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4"/>
  </p:sldMasterIdLst>
  <p:notesMasterIdLst>
    <p:notesMasterId r:id="rId42"/>
  </p:notesMasterIdLst>
  <p:handoutMasterIdLst>
    <p:handoutMasterId r:id="rId43"/>
  </p:handoutMasterIdLst>
  <p:sldIdLst>
    <p:sldId id="883" r:id="rId5"/>
    <p:sldId id="745" r:id="rId6"/>
    <p:sldId id="870" r:id="rId7"/>
    <p:sldId id="871" r:id="rId8"/>
    <p:sldId id="876" r:id="rId9"/>
    <p:sldId id="872" r:id="rId10"/>
    <p:sldId id="934" r:id="rId11"/>
    <p:sldId id="935" r:id="rId12"/>
    <p:sldId id="936" r:id="rId13"/>
    <p:sldId id="903" r:id="rId14"/>
    <p:sldId id="909" r:id="rId15"/>
    <p:sldId id="913" r:id="rId16"/>
    <p:sldId id="907" r:id="rId17"/>
    <p:sldId id="892" r:id="rId18"/>
    <p:sldId id="937" r:id="rId19"/>
    <p:sldId id="865" r:id="rId20"/>
    <p:sldId id="866" r:id="rId21"/>
    <p:sldId id="900" r:id="rId22"/>
    <p:sldId id="897" r:id="rId23"/>
    <p:sldId id="899" r:id="rId24"/>
    <p:sldId id="901" r:id="rId25"/>
    <p:sldId id="851" r:id="rId26"/>
    <p:sldId id="863" r:id="rId27"/>
    <p:sldId id="864" r:id="rId28"/>
    <p:sldId id="886" r:id="rId29"/>
    <p:sldId id="932" r:id="rId30"/>
    <p:sldId id="933" r:id="rId31"/>
    <p:sldId id="896" r:id="rId32"/>
    <p:sldId id="890" r:id="rId33"/>
    <p:sldId id="904" r:id="rId34"/>
    <p:sldId id="910" r:id="rId35"/>
    <p:sldId id="915" r:id="rId36"/>
    <p:sldId id="920" r:id="rId37"/>
    <p:sldId id="922" r:id="rId38"/>
    <p:sldId id="923" r:id="rId39"/>
    <p:sldId id="927" r:id="rId40"/>
    <p:sldId id="939" r:id="rId4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24100"/>
    <a:srgbClr val="D5FDA9"/>
    <a:srgbClr val="7B0C00"/>
    <a:srgbClr val="004000"/>
    <a:srgbClr val="D6D7FF"/>
    <a:srgbClr val="D7AEFF"/>
    <a:srgbClr val="FFD8FF"/>
    <a:srgbClr val="D6D5A9"/>
    <a:srgbClr val="FFD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392" autoAdjust="0"/>
    <p:restoredTop sz="92578" autoAdjust="0"/>
  </p:normalViewPr>
  <p:slideViewPr>
    <p:cSldViewPr>
      <p:cViewPr>
        <p:scale>
          <a:sx n="79" d="100"/>
          <a:sy n="79" d="100"/>
        </p:scale>
        <p:origin x="237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29/03/2016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29/03/2016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3EE027-ACFA-4FF9-BF4A-BF5F9AB3C2D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6031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708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5329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7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2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593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9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35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95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301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639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71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77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312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8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9814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594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422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774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634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517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3/29/2016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2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87849" y="6485274"/>
            <a:ext cx="4648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 smtClean="0">
                <a:solidFill>
                  <a:schemeClr val="bg1"/>
                </a:solidFill>
              </a:rPr>
              <a:t>Fabiola Gianotti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FALC meeting, KEK, 24-2-2016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3" r:id="rId4"/>
    <p:sldLayoutId id="2147483695" r:id="rId5"/>
    <p:sldLayoutId id="2147483857" r:id="rId6"/>
    <p:sldLayoutId id="2147483859" r:id="rId7"/>
    <p:sldLayoutId id="2147483860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hyperlink" Target="http://cern.ch/fcc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26" Type="http://schemas.openxmlformats.org/officeDocument/2006/relationships/image" Target="../media/image51.png"/><Relationship Id="rId3" Type="http://schemas.openxmlformats.org/officeDocument/2006/relationships/image" Target="../media/image28.png"/><Relationship Id="rId21" Type="http://schemas.openxmlformats.org/officeDocument/2006/relationships/image" Target="../media/image46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5" Type="http://schemas.openxmlformats.org/officeDocument/2006/relationships/image" Target="../media/image50.png"/><Relationship Id="rId2" Type="http://schemas.openxmlformats.org/officeDocument/2006/relationships/image" Target="../media/image27.jpg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29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24" Type="http://schemas.openxmlformats.org/officeDocument/2006/relationships/image" Target="../media/image49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23" Type="http://schemas.openxmlformats.org/officeDocument/2006/relationships/image" Target="../media/image48.png"/><Relationship Id="rId28" Type="http://schemas.openxmlformats.org/officeDocument/2006/relationships/image" Target="../media/image53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Relationship Id="rId22" Type="http://schemas.openxmlformats.org/officeDocument/2006/relationships/image" Target="../media/image47.png"/><Relationship Id="rId27" Type="http://schemas.openxmlformats.org/officeDocument/2006/relationships/image" Target="../media/image52.png"/><Relationship Id="rId30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hyperlink" Target="http://cern.ch/fccw2015" TargetMode="External"/><Relationship Id="rId4" Type="http://schemas.openxmlformats.org/officeDocument/2006/relationships/image" Target="../media/image58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57.png"/><Relationship Id="rId7" Type="http://schemas.openxmlformats.org/officeDocument/2006/relationships/image" Target="../media/image64.png"/><Relationship Id="rId12" Type="http://schemas.openxmlformats.org/officeDocument/2006/relationships/image" Target="../media/image6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7.jpeg"/><Relationship Id="rId5" Type="http://schemas.openxmlformats.org/officeDocument/2006/relationships/image" Target="../media/image62.gif"/><Relationship Id="rId10" Type="http://schemas.openxmlformats.org/officeDocument/2006/relationships/hyperlink" Target="http://cern.ch/fccw2016" TargetMode="External"/><Relationship Id="rId4" Type="http://schemas.openxmlformats.org/officeDocument/2006/relationships/image" Target="../media/image61.png"/><Relationship Id="rId9" Type="http://schemas.openxmlformats.org/officeDocument/2006/relationships/image" Target="../media/image66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7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72.emf"/><Relationship Id="rId4" Type="http://schemas.openxmlformats.org/officeDocument/2006/relationships/image" Target="../media/image20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89" y="-75040"/>
            <a:ext cx="9277109" cy="69174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89950" y="501666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 smtClean="0">
                <a:solidFill>
                  <a:schemeClr val="bg1"/>
                </a:solidFill>
              </a:rPr>
              <a:t>Future Circular </a:t>
            </a:r>
            <a:r>
              <a:rPr lang="de-DE" sz="4800" b="1" dirty="0" err="1" smtClean="0">
                <a:solidFill>
                  <a:schemeClr val="bg1"/>
                </a:solidFill>
              </a:rPr>
              <a:t>Collider</a:t>
            </a:r>
            <a:r>
              <a:rPr lang="de-DE" sz="4800" b="1" dirty="0" smtClean="0">
                <a:solidFill>
                  <a:schemeClr val="bg1"/>
                </a:solidFill>
              </a:rPr>
              <a:t> Design Study</a:t>
            </a:r>
            <a:endParaRPr lang="de-DE" sz="4800" dirty="0" smtClean="0">
              <a:solidFill>
                <a:schemeClr val="bg1"/>
              </a:solidFill>
            </a:endParaRPr>
          </a:p>
          <a:p>
            <a:pPr algn="ctr"/>
            <a:endParaRPr lang="de-DE" sz="4800" dirty="0" smtClean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2227764" y="3403811"/>
            <a:ext cx="1575650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0" name="Arc 9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rc 10"/>
          <p:cNvSpPr/>
          <p:nvPr/>
        </p:nvSpPr>
        <p:spPr>
          <a:xfrm>
            <a:off x="1954183" y="2987530"/>
            <a:ext cx="996263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7" y="5805264"/>
            <a:ext cx="1551182" cy="64872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5496" y="6453336"/>
            <a:ext cx="1392625" cy="2923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00" u="sng" dirty="0">
                <a:solidFill>
                  <a:srgbClr val="0000CC"/>
                </a:solidFill>
                <a:latin typeface="Calibri"/>
                <a:ea typeface="Calibri"/>
                <a:cs typeface="Times New Roman"/>
                <a:hlinkClick r:id="rId5"/>
              </a:rPr>
              <a:t>http://cern.ch/fcc</a:t>
            </a:r>
            <a:endParaRPr lang="en-GB" sz="1300" dirty="0">
              <a:solidFill>
                <a:srgbClr val="0000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2240" y="411329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FCC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34366" y="3788775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00B050"/>
                </a:solidFill>
              </a:rPr>
              <a:t>PS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62434" y="427851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0000CC"/>
                </a:solidFill>
              </a:rPr>
              <a:t>SPS</a:t>
            </a:r>
            <a:endParaRPr lang="en-GB" sz="2400" dirty="0">
              <a:solidFill>
                <a:srgbClr val="0000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888" y="4196753"/>
            <a:ext cx="897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FFCC99"/>
                </a:solidFill>
              </a:rPr>
              <a:t>LHC</a:t>
            </a:r>
            <a:endParaRPr lang="en-GB" sz="2400" dirty="0">
              <a:solidFill>
                <a:srgbClr val="FFCC99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949280"/>
            <a:ext cx="998882" cy="479969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8" name="TextBox 7"/>
          <p:cNvSpPr txBox="1"/>
          <p:nvPr/>
        </p:nvSpPr>
        <p:spPr>
          <a:xfrm>
            <a:off x="3592302" y="6381328"/>
            <a:ext cx="472411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charset="0"/>
              </a:rPr>
              <a:t>Fabiola </a:t>
            </a:r>
            <a:r>
              <a:rPr lang="en-US" sz="1400" dirty="0" err="1" smtClean="0">
                <a:latin typeface="Arial" charset="0"/>
              </a:rPr>
              <a:t>Gianotti</a:t>
            </a:r>
            <a:r>
              <a:rPr lang="en-US" sz="1400" dirty="0" smtClean="0">
                <a:latin typeface="Arial" charset="0"/>
              </a:rPr>
              <a:t> (CERN), FALC meeting, KEK, 24-2-2016</a:t>
            </a:r>
            <a:endParaRPr lang="en-US" sz="1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0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8553"/>
              </p:ext>
            </p:extLst>
          </p:nvPr>
        </p:nvGraphicFramePr>
        <p:xfrm>
          <a:off x="88261" y="764704"/>
          <a:ext cx="8967548" cy="4150464"/>
        </p:xfrm>
        <a:graphic>
          <a:graphicData uri="http://schemas.openxmlformats.org/drawingml/2006/table">
            <a:tbl>
              <a:tblPr firstRow="1" bandRow="1"/>
              <a:tblGrid>
                <a:gridCol w="3206908"/>
                <a:gridCol w="864096"/>
                <a:gridCol w="1296144"/>
                <a:gridCol w="1296144"/>
                <a:gridCol w="1052201"/>
                <a:gridCol w="171935"/>
                <a:gridCol w="1080120"/>
              </a:tblGrid>
              <a:tr h="50405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SppC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LHC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HL LHC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collision energy </a:t>
                      </a:r>
                      <a:r>
                        <a:rPr lang="en-GB" sz="1800" b="1" dirty="0" err="1" smtClean="0"/>
                        <a:t>cms</a:t>
                      </a:r>
                      <a:r>
                        <a:rPr lang="en-GB" sz="1800" b="1" dirty="0" smtClean="0"/>
                        <a:t> [</a:t>
                      </a:r>
                      <a:r>
                        <a:rPr lang="en-GB" sz="1800" b="1" dirty="0" err="1" smtClean="0"/>
                        <a:t>TeV</a:t>
                      </a:r>
                      <a:r>
                        <a:rPr lang="en-GB" sz="1800" b="1" dirty="0" smtClean="0"/>
                        <a:t>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71.2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14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2810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dipole field [T]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8.3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41552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# IP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/>
                        <a:t>2 main +</a:t>
                      </a:r>
                      <a:r>
                        <a:rPr lang="en-GB" sz="1800" b="1" baseline="0" dirty="0" smtClean="0"/>
                        <a:t> 2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2 main + 2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bunch intensity  [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lang="en-GB" sz="1800" b="1" dirty="0" smtClean="0"/>
                        <a:t>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/>
                        <a:t>1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1 (0.2)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1.1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2.2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bunch spacing  [ns]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/>
                        <a:t>25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25 (5)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luminosity/</a:t>
                      </a:r>
                      <a:r>
                        <a:rPr lang="en-GB" sz="1800" b="1" dirty="0" err="1" smtClean="0"/>
                        <a:t>Ip</a:t>
                      </a:r>
                      <a:r>
                        <a:rPr lang="en-GB" sz="1800" b="1" baseline="-25000" dirty="0" smtClean="0"/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baseline="300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baseline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en-GB" sz="1800" b="1" baseline="300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baseline="0" dirty="0" smtClean="0">
                          <a:solidFill>
                            <a:srgbClr val="407742"/>
                          </a:solidFill>
                        </a:rPr>
                        <a:t>~25</a:t>
                      </a:r>
                      <a:endParaRPr lang="en-GB" sz="1800" b="1" baseline="30000" dirty="0">
                        <a:solidFill>
                          <a:srgbClr val="40774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GB" sz="1800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1</a:t>
                      </a:r>
                      <a:endParaRPr lang="en-GB" sz="1800" baseline="30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aseline="300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/>
                        <a:t>5</a:t>
                      </a:r>
                      <a:endParaRPr lang="en-GB" sz="1800" baseline="300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baseline="0" dirty="0" smtClean="0"/>
                        <a:t>events/bunch crossing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C00000"/>
                          </a:solidFill>
                        </a:rPr>
                        <a:t>170</a:t>
                      </a:r>
                      <a:endParaRPr lang="en-GB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407742"/>
                          </a:solidFill>
                        </a:rPr>
                        <a:t>~850 (170)</a:t>
                      </a:r>
                      <a:endParaRPr lang="en-GB" sz="1800" b="1" dirty="0">
                        <a:solidFill>
                          <a:srgbClr val="40774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400 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27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135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stored energy/beam [GJ]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8.4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6.6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0.36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0.7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/>
                        <a:t>E-loss/turn</a:t>
                      </a:r>
                    </a:p>
                    <a:p>
                      <a:r>
                        <a:rPr lang="en-GB" sz="1800" b="1" dirty="0" smtClean="0"/>
                        <a:t>synchrotron radiation/beam 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5 MeV                                      3 MW                               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2 MeV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5.8 MW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/>
                        <a:t>7 </a:t>
                      </a:r>
                      <a:r>
                        <a:rPr lang="en-GB" sz="1800" baseline="0" dirty="0" err="1" smtClean="0"/>
                        <a:t>keV</a:t>
                      </a:r>
                      <a:endParaRPr lang="en-GB" sz="1800" dirty="0" smtClean="0"/>
                    </a:p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5.4</a:t>
                      </a:r>
                      <a:r>
                        <a:rPr lang="en-GB" sz="1800" baseline="0" dirty="0" smtClean="0"/>
                        <a:t> kW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AT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aseline="0" dirty="0" smtClean="0"/>
                        <a:t>7 </a:t>
                      </a:r>
                      <a:r>
                        <a:rPr lang="de-AT" baseline="0" dirty="0" err="1" smtClean="0"/>
                        <a:t>keV</a:t>
                      </a:r>
                      <a:endParaRPr lang="de-AT" dirty="0" smtClean="0"/>
                    </a:p>
                    <a:p>
                      <a:pPr algn="ctr"/>
                      <a:r>
                        <a:rPr lang="de-AT" dirty="0" smtClean="0"/>
                        <a:t>9.5</a:t>
                      </a:r>
                      <a:r>
                        <a:rPr lang="de-AT" baseline="0" dirty="0" smtClean="0"/>
                        <a:t> kW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98162" y="116632"/>
            <a:ext cx="3902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Hadron collider parameters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96" y="5088086"/>
            <a:ext cx="5466561" cy="107721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 " charset="0"/>
              </a:rPr>
              <a:t>Phase 1 (baseline): peak L = </a:t>
            </a:r>
            <a:r>
              <a:rPr lang="en-GB" sz="1600" dirty="0" smtClean="0">
                <a:solidFill>
                  <a:srgbClr val="C00000"/>
                </a:solidFill>
                <a:latin typeface="Arial " charset="0"/>
              </a:rPr>
              <a:t>5 </a:t>
            </a:r>
            <a:r>
              <a:rPr lang="en-GB" sz="1600" dirty="0">
                <a:solidFill>
                  <a:srgbClr val="C00000"/>
                </a:solidFill>
                <a:latin typeface="Arial " charset="0"/>
              </a:rPr>
              <a:t>x 10</a:t>
            </a:r>
            <a:r>
              <a:rPr lang="en-GB" sz="1600" baseline="30000" dirty="0">
                <a:solidFill>
                  <a:srgbClr val="C00000"/>
                </a:solidFill>
                <a:latin typeface="Arial " charset="0"/>
              </a:rPr>
              <a:t>34</a:t>
            </a:r>
            <a:r>
              <a:rPr lang="en-GB" sz="1600" dirty="0">
                <a:solidFill>
                  <a:srgbClr val="C00000"/>
                </a:solidFill>
                <a:latin typeface="Arial " charset="0"/>
              </a:rPr>
              <a:t> cm</a:t>
            </a:r>
            <a:r>
              <a:rPr lang="en-GB" sz="1600" baseline="30000" dirty="0">
                <a:solidFill>
                  <a:srgbClr val="C00000"/>
                </a:solidFill>
                <a:latin typeface="Arial " charset="0"/>
              </a:rPr>
              <a:t>-2</a:t>
            </a:r>
            <a:r>
              <a:rPr lang="en-GB" sz="1600" dirty="0">
                <a:solidFill>
                  <a:srgbClr val="C00000"/>
                </a:solidFill>
                <a:latin typeface="Arial " charset="0"/>
              </a:rPr>
              <a:t>s</a:t>
            </a:r>
            <a:r>
              <a:rPr lang="en-GB" sz="1600" baseline="30000" dirty="0">
                <a:solidFill>
                  <a:srgbClr val="C00000"/>
                </a:solidFill>
                <a:latin typeface="Arial " charset="0"/>
              </a:rPr>
              <a:t>-1</a:t>
            </a:r>
            <a:r>
              <a:rPr lang="en-GB" sz="1600" dirty="0">
                <a:solidFill>
                  <a:srgbClr val="C00000"/>
                </a:solidFill>
                <a:latin typeface="Arial " charset="0"/>
              </a:rPr>
              <a:t> </a:t>
            </a:r>
            <a:r>
              <a:rPr lang="en-GB" sz="1600" dirty="0" smtClean="0">
                <a:solidFill>
                  <a:srgbClr val="C00000"/>
                </a:solidFill>
                <a:latin typeface="Arial " charset="0"/>
              </a:rPr>
              <a:t>(𝛽</a:t>
            </a:r>
            <a:r>
              <a:rPr lang="en-GB" sz="1600" dirty="0">
                <a:solidFill>
                  <a:srgbClr val="C00000"/>
                </a:solidFill>
                <a:latin typeface="Arial " charset="0"/>
              </a:rPr>
              <a:t>*=1.1 </a:t>
            </a:r>
            <a:r>
              <a:rPr lang="en-GB" sz="1600" dirty="0" smtClean="0">
                <a:solidFill>
                  <a:srgbClr val="C00000"/>
                </a:solidFill>
                <a:latin typeface="Arial " charset="0"/>
              </a:rPr>
              <a:t>m) </a:t>
            </a:r>
          </a:p>
          <a:p>
            <a:r>
              <a:rPr lang="en-GB" sz="1600" b="1" dirty="0" smtClean="0">
                <a:solidFill>
                  <a:srgbClr val="C00000"/>
                </a:solidFill>
                <a:latin typeface="Arial " charset="0"/>
                <a:sym typeface="Wingdings"/>
              </a:rPr>
              <a:t> ~</a:t>
            </a:r>
            <a:r>
              <a:rPr lang="en-GB" sz="1600" dirty="0" smtClean="0">
                <a:solidFill>
                  <a:srgbClr val="C00000"/>
                </a:solidFill>
                <a:latin typeface="Arial " charset="0"/>
              </a:rPr>
              <a:t>250 </a:t>
            </a:r>
            <a:r>
              <a:rPr lang="en-GB" sz="1600" dirty="0">
                <a:solidFill>
                  <a:srgbClr val="C00000"/>
                </a:solidFill>
                <a:latin typeface="Arial " charset="0"/>
              </a:rPr>
              <a:t>fb</a:t>
            </a:r>
            <a:r>
              <a:rPr lang="en-GB" sz="1600" baseline="30000" dirty="0">
                <a:solidFill>
                  <a:srgbClr val="C00000"/>
                </a:solidFill>
                <a:latin typeface="Arial " charset="0"/>
              </a:rPr>
              <a:t>-1</a:t>
            </a:r>
            <a:r>
              <a:rPr lang="en-GB" sz="1600" dirty="0">
                <a:solidFill>
                  <a:srgbClr val="C00000"/>
                </a:solidFill>
                <a:latin typeface="Arial " charset="0"/>
              </a:rPr>
              <a:t>/year </a:t>
            </a:r>
            <a:endParaRPr lang="en-GB" sz="1600" dirty="0" smtClean="0">
              <a:solidFill>
                <a:srgbClr val="0C377B"/>
              </a:solidFill>
              <a:latin typeface="Arial " charset="0"/>
            </a:endParaRPr>
          </a:p>
          <a:p>
            <a:r>
              <a:rPr lang="en-US" sz="1600" dirty="0">
                <a:solidFill>
                  <a:srgbClr val="004000"/>
                </a:solidFill>
                <a:latin typeface="Arial " charset="0"/>
              </a:rPr>
              <a:t>Phase </a:t>
            </a:r>
            <a:r>
              <a:rPr lang="en-US" sz="1600" dirty="0" smtClean="0">
                <a:solidFill>
                  <a:srgbClr val="004000"/>
                </a:solidFill>
                <a:latin typeface="Arial " charset="0"/>
              </a:rPr>
              <a:t>2 (ultimate):  peak L= </a:t>
            </a:r>
            <a:r>
              <a:rPr lang="en-GB" sz="1600" dirty="0" smtClean="0">
                <a:solidFill>
                  <a:srgbClr val="004000"/>
                </a:solidFill>
                <a:latin typeface="Arial " charset="0"/>
              </a:rPr>
              <a:t>2.5 </a:t>
            </a:r>
            <a:r>
              <a:rPr lang="en-GB" sz="1600" dirty="0">
                <a:solidFill>
                  <a:srgbClr val="004000"/>
                </a:solidFill>
                <a:latin typeface="Arial " charset="0"/>
              </a:rPr>
              <a:t>x </a:t>
            </a:r>
            <a:r>
              <a:rPr lang="en-GB" sz="1600" dirty="0" smtClean="0">
                <a:solidFill>
                  <a:srgbClr val="004000"/>
                </a:solidFill>
                <a:latin typeface="Arial " charset="0"/>
              </a:rPr>
              <a:t>10</a:t>
            </a:r>
            <a:r>
              <a:rPr lang="en-GB" sz="1600" baseline="30000" dirty="0" smtClean="0">
                <a:solidFill>
                  <a:srgbClr val="004000"/>
                </a:solidFill>
                <a:latin typeface="Arial " charset="0"/>
              </a:rPr>
              <a:t>35</a:t>
            </a:r>
            <a:r>
              <a:rPr lang="en-GB" sz="1600" dirty="0" smtClean="0">
                <a:solidFill>
                  <a:srgbClr val="004000"/>
                </a:solidFill>
                <a:latin typeface="Arial " charset="0"/>
              </a:rPr>
              <a:t> </a:t>
            </a:r>
            <a:r>
              <a:rPr lang="en-GB" sz="1600" dirty="0">
                <a:solidFill>
                  <a:srgbClr val="004000"/>
                </a:solidFill>
                <a:latin typeface="Arial " charset="0"/>
              </a:rPr>
              <a:t>cm</a:t>
            </a:r>
            <a:r>
              <a:rPr lang="en-GB" sz="1600" baseline="30000" dirty="0">
                <a:solidFill>
                  <a:srgbClr val="004000"/>
                </a:solidFill>
                <a:latin typeface="Arial " charset="0"/>
              </a:rPr>
              <a:t>-2</a:t>
            </a:r>
            <a:r>
              <a:rPr lang="en-GB" sz="1600" dirty="0">
                <a:solidFill>
                  <a:srgbClr val="004000"/>
                </a:solidFill>
                <a:latin typeface="Arial " charset="0"/>
              </a:rPr>
              <a:t>s</a:t>
            </a:r>
            <a:r>
              <a:rPr lang="en-GB" sz="1600" baseline="30000" dirty="0">
                <a:solidFill>
                  <a:srgbClr val="004000"/>
                </a:solidFill>
                <a:latin typeface="Arial " charset="0"/>
              </a:rPr>
              <a:t>-1</a:t>
            </a:r>
            <a:r>
              <a:rPr lang="en-GB" sz="1600" dirty="0">
                <a:solidFill>
                  <a:srgbClr val="004000"/>
                </a:solidFill>
                <a:latin typeface="Arial " charset="0"/>
              </a:rPr>
              <a:t> </a:t>
            </a:r>
            <a:r>
              <a:rPr lang="en-GB" sz="1600" b="1" dirty="0" smtClean="0">
                <a:solidFill>
                  <a:srgbClr val="004000"/>
                </a:solidFill>
                <a:latin typeface="Arial " charset="0"/>
              </a:rPr>
              <a:t>(</a:t>
            </a:r>
            <a:r>
              <a:rPr lang="en-GB" sz="1600" dirty="0" smtClean="0">
                <a:solidFill>
                  <a:srgbClr val="004000"/>
                </a:solidFill>
                <a:latin typeface="Arial " charset="0"/>
              </a:rPr>
              <a:t>𝛽</a:t>
            </a:r>
            <a:r>
              <a:rPr lang="en-GB" sz="1600" dirty="0">
                <a:solidFill>
                  <a:srgbClr val="004000"/>
                </a:solidFill>
                <a:latin typeface="Arial " charset="0"/>
              </a:rPr>
              <a:t>*=0.3 </a:t>
            </a:r>
            <a:r>
              <a:rPr lang="en-GB" sz="1600" dirty="0" smtClean="0">
                <a:solidFill>
                  <a:srgbClr val="004000"/>
                </a:solidFill>
                <a:latin typeface="Arial " charset="0"/>
              </a:rPr>
              <a:t>m) </a:t>
            </a:r>
          </a:p>
          <a:p>
            <a:r>
              <a:rPr lang="en-GB" sz="1600" b="1" dirty="0" smtClean="0">
                <a:solidFill>
                  <a:srgbClr val="004000"/>
                </a:solidFill>
                <a:latin typeface="Arial " charset="0"/>
                <a:sym typeface="Wingdings"/>
              </a:rPr>
              <a:t> </a:t>
            </a:r>
            <a:r>
              <a:rPr lang="en-GB" sz="1600" dirty="0" smtClean="0">
                <a:solidFill>
                  <a:srgbClr val="004000"/>
                </a:solidFill>
                <a:latin typeface="Arial " charset="0"/>
                <a:sym typeface="Wingdings"/>
              </a:rPr>
              <a:t>~1000 </a:t>
            </a:r>
            <a:r>
              <a:rPr lang="en-GB" sz="1600" dirty="0" smtClean="0">
                <a:solidFill>
                  <a:srgbClr val="004000"/>
                </a:solidFill>
                <a:latin typeface="Arial " charset="0"/>
              </a:rPr>
              <a:t>fb</a:t>
            </a:r>
            <a:r>
              <a:rPr lang="en-GB" sz="1600" baseline="30000" dirty="0" smtClean="0">
                <a:solidFill>
                  <a:srgbClr val="004000"/>
                </a:solidFill>
                <a:latin typeface="Arial " charset="0"/>
              </a:rPr>
              <a:t>-1</a:t>
            </a:r>
            <a:r>
              <a:rPr lang="en-GB" sz="1600" dirty="0" smtClean="0">
                <a:solidFill>
                  <a:srgbClr val="004000"/>
                </a:solidFill>
                <a:latin typeface="Arial " charset="0"/>
              </a:rPr>
              <a:t>/year</a:t>
            </a:r>
            <a:endParaRPr lang="en-US" sz="1600" dirty="0">
              <a:latin typeface="Arial 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6309320"/>
            <a:ext cx="659212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Total of ~ 20000 fb</a:t>
            </a:r>
            <a:r>
              <a:rPr lang="en-US" baseline="30000" dirty="0" smtClean="0">
                <a:solidFill>
                  <a:schemeClr val="bg1"/>
                </a:solidFill>
              </a:rPr>
              <a:t>-1</a:t>
            </a:r>
            <a:r>
              <a:rPr lang="en-US" dirty="0" smtClean="0">
                <a:solidFill>
                  <a:schemeClr val="bg1"/>
                </a:solidFill>
              </a:rPr>
              <a:t> per experiment for ~ 25 years of operation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00692" y="5157192"/>
            <a:ext cx="3659976" cy="784830"/>
          </a:xfrm>
          <a:prstGeom prst="rect">
            <a:avLst/>
          </a:prstGeom>
          <a:solidFill>
            <a:srgbClr val="FFD6A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Integrated luminosities assume </a:t>
            </a:r>
          </a:p>
          <a:p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~ </a:t>
            </a:r>
            <a:r>
              <a:rPr lang="en-US" sz="1500" dirty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% of the year in stable beams </a:t>
            </a:r>
          </a:p>
          <a:p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(~0.5 x 10</a:t>
            </a:r>
            <a:r>
              <a:rPr lang="en-US" sz="1500" baseline="30000" dirty="0" smtClean="0">
                <a:solidFill>
                  <a:schemeClr val="accent6">
                    <a:lumMod val="50000"/>
                  </a:schemeClr>
                </a:solidFill>
              </a:rPr>
              <a:t>7</a:t>
            </a:r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 s) as LHC in 2012 </a:t>
            </a:r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 realistic</a:t>
            </a:r>
            <a:endParaRPr lang="en-US" sz="15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ight Arrow 10"/>
          <p:cNvSpPr>
            <a:spLocks noChangeAspect="1"/>
          </p:cNvSpPr>
          <p:nvPr/>
        </p:nvSpPr>
        <p:spPr>
          <a:xfrm>
            <a:off x="107504" y="6453336"/>
            <a:ext cx="391363" cy="193853"/>
          </a:xfrm>
          <a:prstGeom prst="right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7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79072" y="764704"/>
            <a:ext cx="4492928" cy="29966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Clr>
                <a:srgbClr val="DDDDDD"/>
              </a:buClr>
              <a:buNone/>
            </a:pPr>
            <a:r>
              <a:rPr lang="en-US" sz="400" dirty="0">
                <a:solidFill>
                  <a:srgbClr val="0C377B"/>
                </a:solidFill>
              </a:rPr>
              <a:t>	</a:t>
            </a:r>
          </a:p>
          <a:p>
            <a:pPr marL="36513" indent="0">
              <a:buClr>
                <a:srgbClr val="DDDDDD"/>
              </a:buClr>
              <a:buNone/>
            </a:pPr>
            <a:r>
              <a:rPr lang="en-US" sz="1600" b="1" dirty="0" smtClean="0">
                <a:solidFill>
                  <a:srgbClr val="0C377B"/>
                </a:solidFill>
              </a:rPr>
              <a:t>High synchrotron radiation load of protons @ 50 </a:t>
            </a:r>
            <a:r>
              <a:rPr lang="en-US" sz="1600" b="1" dirty="0" err="1" smtClean="0">
                <a:solidFill>
                  <a:srgbClr val="0C377B"/>
                </a:solidFill>
              </a:rPr>
              <a:t>TeV</a:t>
            </a:r>
            <a:r>
              <a:rPr lang="en-US" sz="1600" b="1" dirty="0" smtClean="0">
                <a:solidFill>
                  <a:srgbClr val="0C377B"/>
                </a:solidFill>
              </a:rPr>
              <a:t>:</a:t>
            </a:r>
          </a:p>
          <a:p>
            <a:pPr marL="36513" indent="0">
              <a:buClr>
                <a:srgbClr val="DDDDDD"/>
              </a:buClr>
              <a:buNone/>
            </a:pPr>
            <a:endParaRPr lang="en-US" sz="1600" b="1" dirty="0" smtClean="0">
              <a:solidFill>
                <a:srgbClr val="0C377B"/>
              </a:solidFill>
            </a:endParaRPr>
          </a:p>
          <a:p>
            <a:pPr marL="36513" indent="0">
              <a:buClr>
                <a:srgbClr val="DDDDDD"/>
              </a:buClr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~30 W/m/beam (@16 T)</a:t>
            </a:r>
          </a:p>
          <a:p>
            <a:pPr marL="379413" indent="-342900">
              <a:buClr>
                <a:srgbClr val="FF0000"/>
              </a:buClr>
              <a:buFont typeface="Wingdings" pitchFamily="2" charset="2"/>
              <a:buChar char="à"/>
            </a:pP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5 MW total in arcs  </a:t>
            </a:r>
            <a:r>
              <a:rPr lang="en-US" sz="1600" dirty="0" smtClean="0"/>
              <a:t>(LHC </a:t>
            </a:r>
            <a:r>
              <a:rPr lang="en-US" sz="1600" dirty="0"/>
              <a:t>&lt;</a:t>
            </a:r>
            <a:r>
              <a:rPr lang="en-US" sz="1600" dirty="0" smtClean="0"/>
              <a:t>0.2W/m)</a:t>
            </a:r>
            <a:endParaRPr lang="en-US" sz="1600" dirty="0"/>
          </a:p>
          <a:p>
            <a:pPr marL="36576" indent="0">
              <a:buNone/>
            </a:pPr>
            <a:endParaRPr lang="en-US" sz="1600" b="1" dirty="0" smtClean="0"/>
          </a:p>
          <a:p>
            <a:pPr marL="36576" indent="0">
              <a:buNone/>
            </a:pPr>
            <a:r>
              <a:rPr lang="en-US" sz="1600" b="1" dirty="0" smtClean="0"/>
              <a:t>New </a:t>
            </a:r>
            <a:r>
              <a:rPr lang="en-US" sz="1600" b="1" dirty="0"/>
              <a:t>type of ante-chamber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absorption of synchrotron radiation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avoids </a:t>
            </a:r>
            <a:r>
              <a:rPr lang="en-US" sz="1600" dirty="0" smtClean="0"/>
              <a:t>photo-electrons, helps vacuum</a:t>
            </a:r>
            <a:endParaRPr lang="en-US" sz="1600" dirty="0"/>
          </a:p>
          <a:p>
            <a:pPr marL="379413" indent="-342900">
              <a:buClr>
                <a:srgbClr val="DDDDDD"/>
              </a:buClr>
              <a:buFont typeface="Wingdings" pitchFamily="2" charset="2"/>
              <a:buChar char="à"/>
            </a:pPr>
            <a:endParaRPr lang="en-US" sz="1600" b="1" dirty="0" smtClean="0">
              <a:solidFill>
                <a:srgbClr val="FF0000"/>
              </a:solidFill>
            </a:endParaRPr>
          </a:p>
          <a:p>
            <a:pPr marL="0" indent="0">
              <a:buClr>
                <a:srgbClr val="DDDDDD"/>
              </a:buClr>
              <a:buFont typeface="Arial"/>
              <a:buNone/>
            </a:pPr>
            <a:endParaRPr lang="en-US" sz="1600" dirty="0" smtClean="0">
              <a:solidFill>
                <a:srgbClr val="0C377B"/>
              </a:solidFill>
            </a:endParaRPr>
          </a:p>
        </p:txBody>
      </p:sp>
      <p:pic>
        <p:nvPicPr>
          <p:cNvPr id="3" name="Picture 2" descr="beamscre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228" y="836712"/>
            <a:ext cx="4458520" cy="22937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501008"/>
            <a:ext cx="2904086" cy="2376264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2333175" cy="231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4"/>
          <a:stretch>
            <a:fillRect/>
          </a:stretch>
        </p:blipFill>
        <p:spPr>
          <a:xfrm>
            <a:off x="3131840" y="3643020"/>
            <a:ext cx="2703062" cy="180220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79912" y="5178678"/>
            <a:ext cx="148480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Heat transport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3356992"/>
            <a:ext cx="188425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Photon distribution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804248" y="2843644"/>
            <a:ext cx="227526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de-AT" b="1" dirty="0" smtClean="0"/>
              <a:t>LHC beam screen</a:t>
            </a:r>
            <a:endParaRPr lang="de-AT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47714" y="44624"/>
            <a:ext cx="494398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00" kern="0" dirty="0">
                <a:solidFill>
                  <a:schemeClr val="bg1"/>
                </a:solidFill>
                <a:cs typeface="Calibri" pitchFamily="34" charset="0"/>
              </a:rPr>
              <a:t>Synchrotron </a:t>
            </a:r>
            <a:r>
              <a:rPr lang="en-GB" sz="2300" kern="0" dirty="0" smtClean="0">
                <a:solidFill>
                  <a:schemeClr val="bg1"/>
                </a:solidFill>
                <a:cs typeface="Calibri" pitchFamily="34" charset="0"/>
              </a:rPr>
              <a:t>radiation - beam </a:t>
            </a:r>
            <a:r>
              <a:rPr lang="en-GB" sz="2300" kern="0" dirty="0">
                <a:solidFill>
                  <a:schemeClr val="bg1"/>
                </a:solidFill>
                <a:cs typeface="Calibri" pitchFamily="34" charset="0"/>
              </a:rPr>
              <a:t>screen</a:t>
            </a: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6290" y="6093296"/>
            <a:ext cx="8798198" cy="584775"/>
          </a:xfrm>
          <a:prstGeom prst="rect">
            <a:avLst/>
          </a:prstGeom>
          <a:solidFill>
            <a:srgbClr val="FFD6A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Beam screen temperature of 16 K would require 300 MW for cooling;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50 K requires 100 MW, current baseline for 1.9 K magnets</a:t>
            </a:r>
          </a:p>
        </p:txBody>
      </p:sp>
    </p:spTree>
    <p:extLst>
      <p:ext uri="{BB962C8B-B14F-4D97-AF65-F5344CB8AC3E}">
        <p14:creationId xmlns:p14="http://schemas.microsoft.com/office/powerpoint/2010/main" val="39675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7015"/>
            <a:ext cx="547137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00" dirty="0">
                <a:solidFill>
                  <a:schemeClr val="bg1"/>
                </a:solidFill>
              </a:rPr>
              <a:t>Key </a:t>
            </a:r>
            <a:r>
              <a:rPr lang="en-GB" sz="2300" dirty="0" smtClean="0">
                <a:solidFill>
                  <a:schemeClr val="bg1"/>
                </a:solidFill>
              </a:rPr>
              <a:t>technology R&amp;D: high-field magnets</a:t>
            </a: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9732" y="713308"/>
            <a:ext cx="6117572" cy="192360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000000"/>
                </a:solidFill>
              </a:rPr>
              <a:t>“Natural” continuation of LHC and HL-LHC </a:t>
            </a:r>
            <a:r>
              <a:rPr lang="en-US" sz="1700" dirty="0" err="1" smtClean="0">
                <a:solidFill>
                  <a:srgbClr val="000000"/>
                </a:solidFill>
              </a:rPr>
              <a:t>programmes</a:t>
            </a:r>
            <a:endParaRPr lang="en-US" sz="1700" dirty="0" smtClean="0">
              <a:solidFill>
                <a:srgbClr val="000000"/>
              </a:solidFill>
            </a:endParaRPr>
          </a:p>
          <a:p>
            <a:r>
              <a:rPr lang="en-US" sz="1700" dirty="0" smtClean="0">
                <a:solidFill>
                  <a:srgbClr val="000000"/>
                </a:solidFill>
              </a:rPr>
              <a:t>Step-wise approach</a:t>
            </a:r>
            <a:r>
              <a:rPr lang="en-US" sz="1700" dirty="0">
                <a:solidFill>
                  <a:srgbClr val="000000"/>
                </a:solidFill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sym typeface="Wingdings"/>
              </a:rPr>
              <a:t> each step deployed and operated  </a:t>
            </a:r>
          </a:p>
          <a:p>
            <a:r>
              <a:rPr lang="en-US" sz="1700" dirty="0" smtClean="0">
                <a:solidFill>
                  <a:srgbClr val="000000"/>
                </a:solidFill>
                <a:sym typeface="Wingdings"/>
              </a:rPr>
              <a:t>in a (big) accelerator: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rgbClr val="000000"/>
                </a:solidFill>
              </a:rPr>
              <a:t>LHC: 8.3 T </a:t>
            </a:r>
            <a:r>
              <a:rPr lang="en-US" sz="1700" dirty="0" smtClean="0">
                <a:solidFill>
                  <a:srgbClr val="000000"/>
                </a:solidFill>
                <a:sym typeface="Wingdings"/>
              </a:rPr>
              <a:t> push to ultimate field of 9 T ? </a:t>
            </a:r>
            <a:endParaRPr lang="en-US" sz="1700" dirty="0">
              <a:solidFill>
                <a:srgbClr val="000000"/>
              </a:solidFill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rgbClr val="000000"/>
                </a:solidFill>
              </a:rPr>
              <a:t>HL-LHC: </a:t>
            </a:r>
          </a:p>
          <a:p>
            <a:r>
              <a:rPr lang="en-US" sz="1700" dirty="0" smtClean="0">
                <a:solidFill>
                  <a:srgbClr val="000000"/>
                </a:solidFill>
              </a:rPr>
              <a:t>-- 11 T dipoles in dispersion suppression collimators</a:t>
            </a:r>
          </a:p>
          <a:p>
            <a:r>
              <a:rPr lang="en-US" sz="1700" dirty="0" smtClean="0">
                <a:solidFill>
                  <a:srgbClr val="000000"/>
                </a:solidFill>
              </a:rPr>
              <a:t>-- 12-13 T peak field low-𝛽 </a:t>
            </a:r>
            <a:r>
              <a:rPr lang="en-US" sz="1700" dirty="0" err="1" smtClean="0">
                <a:solidFill>
                  <a:srgbClr val="000000"/>
                </a:solidFill>
              </a:rPr>
              <a:t>quadrupoles</a:t>
            </a:r>
            <a:r>
              <a:rPr lang="en-US" sz="1700" dirty="0" smtClean="0">
                <a:solidFill>
                  <a:srgbClr val="000000"/>
                </a:solidFill>
              </a:rPr>
              <a:t> ATLAS and CMS IR’s</a:t>
            </a:r>
          </a:p>
        </p:txBody>
      </p:sp>
      <p:pic>
        <p:nvPicPr>
          <p:cNvPr id="15" name="Picture 14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99831"/>
            <a:ext cx="2537154" cy="328920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49" name="Group 48"/>
          <p:cNvGrpSpPr/>
          <p:nvPr/>
        </p:nvGrpSpPr>
        <p:grpSpPr>
          <a:xfrm>
            <a:off x="189732" y="6001545"/>
            <a:ext cx="7083649" cy="811832"/>
            <a:chOff x="189732" y="3165625"/>
            <a:chExt cx="7083649" cy="889380"/>
          </a:xfrm>
        </p:grpSpPr>
        <p:sp>
          <p:nvSpPr>
            <p:cNvPr id="17" name="Rectangle 16"/>
            <p:cNvSpPr/>
            <p:nvPr/>
          </p:nvSpPr>
          <p:spPr>
            <a:xfrm>
              <a:off x="189732" y="3165625"/>
              <a:ext cx="7083649" cy="889380"/>
            </a:xfrm>
            <a:prstGeom prst="rect">
              <a:avLst/>
            </a:prstGeom>
            <a:solidFill>
              <a:srgbClr val="D7AE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Picture 37"/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2040" y="3345027"/>
              <a:ext cx="842962" cy="626744"/>
            </a:xfrm>
            <a:prstGeom prst="rect">
              <a:avLst/>
            </a:prstGeom>
          </p:spPr>
        </p:pic>
        <p:pic>
          <p:nvPicPr>
            <p:cNvPr id="39" name="Picture 38"/>
            <p:cNvPicPr preferRelativeResize="0">
              <a:picLocks noChangeAspect="1"/>
            </p:cNvPicPr>
            <p:nvPr/>
          </p:nvPicPr>
          <p:blipFill rotWithShape="1">
            <a:blip r:embed="rId4"/>
            <a:srcRect l="53674"/>
            <a:stretch/>
          </p:blipFill>
          <p:spPr>
            <a:xfrm>
              <a:off x="5940152" y="3271573"/>
              <a:ext cx="1069699" cy="704698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251520" y="3526337"/>
              <a:ext cx="4608512" cy="370895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it-IT" sz="1600" dirty="0" smtClean="0">
                  <a:solidFill>
                    <a:srgbClr val="000000"/>
                  </a:solidFill>
                </a:rPr>
                <a:t>End 2018: 16 </a:t>
              </a:r>
              <a:r>
                <a:rPr lang="it-IT" sz="1600" dirty="0">
                  <a:solidFill>
                    <a:srgbClr val="000000"/>
                  </a:solidFill>
                </a:rPr>
                <a:t>T, 50 mm </a:t>
              </a:r>
              <a:r>
                <a:rPr lang="it-IT" sz="1600" dirty="0" smtClean="0">
                  <a:solidFill>
                    <a:srgbClr val="000000"/>
                  </a:solidFill>
                </a:rPr>
                <a:t>gap</a:t>
              </a:r>
              <a:r>
                <a:rPr lang="it-IT" sz="1600" dirty="0">
                  <a:solidFill>
                    <a:srgbClr val="000000"/>
                  </a:solidFill>
                </a:rPr>
                <a:t> </a:t>
              </a:r>
              <a:r>
                <a:rPr lang="it-IT" sz="1600" dirty="0" smtClean="0">
                  <a:solidFill>
                    <a:srgbClr val="000000"/>
                  </a:solidFill>
                </a:rPr>
                <a:t>~ 1m </a:t>
              </a:r>
              <a:r>
                <a:rPr lang="it-IT" sz="1600" dirty="0" err="1" smtClean="0">
                  <a:solidFill>
                    <a:srgbClr val="000000"/>
                  </a:solidFill>
                </a:rPr>
                <a:t>demonstrator</a:t>
              </a:r>
              <a:endParaRPr lang="en-US" sz="1600" dirty="0" err="1">
                <a:solidFill>
                  <a:srgbClr val="00000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-252536" y="3789040"/>
            <a:ext cx="4572000" cy="2088232"/>
            <a:chOff x="-396552" y="764704"/>
            <a:chExt cx="4572000" cy="2088232"/>
          </a:xfrm>
        </p:grpSpPr>
        <p:grpSp>
          <p:nvGrpSpPr>
            <p:cNvPr id="40" name="Group 39"/>
            <p:cNvGrpSpPr/>
            <p:nvPr/>
          </p:nvGrpSpPr>
          <p:grpSpPr>
            <a:xfrm>
              <a:off x="-396552" y="764704"/>
              <a:ext cx="4572000" cy="2088232"/>
              <a:chOff x="-252536" y="764704"/>
              <a:chExt cx="4572000" cy="208823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-252536" y="764704"/>
                <a:ext cx="4572000" cy="208823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835696" y="908720"/>
                <a:ext cx="2401940" cy="18158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36513"/>
                <a:r>
                  <a:rPr lang="en-GB" sz="1600" u="sng" spc="300" dirty="0">
                    <a:solidFill>
                      <a:srgbClr val="000000"/>
                    </a:solidFill>
                  </a:rPr>
                  <a:t>Conductor </a:t>
                </a:r>
                <a:r>
                  <a:rPr lang="en-GB" sz="1600" u="sng" spc="300" dirty="0" smtClean="0">
                    <a:solidFill>
                      <a:srgbClr val="000000"/>
                    </a:solidFill>
                  </a:rPr>
                  <a:t>RD</a:t>
                </a:r>
                <a:endParaRPr lang="en-GB" sz="1600" u="sng" dirty="0" smtClean="0">
                  <a:solidFill>
                    <a:srgbClr val="000000"/>
                  </a:solidFill>
                </a:endParaRPr>
              </a:p>
              <a:p>
                <a:pPr marL="36513" indent="0">
                  <a:buNone/>
                </a:pPr>
                <a:r>
                  <a:rPr lang="en-GB" sz="1600" dirty="0" smtClean="0">
                    <a:solidFill>
                      <a:schemeClr val="tx2">
                        <a:lumMod val="50000"/>
                      </a:schemeClr>
                    </a:solidFill>
                  </a:rPr>
                  <a:t>Increase 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critical current </a:t>
                </a:r>
                <a:endParaRPr lang="en-GB" sz="1600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36513" indent="0">
                  <a:buNone/>
                </a:pPr>
                <a:r>
                  <a:rPr lang="en-GB" sz="1600" dirty="0" smtClean="0">
                    <a:solidFill>
                      <a:schemeClr val="tx2">
                        <a:lumMod val="50000"/>
                      </a:schemeClr>
                    </a:solidFill>
                  </a:rPr>
                  <a:t>density 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(x 2)</a:t>
                </a:r>
              </a:p>
              <a:p>
                <a:pPr marL="36513" indent="0">
                  <a:buNone/>
                </a:pPr>
                <a:r>
                  <a:rPr lang="en-GB" sz="1600" dirty="0" smtClean="0">
                    <a:solidFill>
                      <a:schemeClr val="tx2">
                        <a:lumMod val="50000"/>
                      </a:schemeClr>
                    </a:solidFill>
                  </a:rPr>
                  <a:t>High 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quantities at </a:t>
                </a:r>
                <a:endParaRPr lang="en-GB" sz="1600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36513" indent="0">
                  <a:buNone/>
                </a:pPr>
                <a:r>
                  <a:rPr lang="en-GB" sz="1600" dirty="0" smtClean="0">
                    <a:solidFill>
                      <a:schemeClr val="tx2">
                        <a:lumMod val="50000"/>
                      </a:schemeClr>
                    </a:solidFill>
                  </a:rPr>
                  <a:t>required 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quality</a:t>
                </a:r>
              </a:p>
              <a:p>
                <a:pPr marL="36513" indent="0">
                  <a:buNone/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Material processing</a:t>
                </a:r>
              </a:p>
              <a:p>
                <a:pPr marL="36513" indent="0">
                  <a:buNone/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Reduce </a:t>
                </a:r>
                <a:r>
                  <a:rPr lang="en-GB" sz="1600" dirty="0" smtClean="0">
                    <a:solidFill>
                      <a:schemeClr val="tx2">
                        <a:lumMod val="50000"/>
                      </a:schemeClr>
                    </a:solidFill>
                  </a:rPr>
                  <a:t>cost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56" r="16003"/>
              <a:stretch/>
            </p:blipFill>
            <p:spPr>
              <a:xfrm>
                <a:off x="35496" y="1177437"/>
                <a:ext cx="1760220" cy="1387467"/>
              </a:xfrm>
              <a:prstGeom prst="round2SameRect">
                <a:avLst>
                  <a:gd name="adj1" fmla="val 3212"/>
                  <a:gd name="adj2" fmla="val 0"/>
                </a:avLst>
              </a:prstGeom>
            </p:spPr>
          </p:pic>
        </p:grpSp>
        <p:sp>
          <p:nvSpPr>
            <p:cNvPr id="45" name="TextBox 44"/>
            <p:cNvSpPr txBox="1"/>
            <p:nvPr/>
          </p:nvSpPr>
          <p:spPr>
            <a:xfrm>
              <a:off x="251520" y="1691516"/>
              <a:ext cx="846707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Nb</a:t>
              </a:r>
              <a:r>
                <a:rPr lang="en-US" baseline="-25000" dirty="0" smtClean="0">
                  <a:solidFill>
                    <a:srgbClr val="000000"/>
                  </a:solidFill>
                </a:rPr>
                <a:t>3</a:t>
              </a:r>
              <a:r>
                <a:rPr lang="en-US" dirty="0" smtClean="0">
                  <a:solidFill>
                    <a:srgbClr val="000000"/>
                  </a:solidFill>
                </a:rPr>
                <a:t>Sn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355976" y="3765233"/>
            <a:ext cx="4896544" cy="2112039"/>
            <a:chOff x="4427984" y="836711"/>
            <a:chExt cx="4896544" cy="2112039"/>
          </a:xfrm>
        </p:grpSpPr>
        <p:grpSp>
          <p:nvGrpSpPr>
            <p:cNvPr id="43" name="Group 42"/>
            <p:cNvGrpSpPr/>
            <p:nvPr/>
          </p:nvGrpSpPr>
          <p:grpSpPr>
            <a:xfrm>
              <a:off x="4427984" y="836711"/>
              <a:ext cx="4896544" cy="2112039"/>
              <a:chOff x="4427984" y="836711"/>
              <a:chExt cx="4896544" cy="2112039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4427984" y="836711"/>
                <a:ext cx="4896544" cy="2112039"/>
              </a:xfrm>
              <a:prstGeom prst="rect">
                <a:avLst/>
              </a:prstGeom>
              <a:solidFill>
                <a:srgbClr val="FFD6A9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6588224" y="965046"/>
                <a:ext cx="2611421" cy="18158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36513"/>
                <a:r>
                  <a:rPr lang="en-GB" sz="1600" u="sng" spc="300" dirty="0">
                    <a:solidFill>
                      <a:srgbClr val="000000"/>
                    </a:solidFill>
                  </a:rPr>
                  <a:t>Magnet </a:t>
                </a:r>
                <a:r>
                  <a:rPr lang="en-GB" sz="1600" u="sng" spc="300" dirty="0" smtClean="0">
                    <a:solidFill>
                      <a:srgbClr val="000000"/>
                    </a:solidFill>
                  </a:rPr>
                  <a:t>design</a:t>
                </a:r>
                <a:endParaRPr lang="en-GB" sz="1600" u="sng" dirty="0" smtClean="0">
                  <a:solidFill>
                    <a:srgbClr val="000000"/>
                  </a:solidFill>
                </a:endParaRPr>
              </a:p>
              <a:p>
                <a:pPr marL="36513" indent="0">
                  <a:buNone/>
                </a:pPr>
                <a:r>
                  <a:rPr lang="en-GB" sz="1600" dirty="0" smtClean="0">
                    <a:solidFill>
                      <a:schemeClr val="tx2">
                        <a:lumMod val="50000"/>
                      </a:schemeClr>
                    </a:solidFill>
                  </a:rPr>
                  <a:t>Develop 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16T short models</a:t>
                </a:r>
              </a:p>
              <a:p>
                <a:pPr marL="36513" indent="0">
                  <a:buNone/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Field quality and </a:t>
                </a:r>
                <a:r>
                  <a:rPr lang="en-GB" sz="1600" dirty="0" smtClean="0">
                    <a:solidFill>
                      <a:schemeClr val="tx2">
                        <a:lumMod val="50000"/>
                      </a:schemeClr>
                    </a:solidFill>
                  </a:rPr>
                  <a:t>needed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36513" indent="0">
                  <a:buNone/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a</a:t>
                </a:r>
                <a:r>
                  <a:rPr lang="en-GB" sz="1600" dirty="0" smtClean="0">
                    <a:solidFill>
                      <a:schemeClr val="tx2">
                        <a:lumMod val="50000"/>
                      </a:schemeClr>
                    </a:solidFill>
                  </a:rPr>
                  <a:t>perture (40 mm)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36513" indent="0">
                  <a:buNone/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Optimum coil geometry</a:t>
                </a:r>
              </a:p>
              <a:p>
                <a:pPr marL="36513" indent="0">
                  <a:buNone/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Manufacturing aspects</a:t>
                </a:r>
              </a:p>
              <a:p>
                <a:pPr marL="36513" indent="0">
                  <a:buNone/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</a:rPr>
                  <a:t>Cost </a:t>
                </a:r>
                <a:r>
                  <a:rPr lang="en-GB" sz="1600" dirty="0" smtClean="0">
                    <a:solidFill>
                      <a:schemeClr val="tx2">
                        <a:lumMod val="50000"/>
                      </a:schemeClr>
                    </a:solidFill>
                  </a:rPr>
                  <a:t>optimisation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pic>
            <p:nvPicPr>
              <p:cNvPr id="21" name="Picture 20"/>
              <p:cNvPicPr preferRelativeResize="0"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706" t="33272" r="19737" b="20029"/>
              <a:stretch/>
            </p:blipFill>
            <p:spPr>
              <a:xfrm>
                <a:off x="4554060" y="1016928"/>
                <a:ext cx="1962156" cy="1764000"/>
              </a:xfrm>
              <a:prstGeom prst="round2SameRect">
                <a:avLst>
                  <a:gd name="adj1" fmla="val 4004"/>
                  <a:gd name="adj2" fmla="val 0"/>
                </a:avLst>
              </a:prstGeom>
            </p:spPr>
          </p:pic>
        </p:grpSp>
        <p:sp>
          <p:nvSpPr>
            <p:cNvPr id="46" name="TextBox 45"/>
            <p:cNvSpPr txBox="1"/>
            <p:nvPr/>
          </p:nvSpPr>
          <p:spPr>
            <a:xfrm>
              <a:off x="5297989" y="1580598"/>
              <a:ext cx="642163" cy="369332"/>
            </a:xfrm>
            <a:prstGeom prst="rect">
              <a:avLst/>
            </a:prstGeom>
            <a:solidFill>
              <a:srgbClr val="FFD6A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16 T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51" name="Straight Arrow Connector 50"/>
          <p:cNvCxnSpPr/>
          <p:nvPr/>
        </p:nvCxnSpPr>
        <p:spPr>
          <a:xfrm flipV="1">
            <a:off x="6084168" y="3136612"/>
            <a:ext cx="792088" cy="1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16592" y="2844225"/>
            <a:ext cx="4536498" cy="553998"/>
          </a:xfrm>
          <a:prstGeom prst="rect">
            <a:avLst/>
          </a:prstGeom>
          <a:solidFill>
            <a:srgbClr val="D6D7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0000"/>
                </a:solidFill>
              </a:rPr>
              <a:t>December 2015: Nb</a:t>
            </a:r>
            <a:r>
              <a:rPr lang="en-US" sz="1500" baseline="-25000" dirty="0" smtClean="0">
                <a:solidFill>
                  <a:srgbClr val="000000"/>
                </a:solidFill>
              </a:rPr>
              <a:t>3</a:t>
            </a:r>
            <a:r>
              <a:rPr lang="en-US" sz="1500" dirty="0" smtClean="0">
                <a:solidFill>
                  <a:srgbClr val="000000"/>
                </a:solidFill>
              </a:rPr>
              <a:t>Sn short (1.8 m) two-in-one </a:t>
            </a:r>
          </a:p>
          <a:p>
            <a:r>
              <a:rPr lang="en-US" sz="1500" dirty="0">
                <a:solidFill>
                  <a:srgbClr val="000000"/>
                </a:solidFill>
              </a:rPr>
              <a:t>c</a:t>
            </a:r>
            <a:r>
              <a:rPr lang="en-US" sz="1500" dirty="0" smtClean="0">
                <a:solidFill>
                  <a:srgbClr val="000000"/>
                </a:solidFill>
              </a:rPr>
              <a:t>oil reached 11.3 T (&gt; nominal !) </a:t>
            </a:r>
            <a:r>
              <a:rPr lang="en-US" sz="1500" smtClean="0">
                <a:solidFill>
                  <a:srgbClr val="000000"/>
                </a:solidFill>
              </a:rPr>
              <a:t>without quenches</a:t>
            </a:r>
            <a:endParaRPr lang="en-US" sz="15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3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39552" y="2986830"/>
            <a:ext cx="4536504" cy="2890442"/>
            <a:chOff x="539552" y="2986830"/>
            <a:chExt cx="4536504" cy="2890442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3"/>
            <a:srcRect l="4859" t="15539" r="17699" b="14849"/>
            <a:stretch/>
          </p:blipFill>
          <p:spPr>
            <a:xfrm>
              <a:off x="539552" y="2986830"/>
              <a:ext cx="4344876" cy="289044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203848" y="5013176"/>
              <a:ext cx="1872208" cy="8287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325425" y="116632"/>
            <a:ext cx="570932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00" dirty="0">
                <a:solidFill>
                  <a:schemeClr val="bg1"/>
                </a:solidFill>
              </a:rPr>
              <a:t>Detector </a:t>
            </a:r>
            <a:r>
              <a:rPr lang="en-GB" sz="2300" dirty="0" smtClean="0">
                <a:solidFill>
                  <a:schemeClr val="bg1"/>
                </a:solidFill>
              </a:rPr>
              <a:t>concepts </a:t>
            </a:r>
            <a:r>
              <a:rPr lang="en-GB" sz="2300" dirty="0">
                <a:solidFill>
                  <a:schemeClr val="bg1"/>
                </a:solidFill>
              </a:rPr>
              <a:t>for </a:t>
            </a:r>
            <a:r>
              <a:rPr lang="en-GB" sz="2300" dirty="0" smtClean="0">
                <a:solidFill>
                  <a:schemeClr val="bg1"/>
                </a:solidFill>
              </a:rPr>
              <a:t>100 </a:t>
            </a:r>
            <a:r>
              <a:rPr lang="en-GB" sz="2300" dirty="0" err="1" smtClean="0">
                <a:solidFill>
                  <a:schemeClr val="bg1"/>
                </a:solidFill>
              </a:rPr>
              <a:t>TeV</a:t>
            </a:r>
            <a:r>
              <a:rPr lang="en-GB" sz="2300" dirty="0" smtClean="0">
                <a:solidFill>
                  <a:schemeClr val="bg1"/>
                </a:solidFill>
              </a:rPr>
              <a:t> pp colliders</a:t>
            </a: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399" y="5949280"/>
            <a:ext cx="9063700" cy="830997"/>
          </a:xfrm>
          <a:prstGeom prst="rect">
            <a:avLst/>
          </a:prstGeom>
          <a:solidFill>
            <a:srgbClr val="D5FDA9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And: fast, granular calorimeters (pile-up, boosted jets), high-resolution Si sensors </a:t>
            </a:r>
            <a:r>
              <a:rPr lang="en-GB" sz="1600" smtClean="0">
                <a:solidFill>
                  <a:srgbClr val="000000"/>
                </a:solidFill>
              </a:rPr>
              <a:t>for tracking, </a:t>
            </a:r>
            <a:r>
              <a:rPr lang="en-GB" sz="1600" dirty="0" smtClean="0">
                <a:solidFill>
                  <a:srgbClr val="000000"/>
                </a:solidFill>
              </a:rPr>
              <a:t>etc.</a:t>
            </a:r>
          </a:p>
          <a:p>
            <a:r>
              <a:rPr lang="en-GB" sz="1600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GB" sz="1600" dirty="0" smtClean="0">
                <a:solidFill>
                  <a:srgbClr val="000000"/>
                </a:solidFill>
              </a:rPr>
              <a:t>R&amp;D </a:t>
            </a:r>
            <a:r>
              <a:rPr lang="en-GB" sz="1600" dirty="0">
                <a:solidFill>
                  <a:srgbClr val="000000"/>
                </a:solidFill>
              </a:rPr>
              <a:t>for FCC detectors is </a:t>
            </a:r>
            <a:r>
              <a:rPr lang="en-GB" sz="1600" dirty="0" smtClean="0">
                <a:solidFill>
                  <a:srgbClr val="000000"/>
                </a:solidFill>
              </a:rPr>
              <a:t>natural </a:t>
            </a:r>
            <a:r>
              <a:rPr lang="en-GB" sz="1600" dirty="0">
                <a:solidFill>
                  <a:srgbClr val="000000"/>
                </a:solidFill>
              </a:rPr>
              <a:t>continuation of </a:t>
            </a:r>
            <a:r>
              <a:rPr lang="en-GB" sz="1600" dirty="0" smtClean="0">
                <a:solidFill>
                  <a:srgbClr val="000000"/>
                </a:solidFill>
              </a:rPr>
              <a:t>R&amp;D </a:t>
            </a:r>
            <a:r>
              <a:rPr lang="en-GB" sz="1600" dirty="0">
                <a:solidFill>
                  <a:srgbClr val="000000"/>
                </a:solidFill>
              </a:rPr>
              <a:t>for LHC Phase II </a:t>
            </a:r>
            <a:r>
              <a:rPr lang="en-GB" sz="1600" dirty="0" smtClean="0">
                <a:solidFill>
                  <a:srgbClr val="000000"/>
                </a:solidFill>
              </a:rPr>
              <a:t>upgrades.</a:t>
            </a:r>
          </a:p>
          <a:p>
            <a:r>
              <a:rPr lang="en-GB" sz="1600" dirty="0" smtClean="0">
                <a:solidFill>
                  <a:srgbClr val="000000"/>
                </a:solidFill>
              </a:rPr>
              <a:t>Note: integrated dose &gt; 20 x Phase II and  pileup up to ~ 800 events/crossing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005" y="692696"/>
            <a:ext cx="8739467" cy="22006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Driving requirements: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rgbClr val="C00000"/>
                </a:solidFill>
                <a:effectLst/>
              </a:rPr>
              <a:t>BL</a:t>
            </a:r>
            <a:r>
              <a:rPr lang="en-US" sz="1700" baseline="30000" dirty="0" smtClean="0">
                <a:solidFill>
                  <a:srgbClr val="C00000"/>
                </a:solidFill>
                <a:effectLst/>
              </a:rPr>
              <a:t>2</a:t>
            </a:r>
            <a:r>
              <a:rPr lang="en-US" sz="1700" dirty="0" smtClean="0">
                <a:solidFill>
                  <a:srgbClr val="C00000"/>
                </a:solidFill>
                <a:effectLst/>
              </a:rPr>
              <a:t> ~</a:t>
            </a:r>
            <a:r>
              <a:rPr lang="en-US" sz="1700" dirty="0">
                <a:solidFill>
                  <a:srgbClr val="C00000"/>
                </a:solidFill>
                <a:effectLst/>
              </a:rPr>
              <a:t>10 </a:t>
            </a:r>
            <a:r>
              <a:rPr lang="en-US" sz="1700" dirty="0" smtClean="0">
                <a:solidFill>
                  <a:srgbClr val="C00000"/>
                </a:solidFill>
                <a:effectLst/>
              </a:rPr>
              <a:t>x ATLAS/CMS </a:t>
            </a:r>
            <a:r>
              <a:rPr lang="en-US" sz="1700" dirty="0" smtClean="0">
                <a:solidFill>
                  <a:srgbClr val="C00000"/>
                </a:solidFill>
              </a:rPr>
              <a:t>for </a:t>
            </a:r>
            <a:r>
              <a:rPr lang="en-US" sz="1700" dirty="0" smtClean="0">
                <a:solidFill>
                  <a:srgbClr val="C00000"/>
                </a:solidFill>
                <a:effectLst/>
              </a:rPr>
              <a:t>10% </a:t>
            </a:r>
            <a:r>
              <a:rPr lang="en-US" sz="1700" dirty="0" err="1" smtClean="0">
                <a:solidFill>
                  <a:srgbClr val="C00000"/>
                </a:solidFill>
                <a:effectLst/>
              </a:rPr>
              <a:t>muon</a:t>
            </a:r>
            <a:r>
              <a:rPr lang="en-US" sz="1700" dirty="0" smtClean="0">
                <a:solidFill>
                  <a:srgbClr val="C00000"/>
                </a:solidFill>
                <a:effectLst/>
              </a:rPr>
              <a:t> momentum resolution </a:t>
            </a:r>
          </a:p>
          <a:p>
            <a:r>
              <a:rPr lang="en-US" sz="1700" dirty="0" smtClean="0">
                <a:solidFill>
                  <a:srgbClr val="C00000"/>
                </a:solidFill>
                <a:effectLst/>
              </a:rPr>
              <a:t>    at 10-20 </a:t>
            </a:r>
            <a:r>
              <a:rPr lang="en-US" sz="1700" dirty="0" err="1" smtClean="0">
                <a:solidFill>
                  <a:srgbClr val="C00000"/>
                </a:solidFill>
                <a:effectLst/>
              </a:rPr>
              <a:t>TeV</a:t>
            </a:r>
            <a:endParaRPr lang="en-US" sz="1700" dirty="0" smtClean="0">
              <a:solidFill>
                <a:srgbClr val="C00000"/>
              </a:solidFill>
              <a:effectLst/>
            </a:endParaRPr>
          </a:p>
          <a:p>
            <a:r>
              <a:rPr lang="en-US" sz="17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    </a:t>
            </a:r>
            <a:r>
              <a:rPr lang="en-US" sz="1700" dirty="0" smtClean="0">
                <a:solidFill>
                  <a:schemeClr val="tx1">
                    <a:lumMod val="75000"/>
                  </a:schemeClr>
                </a:solidFill>
                <a:effectLst/>
                <a:sym typeface="Wingdings"/>
              </a:rPr>
              <a:t> large-bore, high-field solenoid </a:t>
            </a:r>
          </a:p>
          <a:p>
            <a:r>
              <a:rPr lang="en-US" sz="1700" dirty="0">
                <a:solidFill>
                  <a:schemeClr val="tx1">
                    <a:lumMod val="75000"/>
                  </a:schemeClr>
                </a:solidFill>
                <a:sym typeface="Wingdings"/>
              </a:rPr>
              <a:t> </a:t>
            </a:r>
            <a:r>
              <a:rPr lang="en-US" sz="1700" dirty="0" smtClean="0">
                <a:solidFill>
                  <a:schemeClr val="tx1">
                    <a:lumMod val="75000"/>
                  </a:schemeClr>
                </a:solidFill>
                <a:sym typeface="Wingdings"/>
              </a:rPr>
              <a:t>    </a:t>
            </a:r>
            <a:r>
              <a:rPr lang="en-US" sz="1700" dirty="0">
                <a:solidFill>
                  <a:schemeClr val="tx1">
                    <a:lumMod val="75000"/>
                  </a:schemeClr>
                </a:solidFill>
                <a:sym typeface="Wingdings"/>
              </a:rPr>
              <a:t>r</a:t>
            </a:r>
            <a:r>
              <a:rPr lang="en-US" sz="1700" dirty="0" smtClean="0">
                <a:solidFill>
                  <a:schemeClr val="tx1">
                    <a:lumMod val="75000"/>
                  </a:schemeClr>
                </a:solidFill>
                <a:sym typeface="Wingdings"/>
              </a:rPr>
              <a:t>eturn flux captured by twin solenoid (otherwise </a:t>
            </a:r>
            <a:r>
              <a:rPr lang="en-US" sz="17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&gt; </a:t>
            </a:r>
            <a:r>
              <a:rPr lang="en-US" sz="1700" dirty="0">
                <a:solidFill>
                  <a:schemeClr val="tx1">
                    <a:lumMod val="75000"/>
                  </a:schemeClr>
                </a:solidFill>
                <a:effectLst/>
              </a:rPr>
              <a:t>5000 m</a:t>
            </a:r>
            <a:r>
              <a:rPr lang="en-US" sz="1700" baseline="30000" dirty="0">
                <a:solidFill>
                  <a:schemeClr val="tx1">
                    <a:lumMod val="75000"/>
                  </a:schemeClr>
                </a:solidFill>
                <a:effectLst/>
              </a:rPr>
              <a:t>3</a:t>
            </a:r>
            <a:r>
              <a:rPr lang="en-US" sz="1700" dirty="0">
                <a:solidFill>
                  <a:schemeClr val="tx1">
                    <a:lumMod val="75000"/>
                  </a:schemeClr>
                </a:solidFill>
                <a:effectLst/>
              </a:rPr>
              <a:t> </a:t>
            </a:r>
            <a:r>
              <a:rPr lang="en-US" sz="17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Fe </a:t>
            </a:r>
            <a:r>
              <a:rPr lang="en-US" sz="1700" dirty="0">
                <a:solidFill>
                  <a:schemeClr val="tx1">
                    <a:lumMod val="75000"/>
                  </a:schemeClr>
                </a:solidFill>
                <a:effectLst/>
              </a:rPr>
              <a:t>in return </a:t>
            </a:r>
            <a:r>
              <a:rPr lang="en-US" sz="17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joke)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solidFill>
                  <a:srgbClr val="C00000"/>
                </a:solidFill>
              </a:rPr>
              <a:t>C</a:t>
            </a:r>
            <a:r>
              <a:rPr lang="en-US" sz="1700" dirty="0" smtClean="0">
                <a:solidFill>
                  <a:srgbClr val="C00000"/>
                </a:solidFill>
                <a:effectLst/>
              </a:rPr>
              <a:t>overage </a:t>
            </a:r>
            <a:r>
              <a:rPr lang="en-US" sz="1700" dirty="0" smtClean="0">
                <a:solidFill>
                  <a:srgbClr val="C00000"/>
                </a:solidFill>
              </a:rPr>
              <a:t>with tracking and precise </a:t>
            </a:r>
            <a:r>
              <a:rPr lang="en-US" sz="1700" dirty="0" err="1" smtClean="0">
                <a:solidFill>
                  <a:srgbClr val="C00000"/>
                </a:solidFill>
              </a:rPr>
              <a:t>calorimetry</a:t>
            </a:r>
            <a:r>
              <a:rPr lang="en-US" sz="1700" dirty="0" smtClean="0">
                <a:solidFill>
                  <a:srgbClr val="C00000"/>
                </a:solidFill>
              </a:rPr>
              <a:t> </a:t>
            </a:r>
            <a:r>
              <a:rPr lang="en-US" sz="1700" dirty="0" smtClean="0">
                <a:solidFill>
                  <a:srgbClr val="C00000"/>
                </a:solidFill>
                <a:effectLst/>
              </a:rPr>
              <a:t>up to |𝜂|~5: </a:t>
            </a:r>
            <a:r>
              <a:rPr lang="en-US" sz="1700" dirty="0" smtClean="0">
                <a:solidFill>
                  <a:srgbClr val="C00000"/>
                </a:solidFill>
              </a:rPr>
              <a:t>light physics (e.g. H) is  produced flat in rapidity at 100 </a:t>
            </a:r>
            <a:r>
              <a:rPr lang="en-US" sz="1700" dirty="0" err="1" smtClean="0">
                <a:solidFill>
                  <a:srgbClr val="C00000"/>
                </a:solidFill>
              </a:rPr>
              <a:t>TeV</a:t>
            </a:r>
            <a:endParaRPr lang="en-US" sz="1700" dirty="0" smtClean="0">
              <a:solidFill>
                <a:srgbClr val="C00000"/>
              </a:solidFill>
            </a:endParaRPr>
          </a:p>
          <a:p>
            <a:r>
              <a:rPr lang="en-US" sz="1700" dirty="0" smtClean="0">
                <a:solidFill>
                  <a:schemeClr val="tx1">
                    <a:lumMod val="75000"/>
                  </a:schemeClr>
                </a:solidFill>
                <a:sym typeface="Wingdings"/>
              </a:rPr>
              <a:t>     </a:t>
            </a:r>
            <a:r>
              <a:rPr lang="en-US" sz="1700" dirty="0" smtClean="0">
                <a:sym typeface="Wingdings"/>
              </a:rPr>
              <a:t> </a:t>
            </a:r>
            <a:r>
              <a:rPr lang="en-US" sz="1700" dirty="0">
                <a:sym typeface="Wingdings"/>
              </a:rPr>
              <a:t>f</a:t>
            </a:r>
            <a:r>
              <a:rPr lang="en-US" sz="1700" dirty="0" smtClean="0">
                <a:effectLst/>
              </a:rPr>
              <a:t>orward dipole </a:t>
            </a:r>
            <a:r>
              <a:rPr lang="en-US" sz="1700" dirty="0" err="1" smtClean="0">
                <a:effectLst/>
              </a:rPr>
              <a:t>à</a:t>
            </a:r>
            <a:r>
              <a:rPr lang="en-US" sz="1700" dirty="0" smtClean="0">
                <a:effectLst/>
              </a:rPr>
              <a:t> la </a:t>
            </a:r>
            <a:r>
              <a:rPr lang="en-US" sz="1700" dirty="0" err="1" smtClean="0">
                <a:effectLst/>
              </a:rPr>
              <a:t>LHCb</a:t>
            </a:r>
            <a:r>
              <a:rPr lang="en-US" sz="1700" dirty="0" smtClean="0">
                <a:effectLst/>
              </a:rPr>
              <a:t>: B~10 </a:t>
            </a:r>
            <a:r>
              <a:rPr lang="en-US" sz="1700" dirty="0">
                <a:effectLst/>
              </a:rPr>
              <a:t>Tm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450904" y="2708920"/>
            <a:ext cx="3657600" cy="3096344"/>
            <a:chOff x="5101825" y="2708920"/>
            <a:chExt cx="3657600" cy="309634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1825" y="3568032"/>
              <a:ext cx="3657600" cy="2237232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7034745" y="3068960"/>
              <a:ext cx="0" cy="575888"/>
            </a:xfrm>
            <a:prstGeom prst="straightConnector1">
              <a:avLst/>
            </a:prstGeom>
            <a:ln w="57150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6267839" y="2708920"/>
              <a:ext cx="1832553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000000"/>
                  </a:solidFill>
                  <a:sym typeface="Wingdings"/>
                </a:rPr>
                <a:t>Size </a:t>
              </a:r>
              <a:r>
                <a:rPr lang="en-US" sz="1500" dirty="0">
                  <a:solidFill>
                    <a:srgbClr val="000000"/>
                  </a:solidFill>
                  <a:sym typeface="Wingdings"/>
                </a:rPr>
                <a:t>x2 CMS, </a:t>
              </a:r>
              <a:endParaRPr lang="en-US" sz="1500" dirty="0" smtClean="0">
                <a:solidFill>
                  <a:srgbClr val="000000"/>
                </a:solidFill>
                <a:sym typeface="Wingdings"/>
              </a:endParaRPr>
            </a:p>
            <a:p>
              <a:r>
                <a:rPr lang="en-US" sz="1500" dirty="0" smtClean="0">
                  <a:solidFill>
                    <a:srgbClr val="000000"/>
                  </a:solidFill>
                  <a:sym typeface="Wingdings"/>
                </a:rPr>
                <a:t>stored </a:t>
              </a:r>
              <a:r>
                <a:rPr lang="en-US" sz="1500" dirty="0">
                  <a:solidFill>
                    <a:srgbClr val="000000"/>
                  </a:solidFill>
                  <a:sym typeface="Wingdings"/>
                </a:rPr>
                <a:t>energy x </a:t>
              </a:r>
              <a:r>
                <a:rPr lang="en-US" sz="1500" dirty="0" smtClean="0">
                  <a:solidFill>
                    <a:srgbClr val="000000"/>
                  </a:solidFill>
                  <a:sym typeface="Wingdings"/>
                </a:rPr>
                <a:t>20 </a:t>
              </a:r>
              <a:endParaRPr lang="en-US" sz="1500" dirty="0">
                <a:solidFill>
                  <a:srgbClr val="000000"/>
                </a:solidFill>
                <a:sym typeface="Wingding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101825" y="3501008"/>
              <a:ext cx="910335" cy="293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93" y="629131"/>
            <a:ext cx="1890979" cy="107167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09939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LEP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754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LHC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3" y="3555217"/>
            <a:ext cx="1303973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853619" y="3635119"/>
            <a:ext cx="1063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HL-LHC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22542" y="4916087"/>
            <a:ext cx="3344921" cy="529137"/>
            <a:chOff x="5722542" y="5110794"/>
            <a:chExt cx="3344921" cy="529137"/>
          </a:xfrm>
        </p:grpSpPr>
        <p:sp>
          <p:nvSpPr>
            <p:cNvPr id="63" name="Rectangle 62"/>
            <p:cNvSpPr/>
            <p:nvPr/>
          </p:nvSpPr>
          <p:spPr>
            <a:xfrm>
              <a:off x="7843463" y="5110794"/>
              <a:ext cx="1224000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502468" y="5110794"/>
              <a:ext cx="1321542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Proto</a:t>
              </a: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2010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2015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2030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2035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9" name="Left-Right Arrow 108"/>
          <p:cNvSpPr/>
          <p:nvPr/>
        </p:nvSpPr>
        <p:spPr>
          <a:xfrm>
            <a:off x="5197353" y="4229084"/>
            <a:ext cx="2624773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rgbClr val="EFF6F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643671" y="4916087"/>
            <a:ext cx="3051462" cy="529137"/>
            <a:chOff x="2643671" y="5110794"/>
            <a:chExt cx="3051462" cy="529137"/>
          </a:xfrm>
        </p:grpSpPr>
        <p:sp>
          <p:nvSpPr>
            <p:cNvPr id="83" name="Rectangle 82"/>
            <p:cNvSpPr/>
            <p:nvPr/>
          </p:nvSpPr>
          <p:spPr>
            <a:xfrm>
              <a:off x="4673303" y="5110794"/>
              <a:ext cx="1021830" cy="529137"/>
            </a:xfrm>
            <a:prstGeom prst="rect">
              <a:avLst/>
            </a:prstGeom>
            <a:solidFill>
              <a:srgbClr val="173D54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FF6FB"/>
                  </a:solidFill>
                </a:rPr>
                <a:t>Design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643671" y="5190696"/>
              <a:ext cx="24903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spc="100" dirty="0" smtClean="0">
                  <a:solidFill>
                    <a:schemeClr val="tx2"/>
                  </a:solidFill>
                  <a:latin typeface="+mn-lt"/>
                </a:rPr>
                <a:t>                 FCC</a:t>
              </a:r>
              <a:endParaRPr lang="en-GB" b="1" spc="100" dirty="0">
                <a:solidFill>
                  <a:schemeClr val="tx2"/>
                </a:solidFill>
                <a:latin typeface="+mn-lt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44257" y="5020434"/>
            <a:ext cx="3103607" cy="553998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/>
              <a:t>Technically, construction of tunnel </a:t>
            </a:r>
          </a:p>
          <a:p>
            <a:r>
              <a:rPr lang="en-US" sz="1500" dirty="0"/>
              <a:t>a</a:t>
            </a:r>
            <a:r>
              <a:rPr lang="en-US" sz="1500" dirty="0" smtClean="0"/>
              <a:t>nd magnets could start ≥ 2025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74294" y="116632"/>
            <a:ext cx="291778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smtClean="0">
                <a:solidFill>
                  <a:schemeClr val="bg1"/>
                </a:solidFill>
              </a:rPr>
              <a:t>Preliminary </a:t>
            </a:r>
            <a:r>
              <a:rPr lang="en-US" sz="2300" dirty="0" smtClean="0">
                <a:solidFill>
                  <a:schemeClr val="bg1"/>
                </a:solidFill>
              </a:rPr>
              <a:t>schedule</a:t>
            </a:r>
            <a:endParaRPr lang="en-US" sz="23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722542" y="5445224"/>
            <a:ext cx="0" cy="638780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4467031" y="6021288"/>
            <a:ext cx="3363421" cy="3231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500" kern="0" dirty="0" smtClean="0">
                <a:solidFill>
                  <a:srgbClr val="000000"/>
                </a:solidFill>
                <a:latin typeface="Arial"/>
                <a:ea typeface="黑体" pitchFamily="2" charset="-122"/>
              </a:rPr>
              <a:t>CDR by end 2018 for next ES update</a:t>
            </a:r>
            <a:endParaRPr lang="en-GB" sz="15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52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57350" y="9534525"/>
            <a:ext cx="1441450" cy="336550"/>
          </a:xfrm>
          <a:prstGeom prst="rect">
            <a:avLst/>
          </a:prstGeom>
        </p:spPr>
        <p:txBody>
          <a:bodyPr/>
          <a:lstStyle/>
          <a:p>
            <a:fld id="{D25BBBD8-E0C6-904A-B80A-492F498EB1FD}" type="datetime1">
              <a:rPr lang="en-GB" altLang="en-US" smtClean="0"/>
              <a:pPr/>
              <a:t>29/03/2016</a:t>
            </a:fld>
            <a:endParaRPr lang="en-GB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95536" y="1308537"/>
            <a:ext cx="8192527" cy="1400383"/>
          </a:xfrm>
          <a:prstGeom prst="rect">
            <a:avLst/>
          </a:prstGeom>
          <a:solidFill>
            <a:srgbClr val="7B0C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FCC-</a:t>
            </a:r>
            <a:r>
              <a:rPr lang="en-US" sz="1700" dirty="0" err="1" smtClean="0">
                <a:solidFill>
                  <a:schemeClr val="bg1"/>
                </a:solidFill>
                <a:effectLst/>
              </a:rPr>
              <a:t>hh</a:t>
            </a:r>
            <a:r>
              <a:rPr lang="en-US" sz="1700" dirty="0" smtClean="0">
                <a:solidFill>
                  <a:schemeClr val="bg1"/>
                </a:solidFill>
                <a:effectLst/>
              </a:rPr>
              <a:t>: 100 </a:t>
            </a:r>
            <a:r>
              <a:rPr lang="en-US" sz="17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700" dirty="0" smtClean="0">
              <a:solidFill>
                <a:schemeClr val="bg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bg1"/>
                </a:solidFill>
                <a:effectLst/>
              </a:rPr>
              <a:t>explore directly the 10-50 </a:t>
            </a:r>
            <a:r>
              <a:rPr lang="en-US" sz="1700" dirty="0" err="1" smtClean="0">
                <a:solidFill>
                  <a:schemeClr val="bg1"/>
                </a:solidFill>
                <a:effectLst/>
              </a:rPr>
              <a:t>TeV</a:t>
            </a:r>
            <a:r>
              <a:rPr lang="en-US" sz="1700" dirty="0" smtClean="0">
                <a:solidFill>
                  <a:schemeClr val="bg1"/>
                </a:solidFill>
                <a:effectLst/>
              </a:rPr>
              <a:t> E-scale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solidFill>
                  <a:schemeClr val="bg1"/>
                </a:solidFill>
              </a:rPr>
              <a:t>p</a:t>
            </a:r>
            <a:r>
              <a:rPr lang="en-US" sz="1700" dirty="0" smtClean="0">
                <a:solidFill>
                  <a:schemeClr val="bg1"/>
                </a:solidFill>
              </a:rPr>
              <a:t>rovide conclusive exploration of the EWSB  dynamics</a:t>
            </a:r>
            <a:endParaRPr lang="en-US" sz="1700" dirty="0" smtClean="0">
              <a:solidFill>
                <a:schemeClr val="bg1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bg1"/>
                </a:solidFill>
                <a:effectLst/>
              </a:rPr>
              <a:t>say the final word about heavy WIMP dark matter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solidFill>
                  <a:schemeClr val="bg1"/>
                </a:solidFill>
              </a:rPr>
              <a:t>e</a:t>
            </a:r>
            <a:r>
              <a:rPr lang="en-US" sz="1700" dirty="0" smtClean="0">
                <a:solidFill>
                  <a:schemeClr val="bg1"/>
                </a:solidFill>
              </a:rPr>
              <a:t>tc.</a:t>
            </a:r>
            <a:endParaRPr lang="en-US" sz="17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117793"/>
            <a:ext cx="3605474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en-US" sz="2200" dirty="0" smtClean="0">
                <a:solidFill>
                  <a:schemeClr val="bg1"/>
                </a:solidFill>
              </a:rPr>
              <a:t>Physics reach in a nutshell </a:t>
            </a:r>
            <a:endParaRPr lang="en-US" altLang="en-US" sz="22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95536" y="5231522"/>
            <a:ext cx="8192527" cy="861774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dirty="0" smtClean="0">
                <a:solidFill>
                  <a:schemeClr val="bg1"/>
                </a:solidFill>
              </a:rPr>
              <a:t>The two machines are complementary and synergetic, e.g. from 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measurement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of  </a:t>
            </a:r>
            <a:r>
              <a:rPr lang="en-US" sz="1600" dirty="0" err="1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ttH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/</a:t>
            </a:r>
            <a:r>
              <a:rPr lang="en-US" sz="1600" dirty="0" err="1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ttZ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ratio, and using </a:t>
            </a:r>
            <a:r>
              <a:rPr lang="en-US" sz="1600" dirty="0" err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ttZ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coupling and H branching ratio from FCC-</a:t>
            </a:r>
            <a:r>
              <a:rPr lang="en-US" sz="1600" dirty="0" err="1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ee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, the FCC-</a:t>
            </a:r>
            <a:r>
              <a:rPr lang="en-US" sz="1600" dirty="0" err="1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hh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can measure </a:t>
            </a:r>
            <a:r>
              <a:rPr lang="en-US" sz="1600" dirty="0" err="1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ttH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to ~ 1%</a:t>
            </a:r>
            <a:endParaRPr lang="en-US" sz="1700" dirty="0" smtClean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95536" y="3252753"/>
            <a:ext cx="8192527" cy="1400383"/>
          </a:xfrm>
          <a:prstGeom prst="rect">
            <a:avLst/>
          </a:prstGeom>
          <a:solidFill>
            <a:srgbClr val="4241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</a:rPr>
              <a:t>FCC-</a:t>
            </a:r>
            <a:r>
              <a:rPr lang="en-US" sz="1700" dirty="0" err="1" smtClean="0">
                <a:solidFill>
                  <a:schemeClr val="bg1"/>
                </a:solidFill>
              </a:rPr>
              <a:t>ee</a:t>
            </a:r>
            <a:r>
              <a:rPr lang="en-US" sz="1700" dirty="0">
                <a:solidFill>
                  <a:schemeClr val="bg1"/>
                </a:solidFill>
              </a:rPr>
              <a:t>: </a:t>
            </a:r>
            <a:r>
              <a:rPr lang="en-US" sz="1700" dirty="0" smtClean="0">
                <a:solidFill>
                  <a:schemeClr val="bg1"/>
                </a:solidFill>
              </a:rPr>
              <a:t>90-350 </a:t>
            </a:r>
            <a:r>
              <a:rPr lang="en-US" sz="1700" dirty="0" err="1" smtClean="0">
                <a:solidFill>
                  <a:schemeClr val="bg1"/>
                </a:solidFill>
              </a:rPr>
              <a:t>GeV</a:t>
            </a:r>
            <a:endParaRPr lang="en-US" sz="17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solidFill>
                  <a:schemeClr val="bg1"/>
                </a:solidFill>
              </a:rPr>
              <a:t>m</a:t>
            </a:r>
            <a:r>
              <a:rPr lang="en-US" sz="1700" dirty="0" smtClean="0">
                <a:solidFill>
                  <a:schemeClr val="bg1"/>
                </a:solidFill>
              </a:rPr>
              <a:t>easure Higgs couplings to O(0.1%), except </a:t>
            </a:r>
            <a:r>
              <a:rPr lang="en-US" sz="1700" dirty="0" err="1" smtClean="0">
                <a:solidFill>
                  <a:schemeClr val="bg1"/>
                </a:solidFill>
              </a:rPr>
              <a:t>ttH</a:t>
            </a:r>
            <a:r>
              <a:rPr lang="en-US" sz="1700" dirty="0" smtClean="0">
                <a:solidFill>
                  <a:schemeClr val="bg1"/>
                </a:solidFill>
              </a:rPr>
              <a:t> and HH and rare decays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bg1"/>
                </a:solidFill>
              </a:rPr>
              <a:t>indirect sensitivity to E-scale up to O(100 </a:t>
            </a:r>
            <a:r>
              <a:rPr lang="en-US" sz="1700" dirty="0" err="1" smtClean="0">
                <a:solidFill>
                  <a:schemeClr val="bg1"/>
                </a:solidFill>
              </a:rPr>
              <a:t>TeV</a:t>
            </a:r>
            <a:r>
              <a:rPr lang="en-US" sz="1700" dirty="0" smtClean="0">
                <a:solidFill>
                  <a:schemeClr val="bg1"/>
                </a:solidFill>
              </a:rPr>
              <a:t>) by improving by ~20-200 times the precision of EW parameters measurements, ΔM</a:t>
            </a:r>
            <a:r>
              <a:rPr lang="en-US" sz="1700" baseline="-25000" dirty="0" smtClean="0">
                <a:solidFill>
                  <a:schemeClr val="bg1"/>
                </a:solidFill>
              </a:rPr>
              <a:t>W</a:t>
            </a:r>
            <a:r>
              <a:rPr lang="en-US" sz="1700" dirty="0" smtClean="0">
                <a:solidFill>
                  <a:schemeClr val="bg1"/>
                </a:solidFill>
              </a:rPr>
              <a:t> &lt; 1 MeV</a:t>
            </a:r>
            <a:r>
              <a:rPr lang="en-US" sz="1700" dirty="0">
                <a:solidFill>
                  <a:schemeClr val="bg1"/>
                </a:solidFill>
              </a:rPr>
              <a:t>, </a:t>
            </a:r>
            <a:r>
              <a:rPr lang="en-US" sz="1700" dirty="0" err="1">
                <a:solidFill>
                  <a:schemeClr val="bg1"/>
                </a:solidFill>
              </a:rPr>
              <a:t>Δm</a:t>
            </a:r>
            <a:r>
              <a:rPr lang="en-US" sz="1700" baseline="-25000" dirty="0" err="1" smtClean="0">
                <a:solidFill>
                  <a:schemeClr val="bg1"/>
                </a:solidFill>
              </a:rPr>
              <a:t>top</a:t>
            </a:r>
            <a:r>
              <a:rPr lang="en-US" sz="1700" baseline="-25000" dirty="0" smtClean="0">
                <a:solidFill>
                  <a:schemeClr val="bg1"/>
                </a:solidFill>
              </a:rPr>
              <a:t> </a:t>
            </a:r>
            <a:r>
              <a:rPr lang="en-US" sz="1700" dirty="0" smtClean="0">
                <a:solidFill>
                  <a:schemeClr val="bg1"/>
                </a:solidFill>
              </a:rPr>
              <a:t>~ 10 MeV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solidFill>
                  <a:schemeClr val="bg1"/>
                </a:solidFill>
              </a:rPr>
              <a:t>e</a:t>
            </a:r>
            <a:r>
              <a:rPr lang="en-US" sz="1700" dirty="0" smtClean="0">
                <a:solidFill>
                  <a:schemeClr val="bg1"/>
                </a:solidFill>
              </a:rPr>
              <a:t>tc.</a:t>
            </a:r>
          </a:p>
        </p:txBody>
      </p:sp>
    </p:spTree>
    <p:extLst>
      <p:ext uri="{BB962C8B-B14F-4D97-AF65-F5344CB8AC3E}">
        <p14:creationId xmlns:p14="http://schemas.microsoft.com/office/powerpoint/2010/main" val="123584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roup 363"/>
          <p:cNvGrpSpPr/>
          <p:nvPr/>
        </p:nvGrpSpPr>
        <p:grpSpPr>
          <a:xfrm>
            <a:off x="-8450876" y="1797732"/>
            <a:ext cx="17273129" cy="4317592"/>
            <a:chOff x="-8603276" y="1645332"/>
            <a:chExt cx="17273129" cy="4317592"/>
          </a:xfrm>
        </p:grpSpPr>
        <p:grpSp>
          <p:nvGrpSpPr>
            <p:cNvPr id="365" name="Group 364"/>
            <p:cNvGrpSpPr/>
            <p:nvPr/>
          </p:nvGrpSpPr>
          <p:grpSpPr>
            <a:xfrm>
              <a:off x="-8603276" y="1645333"/>
              <a:ext cx="8635181" cy="4317591"/>
              <a:chOff x="-9180874" y="1944487"/>
              <a:chExt cx="8635181" cy="4317591"/>
            </a:xfrm>
          </p:grpSpPr>
          <p:pic>
            <p:nvPicPr>
              <p:cNvPr id="418" name="Picture 41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419" name="Group 418"/>
              <p:cNvGrpSpPr/>
              <p:nvPr/>
            </p:nvGrpSpPr>
            <p:grpSpPr>
              <a:xfrm>
                <a:off x="-7791596" y="2404096"/>
                <a:ext cx="6373664" cy="2242480"/>
                <a:chOff x="-7791596" y="2404096"/>
                <a:chExt cx="6373664" cy="2242480"/>
              </a:xfrm>
            </p:grpSpPr>
            <p:pic>
              <p:nvPicPr>
                <p:cNvPr id="420" name="Picture 41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1" name="Picture 42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2" name="Picture 42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3" name="Picture 42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4" name="Picture 42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5" name="Picture 42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6" name="Picture 42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7" name="Picture 42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8" name="Picture 42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9" name="Picture 42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0" name="Picture 42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1" name="Picture 43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2" name="Picture 43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3" name="Picture 43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4" name="Picture 43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5" name="Picture 43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6" name="Picture 43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7" name="Picture 43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8" name="Picture 43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9" name="Picture 43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0" name="Picture 43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1" name="Picture 44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2" name="Picture 44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3" name="Picture 44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4" name="Picture 44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5" name="Picture 44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6" name="Picture 44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7" name="Picture 44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8" name="Picture 44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9" name="Picture 44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0" name="Picture 44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1" name="Picture 45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2791" y="313951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2" name="Picture 45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91461" y="31120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3" name="Picture 45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69520" y="31261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4" name="Picture 45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16314" y="310285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5" name="Picture 45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6" name="Picture 45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7" name="Picture 45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8" name="Picture 45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9" name="Picture 45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0" name="Picture 45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1" name="Picture 46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2" name="Picture 46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3" name="Picture 46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4" name="Picture 46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28217" y="31109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5" name="Picture 46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88873" y="32281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6" name="Picture 46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86027" y="29428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7" name="Picture 46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20592" y="2664899"/>
                  <a:ext cx="98382" cy="15709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66" name="Group 365"/>
            <p:cNvGrpSpPr/>
            <p:nvPr/>
          </p:nvGrpSpPr>
          <p:grpSpPr>
            <a:xfrm>
              <a:off x="34672" y="1645332"/>
              <a:ext cx="8635181" cy="4317591"/>
              <a:chOff x="-9180874" y="1944487"/>
              <a:chExt cx="8635181" cy="4317591"/>
            </a:xfrm>
          </p:grpSpPr>
          <p:pic>
            <p:nvPicPr>
              <p:cNvPr id="367" name="Picture 36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368" name="Group 367"/>
              <p:cNvGrpSpPr/>
              <p:nvPr/>
            </p:nvGrpSpPr>
            <p:grpSpPr>
              <a:xfrm>
                <a:off x="-7791596" y="2404096"/>
                <a:ext cx="6357751" cy="2242480"/>
                <a:chOff x="-7791596" y="2404096"/>
                <a:chExt cx="6357751" cy="2242480"/>
              </a:xfrm>
            </p:grpSpPr>
            <p:pic>
              <p:nvPicPr>
                <p:cNvPr id="369" name="Picture 36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0" name="Picture 36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1" name="Picture 37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2" name="Picture 37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3" name="Picture 37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4" name="Picture 37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5" name="Picture 37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6" name="Picture 37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7" name="Picture 37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8" name="Picture 37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9" name="Picture 37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0" name="Picture 37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1" name="Picture 38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2" name="Picture 38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3" name="Picture 38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4" name="Picture 38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5" name="Picture 38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6" name="Picture 38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7" name="Picture 38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8" name="Picture 38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9" name="Picture 38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0" name="Picture 38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1" name="Picture 39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2" name="Picture 39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3" name="Picture 39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4" name="Picture 39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5" name="Picture 39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6" name="Picture 39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7" name="Picture 39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8" name="Picture 39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9" name="Picture 39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0" name="Picture 39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75892" y="31120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1" name="Picture 40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32227" y="31180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2" name="Picture 40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3" name="Picture 40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4" name="Picture 40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5" name="Picture 40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6" name="Picture 40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7" name="Picture 40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8" name="Picture 40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9" name="Picture 40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0" name="Picture 40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1" name="Picture 41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33932" y="308821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2" name="Picture 41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75445" y="293714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3" name="Picture 41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437594" y="284613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4" name="Picture 41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11650" y="267670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5" name="Picture 41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09329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6" name="Picture 41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7" name="Picture 41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211625" y="3207400"/>
                  <a:ext cx="98382" cy="157094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260" name="Group 259"/>
          <p:cNvGrpSpPr/>
          <p:nvPr/>
        </p:nvGrpSpPr>
        <p:grpSpPr>
          <a:xfrm>
            <a:off x="-8603276" y="1645332"/>
            <a:ext cx="17273129" cy="4317592"/>
            <a:chOff x="-8603276" y="1645332"/>
            <a:chExt cx="17273129" cy="4317592"/>
          </a:xfrm>
        </p:grpSpPr>
        <p:grpSp>
          <p:nvGrpSpPr>
            <p:cNvPr id="261" name="Group 260"/>
            <p:cNvGrpSpPr/>
            <p:nvPr/>
          </p:nvGrpSpPr>
          <p:grpSpPr>
            <a:xfrm>
              <a:off x="-8603276" y="1645333"/>
              <a:ext cx="8635181" cy="4317591"/>
              <a:chOff x="-9180874" y="1944487"/>
              <a:chExt cx="8635181" cy="4317591"/>
            </a:xfrm>
          </p:grpSpPr>
          <p:pic>
            <p:nvPicPr>
              <p:cNvPr id="314" name="Picture 31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315" name="Group 314"/>
              <p:cNvGrpSpPr/>
              <p:nvPr/>
            </p:nvGrpSpPr>
            <p:grpSpPr>
              <a:xfrm>
                <a:off x="-7791596" y="2404096"/>
                <a:ext cx="6373664" cy="2242480"/>
                <a:chOff x="-7791596" y="2404096"/>
                <a:chExt cx="6373664" cy="2242480"/>
              </a:xfrm>
            </p:grpSpPr>
            <p:pic>
              <p:nvPicPr>
                <p:cNvPr id="316" name="Picture 31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7" name="Picture 31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8" name="Picture 31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9" name="Picture 31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0" name="Picture 31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1" name="Picture 32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2" name="Picture 32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3" name="Picture 32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4" name="Picture 32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5" name="Picture 32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6" name="Picture 32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7" name="Picture 32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8" name="Picture 32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9" name="Picture 32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0" name="Picture 32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1" name="Picture 33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2" name="Picture 33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3" name="Picture 33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4" name="Picture 33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5" name="Picture 33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6" name="Picture 33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7" name="Picture 33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8" name="Picture 33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9" name="Picture 33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0" name="Picture 33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1" name="Picture 34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2" name="Picture 34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3" name="Picture 34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4" name="Picture 34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5" name="Picture 34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6" name="Picture 34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7" name="Picture 34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2791" y="313951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8" name="Picture 34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91461" y="31120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9" name="Picture 34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69520" y="31261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0" name="Picture 34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16314" y="310285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1" name="Picture 35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2" name="Picture 35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3" name="Picture 35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4" name="Picture 35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5" name="Picture 35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6" name="Picture 35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7" name="Picture 35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8" name="Picture 35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9" name="Picture 35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0" name="Picture 35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28217" y="31109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1" name="Picture 36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88873" y="32281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2" name="Picture 36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86027" y="29428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3" name="Picture 36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20592" y="2664899"/>
                  <a:ext cx="98382" cy="15709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62" name="Group 261"/>
            <p:cNvGrpSpPr/>
            <p:nvPr/>
          </p:nvGrpSpPr>
          <p:grpSpPr>
            <a:xfrm>
              <a:off x="34672" y="1645332"/>
              <a:ext cx="8635181" cy="4317591"/>
              <a:chOff x="-9180874" y="1944487"/>
              <a:chExt cx="8635181" cy="4317591"/>
            </a:xfrm>
          </p:grpSpPr>
          <p:pic>
            <p:nvPicPr>
              <p:cNvPr id="263" name="Picture 26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264" name="Group 263"/>
              <p:cNvGrpSpPr/>
              <p:nvPr/>
            </p:nvGrpSpPr>
            <p:grpSpPr>
              <a:xfrm>
                <a:off x="-7791596" y="2404096"/>
                <a:ext cx="6357751" cy="2242480"/>
                <a:chOff x="-7791596" y="2404096"/>
                <a:chExt cx="6357751" cy="2242480"/>
              </a:xfrm>
            </p:grpSpPr>
            <p:pic>
              <p:nvPicPr>
                <p:cNvPr id="265" name="Picture 26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6" name="Picture 26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7" name="Picture 26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8" name="Picture 26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9" name="Picture 26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0" name="Picture 26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1" name="Picture 27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2" name="Picture 27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3" name="Picture 27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4" name="Picture 27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5" name="Picture 27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6" name="Picture 27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7" name="Picture 27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8" name="Picture 27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9" name="Picture 27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0" name="Picture 27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1" name="Picture 28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2" name="Picture 28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3" name="Picture 28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4" name="Picture 28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5" name="Picture 28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6" name="Picture 28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7" name="Picture 28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8" name="Picture 28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9" name="Picture 28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0" name="Picture 28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1" name="Picture 29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2" name="Picture 29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3" name="Picture 29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4" name="Picture 29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5" name="Picture 29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6" name="Picture 29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75892" y="31120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7" name="Picture 29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32227" y="31180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8" name="Picture 29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9" name="Picture 29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0" name="Picture 29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1" name="Picture 30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2" name="Picture 30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3" name="Picture 30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4" name="Picture 30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5" name="Picture 30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6" name="Picture 30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7" name="Picture 30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33932" y="308821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8" name="Picture 30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75445" y="293714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9" name="Picture 30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437594" y="284613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0" name="Picture 30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11650" y="267670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1" name="Picture 31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09329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2" name="Picture 31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3" name="Picture 31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211625" y="3207400"/>
                  <a:ext cx="98382" cy="157094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31" name="Freeform 130"/>
          <p:cNvSpPr/>
          <p:nvPr/>
        </p:nvSpPr>
        <p:spPr>
          <a:xfrm>
            <a:off x="-17322" y="1573839"/>
            <a:ext cx="9144000" cy="4572000"/>
          </a:xfrm>
          <a:custGeom>
            <a:avLst/>
            <a:gdLst>
              <a:gd name="connsiteX0" fmla="*/ 6400161 w 9144000"/>
              <a:gd name="connsiteY0" fmla="*/ 128987 h 4572000"/>
              <a:gd name="connsiteX1" fmla="*/ 4240161 w 9144000"/>
              <a:gd name="connsiteY1" fmla="*/ 2302508 h 4572000"/>
              <a:gd name="connsiteX2" fmla="*/ 6400161 w 9144000"/>
              <a:gd name="connsiteY2" fmla="*/ 4476029 h 4572000"/>
              <a:gd name="connsiteX3" fmla="*/ 8560161 w 9144000"/>
              <a:gd name="connsiteY3" fmla="*/ 2302508 h 4572000"/>
              <a:gd name="connsiteX4" fmla="*/ 6400161 w 9144000"/>
              <a:gd name="connsiteY4" fmla="*/ 128987 h 4572000"/>
              <a:gd name="connsiteX5" fmla="*/ 0 w 9144000"/>
              <a:gd name="connsiteY5" fmla="*/ 0 h 4572000"/>
              <a:gd name="connsiteX6" fmla="*/ 9144000 w 9144000"/>
              <a:gd name="connsiteY6" fmla="*/ 0 h 4572000"/>
              <a:gd name="connsiteX7" fmla="*/ 9144000 w 9144000"/>
              <a:gd name="connsiteY7" fmla="*/ 4572000 h 4572000"/>
              <a:gd name="connsiteX8" fmla="*/ 0 w 9144000"/>
              <a:gd name="connsiteY8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4572000">
                <a:moveTo>
                  <a:pt x="6400161" y="128987"/>
                </a:moveTo>
                <a:cubicBezTo>
                  <a:pt x="5207226" y="128987"/>
                  <a:pt x="4240161" y="1102105"/>
                  <a:pt x="4240161" y="2302508"/>
                </a:cubicBezTo>
                <a:cubicBezTo>
                  <a:pt x="4240161" y="3502911"/>
                  <a:pt x="5207226" y="4476029"/>
                  <a:pt x="6400161" y="4476029"/>
                </a:cubicBezTo>
                <a:cubicBezTo>
                  <a:pt x="7593096" y="4476029"/>
                  <a:pt x="8560161" y="3502911"/>
                  <a:pt x="8560161" y="2302508"/>
                </a:cubicBezTo>
                <a:cubicBezTo>
                  <a:pt x="8560161" y="1102105"/>
                  <a:pt x="7593096" y="128987"/>
                  <a:pt x="6400161" y="128987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572000"/>
                </a:lnTo>
                <a:lnTo>
                  <a:pt x="0" y="4572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191" y="5157192"/>
            <a:ext cx="1832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C377B"/>
                </a:solidFill>
              </a:rPr>
              <a:t>Status: 1 February 2016</a:t>
            </a:r>
            <a:endParaRPr lang="en-US" sz="1200" dirty="0">
              <a:solidFill>
                <a:srgbClr val="0C377B"/>
              </a:solidFill>
            </a:endParaRPr>
          </a:p>
        </p:txBody>
      </p:sp>
      <p:sp>
        <p:nvSpPr>
          <p:cNvPr id="468" name="Oval 467"/>
          <p:cNvSpPr/>
          <p:nvPr/>
        </p:nvSpPr>
        <p:spPr>
          <a:xfrm>
            <a:off x="4231969" y="1701211"/>
            <a:ext cx="4320000" cy="4347042"/>
          </a:xfrm>
          <a:prstGeom prst="ellipse">
            <a:avLst/>
          </a:prstGeom>
          <a:gradFill flip="none" rotWithShape="1">
            <a:gsLst>
              <a:gs pos="7000">
                <a:srgbClr val="000000">
                  <a:alpha val="0"/>
                </a:srgbClr>
              </a:gs>
              <a:gs pos="55000">
                <a:srgbClr val="000000">
                  <a:alpha val="27000"/>
                </a:srgbClr>
              </a:gs>
              <a:gs pos="83000">
                <a:srgbClr val="00000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txBody>
          <a:bodyPr rtlCol="0" anchor="ctr"/>
          <a:lstStyle/>
          <a:p>
            <a:pPr algn="ctr">
              <a:defRPr/>
            </a:pPr>
            <a:endParaRPr lang="en-GB" sz="2000" kern="0" dirty="0" smtClean="0">
              <a:solidFill>
                <a:prstClr val="white"/>
              </a:solidFill>
              <a:effectLst>
                <a:outerShdw blurRad="25400" dist="25400" dir="2700000" algn="tl" rotWithShape="0">
                  <a:srgbClr val="1F497D">
                    <a:lumMod val="75000"/>
                    <a:alpha val="45000"/>
                  </a:srgbClr>
                </a:outerShdw>
              </a:effectLst>
              <a:latin typeface="Calibri"/>
            </a:endParaRPr>
          </a:p>
        </p:txBody>
      </p:sp>
      <p:pic>
        <p:nvPicPr>
          <p:cNvPr id="240" name="Picture 23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082679"/>
            <a:ext cx="540000" cy="540000"/>
          </a:xfrm>
          <a:prstGeom prst="rect">
            <a:avLst/>
          </a:prstGeom>
        </p:spPr>
      </p:pic>
      <p:pic>
        <p:nvPicPr>
          <p:cNvPr id="241" name="Picture 24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082679"/>
            <a:ext cx="540000" cy="540000"/>
          </a:xfrm>
          <a:prstGeom prst="rect">
            <a:avLst/>
          </a:prstGeom>
        </p:spPr>
      </p:pic>
      <p:pic>
        <p:nvPicPr>
          <p:cNvPr id="242" name="Picture 24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33" y="2082679"/>
            <a:ext cx="540000" cy="540000"/>
          </a:xfrm>
          <a:prstGeom prst="rect">
            <a:avLst/>
          </a:prstGeom>
        </p:spPr>
      </p:pic>
      <p:pic>
        <p:nvPicPr>
          <p:cNvPr id="243" name="Picture 24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425" y="2082679"/>
            <a:ext cx="540000" cy="540000"/>
          </a:xfrm>
          <a:prstGeom prst="rect">
            <a:avLst/>
          </a:prstGeom>
        </p:spPr>
      </p:pic>
      <p:pic>
        <p:nvPicPr>
          <p:cNvPr id="244" name="Picture 24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082679"/>
            <a:ext cx="540000" cy="540000"/>
          </a:xfrm>
          <a:prstGeom prst="rect">
            <a:avLst/>
          </a:prstGeom>
        </p:spPr>
      </p:pic>
      <p:pic>
        <p:nvPicPr>
          <p:cNvPr id="245" name="Picture 24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612883"/>
            <a:ext cx="540000" cy="540000"/>
          </a:xfrm>
          <a:prstGeom prst="rect">
            <a:avLst/>
          </a:prstGeom>
        </p:spPr>
      </p:pic>
      <p:pic>
        <p:nvPicPr>
          <p:cNvPr id="246" name="Picture 24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612883"/>
            <a:ext cx="540000" cy="540000"/>
          </a:xfrm>
          <a:prstGeom prst="rect">
            <a:avLst/>
          </a:prstGeom>
        </p:spPr>
      </p:pic>
      <p:pic>
        <p:nvPicPr>
          <p:cNvPr id="247" name="Picture 24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612883"/>
            <a:ext cx="540000" cy="540000"/>
          </a:xfrm>
          <a:prstGeom prst="rect">
            <a:avLst/>
          </a:prstGeom>
        </p:spPr>
      </p:pic>
      <p:pic>
        <p:nvPicPr>
          <p:cNvPr id="248" name="Picture 24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23" y="2612883"/>
            <a:ext cx="540000" cy="540000"/>
          </a:xfrm>
          <a:prstGeom prst="rect">
            <a:avLst/>
          </a:prstGeom>
        </p:spPr>
      </p:pic>
      <p:pic>
        <p:nvPicPr>
          <p:cNvPr id="249" name="Picture 24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272" y="2612883"/>
            <a:ext cx="540000" cy="540000"/>
          </a:xfrm>
          <a:prstGeom prst="rect">
            <a:avLst/>
          </a:prstGeom>
        </p:spPr>
      </p:pic>
      <p:pic>
        <p:nvPicPr>
          <p:cNvPr id="250" name="Picture 24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612883"/>
            <a:ext cx="540000" cy="540000"/>
          </a:xfrm>
          <a:prstGeom prst="rect">
            <a:avLst/>
          </a:prstGeom>
        </p:spPr>
      </p:pic>
      <p:pic>
        <p:nvPicPr>
          <p:cNvPr id="251" name="Picture 250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159000"/>
            <a:ext cx="540000" cy="540000"/>
          </a:xfrm>
          <a:prstGeom prst="rect">
            <a:avLst/>
          </a:prstGeom>
        </p:spPr>
      </p:pic>
      <p:pic>
        <p:nvPicPr>
          <p:cNvPr id="252" name="Picture 251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159000"/>
            <a:ext cx="540000" cy="540000"/>
          </a:xfrm>
          <a:prstGeom prst="rect">
            <a:avLst/>
          </a:prstGeom>
        </p:spPr>
      </p:pic>
      <p:pic>
        <p:nvPicPr>
          <p:cNvPr id="253" name="Picture 252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159000"/>
            <a:ext cx="540000" cy="540000"/>
          </a:xfrm>
          <a:prstGeom prst="rect">
            <a:avLst/>
          </a:prstGeom>
        </p:spPr>
      </p:pic>
      <p:pic>
        <p:nvPicPr>
          <p:cNvPr id="254" name="Picture 253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46" y="3159000"/>
            <a:ext cx="540000" cy="540000"/>
          </a:xfrm>
          <a:prstGeom prst="rect">
            <a:avLst/>
          </a:prstGeom>
        </p:spPr>
      </p:pic>
      <p:pic>
        <p:nvPicPr>
          <p:cNvPr id="255" name="Picture 254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648" y="3159000"/>
            <a:ext cx="540000" cy="540000"/>
          </a:xfrm>
          <a:prstGeom prst="rect">
            <a:avLst/>
          </a:prstGeom>
        </p:spPr>
      </p:pic>
      <p:pic>
        <p:nvPicPr>
          <p:cNvPr id="256" name="Picture 255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159000"/>
            <a:ext cx="540000" cy="540000"/>
          </a:xfrm>
          <a:prstGeom prst="rect">
            <a:avLst/>
          </a:prstGeom>
        </p:spPr>
      </p:pic>
      <p:pic>
        <p:nvPicPr>
          <p:cNvPr id="257" name="Picture 256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697483"/>
            <a:ext cx="540000" cy="540000"/>
          </a:xfrm>
          <a:prstGeom prst="rect">
            <a:avLst/>
          </a:prstGeom>
        </p:spPr>
      </p:pic>
      <p:pic>
        <p:nvPicPr>
          <p:cNvPr id="469" name="Picture 468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697483"/>
            <a:ext cx="540000" cy="540000"/>
          </a:xfrm>
          <a:prstGeom prst="rect">
            <a:avLst/>
          </a:prstGeom>
        </p:spPr>
      </p:pic>
      <p:pic>
        <p:nvPicPr>
          <p:cNvPr id="470" name="Picture 469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697483"/>
            <a:ext cx="540000" cy="540000"/>
          </a:xfrm>
          <a:prstGeom prst="rect">
            <a:avLst/>
          </a:prstGeom>
        </p:spPr>
      </p:pic>
      <p:pic>
        <p:nvPicPr>
          <p:cNvPr id="471" name="Picture 470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331" y="4272975"/>
            <a:ext cx="540000" cy="540000"/>
          </a:xfrm>
          <a:prstGeom prst="rect">
            <a:avLst/>
          </a:prstGeom>
        </p:spPr>
      </p:pic>
      <p:pic>
        <p:nvPicPr>
          <p:cNvPr id="472" name="Picture 471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082679"/>
            <a:ext cx="540000" cy="540000"/>
          </a:xfrm>
          <a:prstGeom prst="rect">
            <a:avLst/>
          </a:prstGeom>
        </p:spPr>
      </p:pic>
      <p:pic>
        <p:nvPicPr>
          <p:cNvPr id="473" name="Picture 472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269" y="3697483"/>
            <a:ext cx="541351" cy="541351"/>
          </a:xfrm>
          <a:prstGeom prst="rect">
            <a:avLst/>
          </a:prstGeom>
        </p:spPr>
      </p:pic>
      <p:pic>
        <p:nvPicPr>
          <p:cNvPr id="474" name="Picture 473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47" y="3697483"/>
            <a:ext cx="540000" cy="540000"/>
          </a:xfrm>
          <a:prstGeom prst="rect">
            <a:avLst/>
          </a:prstGeom>
        </p:spPr>
      </p:pic>
      <p:pic>
        <p:nvPicPr>
          <p:cNvPr id="475" name="Picture 474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697483"/>
            <a:ext cx="540000" cy="540000"/>
          </a:xfrm>
          <a:prstGeom prst="rect">
            <a:avLst/>
          </a:prstGeom>
        </p:spPr>
      </p:pic>
      <p:pic>
        <p:nvPicPr>
          <p:cNvPr id="476" name="Picture 475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59" y="4248240"/>
            <a:ext cx="540000" cy="540000"/>
          </a:xfrm>
          <a:prstGeom prst="rect">
            <a:avLst/>
          </a:prstGeom>
        </p:spPr>
      </p:pic>
      <p:pic>
        <p:nvPicPr>
          <p:cNvPr id="477" name="Picture 476"/>
          <p:cNvPicPr>
            <a:picLocks noChangeAspect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01" y="4257584"/>
            <a:ext cx="540000" cy="54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116632"/>
            <a:ext cx="4501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FCC International </a:t>
            </a:r>
            <a:r>
              <a:rPr lang="en-US" sz="2400" dirty="0" smtClean="0">
                <a:solidFill>
                  <a:schemeClr val="bg1"/>
                </a:solidFill>
              </a:rPr>
              <a:t>Collaboration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822" y="1013390"/>
            <a:ext cx="45034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576" indent="0">
              <a:buNone/>
            </a:pPr>
            <a:r>
              <a:rPr lang="en-GB" sz="2000" dirty="0">
                <a:solidFill>
                  <a:srgbClr val="000000"/>
                </a:solidFill>
              </a:rPr>
              <a:t>72 </a:t>
            </a:r>
            <a:r>
              <a:rPr lang="en-GB" sz="2000" dirty="0" smtClean="0">
                <a:solidFill>
                  <a:srgbClr val="000000"/>
                </a:solidFill>
              </a:rPr>
              <a:t>institutes + CERN (host institute)</a:t>
            </a:r>
            <a:endParaRPr lang="en-GB" sz="2000" dirty="0">
              <a:solidFill>
                <a:srgbClr val="000000"/>
              </a:solidFill>
            </a:endParaRPr>
          </a:p>
          <a:p>
            <a:pPr marL="36576" indent="0">
              <a:buNone/>
            </a:pPr>
            <a:r>
              <a:rPr lang="en-GB" sz="2000" dirty="0">
                <a:solidFill>
                  <a:srgbClr val="000000"/>
                </a:solidFill>
              </a:rPr>
              <a:t>26 countries + </a:t>
            </a:r>
            <a:r>
              <a:rPr lang="en-GB" sz="2000" dirty="0" smtClean="0">
                <a:solidFill>
                  <a:srgbClr val="000000"/>
                </a:solidFill>
              </a:rPr>
              <a:t>European Commission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6165304"/>
            <a:ext cx="5335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Based on Memorandum of Understanding (MoU’s)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10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61111E-6 3.7037E-6 L 1.4 -0.00208 " pathEditMode="relative" rAng="0" ptsTypes="AA">
                                      <p:cBhvr>
                                        <p:cTn id="6" dur="40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62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61111E-6 3.7037E-6 L 1.4 -0.00208 " pathEditMode="relative" rAng="0" ptsTypes="AA">
                                      <p:cBhvr>
                                        <p:cTn id="8" dur="400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6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176017" y="1080729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ALBA/CELLS,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Spain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Ankara U., Turkey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 Belgrade,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Serbia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U Bern, Switzerland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BINP, Russia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CASE (SUNY/BNL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), USA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CBPF, Brazil </a:t>
            </a:r>
            <a:endParaRPr lang="en-GB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CEA Grenoble, France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CEA </a:t>
            </a:r>
            <a:r>
              <a:rPr lang="en-GB" sz="1200" b="1" dirty="0" err="1" smtClean="0">
                <a:solidFill>
                  <a:schemeClr val="accent5">
                    <a:lumMod val="75000"/>
                  </a:schemeClr>
                </a:solidFill>
              </a:rPr>
              <a:t>Saclay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, France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CIEMAT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Spain</a:t>
            </a:r>
          </a:p>
          <a:p>
            <a:pPr algn="l">
              <a:spcBef>
                <a:spcPts val="200"/>
              </a:spcBef>
              <a:defRPr/>
            </a:pPr>
            <a:r>
              <a:rPr lang="fr-CH" sz="1200" b="1" dirty="0" err="1" smtClean="0">
                <a:solidFill>
                  <a:schemeClr val="accent5">
                    <a:lumMod val="75000"/>
                  </a:schemeClr>
                </a:solidFill>
              </a:rPr>
              <a:t>Cinvestav</a:t>
            </a:r>
            <a:r>
              <a:rPr lang="fr-CH" sz="1200" b="1" dirty="0" smtClean="0">
                <a:solidFill>
                  <a:schemeClr val="accent5">
                    <a:lumMod val="75000"/>
                  </a:schemeClr>
                </a:solidFill>
              </a:rPr>
              <a:t>, Mexico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CNRS,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France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CNR-SPIN, Italy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Cockcroft Institute, UK </a:t>
            </a:r>
            <a:endParaRPr lang="en-GB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 Colima, Mexico </a:t>
            </a:r>
            <a:endParaRPr lang="en-GB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UCPH Copenhagen, Denmark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CSIC/IFIC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Spain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TU Darmstadt,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Germany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TU Delft, Netherlands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DESY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Germany </a:t>
            </a:r>
            <a:endParaRPr lang="en-GB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fr-CH" sz="1200" b="1" dirty="0" smtClean="0">
                <a:solidFill>
                  <a:schemeClr val="accent5">
                    <a:lumMod val="75000"/>
                  </a:schemeClr>
                </a:solidFill>
              </a:rPr>
              <a:t>DOE, Washington, USA</a:t>
            </a:r>
            <a:endParaRPr lang="en-GB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TU Dresden, 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Duke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U,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EPFL,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Switzerland</a:t>
            </a:r>
          </a:p>
          <a:p>
            <a:pPr algn="l">
              <a:spcBef>
                <a:spcPts val="200"/>
              </a:spcBef>
              <a:defRPr/>
            </a:pP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defRPr/>
            </a:pP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defRPr/>
            </a:pPr>
            <a:endParaRPr lang="en-GB" sz="1200" b="1" dirty="0">
              <a:solidFill>
                <a:srgbClr val="0C377B"/>
              </a:solidFill>
            </a:endParaRPr>
          </a:p>
          <a:p>
            <a:pPr algn="l">
              <a:defRPr/>
            </a:pPr>
            <a:endParaRPr lang="en-GB" sz="1200" b="1" dirty="0">
              <a:solidFill>
                <a:srgbClr val="0C377B"/>
              </a:solidFill>
            </a:endParaRPr>
          </a:p>
          <a:p>
            <a:pPr algn="l">
              <a:defRPr/>
            </a:pPr>
            <a:endParaRPr lang="en-GB" sz="1200" b="1" dirty="0" smtClean="0">
              <a:solidFill>
                <a:srgbClr val="0C377B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052329" y="1089181"/>
            <a:ext cx="3456384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200"/>
              </a:spcBef>
              <a:defRPr/>
            </a:pP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UT Enschede,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Netherlands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U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Geneva, Switzerland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Goethe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U Frankfurt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GSI,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GWNU, Korea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U. Guanajuato, Mexico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Hellenic Open U, Greece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HEPHY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Austria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U Houston, 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IIT Kanpur, India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IFJ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PAN Krakow,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Poland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INFN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Italy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INP Minsk,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Belarus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 Iowa,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IPM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Iran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UC Irvine, USA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Istanbul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Aydin U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., Turkey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JAI,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JINR </a:t>
            </a: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</a:rPr>
              <a:t>Dubna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Russia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FZ </a:t>
            </a: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</a:rPr>
              <a:t>Jülich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KAIST, Korea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KEK,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Japan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KIAS, Korea</a:t>
            </a:r>
            <a:b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King’s College London,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UK</a:t>
            </a: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defRPr/>
            </a:pPr>
            <a:endParaRPr lang="en-GB" sz="1200" b="1" dirty="0">
              <a:solidFill>
                <a:srgbClr val="0C377B"/>
              </a:solidFill>
              <a:cs typeface="Arial" panose="020B0604020202020204" pitchFamily="34" charset="0"/>
            </a:endParaRPr>
          </a:p>
          <a:p>
            <a:pPr algn="l">
              <a:defRPr/>
            </a:pP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508713" y="1080729"/>
            <a:ext cx="284380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KIT Karlsruhe, Germany</a:t>
            </a:r>
          </a:p>
          <a:p>
            <a:pPr algn="l">
              <a:spcBef>
                <a:spcPts val="200"/>
              </a:spcBef>
              <a:defRPr/>
            </a:pPr>
            <a:r>
              <a:rPr lang="fr-CH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KU, Seoul, </a:t>
            </a:r>
            <a:r>
              <a:rPr lang="fr-CH" sz="1200" b="1" dirty="0" err="1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Korea</a:t>
            </a: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Korea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</a:t>
            </a: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Sejong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Korea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U. Liverpool, UK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MAX IV, Lund, Sweden</a:t>
            </a: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MEPhI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Russia</a:t>
            </a:r>
            <a:b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UNIMI, Milan, Italy</a:t>
            </a: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MIT, 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Northern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Illinois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U,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NC PHEP Minsk,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Belarus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Oxford,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PSI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Switzerland </a:t>
            </a:r>
            <a:endParaRPr lang="en-GB" sz="1200" b="1" dirty="0" smtClean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U. Rostock, Germany</a:t>
            </a:r>
          </a:p>
          <a:p>
            <a:pPr algn="l">
              <a:spcBef>
                <a:spcPts val="200"/>
              </a:spcBef>
              <a:defRPr/>
            </a:pPr>
            <a:r>
              <a:rPr lang="fr-CH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RTU, Riga, </a:t>
            </a:r>
            <a:r>
              <a:rPr lang="fr-CH" sz="1200" b="1" dirty="0" err="1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Latvia</a:t>
            </a: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UC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Santa Barbara,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USA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/>
            </a:r>
            <a:b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Sapienza/Roma, Italy </a:t>
            </a:r>
            <a:endParaRPr lang="en-GB" sz="1200" b="1" dirty="0" smtClean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Siegen, 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Silesia,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Poland</a:t>
            </a: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TU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Tampere,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Finland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TOBB, Turkey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</a:t>
            </a: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Twente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Netherlands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TU Vienna, Austria</a:t>
            </a:r>
            <a:b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Wigner RCP, Budapest, Hungary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Wroclaw </a:t>
            </a:r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UT, Poland</a:t>
            </a:r>
          </a:p>
          <a:p>
            <a:pPr algn="l">
              <a:defRPr/>
            </a:pP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7624" y="179348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kern="0" dirty="0" smtClean="0">
                <a:solidFill>
                  <a:schemeClr val="bg1"/>
                </a:solidFill>
              </a:rPr>
              <a:t>The 72 Collaboration Members (+ CERN) </a:t>
            </a:r>
            <a:r>
              <a:rPr lang="en-GB" sz="1400" kern="0" dirty="0" smtClean="0">
                <a:solidFill>
                  <a:schemeClr val="bg1"/>
                </a:solidFill>
              </a:rPr>
              <a:t>as of 1</a:t>
            </a:r>
            <a:r>
              <a:rPr lang="en-GB" sz="1400" kern="0" baseline="30000" dirty="0" smtClean="0">
                <a:solidFill>
                  <a:schemeClr val="bg1"/>
                </a:solidFill>
              </a:rPr>
              <a:t>st</a:t>
            </a:r>
            <a:r>
              <a:rPr lang="en-GB" sz="1400" kern="0" dirty="0" smtClean="0">
                <a:solidFill>
                  <a:schemeClr val="bg1"/>
                </a:solidFill>
              </a:rPr>
              <a:t> February 2016</a:t>
            </a:r>
            <a:endParaRPr lang="en-GB" sz="1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57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>
          <a:xfrm>
            <a:off x="9618" y="3378716"/>
            <a:ext cx="9117130" cy="2714579"/>
          </a:xfrm>
          <a:prstGeom prst="roundRect">
            <a:avLst>
              <a:gd name="adj" fmla="val 4141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ounded Rectangle 67"/>
          <p:cNvSpPr/>
          <p:nvPr/>
        </p:nvSpPr>
        <p:spPr>
          <a:xfrm>
            <a:off x="827583" y="1040020"/>
            <a:ext cx="7414983" cy="1995580"/>
          </a:xfrm>
          <a:prstGeom prst="roundRect">
            <a:avLst>
              <a:gd name="adj" fmla="val 4141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7504" y="3501008"/>
            <a:ext cx="301594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b="1" dirty="0" smtClean="0"/>
              <a:t>Executive Structure</a:t>
            </a:r>
            <a:endParaRPr lang="de-AT" sz="1100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4617632" y="1412776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35" name="Straight Connector 34"/>
          <p:cNvCxnSpPr/>
          <p:nvPr/>
        </p:nvCxnSpPr>
        <p:spPr>
          <a:xfrm flipH="1">
            <a:off x="4616346" y="2500540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996490" y="1873384"/>
            <a:ext cx="1617792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Collaboration Board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3536" y="1873442"/>
            <a:ext cx="1717531" cy="105144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Steering Committee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456410" y="1873501"/>
            <a:ext cx="1617606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Advisory Committee</a:t>
            </a:r>
          </a:p>
        </p:txBody>
      </p:sp>
      <p:cxnSp>
        <p:nvCxnSpPr>
          <p:cNvPr id="50" name="Elbow Connector 49"/>
          <p:cNvCxnSpPr>
            <a:stCxn id="36" idx="3"/>
            <a:endCxn id="37" idx="1"/>
          </p:cNvCxnSpPr>
          <p:nvPr/>
        </p:nvCxnSpPr>
        <p:spPr>
          <a:xfrm>
            <a:off x="2614282" y="2399106"/>
            <a:ext cx="1139254" cy="58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1" name="Elbow Connector 50"/>
          <p:cNvCxnSpPr>
            <a:stCxn id="37" idx="3"/>
            <a:endCxn id="38" idx="1"/>
          </p:cNvCxnSpPr>
          <p:nvPr/>
        </p:nvCxnSpPr>
        <p:spPr>
          <a:xfrm>
            <a:off x="5471067" y="2399164"/>
            <a:ext cx="985343" cy="59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3" name="Straight Connector 52"/>
          <p:cNvCxnSpPr/>
          <p:nvPr/>
        </p:nvCxnSpPr>
        <p:spPr>
          <a:xfrm>
            <a:off x="4605758" y="4456953"/>
            <a:ext cx="0" cy="2915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4" name="Straight Connector 53"/>
          <p:cNvCxnSpPr/>
          <p:nvPr/>
        </p:nvCxnSpPr>
        <p:spPr>
          <a:xfrm>
            <a:off x="579350" y="4756149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5" name="Straight Connector 54"/>
          <p:cNvCxnSpPr/>
          <p:nvPr/>
        </p:nvCxnSpPr>
        <p:spPr>
          <a:xfrm>
            <a:off x="1421820" y="4756149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6" name="Straight Connector 55"/>
          <p:cNvCxnSpPr/>
          <p:nvPr/>
        </p:nvCxnSpPr>
        <p:spPr>
          <a:xfrm>
            <a:off x="2311380" y="4754432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7" name="Straight Connector 56"/>
          <p:cNvCxnSpPr/>
          <p:nvPr/>
        </p:nvCxnSpPr>
        <p:spPr>
          <a:xfrm>
            <a:off x="3215008" y="475271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8" name="Straight Connector 57"/>
          <p:cNvCxnSpPr/>
          <p:nvPr/>
        </p:nvCxnSpPr>
        <p:spPr>
          <a:xfrm>
            <a:off x="579350" y="4744128"/>
            <a:ext cx="8082266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>
            <a:off x="5971833" y="4756900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>
            <a:off x="6875461" y="4747562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>
            <a:off x="7765022" y="4761085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2" name="Straight Connector 61"/>
          <p:cNvCxnSpPr/>
          <p:nvPr/>
        </p:nvCxnSpPr>
        <p:spPr>
          <a:xfrm>
            <a:off x="8661616" y="4744128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4" name="Straight Connector 63"/>
          <p:cNvCxnSpPr/>
          <p:nvPr/>
        </p:nvCxnSpPr>
        <p:spPr>
          <a:xfrm>
            <a:off x="4136442" y="476033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5" name="Straight Connector 64"/>
          <p:cNvCxnSpPr/>
          <p:nvPr/>
        </p:nvCxnSpPr>
        <p:spPr>
          <a:xfrm>
            <a:off x="5057876" y="476033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66" name="Rectangle 65"/>
          <p:cNvSpPr/>
          <p:nvPr/>
        </p:nvSpPr>
        <p:spPr>
          <a:xfrm>
            <a:off x="3762269" y="1175086"/>
            <a:ext cx="1708798" cy="52572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CERN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DG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7979" y="1115452"/>
            <a:ext cx="301594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b="1" dirty="0" smtClean="0"/>
              <a:t>Governance Structure</a:t>
            </a:r>
            <a:endParaRPr lang="de-AT" sz="1100" dirty="0"/>
          </a:p>
        </p:txBody>
      </p:sp>
      <p:sp>
        <p:nvSpPr>
          <p:cNvPr id="41" name="Rectangle 40"/>
          <p:cNvSpPr/>
          <p:nvPr/>
        </p:nvSpPr>
        <p:spPr>
          <a:xfrm>
            <a:off x="62297" y="513325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Collider Physics Experiments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968771" y="514087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 Collider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791938" y="513883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lvl="0" algn="ctr" defTabSz="457200">
              <a:defRPr/>
            </a:pPr>
            <a:r>
              <a:rPr lang="en-US" sz="1100" b="1" kern="0" dirty="0">
                <a:solidFill>
                  <a:prstClr val="black"/>
                </a:solidFill>
                <a:latin typeface="Calibri"/>
              </a:rPr>
              <a:t>Hadron</a:t>
            </a:r>
          </a:p>
          <a:p>
            <a:pPr lvl="0" algn="ctr" defTabSz="457200">
              <a:defRPr/>
            </a:pPr>
            <a:r>
              <a:rPr lang="en-US" sz="1100" b="1" kern="0" dirty="0">
                <a:solidFill>
                  <a:prstClr val="black"/>
                </a:solidFill>
                <a:latin typeface="Calibri"/>
              </a:rPr>
              <a:t>Collider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533982" y="515246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High-Energy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LHC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26328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and Lepton</a:t>
            </a:r>
          </a:p>
          <a:p>
            <a:pPr algn="ctr" defTabSz="457200">
              <a:defRPr/>
            </a:pP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Injectors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882606" y="513883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e-p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 Machines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350156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Infra-structures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Operation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242567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Costing Planning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707904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lvl="0" algn="ctr" defTabSz="457200"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 </a:t>
            </a: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Collider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45621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Accelerator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R&amp;D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Technologies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762269" y="3513099"/>
            <a:ext cx="1708798" cy="1051443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Study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Coordination Group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50782" y="87015"/>
            <a:ext cx="4865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300" dirty="0">
                <a:solidFill>
                  <a:schemeClr val="bg1"/>
                </a:solidFill>
              </a:rPr>
              <a:t>FCC </a:t>
            </a:r>
            <a:r>
              <a:rPr lang="en-US" sz="2400" spc="300" dirty="0" err="1" smtClean="0">
                <a:solidFill>
                  <a:schemeClr val="bg1"/>
                </a:solidFill>
              </a:rPr>
              <a:t>organisation</a:t>
            </a:r>
            <a:r>
              <a:rPr lang="en-US" sz="2400" spc="300" dirty="0" smtClean="0">
                <a:solidFill>
                  <a:schemeClr val="bg1"/>
                </a:solidFill>
              </a:rPr>
              <a:t> structure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36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>
          <a:xfrm>
            <a:off x="9618" y="3378716"/>
            <a:ext cx="9117130" cy="2714579"/>
          </a:xfrm>
          <a:prstGeom prst="roundRect">
            <a:avLst>
              <a:gd name="adj" fmla="val 4141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ounded Rectangle 67"/>
          <p:cNvSpPr/>
          <p:nvPr/>
        </p:nvSpPr>
        <p:spPr>
          <a:xfrm>
            <a:off x="827583" y="1040020"/>
            <a:ext cx="7414983" cy="1995580"/>
          </a:xfrm>
          <a:prstGeom prst="roundRect">
            <a:avLst>
              <a:gd name="adj" fmla="val 4141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7504" y="3501008"/>
            <a:ext cx="301594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b="1" dirty="0" smtClean="0"/>
              <a:t>Executive Structure</a:t>
            </a:r>
            <a:endParaRPr lang="de-AT" sz="1100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4617632" y="1412776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35" name="Straight Connector 34"/>
          <p:cNvCxnSpPr/>
          <p:nvPr/>
        </p:nvCxnSpPr>
        <p:spPr>
          <a:xfrm flipH="1">
            <a:off x="4616346" y="2500540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996490" y="1873384"/>
            <a:ext cx="1617792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571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Collaboration Board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3536" y="1873442"/>
            <a:ext cx="1717531" cy="105144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Steering Committee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456410" y="1873501"/>
            <a:ext cx="1617606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Advisory Committee</a:t>
            </a:r>
          </a:p>
        </p:txBody>
      </p:sp>
      <p:cxnSp>
        <p:nvCxnSpPr>
          <p:cNvPr id="50" name="Elbow Connector 49"/>
          <p:cNvCxnSpPr>
            <a:stCxn id="36" idx="3"/>
            <a:endCxn id="37" idx="1"/>
          </p:cNvCxnSpPr>
          <p:nvPr/>
        </p:nvCxnSpPr>
        <p:spPr>
          <a:xfrm>
            <a:off x="2614282" y="2399106"/>
            <a:ext cx="1139254" cy="58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1" name="Elbow Connector 50"/>
          <p:cNvCxnSpPr>
            <a:stCxn id="37" idx="3"/>
            <a:endCxn id="38" idx="1"/>
          </p:cNvCxnSpPr>
          <p:nvPr/>
        </p:nvCxnSpPr>
        <p:spPr>
          <a:xfrm>
            <a:off x="5471067" y="2399164"/>
            <a:ext cx="985343" cy="59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3" name="Straight Connector 52"/>
          <p:cNvCxnSpPr/>
          <p:nvPr/>
        </p:nvCxnSpPr>
        <p:spPr>
          <a:xfrm>
            <a:off x="4605758" y="4456953"/>
            <a:ext cx="0" cy="2915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4" name="Straight Connector 53"/>
          <p:cNvCxnSpPr/>
          <p:nvPr/>
        </p:nvCxnSpPr>
        <p:spPr>
          <a:xfrm>
            <a:off x="579350" y="4756149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5" name="Straight Connector 54"/>
          <p:cNvCxnSpPr/>
          <p:nvPr/>
        </p:nvCxnSpPr>
        <p:spPr>
          <a:xfrm>
            <a:off x="1421820" y="4756149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6" name="Straight Connector 55"/>
          <p:cNvCxnSpPr/>
          <p:nvPr/>
        </p:nvCxnSpPr>
        <p:spPr>
          <a:xfrm>
            <a:off x="2311380" y="4754432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7" name="Straight Connector 56"/>
          <p:cNvCxnSpPr/>
          <p:nvPr/>
        </p:nvCxnSpPr>
        <p:spPr>
          <a:xfrm>
            <a:off x="3215008" y="475271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8" name="Straight Connector 57"/>
          <p:cNvCxnSpPr/>
          <p:nvPr/>
        </p:nvCxnSpPr>
        <p:spPr>
          <a:xfrm>
            <a:off x="579350" y="4744128"/>
            <a:ext cx="8082266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>
            <a:off x="5971833" y="4756900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>
            <a:off x="6875461" y="4747562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>
            <a:off x="7765022" y="4761085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2" name="Straight Connector 61"/>
          <p:cNvCxnSpPr/>
          <p:nvPr/>
        </p:nvCxnSpPr>
        <p:spPr>
          <a:xfrm>
            <a:off x="8661616" y="4744128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4" name="Straight Connector 63"/>
          <p:cNvCxnSpPr/>
          <p:nvPr/>
        </p:nvCxnSpPr>
        <p:spPr>
          <a:xfrm>
            <a:off x="4136442" y="476033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5" name="Straight Connector 64"/>
          <p:cNvCxnSpPr/>
          <p:nvPr/>
        </p:nvCxnSpPr>
        <p:spPr>
          <a:xfrm>
            <a:off x="5057876" y="476033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66" name="Rectangle 65"/>
          <p:cNvSpPr/>
          <p:nvPr/>
        </p:nvSpPr>
        <p:spPr>
          <a:xfrm>
            <a:off x="3762269" y="1175086"/>
            <a:ext cx="1708798" cy="52572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CERN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DG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7979" y="1115452"/>
            <a:ext cx="301594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b="1" dirty="0" smtClean="0"/>
              <a:t>Governance Structure</a:t>
            </a:r>
            <a:endParaRPr lang="de-AT" sz="1100" dirty="0"/>
          </a:p>
        </p:txBody>
      </p:sp>
      <p:sp>
        <p:nvSpPr>
          <p:cNvPr id="41" name="Rectangle 40"/>
          <p:cNvSpPr/>
          <p:nvPr/>
        </p:nvSpPr>
        <p:spPr>
          <a:xfrm>
            <a:off x="62297" y="513325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Collider Physics Experiments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968771" y="514087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 Collider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791938" y="513883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lvl="0" algn="ctr" defTabSz="457200">
              <a:defRPr/>
            </a:pPr>
            <a:r>
              <a:rPr lang="en-US" sz="1100" b="1" kern="0" dirty="0">
                <a:solidFill>
                  <a:prstClr val="black"/>
                </a:solidFill>
                <a:latin typeface="Calibri"/>
              </a:rPr>
              <a:t>Hadron</a:t>
            </a:r>
          </a:p>
          <a:p>
            <a:pPr lvl="0" algn="ctr" defTabSz="457200">
              <a:defRPr/>
            </a:pPr>
            <a:r>
              <a:rPr lang="en-US" sz="1100" b="1" kern="0" dirty="0">
                <a:solidFill>
                  <a:prstClr val="black"/>
                </a:solidFill>
                <a:latin typeface="Calibri"/>
              </a:rPr>
              <a:t>Collider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533982" y="515246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High-Energy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LHC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26328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and Lepton</a:t>
            </a:r>
          </a:p>
          <a:p>
            <a:pPr algn="ctr" defTabSz="457200">
              <a:defRPr/>
            </a:pP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Injectors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882606" y="513883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e-p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 Machines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350156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Infra-structures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Operation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242567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Costing Planning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707904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lvl="0" algn="ctr" defTabSz="457200"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 </a:t>
            </a: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Collider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45621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Accelerator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R&amp;D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Technologies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762269" y="3513099"/>
            <a:ext cx="1708798" cy="1051443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Study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Coordination Group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32159" y="87015"/>
            <a:ext cx="4865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300" dirty="0">
                <a:solidFill>
                  <a:schemeClr val="bg1"/>
                </a:solidFill>
              </a:rPr>
              <a:t>FCC </a:t>
            </a:r>
            <a:r>
              <a:rPr lang="en-US" sz="2400" spc="300" dirty="0" err="1">
                <a:solidFill>
                  <a:schemeClr val="bg1"/>
                </a:solidFill>
              </a:rPr>
              <a:t>o</a:t>
            </a:r>
            <a:r>
              <a:rPr lang="en-US" sz="2400" spc="300" dirty="0" err="1" smtClean="0">
                <a:solidFill>
                  <a:schemeClr val="bg1"/>
                </a:solidFill>
              </a:rPr>
              <a:t>rganisation</a:t>
            </a:r>
            <a:r>
              <a:rPr lang="en-US" sz="2400" spc="300" dirty="0" smtClean="0">
                <a:solidFill>
                  <a:schemeClr val="bg1"/>
                </a:solidFill>
              </a:rPr>
              <a:t> structure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3420" y="3068960"/>
            <a:ext cx="3129383" cy="954107"/>
          </a:xfrm>
          <a:prstGeom prst="rect">
            <a:avLst/>
          </a:prstGeom>
          <a:solidFill>
            <a:srgbClr val="D6D5A9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Chair: L. </a:t>
            </a:r>
            <a:r>
              <a:rPr lang="en-US" sz="1400" dirty="0" err="1" smtClean="0">
                <a:solidFill>
                  <a:srgbClr val="000000"/>
                </a:solidFill>
              </a:rPr>
              <a:t>Rivkin</a:t>
            </a:r>
            <a:endParaRPr lang="en-US" sz="1400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1 representative per institute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Identifies/reviews resource needs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Appoints SC members </a:t>
            </a:r>
          </a:p>
        </p:txBody>
      </p:sp>
    </p:spTree>
    <p:extLst>
      <p:ext uri="{BB962C8B-B14F-4D97-AF65-F5344CB8AC3E}">
        <p14:creationId xmlns:p14="http://schemas.microsoft.com/office/powerpoint/2010/main" val="32503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460" y="941400"/>
            <a:ext cx="8535011" cy="2618827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sz="2000" b="1" dirty="0" smtClean="0"/>
              <a:t>European Strategy for Particle Physics 2013: </a:t>
            </a:r>
          </a:p>
          <a:p>
            <a:pPr marL="468000" lvl="1" indent="0">
              <a:buNone/>
            </a:pPr>
            <a:r>
              <a:rPr lang="en-US" dirty="0" smtClean="0"/>
              <a:t>“…to </a:t>
            </a:r>
            <a:r>
              <a:rPr lang="en-US" b="1" dirty="0">
                <a:solidFill>
                  <a:srgbClr val="C00000"/>
                </a:solidFill>
              </a:rPr>
              <a:t>propose an ambitious post-LHC accelerator </a:t>
            </a:r>
            <a:r>
              <a:rPr lang="en-US" b="1" dirty="0" smtClean="0">
                <a:solidFill>
                  <a:srgbClr val="C00000"/>
                </a:solidFill>
              </a:rPr>
              <a:t>project</a:t>
            </a:r>
            <a:r>
              <a:rPr lang="en-US" dirty="0" smtClean="0"/>
              <a:t>….., </a:t>
            </a:r>
            <a:r>
              <a:rPr lang="en-US" dirty="0"/>
              <a:t>CERN should </a:t>
            </a:r>
            <a:r>
              <a:rPr lang="en-US" dirty="0">
                <a:solidFill>
                  <a:srgbClr val="000000"/>
                </a:solidFill>
              </a:rPr>
              <a:t>undertake design studies for </a:t>
            </a:r>
            <a:r>
              <a:rPr lang="en-US" dirty="0">
                <a:solidFill>
                  <a:srgbClr val="C00000"/>
                </a:solidFill>
              </a:rPr>
              <a:t>accelerator projects in a global context</a:t>
            </a:r>
            <a:r>
              <a:rPr lang="en-US" dirty="0" smtClean="0">
                <a:solidFill>
                  <a:srgbClr val="C00000"/>
                </a:solidFill>
              </a:rPr>
              <a:t>,…with </a:t>
            </a:r>
            <a:r>
              <a:rPr lang="en-US" dirty="0">
                <a:solidFill>
                  <a:srgbClr val="C00000"/>
                </a:solidFill>
              </a:rPr>
              <a:t>emphasis on proton-proton and electron-positron high-energy frontier </a:t>
            </a:r>
            <a:r>
              <a:rPr lang="en-US" dirty="0" smtClean="0">
                <a:solidFill>
                  <a:srgbClr val="C00000"/>
                </a:solidFill>
              </a:rPr>
              <a:t>machines….</a:t>
            </a:r>
            <a:r>
              <a:rPr lang="en-GB" dirty="0" smtClean="0">
                <a:solidFill>
                  <a:srgbClr val="C00000"/>
                </a:solidFill>
              </a:rPr>
              <a:t>coupled </a:t>
            </a:r>
            <a:r>
              <a:rPr lang="en-GB" dirty="0">
                <a:solidFill>
                  <a:srgbClr val="C00000"/>
                </a:solidFill>
              </a:rPr>
              <a:t>to a vigorous accelerator R&amp;D programme,</a:t>
            </a:r>
            <a:r>
              <a:rPr lang="en-GB" dirty="0"/>
              <a:t> including high-field magnets and </a:t>
            </a:r>
            <a:endParaRPr lang="en-GB" dirty="0" smtClean="0"/>
          </a:p>
          <a:p>
            <a:pPr marL="468000" lvl="1" indent="0">
              <a:buNone/>
            </a:pPr>
            <a:r>
              <a:rPr lang="en-GB" dirty="0" smtClean="0"/>
              <a:t>high-gradient </a:t>
            </a:r>
            <a:r>
              <a:rPr lang="en-GB" dirty="0"/>
              <a:t>accelerating structures</a:t>
            </a:r>
            <a:r>
              <a:rPr lang="en-GB" dirty="0" smtClean="0"/>
              <a:t>,….</a:t>
            </a:r>
            <a:r>
              <a:rPr lang="en-US" dirty="0" smtClean="0"/>
              <a:t>”</a:t>
            </a:r>
          </a:p>
          <a:p>
            <a:pPr marL="468000" lvl="1" indent="0">
              <a:buNone/>
            </a:pP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57832" y="3501008"/>
            <a:ext cx="8102600" cy="23453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indent="-457200">
              <a:spcBef>
                <a:spcPct val="20000"/>
              </a:spcBef>
            </a:pPr>
            <a:r>
              <a:rPr lang="en-US" sz="2000" b="1" dirty="0"/>
              <a:t>US P5 recommendation 2014:</a:t>
            </a:r>
          </a:p>
          <a:p>
            <a:pPr marL="468000" lvl="1" indent="0">
              <a:buFont typeface="Arial"/>
              <a:buNone/>
            </a:pPr>
            <a:r>
              <a:rPr lang="en-US" sz="2000" dirty="0" smtClean="0"/>
              <a:t>”….A very high-energy proton-proton collider is the most powerful tool for direct discovery of new particles and interactions under any scenario of physics results that can be acquired in the P5 time window….”</a:t>
            </a:r>
          </a:p>
          <a:p>
            <a:pPr marL="468000" lvl="1" indent="0">
              <a:buFont typeface="Arial"/>
              <a:buNone/>
            </a:pPr>
            <a:endParaRPr lang="en-US" sz="20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79513" y="5332168"/>
            <a:ext cx="8102600" cy="23453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indent="-457200">
              <a:spcBef>
                <a:spcPct val="20000"/>
              </a:spcBef>
            </a:pPr>
            <a:r>
              <a:rPr lang="en-US" sz="2000" b="1" dirty="0" smtClean="0"/>
              <a:t>ICFA statement 2014</a:t>
            </a:r>
            <a:r>
              <a:rPr lang="en-US" sz="2000" b="1" dirty="0"/>
              <a:t>:</a:t>
            </a:r>
          </a:p>
          <a:p>
            <a:pPr marL="468000" lvl="1" indent="0">
              <a:buNone/>
            </a:pPr>
            <a:r>
              <a:rPr lang="en-US" sz="2000" dirty="0"/>
              <a:t>”…. ICFA supports studies of energy frontier circular colliders and encourages global coordination.….”</a:t>
            </a:r>
          </a:p>
          <a:p>
            <a:pPr marL="468000" lvl="1" indent="0">
              <a:buFont typeface="Arial"/>
              <a:buNone/>
            </a:pP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6948264" y="2977788"/>
            <a:ext cx="2036135" cy="523220"/>
          </a:xfrm>
          <a:prstGeom prst="rect">
            <a:avLst/>
          </a:prstGeom>
          <a:solidFill>
            <a:srgbClr val="004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CLIC studies already in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place since some time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460432" y="2132856"/>
            <a:ext cx="0" cy="844932"/>
          </a:xfrm>
          <a:prstGeom prst="line">
            <a:avLst/>
          </a:prstGeom>
          <a:ln w="38100">
            <a:solidFill>
              <a:srgbClr val="004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956376" y="2132856"/>
            <a:ext cx="504056" cy="0"/>
          </a:xfrm>
          <a:prstGeom prst="straightConnector1">
            <a:avLst/>
          </a:prstGeom>
          <a:ln w="38100">
            <a:solidFill>
              <a:srgbClr val="004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59832" y="44624"/>
            <a:ext cx="17059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smtClean="0">
                <a:solidFill>
                  <a:schemeClr val="bg1"/>
                </a:solidFill>
              </a:rPr>
              <a:t>Motivation</a:t>
            </a:r>
            <a:endParaRPr 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98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>
          <a:xfrm>
            <a:off x="9618" y="3378716"/>
            <a:ext cx="9117130" cy="2714579"/>
          </a:xfrm>
          <a:prstGeom prst="roundRect">
            <a:avLst>
              <a:gd name="adj" fmla="val 4141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ounded Rectangle 67"/>
          <p:cNvSpPr/>
          <p:nvPr/>
        </p:nvSpPr>
        <p:spPr>
          <a:xfrm>
            <a:off x="827583" y="1040020"/>
            <a:ext cx="7414983" cy="1995580"/>
          </a:xfrm>
          <a:prstGeom prst="roundRect">
            <a:avLst>
              <a:gd name="adj" fmla="val 4141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7504" y="3501008"/>
            <a:ext cx="301594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b="1" dirty="0" smtClean="0"/>
              <a:t>Executive Structure</a:t>
            </a:r>
            <a:endParaRPr lang="de-AT" sz="1100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4617632" y="1412776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35" name="Straight Connector 34"/>
          <p:cNvCxnSpPr/>
          <p:nvPr/>
        </p:nvCxnSpPr>
        <p:spPr>
          <a:xfrm flipH="1">
            <a:off x="4616346" y="2500540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996490" y="1873384"/>
            <a:ext cx="1617792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Collaboration Board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3536" y="1873442"/>
            <a:ext cx="1717531" cy="105144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57150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Steering Committee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456410" y="1873501"/>
            <a:ext cx="1617606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Advisory Committee</a:t>
            </a:r>
          </a:p>
        </p:txBody>
      </p:sp>
      <p:cxnSp>
        <p:nvCxnSpPr>
          <p:cNvPr id="50" name="Elbow Connector 49"/>
          <p:cNvCxnSpPr>
            <a:stCxn id="36" idx="3"/>
            <a:endCxn id="37" idx="1"/>
          </p:cNvCxnSpPr>
          <p:nvPr/>
        </p:nvCxnSpPr>
        <p:spPr>
          <a:xfrm>
            <a:off x="2614282" y="2399106"/>
            <a:ext cx="1139254" cy="58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1" name="Elbow Connector 50"/>
          <p:cNvCxnSpPr>
            <a:stCxn id="37" idx="3"/>
            <a:endCxn id="38" idx="1"/>
          </p:cNvCxnSpPr>
          <p:nvPr/>
        </p:nvCxnSpPr>
        <p:spPr>
          <a:xfrm>
            <a:off x="5471067" y="2399164"/>
            <a:ext cx="985343" cy="59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3" name="Straight Connector 52"/>
          <p:cNvCxnSpPr/>
          <p:nvPr/>
        </p:nvCxnSpPr>
        <p:spPr>
          <a:xfrm>
            <a:off x="4605758" y="4456953"/>
            <a:ext cx="0" cy="2915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4" name="Straight Connector 53"/>
          <p:cNvCxnSpPr/>
          <p:nvPr/>
        </p:nvCxnSpPr>
        <p:spPr>
          <a:xfrm>
            <a:off x="579350" y="4756149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5" name="Straight Connector 54"/>
          <p:cNvCxnSpPr/>
          <p:nvPr/>
        </p:nvCxnSpPr>
        <p:spPr>
          <a:xfrm>
            <a:off x="1421820" y="4756149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6" name="Straight Connector 55"/>
          <p:cNvCxnSpPr/>
          <p:nvPr/>
        </p:nvCxnSpPr>
        <p:spPr>
          <a:xfrm>
            <a:off x="2311380" y="4754432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7" name="Straight Connector 56"/>
          <p:cNvCxnSpPr/>
          <p:nvPr/>
        </p:nvCxnSpPr>
        <p:spPr>
          <a:xfrm>
            <a:off x="3215008" y="475271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8" name="Straight Connector 57"/>
          <p:cNvCxnSpPr/>
          <p:nvPr/>
        </p:nvCxnSpPr>
        <p:spPr>
          <a:xfrm>
            <a:off x="579350" y="4744128"/>
            <a:ext cx="8082266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>
            <a:off x="5971833" y="4756900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>
            <a:off x="6875461" y="4747562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>
            <a:off x="7765022" y="4761085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2" name="Straight Connector 61"/>
          <p:cNvCxnSpPr/>
          <p:nvPr/>
        </p:nvCxnSpPr>
        <p:spPr>
          <a:xfrm>
            <a:off x="8661616" y="4744128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4" name="Straight Connector 63"/>
          <p:cNvCxnSpPr/>
          <p:nvPr/>
        </p:nvCxnSpPr>
        <p:spPr>
          <a:xfrm>
            <a:off x="4136442" y="476033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5" name="Straight Connector 64"/>
          <p:cNvCxnSpPr/>
          <p:nvPr/>
        </p:nvCxnSpPr>
        <p:spPr>
          <a:xfrm>
            <a:off x="5057876" y="476033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66" name="Rectangle 65"/>
          <p:cNvSpPr/>
          <p:nvPr/>
        </p:nvSpPr>
        <p:spPr>
          <a:xfrm>
            <a:off x="3762269" y="1175086"/>
            <a:ext cx="1708798" cy="52572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CERN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DG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7979" y="1115452"/>
            <a:ext cx="301594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b="1" dirty="0" smtClean="0"/>
              <a:t>Governance Structure</a:t>
            </a:r>
            <a:endParaRPr lang="de-AT" sz="1100" dirty="0"/>
          </a:p>
        </p:txBody>
      </p:sp>
      <p:sp>
        <p:nvSpPr>
          <p:cNvPr id="41" name="Rectangle 40"/>
          <p:cNvSpPr/>
          <p:nvPr/>
        </p:nvSpPr>
        <p:spPr>
          <a:xfrm>
            <a:off x="62297" y="513325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Collider Physics Experiments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968771" y="514087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 Collider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791938" y="513883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lvl="0" algn="ctr" defTabSz="457200">
              <a:defRPr/>
            </a:pPr>
            <a:r>
              <a:rPr lang="en-US" sz="1100" b="1" kern="0" dirty="0">
                <a:solidFill>
                  <a:prstClr val="black"/>
                </a:solidFill>
                <a:latin typeface="Calibri"/>
              </a:rPr>
              <a:t>Hadron</a:t>
            </a:r>
          </a:p>
          <a:p>
            <a:pPr lvl="0" algn="ctr" defTabSz="457200">
              <a:defRPr/>
            </a:pPr>
            <a:r>
              <a:rPr lang="en-US" sz="1100" b="1" kern="0" dirty="0">
                <a:solidFill>
                  <a:prstClr val="black"/>
                </a:solidFill>
                <a:latin typeface="Calibri"/>
              </a:rPr>
              <a:t>Collider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533982" y="515246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High-Energy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LHC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26328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and Lepton</a:t>
            </a:r>
          </a:p>
          <a:p>
            <a:pPr algn="ctr" defTabSz="457200">
              <a:defRPr/>
            </a:pP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Injectors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882606" y="513883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e-p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 Machines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350156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Infra-structures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Operation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242567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Costing Planning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707904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lvl="0" algn="ctr" defTabSz="457200"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 </a:t>
            </a: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Collider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45621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Accelerator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R&amp;D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Technologies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762269" y="3513099"/>
            <a:ext cx="1708798" cy="1051443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Study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Coordination Group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32159" y="87015"/>
            <a:ext cx="4865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300" dirty="0">
                <a:solidFill>
                  <a:schemeClr val="bg1"/>
                </a:solidFill>
              </a:rPr>
              <a:t>FCC </a:t>
            </a:r>
            <a:r>
              <a:rPr lang="en-US" sz="2400" spc="300" dirty="0" err="1" smtClean="0">
                <a:solidFill>
                  <a:schemeClr val="bg1"/>
                </a:solidFill>
              </a:rPr>
              <a:t>organisation</a:t>
            </a:r>
            <a:r>
              <a:rPr lang="en-US" sz="2400" spc="300" dirty="0" smtClean="0">
                <a:solidFill>
                  <a:schemeClr val="bg1"/>
                </a:solidFill>
              </a:rPr>
              <a:t> structure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398" y="3140968"/>
            <a:ext cx="4810932" cy="1384995"/>
          </a:xfrm>
          <a:prstGeom prst="rect">
            <a:avLst/>
          </a:prstGeom>
          <a:solidFill>
            <a:srgbClr val="D6D5A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Chair: ECFA representative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>
                <a:solidFill>
                  <a:srgbClr val="000000"/>
                </a:solidFill>
              </a:rPr>
              <a:t>Members: </a:t>
            </a:r>
            <a:r>
              <a:rPr lang="en-US" sz="1400" dirty="0" smtClean="0">
                <a:solidFill>
                  <a:srgbClr val="000000"/>
                </a:solidFill>
              </a:rPr>
              <a:t>1-2 representatives per region, CB Chair,</a:t>
            </a:r>
          </a:p>
          <a:p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     CERN Directors for Accelerators and for Research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Supervises project execution, ensures implementation </a:t>
            </a:r>
          </a:p>
          <a:p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     of CB decisions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Reports to CB and CERN DG </a:t>
            </a:r>
          </a:p>
        </p:txBody>
      </p:sp>
    </p:spTree>
    <p:extLst>
      <p:ext uri="{BB962C8B-B14F-4D97-AF65-F5344CB8AC3E}">
        <p14:creationId xmlns:p14="http://schemas.microsoft.com/office/powerpoint/2010/main" val="18481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>
          <a:xfrm>
            <a:off x="9618" y="3378716"/>
            <a:ext cx="9117130" cy="2714579"/>
          </a:xfrm>
          <a:prstGeom prst="roundRect">
            <a:avLst>
              <a:gd name="adj" fmla="val 4141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ounded Rectangle 67"/>
          <p:cNvSpPr/>
          <p:nvPr/>
        </p:nvSpPr>
        <p:spPr>
          <a:xfrm>
            <a:off x="827583" y="1040020"/>
            <a:ext cx="7414983" cy="1995580"/>
          </a:xfrm>
          <a:prstGeom prst="roundRect">
            <a:avLst>
              <a:gd name="adj" fmla="val 4141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7504" y="3501008"/>
            <a:ext cx="301594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b="1" dirty="0" smtClean="0"/>
              <a:t>Executive Structure</a:t>
            </a:r>
            <a:endParaRPr lang="de-AT" sz="1100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4617632" y="1412776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35" name="Straight Connector 34"/>
          <p:cNvCxnSpPr/>
          <p:nvPr/>
        </p:nvCxnSpPr>
        <p:spPr>
          <a:xfrm flipH="1">
            <a:off x="4616346" y="2500540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996490" y="1873384"/>
            <a:ext cx="1617792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Collaboration Board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3536" y="1873442"/>
            <a:ext cx="1717531" cy="105144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19050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Steering Committee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456410" y="1873501"/>
            <a:ext cx="1617606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571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Advisory Committee</a:t>
            </a:r>
          </a:p>
        </p:txBody>
      </p:sp>
      <p:cxnSp>
        <p:nvCxnSpPr>
          <p:cNvPr id="50" name="Elbow Connector 49"/>
          <p:cNvCxnSpPr>
            <a:stCxn id="36" idx="3"/>
            <a:endCxn id="37" idx="1"/>
          </p:cNvCxnSpPr>
          <p:nvPr/>
        </p:nvCxnSpPr>
        <p:spPr>
          <a:xfrm>
            <a:off x="2614282" y="2399106"/>
            <a:ext cx="1139254" cy="58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1" name="Elbow Connector 50"/>
          <p:cNvCxnSpPr>
            <a:stCxn id="37" idx="3"/>
            <a:endCxn id="38" idx="1"/>
          </p:cNvCxnSpPr>
          <p:nvPr/>
        </p:nvCxnSpPr>
        <p:spPr>
          <a:xfrm>
            <a:off x="5471067" y="2399164"/>
            <a:ext cx="985343" cy="59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3" name="Straight Connector 52"/>
          <p:cNvCxnSpPr/>
          <p:nvPr/>
        </p:nvCxnSpPr>
        <p:spPr>
          <a:xfrm>
            <a:off x="4605758" y="4456953"/>
            <a:ext cx="0" cy="2915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4" name="Straight Connector 53"/>
          <p:cNvCxnSpPr/>
          <p:nvPr/>
        </p:nvCxnSpPr>
        <p:spPr>
          <a:xfrm>
            <a:off x="579350" y="4756149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5" name="Straight Connector 54"/>
          <p:cNvCxnSpPr/>
          <p:nvPr/>
        </p:nvCxnSpPr>
        <p:spPr>
          <a:xfrm>
            <a:off x="1421820" y="4756149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6" name="Straight Connector 55"/>
          <p:cNvCxnSpPr/>
          <p:nvPr/>
        </p:nvCxnSpPr>
        <p:spPr>
          <a:xfrm>
            <a:off x="2311380" y="4754432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7" name="Straight Connector 56"/>
          <p:cNvCxnSpPr/>
          <p:nvPr/>
        </p:nvCxnSpPr>
        <p:spPr>
          <a:xfrm>
            <a:off x="3215008" y="475271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8" name="Straight Connector 57"/>
          <p:cNvCxnSpPr/>
          <p:nvPr/>
        </p:nvCxnSpPr>
        <p:spPr>
          <a:xfrm>
            <a:off x="579350" y="4744128"/>
            <a:ext cx="8082266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>
            <a:off x="5971833" y="4756900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>
            <a:off x="6875461" y="4747562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>
            <a:off x="7765022" y="4761085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2" name="Straight Connector 61"/>
          <p:cNvCxnSpPr/>
          <p:nvPr/>
        </p:nvCxnSpPr>
        <p:spPr>
          <a:xfrm>
            <a:off x="8661616" y="4744128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4" name="Straight Connector 63"/>
          <p:cNvCxnSpPr/>
          <p:nvPr/>
        </p:nvCxnSpPr>
        <p:spPr>
          <a:xfrm>
            <a:off x="4136442" y="476033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5" name="Straight Connector 64"/>
          <p:cNvCxnSpPr/>
          <p:nvPr/>
        </p:nvCxnSpPr>
        <p:spPr>
          <a:xfrm>
            <a:off x="5057876" y="476033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66" name="Rectangle 65"/>
          <p:cNvSpPr/>
          <p:nvPr/>
        </p:nvSpPr>
        <p:spPr>
          <a:xfrm>
            <a:off x="3762269" y="1175086"/>
            <a:ext cx="1708798" cy="52572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CERN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DG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7979" y="1115452"/>
            <a:ext cx="301594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b="1" dirty="0" smtClean="0"/>
              <a:t>Governance Structure</a:t>
            </a:r>
            <a:endParaRPr lang="de-AT" sz="1100" dirty="0"/>
          </a:p>
        </p:txBody>
      </p:sp>
      <p:sp>
        <p:nvSpPr>
          <p:cNvPr id="41" name="Rectangle 40"/>
          <p:cNvSpPr/>
          <p:nvPr/>
        </p:nvSpPr>
        <p:spPr>
          <a:xfrm>
            <a:off x="62297" y="513325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Collider Physics Experiments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968771" y="514087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 Collider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791938" y="513883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lvl="0" algn="ctr" defTabSz="457200">
              <a:defRPr/>
            </a:pPr>
            <a:r>
              <a:rPr lang="en-US" sz="1100" b="1" kern="0" dirty="0">
                <a:solidFill>
                  <a:prstClr val="black"/>
                </a:solidFill>
                <a:latin typeface="Calibri"/>
              </a:rPr>
              <a:t>Hadron</a:t>
            </a:r>
          </a:p>
          <a:p>
            <a:pPr lvl="0" algn="ctr" defTabSz="457200">
              <a:defRPr/>
            </a:pPr>
            <a:r>
              <a:rPr lang="en-US" sz="1100" b="1" kern="0" dirty="0">
                <a:solidFill>
                  <a:prstClr val="black"/>
                </a:solidFill>
                <a:latin typeface="Calibri"/>
              </a:rPr>
              <a:t>Collider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533982" y="515246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High-Energy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LHC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26328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and Lepton</a:t>
            </a:r>
          </a:p>
          <a:p>
            <a:pPr algn="ctr" defTabSz="457200">
              <a:defRPr/>
            </a:pP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Injectors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882606" y="5138836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e-p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 Machines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350156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Infra-structures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Operation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242567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Costing Planning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707904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lvl="0" algn="ctr" defTabSz="457200"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 </a:t>
            </a:r>
            <a:r>
              <a:rPr lang="en-US" sz="1100" b="1" kern="0" dirty="0" smtClean="0">
                <a:solidFill>
                  <a:prstClr val="black"/>
                </a:solidFill>
                <a:latin typeface="Calibri"/>
              </a:rPr>
              <a:t>Collider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45621" y="51484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Accelerator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R&amp;D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Technologies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762269" y="3513099"/>
            <a:ext cx="1708798" cy="1051443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Study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Coordination Group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32159" y="87015"/>
            <a:ext cx="4865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300" dirty="0">
                <a:solidFill>
                  <a:schemeClr val="bg1"/>
                </a:solidFill>
              </a:rPr>
              <a:t>FCC </a:t>
            </a:r>
            <a:r>
              <a:rPr lang="en-US" sz="2400" spc="300" dirty="0" err="1">
                <a:solidFill>
                  <a:schemeClr val="bg1"/>
                </a:solidFill>
              </a:rPr>
              <a:t>o</a:t>
            </a:r>
            <a:r>
              <a:rPr lang="en-US" sz="2400" spc="300" dirty="0" err="1" smtClean="0">
                <a:solidFill>
                  <a:schemeClr val="bg1"/>
                </a:solidFill>
              </a:rPr>
              <a:t>rganisation</a:t>
            </a:r>
            <a:r>
              <a:rPr lang="en-US" sz="2400" spc="300" dirty="0" smtClean="0">
                <a:solidFill>
                  <a:schemeClr val="bg1"/>
                </a:solidFill>
              </a:rPr>
              <a:t> structure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3123545"/>
            <a:ext cx="5338321" cy="954107"/>
          </a:xfrm>
          <a:prstGeom prst="rect">
            <a:avLst/>
          </a:prstGeom>
          <a:solidFill>
            <a:srgbClr val="D6D5A9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External experts (up to 12) </a:t>
            </a:r>
            <a:r>
              <a:rPr lang="en-US" sz="1400" dirty="0">
                <a:solidFill>
                  <a:srgbClr val="000000"/>
                </a:solidFill>
              </a:rPr>
              <a:t>proposed by SC, appointed by </a:t>
            </a:r>
            <a:r>
              <a:rPr lang="en-US" sz="1400" dirty="0" smtClean="0">
                <a:solidFill>
                  <a:srgbClr val="000000"/>
                </a:solidFill>
              </a:rPr>
              <a:t>CB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Reviews scientific and technical progress, assists SC in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      major technical decision.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rgbClr val="000000"/>
                </a:solidFill>
              </a:rPr>
              <a:t>Will be put in place in the course of  2016</a:t>
            </a:r>
          </a:p>
        </p:txBody>
      </p:sp>
    </p:spTree>
    <p:extLst>
      <p:ext uri="{BB962C8B-B14F-4D97-AF65-F5344CB8AC3E}">
        <p14:creationId xmlns:p14="http://schemas.microsoft.com/office/powerpoint/2010/main" val="90732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22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155" name="Table 1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965831"/>
              </p:ext>
            </p:extLst>
          </p:nvPr>
        </p:nvGraphicFramePr>
        <p:xfrm>
          <a:off x="107504" y="1811300"/>
          <a:ext cx="3051535" cy="5002076"/>
        </p:xfrm>
        <a:graphic>
          <a:graphicData uri="http://schemas.openxmlformats.org/drawingml/2006/table">
            <a:tbl>
              <a:tblPr firstCol="1" bandRow="1">
                <a:tableStyleId>{FABFCF23-3B69-468F-B69F-88F6DE6A72F2}</a:tableStyleId>
              </a:tblPr>
              <a:tblGrid>
                <a:gridCol w="1418452"/>
                <a:gridCol w="1633083"/>
              </a:tblGrid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CERN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baseline="0" dirty="0" smtClean="0">
                          <a:effectLst/>
                          <a:latin typeface="Arial 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IGO</a:t>
                      </a:r>
                      <a:endParaRPr lang="en-GB" sz="1400" baseline="0" dirty="0">
                        <a:effectLst/>
                        <a:latin typeface="Arial 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TUT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Finland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CEA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France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CNRS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France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KIT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Germany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TUD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Germany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INFN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Italy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UT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Netherlands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ALBA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Spain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CIEMAT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Spain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STFC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United Kingdom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UNILIV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United Kingdom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UOXF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United Kingdom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KEK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Japan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EPFL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Switzerland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UNIGE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Switzerland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NHFML-FSU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BNL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FNAL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LBNL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707904" y="1988840"/>
            <a:ext cx="4922859" cy="4709066"/>
            <a:chOff x="3796469" y="1053998"/>
            <a:chExt cx="4922859" cy="4709066"/>
          </a:xfrm>
        </p:grpSpPr>
        <p:grpSp>
          <p:nvGrpSpPr>
            <p:cNvPr id="7" name="Group 6"/>
            <p:cNvGrpSpPr/>
            <p:nvPr/>
          </p:nvGrpSpPr>
          <p:grpSpPr>
            <a:xfrm>
              <a:off x="3796469" y="1053998"/>
              <a:ext cx="4922859" cy="4439968"/>
              <a:chOff x="1671145" y="-12700"/>
              <a:chExt cx="7597999" cy="6852700"/>
            </a:xfrm>
          </p:grpSpPr>
          <p:sp>
            <p:nvSpPr>
              <p:cNvPr id="154" name="Rectangle 153"/>
              <p:cNvSpPr/>
              <p:nvPr/>
            </p:nvSpPr>
            <p:spPr>
              <a:xfrm>
                <a:off x="1671145" y="1"/>
                <a:ext cx="7536357" cy="6839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1673502" y="762"/>
                <a:ext cx="2301766" cy="2419527"/>
                <a:chOff x="4574341" y="2333348"/>
                <a:chExt cx="2301766" cy="2419527"/>
              </a:xfrm>
            </p:grpSpPr>
            <p:sp>
              <p:nvSpPr>
                <p:cNvPr id="129" name="Rectangle 128"/>
                <p:cNvSpPr/>
                <p:nvPr/>
              </p:nvSpPr>
              <p:spPr>
                <a:xfrm>
                  <a:off x="4574341" y="2333348"/>
                  <a:ext cx="2301766" cy="24195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130" name="Groupe 1114"/>
                <p:cNvGrpSpPr>
                  <a:grpSpLocks noChangeAspect="1"/>
                </p:cNvGrpSpPr>
                <p:nvPr/>
              </p:nvGrpSpPr>
              <p:grpSpPr>
                <a:xfrm>
                  <a:off x="4620486" y="2374252"/>
                  <a:ext cx="2176000" cy="2331011"/>
                  <a:chOff x="2209800" y="1125538"/>
                  <a:chExt cx="4724400" cy="5060950"/>
                </a:xfrm>
                <a:solidFill>
                  <a:srgbClr val="D6DCE5"/>
                </a:solidFill>
              </p:grpSpPr>
              <p:sp>
                <p:nvSpPr>
                  <p:cNvPr id="133" name="Freeform 132"/>
                  <p:cNvSpPr>
                    <a:spLocks noEditPoints="1"/>
                  </p:cNvSpPr>
                  <p:nvPr/>
                </p:nvSpPr>
                <p:spPr bwMode="auto">
                  <a:xfrm>
                    <a:off x="5337175" y="4808538"/>
                    <a:ext cx="92075" cy="53975"/>
                  </a:xfrm>
                  <a:custGeom>
                    <a:avLst/>
                    <a:gdLst>
                      <a:gd name="T0" fmla="*/ 24 w 58"/>
                      <a:gd name="T1" fmla="*/ 28 h 34"/>
                      <a:gd name="T2" fmla="*/ 8 w 58"/>
                      <a:gd name="T3" fmla="*/ 32 h 34"/>
                      <a:gd name="T4" fmla="*/ 0 w 58"/>
                      <a:gd name="T5" fmla="*/ 20 h 34"/>
                      <a:gd name="T6" fmla="*/ 0 w 58"/>
                      <a:gd name="T7" fmla="*/ 20 h 34"/>
                      <a:gd name="T8" fmla="*/ 4 w 58"/>
                      <a:gd name="T9" fmla="*/ 12 h 34"/>
                      <a:gd name="T10" fmla="*/ 12 w 58"/>
                      <a:gd name="T11" fmla="*/ 8 h 34"/>
                      <a:gd name="T12" fmla="*/ 12 w 58"/>
                      <a:gd name="T13" fmla="*/ 8 h 34"/>
                      <a:gd name="T14" fmla="*/ 24 w 58"/>
                      <a:gd name="T15" fmla="*/ 12 h 34"/>
                      <a:gd name="T16" fmla="*/ 34 w 58"/>
                      <a:gd name="T17" fmla="*/ 8 h 34"/>
                      <a:gd name="T18" fmla="*/ 34 w 58"/>
                      <a:gd name="T19" fmla="*/ 8 h 34"/>
                      <a:gd name="T20" fmla="*/ 42 w 58"/>
                      <a:gd name="T21" fmla="*/ 8 h 34"/>
                      <a:gd name="T22" fmla="*/ 44 w 58"/>
                      <a:gd name="T23" fmla="*/ 8 h 34"/>
                      <a:gd name="T24" fmla="*/ 46 w 58"/>
                      <a:gd name="T25" fmla="*/ 2 h 34"/>
                      <a:gd name="T26" fmla="*/ 50 w 58"/>
                      <a:gd name="T27" fmla="*/ 0 h 34"/>
                      <a:gd name="T28" fmla="*/ 54 w 58"/>
                      <a:gd name="T29" fmla="*/ 2 h 34"/>
                      <a:gd name="T30" fmla="*/ 54 w 58"/>
                      <a:gd name="T31" fmla="*/ 8 h 34"/>
                      <a:gd name="T32" fmla="*/ 58 w 58"/>
                      <a:gd name="T33" fmla="*/ 12 h 34"/>
                      <a:gd name="T34" fmla="*/ 54 w 58"/>
                      <a:gd name="T35" fmla="*/ 16 h 34"/>
                      <a:gd name="T36" fmla="*/ 56 w 58"/>
                      <a:gd name="T37" fmla="*/ 24 h 34"/>
                      <a:gd name="T38" fmla="*/ 56 w 58"/>
                      <a:gd name="T39" fmla="*/ 30 h 34"/>
                      <a:gd name="T40" fmla="*/ 56 w 58"/>
                      <a:gd name="T41" fmla="*/ 32 h 34"/>
                      <a:gd name="T42" fmla="*/ 46 w 58"/>
                      <a:gd name="T43" fmla="*/ 32 h 34"/>
                      <a:gd name="T44" fmla="*/ 44 w 58"/>
                      <a:gd name="T45" fmla="*/ 28 h 34"/>
                      <a:gd name="T46" fmla="*/ 30 w 58"/>
                      <a:gd name="T47" fmla="*/ 32 h 34"/>
                      <a:gd name="T48" fmla="*/ 26 w 58"/>
                      <a:gd name="T49" fmla="*/ 30 h 34"/>
                      <a:gd name="T50" fmla="*/ 34 w 58"/>
                      <a:gd name="T51" fmla="*/ 32 h 34"/>
                      <a:gd name="T52" fmla="*/ 46 w 58"/>
                      <a:gd name="T53" fmla="*/ 26 h 34"/>
                      <a:gd name="T54" fmla="*/ 48 w 58"/>
                      <a:gd name="T55" fmla="*/ 30 h 34"/>
                      <a:gd name="T56" fmla="*/ 54 w 58"/>
                      <a:gd name="T57" fmla="*/ 32 h 34"/>
                      <a:gd name="T58" fmla="*/ 56 w 58"/>
                      <a:gd name="T59" fmla="*/ 30 h 34"/>
                      <a:gd name="T60" fmla="*/ 54 w 58"/>
                      <a:gd name="T61" fmla="*/ 26 h 34"/>
                      <a:gd name="T62" fmla="*/ 54 w 58"/>
                      <a:gd name="T63" fmla="*/ 24 h 34"/>
                      <a:gd name="T64" fmla="*/ 54 w 58"/>
                      <a:gd name="T65" fmla="*/ 16 h 34"/>
                      <a:gd name="T66" fmla="*/ 58 w 58"/>
                      <a:gd name="T67" fmla="*/ 12 h 34"/>
                      <a:gd name="T68" fmla="*/ 56 w 58"/>
                      <a:gd name="T69" fmla="*/ 10 h 34"/>
                      <a:gd name="T70" fmla="*/ 54 w 58"/>
                      <a:gd name="T71" fmla="*/ 4 h 34"/>
                      <a:gd name="T72" fmla="*/ 52 w 58"/>
                      <a:gd name="T73" fmla="*/ 2 h 34"/>
                      <a:gd name="T74" fmla="*/ 46 w 58"/>
                      <a:gd name="T75" fmla="*/ 2 h 34"/>
                      <a:gd name="T76" fmla="*/ 46 w 58"/>
                      <a:gd name="T77" fmla="*/ 8 h 34"/>
                      <a:gd name="T78" fmla="*/ 44 w 58"/>
                      <a:gd name="T79" fmla="*/ 8 h 34"/>
                      <a:gd name="T80" fmla="*/ 42 w 58"/>
                      <a:gd name="T81" fmla="*/ 10 h 34"/>
                      <a:gd name="T82" fmla="*/ 34 w 58"/>
                      <a:gd name="T83" fmla="*/ 8 h 34"/>
                      <a:gd name="T84" fmla="*/ 34 w 58"/>
                      <a:gd name="T85" fmla="*/ 8 h 34"/>
                      <a:gd name="T86" fmla="*/ 26 w 58"/>
                      <a:gd name="T87" fmla="*/ 12 h 34"/>
                      <a:gd name="T88" fmla="*/ 24 w 58"/>
                      <a:gd name="T89" fmla="*/ 14 h 34"/>
                      <a:gd name="T90" fmla="*/ 12 w 58"/>
                      <a:gd name="T91" fmla="*/ 8 h 34"/>
                      <a:gd name="T92" fmla="*/ 12 w 58"/>
                      <a:gd name="T93" fmla="*/ 8 h 34"/>
                      <a:gd name="T94" fmla="*/ 0 w 58"/>
                      <a:gd name="T95" fmla="*/ 16 h 34"/>
                      <a:gd name="T96" fmla="*/ 0 w 58"/>
                      <a:gd name="T97" fmla="*/ 20 h 34"/>
                      <a:gd name="T98" fmla="*/ 8 w 58"/>
                      <a:gd name="T99" fmla="*/ 32 h 34"/>
                      <a:gd name="T100" fmla="*/ 24 w 58"/>
                      <a:gd name="T101" fmla="*/ 28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8" h="34">
                        <a:moveTo>
                          <a:pt x="24" y="30"/>
                        </a:moveTo>
                        <a:lnTo>
                          <a:pt x="24" y="30"/>
                        </a:lnTo>
                        <a:lnTo>
                          <a:pt x="24" y="28"/>
                        </a:lnTo>
                        <a:lnTo>
                          <a:pt x="24" y="28"/>
                        </a:lnTo>
                        <a:lnTo>
                          <a:pt x="24" y="28"/>
                        </a:lnTo>
                        <a:lnTo>
                          <a:pt x="18" y="32"/>
                        </a:lnTo>
                        <a:lnTo>
                          <a:pt x="12" y="34"/>
                        </a:lnTo>
                        <a:lnTo>
                          <a:pt x="12" y="34"/>
                        </a:lnTo>
                        <a:lnTo>
                          <a:pt x="12" y="34"/>
                        </a:lnTo>
                        <a:lnTo>
                          <a:pt x="8" y="32"/>
                        </a:lnTo>
                        <a:lnTo>
                          <a:pt x="4" y="30"/>
                        </a:lnTo>
                        <a:lnTo>
                          <a:pt x="4" y="30"/>
                        </a:lnTo>
                        <a:lnTo>
                          <a:pt x="4" y="30"/>
                        </a:lnTo>
                        <a:lnTo>
                          <a:pt x="0" y="26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16"/>
                        </a:lnTo>
                        <a:lnTo>
                          <a:pt x="4" y="12"/>
                        </a:lnTo>
                        <a:lnTo>
                          <a:pt x="4" y="12"/>
                        </a:lnTo>
                        <a:lnTo>
                          <a:pt x="4" y="12"/>
                        </a:lnTo>
                        <a:lnTo>
                          <a:pt x="8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8" y="8"/>
                        </a:lnTo>
                        <a:lnTo>
                          <a:pt x="24" y="12"/>
                        </a:lnTo>
                        <a:lnTo>
                          <a:pt x="24" y="12"/>
                        </a:lnTo>
                        <a:lnTo>
                          <a:pt x="24" y="12"/>
                        </a:lnTo>
                        <a:lnTo>
                          <a:pt x="24" y="12"/>
                        </a:lnTo>
                        <a:lnTo>
                          <a:pt x="24" y="12"/>
                        </a:lnTo>
                        <a:lnTo>
                          <a:pt x="24" y="12"/>
                        </a:lnTo>
                        <a:lnTo>
                          <a:pt x="30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42" y="10"/>
                        </a:lnTo>
                        <a:lnTo>
                          <a:pt x="42" y="10"/>
                        </a:lnTo>
                        <a:lnTo>
                          <a:pt x="42" y="10"/>
                        </a:lnTo>
                        <a:lnTo>
                          <a:pt x="42" y="8"/>
                        </a:lnTo>
                        <a:lnTo>
                          <a:pt x="42" y="8"/>
                        </a:lnTo>
                        <a:lnTo>
                          <a:pt x="42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4"/>
                        </a:lnTo>
                        <a:lnTo>
                          <a:pt x="44" y="4"/>
                        </a:lnTo>
                        <a:lnTo>
                          <a:pt x="46" y="2"/>
                        </a:lnTo>
                        <a:lnTo>
                          <a:pt x="46" y="2"/>
                        </a:lnTo>
                        <a:lnTo>
                          <a:pt x="46" y="2"/>
                        </a:lnTo>
                        <a:lnTo>
                          <a:pt x="50" y="0"/>
                        </a:lnTo>
                        <a:lnTo>
                          <a:pt x="50" y="0"/>
                        </a:lnTo>
                        <a:lnTo>
                          <a:pt x="50" y="0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54" y="2"/>
                        </a:lnTo>
                        <a:lnTo>
                          <a:pt x="54" y="2"/>
                        </a:lnTo>
                        <a:lnTo>
                          <a:pt x="54" y="2"/>
                        </a:lnTo>
                        <a:lnTo>
                          <a:pt x="54" y="4"/>
                        </a:lnTo>
                        <a:lnTo>
                          <a:pt x="54" y="4"/>
                        </a:lnTo>
                        <a:lnTo>
                          <a:pt x="54" y="8"/>
                        </a:lnTo>
                        <a:lnTo>
                          <a:pt x="54" y="8"/>
                        </a:lnTo>
                        <a:lnTo>
                          <a:pt x="56" y="8"/>
                        </a:lnTo>
                        <a:lnTo>
                          <a:pt x="56" y="8"/>
                        </a:lnTo>
                        <a:lnTo>
                          <a:pt x="56" y="8"/>
                        </a:lnTo>
                        <a:lnTo>
                          <a:pt x="58" y="12"/>
                        </a:lnTo>
                        <a:lnTo>
                          <a:pt x="58" y="12"/>
                        </a:lnTo>
                        <a:lnTo>
                          <a:pt x="58" y="12"/>
                        </a:lnTo>
                        <a:lnTo>
                          <a:pt x="56" y="16"/>
                        </a:lnTo>
                        <a:lnTo>
                          <a:pt x="56" y="16"/>
                        </a:lnTo>
                        <a:lnTo>
                          <a:pt x="56" y="16"/>
                        </a:lnTo>
                        <a:lnTo>
                          <a:pt x="54" y="16"/>
                        </a:lnTo>
                        <a:lnTo>
                          <a:pt x="54" y="16"/>
                        </a:lnTo>
                        <a:lnTo>
                          <a:pt x="54" y="24"/>
                        </a:lnTo>
                        <a:lnTo>
                          <a:pt x="54" y="24"/>
                        </a:lnTo>
                        <a:lnTo>
                          <a:pt x="56" y="24"/>
                        </a:lnTo>
                        <a:lnTo>
                          <a:pt x="56" y="24"/>
                        </a:lnTo>
                        <a:lnTo>
                          <a:pt x="56" y="24"/>
                        </a:lnTo>
                        <a:lnTo>
                          <a:pt x="56" y="28"/>
                        </a:lnTo>
                        <a:lnTo>
                          <a:pt x="56" y="28"/>
                        </a:lnTo>
                        <a:lnTo>
                          <a:pt x="56" y="28"/>
                        </a:lnTo>
                        <a:lnTo>
                          <a:pt x="56" y="30"/>
                        </a:lnTo>
                        <a:lnTo>
                          <a:pt x="56" y="30"/>
                        </a:lnTo>
                        <a:lnTo>
                          <a:pt x="56" y="30"/>
                        </a:lnTo>
                        <a:lnTo>
                          <a:pt x="56" y="32"/>
                        </a:lnTo>
                        <a:lnTo>
                          <a:pt x="56" y="32"/>
                        </a:lnTo>
                        <a:lnTo>
                          <a:pt x="56" y="32"/>
                        </a:lnTo>
                        <a:lnTo>
                          <a:pt x="52" y="34"/>
                        </a:lnTo>
                        <a:lnTo>
                          <a:pt x="52" y="34"/>
                        </a:lnTo>
                        <a:lnTo>
                          <a:pt x="52" y="34"/>
                        </a:lnTo>
                        <a:lnTo>
                          <a:pt x="52" y="34"/>
                        </a:lnTo>
                        <a:lnTo>
                          <a:pt x="46" y="32"/>
                        </a:lnTo>
                        <a:lnTo>
                          <a:pt x="46" y="32"/>
                        </a:lnTo>
                        <a:lnTo>
                          <a:pt x="46" y="32"/>
                        </a:lnTo>
                        <a:lnTo>
                          <a:pt x="44" y="28"/>
                        </a:lnTo>
                        <a:lnTo>
                          <a:pt x="44" y="28"/>
                        </a:lnTo>
                        <a:lnTo>
                          <a:pt x="44" y="28"/>
                        </a:lnTo>
                        <a:lnTo>
                          <a:pt x="40" y="32"/>
                        </a:lnTo>
                        <a:lnTo>
                          <a:pt x="34" y="34"/>
                        </a:lnTo>
                        <a:lnTo>
                          <a:pt x="34" y="34"/>
                        </a:lnTo>
                        <a:lnTo>
                          <a:pt x="34" y="34"/>
                        </a:lnTo>
                        <a:lnTo>
                          <a:pt x="30" y="32"/>
                        </a:lnTo>
                        <a:lnTo>
                          <a:pt x="24" y="30"/>
                        </a:lnTo>
                        <a:lnTo>
                          <a:pt x="24" y="30"/>
                        </a:lnTo>
                        <a:close/>
                        <a:moveTo>
                          <a:pt x="24" y="28"/>
                        </a:moveTo>
                        <a:lnTo>
                          <a:pt x="24" y="28"/>
                        </a:lnTo>
                        <a:lnTo>
                          <a:pt x="26" y="30"/>
                        </a:lnTo>
                        <a:lnTo>
                          <a:pt x="26" y="30"/>
                        </a:lnTo>
                        <a:lnTo>
                          <a:pt x="26" y="30"/>
                        </a:lnTo>
                        <a:lnTo>
                          <a:pt x="30" y="32"/>
                        </a:lnTo>
                        <a:lnTo>
                          <a:pt x="34" y="32"/>
                        </a:lnTo>
                        <a:lnTo>
                          <a:pt x="34" y="32"/>
                        </a:lnTo>
                        <a:lnTo>
                          <a:pt x="34" y="32"/>
                        </a:lnTo>
                        <a:lnTo>
                          <a:pt x="40" y="32"/>
                        </a:lnTo>
                        <a:lnTo>
                          <a:pt x="44" y="28"/>
                        </a:lnTo>
                        <a:lnTo>
                          <a:pt x="44" y="28"/>
                        </a:lnTo>
                        <a:lnTo>
                          <a:pt x="46" y="26"/>
                        </a:lnTo>
                        <a:lnTo>
                          <a:pt x="46" y="28"/>
                        </a:lnTo>
                        <a:lnTo>
                          <a:pt x="46" y="28"/>
                        </a:lnTo>
                        <a:lnTo>
                          <a:pt x="48" y="30"/>
                        </a:lnTo>
                        <a:lnTo>
                          <a:pt x="48" y="30"/>
                        </a:lnTo>
                        <a:lnTo>
                          <a:pt x="48" y="30"/>
                        </a:lnTo>
                        <a:lnTo>
                          <a:pt x="52" y="32"/>
                        </a:lnTo>
                        <a:lnTo>
                          <a:pt x="52" y="32"/>
                        </a:lnTo>
                        <a:lnTo>
                          <a:pt x="52" y="32"/>
                        </a:lnTo>
                        <a:lnTo>
                          <a:pt x="52" y="32"/>
                        </a:lnTo>
                        <a:lnTo>
                          <a:pt x="54" y="32"/>
                        </a:lnTo>
                        <a:lnTo>
                          <a:pt x="54" y="32"/>
                        </a:lnTo>
                        <a:lnTo>
                          <a:pt x="54" y="32"/>
                        </a:lnTo>
                        <a:lnTo>
                          <a:pt x="56" y="30"/>
                        </a:lnTo>
                        <a:lnTo>
                          <a:pt x="56" y="30"/>
                        </a:lnTo>
                        <a:lnTo>
                          <a:pt x="56" y="30"/>
                        </a:lnTo>
                        <a:lnTo>
                          <a:pt x="56" y="28"/>
                        </a:lnTo>
                        <a:lnTo>
                          <a:pt x="56" y="28"/>
                        </a:lnTo>
                        <a:lnTo>
                          <a:pt x="56" y="28"/>
                        </a:lnTo>
                        <a:lnTo>
                          <a:pt x="54" y="26"/>
                        </a:lnTo>
                        <a:lnTo>
                          <a:pt x="54" y="26"/>
                        </a:lnTo>
                        <a:lnTo>
                          <a:pt x="54" y="26"/>
                        </a:lnTo>
                        <a:lnTo>
                          <a:pt x="54" y="24"/>
                        </a:lnTo>
                        <a:lnTo>
                          <a:pt x="54" y="24"/>
                        </a:lnTo>
                        <a:lnTo>
                          <a:pt x="54" y="24"/>
                        </a:lnTo>
                        <a:lnTo>
                          <a:pt x="54" y="24"/>
                        </a:lnTo>
                        <a:lnTo>
                          <a:pt x="54" y="24"/>
                        </a:lnTo>
                        <a:lnTo>
                          <a:pt x="54" y="24"/>
                        </a:lnTo>
                        <a:lnTo>
                          <a:pt x="54" y="24"/>
                        </a:lnTo>
                        <a:lnTo>
                          <a:pt x="54" y="16"/>
                        </a:lnTo>
                        <a:lnTo>
                          <a:pt x="54" y="16"/>
                        </a:lnTo>
                        <a:lnTo>
                          <a:pt x="54" y="16"/>
                        </a:lnTo>
                        <a:lnTo>
                          <a:pt x="56" y="16"/>
                        </a:lnTo>
                        <a:lnTo>
                          <a:pt x="56" y="16"/>
                        </a:lnTo>
                        <a:lnTo>
                          <a:pt x="56" y="16"/>
                        </a:lnTo>
                        <a:lnTo>
                          <a:pt x="58" y="12"/>
                        </a:lnTo>
                        <a:lnTo>
                          <a:pt x="58" y="12"/>
                        </a:lnTo>
                        <a:lnTo>
                          <a:pt x="58" y="12"/>
                        </a:lnTo>
                        <a:lnTo>
                          <a:pt x="56" y="10"/>
                        </a:lnTo>
                        <a:lnTo>
                          <a:pt x="56" y="10"/>
                        </a:lnTo>
                        <a:lnTo>
                          <a:pt x="56" y="10"/>
                        </a:lnTo>
                        <a:lnTo>
                          <a:pt x="54" y="8"/>
                        </a:lnTo>
                        <a:lnTo>
                          <a:pt x="54" y="8"/>
                        </a:lnTo>
                        <a:lnTo>
                          <a:pt x="54" y="8"/>
                        </a:lnTo>
                        <a:lnTo>
                          <a:pt x="54" y="4"/>
                        </a:lnTo>
                        <a:lnTo>
                          <a:pt x="54" y="4"/>
                        </a:lnTo>
                        <a:lnTo>
                          <a:pt x="54" y="2"/>
                        </a:lnTo>
                        <a:lnTo>
                          <a:pt x="54" y="2"/>
                        </a:lnTo>
                        <a:lnTo>
                          <a:pt x="54" y="2"/>
                        </a:lnTo>
                        <a:lnTo>
                          <a:pt x="52" y="2"/>
                        </a:lnTo>
                        <a:lnTo>
                          <a:pt x="52" y="2"/>
                        </a:lnTo>
                        <a:lnTo>
                          <a:pt x="52" y="2"/>
                        </a:lnTo>
                        <a:lnTo>
                          <a:pt x="50" y="0"/>
                        </a:lnTo>
                        <a:lnTo>
                          <a:pt x="50" y="0"/>
                        </a:lnTo>
                        <a:lnTo>
                          <a:pt x="50" y="0"/>
                        </a:lnTo>
                        <a:lnTo>
                          <a:pt x="46" y="2"/>
                        </a:lnTo>
                        <a:lnTo>
                          <a:pt x="46" y="2"/>
                        </a:lnTo>
                        <a:lnTo>
                          <a:pt x="46" y="2"/>
                        </a:lnTo>
                        <a:lnTo>
                          <a:pt x="46" y="4"/>
                        </a:lnTo>
                        <a:lnTo>
                          <a:pt x="46" y="4"/>
                        </a:lnTo>
                        <a:lnTo>
                          <a:pt x="46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2" y="10"/>
                        </a:lnTo>
                        <a:lnTo>
                          <a:pt x="42" y="10"/>
                        </a:lnTo>
                        <a:lnTo>
                          <a:pt x="42" y="10"/>
                        </a:lnTo>
                        <a:lnTo>
                          <a:pt x="42" y="10"/>
                        </a:lnTo>
                        <a:lnTo>
                          <a:pt x="42" y="10"/>
                        </a:lnTo>
                        <a:lnTo>
                          <a:pt x="42" y="10"/>
                        </a:lnTo>
                        <a:lnTo>
                          <a:pt x="42" y="10"/>
                        </a:lnTo>
                        <a:lnTo>
                          <a:pt x="42" y="10"/>
                        </a:lnTo>
                        <a:lnTo>
                          <a:pt x="38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4" y="8"/>
                        </a:lnTo>
                        <a:lnTo>
                          <a:pt x="30" y="8"/>
                        </a:lnTo>
                        <a:lnTo>
                          <a:pt x="26" y="12"/>
                        </a:lnTo>
                        <a:lnTo>
                          <a:pt x="26" y="12"/>
                        </a:lnTo>
                        <a:lnTo>
                          <a:pt x="26" y="12"/>
                        </a:lnTo>
                        <a:lnTo>
                          <a:pt x="24" y="14"/>
                        </a:lnTo>
                        <a:lnTo>
                          <a:pt x="24" y="14"/>
                        </a:lnTo>
                        <a:lnTo>
                          <a:pt x="24" y="14"/>
                        </a:lnTo>
                        <a:lnTo>
                          <a:pt x="24" y="14"/>
                        </a:lnTo>
                        <a:lnTo>
                          <a:pt x="24" y="14"/>
                        </a:lnTo>
                        <a:lnTo>
                          <a:pt x="18" y="10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8" y="8"/>
                        </a:lnTo>
                        <a:lnTo>
                          <a:pt x="4" y="12"/>
                        </a:lnTo>
                        <a:lnTo>
                          <a:pt x="4" y="12"/>
                        </a:lnTo>
                        <a:lnTo>
                          <a:pt x="4" y="12"/>
                        </a:lnTo>
                        <a:lnTo>
                          <a:pt x="0" y="16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0" y="26"/>
                        </a:lnTo>
                        <a:lnTo>
                          <a:pt x="4" y="30"/>
                        </a:lnTo>
                        <a:lnTo>
                          <a:pt x="4" y="30"/>
                        </a:lnTo>
                        <a:lnTo>
                          <a:pt x="4" y="30"/>
                        </a:lnTo>
                        <a:lnTo>
                          <a:pt x="8" y="32"/>
                        </a:lnTo>
                        <a:lnTo>
                          <a:pt x="12" y="32"/>
                        </a:lnTo>
                        <a:lnTo>
                          <a:pt x="12" y="32"/>
                        </a:lnTo>
                        <a:lnTo>
                          <a:pt x="12" y="32"/>
                        </a:lnTo>
                        <a:lnTo>
                          <a:pt x="18" y="32"/>
                        </a:lnTo>
                        <a:lnTo>
                          <a:pt x="24" y="28"/>
                        </a:lnTo>
                        <a:lnTo>
                          <a:pt x="24" y="28"/>
                        </a:lnTo>
                        <a:lnTo>
                          <a:pt x="24" y="28"/>
                        </a:lnTo>
                        <a:lnTo>
                          <a:pt x="24" y="28"/>
                        </a:lnTo>
                        <a:lnTo>
                          <a:pt x="24" y="28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34" name="Freeform 7"/>
                  <p:cNvSpPr>
                    <a:spLocks noEditPoints="1"/>
                  </p:cNvSpPr>
                  <p:nvPr/>
                </p:nvSpPr>
                <p:spPr bwMode="auto">
                  <a:xfrm>
                    <a:off x="5340350" y="4814888"/>
                    <a:ext cx="82550" cy="41275"/>
                  </a:xfrm>
                  <a:custGeom>
                    <a:avLst/>
                    <a:gdLst>
                      <a:gd name="T0" fmla="*/ 6 w 52"/>
                      <a:gd name="T1" fmla="*/ 8 h 26"/>
                      <a:gd name="T2" fmla="*/ 0 w 52"/>
                      <a:gd name="T3" fmla="*/ 16 h 26"/>
                      <a:gd name="T4" fmla="*/ 4 w 52"/>
                      <a:gd name="T5" fmla="*/ 22 h 26"/>
                      <a:gd name="T6" fmla="*/ 10 w 52"/>
                      <a:gd name="T7" fmla="*/ 26 h 26"/>
                      <a:gd name="T8" fmla="*/ 18 w 52"/>
                      <a:gd name="T9" fmla="*/ 22 h 26"/>
                      <a:gd name="T10" fmla="*/ 18 w 52"/>
                      <a:gd name="T11" fmla="*/ 20 h 26"/>
                      <a:gd name="T12" fmla="*/ 18 w 52"/>
                      <a:gd name="T13" fmla="*/ 20 h 26"/>
                      <a:gd name="T14" fmla="*/ 14 w 52"/>
                      <a:gd name="T15" fmla="*/ 22 h 26"/>
                      <a:gd name="T16" fmla="*/ 6 w 52"/>
                      <a:gd name="T17" fmla="*/ 22 h 26"/>
                      <a:gd name="T18" fmla="*/ 20 w 52"/>
                      <a:gd name="T19" fmla="*/ 16 h 26"/>
                      <a:gd name="T20" fmla="*/ 20 w 52"/>
                      <a:gd name="T21" fmla="*/ 16 h 26"/>
                      <a:gd name="T22" fmla="*/ 14 w 52"/>
                      <a:gd name="T23" fmla="*/ 8 h 26"/>
                      <a:gd name="T24" fmla="*/ 4 w 52"/>
                      <a:gd name="T25" fmla="*/ 14 h 26"/>
                      <a:gd name="T26" fmla="*/ 10 w 52"/>
                      <a:gd name="T27" fmla="*/ 10 h 26"/>
                      <a:gd name="T28" fmla="*/ 18 w 52"/>
                      <a:gd name="T29" fmla="*/ 14 h 26"/>
                      <a:gd name="T30" fmla="*/ 32 w 52"/>
                      <a:gd name="T31" fmla="*/ 8 h 26"/>
                      <a:gd name="T32" fmla="*/ 24 w 52"/>
                      <a:gd name="T33" fmla="*/ 12 h 26"/>
                      <a:gd name="T34" fmla="*/ 24 w 52"/>
                      <a:gd name="T35" fmla="*/ 20 h 26"/>
                      <a:gd name="T36" fmla="*/ 32 w 52"/>
                      <a:gd name="T37" fmla="*/ 26 h 26"/>
                      <a:gd name="T38" fmla="*/ 40 w 52"/>
                      <a:gd name="T39" fmla="*/ 22 h 26"/>
                      <a:gd name="T40" fmla="*/ 40 w 52"/>
                      <a:gd name="T41" fmla="*/ 20 h 26"/>
                      <a:gd name="T42" fmla="*/ 40 w 52"/>
                      <a:gd name="T43" fmla="*/ 20 h 26"/>
                      <a:gd name="T44" fmla="*/ 38 w 52"/>
                      <a:gd name="T45" fmla="*/ 20 h 26"/>
                      <a:gd name="T46" fmla="*/ 32 w 52"/>
                      <a:gd name="T47" fmla="*/ 24 h 26"/>
                      <a:gd name="T48" fmla="*/ 40 w 52"/>
                      <a:gd name="T49" fmla="*/ 16 h 26"/>
                      <a:gd name="T50" fmla="*/ 42 w 52"/>
                      <a:gd name="T51" fmla="*/ 16 h 26"/>
                      <a:gd name="T52" fmla="*/ 38 w 52"/>
                      <a:gd name="T53" fmla="*/ 10 h 26"/>
                      <a:gd name="T54" fmla="*/ 32 w 52"/>
                      <a:gd name="T55" fmla="*/ 8 h 26"/>
                      <a:gd name="T56" fmla="*/ 28 w 52"/>
                      <a:gd name="T57" fmla="*/ 10 h 26"/>
                      <a:gd name="T58" fmla="*/ 36 w 52"/>
                      <a:gd name="T59" fmla="*/ 10 h 26"/>
                      <a:gd name="T60" fmla="*/ 52 w 52"/>
                      <a:gd name="T61" fmla="*/ 10 h 26"/>
                      <a:gd name="T62" fmla="*/ 52 w 52"/>
                      <a:gd name="T63" fmla="*/ 8 h 26"/>
                      <a:gd name="T64" fmla="*/ 48 w 52"/>
                      <a:gd name="T65" fmla="*/ 0 h 26"/>
                      <a:gd name="T66" fmla="*/ 48 w 52"/>
                      <a:gd name="T67" fmla="*/ 0 h 26"/>
                      <a:gd name="T68" fmla="*/ 44 w 52"/>
                      <a:gd name="T69" fmla="*/ 8 h 26"/>
                      <a:gd name="T70" fmla="*/ 44 w 52"/>
                      <a:gd name="T71" fmla="*/ 8 h 26"/>
                      <a:gd name="T72" fmla="*/ 44 w 52"/>
                      <a:gd name="T73" fmla="*/ 8 h 26"/>
                      <a:gd name="T74" fmla="*/ 46 w 52"/>
                      <a:gd name="T75" fmla="*/ 10 h 26"/>
                      <a:gd name="T76" fmla="*/ 48 w 52"/>
                      <a:gd name="T77" fmla="*/ 24 h 26"/>
                      <a:gd name="T78" fmla="*/ 52 w 52"/>
                      <a:gd name="T79" fmla="*/ 24 h 26"/>
                      <a:gd name="T80" fmla="*/ 50 w 52"/>
                      <a:gd name="T81" fmla="*/ 24 h 26"/>
                      <a:gd name="T82" fmla="*/ 48 w 52"/>
                      <a:gd name="T83" fmla="*/ 22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52" h="26">
                        <a:moveTo>
                          <a:pt x="10" y="8"/>
                        </a:moveTo>
                        <a:lnTo>
                          <a:pt x="10" y="8"/>
                        </a:lnTo>
                        <a:lnTo>
                          <a:pt x="6" y="8"/>
                        </a:lnTo>
                        <a:lnTo>
                          <a:pt x="4" y="10"/>
                        </a:lnTo>
                        <a:lnTo>
                          <a:pt x="2" y="12"/>
                        </a:lnTo>
                        <a:lnTo>
                          <a:pt x="0" y="16"/>
                        </a:lnTo>
                        <a:lnTo>
                          <a:pt x="0" y="16"/>
                        </a:lnTo>
                        <a:lnTo>
                          <a:pt x="2" y="20"/>
                        </a:lnTo>
                        <a:lnTo>
                          <a:pt x="4" y="22"/>
                        </a:lnTo>
                        <a:lnTo>
                          <a:pt x="6" y="24"/>
                        </a:lnTo>
                        <a:lnTo>
                          <a:pt x="10" y="26"/>
                        </a:lnTo>
                        <a:lnTo>
                          <a:pt x="10" y="26"/>
                        </a:lnTo>
                        <a:lnTo>
                          <a:pt x="16" y="24"/>
                        </a:lnTo>
                        <a:lnTo>
                          <a:pt x="18" y="22"/>
                        </a:lnTo>
                        <a:lnTo>
                          <a:pt x="18" y="22"/>
                        </a:lnTo>
                        <a:lnTo>
                          <a:pt x="20" y="20"/>
                        </a:lnTo>
                        <a:lnTo>
                          <a:pt x="20" y="20"/>
                        </a:lnTo>
                        <a:lnTo>
                          <a:pt x="18" y="20"/>
                        </a:lnTo>
                        <a:lnTo>
                          <a:pt x="18" y="20"/>
                        </a:lnTo>
                        <a:lnTo>
                          <a:pt x="18" y="20"/>
                        </a:lnTo>
                        <a:lnTo>
                          <a:pt x="18" y="20"/>
                        </a:lnTo>
                        <a:lnTo>
                          <a:pt x="16" y="20"/>
                        </a:lnTo>
                        <a:lnTo>
                          <a:pt x="16" y="20"/>
                        </a:lnTo>
                        <a:lnTo>
                          <a:pt x="14" y="22"/>
                        </a:lnTo>
                        <a:lnTo>
                          <a:pt x="10" y="24"/>
                        </a:lnTo>
                        <a:lnTo>
                          <a:pt x="10" y="24"/>
                        </a:lnTo>
                        <a:lnTo>
                          <a:pt x="6" y="22"/>
                        </a:lnTo>
                        <a:lnTo>
                          <a:pt x="4" y="16"/>
                        </a:lnTo>
                        <a:lnTo>
                          <a:pt x="20" y="16"/>
                        </a:lnTo>
                        <a:lnTo>
                          <a:pt x="20" y="16"/>
                        </a:lnTo>
                        <a:lnTo>
                          <a:pt x="20" y="16"/>
                        </a:lnTo>
                        <a:lnTo>
                          <a:pt x="20" y="16"/>
                        </a:lnTo>
                        <a:lnTo>
                          <a:pt x="20" y="16"/>
                        </a:lnTo>
                        <a:lnTo>
                          <a:pt x="20" y="12"/>
                        </a:lnTo>
                        <a:lnTo>
                          <a:pt x="18" y="10"/>
                        </a:lnTo>
                        <a:lnTo>
                          <a:pt x="14" y="8"/>
                        </a:lnTo>
                        <a:lnTo>
                          <a:pt x="10" y="8"/>
                        </a:lnTo>
                        <a:lnTo>
                          <a:pt x="10" y="8"/>
                        </a:lnTo>
                        <a:close/>
                        <a:moveTo>
                          <a:pt x="4" y="14"/>
                        </a:moveTo>
                        <a:lnTo>
                          <a:pt x="4" y="14"/>
                        </a:lnTo>
                        <a:lnTo>
                          <a:pt x="6" y="10"/>
                        </a:lnTo>
                        <a:lnTo>
                          <a:pt x="10" y="10"/>
                        </a:lnTo>
                        <a:lnTo>
                          <a:pt x="10" y="10"/>
                        </a:lnTo>
                        <a:lnTo>
                          <a:pt x="16" y="10"/>
                        </a:lnTo>
                        <a:lnTo>
                          <a:pt x="18" y="14"/>
                        </a:lnTo>
                        <a:lnTo>
                          <a:pt x="4" y="14"/>
                        </a:lnTo>
                        <a:close/>
                        <a:moveTo>
                          <a:pt x="32" y="8"/>
                        </a:moveTo>
                        <a:lnTo>
                          <a:pt x="32" y="8"/>
                        </a:lnTo>
                        <a:lnTo>
                          <a:pt x="28" y="8"/>
                        </a:lnTo>
                        <a:lnTo>
                          <a:pt x="26" y="10"/>
                        </a:lnTo>
                        <a:lnTo>
                          <a:pt x="24" y="12"/>
                        </a:lnTo>
                        <a:lnTo>
                          <a:pt x="22" y="16"/>
                        </a:lnTo>
                        <a:lnTo>
                          <a:pt x="22" y="16"/>
                        </a:lnTo>
                        <a:lnTo>
                          <a:pt x="24" y="20"/>
                        </a:lnTo>
                        <a:lnTo>
                          <a:pt x="26" y="22"/>
                        </a:lnTo>
                        <a:lnTo>
                          <a:pt x="28" y="24"/>
                        </a:lnTo>
                        <a:lnTo>
                          <a:pt x="32" y="26"/>
                        </a:lnTo>
                        <a:lnTo>
                          <a:pt x="32" y="26"/>
                        </a:lnTo>
                        <a:lnTo>
                          <a:pt x="38" y="24"/>
                        </a:lnTo>
                        <a:lnTo>
                          <a:pt x="40" y="22"/>
                        </a:lnTo>
                        <a:lnTo>
                          <a:pt x="40" y="2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0"/>
                        </a:lnTo>
                        <a:lnTo>
                          <a:pt x="38" y="20"/>
                        </a:lnTo>
                        <a:lnTo>
                          <a:pt x="36" y="22"/>
                        </a:lnTo>
                        <a:lnTo>
                          <a:pt x="32" y="24"/>
                        </a:lnTo>
                        <a:lnTo>
                          <a:pt x="32" y="24"/>
                        </a:lnTo>
                        <a:lnTo>
                          <a:pt x="28" y="22"/>
                        </a:lnTo>
                        <a:lnTo>
                          <a:pt x="24" y="16"/>
                        </a:lnTo>
                        <a:lnTo>
                          <a:pt x="40" y="16"/>
                        </a:lnTo>
                        <a:lnTo>
                          <a:pt x="40" y="16"/>
                        </a:lnTo>
                        <a:lnTo>
                          <a:pt x="42" y="16"/>
                        </a:lnTo>
                        <a:lnTo>
                          <a:pt x="42" y="16"/>
                        </a:lnTo>
                        <a:lnTo>
                          <a:pt x="42" y="16"/>
                        </a:lnTo>
                        <a:lnTo>
                          <a:pt x="42" y="12"/>
                        </a:lnTo>
                        <a:lnTo>
                          <a:pt x="38" y="10"/>
                        </a:lnTo>
                        <a:lnTo>
                          <a:pt x="36" y="8"/>
                        </a:lnTo>
                        <a:lnTo>
                          <a:pt x="32" y="8"/>
                        </a:lnTo>
                        <a:lnTo>
                          <a:pt x="32" y="8"/>
                        </a:lnTo>
                        <a:close/>
                        <a:moveTo>
                          <a:pt x="26" y="14"/>
                        </a:moveTo>
                        <a:lnTo>
                          <a:pt x="26" y="14"/>
                        </a:lnTo>
                        <a:lnTo>
                          <a:pt x="28" y="10"/>
                        </a:lnTo>
                        <a:lnTo>
                          <a:pt x="32" y="10"/>
                        </a:lnTo>
                        <a:lnTo>
                          <a:pt x="32" y="10"/>
                        </a:lnTo>
                        <a:lnTo>
                          <a:pt x="36" y="10"/>
                        </a:lnTo>
                        <a:lnTo>
                          <a:pt x="40" y="14"/>
                        </a:lnTo>
                        <a:lnTo>
                          <a:pt x="26" y="14"/>
                        </a:lnTo>
                        <a:close/>
                        <a:moveTo>
                          <a:pt x="52" y="10"/>
                        </a:moveTo>
                        <a:lnTo>
                          <a:pt x="52" y="10"/>
                        </a:lnTo>
                        <a:lnTo>
                          <a:pt x="52" y="8"/>
                        </a:lnTo>
                        <a:lnTo>
                          <a:pt x="52" y="8"/>
                        </a:lnTo>
                        <a:lnTo>
                          <a:pt x="52" y="8"/>
                        </a:lnTo>
                        <a:lnTo>
                          <a:pt x="48" y="8"/>
                        </a:lnTo>
                        <a:lnTo>
                          <a:pt x="48" y="0"/>
                        </a:lnTo>
                        <a:lnTo>
                          <a:pt x="48" y="0"/>
                        </a:lnTo>
                        <a:lnTo>
                          <a:pt x="48" y="0"/>
                        </a:lnTo>
                        <a:lnTo>
                          <a:pt x="48" y="0"/>
                        </a:lnTo>
                        <a:lnTo>
                          <a:pt x="46" y="0"/>
                        </a:lnTo>
                        <a:lnTo>
                          <a:pt x="46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2" y="8"/>
                        </a:lnTo>
                        <a:lnTo>
                          <a:pt x="42" y="8"/>
                        </a:lnTo>
                        <a:lnTo>
                          <a:pt x="44" y="8"/>
                        </a:lnTo>
                        <a:lnTo>
                          <a:pt x="44" y="8"/>
                        </a:lnTo>
                        <a:lnTo>
                          <a:pt x="44" y="10"/>
                        </a:lnTo>
                        <a:lnTo>
                          <a:pt x="46" y="10"/>
                        </a:lnTo>
                        <a:lnTo>
                          <a:pt x="46" y="22"/>
                        </a:lnTo>
                        <a:lnTo>
                          <a:pt x="46" y="22"/>
                        </a:lnTo>
                        <a:lnTo>
                          <a:pt x="48" y="24"/>
                        </a:lnTo>
                        <a:lnTo>
                          <a:pt x="50" y="26"/>
                        </a:lnTo>
                        <a:lnTo>
                          <a:pt x="50" y="26"/>
                        </a:lnTo>
                        <a:lnTo>
                          <a:pt x="52" y="24"/>
                        </a:lnTo>
                        <a:lnTo>
                          <a:pt x="52" y="24"/>
                        </a:lnTo>
                        <a:lnTo>
                          <a:pt x="50" y="24"/>
                        </a:lnTo>
                        <a:lnTo>
                          <a:pt x="50" y="24"/>
                        </a:lnTo>
                        <a:lnTo>
                          <a:pt x="50" y="22"/>
                        </a:lnTo>
                        <a:lnTo>
                          <a:pt x="50" y="22"/>
                        </a:lnTo>
                        <a:lnTo>
                          <a:pt x="48" y="22"/>
                        </a:lnTo>
                        <a:lnTo>
                          <a:pt x="48" y="10"/>
                        </a:lnTo>
                        <a:lnTo>
                          <a:pt x="52" y="1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35" name="Freeform 10"/>
                  <p:cNvSpPr>
                    <a:spLocks/>
                  </p:cNvSpPr>
                  <p:nvPr/>
                </p:nvSpPr>
                <p:spPr bwMode="auto">
                  <a:xfrm>
                    <a:off x="2581275" y="5700713"/>
                    <a:ext cx="136525" cy="117475"/>
                  </a:xfrm>
                  <a:custGeom>
                    <a:avLst/>
                    <a:gdLst>
                      <a:gd name="T0" fmla="*/ 46 w 86"/>
                      <a:gd name="T1" fmla="*/ 42 h 74"/>
                      <a:gd name="T2" fmla="*/ 46 w 86"/>
                      <a:gd name="T3" fmla="*/ 36 h 74"/>
                      <a:gd name="T4" fmla="*/ 46 w 86"/>
                      <a:gd name="T5" fmla="*/ 28 h 74"/>
                      <a:gd name="T6" fmla="*/ 50 w 86"/>
                      <a:gd name="T7" fmla="*/ 32 h 74"/>
                      <a:gd name="T8" fmla="*/ 68 w 86"/>
                      <a:gd name="T9" fmla="*/ 36 h 74"/>
                      <a:gd name="T10" fmla="*/ 74 w 86"/>
                      <a:gd name="T11" fmla="*/ 36 h 74"/>
                      <a:gd name="T12" fmla="*/ 74 w 86"/>
                      <a:gd name="T13" fmla="*/ 32 h 74"/>
                      <a:gd name="T14" fmla="*/ 86 w 86"/>
                      <a:gd name="T15" fmla="*/ 10 h 74"/>
                      <a:gd name="T16" fmla="*/ 82 w 86"/>
                      <a:gd name="T17" fmla="*/ 10 h 74"/>
                      <a:gd name="T18" fmla="*/ 74 w 86"/>
                      <a:gd name="T19" fmla="*/ 4 h 74"/>
                      <a:gd name="T20" fmla="*/ 64 w 86"/>
                      <a:gd name="T21" fmla="*/ 10 h 74"/>
                      <a:gd name="T22" fmla="*/ 54 w 86"/>
                      <a:gd name="T23" fmla="*/ 14 h 74"/>
                      <a:gd name="T24" fmla="*/ 50 w 86"/>
                      <a:gd name="T25" fmla="*/ 18 h 74"/>
                      <a:gd name="T26" fmla="*/ 46 w 86"/>
                      <a:gd name="T27" fmla="*/ 18 h 74"/>
                      <a:gd name="T28" fmla="*/ 42 w 86"/>
                      <a:gd name="T29" fmla="*/ 14 h 74"/>
                      <a:gd name="T30" fmla="*/ 42 w 86"/>
                      <a:gd name="T31" fmla="*/ 4 h 74"/>
                      <a:gd name="T32" fmla="*/ 36 w 86"/>
                      <a:gd name="T33" fmla="*/ 0 h 74"/>
                      <a:gd name="T34" fmla="*/ 28 w 86"/>
                      <a:gd name="T35" fmla="*/ 4 h 74"/>
                      <a:gd name="T36" fmla="*/ 14 w 86"/>
                      <a:gd name="T37" fmla="*/ 10 h 74"/>
                      <a:gd name="T38" fmla="*/ 4 w 86"/>
                      <a:gd name="T39" fmla="*/ 28 h 74"/>
                      <a:gd name="T40" fmla="*/ 4 w 86"/>
                      <a:gd name="T41" fmla="*/ 42 h 74"/>
                      <a:gd name="T42" fmla="*/ 4 w 86"/>
                      <a:gd name="T43" fmla="*/ 50 h 74"/>
                      <a:gd name="T44" fmla="*/ 0 w 86"/>
                      <a:gd name="T45" fmla="*/ 64 h 74"/>
                      <a:gd name="T46" fmla="*/ 4 w 86"/>
                      <a:gd name="T47" fmla="*/ 74 h 74"/>
                      <a:gd name="T48" fmla="*/ 10 w 86"/>
                      <a:gd name="T49" fmla="*/ 74 h 74"/>
                      <a:gd name="T50" fmla="*/ 14 w 86"/>
                      <a:gd name="T51" fmla="*/ 74 h 74"/>
                      <a:gd name="T52" fmla="*/ 18 w 86"/>
                      <a:gd name="T53" fmla="*/ 68 h 74"/>
                      <a:gd name="T54" fmla="*/ 22 w 86"/>
                      <a:gd name="T55" fmla="*/ 68 h 74"/>
                      <a:gd name="T56" fmla="*/ 22 w 86"/>
                      <a:gd name="T57" fmla="*/ 64 h 74"/>
                      <a:gd name="T58" fmla="*/ 46 w 86"/>
                      <a:gd name="T59" fmla="*/ 46 h 74"/>
                      <a:gd name="T60" fmla="*/ 46 w 86"/>
                      <a:gd name="T61" fmla="*/ 42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86" h="74">
                        <a:moveTo>
                          <a:pt x="46" y="42"/>
                        </a:moveTo>
                        <a:lnTo>
                          <a:pt x="46" y="36"/>
                        </a:lnTo>
                        <a:lnTo>
                          <a:pt x="46" y="28"/>
                        </a:lnTo>
                        <a:lnTo>
                          <a:pt x="50" y="32"/>
                        </a:lnTo>
                        <a:lnTo>
                          <a:pt x="68" y="36"/>
                        </a:lnTo>
                        <a:lnTo>
                          <a:pt x="74" y="36"/>
                        </a:lnTo>
                        <a:lnTo>
                          <a:pt x="74" y="32"/>
                        </a:lnTo>
                        <a:lnTo>
                          <a:pt x="86" y="10"/>
                        </a:lnTo>
                        <a:lnTo>
                          <a:pt x="82" y="10"/>
                        </a:lnTo>
                        <a:lnTo>
                          <a:pt x="74" y="4"/>
                        </a:lnTo>
                        <a:lnTo>
                          <a:pt x="64" y="10"/>
                        </a:lnTo>
                        <a:lnTo>
                          <a:pt x="54" y="14"/>
                        </a:lnTo>
                        <a:lnTo>
                          <a:pt x="50" y="18"/>
                        </a:lnTo>
                        <a:lnTo>
                          <a:pt x="46" y="18"/>
                        </a:lnTo>
                        <a:lnTo>
                          <a:pt x="42" y="14"/>
                        </a:lnTo>
                        <a:lnTo>
                          <a:pt x="42" y="4"/>
                        </a:lnTo>
                        <a:lnTo>
                          <a:pt x="36" y="0"/>
                        </a:lnTo>
                        <a:lnTo>
                          <a:pt x="28" y="4"/>
                        </a:lnTo>
                        <a:lnTo>
                          <a:pt x="14" y="10"/>
                        </a:lnTo>
                        <a:lnTo>
                          <a:pt x="4" y="28"/>
                        </a:lnTo>
                        <a:lnTo>
                          <a:pt x="4" y="42"/>
                        </a:lnTo>
                        <a:lnTo>
                          <a:pt x="4" y="50"/>
                        </a:lnTo>
                        <a:lnTo>
                          <a:pt x="0" y="64"/>
                        </a:lnTo>
                        <a:lnTo>
                          <a:pt x="4" y="74"/>
                        </a:lnTo>
                        <a:lnTo>
                          <a:pt x="10" y="74"/>
                        </a:lnTo>
                        <a:lnTo>
                          <a:pt x="14" y="74"/>
                        </a:lnTo>
                        <a:lnTo>
                          <a:pt x="18" y="68"/>
                        </a:lnTo>
                        <a:lnTo>
                          <a:pt x="22" y="68"/>
                        </a:lnTo>
                        <a:lnTo>
                          <a:pt x="22" y="64"/>
                        </a:lnTo>
                        <a:lnTo>
                          <a:pt x="46" y="46"/>
                        </a:lnTo>
                        <a:lnTo>
                          <a:pt x="46" y="42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36" name="Freeform 11"/>
                  <p:cNvSpPr>
                    <a:spLocks/>
                  </p:cNvSpPr>
                  <p:nvPr/>
                </p:nvSpPr>
                <p:spPr bwMode="auto">
                  <a:xfrm>
                    <a:off x="2209800" y="5621338"/>
                    <a:ext cx="79375" cy="63500"/>
                  </a:xfrm>
                  <a:custGeom>
                    <a:avLst/>
                    <a:gdLst>
                      <a:gd name="T0" fmla="*/ 42 w 50"/>
                      <a:gd name="T1" fmla="*/ 8 h 40"/>
                      <a:gd name="T2" fmla="*/ 36 w 50"/>
                      <a:gd name="T3" fmla="*/ 0 h 40"/>
                      <a:gd name="T4" fmla="*/ 10 w 50"/>
                      <a:gd name="T5" fmla="*/ 4 h 40"/>
                      <a:gd name="T6" fmla="*/ 10 w 50"/>
                      <a:gd name="T7" fmla="*/ 8 h 40"/>
                      <a:gd name="T8" fmla="*/ 10 w 50"/>
                      <a:gd name="T9" fmla="*/ 18 h 40"/>
                      <a:gd name="T10" fmla="*/ 10 w 50"/>
                      <a:gd name="T11" fmla="*/ 22 h 40"/>
                      <a:gd name="T12" fmla="*/ 4 w 50"/>
                      <a:gd name="T13" fmla="*/ 28 h 40"/>
                      <a:gd name="T14" fmla="*/ 0 w 50"/>
                      <a:gd name="T15" fmla="*/ 36 h 40"/>
                      <a:gd name="T16" fmla="*/ 4 w 50"/>
                      <a:gd name="T17" fmla="*/ 36 h 40"/>
                      <a:gd name="T18" fmla="*/ 10 w 50"/>
                      <a:gd name="T19" fmla="*/ 40 h 40"/>
                      <a:gd name="T20" fmla="*/ 22 w 50"/>
                      <a:gd name="T21" fmla="*/ 40 h 40"/>
                      <a:gd name="T22" fmla="*/ 50 w 50"/>
                      <a:gd name="T23" fmla="*/ 32 h 40"/>
                      <a:gd name="T24" fmla="*/ 50 w 50"/>
                      <a:gd name="T25" fmla="*/ 22 h 40"/>
                      <a:gd name="T26" fmla="*/ 46 w 50"/>
                      <a:gd name="T27" fmla="*/ 14 h 40"/>
                      <a:gd name="T28" fmla="*/ 42 w 50"/>
                      <a:gd name="T29" fmla="*/ 8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0" h="40">
                        <a:moveTo>
                          <a:pt x="42" y="8"/>
                        </a:moveTo>
                        <a:lnTo>
                          <a:pt x="36" y="0"/>
                        </a:lnTo>
                        <a:lnTo>
                          <a:pt x="10" y="4"/>
                        </a:lnTo>
                        <a:lnTo>
                          <a:pt x="10" y="8"/>
                        </a:lnTo>
                        <a:lnTo>
                          <a:pt x="10" y="18"/>
                        </a:lnTo>
                        <a:lnTo>
                          <a:pt x="10" y="22"/>
                        </a:lnTo>
                        <a:lnTo>
                          <a:pt x="4" y="28"/>
                        </a:lnTo>
                        <a:lnTo>
                          <a:pt x="0" y="36"/>
                        </a:lnTo>
                        <a:lnTo>
                          <a:pt x="4" y="36"/>
                        </a:lnTo>
                        <a:lnTo>
                          <a:pt x="10" y="40"/>
                        </a:lnTo>
                        <a:lnTo>
                          <a:pt x="22" y="40"/>
                        </a:lnTo>
                        <a:lnTo>
                          <a:pt x="50" y="32"/>
                        </a:lnTo>
                        <a:lnTo>
                          <a:pt x="50" y="22"/>
                        </a:lnTo>
                        <a:lnTo>
                          <a:pt x="46" y="14"/>
                        </a:lnTo>
                        <a:lnTo>
                          <a:pt x="42" y="8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37" name="Freeform 12"/>
                  <p:cNvSpPr>
                    <a:spLocks/>
                  </p:cNvSpPr>
                  <p:nvPr/>
                </p:nvSpPr>
                <p:spPr bwMode="auto">
                  <a:xfrm>
                    <a:off x="2317750" y="5526088"/>
                    <a:ext cx="50800" cy="88900"/>
                  </a:xfrm>
                  <a:custGeom>
                    <a:avLst/>
                    <a:gdLst>
                      <a:gd name="T0" fmla="*/ 28 w 32"/>
                      <a:gd name="T1" fmla="*/ 24 h 56"/>
                      <a:gd name="T2" fmla="*/ 24 w 32"/>
                      <a:gd name="T3" fmla="*/ 24 h 56"/>
                      <a:gd name="T4" fmla="*/ 20 w 32"/>
                      <a:gd name="T5" fmla="*/ 24 h 56"/>
                      <a:gd name="T6" fmla="*/ 20 w 32"/>
                      <a:gd name="T7" fmla="*/ 10 h 56"/>
                      <a:gd name="T8" fmla="*/ 24 w 32"/>
                      <a:gd name="T9" fmla="*/ 4 h 56"/>
                      <a:gd name="T10" fmla="*/ 24 w 32"/>
                      <a:gd name="T11" fmla="*/ 0 h 56"/>
                      <a:gd name="T12" fmla="*/ 20 w 32"/>
                      <a:gd name="T13" fmla="*/ 0 h 56"/>
                      <a:gd name="T14" fmla="*/ 0 w 32"/>
                      <a:gd name="T15" fmla="*/ 32 h 56"/>
                      <a:gd name="T16" fmla="*/ 10 w 32"/>
                      <a:gd name="T17" fmla="*/ 56 h 56"/>
                      <a:gd name="T18" fmla="*/ 14 w 32"/>
                      <a:gd name="T19" fmla="*/ 56 h 56"/>
                      <a:gd name="T20" fmla="*/ 32 w 32"/>
                      <a:gd name="T21" fmla="*/ 28 h 56"/>
                      <a:gd name="T22" fmla="*/ 32 w 32"/>
                      <a:gd name="T23" fmla="*/ 24 h 56"/>
                      <a:gd name="T24" fmla="*/ 32 w 32"/>
                      <a:gd name="T25" fmla="*/ 18 h 56"/>
                      <a:gd name="T26" fmla="*/ 28 w 32"/>
                      <a:gd name="T27" fmla="*/ 18 h 56"/>
                      <a:gd name="T28" fmla="*/ 28 w 32"/>
                      <a:gd name="T29" fmla="*/ 24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2" h="56">
                        <a:moveTo>
                          <a:pt x="28" y="24"/>
                        </a:moveTo>
                        <a:lnTo>
                          <a:pt x="24" y="24"/>
                        </a:lnTo>
                        <a:lnTo>
                          <a:pt x="20" y="24"/>
                        </a:lnTo>
                        <a:lnTo>
                          <a:pt x="20" y="10"/>
                        </a:lnTo>
                        <a:lnTo>
                          <a:pt x="24" y="4"/>
                        </a:lnTo>
                        <a:lnTo>
                          <a:pt x="24" y="0"/>
                        </a:lnTo>
                        <a:lnTo>
                          <a:pt x="20" y="0"/>
                        </a:lnTo>
                        <a:lnTo>
                          <a:pt x="0" y="32"/>
                        </a:lnTo>
                        <a:lnTo>
                          <a:pt x="10" y="56"/>
                        </a:lnTo>
                        <a:lnTo>
                          <a:pt x="14" y="56"/>
                        </a:lnTo>
                        <a:lnTo>
                          <a:pt x="32" y="28"/>
                        </a:lnTo>
                        <a:lnTo>
                          <a:pt x="32" y="24"/>
                        </a:lnTo>
                        <a:lnTo>
                          <a:pt x="32" y="18"/>
                        </a:lnTo>
                        <a:lnTo>
                          <a:pt x="28" y="18"/>
                        </a:lnTo>
                        <a:lnTo>
                          <a:pt x="28" y="2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38" name="Freeform 13"/>
                  <p:cNvSpPr>
                    <a:spLocks/>
                  </p:cNvSpPr>
                  <p:nvPr/>
                </p:nvSpPr>
                <p:spPr bwMode="auto">
                  <a:xfrm>
                    <a:off x="3241675" y="5103813"/>
                    <a:ext cx="647700" cy="495300"/>
                  </a:xfrm>
                  <a:custGeom>
                    <a:avLst/>
                    <a:gdLst>
                      <a:gd name="T0" fmla="*/ 404 w 408"/>
                      <a:gd name="T1" fmla="*/ 92 h 312"/>
                      <a:gd name="T2" fmla="*/ 390 w 408"/>
                      <a:gd name="T3" fmla="*/ 64 h 312"/>
                      <a:gd name="T4" fmla="*/ 396 w 408"/>
                      <a:gd name="T5" fmla="*/ 46 h 312"/>
                      <a:gd name="T6" fmla="*/ 396 w 408"/>
                      <a:gd name="T7" fmla="*/ 32 h 312"/>
                      <a:gd name="T8" fmla="*/ 390 w 408"/>
                      <a:gd name="T9" fmla="*/ 28 h 312"/>
                      <a:gd name="T10" fmla="*/ 386 w 408"/>
                      <a:gd name="T11" fmla="*/ 32 h 312"/>
                      <a:gd name="T12" fmla="*/ 376 w 408"/>
                      <a:gd name="T13" fmla="*/ 32 h 312"/>
                      <a:gd name="T14" fmla="*/ 368 w 408"/>
                      <a:gd name="T15" fmla="*/ 38 h 312"/>
                      <a:gd name="T16" fmla="*/ 364 w 408"/>
                      <a:gd name="T17" fmla="*/ 38 h 312"/>
                      <a:gd name="T18" fmla="*/ 358 w 408"/>
                      <a:gd name="T19" fmla="*/ 38 h 312"/>
                      <a:gd name="T20" fmla="*/ 318 w 408"/>
                      <a:gd name="T21" fmla="*/ 14 h 312"/>
                      <a:gd name="T22" fmla="*/ 312 w 408"/>
                      <a:gd name="T23" fmla="*/ 10 h 312"/>
                      <a:gd name="T24" fmla="*/ 312 w 408"/>
                      <a:gd name="T25" fmla="*/ 6 h 312"/>
                      <a:gd name="T26" fmla="*/ 312 w 408"/>
                      <a:gd name="T27" fmla="*/ 0 h 312"/>
                      <a:gd name="T28" fmla="*/ 308 w 408"/>
                      <a:gd name="T29" fmla="*/ 0 h 312"/>
                      <a:gd name="T30" fmla="*/ 262 w 408"/>
                      <a:gd name="T31" fmla="*/ 10 h 312"/>
                      <a:gd name="T32" fmla="*/ 230 w 408"/>
                      <a:gd name="T33" fmla="*/ 32 h 312"/>
                      <a:gd name="T34" fmla="*/ 220 w 408"/>
                      <a:gd name="T35" fmla="*/ 46 h 312"/>
                      <a:gd name="T36" fmla="*/ 220 w 408"/>
                      <a:gd name="T37" fmla="*/ 56 h 312"/>
                      <a:gd name="T38" fmla="*/ 220 w 408"/>
                      <a:gd name="T39" fmla="*/ 60 h 312"/>
                      <a:gd name="T40" fmla="*/ 220 w 408"/>
                      <a:gd name="T41" fmla="*/ 64 h 312"/>
                      <a:gd name="T42" fmla="*/ 216 w 408"/>
                      <a:gd name="T43" fmla="*/ 70 h 312"/>
                      <a:gd name="T44" fmla="*/ 208 w 408"/>
                      <a:gd name="T45" fmla="*/ 84 h 312"/>
                      <a:gd name="T46" fmla="*/ 202 w 408"/>
                      <a:gd name="T47" fmla="*/ 88 h 312"/>
                      <a:gd name="T48" fmla="*/ 138 w 408"/>
                      <a:gd name="T49" fmla="*/ 96 h 312"/>
                      <a:gd name="T50" fmla="*/ 134 w 408"/>
                      <a:gd name="T51" fmla="*/ 96 h 312"/>
                      <a:gd name="T52" fmla="*/ 130 w 408"/>
                      <a:gd name="T53" fmla="*/ 96 h 312"/>
                      <a:gd name="T54" fmla="*/ 120 w 408"/>
                      <a:gd name="T55" fmla="*/ 88 h 312"/>
                      <a:gd name="T56" fmla="*/ 120 w 408"/>
                      <a:gd name="T57" fmla="*/ 84 h 312"/>
                      <a:gd name="T58" fmla="*/ 120 w 408"/>
                      <a:gd name="T59" fmla="*/ 78 h 312"/>
                      <a:gd name="T60" fmla="*/ 120 w 408"/>
                      <a:gd name="T61" fmla="*/ 74 h 312"/>
                      <a:gd name="T62" fmla="*/ 116 w 408"/>
                      <a:gd name="T63" fmla="*/ 74 h 312"/>
                      <a:gd name="T64" fmla="*/ 106 w 408"/>
                      <a:gd name="T65" fmla="*/ 60 h 312"/>
                      <a:gd name="T66" fmla="*/ 106 w 408"/>
                      <a:gd name="T67" fmla="*/ 56 h 312"/>
                      <a:gd name="T68" fmla="*/ 102 w 408"/>
                      <a:gd name="T69" fmla="*/ 52 h 312"/>
                      <a:gd name="T70" fmla="*/ 98 w 408"/>
                      <a:gd name="T71" fmla="*/ 56 h 312"/>
                      <a:gd name="T72" fmla="*/ 74 w 408"/>
                      <a:gd name="T73" fmla="*/ 78 h 312"/>
                      <a:gd name="T74" fmla="*/ 74 w 408"/>
                      <a:gd name="T75" fmla="*/ 84 h 312"/>
                      <a:gd name="T76" fmla="*/ 0 w 408"/>
                      <a:gd name="T77" fmla="*/ 188 h 312"/>
                      <a:gd name="T78" fmla="*/ 20 w 408"/>
                      <a:gd name="T79" fmla="*/ 308 h 312"/>
                      <a:gd name="T80" fmla="*/ 24 w 408"/>
                      <a:gd name="T81" fmla="*/ 308 h 312"/>
                      <a:gd name="T82" fmla="*/ 28 w 408"/>
                      <a:gd name="T83" fmla="*/ 308 h 312"/>
                      <a:gd name="T84" fmla="*/ 28 w 408"/>
                      <a:gd name="T85" fmla="*/ 302 h 312"/>
                      <a:gd name="T86" fmla="*/ 60 w 408"/>
                      <a:gd name="T87" fmla="*/ 312 h 312"/>
                      <a:gd name="T88" fmla="*/ 112 w 408"/>
                      <a:gd name="T89" fmla="*/ 312 h 312"/>
                      <a:gd name="T90" fmla="*/ 156 w 408"/>
                      <a:gd name="T91" fmla="*/ 230 h 312"/>
                      <a:gd name="T92" fmla="*/ 176 w 408"/>
                      <a:gd name="T93" fmla="*/ 206 h 312"/>
                      <a:gd name="T94" fmla="*/ 212 w 408"/>
                      <a:gd name="T95" fmla="*/ 184 h 312"/>
                      <a:gd name="T96" fmla="*/ 216 w 408"/>
                      <a:gd name="T97" fmla="*/ 180 h 312"/>
                      <a:gd name="T98" fmla="*/ 220 w 408"/>
                      <a:gd name="T99" fmla="*/ 180 h 312"/>
                      <a:gd name="T100" fmla="*/ 226 w 408"/>
                      <a:gd name="T101" fmla="*/ 180 h 312"/>
                      <a:gd name="T102" fmla="*/ 234 w 408"/>
                      <a:gd name="T103" fmla="*/ 180 h 312"/>
                      <a:gd name="T104" fmla="*/ 240 w 408"/>
                      <a:gd name="T105" fmla="*/ 180 h 312"/>
                      <a:gd name="T106" fmla="*/ 262 w 408"/>
                      <a:gd name="T107" fmla="*/ 184 h 312"/>
                      <a:gd name="T108" fmla="*/ 330 w 408"/>
                      <a:gd name="T109" fmla="*/ 188 h 312"/>
                      <a:gd name="T110" fmla="*/ 408 w 408"/>
                      <a:gd name="T111" fmla="*/ 116 h 312"/>
                      <a:gd name="T112" fmla="*/ 404 w 408"/>
                      <a:gd name="T113" fmla="*/ 96 h 312"/>
                      <a:gd name="T114" fmla="*/ 404 w 408"/>
                      <a:gd name="T115" fmla="*/ 92 h 3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408" h="312">
                        <a:moveTo>
                          <a:pt x="404" y="92"/>
                        </a:moveTo>
                        <a:lnTo>
                          <a:pt x="390" y="64"/>
                        </a:lnTo>
                        <a:lnTo>
                          <a:pt x="396" y="46"/>
                        </a:lnTo>
                        <a:lnTo>
                          <a:pt x="396" y="32"/>
                        </a:lnTo>
                        <a:lnTo>
                          <a:pt x="390" y="28"/>
                        </a:lnTo>
                        <a:lnTo>
                          <a:pt x="386" y="32"/>
                        </a:lnTo>
                        <a:lnTo>
                          <a:pt x="376" y="32"/>
                        </a:lnTo>
                        <a:lnTo>
                          <a:pt x="368" y="38"/>
                        </a:lnTo>
                        <a:lnTo>
                          <a:pt x="364" y="38"/>
                        </a:lnTo>
                        <a:lnTo>
                          <a:pt x="358" y="38"/>
                        </a:lnTo>
                        <a:lnTo>
                          <a:pt x="318" y="14"/>
                        </a:lnTo>
                        <a:lnTo>
                          <a:pt x="312" y="10"/>
                        </a:lnTo>
                        <a:lnTo>
                          <a:pt x="312" y="6"/>
                        </a:lnTo>
                        <a:lnTo>
                          <a:pt x="312" y="0"/>
                        </a:lnTo>
                        <a:lnTo>
                          <a:pt x="308" y="0"/>
                        </a:lnTo>
                        <a:lnTo>
                          <a:pt x="262" y="10"/>
                        </a:lnTo>
                        <a:lnTo>
                          <a:pt x="230" y="32"/>
                        </a:lnTo>
                        <a:lnTo>
                          <a:pt x="220" y="46"/>
                        </a:lnTo>
                        <a:lnTo>
                          <a:pt x="220" y="56"/>
                        </a:lnTo>
                        <a:lnTo>
                          <a:pt x="220" y="60"/>
                        </a:lnTo>
                        <a:lnTo>
                          <a:pt x="220" y="64"/>
                        </a:lnTo>
                        <a:lnTo>
                          <a:pt x="216" y="70"/>
                        </a:lnTo>
                        <a:lnTo>
                          <a:pt x="208" y="84"/>
                        </a:lnTo>
                        <a:lnTo>
                          <a:pt x="202" y="88"/>
                        </a:lnTo>
                        <a:lnTo>
                          <a:pt x="138" y="96"/>
                        </a:lnTo>
                        <a:lnTo>
                          <a:pt x="134" y="96"/>
                        </a:lnTo>
                        <a:lnTo>
                          <a:pt x="130" y="96"/>
                        </a:lnTo>
                        <a:lnTo>
                          <a:pt x="120" y="88"/>
                        </a:lnTo>
                        <a:lnTo>
                          <a:pt x="120" y="84"/>
                        </a:lnTo>
                        <a:lnTo>
                          <a:pt x="120" y="78"/>
                        </a:lnTo>
                        <a:lnTo>
                          <a:pt x="120" y="74"/>
                        </a:lnTo>
                        <a:lnTo>
                          <a:pt x="116" y="74"/>
                        </a:lnTo>
                        <a:lnTo>
                          <a:pt x="106" y="60"/>
                        </a:lnTo>
                        <a:lnTo>
                          <a:pt x="106" y="56"/>
                        </a:lnTo>
                        <a:lnTo>
                          <a:pt x="102" y="52"/>
                        </a:lnTo>
                        <a:lnTo>
                          <a:pt x="98" y="56"/>
                        </a:lnTo>
                        <a:lnTo>
                          <a:pt x="74" y="78"/>
                        </a:lnTo>
                        <a:lnTo>
                          <a:pt x="74" y="84"/>
                        </a:lnTo>
                        <a:lnTo>
                          <a:pt x="0" y="188"/>
                        </a:lnTo>
                        <a:lnTo>
                          <a:pt x="20" y="308"/>
                        </a:lnTo>
                        <a:lnTo>
                          <a:pt x="24" y="308"/>
                        </a:lnTo>
                        <a:lnTo>
                          <a:pt x="28" y="308"/>
                        </a:lnTo>
                        <a:lnTo>
                          <a:pt x="28" y="302"/>
                        </a:lnTo>
                        <a:lnTo>
                          <a:pt x="60" y="312"/>
                        </a:lnTo>
                        <a:lnTo>
                          <a:pt x="112" y="312"/>
                        </a:lnTo>
                        <a:lnTo>
                          <a:pt x="156" y="230"/>
                        </a:lnTo>
                        <a:lnTo>
                          <a:pt x="176" y="206"/>
                        </a:lnTo>
                        <a:lnTo>
                          <a:pt x="212" y="184"/>
                        </a:lnTo>
                        <a:lnTo>
                          <a:pt x="216" y="180"/>
                        </a:lnTo>
                        <a:lnTo>
                          <a:pt x="220" y="180"/>
                        </a:lnTo>
                        <a:lnTo>
                          <a:pt x="226" y="180"/>
                        </a:lnTo>
                        <a:lnTo>
                          <a:pt x="234" y="180"/>
                        </a:lnTo>
                        <a:lnTo>
                          <a:pt x="240" y="180"/>
                        </a:lnTo>
                        <a:lnTo>
                          <a:pt x="262" y="184"/>
                        </a:lnTo>
                        <a:lnTo>
                          <a:pt x="330" y="188"/>
                        </a:lnTo>
                        <a:lnTo>
                          <a:pt x="408" y="116"/>
                        </a:lnTo>
                        <a:lnTo>
                          <a:pt x="404" y="96"/>
                        </a:lnTo>
                        <a:lnTo>
                          <a:pt x="404" y="92"/>
                        </a:lnTo>
                        <a:close/>
                      </a:path>
                    </a:pathLst>
                  </a:custGeom>
                  <a:solidFill>
                    <a:srgbClr val="BAE5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39" name="Freeform 14"/>
                  <p:cNvSpPr>
                    <a:spLocks/>
                  </p:cNvSpPr>
                  <p:nvPr/>
                </p:nvSpPr>
                <p:spPr bwMode="auto">
                  <a:xfrm>
                    <a:off x="2501900" y="5278438"/>
                    <a:ext cx="41275" cy="50800"/>
                  </a:xfrm>
                  <a:custGeom>
                    <a:avLst/>
                    <a:gdLst>
                      <a:gd name="T0" fmla="*/ 14 w 26"/>
                      <a:gd name="T1" fmla="*/ 32 h 32"/>
                      <a:gd name="T2" fmla="*/ 22 w 26"/>
                      <a:gd name="T3" fmla="*/ 24 h 32"/>
                      <a:gd name="T4" fmla="*/ 26 w 26"/>
                      <a:gd name="T5" fmla="*/ 18 h 32"/>
                      <a:gd name="T6" fmla="*/ 18 w 26"/>
                      <a:gd name="T7" fmla="*/ 6 h 32"/>
                      <a:gd name="T8" fmla="*/ 18 w 26"/>
                      <a:gd name="T9" fmla="*/ 0 h 32"/>
                      <a:gd name="T10" fmla="*/ 8 w 26"/>
                      <a:gd name="T11" fmla="*/ 0 h 32"/>
                      <a:gd name="T12" fmla="*/ 4 w 26"/>
                      <a:gd name="T13" fmla="*/ 0 h 32"/>
                      <a:gd name="T14" fmla="*/ 4 w 26"/>
                      <a:gd name="T15" fmla="*/ 6 h 32"/>
                      <a:gd name="T16" fmla="*/ 0 w 26"/>
                      <a:gd name="T17" fmla="*/ 18 h 32"/>
                      <a:gd name="T18" fmla="*/ 0 w 26"/>
                      <a:gd name="T19" fmla="*/ 24 h 32"/>
                      <a:gd name="T20" fmla="*/ 8 w 26"/>
                      <a:gd name="T21" fmla="*/ 32 h 32"/>
                      <a:gd name="T22" fmla="*/ 14 w 26"/>
                      <a:gd name="T23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6" h="32">
                        <a:moveTo>
                          <a:pt x="14" y="32"/>
                        </a:moveTo>
                        <a:lnTo>
                          <a:pt x="22" y="24"/>
                        </a:lnTo>
                        <a:lnTo>
                          <a:pt x="26" y="18"/>
                        </a:lnTo>
                        <a:lnTo>
                          <a:pt x="18" y="6"/>
                        </a:lnTo>
                        <a:lnTo>
                          <a:pt x="18" y="0"/>
                        </a:lnTo>
                        <a:lnTo>
                          <a:pt x="8" y="0"/>
                        </a:lnTo>
                        <a:lnTo>
                          <a:pt x="4" y="0"/>
                        </a:lnTo>
                        <a:lnTo>
                          <a:pt x="4" y="6"/>
                        </a:lnTo>
                        <a:lnTo>
                          <a:pt x="0" y="18"/>
                        </a:lnTo>
                        <a:lnTo>
                          <a:pt x="0" y="24"/>
                        </a:lnTo>
                        <a:lnTo>
                          <a:pt x="8" y="32"/>
                        </a:lnTo>
                        <a:lnTo>
                          <a:pt x="14" y="32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0" name="Freeform 15"/>
                  <p:cNvSpPr>
                    <a:spLocks/>
                  </p:cNvSpPr>
                  <p:nvPr/>
                </p:nvSpPr>
                <p:spPr bwMode="auto">
                  <a:xfrm>
                    <a:off x="2368550" y="5119688"/>
                    <a:ext cx="44450" cy="85725"/>
                  </a:xfrm>
                  <a:custGeom>
                    <a:avLst/>
                    <a:gdLst>
                      <a:gd name="T0" fmla="*/ 10 w 28"/>
                      <a:gd name="T1" fmla="*/ 0 h 54"/>
                      <a:gd name="T2" fmla="*/ 6 w 28"/>
                      <a:gd name="T3" fmla="*/ 0 h 54"/>
                      <a:gd name="T4" fmla="*/ 6 w 28"/>
                      <a:gd name="T5" fmla="*/ 4 h 54"/>
                      <a:gd name="T6" fmla="*/ 0 w 28"/>
                      <a:gd name="T7" fmla="*/ 28 h 54"/>
                      <a:gd name="T8" fmla="*/ 0 w 28"/>
                      <a:gd name="T9" fmla="*/ 36 h 54"/>
                      <a:gd name="T10" fmla="*/ 0 w 28"/>
                      <a:gd name="T11" fmla="*/ 46 h 54"/>
                      <a:gd name="T12" fmla="*/ 0 w 28"/>
                      <a:gd name="T13" fmla="*/ 50 h 54"/>
                      <a:gd name="T14" fmla="*/ 10 w 28"/>
                      <a:gd name="T15" fmla="*/ 54 h 54"/>
                      <a:gd name="T16" fmla="*/ 20 w 28"/>
                      <a:gd name="T17" fmla="*/ 46 h 54"/>
                      <a:gd name="T18" fmla="*/ 20 w 28"/>
                      <a:gd name="T19" fmla="*/ 42 h 54"/>
                      <a:gd name="T20" fmla="*/ 24 w 28"/>
                      <a:gd name="T21" fmla="*/ 42 h 54"/>
                      <a:gd name="T22" fmla="*/ 28 w 28"/>
                      <a:gd name="T23" fmla="*/ 28 h 54"/>
                      <a:gd name="T24" fmla="*/ 28 w 28"/>
                      <a:gd name="T25" fmla="*/ 22 h 54"/>
                      <a:gd name="T26" fmla="*/ 28 w 28"/>
                      <a:gd name="T27" fmla="*/ 18 h 54"/>
                      <a:gd name="T28" fmla="*/ 28 w 28"/>
                      <a:gd name="T29" fmla="*/ 10 h 54"/>
                      <a:gd name="T30" fmla="*/ 20 w 28"/>
                      <a:gd name="T31" fmla="*/ 4 h 54"/>
                      <a:gd name="T32" fmla="*/ 10 w 28"/>
                      <a:gd name="T33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8" h="54">
                        <a:moveTo>
                          <a:pt x="10" y="0"/>
                        </a:moveTo>
                        <a:lnTo>
                          <a:pt x="6" y="0"/>
                        </a:lnTo>
                        <a:lnTo>
                          <a:pt x="6" y="4"/>
                        </a:lnTo>
                        <a:lnTo>
                          <a:pt x="0" y="28"/>
                        </a:lnTo>
                        <a:lnTo>
                          <a:pt x="0" y="36"/>
                        </a:lnTo>
                        <a:lnTo>
                          <a:pt x="0" y="46"/>
                        </a:lnTo>
                        <a:lnTo>
                          <a:pt x="0" y="50"/>
                        </a:lnTo>
                        <a:lnTo>
                          <a:pt x="10" y="54"/>
                        </a:lnTo>
                        <a:lnTo>
                          <a:pt x="20" y="46"/>
                        </a:lnTo>
                        <a:lnTo>
                          <a:pt x="20" y="42"/>
                        </a:lnTo>
                        <a:lnTo>
                          <a:pt x="24" y="42"/>
                        </a:lnTo>
                        <a:lnTo>
                          <a:pt x="28" y="28"/>
                        </a:lnTo>
                        <a:lnTo>
                          <a:pt x="28" y="22"/>
                        </a:lnTo>
                        <a:lnTo>
                          <a:pt x="28" y="18"/>
                        </a:lnTo>
                        <a:lnTo>
                          <a:pt x="28" y="10"/>
                        </a:lnTo>
                        <a:lnTo>
                          <a:pt x="20" y="4"/>
                        </a:lnTo>
                        <a:lnTo>
                          <a:pt x="10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1" name="Freeform 16"/>
                  <p:cNvSpPr>
                    <a:spLocks/>
                  </p:cNvSpPr>
                  <p:nvPr/>
                </p:nvSpPr>
                <p:spPr bwMode="auto">
                  <a:xfrm>
                    <a:off x="2384425" y="5002213"/>
                    <a:ext cx="73025" cy="133350"/>
                  </a:xfrm>
                  <a:custGeom>
                    <a:avLst/>
                    <a:gdLst>
                      <a:gd name="T0" fmla="*/ 28 w 46"/>
                      <a:gd name="T1" fmla="*/ 6 h 84"/>
                      <a:gd name="T2" fmla="*/ 18 w 46"/>
                      <a:gd name="T3" fmla="*/ 10 h 84"/>
                      <a:gd name="T4" fmla="*/ 18 w 46"/>
                      <a:gd name="T5" fmla="*/ 14 h 84"/>
                      <a:gd name="T6" fmla="*/ 14 w 46"/>
                      <a:gd name="T7" fmla="*/ 24 h 84"/>
                      <a:gd name="T8" fmla="*/ 14 w 46"/>
                      <a:gd name="T9" fmla="*/ 28 h 84"/>
                      <a:gd name="T10" fmla="*/ 0 w 46"/>
                      <a:gd name="T11" fmla="*/ 70 h 84"/>
                      <a:gd name="T12" fmla="*/ 18 w 46"/>
                      <a:gd name="T13" fmla="*/ 84 h 84"/>
                      <a:gd name="T14" fmla="*/ 22 w 46"/>
                      <a:gd name="T15" fmla="*/ 84 h 84"/>
                      <a:gd name="T16" fmla="*/ 22 w 46"/>
                      <a:gd name="T17" fmla="*/ 78 h 84"/>
                      <a:gd name="T18" fmla="*/ 28 w 46"/>
                      <a:gd name="T19" fmla="*/ 74 h 84"/>
                      <a:gd name="T20" fmla="*/ 42 w 46"/>
                      <a:gd name="T21" fmla="*/ 32 h 84"/>
                      <a:gd name="T22" fmla="*/ 42 w 46"/>
                      <a:gd name="T23" fmla="*/ 28 h 84"/>
                      <a:gd name="T24" fmla="*/ 46 w 46"/>
                      <a:gd name="T25" fmla="*/ 14 h 84"/>
                      <a:gd name="T26" fmla="*/ 46 w 46"/>
                      <a:gd name="T27" fmla="*/ 6 h 84"/>
                      <a:gd name="T28" fmla="*/ 46 w 46"/>
                      <a:gd name="T29" fmla="*/ 0 h 84"/>
                      <a:gd name="T30" fmla="*/ 42 w 46"/>
                      <a:gd name="T31" fmla="*/ 0 h 84"/>
                      <a:gd name="T32" fmla="*/ 28 w 46"/>
                      <a:gd name="T33" fmla="*/ 6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6" h="84">
                        <a:moveTo>
                          <a:pt x="28" y="6"/>
                        </a:moveTo>
                        <a:lnTo>
                          <a:pt x="18" y="10"/>
                        </a:lnTo>
                        <a:lnTo>
                          <a:pt x="18" y="14"/>
                        </a:lnTo>
                        <a:lnTo>
                          <a:pt x="14" y="24"/>
                        </a:lnTo>
                        <a:lnTo>
                          <a:pt x="14" y="28"/>
                        </a:lnTo>
                        <a:lnTo>
                          <a:pt x="0" y="70"/>
                        </a:lnTo>
                        <a:lnTo>
                          <a:pt x="18" y="84"/>
                        </a:lnTo>
                        <a:lnTo>
                          <a:pt x="22" y="84"/>
                        </a:lnTo>
                        <a:lnTo>
                          <a:pt x="22" y="78"/>
                        </a:lnTo>
                        <a:lnTo>
                          <a:pt x="28" y="74"/>
                        </a:lnTo>
                        <a:lnTo>
                          <a:pt x="42" y="32"/>
                        </a:lnTo>
                        <a:lnTo>
                          <a:pt x="42" y="28"/>
                        </a:lnTo>
                        <a:lnTo>
                          <a:pt x="46" y="14"/>
                        </a:lnTo>
                        <a:lnTo>
                          <a:pt x="46" y="6"/>
                        </a:lnTo>
                        <a:lnTo>
                          <a:pt x="46" y="0"/>
                        </a:lnTo>
                        <a:lnTo>
                          <a:pt x="42" y="0"/>
                        </a:lnTo>
                        <a:lnTo>
                          <a:pt x="28" y="6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2" name="Freeform 17"/>
                  <p:cNvSpPr>
                    <a:spLocks/>
                  </p:cNvSpPr>
                  <p:nvPr/>
                </p:nvSpPr>
                <p:spPr bwMode="auto">
                  <a:xfrm>
                    <a:off x="3876675" y="5030788"/>
                    <a:ext cx="95250" cy="139700"/>
                  </a:xfrm>
                  <a:custGeom>
                    <a:avLst/>
                    <a:gdLst>
                      <a:gd name="T0" fmla="*/ 36 w 60"/>
                      <a:gd name="T1" fmla="*/ 20 h 88"/>
                      <a:gd name="T2" fmla="*/ 22 w 60"/>
                      <a:gd name="T3" fmla="*/ 28 h 88"/>
                      <a:gd name="T4" fmla="*/ 22 w 60"/>
                      <a:gd name="T5" fmla="*/ 34 h 88"/>
                      <a:gd name="T6" fmla="*/ 0 w 60"/>
                      <a:gd name="T7" fmla="*/ 60 h 88"/>
                      <a:gd name="T8" fmla="*/ 0 w 60"/>
                      <a:gd name="T9" fmla="*/ 66 h 88"/>
                      <a:gd name="T10" fmla="*/ 0 w 60"/>
                      <a:gd name="T11" fmla="*/ 70 h 88"/>
                      <a:gd name="T12" fmla="*/ 0 w 60"/>
                      <a:gd name="T13" fmla="*/ 74 h 88"/>
                      <a:gd name="T14" fmla="*/ 8 w 60"/>
                      <a:gd name="T15" fmla="*/ 84 h 88"/>
                      <a:gd name="T16" fmla="*/ 14 w 60"/>
                      <a:gd name="T17" fmla="*/ 88 h 88"/>
                      <a:gd name="T18" fmla="*/ 22 w 60"/>
                      <a:gd name="T19" fmla="*/ 84 h 88"/>
                      <a:gd name="T20" fmla="*/ 46 w 60"/>
                      <a:gd name="T21" fmla="*/ 74 h 88"/>
                      <a:gd name="T22" fmla="*/ 46 w 60"/>
                      <a:gd name="T23" fmla="*/ 70 h 88"/>
                      <a:gd name="T24" fmla="*/ 50 w 60"/>
                      <a:gd name="T25" fmla="*/ 70 h 88"/>
                      <a:gd name="T26" fmla="*/ 46 w 60"/>
                      <a:gd name="T27" fmla="*/ 66 h 88"/>
                      <a:gd name="T28" fmla="*/ 42 w 60"/>
                      <a:gd name="T29" fmla="*/ 60 h 88"/>
                      <a:gd name="T30" fmla="*/ 42 w 60"/>
                      <a:gd name="T31" fmla="*/ 52 h 88"/>
                      <a:gd name="T32" fmla="*/ 36 w 60"/>
                      <a:gd name="T33" fmla="*/ 52 h 88"/>
                      <a:gd name="T34" fmla="*/ 36 w 60"/>
                      <a:gd name="T35" fmla="*/ 46 h 88"/>
                      <a:gd name="T36" fmla="*/ 42 w 60"/>
                      <a:gd name="T37" fmla="*/ 46 h 88"/>
                      <a:gd name="T38" fmla="*/ 42 w 60"/>
                      <a:gd name="T39" fmla="*/ 42 h 88"/>
                      <a:gd name="T40" fmla="*/ 42 w 60"/>
                      <a:gd name="T41" fmla="*/ 38 h 88"/>
                      <a:gd name="T42" fmla="*/ 42 w 60"/>
                      <a:gd name="T43" fmla="*/ 34 h 88"/>
                      <a:gd name="T44" fmla="*/ 60 w 60"/>
                      <a:gd name="T45" fmla="*/ 14 h 88"/>
                      <a:gd name="T46" fmla="*/ 60 w 60"/>
                      <a:gd name="T47" fmla="*/ 10 h 88"/>
                      <a:gd name="T48" fmla="*/ 60 w 60"/>
                      <a:gd name="T49" fmla="*/ 6 h 88"/>
                      <a:gd name="T50" fmla="*/ 60 w 60"/>
                      <a:gd name="T51" fmla="*/ 0 h 88"/>
                      <a:gd name="T52" fmla="*/ 54 w 60"/>
                      <a:gd name="T53" fmla="*/ 0 h 88"/>
                      <a:gd name="T54" fmla="*/ 36 w 60"/>
                      <a:gd name="T55" fmla="*/ 20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60" h="88">
                        <a:moveTo>
                          <a:pt x="36" y="20"/>
                        </a:moveTo>
                        <a:lnTo>
                          <a:pt x="22" y="28"/>
                        </a:lnTo>
                        <a:lnTo>
                          <a:pt x="22" y="34"/>
                        </a:lnTo>
                        <a:lnTo>
                          <a:pt x="0" y="60"/>
                        </a:lnTo>
                        <a:lnTo>
                          <a:pt x="0" y="66"/>
                        </a:lnTo>
                        <a:lnTo>
                          <a:pt x="0" y="70"/>
                        </a:lnTo>
                        <a:lnTo>
                          <a:pt x="0" y="74"/>
                        </a:lnTo>
                        <a:lnTo>
                          <a:pt x="8" y="84"/>
                        </a:lnTo>
                        <a:lnTo>
                          <a:pt x="14" y="88"/>
                        </a:lnTo>
                        <a:lnTo>
                          <a:pt x="22" y="84"/>
                        </a:lnTo>
                        <a:lnTo>
                          <a:pt x="46" y="74"/>
                        </a:lnTo>
                        <a:lnTo>
                          <a:pt x="46" y="70"/>
                        </a:lnTo>
                        <a:lnTo>
                          <a:pt x="50" y="70"/>
                        </a:lnTo>
                        <a:lnTo>
                          <a:pt x="46" y="66"/>
                        </a:lnTo>
                        <a:lnTo>
                          <a:pt x="42" y="60"/>
                        </a:lnTo>
                        <a:lnTo>
                          <a:pt x="42" y="52"/>
                        </a:lnTo>
                        <a:lnTo>
                          <a:pt x="36" y="52"/>
                        </a:lnTo>
                        <a:lnTo>
                          <a:pt x="36" y="46"/>
                        </a:lnTo>
                        <a:lnTo>
                          <a:pt x="42" y="46"/>
                        </a:lnTo>
                        <a:lnTo>
                          <a:pt x="42" y="42"/>
                        </a:lnTo>
                        <a:lnTo>
                          <a:pt x="42" y="38"/>
                        </a:lnTo>
                        <a:lnTo>
                          <a:pt x="42" y="34"/>
                        </a:lnTo>
                        <a:lnTo>
                          <a:pt x="60" y="14"/>
                        </a:lnTo>
                        <a:lnTo>
                          <a:pt x="60" y="10"/>
                        </a:lnTo>
                        <a:lnTo>
                          <a:pt x="60" y="6"/>
                        </a:lnTo>
                        <a:lnTo>
                          <a:pt x="60" y="0"/>
                        </a:lnTo>
                        <a:lnTo>
                          <a:pt x="54" y="0"/>
                        </a:lnTo>
                        <a:lnTo>
                          <a:pt x="36" y="2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3" name="Freeform 18"/>
                  <p:cNvSpPr>
                    <a:spLocks/>
                  </p:cNvSpPr>
                  <p:nvPr/>
                </p:nvSpPr>
                <p:spPr bwMode="auto">
                  <a:xfrm>
                    <a:off x="3746500" y="5046663"/>
                    <a:ext cx="50800" cy="44450"/>
                  </a:xfrm>
                  <a:custGeom>
                    <a:avLst/>
                    <a:gdLst>
                      <a:gd name="T0" fmla="*/ 26 w 32"/>
                      <a:gd name="T1" fmla="*/ 24 h 28"/>
                      <a:gd name="T2" fmla="*/ 26 w 32"/>
                      <a:gd name="T3" fmla="*/ 18 h 28"/>
                      <a:gd name="T4" fmla="*/ 32 w 32"/>
                      <a:gd name="T5" fmla="*/ 14 h 28"/>
                      <a:gd name="T6" fmla="*/ 32 w 32"/>
                      <a:gd name="T7" fmla="*/ 10 h 28"/>
                      <a:gd name="T8" fmla="*/ 32 w 32"/>
                      <a:gd name="T9" fmla="*/ 4 h 28"/>
                      <a:gd name="T10" fmla="*/ 32 w 32"/>
                      <a:gd name="T11" fmla="*/ 0 h 28"/>
                      <a:gd name="T12" fmla="*/ 26 w 32"/>
                      <a:gd name="T13" fmla="*/ 0 h 28"/>
                      <a:gd name="T14" fmla="*/ 22 w 32"/>
                      <a:gd name="T15" fmla="*/ 0 h 28"/>
                      <a:gd name="T16" fmla="*/ 12 w 32"/>
                      <a:gd name="T17" fmla="*/ 0 h 28"/>
                      <a:gd name="T18" fmla="*/ 12 w 32"/>
                      <a:gd name="T19" fmla="*/ 4 h 28"/>
                      <a:gd name="T20" fmla="*/ 0 w 32"/>
                      <a:gd name="T21" fmla="*/ 10 h 28"/>
                      <a:gd name="T22" fmla="*/ 0 w 32"/>
                      <a:gd name="T23" fmla="*/ 18 h 28"/>
                      <a:gd name="T24" fmla="*/ 8 w 32"/>
                      <a:gd name="T25" fmla="*/ 24 h 28"/>
                      <a:gd name="T26" fmla="*/ 26 w 32"/>
                      <a:gd name="T27" fmla="*/ 28 h 28"/>
                      <a:gd name="T28" fmla="*/ 26 w 32"/>
                      <a:gd name="T29" fmla="*/ 24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2" h="28">
                        <a:moveTo>
                          <a:pt x="26" y="24"/>
                        </a:moveTo>
                        <a:lnTo>
                          <a:pt x="26" y="18"/>
                        </a:lnTo>
                        <a:lnTo>
                          <a:pt x="32" y="14"/>
                        </a:lnTo>
                        <a:lnTo>
                          <a:pt x="32" y="10"/>
                        </a:lnTo>
                        <a:lnTo>
                          <a:pt x="32" y="4"/>
                        </a:lnTo>
                        <a:lnTo>
                          <a:pt x="32" y="0"/>
                        </a:lnTo>
                        <a:lnTo>
                          <a:pt x="26" y="0"/>
                        </a:lnTo>
                        <a:lnTo>
                          <a:pt x="22" y="0"/>
                        </a:lnTo>
                        <a:lnTo>
                          <a:pt x="12" y="0"/>
                        </a:lnTo>
                        <a:lnTo>
                          <a:pt x="12" y="4"/>
                        </a:lnTo>
                        <a:lnTo>
                          <a:pt x="0" y="10"/>
                        </a:lnTo>
                        <a:lnTo>
                          <a:pt x="0" y="18"/>
                        </a:lnTo>
                        <a:lnTo>
                          <a:pt x="8" y="24"/>
                        </a:lnTo>
                        <a:lnTo>
                          <a:pt x="26" y="28"/>
                        </a:lnTo>
                        <a:lnTo>
                          <a:pt x="26" y="2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4" name="Freeform 19"/>
                  <p:cNvSpPr>
                    <a:spLocks/>
                  </p:cNvSpPr>
                  <p:nvPr/>
                </p:nvSpPr>
                <p:spPr bwMode="auto">
                  <a:xfrm>
                    <a:off x="4845050" y="3767138"/>
                    <a:ext cx="101600" cy="184150"/>
                  </a:xfrm>
                  <a:custGeom>
                    <a:avLst/>
                    <a:gdLst>
                      <a:gd name="T0" fmla="*/ 8 w 64"/>
                      <a:gd name="T1" fmla="*/ 116 h 116"/>
                      <a:gd name="T2" fmla="*/ 22 w 64"/>
                      <a:gd name="T3" fmla="*/ 110 h 116"/>
                      <a:gd name="T4" fmla="*/ 32 w 64"/>
                      <a:gd name="T5" fmla="*/ 110 h 116"/>
                      <a:gd name="T6" fmla="*/ 46 w 64"/>
                      <a:gd name="T7" fmla="*/ 96 h 116"/>
                      <a:gd name="T8" fmla="*/ 50 w 64"/>
                      <a:gd name="T9" fmla="*/ 96 h 116"/>
                      <a:gd name="T10" fmla="*/ 54 w 64"/>
                      <a:gd name="T11" fmla="*/ 92 h 116"/>
                      <a:gd name="T12" fmla="*/ 64 w 64"/>
                      <a:gd name="T13" fmla="*/ 70 h 116"/>
                      <a:gd name="T14" fmla="*/ 64 w 64"/>
                      <a:gd name="T15" fmla="*/ 60 h 116"/>
                      <a:gd name="T16" fmla="*/ 64 w 64"/>
                      <a:gd name="T17" fmla="*/ 56 h 116"/>
                      <a:gd name="T18" fmla="*/ 54 w 64"/>
                      <a:gd name="T19" fmla="*/ 10 h 116"/>
                      <a:gd name="T20" fmla="*/ 54 w 64"/>
                      <a:gd name="T21" fmla="*/ 6 h 116"/>
                      <a:gd name="T22" fmla="*/ 54 w 64"/>
                      <a:gd name="T23" fmla="*/ 0 h 116"/>
                      <a:gd name="T24" fmla="*/ 50 w 64"/>
                      <a:gd name="T25" fmla="*/ 0 h 116"/>
                      <a:gd name="T26" fmla="*/ 46 w 64"/>
                      <a:gd name="T27" fmla="*/ 0 h 116"/>
                      <a:gd name="T28" fmla="*/ 46 w 64"/>
                      <a:gd name="T29" fmla="*/ 6 h 116"/>
                      <a:gd name="T30" fmla="*/ 40 w 64"/>
                      <a:gd name="T31" fmla="*/ 6 h 116"/>
                      <a:gd name="T32" fmla="*/ 18 w 64"/>
                      <a:gd name="T33" fmla="*/ 42 h 116"/>
                      <a:gd name="T34" fmla="*/ 8 w 64"/>
                      <a:gd name="T35" fmla="*/ 56 h 116"/>
                      <a:gd name="T36" fmla="*/ 4 w 64"/>
                      <a:gd name="T37" fmla="*/ 56 h 116"/>
                      <a:gd name="T38" fmla="*/ 4 w 64"/>
                      <a:gd name="T39" fmla="*/ 60 h 116"/>
                      <a:gd name="T40" fmla="*/ 0 w 64"/>
                      <a:gd name="T41" fmla="*/ 110 h 116"/>
                      <a:gd name="T42" fmla="*/ 0 w 64"/>
                      <a:gd name="T43" fmla="*/ 116 h 116"/>
                      <a:gd name="T44" fmla="*/ 4 w 64"/>
                      <a:gd name="T45" fmla="*/ 116 h 116"/>
                      <a:gd name="T46" fmla="*/ 8 w 64"/>
                      <a:gd name="T47" fmla="*/ 116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64" h="116">
                        <a:moveTo>
                          <a:pt x="8" y="116"/>
                        </a:moveTo>
                        <a:lnTo>
                          <a:pt x="22" y="110"/>
                        </a:lnTo>
                        <a:lnTo>
                          <a:pt x="32" y="110"/>
                        </a:lnTo>
                        <a:lnTo>
                          <a:pt x="46" y="96"/>
                        </a:lnTo>
                        <a:lnTo>
                          <a:pt x="50" y="96"/>
                        </a:lnTo>
                        <a:lnTo>
                          <a:pt x="54" y="92"/>
                        </a:lnTo>
                        <a:lnTo>
                          <a:pt x="64" y="70"/>
                        </a:lnTo>
                        <a:lnTo>
                          <a:pt x="64" y="60"/>
                        </a:lnTo>
                        <a:lnTo>
                          <a:pt x="64" y="56"/>
                        </a:lnTo>
                        <a:lnTo>
                          <a:pt x="54" y="10"/>
                        </a:lnTo>
                        <a:lnTo>
                          <a:pt x="54" y="6"/>
                        </a:lnTo>
                        <a:lnTo>
                          <a:pt x="54" y="0"/>
                        </a:lnTo>
                        <a:lnTo>
                          <a:pt x="50" y="0"/>
                        </a:lnTo>
                        <a:lnTo>
                          <a:pt x="46" y="0"/>
                        </a:lnTo>
                        <a:lnTo>
                          <a:pt x="46" y="6"/>
                        </a:lnTo>
                        <a:lnTo>
                          <a:pt x="40" y="6"/>
                        </a:lnTo>
                        <a:lnTo>
                          <a:pt x="18" y="42"/>
                        </a:lnTo>
                        <a:lnTo>
                          <a:pt x="8" y="56"/>
                        </a:lnTo>
                        <a:lnTo>
                          <a:pt x="4" y="56"/>
                        </a:lnTo>
                        <a:lnTo>
                          <a:pt x="4" y="60"/>
                        </a:lnTo>
                        <a:lnTo>
                          <a:pt x="0" y="110"/>
                        </a:lnTo>
                        <a:lnTo>
                          <a:pt x="0" y="116"/>
                        </a:lnTo>
                        <a:lnTo>
                          <a:pt x="4" y="116"/>
                        </a:lnTo>
                        <a:lnTo>
                          <a:pt x="8" y="116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5" name="Freeform 20"/>
                  <p:cNvSpPr>
                    <a:spLocks/>
                  </p:cNvSpPr>
                  <p:nvPr/>
                </p:nvSpPr>
                <p:spPr bwMode="auto">
                  <a:xfrm>
                    <a:off x="3470275" y="4449763"/>
                    <a:ext cx="57150" cy="60325"/>
                  </a:xfrm>
                  <a:custGeom>
                    <a:avLst/>
                    <a:gdLst>
                      <a:gd name="T0" fmla="*/ 8 w 36"/>
                      <a:gd name="T1" fmla="*/ 38 h 38"/>
                      <a:gd name="T2" fmla="*/ 22 w 36"/>
                      <a:gd name="T3" fmla="*/ 38 h 38"/>
                      <a:gd name="T4" fmla="*/ 26 w 36"/>
                      <a:gd name="T5" fmla="*/ 38 h 38"/>
                      <a:gd name="T6" fmla="*/ 32 w 36"/>
                      <a:gd name="T7" fmla="*/ 28 h 38"/>
                      <a:gd name="T8" fmla="*/ 36 w 36"/>
                      <a:gd name="T9" fmla="*/ 20 h 38"/>
                      <a:gd name="T10" fmla="*/ 32 w 36"/>
                      <a:gd name="T11" fmla="*/ 10 h 38"/>
                      <a:gd name="T12" fmla="*/ 22 w 36"/>
                      <a:gd name="T13" fmla="*/ 6 h 38"/>
                      <a:gd name="T14" fmla="*/ 18 w 36"/>
                      <a:gd name="T15" fmla="*/ 0 h 38"/>
                      <a:gd name="T16" fmla="*/ 8 w 36"/>
                      <a:gd name="T17" fmla="*/ 6 h 38"/>
                      <a:gd name="T18" fmla="*/ 0 w 36"/>
                      <a:gd name="T19" fmla="*/ 14 h 38"/>
                      <a:gd name="T20" fmla="*/ 0 w 36"/>
                      <a:gd name="T21" fmla="*/ 20 h 38"/>
                      <a:gd name="T22" fmla="*/ 0 w 36"/>
                      <a:gd name="T23" fmla="*/ 28 h 38"/>
                      <a:gd name="T24" fmla="*/ 4 w 36"/>
                      <a:gd name="T25" fmla="*/ 32 h 38"/>
                      <a:gd name="T26" fmla="*/ 8 w 36"/>
                      <a:gd name="T27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6" h="38">
                        <a:moveTo>
                          <a:pt x="8" y="38"/>
                        </a:moveTo>
                        <a:lnTo>
                          <a:pt x="22" y="38"/>
                        </a:lnTo>
                        <a:lnTo>
                          <a:pt x="26" y="38"/>
                        </a:lnTo>
                        <a:lnTo>
                          <a:pt x="32" y="28"/>
                        </a:lnTo>
                        <a:lnTo>
                          <a:pt x="36" y="20"/>
                        </a:lnTo>
                        <a:lnTo>
                          <a:pt x="32" y="10"/>
                        </a:lnTo>
                        <a:lnTo>
                          <a:pt x="22" y="6"/>
                        </a:lnTo>
                        <a:lnTo>
                          <a:pt x="18" y="0"/>
                        </a:lnTo>
                        <a:lnTo>
                          <a:pt x="8" y="6"/>
                        </a:lnTo>
                        <a:lnTo>
                          <a:pt x="0" y="14"/>
                        </a:lnTo>
                        <a:lnTo>
                          <a:pt x="0" y="20"/>
                        </a:lnTo>
                        <a:lnTo>
                          <a:pt x="0" y="28"/>
                        </a:lnTo>
                        <a:lnTo>
                          <a:pt x="4" y="32"/>
                        </a:lnTo>
                        <a:lnTo>
                          <a:pt x="8" y="38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6" name="Freeform 21"/>
                  <p:cNvSpPr>
                    <a:spLocks/>
                  </p:cNvSpPr>
                  <p:nvPr/>
                </p:nvSpPr>
                <p:spPr bwMode="auto">
                  <a:xfrm>
                    <a:off x="2473325" y="5249863"/>
                    <a:ext cx="666750" cy="936625"/>
                  </a:xfrm>
                  <a:custGeom>
                    <a:avLst/>
                    <a:gdLst>
                      <a:gd name="T0" fmla="*/ 330 w 420"/>
                      <a:gd name="T1" fmla="*/ 74 h 590"/>
                      <a:gd name="T2" fmla="*/ 296 w 420"/>
                      <a:gd name="T3" fmla="*/ 78 h 590"/>
                      <a:gd name="T4" fmla="*/ 264 w 420"/>
                      <a:gd name="T5" fmla="*/ 64 h 590"/>
                      <a:gd name="T6" fmla="*/ 242 w 420"/>
                      <a:gd name="T7" fmla="*/ 24 h 590"/>
                      <a:gd name="T8" fmla="*/ 224 w 420"/>
                      <a:gd name="T9" fmla="*/ 4 h 590"/>
                      <a:gd name="T10" fmla="*/ 196 w 420"/>
                      <a:gd name="T11" fmla="*/ 0 h 590"/>
                      <a:gd name="T12" fmla="*/ 154 w 420"/>
                      <a:gd name="T13" fmla="*/ 28 h 590"/>
                      <a:gd name="T14" fmla="*/ 150 w 420"/>
                      <a:gd name="T15" fmla="*/ 56 h 590"/>
                      <a:gd name="T16" fmla="*/ 146 w 420"/>
                      <a:gd name="T17" fmla="*/ 68 h 590"/>
                      <a:gd name="T18" fmla="*/ 8 w 420"/>
                      <a:gd name="T19" fmla="*/ 120 h 590"/>
                      <a:gd name="T20" fmla="*/ 8 w 420"/>
                      <a:gd name="T21" fmla="*/ 152 h 590"/>
                      <a:gd name="T22" fmla="*/ 22 w 420"/>
                      <a:gd name="T23" fmla="*/ 164 h 590"/>
                      <a:gd name="T24" fmla="*/ 36 w 420"/>
                      <a:gd name="T25" fmla="*/ 178 h 590"/>
                      <a:gd name="T26" fmla="*/ 44 w 420"/>
                      <a:gd name="T27" fmla="*/ 184 h 590"/>
                      <a:gd name="T28" fmla="*/ 68 w 420"/>
                      <a:gd name="T29" fmla="*/ 192 h 590"/>
                      <a:gd name="T30" fmla="*/ 44 w 420"/>
                      <a:gd name="T31" fmla="*/ 224 h 590"/>
                      <a:gd name="T32" fmla="*/ 40 w 420"/>
                      <a:gd name="T33" fmla="*/ 206 h 590"/>
                      <a:gd name="T34" fmla="*/ 50 w 420"/>
                      <a:gd name="T35" fmla="*/ 210 h 590"/>
                      <a:gd name="T36" fmla="*/ 36 w 420"/>
                      <a:gd name="T37" fmla="*/ 184 h 590"/>
                      <a:gd name="T38" fmla="*/ 22 w 420"/>
                      <a:gd name="T39" fmla="*/ 174 h 590"/>
                      <a:gd name="T40" fmla="*/ 12 w 420"/>
                      <a:gd name="T41" fmla="*/ 206 h 590"/>
                      <a:gd name="T42" fmla="*/ 50 w 420"/>
                      <a:gd name="T43" fmla="*/ 262 h 590"/>
                      <a:gd name="T44" fmla="*/ 100 w 420"/>
                      <a:gd name="T45" fmla="*/ 170 h 590"/>
                      <a:gd name="T46" fmla="*/ 136 w 420"/>
                      <a:gd name="T47" fmla="*/ 164 h 590"/>
                      <a:gd name="T48" fmla="*/ 150 w 420"/>
                      <a:gd name="T49" fmla="*/ 174 h 590"/>
                      <a:gd name="T50" fmla="*/ 182 w 420"/>
                      <a:gd name="T51" fmla="*/ 274 h 590"/>
                      <a:gd name="T52" fmla="*/ 132 w 420"/>
                      <a:gd name="T53" fmla="*/ 370 h 590"/>
                      <a:gd name="T54" fmla="*/ 136 w 420"/>
                      <a:gd name="T55" fmla="*/ 486 h 590"/>
                      <a:gd name="T56" fmla="*/ 132 w 420"/>
                      <a:gd name="T57" fmla="*/ 504 h 590"/>
                      <a:gd name="T58" fmla="*/ 118 w 420"/>
                      <a:gd name="T59" fmla="*/ 522 h 590"/>
                      <a:gd name="T60" fmla="*/ 100 w 420"/>
                      <a:gd name="T61" fmla="*/ 518 h 590"/>
                      <a:gd name="T62" fmla="*/ 164 w 420"/>
                      <a:gd name="T63" fmla="*/ 564 h 590"/>
                      <a:gd name="T64" fmla="*/ 178 w 420"/>
                      <a:gd name="T65" fmla="*/ 564 h 590"/>
                      <a:gd name="T66" fmla="*/ 192 w 420"/>
                      <a:gd name="T67" fmla="*/ 554 h 590"/>
                      <a:gd name="T68" fmla="*/ 188 w 420"/>
                      <a:gd name="T69" fmla="*/ 540 h 590"/>
                      <a:gd name="T70" fmla="*/ 174 w 420"/>
                      <a:gd name="T71" fmla="*/ 536 h 590"/>
                      <a:gd name="T72" fmla="*/ 168 w 420"/>
                      <a:gd name="T73" fmla="*/ 504 h 590"/>
                      <a:gd name="T74" fmla="*/ 182 w 420"/>
                      <a:gd name="T75" fmla="*/ 462 h 590"/>
                      <a:gd name="T76" fmla="*/ 192 w 420"/>
                      <a:gd name="T77" fmla="*/ 454 h 590"/>
                      <a:gd name="T78" fmla="*/ 214 w 420"/>
                      <a:gd name="T79" fmla="*/ 458 h 590"/>
                      <a:gd name="T80" fmla="*/ 214 w 420"/>
                      <a:gd name="T81" fmla="*/ 550 h 590"/>
                      <a:gd name="T82" fmla="*/ 206 w 420"/>
                      <a:gd name="T83" fmla="*/ 590 h 590"/>
                      <a:gd name="T84" fmla="*/ 306 w 420"/>
                      <a:gd name="T85" fmla="*/ 522 h 590"/>
                      <a:gd name="T86" fmla="*/ 320 w 420"/>
                      <a:gd name="T87" fmla="*/ 500 h 590"/>
                      <a:gd name="T88" fmla="*/ 334 w 420"/>
                      <a:gd name="T89" fmla="*/ 436 h 590"/>
                      <a:gd name="T90" fmla="*/ 324 w 420"/>
                      <a:gd name="T91" fmla="*/ 430 h 590"/>
                      <a:gd name="T92" fmla="*/ 348 w 420"/>
                      <a:gd name="T93" fmla="*/ 352 h 590"/>
                      <a:gd name="T94" fmla="*/ 370 w 420"/>
                      <a:gd name="T95" fmla="*/ 294 h 590"/>
                      <a:gd name="T96" fmla="*/ 374 w 420"/>
                      <a:gd name="T97" fmla="*/ 96 h 5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420" h="590">
                        <a:moveTo>
                          <a:pt x="334" y="64"/>
                        </a:moveTo>
                        <a:lnTo>
                          <a:pt x="330" y="68"/>
                        </a:lnTo>
                        <a:lnTo>
                          <a:pt x="330" y="74"/>
                        </a:lnTo>
                        <a:lnTo>
                          <a:pt x="320" y="78"/>
                        </a:lnTo>
                        <a:lnTo>
                          <a:pt x="310" y="78"/>
                        </a:lnTo>
                        <a:lnTo>
                          <a:pt x="296" y="78"/>
                        </a:lnTo>
                        <a:lnTo>
                          <a:pt x="296" y="74"/>
                        </a:lnTo>
                        <a:lnTo>
                          <a:pt x="264" y="68"/>
                        </a:lnTo>
                        <a:lnTo>
                          <a:pt x="264" y="64"/>
                        </a:lnTo>
                        <a:lnTo>
                          <a:pt x="256" y="50"/>
                        </a:lnTo>
                        <a:lnTo>
                          <a:pt x="242" y="28"/>
                        </a:lnTo>
                        <a:lnTo>
                          <a:pt x="242" y="24"/>
                        </a:lnTo>
                        <a:lnTo>
                          <a:pt x="246" y="10"/>
                        </a:lnTo>
                        <a:lnTo>
                          <a:pt x="238" y="10"/>
                        </a:lnTo>
                        <a:lnTo>
                          <a:pt x="224" y="4"/>
                        </a:lnTo>
                        <a:lnTo>
                          <a:pt x="214" y="4"/>
                        </a:lnTo>
                        <a:lnTo>
                          <a:pt x="200" y="0"/>
                        </a:lnTo>
                        <a:lnTo>
                          <a:pt x="196" y="0"/>
                        </a:lnTo>
                        <a:lnTo>
                          <a:pt x="168" y="14"/>
                        </a:lnTo>
                        <a:lnTo>
                          <a:pt x="160" y="18"/>
                        </a:lnTo>
                        <a:lnTo>
                          <a:pt x="154" y="28"/>
                        </a:lnTo>
                        <a:lnTo>
                          <a:pt x="142" y="60"/>
                        </a:lnTo>
                        <a:lnTo>
                          <a:pt x="146" y="56"/>
                        </a:lnTo>
                        <a:lnTo>
                          <a:pt x="150" y="56"/>
                        </a:lnTo>
                        <a:lnTo>
                          <a:pt x="150" y="60"/>
                        </a:lnTo>
                        <a:lnTo>
                          <a:pt x="150" y="64"/>
                        </a:lnTo>
                        <a:lnTo>
                          <a:pt x="146" y="68"/>
                        </a:lnTo>
                        <a:lnTo>
                          <a:pt x="142" y="74"/>
                        </a:lnTo>
                        <a:lnTo>
                          <a:pt x="50" y="110"/>
                        </a:lnTo>
                        <a:lnTo>
                          <a:pt x="8" y="120"/>
                        </a:lnTo>
                        <a:lnTo>
                          <a:pt x="4" y="120"/>
                        </a:lnTo>
                        <a:lnTo>
                          <a:pt x="0" y="152"/>
                        </a:lnTo>
                        <a:lnTo>
                          <a:pt x="8" y="152"/>
                        </a:lnTo>
                        <a:lnTo>
                          <a:pt x="18" y="156"/>
                        </a:lnTo>
                        <a:lnTo>
                          <a:pt x="22" y="160"/>
                        </a:lnTo>
                        <a:lnTo>
                          <a:pt x="22" y="164"/>
                        </a:lnTo>
                        <a:lnTo>
                          <a:pt x="26" y="170"/>
                        </a:lnTo>
                        <a:lnTo>
                          <a:pt x="32" y="178"/>
                        </a:lnTo>
                        <a:lnTo>
                          <a:pt x="36" y="178"/>
                        </a:lnTo>
                        <a:lnTo>
                          <a:pt x="36" y="184"/>
                        </a:lnTo>
                        <a:lnTo>
                          <a:pt x="40" y="184"/>
                        </a:lnTo>
                        <a:lnTo>
                          <a:pt x="44" y="184"/>
                        </a:lnTo>
                        <a:lnTo>
                          <a:pt x="54" y="184"/>
                        </a:lnTo>
                        <a:lnTo>
                          <a:pt x="64" y="188"/>
                        </a:lnTo>
                        <a:lnTo>
                          <a:pt x="68" y="192"/>
                        </a:lnTo>
                        <a:lnTo>
                          <a:pt x="72" y="220"/>
                        </a:lnTo>
                        <a:lnTo>
                          <a:pt x="50" y="230"/>
                        </a:lnTo>
                        <a:lnTo>
                          <a:pt x="44" y="224"/>
                        </a:lnTo>
                        <a:lnTo>
                          <a:pt x="40" y="216"/>
                        </a:lnTo>
                        <a:lnTo>
                          <a:pt x="40" y="210"/>
                        </a:lnTo>
                        <a:lnTo>
                          <a:pt x="40" y="206"/>
                        </a:lnTo>
                        <a:lnTo>
                          <a:pt x="44" y="206"/>
                        </a:lnTo>
                        <a:lnTo>
                          <a:pt x="44" y="210"/>
                        </a:lnTo>
                        <a:lnTo>
                          <a:pt x="50" y="210"/>
                        </a:lnTo>
                        <a:lnTo>
                          <a:pt x="44" y="202"/>
                        </a:lnTo>
                        <a:lnTo>
                          <a:pt x="44" y="198"/>
                        </a:lnTo>
                        <a:lnTo>
                          <a:pt x="36" y="184"/>
                        </a:lnTo>
                        <a:lnTo>
                          <a:pt x="32" y="178"/>
                        </a:lnTo>
                        <a:lnTo>
                          <a:pt x="26" y="178"/>
                        </a:lnTo>
                        <a:lnTo>
                          <a:pt x="22" y="174"/>
                        </a:lnTo>
                        <a:lnTo>
                          <a:pt x="22" y="178"/>
                        </a:lnTo>
                        <a:lnTo>
                          <a:pt x="12" y="202"/>
                        </a:lnTo>
                        <a:lnTo>
                          <a:pt x="12" y="206"/>
                        </a:lnTo>
                        <a:lnTo>
                          <a:pt x="22" y="224"/>
                        </a:lnTo>
                        <a:lnTo>
                          <a:pt x="32" y="234"/>
                        </a:lnTo>
                        <a:lnTo>
                          <a:pt x="50" y="262"/>
                        </a:lnTo>
                        <a:lnTo>
                          <a:pt x="44" y="280"/>
                        </a:lnTo>
                        <a:lnTo>
                          <a:pt x="68" y="248"/>
                        </a:lnTo>
                        <a:lnTo>
                          <a:pt x="100" y="170"/>
                        </a:lnTo>
                        <a:lnTo>
                          <a:pt x="114" y="156"/>
                        </a:lnTo>
                        <a:lnTo>
                          <a:pt x="118" y="156"/>
                        </a:lnTo>
                        <a:lnTo>
                          <a:pt x="136" y="164"/>
                        </a:lnTo>
                        <a:lnTo>
                          <a:pt x="142" y="164"/>
                        </a:lnTo>
                        <a:lnTo>
                          <a:pt x="146" y="174"/>
                        </a:lnTo>
                        <a:lnTo>
                          <a:pt x="150" y="174"/>
                        </a:lnTo>
                        <a:lnTo>
                          <a:pt x="182" y="234"/>
                        </a:lnTo>
                        <a:lnTo>
                          <a:pt x="182" y="238"/>
                        </a:lnTo>
                        <a:lnTo>
                          <a:pt x="182" y="274"/>
                        </a:lnTo>
                        <a:lnTo>
                          <a:pt x="174" y="306"/>
                        </a:lnTo>
                        <a:lnTo>
                          <a:pt x="174" y="312"/>
                        </a:lnTo>
                        <a:lnTo>
                          <a:pt x="132" y="370"/>
                        </a:lnTo>
                        <a:lnTo>
                          <a:pt x="136" y="472"/>
                        </a:lnTo>
                        <a:lnTo>
                          <a:pt x="136" y="476"/>
                        </a:lnTo>
                        <a:lnTo>
                          <a:pt x="136" y="486"/>
                        </a:lnTo>
                        <a:lnTo>
                          <a:pt x="132" y="490"/>
                        </a:lnTo>
                        <a:lnTo>
                          <a:pt x="132" y="500"/>
                        </a:lnTo>
                        <a:lnTo>
                          <a:pt x="132" y="504"/>
                        </a:lnTo>
                        <a:lnTo>
                          <a:pt x="128" y="508"/>
                        </a:lnTo>
                        <a:lnTo>
                          <a:pt x="122" y="512"/>
                        </a:lnTo>
                        <a:lnTo>
                          <a:pt x="118" y="522"/>
                        </a:lnTo>
                        <a:lnTo>
                          <a:pt x="110" y="518"/>
                        </a:lnTo>
                        <a:lnTo>
                          <a:pt x="104" y="512"/>
                        </a:lnTo>
                        <a:lnTo>
                          <a:pt x="100" y="518"/>
                        </a:lnTo>
                        <a:lnTo>
                          <a:pt x="96" y="518"/>
                        </a:lnTo>
                        <a:lnTo>
                          <a:pt x="114" y="540"/>
                        </a:lnTo>
                        <a:lnTo>
                          <a:pt x="164" y="564"/>
                        </a:lnTo>
                        <a:lnTo>
                          <a:pt x="168" y="564"/>
                        </a:lnTo>
                        <a:lnTo>
                          <a:pt x="168" y="568"/>
                        </a:lnTo>
                        <a:lnTo>
                          <a:pt x="178" y="564"/>
                        </a:lnTo>
                        <a:lnTo>
                          <a:pt x="188" y="564"/>
                        </a:lnTo>
                        <a:lnTo>
                          <a:pt x="188" y="558"/>
                        </a:lnTo>
                        <a:lnTo>
                          <a:pt x="192" y="554"/>
                        </a:lnTo>
                        <a:lnTo>
                          <a:pt x="192" y="544"/>
                        </a:lnTo>
                        <a:lnTo>
                          <a:pt x="188" y="544"/>
                        </a:lnTo>
                        <a:lnTo>
                          <a:pt x="188" y="540"/>
                        </a:lnTo>
                        <a:lnTo>
                          <a:pt x="182" y="540"/>
                        </a:lnTo>
                        <a:lnTo>
                          <a:pt x="178" y="536"/>
                        </a:lnTo>
                        <a:lnTo>
                          <a:pt x="174" y="536"/>
                        </a:lnTo>
                        <a:lnTo>
                          <a:pt x="174" y="532"/>
                        </a:lnTo>
                        <a:lnTo>
                          <a:pt x="164" y="508"/>
                        </a:lnTo>
                        <a:lnTo>
                          <a:pt x="168" y="504"/>
                        </a:lnTo>
                        <a:lnTo>
                          <a:pt x="168" y="490"/>
                        </a:lnTo>
                        <a:lnTo>
                          <a:pt x="174" y="480"/>
                        </a:lnTo>
                        <a:lnTo>
                          <a:pt x="182" y="462"/>
                        </a:lnTo>
                        <a:lnTo>
                          <a:pt x="182" y="458"/>
                        </a:lnTo>
                        <a:lnTo>
                          <a:pt x="188" y="454"/>
                        </a:lnTo>
                        <a:lnTo>
                          <a:pt x="192" y="454"/>
                        </a:lnTo>
                        <a:lnTo>
                          <a:pt x="196" y="454"/>
                        </a:lnTo>
                        <a:lnTo>
                          <a:pt x="210" y="458"/>
                        </a:lnTo>
                        <a:lnTo>
                          <a:pt x="214" y="458"/>
                        </a:lnTo>
                        <a:lnTo>
                          <a:pt x="214" y="462"/>
                        </a:lnTo>
                        <a:lnTo>
                          <a:pt x="214" y="536"/>
                        </a:lnTo>
                        <a:lnTo>
                          <a:pt x="214" y="550"/>
                        </a:lnTo>
                        <a:lnTo>
                          <a:pt x="210" y="568"/>
                        </a:lnTo>
                        <a:lnTo>
                          <a:pt x="206" y="572"/>
                        </a:lnTo>
                        <a:lnTo>
                          <a:pt x="206" y="590"/>
                        </a:lnTo>
                        <a:lnTo>
                          <a:pt x="238" y="576"/>
                        </a:lnTo>
                        <a:lnTo>
                          <a:pt x="238" y="572"/>
                        </a:lnTo>
                        <a:lnTo>
                          <a:pt x="306" y="522"/>
                        </a:lnTo>
                        <a:lnTo>
                          <a:pt x="310" y="522"/>
                        </a:lnTo>
                        <a:lnTo>
                          <a:pt x="310" y="518"/>
                        </a:lnTo>
                        <a:lnTo>
                          <a:pt x="320" y="500"/>
                        </a:lnTo>
                        <a:lnTo>
                          <a:pt x="330" y="472"/>
                        </a:lnTo>
                        <a:lnTo>
                          <a:pt x="334" y="440"/>
                        </a:lnTo>
                        <a:lnTo>
                          <a:pt x="334" y="436"/>
                        </a:lnTo>
                        <a:lnTo>
                          <a:pt x="330" y="436"/>
                        </a:lnTo>
                        <a:lnTo>
                          <a:pt x="330" y="430"/>
                        </a:lnTo>
                        <a:lnTo>
                          <a:pt x="324" y="430"/>
                        </a:lnTo>
                        <a:lnTo>
                          <a:pt x="324" y="422"/>
                        </a:lnTo>
                        <a:lnTo>
                          <a:pt x="324" y="416"/>
                        </a:lnTo>
                        <a:lnTo>
                          <a:pt x="348" y="352"/>
                        </a:lnTo>
                        <a:lnTo>
                          <a:pt x="348" y="344"/>
                        </a:lnTo>
                        <a:lnTo>
                          <a:pt x="362" y="302"/>
                        </a:lnTo>
                        <a:lnTo>
                          <a:pt x="370" y="294"/>
                        </a:lnTo>
                        <a:lnTo>
                          <a:pt x="420" y="230"/>
                        </a:lnTo>
                        <a:lnTo>
                          <a:pt x="420" y="216"/>
                        </a:lnTo>
                        <a:lnTo>
                          <a:pt x="374" y="96"/>
                        </a:lnTo>
                        <a:lnTo>
                          <a:pt x="334" y="64"/>
                        </a:lnTo>
                        <a:close/>
                      </a:path>
                    </a:pathLst>
                  </a:custGeom>
                  <a:solidFill>
                    <a:srgbClr val="BAE5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7" name="Freeform 22"/>
                  <p:cNvSpPr>
                    <a:spLocks/>
                  </p:cNvSpPr>
                  <p:nvPr/>
                </p:nvSpPr>
                <p:spPr bwMode="auto">
                  <a:xfrm>
                    <a:off x="2835275" y="2627313"/>
                    <a:ext cx="3070225" cy="2781300"/>
                  </a:xfrm>
                  <a:custGeom>
                    <a:avLst/>
                    <a:gdLst>
                      <a:gd name="T0" fmla="*/ 1852 w 1934"/>
                      <a:gd name="T1" fmla="*/ 230 h 1752"/>
                      <a:gd name="T2" fmla="*/ 1820 w 1934"/>
                      <a:gd name="T3" fmla="*/ 188 h 1752"/>
                      <a:gd name="T4" fmla="*/ 1738 w 1934"/>
                      <a:gd name="T5" fmla="*/ 0 h 1752"/>
                      <a:gd name="T6" fmla="*/ 1714 w 1934"/>
                      <a:gd name="T7" fmla="*/ 92 h 1752"/>
                      <a:gd name="T8" fmla="*/ 1792 w 1934"/>
                      <a:gd name="T9" fmla="*/ 78 h 1752"/>
                      <a:gd name="T10" fmla="*/ 1778 w 1934"/>
                      <a:gd name="T11" fmla="*/ 152 h 1752"/>
                      <a:gd name="T12" fmla="*/ 1696 w 1934"/>
                      <a:gd name="T13" fmla="*/ 152 h 1752"/>
                      <a:gd name="T14" fmla="*/ 1688 w 1934"/>
                      <a:gd name="T15" fmla="*/ 88 h 1752"/>
                      <a:gd name="T16" fmla="*/ 1578 w 1934"/>
                      <a:gd name="T17" fmla="*/ 380 h 1752"/>
                      <a:gd name="T18" fmla="*/ 1586 w 1934"/>
                      <a:gd name="T19" fmla="*/ 416 h 1752"/>
                      <a:gd name="T20" fmla="*/ 1578 w 1934"/>
                      <a:gd name="T21" fmla="*/ 490 h 1752"/>
                      <a:gd name="T22" fmla="*/ 1462 w 1934"/>
                      <a:gd name="T23" fmla="*/ 774 h 1752"/>
                      <a:gd name="T24" fmla="*/ 1114 w 1934"/>
                      <a:gd name="T25" fmla="*/ 1058 h 1752"/>
                      <a:gd name="T26" fmla="*/ 1068 w 1934"/>
                      <a:gd name="T27" fmla="*/ 1052 h 1752"/>
                      <a:gd name="T28" fmla="*/ 1064 w 1934"/>
                      <a:gd name="T29" fmla="*/ 994 h 1752"/>
                      <a:gd name="T30" fmla="*/ 1114 w 1934"/>
                      <a:gd name="T31" fmla="*/ 892 h 1752"/>
                      <a:gd name="T32" fmla="*/ 1014 w 1934"/>
                      <a:gd name="T33" fmla="*/ 938 h 1752"/>
                      <a:gd name="T34" fmla="*/ 1018 w 1934"/>
                      <a:gd name="T35" fmla="*/ 1034 h 1752"/>
                      <a:gd name="T36" fmla="*/ 976 w 1934"/>
                      <a:gd name="T37" fmla="*/ 1108 h 1752"/>
                      <a:gd name="T38" fmla="*/ 880 w 1934"/>
                      <a:gd name="T39" fmla="*/ 1222 h 1752"/>
                      <a:gd name="T40" fmla="*/ 898 w 1934"/>
                      <a:gd name="T41" fmla="*/ 1264 h 1752"/>
                      <a:gd name="T42" fmla="*/ 802 w 1934"/>
                      <a:gd name="T43" fmla="*/ 1328 h 1752"/>
                      <a:gd name="T44" fmla="*/ 774 w 1934"/>
                      <a:gd name="T45" fmla="*/ 1328 h 1752"/>
                      <a:gd name="T46" fmla="*/ 762 w 1934"/>
                      <a:gd name="T47" fmla="*/ 1278 h 1752"/>
                      <a:gd name="T48" fmla="*/ 582 w 1934"/>
                      <a:gd name="T49" fmla="*/ 1318 h 1752"/>
                      <a:gd name="T50" fmla="*/ 170 w 1934"/>
                      <a:gd name="T51" fmla="*/ 1492 h 1752"/>
                      <a:gd name="T52" fmla="*/ 4 w 1934"/>
                      <a:gd name="T53" fmla="*/ 1648 h 1752"/>
                      <a:gd name="T54" fmla="*/ 230 w 1934"/>
                      <a:gd name="T55" fmla="*/ 1620 h 1752"/>
                      <a:gd name="T56" fmla="*/ 280 w 1934"/>
                      <a:gd name="T57" fmla="*/ 1580 h 1752"/>
                      <a:gd name="T58" fmla="*/ 330 w 1934"/>
                      <a:gd name="T59" fmla="*/ 1588 h 1752"/>
                      <a:gd name="T60" fmla="*/ 400 w 1934"/>
                      <a:gd name="T61" fmla="*/ 1584 h 1752"/>
                      <a:gd name="T62" fmla="*/ 784 w 1934"/>
                      <a:gd name="T63" fmla="*/ 1502 h 1752"/>
                      <a:gd name="T64" fmla="*/ 780 w 1934"/>
                      <a:gd name="T65" fmla="*/ 1542 h 1752"/>
                      <a:gd name="T66" fmla="*/ 788 w 1934"/>
                      <a:gd name="T67" fmla="*/ 1734 h 1752"/>
                      <a:gd name="T68" fmla="*/ 940 w 1934"/>
                      <a:gd name="T69" fmla="*/ 1606 h 1752"/>
                      <a:gd name="T70" fmla="*/ 1040 w 1934"/>
                      <a:gd name="T71" fmla="*/ 1584 h 1752"/>
                      <a:gd name="T72" fmla="*/ 976 w 1934"/>
                      <a:gd name="T73" fmla="*/ 1514 h 1752"/>
                      <a:gd name="T74" fmla="*/ 1040 w 1934"/>
                      <a:gd name="T75" fmla="*/ 1418 h 1752"/>
                      <a:gd name="T76" fmla="*/ 1028 w 1934"/>
                      <a:gd name="T77" fmla="*/ 1450 h 1752"/>
                      <a:gd name="T78" fmla="*/ 1054 w 1934"/>
                      <a:gd name="T79" fmla="*/ 1496 h 1752"/>
                      <a:gd name="T80" fmla="*/ 1362 w 1934"/>
                      <a:gd name="T81" fmla="*/ 1406 h 1752"/>
                      <a:gd name="T82" fmla="*/ 1376 w 1934"/>
                      <a:gd name="T83" fmla="*/ 1514 h 1752"/>
                      <a:gd name="T84" fmla="*/ 1430 w 1934"/>
                      <a:gd name="T85" fmla="*/ 1446 h 1752"/>
                      <a:gd name="T86" fmla="*/ 1426 w 1934"/>
                      <a:gd name="T87" fmla="*/ 1392 h 1752"/>
                      <a:gd name="T88" fmla="*/ 1578 w 1934"/>
                      <a:gd name="T89" fmla="*/ 1290 h 1752"/>
                      <a:gd name="T90" fmla="*/ 1586 w 1934"/>
                      <a:gd name="T91" fmla="*/ 1328 h 1752"/>
                      <a:gd name="T92" fmla="*/ 1558 w 1934"/>
                      <a:gd name="T93" fmla="*/ 1456 h 1752"/>
                      <a:gd name="T94" fmla="*/ 1650 w 1934"/>
                      <a:gd name="T95" fmla="*/ 1382 h 1752"/>
                      <a:gd name="T96" fmla="*/ 1650 w 1934"/>
                      <a:gd name="T97" fmla="*/ 1328 h 1752"/>
                      <a:gd name="T98" fmla="*/ 1682 w 1934"/>
                      <a:gd name="T99" fmla="*/ 1296 h 1752"/>
                      <a:gd name="T100" fmla="*/ 1674 w 1934"/>
                      <a:gd name="T101" fmla="*/ 1180 h 1752"/>
                      <a:gd name="T102" fmla="*/ 1714 w 1934"/>
                      <a:gd name="T103" fmla="*/ 1030 h 1752"/>
                      <a:gd name="T104" fmla="*/ 1756 w 1934"/>
                      <a:gd name="T105" fmla="*/ 924 h 1752"/>
                      <a:gd name="T106" fmla="*/ 1738 w 1934"/>
                      <a:gd name="T107" fmla="*/ 814 h 1752"/>
                      <a:gd name="T108" fmla="*/ 1738 w 1934"/>
                      <a:gd name="T109" fmla="*/ 764 h 1752"/>
                      <a:gd name="T110" fmla="*/ 1856 w 1934"/>
                      <a:gd name="T111" fmla="*/ 572 h 1752"/>
                      <a:gd name="T112" fmla="*/ 1916 w 1934"/>
                      <a:gd name="T113" fmla="*/ 358 h 1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934" h="1752">
                        <a:moveTo>
                          <a:pt x="1912" y="348"/>
                        </a:moveTo>
                        <a:lnTo>
                          <a:pt x="1894" y="298"/>
                        </a:lnTo>
                        <a:lnTo>
                          <a:pt x="1888" y="288"/>
                        </a:lnTo>
                        <a:lnTo>
                          <a:pt x="1880" y="266"/>
                        </a:lnTo>
                        <a:lnTo>
                          <a:pt x="1870" y="252"/>
                        </a:lnTo>
                        <a:lnTo>
                          <a:pt x="1870" y="248"/>
                        </a:lnTo>
                        <a:lnTo>
                          <a:pt x="1856" y="238"/>
                        </a:lnTo>
                        <a:lnTo>
                          <a:pt x="1852" y="230"/>
                        </a:lnTo>
                        <a:lnTo>
                          <a:pt x="1848" y="230"/>
                        </a:lnTo>
                        <a:lnTo>
                          <a:pt x="1844" y="230"/>
                        </a:lnTo>
                        <a:lnTo>
                          <a:pt x="1838" y="230"/>
                        </a:lnTo>
                        <a:lnTo>
                          <a:pt x="1834" y="224"/>
                        </a:lnTo>
                        <a:lnTo>
                          <a:pt x="1830" y="220"/>
                        </a:lnTo>
                        <a:lnTo>
                          <a:pt x="1830" y="216"/>
                        </a:lnTo>
                        <a:lnTo>
                          <a:pt x="1830" y="206"/>
                        </a:lnTo>
                        <a:lnTo>
                          <a:pt x="1820" y="188"/>
                        </a:lnTo>
                        <a:lnTo>
                          <a:pt x="1820" y="184"/>
                        </a:lnTo>
                        <a:lnTo>
                          <a:pt x="1820" y="180"/>
                        </a:lnTo>
                        <a:lnTo>
                          <a:pt x="1820" y="152"/>
                        </a:lnTo>
                        <a:lnTo>
                          <a:pt x="1798" y="42"/>
                        </a:lnTo>
                        <a:lnTo>
                          <a:pt x="1774" y="18"/>
                        </a:lnTo>
                        <a:lnTo>
                          <a:pt x="1770" y="14"/>
                        </a:lnTo>
                        <a:lnTo>
                          <a:pt x="1766" y="14"/>
                        </a:lnTo>
                        <a:lnTo>
                          <a:pt x="1738" y="0"/>
                        </a:lnTo>
                        <a:lnTo>
                          <a:pt x="1732" y="0"/>
                        </a:lnTo>
                        <a:lnTo>
                          <a:pt x="1724" y="28"/>
                        </a:lnTo>
                        <a:lnTo>
                          <a:pt x="1720" y="32"/>
                        </a:lnTo>
                        <a:lnTo>
                          <a:pt x="1714" y="50"/>
                        </a:lnTo>
                        <a:lnTo>
                          <a:pt x="1710" y="82"/>
                        </a:lnTo>
                        <a:lnTo>
                          <a:pt x="1710" y="88"/>
                        </a:lnTo>
                        <a:lnTo>
                          <a:pt x="1710" y="92"/>
                        </a:lnTo>
                        <a:lnTo>
                          <a:pt x="1714" y="92"/>
                        </a:lnTo>
                        <a:lnTo>
                          <a:pt x="1720" y="92"/>
                        </a:lnTo>
                        <a:lnTo>
                          <a:pt x="1774" y="64"/>
                        </a:lnTo>
                        <a:lnTo>
                          <a:pt x="1778" y="60"/>
                        </a:lnTo>
                        <a:lnTo>
                          <a:pt x="1784" y="60"/>
                        </a:lnTo>
                        <a:lnTo>
                          <a:pt x="1784" y="64"/>
                        </a:lnTo>
                        <a:lnTo>
                          <a:pt x="1788" y="70"/>
                        </a:lnTo>
                        <a:lnTo>
                          <a:pt x="1792" y="74"/>
                        </a:lnTo>
                        <a:lnTo>
                          <a:pt x="1792" y="78"/>
                        </a:lnTo>
                        <a:lnTo>
                          <a:pt x="1798" y="82"/>
                        </a:lnTo>
                        <a:lnTo>
                          <a:pt x="1798" y="88"/>
                        </a:lnTo>
                        <a:lnTo>
                          <a:pt x="1792" y="114"/>
                        </a:lnTo>
                        <a:lnTo>
                          <a:pt x="1792" y="120"/>
                        </a:lnTo>
                        <a:lnTo>
                          <a:pt x="1788" y="124"/>
                        </a:lnTo>
                        <a:lnTo>
                          <a:pt x="1788" y="134"/>
                        </a:lnTo>
                        <a:lnTo>
                          <a:pt x="1778" y="148"/>
                        </a:lnTo>
                        <a:lnTo>
                          <a:pt x="1778" y="152"/>
                        </a:lnTo>
                        <a:lnTo>
                          <a:pt x="1774" y="152"/>
                        </a:lnTo>
                        <a:lnTo>
                          <a:pt x="1774" y="156"/>
                        </a:lnTo>
                        <a:lnTo>
                          <a:pt x="1710" y="160"/>
                        </a:lnTo>
                        <a:lnTo>
                          <a:pt x="1706" y="160"/>
                        </a:lnTo>
                        <a:lnTo>
                          <a:pt x="1700" y="160"/>
                        </a:lnTo>
                        <a:lnTo>
                          <a:pt x="1700" y="156"/>
                        </a:lnTo>
                        <a:lnTo>
                          <a:pt x="1696" y="156"/>
                        </a:lnTo>
                        <a:lnTo>
                          <a:pt x="1696" y="152"/>
                        </a:lnTo>
                        <a:lnTo>
                          <a:pt x="1692" y="148"/>
                        </a:lnTo>
                        <a:lnTo>
                          <a:pt x="1692" y="138"/>
                        </a:lnTo>
                        <a:lnTo>
                          <a:pt x="1692" y="134"/>
                        </a:lnTo>
                        <a:lnTo>
                          <a:pt x="1688" y="106"/>
                        </a:lnTo>
                        <a:lnTo>
                          <a:pt x="1688" y="102"/>
                        </a:lnTo>
                        <a:lnTo>
                          <a:pt x="1688" y="96"/>
                        </a:lnTo>
                        <a:lnTo>
                          <a:pt x="1688" y="92"/>
                        </a:lnTo>
                        <a:lnTo>
                          <a:pt x="1688" y="88"/>
                        </a:lnTo>
                        <a:lnTo>
                          <a:pt x="1688" y="82"/>
                        </a:lnTo>
                        <a:lnTo>
                          <a:pt x="1688" y="78"/>
                        </a:lnTo>
                        <a:lnTo>
                          <a:pt x="1678" y="74"/>
                        </a:lnTo>
                        <a:lnTo>
                          <a:pt x="1674" y="70"/>
                        </a:lnTo>
                        <a:lnTo>
                          <a:pt x="1636" y="64"/>
                        </a:lnTo>
                        <a:lnTo>
                          <a:pt x="1604" y="180"/>
                        </a:lnTo>
                        <a:lnTo>
                          <a:pt x="1564" y="344"/>
                        </a:lnTo>
                        <a:lnTo>
                          <a:pt x="1578" y="380"/>
                        </a:lnTo>
                        <a:lnTo>
                          <a:pt x="1578" y="384"/>
                        </a:lnTo>
                        <a:lnTo>
                          <a:pt x="1582" y="384"/>
                        </a:lnTo>
                        <a:lnTo>
                          <a:pt x="1582" y="390"/>
                        </a:lnTo>
                        <a:lnTo>
                          <a:pt x="1586" y="394"/>
                        </a:lnTo>
                        <a:lnTo>
                          <a:pt x="1586" y="398"/>
                        </a:lnTo>
                        <a:lnTo>
                          <a:pt x="1586" y="408"/>
                        </a:lnTo>
                        <a:lnTo>
                          <a:pt x="1586" y="412"/>
                        </a:lnTo>
                        <a:lnTo>
                          <a:pt x="1586" y="416"/>
                        </a:lnTo>
                        <a:lnTo>
                          <a:pt x="1586" y="422"/>
                        </a:lnTo>
                        <a:lnTo>
                          <a:pt x="1590" y="436"/>
                        </a:lnTo>
                        <a:lnTo>
                          <a:pt x="1590" y="440"/>
                        </a:lnTo>
                        <a:lnTo>
                          <a:pt x="1586" y="454"/>
                        </a:lnTo>
                        <a:lnTo>
                          <a:pt x="1586" y="468"/>
                        </a:lnTo>
                        <a:lnTo>
                          <a:pt x="1582" y="476"/>
                        </a:lnTo>
                        <a:lnTo>
                          <a:pt x="1582" y="486"/>
                        </a:lnTo>
                        <a:lnTo>
                          <a:pt x="1578" y="490"/>
                        </a:lnTo>
                        <a:lnTo>
                          <a:pt x="1554" y="558"/>
                        </a:lnTo>
                        <a:lnTo>
                          <a:pt x="1550" y="572"/>
                        </a:lnTo>
                        <a:lnTo>
                          <a:pt x="1546" y="586"/>
                        </a:lnTo>
                        <a:lnTo>
                          <a:pt x="1540" y="604"/>
                        </a:lnTo>
                        <a:lnTo>
                          <a:pt x="1536" y="618"/>
                        </a:lnTo>
                        <a:lnTo>
                          <a:pt x="1476" y="756"/>
                        </a:lnTo>
                        <a:lnTo>
                          <a:pt x="1468" y="770"/>
                        </a:lnTo>
                        <a:lnTo>
                          <a:pt x="1462" y="774"/>
                        </a:lnTo>
                        <a:lnTo>
                          <a:pt x="1358" y="884"/>
                        </a:lnTo>
                        <a:lnTo>
                          <a:pt x="1266" y="970"/>
                        </a:lnTo>
                        <a:lnTo>
                          <a:pt x="1132" y="1034"/>
                        </a:lnTo>
                        <a:lnTo>
                          <a:pt x="1128" y="1044"/>
                        </a:lnTo>
                        <a:lnTo>
                          <a:pt x="1128" y="1048"/>
                        </a:lnTo>
                        <a:lnTo>
                          <a:pt x="1124" y="1052"/>
                        </a:lnTo>
                        <a:lnTo>
                          <a:pt x="1118" y="1058"/>
                        </a:lnTo>
                        <a:lnTo>
                          <a:pt x="1114" y="1058"/>
                        </a:lnTo>
                        <a:lnTo>
                          <a:pt x="1114" y="1062"/>
                        </a:lnTo>
                        <a:lnTo>
                          <a:pt x="1110" y="1062"/>
                        </a:lnTo>
                        <a:lnTo>
                          <a:pt x="1096" y="1062"/>
                        </a:lnTo>
                        <a:lnTo>
                          <a:pt x="1092" y="1062"/>
                        </a:lnTo>
                        <a:lnTo>
                          <a:pt x="1086" y="1058"/>
                        </a:lnTo>
                        <a:lnTo>
                          <a:pt x="1078" y="1058"/>
                        </a:lnTo>
                        <a:lnTo>
                          <a:pt x="1072" y="1052"/>
                        </a:lnTo>
                        <a:lnTo>
                          <a:pt x="1068" y="1052"/>
                        </a:lnTo>
                        <a:lnTo>
                          <a:pt x="1060" y="1044"/>
                        </a:lnTo>
                        <a:lnTo>
                          <a:pt x="1060" y="1040"/>
                        </a:lnTo>
                        <a:lnTo>
                          <a:pt x="1054" y="1040"/>
                        </a:lnTo>
                        <a:lnTo>
                          <a:pt x="1060" y="1034"/>
                        </a:lnTo>
                        <a:lnTo>
                          <a:pt x="1060" y="1030"/>
                        </a:lnTo>
                        <a:lnTo>
                          <a:pt x="1068" y="1016"/>
                        </a:lnTo>
                        <a:lnTo>
                          <a:pt x="1068" y="1008"/>
                        </a:lnTo>
                        <a:lnTo>
                          <a:pt x="1064" y="994"/>
                        </a:lnTo>
                        <a:lnTo>
                          <a:pt x="1060" y="994"/>
                        </a:lnTo>
                        <a:lnTo>
                          <a:pt x="1040" y="994"/>
                        </a:lnTo>
                        <a:lnTo>
                          <a:pt x="1036" y="994"/>
                        </a:lnTo>
                        <a:lnTo>
                          <a:pt x="1068" y="962"/>
                        </a:lnTo>
                        <a:lnTo>
                          <a:pt x="1118" y="912"/>
                        </a:lnTo>
                        <a:lnTo>
                          <a:pt x="1118" y="898"/>
                        </a:lnTo>
                        <a:lnTo>
                          <a:pt x="1118" y="892"/>
                        </a:lnTo>
                        <a:lnTo>
                          <a:pt x="1114" y="892"/>
                        </a:lnTo>
                        <a:lnTo>
                          <a:pt x="1104" y="892"/>
                        </a:lnTo>
                        <a:lnTo>
                          <a:pt x="1100" y="892"/>
                        </a:lnTo>
                        <a:lnTo>
                          <a:pt x="1082" y="902"/>
                        </a:lnTo>
                        <a:lnTo>
                          <a:pt x="1032" y="924"/>
                        </a:lnTo>
                        <a:lnTo>
                          <a:pt x="1028" y="924"/>
                        </a:lnTo>
                        <a:lnTo>
                          <a:pt x="1022" y="930"/>
                        </a:lnTo>
                        <a:lnTo>
                          <a:pt x="1014" y="934"/>
                        </a:lnTo>
                        <a:lnTo>
                          <a:pt x="1014" y="938"/>
                        </a:lnTo>
                        <a:lnTo>
                          <a:pt x="1004" y="966"/>
                        </a:lnTo>
                        <a:lnTo>
                          <a:pt x="1004" y="976"/>
                        </a:lnTo>
                        <a:lnTo>
                          <a:pt x="1004" y="980"/>
                        </a:lnTo>
                        <a:lnTo>
                          <a:pt x="1014" y="984"/>
                        </a:lnTo>
                        <a:lnTo>
                          <a:pt x="1018" y="1008"/>
                        </a:lnTo>
                        <a:lnTo>
                          <a:pt x="1018" y="1012"/>
                        </a:lnTo>
                        <a:lnTo>
                          <a:pt x="1018" y="1030"/>
                        </a:lnTo>
                        <a:lnTo>
                          <a:pt x="1018" y="1034"/>
                        </a:lnTo>
                        <a:lnTo>
                          <a:pt x="1014" y="1044"/>
                        </a:lnTo>
                        <a:lnTo>
                          <a:pt x="1008" y="1058"/>
                        </a:lnTo>
                        <a:lnTo>
                          <a:pt x="1004" y="1066"/>
                        </a:lnTo>
                        <a:lnTo>
                          <a:pt x="1000" y="1076"/>
                        </a:lnTo>
                        <a:lnTo>
                          <a:pt x="994" y="1084"/>
                        </a:lnTo>
                        <a:lnTo>
                          <a:pt x="990" y="1090"/>
                        </a:lnTo>
                        <a:lnTo>
                          <a:pt x="986" y="1094"/>
                        </a:lnTo>
                        <a:lnTo>
                          <a:pt x="976" y="1108"/>
                        </a:lnTo>
                        <a:lnTo>
                          <a:pt x="950" y="1140"/>
                        </a:lnTo>
                        <a:lnTo>
                          <a:pt x="950" y="1144"/>
                        </a:lnTo>
                        <a:lnTo>
                          <a:pt x="930" y="1162"/>
                        </a:lnTo>
                        <a:lnTo>
                          <a:pt x="926" y="1162"/>
                        </a:lnTo>
                        <a:lnTo>
                          <a:pt x="922" y="1168"/>
                        </a:lnTo>
                        <a:lnTo>
                          <a:pt x="918" y="1168"/>
                        </a:lnTo>
                        <a:lnTo>
                          <a:pt x="908" y="1180"/>
                        </a:lnTo>
                        <a:lnTo>
                          <a:pt x="880" y="1222"/>
                        </a:lnTo>
                        <a:lnTo>
                          <a:pt x="880" y="1226"/>
                        </a:lnTo>
                        <a:lnTo>
                          <a:pt x="886" y="1246"/>
                        </a:lnTo>
                        <a:lnTo>
                          <a:pt x="886" y="1250"/>
                        </a:lnTo>
                        <a:lnTo>
                          <a:pt x="890" y="1250"/>
                        </a:lnTo>
                        <a:lnTo>
                          <a:pt x="894" y="1254"/>
                        </a:lnTo>
                        <a:lnTo>
                          <a:pt x="894" y="1258"/>
                        </a:lnTo>
                        <a:lnTo>
                          <a:pt x="898" y="1258"/>
                        </a:lnTo>
                        <a:lnTo>
                          <a:pt x="898" y="1264"/>
                        </a:lnTo>
                        <a:lnTo>
                          <a:pt x="904" y="1268"/>
                        </a:lnTo>
                        <a:lnTo>
                          <a:pt x="904" y="1272"/>
                        </a:lnTo>
                        <a:lnTo>
                          <a:pt x="898" y="1290"/>
                        </a:lnTo>
                        <a:lnTo>
                          <a:pt x="898" y="1296"/>
                        </a:lnTo>
                        <a:lnTo>
                          <a:pt x="840" y="1328"/>
                        </a:lnTo>
                        <a:lnTo>
                          <a:pt x="840" y="1332"/>
                        </a:lnTo>
                        <a:lnTo>
                          <a:pt x="834" y="1332"/>
                        </a:lnTo>
                        <a:lnTo>
                          <a:pt x="802" y="1328"/>
                        </a:lnTo>
                        <a:lnTo>
                          <a:pt x="794" y="1322"/>
                        </a:lnTo>
                        <a:lnTo>
                          <a:pt x="794" y="1314"/>
                        </a:lnTo>
                        <a:lnTo>
                          <a:pt x="784" y="1314"/>
                        </a:lnTo>
                        <a:lnTo>
                          <a:pt x="774" y="1314"/>
                        </a:lnTo>
                        <a:lnTo>
                          <a:pt x="774" y="1318"/>
                        </a:lnTo>
                        <a:lnTo>
                          <a:pt x="770" y="1318"/>
                        </a:lnTo>
                        <a:lnTo>
                          <a:pt x="774" y="1322"/>
                        </a:lnTo>
                        <a:lnTo>
                          <a:pt x="774" y="1328"/>
                        </a:lnTo>
                        <a:lnTo>
                          <a:pt x="774" y="1332"/>
                        </a:lnTo>
                        <a:lnTo>
                          <a:pt x="770" y="1336"/>
                        </a:lnTo>
                        <a:lnTo>
                          <a:pt x="766" y="1336"/>
                        </a:lnTo>
                        <a:lnTo>
                          <a:pt x="770" y="1332"/>
                        </a:lnTo>
                        <a:lnTo>
                          <a:pt x="770" y="1328"/>
                        </a:lnTo>
                        <a:lnTo>
                          <a:pt x="766" y="1286"/>
                        </a:lnTo>
                        <a:lnTo>
                          <a:pt x="762" y="1282"/>
                        </a:lnTo>
                        <a:lnTo>
                          <a:pt x="762" y="1278"/>
                        </a:lnTo>
                        <a:lnTo>
                          <a:pt x="752" y="1268"/>
                        </a:lnTo>
                        <a:lnTo>
                          <a:pt x="748" y="1272"/>
                        </a:lnTo>
                        <a:lnTo>
                          <a:pt x="628" y="1296"/>
                        </a:lnTo>
                        <a:lnTo>
                          <a:pt x="596" y="1304"/>
                        </a:lnTo>
                        <a:lnTo>
                          <a:pt x="592" y="1310"/>
                        </a:lnTo>
                        <a:lnTo>
                          <a:pt x="586" y="1314"/>
                        </a:lnTo>
                        <a:lnTo>
                          <a:pt x="586" y="1318"/>
                        </a:lnTo>
                        <a:lnTo>
                          <a:pt x="582" y="1318"/>
                        </a:lnTo>
                        <a:lnTo>
                          <a:pt x="560" y="1322"/>
                        </a:lnTo>
                        <a:lnTo>
                          <a:pt x="554" y="1322"/>
                        </a:lnTo>
                        <a:lnTo>
                          <a:pt x="510" y="1328"/>
                        </a:lnTo>
                        <a:lnTo>
                          <a:pt x="444" y="1332"/>
                        </a:lnTo>
                        <a:lnTo>
                          <a:pt x="412" y="1318"/>
                        </a:lnTo>
                        <a:lnTo>
                          <a:pt x="380" y="1314"/>
                        </a:lnTo>
                        <a:lnTo>
                          <a:pt x="298" y="1374"/>
                        </a:lnTo>
                        <a:lnTo>
                          <a:pt x="170" y="1492"/>
                        </a:lnTo>
                        <a:lnTo>
                          <a:pt x="166" y="1492"/>
                        </a:lnTo>
                        <a:lnTo>
                          <a:pt x="92" y="1552"/>
                        </a:lnTo>
                        <a:lnTo>
                          <a:pt x="60" y="1556"/>
                        </a:lnTo>
                        <a:lnTo>
                          <a:pt x="18" y="1552"/>
                        </a:lnTo>
                        <a:lnTo>
                          <a:pt x="14" y="1552"/>
                        </a:lnTo>
                        <a:lnTo>
                          <a:pt x="10" y="1556"/>
                        </a:lnTo>
                        <a:lnTo>
                          <a:pt x="0" y="1584"/>
                        </a:lnTo>
                        <a:lnTo>
                          <a:pt x="4" y="1648"/>
                        </a:lnTo>
                        <a:lnTo>
                          <a:pt x="68" y="1656"/>
                        </a:lnTo>
                        <a:lnTo>
                          <a:pt x="124" y="1638"/>
                        </a:lnTo>
                        <a:lnTo>
                          <a:pt x="138" y="1630"/>
                        </a:lnTo>
                        <a:lnTo>
                          <a:pt x="170" y="1638"/>
                        </a:lnTo>
                        <a:lnTo>
                          <a:pt x="198" y="1662"/>
                        </a:lnTo>
                        <a:lnTo>
                          <a:pt x="216" y="1656"/>
                        </a:lnTo>
                        <a:lnTo>
                          <a:pt x="224" y="1648"/>
                        </a:lnTo>
                        <a:lnTo>
                          <a:pt x="230" y="1620"/>
                        </a:lnTo>
                        <a:lnTo>
                          <a:pt x="234" y="1588"/>
                        </a:lnTo>
                        <a:lnTo>
                          <a:pt x="248" y="1570"/>
                        </a:lnTo>
                        <a:lnTo>
                          <a:pt x="252" y="1566"/>
                        </a:lnTo>
                        <a:lnTo>
                          <a:pt x="256" y="1566"/>
                        </a:lnTo>
                        <a:lnTo>
                          <a:pt x="262" y="1566"/>
                        </a:lnTo>
                        <a:lnTo>
                          <a:pt x="266" y="1566"/>
                        </a:lnTo>
                        <a:lnTo>
                          <a:pt x="280" y="1570"/>
                        </a:lnTo>
                        <a:lnTo>
                          <a:pt x="280" y="1580"/>
                        </a:lnTo>
                        <a:lnTo>
                          <a:pt x="290" y="1598"/>
                        </a:lnTo>
                        <a:lnTo>
                          <a:pt x="290" y="1602"/>
                        </a:lnTo>
                        <a:lnTo>
                          <a:pt x="294" y="1602"/>
                        </a:lnTo>
                        <a:lnTo>
                          <a:pt x="302" y="1598"/>
                        </a:lnTo>
                        <a:lnTo>
                          <a:pt x="308" y="1598"/>
                        </a:lnTo>
                        <a:lnTo>
                          <a:pt x="312" y="1598"/>
                        </a:lnTo>
                        <a:lnTo>
                          <a:pt x="326" y="1592"/>
                        </a:lnTo>
                        <a:lnTo>
                          <a:pt x="330" y="1588"/>
                        </a:lnTo>
                        <a:lnTo>
                          <a:pt x="330" y="1584"/>
                        </a:lnTo>
                        <a:lnTo>
                          <a:pt x="334" y="1580"/>
                        </a:lnTo>
                        <a:lnTo>
                          <a:pt x="334" y="1574"/>
                        </a:lnTo>
                        <a:lnTo>
                          <a:pt x="358" y="1574"/>
                        </a:lnTo>
                        <a:lnTo>
                          <a:pt x="372" y="1574"/>
                        </a:lnTo>
                        <a:lnTo>
                          <a:pt x="376" y="1580"/>
                        </a:lnTo>
                        <a:lnTo>
                          <a:pt x="380" y="1588"/>
                        </a:lnTo>
                        <a:lnTo>
                          <a:pt x="400" y="1584"/>
                        </a:lnTo>
                        <a:lnTo>
                          <a:pt x="490" y="1528"/>
                        </a:lnTo>
                        <a:lnTo>
                          <a:pt x="596" y="1492"/>
                        </a:lnTo>
                        <a:lnTo>
                          <a:pt x="632" y="1478"/>
                        </a:lnTo>
                        <a:lnTo>
                          <a:pt x="656" y="1478"/>
                        </a:lnTo>
                        <a:lnTo>
                          <a:pt x="770" y="1488"/>
                        </a:lnTo>
                        <a:lnTo>
                          <a:pt x="770" y="1492"/>
                        </a:lnTo>
                        <a:lnTo>
                          <a:pt x="780" y="1496"/>
                        </a:lnTo>
                        <a:lnTo>
                          <a:pt x="784" y="1502"/>
                        </a:lnTo>
                        <a:lnTo>
                          <a:pt x="788" y="1506"/>
                        </a:lnTo>
                        <a:lnTo>
                          <a:pt x="794" y="1506"/>
                        </a:lnTo>
                        <a:lnTo>
                          <a:pt x="794" y="1510"/>
                        </a:lnTo>
                        <a:lnTo>
                          <a:pt x="794" y="1520"/>
                        </a:lnTo>
                        <a:lnTo>
                          <a:pt x="794" y="1524"/>
                        </a:lnTo>
                        <a:lnTo>
                          <a:pt x="788" y="1524"/>
                        </a:lnTo>
                        <a:lnTo>
                          <a:pt x="788" y="1528"/>
                        </a:lnTo>
                        <a:lnTo>
                          <a:pt x="780" y="1542"/>
                        </a:lnTo>
                        <a:lnTo>
                          <a:pt x="774" y="1548"/>
                        </a:lnTo>
                        <a:lnTo>
                          <a:pt x="766" y="1556"/>
                        </a:lnTo>
                        <a:lnTo>
                          <a:pt x="752" y="1566"/>
                        </a:lnTo>
                        <a:lnTo>
                          <a:pt x="734" y="1592"/>
                        </a:lnTo>
                        <a:lnTo>
                          <a:pt x="724" y="1662"/>
                        </a:lnTo>
                        <a:lnTo>
                          <a:pt x="724" y="1666"/>
                        </a:lnTo>
                        <a:lnTo>
                          <a:pt x="784" y="1726"/>
                        </a:lnTo>
                        <a:lnTo>
                          <a:pt x="788" y="1734"/>
                        </a:lnTo>
                        <a:lnTo>
                          <a:pt x="794" y="1734"/>
                        </a:lnTo>
                        <a:lnTo>
                          <a:pt x="808" y="1740"/>
                        </a:lnTo>
                        <a:lnTo>
                          <a:pt x="812" y="1744"/>
                        </a:lnTo>
                        <a:lnTo>
                          <a:pt x="848" y="1752"/>
                        </a:lnTo>
                        <a:lnTo>
                          <a:pt x="866" y="1734"/>
                        </a:lnTo>
                        <a:lnTo>
                          <a:pt x="876" y="1726"/>
                        </a:lnTo>
                        <a:lnTo>
                          <a:pt x="912" y="1656"/>
                        </a:lnTo>
                        <a:lnTo>
                          <a:pt x="940" y="1606"/>
                        </a:lnTo>
                        <a:lnTo>
                          <a:pt x="940" y="1602"/>
                        </a:lnTo>
                        <a:lnTo>
                          <a:pt x="944" y="1602"/>
                        </a:lnTo>
                        <a:lnTo>
                          <a:pt x="944" y="1598"/>
                        </a:lnTo>
                        <a:lnTo>
                          <a:pt x="1000" y="1580"/>
                        </a:lnTo>
                        <a:lnTo>
                          <a:pt x="1008" y="1580"/>
                        </a:lnTo>
                        <a:lnTo>
                          <a:pt x="1022" y="1588"/>
                        </a:lnTo>
                        <a:lnTo>
                          <a:pt x="1032" y="1588"/>
                        </a:lnTo>
                        <a:lnTo>
                          <a:pt x="1040" y="1584"/>
                        </a:lnTo>
                        <a:lnTo>
                          <a:pt x="1046" y="1556"/>
                        </a:lnTo>
                        <a:lnTo>
                          <a:pt x="1046" y="1548"/>
                        </a:lnTo>
                        <a:lnTo>
                          <a:pt x="1036" y="1542"/>
                        </a:lnTo>
                        <a:lnTo>
                          <a:pt x="1032" y="1538"/>
                        </a:lnTo>
                        <a:lnTo>
                          <a:pt x="994" y="1514"/>
                        </a:lnTo>
                        <a:lnTo>
                          <a:pt x="990" y="1514"/>
                        </a:lnTo>
                        <a:lnTo>
                          <a:pt x="986" y="1514"/>
                        </a:lnTo>
                        <a:lnTo>
                          <a:pt x="976" y="1514"/>
                        </a:lnTo>
                        <a:lnTo>
                          <a:pt x="976" y="1496"/>
                        </a:lnTo>
                        <a:lnTo>
                          <a:pt x="976" y="1492"/>
                        </a:lnTo>
                        <a:lnTo>
                          <a:pt x="976" y="1488"/>
                        </a:lnTo>
                        <a:lnTo>
                          <a:pt x="1000" y="1438"/>
                        </a:lnTo>
                        <a:lnTo>
                          <a:pt x="1000" y="1432"/>
                        </a:lnTo>
                        <a:lnTo>
                          <a:pt x="1032" y="1414"/>
                        </a:lnTo>
                        <a:lnTo>
                          <a:pt x="1040" y="1414"/>
                        </a:lnTo>
                        <a:lnTo>
                          <a:pt x="1040" y="1418"/>
                        </a:lnTo>
                        <a:lnTo>
                          <a:pt x="1040" y="1424"/>
                        </a:lnTo>
                        <a:lnTo>
                          <a:pt x="1040" y="1428"/>
                        </a:lnTo>
                        <a:lnTo>
                          <a:pt x="1036" y="1432"/>
                        </a:lnTo>
                        <a:lnTo>
                          <a:pt x="1032" y="1438"/>
                        </a:lnTo>
                        <a:lnTo>
                          <a:pt x="1032" y="1442"/>
                        </a:lnTo>
                        <a:lnTo>
                          <a:pt x="1028" y="1442"/>
                        </a:lnTo>
                        <a:lnTo>
                          <a:pt x="1028" y="1446"/>
                        </a:lnTo>
                        <a:lnTo>
                          <a:pt x="1028" y="1450"/>
                        </a:lnTo>
                        <a:lnTo>
                          <a:pt x="1028" y="1456"/>
                        </a:lnTo>
                        <a:lnTo>
                          <a:pt x="1032" y="1484"/>
                        </a:lnTo>
                        <a:lnTo>
                          <a:pt x="1032" y="1488"/>
                        </a:lnTo>
                        <a:lnTo>
                          <a:pt x="1036" y="1488"/>
                        </a:lnTo>
                        <a:lnTo>
                          <a:pt x="1046" y="1492"/>
                        </a:lnTo>
                        <a:lnTo>
                          <a:pt x="1046" y="1496"/>
                        </a:lnTo>
                        <a:lnTo>
                          <a:pt x="1050" y="1496"/>
                        </a:lnTo>
                        <a:lnTo>
                          <a:pt x="1054" y="1496"/>
                        </a:lnTo>
                        <a:lnTo>
                          <a:pt x="1150" y="1502"/>
                        </a:lnTo>
                        <a:lnTo>
                          <a:pt x="1270" y="1492"/>
                        </a:lnTo>
                        <a:lnTo>
                          <a:pt x="1270" y="1488"/>
                        </a:lnTo>
                        <a:lnTo>
                          <a:pt x="1294" y="1456"/>
                        </a:lnTo>
                        <a:lnTo>
                          <a:pt x="1330" y="1410"/>
                        </a:lnTo>
                        <a:lnTo>
                          <a:pt x="1352" y="1406"/>
                        </a:lnTo>
                        <a:lnTo>
                          <a:pt x="1358" y="1406"/>
                        </a:lnTo>
                        <a:lnTo>
                          <a:pt x="1362" y="1406"/>
                        </a:lnTo>
                        <a:lnTo>
                          <a:pt x="1370" y="1410"/>
                        </a:lnTo>
                        <a:lnTo>
                          <a:pt x="1376" y="1414"/>
                        </a:lnTo>
                        <a:lnTo>
                          <a:pt x="1390" y="1424"/>
                        </a:lnTo>
                        <a:lnTo>
                          <a:pt x="1362" y="1470"/>
                        </a:lnTo>
                        <a:lnTo>
                          <a:pt x="1362" y="1492"/>
                        </a:lnTo>
                        <a:lnTo>
                          <a:pt x="1362" y="1496"/>
                        </a:lnTo>
                        <a:lnTo>
                          <a:pt x="1370" y="1514"/>
                        </a:lnTo>
                        <a:lnTo>
                          <a:pt x="1376" y="1514"/>
                        </a:lnTo>
                        <a:lnTo>
                          <a:pt x="1380" y="1514"/>
                        </a:lnTo>
                        <a:lnTo>
                          <a:pt x="1384" y="1514"/>
                        </a:lnTo>
                        <a:lnTo>
                          <a:pt x="1390" y="1510"/>
                        </a:lnTo>
                        <a:lnTo>
                          <a:pt x="1398" y="1506"/>
                        </a:lnTo>
                        <a:lnTo>
                          <a:pt x="1404" y="1502"/>
                        </a:lnTo>
                        <a:lnTo>
                          <a:pt x="1426" y="1456"/>
                        </a:lnTo>
                        <a:lnTo>
                          <a:pt x="1430" y="1456"/>
                        </a:lnTo>
                        <a:lnTo>
                          <a:pt x="1430" y="1446"/>
                        </a:lnTo>
                        <a:lnTo>
                          <a:pt x="1430" y="1442"/>
                        </a:lnTo>
                        <a:lnTo>
                          <a:pt x="1426" y="1438"/>
                        </a:lnTo>
                        <a:lnTo>
                          <a:pt x="1422" y="1438"/>
                        </a:lnTo>
                        <a:lnTo>
                          <a:pt x="1422" y="1432"/>
                        </a:lnTo>
                        <a:lnTo>
                          <a:pt x="1422" y="1418"/>
                        </a:lnTo>
                        <a:lnTo>
                          <a:pt x="1422" y="1414"/>
                        </a:lnTo>
                        <a:lnTo>
                          <a:pt x="1422" y="1410"/>
                        </a:lnTo>
                        <a:lnTo>
                          <a:pt x="1426" y="1392"/>
                        </a:lnTo>
                        <a:lnTo>
                          <a:pt x="1430" y="1386"/>
                        </a:lnTo>
                        <a:lnTo>
                          <a:pt x="1430" y="1382"/>
                        </a:lnTo>
                        <a:lnTo>
                          <a:pt x="1436" y="1382"/>
                        </a:lnTo>
                        <a:lnTo>
                          <a:pt x="1540" y="1300"/>
                        </a:lnTo>
                        <a:lnTo>
                          <a:pt x="1564" y="1296"/>
                        </a:lnTo>
                        <a:lnTo>
                          <a:pt x="1568" y="1290"/>
                        </a:lnTo>
                        <a:lnTo>
                          <a:pt x="1572" y="1290"/>
                        </a:lnTo>
                        <a:lnTo>
                          <a:pt x="1578" y="1290"/>
                        </a:lnTo>
                        <a:lnTo>
                          <a:pt x="1582" y="1296"/>
                        </a:lnTo>
                        <a:lnTo>
                          <a:pt x="1586" y="1296"/>
                        </a:lnTo>
                        <a:lnTo>
                          <a:pt x="1586" y="1300"/>
                        </a:lnTo>
                        <a:lnTo>
                          <a:pt x="1590" y="1300"/>
                        </a:lnTo>
                        <a:lnTo>
                          <a:pt x="1596" y="1310"/>
                        </a:lnTo>
                        <a:lnTo>
                          <a:pt x="1596" y="1314"/>
                        </a:lnTo>
                        <a:lnTo>
                          <a:pt x="1596" y="1318"/>
                        </a:lnTo>
                        <a:lnTo>
                          <a:pt x="1586" y="1328"/>
                        </a:lnTo>
                        <a:lnTo>
                          <a:pt x="1578" y="1336"/>
                        </a:lnTo>
                        <a:lnTo>
                          <a:pt x="1558" y="1360"/>
                        </a:lnTo>
                        <a:lnTo>
                          <a:pt x="1550" y="1374"/>
                        </a:lnTo>
                        <a:lnTo>
                          <a:pt x="1536" y="1438"/>
                        </a:lnTo>
                        <a:lnTo>
                          <a:pt x="1536" y="1442"/>
                        </a:lnTo>
                        <a:lnTo>
                          <a:pt x="1550" y="1450"/>
                        </a:lnTo>
                        <a:lnTo>
                          <a:pt x="1554" y="1456"/>
                        </a:lnTo>
                        <a:lnTo>
                          <a:pt x="1558" y="1456"/>
                        </a:lnTo>
                        <a:lnTo>
                          <a:pt x="1558" y="1450"/>
                        </a:lnTo>
                        <a:lnTo>
                          <a:pt x="1568" y="1450"/>
                        </a:lnTo>
                        <a:lnTo>
                          <a:pt x="1632" y="1406"/>
                        </a:lnTo>
                        <a:lnTo>
                          <a:pt x="1636" y="1406"/>
                        </a:lnTo>
                        <a:lnTo>
                          <a:pt x="1646" y="1396"/>
                        </a:lnTo>
                        <a:lnTo>
                          <a:pt x="1646" y="1392"/>
                        </a:lnTo>
                        <a:lnTo>
                          <a:pt x="1646" y="1386"/>
                        </a:lnTo>
                        <a:lnTo>
                          <a:pt x="1650" y="1382"/>
                        </a:lnTo>
                        <a:lnTo>
                          <a:pt x="1650" y="1368"/>
                        </a:lnTo>
                        <a:lnTo>
                          <a:pt x="1646" y="1364"/>
                        </a:lnTo>
                        <a:lnTo>
                          <a:pt x="1646" y="1360"/>
                        </a:lnTo>
                        <a:lnTo>
                          <a:pt x="1646" y="1354"/>
                        </a:lnTo>
                        <a:lnTo>
                          <a:pt x="1646" y="1350"/>
                        </a:lnTo>
                        <a:lnTo>
                          <a:pt x="1646" y="1346"/>
                        </a:lnTo>
                        <a:lnTo>
                          <a:pt x="1646" y="1342"/>
                        </a:lnTo>
                        <a:lnTo>
                          <a:pt x="1650" y="1328"/>
                        </a:lnTo>
                        <a:lnTo>
                          <a:pt x="1656" y="1322"/>
                        </a:lnTo>
                        <a:lnTo>
                          <a:pt x="1660" y="1318"/>
                        </a:lnTo>
                        <a:lnTo>
                          <a:pt x="1660" y="1314"/>
                        </a:lnTo>
                        <a:lnTo>
                          <a:pt x="1664" y="1314"/>
                        </a:lnTo>
                        <a:lnTo>
                          <a:pt x="1668" y="1310"/>
                        </a:lnTo>
                        <a:lnTo>
                          <a:pt x="1668" y="1304"/>
                        </a:lnTo>
                        <a:lnTo>
                          <a:pt x="1678" y="1300"/>
                        </a:lnTo>
                        <a:lnTo>
                          <a:pt x="1682" y="1296"/>
                        </a:lnTo>
                        <a:lnTo>
                          <a:pt x="1688" y="1290"/>
                        </a:lnTo>
                        <a:lnTo>
                          <a:pt x="1720" y="1272"/>
                        </a:lnTo>
                        <a:lnTo>
                          <a:pt x="1710" y="1258"/>
                        </a:lnTo>
                        <a:lnTo>
                          <a:pt x="1688" y="1214"/>
                        </a:lnTo>
                        <a:lnTo>
                          <a:pt x="1682" y="1208"/>
                        </a:lnTo>
                        <a:lnTo>
                          <a:pt x="1678" y="1200"/>
                        </a:lnTo>
                        <a:lnTo>
                          <a:pt x="1678" y="1194"/>
                        </a:lnTo>
                        <a:lnTo>
                          <a:pt x="1674" y="1180"/>
                        </a:lnTo>
                        <a:lnTo>
                          <a:pt x="1674" y="1176"/>
                        </a:lnTo>
                        <a:lnTo>
                          <a:pt x="1674" y="1168"/>
                        </a:lnTo>
                        <a:lnTo>
                          <a:pt x="1682" y="1122"/>
                        </a:lnTo>
                        <a:lnTo>
                          <a:pt x="1682" y="1118"/>
                        </a:lnTo>
                        <a:lnTo>
                          <a:pt x="1688" y="1112"/>
                        </a:lnTo>
                        <a:lnTo>
                          <a:pt x="1706" y="1052"/>
                        </a:lnTo>
                        <a:lnTo>
                          <a:pt x="1714" y="1034"/>
                        </a:lnTo>
                        <a:lnTo>
                          <a:pt x="1714" y="1030"/>
                        </a:lnTo>
                        <a:lnTo>
                          <a:pt x="1720" y="1026"/>
                        </a:lnTo>
                        <a:lnTo>
                          <a:pt x="1732" y="1020"/>
                        </a:lnTo>
                        <a:lnTo>
                          <a:pt x="1738" y="1020"/>
                        </a:lnTo>
                        <a:lnTo>
                          <a:pt x="1742" y="1016"/>
                        </a:lnTo>
                        <a:lnTo>
                          <a:pt x="1742" y="1012"/>
                        </a:lnTo>
                        <a:lnTo>
                          <a:pt x="1746" y="1012"/>
                        </a:lnTo>
                        <a:lnTo>
                          <a:pt x="1746" y="1008"/>
                        </a:lnTo>
                        <a:lnTo>
                          <a:pt x="1756" y="924"/>
                        </a:lnTo>
                        <a:lnTo>
                          <a:pt x="1756" y="906"/>
                        </a:lnTo>
                        <a:lnTo>
                          <a:pt x="1756" y="870"/>
                        </a:lnTo>
                        <a:lnTo>
                          <a:pt x="1752" y="852"/>
                        </a:lnTo>
                        <a:lnTo>
                          <a:pt x="1752" y="848"/>
                        </a:lnTo>
                        <a:lnTo>
                          <a:pt x="1752" y="842"/>
                        </a:lnTo>
                        <a:lnTo>
                          <a:pt x="1746" y="838"/>
                        </a:lnTo>
                        <a:lnTo>
                          <a:pt x="1742" y="838"/>
                        </a:lnTo>
                        <a:lnTo>
                          <a:pt x="1738" y="814"/>
                        </a:lnTo>
                        <a:lnTo>
                          <a:pt x="1738" y="806"/>
                        </a:lnTo>
                        <a:lnTo>
                          <a:pt x="1738" y="802"/>
                        </a:lnTo>
                        <a:lnTo>
                          <a:pt x="1732" y="796"/>
                        </a:lnTo>
                        <a:lnTo>
                          <a:pt x="1732" y="792"/>
                        </a:lnTo>
                        <a:lnTo>
                          <a:pt x="1738" y="788"/>
                        </a:lnTo>
                        <a:lnTo>
                          <a:pt x="1738" y="782"/>
                        </a:lnTo>
                        <a:lnTo>
                          <a:pt x="1738" y="778"/>
                        </a:lnTo>
                        <a:lnTo>
                          <a:pt x="1738" y="764"/>
                        </a:lnTo>
                        <a:lnTo>
                          <a:pt x="1742" y="756"/>
                        </a:lnTo>
                        <a:lnTo>
                          <a:pt x="1746" y="750"/>
                        </a:lnTo>
                        <a:lnTo>
                          <a:pt x="1756" y="718"/>
                        </a:lnTo>
                        <a:lnTo>
                          <a:pt x="1760" y="714"/>
                        </a:lnTo>
                        <a:lnTo>
                          <a:pt x="1766" y="710"/>
                        </a:lnTo>
                        <a:lnTo>
                          <a:pt x="1792" y="706"/>
                        </a:lnTo>
                        <a:lnTo>
                          <a:pt x="1802" y="700"/>
                        </a:lnTo>
                        <a:lnTo>
                          <a:pt x="1856" y="572"/>
                        </a:lnTo>
                        <a:lnTo>
                          <a:pt x="1862" y="572"/>
                        </a:lnTo>
                        <a:lnTo>
                          <a:pt x="1866" y="572"/>
                        </a:lnTo>
                        <a:lnTo>
                          <a:pt x="1876" y="572"/>
                        </a:lnTo>
                        <a:lnTo>
                          <a:pt x="1898" y="564"/>
                        </a:lnTo>
                        <a:lnTo>
                          <a:pt x="1930" y="476"/>
                        </a:lnTo>
                        <a:lnTo>
                          <a:pt x="1930" y="468"/>
                        </a:lnTo>
                        <a:lnTo>
                          <a:pt x="1934" y="448"/>
                        </a:lnTo>
                        <a:lnTo>
                          <a:pt x="1916" y="358"/>
                        </a:lnTo>
                        <a:lnTo>
                          <a:pt x="1912" y="348"/>
                        </a:lnTo>
                        <a:close/>
                      </a:path>
                    </a:pathLst>
                  </a:custGeom>
                  <a:solidFill>
                    <a:srgbClr val="BAE5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8" name="Freeform 23"/>
                  <p:cNvSpPr>
                    <a:spLocks/>
                  </p:cNvSpPr>
                  <p:nvPr/>
                </p:nvSpPr>
                <p:spPr bwMode="auto">
                  <a:xfrm>
                    <a:off x="5273675" y="1125538"/>
                    <a:ext cx="1660525" cy="1552575"/>
                  </a:xfrm>
                  <a:custGeom>
                    <a:avLst/>
                    <a:gdLst>
                      <a:gd name="T0" fmla="*/ 990 w 1046"/>
                      <a:gd name="T1" fmla="*/ 544 h 978"/>
                      <a:gd name="T2" fmla="*/ 958 w 1046"/>
                      <a:gd name="T3" fmla="*/ 540 h 978"/>
                      <a:gd name="T4" fmla="*/ 788 w 1046"/>
                      <a:gd name="T5" fmla="*/ 370 h 978"/>
                      <a:gd name="T6" fmla="*/ 734 w 1046"/>
                      <a:gd name="T7" fmla="*/ 338 h 978"/>
                      <a:gd name="T8" fmla="*/ 692 w 1046"/>
                      <a:gd name="T9" fmla="*/ 348 h 978"/>
                      <a:gd name="T10" fmla="*/ 678 w 1046"/>
                      <a:gd name="T11" fmla="*/ 324 h 978"/>
                      <a:gd name="T12" fmla="*/ 528 w 1046"/>
                      <a:gd name="T13" fmla="*/ 196 h 978"/>
                      <a:gd name="T14" fmla="*/ 490 w 1046"/>
                      <a:gd name="T15" fmla="*/ 150 h 978"/>
                      <a:gd name="T16" fmla="*/ 412 w 1046"/>
                      <a:gd name="T17" fmla="*/ 46 h 978"/>
                      <a:gd name="T18" fmla="*/ 398 w 1046"/>
                      <a:gd name="T19" fmla="*/ 32 h 978"/>
                      <a:gd name="T20" fmla="*/ 380 w 1046"/>
                      <a:gd name="T21" fmla="*/ 4 h 978"/>
                      <a:gd name="T22" fmla="*/ 366 w 1046"/>
                      <a:gd name="T23" fmla="*/ 4 h 978"/>
                      <a:gd name="T24" fmla="*/ 312 w 1046"/>
                      <a:gd name="T25" fmla="*/ 68 h 978"/>
                      <a:gd name="T26" fmla="*/ 316 w 1046"/>
                      <a:gd name="T27" fmla="*/ 90 h 978"/>
                      <a:gd name="T28" fmla="*/ 334 w 1046"/>
                      <a:gd name="T29" fmla="*/ 132 h 978"/>
                      <a:gd name="T30" fmla="*/ 348 w 1046"/>
                      <a:gd name="T31" fmla="*/ 192 h 978"/>
                      <a:gd name="T32" fmla="*/ 352 w 1046"/>
                      <a:gd name="T33" fmla="*/ 224 h 978"/>
                      <a:gd name="T34" fmla="*/ 284 w 1046"/>
                      <a:gd name="T35" fmla="*/ 534 h 978"/>
                      <a:gd name="T36" fmla="*/ 262 w 1046"/>
                      <a:gd name="T37" fmla="*/ 562 h 978"/>
                      <a:gd name="T38" fmla="*/ 242 w 1046"/>
                      <a:gd name="T39" fmla="*/ 572 h 978"/>
                      <a:gd name="T40" fmla="*/ 50 w 1046"/>
                      <a:gd name="T41" fmla="*/ 682 h 978"/>
                      <a:gd name="T42" fmla="*/ 18 w 1046"/>
                      <a:gd name="T43" fmla="*/ 686 h 978"/>
                      <a:gd name="T44" fmla="*/ 0 w 1046"/>
                      <a:gd name="T45" fmla="*/ 764 h 978"/>
                      <a:gd name="T46" fmla="*/ 10 w 1046"/>
                      <a:gd name="T47" fmla="*/ 786 h 978"/>
                      <a:gd name="T48" fmla="*/ 36 w 1046"/>
                      <a:gd name="T49" fmla="*/ 810 h 978"/>
                      <a:gd name="T50" fmla="*/ 64 w 1046"/>
                      <a:gd name="T51" fmla="*/ 842 h 978"/>
                      <a:gd name="T52" fmla="*/ 64 w 1046"/>
                      <a:gd name="T53" fmla="*/ 882 h 978"/>
                      <a:gd name="T54" fmla="*/ 46 w 1046"/>
                      <a:gd name="T55" fmla="*/ 964 h 978"/>
                      <a:gd name="T56" fmla="*/ 74 w 1046"/>
                      <a:gd name="T57" fmla="*/ 978 h 978"/>
                      <a:gd name="T58" fmla="*/ 132 w 1046"/>
                      <a:gd name="T59" fmla="*/ 906 h 978"/>
                      <a:gd name="T60" fmla="*/ 216 w 1046"/>
                      <a:gd name="T61" fmla="*/ 906 h 978"/>
                      <a:gd name="T62" fmla="*/ 238 w 1046"/>
                      <a:gd name="T63" fmla="*/ 874 h 978"/>
                      <a:gd name="T64" fmla="*/ 160 w 1046"/>
                      <a:gd name="T65" fmla="*/ 810 h 978"/>
                      <a:gd name="T66" fmla="*/ 92 w 1046"/>
                      <a:gd name="T67" fmla="*/ 782 h 978"/>
                      <a:gd name="T68" fmla="*/ 86 w 1046"/>
                      <a:gd name="T69" fmla="*/ 764 h 978"/>
                      <a:gd name="T70" fmla="*/ 100 w 1046"/>
                      <a:gd name="T71" fmla="*/ 726 h 978"/>
                      <a:gd name="T72" fmla="*/ 124 w 1046"/>
                      <a:gd name="T73" fmla="*/ 704 h 978"/>
                      <a:gd name="T74" fmla="*/ 164 w 1046"/>
                      <a:gd name="T75" fmla="*/ 704 h 978"/>
                      <a:gd name="T76" fmla="*/ 192 w 1046"/>
                      <a:gd name="T77" fmla="*/ 736 h 978"/>
                      <a:gd name="T78" fmla="*/ 288 w 1046"/>
                      <a:gd name="T79" fmla="*/ 704 h 978"/>
                      <a:gd name="T80" fmla="*/ 344 w 1046"/>
                      <a:gd name="T81" fmla="*/ 694 h 978"/>
                      <a:gd name="T82" fmla="*/ 372 w 1046"/>
                      <a:gd name="T83" fmla="*/ 708 h 978"/>
                      <a:gd name="T84" fmla="*/ 390 w 1046"/>
                      <a:gd name="T85" fmla="*/ 726 h 978"/>
                      <a:gd name="T86" fmla="*/ 522 w 1046"/>
                      <a:gd name="T87" fmla="*/ 804 h 978"/>
                      <a:gd name="T88" fmla="*/ 546 w 1046"/>
                      <a:gd name="T89" fmla="*/ 810 h 978"/>
                      <a:gd name="T90" fmla="*/ 596 w 1046"/>
                      <a:gd name="T91" fmla="*/ 850 h 978"/>
                      <a:gd name="T92" fmla="*/ 618 w 1046"/>
                      <a:gd name="T93" fmla="*/ 796 h 978"/>
                      <a:gd name="T94" fmla="*/ 614 w 1046"/>
                      <a:gd name="T95" fmla="*/ 772 h 978"/>
                      <a:gd name="T96" fmla="*/ 624 w 1046"/>
                      <a:gd name="T97" fmla="*/ 754 h 978"/>
                      <a:gd name="T98" fmla="*/ 646 w 1046"/>
                      <a:gd name="T99" fmla="*/ 718 h 978"/>
                      <a:gd name="T100" fmla="*/ 670 w 1046"/>
                      <a:gd name="T101" fmla="*/ 686 h 978"/>
                      <a:gd name="T102" fmla="*/ 738 w 1046"/>
                      <a:gd name="T103" fmla="*/ 622 h 978"/>
                      <a:gd name="T104" fmla="*/ 788 w 1046"/>
                      <a:gd name="T105" fmla="*/ 604 h 978"/>
                      <a:gd name="T106" fmla="*/ 798 w 1046"/>
                      <a:gd name="T107" fmla="*/ 618 h 978"/>
                      <a:gd name="T108" fmla="*/ 838 w 1046"/>
                      <a:gd name="T109" fmla="*/ 618 h 978"/>
                      <a:gd name="T110" fmla="*/ 1046 w 1046"/>
                      <a:gd name="T111" fmla="*/ 520 h 9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1046" h="978">
                        <a:moveTo>
                          <a:pt x="1036" y="512"/>
                        </a:moveTo>
                        <a:lnTo>
                          <a:pt x="1018" y="516"/>
                        </a:lnTo>
                        <a:lnTo>
                          <a:pt x="1014" y="520"/>
                        </a:lnTo>
                        <a:lnTo>
                          <a:pt x="990" y="544"/>
                        </a:lnTo>
                        <a:lnTo>
                          <a:pt x="986" y="544"/>
                        </a:lnTo>
                        <a:lnTo>
                          <a:pt x="976" y="544"/>
                        </a:lnTo>
                        <a:lnTo>
                          <a:pt x="972" y="544"/>
                        </a:lnTo>
                        <a:lnTo>
                          <a:pt x="958" y="540"/>
                        </a:lnTo>
                        <a:lnTo>
                          <a:pt x="948" y="530"/>
                        </a:lnTo>
                        <a:lnTo>
                          <a:pt x="916" y="424"/>
                        </a:lnTo>
                        <a:lnTo>
                          <a:pt x="826" y="384"/>
                        </a:lnTo>
                        <a:lnTo>
                          <a:pt x="788" y="370"/>
                        </a:lnTo>
                        <a:lnTo>
                          <a:pt x="784" y="360"/>
                        </a:lnTo>
                        <a:lnTo>
                          <a:pt x="760" y="342"/>
                        </a:lnTo>
                        <a:lnTo>
                          <a:pt x="738" y="338"/>
                        </a:lnTo>
                        <a:lnTo>
                          <a:pt x="734" y="338"/>
                        </a:lnTo>
                        <a:lnTo>
                          <a:pt x="728" y="338"/>
                        </a:lnTo>
                        <a:lnTo>
                          <a:pt x="716" y="342"/>
                        </a:lnTo>
                        <a:lnTo>
                          <a:pt x="696" y="348"/>
                        </a:lnTo>
                        <a:lnTo>
                          <a:pt x="692" y="348"/>
                        </a:lnTo>
                        <a:lnTo>
                          <a:pt x="692" y="342"/>
                        </a:lnTo>
                        <a:lnTo>
                          <a:pt x="682" y="342"/>
                        </a:lnTo>
                        <a:lnTo>
                          <a:pt x="682" y="338"/>
                        </a:lnTo>
                        <a:lnTo>
                          <a:pt x="678" y="324"/>
                        </a:lnTo>
                        <a:lnTo>
                          <a:pt x="582" y="250"/>
                        </a:lnTo>
                        <a:lnTo>
                          <a:pt x="564" y="238"/>
                        </a:lnTo>
                        <a:lnTo>
                          <a:pt x="554" y="228"/>
                        </a:lnTo>
                        <a:lnTo>
                          <a:pt x="528" y="196"/>
                        </a:lnTo>
                        <a:lnTo>
                          <a:pt x="518" y="186"/>
                        </a:lnTo>
                        <a:lnTo>
                          <a:pt x="494" y="154"/>
                        </a:lnTo>
                        <a:lnTo>
                          <a:pt x="494" y="150"/>
                        </a:lnTo>
                        <a:lnTo>
                          <a:pt x="490" y="150"/>
                        </a:lnTo>
                        <a:lnTo>
                          <a:pt x="482" y="132"/>
                        </a:lnTo>
                        <a:lnTo>
                          <a:pt x="462" y="104"/>
                        </a:lnTo>
                        <a:lnTo>
                          <a:pt x="418" y="46"/>
                        </a:lnTo>
                        <a:lnTo>
                          <a:pt x="412" y="46"/>
                        </a:lnTo>
                        <a:lnTo>
                          <a:pt x="412" y="40"/>
                        </a:lnTo>
                        <a:lnTo>
                          <a:pt x="404" y="36"/>
                        </a:lnTo>
                        <a:lnTo>
                          <a:pt x="398" y="36"/>
                        </a:lnTo>
                        <a:lnTo>
                          <a:pt x="398" y="32"/>
                        </a:lnTo>
                        <a:lnTo>
                          <a:pt x="394" y="26"/>
                        </a:lnTo>
                        <a:lnTo>
                          <a:pt x="386" y="14"/>
                        </a:lnTo>
                        <a:lnTo>
                          <a:pt x="380" y="8"/>
                        </a:lnTo>
                        <a:lnTo>
                          <a:pt x="380" y="4"/>
                        </a:lnTo>
                        <a:lnTo>
                          <a:pt x="376" y="4"/>
                        </a:lnTo>
                        <a:lnTo>
                          <a:pt x="376" y="0"/>
                        </a:lnTo>
                        <a:lnTo>
                          <a:pt x="372" y="0"/>
                        </a:lnTo>
                        <a:lnTo>
                          <a:pt x="366" y="4"/>
                        </a:lnTo>
                        <a:lnTo>
                          <a:pt x="334" y="32"/>
                        </a:lnTo>
                        <a:lnTo>
                          <a:pt x="326" y="46"/>
                        </a:lnTo>
                        <a:lnTo>
                          <a:pt x="316" y="68"/>
                        </a:lnTo>
                        <a:lnTo>
                          <a:pt x="312" y="68"/>
                        </a:lnTo>
                        <a:lnTo>
                          <a:pt x="312" y="72"/>
                        </a:lnTo>
                        <a:lnTo>
                          <a:pt x="312" y="78"/>
                        </a:lnTo>
                        <a:lnTo>
                          <a:pt x="312" y="82"/>
                        </a:lnTo>
                        <a:lnTo>
                          <a:pt x="316" y="90"/>
                        </a:lnTo>
                        <a:lnTo>
                          <a:pt x="316" y="96"/>
                        </a:lnTo>
                        <a:lnTo>
                          <a:pt x="330" y="122"/>
                        </a:lnTo>
                        <a:lnTo>
                          <a:pt x="334" y="128"/>
                        </a:lnTo>
                        <a:lnTo>
                          <a:pt x="334" y="132"/>
                        </a:lnTo>
                        <a:lnTo>
                          <a:pt x="340" y="142"/>
                        </a:lnTo>
                        <a:lnTo>
                          <a:pt x="344" y="154"/>
                        </a:lnTo>
                        <a:lnTo>
                          <a:pt x="344" y="164"/>
                        </a:lnTo>
                        <a:lnTo>
                          <a:pt x="348" y="192"/>
                        </a:lnTo>
                        <a:lnTo>
                          <a:pt x="352" y="196"/>
                        </a:lnTo>
                        <a:lnTo>
                          <a:pt x="352" y="206"/>
                        </a:lnTo>
                        <a:lnTo>
                          <a:pt x="352" y="218"/>
                        </a:lnTo>
                        <a:lnTo>
                          <a:pt x="352" y="224"/>
                        </a:lnTo>
                        <a:lnTo>
                          <a:pt x="330" y="370"/>
                        </a:lnTo>
                        <a:lnTo>
                          <a:pt x="326" y="384"/>
                        </a:lnTo>
                        <a:lnTo>
                          <a:pt x="288" y="530"/>
                        </a:lnTo>
                        <a:lnTo>
                          <a:pt x="284" y="534"/>
                        </a:lnTo>
                        <a:lnTo>
                          <a:pt x="276" y="544"/>
                        </a:lnTo>
                        <a:lnTo>
                          <a:pt x="276" y="548"/>
                        </a:lnTo>
                        <a:lnTo>
                          <a:pt x="266" y="558"/>
                        </a:lnTo>
                        <a:lnTo>
                          <a:pt x="262" y="562"/>
                        </a:lnTo>
                        <a:lnTo>
                          <a:pt x="252" y="566"/>
                        </a:lnTo>
                        <a:lnTo>
                          <a:pt x="252" y="572"/>
                        </a:lnTo>
                        <a:lnTo>
                          <a:pt x="248" y="572"/>
                        </a:lnTo>
                        <a:lnTo>
                          <a:pt x="242" y="572"/>
                        </a:lnTo>
                        <a:lnTo>
                          <a:pt x="178" y="562"/>
                        </a:lnTo>
                        <a:lnTo>
                          <a:pt x="132" y="604"/>
                        </a:lnTo>
                        <a:lnTo>
                          <a:pt x="96" y="650"/>
                        </a:lnTo>
                        <a:lnTo>
                          <a:pt x="50" y="682"/>
                        </a:lnTo>
                        <a:lnTo>
                          <a:pt x="46" y="682"/>
                        </a:lnTo>
                        <a:lnTo>
                          <a:pt x="28" y="682"/>
                        </a:lnTo>
                        <a:lnTo>
                          <a:pt x="22" y="682"/>
                        </a:lnTo>
                        <a:lnTo>
                          <a:pt x="18" y="686"/>
                        </a:lnTo>
                        <a:lnTo>
                          <a:pt x="14" y="690"/>
                        </a:lnTo>
                        <a:lnTo>
                          <a:pt x="14" y="694"/>
                        </a:lnTo>
                        <a:lnTo>
                          <a:pt x="10" y="700"/>
                        </a:lnTo>
                        <a:lnTo>
                          <a:pt x="0" y="764"/>
                        </a:lnTo>
                        <a:lnTo>
                          <a:pt x="0" y="768"/>
                        </a:lnTo>
                        <a:lnTo>
                          <a:pt x="4" y="778"/>
                        </a:lnTo>
                        <a:lnTo>
                          <a:pt x="4" y="782"/>
                        </a:lnTo>
                        <a:lnTo>
                          <a:pt x="10" y="786"/>
                        </a:lnTo>
                        <a:lnTo>
                          <a:pt x="28" y="804"/>
                        </a:lnTo>
                        <a:lnTo>
                          <a:pt x="28" y="810"/>
                        </a:lnTo>
                        <a:lnTo>
                          <a:pt x="32" y="810"/>
                        </a:lnTo>
                        <a:lnTo>
                          <a:pt x="36" y="810"/>
                        </a:lnTo>
                        <a:lnTo>
                          <a:pt x="42" y="814"/>
                        </a:lnTo>
                        <a:lnTo>
                          <a:pt x="46" y="814"/>
                        </a:lnTo>
                        <a:lnTo>
                          <a:pt x="50" y="818"/>
                        </a:lnTo>
                        <a:lnTo>
                          <a:pt x="64" y="842"/>
                        </a:lnTo>
                        <a:lnTo>
                          <a:pt x="64" y="854"/>
                        </a:lnTo>
                        <a:lnTo>
                          <a:pt x="64" y="864"/>
                        </a:lnTo>
                        <a:lnTo>
                          <a:pt x="64" y="878"/>
                        </a:lnTo>
                        <a:lnTo>
                          <a:pt x="64" y="882"/>
                        </a:lnTo>
                        <a:lnTo>
                          <a:pt x="36" y="932"/>
                        </a:lnTo>
                        <a:lnTo>
                          <a:pt x="36" y="938"/>
                        </a:lnTo>
                        <a:lnTo>
                          <a:pt x="36" y="942"/>
                        </a:lnTo>
                        <a:lnTo>
                          <a:pt x="46" y="964"/>
                        </a:lnTo>
                        <a:lnTo>
                          <a:pt x="50" y="970"/>
                        </a:lnTo>
                        <a:lnTo>
                          <a:pt x="54" y="970"/>
                        </a:lnTo>
                        <a:lnTo>
                          <a:pt x="54" y="974"/>
                        </a:lnTo>
                        <a:lnTo>
                          <a:pt x="74" y="978"/>
                        </a:lnTo>
                        <a:lnTo>
                          <a:pt x="78" y="978"/>
                        </a:lnTo>
                        <a:lnTo>
                          <a:pt x="106" y="952"/>
                        </a:lnTo>
                        <a:lnTo>
                          <a:pt x="114" y="938"/>
                        </a:lnTo>
                        <a:lnTo>
                          <a:pt x="132" y="906"/>
                        </a:lnTo>
                        <a:lnTo>
                          <a:pt x="146" y="896"/>
                        </a:lnTo>
                        <a:lnTo>
                          <a:pt x="164" y="882"/>
                        </a:lnTo>
                        <a:lnTo>
                          <a:pt x="210" y="906"/>
                        </a:lnTo>
                        <a:lnTo>
                          <a:pt x="216" y="906"/>
                        </a:lnTo>
                        <a:lnTo>
                          <a:pt x="220" y="906"/>
                        </a:lnTo>
                        <a:lnTo>
                          <a:pt x="248" y="888"/>
                        </a:lnTo>
                        <a:lnTo>
                          <a:pt x="248" y="882"/>
                        </a:lnTo>
                        <a:lnTo>
                          <a:pt x="238" y="874"/>
                        </a:lnTo>
                        <a:lnTo>
                          <a:pt x="170" y="814"/>
                        </a:lnTo>
                        <a:lnTo>
                          <a:pt x="170" y="810"/>
                        </a:lnTo>
                        <a:lnTo>
                          <a:pt x="164" y="810"/>
                        </a:lnTo>
                        <a:lnTo>
                          <a:pt x="160" y="810"/>
                        </a:lnTo>
                        <a:lnTo>
                          <a:pt x="146" y="810"/>
                        </a:lnTo>
                        <a:lnTo>
                          <a:pt x="124" y="800"/>
                        </a:lnTo>
                        <a:lnTo>
                          <a:pt x="96" y="782"/>
                        </a:lnTo>
                        <a:lnTo>
                          <a:pt x="92" y="782"/>
                        </a:lnTo>
                        <a:lnTo>
                          <a:pt x="92" y="778"/>
                        </a:lnTo>
                        <a:lnTo>
                          <a:pt x="86" y="778"/>
                        </a:lnTo>
                        <a:lnTo>
                          <a:pt x="86" y="772"/>
                        </a:lnTo>
                        <a:lnTo>
                          <a:pt x="86" y="764"/>
                        </a:lnTo>
                        <a:lnTo>
                          <a:pt x="92" y="758"/>
                        </a:lnTo>
                        <a:lnTo>
                          <a:pt x="92" y="750"/>
                        </a:lnTo>
                        <a:lnTo>
                          <a:pt x="100" y="732"/>
                        </a:lnTo>
                        <a:lnTo>
                          <a:pt x="100" y="726"/>
                        </a:lnTo>
                        <a:lnTo>
                          <a:pt x="106" y="722"/>
                        </a:lnTo>
                        <a:lnTo>
                          <a:pt x="114" y="714"/>
                        </a:lnTo>
                        <a:lnTo>
                          <a:pt x="120" y="704"/>
                        </a:lnTo>
                        <a:lnTo>
                          <a:pt x="124" y="704"/>
                        </a:lnTo>
                        <a:lnTo>
                          <a:pt x="128" y="704"/>
                        </a:lnTo>
                        <a:lnTo>
                          <a:pt x="132" y="704"/>
                        </a:lnTo>
                        <a:lnTo>
                          <a:pt x="160" y="704"/>
                        </a:lnTo>
                        <a:lnTo>
                          <a:pt x="164" y="704"/>
                        </a:lnTo>
                        <a:lnTo>
                          <a:pt x="170" y="708"/>
                        </a:lnTo>
                        <a:lnTo>
                          <a:pt x="174" y="714"/>
                        </a:lnTo>
                        <a:lnTo>
                          <a:pt x="192" y="732"/>
                        </a:lnTo>
                        <a:lnTo>
                          <a:pt x="192" y="736"/>
                        </a:lnTo>
                        <a:lnTo>
                          <a:pt x="238" y="740"/>
                        </a:lnTo>
                        <a:lnTo>
                          <a:pt x="280" y="708"/>
                        </a:lnTo>
                        <a:lnTo>
                          <a:pt x="288" y="708"/>
                        </a:lnTo>
                        <a:lnTo>
                          <a:pt x="288" y="704"/>
                        </a:lnTo>
                        <a:lnTo>
                          <a:pt x="308" y="700"/>
                        </a:lnTo>
                        <a:lnTo>
                          <a:pt x="312" y="700"/>
                        </a:lnTo>
                        <a:lnTo>
                          <a:pt x="320" y="694"/>
                        </a:lnTo>
                        <a:lnTo>
                          <a:pt x="344" y="694"/>
                        </a:lnTo>
                        <a:lnTo>
                          <a:pt x="348" y="694"/>
                        </a:lnTo>
                        <a:lnTo>
                          <a:pt x="352" y="700"/>
                        </a:lnTo>
                        <a:lnTo>
                          <a:pt x="358" y="700"/>
                        </a:lnTo>
                        <a:lnTo>
                          <a:pt x="372" y="708"/>
                        </a:lnTo>
                        <a:lnTo>
                          <a:pt x="376" y="708"/>
                        </a:lnTo>
                        <a:lnTo>
                          <a:pt x="376" y="714"/>
                        </a:lnTo>
                        <a:lnTo>
                          <a:pt x="380" y="718"/>
                        </a:lnTo>
                        <a:lnTo>
                          <a:pt x="390" y="726"/>
                        </a:lnTo>
                        <a:lnTo>
                          <a:pt x="454" y="768"/>
                        </a:lnTo>
                        <a:lnTo>
                          <a:pt x="472" y="778"/>
                        </a:lnTo>
                        <a:lnTo>
                          <a:pt x="500" y="796"/>
                        </a:lnTo>
                        <a:lnTo>
                          <a:pt x="522" y="804"/>
                        </a:lnTo>
                        <a:lnTo>
                          <a:pt x="528" y="810"/>
                        </a:lnTo>
                        <a:lnTo>
                          <a:pt x="536" y="810"/>
                        </a:lnTo>
                        <a:lnTo>
                          <a:pt x="540" y="810"/>
                        </a:lnTo>
                        <a:lnTo>
                          <a:pt x="546" y="810"/>
                        </a:lnTo>
                        <a:lnTo>
                          <a:pt x="550" y="814"/>
                        </a:lnTo>
                        <a:lnTo>
                          <a:pt x="572" y="828"/>
                        </a:lnTo>
                        <a:lnTo>
                          <a:pt x="582" y="836"/>
                        </a:lnTo>
                        <a:lnTo>
                          <a:pt x="596" y="850"/>
                        </a:lnTo>
                        <a:lnTo>
                          <a:pt x="600" y="854"/>
                        </a:lnTo>
                        <a:lnTo>
                          <a:pt x="614" y="828"/>
                        </a:lnTo>
                        <a:lnTo>
                          <a:pt x="618" y="800"/>
                        </a:lnTo>
                        <a:lnTo>
                          <a:pt x="618" y="796"/>
                        </a:lnTo>
                        <a:lnTo>
                          <a:pt x="614" y="790"/>
                        </a:lnTo>
                        <a:lnTo>
                          <a:pt x="614" y="786"/>
                        </a:lnTo>
                        <a:lnTo>
                          <a:pt x="614" y="782"/>
                        </a:lnTo>
                        <a:lnTo>
                          <a:pt x="614" y="772"/>
                        </a:lnTo>
                        <a:lnTo>
                          <a:pt x="618" y="768"/>
                        </a:lnTo>
                        <a:lnTo>
                          <a:pt x="618" y="764"/>
                        </a:lnTo>
                        <a:lnTo>
                          <a:pt x="624" y="758"/>
                        </a:lnTo>
                        <a:lnTo>
                          <a:pt x="624" y="754"/>
                        </a:lnTo>
                        <a:lnTo>
                          <a:pt x="628" y="750"/>
                        </a:lnTo>
                        <a:lnTo>
                          <a:pt x="632" y="736"/>
                        </a:lnTo>
                        <a:lnTo>
                          <a:pt x="642" y="726"/>
                        </a:lnTo>
                        <a:lnTo>
                          <a:pt x="646" y="718"/>
                        </a:lnTo>
                        <a:lnTo>
                          <a:pt x="650" y="708"/>
                        </a:lnTo>
                        <a:lnTo>
                          <a:pt x="656" y="704"/>
                        </a:lnTo>
                        <a:lnTo>
                          <a:pt x="660" y="694"/>
                        </a:lnTo>
                        <a:lnTo>
                          <a:pt x="670" y="686"/>
                        </a:lnTo>
                        <a:lnTo>
                          <a:pt x="716" y="640"/>
                        </a:lnTo>
                        <a:lnTo>
                          <a:pt x="728" y="626"/>
                        </a:lnTo>
                        <a:lnTo>
                          <a:pt x="734" y="626"/>
                        </a:lnTo>
                        <a:lnTo>
                          <a:pt x="738" y="622"/>
                        </a:lnTo>
                        <a:lnTo>
                          <a:pt x="756" y="612"/>
                        </a:lnTo>
                        <a:lnTo>
                          <a:pt x="760" y="612"/>
                        </a:lnTo>
                        <a:lnTo>
                          <a:pt x="784" y="608"/>
                        </a:lnTo>
                        <a:lnTo>
                          <a:pt x="788" y="604"/>
                        </a:lnTo>
                        <a:lnTo>
                          <a:pt x="792" y="604"/>
                        </a:lnTo>
                        <a:lnTo>
                          <a:pt x="792" y="608"/>
                        </a:lnTo>
                        <a:lnTo>
                          <a:pt x="798" y="612"/>
                        </a:lnTo>
                        <a:lnTo>
                          <a:pt x="798" y="618"/>
                        </a:lnTo>
                        <a:lnTo>
                          <a:pt x="802" y="618"/>
                        </a:lnTo>
                        <a:lnTo>
                          <a:pt x="812" y="622"/>
                        </a:lnTo>
                        <a:lnTo>
                          <a:pt x="816" y="622"/>
                        </a:lnTo>
                        <a:lnTo>
                          <a:pt x="838" y="618"/>
                        </a:lnTo>
                        <a:lnTo>
                          <a:pt x="898" y="608"/>
                        </a:lnTo>
                        <a:lnTo>
                          <a:pt x="904" y="608"/>
                        </a:lnTo>
                        <a:lnTo>
                          <a:pt x="908" y="608"/>
                        </a:lnTo>
                        <a:lnTo>
                          <a:pt x="1046" y="520"/>
                        </a:lnTo>
                        <a:lnTo>
                          <a:pt x="1046" y="516"/>
                        </a:lnTo>
                        <a:lnTo>
                          <a:pt x="1036" y="512"/>
                        </a:lnTo>
                        <a:close/>
                      </a:path>
                    </a:pathLst>
                  </a:custGeom>
                  <a:solidFill>
                    <a:srgbClr val="BAE5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49" name="Freeform 24"/>
                  <p:cNvSpPr>
                    <a:spLocks/>
                  </p:cNvSpPr>
                  <p:nvPr/>
                </p:nvSpPr>
                <p:spPr bwMode="auto">
                  <a:xfrm>
                    <a:off x="5584825" y="1246188"/>
                    <a:ext cx="127000" cy="95250"/>
                  </a:xfrm>
                  <a:custGeom>
                    <a:avLst/>
                    <a:gdLst>
                      <a:gd name="T0" fmla="*/ 44 w 80"/>
                      <a:gd name="T1" fmla="*/ 56 h 60"/>
                      <a:gd name="T2" fmla="*/ 78 w 80"/>
                      <a:gd name="T3" fmla="*/ 58 h 60"/>
                      <a:gd name="T4" fmla="*/ 80 w 80"/>
                      <a:gd name="T5" fmla="*/ 22 h 60"/>
                      <a:gd name="T6" fmla="*/ 16 w 80"/>
                      <a:gd name="T7" fmla="*/ 0 h 60"/>
                      <a:gd name="T8" fmla="*/ 0 w 80"/>
                      <a:gd name="T9" fmla="*/ 28 h 60"/>
                      <a:gd name="T10" fmla="*/ 4 w 80"/>
                      <a:gd name="T11" fmla="*/ 60 h 60"/>
                      <a:gd name="T12" fmla="*/ 44 w 80"/>
                      <a:gd name="T13" fmla="*/ 56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0" h="60">
                        <a:moveTo>
                          <a:pt x="44" y="56"/>
                        </a:moveTo>
                        <a:lnTo>
                          <a:pt x="78" y="58"/>
                        </a:lnTo>
                        <a:lnTo>
                          <a:pt x="80" y="22"/>
                        </a:lnTo>
                        <a:lnTo>
                          <a:pt x="16" y="0"/>
                        </a:lnTo>
                        <a:lnTo>
                          <a:pt x="0" y="28"/>
                        </a:lnTo>
                        <a:lnTo>
                          <a:pt x="4" y="60"/>
                        </a:lnTo>
                        <a:lnTo>
                          <a:pt x="44" y="56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50" name="Freeform 25"/>
                  <p:cNvSpPr>
                    <a:spLocks/>
                  </p:cNvSpPr>
                  <p:nvPr/>
                </p:nvSpPr>
                <p:spPr bwMode="auto">
                  <a:xfrm>
                    <a:off x="5521325" y="1163638"/>
                    <a:ext cx="53975" cy="79375"/>
                  </a:xfrm>
                  <a:custGeom>
                    <a:avLst/>
                    <a:gdLst>
                      <a:gd name="T0" fmla="*/ 30 w 34"/>
                      <a:gd name="T1" fmla="*/ 50 h 50"/>
                      <a:gd name="T2" fmla="*/ 34 w 34"/>
                      <a:gd name="T3" fmla="*/ 4 h 50"/>
                      <a:gd name="T4" fmla="*/ 0 w 34"/>
                      <a:gd name="T5" fmla="*/ 0 h 50"/>
                      <a:gd name="T6" fmla="*/ 14 w 34"/>
                      <a:gd name="T7" fmla="*/ 48 h 50"/>
                      <a:gd name="T8" fmla="*/ 30 w 34"/>
                      <a:gd name="T9" fmla="*/ 5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" h="50">
                        <a:moveTo>
                          <a:pt x="30" y="50"/>
                        </a:moveTo>
                        <a:lnTo>
                          <a:pt x="34" y="4"/>
                        </a:lnTo>
                        <a:lnTo>
                          <a:pt x="0" y="0"/>
                        </a:lnTo>
                        <a:lnTo>
                          <a:pt x="14" y="48"/>
                        </a:lnTo>
                        <a:lnTo>
                          <a:pt x="30" y="5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51" name="Freeform 26"/>
                  <p:cNvSpPr>
                    <a:spLocks/>
                  </p:cNvSpPr>
                  <p:nvPr/>
                </p:nvSpPr>
                <p:spPr bwMode="auto">
                  <a:xfrm>
                    <a:off x="5222875" y="4929188"/>
                    <a:ext cx="53975" cy="88900"/>
                  </a:xfrm>
                  <a:custGeom>
                    <a:avLst/>
                    <a:gdLst>
                      <a:gd name="T0" fmla="*/ 0 w 34"/>
                      <a:gd name="T1" fmla="*/ 56 h 56"/>
                      <a:gd name="T2" fmla="*/ 34 w 34"/>
                      <a:gd name="T3" fmla="*/ 18 h 56"/>
                      <a:gd name="T4" fmla="*/ 6 w 34"/>
                      <a:gd name="T5" fmla="*/ 0 h 56"/>
                      <a:gd name="T6" fmla="*/ 0 w 34"/>
                      <a:gd name="T7" fmla="*/ 56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4" h="56">
                        <a:moveTo>
                          <a:pt x="0" y="56"/>
                        </a:moveTo>
                        <a:lnTo>
                          <a:pt x="34" y="18"/>
                        </a:lnTo>
                        <a:lnTo>
                          <a:pt x="6" y="0"/>
                        </a:lnTo>
                        <a:lnTo>
                          <a:pt x="0" y="56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  <p:sp>
                <p:nvSpPr>
                  <p:cNvPr id="152" name="Freeform 27"/>
                  <p:cNvSpPr>
                    <a:spLocks/>
                  </p:cNvSpPr>
                  <p:nvPr/>
                </p:nvSpPr>
                <p:spPr bwMode="auto">
                  <a:xfrm>
                    <a:off x="5140325" y="5049838"/>
                    <a:ext cx="50800" cy="82550"/>
                  </a:xfrm>
                  <a:custGeom>
                    <a:avLst/>
                    <a:gdLst>
                      <a:gd name="T0" fmla="*/ 0 w 32"/>
                      <a:gd name="T1" fmla="*/ 24 h 52"/>
                      <a:gd name="T2" fmla="*/ 6 w 32"/>
                      <a:gd name="T3" fmla="*/ 52 h 52"/>
                      <a:gd name="T4" fmla="*/ 32 w 32"/>
                      <a:gd name="T5" fmla="*/ 40 h 52"/>
                      <a:gd name="T6" fmla="*/ 22 w 32"/>
                      <a:gd name="T7" fmla="*/ 0 h 52"/>
                      <a:gd name="T8" fmla="*/ 0 w 32"/>
                      <a:gd name="T9" fmla="*/ 24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" h="52">
                        <a:moveTo>
                          <a:pt x="0" y="24"/>
                        </a:moveTo>
                        <a:lnTo>
                          <a:pt x="6" y="52"/>
                        </a:lnTo>
                        <a:lnTo>
                          <a:pt x="32" y="40"/>
                        </a:lnTo>
                        <a:lnTo>
                          <a:pt x="22" y="0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100">
                      <a:solidFill>
                        <a:srgbClr val="0C377B"/>
                      </a:solidFill>
                    </a:endParaRPr>
                  </a:p>
                </p:txBody>
              </p:sp>
            </p:grpSp>
            <p:sp>
              <p:nvSpPr>
                <p:cNvPr id="131" name="TextBox 130"/>
                <p:cNvSpPr txBox="1"/>
                <p:nvPr/>
              </p:nvSpPr>
              <p:spPr>
                <a:xfrm>
                  <a:off x="4804450" y="3317921"/>
                  <a:ext cx="1032536" cy="593783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r>
                    <a:rPr lang="en-GB" sz="1100" spc="300" dirty="0" smtClean="0">
                      <a:solidFill>
                        <a:srgbClr val="0C377B"/>
                      </a:solidFill>
                      <a:latin typeface="Calibri" panose="020F0502020204030204" pitchFamily="34" charset="0"/>
                    </a:rPr>
                    <a:t>Japan</a:t>
                  </a:r>
                </a:p>
                <a:p>
                  <a:r>
                    <a:rPr lang="en-GB" sz="800" b="1" spc="300" dirty="0" smtClean="0">
                      <a:solidFill>
                        <a:srgbClr val="0C377B"/>
                      </a:solidFill>
                      <a:latin typeface="Calibri" panose="020F0502020204030204" pitchFamily="34" charset="0"/>
                    </a:rPr>
                    <a:t>KEK</a:t>
                  </a:r>
                  <a:endParaRPr lang="en-GB" sz="1100" b="1" spc="300" dirty="0">
                    <a:solidFill>
                      <a:srgbClr val="0C377B"/>
                    </a:solidFill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132" name="Straight Connector 131"/>
                <p:cNvCxnSpPr/>
                <p:nvPr/>
              </p:nvCxnSpPr>
              <p:spPr>
                <a:xfrm flipH="1">
                  <a:off x="4791583" y="3905349"/>
                  <a:ext cx="126933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oval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132"/>
              <p:cNvGrpSpPr>
                <a:grpSpLocks/>
              </p:cNvGrpSpPr>
              <p:nvPr/>
            </p:nvGrpSpPr>
            <p:grpSpPr bwMode="auto">
              <a:xfrm>
                <a:off x="2746376" y="-12700"/>
                <a:ext cx="6473827" cy="6794500"/>
                <a:chOff x="1730" y="-8"/>
                <a:chExt cx="4078" cy="4280"/>
              </a:xfrm>
            </p:grpSpPr>
            <p:sp>
              <p:nvSpPr>
                <p:cNvPr id="32" name="Freeform 5"/>
                <p:cNvSpPr>
                  <a:spLocks/>
                </p:cNvSpPr>
                <p:nvPr/>
              </p:nvSpPr>
              <p:spPr bwMode="auto">
                <a:xfrm>
                  <a:off x="1890" y="3232"/>
                  <a:ext cx="1205" cy="952"/>
                </a:xfrm>
                <a:custGeom>
                  <a:avLst/>
                  <a:gdLst>
                    <a:gd name="T0" fmla="*/ 1154 w 1205"/>
                    <a:gd name="T1" fmla="*/ 336 h 952"/>
                    <a:gd name="T2" fmla="*/ 1036 w 1205"/>
                    <a:gd name="T3" fmla="*/ 296 h 952"/>
                    <a:gd name="T4" fmla="*/ 910 w 1205"/>
                    <a:gd name="T5" fmla="*/ 280 h 952"/>
                    <a:gd name="T6" fmla="*/ 859 w 1205"/>
                    <a:gd name="T7" fmla="*/ 232 h 952"/>
                    <a:gd name="T8" fmla="*/ 784 w 1205"/>
                    <a:gd name="T9" fmla="*/ 192 h 952"/>
                    <a:gd name="T10" fmla="*/ 716 w 1205"/>
                    <a:gd name="T11" fmla="*/ 144 h 952"/>
                    <a:gd name="T12" fmla="*/ 666 w 1205"/>
                    <a:gd name="T13" fmla="*/ 136 h 952"/>
                    <a:gd name="T14" fmla="*/ 598 w 1205"/>
                    <a:gd name="T15" fmla="*/ 128 h 952"/>
                    <a:gd name="T16" fmla="*/ 522 w 1205"/>
                    <a:gd name="T17" fmla="*/ 104 h 952"/>
                    <a:gd name="T18" fmla="*/ 387 w 1205"/>
                    <a:gd name="T19" fmla="*/ 64 h 952"/>
                    <a:gd name="T20" fmla="*/ 320 w 1205"/>
                    <a:gd name="T21" fmla="*/ 48 h 952"/>
                    <a:gd name="T22" fmla="*/ 202 w 1205"/>
                    <a:gd name="T23" fmla="*/ 16 h 952"/>
                    <a:gd name="T24" fmla="*/ 168 w 1205"/>
                    <a:gd name="T25" fmla="*/ 0 h 952"/>
                    <a:gd name="T26" fmla="*/ 135 w 1205"/>
                    <a:gd name="T27" fmla="*/ 8 h 952"/>
                    <a:gd name="T28" fmla="*/ 109 w 1205"/>
                    <a:gd name="T29" fmla="*/ 24 h 952"/>
                    <a:gd name="T30" fmla="*/ 17 w 1205"/>
                    <a:gd name="T31" fmla="*/ 48 h 952"/>
                    <a:gd name="T32" fmla="*/ 25 w 1205"/>
                    <a:gd name="T33" fmla="*/ 88 h 952"/>
                    <a:gd name="T34" fmla="*/ 34 w 1205"/>
                    <a:gd name="T35" fmla="*/ 128 h 952"/>
                    <a:gd name="T36" fmla="*/ 67 w 1205"/>
                    <a:gd name="T37" fmla="*/ 176 h 952"/>
                    <a:gd name="T38" fmla="*/ 84 w 1205"/>
                    <a:gd name="T39" fmla="*/ 200 h 952"/>
                    <a:gd name="T40" fmla="*/ 93 w 1205"/>
                    <a:gd name="T41" fmla="*/ 216 h 952"/>
                    <a:gd name="T42" fmla="*/ 143 w 1205"/>
                    <a:gd name="T43" fmla="*/ 232 h 952"/>
                    <a:gd name="T44" fmla="*/ 194 w 1205"/>
                    <a:gd name="T45" fmla="*/ 224 h 952"/>
                    <a:gd name="T46" fmla="*/ 236 w 1205"/>
                    <a:gd name="T47" fmla="*/ 256 h 952"/>
                    <a:gd name="T48" fmla="*/ 253 w 1205"/>
                    <a:gd name="T49" fmla="*/ 272 h 952"/>
                    <a:gd name="T50" fmla="*/ 261 w 1205"/>
                    <a:gd name="T51" fmla="*/ 296 h 952"/>
                    <a:gd name="T52" fmla="*/ 202 w 1205"/>
                    <a:gd name="T53" fmla="*/ 328 h 952"/>
                    <a:gd name="T54" fmla="*/ 177 w 1205"/>
                    <a:gd name="T55" fmla="*/ 368 h 952"/>
                    <a:gd name="T56" fmla="*/ 160 w 1205"/>
                    <a:gd name="T57" fmla="*/ 424 h 952"/>
                    <a:gd name="T58" fmla="*/ 143 w 1205"/>
                    <a:gd name="T59" fmla="*/ 432 h 952"/>
                    <a:gd name="T60" fmla="*/ 126 w 1205"/>
                    <a:gd name="T61" fmla="*/ 480 h 952"/>
                    <a:gd name="T62" fmla="*/ 76 w 1205"/>
                    <a:gd name="T63" fmla="*/ 488 h 952"/>
                    <a:gd name="T64" fmla="*/ 109 w 1205"/>
                    <a:gd name="T65" fmla="*/ 568 h 952"/>
                    <a:gd name="T66" fmla="*/ 101 w 1205"/>
                    <a:gd name="T67" fmla="*/ 584 h 952"/>
                    <a:gd name="T68" fmla="*/ 67 w 1205"/>
                    <a:gd name="T69" fmla="*/ 608 h 952"/>
                    <a:gd name="T70" fmla="*/ 67 w 1205"/>
                    <a:gd name="T71" fmla="*/ 656 h 952"/>
                    <a:gd name="T72" fmla="*/ 84 w 1205"/>
                    <a:gd name="T73" fmla="*/ 672 h 952"/>
                    <a:gd name="T74" fmla="*/ 17 w 1205"/>
                    <a:gd name="T75" fmla="*/ 720 h 952"/>
                    <a:gd name="T76" fmla="*/ 0 w 1205"/>
                    <a:gd name="T77" fmla="*/ 784 h 952"/>
                    <a:gd name="T78" fmla="*/ 59 w 1205"/>
                    <a:gd name="T79" fmla="*/ 792 h 952"/>
                    <a:gd name="T80" fmla="*/ 109 w 1205"/>
                    <a:gd name="T81" fmla="*/ 840 h 952"/>
                    <a:gd name="T82" fmla="*/ 118 w 1205"/>
                    <a:gd name="T83" fmla="*/ 920 h 952"/>
                    <a:gd name="T84" fmla="*/ 219 w 1205"/>
                    <a:gd name="T85" fmla="*/ 928 h 952"/>
                    <a:gd name="T86" fmla="*/ 295 w 1205"/>
                    <a:gd name="T87" fmla="*/ 912 h 952"/>
                    <a:gd name="T88" fmla="*/ 379 w 1205"/>
                    <a:gd name="T89" fmla="*/ 904 h 952"/>
                    <a:gd name="T90" fmla="*/ 539 w 1205"/>
                    <a:gd name="T91" fmla="*/ 928 h 952"/>
                    <a:gd name="T92" fmla="*/ 598 w 1205"/>
                    <a:gd name="T93" fmla="*/ 904 h 952"/>
                    <a:gd name="T94" fmla="*/ 649 w 1205"/>
                    <a:gd name="T95" fmla="*/ 856 h 952"/>
                    <a:gd name="T96" fmla="*/ 725 w 1205"/>
                    <a:gd name="T97" fmla="*/ 824 h 952"/>
                    <a:gd name="T98" fmla="*/ 784 w 1205"/>
                    <a:gd name="T99" fmla="*/ 752 h 952"/>
                    <a:gd name="T100" fmla="*/ 809 w 1205"/>
                    <a:gd name="T101" fmla="*/ 664 h 952"/>
                    <a:gd name="T102" fmla="*/ 842 w 1205"/>
                    <a:gd name="T103" fmla="*/ 592 h 952"/>
                    <a:gd name="T104" fmla="*/ 927 w 1205"/>
                    <a:gd name="T105" fmla="*/ 504 h 952"/>
                    <a:gd name="T106" fmla="*/ 944 w 1205"/>
                    <a:gd name="T107" fmla="*/ 472 h 952"/>
                    <a:gd name="T108" fmla="*/ 1019 w 1205"/>
                    <a:gd name="T109" fmla="*/ 440 h 952"/>
                    <a:gd name="T110" fmla="*/ 1196 w 1205"/>
                    <a:gd name="T111" fmla="*/ 376 h 952"/>
                    <a:gd name="T112" fmla="*/ 1205 w 1205"/>
                    <a:gd name="T113" fmla="*/ 368 h 952"/>
                    <a:gd name="T114" fmla="*/ 1180 w 1205"/>
                    <a:gd name="T115" fmla="*/ 352 h 952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1205" h="952">
                      <a:moveTo>
                        <a:pt x="1180" y="352"/>
                      </a:moveTo>
                      <a:lnTo>
                        <a:pt x="1154" y="336"/>
                      </a:lnTo>
                      <a:lnTo>
                        <a:pt x="1095" y="320"/>
                      </a:lnTo>
                      <a:lnTo>
                        <a:pt x="1036" y="296"/>
                      </a:lnTo>
                      <a:lnTo>
                        <a:pt x="969" y="288"/>
                      </a:lnTo>
                      <a:lnTo>
                        <a:pt x="910" y="280"/>
                      </a:lnTo>
                      <a:lnTo>
                        <a:pt x="893" y="256"/>
                      </a:lnTo>
                      <a:lnTo>
                        <a:pt x="859" y="232"/>
                      </a:lnTo>
                      <a:lnTo>
                        <a:pt x="817" y="224"/>
                      </a:lnTo>
                      <a:lnTo>
                        <a:pt x="784" y="192"/>
                      </a:lnTo>
                      <a:lnTo>
                        <a:pt x="733" y="152"/>
                      </a:lnTo>
                      <a:lnTo>
                        <a:pt x="716" y="144"/>
                      </a:lnTo>
                      <a:lnTo>
                        <a:pt x="699" y="144"/>
                      </a:lnTo>
                      <a:lnTo>
                        <a:pt x="666" y="136"/>
                      </a:lnTo>
                      <a:lnTo>
                        <a:pt x="632" y="120"/>
                      </a:lnTo>
                      <a:lnTo>
                        <a:pt x="598" y="128"/>
                      </a:lnTo>
                      <a:lnTo>
                        <a:pt x="556" y="104"/>
                      </a:lnTo>
                      <a:lnTo>
                        <a:pt x="522" y="104"/>
                      </a:lnTo>
                      <a:lnTo>
                        <a:pt x="480" y="96"/>
                      </a:lnTo>
                      <a:lnTo>
                        <a:pt x="387" y="64"/>
                      </a:lnTo>
                      <a:lnTo>
                        <a:pt x="362" y="48"/>
                      </a:lnTo>
                      <a:lnTo>
                        <a:pt x="320" y="48"/>
                      </a:lnTo>
                      <a:lnTo>
                        <a:pt x="227" y="32"/>
                      </a:lnTo>
                      <a:lnTo>
                        <a:pt x="202" y="16"/>
                      </a:lnTo>
                      <a:lnTo>
                        <a:pt x="185" y="0"/>
                      </a:lnTo>
                      <a:lnTo>
                        <a:pt x="168" y="0"/>
                      </a:lnTo>
                      <a:lnTo>
                        <a:pt x="143" y="0"/>
                      </a:lnTo>
                      <a:lnTo>
                        <a:pt x="135" y="8"/>
                      </a:lnTo>
                      <a:lnTo>
                        <a:pt x="126" y="24"/>
                      </a:lnTo>
                      <a:lnTo>
                        <a:pt x="109" y="24"/>
                      </a:lnTo>
                      <a:lnTo>
                        <a:pt x="59" y="32"/>
                      </a:lnTo>
                      <a:lnTo>
                        <a:pt x="17" y="48"/>
                      </a:lnTo>
                      <a:lnTo>
                        <a:pt x="25" y="80"/>
                      </a:lnTo>
                      <a:lnTo>
                        <a:pt x="25" y="88"/>
                      </a:lnTo>
                      <a:lnTo>
                        <a:pt x="25" y="104"/>
                      </a:lnTo>
                      <a:lnTo>
                        <a:pt x="34" y="128"/>
                      </a:lnTo>
                      <a:lnTo>
                        <a:pt x="17" y="184"/>
                      </a:lnTo>
                      <a:lnTo>
                        <a:pt x="67" y="176"/>
                      </a:lnTo>
                      <a:lnTo>
                        <a:pt x="84" y="184"/>
                      </a:lnTo>
                      <a:lnTo>
                        <a:pt x="84" y="200"/>
                      </a:lnTo>
                      <a:lnTo>
                        <a:pt x="76" y="208"/>
                      </a:lnTo>
                      <a:lnTo>
                        <a:pt x="93" y="216"/>
                      </a:lnTo>
                      <a:lnTo>
                        <a:pt x="126" y="216"/>
                      </a:lnTo>
                      <a:lnTo>
                        <a:pt x="143" y="232"/>
                      </a:lnTo>
                      <a:lnTo>
                        <a:pt x="168" y="232"/>
                      </a:lnTo>
                      <a:lnTo>
                        <a:pt x="194" y="224"/>
                      </a:lnTo>
                      <a:lnTo>
                        <a:pt x="227" y="240"/>
                      </a:lnTo>
                      <a:lnTo>
                        <a:pt x="236" y="256"/>
                      </a:lnTo>
                      <a:lnTo>
                        <a:pt x="236" y="264"/>
                      </a:lnTo>
                      <a:lnTo>
                        <a:pt x="253" y="272"/>
                      </a:lnTo>
                      <a:lnTo>
                        <a:pt x="261" y="288"/>
                      </a:lnTo>
                      <a:lnTo>
                        <a:pt x="261" y="296"/>
                      </a:lnTo>
                      <a:lnTo>
                        <a:pt x="227" y="312"/>
                      </a:lnTo>
                      <a:lnTo>
                        <a:pt x="202" y="328"/>
                      </a:lnTo>
                      <a:lnTo>
                        <a:pt x="168" y="344"/>
                      </a:lnTo>
                      <a:lnTo>
                        <a:pt x="177" y="368"/>
                      </a:lnTo>
                      <a:lnTo>
                        <a:pt x="160" y="400"/>
                      </a:lnTo>
                      <a:lnTo>
                        <a:pt x="160" y="424"/>
                      </a:lnTo>
                      <a:lnTo>
                        <a:pt x="152" y="432"/>
                      </a:lnTo>
                      <a:lnTo>
                        <a:pt x="143" y="432"/>
                      </a:lnTo>
                      <a:lnTo>
                        <a:pt x="143" y="464"/>
                      </a:lnTo>
                      <a:lnTo>
                        <a:pt x="126" y="480"/>
                      </a:lnTo>
                      <a:lnTo>
                        <a:pt x="101" y="488"/>
                      </a:lnTo>
                      <a:lnTo>
                        <a:pt x="76" y="488"/>
                      </a:lnTo>
                      <a:lnTo>
                        <a:pt x="93" y="552"/>
                      </a:lnTo>
                      <a:lnTo>
                        <a:pt x="109" y="568"/>
                      </a:lnTo>
                      <a:lnTo>
                        <a:pt x="109" y="576"/>
                      </a:lnTo>
                      <a:lnTo>
                        <a:pt x="101" y="584"/>
                      </a:lnTo>
                      <a:lnTo>
                        <a:pt x="76" y="592"/>
                      </a:lnTo>
                      <a:lnTo>
                        <a:pt x="67" y="608"/>
                      </a:lnTo>
                      <a:lnTo>
                        <a:pt x="59" y="632"/>
                      </a:lnTo>
                      <a:lnTo>
                        <a:pt x="67" y="656"/>
                      </a:lnTo>
                      <a:lnTo>
                        <a:pt x="76" y="672"/>
                      </a:lnTo>
                      <a:lnTo>
                        <a:pt x="84" y="672"/>
                      </a:lnTo>
                      <a:lnTo>
                        <a:pt x="59" y="696"/>
                      </a:lnTo>
                      <a:lnTo>
                        <a:pt x="17" y="720"/>
                      </a:lnTo>
                      <a:lnTo>
                        <a:pt x="8" y="752"/>
                      </a:lnTo>
                      <a:lnTo>
                        <a:pt x="0" y="784"/>
                      </a:lnTo>
                      <a:lnTo>
                        <a:pt x="17" y="784"/>
                      </a:lnTo>
                      <a:lnTo>
                        <a:pt x="59" y="792"/>
                      </a:lnTo>
                      <a:lnTo>
                        <a:pt x="93" y="816"/>
                      </a:lnTo>
                      <a:lnTo>
                        <a:pt x="109" y="840"/>
                      </a:lnTo>
                      <a:lnTo>
                        <a:pt x="109" y="880"/>
                      </a:lnTo>
                      <a:lnTo>
                        <a:pt x="118" y="920"/>
                      </a:lnTo>
                      <a:lnTo>
                        <a:pt x="152" y="952"/>
                      </a:lnTo>
                      <a:lnTo>
                        <a:pt x="219" y="928"/>
                      </a:lnTo>
                      <a:lnTo>
                        <a:pt x="253" y="920"/>
                      </a:lnTo>
                      <a:lnTo>
                        <a:pt x="295" y="912"/>
                      </a:lnTo>
                      <a:lnTo>
                        <a:pt x="337" y="896"/>
                      </a:lnTo>
                      <a:lnTo>
                        <a:pt x="379" y="904"/>
                      </a:lnTo>
                      <a:lnTo>
                        <a:pt x="463" y="920"/>
                      </a:lnTo>
                      <a:lnTo>
                        <a:pt x="539" y="928"/>
                      </a:lnTo>
                      <a:lnTo>
                        <a:pt x="573" y="928"/>
                      </a:lnTo>
                      <a:lnTo>
                        <a:pt x="598" y="904"/>
                      </a:lnTo>
                      <a:lnTo>
                        <a:pt x="615" y="872"/>
                      </a:lnTo>
                      <a:lnTo>
                        <a:pt x="649" y="856"/>
                      </a:lnTo>
                      <a:lnTo>
                        <a:pt x="733" y="848"/>
                      </a:lnTo>
                      <a:lnTo>
                        <a:pt x="725" y="824"/>
                      </a:lnTo>
                      <a:lnTo>
                        <a:pt x="733" y="800"/>
                      </a:lnTo>
                      <a:lnTo>
                        <a:pt x="784" y="752"/>
                      </a:lnTo>
                      <a:lnTo>
                        <a:pt x="842" y="720"/>
                      </a:lnTo>
                      <a:lnTo>
                        <a:pt x="809" y="664"/>
                      </a:lnTo>
                      <a:lnTo>
                        <a:pt x="809" y="624"/>
                      </a:lnTo>
                      <a:lnTo>
                        <a:pt x="842" y="592"/>
                      </a:lnTo>
                      <a:lnTo>
                        <a:pt x="885" y="536"/>
                      </a:lnTo>
                      <a:lnTo>
                        <a:pt x="927" y="504"/>
                      </a:lnTo>
                      <a:lnTo>
                        <a:pt x="935" y="504"/>
                      </a:lnTo>
                      <a:lnTo>
                        <a:pt x="944" y="472"/>
                      </a:lnTo>
                      <a:lnTo>
                        <a:pt x="977" y="448"/>
                      </a:lnTo>
                      <a:lnTo>
                        <a:pt x="1019" y="440"/>
                      </a:lnTo>
                      <a:lnTo>
                        <a:pt x="1095" y="432"/>
                      </a:lnTo>
                      <a:lnTo>
                        <a:pt x="1196" y="376"/>
                      </a:lnTo>
                      <a:lnTo>
                        <a:pt x="1205" y="376"/>
                      </a:lnTo>
                      <a:lnTo>
                        <a:pt x="1205" y="368"/>
                      </a:lnTo>
                      <a:lnTo>
                        <a:pt x="1205" y="344"/>
                      </a:lnTo>
                      <a:lnTo>
                        <a:pt x="1180" y="352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33" name="Freeform 6"/>
                <p:cNvSpPr>
                  <a:spLocks/>
                </p:cNvSpPr>
                <p:nvPr/>
              </p:nvSpPr>
              <p:spPr bwMode="auto">
                <a:xfrm>
                  <a:off x="1730" y="3408"/>
                  <a:ext cx="421" cy="616"/>
                </a:xfrm>
                <a:custGeom>
                  <a:avLst/>
                  <a:gdLst>
                    <a:gd name="T0" fmla="*/ 396 w 421"/>
                    <a:gd name="T1" fmla="*/ 88 h 616"/>
                    <a:gd name="T2" fmla="*/ 387 w 421"/>
                    <a:gd name="T3" fmla="*/ 64 h 616"/>
                    <a:gd name="T4" fmla="*/ 328 w 421"/>
                    <a:gd name="T5" fmla="*/ 56 h 616"/>
                    <a:gd name="T6" fmla="*/ 286 w 421"/>
                    <a:gd name="T7" fmla="*/ 40 h 616"/>
                    <a:gd name="T8" fmla="*/ 236 w 421"/>
                    <a:gd name="T9" fmla="*/ 32 h 616"/>
                    <a:gd name="T10" fmla="*/ 244 w 421"/>
                    <a:gd name="T11" fmla="*/ 8 h 616"/>
                    <a:gd name="T12" fmla="*/ 177 w 421"/>
                    <a:gd name="T13" fmla="*/ 8 h 616"/>
                    <a:gd name="T14" fmla="*/ 160 w 421"/>
                    <a:gd name="T15" fmla="*/ 112 h 616"/>
                    <a:gd name="T16" fmla="*/ 126 w 421"/>
                    <a:gd name="T17" fmla="*/ 208 h 616"/>
                    <a:gd name="T18" fmla="*/ 42 w 421"/>
                    <a:gd name="T19" fmla="*/ 304 h 616"/>
                    <a:gd name="T20" fmla="*/ 8 w 421"/>
                    <a:gd name="T21" fmla="*/ 368 h 616"/>
                    <a:gd name="T22" fmla="*/ 34 w 421"/>
                    <a:gd name="T23" fmla="*/ 384 h 616"/>
                    <a:gd name="T24" fmla="*/ 25 w 421"/>
                    <a:gd name="T25" fmla="*/ 408 h 616"/>
                    <a:gd name="T26" fmla="*/ 67 w 421"/>
                    <a:gd name="T27" fmla="*/ 416 h 616"/>
                    <a:gd name="T28" fmla="*/ 42 w 421"/>
                    <a:gd name="T29" fmla="*/ 512 h 616"/>
                    <a:gd name="T30" fmla="*/ 8 w 421"/>
                    <a:gd name="T31" fmla="*/ 576 h 616"/>
                    <a:gd name="T32" fmla="*/ 8 w 421"/>
                    <a:gd name="T33" fmla="*/ 592 h 616"/>
                    <a:gd name="T34" fmla="*/ 84 w 421"/>
                    <a:gd name="T35" fmla="*/ 600 h 616"/>
                    <a:gd name="T36" fmla="*/ 160 w 421"/>
                    <a:gd name="T37" fmla="*/ 608 h 616"/>
                    <a:gd name="T38" fmla="*/ 177 w 421"/>
                    <a:gd name="T39" fmla="*/ 544 h 616"/>
                    <a:gd name="T40" fmla="*/ 244 w 421"/>
                    <a:gd name="T41" fmla="*/ 496 h 616"/>
                    <a:gd name="T42" fmla="*/ 227 w 421"/>
                    <a:gd name="T43" fmla="*/ 480 h 616"/>
                    <a:gd name="T44" fmla="*/ 227 w 421"/>
                    <a:gd name="T45" fmla="*/ 432 h 616"/>
                    <a:gd name="T46" fmla="*/ 261 w 421"/>
                    <a:gd name="T47" fmla="*/ 408 h 616"/>
                    <a:gd name="T48" fmla="*/ 269 w 421"/>
                    <a:gd name="T49" fmla="*/ 392 h 616"/>
                    <a:gd name="T50" fmla="*/ 236 w 421"/>
                    <a:gd name="T51" fmla="*/ 312 h 616"/>
                    <a:gd name="T52" fmla="*/ 286 w 421"/>
                    <a:gd name="T53" fmla="*/ 304 h 616"/>
                    <a:gd name="T54" fmla="*/ 303 w 421"/>
                    <a:gd name="T55" fmla="*/ 256 h 616"/>
                    <a:gd name="T56" fmla="*/ 320 w 421"/>
                    <a:gd name="T57" fmla="*/ 248 h 616"/>
                    <a:gd name="T58" fmla="*/ 337 w 421"/>
                    <a:gd name="T59" fmla="*/ 192 h 616"/>
                    <a:gd name="T60" fmla="*/ 362 w 421"/>
                    <a:gd name="T61" fmla="*/ 152 h 616"/>
                    <a:gd name="T62" fmla="*/ 421 w 421"/>
                    <a:gd name="T63" fmla="*/ 120 h 616"/>
                    <a:gd name="T64" fmla="*/ 413 w 421"/>
                    <a:gd name="T65" fmla="*/ 96 h 61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421" h="616">
                      <a:moveTo>
                        <a:pt x="413" y="96"/>
                      </a:moveTo>
                      <a:lnTo>
                        <a:pt x="396" y="88"/>
                      </a:lnTo>
                      <a:lnTo>
                        <a:pt x="396" y="80"/>
                      </a:lnTo>
                      <a:lnTo>
                        <a:pt x="387" y="64"/>
                      </a:lnTo>
                      <a:lnTo>
                        <a:pt x="354" y="48"/>
                      </a:lnTo>
                      <a:lnTo>
                        <a:pt x="328" y="56"/>
                      </a:lnTo>
                      <a:lnTo>
                        <a:pt x="303" y="56"/>
                      </a:lnTo>
                      <a:lnTo>
                        <a:pt x="286" y="40"/>
                      </a:lnTo>
                      <a:lnTo>
                        <a:pt x="253" y="40"/>
                      </a:lnTo>
                      <a:lnTo>
                        <a:pt x="236" y="32"/>
                      </a:lnTo>
                      <a:lnTo>
                        <a:pt x="244" y="24"/>
                      </a:lnTo>
                      <a:lnTo>
                        <a:pt x="244" y="8"/>
                      </a:lnTo>
                      <a:lnTo>
                        <a:pt x="227" y="0"/>
                      </a:lnTo>
                      <a:lnTo>
                        <a:pt x="177" y="8"/>
                      </a:lnTo>
                      <a:lnTo>
                        <a:pt x="177" y="40"/>
                      </a:lnTo>
                      <a:lnTo>
                        <a:pt x="160" y="112"/>
                      </a:lnTo>
                      <a:lnTo>
                        <a:pt x="143" y="144"/>
                      </a:lnTo>
                      <a:lnTo>
                        <a:pt x="126" y="208"/>
                      </a:lnTo>
                      <a:lnTo>
                        <a:pt x="92" y="256"/>
                      </a:lnTo>
                      <a:lnTo>
                        <a:pt x="42" y="304"/>
                      </a:lnTo>
                      <a:lnTo>
                        <a:pt x="17" y="352"/>
                      </a:lnTo>
                      <a:lnTo>
                        <a:pt x="8" y="368"/>
                      </a:lnTo>
                      <a:lnTo>
                        <a:pt x="17" y="376"/>
                      </a:lnTo>
                      <a:lnTo>
                        <a:pt x="34" y="384"/>
                      </a:lnTo>
                      <a:lnTo>
                        <a:pt x="25" y="400"/>
                      </a:lnTo>
                      <a:lnTo>
                        <a:pt x="25" y="408"/>
                      </a:lnTo>
                      <a:lnTo>
                        <a:pt x="34" y="416"/>
                      </a:lnTo>
                      <a:lnTo>
                        <a:pt x="67" y="416"/>
                      </a:lnTo>
                      <a:lnTo>
                        <a:pt x="42" y="480"/>
                      </a:lnTo>
                      <a:lnTo>
                        <a:pt x="42" y="512"/>
                      </a:lnTo>
                      <a:lnTo>
                        <a:pt x="25" y="544"/>
                      </a:lnTo>
                      <a:lnTo>
                        <a:pt x="8" y="576"/>
                      </a:lnTo>
                      <a:lnTo>
                        <a:pt x="0" y="592"/>
                      </a:lnTo>
                      <a:lnTo>
                        <a:pt x="8" y="592"/>
                      </a:lnTo>
                      <a:lnTo>
                        <a:pt x="50" y="592"/>
                      </a:lnTo>
                      <a:lnTo>
                        <a:pt x="84" y="600"/>
                      </a:lnTo>
                      <a:lnTo>
                        <a:pt x="126" y="616"/>
                      </a:lnTo>
                      <a:lnTo>
                        <a:pt x="160" y="608"/>
                      </a:lnTo>
                      <a:lnTo>
                        <a:pt x="168" y="576"/>
                      </a:lnTo>
                      <a:lnTo>
                        <a:pt x="177" y="544"/>
                      </a:lnTo>
                      <a:lnTo>
                        <a:pt x="219" y="520"/>
                      </a:lnTo>
                      <a:lnTo>
                        <a:pt x="244" y="496"/>
                      </a:lnTo>
                      <a:lnTo>
                        <a:pt x="236" y="496"/>
                      </a:lnTo>
                      <a:lnTo>
                        <a:pt x="227" y="480"/>
                      </a:lnTo>
                      <a:lnTo>
                        <a:pt x="219" y="456"/>
                      </a:lnTo>
                      <a:lnTo>
                        <a:pt x="227" y="432"/>
                      </a:lnTo>
                      <a:lnTo>
                        <a:pt x="236" y="416"/>
                      </a:lnTo>
                      <a:lnTo>
                        <a:pt x="261" y="408"/>
                      </a:lnTo>
                      <a:lnTo>
                        <a:pt x="269" y="400"/>
                      </a:lnTo>
                      <a:lnTo>
                        <a:pt x="269" y="392"/>
                      </a:lnTo>
                      <a:lnTo>
                        <a:pt x="253" y="376"/>
                      </a:lnTo>
                      <a:lnTo>
                        <a:pt x="236" y="312"/>
                      </a:lnTo>
                      <a:lnTo>
                        <a:pt x="261" y="312"/>
                      </a:lnTo>
                      <a:lnTo>
                        <a:pt x="286" y="304"/>
                      </a:lnTo>
                      <a:lnTo>
                        <a:pt x="303" y="288"/>
                      </a:lnTo>
                      <a:lnTo>
                        <a:pt x="303" y="256"/>
                      </a:lnTo>
                      <a:lnTo>
                        <a:pt x="312" y="256"/>
                      </a:lnTo>
                      <a:lnTo>
                        <a:pt x="320" y="248"/>
                      </a:lnTo>
                      <a:lnTo>
                        <a:pt x="320" y="224"/>
                      </a:lnTo>
                      <a:lnTo>
                        <a:pt x="337" y="192"/>
                      </a:lnTo>
                      <a:lnTo>
                        <a:pt x="328" y="168"/>
                      </a:lnTo>
                      <a:lnTo>
                        <a:pt x="362" y="152"/>
                      </a:lnTo>
                      <a:lnTo>
                        <a:pt x="387" y="136"/>
                      </a:lnTo>
                      <a:lnTo>
                        <a:pt x="421" y="120"/>
                      </a:lnTo>
                      <a:lnTo>
                        <a:pt x="421" y="112"/>
                      </a:lnTo>
                      <a:lnTo>
                        <a:pt x="413" y="96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34" name="Freeform 7"/>
                <p:cNvSpPr>
                  <a:spLocks/>
                </p:cNvSpPr>
                <p:nvPr/>
              </p:nvSpPr>
              <p:spPr bwMode="auto">
                <a:xfrm>
                  <a:off x="1890" y="3232"/>
                  <a:ext cx="1205" cy="952"/>
                </a:xfrm>
                <a:custGeom>
                  <a:avLst/>
                  <a:gdLst>
                    <a:gd name="T0" fmla="*/ 1154 w 1205"/>
                    <a:gd name="T1" fmla="*/ 336 h 952"/>
                    <a:gd name="T2" fmla="*/ 1036 w 1205"/>
                    <a:gd name="T3" fmla="*/ 296 h 952"/>
                    <a:gd name="T4" fmla="*/ 910 w 1205"/>
                    <a:gd name="T5" fmla="*/ 280 h 952"/>
                    <a:gd name="T6" fmla="*/ 859 w 1205"/>
                    <a:gd name="T7" fmla="*/ 232 h 952"/>
                    <a:gd name="T8" fmla="*/ 784 w 1205"/>
                    <a:gd name="T9" fmla="*/ 192 h 952"/>
                    <a:gd name="T10" fmla="*/ 716 w 1205"/>
                    <a:gd name="T11" fmla="*/ 144 h 952"/>
                    <a:gd name="T12" fmla="*/ 666 w 1205"/>
                    <a:gd name="T13" fmla="*/ 136 h 952"/>
                    <a:gd name="T14" fmla="*/ 598 w 1205"/>
                    <a:gd name="T15" fmla="*/ 128 h 952"/>
                    <a:gd name="T16" fmla="*/ 522 w 1205"/>
                    <a:gd name="T17" fmla="*/ 104 h 952"/>
                    <a:gd name="T18" fmla="*/ 387 w 1205"/>
                    <a:gd name="T19" fmla="*/ 64 h 952"/>
                    <a:gd name="T20" fmla="*/ 320 w 1205"/>
                    <a:gd name="T21" fmla="*/ 48 h 952"/>
                    <a:gd name="T22" fmla="*/ 202 w 1205"/>
                    <a:gd name="T23" fmla="*/ 16 h 952"/>
                    <a:gd name="T24" fmla="*/ 168 w 1205"/>
                    <a:gd name="T25" fmla="*/ 0 h 952"/>
                    <a:gd name="T26" fmla="*/ 135 w 1205"/>
                    <a:gd name="T27" fmla="*/ 8 h 952"/>
                    <a:gd name="T28" fmla="*/ 109 w 1205"/>
                    <a:gd name="T29" fmla="*/ 24 h 952"/>
                    <a:gd name="T30" fmla="*/ 17 w 1205"/>
                    <a:gd name="T31" fmla="*/ 48 h 952"/>
                    <a:gd name="T32" fmla="*/ 25 w 1205"/>
                    <a:gd name="T33" fmla="*/ 88 h 952"/>
                    <a:gd name="T34" fmla="*/ 34 w 1205"/>
                    <a:gd name="T35" fmla="*/ 128 h 952"/>
                    <a:gd name="T36" fmla="*/ 67 w 1205"/>
                    <a:gd name="T37" fmla="*/ 176 h 952"/>
                    <a:gd name="T38" fmla="*/ 84 w 1205"/>
                    <a:gd name="T39" fmla="*/ 200 h 952"/>
                    <a:gd name="T40" fmla="*/ 93 w 1205"/>
                    <a:gd name="T41" fmla="*/ 216 h 952"/>
                    <a:gd name="T42" fmla="*/ 143 w 1205"/>
                    <a:gd name="T43" fmla="*/ 232 h 952"/>
                    <a:gd name="T44" fmla="*/ 194 w 1205"/>
                    <a:gd name="T45" fmla="*/ 224 h 952"/>
                    <a:gd name="T46" fmla="*/ 236 w 1205"/>
                    <a:gd name="T47" fmla="*/ 256 h 952"/>
                    <a:gd name="T48" fmla="*/ 253 w 1205"/>
                    <a:gd name="T49" fmla="*/ 272 h 952"/>
                    <a:gd name="T50" fmla="*/ 261 w 1205"/>
                    <a:gd name="T51" fmla="*/ 296 h 952"/>
                    <a:gd name="T52" fmla="*/ 202 w 1205"/>
                    <a:gd name="T53" fmla="*/ 328 h 952"/>
                    <a:gd name="T54" fmla="*/ 177 w 1205"/>
                    <a:gd name="T55" fmla="*/ 368 h 952"/>
                    <a:gd name="T56" fmla="*/ 160 w 1205"/>
                    <a:gd name="T57" fmla="*/ 424 h 952"/>
                    <a:gd name="T58" fmla="*/ 143 w 1205"/>
                    <a:gd name="T59" fmla="*/ 432 h 952"/>
                    <a:gd name="T60" fmla="*/ 126 w 1205"/>
                    <a:gd name="T61" fmla="*/ 480 h 952"/>
                    <a:gd name="T62" fmla="*/ 76 w 1205"/>
                    <a:gd name="T63" fmla="*/ 488 h 952"/>
                    <a:gd name="T64" fmla="*/ 109 w 1205"/>
                    <a:gd name="T65" fmla="*/ 568 h 952"/>
                    <a:gd name="T66" fmla="*/ 101 w 1205"/>
                    <a:gd name="T67" fmla="*/ 584 h 952"/>
                    <a:gd name="T68" fmla="*/ 67 w 1205"/>
                    <a:gd name="T69" fmla="*/ 608 h 952"/>
                    <a:gd name="T70" fmla="*/ 67 w 1205"/>
                    <a:gd name="T71" fmla="*/ 656 h 952"/>
                    <a:gd name="T72" fmla="*/ 84 w 1205"/>
                    <a:gd name="T73" fmla="*/ 672 h 952"/>
                    <a:gd name="T74" fmla="*/ 17 w 1205"/>
                    <a:gd name="T75" fmla="*/ 720 h 952"/>
                    <a:gd name="T76" fmla="*/ 0 w 1205"/>
                    <a:gd name="T77" fmla="*/ 784 h 952"/>
                    <a:gd name="T78" fmla="*/ 59 w 1205"/>
                    <a:gd name="T79" fmla="*/ 792 h 952"/>
                    <a:gd name="T80" fmla="*/ 109 w 1205"/>
                    <a:gd name="T81" fmla="*/ 840 h 952"/>
                    <a:gd name="T82" fmla="*/ 118 w 1205"/>
                    <a:gd name="T83" fmla="*/ 920 h 952"/>
                    <a:gd name="T84" fmla="*/ 219 w 1205"/>
                    <a:gd name="T85" fmla="*/ 928 h 952"/>
                    <a:gd name="T86" fmla="*/ 295 w 1205"/>
                    <a:gd name="T87" fmla="*/ 912 h 952"/>
                    <a:gd name="T88" fmla="*/ 379 w 1205"/>
                    <a:gd name="T89" fmla="*/ 904 h 952"/>
                    <a:gd name="T90" fmla="*/ 539 w 1205"/>
                    <a:gd name="T91" fmla="*/ 928 h 952"/>
                    <a:gd name="T92" fmla="*/ 598 w 1205"/>
                    <a:gd name="T93" fmla="*/ 904 h 952"/>
                    <a:gd name="T94" fmla="*/ 649 w 1205"/>
                    <a:gd name="T95" fmla="*/ 856 h 952"/>
                    <a:gd name="T96" fmla="*/ 725 w 1205"/>
                    <a:gd name="T97" fmla="*/ 824 h 952"/>
                    <a:gd name="T98" fmla="*/ 784 w 1205"/>
                    <a:gd name="T99" fmla="*/ 752 h 952"/>
                    <a:gd name="T100" fmla="*/ 809 w 1205"/>
                    <a:gd name="T101" fmla="*/ 664 h 952"/>
                    <a:gd name="T102" fmla="*/ 842 w 1205"/>
                    <a:gd name="T103" fmla="*/ 592 h 952"/>
                    <a:gd name="T104" fmla="*/ 927 w 1205"/>
                    <a:gd name="T105" fmla="*/ 504 h 952"/>
                    <a:gd name="T106" fmla="*/ 944 w 1205"/>
                    <a:gd name="T107" fmla="*/ 472 h 952"/>
                    <a:gd name="T108" fmla="*/ 944 w 1205"/>
                    <a:gd name="T109" fmla="*/ 472 h 952"/>
                    <a:gd name="T110" fmla="*/ 1019 w 1205"/>
                    <a:gd name="T111" fmla="*/ 440 h 952"/>
                    <a:gd name="T112" fmla="*/ 1196 w 1205"/>
                    <a:gd name="T113" fmla="*/ 376 h 952"/>
                    <a:gd name="T114" fmla="*/ 1205 w 1205"/>
                    <a:gd name="T115" fmla="*/ 368 h 952"/>
                    <a:gd name="T116" fmla="*/ 1205 w 1205"/>
                    <a:gd name="T117" fmla="*/ 344 h 952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1205" h="952">
                      <a:moveTo>
                        <a:pt x="1180" y="352"/>
                      </a:moveTo>
                      <a:lnTo>
                        <a:pt x="1154" y="336"/>
                      </a:lnTo>
                      <a:lnTo>
                        <a:pt x="1095" y="320"/>
                      </a:lnTo>
                      <a:lnTo>
                        <a:pt x="1036" y="296"/>
                      </a:lnTo>
                      <a:lnTo>
                        <a:pt x="969" y="288"/>
                      </a:lnTo>
                      <a:lnTo>
                        <a:pt x="910" y="280"/>
                      </a:lnTo>
                      <a:lnTo>
                        <a:pt x="893" y="256"/>
                      </a:lnTo>
                      <a:lnTo>
                        <a:pt x="859" y="232"/>
                      </a:lnTo>
                      <a:lnTo>
                        <a:pt x="817" y="224"/>
                      </a:lnTo>
                      <a:lnTo>
                        <a:pt x="784" y="192"/>
                      </a:lnTo>
                      <a:lnTo>
                        <a:pt x="733" y="152"/>
                      </a:lnTo>
                      <a:lnTo>
                        <a:pt x="716" y="144"/>
                      </a:lnTo>
                      <a:lnTo>
                        <a:pt x="699" y="144"/>
                      </a:lnTo>
                      <a:lnTo>
                        <a:pt x="666" y="136"/>
                      </a:lnTo>
                      <a:lnTo>
                        <a:pt x="632" y="120"/>
                      </a:lnTo>
                      <a:lnTo>
                        <a:pt x="598" y="128"/>
                      </a:lnTo>
                      <a:lnTo>
                        <a:pt x="556" y="104"/>
                      </a:lnTo>
                      <a:lnTo>
                        <a:pt x="522" y="104"/>
                      </a:lnTo>
                      <a:lnTo>
                        <a:pt x="480" y="96"/>
                      </a:lnTo>
                      <a:lnTo>
                        <a:pt x="387" y="64"/>
                      </a:lnTo>
                      <a:lnTo>
                        <a:pt x="362" y="48"/>
                      </a:lnTo>
                      <a:lnTo>
                        <a:pt x="320" y="48"/>
                      </a:lnTo>
                      <a:lnTo>
                        <a:pt x="227" y="32"/>
                      </a:lnTo>
                      <a:lnTo>
                        <a:pt x="202" y="16"/>
                      </a:lnTo>
                      <a:lnTo>
                        <a:pt x="185" y="0"/>
                      </a:lnTo>
                      <a:lnTo>
                        <a:pt x="168" y="0"/>
                      </a:lnTo>
                      <a:lnTo>
                        <a:pt x="143" y="0"/>
                      </a:lnTo>
                      <a:lnTo>
                        <a:pt x="135" y="8"/>
                      </a:lnTo>
                      <a:lnTo>
                        <a:pt x="126" y="24"/>
                      </a:lnTo>
                      <a:lnTo>
                        <a:pt x="109" y="24"/>
                      </a:lnTo>
                      <a:lnTo>
                        <a:pt x="59" y="32"/>
                      </a:lnTo>
                      <a:lnTo>
                        <a:pt x="17" y="48"/>
                      </a:lnTo>
                      <a:lnTo>
                        <a:pt x="25" y="80"/>
                      </a:lnTo>
                      <a:lnTo>
                        <a:pt x="25" y="88"/>
                      </a:lnTo>
                      <a:lnTo>
                        <a:pt x="25" y="104"/>
                      </a:lnTo>
                      <a:lnTo>
                        <a:pt x="34" y="128"/>
                      </a:lnTo>
                      <a:lnTo>
                        <a:pt x="17" y="184"/>
                      </a:lnTo>
                      <a:lnTo>
                        <a:pt x="67" y="176"/>
                      </a:lnTo>
                      <a:lnTo>
                        <a:pt x="84" y="184"/>
                      </a:lnTo>
                      <a:lnTo>
                        <a:pt x="84" y="200"/>
                      </a:lnTo>
                      <a:lnTo>
                        <a:pt x="76" y="208"/>
                      </a:lnTo>
                      <a:lnTo>
                        <a:pt x="93" y="216"/>
                      </a:lnTo>
                      <a:lnTo>
                        <a:pt x="126" y="216"/>
                      </a:lnTo>
                      <a:lnTo>
                        <a:pt x="143" y="232"/>
                      </a:lnTo>
                      <a:lnTo>
                        <a:pt x="168" y="232"/>
                      </a:lnTo>
                      <a:lnTo>
                        <a:pt x="194" y="224"/>
                      </a:lnTo>
                      <a:lnTo>
                        <a:pt x="227" y="240"/>
                      </a:lnTo>
                      <a:lnTo>
                        <a:pt x="236" y="256"/>
                      </a:lnTo>
                      <a:lnTo>
                        <a:pt x="236" y="264"/>
                      </a:lnTo>
                      <a:lnTo>
                        <a:pt x="253" y="272"/>
                      </a:lnTo>
                      <a:lnTo>
                        <a:pt x="261" y="288"/>
                      </a:lnTo>
                      <a:lnTo>
                        <a:pt x="261" y="296"/>
                      </a:lnTo>
                      <a:lnTo>
                        <a:pt x="227" y="312"/>
                      </a:lnTo>
                      <a:lnTo>
                        <a:pt x="202" y="328"/>
                      </a:lnTo>
                      <a:lnTo>
                        <a:pt x="168" y="344"/>
                      </a:lnTo>
                      <a:lnTo>
                        <a:pt x="177" y="368"/>
                      </a:lnTo>
                      <a:lnTo>
                        <a:pt x="160" y="400"/>
                      </a:lnTo>
                      <a:lnTo>
                        <a:pt x="160" y="424"/>
                      </a:lnTo>
                      <a:lnTo>
                        <a:pt x="152" y="432"/>
                      </a:lnTo>
                      <a:lnTo>
                        <a:pt x="143" y="432"/>
                      </a:lnTo>
                      <a:lnTo>
                        <a:pt x="143" y="464"/>
                      </a:lnTo>
                      <a:lnTo>
                        <a:pt x="126" y="480"/>
                      </a:lnTo>
                      <a:lnTo>
                        <a:pt x="101" y="488"/>
                      </a:lnTo>
                      <a:lnTo>
                        <a:pt x="76" y="488"/>
                      </a:lnTo>
                      <a:lnTo>
                        <a:pt x="93" y="552"/>
                      </a:lnTo>
                      <a:lnTo>
                        <a:pt x="109" y="568"/>
                      </a:lnTo>
                      <a:lnTo>
                        <a:pt x="109" y="576"/>
                      </a:lnTo>
                      <a:lnTo>
                        <a:pt x="101" y="584"/>
                      </a:lnTo>
                      <a:lnTo>
                        <a:pt x="76" y="592"/>
                      </a:lnTo>
                      <a:lnTo>
                        <a:pt x="67" y="608"/>
                      </a:lnTo>
                      <a:lnTo>
                        <a:pt x="59" y="632"/>
                      </a:lnTo>
                      <a:lnTo>
                        <a:pt x="67" y="656"/>
                      </a:lnTo>
                      <a:lnTo>
                        <a:pt x="76" y="672"/>
                      </a:lnTo>
                      <a:lnTo>
                        <a:pt x="84" y="672"/>
                      </a:lnTo>
                      <a:lnTo>
                        <a:pt x="59" y="696"/>
                      </a:lnTo>
                      <a:lnTo>
                        <a:pt x="17" y="720"/>
                      </a:lnTo>
                      <a:lnTo>
                        <a:pt x="8" y="752"/>
                      </a:lnTo>
                      <a:lnTo>
                        <a:pt x="0" y="784"/>
                      </a:lnTo>
                      <a:lnTo>
                        <a:pt x="17" y="784"/>
                      </a:lnTo>
                      <a:lnTo>
                        <a:pt x="59" y="792"/>
                      </a:lnTo>
                      <a:lnTo>
                        <a:pt x="93" y="816"/>
                      </a:lnTo>
                      <a:lnTo>
                        <a:pt x="109" y="840"/>
                      </a:lnTo>
                      <a:lnTo>
                        <a:pt x="109" y="880"/>
                      </a:lnTo>
                      <a:lnTo>
                        <a:pt x="118" y="920"/>
                      </a:lnTo>
                      <a:lnTo>
                        <a:pt x="152" y="952"/>
                      </a:lnTo>
                      <a:lnTo>
                        <a:pt x="219" y="928"/>
                      </a:lnTo>
                      <a:lnTo>
                        <a:pt x="253" y="920"/>
                      </a:lnTo>
                      <a:lnTo>
                        <a:pt x="295" y="912"/>
                      </a:lnTo>
                      <a:lnTo>
                        <a:pt x="337" y="896"/>
                      </a:lnTo>
                      <a:lnTo>
                        <a:pt x="379" y="904"/>
                      </a:lnTo>
                      <a:lnTo>
                        <a:pt x="463" y="920"/>
                      </a:lnTo>
                      <a:lnTo>
                        <a:pt x="539" y="928"/>
                      </a:lnTo>
                      <a:lnTo>
                        <a:pt x="573" y="928"/>
                      </a:lnTo>
                      <a:lnTo>
                        <a:pt x="598" y="904"/>
                      </a:lnTo>
                      <a:lnTo>
                        <a:pt x="615" y="872"/>
                      </a:lnTo>
                      <a:lnTo>
                        <a:pt x="649" y="856"/>
                      </a:lnTo>
                      <a:lnTo>
                        <a:pt x="733" y="848"/>
                      </a:lnTo>
                      <a:lnTo>
                        <a:pt x="725" y="824"/>
                      </a:lnTo>
                      <a:lnTo>
                        <a:pt x="733" y="800"/>
                      </a:lnTo>
                      <a:lnTo>
                        <a:pt x="784" y="752"/>
                      </a:lnTo>
                      <a:lnTo>
                        <a:pt x="842" y="720"/>
                      </a:lnTo>
                      <a:lnTo>
                        <a:pt x="809" y="664"/>
                      </a:lnTo>
                      <a:lnTo>
                        <a:pt x="809" y="624"/>
                      </a:lnTo>
                      <a:lnTo>
                        <a:pt x="842" y="592"/>
                      </a:lnTo>
                      <a:lnTo>
                        <a:pt x="885" y="536"/>
                      </a:lnTo>
                      <a:lnTo>
                        <a:pt x="927" y="504"/>
                      </a:lnTo>
                      <a:lnTo>
                        <a:pt x="935" y="504"/>
                      </a:lnTo>
                      <a:lnTo>
                        <a:pt x="944" y="472"/>
                      </a:lnTo>
                      <a:lnTo>
                        <a:pt x="977" y="448"/>
                      </a:lnTo>
                      <a:lnTo>
                        <a:pt x="1019" y="440"/>
                      </a:lnTo>
                      <a:lnTo>
                        <a:pt x="1095" y="432"/>
                      </a:lnTo>
                      <a:lnTo>
                        <a:pt x="1196" y="376"/>
                      </a:lnTo>
                      <a:lnTo>
                        <a:pt x="1205" y="376"/>
                      </a:lnTo>
                      <a:lnTo>
                        <a:pt x="1205" y="368"/>
                      </a:lnTo>
                      <a:lnTo>
                        <a:pt x="1205" y="344"/>
                      </a:lnTo>
                      <a:lnTo>
                        <a:pt x="1180" y="352"/>
                      </a:lnTo>
                      <a:close/>
                    </a:path>
                  </a:pathLst>
                </a:custGeom>
                <a:noFill/>
                <a:ln w="12700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35" name="Freeform 8"/>
                <p:cNvSpPr>
                  <a:spLocks/>
                </p:cNvSpPr>
                <p:nvPr/>
              </p:nvSpPr>
              <p:spPr bwMode="auto">
                <a:xfrm>
                  <a:off x="1730" y="3408"/>
                  <a:ext cx="421" cy="616"/>
                </a:xfrm>
                <a:custGeom>
                  <a:avLst/>
                  <a:gdLst>
                    <a:gd name="T0" fmla="*/ 396 w 421"/>
                    <a:gd name="T1" fmla="*/ 88 h 616"/>
                    <a:gd name="T2" fmla="*/ 387 w 421"/>
                    <a:gd name="T3" fmla="*/ 64 h 616"/>
                    <a:gd name="T4" fmla="*/ 328 w 421"/>
                    <a:gd name="T5" fmla="*/ 56 h 616"/>
                    <a:gd name="T6" fmla="*/ 286 w 421"/>
                    <a:gd name="T7" fmla="*/ 40 h 616"/>
                    <a:gd name="T8" fmla="*/ 236 w 421"/>
                    <a:gd name="T9" fmla="*/ 32 h 616"/>
                    <a:gd name="T10" fmla="*/ 244 w 421"/>
                    <a:gd name="T11" fmla="*/ 8 h 616"/>
                    <a:gd name="T12" fmla="*/ 177 w 421"/>
                    <a:gd name="T13" fmla="*/ 8 h 616"/>
                    <a:gd name="T14" fmla="*/ 160 w 421"/>
                    <a:gd name="T15" fmla="*/ 112 h 616"/>
                    <a:gd name="T16" fmla="*/ 126 w 421"/>
                    <a:gd name="T17" fmla="*/ 208 h 616"/>
                    <a:gd name="T18" fmla="*/ 42 w 421"/>
                    <a:gd name="T19" fmla="*/ 304 h 616"/>
                    <a:gd name="T20" fmla="*/ 8 w 421"/>
                    <a:gd name="T21" fmla="*/ 368 h 616"/>
                    <a:gd name="T22" fmla="*/ 34 w 421"/>
                    <a:gd name="T23" fmla="*/ 384 h 616"/>
                    <a:gd name="T24" fmla="*/ 25 w 421"/>
                    <a:gd name="T25" fmla="*/ 408 h 616"/>
                    <a:gd name="T26" fmla="*/ 67 w 421"/>
                    <a:gd name="T27" fmla="*/ 416 h 616"/>
                    <a:gd name="T28" fmla="*/ 42 w 421"/>
                    <a:gd name="T29" fmla="*/ 512 h 616"/>
                    <a:gd name="T30" fmla="*/ 8 w 421"/>
                    <a:gd name="T31" fmla="*/ 576 h 616"/>
                    <a:gd name="T32" fmla="*/ 8 w 421"/>
                    <a:gd name="T33" fmla="*/ 592 h 616"/>
                    <a:gd name="T34" fmla="*/ 84 w 421"/>
                    <a:gd name="T35" fmla="*/ 600 h 616"/>
                    <a:gd name="T36" fmla="*/ 160 w 421"/>
                    <a:gd name="T37" fmla="*/ 608 h 616"/>
                    <a:gd name="T38" fmla="*/ 168 w 421"/>
                    <a:gd name="T39" fmla="*/ 576 h 616"/>
                    <a:gd name="T40" fmla="*/ 219 w 421"/>
                    <a:gd name="T41" fmla="*/ 520 h 616"/>
                    <a:gd name="T42" fmla="*/ 236 w 421"/>
                    <a:gd name="T43" fmla="*/ 496 h 616"/>
                    <a:gd name="T44" fmla="*/ 219 w 421"/>
                    <a:gd name="T45" fmla="*/ 456 h 616"/>
                    <a:gd name="T46" fmla="*/ 236 w 421"/>
                    <a:gd name="T47" fmla="*/ 416 h 616"/>
                    <a:gd name="T48" fmla="*/ 269 w 421"/>
                    <a:gd name="T49" fmla="*/ 400 h 616"/>
                    <a:gd name="T50" fmla="*/ 253 w 421"/>
                    <a:gd name="T51" fmla="*/ 376 h 616"/>
                    <a:gd name="T52" fmla="*/ 261 w 421"/>
                    <a:gd name="T53" fmla="*/ 312 h 616"/>
                    <a:gd name="T54" fmla="*/ 303 w 421"/>
                    <a:gd name="T55" fmla="*/ 288 h 616"/>
                    <a:gd name="T56" fmla="*/ 312 w 421"/>
                    <a:gd name="T57" fmla="*/ 256 h 616"/>
                    <a:gd name="T58" fmla="*/ 320 w 421"/>
                    <a:gd name="T59" fmla="*/ 224 h 616"/>
                    <a:gd name="T60" fmla="*/ 328 w 421"/>
                    <a:gd name="T61" fmla="*/ 168 h 616"/>
                    <a:gd name="T62" fmla="*/ 387 w 421"/>
                    <a:gd name="T63" fmla="*/ 136 h 616"/>
                    <a:gd name="T64" fmla="*/ 421 w 421"/>
                    <a:gd name="T65" fmla="*/ 112 h 616"/>
                    <a:gd name="T66" fmla="*/ 413 w 421"/>
                    <a:gd name="T67" fmla="*/ 96 h 61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421" h="616">
                      <a:moveTo>
                        <a:pt x="413" y="96"/>
                      </a:moveTo>
                      <a:lnTo>
                        <a:pt x="396" y="88"/>
                      </a:lnTo>
                      <a:lnTo>
                        <a:pt x="396" y="80"/>
                      </a:lnTo>
                      <a:lnTo>
                        <a:pt x="387" y="64"/>
                      </a:lnTo>
                      <a:lnTo>
                        <a:pt x="354" y="48"/>
                      </a:lnTo>
                      <a:lnTo>
                        <a:pt x="328" y="56"/>
                      </a:lnTo>
                      <a:lnTo>
                        <a:pt x="303" y="56"/>
                      </a:lnTo>
                      <a:lnTo>
                        <a:pt x="286" y="40"/>
                      </a:lnTo>
                      <a:lnTo>
                        <a:pt x="253" y="40"/>
                      </a:lnTo>
                      <a:lnTo>
                        <a:pt x="236" y="32"/>
                      </a:lnTo>
                      <a:lnTo>
                        <a:pt x="244" y="24"/>
                      </a:lnTo>
                      <a:lnTo>
                        <a:pt x="244" y="8"/>
                      </a:lnTo>
                      <a:lnTo>
                        <a:pt x="227" y="0"/>
                      </a:lnTo>
                      <a:lnTo>
                        <a:pt x="177" y="8"/>
                      </a:lnTo>
                      <a:lnTo>
                        <a:pt x="177" y="40"/>
                      </a:lnTo>
                      <a:lnTo>
                        <a:pt x="160" y="112"/>
                      </a:lnTo>
                      <a:lnTo>
                        <a:pt x="143" y="144"/>
                      </a:lnTo>
                      <a:lnTo>
                        <a:pt x="126" y="208"/>
                      </a:lnTo>
                      <a:lnTo>
                        <a:pt x="92" y="256"/>
                      </a:lnTo>
                      <a:lnTo>
                        <a:pt x="42" y="304"/>
                      </a:lnTo>
                      <a:lnTo>
                        <a:pt x="17" y="352"/>
                      </a:lnTo>
                      <a:lnTo>
                        <a:pt x="8" y="368"/>
                      </a:lnTo>
                      <a:lnTo>
                        <a:pt x="17" y="376"/>
                      </a:lnTo>
                      <a:lnTo>
                        <a:pt x="34" y="384"/>
                      </a:lnTo>
                      <a:lnTo>
                        <a:pt x="25" y="400"/>
                      </a:lnTo>
                      <a:lnTo>
                        <a:pt x="25" y="408"/>
                      </a:lnTo>
                      <a:lnTo>
                        <a:pt x="34" y="416"/>
                      </a:lnTo>
                      <a:lnTo>
                        <a:pt x="67" y="416"/>
                      </a:lnTo>
                      <a:lnTo>
                        <a:pt x="42" y="480"/>
                      </a:lnTo>
                      <a:lnTo>
                        <a:pt x="42" y="512"/>
                      </a:lnTo>
                      <a:lnTo>
                        <a:pt x="25" y="544"/>
                      </a:lnTo>
                      <a:lnTo>
                        <a:pt x="8" y="576"/>
                      </a:lnTo>
                      <a:lnTo>
                        <a:pt x="0" y="592"/>
                      </a:lnTo>
                      <a:lnTo>
                        <a:pt x="8" y="592"/>
                      </a:lnTo>
                      <a:lnTo>
                        <a:pt x="50" y="592"/>
                      </a:lnTo>
                      <a:lnTo>
                        <a:pt x="84" y="600"/>
                      </a:lnTo>
                      <a:lnTo>
                        <a:pt x="126" y="616"/>
                      </a:lnTo>
                      <a:lnTo>
                        <a:pt x="160" y="608"/>
                      </a:lnTo>
                      <a:lnTo>
                        <a:pt x="168" y="576"/>
                      </a:lnTo>
                      <a:lnTo>
                        <a:pt x="177" y="544"/>
                      </a:lnTo>
                      <a:lnTo>
                        <a:pt x="219" y="520"/>
                      </a:lnTo>
                      <a:lnTo>
                        <a:pt x="244" y="496"/>
                      </a:lnTo>
                      <a:lnTo>
                        <a:pt x="236" y="496"/>
                      </a:lnTo>
                      <a:lnTo>
                        <a:pt x="227" y="480"/>
                      </a:lnTo>
                      <a:lnTo>
                        <a:pt x="219" y="456"/>
                      </a:lnTo>
                      <a:lnTo>
                        <a:pt x="227" y="432"/>
                      </a:lnTo>
                      <a:lnTo>
                        <a:pt x="236" y="416"/>
                      </a:lnTo>
                      <a:lnTo>
                        <a:pt x="261" y="408"/>
                      </a:lnTo>
                      <a:lnTo>
                        <a:pt x="269" y="400"/>
                      </a:lnTo>
                      <a:lnTo>
                        <a:pt x="269" y="392"/>
                      </a:lnTo>
                      <a:lnTo>
                        <a:pt x="253" y="376"/>
                      </a:lnTo>
                      <a:lnTo>
                        <a:pt x="236" y="312"/>
                      </a:lnTo>
                      <a:lnTo>
                        <a:pt x="261" y="312"/>
                      </a:lnTo>
                      <a:lnTo>
                        <a:pt x="286" y="304"/>
                      </a:lnTo>
                      <a:lnTo>
                        <a:pt x="303" y="288"/>
                      </a:lnTo>
                      <a:lnTo>
                        <a:pt x="303" y="256"/>
                      </a:lnTo>
                      <a:lnTo>
                        <a:pt x="312" y="256"/>
                      </a:lnTo>
                      <a:lnTo>
                        <a:pt x="320" y="248"/>
                      </a:lnTo>
                      <a:lnTo>
                        <a:pt x="320" y="224"/>
                      </a:lnTo>
                      <a:lnTo>
                        <a:pt x="337" y="192"/>
                      </a:lnTo>
                      <a:lnTo>
                        <a:pt x="328" y="168"/>
                      </a:lnTo>
                      <a:lnTo>
                        <a:pt x="362" y="152"/>
                      </a:lnTo>
                      <a:lnTo>
                        <a:pt x="387" y="136"/>
                      </a:lnTo>
                      <a:lnTo>
                        <a:pt x="421" y="120"/>
                      </a:lnTo>
                      <a:lnTo>
                        <a:pt x="421" y="112"/>
                      </a:lnTo>
                      <a:lnTo>
                        <a:pt x="413" y="96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36" name="Freeform 9"/>
                <p:cNvSpPr>
                  <a:spLocks/>
                </p:cNvSpPr>
                <p:nvPr/>
              </p:nvSpPr>
              <p:spPr bwMode="auto">
                <a:xfrm>
                  <a:off x="2117" y="1888"/>
                  <a:ext cx="396" cy="408"/>
                </a:xfrm>
                <a:custGeom>
                  <a:avLst/>
                  <a:gdLst>
                    <a:gd name="T0" fmla="*/ 363 w 396"/>
                    <a:gd name="T1" fmla="*/ 160 h 408"/>
                    <a:gd name="T2" fmla="*/ 354 w 396"/>
                    <a:gd name="T3" fmla="*/ 136 h 408"/>
                    <a:gd name="T4" fmla="*/ 329 w 396"/>
                    <a:gd name="T5" fmla="*/ 120 h 408"/>
                    <a:gd name="T6" fmla="*/ 295 w 396"/>
                    <a:gd name="T7" fmla="*/ 144 h 408"/>
                    <a:gd name="T8" fmla="*/ 262 w 396"/>
                    <a:gd name="T9" fmla="*/ 96 h 408"/>
                    <a:gd name="T10" fmla="*/ 278 w 396"/>
                    <a:gd name="T11" fmla="*/ 80 h 408"/>
                    <a:gd name="T12" fmla="*/ 278 w 396"/>
                    <a:gd name="T13" fmla="*/ 64 h 408"/>
                    <a:gd name="T14" fmla="*/ 312 w 396"/>
                    <a:gd name="T15" fmla="*/ 64 h 408"/>
                    <a:gd name="T16" fmla="*/ 321 w 396"/>
                    <a:gd name="T17" fmla="*/ 48 h 408"/>
                    <a:gd name="T18" fmla="*/ 329 w 396"/>
                    <a:gd name="T19" fmla="*/ 32 h 408"/>
                    <a:gd name="T20" fmla="*/ 346 w 396"/>
                    <a:gd name="T21" fmla="*/ 24 h 408"/>
                    <a:gd name="T22" fmla="*/ 354 w 396"/>
                    <a:gd name="T23" fmla="*/ 0 h 408"/>
                    <a:gd name="T24" fmla="*/ 329 w 396"/>
                    <a:gd name="T25" fmla="*/ 0 h 408"/>
                    <a:gd name="T26" fmla="*/ 304 w 396"/>
                    <a:gd name="T27" fmla="*/ 8 h 408"/>
                    <a:gd name="T28" fmla="*/ 262 w 396"/>
                    <a:gd name="T29" fmla="*/ 8 h 408"/>
                    <a:gd name="T30" fmla="*/ 253 w 396"/>
                    <a:gd name="T31" fmla="*/ 32 h 408"/>
                    <a:gd name="T32" fmla="*/ 219 w 396"/>
                    <a:gd name="T33" fmla="*/ 56 h 408"/>
                    <a:gd name="T34" fmla="*/ 219 w 396"/>
                    <a:gd name="T35" fmla="*/ 80 h 408"/>
                    <a:gd name="T36" fmla="*/ 186 w 396"/>
                    <a:gd name="T37" fmla="*/ 96 h 408"/>
                    <a:gd name="T38" fmla="*/ 127 w 396"/>
                    <a:gd name="T39" fmla="*/ 72 h 408"/>
                    <a:gd name="T40" fmla="*/ 93 w 396"/>
                    <a:gd name="T41" fmla="*/ 104 h 408"/>
                    <a:gd name="T42" fmla="*/ 110 w 396"/>
                    <a:gd name="T43" fmla="*/ 136 h 408"/>
                    <a:gd name="T44" fmla="*/ 76 w 396"/>
                    <a:gd name="T45" fmla="*/ 160 h 408"/>
                    <a:gd name="T46" fmla="*/ 110 w 396"/>
                    <a:gd name="T47" fmla="*/ 192 h 408"/>
                    <a:gd name="T48" fmla="*/ 152 w 396"/>
                    <a:gd name="T49" fmla="*/ 208 h 408"/>
                    <a:gd name="T50" fmla="*/ 144 w 396"/>
                    <a:gd name="T51" fmla="*/ 224 h 408"/>
                    <a:gd name="T52" fmla="*/ 118 w 396"/>
                    <a:gd name="T53" fmla="*/ 224 h 408"/>
                    <a:gd name="T54" fmla="*/ 102 w 396"/>
                    <a:gd name="T55" fmla="*/ 256 h 408"/>
                    <a:gd name="T56" fmla="*/ 51 w 396"/>
                    <a:gd name="T57" fmla="*/ 272 h 408"/>
                    <a:gd name="T58" fmla="*/ 51 w 396"/>
                    <a:gd name="T59" fmla="*/ 304 h 408"/>
                    <a:gd name="T60" fmla="*/ 9 w 396"/>
                    <a:gd name="T61" fmla="*/ 312 h 408"/>
                    <a:gd name="T62" fmla="*/ 26 w 396"/>
                    <a:gd name="T63" fmla="*/ 328 h 408"/>
                    <a:gd name="T64" fmla="*/ 0 w 396"/>
                    <a:gd name="T65" fmla="*/ 368 h 408"/>
                    <a:gd name="T66" fmla="*/ 26 w 396"/>
                    <a:gd name="T67" fmla="*/ 376 h 408"/>
                    <a:gd name="T68" fmla="*/ 26 w 396"/>
                    <a:gd name="T69" fmla="*/ 400 h 408"/>
                    <a:gd name="T70" fmla="*/ 59 w 396"/>
                    <a:gd name="T71" fmla="*/ 408 h 408"/>
                    <a:gd name="T72" fmla="*/ 160 w 396"/>
                    <a:gd name="T73" fmla="*/ 408 h 408"/>
                    <a:gd name="T74" fmla="*/ 228 w 396"/>
                    <a:gd name="T75" fmla="*/ 376 h 408"/>
                    <a:gd name="T76" fmla="*/ 287 w 396"/>
                    <a:gd name="T77" fmla="*/ 376 h 408"/>
                    <a:gd name="T78" fmla="*/ 329 w 396"/>
                    <a:gd name="T79" fmla="*/ 392 h 408"/>
                    <a:gd name="T80" fmla="*/ 329 w 396"/>
                    <a:gd name="T81" fmla="*/ 360 h 408"/>
                    <a:gd name="T82" fmla="*/ 354 w 396"/>
                    <a:gd name="T83" fmla="*/ 328 h 408"/>
                    <a:gd name="T84" fmla="*/ 371 w 396"/>
                    <a:gd name="T85" fmla="*/ 304 h 408"/>
                    <a:gd name="T86" fmla="*/ 388 w 396"/>
                    <a:gd name="T87" fmla="*/ 232 h 408"/>
                    <a:gd name="T88" fmla="*/ 380 w 396"/>
                    <a:gd name="T89" fmla="*/ 208 h 408"/>
                    <a:gd name="T90" fmla="*/ 371 w 396"/>
                    <a:gd name="T91" fmla="*/ 176 h 408"/>
                    <a:gd name="T92" fmla="*/ 396 w 396"/>
                    <a:gd name="T93" fmla="*/ 168 h 408"/>
                    <a:gd name="T94" fmla="*/ 380 w 396"/>
                    <a:gd name="T95" fmla="*/ 160 h 408"/>
                    <a:gd name="T96" fmla="*/ 363 w 396"/>
                    <a:gd name="T97" fmla="*/ 160 h 40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396" h="408">
                      <a:moveTo>
                        <a:pt x="363" y="160"/>
                      </a:moveTo>
                      <a:lnTo>
                        <a:pt x="354" y="136"/>
                      </a:lnTo>
                      <a:lnTo>
                        <a:pt x="329" y="120"/>
                      </a:lnTo>
                      <a:lnTo>
                        <a:pt x="295" y="144"/>
                      </a:lnTo>
                      <a:lnTo>
                        <a:pt x="262" y="96"/>
                      </a:lnTo>
                      <a:lnTo>
                        <a:pt x="278" y="80"/>
                      </a:lnTo>
                      <a:lnTo>
                        <a:pt x="278" y="64"/>
                      </a:lnTo>
                      <a:lnTo>
                        <a:pt x="312" y="64"/>
                      </a:lnTo>
                      <a:lnTo>
                        <a:pt x="321" y="48"/>
                      </a:lnTo>
                      <a:lnTo>
                        <a:pt x="329" y="32"/>
                      </a:lnTo>
                      <a:lnTo>
                        <a:pt x="346" y="24"/>
                      </a:lnTo>
                      <a:lnTo>
                        <a:pt x="354" y="0"/>
                      </a:lnTo>
                      <a:lnTo>
                        <a:pt x="329" y="0"/>
                      </a:lnTo>
                      <a:lnTo>
                        <a:pt x="304" y="8"/>
                      </a:lnTo>
                      <a:lnTo>
                        <a:pt x="262" y="8"/>
                      </a:lnTo>
                      <a:lnTo>
                        <a:pt x="253" y="32"/>
                      </a:lnTo>
                      <a:lnTo>
                        <a:pt x="219" y="56"/>
                      </a:lnTo>
                      <a:lnTo>
                        <a:pt x="219" y="80"/>
                      </a:lnTo>
                      <a:lnTo>
                        <a:pt x="186" y="96"/>
                      </a:lnTo>
                      <a:lnTo>
                        <a:pt x="127" y="72"/>
                      </a:lnTo>
                      <a:lnTo>
                        <a:pt x="93" y="104"/>
                      </a:lnTo>
                      <a:lnTo>
                        <a:pt x="110" y="136"/>
                      </a:lnTo>
                      <a:lnTo>
                        <a:pt x="76" y="160"/>
                      </a:lnTo>
                      <a:lnTo>
                        <a:pt x="110" y="192"/>
                      </a:lnTo>
                      <a:lnTo>
                        <a:pt x="152" y="208"/>
                      </a:lnTo>
                      <a:lnTo>
                        <a:pt x="144" y="224"/>
                      </a:lnTo>
                      <a:lnTo>
                        <a:pt x="118" y="224"/>
                      </a:lnTo>
                      <a:lnTo>
                        <a:pt x="102" y="256"/>
                      </a:lnTo>
                      <a:lnTo>
                        <a:pt x="51" y="272"/>
                      </a:lnTo>
                      <a:lnTo>
                        <a:pt x="51" y="304"/>
                      </a:lnTo>
                      <a:lnTo>
                        <a:pt x="9" y="312"/>
                      </a:lnTo>
                      <a:lnTo>
                        <a:pt x="26" y="328"/>
                      </a:lnTo>
                      <a:lnTo>
                        <a:pt x="0" y="368"/>
                      </a:lnTo>
                      <a:lnTo>
                        <a:pt x="26" y="376"/>
                      </a:lnTo>
                      <a:lnTo>
                        <a:pt x="26" y="400"/>
                      </a:lnTo>
                      <a:lnTo>
                        <a:pt x="59" y="408"/>
                      </a:lnTo>
                      <a:lnTo>
                        <a:pt x="160" y="408"/>
                      </a:lnTo>
                      <a:lnTo>
                        <a:pt x="228" y="376"/>
                      </a:lnTo>
                      <a:lnTo>
                        <a:pt x="287" y="376"/>
                      </a:lnTo>
                      <a:lnTo>
                        <a:pt x="329" y="392"/>
                      </a:lnTo>
                      <a:lnTo>
                        <a:pt x="329" y="360"/>
                      </a:lnTo>
                      <a:lnTo>
                        <a:pt x="354" y="328"/>
                      </a:lnTo>
                      <a:lnTo>
                        <a:pt x="371" y="304"/>
                      </a:lnTo>
                      <a:lnTo>
                        <a:pt x="388" y="232"/>
                      </a:lnTo>
                      <a:lnTo>
                        <a:pt x="380" y="208"/>
                      </a:lnTo>
                      <a:lnTo>
                        <a:pt x="371" y="176"/>
                      </a:lnTo>
                      <a:lnTo>
                        <a:pt x="396" y="168"/>
                      </a:lnTo>
                      <a:lnTo>
                        <a:pt x="380" y="160"/>
                      </a:lnTo>
                      <a:lnTo>
                        <a:pt x="363" y="160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37" name="Freeform 10"/>
                <p:cNvSpPr>
                  <a:spLocks/>
                </p:cNvSpPr>
                <p:nvPr/>
              </p:nvSpPr>
              <p:spPr bwMode="auto">
                <a:xfrm>
                  <a:off x="2379" y="1912"/>
                  <a:ext cx="202" cy="144"/>
                </a:xfrm>
                <a:custGeom>
                  <a:avLst/>
                  <a:gdLst>
                    <a:gd name="T0" fmla="*/ 185 w 202"/>
                    <a:gd name="T1" fmla="*/ 72 h 144"/>
                    <a:gd name="T2" fmla="*/ 177 w 202"/>
                    <a:gd name="T3" fmla="*/ 48 h 144"/>
                    <a:gd name="T4" fmla="*/ 177 w 202"/>
                    <a:gd name="T5" fmla="*/ 16 h 144"/>
                    <a:gd name="T6" fmla="*/ 151 w 202"/>
                    <a:gd name="T7" fmla="*/ 0 h 144"/>
                    <a:gd name="T8" fmla="*/ 126 w 202"/>
                    <a:gd name="T9" fmla="*/ 0 h 144"/>
                    <a:gd name="T10" fmla="*/ 109 w 202"/>
                    <a:gd name="T11" fmla="*/ 0 h 144"/>
                    <a:gd name="T12" fmla="*/ 84 w 202"/>
                    <a:gd name="T13" fmla="*/ 0 h 144"/>
                    <a:gd name="T14" fmla="*/ 84 w 202"/>
                    <a:gd name="T15" fmla="*/ 8 h 144"/>
                    <a:gd name="T16" fmla="*/ 84 w 202"/>
                    <a:gd name="T17" fmla="*/ 0 h 144"/>
                    <a:gd name="T18" fmla="*/ 67 w 202"/>
                    <a:gd name="T19" fmla="*/ 8 h 144"/>
                    <a:gd name="T20" fmla="*/ 59 w 202"/>
                    <a:gd name="T21" fmla="*/ 24 h 144"/>
                    <a:gd name="T22" fmla="*/ 50 w 202"/>
                    <a:gd name="T23" fmla="*/ 40 h 144"/>
                    <a:gd name="T24" fmla="*/ 16 w 202"/>
                    <a:gd name="T25" fmla="*/ 40 h 144"/>
                    <a:gd name="T26" fmla="*/ 16 w 202"/>
                    <a:gd name="T27" fmla="*/ 56 h 144"/>
                    <a:gd name="T28" fmla="*/ 0 w 202"/>
                    <a:gd name="T29" fmla="*/ 72 h 144"/>
                    <a:gd name="T30" fmla="*/ 33 w 202"/>
                    <a:gd name="T31" fmla="*/ 120 h 144"/>
                    <a:gd name="T32" fmla="*/ 67 w 202"/>
                    <a:gd name="T33" fmla="*/ 96 h 144"/>
                    <a:gd name="T34" fmla="*/ 92 w 202"/>
                    <a:gd name="T35" fmla="*/ 112 h 144"/>
                    <a:gd name="T36" fmla="*/ 101 w 202"/>
                    <a:gd name="T37" fmla="*/ 136 h 144"/>
                    <a:gd name="T38" fmla="*/ 118 w 202"/>
                    <a:gd name="T39" fmla="*/ 136 h 144"/>
                    <a:gd name="T40" fmla="*/ 134 w 202"/>
                    <a:gd name="T41" fmla="*/ 144 h 144"/>
                    <a:gd name="T42" fmla="*/ 143 w 202"/>
                    <a:gd name="T43" fmla="*/ 144 h 144"/>
                    <a:gd name="T44" fmla="*/ 168 w 202"/>
                    <a:gd name="T45" fmla="*/ 128 h 144"/>
                    <a:gd name="T46" fmla="*/ 193 w 202"/>
                    <a:gd name="T47" fmla="*/ 120 h 144"/>
                    <a:gd name="T48" fmla="*/ 202 w 202"/>
                    <a:gd name="T49" fmla="*/ 88 h 144"/>
                    <a:gd name="T50" fmla="*/ 185 w 202"/>
                    <a:gd name="T51" fmla="*/ 72 h 144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02" h="144">
                      <a:moveTo>
                        <a:pt x="185" y="72"/>
                      </a:moveTo>
                      <a:lnTo>
                        <a:pt x="177" y="48"/>
                      </a:lnTo>
                      <a:lnTo>
                        <a:pt x="177" y="16"/>
                      </a:lnTo>
                      <a:lnTo>
                        <a:pt x="151" y="0"/>
                      </a:lnTo>
                      <a:lnTo>
                        <a:pt x="126" y="0"/>
                      </a:lnTo>
                      <a:lnTo>
                        <a:pt x="109" y="0"/>
                      </a:lnTo>
                      <a:lnTo>
                        <a:pt x="84" y="0"/>
                      </a:lnTo>
                      <a:lnTo>
                        <a:pt x="84" y="8"/>
                      </a:lnTo>
                      <a:lnTo>
                        <a:pt x="84" y="0"/>
                      </a:lnTo>
                      <a:lnTo>
                        <a:pt x="67" y="8"/>
                      </a:lnTo>
                      <a:lnTo>
                        <a:pt x="59" y="24"/>
                      </a:lnTo>
                      <a:lnTo>
                        <a:pt x="50" y="40"/>
                      </a:lnTo>
                      <a:lnTo>
                        <a:pt x="16" y="40"/>
                      </a:lnTo>
                      <a:lnTo>
                        <a:pt x="16" y="56"/>
                      </a:lnTo>
                      <a:lnTo>
                        <a:pt x="0" y="72"/>
                      </a:lnTo>
                      <a:lnTo>
                        <a:pt x="33" y="120"/>
                      </a:lnTo>
                      <a:lnTo>
                        <a:pt x="67" y="96"/>
                      </a:lnTo>
                      <a:lnTo>
                        <a:pt x="92" y="112"/>
                      </a:lnTo>
                      <a:lnTo>
                        <a:pt x="101" y="136"/>
                      </a:lnTo>
                      <a:lnTo>
                        <a:pt x="118" y="136"/>
                      </a:lnTo>
                      <a:lnTo>
                        <a:pt x="134" y="144"/>
                      </a:lnTo>
                      <a:lnTo>
                        <a:pt x="143" y="144"/>
                      </a:lnTo>
                      <a:lnTo>
                        <a:pt x="168" y="128"/>
                      </a:lnTo>
                      <a:lnTo>
                        <a:pt x="193" y="120"/>
                      </a:lnTo>
                      <a:lnTo>
                        <a:pt x="202" y="88"/>
                      </a:lnTo>
                      <a:lnTo>
                        <a:pt x="185" y="72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38" name="Freeform 11"/>
                <p:cNvSpPr>
                  <a:spLocks/>
                </p:cNvSpPr>
                <p:nvPr/>
              </p:nvSpPr>
              <p:spPr bwMode="auto">
                <a:xfrm>
                  <a:off x="2429" y="1536"/>
                  <a:ext cx="666" cy="1016"/>
                </a:xfrm>
                <a:custGeom>
                  <a:avLst/>
                  <a:gdLst>
                    <a:gd name="T0" fmla="*/ 337 w 666"/>
                    <a:gd name="T1" fmla="*/ 96 h 1016"/>
                    <a:gd name="T2" fmla="*/ 421 w 666"/>
                    <a:gd name="T3" fmla="*/ 24 h 1016"/>
                    <a:gd name="T4" fmla="*/ 270 w 666"/>
                    <a:gd name="T5" fmla="*/ 24 h 1016"/>
                    <a:gd name="T6" fmla="*/ 253 w 666"/>
                    <a:gd name="T7" fmla="*/ 80 h 1016"/>
                    <a:gd name="T8" fmla="*/ 202 w 666"/>
                    <a:gd name="T9" fmla="*/ 136 h 1016"/>
                    <a:gd name="T10" fmla="*/ 169 w 666"/>
                    <a:gd name="T11" fmla="*/ 200 h 1016"/>
                    <a:gd name="T12" fmla="*/ 202 w 666"/>
                    <a:gd name="T13" fmla="*/ 232 h 1016"/>
                    <a:gd name="T14" fmla="*/ 169 w 666"/>
                    <a:gd name="T15" fmla="*/ 320 h 1016"/>
                    <a:gd name="T16" fmla="*/ 186 w 666"/>
                    <a:gd name="T17" fmla="*/ 344 h 1016"/>
                    <a:gd name="T18" fmla="*/ 228 w 666"/>
                    <a:gd name="T19" fmla="*/ 320 h 1016"/>
                    <a:gd name="T20" fmla="*/ 186 w 666"/>
                    <a:gd name="T21" fmla="*/ 424 h 1016"/>
                    <a:gd name="T22" fmla="*/ 236 w 666"/>
                    <a:gd name="T23" fmla="*/ 464 h 1016"/>
                    <a:gd name="T24" fmla="*/ 303 w 666"/>
                    <a:gd name="T25" fmla="*/ 448 h 1016"/>
                    <a:gd name="T26" fmla="*/ 287 w 666"/>
                    <a:gd name="T27" fmla="*/ 496 h 1016"/>
                    <a:gd name="T28" fmla="*/ 329 w 666"/>
                    <a:gd name="T29" fmla="*/ 576 h 1016"/>
                    <a:gd name="T30" fmla="*/ 295 w 666"/>
                    <a:gd name="T31" fmla="*/ 648 h 1016"/>
                    <a:gd name="T32" fmla="*/ 202 w 666"/>
                    <a:gd name="T33" fmla="*/ 624 h 1016"/>
                    <a:gd name="T34" fmla="*/ 160 w 666"/>
                    <a:gd name="T35" fmla="*/ 680 h 1016"/>
                    <a:gd name="T36" fmla="*/ 211 w 666"/>
                    <a:gd name="T37" fmla="*/ 744 h 1016"/>
                    <a:gd name="T38" fmla="*/ 101 w 666"/>
                    <a:gd name="T39" fmla="*/ 776 h 1016"/>
                    <a:gd name="T40" fmla="*/ 101 w 666"/>
                    <a:gd name="T41" fmla="*/ 808 h 1016"/>
                    <a:gd name="T42" fmla="*/ 169 w 666"/>
                    <a:gd name="T43" fmla="*/ 824 h 1016"/>
                    <a:gd name="T44" fmla="*/ 219 w 666"/>
                    <a:gd name="T45" fmla="*/ 864 h 1016"/>
                    <a:gd name="T46" fmla="*/ 295 w 666"/>
                    <a:gd name="T47" fmla="*/ 848 h 1016"/>
                    <a:gd name="T48" fmla="*/ 228 w 666"/>
                    <a:gd name="T49" fmla="*/ 896 h 1016"/>
                    <a:gd name="T50" fmla="*/ 127 w 666"/>
                    <a:gd name="T51" fmla="*/ 904 h 1016"/>
                    <a:gd name="T52" fmla="*/ 0 w 666"/>
                    <a:gd name="T53" fmla="*/ 984 h 1016"/>
                    <a:gd name="T54" fmla="*/ 51 w 666"/>
                    <a:gd name="T55" fmla="*/ 1016 h 1016"/>
                    <a:gd name="T56" fmla="*/ 93 w 666"/>
                    <a:gd name="T57" fmla="*/ 976 h 1016"/>
                    <a:gd name="T58" fmla="*/ 219 w 666"/>
                    <a:gd name="T59" fmla="*/ 960 h 1016"/>
                    <a:gd name="T60" fmla="*/ 337 w 666"/>
                    <a:gd name="T61" fmla="*/ 984 h 1016"/>
                    <a:gd name="T62" fmla="*/ 421 w 666"/>
                    <a:gd name="T63" fmla="*/ 968 h 1016"/>
                    <a:gd name="T64" fmla="*/ 573 w 666"/>
                    <a:gd name="T65" fmla="*/ 968 h 1016"/>
                    <a:gd name="T66" fmla="*/ 624 w 666"/>
                    <a:gd name="T67" fmla="*/ 928 h 1016"/>
                    <a:gd name="T68" fmla="*/ 590 w 666"/>
                    <a:gd name="T69" fmla="*/ 872 h 1016"/>
                    <a:gd name="T70" fmla="*/ 649 w 666"/>
                    <a:gd name="T71" fmla="*/ 840 h 1016"/>
                    <a:gd name="T72" fmla="*/ 666 w 666"/>
                    <a:gd name="T73" fmla="*/ 760 h 1016"/>
                    <a:gd name="T74" fmla="*/ 539 w 666"/>
                    <a:gd name="T75" fmla="*/ 728 h 1016"/>
                    <a:gd name="T76" fmla="*/ 523 w 666"/>
                    <a:gd name="T77" fmla="*/ 632 h 1016"/>
                    <a:gd name="T78" fmla="*/ 539 w 666"/>
                    <a:gd name="T79" fmla="*/ 576 h 1016"/>
                    <a:gd name="T80" fmla="*/ 480 w 666"/>
                    <a:gd name="T81" fmla="*/ 512 h 1016"/>
                    <a:gd name="T82" fmla="*/ 455 w 666"/>
                    <a:gd name="T83" fmla="*/ 392 h 1016"/>
                    <a:gd name="T84" fmla="*/ 413 w 666"/>
                    <a:gd name="T85" fmla="*/ 344 h 1016"/>
                    <a:gd name="T86" fmla="*/ 337 w 666"/>
                    <a:gd name="T87" fmla="*/ 320 h 1016"/>
                    <a:gd name="T88" fmla="*/ 388 w 666"/>
                    <a:gd name="T89" fmla="*/ 280 h 1016"/>
                    <a:gd name="T90" fmla="*/ 447 w 666"/>
                    <a:gd name="T91" fmla="*/ 224 h 1016"/>
                    <a:gd name="T92" fmla="*/ 489 w 666"/>
                    <a:gd name="T93" fmla="*/ 144 h 1016"/>
                    <a:gd name="T94" fmla="*/ 379 w 666"/>
                    <a:gd name="T95" fmla="*/ 120 h 101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666" h="1016">
                      <a:moveTo>
                        <a:pt x="329" y="128"/>
                      </a:moveTo>
                      <a:lnTo>
                        <a:pt x="354" y="104"/>
                      </a:lnTo>
                      <a:lnTo>
                        <a:pt x="337" y="96"/>
                      </a:lnTo>
                      <a:lnTo>
                        <a:pt x="388" y="64"/>
                      </a:lnTo>
                      <a:lnTo>
                        <a:pt x="413" y="56"/>
                      </a:lnTo>
                      <a:lnTo>
                        <a:pt x="421" y="24"/>
                      </a:lnTo>
                      <a:lnTo>
                        <a:pt x="320" y="16"/>
                      </a:lnTo>
                      <a:lnTo>
                        <a:pt x="287" y="0"/>
                      </a:lnTo>
                      <a:lnTo>
                        <a:pt x="270" y="24"/>
                      </a:lnTo>
                      <a:lnTo>
                        <a:pt x="253" y="40"/>
                      </a:lnTo>
                      <a:lnTo>
                        <a:pt x="245" y="56"/>
                      </a:lnTo>
                      <a:lnTo>
                        <a:pt x="253" y="80"/>
                      </a:lnTo>
                      <a:lnTo>
                        <a:pt x="219" y="88"/>
                      </a:lnTo>
                      <a:lnTo>
                        <a:pt x="202" y="104"/>
                      </a:lnTo>
                      <a:lnTo>
                        <a:pt x="202" y="136"/>
                      </a:lnTo>
                      <a:lnTo>
                        <a:pt x="202" y="160"/>
                      </a:lnTo>
                      <a:lnTo>
                        <a:pt x="186" y="184"/>
                      </a:lnTo>
                      <a:lnTo>
                        <a:pt x="169" y="200"/>
                      </a:lnTo>
                      <a:lnTo>
                        <a:pt x="135" y="248"/>
                      </a:lnTo>
                      <a:lnTo>
                        <a:pt x="160" y="256"/>
                      </a:lnTo>
                      <a:lnTo>
                        <a:pt x="202" y="232"/>
                      </a:lnTo>
                      <a:lnTo>
                        <a:pt x="186" y="264"/>
                      </a:lnTo>
                      <a:lnTo>
                        <a:pt x="177" y="296"/>
                      </a:lnTo>
                      <a:lnTo>
                        <a:pt x="169" y="320"/>
                      </a:lnTo>
                      <a:lnTo>
                        <a:pt x="143" y="376"/>
                      </a:lnTo>
                      <a:lnTo>
                        <a:pt x="169" y="376"/>
                      </a:lnTo>
                      <a:lnTo>
                        <a:pt x="186" y="344"/>
                      </a:lnTo>
                      <a:lnTo>
                        <a:pt x="202" y="304"/>
                      </a:lnTo>
                      <a:lnTo>
                        <a:pt x="211" y="328"/>
                      </a:lnTo>
                      <a:lnTo>
                        <a:pt x="228" y="320"/>
                      </a:lnTo>
                      <a:lnTo>
                        <a:pt x="219" y="344"/>
                      </a:lnTo>
                      <a:lnTo>
                        <a:pt x="228" y="360"/>
                      </a:lnTo>
                      <a:lnTo>
                        <a:pt x="186" y="424"/>
                      </a:lnTo>
                      <a:lnTo>
                        <a:pt x="194" y="472"/>
                      </a:lnTo>
                      <a:lnTo>
                        <a:pt x="202" y="440"/>
                      </a:lnTo>
                      <a:lnTo>
                        <a:pt x="236" y="464"/>
                      </a:lnTo>
                      <a:lnTo>
                        <a:pt x="253" y="456"/>
                      </a:lnTo>
                      <a:lnTo>
                        <a:pt x="278" y="464"/>
                      </a:lnTo>
                      <a:lnTo>
                        <a:pt x="303" y="448"/>
                      </a:lnTo>
                      <a:lnTo>
                        <a:pt x="329" y="456"/>
                      </a:lnTo>
                      <a:lnTo>
                        <a:pt x="295" y="480"/>
                      </a:lnTo>
                      <a:lnTo>
                        <a:pt x="287" y="496"/>
                      </a:lnTo>
                      <a:lnTo>
                        <a:pt x="312" y="544"/>
                      </a:lnTo>
                      <a:lnTo>
                        <a:pt x="329" y="544"/>
                      </a:lnTo>
                      <a:lnTo>
                        <a:pt x="329" y="576"/>
                      </a:lnTo>
                      <a:lnTo>
                        <a:pt x="320" y="576"/>
                      </a:lnTo>
                      <a:lnTo>
                        <a:pt x="312" y="632"/>
                      </a:lnTo>
                      <a:lnTo>
                        <a:pt x="295" y="648"/>
                      </a:lnTo>
                      <a:lnTo>
                        <a:pt x="287" y="640"/>
                      </a:lnTo>
                      <a:lnTo>
                        <a:pt x="236" y="640"/>
                      </a:lnTo>
                      <a:lnTo>
                        <a:pt x="202" y="624"/>
                      </a:lnTo>
                      <a:lnTo>
                        <a:pt x="186" y="632"/>
                      </a:lnTo>
                      <a:lnTo>
                        <a:pt x="202" y="648"/>
                      </a:lnTo>
                      <a:lnTo>
                        <a:pt x="160" y="680"/>
                      </a:lnTo>
                      <a:lnTo>
                        <a:pt x="177" y="688"/>
                      </a:lnTo>
                      <a:lnTo>
                        <a:pt x="202" y="680"/>
                      </a:lnTo>
                      <a:lnTo>
                        <a:pt x="211" y="744"/>
                      </a:lnTo>
                      <a:lnTo>
                        <a:pt x="169" y="760"/>
                      </a:lnTo>
                      <a:lnTo>
                        <a:pt x="143" y="768"/>
                      </a:lnTo>
                      <a:lnTo>
                        <a:pt x="101" y="776"/>
                      </a:lnTo>
                      <a:lnTo>
                        <a:pt x="84" y="784"/>
                      </a:lnTo>
                      <a:lnTo>
                        <a:pt x="93" y="792"/>
                      </a:lnTo>
                      <a:lnTo>
                        <a:pt x="101" y="808"/>
                      </a:lnTo>
                      <a:lnTo>
                        <a:pt x="135" y="824"/>
                      </a:lnTo>
                      <a:lnTo>
                        <a:pt x="152" y="808"/>
                      </a:lnTo>
                      <a:lnTo>
                        <a:pt x="169" y="824"/>
                      </a:lnTo>
                      <a:lnTo>
                        <a:pt x="160" y="840"/>
                      </a:lnTo>
                      <a:lnTo>
                        <a:pt x="194" y="840"/>
                      </a:lnTo>
                      <a:lnTo>
                        <a:pt x="219" y="864"/>
                      </a:lnTo>
                      <a:lnTo>
                        <a:pt x="261" y="864"/>
                      </a:lnTo>
                      <a:lnTo>
                        <a:pt x="278" y="856"/>
                      </a:lnTo>
                      <a:lnTo>
                        <a:pt x="295" y="848"/>
                      </a:lnTo>
                      <a:lnTo>
                        <a:pt x="270" y="872"/>
                      </a:lnTo>
                      <a:lnTo>
                        <a:pt x="261" y="888"/>
                      </a:lnTo>
                      <a:lnTo>
                        <a:pt x="228" y="896"/>
                      </a:lnTo>
                      <a:lnTo>
                        <a:pt x="160" y="888"/>
                      </a:lnTo>
                      <a:lnTo>
                        <a:pt x="152" y="896"/>
                      </a:lnTo>
                      <a:lnTo>
                        <a:pt x="127" y="904"/>
                      </a:lnTo>
                      <a:lnTo>
                        <a:pt x="110" y="928"/>
                      </a:lnTo>
                      <a:lnTo>
                        <a:pt x="42" y="976"/>
                      </a:lnTo>
                      <a:lnTo>
                        <a:pt x="0" y="984"/>
                      </a:lnTo>
                      <a:lnTo>
                        <a:pt x="9" y="992"/>
                      </a:lnTo>
                      <a:lnTo>
                        <a:pt x="34" y="992"/>
                      </a:lnTo>
                      <a:lnTo>
                        <a:pt x="51" y="1016"/>
                      </a:lnTo>
                      <a:lnTo>
                        <a:pt x="68" y="1008"/>
                      </a:lnTo>
                      <a:lnTo>
                        <a:pt x="68" y="992"/>
                      </a:lnTo>
                      <a:lnTo>
                        <a:pt x="93" y="976"/>
                      </a:lnTo>
                      <a:lnTo>
                        <a:pt x="143" y="976"/>
                      </a:lnTo>
                      <a:lnTo>
                        <a:pt x="169" y="1008"/>
                      </a:lnTo>
                      <a:lnTo>
                        <a:pt x="219" y="960"/>
                      </a:lnTo>
                      <a:lnTo>
                        <a:pt x="261" y="952"/>
                      </a:lnTo>
                      <a:lnTo>
                        <a:pt x="295" y="976"/>
                      </a:lnTo>
                      <a:lnTo>
                        <a:pt x="337" y="984"/>
                      </a:lnTo>
                      <a:lnTo>
                        <a:pt x="346" y="968"/>
                      </a:lnTo>
                      <a:lnTo>
                        <a:pt x="388" y="968"/>
                      </a:lnTo>
                      <a:lnTo>
                        <a:pt x="421" y="968"/>
                      </a:lnTo>
                      <a:lnTo>
                        <a:pt x="472" y="968"/>
                      </a:lnTo>
                      <a:lnTo>
                        <a:pt x="506" y="984"/>
                      </a:lnTo>
                      <a:lnTo>
                        <a:pt x="573" y="968"/>
                      </a:lnTo>
                      <a:lnTo>
                        <a:pt x="590" y="952"/>
                      </a:lnTo>
                      <a:lnTo>
                        <a:pt x="624" y="952"/>
                      </a:lnTo>
                      <a:lnTo>
                        <a:pt x="624" y="928"/>
                      </a:lnTo>
                      <a:lnTo>
                        <a:pt x="565" y="912"/>
                      </a:lnTo>
                      <a:lnTo>
                        <a:pt x="590" y="896"/>
                      </a:lnTo>
                      <a:lnTo>
                        <a:pt x="590" y="872"/>
                      </a:lnTo>
                      <a:lnTo>
                        <a:pt x="624" y="872"/>
                      </a:lnTo>
                      <a:lnTo>
                        <a:pt x="624" y="856"/>
                      </a:lnTo>
                      <a:lnTo>
                        <a:pt x="649" y="840"/>
                      </a:lnTo>
                      <a:lnTo>
                        <a:pt x="657" y="816"/>
                      </a:lnTo>
                      <a:lnTo>
                        <a:pt x="666" y="800"/>
                      </a:lnTo>
                      <a:lnTo>
                        <a:pt x="666" y="760"/>
                      </a:lnTo>
                      <a:lnTo>
                        <a:pt x="582" y="728"/>
                      </a:lnTo>
                      <a:lnTo>
                        <a:pt x="565" y="744"/>
                      </a:lnTo>
                      <a:lnTo>
                        <a:pt x="539" y="728"/>
                      </a:lnTo>
                      <a:lnTo>
                        <a:pt x="573" y="704"/>
                      </a:lnTo>
                      <a:lnTo>
                        <a:pt x="556" y="656"/>
                      </a:lnTo>
                      <a:lnTo>
                        <a:pt x="523" y="632"/>
                      </a:lnTo>
                      <a:lnTo>
                        <a:pt x="548" y="632"/>
                      </a:lnTo>
                      <a:lnTo>
                        <a:pt x="539" y="592"/>
                      </a:lnTo>
                      <a:lnTo>
                        <a:pt x="539" y="576"/>
                      </a:lnTo>
                      <a:lnTo>
                        <a:pt x="531" y="560"/>
                      </a:lnTo>
                      <a:lnTo>
                        <a:pt x="523" y="536"/>
                      </a:lnTo>
                      <a:lnTo>
                        <a:pt x="480" y="512"/>
                      </a:lnTo>
                      <a:lnTo>
                        <a:pt x="472" y="480"/>
                      </a:lnTo>
                      <a:lnTo>
                        <a:pt x="455" y="440"/>
                      </a:lnTo>
                      <a:lnTo>
                        <a:pt x="455" y="392"/>
                      </a:lnTo>
                      <a:lnTo>
                        <a:pt x="447" y="376"/>
                      </a:lnTo>
                      <a:lnTo>
                        <a:pt x="421" y="352"/>
                      </a:lnTo>
                      <a:lnTo>
                        <a:pt x="413" y="344"/>
                      </a:lnTo>
                      <a:lnTo>
                        <a:pt x="396" y="328"/>
                      </a:lnTo>
                      <a:lnTo>
                        <a:pt x="362" y="328"/>
                      </a:lnTo>
                      <a:lnTo>
                        <a:pt x="337" y="320"/>
                      </a:lnTo>
                      <a:lnTo>
                        <a:pt x="371" y="312"/>
                      </a:lnTo>
                      <a:lnTo>
                        <a:pt x="396" y="304"/>
                      </a:lnTo>
                      <a:lnTo>
                        <a:pt x="388" y="280"/>
                      </a:lnTo>
                      <a:lnTo>
                        <a:pt x="421" y="264"/>
                      </a:lnTo>
                      <a:lnTo>
                        <a:pt x="421" y="248"/>
                      </a:lnTo>
                      <a:lnTo>
                        <a:pt x="447" y="224"/>
                      </a:lnTo>
                      <a:lnTo>
                        <a:pt x="455" y="192"/>
                      </a:lnTo>
                      <a:lnTo>
                        <a:pt x="489" y="168"/>
                      </a:lnTo>
                      <a:lnTo>
                        <a:pt x="489" y="144"/>
                      </a:lnTo>
                      <a:lnTo>
                        <a:pt x="447" y="144"/>
                      </a:lnTo>
                      <a:lnTo>
                        <a:pt x="430" y="128"/>
                      </a:lnTo>
                      <a:lnTo>
                        <a:pt x="379" y="120"/>
                      </a:lnTo>
                      <a:lnTo>
                        <a:pt x="329" y="128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39" name="Freeform 12"/>
                <p:cNvSpPr>
                  <a:spLocks/>
                </p:cNvSpPr>
                <p:nvPr/>
              </p:nvSpPr>
              <p:spPr bwMode="auto">
                <a:xfrm>
                  <a:off x="2379" y="1912"/>
                  <a:ext cx="202" cy="144"/>
                </a:xfrm>
                <a:custGeom>
                  <a:avLst/>
                  <a:gdLst>
                    <a:gd name="T0" fmla="*/ 185 w 202"/>
                    <a:gd name="T1" fmla="*/ 72 h 144"/>
                    <a:gd name="T2" fmla="*/ 177 w 202"/>
                    <a:gd name="T3" fmla="*/ 48 h 144"/>
                    <a:gd name="T4" fmla="*/ 177 w 202"/>
                    <a:gd name="T5" fmla="*/ 16 h 144"/>
                    <a:gd name="T6" fmla="*/ 151 w 202"/>
                    <a:gd name="T7" fmla="*/ 0 h 144"/>
                    <a:gd name="T8" fmla="*/ 126 w 202"/>
                    <a:gd name="T9" fmla="*/ 0 h 144"/>
                    <a:gd name="T10" fmla="*/ 109 w 202"/>
                    <a:gd name="T11" fmla="*/ 0 h 144"/>
                    <a:gd name="T12" fmla="*/ 84 w 202"/>
                    <a:gd name="T13" fmla="*/ 0 h 144"/>
                    <a:gd name="T14" fmla="*/ 84 w 202"/>
                    <a:gd name="T15" fmla="*/ 8 h 144"/>
                    <a:gd name="T16" fmla="*/ 84 w 202"/>
                    <a:gd name="T17" fmla="*/ 0 h 144"/>
                    <a:gd name="T18" fmla="*/ 67 w 202"/>
                    <a:gd name="T19" fmla="*/ 8 h 144"/>
                    <a:gd name="T20" fmla="*/ 59 w 202"/>
                    <a:gd name="T21" fmla="*/ 24 h 144"/>
                    <a:gd name="T22" fmla="*/ 50 w 202"/>
                    <a:gd name="T23" fmla="*/ 40 h 144"/>
                    <a:gd name="T24" fmla="*/ 16 w 202"/>
                    <a:gd name="T25" fmla="*/ 40 h 144"/>
                    <a:gd name="T26" fmla="*/ 16 w 202"/>
                    <a:gd name="T27" fmla="*/ 56 h 144"/>
                    <a:gd name="T28" fmla="*/ 0 w 202"/>
                    <a:gd name="T29" fmla="*/ 72 h 144"/>
                    <a:gd name="T30" fmla="*/ 33 w 202"/>
                    <a:gd name="T31" fmla="*/ 120 h 144"/>
                    <a:gd name="T32" fmla="*/ 67 w 202"/>
                    <a:gd name="T33" fmla="*/ 96 h 144"/>
                    <a:gd name="T34" fmla="*/ 92 w 202"/>
                    <a:gd name="T35" fmla="*/ 112 h 144"/>
                    <a:gd name="T36" fmla="*/ 101 w 202"/>
                    <a:gd name="T37" fmla="*/ 136 h 144"/>
                    <a:gd name="T38" fmla="*/ 118 w 202"/>
                    <a:gd name="T39" fmla="*/ 136 h 144"/>
                    <a:gd name="T40" fmla="*/ 134 w 202"/>
                    <a:gd name="T41" fmla="*/ 144 h 144"/>
                    <a:gd name="T42" fmla="*/ 143 w 202"/>
                    <a:gd name="T43" fmla="*/ 144 h 144"/>
                    <a:gd name="T44" fmla="*/ 143 w 202"/>
                    <a:gd name="T45" fmla="*/ 144 h 144"/>
                    <a:gd name="T46" fmla="*/ 168 w 202"/>
                    <a:gd name="T47" fmla="*/ 128 h 144"/>
                    <a:gd name="T48" fmla="*/ 193 w 202"/>
                    <a:gd name="T49" fmla="*/ 120 h 144"/>
                    <a:gd name="T50" fmla="*/ 202 w 202"/>
                    <a:gd name="T51" fmla="*/ 88 h 144"/>
                    <a:gd name="T52" fmla="*/ 185 w 202"/>
                    <a:gd name="T53" fmla="*/ 72 h 14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202" h="144">
                      <a:moveTo>
                        <a:pt x="185" y="72"/>
                      </a:moveTo>
                      <a:lnTo>
                        <a:pt x="177" y="48"/>
                      </a:lnTo>
                      <a:lnTo>
                        <a:pt x="177" y="16"/>
                      </a:lnTo>
                      <a:lnTo>
                        <a:pt x="151" y="0"/>
                      </a:lnTo>
                      <a:lnTo>
                        <a:pt x="126" y="0"/>
                      </a:lnTo>
                      <a:lnTo>
                        <a:pt x="109" y="0"/>
                      </a:lnTo>
                      <a:lnTo>
                        <a:pt x="84" y="0"/>
                      </a:lnTo>
                      <a:lnTo>
                        <a:pt x="84" y="8"/>
                      </a:lnTo>
                      <a:lnTo>
                        <a:pt x="84" y="0"/>
                      </a:lnTo>
                      <a:lnTo>
                        <a:pt x="67" y="8"/>
                      </a:lnTo>
                      <a:lnTo>
                        <a:pt x="59" y="24"/>
                      </a:lnTo>
                      <a:lnTo>
                        <a:pt x="50" y="40"/>
                      </a:lnTo>
                      <a:lnTo>
                        <a:pt x="16" y="40"/>
                      </a:lnTo>
                      <a:lnTo>
                        <a:pt x="16" y="56"/>
                      </a:lnTo>
                      <a:lnTo>
                        <a:pt x="0" y="72"/>
                      </a:lnTo>
                      <a:lnTo>
                        <a:pt x="33" y="120"/>
                      </a:lnTo>
                      <a:lnTo>
                        <a:pt x="67" y="96"/>
                      </a:lnTo>
                      <a:lnTo>
                        <a:pt x="92" y="112"/>
                      </a:lnTo>
                      <a:lnTo>
                        <a:pt x="101" y="136"/>
                      </a:lnTo>
                      <a:lnTo>
                        <a:pt x="118" y="136"/>
                      </a:lnTo>
                      <a:lnTo>
                        <a:pt x="134" y="144"/>
                      </a:lnTo>
                      <a:lnTo>
                        <a:pt x="143" y="144"/>
                      </a:lnTo>
                      <a:lnTo>
                        <a:pt x="168" y="128"/>
                      </a:lnTo>
                      <a:lnTo>
                        <a:pt x="193" y="120"/>
                      </a:lnTo>
                      <a:lnTo>
                        <a:pt x="202" y="88"/>
                      </a:lnTo>
                      <a:lnTo>
                        <a:pt x="185" y="72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0" name="Freeform 13"/>
                <p:cNvSpPr>
                  <a:spLocks/>
                </p:cNvSpPr>
                <p:nvPr/>
              </p:nvSpPr>
              <p:spPr bwMode="auto">
                <a:xfrm>
                  <a:off x="2429" y="1536"/>
                  <a:ext cx="666" cy="1016"/>
                </a:xfrm>
                <a:custGeom>
                  <a:avLst/>
                  <a:gdLst>
                    <a:gd name="T0" fmla="*/ 337 w 666"/>
                    <a:gd name="T1" fmla="*/ 96 h 1016"/>
                    <a:gd name="T2" fmla="*/ 421 w 666"/>
                    <a:gd name="T3" fmla="*/ 24 h 1016"/>
                    <a:gd name="T4" fmla="*/ 270 w 666"/>
                    <a:gd name="T5" fmla="*/ 24 h 1016"/>
                    <a:gd name="T6" fmla="*/ 253 w 666"/>
                    <a:gd name="T7" fmla="*/ 80 h 1016"/>
                    <a:gd name="T8" fmla="*/ 202 w 666"/>
                    <a:gd name="T9" fmla="*/ 136 h 1016"/>
                    <a:gd name="T10" fmla="*/ 169 w 666"/>
                    <a:gd name="T11" fmla="*/ 200 h 1016"/>
                    <a:gd name="T12" fmla="*/ 202 w 666"/>
                    <a:gd name="T13" fmla="*/ 232 h 1016"/>
                    <a:gd name="T14" fmla="*/ 169 w 666"/>
                    <a:gd name="T15" fmla="*/ 320 h 1016"/>
                    <a:gd name="T16" fmla="*/ 186 w 666"/>
                    <a:gd name="T17" fmla="*/ 344 h 1016"/>
                    <a:gd name="T18" fmla="*/ 228 w 666"/>
                    <a:gd name="T19" fmla="*/ 320 h 1016"/>
                    <a:gd name="T20" fmla="*/ 186 w 666"/>
                    <a:gd name="T21" fmla="*/ 424 h 1016"/>
                    <a:gd name="T22" fmla="*/ 236 w 666"/>
                    <a:gd name="T23" fmla="*/ 464 h 1016"/>
                    <a:gd name="T24" fmla="*/ 303 w 666"/>
                    <a:gd name="T25" fmla="*/ 448 h 1016"/>
                    <a:gd name="T26" fmla="*/ 287 w 666"/>
                    <a:gd name="T27" fmla="*/ 496 h 1016"/>
                    <a:gd name="T28" fmla="*/ 329 w 666"/>
                    <a:gd name="T29" fmla="*/ 576 h 1016"/>
                    <a:gd name="T30" fmla="*/ 295 w 666"/>
                    <a:gd name="T31" fmla="*/ 648 h 1016"/>
                    <a:gd name="T32" fmla="*/ 202 w 666"/>
                    <a:gd name="T33" fmla="*/ 624 h 1016"/>
                    <a:gd name="T34" fmla="*/ 160 w 666"/>
                    <a:gd name="T35" fmla="*/ 680 h 1016"/>
                    <a:gd name="T36" fmla="*/ 211 w 666"/>
                    <a:gd name="T37" fmla="*/ 744 h 1016"/>
                    <a:gd name="T38" fmla="*/ 101 w 666"/>
                    <a:gd name="T39" fmla="*/ 776 h 1016"/>
                    <a:gd name="T40" fmla="*/ 101 w 666"/>
                    <a:gd name="T41" fmla="*/ 808 h 1016"/>
                    <a:gd name="T42" fmla="*/ 169 w 666"/>
                    <a:gd name="T43" fmla="*/ 824 h 1016"/>
                    <a:gd name="T44" fmla="*/ 219 w 666"/>
                    <a:gd name="T45" fmla="*/ 864 h 1016"/>
                    <a:gd name="T46" fmla="*/ 295 w 666"/>
                    <a:gd name="T47" fmla="*/ 848 h 1016"/>
                    <a:gd name="T48" fmla="*/ 228 w 666"/>
                    <a:gd name="T49" fmla="*/ 896 h 1016"/>
                    <a:gd name="T50" fmla="*/ 127 w 666"/>
                    <a:gd name="T51" fmla="*/ 904 h 1016"/>
                    <a:gd name="T52" fmla="*/ 0 w 666"/>
                    <a:gd name="T53" fmla="*/ 984 h 1016"/>
                    <a:gd name="T54" fmla="*/ 51 w 666"/>
                    <a:gd name="T55" fmla="*/ 1016 h 1016"/>
                    <a:gd name="T56" fmla="*/ 93 w 666"/>
                    <a:gd name="T57" fmla="*/ 976 h 1016"/>
                    <a:gd name="T58" fmla="*/ 219 w 666"/>
                    <a:gd name="T59" fmla="*/ 960 h 1016"/>
                    <a:gd name="T60" fmla="*/ 337 w 666"/>
                    <a:gd name="T61" fmla="*/ 984 h 1016"/>
                    <a:gd name="T62" fmla="*/ 421 w 666"/>
                    <a:gd name="T63" fmla="*/ 968 h 1016"/>
                    <a:gd name="T64" fmla="*/ 573 w 666"/>
                    <a:gd name="T65" fmla="*/ 968 h 1016"/>
                    <a:gd name="T66" fmla="*/ 624 w 666"/>
                    <a:gd name="T67" fmla="*/ 928 h 1016"/>
                    <a:gd name="T68" fmla="*/ 590 w 666"/>
                    <a:gd name="T69" fmla="*/ 872 h 1016"/>
                    <a:gd name="T70" fmla="*/ 649 w 666"/>
                    <a:gd name="T71" fmla="*/ 840 h 1016"/>
                    <a:gd name="T72" fmla="*/ 666 w 666"/>
                    <a:gd name="T73" fmla="*/ 760 h 1016"/>
                    <a:gd name="T74" fmla="*/ 539 w 666"/>
                    <a:gd name="T75" fmla="*/ 728 h 1016"/>
                    <a:gd name="T76" fmla="*/ 523 w 666"/>
                    <a:gd name="T77" fmla="*/ 632 h 1016"/>
                    <a:gd name="T78" fmla="*/ 539 w 666"/>
                    <a:gd name="T79" fmla="*/ 576 h 1016"/>
                    <a:gd name="T80" fmla="*/ 480 w 666"/>
                    <a:gd name="T81" fmla="*/ 512 h 1016"/>
                    <a:gd name="T82" fmla="*/ 455 w 666"/>
                    <a:gd name="T83" fmla="*/ 392 h 1016"/>
                    <a:gd name="T84" fmla="*/ 413 w 666"/>
                    <a:gd name="T85" fmla="*/ 344 h 1016"/>
                    <a:gd name="T86" fmla="*/ 337 w 666"/>
                    <a:gd name="T87" fmla="*/ 320 h 1016"/>
                    <a:gd name="T88" fmla="*/ 388 w 666"/>
                    <a:gd name="T89" fmla="*/ 280 h 1016"/>
                    <a:gd name="T90" fmla="*/ 447 w 666"/>
                    <a:gd name="T91" fmla="*/ 224 h 1016"/>
                    <a:gd name="T92" fmla="*/ 489 w 666"/>
                    <a:gd name="T93" fmla="*/ 144 h 1016"/>
                    <a:gd name="T94" fmla="*/ 379 w 666"/>
                    <a:gd name="T95" fmla="*/ 120 h 101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666" h="1016">
                      <a:moveTo>
                        <a:pt x="329" y="128"/>
                      </a:moveTo>
                      <a:lnTo>
                        <a:pt x="354" y="104"/>
                      </a:lnTo>
                      <a:lnTo>
                        <a:pt x="337" y="96"/>
                      </a:lnTo>
                      <a:lnTo>
                        <a:pt x="388" y="64"/>
                      </a:lnTo>
                      <a:lnTo>
                        <a:pt x="413" y="56"/>
                      </a:lnTo>
                      <a:lnTo>
                        <a:pt x="421" y="24"/>
                      </a:lnTo>
                      <a:lnTo>
                        <a:pt x="320" y="16"/>
                      </a:lnTo>
                      <a:lnTo>
                        <a:pt x="287" y="0"/>
                      </a:lnTo>
                      <a:lnTo>
                        <a:pt x="270" y="24"/>
                      </a:lnTo>
                      <a:lnTo>
                        <a:pt x="253" y="40"/>
                      </a:lnTo>
                      <a:lnTo>
                        <a:pt x="245" y="56"/>
                      </a:lnTo>
                      <a:lnTo>
                        <a:pt x="253" y="80"/>
                      </a:lnTo>
                      <a:lnTo>
                        <a:pt x="219" y="88"/>
                      </a:lnTo>
                      <a:lnTo>
                        <a:pt x="202" y="104"/>
                      </a:lnTo>
                      <a:lnTo>
                        <a:pt x="202" y="136"/>
                      </a:lnTo>
                      <a:lnTo>
                        <a:pt x="202" y="160"/>
                      </a:lnTo>
                      <a:lnTo>
                        <a:pt x="186" y="184"/>
                      </a:lnTo>
                      <a:lnTo>
                        <a:pt x="169" y="200"/>
                      </a:lnTo>
                      <a:lnTo>
                        <a:pt x="135" y="248"/>
                      </a:lnTo>
                      <a:lnTo>
                        <a:pt x="160" y="256"/>
                      </a:lnTo>
                      <a:lnTo>
                        <a:pt x="202" y="232"/>
                      </a:lnTo>
                      <a:lnTo>
                        <a:pt x="186" y="264"/>
                      </a:lnTo>
                      <a:lnTo>
                        <a:pt x="177" y="296"/>
                      </a:lnTo>
                      <a:lnTo>
                        <a:pt x="169" y="320"/>
                      </a:lnTo>
                      <a:lnTo>
                        <a:pt x="143" y="376"/>
                      </a:lnTo>
                      <a:lnTo>
                        <a:pt x="169" y="376"/>
                      </a:lnTo>
                      <a:lnTo>
                        <a:pt x="186" y="344"/>
                      </a:lnTo>
                      <a:lnTo>
                        <a:pt x="202" y="304"/>
                      </a:lnTo>
                      <a:lnTo>
                        <a:pt x="211" y="328"/>
                      </a:lnTo>
                      <a:lnTo>
                        <a:pt x="228" y="320"/>
                      </a:lnTo>
                      <a:lnTo>
                        <a:pt x="219" y="344"/>
                      </a:lnTo>
                      <a:lnTo>
                        <a:pt x="228" y="360"/>
                      </a:lnTo>
                      <a:lnTo>
                        <a:pt x="186" y="424"/>
                      </a:lnTo>
                      <a:lnTo>
                        <a:pt x="194" y="472"/>
                      </a:lnTo>
                      <a:lnTo>
                        <a:pt x="202" y="440"/>
                      </a:lnTo>
                      <a:lnTo>
                        <a:pt x="236" y="464"/>
                      </a:lnTo>
                      <a:lnTo>
                        <a:pt x="253" y="456"/>
                      </a:lnTo>
                      <a:lnTo>
                        <a:pt x="278" y="464"/>
                      </a:lnTo>
                      <a:lnTo>
                        <a:pt x="303" y="448"/>
                      </a:lnTo>
                      <a:lnTo>
                        <a:pt x="329" y="456"/>
                      </a:lnTo>
                      <a:lnTo>
                        <a:pt x="295" y="480"/>
                      </a:lnTo>
                      <a:lnTo>
                        <a:pt x="287" y="496"/>
                      </a:lnTo>
                      <a:lnTo>
                        <a:pt x="312" y="544"/>
                      </a:lnTo>
                      <a:lnTo>
                        <a:pt x="329" y="544"/>
                      </a:lnTo>
                      <a:lnTo>
                        <a:pt x="329" y="576"/>
                      </a:lnTo>
                      <a:lnTo>
                        <a:pt x="320" y="576"/>
                      </a:lnTo>
                      <a:lnTo>
                        <a:pt x="312" y="632"/>
                      </a:lnTo>
                      <a:lnTo>
                        <a:pt x="295" y="648"/>
                      </a:lnTo>
                      <a:lnTo>
                        <a:pt x="287" y="640"/>
                      </a:lnTo>
                      <a:lnTo>
                        <a:pt x="236" y="640"/>
                      </a:lnTo>
                      <a:lnTo>
                        <a:pt x="202" y="624"/>
                      </a:lnTo>
                      <a:lnTo>
                        <a:pt x="186" y="632"/>
                      </a:lnTo>
                      <a:lnTo>
                        <a:pt x="202" y="648"/>
                      </a:lnTo>
                      <a:lnTo>
                        <a:pt x="160" y="680"/>
                      </a:lnTo>
                      <a:lnTo>
                        <a:pt x="177" y="688"/>
                      </a:lnTo>
                      <a:lnTo>
                        <a:pt x="202" y="680"/>
                      </a:lnTo>
                      <a:lnTo>
                        <a:pt x="211" y="744"/>
                      </a:lnTo>
                      <a:lnTo>
                        <a:pt x="169" y="760"/>
                      </a:lnTo>
                      <a:lnTo>
                        <a:pt x="143" y="768"/>
                      </a:lnTo>
                      <a:lnTo>
                        <a:pt x="101" y="776"/>
                      </a:lnTo>
                      <a:lnTo>
                        <a:pt x="84" y="784"/>
                      </a:lnTo>
                      <a:lnTo>
                        <a:pt x="93" y="792"/>
                      </a:lnTo>
                      <a:lnTo>
                        <a:pt x="101" y="808"/>
                      </a:lnTo>
                      <a:lnTo>
                        <a:pt x="135" y="824"/>
                      </a:lnTo>
                      <a:lnTo>
                        <a:pt x="152" y="808"/>
                      </a:lnTo>
                      <a:lnTo>
                        <a:pt x="169" y="824"/>
                      </a:lnTo>
                      <a:lnTo>
                        <a:pt x="160" y="840"/>
                      </a:lnTo>
                      <a:lnTo>
                        <a:pt x="194" y="840"/>
                      </a:lnTo>
                      <a:lnTo>
                        <a:pt x="219" y="864"/>
                      </a:lnTo>
                      <a:lnTo>
                        <a:pt x="261" y="864"/>
                      </a:lnTo>
                      <a:lnTo>
                        <a:pt x="278" y="856"/>
                      </a:lnTo>
                      <a:lnTo>
                        <a:pt x="295" y="848"/>
                      </a:lnTo>
                      <a:lnTo>
                        <a:pt x="270" y="872"/>
                      </a:lnTo>
                      <a:lnTo>
                        <a:pt x="261" y="888"/>
                      </a:lnTo>
                      <a:lnTo>
                        <a:pt x="228" y="896"/>
                      </a:lnTo>
                      <a:lnTo>
                        <a:pt x="160" y="888"/>
                      </a:lnTo>
                      <a:lnTo>
                        <a:pt x="152" y="896"/>
                      </a:lnTo>
                      <a:lnTo>
                        <a:pt x="127" y="904"/>
                      </a:lnTo>
                      <a:lnTo>
                        <a:pt x="110" y="928"/>
                      </a:lnTo>
                      <a:lnTo>
                        <a:pt x="42" y="976"/>
                      </a:lnTo>
                      <a:lnTo>
                        <a:pt x="0" y="984"/>
                      </a:lnTo>
                      <a:lnTo>
                        <a:pt x="9" y="992"/>
                      </a:lnTo>
                      <a:lnTo>
                        <a:pt x="34" y="992"/>
                      </a:lnTo>
                      <a:lnTo>
                        <a:pt x="51" y="1016"/>
                      </a:lnTo>
                      <a:lnTo>
                        <a:pt x="68" y="1008"/>
                      </a:lnTo>
                      <a:lnTo>
                        <a:pt x="68" y="992"/>
                      </a:lnTo>
                      <a:lnTo>
                        <a:pt x="93" y="976"/>
                      </a:lnTo>
                      <a:lnTo>
                        <a:pt x="143" y="976"/>
                      </a:lnTo>
                      <a:lnTo>
                        <a:pt x="169" y="1008"/>
                      </a:lnTo>
                      <a:lnTo>
                        <a:pt x="219" y="960"/>
                      </a:lnTo>
                      <a:lnTo>
                        <a:pt x="261" y="952"/>
                      </a:lnTo>
                      <a:lnTo>
                        <a:pt x="295" y="976"/>
                      </a:lnTo>
                      <a:lnTo>
                        <a:pt x="337" y="984"/>
                      </a:lnTo>
                      <a:lnTo>
                        <a:pt x="346" y="968"/>
                      </a:lnTo>
                      <a:lnTo>
                        <a:pt x="388" y="968"/>
                      </a:lnTo>
                      <a:lnTo>
                        <a:pt x="421" y="968"/>
                      </a:lnTo>
                      <a:lnTo>
                        <a:pt x="472" y="968"/>
                      </a:lnTo>
                      <a:lnTo>
                        <a:pt x="506" y="984"/>
                      </a:lnTo>
                      <a:lnTo>
                        <a:pt x="573" y="968"/>
                      </a:lnTo>
                      <a:lnTo>
                        <a:pt x="590" y="952"/>
                      </a:lnTo>
                      <a:lnTo>
                        <a:pt x="624" y="952"/>
                      </a:lnTo>
                      <a:lnTo>
                        <a:pt x="624" y="928"/>
                      </a:lnTo>
                      <a:lnTo>
                        <a:pt x="565" y="912"/>
                      </a:lnTo>
                      <a:lnTo>
                        <a:pt x="590" y="896"/>
                      </a:lnTo>
                      <a:lnTo>
                        <a:pt x="590" y="872"/>
                      </a:lnTo>
                      <a:lnTo>
                        <a:pt x="624" y="872"/>
                      </a:lnTo>
                      <a:lnTo>
                        <a:pt x="624" y="856"/>
                      </a:lnTo>
                      <a:lnTo>
                        <a:pt x="649" y="840"/>
                      </a:lnTo>
                      <a:lnTo>
                        <a:pt x="657" y="816"/>
                      </a:lnTo>
                      <a:lnTo>
                        <a:pt x="666" y="800"/>
                      </a:lnTo>
                      <a:lnTo>
                        <a:pt x="666" y="760"/>
                      </a:lnTo>
                      <a:lnTo>
                        <a:pt x="582" y="728"/>
                      </a:lnTo>
                      <a:lnTo>
                        <a:pt x="565" y="744"/>
                      </a:lnTo>
                      <a:lnTo>
                        <a:pt x="539" y="728"/>
                      </a:lnTo>
                      <a:lnTo>
                        <a:pt x="573" y="704"/>
                      </a:lnTo>
                      <a:lnTo>
                        <a:pt x="556" y="656"/>
                      </a:lnTo>
                      <a:lnTo>
                        <a:pt x="523" y="632"/>
                      </a:lnTo>
                      <a:lnTo>
                        <a:pt x="548" y="632"/>
                      </a:lnTo>
                      <a:lnTo>
                        <a:pt x="539" y="592"/>
                      </a:lnTo>
                      <a:lnTo>
                        <a:pt x="539" y="576"/>
                      </a:lnTo>
                      <a:lnTo>
                        <a:pt x="531" y="560"/>
                      </a:lnTo>
                      <a:lnTo>
                        <a:pt x="523" y="536"/>
                      </a:lnTo>
                      <a:lnTo>
                        <a:pt x="480" y="512"/>
                      </a:lnTo>
                      <a:lnTo>
                        <a:pt x="472" y="480"/>
                      </a:lnTo>
                      <a:lnTo>
                        <a:pt x="455" y="440"/>
                      </a:lnTo>
                      <a:lnTo>
                        <a:pt x="455" y="392"/>
                      </a:lnTo>
                      <a:lnTo>
                        <a:pt x="447" y="376"/>
                      </a:lnTo>
                      <a:lnTo>
                        <a:pt x="421" y="352"/>
                      </a:lnTo>
                      <a:lnTo>
                        <a:pt x="413" y="344"/>
                      </a:lnTo>
                      <a:lnTo>
                        <a:pt x="396" y="328"/>
                      </a:lnTo>
                      <a:lnTo>
                        <a:pt x="362" y="328"/>
                      </a:lnTo>
                      <a:lnTo>
                        <a:pt x="337" y="320"/>
                      </a:lnTo>
                      <a:lnTo>
                        <a:pt x="371" y="312"/>
                      </a:lnTo>
                      <a:lnTo>
                        <a:pt x="396" y="304"/>
                      </a:lnTo>
                      <a:lnTo>
                        <a:pt x="388" y="280"/>
                      </a:lnTo>
                      <a:lnTo>
                        <a:pt x="421" y="264"/>
                      </a:lnTo>
                      <a:lnTo>
                        <a:pt x="421" y="248"/>
                      </a:lnTo>
                      <a:lnTo>
                        <a:pt x="447" y="224"/>
                      </a:lnTo>
                      <a:lnTo>
                        <a:pt x="455" y="192"/>
                      </a:lnTo>
                      <a:lnTo>
                        <a:pt x="489" y="168"/>
                      </a:lnTo>
                      <a:lnTo>
                        <a:pt x="489" y="144"/>
                      </a:lnTo>
                      <a:lnTo>
                        <a:pt x="447" y="144"/>
                      </a:lnTo>
                      <a:lnTo>
                        <a:pt x="430" y="128"/>
                      </a:lnTo>
                      <a:lnTo>
                        <a:pt x="379" y="120"/>
                      </a:lnTo>
                      <a:lnTo>
                        <a:pt x="329" y="128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1" name="Freeform 15"/>
                <p:cNvSpPr>
                  <a:spLocks/>
                </p:cNvSpPr>
                <p:nvPr/>
              </p:nvSpPr>
              <p:spPr bwMode="auto">
                <a:xfrm>
                  <a:off x="3752" y="1984"/>
                  <a:ext cx="67" cy="64"/>
                </a:xfrm>
                <a:custGeom>
                  <a:avLst/>
                  <a:gdLst>
                    <a:gd name="T0" fmla="*/ 0 w 67"/>
                    <a:gd name="T1" fmla="*/ 24 h 64"/>
                    <a:gd name="T2" fmla="*/ 17 w 67"/>
                    <a:gd name="T3" fmla="*/ 56 h 64"/>
                    <a:gd name="T4" fmla="*/ 51 w 67"/>
                    <a:gd name="T5" fmla="*/ 64 h 64"/>
                    <a:gd name="T6" fmla="*/ 67 w 67"/>
                    <a:gd name="T7" fmla="*/ 48 h 64"/>
                    <a:gd name="T8" fmla="*/ 59 w 67"/>
                    <a:gd name="T9" fmla="*/ 0 h 64"/>
                    <a:gd name="T10" fmla="*/ 0 w 67"/>
                    <a:gd name="T11" fmla="*/ 8 h 64"/>
                    <a:gd name="T12" fmla="*/ 0 w 67"/>
                    <a:gd name="T13" fmla="*/ 24 h 6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7" h="64">
                      <a:moveTo>
                        <a:pt x="0" y="24"/>
                      </a:moveTo>
                      <a:lnTo>
                        <a:pt x="17" y="56"/>
                      </a:lnTo>
                      <a:lnTo>
                        <a:pt x="51" y="64"/>
                      </a:lnTo>
                      <a:lnTo>
                        <a:pt x="67" y="48"/>
                      </a:lnTo>
                      <a:lnTo>
                        <a:pt x="59" y="0"/>
                      </a:lnTo>
                      <a:lnTo>
                        <a:pt x="0" y="8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2" name="Freeform 17"/>
                <p:cNvSpPr>
                  <a:spLocks/>
                </p:cNvSpPr>
                <p:nvPr/>
              </p:nvSpPr>
              <p:spPr bwMode="auto">
                <a:xfrm>
                  <a:off x="3752" y="1984"/>
                  <a:ext cx="67" cy="64"/>
                </a:xfrm>
                <a:custGeom>
                  <a:avLst/>
                  <a:gdLst>
                    <a:gd name="T0" fmla="*/ 0 w 67"/>
                    <a:gd name="T1" fmla="*/ 24 h 64"/>
                    <a:gd name="T2" fmla="*/ 17 w 67"/>
                    <a:gd name="T3" fmla="*/ 56 h 64"/>
                    <a:gd name="T4" fmla="*/ 51 w 67"/>
                    <a:gd name="T5" fmla="*/ 64 h 64"/>
                    <a:gd name="T6" fmla="*/ 67 w 67"/>
                    <a:gd name="T7" fmla="*/ 48 h 64"/>
                    <a:gd name="T8" fmla="*/ 59 w 67"/>
                    <a:gd name="T9" fmla="*/ 0 h 64"/>
                    <a:gd name="T10" fmla="*/ 0 w 67"/>
                    <a:gd name="T11" fmla="*/ 8 h 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67" h="64">
                      <a:moveTo>
                        <a:pt x="0" y="24"/>
                      </a:moveTo>
                      <a:lnTo>
                        <a:pt x="17" y="56"/>
                      </a:lnTo>
                      <a:lnTo>
                        <a:pt x="51" y="64"/>
                      </a:lnTo>
                      <a:lnTo>
                        <a:pt x="67" y="48"/>
                      </a:lnTo>
                      <a:lnTo>
                        <a:pt x="59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3" name="Freeform 18"/>
                <p:cNvSpPr>
                  <a:spLocks/>
                </p:cNvSpPr>
                <p:nvPr/>
              </p:nvSpPr>
              <p:spPr bwMode="auto">
                <a:xfrm>
                  <a:off x="3752" y="1984"/>
                  <a:ext cx="67" cy="64"/>
                </a:xfrm>
                <a:custGeom>
                  <a:avLst/>
                  <a:gdLst>
                    <a:gd name="T0" fmla="*/ 0 w 67"/>
                    <a:gd name="T1" fmla="*/ 24 h 64"/>
                    <a:gd name="T2" fmla="*/ 17 w 67"/>
                    <a:gd name="T3" fmla="*/ 56 h 64"/>
                    <a:gd name="T4" fmla="*/ 51 w 67"/>
                    <a:gd name="T5" fmla="*/ 64 h 64"/>
                    <a:gd name="T6" fmla="*/ 67 w 67"/>
                    <a:gd name="T7" fmla="*/ 48 h 64"/>
                    <a:gd name="T8" fmla="*/ 59 w 67"/>
                    <a:gd name="T9" fmla="*/ 0 h 64"/>
                    <a:gd name="T10" fmla="*/ 0 w 67"/>
                    <a:gd name="T11" fmla="*/ 8 h 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67" h="64">
                      <a:moveTo>
                        <a:pt x="0" y="24"/>
                      </a:moveTo>
                      <a:lnTo>
                        <a:pt x="17" y="56"/>
                      </a:lnTo>
                      <a:lnTo>
                        <a:pt x="51" y="64"/>
                      </a:lnTo>
                      <a:lnTo>
                        <a:pt x="67" y="48"/>
                      </a:lnTo>
                      <a:lnTo>
                        <a:pt x="59" y="0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4" name="Freeform 19"/>
                <p:cNvSpPr>
                  <a:spLocks/>
                </p:cNvSpPr>
                <p:nvPr/>
              </p:nvSpPr>
              <p:spPr bwMode="auto">
                <a:xfrm>
                  <a:off x="3845" y="1920"/>
                  <a:ext cx="109" cy="176"/>
                </a:xfrm>
                <a:custGeom>
                  <a:avLst/>
                  <a:gdLst>
                    <a:gd name="T0" fmla="*/ 0 w 109"/>
                    <a:gd name="T1" fmla="*/ 168 h 176"/>
                    <a:gd name="T2" fmla="*/ 50 w 109"/>
                    <a:gd name="T3" fmla="*/ 176 h 176"/>
                    <a:gd name="T4" fmla="*/ 76 w 109"/>
                    <a:gd name="T5" fmla="*/ 144 h 176"/>
                    <a:gd name="T6" fmla="*/ 76 w 109"/>
                    <a:gd name="T7" fmla="*/ 112 h 176"/>
                    <a:gd name="T8" fmla="*/ 109 w 109"/>
                    <a:gd name="T9" fmla="*/ 96 h 176"/>
                    <a:gd name="T10" fmla="*/ 92 w 109"/>
                    <a:gd name="T11" fmla="*/ 72 h 176"/>
                    <a:gd name="T12" fmla="*/ 109 w 109"/>
                    <a:gd name="T13" fmla="*/ 64 h 176"/>
                    <a:gd name="T14" fmla="*/ 101 w 109"/>
                    <a:gd name="T15" fmla="*/ 8 h 176"/>
                    <a:gd name="T16" fmla="*/ 84 w 109"/>
                    <a:gd name="T17" fmla="*/ 0 h 176"/>
                    <a:gd name="T18" fmla="*/ 67 w 109"/>
                    <a:gd name="T19" fmla="*/ 16 h 176"/>
                    <a:gd name="T20" fmla="*/ 59 w 109"/>
                    <a:gd name="T21" fmla="*/ 48 h 176"/>
                    <a:gd name="T22" fmla="*/ 42 w 109"/>
                    <a:gd name="T23" fmla="*/ 16 h 176"/>
                    <a:gd name="T24" fmla="*/ 8 w 109"/>
                    <a:gd name="T25" fmla="*/ 40 h 176"/>
                    <a:gd name="T26" fmla="*/ 0 w 109"/>
                    <a:gd name="T27" fmla="*/ 48 h 176"/>
                    <a:gd name="T28" fmla="*/ 8 w 109"/>
                    <a:gd name="T29" fmla="*/ 72 h 176"/>
                    <a:gd name="T30" fmla="*/ 42 w 109"/>
                    <a:gd name="T31" fmla="*/ 88 h 176"/>
                    <a:gd name="T32" fmla="*/ 50 w 109"/>
                    <a:gd name="T33" fmla="*/ 112 h 176"/>
                    <a:gd name="T34" fmla="*/ 33 w 109"/>
                    <a:gd name="T35" fmla="*/ 144 h 176"/>
                    <a:gd name="T36" fmla="*/ 8 w 109"/>
                    <a:gd name="T37" fmla="*/ 136 h 176"/>
                    <a:gd name="T38" fmla="*/ 0 w 109"/>
                    <a:gd name="T39" fmla="*/ 168 h 17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109" h="176">
                      <a:moveTo>
                        <a:pt x="0" y="168"/>
                      </a:moveTo>
                      <a:lnTo>
                        <a:pt x="50" y="176"/>
                      </a:lnTo>
                      <a:lnTo>
                        <a:pt x="76" y="144"/>
                      </a:lnTo>
                      <a:lnTo>
                        <a:pt x="76" y="112"/>
                      </a:lnTo>
                      <a:lnTo>
                        <a:pt x="109" y="96"/>
                      </a:lnTo>
                      <a:lnTo>
                        <a:pt x="92" y="72"/>
                      </a:lnTo>
                      <a:lnTo>
                        <a:pt x="109" y="64"/>
                      </a:lnTo>
                      <a:lnTo>
                        <a:pt x="101" y="8"/>
                      </a:lnTo>
                      <a:lnTo>
                        <a:pt x="84" y="0"/>
                      </a:lnTo>
                      <a:lnTo>
                        <a:pt x="67" y="16"/>
                      </a:lnTo>
                      <a:lnTo>
                        <a:pt x="59" y="48"/>
                      </a:lnTo>
                      <a:lnTo>
                        <a:pt x="42" y="16"/>
                      </a:lnTo>
                      <a:lnTo>
                        <a:pt x="8" y="40"/>
                      </a:lnTo>
                      <a:lnTo>
                        <a:pt x="0" y="48"/>
                      </a:lnTo>
                      <a:lnTo>
                        <a:pt x="8" y="72"/>
                      </a:lnTo>
                      <a:lnTo>
                        <a:pt x="42" y="88"/>
                      </a:lnTo>
                      <a:lnTo>
                        <a:pt x="50" y="112"/>
                      </a:lnTo>
                      <a:lnTo>
                        <a:pt x="33" y="144"/>
                      </a:lnTo>
                      <a:lnTo>
                        <a:pt x="8" y="136"/>
                      </a:lnTo>
                      <a:lnTo>
                        <a:pt x="0" y="168"/>
                      </a:lnTo>
                      <a:close/>
                    </a:path>
                  </a:pathLst>
                </a:custGeom>
                <a:solidFill>
                  <a:srgbClr val="00A0C6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5" name="Freeform 20"/>
                <p:cNvSpPr>
                  <a:spLocks/>
                </p:cNvSpPr>
                <p:nvPr/>
              </p:nvSpPr>
              <p:spPr bwMode="auto">
                <a:xfrm>
                  <a:off x="4039" y="4048"/>
                  <a:ext cx="328" cy="208"/>
                </a:xfrm>
                <a:custGeom>
                  <a:avLst/>
                  <a:gdLst>
                    <a:gd name="T0" fmla="*/ 0 w 328"/>
                    <a:gd name="T1" fmla="*/ 80 h 208"/>
                    <a:gd name="T2" fmla="*/ 0 w 328"/>
                    <a:gd name="T3" fmla="*/ 56 h 208"/>
                    <a:gd name="T4" fmla="*/ 25 w 328"/>
                    <a:gd name="T5" fmla="*/ 32 h 208"/>
                    <a:gd name="T6" fmla="*/ 50 w 328"/>
                    <a:gd name="T7" fmla="*/ 48 h 208"/>
                    <a:gd name="T8" fmla="*/ 67 w 328"/>
                    <a:gd name="T9" fmla="*/ 32 h 208"/>
                    <a:gd name="T10" fmla="*/ 92 w 328"/>
                    <a:gd name="T11" fmla="*/ 24 h 208"/>
                    <a:gd name="T12" fmla="*/ 101 w 328"/>
                    <a:gd name="T13" fmla="*/ 32 h 208"/>
                    <a:gd name="T14" fmla="*/ 117 w 328"/>
                    <a:gd name="T15" fmla="*/ 40 h 208"/>
                    <a:gd name="T16" fmla="*/ 134 w 328"/>
                    <a:gd name="T17" fmla="*/ 48 h 208"/>
                    <a:gd name="T18" fmla="*/ 160 w 328"/>
                    <a:gd name="T19" fmla="*/ 40 h 208"/>
                    <a:gd name="T20" fmla="*/ 210 w 328"/>
                    <a:gd name="T21" fmla="*/ 40 h 208"/>
                    <a:gd name="T22" fmla="*/ 235 w 328"/>
                    <a:gd name="T23" fmla="*/ 32 h 208"/>
                    <a:gd name="T24" fmla="*/ 252 w 328"/>
                    <a:gd name="T25" fmla="*/ 16 h 208"/>
                    <a:gd name="T26" fmla="*/ 261 w 328"/>
                    <a:gd name="T27" fmla="*/ 16 h 208"/>
                    <a:gd name="T28" fmla="*/ 286 w 328"/>
                    <a:gd name="T29" fmla="*/ 24 h 208"/>
                    <a:gd name="T30" fmla="*/ 294 w 328"/>
                    <a:gd name="T31" fmla="*/ 8 h 208"/>
                    <a:gd name="T32" fmla="*/ 320 w 328"/>
                    <a:gd name="T33" fmla="*/ 0 h 208"/>
                    <a:gd name="T34" fmla="*/ 328 w 328"/>
                    <a:gd name="T35" fmla="*/ 16 h 208"/>
                    <a:gd name="T36" fmla="*/ 311 w 328"/>
                    <a:gd name="T37" fmla="*/ 56 h 208"/>
                    <a:gd name="T38" fmla="*/ 303 w 328"/>
                    <a:gd name="T39" fmla="*/ 80 h 208"/>
                    <a:gd name="T40" fmla="*/ 286 w 328"/>
                    <a:gd name="T41" fmla="*/ 104 h 208"/>
                    <a:gd name="T42" fmla="*/ 286 w 328"/>
                    <a:gd name="T43" fmla="*/ 112 h 208"/>
                    <a:gd name="T44" fmla="*/ 303 w 328"/>
                    <a:gd name="T45" fmla="*/ 128 h 208"/>
                    <a:gd name="T46" fmla="*/ 320 w 328"/>
                    <a:gd name="T47" fmla="*/ 160 h 208"/>
                    <a:gd name="T48" fmla="*/ 303 w 328"/>
                    <a:gd name="T49" fmla="*/ 176 h 208"/>
                    <a:gd name="T50" fmla="*/ 303 w 328"/>
                    <a:gd name="T51" fmla="*/ 208 h 208"/>
                    <a:gd name="T52" fmla="*/ 269 w 328"/>
                    <a:gd name="T53" fmla="*/ 200 h 208"/>
                    <a:gd name="T54" fmla="*/ 227 w 328"/>
                    <a:gd name="T55" fmla="*/ 192 h 208"/>
                    <a:gd name="T56" fmla="*/ 202 w 328"/>
                    <a:gd name="T57" fmla="*/ 152 h 208"/>
                    <a:gd name="T58" fmla="*/ 168 w 328"/>
                    <a:gd name="T59" fmla="*/ 160 h 208"/>
                    <a:gd name="T60" fmla="*/ 143 w 328"/>
                    <a:gd name="T61" fmla="*/ 144 h 208"/>
                    <a:gd name="T62" fmla="*/ 126 w 328"/>
                    <a:gd name="T63" fmla="*/ 128 h 208"/>
                    <a:gd name="T64" fmla="*/ 109 w 328"/>
                    <a:gd name="T65" fmla="*/ 128 h 208"/>
                    <a:gd name="T66" fmla="*/ 84 w 328"/>
                    <a:gd name="T67" fmla="*/ 112 h 208"/>
                    <a:gd name="T68" fmla="*/ 67 w 328"/>
                    <a:gd name="T69" fmla="*/ 112 h 208"/>
                    <a:gd name="T70" fmla="*/ 50 w 328"/>
                    <a:gd name="T71" fmla="*/ 96 h 208"/>
                    <a:gd name="T72" fmla="*/ 25 w 328"/>
                    <a:gd name="T73" fmla="*/ 104 h 208"/>
                    <a:gd name="T74" fmla="*/ 0 w 328"/>
                    <a:gd name="T75" fmla="*/ 80 h 208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328" h="208">
                      <a:moveTo>
                        <a:pt x="0" y="80"/>
                      </a:moveTo>
                      <a:lnTo>
                        <a:pt x="0" y="56"/>
                      </a:lnTo>
                      <a:lnTo>
                        <a:pt x="25" y="32"/>
                      </a:lnTo>
                      <a:lnTo>
                        <a:pt x="50" y="48"/>
                      </a:lnTo>
                      <a:lnTo>
                        <a:pt x="67" y="32"/>
                      </a:lnTo>
                      <a:lnTo>
                        <a:pt x="92" y="24"/>
                      </a:lnTo>
                      <a:lnTo>
                        <a:pt x="101" y="32"/>
                      </a:lnTo>
                      <a:lnTo>
                        <a:pt x="117" y="40"/>
                      </a:lnTo>
                      <a:lnTo>
                        <a:pt x="134" y="48"/>
                      </a:lnTo>
                      <a:lnTo>
                        <a:pt x="160" y="40"/>
                      </a:lnTo>
                      <a:lnTo>
                        <a:pt x="210" y="40"/>
                      </a:lnTo>
                      <a:lnTo>
                        <a:pt x="235" y="32"/>
                      </a:lnTo>
                      <a:lnTo>
                        <a:pt x="252" y="16"/>
                      </a:lnTo>
                      <a:lnTo>
                        <a:pt x="261" y="16"/>
                      </a:lnTo>
                      <a:lnTo>
                        <a:pt x="286" y="24"/>
                      </a:lnTo>
                      <a:lnTo>
                        <a:pt x="294" y="8"/>
                      </a:lnTo>
                      <a:lnTo>
                        <a:pt x="320" y="0"/>
                      </a:lnTo>
                      <a:lnTo>
                        <a:pt x="328" y="16"/>
                      </a:lnTo>
                      <a:lnTo>
                        <a:pt x="311" y="56"/>
                      </a:lnTo>
                      <a:lnTo>
                        <a:pt x="303" y="80"/>
                      </a:lnTo>
                      <a:lnTo>
                        <a:pt x="286" y="104"/>
                      </a:lnTo>
                      <a:lnTo>
                        <a:pt x="286" y="112"/>
                      </a:lnTo>
                      <a:lnTo>
                        <a:pt x="303" y="128"/>
                      </a:lnTo>
                      <a:lnTo>
                        <a:pt x="320" y="160"/>
                      </a:lnTo>
                      <a:lnTo>
                        <a:pt x="303" y="176"/>
                      </a:lnTo>
                      <a:lnTo>
                        <a:pt x="303" y="208"/>
                      </a:lnTo>
                      <a:lnTo>
                        <a:pt x="269" y="200"/>
                      </a:lnTo>
                      <a:lnTo>
                        <a:pt x="227" y="192"/>
                      </a:lnTo>
                      <a:lnTo>
                        <a:pt x="202" y="152"/>
                      </a:lnTo>
                      <a:lnTo>
                        <a:pt x="168" y="160"/>
                      </a:lnTo>
                      <a:lnTo>
                        <a:pt x="143" y="144"/>
                      </a:lnTo>
                      <a:lnTo>
                        <a:pt x="126" y="128"/>
                      </a:lnTo>
                      <a:lnTo>
                        <a:pt x="109" y="128"/>
                      </a:lnTo>
                      <a:lnTo>
                        <a:pt x="84" y="112"/>
                      </a:lnTo>
                      <a:lnTo>
                        <a:pt x="67" y="112"/>
                      </a:lnTo>
                      <a:lnTo>
                        <a:pt x="50" y="96"/>
                      </a:lnTo>
                      <a:lnTo>
                        <a:pt x="25" y="104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A0C6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6" name="Freeform 21"/>
                <p:cNvSpPr>
                  <a:spLocks/>
                </p:cNvSpPr>
                <p:nvPr/>
              </p:nvSpPr>
              <p:spPr bwMode="auto">
                <a:xfrm>
                  <a:off x="3845" y="1920"/>
                  <a:ext cx="109" cy="176"/>
                </a:xfrm>
                <a:custGeom>
                  <a:avLst/>
                  <a:gdLst>
                    <a:gd name="T0" fmla="*/ 0 w 109"/>
                    <a:gd name="T1" fmla="*/ 168 h 176"/>
                    <a:gd name="T2" fmla="*/ 50 w 109"/>
                    <a:gd name="T3" fmla="*/ 176 h 176"/>
                    <a:gd name="T4" fmla="*/ 76 w 109"/>
                    <a:gd name="T5" fmla="*/ 144 h 176"/>
                    <a:gd name="T6" fmla="*/ 76 w 109"/>
                    <a:gd name="T7" fmla="*/ 112 h 176"/>
                    <a:gd name="T8" fmla="*/ 109 w 109"/>
                    <a:gd name="T9" fmla="*/ 96 h 176"/>
                    <a:gd name="T10" fmla="*/ 92 w 109"/>
                    <a:gd name="T11" fmla="*/ 72 h 176"/>
                    <a:gd name="T12" fmla="*/ 109 w 109"/>
                    <a:gd name="T13" fmla="*/ 64 h 176"/>
                    <a:gd name="T14" fmla="*/ 101 w 109"/>
                    <a:gd name="T15" fmla="*/ 8 h 176"/>
                    <a:gd name="T16" fmla="*/ 84 w 109"/>
                    <a:gd name="T17" fmla="*/ 0 h 176"/>
                    <a:gd name="T18" fmla="*/ 67 w 109"/>
                    <a:gd name="T19" fmla="*/ 16 h 176"/>
                    <a:gd name="T20" fmla="*/ 59 w 109"/>
                    <a:gd name="T21" fmla="*/ 48 h 176"/>
                    <a:gd name="T22" fmla="*/ 42 w 109"/>
                    <a:gd name="T23" fmla="*/ 16 h 176"/>
                    <a:gd name="T24" fmla="*/ 8 w 109"/>
                    <a:gd name="T25" fmla="*/ 40 h 176"/>
                    <a:gd name="T26" fmla="*/ 0 w 109"/>
                    <a:gd name="T27" fmla="*/ 48 h 176"/>
                    <a:gd name="T28" fmla="*/ 8 w 109"/>
                    <a:gd name="T29" fmla="*/ 72 h 176"/>
                    <a:gd name="T30" fmla="*/ 42 w 109"/>
                    <a:gd name="T31" fmla="*/ 88 h 176"/>
                    <a:gd name="T32" fmla="*/ 50 w 109"/>
                    <a:gd name="T33" fmla="*/ 112 h 176"/>
                    <a:gd name="T34" fmla="*/ 33 w 109"/>
                    <a:gd name="T35" fmla="*/ 144 h 176"/>
                    <a:gd name="T36" fmla="*/ 8 w 109"/>
                    <a:gd name="T37" fmla="*/ 136 h 176"/>
                    <a:gd name="T38" fmla="*/ 0 w 109"/>
                    <a:gd name="T39" fmla="*/ 168 h 17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109" h="176">
                      <a:moveTo>
                        <a:pt x="0" y="168"/>
                      </a:moveTo>
                      <a:lnTo>
                        <a:pt x="50" y="176"/>
                      </a:lnTo>
                      <a:lnTo>
                        <a:pt x="76" y="144"/>
                      </a:lnTo>
                      <a:lnTo>
                        <a:pt x="76" y="112"/>
                      </a:lnTo>
                      <a:lnTo>
                        <a:pt x="109" y="96"/>
                      </a:lnTo>
                      <a:lnTo>
                        <a:pt x="92" y="72"/>
                      </a:lnTo>
                      <a:lnTo>
                        <a:pt x="109" y="64"/>
                      </a:lnTo>
                      <a:lnTo>
                        <a:pt x="101" y="8"/>
                      </a:lnTo>
                      <a:lnTo>
                        <a:pt x="84" y="0"/>
                      </a:lnTo>
                      <a:lnTo>
                        <a:pt x="67" y="16"/>
                      </a:lnTo>
                      <a:lnTo>
                        <a:pt x="59" y="48"/>
                      </a:lnTo>
                      <a:lnTo>
                        <a:pt x="42" y="16"/>
                      </a:lnTo>
                      <a:lnTo>
                        <a:pt x="8" y="40"/>
                      </a:lnTo>
                      <a:lnTo>
                        <a:pt x="0" y="48"/>
                      </a:lnTo>
                      <a:lnTo>
                        <a:pt x="8" y="72"/>
                      </a:lnTo>
                      <a:lnTo>
                        <a:pt x="42" y="88"/>
                      </a:lnTo>
                      <a:lnTo>
                        <a:pt x="50" y="112"/>
                      </a:lnTo>
                      <a:lnTo>
                        <a:pt x="33" y="144"/>
                      </a:lnTo>
                      <a:lnTo>
                        <a:pt x="8" y="136"/>
                      </a:lnTo>
                      <a:lnTo>
                        <a:pt x="0" y="168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7" name="Freeform 22"/>
                <p:cNvSpPr>
                  <a:spLocks/>
                </p:cNvSpPr>
                <p:nvPr/>
              </p:nvSpPr>
              <p:spPr bwMode="auto">
                <a:xfrm>
                  <a:off x="4039" y="4048"/>
                  <a:ext cx="328" cy="208"/>
                </a:xfrm>
                <a:custGeom>
                  <a:avLst/>
                  <a:gdLst>
                    <a:gd name="T0" fmla="*/ 0 w 328"/>
                    <a:gd name="T1" fmla="*/ 80 h 208"/>
                    <a:gd name="T2" fmla="*/ 0 w 328"/>
                    <a:gd name="T3" fmla="*/ 56 h 208"/>
                    <a:gd name="T4" fmla="*/ 25 w 328"/>
                    <a:gd name="T5" fmla="*/ 32 h 208"/>
                    <a:gd name="T6" fmla="*/ 50 w 328"/>
                    <a:gd name="T7" fmla="*/ 48 h 208"/>
                    <a:gd name="T8" fmla="*/ 67 w 328"/>
                    <a:gd name="T9" fmla="*/ 32 h 208"/>
                    <a:gd name="T10" fmla="*/ 92 w 328"/>
                    <a:gd name="T11" fmla="*/ 24 h 208"/>
                    <a:gd name="T12" fmla="*/ 101 w 328"/>
                    <a:gd name="T13" fmla="*/ 32 h 208"/>
                    <a:gd name="T14" fmla="*/ 117 w 328"/>
                    <a:gd name="T15" fmla="*/ 40 h 208"/>
                    <a:gd name="T16" fmla="*/ 134 w 328"/>
                    <a:gd name="T17" fmla="*/ 48 h 208"/>
                    <a:gd name="T18" fmla="*/ 160 w 328"/>
                    <a:gd name="T19" fmla="*/ 40 h 208"/>
                    <a:gd name="T20" fmla="*/ 210 w 328"/>
                    <a:gd name="T21" fmla="*/ 40 h 208"/>
                    <a:gd name="T22" fmla="*/ 235 w 328"/>
                    <a:gd name="T23" fmla="*/ 32 h 208"/>
                    <a:gd name="T24" fmla="*/ 252 w 328"/>
                    <a:gd name="T25" fmla="*/ 16 h 208"/>
                    <a:gd name="T26" fmla="*/ 261 w 328"/>
                    <a:gd name="T27" fmla="*/ 16 h 208"/>
                    <a:gd name="T28" fmla="*/ 286 w 328"/>
                    <a:gd name="T29" fmla="*/ 24 h 208"/>
                    <a:gd name="T30" fmla="*/ 294 w 328"/>
                    <a:gd name="T31" fmla="*/ 8 h 208"/>
                    <a:gd name="T32" fmla="*/ 320 w 328"/>
                    <a:gd name="T33" fmla="*/ 0 h 208"/>
                    <a:gd name="T34" fmla="*/ 328 w 328"/>
                    <a:gd name="T35" fmla="*/ 16 h 208"/>
                    <a:gd name="T36" fmla="*/ 311 w 328"/>
                    <a:gd name="T37" fmla="*/ 56 h 208"/>
                    <a:gd name="T38" fmla="*/ 303 w 328"/>
                    <a:gd name="T39" fmla="*/ 80 h 208"/>
                    <a:gd name="T40" fmla="*/ 286 w 328"/>
                    <a:gd name="T41" fmla="*/ 104 h 208"/>
                    <a:gd name="T42" fmla="*/ 286 w 328"/>
                    <a:gd name="T43" fmla="*/ 112 h 208"/>
                    <a:gd name="T44" fmla="*/ 303 w 328"/>
                    <a:gd name="T45" fmla="*/ 128 h 208"/>
                    <a:gd name="T46" fmla="*/ 320 w 328"/>
                    <a:gd name="T47" fmla="*/ 160 h 208"/>
                    <a:gd name="T48" fmla="*/ 303 w 328"/>
                    <a:gd name="T49" fmla="*/ 176 h 208"/>
                    <a:gd name="T50" fmla="*/ 303 w 328"/>
                    <a:gd name="T51" fmla="*/ 208 h 208"/>
                    <a:gd name="T52" fmla="*/ 269 w 328"/>
                    <a:gd name="T53" fmla="*/ 200 h 208"/>
                    <a:gd name="T54" fmla="*/ 227 w 328"/>
                    <a:gd name="T55" fmla="*/ 192 h 208"/>
                    <a:gd name="T56" fmla="*/ 202 w 328"/>
                    <a:gd name="T57" fmla="*/ 152 h 208"/>
                    <a:gd name="T58" fmla="*/ 168 w 328"/>
                    <a:gd name="T59" fmla="*/ 160 h 208"/>
                    <a:gd name="T60" fmla="*/ 143 w 328"/>
                    <a:gd name="T61" fmla="*/ 144 h 208"/>
                    <a:gd name="T62" fmla="*/ 126 w 328"/>
                    <a:gd name="T63" fmla="*/ 128 h 208"/>
                    <a:gd name="T64" fmla="*/ 109 w 328"/>
                    <a:gd name="T65" fmla="*/ 128 h 208"/>
                    <a:gd name="T66" fmla="*/ 84 w 328"/>
                    <a:gd name="T67" fmla="*/ 112 h 208"/>
                    <a:gd name="T68" fmla="*/ 67 w 328"/>
                    <a:gd name="T69" fmla="*/ 112 h 208"/>
                    <a:gd name="T70" fmla="*/ 50 w 328"/>
                    <a:gd name="T71" fmla="*/ 96 h 208"/>
                    <a:gd name="T72" fmla="*/ 25 w 328"/>
                    <a:gd name="T73" fmla="*/ 104 h 208"/>
                    <a:gd name="T74" fmla="*/ 0 w 328"/>
                    <a:gd name="T75" fmla="*/ 80 h 208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328" h="208">
                      <a:moveTo>
                        <a:pt x="0" y="80"/>
                      </a:moveTo>
                      <a:lnTo>
                        <a:pt x="0" y="56"/>
                      </a:lnTo>
                      <a:lnTo>
                        <a:pt x="25" y="32"/>
                      </a:lnTo>
                      <a:lnTo>
                        <a:pt x="50" y="48"/>
                      </a:lnTo>
                      <a:lnTo>
                        <a:pt x="67" y="32"/>
                      </a:lnTo>
                      <a:lnTo>
                        <a:pt x="92" y="24"/>
                      </a:lnTo>
                      <a:lnTo>
                        <a:pt x="101" y="32"/>
                      </a:lnTo>
                      <a:lnTo>
                        <a:pt x="117" y="40"/>
                      </a:lnTo>
                      <a:lnTo>
                        <a:pt x="134" y="48"/>
                      </a:lnTo>
                      <a:lnTo>
                        <a:pt x="160" y="40"/>
                      </a:lnTo>
                      <a:lnTo>
                        <a:pt x="210" y="40"/>
                      </a:lnTo>
                      <a:lnTo>
                        <a:pt x="235" y="32"/>
                      </a:lnTo>
                      <a:lnTo>
                        <a:pt x="252" y="16"/>
                      </a:lnTo>
                      <a:lnTo>
                        <a:pt x="261" y="16"/>
                      </a:lnTo>
                      <a:lnTo>
                        <a:pt x="286" y="24"/>
                      </a:lnTo>
                      <a:lnTo>
                        <a:pt x="294" y="8"/>
                      </a:lnTo>
                      <a:lnTo>
                        <a:pt x="320" y="0"/>
                      </a:lnTo>
                      <a:lnTo>
                        <a:pt x="328" y="16"/>
                      </a:lnTo>
                      <a:lnTo>
                        <a:pt x="311" y="56"/>
                      </a:lnTo>
                      <a:lnTo>
                        <a:pt x="303" y="80"/>
                      </a:lnTo>
                      <a:lnTo>
                        <a:pt x="286" y="104"/>
                      </a:lnTo>
                      <a:lnTo>
                        <a:pt x="286" y="112"/>
                      </a:lnTo>
                      <a:lnTo>
                        <a:pt x="303" y="128"/>
                      </a:lnTo>
                      <a:lnTo>
                        <a:pt x="320" y="160"/>
                      </a:lnTo>
                      <a:lnTo>
                        <a:pt x="303" y="176"/>
                      </a:lnTo>
                      <a:lnTo>
                        <a:pt x="303" y="208"/>
                      </a:lnTo>
                      <a:lnTo>
                        <a:pt x="269" y="200"/>
                      </a:lnTo>
                      <a:lnTo>
                        <a:pt x="227" y="192"/>
                      </a:lnTo>
                      <a:lnTo>
                        <a:pt x="202" y="152"/>
                      </a:lnTo>
                      <a:lnTo>
                        <a:pt x="168" y="160"/>
                      </a:lnTo>
                      <a:lnTo>
                        <a:pt x="143" y="144"/>
                      </a:lnTo>
                      <a:lnTo>
                        <a:pt x="126" y="128"/>
                      </a:lnTo>
                      <a:lnTo>
                        <a:pt x="109" y="128"/>
                      </a:lnTo>
                      <a:lnTo>
                        <a:pt x="84" y="112"/>
                      </a:lnTo>
                      <a:lnTo>
                        <a:pt x="67" y="112"/>
                      </a:lnTo>
                      <a:lnTo>
                        <a:pt x="50" y="96"/>
                      </a:lnTo>
                      <a:lnTo>
                        <a:pt x="25" y="104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8" name="Freeform 23"/>
                <p:cNvSpPr>
                  <a:spLocks/>
                </p:cNvSpPr>
                <p:nvPr/>
              </p:nvSpPr>
              <p:spPr bwMode="auto">
                <a:xfrm>
                  <a:off x="5286" y="4200"/>
                  <a:ext cx="311" cy="72"/>
                </a:xfrm>
                <a:custGeom>
                  <a:avLst/>
                  <a:gdLst>
                    <a:gd name="T0" fmla="*/ 0 w 311"/>
                    <a:gd name="T1" fmla="*/ 24 h 72"/>
                    <a:gd name="T2" fmla="*/ 8 w 311"/>
                    <a:gd name="T3" fmla="*/ 56 h 72"/>
                    <a:gd name="T4" fmla="*/ 33 w 311"/>
                    <a:gd name="T5" fmla="*/ 64 h 72"/>
                    <a:gd name="T6" fmla="*/ 67 w 311"/>
                    <a:gd name="T7" fmla="*/ 64 h 72"/>
                    <a:gd name="T8" fmla="*/ 126 w 311"/>
                    <a:gd name="T9" fmla="*/ 56 h 72"/>
                    <a:gd name="T10" fmla="*/ 143 w 311"/>
                    <a:gd name="T11" fmla="*/ 56 h 72"/>
                    <a:gd name="T12" fmla="*/ 143 w 311"/>
                    <a:gd name="T13" fmla="*/ 72 h 72"/>
                    <a:gd name="T14" fmla="*/ 193 w 311"/>
                    <a:gd name="T15" fmla="*/ 72 h 72"/>
                    <a:gd name="T16" fmla="*/ 219 w 311"/>
                    <a:gd name="T17" fmla="*/ 56 h 72"/>
                    <a:gd name="T18" fmla="*/ 252 w 311"/>
                    <a:gd name="T19" fmla="*/ 56 h 72"/>
                    <a:gd name="T20" fmla="*/ 278 w 311"/>
                    <a:gd name="T21" fmla="*/ 40 h 72"/>
                    <a:gd name="T22" fmla="*/ 311 w 311"/>
                    <a:gd name="T23" fmla="*/ 32 h 72"/>
                    <a:gd name="T24" fmla="*/ 311 w 311"/>
                    <a:gd name="T25" fmla="*/ 0 h 72"/>
                    <a:gd name="T26" fmla="*/ 286 w 311"/>
                    <a:gd name="T27" fmla="*/ 16 h 72"/>
                    <a:gd name="T28" fmla="*/ 269 w 311"/>
                    <a:gd name="T29" fmla="*/ 24 h 72"/>
                    <a:gd name="T30" fmla="*/ 252 w 311"/>
                    <a:gd name="T31" fmla="*/ 24 h 72"/>
                    <a:gd name="T32" fmla="*/ 244 w 311"/>
                    <a:gd name="T33" fmla="*/ 8 h 72"/>
                    <a:gd name="T34" fmla="*/ 219 w 311"/>
                    <a:gd name="T35" fmla="*/ 16 h 72"/>
                    <a:gd name="T36" fmla="*/ 168 w 311"/>
                    <a:gd name="T37" fmla="*/ 24 h 72"/>
                    <a:gd name="T38" fmla="*/ 168 w 311"/>
                    <a:gd name="T39" fmla="*/ 8 h 72"/>
                    <a:gd name="T40" fmla="*/ 84 w 311"/>
                    <a:gd name="T41" fmla="*/ 40 h 72"/>
                    <a:gd name="T42" fmla="*/ 75 w 311"/>
                    <a:gd name="T43" fmla="*/ 16 h 72"/>
                    <a:gd name="T44" fmla="*/ 59 w 311"/>
                    <a:gd name="T45" fmla="*/ 8 h 72"/>
                    <a:gd name="T46" fmla="*/ 59 w 311"/>
                    <a:gd name="T47" fmla="*/ 24 h 72"/>
                    <a:gd name="T48" fmla="*/ 33 w 311"/>
                    <a:gd name="T49" fmla="*/ 24 h 72"/>
                    <a:gd name="T50" fmla="*/ 16 w 311"/>
                    <a:gd name="T51" fmla="*/ 0 h 72"/>
                    <a:gd name="T52" fmla="*/ 16 w 311"/>
                    <a:gd name="T53" fmla="*/ 16 h 72"/>
                    <a:gd name="T54" fmla="*/ 0 w 311"/>
                    <a:gd name="T55" fmla="*/ 24 h 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311" h="72">
                      <a:moveTo>
                        <a:pt x="0" y="24"/>
                      </a:moveTo>
                      <a:lnTo>
                        <a:pt x="8" y="56"/>
                      </a:lnTo>
                      <a:lnTo>
                        <a:pt x="33" y="64"/>
                      </a:lnTo>
                      <a:lnTo>
                        <a:pt x="67" y="64"/>
                      </a:lnTo>
                      <a:lnTo>
                        <a:pt x="126" y="56"/>
                      </a:lnTo>
                      <a:lnTo>
                        <a:pt x="143" y="56"/>
                      </a:lnTo>
                      <a:lnTo>
                        <a:pt x="143" y="72"/>
                      </a:lnTo>
                      <a:lnTo>
                        <a:pt x="193" y="72"/>
                      </a:lnTo>
                      <a:lnTo>
                        <a:pt x="219" y="56"/>
                      </a:lnTo>
                      <a:lnTo>
                        <a:pt x="252" y="56"/>
                      </a:lnTo>
                      <a:lnTo>
                        <a:pt x="278" y="40"/>
                      </a:lnTo>
                      <a:lnTo>
                        <a:pt x="311" y="32"/>
                      </a:lnTo>
                      <a:lnTo>
                        <a:pt x="311" y="0"/>
                      </a:lnTo>
                      <a:lnTo>
                        <a:pt x="286" y="16"/>
                      </a:lnTo>
                      <a:lnTo>
                        <a:pt x="269" y="24"/>
                      </a:lnTo>
                      <a:lnTo>
                        <a:pt x="252" y="24"/>
                      </a:lnTo>
                      <a:lnTo>
                        <a:pt x="244" y="8"/>
                      </a:lnTo>
                      <a:lnTo>
                        <a:pt x="219" y="16"/>
                      </a:lnTo>
                      <a:lnTo>
                        <a:pt x="168" y="24"/>
                      </a:lnTo>
                      <a:lnTo>
                        <a:pt x="168" y="8"/>
                      </a:lnTo>
                      <a:lnTo>
                        <a:pt x="84" y="40"/>
                      </a:lnTo>
                      <a:lnTo>
                        <a:pt x="75" y="16"/>
                      </a:lnTo>
                      <a:lnTo>
                        <a:pt x="59" y="8"/>
                      </a:lnTo>
                      <a:lnTo>
                        <a:pt x="59" y="24"/>
                      </a:lnTo>
                      <a:lnTo>
                        <a:pt x="33" y="24"/>
                      </a:lnTo>
                      <a:lnTo>
                        <a:pt x="16" y="0"/>
                      </a:lnTo>
                      <a:lnTo>
                        <a:pt x="16" y="16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A0C6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49" name="Freeform 24"/>
                <p:cNvSpPr>
                  <a:spLocks/>
                </p:cNvSpPr>
                <p:nvPr/>
              </p:nvSpPr>
              <p:spPr bwMode="auto">
                <a:xfrm>
                  <a:off x="3584" y="3712"/>
                  <a:ext cx="168" cy="288"/>
                </a:xfrm>
                <a:custGeom>
                  <a:avLst/>
                  <a:gdLst>
                    <a:gd name="T0" fmla="*/ 0 w 168"/>
                    <a:gd name="T1" fmla="*/ 40 h 288"/>
                    <a:gd name="T2" fmla="*/ 33 w 168"/>
                    <a:gd name="T3" fmla="*/ 48 h 288"/>
                    <a:gd name="T4" fmla="*/ 59 w 168"/>
                    <a:gd name="T5" fmla="*/ 40 h 288"/>
                    <a:gd name="T6" fmla="*/ 101 w 168"/>
                    <a:gd name="T7" fmla="*/ 8 h 288"/>
                    <a:gd name="T8" fmla="*/ 109 w 168"/>
                    <a:gd name="T9" fmla="*/ 0 h 288"/>
                    <a:gd name="T10" fmla="*/ 143 w 168"/>
                    <a:gd name="T11" fmla="*/ 16 h 288"/>
                    <a:gd name="T12" fmla="*/ 143 w 168"/>
                    <a:gd name="T13" fmla="*/ 32 h 288"/>
                    <a:gd name="T14" fmla="*/ 168 w 168"/>
                    <a:gd name="T15" fmla="*/ 96 h 288"/>
                    <a:gd name="T16" fmla="*/ 151 w 168"/>
                    <a:gd name="T17" fmla="*/ 120 h 288"/>
                    <a:gd name="T18" fmla="*/ 168 w 168"/>
                    <a:gd name="T19" fmla="*/ 152 h 288"/>
                    <a:gd name="T20" fmla="*/ 143 w 168"/>
                    <a:gd name="T21" fmla="*/ 256 h 288"/>
                    <a:gd name="T22" fmla="*/ 117 w 168"/>
                    <a:gd name="T23" fmla="*/ 248 h 288"/>
                    <a:gd name="T24" fmla="*/ 92 w 168"/>
                    <a:gd name="T25" fmla="*/ 248 h 288"/>
                    <a:gd name="T26" fmla="*/ 84 w 168"/>
                    <a:gd name="T27" fmla="*/ 264 h 288"/>
                    <a:gd name="T28" fmla="*/ 67 w 168"/>
                    <a:gd name="T29" fmla="*/ 280 h 288"/>
                    <a:gd name="T30" fmla="*/ 42 w 168"/>
                    <a:gd name="T31" fmla="*/ 288 h 288"/>
                    <a:gd name="T32" fmla="*/ 25 w 168"/>
                    <a:gd name="T33" fmla="*/ 248 h 288"/>
                    <a:gd name="T34" fmla="*/ 25 w 168"/>
                    <a:gd name="T35" fmla="*/ 200 h 288"/>
                    <a:gd name="T36" fmla="*/ 33 w 168"/>
                    <a:gd name="T37" fmla="*/ 176 h 288"/>
                    <a:gd name="T38" fmla="*/ 25 w 168"/>
                    <a:gd name="T39" fmla="*/ 160 h 288"/>
                    <a:gd name="T40" fmla="*/ 33 w 168"/>
                    <a:gd name="T41" fmla="*/ 136 h 288"/>
                    <a:gd name="T42" fmla="*/ 33 w 168"/>
                    <a:gd name="T43" fmla="*/ 112 h 288"/>
                    <a:gd name="T44" fmla="*/ 25 w 168"/>
                    <a:gd name="T45" fmla="*/ 80 h 288"/>
                    <a:gd name="T46" fmla="*/ 0 w 168"/>
                    <a:gd name="T47" fmla="*/ 72 h 288"/>
                    <a:gd name="T48" fmla="*/ 0 w 168"/>
                    <a:gd name="T49" fmla="*/ 40 h 288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68" h="288">
                      <a:moveTo>
                        <a:pt x="0" y="40"/>
                      </a:moveTo>
                      <a:lnTo>
                        <a:pt x="33" y="48"/>
                      </a:lnTo>
                      <a:lnTo>
                        <a:pt x="59" y="40"/>
                      </a:lnTo>
                      <a:lnTo>
                        <a:pt x="101" y="8"/>
                      </a:lnTo>
                      <a:lnTo>
                        <a:pt x="109" y="0"/>
                      </a:lnTo>
                      <a:lnTo>
                        <a:pt x="143" y="16"/>
                      </a:lnTo>
                      <a:lnTo>
                        <a:pt x="143" y="32"/>
                      </a:lnTo>
                      <a:lnTo>
                        <a:pt x="168" y="96"/>
                      </a:lnTo>
                      <a:lnTo>
                        <a:pt x="151" y="120"/>
                      </a:lnTo>
                      <a:lnTo>
                        <a:pt x="168" y="152"/>
                      </a:lnTo>
                      <a:lnTo>
                        <a:pt x="143" y="256"/>
                      </a:lnTo>
                      <a:lnTo>
                        <a:pt x="117" y="248"/>
                      </a:lnTo>
                      <a:lnTo>
                        <a:pt x="92" y="248"/>
                      </a:lnTo>
                      <a:lnTo>
                        <a:pt x="84" y="264"/>
                      </a:lnTo>
                      <a:lnTo>
                        <a:pt x="67" y="280"/>
                      </a:lnTo>
                      <a:lnTo>
                        <a:pt x="42" y="288"/>
                      </a:lnTo>
                      <a:lnTo>
                        <a:pt x="25" y="248"/>
                      </a:lnTo>
                      <a:lnTo>
                        <a:pt x="25" y="200"/>
                      </a:lnTo>
                      <a:lnTo>
                        <a:pt x="33" y="176"/>
                      </a:lnTo>
                      <a:lnTo>
                        <a:pt x="25" y="160"/>
                      </a:lnTo>
                      <a:lnTo>
                        <a:pt x="33" y="136"/>
                      </a:lnTo>
                      <a:lnTo>
                        <a:pt x="33" y="112"/>
                      </a:lnTo>
                      <a:lnTo>
                        <a:pt x="25" y="80"/>
                      </a:lnTo>
                      <a:lnTo>
                        <a:pt x="0" y="72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0" name="Freeform 25"/>
                <p:cNvSpPr>
                  <a:spLocks/>
                </p:cNvSpPr>
                <p:nvPr/>
              </p:nvSpPr>
              <p:spPr bwMode="auto">
                <a:xfrm>
                  <a:off x="5286" y="4200"/>
                  <a:ext cx="311" cy="72"/>
                </a:xfrm>
                <a:custGeom>
                  <a:avLst/>
                  <a:gdLst>
                    <a:gd name="T0" fmla="*/ 0 w 311"/>
                    <a:gd name="T1" fmla="*/ 24 h 72"/>
                    <a:gd name="T2" fmla="*/ 8 w 311"/>
                    <a:gd name="T3" fmla="*/ 56 h 72"/>
                    <a:gd name="T4" fmla="*/ 33 w 311"/>
                    <a:gd name="T5" fmla="*/ 64 h 72"/>
                    <a:gd name="T6" fmla="*/ 67 w 311"/>
                    <a:gd name="T7" fmla="*/ 64 h 72"/>
                    <a:gd name="T8" fmla="*/ 126 w 311"/>
                    <a:gd name="T9" fmla="*/ 56 h 72"/>
                    <a:gd name="T10" fmla="*/ 143 w 311"/>
                    <a:gd name="T11" fmla="*/ 56 h 72"/>
                    <a:gd name="T12" fmla="*/ 143 w 311"/>
                    <a:gd name="T13" fmla="*/ 72 h 72"/>
                    <a:gd name="T14" fmla="*/ 193 w 311"/>
                    <a:gd name="T15" fmla="*/ 72 h 72"/>
                    <a:gd name="T16" fmla="*/ 219 w 311"/>
                    <a:gd name="T17" fmla="*/ 56 h 72"/>
                    <a:gd name="T18" fmla="*/ 252 w 311"/>
                    <a:gd name="T19" fmla="*/ 56 h 72"/>
                    <a:gd name="T20" fmla="*/ 278 w 311"/>
                    <a:gd name="T21" fmla="*/ 40 h 72"/>
                    <a:gd name="T22" fmla="*/ 311 w 311"/>
                    <a:gd name="T23" fmla="*/ 32 h 72"/>
                    <a:gd name="T24" fmla="*/ 311 w 311"/>
                    <a:gd name="T25" fmla="*/ 0 h 72"/>
                    <a:gd name="T26" fmla="*/ 286 w 311"/>
                    <a:gd name="T27" fmla="*/ 16 h 72"/>
                    <a:gd name="T28" fmla="*/ 269 w 311"/>
                    <a:gd name="T29" fmla="*/ 24 h 72"/>
                    <a:gd name="T30" fmla="*/ 252 w 311"/>
                    <a:gd name="T31" fmla="*/ 24 h 72"/>
                    <a:gd name="T32" fmla="*/ 244 w 311"/>
                    <a:gd name="T33" fmla="*/ 8 h 72"/>
                    <a:gd name="T34" fmla="*/ 219 w 311"/>
                    <a:gd name="T35" fmla="*/ 16 h 72"/>
                    <a:gd name="T36" fmla="*/ 168 w 311"/>
                    <a:gd name="T37" fmla="*/ 24 h 72"/>
                    <a:gd name="T38" fmla="*/ 168 w 311"/>
                    <a:gd name="T39" fmla="*/ 8 h 72"/>
                    <a:gd name="T40" fmla="*/ 84 w 311"/>
                    <a:gd name="T41" fmla="*/ 40 h 72"/>
                    <a:gd name="T42" fmla="*/ 75 w 311"/>
                    <a:gd name="T43" fmla="*/ 16 h 72"/>
                    <a:gd name="T44" fmla="*/ 59 w 311"/>
                    <a:gd name="T45" fmla="*/ 8 h 72"/>
                    <a:gd name="T46" fmla="*/ 59 w 311"/>
                    <a:gd name="T47" fmla="*/ 24 h 72"/>
                    <a:gd name="T48" fmla="*/ 33 w 311"/>
                    <a:gd name="T49" fmla="*/ 24 h 72"/>
                    <a:gd name="T50" fmla="*/ 16 w 311"/>
                    <a:gd name="T51" fmla="*/ 0 h 72"/>
                    <a:gd name="T52" fmla="*/ 16 w 311"/>
                    <a:gd name="T53" fmla="*/ 16 h 72"/>
                    <a:gd name="T54" fmla="*/ 0 w 311"/>
                    <a:gd name="T55" fmla="*/ 24 h 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311" h="72">
                      <a:moveTo>
                        <a:pt x="0" y="24"/>
                      </a:moveTo>
                      <a:lnTo>
                        <a:pt x="8" y="56"/>
                      </a:lnTo>
                      <a:lnTo>
                        <a:pt x="33" y="64"/>
                      </a:lnTo>
                      <a:lnTo>
                        <a:pt x="67" y="64"/>
                      </a:lnTo>
                      <a:lnTo>
                        <a:pt x="126" y="56"/>
                      </a:lnTo>
                      <a:lnTo>
                        <a:pt x="143" y="56"/>
                      </a:lnTo>
                      <a:lnTo>
                        <a:pt x="143" y="72"/>
                      </a:lnTo>
                      <a:lnTo>
                        <a:pt x="193" y="72"/>
                      </a:lnTo>
                      <a:lnTo>
                        <a:pt x="219" y="56"/>
                      </a:lnTo>
                      <a:lnTo>
                        <a:pt x="252" y="56"/>
                      </a:lnTo>
                      <a:lnTo>
                        <a:pt x="278" y="40"/>
                      </a:lnTo>
                      <a:lnTo>
                        <a:pt x="311" y="32"/>
                      </a:lnTo>
                      <a:lnTo>
                        <a:pt x="311" y="0"/>
                      </a:lnTo>
                      <a:lnTo>
                        <a:pt x="286" y="16"/>
                      </a:lnTo>
                      <a:lnTo>
                        <a:pt x="269" y="24"/>
                      </a:lnTo>
                      <a:lnTo>
                        <a:pt x="252" y="24"/>
                      </a:lnTo>
                      <a:lnTo>
                        <a:pt x="244" y="8"/>
                      </a:lnTo>
                      <a:lnTo>
                        <a:pt x="219" y="16"/>
                      </a:lnTo>
                      <a:lnTo>
                        <a:pt x="168" y="24"/>
                      </a:lnTo>
                      <a:lnTo>
                        <a:pt x="168" y="8"/>
                      </a:lnTo>
                      <a:lnTo>
                        <a:pt x="84" y="40"/>
                      </a:lnTo>
                      <a:lnTo>
                        <a:pt x="75" y="16"/>
                      </a:lnTo>
                      <a:lnTo>
                        <a:pt x="59" y="8"/>
                      </a:lnTo>
                      <a:lnTo>
                        <a:pt x="59" y="24"/>
                      </a:lnTo>
                      <a:lnTo>
                        <a:pt x="33" y="24"/>
                      </a:lnTo>
                      <a:lnTo>
                        <a:pt x="16" y="0"/>
                      </a:lnTo>
                      <a:lnTo>
                        <a:pt x="16" y="16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1" name="Freeform 26"/>
                <p:cNvSpPr>
                  <a:spLocks/>
                </p:cNvSpPr>
                <p:nvPr/>
              </p:nvSpPr>
              <p:spPr bwMode="auto">
                <a:xfrm>
                  <a:off x="3584" y="3712"/>
                  <a:ext cx="168" cy="288"/>
                </a:xfrm>
                <a:custGeom>
                  <a:avLst/>
                  <a:gdLst>
                    <a:gd name="T0" fmla="*/ 0 w 168"/>
                    <a:gd name="T1" fmla="*/ 40 h 288"/>
                    <a:gd name="T2" fmla="*/ 33 w 168"/>
                    <a:gd name="T3" fmla="*/ 48 h 288"/>
                    <a:gd name="T4" fmla="*/ 59 w 168"/>
                    <a:gd name="T5" fmla="*/ 40 h 288"/>
                    <a:gd name="T6" fmla="*/ 101 w 168"/>
                    <a:gd name="T7" fmla="*/ 8 h 288"/>
                    <a:gd name="T8" fmla="*/ 109 w 168"/>
                    <a:gd name="T9" fmla="*/ 0 h 288"/>
                    <a:gd name="T10" fmla="*/ 143 w 168"/>
                    <a:gd name="T11" fmla="*/ 16 h 288"/>
                    <a:gd name="T12" fmla="*/ 143 w 168"/>
                    <a:gd name="T13" fmla="*/ 32 h 288"/>
                    <a:gd name="T14" fmla="*/ 168 w 168"/>
                    <a:gd name="T15" fmla="*/ 96 h 288"/>
                    <a:gd name="T16" fmla="*/ 151 w 168"/>
                    <a:gd name="T17" fmla="*/ 120 h 288"/>
                    <a:gd name="T18" fmla="*/ 168 w 168"/>
                    <a:gd name="T19" fmla="*/ 152 h 288"/>
                    <a:gd name="T20" fmla="*/ 143 w 168"/>
                    <a:gd name="T21" fmla="*/ 256 h 288"/>
                    <a:gd name="T22" fmla="*/ 117 w 168"/>
                    <a:gd name="T23" fmla="*/ 248 h 288"/>
                    <a:gd name="T24" fmla="*/ 92 w 168"/>
                    <a:gd name="T25" fmla="*/ 248 h 288"/>
                    <a:gd name="T26" fmla="*/ 84 w 168"/>
                    <a:gd name="T27" fmla="*/ 264 h 288"/>
                    <a:gd name="T28" fmla="*/ 67 w 168"/>
                    <a:gd name="T29" fmla="*/ 280 h 288"/>
                    <a:gd name="T30" fmla="*/ 42 w 168"/>
                    <a:gd name="T31" fmla="*/ 288 h 288"/>
                    <a:gd name="T32" fmla="*/ 25 w 168"/>
                    <a:gd name="T33" fmla="*/ 248 h 288"/>
                    <a:gd name="T34" fmla="*/ 25 w 168"/>
                    <a:gd name="T35" fmla="*/ 200 h 288"/>
                    <a:gd name="T36" fmla="*/ 33 w 168"/>
                    <a:gd name="T37" fmla="*/ 176 h 288"/>
                    <a:gd name="T38" fmla="*/ 25 w 168"/>
                    <a:gd name="T39" fmla="*/ 160 h 288"/>
                    <a:gd name="T40" fmla="*/ 33 w 168"/>
                    <a:gd name="T41" fmla="*/ 136 h 288"/>
                    <a:gd name="T42" fmla="*/ 33 w 168"/>
                    <a:gd name="T43" fmla="*/ 112 h 288"/>
                    <a:gd name="T44" fmla="*/ 25 w 168"/>
                    <a:gd name="T45" fmla="*/ 80 h 288"/>
                    <a:gd name="T46" fmla="*/ 0 w 168"/>
                    <a:gd name="T47" fmla="*/ 72 h 288"/>
                    <a:gd name="T48" fmla="*/ 0 w 168"/>
                    <a:gd name="T49" fmla="*/ 40 h 288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68" h="288">
                      <a:moveTo>
                        <a:pt x="0" y="40"/>
                      </a:moveTo>
                      <a:lnTo>
                        <a:pt x="33" y="48"/>
                      </a:lnTo>
                      <a:lnTo>
                        <a:pt x="59" y="40"/>
                      </a:lnTo>
                      <a:lnTo>
                        <a:pt x="101" y="8"/>
                      </a:lnTo>
                      <a:lnTo>
                        <a:pt x="109" y="0"/>
                      </a:lnTo>
                      <a:lnTo>
                        <a:pt x="143" y="16"/>
                      </a:lnTo>
                      <a:lnTo>
                        <a:pt x="143" y="32"/>
                      </a:lnTo>
                      <a:lnTo>
                        <a:pt x="168" y="96"/>
                      </a:lnTo>
                      <a:lnTo>
                        <a:pt x="151" y="120"/>
                      </a:lnTo>
                      <a:lnTo>
                        <a:pt x="168" y="152"/>
                      </a:lnTo>
                      <a:lnTo>
                        <a:pt x="143" y="256"/>
                      </a:lnTo>
                      <a:lnTo>
                        <a:pt x="117" y="248"/>
                      </a:lnTo>
                      <a:lnTo>
                        <a:pt x="92" y="248"/>
                      </a:lnTo>
                      <a:lnTo>
                        <a:pt x="84" y="264"/>
                      </a:lnTo>
                      <a:lnTo>
                        <a:pt x="67" y="280"/>
                      </a:lnTo>
                      <a:lnTo>
                        <a:pt x="42" y="288"/>
                      </a:lnTo>
                      <a:lnTo>
                        <a:pt x="25" y="248"/>
                      </a:lnTo>
                      <a:lnTo>
                        <a:pt x="25" y="200"/>
                      </a:lnTo>
                      <a:lnTo>
                        <a:pt x="33" y="176"/>
                      </a:lnTo>
                      <a:lnTo>
                        <a:pt x="25" y="160"/>
                      </a:lnTo>
                      <a:lnTo>
                        <a:pt x="33" y="136"/>
                      </a:lnTo>
                      <a:lnTo>
                        <a:pt x="33" y="112"/>
                      </a:lnTo>
                      <a:lnTo>
                        <a:pt x="25" y="80"/>
                      </a:lnTo>
                      <a:lnTo>
                        <a:pt x="0" y="72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2" name="Freeform 27"/>
                <p:cNvSpPr>
                  <a:spLocks/>
                </p:cNvSpPr>
                <p:nvPr/>
              </p:nvSpPr>
              <p:spPr bwMode="auto">
                <a:xfrm>
                  <a:off x="3626" y="3496"/>
                  <a:ext cx="101" cy="192"/>
                </a:xfrm>
                <a:custGeom>
                  <a:avLst/>
                  <a:gdLst>
                    <a:gd name="T0" fmla="*/ 75 w 101"/>
                    <a:gd name="T1" fmla="*/ 32 h 192"/>
                    <a:gd name="T2" fmla="*/ 75 w 101"/>
                    <a:gd name="T3" fmla="*/ 0 h 192"/>
                    <a:gd name="T4" fmla="*/ 92 w 101"/>
                    <a:gd name="T5" fmla="*/ 0 h 192"/>
                    <a:gd name="T6" fmla="*/ 92 w 101"/>
                    <a:gd name="T7" fmla="*/ 40 h 192"/>
                    <a:gd name="T8" fmla="*/ 101 w 101"/>
                    <a:gd name="T9" fmla="*/ 56 h 192"/>
                    <a:gd name="T10" fmla="*/ 101 w 101"/>
                    <a:gd name="T11" fmla="*/ 104 h 192"/>
                    <a:gd name="T12" fmla="*/ 92 w 101"/>
                    <a:gd name="T13" fmla="*/ 120 h 192"/>
                    <a:gd name="T14" fmla="*/ 92 w 101"/>
                    <a:gd name="T15" fmla="*/ 152 h 192"/>
                    <a:gd name="T16" fmla="*/ 67 w 101"/>
                    <a:gd name="T17" fmla="*/ 192 h 192"/>
                    <a:gd name="T18" fmla="*/ 50 w 101"/>
                    <a:gd name="T19" fmla="*/ 192 h 192"/>
                    <a:gd name="T20" fmla="*/ 25 w 101"/>
                    <a:gd name="T21" fmla="*/ 176 h 192"/>
                    <a:gd name="T22" fmla="*/ 33 w 101"/>
                    <a:gd name="T23" fmla="*/ 160 h 192"/>
                    <a:gd name="T24" fmla="*/ 17 w 101"/>
                    <a:gd name="T25" fmla="*/ 152 h 192"/>
                    <a:gd name="T26" fmla="*/ 33 w 101"/>
                    <a:gd name="T27" fmla="*/ 136 h 192"/>
                    <a:gd name="T28" fmla="*/ 8 w 101"/>
                    <a:gd name="T29" fmla="*/ 128 h 192"/>
                    <a:gd name="T30" fmla="*/ 25 w 101"/>
                    <a:gd name="T31" fmla="*/ 112 h 192"/>
                    <a:gd name="T32" fmla="*/ 8 w 101"/>
                    <a:gd name="T33" fmla="*/ 96 h 192"/>
                    <a:gd name="T34" fmla="*/ 0 w 101"/>
                    <a:gd name="T35" fmla="*/ 72 h 192"/>
                    <a:gd name="T36" fmla="*/ 17 w 101"/>
                    <a:gd name="T37" fmla="*/ 64 h 192"/>
                    <a:gd name="T38" fmla="*/ 17 w 101"/>
                    <a:gd name="T39" fmla="*/ 48 h 192"/>
                    <a:gd name="T40" fmla="*/ 42 w 101"/>
                    <a:gd name="T41" fmla="*/ 40 h 192"/>
                    <a:gd name="T42" fmla="*/ 75 w 101"/>
                    <a:gd name="T43" fmla="*/ 32 h 19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1" h="192">
                      <a:moveTo>
                        <a:pt x="75" y="32"/>
                      </a:moveTo>
                      <a:lnTo>
                        <a:pt x="75" y="0"/>
                      </a:lnTo>
                      <a:lnTo>
                        <a:pt x="92" y="0"/>
                      </a:lnTo>
                      <a:lnTo>
                        <a:pt x="92" y="40"/>
                      </a:lnTo>
                      <a:lnTo>
                        <a:pt x="101" y="56"/>
                      </a:lnTo>
                      <a:lnTo>
                        <a:pt x="101" y="104"/>
                      </a:lnTo>
                      <a:lnTo>
                        <a:pt x="92" y="120"/>
                      </a:lnTo>
                      <a:lnTo>
                        <a:pt x="92" y="152"/>
                      </a:lnTo>
                      <a:lnTo>
                        <a:pt x="67" y="192"/>
                      </a:lnTo>
                      <a:lnTo>
                        <a:pt x="50" y="192"/>
                      </a:lnTo>
                      <a:lnTo>
                        <a:pt x="25" y="176"/>
                      </a:lnTo>
                      <a:lnTo>
                        <a:pt x="33" y="160"/>
                      </a:lnTo>
                      <a:lnTo>
                        <a:pt x="17" y="152"/>
                      </a:lnTo>
                      <a:lnTo>
                        <a:pt x="33" y="136"/>
                      </a:lnTo>
                      <a:lnTo>
                        <a:pt x="8" y="128"/>
                      </a:lnTo>
                      <a:lnTo>
                        <a:pt x="25" y="112"/>
                      </a:lnTo>
                      <a:lnTo>
                        <a:pt x="8" y="96"/>
                      </a:lnTo>
                      <a:lnTo>
                        <a:pt x="0" y="72"/>
                      </a:lnTo>
                      <a:lnTo>
                        <a:pt x="17" y="64"/>
                      </a:lnTo>
                      <a:lnTo>
                        <a:pt x="17" y="48"/>
                      </a:lnTo>
                      <a:lnTo>
                        <a:pt x="42" y="40"/>
                      </a:lnTo>
                      <a:lnTo>
                        <a:pt x="75" y="32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3" name="Freeform 28"/>
                <p:cNvSpPr>
                  <a:spLocks/>
                </p:cNvSpPr>
                <p:nvPr/>
              </p:nvSpPr>
              <p:spPr bwMode="auto">
                <a:xfrm>
                  <a:off x="3626" y="3496"/>
                  <a:ext cx="101" cy="192"/>
                </a:xfrm>
                <a:custGeom>
                  <a:avLst/>
                  <a:gdLst>
                    <a:gd name="T0" fmla="*/ 75 w 101"/>
                    <a:gd name="T1" fmla="*/ 32 h 192"/>
                    <a:gd name="T2" fmla="*/ 75 w 101"/>
                    <a:gd name="T3" fmla="*/ 0 h 192"/>
                    <a:gd name="T4" fmla="*/ 92 w 101"/>
                    <a:gd name="T5" fmla="*/ 0 h 192"/>
                    <a:gd name="T6" fmla="*/ 92 w 101"/>
                    <a:gd name="T7" fmla="*/ 40 h 192"/>
                    <a:gd name="T8" fmla="*/ 101 w 101"/>
                    <a:gd name="T9" fmla="*/ 56 h 192"/>
                    <a:gd name="T10" fmla="*/ 101 w 101"/>
                    <a:gd name="T11" fmla="*/ 104 h 192"/>
                    <a:gd name="T12" fmla="*/ 92 w 101"/>
                    <a:gd name="T13" fmla="*/ 120 h 192"/>
                    <a:gd name="T14" fmla="*/ 92 w 101"/>
                    <a:gd name="T15" fmla="*/ 152 h 192"/>
                    <a:gd name="T16" fmla="*/ 67 w 101"/>
                    <a:gd name="T17" fmla="*/ 192 h 192"/>
                    <a:gd name="T18" fmla="*/ 50 w 101"/>
                    <a:gd name="T19" fmla="*/ 192 h 192"/>
                    <a:gd name="T20" fmla="*/ 25 w 101"/>
                    <a:gd name="T21" fmla="*/ 176 h 192"/>
                    <a:gd name="T22" fmla="*/ 33 w 101"/>
                    <a:gd name="T23" fmla="*/ 160 h 192"/>
                    <a:gd name="T24" fmla="*/ 17 w 101"/>
                    <a:gd name="T25" fmla="*/ 152 h 192"/>
                    <a:gd name="T26" fmla="*/ 33 w 101"/>
                    <a:gd name="T27" fmla="*/ 136 h 192"/>
                    <a:gd name="T28" fmla="*/ 8 w 101"/>
                    <a:gd name="T29" fmla="*/ 128 h 192"/>
                    <a:gd name="T30" fmla="*/ 25 w 101"/>
                    <a:gd name="T31" fmla="*/ 112 h 192"/>
                    <a:gd name="T32" fmla="*/ 8 w 101"/>
                    <a:gd name="T33" fmla="*/ 96 h 192"/>
                    <a:gd name="T34" fmla="*/ 0 w 101"/>
                    <a:gd name="T35" fmla="*/ 72 h 192"/>
                    <a:gd name="T36" fmla="*/ 17 w 101"/>
                    <a:gd name="T37" fmla="*/ 64 h 192"/>
                    <a:gd name="T38" fmla="*/ 17 w 101"/>
                    <a:gd name="T39" fmla="*/ 48 h 192"/>
                    <a:gd name="T40" fmla="*/ 42 w 101"/>
                    <a:gd name="T41" fmla="*/ 40 h 192"/>
                    <a:gd name="T42" fmla="*/ 75 w 101"/>
                    <a:gd name="T43" fmla="*/ 32 h 19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1" h="192">
                      <a:moveTo>
                        <a:pt x="75" y="32"/>
                      </a:moveTo>
                      <a:lnTo>
                        <a:pt x="75" y="0"/>
                      </a:lnTo>
                      <a:lnTo>
                        <a:pt x="92" y="0"/>
                      </a:lnTo>
                      <a:lnTo>
                        <a:pt x="92" y="40"/>
                      </a:lnTo>
                      <a:lnTo>
                        <a:pt x="101" y="56"/>
                      </a:lnTo>
                      <a:lnTo>
                        <a:pt x="101" y="104"/>
                      </a:lnTo>
                      <a:lnTo>
                        <a:pt x="92" y="120"/>
                      </a:lnTo>
                      <a:lnTo>
                        <a:pt x="92" y="152"/>
                      </a:lnTo>
                      <a:lnTo>
                        <a:pt x="67" y="192"/>
                      </a:lnTo>
                      <a:lnTo>
                        <a:pt x="50" y="192"/>
                      </a:lnTo>
                      <a:lnTo>
                        <a:pt x="25" y="176"/>
                      </a:lnTo>
                      <a:lnTo>
                        <a:pt x="33" y="160"/>
                      </a:lnTo>
                      <a:lnTo>
                        <a:pt x="17" y="152"/>
                      </a:lnTo>
                      <a:lnTo>
                        <a:pt x="33" y="136"/>
                      </a:lnTo>
                      <a:lnTo>
                        <a:pt x="8" y="128"/>
                      </a:lnTo>
                      <a:lnTo>
                        <a:pt x="25" y="112"/>
                      </a:lnTo>
                      <a:lnTo>
                        <a:pt x="8" y="96"/>
                      </a:lnTo>
                      <a:lnTo>
                        <a:pt x="0" y="72"/>
                      </a:lnTo>
                      <a:lnTo>
                        <a:pt x="17" y="64"/>
                      </a:lnTo>
                      <a:lnTo>
                        <a:pt x="17" y="48"/>
                      </a:lnTo>
                      <a:lnTo>
                        <a:pt x="42" y="40"/>
                      </a:lnTo>
                      <a:lnTo>
                        <a:pt x="75" y="32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4" name="Freeform 53"/>
                <p:cNvSpPr>
                  <a:spLocks/>
                </p:cNvSpPr>
                <p:nvPr/>
              </p:nvSpPr>
              <p:spPr bwMode="auto">
                <a:xfrm>
                  <a:off x="3457" y="3008"/>
                  <a:ext cx="1180" cy="1080"/>
                </a:xfrm>
                <a:custGeom>
                  <a:avLst/>
                  <a:gdLst>
                    <a:gd name="T0" fmla="*/ 1121 w 1180"/>
                    <a:gd name="T1" fmla="*/ 728 h 1080"/>
                    <a:gd name="T2" fmla="*/ 1003 w 1180"/>
                    <a:gd name="T3" fmla="*/ 672 h 1080"/>
                    <a:gd name="T4" fmla="*/ 935 w 1180"/>
                    <a:gd name="T5" fmla="*/ 616 h 1080"/>
                    <a:gd name="T6" fmla="*/ 902 w 1180"/>
                    <a:gd name="T7" fmla="*/ 584 h 1080"/>
                    <a:gd name="T8" fmla="*/ 817 w 1180"/>
                    <a:gd name="T9" fmla="*/ 592 h 1080"/>
                    <a:gd name="T10" fmla="*/ 733 w 1180"/>
                    <a:gd name="T11" fmla="*/ 528 h 1080"/>
                    <a:gd name="T12" fmla="*/ 683 w 1180"/>
                    <a:gd name="T13" fmla="*/ 448 h 1080"/>
                    <a:gd name="T14" fmla="*/ 556 w 1180"/>
                    <a:gd name="T15" fmla="*/ 344 h 1080"/>
                    <a:gd name="T16" fmla="*/ 523 w 1180"/>
                    <a:gd name="T17" fmla="*/ 280 h 1080"/>
                    <a:gd name="T18" fmla="*/ 548 w 1180"/>
                    <a:gd name="T19" fmla="*/ 240 h 1080"/>
                    <a:gd name="T20" fmla="*/ 531 w 1180"/>
                    <a:gd name="T21" fmla="*/ 216 h 1080"/>
                    <a:gd name="T22" fmla="*/ 556 w 1180"/>
                    <a:gd name="T23" fmla="*/ 184 h 1080"/>
                    <a:gd name="T24" fmla="*/ 649 w 1180"/>
                    <a:gd name="T25" fmla="*/ 144 h 1080"/>
                    <a:gd name="T26" fmla="*/ 649 w 1180"/>
                    <a:gd name="T27" fmla="*/ 56 h 1080"/>
                    <a:gd name="T28" fmla="*/ 514 w 1180"/>
                    <a:gd name="T29" fmla="*/ 0 h 1080"/>
                    <a:gd name="T30" fmla="*/ 405 w 1180"/>
                    <a:gd name="T31" fmla="*/ 40 h 1080"/>
                    <a:gd name="T32" fmla="*/ 354 w 1180"/>
                    <a:gd name="T33" fmla="*/ 64 h 1080"/>
                    <a:gd name="T34" fmla="*/ 295 w 1180"/>
                    <a:gd name="T35" fmla="*/ 80 h 1080"/>
                    <a:gd name="T36" fmla="*/ 228 w 1180"/>
                    <a:gd name="T37" fmla="*/ 152 h 1080"/>
                    <a:gd name="T38" fmla="*/ 118 w 1180"/>
                    <a:gd name="T39" fmla="*/ 136 h 1080"/>
                    <a:gd name="T40" fmla="*/ 42 w 1180"/>
                    <a:gd name="T41" fmla="*/ 208 h 1080"/>
                    <a:gd name="T42" fmla="*/ 25 w 1180"/>
                    <a:gd name="T43" fmla="*/ 272 h 1080"/>
                    <a:gd name="T44" fmla="*/ 93 w 1180"/>
                    <a:gd name="T45" fmla="*/ 352 h 1080"/>
                    <a:gd name="T46" fmla="*/ 93 w 1180"/>
                    <a:gd name="T47" fmla="*/ 392 h 1080"/>
                    <a:gd name="T48" fmla="*/ 160 w 1180"/>
                    <a:gd name="T49" fmla="*/ 344 h 1080"/>
                    <a:gd name="T50" fmla="*/ 202 w 1180"/>
                    <a:gd name="T51" fmla="*/ 320 h 1080"/>
                    <a:gd name="T52" fmla="*/ 261 w 1180"/>
                    <a:gd name="T53" fmla="*/ 352 h 1080"/>
                    <a:gd name="T54" fmla="*/ 312 w 1180"/>
                    <a:gd name="T55" fmla="*/ 368 h 1080"/>
                    <a:gd name="T56" fmla="*/ 337 w 1180"/>
                    <a:gd name="T57" fmla="*/ 424 h 1080"/>
                    <a:gd name="T58" fmla="*/ 371 w 1180"/>
                    <a:gd name="T59" fmla="*/ 496 h 1080"/>
                    <a:gd name="T60" fmla="*/ 430 w 1180"/>
                    <a:gd name="T61" fmla="*/ 552 h 1080"/>
                    <a:gd name="T62" fmla="*/ 497 w 1180"/>
                    <a:gd name="T63" fmla="*/ 592 h 1080"/>
                    <a:gd name="T64" fmla="*/ 607 w 1180"/>
                    <a:gd name="T65" fmla="*/ 680 h 1080"/>
                    <a:gd name="T66" fmla="*/ 649 w 1180"/>
                    <a:gd name="T67" fmla="*/ 688 h 1080"/>
                    <a:gd name="T68" fmla="*/ 742 w 1180"/>
                    <a:gd name="T69" fmla="*/ 744 h 1080"/>
                    <a:gd name="T70" fmla="*/ 775 w 1180"/>
                    <a:gd name="T71" fmla="*/ 752 h 1080"/>
                    <a:gd name="T72" fmla="*/ 809 w 1180"/>
                    <a:gd name="T73" fmla="*/ 768 h 1080"/>
                    <a:gd name="T74" fmla="*/ 851 w 1180"/>
                    <a:gd name="T75" fmla="*/ 824 h 1080"/>
                    <a:gd name="T76" fmla="*/ 927 w 1180"/>
                    <a:gd name="T77" fmla="*/ 856 h 1080"/>
                    <a:gd name="T78" fmla="*/ 978 w 1180"/>
                    <a:gd name="T79" fmla="*/ 984 h 1080"/>
                    <a:gd name="T80" fmla="*/ 935 w 1180"/>
                    <a:gd name="T81" fmla="*/ 1000 h 1080"/>
                    <a:gd name="T82" fmla="*/ 927 w 1180"/>
                    <a:gd name="T83" fmla="*/ 1040 h 1080"/>
                    <a:gd name="T84" fmla="*/ 935 w 1180"/>
                    <a:gd name="T85" fmla="*/ 1072 h 1080"/>
                    <a:gd name="T86" fmla="*/ 978 w 1180"/>
                    <a:gd name="T87" fmla="*/ 1072 h 1080"/>
                    <a:gd name="T88" fmla="*/ 1011 w 1180"/>
                    <a:gd name="T89" fmla="*/ 1000 h 1080"/>
                    <a:gd name="T90" fmla="*/ 1070 w 1180"/>
                    <a:gd name="T91" fmla="*/ 952 h 1080"/>
                    <a:gd name="T92" fmla="*/ 1053 w 1180"/>
                    <a:gd name="T93" fmla="*/ 888 h 1080"/>
                    <a:gd name="T94" fmla="*/ 1003 w 1180"/>
                    <a:gd name="T95" fmla="*/ 864 h 1080"/>
                    <a:gd name="T96" fmla="*/ 1011 w 1180"/>
                    <a:gd name="T97" fmla="*/ 800 h 1080"/>
                    <a:gd name="T98" fmla="*/ 1045 w 1180"/>
                    <a:gd name="T99" fmla="*/ 768 h 1080"/>
                    <a:gd name="T100" fmla="*/ 1146 w 1180"/>
                    <a:gd name="T101" fmla="*/ 792 h 1080"/>
                    <a:gd name="T102" fmla="*/ 1180 w 1180"/>
                    <a:gd name="T103" fmla="*/ 784 h 108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1180" h="1080">
                      <a:moveTo>
                        <a:pt x="1155" y="752"/>
                      </a:moveTo>
                      <a:lnTo>
                        <a:pt x="1121" y="728"/>
                      </a:lnTo>
                      <a:lnTo>
                        <a:pt x="1087" y="712"/>
                      </a:lnTo>
                      <a:lnTo>
                        <a:pt x="1003" y="672"/>
                      </a:lnTo>
                      <a:lnTo>
                        <a:pt x="919" y="632"/>
                      </a:lnTo>
                      <a:lnTo>
                        <a:pt x="935" y="616"/>
                      </a:lnTo>
                      <a:lnTo>
                        <a:pt x="927" y="600"/>
                      </a:lnTo>
                      <a:lnTo>
                        <a:pt x="902" y="584"/>
                      </a:lnTo>
                      <a:lnTo>
                        <a:pt x="868" y="592"/>
                      </a:lnTo>
                      <a:lnTo>
                        <a:pt x="817" y="592"/>
                      </a:lnTo>
                      <a:lnTo>
                        <a:pt x="775" y="568"/>
                      </a:lnTo>
                      <a:lnTo>
                        <a:pt x="733" y="528"/>
                      </a:lnTo>
                      <a:lnTo>
                        <a:pt x="708" y="488"/>
                      </a:lnTo>
                      <a:lnTo>
                        <a:pt x="683" y="448"/>
                      </a:lnTo>
                      <a:lnTo>
                        <a:pt x="641" y="408"/>
                      </a:lnTo>
                      <a:lnTo>
                        <a:pt x="556" y="344"/>
                      </a:lnTo>
                      <a:lnTo>
                        <a:pt x="523" y="296"/>
                      </a:lnTo>
                      <a:lnTo>
                        <a:pt x="523" y="280"/>
                      </a:lnTo>
                      <a:lnTo>
                        <a:pt x="539" y="256"/>
                      </a:lnTo>
                      <a:lnTo>
                        <a:pt x="548" y="240"/>
                      </a:lnTo>
                      <a:lnTo>
                        <a:pt x="539" y="224"/>
                      </a:lnTo>
                      <a:lnTo>
                        <a:pt x="531" y="216"/>
                      </a:lnTo>
                      <a:lnTo>
                        <a:pt x="531" y="200"/>
                      </a:lnTo>
                      <a:lnTo>
                        <a:pt x="556" y="184"/>
                      </a:lnTo>
                      <a:lnTo>
                        <a:pt x="641" y="152"/>
                      </a:lnTo>
                      <a:lnTo>
                        <a:pt x="649" y="144"/>
                      </a:lnTo>
                      <a:lnTo>
                        <a:pt x="641" y="88"/>
                      </a:lnTo>
                      <a:lnTo>
                        <a:pt x="649" y="56"/>
                      </a:lnTo>
                      <a:lnTo>
                        <a:pt x="531" y="24"/>
                      </a:lnTo>
                      <a:lnTo>
                        <a:pt x="514" y="0"/>
                      </a:lnTo>
                      <a:lnTo>
                        <a:pt x="438" y="8"/>
                      </a:lnTo>
                      <a:lnTo>
                        <a:pt x="405" y="40"/>
                      </a:lnTo>
                      <a:lnTo>
                        <a:pt x="371" y="32"/>
                      </a:lnTo>
                      <a:lnTo>
                        <a:pt x="354" y="64"/>
                      </a:lnTo>
                      <a:lnTo>
                        <a:pt x="320" y="64"/>
                      </a:lnTo>
                      <a:lnTo>
                        <a:pt x="295" y="80"/>
                      </a:lnTo>
                      <a:lnTo>
                        <a:pt x="253" y="72"/>
                      </a:lnTo>
                      <a:lnTo>
                        <a:pt x="228" y="152"/>
                      </a:lnTo>
                      <a:lnTo>
                        <a:pt x="160" y="72"/>
                      </a:lnTo>
                      <a:lnTo>
                        <a:pt x="118" y="136"/>
                      </a:lnTo>
                      <a:lnTo>
                        <a:pt x="25" y="144"/>
                      </a:lnTo>
                      <a:lnTo>
                        <a:pt x="42" y="208"/>
                      </a:lnTo>
                      <a:lnTo>
                        <a:pt x="0" y="232"/>
                      </a:lnTo>
                      <a:lnTo>
                        <a:pt x="25" y="272"/>
                      </a:lnTo>
                      <a:lnTo>
                        <a:pt x="17" y="320"/>
                      </a:lnTo>
                      <a:lnTo>
                        <a:pt x="93" y="352"/>
                      </a:lnTo>
                      <a:lnTo>
                        <a:pt x="76" y="392"/>
                      </a:lnTo>
                      <a:lnTo>
                        <a:pt x="93" y="392"/>
                      </a:lnTo>
                      <a:lnTo>
                        <a:pt x="135" y="376"/>
                      </a:lnTo>
                      <a:lnTo>
                        <a:pt x="160" y="344"/>
                      </a:lnTo>
                      <a:lnTo>
                        <a:pt x="177" y="328"/>
                      </a:lnTo>
                      <a:lnTo>
                        <a:pt x="202" y="320"/>
                      </a:lnTo>
                      <a:lnTo>
                        <a:pt x="244" y="336"/>
                      </a:lnTo>
                      <a:lnTo>
                        <a:pt x="261" y="352"/>
                      </a:lnTo>
                      <a:lnTo>
                        <a:pt x="278" y="368"/>
                      </a:lnTo>
                      <a:lnTo>
                        <a:pt x="312" y="368"/>
                      </a:lnTo>
                      <a:lnTo>
                        <a:pt x="329" y="384"/>
                      </a:lnTo>
                      <a:lnTo>
                        <a:pt x="337" y="424"/>
                      </a:lnTo>
                      <a:lnTo>
                        <a:pt x="362" y="472"/>
                      </a:lnTo>
                      <a:lnTo>
                        <a:pt x="371" y="496"/>
                      </a:lnTo>
                      <a:lnTo>
                        <a:pt x="396" y="512"/>
                      </a:lnTo>
                      <a:lnTo>
                        <a:pt x="430" y="552"/>
                      </a:lnTo>
                      <a:lnTo>
                        <a:pt x="472" y="576"/>
                      </a:lnTo>
                      <a:lnTo>
                        <a:pt x="497" y="592"/>
                      </a:lnTo>
                      <a:lnTo>
                        <a:pt x="514" y="608"/>
                      </a:lnTo>
                      <a:lnTo>
                        <a:pt x="607" y="680"/>
                      </a:lnTo>
                      <a:lnTo>
                        <a:pt x="624" y="696"/>
                      </a:lnTo>
                      <a:lnTo>
                        <a:pt x="649" y="688"/>
                      </a:lnTo>
                      <a:lnTo>
                        <a:pt x="708" y="712"/>
                      </a:lnTo>
                      <a:lnTo>
                        <a:pt x="742" y="744"/>
                      </a:lnTo>
                      <a:lnTo>
                        <a:pt x="767" y="744"/>
                      </a:lnTo>
                      <a:lnTo>
                        <a:pt x="775" y="752"/>
                      </a:lnTo>
                      <a:lnTo>
                        <a:pt x="775" y="768"/>
                      </a:lnTo>
                      <a:lnTo>
                        <a:pt x="809" y="768"/>
                      </a:lnTo>
                      <a:lnTo>
                        <a:pt x="826" y="800"/>
                      </a:lnTo>
                      <a:lnTo>
                        <a:pt x="851" y="824"/>
                      </a:lnTo>
                      <a:lnTo>
                        <a:pt x="893" y="840"/>
                      </a:lnTo>
                      <a:lnTo>
                        <a:pt x="927" y="856"/>
                      </a:lnTo>
                      <a:lnTo>
                        <a:pt x="944" y="904"/>
                      </a:lnTo>
                      <a:lnTo>
                        <a:pt x="978" y="984"/>
                      </a:lnTo>
                      <a:lnTo>
                        <a:pt x="952" y="984"/>
                      </a:lnTo>
                      <a:lnTo>
                        <a:pt x="935" y="1000"/>
                      </a:lnTo>
                      <a:lnTo>
                        <a:pt x="935" y="1016"/>
                      </a:lnTo>
                      <a:lnTo>
                        <a:pt x="927" y="1040"/>
                      </a:lnTo>
                      <a:lnTo>
                        <a:pt x="919" y="1056"/>
                      </a:lnTo>
                      <a:lnTo>
                        <a:pt x="935" y="1072"/>
                      </a:lnTo>
                      <a:lnTo>
                        <a:pt x="952" y="1080"/>
                      </a:lnTo>
                      <a:lnTo>
                        <a:pt x="978" y="1072"/>
                      </a:lnTo>
                      <a:lnTo>
                        <a:pt x="994" y="1040"/>
                      </a:lnTo>
                      <a:lnTo>
                        <a:pt x="1011" y="1000"/>
                      </a:lnTo>
                      <a:lnTo>
                        <a:pt x="1028" y="960"/>
                      </a:lnTo>
                      <a:lnTo>
                        <a:pt x="1070" y="952"/>
                      </a:lnTo>
                      <a:lnTo>
                        <a:pt x="1070" y="904"/>
                      </a:lnTo>
                      <a:lnTo>
                        <a:pt x="1053" y="888"/>
                      </a:lnTo>
                      <a:lnTo>
                        <a:pt x="1028" y="880"/>
                      </a:lnTo>
                      <a:lnTo>
                        <a:pt x="1003" y="864"/>
                      </a:lnTo>
                      <a:lnTo>
                        <a:pt x="994" y="848"/>
                      </a:lnTo>
                      <a:lnTo>
                        <a:pt x="1011" y="800"/>
                      </a:lnTo>
                      <a:lnTo>
                        <a:pt x="1028" y="776"/>
                      </a:lnTo>
                      <a:lnTo>
                        <a:pt x="1045" y="768"/>
                      </a:lnTo>
                      <a:lnTo>
                        <a:pt x="1104" y="776"/>
                      </a:lnTo>
                      <a:lnTo>
                        <a:pt x="1146" y="792"/>
                      </a:lnTo>
                      <a:lnTo>
                        <a:pt x="1180" y="824"/>
                      </a:lnTo>
                      <a:lnTo>
                        <a:pt x="1180" y="784"/>
                      </a:lnTo>
                      <a:lnTo>
                        <a:pt x="1155" y="752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5" name="Freeform 54"/>
                <p:cNvSpPr>
                  <a:spLocks/>
                </p:cNvSpPr>
                <p:nvPr/>
              </p:nvSpPr>
              <p:spPr bwMode="auto">
                <a:xfrm>
                  <a:off x="2463" y="2496"/>
                  <a:ext cx="1146" cy="1088"/>
                </a:xfrm>
                <a:custGeom>
                  <a:avLst/>
                  <a:gdLst>
                    <a:gd name="T0" fmla="*/ 969 w 1146"/>
                    <a:gd name="T1" fmla="*/ 600 h 1088"/>
                    <a:gd name="T2" fmla="*/ 944 w 1146"/>
                    <a:gd name="T3" fmla="*/ 584 h 1088"/>
                    <a:gd name="T4" fmla="*/ 986 w 1146"/>
                    <a:gd name="T5" fmla="*/ 520 h 1088"/>
                    <a:gd name="T6" fmla="*/ 1019 w 1146"/>
                    <a:gd name="T7" fmla="*/ 472 h 1088"/>
                    <a:gd name="T8" fmla="*/ 1087 w 1146"/>
                    <a:gd name="T9" fmla="*/ 448 h 1088"/>
                    <a:gd name="T10" fmla="*/ 1112 w 1146"/>
                    <a:gd name="T11" fmla="*/ 320 h 1088"/>
                    <a:gd name="T12" fmla="*/ 1095 w 1146"/>
                    <a:gd name="T13" fmla="*/ 272 h 1088"/>
                    <a:gd name="T14" fmla="*/ 1011 w 1146"/>
                    <a:gd name="T15" fmla="*/ 248 h 1088"/>
                    <a:gd name="T16" fmla="*/ 927 w 1146"/>
                    <a:gd name="T17" fmla="*/ 208 h 1088"/>
                    <a:gd name="T18" fmla="*/ 851 w 1146"/>
                    <a:gd name="T19" fmla="*/ 136 h 1088"/>
                    <a:gd name="T20" fmla="*/ 809 w 1146"/>
                    <a:gd name="T21" fmla="*/ 112 h 1088"/>
                    <a:gd name="T22" fmla="*/ 767 w 1146"/>
                    <a:gd name="T23" fmla="*/ 88 h 1088"/>
                    <a:gd name="T24" fmla="*/ 708 w 1146"/>
                    <a:gd name="T25" fmla="*/ 48 h 1088"/>
                    <a:gd name="T26" fmla="*/ 666 w 1146"/>
                    <a:gd name="T27" fmla="*/ 0 h 1088"/>
                    <a:gd name="T28" fmla="*/ 598 w 1146"/>
                    <a:gd name="T29" fmla="*/ 24 h 1088"/>
                    <a:gd name="T30" fmla="*/ 564 w 1146"/>
                    <a:gd name="T31" fmla="*/ 104 h 1088"/>
                    <a:gd name="T32" fmla="*/ 489 w 1146"/>
                    <a:gd name="T33" fmla="*/ 136 h 1088"/>
                    <a:gd name="T34" fmla="*/ 455 w 1146"/>
                    <a:gd name="T35" fmla="*/ 168 h 1088"/>
                    <a:gd name="T36" fmla="*/ 413 w 1146"/>
                    <a:gd name="T37" fmla="*/ 184 h 1088"/>
                    <a:gd name="T38" fmla="*/ 345 w 1146"/>
                    <a:gd name="T39" fmla="*/ 160 h 1088"/>
                    <a:gd name="T40" fmla="*/ 269 w 1146"/>
                    <a:gd name="T41" fmla="*/ 144 h 1088"/>
                    <a:gd name="T42" fmla="*/ 303 w 1146"/>
                    <a:gd name="T43" fmla="*/ 256 h 1088"/>
                    <a:gd name="T44" fmla="*/ 211 w 1146"/>
                    <a:gd name="T45" fmla="*/ 240 h 1088"/>
                    <a:gd name="T46" fmla="*/ 177 w 1146"/>
                    <a:gd name="T47" fmla="*/ 232 h 1088"/>
                    <a:gd name="T48" fmla="*/ 126 w 1146"/>
                    <a:gd name="T49" fmla="*/ 208 h 1088"/>
                    <a:gd name="T50" fmla="*/ 84 w 1146"/>
                    <a:gd name="T51" fmla="*/ 216 h 1088"/>
                    <a:gd name="T52" fmla="*/ 8 w 1146"/>
                    <a:gd name="T53" fmla="*/ 232 h 1088"/>
                    <a:gd name="T54" fmla="*/ 8 w 1146"/>
                    <a:gd name="T55" fmla="*/ 248 h 1088"/>
                    <a:gd name="T56" fmla="*/ 25 w 1146"/>
                    <a:gd name="T57" fmla="*/ 272 h 1088"/>
                    <a:gd name="T58" fmla="*/ 17 w 1146"/>
                    <a:gd name="T59" fmla="*/ 288 h 1088"/>
                    <a:gd name="T60" fmla="*/ 42 w 1146"/>
                    <a:gd name="T61" fmla="*/ 312 h 1088"/>
                    <a:gd name="T62" fmla="*/ 109 w 1146"/>
                    <a:gd name="T63" fmla="*/ 328 h 1088"/>
                    <a:gd name="T64" fmla="*/ 160 w 1146"/>
                    <a:gd name="T65" fmla="*/ 368 h 1088"/>
                    <a:gd name="T66" fmla="*/ 194 w 1146"/>
                    <a:gd name="T67" fmla="*/ 400 h 1088"/>
                    <a:gd name="T68" fmla="*/ 211 w 1146"/>
                    <a:gd name="T69" fmla="*/ 448 h 1088"/>
                    <a:gd name="T70" fmla="*/ 269 w 1146"/>
                    <a:gd name="T71" fmla="*/ 536 h 1088"/>
                    <a:gd name="T72" fmla="*/ 278 w 1146"/>
                    <a:gd name="T73" fmla="*/ 584 h 1088"/>
                    <a:gd name="T74" fmla="*/ 295 w 1146"/>
                    <a:gd name="T75" fmla="*/ 640 h 1088"/>
                    <a:gd name="T76" fmla="*/ 236 w 1146"/>
                    <a:gd name="T77" fmla="*/ 776 h 1088"/>
                    <a:gd name="T78" fmla="*/ 177 w 1146"/>
                    <a:gd name="T79" fmla="*/ 872 h 1088"/>
                    <a:gd name="T80" fmla="*/ 160 w 1146"/>
                    <a:gd name="T81" fmla="*/ 888 h 1088"/>
                    <a:gd name="T82" fmla="*/ 244 w 1146"/>
                    <a:gd name="T83" fmla="*/ 960 h 1088"/>
                    <a:gd name="T84" fmla="*/ 320 w 1146"/>
                    <a:gd name="T85" fmla="*/ 992 h 1088"/>
                    <a:gd name="T86" fmla="*/ 396 w 1146"/>
                    <a:gd name="T87" fmla="*/ 1024 h 1088"/>
                    <a:gd name="T88" fmla="*/ 522 w 1146"/>
                    <a:gd name="T89" fmla="*/ 1056 h 1088"/>
                    <a:gd name="T90" fmla="*/ 607 w 1146"/>
                    <a:gd name="T91" fmla="*/ 1088 h 1088"/>
                    <a:gd name="T92" fmla="*/ 640 w 1146"/>
                    <a:gd name="T93" fmla="*/ 1064 h 1088"/>
                    <a:gd name="T94" fmla="*/ 632 w 1146"/>
                    <a:gd name="T95" fmla="*/ 992 h 1088"/>
                    <a:gd name="T96" fmla="*/ 682 w 1146"/>
                    <a:gd name="T97" fmla="*/ 944 h 1088"/>
                    <a:gd name="T98" fmla="*/ 750 w 1146"/>
                    <a:gd name="T99" fmla="*/ 928 h 1088"/>
                    <a:gd name="T100" fmla="*/ 876 w 1146"/>
                    <a:gd name="T101" fmla="*/ 968 h 1088"/>
                    <a:gd name="T102" fmla="*/ 944 w 1146"/>
                    <a:gd name="T103" fmla="*/ 984 h 1088"/>
                    <a:gd name="T104" fmla="*/ 969 w 1146"/>
                    <a:gd name="T105" fmla="*/ 968 h 1088"/>
                    <a:gd name="T106" fmla="*/ 1019 w 1146"/>
                    <a:gd name="T107" fmla="*/ 928 h 1088"/>
                    <a:gd name="T108" fmla="*/ 1087 w 1146"/>
                    <a:gd name="T109" fmla="*/ 864 h 1088"/>
                    <a:gd name="T110" fmla="*/ 1019 w 1146"/>
                    <a:gd name="T111" fmla="*/ 784 h 1088"/>
                    <a:gd name="T112" fmla="*/ 1036 w 1146"/>
                    <a:gd name="T113" fmla="*/ 720 h 1088"/>
                    <a:gd name="T114" fmla="*/ 1036 w 1146"/>
                    <a:gd name="T115" fmla="*/ 656 h 1088"/>
                    <a:gd name="T116" fmla="*/ 1011 w 1146"/>
                    <a:gd name="T117" fmla="*/ 616 h 1088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1146" h="1088">
                      <a:moveTo>
                        <a:pt x="1011" y="616"/>
                      </a:moveTo>
                      <a:lnTo>
                        <a:pt x="969" y="600"/>
                      </a:lnTo>
                      <a:lnTo>
                        <a:pt x="935" y="616"/>
                      </a:lnTo>
                      <a:lnTo>
                        <a:pt x="944" y="584"/>
                      </a:lnTo>
                      <a:lnTo>
                        <a:pt x="977" y="544"/>
                      </a:lnTo>
                      <a:lnTo>
                        <a:pt x="986" y="520"/>
                      </a:lnTo>
                      <a:lnTo>
                        <a:pt x="1011" y="504"/>
                      </a:lnTo>
                      <a:lnTo>
                        <a:pt x="1019" y="472"/>
                      </a:lnTo>
                      <a:lnTo>
                        <a:pt x="1053" y="464"/>
                      </a:lnTo>
                      <a:lnTo>
                        <a:pt x="1087" y="448"/>
                      </a:lnTo>
                      <a:lnTo>
                        <a:pt x="1104" y="360"/>
                      </a:lnTo>
                      <a:lnTo>
                        <a:pt x="1112" y="320"/>
                      </a:lnTo>
                      <a:lnTo>
                        <a:pt x="1146" y="288"/>
                      </a:lnTo>
                      <a:lnTo>
                        <a:pt x="1095" y="272"/>
                      </a:lnTo>
                      <a:lnTo>
                        <a:pt x="1036" y="256"/>
                      </a:lnTo>
                      <a:lnTo>
                        <a:pt x="1011" y="248"/>
                      </a:lnTo>
                      <a:lnTo>
                        <a:pt x="986" y="216"/>
                      </a:lnTo>
                      <a:lnTo>
                        <a:pt x="927" y="208"/>
                      </a:lnTo>
                      <a:lnTo>
                        <a:pt x="868" y="168"/>
                      </a:lnTo>
                      <a:lnTo>
                        <a:pt x="851" y="136"/>
                      </a:lnTo>
                      <a:lnTo>
                        <a:pt x="809" y="144"/>
                      </a:lnTo>
                      <a:lnTo>
                        <a:pt x="809" y="112"/>
                      </a:lnTo>
                      <a:lnTo>
                        <a:pt x="767" y="96"/>
                      </a:lnTo>
                      <a:lnTo>
                        <a:pt x="767" y="88"/>
                      </a:lnTo>
                      <a:lnTo>
                        <a:pt x="733" y="72"/>
                      </a:lnTo>
                      <a:lnTo>
                        <a:pt x="708" y="48"/>
                      </a:lnTo>
                      <a:lnTo>
                        <a:pt x="682" y="16"/>
                      </a:lnTo>
                      <a:lnTo>
                        <a:pt x="666" y="0"/>
                      </a:lnTo>
                      <a:lnTo>
                        <a:pt x="623" y="8"/>
                      </a:lnTo>
                      <a:lnTo>
                        <a:pt x="598" y="24"/>
                      </a:lnTo>
                      <a:lnTo>
                        <a:pt x="581" y="88"/>
                      </a:lnTo>
                      <a:lnTo>
                        <a:pt x="564" y="104"/>
                      </a:lnTo>
                      <a:lnTo>
                        <a:pt x="539" y="120"/>
                      </a:lnTo>
                      <a:lnTo>
                        <a:pt x="489" y="136"/>
                      </a:lnTo>
                      <a:lnTo>
                        <a:pt x="463" y="144"/>
                      </a:lnTo>
                      <a:lnTo>
                        <a:pt x="455" y="168"/>
                      </a:lnTo>
                      <a:lnTo>
                        <a:pt x="446" y="184"/>
                      </a:lnTo>
                      <a:lnTo>
                        <a:pt x="413" y="184"/>
                      </a:lnTo>
                      <a:lnTo>
                        <a:pt x="362" y="168"/>
                      </a:lnTo>
                      <a:lnTo>
                        <a:pt x="345" y="160"/>
                      </a:lnTo>
                      <a:lnTo>
                        <a:pt x="328" y="144"/>
                      </a:lnTo>
                      <a:lnTo>
                        <a:pt x="269" y="144"/>
                      </a:lnTo>
                      <a:lnTo>
                        <a:pt x="295" y="200"/>
                      </a:lnTo>
                      <a:lnTo>
                        <a:pt x="303" y="256"/>
                      </a:lnTo>
                      <a:lnTo>
                        <a:pt x="253" y="248"/>
                      </a:lnTo>
                      <a:lnTo>
                        <a:pt x="211" y="240"/>
                      </a:lnTo>
                      <a:lnTo>
                        <a:pt x="194" y="248"/>
                      </a:lnTo>
                      <a:lnTo>
                        <a:pt x="177" y="232"/>
                      </a:lnTo>
                      <a:lnTo>
                        <a:pt x="152" y="208"/>
                      </a:lnTo>
                      <a:lnTo>
                        <a:pt x="126" y="208"/>
                      </a:lnTo>
                      <a:lnTo>
                        <a:pt x="109" y="216"/>
                      </a:lnTo>
                      <a:lnTo>
                        <a:pt x="84" y="216"/>
                      </a:lnTo>
                      <a:lnTo>
                        <a:pt x="34" y="216"/>
                      </a:lnTo>
                      <a:lnTo>
                        <a:pt x="8" y="232"/>
                      </a:lnTo>
                      <a:lnTo>
                        <a:pt x="0" y="240"/>
                      </a:lnTo>
                      <a:lnTo>
                        <a:pt x="8" y="248"/>
                      </a:lnTo>
                      <a:lnTo>
                        <a:pt x="50" y="272"/>
                      </a:lnTo>
                      <a:lnTo>
                        <a:pt x="25" y="272"/>
                      </a:lnTo>
                      <a:lnTo>
                        <a:pt x="17" y="280"/>
                      </a:lnTo>
                      <a:lnTo>
                        <a:pt x="17" y="288"/>
                      </a:lnTo>
                      <a:lnTo>
                        <a:pt x="25" y="304"/>
                      </a:lnTo>
                      <a:lnTo>
                        <a:pt x="42" y="312"/>
                      </a:lnTo>
                      <a:lnTo>
                        <a:pt x="76" y="320"/>
                      </a:lnTo>
                      <a:lnTo>
                        <a:pt x="109" y="328"/>
                      </a:lnTo>
                      <a:lnTo>
                        <a:pt x="135" y="352"/>
                      </a:lnTo>
                      <a:lnTo>
                        <a:pt x="160" y="368"/>
                      </a:lnTo>
                      <a:lnTo>
                        <a:pt x="185" y="376"/>
                      </a:lnTo>
                      <a:lnTo>
                        <a:pt x="194" y="400"/>
                      </a:lnTo>
                      <a:lnTo>
                        <a:pt x="219" y="424"/>
                      </a:lnTo>
                      <a:lnTo>
                        <a:pt x="211" y="448"/>
                      </a:lnTo>
                      <a:lnTo>
                        <a:pt x="244" y="512"/>
                      </a:lnTo>
                      <a:lnTo>
                        <a:pt x="269" y="536"/>
                      </a:lnTo>
                      <a:lnTo>
                        <a:pt x="286" y="560"/>
                      </a:lnTo>
                      <a:lnTo>
                        <a:pt x="278" y="584"/>
                      </a:lnTo>
                      <a:lnTo>
                        <a:pt x="253" y="592"/>
                      </a:lnTo>
                      <a:lnTo>
                        <a:pt x="295" y="640"/>
                      </a:lnTo>
                      <a:lnTo>
                        <a:pt x="269" y="632"/>
                      </a:lnTo>
                      <a:lnTo>
                        <a:pt x="236" y="776"/>
                      </a:lnTo>
                      <a:lnTo>
                        <a:pt x="202" y="848"/>
                      </a:lnTo>
                      <a:lnTo>
                        <a:pt x="177" y="872"/>
                      </a:lnTo>
                      <a:lnTo>
                        <a:pt x="143" y="880"/>
                      </a:lnTo>
                      <a:lnTo>
                        <a:pt x="160" y="888"/>
                      </a:lnTo>
                      <a:lnTo>
                        <a:pt x="211" y="928"/>
                      </a:lnTo>
                      <a:lnTo>
                        <a:pt x="244" y="960"/>
                      </a:lnTo>
                      <a:lnTo>
                        <a:pt x="278" y="968"/>
                      </a:lnTo>
                      <a:lnTo>
                        <a:pt x="320" y="992"/>
                      </a:lnTo>
                      <a:lnTo>
                        <a:pt x="337" y="1016"/>
                      </a:lnTo>
                      <a:lnTo>
                        <a:pt x="396" y="1024"/>
                      </a:lnTo>
                      <a:lnTo>
                        <a:pt x="463" y="1032"/>
                      </a:lnTo>
                      <a:lnTo>
                        <a:pt x="522" y="1056"/>
                      </a:lnTo>
                      <a:lnTo>
                        <a:pt x="581" y="1072"/>
                      </a:lnTo>
                      <a:lnTo>
                        <a:pt x="607" y="1088"/>
                      </a:lnTo>
                      <a:lnTo>
                        <a:pt x="632" y="1080"/>
                      </a:lnTo>
                      <a:lnTo>
                        <a:pt x="640" y="1064"/>
                      </a:lnTo>
                      <a:lnTo>
                        <a:pt x="623" y="1032"/>
                      </a:lnTo>
                      <a:lnTo>
                        <a:pt x="632" y="992"/>
                      </a:lnTo>
                      <a:lnTo>
                        <a:pt x="649" y="968"/>
                      </a:lnTo>
                      <a:lnTo>
                        <a:pt x="682" y="944"/>
                      </a:lnTo>
                      <a:lnTo>
                        <a:pt x="716" y="928"/>
                      </a:lnTo>
                      <a:lnTo>
                        <a:pt x="750" y="928"/>
                      </a:lnTo>
                      <a:lnTo>
                        <a:pt x="842" y="952"/>
                      </a:lnTo>
                      <a:lnTo>
                        <a:pt x="876" y="968"/>
                      </a:lnTo>
                      <a:lnTo>
                        <a:pt x="910" y="984"/>
                      </a:lnTo>
                      <a:lnTo>
                        <a:pt x="944" y="984"/>
                      </a:lnTo>
                      <a:lnTo>
                        <a:pt x="960" y="976"/>
                      </a:lnTo>
                      <a:lnTo>
                        <a:pt x="969" y="968"/>
                      </a:lnTo>
                      <a:lnTo>
                        <a:pt x="977" y="960"/>
                      </a:lnTo>
                      <a:lnTo>
                        <a:pt x="1019" y="928"/>
                      </a:lnTo>
                      <a:lnTo>
                        <a:pt x="1070" y="904"/>
                      </a:lnTo>
                      <a:lnTo>
                        <a:pt x="1087" y="864"/>
                      </a:lnTo>
                      <a:lnTo>
                        <a:pt x="1011" y="832"/>
                      </a:lnTo>
                      <a:lnTo>
                        <a:pt x="1019" y="784"/>
                      </a:lnTo>
                      <a:lnTo>
                        <a:pt x="994" y="744"/>
                      </a:lnTo>
                      <a:lnTo>
                        <a:pt x="1036" y="720"/>
                      </a:lnTo>
                      <a:lnTo>
                        <a:pt x="1019" y="656"/>
                      </a:lnTo>
                      <a:lnTo>
                        <a:pt x="1036" y="656"/>
                      </a:lnTo>
                      <a:lnTo>
                        <a:pt x="1019" y="632"/>
                      </a:lnTo>
                      <a:lnTo>
                        <a:pt x="1011" y="616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6" name="Freeform 55"/>
                <p:cNvSpPr>
                  <a:spLocks/>
                </p:cNvSpPr>
                <p:nvPr/>
              </p:nvSpPr>
              <p:spPr bwMode="auto">
                <a:xfrm>
                  <a:off x="3457" y="3008"/>
                  <a:ext cx="1180" cy="1080"/>
                </a:xfrm>
                <a:custGeom>
                  <a:avLst/>
                  <a:gdLst>
                    <a:gd name="T0" fmla="*/ 1121 w 1180"/>
                    <a:gd name="T1" fmla="*/ 728 h 1080"/>
                    <a:gd name="T2" fmla="*/ 1003 w 1180"/>
                    <a:gd name="T3" fmla="*/ 672 h 1080"/>
                    <a:gd name="T4" fmla="*/ 935 w 1180"/>
                    <a:gd name="T5" fmla="*/ 616 h 1080"/>
                    <a:gd name="T6" fmla="*/ 902 w 1180"/>
                    <a:gd name="T7" fmla="*/ 584 h 1080"/>
                    <a:gd name="T8" fmla="*/ 817 w 1180"/>
                    <a:gd name="T9" fmla="*/ 592 h 1080"/>
                    <a:gd name="T10" fmla="*/ 733 w 1180"/>
                    <a:gd name="T11" fmla="*/ 528 h 1080"/>
                    <a:gd name="T12" fmla="*/ 683 w 1180"/>
                    <a:gd name="T13" fmla="*/ 448 h 1080"/>
                    <a:gd name="T14" fmla="*/ 556 w 1180"/>
                    <a:gd name="T15" fmla="*/ 344 h 1080"/>
                    <a:gd name="T16" fmla="*/ 523 w 1180"/>
                    <a:gd name="T17" fmla="*/ 280 h 1080"/>
                    <a:gd name="T18" fmla="*/ 548 w 1180"/>
                    <a:gd name="T19" fmla="*/ 240 h 1080"/>
                    <a:gd name="T20" fmla="*/ 531 w 1180"/>
                    <a:gd name="T21" fmla="*/ 216 h 1080"/>
                    <a:gd name="T22" fmla="*/ 556 w 1180"/>
                    <a:gd name="T23" fmla="*/ 184 h 1080"/>
                    <a:gd name="T24" fmla="*/ 649 w 1180"/>
                    <a:gd name="T25" fmla="*/ 144 h 1080"/>
                    <a:gd name="T26" fmla="*/ 649 w 1180"/>
                    <a:gd name="T27" fmla="*/ 56 h 1080"/>
                    <a:gd name="T28" fmla="*/ 514 w 1180"/>
                    <a:gd name="T29" fmla="*/ 0 h 1080"/>
                    <a:gd name="T30" fmla="*/ 405 w 1180"/>
                    <a:gd name="T31" fmla="*/ 40 h 1080"/>
                    <a:gd name="T32" fmla="*/ 354 w 1180"/>
                    <a:gd name="T33" fmla="*/ 64 h 1080"/>
                    <a:gd name="T34" fmla="*/ 295 w 1180"/>
                    <a:gd name="T35" fmla="*/ 80 h 1080"/>
                    <a:gd name="T36" fmla="*/ 228 w 1180"/>
                    <a:gd name="T37" fmla="*/ 152 h 1080"/>
                    <a:gd name="T38" fmla="*/ 118 w 1180"/>
                    <a:gd name="T39" fmla="*/ 136 h 1080"/>
                    <a:gd name="T40" fmla="*/ 42 w 1180"/>
                    <a:gd name="T41" fmla="*/ 208 h 1080"/>
                    <a:gd name="T42" fmla="*/ 25 w 1180"/>
                    <a:gd name="T43" fmla="*/ 272 h 1080"/>
                    <a:gd name="T44" fmla="*/ 93 w 1180"/>
                    <a:gd name="T45" fmla="*/ 352 h 1080"/>
                    <a:gd name="T46" fmla="*/ 93 w 1180"/>
                    <a:gd name="T47" fmla="*/ 392 h 1080"/>
                    <a:gd name="T48" fmla="*/ 160 w 1180"/>
                    <a:gd name="T49" fmla="*/ 344 h 1080"/>
                    <a:gd name="T50" fmla="*/ 202 w 1180"/>
                    <a:gd name="T51" fmla="*/ 320 h 1080"/>
                    <a:gd name="T52" fmla="*/ 261 w 1180"/>
                    <a:gd name="T53" fmla="*/ 352 h 1080"/>
                    <a:gd name="T54" fmla="*/ 312 w 1180"/>
                    <a:gd name="T55" fmla="*/ 368 h 1080"/>
                    <a:gd name="T56" fmla="*/ 337 w 1180"/>
                    <a:gd name="T57" fmla="*/ 424 h 1080"/>
                    <a:gd name="T58" fmla="*/ 371 w 1180"/>
                    <a:gd name="T59" fmla="*/ 496 h 1080"/>
                    <a:gd name="T60" fmla="*/ 430 w 1180"/>
                    <a:gd name="T61" fmla="*/ 552 h 1080"/>
                    <a:gd name="T62" fmla="*/ 497 w 1180"/>
                    <a:gd name="T63" fmla="*/ 592 h 1080"/>
                    <a:gd name="T64" fmla="*/ 607 w 1180"/>
                    <a:gd name="T65" fmla="*/ 680 h 1080"/>
                    <a:gd name="T66" fmla="*/ 649 w 1180"/>
                    <a:gd name="T67" fmla="*/ 688 h 1080"/>
                    <a:gd name="T68" fmla="*/ 742 w 1180"/>
                    <a:gd name="T69" fmla="*/ 744 h 1080"/>
                    <a:gd name="T70" fmla="*/ 775 w 1180"/>
                    <a:gd name="T71" fmla="*/ 752 h 1080"/>
                    <a:gd name="T72" fmla="*/ 809 w 1180"/>
                    <a:gd name="T73" fmla="*/ 768 h 1080"/>
                    <a:gd name="T74" fmla="*/ 851 w 1180"/>
                    <a:gd name="T75" fmla="*/ 824 h 1080"/>
                    <a:gd name="T76" fmla="*/ 927 w 1180"/>
                    <a:gd name="T77" fmla="*/ 856 h 1080"/>
                    <a:gd name="T78" fmla="*/ 978 w 1180"/>
                    <a:gd name="T79" fmla="*/ 984 h 1080"/>
                    <a:gd name="T80" fmla="*/ 935 w 1180"/>
                    <a:gd name="T81" fmla="*/ 1000 h 1080"/>
                    <a:gd name="T82" fmla="*/ 927 w 1180"/>
                    <a:gd name="T83" fmla="*/ 1040 h 1080"/>
                    <a:gd name="T84" fmla="*/ 935 w 1180"/>
                    <a:gd name="T85" fmla="*/ 1072 h 1080"/>
                    <a:gd name="T86" fmla="*/ 978 w 1180"/>
                    <a:gd name="T87" fmla="*/ 1072 h 1080"/>
                    <a:gd name="T88" fmla="*/ 1011 w 1180"/>
                    <a:gd name="T89" fmla="*/ 1000 h 1080"/>
                    <a:gd name="T90" fmla="*/ 1070 w 1180"/>
                    <a:gd name="T91" fmla="*/ 952 h 1080"/>
                    <a:gd name="T92" fmla="*/ 1053 w 1180"/>
                    <a:gd name="T93" fmla="*/ 888 h 1080"/>
                    <a:gd name="T94" fmla="*/ 1003 w 1180"/>
                    <a:gd name="T95" fmla="*/ 864 h 1080"/>
                    <a:gd name="T96" fmla="*/ 1011 w 1180"/>
                    <a:gd name="T97" fmla="*/ 800 h 1080"/>
                    <a:gd name="T98" fmla="*/ 1045 w 1180"/>
                    <a:gd name="T99" fmla="*/ 768 h 1080"/>
                    <a:gd name="T100" fmla="*/ 1146 w 1180"/>
                    <a:gd name="T101" fmla="*/ 792 h 1080"/>
                    <a:gd name="T102" fmla="*/ 1180 w 1180"/>
                    <a:gd name="T103" fmla="*/ 784 h 1080"/>
                    <a:gd name="T104" fmla="*/ 1155 w 1180"/>
                    <a:gd name="T105" fmla="*/ 752 h 108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180" h="1080">
                      <a:moveTo>
                        <a:pt x="1155" y="752"/>
                      </a:moveTo>
                      <a:lnTo>
                        <a:pt x="1121" y="728"/>
                      </a:lnTo>
                      <a:lnTo>
                        <a:pt x="1087" y="712"/>
                      </a:lnTo>
                      <a:lnTo>
                        <a:pt x="1003" y="672"/>
                      </a:lnTo>
                      <a:lnTo>
                        <a:pt x="919" y="632"/>
                      </a:lnTo>
                      <a:lnTo>
                        <a:pt x="935" y="616"/>
                      </a:lnTo>
                      <a:lnTo>
                        <a:pt x="927" y="600"/>
                      </a:lnTo>
                      <a:lnTo>
                        <a:pt x="902" y="584"/>
                      </a:lnTo>
                      <a:lnTo>
                        <a:pt x="868" y="592"/>
                      </a:lnTo>
                      <a:lnTo>
                        <a:pt x="817" y="592"/>
                      </a:lnTo>
                      <a:lnTo>
                        <a:pt x="775" y="568"/>
                      </a:lnTo>
                      <a:lnTo>
                        <a:pt x="733" y="528"/>
                      </a:lnTo>
                      <a:lnTo>
                        <a:pt x="708" y="488"/>
                      </a:lnTo>
                      <a:lnTo>
                        <a:pt x="683" y="448"/>
                      </a:lnTo>
                      <a:lnTo>
                        <a:pt x="641" y="408"/>
                      </a:lnTo>
                      <a:lnTo>
                        <a:pt x="556" y="344"/>
                      </a:lnTo>
                      <a:lnTo>
                        <a:pt x="523" y="296"/>
                      </a:lnTo>
                      <a:lnTo>
                        <a:pt x="523" y="280"/>
                      </a:lnTo>
                      <a:lnTo>
                        <a:pt x="539" y="256"/>
                      </a:lnTo>
                      <a:lnTo>
                        <a:pt x="548" y="240"/>
                      </a:lnTo>
                      <a:lnTo>
                        <a:pt x="539" y="224"/>
                      </a:lnTo>
                      <a:lnTo>
                        <a:pt x="531" y="216"/>
                      </a:lnTo>
                      <a:lnTo>
                        <a:pt x="531" y="200"/>
                      </a:lnTo>
                      <a:lnTo>
                        <a:pt x="556" y="184"/>
                      </a:lnTo>
                      <a:lnTo>
                        <a:pt x="641" y="152"/>
                      </a:lnTo>
                      <a:lnTo>
                        <a:pt x="649" y="144"/>
                      </a:lnTo>
                      <a:lnTo>
                        <a:pt x="641" y="88"/>
                      </a:lnTo>
                      <a:lnTo>
                        <a:pt x="649" y="56"/>
                      </a:lnTo>
                      <a:lnTo>
                        <a:pt x="531" y="24"/>
                      </a:lnTo>
                      <a:lnTo>
                        <a:pt x="514" y="0"/>
                      </a:lnTo>
                      <a:lnTo>
                        <a:pt x="438" y="8"/>
                      </a:lnTo>
                      <a:lnTo>
                        <a:pt x="405" y="40"/>
                      </a:lnTo>
                      <a:lnTo>
                        <a:pt x="371" y="32"/>
                      </a:lnTo>
                      <a:lnTo>
                        <a:pt x="354" y="64"/>
                      </a:lnTo>
                      <a:lnTo>
                        <a:pt x="320" y="64"/>
                      </a:lnTo>
                      <a:lnTo>
                        <a:pt x="295" y="80"/>
                      </a:lnTo>
                      <a:lnTo>
                        <a:pt x="253" y="72"/>
                      </a:lnTo>
                      <a:lnTo>
                        <a:pt x="228" y="152"/>
                      </a:lnTo>
                      <a:lnTo>
                        <a:pt x="160" y="72"/>
                      </a:lnTo>
                      <a:lnTo>
                        <a:pt x="118" y="136"/>
                      </a:lnTo>
                      <a:lnTo>
                        <a:pt x="25" y="144"/>
                      </a:lnTo>
                      <a:lnTo>
                        <a:pt x="42" y="208"/>
                      </a:lnTo>
                      <a:lnTo>
                        <a:pt x="0" y="232"/>
                      </a:lnTo>
                      <a:lnTo>
                        <a:pt x="25" y="272"/>
                      </a:lnTo>
                      <a:lnTo>
                        <a:pt x="17" y="320"/>
                      </a:lnTo>
                      <a:lnTo>
                        <a:pt x="93" y="352"/>
                      </a:lnTo>
                      <a:lnTo>
                        <a:pt x="76" y="392"/>
                      </a:lnTo>
                      <a:lnTo>
                        <a:pt x="93" y="392"/>
                      </a:lnTo>
                      <a:lnTo>
                        <a:pt x="135" y="376"/>
                      </a:lnTo>
                      <a:lnTo>
                        <a:pt x="160" y="344"/>
                      </a:lnTo>
                      <a:lnTo>
                        <a:pt x="177" y="328"/>
                      </a:lnTo>
                      <a:lnTo>
                        <a:pt x="202" y="320"/>
                      </a:lnTo>
                      <a:lnTo>
                        <a:pt x="244" y="336"/>
                      </a:lnTo>
                      <a:lnTo>
                        <a:pt x="261" y="352"/>
                      </a:lnTo>
                      <a:lnTo>
                        <a:pt x="278" y="368"/>
                      </a:lnTo>
                      <a:lnTo>
                        <a:pt x="312" y="368"/>
                      </a:lnTo>
                      <a:lnTo>
                        <a:pt x="329" y="384"/>
                      </a:lnTo>
                      <a:lnTo>
                        <a:pt x="337" y="424"/>
                      </a:lnTo>
                      <a:lnTo>
                        <a:pt x="362" y="472"/>
                      </a:lnTo>
                      <a:lnTo>
                        <a:pt x="371" y="496"/>
                      </a:lnTo>
                      <a:lnTo>
                        <a:pt x="396" y="512"/>
                      </a:lnTo>
                      <a:lnTo>
                        <a:pt x="430" y="552"/>
                      </a:lnTo>
                      <a:lnTo>
                        <a:pt x="472" y="576"/>
                      </a:lnTo>
                      <a:lnTo>
                        <a:pt x="497" y="592"/>
                      </a:lnTo>
                      <a:lnTo>
                        <a:pt x="514" y="608"/>
                      </a:lnTo>
                      <a:lnTo>
                        <a:pt x="607" y="680"/>
                      </a:lnTo>
                      <a:lnTo>
                        <a:pt x="624" y="696"/>
                      </a:lnTo>
                      <a:lnTo>
                        <a:pt x="649" y="688"/>
                      </a:lnTo>
                      <a:lnTo>
                        <a:pt x="708" y="712"/>
                      </a:lnTo>
                      <a:lnTo>
                        <a:pt x="742" y="744"/>
                      </a:lnTo>
                      <a:lnTo>
                        <a:pt x="767" y="744"/>
                      </a:lnTo>
                      <a:lnTo>
                        <a:pt x="775" y="752"/>
                      </a:lnTo>
                      <a:lnTo>
                        <a:pt x="775" y="768"/>
                      </a:lnTo>
                      <a:lnTo>
                        <a:pt x="809" y="768"/>
                      </a:lnTo>
                      <a:lnTo>
                        <a:pt x="826" y="800"/>
                      </a:lnTo>
                      <a:lnTo>
                        <a:pt x="851" y="824"/>
                      </a:lnTo>
                      <a:lnTo>
                        <a:pt x="893" y="840"/>
                      </a:lnTo>
                      <a:lnTo>
                        <a:pt x="927" y="856"/>
                      </a:lnTo>
                      <a:lnTo>
                        <a:pt x="944" y="904"/>
                      </a:lnTo>
                      <a:lnTo>
                        <a:pt x="978" y="984"/>
                      </a:lnTo>
                      <a:lnTo>
                        <a:pt x="952" y="984"/>
                      </a:lnTo>
                      <a:lnTo>
                        <a:pt x="935" y="1000"/>
                      </a:lnTo>
                      <a:lnTo>
                        <a:pt x="935" y="1016"/>
                      </a:lnTo>
                      <a:lnTo>
                        <a:pt x="927" y="1040"/>
                      </a:lnTo>
                      <a:lnTo>
                        <a:pt x="919" y="1056"/>
                      </a:lnTo>
                      <a:lnTo>
                        <a:pt x="935" y="1072"/>
                      </a:lnTo>
                      <a:lnTo>
                        <a:pt x="952" y="1080"/>
                      </a:lnTo>
                      <a:lnTo>
                        <a:pt x="978" y="1072"/>
                      </a:lnTo>
                      <a:lnTo>
                        <a:pt x="994" y="1040"/>
                      </a:lnTo>
                      <a:lnTo>
                        <a:pt x="1011" y="1000"/>
                      </a:lnTo>
                      <a:lnTo>
                        <a:pt x="1028" y="960"/>
                      </a:lnTo>
                      <a:lnTo>
                        <a:pt x="1070" y="952"/>
                      </a:lnTo>
                      <a:lnTo>
                        <a:pt x="1070" y="904"/>
                      </a:lnTo>
                      <a:lnTo>
                        <a:pt x="1053" y="888"/>
                      </a:lnTo>
                      <a:lnTo>
                        <a:pt x="1028" y="880"/>
                      </a:lnTo>
                      <a:lnTo>
                        <a:pt x="1003" y="864"/>
                      </a:lnTo>
                      <a:lnTo>
                        <a:pt x="994" y="848"/>
                      </a:lnTo>
                      <a:lnTo>
                        <a:pt x="1011" y="800"/>
                      </a:lnTo>
                      <a:lnTo>
                        <a:pt x="1028" y="776"/>
                      </a:lnTo>
                      <a:lnTo>
                        <a:pt x="1045" y="768"/>
                      </a:lnTo>
                      <a:lnTo>
                        <a:pt x="1104" y="776"/>
                      </a:lnTo>
                      <a:lnTo>
                        <a:pt x="1146" y="792"/>
                      </a:lnTo>
                      <a:lnTo>
                        <a:pt x="1180" y="824"/>
                      </a:lnTo>
                      <a:lnTo>
                        <a:pt x="1180" y="784"/>
                      </a:lnTo>
                      <a:lnTo>
                        <a:pt x="1155" y="752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7" name="Freeform 56"/>
                <p:cNvSpPr>
                  <a:spLocks/>
                </p:cNvSpPr>
                <p:nvPr/>
              </p:nvSpPr>
              <p:spPr bwMode="auto">
                <a:xfrm>
                  <a:off x="2463" y="2496"/>
                  <a:ext cx="1146" cy="1088"/>
                </a:xfrm>
                <a:custGeom>
                  <a:avLst/>
                  <a:gdLst>
                    <a:gd name="T0" fmla="*/ 969 w 1146"/>
                    <a:gd name="T1" fmla="*/ 600 h 1088"/>
                    <a:gd name="T2" fmla="*/ 944 w 1146"/>
                    <a:gd name="T3" fmla="*/ 584 h 1088"/>
                    <a:gd name="T4" fmla="*/ 986 w 1146"/>
                    <a:gd name="T5" fmla="*/ 520 h 1088"/>
                    <a:gd name="T6" fmla="*/ 1019 w 1146"/>
                    <a:gd name="T7" fmla="*/ 472 h 1088"/>
                    <a:gd name="T8" fmla="*/ 1087 w 1146"/>
                    <a:gd name="T9" fmla="*/ 448 h 1088"/>
                    <a:gd name="T10" fmla="*/ 1112 w 1146"/>
                    <a:gd name="T11" fmla="*/ 320 h 1088"/>
                    <a:gd name="T12" fmla="*/ 1095 w 1146"/>
                    <a:gd name="T13" fmla="*/ 272 h 1088"/>
                    <a:gd name="T14" fmla="*/ 1011 w 1146"/>
                    <a:gd name="T15" fmla="*/ 248 h 1088"/>
                    <a:gd name="T16" fmla="*/ 927 w 1146"/>
                    <a:gd name="T17" fmla="*/ 208 h 1088"/>
                    <a:gd name="T18" fmla="*/ 851 w 1146"/>
                    <a:gd name="T19" fmla="*/ 136 h 1088"/>
                    <a:gd name="T20" fmla="*/ 809 w 1146"/>
                    <a:gd name="T21" fmla="*/ 112 h 1088"/>
                    <a:gd name="T22" fmla="*/ 767 w 1146"/>
                    <a:gd name="T23" fmla="*/ 88 h 1088"/>
                    <a:gd name="T24" fmla="*/ 708 w 1146"/>
                    <a:gd name="T25" fmla="*/ 48 h 1088"/>
                    <a:gd name="T26" fmla="*/ 666 w 1146"/>
                    <a:gd name="T27" fmla="*/ 0 h 1088"/>
                    <a:gd name="T28" fmla="*/ 598 w 1146"/>
                    <a:gd name="T29" fmla="*/ 24 h 1088"/>
                    <a:gd name="T30" fmla="*/ 564 w 1146"/>
                    <a:gd name="T31" fmla="*/ 104 h 1088"/>
                    <a:gd name="T32" fmla="*/ 489 w 1146"/>
                    <a:gd name="T33" fmla="*/ 136 h 1088"/>
                    <a:gd name="T34" fmla="*/ 455 w 1146"/>
                    <a:gd name="T35" fmla="*/ 168 h 1088"/>
                    <a:gd name="T36" fmla="*/ 413 w 1146"/>
                    <a:gd name="T37" fmla="*/ 184 h 1088"/>
                    <a:gd name="T38" fmla="*/ 345 w 1146"/>
                    <a:gd name="T39" fmla="*/ 160 h 1088"/>
                    <a:gd name="T40" fmla="*/ 269 w 1146"/>
                    <a:gd name="T41" fmla="*/ 144 h 1088"/>
                    <a:gd name="T42" fmla="*/ 303 w 1146"/>
                    <a:gd name="T43" fmla="*/ 256 h 1088"/>
                    <a:gd name="T44" fmla="*/ 211 w 1146"/>
                    <a:gd name="T45" fmla="*/ 240 h 1088"/>
                    <a:gd name="T46" fmla="*/ 177 w 1146"/>
                    <a:gd name="T47" fmla="*/ 232 h 1088"/>
                    <a:gd name="T48" fmla="*/ 126 w 1146"/>
                    <a:gd name="T49" fmla="*/ 208 h 1088"/>
                    <a:gd name="T50" fmla="*/ 84 w 1146"/>
                    <a:gd name="T51" fmla="*/ 216 h 1088"/>
                    <a:gd name="T52" fmla="*/ 8 w 1146"/>
                    <a:gd name="T53" fmla="*/ 232 h 1088"/>
                    <a:gd name="T54" fmla="*/ 8 w 1146"/>
                    <a:gd name="T55" fmla="*/ 248 h 1088"/>
                    <a:gd name="T56" fmla="*/ 25 w 1146"/>
                    <a:gd name="T57" fmla="*/ 272 h 1088"/>
                    <a:gd name="T58" fmla="*/ 17 w 1146"/>
                    <a:gd name="T59" fmla="*/ 288 h 1088"/>
                    <a:gd name="T60" fmla="*/ 42 w 1146"/>
                    <a:gd name="T61" fmla="*/ 312 h 1088"/>
                    <a:gd name="T62" fmla="*/ 109 w 1146"/>
                    <a:gd name="T63" fmla="*/ 328 h 1088"/>
                    <a:gd name="T64" fmla="*/ 160 w 1146"/>
                    <a:gd name="T65" fmla="*/ 368 h 1088"/>
                    <a:gd name="T66" fmla="*/ 194 w 1146"/>
                    <a:gd name="T67" fmla="*/ 400 h 1088"/>
                    <a:gd name="T68" fmla="*/ 211 w 1146"/>
                    <a:gd name="T69" fmla="*/ 448 h 1088"/>
                    <a:gd name="T70" fmla="*/ 269 w 1146"/>
                    <a:gd name="T71" fmla="*/ 536 h 1088"/>
                    <a:gd name="T72" fmla="*/ 278 w 1146"/>
                    <a:gd name="T73" fmla="*/ 584 h 1088"/>
                    <a:gd name="T74" fmla="*/ 295 w 1146"/>
                    <a:gd name="T75" fmla="*/ 640 h 1088"/>
                    <a:gd name="T76" fmla="*/ 236 w 1146"/>
                    <a:gd name="T77" fmla="*/ 776 h 1088"/>
                    <a:gd name="T78" fmla="*/ 177 w 1146"/>
                    <a:gd name="T79" fmla="*/ 872 h 1088"/>
                    <a:gd name="T80" fmla="*/ 160 w 1146"/>
                    <a:gd name="T81" fmla="*/ 888 h 1088"/>
                    <a:gd name="T82" fmla="*/ 244 w 1146"/>
                    <a:gd name="T83" fmla="*/ 960 h 1088"/>
                    <a:gd name="T84" fmla="*/ 320 w 1146"/>
                    <a:gd name="T85" fmla="*/ 992 h 1088"/>
                    <a:gd name="T86" fmla="*/ 396 w 1146"/>
                    <a:gd name="T87" fmla="*/ 1024 h 1088"/>
                    <a:gd name="T88" fmla="*/ 522 w 1146"/>
                    <a:gd name="T89" fmla="*/ 1056 h 1088"/>
                    <a:gd name="T90" fmla="*/ 607 w 1146"/>
                    <a:gd name="T91" fmla="*/ 1088 h 1088"/>
                    <a:gd name="T92" fmla="*/ 632 w 1146"/>
                    <a:gd name="T93" fmla="*/ 1080 h 1088"/>
                    <a:gd name="T94" fmla="*/ 623 w 1146"/>
                    <a:gd name="T95" fmla="*/ 1032 h 1088"/>
                    <a:gd name="T96" fmla="*/ 649 w 1146"/>
                    <a:gd name="T97" fmla="*/ 968 h 1088"/>
                    <a:gd name="T98" fmla="*/ 716 w 1146"/>
                    <a:gd name="T99" fmla="*/ 928 h 1088"/>
                    <a:gd name="T100" fmla="*/ 842 w 1146"/>
                    <a:gd name="T101" fmla="*/ 952 h 1088"/>
                    <a:gd name="T102" fmla="*/ 910 w 1146"/>
                    <a:gd name="T103" fmla="*/ 984 h 1088"/>
                    <a:gd name="T104" fmla="*/ 960 w 1146"/>
                    <a:gd name="T105" fmla="*/ 976 h 1088"/>
                    <a:gd name="T106" fmla="*/ 977 w 1146"/>
                    <a:gd name="T107" fmla="*/ 960 h 1088"/>
                    <a:gd name="T108" fmla="*/ 1070 w 1146"/>
                    <a:gd name="T109" fmla="*/ 904 h 1088"/>
                    <a:gd name="T110" fmla="*/ 1011 w 1146"/>
                    <a:gd name="T111" fmla="*/ 832 h 1088"/>
                    <a:gd name="T112" fmla="*/ 994 w 1146"/>
                    <a:gd name="T113" fmla="*/ 744 h 1088"/>
                    <a:gd name="T114" fmla="*/ 1019 w 1146"/>
                    <a:gd name="T115" fmla="*/ 656 h 1088"/>
                    <a:gd name="T116" fmla="*/ 1019 w 1146"/>
                    <a:gd name="T117" fmla="*/ 632 h 1088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1146" h="1088">
                      <a:moveTo>
                        <a:pt x="1011" y="616"/>
                      </a:moveTo>
                      <a:lnTo>
                        <a:pt x="969" y="600"/>
                      </a:lnTo>
                      <a:lnTo>
                        <a:pt x="935" y="616"/>
                      </a:lnTo>
                      <a:lnTo>
                        <a:pt x="944" y="584"/>
                      </a:lnTo>
                      <a:lnTo>
                        <a:pt x="977" y="544"/>
                      </a:lnTo>
                      <a:lnTo>
                        <a:pt x="986" y="520"/>
                      </a:lnTo>
                      <a:lnTo>
                        <a:pt x="1011" y="504"/>
                      </a:lnTo>
                      <a:lnTo>
                        <a:pt x="1019" y="472"/>
                      </a:lnTo>
                      <a:lnTo>
                        <a:pt x="1053" y="464"/>
                      </a:lnTo>
                      <a:lnTo>
                        <a:pt x="1087" y="448"/>
                      </a:lnTo>
                      <a:lnTo>
                        <a:pt x="1104" y="360"/>
                      </a:lnTo>
                      <a:lnTo>
                        <a:pt x="1112" y="320"/>
                      </a:lnTo>
                      <a:lnTo>
                        <a:pt x="1146" y="288"/>
                      </a:lnTo>
                      <a:lnTo>
                        <a:pt x="1095" y="272"/>
                      </a:lnTo>
                      <a:lnTo>
                        <a:pt x="1036" y="256"/>
                      </a:lnTo>
                      <a:lnTo>
                        <a:pt x="1011" y="248"/>
                      </a:lnTo>
                      <a:lnTo>
                        <a:pt x="986" y="216"/>
                      </a:lnTo>
                      <a:lnTo>
                        <a:pt x="927" y="208"/>
                      </a:lnTo>
                      <a:lnTo>
                        <a:pt x="868" y="168"/>
                      </a:lnTo>
                      <a:lnTo>
                        <a:pt x="851" y="136"/>
                      </a:lnTo>
                      <a:lnTo>
                        <a:pt x="809" y="144"/>
                      </a:lnTo>
                      <a:lnTo>
                        <a:pt x="809" y="112"/>
                      </a:lnTo>
                      <a:lnTo>
                        <a:pt x="767" y="96"/>
                      </a:lnTo>
                      <a:lnTo>
                        <a:pt x="767" y="88"/>
                      </a:lnTo>
                      <a:lnTo>
                        <a:pt x="733" y="72"/>
                      </a:lnTo>
                      <a:lnTo>
                        <a:pt x="708" y="48"/>
                      </a:lnTo>
                      <a:lnTo>
                        <a:pt x="682" y="16"/>
                      </a:lnTo>
                      <a:lnTo>
                        <a:pt x="666" y="0"/>
                      </a:lnTo>
                      <a:lnTo>
                        <a:pt x="623" y="8"/>
                      </a:lnTo>
                      <a:lnTo>
                        <a:pt x="598" y="24"/>
                      </a:lnTo>
                      <a:lnTo>
                        <a:pt x="581" y="88"/>
                      </a:lnTo>
                      <a:lnTo>
                        <a:pt x="564" y="104"/>
                      </a:lnTo>
                      <a:lnTo>
                        <a:pt x="539" y="120"/>
                      </a:lnTo>
                      <a:lnTo>
                        <a:pt x="489" y="136"/>
                      </a:lnTo>
                      <a:lnTo>
                        <a:pt x="463" y="144"/>
                      </a:lnTo>
                      <a:lnTo>
                        <a:pt x="455" y="168"/>
                      </a:lnTo>
                      <a:lnTo>
                        <a:pt x="446" y="184"/>
                      </a:lnTo>
                      <a:lnTo>
                        <a:pt x="413" y="184"/>
                      </a:lnTo>
                      <a:lnTo>
                        <a:pt x="362" y="168"/>
                      </a:lnTo>
                      <a:lnTo>
                        <a:pt x="345" y="160"/>
                      </a:lnTo>
                      <a:lnTo>
                        <a:pt x="328" y="144"/>
                      </a:lnTo>
                      <a:lnTo>
                        <a:pt x="269" y="144"/>
                      </a:lnTo>
                      <a:lnTo>
                        <a:pt x="295" y="200"/>
                      </a:lnTo>
                      <a:lnTo>
                        <a:pt x="303" y="256"/>
                      </a:lnTo>
                      <a:lnTo>
                        <a:pt x="253" y="248"/>
                      </a:lnTo>
                      <a:lnTo>
                        <a:pt x="211" y="240"/>
                      </a:lnTo>
                      <a:lnTo>
                        <a:pt x="194" y="248"/>
                      </a:lnTo>
                      <a:lnTo>
                        <a:pt x="177" y="232"/>
                      </a:lnTo>
                      <a:lnTo>
                        <a:pt x="152" y="208"/>
                      </a:lnTo>
                      <a:lnTo>
                        <a:pt x="126" y="208"/>
                      </a:lnTo>
                      <a:lnTo>
                        <a:pt x="109" y="216"/>
                      </a:lnTo>
                      <a:lnTo>
                        <a:pt x="84" y="216"/>
                      </a:lnTo>
                      <a:lnTo>
                        <a:pt x="34" y="216"/>
                      </a:lnTo>
                      <a:lnTo>
                        <a:pt x="8" y="232"/>
                      </a:lnTo>
                      <a:lnTo>
                        <a:pt x="0" y="240"/>
                      </a:lnTo>
                      <a:lnTo>
                        <a:pt x="8" y="248"/>
                      </a:lnTo>
                      <a:lnTo>
                        <a:pt x="50" y="272"/>
                      </a:lnTo>
                      <a:lnTo>
                        <a:pt x="25" y="272"/>
                      </a:lnTo>
                      <a:lnTo>
                        <a:pt x="17" y="280"/>
                      </a:lnTo>
                      <a:lnTo>
                        <a:pt x="17" y="288"/>
                      </a:lnTo>
                      <a:lnTo>
                        <a:pt x="25" y="304"/>
                      </a:lnTo>
                      <a:lnTo>
                        <a:pt x="42" y="312"/>
                      </a:lnTo>
                      <a:lnTo>
                        <a:pt x="76" y="320"/>
                      </a:lnTo>
                      <a:lnTo>
                        <a:pt x="109" y="328"/>
                      </a:lnTo>
                      <a:lnTo>
                        <a:pt x="135" y="352"/>
                      </a:lnTo>
                      <a:lnTo>
                        <a:pt x="160" y="368"/>
                      </a:lnTo>
                      <a:lnTo>
                        <a:pt x="185" y="376"/>
                      </a:lnTo>
                      <a:lnTo>
                        <a:pt x="194" y="400"/>
                      </a:lnTo>
                      <a:lnTo>
                        <a:pt x="219" y="424"/>
                      </a:lnTo>
                      <a:lnTo>
                        <a:pt x="211" y="448"/>
                      </a:lnTo>
                      <a:lnTo>
                        <a:pt x="244" y="512"/>
                      </a:lnTo>
                      <a:lnTo>
                        <a:pt x="269" y="536"/>
                      </a:lnTo>
                      <a:lnTo>
                        <a:pt x="286" y="560"/>
                      </a:lnTo>
                      <a:lnTo>
                        <a:pt x="278" y="584"/>
                      </a:lnTo>
                      <a:lnTo>
                        <a:pt x="253" y="592"/>
                      </a:lnTo>
                      <a:lnTo>
                        <a:pt x="295" y="640"/>
                      </a:lnTo>
                      <a:lnTo>
                        <a:pt x="269" y="632"/>
                      </a:lnTo>
                      <a:lnTo>
                        <a:pt x="236" y="776"/>
                      </a:lnTo>
                      <a:lnTo>
                        <a:pt x="202" y="848"/>
                      </a:lnTo>
                      <a:lnTo>
                        <a:pt x="177" y="872"/>
                      </a:lnTo>
                      <a:lnTo>
                        <a:pt x="143" y="880"/>
                      </a:lnTo>
                      <a:lnTo>
                        <a:pt x="160" y="888"/>
                      </a:lnTo>
                      <a:lnTo>
                        <a:pt x="211" y="928"/>
                      </a:lnTo>
                      <a:lnTo>
                        <a:pt x="244" y="960"/>
                      </a:lnTo>
                      <a:lnTo>
                        <a:pt x="278" y="968"/>
                      </a:lnTo>
                      <a:lnTo>
                        <a:pt x="320" y="992"/>
                      </a:lnTo>
                      <a:lnTo>
                        <a:pt x="337" y="1016"/>
                      </a:lnTo>
                      <a:lnTo>
                        <a:pt x="396" y="1024"/>
                      </a:lnTo>
                      <a:lnTo>
                        <a:pt x="463" y="1032"/>
                      </a:lnTo>
                      <a:lnTo>
                        <a:pt x="522" y="1056"/>
                      </a:lnTo>
                      <a:lnTo>
                        <a:pt x="581" y="1072"/>
                      </a:lnTo>
                      <a:lnTo>
                        <a:pt x="607" y="1088"/>
                      </a:lnTo>
                      <a:lnTo>
                        <a:pt x="632" y="1080"/>
                      </a:lnTo>
                      <a:lnTo>
                        <a:pt x="640" y="1064"/>
                      </a:lnTo>
                      <a:lnTo>
                        <a:pt x="623" y="1032"/>
                      </a:lnTo>
                      <a:lnTo>
                        <a:pt x="632" y="992"/>
                      </a:lnTo>
                      <a:lnTo>
                        <a:pt x="649" y="968"/>
                      </a:lnTo>
                      <a:lnTo>
                        <a:pt x="682" y="944"/>
                      </a:lnTo>
                      <a:lnTo>
                        <a:pt x="716" y="928"/>
                      </a:lnTo>
                      <a:lnTo>
                        <a:pt x="750" y="928"/>
                      </a:lnTo>
                      <a:lnTo>
                        <a:pt x="842" y="952"/>
                      </a:lnTo>
                      <a:lnTo>
                        <a:pt x="876" y="968"/>
                      </a:lnTo>
                      <a:lnTo>
                        <a:pt x="910" y="984"/>
                      </a:lnTo>
                      <a:lnTo>
                        <a:pt x="944" y="984"/>
                      </a:lnTo>
                      <a:lnTo>
                        <a:pt x="960" y="976"/>
                      </a:lnTo>
                      <a:lnTo>
                        <a:pt x="969" y="968"/>
                      </a:lnTo>
                      <a:lnTo>
                        <a:pt x="977" y="960"/>
                      </a:lnTo>
                      <a:lnTo>
                        <a:pt x="1019" y="928"/>
                      </a:lnTo>
                      <a:lnTo>
                        <a:pt x="1070" y="904"/>
                      </a:lnTo>
                      <a:lnTo>
                        <a:pt x="1087" y="864"/>
                      </a:lnTo>
                      <a:lnTo>
                        <a:pt x="1011" y="832"/>
                      </a:lnTo>
                      <a:lnTo>
                        <a:pt x="1019" y="784"/>
                      </a:lnTo>
                      <a:lnTo>
                        <a:pt x="994" y="744"/>
                      </a:lnTo>
                      <a:lnTo>
                        <a:pt x="1036" y="720"/>
                      </a:lnTo>
                      <a:lnTo>
                        <a:pt x="1019" y="656"/>
                      </a:lnTo>
                      <a:lnTo>
                        <a:pt x="1036" y="656"/>
                      </a:lnTo>
                      <a:lnTo>
                        <a:pt x="1019" y="632"/>
                      </a:lnTo>
                      <a:lnTo>
                        <a:pt x="1011" y="616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8" name="Freeform 57"/>
                <p:cNvSpPr>
                  <a:spLocks/>
                </p:cNvSpPr>
                <p:nvPr/>
              </p:nvSpPr>
              <p:spPr bwMode="auto">
                <a:xfrm>
                  <a:off x="3129" y="2472"/>
                  <a:ext cx="328" cy="232"/>
                </a:xfrm>
                <a:custGeom>
                  <a:avLst/>
                  <a:gdLst>
                    <a:gd name="T0" fmla="*/ 278 w 328"/>
                    <a:gd name="T1" fmla="*/ 184 h 232"/>
                    <a:gd name="T2" fmla="*/ 286 w 328"/>
                    <a:gd name="T3" fmla="*/ 168 h 232"/>
                    <a:gd name="T4" fmla="*/ 311 w 328"/>
                    <a:gd name="T5" fmla="*/ 160 h 232"/>
                    <a:gd name="T6" fmla="*/ 328 w 328"/>
                    <a:gd name="T7" fmla="*/ 144 h 232"/>
                    <a:gd name="T8" fmla="*/ 328 w 328"/>
                    <a:gd name="T9" fmla="*/ 112 h 232"/>
                    <a:gd name="T10" fmla="*/ 303 w 328"/>
                    <a:gd name="T11" fmla="*/ 88 h 232"/>
                    <a:gd name="T12" fmla="*/ 269 w 328"/>
                    <a:gd name="T13" fmla="*/ 72 h 232"/>
                    <a:gd name="T14" fmla="*/ 278 w 328"/>
                    <a:gd name="T15" fmla="*/ 48 h 232"/>
                    <a:gd name="T16" fmla="*/ 261 w 328"/>
                    <a:gd name="T17" fmla="*/ 24 h 232"/>
                    <a:gd name="T18" fmla="*/ 219 w 328"/>
                    <a:gd name="T19" fmla="*/ 16 h 232"/>
                    <a:gd name="T20" fmla="*/ 168 w 328"/>
                    <a:gd name="T21" fmla="*/ 8 h 232"/>
                    <a:gd name="T22" fmla="*/ 134 w 328"/>
                    <a:gd name="T23" fmla="*/ 24 h 232"/>
                    <a:gd name="T24" fmla="*/ 101 w 328"/>
                    <a:gd name="T25" fmla="*/ 16 h 232"/>
                    <a:gd name="T26" fmla="*/ 75 w 328"/>
                    <a:gd name="T27" fmla="*/ 0 h 232"/>
                    <a:gd name="T28" fmla="*/ 42 w 328"/>
                    <a:gd name="T29" fmla="*/ 16 h 232"/>
                    <a:gd name="T30" fmla="*/ 0 w 328"/>
                    <a:gd name="T31" fmla="*/ 24 h 232"/>
                    <a:gd name="T32" fmla="*/ 16 w 328"/>
                    <a:gd name="T33" fmla="*/ 40 h 232"/>
                    <a:gd name="T34" fmla="*/ 42 w 328"/>
                    <a:gd name="T35" fmla="*/ 72 h 232"/>
                    <a:gd name="T36" fmla="*/ 67 w 328"/>
                    <a:gd name="T37" fmla="*/ 96 h 232"/>
                    <a:gd name="T38" fmla="*/ 101 w 328"/>
                    <a:gd name="T39" fmla="*/ 112 h 232"/>
                    <a:gd name="T40" fmla="*/ 101 w 328"/>
                    <a:gd name="T41" fmla="*/ 120 h 232"/>
                    <a:gd name="T42" fmla="*/ 143 w 328"/>
                    <a:gd name="T43" fmla="*/ 136 h 232"/>
                    <a:gd name="T44" fmla="*/ 143 w 328"/>
                    <a:gd name="T45" fmla="*/ 168 h 232"/>
                    <a:gd name="T46" fmla="*/ 185 w 328"/>
                    <a:gd name="T47" fmla="*/ 160 h 232"/>
                    <a:gd name="T48" fmla="*/ 202 w 328"/>
                    <a:gd name="T49" fmla="*/ 192 h 232"/>
                    <a:gd name="T50" fmla="*/ 261 w 328"/>
                    <a:gd name="T51" fmla="*/ 232 h 232"/>
                    <a:gd name="T52" fmla="*/ 278 w 328"/>
                    <a:gd name="T53" fmla="*/ 232 h 232"/>
                    <a:gd name="T54" fmla="*/ 278 w 328"/>
                    <a:gd name="T55" fmla="*/ 208 h 232"/>
                    <a:gd name="T56" fmla="*/ 278 w 328"/>
                    <a:gd name="T57" fmla="*/ 184 h 23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28" h="232">
                      <a:moveTo>
                        <a:pt x="278" y="184"/>
                      </a:moveTo>
                      <a:lnTo>
                        <a:pt x="286" y="168"/>
                      </a:lnTo>
                      <a:lnTo>
                        <a:pt x="311" y="160"/>
                      </a:lnTo>
                      <a:lnTo>
                        <a:pt x="328" y="144"/>
                      </a:lnTo>
                      <a:lnTo>
                        <a:pt x="328" y="112"/>
                      </a:lnTo>
                      <a:lnTo>
                        <a:pt x="303" y="88"/>
                      </a:lnTo>
                      <a:lnTo>
                        <a:pt x="269" y="72"/>
                      </a:lnTo>
                      <a:lnTo>
                        <a:pt x="278" y="48"/>
                      </a:lnTo>
                      <a:lnTo>
                        <a:pt x="261" y="24"/>
                      </a:lnTo>
                      <a:lnTo>
                        <a:pt x="219" y="16"/>
                      </a:lnTo>
                      <a:lnTo>
                        <a:pt x="168" y="8"/>
                      </a:lnTo>
                      <a:lnTo>
                        <a:pt x="134" y="24"/>
                      </a:lnTo>
                      <a:lnTo>
                        <a:pt x="101" y="16"/>
                      </a:lnTo>
                      <a:lnTo>
                        <a:pt x="75" y="0"/>
                      </a:lnTo>
                      <a:lnTo>
                        <a:pt x="42" y="16"/>
                      </a:lnTo>
                      <a:lnTo>
                        <a:pt x="0" y="24"/>
                      </a:lnTo>
                      <a:lnTo>
                        <a:pt x="16" y="40"/>
                      </a:lnTo>
                      <a:lnTo>
                        <a:pt x="42" y="72"/>
                      </a:lnTo>
                      <a:lnTo>
                        <a:pt x="67" y="96"/>
                      </a:lnTo>
                      <a:lnTo>
                        <a:pt x="101" y="112"/>
                      </a:lnTo>
                      <a:lnTo>
                        <a:pt x="101" y="120"/>
                      </a:lnTo>
                      <a:lnTo>
                        <a:pt x="143" y="136"/>
                      </a:lnTo>
                      <a:lnTo>
                        <a:pt x="143" y="168"/>
                      </a:lnTo>
                      <a:lnTo>
                        <a:pt x="185" y="160"/>
                      </a:lnTo>
                      <a:lnTo>
                        <a:pt x="202" y="192"/>
                      </a:lnTo>
                      <a:lnTo>
                        <a:pt x="261" y="232"/>
                      </a:lnTo>
                      <a:lnTo>
                        <a:pt x="278" y="232"/>
                      </a:lnTo>
                      <a:lnTo>
                        <a:pt x="278" y="208"/>
                      </a:lnTo>
                      <a:lnTo>
                        <a:pt x="278" y="184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59" name="Freeform 58"/>
                <p:cNvSpPr>
                  <a:spLocks/>
                </p:cNvSpPr>
                <p:nvPr/>
              </p:nvSpPr>
              <p:spPr bwMode="auto">
                <a:xfrm>
                  <a:off x="3407" y="2632"/>
                  <a:ext cx="59" cy="80"/>
                </a:xfrm>
                <a:custGeom>
                  <a:avLst/>
                  <a:gdLst>
                    <a:gd name="T0" fmla="*/ 25 w 59"/>
                    <a:gd name="T1" fmla="*/ 24 h 80"/>
                    <a:gd name="T2" fmla="*/ 25 w 59"/>
                    <a:gd name="T3" fmla="*/ 0 h 80"/>
                    <a:gd name="T4" fmla="*/ 8 w 59"/>
                    <a:gd name="T5" fmla="*/ 8 h 80"/>
                    <a:gd name="T6" fmla="*/ 0 w 59"/>
                    <a:gd name="T7" fmla="*/ 24 h 80"/>
                    <a:gd name="T8" fmla="*/ 0 w 59"/>
                    <a:gd name="T9" fmla="*/ 48 h 80"/>
                    <a:gd name="T10" fmla="*/ 0 w 59"/>
                    <a:gd name="T11" fmla="*/ 72 h 80"/>
                    <a:gd name="T12" fmla="*/ 42 w 59"/>
                    <a:gd name="T13" fmla="*/ 80 h 80"/>
                    <a:gd name="T14" fmla="*/ 59 w 59"/>
                    <a:gd name="T15" fmla="*/ 48 h 80"/>
                    <a:gd name="T16" fmla="*/ 25 w 59"/>
                    <a:gd name="T17" fmla="*/ 24 h 8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9" h="80">
                      <a:moveTo>
                        <a:pt x="25" y="24"/>
                      </a:moveTo>
                      <a:lnTo>
                        <a:pt x="25" y="0"/>
                      </a:lnTo>
                      <a:lnTo>
                        <a:pt x="8" y="8"/>
                      </a:lnTo>
                      <a:lnTo>
                        <a:pt x="0" y="24"/>
                      </a:lnTo>
                      <a:lnTo>
                        <a:pt x="0" y="48"/>
                      </a:lnTo>
                      <a:lnTo>
                        <a:pt x="0" y="72"/>
                      </a:lnTo>
                      <a:lnTo>
                        <a:pt x="42" y="80"/>
                      </a:lnTo>
                      <a:lnTo>
                        <a:pt x="59" y="48"/>
                      </a:lnTo>
                      <a:lnTo>
                        <a:pt x="25" y="2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0" name="Freeform 59"/>
                <p:cNvSpPr>
                  <a:spLocks/>
                </p:cNvSpPr>
                <p:nvPr/>
              </p:nvSpPr>
              <p:spPr bwMode="auto">
                <a:xfrm>
                  <a:off x="3204" y="2232"/>
                  <a:ext cx="337" cy="320"/>
                </a:xfrm>
                <a:custGeom>
                  <a:avLst/>
                  <a:gdLst>
                    <a:gd name="T0" fmla="*/ 236 w 337"/>
                    <a:gd name="T1" fmla="*/ 280 h 320"/>
                    <a:gd name="T2" fmla="*/ 236 w 337"/>
                    <a:gd name="T3" fmla="*/ 232 h 320"/>
                    <a:gd name="T4" fmla="*/ 236 w 337"/>
                    <a:gd name="T5" fmla="*/ 200 h 320"/>
                    <a:gd name="T6" fmla="*/ 287 w 337"/>
                    <a:gd name="T7" fmla="*/ 192 h 320"/>
                    <a:gd name="T8" fmla="*/ 287 w 337"/>
                    <a:gd name="T9" fmla="*/ 168 h 320"/>
                    <a:gd name="T10" fmla="*/ 312 w 337"/>
                    <a:gd name="T11" fmla="*/ 160 h 320"/>
                    <a:gd name="T12" fmla="*/ 321 w 337"/>
                    <a:gd name="T13" fmla="*/ 128 h 320"/>
                    <a:gd name="T14" fmla="*/ 295 w 337"/>
                    <a:gd name="T15" fmla="*/ 104 h 320"/>
                    <a:gd name="T16" fmla="*/ 321 w 337"/>
                    <a:gd name="T17" fmla="*/ 96 h 320"/>
                    <a:gd name="T18" fmla="*/ 337 w 337"/>
                    <a:gd name="T19" fmla="*/ 56 h 320"/>
                    <a:gd name="T20" fmla="*/ 329 w 337"/>
                    <a:gd name="T21" fmla="*/ 16 h 320"/>
                    <a:gd name="T22" fmla="*/ 321 w 337"/>
                    <a:gd name="T23" fmla="*/ 16 h 320"/>
                    <a:gd name="T24" fmla="*/ 304 w 337"/>
                    <a:gd name="T25" fmla="*/ 0 h 320"/>
                    <a:gd name="T26" fmla="*/ 278 w 337"/>
                    <a:gd name="T27" fmla="*/ 0 h 320"/>
                    <a:gd name="T28" fmla="*/ 219 w 337"/>
                    <a:gd name="T29" fmla="*/ 16 h 320"/>
                    <a:gd name="T30" fmla="*/ 203 w 337"/>
                    <a:gd name="T31" fmla="*/ 24 h 320"/>
                    <a:gd name="T32" fmla="*/ 194 w 337"/>
                    <a:gd name="T33" fmla="*/ 48 h 320"/>
                    <a:gd name="T34" fmla="*/ 203 w 337"/>
                    <a:gd name="T35" fmla="*/ 72 h 320"/>
                    <a:gd name="T36" fmla="*/ 219 w 337"/>
                    <a:gd name="T37" fmla="*/ 96 h 320"/>
                    <a:gd name="T38" fmla="*/ 228 w 337"/>
                    <a:gd name="T39" fmla="*/ 112 h 320"/>
                    <a:gd name="T40" fmla="*/ 211 w 337"/>
                    <a:gd name="T41" fmla="*/ 128 h 320"/>
                    <a:gd name="T42" fmla="*/ 186 w 337"/>
                    <a:gd name="T43" fmla="*/ 136 h 320"/>
                    <a:gd name="T44" fmla="*/ 160 w 337"/>
                    <a:gd name="T45" fmla="*/ 120 h 320"/>
                    <a:gd name="T46" fmla="*/ 169 w 337"/>
                    <a:gd name="T47" fmla="*/ 72 h 320"/>
                    <a:gd name="T48" fmla="*/ 160 w 337"/>
                    <a:gd name="T49" fmla="*/ 56 h 320"/>
                    <a:gd name="T50" fmla="*/ 152 w 337"/>
                    <a:gd name="T51" fmla="*/ 32 h 320"/>
                    <a:gd name="T52" fmla="*/ 110 w 337"/>
                    <a:gd name="T53" fmla="*/ 128 h 320"/>
                    <a:gd name="T54" fmla="*/ 76 w 337"/>
                    <a:gd name="T55" fmla="*/ 168 h 320"/>
                    <a:gd name="T56" fmla="*/ 68 w 337"/>
                    <a:gd name="T57" fmla="*/ 216 h 320"/>
                    <a:gd name="T58" fmla="*/ 42 w 337"/>
                    <a:gd name="T59" fmla="*/ 216 h 320"/>
                    <a:gd name="T60" fmla="*/ 34 w 337"/>
                    <a:gd name="T61" fmla="*/ 216 h 320"/>
                    <a:gd name="T62" fmla="*/ 26 w 337"/>
                    <a:gd name="T63" fmla="*/ 232 h 320"/>
                    <a:gd name="T64" fmla="*/ 0 w 337"/>
                    <a:gd name="T65" fmla="*/ 240 h 320"/>
                    <a:gd name="T66" fmla="*/ 26 w 337"/>
                    <a:gd name="T67" fmla="*/ 256 h 320"/>
                    <a:gd name="T68" fmla="*/ 59 w 337"/>
                    <a:gd name="T69" fmla="*/ 264 h 320"/>
                    <a:gd name="T70" fmla="*/ 93 w 337"/>
                    <a:gd name="T71" fmla="*/ 248 h 320"/>
                    <a:gd name="T72" fmla="*/ 144 w 337"/>
                    <a:gd name="T73" fmla="*/ 256 h 320"/>
                    <a:gd name="T74" fmla="*/ 186 w 337"/>
                    <a:gd name="T75" fmla="*/ 264 h 320"/>
                    <a:gd name="T76" fmla="*/ 203 w 337"/>
                    <a:gd name="T77" fmla="*/ 288 h 320"/>
                    <a:gd name="T78" fmla="*/ 194 w 337"/>
                    <a:gd name="T79" fmla="*/ 312 h 320"/>
                    <a:gd name="T80" fmla="*/ 219 w 337"/>
                    <a:gd name="T81" fmla="*/ 320 h 320"/>
                    <a:gd name="T82" fmla="*/ 219 w 337"/>
                    <a:gd name="T83" fmla="*/ 296 h 320"/>
                    <a:gd name="T84" fmla="*/ 236 w 337"/>
                    <a:gd name="T85" fmla="*/ 280 h 320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337" h="320">
                      <a:moveTo>
                        <a:pt x="236" y="280"/>
                      </a:moveTo>
                      <a:lnTo>
                        <a:pt x="236" y="232"/>
                      </a:lnTo>
                      <a:lnTo>
                        <a:pt x="236" y="200"/>
                      </a:lnTo>
                      <a:lnTo>
                        <a:pt x="287" y="192"/>
                      </a:lnTo>
                      <a:lnTo>
                        <a:pt x="287" y="168"/>
                      </a:lnTo>
                      <a:lnTo>
                        <a:pt x="312" y="160"/>
                      </a:lnTo>
                      <a:lnTo>
                        <a:pt x="321" y="128"/>
                      </a:lnTo>
                      <a:lnTo>
                        <a:pt x="295" y="104"/>
                      </a:lnTo>
                      <a:lnTo>
                        <a:pt x="321" y="96"/>
                      </a:lnTo>
                      <a:lnTo>
                        <a:pt x="337" y="56"/>
                      </a:lnTo>
                      <a:lnTo>
                        <a:pt x="329" y="16"/>
                      </a:lnTo>
                      <a:lnTo>
                        <a:pt x="321" y="16"/>
                      </a:lnTo>
                      <a:lnTo>
                        <a:pt x="304" y="0"/>
                      </a:lnTo>
                      <a:lnTo>
                        <a:pt x="278" y="0"/>
                      </a:lnTo>
                      <a:lnTo>
                        <a:pt x="219" y="16"/>
                      </a:lnTo>
                      <a:lnTo>
                        <a:pt x="203" y="24"/>
                      </a:lnTo>
                      <a:lnTo>
                        <a:pt x="194" y="48"/>
                      </a:lnTo>
                      <a:lnTo>
                        <a:pt x="203" y="72"/>
                      </a:lnTo>
                      <a:lnTo>
                        <a:pt x="219" y="96"/>
                      </a:lnTo>
                      <a:lnTo>
                        <a:pt x="228" y="112"/>
                      </a:lnTo>
                      <a:lnTo>
                        <a:pt x="211" y="128"/>
                      </a:lnTo>
                      <a:lnTo>
                        <a:pt x="186" y="136"/>
                      </a:lnTo>
                      <a:lnTo>
                        <a:pt x="160" y="120"/>
                      </a:lnTo>
                      <a:lnTo>
                        <a:pt x="169" y="72"/>
                      </a:lnTo>
                      <a:lnTo>
                        <a:pt x="160" y="56"/>
                      </a:lnTo>
                      <a:lnTo>
                        <a:pt x="152" y="32"/>
                      </a:lnTo>
                      <a:lnTo>
                        <a:pt x="110" y="128"/>
                      </a:lnTo>
                      <a:lnTo>
                        <a:pt x="76" y="168"/>
                      </a:lnTo>
                      <a:lnTo>
                        <a:pt x="68" y="216"/>
                      </a:lnTo>
                      <a:lnTo>
                        <a:pt x="42" y="216"/>
                      </a:lnTo>
                      <a:lnTo>
                        <a:pt x="34" y="216"/>
                      </a:lnTo>
                      <a:lnTo>
                        <a:pt x="26" y="232"/>
                      </a:lnTo>
                      <a:lnTo>
                        <a:pt x="0" y="240"/>
                      </a:lnTo>
                      <a:lnTo>
                        <a:pt x="26" y="256"/>
                      </a:lnTo>
                      <a:lnTo>
                        <a:pt x="59" y="264"/>
                      </a:lnTo>
                      <a:lnTo>
                        <a:pt x="93" y="248"/>
                      </a:lnTo>
                      <a:lnTo>
                        <a:pt x="144" y="256"/>
                      </a:lnTo>
                      <a:lnTo>
                        <a:pt x="186" y="264"/>
                      </a:lnTo>
                      <a:lnTo>
                        <a:pt x="203" y="288"/>
                      </a:lnTo>
                      <a:lnTo>
                        <a:pt x="194" y="312"/>
                      </a:lnTo>
                      <a:lnTo>
                        <a:pt x="219" y="320"/>
                      </a:lnTo>
                      <a:lnTo>
                        <a:pt x="219" y="296"/>
                      </a:lnTo>
                      <a:lnTo>
                        <a:pt x="236" y="280"/>
                      </a:lnTo>
                      <a:close/>
                    </a:path>
                  </a:pathLst>
                </a:custGeom>
                <a:solidFill>
                  <a:srgbClr val="7DF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1" name="Freeform 60"/>
                <p:cNvSpPr>
                  <a:spLocks/>
                </p:cNvSpPr>
                <p:nvPr/>
              </p:nvSpPr>
              <p:spPr bwMode="auto">
                <a:xfrm>
                  <a:off x="3407" y="2632"/>
                  <a:ext cx="59" cy="80"/>
                </a:xfrm>
                <a:custGeom>
                  <a:avLst/>
                  <a:gdLst>
                    <a:gd name="T0" fmla="*/ 25 w 59"/>
                    <a:gd name="T1" fmla="*/ 24 h 80"/>
                    <a:gd name="T2" fmla="*/ 25 w 59"/>
                    <a:gd name="T3" fmla="*/ 0 h 80"/>
                    <a:gd name="T4" fmla="*/ 8 w 59"/>
                    <a:gd name="T5" fmla="*/ 8 h 80"/>
                    <a:gd name="T6" fmla="*/ 0 w 59"/>
                    <a:gd name="T7" fmla="*/ 24 h 80"/>
                    <a:gd name="T8" fmla="*/ 0 w 59"/>
                    <a:gd name="T9" fmla="*/ 48 h 80"/>
                    <a:gd name="T10" fmla="*/ 0 w 59"/>
                    <a:gd name="T11" fmla="*/ 72 h 80"/>
                    <a:gd name="T12" fmla="*/ 42 w 59"/>
                    <a:gd name="T13" fmla="*/ 80 h 80"/>
                    <a:gd name="T14" fmla="*/ 59 w 59"/>
                    <a:gd name="T15" fmla="*/ 48 h 80"/>
                    <a:gd name="T16" fmla="*/ 25 w 59"/>
                    <a:gd name="T17" fmla="*/ 24 h 8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9" h="80">
                      <a:moveTo>
                        <a:pt x="25" y="24"/>
                      </a:moveTo>
                      <a:lnTo>
                        <a:pt x="25" y="0"/>
                      </a:lnTo>
                      <a:lnTo>
                        <a:pt x="8" y="8"/>
                      </a:lnTo>
                      <a:lnTo>
                        <a:pt x="0" y="24"/>
                      </a:lnTo>
                      <a:lnTo>
                        <a:pt x="0" y="48"/>
                      </a:lnTo>
                      <a:lnTo>
                        <a:pt x="0" y="72"/>
                      </a:lnTo>
                      <a:lnTo>
                        <a:pt x="42" y="80"/>
                      </a:lnTo>
                      <a:lnTo>
                        <a:pt x="59" y="48"/>
                      </a:lnTo>
                      <a:lnTo>
                        <a:pt x="25" y="24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2" name="Freeform 61"/>
                <p:cNvSpPr>
                  <a:spLocks/>
                </p:cNvSpPr>
                <p:nvPr/>
              </p:nvSpPr>
              <p:spPr bwMode="auto">
                <a:xfrm>
                  <a:off x="3204" y="2232"/>
                  <a:ext cx="337" cy="320"/>
                </a:xfrm>
                <a:custGeom>
                  <a:avLst/>
                  <a:gdLst>
                    <a:gd name="T0" fmla="*/ 236 w 337"/>
                    <a:gd name="T1" fmla="*/ 280 h 320"/>
                    <a:gd name="T2" fmla="*/ 236 w 337"/>
                    <a:gd name="T3" fmla="*/ 232 h 320"/>
                    <a:gd name="T4" fmla="*/ 236 w 337"/>
                    <a:gd name="T5" fmla="*/ 200 h 320"/>
                    <a:gd name="T6" fmla="*/ 287 w 337"/>
                    <a:gd name="T7" fmla="*/ 192 h 320"/>
                    <a:gd name="T8" fmla="*/ 287 w 337"/>
                    <a:gd name="T9" fmla="*/ 168 h 320"/>
                    <a:gd name="T10" fmla="*/ 312 w 337"/>
                    <a:gd name="T11" fmla="*/ 160 h 320"/>
                    <a:gd name="T12" fmla="*/ 321 w 337"/>
                    <a:gd name="T13" fmla="*/ 128 h 320"/>
                    <a:gd name="T14" fmla="*/ 295 w 337"/>
                    <a:gd name="T15" fmla="*/ 104 h 320"/>
                    <a:gd name="T16" fmla="*/ 321 w 337"/>
                    <a:gd name="T17" fmla="*/ 96 h 320"/>
                    <a:gd name="T18" fmla="*/ 337 w 337"/>
                    <a:gd name="T19" fmla="*/ 56 h 320"/>
                    <a:gd name="T20" fmla="*/ 329 w 337"/>
                    <a:gd name="T21" fmla="*/ 16 h 320"/>
                    <a:gd name="T22" fmla="*/ 321 w 337"/>
                    <a:gd name="T23" fmla="*/ 16 h 320"/>
                    <a:gd name="T24" fmla="*/ 304 w 337"/>
                    <a:gd name="T25" fmla="*/ 0 h 320"/>
                    <a:gd name="T26" fmla="*/ 278 w 337"/>
                    <a:gd name="T27" fmla="*/ 0 h 320"/>
                    <a:gd name="T28" fmla="*/ 219 w 337"/>
                    <a:gd name="T29" fmla="*/ 16 h 320"/>
                    <a:gd name="T30" fmla="*/ 203 w 337"/>
                    <a:gd name="T31" fmla="*/ 24 h 320"/>
                    <a:gd name="T32" fmla="*/ 194 w 337"/>
                    <a:gd name="T33" fmla="*/ 48 h 320"/>
                    <a:gd name="T34" fmla="*/ 203 w 337"/>
                    <a:gd name="T35" fmla="*/ 72 h 320"/>
                    <a:gd name="T36" fmla="*/ 219 w 337"/>
                    <a:gd name="T37" fmla="*/ 96 h 320"/>
                    <a:gd name="T38" fmla="*/ 228 w 337"/>
                    <a:gd name="T39" fmla="*/ 112 h 320"/>
                    <a:gd name="T40" fmla="*/ 211 w 337"/>
                    <a:gd name="T41" fmla="*/ 128 h 320"/>
                    <a:gd name="T42" fmla="*/ 186 w 337"/>
                    <a:gd name="T43" fmla="*/ 136 h 320"/>
                    <a:gd name="T44" fmla="*/ 160 w 337"/>
                    <a:gd name="T45" fmla="*/ 120 h 320"/>
                    <a:gd name="T46" fmla="*/ 169 w 337"/>
                    <a:gd name="T47" fmla="*/ 72 h 320"/>
                    <a:gd name="T48" fmla="*/ 160 w 337"/>
                    <a:gd name="T49" fmla="*/ 56 h 320"/>
                    <a:gd name="T50" fmla="*/ 152 w 337"/>
                    <a:gd name="T51" fmla="*/ 32 h 320"/>
                    <a:gd name="T52" fmla="*/ 110 w 337"/>
                    <a:gd name="T53" fmla="*/ 128 h 320"/>
                    <a:gd name="T54" fmla="*/ 76 w 337"/>
                    <a:gd name="T55" fmla="*/ 168 h 320"/>
                    <a:gd name="T56" fmla="*/ 68 w 337"/>
                    <a:gd name="T57" fmla="*/ 216 h 320"/>
                    <a:gd name="T58" fmla="*/ 42 w 337"/>
                    <a:gd name="T59" fmla="*/ 216 h 320"/>
                    <a:gd name="T60" fmla="*/ 34 w 337"/>
                    <a:gd name="T61" fmla="*/ 216 h 320"/>
                    <a:gd name="T62" fmla="*/ 26 w 337"/>
                    <a:gd name="T63" fmla="*/ 232 h 320"/>
                    <a:gd name="T64" fmla="*/ 0 w 337"/>
                    <a:gd name="T65" fmla="*/ 240 h 320"/>
                    <a:gd name="T66" fmla="*/ 26 w 337"/>
                    <a:gd name="T67" fmla="*/ 256 h 320"/>
                    <a:gd name="T68" fmla="*/ 59 w 337"/>
                    <a:gd name="T69" fmla="*/ 264 h 320"/>
                    <a:gd name="T70" fmla="*/ 93 w 337"/>
                    <a:gd name="T71" fmla="*/ 248 h 320"/>
                    <a:gd name="T72" fmla="*/ 144 w 337"/>
                    <a:gd name="T73" fmla="*/ 256 h 320"/>
                    <a:gd name="T74" fmla="*/ 186 w 337"/>
                    <a:gd name="T75" fmla="*/ 264 h 320"/>
                    <a:gd name="T76" fmla="*/ 203 w 337"/>
                    <a:gd name="T77" fmla="*/ 288 h 320"/>
                    <a:gd name="T78" fmla="*/ 194 w 337"/>
                    <a:gd name="T79" fmla="*/ 312 h 320"/>
                    <a:gd name="T80" fmla="*/ 219 w 337"/>
                    <a:gd name="T81" fmla="*/ 320 h 320"/>
                    <a:gd name="T82" fmla="*/ 219 w 337"/>
                    <a:gd name="T83" fmla="*/ 296 h 320"/>
                    <a:gd name="T84" fmla="*/ 236 w 337"/>
                    <a:gd name="T85" fmla="*/ 280 h 320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337" h="320">
                      <a:moveTo>
                        <a:pt x="236" y="280"/>
                      </a:moveTo>
                      <a:lnTo>
                        <a:pt x="236" y="232"/>
                      </a:lnTo>
                      <a:lnTo>
                        <a:pt x="236" y="200"/>
                      </a:lnTo>
                      <a:lnTo>
                        <a:pt x="287" y="192"/>
                      </a:lnTo>
                      <a:lnTo>
                        <a:pt x="287" y="168"/>
                      </a:lnTo>
                      <a:lnTo>
                        <a:pt x="312" y="160"/>
                      </a:lnTo>
                      <a:lnTo>
                        <a:pt x="321" y="128"/>
                      </a:lnTo>
                      <a:lnTo>
                        <a:pt x="295" y="104"/>
                      </a:lnTo>
                      <a:lnTo>
                        <a:pt x="321" y="96"/>
                      </a:lnTo>
                      <a:lnTo>
                        <a:pt x="337" y="56"/>
                      </a:lnTo>
                      <a:lnTo>
                        <a:pt x="329" y="16"/>
                      </a:lnTo>
                      <a:lnTo>
                        <a:pt x="321" y="16"/>
                      </a:lnTo>
                      <a:lnTo>
                        <a:pt x="304" y="0"/>
                      </a:lnTo>
                      <a:lnTo>
                        <a:pt x="278" y="0"/>
                      </a:lnTo>
                      <a:lnTo>
                        <a:pt x="219" y="16"/>
                      </a:lnTo>
                      <a:lnTo>
                        <a:pt x="203" y="24"/>
                      </a:lnTo>
                      <a:lnTo>
                        <a:pt x="194" y="48"/>
                      </a:lnTo>
                      <a:lnTo>
                        <a:pt x="203" y="72"/>
                      </a:lnTo>
                      <a:lnTo>
                        <a:pt x="219" y="96"/>
                      </a:lnTo>
                      <a:lnTo>
                        <a:pt x="228" y="112"/>
                      </a:lnTo>
                      <a:lnTo>
                        <a:pt x="211" y="128"/>
                      </a:lnTo>
                      <a:lnTo>
                        <a:pt x="186" y="136"/>
                      </a:lnTo>
                      <a:lnTo>
                        <a:pt x="160" y="120"/>
                      </a:lnTo>
                      <a:lnTo>
                        <a:pt x="169" y="72"/>
                      </a:lnTo>
                      <a:lnTo>
                        <a:pt x="160" y="56"/>
                      </a:lnTo>
                      <a:lnTo>
                        <a:pt x="152" y="32"/>
                      </a:lnTo>
                      <a:lnTo>
                        <a:pt x="110" y="128"/>
                      </a:lnTo>
                      <a:lnTo>
                        <a:pt x="76" y="168"/>
                      </a:lnTo>
                      <a:lnTo>
                        <a:pt x="68" y="216"/>
                      </a:lnTo>
                      <a:lnTo>
                        <a:pt x="42" y="216"/>
                      </a:lnTo>
                      <a:lnTo>
                        <a:pt x="34" y="216"/>
                      </a:lnTo>
                      <a:lnTo>
                        <a:pt x="26" y="232"/>
                      </a:lnTo>
                      <a:lnTo>
                        <a:pt x="0" y="240"/>
                      </a:lnTo>
                      <a:lnTo>
                        <a:pt x="26" y="256"/>
                      </a:lnTo>
                      <a:lnTo>
                        <a:pt x="59" y="264"/>
                      </a:lnTo>
                      <a:lnTo>
                        <a:pt x="93" y="248"/>
                      </a:lnTo>
                      <a:lnTo>
                        <a:pt x="144" y="256"/>
                      </a:lnTo>
                      <a:lnTo>
                        <a:pt x="186" y="264"/>
                      </a:lnTo>
                      <a:lnTo>
                        <a:pt x="203" y="288"/>
                      </a:lnTo>
                      <a:lnTo>
                        <a:pt x="194" y="312"/>
                      </a:lnTo>
                      <a:lnTo>
                        <a:pt x="219" y="320"/>
                      </a:lnTo>
                      <a:lnTo>
                        <a:pt x="219" y="296"/>
                      </a:lnTo>
                      <a:lnTo>
                        <a:pt x="236" y="280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3" name="Freeform 62"/>
                <p:cNvSpPr>
                  <a:spLocks/>
                </p:cNvSpPr>
                <p:nvPr/>
              </p:nvSpPr>
              <p:spPr bwMode="auto">
                <a:xfrm>
                  <a:off x="3617" y="1744"/>
                  <a:ext cx="211" cy="344"/>
                </a:xfrm>
                <a:custGeom>
                  <a:avLst/>
                  <a:gdLst>
                    <a:gd name="T0" fmla="*/ 143 w 211"/>
                    <a:gd name="T1" fmla="*/ 344 h 344"/>
                    <a:gd name="T2" fmla="*/ 118 w 211"/>
                    <a:gd name="T3" fmla="*/ 312 h 344"/>
                    <a:gd name="T4" fmla="*/ 143 w 211"/>
                    <a:gd name="T5" fmla="*/ 312 h 344"/>
                    <a:gd name="T6" fmla="*/ 127 w 211"/>
                    <a:gd name="T7" fmla="*/ 280 h 344"/>
                    <a:gd name="T8" fmla="*/ 127 w 211"/>
                    <a:gd name="T9" fmla="*/ 248 h 344"/>
                    <a:gd name="T10" fmla="*/ 169 w 211"/>
                    <a:gd name="T11" fmla="*/ 184 h 344"/>
                    <a:gd name="T12" fmla="*/ 186 w 211"/>
                    <a:gd name="T13" fmla="*/ 192 h 344"/>
                    <a:gd name="T14" fmla="*/ 211 w 211"/>
                    <a:gd name="T15" fmla="*/ 136 h 344"/>
                    <a:gd name="T16" fmla="*/ 177 w 211"/>
                    <a:gd name="T17" fmla="*/ 112 h 344"/>
                    <a:gd name="T18" fmla="*/ 169 w 211"/>
                    <a:gd name="T19" fmla="*/ 72 h 344"/>
                    <a:gd name="T20" fmla="*/ 177 w 211"/>
                    <a:gd name="T21" fmla="*/ 24 h 344"/>
                    <a:gd name="T22" fmla="*/ 177 w 211"/>
                    <a:gd name="T23" fmla="*/ 8 h 344"/>
                    <a:gd name="T24" fmla="*/ 160 w 211"/>
                    <a:gd name="T25" fmla="*/ 0 h 344"/>
                    <a:gd name="T26" fmla="*/ 135 w 211"/>
                    <a:gd name="T27" fmla="*/ 8 h 344"/>
                    <a:gd name="T28" fmla="*/ 127 w 211"/>
                    <a:gd name="T29" fmla="*/ 24 h 344"/>
                    <a:gd name="T30" fmla="*/ 101 w 211"/>
                    <a:gd name="T31" fmla="*/ 40 h 344"/>
                    <a:gd name="T32" fmla="*/ 76 w 211"/>
                    <a:gd name="T33" fmla="*/ 48 h 344"/>
                    <a:gd name="T34" fmla="*/ 51 w 211"/>
                    <a:gd name="T35" fmla="*/ 56 h 344"/>
                    <a:gd name="T36" fmla="*/ 34 w 211"/>
                    <a:gd name="T37" fmla="*/ 72 h 344"/>
                    <a:gd name="T38" fmla="*/ 26 w 211"/>
                    <a:gd name="T39" fmla="*/ 96 h 344"/>
                    <a:gd name="T40" fmla="*/ 42 w 211"/>
                    <a:gd name="T41" fmla="*/ 112 h 344"/>
                    <a:gd name="T42" fmla="*/ 17 w 211"/>
                    <a:gd name="T43" fmla="*/ 120 h 344"/>
                    <a:gd name="T44" fmla="*/ 9 w 211"/>
                    <a:gd name="T45" fmla="*/ 144 h 344"/>
                    <a:gd name="T46" fmla="*/ 9 w 211"/>
                    <a:gd name="T47" fmla="*/ 168 h 344"/>
                    <a:gd name="T48" fmla="*/ 26 w 211"/>
                    <a:gd name="T49" fmla="*/ 192 h 344"/>
                    <a:gd name="T50" fmla="*/ 0 w 211"/>
                    <a:gd name="T51" fmla="*/ 208 h 344"/>
                    <a:gd name="T52" fmla="*/ 0 w 211"/>
                    <a:gd name="T53" fmla="*/ 224 h 344"/>
                    <a:gd name="T54" fmla="*/ 26 w 211"/>
                    <a:gd name="T55" fmla="*/ 272 h 344"/>
                    <a:gd name="T56" fmla="*/ 42 w 211"/>
                    <a:gd name="T57" fmla="*/ 256 h 344"/>
                    <a:gd name="T58" fmla="*/ 51 w 211"/>
                    <a:gd name="T59" fmla="*/ 304 h 344"/>
                    <a:gd name="T60" fmla="*/ 59 w 211"/>
                    <a:gd name="T61" fmla="*/ 328 h 344"/>
                    <a:gd name="T62" fmla="*/ 84 w 211"/>
                    <a:gd name="T63" fmla="*/ 336 h 344"/>
                    <a:gd name="T64" fmla="*/ 143 w 211"/>
                    <a:gd name="T65" fmla="*/ 344 h 34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211" h="344">
                      <a:moveTo>
                        <a:pt x="143" y="344"/>
                      </a:moveTo>
                      <a:lnTo>
                        <a:pt x="118" y="312"/>
                      </a:lnTo>
                      <a:lnTo>
                        <a:pt x="143" y="312"/>
                      </a:lnTo>
                      <a:lnTo>
                        <a:pt x="127" y="280"/>
                      </a:lnTo>
                      <a:lnTo>
                        <a:pt x="127" y="248"/>
                      </a:lnTo>
                      <a:lnTo>
                        <a:pt x="169" y="184"/>
                      </a:lnTo>
                      <a:lnTo>
                        <a:pt x="186" y="192"/>
                      </a:lnTo>
                      <a:lnTo>
                        <a:pt x="211" y="136"/>
                      </a:lnTo>
                      <a:lnTo>
                        <a:pt x="177" y="112"/>
                      </a:lnTo>
                      <a:lnTo>
                        <a:pt x="169" y="72"/>
                      </a:lnTo>
                      <a:lnTo>
                        <a:pt x="177" y="24"/>
                      </a:lnTo>
                      <a:lnTo>
                        <a:pt x="177" y="8"/>
                      </a:lnTo>
                      <a:lnTo>
                        <a:pt x="160" y="0"/>
                      </a:lnTo>
                      <a:lnTo>
                        <a:pt x="135" y="8"/>
                      </a:lnTo>
                      <a:lnTo>
                        <a:pt x="127" y="24"/>
                      </a:lnTo>
                      <a:lnTo>
                        <a:pt x="101" y="40"/>
                      </a:lnTo>
                      <a:lnTo>
                        <a:pt x="76" y="48"/>
                      </a:lnTo>
                      <a:lnTo>
                        <a:pt x="51" y="56"/>
                      </a:lnTo>
                      <a:lnTo>
                        <a:pt x="34" y="72"/>
                      </a:lnTo>
                      <a:lnTo>
                        <a:pt x="26" y="96"/>
                      </a:lnTo>
                      <a:lnTo>
                        <a:pt x="42" y="112"/>
                      </a:lnTo>
                      <a:lnTo>
                        <a:pt x="17" y="120"/>
                      </a:lnTo>
                      <a:lnTo>
                        <a:pt x="9" y="144"/>
                      </a:lnTo>
                      <a:lnTo>
                        <a:pt x="9" y="168"/>
                      </a:lnTo>
                      <a:lnTo>
                        <a:pt x="26" y="192"/>
                      </a:lnTo>
                      <a:lnTo>
                        <a:pt x="0" y="208"/>
                      </a:lnTo>
                      <a:lnTo>
                        <a:pt x="0" y="224"/>
                      </a:lnTo>
                      <a:lnTo>
                        <a:pt x="26" y="272"/>
                      </a:lnTo>
                      <a:lnTo>
                        <a:pt x="42" y="256"/>
                      </a:lnTo>
                      <a:lnTo>
                        <a:pt x="51" y="304"/>
                      </a:lnTo>
                      <a:lnTo>
                        <a:pt x="59" y="328"/>
                      </a:lnTo>
                      <a:lnTo>
                        <a:pt x="84" y="336"/>
                      </a:lnTo>
                      <a:lnTo>
                        <a:pt x="143" y="344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4" name="Freeform 63"/>
                <p:cNvSpPr>
                  <a:spLocks/>
                </p:cNvSpPr>
                <p:nvPr/>
              </p:nvSpPr>
              <p:spPr bwMode="auto">
                <a:xfrm>
                  <a:off x="3424" y="2084"/>
                  <a:ext cx="750" cy="888"/>
                </a:xfrm>
                <a:custGeom>
                  <a:avLst/>
                  <a:gdLst>
                    <a:gd name="T0" fmla="*/ 228 w 750"/>
                    <a:gd name="T1" fmla="*/ 848 h 888"/>
                    <a:gd name="T2" fmla="*/ 354 w 750"/>
                    <a:gd name="T3" fmla="*/ 888 h 888"/>
                    <a:gd name="T4" fmla="*/ 447 w 750"/>
                    <a:gd name="T5" fmla="*/ 880 h 888"/>
                    <a:gd name="T6" fmla="*/ 557 w 750"/>
                    <a:gd name="T7" fmla="*/ 848 h 888"/>
                    <a:gd name="T8" fmla="*/ 616 w 750"/>
                    <a:gd name="T9" fmla="*/ 832 h 888"/>
                    <a:gd name="T10" fmla="*/ 632 w 750"/>
                    <a:gd name="T11" fmla="*/ 776 h 888"/>
                    <a:gd name="T12" fmla="*/ 675 w 750"/>
                    <a:gd name="T13" fmla="*/ 744 h 888"/>
                    <a:gd name="T14" fmla="*/ 607 w 750"/>
                    <a:gd name="T15" fmla="*/ 656 h 888"/>
                    <a:gd name="T16" fmla="*/ 557 w 750"/>
                    <a:gd name="T17" fmla="*/ 584 h 888"/>
                    <a:gd name="T18" fmla="*/ 557 w 750"/>
                    <a:gd name="T19" fmla="*/ 520 h 888"/>
                    <a:gd name="T20" fmla="*/ 641 w 750"/>
                    <a:gd name="T21" fmla="*/ 488 h 888"/>
                    <a:gd name="T22" fmla="*/ 691 w 750"/>
                    <a:gd name="T23" fmla="*/ 440 h 888"/>
                    <a:gd name="T24" fmla="*/ 750 w 750"/>
                    <a:gd name="T25" fmla="*/ 456 h 888"/>
                    <a:gd name="T26" fmla="*/ 725 w 750"/>
                    <a:gd name="T27" fmla="*/ 360 h 888"/>
                    <a:gd name="T28" fmla="*/ 717 w 750"/>
                    <a:gd name="T29" fmla="*/ 280 h 888"/>
                    <a:gd name="T30" fmla="*/ 666 w 750"/>
                    <a:gd name="T31" fmla="*/ 216 h 888"/>
                    <a:gd name="T32" fmla="*/ 683 w 750"/>
                    <a:gd name="T33" fmla="*/ 136 h 888"/>
                    <a:gd name="T34" fmla="*/ 641 w 750"/>
                    <a:gd name="T35" fmla="*/ 80 h 888"/>
                    <a:gd name="T36" fmla="*/ 616 w 750"/>
                    <a:gd name="T37" fmla="*/ 32 h 888"/>
                    <a:gd name="T38" fmla="*/ 582 w 750"/>
                    <a:gd name="T39" fmla="*/ 32 h 888"/>
                    <a:gd name="T40" fmla="*/ 557 w 750"/>
                    <a:gd name="T41" fmla="*/ 40 h 888"/>
                    <a:gd name="T42" fmla="*/ 540 w 750"/>
                    <a:gd name="T43" fmla="*/ 40 h 888"/>
                    <a:gd name="T44" fmla="*/ 481 w 750"/>
                    <a:gd name="T45" fmla="*/ 72 h 888"/>
                    <a:gd name="T46" fmla="*/ 439 w 750"/>
                    <a:gd name="T47" fmla="*/ 96 h 888"/>
                    <a:gd name="T48" fmla="*/ 430 w 750"/>
                    <a:gd name="T49" fmla="*/ 64 h 888"/>
                    <a:gd name="T50" fmla="*/ 396 w 750"/>
                    <a:gd name="T51" fmla="*/ 56 h 888"/>
                    <a:gd name="T52" fmla="*/ 346 w 750"/>
                    <a:gd name="T53" fmla="*/ 16 h 888"/>
                    <a:gd name="T54" fmla="*/ 253 w 750"/>
                    <a:gd name="T55" fmla="*/ 0 h 888"/>
                    <a:gd name="T56" fmla="*/ 245 w 750"/>
                    <a:gd name="T57" fmla="*/ 40 h 888"/>
                    <a:gd name="T58" fmla="*/ 278 w 750"/>
                    <a:gd name="T59" fmla="*/ 112 h 888"/>
                    <a:gd name="T60" fmla="*/ 236 w 750"/>
                    <a:gd name="T61" fmla="*/ 112 h 888"/>
                    <a:gd name="T62" fmla="*/ 220 w 750"/>
                    <a:gd name="T63" fmla="*/ 136 h 888"/>
                    <a:gd name="T64" fmla="*/ 186 w 750"/>
                    <a:gd name="T65" fmla="*/ 128 h 888"/>
                    <a:gd name="T66" fmla="*/ 110 w 750"/>
                    <a:gd name="T67" fmla="*/ 144 h 888"/>
                    <a:gd name="T68" fmla="*/ 118 w 750"/>
                    <a:gd name="T69" fmla="*/ 208 h 888"/>
                    <a:gd name="T70" fmla="*/ 76 w 750"/>
                    <a:gd name="T71" fmla="*/ 256 h 888"/>
                    <a:gd name="T72" fmla="*/ 93 w 750"/>
                    <a:gd name="T73" fmla="*/ 312 h 888"/>
                    <a:gd name="T74" fmla="*/ 68 w 750"/>
                    <a:gd name="T75" fmla="*/ 344 h 888"/>
                    <a:gd name="T76" fmla="*/ 17 w 750"/>
                    <a:gd name="T77" fmla="*/ 384 h 888"/>
                    <a:gd name="T78" fmla="*/ 0 w 750"/>
                    <a:gd name="T79" fmla="*/ 448 h 888"/>
                    <a:gd name="T80" fmla="*/ 9 w 750"/>
                    <a:gd name="T81" fmla="*/ 480 h 888"/>
                    <a:gd name="T82" fmla="*/ 34 w 750"/>
                    <a:gd name="T83" fmla="*/ 536 h 888"/>
                    <a:gd name="T84" fmla="*/ 9 w 750"/>
                    <a:gd name="T85" fmla="*/ 552 h 888"/>
                    <a:gd name="T86" fmla="*/ 43 w 750"/>
                    <a:gd name="T87" fmla="*/ 600 h 888"/>
                    <a:gd name="T88" fmla="*/ 51 w 750"/>
                    <a:gd name="T89" fmla="*/ 664 h 888"/>
                    <a:gd name="T90" fmla="*/ 135 w 750"/>
                    <a:gd name="T91" fmla="*/ 688 h 888"/>
                    <a:gd name="T92" fmla="*/ 152 w 750"/>
                    <a:gd name="T93" fmla="*/ 736 h 888"/>
                    <a:gd name="T94" fmla="*/ 127 w 750"/>
                    <a:gd name="T95" fmla="*/ 864 h 888"/>
                    <a:gd name="T96" fmla="*/ 144 w 750"/>
                    <a:gd name="T97" fmla="*/ 872 h 88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750" h="888">
                      <a:moveTo>
                        <a:pt x="194" y="864"/>
                      </a:moveTo>
                      <a:lnTo>
                        <a:pt x="228" y="848"/>
                      </a:lnTo>
                      <a:lnTo>
                        <a:pt x="312" y="872"/>
                      </a:lnTo>
                      <a:lnTo>
                        <a:pt x="354" y="888"/>
                      </a:lnTo>
                      <a:lnTo>
                        <a:pt x="388" y="872"/>
                      </a:lnTo>
                      <a:lnTo>
                        <a:pt x="447" y="880"/>
                      </a:lnTo>
                      <a:lnTo>
                        <a:pt x="489" y="872"/>
                      </a:lnTo>
                      <a:lnTo>
                        <a:pt x="557" y="848"/>
                      </a:lnTo>
                      <a:lnTo>
                        <a:pt x="616" y="864"/>
                      </a:lnTo>
                      <a:lnTo>
                        <a:pt x="616" y="832"/>
                      </a:lnTo>
                      <a:lnTo>
                        <a:pt x="599" y="800"/>
                      </a:lnTo>
                      <a:lnTo>
                        <a:pt x="632" y="776"/>
                      </a:lnTo>
                      <a:lnTo>
                        <a:pt x="641" y="744"/>
                      </a:lnTo>
                      <a:lnTo>
                        <a:pt x="675" y="744"/>
                      </a:lnTo>
                      <a:lnTo>
                        <a:pt x="683" y="712"/>
                      </a:lnTo>
                      <a:lnTo>
                        <a:pt x="607" y="656"/>
                      </a:lnTo>
                      <a:lnTo>
                        <a:pt x="548" y="608"/>
                      </a:lnTo>
                      <a:lnTo>
                        <a:pt x="557" y="584"/>
                      </a:lnTo>
                      <a:lnTo>
                        <a:pt x="523" y="544"/>
                      </a:lnTo>
                      <a:lnTo>
                        <a:pt x="557" y="520"/>
                      </a:lnTo>
                      <a:lnTo>
                        <a:pt x="599" y="512"/>
                      </a:lnTo>
                      <a:lnTo>
                        <a:pt x="641" y="488"/>
                      </a:lnTo>
                      <a:lnTo>
                        <a:pt x="683" y="472"/>
                      </a:lnTo>
                      <a:lnTo>
                        <a:pt x="691" y="440"/>
                      </a:lnTo>
                      <a:lnTo>
                        <a:pt x="725" y="440"/>
                      </a:lnTo>
                      <a:lnTo>
                        <a:pt x="750" y="456"/>
                      </a:lnTo>
                      <a:lnTo>
                        <a:pt x="750" y="392"/>
                      </a:lnTo>
                      <a:lnTo>
                        <a:pt x="725" y="360"/>
                      </a:lnTo>
                      <a:lnTo>
                        <a:pt x="742" y="320"/>
                      </a:lnTo>
                      <a:lnTo>
                        <a:pt x="717" y="280"/>
                      </a:lnTo>
                      <a:lnTo>
                        <a:pt x="717" y="248"/>
                      </a:lnTo>
                      <a:lnTo>
                        <a:pt x="666" y="216"/>
                      </a:lnTo>
                      <a:lnTo>
                        <a:pt x="691" y="168"/>
                      </a:lnTo>
                      <a:lnTo>
                        <a:pt x="683" y="136"/>
                      </a:lnTo>
                      <a:lnTo>
                        <a:pt x="675" y="88"/>
                      </a:lnTo>
                      <a:lnTo>
                        <a:pt x="641" y="80"/>
                      </a:lnTo>
                      <a:lnTo>
                        <a:pt x="607" y="64"/>
                      </a:lnTo>
                      <a:lnTo>
                        <a:pt x="616" y="32"/>
                      </a:lnTo>
                      <a:lnTo>
                        <a:pt x="590" y="16"/>
                      </a:lnTo>
                      <a:lnTo>
                        <a:pt x="582" y="32"/>
                      </a:lnTo>
                      <a:lnTo>
                        <a:pt x="573" y="48"/>
                      </a:lnTo>
                      <a:lnTo>
                        <a:pt x="557" y="40"/>
                      </a:lnTo>
                      <a:lnTo>
                        <a:pt x="548" y="40"/>
                      </a:lnTo>
                      <a:lnTo>
                        <a:pt x="540" y="40"/>
                      </a:lnTo>
                      <a:lnTo>
                        <a:pt x="514" y="64"/>
                      </a:lnTo>
                      <a:lnTo>
                        <a:pt x="481" y="72"/>
                      </a:lnTo>
                      <a:lnTo>
                        <a:pt x="464" y="96"/>
                      </a:lnTo>
                      <a:lnTo>
                        <a:pt x="439" y="96"/>
                      </a:lnTo>
                      <a:lnTo>
                        <a:pt x="413" y="88"/>
                      </a:lnTo>
                      <a:lnTo>
                        <a:pt x="430" y="64"/>
                      </a:lnTo>
                      <a:lnTo>
                        <a:pt x="422" y="32"/>
                      </a:lnTo>
                      <a:lnTo>
                        <a:pt x="396" y="56"/>
                      </a:lnTo>
                      <a:lnTo>
                        <a:pt x="346" y="40"/>
                      </a:lnTo>
                      <a:lnTo>
                        <a:pt x="346" y="16"/>
                      </a:lnTo>
                      <a:lnTo>
                        <a:pt x="337" y="8"/>
                      </a:lnTo>
                      <a:lnTo>
                        <a:pt x="253" y="0"/>
                      </a:lnTo>
                      <a:lnTo>
                        <a:pt x="270" y="24"/>
                      </a:lnTo>
                      <a:lnTo>
                        <a:pt x="245" y="40"/>
                      </a:lnTo>
                      <a:lnTo>
                        <a:pt x="245" y="64"/>
                      </a:lnTo>
                      <a:lnTo>
                        <a:pt x="278" y="112"/>
                      </a:lnTo>
                      <a:lnTo>
                        <a:pt x="253" y="112"/>
                      </a:lnTo>
                      <a:lnTo>
                        <a:pt x="236" y="112"/>
                      </a:lnTo>
                      <a:lnTo>
                        <a:pt x="228" y="128"/>
                      </a:lnTo>
                      <a:lnTo>
                        <a:pt x="220" y="136"/>
                      </a:lnTo>
                      <a:lnTo>
                        <a:pt x="211" y="136"/>
                      </a:lnTo>
                      <a:lnTo>
                        <a:pt x="186" y="128"/>
                      </a:lnTo>
                      <a:lnTo>
                        <a:pt x="135" y="128"/>
                      </a:lnTo>
                      <a:lnTo>
                        <a:pt x="110" y="144"/>
                      </a:lnTo>
                      <a:lnTo>
                        <a:pt x="110" y="168"/>
                      </a:lnTo>
                      <a:lnTo>
                        <a:pt x="118" y="208"/>
                      </a:lnTo>
                      <a:lnTo>
                        <a:pt x="102" y="248"/>
                      </a:lnTo>
                      <a:lnTo>
                        <a:pt x="76" y="256"/>
                      </a:lnTo>
                      <a:lnTo>
                        <a:pt x="102" y="280"/>
                      </a:lnTo>
                      <a:lnTo>
                        <a:pt x="93" y="312"/>
                      </a:lnTo>
                      <a:lnTo>
                        <a:pt x="68" y="320"/>
                      </a:lnTo>
                      <a:lnTo>
                        <a:pt x="68" y="344"/>
                      </a:lnTo>
                      <a:lnTo>
                        <a:pt x="17" y="352"/>
                      </a:lnTo>
                      <a:lnTo>
                        <a:pt x="17" y="384"/>
                      </a:lnTo>
                      <a:lnTo>
                        <a:pt x="17" y="432"/>
                      </a:lnTo>
                      <a:lnTo>
                        <a:pt x="0" y="448"/>
                      </a:lnTo>
                      <a:lnTo>
                        <a:pt x="0" y="472"/>
                      </a:lnTo>
                      <a:lnTo>
                        <a:pt x="9" y="480"/>
                      </a:lnTo>
                      <a:lnTo>
                        <a:pt x="34" y="504"/>
                      </a:lnTo>
                      <a:lnTo>
                        <a:pt x="34" y="536"/>
                      </a:lnTo>
                      <a:lnTo>
                        <a:pt x="17" y="552"/>
                      </a:lnTo>
                      <a:lnTo>
                        <a:pt x="9" y="552"/>
                      </a:lnTo>
                      <a:lnTo>
                        <a:pt x="9" y="576"/>
                      </a:lnTo>
                      <a:lnTo>
                        <a:pt x="43" y="600"/>
                      </a:lnTo>
                      <a:lnTo>
                        <a:pt x="26" y="632"/>
                      </a:lnTo>
                      <a:lnTo>
                        <a:pt x="51" y="664"/>
                      </a:lnTo>
                      <a:lnTo>
                        <a:pt x="76" y="672"/>
                      </a:lnTo>
                      <a:lnTo>
                        <a:pt x="135" y="688"/>
                      </a:lnTo>
                      <a:lnTo>
                        <a:pt x="186" y="704"/>
                      </a:lnTo>
                      <a:lnTo>
                        <a:pt x="152" y="736"/>
                      </a:lnTo>
                      <a:lnTo>
                        <a:pt x="144" y="776"/>
                      </a:lnTo>
                      <a:lnTo>
                        <a:pt x="127" y="864"/>
                      </a:lnTo>
                      <a:lnTo>
                        <a:pt x="118" y="864"/>
                      </a:lnTo>
                      <a:lnTo>
                        <a:pt x="144" y="872"/>
                      </a:lnTo>
                      <a:lnTo>
                        <a:pt x="194" y="864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5" name="Freeform 64"/>
                <p:cNvSpPr>
                  <a:spLocks/>
                </p:cNvSpPr>
                <p:nvPr/>
              </p:nvSpPr>
              <p:spPr bwMode="auto">
                <a:xfrm>
                  <a:off x="3617" y="1744"/>
                  <a:ext cx="211" cy="344"/>
                </a:xfrm>
                <a:custGeom>
                  <a:avLst/>
                  <a:gdLst>
                    <a:gd name="T0" fmla="*/ 143 w 211"/>
                    <a:gd name="T1" fmla="*/ 344 h 344"/>
                    <a:gd name="T2" fmla="*/ 118 w 211"/>
                    <a:gd name="T3" fmla="*/ 312 h 344"/>
                    <a:gd name="T4" fmla="*/ 143 w 211"/>
                    <a:gd name="T5" fmla="*/ 312 h 344"/>
                    <a:gd name="T6" fmla="*/ 127 w 211"/>
                    <a:gd name="T7" fmla="*/ 280 h 344"/>
                    <a:gd name="T8" fmla="*/ 127 w 211"/>
                    <a:gd name="T9" fmla="*/ 248 h 344"/>
                    <a:gd name="T10" fmla="*/ 169 w 211"/>
                    <a:gd name="T11" fmla="*/ 184 h 344"/>
                    <a:gd name="T12" fmla="*/ 186 w 211"/>
                    <a:gd name="T13" fmla="*/ 192 h 344"/>
                    <a:gd name="T14" fmla="*/ 211 w 211"/>
                    <a:gd name="T15" fmla="*/ 136 h 344"/>
                    <a:gd name="T16" fmla="*/ 177 w 211"/>
                    <a:gd name="T17" fmla="*/ 112 h 344"/>
                    <a:gd name="T18" fmla="*/ 169 w 211"/>
                    <a:gd name="T19" fmla="*/ 72 h 344"/>
                    <a:gd name="T20" fmla="*/ 177 w 211"/>
                    <a:gd name="T21" fmla="*/ 24 h 344"/>
                    <a:gd name="T22" fmla="*/ 177 w 211"/>
                    <a:gd name="T23" fmla="*/ 8 h 344"/>
                    <a:gd name="T24" fmla="*/ 160 w 211"/>
                    <a:gd name="T25" fmla="*/ 0 h 344"/>
                    <a:gd name="T26" fmla="*/ 135 w 211"/>
                    <a:gd name="T27" fmla="*/ 8 h 344"/>
                    <a:gd name="T28" fmla="*/ 127 w 211"/>
                    <a:gd name="T29" fmla="*/ 24 h 344"/>
                    <a:gd name="T30" fmla="*/ 101 w 211"/>
                    <a:gd name="T31" fmla="*/ 40 h 344"/>
                    <a:gd name="T32" fmla="*/ 76 w 211"/>
                    <a:gd name="T33" fmla="*/ 48 h 344"/>
                    <a:gd name="T34" fmla="*/ 51 w 211"/>
                    <a:gd name="T35" fmla="*/ 56 h 344"/>
                    <a:gd name="T36" fmla="*/ 34 w 211"/>
                    <a:gd name="T37" fmla="*/ 72 h 344"/>
                    <a:gd name="T38" fmla="*/ 26 w 211"/>
                    <a:gd name="T39" fmla="*/ 96 h 344"/>
                    <a:gd name="T40" fmla="*/ 42 w 211"/>
                    <a:gd name="T41" fmla="*/ 112 h 344"/>
                    <a:gd name="T42" fmla="*/ 17 w 211"/>
                    <a:gd name="T43" fmla="*/ 120 h 344"/>
                    <a:gd name="T44" fmla="*/ 9 w 211"/>
                    <a:gd name="T45" fmla="*/ 144 h 344"/>
                    <a:gd name="T46" fmla="*/ 9 w 211"/>
                    <a:gd name="T47" fmla="*/ 168 h 344"/>
                    <a:gd name="T48" fmla="*/ 26 w 211"/>
                    <a:gd name="T49" fmla="*/ 192 h 344"/>
                    <a:gd name="T50" fmla="*/ 0 w 211"/>
                    <a:gd name="T51" fmla="*/ 208 h 344"/>
                    <a:gd name="T52" fmla="*/ 0 w 211"/>
                    <a:gd name="T53" fmla="*/ 224 h 344"/>
                    <a:gd name="T54" fmla="*/ 26 w 211"/>
                    <a:gd name="T55" fmla="*/ 272 h 344"/>
                    <a:gd name="T56" fmla="*/ 42 w 211"/>
                    <a:gd name="T57" fmla="*/ 256 h 344"/>
                    <a:gd name="T58" fmla="*/ 51 w 211"/>
                    <a:gd name="T59" fmla="*/ 304 h 344"/>
                    <a:gd name="T60" fmla="*/ 59 w 211"/>
                    <a:gd name="T61" fmla="*/ 328 h 344"/>
                    <a:gd name="T62" fmla="*/ 84 w 211"/>
                    <a:gd name="T63" fmla="*/ 336 h 344"/>
                    <a:gd name="T64" fmla="*/ 143 w 211"/>
                    <a:gd name="T65" fmla="*/ 344 h 34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211" h="344">
                      <a:moveTo>
                        <a:pt x="143" y="344"/>
                      </a:moveTo>
                      <a:lnTo>
                        <a:pt x="118" y="312"/>
                      </a:lnTo>
                      <a:lnTo>
                        <a:pt x="143" y="312"/>
                      </a:lnTo>
                      <a:lnTo>
                        <a:pt x="127" y="280"/>
                      </a:lnTo>
                      <a:lnTo>
                        <a:pt x="127" y="248"/>
                      </a:lnTo>
                      <a:lnTo>
                        <a:pt x="169" y="184"/>
                      </a:lnTo>
                      <a:lnTo>
                        <a:pt x="186" y="192"/>
                      </a:lnTo>
                      <a:lnTo>
                        <a:pt x="211" y="136"/>
                      </a:lnTo>
                      <a:lnTo>
                        <a:pt x="177" y="112"/>
                      </a:lnTo>
                      <a:lnTo>
                        <a:pt x="169" y="72"/>
                      </a:lnTo>
                      <a:lnTo>
                        <a:pt x="177" y="24"/>
                      </a:lnTo>
                      <a:lnTo>
                        <a:pt x="177" y="8"/>
                      </a:lnTo>
                      <a:lnTo>
                        <a:pt x="160" y="0"/>
                      </a:lnTo>
                      <a:lnTo>
                        <a:pt x="135" y="8"/>
                      </a:lnTo>
                      <a:lnTo>
                        <a:pt x="127" y="24"/>
                      </a:lnTo>
                      <a:lnTo>
                        <a:pt x="101" y="40"/>
                      </a:lnTo>
                      <a:lnTo>
                        <a:pt x="76" y="48"/>
                      </a:lnTo>
                      <a:lnTo>
                        <a:pt x="51" y="56"/>
                      </a:lnTo>
                      <a:lnTo>
                        <a:pt x="34" y="72"/>
                      </a:lnTo>
                      <a:lnTo>
                        <a:pt x="26" y="96"/>
                      </a:lnTo>
                      <a:lnTo>
                        <a:pt x="42" y="112"/>
                      </a:lnTo>
                      <a:lnTo>
                        <a:pt x="17" y="120"/>
                      </a:lnTo>
                      <a:lnTo>
                        <a:pt x="9" y="144"/>
                      </a:lnTo>
                      <a:lnTo>
                        <a:pt x="9" y="168"/>
                      </a:lnTo>
                      <a:lnTo>
                        <a:pt x="26" y="192"/>
                      </a:lnTo>
                      <a:lnTo>
                        <a:pt x="0" y="208"/>
                      </a:lnTo>
                      <a:lnTo>
                        <a:pt x="0" y="224"/>
                      </a:lnTo>
                      <a:lnTo>
                        <a:pt x="26" y="272"/>
                      </a:lnTo>
                      <a:lnTo>
                        <a:pt x="42" y="256"/>
                      </a:lnTo>
                      <a:lnTo>
                        <a:pt x="51" y="304"/>
                      </a:lnTo>
                      <a:lnTo>
                        <a:pt x="59" y="328"/>
                      </a:lnTo>
                      <a:lnTo>
                        <a:pt x="84" y="336"/>
                      </a:lnTo>
                      <a:lnTo>
                        <a:pt x="143" y="34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6" name="Freeform 65"/>
                <p:cNvSpPr>
                  <a:spLocks/>
                </p:cNvSpPr>
                <p:nvPr/>
              </p:nvSpPr>
              <p:spPr bwMode="auto">
                <a:xfrm>
                  <a:off x="3423" y="2080"/>
                  <a:ext cx="750" cy="888"/>
                </a:xfrm>
                <a:custGeom>
                  <a:avLst/>
                  <a:gdLst>
                    <a:gd name="T0" fmla="*/ 228 w 750"/>
                    <a:gd name="T1" fmla="*/ 848 h 888"/>
                    <a:gd name="T2" fmla="*/ 354 w 750"/>
                    <a:gd name="T3" fmla="*/ 888 h 888"/>
                    <a:gd name="T4" fmla="*/ 447 w 750"/>
                    <a:gd name="T5" fmla="*/ 880 h 888"/>
                    <a:gd name="T6" fmla="*/ 557 w 750"/>
                    <a:gd name="T7" fmla="*/ 848 h 888"/>
                    <a:gd name="T8" fmla="*/ 616 w 750"/>
                    <a:gd name="T9" fmla="*/ 832 h 888"/>
                    <a:gd name="T10" fmla="*/ 632 w 750"/>
                    <a:gd name="T11" fmla="*/ 776 h 888"/>
                    <a:gd name="T12" fmla="*/ 675 w 750"/>
                    <a:gd name="T13" fmla="*/ 744 h 888"/>
                    <a:gd name="T14" fmla="*/ 607 w 750"/>
                    <a:gd name="T15" fmla="*/ 656 h 888"/>
                    <a:gd name="T16" fmla="*/ 557 w 750"/>
                    <a:gd name="T17" fmla="*/ 584 h 888"/>
                    <a:gd name="T18" fmla="*/ 557 w 750"/>
                    <a:gd name="T19" fmla="*/ 520 h 888"/>
                    <a:gd name="T20" fmla="*/ 641 w 750"/>
                    <a:gd name="T21" fmla="*/ 488 h 888"/>
                    <a:gd name="T22" fmla="*/ 691 w 750"/>
                    <a:gd name="T23" fmla="*/ 440 h 888"/>
                    <a:gd name="T24" fmla="*/ 750 w 750"/>
                    <a:gd name="T25" fmla="*/ 456 h 888"/>
                    <a:gd name="T26" fmla="*/ 725 w 750"/>
                    <a:gd name="T27" fmla="*/ 360 h 888"/>
                    <a:gd name="T28" fmla="*/ 717 w 750"/>
                    <a:gd name="T29" fmla="*/ 280 h 888"/>
                    <a:gd name="T30" fmla="*/ 666 w 750"/>
                    <a:gd name="T31" fmla="*/ 216 h 888"/>
                    <a:gd name="T32" fmla="*/ 683 w 750"/>
                    <a:gd name="T33" fmla="*/ 136 h 888"/>
                    <a:gd name="T34" fmla="*/ 641 w 750"/>
                    <a:gd name="T35" fmla="*/ 80 h 888"/>
                    <a:gd name="T36" fmla="*/ 616 w 750"/>
                    <a:gd name="T37" fmla="*/ 32 h 888"/>
                    <a:gd name="T38" fmla="*/ 582 w 750"/>
                    <a:gd name="T39" fmla="*/ 32 h 888"/>
                    <a:gd name="T40" fmla="*/ 557 w 750"/>
                    <a:gd name="T41" fmla="*/ 40 h 888"/>
                    <a:gd name="T42" fmla="*/ 540 w 750"/>
                    <a:gd name="T43" fmla="*/ 40 h 888"/>
                    <a:gd name="T44" fmla="*/ 481 w 750"/>
                    <a:gd name="T45" fmla="*/ 72 h 888"/>
                    <a:gd name="T46" fmla="*/ 439 w 750"/>
                    <a:gd name="T47" fmla="*/ 96 h 888"/>
                    <a:gd name="T48" fmla="*/ 430 w 750"/>
                    <a:gd name="T49" fmla="*/ 64 h 888"/>
                    <a:gd name="T50" fmla="*/ 396 w 750"/>
                    <a:gd name="T51" fmla="*/ 56 h 888"/>
                    <a:gd name="T52" fmla="*/ 346 w 750"/>
                    <a:gd name="T53" fmla="*/ 16 h 888"/>
                    <a:gd name="T54" fmla="*/ 253 w 750"/>
                    <a:gd name="T55" fmla="*/ 0 h 888"/>
                    <a:gd name="T56" fmla="*/ 245 w 750"/>
                    <a:gd name="T57" fmla="*/ 40 h 888"/>
                    <a:gd name="T58" fmla="*/ 278 w 750"/>
                    <a:gd name="T59" fmla="*/ 112 h 888"/>
                    <a:gd name="T60" fmla="*/ 236 w 750"/>
                    <a:gd name="T61" fmla="*/ 112 h 888"/>
                    <a:gd name="T62" fmla="*/ 220 w 750"/>
                    <a:gd name="T63" fmla="*/ 136 h 888"/>
                    <a:gd name="T64" fmla="*/ 186 w 750"/>
                    <a:gd name="T65" fmla="*/ 128 h 888"/>
                    <a:gd name="T66" fmla="*/ 110 w 750"/>
                    <a:gd name="T67" fmla="*/ 144 h 888"/>
                    <a:gd name="T68" fmla="*/ 118 w 750"/>
                    <a:gd name="T69" fmla="*/ 208 h 888"/>
                    <a:gd name="T70" fmla="*/ 76 w 750"/>
                    <a:gd name="T71" fmla="*/ 256 h 888"/>
                    <a:gd name="T72" fmla="*/ 93 w 750"/>
                    <a:gd name="T73" fmla="*/ 312 h 888"/>
                    <a:gd name="T74" fmla="*/ 68 w 750"/>
                    <a:gd name="T75" fmla="*/ 344 h 888"/>
                    <a:gd name="T76" fmla="*/ 17 w 750"/>
                    <a:gd name="T77" fmla="*/ 384 h 888"/>
                    <a:gd name="T78" fmla="*/ 0 w 750"/>
                    <a:gd name="T79" fmla="*/ 448 h 888"/>
                    <a:gd name="T80" fmla="*/ 9 w 750"/>
                    <a:gd name="T81" fmla="*/ 480 h 888"/>
                    <a:gd name="T82" fmla="*/ 34 w 750"/>
                    <a:gd name="T83" fmla="*/ 536 h 888"/>
                    <a:gd name="T84" fmla="*/ 9 w 750"/>
                    <a:gd name="T85" fmla="*/ 552 h 888"/>
                    <a:gd name="T86" fmla="*/ 43 w 750"/>
                    <a:gd name="T87" fmla="*/ 600 h 888"/>
                    <a:gd name="T88" fmla="*/ 26 w 750"/>
                    <a:gd name="T89" fmla="*/ 632 h 888"/>
                    <a:gd name="T90" fmla="*/ 76 w 750"/>
                    <a:gd name="T91" fmla="*/ 672 h 888"/>
                    <a:gd name="T92" fmla="*/ 186 w 750"/>
                    <a:gd name="T93" fmla="*/ 704 h 888"/>
                    <a:gd name="T94" fmla="*/ 144 w 750"/>
                    <a:gd name="T95" fmla="*/ 776 h 888"/>
                    <a:gd name="T96" fmla="*/ 118 w 750"/>
                    <a:gd name="T97" fmla="*/ 864 h 888"/>
                    <a:gd name="T98" fmla="*/ 194 w 750"/>
                    <a:gd name="T99" fmla="*/ 864 h 888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750" h="888">
                      <a:moveTo>
                        <a:pt x="194" y="864"/>
                      </a:moveTo>
                      <a:lnTo>
                        <a:pt x="228" y="848"/>
                      </a:lnTo>
                      <a:lnTo>
                        <a:pt x="312" y="872"/>
                      </a:lnTo>
                      <a:lnTo>
                        <a:pt x="354" y="888"/>
                      </a:lnTo>
                      <a:lnTo>
                        <a:pt x="388" y="872"/>
                      </a:lnTo>
                      <a:lnTo>
                        <a:pt x="447" y="880"/>
                      </a:lnTo>
                      <a:lnTo>
                        <a:pt x="489" y="872"/>
                      </a:lnTo>
                      <a:lnTo>
                        <a:pt x="557" y="848"/>
                      </a:lnTo>
                      <a:lnTo>
                        <a:pt x="616" y="864"/>
                      </a:lnTo>
                      <a:lnTo>
                        <a:pt x="616" y="832"/>
                      </a:lnTo>
                      <a:lnTo>
                        <a:pt x="599" y="800"/>
                      </a:lnTo>
                      <a:lnTo>
                        <a:pt x="632" y="776"/>
                      </a:lnTo>
                      <a:lnTo>
                        <a:pt x="641" y="744"/>
                      </a:lnTo>
                      <a:lnTo>
                        <a:pt x="675" y="744"/>
                      </a:lnTo>
                      <a:lnTo>
                        <a:pt x="683" y="712"/>
                      </a:lnTo>
                      <a:lnTo>
                        <a:pt x="607" y="656"/>
                      </a:lnTo>
                      <a:lnTo>
                        <a:pt x="548" y="608"/>
                      </a:lnTo>
                      <a:lnTo>
                        <a:pt x="557" y="584"/>
                      </a:lnTo>
                      <a:lnTo>
                        <a:pt x="523" y="544"/>
                      </a:lnTo>
                      <a:lnTo>
                        <a:pt x="557" y="520"/>
                      </a:lnTo>
                      <a:lnTo>
                        <a:pt x="599" y="512"/>
                      </a:lnTo>
                      <a:lnTo>
                        <a:pt x="641" y="488"/>
                      </a:lnTo>
                      <a:lnTo>
                        <a:pt x="683" y="472"/>
                      </a:lnTo>
                      <a:lnTo>
                        <a:pt x="691" y="440"/>
                      </a:lnTo>
                      <a:lnTo>
                        <a:pt x="725" y="440"/>
                      </a:lnTo>
                      <a:lnTo>
                        <a:pt x="750" y="456"/>
                      </a:lnTo>
                      <a:lnTo>
                        <a:pt x="750" y="392"/>
                      </a:lnTo>
                      <a:lnTo>
                        <a:pt x="725" y="360"/>
                      </a:lnTo>
                      <a:lnTo>
                        <a:pt x="742" y="320"/>
                      </a:lnTo>
                      <a:lnTo>
                        <a:pt x="717" y="280"/>
                      </a:lnTo>
                      <a:lnTo>
                        <a:pt x="717" y="248"/>
                      </a:lnTo>
                      <a:lnTo>
                        <a:pt x="666" y="216"/>
                      </a:lnTo>
                      <a:lnTo>
                        <a:pt x="691" y="168"/>
                      </a:lnTo>
                      <a:lnTo>
                        <a:pt x="683" y="136"/>
                      </a:lnTo>
                      <a:lnTo>
                        <a:pt x="675" y="88"/>
                      </a:lnTo>
                      <a:lnTo>
                        <a:pt x="641" y="80"/>
                      </a:lnTo>
                      <a:lnTo>
                        <a:pt x="607" y="64"/>
                      </a:lnTo>
                      <a:lnTo>
                        <a:pt x="616" y="32"/>
                      </a:lnTo>
                      <a:lnTo>
                        <a:pt x="590" y="16"/>
                      </a:lnTo>
                      <a:lnTo>
                        <a:pt x="582" y="32"/>
                      </a:lnTo>
                      <a:lnTo>
                        <a:pt x="573" y="48"/>
                      </a:lnTo>
                      <a:lnTo>
                        <a:pt x="557" y="40"/>
                      </a:lnTo>
                      <a:lnTo>
                        <a:pt x="548" y="40"/>
                      </a:lnTo>
                      <a:lnTo>
                        <a:pt x="540" y="40"/>
                      </a:lnTo>
                      <a:lnTo>
                        <a:pt x="514" y="64"/>
                      </a:lnTo>
                      <a:lnTo>
                        <a:pt x="481" y="72"/>
                      </a:lnTo>
                      <a:lnTo>
                        <a:pt x="464" y="96"/>
                      </a:lnTo>
                      <a:lnTo>
                        <a:pt x="439" y="96"/>
                      </a:lnTo>
                      <a:lnTo>
                        <a:pt x="413" y="88"/>
                      </a:lnTo>
                      <a:lnTo>
                        <a:pt x="430" y="64"/>
                      </a:lnTo>
                      <a:lnTo>
                        <a:pt x="422" y="32"/>
                      </a:lnTo>
                      <a:lnTo>
                        <a:pt x="396" y="56"/>
                      </a:lnTo>
                      <a:lnTo>
                        <a:pt x="346" y="40"/>
                      </a:lnTo>
                      <a:lnTo>
                        <a:pt x="346" y="16"/>
                      </a:lnTo>
                      <a:lnTo>
                        <a:pt x="337" y="8"/>
                      </a:lnTo>
                      <a:lnTo>
                        <a:pt x="253" y="0"/>
                      </a:lnTo>
                      <a:lnTo>
                        <a:pt x="270" y="24"/>
                      </a:lnTo>
                      <a:lnTo>
                        <a:pt x="245" y="40"/>
                      </a:lnTo>
                      <a:lnTo>
                        <a:pt x="245" y="64"/>
                      </a:lnTo>
                      <a:lnTo>
                        <a:pt x="278" y="112"/>
                      </a:lnTo>
                      <a:lnTo>
                        <a:pt x="253" y="112"/>
                      </a:lnTo>
                      <a:lnTo>
                        <a:pt x="236" y="112"/>
                      </a:lnTo>
                      <a:lnTo>
                        <a:pt x="228" y="128"/>
                      </a:lnTo>
                      <a:lnTo>
                        <a:pt x="220" y="136"/>
                      </a:lnTo>
                      <a:lnTo>
                        <a:pt x="211" y="136"/>
                      </a:lnTo>
                      <a:lnTo>
                        <a:pt x="186" y="128"/>
                      </a:lnTo>
                      <a:lnTo>
                        <a:pt x="135" y="128"/>
                      </a:lnTo>
                      <a:lnTo>
                        <a:pt x="110" y="144"/>
                      </a:lnTo>
                      <a:lnTo>
                        <a:pt x="110" y="168"/>
                      </a:lnTo>
                      <a:lnTo>
                        <a:pt x="118" y="208"/>
                      </a:lnTo>
                      <a:lnTo>
                        <a:pt x="102" y="248"/>
                      </a:lnTo>
                      <a:lnTo>
                        <a:pt x="76" y="256"/>
                      </a:lnTo>
                      <a:lnTo>
                        <a:pt x="102" y="280"/>
                      </a:lnTo>
                      <a:lnTo>
                        <a:pt x="93" y="312"/>
                      </a:lnTo>
                      <a:lnTo>
                        <a:pt x="68" y="320"/>
                      </a:lnTo>
                      <a:lnTo>
                        <a:pt x="68" y="344"/>
                      </a:lnTo>
                      <a:lnTo>
                        <a:pt x="17" y="352"/>
                      </a:lnTo>
                      <a:lnTo>
                        <a:pt x="17" y="384"/>
                      </a:lnTo>
                      <a:lnTo>
                        <a:pt x="17" y="432"/>
                      </a:lnTo>
                      <a:lnTo>
                        <a:pt x="0" y="448"/>
                      </a:lnTo>
                      <a:lnTo>
                        <a:pt x="0" y="472"/>
                      </a:lnTo>
                      <a:lnTo>
                        <a:pt x="9" y="480"/>
                      </a:lnTo>
                      <a:lnTo>
                        <a:pt x="34" y="504"/>
                      </a:lnTo>
                      <a:lnTo>
                        <a:pt x="34" y="536"/>
                      </a:lnTo>
                      <a:lnTo>
                        <a:pt x="17" y="552"/>
                      </a:lnTo>
                      <a:lnTo>
                        <a:pt x="9" y="552"/>
                      </a:lnTo>
                      <a:lnTo>
                        <a:pt x="9" y="576"/>
                      </a:lnTo>
                      <a:lnTo>
                        <a:pt x="43" y="600"/>
                      </a:lnTo>
                      <a:lnTo>
                        <a:pt x="26" y="632"/>
                      </a:lnTo>
                      <a:lnTo>
                        <a:pt x="51" y="664"/>
                      </a:lnTo>
                      <a:lnTo>
                        <a:pt x="76" y="672"/>
                      </a:lnTo>
                      <a:lnTo>
                        <a:pt x="135" y="688"/>
                      </a:lnTo>
                      <a:lnTo>
                        <a:pt x="186" y="704"/>
                      </a:lnTo>
                      <a:lnTo>
                        <a:pt x="152" y="736"/>
                      </a:lnTo>
                      <a:lnTo>
                        <a:pt x="144" y="776"/>
                      </a:lnTo>
                      <a:lnTo>
                        <a:pt x="127" y="864"/>
                      </a:lnTo>
                      <a:lnTo>
                        <a:pt x="118" y="864"/>
                      </a:lnTo>
                      <a:lnTo>
                        <a:pt x="144" y="872"/>
                      </a:lnTo>
                      <a:lnTo>
                        <a:pt x="194" y="86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7" name="Freeform 66"/>
                <p:cNvSpPr>
                  <a:spLocks/>
                </p:cNvSpPr>
                <p:nvPr/>
              </p:nvSpPr>
              <p:spPr bwMode="auto">
                <a:xfrm>
                  <a:off x="3398" y="2928"/>
                  <a:ext cx="421" cy="232"/>
                </a:xfrm>
                <a:custGeom>
                  <a:avLst/>
                  <a:gdLst>
                    <a:gd name="T0" fmla="*/ 371 w 421"/>
                    <a:gd name="T1" fmla="*/ 104 h 232"/>
                    <a:gd name="T2" fmla="*/ 354 w 421"/>
                    <a:gd name="T3" fmla="*/ 88 h 232"/>
                    <a:gd name="T4" fmla="*/ 329 w 421"/>
                    <a:gd name="T5" fmla="*/ 72 h 232"/>
                    <a:gd name="T6" fmla="*/ 337 w 421"/>
                    <a:gd name="T7" fmla="*/ 32 h 232"/>
                    <a:gd name="T8" fmla="*/ 337 w 421"/>
                    <a:gd name="T9" fmla="*/ 24 h 232"/>
                    <a:gd name="T10" fmla="*/ 253 w 421"/>
                    <a:gd name="T11" fmla="*/ 0 h 232"/>
                    <a:gd name="T12" fmla="*/ 219 w 421"/>
                    <a:gd name="T13" fmla="*/ 16 h 232"/>
                    <a:gd name="T14" fmla="*/ 169 w 421"/>
                    <a:gd name="T15" fmla="*/ 24 h 232"/>
                    <a:gd name="T16" fmla="*/ 143 w 421"/>
                    <a:gd name="T17" fmla="*/ 16 h 232"/>
                    <a:gd name="T18" fmla="*/ 118 w 421"/>
                    <a:gd name="T19" fmla="*/ 32 h 232"/>
                    <a:gd name="T20" fmla="*/ 84 w 421"/>
                    <a:gd name="T21" fmla="*/ 40 h 232"/>
                    <a:gd name="T22" fmla="*/ 76 w 421"/>
                    <a:gd name="T23" fmla="*/ 72 h 232"/>
                    <a:gd name="T24" fmla="*/ 51 w 421"/>
                    <a:gd name="T25" fmla="*/ 88 h 232"/>
                    <a:gd name="T26" fmla="*/ 42 w 421"/>
                    <a:gd name="T27" fmla="*/ 112 h 232"/>
                    <a:gd name="T28" fmla="*/ 9 w 421"/>
                    <a:gd name="T29" fmla="*/ 152 h 232"/>
                    <a:gd name="T30" fmla="*/ 0 w 421"/>
                    <a:gd name="T31" fmla="*/ 184 h 232"/>
                    <a:gd name="T32" fmla="*/ 34 w 421"/>
                    <a:gd name="T33" fmla="*/ 168 h 232"/>
                    <a:gd name="T34" fmla="*/ 76 w 421"/>
                    <a:gd name="T35" fmla="*/ 184 h 232"/>
                    <a:gd name="T36" fmla="*/ 84 w 421"/>
                    <a:gd name="T37" fmla="*/ 200 h 232"/>
                    <a:gd name="T38" fmla="*/ 101 w 421"/>
                    <a:gd name="T39" fmla="*/ 224 h 232"/>
                    <a:gd name="T40" fmla="*/ 177 w 421"/>
                    <a:gd name="T41" fmla="*/ 216 h 232"/>
                    <a:gd name="T42" fmla="*/ 219 w 421"/>
                    <a:gd name="T43" fmla="*/ 152 h 232"/>
                    <a:gd name="T44" fmla="*/ 287 w 421"/>
                    <a:gd name="T45" fmla="*/ 232 h 232"/>
                    <a:gd name="T46" fmla="*/ 312 w 421"/>
                    <a:gd name="T47" fmla="*/ 152 h 232"/>
                    <a:gd name="T48" fmla="*/ 354 w 421"/>
                    <a:gd name="T49" fmla="*/ 160 h 232"/>
                    <a:gd name="T50" fmla="*/ 379 w 421"/>
                    <a:gd name="T51" fmla="*/ 144 h 232"/>
                    <a:gd name="T52" fmla="*/ 413 w 421"/>
                    <a:gd name="T53" fmla="*/ 144 h 232"/>
                    <a:gd name="T54" fmla="*/ 421 w 421"/>
                    <a:gd name="T55" fmla="*/ 136 h 232"/>
                    <a:gd name="T56" fmla="*/ 413 w 421"/>
                    <a:gd name="T57" fmla="*/ 96 h 232"/>
                    <a:gd name="T58" fmla="*/ 371 w 421"/>
                    <a:gd name="T59" fmla="*/ 104 h 23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421" h="232">
                      <a:moveTo>
                        <a:pt x="371" y="104"/>
                      </a:moveTo>
                      <a:lnTo>
                        <a:pt x="354" y="88"/>
                      </a:lnTo>
                      <a:lnTo>
                        <a:pt x="329" y="72"/>
                      </a:lnTo>
                      <a:lnTo>
                        <a:pt x="337" y="32"/>
                      </a:lnTo>
                      <a:lnTo>
                        <a:pt x="337" y="24"/>
                      </a:lnTo>
                      <a:lnTo>
                        <a:pt x="253" y="0"/>
                      </a:lnTo>
                      <a:lnTo>
                        <a:pt x="219" y="16"/>
                      </a:lnTo>
                      <a:lnTo>
                        <a:pt x="169" y="24"/>
                      </a:lnTo>
                      <a:lnTo>
                        <a:pt x="143" y="16"/>
                      </a:lnTo>
                      <a:lnTo>
                        <a:pt x="118" y="32"/>
                      </a:lnTo>
                      <a:lnTo>
                        <a:pt x="84" y="40"/>
                      </a:lnTo>
                      <a:lnTo>
                        <a:pt x="76" y="72"/>
                      </a:lnTo>
                      <a:lnTo>
                        <a:pt x="51" y="88"/>
                      </a:lnTo>
                      <a:lnTo>
                        <a:pt x="42" y="112"/>
                      </a:lnTo>
                      <a:lnTo>
                        <a:pt x="9" y="152"/>
                      </a:lnTo>
                      <a:lnTo>
                        <a:pt x="0" y="184"/>
                      </a:lnTo>
                      <a:lnTo>
                        <a:pt x="34" y="168"/>
                      </a:lnTo>
                      <a:lnTo>
                        <a:pt x="76" y="184"/>
                      </a:lnTo>
                      <a:lnTo>
                        <a:pt x="84" y="200"/>
                      </a:lnTo>
                      <a:lnTo>
                        <a:pt x="101" y="224"/>
                      </a:lnTo>
                      <a:lnTo>
                        <a:pt x="177" y="216"/>
                      </a:lnTo>
                      <a:lnTo>
                        <a:pt x="219" y="152"/>
                      </a:lnTo>
                      <a:lnTo>
                        <a:pt x="287" y="232"/>
                      </a:lnTo>
                      <a:lnTo>
                        <a:pt x="312" y="152"/>
                      </a:lnTo>
                      <a:lnTo>
                        <a:pt x="354" y="160"/>
                      </a:lnTo>
                      <a:lnTo>
                        <a:pt x="379" y="144"/>
                      </a:lnTo>
                      <a:lnTo>
                        <a:pt x="413" y="144"/>
                      </a:lnTo>
                      <a:lnTo>
                        <a:pt x="421" y="136"/>
                      </a:lnTo>
                      <a:lnTo>
                        <a:pt x="413" y="96"/>
                      </a:lnTo>
                      <a:lnTo>
                        <a:pt x="371" y="1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8" name="Freeform 67"/>
                <p:cNvSpPr>
                  <a:spLocks/>
                </p:cNvSpPr>
                <p:nvPr/>
              </p:nvSpPr>
              <p:spPr bwMode="auto">
                <a:xfrm>
                  <a:off x="3727" y="2760"/>
                  <a:ext cx="682" cy="312"/>
                </a:xfrm>
                <a:custGeom>
                  <a:avLst/>
                  <a:gdLst>
                    <a:gd name="T0" fmla="*/ 472 w 682"/>
                    <a:gd name="T1" fmla="*/ 304 h 312"/>
                    <a:gd name="T2" fmla="*/ 505 w 682"/>
                    <a:gd name="T3" fmla="*/ 280 h 312"/>
                    <a:gd name="T4" fmla="*/ 556 w 682"/>
                    <a:gd name="T5" fmla="*/ 280 h 312"/>
                    <a:gd name="T6" fmla="*/ 598 w 682"/>
                    <a:gd name="T7" fmla="*/ 272 h 312"/>
                    <a:gd name="T8" fmla="*/ 598 w 682"/>
                    <a:gd name="T9" fmla="*/ 248 h 312"/>
                    <a:gd name="T10" fmla="*/ 623 w 682"/>
                    <a:gd name="T11" fmla="*/ 224 h 312"/>
                    <a:gd name="T12" fmla="*/ 632 w 682"/>
                    <a:gd name="T13" fmla="*/ 184 h 312"/>
                    <a:gd name="T14" fmla="*/ 632 w 682"/>
                    <a:gd name="T15" fmla="*/ 144 h 312"/>
                    <a:gd name="T16" fmla="*/ 674 w 682"/>
                    <a:gd name="T17" fmla="*/ 128 h 312"/>
                    <a:gd name="T18" fmla="*/ 682 w 682"/>
                    <a:gd name="T19" fmla="*/ 96 h 312"/>
                    <a:gd name="T20" fmla="*/ 649 w 682"/>
                    <a:gd name="T21" fmla="*/ 72 h 312"/>
                    <a:gd name="T22" fmla="*/ 649 w 682"/>
                    <a:gd name="T23" fmla="*/ 24 h 312"/>
                    <a:gd name="T24" fmla="*/ 564 w 682"/>
                    <a:gd name="T25" fmla="*/ 24 h 312"/>
                    <a:gd name="T26" fmla="*/ 488 w 682"/>
                    <a:gd name="T27" fmla="*/ 0 h 312"/>
                    <a:gd name="T28" fmla="*/ 463 w 682"/>
                    <a:gd name="T29" fmla="*/ 48 h 312"/>
                    <a:gd name="T30" fmla="*/ 413 w 682"/>
                    <a:gd name="T31" fmla="*/ 64 h 312"/>
                    <a:gd name="T32" fmla="*/ 371 w 682"/>
                    <a:gd name="T33" fmla="*/ 40 h 312"/>
                    <a:gd name="T34" fmla="*/ 371 w 682"/>
                    <a:gd name="T35" fmla="*/ 64 h 312"/>
                    <a:gd name="T36" fmla="*/ 337 w 682"/>
                    <a:gd name="T37" fmla="*/ 64 h 312"/>
                    <a:gd name="T38" fmla="*/ 328 w 682"/>
                    <a:gd name="T39" fmla="*/ 96 h 312"/>
                    <a:gd name="T40" fmla="*/ 295 w 682"/>
                    <a:gd name="T41" fmla="*/ 120 h 312"/>
                    <a:gd name="T42" fmla="*/ 312 w 682"/>
                    <a:gd name="T43" fmla="*/ 152 h 312"/>
                    <a:gd name="T44" fmla="*/ 312 w 682"/>
                    <a:gd name="T45" fmla="*/ 184 h 312"/>
                    <a:gd name="T46" fmla="*/ 253 w 682"/>
                    <a:gd name="T47" fmla="*/ 168 h 312"/>
                    <a:gd name="T48" fmla="*/ 185 w 682"/>
                    <a:gd name="T49" fmla="*/ 192 h 312"/>
                    <a:gd name="T50" fmla="*/ 143 w 682"/>
                    <a:gd name="T51" fmla="*/ 200 h 312"/>
                    <a:gd name="T52" fmla="*/ 84 w 682"/>
                    <a:gd name="T53" fmla="*/ 192 h 312"/>
                    <a:gd name="T54" fmla="*/ 50 w 682"/>
                    <a:gd name="T55" fmla="*/ 208 h 312"/>
                    <a:gd name="T56" fmla="*/ 8 w 682"/>
                    <a:gd name="T57" fmla="*/ 200 h 312"/>
                    <a:gd name="T58" fmla="*/ 0 w 682"/>
                    <a:gd name="T59" fmla="*/ 240 h 312"/>
                    <a:gd name="T60" fmla="*/ 25 w 682"/>
                    <a:gd name="T61" fmla="*/ 256 h 312"/>
                    <a:gd name="T62" fmla="*/ 42 w 682"/>
                    <a:gd name="T63" fmla="*/ 272 h 312"/>
                    <a:gd name="T64" fmla="*/ 84 w 682"/>
                    <a:gd name="T65" fmla="*/ 264 h 312"/>
                    <a:gd name="T66" fmla="*/ 92 w 682"/>
                    <a:gd name="T67" fmla="*/ 304 h 312"/>
                    <a:gd name="T68" fmla="*/ 101 w 682"/>
                    <a:gd name="T69" fmla="*/ 280 h 312"/>
                    <a:gd name="T70" fmla="*/ 135 w 682"/>
                    <a:gd name="T71" fmla="*/ 288 h 312"/>
                    <a:gd name="T72" fmla="*/ 168 w 682"/>
                    <a:gd name="T73" fmla="*/ 256 h 312"/>
                    <a:gd name="T74" fmla="*/ 244 w 682"/>
                    <a:gd name="T75" fmla="*/ 248 h 312"/>
                    <a:gd name="T76" fmla="*/ 261 w 682"/>
                    <a:gd name="T77" fmla="*/ 272 h 312"/>
                    <a:gd name="T78" fmla="*/ 379 w 682"/>
                    <a:gd name="T79" fmla="*/ 304 h 312"/>
                    <a:gd name="T80" fmla="*/ 379 w 682"/>
                    <a:gd name="T81" fmla="*/ 312 h 312"/>
                    <a:gd name="T82" fmla="*/ 413 w 682"/>
                    <a:gd name="T83" fmla="*/ 304 h 312"/>
                    <a:gd name="T84" fmla="*/ 472 w 682"/>
                    <a:gd name="T85" fmla="*/ 304 h 312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682" h="312">
                      <a:moveTo>
                        <a:pt x="472" y="304"/>
                      </a:moveTo>
                      <a:lnTo>
                        <a:pt x="505" y="280"/>
                      </a:lnTo>
                      <a:lnTo>
                        <a:pt x="556" y="280"/>
                      </a:lnTo>
                      <a:lnTo>
                        <a:pt x="598" y="272"/>
                      </a:lnTo>
                      <a:lnTo>
                        <a:pt x="598" y="248"/>
                      </a:lnTo>
                      <a:lnTo>
                        <a:pt x="623" y="224"/>
                      </a:lnTo>
                      <a:lnTo>
                        <a:pt x="632" y="184"/>
                      </a:lnTo>
                      <a:lnTo>
                        <a:pt x="632" y="144"/>
                      </a:lnTo>
                      <a:lnTo>
                        <a:pt x="674" y="128"/>
                      </a:lnTo>
                      <a:lnTo>
                        <a:pt x="682" y="96"/>
                      </a:lnTo>
                      <a:lnTo>
                        <a:pt x="649" y="72"/>
                      </a:lnTo>
                      <a:lnTo>
                        <a:pt x="649" y="24"/>
                      </a:lnTo>
                      <a:lnTo>
                        <a:pt x="564" y="24"/>
                      </a:lnTo>
                      <a:lnTo>
                        <a:pt x="488" y="0"/>
                      </a:lnTo>
                      <a:lnTo>
                        <a:pt x="463" y="48"/>
                      </a:lnTo>
                      <a:lnTo>
                        <a:pt x="413" y="64"/>
                      </a:lnTo>
                      <a:lnTo>
                        <a:pt x="371" y="40"/>
                      </a:lnTo>
                      <a:lnTo>
                        <a:pt x="371" y="64"/>
                      </a:lnTo>
                      <a:lnTo>
                        <a:pt x="337" y="64"/>
                      </a:lnTo>
                      <a:lnTo>
                        <a:pt x="328" y="96"/>
                      </a:lnTo>
                      <a:lnTo>
                        <a:pt x="295" y="120"/>
                      </a:lnTo>
                      <a:lnTo>
                        <a:pt x="312" y="152"/>
                      </a:lnTo>
                      <a:lnTo>
                        <a:pt x="312" y="184"/>
                      </a:lnTo>
                      <a:lnTo>
                        <a:pt x="253" y="168"/>
                      </a:lnTo>
                      <a:lnTo>
                        <a:pt x="185" y="192"/>
                      </a:lnTo>
                      <a:lnTo>
                        <a:pt x="143" y="200"/>
                      </a:lnTo>
                      <a:lnTo>
                        <a:pt x="84" y="192"/>
                      </a:lnTo>
                      <a:lnTo>
                        <a:pt x="50" y="208"/>
                      </a:lnTo>
                      <a:lnTo>
                        <a:pt x="8" y="200"/>
                      </a:lnTo>
                      <a:lnTo>
                        <a:pt x="0" y="240"/>
                      </a:lnTo>
                      <a:lnTo>
                        <a:pt x="25" y="256"/>
                      </a:lnTo>
                      <a:lnTo>
                        <a:pt x="42" y="272"/>
                      </a:lnTo>
                      <a:lnTo>
                        <a:pt x="84" y="264"/>
                      </a:lnTo>
                      <a:lnTo>
                        <a:pt x="92" y="304"/>
                      </a:lnTo>
                      <a:lnTo>
                        <a:pt x="101" y="280"/>
                      </a:lnTo>
                      <a:lnTo>
                        <a:pt x="135" y="288"/>
                      </a:lnTo>
                      <a:lnTo>
                        <a:pt x="168" y="256"/>
                      </a:lnTo>
                      <a:lnTo>
                        <a:pt x="244" y="248"/>
                      </a:lnTo>
                      <a:lnTo>
                        <a:pt x="261" y="272"/>
                      </a:lnTo>
                      <a:lnTo>
                        <a:pt x="379" y="304"/>
                      </a:lnTo>
                      <a:lnTo>
                        <a:pt x="379" y="312"/>
                      </a:lnTo>
                      <a:lnTo>
                        <a:pt x="413" y="304"/>
                      </a:lnTo>
                      <a:lnTo>
                        <a:pt x="472" y="304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69" name="Freeform 68"/>
                <p:cNvSpPr>
                  <a:spLocks/>
                </p:cNvSpPr>
                <p:nvPr/>
              </p:nvSpPr>
              <p:spPr bwMode="auto">
                <a:xfrm>
                  <a:off x="3398" y="2928"/>
                  <a:ext cx="421" cy="232"/>
                </a:xfrm>
                <a:custGeom>
                  <a:avLst/>
                  <a:gdLst>
                    <a:gd name="T0" fmla="*/ 371 w 421"/>
                    <a:gd name="T1" fmla="*/ 104 h 232"/>
                    <a:gd name="T2" fmla="*/ 354 w 421"/>
                    <a:gd name="T3" fmla="*/ 88 h 232"/>
                    <a:gd name="T4" fmla="*/ 329 w 421"/>
                    <a:gd name="T5" fmla="*/ 72 h 232"/>
                    <a:gd name="T6" fmla="*/ 337 w 421"/>
                    <a:gd name="T7" fmla="*/ 32 h 232"/>
                    <a:gd name="T8" fmla="*/ 337 w 421"/>
                    <a:gd name="T9" fmla="*/ 24 h 232"/>
                    <a:gd name="T10" fmla="*/ 253 w 421"/>
                    <a:gd name="T11" fmla="*/ 0 h 232"/>
                    <a:gd name="T12" fmla="*/ 219 w 421"/>
                    <a:gd name="T13" fmla="*/ 16 h 232"/>
                    <a:gd name="T14" fmla="*/ 169 w 421"/>
                    <a:gd name="T15" fmla="*/ 24 h 232"/>
                    <a:gd name="T16" fmla="*/ 143 w 421"/>
                    <a:gd name="T17" fmla="*/ 16 h 232"/>
                    <a:gd name="T18" fmla="*/ 118 w 421"/>
                    <a:gd name="T19" fmla="*/ 32 h 232"/>
                    <a:gd name="T20" fmla="*/ 84 w 421"/>
                    <a:gd name="T21" fmla="*/ 40 h 232"/>
                    <a:gd name="T22" fmla="*/ 76 w 421"/>
                    <a:gd name="T23" fmla="*/ 72 h 232"/>
                    <a:gd name="T24" fmla="*/ 51 w 421"/>
                    <a:gd name="T25" fmla="*/ 88 h 232"/>
                    <a:gd name="T26" fmla="*/ 42 w 421"/>
                    <a:gd name="T27" fmla="*/ 112 h 232"/>
                    <a:gd name="T28" fmla="*/ 9 w 421"/>
                    <a:gd name="T29" fmla="*/ 152 h 232"/>
                    <a:gd name="T30" fmla="*/ 0 w 421"/>
                    <a:gd name="T31" fmla="*/ 184 h 232"/>
                    <a:gd name="T32" fmla="*/ 34 w 421"/>
                    <a:gd name="T33" fmla="*/ 168 h 232"/>
                    <a:gd name="T34" fmla="*/ 76 w 421"/>
                    <a:gd name="T35" fmla="*/ 184 h 232"/>
                    <a:gd name="T36" fmla="*/ 84 w 421"/>
                    <a:gd name="T37" fmla="*/ 200 h 232"/>
                    <a:gd name="T38" fmla="*/ 101 w 421"/>
                    <a:gd name="T39" fmla="*/ 224 h 232"/>
                    <a:gd name="T40" fmla="*/ 177 w 421"/>
                    <a:gd name="T41" fmla="*/ 216 h 232"/>
                    <a:gd name="T42" fmla="*/ 219 w 421"/>
                    <a:gd name="T43" fmla="*/ 152 h 232"/>
                    <a:gd name="T44" fmla="*/ 287 w 421"/>
                    <a:gd name="T45" fmla="*/ 232 h 232"/>
                    <a:gd name="T46" fmla="*/ 312 w 421"/>
                    <a:gd name="T47" fmla="*/ 152 h 232"/>
                    <a:gd name="T48" fmla="*/ 354 w 421"/>
                    <a:gd name="T49" fmla="*/ 160 h 232"/>
                    <a:gd name="T50" fmla="*/ 379 w 421"/>
                    <a:gd name="T51" fmla="*/ 144 h 232"/>
                    <a:gd name="T52" fmla="*/ 413 w 421"/>
                    <a:gd name="T53" fmla="*/ 144 h 232"/>
                    <a:gd name="T54" fmla="*/ 421 w 421"/>
                    <a:gd name="T55" fmla="*/ 136 h 232"/>
                    <a:gd name="T56" fmla="*/ 413 w 421"/>
                    <a:gd name="T57" fmla="*/ 96 h 232"/>
                    <a:gd name="T58" fmla="*/ 371 w 421"/>
                    <a:gd name="T59" fmla="*/ 104 h 23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421" h="232">
                      <a:moveTo>
                        <a:pt x="371" y="104"/>
                      </a:moveTo>
                      <a:lnTo>
                        <a:pt x="354" y="88"/>
                      </a:lnTo>
                      <a:lnTo>
                        <a:pt x="329" y="72"/>
                      </a:lnTo>
                      <a:lnTo>
                        <a:pt x="337" y="32"/>
                      </a:lnTo>
                      <a:lnTo>
                        <a:pt x="337" y="24"/>
                      </a:lnTo>
                      <a:lnTo>
                        <a:pt x="253" y="0"/>
                      </a:lnTo>
                      <a:lnTo>
                        <a:pt x="219" y="16"/>
                      </a:lnTo>
                      <a:lnTo>
                        <a:pt x="169" y="24"/>
                      </a:lnTo>
                      <a:lnTo>
                        <a:pt x="143" y="16"/>
                      </a:lnTo>
                      <a:lnTo>
                        <a:pt x="118" y="32"/>
                      </a:lnTo>
                      <a:lnTo>
                        <a:pt x="84" y="40"/>
                      </a:lnTo>
                      <a:lnTo>
                        <a:pt x="76" y="72"/>
                      </a:lnTo>
                      <a:lnTo>
                        <a:pt x="51" y="88"/>
                      </a:lnTo>
                      <a:lnTo>
                        <a:pt x="42" y="112"/>
                      </a:lnTo>
                      <a:lnTo>
                        <a:pt x="9" y="152"/>
                      </a:lnTo>
                      <a:lnTo>
                        <a:pt x="0" y="184"/>
                      </a:lnTo>
                      <a:lnTo>
                        <a:pt x="34" y="168"/>
                      </a:lnTo>
                      <a:lnTo>
                        <a:pt x="76" y="184"/>
                      </a:lnTo>
                      <a:lnTo>
                        <a:pt x="84" y="200"/>
                      </a:lnTo>
                      <a:lnTo>
                        <a:pt x="101" y="224"/>
                      </a:lnTo>
                      <a:lnTo>
                        <a:pt x="177" y="216"/>
                      </a:lnTo>
                      <a:lnTo>
                        <a:pt x="219" y="152"/>
                      </a:lnTo>
                      <a:lnTo>
                        <a:pt x="287" y="232"/>
                      </a:lnTo>
                      <a:lnTo>
                        <a:pt x="312" y="152"/>
                      </a:lnTo>
                      <a:lnTo>
                        <a:pt x="354" y="160"/>
                      </a:lnTo>
                      <a:lnTo>
                        <a:pt x="379" y="144"/>
                      </a:lnTo>
                      <a:lnTo>
                        <a:pt x="413" y="144"/>
                      </a:lnTo>
                      <a:lnTo>
                        <a:pt x="421" y="136"/>
                      </a:lnTo>
                      <a:lnTo>
                        <a:pt x="413" y="96"/>
                      </a:lnTo>
                      <a:lnTo>
                        <a:pt x="371" y="104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0" name="Freeform 69"/>
                <p:cNvSpPr>
                  <a:spLocks/>
                </p:cNvSpPr>
                <p:nvPr/>
              </p:nvSpPr>
              <p:spPr bwMode="auto">
                <a:xfrm>
                  <a:off x="3727" y="2760"/>
                  <a:ext cx="682" cy="312"/>
                </a:xfrm>
                <a:custGeom>
                  <a:avLst/>
                  <a:gdLst>
                    <a:gd name="T0" fmla="*/ 472 w 682"/>
                    <a:gd name="T1" fmla="*/ 304 h 312"/>
                    <a:gd name="T2" fmla="*/ 505 w 682"/>
                    <a:gd name="T3" fmla="*/ 280 h 312"/>
                    <a:gd name="T4" fmla="*/ 556 w 682"/>
                    <a:gd name="T5" fmla="*/ 280 h 312"/>
                    <a:gd name="T6" fmla="*/ 598 w 682"/>
                    <a:gd name="T7" fmla="*/ 272 h 312"/>
                    <a:gd name="T8" fmla="*/ 598 w 682"/>
                    <a:gd name="T9" fmla="*/ 248 h 312"/>
                    <a:gd name="T10" fmla="*/ 623 w 682"/>
                    <a:gd name="T11" fmla="*/ 224 h 312"/>
                    <a:gd name="T12" fmla="*/ 632 w 682"/>
                    <a:gd name="T13" fmla="*/ 184 h 312"/>
                    <a:gd name="T14" fmla="*/ 632 w 682"/>
                    <a:gd name="T15" fmla="*/ 144 h 312"/>
                    <a:gd name="T16" fmla="*/ 674 w 682"/>
                    <a:gd name="T17" fmla="*/ 128 h 312"/>
                    <a:gd name="T18" fmla="*/ 682 w 682"/>
                    <a:gd name="T19" fmla="*/ 96 h 312"/>
                    <a:gd name="T20" fmla="*/ 649 w 682"/>
                    <a:gd name="T21" fmla="*/ 72 h 312"/>
                    <a:gd name="T22" fmla="*/ 649 w 682"/>
                    <a:gd name="T23" fmla="*/ 24 h 312"/>
                    <a:gd name="T24" fmla="*/ 564 w 682"/>
                    <a:gd name="T25" fmla="*/ 24 h 312"/>
                    <a:gd name="T26" fmla="*/ 488 w 682"/>
                    <a:gd name="T27" fmla="*/ 0 h 312"/>
                    <a:gd name="T28" fmla="*/ 463 w 682"/>
                    <a:gd name="T29" fmla="*/ 48 h 312"/>
                    <a:gd name="T30" fmla="*/ 413 w 682"/>
                    <a:gd name="T31" fmla="*/ 64 h 312"/>
                    <a:gd name="T32" fmla="*/ 371 w 682"/>
                    <a:gd name="T33" fmla="*/ 40 h 312"/>
                    <a:gd name="T34" fmla="*/ 371 w 682"/>
                    <a:gd name="T35" fmla="*/ 64 h 312"/>
                    <a:gd name="T36" fmla="*/ 337 w 682"/>
                    <a:gd name="T37" fmla="*/ 64 h 312"/>
                    <a:gd name="T38" fmla="*/ 328 w 682"/>
                    <a:gd name="T39" fmla="*/ 96 h 312"/>
                    <a:gd name="T40" fmla="*/ 295 w 682"/>
                    <a:gd name="T41" fmla="*/ 120 h 312"/>
                    <a:gd name="T42" fmla="*/ 312 w 682"/>
                    <a:gd name="T43" fmla="*/ 152 h 312"/>
                    <a:gd name="T44" fmla="*/ 312 w 682"/>
                    <a:gd name="T45" fmla="*/ 184 h 312"/>
                    <a:gd name="T46" fmla="*/ 253 w 682"/>
                    <a:gd name="T47" fmla="*/ 168 h 312"/>
                    <a:gd name="T48" fmla="*/ 185 w 682"/>
                    <a:gd name="T49" fmla="*/ 192 h 312"/>
                    <a:gd name="T50" fmla="*/ 143 w 682"/>
                    <a:gd name="T51" fmla="*/ 200 h 312"/>
                    <a:gd name="T52" fmla="*/ 84 w 682"/>
                    <a:gd name="T53" fmla="*/ 192 h 312"/>
                    <a:gd name="T54" fmla="*/ 50 w 682"/>
                    <a:gd name="T55" fmla="*/ 208 h 312"/>
                    <a:gd name="T56" fmla="*/ 8 w 682"/>
                    <a:gd name="T57" fmla="*/ 200 h 312"/>
                    <a:gd name="T58" fmla="*/ 0 w 682"/>
                    <a:gd name="T59" fmla="*/ 240 h 312"/>
                    <a:gd name="T60" fmla="*/ 25 w 682"/>
                    <a:gd name="T61" fmla="*/ 256 h 312"/>
                    <a:gd name="T62" fmla="*/ 42 w 682"/>
                    <a:gd name="T63" fmla="*/ 272 h 312"/>
                    <a:gd name="T64" fmla="*/ 84 w 682"/>
                    <a:gd name="T65" fmla="*/ 264 h 312"/>
                    <a:gd name="T66" fmla="*/ 92 w 682"/>
                    <a:gd name="T67" fmla="*/ 304 h 312"/>
                    <a:gd name="T68" fmla="*/ 101 w 682"/>
                    <a:gd name="T69" fmla="*/ 280 h 312"/>
                    <a:gd name="T70" fmla="*/ 135 w 682"/>
                    <a:gd name="T71" fmla="*/ 288 h 312"/>
                    <a:gd name="T72" fmla="*/ 168 w 682"/>
                    <a:gd name="T73" fmla="*/ 256 h 312"/>
                    <a:gd name="T74" fmla="*/ 244 w 682"/>
                    <a:gd name="T75" fmla="*/ 248 h 312"/>
                    <a:gd name="T76" fmla="*/ 261 w 682"/>
                    <a:gd name="T77" fmla="*/ 272 h 312"/>
                    <a:gd name="T78" fmla="*/ 379 w 682"/>
                    <a:gd name="T79" fmla="*/ 304 h 312"/>
                    <a:gd name="T80" fmla="*/ 379 w 682"/>
                    <a:gd name="T81" fmla="*/ 312 h 312"/>
                    <a:gd name="T82" fmla="*/ 413 w 682"/>
                    <a:gd name="T83" fmla="*/ 304 h 312"/>
                    <a:gd name="T84" fmla="*/ 472 w 682"/>
                    <a:gd name="T85" fmla="*/ 304 h 312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682" h="312">
                      <a:moveTo>
                        <a:pt x="472" y="304"/>
                      </a:moveTo>
                      <a:lnTo>
                        <a:pt x="505" y="280"/>
                      </a:lnTo>
                      <a:lnTo>
                        <a:pt x="556" y="280"/>
                      </a:lnTo>
                      <a:lnTo>
                        <a:pt x="598" y="272"/>
                      </a:lnTo>
                      <a:lnTo>
                        <a:pt x="598" y="248"/>
                      </a:lnTo>
                      <a:lnTo>
                        <a:pt x="623" y="224"/>
                      </a:lnTo>
                      <a:lnTo>
                        <a:pt x="632" y="184"/>
                      </a:lnTo>
                      <a:lnTo>
                        <a:pt x="632" y="144"/>
                      </a:lnTo>
                      <a:lnTo>
                        <a:pt x="674" y="128"/>
                      </a:lnTo>
                      <a:lnTo>
                        <a:pt x="682" y="96"/>
                      </a:lnTo>
                      <a:lnTo>
                        <a:pt x="649" y="72"/>
                      </a:lnTo>
                      <a:lnTo>
                        <a:pt x="649" y="24"/>
                      </a:lnTo>
                      <a:lnTo>
                        <a:pt x="564" y="24"/>
                      </a:lnTo>
                      <a:lnTo>
                        <a:pt x="488" y="0"/>
                      </a:lnTo>
                      <a:lnTo>
                        <a:pt x="463" y="48"/>
                      </a:lnTo>
                      <a:lnTo>
                        <a:pt x="413" y="64"/>
                      </a:lnTo>
                      <a:lnTo>
                        <a:pt x="371" y="40"/>
                      </a:lnTo>
                      <a:lnTo>
                        <a:pt x="371" y="64"/>
                      </a:lnTo>
                      <a:lnTo>
                        <a:pt x="337" y="64"/>
                      </a:lnTo>
                      <a:lnTo>
                        <a:pt x="328" y="96"/>
                      </a:lnTo>
                      <a:lnTo>
                        <a:pt x="295" y="120"/>
                      </a:lnTo>
                      <a:lnTo>
                        <a:pt x="312" y="152"/>
                      </a:lnTo>
                      <a:lnTo>
                        <a:pt x="312" y="184"/>
                      </a:lnTo>
                      <a:lnTo>
                        <a:pt x="253" y="168"/>
                      </a:lnTo>
                      <a:lnTo>
                        <a:pt x="185" y="192"/>
                      </a:lnTo>
                      <a:lnTo>
                        <a:pt x="143" y="200"/>
                      </a:lnTo>
                      <a:lnTo>
                        <a:pt x="84" y="192"/>
                      </a:lnTo>
                      <a:lnTo>
                        <a:pt x="50" y="208"/>
                      </a:lnTo>
                      <a:lnTo>
                        <a:pt x="8" y="200"/>
                      </a:lnTo>
                      <a:lnTo>
                        <a:pt x="0" y="240"/>
                      </a:lnTo>
                      <a:lnTo>
                        <a:pt x="25" y="256"/>
                      </a:lnTo>
                      <a:lnTo>
                        <a:pt x="42" y="272"/>
                      </a:lnTo>
                      <a:lnTo>
                        <a:pt x="84" y="264"/>
                      </a:lnTo>
                      <a:lnTo>
                        <a:pt x="92" y="304"/>
                      </a:lnTo>
                      <a:lnTo>
                        <a:pt x="101" y="280"/>
                      </a:lnTo>
                      <a:lnTo>
                        <a:pt x="135" y="288"/>
                      </a:lnTo>
                      <a:lnTo>
                        <a:pt x="168" y="256"/>
                      </a:lnTo>
                      <a:lnTo>
                        <a:pt x="244" y="248"/>
                      </a:lnTo>
                      <a:lnTo>
                        <a:pt x="261" y="272"/>
                      </a:lnTo>
                      <a:lnTo>
                        <a:pt x="379" y="304"/>
                      </a:lnTo>
                      <a:lnTo>
                        <a:pt x="379" y="312"/>
                      </a:lnTo>
                      <a:lnTo>
                        <a:pt x="413" y="304"/>
                      </a:lnTo>
                      <a:lnTo>
                        <a:pt x="472" y="30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1" name="Freeform 70"/>
                <p:cNvSpPr>
                  <a:spLocks/>
                </p:cNvSpPr>
                <p:nvPr/>
              </p:nvSpPr>
              <p:spPr bwMode="auto">
                <a:xfrm>
                  <a:off x="3946" y="2512"/>
                  <a:ext cx="581" cy="312"/>
                </a:xfrm>
                <a:custGeom>
                  <a:avLst/>
                  <a:gdLst>
                    <a:gd name="T0" fmla="*/ 497 w 581"/>
                    <a:gd name="T1" fmla="*/ 248 h 312"/>
                    <a:gd name="T2" fmla="*/ 531 w 581"/>
                    <a:gd name="T3" fmla="*/ 200 h 312"/>
                    <a:gd name="T4" fmla="*/ 556 w 581"/>
                    <a:gd name="T5" fmla="*/ 176 h 312"/>
                    <a:gd name="T6" fmla="*/ 581 w 581"/>
                    <a:gd name="T7" fmla="*/ 152 h 312"/>
                    <a:gd name="T8" fmla="*/ 564 w 581"/>
                    <a:gd name="T9" fmla="*/ 120 h 312"/>
                    <a:gd name="T10" fmla="*/ 522 w 581"/>
                    <a:gd name="T11" fmla="*/ 112 h 312"/>
                    <a:gd name="T12" fmla="*/ 480 w 581"/>
                    <a:gd name="T13" fmla="*/ 104 h 312"/>
                    <a:gd name="T14" fmla="*/ 463 w 581"/>
                    <a:gd name="T15" fmla="*/ 80 h 312"/>
                    <a:gd name="T16" fmla="*/ 413 w 581"/>
                    <a:gd name="T17" fmla="*/ 64 h 312"/>
                    <a:gd name="T18" fmla="*/ 413 w 581"/>
                    <a:gd name="T19" fmla="*/ 88 h 312"/>
                    <a:gd name="T20" fmla="*/ 387 w 581"/>
                    <a:gd name="T21" fmla="*/ 104 h 312"/>
                    <a:gd name="T22" fmla="*/ 345 w 581"/>
                    <a:gd name="T23" fmla="*/ 72 h 312"/>
                    <a:gd name="T24" fmla="*/ 354 w 581"/>
                    <a:gd name="T25" fmla="*/ 40 h 312"/>
                    <a:gd name="T26" fmla="*/ 312 w 581"/>
                    <a:gd name="T27" fmla="*/ 40 h 312"/>
                    <a:gd name="T28" fmla="*/ 269 w 581"/>
                    <a:gd name="T29" fmla="*/ 24 h 312"/>
                    <a:gd name="T30" fmla="*/ 227 w 581"/>
                    <a:gd name="T31" fmla="*/ 0 h 312"/>
                    <a:gd name="T32" fmla="*/ 227 w 581"/>
                    <a:gd name="T33" fmla="*/ 24 h 312"/>
                    <a:gd name="T34" fmla="*/ 202 w 581"/>
                    <a:gd name="T35" fmla="*/ 8 h 312"/>
                    <a:gd name="T36" fmla="*/ 168 w 581"/>
                    <a:gd name="T37" fmla="*/ 8 h 312"/>
                    <a:gd name="T38" fmla="*/ 160 w 581"/>
                    <a:gd name="T39" fmla="*/ 40 h 312"/>
                    <a:gd name="T40" fmla="*/ 118 w 581"/>
                    <a:gd name="T41" fmla="*/ 56 h 312"/>
                    <a:gd name="T42" fmla="*/ 76 w 581"/>
                    <a:gd name="T43" fmla="*/ 80 h 312"/>
                    <a:gd name="T44" fmla="*/ 34 w 581"/>
                    <a:gd name="T45" fmla="*/ 88 h 312"/>
                    <a:gd name="T46" fmla="*/ 0 w 581"/>
                    <a:gd name="T47" fmla="*/ 112 h 312"/>
                    <a:gd name="T48" fmla="*/ 34 w 581"/>
                    <a:gd name="T49" fmla="*/ 152 h 312"/>
                    <a:gd name="T50" fmla="*/ 25 w 581"/>
                    <a:gd name="T51" fmla="*/ 176 h 312"/>
                    <a:gd name="T52" fmla="*/ 84 w 581"/>
                    <a:gd name="T53" fmla="*/ 224 h 312"/>
                    <a:gd name="T54" fmla="*/ 160 w 581"/>
                    <a:gd name="T55" fmla="*/ 280 h 312"/>
                    <a:gd name="T56" fmla="*/ 152 w 581"/>
                    <a:gd name="T57" fmla="*/ 288 h 312"/>
                    <a:gd name="T58" fmla="*/ 194 w 581"/>
                    <a:gd name="T59" fmla="*/ 312 h 312"/>
                    <a:gd name="T60" fmla="*/ 244 w 581"/>
                    <a:gd name="T61" fmla="*/ 296 h 312"/>
                    <a:gd name="T62" fmla="*/ 269 w 581"/>
                    <a:gd name="T63" fmla="*/ 248 h 312"/>
                    <a:gd name="T64" fmla="*/ 345 w 581"/>
                    <a:gd name="T65" fmla="*/ 272 h 312"/>
                    <a:gd name="T66" fmla="*/ 430 w 581"/>
                    <a:gd name="T67" fmla="*/ 272 h 312"/>
                    <a:gd name="T68" fmla="*/ 430 w 581"/>
                    <a:gd name="T69" fmla="*/ 280 h 312"/>
                    <a:gd name="T70" fmla="*/ 455 w 581"/>
                    <a:gd name="T71" fmla="*/ 248 h 312"/>
                    <a:gd name="T72" fmla="*/ 497 w 581"/>
                    <a:gd name="T73" fmla="*/ 248 h 31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581" h="312">
                      <a:moveTo>
                        <a:pt x="497" y="248"/>
                      </a:moveTo>
                      <a:lnTo>
                        <a:pt x="531" y="200"/>
                      </a:lnTo>
                      <a:lnTo>
                        <a:pt x="556" y="176"/>
                      </a:lnTo>
                      <a:lnTo>
                        <a:pt x="581" y="152"/>
                      </a:lnTo>
                      <a:lnTo>
                        <a:pt x="564" y="120"/>
                      </a:lnTo>
                      <a:lnTo>
                        <a:pt x="522" y="112"/>
                      </a:lnTo>
                      <a:lnTo>
                        <a:pt x="480" y="104"/>
                      </a:lnTo>
                      <a:lnTo>
                        <a:pt x="463" y="80"/>
                      </a:lnTo>
                      <a:lnTo>
                        <a:pt x="413" y="64"/>
                      </a:lnTo>
                      <a:lnTo>
                        <a:pt x="413" y="88"/>
                      </a:lnTo>
                      <a:lnTo>
                        <a:pt x="387" y="104"/>
                      </a:lnTo>
                      <a:lnTo>
                        <a:pt x="345" y="72"/>
                      </a:lnTo>
                      <a:lnTo>
                        <a:pt x="354" y="40"/>
                      </a:lnTo>
                      <a:lnTo>
                        <a:pt x="312" y="40"/>
                      </a:lnTo>
                      <a:lnTo>
                        <a:pt x="269" y="24"/>
                      </a:lnTo>
                      <a:lnTo>
                        <a:pt x="227" y="0"/>
                      </a:lnTo>
                      <a:lnTo>
                        <a:pt x="227" y="24"/>
                      </a:lnTo>
                      <a:lnTo>
                        <a:pt x="202" y="8"/>
                      </a:lnTo>
                      <a:lnTo>
                        <a:pt x="168" y="8"/>
                      </a:lnTo>
                      <a:lnTo>
                        <a:pt x="160" y="40"/>
                      </a:lnTo>
                      <a:lnTo>
                        <a:pt x="118" y="56"/>
                      </a:lnTo>
                      <a:lnTo>
                        <a:pt x="76" y="80"/>
                      </a:lnTo>
                      <a:lnTo>
                        <a:pt x="34" y="88"/>
                      </a:lnTo>
                      <a:lnTo>
                        <a:pt x="0" y="112"/>
                      </a:lnTo>
                      <a:lnTo>
                        <a:pt x="34" y="152"/>
                      </a:lnTo>
                      <a:lnTo>
                        <a:pt x="25" y="176"/>
                      </a:lnTo>
                      <a:lnTo>
                        <a:pt x="84" y="224"/>
                      </a:lnTo>
                      <a:lnTo>
                        <a:pt x="160" y="280"/>
                      </a:lnTo>
                      <a:lnTo>
                        <a:pt x="152" y="288"/>
                      </a:lnTo>
                      <a:lnTo>
                        <a:pt x="194" y="312"/>
                      </a:lnTo>
                      <a:lnTo>
                        <a:pt x="244" y="296"/>
                      </a:lnTo>
                      <a:lnTo>
                        <a:pt x="269" y="248"/>
                      </a:lnTo>
                      <a:lnTo>
                        <a:pt x="345" y="272"/>
                      </a:lnTo>
                      <a:lnTo>
                        <a:pt x="430" y="272"/>
                      </a:lnTo>
                      <a:lnTo>
                        <a:pt x="430" y="280"/>
                      </a:lnTo>
                      <a:lnTo>
                        <a:pt x="455" y="248"/>
                      </a:lnTo>
                      <a:lnTo>
                        <a:pt x="497" y="248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2" name="Freeform 71"/>
                <p:cNvSpPr>
                  <a:spLocks/>
                </p:cNvSpPr>
                <p:nvPr/>
              </p:nvSpPr>
              <p:spPr bwMode="auto">
                <a:xfrm>
                  <a:off x="4098" y="3000"/>
                  <a:ext cx="278" cy="200"/>
                </a:xfrm>
                <a:custGeom>
                  <a:avLst/>
                  <a:gdLst>
                    <a:gd name="T0" fmla="*/ 50 w 278"/>
                    <a:gd name="T1" fmla="*/ 192 h 200"/>
                    <a:gd name="T2" fmla="*/ 92 w 278"/>
                    <a:gd name="T3" fmla="*/ 160 h 200"/>
                    <a:gd name="T4" fmla="*/ 117 w 278"/>
                    <a:gd name="T5" fmla="*/ 176 h 200"/>
                    <a:gd name="T6" fmla="*/ 151 w 278"/>
                    <a:gd name="T7" fmla="*/ 184 h 200"/>
                    <a:gd name="T8" fmla="*/ 168 w 278"/>
                    <a:gd name="T9" fmla="*/ 152 h 200"/>
                    <a:gd name="T10" fmla="*/ 202 w 278"/>
                    <a:gd name="T11" fmla="*/ 144 h 200"/>
                    <a:gd name="T12" fmla="*/ 202 w 278"/>
                    <a:gd name="T13" fmla="*/ 104 h 200"/>
                    <a:gd name="T14" fmla="*/ 235 w 278"/>
                    <a:gd name="T15" fmla="*/ 64 h 200"/>
                    <a:gd name="T16" fmla="*/ 278 w 278"/>
                    <a:gd name="T17" fmla="*/ 48 h 200"/>
                    <a:gd name="T18" fmla="*/ 235 w 278"/>
                    <a:gd name="T19" fmla="*/ 0 h 200"/>
                    <a:gd name="T20" fmla="*/ 227 w 278"/>
                    <a:gd name="T21" fmla="*/ 8 h 200"/>
                    <a:gd name="T22" fmla="*/ 227 w 278"/>
                    <a:gd name="T23" fmla="*/ 32 h 200"/>
                    <a:gd name="T24" fmla="*/ 185 w 278"/>
                    <a:gd name="T25" fmla="*/ 40 h 200"/>
                    <a:gd name="T26" fmla="*/ 134 w 278"/>
                    <a:gd name="T27" fmla="*/ 40 h 200"/>
                    <a:gd name="T28" fmla="*/ 101 w 278"/>
                    <a:gd name="T29" fmla="*/ 64 h 200"/>
                    <a:gd name="T30" fmla="*/ 42 w 278"/>
                    <a:gd name="T31" fmla="*/ 64 h 200"/>
                    <a:gd name="T32" fmla="*/ 8 w 278"/>
                    <a:gd name="T33" fmla="*/ 72 h 200"/>
                    <a:gd name="T34" fmla="*/ 0 w 278"/>
                    <a:gd name="T35" fmla="*/ 96 h 200"/>
                    <a:gd name="T36" fmla="*/ 8 w 278"/>
                    <a:gd name="T37" fmla="*/ 152 h 200"/>
                    <a:gd name="T38" fmla="*/ 0 w 278"/>
                    <a:gd name="T39" fmla="*/ 160 h 200"/>
                    <a:gd name="T40" fmla="*/ 25 w 278"/>
                    <a:gd name="T41" fmla="*/ 152 h 200"/>
                    <a:gd name="T42" fmla="*/ 8 w 278"/>
                    <a:gd name="T43" fmla="*/ 176 h 200"/>
                    <a:gd name="T44" fmla="*/ 8 w 278"/>
                    <a:gd name="T45" fmla="*/ 200 h 200"/>
                    <a:gd name="T46" fmla="*/ 16 w 278"/>
                    <a:gd name="T47" fmla="*/ 200 h 200"/>
                    <a:gd name="T48" fmla="*/ 50 w 278"/>
                    <a:gd name="T49" fmla="*/ 192 h 20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278" h="200">
                      <a:moveTo>
                        <a:pt x="50" y="192"/>
                      </a:moveTo>
                      <a:lnTo>
                        <a:pt x="92" y="160"/>
                      </a:lnTo>
                      <a:lnTo>
                        <a:pt x="117" y="176"/>
                      </a:lnTo>
                      <a:lnTo>
                        <a:pt x="151" y="184"/>
                      </a:lnTo>
                      <a:lnTo>
                        <a:pt x="168" y="152"/>
                      </a:lnTo>
                      <a:lnTo>
                        <a:pt x="202" y="144"/>
                      </a:lnTo>
                      <a:lnTo>
                        <a:pt x="202" y="104"/>
                      </a:lnTo>
                      <a:lnTo>
                        <a:pt x="235" y="64"/>
                      </a:lnTo>
                      <a:lnTo>
                        <a:pt x="278" y="48"/>
                      </a:lnTo>
                      <a:lnTo>
                        <a:pt x="235" y="0"/>
                      </a:lnTo>
                      <a:lnTo>
                        <a:pt x="227" y="8"/>
                      </a:lnTo>
                      <a:lnTo>
                        <a:pt x="227" y="32"/>
                      </a:lnTo>
                      <a:lnTo>
                        <a:pt x="185" y="40"/>
                      </a:lnTo>
                      <a:lnTo>
                        <a:pt x="134" y="40"/>
                      </a:lnTo>
                      <a:lnTo>
                        <a:pt x="101" y="64"/>
                      </a:lnTo>
                      <a:lnTo>
                        <a:pt x="42" y="64"/>
                      </a:lnTo>
                      <a:lnTo>
                        <a:pt x="8" y="72"/>
                      </a:lnTo>
                      <a:lnTo>
                        <a:pt x="0" y="96"/>
                      </a:lnTo>
                      <a:lnTo>
                        <a:pt x="8" y="152"/>
                      </a:lnTo>
                      <a:lnTo>
                        <a:pt x="0" y="160"/>
                      </a:lnTo>
                      <a:lnTo>
                        <a:pt x="25" y="152"/>
                      </a:lnTo>
                      <a:lnTo>
                        <a:pt x="8" y="176"/>
                      </a:lnTo>
                      <a:lnTo>
                        <a:pt x="8" y="200"/>
                      </a:lnTo>
                      <a:lnTo>
                        <a:pt x="16" y="200"/>
                      </a:lnTo>
                      <a:lnTo>
                        <a:pt x="50" y="192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3" name="Freeform 72"/>
                <p:cNvSpPr>
                  <a:spLocks/>
                </p:cNvSpPr>
                <p:nvPr/>
              </p:nvSpPr>
              <p:spPr bwMode="auto">
                <a:xfrm>
                  <a:off x="4106" y="3056"/>
                  <a:ext cx="548" cy="416"/>
                </a:xfrm>
                <a:custGeom>
                  <a:avLst/>
                  <a:gdLst>
                    <a:gd name="T0" fmla="*/ 388 w 548"/>
                    <a:gd name="T1" fmla="*/ 360 h 416"/>
                    <a:gd name="T2" fmla="*/ 379 w 548"/>
                    <a:gd name="T3" fmla="*/ 344 h 416"/>
                    <a:gd name="T4" fmla="*/ 345 w 548"/>
                    <a:gd name="T5" fmla="*/ 328 h 416"/>
                    <a:gd name="T6" fmla="*/ 320 w 548"/>
                    <a:gd name="T7" fmla="*/ 296 h 416"/>
                    <a:gd name="T8" fmla="*/ 270 w 548"/>
                    <a:gd name="T9" fmla="*/ 264 h 416"/>
                    <a:gd name="T10" fmla="*/ 236 w 548"/>
                    <a:gd name="T11" fmla="*/ 216 h 416"/>
                    <a:gd name="T12" fmla="*/ 202 w 548"/>
                    <a:gd name="T13" fmla="*/ 200 h 416"/>
                    <a:gd name="T14" fmla="*/ 219 w 548"/>
                    <a:gd name="T15" fmla="*/ 152 h 416"/>
                    <a:gd name="T16" fmla="*/ 236 w 548"/>
                    <a:gd name="T17" fmla="*/ 152 h 416"/>
                    <a:gd name="T18" fmla="*/ 270 w 548"/>
                    <a:gd name="T19" fmla="*/ 168 h 416"/>
                    <a:gd name="T20" fmla="*/ 278 w 548"/>
                    <a:gd name="T21" fmla="*/ 144 h 416"/>
                    <a:gd name="T22" fmla="*/ 312 w 548"/>
                    <a:gd name="T23" fmla="*/ 136 h 416"/>
                    <a:gd name="T24" fmla="*/ 354 w 548"/>
                    <a:gd name="T25" fmla="*/ 144 h 416"/>
                    <a:gd name="T26" fmla="*/ 404 w 548"/>
                    <a:gd name="T27" fmla="*/ 152 h 416"/>
                    <a:gd name="T28" fmla="*/ 438 w 548"/>
                    <a:gd name="T29" fmla="*/ 144 h 416"/>
                    <a:gd name="T30" fmla="*/ 472 w 548"/>
                    <a:gd name="T31" fmla="*/ 152 h 416"/>
                    <a:gd name="T32" fmla="*/ 522 w 548"/>
                    <a:gd name="T33" fmla="*/ 160 h 416"/>
                    <a:gd name="T34" fmla="*/ 522 w 548"/>
                    <a:gd name="T35" fmla="*/ 128 h 416"/>
                    <a:gd name="T36" fmla="*/ 548 w 548"/>
                    <a:gd name="T37" fmla="*/ 120 h 416"/>
                    <a:gd name="T38" fmla="*/ 522 w 548"/>
                    <a:gd name="T39" fmla="*/ 112 h 416"/>
                    <a:gd name="T40" fmla="*/ 497 w 548"/>
                    <a:gd name="T41" fmla="*/ 80 h 416"/>
                    <a:gd name="T42" fmla="*/ 480 w 548"/>
                    <a:gd name="T43" fmla="*/ 48 h 416"/>
                    <a:gd name="T44" fmla="*/ 421 w 548"/>
                    <a:gd name="T45" fmla="*/ 72 h 416"/>
                    <a:gd name="T46" fmla="*/ 388 w 548"/>
                    <a:gd name="T47" fmla="*/ 72 h 416"/>
                    <a:gd name="T48" fmla="*/ 379 w 548"/>
                    <a:gd name="T49" fmla="*/ 48 h 416"/>
                    <a:gd name="T50" fmla="*/ 345 w 548"/>
                    <a:gd name="T51" fmla="*/ 56 h 416"/>
                    <a:gd name="T52" fmla="*/ 320 w 548"/>
                    <a:gd name="T53" fmla="*/ 40 h 416"/>
                    <a:gd name="T54" fmla="*/ 295 w 548"/>
                    <a:gd name="T55" fmla="*/ 16 h 416"/>
                    <a:gd name="T56" fmla="*/ 261 w 548"/>
                    <a:gd name="T57" fmla="*/ 0 h 416"/>
                    <a:gd name="T58" fmla="*/ 227 w 548"/>
                    <a:gd name="T59" fmla="*/ 8 h 416"/>
                    <a:gd name="T60" fmla="*/ 194 w 548"/>
                    <a:gd name="T61" fmla="*/ 48 h 416"/>
                    <a:gd name="T62" fmla="*/ 194 w 548"/>
                    <a:gd name="T63" fmla="*/ 88 h 416"/>
                    <a:gd name="T64" fmla="*/ 160 w 548"/>
                    <a:gd name="T65" fmla="*/ 96 h 416"/>
                    <a:gd name="T66" fmla="*/ 143 w 548"/>
                    <a:gd name="T67" fmla="*/ 128 h 416"/>
                    <a:gd name="T68" fmla="*/ 109 w 548"/>
                    <a:gd name="T69" fmla="*/ 120 h 416"/>
                    <a:gd name="T70" fmla="*/ 84 w 548"/>
                    <a:gd name="T71" fmla="*/ 104 h 416"/>
                    <a:gd name="T72" fmla="*/ 42 w 548"/>
                    <a:gd name="T73" fmla="*/ 136 h 416"/>
                    <a:gd name="T74" fmla="*/ 8 w 548"/>
                    <a:gd name="T75" fmla="*/ 144 h 416"/>
                    <a:gd name="T76" fmla="*/ 0 w 548"/>
                    <a:gd name="T77" fmla="*/ 144 h 416"/>
                    <a:gd name="T78" fmla="*/ 0 w 548"/>
                    <a:gd name="T79" fmla="*/ 152 h 416"/>
                    <a:gd name="T80" fmla="*/ 34 w 548"/>
                    <a:gd name="T81" fmla="*/ 216 h 416"/>
                    <a:gd name="T82" fmla="*/ 84 w 548"/>
                    <a:gd name="T83" fmla="*/ 152 h 416"/>
                    <a:gd name="T84" fmla="*/ 84 w 548"/>
                    <a:gd name="T85" fmla="*/ 216 h 416"/>
                    <a:gd name="T86" fmla="*/ 126 w 548"/>
                    <a:gd name="T87" fmla="*/ 192 h 416"/>
                    <a:gd name="T88" fmla="*/ 126 w 548"/>
                    <a:gd name="T89" fmla="*/ 240 h 416"/>
                    <a:gd name="T90" fmla="*/ 177 w 548"/>
                    <a:gd name="T91" fmla="*/ 264 h 416"/>
                    <a:gd name="T92" fmla="*/ 160 w 548"/>
                    <a:gd name="T93" fmla="*/ 272 h 416"/>
                    <a:gd name="T94" fmla="*/ 219 w 548"/>
                    <a:gd name="T95" fmla="*/ 312 h 416"/>
                    <a:gd name="T96" fmla="*/ 227 w 548"/>
                    <a:gd name="T97" fmla="*/ 336 h 416"/>
                    <a:gd name="T98" fmla="*/ 253 w 548"/>
                    <a:gd name="T99" fmla="*/ 352 h 416"/>
                    <a:gd name="T100" fmla="*/ 312 w 548"/>
                    <a:gd name="T101" fmla="*/ 360 h 416"/>
                    <a:gd name="T102" fmla="*/ 371 w 548"/>
                    <a:gd name="T103" fmla="*/ 384 h 416"/>
                    <a:gd name="T104" fmla="*/ 312 w 548"/>
                    <a:gd name="T105" fmla="*/ 392 h 416"/>
                    <a:gd name="T106" fmla="*/ 413 w 548"/>
                    <a:gd name="T107" fmla="*/ 416 h 416"/>
                    <a:gd name="T108" fmla="*/ 413 w 548"/>
                    <a:gd name="T109" fmla="*/ 384 h 416"/>
                    <a:gd name="T110" fmla="*/ 388 w 548"/>
                    <a:gd name="T111" fmla="*/ 360 h 41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548" h="416">
                      <a:moveTo>
                        <a:pt x="388" y="360"/>
                      </a:moveTo>
                      <a:lnTo>
                        <a:pt x="379" y="344"/>
                      </a:lnTo>
                      <a:lnTo>
                        <a:pt x="345" y="328"/>
                      </a:lnTo>
                      <a:lnTo>
                        <a:pt x="320" y="296"/>
                      </a:lnTo>
                      <a:lnTo>
                        <a:pt x="270" y="264"/>
                      </a:lnTo>
                      <a:lnTo>
                        <a:pt x="236" y="216"/>
                      </a:lnTo>
                      <a:lnTo>
                        <a:pt x="202" y="200"/>
                      </a:lnTo>
                      <a:lnTo>
                        <a:pt x="219" y="152"/>
                      </a:lnTo>
                      <a:lnTo>
                        <a:pt x="236" y="152"/>
                      </a:lnTo>
                      <a:lnTo>
                        <a:pt x="270" y="168"/>
                      </a:lnTo>
                      <a:lnTo>
                        <a:pt x="278" y="144"/>
                      </a:lnTo>
                      <a:lnTo>
                        <a:pt x="312" y="136"/>
                      </a:lnTo>
                      <a:lnTo>
                        <a:pt x="354" y="144"/>
                      </a:lnTo>
                      <a:lnTo>
                        <a:pt x="404" y="152"/>
                      </a:lnTo>
                      <a:lnTo>
                        <a:pt x="438" y="144"/>
                      </a:lnTo>
                      <a:lnTo>
                        <a:pt x="472" y="152"/>
                      </a:lnTo>
                      <a:lnTo>
                        <a:pt x="522" y="160"/>
                      </a:lnTo>
                      <a:lnTo>
                        <a:pt x="522" y="128"/>
                      </a:lnTo>
                      <a:lnTo>
                        <a:pt x="548" y="120"/>
                      </a:lnTo>
                      <a:lnTo>
                        <a:pt x="522" y="112"/>
                      </a:lnTo>
                      <a:lnTo>
                        <a:pt x="497" y="80"/>
                      </a:lnTo>
                      <a:lnTo>
                        <a:pt x="480" y="48"/>
                      </a:lnTo>
                      <a:lnTo>
                        <a:pt x="421" y="72"/>
                      </a:lnTo>
                      <a:lnTo>
                        <a:pt x="388" y="72"/>
                      </a:lnTo>
                      <a:lnTo>
                        <a:pt x="379" y="48"/>
                      </a:lnTo>
                      <a:lnTo>
                        <a:pt x="345" y="56"/>
                      </a:lnTo>
                      <a:lnTo>
                        <a:pt x="320" y="40"/>
                      </a:lnTo>
                      <a:lnTo>
                        <a:pt x="295" y="16"/>
                      </a:lnTo>
                      <a:lnTo>
                        <a:pt x="261" y="0"/>
                      </a:lnTo>
                      <a:lnTo>
                        <a:pt x="227" y="8"/>
                      </a:lnTo>
                      <a:lnTo>
                        <a:pt x="194" y="48"/>
                      </a:lnTo>
                      <a:lnTo>
                        <a:pt x="194" y="88"/>
                      </a:lnTo>
                      <a:lnTo>
                        <a:pt x="160" y="96"/>
                      </a:lnTo>
                      <a:lnTo>
                        <a:pt x="143" y="128"/>
                      </a:lnTo>
                      <a:lnTo>
                        <a:pt x="109" y="120"/>
                      </a:lnTo>
                      <a:lnTo>
                        <a:pt x="84" y="104"/>
                      </a:lnTo>
                      <a:lnTo>
                        <a:pt x="42" y="136"/>
                      </a:lnTo>
                      <a:lnTo>
                        <a:pt x="8" y="144"/>
                      </a:lnTo>
                      <a:lnTo>
                        <a:pt x="0" y="144"/>
                      </a:lnTo>
                      <a:lnTo>
                        <a:pt x="0" y="152"/>
                      </a:lnTo>
                      <a:lnTo>
                        <a:pt x="34" y="216"/>
                      </a:lnTo>
                      <a:lnTo>
                        <a:pt x="84" y="152"/>
                      </a:lnTo>
                      <a:lnTo>
                        <a:pt x="84" y="216"/>
                      </a:lnTo>
                      <a:lnTo>
                        <a:pt x="126" y="192"/>
                      </a:lnTo>
                      <a:lnTo>
                        <a:pt x="126" y="240"/>
                      </a:lnTo>
                      <a:lnTo>
                        <a:pt x="177" y="264"/>
                      </a:lnTo>
                      <a:lnTo>
                        <a:pt x="160" y="272"/>
                      </a:lnTo>
                      <a:lnTo>
                        <a:pt x="219" y="312"/>
                      </a:lnTo>
                      <a:lnTo>
                        <a:pt x="227" y="336"/>
                      </a:lnTo>
                      <a:lnTo>
                        <a:pt x="253" y="352"/>
                      </a:lnTo>
                      <a:lnTo>
                        <a:pt x="312" y="360"/>
                      </a:lnTo>
                      <a:lnTo>
                        <a:pt x="371" y="384"/>
                      </a:lnTo>
                      <a:lnTo>
                        <a:pt x="312" y="392"/>
                      </a:lnTo>
                      <a:lnTo>
                        <a:pt x="413" y="416"/>
                      </a:lnTo>
                      <a:lnTo>
                        <a:pt x="413" y="384"/>
                      </a:lnTo>
                      <a:lnTo>
                        <a:pt x="388" y="360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4" name="Freeform 73"/>
                <p:cNvSpPr>
                  <a:spLocks/>
                </p:cNvSpPr>
                <p:nvPr/>
              </p:nvSpPr>
              <p:spPr bwMode="auto">
                <a:xfrm>
                  <a:off x="4098" y="3000"/>
                  <a:ext cx="278" cy="200"/>
                </a:xfrm>
                <a:custGeom>
                  <a:avLst/>
                  <a:gdLst>
                    <a:gd name="T0" fmla="*/ 50 w 278"/>
                    <a:gd name="T1" fmla="*/ 192 h 200"/>
                    <a:gd name="T2" fmla="*/ 92 w 278"/>
                    <a:gd name="T3" fmla="*/ 160 h 200"/>
                    <a:gd name="T4" fmla="*/ 117 w 278"/>
                    <a:gd name="T5" fmla="*/ 176 h 200"/>
                    <a:gd name="T6" fmla="*/ 151 w 278"/>
                    <a:gd name="T7" fmla="*/ 184 h 200"/>
                    <a:gd name="T8" fmla="*/ 168 w 278"/>
                    <a:gd name="T9" fmla="*/ 152 h 200"/>
                    <a:gd name="T10" fmla="*/ 202 w 278"/>
                    <a:gd name="T11" fmla="*/ 144 h 200"/>
                    <a:gd name="T12" fmla="*/ 202 w 278"/>
                    <a:gd name="T13" fmla="*/ 104 h 200"/>
                    <a:gd name="T14" fmla="*/ 235 w 278"/>
                    <a:gd name="T15" fmla="*/ 64 h 200"/>
                    <a:gd name="T16" fmla="*/ 278 w 278"/>
                    <a:gd name="T17" fmla="*/ 48 h 200"/>
                    <a:gd name="T18" fmla="*/ 235 w 278"/>
                    <a:gd name="T19" fmla="*/ 0 h 200"/>
                    <a:gd name="T20" fmla="*/ 227 w 278"/>
                    <a:gd name="T21" fmla="*/ 8 h 200"/>
                    <a:gd name="T22" fmla="*/ 227 w 278"/>
                    <a:gd name="T23" fmla="*/ 32 h 200"/>
                    <a:gd name="T24" fmla="*/ 185 w 278"/>
                    <a:gd name="T25" fmla="*/ 40 h 200"/>
                    <a:gd name="T26" fmla="*/ 134 w 278"/>
                    <a:gd name="T27" fmla="*/ 40 h 200"/>
                    <a:gd name="T28" fmla="*/ 101 w 278"/>
                    <a:gd name="T29" fmla="*/ 64 h 200"/>
                    <a:gd name="T30" fmla="*/ 42 w 278"/>
                    <a:gd name="T31" fmla="*/ 64 h 200"/>
                    <a:gd name="T32" fmla="*/ 8 w 278"/>
                    <a:gd name="T33" fmla="*/ 72 h 200"/>
                    <a:gd name="T34" fmla="*/ 0 w 278"/>
                    <a:gd name="T35" fmla="*/ 96 h 200"/>
                    <a:gd name="T36" fmla="*/ 8 w 278"/>
                    <a:gd name="T37" fmla="*/ 152 h 200"/>
                    <a:gd name="T38" fmla="*/ 0 w 278"/>
                    <a:gd name="T39" fmla="*/ 160 h 200"/>
                    <a:gd name="T40" fmla="*/ 25 w 278"/>
                    <a:gd name="T41" fmla="*/ 152 h 200"/>
                    <a:gd name="T42" fmla="*/ 8 w 278"/>
                    <a:gd name="T43" fmla="*/ 176 h 200"/>
                    <a:gd name="T44" fmla="*/ 8 w 278"/>
                    <a:gd name="T45" fmla="*/ 200 h 200"/>
                    <a:gd name="T46" fmla="*/ 16 w 278"/>
                    <a:gd name="T47" fmla="*/ 200 h 200"/>
                    <a:gd name="T48" fmla="*/ 50 w 278"/>
                    <a:gd name="T49" fmla="*/ 192 h 20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278" h="200">
                      <a:moveTo>
                        <a:pt x="50" y="192"/>
                      </a:moveTo>
                      <a:lnTo>
                        <a:pt x="92" y="160"/>
                      </a:lnTo>
                      <a:lnTo>
                        <a:pt x="117" y="176"/>
                      </a:lnTo>
                      <a:lnTo>
                        <a:pt x="151" y="184"/>
                      </a:lnTo>
                      <a:lnTo>
                        <a:pt x="168" y="152"/>
                      </a:lnTo>
                      <a:lnTo>
                        <a:pt x="202" y="144"/>
                      </a:lnTo>
                      <a:lnTo>
                        <a:pt x="202" y="104"/>
                      </a:lnTo>
                      <a:lnTo>
                        <a:pt x="235" y="64"/>
                      </a:lnTo>
                      <a:lnTo>
                        <a:pt x="278" y="48"/>
                      </a:lnTo>
                      <a:lnTo>
                        <a:pt x="235" y="0"/>
                      </a:lnTo>
                      <a:lnTo>
                        <a:pt x="227" y="8"/>
                      </a:lnTo>
                      <a:lnTo>
                        <a:pt x="227" y="32"/>
                      </a:lnTo>
                      <a:lnTo>
                        <a:pt x="185" y="40"/>
                      </a:lnTo>
                      <a:lnTo>
                        <a:pt x="134" y="40"/>
                      </a:lnTo>
                      <a:lnTo>
                        <a:pt x="101" y="64"/>
                      </a:lnTo>
                      <a:lnTo>
                        <a:pt x="42" y="64"/>
                      </a:lnTo>
                      <a:lnTo>
                        <a:pt x="8" y="72"/>
                      </a:lnTo>
                      <a:lnTo>
                        <a:pt x="0" y="96"/>
                      </a:lnTo>
                      <a:lnTo>
                        <a:pt x="8" y="152"/>
                      </a:lnTo>
                      <a:lnTo>
                        <a:pt x="0" y="160"/>
                      </a:lnTo>
                      <a:lnTo>
                        <a:pt x="25" y="152"/>
                      </a:lnTo>
                      <a:lnTo>
                        <a:pt x="8" y="176"/>
                      </a:lnTo>
                      <a:lnTo>
                        <a:pt x="8" y="200"/>
                      </a:lnTo>
                      <a:lnTo>
                        <a:pt x="16" y="200"/>
                      </a:lnTo>
                      <a:lnTo>
                        <a:pt x="50" y="192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5" name="Freeform 74"/>
                <p:cNvSpPr>
                  <a:spLocks/>
                </p:cNvSpPr>
                <p:nvPr/>
              </p:nvSpPr>
              <p:spPr bwMode="auto">
                <a:xfrm>
                  <a:off x="4106" y="3056"/>
                  <a:ext cx="548" cy="416"/>
                </a:xfrm>
                <a:custGeom>
                  <a:avLst/>
                  <a:gdLst>
                    <a:gd name="T0" fmla="*/ 388 w 548"/>
                    <a:gd name="T1" fmla="*/ 360 h 416"/>
                    <a:gd name="T2" fmla="*/ 379 w 548"/>
                    <a:gd name="T3" fmla="*/ 344 h 416"/>
                    <a:gd name="T4" fmla="*/ 345 w 548"/>
                    <a:gd name="T5" fmla="*/ 328 h 416"/>
                    <a:gd name="T6" fmla="*/ 320 w 548"/>
                    <a:gd name="T7" fmla="*/ 296 h 416"/>
                    <a:gd name="T8" fmla="*/ 270 w 548"/>
                    <a:gd name="T9" fmla="*/ 264 h 416"/>
                    <a:gd name="T10" fmla="*/ 236 w 548"/>
                    <a:gd name="T11" fmla="*/ 216 h 416"/>
                    <a:gd name="T12" fmla="*/ 202 w 548"/>
                    <a:gd name="T13" fmla="*/ 200 h 416"/>
                    <a:gd name="T14" fmla="*/ 219 w 548"/>
                    <a:gd name="T15" fmla="*/ 152 h 416"/>
                    <a:gd name="T16" fmla="*/ 236 w 548"/>
                    <a:gd name="T17" fmla="*/ 152 h 416"/>
                    <a:gd name="T18" fmla="*/ 270 w 548"/>
                    <a:gd name="T19" fmla="*/ 168 h 416"/>
                    <a:gd name="T20" fmla="*/ 278 w 548"/>
                    <a:gd name="T21" fmla="*/ 144 h 416"/>
                    <a:gd name="T22" fmla="*/ 312 w 548"/>
                    <a:gd name="T23" fmla="*/ 136 h 416"/>
                    <a:gd name="T24" fmla="*/ 354 w 548"/>
                    <a:gd name="T25" fmla="*/ 144 h 416"/>
                    <a:gd name="T26" fmla="*/ 404 w 548"/>
                    <a:gd name="T27" fmla="*/ 152 h 416"/>
                    <a:gd name="T28" fmla="*/ 438 w 548"/>
                    <a:gd name="T29" fmla="*/ 144 h 416"/>
                    <a:gd name="T30" fmla="*/ 472 w 548"/>
                    <a:gd name="T31" fmla="*/ 152 h 416"/>
                    <a:gd name="T32" fmla="*/ 522 w 548"/>
                    <a:gd name="T33" fmla="*/ 160 h 416"/>
                    <a:gd name="T34" fmla="*/ 522 w 548"/>
                    <a:gd name="T35" fmla="*/ 128 h 416"/>
                    <a:gd name="T36" fmla="*/ 548 w 548"/>
                    <a:gd name="T37" fmla="*/ 120 h 416"/>
                    <a:gd name="T38" fmla="*/ 522 w 548"/>
                    <a:gd name="T39" fmla="*/ 112 h 416"/>
                    <a:gd name="T40" fmla="*/ 497 w 548"/>
                    <a:gd name="T41" fmla="*/ 80 h 416"/>
                    <a:gd name="T42" fmla="*/ 480 w 548"/>
                    <a:gd name="T43" fmla="*/ 48 h 416"/>
                    <a:gd name="T44" fmla="*/ 421 w 548"/>
                    <a:gd name="T45" fmla="*/ 72 h 416"/>
                    <a:gd name="T46" fmla="*/ 388 w 548"/>
                    <a:gd name="T47" fmla="*/ 72 h 416"/>
                    <a:gd name="T48" fmla="*/ 379 w 548"/>
                    <a:gd name="T49" fmla="*/ 48 h 416"/>
                    <a:gd name="T50" fmla="*/ 345 w 548"/>
                    <a:gd name="T51" fmla="*/ 56 h 416"/>
                    <a:gd name="T52" fmla="*/ 320 w 548"/>
                    <a:gd name="T53" fmla="*/ 40 h 416"/>
                    <a:gd name="T54" fmla="*/ 295 w 548"/>
                    <a:gd name="T55" fmla="*/ 16 h 416"/>
                    <a:gd name="T56" fmla="*/ 261 w 548"/>
                    <a:gd name="T57" fmla="*/ 0 h 416"/>
                    <a:gd name="T58" fmla="*/ 227 w 548"/>
                    <a:gd name="T59" fmla="*/ 8 h 416"/>
                    <a:gd name="T60" fmla="*/ 194 w 548"/>
                    <a:gd name="T61" fmla="*/ 48 h 416"/>
                    <a:gd name="T62" fmla="*/ 194 w 548"/>
                    <a:gd name="T63" fmla="*/ 88 h 416"/>
                    <a:gd name="T64" fmla="*/ 160 w 548"/>
                    <a:gd name="T65" fmla="*/ 96 h 416"/>
                    <a:gd name="T66" fmla="*/ 143 w 548"/>
                    <a:gd name="T67" fmla="*/ 128 h 416"/>
                    <a:gd name="T68" fmla="*/ 109 w 548"/>
                    <a:gd name="T69" fmla="*/ 120 h 416"/>
                    <a:gd name="T70" fmla="*/ 84 w 548"/>
                    <a:gd name="T71" fmla="*/ 104 h 416"/>
                    <a:gd name="T72" fmla="*/ 42 w 548"/>
                    <a:gd name="T73" fmla="*/ 136 h 416"/>
                    <a:gd name="T74" fmla="*/ 8 w 548"/>
                    <a:gd name="T75" fmla="*/ 144 h 416"/>
                    <a:gd name="T76" fmla="*/ 0 w 548"/>
                    <a:gd name="T77" fmla="*/ 144 h 416"/>
                    <a:gd name="T78" fmla="*/ 0 w 548"/>
                    <a:gd name="T79" fmla="*/ 152 h 416"/>
                    <a:gd name="T80" fmla="*/ 34 w 548"/>
                    <a:gd name="T81" fmla="*/ 216 h 416"/>
                    <a:gd name="T82" fmla="*/ 84 w 548"/>
                    <a:gd name="T83" fmla="*/ 152 h 416"/>
                    <a:gd name="T84" fmla="*/ 84 w 548"/>
                    <a:gd name="T85" fmla="*/ 216 h 416"/>
                    <a:gd name="T86" fmla="*/ 126 w 548"/>
                    <a:gd name="T87" fmla="*/ 192 h 416"/>
                    <a:gd name="T88" fmla="*/ 126 w 548"/>
                    <a:gd name="T89" fmla="*/ 240 h 416"/>
                    <a:gd name="T90" fmla="*/ 177 w 548"/>
                    <a:gd name="T91" fmla="*/ 264 h 416"/>
                    <a:gd name="T92" fmla="*/ 160 w 548"/>
                    <a:gd name="T93" fmla="*/ 272 h 416"/>
                    <a:gd name="T94" fmla="*/ 219 w 548"/>
                    <a:gd name="T95" fmla="*/ 312 h 416"/>
                    <a:gd name="T96" fmla="*/ 227 w 548"/>
                    <a:gd name="T97" fmla="*/ 336 h 416"/>
                    <a:gd name="T98" fmla="*/ 253 w 548"/>
                    <a:gd name="T99" fmla="*/ 352 h 416"/>
                    <a:gd name="T100" fmla="*/ 312 w 548"/>
                    <a:gd name="T101" fmla="*/ 360 h 416"/>
                    <a:gd name="T102" fmla="*/ 371 w 548"/>
                    <a:gd name="T103" fmla="*/ 384 h 416"/>
                    <a:gd name="T104" fmla="*/ 312 w 548"/>
                    <a:gd name="T105" fmla="*/ 392 h 416"/>
                    <a:gd name="T106" fmla="*/ 413 w 548"/>
                    <a:gd name="T107" fmla="*/ 416 h 416"/>
                    <a:gd name="T108" fmla="*/ 413 w 548"/>
                    <a:gd name="T109" fmla="*/ 384 h 416"/>
                    <a:gd name="T110" fmla="*/ 388 w 548"/>
                    <a:gd name="T111" fmla="*/ 360 h 41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548" h="416">
                      <a:moveTo>
                        <a:pt x="388" y="360"/>
                      </a:moveTo>
                      <a:lnTo>
                        <a:pt x="379" y="344"/>
                      </a:lnTo>
                      <a:lnTo>
                        <a:pt x="345" y="328"/>
                      </a:lnTo>
                      <a:lnTo>
                        <a:pt x="320" y="296"/>
                      </a:lnTo>
                      <a:lnTo>
                        <a:pt x="270" y="264"/>
                      </a:lnTo>
                      <a:lnTo>
                        <a:pt x="236" y="216"/>
                      </a:lnTo>
                      <a:lnTo>
                        <a:pt x="202" y="200"/>
                      </a:lnTo>
                      <a:lnTo>
                        <a:pt x="219" y="152"/>
                      </a:lnTo>
                      <a:lnTo>
                        <a:pt x="236" y="152"/>
                      </a:lnTo>
                      <a:lnTo>
                        <a:pt x="270" y="168"/>
                      </a:lnTo>
                      <a:lnTo>
                        <a:pt x="278" y="144"/>
                      </a:lnTo>
                      <a:lnTo>
                        <a:pt x="312" y="136"/>
                      </a:lnTo>
                      <a:lnTo>
                        <a:pt x="354" y="144"/>
                      </a:lnTo>
                      <a:lnTo>
                        <a:pt x="404" y="152"/>
                      </a:lnTo>
                      <a:lnTo>
                        <a:pt x="438" y="144"/>
                      </a:lnTo>
                      <a:lnTo>
                        <a:pt x="472" y="152"/>
                      </a:lnTo>
                      <a:lnTo>
                        <a:pt x="522" y="160"/>
                      </a:lnTo>
                      <a:lnTo>
                        <a:pt x="522" y="128"/>
                      </a:lnTo>
                      <a:lnTo>
                        <a:pt x="548" y="120"/>
                      </a:lnTo>
                      <a:lnTo>
                        <a:pt x="522" y="112"/>
                      </a:lnTo>
                      <a:lnTo>
                        <a:pt x="497" y="80"/>
                      </a:lnTo>
                      <a:lnTo>
                        <a:pt x="480" y="48"/>
                      </a:lnTo>
                      <a:lnTo>
                        <a:pt x="421" y="72"/>
                      </a:lnTo>
                      <a:lnTo>
                        <a:pt x="388" y="72"/>
                      </a:lnTo>
                      <a:lnTo>
                        <a:pt x="379" y="48"/>
                      </a:lnTo>
                      <a:lnTo>
                        <a:pt x="345" y="56"/>
                      </a:lnTo>
                      <a:lnTo>
                        <a:pt x="320" y="40"/>
                      </a:lnTo>
                      <a:lnTo>
                        <a:pt x="295" y="16"/>
                      </a:lnTo>
                      <a:lnTo>
                        <a:pt x="261" y="0"/>
                      </a:lnTo>
                      <a:lnTo>
                        <a:pt x="227" y="8"/>
                      </a:lnTo>
                      <a:lnTo>
                        <a:pt x="194" y="48"/>
                      </a:lnTo>
                      <a:lnTo>
                        <a:pt x="194" y="88"/>
                      </a:lnTo>
                      <a:lnTo>
                        <a:pt x="160" y="96"/>
                      </a:lnTo>
                      <a:lnTo>
                        <a:pt x="143" y="128"/>
                      </a:lnTo>
                      <a:lnTo>
                        <a:pt x="109" y="120"/>
                      </a:lnTo>
                      <a:lnTo>
                        <a:pt x="84" y="104"/>
                      </a:lnTo>
                      <a:lnTo>
                        <a:pt x="42" y="136"/>
                      </a:lnTo>
                      <a:lnTo>
                        <a:pt x="8" y="144"/>
                      </a:lnTo>
                      <a:lnTo>
                        <a:pt x="0" y="144"/>
                      </a:lnTo>
                      <a:lnTo>
                        <a:pt x="0" y="152"/>
                      </a:lnTo>
                      <a:lnTo>
                        <a:pt x="34" y="216"/>
                      </a:lnTo>
                      <a:lnTo>
                        <a:pt x="84" y="152"/>
                      </a:lnTo>
                      <a:lnTo>
                        <a:pt x="84" y="216"/>
                      </a:lnTo>
                      <a:lnTo>
                        <a:pt x="126" y="192"/>
                      </a:lnTo>
                      <a:lnTo>
                        <a:pt x="126" y="240"/>
                      </a:lnTo>
                      <a:lnTo>
                        <a:pt x="177" y="264"/>
                      </a:lnTo>
                      <a:lnTo>
                        <a:pt x="160" y="272"/>
                      </a:lnTo>
                      <a:lnTo>
                        <a:pt x="219" y="312"/>
                      </a:lnTo>
                      <a:lnTo>
                        <a:pt x="227" y="336"/>
                      </a:lnTo>
                      <a:lnTo>
                        <a:pt x="253" y="352"/>
                      </a:lnTo>
                      <a:lnTo>
                        <a:pt x="312" y="360"/>
                      </a:lnTo>
                      <a:lnTo>
                        <a:pt x="371" y="384"/>
                      </a:lnTo>
                      <a:lnTo>
                        <a:pt x="312" y="392"/>
                      </a:lnTo>
                      <a:lnTo>
                        <a:pt x="413" y="416"/>
                      </a:lnTo>
                      <a:lnTo>
                        <a:pt x="413" y="384"/>
                      </a:lnTo>
                      <a:lnTo>
                        <a:pt x="388" y="36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6" name="Freeform 75"/>
                <p:cNvSpPr>
                  <a:spLocks/>
                </p:cNvSpPr>
                <p:nvPr/>
              </p:nvSpPr>
              <p:spPr bwMode="auto">
                <a:xfrm>
                  <a:off x="4308" y="3192"/>
                  <a:ext cx="388" cy="320"/>
                </a:xfrm>
                <a:custGeom>
                  <a:avLst/>
                  <a:gdLst>
                    <a:gd name="T0" fmla="*/ 287 w 388"/>
                    <a:gd name="T1" fmla="*/ 264 h 320"/>
                    <a:gd name="T2" fmla="*/ 312 w 388"/>
                    <a:gd name="T3" fmla="*/ 248 h 320"/>
                    <a:gd name="T4" fmla="*/ 320 w 388"/>
                    <a:gd name="T5" fmla="*/ 216 h 320"/>
                    <a:gd name="T6" fmla="*/ 346 w 388"/>
                    <a:gd name="T7" fmla="*/ 216 h 320"/>
                    <a:gd name="T8" fmla="*/ 337 w 388"/>
                    <a:gd name="T9" fmla="*/ 192 h 320"/>
                    <a:gd name="T10" fmla="*/ 388 w 388"/>
                    <a:gd name="T11" fmla="*/ 176 h 320"/>
                    <a:gd name="T12" fmla="*/ 362 w 388"/>
                    <a:gd name="T13" fmla="*/ 136 h 320"/>
                    <a:gd name="T14" fmla="*/ 388 w 388"/>
                    <a:gd name="T15" fmla="*/ 120 h 320"/>
                    <a:gd name="T16" fmla="*/ 346 w 388"/>
                    <a:gd name="T17" fmla="*/ 96 h 320"/>
                    <a:gd name="T18" fmla="*/ 337 w 388"/>
                    <a:gd name="T19" fmla="*/ 64 h 320"/>
                    <a:gd name="T20" fmla="*/ 337 w 388"/>
                    <a:gd name="T21" fmla="*/ 32 h 320"/>
                    <a:gd name="T22" fmla="*/ 304 w 388"/>
                    <a:gd name="T23" fmla="*/ 32 h 320"/>
                    <a:gd name="T24" fmla="*/ 295 w 388"/>
                    <a:gd name="T25" fmla="*/ 16 h 320"/>
                    <a:gd name="T26" fmla="*/ 270 w 388"/>
                    <a:gd name="T27" fmla="*/ 16 h 320"/>
                    <a:gd name="T28" fmla="*/ 236 w 388"/>
                    <a:gd name="T29" fmla="*/ 8 h 320"/>
                    <a:gd name="T30" fmla="*/ 202 w 388"/>
                    <a:gd name="T31" fmla="*/ 16 h 320"/>
                    <a:gd name="T32" fmla="*/ 152 w 388"/>
                    <a:gd name="T33" fmla="*/ 8 h 320"/>
                    <a:gd name="T34" fmla="*/ 110 w 388"/>
                    <a:gd name="T35" fmla="*/ 0 h 320"/>
                    <a:gd name="T36" fmla="*/ 76 w 388"/>
                    <a:gd name="T37" fmla="*/ 8 h 320"/>
                    <a:gd name="T38" fmla="*/ 68 w 388"/>
                    <a:gd name="T39" fmla="*/ 32 h 320"/>
                    <a:gd name="T40" fmla="*/ 34 w 388"/>
                    <a:gd name="T41" fmla="*/ 16 h 320"/>
                    <a:gd name="T42" fmla="*/ 17 w 388"/>
                    <a:gd name="T43" fmla="*/ 16 h 320"/>
                    <a:gd name="T44" fmla="*/ 0 w 388"/>
                    <a:gd name="T45" fmla="*/ 64 h 320"/>
                    <a:gd name="T46" fmla="*/ 34 w 388"/>
                    <a:gd name="T47" fmla="*/ 80 h 320"/>
                    <a:gd name="T48" fmla="*/ 68 w 388"/>
                    <a:gd name="T49" fmla="*/ 128 h 320"/>
                    <a:gd name="T50" fmla="*/ 118 w 388"/>
                    <a:gd name="T51" fmla="*/ 160 h 320"/>
                    <a:gd name="T52" fmla="*/ 143 w 388"/>
                    <a:gd name="T53" fmla="*/ 192 h 320"/>
                    <a:gd name="T54" fmla="*/ 177 w 388"/>
                    <a:gd name="T55" fmla="*/ 208 h 320"/>
                    <a:gd name="T56" fmla="*/ 186 w 388"/>
                    <a:gd name="T57" fmla="*/ 224 h 320"/>
                    <a:gd name="T58" fmla="*/ 211 w 388"/>
                    <a:gd name="T59" fmla="*/ 248 h 320"/>
                    <a:gd name="T60" fmla="*/ 211 w 388"/>
                    <a:gd name="T61" fmla="*/ 280 h 320"/>
                    <a:gd name="T62" fmla="*/ 295 w 388"/>
                    <a:gd name="T63" fmla="*/ 320 h 320"/>
                    <a:gd name="T64" fmla="*/ 295 w 388"/>
                    <a:gd name="T65" fmla="*/ 280 h 320"/>
                    <a:gd name="T66" fmla="*/ 287 w 388"/>
                    <a:gd name="T67" fmla="*/ 264 h 32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388" h="320">
                      <a:moveTo>
                        <a:pt x="287" y="264"/>
                      </a:moveTo>
                      <a:lnTo>
                        <a:pt x="312" y="248"/>
                      </a:lnTo>
                      <a:lnTo>
                        <a:pt x="320" y="216"/>
                      </a:lnTo>
                      <a:lnTo>
                        <a:pt x="346" y="216"/>
                      </a:lnTo>
                      <a:lnTo>
                        <a:pt x="337" y="192"/>
                      </a:lnTo>
                      <a:lnTo>
                        <a:pt x="388" y="176"/>
                      </a:lnTo>
                      <a:lnTo>
                        <a:pt x="362" y="136"/>
                      </a:lnTo>
                      <a:lnTo>
                        <a:pt x="388" y="120"/>
                      </a:lnTo>
                      <a:lnTo>
                        <a:pt x="346" y="96"/>
                      </a:lnTo>
                      <a:lnTo>
                        <a:pt x="337" y="64"/>
                      </a:lnTo>
                      <a:lnTo>
                        <a:pt x="337" y="32"/>
                      </a:lnTo>
                      <a:lnTo>
                        <a:pt x="304" y="32"/>
                      </a:lnTo>
                      <a:lnTo>
                        <a:pt x="295" y="16"/>
                      </a:lnTo>
                      <a:lnTo>
                        <a:pt x="270" y="16"/>
                      </a:lnTo>
                      <a:lnTo>
                        <a:pt x="236" y="8"/>
                      </a:lnTo>
                      <a:lnTo>
                        <a:pt x="202" y="16"/>
                      </a:lnTo>
                      <a:lnTo>
                        <a:pt x="152" y="8"/>
                      </a:lnTo>
                      <a:lnTo>
                        <a:pt x="110" y="0"/>
                      </a:lnTo>
                      <a:lnTo>
                        <a:pt x="76" y="8"/>
                      </a:lnTo>
                      <a:lnTo>
                        <a:pt x="68" y="32"/>
                      </a:lnTo>
                      <a:lnTo>
                        <a:pt x="34" y="16"/>
                      </a:lnTo>
                      <a:lnTo>
                        <a:pt x="17" y="16"/>
                      </a:lnTo>
                      <a:lnTo>
                        <a:pt x="0" y="64"/>
                      </a:lnTo>
                      <a:lnTo>
                        <a:pt x="34" y="80"/>
                      </a:lnTo>
                      <a:lnTo>
                        <a:pt x="68" y="128"/>
                      </a:lnTo>
                      <a:lnTo>
                        <a:pt x="118" y="160"/>
                      </a:lnTo>
                      <a:lnTo>
                        <a:pt x="143" y="192"/>
                      </a:lnTo>
                      <a:lnTo>
                        <a:pt x="177" y="208"/>
                      </a:lnTo>
                      <a:lnTo>
                        <a:pt x="186" y="224"/>
                      </a:lnTo>
                      <a:lnTo>
                        <a:pt x="211" y="248"/>
                      </a:lnTo>
                      <a:lnTo>
                        <a:pt x="211" y="280"/>
                      </a:lnTo>
                      <a:lnTo>
                        <a:pt x="295" y="320"/>
                      </a:lnTo>
                      <a:lnTo>
                        <a:pt x="295" y="280"/>
                      </a:lnTo>
                      <a:lnTo>
                        <a:pt x="287" y="264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7" name="Freeform 76"/>
                <p:cNvSpPr>
                  <a:spLocks/>
                </p:cNvSpPr>
                <p:nvPr/>
              </p:nvSpPr>
              <p:spPr bwMode="auto">
                <a:xfrm>
                  <a:off x="4333" y="2760"/>
                  <a:ext cx="573" cy="368"/>
                </a:xfrm>
                <a:custGeom>
                  <a:avLst/>
                  <a:gdLst>
                    <a:gd name="T0" fmla="*/ 295 w 573"/>
                    <a:gd name="T1" fmla="*/ 320 h 368"/>
                    <a:gd name="T2" fmla="*/ 329 w 573"/>
                    <a:gd name="T3" fmla="*/ 304 h 368"/>
                    <a:gd name="T4" fmla="*/ 380 w 573"/>
                    <a:gd name="T5" fmla="*/ 304 h 368"/>
                    <a:gd name="T6" fmla="*/ 413 w 573"/>
                    <a:gd name="T7" fmla="*/ 288 h 368"/>
                    <a:gd name="T8" fmla="*/ 439 w 573"/>
                    <a:gd name="T9" fmla="*/ 272 h 368"/>
                    <a:gd name="T10" fmla="*/ 455 w 573"/>
                    <a:gd name="T11" fmla="*/ 264 h 368"/>
                    <a:gd name="T12" fmla="*/ 464 w 573"/>
                    <a:gd name="T13" fmla="*/ 224 h 368"/>
                    <a:gd name="T14" fmla="*/ 472 w 573"/>
                    <a:gd name="T15" fmla="*/ 200 h 368"/>
                    <a:gd name="T16" fmla="*/ 498 w 573"/>
                    <a:gd name="T17" fmla="*/ 168 h 368"/>
                    <a:gd name="T18" fmla="*/ 523 w 573"/>
                    <a:gd name="T19" fmla="*/ 112 h 368"/>
                    <a:gd name="T20" fmla="*/ 548 w 573"/>
                    <a:gd name="T21" fmla="*/ 72 h 368"/>
                    <a:gd name="T22" fmla="*/ 573 w 573"/>
                    <a:gd name="T23" fmla="*/ 48 h 368"/>
                    <a:gd name="T24" fmla="*/ 548 w 573"/>
                    <a:gd name="T25" fmla="*/ 24 h 368"/>
                    <a:gd name="T26" fmla="*/ 514 w 573"/>
                    <a:gd name="T27" fmla="*/ 0 h 368"/>
                    <a:gd name="T28" fmla="*/ 472 w 573"/>
                    <a:gd name="T29" fmla="*/ 8 h 368"/>
                    <a:gd name="T30" fmla="*/ 447 w 573"/>
                    <a:gd name="T31" fmla="*/ 0 h 368"/>
                    <a:gd name="T32" fmla="*/ 405 w 573"/>
                    <a:gd name="T33" fmla="*/ 8 h 368"/>
                    <a:gd name="T34" fmla="*/ 371 w 573"/>
                    <a:gd name="T35" fmla="*/ 8 h 368"/>
                    <a:gd name="T36" fmla="*/ 329 w 573"/>
                    <a:gd name="T37" fmla="*/ 56 h 368"/>
                    <a:gd name="T38" fmla="*/ 287 w 573"/>
                    <a:gd name="T39" fmla="*/ 48 h 368"/>
                    <a:gd name="T40" fmla="*/ 279 w 573"/>
                    <a:gd name="T41" fmla="*/ 64 h 368"/>
                    <a:gd name="T42" fmla="*/ 228 w 573"/>
                    <a:gd name="T43" fmla="*/ 80 h 368"/>
                    <a:gd name="T44" fmla="*/ 228 w 573"/>
                    <a:gd name="T45" fmla="*/ 112 h 368"/>
                    <a:gd name="T46" fmla="*/ 110 w 573"/>
                    <a:gd name="T47" fmla="*/ 128 h 368"/>
                    <a:gd name="T48" fmla="*/ 85 w 573"/>
                    <a:gd name="T49" fmla="*/ 112 h 368"/>
                    <a:gd name="T50" fmla="*/ 68 w 573"/>
                    <a:gd name="T51" fmla="*/ 104 h 368"/>
                    <a:gd name="T52" fmla="*/ 68 w 573"/>
                    <a:gd name="T53" fmla="*/ 128 h 368"/>
                    <a:gd name="T54" fmla="*/ 26 w 573"/>
                    <a:gd name="T55" fmla="*/ 144 h 368"/>
                    <a:gd name="T56" fmla="*/ 26 w 573"/>
                    <a:gd name="T57" fmla="*/ 184 h 368"/>
                    <a:gd name="T58" fmla="*/ 17 w 573"/>
                    <a:gd name="T59" fmla="*/ 224 h 368"/>
                    <a:gd name="T60" fmla="*/ 0 w 573"/>
                    <a:gd name="T61" fmla="*/ 240 h 368"/>
                    <a:gd name="T62" fmla="*/ 43 w 573"/>
                    <a:gd name="T63" fmla="*/ 288 h 368"/>
                    <a:gd name="T64" fmla="*/ 34 w 573"/>
                    <a:gd name="T65" fmla="*/ 296 h 368"/>
                    <a:gd name="T66" fmla="*/ 68 w 573"/>
                    <a:gd name="T67" fmla="*/ 312 h 368"/>
                    <a:gd name="T68" fmla="*/ 93 w 573"/>
                    <a:gd name="T69" fmla="*/ 336 h 368"/>
                    <a:gd name="T70" fmla="*/ 118 w 573"/>
                    <a:gd name="T71" fmla="*/ 352 h 368"/>
                    <a:gd name="T72" fmla="*/ 152 w 573"/>
                    <a:gd name="T73" fmla="*/ 344 h 368"/>
                    <a:gd name="T74" fmla="*/ 161 w 573"/>
                    <a:gd name="T75" fmla="*/ 368 h 368"/>
                    <a:gd name="T76" fmla="*/ 194 w 573"/>
                    <a:gd name="T77" fmla="*/ 368 h 368"/>
                    <a:gd name="T78" fmla="*/ 253 w 573"/>
                    <a:gd name="T79" fmla="*/ 344 h 368"/>
                    <a:gd name="T80" fmla="*/ 262 w 573"/>
                    <a:gd name="T81" fmla="*/ 344 h 368"/>
                    <a:gd name="T82" fmla="*/ 270 w 573"/>
                    <a:gd name="T83" fmla="*/ 320 h 368"/>
                    <a:gd name="T84" fmla="*/ 295 w 573"/>
                    <a:gd name="T85" fmla="*/ 320 h 368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573" h="368">
                      <a:moveTo>
                        <a:pt x="295" y="320"/>
                      </a:moveTo>
                      <a:lnTo>
                        <a:pt x="329" y="304"/>
                      </a:lnTo>
                      <a:lnTo>
                        <a:pt x="380" y="304"/>
                      </a:lnTo>
                      <a:lnTo>
                        <a:pt x="413" y="288"/>
                      </a:lnTo>
                      <a:lnTo>
                        <a:pt x="439" y="272"/>
                      </a:lnTo>
                      <a:lnTo>
                        <a:pt x="455" y="264"/>
                      </a:lnTo>
                      <a:lnTo>
                        <a:pt x="464" y="224"/>
                      </a:lnTo>
                      <a:lnTo>
                        <a:pt x="472" y="200"/>
                      </a:lnTo>
                      <a:lnTo>
                        <a:pt x="498" y="168"/>
                      </a:lnTo>
                      <a:lnTo>
                        <a:pt x="523" y="112"/>
                      </a:lnTo>
                      <a:lnTo>
                        <a:pt x="548" y="72"/>
                      </a:lnTo>
                      <a:lnTo>
                        <a:pt x="573" y="48"/>
                      </a:lnTo>
                      <a:lnTo>
                        <a:pt x="548" y="24"/>
                      </a:lnTo>
                      <a:lnTo>
                        <a:pt x="514" y="0"/>
                      </a:lnTo>
                      <a:lnTo>
                        <a:pt x="472" y="8"/>
                      </a:lnTo>
                      <a:lnTo>
                        <a:pt x="447" y="0"/>
                      </a:lnTo>
                      <a:lnTo>
                        <a:pt x="405" y="8"/>
                      </a:lnTo>
                      <a:lnTo>
                        <a:pt x="371" y="8"/>
                      </a:lnTo>
                      <a:lnTo>
                        <a:pt x="329" y="56"/>
                      </a:lnTo>
                      <a:lnTo>
                        <a:pt x="287" y="48"/>
                      </a:lnTo>
                      <a:lnTo>
                        <a:pt x="279" y="64"/>
                      </a:lnTo>
                      <a:lnTo>
                        <a:pt x="228" y="80"/>
                      </a:lnTo>
                      <a:lnTo>
                        <a:pt x="228" y="112"/>
                      </a:lnTo>
                      <a:lnTo>
                        <a:pt x="110" y="128"/>
                      </a:lnTo>
                      <a:lnTo>
                        <a:pt x="85" y="112"/>
                      </a:lnTo>
                      <a:lnTo>
                        <a:pt x="68" y="104"/>
                      </a:lnTo>
                      <a:lnTo>
                        <a:pt x="68" y="128"/>
                      </a:lnTo>
                      <a:lnTo>
                        <a:pt x="26" y="144"/>
                      </a:lnTo>
                      <a:lnTo>
                        <a:pt x="26" y="184"/>
                      </a:lnTo>
                      <a:lnTo>
                        <a:pt x="17" y="224"/>
                      </a:lnTo>
                      <a:lnTo>
                        <a:pt x="0" y="240"/>
                      </a:lnTo>
                      <a:lnTo>
                        <a:pt x="43" y="288"/>
                      </a:lnTo>
                      <a:lnTo>
                        <a:pt x="34" y="296"/>
                      </a:lnTo>
                      <a:lnTo>
                        <a:pt x="68" y="312"/>
                      </a:lnTo>
                      <a:lnTo>
                        <a:pt x="93" y="336"/>
                      </a:lnTo>
                      <a:lnTo>
                        <a:pt x="118" y="352"/>
                      </a:lnTo>
                      <a:lnTo>
                        <a:pt x="152" y="344"/>
                      </a:lnTo>
                      <a:lnTo>
                        <a:pt x="161" y="368"/>
                      </a:lnTo>
                      <a:lnTo>
                        <a:pt x="194" y="368"/>
                      </a:lnTo>
                      <a:lnTo>
                        <a:pt x="253" y="344"/>
                      </a:lnTo>
                      <a:lnTo>
                        <a:pt x="262" y="344"/>
                      </a:lnTo>
                      <a:lnTo>
                        <a:pt x="270" y="320"/>
                      </a:lnTo>
                      <a:lnTo>
                        <a:pt x="295" y="320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8" name="Freeform 77"/>
                <p:cNvSpPr>
                  <a:spLocks/>
                </p:cNvSpPr>
                <p:nvPr/>
              </p:nvSpPr>
              <p:spPr bwMode="auto">
                <a:xfrm>
                  <a:off x="4308" y="3192"/>
                  <a:ext cx="388" cy="320"/>
                </a:xfrm>
                <a:custGeom>
                  <a:avLst/>
                  <a:gdLst>
                    <a:gd name="T0" fmla="*/ 287 w 388"/>
                    <a:gd name="T1" fmla="*/ 264 h 320"/>
                    <a:gd name="T2" fmla="*/ 312 w 388"/>
                    <a:gd name="T3" fmla="*/ 248 h 320"/>
                    <a:gd name="T4" fmla="*/ 320 w 388"/>
                    <a:gd name="T5" fmla="*/ 216 h 320"/>
                    <a:gd name="T6" fmla="*/ 346 w 388"/>
                    <a:gd name="T7" fmla="*/ 216 h 320"/>
                    <a:gd name="T8" fmla="*/ 337 w 388"/>
                    <a:gd name="T9" fmla="*/ 192 h 320"/>
                    <a:gd name="T10" fmla="*/ 388 w 388"/>
                    <a:gd name="T11" fmla="*/ 176 h 320"/>
                    <a:gd name="T12" fmla="*/ 362 w 388"/>
                    <a:gd name="T13" fmla="*/ 136 h 320"/>
                    <a:gd name="T14" fmla="*/ 388 w 388"/>
                    <a:gd name="T15" fmla="*/ 120 h 320"/>
                    <a:gd name="T16" fmla="*/ 346 w 388"/>
                    <a:gd name="T17" fmla="*/ 96 h 320"/>
                    <a:gd name="T18" fmla="*/ 337 w 388"/>
                    <a:gd name="T19" fmla="*/ 64 h 320"/>
                    <a:gd name="T20" fmla="*/ 337 w 388"/>
                    <a:gd name="T21" fmla="*/ 32 h 320"/>
                    <a:gd name="T22" fmla="*/ 304 w 388"/>
                    <a:gd name="T23" fmla="*/ 32 h 320"/>
                    <a:gd name="T24" fmla="*/ 295 w 388"/>
                    <a:gd name="T25" fmla="*/ 16 h 320"/>
                    <a:gd name="T26" fmla="*/ 270 w 388"/>
                    <a:gd name="T27" fmla="*/ 16 h 320"/>
                    <a:gd name="T28" fmla="*/ 236 w 388"/>
                    <a:gd name="T29" fmla="*/ 8 h 320"/>
                    <a:gd name="T30" fmla="*/ 202 w 388"/>
                    <a:gd name="T31" fmla="*/ 16 h 320"/>
                    <a:gd name="T32" fmla="*/ 152 w 388"/>
                    <a:gd name="T33" fmla="*/ 8 h 320"/>
                    <a:gd name="T34" fmla="*/ 110 w 388"/>
                    <a:gd name="T35" fmla="*/ 0 h 320"/>
                    <a:gd name="T36" fmla="*/ 76 w 388"/>
                    <a:gd name="T37" fmla="*/ 8 h 320"/>
                    <a:gd name="T38" fmla="*/ 68 w 388"/>
                    <a:gd name="T39" fmla="*/ 32 h 320"/>
                    <a:gd name="T40" fmla="*/ 34 w 388"/>
                    <a:gd name="T41" fmla="*/ 16 h 320"/>
                    <a:gd name="T42" fmla="*/ 17 w 388"/>
                    <a:gd name="T43" fmla="*/ 16 h 320"/>
                    <a:gd name="T44" fmla="*/ 0 w 388"/>
                    <a:gd name="T45" fmla="*/ 64 h 320"/>
                    <a:gd name="T46" fmla="*/ 34 w 388"/>
                    <a:gd name="T47" fmla="*/ 80 h 320"/>
                    <a:gd name="T48" fmla="*/ 68 w 388"/>
                    <a:gd name="T49" fmla="*/ 128 h 320"/>
                    <a:gd name="T50" fmla="*/ 118 w 388"/>
                    <a:gd name="T51" fmla="*/ 160 h 320"/>
                    <a:gd name="T52" fmla="*/ 143 w 388"/>
                    <a:gd name="T53" fmla="*/ 192 h 320"/>
                    <a:gd name="T54" fmla="*/ 177 w 388"/>
                    <a:gd name="T55" fmla="*/ 208 h 320"/>
                    <a:gd name="T56" fmla="*/ 186 w 388"/>
                    <a:gd name="T57" fmla="*/ 224 h 320"/>
                    <a:gd name="T58" fmla="*/ 211 w 388"/>
                    <a:gd name="T59" fmla="*/ 248 h 320"/>
                    <a:gd name="T60" fmla="*/ 211 w 388"/>
                    <a:gd name="T61" fmla="*/ 280 h 320"/>
                    <a:gd name="T62" fmla="*/ 295 w 388"/>
                    <a:gd name="T63" fmla="*/ 320 h 320"/>
                    <a:gd name="T64" fmla="*/ 295 w 388"/>
                    <a:gd name="T65" fmla="*/ 280 h 320"/>
                    <a:gd name="T66" fmla="*/ 287 w 388"/>
                    <a:gd name="T67" fmla="*/ 264 h 32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388" h="320">
                      <a:moveTo>
                        <a:pt x="287" y="264"/>
                      </a:moveTo>
                      <a:lnTo>
                        <a:pt x="312" y="248"/>
                      </a:lnTo>
                      <a:lnTo>
                        <a:pt x="320" y="216"/>
                      </a:lnTo>
                      <a:lnTo>
                        <a:pt x="346" y="216"/>
                      </a:lnTo>
                      <a:lnTo>
                        <a:pt x="337" y="192"/>
                      </a:lnTo>
                      <a:lnTo>
                        <a:pt x="388" y="176"/>
                      </a:lnTo>
                      <a:lnTo>
                        <a:pt x="362" y="136"/>
                      </a:lnTo>
                      <a:lnTo>
                        <a:pt x="388" y="120"/>
                      </a:lnTo>
                      <a:lnTo>
                        <a:pt x="346" y="96"/>
                      </a:lnTo>
                      <a:lnTo>
                        <a:pt x="337" y="64"/>
                      </a:lnTo>
                      <a:lnTo>
                        <a:pt x="337" y="32"/>
                      </a:lnTo>
                      <a:lnTo>
                        <a:pt x="304" y="32"/>
                      </a:lnTo>
                      <a:lnTo>
                        <a:pt x="295" y="16"/>
                      </a:lnTo>
                      <a:lnTo>
                        <a:pt x="270" y="16"/>
                      </a:lnTo>
                      <a:lnTo>
                        <a:pt x="236" y="8"/>
                      </a:lnTo>
                      <a:lnTo>
                        <a:pt x="202" y="16"/>
                      </a:lnTo>
                      <a:lnTo>
                        <a:pt x="152" y="8"/>
                      </a:lnTo>
                      <a:lnTo>
                        <a:pt x="110" y="0"/>
                      </a:lnTo>
                      <a:lnTo>
                        <a:pt x="76" y="8"/>
                      </a:lnTo>
                      <a:lnTo>
                        <a:pt x="68" y="32"/>
                      </a:lnTo>
                      <a:lnTo>
                        <a:pt x="34" y="16"/>
                      </a:lnTo>
                      <a:lnTo>
                        <a:pt x="17" y="16"/>
                      </a:lnTo>
                      <a:lnTo>
                        <a:pt x="0" y="64"/>
                      </a:lnTo>
                      <a:lnTo>
                        <a:pt x="34" y="80"/>
                      </a:lnTo>
                      <a:lnTo>
                        <a:pt x="68" y="128"/>
                      </a:lnTo>
                      <a:lnTo>
                        <a:pt x="118" y="160"/>
                      </a:lnTo>
                      <a:lnTo>
                        <a:pt x="143" y="192"/>
                      </a:lnTo>
                      <a:lnTo>
                        <a:pt x="177" y="208"/>
                      </a:lnTo>
                      <a:lnTo>
                        <a:pt x="186" y="224"/>
                      </a:lnTo>
                      <a:lnTo>
                        <a:pt x="211" y="248"/>
                      </a:lnTo>
                      <a:lnTo>
                        <a:pt x="211" y="280"/>
                      </a:lnTo>
                      <a:lnTo>
                        <a:pt x="295" y="320"/>
                      </a:lnTo>
                      <a:lnTo>
                        <a:pt x="295" y="280"/>
                      </a:lnTo>
                      <a:lnTo>
                        <a:pt x="287" y="26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79" name="Freeform 78"/>
                <p:cNvSpPr>
                  <a:spLocks/>
                </p:cNvSpPr>
                <p:nvPr/>
              </p:nvSpPr>
              <p:spPr bwMode="auto">
                <a:xfrm>
                  <a:off x="4333" y="2760"/>
                  <a:ext cx="573" cy="368"/>
                </a:xfrm>
                <a:custGeom>
                  <a:avLst/>
                  <a:gdLst>
                    <a:gd name="T0" fmla="*/ 295 w 573"/>
                    <a:gd name="T1" fmla="*/ 320 h 368"/>
                    <a:gd name="T2" fmla="*/ 329 w 573"/>
                    <a:gd name="T3" fmla="*/ 304 h 368"/>
                    <a:gd name="T4" fmla="*/ 380 w 573"/>
                    <a:gd name="T5" fmla="*/ 304 h 368"/>
                    <a:gd name="T6" fmla="*/ 413 w 573"/>
                    <a:gd name="T7" fmla="*/ 288 h 368"/>
                    <a:gd name="T8" fmla="*/ 439 w 573"/>
                    <a:gd name="T9" fmla="*/ 272 h 368"/>
                    <a:gd name="T10" fmla="*/ 455 w 573"/>
                    <a:gd name="T11" fmla="*/ 264 h 368"/>
                    <a:gd name="T12" fmla="*/ 464 w 573"/>
                    <a:gd name="T13" fmla="*/ 224 h 368"/>
                    <a:gd name="T14" fmla="*/ 472 w 573"/>
                    <a:gd name="T15" fmla="*/ 200 h 368"/>
                    <a:gd name="T16" fmla="*/ 498 w 573"/>
                    <a:gd name="T17" fmla="*/ 168 h 368"/>
                    <a:gd name="T18" fmla="*/ 523 w 573"/>
                    <a:gd name="T19" fmla="*/ 112 h 368"/>
                    <a:gd name="T20" fmla="*/ 548 w 573"/>
                    <a:gd name="T21" fmla="*/ 72 h 368"/>
                    <a:gd name="T22" fmla="*/ 573 w 573"/>
                    <a:gd name="T23" fmla="*/ 48 h 368"/>
                    <a:gd name="T24" fmla="*/ 548 w 573"/>
                    <a:gd name="T25" fmla="*/ 24 h 368"/>
                    <a:gd name="T26" fmla="*/ 514 w 573"/>
                    <a:gd name="T27" fmla="*/ 0 h 368"/>
                    <a:gd name="T28" fmla="*/ 472 w 573"/>
                    <a:gd name="T29" fmla="*/ 8 h 368"/>
                    <a:gd name="T30" fmla="*/ 447 w 573"/>
                    <a:gd name="T31" fmla="*/ 0 h 368"/>
                    <a:gd name="T32" fmla="*/ 405 w 573"/>
                    <a:gd name="T33" fmla="*/ 8 h 368"/>
                    <a:gd name="T34" fmla="*/ 371 w 573"/>
                    <a:gd name="T35" fmla="*/ 8 h 368"/>
                    <a:gd name="T36" fmla="*/ 329 w 573"/>
                    <a:gd name="T37" fmla="*/ 56 h 368"/>
                    <a:gd name="T38" fmla="*/ 287 w 573"/>
                    <a:gd name="T39" fmla="*/ 48 h 368"/>
                    <a:gd name="T40" fmla="*/ 279 w 573"/>
                    <a:gd name="T41" fmla="*/ 64 h 368"/>
                    <a:gd name="T42" fmla="*/ 228 w 573"/>
                    <a:gd name="T43" fmla="*/ 80 h 368"/>
                    <a:gd name="T44" fmla="*/ 228 w 573"/>
                    <a:gd name="T45" fmla="*/ 112 h 368"/>
                    <a:gd name="T46" fmla="*/ 110 w 573"/>
                    <a:gd name="T47" fmla="*/ 128 h 368"/>
                    <a:gd name="T48" fmla="*/ 85 w 573"/>
                    <a:gd name="T49" fmla="*/ 112 h 368"/>
                    <a:gd name="T50" fmla="*/ 68 w 573"/>
                    <a:gd name="T51" fmla="*/ 104 h 368"/>
                    <a:gd name="T52" fmla="*/ 68 w 573"/>
                    <a:gd name="T53" fmla="*/ 128 h 368"/>
                    <a:gd name="T54" fmla="*/ 26 w 573"/>
                    <a:gd name="T55" fmla="*/ 144 h 368"/>
                    <a:gd name="T56" fmla="*/ 26 w 573"/>
                    <a:gd name="T57" fmla="*/ 184 h 368"/>
                    <a:gd name="T58" fmla="*/ 17 w 573"/>
                    <a:gd name="T59" fmla="*/ 224 h 368"/>
                    <a:gd name="T60" fmla="*/ 0 w 573"/>
                    <a:gd name="T61" fmla="*/ 240 h 368"/>
                    <a:gd name="T62" fmla="*/ 43 w 573"/>
                    <a:gd name="T63" fmla="*/ 288 h 368"/>
                    <a:gd name="T64" fmla="*/ 34 w 573"/>
                    <a:gd name="T65" fmla="*/ 296 h 368"/>
                    <a:gd name="T66" fmla="*/ 68 w 573"/>
                    <a:gd name="T67" fmla="*/ 312 h 368"/>
                    <a:gd name="T68" fmla="*/ 93 w 573"/>
                    <a:gd name="T69" fmla="*/ 336 h 368"/>
                    <a:gd name="T70" fmla="*/ 118 w 573"/>
                    <a:gd name="T71" fmla="*/ 352 h 368"/>
                    <a:gd name="T72" fmla="*/ 152 w 573"/>
                    <a:gd name="T73" fmla="*/ 344 h 368"/>
                    <a:gd name="T74" fmla="*/ 161 w 573"/>
                    <a:gd name="T75" fmla="*/ 368 h 368"/>
                    <a:gd name="T76" fmla="*/ 194 w 573"/>
                    <a:gd name="T77" fmla="*/ 368 h 368"/>
                    <a:gd name="T78" fmla="*/ 253 w 573"/>
                    <a:gd name="T79" fmla="*/ 344 h 368"/>
                    <a:gd name="T80" fmla="*/ 262 w 573"/>
                    <a:gd name="T81" fmla="*/ 344 h 368"/>
                    <a:gd name="T82" fmla="*/ 270 w 573"/>
                    <a:gd name="T83" fmla="*/ 320 h 368"/>
                    <a:gd name="T84" fmla="*/ 295 w 573"/>
                    <a:gd name="T85" fmla="*/ 320 h 368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573" h="368">
                      <a:moveTo>
                        <a:pt x="295" y="320"/>
                      </a:moveTo>
                      <a:lnTo>
                        <a:pt x="329" y="304"/>
                      </a:lnTo>
                      <a:lnTo>
                        <a:pt x="380" y="304"/>
                      </a:lnTo>
                      <a:lnTo>
                        <a:pt x="413" y="288"/>
                      </a:lnTo>
                      <a:lnTo>
                        <a:pt x="439" y="272"/>
                      </a:lnTo>
                      <a:lnTo>
                        <a:pt x="455" y="264"/>
                      </a:lnTo>
                      <a:lnTo>
                        <a:pt x="464" y="224"/>
                      </a:lnTo>
                      <a:lnTo>
                        <a:pt x="472" y="200"/>
                      </a:lnTo>
                      <a:lnTo>
                        <a:pt x="498" y="168"/>
                      </a:lnTo>
                      <a:lnTo>
                        <a:pt x="523" y="112"/>
                      </a:lnTo>
                      <a:lnTo>
                        <a:pt x="548" y="72"/>
                      </a:lnTo>
                      <a:lnTo>
                        <a:pt x="573" y="48"/>
                      </a:lnTo>
                      <a:lnTo>
                        <a:pt x="548" y="24"/>
                      </a:lnTo>
                      <a:lnTo>
                        <a:pt x="514" y="0"/>
                      </a:lnTo>
                      <a:lnTo>
                        <a:pt x="472" y="8"/>
                      </a:lnTo>
                      <a:lnTo>
                        <a:pt x="447" y="0"/>
                      </a:lnTo>
                      <a:lnTo>
                        <a:pt x="405" y="8"/>
                      </a:lnTo>
                      <a:lnTo>
                        <a:pt x="371" y="8"/>
                      </a:lnTo>
                      <a:lnTo>
                        <a:pt x="329" y="56"/>
                      </a:lnTo>
                      <a:lnTo>
                        <a:pt x="287" y="48"/>
                      </a:lnTo>
                      <a:lnTo>
                        <a:pt x="279" y="64"/>
                      </a:lnTo>
                      <a:lnTo>
                        <a:pt x="228" y="80"/>
                      </a:lnTo>
                      <a:lnTo>
                        <a:pt x="228" y="112"/>
                      </a:lnTo>
                      <a:lnTo>
                        <a:pt x="110" y="128"/>
                      </a:lnTo>
                      <a:lnTo>
                        <a:pt x="85" y="112"/>
                      </a:lnTo>
                      <a:lnTo>
                        <a:pt x="68" y="104"/>
                      </a:lnTo>
                      <a:lnTo>
                        <a:pt x="68" y="128"/>
                      </a:lnTo>
                      <a:lnTo>
                        <a:pt x="26" y="144"/>
                      </a:lnTo>
                      <a:lnTo>
                        <a:pt x="26" y="184"/>
                      </a:lnTo>
                      <a:lnTo>
                        <a:pt x="17" y="224"/>
                      </a:lnTo>
                      <a:lnTo>
                        <a:pt x="0" y="240"/>
                      </a:lnTo>
                      <a:lnTo>
                        <a:pt x="43" y="288"/>
                      </a:lnTo>
                      <a:lnTo>
                        <a:pt x="34" y="296"/>
                      </a:lnTo>
                      <a:lnTo>
                        <a:pt x="68" y="312"/>
                      </a:lnTo>
                      <a:lnTo>
                        <a:pt x="93" y="336"/>
                      </a:lnTo>
                      <a:lnTo>
                        <a:pt x="118" y="352"/>
                      </a:lnTo>
                      <a:lnTo>
                        <a:pt x="152" y="344"/>
                      </a:lnTo>
                      <a:lnTo>
                        <a:pt x="161" y="368"/>
                      </a:lnTo>
                      <a:lnTo>
                        <a:pt x="194" y="368"/>
                      </a:lnTo>
                      <a:lnTo>
                        <a:pt x="253" y="344"/>
                      </a:lnTo>
                      <a:lnTo>
                        <a:pt x="262" y="344"/>
                      </a:lnTo>
                      <a:lnTo>
                        <a:pt x="270" y="320"/>
                      </a:lnTo>
                      <a:lnTo>
                        <a:pt x="295" y="32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0" name="Freeform 79"/>
                <p:cNvSpPr>
                  <a:spLocks/>
                </p:cNvSpPr>
                <p:nvPr/>
              </p:nvSpPr>
              <p:spPr bwMode="auto">
                <a:xfrm>
                  <a:off x="4788" y="2760"/>
                  <a:ext cx="26" cy="8"/>
                </a:xfrm>
                <a:custGeom>
                  <a:avLst/>
                  <a:gdLst>
                    <a:gd name="T0" fmla="*/ 17 w 26"/>
                    <a:gd name="T1" fmla="*/ 8 h 8"/>
                    <a:gd name="T2" fmla="*/ 26 w 26"/>
                    <a:gd name="T3" fmla="*/ 8 h 8"/>
                    <a:gd name="T4" fmla="*/ 0 w 26"/>
                    <a:gd name="T5" fmla="*/ 0 h 8"/>
                    <a:gd name="T6" fmla="*/ 17 w 26"/>
                    <a:gd name="T7" fmla="*/ 8 h 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6" h="8">
                      <a:moveTo>
                        <a:pt x="17" y="8"/>
                      </a:moveTo>
                      <a:lnTo>
                        <a:pt x="26" y="8"/>
                      </a:lnTo>
                      <a:lnTo>
                        <a:pt x="0" y="0"/>
                      </a:lnTo>
                      <a:lnTo>
                        <a:pt x="17" y="8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1" name="Freeform 80"/>
                <p:cNvSpPr>
                  <a:spLocks/>
                </p:cNvSpPr>
                <p:nvPr/>
              </p:nvSpPr>
              <p:spPr bwMode="auto">
                <a:xfrm>
                  <a:off x="4814" y="2768"/>
                  <a:ext cx="17" cy="1"/>
                </a:xfrm>
                <a:custGeom>
                  <a:avLst/>
                  <a:gdLst>
                    <a:gd name="T0" fmla="*/ 17 w 17"/>
                    <a:gd name="T1" fmla="*/ 0 h 1"/>
                    <a:gd name="T2" fmla="*/ 0 w 17"/>
                    <a:gd name="T3" fmla="*/ 0 h 1"/>
                    <a:gd name="T4" fmla="*/ 17 w 17"/>
                    <a:gd name="T5" fmla="*/ 0 h 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7" h="1">
                      <a:moveTo>
                        <a:pt x="17" y="0"/>
                      </a:moveTo>
                      <a:lnTo>
                        <a:pt x="0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2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4805" y="2760"/>
                  <a:ext cx="26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3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4805" y="2760"/>
                  <a:ext cx="26" cy="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4" name="Freeform 83"/>
                <p:cNvSpPr>
                  <a:spLocks/>
                </p:cNvSpPr>
                <p:nvPr/>
              </p:nvSpPr>
              <p:spPr bwMode="auto">
                <a:xfrm>
                  <a:off x="4780" y="2760"/>
                  <a:ext cx="8" cy="1"/>
                </a:xfrm>
                <a:custGeom>
                  <a:avLst/>
                  <a:gdLst>
                    <a:gd name="T0" fmla="*/ 0 w 8"/>
                    <a:gd name="T1" fmla="*/ 0 h 1"/>
                    <a:gd name="T2" fmla="*/ 8 w 8"/>
                    <a:gd name="T3" fmla="*/ 0 h 1"/>
                    <a:gd name="T4" fmla="*/ 0 w 8"/>
                    <a:gd name="T5" fmla="*/ 0 h 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" h="1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4527" y="2664"/>
                  <a:ext cx="26" cy="16"/>
                </a:xfrm>
                <a:custGeom>
                  <a:avLst/>
                  <a:gdLst>
                    <a:gd name="T0" fmla="*/ 26 w 26"/>
                    <a:gd name="T1" fmla="*/ 16 h 16"/>
                    <a:gd name="T2" fmla="*/ 0 w 26"/>
                    <a:gd name="T3" fmla="*/ 0 h 16"/>
                    <a:gd name="T4" fmla="*/ 0 w 26"/>
                    <a:gd name="T5" fmla="*/ 8 h 16"/>
                    <a:gd name="T6" fmla="*/ 17 w 26"/>
                    <a:gd name="T7" fmla="*/ 16 h 16"/>
                    <a:gd name="T8" fmla="*/ 26 w 26"/>
                    <a:gd name="T9" fmla="*/ 16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" h="16">
                      <a:moveTo>
                        <a:pt x="26" y="16"/>
                      </a:move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7" y="16"/>
                      </a:lnTo>
                      <a:lnTo>
                        <a:pt x="26" y="1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4780" y="2760"/>
                  <a:ext cx="8" cy="1"/>
                </a:xfrm>
                <a:custGeom>
                  <a:avLst/>
                  <a:gdLst>
                    <a:gd name="T0" fmla="*/ 0 w 8"/>
                    <a:gd name="T1" fmla="*/ 0 h 1"/>
                    <a:gd name="T2" fmla="*/ 8 w 8"/>
                    <a:gd name="T3" fmla="*/ 0 h 1"/>
                    <a:gd name="T4" fmla="*/ 0 w 8"/>
                    <a:gd name="T5" fmla="*/ 0 h 1"/>
                    <a:gd name="T6" fmla="*/ 0 w 8"/>
                    <a:gd name="T7" fmla="*/ 0 h 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4527" y="2664"/>
                  <a:ext cx="26" cy="16"/>
                </a:xfrm>
                <a:custGeom>
                  <a:avLst/>
                  <a:gdLst>
                    <a:gd name="T0" fmla="*/ 26 w 26"/>
                    <a:gd name="T1" fmla="*/ 16 h 16"/>
                    <a:gd name="T2" fmla="*/ 0 w 26"/>
                    <a:gd name="T3" fmla="*/ 0 h 16"/>
                    <a:gd name="T4" fmla="*/ 0 w 26"/>
                    <a:gd name="T5" fmla="*/ 8 h 16"/>
                    <a:gd name="T6" fmla="*/ 17 w 26"/>
                    <a:gd name="T7" fmla="*/ 16 h 16"/>
                    <a:gd name="T8" fmla="*/ 26 w 26"/>
                    <a:gd name="T9" fmla="*/ 16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" h="16">
                      <a:moveTo>
                        <a:pt x="26" y="16"/>
                      </a:move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7" y="16"/>
                      </a:lnTo>
                      <a:lnTo>
                        <a:pt x="26" y="16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4376" y="2656"/>
                  <a:ext cx="480" cy="232"/>
                </a:xfrm>
                <a:custGeom>
                  <a:avLst/>
                  <a:gdLst>
                    <a:gd name="T0" fmla="*/ 421 w 480"/>
                    <a:gd name="T1" fmla="*/ 8 h 232"/>
                    <a:gd name="T2" fmla="*/ 396 w 480"/>
                    <a:gd name="T3" fmla="*/ 0 h 232"/>
                    <a:gd name="T4" fmla="*/ 353 w 480"/>
                    <a:gd name="T5" fmla="*/ 0 h 232"/>
                    <a:gd name="T6" fmla="*/ 328 w 480"/>
                    <a:gd name="T7" fmla="*/ 16 h 232"/>
                    <a:gd name="T8" fmla="*/ 294 w 480"/>
                    <a:gd name="T9" fmla="*/ 16 h 232"/>
                    <a:gd name="T10" fmla="*/ 269 w 480"/>
                    <a:gd name="T11" fmla="*/ 40 h 232"/>
                    <a:gd name="T12" fmla="*/ 244 w 480"/>
                    <a:gd name="T13" fmla="*/ 40 h 232"/>
                    <a:gd name="T14" fmla="*/ 236 w 480"/>
                    <a:gd name="T15" fmla="*/ 24 h 232"/>
                    <a:gd name="T16" fmla="*/ 210 w 480"/>
                    <a:gd name="T17" fmla="*/ 0 h 232"/>
                    <a:gd name="T18" fmla="*/ 177 w 480"/>
                    <a:gd name="T19" fmla="*/ 24 h 232"/>
                    <a:gd name="T20" fmla="*/ 168 w 480"/>
                    <a:gd name="T21" fmla="*/ 24 h 232"/>
                    <a:gd name="T22" fmla="*/ 151 w 480"/>
                    <a:gd name="T23" fmla="*/ 16 h 232"/>
                    <a:gd name="T24" fmla="*/ 126 w 480"/>
                    <a:gd name="T25" fmla="*/ 32 h 232"/>
                    <a:gd name="T26" fmla="*/ 101 w 480"/>
                    <a:gd name="T27" fmla="*/ 56 h 232"/>
                    <a:gd name="T28" fmla="*/ 67 w 480"/>
                    <a:gd name="T29" fmla="*/ 104 h 232"/>
                    <a:gd name="T30" fmla="*/ 25 w 480"/>
                    <a:gd name="T31" fmla="*/ 104 h 232"/>
                    <a:gd name="T32" fmla="*/ 0 w 480"/>
                    <a:gd name="T33" fmla="*/ 136 h 232"/>
                    <a:gd name="T34" fmla="*/ 0 w 480"/>
                    <a:gd name="T35" fmla="*/ 176 h 232"/>
                    <a:gd name="T36" fmla="*/ 33 w 480"/>
                    <a:gd name="T37" fmla="*/ 200 h 232"/>
                    <a:gd name="T38" fmla="*/ 25 w 480"/>
                    <a:gd name="T39" fmla="*/ 208 h 232"/>
                    <a:gd name="T40" fmla="*/ 42 w 480"/>
                    <a:gd name="T41" fmla="*/ 216 h 232"/>
                    <a:gd name="T42" fmla="*/ 67 w 480"/>
                    <a:gd name="T43" fmla="*/ 232 h 232"/>
                    <a:gd name="T44" fmla="*/ 185 w 480"/>
                    <a:gd name="T45" fmla="*/ 216 h 232"/>
                    <a:gd name="T46" fmla="*/ 185 w 480"/>
                    <a:gd name="T47" fmla="*/ 184 h 232"/>
                    <a:gd name="T48" fmla="*/ 236 w 480"/>
                    <a:gd name="T49" fmla="*/ 168 h 232"/>
                    <a:gd name="T50" fmla="*/ 244 w 480"/>
                    <a:gd name="T51" fmla="*/ 152 h 232"/>
                    <a:gd name="T52" fmla="*/ 286 w 480"/>
                    <a:gd name="T53" fmla="*/ 160 h 232"/>
                    <a:gd name="T54" fmla="*/ 328 w 480"/>
                    <a:gd name="T55" fmla="*/ 112 h 232"/>
                    <a:gd name="T56" fmla="*/ 362 w 480"/>
                    <a:gd name="T57" fmla="*/ 112 h 232"/>
                    <a:gd name="T58" fmla="*/ 404 w 480"/>
                    <a:gd name="T59" fmla="*/ 104 h 232"/>
                    <a:gd name="T60" fmla="*/ 412 w 480"/>
                    <a:gd name="T61" fmla="*/ 104 h 232"/>
                    <a:gd name="T62" fmla="*/ 438 w 480"/>
                    <a:gd name="T63" fmla="*/ 112 h 232"/>
                    <a:gd name="T64" fmla="*/ 455 w 480"/>
                    <a:gd name="T65" fmla="*/ 112 h 232"/>
                    <a:gd name="T66" fmla="*/ 463 w 480"/>
                    <a:gd name="T67" fmla="*/ 64 h 232"/>
                    <a:gd name="T68" fmla="*/ 480 w 480"/>
                    <a:gd name="T69" fmla="*/ 16 h 232"/>
                    <a:gd name="T70" fmla="*/ 421 w 480"/>
                    <a:gd name="T71" fmla="*/ 8 h 232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480" h="232">
                      <a:moveTo>
                        <a:pt x="421" y="8"/>
                      </a:moveTo>
                      <a:lnTo>
                        <a:pt x="396" y="0"/>
                      </a:lnTo>
                      <a:lnTo>
                        <a:pt x="353" y="0"/>
                      </a:lnTo>
                      <a:lnTo>
                        <a:pt x="328" y="16"/>
                      </a:lnTo>
                      <a:lnTo>
                        <a:pt x="294" y="16"/>
                      </a:lnTo>
                      <a:lnTo>
                        <a:pt x="269" y="40"/>
                      </a:lnTo>
                      <a:lnTo>
                        <a:pt x="244" y="40"/>
                      </a:lnTo>
                      <a:lnTo>
                        <a:pt x="236" y="24"/>
                      </a:lnTo>
                      <a:lnTo>
                        <a:pt x="210" y="0"/>
                      </a:lnTo>
                      <a:lnTo>
                        <a:pt x="177" y="24"/>
                      </a:lnTo>
                      <a:lnTo>
                        <a:pt x="168" y="24"/>
                      </a:lnTo>
                      <a:lnTo>
                        <a:pt x="151" y="16"/>
                      </a:lnTo>
                      <a:lnTo>
                        <a:pt x="126" y="32"/>
                      </a:lnTo>
                      <a:lnTo>
                        <a:pt x="101" y="56"/>
                      </a:lnTo>
                      <a:lnTo>
                        <a:pt x="67" y="104"/>
                      </a:lnTo>
                      <a:lnTo>
                        <a:pt x="25" y="104"/>
                      </a:lnTo>
                      <a:lnTo>
                        <a:pt x="0" y="136"/>
                      </a:lnTo>
                      <a:lnTo>
                        <a:pt x="0" y="176"/>
                      </a:lnTo>
                      <a:lnTo>
                        <a:pt x="33" y="200"/>
                      </a:lnTo>
                      <a:lnTo>
                        <a:pt x="25" y="208"/>
                      </a:lnTo>
                      <a:lnTo>
                        <a:pt x="42" y="216"/>
                      </a:lnTo>
                      <a:lnTo>
                        <a:pt x="67" y="232"/>
                      </a:lnTo>
                      <a:lnTo>
                        <a:pt x="185" y="216"/>
                      </a:lnTo>
                      <a:lnTo>
                        <a:pt x="185" y="184"/>
                      </a:lnTo>
                      <a:lnTo>
                        <a:pt x="236" y="168"/>
                      </a:lnTo>
                      <a:lnTo>
                        <a:pt x="244" y="152"/>
                      </a:lnTo>
                      <a:lnTo>
                        <a:pt x="286" y="160"/>
                      </a:lnTo>
                      <a:lnTo>
                        <a:pt x="328" y="112"/>
                      </a:lnTo>
                      <a:lnTo>
                        <a:pt x="362" y="112"/>
                      </a:lnTo>
                      <a:lnTo>
                        <a:pt x="404" y="104"/>
                      </a:lnTo>
                      <a:lnTo>
                        <a:pt x="412" y="104"/>
                      </a:lnTo>
                      <a:lnTo>
                        <a:pt x="438" y="112"/>
                      </a:lnTo>
                      <a:lnTo>
                        <a:pt x="455" y="112"/>
                      </a:lnTo>
                      <a:lnTo>
                        <a:pt x="463" y="64"/>
                      </a:lnTo>
                      <a:lnTo>
                        <a:pt x="480" y="16"/>
                      </a:lnTo>
                      <a:lnTo>
                        <a:pt x="421" y="8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89" name="Freeform 88"/>
                <p:cNvSpPr>
                  <a:spLocks/>
                </p:cNvSpPr>
                <p:nvPr/>
              </p:nvSpPr>
              <p:spPr bwMode="auto">
                <a:xfrm>
                  <a:off x="4595" y="3056"/>
                  <a:ext cx="438" cy="504"/>
                </a:xfrm>
                <a:custGeom>
                  <a:avLst/>
                  <a:gdLst>
                    <a:gd name="T0" fmla="*/ 126 w 438"/>
                    <a:gd name="T1" fmla="*/ 424 h 504"/>
                    <a:gd name="T2" fmla="*/ 160 w 438"/>
                    <a:gd name="T3" fmla="*/ 440 h 504"/>
                    <a:gd name="T4" fmla="*/ 185 w 438"/>
                    <a:gd name="T5" fmla="*/ 440 h 504"/>
                    <a:gd name="T6" fmla="*/ 202 w 438"/>
                    <a:gd name="T7" fmla="*/ 456 h 504"/>
                    <a:gd name="T8" fmla="*/ 236 w 438"/>
                    <a:gd name="T9" fmla="*/ 496 h 504"/>
                    <a:gd name="T10" fmla="*/ 252 w 438"/>
                    <a:gd name="T11" fmla="*/ 504 h 504"/>
                    <a:gd name="T12" fmla="*/ 261 w 438"/>
                    <a:gd name="T13" fmla="*/ 472 h 504"/>
                    <a:gd name="T14" fmla="*/ 286 w 438"/>
                    <a:gd name="T15" fmla="*/ 464 h 504"/>
                    <a:gd name="T16" fmla="*/ 311 w 438"/>
                    <a:gd name="T17" fmla="*/ 456 h 504"/>
                    <a:gd name="T18" fmla="*/ 370 w 438"/>
                    <a:gd name="T19" fmla="*/ 432 h 504"/>
                    <a:gd name="T20" fmla="*/ 413 w 438"/>
                    <a:gd name="T21" fmla="*/ 432 h 504"/>
                    <a:gd name="T22" fmla="*/ 421 w 438"/>
                    <a:gd name="T23" fmla="*/ 400 h 504"/>
                    <a:gd name="T24" fmla="*/ 404 w 438"/>
                    <a:gd name="T25" fmla="*/ 392 h 504"/>
                    <a:gd name="T26" fmla="*/ 404 w 438"/>
                    <a:gd name="T27" fmla="*/ 360 h 504"/>
                    <a:gd name="T28" fmla="*/ 421 w 438"/>
                    <a:gd name="T29" fmla="*/ 352 h 504"/>
                    <a:gd name="T30" fmla="*/ 438 w 438"/>
                    <a:gd name="T31" fmla="*/ 312 h 504"/>
                    <a:gd name="T32" fmla="*/ 396 w 438"/>
                    <a:gd name="T33" fmla="*/ 280 h 504"/>
                    <a:gd name="T34" fmla="*/ 379 w 438"/>
                    <a:gd name="T35" fmla="*/ 248 h 504"/>
                    <a:gd name="T36" fmla="*/ 370 w 438"/>
                    <a:gd name="T37" fmla="*/ 216 h 504"/>
                    <a:gd name="T38" fmla="*/ 387 w 438"/>
                    <a:gd name="T39" fmla="*/ 184 h 504"/>
                    <a:gd name="T40" fmla="*/ 370 w 438"/>
                    <a:gd name="T41" fmla="*/ 176 h 504"/>
                    <a:gd name="T42" fmla="*/ 370 w 438"/>
                    <a:gd name="T43" fmla="*/ 136 h 504"/>
                    <a:gd name="T44" fmla="*/ 328 w 438"/>
                    <a:gd name="T45" fmla="*/ 160 h 504"/>
                    <a:gd name="T46" fmla="*/ 286 w 438"/>
                    <a:gd name="T47" fmla="*/ 144 h 504"/>
                    <a:gd name="T48" fmla="*/ 244 w 438"/>
                    <a:gd name="T49" fmla="*/ 136 h 504"/>
                    <a:gd name="T50" fmla="*/ 261 w 438"/>
                    <a:gd name="T51" fmla="*/ 104 h 504"/>
                    <a:gd name="T52" fmla="*/ 219 w 438"/>
                    <a:gd name="T53" fmla="*/ 88 h 504"/>
                    <a:gd name="T54" fmla="*/ 185 w 438"/>
                    <a:gd name="T55" fmla="*/ 64 h 504"/>
                    <a:gd name="T56" fmla="*/ 177 w 438"/>
                    <a:gd name="T57" fmla="*/ 40 h 504"/>
                    <a:gd name="T58" fmla="*/ 143 w 438"/>
                    <a:gd name="T59" fmla="*/ 16 h 504"/>
                    <a:gd name="T60" fmla="*/ 126 w 438"/>
                    <a:gd name="T61" fmla="*/ 0 h 504"/>
                    <a:gd name="T62" fmla="*/ 118 w 438"/>
                    <a:gd name="T63" fmla="*/ 8 h 504"/>
                    <a:gd name="T64" fmla="*/ 67 w 438"/>
                    <a:gd name="T65" fmla="*/ 8 h 504"/>
                    <a:gd name="T66" fmla="*/ 33 w 438"/>
                    <a:gd name="T67" fmla="*/ 24 h 504"/>
                    <a:gd name="T68" fmla="*/ 8 w 438"/>
                    <a:gd name="T69" fmla="*/ 24 h 504"/>
                    <a:gd name="T70" fmla="*/ 0 w 438"/>
                    <a:gd name="T71" fmla="*/ 48 h 504"/>
                    <a:gd name="T72" fmla="*/ 8 w 438"/>
                    <a:gd name="T73" fmla="*/ 80 h 504"/>
                    <a:gd name="T74" fmla="*/ 33 w 438"/>
                    <a:gd name="T75" fmla="*/ 112 h 504"/>
                    <a:gd name="T76" fmla="*/ 59 w 438"/>
                    <a:gd name="T77" fmla="*/ 120 h 504"/>
                    <a:gd name="T78" fmla="*/ 33 w 438"/>
                    <a:gd name="T79" fmla="*/ 128 h 504"/>
                    <a:gd name="T80" fmla="*/ 33 w 438"/>
                    <a:gd name="T81" fmla="*/ 160 h 504"/>
                    <a:gd name="T82" fmla="*/ 8 w 438"/>
                    <a:gd name="T83" fmla="*/ 152 h 504"/>
                    <a:gd name="T84" fmla="*/ 17 w 438"/>
                    <a:gd name="T85" fmla="*/ 168 h 504"/>
                    <a:gd name="T86" fmla="*/ 50 w 438"/>
                    <a:gd name="T87" fmla="*/ 168 h 504"/>
                    <a:gd name="T88" fmla="*/ 50 w 438"/>
                    <a:gd name="T89" fmla="*/ 200 h 504"/>
                    <a:gd name="T90" fmla="*/ 59 w 438"/>
                    <a:gd name="T91" fmla="*/ 232 h 504"/>
                    <a:gd name="T92" fmla="*/ 101 w 438"/>
                    <a:gd name="T93" fmla="*/ 256 h 504"/>
                    <a:gd name="T94" fmla="*/ 75 w 438"/>
                    <a:gd name="T95" fmla="*/ 272 h 504"/>
                    <a:gd name="T96" fmla="*/ 101 w 438"/>
                    <a:gd name="T97" fmla="*/ 312 h 504"/>
                    <a:gd name="T98" fmla="*/ 50 w 438"/>
                    <a:gd name="T99" fmla="*/ 328 h 504"/>
                    <a:gd name="T100" fmla="*/ 59 w 438"/>
                    <a:gd name="T101" fmla="*/ 352 h 504"/>
                    <a:gd name="T102" fmla="*/ 33 w 438"/>
                    <a:gd name="T103" fmla="*/ 352 h 504"/>
                    <a:gd name="T104" fmla="*/ 25 w 438"/>
                    <a:gd name="T105" fmla="*/ 384 h 504"/>
                    <a:gd name="T106" fmla="*/ 0 w 438"/>
                    <a:gd name="T107" fmla="*/ 400 h 504"/>
                    <a:gd name="T108" fmla="*/ 8 w 438"/>
                    <a:gd name="T109" fmla="*/ 416 h 504"/>
                    <a:gd name="T110" fmla="*/ 8 w 438"/>
                    <a:gd name="T111" fmla="*/ 456 h 504"/>
                    <a:gd name="T112" fmla="*/ 17 w 438"/>
                    <a:gd name="T113" fmla="*/ 456 h 504"/>
                    <a:gd name="T114" fmla="*/ 101 w 438"/>
                    <a:gd name="T115" fmla="*/ 504 h 504"/>
                    <a:gd name="T116" fmla="*/ 101 w 438"/>
                    <a:gd name="T117" fmla="*/ 496 h 504"/>
                    <a:gd name="T118" fmla="*/ 126 w 438"/>
                    <a:gd name="T119" fmla="*/ 424 h 504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438" h="504">
                      <a:moveTo>
                        <a:pt x="126" y="424"/>
                      </a:moveTo>
                      <a:lnTo>
                        <a:pt x="160" y="440"/>
                      </a:lnTo>
                      <a:lnTo>
                        <a:pt x="185" y="440"/>
                      </a:lnTo>
                      <a:lnTo>
                        <a:pt x="202" y="456"/>
                      </a:lnTo>
                      <a:lnTo>
                        <a:pt x="236" y="496"/>
                      </a:lnTo>
                      <a:lnTo>
                        <a:pt x="252" y="504"/>
                      </a:lnTo>
                      <a:lnTo>
                        <a:pt x="261" y="472"/>
                      </a:lnTo>
                      <a:lnTo>
                        <a:pt x="286" y="464"/>
                      </a:lnTo>
                      <a:lnTo>
                        <a:pt x="311" y="456"/>
                      </a:lnTo>
                      <a:lnTo>
                        <a:pt x="370" y="432"/>
                      </a:lnTo>
                      <a:lnTo>
                        <a:pt x="413" y="432"/>
                      </a:lnTo>
                      <a:lnTo>
                        <a:pt x="421" y="400"/>
                      </a:lnTo>
                      <a:lnTo>
                        <a:pt x="404" y="392"/>
                      </a:lnTo>
                      <a:lnTo>
                        <a:pt x="404" y="360"/>
                      </a:lnTo>
                      <a:lnTo>
                        <a:pt x="421" y="352"/>
                      </a:lnTo>
                      <a:lnTo>
                        <a:pt x="438" y="312"/>
                      </a:lnTo>
                      <a:lnTo>
                        <a:pt x="396" y="280"/>
                      </a:lnTo>
                      <a:lnTo>
                        <a:pt x="379" y="248"/>
                      </a:lnTo>
                      <a:lnTo>
                        <a:pt x="370" y="216"/>
                      </a:lnTo>
                      <a:lnTo>
                        <a:pt x="387" y="184"/>
                      </a:lnTo>
                      <a:lnTo>
                        <a:pt x="370" y="176"/>
                      </a:lnTo>
                      <a:lnTo>
                        <a:pt x="370" y="136"/>
                      </a:lnTo>
                      <a:lnTo>
                        <a:pt x="328" y="160"/>
                      </a:lnTo>
                      <a:lnTo>
                        <a:pt x="286" y="144"/>
                      </a:lnTo>
                      <a:lnTo>
                        <a:pt x="244" y="136"/>
                      </a:lnTo>
                      <a:lnTo>
                        <a:pt x="261" y="104"/>
                      </a:lnTo>
                      <a:lnTo>
                        <a:pt x="219" y="88"/>
                      </a:lnTo>
                      <a:lnTo>
                        <a:pt x="185" y="64"/>
                      </a:lnTo>
                      <a:lnTo>
                        <a:pt x="177" y="40"/>
                      </a:lnTo>
                      <a:lnTo>
                        <a:pt x="143" y="16"/>
                      </a:lnTo>
                      <a:lnTo>
                        <a:pt x="126" y="0"/>
                      </a:lnTo>
                      <a:lnTo>
                        <a:pt x="118" y="8"/>
                      </a:lnTo>
                      <a:lnTo>
                        <a:pt x="67" y="8"/>
                      </a:lnTo>
                      <a:lnTo>
                        <a:pt x="33" y="24"/>
                      </a:lnTo>
                      <a:lnTo>
                        <a:pt x="8" y="24"/>
                      </a:lnTo>
                      <a:lnTo>
                        <a:pt x="0" y="48"/>
                      </a:lnTo>
                      <a:lnTo>
                        <a:pt x="8" y="80"/>
                      </a:lnTo>
                      <a:lnTo>
                        <a:pt x="33" y="112"/>
                      </a:lnTo>
                      <a:lnTo>
                        <a:pt x="59" y="120"/>
                      </a:lnTo>
                      <a:lnTo>
                        <a:pt x="33" y="128"/>
                      </a:lnTo>
                      <a:lnTo>
                        <a:pt x="33" y="160"/>
                      </a:lnTo>
                      <a:lnTo>
                        <a:pt x="8" y="152"/>
                      </a:lnTo>
                      <a:lnTo>
                        <a:pt x="17" y="168"/>
                      </a:lnTo>
                      <a:lnTo>
                        <a:pt x="50" y="168"/>
                      </a:lnTo>
                      <a:lnTo>
                        <a:pt x="50" y="200"/>
                      </a:lnTo>
                      <a:lnTo>
                        <a:pt x="59" y="232"/>
                      </a:lnTo>
                      <a:lnTo>
                        <a:pt x="101" y="256"/>
                      </a:lnTo>
                      <a:lnTo>
                        <a:pt x="75" y="272"/>
                      </a:lnTo>
                      <a:lnTo>
                        <a:pt x="101" y="312"/>
                      </a:lnTo>
                      <a:lnTo>
                        <a:pt x="50" y="328"/>
                      </a:lnTo>
                      <a:lnTo>
                        <a:pt x="59" y="352"/>
                      </a:lnTo>
                      <a:lnTo>
                        <a:pt x="33" y="352"/>
                      </a:lnTo>
                      <a:lnTo>
                        <a:pt x="25" y="384"/>
                      </a:lnTo>
                      <a:lnTo>
                        <a:pt x="0" y="400"/>
                      </a:lnTo>
                      <a:lnTo>
                        <a:pt x="8" y="416"/>
                      </a:lnTo>
                      <a:lnTo>
                        <a:pt x="8" y="456"/>
                      </a:lnTo>
                      <a:lnTo>
                        <a:pt x="17" y="456"/>
                      </a:lnTo>
                      <a:lnTo>
                        <a:pt x="101" y="504"/>
                      </a:lnTo>
                      <a:lnTo>
                        <a:pt x="101" y="496"/>
                      </a:lnTo>
                      <a:lnTo>
                        <a:pt x="126" y="424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0" name="Freeform 89"/>
                <p:cNvSpPr>
                  <a:spLocks/>
                </p:cNvSpPr>
                <p:nvPr/>
              </p:nvSpPr>
              <p:spPr bwMode="auto">
                <a:xfrm>
                  <a:off x="4376" y="2656"/>
                  <a:ext cx="480" cy="232"/>
                </a:xfrm>
                <a:custGeom>
                  <a:avLst/>
                  <a:gdLst>
                    <a:gd name="T0" fmla="*/ 421 w 480"/>
                    <a:gd name="T1" fmla="*/ 8 h 232"/>
                    <a:gd name="T2" fmla="*/ 396 w 480"/>
                    <a:gd name="T3" fmla="*/ 0 h 232"/>
                    <a:gd name="T4" fmla="*/ 353 w 480"/>
                    <a:gd name="T5" fmla="*/ 0 h 232"/>
                    <a:gd name="T6" fmla="*/ 328 w 480"/>
                    <a:gd name="T7" fmla="*/ 16 h 232"/>
                    <a:gd name="T8" fmla="*/ 294 w 480"/>
                    <a:gd name="T9" fmla="*/ 16 h 232"/>
                    <a:gd name="T10" fmla="*/ 269 w 480"/>
                    <a:gd name="T11" fmla="*/ 40 h 232"/>
                    <a:gd name="T12" fmla="*/ 244 w 480"/>
                    <a:gd name="T13" fmla="*/ 40 h 232"/>
                    <a:gd name="T14" fmla="*/ 236 w 480"/>
                    <a:gd name="T15" fmla="*/ 24 h 232"/>
                    <a:gd name="T16" fmla="*/ 210 w 480"/>
                    <a:gd name="T17" fmla="*/ 0 h 232"/>
                    <a:gd name="T18" fmla="*/ 177 w 480"/>
                    <a:gd name="T19" fmla="*/ 24 h 232"/>
                    <a:gd name="T20" fmla="*/ 168 w 480"/>
                    <a:gd name="T21" fmla="*/ 24 h 232"/>
                    <a:gd name="T22" fmla="*/ 151 w 480"/>
                    <a:gd name="T23" fmla="*/ 16 h 232"/>
                    <a:gd name="T24" fmla="*/ 126 w 480"/>
                    <a:gd name="T25" fmla="*/ 32 h 232"/>
                    <a:gd name="T26" fmla="*/ 101 w 480"/>
                    <a:gd name="T27" fmla="*/ 56 h 232"/>
                    <a:gd name="T28" fmla="*/ 67 w 480"/>
                    <a:gd name="T29" fmla="*/ 104 h 232"/>
                    <a:gd name="T30" fmla="*/ 25 w 480"/>
                    <a:gd name="T31" fmla="*/ 104 h 232"/>
                    <a:gd name="T32" fmla="*/ 0 w 480"/>
                    <a:gd name="T33" fmla="*/ 136 h 232"/>
                    <a:gd name="T34" fmla="*/ 0 w 480"/>
                    <a:gd name="T35" fmla="*/ 176 h 232"/>
                    <a:gd name="T36" fmla="*/ 33 w 480"/>
                    <a:gd name="T37" fmla="*/ 200 h 232"/>
                    <a:gd name="T38" fmla="*/ 25 w 480"/>
                    <a:gd name="T39" fmla="*/ 208 h 232"/>
                    <a:gd name="T40" fmla="*/ 42 w 480"/>
                    <a:gd name="T41" fmla="*/ 216 h 232"/>
                    <a:gd name="T42" fmla="*/ 67 w 480"/>
                    <a:gd name="T43" fmla="*/ 232 h 232"/>
                    <a:gd name="T44" fmla="*/ 185 w 480"/>
                    <a:gd name="T45" fmla="*/ 216 h 232"/>
                    <a:gd name="T46" fmla="*/ 185 w 480"/>
                    <a:gd name="T47" fmla="*/ 184 h 232"/>
                    <a:gd name="T48" fmla="*/ 236 w 480"/>
                    <a:gd name="T49" fmla="*/ 168 h 232"/>
                    <a:gd name="T50" fmla="*/ 244 w 480"/>
                    <a:gd name="T51" fmla="*/ 152 h 232"/>
                    <a:gd name="T52" fmla="*/ 286 w 480"/>
                    <a:gd name="T53" fmla="*/ 160 h 232"/>
                    <a:gd name="T54" fmla="*/ 328 w 480"/>
                    <a:gd name="T55" fmla="*/ 112 h 232"/>
                    <a:gd name="T56" fmla="*/ 362 w 480"/>
                    <a:gd name="T57" fmla="*/ 112 h 232"/>
                    <a:gd name="T58" fmla="*/ 404 w 480"/>
                    <a:gd name="T59" fmla="*/ 104 h 232"/>
                    <a:gd name="T60" fmla="*/ 404 w 480"/>
                    <a:gd name="T61" fmla="*/ 104 h 232"/>
                    <a:gd name="T62" fmla="*/ 412 w 480"/>
                    <a:gd name="T63" fmla="*/ 104 h 232"/>
                    <a:gd name="T64" fmla="*/ 438 w 480"/>
                    <a:gd name="T65" fmla="*/ 112 h 232"/>
                    <a:gd name="T66" fmla="*/ 455 w 480"/>
                    <a:gd name="T67" fmla="*/ 112 h 232"/>
                    <a:gd name="T68" fmla="*/ 463 w 480"/>
                    <a:gd name="T69" fmla="*/ 64 h 232"/>
                    <a:gd name="T70" fmla="*/ 480 w 480"/>
                    <a:gd name="T71" fmla="*/ 16 h 232"/>
                    <a:gd name="T72" fmla="*/ 421 w 480"/>
                    <a:gd name="T73" fmla="*/ 8 h 23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480" h="232">
                      <a:moveTo>
                        <a:pt x="421" y="8"/>
                      </a:moveTo>
                      <a:lnTo>
                        <a:pt x="396" y="0"/>
                      </a:lnTo>
                      <a:lnTo>
                        <a:pt x="353" y="0"/>
                      </a:lnTo>
                      <a:lnTo>
                        <a:pt x="328" y="16"/>
                      </a:lnTo>
                      <a:lnTo>
                        <a:pt x="294" y="16"/>
                      </a:lnTo>
                      <a:lnTo>
                        <a:pt x="269" y="40"/>
                      </a:lnTo>
                      <a:lnTo>
                        <a:pt x="244" y="40"/>
                      </a:lnTo>
                      <a:lnTo>
                        <a:pt x="236" y="24"/>
                      </a:lnTo>
                      <a:lnTo>
                        <a:pt x="210" y="0"/>
                      </a:lnTo>
                      <a:lnTo>
                        <a:pt x="177" y="24"/>
                      </a:lnTo>
                      <a:lnTo>
                        <a:pt x="168" y="24"/>
                      </a:lnTo>
                      <a:lnTo>
                        <a:pt x="151" y="16"/>
                      </a:lnTo>
                      <a:lnTo>
                        <a:pt x="126" y="32"/>
                      </a:lnTo>
                      <a:lnTo>
                        <a:pt x="101" y="56"/>
                      </a:lnTo>
                      <a:lnTo>
                        <a:pt x="67" y="104"/>
                      </a:lnTo>
                      <a:lnTo>
                        <a:pt x="25" y="104"/>
                      </a:lnTo>
                      <a:lnTo>
                        <a:pt x="0" y="136"/>
                      </a:lnTo>
                      <a:lnTo>
                        <a:pt x="0" y="176"/>
                      </a:lnTo>
                      <a:lnTo>
                        <a:pt x="33" y="200"/>
                      </a:lnTo>
                      <a:lnTo>
                        <a:pt x="25" y="208"/>
                      </a:lnTo>
                      <a:lnTo>
                        <a:pt x="42" y="216"/>
                      </a:lnTo>
                      <a:lnTo>
                        <a:pt x="67" y="232"/>
                      </a:lnTo>
                      <a:lnTo>
                        <a:pt x="185" y="216"/>
                      </a:lnTo>
                      <a:lnTo>
                        <a:pt x="185" y="184"/>
                      </a:lnTo>
                      <a:lnTo>
                        <a:pt x="236" y="168"/>
                      </a:lnTo>
                      <a:lnTo>
                        <a:pt x="244" y="152"/>
                      </a:lnTo>
                      <a:lnTo>
                        <a:pt x="286" y="160"/>
                      </a:lnTo>
                      <a:lnTo>
                        <a:pt x="328" y="112"/>
                      </a:lnTo>
                      <a:lnTo>
                        <a:pt x="362" y="112"/>
                      </a:lnTo>
                      <a:lnTo>
                        <a:pt x="404" y="104"/>
                      </a:lnTo>
                      <a:lnTo>
                        <a:pt x="412" y="104"/>
                      </a:lnTo>
                      <a:lnTo>
                        <a:pt x="438" y="112"/>
                      </a:lnTo>
                      <a:lnTo>
                        <a:pt x="455" y="112"/>
                      </a:lnTo>
                      <a:lnTo>
                        <a:pt x="463" y="64"/>
                      </a:lnTo>
                      <a:lnTo>
                        <a:pt x="480" y="16"/>
                      </a:lnTo>
                      <a:lnTo>
                        <a:pt x="421" y="8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1" name="Freeform 90"/>
                <p:cNvSpPr>
                  <a:spLocks/>
                </p:cNvSpPr>
                <p:nvPr/>
              </p:nvSpPr>
              <p:spPr bwMode="auto">
                <a:xfrm>
                  <a:off x="4595" y="3056"/>
                  <a:ext cx="438" cy="504"/>
                </a:xfrm>
                <a:custGeom>
                  <a:avLst/>
                  <a:gdLst>
                    <a:gd name="T0" fmla="*/ 126 w 438"/>
                    <a:gd name="T1" fmla="*/ 424 h 504"/>
                    <a:gd name="T2" fmla="*/ 160 w 438"/>
                    <a:gd name="T3" fmla="*/ 440 h 504"/>
                    <a:gd name="T4" fmla="*/ 185 w 438"/>
                    <a:gd name="T5" fmla="*/ 440 h 504"/>
                    <a:gd name="T6" fmla="*/ 202 w 438"/>
                    <a:gd name="T7" fmla="*/ 456 h 504"/>
                    <a:gd name="T8" fmla="*/ 236 w 438"/>
                    <a:gd name="T9" fmla="*/ 496 h 504"/>
                    <a:gd name="T10" fmla="*/ 252 w 438"/>
                    <a:gd name="T11" fmla="*/ 504 h 504"/>
                    <a:gd name="T12" fmla="*/ 261 w 438"/>
                    <a:gd name="T13" fmla="*/ 472 h 504"/>
                    <a:gd name="T14" fmla="*/ 286 w 438"/>
                    <a:gd name="T15" fmla="*/ 464 h 504"/>
                    <a:gd name="T16" fmla="*/ 311 w 438"/>
                    <a:gd name="T17" fmla="*/ 456 h 504"/>
                    <a:gd name="T18" fmla="*/ 370 w 438"/>
                    <a:gd name="T19" fmla="*/ 432 h 504"/>
                    <a:gd name="T20" fmla="*/ 413 w 438"/>
                    <a:gd name="T21" fmla="*/ 432 h 504"/>
                    <a:gd name="T22" fmla="*/ 421 w 438"/>
                    <a:gd name="T23" fmla="*/ 400 h 504"/>
                    <a:gd name="T24" fmla="*/ 404 w 438"/>
                    <a:gd name="T25" fmla="*/ 392 h 504"/>
                    <a:gd name="T26" fmla="*/ 404 w 438"/>
                    <a:gd name="T27" fmla="*/ 360 h 504"/>
                    <a:gd name="T28" fmla="*/ 421 w 438"/>
                    <a:gd name="T29" fmla="*/ 352 h 504"/>
                    <a:gd name="T30" fmla="*/ 438 w 438"/>
                    <a:gd name="T31" fmla="*/ 312 h 504"/>
                    <a:gd name="T32" fmla="*/ 396 w 438"/>
                    <a:gd name="T33" fmla="*/ 280 h 504"/>
                    <a:gd name="T34" fmla="*/ 379 w 438"/>
                    <a:gd name="T35" fmla="*/ 248 h 504"/>
                    <a:gd name="T36" fmla="*/ 370 w 438"/>
                    <a:gd name="T37" fmla="*/ 216 h 504"/>
                    <a:gd name="T38" fmla="*/ 387 w 438"/>
                    <a:gd name="T39" fmla="*/ 184 h 504"/>
                    <a:gd name="T40" fmla="*/ 370 w 438"/>
                    <a:gd name="T41" fmla="*/ 176 h 504"/>
                    <a:gd name="T42" fmla="*/ 370 w 438"/>
                    <a:gd name="T43" fmla="*/ 136 h 504"/>
                    <a:gd name="T44" fmla="*/ 328 w 438"/>
                    <a:gd name="T45" fmla="*/ 160 h 504"/>
                    <a:gd name="T46" fmla="*/ 286 w 438"/>
                    <a:gd name="T47" fmla="*/ 144 h 504"/>
                    <a:gd name="T48" fmla="*/ 244 w 438"/>
                    <a:gd name="T49" fmla="*/ 136 h 504"/>
                    <a:gd name="T50" fmla="*/ 261 w 438"/>
                    <a:gd name="T51" fmla="*/ 104 h 504"/>
                    <a:gd name="T52" fmla="*/ 219 w 438"/>
                    <a:gd name="T53" fmla="*/ 88 h 504"/>
                    <a:gd name="T54" fmla="*/ 185 w 438"/>
                    <a:gd name="T55" fmla="*/ 64 h 504"/>
                    <a:gd name="T56" fmla="*/ 177 w 438"/>
                    <a:gd name="T57" fmla="*/ 40 h 504"/>
                    <a:gd name="T58" fmla="*/ 143 w 438"/>
                    <a:gd name="T59" fmla="*/ 16 h 504"/>
                    <a:gd name="T60" fmla="*/ 126 w 438"/>
                    <a:gd name="T61" fmla="*/ 0 h 504"/>
                    <a:gd name="T62" fmla="*/ 118 w 438"/>
                    <a:gd name="T63" fmla="*/ 8 h 504"/>
                    <a:gd name="T64" fmla="*/ 67 w 438"/>
                    <a:gd name="T65" fmla="*/ 8 h 504"/>
                    <a:gd name="T66" fmla="*/ 33 w 438"/>
                    <a:gd name="T67" fmla="*/ 24 h 504"/>
                    <a:gd name="T68" fmla="*/ 8 w 438"/>
                    <a:gd name="T69" fmla="*/ 24 h 504"/>
                    <a:gd name="T70" fmla="*/ 0 w 438"/>
                    <a:gd name="T71" fmla="*/ 48 h 504"/>
                    <a:gd name="T72" fmla="*/ 8 w 438"/>
                    <a:gd name="T73" fmla="*/ 80 h 504"/>
                    <a:gd name="T74" fmla="*/ 33 w 438"/>
                    <a:gd name="T75" fmla="*/ 112 h 504"/>
                    <a:gd name="T76" fmla="*/ 59 w 438"/>
                    <a:gd name="T77" fmla="*/ 120 h 504"/>
                    <a:gd name="T78" fmla="*/ 33 w 438"/>
                    <a:gd name="T79" fmla="*/ 128 h 504"/>
                    <a:gd name="T80" fmla="*/ 33 w 438"/>
                    <a:gd name="T81" fmla="*/ 160 h 504"/>
                    <a:gd name="T82" fmla="*/ 8 w 438"/>
                    <a:gd name="T83" fmla="*/ 152 h 504"/>
                    <a:gd name="T84" fmla="*/ 17 w 438"/>
                    <a:gd name="T85" fmla="*/ 168 h 504"/>
                    <a:gd name="T86" fmla="*/ 50 w 438"/>
                    <a:gd name="T87" fmla="*/ 168 h 504"/>
                    <a:gd name="T88" fmla="*/ 50 w 438"/>
                    <a:gd name="T89" fmla="*/ 200 h 504"/>
                    <a:gd name="T90" fmla="*/ 59 w 438"/>
                    <a:gd name="T91" fmla="*/ 232 h 504"/>
                    <a:gd name="T92" fmla="*/ 101 w 438"/>
                    <a:gd name="T93" fmla="*/ 256 h 504"/>
                    <a:gd name="T94" fmla="*/ 75 w 438"/>
                    <a:gd name="T95" fmla="*/ 272 h 504"/>
                    <a:gd name="T96" fmla="*/ 101 w 438"/>
                    <a:gd name="T97" fmla="*/ 312 h 504"/>
                    <a:gd name="T98" fmla="*/ 50 w 438"/>
                    <a:gd name="T99" fmla="*/ 328 h 504"/>
                    <a:gd name="T100" fmla="*/ 59 w 438"/>
                    <a:gd name="T101" fmla="*/ 352 h 504"/>
                    <a:gd name="T102" fmla="*/ 33 w 438"/>
                    <a:gd name="T103" fmla="*/ 352 h 504"/>
                    <a:gd name="T104" fmla="*/ 25 w 438"/>
                    <a:gd name="T105" fmla="*/ 384 h 504"/>
                    <a:gd name="T106" fmla="*/ 0 w 438"/>
                    <a:gd name="T107" fmla="*/ 400 h 504"/>
                    <a:gd name="T108" fmla="*/ 8 w 438"/>
                    <a:gd name="T109" fmla="*/ 416 h 504"/>
                    <a:gd name="T110" fmla="*/ 8 w 438"/>
                    <a:gd name="T111" fmla="*/ 456 h 504"/>
                    <a:gd name="T112" fmla="*/ 17 w 438"/>
                    <a:gd name="T113" fmla="*/ 456 h 504"/>
                    <a:gd name="T114" fmla="*/ 101 w 438"/>
                    <a:gd name="T115" fmla="*/ 504 h 504"/>
                    <a:gd name="T116" fmla="*/ 101 w 438"/>
                    <a:gd name="T117" fmla="*/ 496 h 504"/>
                    <a:gd name="T118" fmla="*/ 126 w 438"/>
                    <a:gd name="T119" fmla="*/ 424 h 504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438" h="504">
                      <a:moveTo>
                        <a:pt x="126" y="424"/>
                      </a:moveTo>
                      <a:lnTo>
                        <a:pt x="160" y="440"/>
                      </a:lnTo>
                      <a:lnTo>
                        <a:pt x="185" y="440"/>
                      </a:lnTo>
                      <a:lnTo>
                        <a:pt x="202" y="456"/>
                      </a:lnTo>
                      <a:lnTo>
                        <a:pt x="236" y="496"/>
                      </a:lnTo>
                      <a:lnTo>
                        <a:pt x="252" y="504"/>
                      </a:lnTo>
                      <a:lnTo>
                        <a:pt x="261" y="472"/>
                      </a:lnTo>
                      <a:lnTo>
                        <a:pt x="286" y="464"/>
                      </a:lnTo>
                      <a:lnTo>
                        <a:pt x="311" y="456"/>
                      </a:lnTo>
                      <a:lnTo>
                        <a:pt x="370" y="432"/>
                      </a:lnTo>
                      <a:lnTo>
                        <a:pt x="413" y="432"/>
                      </a:lnTo>
                      <a:lnTo>
                        <a:pt x="421" y="400"/>
                      </a:lnTo>
                      <a:lnTo>
                        <a:pt x="404" y="392"/>
                      </a:lnTo>
                      <a:lnTo>
                        <a:pt x="404" y="360"/>
                      </a:lnTo>
                      <a:lnTo>
                        <a:pt x="421" y="352"/>
                      </a:lnTo>
                      <a:lnTo>
                        <a:pt x="438" y="312"/>
                      </a:lnTo>
                      <a:lnTo>
                        <a:pt x="396" y="280"/>
                      </a:lnTo>
                      <a:lnTo>
                        <a:pt x="379" y="248"/>
                      </a:lnTo>
                      <a:lnTo>
                        <a:pt x="370" y="216"/>
                      </a:lnTo>
                      <a:lnTo>
                        <a:pt x="387" y="184"/>
                      </a:lnTo>
                      <a:lnTo>
                        <a:pt x="370" y="176"/>
                      </a:lnTo>
                      <a:lnTo>
                        <a:pt x="370" y="136"/>
                      </a:lnTo>
                      <a:lnTo>
                        <a:pt x="328" y="160"/>
                      </a:lnTo>
                      <a:lnTo>
                        <a:pt x="286" y="144"/>
                      </a:lnTo>
                      <a:lnTo>
                        <a:pt x="244" y="136"/>
                      </a:lnTo>
                      <a:lnTo>
                        <a:pt x="261" y="104"/>
                      </a:lnTo>
                      <a:lnTo>
                        <a:pt x="219" y="88"/>
                      </a:lnTo>
                      <a:lnTo>
                        <a:pt x="185" y="64"/>
                      </a:lnTo>
                      <a:lnTo>
                        <a:pt x="177" y="40"/>
                      </a:lnTo>
                      <a:lnTo>
                        <a:pt x="143" y="16"/>
                      </a:lnTo>
                      <a:lnTo>
                        <a:pt x="126" y="0"/>
                      </a:lnTo>
                      <a:lnTo>
                        <a:pt x="118" y="8"/>
                      </a:lnTo>
                      <a:lnTo>
                        <a:pt x="67" y="8"/>
                      </a:lnTo>
                      <a:lnTo>
                        <a:pt x="33" y="24"/>
                      </a:lnTo>
                      <a:lnTo>
                        <a:pt x="8" y="24"/>
                      </a:lnTo>
                      <a:lnTo>
                        <a:pt x="0" y="48"/>
                      </a:lnTo>
                      <a:lnTo>
                        <a:pt x="8" y="80"/>
                      </a:lnTo>
                      <a:lnTo>
                        <a:pt x="33" y="112"/>
                      </a:lnTo>
                      <a:lnTo>
                        <a:pt x="59" y="120"/>
                      </a:lnTo>
                      <a:lnTo>
                        <a:pt x="33" y="128"/>
                      </a:lnTo>
                      <a:lnTo>
                        <a:pt x="33" y="160"/>
                      </a:lnTo>
                      <a:lnTo>
                        <a:pt x="8" y="152"/>
                      </a:lnTo>
                      <a:lnTo>
                        <a:pt x="17" y="168"/>
                      </a:lnTo>
                      <a:lnTo>
                        <a:pt x="50" y="168"/>
                      </a:lnTo>
                      <a:lnTo>
                        <a:pt x="50" y="200"/>
                      </a:lnTo>
                      <a:lnTo>
                        <a:pt x="59" y="232"/>
                      </a:lnTo>
                      <a:lnTo>
                        <a:pt x="101" y="256"/>
                      </a:lnTo>
                      <a:lnTo>
                        <a:pt x="75" y="272"/>
                      </a:lnTo>
                      <a:lnTo>
                        <a:pt x="101" y="312"/>
                      </a:lnTo>
                      <a:lnTo>
                        <a:pt x="50" y="328"/>
                      </a:lnTo>
                      <a:lnTo>
                        <a:pt x="59" y="352"/>
                      </a:lnTo>
                      <a:lnTo>
                        <a:pt x="33" y="352"/>
                      </a:lnTo>
                      <a:lnTo>
                        <a:pt x="25" y="384"/>
                      </a:lnTo>
                      <a:lnTo>
                        <a:pt x="0" y="400"/>
                      </a:lnTo>
                      <a:lnTo>
                        <a:pt x="8" y="416"/>
                      </a:lnTo>
                      <a:lnTo>
                        <a:pt x="8" y="456"/>
                      </a:lnTo>
                      <a:lnTo>
                        <a:pt x="17" y="456"/>
                      </a:lnTo>
                      <a:lnTo>
                        <a:pt x="101" y="504"/>
                      </a:lnTo>
                      <a:lnTo>
                        <a:pt x="101" y="496"/>
                      </a:lnTo>
                      <a:lnTo>
                        <a:pt x="126" y="42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2" name="Freeform 91"/>
                <p:cNvSpPr>
                  <a:spLocks/>
                </p:cNvSpPr>
                <p:nvPr/>
              </p:nvSpPr>
              <p:spPr bwMode="auto">
                <a:xfrm>
                  <a:off x="4696" y="3480"/>
                  <a:ext cx="210" cy="352"/>
                </a:xfrm>
                <a:custGeom>
                  <a:avLst/>
                  <a:gdLst>
                    <a:gd name="T0" fmla="*/ 151 w 210"/>
                    <a:gd name="T1" fmla="*/ 304 h 352"/>
                    <a:gd name="T2" fmla="*/ 185 w 210"/>
                    <a:gd name="T3" fmla="*/ 288 h 352"/>
                    <a:gd name="T4" fmla="*/ 185 w 210"/>
                    <a:gd name="T5" fmla="*/ 248 h 352"/>
                    <a:gd name="T6" fmla="*/ 210 w 210"/>
                    <a:gd name="T7" fmla="*/ 232 h 352"/>
                    <a:gd name="T8" fmla="*/ 194 w 210"/>
                    <a:gd name="T9" fmla="*/ 192 h 352"/>
                    <a:gd name="T10" fmla="*/ 168 w 210"/>
                    <a:gd name="T11" fmla="*/ 184 h 352"/>
                    <a:gd name="T12" fmla="*/ 143 w 210"/>
                    <a:gd name="T13" fmla="*/ 152 h 352"/>
                    <a:gd name="T14" fmla="*/ 135 w 210"/>
                    <a:gd name="T15" fmla="*/ 96 h 352"/>
                    <a:gd name="T16" fmla="*/ 135 w 210"/>
                    <a:gd name="T17" fmla="*/ 72 h 352"/>
                    <a:gd name="T18" fmla="*/ 101 w 210"/>
                    <a:gd name="T19" fmla="*/ 32 h 352"/>
                    <a:gd name="T20" fmla="*/ 84 w 210"/>
                    <a:gd name="T21" fmla="*/ 16 h 352"/>
                    <a:gd name="T22" fmla="*/ 59 w 210"/>
                    <a:gd name="T23" fmla="*/ 16 h 352"/>
                    <a:gd name="T24" fmla="*/ 25 w 210"/>
                    <a:gd name="T25" fmla="*/ 0 h 352"/>
                    <a:gd name="T26" fmla="*/ 0 w 210"/>
                    <a:gd name="T27" fmla="*/ 72 h 352"/>
                    <a:gd name="T28" fmla="*/ 0 w 210"/>
                    <a:gd name="T29" fmla="*/ 80 h 352"/>
                    <a:gd name="T30" fmla="*/ 17 w 210"/>
                    <a:gd name="T31" fmla="*/ 88 h 352"/>
                    <a:gd name="T32" fmla="*/ 33 w 210"/>
                    <a:gd name="T33" fmla="*/ 104 h 352"/>
                    <a:gd name="T34" fmla="*/ 33 w 210"/>
                    <a:gd name="T35" fmla="*/ 120 h 352"/>
                    <a:gd name="T36" fmla="*/ 33 w 210"/>
                    <a:gd name="T37" fmla="*/ 160 h 352"/>
                    <a:gd name="T38" fmla="*/ 42 w 210"/>
                    <a:gd name="T39" fmla="*/ 248 h 352"/>
                    <a:gd name="T40" fmla="*/ 67 w 210"/>
                    <a:gd name="T41" fmla="*/ 288 h 352"/>
                    <a:gd name="T42" fmla="*/ 109 w 210"/>
                    <a:gd name="T43" fmla="*/ 320 h 352"/>
                    <a:gd name="T44" fmla="*/ 135 w 210"/>
                    <a:gd name="T45" fmla="*/ 352 h 352"/>
                    <a:gd name="T46" fmla="*/ 151 w 210"/>
                    <a:gd name="T47" fmla="*/ 344 h 352"/>
                    <a:gd name="T48" fmla="*/ 151 w 210"/>
                    <a:gd name="T49" fmla="*/ 304 h 3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210" h="352">
                      <a:moveTo>
                        <a:pt x="151" y="304"/>
                      </a:moveTo>
                      <a:lnTo>
                        <a:pt x="185" y="288"/>
                      </a:lnTo>
                      <a:lnTo>
                        <a:pt x="185" y="248"/>
                      </a:lnTo>
                      <a:lnTo>
                        <a:pt x="210" y="232"/>
                      </a:lnTo>
                      <a:lnTo>
                        <a:pt x="194" y="192"/>
                      </a:lnTo>
                      <a:lnTo>
                        <a:pt x="168" y="184"/>
                      </a:lnTo>
                      <a:lnTo>
                        <a:pt x="143" y="152"/>
                      </a:lnTo>
                      <a:lnTo>
                        <a:pt x="135" y="96"/>
                      </a:lnTo>
                      <a:lnTo>
                        <a:pt x="135" y="72"/>
                      </a:lnTo>
                      <a:lnTo>
                        <a:pt x="101" y="32"/>
                      </a:lnTo>
                      <a:lnTo>
                        <a:pt x="84" y="16"/>
                      </a:lnTo>
                      <a:lnTo>
                        <a:pt x="59" y="16"/>
                      </a:lnTo>
                      <a:lnTo>
                        <a:pt x="25" y="0"/>
                      </a:lnTo>
                      <a:lnTo>
                        <a:pt x="0" y="72"/>
                      </a:lnTo>
                      <a:lnTo>
                        <a:pt x="0" y="80"/>
                      </a:lnTo>
                      <a:lnTo>
                        <a:pt x="17" y="88"/>
                      </a:lnTo>
                      <a:lnTo>
                        <a:pt x="33" y="104"/>
                      </a:lnTo>
                      <a:lnTo>
                        <a:pt x="33" y="120"/>
                      </a:lnTo>
                      <a:lnTo>
                        <a:pt x="33" y="160"/>
                      </a:lnTo>
                      <a:lnTo>
                        <a:pt x="42" y="248"/>
                      </a:lnTo>
                      <a:lnTo>
                        <a:pt x="67" y="288"/>
                      </a:lnTo>
                      <a:lnTo>
                        <a:pt x="109" y="320"/>
                      </a:lnTo>
                      <a:lnTo>
                        <a:pt x="135" y="352"/>
                      </a:lnTo>
                      <a:lnTo>
                        <a:pt x="151" y="344"/>
                      </a:lnTo>
                      <a:lnTo>
                        <a:pt x="151" y="304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3" name="Freeform 92"/>
                <p:cNvSpPr>
                  <a:spLocks/>
                </p:cNvSpPr>
                <p:nvPr/>
              </p:nvSpPr>
              <p:spPr bwMode="auto">
                <a:xfrm>
                  <a:off x="4831" y="3480"/>
                  <a:ext cx="606" cy="704"/>
                </a:xfrm>
                <a:custGeom>
                  <a:avLst/>
                  <a:gdLst>
                    <a:gd name="T0" fmla="*/ 606 w 606"/>
                    <a:gd name="T1" fmla="*/ 24 h 704"/>
                    <a:gd name="T2" fmla="*/ 556 w 606"/>
                    <a:gd name="T3" fmla="*/ 0 h 704"/>
                    <a:gd name="T4" fmla="*/ 530 w 606"/>
                    <a:gd name="T5" fmla="*/ 56 h 704"/>
                    <a:gd name="T6" fmla="*/ 446 w 606"/>
                    <a:gd name="T7" fmla="*/ 72 h 704"/>
                    <a:gd name="T8" fmla="*/ 379 w 606"/>
                    <a:gd name="T9" fmla="*/ 56 h 704"/>
                    <a:gd name="T10" fmla="*/ 286 w 606"/>
                    <a:gd name="T11" fmla="*/ 104 h 704"/>
                    <a:gd name="T12" fmla="*/ 236 w 606"/>
                    <a:gd name="T13" fmla="*/ 136 h 704"/>
                    <a:gd name="T14" fmla="*/ 134 w 606"/>
                    <a:gd name="T15" fmla="*/ 184 h 704"/>
                    <a:gd name="T16" fmla="*/ 75 w 606"/>
                    <a:gd name="T17" fmla="*/ 200 h 704"/>
                    <a:gd name="T18" fmla="*/ 75 w 606"/>
                    <a:gd name="T19" fmla="*/ 232 h 704"/>
                    <a:gd name="T20" fmla="*/ 50 w 606"/>
                    <a:gd name="T21" fmla="*/ 288 h 704"/>
                    <a:gd name="T22" fmla="*/ 16 w 606"/>
                    <a:gd name="T23" fmla="*/ 344 h 704"/>
                    <a:gd name="T24" fmla="*/ 33 w 606"/>
                    <a:gd name="T25" fmla="*/ 392 h 704"/>
                    <a:gd name="T26" fmla="*/ 59 w 606"/>
                    <a:gd name="T27" fmla="*/ 464 h 704"/>
                    <a:gd name="T28" fmla="*/ 118 w 606"/>
                    <a:gd name="T29" fmla="*/ 480 h 704"/>
                    <a:gd name="T30" fmla="*/ 286 w 606"/>
                    <a:gd name="T31" fmla="*/ 472 h 704"/>
                    <a:gd name="T32" fmla="*/ 337 w 606"/>
                    <a:gd name="T33" fmla="*/ 496 h 704"/>
                    <a:gd name="T34" fmla="*/ 294 w 606"/>
                    <a:gd name="T35" fmla="*/ 512 h 704"/>
                    <a:gd name="T36" fmla="*/ 210 w 606"/>
                    <a:gd name="T37" fmla="*/ 488 h 704"/>
                    <a:gd name="T38" fmla="*/ 160 w 606"/>
                    <a:gd name="T39" fmla="*/ 512 h 704"/>
                    <a:gd name="T40" fmla="*/ 160 w 606"/>
                    <a:gd name="T41" fmla="*/ 568 h 704"/>
                    <a:gd name="T42" fmla="*/ 202 w 606"/>
                    <a:gd name="T43" fmla="*/ 592 h 704"/>
                    <a:gd name="T44" fmla="*/ 236 w 606"/>
                    <a:gd name="T45" fmla="*/ 672 h 704"/>
                    <a:gd name="T46" fmla="*/ 278 w 606"/>
                    <a:gd name="T47" fmla="*/ 656 h 704"/>
                    <a:gd name="T48" fmla="*/ 337 w 606"/>
                    <a:gd name="T49" fmla="*/ 656 h 704"/>
                    <a:gd name="T50" fmla="*/ 328 w 606"/>
                    <a:gd name="T51" fmla="*/ 568 h 704"/>
                    <a:gd name="T52" fmla="*/ 370 w 606"/>
                    <a:gd name="T53" fmla="*/ 584 h 704"/>
                    <a:gd name="T54" fmla="*/ 387 w 606"/>
                    <a:gd name="T55" fmla="*/ 576 h 704"/>
                    <a:gd name="T56" fmla="*/ 353 w 606"/>
                    <a:gd name="T57" fmla="*/ 528 h 704"/>
                    <a:gd name="T58" fmla="*/ 455 w 606"/>
                    <a:gd name="T59" fmla="*/ 528 h 704"/>
                    <a:gd name="T60" fmla="*/ 438 w 606"/>
                    <a:gd name="T61" fmla="*/ 464 h 704"/>
                    <a:gd name="T62" fmla="*/ 438 w 606"/>
                    <a:gd name="T63" fmla="*/ 448 h 704"/>
                    <a:gd name="T64" fmla="*/ 480 w 606"/>
                    <a:gd name="T65" fmla="*/ 480 h 704"/>
                    <a:gd name="T66" fmla="*/ 463 w 606"/>
                    <a:gd name="T67" fmla="*/ 440 h 704"/>
                    <a:gd name="T68" fmla="*/ 353 w 606"/>
                    <a:gd name="T69" fmla="*/ 384 h 704"/>
                    <a:gd name="T70" fmla="*/ 337 w 606"/>
                    <a:gd name="T71" fmla="*/ 400 h 704"/>
                    <a:gd name="T72" fmla="*/ 311 w 606"/>
                    <a:gd name="T73" fmla="*/ 408 h 704"/>
                    <a:gd name="T74" fmla="*/ 294 w 606"/>
                    <a:gd name="T75" fmla="*/ 376 h 704"/>
                    <a:gd name="T76" fmla="*/ 337 w 606"/>
                    <a:gd name="T77" fmla="*/ 360 h 704"/>
                    <a:gd name="T78" fmla="*/ 320 w 606"/>
                    <a:gd name="T79" fmla="*/ 320 h 704"/>
                    <a:gd name="T80" fmla="*/ 236 w 606"/>
                    <a:gd name="T81" fmla="*/ 240 h 704"/>
                    <a:gd name="T82" fmla="*/ 261 w 606"/>
                    <a:gd name="T83" fmla="*/ 200 h 704"/>
                    <a:gd name="T84" fmla="*/ 294 w 606"/>
                    <a:gd name="T85" fmla="*/ 232 h 704"/>
                    <a:gd name="T86" fmla="*/ 337 w 606"/>
                    <a:gd name="T87" fmla="*/ 264 h 704"/>
                    <a:gd name="T88" fmla="*/ 362 w 606"/>
                    <a:gd name="T89" fmla="*/ 208 h 704"/>
                    <a:gd name="T90" fmla="*/ 387 w 606"/>
                    <a:gd name="T91" fmla="*/ 144 h 704"/>
                    <a:gd name="T92" fmla="*/ 497 w 606"/>
                    <a:gd name="T93" fmla="*/ 112 h 704"/>
                    <a:gd name="T94" fmla="*/ 564 w 606"/>
                    <a:gd name="T95" fmla="*/ 112 h 704"/>
                    <a:gd name="T96" fmla="*/ 598 w 606"/>
                    <a:gd name="T97" fmla="*/ 96 h 704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606" h="704">
                      <a:moveTo>
                        <a:pt x="589" y="72"/>
                      </a:moveTo>
                      <a:lnTo>
                        <a:pt x="606" y="24"/>
                      </a:lnTo>
                      <a:lnTo>
                        <a:pt x="581" y="0"/>
                      </a:lnTo>
                      <a:lnTo>
                        <a:pt x="556" y="0"/>
                      </a:lnTo>
                      <a:lnTo>
                        <a:pt x="564" y="40"/>
                      </a:lnTo>
                      <a:lnTo>
                        <a:pt x="530" y="56"/>
                      </a:lnTo>
                      <a:lnTo>
                        <a:pt x="471" y="72"/>
                      </a:lnTo>
                      <a:lnTo>
                        <a:pt x="446" y="72"/>
                      </a:lnTo>
                      <a:lnTo>
                        <a:pt x="412" y="72"/>
                      </a:lnTo>
                      <a:lnTo>
                        <a:pt x="379" y="56"/>
                      </a:lnTo>
                      <a:lnTo>
                        <a:pt x="328" y="88"/>
                      </a:lnTo>
                      <a:lnTo>
                        <a:pt x="286" y="104"/>
                      </a:lnTo>
                      <a:lnTo>
                        <a:pt x="244" y="104"/>
                      </a:lnTo>
                      <a:lnTo>
                        <a:pt x="236" y="136"/>
                      </a:lnTo>
                      <a:lnTo>
                        <a:pt x="168" y="144"/>
                      </a:lnTo>
                      <a:lnTo>
                        <a:pt x="134" y="184"/>
                      </a:lnTo>
                      <a:lnTo>
                        <a:pt x="109" y="184"/>
                      </a:lnTo>
                      <a:lnTo>
                        <a:pt x="75" y="200"/>
                      </a:lnTo>
                      <a:lnTo>
                        <a:pt x="67" y="200"/>
                      </a:lnTo>
                      <a:lnTo>
                        <a:pt x="75" y="232"/>
                      </a:lnTo>
                      <a:lnTo>
                        <a:pt x="50" y="248"/>
                      </a:lnTo>
                      <a:lnTo>
                        <a:pt x="50" y="288"/>
                      </a:lnTo>
                      <a:lnTo>
                        <a:pt x="16" y="304"/>
                      </a:lnTo>
                      <a:lnTo>
                        <a:pt x="16" y="344"/>
                      </a:lnTo>
                      <a:lnTo>
                        <a:pt x="0" y="352"/>
                      </a:lnTo>
                      <a:lnTo>
                        <a:pt x="33" y="392"/>
                      </a:lnTo>
                      <a:lnTo>
                        <a:pt x="75" y="424"/>
                      </a:lnTo>
                      <a:lnTo>
                        <a:pt x="59" y="464"/>
                      </a:lnTo>
                      <a:lnTo>
                        <a:pt x="92" y="464"/>
                      </a:lnTo>
                      <a:lnTo>
                        <a:pt x="118" y="480"/>
                      </a:lnTo>
                      <a:lnTo>
                        <a:pt x="202" y="480"/>
                      </a:lnTo>
                      <a:lnTo>
                        <a:pt x="286" y="472"/>
                      </a:lnTo>
                      <a:lnTo>
                        <a:pt x="362" y="480"/>
                      </a:lnTo>
                      <a:lnTo>
                        <a:pt x="337" y="496"/>
                      </a:lnTo>
                      <a:lnTo>
                        <a:pt x="328" y="512"/>
                      </a:lnTo>
                      <a:lnTo>
                        <a:pt x="294" y="512"/>
                      </a:lnTo>
                      <a:lnTo>
                        <a:pt x="261" y="504"/>
                      </a:lnTo>
                      <a:lnTo>
                        <a:pt x="210" y="488"/>
                      </a:lnTo>
                      <a:lnTo>
                        <a:pt x="185" y="504"/>
                      </a:lnTo>
                      <a:lnTo>
                        <a:pt x="160" y="512"/>
                      </a:lnTo>
                      <a:lnTo>
                        <a:pt x="134" y="552"/>
                      </a:lnTo>
                      <a:lnTo>
                        <a:pt x="160" y="568"/>
                      </a:lnTo>
                      <a:lnTo>
                        <a:pt x="185" y="584"/>
                      </a:lnTo>
                      <a:lnTo>
                        <a:pt x="202" y="592"/>
                      </a:lnTo>
                      <a:lnTo>
                        <a:pt x="210" y="624"/>
                      </a:lnTo>
                      <a:lnTo>
                        <a:pt x="236" y="672"/>
                      </a:lnTo>
                      <a:lnTo>
                        <a:pt x="252" y="648"/>
                      </a:lnTo>
                      <a:lnTo>
                        <a:pt x="278" y="656"/>
                      </a:lnTo>
                      <a:lnTo>
                        <a:pt x="311" y="704"/>
                      </a:lnTo>
                      <a:lnTo>
                        <a:pt x="337" y="656"/>
                      </a:lnTo>
                      <a:lnTo>
                        <a:pt x="396" y="688"/>
                      </a:lnTo>
                      <a:lnTo>
                        <a:pt x="328" y="568"/>
                      </a:lnTo>
                      <a:lnTo>
                        <a:pt x="353" y="576"/>
                      </a:lnTo>
                      <a:lnTo>
                        <a:pt x="370" y="584"/>
                      </a:lnTo>
                      <a:lnTo>
                        <a:pt x="370" y="600"/>
                      </a:lnTo>
                      <a:lnTo>
                        <a:pt x="387" y="576"/>
                      </a:lnTo>
                      <a:lnTo>
                        <a:pt x="412" y="560"/>
                      </a:lnTo>
                      <a:lnTo>
                        <a:pt x="353" y="528"/>
                      </a:lnTo>
                      <a:lnTo>
                        <a:pt x="404" y="512"/>
                      </a:lnTo>
                      <a:lnTo>
                        <a:pt x="455" y="528"/>
                      </a:lnTo>
                      <a:lnTo>
                        <a:pt x="446" y="488"/>
                      </a:lnTo>
                      <a:lnTo>
                        <a:pt x="438" y="464"/>
                      </a:lnTo>
                      <a:lnTo>
                        <a:pt x="412" y="448"/>
                      </a:lnTo>
                      <a:lnTo>
                        <a:pt x="438" y="448"/>
                      </a:lnTo>
                      <a:lnTo>
                        <a:pt x="455" y="464"/>
                      </a:lnTo>
                      <a:lnTo>
                        <a:pt x="480" y="480"/>
                      </a:lnTo>
                      <a:lnTo>
                        <a:pt x="514" y="472"/>
                      </a:lnTo>
                      <a:lnTo>
                        <a:pt x="463" y="440"/>
                      </a:lnTo>
                      <a:lnTo>
                        <a:pt x="421" y="408"/>
                      </a:lnTo>
                      <a:lnTo>
                        <a:pt x="353" y="384"/>
                      </a:lnTo>
                      <a:lnTo>
                        <a:pt x="337" y="384"/>
                      </a:lnTo>
                      <a:lnTo>
                        <a:pt x="337" y="400"/>
                      </a:lnTo>
                      <a:lnTo>
                        <a:pt x="345" y="416"/>
                      </a:lnTo>
                      <a:lnTo>
                        <a:pt x="311" y="408"/>
                      </a:lnTo>
                      <a:lnTo>
                        <a:pt x="294" y="400"/>
                      </a:lnTo>
                      <a:lnTo>
                        <a:pt x="294" y="376"/>
                      </a:lnTo>
                      <a:lnTo>
                        <a:pt x="294" y="352"/>
                      </a:lnTo>
                      <a:lnTo>
                        <a:pt x="337" y="360"/>
                      </a:lnTo>
                      <a:lnTo>
                        <a:pt x="337" y="336"/>
                      </a:lnTo>
                      <a:lnTo>
                        <a:pt x="320" y="320"/>
                      </a:lnTo>
                      <a:lnTo>
                        <a:pt x="269" y="288"/>
                      </a:lnTo>
                      <a:lnTo>
                        <a:pt x="236" y="240"/>
                      </a:lnTo>
                      <a:lnTo>
                        <a:pt x="244" y="224"/>
                      </a:lnTo>
                      <a:lnTo>
                        <a:pt x="261" y="200"/>
                      </a:lnTo>
                      <a:lnTo>
                        <a:pt x="269" y="224"/>
                      </a:lnTo>
                      <a:lnTo>
                        <a:pt x="294" y="232"/>
                      </a:lnTo>
                      <a:lnTo>
                        <a:pt x="320" y="240"/>
                      </a:lnTo>
                      <a:lnTo>
                        <a:pt x="337" y="264"/>
                      </a:lnTo>
                      <a:lnTo>
                        <a:pt x="337" y="232"/>
                      </a:lnTo>
                      <a:lnTo>
                        <a:pt x="362" y="208"/>
                      </a:lnTo>
                      <a:lnTo>
                        <a:pt x="370" y="160"/>
                      </a:lnTo>
                      <a:lnTo>
                        <a:pt x="387" y="144"/>
                      </a:lnTo>
                      <a:lnTo>
                        <a:pt x="412" y="136"/>
                      </a:lnTo>
                      <a:lnTo>
                        <a:pt x="497" y="112"/>
                      </a:lnTo>
                      <a:lnTo>
                        <a:pt x="539" y="112"/>
                      </a:lnTo>
                      <a:lnTo>
                        <a:pt x="564" y="112"/>
                      </a:lnTo>
                      <a:lnTo>
                        <a:pt x="573" y="128"/>
                      </a:lnTo>
                      <a:lnTo>
                        <a:pt x="598" y="96"/>
                      </a:lnTo>
                      <a:lnTo>
                        <a:pt x="589" y="72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4" name="Freeform 93"/>
                <p:cNvSpPr>
                  <a:spLocks/>
                </p:cNvSpPr>
                <p:nvPr/>
              </p:nvSpPr>
              <p:spPr bwMode="auto">
                <a:xfrm>
                  <a:off x="4696" y="3480"/>
                  <a:ext cx="210" cy="352"/>
                </a:xfrm>
                <a:custGeom>
                  <a:avLst/>
                  <a:gdLst>
                    <a:gd name="T0" fmla="*/ 151 w 210"/>
                    <a:gd name="T1" fmla="*/ 304 h 352"/>
                    <a:gd name="T2" fmla="*/ 185 w 210"/>
                    <a:gd name="T3" fmla="*/ 288 h 352"/>
                    <a:gd name="T4" fmla="*/ 185 w 210"/>
                    <a:gd name="T5" fmla="*/ 248 h 352"/>
                    <a:gd name="T6" fmla="*/ 210 w 210"/>
                    <a:gd name="T7" fmla="*/ 232 h 352"/>
                    <a:gd name="T8" fmla="*/ 194 w 210"/>
                    <a:gd name="T9" fmla="*/ 192 h 352"/>
                    <a:gd name="T10" fmla="*/ 168 w 210"/>
                    <a:gd name="T11" fmla="*/ 184 h 352"/>
                    <a:gd name="T12" fmla="*/ 143 w 210"/>
                    <a:gd name="T13" fmla="*/ 152 h 352"/>
                    <a:gd name="T14" fmla="*/ 135 w 210"/>
                    <a:gd name="T15" fmla="*/ 96 h 352"/>
                    <a:gd name="T16" fmla="*/ 135 w 210"/>
                    <a:gd name="T17" fmla="*/ 72 h 352"/>
                    <a:gd name="T18" fmla="*/ 135 w 210"/>
                    <a:gd name="T19" fmla="*/ 72 h 352"/>
                    <a:gd name="T20" fmla="*/ 101 w 210"/>
                    <a:gd name="T21" fmla="*/ 32 h 352"/>
                    <a:gd name="T22" fmla="*/ 84 w 210"/>
                    <a:gd name="T23" fmla="*/ 16 h 352"/>
                    <a:gd name="T24" fmla="*/ 59 w 210"/>
                    <a:gd name="T25" fmla="*/ 16 h 352"/>
                    <a:gd name="T26" fmla="*/ 25 w 210"/>
                    <a:gd name="T27" fmla="*/ 0 h 352"/>
                    <a:gd name="T28" fmla="*/ 0 w 210"/>
                    <a:gd name="T29" fmla="*/ 72 h 352"/>
                    <a:gd name="T30" fmla="*/ 0 w 210"/>
                    <a:gd name="T31" fmla="*/ 80 h 352"/>
                    <a:gd name="T32" fmla="*/ 17 w 210"/>
                    <a:gd name="T33" fmla="*/ 88 h 352"/>
                    <a:gd name="T34" fmla="*/ 33 w 210"/>
                    <a:gd name="T35" fmla="*/ 104 h 352"/>
                    <a:gd name="T36" fmla="*/ 33 w 210"/>
                    <a:gd name="T37" fmla="*/ 120 h 352"/>
                    <a:gd name="T38" fmla="*/ 33 w 210"/>
                    <a:gd name="T39" fmla="*/ 160 h 352"/>
                    <a:gd name="T40" fmla="*/ 42 w 210"/>
                    <a:gd name="T41" fmla="*/ 248 h 352"/>
                    <a:gd name="T42" fmla="*/ 67 w 210"/>
                    <a:gd name="T43" fmla="*/ 288 h 352"/>
                    <a:gd name="T44" fmla="*/ 109 w 210"/>
                    <a:gd name="T45" fmla="*/ 320 h 352"/>
                    <a:gd name="T46" fmla="*/ 135 w 210"/>
                    <a:gd name="T47" fmla="*/ 352 h 352"/>
                    <a:gd name="T48" fmla="*/ 151 w 210"/>
                    <a:gd name="T49" fmla="*/ 344 h 352"/>
                    <a:gd name="T50" fmla="*/ 151 w 210"/>
                    <a:gd name="T51" fmla="*/ 304 h 35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10" h="352">
                      <a:moveTo>
                        <a:pt x="151" y="304"/>
                      </a:moveTo>
                      <a:lnTo>
                        <a:pt x="185" y="288"/>
                      </a:lnTo>
                      <a:lnTo>
                        <a:pt x="185" y="248"/>
                      </a:lnTo>
                      <a:lnTo>
                        <a:pt x="210" y="232"/>
                      </a:lnTo>
                      <a:lnTo>
                        <a:pt x="194" y="192"/>
                      </a:lnTo>
                      <a:lnTo>
                        <a:pt x="168" y="184"/>
                      </a:lnTo>
                      <a:lnTo>
                        <a:pt x="143" y="152"/>
                      </a:lnTo>
                      <a:lnTo>
                        <a:pt x="135" y="96"/>
                      </a:lnTo>
                      <a:lnTo>
                        <a:pt x="135" y="72"/>
                      </a:lnTo>
                      <a:lnTo>
                        <a:pt x="101" y="32"/>
                      </a:lnTo>
                      <a:lnTo>
                        <a:pt x="84" y="16"/>
                      </a:lnTo>
                      <a:lnTo>
                        <a:pt x="59" y="16"/>
                      </a:lnTo>
                      <a:lnTo>
                        <a:pt x="25" y="0"/>
                      </a:lnTo>
                      <a:lnTo>
                        <a:pt x="0" y="72"/>
                      </a:lnTo>
                      <a:lnTo>
                        <a:pt x="0" y="80"/>
                      </a:lnTo>
                      <a:lnTo>
                        <a:pt x="17" y="88"/>
                      </a:lnTo>
                      <a:lnTo>
                        <a:pt x="33" y="104"/>
                      </a:lnTo>
                      <a:lnTo>
                        <a:pt x="33" y="120"/>
                      </a:lnTo>
                      <a:lnTo>
                        <a:pt x="33" y="160"/>
                      </a:lnTo>
                      <a:lnTo>
                        <a:pt x="42" y="248"/>
                      </a:lnTo>
                      <a:lnTo>
                        <a:pt x="67" y="288"/>
                      </a:lnTo>
                      <a:lnTo>
                        <a:pt x="109" y="320"/>
                      </a:lnTo>
                      <a:lnTo>
                        <a:pt x="135" y="352"/>
                      </a:lnTo>
                      <a:lnTo>
                        <a:pt x="151" y="344"/>
                      </a:lnTo>
                      <a:lnTo>
                        <a:pt x="151" y="30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5" name="Freeform 94"/>
                <p:cNvSpPr>
                  <a:spLocks/>
                </p:cNvSpPr>
                <p:nvPr/>
              </p:nvSpPr>
              <p:spPr bwMode="auto">
                <a:xfrm>
                  <a:off x="4831" y="3480"/>
                  <a:ext cx="606" cy="704"/>
                </a:xfrm>
                <a:custGeom>
                  <a:avLst/>
                  <a:gdLst>
                    <a:gd name="T0" fmla="*/ 606 w 606"/>
                    <a:gd name="T1" fmla="*/ 24 h 704"/>
                    <a:gd name="T2" fmla="*/ 556 w 606"/>
                    <a:gd name="T3" fmla="*/ 0 h 704"/>
                    <a:gd name="T4" fmla="*/ 530 w 606"/>
                    <a:gd name="T5" fmla="*/ 56 h 704"/>
                    <a:gd name="T6" fmla="*/ 446 w 606"/>
                    <a:gd name="T7" fmla="*/ 72 h 704"/>
                    <a:gd name="T8" fmla="*/ 379 w 606"/>
                    <a:gd name="T9" fmla="*/ 56 h 704"/>
                    <a:gd name="T10" fmla="*/ 286 w 606"/>
                    <a:gd name="T11" fmla="*/ 104 h 704"/>
                    <a:gd name="T12" fmla="*/ 236 w 606"/>
                    <a:gd name="T13" fmla="*/ 136 h 704"/>
                    <a:gd name="T14" fmla="*/ 134 w 606"/>
                    <a:gd name="T15" fmla="*/ 184 h 704"/>
                    <a:gd name="T16" fmla="*/ 75 w 606"/>
                    <a:gd name="T17" fmla="*/ 200 h 704"/>
                    <a:gd name="T18" fmla="*/ 75 w 606"/>
                    <a:gd name="T19" fmla="*/ 232 h 704"/>
                    <a:gd name="T20" fmla="*/ 50 w 606"/>
                    <a:gd name="T21" fmla="*/ 288 h 704"/>
                    <a:gd name="T22" fmla="*/ 16 w 606"/>
                    <a:gd name="T23" fmla="*/ 344 h 704"/>
                    <a:gd name="T24" fmla="*/ 33 w 606"/>
                    <a:gd name="T25" fmla="*/ 392 h 704"/>
                    <a:gd name="T26" fmla="*/ 59 w 606"/>
                    <a:gd name="T27" fmla="*/ 464 h 704"/>
                    <a:gd name="T28" fmla="*/ 118 w 606"/>
                    <a:gd name="T29" fmla="*/ 480 h 704"/>
                    <a:gd name="T30" fmla="*/ 286 w 606"/>
                    <a:gd name="T31" fmla="*/ 472 h 704"/>
                    <a:gd name="T32" fmla="*/ 337 w 606"/>
                    <a:gd name="T33" fmla="*/ 496 h 704"/>
                    <a:gd name="T34" fmla="*/ 294 w 606"/>
                    <a:gd name="T35" fmla="*/ 512 h 704"/>
                    <a:gd name="T36" fmla="*/ 210 w 606"/>
                    <a:gd name="T37" fmla="*/ 488 h 704"/>
                    <a:gd name="T38" fmla="*/ 160 w 606"/>
                    <a:gd name="T39" fmla="*/ 512 h 704"/>
                    <a:gd name="T40" fmla="*/ 160 w 606"/>
                    <a:gd name="T41" fmla="*/ 568 h 704"/>
                    <a:gd name="T42" fmla="*/ 202 w 606"/>
                    <a:gd name="T43" fmla="*/ 592 h 704"/>
                    <a:gd name="T44" fmla="*/ 236 w 606"/>
                    <a:gd name="T45" fmla="*/ 672 h 704"/>
                    <a:gd name="T46" fmla="*/ 278 w 606"/>
                    <a:gd name="T47" fmla="*/ 656 h 704"/>
                    <a:gd name="T48" fmla="*/ 337 w 606"/>
                    <a:gd name="T49" fmla="*/ 656 h 704"/>
                    <a:gd name="T50" fmla="*/ 328 w 606"/>
                    <a:gd name="T51" fmla="*/ 568 h 704"/>
                    <a:gd name="T52" fmla="*/ 370 w 606"/>
                    <a:gd name="T53" fmla="*/ 584 h 704"/>
                    <a:gd name="T54" fmla="*/ 387 w 606"/>
                    <a:gd name="T55" fmla="*/ 576 h 704"/>
                    <a:gd name="T56" fmla="*/ 353 w 606"/>
                    <a:gd name="T57" fmla="*/ 528 h 704"/>
                    <a:gd name="T58" fmla="*/ 455 w 606"/>
                    <a:gd name="T59" fmla="*/ 528 h 704"/>
                    <a:gd name="T60" fmla="*/ 438 w 606"/>
                    <a:gd name="T61" fmla="*/ 464 h 704"/>
                    <a:gd name="T62" fmla="*/ 438 w 606"/>
                    <a:gd name="T63" fmla="*/ 448 h 704"/>
                    <a:gd name="T64" fmla="*/ 480 w 606"/>
                    <a:gd name="T65" fmla="*/ 480 h 704"/>
                    <a:gd name="T66" fmla="*/ 463 w 606"/>
                    <a:gd name="T67" fmla="*/ 440 h 704"/>
                    <a:gd name="T68" fmla="*/ 353 w 606"/>
                    <a:gd name="T69" fmla="*/ 384 h 704"/>
                    <a:gd name="T70" fmla="*/ 337 w 606"/>
                    <a:gd name="T71" fmla="*/ 400 h 704"/>
                    <a:gd name="T72" fmla="*/ 311 w 606"/>
                    <a:gd name="T73" fmla="*/ 408 h 704"/>
                    <a:gd name="T74" fmla="*/ 294 w 606"/>
                    <a:gd name="T75" fmla="*/ 376 h 704"/>
                    <a:gd name="T76" fmla="*/ 337 w 606"/>
                    <a:gd name="T77" fmla="*/ 360 h 704"/>
                    <a:gd name="T78" fmla="*/ 320 w 606"/>
                    <a:gd name="T79" fmla="*/ 320 h 704"/>
                    <a:gd name="T80" fmla="*/ 236 w 606"/>
                    <a:gd name="T81" fmla="*/ 240 h 704"/>
                    <a:gd name="T82" fmla="*/ 261 w 606"/>
                    <a:gd name="T83" fmla="*/ 200 h 704"/>
                    <a:gd name="T84" fmla="*/ 294 w 606"/>
                    <a:gd name="T85" fmla="*/ 232 h 704"/>
                    <a:gd name="T86" fmla="*/ 337 w 606"/>
                    <a:gd name="T87" fmla="*/ 264 h 704"/>
                    <a:gd name="T88" fmla="*/ 362 w 606"/>
                    <a:gd name="T89" fmla="*/ 208 h 704"/>
                    <a:gd name="T90" fmla="*/ 387 w 606"/>
                    <a:gd name="T91" fmla="*/ 144 h 704"/>
                    <a:gd name="T92" fmla="*/ 497 w 606"/>
                    <a:gd name="T93" fmla="*/ 112 h 704"/>
                    <a:gd name="T94" fmla="*/ 564 w 606"/>
                    <a:gd name="T95" fmla="*/ 112 h 704"/>
                    <a:gd name="T96" fmla="*/ 598 w 606"/>
                    <a:gd name="T97" fmla="*/ 96 h 704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606" h="704">
                      <a:moveTo>
                        <a:pt x="589" y="72"/>
                      </a:moveTo>
                      <a:lnTo>
                        <a:pt x="606" y="24"/>
                      </a:lnTo>
                      <a:lnTo>
                        <a:pt x="581" y="0"/>
                      </a:lnTo>
                      <a:lnTo>
                        <a:pt x="556" y="0"/>
                      </a:lnTo>
                      <a:lnTo>
                        <a:pt x="564" y="40"/>
                      </a:lnTo>
                      <a:lnTo>
                        <a:pt x="530" y="56"/>
                      </a:lnTo>
                      <a:lnTo>
                        <a:pt x="471" y="72"/>
                      </a:lnTo>
                      <a:lnTo>
                        <a:pt x="446" y="72"/>
                      </a:lnTo>
                      <a:lnTo>
                        <a:pt x="412" y="72"/>
                      </a:lnTo>
                      <a:lnTo>
                        <a:pt x="379" y="56"/>
                      </a:lnTo>
                      <a:lnTo>
                        <a:pt x="328" y="88"/>
                      </a:lnTo>
                      <a:lnTo>
                        <a:pt x="286" y="104"/>
                      </a:lnTo>
                      <a:lnTo>
                        <a:pt x="244" y="104"/>
                      </a:lnTo>
                      <a:lnTo>
                        <a:pt x="236" y="136"/>
                      </a:lnTo>
                      <a:lnTo>
                        <a:pt x="168" y="144"/>
                      </a:lnTo>
                      <a:lnTo>
                        <a:pt x="134" y="184"/>
                      </a:lnTo>
                      <a:lnTo>
                        <a:pt x="109" y="184"/>
                      </a:lnTo>
                      <a:lnTo>
                        <a:pt x="75" y="200"/>
                      </a:lnTo>
                      <a:lnTo>
                        <a:pt x="67" y="200"/>
                      </a:lnTo>
                      <a:lnTo>
                        <a:pt x="75" y="232"/>
                      </a:lnTo>
                      <a:lnTo>
                        <a:pt x="50" y="248"/>
                      </a:lnTo>
                      <a:lnTo>
                        <a:pt x="50" y="288"/>
                      </a:lnTo>
                      <a:lnTo>
                        <a:pt x="16" y="304"/>
                      </a:lnTo>
                      <a:lnTo>
                        <a:pt x="16" y="344"/>
                      </a:lnTo>
                      <a:lnTo>
                        <a:pt x="0" y="352"/>
                      </a:lnTo>
                      <a:lnTo>
                        <a:pt x="33" y="392"/>
                      </a:lnTo>
                      <a:lnTo>
                        <a:pt x="75" y="424"/>
                      </a:lnTo>
                      <a:lnTo>
                        <a:pt x="59" y="464"/>
                      </a:lnTo>
                      <a:lnTo>
                        <a:pt x="92" y="464"/>
                      </a:lnTo>
                      <a:lnTo>
                        <a:pt x="118" y="480"/>
                      </a:lnTo>
                      <a:lnTo>
                        <a:pt x="202" y="480"/>
                      </a:lnTo>
                      <a:lnTo>
                        <a:pt x="286" y="472"/>
                      </a:lnTo>
                      <a:lnTo>
                        <a:pt x="362" y="480"/>
                      </a:lnTo>
                      <a:lnTo>
                        <a:pt x="337" y="496"/>
                      </a:lnTo>
                      <a:lnTo>
                        <a:pt x="328" y="512"/>
                      </a:lnTo>
                      <a:lnTo>
                        <a:pt x="294" y="512"/>
                      </a:lnTo>
                      <a:lnTo>
                        <a:pt x="261" y="504"/>
                      </a:lnTo>
                      <a:lnTo>
                        <a:pt x="210" y="488"/>
                      </a:lnTo>
                      <a:lnTo>
                        <a:pt x="185" y="504"/>
                      </a:lnTo>
                      <a:lnTo>
                        <a:pt x="160" y="512"/>
                      </a:lnTo>
                      <a:lnTo>
                        <a:pt x="134" y="552"/>
                      </a:lnTo>
                      <a:lnTo>
                        <a:pt x="160" y="568"/>
                      </a:lnTo>
                      <a:lnTo>
                        <a:pt x="185" y="584"/>
                      </a:lnTo>
                      <a:lnTo>
                        <a:pt x="202" y="592"/>
                      </a:lnTo>
                      <a:lnTo>
                        <a:pt x="210" y="624"/>
                      </a:lnTo>
                      <a:lnTo>
                        <a:pt x="236" y="672"/>
                      </a:lnTo>
                      <a:lnTo>
                        <a:pt x="252" y="648"/>
                      </a:lnTo>
                      <a:lnTo>
                        <a:pt x="278" y="656"/>
                      </a:lnTo>
                      <a:lnTo>
                        <a:pt x="311" y="704"/>
                      </a:lnTo>
                      <a:lnTo>
                        <a:pt x="337" y="656"/>
                      </a:lnTo>
                      <a:lnTo>
                        <a:pt x="396" y="688"/>
                      </a:lnTo>
                      <a:lnTo>
                        <a:pt x="328" y="568"/>
                      </a:lnTo>
                      <a:lnTo>
                        <a:pt x="353" y="576"/>
                      </a:lnTo>
                      <a:lnTo>
                        <a:pt x="370" y="584"/>
                      </a:lnTo>
                      <a:lnTo>
                        <a:pt x="370" y="600"/>
                      </a:lnTo>
                      <a:lnTo>
                        <a:pt x="387" y="576"/>
                      </a:lnTo>
                      <a:lnTo>
                        <a:pt x="412" y="560"/>
                      </a:lnTo>
                      <a:lnTo>
                        <a:pt x="353" y="528"/>
                      </a:lnTo>
                      <a:lnTo>
                        <a:pt x="404" y="512"/>
                      </a:lnTo>
                      <a:lnTo>
                        <a:pt x="455" y="528"/>
                      </a:lnTo>
                      <a:lnTo>
                        <a:pt x="446" y="488"/>
                      </a:lnTo>
                      <a:lnTo>
                        <a:pt x="438" y="464"/>
                      </a:lnTo>
                      <a:lnTo>
                        <a:pt x="412" y="448"/>
                      </a:lnTo>
                      <a:lnTo>
                        <a:pt x="438" y="448"/>
                      </a:lnTo>
                      <a:lnTo>
                        <a:pt x="455" y="464"/>
                      </a:lnTo>
                      <a:lnTo>
                        <a:pt x="480" y="480"/>
                      </a:lnTo>
                      <a:lnTo>
                        <a:pt x="514" y="472"/>
                      </a:lnTo>
                      <a:lnTo>
                        <a:pt x="463" y="440"/>
                      </a:lnTo>
                      <a:lnTo>
                        <a:pt x="421" y="408"/>
                      </a:lnTo>
                      <a:lnTo>
                        <a:pt x="353" y="384"/>
                      </a:lnTo>
                      <a:lnTo>
                        <a:pt x="337" y="384"/>
                      </a:lnTo>
                      <a:lnTo>
                        <a:pt x="337" y="400"/>
                      </a:lnTo>
                      <a:lnTo>
                        <a:pt x="345" y="416"/>
                      </a:lnTo>
                      <a:lnTo>
                        <a:pt x="311" y="408"/>
                      </a:lnTo>
                      <a:lnTo>
                        <a:pt x="294" y="400"/>
                      </a:lnTo>
                      <a:lnTo>
                        <a:pt x="294" y="376"/>
                      </a:lnTo>
                      <a:lnTo>
                        <a:pt x="294" y="352"/>
                      </a:lnTo>
                      <a:lnTo>
                        <a:pt x="337" y="360"/>
                      </a:lnTo>
                      <a:lnTo>
                        <a:pt x="337" y="336"/>
                      </a:lnTo>
                      <a:lnTo>
                        <a:pt x="320" y="320"/>
                      </a:lnTo>
                      <a:lnTo>
                        <a:pt x="269" y="288"/>
                      </a:lnTo>
                      <a:lnTo>
                        <a:pt x="236" y="240"/>
                      </a:lnTo>
                      <a:lnTo>
                        <a:pt x="244" y="224"/>
                      </a:lnTo>
                      <a:lnTo>
                        <a:pt x="261" y="200"/>
                      </a:lnTo>
                      <a:lnTo>
                        <a:pt x="269" y="224"/>
                      </a:lnTo>
                      <a:lnTo>
                        <a:pt x="294" y="232"/>
                      </a:lnTo>
                      <a:lnTo>
                        <a:pt x="320" y="240"/>
                      </a:lnTo>
                      <a:lnTo>
                        <a:pt x="337" y="264"/>
                      </a:lnTo>
                      <a:lnTo>
                        <a:pt x="337" y="232"/>
                      </a:lnTo>
                      <a:lnTo>
                        <a:pt x="362" y="208"/>
                      </a:lnTo>
                      <a:lnTo>
                        <a:pt x="370" y="160"/>
                      </a:lnTo>
                      <a:lnTo>
                        <a:pt x="387" y="144"/>
                      </a:lnTo>
                      <a:lnTo>
                        <a:pt x="412" y="136"/>
                      </a:lnTo>
                      <a:lnTo>
                        <a:pt x="497" y="112"/>
                      </a:lnTo>
                      <a:lnTo>
                        <a:pt x="539" y="112"/>
                      </a:lnTo>
                      <a:lnTo>
                        <a:pt x="564" y="112"/>
                      </a:lnTo>
                      <a:lnTo>
                        <a:pt x="573" y="128"/>
                      </a:lnTo>
                      <a:lnTo>
                        <a:pt x="598" y="96"/>
                      </a:lnTo>
                      <a:lnTo>
                        <a:pt x="589" y="72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6" name="Freeform 95"/>
                <p:cNvSpPr>
                  <a:spLocks/>
                </p:cNvSpPr>
                <p:nvPr/>
              </p:nvSpPr>
              <p:spPr bwMode="auto">
                <a:xfrm>
                  <a:off x="4831" y="3488"/>
                  <a:ext cx="244" cy="192"/>
                </a:xfrm>
                <a:custGeom>
                  <a:avLst/>
                  <a:gdLst>
                    <a:gd name="T0" fmla="*/ 227 w 244"/>
                    <a:gd name="T1" fmla="*/ 32 h 192"/>
                    <a:gd name="T2" fmla="*/ 185 w 244"/>
                    <a:gd name="T3" fmla="*/ 16 h 192"/>
                    <a:gd name="T4" fmla="*/ 177 w 244"/>
                    <a:gd name="T5" fmla="*/ 0 h 192"/>
                    <a:gd name="T6" fmla="*/ 134 w 244"/>
                    <a:gd name="T7" fmla="*/ 0 h 192"/>
                    <a:gd name="T8" fmla="*/ 75 w 244"/>
                    <a:gd name="T9" fmla="*/ 24 h 192"/>
                    <a:gd name="T10" fmla="*/ 50 w 244"/>
                    <a:gd name="T11" fmla="*/ 32 h 192"/>
                    <a:gd name="T12" fmla="*/ 25 w 244"/>
                    <a:gd name="T13" fmla="*/ 40 h 192"/>
                    <a:gd name="T14" fmla="*/ 16 w 244"/>
                    <a:gd name="T15" fmla="*/ 72 h 192"/>
                    <a:gd name="T16" fmla="*/ 0 w 244"/>
                    <a:gd name="T17" fmla="*/ 64 h 192"/>
                    <a:gd name="T18" fmla="*/ 0 w 244"/>
                    <a:gd name="T19" fmla="*/ 88 h 192"/>
                    <a:gd name="T20" fmla="*/ 8 w 244"/>
                    <a:gd name="T21" fmla="*/ 144 h 192"/>
                    <a:gd name="T22" fmla="*/ 33 w 244"/>
                    <a:gd name="T23" fmla="*/ 176 h 192"/>
                    <a:gd name="T24" fmla="*/ 59 w 244"/>
                    <a:gd name="T25" fmla="*/ 184 h 192"/>
                    <a:gd name="T26" fmla="*/ 67 w 244"/>
                    <a:gd name="T27" fmla="*/ 192 h 192"/>
                    <a:gd name="T28" fmla="*/ 75 w 244"/>
                    <a:gd name="T29" fmla="*/ 192 h 192"/>
                    <a:gd name="T30" fmla="*/ 109 w 244"/>
                    <a:gd name="T31" fmla="*/ 176 h 192"/>
                    <a:gd name="T32" fmla="*/ 134 w 244"/>
                    <a:gd name="T33" fmla="*/ 176 h 192"/>
                    <a:gd name="T34" fmla="*/ 168 w 244"/>
                    <a:gd name="T35" fmla="*/ 136 h 192"/>
                    <a:gd name="T36" fmla="*/ 236 w 244"/>
                    <a:gd name="T37" fmla="*/ 128 h 192"/>
                    <a:gd name="T38" fmla="*/ 244 w 244"/>
                    <a:gd name="T39" fmla="*/ 104 h 192"/>
                    <a:gd name="T40" fmla="*/ 244 w 244"/>
                    <a:gd name="T41" fmla="*/ 64 h 192"/>
                    <a:gd name="T42" fmla="*/ 227 w 244"/>
                    <a:gd name="T43" fmla="*/ 32 h 19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244" h="192">
                      <a:moveTo>
                        <a:pt x="227" y="32"/>
                      </a:moveTo>
                      <a:lnTo>
                        <a:pt x="185" y="16"/>
                      </a:lnTo>
                      <a:lnTo>
                        <a:pt x="177" y="0"/>
                      </a:lnTo>
                      <a:lnTo>
                        <a:pt x="134" y="0"/>
                      </a:lnTo>
                      <a:lnTo>
                        <a:pt x="75" y="24"/>
                      </a:lnTo>
                      <a:lnTo>
                        <a:pt x="50" y="32"/>
                      </a:lnTo>
                      <a:lnTo>
                        <a:pt x="25" y="40"/>
                      </a:lnTo>
                      <a:lnTo>
                        <a:pt x="16" y="72"/>
                      </a:lnTo>
                      <a:lnTo>
                        <a:pt x="0" y="64"/>
                      </a:lnTo>
                      <a:lnTo>
                        <a:pt x="0" y="88"/>
                      </a:lnTo>
                      <a:lnTo>
                        <a:pt x="8" y="144"/>
                      </a:lnTo>
                      <a:lnTo>
                        <a:pt x="33" y="176"/>
                      </a:lnTo>
                      <a:lnTo>
                        <a:pt x="59" y="184"/>
                      </a:lnTo>
                      <a:lnTo>
                        <a:pt x="67" y="192"/>
                      </a:lnTo>
                      <a:lnTo>
                        <a:pt x="75" y="192"/>
                      </a:lnTo>
                      <a:lnTo>
                        <a:pt x="109" y="176"/>
                      </a:lnTo>
                      <a:lnTo>
                        <a:pt x="134" y="176"/>
                      </a:lnTo>
                      <a:lnTo>
                        <a:pt x="168" y="136"/>
                      </a:lnTo>
                      <a:lnTo>
                        <a:pt x="236" y="128"/>
                      </a:lnTo>
                      <a:lnTo>
                        <a:pt x="244" y="104"/>
                      </a:lnTo>
                      <a:lnTo>
                        <a:pt x="244" y="64"/>
                      </a:lnTo>
                      <a:lnTo>
                        <a:pt x="227" y="32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7" name="Freeform 96"/>
                <p:cNvSpPr>
                  <a:spLocks/>
                </p:cNvSpPr>
                <p:nvPr/>
              </p:nvSpPr>
              <p:spPr bwMode="auto">
                <a:xfrm>
                  <a:off x="4965" y="3184"/>
                  <a:ext cx="590" cy="408"/>
                </a:xfrm>
                <a:custGeom>
                  <a:avLst/>
                  <a:gdLst>
                    <a:gd name="T0" fmla="*/ 455 w 590"/>
                    <a:gd name="T1" fmla="*/ 256 h 408"/>
                    <a:gd name="T2" fmla="*/ 489 w 590"/>
                    <a:gd name="T3" fmla="*/ 248 h 408"/>
                    <a:gd name="T4" fmla="*/ 514 w 590"/>
                    <a:gd name="T5" fmla="*/ 232 h 408"/>
                    <a:gd name="T6" fmla="*/ 565 w 590"/>
                    <a:gd name="T7" fmla="*/ 240 h 408"/>
                    <a:gd name="T8" fmla="*/ 590 w 590"/>
                    <a:gd name="T9" fmla="*/ 232 h 408"/>
                    <a:gd name="T10" fmla="*/ 565 w 590"/>
                    <a:gd name="T11" fmla="*/ 200 h 408"/>
                    <a:gd name="T12" fmla="*/ 523 w 590"/>
                    <a:gd name="T13" fmla="*/ 176 h 408"/>
                    <a:gd name="T14" fmla="*/ 548 w 590"/>
                    <a:gd name="T15" fmla="*/ 144 h 408"/>
                    <a:gd name="T16" fmla="*/ 548 w 590"/>
                    <a:gd name="T17" fmla="*/ 104 h 408"/>
                    <a:gd name="T18" fmla="*/ 548 w 590"/>
                    <a:gd name="T19" fmla="*/ 72 h 408"/>
                    <a:gd name="T20" fmla="*/ 573 w 590"/>
                    <a:gd name="T21" fmla="*/ 64 h 408"/>
                    <a:gd name="T22" fmla="*/ 582 w 590"/>
                    <a:gd name="T23" fmla="*/ 48 h 408"/>
                    <a:gd name="T24" fmla="*/ 582 w 590"/>
                    <a:gd name="T25" fmla="*/ 32 h 408"/>
                    <a:gd name="T26" fmla="*/ 582 w 590"/>
                    <a:gd name="T27" fmla="*/ 16 h 408"/>
                    <a:gd name="T28" fmla="*/ 531 w 590"/>
                    <a:gd name="T29" fmla="*/ 16 h 408"/>
                    <a:gd name="T30" fmla="*/ 523 w 590"/>
                    <a:gd name="T31" fmla="*/ 0 h 408"/>
                    <a:gd name="T32" fmla="*/ 481 w 590"/>
                    <a:gd name="T33" fmla="*/ 8 h 408"/>
                    <a:gd name="T34" fmla="*/ 455 w 590"/>
                    <a:gd name="T35" fmla="*/ 0 h 408"/>
                    <a:gd name="T36" fmla="*/ 413 w 590"/>
                    <a:gd name="T37" fmla="*/ 8 h 408"/>
                    <a:gd name="T38" fmla="*/ 363 w 590"/>
                    <a:gd name="T39" fmla="*/ 24 h 408"/>
                    <a:gd name="T40" fmla="*/ 321 w 590"/>
                    <a:gd name="T41" fmla="*/ 80 h 408"/>
                    <a:gd name="T42" fmla="*/ 270 w 590"/>
                    <a:gd name="T43" fmla="*/ 88 h 408"/>
                    <a:gd name="T44" fmla="*/ 219 w 590"/>
                    <a:gd name="T45" fmla="*/ 88 h 408"/>
                    <a:gd name="T46" fmla="*/ 194 w 590"/>
                    <a:gd name="T47" fmla="*/ 88 h 408"/>
                    <a:gd name="T48" fmla="*/ 169 w 590"/>
                    <a:gd name="T49" fmla="*/ 112 h 408"/>
                    <a:gd name="T50" fmla="*/ 76 w 590"/>
                    <a:gd name="T51" fmla="*/ 112 h 408"/>
                    <a:gd name="T52" fmla="*/ 43 w 590"/>
                    <a:gd name="T53" fmla="*/ 104 h 408"/>
                    <a:gd name="T54" fmla="*/ 43 w 590"/>
                    <a:gd name="T55" fmla="*/ 80 h 408"/>
                    <a:gd name="T56" fmla="*/ 9 w 590"/>
                    <a:gd name="T57" fmla="*/ 64 h 408"/>
                    <a:gd name="T58" fmla="*/ 0 w 590"/>
                    <a:gd name="T59" fmla="*/ 88 h 408"/>
                    <a:gd name="T60" fmla="*/ 9 w 590"/>
                    <a:gd name="T61" fmla="*/ 120 h 408"/>
                    <a:gd name="T62" fmla="*/ 26 w 590"/>
                    <a:gd name="T63" fmla="*/ 152 h 408"/>
                    <a:gd name="T64" fmla="*/ 68 w 590"/>
                    <a:gd name="T65" fmla="*/ 184 h 408"/>
                    <a:gd name="T66" fmla="*/ 51 w 590"/>
                    <a:gd name="T67" fmla="*/ 224 h 408"/>
                    <a:gd name="T68" fmla="*/ 34 w 590"/>
                    <a:gd name="T69" fmla="*/ 232 h 408"/>
                    <a:gd name="T70" fmla="*/ 34 w 590"/>
                    <a:gd name="T71" fmla="*/ 264 h 408"/>
                    <a:gd name="T72" fmla="*/ 51 w 590"/>
                    <a:gd name="T73" fmla="*/ 272 h 408"/>
                    <a:gd name="T74" fmla="*/ 43 w 590"/>
                    <a:gd name="T75" fmla="*/ 304 h 408"/>
                    <a:gd name="T76" fmla="*/ 51 w 590"/>
                    <a:gd name="T77" fmla="*/ 320 h 408"/>
                    <a:gd name="T78" fmla="*/ 93 w 590"/>
                    <a:gd name="T79" fmla="*/ 336 h 408"/>
                    <a:gd name="T80" fmla="*/ 110 w 590"/>
                    <a:gd name="T81" fmla="*/ 368 h 408"/>
                    <a:gd name="T82" fmla="*/ 110 w 590"/>
                    <a:gd name="T83" fmla="*/ 408 h 408"/>
                    <a:gd name="T84" fmla="*/ 110 w 590"/>
                    <a:gd name="T85" fmla="*/ 400 h 408"/>
                    <a:gd name="T86" fmla="*/ 152 w 590"/>
                    <a:gd name="T87" fmla="*/ 400 h 408"/>
                    <a:gd name="T88" fmla="*/ 194 w 590"/>
                    <a:gd name="T89" fmla="*/ 384 h 408"/>
                    <a:gd name="T90" fmla="*/ 245 w 590"/>
                    <a:gd name="T91" fmla="*/ 352 h 408"/>
                    <a:gd name="T92" fmla="*/ 278 w 590"/>
                    <a:gd name="T93" fmla="*/ 368 h 408"/>
                    <a:gd name="T94" fmla="*/ 312 w 590"/>
                    <a:gd name="T95" fmla="*/ 368 h 408"/>
                    <a:gd name="T96" fmla="*/ 337 w 590"/>
                    <a:gd name="T97" fmla="*/ 368 h 408"/>
                    <a:gd name="T98" fmla="*/ 396 w 590"/>
                    <a:gd name="T99" fmla="*/ 352 h 408"/>
                    <a:gd name="T100" fmla="*/ 430 w 590"/>
                    <a:gd name="T101" fmla="*/ 336 h 408"/>
                    <a:gd name="T102" fmla="*/ 422 w 590"/>
                    <a:gd name="T103" fmla="*/ 296 h 408"/>
                    <a:gd name="T104" fmla="*/ 447 w 590"/>
                    <a:gd name="T105" fmla="*/ 296 h 408"/>
                    <a:gd name="T106" fmla="*/ 455 w 590"/>
                    <a:gd name="T107" fmla="*/ 280 h 408"/>
                    <a:gd name="T108" fmla="*/ 455 w 590"/>
                    <a:gd name="T109" fmla="*/ 256 h 408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590" h="408">
                      <a:moveTo>
                        <a:pt x="455" y="256"/>
                      </a:moveTo>
                      <a:lnTo>
                        <a:pt x="489" y="248"/>
                      </a:lnTo>
                      <a:lnTo>
                        <a:pt x="514" y="232"/>
                      </a:lnTo>
                      <a:lnTo>
                        <a:pt x="565" y="240"/>
                      </a:lnTo>
                      <a:lnTo>
                        <a:pt x="590" y="232"/>
                      </a:lnTo>
                      <a:lnTo>
                        <a:pt x="565" y="200"/>
                      </a:lnTo>
                      <a:lnTo>
                        <a:pt x="523" y="176"/>
                      </a:lnTo>
                      <a:lnTo>
                        <a:pt x="548" y="144"/>
                      </a:lnTo>
                      <a:lnTo>
                        <a:pt x="548" y="104"/>
                      </a:lnTo>
                      <a:lnTo>
                        <a:pt x="548" y="72"/>
                      </a:lnTo>
                      <a:lnTo>
                        <a:pt x="573" y="64"/>
                      </a:lnTo>
                      <a:lnTo>
                        <a:pt x="582" y="48"/>
                      </a:lnTo>
                      <a:lnTo>
                        <a:pt x="582" y="32"/>
                      </a:lnTo>
                      <a:lnTo>
                        <a:pt x="582" y="16"/>
                      </a:lnTo>
                      <a:lnTo>
                        <a:pt x="531" y="16"/>
                      </a:lnTo>
                      <a:lnTo>
                        <a:pt x="523" y="0"/>
                      </a:lnTo>
                      <a:lnTo>
                        <a:pt x="481" y="8"/>
                      </a:lnTo>
                      <a:lnTo>
                        <a:pt x="455" y="0"/>
                      </a:lnTo>
                      <a:lnTo>
                        <a:pt x="413" y="8"/>
                      </a:lnTo>
                      <a:lnTo>
                        <a:pt x="363" y="24"/>
                      </a:lnTo>
                      <a:lnTo>
                        <a:pt x="321" y="80"/>
                      </a:lnTo>
                      <a:lnTo>
                        <a:pt x="270" y="88"/>
                      </a:lnTo>
                      <a:lnTo>
                        <a:pt x="219" y="88"/>
                      </a:lnTo>
                      <a:lnTo>
                        <a:pt x="194" y="88"/>
                      </a:lnTo>
                      <a:lnTo>
                        <a:pt x="169" y="112"/>
                      </a:lnTo>
                      <a:lnTo>
                        <a:pt x="76" y="112"/>
                      </a:lnTo>
                      <a:lnTo>
                        <a:pt x="43" y="104"/>
                      </a:lnTo>
                      <a:lnTo>
                        <a:pt x="43" y="80"/>
                      </a:lnTo>
                      <a:lnTo>
                        <a:pt x="9" y="64"/>
                      </a:lnTo>
                      <a:lnTo>
                        <a:pt x="0" y="88"/>
                      </a:lnTo>
                      <a:lnTo>
                        <a:pt x="9" y="120"/>
                      </a:lnTo>
                      <a:lnTo>
                        <a:pt x="26" y="152"/>
                      </a:lnTo>
                      <a:lnTo>
                        <a:pt x="68" y="184"/>
                      </a:lnTo>
                      <a:lnTo>
                        <a:pt x="51" y="224"/>
                      </a:lnTo>
                      <a:lnTo>
                        <a:pt x="34" y="232"/>
                      </a:lnTo>
                      <a:lnTo>
                        <a:pt x="34" y="264"/>
                      </a:lnTo>
                      <a:lnTo>
                        <a:pt x="51" y="272"/>
                      </a:lnTo>
                      <a:lnTo>
                        <a:pt x="43" y="304"/>
                      </a:lnTo>
                      <a:lnTo>
                        <a:pt x="51" y="320"/>
                      </a:lnTo>
                      <a:lnTo>
                        <a:pt x="93" y="336"/>
                      </a:lnTo>
                      <a:lnTo>
                        <a:pt x="110" y="368"/>
                      </a:lnTo>
                      <a:lnTo>
                        <a:pt x="110" y="408"/>
                      </a:lnTo>
                      <a:lnTo>
                        <a:pt x="110" y="400"/>
                      </a:lnTo>
                      <a:lnTo>
                        <a:pt x="152" y="400"/>
                      </a:lnTo>
                      <a:lnTo>
                        <a:pt x="194" y="384"/>
                      </a:lnTo>
                      <a:lnTo>
                        <a:pt x="245" y="352"/>
                      </a:lnTo>
                      <a:lnTo>
                        <a:pt x="278" y="368"/>
                      </a:lnTo>
                      <a:lnTo>
                        <a:pt x="312" y="368"/>
                      </a:lnTo>
                      <a:lnTo>
                        <a:pt x="337" y="368"/>
                      </a:lnTo>
                      <a:lnTo>
                        <a:pt x="396" y="352"/>
                      </a:lnTo>
                      <a:lnTo>
                        <a:pt x="430" y="336"/>
                      </a:lnTo>
                      <a:lnTo>
                        <a:pt x="422" y="296"/>
                      </a:lnTo>
                      <a:lnTo>
                        <a:pt x="447" y="296"/>
                      </a:lnTo>
                      <a:lnTo>
                        <a:pt x="455" y="280"/>
                      </a:lnTo>
                      <a:lnTo>
                        <a:pt x="455" y="256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8" name="Freeform 97"/>
                <p:cNvSpPr>
                  <a:spLocks/>
                </p:cNvSpPr>
                <p:nvPr/>
              </p:nvSpPr>
              <p:spPr bwMode="auto">
                <a:xfrm>
                  <a:off x="4831" y="3488"/>
                  <a:ext cx="244" cy="192"/>
                </a:xfrm>
                <a:custGeom>
                  <a:avLst/>
                  <a:gdLst>
                    <a:gd name="T0" fmla="*/ 227 w 244"/>
                    <a:gd name="T1" fmla="*/ 32 h 192"/>
                    <a:gd name="T2" fmla="*/ 185 w 244"/>
                    <a:gd name="T3" fmla="*/ 16 h 192"/>
                    <a:gd name="T4" fmla="*/ 177 w 244"/>
                    <a:gd name="T5" fmla="*/ 0 h 192"/>
                    <a:gd name="T6" fmla="*/ 177 w 244"/>
                    <a:gd name="T7" fmla="*/ 0 h 192"/>
                    <a:gd name="T8" fmla="*/ 134 w 244"/>
                    <a:gd name="T9" fmla="*/ 0 h 192"/>
                    <a:gd name="T10" fmla="*/ 75 w 244"/>
                    <a:gd name="T11" fmla="*/ 24 h 192"/>
                    <a:gd name="T12" fmla="*/ 50 w 244"/>
                    <a:gd name="T13" fmla="*/ 32 h 192"/>
                    <a:gd name="T14" fmla="*/ 25 w 244"/>
                    <a:gd name="T15" fmla="*/ 40 h 192"/>
                    <a:gd name="T16" fmla="*/ 16 w 244"/>
                    <a:gd name="T17" fmla="*/ 72 h 192"/>
                    <a:gd name="T18" fmla="*/ 0 w 244"/>
                    <a:gd name="T19" fmla="*/ 64 h 192"/>
                    <a:gd name="T20" fmla="*/ 0 w 244"/>
                    <a:gd name="T21" fmla="*/ 88 h 192"/>
                    <a:gd name="T22" fmla="*/ 8 w 244"/>
                    <a:gd name="T23" fmla="*/ 144 h 192"/>
                    <a:gd name="T24" fmla="*/ 33 w 244"/>
                    <a:gd name="T25" fmla="*/ 176 h 192"/>
                    <a:gd name="T26" fmla="*/ 59 w 244"/>
                    <a:gd name="T27" fmla="*/ 184 h 192"/>
                    <a:gd name="T28" fmla="*/ 67 w 244"/>
                    <a:gd name="T29" fmla="*/ 192 h 192"/>
                    <a:gd name="T30" fmla="*/ 75 w 244"/>
                    <a:gd name="T31" fmla="*/ 192 h 192"/>
                    <a:gd name="T32" fmla="*/ 109 w 244"/>
                    <a:gd name="T33" fmla="*/ 176 h 192"/>
                    <a:gd name="T34" fmla="*/ 134 w 244"/>
                    <a:gd name="T35" fmla="*/ 176 h 192"/>
                    <a:gd name="T36" fmla="*/ 168 w 244"/>
                    <a:gd name="T37" fmla="*/ 136 h 192"/>
                    <a:gd name="T38" fmla="*/ 236 w 244"/>
                    <a:gd name="T39" fmla="*/ 128 h 192"/>
                    <a:gd name="T40" fmla="*/ 244 w 244"/>
                    <a:gd name="T41" fmla="*/ 104 h 192"/>
                    <a:gd name="T42" fmla="*/ 244 w 244"/>
                    <a:gd name="T43" fmla="*/ 64 h 192"/>
                    <a:gd name="T44" fmla="*/ 227 w 244"/>
                    <a:gd name="T45" fmla="*/ 32 h 192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44" h="192">
                      <a:moveTo>
                        <a:pt x="227" y="32"/>
                      </a:moveTo>
                      <a:lnTo>
                        <a:pt x="185" y="16"/>
                      </a:lnTo>
                      <a:lnTo>
                        <a:pt x="177" y="0"/>
                      </a:lnTo>
                      <a:lnTo>
                        <a:pt x="134" y="0"/>
                      </a:lnTo>
                      <a:lnTo>
                        <a:pt x="75" y="24"/>
                      </a:lnTo>
                      <a:lnTo>
                        <a:pt x="50" y="32"/>
                      </a:lnTo>
                      <a:lnTo>
                        <a:pt x="25" y="40"/>
                      </a:lnTo>
                      <a:lnTo>
                        <a:pt x="16" y="72"/>
                      </a:lnTo>
                      <a:lnTo>
                        <a:pt x="0" y="64"/>
                      </a:lnTo>
                      <a:lnTo>
                        <a:pt x="0" y="88"/>
                      </a:lnTo>
                      <a:lnTo>
                        <a:pt x="8" y="144"/>
                      </a:lnTo>
                      <a:lnTo>
                        <a:pt x="33" y="176"/>
                      </a:lnTo>
                      <a:lnTo>
                        <a:pt x="59" y="184"/>
                      </a:lnTo>
                      <a:lnTo>
                        <a:pt x="67" y="192"/>
                      </a:lnTo>
                      <a:lnTo>
                        <a:pt x="75" y="192"/>
                      </a:lnTo>
                      <a:lnTo>
                        <a:pt x="109" y="176"/>
                      </a:lnTo>
                      <a:lnTo>
                        <a:pt x="134" y="176"/>
                      </a:lnTo>
                      <a:lnTo>
                        <a:pt x="168" y="136"/>
                      </a:lnTo>
                      <a:lnTo>
                        <a:pt x="236" y="128"/>
                      </a:lnTo>
                      <a:lnTo>
                        <a:pt x="244" y="104"/>
                      </a:lnTo>
                      <a:lnTo>
                        <a:pt x="244" y="64"/>
                      </a:lnTo>
                      <a:lnTo>
                        <a:pt x="227" y="32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99" name="Freeform 98"/>
                <p:cNvSpPr>
                  <a:spLocks/>
                </p:cNvSpPr>
                <p:nvPr/>
              </p:nvSpPr>
              <p:spPr bwMode="auto">
                <a:xfrm>
                  <a:off x="4965" y="3184"/>
                  <a:ext cx="590" cy="408"/>
                </a:xfrm>
                <a:custGeom>
                  <a:avLst/>
                  <a:gdLst>
                    <a:gd name="T0" fmla="*/ 455 w 590"/>
                    <a:gd name="T1" fmla="*/ 256 h 408"/>
                    <a:gd name="T2" fmla="*/ 489 w 590"/>
                    <a:gd name="T3" fmla="*/ 248 h 408"/>
                    <a:gd name="T4" fmla="*/ 514 w 590"/>
                    <a:gd name="T5" fmla="*/ 232 h 408"/>
                    <a:gd name="T6" fmla="*/ 565 w 590"/>
                    <a:gd name="T7" fmla="*/ 240 h 408"/>
                    <a:gd name="T8" fmla="*/ 590 w 590"/>
                    <a:gd name="T9" fmla="*/ 232 h 408"/>
                    <a:gd name="T10" fmla="*/ 565 w 590"/>
                    <a:gd name="T11" fmla="*/ 200 h 408"/>
                    <a:gd name="T12" fmla="*/ 523 w 590"/>
                    <a:gd name="T13" fmla="*/ 176 h 408"/>
                    <a:gd name="T14" fmla="*/ 548 w 590"/>
                    <a:gd name="T15" fmla="*/ 144 h 408"/>
                    <a:gd name="T16" fmla="*/ 548 w 590"/>
                    <a:gd name="T17" fmla="*/ 104 h 408"/>
                    <a:gd name="T18" fmla="*/ 548 w 590"/>
                    <a:gd name="T19" fmla="*/ 72 h 408"/>
                    <a:gd name="T20" fmla="*/ 573 w 590"/>
                    <a:gd name="T21" fmla="*/ 64 h 408"/>
                    <a:gd name="T22" fmla="*/ 582 w 590"/>
                    <a:gd name="T23" fmla="*/ 48 h 408"/>
                    <a:gd name="T24" fmla="*/ 582 w 590"/>
                    <a:gd name="T25" fmla="*/ 32 h 408"/>
                    <a:gd name="T26" fmla="*/ 582 w 590"/>
                    <a:gd name="T27" fmla="*/ 16 h 408"/>
                    <a:gd name="T28" fmla="*/ 531 w 590"/>
                    <a:gd name="T29" fmla="*/ 16 h 408"/>
                    <a:gd name="T30" fmla="*/ 523 w 590"/>
                    <a:gd name="T31" fmla="*/ 0 h 408"/>
                    <a:gd name="T32" fmla="*/ 481 w 590"/>
                    <a:gd name="T33" fmla="*/ 8 h 408"/>
                    <a:gd name="T34" fmla="*/ 455 w 590"/>
                    <a:gd name="T35" fmla="*/ 0 h 408"/>
                    <a:gd name="T36" fmla="*/ 413 w 590"/>
                    <a:gd name="T37" fmla="*/ 8 h 408"/>
                    <a:gd name="T38" fmla="*/ 363 w 590"/>
                    <a:gd name="T39" fmla="*/ 24 h 408"/>
                    <a:gd name="T40" fmla="*/ 321 w 590"/>
                    <a:gd name="T41" fmla="*/ 80 h 408"/>
                    <a:gd name="T42" fmla="*/ 270 w 590"/>
                    <a:gd name="T43" fmla="*/ 88 h 408"/>
                    <a:gd name="T44" fmla="*/ 219 w 590"/>
                    <a:gd name="T45" fmla="*/ 88 h 408"/>
                    <a:gd name="T46" fmla="*/ 194 w 590"/>
                    <a:gd name="T47" fmla="*/ 88 h 408"/>
                    <a:gd name="T48" fmla="*/ 169 w 590"/>
                    <a:gd name="T49" fmla="*/ 112 h 408"/>
                    <a:gd name="T50" fmla="*/ 76 w 590"/>
                    <a:gd name="T51" fmla="*/ 112 h 408"/>
                    <a:gd name="T52" fmla="*/ 43 w 590"/>
                    <a:gd name="T53" fmla="*/ 104 h 408"/>
                    <a:gd name="T54" fmla="*/ 43 w 590"/>
                    <a:gd name="T55" fmla="*/ 80 h 408"/>
                    <a:gd name="T56" fmla="*/ 9 w 590"/>
                    <a:gd name="T57" fmla="*/ 64 h 408"/>
                    <a:gd name="T58" fmla="*/ 0 w 590"/>
                    <a:gd name="T59" fmla="*/ 88 h 408"/>
                    <a:gd name="T60" fmla="*/ 9 w 590"/>
                    <a:gd name="T61" fmla="*/ 120 h 408"/>
                    <a:gd name="T62" fmla="*/ 26 w 590"/>
                    <a:gd name="T63" fmla="*/ 152 h 408"/>
                    <a:gd name="T64" fmla="*/ 68 w 590"/>
                    <a:gd name="T65" fmla="*/ 184 h 408"/>
                    <a:gd name="T66" fmla="*/ 51 w 590"/>
                    <a:gd name="T67" fmla="*/ 224 h 408"/>
                    <a:gd name="T68" fmla="*/ 34 w 590"/>
                    <a:gd name="T69" fmla="*/ 232 h 408"/>
                    <a:gd name="T70" fmla="*/ 34 w 590"/>
                    <a:gd name="T71" fmla="*/ 264 h 408"/>
                    <a:gd name="T72" fmla="*/ 51 w 590"/>
                    <a:gd name="T73" fmla="*/ 272 h 408"/>
                    <a:gd name="T74" fmla="*/ 43 w 590"/>
                    <a:gd name="T75" fmla="*/ 304 h 408"/>
                    <a:gd name="T76" fmla="*/ 51 w 590"/>
                    <a:gd name="T77" fmla="*/ 320 h 408"/>
                    <a:gd name="T78" fmla="*/ 93 w 590"/>
                    <a:gd name="T79" fmla="*/ 336 h 408"/>
                    <a:gd name="T80" fmla="*/ 110 w 590"/>
                    <a:gd name="T81" fmla="*/ 368 h 408"/>
                    <a:gd name="T82" fmla="*/ 110 w 590"/>
                    <a:gd name="T83" fmla="*/ 408 h 408"/>
                    <a:gd name="T84" fmla="*/ 110 w 590"/>
                    <a:gd name="T85" fmla="*/ 400 h 408"/>
                    <a:gd name="T86" fmla="*/ 152 w 590"/>
                    <a:gd name="T87" fmla="*/ 400 h 408"/>
                    <a:gd name="T88" fmla="*/ 194 w 590"/>
                    <a:gd name="T89" fmla="*/ 384 h 408"/>
                    <a:gd name="T90" fmla="*/ 245 w 590"/>
                    <a:gd name="T91" fmla="*/ 352 h 408"/>
                    <a:gd name="T92" fmla="*/ 278 w 590"/>
                    <a:gd name="T93" fmla="*/ 368 h 408"/>
                    <a:gd name="T94" fmla="*/ 312 w 590"/>
                    <a:gd name="T95" fmla="*/ 368 h 408"/>
                    <a:gd name="T96" fmla="*/ 337 w 590"/>
                    <a:gd name="T97" fmla="*/ 368 h 408"/>
                    <a:gd name="T98" fmla="*/ 396 w 590"/>
                    <a:gd name="T99" fmla="*/ 352 h 408"/>
                    <a:gd name="T100" fmla="*/ 430 w 590"/>
                    <a:gd name="T101" fmla="*/ 336 h 408"/>
                    <a:gd name="T102" fmla="*/ 422 w 590"/>
                    <a:gd name="T103" fmla="*/ 296 h 408"/>
                    <a:gd name="T104" fmla="*/ 447 w 590"/>
                    <a:gd name="T105" fmla="*/ 296 h 408"/>
                    <a:gd name="T106" fmla="*/ 447 w 590"/>
                    <a:gd name="T107" fmla="*/ 296 h 408"/>
                    <a:gd name="T108" fmla="*/ 455 w 590"/>
                    <a:gd name="T109" fmla="*/ 280 h 408"/>
                    <a:gd name="T110" fmla="*/ 455 w 590"/>
                    <a:gd name="T111" fmla="*/ 256 h 408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590" h="408">
                      <a:moveTo>
                        <a:pt x="455" y="256"/>
                      </a:moveTo>
                      <a:lnTo>
                        <a:pt x="489" y="248"/>
                      </a:lnTo>
                      <a:lnTo>
                        <a:pt x="514" y="232"/>
                      </a:lnTo>
                      <a:lnTo>
                        <a:pt x="565" y="240"/>
                      </a:lnTo>
                      <a:lnTo>
                        <a:pt x="590" y="232"/>
                      </a:lnTo>
                      <a:lnTo>
                        <a:pt x="565" y="200"/>
                      </a:lnTo>
                      <a:lnTo>
                        <a:pt x="523" y="176"/>
                      </a:lnTo>
                      <a:lnTo>
                        <a:pt x="548" y="144"/>
                      </a:lnTo>
                      <a:lnTo>
                        <a:pt x="548" y="104"/>
                      </a:lnTo>
                      <a:lnTo>
                        <a:pt x="548" y="72"/>
                      </a:lnTo>
                      <a:lnTo>
                        <a:pt x="573" y="64"/>
                      </a:lnTo>
                      <a:lnTo>
                        <a:pt x="582" y="48"/>
                      </a:lnTo>
                      <a:lnTo>
                        <a:pt x="582" y="32"/>
                      </a:lnTo>
                      <a:lnTo>
                        <a:pt x="582" y="16"/>
                      </a:lnTo>
                      <a:lnTo>
                        <a:pt x="531" y="16"/>
                      </a:lnTo>
                      <a:lnTo>
                        <a:pt x="523" y="0"/>
                      </a:lnTo>
                      <a:lnTo>
                        <a:pt x="481" y="8"/>
                      </a:lnTo>
                      <a:lnTo>
                        <a:pt x="455" y="0"/>
                      </a:lnTo>
                      <a:lnTo>
                        <a:pt x="413" y="8"/>
                      </a:lnTo>
                      <a:lnTo>
                        <a:pt x="363" y="24"/>
                      </a:lnTo>
                      <a:lnTo>
                        <a:pt x="321" y="80"/>
                      </a:lnTo>
                      <a:lnTo>
                        <a:pt x="270" y="88"/>
                      </a:lnTo>
                      <a:lnTo>
                        <a:pt x="219" y="88"/>
                      </a:lnTo>
                      <a:lnTo>
                        <a:pt x="194" y="88"/>
                      </a:lnTo>
                      <a:lnTo>
                        <a:pt x="169" y="112"/>
                      </a:lnTo>
                      <a:lnTo>
                        <a:pt x="76" y="112"/>
                      </a:lnTo>
                      <a:lnTo>
                        <a:pt x="43" y="104"/>
                      </a:lnTo>
                      <a:lnTo>
                        <a:pt x="43" y="80"/>
                      </a:lnTo>
                      <a:lnTo>
                        <a:pt x="9" y="64"/>
                      </a:lnTo>
                      <a:lnTo>
                        <a:pt x="0" y="88"/>
                      </a:lnTo>
                      <a:lnTo>
                        <a:pt x="9" y="120"/>
                      </a:lnTo>
                      <a:lnTo>
                        <a:pt x="26" y="152"/>
                      </a:lnTo>
                      <a:lnTo>
                        <a:pt x="68" y="184"/>
                      </a:lnTo>
                      <a:lnTo>
                        <a:pt x="51" y="224"/>
                      </a:lnTo>
                      <a:lnTo>
                        <a:pt x="34" y="232"/>
                      </a:lnTo>
                      <a:lnTo>
                        <a:pt x="34" y="264"/>
                      </a:lnTo>
                      <a:lnTo>
                        <a:pt x="51" y="272"/>
                      </a:lnTo>
                      <a:lnTo>
                        <a:pt x="43" y="304"/>
                      </a:lnTo>
                      <a:lnTo>
                        <a:pt x="51" y="320"/>
                      </a:lnTo>
                      <a:lnTo>
                        <a:pt x="93" y="336"/>
                      </a:lnTo>
                      <a:lnTo>
                        <a:pt x="110" y="368"/>
                      </a:lnTo>
                      <a:lnTo>
                        <a:pt x="110" y="408"/>
                      </a:lnTo>
                      <a:lnTo>
                        <a:pt x="110" y="400"/>
                      </a:lnTo>
                      <a:lnTo>
                        <a:pt x="152" y="400"/>
                      </a:lnTo>
                      <a:lnTo>
                        <a:pt x="194" y="384"/>
                      </a:lnTo>
                      <a:lnTo>
                        <a:pt x="245" y="352"/>
                      </a:lnTo>
                      <a:lnTo>
                        <a:pt x="278" y="368"/>
                      </a:lnTo>
                      <a:lnTo>
                        <a:pt x="312" y="368"/>
                      </a:lnTo>
                      <a:lnTo>
                        <a:pt x="337" y="368"/>
                      </a:lnTo>
                      <a:lnTo>
                        <a:pt x="396" y="352"/>
                      </a:lnTo>
                      <a:lnTo>
                        <a:pt x="430" y="336"/>
                      </a:lnTo>
                      <a:lnTo>
                        <a:pt x="422" y="296"/>
                      </a:lnTo>
                      <a:lnTo>
                        <a:pt x="447" y="296"/>
                      </a:lnTo>
                      <a:lnTo>
                        <a:pt x="455" y="280"/>
                      </a:lnTo>
                      <a:lnTo>
                        <a:pt x="455" y="256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0" name="Freeform 99"/>
                <p:cNvSpPr>
                  <a:spLocks/>
                </p:cNvSpPr>
                <p:nvPr/>
              </p:nvSpPr>
              <p:spPr bwMode="auto">
                <a:xfrm>
                  <a:off x="5404" y="3416"/>
                  <a:ext cx="364" cy="616"/>
                </a:xfrm>
                <a:custGeom>
                  <a:avLst/>
                  <a:gdLst>
                    <a:gd name="T0" fmla="*/ 219 w 364"/>
                    <a:gd name="T1" fmla="*/ 40 h 616"/>
                    <a:gd name="T2" fmla="*/ 151 w 364"/>
                    <a:gd name="T3" fmla="*/ 0 h 616"/>
                    <a:gd name="T4" fmla="*/ 75 w 364"/>
                    <a:gd name="T5" fmla="*/ 0 h 616"/>
                    <a:gd name="T6" fmla="*/ 16 w 364"/>
                    <a:gd name="T7" fmla="*/ 24 h 616"/>
                    <a:gd name="T8" fmla="*/ 8 w 364"/>
                    <a:gd name="T9" fmla="*/ 64 h 616"/>
                    <a:gd name="T10" fmla="*/ 16 w 364"/>
                    <a:gd name="T11" fmla="*/ 136 h 616"/>
                    <a:gd name="T12" fmla="*/ 0 w 364"/>
                    <a:gd name="T13" fmla="*/ 192 h 616"/>
                    <a:gd name="T14" fmla="*/ 67 w 364"/>
                    <a:gd name="T15" fmla="*/ 184 h 616"/>
                    <a:gd name="T16" fmla="*/ 33 w 364"/>
                    <a:gd name="T17" fmla="*/ 256 h 616"/>
                    <a:gd name="T18" fmla="*/ 118 w 364"/>
                    <a:gd name="T19" fmla="*/ 312 h 616"/>
                    <a:gd name="T20" fmla="*/ 160 w 364"/>
                    <a:gd name="T21" fmla="*/ 384 h 616"/>
                    <a:gd name="T22" fmla="*/ 168 w 364"/>
                    <a:gd name="T23" fmla="*/ 432 h 616"/>
                    <a:gd name="T24" fmla="*/ 101 w 364"/>
                    <a:gd name="T25" fmla="*/ 440 h 616"/>
                    <a:gd name="T26" fmla="*/ 126 w 364"/>
                    <a:gd name="T27" fmla="*/ 496 h 616"/>
                    <a:gd name="T28" fmla="*/ 168 w 364"/>
                    <a:gd name="T29" fmla="*/ 480 h 616"/>
                    <a:gd name="T30" fmla="*/ 219 w 364"/>
                    <a:gd name="T31" fmla="*/ 504 h 616"/>
                    <a:gd name="T32" fmla="*/ 235 w 364"/>
                    <a:gd name="T33" fmla="*/ 560 h 616"/>
                    <a:gd name="T34" fmla="*/ 244 w 364"/>
                    <a:gd name="T35" fmla="*/ 592 h 616"/>
                    <a:gd name="T36" fmla="*/ 261 w 364"/>
                    <a:gd name="T37" fmla="*/ 600 h 616"/>
                    <a:gd name="T38" fmla="*/ 337 w 364"/>
                    <a:gd name="T39" fmla="*/ 616 h 616"/>
                    <a:gd name="T40" fmla="*/ 360 w 364"/>
                    <a:gd name="T41" fmla="*/ 578 h 616"/>
                    <a:gd name="T42" fmla="*/ 303 w 364"/>
                    <a:gd name="T43" fmla="*/ 56 h 616"/>
                    <a:gd name="T44" fmla="*/ 320 w 364"/>
                    <a:gd name="T45" fmla="*/ 152 h 616"/>
                    <a:gd name="T46" fmla="*/ 244 w 364"/>
                    <a:gd name="T47" fmla="*/ 168 h 616"/>
                    <a:gd name="T48" fmla="*/ 151 w 364"/>
                    <a:gd name="T49" fmla="*/ 200 h 616"/>
                    <a:gd name="T50" fmla="*/ 92 w 364"/>
                    <a:gd name="T51" fmla="*/ 208 h 616"/>
                    <a:gd name="T52" fmla="*/ 42 w 364"/>
                    <a:gd name="T53" fmla="*/ 264 h 616"/>
                    <a:gd name="T54" fmla="*/ 59 w 364"/>
                    <a:gd name="T55" fmla="*/ 232 h 616"/>
                    <a:gd name="T56" fmla="*/ 126 w 364"/>
                    <a:gd name="T57" fmla="*/ 168 h 616"/>
                    <a:gd name="T58" fmla="*/ 185 w 364"/>
                    <a:gd name="T59" fmla="*/ 104 h 616"/>
                    <a:gd name="T60" fmla="*/ 286 w 364"/>
                    <a:gd name="T61" fmla="*/ 80 h 616"/>
                    <a:gd name="T62" fmla="*/ 303 w 364"/>
                    <a:gd name="T63" fmla="*/ 96 h 616"/>
                    <a:gd name="T64" fmla="*/ 328 w 364"/>
                    <a:gd name="T65" fmla="*/ 112 h 616"/>
                    <a:gd name="T66" fmla="*/ 303 w 364"/>
                    <a:gd name="T67" fmla="*/ 56 h 61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364" h="616">
                      <a:moveTo>
                        <a:pt x="303" y="56"/>
                      </a:moveTo>
                      <a:lnTo>
                        <a:pt x="219" y="40"/>
                      </a:lnTo>
                      <a:lnTo>
                        <a:pt x="185" y="24"/>
                      </a:lnTo>
                      <a:lnTo>
                        <a:pt x="151" y="0"/>
                      </a:lnTo>
                      <a:lnTo>
                        <a:pt x="126" y="8"/>
                      </a:lnTo>
                      <a:lnTo>
                        <a:pt x="75" y="0"/>
                      </a:lnTo>
                      <a:lnTo>
                        <a:pt x="50" y="16"/>
                      </a:lnTo>
                      <a:lnTo>
                        <a:pt x="16" y="24"/>
                      </a:lnTo>
                      <a:lnTo>
                        <a:pt x="16" y="48"/>
                      </a:lnTo>
                      <a:lnTo>
                        <a:pt x="8" y="64"/>
                      </a:lnTo>
                      <a:lnTo>
                        <a:pt x="33" y="88"/>
                      </a:lnTo>
                      <a:lnTo>
                        <a:pt x="16" y="136"/>
                      </a:lnTo>
                      <a:lnTo>
                        <a:pt x="25" y="160"/>
                      </a:lnTo>
                      <a:lnTo>
                        <a:pt x="0" y="192"/>
                      </a:lnTo>
                      <a:lnTo>
                        <a:pt x="0" y="200"/>
                      </a:lnTo>
                      <a:lnTo>
                        <a:pt x="67" y="184"/>
                      </a:lnTo>
                      <a:lnTo>
                        <a:pt x="42" y="216"/>
                      </a:lnTo>
                      <a:lnTo>
                        <a:pt x="33" y="256"/>
                      </a:lnTo>
                      <a:lnTo>
                        <a:pt x="50" y="328"/>
                      </a:lnTo>
                      <a:lnTo>
                        <a:pt x="118" y="312"/>
                      </a:lnTo>
                      <a:lnTo>
                        <a:pt x="118" y="352"/>
                      </a:lnTo>
                      <a:lnTo>
                        <a:pt x="160" y="384"/>
                      </a:lnTo>
                      <a:lnTo>
                        <a:pt x="151" y="408"/>
                      </a:lnTo>
                      <a:lnTo>
                        <a:pt x="168" y="432"/>
                      </a:lnTo>
                      <a:lnTo>
                        <a:pt x="134" y="448"/>
                      </a:lnTo>
                      <a:lnTo>
                        <a:pt x="101" y="440"/>
                      </a:lnTo>
                      <a:lnTo>
                        <a:pt x="101" y="472"/>
                      </a:lnTo>
                      <a:lnTo>
                        <a:pt x="126" y="496"/>
                      </a:lnTo>
                      <a:lnTo>
                        <a:pt x="151" y="480"/>
                      </a:lnTo>
                      <a:lnTo>
                        <a:pt x="168" y="480"/>
                      </a:lnTo>
                      <a:lnTo>
                        <a:pt x="185" y="488"/>
                      </a:lnTo>
                      <a:lnTo>
                        <a:pt x="219" y="504"/>
                      </a:lnTo>
                      <a:lnTo>
                        <a:pt x="227" y="528"/>
                      </a:lnTo>
                      <a:lnTo>
                        <a:pt x="235" y="560"/>
                      </a:lnTo>
                      <a:lnTo>
                        <a:pt x="269" y="576"/>
                      </a:lnTo>
                      <a:lnTo>
                        <a:pt x="244" y="592"/>
                      </a:lnTo>
                      <a:lnTo>
                        <a:pt x="244" y="600"/>
                      </a:lnTo>
                      <a:lnTo>
                        <a:pt x="261" y="600"/>
                      </a:lnTo>
                      <a:lnTo>
                        <a:pt x="345" y="584"/>
                      </a:lnTo>
                      <a:lnTo>
                        <a:pt x="337" y="616"/>
                      </a:lnTo>
                      <a:lnTo>
                        <a:pt x="364" y="602"/>
                      </a:lnTo>
                      <a:lnTo>
                        <a:pt x="360" y="578"/>
                      </a:lnTo>
                      <a:lnTo>
                        <a:pt x="354" y="56"/>
                      </a:lnTo>
                      <a:lnTo>
                        <a:pt x="303" y="56"/>
                      </a:lnTo>
                      <a:lnTo>
                        <a:pt x="286" y="136"/>
                      </a:lnTo>
                      <a:lnTo>
                        <a:pt x="320" y="152"/>
                      </a:lnTo>
                      <a:lnTo>
                        <a:pt x="286" y="168"/>
                      </a:lnTo>
                      <a:lnTo>
                        <a:pt x="244" y="168"/>
                      </a:lnTo>
                      <a:lnTo>
                        <a:pt x="176" y="200"/>
                      </a:lnTo>
                      <a:lnTo>
                        <a:pt x="151" y="200"/>
                      </a:lnTo>
                      <a:lnTo>
                        <a:pt x="134" y="200"/>
                      </a:lnTo>
                      <a:lnTo>
                        <a:pt x="92" y="208"/>
                      </a:lnTo>
                      <a:lnTo>
                        <a:pt x="67" y="232"/>
                      </a:lnTo>
                      <a:lnTo>
                        <a:pt x="42" y="264"/>
                      </a:lnTo>
                      <a:lnTo>
                        <a:pt x="42" y="248"/>
                      </a:lnTo>
                      <a:lnTo>
                        <a:pt x="59" y="232"/>
                      </a:lnTo>
                      <a:lnTo>
                        <a:pt x="84" y="200"/>
                      </a:lnTo>
                      <a:lnTo>
                        <a:pt x="126" y="168"/>
                      </a:lnTo>
                      <a:lnTo>
                        <a:pt x="134" y="120"/>
                      </a:lnTo>
                      <a:lnTo>
                        <a:pt x="185" y="104"/>
                      </a:lnTo>
                      <a:lnTo>
                        <a:pt x="235" y="96"/>
                      </a:lnTo>
                      <a:lnTo>
                        <a:pt x="286" y="80"/>
                      </a:lnTo>
                      <a:lnTo>
                        <a:pt x="294" y="80"/>
                      </a:lnTo>
                      <a:lnTo>
                        <a:pt x="303" y="96"/>
                      </a:lnTo>
                      <a:lnTo>
                        <a:pt x="345" y="104"/>
                      </a:lnTo>
                      <a:lnTo>
                        <a:pt x="328" y="112"/>
                      </a:lnTo>
                      <a:lnTo>
                        <a:pt x="286" y="136"/>
                      </a:lnTo>
                      <a:lnTo>
                        <a:pt x="303" y="56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1" name="Freeform 100"/>
                <p:cNvSpPr>
                  <a:spLocks/>
                </p:cNvSpPr>
                <p:nvPr/>
              </p:nvSpPr>
              <p:spPr bwMode="auto">
                <a:xfrm>
                  <a:off x="5404" y="3416"/>
                  <a:ext cx="362" cy="616"/>
                </a:xfrm>
                <a:custGeom>
                  <a:avLst/>
                  <a:gdLst>
                    <a:gd name="T0" fmla="*/ 303 w 362"/>
                    <a:gd name="T1" fmla="*/ 56 h 616"/>
                    <a:gd name="T2" fmla="*/ 219 w 362"/>
                    <a:gd name="T3" fmla="*/ 40 h 616"/>
                    <a:gd name="T4" fmla="*/ 185 w 362"/>
                    <a:gd name="T5" fmla="*/ 24 h 616"/>
                    <a:gd name="T6" fmla="*/ 151 w 362"/>
                    <a:gd name="T7" fmla="*/ 0 h 616"/>
                    <a:gd name="T8" fmla="*/ 126 w 362"/>
                    <a:gd name="T9" fmla="*/ 8 h 616"/>
                    <a:gd name="T10" fmla="*/ 75 w 362"/>
                    <a:gd name="T11" fmla="*/ 0 h 616"/>
                    <a:gd name="T12" fmla="*/ 50 w 362"/>
                    <a:gd name="T13" fmla="*/ 16 h 616"/>
                    <a:gd name="T14" fmla="*/ 16 w 362"/>
                    <a:gd name="T15" fmla="*/ 24 h 616"/>
                    <a:gd name="T16" fmla="*/ 16 w 362"/>
                    <a:gd name="T17" fmla="*/ 48 h 616"/>
                    <a:gd name="T18" fmla="*/ 8 w 362"/>
                    <a:gd name="T19" fmla="*/ 64 h 616"/>
                    <a:gd name="T20" fmla="*/ 33 w 362"/>
                    <a:gd name="T21" fmla="*/ 88 h 616"/>
                    <a:gd name="T22" fmla="*/ 16 w 362"/>
                    <a:gd name="T23" fmla="*/ 136 h 616"/>
                    <a:gd name="T24" fmla="*/ 25 w 362"/>
                    <a:gd name="T25" fmla="*/ 160 h 616"/>
                    <a:gd name="T26" fmla="*/ 0 w 362"/>
                    <a:gd name="T27" fmla="*/ 192 h 616"/>
                    <a:gd name="T28" fmla="*/ 0 w 362"/>
                    <a:gd name="T29" fmla="*/ 200 h 616"/>
                    <a:gd name="T30" fmla="*/ 67 w 362"/>
                    <a:gd name="T31" fmla="*/ 184 h 616"/>
                    <a:gd name="T32" fmla="*/ 42 w 362"/>
                    <a:gd name="T33" fmla="*/ 216 h 616"/>
                    <a:gd name="T34" fmla="*/ 33 w 362"/>
                    <a:gd name="T35" fmla="*/ 256 h 616"/>
                    <a:gd name="T36" fmla="*/ 50 w 362"/>
                    <a:gd name="T37" fmla="*/ 328 h 616"/>
                    <a:gd name="T38" fmla="*/ 118 w 362"/>
                    <a:gd name="T39" fmla="*/ 312 h 616"/>
                    <a:gd name="T40" fmla="*/ 118 w 362"/>
                    <a:gd name="T41" fmla="*/ 352 h 616"/>
                    <a:gd name="T42" fmla="*/ 160 w 362"/>
                    <a:gd name="T43" fmla="*/ 384 h 616"/>
                    <a:gd name="T44" fmla="*/ 151 w 362"/>
                    <a:gd name="T45" fmla="*/ 408 h 616"/>
                    <a:gd name="T46" fmla="*/ 168 w 362"/>
                    <a:gd name="T47" fmla="*/ 432 h 616"/>
                    <a:gd name="T48" fmla="*/ 134 w 362"/>
                    <a:gd name="T49" fmla="*/ 448 h 616"/>
                    <a:gd name="T50" fmla="*/ 101 w 362"/>
                    <a:gd name="T51" fmla="*/ 440 h 616"/>
                    <a:gd name="T52" fmla="*/ 101 w 362"/>
                    <a:gd name="T53" fmla="*/ 472 h 616"/>
                    <a:gd name="T54" fmla="*/ 126 w 362"/>
                    <a:gd name="T55" fmla="*/ 496 h 616"/>
                    <a:gd name="T56" fmla="*/ 151 w 362"/>
                    <a:gd name="T57" fmla="*/ 480 h 616"/>
                    <a:gd name="T58" fmla="*/ 168 w 362"/>
                    <a:gd name="T59" fmla="*/ 480 h 616"/>
                    <a:gd name="T60" fmla="*/ 185 w 362"/>
                    <a:gd name="T61" fmla="*/ 488 h 616"/>
                    <a:gd name="T62" fmla="*/ 219 w 362"/>
                    <a:gd name="T63" fmla="*/ 504 h 616"/>
                    <a:gd name="T64" fmla="*/ 227 w 362"/>
                    <a:gd name="T65" fmla="*/ 528 h 616"/>
                    <a:gd name="T66" fmla="*/ 235 w 362"/>
                    <a:gd name="T67" fmla="*/ 560 h 616"/>
                    <a:gd name="T68" fmla="*/ 269 w 362"/>
                    <a:gd name="T69" fmla="*/ 576 h 616"/>
                    <a:gd name="T70" fmla="*/ 244 w 362"/>
                    <a:gd name="T71" fmla="*/ 592 h 616"/>
                    <a:gd name="T72" fmla="*/ 244 w 362"/>
                    <a:gd name="T73" fmla="*/ 600 h 616"/>
                    <a:gd name="T74" fmla="*/ 261 w 362"/>
                    <a:gd name="T75" fmla="*/ 600 h 616"/>
                    <a:gd name="T76" fmla="*/ 345 w 362"/>
                    <a:gd name="T77" fmla="*/ 584 h 616"/>
                    <a:gd name="T78" fmla="*/ 337 w 362"/>
                    <a:gd name="T79" fmla="*/ 616 h 616"/>
                    <a:gd name="T80" fmla="*/ 362 w 362"/>
                    <a:gd name="T81" fmla="*/ 600 h 616"/>
                    <a:gd name="T82" fmla="*/ 354 w 362"/>
                    <a:gd name="T83" fmla="*/ 50 h 616"/>
                    <a:gd name="T84" fmla="*/ 303 w 362"/>
                    <a:gd name="T85" fmla="*/ 56 h 616"/>
                    <a:gd name="T86" fmla="*/ 303 w 362"/>
                    <a:gd name="T87" fmla="*/ 56 h 61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62" h="616">
                      <a:moveTo>
                        <a:pt x="303" y="56"/>
                      </a:moveTo>
                      <a:lnTo>
                        <a:pt x="219" y="40"/>
                      </a:lnTo>
                      <a:lnTo>
                        <a:pt x="185" y="24"/>
                      </a:lnTo>
                      <a:lnTo>
                        <a:pt x="151" y="0"/>
                      </a:lnTo>
                      <a:lnTo>
                        <a:pt x="126" y="8"/>
                      </a:lnTo>
                      <a:lnTo>
                        <a:pt x="75" y="0"/>
                      </a:lnTo>
                      <a:lnTo>
                        <a:pt x="50" y="16"/>
                      </a:lnTo>
                      <a:lnTo>
                        <a:pt x="16" y="24"/>
                      </a:lnTo>
                      <a:lnTo>
                        <a:pt x="16" y="48"/>
                      </a:lnTo>
                      <a:lnTo>
                        <a:pt x="8" y="64"/>
                      </a:lnTo>
                      <a:lnTo>
                        <a:pt x="33" y="88"/>
                      </a:lnTo>
                      <a:lnTo>
                        <a:pt x="16" y="136"/>
                      </a:lnTo>
                      <a:lnTo>
                        <a:pt x="25" y="160"/>
                      </a:lnTo>
                      <a:lnTo>
                        <a:pt x="0" y="192"/>
                      </a:lnTo>
                      <a:lnTo>
                        <a:pt x="0" y="200"/>
                      </a:lnTo>
                      <a:lnTo>
                        <a:pt x="67" y="184"/>
                      </a:lnTo>
                      <a:lnTo>
                        <a:pt x="42" y="216"/>
                      </a:lnTo>
                      <a:lnTo>
                        <a:pt x="33" y="256"/>
                      </a:lnTo>
                      <a:lnTo>
                        <a:pt x="50" y="328"/>
                      </a:lnTo>
                      <a:lnTo>
                        <a:pt x="118" y="312"/>
                      </a:lnTo>
                      <a:lnTo>
                        <a:pt x="118" y="352"/>
                      </a:lnTo>
                      <a:lnTo>
                        <a:pt x="160" y="384"/>
                      </a:lnTo>
                      <a:lnTo>
                        <a:pt x="151" y="408"/>
                      </a:lnTo>
                      <a:lnTo>
                        <a:pt x="168" y="432"/>
                      </a:lnTo>
                      <a:lnTo>
                        <a:pt x="134" y="448"/>
                      </a:lnTo>
                      <a:lnTo>
                        <a:pt x="101" y="440"/>
                      </a:lnTo>
                      <a:lnTo>
                        <a:pt x="101" y="472"/>
                      </a:lnTo>
                      <a:lnTo>
                        <a:pt x="126" y="496"/>
                      </a:lnTo>
                      <a:lnTo>
                        <a:pt x="151" y="480"/>
                      </a:lnTo>
                      <a:lnTo>
                        <a:pt x="168" y="480"/>
                      </a:lnTo>
                      <a:lnTo>
                        <a:pt x="185" y="488"/>
                      </a:lnTo>
                      <a:lnTo>
                        <a:pt x="219" y="504"/>
                      </a:lnTo>
                      <a:lnTo>
                        <a:pt x="227" y="528"/>
                      </a:lnTo>
                      <a:lnTo>
                        <a:pt x="235" y="560"/>
                      </a:lnTo>
                      <a:lnTo>
                        <a:pt x="269" y="576"/>
                      </a:lnTo>
                      <a:lnTo>
                        <a:pt x="244" y="592"/>
                      </a:lnTo>
                      <a:lnTo>
                        <a:pt x="244" y="600"/>
                      </a:lnTo>
                      <a:lnTo>
                        <a:pt x="261" y="600"/>
                      </a:lnTo>
                      <a:lnTo>
                        <a:pt x="345" y="584"/>
                      </a:lnTo>
                      <a:lnTo>
                        <a:pt x="337" y="616"/>
                      </a:lnTo>
                      <a:lnTo>
                        <a:pt x="362" y="600"/>
                      </a:lnTo>
                      <a:lnTo>
                        <a:pt x="354" y="50"/>
                      </a:lnTo>
                      <a:lnTo>
                        <a:pt x="303" y="56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2" name="Freeform 101"/>
                <p:cNvSpPr>
                  <a:spLocks/>
                </p:cNvSpPr>
                <p:nvPr/>
              </p:nvSpPr>
              <p:spPr bwMode="auto">
                <a:xfrm>
                  <a:off x="5446" y="3496"/>
                  <a:ext cx="308" cy="184"/>
                </a:xfrm>
                <a:custGeom>
                  <a:avLst/>
                  <a:gdLst>
                    <a:gd name="T0" fmla="*/ 244 w 308"/>
                    <a:gd name="T1" fmla="*/ 56 h 184"/>
                    <a:gd name="T2" fmla="*/ 278 w 308"/>
                    <a:gd name="T3" fmla="*/ 72 h 184"/>
                    <a:gd name="T4" fmla="*/ 244 w 308"/>
                    <a:gd name="T5" fmla="*/ 88 h 184"/>
                    <a:gd name="T6" fmla="*/ 202 w 308"/>
                    <a:gd name="T7" fmla="*/ 88 h 184"/>
                    <a:gd name="T8" fmla="*/ 134 w 308"/>
                    <a:gd name="T9" fmla="*/ 120 h 184"/>
                    <a:gd name="T10" fmla="*/ 109 w 308"/>
                    <a:gd name="T11" fmla="*/ 120 h 184"/>
                    <a:gd name="T12" fmla="*/ 92 w 308"/>
                    <a:gd name="T13" fmla="*/ 120 h 184"/>
                    <a:gd name="T14" fmla="*/ 50 w 308"/>
                    <a:gd name="T15" fmla="*/ 128 h 184"/>
                    <a:gd name="T16" fmla="*/ 25 w 308"/>
                    <a:gd name="T17" fmla="*/ 152 h 184"/>
                    <a:gd name="T18" fmla="*/ 0 w 308"/>
                    <a:gd name="T19" fmla="*/ 184 h 184"/>
                    <a:gd name="T20" fmla="*/ 0 w 308"/>
                    <a:gd name="T21" fmla="*/ 168 h 184"/>
                    <a:gd name="T22" fmla="*/ 17 w 308"/>
                    <a:gd name="T23" fmla="*/ 152 h 184"/>
                    <a:gd name="T24" fmla="*/ 42 w 308"/>
                    <a:gd name="T25" fmla="*/ 120 h 184"/>
                    <a:gd name="T26" fmla="*/ 84 w 308"/>
                    <a:gd name="T27" fmla="*/ 88 h 184"/>
                    <a:gd name="T28" fmla="*/ 92 w 308"/>
                    <a:gd name="T29" fmla="*/ 40 h 184"/>
                    <a:gd name="T30" fmla="*/ 143 w 308"/>
                    <a:gd name="T31" fmla="*/ 24 h 184"/>
                    <a:gd name="T32" fmla="*/ 193 w 308"/>
                    <a:gd name="T33" fmla="*/ 16 h 184"/>
                    <a:gd name="T34" fmla="*/ 244 w 308"/>
                    <a:gd name="T35" fmla="*/ 0 h 184"/>
                    <a:gd name="T36" fmla="*/ 252 w 308"/>
                    <a:gd name="T37" fmla="*/ 0 h 184"/>
                    <a:gd name="T38" fmla="*/ 261 w 308"/>
                    <a:gd name="T39" fmla="*/ 16 h 184"/>
                    <a:gd name="T40" fmla="*/ 303 w 308"/>
                    <a:gd name="T41" fmla="*/ 24 h 184"/>
                    <a:gd name="T42" fmla="*/ 308 w 308"/>
                    <a:gd name="T43" fmla="*/ 24 h 184"/>
                    <a:gd name="T44" fmla="*/ 286 w 308"/>
                    <a:gd name="T45" fmla="*/ 32 h 184"/>
                    <a:gd name="T46" fmla="*/ 244 w 308"/>
                    <a:gd name="T47" fmla="*/ 56 h 184"/>
                    <a:gd name="T48" fmla="*/ 244 w 308"/>
                    <a:gd name="T49" fmla="*/ 56 h 1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308" h="184">
                      <a:moveTo>
                        <a:pt x="244" y="56"/>
                      </a:moveTo>
                      <a:lnTo>
                        <a:pt x="278" y="72"/>
                      </a:lnTo>
                      <a:lnTo>
                        <a:pt x="244" y="88"/>
                      </a:lnTo>
                      <a:lnTo>
                        <a:pt x="202" y="88"/>
                      </a:lnTo>
                      <a:lnTo>
                        <a:pt x="134" y="120"/>
                      </a:lnTo>
                      <a:lnTo>
                        <a:pt x="109" y="120"/>
                      </a:lnTo>
                      <a:lnTo>
                        <a:pt x="92" y="120"/>
                      </a:lnTo>
                      <a:lnTo>
                        <a:pt x="50" y="128"/>
                      </a:lnTo>
                      <a:lnTo>
                        <a:pt x="25" y="152"/>
                      </a:lnTo>
                      <a:lnTo>
                        <a:pt x="0" y="184"/>
                      </a:lnTo>
                      <a:lnTo>
                        <a:pt x="0" y="168"/>
                      </a:lnTo>
                      <a:lnTo>
                        <a:pt x="17" y="152"/>
                      </a:lnTo>
                      <a:lnTo>
                        <a:pt x="42" y="120"/>
                      </a:lnTo>
                      <a:lnTo>
                        <a:pt x="84" y="88"/>
                      </a:lnTo>
                      <a:lnTo>
                        <a:pt x="92" y="40"/>
                      </a:lnTo>
                      <a:lnTo>
                        <a:pt x="143" y="24"/>
                      </a:lnTo>
                      <a:lnTo>
                        <a:pt x="193" y="16"/>
                      </a:lnTo>
                      <a:lnTo>
                        <a:pt x="244" y="0"/>
                      </a:lnTo>
                      <a:lnTo>
                        <a:pt x="252" y="0"/>
                      </a:lnTo>
                      <a:lnTo>
                        <a:pt x="261" y="16"/>
                      </a:lnTo>
                      <a:lnTo>
                        <a:pt x="303" y="24"/>
                      </a:lnTo>
                      <a:lnTo>
                        <a:pt x="308" y="24"/>
                      </a:lnTo>
                      <a:lnTo>
                        <a:pt x="286" y="32"/>
                      </a:lnTo>
                      <a:lnTo>
                        <a:pt x="244" y="56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3" name="Freeform 102"/>
                <p:cNvSpPr>
                  <a:spLocks/>
                </p:cNvSpPr>
                <p:nvPr/>
              </p:nvSpPr>
              <p:spPr bwMode="auto">
                <a:xfrm>
                  <a:off x="4721" y="2704"/>
                  <a:ext cx="893" cy="592"/>
                </a:xfrm>
                <a:custGeom>
                  <a:avLst/>
                  <a:gdLst>
                    <a:gd name="T0" fmla="*/ 784 w 893"/>
                    <a:gd name="T1" fmla="*/ 312 h 592"/>
                    <a:gd name="T2" fmla="*/ 725 w 893"/>
                    <a:gd name="T3" fmla="*/ 280 h 592"/>
                    <a:gd name="T4" fmla="*/ 708 w 893"/>
                    <a:gd name="T5" fmla="*/ 208 h 592"/>
                    <a:gd name="T6" fmla="*/ 708 w 893"/>
                    <a:gd name="T7" fmla="*/ 168 h 592"/>
                    <a:gd name="T8" fmla="*/ 666 w 893"/>
                    <a:gd name="T9" fmla="*/ 120 h 592"/>
                    <a:gd name="T10" fmla="*/ 632 w 893"/>
                    <a:gd name="T11" fmla="*/ 96 h 592"/>
                    <a:gd name="T12" fmla="*/ 581 w 893"/>
                    <a:gd name="T13" fmla="*/ 56 h 592"/>
                    <a:gd name="T14" fmla="*/ 548 w 893"/>
                    <a:gd name="T15" fmla="*/ 16 h 592"/>
                    <a:gd name="T16" fmla="*/ 506 w 893"/>
                    <a:gd name="T17" fmla="*/ 0 h 592"/>
                    <a:gd name="T18" fmla="*/ 472 w 893"/>
                    <a:gd name="T19" fmla="*/ 48 h 592"/>
                    <a:gd name="T20" fmla="*/ 396 w 893"/>
                    <a:gd name="T21" fmla="*/ 72 h 592"/>
                    <a:gd name="T22" fmla="*/ 371 w 893"/>
                    <a:gd name="T23" fmla="*/ 96 h 592"/>
                    <a:gd name="T24" fmla="*/ 337 w 893"/>
                    <a:gd name="T25" fmla="*/ 80 h 592"/>
                    <a:gd name="T26" fmla="*/ 287 w 893"/>
                    <a:gd name="T27" fmla="*/ 88 h 592"/>
                    <a:gd name="T28" fmla="*/ 253 w 893"/>
                    <a:gd name="T29" fmla="*/ 88 h 592"/>
                    <a:gd name="T30" fmla="*/ 219 w 893"/>
                    <a:gd name="T31" fmla="*/ 80 h 592"/>
                    <a:gd name="T32" fmla="*/ 185 w 893"/>
                    <a:gd name="T33" fmla="*/ 104 h 592"/>
                    <a:gd name="T34" fmla="*/ 160 w 893"/>
                    <a:gd name="T35" fmla="*/ 128 h 592"/>
                    <a:gd name="T36" fmla="*/ 135 w 893"/>
                    <a:gd name="T37" fmla="*/ 168 h 592"/>
                    <a:gd name="T38" fmla="*/ 110 w 893"/>
                    <a:gd name="T39" fmla="*/ 224 h 592"/>
                    <a:gd name="T40" fmla="*/ 84 w 893"/>
                    <a:gd name="T41" fmla="*/ 256 h 592"/>
                    <a:gd name="T42" fmla="*/ 76 w 893"/>
                    <a:gd name="T43" fmla="*/ 280 h 592"/>
                    <a:gd name="T44" fmla="*/ 67 w 893"/>
                    <a:gd name="T45" fmla="*/ 320 h 592"/>
                    <a:gd name="T46" fmla="*/ 51 w 893"/>
                    <a:gd name="T47" fmla="*/ 328 h 592"/>
                    <a:gd name="T48" fmla="*/ 25 w 893"/>
                    <a:gd name="T49" fmla="*/ 344 h 592"/>
                    <a:gd name="T50" fmla="*/ 0 w 893"/>
                    <a:gd name="T51" fmla="*/ 352 h 592"/>
                    <a:gd name="T52" fmla="*/ 17 w 893"/>
                    <a:gd name="T53" fmla="*/ 368 h 592"/>
                    <a:gd name="T54" fmla="*/ 51 w 893"/>
                    <a:gd name="T55" fmla="*/ 392 h 592"/>
                    <a:gd name="T56" fmla="*/ 59 w 893"/>
                    <a:gd name="T57" fmla="*/ 416 h 592"/>
                    <a:gd name="T58" fmla="*/ 93 w 893"/>
                    <a:gd name="T59" fmla="*/ 440 h 592"/>
                    <a:gd name="T60" fmla="*/ 135 w 893"/>
                    <a:gd name="T61" fmla="*/ 456 h 592"/>
                    <a:gd name="T62" fmla="*/ 118 w 893"/>
                    <a:gd name="T63" fmla="*/ 488 h 592"/>
                    <a:gd name="T64" fmla="*/ 160 w 893"/>
                    <a:gd name="T65" fmla="*/ 496 h 592"/>
                    <a:gd name="T66" fmla="*/ 202 w 893"/>
                    <a:gd name="T67" fmla="*/ 512 h 592"/>
                    <a:gd name="T68" fmla="*/ 244 w 893"/>
                    <a:gd name="T69" fmla="*/ 488 h 592"/>
                    <a:gd name="T70" fmla="*/ 244 w 893"/>
                    <a:gd name="T71" fmla="*/ 528 h 592"/>
                    <a:gd name="T72" fmla="*/ 261 w 893"/>
                    <a:gd name="T73" fmla="*/ 536 h 592"/>
                    <a:gd name="T74" fmla="*/ 253 w 893"/>
                    <a:gd name="T75" fmla="*/ 544 h 592"/>
                    <a:gd name="T76" fmla="*/ 287 w 893"/>
                    <a:gd name="T77" fmla="*/ 560 h 592"/>
                    <a:gd name="T78" fmla="*/ 287 w 893"/>
                    <a:gd name="T79" fmla="*/ 584 h 592"/>
                    <a:gd name="T80" fmla="*/ 320 w 893"/>
                    <a:gd name="T81" fmla="*/ 592 h 592"/>
                    <a:gd name="T82" fmla="*/ 413 w 893"/>
                    <a:gd name="T83" fmla="*/ 592 h 592"/>
                    <a:gd name="T84" fmla="*/ 438 w 893"/>
                    <a:gd name="T85" fmla="*/ 568 h 592"/>
                    <a:gd name="T86" fmla="*/ 463 w 893"/>
                    <a:gd name="T87" fmla="*/ 568 h 592"/>
                    <a:gd name="T88" fmla="*/ 514 w 893"/>
                    <a:gd name="T89" fmla="*/ 568 h 592"/>
                    <a:gd name="T90" fmla="*/ 565 w 893"/>
                    <a:gd name="T91" fmla="*/ 560 h 592"/>
                    <a:gd name="T92" fmla="*/ 607 w 893"/>
                    <a:gd name="T93" fmla="*/ 504 h 592"/>
                    <a:gd name="T94" fmla="*/ 657 w 893"/>
                    <a:gd name="T95" fmla="*/ 488 h 592"/>
                    <a:gd name="T96" fmla="*/ 699 w 893"/>
                    <a:gd name="T97" fmla="*/ 480 h 592"/>
                    <a:gd name="T98" fmla="*/ 725 w 893"/>
                    <a:gd name="T99" fmla="*/ 488 h 592"/>
                    <a:gd name="T100" fmla="*/ 767 w 893"/>
                    <a:gd name="T101" fmla="*/ 480 h 592"/>
                    <a:gd name="T102" fmla="*/ 775 w 893"/>
                    <a:gd name="T103" fmla="*/ 496 h 592"/>
                    <a:gd name="T104" fmla="*/ 826 w 893"/>
                    <a:gd name="T105" fmla="*/ 496 h 592"/>
                    <a:gd name="T106" fmla="*/ 834 w 893"/>
                    <a:gd name="T107" fmla="*/ 416 h 592"/>
                    <a:gd name="T108" fmla="*/ 851 w 893"/>
                    <a:gd name="T109" fmla="*/ 376 h 592"/>
                    <a:gd name="T110" fmla="*/ 885 w 893"/>
                    <a:gd name="T111" fmla="*/ 336 h 592"/>
                    <a:gd name="T112" fmla="*/ 893 w 893"/>
                    <a:gd name="T113" fmla="*/ 312 h 592"/>
                    <a:gd name="T114" fmla="*/ 876 w 893"/>
                    <a:gd name="T115" fmla="*/ 288 h 592"/>
                    <a:gd name="T116" fmla="*/ 834 w 893"/>
                    <a:gd name="T117" fmla="*/ 288 h 592"/>
                    <a:gd name="T118" fmla="*/ 784 w 893"/>
                    <a:gd name="T119" fmla="*/ 312 h 592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893" h="592">
                      <a:moveTo>
                        <a:pt x="784" y="312"/>
                      </a:moveTo>
                      <a:lnTo>
                        <a:pt x="725" y="280"/>
                      </a:lnTo>
                      <a:lnTo>
                        <a:pt x="708" y="208"/>
                      </a:lnTo>
                      <a:lnTo>
                        <a:pt x="708" y="168"/>
                      </a:lnTo>
                      <a:lnTo>
                        <a:pt x="666" y="120"/>
                      </a:lnTo>
                      <a:lnTo>
                        <a:pt x="632" y="96"/>
                      </a:lnTo>
                      <a:lnTo>
                        <a:pt x="581" y="56"/>
                      </a:lnTo>
                      <a:lnTo>
                        <a:pt x="548" y="16"/>
                      </a:lnTo>
                      <a:lnTo>
                        <a:pt x="506" y="0"/>
                      </a:lnTo>
                      <a:lnTo>
                        <a:pt x="472" y="48"/>
                      </a:lnTo>
                      <a:lnTo>
                        <a:pt x="396" y="72"/>
                      </a:lnTo>
                      <a:lnTo>
                        <a:pt x="371" y="96"/>
                      </a:lnTo>
                      <a:lnTo>
                        <a:pt x="337" y="80"/>
                      </a:lnTo>
                      <a:lnTo>
                        <a:pt x="287" y="88"/>
                      </a:lnTo>
                      <a:lnTo>
                        <a:pt x="253" y="88"/>
                      </a:lnTo>
                      <a:lnTo>
                        <a:pt x="219" y="80"/>
                      </a:lnTo>
                      <a:lnTo>
                        <a:pt x="185" y="104"/>
                      </a:lnTo>
                      <a:lnTo>
                        <a:pt x="160" y="128"/>
                      </a:lnTo>
                      <a:lnTo>
                        <a:pt x="135" y="168"/>
                      </a:lnTo>
                      <a:lnTo>
                        <a:pt x="110" y="224"/>
                      </a:lnTo>
                      <a:lnTo>
                        <a:pt x="84" y="256"/>
                      </a:lnTo>
                      <a:lnTo>
                        <a:pt x="76" y="280"/>
                      </a:lnTo>
                      <a:lnTo>
                        <a:pt x="67" y="320"/>
                      </a:lnTo>
                      <a:lnTo>
                        <a:pt x="51" y="328"/>
                      </a:lnTo>
                      <a:lnTo>
                        <a:pt x="25" y="344"/>
                      </a:lnTo>
                      <a:lnTo>
                        <a:pt x="0" y="352"/>
                      </a:lnTo>
                      <a:lnTo>
                        <a:pt x="17" y="368"/>
                      </a:lnTo>
                      <a:lnTo>
                        <a:pt x="51" y="392"/>
                      </a:lnTo>
                      <a:lnTo>
                        <a:pt x="59" y="416"/>
                      </a:lnTo>
                      <a:lnTo>
                        <a:pt x="93" y="440"/>
                      </a:lnTo>
                      <a:lnTo>
                        <a:pt x="135" y="456"/>
                      </a:lnTo>
                      <a:lnTo>
                        <a:pt x="118" y="488"/>
                      </a:lnTo>
                      <a:lnTo>
                        <a:pt x="160" y="496"/>
                      </a:lnTo>
                      <a:lnTo>
                        <a:pt x="202" y="512"/>
                      </a:lnTo>
                      <a:lnTo>
                        <a:pt x="244" y="488"/>
                      </a:lnTo>
                      <a:lnTo>
                        <a:pt x="244" y="528"/>
                      </a:lnTo>
                      <a:lnTo>
                        <a:pt x="261" y="536"/>
                      </a:lnTo>
                      <a:lnTo>
                        <a:pt x="253" y="544"/>
                      </a:lnTo>
                      <a:lnTo>
                        <a:pt x="287" y="560"/>
                      </a:lnTo>
                      <a:lnTo>
                        <a:pt x="287" y="584"/>
                      </a:lnTo>
                      <a:lnTo>
                        <a:pt x="320" y="592"/>
                      </a:lnTo>
                      <a:lnTo>
                        <a:pt x="413" y="592"/>
                      </a:lnTo>
                      <a:lnTo>
                        <a:pt x="438" y="568"/>
                      </a:lnTo>
                      <a:lnTo>
                        <a:pt x="463" y="568"/>
                      </a:lnTo>
                      <a:lnTo>
                        <a:pt x="514" y="568"/>
                      </a:lnTo>
                      <a:lnTo>
                        <a:pt x="565" y="560"/>
                      </a:lnTo>
                      <a:lnTo>
                        <a:pt x="607" y="504"/>
                      </a:lnTo>
                      <a:lnTo>
                        <a:pt x="657" y="488"/>
                      </a:lnTo>
                      <a:lnTo>
                        <a:pt x="699" y="480"/>
                      </a:lnTo>
                      <a:lnTo>
                        <a:pt x="725" y="488"/>
                      </a:lnTo>
                      <a:lnTo>
                        <a:pt x="767" y="480"/>
                      </a:lnTo>
                      <a:lnTo>
                        <a:pt x="775" y="496"/>
                      </a:lnTo>
                      <a:lnTo>
                        <a:pt x="826" y="496"/>
                      </a:lnTo>
                      <a:lnTo>
                        <a:pt x="834" y="416"/>
                      </a:lnTo>
                      <a:lnTo>
                        <a:pt x="851" y="376"/>
                      </a:lnTo>
                      <a:lnTo>
                        <a:pt x="885" y="336"/>
                      </a:lnTo>
                      <a:lnTo>
                        <a:pt x="893" y="312"/>
                      </a:lnTo>
                      <a:lnTo>
                        <a:pt x="876" y="288"/>
                      </a:lnTo>
                      <a:lnTo>
                        <a:pt x="834" y="288"/>
                      </a:lnTo>
                      <a:lnTo>
                        <a:pt x="784" y="312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4" name="Freeform 103"/>
                <p:cNvSpPr>
                  <a:spLocks/>
                </p:cNvSpPr>
                <p:nvPr/>
              </p:nvSpPr>
              <p:spPr bwMode="auto">
                <a:xfrm>
                  <a:off x="5235" y="2664"/>
                  <a:ext cx="354" cy="336"/>
                </a:xfrm>
                <a:custGeom>
                  <a:avLst/>
                  <a:gdLst>
                    <a:gd name="T0" fmla="*/ 270 w 354"/>
                    <a:gd name="T1" fmla="*/ 248 h 336"/>
                    <a:gd name="T2" fmla="*/ 253 w 354"/>
                    <a:gd name="T3" fmla="*/ 224 h 336"/>
                    <a:gd name="T4" fmla="*/ 278 w 354"/>
                    <a:gd name="T5" fmla="*/ 200 h 336"/>
                    <a:gd name="T6" fmla="*/ 354 w 354"/>
                    <a:gd name="T7" fmla="*/ 184 h 336"/>
                    <a:gd name="T8" fmla="*/ 337 w 354"/>
                    <a:gd name="T9" fmla="*/ 152 h 336"/>
                    <a:gd name="T10" fmla="*/ 303 w 354"/>
                    <a:gd name="T11" fmla="*/ 120 h 336"/>
                    <a:gd name="T12" fmla="*/ 287 w 354"/>
                    <a:gd name="T13" fmla="*/ 88 h 336"/>
                    <a:gd name="T14" fmla="*/ 236 w 354"/>
                    <a:gd name="T15" fmla="*/ 72 h 336"/>
                    <a:gd name="T16" fmla="*/ 211 w 354"/>
                    <a:gd name="T17" fmla="*/ 24 h 336"/>
                    <a:gd name="T18" fmla="*/ 152 w 354"/>
                    <a:gd name="T19" fmla="*/ 24 h 336"/>
                    <a:gd name="T20" fmla="*/ 84 w 354"/>
                    <a:gd name="T21" fmla="*/ 0 h 336"/>
                    <a:gd name="T22" fmla="*/ 59 w 354"/>
                    <a:gd name="T23" fmla="*/ 24 h 336"/>
                    <a:gd name="T24" fmla="*/ 8 w 354"/>
                    <a:gd name="T25" fmla="*/ 32 h 336"/>
                    <a:gd name="T26" fmla="*/ 0 w 354"/>
                    <a:gd name="T27" fmla="*/ 40 h 336"/>
                    <a:gd name="T28" fmla="*/ 34 w 354"/>
                    <a:gd name="T29" fmla="*/ 56 h 336"/>
                    <a:gd name="T30" fmla="*/ 67 w 354"/>
                    <a:gd name="T31" fmla="*/ 96 h 336"/>
                    <a:gd name="T32" fmla="*/ 118 w 354"/>
                    <a:gd name="T33" fmla="*/ 136 h 336"/>
                    <a:gd name="T34" fmla="*/ 152 w 354"/>
                    <a:gd name="T35" fmla="*/ 160 h 336"/>
                    <a:gd name="T36" fmla="*/ 194 w 354"/>
                    <a:gd name="T37" fmla="*/ 208 h 336"/>
                    <a:gd name="T38" fmla="*/ 194 w 354"/>
                    <a:gd name="T39" fmla="*/ 248 h 336"/>
                    <a:gd name="T40" fmla="*/ 211 w 354"/>
                    <a:gd name="T41" fmla="*/ 320 h 336"/>
                    <a:gd name="T42" fmla="*/ 236 w 354"/>
                    <a:gd name="T43" fmla="*/ 336 h 336"/>
                    <a:gd name="T44" fmla="*/ 253 w 354"/>
                    <a:gd name="T45" fmla="*/ 312 h 336"/>
                    <a:gd name="T46" fmla="*/ 270 w 354"/>
                    <a:gd name="T47" fmla="*/ 248 h 3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54" h="336">
                      <a:moveTo>
                        <a:pt x="270" y="248"/>
                      </a:moveTo>
                      <a:lnTo>
                        <a:pt x="253" y="224"/>
                      </a:lnTo>
                      <a:lnTo>
                        <a:pt x="278" y="200"/>
                      </a:lnTo>
                      <a:lnTo>
                        <a:pt x="354" y="184"/>
                      </a:lnTo>
                      <a:lnTo>
                        <a:pt x="337" y="152"/>
                      </a:lnTo>
                      <a:lnTo>
                        <a:pt x="303" y="120"/>
                      </a:lnTo>
                      <a:lnTo>
                        <a:pt x="287" y="88"/>
                      </a:lnTo>
                      <a:lnTo>
                        <a:pt x="236" y="72"/>
                      </a:lnTo>
                      <a:lnTo>
                        <a:pt x="211" y="24"/>
                      </a:lnTo>
                      <a:lnTo>
                        <a:pt x="152" y="24"/>
                      </a:lnTo>
                      <a:lnTo>
                        <a:pt x="84" y="0"/>
                      </a:lnTo>
                      <a:lnTo>
                        <a:pt x="59" y="24"/>
                      </a:lnTo>
                      <a:lnTo>
                        <a:pt x="8" y="32"/>
                      </a:lnTo>
                      <a:lnTo>
                        <a:pt x="0" y="40"/>
                      </a:lnTo>
                      <a:lnTo>
                        <a:pt x="34" y="56"/>
                      </a:lnTo>
                      <a:lnTo>
                        <a:pt x="67" y="96"/>
                      </a:lnTo>
                      <a:lnTo>
                        <a:pt x="118" y="136"/>
                      </a:lnTo>
                      <a:lnTo>
                        <a:pt x="152" y="160"/>
                      </a:lnTo>
                      <a:lnTo>
                        <a:pt x="194" y="208"/>
                      </a:lnTo>
                      <a:lnTo>
                        <a:pt x="194" y="248"/>
                      </a:lnTo>
                      <a:lnTo>
                        <a:pt x="211" y="320"/>
                      </a:lnTo>
                      <a:lnTo>
                        <a:pt x="236" y="336"/>
                      </a:lnTo>
                      <a:lnTo>
                        <a:pt x="253" y="312"/>
                      </a:lnTo>
                      <a:lnTo>
                        <a:pt x="270" y="248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5" name="Freeform 104"/>
                <p:cNvSpPr>
                  <a:spLocks/>
                </p:cNvSpPr>
                <p:nvPr/>
              </p:nvSpPr>
              <p:spPr bwMode="auto">
                <a:xfrm>
                  <a:off x="4721" y="2704"/>
                  <a:ext cx="893" cy="592"/>
                </a:xfrm>
                <a:custGeom>
                  <a:avLst/>
                  <a:gdLst>
                    <a:gd name="T0" fmla="*/ 784 w 893"/>
                    <a:gd name="T1" fmla="*/ 312 h 592"/>
                    <a:gd name="T2" fmla="*/ 725 w 893"/>
                    <a:gd name="T3" fmla="*/ 280 h 592"/>
                    <a:gd name="T4" fmla="*/ 708 w 893"/>
                    <a:gd name="T5" fmla="*/ 208 h 592"/>
                    <a:gd name="T6" fmla="*/ 708 w 893"/>
                    <a:gd name="T7" fmla="*/ 168 h 592"/>
                    <a:gd name="T8" fmla="*/ 666 w 893"/>
                    <a:gd name="T9" fmla="*/ 120 h 592"/>
                    <a:gd name="T10" fmla="*/ 632 w 893"/>
                    <a:gd name="T11" fmla="*/ 96 h 592"/>
                    <a:gd name="T12" fmla="*/ 581 w 893"/>
                    <a:gd name="T13" fmla="*/ 56 h 592"/>
                    <a:gd name="T14" fmla="*/ 548 w 893"/>
                    <a:gd name="T15" fmla="*/ 16 h 592"/>
                    <a:gd name="T16" fmla="*/ 506 w 893"/>
                    <a:gd name="T17" fmla="*/ 0 h 592"/>
                    <a:gd name="T18" fmla="*/ 472 w 893"/>
                    <a:gd name="T19" fmla="*/ 48 h 592"/>
                    <a:gd name="T20" fmla="*/ 396 w 893"/>
                    <a:gd name="T21" fmla="*/ 72 h 592"/>
                    <a:gd name="T22" fmla="*/ 371 w 893"/>
                    <a:gd name="T23" fmla="*/ 96 h 592"/>
                    <a:gd name="T24" fmla="*/ 337 w 893"/>
                    <a:gd name="T25" fmla="*/ 80 h 592"/>
                    <a:gd name="T26" fmla="*/ 287 w 893"/>
                    <a:gd name="T27" fmla="*/ 88 h 592"/>
                    <a:gd name="T28" fmla="*/ 253 w 893"/>
                    <a:gd name="T29" fmla="*/ 88 h 592"/>
                    <a:gd name="T30" fmla="*/ 219 w 893"/>
                    <a:gd name="T31" fmla="*/ 80 h 592"/>
                    <a:gd name="T32" fmla="*/ 185 w 893"/>
                    <a:gd name="T33" fmla="*/ 104 h 592"/>
                    <a:gd name="T34" fmla="*/ 185 w 893"/>
                    <a:gd name="T35" fmla="*/ 104 h 592"/>
                    <a:gd name="T36" fmla="*/ 160 w 893"/>
                    <a:gd name="T37" fmla="*/ 128 h 592"/>
                    <a:gd name="T38" fmla="*/ 135 w 893"/>
                    <a:gd name="T39" fmla="*/ 168 h 592"/>
                    <a:gd name="T40" fmla="*/ 110 w 893"/>
                    <a:gd name="T41" fmla="*/ 224 h 592"/>
                    <a:gd name="T42" fmla="*/ 84 w 893"/>
                    <a:gd name="T43" fmla="*/ 256 h 592"/>
                    <a:gd name="T44" fmla="*/ 76 w 893"/>
                    <a:gd name="T45" fmla="*/ 280 h 592"/>
                    <a:gd name="T46" fmla="*/ 67 w 893"/>
                    <a:gd name="T47" fmla="*/ 320 h 592"/>
                    <a:gd name="T48" fmla="*/ 51 w 893"/>
                    <a:gd name="T49" fmla="*/ 328 h 592"/>
                    <a:gd name="T50" fmla="*/ 25 w 893"/>
                    <a:gd name="T51" fmla="*/ 344 h 592"/>
                    <a:gd name="T52" fmla="*/ 0 w 893"/>
                    <a:gd name="T53" fmla="*/ 352 h 592"/>
                    <a:gd name="T54" fmla="*/ 17 w 893"/>
                    <a:gd name="T55" fmla="*/ 368 h 592"/>
                    <a:gd name="T56" fmla="*/ 51 w 893"/>
                    <a:gd name="T57" fmla="*/ 392 h 592"/>
                    <a:gd name="T58" fmla="*/ 59 w 893"/>
                    <a:gd name="T59" fmla="*/ 416 h 592"/>
                    <a:gd name="T60" fmla="*/ 93 w 893"/>
                    <a:gd name="T61" fmla="*/ 440 h 592"/>
                    <a:gd name="T62" fmla="*/ 135 w 893"/>
                    <a:gd name="T63" fmla="*/ 456 h 592"/>
                    <a:gd name="T64" fmla="*/ 118 w 893"/>
                    <a:gd name="T65" fmla="*/ 488 h 592"/>
                    <a:gd name="T66" fmla="*/ 160 w 893"/>
                    <a:gd name="T67" fmla="*/ 496 h 592"/>
                    <a:gd name="T68" fmla="*/ 202 w 893"/>
                    <a:gd name="T69" fmla="*/ 512 h 592"/>
                    <a:gd name="T70" fmla="*/ 244 w 893"/>
                    <a:gd name="T71" fmla="*/ 488 h 592"/>
                    <a:gd name="T72" fmla="*/ 244 w 893"/>
                    <a:gd name="T73" fmla="*/ 528 h 592"/>
                    <a:gd name="T74" fmla="*/ 261 w 893"/>
                    <a:gd name="T75" fmla="*/ 536 h 592"/>
                    <a:gd name="T76" fmla="*/ 253 w 893"/>
                    <a:gd name="T77" fmla="*/ 544 h 592"/>
                    <a:gd name="T78" fmla="*/ 287 w 893"/>
                    <a:gd name="T79" fmla="*/ 560 h 592"/>
                    <a:gd name="T80" fmla="*/ 287 w 893"/>
                    <a:gd name="T81" fmla="*/ 584 h 592"/>
                    <a:gd name="T82" fmla="*/ 320 w 893"/>
                    <a:gd name="T83" fmla="*/ 592 h 592"/>
                    <a:gd name="T84" fmla="*/ 413 w 893"/>
                    <a:gd name="T85" fmla="*/ 592 h 592"/>
                    <a:gd name="T86" fmla="*/ 438 w 893"/>
                    <a:gd name="T87" fmla="*/ 568 h 592"/>
                    <a:gd name="T88" fmla="*/ 463 w 893"/>
                    <a:gd name="T89" fmla="*/ 568 h 592"/>
                    <a:gd name="T90" fmla="*/ 514 w 893"/>
                    <a:gd name="T91" fmla="*/ 568 h 592"/>
                    <a:gd name="T92" fmla="*/ 565 w 893"/>
                    <a:gd name="T93" fmla="*/ 560 h 592"/>
                    <a:gd name="T94" fmla="*/ 607 w 893"/>
                    <a:gd name="T95" fmla="*/ 504 h 592"/>
                    <a:gd name="T96" fmla="*/ 657 w 893"/>
                    <a:gd name="T97" fmla="*/ 488 h 592"/>
                    <a:gd name="T98" fmla="*/ 699 w 893"/>
                    <a:gd name="T99" fmla="*/ 480 h 592"/>
                    <a:gd name="T100" fmla="*/ 725 w 893"/>
                    <a:gd name="T101" fmla="*/ 488 h 592"/>
                    <a:gd name="T102" fmla="*/ 767 w 893"/>
                    <a:gd name="T103" fmla="*/ 480 h 592"/>
                    <a:gd name="T104" fmla="*/ 775 w 893"/>
                    <a:gd name="T105" fmla="*/ 496 h 592"/>
                    <a:gd name="T106" fmla="*/ 826 w 893"/>
                    <a:gd name="T107" fmla="*/ 496 h 592"/>
                    <a:gd name="T108" fmla="*/ 834 w 893"/>
                    <a:gd name="T109" fmla="*/ 416 h 592"/>
                    <a:gd name="T110" fmla="*/ 851 w 893"/>
                    <a:gd name="T111" fmla="*/ 376 h 592"/>
                    <a:gd name="T112" fmla="*/ 885 w 893"/>
                    <a:gd name="T113" fmla="*/ 336 h 592"/>
                    <a:gd name="T114" fmla="*/ 893 w 893"/>
                    <a:gd name="T115" fmla="*/ 312 h 592"/>
                    <a:gd name="T116" fmla="*/ 876 w 893"/>
                    <a:gd name="T117" fmla="*/ 288 h 592"/>
                    <a:gd name="T118" fmla="*/ 834 w 893"/>
                    <a:gd name="T119" fmla="*/ 288 h 592"/>
                    <a:gd name="T120" fmla="*/ 784 w 893"/>
                    <a:gd name="T121" fmla="*/ 312 h 592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893" h="592">
                      <a:moveTo>
                        <a:pt x="784" y="312"/>
                      </a:moveTo>
                      <a:lnTo>
                        <a:pt x="725" y="280"/>
                      </a:lnTo>
                      <a:lnTo>
                        <a:pt x="708" y="208"/>
                      </a:lnTo>
                      <a:lnTo>
                        <a:pt x="708" y="168"/>
                      </a:lnTo>
                      <a:lnTo>
                        <a:pt x="666" y="120"/>
                      </a:lnTo>
                      <a:lnTo>
                        <a:pt x="632" y="96"/>
                      </a:lnTo>
                      <a:lnTo>
                        <a:pt x="581" y="56"/>
                      </a:lnTo>
                      <a:lnTo>
                        <a:pt x="548" y="16"/>
                      </a:lnTo>
                      <a:lnTo>
                        <a:pt x="506" y="0"/>
                      </a:lnTo>
                      <a:lnTo>
                        <a:pt x="472" y="48"/>
                      </a:lnTo>
                      <a:lnTo>
                        <a:pt x="396" y="72"/>
                      </a:lnTo>
                      <a:lnTo>
                        <a:pt x="371" y="96"/>
                      </a:lnTo>
                      <a:lnTo>
                        <a:pt x="337" y="80"/>
                      </a:lnTo>
                      <a:lnTo>
                        <a:pt x="287" y="88"/>
                      </a:lnTo>
                      <a:lnTo>
                        <a:pt x="253" y="88"/>
                      </a:lnTo>
                      <a:lnTo>
                        <a:pt x="219" y="80"/>
                      </a:lnTo>
                      <a:lnTo>
                        <a:pt x="185" y="104"/>
                      </a:lnTo>
                      <a:lnTo>
                        <a:pt x="160" y="128"/>
                      </a:lnTo>
                      <a:lnTo>
                        <a:pt x="135" y="168"/>
                      </a:lnTo>
                      <a:lnTo>
                        <a:pt x="110" y="224"/>
                      </a:lnTo>
                      <a:lnTo>
                        <a:pt x="84" y="256"/>
                      </a:lnTo>
                      <a:lnTo>
                        <a:pt x="76" y="280"/>
                      </a:lnTo>
                      <a:lnTo>
                        <a:pt x="67" y="320"/>
                      </a:lnTo>
                      <a:lnTo>
                        <a:pt x="51" y="328"/>
                      </a:lnTo>
                      <a:lnTo>
                        <a:pt x="25" y="344"/>
                      </a:lnTo>
                      <a:lnTo>
                        <a:pt x="0" y="352"/>
                      </a:lnTo>
                      <a:lnTo>
                        <a:pt x="17" y="368"/>
                      </a:lnTo>
                      <a:lnTo>
                        <a:pt x="51" y="392"/>
                      </a:lnTo>
                      <a:lnTo>
                        <a:pt x="59" y="416"/>
                      </a:lnTo>
                      <a:lnTo>
                        <a:pt x="93" y="440"/>
                      </a:lnTo>
                      <a:lnTo>
                        <a:pt x="135" y="456"/>
                      </a:lnTo>
                      <a:lnTo>
                        <a:pt x="118" y="488"/>
                      </a:lnTo>
                      <a:lnTo>
                        <a:pt x="160" y="496"/>
                      </a:lnTo>
                      <a:lnTo>
                        <a:pt x="202" y="512"/>
                      </a:lnTo>
                      <a:lnTo>
                        <a:pt x="244" y="488"/>
                      </a:lnTo>
                      <a:lnTo>
                        <a:pt x="244" y="528"/>
                      </a:lnTo>
                      <a:lnTo>
                        <a:pt x="261" y="536"/>
                      </a:lnTo>
                      <a:lnTo>
                        <a:pt x="253" y="544"/>
                      </a:lnTo>
                      <a:lnTo>
                        <a:pt x="287" y="560"/>
                      </a:lnTo>
                      <a:lnTo>
                        <a:pt x="287" y="584"/>
                      </a:lnTo>
                      <a:lnTo>
                        <a:pt x="320" y="592"/>
                      </a:lnTo>
                      <a:lnTo>
                        <a:pt x="413" y="592"/>
                      </a:lnTo>
                      <a:lnTo>
                        <a:pt x="438" y="568"/>
                      </a:lnTo>
                      <a:lnTo>
                        <a:pt x="463" y="568"/>
                      </a:lnTo>
                      <a:lnTo>
                        <a:pt x="514" y="568"/>
                      </a:lnTo>
                      <a:lnTo>
                        <a:pt x="565" y="560"/>
                      </a:lnTo>
                      <a:lnTo>
                        <a:pt x="607" y="504"/>
                      </a:lnTo>
                      <a:lnTo>
                        <a:pt x="657" y="488"/>
                      </a:lnTo>
                      <a:lnTo>
                        <a:pt x="699" y="480"/>
                      </a:lnTo>
                      <a:lnTo>
                        <a:pt x="725" y="488"/>
                      </a:lnTo>
                      <a:lnTo>
                        <a:pt x="767" y="480"/>
                      </a:lnTo>
                      <a:lnTo>
                        <a:pt x="775" y="496"/>
                      </a:lnTo>
                      <a:lnTo>
                        <a:pt x="826" y="496"/>
                      </a:lnTo>
                      <a:lnTo>
                        <a:pt x="834" y="416"/>
                      </a:lnTo>
                      <a:lnTo>
                        <a:pt x="851" y="376"/>
                      </a:lnTo>
                      <a:lnTo>
                        <a:pt x="885" y="336"/>
                      </a:lnTo>
                      <a:lnTo>
                        <a:pt x="893" y="312"/>
                      </a:lnTo>
                      <a:lnTo>
                        <a:pt x="876" y="288"/>
                      </a:lnTo>
                      <a:lnTo>
                        <a:pt x="834" y="288"/>
                      </a:lnTo>
                      <a:lnTo>
                        <a:pt x="784" y="312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6" name="Freeform 105"/>
                <p:cNvSpPr>
                  <a:spLocks/>
                </p:cNvSpPr>
                <p:nvPr/>
              </p:nvSpPr>
              <p:spPr bwMode="auto">
                <a:xfrm>
                  <a:off x="5235" y="2664"/>
                  <a:ext cx="354" cy="336"/>
                </a:xfrm>
                <a:custGeom>
                  <a:avLst/>
                  <a:gdLst>
                    <a:gd name="T0" fmla="*/ 270 w 354"/>
                    <a:gd name="T1" fmla="*/ 248 h 336"/>
                    <a:gd name="T2" fmla="*/ 253 w 354"/>
                    <a:gd name="T3" fmla="*/ 224 h 336"/>
                    <a:gd name="T4" fmla="*/ 278 w 354"/>
                    <a:gd name="T5" fmla="*/ 200 h 336"/>
                    <a:gd name="T6" fmla="*/ 354 w 354"/>
                    <a:gd name="T7" fmla="*/ 184 h 336"/>
                    <a:gd name="T8" fmla="*/ 337 w 354"/>
                    <a:gd name="T9" fmla="*/ 152 h 336"/>
                    <a:gd name="T10" fmla="*/ 303 w 354"/>
                    <a:gd name="T11" fmla="*/ 120 h 336"/>
                    <a:gd name="T12" fmla="*/ 287 w 354"/>
                    <a:gd name="T13" fmla="*/ 88 h 336"/>
                    <a:gd name="T14" fmla="*/ 236 w 354"/>
                    <a:gd name="T15" fmla="*/ 72 h 336"/>
                    <a:gd name="T16" fmla="*/ 211 w 354"/>
                    <a:gd name="T17" fmla="*/ 24 h 336"/>
                    <a:gd name="T18" fmla="*/ 152 w 354"/>
                    <a:gd name="T19" fmla="*/ 24 h 336"/>
                    <a:gd name="T20" fmla="*/ 84 w 354"/>
                    <a:gd name="T21" fmla="*/ 0 h 336"/>
                    <a:gd name="T22" fmla="*/ 59 w 354"/>
                    <a:gd name="T23" fmla="*/ 24 h 336"/>
                    <a:gd name="T24" fmla="*/ 8 w 354"/>
                    <a:gd name="T25" fmla="*/ 32 h 336"/>
                    <a:gd name="T26" fmla="*/ 0 w 354"/>
                    <a:gd name="T27" fmla="*/ 40 h 336"/>
                    <a:gd name="T28" fmla="*/ 34 w 354"/>
                    <a:gd name="T29" fmla="*/ 56 h 336"/>
                    <a:gd name="T30" fmla="*/ 67 w 354"/>
                    <a:gd name="T31" fmla="*/ 96 h 336"/>
                    <a:gd name="T32" fmla="*/ 118 w 354"/>
                    <a:gd name="T33" fmla="*/ 136 h 336"/>
                    <a:gd name="T34" fmla="*/ 152 w 354"/>
                    <a:gd name="T35" fmla="*/ 160 h 336"/>
                    <a:gd name="T36" fmla="*/ 194 w 354"/>
                    <a:gd name="T37" fmla="*/ 208 h 336"/>
                    <a:gd name="T38" fmla="*/ 194 w 354"/>
                    <a:gd name="T39" fmla="*/ 248 h 336"/>
                    <a:gd name="T40" fmla="*/ 211 w 354"/>
                    <a:gd name="T41" fmla="*/ 320 h 336"/>
                    <a:gd name="T42" fmla="*/ 236 w 354"/>
                    <a:gd name="T43" fmla="*/ 336 h 336"/>
                    <a:gd name="T44" fmla="*/ 253 w 354"/>
                    <a:gd name="T45" fmla="*/ 312 h 336"/>
                    <a:gd name="T46" fmla="*/ 270 w 354"/>
                    <a:gd name="T47" fmla="*/ 248 h 3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54" h="336">
                      <a:moveTo>
                        <a:pt x="270" y="248"/>
                      </a:moveTo>
                      <a:lnTo>
                        <a:pt x="253" y="224"/>
                      </a:lnTo>
                      <a:lnTo>
                        <a:pt x="278" y="200"/>
                      </a:lnTo>
                      <a:lnTo>
                        <a:pt x="354" y="184"/>
                      </a:lnTo>
                      <a:lnTo>
                        <a:pt x="337" y="152"/>
                      </a:lnTo>
                      <a:lnTo>
                        <a:pt x="303" y="120"/>
                      </a:lnTo>
                      <a:lnTo>
                        <a:pt x="287" y="88"/>
                      </a:lnTo>
                      <a:lnTo>
                        <a:pt x="236" y="72"/>
                      </a:lnTo>
                      <a:lnTo>
                        <a:pt x="211" y="24"/>
                      </a:lnTo>
                      <a:lnTo>
                        <a:pt x="152" y="24"/>
                      </a:lnTo>
                      <a:lnTo>
                        <a:pt x="84" y="0"/>
                      </a:lnTo>
                      <a:lnTo>
                        <a:pt x="59" y="24"/>
                      </a:lnTo>
                      <a:lnTo>
                        <a:pt x="8" y="32"/>
                      </a:lnTo>
                      <a:lnTo>
                        <a:pt x="0" y="40"/>
                      </a:lnTo>
                      <a:lnTo>
                        <a:pt x="34" y="56"/>
                      </a:lnTo>
                      <a:lnTo>
                        <a:pt x="67" y="96"/>
                      </a:lnTo>
                      <a:lnTo>
                        <a:pt x="118" y="136"/>
                      </a:lnTo>
                      <a:lnTo>
                        <a:pt x="152" y="160"/>
                      </a:lnTo>
                      <a:lnTo>
                        <a:pt x="194" y="208"/>
                      </a:lnTo>
                      <a:lnTo>
                        <a:pt x="194" y="248"/>
                      </a:lnTo>
                      <a:lnTo>
                        <a:pt x="211" y="320"/>
                      </a:lnTo>
                      <a:lnTo>
                        <a:pt x="236" y="336"/>
                      </a:lnTo>
                      <a:lnTo>
                        <a:pt x="253" y="312"/>
                      </a:lnTo>
                      <a:lnTo>
                        <a:pt x="270" y="248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7" name="Freeform 106"/>
                <p:cNvSpPr>
                  <a:spLocks/>
                </p:cNvSpPr>
                <p:nvPr/>
              </p:nvSpPr>
              <p:spPr bwMode="auto">
                <a:xfrm>
                  <a:off x="4089" y="2040"/>
                  <a:ext cx="860" cy="656"/>
                </a:xfrm>
                <a:custGeom>
                  <a:avLst/>
                  <a:gdLst>
                    <a:gd name="T0" fmla="*/ 775 w 860"/>
                    <a:gd name="T1" fmla="*/ 560 h 656"/>
                    <a:gd name="T2" fmla="*/ 826 w 860"/>
                    <a:gd name="T3" fmla="*/ 464 h 656"/>
                    <a:gd name="T4" fmla="*/ 860 w 860"/>
                    <a:gd name="T5" fmla="*/ 456 h 656"/>
                    <a:gd name="T6" fmla="*/ 851 w 860"/>
                    <a:gd name="T7" fmla="*/ 416 h 656"/>
                    <a:gd name="T8" fmla="*/ 817 w 860"/>
                    <a:gd name="T9" fmla="*/ 352 h 656"/>
                    <a:gd name="T10" fmla="*/ 792 w 860"/>
                    <a:gd name="T11" fmla="*/ 320 h 656"/>
                    <a:gd name="T12" fmla="*/ 784 w 860"/>
                    <a:gd name="T13" fmla="*/ 264 h 656"/>
                    <a:gd name="T14" fmla="*/ 750 w 860"/>
                    <a:gd name="T15" fmla="*/ 256 h 656"/>
                    <a:gd name="T16" fmla="*/ 750 w 860"/>
                    <a:gd name="T17" fmla="*/ 232 h 656"/>
                    <a:gd name="T18" fmla="*/ 792 w 860"/>
                    <a:gd name="T19" fmla="*/ 184 h 656"/>
                    <a:gd name="T20" fmla="*/ 750 w 860"/>
                    <a:gd name="T21" fmla="*/ 104 h 656"/>
                    <a:gd name="T22" fmla="*/ 725 w 860"/>
                    <a:gd name="T23" fmla="*/ 40 h 656"/>
                    <a:gd name="T24" fmla="*/ 666 w 860"/>
                    <a:gd name="T25" fmla="*/ 16 h 656"/>
                    <a:gd name="T26" fmla="*/ 531 w 860"/>
                    <a:gd name="T27" fmla="*/ 40 h 656"/>
                    <a:gd name="T28" fmla="*/ 447 w 860"/>
                    <a:gd name="T29" fmla="*/ 24 h 656"/>
                    <a:gd name="T30" fmla="*/ 405 w 860"/>
                    <a:gd name="T31" fmla="*/ 48 h 656"/>
                    <a:gd name="T32" fmla="*/ 362 w 860"/>
                    <a:gd name="T33" fmla="*/ 40 h 656"/>
                    <a:gd name="T34" fmla="*/ 329 w 860"/>
                    <a:gd name="T35" fmla="*/ 24 h 656"/>
                    <a:gd name="T36" fmla="*/ 295 w 860"/>
                    <a:gd name="T37" fmla="*/ 0 h 656"/>
                    <a:gd name="T38" fmla="*/ 253 w 860"/>
                    <a:gd name="T39" fmla="*/ 8 h 656"/>
                    <a:gd name="T40" fmla="*/ 177 w 860"/>
                    <a:gd name="T41" fmla="*/ 40 h 656"/>
                    <a:gd name="T42" fmla="*/ 169 w 860"/>
                    <a:gd name="T43" fmla="*/ 72 h 656"/>
                    <a:gd name="T44" fmla="*/ 126 w 860"/>
                    <a:gd name="T45" fmla="*/ 88 h 656"/>
                    <a:gd name="T46" fmla="*/ 25 w 860"/>
                    <a:gd name="T47" fmla="*/ 128 h 656"/>
                    <a:gd name="T48" fmla="*/ 9 w 860"/>
                    <a:gd name="T49" fmla="*/ 128 h 656"/>
                    <a:gd name="T50" fmla="*/ 17 w 860"/>
                    <a:gd name="T51" fmla="*/ 176 h 656"/>
                    <a:gd name="T52" fmla="*/ 25 w 860"/>
                    <a:gd name="T53" fmla="*/ 208 h 656"/>
                    <a:gd name="T54" fmla="*/ 0 w 860"/>
                    <a:gd name="T55" fmla="*/ 256 h 656"/>
                    <a:gd name="T56" fmla="*/ 51 w 860"/>
                    <a:gd name="T57" fmla="*/ 288 h 656"/>
                    <a:gd name="T58" fmla="*/ 51 w 860"/>
                    <a:gd name="T59" fmla="*/ 320 h 656"/>
                    <a:gd name="T60" fmla="*/ 76 w 860"/>
                    <a:gd name="T61" fmla="*/ 360 h 656"/>
                    <a:gd name="T62" fmla="*/ 59 w 860"/>
                    <a:gd name="T63" fmla="*/ 400 h 656"/>
                    <a:gd name="T64" fmla="*/ 84 w 860"/>
                    <a:gd name="T65" fmla="*/ 432 h 656"/>
                    <a:gd name="T66" fmla="*/ 84 w 860"/>
                    <a:gd name="T67" fmla="*/ 472 h 656"/>
                    <a:gd name="T68" fmla="*/ 126 w 860"/>
                    <a:gd name="T69" fmla="*/ 496 h 656"/>
                    <a:gd name="T70" fmla="*/ 169 w 860"/>
                    <a:gd name="T71" fmla="*/ 512 h 656"/>
                    <a:gd name="T72" fmla="*/ 211 w 860"/>
                    <a:gd name="T73" fmla="*/ 512 h 656"/>
                    <a:gd name="T74" fmla="*/ 202 w 860"/>
                    <a:gd name="T75" fmla="*/ 544 h 656"/>
                    <a:gd name="T76" fmla="*/ 244 w 860"/>
                    <a:gd name="T77" fmla="*/ 576 h 656"/>
                    <a:gd name="T78" fmla="*/ 270 w 860"/>
                    <a:gd name="T79" fmla="*/ 560 h 656"/>
                    <a:gd name="T80" fmla="*/ 270 w 860"/>
                    <a:gd name="T81" fmla="*/ 536 h 656"/>
                    <a:gd name="T82" fmla="*/ 320 w 860"/>
                    <a:gd name="T83" fmla="*/ 552 h 656"/>
                    <a:gd name="T84" fmla="*/ 337 w 860"/>
                    <a:gd name="T85" fmla="*/ 576 h 656"/>
                    <a:gd name="T86" fmla="*/ 379 w 860"/>
                    <a:gd name="T87" fmla="*/ 584 h 656"/>
                    <a:gd name="T88" fmla="*/ 421 w 860"/>
                    <a:gd name="T89" fmla="*/ 592 h 656"/>
                    <a:gd name="T90" fmla="*/ 438 w 860"/>
                    <a:gd name="T91" fmla="*/ 624 h 656"/>
                    <a:gd name="T92" fmla="*/ 464 w 860"/>
                    <a:gd name="T93" fmla="*/ 640 h 656"/>
                    <a:gd name="T94" fmla="*/ 497 w 860"/>
                    <a:gd name="T95" fmla="*/ 616 h 656"/>
                    <a:gd name="T96" fmla="*/ 523 w 860"/>
                    <a:gd name="T97" fmla="*/ 640 h 656"/>
                    <a:gd name="T98" fmla="*/ 531 w 860"/>
                    <a:gd name="T99" fmla="*/ 656 h 656"/>
                    <a:gd name="T100" fmla="*/ 556 w 860"/>
                    <a:gd name="T101" fmla="*/ 656 h 656"/>
                    <a:gd name="T102" fmla="*/ 581 w 860"/>
                    <a:gd name="T103" fmla="*/ 632 h 656"/>
                    <a:gd name="T104" fmla="*/ 615 w 860"/>
                    <a:gd name="T105" fmla="*/ 632 h 656"/>
                    <a:gd name="T106" fmla="*/ 640 w 860"/>
                    <a:gd name="T107" fmla="*/ 616 h 656"/>
                    <a:gd name="T108" fmla="*/ 683 w 860"/>
                    <a:gd name="T109" fmla="*/ 616 h 656"/>
                    <a:gd name="T110" fmla="*/ 708 w 860"/>
                    <a:gd name="T111" fmla="*/ 624 h 656"/>
                    <a:gd name="T112" fmla="*/ 767 w 860"/>
                    <a:gd name="T113" fmla="*/ 632 h 656"/>
                    <a:gd name="T114" fmla="*/ 758 w 860"/>
                    <a:gd name="T115" fmla="*/ 640 h 656"/>
                    <a:gd name="T116" fmla="*/ 792 w 860"/>
                    <a:gd name="T117" fmla="*/ 632 h 656"/>
                    <a:gd name="T118" fmla="*/ 775 w 860"/>
                    <a:gd name="T119" fmla="*/ 560 h 65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860" h="656">
                      <a:moveTo>
                        <a:pt x="775" y="560"/>
                      </a:moveTo>
                      <a:lnTo>
                        <a:pt x="826" y="464"/>
                      </a:lnTo>
                      <a:lnTo>
                        <a:pt x="860" y="456"/>
                      </a:lnTo>
                      <a:lnTo>
                        <a:pt x="851" y="416"/>
                      </a:lnTo>
                      <a:lnTo>
                        <a:pt x="817" y="352"/>
                      </a:lnTo>
                      <a:lnTo>
                        <a:pt x="792" y="320"/>
                      </a:lnTo>
                      <a:lnTo>
                        <a:pt x="784" y="264"/>
                      </a:lnTo>
                      <a:lnTo>
                        <a:pt x="750" y="256"/>
                      </a:lnTo>
                      <a:lnTo>
                        <a:pt x="750" y="232"/>
                      </a:lnTo>
                      <a:lnTo>
                        <a:pt x="792" y="184"/>
                      </a:lnTo>
                      <a:lnTo>
                        <a:pt x="750" y="104"/>
                      </a:lnTo>
                      <a:lnTo>
                        <a:pt x="725" y="40"/>
                      </a:lnTo>
                      <a:lnTo>
                        <a:pt x="666" y="16"/>
                      </a:lnTo>
                      <a:lnTo>
                        <a:pt x="531" y="40"/>
                      </a:lnTo>
                      <a:lnTo>
                        <a:pt x="447" y="24"/>
                      </a:lnTo>
                      <a:lnTo>
                        <a:pt x="405" y="48"/>
                      </a:lnTo>
                      <a:lnTo>
                        <a:pt x="362" y="40"/>
                      </a:lnTo>
                      <a:lnTo>
                        <a:pt x="329" y="24"/>
                      </a:lnTo>
                      <a:lnTo>
                        <a:pt x="295" y="0"/>
                      </a:lnTo>
                      <a:lnTo>
                        <a:pt x="253" y="8"/>
                      </a:lnTo>
                      <a:lnTo>
                        <a:pt x="177" y="40"/>
                      </a:lnTo>
                      <a:lnTo>
                        <a:pt x="169" y="72"/>
                      </a:lnTo>
                      <a:lnTo>
                        <a:pt x="126" y="88"/>
                      </a:lnTo>
                      <a:lnTo>
                        <a:pt x="25" y="128"/>
                      </a:lnTo>
                      <a:lnTo>
                        <a:pt x="9" y="128"/>
                      </a:lnTo>
                      <a:lnTo>
                        <a:pt x="17" y="176"/>
                      </a:lnTo>
                      <a:lnTo>
                        <a:pt x="25" y="208"/>
                      </a:lnTo>
                      <a:lnTo>
                        <a:pt x="0" y="256"/>
                      </a:lnTo>
                      <a:lnTo>
                        <a:pt x="51" y="288"/>
                      </a:lnTo>
                      <a:lnTo>
                        <a:pt x="51" y="320"/>
                      </a:lnTo>
                      <a:lnTo>
                        <a:pt x="76" y="360"/>
                      </a:lnTo>
                      <a:lnTo>
                        <a:pt x="59" y="400"/>
                      </a:lnTo>
                      <a:lnTo>
                        <a:pt x="84" y="432"/>
                      </a:lnTo>
                      <a:lnTo>
                        <a:pt x="84" y="472"/>
                      </a:lnTo>
                      <a:lnTo>
                        <a:pt x="126" y="496"/>
                      </a:lnTo>
                      <a:lnTo>
                        <a:pt x="169" y="512"/>
                      </a:lnTo>
                      <a:lnTo>
                        <a:pt x="211" y="512"/>
                      </a:lnTo>
                      <a:lnTo>
                        <a:pt x="202" y="544"/>
                      </a:lnTo>
                      <a:lnTo>
                        <a:pt x="244" y="576"/>
                      </a:lnTo>
                      <a:lnTo>
                        <a:pt x="270" y="560"/>
                      </a:lnTo>
                      <a:lnTo>
                        <a:pt x="270" y="536"/>
                      </a:lnTo>
                      <a:lnTo>
                        <a:pt x="320" y="552"/>
                      </a:lnTo>
                      <a:lnTo>
                        <a:pt x="337" y="576"/>
                      </a:lnTo>
                      <a:lnTo>
                        <a:pt x="379" y="584"/>
                      </a:lnTo>
                      <a:lnTo>
                        <a:pt x="421" y="592"/>
                      </a:lnTo>
                      <a:lnTo>
                        <a:pt x="438" y="624"/>
                      </a:lnTo>
                      <a:lnTo>
                        <a:pt x="464" y="640"/>
                      </a:lnTo>
                      <a:lnTo>
                        <a:pt x="497" y="616"/>
                      </a:lnTo>
                      <a:lnTo>
                        <a:pt x="523" y="640"/>
                      </a:lnTo>
                      <a:lnTo>
                        <a:pt x="531" y="656"/>
                      </a:lnTo>
                      <a:lnTo>
                        <a:pt x="556" y="656"/>
                      </a:lnTo>
                      <a:lnTo>
                        <a:pt x="581" y="632"/>
                      </a:lnTo>
                      <a:lnTo>
                        <a:pt x="615" y="632"/>
                      </a:lnTo>
                      <a:lnTo>
                        <a:pt x="640" y="616"/>
                      </a:lnTo>
                      <a:lnTo>
                        <a:pt x="683" y="616"/>
                      </a:lnTo>
                      <a:lnTo>
                        <a:pt x="708" y="624"/>
                      </a:lnTo>
                      <a:lnTo>
                        <a:pt x="767" y="632"/>
                      </a:lnTo>
                      <a:lnTo>
                        <a:pt x="758" y="640"/>
                      </a:lnTo>
                      <a:lnTo>
                        <a:pt x="792" y="632"/>
                      </a:lnTo>
                      <a:lnTo>
                        <a:pt x="775" y="560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8" name="Freeform 107"/>
                <p:cNvSpPr>
                  <a:spLocks/>
                </p:cNvSpPr>
                <p:nvPr/>
              </p:nvSpPr>
              <p:spPr bwMode="auto">
                <a:xfrm>
                  <a:off x="4536" y="1976"/>
                  <a:ext cx="210" cy="112"/>
                </a:xfrm>
                <a:custGeom>
                  <a:avLst/>
                  <a:gdLst>
                    <a:gd name="T0" fmla="*/ 168 w 210"/>
                    <a:gd name="T1" fmla="*/ 8 h 112"/>
                    <a:gd name="T2" fmla="*/ 109 w 210"/>
                    <a:gd name="T3" fmla="*/ 8 h 112"/>
                    <a:gd name="T4" fmla="*/ 76 w 210"/>
                    <a:gd name="T5" fmla="*/ 0 h 112"/>
                    <a:gd name="T6" fmla="*/ 67 w 210"/>
                    <a:gd name="T7" fmla="*/ 24 h 112"/>
                    <a:gd name="T8" fmla="*/ 42 w 210"/>
                    <a:gd name="T9" fmla="*/ 32 h 112"/>
                    <a:gd name="T10" fmla="*/ 8 w 210"/>
                    <a:gd name="T11" fmla="*/ 48 h 112"/>
                    <a:gd name="T12" fmla="*/ 8 w 210"/>
                    <a:gd name="T13" fmla="*/ 72 h 112"/>
                    <a:gd name="T14" fmla="*/ 0 w 210"/>
                    <a:gd name="T15" fmla="*/ 96 h 112"/>
                    <a:gd name="T16" fmla="*/ 84 w 210"/>
                    <a:gd name="T17" fmla="*/ 112 h 112"/>
                    <a:gd name="T18" fmla="*/ 210 w 210"/>
                    <a:gd name="T19" fmla="*/ 88 h 112"/>
                    <a:gd name="T20" fmla="*/ 193 w 210"/>
                    <a:gd name="T21" fmla="*/ 16 h 112"/>
                    <a:gd name="T22" fmla="*/ 168 w 210"/>
                    <a:gd name="T23" fmla="*/ 8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10" h="112">
                      <a:moveTo>
                        <a:pt x="168" y="8"/>
                      </a:moveTo>
                      <a:lnTo>
                        <a:pt x="109" y="8"/>
                      </a:lnTo>
                      <a:lnTo>
                        <a:pt x="76" y="0"/>
                      </a:lnTo>
                      <a:lnTo>
                        <a:pt x="67" y="24"/>
                      </a:lnTo>
                      <a:lnTo>
                        <a:pt x="42" y="32"/>
                      </a:lnTo>
                      <a:lnTo>
                        <a:pt x="8" y="48"/>
                      </a:lnTo>
                      <a:lnTo>
                        <a:pt x="8" y="72"/>
                      </a:lnTo>
                      <a:lnTo>
                        <a:pt x="0" y="96"/>
                      </a:lnTo>
                      <a:lnTo>
                        <a:pt x="84" y="112"/>
                      </a:lnTo>
                      <a:lnTo>
                        <a:pt x="210" y="88"/>
                      </a:lnTo>
                      <a:lnTo>
                        <a:pt x="193" y="16"/>
                      </a:lnTo>
                      <a:lnTo>
                        <a:pt x="168" y="8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09" name="Freeform 108"/>
                <p:cNvSpPr>
                  <a:spLocks/>
                </p:cNvSpPr>
                <p:nvPr/>
              </p:nvSpPr>
              <p:spPr bwMode="auto">
                <a:xfrm>
                  <a:off x="4089" y="2040"/>
                  <a:ext cx="860" cy="656"/>
                </a:xfrm>
                <a:custGeom>
                  <a:avLst/>
                  <a:gdLst>
                    <a:gd name="T0" fmla="*/ 775 w 860"/>
                    <a:gd name="T1" fmla="*/ 560 h 656"/>
                    <a:gd name="T2" fmla="*/ 826 w 860"/>
                    <a:gd name="T3" fmla="*/ 464 h 656"/>
                    <a:gd name="T4" fmla="*/ 860 w 860"/>
                    <a:gd name="T5" fmla="*/ 456 h 656"/>
                    <a:gd name="T6" fmla="*/ 851 w 860"/>
                    <a:gd name="T7" fmla="*/ 416 h 656"/>
                    <a:gd name="T8" fmla="*/ 817 w 860"/>
                    <a:gd name="T9" fmla="*/ 352 h 656"/>
                    <a:gd name="T10" fmla="*/ 792 w 860"/>
                    <a:gd name="T11" fmla="*/ 320 h 656"/>
                    <a:gd name="T12" fmla="*/ 784 w 860"/>
                    <a:gd name="T13" fmla="*/ 264 h 656"/>
                    <a:gd name="T14" fmla="*/ 750 w 860"/>
                    <a:gd name="T15" fmla="*/ 256 h 656"/>
                    <a:gd name="T16" fmla="*/ 750 w 860"/>
                    <a:gd name="T17" fmla="*/ 232 h 656"/>
                    <a:gd name="T18" fmla="*/ 792 w 860"/>
                    <a:gd name="T19" fmla="*/ 184 h 656"/>
                    <a:gd name="T20" fmla="*/ 750 w 860"/>
                    <a:gd name="T21" fmla="*/ 104 h 656"/>
                    <a:gd name="T22" fmla="*/ 725 w 860"/>
                    <a:gd name="T23" fmla="*/ 40 h 656"/>
                    <a:gd name="T24" fmla="*/ 666 w 860"/>
                    <a:gd name="T25" fmla="*/ 16 h 656"/>
                    <a:gd name="T26" fmla="*/ 531 w 860"/>
                    <a:gd name="T27" fmla="*/ 40 h 656"/>
                    <a:gd name="T28" fmla="*/ 447 w 860"/>
                    <a:gd name="T29" fmla="*/ 24 h 656"/>
                    <a:gd name="T30" fmla="*/ 405 w 860"/>
                    <a:gd name="T31" fmla="*/ 48 h 656"/>
                    <a:gd name="T32" fmla="*/ 362 w 860"/>
                    <a:gd name="T33" fmla="*/ 40 h 656"/>
                    <a:gd name="T34" fmla="*/ 329 w 860"/>
                    <a:gd name="T35" fmla="*/ 24 h 656"/>
                    <a:gd name="T36" fmla="*/ 295 w 860"/>
                    <a:gd name="T37" fmla="*/ 0 h 656"/>
                    <a:gd name="T38" fmla="*/ 253 w 860"/>
                    <a:gd name="T39" fmla="*/ 8 h 656"/>
                    <a:gd name="T40" fmla="*/ 177 w 860"/>
                    <a:gd name="T41" fmla="*/ 40 h 656"/>
                    <a:gd name="T42" fmla="*/ 169 w 860"/>
                    <a:gd name="T43" fmla="*/ 72 h 656"/>
                    <a:gd name="T44" fmla="*/ 126 w 860"/>
                    <a:gd name="T45" fmla="*/ 88 h 656"/>
                    <a:gd name="T46" fmla="*/ 25 w 860"/>
                    <a:gd name="T47" fmla="*/ 128 h 656"/>
                    <a:gd name="T48" fmla="*/ 9 w 860"/>
                    <a:gd name="T49" fmla="*/ 128 h 656"/>
                    <a:gd name="T50" fmla="*/ 17 w 860"/>
                    <a:gd name="T51" fmla="*/ 176 h 656"/>
                    <a:gd name="T52" fmla="*/ 25 w 860"/>
                    <a:gd name="T53" fmla="*/ 208 h 656"/>
                    <a:gd name="T54" fmla="*/ 0 w 860"/>
                    <a:gd name="T55" fmla="*/ 256 h 656"/>
                    <a:gd name="T56" fmla="*/ 51 w 860"/>
                    <a:gd name="T57" fmla="*/ 288 h 656"/>
                    <a:gd name="T58" fmla="*/ 51 w 860"/>
                    <a:gd name="T59" fmla="*/ 320 h 656"/>
                    <a:gd name="T60" fmla="*/ 76 w 860"/>
                    <a:gd name="T61" fmla="*/ 360 h 656"/>
                    <a:gd name="T62" fmla="*/ 59 w 860"/>
                    <a:gd name="T63" fmla="*/ 400 h 656"/>
                    <a:gd name="T64" fmla="*/ 84 w 860"/>
                    <a:gd name="T65" fmla="*/ 432 h 656"/>
                    <a:gd name="T66" fmla="*/ 84 w 860"/>
                    <a:gd name="T67" fmla="*/ 472 h 656"/>
                    <a:gd name="T68" fmla="*/ 126 w 860"/>
                    <a:gd name="T69" fmla="*/ 496 h 656"/>
                    <a:gd name="T70" fmla="*/ 169 w 860"/>
                    <a:gd name="T71" fmla="*/ 512 h 656"/>
                    <a:gd name="T72" fmla="*/ 211 w 860"/>
                    <a:gd name="T73" fmla="*/ 512 h 656"/>
                    <a:gd name="T74" fmla="*/ 202 w 860"/>
                    <a:gd name="T75" fmla="*/ 544 h 656"/>
                    <a:gd name="T76" fmla="*/ 244 w 860"/>
                    <a:gd name="T77" fmla="*/ 576 h 656"/>
                    <a:gd name="T78" fmla="*/ 270 w 860"/>
                    <a:gd name="T79" fmla="*/ 560 h 656"/>
                    <a:gd name="T80" fmla="*/ 270 w 860"/>
                    <a:gd name="T81" fmla="*/ 536 h 656"/>
                    <a:gd name="T82" fmla="*/ 320 w 860"/>
                    <a:gd name="T83" fmla="*/ 552 h 656"/>
                    <a:gd name="T84" fmla="*/ 337 w 860"/>
                    <a:gd name="T85" fmla="*/ 576 h 656"/>
                    <a:gd name="T86" fmla="*/ 379 w 860"/>
                    <a:gd name="T87" fmla="*/ 584 h 656"/>
                    <a:gd name="T88" fmla="*/ 421 w 860"/>
                    <a:gd name="T89" fmla="*/ 592 h 656"/>
                    <a:gd name="T90" fmla="*/ 438 w 860"/>
                    <a:gd name="T91" fmla="*/ 624 h 656"/>
                    <a:gd name="T92" fmla="*/ 438 w 860"/>
                    <a:gd name="T93" fmla="*/ 624 h 656"/>
                    <a:gd name="T94" fmla="*/ 464 w 860"/>
                    <a:gd name="T95" fmla="*/ 640 h 656"/>
                    <a:gd name="T96" fmla="*/ 497 w 860"/>
                    <a:gd name="T97" fmla="*/ 616 h 656"/>
                    <a:gd name="T98" fmla="*/ 523 w 860"/>
                    <a:gd name="T99" fmla="*/ 640 h 656"/>
                    <a:gd name="T100" fmla="*/ 531 w 860"/>
                    <a:gd name="T101" fmla="*/ 656 h 656"/>
                    <a:gd name="T102" fmla="*/ 556 w 860"/>
                    <a:gd name="T103" fmla="*/ 656 h 656"/>
                    <a:gd name="T104" fmla="*/ 581 w 860"/>
                    <a:gd name="T105" fmla="*/ 632 h 656"/>
                    <a:gd name="T106" fmla="*/ 615 w 860"/>
                    <a:gd name="T107" fmla="*/ 632 h 656"/>
                    <a:gd name="T108" fmla="*/ 640 w 860"/>
                    <a:gd name="T109" fmla="*/ 616 h 656"/>
                    <a:gd name="T110" fmla="*/ 683 w 860"/>
                    <a:gd name="T111" fmla="*/ 616 h 656"/>
                    <a:gd name="T112" fmla="*/ 708 w 860"/>
                    <a:gd name="T113" fmla="*/ 624 h 656"/>
                    <a:gd name="T114" fmla="*/ 767 w 860"/>
                    <a:gd name="T115" fmla="*/ 632 h 656"/>
                    <a:gd name="T116" fmla="*/ 758 w 860"/>
                    <a:gd name="T117" fmla="*/ 640 h 656"/>
                    <a:gd name="T118" fmla="*/ 792 w 860"/>
                    <a:gd name="T119" fmla="*/ 632 h 656"/>
                    <a:gd name="T120" fmla="*/ 775 w 860"/>
                    <a:gd name="T121" fmla="*/ 560 h 65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860" h="656">
                      <a:moveTo>
                        <a:pt x="775" y="560"/>
                      </a:moveTo>
                      <a:lnTo>
                        <a:pt x="826" y="464"/>
                      </a:lnTo>
                      <a:lnTo>
                        <a:pt x="860" y="456"/>
                      </a:lnTo>
                      <a:lnTo>
                        <a:pt x="851" y="416"/>
                      </a:lnTo>
                      <a:lnTo>
                        <a:pt x="817" y="352"/>
                      </a:lnTo>
                      <a:lnTo>
                        <a:pt x="792" y="320"/>
                      </a:lnTo>
                      <a:lnTo>
                        <a:pt x="784" y="264"/>
                      </a:lnTo>
                      <a:lnTo>
                        <a:pt x="750" y="256"/>
                      </a:lnTo>
                      <a:lnTo>
                        <a:pt x="750" y="232"/>
                      </a:lnTo>
                      <a:lnTo>
                        <a:pt x="792" y="184"/>
                      </a:lnTo>
                      <a:lnTo>
                        <a:pt x="750" y="104"/>
                      </a:lnTo>
                      <a:lnTo>
                        <a:pt x="725" y="40"/>
                      </a:lnTo>
                      <a:lnTo>
                        <a:pt x="666" y="16"/>
                      </a:lnTo>
                      <a:lnTo>
                        <a:pt x="531" y="40"/>
                      </a:lnTo>
                      <a:lnTo>
                        <a:pt x="447" y="24"/>
                      </a:lnTo>
                      <a:lnTo>
                        <a:pt x="405" y="48"/>
                      </a:lnTo>
                      <a:lnTo>
                        <a:pt x="362" y="40"/>
                      </a:lnTo>
                      <a:lnTo>
                        <a:pt x="329" y="24"/>
                      </a:lnTo>
                      <a:lnTo>
                        <a:pt x="295" y="0"/>
                      </a:lnTo>
                      <a:lnTo>
                        <a:pt x="253" y="8"/>
                      </a:lnTo>
                      <a:lnTo>
                        <a:pt x="177" y="40"/>
                      </a:lnTo>
                      <a:lnTo>
                        <a:pt x="169" y="72"/>
                      </a:lnTo>
                      <a:lnTo>
                        <a:pt x="126" y="88"/>
                      </a:lnTo>
                      <a:lnTo>
                        <a:pt x="25" y="128"/>
                      </a:lnTo>
                      <a:lnTo>
                        <a:pt x="9" y="128"/>
                      </a:lnTo>
                      <a:lnTo>
                        <a:pt x="17" y="176"/>
                      </a:lnTo>
                      <a:lnTo>
                        <a:pt x="25" y="208"/>
                      </a:lnTo>
                      <a:lnTo>
                        <a:pt x="0" y="256"/>
                      </a:lnTo>
                      <a:lnTo>
                        <a:pt x="51" y="288"/>
                      </a:lnTo>
                      <a:lnTo>
                        <a:pt x="51" y="320"/>
                      </a:lnTo>
                      <a:lnTo>
                        <a:pt x="76" y="360"/>
                      </a:lnTo>
                      <a:lnTo>
                        <a:pt x="59" y="400"/>
                      </a:lnTo>
                      <a:lnTo>
                        <a:pt x="84" y="432"/>
                      </a:lnTo>
                      <a:lnTo>
                        <a:pt x="84" y="472"/>
                      </a:lnTo>
                      <a:lnTo>
                        <a:pt x="126" y="496"/>
                      </a:lnTo>
                      <a:lnTo>
                        <a:pt x="169" y="512"/>
                      </a:lnTo>
                      <a:lnTo>
                        <a:pt x="211" y="512"/>
                      </a:lnTo>
                      <a:lnTo>
                        <a:pt x="202" y="544"/>
                      </a:lnTo>
                      <a:lnTo>
                        <a:pt x="244" y="576"/>
                      </a:lnTo>
                      <a:lnTo>
                        <a:pt x="270" y="560"/>
                      </a:lnTo>
                      <a:lnTo>
                        <a:pt x="270" y="536"/>
                      </a:lnTo>
                      <a:lnTo>
                        <a:pt x="320" y="552"/>
                      </a:lnTo>
                      <a:lnTo>
                        <a:pt x="337" y="576"/>
                      </a:lnTo>
                      <a:lnTo>
                        <a:pt x="379" y="584"/>
                      </a:lnTo>
                      <a:lnTo>
                        <a:pt x="421" y="592"/>
                      </a:lnTo>
                      <a:lnTo>
                        <a:pt x="438" y="624"/>
                      </a:lnTo>
                      <a:lnTo>
                        <a:pt x="464" y="640"/>
                      </a:lnTo>
                      <a:lnTo>
                        <a:pt x="497" y="616"/>
                      </a:lnTo>
                      <a:lnTo>
                        <a:pt x="523" y="640"/>
                      </a:lnTo>
                      <a:lnTo>
                        <a:pt x="531" y="656"/>
                      </a:lnTo>
                      <a:lnTo>
                        <a:pt x="556" y="656"/>
                      </a:lnTo>
                      <a:lnTo>
                        <a:pt x="581" y="632"/>
                      </a:lnTo>
                      <a:lnTo>
                        <a:pt x="615" y="632"/>
                      </a:lnTo>
                      <a:lnTo>
                        <a:pt x="640" y="616"/>
                      </a:lnTo>
                      <a:lnTo>
                        <a:pt x="683" y="616"/>
                      </a:lnTo>
                      <a:lnTo>
                        <a:pt x="708" y="624"/>
                      </a:lnTo>
                      <a:lnTo>
                        <a:pt x="767" y="632"/>
                      </a:lnTo>
                      <a:lnTo>
                        <a:pt x="758" y="640"/>
                      </a:lnTo>
                      <a:lnTo>
                        <a:pt x="792" y="632"/>
                      </a:lnTo>
                      <a:lnTo>
                        <a:pt x="775" y="56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0" name="Freeform 109"/>
                <p:cNvSpPr>
                  <a:spLocks/>
                </p:cNvSpPr>
                <p:nvPr/>
              </p:nvSpPr>
              <p:spPr bwMode="auto">
                <a:xfrm>
                  <a:off x="4536" y="1968"/>
                  <a:ext cx="210" cy="112"/>
                </a:xfrm>
                <a:custGeom>
                  <a:avLst/>
                  <a:gdLst>
                    <a:gd name="T0" fmla="*/ 168 w 210"/>
                    <a:gd name="T1" fmla="*/ 8 h 112"/>
                    <a:gd name="T2" fmla="*/ 109 w 210"/>
                    <a:gd name="T3" fmla="*/ 8 h 112"/>
                    <a:gd name="T4" fmla="*/ 76 w 210"/>
                    <a:gd name="T5" fmla="*/ 0 h 112"/>
                    <a:gd name="T6" fmla="*/ 67 w 210"/>
                    <a:gd name="T7" fmla="*/ 24 h 112"/>
                    <a:gd name="T8" fmla="*/ 42 w 210"/>
                    <a:gd name="T9" fmla="*/ 32 h 112"/>
                    <a:gd name="T10" fmla="*/ 8 w 210"/>
                    <a:gd name="T11" fmla="*/ 48 h 112"/>
                    <a:gd name="T12" fmla="*/ 8 w 210"/>
                    <a:gd name="T13" fmla="*/ 72 h 112"/>
                    <a:gd name="T14" fmla="*/ 0 w 210"/>
                    <a:gd name="T15" fmla="*/ 96 h 112"/>
                    <a:gd name="T16" fmla="*/ 84 w 210"/>
                    <a:gd name="T17" fmla="*/ 112 h 112"/>
                    <a:gd name="T18" fmla="*/ 210 w 210"/>
                    <a:gd name="T19" fmla="*/ 88 h 112"/>
                    <a:gd name="T20" fmla="*/ 193 w 210"/>
                    <a:gd name="T21" fmla="*/ 16 h 112"/>
                    <a:gd name="T22" fmla="*/ 168 w 210"/>
                    <a:gd name="T23" fmla="*/ 8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10" h="112">
                      <a:moveTo>
                        <a:pt x="168" y="8"/>
                      </a:moveTo>
                      <a:lnTo>
                        <a:pt x="109" y="8"/>
                      </a:lnTo>
                      <a:lnTo>
                        <a:pt x="76" y="0"/>
                      </a:lnTo>
                      <a:lnTo>
                        <a:pt x="67" y="24"/>
                      </a:lnTo>
                      <a:lnTo>
                        <a:pt x="42" y="32"/>
                      </a:lnTo>
                      <a:lnTo>
                        <a:pt x="8" y="48"/>
                      </a:lnTo>
                      <a:lnTo>
                        <a:pt x="8" y="72"/>
                      </a:lnTo>
                      <a:lnTo>
                        <a:pt x="0" y="96"/>
                      </a:lnTo>
                      <a:lnTo>
                        <a:pt x="84" y="112"/>
                      </a:lnTo>
                      <a:lnTo>
                        <a:pt x="210" y="88"/>
                      </a:lnTo>
                      <a:lnTo>
                        <a:pt x="193" y="16"/>
                      </a:lnTo>
                      <a:lnTo>
                        <a:pt x="168" y="8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1" name="Freeform 110"/>
                <p:cNvSpPr>
                  <a:spLocks/>
                </p:cNvSpPr>
                <p:nvPr/>
              </p:nvSpPr>
              <p:spPr bwMode="auto">
                <a:xfrm>
                  <a:off x="4578" y="1792"/>
                  <a:ext cx="455" cy="320"/>
                </a:xfrm>
                <a:custGeom>
                  <a:avLst/>
                  <a:gdLst>
                    <a:gd name="T0" fmla="*/ 312 w 455"/>
                    <a:gd name="T1" fmla="*/ 304 h 320"/>
                    <a:gd name="T2" fmla="*/ 328 w 455"/>
                    <a:gd name="T3" fmla="*/ 296 h 320"/>
                    <a:gd name="T4" fmla="*/ 320 w 455"/>
                    <a:gd name="T5" fmla="*/ 272 h 320"/>
                    <a:gd name="T6" fmla="*/ 354 w 455"/>
                    <a:gd name="T7" fmla="*/ 264 h 320"/>
                    <a:gd name="T8" fmla="*/ 379 w 455"/>
                    <a:gd name="T9" fmla="*/ 248 h 320"/>
                    <a:gd name="T10" fmla="*/ 404 w 455"/>
                    <a:gd name="T11" fmla="*/ 256 h 320"/>
                    <a:gd name="T12" fmla="*/ 387 w 455"/>
                    <a:gd name="T13" fmla="*/ 224 h 320"/>
                    <a:gd name="T14" fmla="*/ 387 w 455"/>
                    <a:gd name="T15" fmla="*/ 192 h 320"/>
                    <a:gd name="T16" fmla="*/ 387 w 455"/>
                    <a:gd name="T17" fmla="*/ 160 h 320"/>
                    <a:gd name="T18" fmla="*/ 413 w 455"/>
                    <a:gd name="T19" fmla="*/ 152 h 320"/>
                    <a:gd name="T20" fmla="*/ 421 w 455"/>
                    <a:gd name="T21" fmla="*/ 128 h 320"/>
                    <a:gd name="T22" fmla="*/ 446 w 455"/>
                    <a:gd name="T23" fmla="*/ 120 h 320"/>
                    <a:gd name="T24" fmla="*/ 455 w 455"/>
                    <a:gd name="T25" fmla="*/ 104 h 320"/>
                    <a:gd name="T26" fmla="*/ 430 w 455"/>
                    <a:gd name="T27" fmla="*/ 96 h 320"/>
                    <a:gd name="T28" fmla="*/ 430 w 455"/>
                    <a:gd name="T29" fmla="*/ 64 h 320"/>
                    <a:gd name="T30" fmla="*/ 396 w 455"/>
                    <a:gd name="T31" fmla="*/ 56 h 320"/>
                    <a:gd name="T32" fmla="*/ 371 w 455"/>
                    <a:gd name="T33" fmla="*/ 40 h 320"/>
                    <a:gd name="T34" fmla="*/ 337 w 455"/>
                    <a:gd name="T35" fmla="*/ 24 h 320"/>
                    <a:gd name="T36" fmla="*/ 286 w 455"/>
                    <a:gd name="T37" fmla="*/ 16 h 320"/>
                    <a:gd name="T38" fmla="*/ 278 w 455"/>
                    <a:gd name="T39" fmla="*/ 0 h 320"/>
                    <a:gd name="T40" fmla="*/ 227 w 455"/>
                    <a:gd name="T41" fmla="*/ 32 h 320"/>
                    <a:gd name="T42" fmla="*/ 185 w 455"/>
                    <a:gd name="T43" fmla="*/ 24 h 320"/>
                    <a:gd name="T44" fmla="*/ 143 w 455"/>
                    <a:gd name="T45" fmla="*/ 32 h 320"/>
                    <a:gd name="T46" fmla="*/ 84 w 455"/>
                    <a:gd name="T47" fmla="*/ 32 h 320"/>
                    <a:gd name="T48" fmla="*/ 25 w 455"/>
                    <a:gd name="T49" fmla="*/ 64 h 320"/>
                    <a:gd name="T50" fmla="*/ 0 w 455"/>
                    <a:gd name="T51" fmla="*/ 88 h 320"/>
                    <a:gd name="T52" fmla="*/ 8 w 455"/>
                    <a:gd name="T53" fmla="*/ 104 h 320"/>
                    <a:gd name="T54" fmla="*/ 25 w 455"/>
                    <a:gd name="T55" fmla="*/ 168 h 320"/>
                    <a:gd name="T56" fmla="*/ 34 w 455"/>
                    <a:gd name="T57" fmla="*/ 184 h 320"/>
                    <a:gd name="T58" fmla="*/ 67 w 455"/>
                    <a:gd name="T59" fmla="*/ 192 h 320"/>
                    <a:gd name="T60" fmla="*/ 126 w 455"/>
                    <a:gd name="T61" fmla="*/ 192 h 320"/>
                    <a:gd name="T62" fmla="*/ 151 w 455"/>
                    <a:gd name="T63" fmla="*/ 200 h 320"/>
                    <a:gd name="T64" fmla="*/ 168 w 455"/>
                    <a:gd name="T65" fmla="*/ 272 h 320"/>
                    <a:gd name="T66" fmla="*/ 177 w 455"/>
                    <a:gd name="T67" fmla="*/ 272 h 320"/>
                    <a:gd name="T68" fmla="*/ 236 w 455"/>
                    <a:gd name="T69" fmla="*/ 296 h 320"/>
                    <a:gd name="T70" fmla="*/ 244 w 455"/>
                    <a:gd name="T71" fmla="*/ 320 h 320"/>
                    <a:gd name="T72" fmla="*/ 278 w 455"/>
                    <a:gd name="T73" fmla="*/ 296 h 320"/>
                    <a:gd name="T74" fmla="*/ 312 w 455"/>
                    <a:gd name="T75" fmla="*/ 304 h 320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455" h="320">
                      <a:moveTo>
                        <a:pt x="312" y="304"/>
                      </a:moveTo>
                      <a:lnTo>
                        <a:pt x="328" y="296"/>
                      </a:lnTo>
                      <a:lnTo>
                        <a:pt x="320" y="272"/>
                      </a:lnTo>
                      <a:lnTo>
                        <a:pt x="354" y="264"/>
                      </a:lnTo>
                      <a:lnTo>
                        <a:pt x="379" y="248"/>
                      </a:lnTo>
                      <a:lnTo>
                        <a:pt x="404" y="256"/>
                      </a:lnTo>
                      <a:lnTo>
                        <a:pt x="387" y="224"/>
                      </a:lnTo>
                      <a:lnTo>
                        <a:pt x="387" y="192"/>
                      </a:lnTo>
                      <a:lnTo>
                        <a:pt x="387" y="160"/>
                      </a:lnTo>
                      <a:lnTo>
                        <a:pt x="413" y="152"/>
                      </a:lnTo>
                      <a:lnTo>
                        <a:pt x="421" y="128"/>
                      </a:lnTo>
                      <a:lnTo>
                        <a:pt x="446" y="120"/>
                      </a:lnTo>
                      <a:lnTo>
                        <a:pt x="455" y="104"/>
                      </a:lnTo>
                      <a:lnTo>
                        <a:pt x="430" y="96"/>
                      </a:lnTo>
                      <a:lnTo>
                        <a:pt x="430" y="64"/>
                      </a:lnTo>
                      <a:lnTo>
                        <a:pt x="396" y="56"/>
                      </a:lnTo>
                      <a:lnTo>
                        <a:pt x="371" y="40"/>
                      </a:lnTo>
                      <a:lnTo>
                        <a:pt x="337" y="24"/>
                      </a:lnTo>
                      <a:lnTo>
                        <a:pt x="286" y="16"/>
                      </a:lnTo>
                      <a:lnTo>
                        <a:pt x="278" y="0"/>
                      </a:lnTo>
                      <a:lnTo>
                        <a:pt x="227" y="32"/>
                      </a:lnTo>
                      <a:lnTo>
                        <a:pt x="185" y="24"/>
                      </a:lnTo>
                      <a:lnTo>
                        <a:pt x="143" y="32"/>
                      </a:lnTo>
                      <a:lnTo>
                        <a:pt x="84" y="32"/>
                      </a:lnTo>
                      <a:lnTo>
                        <a:pt x="25" y="64"/>
                      </a:lnTo>
                      <a:lnTo>
                        <a:pt x="0" y="88"/>
                      </a:lnTo>
                      <a:lnTo>
                        <a:pt x="8" y="104"/>
                      </a:lnTo>
                      <a:lnTo>
                        <a:pt x="25" y="168"/>
                      </a:lnTo>
                      <a:lnTo>
                        <a:pt x="34" y="184"/>
                      </a:lnTo>
                      <a:lnTo>
                        <a:pt x="67" y="192"/>
                      </a:lnTo>
                      <a:lnTo>
                        <a:pt x="126" y="192"/>
                      </a:lnTo>
                      <a:lnTo>
                        <a:pt x="151" y="200"/>
                      </a:lnTo>
                      <a:lnTo>
                        <a:pt x="168" y="272"/>
                      </a:lnTo>
                      <a:lnTo>
                        <a:pt x="177" y="272"/>
                      </a:lnTo>
                      <a:lnTo>
                        <a:pt x="236" y="296"/>
                      </a:lnTo>
                      <a:lnTo>
                        <a:pt x="244" y="320"/>
                      </a:lnTo>
                      <a:lnTo>
                        <a:pt x="278" y="296"/>
                      </a:lnTo>
                      <a:lnTo>
                        <a:pt x="312" y="304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2" name="Freeform 111"/>
                <p:cNvSpPr>
                  <a:spLocks/>
                </p:cNvSpPr>
                <p:nvPr/>
              </p:nvSpPr>
              <p:spPr bwMode="auto">
                <a:xfrm>
                  <a:off x="4831" y="2096"/>
                  <a:ext cx="969" cy="928"/>
                </a:xfrm>
                <a:custGeom>
                  <a:avLst/>
                  <a:gdLst>
                    <a:gd name="T0" fmla="*/ 910 w 969"/>
                    <a:gd name="T1" fmla="*/ 96 h 928"/>
                    <a:gd name="T2" fmla="*/ 910 w 969"/>
                    <a:gd name="T3" fmla="*/ 40 h 928"/>
                    <a:gd name="T4" fmla="*/ 825 w 969"/>
                    <a:gd name="T5" fmla="*/ 0 h 928"/>
                    <a:gd name="T6" fmla="*/ 733 w 969"/>
                    <a:gd name="T7" fmla="*/ 32 h 928"/>
                    <a:gd name="T8" fmla="*/ 691 w 969"/>
                    <a:gd name="T9" fmla="*/ 72 h 928"/>
                    <a:gd name="T10" fmla="*/ 615 w 969"/>
                    <a:gd name="T11" fmla="*/ 160 h 928"/>
                    <a:gd name="T12" fmla="*/ 573 w 969"/>
                    <a:gd name="T13" fmla="*/ 176 h 928"/>
                    <a:gd name="T14" fmla="*/ 505 w 969"/>
                    <a:gd name="T15" fmla="*/ 184 h 928"/>
                    <a:gd name="T16" fmla="*/ 446 w 969"/>
                    <a:gd name="T17" fmla="*/ 200 h 928"/>
                    <a:gd name="T18" fmla="*/ 387 w 969"/>
                    <a:gd name="T19" fmla="*/ 224 h 928"/>
                    <a:gd name="T20" fmla="*/ 294 w 969"/>
                    <a:gd name="T21" fmla="*/ 208 h 928"/>
                    <a:gd name="T22" fmla="*/ 143 w 969"/>
                    <a:gd name="T23" fmla="*/ 224 h 928"/>
                    <a:gd name="T24" fmla="*/ 84 w 969"/>
                    <a:gd name="T25" fmla="*/ 272 h 928"/>
                    <a:gd name="T26" fmla="*/ 75 w 969"/>
                    <a:gd name="T27" fmla="*/ 304 h 928"/>
                    <a:gd name="T28" fmla="*/ 118 w 969"/>
                    <a:gd name="T29" fmla="*/ 408 h 928"/>
                    <a:gd name="T30" fmla="*/ 33 w 969"/>
                    <a:gd name="T31" fmla="*/ 512 h 928"/>
                    <a:gd name="T32" fmla="*/ 16 w 969"/>
                    <a:gd name="T33" fmla="*/ 592 h 928"/>
                    <a:gd name="T34" fmla="*/ 0 w 969"/>
                    <a:gd name="T35" fmla="*/ 680 h 928"/>
                    <a:gd name="T36" fmla="*/ 50 w 969"/>
                    <a:gd name="T37" fmla="*/ 696 h 928"/>
                    <a:gd name="T38" fmla="*/ 109 w 969"/>
                    <a:gd name="T39" fmla="*/ 696 h 928"/>
                    <a:gd name="T40" fmla="*/ 177 w 969"/>
                    <a:gd name="T41" fmla="*/ 704 h 928"/>
                    <a:gd name="T42" fmla="*/ 261 w 969"/>
                    <a:gd name="T43" fmla="*/ 712 h 928"/>
                    <a:gd name="T44" fmla="*/ 362 w 969"/>
                    <a:gd name="T45" fmla="*/ 664 h 928"/>
                    <a:gd name="T46" fmla="*/ 404 w 969"/>
                    <a:gd name="T47" fmla="*/ 616 h 928"/>
                    <a:gd name="T48" fmla="*/ 463 w 969"/>
                    <a:gd name="T49" fmla="*/ 600 h 928"/>
                    <a:gd name="T50" fmla="*/ 556 w 969"/>
                    <a:gd name="T51" fmla="*/ 600 h 928"/>
                    <a:gd name="T52" fmla="*/ 640 w 969"/>
                    <a:gd name="T53" fmla="*/ 648 h 928"/>
                    <a:gd name="T54" fmla="*/ 707 w 969"/>
                    <a:gd name="T55" fmla="*/ 696 h 928"/>
                    <a:gd name="T56" fmla="*/ 758 w 969"/>
                    <a:gd name="T57" fmla="*/ 760 h 928"/>
                    <a:gd name="T58" fmla="*/ 657 w 969"/>
                    <a:gd name="T59" fmla="*/ 800 h 928"/>
                    <a:gd name="T60" fmla="*/ 657 w 969"/>
                    <a:gd name="T61" fmla="*/ 888 h 928"/>
                    <a:gd name="T62" fmla="*/ 674 w 969"/>
                    <a:gd name="T63" fmla="*/ 928 h 928"/>
                    <a:gd name="T64" fmla="*/ 766 w 969"/>
                    <a:gd name="T65" fmla="*/ 904 h 928"/>
                    <a:gd name="T66" fmla="*/ 808 w 969"/>
                    <a:gd name="T67" fmla="*/ 768 h 928"/>
                    <a:gd name="T68" fmla="*/ 867 w 969"/>
                    <a:gd name="T69" fmla="*/ 704 h 928"/>
                    <a:gd name="T70" fmla="*/ 969 w 969"/>
                    <a:gd name="T71" fmla="*/ 688 h 928"/>
                    <a:gd name="T72" fmla="*/ 935 w 969"/>
                    <a:gd name="T73" fmla="*/ 104 h 928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969" h="928">
                      <a:moveTo>
                        <a:pt x="935" y="104"/>
                      </a:moveTo>
                      <a:lnTo>
                        <a:pt x="910" y="96"/>
                      </a:lnTo>
                      <a:lnTo>
                        <a:pt x="893" y="56"/>
                      </a:lnTo>
                      <a:lnTo>
                        <a:pt x="910" y="40"/>
                      </a:lnTo>
                      <a:lnTo>
                        <a:pt x="867" y="16"/>
                      </a:lnTo>
                      <a:lnTo>
                        <a:pt x="825" y="0"/>
                      </a:lnTo>
                      <a:lnTo>
                        <a:pt x="766" y="32"/>
                      </a:lnTo>
                      <a:lnTo>
                        <a:pt x="733" y="32"/>
                      </a:lnTo>
                      <a:lnTo>
                        <a:pt x="724" y="72"/>
                      </a:lnTo>
                      <a:lnTo>
                        <a:pt x="691" y="72"/>
                      </a:lnTo>
                      <a:lnTo>
                        <a:pt x="632" y="96"/>
                      </a:lnTo>
                      <a:lnTo>
                        <a:pt x="615" y="160"/>
                      </a:lnTo>
                      <a:lnTo>
                        <a:pt x="623" y="192"/>
                      </a:lnTo>
                      <a:lnTo>
                        <a:pt x="573" y="176"/>
                      </a:lnTo>
                      <a:lnTo>
                        <a:pt x="530" y="200"/>
                      </a:lnTo>
                      <a:lnTo>
                        <a:pt x="505" y="184"/>
                      </a:lnTo>
                      <a:lnTo>
                        <a:pt x="480" y="216"/>
                      </a:lnTo>
                      <a:lnTo>
                        <a:pt x="446" y="200"/>
                      </a:lnTo>
                      <a:lnTo>
                        <a:pt x="412" y="200"/>
                      </a:lnTo>
                      <a:lnTo>
                        <a:pt x="387" y="224"/>
                      </a:lnTo>
                      <a:lnTo>
                        <a:pt x="353" y="200"/>
                      </a:lnTo>
                      <a:lnTo>
                        <a:pt x="294" y="208"/>
                      </a:lnTo>
                      <a:lnTo>
                        <a:pt x="202" y="216"/>
                      </a:lnTo>
                      <a:lnTo>
                        <a:pt x="143" y="224"/>
                      </a:lnTo>
                      <a:lnTo>
                        <a:pt x="101" y="248"/>
                      </a:lnTo>
                      <a:lnTo>
                        <a:pt x="84" y="272"/>
                      </a:lnTo>
                      <a:lnTo>
                        <a:pt x="50" y="272"/>
                      </a:lnTo>
                      <a:lnTo>
                        <a:pt x="75" y="304"/>
                      </a:lnTo>
                      <a:lnTo>
                        <a:pt x="109" y="368"/>
                      </a:lnTo>
                      <a:lnTo>
                        <a:pt x="118" y="408"/>
                      </a:lnTo>
                      <a:lnTo>
                        <a:pt x="84" y="416"/>
                      </a:lnTo>
                      <a:lnTo>
                        <a:pt x="33" y="512"/>
                      </a:lnTo>
                      <a:lnTo>
                        <a:pt x="50" y="584"/>
                      </a:lnTo>
                      <a:lnTo>
                        <a:pt x="16" y="592"/>
                      </a:lnTo>
                      <a:lnTo>
                        <a:pt x="8" y="632"/>
                      </a:lnTo>
                      <a:lnTo>
                        <a:pt x="0" y="680"/>
                      </a:lnTo>
                      <a:lnTo>
                        <a:pt x="16" y="672"/>
                      </a:lnTo>
                      <a:lnTo>
                        <a:pt x="50" y="696"/>
                      </a:lnTo>
                      <a:lnTo>
                        <a:pt x="75" y="720"/>
                      </a:lnTo>
                      <a:lnTo>
                        <a:pt x="109" y="696"/>
                      </a:lnTo>
                      <a:lnTo>
                        <a:pt x="143" y="704"/>
                      </a:lnTo>
                      <a:lnTo>
                        <a:pt x="177" y="704"/>
                      </a:lnTo>
                      <a:lnTo>
                        <a:pt x="227" y="696"/>
                      </a:lnTo>
                      <a:lnTo>
                        <a:pt x="261" y="712"/>
                      </a:lnTo>
                      <a:lnTo>
                        <a:pt x="286" y="688"/>
                      </a:lnTo>
                      <a:lnTo>
                        <a:pt x="362" y="664"/>
                      </a:lnTo>
                      <a:lnTo>
                        <a:pt x="396" y="616"/>
                      </a:lnTo>
                      <a:lnTo>
                        <a:pt x="404" y="616"/>
                      </a:lnTo>
                      <a:lnTo>
                        <a:pt x="412" y="608"/>
                      </a:lnTo>
                      <a:lnTo>
                        <a:pt x="463" y="600"/>
                      </a:lnTo>
                      <a:lnTo>
                        <a:pt x="488" y="576"/>
                      </a:lnTo>
                      <a:lnTo>
                        <a:pt x="556" y="600"/>
                      </a:lnTo>
                      <a:lnTo>
                        <a:pt x="615" y="600"/>
                      </a:lnTo>
                      <a:lnTo>
                        <a:pt x="640" y="648"/>
                      </a:lnTo>
                      <a:lnTo>
                        <a:pt x="691" y="664"/>
                      </a:lnTo>
                      <a:lnTo>
                        <a:pt x="707" y="696"/>
                      </a:lnTo>
                      <a:lnTo>
                        <a:pt x="741" y="728"/>
                      </a:lnTo>
                      <a:lnTo>
                        <a:pt x="758" y="760"/>
                      </a:lnTo>
                      <a:lnTo>
                        <a:pt x="682" y="776"/>
                      </a:lnTo>
                      <a:lnTo>
                        <a:pt x="657" y="800"/>
                      </a:lnTo>
                      <a:lnTo>
                        <a:pt x="674" y="824"/>
                      </a:lnTo>
                      <a:lnTo>
                        <a:pt x="657" y="888"/>
                      </a:lnTo>
                      <a:lnTo>
                        <a:pt x="640" y="912"/>
                      </a:lnTo>
                      <a:lnTo>
                        <a:pt x="674" y="928"/>
                      </a:lnTo>
                      <a:lnTo>
                        <a:pt x="724" y="904"/>
                      </a:lnTo>
                      <a:lnTo>
                        <a:pt x="766" y="904"/>
                      </a:lnTo>
                      <a:lnTo>
                        <a:pt x="766" y="872"/>
                      </a:lnTo>
                      <a:lnTo>
                        <a:pt x="808" y="768"/>
                      </a:lnTo>
                      <a:lnTo>
                        <a:pt x="834" y="736"/>
                      </a:lnTo>
                      <a:lnTo>
                        <a:pt x="867" y="704"/>
                      </a:lnTo>
                      <a:lnTo>
                        <a:pt x="918" y="680"/>
                      </a:lnTo>
                      <a:lnTo>
                        <a:pt x="969" y="688"/>
                      </a:lnTo>
                      <a:lnTo>
                        <a:pt x="969" y="104"/>
                      </a:lnTo>
                      <a:lnTo>
                        <a:pt x="935" y="104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3" name="Freeform 112"/>
                <p:cNvSpPr>
                  <a:spLocks/>
                </p:cNvSpPr>
                <p:nvPr/>
              </p:nvSpPr>
              <p:spPr bwMode="auto">
                <a:xfrm>
                  <a:off x="4578" y="1784"/>
                  <a:ext cx="455" cy="320"/>
                </a:xfrm>
                <a:custGeom>
                  <a:avLst/>
                  <a:gdLst>
                    <a:gd name="T0" fmla="*/ 312 w 455"/>
                    <a:gd name="T1" fmla="*/ 304 h 320"/>
                    <a:gd name="T2" fmla="*/ 328 w 455"/>
                    <a:gd name="T3" fmla="*/ 296 h 320"/>
                    <a:gd name="T4" fmla="*/ 320 w 455"/>
                    <a:gd name="T5" fmla="*/ 272 h 320"/>
                    <a:gd name="T6" fmla="*/ 354 w 455"/>
                    <a:gd name="T7" fmla="*/ 264 h 320"/>
                    <a:gd name="T8" fmla="*/ 379 w 455"/>
                    <a:gd name="T9" fmla="*/ 248 h 320"/>
                    <a:gd name="T10" fmla="*/ 404 w 455"/>
                    <a:gd name="T11" fmla="*/ 256 h 320"/>
                    <a:gd name="T12" fmla="*/ 387 w 455"/>
                    <a:gd name="T13" fmla="*/ 224 h 320"/>
                    <a:gd name="T14" fmla="*/ 387 w 455"/>
                    <a:gd name="T15" fmla="*/ 192 h 320"/>
                    <a:gd name="T16" fmla="*/ 387 w 455"/>
                    <a:gd name="T17" fmla="*/ 160 h 320"/>
                    <a:gd name="T18" fmla="*/ 413 w 455"/>
                    <a:gd name="T19" fmla="*/ 152 h 320"/>
                    <a:gd name="T20" fmla="*/ 421 w 455"/>
                    <a:gd name="T21" fmla="*/ 128 h 320"/>
                    <a:gd name="T22" fmla="*/ 446 w 455"/>
                    <a:gd name="T23" fmla="*/ 120 h 320"/>
                    <a:gd name="T24" fmla="*/ 455 w 455"/>
                    <a:gd name="T25" fmla="*/ 104 h 320"/>
                    <a:gd name="T26" fmla="*/ 430 w 455"/>
                    <a:gd name="T27" fmla="*/ 96 h 320"/>
                    <a:gd name="T28" fmla="*/ 430 w 455"/>
                    <a:gd name="T29" fmla="*/ 64 h 320"/>
                    <a:gd name="T30" fmla="*/ 396 w 455"/>
                    <a:gd name="T31" fmla="*/ 56 h 320"/>
                    <a:gd name="T32" fmla="*/ 371 w 455"/>
                    <a:gd name="T33" fmla="*/ 40 h 320"/>
                    <a:gd name="T34" fmla="*/ 337 w 455"/>
                    <a:gd name="T35" fmla="*/ 24 h 320"/>
                    <a:gd name="T36" fmla="*/ 286 w 455"/>
                    <a:gd name="T37" fmla="*/ 16 h 320"/>
                    <a:gd name="T38" fmla="*/ 278 w 455"/>
                    <a:gd name="T39" fmla="*/ 0 h 320"/>
                    <a:gd name="T40" fmla="*/ 227 w 455"/>
                    <a:gd name="T41" fmla="*/ 32 h 320"/>
                    <a:gd name="T42" fmla="*/ 185 w 455"/>
                    <a:gd name="T43" fmla="*/ 24 h 320"/>
                    <a:gd name="T44" fmla="*/ 143 w 455"/>
                    <a:gd name="T45" fmla="*/ 32 h 320"/>
                    <a:gd name="T46" fmla="*/ 84 w 455"/>
                    <a:gd name="T47" fmla="*/ 32 h 320"/>
                    <a:gd name="T48" fmla="*/ 25 w 455"/>
                    <a:gd name="T49" fmla="*/ 64 h 320"/>
                    <a:gd name="T50" fmla="*/ 0 w 455"/>
                    <a:gd name="T51" fmla="*/ 88 h 320"/>
                    <a:gd name="T52" fmla="*/ 8 w 455"/>
                    <a:gd name="T53" fmla="*/ 104 h 320"/>
                    <a:gd name="T54" fmla="*/ 25 w 455"/>
                    <a:gd name="T55" fmla="*/ 168 h 320"/>
                    <a:gd name="T56" fmla="*/ 34 w 455"/>
                    <a:gd name="T57" fmla="*/ 184 h 320"/>
                    <a:gd name="T58" fmla="*/ 67 w 455"/>
                    <a:gd name="T59" fmla="*/ 192 h 320"/>
                    <a:gd name="T60" fmla="*/ 126 w 455"/>
                    <a:gd name="T61" fmla="*/ 192 h 320"/>
                    <a:gd name="T62" fmla="*/ 151 w 455"/>
                    <a:gd name="T63" fmla="*/ 200 h 320"/>
                    <a:gd name="T64" fmla="*/ 168 w 455"/>
                    <a:gd name="T65" fmla="*/ 272 h 320"/>
                    <a:gd name="T66" fmla="*/ 177 w 455"/>
                    <a:gd name="T67" fmla="*/ 272 h 320"/>
                    <a:gd name="T68" fmla="*/ 236 w 455"/>
                    <a:gd name="T69" fmla="*/ 296 h 320"/>
                    <a:gd name="T70" fmla="*/ 244 w 455"/>
                    <a:gd name="T71" fmla="*/ 320 h 320"/>
                    <a:gd name="T72" fmla="*/ 278 w 455"/>
                    <a:gd name="T73" fmla="*/ 296 h 320"/>
                    <a:gd name="T74" fmla="*/ 312 w 455"/>
                    <a:gd name="T75" fmla="*/ 304 h 320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455" h="320">
                      <a:moveTo>
                        <a:pt x="312" y="304"/>
                      </a:moveTo>
                      <a:lnTo>
                        <a:pt x="328" y="296"/>
                      </a:lnTo>
                      <a:lnTo>
                        <a:pt x="320" y="272"/>
                      </a:lnTo>
                      <a:lnTo>
                        <a:pt x="354" y="264"/>
                      </a:lnTo>
                      <a:lnTo>
                        <a:pt x="379" y="248"/>
                      </a:lnTo>
                      <a:lnTo>
                        <a:pt x="404" y="256"/>
                      </a:lnTo>
                      <a:lnTo>
                        <a:pt x="387" y="224"/>
                      </a:lnTo>
                      <a:lnTo>
                        <a:pt x="387" y="192"/>
                      </a:lnTo>
                      <a:lnTo>
                        <a:pt x="387" y="160"/>
                      </a:lnTo>
                      <a:lnTo>
                        <a:pt x="413" y="152"/>
                      </a:lnTo>
                      <a:lnTo>
                        <a:pt x="421" y="128"/>
                      </a:lnTo>
                      <a:lnTo>
                        <a:pt x="446" y="120"/>
                      </a:lnTo>
                      <a:lnTo>
                        <a:pt x="455" y="104"/>
                      </a:lnTo>
                      <a:lnTo>
                        <a:pt x="430" y="96"/>
                      </a:lnTo>
                      <a:lnTo>
                        <a:pt x="430" y="64"/>
                      </a:lnTo>
                      <a:lnTo>
                        <a:pt x="396" y="56"/>
                      </a:lnTo>
                      <a:lnTo>
                        <a:pt x="371" y="40"/>
                      </a:lnTo>
                      <a:lnTo>
                        <a:pt x="337" y="24"/>
                      </a:lnTo>
                      <a:lnTo>
                        <a:pt x="286" y="16"/>
                      </a:lnTo>
                      <a:lnTo>
                        <a:pt x="278" y="0"/>
                      </a:lnTo>
                      <a:lnTo>
                        <a:pt x="227" y="32"/>
                      </a:lnTo>
                      <a:lnTo>
                        <a:pt x="185" y="24"/>
                      </a:lnTo>
                      <a:lnTo>
                        <a:pt x="143" y="32"/>
                      </a:lnTo>
                      <a:lnTo>
                        <a:pt x="84" y="32"/>
                      </a:lnTo>
                      <a:lnTo>
                        <a:pt x="25" y="64"/>
                      </a:lnTo>
                      <a:lnTo>
                        <a:pt x="0" y="88"/>
                      </a:lnTo>
                      <a:lnTo>
                        <a:pt x="8" y="104"/>
                      </a:lnTo>
                      <a:lnTo>
                        <a:pt x="25" y="168"/>
                      </a:lnTo>
                      <a:lnTo>
                        <a:pt x="34" y="184"/>
                      </a:lnTo>
                      <a:lnTo>
                        <a:pt x="67" y="192"/>
                      </a:lnTo>
                      <a:lnTo>
                        <a:pt x="126" y="192"/>
                      </a:lnTo>
                      <a:lnTo>
                        <a:pt x="151" y="200"/>
                      </a:lnTo>
                      <a:lnTo>
                        <a:pt x="168" y="272"/>
                      </a:lnTo>
                      <a:lnTo>
                        <a:pt x="177" y="272"/>
                      </a:lnTo>
                      <a:lnTo>
                        <a:pt x="236" y="296"/>
                      </a:lnTo>
                      <a:lnTo>
                        <a:pt x="244" y="320"/>
                      </a:lnTo>
                      <a:lnTo>
                        <a:pt x="278" y="296"/>
                      </a:lnTo>
                      <a:lnTo>
                        <a:pt x="312" y="30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4" name="Freeform 113"/>
                <p:cNvSpPr>
                  <a:spLocks/>
                </p:cNvSpPr>
                <p:nvPr/>
              </p:nvSpPr>
              <p:spPr bwMode="auto">
                <a:xfrm>
                  <a:off x="4831" y="2088"/>
                  <a:ext cx="969" cy="928"/>
                </a:xfrm>
                <a:custGeom>
                  <a:avLst/>
                  <a:gdLst>
                    <a:gd name="T0" fmla="*/ 910 w 969"/>
                    <a:gd name="T1" fmla="*/ 96 h 928"/>
                    <a:gd name="T2" fmla="*/ 910 w 969"/>
                    <a:gd name="T3" fmla="*/ 40 h 928"/>
                    <a:gd name="T4" fmla="*/ 825 w 969"/>
                    <a:gd name="T5" fmla="*/ 0 h 928"/>
                    <a:gd name="T6" fmla="*/ 733 w 969"/>
                    <a:gd name="T7" fmla="*/ 32 h 928"/>
                    <a:gd name="T8" fmla="*/ 691 w 969"/>
                    <a:gd name="T9" fmla="*/ 72 h 928"/>
                    <a:gd name="T10" fmla="*/ 615 w 969"/>
                    <a:gd name="T11" fmla="*/ 160 h 928"/>
                    <a:gd name="T12" fmla="*/ 573 w 969"/>
                    <a:gd name="T13" fmla="*/ 176 h 928"/>
                    <a:gd name="T14" fmla="*/ 505 w 969"/>
                    <a:gd name="T15" fmla="*/ 184 h 928"/>
                    <a:gd name="T16" fmla="*/ 446 w 969"/>
                    <a:gd name="T17" fmla="*/ 200 h 928"/>
                    <a:gd name="T18" fmla="*/ 387 w 969"/>
                    <a:gd name="T19" fmla="*/ 224 h 928"/>
                    <a:gd name="T20" fmla="*/ 294 w 969"/>
                    <a:gd name="T21" fmla="*/ 208 h 928"/>
                    <a:gd name="T22" fmla="*/ 143 w 969"/>
                    <a:gd name="T23" fmla="*/ 224 h 928"/>
                    <a:gd name="T24" fmla="*/ 84 w 969"/>
                    <a:gd name="T25" fmla="*/ 272 h 928"/>
                    <a:gd name="T26" fmla="*/ 75 w 969"/>
                    <a:gd name="T27" fmla="*/ 304 h 928"/>
                    <a:gd name="T28" fmla="*/ 118 w 969"/>
                    <a:gd name="T29" fmla="*/ 408 h 928"/>
                    <a:gd name="T30" fmla="*/ 33 w 969"/>
                    <a:gd name="T31" fmla="*/ 512 h 928"/>
                    <a:gd name="T32" fmla="*/ 16 w 969"/>
                    <a:gd name="T33" fmla="*/ 592 h 928"/>
                    <a:gd name="T34" fmla="*/ 0 w 969"/>
                    <a:gd name="T35" fmla="*/ 680 h 928"/>
                    <a:gd name="T36" fmla="*/ 50 w 969"/>
                    <a:gd name="T37" fmla="*/ 696 h 928"/>
                    <a:gd name="T38" fmla="*/ 109 w 969"/>
                    <a:gd name="T39" fmla="*/ 696 h 928"/>
                    <a:gd name="T40" fmla="*/ 177 w 969"/>
                    <a:gd name="T41" fmla="*/ 704 h 928"/>
                    <a:gd name="T42" fmla="*/ 261 w 969"/>
                    <a:gd name="T43" fmla="*/ 712 h 928"/>
                    <a:gd name="T44" fmla="*/ 362 w 969"/>
                    <a:gd name="T45" fmla="*/ 664 h 928"/>
                    <a:gd name="T46" fmla="*/ 404 w 969"/>
                    <a:gd name="T47" fmla="*/ 616 h 928"/>
                    <a:gd name="T48" fmla="*/ 463 w 969"/>
                    <a:gd name="T49" fmla="*/ 600 h 928"/>
                    <a:gd name="T50" fmla="*/ 556 w 969"/>
                    <a:gd name="T51" fmla="*/ 600 h 928"/>
                    <a:gd name="T52" fmla="*/ 640 w 969"/>
                    <a:gd name="T53" fmla="*/ 648 h 928"/>
                    <a:gd name="T54" fmla="*/ 707 w 969"/>
                    <a:gd name="T55" fmla="*/ 696 h 928"/>
                    <a:gd name="T56" fmla="*/ 758 w 969"/>
                    <a:gd name="T57" fmla="*/ 760 h 928"/>
                    <a:gd name="T58" fmla="*/ 657 w 969"/>
                    <a:gd name="T59" fmla="*/ 800 h 928"/>
                    <a:gd name="T60" fmla="*/ 657 w 969"/>
                    <a:gd name="T61" fmla="*/ 888 h 928"/>
                    <a:gd name="T62" fmla="*/ 674 w 969"/>
                    <a:gd name="T63" fmla="*/ 928 h 928"/>
                    <a:gd name="T64" fmla="*/ 766 w 969"/>
                    <a:gd name="T65" fmla="*/ 904 h 928"/>
                    <a:gd name="T66" fmla="*/ 808 w 969"/>
                    <a:gd name="T67" fmla="*/ 768 h 928"/>
                    <a:gd name="T68" fmla="*/ 867 w 969"/>
                    <a:gd name="T69" fmla="*/ 704 h 928"/>
                    <a:gd name="T70" fmla="*/ 969 w 969"/>
                    <a:gd name="T71" fmla="*/ 688 h 928"/>
                    <a:gd name="T72" fmla="*/ 935 w 969"/>
                    <a:gd name="T73" fmla="*/ 104 h 928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969" h="928">
                      <a:moveTo>
                        <a:pt x="935" y="104"/>
                      </a:moveTo>
                      <a:lnTo>
                        <a:pt x="910" y="96"/>
                      </a:lnTo>
                      <a:lnTo>
                        <a:pt x="893" y="56"/>
                      </a:lnTo>
                      <a:lnTo>
                        <a:pt x="910" y="40"/>
                      </a:lnTo>
                      <a:lnTo>
                        <a:pt x="867" y="16"/>
                      </a:lnTo>
                      <a:lnTo>
                        <a:pt x="825" y="0"/>
                      </a:lnTo>
                      <a:lnTo>
                        <a:pt x="766" y="32"/>
                      </a:lnTo>
                      <a:lnTo>
                        <a:pt x="733" y="32"/>
                      </a:lnTo>
                      <a:lnTo>
                        <a:pt x="724" y="72"/>
                      </a:lnTo>
                      <a:lnTo>
                        <a:pt x="691" y="72"/>
                      </a:lnTo>
                      <a:lnTo>
                        <a:pt x="632" y="96"/>
                      </a:lnTo>
                      <a:lnTo>
                        <a:pt x="615" y="160"/>
                      </a:lnTo>
                      <a:lnTo>
                        <a:pt x="623" y="192"/>
                      </a:lnTo>
                      <a:lnTo>
                        <a:pt x="573" y="176"/>
                      </a:lnTo>
                      <a:lnTo>
                        <a:pt x="530" y="200"/>
                      </a:lnTo>
                      <a:lnTo>
                        <a:pt x="505" y="184"/>
                      </a:lnTo>
                      <a:lnTo>
                        <a:pt x="480" y="216"/>
                      </a:lnTo>
                      <a:lnTo>
                        <a:pt x="446" y="200"/>
                      </a:lnTo>
                      <a:lnTo>
                        <a:pt x="412" y="200"/>
                      </a:lnTo>
                      <a:lnTo>
                        <a:pt x="387" y="224"/>
                      </a:lnTo>
                      <a:lnTo>
                        <a:pt x="353" y="200"/>
                      </a:lnTo>
                      <a:lnTo>
                        <a:pt x="294" y="208"/>
                      </a:lnTo>
                      <a:lnTo>
                        <a:pt x="202" y="216"/>
                      </a:lnTo>
                      <a:lnTo>
                        <a:pt x="143" y="224"/>
                      </a:lnTo>
                      <a:lnTo>
                        <a:pt x="101" y="248"/>
                      </a:lnTo>
                      <a:lnTo>
                        <a:pt x="84" y="272"/>
                      </a:lnTo>
                      <a:lnTo>
                        <a:pt x="50" y="272"/>
                      </a:lnTo>
                      <a:lnTo>
                        <a:pt x="75" y="304"/>
                      </a:lnTo>
                      <a:lnTo>
                        <a:pt x="109" y="368"/>
                      </a:lnTo>
                      <a:lnTo>
                        <a:pt x="118" y="408"/>
                      </a:lnTo>
                      <a:lnTo>
                        <a:pt x="84" y="416"/>
                      </a:lnTo>
                      <a:lnTo>
                        <a:pt x="33" y="512"/>
                      </a:lnTo>
                      <a:lnTo>
                        <a:pt x="50" y="584"/>
                      </a:lnTo>
                      <a:lnTo>
                        <a:pt x="16" y="592"/>
                      </a:lnTo>
                      <a:lnTo>
                        <a:pt x="8" y="632"/>
                      </a:lnTo>
                      <a:lnTo>
                        <a:pt x="0" y="680"/>
                      </a:lnTo>
                      <a:lnTo>
                        <a:pt x="16" y="672"/>
                      </a:lnTo>
                      <a:lnTo>
                        <a:pt x="50" y="696"/>
                      </a:lnTo>
                      <a:lnTo>
                        <a:pt x="75" y="720"/>
                      </a:lnTo>
                      <a:lnTo>
                        <a:pt x="109" y="696"/>
                      </a:lnTo>
                      <a:lnTo>
                        <a:pt x="143" y="704"/>
                      </a:lnTo>
                      <a:lnTo>
                        <a:pt x="177" y="704"/>
                      </a:lnTo>
                      <a:lnTo>
                        <a:pt x="227" y="696"/>
                      </a:lnTo>
                      <a:lnTo>
                        <a:pt x="261" y="712"/>
                      </a:lnTo>
                      <a:lnTo>
                        <a:pt x="286" y="688"/>
                      </a:lnTo>
                      <a:lnTo>
                        <a:pt x="362" y="664"/>
                      </a:lnTo>
                      <a:lnTo>
                        <a:pt x="396" y="616"/>
                      </a:lnTo>
                      <a:lnTo>
                        <a:pt x="404" y="616"/>
                      </a:lnTo>
                      <a:lnTo>
                        <a:pt x="412" y="608"/>
                      </a:lnTo>
                      <a:lnTo>
                        <a:pt x="463" y="600"/>
                      </a:lnTo>
                      <a:lnTo>
                        <a:pt x="488" y="576"/>
                      </a:lnTo>
                      <a:lnTo>
                        <a:pt x="556" y="600"/>
                      </a:lnTo>
                      <a:lnTo>
                        <a:pt x="615" y="600"/>
                      </a:lnTo>
                      <a:lnTo>
                        <a:pt x="640" y="648"/>
                      </a:lnTo>
                      <a:lnTo>
                        <a:pt x="691" y="664"/>
                      </a:lnTo>
                      <a:lnTo>
                        <a:pt x="707" y="696"/>
                      </a:lnTo>
                      <a:lnTo>
                        <a:pt x="741" y="728"/>
                      </a:lnTo>
                      <a:lnTo>
                        <a:pt x="758" y="760"/>
                      </a:lnTo>
                      <a:lnTo>
                        <a:pt x="682" y="776"/>
                      </a:lnTo>
                      <a:lnTo>
                        <a:pt x="657" y="800"/>
                      </a:lnTo>
                      <a:lnTo>
                        <a:pt x="674" y="824"/>
                      </a:lnTo>
                      <a:lnTo>
                        <a:pt x="657" y="888"/>
                      </a:lnTo>
                      <a:lnTo>
                        <a:pt x="640" y="912"/>
                      </a:lnTo>
                      <a:lnTo>
                        <a:pt x="674" y="928"/>
                      </a:lnTo>
                      <a:lnTo>
                        <a:pt x="724" y="904"/>
                      </a:lnTo>
                      <a:lnTo>
                        <a:pt x="766" y="904"/>
                      </a:lnTo>
                      <a:lnTo>
                        <a:pt x="766" y="872"/>
                      </a:lnTo>
                      <a:lnTo>
                        <a:pt x="808" y="768"/>
                      </a:lnTo>
                      <a:lnTo>
                        <a:pt x="834" y="736"/>
                      </a:lnTo>
                      <a:lnTo>
                        <a:pt x="867" y="704"/>
                      </a:lnTo>
                      <a:lnTo>
                        <a:pt x="918" y="680"/>
                      </a:lnTo>
                      <a:lnTo>
                        <a:pt x="969" y="688"/>
                      </a:lnTo>
                      <a:lnTo>
                        <a:pt x="969" y="104"/>
                      </a:lnTo>
                      <a:lnTo>
                        <a:pt x="935" y="10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5" name="Freeform 114"/>
                <p:cNvSpPr>
                  <a:spLocks/>
                </p:cNvSpPr>
                <p:nvPr/>
              </p:nvSpPr>
              <p:spPr bwMode="auto">
                <a:xfrm>
                  <a:off x="4822" y="1768"/>
                  <a:ext cx="725" cy="600"/>
                </a:xfrm>
                <a:custGeom>
                  <a:avLst/>
                  <a:gdLst>
                    <a:gd name="T0" fmla="*/ 657 w 725"/>
                    <a:gd name="T1" fmla="*/ 320 h 600"/>
                    <a:gd name="T2" fmla="*/ 641 w 725"/>
                    <a:gd name="T3" fmla="*/ 280 h 600"/>
                    <a:gd name="T4" fmla="*/ 708 w 725"/>
                    <a:gd name="T5" fmla="*/ 256 h 600"/>
                    <a:gd name="T6" fmla="*/ 700 w 725"/>
                    <a:gd name="T7" fmla="*/ 208 h 600"/>
                    <a:gd name="T8" fmla="*/ 624 w 725"/>
                    <a:gd name="T9" fmla="*/ 168 h 600"/>
                    <a:gd name="T10" fmla="*/ 548 w 725"/>
                    <a:gd name="T11" fmla="*/ 136 h 600"/>
                    <a:gd name="T12" fmla="*/ 514 w 725"/>
                    <a:gd name="T13" fmla="*/ 104 h 600"/>
                    <a:gd name="T14" fmla="*/ 506 w 725"/>
                    <a:gd name="T15" fmla="*/ 40 h 600"/>
                    <a:gd name="T16" fmla="*/ 438 w 725"/>
                    <a:gd name="T17" fmla="*/ 8 h 600"/>
                    <a:gd name="T18" fmla="*/ 379 w 725"/>
                    <a:gd name="T19" fmla="*/ 16 h 600"/>
                    <a:gd name="T20" fmla="*/ 329 w 725"/>
                    <a:gd name="T21" fmla="*/ 16 h 600"/>
                    <a:gd name="T22" fmla="*/ 278 w 725"/>
                    <a:gd name="T23" fmla="*/ 0 h 600"/>
                    <a:gd name="T24" fmla="*/ 202 w 725"/>
                    <a:gd name="T25" fmla="*/ 64 h 600"/>
                    <a:gd name="T26" fmla="*/ 186 w 725"/>
                    <a:gd name="T27" fmla="*/ 88 h 600"/>
                    <a:gd name="T28" fmla="*/ 211 w 725"/>
                    <a:gd name="T29" fmla="*/ 128 h 600"/>
                    <a:gd name="T30" fmla="*/ 177 w 725"/>
                    <a:gd name="T31" fmla="*/ 152 h 600"/>
                    <a:gd name="T32" fmla="*/ 143 w 725"/>
                    <a:gd name="T33" fmla="*/ 184 h 600"/>
                    <a:gd name="T34" fmla="*/ 143 w 725"/>
                    <a:gd name="T35" fmla="*/ 248 h 600"/>
                    <a:gd name="T36" fmla="*/ 135 w 725"/>
                    <a:gd name="T37" fmla="*/ 272 h 600"/>
                    <a:gd name="T38" fmla="*/ 76 w 725"/>
                    <a:gd name="T39" fmla="*/ 296 h 600"/>
                    <a:gd name="T40" fmla="*/ 68 w 725"/>
                    <a:gd name="T41" fmla="*/ 328 h 600"/>
                    <a:gd name="T42" fmla="*/ 0 w 725"/>
                    <a:gd name="T43" fmla="*/ 344 h 600"/>
                    <a:gd name="T44" fmla="*/ 59 w 725"/>
                    <a:gd name="T45" fmla="*/ 464 h 600"/>
                    <a:gd name="T46" fmla="*/ 17 w 725"/>
                    <a:gd name="T47" fmla="*/ 536 h 600"/>
                    <a:gd name="T48" fmla="*/ 59 w 725"/>
                    <a:gd name="T49" fmla="*/ 600 h 600"/>
                    <a:gd name="T50" fmla="*/ 110 w 725"/>
                    <a:gd name="T51" fmla="*/ 576 h 600"/>
                    <a:gd name="T52" fmla="*/ 211 w 725"/>
                    <a:gd name="T53" fmla="*/ 544 h 600"/>
                    <a:gd name="T54" fmla="*/ 362 w 725"/>
                    <a:gd name="T55" fmla="*/ 528 h 600"/>
                    <a:gd name="T56" fmla="*/ 421 w 725"/>
                    <a:gd name="T57" fmla="*/ 528 h 600"/>
                    <a:gd name="T58" fmla="*/ 489 w 725"/>
                    <a:gd name="T59" fmla="*/ 544 h 600"/>
                    <a:gd name="T60" fmla="*/ 539 w 725"/>
                    <a:gd name="T61" fmla="*/ 528 h 600"/>
                    <a:gd name="T62" fmla="*/ 632 w 725"/>
                    <a:gd name="T63" fmla="*/ 520 h 600"/>
                    <a:gd name="T64" fmla="*/ 641 w 725"/>
                    <a:gd name="T65" fmla="*/ 424 h 600"/>
                    <a:gd name="T66" fmla="*/ 674 w 725"/>
                    <a:gd name="T67" fmla="*/ 368 h 60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725" h="600">
                      <a:moveTo>
                        <a:pt x="657" y="344"/>
                      </a:moveTo>
                      <a:lnTo>
                        <a:pt x="657" y="320"/>
                      </a:lnTo>
                      <a:lnTo>
                        <a:pt x="632" y="304"/>
                      </a:lnTo>
                      <a:lnTo>
                        <a:pt x="641" y="280"/>
                      </a:lnTo>
                      <a:lnTo>
                        <a:pt x="691" y="272"/>
                      </a:lnTo>
                      <a:lnTo>
                        <a:pt x="708" y="256"/>
                      </a:lnTo>
                      <a:lnTo>
                        <a:pt x="725" y="232"/>
                      </a:lnTo>
                      <a:lnTo>
                        <a:pt x="700" y="208"/>
                      </a:lnTo>
                      <a:lnTo>
                        <a:pt x="632" y="192"/>
                      </a:lnTo>
                      <a:lnTo>
                        <a:pt x="624" y="168"/>
                      </a:lnTo>
                      <a:lnTo>
                        <a:pt x="582" y="160"/>
                      </a:lnTo>
                      <a:lnTo>
                        <a:pt x="548" y="136"/>
                      </a:lnTo>
                      <a:lnTo>
                        <a:pt x="548" y="120"/>
                      </a:lnTo>
                      <a:lnTo>
                        <a:pt x="514" y="104"/>
                      </a:lnTo>
                      <a:lnTo>
                        <a:pt x="514" y="72"/>
                      </a:lnTo>
                      <a:lnTo>
                        <a:pt x="506" y="40"/>
                      </a:lnTo>
                      <a:lnTo>
                        <a:pt x="472" y="16"/>
                      </a:lnTo>
                      <a:lnTo>
                        <a:pt x="438" y="8"/>
                      </a:lnTo>
                      <a:lnTo>
                        <a:pt x="396" y="32"/>
                      </a:lnTo>
                      <a:lnTo>
                        <a:pt x="379" y="16"/>
                      </a:lnTo>
                      <a:lnTo>
                        <a:pt x="346" y="8"/>
                      </a:lnTo>
                      <a:lnTo>
                        <a:pt x="329" y="16"/>
                      </a:lnTo>
                      <a:lnTo>
                        <a:pt x="303" y="0"/>
                      </a:lnTo>
                      <a:lnTo>
                        <a:pt x="278" y="0"/>
                      </a:lnTo>
                      <a:lnTo>
                        <a:pt x="245" y="64"/>
                      </a:lnTo>
                      <a:lnTo>
                        <a:pt x="202" y="64"/>
                      </a:lnTo>
                      <a:lnTo>
                        <a:pt x="177" y="80"/>
                      </a:lnTo>
                      <a:lnTo>
                        <a:pt x="186" y="88"/>
                      </a:lnTo>
                      <a:lnTo>
                        <a:pt x="186" y="120"/>
                      </a:lnTo>
                      <a:lnTo>
                        <a:pt x="211" y="128"/>
                      </a:lnTo>
                      <a:lnTo>
                        <a:pt x="202" y="144"/>
                      </a:lnTo>
                      <a:lnTo>
                        <a:pt x="177" y="152"/>
                      </a:lnTo>
                      <a:lnTo>
                        <a:pt x="169" y="176"/>
                      </a:lnTo>
                      <a:lnTo>
                        <a:pt x="143" y="184"/>
                      </a:lnTo>
                      <a:lnTo>
                        <a:pt x="143" y="216"/>
                      </a:lnTo>
                      <a:lnTo>
                        <a:pt x="143" y="248"/>
                      </a:lnTo>
                      <a:lnTo>
                        <a:pt x="160" y="280"/>
                      </a:lnTo>
                      <a:lnTo>
                        <a:pt x="135" y="272"/>
                      </a:lnTo>
                      <a:lnTo>
                        <a:pt x="110" y="288"/>
                      </a:lnTo>
                      <a:lnTo>
                        <a:pt x="76" y="296"/>
                      </a:lnTo>
                      <a:lnTo>
                        <a:pt x="84" y="320"/>
                      </a:lnTo>
                      <a:lnTo>
                        <a:pt x="68" y="328"/>
                      </a:lnTo>
                      <a:lnTo>
                        <a:pt x="34" y="320"/>
                      </a:lnTo>
                      <a:lnTo>
                        <a:pt x="0" y="344"/>
                      </a:lnTo>
                      <a:lnTo>
                        <a:pt x="17" y="384"/>
                      </a:lnTo>
                      <a:lnTo>
                        <a:pt x="59" y="464"/>
                      </a:lnTo>
                      <a:lnTo>
                        <a:pt x="17" y="512"/>
                      </a:lnTo>
                      <a:lnTo>
                        <a:pt x="17" y="536"/>
                      </a:lnTo>
                      <a:lnTo>
                        <a:pt x="51" y="544"/>
                      </a:lnTo>
                      <a:lnTo>
                        <a:pt x="59" y="600"/>
                      </a:lnTo>
                      <a:lnTo>
                        <a:pt x="93" y="600"/>
                      </a:lnTo>
                      <a:lnTo>
                        <a:pt x="110" y="576"/>
                      </a:lnTo>
                      <a:lnTo>
                        <a:pt x="152" y="552"/>
                      </a:lnTo>
                      <a:lnTo>
                        <a:pt x="211" y="544"/>
                      </a:lnTo>
                      <a:lnTo>
                        <a:pt x="303" y="536"/>
                      </a:lnTo>
                      <a:lnTo>
                        <a:pt x="362" y="528"/>
                      </a:lnTo>
                      <a:lnTo>
                        <a:pt x="396" y="552"/>
                      </a:lnTo>
                      <a:lnTo>
                        <a:pt x="421" y="528"/>
                      </a:lnTo>
                      <a:lnTo>
                        <a:pt x="455" y="528"/>
                      </a:lnTo>
                      <a:lnTo>
                        <a:pt x="489" y="544"/>
                      </a:lnTo>
                      <a:lnTo>
                        <a:pt x="514" y="512"/>
                      </a:lnTo>
                      <a:lnTo>
                        <a:pt x="539" y="528"/>
                      </a:lnTo>
                      <a:lnTo>
                        <a:pt x="582" y="504"/>
                      </a:lnTo>
                      <a:lnTo>
                        <a:pt x="632" y="520"/>
                      </a:lnTo>
                      <a:lnTo>
                        <a:pt x="624" y="488"/>
                      </a:lnTo>
                      <a:lnTo>
                        <a:pt x="641" y="424"/>
                      </a:lnTo>
                      <a:lnTo>
                        <a:pt x="700" y="400"/>
                      </a:lnTo>
                      <a:lnTo>
                        <a:pt x="674" y="368"/>
                      </a:lnTo>
                      <a:lnTo>
                        <a:pt x="657" y="344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6" name="Freeform 115"/>
                <p:cNvSpPr>
                  <a:spLocks/>
                </p:cNvSpPr>
                <p:nvPr/>
              </p:nvSpPr>
              <p:spPr bwMode="auto">
                <a:xfrm>
                  <a:off x="4569" y="1600"/>
                  <a:ext cx="531" cy="280"/>
                </a:xfrm>
                <a:custGeom>
                  <a:avLst/>
                  <a:gdLst>
                    <a:gd name="T0" fmla="*/ 472 w 531"/>
                    <a:gd name="T1" fmla="*/ 80 h 280"/>
                    <a:gd name="T2" fmla="*/ 464 w 531"/>
                    <a:gd name="T3" fmla="*/ 40 h 280"/>
                    <a:gd name="T4" fmla="*/ 413 w 531"/>
                    <a:gd name="T5" fmla="*/ 32 h 280"/>
                    <a:gd name="T6" fmla="*/ 371 w 531"/>
                    <a:gd name="T7" fmla="*/ 40 h 280"/>
                    <a:gd name="T8" fmla="*/ 304 w 531"/>
                    <a:gd name="T9" fmla="*/ 0 h 280"/>
                    <a:gd name="T10" fmla="*/ 262 w 531"/>
                    <a:gd name="T11" fmla="*/ 0 h 280"/>
                    <a:gd name="T12" fmla="*/ 211 w 531"/>
                    <a:gd name="T13" fmla="*/ 32 h 280"/>
                    <a:gd name="T14" fmla="*/ 211 w 531"/>
                    <a:gd name="T15" fmla="*/ 40 h 280"/>
                    <a:gd name="T16" fmla="*/ 219 w 531"/>
                    <a:gd name="T17" fmla="*/ 72 h 280"/>
                    <a:gd name="T18" fmla="*/ 219 w 531"/>
                    <a:gd name="T19" fmla="*/ 104 h 280"/>
                    <a:gd name="T20" fmla="*/ 211 w 531"/>
                    <a:gd name="T21" fmla="*/ 128 h 280"/>
                    <a:gd name="T22" fmla="*/ 194 w 531"/>
                    <a:gd name="T23" fmla="*/ 128 h 280"/>
                    <a:gd name="T24" fmla="*/ 160 w 531"/>
                    <a:gd name="T25" fmla="*/ 128 h 280"/>
                    <a:gd name="T26" fmla="*/ 110 w 531"/>
                    <a:gd name="T27" fmla="*/ 80 h 280"/>
                    <a:gd name="T28" fmla="*/ 76 w 531"/>
                    <a:gd name="T29" fmla="*/ 64 h 280"/>
                    <a:gd name="T30" fmla="*/ 43 w 531"/>
                    <a:gd name="T31" fmla="*/ 88 h 280"/>
                    <a:gd name="T32" fmla="*/ 17 w 531"/>
                    <a:gd name="T33" fmla="*/ 160 h 280"/>
                    <a:gd name="T34" fmla="*/ 0 w 531"/>
                    <a:gd name="T35" fmla="*/ 192 h 280"/>
                    <a:gd name="T36" fmla="*/ 0 w 531"/>
                    <a:gd name="T37" fmla="*/ 224 h 280"/>
                    <a:gd name="T38" fmla="*/ 9 w 531"/>
                    <a:gd name="T39" fmla="*/ 280 h 280"/>
                    <a:gd name="T40" fmla="*/ 34 w 531"/>
                    <a:gd name="T41" fmla="*/ 256 h 280"/>
                    <a:gd name="T42" fmla="*/ 93 w 531"/>
                    <a:gd name="T43" fmla="*/ 224 h 280"/>
                    <a:gd name="T44" fmla="*/ 152 w 531"/>
                    <a:gd name="T45" fmla="*/ 224 h 280"/>
                    <a:gd name="T46" fmla="*/ 194 w 531"/>
                    <a:gd name="T47" fmla="*/ 216 h 280"/>
                    <a:gd name="T48" fmla="*/ 236 w 531"/>
                    <a:gd name="T49" fmla="*/ 224 h 280"/>
                    <a:gd name="T50" fmla="*/ 287 w 531"/>
                    <a:gd name="T51" fmla="*/ 192 h 280"/>
                    <a:gd name="T52" fmla="*/ 295 w 531"/>
                    <a:gd name="T53" fmla="*/ 208 h 280"/>
                    <a:gd name="T54" fmla="*/ 346 w 531"/>
                    <a:gd name="T55" fmla="*/ 216 h 280"/>
                    <a:gd name="T56" fmla="*/ 380 w 531"/>
                    <a:gd name="T57" fmla="*/ 232 h 280"/>
                    <a:gd name="T58" fmla="*/ 405 w 531"/>
                    <a:gd name="T59" fmla="*/ 248 h 280"/>
                    <a:gd name="T60" fmla="*/ 430 w 531"/>
                    <a:gd name="T61" fmla="*/ 248 h 280"/>
                    <a:gd name="T62" fmla="*/ 455 w 531"/>
                    <a:gd name="T63" fmla="*/ 232 h 280"/>
                    <a:gd name="T64" fmla="*/ 498 w 531"/>
                    <a:gd name="T65" fmla="*/ 232 h 280"/>
                    <a:gd name="T66" fmla="*/ 531 w 531"/>
                    <a:gd name="T67" fmla="*/ 176 h 280"/>
                    <a:gd name="T68" fmla="*/ 506 w 531"/>
                    <a:gd name="T69" fmla="*/ 112 h 280"/>
                    <a:gd name="T70" fmla="*/ 472 w 531"/>
                    <a:gd name="T71" fmla="*/ 80 h 280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531" h="280">
                      <a:moveTo>
                        <a:pt x="472" y="80"/>
                      </a:moveTo>
                      <a:lnTo>
                        <a:pt x="464" y="40"/>
                      </a:lnTo>
                      <a:lnTo>
                        <a:pt x="413" y="32"/>
                      </a:lnTo>
                      <a:lnTo>
                        <a:pt x="371" y="40"/>
                      </a:lnTo>
                      <a:lnTo>
                        <a:pt x="304" y="0"/>
                      </a:lnTo>
                      <a:lnTo>
                        <a:pt x="262" y="0"/>
                      </a:lnTo>
                      <a:lnTo>
                        <a:pt x="211" y="32"/>
                      </a:lnTo>
                      <a:lnTo>
                        <a:pt x="211" y="40"/>
                      </a:lnTo>
                      <a:lnTo>
                        <a:pt x="219" y="72"/>
                      </a:lnTo>
                      <a:lnTo>
                        <a:pt x="219" y="104"/>
                      </a:lnTo>
                      <a:lnTo>
                        <a:pt x="211" y="128"/>
                      </a:lnTo>
                      <a:lnTo>
                        <a:pt x="194" y="128"/>
                      </a:lnTo>
                      <a:lnTo>
                        <a:pt x="160" y="128"/>
                      </a:lnTo>
                      <a:lnTo>
                        <a:pt x="110" y="80"/>
                      </a:lnTo>
                      <a:lnTo>
                        <a:pt x="76" y="64"/>
                      </a:lnTo>
                      <a:lnTo>
                        <a:pt x="43" y="88"/>
                      </a:lnTo>
                      <a:lnTo>
                        <a:pt x="17" y="160"/>
                      </a:lnTo>
                      <a:lnTo>
                        <a:pt x="0" y="192"/>
                      </a:lnTo>
                      <a:lnTo>
                        <a:pt x="0" y="224"/>
                      </a:lnTo>
                      <a:lnTo>
                        <a:pt x="9" y="280"/>
                      </a:lnTo>
                      <a:lnTo>
                        <a:pt x="34" y="256"/>
                      </a:lnTo>
                      <a:lnTo>
                        <a:pt x="93" y="224"/>
                      </a:lnTo>
                      <a:lnTo>
                        <a:pt x="152" y="224"/>
                      </a:lnTo>
                      <a:lnTo>
                        <a:pt x="194" y="216"/>
                      </a:lnTo>
                      <a:lnTo>
                        <a:pt x="236" y="224"/>
                      </a:lnTo>
                      <a:lnTo>
                        <a:pt x="287" y="192"/>
                      </a:lnTo>
                      <a:lnTo>
                        <a:pt x="295" y="208"/>
                      </a:lnTo>
                      <a:lnTo>
                        <a:pt x="346" y="216"/>
                      </a:lnTo>
                      <a:lnTo>
                        <a:pt x="380" y="232"/>
                      </a:lnTo>
                      <a:lnTo>
                        <a:pt x="405" y="248"/>
                      </a:lnTo>
                      <a:lnTo>
                        <a:pt x="430" y="248"/>
                      </a:lnTo>
                      <a:lnTo>
                        <a:pt x="455" y="232"/>
                      </a:lnTo>
                      <a:lnTo>
                        <a:pt x="498" y="232"/>
                      </a:lnTo>
                      <a:lnTo>
                        <a:pt x="531" y="176"/>
                      </a:lnTo>
                      <a:lnTo>
                        <a:pt x="506" y="112"/>
                      </a:lnTo>
                      <a:lnTo>
                        <a:pt x="472" y="80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7" name="Freeform 116"/>
                <p:cNvSpPr>
                  <a:spLocks/>
                </p:cNvSpPr>
                <p:nvPr/>
              </p:nvSpPr>
              <p:spPr bwMode="auto">
                <a:xfrm>
                  <a:off x="4822" y="1760"/>
                  <a:ext cx="725" cy="600"/>
                </a:xfrm>
                <a:custGeom>
                  <a:avLst/>
                  <a:gdLst>
                    <a:gd name="T0" fmla="*/ 657 w 725"/>
                    <a:gd name="T1" fmla="*/ 320 h 600"/>
                    <a:gd name="T2" fmla="*/ 641 w 725"/>
                    <a:gd name="T3" fmla="*/ 280 h 600"/>
                    <a:gd name="T4" fmla="*/ 708 w 725"/>
                    <a:gd name="T5" fmla="*/ 256 h 600"/>
                    <a:gd name="T6" fmla="*/ 700 w 725"/>
                    <a:gd name="T7" fmla="*/ 208 h 600"/>
                    <a:gd name="T8" fmla="*/ 624 w 725"/>
                    <a:gd name="T9" fmla="*/ 168 h 600"/>
                    <a:gd name="T10" fmla="*/ 548 w 725"/>
                    <a:gd name="T11" fmla="*/ 136 h 600"/>
                    <a:gd name="T12" fmla="*/ 514 w 725"/>
                    <a:gd name="T13" fmla="*/ 104 h 600"/>
                    <a:gd name="T14" fmla="*/ 506 w 725"/>
                    <a:gd name="T15" fmla="*/ 40 h 600"/>
                    <a:gd name="T16" fmla="*/ 438 w 725"/>
                    <a:gd name="T17" fmla="*/ 8 h 600"/>
                    <a:gd name="T18" fmla="*/ 379 w 725"/>
                    <a:gd name="T19" fmla="*/ 16 h 600"/>
                    <a:gd name="T20" fmla="*/ 329 w 725"/>
                    <a:gd name="T21" fmla="*/ 16 h 600"/>
                    <a:gd name="T22" fmla="*/ 278 w 725"/>
                    <a:gd name="T23" fmla="*/ 0 h 600"/>
                    <a:gd name="T24" fmla="*/ 202 w 725"/>
                    <a:gd name="T25" fmla="*/ 64 h 600"/>
                    <a:gd name="T26" fmla="*/ 186 w 725"/>
                    <a:gd name="T27" fmla="*/ 88 h 600"/>
                    <a:gd name="T28" fmla="*/ 211 w 725"/>
                    <a:gd name="T29" fmla="*/ 128 h 600"/>
                    <a:gd name="T30" fmla="*/ 177 w 725"/>
                    <a:gd name="T31" fmla="*/ 152 h 600"/>
                    <a:gd name="T32" fmla="*/ 143 w 725"/>
                    <a:gd name="T33" fmla="*/ 184 h 600"/>
                    <a:gd name="T34" fmla="*/ 143 w 725"/>
                    <a:gd name="T35" fmla="*/ 248 h 600"/>
                    <a:gd name="T36" fmla="*/ 135 w 725"/>
                    <a:gd name="T37" fmla="*/ 272 h 600"/>
                    <a:gd name="T38" fmla="*/ 76 w 725"/>
                    <a:gd name="T39" fmla="*/ 296 h 600"/>
                    <a:gd name="T40" fmla="*/ 68 w 725"/>
                    <a:gd name="T41" fmla="*/ 328 h 600"/>
                    <a:gd name="T42" fmla="*/ 0 w 725"/>
                    <a:gd name="T43" fmla="*/ 344 h 600"/>
                    <a:gd name="T44" fmla="*/ 59 w 725"/>
                    <a:gd name="T45" fmla="*/ 464 h 600"/>
                    <a:gd name="T46" fmla="*/ 17 w 725"/>
                    <a:gd name="T47" fmla="*/ 536 h 600"/>
                    <a:gd name="T48" fmla="*/ 59 w 725"/>
                    <a:gd name="T49" fmla="*/ 600 h 600"/>
                    <a:gd name="T50" fmla="*/ 93 w 725"/>
                    <a:gd name="T51" fmla="*/ 600 h 600"/>
                    <a:gd name="T52" fmla="*/ 152 w 725"/>
                    <a:gd name="T53" fmla="*/ 552 h 600"/>
                    <a:gd name="T54" fmla="*/ 303 w 725"/>
                    <a:gd name="T55" fmla="*/ 536 h 600"/>
                    <a:gd name="T56" fmla="*/ 396 w 725"/>
                    <a:gd name="T57" fmla="*/ 552 h 600"/>
                    <a:gd name="T58" fmla="*/ 455 w 725"/>
                    <a:gd name="T59" fmla="*/ 528 h 600"/>
                    <a:gd name="T60" fmla="*/ 514 w 725"/>
                    <a:gd name="T61" fmla="*/ 512 h 600"/>
                    <a:gd name="T62" fmla="*/ 582 w 725"/>
                    <a:gd name="T63" fmla="*/ 504 h 600"/>
                    <a:gd name="T64" fmla="*/ 624 w 725"/>
                    <a:gd name="T65" fmla="*/ 488 h 600"/>
                    <a:gd name="T66" fmla="*/ 700 w 725"/>
                    <a:gd name="T67" fmla="*/ 400 h 600"/>
                    <a:gd name="T68" fmla="*/ 657 w 725"/>
                    <a:gd name="T69" fmla="*/ 344 h 600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725" h="600">
                      <a:moveTo>
                        <a:pt x="657" y="344"/>
                      </a:moveTo>
                      <a:lnTo>
                        <a:pt x="657" y="320"/>
                      </a:lnTo>
                      <a:lnTo>
                        <a:pt x="632" y="304"/>
                      </a:lnTo>
                      <a:lnTo>
                        <a:pt x="641" y="280"/>
                      </a:lnTo>
                      <a:lnTo>
                        <a:pt x="691" y="272"/>
                      </a:lnTo>
                      <a:lnTo>
                        <a:pt x="708" y="256"/>
                      </a:lnTo>
                      <a:lnTo>
                        <a:pt x="725" y="232"/>
                      </a:lnTo>
                      <a:lnTo>
                        <a:pt x="700" y="208"/>
                      </a:lnTo>
                      <a:lnTo>
                        <a:pt x="632" y="192"/>
                      </a:lnTo>
                      <a:lnTo>
                        <a:pt x="624" y="168"/>
                      </a:lnTo>
                      <a:lnTo>
                        <a:pt x="582" y="160"/>
                      </a:lnTo>
                      <a:lnTo>
                        <a:pt x="548" y="136"/>
                      </a:lnTo>
                      <a:lnTo>
                        <a:pt x="548" y="120"/>
                      </a:lnTo>
                      <a:lnTo>
                        <a:pt x="514" y="104"/>
                      </a:lnTo>
                      <a:lnTo>
                        <a:pt x="514" y="72"/>
                      </a:lnTo>
                      <a:lnTo>
                        <a:pt x="506" y="40"/>
                      </a:lnTo>
                      <a:lnTo>
                        <a:pt x="472" y="16"/>
                      </a:lnTo>
                      <a:lnTo>
                        <a:pt x="438" y="8"/>
                      </a:lnTo>
                      <a:lnTo>
                        <a:pt x="396" y="32"/>
                      </a:lnTo>
                      <a:lnTo>
                        <a:pt x="379" y="16"/>
                      </a:lnTo>
                      <a:lnTo>
                        <a:pt x="346" y="8"/>
                      </a:lnTo>
                      <a:lnTo>
                        <a:pt x="329" y="16"/>
                      </a:lnTo>
                      <a:lnTo>
                        <a:pt x="303" y="0"/>
                      </a:lnTo>
                      <a:lnTo>
                        <a:pt x="278" y="0"/>
                      </a:lnTo>
                      <a:lnTo>
                        <a:pt x="245" y="64"/>
                      </a:lnTo>
                      <a:lnTo>
                        <a:pt x="202" y="64"/>
                      </a:lnTo>
                      <a:lnTo>
                        <a:pt x="177" y="80"/>
                      </a:lnTo>
                      <a:lnTo>
                        <a:pt x="186" y="88"/>
                      </a:lnTo>
                      <a:lnTo>
                        <a:pt x="186" y="120"/>
                      </a:lnTo>
                      <a:lnTo>
                        <a:pt x="211" y="128"/>
                      </a:lnTo>
                      <a:lnTo>
                        <a:pt x="202" y="144"/>
                      </a:lnTo>
                      <a:lnTo>
                        <a:pt x="177" y="152"/>
                      </a:lnTo>
                      <a:lnTo>
                        <a:pt x="169" y="176"/>
                      </a:lnTo>
                      <a:lnTo>
                        <a:pt x="143" y="184"/>
                      </a:lnTo>
                      <a:lnTo>
                        <a:pt x="143" y="216"/>
                      </a:lnTo>
                      <a:lnTo>
                        <a:pt x="143" y="248"/>
                      </a:lnTo>
                      <a:lnTo>
                        <a:pt x="160" y="280"/>
                      </a:lnTo>
                      <a:lnTo>
                        <a:pt x="135" y="272"/>
                      </a:lnTo>
                      <a:lnTo>
                        <a:pt x="110" y="288"/>
                      </a:lnTo>
                      <a:lnTo>
                        <a:pt x="76" y="296"/>
                      </a:lnTo>
                      <a:lnTo>
                        <a:pt x="84" y="320"/>
                      </a:lnTo>
                      <a:lnTo>
                        <a:pt x="68" y="328"/>
                      </a:lnTo>
                      <a:lnTo>
                        <a:pt x="34" y="320"/>
                      </a:lnTo>
                      <a:lnTo>
                        <a:pt x="0" y="344"/>
                      </a:lnTo>
                      <a:lnTo>
                        <a:pt x="17" y="384"/>
                      </a:lnTo>
                      <a:lnTo>
                        <a:pt x="59" y="464"/>
                      </a:lnTo>
                      <a:lnTo>
                        <a:pt x="17" y="512"/>
                      </a:lnTo>
                      <a:lnTo>
                        <a:pt x="17" y="536"/>
                      </a:lnTo>
                      <a:lnTo>
                        <a:pt x="51" y="544"/>
                      </a:lnTo>
                      <a:lnTo>
                        <a:pt x="59" y="600"/>
                      </a:lnTo>
                      <a:lnTo>
                        <a:pt x="93" y="600"/>
                      </a:lnTo>
                      <a:lnTo>
                        <a:pt x="110" y="576"/>
                      </a:lnTo>
                      <a:lnTo>
                        <a:pt x="152" y="552"/>
                      </a:lnTo>
                      <a:lnTo>
                        <a:pt x="211" y="544"/>
                      </a:lnTo>
                      <a:lnTo>
                        <a:pt x="303" y="536"/>
                      </a:lnTo>
                      <a:lnTo>
                        <a:pt x="362" y="528"/>
                      </a:lnTo>
                      <a:lnTo>
                        <a:pt x="396" y="552"/>
                      </a:lnTo>
                      <a:lnTo>
                        <a:pt x="421" y="528"/>
                      </a:lnTo>
                      <a:lnTo>
                        <a:pt x="455" y="528"/>
                      </a:lnTo>
                      <a:lnTo>
                        <a:pt x="489" y="544"/>
                      </a:lnTo>
                      <a:lnTo>
                        <a:pt x="514" y="512"/>
                      </a:lnTo>
                      <a:lnTo>
                        <a:pt x="539" y="528"/>
                      </a:lnTo>
                      <a:lnTo>
                        <a:pt x="582" y="504"/>
                      </a:lnTo>
                      <a:lnTo>
                        <a:pt x="632" y="520"/>
                      </a:lnTo>
                      <a:lnTo>
                        <a:pt x="624" y="488"/>
                      </a:lnTo>
                      <a:lnTo>
                        <a:pt x="641" y="424"/>
                      </a:lnTo>
                      <a:lnTo>
                        <a:pt x="700" y="400"/>
                      </a:lnTo>
                      <a:lnTo>
                        <a:pt x="674" y="368"/>
                      </a:lnTo>
                      <a:lnTo>
                        <a:pt x="657" y="34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8" name="Freeform 117"/>
                <p:cNvSpPr>
                  <a:spLocks/>
                </p:cNvSpPr>
                <p:nvPr/>
              </p:nvSpPr>
              <p:spPr bwMode="auto">
                <a:xfrm>
                  <a:off x="4569" y="1592"/>
                  <a:ext cx="531" cy="280"/>
                </a:xfrm>
                <a:custGeom>
                  <a:avLst/>
                  <a:gdLst>
                    <a:gd name="T0" fmla="*/ 472 w 531"/>
                    <a:gd name="T1" fmla="*/ 80 h 280"/>
                    <a:gd name="T2" fmla="*/ 464 w 531"/>
                    <a:gd name="T3" fmla="*/ 40 h 280"/>
                    <a:gd name="T4" fmla="*/ 413 w 531"/>
                    <a:gd name="T5" fmla="*/ 32 h 280"/>
                    <a:gd name="T6" fmla="*/ 371 w 531"/>
                    <a:gd name="T7" fmla="*/ 40 h 280"/>
                    <a:gd name="T8" fmla="*/ 304 w 531"/>
                    <a:gd name="T9" fmla="*/ 0 h 280"/>
                    <a:gd name="T10" fmla="*/ 262 w 531"/>
                    <a:gd name="T11" fmla="*/ 0 h 280"/>
                    <a:gd name="T12" fmla="*/ 211 w 531"/>
                    <a:gd name="T13" fmla="*/ 32 h 280"/>
                    <a:gd name="T14" fmla="*/ 211 w 531"/>
                    <a:gd name="T15" fmla="*/ 40 h 280"/>
                    <a:gd name="T16" fmla="*/ 219 w 531"/>
                    <a:gd name="T17" fmla="*/ 72 h 280"/>
                    <a:gd name="T18" fmla="*/ 219 w 531"/>
                    <a:gd name="T19" fmla="*/ 104 h 280"/>
                    <a:gd name="T20" fmla="*/ 211 w 531"/>
                    <a:gd name="T21" fmla="*/ 128 h 280"/>
                    <a:gd name="T22" fmla="*/ 194 w 531"/>
                    <a:gd name="T23" fmla="*/ 128 h 280"/>
                    <a:gd name="T24" fmla="*/ 160 w 531"/>
                    <a:gd name="T25" fmla="*/ 128 h 280"/>
                    <a:gd name="T26" fmla="*/ 110 w 531"/>
                    <a:gd name="T27" fmla="*/ 80 h 280"/>
                    <a:gd name="T28" fmla="*/ 76 w 531"/>
                    <a:gd name="T29" fmla="*/ 64 h 280"/>
                    <a:gd name="T30" fmla="*/ 43 w 531"/>
                    <a:gd name="T31" fmla="*/ 88 h 280"/>
                    <a:gd name="T32" fmla="*/ 17 w 531"/>
                    <a:gd name="T33" fmla="*/ 160 h 280"/>
                    <a:gd name="T34" fmla="*/ 0 w 531"/>
                    <a:gd name="T35" fmla="*/ 192 h 280"/>
                    <a:gd name="T36" fmla="*/ 0 w 531"/>
                    <a:gd name="T37" fmla="*/ 224 h 280"/>
                    <a:gd name="T38" fmla="*/ 9 w 531"/>
                    <a:gd name="T39" fmla="*/ 280 h 280"/>
                    <a:gd name="T40" fmla="*/ 34 w 531"/>
                    <a:gd name="T41" fmla="*/ 256 h 280"/>
                    <a:gd name="T42" fmla="*/ 93 w 531"/>
                    <a:gd name="T43" fmla="*/ 224 h 280"/>
                    <a:gd name="T44" fmla="*/ 152 w 531"/>
                    <a:gd name="T45" fmla="*/ 224 h 280"/>
                    <a:gd name="T46" fmla="*/ 194 w 531"/>
                    <a:gd name="T47" fmla="*/ 216 h 280"/>
                    <a:gd name="T48" fmla="*/ 236 w 531"/>
                    <a:gd name="T49" fmla="*/ 224 h 280"/>
                    <a:gd name="T50" fmla="*/ 287 w 531"/>
                    <a:gd name="T51" fmla="*/ 192 h 280"/>
                    <a:gd name="T52" fmla="*/ 295 w 531"/>
                    <a:gd name="T53" fmla="*/ 208 h 280"/>
                    <a:gd name="T54" fmla="*/ 346 w 531"/>
                    <a:gd name="T55" fmla="*/ 216 h 280"/>
                    <a:gd name="T56" fmla="*/ 380 w 531"/>
                    <a:gd name="T57" fmla="*/ 232 h 280"/>
                    <a:gd name="T58" fmla="*/ 405 w 531"/>
                    <a:gd name="T59" fmla="*/ 248 h 280"/>
                    <a:gd name="T60" fmla="*/ 430 w 531"/>
                    <a:gd name="T61" fmla="*/ 248 h 280"/>
                    <a:gd name="T62" fmla="*/ 455 w 531"/>
                    <a:gd name="T63" fmla="*/ 232 h 280"/>
                    <a:gd name="T64" fmla="*/ 498 w 531"/>
                    <a:gd name="T65" fmla="*/ 232 h 280"/>
                    <a:gd name="T66" fmla="*/ 531 w 531"/>
                    <a:gd name="T67" fmla="*/ 176 h 280"/>
                    <a:gd name="T68" fmla="*/ 506 w 531"/>
                    <a:gd name="T69" fmla="*/ 112 h 280"/>
                    <a:gd name="T70" fmla="*/ 472 w 531"/>
                    <a:gd name="T71" fmla="*/ 80 h 280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531" h="280">
                      <a:moveTo>
                        <a:pt x="472" y="80"/>
                      </a:moveTo>
                      <a:lnTo>
                        <a:pt x="464" y="40"/>
                      </a:lnTo>
                      <a:lnTo>
                        <a:pt x="413" y="32"/>
                      </a:lnTo>
                      <a:lnTo>
                        <a:pt x="371" y="40"/>
                      </a:lnTo>
                      <a:lnTo>
                        <a:pt x="304" y="0"/>
                      </a:lnTo>
                      <a:lnTo>
                        <a:pt x="262" y="0"/>
                      </a:lnTo>
                      <a:lnTo>
                        <a:pt x="211" y="32"/>
                      </a:lnTo>
                      <a:lnTo>
                        <a:pt x="211" y="40"/>
                      </a:lnTo>
                      <a:lnTo>
                        <a:pt x="219" y="72"/>
                      </a:lnTo>
                      <a:lnTo>
                        <a:pt x="219" y="104"/>
                      </a:lnTo>
                      <a:lnTo>
                        <a:pt x="211" y="128"/>
                      </a:lnTo>
                      <a:lnTo>
                        <a:pt x="194" y="128"/>
                      </a:lnTo>
                      <a:lnTo>
                        <a:pt x="160" y="128"/>
                      </a:lnTo>
                      <a:lnTo>
                        <a:pt x="110" y="80"/>
                      </a:lnTo>
                      <a:lnTo>
                        <a:pt x="76" y="64"/>
                      </a:lnTo>
                      <a:lnTo>
                        <a:pt x="43" y="88"/>
                      </a:lnTo>
                      <a:lnTo>
                        <a:pt x="17" y="160"/>
                      </a:lnTo>
                      <a:lnTo>
                        <a:pt x="0" y="192"/>
                      </a:lnTo>
                      <a:lnTo>
                        <a:pt x="0" y="224"/>
                      </a:lnTo>
                      <a:lnTo>
                        <a:pt x="9" y="280"/>
                      </a:lnTo>
                      <a:lnTo>
                        <a:pt x="34" y="256"/>
                      </a:lnTo>
                      <a:lnTo>
                        <a:pt x="93" y="224"/>
                      </a:lnTo>
                      <a:lnTo>
                        <a:pt x="152" y="224"/>
                      </a:lnTo>
                      <a:lnTo>
                        <a:pt x="194" y="216"/>
                      </a:lnTo>
                      <a:lnTo>
                        <a:pt x="236" y="224"/>
                      </a:lnTo>
                      <a:lnTo>
                        <a:pt x="287" y="192"/>
                      </a:lnTo>
                      <a:lnTo>
                        <a:pt x="295" y="208"/>
                      </a:lnTo>
                      <a:lnTo>
                        <a:pt x="346" y="216"/>
                      </a:lnTo>
                      <a:lnTo>
                        <a:pt x="380" y="232"/>
                      </a:lnTo>
                      <a:lnTo>
                        <a:pt x="405" y="248"/>
                      </a:lnTo>
                      <a:lnTo>
                        <a:pt x="430" y="248"/>
                      </a:lnTo>
                      <a:lnTo>
                        <a:pt x="455" y="232"/>
                      </a:lnTo>
                      <a:lnTo>
                        <a:pt x="498" y="232"/>
                      </a:lnTo>
                      <a:lnTo>
                        <a:pt x="531" y="176"/>
                      </a:lnTo>
                      <a:lnTo>
                        <a:pt x="506" y="112"/>
                      </a:lnTo>
                      <a:lnTo>
                        <a:pt x="472" y="8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19" name="Freeform 118"/>
                <p:cNvSpPr>
                  <a:spLocks/>
                </p:cNvSpPr>
                <p:nvPr/>
              </p:nvSpPr>
              <p:spPr bwMode="auto">
                <a:xfrm>
                  <a:off x="4679" y="1392"/>
                  <a:ext cx="337" cy="248"/>
                </a:xfrm>
                <a:custGeom>
                  <a:avLst/>
                  <a:gdLst>
                    <a:gd name="T0" fmla="*/ 295 w 337"/>
                    <a:gd name="T1" fmla="*/ 128 h 248"/>
                    <a:gd name="T2" fmla="*/ 295 w 337"/>
                    <a:gd name="T3" fmla="*/ 64 h 248"/>
                    <a:gd name="T4" fmla="*/ 295 w 337"/>
                    <a:gd name="T5" fmla="*/ 16 h 248"/>
                    <a:gd name="T6" fmla="*/ 286 w 337"/>
                    <a:gd name="T7" fmla="*/ 0 h 248"/>
                    <a:gd name="T8" fmla="*/ 236 w 337"/>
                    <a:gd name="T9" fmla="*/ 8 h 248"/>
                    <a:gd name="T10" fmla="*/ 126 w 337"/>
                    <a:gd name="T11" fmla="*/ 16 h 248"/>
                    <a:gd name="T12" fmla="*/ 67 w 337"/>
                    <a:gd name="T13" fmla="*/ 40 h 248"/>
                    <a:gd name="T14" fmla="*/ 25 w 337"/>
                    <a:gd name="T15" fmla="*/ 64 h 248"/>
                    <a:gd name="T16" fmla="*/ 8 w 337"/>
                    <a:gd name="T17" fmla="*/ 88 h 248"/>
                    <a:gd name="T18" fmla="*/ 0 w 337"/>
                    <a:gd name="T19" fmla="*/ 112 h 248"/>
                    <a:gd name="T20" fmla="*/ 25 w 337"/>
                    <a:gd name="T21" fmla="*/ 128 h 248"/>
                    <a:gd name="T22" fmla="*/ 17 w 337"/>
                    <a:gd name="T23" fmla="*/ 152 h 248"/>
                    <a:gd name="T24" fmla="*/ 25 w 337"/>
                    <a:gd name="T25" fmla="*/ 176 h 248"/>
                    <a:gd name="T26" fmla="*/ 42 w 337"/>
                    <a:gd name="T27" fmla="*/ 184 h 248"/>
                    <a:gd name="T28" fmla="*/ 67 w 337"/>
                    <a:gd name="T29" fmla="*/ 184 h 248"/>
                    <a:gd name="T30" fmla="*/ 93 w 337"/>
                    <a:gd name="T31" fmla="*/ 176 h 248"/>
                    <a:gd name="T32" fmla="*/ 101 w 337"/>
                    <a:gd name="T33" fmla="*/ 240 h 248"/>
                    <a:gd name="T34" fmla="*/ 152 w 337"/>
                    <a:gd name="T35" fmla="*/ 208 h 248"/>
                    <a:gd name="T36" fmla="*/ 194 w 337"/>
                    <a:gd name="T37" fmla="*/ 208 h 248"/>
                    <a:gd name="T38" fmla="*/ 261 w 337"/>
                    <a:gd name="T39" fmla="*/ 248 h 248"/>
                    <a:gd name="T40" fmla="*/ 303 w 337"/>
                    <a:gd name="T41" fmla="*/ 240 h 248"/>
                    <a:gd name="T42" fmla="*/ 320 w 337"/>
                    <a:gd name="T43" fmla="*/ 240 h 248"/>
                    <a:gd name="T44" fmla="*/ 337 w 337"/>
                    <a:gd name="T45" fmla="*/ 176 h 248"/>
                    <a:gd name="T46" fmla="*/ 295 w 337"/>
                    <a:gd name="T47" fmla="*/ 128 h 24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37" h="248">
                      <a:moveTo>
                        <a:pt x="295" y="128"/>
                      </a:moveTo>
                      <a:lnTo>
                        <a:pt x="295" y="64"/>
                      </a:lnTo>
                      <a:lnTo>
                        <a:pt x="295" y="16"/>
                      </a:lnTo>
                      <a:lnTo>
                        <a:pt x="286" y="0"/>
                      </a:lnTo>
                      <a:lnTo>
                        <a:pt x="236" y="8"/>
                      </a:lnTo>
                      <a:lnTo>
                        <a:pt x="126" y="16"/>
                      </a:lnTo>
                      <a:lnTo>
                        <a:pt x="67" y="40"/>
                      </a:lnTo>
                      <a:lnTo>
                        <a:pt x="25" y="64"/>
                      </a:lnTo>
                      <a:lnTo>
                        <a:pt x="8" y="88"/>
                      </a:lnTo>
                      <a:lnTo>
                        <a:pt x="0" y="112"/>
                      </a:lnTo>
                      <a:lnTo>
                        <a:pt x="25" y="128"/>
                      </a:lnTo>
                      <a:lnTo>
                        <a:pt x="17" y="152"/>
                      </a:lnTo>
                      <a:lnTo>
                        <a:pt x="25" y="176"/>
                      </a:lnTo>
                      <a:lnTo>
                        <a:pt x="42" y="184"/>
                      </a:lnTo>
                      <a:lnTo>
                        <a:pt x="67" y="184"/>
                      </a:lnTo>
                      <a:lnTo>
                        <a:pt x="93" y="176"/>
                      </a:lnTo>
                      <a:lnTo>
                        <a:pt x="101" y="240"/>
                      </a:lnTo>
                      <a:lnTo>
                        <a:pt x="152" y="208"/>
                      </a:lnTo>
                      <a:lnTo>
                        <a:pt x="194" y="208"/>
                      </a:lnTo>
                      <a:lnTo>
                        <a:pt x="261" y="248"/>
                      </a:lnTo>
                      <a:lnTo>
                        <a:pt x="303" y="240"/>
                      </a:lnTo>
                      <a:lnTo>
                        <a:pt x="320" y="240"/>
                      </a:lnTo>
                      <a:lnTo>
                        <a:pt x="337" y="176"/>
                      </a:lnTo>
                      <a:lnTo>
                        <a:pt x="295" y="128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20" name="Freeform 119"/>
                <p:cNvSpPr>
                  <a:spLocks/>
                </p:cNvSpPr>
                <p:nvPr/>
              </p:nvSpPr>
              <p:spPr bwMode="auto">
                <a:xfrm>
                  <a:off x="4687" y="-8"/>
                  <a:ext cx="1121" cy="2200"/>
                </a:xfrm>
                <a:custGeom>
                  <a:avLst/>
                  <a:gdLst>
                    <a:gd name="T0" fmla="*/ 995 w 1121"/>
                    <a:gd name="T1" fmla="*/ 64 h 2200"/>
                    <a:gd name="T2" fmla="*/ 1003 w 1121"/>
                    <a:gd name="T3" fmla="*/ 160 h 2200"/>
                    <a:gd name="T4" fmla="*/ 919 w 1121"/>
                    <a:gd name="T5" fmla="*/ 168 h 2200"/>
                    <a:gd name="T6" fmla="*/ 877 w 1121"/>
                    <a:gd name="T7" fmla="*/ 168 h 2200"/>
                    <a:gd name="T8" fmla="*/ 893 w 1121"/>
                    <a:gd name="T9" fmla="*/ 88 h 2200"/>
                    <a:gd name="T10" fmla="*/ 851 w 1121"/>
                    <a:gd name="T11" fmla="*/ 16 h 2200"/>
                    <a:gd name="T12" fmla="*/ 700 w 1121"/>
                    <a:gd name="T13" fmla="*/ 48 h 2200"/>
                    <a:gd name="T14" fmla="*/ 809 w 1121"/>
                    <a:gd name="T15" fmla="*/ 176 h 2200"/>
                    <a:gd name="T16" fmla="*/ 877 w 1121"/>
                    <a:gd name="T17" fmla="*/ 224 h 2200"/>
                    <a:gd name="T18" fmla="*/ 851 w 1121"/>
                    <a:gd name="T19" fmla="*/ 304 h 2200"/>
                    <a:gd name="T20" fmla="*/ 784 w 1121"/>
                    <a:gd name="T21" fmla="*/ 328 h 2200"/>
                    <a:gd name="T22" fmla="*/ 725 w 1121"/>
                    <a:gd name="T23" fmla="*/ 448 h 2200"/>
                    <a:gd name="T24" fmla="*/ 818 w 1121"/>
                    <a:gd name="T25" fmla="*/ 560 h 2200"/>
                    <a:gd name="T26" fmla="*/ 599 w 1121"/>
                    <a:gd name="T27" fmla="*/ 568 h 2200"/>
                    <a:gd name="T28" fmla="*/ 607 w 1121"/>
                    <a:gd name="T29" fmla="*/ 640 h 2200"/>
                    <a:gd name="T30" fmla="*/ 700 w 1121"/>
                    <a:gd name="T31" fmla="*/ 664 h 2200"/>
                    <a:gd name="T32" fmla="*/ 674 w 1121"/>
                    <a:gd name="T33" fmla="*/ 712 h 2200"/>
                    <a:gd name="T34" fmla="*/ 548 w 1121"/>
                    <a:gd name="T35" fmla="*/ 688 h 2200"/>
                    <a:gd name="T36" fmla="*/ 447 w 1121"/>
                    <a:gd name="T37" fmla="*/ 592 h 2200"/>
                    <a:gd name="T38" fmla="*/ 430 w 1121"/>
                    <a:gd name="T39" fmla="*/ 512 h 2200"/>
                    <a:gd name="T40" fmla="*/ 253 w 1121"/>
                    <a:gd name="T41" fmla="*/ 424 h 2200"/>
                    <a:gd name="T42" fmla="*/ 396 w 1121"/>
                    <a:gd name="T43" fmla="*/ 440 h 2200"/>
                    <a:gd name="T44" fmla="*/ 658 w 1121"/>
                    <a:gd name="T45" fmla="*/ 416 h 2200"/>
                    <a:gd name="T46" fmla="*/ 717 w 1121"/>
                    <a:gd name="T47" fmla="*/ 288 h 2200"/>
                    <a:gd name="T48" fmla="*/ 599 w 1121"/>
                    <a:gd name="T49" fmla="*/ 192 h 2200"/>
                    <a:gd name="T50" fmla="*/ 304 w 1121"/>
                    <a:gd name="T51" fmla="*/ 128 h 2200"/>
                    <a:gd name="T52" fmla="*/ 186 w 1121"/>
                    <a:gd name="T53" fmla="*/ 96 h 2200"/>
                    <a:gd name="T54" fmla="*/ 110 w 1121"/>
                    <a:gd name="T55" fmla="*/ 112 h 2200"/>
                    <a:gd name="T56" fmla="*/ 42 w 1121"/>
                    <a:gd name="T57" fmla="*/ 176 h 2200"/>
                    <a:gd name="T58" fmla="*/ 26 w 1121"/>
                    <a:gd name="T59" fmla="*/ 336 h 2200"/>
                    <a:gd name="T60" fmla="*/ 93 w 1121"/>
                    <a:gd name="T61" fmla="*/ 448 h 2200"/>
                    <a:gd name="T62" fmla="*/ 169 w 1121"/>
                    <a:gd name="T63" fmla="*/ 656 h 2200"/>
                    <a:gd name="T64" fmla="*/ 287 w 1121"/>
                    <a:gd name="T65" fmla="*/ 808 h 2200"/>
                    <a:gd name="T66" fmla="*/ 388 w 1121"/>
                    <a:gd name="T67" fmla="*/ 944 h 2200"/>
                    <a:gd name="T68" fmla="*/ 287 w 1121"/>
                    <a:gd name="T69" fmla="*/ 1152 h 2200"/>
                    <a:gd name="T70" fmla="*/ 304 w 1121"/>
                    <a:gd name="T71" fmla="*/ 1264 h 2200"/>
                    <a:gd name="T72" fmla="*/ 396 w 1121"/>
                    <a:gd name="T73" fmla="*/ 1296 h 2200"/>
                    <a:gd name="T74" fmla="*/ 346 w 1121"/>
                    <a:gd name="T75" fmla="*/ 1312 h 2200"/>
                    <a:gd name="T76" fmla="*/ 287 w 1121"/>
                    <a:gd name="T77" fmla="*/ 1368 h 2200"/>
                    <a:gd name="T78" fmla="*/ 287 w 1121"/>
                    <a:gd name="T79" fmla="*/ 1408 h 2200"/>
                    <a:gd name="T80" fmla="*/ 329 w 1121"/>
                    <a:gd name="T81" fmla="*/ 1568 h 2200"/>
                    <a:gd name="T82" fmla="*/ 354 w 1121"/>
                    <a:gd name="T83" fmla="*/ 1680 h 2200"/>
                    <a:gd name="T84" fmla="*/ 413 w 1121"/>
                    <a:gd name="T85" fmla="*/ 1768 h 2200"/>
                    <a:gd name="T86" fmla="*/ 481 w 1121"/>
                    <a:gd name="T87" fmla="*/ 1776 h 2200"/>
                    <a:gd name="T88" fmla="*/ 573 w 1121"/>
                    <a:gd name="T89" fmla="*/ 1776 h 2200"/>
                    <a:gd name="T90" fmla="*/ 649 w 1121"/>
                    <a:gd name="T91" fmla="*/ 1840 h 2200"/>
                    <a:gd name="T92" fmla="*/ 683 w 1121"/>
                    <a:gd name="T93" fmla="*/ 1904 h 2200"/>
                    <a:gd name="T94" fmla="*/ 767 w 1121"/>
                    <a:gd name="T95" fmla="*/ 1960 h 2200"/>
                    <a:gd name="T96" fmla="*/ 843 w 1121"/>
                    <a:gd name="T97" fmla="*/ 2024 h 2200"/>
                    <a:gd name="T98" fmla="*/ 767 w 1121"/>
                    <a:gd name="T99" fmla="*/ 2072 h 2200"/>
                    <a:gd name="T100" fmla="*/ 809 w 1121"/>
                    <a:gd name="T101" fmla="*/ 2136 h 2200"/>
                    <a:gd name="T102" fmla="*/ 877 w 1121"/>
                    <a:gd name="T103" fmla="*/ 2128 h 2200"/>
                    <a:gd name="T104" fmla="*/ 1011 w 1121"/>
                    <a:gd name="T105" fmla="*/ 2112 h 2200"/>
                    <a:gd name="T106" fmla="*/ 1054 w 1121"/>
                    <a:gd name="T107" fmla="*/ 2192 h 2200"/>
                    <a:gd name="T108" fmla="*/ 1113 w 1121"/>
                    <a:gd name="T109" fmla="*/ 1360 h 2200"/>
                    <a:gd name="T110" fmla="*/ 1014 w 1121"/>
                    <a:gd name="T111" fmla="*/ 13 h 220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121" h="2200">
                      <a:moveTo>
                        <a:pt x="1014" y="13"/>
                      </a:moveTo>
                      <a:lnTo>
                        <a:pt x="1011" y="6"/>
                      </a:lnTo>
                      <a:lnTo>
                        <a:pt x="995" y="64"/>
                      </a:lnTo>
                      <a:lnTo>
                        <a:pt x="1011" y="112"/>
                      </a:lnTo>
                      <a:lnTo>
                        <a:pt x="1011" y="136"/>
                      </a:lnTo>
                      <a:lnTo>
                        <a:pt x="1003" y="160"/>
                      </a:lnTo>
                      <a:lnTo>
                        <a:pt x="961" y="184"/>
                      </a:lnTo>
                      <a:lnTo>
                        <a:pt x="936" y="184"/>
                      </a:lnTo>
                      <a:lnTo>
                        <a:pt x="919" y="168"/>
                      </a:lnTo>
                      <a:lnTo>
                        <a:pt x="902" y="160"/>
                      </a:lnTo>
                      <a:lnTo>
                        <a:pt x="893" y="168"/>
                      </a:lnTo>
                      <a:lnTo>
                        <a:pt x="877" y="168"/>
                      </a:lnTo>
                      <a:lnTo>
                        <a:pt x="877" y="144"/>
                      </a:lnTo>
                      <a:lnTo>
                        <a:pt x="877" y="112"/>
                      </a:lnTo>
                      <a:lnTo>
                        <a:pt x="893" y="88"/>
                      </a:lnTo>
                      <a:lnTo>
                        <a:pt x="902" y="64"/>
                      </a:lnTo>
                      <a:lnTo>
                        <a:pt x="893" y="48"/>
                      </a:lnTo>
                      <a:lnTo>
                        <a:pt x="851" y="16"/>
                      </a:lnTo>
                      <a:lnTo>
                        <a:pt x="801" y="24"/>
                      </a:lnTo>
                      <a:lnTo>
                        <a:pt x="750" y="40"/>
                      </a:lnTo>
                      <a:lnTo>
                        <a:pt x="700" y="48"/>
                      </a:lnTo>
                      <a:lnTo>
                        <a:pt x="742" y="64"/>
                      </a:lnTo>
                      <a:lnTo>
                        <a:pt x="784" y="88"/>
                      </a:lnTo>
                      <a:lnTo>
                        <a:pt x="809" y="176"/>
                      </a:lnTo>
                      <a:lnTo>
                        <a:pt x="818" y="200"/>
                      </a:lnTo>
                      <a:lnTo>
                        <a:pt x="843" y="200"/>
                      </a:lnTo>
                      <a:lnTo>
                        <a:pt x="877" y="224"/>
                      </a:lnTo>
                      <a:lnTo>
                        <a:pt x="902" y="264"/>
                      </a:lnTo>
                      <a:lnTo>
                        <a:pt x="910" y="312"/>
                      </a:lnTo>
                      <a:lnTo>
                        <a:pt x="851" y="304"/>
                      </a:lnTo>
                      <a:lnTo>
                        <a:pt x="801" y="312"/>
                      </a:lnTo>
                      <a:lnTo>
                        <a:pt x="784" y="320"/>
                      </a:lnTo>
                      <a:lnTo>
                        <a:pt x="784" y="328"/>
                      </a:lnTo>
                      <a:lnTo>
                        <a:pt x="776" y="360"/>
                      </a:lnTo>
                      <a:lnTo>
                        <a:pt x="750" y="400"/>
                      </a:lnTo>
                      <a:lnTo>
                        <a:pt x="725" y="448"/>
                      </a:lnTo>
                      <a:lnTo>
                        <a:pt x="717" y="480"/>
                      </a:lnTo>
                      <a:lnTo>
                        <a:pt x="733" y="496"/>
                      </a:lnTo>
                      <a:lnTo>
                        <a:pt x="818" y="560"/>
                      </a:lnTo>
                      <a:lnTo>
                        <a:pt x="750" y="584"/>
                      </a:lnTo>
                      <a:lnTo>
                        <a:pt x="666" y="584"/>
                      </a:lnTo>
                      <a:lnTo>
                        <a:pt x="599" y="568"/>
                      </a:lnTo>
                      <a:lnTo>
                        <a:pt x="582" y="584"/>
                      </a:lnTo>
                      <a:lnTo>
                        <a:pt x="573" y="608"/>
                      </a:lnTo>
                      <a:lnTo>
                        <a:pt x="607" y="640"/>
                      </a:lnTo>
                      <a:lnTo>
                        <a:pt x="658" y="648"/>
                      </a:lnTo>
                      <a:lnTo>
                        <a:pt x="683" y="648"/>
                      </a:lnTo>
                      <a:lnTo>
                        <a:pt x="700" y="664"/>
                      </a:lnTo>
                      <a:lnTo>
                        <a:pt x="700" y="680"/>
                      </a:lnTo>
                      <a:lnTo>
                        <a:pt x="683" y="704"/>
                      </a:lnTo>
                      <a:lnTo>
                        <a:pt x="674" y="712"/>
                      </a:lnTo>
                      <a:lnTo>
                        <a:pt x="649" y="712"/>
                      </a:lnTo>
                      <a:lnTo>
                        <a:pt x="599" y="696"/>
                      </a:lnTo>
                      <a:lnTo>
                        <a:pt x="548" y="688"/>
                      </a:lnTo>
                      <a:lnTo>
                        <a:pt x="523" y="680"/>
                      </a:lnTo>
                      <a:lnTo>
                        <a:pt x="506" y="664"/>
                      </a:lnTo>
                      <a:lnTo>
                        <a:pt x="447" y="592"/>
                      </a:lnTo>
                      <a:lnTo>
                        <a:pt x="438" y="552"/>
                      </a:lnTo>
                      <a:lnTo>
                        <a:pt x="438" y="536"/>
                      </a:lnTo>
                      <a:lnTo>
                        <a:pt x="430" y="512"/>
                      </a:lnTo>
                      <a:lnTo>
                        <a:pt x="380" y="496"/>
                      </a:lnTo>
                      <a:lnTo>
                        <a:pt x="337" y="480"/>
                      </a:lnTo>
                      <a:lnTo>
                        <a:pt x="253" y="424"/>
                      </a:lnTo>
                      <a:lnTo>
                        <a:pt x="287" y="424"/>
                      </a:lnTo>
                      <a:lnTo>
                        <a:pt x="321" y="440"/>
                      </a:lnTo>
                      <a:lnTo>
                        <a:pt x="396" y="440"/>
                      </a:lnTo>
                      <a:lnTo>
                        <a:pt x="565" y="448"/>
                      </a:lnTo>
                      <a:lnTo>
                        <a:pt x="624" y="432"/>
                      </a:lnTo>
                      <a:lnTo>
                        <a:pt x="658" y="416"/>
                      </a:lnTo>
                      <a:lnTo>
                        <a:pt x="683" y="384"/>
                      </a:lnTo>
                      <a:lnTo>
                        <a:pt x="708" y="320"/>
                      </a:lnTo>
                      <a:lnTo>
                        <a:pt x="717" y="288"/>
                      </a:lnTo>
                      <a:lnTo>
                        <a:pt x="708" y="256"/>
                      </a:lnTo>
                      <a:lnTo>
                        <a:pt x="666" y="208"/>
                      </a:lnTo>
                      <a:lnTo>
                        <a:pt x="599" y="192"/>
                      </a:lnTo>
                      <a:lnTo>
                        <a:pt x="447" y="152"/>
                      </a:lnTo>
                      <a:lnTo>
                        <a:pt x="371" y="128"/>
                      </a:lnTo>
                      <a:lnTo>
                        <a:pt x="304" y="128"/>
                      </a:lnTo>
                      <a:lnTo>
                        <a:pt x="152" y="128"/>
                      </a:lnTo>
                      <a:lnTo>
                        <a:pt x="177" y="104"/>
                      </a:lnTo>
                      <a:lnTo>
                        <a:pt x="186" y="96"/>
                      </a:lnTo>
                      <a:lnTo>
                        <a:pt x="169" y="88"/>
                      </a:lnTo>
                      <a:lnTo>
                        <a:pt x="127" y="80"/>
                      </a:lnTo>
                      <a:lnTo>
                        <a:pt x="110" y="112"/>
                      </a:lnTo>
                      <a:lnTo>
                        <a:pt x="76" y="120"/>
                      </a:lnTo>
                      <a:lnTo>
                        <a:pt x="76" y="144"/>
                      </a:lnTo>
                      <a:lnTo>
                        <a:pt x="42" y="176"/>
                      </a:lnTo>
                      <a:lnTo>
                        <a:pt x="9" y="224"/>
                      </a:lnTo>
                      <a:lnTo>
                        <a:pt x="0" y="272"/>
                      </a:lnTo>
                      <a:lnTo>
                        <a:pt x="26" y="336"/>
                      </a:lnTo>
                      <a:lnTo>
                        <a:pt x="68" y="352"/>
                      </a:lnTo>
                      <a:lnTo>
                        <a:pt x="110" y="392"/>
                      </a:lnTo>
                      <a:lnTo>
                        <a:pt x="93" y="448"/>
                      </a:lnTo>
                      <a:lnTo>
                        <a:pt x="144" y="544"/>
                      </a:lnTo>
                      <a:lnTo>
                        <a:pt x="211" y="608"/>
                      </a:lnTo>
                      <a:lnTo>
                        <a:pt x="169" y="656"/>
                      </a:lnTo>
                      <a:lnTo>
                        <a:pt x="177" y="712"/>
                      </a:lnTo>
                      <a:lnTo>
                        <a:pt x="245" y="752"/>
                      </a:lnTo>
                      <a:lnTo>
                        <a:pt x="287" y="808"/>
                      </a:lnTo>
                      <a:lnTo>
                        <a:pt x="270" y="856"/>
                      </a:lnTo>
                      <a:lnTo>
                        <a:pt x="337" y="896"/>
                      </a:lnTo>
                      <a:lnTo>
                        <a:pt x="388" y="944"/>
                      </a:lnTo>
                      <a:lnTo>
                        <a:pt x="380" y="1008"/>
                      </a:lnTo>
                      <a:lnTo>
                        <a:pt x="337" y="1080"/>
                      </a:lnTo>
                      <a:lnTo>
                        <a:pt x="287" y="1152"/>
                      </a:lnTo>
                      <a:lnTo>
                        <a:pt x="262" y="1248"/>
                      </a:lnTo>
                      <a:lnTo>
                        <a:pt x="278" y="1232"/>
                      </a:lnTo>
                      <a:lnTo>
                        <a:pt x="304" y="1264"/>
                      </a:lnTo>
                      <a:lnTo>
                        <a:pt x="346" y="1280"/>
                      </a:lnTo>
                      <a:lnTo>
                        <a:pt x="396" y="1288"/>
                      </a:lnTo>
                      <a:lnTo>
                        <a:pt x="396" y="1296"/>
                      </a:lnTo>
                      <a:lnTo>
                        <a:pt x="388" y="1304"/>
                      </a:lnTo>
                      <a:lnTo>
                        <a:pt x="363" y="1312"/>
                      </a:lnTo>
                      <a:lnTo>
                        <a:pt x="346" y="1312"/>
                      </a:lnTo>
                      <a:lnTo>
                        <a:pt x="337" y="1336"/>
                      </a:lnTo>
                      <a:lnTo>
                        <a:pt x="287" y="1344"/>
                      </a:lnTo>
                      <a:lnTo>
                        <a:pt x="287" y="1368"/>
                      </a:lnTo>
                      <a:lnTo>
                        <a:pt x="287" y="1392"/>
                      </a:lnTo>
                      <a:lnTo>
                        <a:pt x="278" y="1392"/>
                      </a:lnTo>
                      <a:lnTo>
                        <a:pt x="287" y="1408"/>
                      </a:lnTo>
                      <a:lnTo>
                        <a:pt x="287" y="1456"/>
                      </a:lnTo>
                      <a:lnTo>
                        <a:pt x="287" y="1520"/>
                      </a:lnTo>
                      <a:lnTo>
                        <a:pt x="329" y="1568"/>
                      </a:lnTo>
                      <a:lnTo>
                        <a:pt x="312" y="1632"/>
                      </a:lnTo>
                      <a:lnTo>
                        <a:pt x="346" y="1640"/>
                      </a:lnTo>
                      <a:lnTo>
                        <a:pt x="354" y="1680"/>
                      </a:lnTo>
                      <a:lnTo>
                        <a:pt x="388" y="1712"/>
                      </a:lnTo>
                      <a:lnTo>
                        <a:pt x="413" y="1776"/>
                      </a:lnTo>
                      <a:lnTo>
                        <a:pt x="413" y="1768"/>
                      </a:lnTo>
                      <a:lnTo>
                        <a:pt x="438" y="1768"/>
                      </a:lnTo>
                      <a:lnTo>
                        <a:pt x="464" y="1784"/>
                      </a:lnTo>
                      <a:lnTo>
                        <a:pt x="481" y="1776"/>
                      </a:lnTo>
                      <a:lnTo>
                        <a:pt x="514" y="1784"/>
                      </a:lnTo>
                      <a:lnTo>
                        <a:pt x="531" y="1800"/>
                      </a:lnTo>
                      <a:lnTo>
                        <a:pt x="573" y="1776"/>
                      </a:lnTo>
                      <a:lnTo>
                        <a:pt x="607" y="1784"/>
                      </a:lnTo>
                      <a:lnTo>
                        <a:pt x="641" y="1808"/>
                      </a:lnTo>
                      <a:lnTo>
                        <a:pt x="649" y="1840"/>
                      </a:lnTo>
                      <a:lnTo>
                        <a:pt x="649" y="1872"/>
                      </a:lnTo>
                      <a:lnTo>
                        <a:pt x="683" y="1888"/>
                      </a:lnTo>
                      <a:lnTo>
                        <a:pt x="683" y="1904"/>
                      </a:lnTo>
                      <a:lnTo>
                        <a:pt x="717" y="1928"/>
                      </a:lnTo>
                      <a:lnTo>
                        <a:pt x="759" y="1936"/>
                      </a:lnTo>
                      <a:lnTo>
                        <a:pt x="767" y="1960"/>
                      </a:lnTo>
                      <a:lnTo>
                        <a:pt x="835" y="1976"/>
                      </a:lnTo>
                      <a:lnTo>
                        <a:pt x="860" y="2000"/>
                      </a:lnTo>
                      <a:lnTo>
                        <a:pt x="843" y="2024"/>
                      </a:lnTo>
                      <a:lnTo>
                        <a:pt x="826" y="2040"/>
                      </a:lnTo>
                      <a:lnTo>
                        <a:pt x="776" y="2048"/>
                      </a:lnTo>
                      <a:lnTo>
                        <a:pt x="767" y="2072"/>
                      </a:lnTo>
                      <a:lnTo>
                        <a:pt x="792" y="2088"/>
                      </a:lnTo>
                      <a:lnTo>
                        <a:pt x="792" y="2112"/>
                      </a:lnTo>
                      <a:lnTo>
                        <a:pt x="809" y="2136"/>
                      </a:lnTo>
                      <a:lnTo>
                        <a:pt x="835" y="2168"/>
                      </a:lnTo>
                      <a:lnTo>
                        <a:pt x="868" y="2168"/>
                      </a:lnTo>
                      <a:lnTo>
                        <a:pt x="877" y="2128"/>
                      </a:lnTo>
                      <a:lnTo>
                        <a:pt x="910" y="2128"/>
                      </a:lnTo>
                      <a:lnTo>
                        <a:pt x="969" y="2096"/>
                      </a:lnTo>
                      <a:lnTo>
                        <a:pt x="1011" y="2112"/>
                      </a:lnTo>
                      <a:lnTo>
                        <a:pt x="1054" y="2136"/>
                      </a:lnTo>
                      <a:lnTo>
                        <a:pt x="1037" y="2152"/>
                      </a:lnTo>
                      <a:lnTo>
                        <a:pt x="1054" y="2192"/>
                      </a:lnTo>
                      <a:lnTo>
                        <a:pt x="1079" y="2200"/>
                      </a:lnTo>
                      <a:lnTo>
                        <a:pt x="1113" y="2200"/>
                      </a:lnTo>
                      <a:lnTo>
                        <a:pt x="1113" y="1360"/>
                      </a:lnTo>
                      <a:lnTo>
                        <a:pt x="1121" y="0"/>
                      </a:lnTo>
                      <a:lnTo>
                        <a:pt x="1116" y="8"/>
                      </a:lnTo>
                      <a:lnTo>
                        <a:pt x="1014" y="13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21" name="Freeform 120"/>
                <p:cNvSpPr>
                  <a:spLocks/>
                </p:cNvSpPr>
                <p:nvPr/>
              </p:nvSpPr>
              <p:spPr bwMode="auto">
                <a:xfrm>
                  <a:off x="4679" y="1384"/>
                  <a:ext cx="337" cy="248"/>
                </a:xfrm>
                <a:custGeom>
                  <a:avLst/>
                  <a:gdLst>
                    <a:gd name="T0" fmla="*/ 295 w 337"/>
                    <a:gd name="T1" fmla="*/ 128 h 248"/>
                    <a:gd name="T2" fmla="*/ 295 w 337"/>
                    <a:gd name="T3" fmla="*/ 64 h 248"/>
                    <a:gd name="T4" fmla="*/ 295 w 337"/>
                    <a:gd name="T5" fmla="*/ 16 h 248"/>
                    <a:gd name="T6" fmla="*/ 286 w 337"/>
                    <a:gd name="T7" fmla="*/ 0 h 248"/>
                    <a:gd name="T8" fmla="*/ 236 w 337"/>
                    <a:gd name="T9" fmla="*/ 8 h 248"/>
                    <a:gd name="T10" fmla="*/ 126 w 337"/>
                    <a:gd name="T11" fmla="*/ 16 h 248"/>
                    <a:gd name="T12" fmla="*/ 67 w 337"/>
                    <a:gd name="T13" fmla="*/ 40 h 248"/>
                    <a:gd name="T14" fmla="*/ 25 w 337"/>
                    <a:gd name="T15" fmla="*/ 64 h 248"/>
                    <a:gd name="T16" fmla="*/ 8 w 337"/>
                    <a:gd name="T17" fmla="*/ 88 h 248"/>
                    <a:gd name="T18" fmla="*/ 0 w 337"/>
                    <a:gd name="T19" fmla="*/ 112 h 248"/>
                    <a:gd name="T20" fmla="*/ 25 w 337"/>
                    <a:gd name="T21" fmla="*/ 128 h 248"/>
                    <a:gd name="T22" fmla="*/ 17 w 337"/>
                    <a:gd name="T23" fmla="*/ 152 h 248"/>
                    <a:gd name="T24" fmla="*/ 25 w 337"/>
                    <a:gd name="T25" fmla="*/ 176 h 248"/>
                    <a:gd name="T26" fmla="*/ 42 w 337"/>
                    <a:gd name="T27" fmla="*/ 184 h 248"/>
                    <a:gd name="T28" fmla="*/ 67 w 337"/>
                    <a:gd name="T29" fmla="*/ 184 h 248"/>
                    <a:gd name="T30" fmla="*/ 93 w 337"/>
                    <a:gd name="T31" fmla="*/ 176 h 248"/>
                    <a:gd name="T32" fmla="*/ 101 w 337"/>
                    <a:gd name="T33" fmla="*/ 240 h 248"/>
                    <a:gd name="T34" fmla="*/ 152 w 337"/>
                    <a:gd name="T35" fmla="*/ 208 h 248"/>
                    <a:gd name="T36" fmla="*/ 194 w 337"/>
                    <a:gd name="T37" fmla="*/ 208 h 248"/>
                    <a:gd name="T38" fmla="*/ 261 w 337"/>
                    <a:gd name="T39" fmla="*/ 248 h 248"/>
                    <a:gd name="T40" fmla="*/ 303 w 337"/>
                    <a:gd name="T41" fmla="*/ 240 h 248"/>
                    <a:gd name="T42" fmla="*/ 320 w 337"/>
                    <a:gd name="T43" fmla="*/ 240 h 248"/>
                    <a:gd name="T44" fmla="*/ 337 w 337"/>
                    <a:gd name="T45" fmla="*/ 176 h 248"/>
                    <a:gd name="T46" fmla="*/ 295 w 337"/>
                    <a:gd name="T47" fmla="*/ 128 h 24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37" h="248">
                      <a:moveTo>
                        <a:pt x="295" y="128"/>
                      </a:moveTo>
                      <a:lnTo>
                        <a:pt x="295" y="64"/>
                      </a:lnTo>
                      <a:lnTo>
                        <a:pt x="295" y="16"/>
                      </a:lnTo>
                      <a:lnTo>
                        <a:pt x="286" y="0"/>
                      </a:lnTo>
                      <a:lnTo>
                        <a:pt x="236" y="8"/>
                      </a:lnTo>
                      <a:lnTo>
                        <a:pt x="126" y="16"/>
                      </a:lnTo>
                      <a:lnTo>
                        <a:pt x="67" y="40"/>
                      </a:lnTo>
                      <a:lnTo>
                        <a:pt x="25" y="64"/>
                      </a:lnTo>
                      <a:lnTo>
                        <a:pt x="8" y="88"/>
                      </a:lnTo>
                      <a:lnTo>
                        <a:pt x="0" y="112"/>
                      </a:lnTo>
                      <a:lnTo>
                        <a:pt x="25" y="128"/>
                      </a:lnTo>
                      <a:lnTo>
                        <a:pt x="17" y="152"/>
                      </a:lnTo>
                      <a:lnTo>
                        <a:pt x="25" y="176"/>
                      </a:lnTo>
                      <a:lnTo>
                        <a:pt x="42" y="184"/>
                      </a:lnTo>
                      <a:lnTo>
                        <a:pt x="67" y="184"/>
                      </a:lnTo>
                      <a:lnTo>
                        <a:pt x="93" y="176"/>
                      </a:lnTo>
                      <a:lnTo>
                        <a:pt x="101" y="240"/>
                      </a:lnTo>
                      <a:lnTo>
                        <a:pt x="152" y="208"/>
                      </a:lnTo>
                      <a:lnTo>
                        <a:pt x="194" y="208"/>
                      </a:lnTo>
                      <a:lnTo>
                        <a:pt x="261" y="248"/>
                      </a:lnTo>
                      <a:lnTo>
                        <a:pt x="303" y="240"/>
                      </a:lnTo>
                      <a:lnTo>
                        <a:pt x="320" y="240"/>
                      </a:lnTo>
                      <a:lnTo>
                        <a:pt x="337" y="176"/>
                      </a:lnTo>
                      <a:lnTo>
                        <a:pt x="295" y="128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22" name="Freeform 121"/>
                <p:cNvSpPr>
                  <a:spLocks/>
                </p:cNvSpPr>
                <p:nvPr/>
              </p:nvSpPr>
              <p:spPr bwMode="auto">
                <a:xfrm>
                  <a:off x="4687" y="2"/>
                  <a:ext cx="1115" cy="2190"/>
                </a:xfrm>
                <a:custGeom>
                  <a:avLst/>
                  <a:gdLst>
                    <a:gd name="T0" fmla="*/ 1011 w 1115"/>
                    <a:gd name="T1" fmla="*/ 102 h 2190"/>
                    <a:gd name="T2" fmla="*/ 961 w 1115"/>
                    <a:gd name="T3" fmla="*/ 174 h 2190"/>
                    <a:gd name="T4" fmla="*/ 902 w 1115"/>
                    <a:gd name="T5" fmla="*/ 150 h 2190"/>
                    <a:gd name="T6" fmla="*/ 877 w 1115"/>
                    <a:gd name="T7" fmla="*/ 134 h 2190"/>
                    <a:gd name="T8" fmla="*/ 902 w 1115"/>
                    <a:gd name="T9" fmla="*/ 54 h 2190"/>
                    <a:gd name="T10" fmla="*/ 801 w 1115"/>
                    <a:gd name="T11" fmla="*/ 14 h 2190"/>
                    <a:gd name="T12" fmla="*/ 742 w 1115"/>
                    <a:gd name="T13" fmla="*/ 54 h 2190"/>
                    <a:gd name="T14" fmla="*/ 818 w 1115"/>
                    <a:gd name="T15" fmla="*/ 190 h 2190"/>
                    <a:gd name="T16" fmla="*/ 902 w 1115"/>
                    <a:gd name="T17" fmla="*/ 254 h 2190"/>
                    <a:gd name="T18" fmla="*/ 801 w 1115"/>
                    <a:gd name="T19" fmla="*/ 302 h 2190"/>
                    <a:gd name="T20" fmla="*/ 776 w 1115"/>
                    <a:gd name="T21" fmla="*/ 350 h 2190"/>
                    <a:gd name="T22" fmla="*/ 717 w 1115"/>
                    <a:gd name="T23" fmla="*/ 470 h 2190"/>
                    <a:gd name="T24" fmla="*/ 750 w 1115"/>
                    <a:gd name="T25" fmla="*/ 574 h 2190"/>
                    <a:gd name="T26" fmla="*/ 582 w 1115"/>
                    <a:gd name="T27" fmla="*/ 574 h 2190"/>
                    <a:gd name="T28" fmla="*/ 658 w 1115"/>
                    <a:gd name="T29" fmla="*/ 638 h 2190"/>
                    <a:gd name="T30" fmla="*/ 700 w 1115"/>
                    <a:gd name="T31" fmla="*/ 670 h 2190"/>
                    <a:gd name="T32" fmla="*/ 649 w 1115"/>
                    <a:gd name="T33" fmla="*/ 702 h 2190"/>
                    <a:gd name="T34" fmla="*/ 523 w 1115"/>
                    <a:gd name="T35" fmla="*/ 670 h 2190"/>
                    <a:gd name="T36" fmla="*/ 438 w 1115"/>
                    <a:gd name="T37" fmla="*/ 542 h 2190"/>
                    <a:gd name="T38" fmla="*/ 380 w 1115"/>
                    <a:gd name="T39" fmla="*/ 486 h 2190"/>
                    <a:gd name="T40" fmla="*/ 287 w 1115"/>
                    <a:gd name="T41" fmla="*/ 414 h 2190"/>
                    <a:gd name="T42" fmla="*/ 565 w 1115"/>
                    <a:gd name="T43" fmla="*/ 438 h 2190"/>
                    <a:gd name="T44" fmla="*/ 683 w 1115"/>
                    <a:gd name="T45" fmla="*/ 374 h 2190"/>
                    <a:gd name="T46" fmla="*/ 708 w 1115"/>
                    <a:gd name="T47" fmla="*/ 246 h 2190"/>
                    <a:gd name="T48" fmla="*/ 447 w 1115"/>
                    <a:gd name="T49" fmla="*/ 142 h 2190"/>
                    <a:gd name="T50" fmla="*/ 152 w 1115"/>
                    <a:gd name="T51" fmla="*/ 118 h 2190"/>
                    <a:gd name="T52" fmla="*/ 169 w 1115"/>
                    <a:gd name="T53" fmla="*/ 78 h 2190"/>
                    <a:gd name="T54" fmla="*/ 76 w 1115"/>
                    <a:gd name="T55" fmla="*/ 110 h 2190"/>
                    <a:gd name="T56" fmla="*/ 9 w 1115"/>
                    <a:gd name="T57" fmla="*/ 214 h 2190"/>
                    <a:gd name="T58" fmla="*/ 68 w 1115"/>
                    <a:gd name="T59" fmla="*/ 342 h 2190"/>
                    <a:gd name="T60" fmla="*/ 144 w 1115"/>
                    <a:gd name="T61" fmla="*/ 534 h 2190"/>
                    <a:gd name="T62" fmla="*/ 177 w 1115"/>
                    <a:gd name="T63" fmla="*/ 702 h 2190"/>
                    <a:gd name="T64" fmla="*/ 270 w 1115"/>
                    <a:gd name="T65" fmla="*/ 846 h 2190"/>
                    <a:gd name="T66" fmla="*/ 380 w 1115"/>
                    <a:gd name="T67" fmla="*/ 998 h 2190"/>
                    <a:gd name="T68" fmla="*/ 262 w 1115"/>
                    <a:gd name="T69" fmla="*/ 1238 h 2190"/>
                    <a:gd name="T70" fmla="*/ 346 w 1115"/>
                    <a:gd name="T71" fmla="*/ 1270 h 2190"/>
                    <a:gd name="T72" fmla="*/ 388 w 1115"/>
                    <a:gd name="T73" fmla="*/ 1294 h 2190"/>
                    <a:gd name="T74" fmla="*/ 337 w 1115"/>
                    <a:gd name="T75" fmla="*/ 1326 h 2190"/>
                    <a:gd name="T76" fmla="*/ 287 w 1115"/>
                    <a:gd name="T77" fmla="*/ 1382 h 2190"/>
                    <a:gd name="T78" fmla="*/ 287 w 1115"/>
                    <a:gd name="T79" fmla="*/ 1446 h 2190"/>
                    <a:gd name="T80" fmla="*/ 312 w 1115"/>
                    <a:gd name="T81" fmla="*/ 1622 h 2190"/>
                    <a:gd name="T82" fmla="*/ 388 w 1115"/>
                    <a:gd name="T83" fmla="*/ 1702 h 2190"/>
                    <a:gd name="T84" fmla="*/ 438 w 1115"/>
                    <a:gd name="T85" fmla="*/ 1758 h 2190"/>
                    <a:gd name="T86" fmla="*/ 514 w 1115"/>
                    <a:gd name="T87" fmla="*/ 1774 h 2190"/>
                    <a:gd name="T88" fmla="*/ 607 w 1115"/>
                    <a:gd name="T89" fmla="*/ 1774 h 2190"/>
                    <a:gd name="T90" fmla="*/ 649 w 1115"/>
                    <a:gd name="T91" fmla="*/ 1862 h 2190"/>
                    <a:gd name="T92" fmla="*/ 717 w 1115"/>
                    <a:gd name="T93" fmla="*/ 1918 h 2190"/>
                    <a:gd name="T94" fmla="*/ 835 w 1115"/>
                    <a:gd name="T95" fmla="*/ 1966 h 2190"/>
                    <a:gd name="T96" fmla="*/ 826 w 1115"/>
                    <a:gd name="T97" fmla="*/ 2030 h 2190"/>
                    <a:gd name="T98" fmla="*/ 792 w 1115"/>
                    <a:gd name="T99" fmla="*/ 2078 h 2190"/>
                    <a:gd name="T100" fmla="*/ 835 w 1115"/>
                    <a:gd name="T101" fmla="*/ 2158 h 2190"/>
                    <a:gd name="T102" fmla="*/ 877 w 1115"/>
                    <a:gd name="T103" fmla="*/ 2118 h 2190"/>
                    <a:gd name="T104" fmla="*/ 1011 w 1115"/>
                    <a:gd name="T105" fmla="*/ 2102 h 2190"/>
                    <a:gd name="T106" fmla="*/ 1054 w 1115"/>
                    <a:gd name="T107" fmla="*/ 2182 h 2190"/>
                    <a:gd name="T108" fmla="*/ 1115 w 1115"/>
                    <a:gd name="T109" fmla="*/ 0 h 2190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1115" h="2190">
                      <a:moveTo>
                        <a:pt x="1011" y="0"/>
                      </a:moveTo>
                      <a:lnTo>
                        <a:pt x="995" y="54"/>
                      </a:lnTo>
                      <a:lnTo>
                        <a:pt x="1011" y="102"/>
                      </a:lnTo>
                      <a:lnTo>
                        <a:pt x="1011" y="126"/>
                      </a:lnTo>
                      <a:lnTo>
                        <a:pt x="1003" y="150"/>
                      </a:lnTo>
                      <a:lnTo>
                        <a:pt x="961" y="174"/>
                      </a:lnTo>
                      <a:lnTo>
                        <a:pt x="936" y="174"/>
                      </a:lnTo>
                      <a:lnTo>
                        <a:pt x="919" y="158"/>
                      </a:lnTo>
                      <a:lnTo>
                        <a:pt x="902" y="150"/>
                      </a:lnTo>
                      <a:lnTo>
                        <a:pt x="893" y="158"/>
                      </a:lnTo>
                      <a:lnTo>
                        <a:pt x="877" y="158"/>
                      </a:lnTo>
                      <a:lnTo>
                        <a:pt x="877" y="134"/>
                      </a:lnTo>
                      <a:lnTo>
                        <a:pt x="877" y="102"/>
                      </a:lnTo>
                      <a:lnTo>
                        <a:pt x="893" y="78"/>
                      </a:lnTo>
                      <a:lnTo>
                        <a:pt x="902" y="54"/>
                      </a:lnTo>
                      <a:lnTo>
                        <a:pt x="893" y="38"/>
                      </a:lnTo>
                      <a:lnTo>
                        <a:pt x="851" y="6"/>
                      </a:lnTo>
                      <a:lnTo>
                        <a:pt x="801" y="14"/>
                      </a:lnTo>
                      <a:lnTo>
                        <a:pt x="750" y="30"/>
                      </a:lnTo>
                      <a:lnTo>
                        <a:pt x="700" y="38"/>
                      </a:lnTo>
                      <a:lnTo>
                        <a:pt x="742" y="54"/>
                      </a:lnTo>
                      <a:lnTo>
                        <a:pt x="784" y="78"/>
                      </a:lnTo>
                      <a:lnTo>
                        <a:pt x="809" y="166"/>
                      </a:lnTo>
                      <a:lnTo>
                        <a:pt x="818" y="190"/>
                      </a:lnTo>
                      <a:lnTo>
                        <a:pt x="843" y="190"/>
                      </a:lnTo>
                      <a:lnTo>
                        <a:pt x="877" y="214"/>
                      </a:lnTo>
                      <a:lnTo>
                        <a:pt x="902" y="254"/>
                      </a:lnTo>
                      <a:lnTo>
                        <a:pt x="910" y="302"/>
                      </a:lnTo>
                      <a:lnTo>
                        <a:pt x="851" y="294"/>
                      </a:lnTo>
                      <a:lnTo>
                        <a:pt x="801" y="302"/>
                      </a:lnTo>
                      <a:lnTo>
                        <a:pt x="784" y="310"/>
                      </a:lnTo>
                      <a:lnTo>
                        <a:pt x="784" y="318"/>
                      </a:lnTo>
                      <a:lnTo>
                        <a:pt x="776" y="350"/>
                      </a:lnTo>
                      <a:lnTo>
                        <a:pt x="750" y="390"/>
                      </a:lnTo>
                      <a:lnTo>
                        <a:pt x="725" y="438"/>
                      </a:lnTo>
                      <a:lnTo>
                        <a:pt x="717" y="470"/>
                      </a:lnTo>
                      <a:lnTo>
                        <a:pt x="733" y="486"/>
                      </a:lnTo>
                      <a:lnTo>
                        <a:pt x="818" y="550"/>
                      </a:lnTo>
                      <a:lnTo>
                        <a:pt x="750" y="574"/>
                      </a:lnTo>
                      <a:lnTo>
                        <a:pt x="666" y="574"/>
                      </a:lnTo>
                      <a:lnTo>
                        <a:pt x="599" y="558"/>
                      </a:lnTo>
                      <a:lnTo>
                        <a:pt x="582" y="574"/>
                      </a:lnTo>
                      <a:lnTo>
                        <a:pt x="573" y="598"/>
                      </a:lnTo>
                      <a:lnTo>
                        <a:pt x="607" y="630"/>
                      </a:lnTo>
                      <a:lnTo>
                        <a:pt x="658" y="638"/>
                      </a:lnTo>
                      <a:lnTo>
                        <a:pt x="683" y="638"/>
                      </a:lnTo>
                      <a:lnTo>
                        <a:pt x="700" y="654"/>
                      </a:lnTo>
                      <a:lnTo>
                        <a:pt x="700" y="670"/>
                      </a:lnTo>
                      <a:lnTo>
                        <a:pt x="683" y="694"/>
                      </a:lnTo>
                      <a:lnTo>
                        <a:pt x="674" y="702"/>
                      </a:lnTo>
                      <a:lnTo>
                        <a:pt x="649" y="702"/>
                      </a:lnTo>
                      <a:lnTo>
                        <a:pt x="599" y="686"/>
                      </a:lnTo>
                      <a:lnTo>
                        <a:pt x="548" y="678"/>
                      </a:lnTo>
                      <a:lnTo>
                        <a:pt x="523" y="670"/>
                      </a:lnTo>
                      <a:lnTo>
                        <a:pt x="506" y="654"/>
                      </a:lnTo>
                      <a:lnTo>
                        <a:pt x="447" y="582"/>
                      </a:lnTo>
                      <a:lnTo>
                        <a:pt x="438" y="542"/>
                      </a:lnTo>
                      <a:lnTo>
                        <a:pt x="438" y="526"/>
                      </a:lnTo>
                      <a:lnTo>
                        <a:pt x="430" y="502"/>
                      </a:lnTo>
                      <a:lnTo>
                        <a:pt x="380" y="486"/>
                      </a:lnTo>
                      <a:lnTo>
                        <a:pt x="337" y="470"/>
                      </a:lnTo>
                      <a:lnTo>
                        <a:pt x="253" y="414"/>
                      </a:lnTo>
                      <a:lnTo>
                        <a:pt x="287" y="414"/>
                      </a:lnTo>
                      <a:lnTo>
                        <a:pt x="321" y="430"/>
                      </a:lnTo>
                      <a:lnTo>
                        <a:pt x="396" y="430"/>
                      </a:lnTo>
                      <a:lnTo>
                        <a:pt x="565" y="438"/>
                      </a:lnTo>
                      <a:lnTo>
                        <a:pt x="624" y="422"/>
                      </a:lnTo>
                      <a:lnTo>
                        <a:pt x="658" y="406"/>
                      </a:lnTo>
                      <a:lnTo>
                        <a:pt x="683" y="374"/>
                      </a:lnTo>
                      <a:lnTo>
                        <a:pt x="708" y="310"/>
                      </a:lnTo>
                      <a:lnTo>
                        <a:pt x="717" y="278"/>
                      </a:lnTo>
                      <a:lnTo>
                        <a:pt x="708" y="246"/>
                      </a:lnTo>
                      <a:lnTo>
                        <a:pt x="666" y="198"/>
                      </a:lnTo>
                      <a:lnTo>
                        <a:pt x="599" y="182"/>
                      </a:lnTo>
                      <a:lnTo>
                        <a:pt x="447" y="142"/>
                      </a:lnTo>
                      <a:lnTo>
                        <a:pt x="371" y="118"/>
                      </a:lnTo>
                      <a:lnTo>
                        <a:pt x="304" y="118"/>
                      </a:lnTo>
                      <a:lnTo>
                        <a:pt x="152" y="118"/>
                      </a:lnTo>
                      <a:lnTo>
                        <a:pt x="177" y="94"/>
                      </a:lnTo>
                      <a:lnTo>
                        <a:pt x="186" y="86"/>
                      </a:lnTo>
                      <a:lnTo>
                        <a:pt x="169" y="78"/>
                      </a:lnTo>
                      <a:lnTo>
                        <a:pt x="127" y="70"/>
                      </a:lnTo>
                      <a:lnTo>
                        <a:pt x="110" y="102"/>
                      </a:lnTo>
                      <a:lnTo>
                        <a:pt x="76" y="110"/>
                      </a:lnTo>
                      <a:lnTo>
                        <a:pt x="76" y="134"/>
                      </a:lnTo>
                      <a:lnTo>
                        <a:pt x="42" y="166"/>
                      </a:lnTo>
                      <a:lnTo>
                        <a:pt x="9" y="214"/>
                      </a:lnTo>
                      <a:lnTo>
                        <a:pt x="0" y="262"/>
                      </a:lnTo>
                      <a:lnTo>
                        <a:pt x="26" y="326"/>
                      </a:lnTo>
                      <a:lnTo>
                        <a:pt x="68" y="342"/>
                      </a:lnTo>
                      <a:lnTo>
                        <a:pt x="110" y="382"/>
                      </a:lnTo>
                      <a:lnTo>
                        <a:pt x="93" y="438"/>
                      </a:lnTo>
                      <a:lnTo>
                        <a:pt x="144" y="534"/>
                      </a:lnTo>
                      <a:lnTo>
                        <a:pt x="211" y="598"/>
                      </a:lnTo>
                      <a:lnTo>
                        <a:pt x="169" y="646"/>
                      </a:lnTo>
                      <a:lnTo>
                        <a:pt x="177" y="702"/>
                      </a:lnTo>
                      <a:lnTo>
                        <a:pt x="245" y="742"/>
                      </a:lnTo>
                      <a:lnTo>
                        <a:pt x="287" y="798"/>
                      </a:lnTo>
                      <a:lnTo>
                        <a:pt x="270" y="846"/>
                      </a:lnTo>
                      <a:lnTo>
                        <a:pt x="337" y="886"/>
                      </a:lnTo>
                      <a:lnTo>
                        <a:pt x="388" y="934"/>
                      </a:lnTo>
                      <a:lnTo>
                        <a:pt x="380" y="998"/>
                      </a:lnTo>
                      <a:lnTo>
                        <a:pt x="337" y="1070"/>
                      </a:lnTo>
                      <a:lnTo>
                        <a:pt x="287" y="1142"/>
                      </a:lnTo>
                      <a:lnTo>
                        <a:pt x="262" y="1238"/>
                      </a:lnTo>
                      <a:lnTo>
                        <a:pt x="278" y="1222"/>
                      </a:lnTo>
                      <a:lnTo>
                        <a:pt x="304" y="1254"/>
                      </a:lnTo>
                      <a:lnTo>
                        <a:pt x="346" y="1270"/>
                      </a:lnTo>
                      <a:lnTo>
                        <a:pt x="396" y="1278"/>
                      </a:lnTo>
                      <a:lnTo>
                        <a:pt x="396" y="1286"/>
                      </a:lnTo>
                      <a:lnTo>
                        <a:pt x="388" y="1294"/>
                      </a:lnTo>
                      <a:lnTo>
                        <a:pt x="363" y="1302"/>
                      </a:lnTo>
                      <a:lnTo>
                        <a:pt x="346" y="1302"/>
                      </a:lnTo>
                      <a:lnTo>
                        <a:pt x="337" y="1326"/>
                      </a:lnTo>
                      <a:lnTo>
                        <a:pt x="287" y="1334"/>
                      </a:lnTo>
                      <a:lnTo>
                        <a:pt x="287" y="1358"/>
                      </a:lnTo>
                      <a:lnTo>
                        <a:pt x="287" y="1382"/>
                      </a:lnTo>
                      <a:lnTo>
                        <a:pt x="278" y="1382"/>
                      </a:lnTo>
                      <a:lnTo>
                        <a:pt x="287" y="1398"/>
                      </a:lnTo>
                      <a:lnTo>
                        <a:pt x="287" y="1446"/>
                      </a:lnTo>
                      <a:lnTo>
                        <a:pt x="287" y="1510"/>
                      </a:lnTo>
                      <a:lnTo>
                        <a:pt x="329" y="1558"/>
                      </a:lnTo>
                      <a:lnTo>
                        <a:pt x="312" y="1622"/>
                      </a:lnTo>
                      <a:lnTo>
                        <a:pt x="346" y="1630"/>
                      </a:lnTo>
                      <a:lnTo>
                        <a:pt x="354" y="1670"/>
                      </a:lnTo>
                      <a:lnTo>
                        <a:pt x="388" y="1702"/>
                      </a:lnTo>
                      <a:lnTo>
                        <a:pt x="413" y="1766"/>
                      </a:lnTo>
                      <a:lnTo>
                        <a:pt x="413" y="1758"/>
                      </a:lnTo>
                      <a:lnTo>
                        <a:pt x="438" y="1758"/>
                      </a:lnTo>
                      <a:lnTo>
                        <a:pt x="464" y="1774"/>
                      </a:lnTo>
                      <a:lnTo>
                        <a:pt x="481" y="1766"/>
                      </a:lnTo>
                      <a:lnTo>
                        <a:pt x="514" y="1774"/>
                      </a:lnTo>
                      <a:lnTo>
                        <a:pt x="531" y="1790"/>
                      </a:lnTo>
                      <a:lnTo>
                        <a:pt x="573" y="1766"/>
                      </a:lnTo>
                      <a:lnTo>
                        <a:pt x="607" y="1774"/>
                      </a:lnTo>
                      <a:lnTo>
                        <a:pt x="641" y="1798"/>
                      </a:lnTo>
                      <a:lnTo>
                        <a:pt x="649" y="1830"/>
                      </a:lnTo>
                      <a:lnTo>
                        <a:pt x="649" y="1862"/>
                      </a:lnTo>
                      <a:lnTo>
                        <a:pt x="683" y="1878"/>
                      </a:lnTo>
                      <a:lnTo>
                        <a:pt x="683" y="1894"/>
                      </a:lnTo>
                      <a:lnTo>
                        <a:pt x="717" y="1918"/>
                      </a:lnTo>
                      <a:lnTo>
                        <a:pt x="759" y="1926"/>
                      </a:lnTo>
                      <a:lnTo>
                        <a:pt x="767" y="1950"/>
                      </a:lnTo>
                      <a:lnTo>
                        <a:pt x="835" y="1966"/>
                      </a:lnTo>
                      <a:lnTo>
                        <a:pt x="860" y="1990"/>
                      </a:lnTo>
                      <a:lnTo>
                        <a:pt x="843" y="2014"/>
                      </a:lnTo>
                      <a:lnTo>
                        <a:pt x="826" y="2030"/>
                      </a:lnTo>
                      <a:lnTo>
                        <a:pt x="776" y="2038"/>
                      </a:lnTo>
                      <a:lnTo>
                        <a:pt x="767" y="2062"/>
                      </a:lnTo>
                      <a:lnTo>
                        <a:pt x="792" y="2078"/>
                      </a:lnTo>
                      <a:lnTo>
                        <a:pt x="792" y="2102"/>
                      </a:lnTo>
                      <a:lnTo>
                        <a:pt x="809" y="2126"/>
                      </a:lnTo>
                      <a:lnTo>
                        <a:pt x="835" y="2158"/>
                      </a:lnTo>
                      <a:lnTo>
                        <a:pt x="868" y="2158"/>
                      </a:lnTo>
                      <a:lnTo>
                        <a:pt x="877" y="2118"/>
                      </a:lnTo>
                      <a:lnTo>
                        <a:pt x="910" y="2118"/>
                      </a:lnTo>
                      <a:lnTo>
                        <a:pt x="969" y="2086"/>
                      </a:lnTo>
                      <a:lnTo>
                        <a:pt x="1011" y="2102"/>
                      </a:lnTo>
                      <a:lnTo>
                        <a:pt x="1054" y="2126"/>
                      </a:lnTo>
                      <a:lnTo>
                        <a:pt x="1037" y="2142"/>
                      </a:lnTo>
                      <a:lnTo>
                        <a:pt x="1054" y="2182"/>
                      </a:lnTo>
                      <a:lnTo>
                        <a:pt x="1079" y="2190"/>
                      </a:lnTo>
                      <a:lnTo>
                        <a:pt x="1113" y="2190"/>
                      </a:lnTo>
                      <a:lnTo>
                        <a:pt x="1115" y="0"/>
                      </a:lnTo>
                      <a:lnTo>
                        <a:pt x="1011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23" name="Freeform 122"/>
                <p:cNvSpPr>
                  <a:spLocks/>
                </p:cNvSpPr>
                <p:nvPr/>
              </p:nvSpPr>
              <p:spPr bwMode="auto">
                <a:xfrm>
                  <a:off x="4280" y="131"/>
                  <a:ext cx="801" cy="1272"/>
                </a:xfrm>
                <a:custGeom>
                  <a:avLst/>
                  <a:gdLst>
                    <a:gd name="T0" fmla="*/ 683 w 801"/>
                    <a:gd name="T1" fmla="*/ 720 h 1272"/>
                    <a:gd name="T2" fmla="*/ 658 w 801"/>
                    <a:gd name="T3" fmla="*/ 616 h 1272"/>
                    <a:gd name="T4" fmla="*/ 582 w 801"/>
                    <a:gd name="T5" fmla="*/ 520 h 1272"/>
                    <a:gd name="T6" fmla="*/ 557 w 801"/>
                    <a:gd name="T7" fmla="*/ 408 h 1272"/>
                    <a:gd name="T8" fmla="*/ 523 w 801"/>
                    <a:gd name="T9" fmla="*/ 256 h 1272"/>
                    <a:gd name="T10" fmla="*/ 439 w 801"/>
                    <a:gd name="T11" fmla="*/ 200 h 1272"/>
                    <a:gd name="T12" fmla="*/ 422 w 801"/>
                    <a:gd name="T13" fmla="*/ 88 h 1272"/>
                    <a:gd name="T14" fmla="*/ 413 w 801"/>
                    <a:gd name="T15" fmla="*/ 32 h 1272"/>
                    <a:gd name="T16" fmla="*/ 295 w 801"/>
                    <a:gd name="T17" fmla="*/ 0 h 1272"/>
                    <a:gd name="T18" fmla="*/ 262 w 801"/>
                    <a:gd name="T19" fmla="*/ 112 h 1272"/>
                    <a:gd name="T20" fmla="*/ 186 w 801"/>
                    <a:gd name="T21" fmla="*/ 168 h 1272"/>
                    <a:gd name="T22" fmla="*/ 43 w 801"/>
                    <a:gd name="T23" fmla="*/ 136 h 1272"/>
                    <a:gd name="T24" fmla="*/ 51 w 801"/>
                    <a:gd name="T25" fmla="*/ 216 h 1272"/>
                    <a:gd name="T26" fmla="*/ 177 w 801"/>
                    <a:gd name="T27" fmla="*/ 296 h 1272"/>
                    <a:gd name="T28" fmla="*/ 220 w 801"/>
                    <a:gd name="T29" fmla="*/ 368 h 1272"/>
                    <a:gd name="T30" fmla="*/ 228 w 801"/>
                    <a:gd name="T31" fmla="*/ 464 h 1272"/>
                    <a:gd name="T32" fmla="*/ 262 w 801"/>
                    <a:gd name="T33" fmla="*/ 552 h 1272"/>
                    <a:gd name="T34" fmla="*/ 329 w 801"/>
                    <a:gd name="T35" fmla="*/ 576 h 1272"/>
                    <a:gd name="T36" fmla="*/ 354 w 801"/>
                    <a:gd name="T37" fmla="*/ 600 h 1272"/>
                    <a:gd name="T38" fmla="*/ 354 w 801"/>
                    <a:gd name="T39" fmla="*/ 632 h 1272"/>
                    <a:gd name="T40" fmla="*/ 236 w 801"/>
                    <a:gd name="T41" fmla="*/ 832 h 1272"/>
                    <a:gd name="T42" fmla="*/ 177 w 801"/>
                    <a:gd name="T43" fmla="*/ 896 h 1272"/>
                    <a:gd name="T44" fmla="*/ 186 w 801"/>
                    <a:gd name="T45" fmla="*/ 976 h 1272"/>
                    <a:gd name="T46" fmla="*/ 228 w 801"/>
                    <a:gd name="T47" fmla="*/ 1080 h 1272"/>
                    <a:gd name="T48" fmla="*/ 236 w 801"/>
                    <a:gd name="T49" fmla="*/ 1160 h 1272"/>
                    <a:gd name="T50" fmla="*/ 287 w 801"/>
                    <a:gd name="T51" fmla="*/ 1208 h 1272"/>
                    <a:gd name="T52" fmla="*/ 312 w 801"/>
                    <a:gd name="T53" fmla="*/ 1272 h 1272"/>
                    <a:gd name="T54" fmla="*/ 380 w 801"/>
                    <a:gd name="T55" fmla="*/ 1264 h 1272"/>
                    <a:gd name="T56" fmla="*/ 506 w 801"/>
                    <a:gd name="T57" fmla="*/ 1192 h 1272"/>
                    <a:gd name="T58" fmla="*/ 675 w 801"/>
                    <a:gd name="T59" fmla="*/ 1112 h 1272"/>
                    <a:gd name="T60" fmla="*/ 750 w 801"/>
                    <a:gd name="T61" fmla="*/ 944 h 1272"/>
                    <a:gd name="T62" fmla="*/ 801 w 801"/>
                    <a:gd name="T63" fmla="*/ 808 h 127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01" h="1272">
                      <a:moveTo>
                        <a:pt x="750" y="760"/>
                      </a:moveTo>
                      <a:lnTo>
                        <a:pt x="683" y="720"/>
                      </a:lnTo>
                      <a:lnTo>
                        <a:pt x="700" y="672"/>
                      </a:lnTo>
                      <a:lnTo>
                        <a:pt x="658" y="616"/>
                      </a:lnTo>
                      <a:lnTo>
                        <a:pt x="590" y="576"/>
                      </a:lnTo>
                      <a:lnTo>
                        <a:pt x="582" y="520"/>
                      </a:lnTo>
                      <a:lnTo>
                        <a:pt x="624" y="472"/>
                      </a:lnTo>
                      <a:lnTo>
                        <a:pt x="557" y="408"/>
                      </a:lnTo>
                      <a:lnTo>
                        <a:pt x="506" y="312"/>
                      </a:lnTo>
                      <a:lnTo>
                        <a:pt x="523" y="256"/>
                      </a:lnTo>
                      <a:lnTo>
                        <a:pt x="481" y="216"/>
                      </a:lnTo>
                      <a:lnTo>
                        <a:pt x="439" y="200"/>
                      </a:lnTo>
                      <a:lnTo>
                        <a:pt x="413" y="136"/>
                      </a:lnTo>
                      <a:lnTo>
                        <a:pt x="422" y="88"/>
                      </a:lnTo>
                      <a:lnTo>
                        <a:pt x="430" y="72"/>
                      </a:lnTo>
                      <a:lnTo>
                        <a:pt x="413" y="32"/>
                      </a:lnTo>
                      <a:lnTo>
                        <a:pt x="346" y="0"/>
                      </a:lnTo>
                      <a:lnTo>
                        <a:pt x="295" y="0"/>
                      </a:lnTo>
                      <a:lnTo>
                        <a:pt x="262" y="40"/>
                      </a:lnTo>
                      <a:lnTo>
                        <a:pt x="262" y="112"/>
                      </a:lnTo>
                      <a:lnTo>
                        <a:pt x="245" y="184"/>
                      </a:lnTo>
                      <a:lnTo>
                        <a:pt x="186" y="168"/>
                      </a:lnTo>
                      <a:lnTo>
                        <a:pt x="144" y="184"/>
                      </a:lnTo>
                      <a:lnTo>
                        <a:pt x="43" y="136"/>
                      </a:lnTo>
                      <a:lnTo>
                        <a:pt x="0" y="160"/>
                      </a:lnTo>
                      <a:lnTo>
                        <a:pt x="51" y="216"/>
                      </a:lnTo>
                      <a:lnTo>
                        <a:pt x="144" y="256"/>
                      </a:lnTo>
                      <a:lnTo>
                        <a:pt x="177" y="296"/>
                      </a:lnTo>
                      <a:lnTo>
                        <a:pt x="177" y="336"/>
                      </a:lnTo>
                      <a:lnTo>
                        <a:pt x="220" y="368"/>
                      </a:lnTo>
                      <a:lnTo>
                        <a:pt x="220" y="416"/>
                      </a:lnTo>
                      <a:lnTo>
                        <a:pt x="228" y="464"/>
                      </a:lnTo>
                      <a:lnTo>
                        <a:pt x="245" y="504"/>
                      </a:lnTo>
                      <a:lnTo>
                        <a:pt x="262" y="552"/>
                      </a:lnTo>
                      <a:lnTo>
                        <a:pt x="295" y="560"/>
                      </a:lnTo>
                      <a:lnTo>
                        <a:pt x="329" y="576"/>
                      </a:lnTo>
                      <a:lnTo>
                        <a:pt x="354" y="584"/>
                      </a:lnTo>
                      <a:lnTo>
                        <a:pt x="354" y="600"/>
                      </a:lnTo>
                      <a:lnTo>
                        <a:pt x="363" y="616"/>
                      </a:lnTo>
                      <a:lnTo>
                        <a:pt x="354" y="632"/>
                      </a:lnTo>
                      <a:lnTo>
                        <a:pt x="321" y="696"/>
                      </a:lnTo>
                      <a:lnTo>
                        <a:pt x="236" y="832"/>
                      </a:lnTo>
                      <a:lnTo>
                        <a:pt x="203" y="864"/>
                      </a:lnTo>
                      <a:lnTo>
                        <a:pt x="177" y="896"/>
                      </a:lnTo>
                      <a:lnTo>
                        <a:pt x="177" y="936"/>
                      </a:lnTo>
                      <a:lnTo>
                        <a:pt x="186" y="976"/>
                      </a:lnTo>
                      <a:lnTo>
                        <a:pt x="211" y="1048"/>
                      </a:lnTo>
                      <a:lnTo>
                        <a:pt x="228" y="1080"/>
                      </a:lnTo>
                      <a:lnTo>
                        <a:pt x="228" y="1120"/>
                      </a:lnTo>
                      <a:lnTo>
                        <a:pt x="236" y="1160"/>
                      </a:lnTo>
                      <a:lnTo>
                        <a:pt x="253" y="1192"/>
                      </a:lnTo>
                      <a:lnTo>
                        <a:pt x="287" y="1208"/>
                      </a:lnTo>
                      <a:lnTo>
                        <a:pt x="321" y="1224"/>
                      </a:lnTo>
                      <a:lnTo>
                        <a:pt x="312" y="1272"/>
                      </a:lnTo>
                      <a:lnTo>
                        <a:pt x="363" y="1272"/>
                      </a:lnTo>
                      <a:lnTo>
                        <a:pt x="380" y="1264"/>
                      </a:lnTo>
                      <a:lnTo>
                        <a:pt x="405" y="1248"/>
                      </a:lnTo>
                      <a:lnTo>
                        <a:pt x="506" y="1192"/>
                      </a:lnTo>
                      <a:lnTo>
                        <a:pt x="599" y="1152"/>
                      </a:lnTo>
                      <a:lnTo>
                        <a:pt x="675" y="1112"/>
                      </a:lnTo>
                      <a:lnTo>
                        <a:pt x="700" y="1016"/>
                      </a:lnTo>
                      <a:lnTo>
                        <a:pt x="750" y="944"/>
                      </a:lnTo>
                      <a:lnTo>
                        <a:pt x="793" y="872"/>
                      </a:lnTo>
                      <a:lnTo>
                        <a:pt x="801" y="808"/>
                      </a:lnTo>
                      <a:lnTo>
                        <a:pt x="750" y="760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24" name="Freeform 123"/>
                <p:cNvSpPr>
                  <a:spLocks/>
                </p:cNvSpPr>
                <p:nvPr/>
              </p:nvSpPr>
              <p:spPr bwMode="auto">
                <a:xfrm>
                  <a:off x="3845" y="312"/>
                  <a:ext cx="691" cy="1696"/>
                </a:xfrm>
                <a:custGeom>
                  <a:avLst/>
                  <a:gdLst>
                    <a:gd name="T0" fmla="*/ 354 w 691"/>
                    <a:gd name="T1" fmla="*/ 72 h 1696"/>
                    <a:gd name="T2" fmla="*/ 295 w 691"/>
                    <a:gd name="T3" fmla="*/ 128 h 1696"/>
                    <a:gd name="T4" fmla="*/ 261 w 691"/>
                    <a:gd name="T5" fmla="*/ 216 h 1696"/>
                    <a:gd name="T6" fmla="*/ 210 w 691"/>
                    <a:gd name="T7" fmla="*/ 312 h 1696"/>
                    <a:gd name="T8" fmla="*/ 168 w 691"/>
                    <a:gd name="T9" fmla="*/ 400 h 1696"/>
                    <a:gd name="T10" fmla="*/ 118 w 691"/>
                    <a:gd name="T11" fmla="*/ 576 h 1696"/>
                    <a:gd name="T12" fmla="*/ 143 w 691"/>
                    <a:gd name="T13" fmla="*/ 656 h 1696"/>
                    <a:gd name="T14" fmla="*/ 33 w 691"/>
                    <a:gd name="T15" fmla="*/ 736 h 1696"/>
                    <a:gd name="T16" fmla="*/ 50 w 691"/>
                    <a:gd name="T17" fmla="*/ 936 h 1696"/>
                    <a:gd name="T18" fmla="*/ 92 w 691"/>
                    <a:gd name="T19" fmla="*/ 1016 h 1696"/>
                    <a:gd name="T20" fmla="*/ 67 w 691"/>
                    <a:gd name="T21" fmla="*/ 1144 h 1696"/>
                    <a:gd name="T22" fmla="*/ 17 w 691"/>
                    <a:gd name="T23" fmla="*/ 1272 h 1696"/>
                    <a:gd name="T24" fmla="*/ 8 w 691"/>
                    <a:gd name="T25" fmla="*/ 1328 h 1696"/>
                    <a:gd name="T26" fmla="*/ 42 w 691"/>
                    <a:gd name="T27" fmla="*/ 1376 h 1696"/>
                    <a:gd name="T28" fmla="*/ 84 w 691"/>
                    <a:gd name="T29" fmla="*/ 1504 h 1696"/>
                    <a:gd name="T30" fmla="*/ 118 w 691"/>
                    <a:gd name="T31" fmla="*/ 1568 h 1696"/>
                    <a:gd name="T32" fmla="*/ 109 w 691"/>
                    <a:gd name="T33" fmla="*/ 1616 h 1696"/>
                    <a:gd name="T34" fmla="*/ 135 w 691"/>
                    <a:gd name="T35" fmla="*/ 1664 h 1696"/>
                    <a:gd name="T36" fmla="*/ 202 w 691"/>
                    <a:gd name="T37" fmla="*/ 1696 h 1696"/>
                    <a:gd name="T38" fmla="*/ 244 w 691"/>
                    <a:gd name="T39" fmla="*/ 1648 h 1696"/>
                    <a:gd name="T40" fmla="*/ 286 w 691"/>
                    <a:gd name="T41" fmla="*/ 1600 h 1696"/>
                    <a:gd name="T42" fmla="*/ 387 w 691"/>
                    <a:gd name="T43" fmla="*/ 1472 h 1696"/>
                    <a:gd name="T44" fmla="*/ 387 w 691"/>
                    <a:gd name="T45" fmla="*/ 1408 h 1696"/>
                    <a:gd name="T46" fmla="*/ 396 w 691"/>
                    <a:gd name="T47" fmla="*/ 1336 h 1696"/>
                    <a:gd name="T48" fmla="*/ 421 w 691"/>
                    <a:gd name="T49" fmla="*/ 1272 h 1696"/>
                    <a:gd name="T50" fmla="*/ 497 w 691"/>
                    <a:gd name="T51" fmla="*/ 1224 h 1696"/>
                    <a:gd name="T52" fmla="*/ 505 w 691"/>
                    <a:gd name="T53" fmla="*/ 1168 h 1696"/>
                    <a:gd name="T54" fmla="*/ 480 w 691"/>
                    <a:gd name="T55" fmla="*/ 1088 h 1696"/>
                    <a:gd name="T56" fmla="*/ 396 w 691"/>
                    <a:gd name="T57" fmla="*/ 1040 h 1696"/>
                    <a:gd name="T58" fmla="*/ 387 w 691"/>
                    <a:gd name="T59" fmla="*/ 984 h 1696"/>
                    <a:gd name="T60" fmla="*/ 387 w 691"/>
                    <a:gd name="T61" fmla="*/ 832 h 1696"/>
                    <a:gd name="T62" fmla="*/ 480 w 691"/>
                    <a:gd name="T63" fmla="*/ 704 h 1696"/>
                    <a:gd name="T64" fmla="*/ 556 w 691"/>
                    <a:gd name="T65" fmla="*/ 624 h 1696"/>
                    <a:gd name="T66" fmla="*/ 581 w 691"/>
                    <a:gd name="T67" fmla="*/ 560 h 1696"/>
                    <a:gd name="T68" fmla="*/ 573 w 691"/>
                    <a:gd name="T69" fmla="*/ 496 h 1696"/>
                    <a:gd name="T70" fmla="*/ 606 w 691"/>
                    <a:gd name="T71" fmla="*/ 424 h 1696"/>
                    <a:gd name="T72" fmla="*/ 682 w 691"/>
                    <a:gd name="T73" fmla="*/ 376 h 1696"/>
                    <a:gd name="T74" fmla="*/ 674 w 691"/>
                    <a:gd name="T75" fmla="*/ 328 h 1696"/>
                    <a:gd name="T76" fmla="*/ 649 w 691"/>
                    <a:gd name="T77" fmla="*/ 240 h 1696"/>
                    <a:gd name="T78" fmla="*/ 606 w 691"/>
                    <a:gd name="T79" fmla="*/ 160 h 1696"/>
                    <a:gd name="T80" fmla="*/ 573 w 691"/>
                    <a:gd name="T81" fmla="*/ 80 h 1696"/>
                    <a:gd name="T82" fmla="*/ 446 w 691"/>
                    <a:gd name="T83" fmla="*/ 0 h 1696"/>
                    <a:gd name="T84" fmla="*/ 429 w 691"/>
                    <a:gd name="T85" fmla="*/ 88 h 169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691" h="1696">
                      <a:moveTo>
                        <a:pt x="429" y="88"/>
                      </a:moveTo>
                      <a:lnTo>
                        <a:pt x="354" y="72"/>
                      </a:lnTo>
                      <a:lnTo>
                        <a:pt x="337" y="128"/>
                      </a:lnTo>
                      <a:lnTo>
                        <a:pt x="295" y="128"/>
                      </a:lnTo>
                      <a:lnTo>
                        <a:pt x="261" y="168"/>
                      </a:lnTo>
                      <a:lnTo>
                        <a:pt x="261" y="216"/>
                      </a:lnTo>
                      <a:lnTo>
                        <a:pt x="269" y="256"/>
                      </a:lnTo>
                      <a:lnTo>
                        <a:pt x="210" y="312"/>
                      </a:lnTo>
                      <a:lnTo>
                        <a:pt x="210" y="376"/>
                      </a:lnTo>
                      <a:lnTo>
                        <a:pt x="168" y="400"/>
                      </a:lnTo>
                      <a:lnTo>
                        <a:pt x="168" y="496"/>
                      </a:lnTo>
                      <a:lnTo>
                        <a:pt x="118" y="576"/>
                      </a:lnTo>
                      <a:lnTo>
                        <a:pt x="160" y="600"/>
                      </a:lnTo>
                      <a:lnTo>
                        <a:pt x="143" y="656"/>
                      </a:lnTo>
                      <a:lnTo>
                        <a:pt x="67" y="664"/>
                      </a:lnTo>
                      <a:lnTo>
                        <a:pt x="33" y="736"/>
                      </a:lnTo>
                      <a:lnTo>
                        <a:pt x="50" y="856"/>
                      </a:lnTo>
                      <a:lnTo>
                        <a:pt x="50" y="936"/>
                      </a:lnTo>
                      <a:lnTo>
                        <a:pt x="92" y="976"/>
                      </a:lnTo>
                      <a:lnTo>
                        <a:pt x="92" y="1016"/>
                      </a:lnTo>
                      <a:lnTo>
                        <a:pt x="67" y="1056"/>
                      </a:lnTo>
                      <a:lnTo>
                        <a:pt x="67" y="1144"/>
                      </a:lnTo>
                      <a:lnTo>
                        <a:pt x="33" y="1176"/>
                      </a:lnTo>
                      <a:lnTo>
                        <a:pt x="17" y="1272"/>
                      </a:lnTo>
                      <a:lnTo>
                        <a:pt x="0" y="1280"/>
                      </a:lnTo>
                      <a:lnTo>
                        <a:pt x="8" y="1328"/>
                      </a:lnTo>
                      <a:lnTo>
                        <a:pt x="33" y="1352"/>
                      </a:lnTo>
                      <a:lnTo>
                        <a:pt x="42" y="1376"/>
                      </a:lnTo>
                      <a:lnTo>
                        <a:pt x="42" y="1440"/>
                      </a:lnTo>
                      <a:lnTo>
                        <a:pt x="84" y="1504"/>
                      </a:lnTo>
                      <a:lnTo>
                        <a:pt x="109" y="1536"/>
                      </a:lnTo>
                      <a:lnTo>
                        <a:pt x="118" y="1568"/>
                      </a:lnTo>
                      <a:lnTo>
                        <a:pt x="109" y="1592"/>
                      </a:lnTo>
                      <a:lnTo>
                        <a:pt x="109" y="1616"/>
                      </a:lnTo>
                      <a:lnTo>
                        <a:pt x="126" y="1632"/>
                      </a:lnTo>
                      <a:lnTo>
                        <a:pt x="135" y="1664"/>
                      </a:lnTo>
                      <a:lnTo>
                        <a:pt x="135" y="1696"/>
                      </a:lnTo>
                      <a:lnTo>
                        <a:pt x="202" y="1696"/>
                      </a:lnTo>
                      <a:lnTo>
                        <a:pt x="236" y="1680"/>
                      </a:lnTo>
                      <a:lnTo>
                        <a:pt x="244" y="1648"/>
                      </a:lnTo>
                      <a:lnTo>
                        <a:pt x="261" y="1616"/>
                      </a:lnTo>
                      <a:lnTo>
                        <a:pt x="286" y="1600"/>
                      </a:lnTo>
                      <a:lnTo>
                        <a:pt x="354" y="1608"/>
                      </a:lnTo>
                      <a:lnTo>
                        <a:pt x="387" y="1472"/>
                      </a:lnTo>
                      <a:lnTo>
                        <a:pt x="396" y="1440"/>
                      </a:lnTo>
                      <a:lnTo>
                        <a:pt x="387" y="1408"/>
                      </a:lnTo>
                      <a:lnTo>
                        <a:pt x="387" y="1368"/>
                      </a:lnTo>
                      <a:lnTo>
                        <a:pt x="396" y="1336"/>
                      </a:lnTo>
                      <a:lnTo>
                        <a:pt x="404" y="1296"/>
                      </a:lnTo>
                      <a:lnTo>
                        <a:pt x="421" y="1272"/>
                      </a:lnTo>
                      <a:lnTo>
                        <a:pt x="472" y="1240"/>
                      </a:lnTo>
                      <a:lnTo>
                        <a:pt x="497" y="1224"/>
                      </a:lnTo>
                      <a:lnTo>
                        <a:pt x="497" y="1192"/>
                      </a:lnTo>
                      <a:lnTo>
                        <a:pt x="505" y="1168"/>
                      </a:lnTo>
                      <a:lnTo>
                        <a:pt x="522" y="1144"/>
                      </a:lnTo>
                      <a:lnTo>
                        <a:pt x="480" y="1088"/>
                      </a:lnTo>
                      <a:lnTo>
                        <a:pt x="413" y="1048"/>
                      </a:lnTo>
                      <a:lnTo>
                        <a:pt x="396" y="1040"/>
                      </a:lnTo>
                      <a:lnTo>
                        <a:pt x="387" y="1024"/>
                      </a:lnTo>
                      <a:lnTo>
                        <a:pt x="387" y="984"/>
                      </a:lnTo>
                      <a:lnTo>
                        <a:pt x="379" y="904"/>
                      </a:lnTo>
                      <a:lnTo>
                        <a:pt x="387" y="832"/>
                      </a:lnTo>
                      <a:lnTo>
                        <a:pt x="429" y="760"/>
                      </a:lnTo>
                      <a:lnTo>
                        <a:pt x="480" y="704"/>
                      </a:lnTo>
                      <a:lnTo>
                        <a:pt x="539" y="648"/>
                      </a:lnTo>
                      <a:lnTo>
                        <a:pt x="556" y="624"/>
                      </a:lnTo>
                      <a:lnTo>
                        <a:pt x="564" y="584"/>
                      </a:lnTo>
                      <a:lnTo>
                        <a:pt x="581" y="560"/>
                      </a:lnTo>
                      <a:lnTo>
                        <a:pt x="581" y="536"/>
                      </a:lnTo>
                      <a:lnTo>
                        <a:pt x="573" y="496"/>
                      </a:lnTo>
                      <a:lnTo>
                        <a:pt x="581" y="464"/>
                      </a:lnTo>
                      <a:lnTo>
                        <a:pt x="606" y="424"/>
                      </a:lnTo>
                      <a:lnTo>
                        <a:pt x="615" y="384"/>
                      </a:lnTo>
                      <a:lnTo>
                        <a:pt x="682" y="376"/>
                      </a:lnTo>
                      <a:lnTo>
                        <a:pt x="691" y="376"/>
                      </a:lnTo>
                      <a:lnTo>
                        <a:pt x="674" y="328"/>
                      </a:lnTo>
                      <a:lnTo>
                        <a:pt x="657" y="288"/>
                      </a:lnTo>
                      <a:lnTo>
                        <a:pt x="649" y="240"/>
                      </a:lnTo>
                      <a:lnTo>
                        <a:pt x="649" y="192"/>
                      </a:lnTo>
                      <a:lnTo>
                        <a:pt x="606" y="160"/>
                      </a:lnTo>
                      <a:lnTo>
                        <a:pt x="606" y="120"/>
                      </a:lnTo>
                      <a:lnTo>
                        <a:pt x="573" y="80"/>
                      </a:lnTo>
                      <a:lnTo>
                        <a:pt x="480" y="40"/>
                      </a:lnTo>
                      <a:lnTo>
                        <a:pt x="446" y="0"/>
                      </a:lnTo>
                      <a:lnTo>
                        <a:pt x="429" y="8"/>
                      </a:lnTo>
                      <a:lnTo>
                        <a:pt x="429" y="88"/>
                      </a:lnTo>
                      <a:close/>
                    </a:path>
                  </a:pathLst>
                </a:custGeom>
                <a:pattFill prst="wdUpDiag">
                  <a:fgClr>
                    <a:schemeClr val="tx2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25" name="Freeform 124"/>
                <p:cNvSpPr>
                  <a:spLocks/>
                </p:cNvSpPr>
                <p:nvPr/>
              </p:nvSpPr>
              <p:spPr bwMode="auto">
                <a:xfrm>
                  <a:off x="4274" y="128"/>
                  <a:ext cx="801" cy="1272"/>
                </a:xfrm>
                <a:custGeom>
                  <a:avLst/>
                  <a:gdLst>
                    <a:gd name="T0" fmla="*/ 683 w 801"/>
                    <a:gd name="T1" fmla="*/ 720 h 1272"/>
                    <a:gd name="T2" fmla="*/ 658 w 801"/>
                    <a:gd name="T3" fmla="*/ 616 h 1272"/>
                    <a:gd name="T4" fmla="*/ 582 w 801"/>
                    <a:gd name="T5" fmla="*/ 520 h 1272"/>
                    <a:gd name="T6" fmla="*/ 557 w 801"/>
                    <a:gd name="T7" fmla="*/ 408 h 1272"/>
                    <a:gd name="T8" fmla="*/ 523 w 801"/>
                    <a:gd name="T9" fmla="*/ 256 h 1272"/>
                    <a:gd name="T10" fmla="*/ 439 w 801"/>
                    <a:gd name="T11" fmla="*/ 200 h 1272"/>
                    <a:gd name="T12" fmla="*/ 422 w 801"/>
                    <a:gd name="T13" fmla="*/ 88 h 1272"/>
                    <a:gd name="T14" fmla="*/ 413 w 801"/>
                    <a:gd name="T15" fmla="*/ 32 h 1272"/>
                    <a:gd name="T16" fmla="*/ 295 w 801"/>
                    <a:gd name="T17" fmla="*/ 0 h 1272"/>
                    <a:gd name="T18" fmla="*/ 262 w 801"/>
                    <a:gd name="T19" fmla="*/ 112 h 1272"/>
                    <a:gd name="T20" fmla="*/ 186 w 801"/>
                    <a:gd name="T21" fmla="*/ 168 h 1272"/>
                    <a:gd name="T22" fmla="*/ 43 w 801"/>
                    <a:gd name="T23" fmla="*/ 136 h 1272"/>
                    <a:gd name="T24" fmla="*/ 51 w 801"/>
                    <a:gd name="T25" fmla="*/ 216 h 1272"/>
                    <a:gd name="T26" fmla="*/ 177 w 801"/>
                    <a:gd name="T27" fmla="*/ 296 h 1272"/>
                    <a:gd name="T28" fmla="*/ 220 w 801"/>
                    <a:gd name="T29" fmla="*/ 368 h 1272"/>
                    <a:gd name="T30" fmla="*/ 228 w 801"/>
                    <a:gd name="T31" fmla="*/ 464 h 1272"/>
                    <a:gd name="T32" fmla="*/ 262 w 801"/>
                    <a:gd name="T33" fmla="*/ 552 h 1272"/>
                    <a:gd name="T34" fmla="*/ 329 w 801"/>
                    <a:gd name="T35" fmla="*/ 576 h 1272"/>
                    <a:gd name="T36" fmla="*/ 354 w 801"/>
                    <a:gd name="T37" fmla="*/ 600 h 1272"/>
                    <a:gd name="T38" fmla="*/ 354 w 801"/>
                    <a:gd name="T39" fmla="*/ 632 h 1272"/>
                    <a:gd name="T40" fmla="*/ 236 w 801"/>
                    <a:gd name="T41" fmla="*/ 832 h 1272"/>
                    <a:gd name="T42" fmla="*/ 177 w 801"/>
                    <a:gd name="T43" fmla="*/ 896 h 1272"/>
                    <a:gd name="T44" fmla="*/ 186 w 801"/>
                    <a:gd name="T45" fmla="*/ 976 h 1272"/>
                    <a:gd name="T46" fmla="*/ 228 w 801"/>
                    <a:gd name="T47" fmla="*/ 1080 h 1272"/>
                    <a:gd name="T48" fmla="*/ 236 w 801"/>
                    <a:gd name="T49" fmla="*/ 1160 h 1272"/>
                    <a:gd name="T50" fmla="*/ 287 w 801"/>
                    <a:gd name="T51" fmla="*/ 1208 h 1272"/>
                    <a:gd name="T52" fmla="*/ 312 w 801"/>
                    <a:gd name="T53" fmla="*/ 1272 h 1272"/>
                    <a:gd name="T54" fmla="*/ 380 w 801"/>
                    <a:gd name="T55" fmla="*/ 1264 h 1272"/>
                    <a:gd name="T56" fmla="*/ 506 w 801"/>
                    <a:gd name="T57" fmla="*/ 1192 h 1272"/>
                    <a:gd name="T58" fmla="*/ 675 w 801"/>
                    <a:gd name="T59" fmla="*/ 1112 h 1272"/>
                    <a:gd name="T60" fmla="*/ 750 w 801"/>
                    <a:gd name="T61" fmla="*/ 944 h 1272"/>
                    <a:gd name="T62" fmla="*/ 801 w 801"/>
                    <a:gd name="T63" fmla="*/ 808 h 127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01" h="1272">
                      <a:moveTo>
                        <a:pt x="750" y="760"/>
                      </a:moveTo>
                      <a:lnTo>
                        <a:pt x="683" y="720"/>
                      </a:lnTo>
                      <a:lnTo>
                        <a:pt x="700" y="672"/>
                      </a:lnTo>
                      <a:lnTo>
                        <a:pt x="658" y="616"/>
                      </a:lnTo>
                      <a:lnTo>
                        <a:pt x="590" y="576"/>
                      </a:lnTo>
                      <a:lnTo>
                        <a:pt x="582" y="520"/>
                      </a:lnTo>
                      <a:lnTo>
                        <a:pt x="624" y="472"/>
                      </a:lnTo>
                      <a:lnTo>
                        <a:pt x="557" y="408"/>
                      </a:lnTo>
                      <a:lnTo>
                        <a:pt x="506" y="312"/>
                      </a:lnTo>
                      <a:lnTo>
                        <a:pt x="523" y="256"/>
                      </a:lnTo>
                      <a:lnTo>
                        <a:pt x="481" y="216"/>
                      </a:lnTo>
                      <a:lnTo>
                        <a:pt x="439" y="200"/>
                      </a:lnTo>
                      <a:lnTo>
                        <a:pt x="413" y="136"/>
                      </a:lnTo>
                      <a:lnTo>
                        <a:pt x="422" y="88"/>
                      </a:lnTo>
                      <a:lnTo>
                        <a:pt x="430" y="72"/>
                      </a:lnTo>
                      <a:lnTo>
                        <a:pt x="413" y="32"/>
                      </a:lnTo>
                      <a:lnTo>
                        <a:pt x="346" y="0"/>
                      </a:lnTo>
                      <a:lnTo>
                        <a:pt x="295" y="0"/>
                      </a:lnTo>
                      <a:lnTo>
                        <a:pt x="262" y="40"/>
                      </a:lnTo>
                      <a:lnTo>
                        <a:pt x="262" y="112"/>
                      </a:lnTo>
                      <a:lnTo>
                        <a:pt x="245" y="184"/>
                      </a:lnTo>
                      <a:lnTo>
                        <a:pt x="186" y="168"/>
                      </a:lnTo>
                      <a:lnTo>
                        <a:pt x="144" y="184"/>
                      </a:lnTo>
                      <a:lnTo>
                        <a:pt x="43" y="136"/>
                      </a:lnTo>
                      <a:lnTo>
                        <a:pt x="0" y="160"/>
                      </a:lnTo>
                      <a:lnTo>
                        <a:pt x="51" y="216"/>
                      </a:lnTo>
                      <a:lnTo>
                        <a:pt x="144" y="256"/>
                      </a:lnTo>
                      <a:lnTo>
                        <a:pt x="177" y="296"/>
                      </a:lnTo>
                      <a:lnTo>
                        <a:pt x="177" y="336"/>
                      </a:lnTo>
                      <a:lnTo>
                        <a:pt x="220" y="368"/>
                      </a:lnTo>
                      <a:lnTo>
                        <a:pt x="220" y="416"/>
                      </a:lnTo>
                      <a:lnTo>
                        <a:pt x="228" y="464"/>
                      </a:lnTo>
                      <a:lnTo>
                        <a:pt x="245" y="504"/>
                      </a:lnTo>
                      <a:lnTo>
                        <a:pt x="262" y="552"/>
                      </a:lnTo>
                      <a:lnTo>
                        <a:pt x="295" y="560"/>
                      </a:lnTo>
                      <a:lnTo>
                        <a:pt x="329" y="576"/>
                      </a:lnTo>
                      <a:lnTo>
                        <a:pt x="354" y="584"/>
                      </a:lnTo>
                      <a:lnTo>
                        <a:pt x="354" y="600"/>
                      </a:lnTo>
                      <a:lnTo>
                        <a:pt x="363" y="616"/>
                      </a:lnTo>
                      <a:lnTo>
                        <a:pt x="354" y="632"/>
                      </a:lnTo>
                      <a:lnTo>
                        <a:pt x="321" y="696"/>
                      </a:lnTo>
                      <a:lnTo>
                        <a:pt x="236" y="832"/>
                      </a:lnTo>
                      <a:lnTo>
                        <a:pt x="203" y="864"/>
                      </a:lnTo>
                      <a:lnTo>
                        <a:pt x="177" y="896"/>
                      </a:lnTo>
                      <a:lnTo>
                        <a:pt x="177" y="936"/>
                      </a:lnTo>
                      <a:lnTo>
                        <a:pt x="186" y="976"/>
                      </a:lnTo>
                      <a:lnTo>
                        <a:pt x="211" y="1048"/>
                      </a:lnTo>
                      <a:lnTo>
                        <a:pt x="228" y="1080"/>
                      </a:lnTo>
                      <a:lnTo>
                        <a:pt x="228" y="1120"/>
                      </a:lnTo>
                      <a:lnTo>
                        <a:pt x="236" y="1160"/>
                      </a:lnTo>
                      <a:lnTo>
                        <a:pt x="253" y="1192"/>
                      </a:lnTo>
                      <a:lnTo>
                        <a:pt x="287" y="1208"/>
                      </a:lnTo>
                      <a:lnTo>
                        <a:pt x="321" y="1224"/>
                      </a:lnTo>
                      <a:lnTo>
                        <a:pt x="312" y="1272"/>
                      </a:lnTo>
                      <a:lnTo>
                        <a:pt x="363" y="1272"/>
                      </a:lnTo>
                      <a:lnTo>
                        <a:pt x="380" y="1264"/>
                      </a:lnTo>
                      <a:lnTo>
                        <a:pt x="405" y="1248"/>
                      </a:lnTo>
                      <a:lnTo>
                        <a:pt x="506" y="1192"/>
                      </a:lnTo>
                      <a:lnTo>
                        <a:pt x="599" y="1152"/>
                      </a:lnTo>
                      <a:lnTo>
                        <a:pt x="675" y="1112"/>
                      </a:lnTo>
                      <a:lnTo>
                        <a:pt x="700" y="1016"/>
                      </a:lnTo>
                      <a:lnTo>
                        <a:pt x="750" y="944"/>
                      </a:lnTo>
                      <a:lnTo>
                        <a:pt x="793" y="872"/>
                      </a:lnTo>
                      <a:lnTo>
                        <a:pt x="801" y="808"/>
                      </a:lnTo>
                      <a:lnTo>
                        <a:pt x="750" y="76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26" name="Freeform 125"/>
                <p:cNvSpPr>
                  <a:spLocks/>
                </p:cNvSpPr>
                <p:nvPr/>
              </p:nvSpPr>
              <p:spPr bwMode="auto">
                <a:xfrm>
                  <a:off x="3845" y="304"/>
                  <a:ext cx="691" cy="1696"/>
                </a:xfrm>
                <a:custGeom>
                  <a:avLst/>
                  <a:gdLst>
                    <a:gd name="T0" fmla="*/ 354 w 691"/>
                    <a:gd name="T1" fmla="*/ 72 h 1696"/>
                    <a:gd name="T2" fmla="*/ 295 w 691"/>
                    <a:gd name="T3" fmla="*/ 128 h 1696"/>
                    <a:gd name="T4" fmla="*/ 261 w 691"/>
                    <a:gd name="T5" fmla="*/ 216 h 1696"/>
                    <a:gd name="T6" fmla="*/ 210 w 691"/>
                    <a:gd name="T7" fmla="*/ 312 h 1696"/>
                    <a:gd name="T8" fmla="*/ 168 w 691"/>
                    <a:gd name="T9" fmla="*/ 400 h 1696"/>
                    <a:gd name="T10" fmla="*/ 118 w 691"/>
                    <a:gd name="T11" fmla="*/ 576 h 1696"/>
                    <a:gd name="T12" fmla="*/ 143 w 691"/>
                    <a:gd name="T13" fmla="*/ 656 h 1696"/>
                    <a:gd name="T14" fmla="*/ 33 w 691"/>
                    <a:gd name="T15" fmla="*/ 736 h 1696"/>
                    <a:gd name="T16" fmla="*/ 50 w 691"/>
                    <a:gd name="T17" fmla="*/ 936 h 1696"/>
                    <a:gd name="T18" fmla="*/ 92 w 691"/>
                    <a:gd name="T19" fmla="*/ 1016 h 1696"/>
                    <a:gd name="T20" fmla="*/ 67 w 691"/>
                    <a:gd name="T21" fmla="*/ 1144 h 1696"/>
                    <a:gd name="T22" fmla="*/ 17 w 691"/>
                    <a:gd name="T23" fmla="*/ 1272 h 1696"/>
                    <a:gd name="T24" fmla="*/ 8 w 691"/>
                    <a:gd name="T25" fmla="*/ 1328 h 1696"/>
                    <a:gd name="T26" fmla="*/ 42 w 691"/>
                    <a:gd name="T27" fmla="*/ 1376 h 1696"/>
                    <a:gd name="T28" fmla="*/ 84 w 691"/>
                    <a:gd name="T29" fmla="*/ 1504 h 1696"/>
                    <a:gd name="T30" fmla="*/ 118 w 691"/>
                    <a:gd name="T31" fmla="*/ 1568 h 1696"/>
                    <a:gd name="T32" fmla="*/ 109 w 691"/>
                    <a:gd name="T33" fmla="*/ 1616 h 1696"/>
                    <a:gd name="T34" fmla="*/ 135 w 691"/>
                    <a:gd name="T35" fmla="*/ 1664 h 1696"/>
                    <a:gd name="T36" fmla="*/ 202 w 691"/>
                    <a:gd name="T37" fmla="*/ 1696 h 1696"/>
                    <a:gd name="T38" fmla="*/ 244 w 691"/>
                    <a:gd name="T39" fmla="*/ 1648 h 1696"/>
                    <a:gd name="T40" fmla="*/ 286 w 691"/>
                    <a:gd name="T41" fmla="*/ 1600 h 1696"/>
                    <a:gd name="T42" fmla="*/ 387 w 691"/>
                    <a:gd name="T43" fmla="*/ 1472 h 1696"/>
                    <a:gd name="T44" fmla="*/ 387 w 691"/>
                    <a:gd name="T45" fmla="*/ 1408 h 1696"/>
                    <a:gd name="T46" fmla="*/ 396 w 691"/>
                    <a:gd name="T47" fmla="*/ 1336 h 1696"/>
                    <a:gd name="T48" fmla="*/ 421 w 691"/>
                    <a:gd name="T49" fmla="*/ 1272 h 1696"/>
                    <a:gd name="T50" fmla="*/ 497 w 691"/>
                    <a:gd name="T51" fmla="*/ 1224 h 1696"/>
                    <a:gd name="T52" fmla="*/ 505 w 691"/>
                    <a:gd name="T53" fmla="*/ 1168 h 1696"/>
                    <a:gd name="T54" fmla="*/ 480 w 691"/>
                    <a:gd name="T55" fmla="*/ 1088 h 1696"/>
                    <a:gd name="T56" fmla="*/ 396 w 691"/>
                    <a:gd name="T57" fmla="*/ 1040 h 1696"/>
                    <a:gd name="T58" fmla="*/ 387 w 691"/>
                    <a:gd name="T59" fmla="*/ 984 h 1696"/>
                    <a:gd name="T60" fmla="*/ 387 w 691"/>
                    <a:gd name="T61" fmla="*/ 832 h 1696"/>
                    <a:gd name="T62" fmla="*/ 480 w 691"/>
                    <a:gd name="T63" fmla="*/ 704 h 1696"/>
                    <a:gd name="T64" fmla="*/ 556 w 691"/>
                    <a:gd name="T65" fmla="*/ 624 h 1696"/>
                    <a:gd name="T66" fmla="*/ 581 w 691"/>
                    <a:gd name="T67" fmla="*/ 560 h 1696"/>
                    <a:gd name="T68" fmla="*/ 573 w 691"/>
                    <a:gd name="T69" fmla="*/ 496 h 1696"/>
                    <a:gd name="T70" fmla="*/ 606 w 691"/>
                    <a:gd name="T71" fmla="*/ 424 h 1696"/>
                    <a:gd name="T72" fmla="*/ 682 w 691"/>
                    <a:gd name="T73" fmla="*/ 376 h 1696"/>
                    <a:gd name="T74" fmla="*/ 674 w 691"/>
                    <a:gd name="T75" fmla="*/ 328 h 1696"/>
                    <a:gd name="T76" fmla="*/ 649 w 691"/>
                    <a:gd name="T77" fmla="*/ 240 h 1696"/>
                    <a:gd name="T78" fmla="*/ 606 w 691"/>
                    <a:gd name="T79" fmla="*/ 160 h 1696"/>
                    <a:gd name="T80" fmla="*/ 573 w 691"/>
                    <a:gd name="T81" fmla="*/ 80 h 1696"/>
                    <a:gd name="T82" fmla="*/ 446 w 691"/>
                    <a:gd name="T83" fmla="*/ 0 h 1696"/>
                    <a:gd name="T84" fmla="*/ 429 w 691"/>
                    <a:gd name="T85" fmla="*/ 88 h 169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691" h="1696">
                      <a:moveTo>
                        <a:pt x="429" y="88"/>
                      </a:moveTo>
                      <a:lnTo>
                        <a:pt x="354" y="72"/>
                      </a:lnTo>
                      <a:lnTo>
                        <a:pt x="337" y="128"/>
                      </a:lnTo>
                      <a:lnTo>
                        <a:pt x="295" y="128"/>
                      </a:lnTo>
                      <a:lnTo>
                        <a:pt x="261" y="168"/>
                      </a:lnTo>
                      <a:lnTo>
                        <a:pt x="261" y="216"/>
                      </a:lnTo>
                      <a:lnTo>
                        <a:pt x="269" y="256"/>
                      </a:lnTo>
                      <a:lnTo>
                        <a:pt x="210" y="312"/>
                      </a:lnTo>
                      <a:lnTo>
                        <a:pt x="210" y="376"/>
                      </a:lnTo>
                      <a:lnTo>
                        <a:pt x="168" y="400"/>
                      </a:lnTo>
                      <a:lnTo>
                        <a:pt x="168" y="496"/>
                      </a:lnTo>
                      <a:lnTo>
                        <a:pt x="118" y="576"/>
                      </a:lnTo>
                      <a:lnTo>
                        <a:pt x="160" y="600"/>
                      </a:lnTo>
                      <a:lnTo>
                        <a:pt x="143" y="656"/>
                      </a:lnTo>
                      <a:lnTo>
                        <a:pt x="67" y="664"/>
                      </a:lnTo>
                      <a:lnTo>
                        <a:pt x="33" y="736"/>
                      </a:lnTo>
                      <a:lnTo>
                        <a:pt x="50" y="856"/>
                      </a:lnTo>
                      <a:lnTo>
                        <a:pt x="50" y="936"/>
                      </a:lnTo>
                      <a:lnTo>
                        <a:pt x="92" y="976"/>
                      </a:lnTo>
                      <a:lnTo>
                        <a:pt x="92" y="1016"/>
                      </a:lnTo>
                      <a:lnTo>
                        <a:pt x="67" y="1056"/>
                      </a:lnTo>
                      <a:lnTo>
                        <a:pt x="67" y="1144"/>
                      </a:lnTo>
                      <a:lnTo>
                        <a:pt x="33" y="1176"/>
                      </a:lnTo>
                      <a:lnTo>
                        <a:pt x="17" y="1272"/>
                      </a:lnTo>
                      <a:lnTo>
                        <a:pt x="0" y="1280"/>
                      </a:lnTo>
                      <a:lnTo>
                        <a:pt x="8" y="1328"/>
                      </a:lnTo>
                      <a:lnTo>
                        <a:pt x="33" y="1352"/>
                      </a:lnTo>
                      <a:lnTo>
                        <a:pt x="42" y="1376"/>
                      </a:lnTo>
                      <a:lnTo>
                        <a:pt x="42" y="1440"/>
                      </a:lnTo>
                      <a:lnTo>
                        <a:pt x="84" y="1504"/>
                      </a:lnTo>
                      <a:lnTo>
                        <a:pt x="109" y="1536"/>
                      </a:lnTo>
                      <a:lnTo>
                        <a:pt x="118" y="1568"/>
                      </a:lnTo>
                      <a:lnTo>
                        <a:pt x="109" y="1592"/>
                      </a:lnTo>
                      <a:lnTo>
                        <a:pt x="109" y="1616"/>
                      </a:lnTo>
                      <a:lnTo>
                        <a:pt x="126" y="1632"/>
                      </a:lnTo>
                      <a:lnTo>
                        <a:pt x="135" y="1664"/>
                      </a:lnTo>
                      <a:lnTo>
                        <a:pt x="135" y="1696"/>
                      </a:lnTo>
                      <a:lnTo>
                        <a:pt x="202" y="1696"/>
                      </a:lnTo>
                      <a:lnTo>
                        <a:pt x="236" y="1680"/>
                      </a:lnTo>
                      <a:lnTo>
                        <a:pt x="244" y="1648"/>
                      </a:lnTo>
                      <a:lnTo>
                        <a:pt x="261" y="1616"/>
                      </a:lnTo>
                      <a:lnTo>
                        <a:pt x="286" y="1600"/>
                      </a:lnTo>
                      <a:lnTo>
                        <a:pt x="354" y="1608"/>
                      </a:lnTo>
                      <a:lnTo>
                        <a:pt x="387" y="1472"/>
                      </a:lnTo>
                      <a:lnTo>
                        <a:pt x="396" y="1440"/>
                      </a:lnTo>
                      <a:lnTo>
                        <a:pt x="387" y="1408"/>
                      </a:lnTo>
                      <a:lnTo>
                        <a:pt x="387" y="1368"/>
                      </a:lnTo>
                      <a:lnTo>
                        <a:pt x="396" y="1336"/>
                      </a:lnTo>
                      <a:lnTo>
                        <a:pt x="404" y="1296"/>
                      </a:lnTo>
                      <a:lnTo>
                        <a:pt x="421" y="1272"/>
                      </a:lnTo>
                      <a:lnTo>
                        <a:pt x="472" y="1240"/>
                      </a:lnTo>
                      <a:lnTo>
                        <a:pt x="497" y="1224"/>
                      </a:lnTo>
                      <a:lnTo>
                        <a:pt x="497" y="1192"/>
                      </a:lnTo>
                      <a:lnTo>
                        <a:pt x="505" y="1168"/>
                      </a:lnTo>
                      <a:lnTo>
                        <a:pt x="522" y="1144"/>
                      </a:lnTo>
                      <a:lnTo>
                        <a:pt x="480" y="1088"/>
                      </a:lnTo>
                      <a:lnTo>
                        <a:pt x="413" y="1048"/>
                      </a:lnTo>
                      <a:lnTo>
                        <a:pt x="396" y="1040"/>
                      </a:lnTo>
                      <a:lnTo>
                        <a:pt x="387" y="1024"/>
                      </a:lnTo>
                      <a:lnTo>
                        <a:pt x="387" y="984"/>
                      </a:lnTo>
                      <a:lnTo>
                        <a:pt x="379" y="904"/>
                      </a:lnTo>
                      <a:lnTo>
                        <a:pt x="387" y="832"/>
                      </a:lnTo>
                      <a:lnTo>
                        <a:pt x="429" y="760"/>
                      </a:lnTo>
                      <a:lnTo>
                        <a:pt x="480" y="704"/>
                      </a:lnTo>
                      <a:lnTo>
                        <a:pt x="539" y="648"/>
                      </a:lnTo>
                      <a:lnTo>
                        <a:pt x="556" y="624"/>
                      </a:lnTo>
                      <a:lnTo>
                        <a:pt x="564" y="584"/>
                      </a:lnTo>
                      <a:lnTo>
                        <a:pt x="581" y="560"/>
                      </a:lnTo>
                      <a:lnTo>
                        <a:pt x="581" y="536"/>
                      </a:lnTo>
                      <a:lnTo>
                        <a:pt x="573" y="496"/>
                      </a:lnTo>
                      <a:lnTo>
                        <a:pt x="581" y="464"/>
                      </a:lnTo>
                      <a:lnTo>
                        <a:pt x="606" y="424"/>
                      </a:lnTo>
                      <a:lnTo>
                        <a:pt x="615" y="384"/>
                      </a:lnTo>
                      <a:lnTo>
                        <a:pt x="682" y="376"/>
                      </a:lnTo>
                      <a:lnTo>
                        <a:pt x="691" y="376"/>
                      </a:lnTo>
                      <a:lnTo>
                        <a:pt x="674" y="328"/>
                      </a:lnTo>
                      <a:lnTo>
                        <a:pt x="657" y="288"/>
                      </a:lnTo>
                      <a:lnTo>
                        <a:pt x="649" y="240"/>
                      </a:lnTo>
                      <a:lnTo>
                        <a:pt x="649" y="192"/>
                      </a:lnTo>
                      <a:lnTo>
                        <a:pt x="606" y="160"/>
                      </a:lnTo>
                      <a:lnTo>
                        <a:pt x="606" y="120"/>
                      </a:lnTo>
                      <a:lnTo>
                        <a:pt x="573" y="80"/>
                      </a:lnTo>
                      <a:lnTo>
                        <a:pt x="480" y="40"/>
                      </a:lnTo>
                      <a:lnTo>
                        <a:pt x="446" y="0"/>
                      </a:lnTo>
                      <a:lnTo>
                        <a:pt x="429" y="8"/>
                      </a:lnTo>
                      <a:lnTo>
                        <a:pt x="429" y="88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27" name="Freeform 126"/>
                <p:cNvSpPr>
                  <a:spLocks/>
                </p:cNvSpPr>
                <p:nvPr/>
              </p:nvSpPr>
              <p:spPr bwMode="auto">
                <a:xfrm>
                  <a:off x="3423" y="0"/>
                  <a:ext cx="1340" cy="1688"/>
                </a:xfrm>
                <a:custGeom>
                  <a:avLst/>
                  <a:gdLst>
                    <a:gd name="T0" fmla="*/ 1323 w 1340"/>
                    <a:gd name="T1" fmla="*/ 40 h 1688"/>
                    <a:gd name="T2" fmla="*/ 1205 w 1340"/>
                    <a:gd name="T3" fmla="*/ 24 h 1688"/>
                    <a:gd name="T4" fmla="*/ 1172 w 1340"/>
                    <a:gd name="T5" fmla="*/ 0 h 1688"/>
                    <a:gd name="T6" fmla="*/ 1130 w 1340"/>
                    <a:gd name="T7" fmla="*/ 24 h 1688"/>
                    <a:gd name="T8" fmla="*/ 1071 w 1340"/>
                    <a:gd name="T9" fmla="*/ 120 h 1688"/>
                    <a:gd name="T10" fmla="*/ 1012 w 1340"/>
                    <a:gd name="T11" fmla="*/ 40 h 1688"/>
                    <a:gd name="T12" fmla="*/ 961 w 1340"/>
                    <a:gd name="T13" fmla="*/ 136 h 1688"/>
                    <a:gd name="T14" fmla="*/ 877 w 1340"/>
                    <a:gd name="T15" fmla="*/ 184 h 1688"/>
                    <a:gd name="T16" fmla="*/ 809 w 1340"/>
                    <a:gd name="T17" fmla="*/ 176 h 1688"/>
                    <a:gd name="T18" fmla="*/ 717 w 1340"/>
                    <a:gd name="T19" fmla="*/ 248 h 1688"/>
                    <a:gd name="T20" fmla="*/ 700 w 1340"/>
                    <a:gd name="T21" fmla="*/ 328 h 1688"/>
                    <a:gd name="T22" fmla="*/ 645 w 1340"/>
                    <a:gd name="T23" fmla="*/ 418 h 1688"/>
                    <a:gd name="T24" fmla="*/ 590 w 1340"/>
                    <a:gd name="T25" fmla="*/ 504 h 1688"/>
                    <a:gd name="T26" fmla="*/ 565 w 1340"/>
                    <a:gd name="T27" fmla="*/ 560 h 1688"/>
                    <a:gd name="T28" fmla="*/ 472 w 1340"/>
                    <a:gd name="T29" fmla="*/ 744 h 1688"/>
                    <a:gd name="T30" fmla="*/ 396 w 1340"/>
                    <a:gd name="T31" fmla="*/ 848 h 1688"/>
                    <a:gd name="T32" fmla="*/ 396 w 1340"/>
                    <a:gd name="T33" fmla="*/ 896 h 1688"/>
                    <a:gd name="T34" fmla="*/ 304 w 1340"/>
                    <a:gd name="T35" fmla="*/ 1024 h 1688"/>
                    <a:gd name="T36" fmla="*/ 236 w 1340"/>
                    <a:gd name="T37" fmla="*/ 1032 h 1688"/>
                    <a:gd name="T38" fmla="*/ 186 w 1340"/>
                    <a:gd name="T39" fmla="*/ 1088 h 1688"/>
                    <a:gd name="T40" fmla="*/ 93 w 1340"/>
                    <a:gd name="T41" fmla="*/ 1144 h 1688"/>
                    <a:gd name="T42" fmla="*/ 26 w 1340"/>
                    <a:gd name="T43" fmla="*/ 1200 h 1688"/>
                    <a:gd name="T44" fmla="*/ 9 w 1340"/>
                    <a:gd name="T45" fmla="*/ 1264 h 1688"/>
                    <a:gd name="T46" fmla="*/ 9 w 1340"/>
                    <a:gd name="T47" fmla="*/ 1304 h 1688"/>
                    <a:gd name="T48" fmla="*/ 0 w 1340"/>
                    <a:gd name="T49" fmla="*/ 1352 h 1688"/>
                    <a:gd name="T50" fmla="*/ 9 w 1340"/>
                    <a:gd name="T51" fmla="*/ 1424 h 1688"/>
                    <a:gd name="T52" fmla="*/ 51 w 1340"/>
                    <a:gd name="T53" fmla="*/ 1464 h 1688"/>
                    <a:gd name="T54" fmla="*/ 17 w 1340"/>
                    <a:gd name="T55" fmla="*/ 1512 h 1688"/>
                    <a:gd name="T56" fmla="*/ 59 w 1340"/>
                    <a:gd name="T57" fmla="*/ 1552 h 1688"/>
                    <a:gd name="T58" fmla="*/ 17 w 1340"/>
                    <a:gd name="T59" fmla="*/ 1584 h 1688"/>
                    <a:gd name="T60" fmla="*/ 51 w 1340"/>
                    <a:gd name="T61" fmla="*/ 1632 h 1688"/>
                    <a:gd name="T62" fmla="*/ 102 w 1340"/>
                    <a:gd name="T63" fmla="*/ 1688 h 1688"/>
                    <a:gd name="T64" fmla="*/ 278 w 1340"/>
                    <a:gd name="T65" fmla="*/ 1624 h 1688"/>
                    <a:gd name="T66" fmla="*/ 346 w 1340"/>
                    <a:gd name="T67" fmla="*/ 1576 h 1688"/>
                    <a:gd name="T68" fmla="*/ 388 w 1340"/>
                    <a:gd name="T69" fmla="*/ 1512 h 1688"/>
                    <a:gd name="T70" fmla="*/ 422 w 1340"/>
                    <a:gd name="T71" fmla="*/ 1592 h 1688"/>
                    <a:gd name="T72" fmla="*/ 489 w 1340"/>
                    <a:gd name="T73" fmla="*/ 1456 h 1688"/>
                    <a:gd name="T74" fmla="*/ 514 w 1340"/>
                    <a:gd name="T75" fmla="*/ 1288 h 1688"/>
                    <a:gd name="T76" fmla="*/ 455 w 1340"/>
                    <a:gd name="T77" fmla="*/ 1048 h 1688"/>
                    <a:gd name="T78" fmla="*/ 582 w 1340"/>
                    <a:gd name="T79" fmla="*/ 912 h 1688"/>
                    <a:gd name="T80" fmla="*/ 590 w 1340"/>
                    <a:gd name="T81" fmla="*/ 712 h 1688"/>
                    <a:gd name="T82" fmla="*/ 691 w 1340"/>
                    <a:gd name="T83" fmla="*/ 568 h 1688"/>
                    <a:gd name="T84" fmla="*/ 717 w 1340"/>
                    <a:gd name="T85" fmla="*/ 440 h 1688"/>
                    <a:gd name="T86" fmla="*/ 851 w 1340"/>
                    <a:gd name="T87" fmla="*/ 400 h 1688"/>
                    <a:gd name="T88" fmla="*/ 851 w 1340"/>
                    <a:gd name="T89" fmla="*/ 296 h 1688"/>
                    <a:gd name="T90" fmla="*/ 1037 w 1340"/>
                    <a:gd name="T91" fmla="*/ 304 h 1688"/>
                    <a:gd name="T92" fmla="*/ 1113 w 1340"/>
                    <a:gd name="T93" fmla="*/ 176 h 1688"/>
                    <a:gd name="T94" fmla="*/ 1264 w 1340"/>
                    <a:gd name="T95" fmla="*/ 168 h 1688"/>
                    <a:gd name="T96" fmla="*/ 1340 w 1340"/>
                    <a:gd name="T97" fmla="*/ 144 h 168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340" h="1688">
                      <a:moveTo>
                        <a:pt x="1239" y="104"/>
                      </a:moveTo>
                      <a:lnTo>
                        <a:pt x="1281" y="80"/>
                      </a:lnTo>
                      <a:lnTo>
                        <a:pt x="1323" y="40"/>
                      </a:lnTo>
                      <a:lnTo>
                        <a:pt x="1239" y="16"/>
                      </a:lnTo>
                      <a:lnTo>
                        <a:pt x="1214" y="8"/>
                      </a:lnTo>
                      <a:lnTo>
                        <a:pt x="1205" y="24"/>
                      </a:lnTo>
                      <a:lnTo>
                        <a:pt x="1180" y="56"/>
                      </a:lnTo>
                      <a:lnTo>
                        <a:pt x="1172" y="16"/>
                      </a:lnTo>
                      <a:lnTo>
                        <a:pt x="1172" y="0"/>
                      </a:lnTo>
                      <a:lnTo>
                        <a:pt x="1146" y="0"/>
                      </a:lnTo>
                      <a:lnTo>
                        <a:pt x="1130" y="0"/>
                      </a:lnTo>
                      <a:lnTo>
                        <a:pt x="1130" y="24"/>
                      </a:lnTo>
                      <a:lnTo>
                        <a:pt x="1130" y="64"/>
                      </a:lnTo>
                      <a:lnTo>
                        <a:pt x="1104" y="24"/>
                      </a:lnTo>
                      <a:lnTo>
                        <a:pt x="1071" y="120"/>
                      </a:lnTo>
                      <a:lnTo>
                        <a:pt x="1062" y="48"/>
                      </a:lnTo>
                      <a:lnTo>
                        <a:pt x="1037" y="24"/>
                      </a:lnTo>
                      <a:lnTo>
                        <a:pt x="1012" y="40"/>
                      </a:lnTo>
                      <a:lnTo>
                        <a:pt x="961" y="80"/>
                      </a:lnTo>
                      <a:lnTo>
                        <a:pt x="953" y="112"/>
                      </a:lnTo>
                      <a:lnTo>
                        <a:pt x="961" y="136"/>
                      </a:lnTo>
                      <a:lnTo>
                        <a:pt x="902" y="144"/>
                      </a:lnTo>
                      <a:lnTo>
                        <a:pt x="885" y="160"/>
                      </a:lnTo>
                      <a:lnTo>
                        <a:pt x="877" y="184"/>
                      </a:lnTo>
                      <a:lnTo>
                        <a:pt x="851" y="192"/>
                      </a:lnTo>
                      <a:lnTo>
                        <a:pt x="826" y="192"/>
                      </a:lnTo>
                      <a:lnTo>
                        <a:pt x="809" y="176"/>
                      </a:lnTo>
                      <a:lnTo>
                        <a:pt x="784" y="176"/>
                      </a:lnTo>
                      <a:lnTo>
                        <a:pt x="750" y="208"/>
                      </a:lnTo>
                      <a:lnTo>
                        <a:pt x="717" y="248"/>
                      </a:lnTo>
                      <a:lnTo>
                        <a:pt x="683" y="296"/>
                      </a:lnTo>
                      <a:lnTo>
                        <a:pt x="683" y="320"/>
                      </a:lnTo>
                      <a:lnTo>
                        <a:pt x="700" y="328"/>
                      </a:lnTo>
                      <a:lnTo>
                        <a:pt x="659" y="374"/>
                      </a:lnTo>
                      <a:lnTo>
                        <a:pt x="641" y="368"/>
                      </a:lnTo>
                      <a:lnTo>
                        <a:pt x="645" y="418"/>
                      </a:lnTo>
                      <a:lnTo>
                        <a:pt x="616" y="456"/>
                      </a:lnTo>
                      <a:lnTo>
                        <a:pt x="599" y="480"/>
                      </a:lnTo>
                      <a:lnTo>
                        <a:pt x="590" y="504"/>
                      </a:lnTo>
                      <a:lnTo>
                        <a:pt x="607" y="520"/>
                      </a:lnTo>
                      <a:lnTo>
                        <a:pt x="573" y="536"/>
                      </a:lnTo>
                      <a:lnTo>
                        <a:pt x="565" y="560"/>
                      </a:lnTo>
                      <a:lnTo>
                        <a:pt x="540" y="576"/>
                      </a:lnTo>
                      <a:lnTo>
                        <a:pt x="523" y="624"/>
                      </a:lnTo>
                      <a:lnTo>
                        <a:pt x="472" y="744"/>
                      </a:lnTo>
                      <a:lnTo>
                        <a:pt x="455" y="816"/>
                      </a:lnTo>
                      <a:lnTo>
                        <a:pt x="439" y="840"/>
                      </a:lnTo>
                      <a:lnTo>
                        <a:pt x="396" y="848"/>
                      </a:lnTo>
                      <a:lnTo>
                        <a:pt x="405" y="872"/>
                      </a:lnTo>
                      <a:lnTo>
                        <a:pt x="413" y="888"/>
                      </a:lnTo>
                      <a:lnTo>
                        <a:pt x="396" y="896"/>
                      </a:lnTo>
                      <a:lnTo>
                        <a:pt x="346" y="952"/>
                      </a:lnTo>
                      <a:lnTo>
                        <a:pt x="321" y="1008"/>
                      </a:lnTo>
                      <a:lnTo>
                        <a:pt x="304" y="1024"/>
                      </a:lnTo>
                      <a:lnTo>
                        <a:pt x="295" y="1032"/>
                      </a:lnTo>
                      <a:lnTo>
                        <a:pt x="262" y="1024"/>
                      </a:lnTo>
                      <a:lnTo>
                        <a:pt x="236" y="1032"/>
                      </a:lnTo>
                      <a:lnTo>
                        <a:pt x="228" y="1040"/>
                      </a:lnTo>
                      <a:lnTo>
                        <a:pt x="220" y="1064"/>
                      </a:lnTo>
                      <a:lnTo>
                        <a:pt x="186" y="1088"/>
                      </a:lnTo>
                      <a:lnTo>
                        <a:pt x="152" y="1104"/>
                      </a:lnTo>
                      <a:lnTo>
                        <a:pt x="127" y="1128"/>
                      </a:lnTo>
                      <a:lnTo>
                        <a:pt x="93" y="1144"/>
                      </a:lnTo>
                      <a:lnTo>
                        <a:pt x="68" y="1168"/>
                      </a:lnTo>
                      <a:lnTo>
                        <a:pt x="51" y="1192"/>
                      </a:lnTo>
                      <a:lnTo>
                        <a:pt x="26" y="1200"/>
                      </a:lnTo>
                      <a:lnTo>
                        <a:pt x="17" y="1208"/>
                      </a:lnTo>
                      <a:lnTo>
                        <a:pt x="17" y="1248"/>
                      </a:lnTo>
                      <a:lnTo>
                        <a:pt x="9" y="1264"/>
                      </a:lnTo>
                      <a:lnTo>
                        <a:pt x="17" y="1272"/>
                      </a:lnTo>
                      <a:lnTo>
                        <a:pt x="17" y="1288"/>
                      </a:lnTo>
                      <a:lnTo>
                        <a:pt x="9" y="1304"/>
                      </a:lnTo>
                      <a:lnTo>
                        <a:pt x="17" y="1312"/>
                      </a:lnTo>
                      <a:lnTo>
                        <a:pt x="17" y="1328"/>
                      </a:lnTo>
                      <a:lnTo>
                        <a:pt x="0" y="1352"/>
                      </a:lnTo>
                      <a:lnTo>
                        <a:pt x="17" y="1384"/>
                      </a:lnTo>
                      <a:lnTo>
                        <a:pt x="43" y="1408"/>
                      </a:lnTo>
                      <a:lnTo>
                        <a:pt x="9" y="1424"/>
                      </a:lnTo>
                      <a:lnTo>
                        <a:pt x="34" y="1432"/>
                      </a:lnTo>
                      <a:lnTo>
                        <a:pt x="9" y="1480"/>
                      </a:lnTo>
                      <a:lnTo>
                        <a:pt x="51" y="1464"/>
                      </a:lnTo>
                      <a:lnTo>
                        <a:pt x="51" y="1480"/>
                      </a:lnTo>
                      <a:lnTo>
                        <a:pt x="43" y="1488"/>
                      </a:lnTo>
                      <a:lnTo>
                        <a:pt x="17" y="1512"/>
                      </a:lnTo>
                      <a:lnTo>
                        <a:pt x="17" y="1544"/>
                      </a:lnTo>
                      <a:lnTo>
                        <a:pt x="43" y="1544"/>
                      </a:lnTo>
                      <a:lnTo>
                        <a:pt x="59" y="1552"/>
                      </a:lnTo>
                      <a:lnTo>
                        <a:pt x="59" y="1568"/>
                      </a:lnTo>
                      <a:lnTo>
                        <a:pt x="34" y="1584"/>
                      </a:lnTo>
                      <a:lnTo>
                        <a:pt x="17" y="1584"/>
                      </a:lnTo>
                      <a:lnTo>
                        <a:pt x="9" y="1592"/>
                      </a:lnTo>
                      <a:lnTo>
                        <a:pt x="26" y="1616"/>
                      </a:lnTo>
                      <a:lnTo>
                        <a:pt x="51" y="1632"/>
                      </a:lnTo>
                      <a:lnTo>
                        <a:pt x="76" y="1656"/>
                      </a:lnTo>
                      <a:lnTo>
                        <a:pt x="118" y="1664"/>
                      </a:lnTo>
                      <a:lnTo>
                        <a:pt x="102" y="1688"/>
                      </a:lnTo>
                      <a:lnTo>
                        <a:pt x="177" y="1688"/>
                      </a:lnTo>
                      <a:lnTo>
                        <a:pt x="236" y="1664"/>
                      </a:lnTo>
                      <a:lnTo>
                        <a:pt x="278" y="1624"/>
                      </a:lnTo>
                      <a:lnTo>
                        <a:pt x="312" y="1576"/>
                      </a:lnTo>
                      <a:lnTo>
                        <a:pt x="329" y="1584"/>
                      </a:lnTo>
                      <a:lnTo>
                        <a:pt x="346" y="1576"/>
                      </a:lnTo>
                      <a:lnTo>
                        <a:pt x="363" y="1544"/>
                      </a:lnTo>
                      <a:lnTo>
                        <a:pt x="363" y="1512"/>
                      </a:lnTo>
                      <a:lnTo>
                        <a:pt x="388" y="1512"/>
                      </a:lnTo>
                      <a:lnTo>
                        <a:pt x="396" y="1528"/>
                      </a:lnTo>
                      <a:lnTo>
                        <a:pt x="405" y="1560"/>
                      </a:lnTo>
                      <a:lnTo>
                        <a:pt x="422" y="1592"/>
                      </a:lnTo>
                      <a:lnTo>
                        <a:pt x="439" y="1584"/>
                      </a:lnTo>
                      <a:lnTo>
                        <a:pt x="455" y="1488"/>
                      </a:lnTo>
                      <a:lnTo>
                        <a:pt x="489" y="1456"/>
                      </a:lnTo>
                      <a:lnTo>
                        <a:pt x="489" y="1368"/>
                      </a:lnTo>
                      <a:lnTo>
                        <a:pt x="514" y="1328"/>
                      </a:lnTo>
                      <a:lnTo>
                        <a:pt x="514" y="1288"/>
                      </a:lnTo>
                      <a:lnTo>
                        <a:pt x="472" y="1248"/>
                      </a:lnTo>
                      <a:lnTo>
                        <a:pt x="472" y="1168"/>
                      </a:lnTo>
                      <a:lnTo>
                        <a:pt x="455" y="1048"/>
                      </a:lnTo>
                      <a:lnTo>
                        <a:pt x="489" y="976"/>
                      </a:lnTo>
                      <a:lnTo>
                        <a:pt x="565" y="968"/>
                      </a:lnTo>
                      <a:lnTo>
                        <a:pt x="582" y="912"/>
                      </a:lnTo>
                      <a:lnTo>
                        <a:pt x="540" y="888"/>
                      </a:lnTo>
                      <a:lnTo>
                        <a:pt x="590" y="808"/>
                      </a:lnTo>
                      <a:lnTo>
                        <a:pt x="590" y="712"/>
                      </a:lnTo>
                      <a:lnTo>
                        <a:pt x="632" y="688"/>
                      </a:lnTo>
                      <a:lnTo>
                        <a:pt x="632" y="624"/>
                      </a:lnTo>
                      <a:lnTo>
                        <a:pt x="691" y="568"/>
                      </a:lnTo>
                      <a:lnTo>
                        <a:pt x="683" y="528"/>
                      </a:lnTo>
                      <a:lnTo>
                        <a:pt x="683" y="480"/>
                      </a:lnTo>
                      <a:lnTo>
                        <a:pt x="717" y="440"/>
                      </a:lnTo>
                      <a:lnTo>
                        <a:pt x="759" y="440"/>
                      </a:lnTo>
                      <a:lnTo>
                        <a:pt x="776" y="384"/>
                      </a:lnTo>
                      <a:lnTo>
                        <a:pt x="851" y="400"/>
                      </a:lnTo>
                      <a:lnTo>
                        <a:pt x="851" y="320"/>
                      </a:lnTo>
                      <a:lnTo>
                        <a:pt x="868" y="312"/>
                      </a:lnTo>
                      <a:lnTo>
                        <a:pt x="851" y="296"/>
                      </a:lnTo>
                      <a:lnTo>
                        <a:pt x="894" y="272"/>
                      </a:lnTo>
                      <a:lnTo>
                        <a:pt x="995" y="320"/>
                      </a:lnTo>
                      <a:lnTo>
                        <a:pt x="1037" y="304"/>
                      </a:lnTo>
                      <a:lnTo>
                        <a:pt x="1096" y="320"/>
                      </a:lnTo>
                      <a:lnTo>
                        <a:pt x="1113" y="248"/>
                      </a:lnTo>
                      <a:lnTo>
                        <a:pt x="1113" y="176"/>
                      </a:lnTo>
                      <a:lnTo>
                        <a:pt x="1146" y="136"/>
                      </a:lnTo>
                      <a:lnTo>
                        <a:pt x="1197" y="136"/>
                      </a:lnTo>
                      <a:lnTo>
                        <a:pt x="1264" y="168"/>
                      </a:lnTo>
                      <a:lnTo>
                        <a:pt x="1281" y="208"/>
                      </a:lnTo>
                      <a:lnTo>
                        <a:pt x="1306" y="176"/>
                      </a:lnTo>
                      <a:lnTo>
                        <a:pt x="1340" y="144"/>
                      </a:lnTo>
                      <a:lnTo>
                        <a:pt x="1340" y="120"/>
                      </a:lnTo>
                      <a:lnTo>
                        <a:pt x="1239" y="104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28" name="Freeform 127"/>
                <p:cNvSpPr>
                  <a:spLocks/>
                </p:cNvSpPr>
                <p:nvPr/>
              </p:nvSpPr>
              <p:spPr bwMode="auto">
                <a:xfrm>
                  <a:off x="3423" y="-8"/>
                  <a:ext cx="1340" cy="1688"/>
                </a:xfrm>
                <a:custGeom>
                  <a:avLst/>
                  <a:gdLst>
                    <a:gd name="T0" fmla="*/ 1323 w 1340"/>
                    <a:gd name="T1" fmla="*/ 40 h 1688"/>
                    <a:gd name="T2" fmla="*/ 1205 w 1340"/>
                    <a:gd name="T3" fmla="*/ 24 h 1688"/>
                    <a:gd name="T4" fmla="*/ 1172 w 1340"/>
                    <a:gd name="T5" fmla="*/ 0 h 1688"/>
                    <a:gd name="T6" fmla="*/ 1130 w 1340"/>
                    <a:gd name="T7" fmla="*/ 24 h 1688"/>
                    <a:gd name="T8" fmla="*/ 1071 w 1340"/>
                    <a:gd name="T9" fmla="*/ 120 h 1688"/>
                    <a:gd name="T10" fmla="*/ 1012 w 1340"/>
                    <a:gd name="T11" fmla="*/ 40 h 1688"/>
                    <a:gd name="T12" fmla="*/ 961 w 1340"/>
                    <a:gd name="T13" fmla="*/ 136 h 1688"/>
                    <a:gd name="T14" fmla="*/ 877 w 1340"/>
                    <a:gd name="T15" fmla="*/ 184 h 1688"/>
                    <a:gd name="T16" fmla="*/ 809 w 1340"/>
                    <a:gd name="T17" fmla="*/ 176 h 1688"/>
                    <a:gd name="T18" fmla="*/ 717 w 1340"/>
                    <a:gd name="T19" fmla="*/ 248 h 1688"/>
                    <a:gd name="T20" fmla="*/ 700 w 1340"/>
                    <a:gd name="T21" fmla="*/ 328 h 1688"/>
                    <a:gd name="T22" fmla="*/ 645 w 1340"/>
                    <a:gd name="T23" fmla="*/ 422 h 1688"/>
                    <a:gd name="T24" fmla="*/ 590 w 1340"/>
                    <a:gd name="T25" fmla="*/ 504 h 1688"/>
                    <a:gd name="T26" fmla="*/ 565 w 1340"/>
                    <a:gd name="T27" fmla="*/ 560 h 1688"/>
                    <a:gd name="T28" fmla="*/ 472 w 1340"/>
                    <a:gd name="T29" fmla="*/ 744 h 1688"/>
                    <a:gd name="T30" fmla="*/ 396 w 1340"/>
                    <a:gd name="T31" fmla="*/ 848 h 1688"/>
                    <a:gd name="T32" fmla="*/ 396 w 1340"/>
                    <a:gd name="T33" fmla="*/ 896 h 1688"/>
                    <a:gd name="T34" fmla="*/ 304 w 1340"/>
                    <a:gd name="T35" fmla="*/ 1024 h 1688"/>
                    <a:gd name="T36" fmla="*/ 236 w 1340"/>
                    <a:gd name="T37" fmla="*/ 1032 h 1688"/>
                    <a:gd name="T38" fmla="*/ 186 w 1340"/>
                    <a:gd name="T39" fmla="*/ 1088 h 1688"/>
                    <a:gd name="T40" fmla="*/ 93 w 1340"/>
                    <a:gd name="T41" fmla="*/ 1144 h 1688"/>
                    <a:gd name="T42" fmla="*/ 26 w 1340"/>
                    <a:gd name="T43" fmla="*/ 1200 h 1688"/>
                    <a:gd name="T44" fmla="*/ 9 w 1340"/>
                    <a:gd name="T45" fmla="*/ 1264 h 1688"/>
                    <a:gd name="T46" fmla="*/ 9 w 1340"/>
                    <a:gd name="T47" fmla="*/ 1304 h 1688"/>
                    <a:gd name="T48" fmla="*/ 0 w 1340"/>
                    <a:gd name="T49" fmla="*/ 1352 h 1688"/>
                    <a:gd name="T50" fmla="*/ 9 w 1340"/>
                    <a:gd name="T51" fmla="*/ 1424 h 1688"/>
                    <a:gd name="T52" fmla="*/ 51 w 1340"/>
                    <a:gd name="T53" fmla="*/ 1464 h 1688"/>
                    <a:gd name="T54" fmla="*/ 17 w 1340"/>
                    <a:gd name="T55" fmla="*/ 1512 h 1688"/>
                    <a:gd name="T56" fmla="*/ 59 w 1340"/>
                    <a:gd name="T57" fmla="*/ 1552 h 1688"/>
                    <a:gd name="T58" fmla="*/ 17 w 1340"/>
                    <a:gd name="T59" fmla="*/ 1584 h 1688"/>
                    <a:gd name="T60" fmla="*/ 51 w 1340"/>
                    <a:gd name="T61" fmla="*/ 1632 h 1688"/>
                    <a:gd name="T62" fmla="*/ 102 w 1340"/>
                    <a:gd name="T63" fmla="*/ 1688 h 1688"/>
                    <a:gd name="T64" fmla="*/ 278 w 1340"/>
                    <a:gd name="T65" fmla="*/ 1624 h 1688"/>
                    <a:gd name="T66" fmla="*/ 346 w 1340"/>
                    <a:gd name="T67" fmla="*/ 1576 h 1688"/>
                    <a:gd name="T68" fmla="*/ 388 w 1340"/>
                    <a:gd name="T69" fmla="*/ 1512 h 1688"/>
                    <a:gd name="T70" fmla="*/ 422 w 1340"/>
                    <a:gd name="T71" fmla="*/ 1592 h 1688"/>
                    <a:gd name="T72" fmla="*/ 489 w 1340"/>
                    <a:gd name="T73" fmla="*/ 1456 h 1688"/>
                    <a:gd name="T74" fmla="*/ 514 w 1340"/>
                    <a:gd name="T75" fmla="*/ 1288 h 1688"/>
                    <a:gd name="T76" fmla="*/ 455 w 1340"/>
                    <a:gd name="T77" fmla="*/ 1048 h 1688"/>
                    <a:gd name="T78" fmla="*/ 582 w 1340"/>
                    <a:gd name="T79" fmla="*/ 912 h 1688"/>
                    <a:gd name="T80" fmla="*/ 590 w 1340"/>
                    <a:gd name="T81" fmla="*/ 712 h 1688"/>
                    <a:gd name="T82" fmla="*/ 691 w 1340"/>
                    <a:gd name="T83" fmla="*/ 568 h 1688"/>
                    <a:gd name="T84" fmla="*/ 717 w 1340"/>
                    <a:gd name="T85" fmla="*/ 440 h 1688"/>
                    <a:gd name="T86" fmla="*/ 851 w 1340"/>
                    <a:gd name="T87" fmla="*/ 400 h 1688"/>
                    <a:gd name="T88" fmla="*/ 851 w 1340"/>
                    <a:gd name="T89" fmla="*/ 296 h 1688"/>
                    <a:gd name="T90" fmla="*/ 1037 w 1340"/>
                    <a:gd name="T91" fmla="*/ 304 h 1688"/>
                    <a:gd name="T92" fmla="*/ 1113 w 1340"/>
                    <a:gd name="T93" fmla="*/ 176 h 1688"/>
                    <a:gd name="T94" fmla="*/ 1264 w 1340"/>
                    <a:gd name="T95" fmla="*/ 168 h 1688"/>
                    <a:gd name="T96" fmla="*/ 1340 w 1340"/>
                    <a:gd name="T97" fmla="*/ 144 h 1688"/>
                    <a:gd name="T98" fmla="*/ 1239 w 1340"/>
                    <a:gd name="T99" fmla="*/ 104 h 1688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340" h="1688">
                      <a:moveTo>
                        <a:pt x="1239" y="104"/>
                      </a:moveTo>
                      <a:lnTo>
                        <a:pt x="1281" y="80"/>
                      </a:lnTo>
                      <a:lnTo>
                        <a:pt x="1323" y="40"/>
                      </a:lnTo>
                      <a:lnTo>
                        <a:pt x="1239" y="16"/>
                      </a:lnTo>
                      <a:lnTo>
                        <a:pt x="1214" y="8"/>
                      </a:lnTo>
                      <a:lnTo>
                        <a:pt x="1205" y="24"/>
                      </a:lnTo>
                      <a:lnTo>
                        <a:pt x="1180" y="56"/>
                      </a:lnTo>
                      <a:lnTo>
                        <a:pt x="1172" y="16"/>
                      </a:lnTo>
                      <a:lnTo>
                        <a:pt x="1172" y="0"/>
                      </a:lnTo>
                      <a:lnTo>
                        <a:pt x="1146" y="0"/>
                      </a:lnTo>
                      <a:lnTo>
                        <a:pt x="1130" y="0"/>
                      </a:lnTo>
                      <a:lnTo>
                        <a:pt x="1130" y="24"/>
                      </a:lnTo>
                      <a:lnTo>
                        <a:pt x="1130" y="64"/>
                      </a:lnTo>
                      <a:lnTo>
                        <a:pt x="1104" y="24"/>
                      </a:lnTo>
                      <a:lnTo>
                        <a:pt x="1071" y="120"/>
                      </a:lnTo>
                      <a:lnTo>
                        <a:pt x="1062" y="48"/>
                      </a:lnTo>
                      <a:lnTo>
                        <a:pt x="1037" y="24"/>
                      </a:lnTo>
                      <a:lnTo>
                        <a:pt x="1012" y="40"/>
                      </a:lnTo>
                      <a:lnTo>
                        <a:pt x="961" y="80"/>
                      </a:lnTo>
                      <a:lnTo>
                        <a:pt x="953" y="112"/>
                      </a:lnTo>
                      <a:lnTo>
                        <a:pt x="961" y="136"/>
                      </a:lnTo>
                      <a:lnTo>
                        <a:pt x="902" y="144"/>
                      </a:lnTo>
                      <a:lnTo>
                        <a:pt x="885" y="160"/>
                      </a:lnTo>
                      <a:lnTo>
                        <a:pt x="877" y="184"/>
                      </a:lnTo>
                      <a:lnTo>
                        <a:pt x="851" y="192"/>
                      </a:lnTo>
                      <a:lnTo>
                        <a:pt x="826" y="192"/>
                      </a:lnTo>
                      <a:lnTo>
                        <a:pt x="809" y="176"/>
                      </a:lnTo>
                      <a:lnTo>
                        <a:pt x="784" y="176"/>
                      </a:lnTo>
                      <a:lnTo>
                        <a:pt x="750" y="208"/>
                      </a:lnTo>
                      <a:lnTo>
                        <a:pt x="717" y="248"/>
                      </a:lnTo>
                      <a:lnTo>
                        <a:pt x="683" y="296"/>
                      </a:lnTo>
                      <a:lnTo>
                        <a:pt x="683" y="320"/>
                      </a:lnTo>
                      <a:lnTo>
                        <a:pt x="700" y="328"/>
                      </a:lnTo>
                      <a:lnTo>
                        <a:pt x="658" y="376"/>
                      </a:lnTo>
                      <a:lnTo>
                        <a:pt x="639" y="374"/>
                      </a:lnTo>
                      <a:lnTo>
                        <a:pt x="645" y="422"/>
                      </a:lnTo>
                      <a:lnTo>
                        <a:pt x="616" y="456"/>
                      </a:lnTo>
                      <a:lnTo>
                        <a:pt x="599" y="480"/>
                      </a:lnTo>
                      <a:lnTo>
                        <a:pt x="590" y="504"/>
                      </a:lnTo>
                      <a:lnTo>
                        <a:pt x="607" y="520"/>
                      </a:lnTo>
                      <a:lnTo>
                        <a:pt x="573" y="536"/>
                      </a:lnTo>
                      <a:lnTo>
                        <a:pt x="565" y="560"/>
                      </a:lnTo>
                      <a:lnTo>
                        <a:pt x="540" y="576"/>
                      </a:lnTo>
                      <a:lnTo>
                        <a:pt x="523" y="624"/>
                      </a:lnTo>
                      <a:lnTo>
                        <a:pt x="472" y="744"/>
                      </a:lnTo>
                      <a:lnTo>
                        <a:pt x="455" y="816"/>
                      </a:lnTo>
                      <a:lnTo>
                        <a:pt x="439" y="840"/>
                      </a:lnTo>
                      <a:lnTo>
                        <a:pt x="396" y="848"/>
                      </a:lnTo>
                      <a:lnTo>
                        <a:pt x="405" y="872"/>
                      </a:lnTo>
                      <a:lnTo>
                        <a:pt x="413" y="888"/>
                      </a:lnTo>
                      <a:lnTo>
                        <a:pt x="396" y="896"/>
                      </a:lnTo>
                      <a:lnTo>
                        <a:pt x="346" y="952"/>
                      </a:lnTo>
                      <a:lnTo>
                        <a:pt x="321" y="1008"/>
                      </a:lnTo>
                      <a:lnTo>
                        <a:pt x="304" y="1024"/>
                      </a:lnTo>
                      <a:lnTo>
                        <a:pt x="295" y="1032"/>
                      </a:lnTo>
                      <a:lnTo>
                        <a:pt x="262" y="1024"/>
                      </a:lnTo>
                      <a:lnTo>
                        <a:pt x="236" y="1032"/>
                      </a:lnTo>
                      <a:lnTo>
                        <a:pt x="228" y="1040"/>
                      </a:lnTo>
                      <a:lnTo>
                        <a:pt x="220" y="1064"/>
                      </a:lnTo>
                      <a:lnTo>
                        <a:pt x="186" y="1088"/>
                      </a:lnTo>
                      <a:lnTo>
                        <a:pt x="152" y="1104"/>
                      </a:lnTo>
                      <a:lnTo>
                        <a:pt x="127" y="1128"/>
                      </a:lnTo>
                      <a:lnTo>
                        <a:pt x="93" y="1144"/>
                      </a:lnTo>
                      <a:lnTo>
                        <a:pt x="68" y="1168"/>
                      </a:lnTo>
                      <a:lnTo>
                        <a:pt x="51" y="1192"/>
                      </a:lnTo>
                      <a:lnTo>
                        <a:pt x="26" y="1200"/>
                      </a:lnTo>
                      <a:lnTo>
                        <a:pt x="17" y="1208"/>
                      </a:lnTo>
                      <a:lnTo>
                        <a:pt x="17" y="1248"/>
                      </a:lnTo>
                      <a:lnTo>
                        <a:pt x="9" y="1264"/>
                      </a:lnTo>
                      <a:lnTo>
                        <a:pt x="17" y="1272"/>
                      </a:lnTo>
                      <a:lnTo>
                        <a:pt x="17" y="1288"/>
                      </a:lnTo>
                      <a:lnTo>
                        <a:pt x="9" y="1304"/>
                      </a:lnTo>
                      <a:lnTo>
                        <a:pt x="17" y="1312"/>
                      </a:lnTo>
                      <a:lnTo>
                        <a:pt x="17" y="1328"/>
                      </a:lnTo>
                      <a:lnTo>
                        <a:pt x="0" y="1352"/>
                      </a:lnTo>
                      <a:lnTo>
                        <a:pt x="17" y="1384"/>
                      </a:lnTo>
                      <a:lnTo>
                        <a:pt x="43" y="1408"/>
                      </a:lnTo>
                      <a:lnTo>
                        <a:pt x="9" y="1424"/>
                      </a:lnTo>
                      <a:lnTo>
                        <a:pt x="34" y="1432"/>
                      </a:lnTo>
                      <a:lnTo>
                        <a:pt x="9" y="1480"/>
                      </a:lnTo>
                      <a:lnTo>
                        <a:pt x="51" y="1464"/>
                      </a:lnTo>
                      <a:lnTo>
                        <a:pt x="51" y="1480"/>
                      </a:lnTo>
                      <a:lnTo>
                        <a:pt x="43" y="1488"/>
                      </a:lnTo>
                      <a:lnTo>
                        <a:pt x="17" y="1512"/>
                      </a:lnTo>
                      <a:lnTo>
                        <a:pt x="17" y="1544"/>
                      </a:lnTo>
                      <a:lnTo>
                        <a:pt x="43" y="1544"/>
                      </a:lnTo>
                      <a:lnTo>
                        <a:pt x="59" y="1552"/>
                      </a:lnTo>
                      <a:lnTo>
                        <a:pt x="59" y="1568"/>
                      </a:lnTo>
                      <a:lnTo>
                        <a:pt x="34" y="1584"/>
                      </a:lnTo>
                      <a:lnTo>
                        <a:pt x="17" y="1584"/>
                      </a:lnTo>
                      <a:lnTo>
                        <a:pt x="9" y="1592"/>
                      </a:lnTo>
                      <a:lnTo>
                        <a:pt x="26" y="1616"/>
                      </a:lnTo>
                      <a:lnTo>
                        <a:pt x="51" y="1632"/>
                      </a:lnTo>
                      <a:lnTo>
                        <a:pt x="76" y="1656"/>
                      </a:lnTo>
                      <a:lnTo>
                        <a:pt x="118" y="1664"/>
                      </a:lnTo>
                      <a:lnTo>
                        <a:pt x="102" y="1688"/>
                      </a:lnTo>
                      <a:lnTo>
                        <a:pt x="177" y="1688"/>
                      </a:lnTo>
                      <a:lnTo>
                        <a:pt x="236" y="1664"/>
                      </a:lnTo>
                      <a:lnTo>
                        <a:pt x="278" y="1624"/>
                      </a:lnTo>
                      <a:lnTo>
                        <a:pt x="312" y="1576"/>
                      </a:lnTo>
                      <a:lnTo>
                        <a:pt x="329" y="1584"/>
                      </a:lnTo>
                      <a:lnTo>
                        <a:pt x="346" y="1576"/>
                      </a:lnTo>
                      <a:lnTo>
                        <a:pt x="363" y="1544"/>
                      </a:lnTo>
                      <a:lnTo>
                        <a:pt x="363" y="1512"/>
                      </a:lnTo>
                      <a:lnTo>
                        <a:pt x="388" y="1512"/>
                      </a:lnTo>
                      <a:lnTo>
                        <a:pt x="396" y="1528"/>
                      </a:lnTo>
                      <a:lnTo>
                        <a:pt x="405" y="1560"/>
                      </a:lnTo>
                      <a:lnTo>
                        <a:pt x="422" y="1592"/>
                      </a:lnTo>
                      <a:lnTo>
                        <a:pt x="439" y="1584"/>
                      </a:lnTo>
                      <a:lnTo>
                        <a:pt x="455" y="1488"/>
                      </a:lnTo>
                      <a:lnTo>
                        <a:pt x="489" y="1456"/>
                      </a:lnTo>
                      <a:lnTo>
                        <a:pt x="489" y="1368"/>
                      </a:lnTo>
                      <a:lnTo>
                        <a:pt x="514" y="1328"/>
                      </a:lnTo>
                      <a:lnTo>
                        <a:pt x="514" y="1288"/>
                      </a:lnTo>
                      <a:lnTo>
                        <a:pt x="472" y="1248"/>
                      </a:lnTo>
                      <a:lnTo>
                        <a:pt x="472" y="1168"/>
                      </a:lnTo>
                      <a:lnTo>
                        <a:pt x="455" y="1048"/>
                      </a:lnTo>
                      <a:lnTo>
                        <a:pt x="489" y="976"/>
                      </a:lnTo>
                      <a:lnTo>
                        <a:pt x="565" y="968"/>
                      </a:lnTo>
                      <a:lnTo>
                        <a:pt x="582" y="912"/>
                      </a:lnTo>
                      <a:lnTo>
                        <a:pt x="540" y="888"/>
                      </a:lnTo>
                      <a:lnTo>
                        <a:pt x="590" y="808"/>
                      </a:lnTo>
                      <a:lnTo>
                        <a:pt x="590" y="712"/>
                      </a:lnTo>
                      <a:lnTo>
                        <a:pt x="632" y="688"/>
                      </a:lnTo>
                      <a:lnTo>
                        <a:pt x="632" y="624"/>
                      </a:lnTo>
                      <a:lnTo>
                        <a:pt x="691" y="568"/>
                      </a:lnTo>
                      <a:lnTo>
                        <a:pt x="683" y="528"/>
                      </a:lnTo>
                      <a:lnTo>
                        <a:pt x="683" y="480"/>
                      </a:lnTo>
                      <a:lnTo>
                        <a:pt x="717" y="440"/>
                      </a:lnTo>
                      <a:lnTo>
                        <a:pt x="759" y="440"/>
                      </a:lnTo>
                      <a:lnTo>
                        <a:pt x="776" y="384"/>
                      </a:lnTo>
                      <a:lnTo>
                        <a:pt x="851" y="400"/>
                      </a:lnTo>
                      <a:lnTo>
                        <a:pt x="851" y="320"/>
                      </a:lnTo>
                      <a:lnTo>
                        <a:pt x="868" y="312"/>
                      </a:lnTo>
                      <a:lnTo>
                        <a:pt x="851" y="296"/>
                      </a:lnTo>
                      <a:lnTo>
                        <a:pt x="894" y="272"/>
                      </a:lnTo>
                      <a:lnTo>
                        <a:pt x="995" y="320"/>
                      </a:lnTo>
                      <a:lnTo>
                        <a:pt x="1037" y="304"/>
                      </a:lnTo>
                      <a:lnTo>
                        <a:pt x="1096" y="320"/>
                      </a:lnTo>
                      <a:lnTo>
                        <a:pt x="1113" y="248"/>
                      </a:lnTo>
                      <a:lnTo>
                        <a:pt x="1113" y="176"/>
                      </a:lnTo>
                      <a:lnTo>
                        <a:pt x="1146" y="136"/>
                      </a:lnTo>
                      <a:lnTo>
                        <a:pt x="1197" y="136"/>
                      </a:lnTo>
                      <a:lnTo>
                        <a:pt x="1264" y="168"/>
                      </a:lnTo>
                      <a:lnTo>
                        <a:pt x="1281" y="208"/>
                      </a:lnTo>
                      <a:lnTo>
                        <a:pt x="1306" y="176"/>
                      </a:lnTo>
                      <a:lnTo>
                        <a:pt x="1340" y="144"/>
                      </a:lnTo>
                      <a:lnTo>
                        <a:pt x="1340" y="120"/>
                      </a:lnTo>
                      <a:lnTo>
                        <a:pt x="1239" y="10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100">
                    <a:solidFill>
                      <a:srgbClr val="0C377B"/>
                    </a:solidFill>
                  </a:endParaRP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4322047" y="1443931"/>
                <a:ext cx="1472333" cy="59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Finland</a:t>
                </a:r>
              </a:p>
              <a:p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TUT</a:t>
                </a:r>
                <a:endParaRPr lang="en-GB" sz="1100" b="1" spc="300" dirty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 flipH="1">
                <a:off x="4424855" y="2024266"/>
                <a:ext cx="296337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703539" y="3870261"/>
                <a:ext cx="1965172" cy="59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France</a:t>
                </a:r>
              </a:p>
              <a:p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CEA, CNRS</a:t>
                </a:r>
                <a:endParaRPr lang="en-GB" sz="800" b="1" spc="300" dirty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H="1">
                <a:off x="1792765" y="4455036"/>
                <a:ext cx="306160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1792766" y="6311976"/>
                <a:ext cx="191657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703541" y="5033881"/>
                <a:ext cx="1403603" cy="59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Italy</a:t>
                </a:r>
              </a:p>
              <a:p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INFN</a:t>
                </a:r>
                <a:endParaRPr lang="en-GB" sz="1100" b="1" spc="300" dirty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957529" y="2874724"/>
                <a:ext cx="2203449" cy="5367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flipH="1">
                <a:off x="1792767" y="5593590"/>
                <a:ext cx="4484211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7870828" y="3503032"/>
                <a:ext cx="1277993" cy="5937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r"/>
                <a:r>
                  <a:rPr lang="en-GB" sz="1100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Germany</a:t>
                </a:r>
              </a:p>
              <a:p>
                <a:pPr algn="r"/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KIT, TUD</a:t>
                </a:r>
                <a:endParaRPr lang="en-GB" sz="800" b="1" spc="300" dirty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359655" y="4198044"/>
                <a:ext cx="1789166" cy="5937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rIns="0" rtlCol="0">
                <a:spAutoFit/>
              </a:bodyPr>
              <a:lstStyle/>
              <a:p>
                <a:pPr algn="r"/>
                <a:r>
                  <a:rPr lang="en-GB" sz="1100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Switzerland</a:t>
                </a:r>
                <a:endPara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  <a:p>
                <a:pPr algn="r"/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EPFL, UNIGE</a:t>
                </a:r>
                <a:endParaRPr lang="en-GB" sz="800" b="1" spc="300" dirty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703539" y="3212164"/>
                <a:ext cx="2031848" cy="59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Netherlands</a:t>
                </a:r>
              </a:p>
              <a:p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UT</a:t>
                </a:r>
                <a:endParaRPr lang="en-GB" sz="1100" b="1" spc="300" dirty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>
                <a:off x="1792765" y="3765523"/>
                <a:ext cx="369856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001290" y="4094920"/>
                <a:ext cx="3133185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5703813" y="4779425"/>
                <a:ext cx="343066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645400" y="6044098"/>
                <a:ext cx="851338" cy="2230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703539" y="5735085"/>
                <a:ext cx="2019149" cy="59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Spain</a:t>
                </a:r>
              </a:p>
              <a:p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ALBA, CIEMAT</a:t>
                </a:r>
                <a:endParaRPr lang="en-GB" sz="800" b="1" spc="300" dirty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693713" y="4317091"/>
                <a:ext cx="1187598" cy="59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1100" spc="300" dirty="0" smtClean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  <a:p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CERN</a:t>
                </a:r>
                <a:endParaRPr lang="en-GB" sz="1100" b="1" spc="300" dirty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flipH="1">
                <a:off x="1800077" y="4876800"/>
                <a:ext cx="376239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6557042" y="2857887"/>
                <a:ext cx="2712102" cy="593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100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United Kingdom</a:t>
                </a:r>
              </a:p>
              <a:p>
                <a:pPr algn="r"/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STFC, UNILIV, UOXF</a:t>
                </a: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4552233" y="3409036"/>
                <a:ext cx="458224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TextBox 2"/>
            <p:cNvSpPr txBox="1"/>
            <p:nvPr/>
          </p:nvSpPr>
          <p:spPr>
            <a:xfrm>
              <a:off x="3797996" y="5486065"/>
              <a:ext cx="48834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C377B"/>
                  </a:solidFill>
                </a:rPr>
                <a:t>Consortium Beneficiaries, signing the Grant Agreement</a:t>
              </a:r>
              <a:endParaRPr lang="fr-CH" sz="1200" dirty="0">
                <a:solidFill>
                  <a:srgbClr val="0C377B"/>
                </a:solidFill>
              </a:endParaRPr>
            </a:p>
          </p:txBody>
        </p:sp>
      </p:grpSp>
      <p:sp>
        <p:nvSpPr>
          <p:cNvPr id="157" name="TextBox 156"/>
          <p:cNvSpPr txBox="1"/>
          <p:nvPr/>
        </p:nvSpPr>
        <p:spPr>
          <a:xfrm>
            <a:off x="971600" y="102404"/>
            <a:ext cx="6763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err="1" smtClean="0">
                <a:solidFill>
                  <a:schemeClr val="bg1"/>
                </a:solidFill>
              </a:rPr>
              <a:t>EuroCirCol</a:t>
            </a:r>
            <a:r>
              <a:rPr lang="en-GB" sz="2200" dirty="0">
                <a:solidFill>
                  <a:schemeClr val="bg1"/>
                </a:solidFill>
              </a:rPr>
              <a:t>:</a:t>
            </a:r>
            <a:r>
              <a:rPr lang="en-GB" sz="2200" dirty="0" smtClean="0">
                <a:solidFill>
                  <a:schemeClr val="bg1"/>
                </a:solidFill>
              </a:rPr>
              <a:t> EU grant from Horizon 2020 programme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5496" y="836712"/>
            <a:ext cx="91117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>
                <a:solidFill>
                  <a:srgbClr val="0C377B"/>
                </a:solidFill>
              </a:rPr>
              <a:t>EC contributes with </a:t>
            </a:r>
            <a:r>
              <a:rPr lang="en-GB" sz="1700" dirty="0">
                <a:solidFill>
                  <a:srgbClr val="004000"/>
                </a:solidFill>
              </a:rPr>
              <a:t>3 M€ (150 k€ to </a:t>
            </a:r>
            <a:r>
              <a:rPr lang="en-GB" sz="1700" dirty="0" smtClean="0">
                <a:solidFill>
                  <a:srgbClr val="004000"/>
                </a:solidFill>
              </a:rPr>
              <a:t>CERN/admin, </a:t>
            </a:r>
            <a:r>
              <a:rPr lang="en-GB" sz="1700" dirty="0">
                <a:solidFill>
                  <a:srgbClr val="004000"/>
                </a:solidFill>
              </a:rPr>
              <a:t>rest to </a:t>
            </a:r>
            <a:r>
              <a:rPr lang="en-GB" sz="1700" dirty="0" smtClean="0">
                <a:solidFill>
                  <a:srgbClr val="004000"/>
                </a:solidFill>
              </a:rPr>
              <a:t>partner </a:t>
            </a:r>
            <a:r>
              <a:rPr lang="en-GB" sz="1700" dirty="0">
                <a:solidFill>
                  <a:srgbClr val="004000"/>
                </a:solidFill>
              </a:rPr>
              <a:t>institutes) </a:t>
            </a:r>
            <a:r>
              <a:rPr lang="en-GB" sz="1700" dirty="0" smtClean="0">
                <a:solidFill>
                  <a:srgbClr val="0C377B"/>
                </a:solidFill>
              </a:rPr>
              <a:t>to </a:t>
            </a:r>
            <a:r>
              <a:rPr lang="en-GB" sz="1700" dirty="0" smtClean="0"/>
              <a:t>main aspects </a:t>
            </a:r>
          </a:p>
          <a:p>
            <a:r>
              <a:rPr lang="en-GB" sz="1700" dirty="0"/>
              <a:t>o</a:t>
            </a:r>
            <a:r>
              <a:rPr lang="en-GB" sz="1700" dirty="0" smtClean="0"/>
              <a:t>f hadron </a:t>
            </a:r>
            <a:r>
              <a:rPr lang="en-GB" sz="1700" dirty="0"/>
              <a:t>collider design: </a:t>
            </a:r>
            <a:r>
              <a:rPr lang="en-GB" sz="1700" dirty="0" smtClean="0">
                <a:solidFill>
                  <a:srgbClr val="C00000"/>
                </a:solidFill>
              </a:rPr>
              <a:t>arc </a:t>
            </a:r>
            <a:r>
              <a:rPr lang="en-GB" sz="1700" dirty="0">
                <a:solidFill>
                  <a:srgbClr val="C00000"/>
                </a:solidFill>
              </a:rPr>
              <a:t>&amp; IR </a:t>
            </a:r>
            <a:r>
              <a:rPr lang="en-GB" sz="1700" dirty="0" smtClean="0">
                <a:solidFill>
                  <a:srgbClr val="C00000"/>
                </a:solidFill>
              </a:rPr>
              <a:t>optics, 16 </a:t>
            </a:r>
            <a:r>
              <a:rPr lang="en-GB" sz="1700" dirty="0">
                <a:solidFill>
                  <a:srgbClr val="C00000"/>
                </a:solidFill>
              </a:rPr>
              <a:t>T </a:t>
            </a:r>
            <a:r>
              <a:rPr lang="en-GB" sz="1700" dirty="0" smtClean="0">
                <a:solidFill>
                  <a:srgbClr val="C00000"/>
                </a:solidFill>
              </a:rPr>
              <a:t>magnets, </a:t>
            </a:r>
            <a:r>
              <a:rPr lang="en-GB" sz="1700" dirty="0">
                <a:solidFill>
                  <a:srgbClr val="C00000"/>
                </a:solidFill>
              </a:rPr>
              <a:t>cryogenic beam vacuum </a:t>
            </a:r>
            <a:r>
              <a:rPr lang="en-GB" sz="1700" dirty="0" smtClean="0">
                <a:solidFill>
                  <a:srgbClr val="C00000"/>
                </a:solidFill>
              </a:rPr>
              <a:t>system</a:t>
            </a:r>
          </a:p>
        </p:txBody>
      </p:sp>
      <p:pic>
        <p:nvPicPr>
          <p:cNvPr id="159" name="Picture 1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332656"/>
            <a:ext cx="841036" cy="404123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60" name="Rectangle 159"/>
          <p:cNvSpPr/>
          <p:nvPr/>
        </p:nvSpPr>
        <p:spPr>
          <a:xfrm>
            <a:off x="36512" y="1484784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kern="0" dirty="0">
                <a:solidFill>
                  <a:schemeClr val="accent1">
                    <a:lumMod val="10000"/>
                  </a:schemeClr>
                </a:solidFill>
                <a:latin typeface="Calibri"/>
              </a:rPr>
              <a:t>Work supported by the </a:t>
            </a:r>
            <a:r>
              <a:rPr lang="en-US" sz="1400" b="1" i="1" kern="0" dirty="0">
                <a:solidFill>
                  <a:schemeClr val="accent1">
                    <a:lumMod val="10000"/>
                  </a:schemeClr>
                </a:solidFill>
                <a:latin typeface="Calibri"/>
              </a:rPr>
              <a:t>European Commission </a:t>
            </a:r>
            <a:r>
              <a:rPr lang="en-US" sz="1400" i="1" kern="0" dirty="0">
                <a:solidFill>
                  <a:schemeClr val="accent1">
                    <a:lumMod val="10000"/>
                  </a:schemeClr>
                </a:solidFill>
                <a:latin typeface="Calibri"/>
              </a:rPr>
              <a:t>under </a:t>
            </a:r>
            <a:r>
              <a:rPr lang="en-GB" sz="1400" i="1" kern="0" dirty="0" smtClean="0">
                <a:solidFill>
                  <a:schemeClr val="accent1">
                    <a:lumMod val="10000"/>
                  </a:schemeClr>
                </a:solidFill>
                <a:latin typeface="Calibri"/>
              </a:rPr>
              <a:t>the </a:t>
            </a:r>
            <a:r>
              <a:rPr lang="en-GB" sz="1400" i="1" kern="0" dirty="0">
                <a:solidFill>
                  <a:schemeClr val="accent1">
                    <a:lumMod val="10000"/>
                  </a:schemeClr>
                </a:solidFill>
                <a:latin typeface="Calibri"/>
              </a:rPr>
              <a:t>HORIZON 2020 project </a:t>
            </a:r>
            <a:r>
              <a:rPr lang="en-GB" sz="1400" i="1" kern="0" dirty="0" err="1">
                <a:solidFill>
                  <a:schemeClr val="accent1">
                    <a:lumMod val="10000"/>
                  </a:schemeClr>
                </a:solidFill>
                <a:latin typeface="Calibri"/>
              </a:rPr>
              <a:t>EuroCirCol</a:t>
            </a:r>
            <a:r>
              <a:rPr lang="en-GB" sz="1400" i="1" kern="0" dirty="0">
                <a:solidFill>
                  <a:schemeClr val="accent1">
                    <a:lumMod val="10000"/>
                  </a:schemeClr>
                </a:solidFill>
                <a:latin typeface="Calibri"/>
              </a:rPr>
              <a:t>, grant agreement </a:t>
            </a:r>
            <a:r>
              <a:rPr lang="en-GB" sz="1400" i="1" kern="0" dirty="0" smtClean="0">
                <a:solidFill>
                  <a:schemeClr val="accent1">
                    <a:lumMod val="10000"/>
                  </a:schemeClr>
                </a:solidFill>
                <a:latin typeface="Calibri"/>
              </a:rPr>
              <a:t>654305</a:t>
            </a:r>
            <a:endParaRPr lang="en-GB" sz="1400" i="1" kern="0" dirty="0">
              <a:solidFill>
                <a:schemeClr val="accent1">
                  <a:lumMod val="10000"/>
                </a:scheme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712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965" y="1014158"/>
            <a:ext cx="4451785" cy="3148321"/>
          </a:xfrm>
          <a:prstGeom prst="rect">
            <a:avLst/>
          </a:prstGeom>
        </p:spPr>
      </p:pic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9025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6" y="0"/>
            <a:ext cx="485057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430824" y="1308320"/>
            <a:ext cx="4054022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>
                <a:solidFill>
                  <a:srgbClr val="FFFF00"/>
                </a:solidFill>
                <a:ea typeface="ＭＳ Ｐゴシック" charset="0"/>
              </a:rPr>
              <a:t>First FCC Week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Conference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 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Washington DC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23-27 March 2015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68733" y="5085184"/>
            <a:ext cx="2542684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F0F0F0"/>
                </a:solidFill>
                <a:ea typeface="ＭＳ Ｐゴシック" charset="0"/>
                <a:hlinkClick r:id="rId5"/>
              </a:rPr>
              <a:t>http://cern.ch/fccw2015</a:t>
            </a:r>
            <a:endParaRPr lang="en-GB" b="1" dirty="0">
              <a:solidFill>
                <a:srgbClr val="F0F0F0"/>
              </a:solidFill>
              <a:ea typeface="ＭＳ Ｐゴシック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0593" y="90256"/>
            <a:ext cx="4306958" cy="94753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6457" y="4077072"/>
            <a:ext cx="4396607" cy="27809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22755" y="5300627"/>
            <a:ext cx="3089307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FF"/>
                </a:solidFill>
              </a:rPr>
              <a:t>“</a:t>
            </a:r>
            <a:r>
              <a:rPr lang="en-GB" sz="1400" dirty="0" smtClean="0"/>
              <a:t>head shots” from Bob Palmer (BNL)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4958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626" y="5574367"/>
            <a:ext cx="9142374" cy="1283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FFFFFF"/>
              </a:solidFill>
            </a:endParaRPr>
          </a:p>
        </p:txBody>
      </p:sp>
      <p:pic>
        <p:nvPicPr>
          <p:cNvPr id="4" name="E9AE129B-AADE-4D42-A5CD-D33420D126B1" descr="7E832775-FA4B-45D5-A24A-50916B9E2716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127" y="44624"/>
            <a:ext cx="1220281" cy="51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8" y="741859"/>
            <a:ext cx="9140232" cy="4271317"/>
          </a:xfrm>
          <a:prstGeom prst="rect">
            <a:avLst/>
          </a:prstGeom>
        </p:spPr>
      </p:pic>
      <p:sp>
        <p:nvSpPr>
          <p:cNvPr id="10" name="Content Placeholder 3"/>
          <p:cNvSpPr txBox="1">
            <a:spLocks/>
          </p:cNvSpPr>
          <p:nvPr/>
        </p:nvSpPr>
        <p:spPr>
          <a:xfrm>
            <a:off x="3852313" y="1124744"/>
            <a:ext cx="5291688" cy="686308"/>
          </a:xfrm>
          <a:prstGeom prst="rect">
            <a:avLst/>
          </a:prstGeom>
        </p:spPr>
        <p:txBody>
          <a:bodyPr numCol="1" spcCol="36000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DDDDDD"/>
              </a:buClr>
              <a:buFont typeface="Arial"/>
              <a:buNone/>
            </a:pPr>
            <a:r>
              <a:rPr lang="en-US" sz="3600" b="1" dirty="0" smtClean="0"/>
              <a:t>Rome, 11-15 April 2016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669" y="5394517"/>
            <a:ext cx="1346409" cy="13464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0" y="5715120"/>
            <a:ext cx="2219668" cy="7437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2" y="5352540"/>
            <a:ext cx="2070019" cy="14735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9" y="6422698"/>
            <a:ext cx="3230353" cy="4115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456" y="5978438"/>
            <a:ext cx="1546623" cy="85579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37403" y="2024371"/>
            <a:ext cx="331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C377B"/>
                </a:solidFill>
                <a:hlinkClick r:id="rId10"/>
              </a:rPr>
              <a:t>http://cern.ch/fccw2016</a:t>
            </a:r>
            <a:r>
              <a:rPr lang="en-GB" sz="2400" dirty="0" smtClean="0">
                <a:solidFill>
                  <a:srgbClr val="0C377B"/>
                </a:solidFill>
              </a:rPr>
              <a:t> </a:t>
            </a:r>
            <a:endParaRPr lang="en-GB" sz="2400" dirty="0">
              <a:solidFill>
                <a:srgbClr val="0C377B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262" y="5304074"/>
            <a:ext cx="2276093" cy="7852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2" y="5305313"/>
            <a:ext cx="2709278" cy="5719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43808" y="90256"/>
            <a:ext cx="2455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FCC Week 2016</a:t>
            </a:r>
          </a:p>
        </p:txBody>
      </p:sp>
    </p:spTree>
    <p:extLst>
      <p:ext uri="{BB962C8B-B14F-4D97-AF65-F5344CB8AC3E}">
        <p14:creationId xmlns:p14="http://schemas.microsoft.com/office/powerpoint/2010/main" val="80033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71800" y="-9910"/>
            <a:ext cx="3015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solidFill>
                  <a:prstClr val="white"/>
                </a:solidFill>
              </a:rPr>
              <a:t>LHC history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</a:t>
            </a:r>
            <a:endParaRPr lang="en-US" sz="3200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88960" y="2636912"/>
            <a:ext cx="3262432" cy="1015663"/>
          </a:xfrm>
          <a:prstGeom prst="rect">
            <a:avLst/>
          </a:prstGeom>
          <a:noFill/>
          <a:ln>
            <a:solidFill>
              <a:srgbClr val="004000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EXTRAS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64961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3059" y="3336"/>
            <a:ext cx="9150188" cy="899034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eaLnBrk="1" fontAlgn="auto" hangingPunct="1">
              <a:spcAft>
                <a:spcPts val="0"/>
              </a:spcAft>
            </a:pPr>
            <a:r>
              <a:rPr lang="en-US" dirty="0" smtClean="0"/>
              <a:t>                FCC main achievements 2015</a:t>
            </a:r>
            <a:endParaRPr lang="en-US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19" y="902370"/>
            <a:ext cx="901857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Geological studies (tunnel optimization tool, 80-100 km preferred, implementation compatible with LHC as injector)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D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etermination of FCC-</a:t>
            </a:r>
            <a:r>
              <a:rPr lang="en-GB" dirty="0" err="1" smtClean="0">
                <a:solidFill>
                  <a:srgbClr val="0C377B"/>
                </a:solidFill>
                <a:latin typeface="Arial"/>
                <a:ea typeface=""/>
                <a:cs typeface=""/>
              </a:rPr>
              <a:t>hh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 luminosity goals based on physics arguments; assessment of requirements for integrated luminosity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FCC-</a:t>
            </a:r>
            <a:r>
              <a:rPr lang="en-GB" dirty="0" err="1" smtClean="0">
                <a:solidFill>
                  <a:srgbClr val="0C377B"/>
                </a:solidFill>
                <a:latin typeface="Arial"/>
                <a:ea typeface=""/>
                <a:cs typeface=""/>
              </a:rPr>
              <a:t>hh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 machine design &amp; staged operation scenario consistent with physics goals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Consistent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layouts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of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hadron and lepton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colliders with complete ring optics solutions</a:t>
            </a:r>
            <a:endParaRPr lang="en-GB" dirty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Improved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performance of lepton collider (crab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waist IR optic,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dynamic aperture, SR)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Five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intermediate accelerator &amp; infrastructure reviews with external experts  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Start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of CERN 16 Tesla magnet R&amp;D programme (conductor &amp;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prototypes)</a:t>
            </a:r>
            <a:endParaRPr lang="en-GB" dirty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Detailed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engineering of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detector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twin solenoid + double dipole SC magnet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system</a:t>
            </a:r>
            <a:endParaRPr lang="en-GB" dirty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Definition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of a baseline detector geometry 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Detailed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tracker layout based on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LHC Phase II technology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, HCAL granularity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studies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Definition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of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benchmark physics channels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for detector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performance studies 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Establishment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of an efficient team for FCC software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development; parametrized simulation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(DELPHES) and fast simulation within the FCC software framework </a:t>
            </a:r>
            <a:endParaRPr lang="en-GB" dirty="0" smtClean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Launched FCC-</a:t>
            </a:r>
            <a:r>
              <a:rPr lang="en-GB" dirty="0" err="1" smtClean="0">
                <a:solidFill>
                  <a:srgbClr val="0C377B"/>
                </a:solidFill>
                <a:latin typeface="Arial"/>
                <a:ea typeface=""/>
                <a:cs typeface=""/>
              </a:rPr>
              <a:t>ee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 physics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working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groups, catalogue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of BSM physics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sensitivities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Funding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of core R&amp;D for FCC-</a:t>
            </a:r>
            <a:r>
              <a:rPr lang="en-GB" dirty="0" err="1">
                <a:solidFill>
                  <a:srgbClr val="0C377B"/>
                </a:solidFill>
                <a:latin typeface="Arial"/>
                <a:ea typeface=""/>
                <a:cs typeface=""/>
              </a:rPr>
              <a:t>hh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 by EC HORIZON2020 </a:t>
            </a:r>
            <a:r>
              <a:rPr lang="en-GB" dirty="0" err="1">
                <a:solidFill>
                  <a:srgbClr val="0C377B"/>
                </a:solidFill>
                <a:latin typeface="Arial"/>
                <a:ea typeface=""/>
                <a:cs typeface=""/>
              </a:rPr>
              <a:t>EuroCirCol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 project 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G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rowing global collaboration (now 70 institutes from 26 countries)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A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nnual collaboration meeting in Washington DC (340 participants, 128 institutes)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C377B"/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4215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3336"/>
            <a:ext cx="9150188" cy="899034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eaLnBrk="1" fontAlgn="auto" hangingPunct="1">
              <a:spcAft>
                <a:spcPts val="0"/>
              </a:spcAft>
            </a:pPr>
            <a:r>
              <a:rPr lang="en-US" dirty="0" smtClean="0"/>
              <a:t>         FCC major goals for 2016</a:t>
            </a:r>
            <a:endParaRPr lang="en-US" dirty="0"/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889" y="906237"/>
            <a:ext cx="910011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Annual collaboration meeting in Rome,11-15 April 2016 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Report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on “Physics at 100 </a:t>
            </a:r>
            <a:r>
              <a:rPr lang="en-GB" dirty="0" err="1" smtClean="0">
                <a:solidFill>
                  <a:srgbClr val="0C377B"/>
                </a:solidFill>
                <a:latin typeface="Arial"/>
                <a:ea typeface=""/>
                <a:cs typeface=""/>
              </a:rPr>
              <a:t>TeV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”, defining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physics opportunities in the areas of </a:t>
            </a:r>
            <a:endParaRPr lang="en-GB" dirty="0" smtClean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    SM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, Higgs, BSM, Heavy Ions, injectors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→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available by Rome FCC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week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Physics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studies of benchmark channels for baseline detector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parameters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Detailed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calorimeter studies ECAL, HCAL (High Granularity Calorimetry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)</a:t>
            </a:r>
            <a:endParaRPr lang="en-GB" dirty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Refinement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of baseline detector layout, overall engineering aspects, cavern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layout</a:t>
            </a:r>
            <a:endParaRPr lang="en-GB" dirty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i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nvestigation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of alternative detector 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concepts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Iterate, review and </a:t>
            </a:r>
            <a:r>
              <a:rPr lang="en-GB" dirty="0" err="1" smtClean="0">
                <a:solidFill>
                  <a:srgbClr val="0C377B"/>
                </a:solidFill>
                <a:latin typeface="Arial"/>
                <a:ea typeface=""/>
                <a:cs typeface=""/>
              </a:rPr>
              <a:t>and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 freeze baseline lattice, optics and machine parameters for hadron and lepton colliders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IR integration for both </a:t>
            </a:r>
            <a:r>
              <a:rPr lang="en-GB" dirty="0">
                <a:solidFill>
                  <a:srgbClr val="0C377B"/>
                </a:solidFill>
                <a:latin typeface="Arial"/>
                <a:ea typeface=""/>
                <a:cs typeface=""/>
              </a:rPr>
              <a:t>colliders </a:t>
            </a:r>
            <a:endParaRPr lang="en-GB" dirty="0" smtClean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Establish technical infrastructure target performance parameters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Develop technical infrastructure baselines: EL distribution, CV, cryogenics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Define surface points and tunnel layouts, cross section and integration aspects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Establish safety, access, transport requirements and concepts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Preparation of cost modelling and scheduling tools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Launch of socio-economic impact assessment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Worldwide promotion of </a:t>
            </a:r>
            <a:r>
              <a:rPr lang="en-GB" i="1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Nb</a:t>
            </a:r>
            <a:r>
              <a:rPr lang="en-GB" baseline="-25000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3</a:t>
            </a:r>
            <a:r>
              <a:rPr lang="en-GB" i="1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Sn</a:t>
            </a: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 &amp; high-field magnets programmes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Continue and expand FCC technology R&amp;D and prototyping activities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  <a:ea typeface=""/>
                <a:cs typeface=""/>
              </a:rPr>
              <a:t>Submission of EC Marie-Curie training network proposal 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C377B"/>
              </a:solidFill>
              <a:latin typeface="Arial"/>
              <a:ea typeface=""/>
              <a:cs typeface="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C377B"/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837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8064" y="1106456"/>
            <a:ext cx="9108504" cy="5112568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C377B"/>
              </a:buClr>
              <a:buFont typeface="Arial"/>
              <a:buNone/>
            </a:pPr>
            <a:r>
              <a:rPr lang="en-GB" b="1" dirty="0" smtClean="0">
                <a:solidFill>
                  <a:srgbClr val="FF0000"/>
                </a:solidFill>
              </a:rPr>
              <a:t>2015:</a:t>
            </a:r>
          </a:p>
          <a:p>
            <a:pPr>
              <a:buClr>
                <a:srgbClr val="0C377B"/>
              </a:buClr>
              <a:buFont typeface="Wingdings" charset="2"/>
              <a:buChar char="ü"/>
            </a:pPr>
            <a:r>
              <a:rPr lang="en-GB" dirty="0">
                <a:solidFill>
                  <a:srgbClr val="0C377B"/>
                </a:solidFill>
              </a:rPr>
              <a:t> </a:t>
            </a:r>
            <a:r>
              <a:rPr lang="en-GB" dirty="0" smtClean="0">
                <a:solidFill>
                  <a:srgbClr val="0C377B"/>
                </a:solidFill>
              </a:rPr>
              <a:t>Assessment of the requirements for integrated luminosity</a:t>
            </a:r>
          </a:p>
          <a:p>
            <a:pPr>
              <a:buClr>
                <a:srgbClr val="0C377B"/>
              </a:buClr>
              <a:buFont typeface="Wingdings" charset="2"/>
              <a:buChar char="ü"/>
            </a:pPr>
            <a:r>
              <a:rPr lang="en-GB" dirty="0">
                <a:solidFill>
                  <a:srgbClr val="0C377B"/>
                </a:solidFill>
              </a:rPr>
              <a:t> </a:t>
            </a:r>
            <a:r>
              <a:rPr lang="en-GB" dirty="0" smtClean="0">
                <a:solidFill>
                  <a:srgbClr val="0C377B"/>
                </a:solidFill>
              </a:rPr>
              <a:t>First definition of benchmarks for detector performance, exploration of detector concepts, development of detector simulation software</a:t>
            </a:r>
          </a:p>
          <a:p>
            <a:pPr>
              <a:buClr>
                <a:srgbClr val="0C377B"/>
              </a:buClr>
              <a:buFont typeface="Wingdings" charset="2"/>
              <a:buChar char="ü"/>
            </a:pPr>
            <a:r>
              <a:rPr lang="en-GB" dirty="0">
                <a:solidFill>
                  <a:srgbClr val="0C377B"/>
                </a:solidFill>
              </a:rPr>
              <a:t> </a:t>
            </a:r>
            <a:r>
              <a:rPr lang="en-GB" dirty="0" smtClean="0">
                <a:solidFill>
                  <a:srgbClr val="0C377B"/>
                </a:solidFill>
              </a:rPr>
              <a:t>Workshops (in coordination with FCC-</a:t>
            </a:r>
            <a:r>
              <a:rPr lang="en-GB" dirty="0" err="1" smtClean="0">
                <a:solidFill>
                  <a:srgbClr val="0C377B"/>
                </a:solidFill>
              </a:rPr>
              <a:t>hh</a:t>
            </a:r>
            <a:r>
              <a:rPr lang="en-GB" dirty="0" smtClean="0">
                <a:solidFill>
                  <a:srgbClr val="0C377B"/>
                </a:solidFill>
              </a:rPr>
              <a:t>) :</a:t>
            </a:r>
          </a:p>
          <a:p>
            <a:pPr lvl="1">
              <a:buClr>
                <a:srgbClr val="0C377B"/>
              </a:buClr>
              <a:buFont typeface="Wingdings" charset="2"/>
              <a:buChar char="ü"/>
            </a:pPr>
            <a:r>
              <a:rPr lang="en-GB" dirty="0" smtClean="0">
                <a:solidFill>
                  <a:srgbClr val="0C377B"/>
                </a:solidFill>
              </a:rPr>
              <a:t>Future of HEP (Hong Kong, January)</a:t>
            </a:r>
          </a:p>
          <a:p>
            <a:pPr lvl="1">
              <a:buClr>
                <a:srgbClr val="0C377B"/>
              </a:buClr>
              <a:buFont typeface="Wingdings" charset="2"/>
              <a:buChar char="ü"/>
            </a:pPr>
            <a:r>
              <a:rPr lang="en-GB" dirty="0" smtClean="0">
                <a:solidFill>
                  <a:srgbClr val="0C377B"/>
                </a:solidFill>
              </a:rPr>
              <a:t>Physics frontier with Circular Colliders (Aspen, January)</a:t>
            </a:r>
          </a:p>
          <a:p>
            <a:pPr lvl="1">
              <a:buClr>
                <a:srgbClr val="0C377B"/>
              </a:buClr>
              <a:buFont typeface="Wingdings" charset="2"/>
              <a:buChar char="ü"/>
            </a:pPr>
            <a:r>
              <a:rPr lang="en-GB" dirty="0" smtClean="0">
                <a:solidFill>
                  <a:srgbClr val="0C377B"/>
                </a:solidFill>
              </a:rPr>
              <a:t>BSM &amp; Higgs @ 100 </a:t>
            </a:r>
            <a:r>
              <a:rPr lang="en-GB" dirty="0" err="1" smtClean="0">
                <a:solidFill>
                  <a:srgbClr val="0C377B"/>
                </a:solidFill>
              </a:rPr>
              <a:t>TeV</a:t>
            </a:r>
            <a:r>
              <a:rPr lang="en-GB" dirty="0" smtClean="0">
                <a:solidFill>
                  <a:srgbClr val="0C377B"/>
                </a:solidFill>
              </a:rPr>
              <a:t> (CERN, March)</a:t>
            </a:r>
          </a:p>
          <a:p>
            <a:pPr lvl="1">
              <a:buClr>
                <a:srgbClr val="0C377B"/>
              </a:buClr>
              <a:buFont typeface="Wingdings" charset="2"/>
              <a:buChar char="ü"/>
            </a:pPr>
            <a:r>
              <a:rPr lang="en-GB" dirty="0" smtClean="0">
                <a:solidFill>
                  <a:srgbClr val="0C377B"/>
                </a:solidFill>
              </a:rPr>
              <a:t>EW </a:t>
            </a:r>
            <a:r>
              <a:rPr lang="en-GB" dirty="0" err="1" smtClean="0">
                <a:solidFill>
                  <a:srgbClr val="0C377B"/>
                </a:solidFill>
              </a:rPr>
              <a:t>Baryogenesis</a:t>
            </a:r>
            <a:r>
              <a:rPr lang="en-GB" dirty="0" smtClean="0">
                <a:solidFill>
                  <a:srgbClr val="0C377B"/>
                </a:solidFill>
              </a:rPr>
              <a:t> probes at FCC (Amherst, Sept)</a:t>
            </a:r>
          </a:p>
          <a:p>
            <a:pPr lvl="1">
              <a:buClr>
                <a:srgbClr val="0C377B"/>
              </a:buClr>
              <a:buFont typeface="Wingdings" charset="2"/>
              <a:buChar char="ü"/>
            </a:pPr>
            <a:r>
              <a:rPr lang="en-GB" dirty="0" smtClean="0">
                <a:solidFill>
                  <a:srgbClr val="0C377B"/>
                </a:solidFill>
              </a:rPr>
              <a:t>Ions at the FCC (CERN, September)</a:t>
            </a:r>
          </a:p>
          <a:p>
            <a:pPr lvl="1">
              <a:buClr>
                <a:srgbClr val="0C377B"/>
              </a:buClr>
              <a:buFont typeface="Wingdings" charset="2"/>
              <a:buChar char="ü"/>
            </a:pPr>
            <a:r>
              <a:rPr lang="en-GB" dirty="0" smtClean="0">
                <a:solidFill>
                  <a:srgbClr val="0C377B"/>
                </a:solidFill>
              </a:rPr>
              <a:t>QCD &amp; SM @ 100 </a:t>
            </a:r>
            <a:r>
              <a:rPr lang="en-GB" dirty="0" err="1" smtClean="0">
                <a:solidFill>
                  <a:srgbClr val="0C377B"/>
                </a:solidFill>
              </a:rPr>
              <a:t>TeV</a:t>
            </a:r>
            <a:r>
              <a:rPr lang="en-GB" dirty="0" smtClean="0">
                <a:solidFill>
                  <a:srgbClr val="0C377B"/>
                </a:solidFill>
              </a:rPr>
              <a:t> (CERN, October)</a:t>
            </a:r>
          </a:p>
          <a:p>
            <a:pPr lvl="1">
              <a:buClr>
                <a:srgbClr val="0C377B"/>
              </a:buClr>
              <a:buFont typeface="Wingdings" charset="2"/>
              <a:buChar char="ü"/>
            </a:pPr>
            <a:r>
              <a:rPr lang="en-GB" dirty="0" smtClean="0">
                <a:solidFill>
                  <a:srgbClr val="0C377B"/>
                </a:solidFill>
              </a:rPr>
              <a:t>Dark Matter @ 100 </a:t>
            </a:r>
            <a:r>
              <a:rPr lang="en-GB" dirty="0" err="1" smtClean="0">
                <a:solidFill>
                  <a:srgbClr val="0C377B"/>
                </a:solidFill>
              </a:rPr>
              <a:t>TeV</a:t>
            </a:r>
            <a:r>
              <a:rPr lang="en-GB" dirty="0" smtClean="0">
                <a:solidFill>
                  <a:srgbClr val="0C377B"/>
                </a:solidFill>
              </a:rPr>
              <a:t> (FNAL, Dec)</a:t>
            </a:r>
          </a:p>
          <a:p>
            <a:pPr marL="0" indent="0">
              <a:buClr>
                <a:srgbClr val="0C377B"/>
              </a:buClr>
              <a:buNone/>
            </a:pPr>
            <a:endParaRPr lang="en-GB" dirty="0" smtClean="0">
              <a:solidFill>
                <a:srgbClr val="0C377B"/>
              </a:solidFill>
            </a:endParaRPr>
          </a:p>
          <a:p>
            <a:pPr marL="0" indent="0">
              <a:buClr>
                <a:srgbClr val="0C377B"/>
              </a:buClr>
              <a:buNone/>
            </a:pPr>
            <a:r>
              <a:rPr lang="en-GB" b="1" dirty="0" smtClean="0">
                <a:solidFill>
                  <a:srgbClr val="FF0000"/>
                </a:solidFill>
              </a:rPr>
              <a:t>2016:</a:t>
            </a:r>
          </a:p>
          <a:p>
            <a:pPr>
              <a:buClr>
                <a:srgbClr val="0C377B"/>
              </a:buClr>
              <a:buFont typeface="Wingdings" charset="2"/>
              <a:buChar char="Ø"/>
            </a:pPr>
            <a:r>
              <a:rPr lang="en-GB" dirty="0" smtClean="0">
                <a:solidFill>
                  <a:srgbClr val="0C377B"/>
                </a:solidFill>
              </a:rPr>
              <a:t>Report on “</a:t>
            </a:r>
            <a:r>
              <a:rPr lang="en-GB" b="1" dirty="0" smtClean="0">
                <a:solidFill>
                  <a:srgbClr val="0C377B"/>
                </a:solidFill>
              </a:rPr>
              <a:t>Physics at 100 </a:t>
            </a:r>
            <a:r>
              <a:rPr lang="en-GB" b="1" dirty="0" err="1" smtClean="0">
                <a:solidFill>
                  <a:srgbClr val="0C377B"/>
                </a:solidFill>
              </a:rPr>
              <a:t>TeV</a:t>
            </a:r>
            <a:r>
              <a:rPr lang="en-GB" dirty="0" smtClean="0">
                <a:solidFill>
                  <a:srgbClr val="0C377B"/>
                </a:solidFill>
              </a:rPr>
              <a:t>”. Define physics opportunities in the areas of SM, Higgs, BSM, Heavy Ions, injectors </a:t>
            </a:r>
            <a:r>
              <a:rPr lang="en-GB" dirty="0" smtClean="0">
                <a:solidFill>
                  <a:srgbClr val="FF0000"/>
                </a:solidFill>
              </a:rPr>
              <a:t>=&gt; available by Rome FCC week</a:t>
            </a:r>
          </a:p>
          <a:p>
            <a:pPr>
              <a:buClr>
                <a:srgbClr val="0C377B"/>
              </a:buClr>
              <a:buFont typeface="Wingdings" charset="2"/>
              <a:buChar char="Ø"/>
            </a:pPr>
            <a:r>
              <a:rPr lang="en-GB" dirty="0" smtClean="0">
                <a:solidFill>
                  <a:srgbClr val="0C377B"/>
                </a:solidFill>
              </a:rPr>
              <a:t>Start integration of physics studies and detector simulation</a:t>
            </a:r>
          </a:p>
          <a:p>
            <a:pPr>
              <a:buClr>
                <a:srgbClr val="0C377B"/>
              </a:buClr>
              <a:buFont typeface="Wingdings" charset="2"/>
              <a:buChar char="Ø"/>
            </a:pPr>
            <a:r>
              <a:rPr lang="en-GB" dirty="0" smtClean="0">
                <a:solidFill>
                  <a:srgbClr val="0C377B"/>
                </a:solidFill>
              </a:rPr>
              <a:t>Continue Workshop and WG activities</a:t>
            </a:r>
            <a:endParaRPr lang="fr-CH" dirty="0">
              <a:solidFill>
                <a:srgbClr val="0C377B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800" dirty="0" smtClean="0"/>
              <a:t>FCC-</a:t>
            </a:r>
            <a:r>
              <a:rPr lang="en-US" sz="2800" dirty="0" err="1" smtClean="0"/>
              <a:t>hh</a:t>
            </a:r>
            <a:r>
              <a:rPr lang="en-US" sz="2800" dirty="0" smtClean="0"/>
              <a:t>: Key milestones physics studies</a:t>
            </a:r>
            <a:endParaRPr lang="en-US" sz="2800" dirty="0"/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192255"/>
            <a:ext cx="3291090" cy="21899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92395" y="2140856"/>
            <a:ext cx="1723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r</a:t>
            </a:r>
            <a:r>
              <a:rPr lang="en-GB" sz="1100" dirty="0" smtClean="0"/>
              <a:t>adiation damping: </a:t>
            </a:r>
            <a:r>
              <a:rPr lang="en-GB" sz="1100" dirty="0" smtClean="0">
                <a:latin typeface="Symbol" panose="05050102010706020507" pitchFamily="18" charset="2"/>
              </a:rPr>
              <a:t>t</a:t>
            </a:r>
            <a:r>
              <a:rPr lang="en-GB" sz="1100" dirty="0" smtClean="0"/>
              <a:t>~1 h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492912" y="4382248"/>
            <a:ext cx="665216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Machine design consistent with preliminary physics goal: ~20 ab</a:t>
            </a:r>
            <a:r>
              <a:rPr lang="en-GB" sz="1600" baseline="30000" dirty="0" smtClean="0"/>
              <a:t>-1</a:t>
            </a:r>
            <a:r>
              <a:rPr lang="en-GB" sz="1600" dirty="0" smtClean="0"/>
              <a:t> total</a:t>
            </a:r>
          </a:p>
        </p:txBody>
      </p:sp>
    </p:spTree>
    <p:extLst>
      <p:ext uri="{BB962C8B-B14F-4D97-AF65-F5344CB8AC3E}">
        <p14:creationId xmlns:p14="http://schemas.microsoft.com/office/powerpoint/2010/main" val="99968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-1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47" y="1340768"/>
            <a:ext cx="6903749" cy="381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00392" y="6532028"/>
            <a:ext cx="838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5229200"/>
            <a:ext cx="3163246" cy="338554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/>
              </a:rPr>
              <a:t>FCC-</a:t>
            </a:r>
            <a:r>
              <a:rPr lang="en-US" sz="1600" dirty="0" err="1" smtClean="0">
                <a:effectLst/>
              </a:rPr>
              <a:t>ee</a:t>
            </a:r>
            <a:r>
              <a:rPr lang="en-US" sz="1600" dirty="0" smtClean="0">
                <a:effectLst/>
              </a:rPr>
              <a:t> with crab waist scheme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0568" y="5754742"/>
            <a:ext cx="4439236" cy="338554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/>
              </a:rPr>
              <a:t>ILC upgrade: 1312</a:t>
            </a:r>
            <a:r>
              <a:rPr lang="en-US" sz="1600" dirty="0" smtClean="0">
                <a:effectLst/>
                <a:sym typeface="Wingdings"/>
              </a:rPr>
              <a:t> 2625</a:t>
            </a:r>
            <a:r>
              <a:rPr lang="en-US" sz="1600" dirty="0" smtClean="0">
                <a:effectLst/>
              </a:rPr>
              <a:t> bunches per pulse</a:t>
            </a:r>
          </a:p>
        </p:txBody>
      </p:sp>
    </p:spTree>
    <p:extLst>
      <p:ext uri="{BB962C8B-B14F-4D97-AF65-F5344CB8AC3E}">
        <p14:creationId xmlns:p14="http://schemas.microsoft.com/office/powerpoint/2010/main" val="110947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 preferRelativeResize="0"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5267276" y="840090"/>
            <a:ext cx="3470658" cy="381579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9512" y="764704"/>
            <a:ext cx="4716016" cy="3924151"/>
          </a:xfrm>
          <a:prstGeom prst="rect">
            <a:avLst/>
          </a:prstGeom>
          <a:solidFill>
            <a:srgbClr val="D2DEE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kern="0" dirty="0" smtClean="0">
                <a:solidFill>
                  <a:schemeClr val="accent6">
                    <a:lumMod val="50000"/>
                  </a:schemeClr>
                </a:solidFill>
                <a:latin typeface="Arial"/>
                <a:cs typeface="Calibri" pitchFamily="34" charset="0"/>
              </a:rPr>
              <a:t>International conceptual design study:  </a:t>
            </a:r>
          </a:p>
          <a:p>
            <a:pPr>
              <a:spcBef>
                <a:spcPts val="1200"/>
              </a:spcBef>
              <a:defRPr/>
            </a:pPr>
            <a:endParaRPr lang="en-US" kern="0" dirty="0" smtClean="0">
              <a:solidFill>
                <a:schemeClr val="accent6">
                  <a:lumMod val="50000"/>
                </a:schemeClr>
              </a:solidFill>
              <a:latin typeface="Arial"/>
              <a:cs typeface="Calibri" pitchFamily="34" charset="0"/>
            </a:endParaRPr>
          </a:p>
          <a:p>
            <a:pPr marL="342900" indent="-342900">
              <a:buFont typeface="Wingdings" charset="2"/>
              <a:buChar char="q"/>
              <a:defRPr/>
            </a:pPr>
            <a:r>
              <a:rPr lang="en-US" sz="1700" kern="0" dirty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p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p collider (FCC-</a:t>
            </a:r>
            <a:r>
              <a:rPr lang="en-US" sz="1700" kern="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hh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): 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  <a:sym typeface="Wingdings" panose="05000000000000000000" pitchFamily="2" charset="2"/>
              </a:rPr>
              <a:t>ultimate goal </a:t>
            </a:r>
          </a:p>
          <a:p>
            <a:pPr>
              <a:defRPr/>
            </a:pPr>
            <a:r>
              <a:rPr lang="en-US" sz="1700" kern="0" dirty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  <a:sym typeface="Wingdings" panose="05000000000000000000" pitchFamily="2" charset="2"/>
              </a:rPr>
              <a:t> 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  <a:sym typeface="Wingdings" panose="05000000000000000000" pitchFamily="2" charset="2"/>
              </a:rPr>
              <a:t>     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  <a:sym typeface="Wingdings"/>
              </a:rPr>
              <a:t> 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defines infrastructure requirements;</a:t>
            </a:r>
            <a:endParaRPr lang="en-US" sz="1700" kern="0" dirty="0">
              <a:solidFill>
                <a:schemeClr val="accent6">
                  <a:lumMod val="50000"/>
                </a:schemeClr>
              </a:solidFill>
              <a:latin typeface="Arial " charset="0"/>
              <a:cs typeface="Calibri" pitchFamily="34" charset="0"/>
            </a:endParaRPr>
          </a:p>
          <a:p>
            <a:pPr>
              <a:defRPr/>
            </a:pPr>
            <a:r>
              <a:rPr lang="en-US" sz="1700" kern="0" dirty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    </a:t>
            </a:r>
          </a:p>
          <a:p>
            <a:pPr>
              <a:defRPr/>
            </a:pPr>
            <a:r>
              <a:rPr lang="en-US" sz="1700" kern="0" dirty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  ~ 100 km ring; 16 T magnets</a:t>
            </a:r>
            <a:endParaRPr lang="en-US" sz="1700" kern="0" dirty="0">
              <a:solidFill>
                <a:schemeClr val="accent6">
                  <a:lumMod val="50000"/>
                </a:schemeClr>
              </a:solidFill>
              <a:latin typeface="Arial " charset="0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  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√</a:t>
            </a:r>
            <a:r>
              <a:rPr lang="en-US" sz="1700" dirty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s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~ </a:t>
            </a:r>
            <a:r>
              <a:rPr lang="en-US" sz="1700" dirty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100 </a:t>
            </a:r>
            <a:r>
              <a:rPr lang="en-US" sz="170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TeV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,  </a:t>
            </a:r>
            <a:r>
              <a:rPr lang="en-US" sz="1700" dirty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L~2x10</a:t>
            </a:r>
            <a:r>
              <a:rPr lang="en-US" sz="1700" baseline="30000" dirty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35</a:t>
            </a:r>
            <a:r>
              <a:rPr lang="en-US" sz="1700" dirty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; 4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IP, ~20 ab</a:t>
            </a:r>
            <a:r>
              <a:rPr lang="en-US" sz="1700" baseline="300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-1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/</a:t>
            </a:r>
            <a:r>
              <a:rPr lang="en-US" sz="170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expt</a:t>
            </a:r>
            <a:endParaRPr lang="en-US" sz="1700" dirty="0" smtClean="0">
              <a:solidFill>
                <a:schemeClr val="accent6">
                  <a:lumMod val="50000"/>
                </a:schemeClr>
              </a:solidFill>
              <a:latin typeface="Arial " charset="0"/>
            </a:endParaRPr>
          </a:p>
          <a:p>
            <a:pPr marL="342900" indent="-342900">
              <a:spcBef>
                <a:spcPts val="1200"/>
              </a:spcBef>
              <a:buFont typeface="Wingdings" charset="2"/>
              <a:buChar char="q"/>
              <a:defRPr/>
            </a:pPr>
            <a:r>
              <a:rPr lang="en-US" sz="1700" kern="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e</a:t>
            </a:r>
            <a:r>
              <a:rPr lang="en-US" sz="1700" kern="0" baseline="3000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+</a:t>
            </a:r>
            <a:r>
              <a:rPr lang="en-US" sz="1700" kern="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e</a:t>
            </a:r>
            <a:r>
              <a:rPr lang="en-US" sz="1700" kern="0" baseline="300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-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collider </a:t>
            </a:r>
            <a:r>
              <a:rPr lang="en-US" sz="1700" kern="0" dirty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(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FCC-</a:t>
            </a:r>
            <a:r>
              <a:rPr lang="en-US" sz="1700" kern="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ee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): possible first step </a:t>
            </a:r>
          </a:p>
          <a:p>
            <a:pPr>
              <a:spcBef>
                <a:spcPts val="1200"/>
              </a:spcBef>
              <a:defRPr/>
            </a:pPr>
            <a:r>
              <a:rPr lang="en-US" sz="1700" kern="0" dirty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  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√</a:t>
            </a:r>
            <a:r>
              <a:rPr lang="en-US" sz="1700" dirty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s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= 90-350 </a:t>
            </a:r>
            <a:r>
              <a:rPr lang="en-US" sz="170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GeV</a:t>
            </a:r>
            <a:r>
              <a:rPr lang="en-US" sz="1700" dirty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, 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L~70-1.3 x 10</a:t>
            </a:r>
            <a:r>
              <a:rPr lang="en-US" sz="1700" baseline="300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34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; 2 IP</a:t>
            </a:r>
            <a:endParaRPr lang="en-US" sz="1700" dirty="0">
              <a:solidFill>
                <a:schemeClr val="accent6">
                  <a:lumMod val="50000"/>
                </a:schemeClr>
              </a:solidFill>
              <a:latin typeface="Arial " charset="0"/>
            </a:endParaRPr>
          </a:p>
          <a:p>
            <a:pPr marL="342900" indent="-342900">
              <a:spcBef>
                <a:spcPts val="1200"/>
              </a:spcBef>
              <a:buFont typeface="Wingdings" charset="2"/>
              <a:buChar char="q"/>
              <a:defRPr/>
            </a:pPr>
            <a:r>
              <a:rPr lang="en-US" sz="1700" kern="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pe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</a:t>
            </a:r>
            <a:r>
              <a:rPr lang="en-US" sz="1700" kern="0" dirty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collider (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FCC-he</a:t>
            </a:r>
            <a:r>
              <a:rPr lang="en-US" sz="1700" kern="0" dirty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): 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option </a:t>
            </a:r>
          </a:p>
          <a:p>
            <a:pPr>
              <a:spcBef>
                <a:spcPts val="1200"/>
              </a:spcBef>
              <a:defRPr/>
            </a:pPr>
            <a:r>
              <a:rPr lang="en-US" sz="1700" kern="0" dirty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</a:t>
            </a:r>
            <a:r>
              <a:rPr lang="en-US" sz="17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   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√</a:t>
            </a:r>
            <a:r>
              <a:rPr lang="en-US" sz="1700" dirty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s ~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3.5 </a:t>
            </a:r>
            <a:r>
              <a:rPr lang="en-US" sz="170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TeV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, L~10</a:t>
            </a:r>
            <a:r>
              <a:rPr lang="en-US" sz="1700" baseline="300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34</a:t>
            </a:r>
            <a:endParaRPr lang="en-US" sz="1700" dirty="0">
              <a:solidFill>
                <a:schemeClr val="accent6">
                  <a:lumMod val="50000"/>
                </a:schemeClr>
              </a:solidFill>
              <a:latin typeface="Arial 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744" y="4941168"/>
            <a:ext cx="7099379" cy="338554"/>
          </a:xfrm>
          <a:prstGeom prst="rect">
            <a:avLst/>
          </a:prstGeom>
          <a:solidFill>
            <a:srgbClr val="D6D479"/>
          </a:solidFill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Also part of the study: </a:t>
            </a:r>
            <a:r>
              <a:rPr lang="en-US" sz="16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</a:rPr>
              <a:t>HE-LHC:  ~16 T dipoles in LHC tunnel </a:t>
            </a:r>
            <a:r>
              <a:rPr lang="en-US" sz="1600" kern="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  <a:cs typeface="Calibri" pitchFamily="34" charset="0"/>
                <a:sym typeface="Wingdings"/>
              </a:rPr>
              <a:t>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√s ~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30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  <a:latin typeface="Arial " charset="0"/>
              </a:rPr>
              <a:t>TeV</a:t>
            </a:r>
            <a:endParaRPr lang="en-US" sz="1600" kern="0" dirty="0">
              <a:solidFill>
                <a:schemeClr val="accent6">
                  <a:lumMod val="50000"/>
                </a:schemeClr>
              </a:solidFill>
              <a:latin typeface="Arial 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-27384"/>
            <a:ext cx="630653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GB" sz="2200" kern="0" dirty="0">
                <a:solidFill>
                  <a:schemeClr val="bg1"/>
                </a:solidFill>
                <a:cs typeface="Calibri" pitchFamily="34" charset="0"/>
              </a:rPr>
              <a:t>Goal: CDR (including cost estimate) </a:t>
            </a:r>
            <a:r>
              <a:rPr lang="en-GB" sz="2200" kern="0" dirty="0" smtClean="0">
                <a:solidFill>
                  <a:schemeClr val="bg1"/>
                </a:solidFill>
                <a:cs typeface="Calibri" pitchFamily="34" charset="0"/>
              </a:rPr>
              <a:t>by end </a:t>
            </a:r>
            <a:r>
              <a:rPr lang="en-GB" sz="2200" kern="0" dirty="0">
                <a:solidFill>
                  <a:schemeClr val="bg1"/>
                </a:solidFill>
                <a:cs typeface="Calibri" pitchFamily="34" charset="0"/>
              </a:rPr>
              <a:t>2018</a:t>
            </a:r>
          </a:p>
          <a:p>
            <a:pPr lvl="0">
              <a:defRPr/>
            </a:pPr>
            <a:r>
              <a:rPr lang="en-GB" sz="1600" kern="0" dirty="0">
                <a:solidFill>
                  <a:schemeClr val="bg1"/>
                </a:solidFill>
                <a:cs typeface="Calibri" pitchFamily="34" charset="0"/>
              </a:rPr>
              <a:t>(in time for next European Strategy</a:t>
            </a:r>
            <a:r>
              <a:rPr lang="en-GB" sz="1600" kern="0" dirty="0" smtClean="0">
                <a:solidFill>
                  <a:schemeClr val="bg1"/>
                </a:solidFill>
                <a:cs typeface="Calibri" pitchFamily="34" charset="0"/>
              </a:rPr>
              <a:t>)</a:t>
            </a:r>
            <a:endParaRPr lang="en-GB" sz="1600" i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1860" y="6074132"/>
            <a:ext cx="5088252" cy="523220"/>
          </a:xfrm>
          <a:prstGeom prst="rect">
            <a:avLst/>
          </a:prstGeom>
          <a:solidFill>
            <a:srgbClr val="0040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chemeClr val="bg1"/>
                </a:solidFill>
              </a:rPr>
              <a:t>Strong physics case if new physics from LHC/HL-LHC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solidFill>
                  <a:schemeClr val="bg1"/>
                </a:solidFill>
              </a:rPr>
              <a:t>Powerful demonstration of the FCC-</a:t>
            </a:r>
            <a:r>
              <a:rPr lang="en-US" sz="1400" dirty="0" err="1" smtClean="0">
                <a:solidFill>
                  <a:schemeClr val="bg1"/>
                </a:solidFill>
              </a:rPr>
              <a:t>hh</a:t>
            </a:r>
            <a:r>
              <a:rPr lang="en-US" sz="1400" dirty="0" smtClean="0">
                <a:solidFill>
                  <a:schemeClr val="bg1"/>
                </a:solidFill>
              </a:rPr>
              <a:t> magnet technology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Up Arrow 3"/>
          <p:cNvSpPr>
            <a:spLocks noChangeAspect="1"/>
          </p:cNvSpPr>
          <p:nvPr/>
        </p:nvSpPr>
        <p:spPr>
          <a:xfrm>
            <a:off x="2601492" y="5445224"/>
            <a:ext cx="242316" cy="489204"/>
          </a:xfrm>
          <a:prstGeom prst="up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23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945296"/>
            <a:ext cx="7550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p</a:t>
            </a:r>
            <a:r>
              <a:rPr lang="en-GB" sz="2400" b="1" dirty="0" smtClean="0">
                <a:solidFill>
                  <a:srgbClr val="C00000"/>
                </a:solidFill>
              </a:rPr>
              <a:t>hase 1: 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 smtClean="0">
                <a:solidFill>
                  <a:srgbClr val="C00000"/>
                </a:solidFill>
              </a:rPr>
              <a:t>*=1.1 m,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GB" sz="2400" b="1" i="1" dirty="0" err="1" smtClean="0">
                <a:solidFill>
                  <a:srgbClr val="C00000"/>
                </a:solidFill>
              </a:rPr>
              <a:t>Q</a:t>
            </a:r>
            <a:r>
              <a:rPr lang="en-GB" sz="2400" b="1" baseline="-25000" dirty="0" err="1" smtClean="0">
                <a:solidFill>
                  <a:srgbClr val="C00000"/>
                </a:solidFill>
              </a:rPr>
              <a:t>tot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=0.01</a:t>
            </a:r>
            <a:r>
              <a:rPr lang="en-GB" sz="2400" b="1" dirty="0" smtClean="0">
                <a:solidFill>
                  <a:srgbClr val="C00000"/>
                </a:solidFill>
              </a:rPr>
              <a:t>, </a:t>
            </a:r>
            <a:r>
              <a:rPr lang="en-GB" sz="2400" b="1" i="1" dirty="0" err="1" smtClean="0">
                <a:solidFill>
                  <a:srgbClr val="C00000"/>
                </a:solidFill>
              </a:rPr>
              <a:t>t</a:t>
            </a:r>
            <a:r>
              <a:rPr lang="en-GB" sz="2400" b="1" i="1" baseline="-25000" dirty="0" err="1" smtClean="0">
                <a:solidFill>
                  <a:srgbClr val="C00000"/>
                </a:solidFill>
              </a:rPr>
              <a:t>ta</a:t>
            </a:r>
            <a:r>
              <a:rPr lang="en-GB" sz="2400" b="1" dirty="0" smtClean="0">
                <a:solidFill>
                  <a:srgbClr val="C00000"/>
                </a:solidFill>
              </a:rPr>
              <a:t>=5 h</a:t>
            </a:r>
            <a:r>
              <a:rPr lang="en-GB" sz="2400" b="1" dirty="0">
                <a:solidFill>
                  <a:srgbClr val="C00000"/>
                </a:solidFill>
              </a:rPr>
              <a:t>, 250 </a:t>
            </a:r>
            <a:r>
              <a:rPr lang="en-GB" sz="2400" b="1" dirty="0" smtClean="0">
                <a:solidFill>
                  <a:srgbClr val="C00000"/>
                </a:solidFill>
              </a:rPr>
              <a:t>fb</a:t>
            </a:r>
            <a:r>
              <a:rPr lang="en-GB" sz="2400" b="1" baseline="30000" dirty="0" smtClean="0">
                <a:solidFill>
                  <a:srgbClr val="C00000"/>
                </a:solidFill>
              </a:rPr>
              <a:t>-1 </a:t>
            </a:r>
            <a:r>
              <a:rPr lang="en-GB" sz="2400" b="1" dirty="0" smtClean="0">
                <a:solidFill>
                  <a:srgbClr val="C00000"/>
                </a:solidFill>
              </a:rPr>
              <a:t>/ year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1484784"/>
            <a:ext cx="7515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6600"/>
                </a:solidFill>
              </a:rPr>
              <a:t>p</a:t>
            </a:r>
            <a:r>
              <a:rPr lang="en-GB" sz="2400" b="1" dirty="0" smtClean="0">
                <a:solidFill>
                  <a:srgbClr val="FF6600"/>
                </a:solidFill>
              </a:rPr>
              <a:t>hase 2: 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 smtClean="0">
                <a:solidFill>
                  <a:srgbClr val="FF6600"/>
                </a:solidFill>
              </a:rPr>
              <a:t>*=0.3 m,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 smtClean="0">
                <a:solidFill>
                  <a:srgbClr val="FF6600"/>
                </a:solidFill>
                <a:latin typeface="Symbol" panose="05050102010706020507" pitchFamily="18" charset="2"/>
              </a:rPr>
              <a:t>D</a:t>
            </a:r>
            <a:r>
              <a:rPr lang="en-GB" sz="2400" b="1" i="1" dirty="0" err="1" smtClean="0">
                <a:solidFill>
                  <a:srgbClr val="FF6600"/>
                </a:solidFill>
              </a:rPr>
              <a:t>Q</a:t>
            </a:r>
            <a:r>
              <a:rPr lang="en-GB" sz="2400" b="1" baseline="-25000" dirty="0" err="1" smtClean="0">
                <a:solidFill>
                  <a:srgbClr val="FF6600"/>
                </a:solidFill>
              </a:rPr>
              <a:t>tot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=0.03</a:t>
            </a:r>
            <a:r>
              <a:rPr lang="en-GB" sz="2400" b="1" dirty="0" smtClean="0">
                <a:solidFill>
                  <a:srgbClr val="FF6600"/>
                </a:solidFill>
              </a:rPr>
              <a:t>, </a:t>
            </a:r>
            <a:r>
              <a:rPr lang="en-GB" sz="2400" b="1" i="1" dirty="0" err="1" smtClean="0">
                <a:solidFill>
                  <a:srgbClr val="FF6600"/>
                </a:solidFill>
              </a:rPr>
              <a:t>t</a:t>
            </a:r>
            <a:r>
              <a:rPr lang="en-GB" sz="2400" b="1" i="1" baseline="-25000" dirty="0" err="1" smtClean="0">
                <a:solidFill>
                  <a:srgbClr val="FF6600"/>
                </a:solidFill>
              </a:rPr>
              <a:t>ta</a:t>
            </a:r>
            <a:r>
              <a:rPr lang="en-GB" sz="2400" b="1" dirty="0" smtClean="0">
                <a:solidFill>
                  <a:srgbClr val="FF6600"/>
                </a:solidFill>
              </a:rPr>
              <a:t>=4 h</a:t>
            </a:r>
            <a:r>
              <a:rPr lang="en-GB" sz="2400" b="1" dirty="0">
                <a:solidFill>
                  <a:srgbClr val="FF6600"/>
                </a:solidFill>
              </a:rPr>
              <a:t>, </a:t>
            </a:r>
            <a:r>
              <a:rPr lang="en-GB" sz="2400" b="1" dirty="0" smtClean="0">
                <a:solidFill>
                  <a:srgbClr val="FF6600"/>
                </a:solidFill>
              </a:rPr>
              <a:t>1 ab</a:t>
            </a:r>
            <a:r>
              <a:rPr lang="en-GB" sz="2400" b="1" baseline="30000" dirty="0" smtClean="0">
                <a:solidFill>
                  <a:srgbClr val="FF6600"/>
                </a:solidFill>
              </a:rPr>
              <a:t>-1 </a:t>
            </a:r>
            <a:r>
              <a:rPr lang="en-GB" sz="2400" b="1" dirty="0">
                <a:solidFill>
                  <a:srgbClr val="FF6600"/>
                </a:solidFill>
              </a:rPr>
              <a:t>/ year </a:t>
            </a:r>
          </a:p>
          <a:p>
            <a:endParaRPr lang="en-GB" sz="2400" b="1" dirty="0" smtClean="0">
              <a:solidFill>
                <a:srgbClr val="FF66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0" y="2180676"/>
            <a:ext cx="5890824" cy="39199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84168" y="2780928"/>
            <a:ext cx="3041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1"/>
            <a:r>
              <a:rPr lang="en-GB" dirty="0">
                <a:solidFill>
                  <a:srgbClr val="000000"/>
                </a:solidFill>
              </a:rPr>
              <a:t>f</a:t>
            </a:r>
            <a:r>
              <a:rPr lang="en-GB" dirty="0" smtClean="0">
                <a:solidFill>
                  <a:srgbClr val="000000"/>
                </a:solidFill>
              </a:rPr>
              <a:t>or both phases:</a:t>
            </a:r>
          </a:p>
          <a:p>
            <a:pPr marL="268288" lvl="1"/>
            <a:r>
              <a:rPr lang="en-GB" sz="1100" dirty="0" smtClean="0">
                <a:solidFill>
                  <a:srgbClr val="000000"/>
                </a:solidFill>
              </a:rPr>
              <a:t>  </a:t>
            </a:r>
          </a:p>
          <a:p>
            <a:pPr marL="268288" lvl="1"/>
            <a:r>
              <a:rPr lang="en-GB" sz="2000" b="1" dirty="0" smtClean="0">
                <a:solidFill>
                  <a:srgbClr val="FF6600"/>
                </a:solidFill>
              </a:rPr>
              <a:t>beam current </a:t>
            </a:r>
            <a:r>
              <a:rPr lang="en-GB" sz="2000" b="1" dirty="0">
                <a:solidFill>
                  <a:srgbClr val="FF6600"/>
                </a:solidFill>
              </a:rPr>
              <a:t>0.5 </a:t>
            </a:r>
            <a:r>
              <a:rPr lang="en-GB" sz="2000" b="1" dirty="0" smtClean="0">
                <a:solidFill>
                  <a:srgbClr val="FF6600"/>
                </a:solidFill>
              </a:rPr>
              <a:t>A</a:t>
            </a:r>
          </a:p>
          <a:p>
            <a:pPr marL="268288" lvl="1"/>
            <a:r>
              <a:rPr lang="en-GB" sz="1100" dirty="0" smtClean="0">
                <a:solidFill>
                  <a:srgbClr val="000000"/>
                </a:solidFill>
              </a:rPr>
              <a:t> </a:t>
            </a:r>
            <a:endParaRPr lang="en-GB" sz="1100" dirty="0">
              <a:solidFill>
                <a:srgbClr val="000000"/>
              </a:solidFill>
            </a:endParaRPr>
          </a:p>
          <a:p>
            <a:pPr marL="268288" lvl="1"/>
            <a:r>
              <a:rPr lang="en-GB" dirty="0" smtClean="0">
                <a:solidFill>
                  <a:srgbClr val="000000"/>
                </a:solidFill>
              </a:rPr>
              <a:t>total </a:t>
            </a:r>
            <a:r>
              <a:rPr lang="en-GB" dirty="0">
                <a:solidFill>
                  <a:srgbClr val="000000"/>
                </a:solidFill>
              </a:rPr>
              <a:t>synchrotron radiation </a:t>
            </a:r>
            <a:r>
              <a:rPr lang="en-GB" dirty="0" smtClean="0">
                <a:solidFill>
                  <a:srgbClr val="000000"/>
                </a:solidFill>
              </a:rPr>
              <a:t>power ~5 </a:t>
            </a:r>
            <a:r>
              <a:rPr lang="en-GB" dirty="0">
                <a:solidFill>
                  <a:srgbClr val="000000"/>
                </a:solidFill>
              </a:rPr>
              <a:t>MW.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0637" y="2123564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adiation damping: </a:t>
            </a:r>
            <a:r>
              <a:rPr lang="en-GB" dirty="0" smtClean="0">
                <a:latin typeface="Symbol" panose="05050102010706020507" pitchFamily="18" charset="2"/>
              </a:rPr>
              <a:t>t</a:t>
            </a:r>
            <a:r>
              <a:rPr lang="en-GB" dirty="0" smtClean="0"/>
              <a:t>~1 h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</a:rPr>
              <a:t>  		FCC-</a:t>
            </a:r>
            <a:r>
              <a:rPr lang="en-US" sz="3600" b="1" dirty="0" err="1" smtClean="0">
                <a:solidFill>
                  <a:srgbClr val="FFFF00"/>
                </a:solidFill>
              </a:rPr>
              <a:t>hh</a:t>
            </a:r>
            <a:r>
              <a:rPr lang="en-US" sz="3600" b="1" dirty="0" smtClean="0">
                <a:solidFill>
                  <a:srgbClr val="FFFF00"/>
                </a:solidFill>
              </a:rPr>
              <a:t> luminosity phases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84561" y="2286707"/>
            <a:ext cx="2851935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PRST-AB 18</a:t>
            </a:r>
            <a:r>
              <a:rPr lang="en-GB" sz="1600" dirty="0"/>
              <a:t>, 101002 (2015</a:t>
            </a:r>
            <a:r>
              <a:rPr lang="en-GB" sz="1600" dirty="0" smtClean="0"/>
              <a:t>) 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475978" y="4441175"/>
            <a:ext cx="2416502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c</a:t>
            </a:r>
            <a:r>
              <a:rPr lang="en-GB" sz="2400" dirty="0" smtClean="0"/>
              <a:t>onsistent with</a:t>
            </a:r>
          </a:p>
          <a:p>
            <a:r>
              <a:rPr lang="en-GB" sz="2400" dirty="0" smtClean="0"/>
              <a:t>physics goal:</a:t>
            </a:r>
          </a:p>
          <a:p>
            <a:r>
              <a:rPr lang="en-GB" sz="2400" dirty="0" smtClean="0"/>
              <a:t>20 ab</a:t>
            </a:r>
            <a:r>
              <a:rPr lang="en-GB" sz="2400" baseline="30000" dirty="0" smtClean="0"/>
              <a:t>-1</a:t>
            </a:r>
            <a:r>
              <a:rPr lang="en-GB" sz="2400" dirty="0" smtClean="0"/>
              <a:t> in total</a:t>
            </a:r>
          </a:p>
        </p:txBody>
      </p:sp>
    </p:spTree>
    <p:extLst>
      <p:ext uri="{BB962C8B-B14F-4D97-AF65-F5344CB8AC3E}">
        <p14:creationId xmlns:p14="http://schemas.microsoft.com/office/powerpoint/2010/main" val="88057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48064" y="6275"/>
            <a:ext cx="4025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c</a:t>
            </a:r>
            <a:r>
              <a:rPr lang="en-GB" sz="2000" b="1" dirty="0" smtClean="0">
                <a:solidFill>
                  <a:srgbClr val="0000CC"/>
                </a:solidFill>
              </a:rPr>
              <a:t>ontributions: beam screen (BS) &amp; cold bore (BS heat radiation)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8928" y="1191"/>
            <a:ext cx="9199440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 </a:t>
            </a:r>
            <a:r>
              <a:rPr lang="en-GB" kern="0" dirty="0" err="1"/>
              <a:t>C</a:t>
            </a:r>
            <a:r>
              <a:rPr lang="en-GB" kern="0" dirty="0" err="1" smtClean="0">
                <a:cs typeface="Calibri" pitchFamily="34" charset="0"/>
              </a:rPr>
              <a:t>ryo</a:t>
            </a:r>
            <a:r>
              <a:rPr lang="en-GB" kern="0" dirty="0" smtClean="0">
                <a:cs typeface="Calibri" pitchFamily="34" charset="0"/>
              </a:rPr>
              <a:t> </a:t>
            </a:r>
            <a:r>
              <a:rPr lang="en-GB" kern="0" dirty="0">
                <a:cs typeface="Calibri" pitchFamily="34" charset="0"/>
              </a:rPr>
              <a:t>power for cooling of SR heat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15616" y="1052736"/>
            <a:ext cx="672498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C377B"/>
                </a:solidFill>
              </a:rPr>
              <a:t>Overall </a:t>
            </a:r>
            <a:r>
              <a:rPr lang="en-US" b="1" dirty="0" err="1" smtClean="0">
                <a:solidFill>
                  <a:srgbClr val="0C377B"/>
                </a:solidFill>
              </a:rPr>
              <a:t>optimisation</a:t>
            </a:r>
            <a:r>
              <a:rPr lang="en-US" b="1" dirty="0" smtClean="0">
                <a:solidFill>
                  <a:srgbClr val="0C377B"/>
                </a:solidFill>
              </a:rPr>
              <a:t> of </a:t>
            </a:r>
            <a:r>
              <a:rPr lang="en-US" b="1" dirty="0" err="1" smtClean="0">
                <a:solidFill>
                  <a:srgbClr val="0C377B"/>
                </a:solidFill>
              </a:rPr>
              <a:t>cryo</a:t>
            </a:r>
            <a:r>
              <a:rPr lang="en-US" b="1" dirty="0" smtClean="0">
                <a:solidFill>
                  <a:srgbClr val="0C377B"/>
                </a:solidFill>
              </a:rPr>
              <a:t>-power, vacuum and impedance</a:t>
            </a:r>
            <a:endParaRPr lang="en-US" b="1" dirty="0">
              <a:solidFill>
                <a:srgbClr val="0C377B"/>
              </a:solidFill>
            </a:endParaRPr>
          </a:p>
          <a:p>
            <a:r>
              <a:rPr lang="en-US" dirty="0" err="1" smtClean="0">
                <a:solidFill>
                  <a:srgbClr val="0C377B"/>
                </a:solidFill>
              </a:rPr>
              <a:t>Termperature</a:t>
            </a:r>
            <a:r>
              <a:rPr lang="en-US" dirty="0" smtClean="0">
                <a:solidFill>
                  <a:srgbClr val="0C377B"/>
                </a:solidFill>
              </a:rPr>
              <a:t> ranges: &lt;20</a:t>
            </a:r>
            <a:r>
              <a:rPr lang="en-US" dirty="0">
                <a:solidFill>
                  <a:srgbClr val="0C377B"/>
                </a:solidFill>
              </a:rPr>
              <a:t>,   </a:t>
            </a:r>
            <a:r>
              <a:rPr lang="en-US" dirty="0">
                <a:solidFill>
                  <a:srgbClr val="FF0000"/>
                </a:solidFill>
              </a:rPr>
              <a:t>40K-60K</a:t>
            </a:r>
            <a:r>
              <a:rPr lang="en-US" dirty="0">
                <a:solidFill>
                  <a:srgbClr val="0C377B"/>
                </a:solidFill>
              </a:rPr>
              <a:t>,  </a:t>
            </a:r>
            <a:r>
              <a:rPr lang="en-US" dirty="0" smtClean="0">
                <a:solidFill>
                  <a:srgbClr val="FF0000"/>
                </a:solidFill>
              </a:rPr>
              <a:t>100K-120K</a:t>
            </a:r>
            <a:endParaRPr lang="en-US" dirty="0">
              <a:solidFill>
                <a:srgbClr val="0C377B"/>
              </a:solidFill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976" y="1752952"/>
            <a:ext cx="66202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225800" y="1927312"/>
            <a:ext cx="444500" cy="324036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59250" y="3513832"/>
            <a:ext cx="89535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11800" y="3513832"/>
            <a:ext cx="158750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202976" y="4606032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8900" y="445363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100MW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215676" y="3919200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1600" y="3766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377B"/>
                </a:solidFill>
              </a:rPr>
              <a:t>2</a:t>
            </a:r>
            <a:r>
              <a:rPr lang="en-US" dirty="0" smtClean="0">
                <a:solidFill>
                  <a:srgbClr val="0C377B"/>
                </a:solidFill>
              </a:rPr>
              <a:t>00MW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215676" y="3237507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1600" y="307548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377B"/>
                </a:solidFill>
              </a:rPr>
              <a:t>3</a:t>
            </a:r>
            <a:r>
              <a:rPr lang="en-US" dirty="0" smtClean="0">
                <a:solidFill>
                  <a:srgbClr val="0C377B"/>
                </a:solidFill>
              </a:rPr>
              <a:t>00MW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883" y="5858355"/>
            <a:ext cx="7164288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Multi-bunch instability growth time:  </a:t>
            </a:r>
            <a:r>
              <a:rPr lang="en-US" dirty="0" smtClean="0">
                <a:solidFill>
                  <a:srgbClr val="7F1C80"/>
                </a:solidFill>
              </a:rPr>
              <a:t>25 turns        9 turns     </a:t>
            </a:r>
            <a:r>
              <a:rPr lang="en-US" dirty="0" smtClean="0">
                <a:solidFill>
                  <a:srgbClr val="0C377B"/>
                </a:solidFill>
                <a:latin typeface="Symbol" charset="2"/>
                <a:cs typeface="Symbol" charset="2"/>
              </a:rPr>
              <a:t>(D</a:t>
            </a:r>
            <a:r>
              <a:rPr lang="en-US" dirty="0" smtClean="0">
                <a:solidFill>
                  <a:srgbClr val="0C377B"/>
                </a:solidFill>
                <a:cs typeface="Symbol" charset="2"/>
              </a:rPr>
              <a:t>Q=0.5)</a:t>
            </a:r>
            <a:endParaRPr lang="en-US" dirty="0">
              <a:solidFill>
                <a:srgbClr val="0C377B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3581400" y="5135438"/>
            <a:ext cx="7620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4991894" y="5207074"/>
            <a:ext cx="5334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29968" y="1735832"/>
            <a:ext cx="1314032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Ph. Lebrun</a:t>
            </a:r>
          </a:p>
          <a:p>
            <a:r>
              <a:rPr lang="en-US" dirty="0"/>
              <a:t>L. </a:t>
            </a:r>
            <a:r>
              <a:rPr lang="en-US" dirty="0" err="1"/>
              <a:t>Tavian</a:t>
            </a:r>
            <a:endParaRPr lang="en-US" dirty="0"/>
          </a:p>
          <a:p>
            <a:r>
              <a:rPr lang="en-US" dirty="0"/>
              <a:t>V. </a:t>
            </a:r>
            <a:r>
              <a:rPr lang="en-US" dirty="0" err="1"/>
              <a:t>Baglin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4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18" grpId="0" animBg="1"/>
      <p:bldP spid="19" grpId="0" animBg="1"/>
      <p:bldP spid="21" grpId="0"/>
      <p:bldP spid="23" grpId="0"/>
      <p:bldP spid="25" grpId="0"/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9379" y="980728"/>
          <a:ext cx="9001000" cy="3312368"/>
        </p:xfrm>
        <a:graphic>
          <a:graphicData uri="http://schemas.openxmlformats.org/drawingml/2006/table">
            <a:tbl>
              <a:tblPr/>
              <a:tblGrid>
                <a:gridCol w="825596"/>
                <a:gridCol w="4733292"/>
                <a:gridCol w="369047"/>
                <a:gridCol w="271561"/>
                <a:gridCol w="269242"/>
                <a:gridCol w="271562"/>
                <a:gridCol w="269242"/>
                <a:gridCol w="269242"/>
                <a:gridCol w="271561"/>
                <a:gridCol w="269242"/>
                <a:gridCol w="271562"/>
                <a:gridCol w="269242"/>
                <a:gridCol w="269242"/>
                <a:gridCol w="371367"/>
              </a:tblGrid>
              <a:tr h="401703">
                <a:tc gridSpan="14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Main Milestones of the FCC Magnets Technologies</a:t>
                      </a:r>
                      <a:endParaRPr kumimoji="0" lang="en-GB" alt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264129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Milestone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  <a:endParaRPr kumimoji="0" lang="en-GB" altLang="de-D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M0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</a:t>
                      </a:r>
                      <a:r>
                        <a:rPr kumimoji="0" lang="en-GB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kumimoji="0" lang="en-GB" altLang="de-DE" sz="1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wire development with industry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M1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Supporting wound conductor test program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M2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pitchFamily="34" charset="0"/>
                        </a:rPr>
                        <a:t>Design &amp; manufacture 16T ERMC with existing wire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</a:tr>
              <a:tr h="359912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M3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pitchFamily="34" charset="0"/>
                        </a:rPr>
                        <a:t>Design &amp; manufacture 16 T RMM with existing wire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M4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pitchFamily="34" charset="0"/>
                        </a:rPr>
                        <a:t>Design &amp; manufacture 16T demonstrator magnet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M5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70 km of enhanced high </a:t>
                      </a:r>
                      <a:r>
                        <a:rPr kumimoji="0" lang="en-GB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kumimoji="0" lang="en-GB" altLang="de-DE" sz="1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wire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</a:tr>
              <a:tr h="305664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M6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EuroCirCol</a:t>
                      </a: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design 16T accelerator quality model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Manufacture and test of the 16 T </a:t>
                      </a:r>
                      <a:r>
                        <a:rPr kumimoji="0" lang="en-GB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EuroCirCol</a:t>
                      </a: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model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-18928" y="-6406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2235200" algn="l"/>
              </a:tabLst>
            </a:pPr>
            <a:r>
              <a:rPr lang="en-US" sz="4800" dirty="0" smtClean="0"/>
              <a:t>           </a:t>
            </a:r>
            <a:r>
              <a:rPr lang="en-US" dirty="0" smtClean="0"/>
              <a:t>CERN – FCC 16T program launched</a:t>
            </a:r>
            <a:endParaRPr lang="en-US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-1384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208" y="4569153"/>
            <a:ext cx="825517" cy="9088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4654260"/>
            <a:ext cx="691724" cy="6080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872" y="4656851"/>
            <a:ext cx="877434" cy="7713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53674"/>
          <a:stretch/>
        </p:blipFill>
        <p:spPr>
          <a:xfrm>
            <a:off x="7380312" y="4365104"/>
            <a:ext cx="1263252" cy="12322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/>
          <a:srcRect l="53674"/>
          <a:stretch/>
        </p:blipFill>
        <p:spPr>
          <a:xfrm>
            <a:off x="4284608" y="4384489"/>
            <a:ext cx="1263252" cy="123228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043608" y="4371369"/>
            <a:ext cx="1263252" cy="1232283"/>
            <a:chOff x="3308747" y="4519352"/>
            <a:chExt cx="1263252" cy="123228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6"/>
            <a:srcRect l="53674"/>
            <a:stretch/>
          </p:blipFill>
          <p:spPr>
            <a:xfrm>
              <a:off x="3308747" y="4519352"/>
              <a:ext cx="1263252" cy="123228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0046F8"/>
                </a:clrFrom>
                <a:clrTo>
                  <a:srgbClr val="0046F8">
                    <a:alpha val="0"/>
                  </a:srgbClr>
                </a:clrTo>
              </a:clrChange>
            </a:blip>
            <a:srcRect l="25926" t="25789" r="28883" b="25965"/>
            <a:stretch/>
          </p:blipFill>
          <p:spPr>
            <a:xfrm>
              <a:off x="3666485" y="4863682"/>
              <a:ext cx="527635" cy="543624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59379" y="5505626"/>
            <a:ext cx="90718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smtClean="0"/>
              <a:t>ERMC (16 T mid-plane field)   RMM (16 T in 50 mm cavity)    Demonstrator (16 T, 50 mm gap</a:t>
            </a:r>
            <a:r>
              <a:rPr lang="it-IT" sz="1600" b="1" dirty="0"/>
              <a:t>) </a:t>
            </a:r>
            <a:r>
              <a:rPr lang="it-IT" sz="1600" dirty="0" smtClean="0"/>
              <a:t>	</a:t>
            </a:r>
            <a:r>
              <a:rPr lang="it-IT" sz="1600" b="1" dirty="0" smtClean="0">
                <a:solidFill>
                  <a:srgbClr val="FF0000"/>
                </a:solidFill>
              </a:rPr>
              <a:t>mid 2017			    end 2017		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smtClean="0">
                <a:solidFill>
                  <a:srgbClr val="FF0000"/>
                </a:solidFill>
              </a:rPr>
              <a:t>      end 2018</a:t>
            </a:r>
          </a:p>
        </p:txBody>
      </p:sp>
    </p:spTree>
    <p:extLst>
      <p:ext uri="{BB962C8B-B14F-4D97-AF65-F5344CB8AC3E}">
        <p14:creationId xmlns:p14="http://schemas.microsoft.com/office/powerpoint/2010/main" val="80382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6512" y="2348880"/>
            <a:ext cx="9144000" cy="3744416"/>
            <a:chOff x="36512" y="1196752"/>
            <a:chExt cx="9144000" cy="3907217"/>
          </a:xfrm>
        </p:grpSpPr>
        <p:sp>
          <p:nvSpPr>
            <p:cNvPr id="5" name="Rectangle 4"/>
            <p:cNvSpPr/>
            <p:nvPr/>
          </p:nvSpPr>
          <p:spPr bwMode="auto">
            <a:xfrm>
              <a:off x="36512" y="1196752"/>
              <a:ext cx="9144000" cy="3907217"/>
            </a:xfrm>
            <a:prstGeom prst="rect">
              <a:avLst/>
            </a:prstGeom>
            <a:solidFill>
              <a:srgbClr val="33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349" y="1347030"/>
              <a:ext cx="8441542" cy="1894834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effectLst/>
                </a:rPr>
                <a:t>Exploration of E-frontier </a:t>
              </a:r>
              <a:r>
                <a:rPr lang="en-US" sz="1600" dirty="0" smtClean="0">
                  <a:effectLst/>
                  <a:sym typeface="Wingdings"/>
                </a:rPr>
                <a:t>look for heavy objects up to m </a:t>
              </a:r>
              <a:r>
                <a:rPr lang="en-US" sz="1600" dirty="0">
                  <a:effectLst/>
                </a:rPr>
                <a:t>~</a:t>
              </a:r>
              <a:r>
                <a:rPr lang="en-US" sz="1600" dirty="0" smtClean="0">
                  <a:effectLst/>
                  <a:sym typeface="Wingdings"/>
                </a:rPr>
                <a:t>30-50 </a:t>
              </a:r>
              <a:r>
                <a:rPr lang="en-US" sz="1600" dirty="0" err="1" smtClean="0">
                  <a:effectLst/>
                  <a:sym typeface="Wingdings"/>
                </a:rPr>
                <a:t>TeV</a:t>
              </a:r>
              <a:r>
                <a:rPr lang="en-US" sz="1600" dirty="0" smtClean="0">
                  <a:effectLst/>
                  <a:sym typeface="Wingdings"/>
                </a:rPr>
                <a:t>, including </a:t>
              </a:r>
            </a:p>
            <a:p>
              <a:r>
                <a:rPr lang="en-US" sz="1600" dirty="0" smtClean="0">
                  <a:effectLst/>
                  <a:sym typeface="Wingdings"/>
                </a:rPr>
                <a:t>high-mass V</a:t>
              </a:r>
              <a:r>
                <a:rPr lang="en-US" sz="1600" baseline="-25000" dirty="0" smtClean="0">
                  <a:effectLst/>
                  <a:sym typeface="Wingdings"/>
                </a:rPr>
                <a:t>L</a:t>
              </a:r>
              <a:r>
                <a:rPr lang="en-US" sz="1600" dirty="0" smtClean="0">
                  <a:effectLst/>
                  <a:sym typeface="Wingdings"/>
                </a:rPr>
                <a:t>V</a:t>
              </a:r>
              <a:r>
                <a:rPr lang="en-US" sz="1600" baseline="-25000" dirty="0" smtClean="0">
                  <a:effectLst/>
                  <a:sym typeface="Wingdings"/>
                </a:rPr>
                <a:t>L</a:t>
              </a:r>
              <a:r>
                <a:rPr lang="en-US" sz="1600" dirty="0" smtClean="0">
                  <a:effectLst/>
                  <a:sym typeface="Wingdings"/>
                </a:rPr>
                <a:t> scattering:</a:t>
              </a:r>
              <a:endParaRPr lang="en-US" sz="1600" dirty="0" smtClean="0">
                <a:effectLst/>
              </a:endParaRPr>
            </a:p>
            <a:p>
              <a:pPr marL="285750" indent="-285750">
                <a:buFont typeface="Wingdings" charset="2"/>
                <a:buChar char="q"/>
              </a:pPr>
              <a:r>
                <a:rPr lang="en-US" sz="1600" dirty="0" smtClean="0">
                  <a:effectLst/>
                </a:rPr>
                <a:t>requires as much integrated luminosity as possible (cross-section goes like 1/s)</a:t>
              </a:r>
            </a:p>
            <a:p>
              <a:r>
                <a:rPr lang="en-US" sz="1600" dirty="0" smtClean="0">
                  <a:effectLst/>
                  <a:sym typeface="Wingdings"/>
                </a:rPr>
                <a:t>  may </a:t>
              </a:r>
              <a:r>
                <a:rPr lang="en-US" sz="1600" dirty="0">
                  <a:effectLst/>
                  <a:sym typeface="Wingdings"/>
                </a:rPr>
                <a:t>require operating at higher pile-up than HL-</a:t>
              </a:r>
              <a:r>
                <a:rPr lang="en-US" sz="1600" dirty="0" smtClean="0">
                  <a:effectLst/>
                  <a:sym typeface="Wingdings"/>
                </a:rPr>
                <a:t>LHC (</a:t>
              </a:r>
              <a:r>
                <a:rPr lang="en-US" sz="1600" dirty="0">
                  <a:effectLst/>
                </a:rPr>
                <a:t>~</a:t>
              </a:r>
              <a:r>
                <a:rPr lang="en-US" sz="1600" dirty="0" smtClean="0">
                  <a:effectLst/>
                  <a:sym typeface="Wingdings"/>
                </a:rPr>
                <a:t>140 events/x-</a:t>
              </a:r>
              <a:r>
                <a:rPr lang="en-US" sz="1600" dirty="0" err="1" smtClean="0">
                  <a:effectLst/>
                  <a:sym typeface="Wingdings"/>
                </a:rPr>
                <a:t>ing</a:t>
              </a:r>
              <a:r>
                <a:rPr lang="en-US" sz="1600" dirty="0" smtClean="0">
                  <a:effectLst/>
                  <a:sym typeface="Wingdings"/>
                </a:rPr>
                <a:t>)</a:t>
              </a:r>
              <a:endParaRPr lang="en-US" sz="1600" dirty="0" smtClean="0">
                <a:effectLst/>
              </a:endParaRPr>
            </a:p>
            <a:p>
              <a:pPr marL="285750" indent="-285750">
                <a:buFont typeface="Wingdings" charset="2"/>
                <a:buChar char="q"/>
              </a:pPr>
              <a:r>
                <a:rPr lang="en-US" sz="1600" dirty="0" smtClean="0">
                  <a:effectLst/>
                </a:rPr>
                <a:t>events are mainly central</a:t>
              </a:r>
              <a:r>
                <a:rPr lang="en-US" sz="1600" dirty="0" smtClean="0">
                  <a:effectLst/>
                  <a:sym typeface="Wingdings"/>
                </a:rPr>
                <a:t> “ATLAS/CMS-like” geometry is ok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sz="1600" dirty="0" smtClean="0">
                  <a:effectLst/>
                  <a:sym typeface="Wingdings"/>
                </a:rPr>
                <a:t>main experimental challenges: good </a:t>
              </a:r>
              <a:r>
                <a:rPr lang="en-US" sz="1600" dirty="0" err="1" smtClean="0">
                  <a:effectLst/>
                  <a:sym typeface="Wingdings"/>
                </a:rPr>
                <a:t>muon</a:t>
              </a:r>
              <a:r>
                <a:rPr lang="en-US" sz="1600" dirty="0" smtClean="0">
                  <a:effectLst/>
                  <a:sym typeface="Wingdings"/>
                </a:rPr>
                <a:t> momentum resolution up to </a:t>
              </a:r>
              <a:r>
                <a:rPr lang="en-US" sz="1600" dirty="0" smtClean="0">
                  <a:effectLst/>
                </a:rPr>
                <a:t>~ </a:t>
              </a:r>
              <a:r>
                <a:rPr lang="en-US" sz="1600" dirty="0">
                  <a:effectLst/>
                  <a:sym typeface="Wingdings"/>
                </a:rPr>
                <a:t>5</a:t>
              </a:r>
              <a:r>
                <a:rPr lang="en-US" sz="1600" dirty="0" smtClean="0">
                  <a:effectLst/>
                  <a:sym typeface="Wingdings"/>
                </a:rPr>
                <a:t>0 </a:t>
              </a:r>
              <a:r>
                <a:rPr lang="en-US" sz="1600" dirty="0" err="1" smtClean="0">
                  <a:effectLst/>
                  <a:sym typeface="Wingdings"/>
                </a:rPr>
                <a:t>TeV</a:t>
              </a:r>
              <a:r>
                <a:rPr lang="en-US" sz="1600" dirty="0" smtClean="0">
                  <a:effectLst/>
                  <a:sym typeface="Wingdings"/>
                </a:rPr>
                <a:t>; size of</a:t>
              </a:r>
            </a:p>
            <a:p>
              <a:r>
                <a:rPr lang="en-US" sz="1600" dirty="0" smtClean="0">
                  <a:effectLst/>
                  <a:sym typeface="Wingdings"/>
                </a:rPr>
                <a:t>    detector to contain up to </a:t>
              </a:r>
              <a:r>
                <a:rPr lang="en-US" sz="1600" dirty="0" smtClean="0">
                  <a:effectLst/>
                </a:rPr>
                <a:t>~ </a:t>
              </a:r>
              <a:r>
                <a:rPr lang="en-US" sz="1600" dirty="0" smtClean="0">
                  <a:effectLst/>
                  <a:sym typeface="Wingdings"/>
                </a:rPr>
                <a:t>50 </a:t>
              </a:r>
              <a:r>
                <a:rPr lang="en-US" sz="1600" dirty="0" err="1" smtClean="0">
                  <a:effectLst/>
                  <a:sym typeface="Wingdings"/>
                </a:rPr>
                <a:t>TeV</a:t>
              </a:r>
              <a:r>
                <a:rPr lang="en-US" sz="1600" dirty="0" smtClean="0">
                  <a:effectLst/>
                  <a:sym typeface="Wingdings"/>
                </a:rPr>
                <a:t> showers; forward jet tagging; pile-up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7504" y="3450916"/>
              <a:ext cx="8964488" cy="138098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ffectLst/>
                </a:rPr>
                <a:t>Precise measurements of Higgs boson: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sz="1600" dirty="0">
                  <a:effectLst/>
                </a:rPr>
                <a:t>would benefit from moderate pile-</a:t>
              </a:r>
              <a:r>
                <a:rPr lang="en-US" sz="1600" dirty="0" smtClean="0">
                  <a:effectLst/>
                </a:rPr>
                <a:t>up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sz="1600" dirty="0" smtClean="0">
                  <a:effectLst/>
                </a:rPr>
                <a:t>light object </a:t>
              </a:r>
              <a:r>
                <a:rPr lang="en-US" sz="1600" dirty="0" smtClean="0">
                  <a:effectLst/>
                  <a:sym typeface="Wingdings"/>
                </a:rPr>
                <a:t> </a:t>
              </a:r>
              <a:r>
                <a:rPr lang="en-US" sz="1600" dirty="0" smtClean="0">
                  <a:effectLst/>
                </a:rPr>
                <a:t>production becomes flatter in rapidity with increasing √s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sz="1600" dirty="0" smtClean="0">
                  <a:effectLst/>
                  <a:sym typeface="Wingdings"/>
                </a:rPr>
                <a:t>main experimental challenges: larger acceptance for precision physics than ATLAS/CMS</a:t>
              </a:r>
            </a:p>
            <a:p>
              <a:r>
                <a:rPr lang="en-US" sz="1600" dirty="0" smtClean="0">
                  <a:effectLst/>
                  <a:sym typeface="Wingdings"/>
                </a:rPr>
                <a:t> tracking/B-field and good EM granularity</a:t>
              </a:r>
              <a:r>
                <a:rPr lang="en-US" sz="1600" dirty="0">
                  <a:effectLst/>
                  <a:sym typeface="Wingdings"/>
                </a:rPr>
                <a:t> </a:t>
              </a:r>
              <a:r>
                <a:rPr lang="en-US" sz="1600" dirty="0" smtClean="0">
                  <a:effectLst/>
                  <a:sym typeface="Wingdings"/>
                </a:rPr>
                <a:t>down to |</a:t>
              </a:r>
              <a:r>
                <a:rPr lang="en-US" sz="1600" dirty="0" err="1" smtClean="0">
                  <a:effectLst/>
                  <a:sym typeface="Wingdings"/>
                </a:rPr>
                <a:t>η</a:t>
              </a:r>
              <a:r>
                <a:rPr lang="en-US" sz="1600" dirty="0" smtClean="0">
                  <a:effectLst/>
                  <a:sym typeface="Wingdings"/>
                </a:rPr>
                <a:t>|</a:t>
              </a:r>
              <a:r>
                <a:rPr lang="en-US" sz="1600" dirty="0">
                  <a:effectLst/>
                </a:rPr>
                <a:t>~</a:t>
              </a:r>
              <a:r>
                <a:rPr lang="en-US" sz="1600" dirty="0" smtClean="0">
                  <a:effectLst/>
                  <a:sym typeface="Wingdings"/>
                </a:rPr>
                <a:t>4-5; forward jet tagging; pile-up</a:t>
              </a:r>
              <a:endParaRPr lang="en-US" sz="1600" dirty="0" smtClean="0"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34025" y="1004535"/>
            <a:ext cx="7494359" cy="1200329"/>
          </a:xfrm>
          <a:prstGeom prst="rect">
            <a:avLst/>
          </a:prstGeom>
          <a:solidFill>
            <a:srgbClr val="99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effectLst/>
              </a:rPr>
              <a:t>The two main goals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800" dirty="0" smtClean="0">
                <a:solidFill>
                  <a:srgbClr val="FFFFFF"/>
                </a:solidFill>
                <a:effectLst/>
              </a:rPr>
              <a:t>Higgs boson measurements beyond HL-LHC (and any </a:t>
            </a:r>
            <a:r>
              <a:rPr lang="en-US" sz="1800" dirty="0" err="1" smtClean="0">
                <a:solidFill>
                  <a:srgbClr val="FFFFFF"/>
                </a:solidFill>
                <a:effectLst/>
              </a:rPr>
              <a:t>e</a:t>
            </a:r>
            <a:r>
              <a:rPr lang="en-US" sz="1800" baseline="30000" dirty="0" err="1" smtClean="0">
                <a:solidFill>
                  <a:srgbClr val="FFFFFF"/>
                </a:solidFill>
                <a:effectLst/>
              </a:rPr>
              <a:t>+</a:t>
            </a:r>
            <a:r>
              <a:rPr lang="en-US" sz="1800" dirty="0" err="1" smtClean="0">
                <a:solidFill>
                  <a:srgbClr val="FFFFFF"/>
                </a:solidFill>
                <a:effectLst/>
              </a:rPr>
              <a:t>e</a:t>
            </a:r>
            <a:r>
              <a:rPr lang="en-US" sz="1800" baseline="30000" dirty="0" smtClean="0">
                <a:solidFill>
                  <a:srgbClr val="FFFFFF"/>
                </a:solidFill>
                <a:effectLst/>
              </a:rPr>
              <a:t>-</a:t>
            </a:r>
            <a:r>
              <a:rPr lang="en-US" sz="1800" dirty="0" smtClean="0">
                <a:solidFill>
                  <a:srgbClr val="FFFFFF"/>
                </a:solidFill>
                <a:effectLst/>
              </a:rPr>
              <a:t> collider)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800" dirty="0">
                <a:solidFill>
                  <a:srgbClr val="FFFFFF"/>
                </a:solidFill>
                <a:effectLst/>
              </a:rPr>
              <a:t>e</a:t>
            </a:r>
            <a:r>
              <a:rPr lang="en-US" sz="1800" dirty="0" smtClean="0">
                <a:solidFill>
                  <a:srgbClr val="FFFFFF"/>
                </a:solidFill>
                <a:effectLst/>
              </a:rPr>
              <a:t>xploration of energy frontier</a:t>
            </a:r>
          </a:p>
          <a:p>
            <a:r>
              <a:rPr lang="en-US" sz="1800" dirty="0">
                <a:solidFill>
                  <a:srgbClr val="FFFFFF"/>
                </a:solidFill>
                <a:effectLst/>
              </a:rPr>
              <a:t>a</a:t>
            </a:r>
            <a:r>
              <a:rPr lang="en-US" sz="1800" dirty="0" smtClean="0">
                <a:solidFill>
                  <a:srgbClr val="FFFFFF"/>
                </a:solidFill>
                <a:effectLst/>
              </a:rPr>
              <a:t>re quite different in terms of machine and detector requirements</a:t>
            </a:r>
          </a:p>
        </p:txBody>
      </p:sp>
    </p:spTree>
    <p:extLst>
      <p:ext uri="{BB962C8B-B14F-4D97-AF65-F5344CB8AC3E}">
        <p14:creationId xmlns:p14="http://schemas.microsoft.com/office/powerpoint/2010/main" val="149379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34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51520" y="116632"/>
            <a:ext cx="7992888" cy="4467992"/>
            <a:chOff x="251520" y="116632"/>
            <a:chExt cx="7992888" cy="4467992"/>
          </a:xfrm>
        </p:grpSpPr>
        <p:sp>
          <p:nvSpPr>
            <p:cNvPr id="2" name="TextBox 1"/>
            <p:cNvSpPr txBox="1"/>
            <p:nvPr/>
          </p:nvSpPr>
          <p:spPr>
            <a:xfrm>
              <a:off x="251520" y="121563"/>
              <a:ext cx="7273445" cy="44319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Coupling    </a:t>
              </a: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LHC          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CepC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FCC-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ee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ILC       CLIC        FCC-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hh</a:t>
              </a:r>
              <a:endParaRPr lang="en-US" sz="12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√s (</a:t>
              </a:r>
              <a:r>
                <a:rPr lang="en-US" sz="13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TeV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)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  <a:sym typeface="Wingdings"/>
                </a:rPr>
                <a:t>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14                 0.24              0.24 +0.35       0.25+0.5   0.38+1.4+3         100      </a:t>
              </a:r>
              <a:endParaRPr lang="en-US" sz="13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L (fb</a:t>
              </a:r>
              <a:r>
                <a:rPr lang="en-US" sz="1300" baseline="30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-1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) 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  <a:sym typeface="Wingdings"/>
                </a:rPr>
                <a:t>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3000(1 </a:t>
              </a:r>
              <a:r>
                <a:rPr lang="en-US" sz="13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expt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)     5000                13000               6000         4000           40000</a:t>
              </a:r>
              <a:r>
                <a:rPr lang="en-US" sz="12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W       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2-5           1.2              0.19              0.4          0.9        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Z        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2-4          0.26            0.15               0.3         0.8           </a:t>
              </a:r>
              <a:endPara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g        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3-5           1.5               0.8               1.0          1.2          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γ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2-5           4.7               1.5               3.4         3.2              &lt; 1   </a:t>
              </a:r>
              <a:endParaRPr lang="en-US" sz="13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μ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~8            8.6               6.2               9.2         5.6             ~ 2</a:t>
              </a:r>
              <a:endPara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err="1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c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        </a:t>
              </a: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--             1.7               0.7                1.2          1.1           </a:t>
              </a:r>
              <a:endPara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τ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2-5           1.4               0.5                0.9         1.5          </a:t>
              </a:r>
              <a:endPara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b                      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4</a:t>
              </a: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-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7           1.3               0.4                0.7         0.9         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Z</a:t>
              </a:r>
              <a:r>
                <a:rPr lang="en-US" sz="1600" baseline="-25000" dirty="0" err="1" smtClean="0">
                  <a:solidFill>
                    <a:prstClr val="black"/>
                  </a:solidFill>
                  <a:latin typeface="Lucida Grande"/>
                  <a:ea typeface="Lucida Grande"/>
                  <a:cs typeface="Lucida Grande"/>
                </a:rPr>
                <a:t>γ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Lucida Grande"/>
                  <a:ea typeface="Lucida Grande"/>
                  <a:cs typeface="Lucida Grande"/>
                </a:rPr>
                <a:t>  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/>
                  <a:ea typeface="Lucida Grande"/>
                  <a:cs typeface="Lucida Grande"/>
                </a:rPr>
                <a:t>10-12         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/>
                  <a:ea typeface="Lucida Grande"/>
                  <a:cs typeface="Lucida Grande"/>
                </a:rPr>
                <a:t>n.a</a:t>
              </a:r>
              <a:r>
                <a:rPr lang="en-US" sz="1600" dirty="0" smtClean="0">
                  <a:solidFill>
                    <a:prstClr val="black"/>
                  </a:solidFill>
                  <a:latin typeface="Comic Sans MS"/>
                  <a:ea typeface="Lucida Grande"/>
                  <a:cs typeface="Lucida Grande"/>
                </a:rPr>
                <a:t>.               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/>
                  <a:ea typeface="Lucida Grande"/>
                  <a:cs typeface="Lucida Grande"/>
                </a:rPr>
                <a:t>n.a</a:t>
              </a:r>
              <a:r>
                <a:rPr lang="en-US" sz="1600" dirty="0" smtClean="0">
                  <a:solidFill>
                    <a:prstClr val="black"/>
                  </a:solidFill>
                  <a:latin typeface="Comic Sans MS"/>
                  <a:ea typeface="Lucida Grande"/>
                  <a:cs typeface="Lucida Grande"/>
                </a:rPr>
                <a:t>.               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/>
                  <a:ea typeface="Lucida Grande"/>
                  <a:cs typeface="Lucida Grande"/>
                </a:rPr>
                <a:t>n.a</a:t>
              </a:r>
              <a:r>
                <a:rPr lang="en-US" sz="1600" dirty="0" smtClean="0">
                  <a:solidFill>
                    <a:prstClr val="black"/>
                  </a:solidFill>
                  <a:latin typeface="Comic Sans MS"/>
                  <a:ea typeface="Lucida Grande"/>
                  <a:cs typeface="Lucida Grande"/>
                </a:rPr>
                <a:t>.           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/>
                  <a:ea typeface="Lucida Grande"/>
                  <a:cs typeface="Lucida Grande"/>
                </a:rPr>
                <a:t>n.a</a:t>
              </a:r>
              <a:r>
                <a:rPr lang="en-US" sz="1600" dirty="0" smtClean="0">
                  <a:solidFill>
                    <a:prstClr val="black"/>
                  </a:solidFill>
                  <a:latin typeface="Comic Sans MS"/>
                  <a:ea typeface="Lucida Grande"/>
                  <a:cs typeface="Lucida Grande"/>
                </a:rPr>
                <a:t>.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>
                  <a:solidFill>
                    <a:prstClr val="black"/>
                  </a:solidFill>
                  <a:latin typeface="Lucida Grande"/>
                  <a:ea typeface="Lucida Grande"/>
                  <a:cs typeface="Lucida Grande"/>
                </a:rPr>
                <a:t>Γ</a:t>
              </a:r>
              <a:r>
                <a:rPr lang="en-US" sz="1600" baseline="-25000" dirty="0" err="1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h</a:t>
              </a:r>
              <a:r>
                <a:rPr lang="en-US" sz="1600" baseline="-250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         </a:t>
              </a:r>
              <a:r>
                <a:rPr lang="en-US" sz="1600" dirty="0" err="1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n.a</a:t>
              </a: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.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2.8               1%               1.8           3.4</a:t>
              </a:r>
              <a:endParaRPr lang="en-US" sz="1600" dirty="0">
                <a:solidFill>
                  <a:prstClr val="black"/>
                </a:solidFill>
                <a:latin typeface="Comic Sans MS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BR</a:t>
              </a:r>
              <a:r>
                <a:rPr lang="en-US" sz="1600" baseline="-250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invis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&lt;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10          &lt;0.28           &lt;0.19%           &lt;0.29        &lt;</a:t>
              </a: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1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%        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t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7-10          --             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13% </a:t>
              </a:r>
              <a:r>
                <a:rPr lang="en-US" sz="13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ind.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3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tt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scan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6.3          &lt;4            ~ 1 ?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HH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?          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35% from K</a:t>
              </a:r>
              <a:r>
                <a:rPr lang="en-US" sz="14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Z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20% </a:t>
              </a: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from K</a:t>
              </a:r>
              <a:r>
                <a:rPr lang="en-US" sz="1400" baseline="-250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Z</a:t>
              </a: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27</a:t>
              </a:r>
              <a:r>
                <a:rPr lang="en-US" sz="13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11            5-10</a:t>
              </a:r>
              <a:endParaRPr lang="en-US" sz="13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                 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model-</a:t>
              </a:r>
              <a:r>
                <a:rPr lang="en-US" sz="14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dep</a:t>
              </a: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model</a:t>
              </a: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-</a:t>
              </a:r>
              <a:r>
                <a:rPr lang="en-US" sz="1400" dirty="0" err="1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dep</a:t>
              </a:r>
              <a:endParaRPr lang="en-US" sz="14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51520" y="908720"/>
              <a:ext cx="79928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1259632" y="153024"/>
              <a:ext cx="0" cy="4431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2339752" y="116632"/>
              <a:ext cx="0" cy="4431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3419872" y="116632"/>
              <a:ext cx="0" cy="4431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716016" y="149528"/>
              <a:ext cx="0" cy="4431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5508104" y="116632"/>
              <a:ext cx="0" cy="4431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6444208" y="149528"/>
              <a:ext cx="0" cy="4431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3" name="TextBox 42"/>
          <p:cNvSpPr txBox="1"/>
          <p:nvPr/>
        </p:nvSpPr>
        <p:spPr>
          <a:xfrm>
            <a:off x="72008" y="4653136"/>
            <a:ext cx="9036496" cy="1554272"/>
          </a:xfrm>
          <a:prstGeom prst="rect">
            <a:avLst/>
          </a:prstGeom>
          <a:solidFill>
            <a:srgbClr val="33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q"/>
            </a:pPr>
            <a:r>
              <a:rPr lang="en-US" sz="15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LHC: ~20% toda</a:t>
            </a:r>
            <a:r>
              <a:rPr lang="en-US" sz="15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y</a:t>
            </a:r>
            <a:r>
              <a:rPr lang="en-US" sz="15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5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</a:t>
            </a:r>
            <a:r>
              <a:rPr lang="en-US" sz="15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~ 10% by 2023 (14 </a:t>
            </a:r>
            <a:r>
              <a:rPr lang="en-US" sz="1500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15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, 300 fb</a:t>
            </a:r>
            <a:r>
              <a:rPr lang="en-US" sz="1500" baseline="30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-1</a:t>
            </a:r>
            <a:r>
              <a:rPr lang="en-US" sz="15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) </a:t>
            </a:r>
            <a:r>
              <a:rPr lang="en-US" sz="15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 ~ 5% HL-LHC</a:t>
            </a:r>
            <a:endParaRPr lang="en-US" sz="1500" dirty="0" smtClean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q"/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HL-LHC: -- first direct observation of couplings to 2</a:t>
            </a:r>
            <a:r>
              <a:rPr lang="en-US" sz="1600" baseline="30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nd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generation (H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 </a:t>
            </a:r>
            <a:r>
              <a:rPr lang="en-US" sz="1600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μμ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                   -- model-independent ratios of couplings to 2-5%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q"/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Best precision (few 0.1%) at FCC-</a:t>
            </a:r>
            <a:r>
              <a:rPr lang="en-US" sz="1600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ee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 (</a:t>
            </a: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l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uminosity !), except for heavy states (</a:t>
            </a:r>
            <a:r>
              <a:rPr lang="en-US" sz="1600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ttH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 and HH) where high energy needed  linear colliders, high-E </a:t>
            </a:r>
            <a:r>
              <a:rPr lang="en-US" sz="1600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pp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 colliders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q"/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Complementarity/synergies between </a:t>
            </a:r>
            <a:r>
              <a:rPr lang="en-US" sz="1600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ee</a:t>
            </a: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and </a:t>
            </a:r>
            <a:r>
              <a:rPr lang="en-US" sz="1600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pp</a:t>
            </a:r>
            <a:endParaRPr lang="en-US" sz="1600" dirty="0" smtClean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omic Sans MS" charset="0"/>
              <a:ea typeface="ＭＳ Ｐゴシック" charset="0"/>
              <a:cs typeface="ＭＳ Ｐゴシック" charset="0"/>
              <a:sym typeface="Wingding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236296" y="1753652"/>
            <a:ext cx="1850627" cy="523220"/>
            <a:chOff x="7144970" y="1753652"/>
            <a:chExt cx="1850627" cy="523220"/>
          </a:xfrm>
        </p:grpSpPr>
        <p:cxnSp>
          <p:nvCxnSpPr>
            <p:cNvPr id="18" name="Straight Arrow Connector 17"/>
            <p:cNvCxnSpPr/>
            <p:nvPr/>
          </p:nvCxnSpPr>
          <p:spPr bwMode="auto">
            <a:xfrm flipH="1">
              <a:off x="7144970" y="1916832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" name="TextBox 2"/>
            <p:cNvSpPr txBox="1"/>
            <p:nvPr/>
          </p:nvSpPr>
          <p:spPr>
            <a:xfrm>
              <a:off x="7360994" y="1753652"/>
              <a:ext cx="1634603" cy="5232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f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rom </a:t>
              </a:r>
              <a:r>
                <a:rPr lang="en-US" sz="14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400" baseline="-25000" dirty="0" err="1" smtClean="0">
                  <a:solidFill>
                    <a:prstClr val="black"/>
                  </a:solidFill>
                  <a:latin typeface="Lucida Grande"/>
                  <a:ea typeface="Lucida Grande"/>
                  <a:cs typeface="Lucida Grande"/>
                </a:rPr>
                <a:t>γ</a:t>
              </a: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/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4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Z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, using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K</a:t>
              </a:r>
              <a:r>
                <a:rPr lang="en-US" sz="1400" baseline="-25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Z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from FCC-</a:t>
              </a:r>
              <a:r>
                <a:rPr lang="en-US" sz="14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ee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236296" y="3410416"/>
            <a:ext cx="1800200" cy="738664"/>
            <a:chOff x="7236296" y="3410416"/>
            <a:chExt cx="1800200" cy="738664"/>
          </a:xfrm>
        </p:grpSpPr>
        <p:cxnSp>
          <p:nvCxnSpPr>
            <p:cNvPr id="21" name="Straight Arrow Connector 20"/>
            <p:cNvCxnSpPr/>
            <p:nvPr/>
          </p:nvCxnSpPr>
          <p:spPr bwMode="auto">
            <a:xfrm flipH="1">
              <a:off x="7236296" y="3861048"/>
              <a:ext cx="3600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" name="TextBox 4"/>
            <p:cNvSpPr txBox="1"/>
            <p:nvPr/>
          </p:nvSpPr>
          <p:spPr>
            <a:xfrm>
              <a:off x="7510304" y="3410416"/>
              <a:ext cx="1526192" cy="73866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f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rom </a:t>
              </a:r>
              <a:r>
                <a:rPr lang="en-US" sz="14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ttH</a:t>
              </a: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/</a:t>
              </a:r>
              <a:r>
                <a:rPr lang="en-US" sz="14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ttZ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,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u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sing </a:t>
              </a:r>
              <a:r>
                <a:rPr lang="en-US" sz="14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ttZ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and H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BR from FCC</a:t>
              </a: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-</a:t>
              </a:r>
              <a:r>
                <a:rPr lang="en-US" sz="14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ee</a:t>
              </a:r>
              <a:endParaRPr lang="en-US" sz="14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372200" y="836712"/>
            <a:ext cx="1851163" cy="73866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F</a:t>
            </a:r>
            <a:r>
              <a:rPr lang="en-US" sz="14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ew preliminary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14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stimates available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SppC</a:t>
            </a:r>
            <a:r>
              <a:rPr lang="en-US" sz="14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: similar reach</a:t>
            </a:r>
            <a:endParaRPr lang="en-US" sz="1400" dirty="0">
              <a:solidFill>
                <a:prstClr val="black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259632" y="908720"/>
            <a:ext cx="935992" cy="3060000"/>
          </a:xfrm>
          <a:prstGeom prst="rect">
            <a:avLst/>
          </a:prstGeom>
          <a:solidFill>
            <a:srgbClr val="FFFF00">
              <a:alpha val="3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419872" y="908720"/>
            <a:ext cx="1296144" cy="2808312"/>
          </a:xfrm>
          <a:prstGeom prst="rect">
            <a:avLst/>
          </a:prstGeom>
          <a:solidFill>
            <a:srgbClr val="000090">
              <a:alpha val="3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259632" y="3717032"/>
            <a:ext cx="5976656" cy="504056"/>
            <a:chOff x="1340024" y="3356992"/>
            <a:chExt cx="5976656" cy="504056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796408" y="3356992"/>
              <a:ext cx="2520000" cy="2520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4796680" y="3609048"/>
              <a:ext cx="2520000" cy="2520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1340024" y="3362360"/>
              <a:ext cx="936000" cy="2520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51520" y="1772816"/>
            <a:ext cx="8141457" cy="1132908"/>
            <a:chOff x="179512" y="1700864"/>
            <a:chExt cx="8141457" cy="1132908"/>
          </a:xfrm>
        </p:grpSpPr>
        <p:sp>
          <p:nvSpPr>
            <p:cNvPr id="34" name="TextBox 33"/>
            <p:cNvSpPr txBox="1"/>
            <p:nvPr/>
          </p:nvSpPr>
          <p:spPr>
            <a:xfrm>
              <a:off x="6444208" y="2310552"/>
              <a:ext cx="1876761" cy="52322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r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are decays 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  <a:sym typeface="Wingdings"/>
                </a:rPr>
                <a:t> </a:t>
              </a:r>
              <a:r>
                <a:rPr lang="en-US" sz="14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  <a:sym typeface="Wingdings"/>
                </a:rPr>
                <a:t>pp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  <a:sym typeface="Wingdings"/>
                </a:rPr>
                <a:t>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  <a:sym typeface="Wingdings"/>
                </a:rPr>
                <a:t>c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  <a:sym typeface="Wingdings"/>
                </a:rPr>
                <a:t>ompetitive/better</a:t>
              </a:r>
              <a:endParaRPr lang="en-US" sz="14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79512" y="1700864"/>
              <a:ext cx="7056784" cy="504000"/>
            </a:xfrm>
            <a:prstGeom prst="rect">
              <a:avLst/>
            </a:prstGeom>
            <a:solidFill>
              <a:srgbClr val="008000">
                <a:alpha val="42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100392" y="44624"/>
            <a:ext cx="866694" cy="707886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Units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a</a:t>
            </a:r>
            <a:r>
              <a:rPr lang="en-US" sz="2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re 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7504" y="6237312"/>
            <a:ext cx="7947992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660000"/>
                </a:solidFill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Theory uncertainties (presently few percent e.g. on BR) need to be improved to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660000"/>
                </a:solidFill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match expected superb experimental precision</a:t>
            </a:r>
          </a:p>
        </p:txBody>
      </p:sp>
    </p:spTree>
    <p:extLst>
      <p:ext uri="{BB962C8B-B14F-4D97-AF65-F5344CB8AC3E}">
        <p14:creationId xmlns:p14="http://schemas.microsoft.com/office/powerpoint/2010/main" val="157981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               FCC–</a:t>
            </a:r>
            <a:r>
              <a:rPr lang="en-US" sz="3600" b="1" dirty="0" err="1" smtClean="0">
                <a:solidFill>
                  <a:srgbClr val="FFFF00"/>
                </a:solidFill>
              </a:rPr>
              <a:t>ee</a:t>
            </a:r>
            <a:r>
              <a:rPr lang="en-US" sz="3600" b="1" dirty="0" smtClean="0">
                <a:solidFill>
                  <a:srgbClr val="FFFF00"/>
                </a:solidFill>
              </a:rPr>
              <a:t> physics requirements</a:t>
            </a:r>
            <a:endParaRPr lang="en-US" sz="3600" b="1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-19166" y="967235"/>
                <a:ext cx="9068849" cy="512345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170260" indent="-170260" eaLnBrk="0" fontAlgn="base" hangingPunct="0">
                  <a:spcBef>
                    <a:spcPct val="20000"/>
                  </a:spcBef>
                  <a:spcAft>
                    <a:spcPts val="3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400" kern="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sz="2400" b="1" kern="0" dirty="0" smtClean="0">
                    <a:solidFill>
                      <a:srgbClr val="FF0000"/>
                    </a:solidFill>
                  </a:rPr>
                  <a:t>physics </a:t>
                </a:r>
                <a:r>
                  <a:rPr lang="en-US" sz="2400" b="1" kern="0" dirty="0">
                    <a:solidFill>
                      <a:srgbClr val="FF0000"/>
                    </a:solidFill>
                  </a:rPr>
                  <a:t>programs / energies:</a:t>
                </a:r>
                <a:endParaRPr lang="en-US" sz="2400" b="1" i="1" kern="0" dirty="0">
                  <a:solidFill>
                    <a:srgbClr val="FF0000"/>
                  </a:solidFill>
                </a:endParaRPr>
              </a:p>
              <a:p>
                <a:pPr marL="270272" lvl="1" eaLnBrk="0" fontAlgn="base" hangingPunct="0">
                  <a:spcBef>
                    <a:spcPts val="900"/>
                  </a:spcBef>
                  <a:buClr>
                    <a:srgbClr val="0000FF"/>
                  </a:buClr>
                  <a:buSzPct val="80000"/>
                </a:pPr>
                <a:r>
                  <a:rPr lang="en-US" sz="2400" b="1" i="1" kern="0" dirty="0">
                    <a:solidFill>
                      <a:srgbClr val="0000FF"/>
                    </a:solidFill>
                  </a:rPr>
                  <a:t>Z (45.5 GeV) Z pole, 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‘</a:t>
                </a:r>
                <a:r>
                  <a:rPr lang="en-US" sz="2400" i="1" kern="0" dirty="0" err="1">
                    <a:solidFill>
                      <a:srgbClr val="000000"/>
                    </a:solidFill>
                  </a:rPr>
                  <a:t>TeraZ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’ and high precision M</a:t>
                </a:r>
                <a:r>
                  <a:rPr lang="en-US" sz="2400" i="1" kern="0" baseline="-25000" dirty="0">
                    <a:solidFill>
                      <a:srgbClr val="000000"/>
                    </a:solidFill>
                  </a:rPr>
                  <a:t>Z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 &amp; </a:t>
                </a:r>
                <a:r>
                  <a:rPr lang="en-US" sz="2400" i="1" kern="0" dirty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sz="2400" i="1" kern="0" baseline="-25000" dirty="0">
                    <a:solidFill>
                      <a:srgbClr val="000000"/>
                    </a:solidFill>
                  </a:rPr>
                  <a:t>Z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 </a:t>
                </a:r>
              </a:p>
              <a:p>
                <a:pPr marL="270272" lvl="1" eaLnBrk="0" fontAlgn="base" hangingPunct="0">
                  <a:spcBef>
                    <a:spcPts val="900"/>
                  </a:spcBef>
                  <a:buClr>
                    <a:srgbClr val="0000FF"/>
                  </a:buClr>
                  <a:buSzPct val="80000"/>
                </a:pPr>
                <a:r>
                  <a:rPr lang="en-US" sz="2400" b="1" i="1" kern="0" dirty="0">
                    <a:solidFill>
                      <a:srgbClr val="0000FF"/>
                    </a:solidFill>
                  </a:rPr>
                  <a:t>W (80 GeV) W pair production 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threshold, high precision M</a:t>
                </a:r>
                <a:r>
                  <a:rPr lang="en-US" sz="2400" i="1" kern="0" baseline="-25000" dirty="0">
                    <a:solidFill>
                      <a:srgbClr val="000000"/>
                    </a:solidFill>
                  </a:rPr>
                  <a:t>W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 </a:t>
                </a:r>
              </a:p>
              <a:p>
                <a:pPr marL="270272" lvl="1" eaLnBrk="0" fontAlgn="base" hangingPunct="0">
                  <a:spcBef>
                    <a:spcPts val="900"/>
                  </a:spcBef>
                  <a:buClr>
                    <a:srgbClr val="0000FF"/>
                  </a:buClr>
                  <a:buSzPct val="80000"/>
                </a:pPr>
                <a:r>
                  <a:rPr lang="en-US" sz="2400" b="1" i="1" kern="0" dirty="0">
                    <a:solidFill>
                      <a:srgbClr val="0000FF"/>
                    </a:solidFill>
                  </a:rPr>
                  <a:t>H (120 GeV) ZH production 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(maximum rate of H’s) </a:t>
                </a:r>
              </a:p>
              <a:p>
                <a:pPr marL="270272" lvl="1" eaLnBrk="0" fontAlgn="base" hangingPunct="0">
                  <a:spcBef>
                    <a:spcPts val="900"/>
                  </a:spcBef>
                  <a:buClr>
                    <a:srgbClr val="0000FF"/>
                  </a:buClr>
                  <a:buSzPct val="80000"/>
                </a:pPr>
                <a:r>
                  <a:rPr lang="en-US" sz="2400" b="1" i="1" kern="0" dirty="0" smtClean="0">
                    <a:solidFill>
                      <a:srgbClr val="0000FF"/>
                    </a:solidFill>
                  </a:rPr>
                  <a:t>t (175 </a:t>
                </a:r>
                <a:r>
                  <a:rPr lang="en-US" sz="2400" b="1" i="1" kern="0" dirty="0" err="1">
                    <a:solidFill>
                      <a:srgbClr val="0000FF"/>
                    </a:solidFill>
                  </a:rPr>
                  <a:t>GeV</a:t>
                </a:r>
                <a:r>
                  <a:rPr lang="en-US" sz="2400" b="1" i="1" kern="0" dirty="0">
                    <a:solidFill>
                      <a:srgbClr val="0000FF"/>
                    </a:solidFill>
                  </a:rPr>
                  <a:t>): </a:t>
                </a:r>
                <a14:m>
                  <m:oMath xmlns:m="http://schemas.openxmlformats.org/officeDocument/2006/math">
                    <m:r>
                      <a:rPr lang="en-US" sz="2400" b="1" i="1" kern="0">
                        <a:solidFill>
                          <a:srgbClr val="0000FF"/>
                        </a:solidFill>
                        <a:latin typeface="Cambria Math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2400" b="1" i="1" ker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ker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𝒕</m:t>
                        </m:r>
                      </m:e>
                    </m:acc>
                    <m:r>
                      <a:rPr lang="en-US" sz="2400" b="1" i="1" ker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1" i="1" kern="0" dirty="0">
                    <a:solidFill>
                      <a:srgbClr val="0000FF"/>
                    </a:solidFill>
                  </a:rPr>
                  <a:t>threshold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, H studies</a:t>
                </a:r>
              </a:p>
              <a:p>
                <a:pPr marL="270272" lvl="1" eaLnBrk="0" fontAlgn="base" hangingPunct="0">
                  <a:spcBef>
                    <a:spcPts val="900"/>
                  </a:spcBef>
                  <a:buClr>
                    <a:srgbClr val="0000FF"/>
                  </a:buClr>
                  <a:buSzPct val="80000"/>
                </a:pPr>
                <a:r>
                  <a:rPr lang="en-US" sz="2400" i="1" kern="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kern="0" dirty="0">
                    <a:solidFill>
                      <a:srgbClr val="000000"/>
                    </a:solidFill>
                  </a:rPr>
                  <a:t>more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kern="0" dirty="0">
                    <a:solidFill>
                      <a:srgbClr val="000000"/>
                    </a:solidFill>
                  </a:rPr>
                  <a:t>(</a:t>
                </a:r>
                <a:r>
                  <a:rPr lang="en-US" sz="2400" b="1" i="1" kern="0" dirty="0" err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US" sz="2400" b="1" i="1" kern="0" baseline="-25000" dirty="0" err="1">
                    <a:solidFill>
                      <a:srgbClr val="0000FF"/>
                    </a:solidFill>
                  </a:rPr>
                  <a:t>QED</a:t>
                </a:r>
                <a:r>
                  <a:rPr lang="en-US" sz="2400" i="1" kern="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kern="0" dirty="0">
                    <a:solidFill>
                      <a:srgbClr val="000000"/>
                    </a:solidFill>
                  </a:rPr>
                  <a:t>etc</a:t>
                </a:r>
                <a:r>
                  <a:rPr lang="en-US" sz="2400" kern="0" dirty="0" smtClean="0">
                    <a:solidFill>
                      <a:srgbClr val="000000"/>
                    </a:solidFill>
                  </a:rPr>
                  <a:t>.)</a:t>
                </a:r>
              </a:p>
              <a:p>
                <a:pPr marL="170260" indent="-170260" eaLnBrk="0" fontAlgn="base" hangingPunct="0">
                  <a:spcBef>
                    <a:spcPct val="20000"/>
                  </a:spcBef>
                  <a:spcAft>
                    <a:spcPts val="3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400" i="1" kern="0" dirty="0">
                    <a:solidFill>
                      <a:srgbClr val="D60093"/>
                    </a:solidFill>
                  </a:rPr>
                  <a:t> </a:t>
                </a:r>
                <a:r>
                  <a:rPr lang="en-US" sz="2400" b="1" kern="0" dirty="0">
                    <a:solidFill>
                      <a:srgbClr val="FF0000"/>
                    </a:solidFill>
                  </a:rPr>
                  <a:t>beam energy range from 35 GeV to </a:t>
                </a:r>
                <a14:m>
                  <m:oMath xmlns:m="http://schemas.openxmlformats.org/officeDocument/2006/math">
                    <m:r>
                      <a:rPr lang="en-US" sz="2400" b="1" i="0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400" b="1" kern="0" dirty="0">
                    <a:solidFill>
                      <a:srgbClr val="FF0000"/>
                    </a:solidFill>
                  </a:rPr>
                  <a:t>200 GeV</a:t>
                </a:r>
              </a:p>
              <a:p>
                <a:pPr marL="170260" indent="-170260" eaLnBrk="0" fontAlgn="base" hangingPunct="0">
                  <a:spcBef>
                    <a:spcPct val="20000"/>
                  </a:spcBef>
                  <a:spcAft>
                    <a:spcPts val="3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GB" sz="2400" i="1" kern="0" dirty="0">
                    <a:solidFill>
                      <a:srgbClr val="000000"/>
                    </a:solidFill>
                  </a:rPr>
                  <a:t> </a:t>
                </a:r>
                <a:r>
                  <a:rPr lang="en-GB" sz="2400" b="1" kern="0" dirty="0">
                    <a:solidFill>
                      <a:srgbClr val="FF0000"/>
                    </a:solidFill>
                  </a:rPr>
                  <a:t>highest possible luminosities </a:t>
                </a:r>
                <a:r>
                  <a:rPr lang="en-GB" sz="2400" i="1" kern="0" dirty="0">
                    <a:solidFill>
                      <a:srgbClr val="000000"/>
                    </a:solidFill>
                  </a:rPr>
                  <a:t>at all working </a:t>
                </a:r>
                <a:r>
                  <a:rPr lang="en-GB" sz="2400" i="1" kern="0" dirty="0" smtClean="0">
                    <a:solidFill>
                      <a:srgbClr val="000000"/>
                    </a:solidFill>
                  </a:rPr>
                  <a:t>points</a:t>
                </a:r>
                <a:endParaRPr lang="en-US" sz="2400" kern="0" dirty="0">
                  <a:solidFill>
                    <a:srgbClr val="000000"/>
                  </a:solidFill>
                </a:endParaRPr>
              </a:p>
              <a:p>
                <a:pPr marL="170260" indent="-170260" eaLnBrk="0" fontAlgn="base" hangingPunct="0">
                  <a:spcBef>
                    <a:spcPts val="450"/>
                  </a:spcBef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400" kern="0" dirty="0" smtClean="0">
                    <a:solidFill>
                      <a:srgbClr val="000000"/>
                    </a:solidFill>
                  </a:rPr>
                  <a:t> possibly </a:t>
                </a:r>
                <a:r>
                  <a:rPr lang="en-US" sz="2400" b="1" i="1" kern="0" dirty="0" smtClean="0">
                    <a:solidFill>
                      <a:srgbClr val="0000FF"/>
                    </a:solidFill>
                  </a:rPr>
                  <a:t>H</a:t>
                </a:r>
                <a:r>
                  <a:rPr lang="en-US" sz="2400" b="1" kern="0" dirty="0" smtClean="0">
                    <a:solidFill>
                      <a:srgbClr val="0000FF"/>
                    </a:solidFill>
                  </a:rPr>
                  <a:t> (63 GeV) direct </a:t>
                </a:r>
                <a:r>
                  <a:rPr lang="en-US" sz="2400" b="1" i="1" kern="0" dirty="0" smtClean="0">
                    <a:solidFill>
                      <a:srgbClr val="0000FF"/>
                    </a:solidFill>
                  </a:rPr>
                  <a:t>s</a:t>
                </a:r>
                <a:r>
                  <a:rPr lang="en-US" sz="2400" b="1" kern="0" dirty="0" smtClean="0">
                    <a:solidFill>
                      <a:srgbClr val="0000FF"/>
                    </a:solidFill>
                  </a:rPr>
                  <a:t>-channel </a:t>
                </a:r>
                <a:r>
                  <a:rPr lang="en-US" sz="2400" kern="0" dirty="0" smtClean="0">
                    <a:solidFill>
                      <a:srgbClr val="000000"/>
                    </a:solidFill>
                  </a:rPr>
                  <a:t>production with 	</a:t>
                </a:r>
                <a:r>
                  <a:rPr lang="en-US" sz="2400" b="1" kern="0" dirty="0" err="1" smtClean="0">
                    <a:solidFill>
                      <a:srgbClr val="FF0000"/>
                    </a:solidFill>
                  </a:rPr>
                  <a:t>monochromatization</a:t>
                </a:r>
                <a:r>
                  <a:rPr lang="en-US" sz="2400" b="1" kern="0" dirty="0" smtClean="0">
                    <a:solidFill>
                      <a:srgbClr val="FF0000"/>
                    </a:solidFill>
                  </a:rPr>
                  <a:t> </a:t>
                </a:r>
                <a:endParaRPr lang="en-US" sz="2400" b="1" i="1" kern="0" dirty="0" smtClean="0">
                  <a:solidFill>
                    <a:srgbClr val="FF0000"/>
                  </a:solidFill>
                </a:endParaRPr>
              </a:p>
              <a:p>
                <a:pPr marL="170260" indent="-170260" eaLnBrk="0" fontAlgn="base" hangingPunct="0">
                  <a:spcBef>
                    <a:spcPts val="450"/>
                  </a:spcBef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400" kern="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sz="2400" b="1" kern="0" dirty="0">
                    <a:solidFill>
                      <a:srgbClr val="FF0000"/>
                    </a:solidFill>
                  </a:rPr>
                  <a:t>some polarization up to ≥80 GeV </a:t>
                </a:r>
                <a:r>
                  <a:rPr lang="en-US" sz="2400" kern="0" dirty="0">
                    <a:solidFill>
                      <a:srgbClr val="000000"/>
                    </a:solidFill>
                  </a:rPr>
                  <a:t>for beam energy </a:t>
                </a:r>
                <a:r>
                  <a:rPr lang="en-US" sz="2400" kern="0" dirty="0" smtClean="0">
                    <a:solidFill>
                      <a:srgbClr val="000000"/>
                    </a:solidFill>
                  </a:rPr>
                  <a:t>calibration</a:t>
                </a:r>
                <a:endParaRPr lang="en-US" sz="2400" i="1" kern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166" y="967235"/>
                <a:ext cx="9068849" cy="5123454"/>
              </a:xfrm>
              <a:prstGeom prst="rect">
                <a:avLst/>
              </a:prstGeom>
              <a:blipFill rotWithShape="0">
                <a:blip r:embed="rId3"/>
                <a:stretch>
                  <a:fillRect l="-538" t="-833" r="-67" b="-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07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36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51520" y="116632"/>
            <a:ext cx="8064896" cy="4062651"/>
            <a:chOff x="251520" y="1340768"/>
            <a:chExt cx="8064896" cy="4062651"/>
          </a:xfrm>
        </p:grpSpPr>
        <p:sp>
          <p:nvSpPr>
            <p:cNvPr id="2" name="TextBox 1"/>
            <p:cNvSpPr txBox="1"/>
            <p:nvPr/>
          </p:nvSpPr>
          <p:spPr>
            <a:xfrm>
              <a:off x="251520" y="1340768"/>
              <a:ext cx="8027625" cy="4062651"/>
            </a:xfrm>
            <a:prstGeom prst="rect">
              <a:avLst/>
            </a:prstGeom>
            <a:solidFill>
              <a:srgbClr val="CCCC99"/>
            </a:solidFill>
            <a:ln w="38100" cmpd="sng">
              <a:solidFill>
                <a:srgbClr val="333300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                                </a:t>
              </a:r>
              <a:r>
                <a:rPr lang="en-US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CepC</a:t>
              </a:r>
              <a:r>
                <a:rPr lang="en-US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                            </a:t>
              </a:r>
              <a:r>
                <a:rPr lang="en-US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FCC-</a:t>
              </a:r>
              <a:r>
                <a:rPr lang="en-US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ee</a:t>
              </a:r>
              <a:endParaRPr lang="en-US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Ring (km)                                 53.6                                          100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√s (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GeV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)                                   240                         240            350             90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E loss per turn (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GeV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)                 3                            1.7              7.5             0.03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Total RF voltage (GV)               6.9                          </a:t>
              </a: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5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.5              11               2.5 </a:t>
              </a:r>
              <a:endParaRPr lang="en-US" sz="14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Beam current (mA)                  16.6                          30              6.6             1450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N. of bunches                        50 </a:t>
              </a:r>
              <a:r>
                <a:rPr lang="en-US" sz="14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(one </a:t>
              </a:r>
              <a:r>
                <a:rPr lang="en-US" sz="14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ring!)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1360            98             </a:t>
              </a: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16700 </a:t>
              </a:r>
              <a:endPara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L (10</a:t>
              </a:r>
              <a:r>
                <a:rPr lang="en-US" sz="1600" baseline="30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34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cm</a:t>
              </a:r>
              <a:r>
                <a:rPr lang="en-US" sz="1600" baseline="30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-2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s</a:t>
              </a:r>
              <a:r>
                <a:rPr lang="en-US" sz="1600" baseline="30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-1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)/IP                   1.8                            6               1.8               28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e</a:t>
              </a:r>
              <a:r>
                <a:rPr lang="en-US" sz="1600" baseline="30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±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/bunch (10</a:t>
              </a:r>
              <a:r>
                <a:rPr lang="en-US" sz="1600" baseline="300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11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)                         3.7                          0.46            1.4               1.8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σ</a:t>
              </a:r>
              <a:r>
                <a:rPr lang="en-US" sz="1600" baseline="-250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y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/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σ</a:t>
              </a:r>
              <a:r>
                <a:rPr lang="en-US" sz="1600" baseline="-250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x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at IP (</a:t>
              </a: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μm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)                     0.16/74                  0.045/22     0.045/45    0.25/121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Interaction Points                     2                             4                4                4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err="1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Lumi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lifetime (min)                   60                            21              15               213 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SR power/beam                       50 MW                                  </a:t>
              </a:r>
              <a:r>
                <a:rPr lang="en-US" sz="1600" dirty="0" smtClean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   50 MW                </a:t>
              </a: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2699792" y="1340768"/>
              <a:ext cx="0" cy="40324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4644008" y="1340768"/>
              <a:ext cx="0" cy="40324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251520" y="1772816"/>
              <a:ext cx="806489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251520" y="2276872"/>
              <a:ext cx="806489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5868144" y="2276872"/>
              <a:ext cx="0" cy="2700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7164288" y="2276872"/>
              <a:ext cx="0" cy="2700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51520" y="4941168"/>
              <a:ext cx="8064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TextBox 26"/>
          <p:cNvSpPr txBox="1"/>
          <p:nvPr/>
        </p:nvSpPr>
        <p:spPr>
          <a:xfrm>
            <a:off x="107504" y="4365104"/>
            <a:ext cx="6770203" cy="1815882"/>
          </a:xfrm>
          <a:prstGeom prst="rect">
            <a:avLst/>
          </a:prstGeom>
          <a:solidFill>
            <a:srgbClr val="3333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Main challenges: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q"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FCC ring size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q"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Synchrotron radiation </a:t>
            </a: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 100 MW RF system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     with high efficiency  </a:t>
            </a:r>
            <a:endParaRPr lang="en-US" sz="1600" dirty="0" smtClean="0">
              <a:solidFill>
                <a:prstClr val="white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q"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Beam </a:t>
            </a:r>
            <a:r>
              <a:rPr lang="en-US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polarization </a:t>
            </a: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for beam </a:t>
            </a:r>
            <a:r>
              <a:rPr lang="en-US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energy calibration at </a:t>
            </a: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Z-pole </a:t>
            </a:r>
            <a:r>
              <a:rPr lang="en-US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and </a:t>
            </a:r>
            <a:endParaRPr lang="en-US" sz="1600" dirty="0" smtClean="0">
              <a:solidFill>
                <a:prstClr val="white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   WW </a:t>
            </a:r>
            <a:r>
              <a:rPr lang="en-US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threshold </a:t>
            </a: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to &lt;</a:t>
            </a:r>
            <a:r>
              <a:rPr lang="en-US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100 </a:t>
            </a:r>
            <a:r>
              <a:rPr lang="en-US" sz="1600" dirty="0" err="1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keV</a:t>
            </a: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to measure </a:t>
            </a:r>
            <a:r>
              <a:rPr lang="en-US" sz="1600" dirty="0" err="1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m</a:t>
            </a:r>
            <a:r>
              <a:rPr lang="en-US" sz="1600" baseline="-25000" dirty="0" err="1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Z</a:t>
            </a:r>
            <a:r>
              <a:rPr lang="en-US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1600" dirty="0" err="1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m</a:t>
            </a:r>
            <a:r>
              <a:rPr lang="en-US" sz="1600" baseline="-25000" dirty="0" err="1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W</a:t>
            </a:r>
            <a:r>
              <a:rPr lang="en-US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to </a:t>
            </a: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&lt; MeV at FCC-</a:t>
            </a:r>
            <a:r>
              <a:rPr lang="en-US" sz="1600" dirty="0" err="1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ee</a:t>
            </a:r>
            <a:endParaRPr lang="en-US" sz="1600" dirty="0" smtClean="0">
              <a:solidFill>
                <a:prstClr val="white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q"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M</a:t>
            </a: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achine design </a:t>
            </a:r>
            <a:r>
              <a:rPr lang="en-US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with large energy acceptance over full </a:t>
            </a: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√s span</a:t>
            </a:r>
          </a:p>
        </p:txBody>
      </p:sp>
      <p:pic>
        <p:nvPicPr>
          <p:cNvPr id="30" name="Picture 2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014" y="4304873"/>
            <a:ext cx="2825490" cy="11403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52416" y="1412776"/>
            <a:ext cx="6911728" cy="288032"/>
            <a:chOff x="252416" y="1628800"/>
            <a:chExt cx="6911728" cy="288032"/>
          </a:xfrm>
        </p:grpSpPr>
        <p:sp>
          <p:nvSpPr>
            <p:cNvPr id="29" name="Rectangle 28"/>
            <p:cNvSpPr/>
            <p:nvPr/>
          </p:nvSpPr>
          <p:spPr bwMode="auto">
            <a:xfrm>
              <a:off x="252416" y="1664832"/>
              <a:ext cx="2448000" cy="252000"/>
            </a:xfrm>
            <a:prstGeom prst="rect">
              <a:avLst/>
            </a:prstGeom>
            <a:solidFill>
              <a:srgbClr val="800000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5868144" y="1628800"/>
              <a:ext cx="1296000" cy="252000"/>
            </a:xfrm>
            <a:prstGeom prst="rect">
              <a:avLst/>
            </a:prstGeom>
            <a:solidFill>
              <a:srgbClr val="800000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51520" y="1664832"/>
            <a:ext cx="8064896" cy="2484248"/>
            <a:chOff x="251520" y="1880856"/>
            <a:chExt cx="8064896" cy="2484248"/>
          </a:xfrm>
        </p:grpSpPr>
        <p:sp>
          <p:nvSpPr>
            <p:cNvPr id="21" name="Rectangle 20"/>
            <p:cNvSpPr/>
            <p:nvPr/>
          </p:nvSpPr>
          <p:spPr bwMode="auto">
            <a:xfrm>
              <a:off x="251520" y="1880856"/>
              <a:ext cx="2448000" cy="252000"/>
            </a:xfrm>
            <a:prstGeom prst="rect">
              <a:avLst/>
            </a:prstGeom>
            <a:solidFill>
              <a:srgbClr val="3366FF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5868144" y="1880856"/>
              <a:ext cx="1296000" cy="252000"/>
            </a:xfrm>
            <a:prstGeom prst="rect">
              <a:avLst/>
            </a:prstGeom>
            <a:solidFill>
              <a:srgbClr val="3366FF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4644008" y="3933056"/>
              <a:ext cx="3672408" cy="432048"/>
            </a:xfrm>
            <a:prstGeom prst="rect">
              <a:avLst/>
            </a:prstGeom>
            <a:solidFill>
              <a:srgbClr val="3366FF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51520" y="3933056"/>
              <a:ext cx="2448272" cy="432048"/>
            </a:xfrm>
            <a:prstGeom prst="rect">
              <a:avLst/>
            </a:prstGeom>
            <a:solidFill>
              <a:srgbClr val="3366FF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1520" y="2132856"/>
            <a:ext cx="8064896" cy="504056"/>
            <a:chOff x="251520" y="2348880"/>
            <a:chExt cx="8064896" cy="504056"/>
          </a:xfrm>
        </p:grpSpPr>
        <p:sp>
          <p:nvSpPr>
            <p:cNvPr id="18" name="Rectangle 17"/>
            <p:cNvSpPr/>
            <p:nvPr/>
          </p:nvSpPr>
          <p:spPr bwMode="auto">
            <a:xfrm>
              <a:off x="4644008" y="2348880"/>
              <a:ext cx="3672408" cy="504056"/>
            </a:xfrm>
            <a:prstGeom prst="rect">
              <a:avLst/>
            </a:prstGeom>
            <a:solidFill>
              <a:srgbClr val="008000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51520" y="2348880"/>
              <a:ext cx="2448272" cy="504056"/>
            </a:xfrm>
            <a:prstGeom prst="rect">
              <a:avLst/>
            </a:prstGeom>
            <a:solidFill>
              <a:srgbClr val="008000">
                <a:alpha val="2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07504" y="6259378"/>
            <a:ext cx="7736313" cy="553998"/>
          </a:xfrm>
          <a:prstGeom prst="rect">
            <a:avLst/>
          </a:prstGeom>
          <a:solidFill>
            <a:srgbClr val="CCFF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Note: Super-KEKB is an excellent “prototype”, with  more stringent requirements on </a:t>
            </a:r>
            <a:endParaRPr lang="en-US" sz="1500" dirty="0">
              <a:solidFill>
                <a:prstClr val="black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         positron rate, momentum acceptance, lifetime, β</a:t>
            </a:r>
            <a:r>
              <a:rPr lang="en-US" sz="1500" baseline="-25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y</a:t>
            </a:r>
            <a:r>
              <a:rPr lang="en-US" sz="1500" baseline="30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*</a:t>
            </a:r>
            <a:endParaRPr lang="en-US" sz="1500" dirty="0">
              <a:solidFill>
                <a:prstClr val="black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64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-27384"/>
            <a:ext cx="914712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           SC RF R&amp;D towards FCC</a:t>
            </a:r>
            <a:endParaRPr lang="en-GB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4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6"/>
              <p:cNvSpPr txBox="1">
                <a:spLocks/>
              </p:cNvSpPr>
              <p:nvPr/>
            </p:nvSpPr>
            <p:spPr>
              <a:xfrm>
                <a:off x="-21481" y="836712"/>
                <a:ext cx="9147129" cy="518457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ClrTx/>
                  <a:buNone/>
                </a:pPr>
                <a:r>
                  <a:rPr lang="en-GB" dirty="0">
                    <a:solidFill>
                      <a:srgbClr val="0C377B"/>
                    </a:solidFill>
                  </a:rPr>
                  <a:t>M</a:t>
                </a:r>
                <a:r>
                  <a:rPr lang="en-GB" dirty="0" smtClean="0">
                    <a:solidFill>
                      <a:srgbClr val="0C377B"/>
                    </a:solidFill>
                  </a:rPr>
                  <a:t>any pertinent R&amp;D and construction efforts at CERN:</a:t>
                </a:r>
                <a:endParaRPr lang="en-GB" dirty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r>
                  <a:rPr lang="en-GB" sz="2000" dirty="0" smtClean="0">
                    <a:solidFill>
                      <a:srgbClr val="0C377B"/>
                    </a:solidFill>
                  </a:rPr>
                  <a:t>R&amp;D and production of </a:t>
                </a:r>
                <a:r>
                  <a:rPr lang="en-GB" sz="2000" b="1" i="1" dirty="0" err="1" smtClean="0">
                    <a:solidFill>
                      <a:srgbClr val="0C377B"/>
                    </a:solidFill>
                  </a:rPr>
                  <a:t>Nb</a:t>
                </a:r>
                <a:r>
                  <a:rPr lang="en-GB" sz="2000" b="1" i="1" dirty="0" smtClean="0">
                    <a:solidFill>
                      <a:srgbClr val="0C377B"/>
                    </a:solidFill>
                  </a:rPr>
                  <a:t>/Cu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 sputtered 401- MHz LHC cavities,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and of 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HL-LHC 401-MHz crab cavities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(with US-LARP </a:t>
                </a:r>
                <a:r>
                  <a:rPr lang="en-GB" sz="2000" dirty="0">
                    <a:solidFill>
                      <a:srgbClr val="0C377B"/>
                    </a:solidFill>
                  </a:rPr>
                  <a:t>and U. Lancaster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), </a:t>
                </a:r>
              </a:p>
              <a:p>
                <a:pPr marL="357188" indent="-357188">
                  <a:buClrTx/>
                </a:pPr>
                <a:r>
                  <a:rPr lang="en-GB" sz="2000" dirty="0" smtClean="0">
                    <a:solidFill>
                      <a:srgbClr val="0C377B"/>
                    </a:solidFill>
                  </a:rPr>
                  <a:t>fabrication of 802 MHz cavities </a:t>
                </a:r>
                <a:r>
                  <a:rPr lang="en-GB" sz="2000" dirty="0">
                    <a:solidFill>
                      <a:srgbClr val="0C377B"/>
                    </a:solidFill>
                  </a:rPr>
                  <a:t>&amp;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 CM’s for HL-LHC (with JLAB &amp; CEA)</a:t>
                </a:r>
                <a:endParaRPr lang="en-GB" sz="2000" dirty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r>
                  <a:rPr lang="en-GB" sz="2000" dirty="0">
                    <a:solidFill>
                      <a:srgbClr val="0C377B"/>
                    </a:solidFill>
                  </a:rPr>
                  <a:t>t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esting 704-MHz </a:t>
                </a:r>
                <a:r>
                  <a:rPr lang="en-GB" sz="2000" i="1" dirty="0" err="1">
                    <a:solidFill>
                      <a:srgbClr val="0C377B"/>
                    </a:solidFill>
                  </a:rPr>
                  <a:t>Nb</a:t>
                </a:r>
                <a:r>
                  <a:rPr lang="en-GB" sz="2000" dirty="0">
                    <a:solidFill>
                      <a:srgbClr val="0C377B"/>
                    </a:solidFill>
                  </a:rPr>
                  <a:t>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cavities, </a:t>
                </a:r>
                <a:r>
                  <a:rPr lang="en-GB" sz="2000" dirty="0">
                    <a:solidFill>
                      <a:srgbClr val="0C377B"/>
                    </a:solidFill>
                  </a:rPr>
                  <a:t>complete string and CM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assembly (w ESS)</a:t>
                </a:r>
              </a:p>
              <a:p>
                <a:pPr marL="357188" indent="-357188">
                  <a:buClrTx/>
                </a:pPr>
                <a:r>
                  <a:rPr lang="en-GB" sz="2000" dirty="0">
                    <a:solidFill>
                      <a:srgbClr val="0C377B"/>
                    </a:solidFill>
                  </a:rPr>
                  <a:t>c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ontinue 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R&amp;D on “high-</a:t>
                </a:r>
                <a14:m>
                  <m:oMath xmlns:m="http://schemas.openxmlformats.org/officeDocument/2006/math">
                    <m:r>
                      <a:rPr lang="en-GB" sz="2000" b="1" i="1" dirty="0">
                        <a:solidFill>
                          <a:srgbClr val="0C377B"/>
                        </a:solidFill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GB" sz="2000" b="1" dirty="0">
                    <a:solidFill>
                      <a:srgbClr val="0C377B"/>
                    </a:solidFill>
                  </a:rPr>
                  <a:t>” technologies such as “N</a:t>
                </a:r>
                <a:r>
                  <a:rPr lang="en-GB" sz="2000" b="1" baseline="-25000" dirty="0">
                    <a:solidFill>
                      <a:srgbClr val="0C377B"/>
                    </a:solidFill>
                  </a:rPr>
                  <a:t>2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 doping” or Nb</a:t>
                </a:r>
                <a:r>
                  <a:rPr lang="en-GB" sz="2000" b="1" baseline="-25000" dirty="0">
                    <a:solidFill>
                      <a:srgbClr val="0C377B"/>
                    </a:solidFill>
                  </a:rPr>
                  <a:t>3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Sn 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coating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(with Cornell and FNAL)</a:t>
                </a:r>
              </a:p>
              <a:p>
                <a:pPr marL="357188" indent="-357188">
                  <a:buClrTx/>
                </a:pPr>
                <a:r>
                  <a:rPr lang="en-GB" sz="2000" b="1" dirty="0" smtClean="0">
                    <a:solidFill>
                      <a:srgbClr val="0C377B"/>
                    </a:solidFill>
                  </a:rPr>
                  <a:t>contributions to int’l 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projects like ILC &amp; 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PIP-II</a:t>
                </a:r>
                <a:endParaRPr lang="en-GB" sz="2000" b="1" dirty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r>
                  <a:rPr lang="en-GB" sz="2000" dirty="0" smtClean="0">
                    <a:solidFill>
                      <a:srgbClr val="0C377B"/>
                    </a:solidFill>
                  </a:rPr>
                  <a:t>optimized </a:t>
                </a:r>
                <a:r>
                  <a:rPr lang="en-GB" sz="2000" dirty="0">
                    <a:solidFill>
                      <a:srgbClr val="0C377B"/>
                    </a:solidFill>
                  </a:rPr>
                  <a:t>cool-down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schemes</a:t>
                </a:r>
              </a:p>
              <a:p>
                <a:pPr marL="357188" indent="-357188">
                  <a:buClrTx/>
                </a:pPr>
                <a:r>
                  <a:rPr lang="en-GB" sz="2000" b="1" dirty="0">
                    <a:solidFill>
                      <a:srgbClr val="0C377B"/>
                    </a:solidFill>
                  </a:rPr>
                  <a:t>n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ew 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fabrication techniques 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                                                                      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</a:t>
                </a:r>
                <a:r>
                  <a:rPr lang="en-GB" sz="2000" dirty="0">
                    <a:solidFill>
                      <a:srgbClr val="0C377B"/>
                    </a:solidFill>
                  </a:rPr>
                  <a:t>3D-print, rapid forming, seamless cavities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…)</a:t>
                </a:r>
              </a:p>
              <a:p>
                <a:pPr marL="357188" indent="-357188">
                  <a:buClrTx/>
                </a:pPr>
                <a:r>
                  <a:rPr lang="en-GB" sz="2000" b="1" dirty="0" smtClean="0">
                    <a:solidFill>
                      <a:srgbClr val="0C377B"/>
                    </a:solidFill>
                  </a:rPr>
                  <a:t>new materials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</a:t>
                </a:r>
                <a:r>
                  <a:rPr lang="en-GB" sz="2000" dirty="0" err="1" smtClean="0">
                    <a:solidFill>
                      <a:srgbClr val="0C377B"/>
                    </a:solidFill>
                  </a:rPr>
                  <a:t>Nb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</a:t>
                </a:r>
                <a:r>
                  <a:rPr lang="en-GB" sz="2000" dirty="0" err="1" smtClean="0">
                    <a:solidFill>
                      <a:srgbClr val="0C377B"/>
                    </a:solidFill>
                  </a:rPr>
                  <a:t>Ti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)N, V</a:t>
                </a:r>
                <a:r>
                  <a:rPr lang="en-GB" sz="2000" baseline="-25000" dirty="0" smtClean="0">
                    <a:solidFill>
                      <a:srgbClr val="0C377B"/>
                    </a:solidFill>
                  </a:rPr>
                  <a:t>3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Si, TBBCO…) </a:t>
                </a:r>
              </a:p>
              <a:p>
                <a:pPr marL="357188" indent="-357188">
                  <a:buClrTx/>
                </a:pPr>
                <a:r>
                  <a:rPr lang="en-US" sz="2000" dirty="0" smtClean="0">
                    <a:solidFill>
                      <a:srgbClr val="0C377B"/>
                    </a:solidFill>
                  </a:rPr>
                  <a:t>RF </a:t>
                </a:r>
                <a:r>
                  <a:rPr lang="en-US" sz="2000" dirty="0">
                    <a:solidFill>
                      <a:srgbClr val="0C377B"/>
                    </a:solidFill>
                  </a:rPr>
                  <a:t>power </a:t>
                </a:r>
                <a:r>
                  <a:rPr lang="en-US" sz="2000" dirty="0" smtClean="0">
                    <a:solidFill>
                      <a:srgbClr val="0C377B"/>
                    </a:solidFill>
                  </a:rPr>
                  <a:t>sources </a:t>
                </a:r>
                <a:r>
                  <a:rPr lang="en-US" sz="2000" b="1" dirty="0" smtClean="0">
                    <a:solidFill>
                      <a:srgbClr val="0C377B"/>
                    </a:solidFill>
                  </a:rPr>
                  <a:t>energy conversion efficiency</a:t>
                </a:r>
                <a:endParaRPr lang="en-GB" sz="2000" b="1" dirty="0" smtClean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r>
                  <a:rPr lang="en-GB" sz="2000" b="1" dirty="0" smtClean="0">
                    <a:solidFill>
                      <a:srgbClr val="0C377B"/>
                    </a:solidFill>
                  </a:rPr>
                  <a:t>more 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efficient cryogenics </a:t>
                </a:r>
                <a:r>
                  <a:rPr lang="en-GB" sz="2000" dirty="0">
                    <a:solidFill>
                      <a:srgbClr val="0C377B"/>
                    </a:solidFill>
                  </a:rPr>
                  <a:t>(optimum </a:t>
                </a:r>
                <a14:m>
                  <m:oMath xmlns:m="http://schemas.openxmlformats.org/officeDocument/2006/math">
                    <m:r>
                      <a:rPr lang="en-GB" sz="2000" i="1" dirty="0">
                        <a:solidFill>
                          <a:srgbClr val="0C377B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2000" dirty="0" smtClean="0">
                    <a:solidFill>
                      <a:srgbClr val="0C377B"/>
                    </a:solidFill>
                  </a:rPr>
                  <a:t>?); 			          improved </a:t>
                </a:r>
                <a:r>
                  <a:rPr lang="en-GB" sz="2000" dirty="0" err="1" smtClean="0">
                    <a:solidFill>
                      <a:srgbClr val="0C377B"/>
                    </a:solidFill>
                  </a:rPr>
                  <a:t>cryomodule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 design</a:t>
                </a:r>
                <a:endParaRPr lang="en-GB" sz="2000" dirty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endParaRPr lang="en-GB" sz="2000" dirty="0" smtClean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endParaRPr lang="en-GB" sz="2000" dirty="0" smtClean="0">
                  <a:solidFill>
                    <a:srgbClr val="0C377B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481" y="836712"/>
                <a:ext cx="9147129" cy="5184576"/>
              </a:xfrm>
              <a:prstGeom prst="rect">
                <a:avLst/>
              </a:prstGeom>
              <a:blipFill rotWithShape="0">
                <a:blip r:embed="rId3"/>
                <a:stretch>
                  <a:fillRect l="-999" t="-823" b="-5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3056628"/>
            <a:ext cx="3266712" cy="31428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44181" y="4797152"/>
            <a:ext cx="140294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I. </a:t>
            </a:r>
            <a:r>
              <a:rPr lang="en-GB" dirty="0" err="1" smtClean="0">
                <a:solidFill>
                  <a:srgbClr val="000000"/>
                </a:solidFill>
              </a:rPr>
              <a:t>Syratchev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40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95536" y="1556792"/>
            <a:ext cx="8307040" cy="5226356"/>
            <a:chOff x="395536" y="1556792"/>
            <a:chExt cx="8307040" cy="5226356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487"/>
            <a:stretch/>
          </p:blipFill>
          <p:spPr bwMode="auto">
            <a:xfrm>
              <a:off x="395536" y="1556792"/>
              <a:ext cx="8307040" cy="5226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276912" y="6021288"/>
              <a:ext cx="2324819" cy="29238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solidFill>
                    <a:schemeClr val="tx1"/>
                  </a:solidFill>
                  <a:effectLst/>
                </a:rPr>
                <a:t>90-100 km ring fits geology 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94084" y="44624"/>
            <a:ext cx="4362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Progress on site investigations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9416" y="764704"/>
            <a:ext cx="79470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C377B"/>
                </a:solidFill>
              </a:rPr>
              <a:t>Although machine </a:t>
            </a:r>
            <a:r>
              <a:rPr lang="en-US" sz="1600" dirty="0">
                <a:solidFill>
                  <a:srgbClr val="0C377B"/>
                </a:solidFill>
              </a:rPr>
              <a:t>studies are </a:t>
            </a:r>
            <a:r>
              <a:rPr lang="en-US" sz="1600" dirty="0" smtClean="0">
                <a:solidFill>
                  <a:srgbClr val="0C377B"/>
                </a:solidFill>
              </a:rPr>
              <a:t>site-neutral, FCC </a:t>
            </a:r>
            <a:r>
              <a:rPr lang="en-US" sz="1600" dirty="0">
                <a:solidFill>
                  <a:srgbClr val="0C377B"/>
                </a:solidFill>
              </a:rPr>
              <a:t>at CERN would </a:t>
            </a:r>
            <a:r>
              <a:rPr lang="en-US" sz="1600" dirty="0" smtClean="0">
                <a:solidFill>
                  <a:srgbClr val="0C377B"/>
                </a:solidFill>
              </a:rPr>
              <a:t>benefit </a:t>
            </a:r>
            <a:r>
              <a:rPr lang="en-US" sz="1600">
                <a:solidFill>
                  <a:srgbClr val="0C377B"/>
                </a:solidFill>
              </a:rPr>
              <a:t>from </a:t>
            </a:r>
            <a:r>
              <a:rPr lang="en-US" sz="1600" smtClean="0">
                <a:solidFill>
                  <a:srgbClr val="0C377B"/>
                </a:solidFill>
              </a:rPr>
              <a:t>existing laboratory </a:t>
            </a:r>
            <a:r>
              <a:rPr lang="en-US" sz="1600" dirty="0" smtClean="0">
                <a:solidFill>
                  <a:srgbClr val="0C377B"/>
                </a:solidFill>
              </a:rPr>
              <a:t>infrastructure and accelerator complex</a:t>
            </a:r>
            <a:endParaRPr lang="en-US" sz="16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34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761360"/>
            <a:ext cx="4628135" cy="3531736"/>
          </a:xfrm>
          <a:prstGeom prst="rect">
            <a:avLst/>
          </a:prstGeom>
        </p:spPr>
      </p:pic>
      <p:pic>
        <p:nvPicPr>
          <p:cNvPr id="6" name="Picture 5" descr="Screen Shot 2015-07-21 at 22.42.09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161" y="3726247"/>
            <a:ext cx="4696343" cy="294311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65659" y="4869160"/>
            <a:ext cx="4046301" cy="15696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Using existing CERN accelerator c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omplex 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for the injectors: 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1600" dirty="0" smtClean="0">
                <a:solidFill>
                  <a:srgbClr val="CC0000"/>
                </a:solidFill>
                <a:sym typeface="Wingdings"/>
              </a:rPr>
              <a:t>b</a:t>
            </a:r>
            <a:r>
              <a:rPr lang="en-US" sz="1600" dirty="0" smtClean="0">
                <a:solidFill>
                  <a:srgbClr val="CC0000"/>
                </a:solidFill>
                <a:effectLst/>
              </a:rPr>
              <a:t>aseline for High-Energy Booster</a:t>
            </a:r>
            <a:r>
              <a:rPr lang="en-US" sz="1600" dirty="0" smtClean="0">
                <a:solidFill>
                  <a:srgbClr val="CC0000"/>
                </a:solidFill>
              </a:rPr>
              <a:t> is</a:t>
            </a:r>
            <a:r>
              <a:rPr lang="en-US" sz="1600" dirty="0" smtClean="0">
                <a:solidFill>
                  <a:srgbClr val="CC0000"/>
                </a:solidFill>
                <a:effectLst/>
              </a:rPr>
              <a:t> </a:t>
            </a:r>
          </a:p>
          <a:p>
            <a:r>
              <a:rPr lang="en-US" sz="1600" dirty="0" smtClean="0">
                <a:solidFill>
                  <a:srgbClr val="CC0000"/>
                </a:solidFill>
                <a:effectLst/>
              </a:rPr>
              <a:t>“</a:t>
            </a:r>
            <a:r>
              <a:rPr lang="en-US" sz="1600" dirty="0">
                <a:solidFill>
                  <a:srgbClr val="CC0000"/>
                </a:solidFill>
                <a:effectLst/>
              </a:rPr>
              <a:t>refurbished” </a:t>
            </a:r>
            <a:r>
              <a:rPr lang="en-US" sz="1600" dirty="0" smtClean="0">
                <a:solidFill>
                  <a:srgbClr val="CC0000"/>
                </a:solidFill>
                <a:effectLst/>
              </a:rPr>
              <a:t>LHC (for 30’ FCC </a:t>
            </a:r>
            <a:r>
              <a:rPr lang="en-US" sz="1600" dirty="0" smtClean="0">
                <a:solidFill>
                  <a:srgbClr val="CC0000"/>
                </a:solidFill>
              </a:rPr>
              <a:t>f</a:t>
            </a:r>
            <a:r>
              <a:rPr lang="en-US" sz="1600" dirty="0" smtClean="0">
                <a:solidFill>
                  <a:srgbClr val="CC0000"/>
                </a:solidFill>
                <a:effectLst/>
              </a:rPr>
              <a:t>illing</a:t>
            </a:r>
            <a:r>
              <a:rPr lang="en-US" sz="1600" dirty="0" smtClean="0">
                <a:solidFill>
                  <a:srgbClr val="CC0000"/>
                </a:solidFill>
              </a:rPr>
              <a:t> time </a:t>
            </a:r>
          </a:p>
          <a:p>
            <a:r>
              <a:rPr lang="en-US" sz="1600" dirty="0" smtClean="0">
                <a:solidFill>
                  <a:srgbClr val="CC0000"/>
                </a:solidFill>
              </a:rPr>
              <a:t>need to increase ramp-up rate from </a:t>
            </a:r>
          </a:p>
          <a:p>
            <a:r>
              <a:rPr lang="en-US" sz="1600" dirty="0" smtClean="0">
                <a:solidFill>
                  <a:srgbClr val="CC0000"/>
                </a:solidFill>
              </a:rPr>
              <a:t>10</a:t>
            </a:r>
            <a:r>
              <a:rPr lang="en-US" sz="1600" dirty="0" smtClean="0">
                <a:solidFill>
                  <a:srgbClr val="CC0000"/>
                </a:solidFill>
                <a:sym typeface="Wingdings"/>
              </a:rPr>
              <a:t> A/s to 50 A/s  new power converters)</a:t>
            </a:r>
            <a:endParaRPr lang="en-US" sz="1600" dirty="0">
              <a:solidFill>
                <a:srgbClr val="CC0000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2403222" cy="36933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FCC 3D tunnel model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33954" y="116632"/>
            <a:ext cx="35301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Infrastructure </a:t>
            </a:r>
            <a:r>
              <a:rPr lang="en-US" sz="2200" smtClean="0">
                <a:solidFill>
                  <a:schemeClr val="bg1"/>
                </a:solidFill>
              </a:rPr>
              <a:t>and injectors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64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CC_layou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619847"/>
            <a:ext cx="3749709" cy="3902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7849" y="1012666"/>
            <a:ext cx="1083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FCC-</a:t>
            </a:r>
            <a:r>
              <a:rPr lang="en-GB" sz="2000" dirty="0" err="1" smtClean="0">
                <a:solidFill>
                  <a:schemeClr val="accent6">
                    <a:lumMod val="50000"/>
                  </a:schemeClr>
                </a:solidFill>
              </a:rPr>
              <a:t>hh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523" y="1633350"/>
            <a:ext cx="4880933" cy="3667857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4860032" y="982469"/>
            <a:ext cx="4147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1</a:t>
            </a:r>
            <a:r>
              <a:rPr lang="en-GB" b="1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FCC-</a:t>
            </a:r>
            <a:r>
              <a:rPr lang="en-GB" dirty="0" err="1" smtClean="0">
                <a:solidFill>
                  <a:srgbClr val="FF0000"/>
                </a:solidFill>
              </a:rPr>
              <a:t>ee</a:t>
            </a:r>
            <a:r>
              <a:rPr lang="en-GB" dirty="0" smtClean="0">
                <a:solidFill>
                  <a:srgbClr val="FF0000"/>
                </a:solidFill>
              </a:rPr>
              <a:t> 2, </a:t>
            </a:r>
            <a:r>
              <a:rPr lang="en-GB" dirty="0" smtClean="0">
                <a:solidFill>
                  <a:srgbClr val="00B050"/>
                </a:solidFill>
              </a:rPr>
              <a:t>FCC-</a:t>
            </a:r>
            <a:r>
              <a:rPr lang="en-GB" dirty="0" err="1" smtClean="0">
                <a:solidFill>
                  <a:srgbClr val="00B050"/>
                </a:solidFill>
              </a:rPr>
              <a:t>ee</a:t>
            </a:r>
            <a:r>
              <a:rPr lang="en-GB" dirty="0" smtClean="0">
                <a:solidFill>
                  <a:srgbClr val="00B050"/>
                </a:solidFill>
              </a:rPr>
              <a:t> booster 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(FCC-</a:t>
            </a:r>
            <a:r>
              <a:rPr lang="en-GB" dirty="0" err="1" smtClean="0">
                <a:solidFill>
                  <a:srgbClr val="00B050"/>
                </a:solidFill>
              </a:rPr>
              <a:t>hh</a:t>
            </a:r>
            <a:r>
              <a:rPr lang="en-GB" dirty="0" smtClean="0">
                <a:solidFill>
                  <a:srgbClr val="00B050"/>
                </a:solidFill>
              </a:rPr>
              <a:t> footprint)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5576" y="6093296"/>
            <a:ext cx="820891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 smtClean="0">
                <a:solidFill>
                  <a:srgbClr val="0C377B"/>
                </a:solidFill>
              </a:rPr>
              <a:t>Closed optics solutions for full ring for both machines available</a:t>
            </a:r>
            <a:endParaRPr lang="en-GB" sz="1700" dirty="0">
              <a:solidFill>
                <a:srgbClr val="0C377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3749" y="2357054"/>
            <a:ext cx="1742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9 m off-centred IPs </a:t>
            </a:r>
          </a:p>
          <a:p>
            <a:pPr algn="ctr"/>
            <a:r>
              <a:rPr lang="en-GB" sz="1400" dirty="0" err="1" smtClean="0"/>
              <a:t>wrt</a:t>
            </a:r>
            <a:r>
              <a:rPr lang="en-GB" sz="1400" dirty="0" smtClean="0"/>
              <a:t>. </a:t>
            </a:r>
            <a:r>
              <a:rPr lang="en-GB" sz="1400" dirty="0" err="1" smtClean="0"/>
              <a:t>hh</a:t>
            </a:r>
            <a:r>
              <a:rPr lang="en-GB" sz="1400" dirty="0" smtClean="0"/>
              <a:t> IPs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159023"/>
            <a:ext cx="62600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FCC-</a:t>
            </a:r>
            <a:r>
              <a:rPr lang="en-US" sz="2200" dirty="0" err="1" smtClean="0">
                <a:solidFill>
                  <a:schemeClr val="bg1"/>
                </a:solidFill>
              </a:rPr>
              <a:t>hh</a:t>
            </a:r>
            <a:r>
              <a:rPr lang="en-US" sz="2200" dirty="0" smtClean="0">
                <a:solidFill>
                  <a:schemeClr val="bg1"/>
                </a:solidFill>
              </a:rPr>
              <a:t> and FCC-</a:t>
            </a:r>
            <a:r>
              <a:rPr lang="en-US" sz="2200" dirty="0" err="1" smtClean="0">
                <a:solidFill>
                  <a:schemeClr val="bg1"/>
                </a:solidFill>
              </a:rPr>
              <a:t>ee</a:t>
            </a:r>
            <a:r>
              <a:rPr lang="en-US" sz="2200" dirty="0" smtClean="0">
                <a:solidFill>
                  <a:schemeClr val="bg1"/>
                </a:solidFill>
              </a:rPr>
              <a:t> consistent </a:t>
            </a:r>
            <a:r>
              <a:rPr lang="en-US" sz="2200" dirty="0">
                <a:solidFill>
                  <a:schemeClr val="bg1"/>
                </a:solidFill>
              </a:rPr>
              <a:t>machine </a:t>
            </a:r>
            <a:r>
              <a:rPr lang="en-US" sz="2200" dirty="0" smtClean="0">
                <a:solidFill>
                  <a:schemeClr val="bg1"/>
                </a:solidFill>
              </a:rPr>
              <a:t>layouts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56376" y="1628800"/>
            <a:ext cx="825867" cy="3231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K. </a:t>
            </a:r>
            <a:r>
              <a:rPr lang="en-US" sz="1500" dirty="0" err="1" smtClean="0">
                <a:solidFill>
                  <a:schemeClr val="accent6">
                    <a:lumMod val="50000"/>
                  </a:schemeClr>
                </a:solidFill>
              </a:rPr>
              <a:t>Oide</a:t>
            </a:r>
            <a:endParaRPr lang="en-US" sz="15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9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23" y="2636912"/>
            <a:ext cx="6699921" cy="3817800"/>
          </a:xfrm>
          <a:prstGeom prst="rect">
            <a:avLst/>
          </a:prstGeom>
          <a:ln w="57150" cmpd="sng"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00392" y="6532028"/>
            <a:ext cx="838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15616" y="764704"/>
            <a:ext cx="7200800" cy="1600438"/>
            <a:chOff x="251520" y="684072"/>
            <a:chExt cx="7200800" cy="1600438"/>
          </a:xfrm>
        </p:grpSpPr>
        <p:sp>
          <p:nvSpPr>
            <p:cNvPr id="6" name="TextBox 5"/>
            <p:cNvSpPr txBox="1"/>
            <p:nvPr/>
          </p:nvSpPr>
          <p:spPr>
            <a:xfrm>
              <a:off x="251520" y="684072"/>
              <a:ext cx="6505307" cy="1600438"/>
            </a:xfrm>
            <a:prstGeom prst="rect">
              <a:avLst/>
            </a:prstGeom>
            <a:solidFill>
              <a:srgbClr val="7B0C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effectLst/>
                </a:rPr>
                <a:t>√</a:t>
              </a:r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</a:rPr>
                <a:t>s (</a:t>
              </a:r>
              <a:r>
                <a:rPr lang="en-US" sz="1600" dirty="0" err="1" smtClean="0">
                  <a:solidFill>
                    <a:schemeClr val="bg1"/>
                  </a:solidFill>
                  <a:effectLst/>
                  <a:latin typeface="Arial" charset="0"/>
                </a:rPr>
                <a:t>GeV</a:t>
              </a:r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</a:rPr>
                <a:t>)                        Main physics goals</a:t>
              </a:r>
            </a:p>
            <a:p>
              <a:endParaRPr lang="en-US" sz="1600" dirty="0" smtClean="0">
                <a:solidFill>
                  <a:schemeClr val="bg1"/>
                </a:solidFill>
                <a:effectLst/>
                <a:latin typeface="Arial" charset="0"/>
              </a:endParaRPr>
            </a:p>
            <a:p>
              <a:r>
                <a:rPr lang="en-US" sz="1600" dirty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 </a:t>
              </a:r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90                Z-pole precision EW measurements beyond LEP, SLC </a:t>
              </a:r>
            </a:p>
            <a:p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</a:rPr>
                <a:t>160   </a:t>
              </a:r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            WW precision physics (mass at threshold) </a:t>
              </a:r>
            </a:p>
            <a:p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</a:rPr>
                <a:t>250  </a:t>
              </a:r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             H precision physics (HZ)</a:t>
              </a:r>
            </a:p>
            <a:p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</a:rPr>
                <a:t>~350  </a:t>
              </a:r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           H (HZ, </a:t>
              </a:r>
              <a:r>
                <a:rPr lang="en-US" sz="1600" dirty="0" err="1" smtClean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H</a:t>
              </a:r>
              <a:r>
                <a:rPr lang="en-US" sz="1600" dirty="0" err="1" smtClean="0">
                  <a:solidFill>
                    <a:schemeClr val="bg1"/>
                  </a:solidFill>
                  <a:effectLst/>
                  <a:latin typeface="Arial" charset="0"/>
                  <a:ea typeface="Lucida Grande"/>
                  <a:cs typeface="Lucida Grande"/>
                  <a:sym typeface="Wingdings"/>
                </a:rPr>
                <a:t>νν</a:t>
              </a:r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) and </a:t>
              </a:r>
              <a:r>
                <a:rPr lang="en-US" sz="1600" dirty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top (mass, </a:t>
              </a:r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couplings) </a:t>
              </a:r>
              <a:r>
                <a:rPr lang="en-US" sz="1600" dirty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precision </a:t>
              </a:r>
              <a:r>
                <a:rPr lang="en-US" sz="1600" dirty="0" smtClean="0">
                  <a:solidFill>
                    <a:schemeClr val="bg1"/>
                  </a:solidFill>
                  <a:effectLst/>
                  <a:latin typeface="Arial" charset="0"/>
                  <a:sym typeface="Wingdings"/>
                </a:rPr>
                <a:t>physics</a:t>
              </a: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1403648" y="692696"/>
              <a:ext cx="0" cy="1548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51520" y="1116120"/>
              <a:ext cx="72008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/>
          <p:cNvSpPr txBox="1"/>
          <p:nvPr/>
        </p:nvSpPr>
        <p:spPr>
          <a:xfrm>
            <a:off x="2184680" y="44624"/>
            <a:ext cx="245932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 smtClean="0">
                <a:solidFill>
                  <a:schemeClr val="bg1"/>
                </a:solidFill>
              </a:rPr>
              <a:t>FCC-</a:t>
            </a:r>
            <a:r>
              <a:rPr lang="en-US" sz="2300" dirty="0" err="1" smtClean="0">
                <a:solidFill>
                  <a:schemeClr val="bg1"/>
                </a:solidFill>
              </a:rPr>
              <a:t>ee</a:t>
            </a:r>
            <a:r>
              <a:rPr lang="en-US" sz="2300" dirty="0" smtClean="0">
                <a:solidFill>
                  <a:schemeClr val="bg1"/>
                </a:solidFill>
              </a:rPr>
              <a:t> overview</a:t>
            </a:r>
            <a:endParaRPr lang="en-US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06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20279" y="836712"/>
          <a:ext cx="8903511" cy="4464496"/>
        </p:xfrm>
        <a:graphic>
          <a:graphicData uri="http://schemas.openxmlformats.org/drawingml/2006/table">
            <a:tbl>
              <a:tblPr firstRow="1" bandRow="1"/>
              <a:tblGrid>
                <a:gridCol w="3363660"/>
                <a:gridCol w="1276108"/>
                <a:gridCol w="996060"/>
                <a:gridCol w="1057176"/>
                <a:gridCol w="1210188"/>
                <a:gridCol w="1000319"/>
              </a:tblGrid>
              <a:tr h="61401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/>
                        <a:t>parameter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FCC-</a:t>
                      </a:r>
                      <a:r>
                        <a:rPr lang="en-GB" sz="2400" dirty="0" err="1" smtClean="0"/>
                        <a:t>ee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b="1" dirty="0" err="1" smtClean="0"/>
                        <a:t>CepC</a:t>
                      </a:r>
                      <a:endParaRPr lang="en-GB" sz="2400" b="1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b="0" dirty="0" smtClean="0"/>
                        <a:t>LEP2</a:t>
                      </a:r>
                      <a:endParaRPr lang="en-GB" sz="2400" b="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  <a:tr h="5321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energy/beam [GeV]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45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175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105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5321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bunches/beam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 90000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 770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78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50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4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321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beam</a:t>
                      </a:r>
                      <a:r>
                        <a:rPr lang="en-GB" sz="2000" baseline="0" dirty="0" smtClean="0">
                          <a:latin typeface="Calibri" panose="020F0502020204030204" pitchFamily="34" charset="0"/>
                        </a:rPr>
                        <a:t> current [mA]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1450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30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6.6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16.6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5614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luminosity/IP x 10</a:t>
                      </a:r>
                      <a:r>
                        <a:rPr lang="en-GB" sz="2000" b="1" baseline="30000" dirty="0" smtClean="0">
                          <a:latin typeface="Calibri" panose="020F0502020204030204" pitchFamily="34" charset="0"/>
                        </a:rPr>
                        <a:t>34</a:t>
                      </a:r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 cm</a:t>
                      </a:r>
                      <a:r>
                        <a:rPr lang="en-GB" sz="2000" b="1" baseline="30000" dirty="0" smtClean="0"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2000" b="1" baseline="30000" dirty="0" smtClean="0">
                          <a:latin typeface="Calibri" panose="020F0502020204030204" pitchFamily="34" charset="0"/>
                        </a:rPr>
                        <a:t>-1</a:t>
                      </a:r>
                      <a:endParaRPr lang="en-GB" sz="2000" b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70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5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1.3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2.0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0.0012</a:t>
                      </a:r>
                      <a:endParaRPr lang="en-GB" sz="2000" baseline="30000" dirty="0" smtClean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8023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energy loss/turn [GeV]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0.03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1.67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7.55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3.1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3.34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58023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synchrotron power [MW]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100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321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RF voltage [GV]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0.08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3.0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6.9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3.5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98162" y="116632"/>
            <a:ext cx="3833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Lepton collider parameters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5508521"/>
            <a:ext cx="69717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0000"/>
                </a:solidFill>
              </a:rPr>
              <a:t>FCC-</a:t>
            </a:r>
            <a:r>
              <a:rPr lang="en-US" sz="1500" dirty="0" err="1" smtClean="0">
                <a:solidFill>
                  <a:srgbClr val="000000"/>
                </a:solidFill>
              </a:rPr>
              <a:t>ee</a:t>
            </a:r>
            <a:r>
              <a:rPr lang="en-US" sz="1500" dirty="0" smtClean="0">
                <a:solidFill>
                  <a:srgbClr val="000000"/>
                </a:solidFill>
              </a:rPr>
              <a:t>: 2 separate beam pipes </a:t>
            </a:r>
          </a:p>
          <a:p>
            <a:r>
              <a:rPr lang="en-US" sz="1500" dirty="0" err="1" smtClean="0">
                <a:solidFill>
                  <a:srgbClr val="000000"/>
                </a:solidFill>
              </a:rPr>
              <a:t>CepC</a:t>
            </a:r>
            <a:r>
              <a:rPr lang="en-US" sz="1500" dirty="0" smtClean="0">
                <a:solidFill>
                  <a:srgbClr val="000000"/>
                </a:solidFill>
              </a:rPr>
              <a:t> baseline: single beam pipe </a:t>
            </a:r>
            <a:r>
              <a:rPr lang="en-US" sz="1500" dirty="0" smtClean="0">
                <a:solidFill>
                  <a:srgbClr val="000000"/>
                </a:solidFill>
                <a:sym typeface="Wingdings"/>
              </a:rPr>
              <a:t> number of bunches per beam limited to 50 </a:t>
            </a:r>
            <a:endParaRPr lang="en-US" sz="15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6300028"/>
            <a:ext cx="4638899" cy="338554"/>
          </a:xfrm>
          <a:prstGeom prst="rect">
            <a:avLst/>
          </a:prstGeom>
          <a:solidFill>
            <a:srgbClr val="D5FDA9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New baseline 2016: 2 IP with crab waist scheme 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67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 r="-1456" b="1519"/>
          <a:stretch/>
        </p:blipFill>
        <p:spPr>
          <a:xfrm>
            <a:off x="0" y="1475766"/>
            <a:ext cx="7452320" cy="5337610"/>
          </a:xfrm>
          <a:prstGeom prst="rect">
            <a:avLst/>
          </a:prstGeom>
        </p:spPr>
      </p:pic>
      <p:sp>
        <p:nvSpPr>
          <p:cNvPr id="3" name="Diamond 2"/>
          <p:cNvSpPr/>
          <p:nvPr/>
        </p:nvSpPr>
        <p:spPr>
          <a:xfrm>
            <a:off x="4355976" y="1642902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Diamond 3"/>
          <p:cNvSpPr/>
          <p:nvPr/>
        </p:nvSpPr>
        <p:spPr>
          <a:xfrm>
            <a:off x="5148064" y="2290974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Diamond 4"/>
          <p:cNvSpPr/>
          <p:nvPr/>
        </p:nvSpPr>
        <p:spPr>
          <a:xfrm>
            <a:off x="5436096" y="2506998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9806" y="1768579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FCC-</a:t>
            </a:r>
            <a:r>
              <a:rPr lang="en-GB" sz="2000" b="1" dirty="0" err="1" smtClean="0">
                <a:solidFill>
                  <a:srgbClr val="FF0000"/>
                </a:solidFill>
              </a:rPr>
              <a:t>ee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195736" y="2074950"/>
            <a:ext cx="2304256" cy="1319264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617640" y="1858926"/>
            <a:ext cx="689012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137275" y="2734582"/>
            <a:ext cx="344506" cy="852536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666964" y="2168689"/>
            <a:ext cx="977044" cy="554333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Diamond 17"/>
          <p:cNvSpPr/>
          <p:nvPr/>
        </p:nvSpPr>
        <p:spPr>
          <a:xfrm>
            <a:off x="4846393" y="1966938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35519" y="5868254"/>
            <a:ext cx="1401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C377B"/>
                </a:solidFill>
              </a:rPr>
              <a:t>Barry </a:t>
            </a:r>
            <a:r>
              <a:rPr lang="en-GB" sz="1200" dirty="0" err="1">
                <a:solidFill>
                  <a:srgbClr val="0C377B"/>
                </a:solidFill>
              </a:rPr>
              <a:t>Barish</a:t>
            </a:r>
            <a:r>
              <a:rPr lang="en-GB" sz="1200" dirty="0">
                <a:solidFill>
                  <a:srgbClr val="0C377B"/>
                </a:solidFill>
              </a:rPr>
              <a:t> </a:t>
            </a:r>
            <a:endParaRPr lang="en-GB" sz="1200" dirty="0" smtClean="0">
              <a:solidFill>
                <a:srgbClr val="0C377B"/>
              </a:solidFill>
            </a:endParaRPr>
          </a:p>
          <a:p>
            <a:r>
              <a:rPr lang="en-GB" sz="1200" dirty="0" smtClean="0">
                <a:solidFill>
                  <a:srgbClr val="0C377B"/>
                </a:solidFill>
              </a:rPr>
              <a:t>13 </a:t>
            </a:r>
            <a:r>
              <a:rPr lang="en-GB" sz="1200" dirty="0">
                <a:solidFill>
                  <a:srgbClr val="0C377B"/>
                </a:solidFill>
              </a:rPr>
              <a:t>January 2011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26364" y="3484985"/>
            <a:ext cx="1080120" cy="2616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0C377B"/>
                </a:solidFill>
              </a:rPr>
              <a:t>DA</a:t>
            </a:r>
            <a:r>
              <a:rPr lang="en-GB" sz="1100" b="1" dirty="0" smtClean="0">
                <a:solidFill>
                  <a:srgbClr val="0C377B"/>
                </a:solidFill>
                <a:latin typeface="Symbol" panose="05050102010706020507" pitchFamily="18" charset="2"/>
              </a:rPr>
              <a:t>F</a:t>
            </a:r>
            <a:r>
              <a:rPr lang="en-GB" sz="1100" b="1" dirty="0" smtClean="0">
                <a:solidFill>
                  <a:srgbClr val="0C377B"/>
                </a:solidFill>
              </a:rPr>
              <a:t>NE</a:t>
            </a:r>
            <a:endParaRPr lang="en-GB" sz="1100" b="1" dirty="0">
              <a:solidFill>
                <a:srgbClr val="0C377B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98935" y="4014609"/>
            <a:ext cx="1080120" cy="2616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0C377B"/>
                </a:solidFill>
              </a:rPr>
              <a:t>VEPP2000</a:t>
            </a:r>
            <a:endParaRPr lang="en-GB" sz="1100" b="1" dirty="0">
              <a:solidFill>
                <a:srgbClr val="0C377B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64818" y="1857013"/>
            <a:ext cx="197618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Calibri"/>
              </a:rPr>
              <a:t>LEP: </a:t>
            </a:r>
          </a:p>
          <a:p>
            <a:r>
              <a:rPr lang="en-GB" b="1" dirty="0" smtClean="0">
                <a:latin typeface="Calibri"/>
              </a:rPr>
              <a:t>  SR effects </a:t>
            </a:r>
          </a:p>
          <a:p>
            <a:endParaRPr lang="en-GB" b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KEKB &amp; PEP-II: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Calibri"/>
              </a:rPr>
              <a:t> high beam </a:t>
            </a:r>
          </a:p>
          <a:p>
            <a:pPr defTabSz="266700"/>
            <a:r>
              <a:rPr lang="en-GB" b="1" dirty="0" smtClean="0">
                <a:solidFill>
                  <a:srgbClr val="FF0000"/>
                </a:solidFill>
                <a:latin typeface="Calibri"/>
              </a:rPr>
              <a:t> currents</a:t>
            </a:r>
            <a:endParaRPr lang="en-GB" b="1" dirty="0" smtClean="0">
              <a:latin typeface="Calibri"/>
            </a:endParaRPr>
          </a:p>
          <a:p>
            <a:pPr defTabSz="266700"/>
            <a:r>
              <a:rPr lang="en-GB" b="1" dirty="0" smtClean="0">
                <a:latin typeface="Calibri"/>
              </a:rPr>
              <a:t> top-up injection</a:t>
            </a:r>
          </a:p>
          <a:p>
            <a:pPr defTabSz="266700"/>
            <a:endParaRPr lang="en-GB" b="1" dirty="0">
              <a:latin typeface="Calibri"/>
            </a:endParaRPr>
          </a:p>
          <a:p>
            <a:pPr defTabSz="266700"/>
            <a:r>
              <a:rPr lang="en-GB" b="1" dirty="0" smtClean="0">
                <a:latin typeface="Calibri"/>
              </a:rPr>
              <a:t>DAFNE: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crab waist </a:t>
            </a:r>
          </a:p>
          <a:p>
            <a:endParaRPr lang="en-GB" b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S-KEKB: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low </a:t>
            </a:r>
            <a:r>
              <a:rPr lang="en-GB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GB" b="1" baseline="-25000" dirty="0" smtClean="0">
                <a:solidFill>
                  <a:srgbClr val="FF0000"/>
                </a:solidFill>
                <a:latin typeface="Calibri"/>
              </a:rPr>
              <a:t>y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* </a:t>
            </a:r>
          </a:p>
          <a:p>
            <a:endParaRPr lang="en-GB" b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KEKB:</a:t>
            </a:r>
            <a:r>
              <a:rPr lang="en-GB" b="1" i="1" dirty="0" smtClean="0">
                <a:latin typeface="Calibri"/>
              </a:rPr>
              <a:t> e</a:t>
            </a:r>
            <a:r>
              <a:rPr lang="en-GB" b="1" baseline="30000" dirty="0" smtClean="0">
                <a:latin typeface="Calibri"/>
              </a:rPr>
              <a:t>+</a:t>
            </a:r>
            <a:r>
              <a:rPr lang="en-GB" b="1" dirty="0" smtClean="0">
                <a:latin typeface="Calibri"/>
              </a:rPr>
              <a:t> source </a:t>
            </a:r>
          </a:p>
          <a:p>
            <a:endParaRPr lang="en-GB" b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HERA, LEP, RHIC: </a:t>
            </a:r>
          </a:p>
          <a:p>
            <a:r>
              <a:rPr lang="en-GB" b="1" dirty="0" smtClean="0">
                <a:latin typeface="Calibri"/>
              </a:rPr>
              <a:t> spin gymnastics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4313" y="67271"/>
            <a:ext cx="66511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Main challenges: SCRF system, beam dynamics, </a:t>
            </a:r>
            <a:r>
              <a:rPr lang="is-IS" sz="2200" dirty="0" smtClean="0">
                <a:solidFill>
                  <a:schemeClr val="bg1"/>
                </a:solidFill>
              </a:rPr>
              <a:t>…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716" y="797223"/>
            <a:ext cx="7880684" cy="61555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rgbClr val="C00000"/>
                </a:solidFill>
                <a:latin typeface="+mj-lt"/>
              </a:rPr>
              <a:t>Achieve extremely high luminosities at high energy </a:t>
            </a:r>
            <a:r>
              <a:rPr lang="en-GB" sz="1700" dirty="0" smtClean="0">
                <a:solidFill>
                  <a:srgbClr val="C00000"/>
                </a:solidFill>
                <a:latin typeface="+mj-lt"/>
                <a:sym typeface="Wingdings"/>
              </a:rPr>
              <a:t> build on experience from </a:t>
            </a:r>
          </a:p>
          <a:p>
            <a:r>
              <a:rPr lang="en-GB" sz="1700" dirty="0">
                <a:solidFill>
                  <a:srgbClr val="C00000"/>
                </a:solidFill>
                <a:latin typeface="+mj-lt"/>
                <a:sym typeface="Wingdings"/>
              </a:rPr>
              <a:t>p</a:t>
            </a:r>
            <a:r>
              <a:rPr lang="en-GB" sz="1700" dirty="0" smtClean="0">
                <a:solidFill>
                  <a:srgbClr val="C00000"/>
                </a:solidFill>
                <a:latin typeface="+mj-lt"/>
                <a:sym typeface="Wingdings"/>
              </a:rPr>
              <a:t>revious colliders</a:t>
            </a:r>
            <a:endParaRPr lang="en-GB" sz="17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835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8C57E8-F3AA-4AB5-B372-8A1BDCAA6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49FF08-B08D-4496-ADD4-43FAEDD9B9AB}">
  <ds:schemaRefs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5353105-369F-4E22-852A-670C079A8C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9583</TotalTime>
  <Words>3720</Words>
  <Application>Microsoft Office PowerPoint</Application>
  <PresentationFormat>On-screen Show (4:3)</PresentationFormat>
  <Paragraphs>905</Paragraphs>
  <Slides>37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0" baseType="lpstr">
      <vt:lpstr>ＭＳ Ｐゴシック</vt:lpstr>
      <vt:lpstr>黑体</vt:lpstr>
      <vt:lpstr>Arial</vt:lpstr>
      <vt:lpstr>Arial </vt:lpstr>
      <vt:lpstr>Calibri</vt:lpstr>
      <vt:lpstr>Cambria Math</vt:lpstr>
      <vt:lpstr>Comic Sans MS</vt:lpstr>
      <vt:lpstr>Lucida Grande</vt:lpstr>
      <vt:lpstr>Symbol</vt:lpstr>
      <vt:lpstr>Times New Roman</vt:lpstr>
      <vt:lpstr>verdana</vt:lpstr>
      <vt:lpstr>Wingdings</vt:lpstr>
      <vt:lpstr>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Marie-Claude Pelloux</cp:lastModifiedBy>
  <cp:revision>1078</cp:revision>
  <cp:lastPrinted>2015-07-31T07:29:20Z</cp:lastPrinted>
  <dcterms:created xsi:type="dcterms:W3CDTF">2012-06-07T06:34:51Z</dcterms:created>
  <dcterms:modified xsi:type="dcterms:W3CDTF">2016-03-29T08:23:46Z</dcterms:modified>
</cp:coreProperties>
</file>