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jpg" ContentType="image/jpeg"/>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256" r:id="rId2"/>
    <p:sldId id="257" r:id="rId3"/>
    <p:sldId id="258" r:id="rId4"/>
    <p:sldId id="259" r:id="rId5"/>
    <p:sldId id="260" r:id="rId6"/>
    <p:sldId id="262" r:id="rId7"/>
    <p:sldId id="263" r:id="rId8"/>
    <p:sldId id="275" r:id="rId9"/>
    <p:sldId id="264" r:id="rId10"/>
    <p:sldId id="265" r:id="rId11"/>
    <p:sldId id="266" r:id="rId12"/>
    <p:sldId id="267" r:id="rId13"/>
    <p:sldId id="268" r:id="rId14"/>
    <p:sldId id="269" r:id="rId15"/>
    <p:sldId id="276" r:id="rId16"/>
    <p:sldId id="270" r:id="rId17"/>
    <p:sldId id="271" r:id="rId18"/>
    <p:sldId id="272" r:id="rId19"/>
    <p:sldId id="278" r:id="rId20"/>
    <p:sldId id="273" r:id="rId21"/>
    <p:sldId id="274" r:id="rId22"/>
    <p:sldId id="277" r:id="rId23"/>
  </p:sldIdLst>
  <p:sldSz cx="10058400" cy="7543800"/>
  <p:notesSz cx="6858000" cy="9144000"/>
  <p:defaultTextStyle>
    <a:defPPr>
      <a:defRPr lang="en-US"/>
    </a:defPPr>
    <a:lvl1pPr marL="0" algn="l" defTabSz="502920" rtl="0" eaLnBrk="1" latinLnBrk="0" hangingPunct="1">
      <a:defRPr sz="2000" kern="1200">
        <a:solidFill>
          <a:schemeClr val="tx1"/>
        </a:solidFill>
        <a:latin typeface="+mn-lt"/>
        <a:ea typeface="+mn-ea"/>
        <a:cs typeface="+mn-cs"/>
      </a:defRPr>
    </a:lvl1pPr>
    <a:lvl2pPr marL="502920" algn="l" defTabSz="502920" rtl="0" eaLnBrk="1" latinLnBrk="0" hangingPunct="1">
      <a:defRPr sz="2000" kern="1200">
        <a:solidFill>
          <a:schemeClr val="tx1"/>
        </a:solidFill>
        <a:latin typeface="+mn-lt"/>
        <a:ea typeface="+mn-ea"/>
        <a:cs typeface="+mn-cs"/>
      </a:defRPr>
    </a:lvl2pPr>
    <a:lvl3pPr marL="1005840" algn="l" defTabSz="502920" rtl="0" eaLnBrk="1" latinLnBrk="0" hangingPunct="1">
      <a:defRPr sz="2000" kern="1200">
        <a:solidFill>
          <a:schemeClr val="tx1"/>
        </a:solidFill>
        <a:latin typeface="+mn-lt"/>
        <a:ea typeface="+mn-ea"/>
        <a:cs typeface="+mn-cs"/>
      </a:defRPr>
    </a:lvl3pPr>
    <a:lvl4pPr marL="1508760" algn="l" defTabSz="502920" rtl="0" eaLnBrk="1" latinLnBrk="0" hangingPunct="1">
      <a:defRPr sz="2000" kern="1200">
        <a:solidFill>
          <a:schemeClr val="tx1"/>
        </a:solidFill>
        <a:latin typeface="+mn-lt"/>
        <a:ea typeface="+mn-ea"/>
        <a:cs typeface="+mn-cs"/>
      </a:defRPr>
    </a:lvl4pPr>
    <a:lvl5pPr marL="2011680" algn="l" defTabSz="502920" rtl="0" eaLnBrk="1" latinLnBrk="0" hangingPunct="1">
      <a:defRPr sz="2000" kern="1200">
        <a:solidFill>
          <a:schemeClr val="tx1"/>
        </a:solidFill>
        <a:latin typeface="+mn-lt"/>
        <a:ea typeface="+mn-ea"/>
        <a:cs typeface="+mn-cs"/>
      </a:defRPr>
    </a:lvl5pPr>
    <a:lvl6pPr marL="2514600" algn="l" defTabSz="502920" rtl="0" eaLnBrk="1" latinLnBrk="0" hangingPunct="1">
      <a:defRPr sz="2000" kern="1200">
        <a:solidFill>
          <a:schemeClr val="tx1"/>
        </a:solidFill>
        <a:latin typeface="+mn-lt"/>
        <a:ea typeface="+mn-ea"/>
        <a:cs typeface="+mn-cs"/>
      </a:defRPr>
    </a:lvl6pPr>
    <a:lvl7pPr marL="3017520" algn="l" defTabSz="502920" rtl="0" eaLnBrk="1" latinLnBrk="0" hangingPunct="1">
      <a:defRPr sz="2000" kern="1200">
        <a:solidFill>
          <a:schemeClr val="tx1"/>
        </a:solidFill>
        <a:latin typeface="+mn-lt"/>
        <a:ea typeface="+mn-ea"/>
        <a:cs typeface="+mn-cs"/>
      </a:defRPr>
    </a:lvl7pPr>
    <a:lvl8pPr marL="3520440" algn="l" defTabSz="502920" rtl="0" eaLnBrk="1" latinLnBrk="0" hangingPunct="1">
      <a:defRPr sz="2000" kern="1200">
        <a:solidFill>
          <a:schemeClr val="tx1"/>
        </a:solidFill>
        <a:latin typeface="+mn-lt"/>
        <a:ea typeface="+mn-ea"/>
        <a:cs typeface="+mn-cs"/>
      </a:defRPr>
    </a:lvl8pPr>
    <a:lvl9pPr marL="4023360" algn="l" defTabSz="502920"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376">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2A36"/>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03" autoAdjust="0"/>
    <p:restoredTop sz="94660"/>
  </p:normalViewPr>
  <p:slideViewPr>
    <p:cSldViewPr snapToGrid="0" snapToObjects="1">
      <p:cViewPr varScale="1">
        <p:scale>
          <a:sx n="95" d="100"/>
          <a:sy n="95" d="100"/>
        </p:scale>
        <p:origin x="-2592" y="-112"/>
      </p:cViewPr>
      <p:guideLst>
        <p:guide orient="horz" pos="2376"/>
        <p:guide pos="3168"/>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0654CB1-1B0F-9B4B-8BE3-C153C9D48E3C}" type="datetimeFigureOut">
              <a:rPr lang="en-US" smtClean="0"/>
              <a:pPr/>
              <a:t>22/02/16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2C1CD5A-E3D9-0049-85F3-4B45CF7FFDA4}" type="slidenum">
              <a:rPr lang="en-US" smtClean="0"/>
              <a:pPr/>
              <a:t>‹#›</a:t>
            </a:fld>
            <a:endParaRPr lang="en-US"/>
          </a:p>
        </p:txBody>
      </p:sp>
    </p:spTree>
    <p:extLst>
      <p:ext uri="{BB962C8B-B14F-4D97-AF65-F5344CB8AC3E}">
        <p14:creationId xmlns:p14="http://schemas.microsoft.com/office/powerpoint/2010/main" val="16788657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3C6D28-98F3-D34B-A4AB-84A458796DE1}" type="datetimeFigureOut">
              <a:rPr lang="en-US" smtClean="0"/>
              <a:pPr/>
              <a:t>22/02/16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C71941-1A8E-7244-ABE6-AB87BCADAA88}" type="slidenum">
              <a:rPr lang="en-US" smtClean="0"/>
              <a:pPr/>
              <a:t>‹#›</a:t>
            </a:fld>
            <a:endParaRPr lang="en-US"/>
          </a:p>
        </p:txBody>
      </p:sp>
    </p:spTree>
    <p:extLst>
      <p:ext uri="{BB962C8B-B14F-4D97-AF65-F5344CB8AC3E}">
        <p14:creationId xmlns:p14="http://schemas.microsoft.com/office/powerpoint/2010/main" val="4077070182"/>
      </p:ext>
    </p:extLst>
  </p:cSld>
  <p:clrMap bg1="lt1" tx1="dk1" bg2="lt2" tx2="dk2" accent1="accent1" accent2="accent2" accent3="accent3" accent4="accent4" accent5="accent5" accent6="accent6" hlink="hlink" folHlink="folHlink"/>
  <p:hf hdr="0" ftr="0" dt="0"/>
  <p:notesStyle>
    <a:lvl1pPr marL="0" algn="l" defTabSz="502920" rtl="0" eaLnBrk="1" latinLnBrk="0" hangingPunct="1">
      <a:defRPr sz="1300" kern="1200">
        <a:solidFill>
          <a:schemeClr val="tx1"/>
        </a:solidFill>
        <a:latin typeface="+mn-lt"/>
        <a:ea typeface="+mn-ea"/>
        <a:cs typeface="+mn-cs"/>
      </a:defRPr>
    </a:lvl1pPr>
    <a:lvl2pPr marL="502920" algn="l" defTabSz="502920" rtl="0" eaLnBrk="1" latinLnBrk="0" hangingPunct="1">
      <a:defRPr sz="1300" kern="1200">
        <a:solidFill>
          <a:schemeClr val="tx1"/>
        </a:solidFill>
        <a:latin typeface="+mn-lt"/>
        <a:ea typeface="+mn-ea"/>
        <a:cs typeface="+mn-cs"/>
      </a:defRPr>
    </a:lvl2pPr>
    <a:lvl3pPr marL="1005840" algn="l" defTabSz="502920" rtl="0" eaLnBrk="1" latinLnBrk="0" hangingPunct="1">
      <a:defRPr sz="1300" kern="1200">
        <a:solidFill>
          <a:schemeClr val="tx1"/>
        </a:solidFill>
        <a:latin typeface="+mn-lt"/>
        <a:ea typeface="+mn-ea"/>
        <a:cs typeface="+mn-cs"/>
      </a:defRPr>
    </a:lvl3pPr>
    <a:lvl4pPr marL="1508760" algn="l" defTabSz="502920" rtl="0" eaLnBrk="1" latinLnBrk="0" hangingPunct="1">
      <a:defRPr sz="1300" kern="1200">
        <a:solidFill>
          <a:schemeClr val="tx1"/>
        </a:solidFill>
        <a:latin typeface="+mn-lt"/>
        <a:ea typeface="+mn-ea"/>
        <a:cs typeface="+mn-cs"/>
      </a:defRPr>
    </a:lvl4pPr>
    <a:lvl5pPr marL="2011680" algn="l" defTabSz="502920" rtl="0" eaLnBrk="1" latinLnBrk="0" hangingPunct="1">
      <a:defRPr sz="1300" kern="1200">
        <a:solidFill>
          <a:schemeClr val="tx1"/>
        </a:solidFill>
        <a:latin typeface="+mn-lt"/>
        <a:ea typeface="+mn-ea"/>
        <a:cs typeface="+mn-cs"/>
      </a:defRPr>
    </a:lvl5pPr>
    <a:lvl6pPr marL="2514600" algn="l" defTabSz="502920" rtl="0" eaLnBrk="1" latinLnBrk="0" hangingPunct="1">
      <a:defRPr sz="1300" kern="1200">
        <a:solidFill>
          <a:schemeClr val="tx1"/>
        </a:solidFill>
        <a:latin typeface="+mn-lt"/>
        <a:ea typeface="+mn-ea"/>
        <a:cs typeface="+mn-cs"/>
      </a:defRPr>
    </a:lvl6pPr>
    <a:lvl7pPr marL="3017520" algn="l" defTabSz="502920" rtl="0" eaLnBrk="1" latinLnBrk="0" hangingPunct="1">
      <a:defRPr sz="1300" kern="1200">
        <a:solidFill>
          <a:schemeClr val="tx1"/>
        </a:solidFill>
        <a:latin typeface="+mn-lt"/>
        <a:ea typeface="+mn-ea"/>
        <a:cs typeface="+mn-cs"/>
      </a:defRPr>
    </a:lvl7pPr>
    <a:lvl8pPr marL="3520440" algn="l" defTabSz="502920" rtl="0" eaLnBrk="1" latinLnBrk="0" hangingPunct="1">
      <a:defRPr sz="1300" kern="1200">
        <a:solidFill>
          <a:schemeClr val="tx1"/>
        </a:solidFill>
        <a:latin typeface="+mn-lt"/>
        <a:ea typeface="+mn-ea"/>
        <a:cs typeface="+mn-cs"/>
      </a:defRPr>
    </a:lvl8pPr>
    <a:lvl9pPr marL="4023360" algn="l" defTabSz="50292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7C71941-1A8E-7244-ABE6-AB87BCADAA88}" type="slidenum">
              <a:rPr lang="en-US" smtClean="0"/>
              <a:pPr/>
              <a:t>1</a:t>
            </a:fld>
            <a:endParaRPr lang="en-US"/>
          </a:p>
        </p:txBody>
      </p:sp>
    </p:spTree>
    <p:extLst>
      <p:ext uri="{BB962C8B-B14F-4D97-AF65-F5344CB8AC3E}">
        <p14:creationId xmlns:p14="http://schemas.microsoft.com/office/powerpoint/2010/main" val="467173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r>
              <a:rPr lang="en-US" dirty="0" smtClean="0">
                <a:latin typeface="Calibri" charset="0"/>
                <a:ea typeface="ＭＳ Ｐゴシック" charset="0"/>
                <a:cs typeface="ＭＳ Ｐゴシック" charset="0"/>
              </a:rPr>
              <a:t>Mention</a:t>
            </a:r>
            <a:r>
              <a:rPr lang="en-US" baseline="0" dirty="0" smtClean="0">
                <a:latin typeface="Calibri" charset="0"/>
                <a:ea typeface="ＭＳ Ｐゴシック" charset="0"/>
                <a:cs typeface="ＭＳ Ｐゴシック" charset="0"/>
              </a:rPr>
              <a:t> collaborative agreement (~60-70) and 80 students covering 2014-2018 when talking about collaboration</a:t>
            </a:r>
          </a:p>
          <a:p>
            <a:r>
              <a:rPr lang="en-US" baseline="0" dirty="0" smtClean="0">
                <a:latin typeface="Calibri" charset="0"/>
                <a:ea typeface="ＭＳ Ｐゴシック" charset="0"/>
                <a:cs typeface="ＭＳ Ｐゴシック" charset="0"/>
              </a:rPr>
              <a:t>Often linked to local project where “CLIC or LC technologies” exist or are essential for their future plans </a:t>
            </a:r>
            <a:endParaRPr lang="en-US" dirty="0">
              <a:latin typeface="Calibri" charset="0"/>
              <a:ea typeface="ＭＳ Ｐゴシック" charset="0"/>
              <a:cs typeface="ＭＳ Ｐゴシック" charset="0"/>
            </a:endParaRPr>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defTabSz="500063" eaLnBrk="0" fontAlgn="base" hangingPunct="0">
              <a:spcBef>
                <a:spcPct val="0"/>
              </a:spcBef>
              <a:spcAft>
                <a:spcPct val="0"/>
              </a:spcAft>
              <a:defRPr sz="2000">
                <a:solidFill>
                  <a:schemeClr val="tx1"/>
                </a:solidFill>
                <a:latin typeface="Arial" charset="0"/>
                <a:ea typeface="ＭＳ Ｐゴシック" charset="0"/>
              </a:defRPr>
            </a:lvl6pPr>
            <a:lvl7pPr marL="2971800" indent="-228600" defTabSz="500063" eaLnBrk="0" fontAlgn="base" hangingPunct="0">
              <a:spcBef>
                <a:spcPct val="0"/>
              </a:spcBef>
              <a:spcAft>
                <a:spcPct val="0"/>
              </a:spcAft>
              <a:defRPr sz="2000">
                <a:solidFill>
                  <a:schemeClr val="tx1"/>
                </a:solidFill>
                <a:latin typeface="Arial" charset="0"/>
                <a:ea typeface="ＭＳ Ｐゴシック" charset="0"/>
              </a:defRPr>
            </a:lvl7pPr>
            <a:lvl8pPr marL="3429000" indent="-228600" defTabSz="500063" eaLnBrk="0" fontAlgn="base" hangingPunct="0">
              <a:spcBef>
                <a:spcPct val="0"/>
              </a:spcBef>
              <a:spcAft>
                <a:spcPct val="0"/>
              </a:spcAft>
              <a:defRPr sz="2000">
                <a:solidFill>
                  <a:schemeClr val="tx1"/>
                </a:solidFill>
                <a:latin typeface="Arial" charset="0"/>
                <a:ea typeface="ＭＳ Ｐゴシック" charset="0"/>
              </a:defRPr>
            </a:lvl8pPr>
            <a:lvl9pPr marL="3886200" indent="-228600" defTabSz="500063" eaLnBrk="0" fontAlgn="base" hangingPunct="0">
              <a:spcBef>
                <a:spcPct val="0"/>
              </a:spcBef>
              <a:spcAft>
                <a:spcPct val="0"/>
              </a:spcAft>
              <a:defRPr sz="2000">
                <a:solidFill>
                  <a:schemeClr val="tx1"/>
                </a:solidFill>
                <a:latin typeface="Arial" charset="0"/>
                <a:ea typeface="ＭＳ Ｐゴシック" charset="0"/>
              </a:defRPr>
            </a:lvl9pPr>
          </a:lstStyle>
          <a:p>
            <a:pPr defTabSz="500063" eaLnBrk="1" hangingPunct="1"/>
            <a:fld id="{2A9EBFF5-0A1E-2746-994C-9C6EAB44E223}" type="slidenum">
              <a:rPr lang="en-US" sz="1200">
                <a:solidFill>
                  <a:srgbClr val="000000"/>
                </a:solidFill>
                <a:latin typeface="Calibri" charset="0"/>
              </a:rPr>
              <a:pPr defTabSz="500063" eaLnBrk="1" hangingPunct="1"/>
              <a:t>3</a:t>
            </a:fld>
            <a:endParaRPr lang="en-US" sz="1200">
              <a:solidFill>
                <a:srgbClr val="000000"/>
              </a:solidFill>
              <a:latin typeface="Calibri" charset="0"/>
            </a:endParaRPr>
          </a:p>
        </p:txBody>
      </p:sp>
    </p:spTree>
    <p:extLst>
      <p:ext uri="{BB962C8B-B14F-4D97-AF65-F5344CB8AC3E}">
        <p14:creationId xmlns:p14="http://schemas.microsoft.com/office/powerpoint/2010/main" val="2132984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1C7C2D-F447-1C4C-A715-C1923AE57AA2}"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4149351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E787C775-60E4-49FF-8787-E7A98CAC8A47}" type="slidenum">
              <a:rPr lang="fr-FR" smtClean="0"/>
              <a:t>20</a:t>
            </a:fld>
            <a:endParaRPr lang="fr-FR"/>
          </a:p>
        </p:txBody>
      </p:sp>
    </p:spTree>
    <p:extLst>
      <p:ext uri="{BB962C8B-B14F-4D97-AF65-F5344CB8AC3E}">
        <p14:creationId xmlns:p14="http://schemas.microsoft.com/office/powerpoint/2010/main" val="646874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2888932"/>
            <a:ext cx="8229600" cy="1927860"/>
          </a:xfrm>
          <a:prstGeom prst="rect">
            <a:avLst/>
          </a:prstGeom>
        </p:spPr>
        <p:txBody>
          <a:bodyPr lIns="0" tIns="0" rIns="0" bIns="0">
            <a:normAutofit/>
          </a:bodyPr>
          <a:lstStyle>
            <a:lvl1pPr marL="0" indent="0" algn="l">
              <a:buNone/>
              <a:defRPr sz="3200" b="1">
                <a:solidFill>
                  <a:schemeClr val="tx1">
                    <a:tint val="75000"/>
                  </a:schemeClr>
                </a:solidFill>
                <a:latin typeface="Arial"/>
                <a:cs typeface="Arial"/>
              </a:defRPr>
            </a:lvl1pPr>
            <a:lvl2pPr marL="502920" indent="0" algn="ctr">
              <a:buNone/>
              <a:defRPr>
                <a:solidFill>
                  <a:schemeClr val="tx1">
                    <a:tint val="75000"/>
                  </a:schemeClr>
                </a:solidFill>
              </a:defRPr>
            </a:lvl2pPr>
            <a:lvl3pPr marL="1005840" indent="0" algn="ctr">
              <a:buNone/>
              <a:defRPr>
                <a:solidFill>
                  <a:schemeClr val="tx1">
                    <a:tint val="75000"/>
                  </a:schemeClr>
                </a:solidFill>
              </a:defRPr>
            </a:lvl3pPr>
            <a:lvl4pPr marL="1508760" indent="0" algn="ctr">
              <a:buNone/>
              <a:defRPr>
                <a:solidFill>
                  <a:schemeClr val="tx1">
                    <a:tint val="75000"/>
                  </a:schemeClr>
                </a:solidFill>
              </a:defRPr>
            </a:lvl4pPr>
            <a:lvl5pPr marL="2011680" indent="0" algn="ctr">
              <a:buNone/>
              <a:defRPr>
                <a:solidFill>
                  <a:schemeClr val="tx1">
                    <a:tint val="75000"/>
                  </a:schemeClr>
                </a:solidFill>
              </a:defRPr>
            </a:lvl5pPr>
            <a:lvl6pPr marL="2514600" indent="0" algn="ctr">
              <a:buNone/>
              <a:defRPr>
                <a:solidFill>
                  <a:schemeClr val="tx1">
                    <a:tint val="75000"/>
                  </a:schemeClr>
                </a:solidFill>
              </a:defRPr>
            </a:lvl6pPr>
            <a:lvl7pPr marL="3017520" indent="0" algn="ctr">
              <a:buNone/>
              <a:defRPr>
                <a:solidFill>
                  <a:schemeClr val="tx1">
                    <a:tint val="75000"/>
                  </a:schemeClr>
                </a:solidFill>
              </a:defRPr>
            </a:lvl7pPr>
            <a:lvl8pPr marL="3520440" indent="0" algn="ctr">
              <a:buNone/>
              <a:defRPr>
                <a:solidFill>
                  <a:schemeClr val="tx1">
                    <a:tint val="75000"/>
                  </a:schemeClr>
                </a:solidFill>
              </a:defRPr>
            </a:lvl8pPr>
            <a:lvl9pPr marL="4023360" indent="0" algn="ctr">
              <a:buNone/>
              <a:defRPr>
                <a:solidFill>
                  <a:schemeClr val="tx1">
                    <a:tint val="75000"/>
                  </a:schemeClr>
                </a:solidFill>
              </a:defRPr>
            </a:lvl9pPr>
          </a:lstStyle>
          <a:p>
            <a:r>
              <a:rPr lang="en-US" smtClean="0"/>
              <a:t>Click to edit Master subtitle style</a:t>
            </a:r>
            <a:endParaRPr lang="en-US" dirty="0"/>
          </a:p>
        </p:txBody>
      </p:sp>
      <p:sp>
        <p:nvSpPr>
          <p:cNvPr id="9"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11" name="Date Placeholder 3"/>
          <p:cNvSpPr>
            <a:spLocks noGrp="1"/>
          </p:cNvSpPr>
          <p:nvPr>
            <p:ph type="dt" sz="half" idx="2"/>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February 24,, 2016</a:t>
            </a:r>
            <a:endParaRPr lang="en-US" dirty="0"/>
          </a:p>
        </p:txBody>
      </p:sp>
      <p:sp>
        <p:nvSpPr>
          <p:cNvPr id="12" name="Footer Placeholder 4"/>
          <p:cNvSpPr>
            <a:spLocks noGrp="1"/>
          </p:cNvSpPr>
          <p:nvPr>
            <p:ph type="ftr" sz="quarter" idx="3"/>
          </p:nvPr>
        </p:nvSpPr>
        <p:spPr>
          <a:xfrm>
            <a:off x="7124700" y="6991985"/>
            <a:ext cx="180340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Tsukuba Japan </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76200" y="-25400"/>
            <a:ext cx="10210800" cy="7658100"/>
          </a:xfrm>
          <a:prstGeom prst="rect">
            <a:avLst/>
          </a:prstGeom>
          <a:solidFill>
            <a:srgbClr val="692A36"/>
          </a:solid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58003" y="0"/>
            <a:ext cx="8443994" cy="677624"/>
          </a:xfrm>
          <a:prstGeom prst="rect">
            <a:avLst/>
          </a:prstGeom>
        </p:spPr>
        <p:txBody>
          <a:bodyPr/>
          <a:lstStyle/>
          <a:p>
            <a:r>
              <a:rPr lang="de-DE" smtClean="0"/>
              <a:t>Click to edit Master title style</a:t>
            </a:r>
            <a:endParaRPr lang="en-US"/>
          </a:p>
        </p:txBody>
      </p:sp>
      <p:sp>
        <p:nvSpPr>
          <p:cNvPr id="3" name="Date Placeholder 2"/>
          <p:cNvSpPr>
            <a:spLocks noGrp="1"/>
          </p:cNvSpPr>
          <p:nvPr>
            <p:ph type="dt" sz="half" idx="10"/>
          </p:nvPr>
        </p:nvSpPr>
        <p:spPr>
          <a:xfrm>
            <a:off x="502920" y="6992065"/>
            <a:ext cx="2346960" cy="401638"/>
          </a:xfrm>
          <a:prstGeom prst="rect">
            <a:avLst/>
          </a:prstGeom>
        </p:spPr>
        <p:txBody>
          <a:bodyPr lIns="91337" tIns="45671" rIns="91337" bIns="45671"/>
          <a:lstStyle/>
          <a:p>
            <a:pPr defTabSz="502367"/>
            <a:r>
              <a:rPr lang="en-US" smtClean="0">
                <a:solidFill>
                  <a:prstClr val="black"/>
                </a:solidFill>
                <a:latin typeface="Calibri"/>
              </a:rPr>
              <a:t>SFU</a:t>
            </a:r>
            <a:endParaRPr lang="en-US">
              <a:solidFill>
                <a:prstClr val="black"/>
              </a:solidFill>
              <a:latin typeface="Calibri"/>
            </a:endParaRPr>
          </a:p>
        </p:txBody>
      </p:sp>
      <p:sp>
        <p:nvSpPr>
          <p:cNvPr id="4" name="Footer Placeholder 3"/>
          <p:cNvSpPr>
            <a:spLocks noGrp="1"/>
          </p:cNvSpPr>
          <p:nvPr>
            <p:ph type="ftr" sz="quarter" idx="11"/>
          </p:nvPr>
        </p:nvSpPr>
        <p:spPr>
          <a:xfrm>
            <a:off x="3436620" y="6992065"/>
            <a:ext cx="3185160" cy="401638"/>
          </a:xfrm>
          <a:prstGeom prst="rect">
            <a:avLst/>
          </a:prstGeom>
        </p:spPr>
        <p:txBody>
          <a:bodyPr lIns="91337" tIns="45671" rIns="91337" bIns="45671"/>
          <a:lstStyle/>
          <a:p>
            <a:pPr defTabSz="502367"/>
            <a:r>
              <a:rPr lang="en-US" smtClean="0">
                <a:solidFill>
                  <a:prstClr val="black"/>
                </a:solidFill>
                <a:latin typeface="Calibri"/>
              </a:rPr>
              <a:t>Bernd Stelzer</a:t>
            </a:r>
            <a:endParaRPr lang="en-US">
              <a:solidFill>
                <a:prstClr val="black"/>
              </a:solidFill>
              <a:latin typeface="Calibri"/>
            </a:endParaRPr>
          </a:p>
        </p:txBody>
      </p:sp>
      <p:sp>
        <p:nvSpPr>
          <p:cNvPr id="5" name="Slide Number Placeholder 4"/>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1954696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321315" y="113508"/>
            <a:ext cx="9372124" cy="598963"/>
          </a:xfrm>
          <a:prstGeom prst="rect">
            <a:avLst/>
          </a:prstGeom>
        </p:spPr>
        <p:txBody>
          <a:bodyPr lIns="98423" tIns="49211" rIns="98423" bIns="49211"/>
          <a:lstStyle/>
          <a:p>
            <a:r>
              <a:rPr lang="de-DE" smtClean="0"/>
              <a:t>Click to edit Master title style</a:t>
            </a:r>
            <a:endParaRPr lang="de-DE"/>
          </a:p>
        </p:txBody>
      </p:sp>
      <p:sp>
        <p:nvSpPr>
          <p:cNvPr id="3" name="Inhaltsplatzhalter 2"/>
          <p:cNvSpPr>
            <a:spLocks noGrp="1"/>
          </p:cNvSpPr>
          <p:nvPr>
            <p:ph idx="1"/>
          </p:nvPr>
        </p:nvSpPr>
        <p:spPr/>
        <p:txBody>
          <a:bodyPr/>
          <a:lstStyle>
            <a:lvl1pPr>
              <a:defRPr sz="1870"/>
            </a:lvl1pPr>
            <a:lvl2pPr marL="532802">
              <a:defRPr sz="1650"/>
            </a:lvl2pPr>
            <a:lvl3pPr marL="767237" indent="-187548">
              <a:buFont typeface="Wingdings" charset="2"/>
              <a:buChar char="§"/>
              <a:defRPr/>
            </a:lvl3pPr>
            <a:lvl4pPr>
              <a:defRPr sz="1430"/>
            </a:lvl4pPr>
            <a:lvl5pPr>
              <a:defRPr sz="1430"/>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Tree>
    <p:extLst>
      <p:ext uri="{BB962C8B-B14F-4D97-AF65-F5344CB8AC3E}">
        <p14:creationId xmlns:p14="http://schemas.microsoft.com/office/powerpoint/2010/main" val="814133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914400" y="1968501"/>
            <a:ext cx="8229600" cy="4229100"/>
          </a:xfrm>
          <a:prstGeom prst="rect">
            <a:avLst/>
          </a:prstGeom>
        </p:spPr>
        <p:txBody>
          <a:bodyPr lIns="0" rIns="0"/>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a:defRPr sz="18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11"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13" name="Date Placeholder 3"/>
          <p:cNvSpPr>
            <a:spLocks noGrp="1"/>
          </p:cNvSpPr>
          <p:nvPr>
            <p:ph type="dt" sz="half" idx="2"/>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February 24,, 2016</a:t>
            </a:r>
            <a:endParaRPr lang="en-US" dirty="0"/>
          </a:p>
        </p:txBody>
      </p:sp>
      <p:sp>
        <p:nvSpPr>
          <p:cNvPr id="14" name="Footer Placeholder 4"/>
          <p:cNvSpPr>
            <a:spLocks noGrp="1"/>
          </p:cNvSpPr>
          <p:nvPr>
            <p:ph type="ftr" sz="quarter" idx="3"/>
          </p:nvPr>
        </p:nvSpPr>
        <p:spPr>
          <a:xfrm>
            <a:off x="7124700" y="6991985"/>
            <a:ext cx="180340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Tsukuba Japan </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0" y="3197385"/>
            <a:ext cx="8267700" cy="1650206"/>
          </a:xfrm>
          <a:prstGeom prst="rect">
            <a:avLst/>
          </a:prstGeom>
        </p:spPr>
        <p:txBody>
          <a:bodyPr lIns="0" rIns="0" anchor="b">
            <a:normAutofit/>
          </a:bodyPr>
          <a:lstStyle>
            <a:lvl1pPr marL="0" indent="0">
              <a:buNone/>
              <a:defRPr sz="2400">
                <a:solidFill>
                  <a:schemeClr val="tx1">
                    <a:tint val="75000"/>
                  </a:schemeClr>
                </a:solidFill>
                <a:latin typeface="Arial"/>
                <a:cs typeface="Arial"/>
              </a:defRPr>
            </a:lvl1pPr>
            <a:lvl2pPr marL="502920" indent="0">
              <a:buNone/>
              <a:defRPr sz="2000">
                <a:solidFill>
                  <a:schemeClr val="tx1">
                    <a:tint val="75000"/>
                  </a:schemeClr>
                </a:solidFill>
              </a:defRPr>
            </a:lvl2pPr>
            <a:lvl3pPr marL="1005840" indent="0">
              <a:buNone/>
              <a:defRPr sz="1800">
                <a:solidFill>
                  <a:schemeClr val="tx1">
                    <a:tint val="75000"/>
                  </a:schemeClr>
                </a:solidFill>
              </a:defRPr>
            </a:lvl3pPr>
            <a:lvl4pPr marL="1508760" indent="0">
              <a:buNone/>
              <a:defRPr sz="1500">
                <a:solidFill>
                  <a:schemeClr val="tx1">
                    <a:tint val="75000"/>
                  </a:schemeClr>
                </a:solidFill>
              </a:defRPr>
            </a:lvl4pPr>
            <a:lvl5pPr marL="2011680" indent="0">
              <a:buNone/>
              <a:defRPr sz="1500">
                <a:solidFill>
                  <a:schemeClr val="tx1">
                    <a:tint val="75000"/>
                  </a:schemeClr>
                </a:solidFill>
              </a:defRPr>
            </a:lvl5pPr>
            <a:lvl6pPr marL="2514600" indent="0">
              <a:buNone/>
              <a:defRPr sz="1500">
                <a:solidFill>
                  <a:schemeClr val="tx1">
                    <a:tint val="75000"/>
                  </a:schemeClr>
                </a:solidFill>
              </a:defRPr>
            </a:lvl6pPr>
            <a:lvl7pPr marL="3017520" indent="0">
              <a:buNone/>
              <a:defRPr sz="1500">
                <a:solidFill>
                  <a:schemeClr val="tx1">
                    <a:tint val="75000"/>
                  </a:schemeClr>
                </a:solidFill>
              </a:defRPr>
            </a:lvl7pPr>
            <a:lvl8pPr marL="3520440" indent="0">
              <a:buNone/>
              <a:defRPr sz="1500">
                <a:solidFill>
                  <a:schemeClr val="tx1">
                    <a:tint val="75000"/>
                  </a:schemeClr>
                </a:solidFill>
              </a:defRPr>
            </a:lvl8pPr>
            <a:lvl9pPr marL="4023360" indent="0">
              <a:buNone/>
              <a:defRPr sz="15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7" name="Title 1"/>
          <p:cNvSpPr>
            <a:spLocks noGrp="1"/>
          </p:cNvSpPr>
          <p:nvPr>
            <p:ph type="title"/>
          </p:nvPr>
        </p:nvSpPr>
        <p:spPr>
          <a:xfrm>
            <a:off x="914400" y="1126067"/>
            <a:ext cx="8229600" cy="1439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9" name="Date Placeholder 3"/>
          <p:cNvSpPr>
            <a:spLocks noGrp="1"/>
          </p:cNvSpPr>
          <p:nvPr>
            <p:ph type="dt" sz="half" idx="2"/>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February 24,, 2016</a:t>
            </a:r>
            <a:endParaRPr lang="en-US" dirty="0"/>
          </a:p>
        </p:txBody>
      </p:sp>
      <p:sp>
        <p:nvSpPr>
          <p:cNvPr id="10" name="Footer Placeholder 4"/>
          <p:cNvSpPr>
            <a:spLocks noGrp="1"/>
          </p:cNvSpPr>
          <p:nvPr>
            <p:ph type="ftr" sz="quarter" idx="3"/>
          </p:nvPr>
        </p:nvSpPr>
        <p:spPr>
          <a:xfrm>
            <a:off x="7124700" y="6991985"/>
            <a:ext cx="180340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Tsukuba Japan </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8"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10" name="Date Placeholder 3"/>
          <p:cNvSpPr>
            <a:spLocks noGrp="1"/>
          </p:cNvSpPr>
          <p:nvPr>
            <p:ph type="dt" sz="half" idx="2"/>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February 24,, 2016</a:t>
            </a:r>
            <a:endParaRPr lang="en-US" dirty="0"/>
          </a:p>
        </p:txBody>
      </p:sp>
      <p:sp>
        <p:nvSpPr>
          <p:cNvPr id="11" name="Footer Placeholder 4"/>
          <p:cNvSpPr>
            <a:spLocks noGrp="1"/>
          </p:cNvSpPr>
          <p:nvPr>
            <p:ph type="ftr" sz="quarter" idx="3"/>
          </p:nvPr>
        </p:nvSpPr>
        <p:spPr>
          <a:xfrm>
            <a:off x="7124700" y="6991985"/>
            <a:ext cx="180340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Tsukuba Japan </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Content Placeholder 2"/>
          <p:cNvSpPr>
            <a:spLocks noGrp="1"/>
          </p:cNvSpPr>
          <p:nvPr>
            <p:ph idx="13" hasCustomPrompt="1"/>
          </p:nvPr>
        </p:nvSpPr>
        <p:spPr>
          <a:xfrm>
            <a:off x="929640" y="2032000"/>
            <a:ext cx="3931920" cy="4280746"/>
          </a:xfrm>
          <a:prstGeom prst="rect">
            <a:avLst/>
          </a:prstGeom>
        </p:spPr>
        <p:txBody>
          <a:bodyPr lIns="0" rIns="0"/>
          <a:lstStyle>
            <a:lvl2pPr marL="457200" indent="-457200">
              <a:defRPr sz="2400">
                <a:latin typeface="Arial"/>
                <a:cs typeface="Arial"/>
              </a:defRPr>
            </a:lvl2pPr>
            <a:lvl3pPr marL="917575" indent="-341313">
              <a:defRPr sz="2000">
                <a:latin typeface="Arial"/>
                <a:cs typeface="Arial"/>
              </a:defRPr>
            </a:lvl3pPr>
            <a:lvl4pPr marL="1201738" indent="-287338">
              <a:buFont typeface="Lucida Grande"/>
              <a:buChar char="‒"/>
              <a:defRPr sz="1800">
                <a:latin typeface="Arial"/>
                <a:cs typeface="Arial"/>
              </a:defRPr>
            </a:lvl4pPr>
            <a:lvl5pPr marL="1490663" indent="-228600">
              <a:defRPr sz="18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2"/>
          <p:cNvSpPr>
            <a:spLocks noGrp="1"/>
          </p:cNvSpPr>
          <p:nvPr>
            <p:ph idx="14" hasCustomPrompt="1"/>
          </p:nvPr>
        </p:nvSpPr>
        <p:spPr>
          <a:xfrm>
            <a:off x="5199380" y="2032000"/>
            <a:ext cx="3931920" cy="4280746"/>
          </a:xfrm>
          <a:prstGeom prst="rect">
            <a:avLst/>
          </a:prstGeom>
        </p:spPr>
        <p:txBody>
          <a:bodyPr lIns="0" rIns="0"/>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defTabSz="368300">
              <a:defRPr sz="18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14"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16" name="Date Placeholder 3"/>
          <p:cNvSpPr>
            <a:spLocks noGrp="1"/>
          </p:cNvSpPr>
          <p:nvPr>
            <p:ph type="dt" sz="half" idx="2"/>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February 24,, 2016</a:t>
            </a:r>
            <a:endParaRPr lang="en-US" dirty="0"/>
          </a:p>
        </p:txBody>
      </p:sp>
      <p:sp>
        <p:nvSpPr>
          <p:cNvPr id="17" name="Footer Placeholder 4"/>
          <p:cNvSpPr>
            <a:spLocks noGrp="1"/>
          </p:cNvSpPr>
          <p:nvPr>
            <p:ph type="ftr" sz="quarter" idx="3"/>
          </p:nvPr>
        </p:nvSpPr>
        <p:spPr>
          <a:xfrm>
            <a:off x="7124700" y="6991985"/>
            <a:ext cx="180340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Tsukuba Japan </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0" y="1869639"/>
            <a:ext cx="4038601" cy="517471"/>
          </a:xfrm>
          <a:prstGeom prst="rect">
            <a:avLst/>
          </a:prstGeom>
        </p:spPr>
        <p:txBody>
          <a:bodyPr lIns="0" tIns="0" rIns="0" bIns="0" anchor="b">
            <a:normAutofit/>
          </a:bodyPr>
          <a:lstStyle>
            <a:lvl1pPr marL="0" indent="0">
              <a:buNone/>
              <a:defRPr sz="2000" b="1">
                <a:latin typeface="Arial"/>
                <a:cs typeface="Arial"/>
              </a:defRPr>
            </a:lvl1pPr>
            <a:lvl2pPr marL="502920" indent="0">
              <a:buNone/>
              <a:defRPr sz="2200" b="1"/>
            </a:lvl2pPr>
            <a:lvl3pPr marL="1005840" indent="0">
              <a:buNone/>
              <a:defRPr sz="2000" b="1"/>
            </a:lvl3pPr>
            <a:lvl4pPr marL="1508760" indent="0">
              <a:buNone/>
              <a:defRPr sz="1800" b="1"/>
            </a:lvl4pPr>
            <a:lvl5pPr marL="2011680" indent="0">
              <a:buNone/>
              <a:defRPr sz="1800" b="1"/>
            </a:lvl5pPr>
            <a:lvl6pPr marL="2514600" indent="0">
              <a:buNone/>
              <a:defRPr sz="1800" b="1"/>
            </a:lvl6pPr>
            <a:lvl7pPr marL="3017520" indent="0">
              <a:buNone/>
              <a:defRPr sz="1800" b="1"/>
            </a:lvl7pPr>
            <a:lvl8pPr marL="3520440" indent="0">
              <a:buNone/>
              <a:defRPr sz="1800" b="1"/>
            </a:lvl8pPr>
            <a:lvl9pPr marL="4023360" indent="0">
              <a:buNone/>
              <a:defRPr sz="1800" b="1"/>
            </a:lvl9pPr>
          </a:lstStyle>
          <a:p>
            <a:pPr lvl="0"/>
            <a:r>
              <a:rPr lang="en-US" smtClean="0"/>
              <a:t>Click to edit Master text styles</a:t>
            </a:r>
          </a:p>
        </p:txBody>
      </p:sp>
      <p:sp>
        <p:nvSpPr>
          <p:cNvPr id="5" name="Text Placeholder 4"/>
          <p:cNvSpPr>
            <a:spLocks noGrp="1"/>
          </p:cNvSpPr>
          <p:nvPr>
            <p:ph type="body" sz="quarter" idx="3"/>
          </p:nvPr>
        </p:nvSpPr>
        <p:spPr>
          <a:xfrm>
            <a:off x="5173133" y="1869665"/>
            <a:ext cx="3970868" cy="517445"/>
          </a:xfrm>
          <a:prstGeom prst="rect">
            <a:avLst/>
          </a:prstGeom>
        </p:spPr>
        <p:txBody>
          <a:bodyPr lIns="0" tIns="0" rIns="0" bIns="0" anchor="b">
            <a:normAutofit/>
          </a:bodyPr>
          <a:lstStyle>
            <a:lvl1pPr marL="0" indent="0" algn="l">
              <a:buNone/>
              <a:defRPr sz="2000" b="1">
                <a:latin typeface="Arial"/>
                <a:cs typeface="Arial"/>
              </a:defRPr>
            </a:lvl1pPr>
            <a:lvl2pPr marL="502920" indent="0">
              <a:buNone/>
              <a:defRPr sz="2200" b="1"/>
            </a:lvl2pPr>
            <a:lvl3pPr marL="1005840" indent="0">
              <a:buNone/>
              <a:defRPr sz="2000" b="1"/>
            </a:lvl3pPr>
            <a:lvl4pPr marL="1508760" indent="0">
              <a:buNone/>
              <a:defRPr sz="1800" b="1"/>
            </a:lvl4pPr>
            <a:lvl5pPr marL="2011680" indent="0">
              <a:buNone/>
              <a:defRPr sz="1800" b="1"/>
            </a:lvl5pPr>
            <a:lvl6pPr marL="2514600" indent="0">
              <a:buNone/>
              <a:defRPr sz="1800" b="1"/>
            </a:lvl6pPr>
            <a:lvl7pPr marL="3017520" indent="0">
              <a:buNone/>
              <a:defRPr sz="1800" b="1"/>
            </a:lvl7pPr>
            <a:lvl8pPr marL="3520440" indent="0">
              <a:buNone/>
              <a:defRPr sz="1800" b="1"/>
            </a:lvl8pPr>
            <a:lvl9pPr marL="4023360" indent="0">
              <a:buNone/>
              <a:defRPr sz="1800" b="1"/>
            </a:lvl9pPr>
          </a:lstStyle>
          <a:p>
            <a:pPr lvl="0"/>
            <a:r>
              <a:rPr lang="en-US" smtClean="0"/>
              <a:t>Click to edit Master text styles</a:t>
            </a:r>
          </a:p>
        </p:txBody>
      </p:sp>
      <p:sp>
        <p:nvSpPr>
          <p:cNvPr id="10" name="Content Placeholder 2"/>
          <p:cNvSpPr>
            <a:spLocks noGrp="1"/>
          </p:cNvSpPr>
          <p:nvPr>
            <p:ph idx="13" hasCustomPrompt="1"/>
          </p:nvPr>
        </p:nvSpPr>
        <p:spPr>
          <a:xfrm>
            <a:off x="914399" y="2565401"/>
            <a:ext cx="4038601" cy="3852332"/>
          </a:xfrm>
          <a:prstGeom prst="rect">
            <a:avLst/>
          </a:prstGeom>
        </p:spPr>
        <p:txBody>
          <a:bodyPr lIns="0" rIns="0"/>
          <a:lstStyle>
            <a:lvl2pPr marL="457200" indent="-457200">
              <a:defRPr sz="2400">
                <a:latin typeface="Arial"/>
                <a:cs typeface="Arial"/>
              </a:defRPr>
            </a:lvl2pPr>
            <a:lvl3pPr marL="917575" indent="-341313">
              <a:defRPr sz="2000">
                <a:latin typeface="Arial"/>
                <a:cs typeface="Arial"/>
              </a:defRPr>
            </a:lvl3pPr>
            <a:lvl4pPr marL="1201738" indent="-287338">
              <a:buFont typeface="Lucida Grande"/>
              <a:buChar char="‒"/>
              <a:defRPr sz="1800">
                <a:latin typeface="Arial"/>
                <a:cs typeface="Arial"/>
              </a:defRPr>
            </a:lvl4pPr>
            <a:lvl5pPr marL="1490663" indent="-228600">
              <a:defRPr sz="18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4" hasCustomPrompt="1"/>
          </p:nvPr>
        </p:nvSpPr>
        <p:spPr>
          <a:xfrm>
            <a:off x="5173133" y="2565401"/>
            <a:ext cx="3970868" cy="3852331"/>
          </a:xfrm>
          <a:prstGeom prst="rect">
            <a:avLst/>
          </a:prstGeom>
        </p:spPr>
        <p:txBody>
          <a:bodyPr lIns="0" rIns="0"/>
          <a:lstStyle>
            <a:lvl2pPr marL="457200" indent="-457200">
              <a:defRPr sz="2400">
                <a:latin typeface="Arial"/>
                <a:cs typeface="Arial"/>
              </a:defRPr>
            </a:lvl2pPr>
            <a:lvl3pPr marL="804863" indent="-347663">
              <a:defRPr sz="2000">
                <a:latin typeface="Arial"/>
                <a:cs typeface="Arial"/>
              </a:defRPr>
            </a:lvl3pPr>
            <a:lvl4pPr marL="1143000" indent="-338138">
              <a:buFont typeface="Lucida Grande"/>
              <a:buChar char="‒"/>
              <a:defRPr sz="1800">
                <a:latin typeface="Arial"/>
                <a:cs typeface="Arial"/>
              </a:defRPr>
            </a:lvl4pPr>
            <a:lvl5pPr marL="1371600" indent="-228600" defTabSz="368300">
              <a:defRPr sz="18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15" name="Title 1"/>
          <p:cNvSpPr>
            <a:spLocks noGrp="1"/>
          </p:cNvSpPr>
          <p:nvPr>
            <p:ph type="title"/>
          </p:nvPr>
        </p:nvSpPr>
        <p:spPr>
          <a:xfrm>
            <a:off x="914400" y="1126067"/>
            <a:ext cx="8229600" cy="550333"/>
          </a:xfrm>
          <a:prstGeom prst="rect">
            <a:avLst/>
          </a:prstGeom>
        </p:spPr>
        <p:txBody>
          <a:bodyPr vert="horz" lIns="0" tIns="0" rIns="0" bIns="0"/>
          <a:lstStyle>
            <a:lvl1pPr algn="l">
              <a:defRPr sz="3000" b="1">
                <a:latin typeface="Arial"/>
                <a:cs typeface="Arial"/>
              </a:defRPr>
            </a:lvl1pPr>
          </a:lstStyle>
          <a:p>
            <a:r>
              <a:rPr lang="en-US" smtClean="0"/>
              <a:t>Click to edit Master title style</a:t>
            </a:r>
            <a:endParaRPr lang="en-US" dirty="0"/>
          </a:p>
        </p:txBody>
      </p:sp>
      <p:sp>
        <p:nvSpPr>
          <p:cNvPr id="17" name="Date Placeholder 3"/>
          <p:cNvSpPr>
            <a:spLocks noGrp="1"/>
          </p:cNvSpPr>
          <p:nvPr>
            <p:ph type="dt" sz="half" idx="2"/>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February 24,, 2016</a:t>
            </a:r>
            <a:endParaRPr lang="en-US" dirty="0"/>
          </a:p>
        </p:txBody>
      </p:sp>
      <p:sp>
        <p:nvSpPr>
          <p:cNvPr id="18" name="Footer Placeholder 4"/>
          <p:cNvSpPr>
            <a:spLocks noGrp="1"/>
          </p:cNvSpPr>
          <p:nvPr>
            <p:ph type="ftr" sz="quarter" idx="15"/>
          </p:nvPr>
        </p:nvSpPr>
        <p:spPr>
          <a:xfrm>
            <a:off x="7124700" y="6991985"/>
            <a:ext cx="180340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Tsukuba Japan </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9" name="Date Placeholder 3"/>
          <p:cNvSpPr>
            <a:spLocks noGrp="1"/>
          </p:cNvSpPr>
          <p:nvPr>
            <p:ph type="dt" sz="half" idx="2"/>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February 24,, 2016</a:t>
            </a:r>
            <a:endParaRPr lang="en-US" dirty="0"/>
          </a:p>
        </p:txBody>
      </p:sp>
      <p:sp>
        <p:nvSpPr>
          <p:cNvPr id="10" name="Footer Placeholder 4"/>
          <p:cNvSpPr>
            <a:spLocks noGrp="1"/>
          </p:cNvSpPr>
          <p:nvPr>
            <p:ph type="ftr" sz="quarter" idx="3"/>
          </p:nvPr>
        </p:nvSpPr>
        <p:spPr>
          <a:xfrm>
            <a:off x="7124700" y="6991985"/>
            <a:ext cx="180340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Tsukuba Japan </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134533"/>
            <a:ext cx="2897665" cy="719666"/>
          </a:xfrm>
          <a:prstGeom prst="rect">
            <a:avLst/>
          </a:prstGeom>
        </p:spPr>
        <p:txBody>
          <a:bodyPr lIns="0" tIns="0" rIns="0" bIns="0" anchor="b"/>
          <a:lstStyle>
            <a:lvl1pPr algn="l">
              <a:defRPr sz="1600" b="1">
                <a:latin typeface="Arial"/>
                <a:cs typeface="Arial"/>
              </a:defRPr>
            </a:lvl1pPr>
          </a:lstStyle>
          <a:p>
            <a:r>
              <a:rPr lang="en-US" smtClean="0"/>
              <a:t>Click to edit Master title style</a:t>
            </a:r>
            <a:endParaRPr lang="en-US" dirty="0"/>
          </a:p>
        </p:txBody>
      </p:sp>
      <p:sp>
        <p:nvSpPr>
          <p:cNvPr id="3" name="Content Placeholder 2"/>
          <p:cNvSpPr>
            <a:spLocks noGrp="1"/>
          </p:cNvSpPr>
          <p:nvPr>
            <p:ph idx="1"/>
          </p:nvPr>
        </p:nvSpPr>
        <p:spPr>
          <a:xfrm>
            <a:off x="3932555" y="1134533"/>
            <a:ext cx="5211445" cy="5207000"/>
          </a:xfrm>
          <a:prstGeom prst="rect">
            <a:avLst/>
          </a:prstGeom>
        </p:spPr>
        <p:txBody>
          <a:bodyPr/>
          <a:lstStyle>
            <a:lvl1pPr>
              <a:defRPr sz="3000" baseline="0"/>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399" y="2015067"/>
            <a:ext cx="2897666" cy="4326466"/>
          </a:xfrm>
          <a:prstGeom prst="rect">
            <a:avLst/>
          </a:prstGeom>
        </p:spPr>
        <p:txBody>
          <a:bodyPr>
            <a:normAutofit/>
          </a:bodyPr>
          <a:lstStyle>
            <a:lvl1pPr marL="0" indent="0">
              <a:buNone/>
              <a:defRPr sz="1400" b="1"/>
            </a:lvl1pPr>
            <a:lvl2pPr marL="502920" indent="0">
              <a:buNone/>
              <a:defRPr sz="1300"/>
            </a:lvl2pPr>
            <a:lvl3pPr marL="1005840" indent="0">
              <a:buNone/>
              <a:defRPr sz="1100"/>
            </a:lvl3pPr>
            <a:lvl4pPr marL="1508760" indent="0">
              <a:buNone/>
              <a:defRPr sz="1000"/>
            </a:lvl4pPr>
            <a:lvl5pPr marL="2011680" indent="0">
              <a:buNone/>
              <a:defRPr sz="1000"/>
            </a:lvl5pPr>
            <a:lvl6pPr marL="2514600" indent="0">
              <a:buNone/>
              <a:defRPr sz="1000"/>
            </a:lvl6pPr>
            <a:lvl7pPr marL="3017520" indent="0">
              <a:buNone/>
              <a:defRPr sz="1000"/>
            </a:lvl7pPr>
            <a:lvl8pPr marL="3520440" indent="0">
              <a:buNone/>
              <a:defRPr sz="1000"/>
            </a:lvl8pPr>
            <a:lvl9pPr marL="4023360" indent="0">
              <a:buNone/>
              <a:defRPr sz="1000"/>
            </a:lvl9pPr>
          </a:lstStyle>
          <a:p>
            <a:pPr lvl="0"/>
            <a:r>
              <a:rPr lang="en-US" smtClean="0"/>
              <a:t>Click to edit Master text styles</a:t>
            </a:r>
          </a:p>
        </p:txBody>
      </p:sp>
      <p:sp>
        <p:nvSpPr>
          <p:cNvPr id="10"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12" name="Date Placeholder 3"/>
          <p:cNvSpPr>
            <a:spLocks noGrp="1"/>
          </p:cNvSpPr>
          <p:nvPr>
            <p:ph type="dt" sz="half" idx="10"/>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February 24,, 2016</a:t>
            </a:r>
            <a:endParaRPr lang="en-US" dirty="0"/>
          </a:p>
        </p:txBody>
      </p:sp>
      <p:sp>
        <p:nvSpPr>
          <p:cNvPr id="13" name="Footer Placeholder 4"/>
          <p:cNvSpPr>
            <a:spLocks noGrp="1"/>
          </p:cNvSpPr>
          <p:nvPr>
            <p:ph type="ftr" sz="quarter" idx="3"/>
          </p:nvPr>
        </p:nvSpPr>
        <p:spPr>
          <a:xfrm>
            <a:off x="7124700" y="6991985"/>
            <a:ext cx="180340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Tsukuba Japan </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139267"/>
            <a:ext cx="6035040" cy="623412"/>
          </a:xfrm>
          <a:prstGeom prst="rect">
            <a:avLst/>
          </a:prstGeom>
        </p:spPr>
        <p:txBody>
          <a:bodyPr lIns="0" tIns="0" rIns="0" bIns="0" anchor="b"/>
          <a:lstStyle>
            <a:lvl1pPr algn="l">
              <a:defRPr sz="2400" b="1">
                <a:latin typeface="Arial"/>
                <a:cs typeface="Aria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971517" y="1007533"/>
            <a:ext cx="6035040" cy="3894667"/>
          </a:xfrm>
          <a:prstGeom prst="rect">
            <a:avLst/>
          </a:prstGeom>
        </p:spPr>
        <p:txBody>
          <a:bodyPr/>
          <a:lstStyle>
            <a:lvl1pPr marL="0" indent="0">
              <a:buNone/>
              <a:defRPr sz="3500"/>
            </a:lvl1pPr>
            <a:lvl2pPr marL="502920" indent="0">
              <a:buNone/>
              <a:defRPr sz="3100"/>
            </a:lvl2pPr>
            <a:lvl3pPr marL="1005840" indent="0">
              <a:buNone/>
              <a:defRPr sz="2600"/>
            </a:lvl3pPr>
            <a:lvl4pPr marL="1508760" indent="0">
              <a:buNone/>
              <a:defRPr sz="2200"/>
            </a:lvl4pPr>
            <a:lvl5pPr marL="2011680" indent="0">
              <a:buNone/>
              <a:defRPr sz="2200"/>
            </a:lvl5pPr>
            <a:lvl6pPr marL="2514600" indent="0">
              <a:buNone/>
              <a:defRPr sz="2200"/>
            </a:lvl6pPr>
            <a:lvl7pPr marL="3017520" indent="0">
              <a:buNone/>
              <a:defRPr sz="2200"/>
            </a:lvl7pPr>
            <a:lvl8pPr marL="3520440" indent="0">
              <a:buNone/>
              <a:defRPr sz="2200"/>
            </a:lvl8pPr>
            <a:lvl9pPr marL="4023360" indent="0">
              <a:buNone/>
              <a:defRPr sz="2200"/>
            </a:lvl9pPr>
          </a:lstStyle>
          <a:p>
            <a:r>
              <a:rPr lang="en-US" smtClean="0"/>
              <a:t>Click icon to add picture</a:t>
            </a:r>
            <a:endParaRPr lang="en-US" dirty="0"/>
          </a:p>
        </p:txBody>
      </p:sp>
      <p:sp>
        <p:nvSpPr>
          <p:cNvPr id="4" name="Text Placeholder 3"/>
          <p:cNvSpPr>
            <a:spLocks noGrp="1"/>
          </p:cNvSpPr>
          <p:nvPr>
            <p:ph type="body" sz="half" idx="2"/>
          </p:nvPr>
        </p:nvSpPr>
        <p:spPr>
          <a:xfrm>
            <a:off x="1971517" y="5762679"/>
            <a:ext cx="6035040" cy="885348"/>
          </a:xfrm>
          <a:prstGeom prst="rect">
            <a:avLst/>
          </a:prstGeom>
        </p:spPr>
        <p:txBody>
          <a:bodyPr lIns="0" tIns="0" rIns="0" bIns="0">
            <a:normAutofit/>
          </a:bodyPr>
          <a:lstStyle>
            <a:lvl1pPr marL="0" indent="0">
              <a:buNone/>
              <a:defRPr sz="1400">
                <a:latin typeface="Arial"/>
                <a:cs typeface="Arial"/>
              </a:defRPr>
            </a:lvl1pPr>
            <a:lvl2pPr marL="502920" indent="0">
              <a:buNone/>
              <a:defRPr sz="1300"/>
            </a:lvl2pPr>
            <a:lvl3pPr marL="1005840" indent="0">
              <a:buNone/>
              <a:defRPr sz="1100"/>
            </a:lvl3pPr>
            <a:lvl4pPr marL="1508760" indent="0">
              <a:buNone/>
              <a:defRPr sz="1000"/>
            </a:lvl4pPr>
            <a:lvl5pPr marL="2011680" indent="0">
              <a:buNone/>
              <a:defRPr sz="1000"/>
            </a:lvl5pPr>
            <a:lvl6pPr marL="2514600" indent="0">
              <a:buNone/>
              <a:defRPr sz="1000"/>
            </a:lvl6pPr>
            <a:lvl7pPr marL="3017520" indent="0">
              <a:buNone/>
              <a:defRPr sz="1000"/>
            </a:lvl7pPr>
            <a:lvl8pPr marL="3520440" indent="0">
              <a:buNone/>
              <a:defRPr sz="1000"/>
            </a:lvl8pPr>
            <a:lvl9pPr marL="4023360" indent="0">
              <a:buNone/>
              <a:defRPr sz="1000"/>
            </a:lvl9pPr>
          </a:lstStyle>
          <a:p>
            <a:pPr lvl="0"/>
            <a:r>
              <a:rPr lang="en-US" smtClean="0"/>
              <a:t>Click to edit Master text styles</a:t>
            </a:r>
          </a:p>
        </p:txBody>
      </p:sp>
      <p:sp>
        <p:nvSpPr>
          <p:cNvPr id="10"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12" name="Date Placeholder 3"/>
          <p:cNvSpPr>
            <a:spLocks noGrp="1"/>
          </p:cNvSpPr>
          <p:nvPr>
            <p:ph type="dt" sz="half" idx="10"/>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February 24,, 2016</a:t>
            </a:r>
            <a:endParaRPr lang="en-US" dirty="0"/>
          </a:p>
        </p:txBody>
      </p:sp>
      <p:sp>
        <p:nvSpPr>
          <p:cNvPr id="13" name="Footer Placeholder 4"/>
          <p:cNvSpPr>
            <a:spLocks noGrp="1"/>
          </p:cNvSpPr>
          <p:nvPr>
            <p:ph type="ftr" sz="quarter" idx="3"/>
          </p:nvPr>
        </p:nvSpPr>
        <p:spPr>
          <a:xfrm>
            <a:off x="7124700" y="6991985"/>
            <a:ext cx="180340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Tsukuba Japan </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emf"/><Relationship Id="rId15" Type="http://schemas.openxmlformats.org/officeDocument/2006/relationships/image" Target="../media/image2.emf"/><Relationship Id="rId16"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February 24,, 2016</a:t>
            </a:r>
            <a:endParaRPr lang="en-US" dirty="0"/>
          </a:p>
        </p:txBody>
      </p:sp>
      <p:sp>
        <p:nvSpPr>
          <p:cNvPr id="5" name="Footer Placeholder 4"/>
          <p:cNvSpPr>
            <a:spLocks noGrp="1"/>
          </p:cNvSpPr>
          <p:nvPr>
            <p:ph type="ftr" sz="quarter" idx="3"/>
          </p:nvPr>
        </p:nvSpPr>
        <p:spPr>
          <a:xfrm>
            <a:off x="7124700" y="6991985"/>
            <a:ext cx="180340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Tsukuba Japan </a:t>
            </a:r>
            <a:endParaRPr lang="en-US" dirty="0"/>
          </a:p>
        </p:txBody>
      </p:sp>
      <p:sp>
        <p:nvSpPr>
          <p:cNvPr id="6"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9" name="Text Placeholder 8"/>
          <p:cNvSpPr>
            <a:spLocks noGrp="1"/>
          </p:cNvSpPr>
          <p:nvPr>
            <p:ph type="body" idx="1"/>
          </p:nvPr>
        </p:nvSpPr>
        <p:spPr>
          <a:xfrm>
            <a:off x="914400" y="1143000"/>
            <a:ext cx="8229283" cy="4978400"/>
          </a:xfrm>
          <a:prstGeom prst="rect">
            <a:avLst/>
          </a:prstGeom>
        </p:spPr>
        <p:txBody>
          <a:bodyPr vert="horz" lIns="0" tIns="0" rIns="0" bIns="0" rtlCol="0">
            <a:normAutofit/>
          </a:bodyPr>
          <a:lstStyle/>
          <a:p>
            <a:pPr lvl="0"/>
            <a:r>
              <a:rPr lang="en-US" dirty="0" smtClean="0"/>
              <a:t>Click to edit Master title style</a:t>
            </a:r>
          </a:p>
          <a:p>
            <a:pPr lvl="0"/>
            <a:r>
              <a:rPr lang="en-US" dirty="0" smtClean="0"/>
              <a:t>Second level</a:t>
            </a:r>
          </a:p>
          <a:p>
            <a:pPr lvl="2"/>
            <a:r>
              <a:rPr lang="en-US" dirty="0" smtClean="0"/>
              <a:t>Third level</a:t>
            </a:r>
          </a:p>
        </p:txBody>
      </p:sp>
      <p:pic>
        <p:nvPicPr>
          <p:cNvPr id="10" name="Picture 9"/>
          <p:cNvPicPr>
            <a:picLocks noChangeAspect="1"/>
          </p:cNvPicPr>
          <p:nvPr/>
        </p:nvPicPr>
        <p:blipFill>
          <a:blip r:embed="rId14"/>
          <a:stretch>
            <a:fillRect/>
          </a:stretch>
        </p:blipFill>
        <p:spPr>
          <a:xfrm>
            <a:off x="217239" y="217669"/>
            <a:ext cx="2775432" cy="521208"/>
          </a:xfrm>
          <a:prstGeom prst="rect">
            <a:avLst/>
          </a:prstGeom>
        </p:spPr>
      </p:pic>
      <p:pic>
        <p:nvPicPr>
          <p:cNvPr id="11" name="Picture 10"/>
          <p:cNvPicPr>
            <a:picLocks noChangeAspect="1"/>
          </p:cNvPicPr>
          <p:nvPr/>
        </p:nvPicPr>
        <p:blipFill>
          <a:blip r:embed="rId15"/>
          <a:stretch>
            <a:fillRect/>
          </a:stretch>
        </p:blipFill>
        <p:spPr>
          <a:xfrm>
            <a:off x="914400" y="696459"/>
            <a:ext cx="8229600" cy="38100"/>
          </a:xfrm>
          <a:prstGeom prst="rect">
            <a:avLst/>
          </a:prstGeom>
        </p:spPr>
      </p:pic>
      <p:pic>
        <p:nvPicPr>
          <p:cNvPr id="12" name="Picture 11"/>
          <p:cNvPicPr>
            <a:picLocks noChangeAspect="1"/>
          </p:cNvPicPr>
          <p:nvPr/>
        </p:nvPicPr>
        <p:blipFill>
          <a:blip r:embed="rId16"/>
          <a:stretch>
            <a:fillRect/>
          </a:stretch>
        </p:blipFill>
        <p:spPr>
          <a:xfrm>
            <a:off x="914400" y="6838950"/>
            <a:ext cx="8229600" cy="38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52" r:id="rId5"/>
    <p:sldLayoutId id="2147483653" r:id="rId6"/>
    <p:sldLayoutId id="2147483655" r:id="rId7"/>
    <p:sldLayoutId id="2147483656" r:id="rId8"/>
    <p:sldLayoutId id="2147483657" r:id="rId9"/>
    <p:sldLayoutId id="2147483662" r:id="rId10"/>
    <p:sldLayoutId id="2147483663" r:id="rId11"/>
    <p:sldLayoutId id="2147483664" r:id="rId12"/>
  </p:sldLayoutIdLst>
  <p:hf hdr="0"/>
  <p:txStyles>
    <p:titleStyle>
      <a:lvl1pPr algn="ctr" defTabSz="502920" rtl="0" eaLnBrk="1" latinLnBrk="0" hangingPunct="1">
        <a:spcBef>
          <a:spcPct val="0"/>
        </a:spcBef>
        <a:buNone/>
        <a:defRPr sz="4800" kern="1200">
          <a:solidFill>
            <a:schemeClr val="tx1"/>
          </a:solidFill>
          <a:latin typeface="+mj-lt"/>
          <a:ea typeface="+mj-ea"/>
          <a:cs typeface="+mj-cs"/>
        </a:defRPr>
      </a:lvl1pPr>
    </p:titleStyle>
    <p:bodyStyle>
      <a:lvl1pPr marL="377190" indent="-377190" algn="l" defTabSz="502920" rtl="0" eaLnBrk="1" latinLnBrk="0" hangingPunct="1">
        <a:spcBef>
          <a:spcPct val="20000"/>
        </a:spcBef>
        <a:buFont typeface="Arial"/>
        <a:buNone/>
        <a:defRPr sz="3000" b="1" kern="1200">
          <a:solidFill>
            <a:schemeClr val="tx1"/>
          </a:solidFill>
          <a:latin typeface="Arial"/>
          <a:ea typeface="+mn-ea"/>
          <a:cs typeface="Arial"/>
        </a:defRPr>
      </a:lvl1pPr>
      <a:lvl2pPr marL="817245" indent="-314325" algn="l" defTabSz="502920" rtl="0" eaLnBrk="1" latinLnBrk="0" hangingPunct="1">
        <a:spcBef>
          <a:spcPct val="20000"/>
        </a:spcBef>
        <a:buFont typeface="Arial"/>
        <a:buChar char="•"/>
        <a:defRPr sz="4000" kern="1200">
          <a:solidFill>
            <a:schemeClr val="tx1"/>
          </a:solidFill>
          <a:latin typeface="+mn-lt"/>
          <a:ea typeface="+mn-ea"/>
          <a:cs typeface="+mn-cs"/>
        </a:defRPr>
      </a:lvl2pPr>
      <a:lvl3pPr marL="1257300" indent="-251460" algn="l" defTabSz="502920" rtl="0" eaLnBrk="1" latinLnBrk="0" hangingPunct="1">
        <a:spcBef>
          <a:spcPct val="20000"/>
        </a:spcBef>
        <a:buFont typeface="Lucida Grande"/>
        <a:buChar char="‒"/>
        <a:defRPr sz="1800" kern="1200">
          <a:solidFill>
            <a:schemeClr val="tx1"/>
          </a:solidFill>
          <a:latin typeface="Arial"/>
          <a:ea typeface="+mn-ea"/>
          <a:cs typeface="Arial"/>
        </a:defRPr>
      </a:lvl3pPr>
      <a:lvl4pPr marL="1760220" indent="-251460" algn="l" defTabSz="502920" rtl="0" eaLnBrk="1" latinLnBrk="0" hangingPunct="1">
        <a:spcBef>
          <a:spcPct val="20000"/>
        </a:spcBef>
        <a:buFont typeface="Arial"/>
        <a:buChar char="–"/>
        <a:defRPr sz="2200" kern="1200">
          <a:solidFill>
            <a:schemeClr val="tx1"/>
          </a:solidFill>
          <a:latin typeface="+mn-lt"/>
          <a:ea typeface="+mn-ea"/>
          <a:cs typeface="+mn-cs"/>
        </a:defRPr>
      </a:lvl4pPr>
      <a:lvl5pPr marL="2263140" indent="-251460" algn="l" defTabSz="502920" rtl="0" eaLnBrk="1" latinLnBrk="0" hangingPunct="1">
        <a:spcBef>
          <a:spcPct val="20000"/>
        </a:spcBef>
        <a:buFont typeface="Arial"/>
        <a:buChar char="»"/>
        <a:defRPr sz="2200" kern="1200">
          <a:solidFill>
            <a:schemeClr val="tx1"/>
          </a:solidFill>
          <a:latin typeface="+mn-lt"/>
          <a:ea typeface="+mn-ea"/>
          <a:cs typeface="+mn-cs"/>
        </a:defRPr>
      </a:lvl5pPr>
      <a:lvl6pPr marL="2766060" indent="-251460" algn="l" defTabSz="502920" rtl="0" eaLnBrk="1" latinLnBrk="0" hangingPunct="1">
        <a:spcBef>
          <a:spcPct val="20000"/>
        </a:spcBef>
        <a:buFont typeface="Arial"/>
        <a:buChar char="•"/>
        <a:defRPr sz="2200" kern="1200">
          <a:solidFill>
            <a:schemeClr val="tx1"/>
          </a:solidFill>
          <a:latin typeface="+mn-lt"/>
          <a:ea typeface="+mn-ea"/>
          <a:cs typeface="+mn-cs"/>
        </a:defRPr>
      </a:lvl6pPr>
      <a:lvl7pPr marL="3268980" indent="-251460" algn="l" defTabSz="502920" rtl="0" eaLnBrk="1" latinLnBrk="0" hangingPunct="1">
        <a:spcBef>
          <a:spcPct val="20000"/>
        </a:spcBef>
        <a:buFont typeface="Arial"/>
        <a:buChar char="•"/>
        <a:defRPr sz="2200" kern="1200">
          <a:solidFill>
            <a:schemeClr val="tx1"/>
          </a:solidFill>
          <a:latin typeface="+mn-lt"/>
          <a:ea typeface="+mn-ea"/>
          <a:cs typeface="+mn-cs"/>
        </a:defRPr>
      </a:lvl7pPr>
      <a:lvl8pPr marL="3771900" indent="-251460" algn="l" defTabSz="502920" rtl="0" eaLnBrk="1" latinLnBrk="0" hangingPunct="1">
        <a:spcBef>
          <a:spcPct val="20000"/>
        </a:spcBef>
        <a:buFont typeface="Arial"/>
        <a:buChar char="•"/>
        <a:defRPr sz="2200" kern="1200">
          <a:solidFill>
            <a:schemeClr val="tx1"/>
          </a:solidFill>
          <a:latin typeface="+mn-lt"/>
          <a:ea typeface="+mn-ea"/>
          <a:cs typeface="+mn-cs"/>
        </a:defRPr>
      </a:lvl8pPr>
      <a:lvl9pPr marL="4274820" indent="-251460" algn="l" defTabSz="502920"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2920" rtl="0" eaLnBrk="1" latinLnBrk="0" hangingPunct="1">
        <a:defRPr sz="2000" kern="1200">
          <a:solidFill>
            <a:schemeClr val="tx1"/>
          </a:solidFill>
          <a:latin typeface="+mn-lt"/>
          <a:ea typeface="+mn-ea"/>
          <a:cs typeface="+mn-cs"/>
        </a:defRPr>
      </a:lvl1pPr>
      <a:lvl2pPr marL="502920" algn="l" defTabSz="502920" rtl="0" eaLnBrk="1" latinLnBrk="0" hangingPunct="1">
        <a:defRPr sz="2000" kern="1200">
          <a:solidFill>
            <a:schemeClr val="tx1"/>
          </a:solidFill>
          <a:latin typeface="+mn-lt"/>
          <a:ea typeface="+mn-ea"/>
          <a:cs typeface="+mn-cs"/>
        </a:defRPr>
      </a:lvl2pPr>
      <a:lvl3pPr marL="1005840" algn="l" defTabSz="502920" rtl="0" eaLnBrk="1" latinLnBrk="0" hangingPunct="1">
        <a:defRPr sz="2000" kern="1200">
          <a:solidFill>
            <a:schemeClr val="tx1"/>
          </a:solidFill>
          <a:latin typeface="+mn-lt"/>
          <a:ea typeface="+mn-ea"/>
          <a:cs typeface="+mn-cs"/>
        </a:defRPr>
      </a:lvl3pPr>
      <a:lvl4pPr marL="1508760" algn="l" defTabSz="502920" rtl="0" eaLnBrk="1" latinLnBrk="0" hangingPunct="1">
        <a:defRPr sz="2000" kern="1200">
          <a:solidFill>
            <a:schemeClr val="tx1"/>
          </a:solidFill>
          <a:latin typeface="+mn-lt"/>
          <a:ea typeface="+mn-ea"/>
          <a:cs typeface="+mn-cs"/>
        </a:defRPr>
      </a:lvl4pPr>
      <a:lvl5pPr marL="2011680" algn="l" defTabSz="502920" rtl="0" eaLnBrk="1" latinLnBrk="0" hangingPunct="1">
        <a:defRPr sz="2000" kern="1200">
          <a:solidFill>
            <a:schemeClr val="tx1"/>
          </a:solidFill>
          <a:latin typeface="+mn-lt"/>
          <a:ea typeface="+mn-ea"/>
          <a:cs typeface="+mn-cs"/>
        </a:defRPr>
      </a:lvl5pPr>
      <a:lvl6pPr marL="2514600" algn="l" defTabSz="502920" rtl="0" eaLnBrk="1" latinLnBrk="0" hangingPunct="1">
        <a:defRPr sz="2000" kern="1200">
          <a:solidFill>
            <a:schemeClr val="tx1"/>
          </a:solidFill>
          <a:latin typeface="+mn-lt"/>
          <a:ea typeface="+mn-ea"/>
          <a:cs typeface="+mn-cs"/>
        </a:defRPr>
      </a:lvl6pPr>
      <a:lvl7pPr marL="3017520" algn="l" defTabSz="502920" rtl="0" eaLnBrk="1" latinLnBrk="0" hangingPunct="1">
        <a:defRPr sz="2000" kern="1200">
          <a:solidFill>
            <a:schemeClr val="tx1"/>
          </a:solidFill>
          <a:latin typeface="+mn-lt"/>
          <a:ea typeface="+mn-ea"/>
          <a:cs typeface="+mn-cs"/>
        </a:defRPr>
      </a:lvl7pPr>
      <a:lvl8pPr marL="3520440" algn="l" defTabSz="502920" rtl="0" eaLnBrk="1" latinLnBrk="0" hangingPunct="1">
        <a:defRPr sz="2000" kern="1200">
          <a:solidFill>
            <a:schemeClr val="tx1"/>
          </a:solidFill>
          <a:latin typeface="+mn-lt"/>
          <a:ea typeface="+mn-ea"/>
          <a:cs typeface="+mn-cs"/>
        </a:defRPr>
      </a:lvl8pPr>
      <a:lvl9pPr marL="4023360" algn="l" defTabSz="502920"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9.emf"/><Relationship Id="rId4" Type="http://schemas.openxmlformats.org/officeDocument/2006/relationships/image" Target="../media/image30.emf"/><Relationship Id="rId1" Type="http://schemas.openxmlformats.org/officeDocument/2006/relationships/slideLayout" Target="../slideLayouts/slideLayout7.xml"/><Relationship Id="rId2" Type="http://schemas.openxmlformats.org/officeDocument/2006/relationships/image" Target="../media/image28.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31.jpeg"/><Relationship Id="rId3" Type="http://schemas.openxmlformats.org/officeDocument/2006/relationships/image" Target="../media/image3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png"/><Relationship Id="rId3" Type="http://schemas.openxmlformats.org/officeDocument/2006/relationships/image" Target="../media/image3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7.jpeg"/><Relationship Id="rId4" Type="http://schemas.openxmlformats.org/officeDocument/2006/relationships/image" Target="../media/image38.png"/><Relationship Id="rId5" Type="http://schemas.openxmlformats.org/officeDocument/2006/relationships/image" Target="../media/image39.png"/><Relationship Id="rId6" Type="http://schemas.openxmlformats.org/officeDocument/2006/relationships/image" Target="../media/image40.png"/><Relationship Id="rId1" Type="http://schemas.openxmlformats.org/officeDocument/2006/relationships/slideLayout" Target="../slideLayouts/slideLayout7.xml"/><Relationship Id="rId2" Type="http://schemas.openxmlformats.org/officeDocument/2006/relationships/image" Target="../media/image3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 Id="rId3" Type="http://schemas.openxmlformats.org/officeDocument/2006/relationships/image" Target="../media/image42.jpe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jpeg"/><Relationship Id="rId1" Type="http://schemas.openxmlformats.org/officeDocument/2006/relationships/slideLayout" Target="../slideLayouts/slideLayout12.xml"/><Relationship Id="rId2"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8.jpeg"/><Relationship Id="rId5" Type="http://schemas.openxmlformats.org/officeDocument/2006/relationships/image" Target="../media/image49.png"/><Relationship Id="rId1" Type="http://schemas.openxmlformats.org/officeDocument/2006/relationships/slideLayout" Target="../slideLayouts/slideLayout11.xml"/><Relationship Id="rId2" Type="http://schemas.openxmlformats.org/officeDocument/2006/relationships/image" Target="../media/image4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png"/><Relationship Id="rId5" Type="http://schemas.openxmlformats.org/officeDocument/2006/relationships/image" Target="../media/image52.png"/><Relationship Id="rId6" Type="http://schemas.openxmlformats.org/officeDocument/2006/relationships/image" Target="../media/image53.jpe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21.xml.rels><?xml version="1.0" encoding="UTF-8" standalone="yes"?>
<Relationships xmlns="http://schemas.openxmlformats.org/package/2006/relationships"><Relationship Id="rId3" Type="http://schemas.openxmlformats.org/officeDocument/2006/relationships/image" Target="../media/image55.jpeg"/><Relationship Id="rId4" Type="http://schemas.openxmlformats.org/officeDocument/2006/relationships/image" Target="../media/image52.png"/><Relationship Id="rId1" Type="http://schemas.openxmlformats.org/officeDocument/2006/relationships/slideLayout" Target="../slideLayouts/slideLayout5.xml"/><Relationship Id="rId2" Type="http://schemas.openxmlformats.org/officeDocument/2006/relationships/image" Target="../media/image54.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image" Target="../media/image5.png"/><Relationship Id="rId5" Type="http://schemas.openxmlformats.org/officeDocument/2006/relationships/image" Target="../media/image6.jpeg"/><Relationship Id="rId6" Type="http://schemas.openxmlformats.org/officeDocument/2006/relationships/image" Target="../media/image7.jpeg"/><Relationship Id="rId7" Type="http://schemas.openxmlformats.org/officeDocument/2006/relationships/image" Target="../media/image8.tiff"/><Relationship Id="rId8" Type="http://schemas.openxmlformats.org/officeDocument/2006/relationships/image" Target="../media/image9.emf"/><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 Id="rId3"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2.emf"/><Relationship Id="rId4" Type="http://schemas.openxmlformats.org/officeDocument/2006/relationships/image" Target="../media/image7.jpeg"/><Relationship Id="rId5" Type="http://schemas.openxmlformats.org/officeDocument/2006/relationships/image" Target="../media/image13.jpg"/><Relationship Id="rId6" Type="http://schemas.openxmlformats.org/officeDocument/2006/relationships/image" Target="../media/image14.jpeg"/><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jpeg"/><Relationship Id="rId5" Type="http://schemas.openxmlformats.org/officeDocument/2006/relationships/hyperlink" Target="https://indico.cern.ch/event/393250/" TargetMode="External"/><Relationship Id="rId6"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9.emf"/><Relationship Id="rId4" Type="http://schemas.openxmlformats.org/officeDocument/2006/relationships/image" Target="../media/image20.emf"/><Relationship Id="rId5" Type="http://schemas.openxmlformats.org/officeDocument/2006/relationships/image" Target="../media/image21.emf"/><Relationship Id="rId1" Type="http://schemas.openxmlformats.org/officeDocument/2006/relationships/slideLayout" Target="../slideLayouts/slideLayout11.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22.emf"/><Relationship Id="rId3" Type="http://schemas.openxmlformats.org/officeDocument/2006/relationships/image" Target="../media/image19.emf"/></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jpeg"/><Relationship Id="rId6" Type="http://schemas.openxmlformats.org/officeDocument/2006/relationships/image" Target="../media/image27.emf"/><Relationship Id="rId1" Type="http://schemas.openxmlformats.org/officeDocument/2006/relationships/slideLayout" Target="../slideLayouts/slideLayout11.xml"/><Relationship Id="rId2" Type="http://schemas.openxmlformats.org/officeDocument/2006/relationships/image" Target="../media/image2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LCC report to FALC</a:t>
            </a:r>
          </a:p>
          <a:p>
            <a:r>
              <a:rPr lang="en-US" sz="2400" dirty="0" smtClean="0"/>
              <a:t>L. Evans, Tsukuba 24</a:t>
            </a:r>
            <a:r>
              <a:rPr lang="en-US" sz="2400" baseline="30000" dirty="0" smtClean="0"/>
              <a:t>th</a:t>
            </a:r>
            <a:r>
              <a:rPr lang="en-US" sz="2400" dirty="0" smtClean="0"/>
              <a:t> February 2016</a:t>
            </a:r>
            <a:endParaRPr lang="en-US" sz="2400" dirty="0"/>
          </a:p>
        </p:txBody>
      </p:sp>
      <p:sp>
        <p:nvSpPr>
          <p:cNvPr id="3" name="Slide Number Placeholder 2"/>
          <p:cNvSpPr>
            <a:spLocks noGrp="1"/>
          </p:cNvSpPr>
          <p:nvPr>
            <p:ph type="sldNum" sz="quarter" idx="4"/>
          </p:nvPr>
        </p:nvSpPr>
        <p:spPr/>
        <p:txBody>
          <a:bodyPr/>
          <a:lstStyle/>
          <a:p>
            <a:fld id="{CADE5BF1-A944-B54A-9898-A27DB1807F1E}" type="slidenum">
              <a:rPr lang="en-US" smtClean="0"/>
              <a:pPr/>
              <a:t>1</a:t>
            </a:fld>
            <a:endParaRPr lang="en-US" dirty="0"/>
          </a:p>
        </p:txBody>
      </p:sp>
      <p:sp>
        <p:nvSpPr>
          <p:cNvPr id="4" name="Date Placeholder 3"/>
          <p:cNvSpPr>
            <a:spLocks noGrp="1"/>
          </p:cNvSpPr>
          <p:nvPr>
            <p:ph type="dt" sz="half" idx="2"/>
          </p:nvPr>
        </p:nvSpPr>
        <p:spPr/>
        <p:txBody>
          <a:bodyPr/>
          <a:lstStyle/>
          <a:p>
            <a:r>
              <a:rPr lang="en-US" smtClean="0"/>
              <a:t>February 24,, 2016</a:t>
            </a:r>
            <a:endParaRPr lang="en-US" dirty="0"/>
          </a:p>
        </p:txBody>
      </p:sp>
      <p:sp>
        <p:nvSpPr>
          <p:cNvPr id="5" name="Footer Placeholder 4"/>
          <p:cNvSpPr>
            <a:spLocks noGrp="1"/>
          </p:cNvSpPr>
          <p:nvPr>
            <p:ph type="ftr" sz="quarter" idx="3"/>
          </p:nvPr>
        </p:nvSpPr>
        <p:spPr/>
        <p:txBody>
          <a:bodyPr/>
          <a:lstStyle/>
          <a:p>
            <a:r>
              <a:rPr lang="en-US" smtClean="0"/>
              <a:t>Tsukuba Japan </a:t>
            </a:r>
            <a:endParaRPr lang="en-US" dirty="0"/>
          </a:p>
        </p:txBody>
      </p:sp>
    </p:spTree>
    <p:extLst>
      <p:ext uri="{BB962C8B-B14F-4D97-AF65-F5344CB8AC3E}">
        <p14:creationId xmlns:p14="http://schemas.microsoft.com/office/powerpoint/2010/main" val="29424133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699759" y="419100"/>
            <a:ext cx="4116494" cy="2849880"/>
          </a:xfrm>
          <a:prstGeom prst="rect">
            <a:avLst/>
          </a:prstGeom>
          <a:effectLst>
            <a:outerShdw blurRad="63500" sx="102000" sy="102000" algn="ctr" rotWithShape="0">
              <a:prstClr val="black">
                <a:alpha val="40000"/>
              </a:prstClr>
            </a:outerShdw>
          </a:effectLst>
        </p:spPr>
      </p:pic>
      <p:pic>
        <p:nvPicPr>
          <p:cNvPr id="3" name="Picture 2"/>
          <p:cNvPicPr>
            <a:picLocks noChangeAspect="1"/>
          </p:cNvPicPr>
          <p:nvPr/>
        </p:nvPicPr>
        <p:blipFill>
          <a:blip r:embed="rId3"/>
          <a:stretch>
            <a:fillRect/>
          </a:stretch>
        </p:blipFill>
        <p:spPr>
          <a:xfrm>
            <a:off x="167640" y="3101340"/>
            <a:ext cx="5085080" cy="3520440"/>
          </a:xfrm>
          <a:prstGeom prst="rect">
            <a:avLst/>
          </a:prstGeom>
          <a:effectLst>
            <a:outerShdw blurRad="63500" sx="102000" sy="102000" algn="ctr" rotWithShape="0">
              <a:prstClr val="black">
                <a:alpha val="40000"/>
              </a:prstClr>
            </a:outerShdw>
          </a:effectLst>
        </p:spPr>
      </p:pic>
      <p:pic>
        <p:nvPicPr>
          <p:cNvPr id="4" name="Picture 3"/>
          <p:cNvPicPr>
            <a:picLocks noChangeAspect="1"/>
          </p:cNvPicPr>
          <p:nvPr/>
        </p:nvPicPr>
        <p:blipFill>
          <a:blip r:embed="rId4"/>
          <a:stretch>
            <a:fillRect/>
          </a:stretch>
        </p:blipFill>
        <p:spPr>
          <a:xfrm>
            <a:off x="5699760" y="3939540"/>
            <a:ext cx="4116494" cy="2849880"/>
          </a:xfrm>
          <a:prstGeom prst="rect">
            <a:avLst/>
          </a:prstGeom>
          <a:effectLst>
            <a:outerShdw blurRad="63500" sx="102000" sy="102000" algn="ctr" rotWithShape="0">
              <a:prstClr val="black">
                <a:alpha val="40000"/>
              </a:prstClr>
            </a:outerShdw>
          </a:effectLst>
        </p:spPr>
      </p:pic>
      <p:sp>
        <p:nvSpPr>
          <p:cNvPr id="5" name="Rectangle 4"/>
          <p:cNvSpPr/>
          <p:nvPr/>
        </p:nvSpPr>
        <p:spPr>
          <a:xfrm>
            <a:off x="0" y="754380"/>
            <a:ext cx="5364480" cy="2123658"/>
          </a:xfrm>
          <a:prstGeom prst="rect">
            <a:avLst/>
          </a:prstGeom>
        </p:spPr>
        <p:txBody>
          <a:bodyPr wrap="square">
            <a:spAutoFit/>
          </a:bodyPr>
          <a:lstStyle/>
          <a:p>
            <a:r>
              <a:rPr lang="en-GB" sz="1320" dirty="0"/>
              <a:t>Work shared between researchers and industry at CERN, in the US, UK, France, Sweden, Russia … covering much wider than CLIC but seed funded from the CERN LC budget:</a:t>
            </a:r>
          </a:p>
          <a:p>
            <a:pPr marL="377190" indent="-377190">
              <a:buFont typeface="Wingdings" panose="05000000000000000000" pitchFamily="2" charset="2"/>
              <a:buChar char="Ø"/>
            </a:pPr>
            <a:r>
              <a:rPr lang="en-GB" sz="1320" dirty="0"/>
              <a:t>The increase in efficiency of RF power generation for the future large accelerators such as CLIC, ILC, ESS, FCC and others is considered a high priority issue.</a:t>
            </a:r>
          </a:p>
          <a:p>
            <a:pPr marL="377190" indent="-377190">
              <a:buFont typeface="Wingdings" panose="05000000000000000000" pitchFamily="2" charset="2"/>
              <a:buChar char="Ø"/>
            </a:pPr>
            <a:r>
              <a:rPr lang="en-US" sz="1320" dirty="0"/>
              <a:t>The deeper understanding of the klystron physics, new ideas and  massive application of the modern computation resources are the key ingredients to deign the klystron with RF power production efficiency at a level of 90% and above.  </a:t>
            </a:r>
            <a:r>
              <a:rPr lang="en-GB" sz="1320" dirty="0"/>
              <a:t> </a:t>
            </a:r>
          </a:p>
        </p:txBody>
      </p:sp>
      <p:sp>
        <p:nvSpPr>
          <p:cNvPr id="6" name="TextBox 5"/>
          <p:cNvSpPr txBox="1"/>
          <p:nvPr/>
        </p:nvSpPr>
        <p:spPr>
          <a:xfrm flipH="1">
            <a:off x="754377" y="83821"/>
            <a:ext cx="3604262" cy="507821"/>
          </a:xfrm>
          <a:prstGeom prst="rect">
            <a:avLst/>
          </a:prstGeom>
          <a:solidFill>
            <a:srgbClr val="4F81BD"/>
          </a:solidFill>
        </p:spPr>
        <p:txBody>
          <a:bodyPr wrap="square" lIns="100574" tIns="50287" rIns="100574" bIns="50287" rtlCol="0">
            <a:spAutoFit/>
          </a:bodyPr>
          <a:lstStyle/>
          <a:p>
            <a:r>
              <a:rPr lang="en-US" sz="2640" dirty="0">
                <a:solidFill>
                  <a:srgbClr val="FFFFFF"/>
                </a:solidFill>
                <a:latin typeface="+mj-lt"/>
              </a:rPr>
              <a:t>Novel RF developments </a:t>
            </a:r>
          </a:p>
        </p:txBody>
      </p:sp>
    </p:spTree>
    <p:extLst>
      <p:ext uri="{BB962C8B-B14F-4D97-AF65-F5344CB8AC3E}">
        <p14:creationId xmlns:p14="http://schemas.microsoft.com/office/powerpoint/2010/main" val="24190211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4846" y="79833"/>
            <a:ext cx="5378451" cy="598963"/>
          </a:xfrm>
          <a:solidFill>
            <a:schemeClr val="bg1"/>
          </a:solidFill>
        </p:spPr>
        <p:txBody>
          <a:bodyPr anchor="ctr">
            <a:normAutofit fontScale="90000"/>
          </a:bodyPr>
          <a:lstStyle/>
          <a:p>
            <a:pPr>
              <a:defRPr/>
            </a:pPr>
            <a:r>
              <a:rPr lang="en-GB" b="1" dirty="0" smtClean="0">
                <a:latin typeface="+mn-lt"/>
                <a:ea typeface="+mj-ea"/>
              </a:rPr>
              <a:t>ILC </a:t>
            </a:r>
            <a:r>
              <a:rPr lang="en-GB" b="1" dirty="0" smtClean="0">
                <a:latin typeface="+mn-lt"/>
              </a:rPr>
              <a:t>Accelerator in TDR</a:t>
            </a:r>
            <a:endParaRPr lang="en-GB" b="1" dirty="0">
              <a:latin typeface="+mn-lt"/>
              <a:ea typeface="+mj-ea"/>
            </a:endParaRPr>
          </a:p>
        </p:txBody>
      </p:sp>
      <p:pic>
        <p:nvPicPr>
          <p:cNvPr id="24580" name="Picture 5" descr="OT0105H.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175" y="1066876"/>
            <a:ext cx="9586913" cy="5530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1" name="TextBox 6"/>
          <p:cNvSpPr txBox="1">
            <a:spLocks noChangeArrowheads="1"/>
          </p:cNvSpPr>
          <p:nvPr/>
        </p:nvSpPr>
        <p:spPr bwMode="auto">
          <a:xfrm>
            <a:off x="3431616" y="1066876"/>
            <a:ext cx="1935959" cy="406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574" tIns="50287" rIns="100574" bIns="50287">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GB" sz="1980" dirty="0">
                <a:solidFill>
                  <a:prstClr val="black"/>
                </a:solidFill>
              </a:rPr>
              <a:t>Damping Rings</a:t>
            </a:r>
          </a:p>
        </p:txBody>
      </p:sp>
      <p:sp>
        <p:nvSpPr>
          <p:cNvPr id="24582" name="TextBox 9"/>
          <p:cNvSpPr txBox="1">
            <a:spLocks noChangeArrowheads="1"/>
          </p:cNvSpPr>
          <p:nvPr/>
        </p:nvSpPr>
        <p:spPr bwMode="auto">
          <a:xfrm>
            <a:off x="5869380" y="1082591"/>
            <a:ext cx="2353945" cy="7109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0574" tIns="50287" rIns="100574" bIns="50287">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GB" sz="1980" dirty="0">
                <a:solidFill>
                  <a:prstClr val="black"/>
                </a:solidFill>
              </a:rPr>
              <a:t>Polarised electron source</a:t>
            </a:r>
          </a:p>
        </p:txBody>
      </p:sp>
      <p:cxnSp>
        <p:nvCxnSpPr>
          <p:cNvPr id="24583" name="Straight Arrow Connector 11"/>
          <p:cNvCxnSpPr>
            <a:cxnSpLocks noChangeShapeType="1"/>
          </p:cNvCxnSpPr>
          <p:nvPr/>
        </p:nvCxnSpPr>
        <p:spPr bwMode="auto">
          <a:xfrm>
            <a:off x="6321658" y="1472006"/>
            <a:ext cx="0" cy="1496536"/>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24584" name="TextBox 15"/>
          <p:cNvSpPr txBox="1">
            <a:spLocks noChangeArrowheads="1"/>
          </p:cNvSpPr>
          <p:nvPr/>
        </p:nvSpPr>
        <p:spPr bwMode="auto">
          <a:xfrm>
            <a:off x="2753634" y="4354285"/>
            <a:ext cx="1407478" cy="40625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0574" tIns="50287" rIns="100574" bIns="50287">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GB" sz="1980" dirty="0">
                <a:solidFill>
                  <a:prstClr val="black"/>
                </a:solidFill>
              </a:rPr>
              <a:t>E+ source</a:t>
            </a:r>
          </a:p>
        </p:txBody>
      </p:sp>
      <p:cxnSp>
        <p:nvCxnSpPr>
          <p:cNvPr id="24586" name="Straight Arrow Connector 17"/>
          <p:cNvCxnSpPr>
            <a:cxnSpLocks noChangeShapeType="1"/>
          </p:cNvCxnSpPr>
          <p:nvPr/>
        </p:nvCxnSpPr>
        <p:spPr bwMode="auto">
          <a:xfrm flipH="1" flipV="1">
            <a:off x="3534072" y="4207782"/>
            <a:ext cx="283359" cy="271689"/>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24588" name="Rectangle 22"/>
          <p:cNvSpPr>
            <a:spLocks noChangeArrowheads="1"/>
          </p:cNvSpPr>
          <p:nvPr/>
        </p:nvSpPr>
        <p:spPr bwMode="auto">
          <a:xfrm>
            <a:off x="4018355" y="2194952"/>
            <a:ext cx="621665" cy="403383"/>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00574" tIns="50287" rIns="100574" bIns="50287"/>
          <a:lstStyle/>
          <a:p>
            <a:endParaRPr lang="en-GB" sz="3520">
              <a:solidFill>
                <a:prstClr val="black"/>
              </a:solidFill>
              <a:latin typeface="Calibri"/>
              <a:cs typeface="Arial Unicode MS" charset="0"/>
            </a:endParaRPr>
          </a:p>
        </p:txBody>
      </p:sp>
      <p:cxnSp>
        <p:nvCxnSpPr>
          <p:cNvPr id="24589" name="Straight Arrow Connector 8"/>
          <p:cNvCxnSpPr>
            <a:cxnSpLocks noChangeShapeType="1"/>
          </p:cNvCxnSpPr>
          <p:nvPr/>
        </p:nvCxnSpPr>
        <p:spPr bwMode="auto">
          <a:xfrm>
            <a:off x="4320456" y="1522645"/>
            <a:ext cx="0" cy="107569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24590" name="Rectangle 23"/>
          <p:cNvSpPr>
            <a:spLocks noChangeArrowheads="1"/>
          </p:cNvSpPr>
          <p:nvPr/>
        </p:nvSpPr>
        <p:spPr bwMode="auto">
          <a:xfrm>
            <a:off x="375679" y="3406851"/>
            <a:ext cx="623411" cy="403383"/>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00574" tIns="50287" rIns="100574" bIns="50287"/>
          <a:lstStyle/>
          <a:p>
            <a:endParaRPr lang="en-GB" sz="3520">
              <a:solidFill>
                <a:prstClr val="black"/>
              </a:solidFill>
              <a:latin typeface="Calibri"/>
              <a:cs typeface="Arial Unicode MS" charset="0"/>
            </a:endParaRPr>
          </a:p>
        </p:txBody>
      </p:sp>
      <p:cxnSp>
        <p:nvCxnSpPr>
          <p:cNvPr id="24591" name="Straight Arrow Connector 24"/>
          <p:cNvCxnSpPr>
            <a:cxnSpLocks noChangeShapeType="1"/>
          </p:cNvCxnSpPr>
          <p:nvPr/>
        </p:nvCxnSpPr>
        <p:spPr bwMode="auto">
          <a:xfrm>
            <a:off x="677778" y="2596504"/>
            <a:ext cx="0" cy="1711325"/>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24592" name="TextBox 26"/>
          <p:cNvSpPr txBox="1">
            <a:spLocks noChangeArrowheads="1"/>
          </p:cNvSpPr>
          <p:nvPr/>
        </p:nvSpPr>
        <p:spPr bwMode="auto">
          <a:xfrm>
            <a:off x="44214" y="1591733"/>
            <a:ext cx="3403442" cy="1015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574" tIns="50287" rIns="100574" bIns="50287">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GB" sz="1980" dirty="0">
                <a:solidFill>
                  <a:prstClr val="black"/>
                </a:solidFill>
              </a:rPr>
              <a:t>Ring to Main </a:t>
            </a:r>
            <a:r>
              <a:rPr lang="en-GB" sz="1980" dirty="0" err="1">
                <a:solidFill>
                  <a:prstClr val="black"/>
                </a:solidFill>
              </a:rPr>
              <a:t>Linac</a:t>
            </a:r>
            <a:r>
              <a:rPr lang="en-GB" sz="1980" dirty="0">
                <a:solidFill>
                  <a:prstClr val="black"/>
                </a:solidFill>
              </a:rPr>
              <a:t> (RTML)</a:t>
            </a:r>
          </a:p>
          <a:p>
            <a:r>
              <a:rPr lang="en-GB" sz="1980" dirty="0">
                <a:solidFill>
                  <a:prstClr val="black"/>
                </a:solidFill>
              </a:rPr>
              <a:t>(including </a:t>
            </a:r>
          </a:p>
          <a:p>
            <a:r>
              <a:rPr lang="en-GB" sz="1980" dirty="0">
                <a:solidFill>
                  <a:prstClr val="black"/>
                </a:solidFill>
              </a:rPr>
              <a:t> bunch compressors)</a:t>
            </a:r>
          </a:p>
        </p:txBody>
      </p:sp>
      <p:sp>
        <p:nvSpPr>
          <p:cNvPr id="24593" name="TextBox 25"/>
          <p:cNvSpPr txBox="1">
            <a:spLocks noChangeArrowheads="1"/>
          </p:cNvSpPr>
          <p:nvPr/>
        </p:nvSpPr>
        <p:spPr bwMode="auto">
          <a:xfrm>
            <a:off x="980877" y="3324967"/>
            <a:ext cx="2058828" cy="406255"/>
          </a:xfrm>
          <a:prstGeom prst="rect">
            <a:avLst/>
          </a:prstGeom>
          <a:solidFill>
            <a:srgbClr val="CCFFCC"/>
          </a:solidFill>
          <a:ln>
            <a:noFill/>
          </a:ln>
          <a:extLst/>
        </p:spPr>
        <p:txBody>
          <a:bodyPr lIns="100574" tIns="50287" rIns="100574" bIns="50287">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GB" sz="1980" dirty="0">
                <a:solidFill>
                  <a:srgbClr val="0000FF"/>
                </a:solidFill>
              </a:rPr>
              <a:t>e- Main </a:t>
            </a:r>
            <a:r>
              <a:rPr lang="en-GB" sz="1980" dirty="0" err="1">
                <a:solidFill>
                  <a:srgbClr val="0000FF"/>
                </a:solidFill>
              </a:rPr>
              <a:t>Linac</a:t>
            </a:r>
            <a:endParaRPr lang="en-GB" sz="1980" dirty="0">
              <a:solidFill>
                <a:srgbClr val="0000FF"/>
              </a:solidFill>
            </a:endParaRPr>
          </a:p>
        </p:txBody>
      </p:sp>
      <p:cxnSp>
        <p:nvCxnSpPr>
          <p:cNvPr id="24594" name="Straight Arrow Connector 29"/>
          <p:cNvCxnSpPr>
            <a:cxnSpLocks noChangeShapeType="1"/>
          </p:cNvCxnSpPr>
          <p:nvPr/>
        </p:nvCxnSpPr>
        <p:spPr bwMode="auto">
          <a:xfrm>
            <a:off x="2862338" y="2640619"/>
            <a:ext cx="402230" cy="1037273"/>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24598" name="TextBox 32"/>
          <p:cNvSpPr txBox="1">
            <a:spLocks noChangeArrowheads="1"/>
          </p:cNvSpPr>
          <p:nvPr/>
        </p:nvSpPr>
        <p:spPr bwMode="auto">
          <a:xfrm>
            <a:off x="7636815" y="1573529"/>
            <a:ext cx="2051843" cy="440110"/>
          </a:xfrm>
          <a:prstGeom prst="rect">
            <a:avLst/>
          </a:prstGeom>
          <a:solidFill>
            <a:srgbClr val="CCFFCC"/>
          </a:solidFill>
          <a:ln>
            <a:noFill/>
          </a:ln>
          <a:extLst/>
        </p:spPr>
        <p:txBody>
          <a:bodyPr lIns="100574" tIns="50287" rIns="100574" bIns="50287">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GB" sz="2200" dirty="0">
                <a:solidFill>
                  <a:srgbClr val="008000"/>
                </a:solidFill>
              </a:rPr>
              <a:t>e+ Main </a:t>
            </a:r>
            <a:r>
              <a:rPr lang="en-GB" sz="2200" dirty="0" err="1">
                <a:solidFill>
                  <a:srgbClr val="008000"/>
                </a:solidFill>
              </a:rPr>
              <a:t>Linac</a:t>
            </a:r>
            <a:endParaRPr lang="en-GB" sz="2200" dirty="0">
              <a:solidFill>
                <a:srgbClr val="008000"/>
              </a:solidFill>
            </a:endParaRPr>
          </a:p>
        </p:txBody>
      </p:sp>
      <p:graphicFrame>
        <p:nvGraphicFramePr>
          <p:cNvPr id="32" name="コンテンツ プレースホルダ 9"/>
          <p:cNvGraphicFramePr>
            <a:graphicFrameLocks/>
          </p:cNvGraphicFramePr>
          <p:nvPr>
            <p:extLst>
              <p:ext uri="{D42A27DB-BD31-4B8C-83A1-F6EECF244321}">
                <p14:modId xmlns:p14="http://schemas.microsoft.com/office/powerpoint/2010/main" val="984442627"/>
              </p:ext>
            </p:extLst>
          </p:nvPr>
        </p:nvGraphicFramePr>
        <p:xfrm>
          <a:off x="6087155" y="4018378"/>
          <a:ext cx="3778830" cy="3274699"/>
        </p:xfrm>
        <a:graphic>
          <a:graphicData uri="http://schemas.openxmlformats.org/drawingml/2006/table">
            <a:tbl>
              <a:tblPr firstRow="1">
                <a:tableStyleId>{93296810-A885-4BE3-A3E7-6D5BEEA58F35}</a:tableStyleId>
              </a:tblPr>
              <a:tblGrid>
                <a:gridCol w="1801790"/>
                <a:gridCol w="1977040"/>
              </a:tblGrid>
              <a:tr h="38760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500" u="none" strike="noStrike" cap="none" normalizeH="0" baseline="0" dirty="0" smtClean="0">
                          <a:ln>
                            <a:noFill/>
                          </a:ln>
                          <a:effectLst/>
                        </a:rPr>
                        <a:t>Parameters</a:t>
                      </a:r>
                      <a:endParaRPr kumimoji="1" lang="ja-JP" altLang="en-US" sz="1500" b="1" i="0" u="none" strike="noStrike" cap="none" normalizeH="0" baseline="0" dirty="0">
                        <a:ln>
                          <a:noFill/>
                        </a:ln>
                        <a:solidFill>
                          <a:schemeClr val="tx1"/>
                        </a:solidFill>
                        <a:effectLst/>
                        <a:latin typeface="+mn-lt"/>
                        <a:ea typeface="Osaka" pitchFamily="-108" charset="-128"/>
                        <a:cs typeface="Osaka" pitchFamily="-108" charset="-128"/>
                      </a:endParaRPr>
                    </a:p>
                  </a:txBody>
                  <a:tcPr marL="83820" marR="83820" marT="50292" marB="50292"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500" u="none" strike="noStrike" cap="none" normalizeH="0" baseline="0" dirty="0">
                          <a:ln>
                            <a:noFill/>
                          </a:ln>
                          <a:effectLst/>
                        </a:rPr>
                        <a:t>Value</a:t>
                      </a:r>
                      <a:endParaRPr kumimoji="1" lang="ja-JP" altLang="en-US" sz="1500" b="1" i="0" u="none" strike="noStrike" cap="none" normalizeH="0" baseline="0" dirty="0">
                        <a:ln>
                          <a:noFill/>
                        </a:ln>
                        <a:solidFill>
                          <a:srgbClr val="000514"/>
                        </a:solidFill>
                        <a:effectLst/>
                        <a:latin typeface="+mn-lt"/>
                        <a:ea typeface="Osaka" pitchFamily="-108" charset="-128"/>
                        <a:cs typeface="Osaka" pitchFamily="-108" charset="-128"/>
                      </a:endParaRPr>
                    </a:p>
                  </a:txBody>
                  <a:tcPr marL="83820" marR="83820" marT="50292" marB="50292" horzOverflow="overflow"/>
                </a:tc>
              </a:tr>
              <a:tr h="38760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500" u="none" strike="noStrike" cap="none" normalizeH="0" baseline="0" dirty="0">
                          <a:ln>
                            <a:noFill/>
                          </a:ln>
                          <a:effectLst/>
                        </a:rPr>
                        <a:t>C.M.  Energy</a:t>
                      </a:r>
                      <a:endParaRPr kumimoji="1" lang="ja-JP" altLang="en-US" sz="1500" b="0" i="0" u="none" strike="noStrike" cap="none" normalizeH="0" baseline="0" dirty="0">
                        <a:ln>
                          <a:noFill/>
                        </a:ln>
                        <a:solidFill>
                          <a:srgbClr val="000514"/>
                        </a:solidFill>
                        <a:effectLst/>
                        <a:latin typeface="+mn-lt"/>
                        <a:ea typeface="Osaka" pitchFamily="-108" charset="-128"/>
                        <a:cs typeface="Osaka" pitchFamily="-108" charset="-128"/>
                      </a:endParaRPr>
                    </a:p>
                  </a:txBody>
                  <a:tcPr marL="83820" marR="83820" marT="50292" marB="50292"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500" u="none" strike="noStrike" cap="none" normalizeH="0" baseline="0" dirty="0">
                          <a:ln>
                            <a:noFill/>
                          </a:ln>
                          <a:effectLst/>
                        </a:rPr>
                        <a:t>500 </a:t>
                      </a:r>
                      <a:r>
                        <a:rPr kumimoji="1" lang="en-US" altLang="ja-JP" sz="1500" u="none" strike="noStrike" cap="none" normalizeH="0" baseline="0" dirty="0" err="1">
                          <a:ln>
                            <a:noFill/>
                          </a:ln>
                          <a:effectLst/>
                        </a:rPr>
                        <a:t>GeV</a:t>
                      </a:r>
                      <a:endParaRPr kumimoji="1" lang="ja-JP" altLang="en-US" sz="1500" b="0" i="0" u="none" strike="noStrike" cap="none" normalizeH="0" baseline="0" dirty="0">
                        <a:ln>
                          <a:noFill/>
                        </a:ln>
                        <a:solidFill>
                          <a:srgbClr val="000514"/>
                        </a:solidFill>
                        <a:effectLst/>
                        <a:latin typeface="+mn-lt"/>
                        <a:ea typeface="Osaka" pitchFamily="-108" charset="-128"/>
                        <a:cs typeface="Osaka" pitchFamily="-108" charset="-128"/>
                      </a:endParaRPr>
                    </a:p>
                  </a:txBody>
                  <a:tcPr marL="83820" marR="83820" marT="50292" marB="50292" horzOverflow="overflow"/>
                </a:tc>
              </a:tr>
              <a:tr h="38760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500" u="none" strike="noStrike" cap="none" normalizeH="0" baseline="0" dirty="0">
                          <a:ln>
                            <a:noFill/>
                          </a:ln>
                          <a:effectLst/>
                        </a:rPr>
                        <a:t>Peak luminosity</a:t>
                      </a:r>
                      <a:endParaRPr kumimoji="1" lang="ja-JP" altLang="en-US" sz="1500" b="0" i="0" u="none" strike="noStrike" cap="none" normalizeH="0" baseline="0" dirty="0">
                        <a:ln>
                          <a:noFill/>
                        </a:ln>
                        <a:solidFill>
                          <a:srgbClr val="000514"/>
                        </a:solidFill>
                        <a:effectLst/>
                        <a:latin typeface="+mn-lt"/>
                        <a:ea typeface="Osaka" pitchFamily="-108" charset="-128"/>
                        <a:cs typeface="Osaka" pitchFamily="-108" charset="-128"/>
                      </a:endParaRPr>
                    </a:p>
                  </a:txBody>
                  <a:tcPr marL="83820" marR="83820" marT="50292" marB="50292"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500" u="none" strike="noStrike" cap="none" normalizeH="0" baseline="0" dirty="0" smtClean="0">
                          <a:ln>
                            <a:noFill/>
                          </a:ln>
                          <a:effectLst/>
                        </a:rPr>
                        <a:t>1.8 x10</a:t>
                      </a:r>
                      <a:r>
                        <a:rPr kumimoji="1" lang="en-US" altLang="ja-JP" sz="1500" u="none" strike="noStrike" cap="none" normalizeH="0" baseline="30000" dirty="0" smtClean="0">
                          <a:ln>
                            <a:noFill/>
                          </a:ln>
                          <a:effectLst/>
                        </a:rPr>
                        <a:t>34</a:t>
                      </a:r>
                      <a:r>
                        <a:rPr kumimoji="1" lang="en-US" altLang="ja-JP" sz="1500" u="none" strike="noStrike" cap="none" normalizeH="0" baseline="0" dirty="0" smtClean="0">
                          <a:ln>
                            <a:noFill/>
                          </a:ln>
                          <a:effectLst/>
                        </a:rPr>
                        <a:t> </a:t>
                      </a:r>
                      <a:r>
                        <a:rPr kumimoji="1" lang="en-US" altLang="ja-JP" sz="1500" u="none" strike="noStrike" cap="none" normalizeH="0" baseline="0" dirty="0">
                          <a:ln>
                            <a:noFill/>
                          </a:ln>
                          <a:effectLst/>
                        </a:rPr>
                        <a:t>cm</a:t>
                      </a:r>
                      <a:r>
                        <a:rPr kumimoji="1" lang="en-US" altLang="ja-JP" sz="1500" u="none" strike="noStrike" cap="none" normalizeH="0" baseline="30000" dirty="0">
                          <a:ln>
                            <a:noFill/>
                          </a:ln>
                          <a:effectLst/>
                        </a:rPr>
                        <a:t>-2</a:t>
                      </a:r>
                      <a:r>
                        <a:rPr kumimoji="1" lang="en-US" altLang="ja-JP" sz="1500" u="none" strike="noStrike" cap="none" normalizeH="0" baseline="0" dirty="0">
                          <a:ln>
                            <a:noFill/>
                          </a:ln>
                          <a:effectLst/>
                        </a:rPr>
                        <a:t>s</a:t>
                      </a:r>
                      <a:r>
                        <a:rPr kumimoji="1" lang="en-US" altLang="ja-JP" sz="1500" u="none" strike="noStrike" cap="none" normalizeH="0" baseline="30000" dirty="0">
                          <a:ln>
                            <a:noFill/>
                          </a:ln>
                          <a:effectLst/>
                        </a:rPr>
                        <a:t>-1</a:t>
                      </a:r>
                      <a:endParaRPr kumimoji="1" lang="ja-JP" altLang="en-US" sz="1500" b="0" i="0" u="none" strike="noStrike" cap="none" normalizeH="0" baseline="30000" dirty="0">
                        <a:ln>
                          <a:noFill/>
                        </a:ln>
                        <a:solidFill>
                          <a:srgbClr val="000514"/>
                        </a:solidFill>
                        <a:effectLst/>
                        <a:latin typeface="+mn-lt"/>
                        <a:ea typeface="Osaka" pitchFamily="-108" charset="-128"/>
                        <a:cs typeface="Osaka" pitchFamily="-108" charset="-128"/>
                      </a:endParaRPr>
                    </a:p>
                  </a:txBody>
                  <a:tcPr marL="83820" marR="83820" marT="50292" marB="50292" horzOverflow="overflow"/>
                </a:tc>
              </a:tr>
              <a:tr h="38760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500" u="none" strike="noStrike" cap="none" normalizeH="0" baseline="0" dirty="0">
                          <a:ln>
                            <a:noFill/>
                          </a:ln>
                          <a:effectLst/>
                        </a:rPr>
                        <a:t>Beam Rep. rate</a:t>
                      </a:r>
                      <a:endParaRPr kumimoji="1" lang="ja-JP" altLang="en-US" sz="1500" b="0" i="0" u="none" strike="noStrike" cap="none" normalizeH="0" baseline="0" dirty="0">
                        <a:ln>
                          <a:noFill/>
                        </a:ln>
                        <a:solidFill>
                          <a:srgbClr val="000514"/>
                        </a:solidFill>
                        <a:effectLst/>
                        <a:latin typeface="+mn-lt"/>
                        <a:ea typeface="Osaka" pitchFamily="-108" charset="-128"/>
                        <a:cs typeface="Osaka" pitchFamily="-108" charset="-128"/>
                      </a:endParaRPr>
                    </a:p>
                  </a:txBody>
                  <a:tcPr marL="83820" marR="83820" marT="50292" marB="50292"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500" u="none" strike="noStrike" cap="none" normalizeH="0" baseline="0" dirty="0">
                          <a:ln>
                            <a:noFill/>
                          </a:ln>
                          <a:effectLst/>
                        </a:rPr>
                        <a:t>5 Hz</a:t>
                      </a:r>
                      <a:endParaRPr kumimoji="1" lang="ja-JP" altLang="en-US" sz="1500" b="0" i="0" u="none" strike="noStrike" cap="none" normalizeH="0" baseline="0" dirty="0">
                        <a:ln>
                          <a:noFill/>
                        </a:ln>
                        <a:solidFill>
                          <a:srgbClr val="000514"/>
                        </a:solidFill>
                        <a:effectLst/>
                        <a:latin typeface="+mn-lt"/>
                        <a:ea typeface="Osaka" pitchFamily="-108" charset="-128"/>
                        <a:cs typeface="Osaka" pitchFamily="-108" charset="-128"/>
                      </a:endParaRPr>
                    </a:p>
                  </a:txBody>
                  <a:tcPr marL="83820" marR="83820" marT="50292" marB="50292" horzOverflow="overflow"/>
                </a:tc>
              </a:tr>
              <a:tr h="36187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500" u="none" strike="noStrike" cap="none" normalizeH="0" baseline="0" dirty="0">
                          <a:ln>
                            <a:noFill/>
                          </a:ln>
                          <a:effectLst/>
                        </a:rPr>
                        <a:t>Pulse </a:t>
                      </a:r>
                      <a:r>
                        <a:rPr kumimoji="1" lang="en-US" altLang="ja-JP" sz="1500" u="none" strike="noStrike" cap="none" normalizeH="0" baseline="0" dirty="0" smtClean="0">
                          <a:ln>
                            <a:noFill/>
                          </a:ln>
                          <a:effectLst/>
                        </a:rPr>
                        <a:t>duration</a:t>
                      </a:r>
                      <a:endParaRPr kumimoji="1" lang="ja-JP" altLang="en-US" sz="1500" b="0" i="0" u="none" strike="noStrike" cap="none" normalizeH="0" baseline="0" dirty="0">
                        <a:ln>
                          <a:noFill/>
                        </a:ln>
                        <a:solidFill>
                          <a:srgbClr val="000514"/>
                        </a:solidFill>
                        <a:effectLst/>
                        <a:latin typeface="+mn-lt"/>
                        <a:ea typeface="Osaka" pitchFamily="-108" charset="-128"/>
                        <a:cs typeface="Osaka" pitchFamily="-108" charset="-128"/>
                      </a:endParaRPr>
                    </a:p>
                  </a:txBody>
                  <a:tcPr marL="83820" marR="83820" marT="50292" marB="50292"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500" u="none" strike="noStrike" cap="none" normalizeH="0" baseline="0" dirty="0" smtClean="0">
                          <a:ln>
                            <a:noFill/>
                          </a:ln>
                          <a:effectLst/>
                        </a:rPr>
                        <a:t>0.73 </a:t>
                      </a:r>
                      <a:r>
                        <a:rPr kumimoji="1" lang="en-US" altLang="ja-JP" sz="1500" u="none" strike="noStrike" cap="none" normalizeH="0" baseline="0" dirty="0" err="1">
                          <a:ln>
                            <a:noFill/>
                          </a:ln>
                          <a:effectLst/>
                        </a:rPr>
                        <a:t>ms</a:t>
                      </a:r>
                      <a:endParaRPr kumimoji="1" lang="ja-JP" altLang="en-US" sz="1500" b="0" i="0" u="none" strike="noStrike" cap="none" normalizeH="0" baseline="0" dirty="0">
                        <a:ln>
                          <a:noFill/>
                        </a:ln>
                        <a:solidFill>
                          <a:srgbClr val="FF0000"/>
                        </a:solidFill>
                        <a:effectLst/>
                        <a:latin typeface="+mn-lt"/>
                        <a:ea typeface="Osaka" pitchFamily="-108" charset="-128"/>
                        <a:cs typeface="Osaka" pitchFamily="-108" charset="-128"/>
                      </a:endParaRPr>
                    </a:p>
                  </a:txBody>
                  <a:tcPr marL="83820" marR="83820" marT="50292" marB="50292" horzOverflow="overflow"/>
                </a:tc>
              </a:tr>
              <a:tr h="3962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500" u="none" strike="noStrike" cap="none" normalizeH="0" baseline="0" dirty="0">
                          <a:ln>
                            <a:noFill/>
                          </a:ln>
                          <a:effectLst/>
                        </a:rPr>
                        <a:t>Average </a:t>
                      </a:r>
                      <a:r>
                        <a:rPr kumimoji="1" lang="en-US" altLang="ja-JP" sz="1500" u="none" strike="noStrike" cap="none" normalizeH="0" baseline="0" dirty="0" smtClean="0">
                          <a:ln>
                            <a:noFill/>
                          </a:ln>
                          <a:effectLst/>
                        </a:rPr>
                        <a:t>current </a:t>
                      </a:r>
                      <a:endParaRPr kumimoji="1" lang="ja-JP" altLang="en-US" sz="1500" b="0" i="0" u="none" strike="noStrike" cap="none" normalizeH="0" baseline="0" dirty="0">
                        <a:ln>
                          <a:noFill/>
                        </a:ln>
                        <a:solidFill>
                          <a:srgbClr val="000514"/>
                        </a:solidFill>
                        <a:effectLst/>
                        <a:latin typeface="+mn-lt"/>
                        <a:ea typeface="Osaka" pitchFamily="-108" charset="-128"/>
                        <a:cs typeface="Osaka" pitchFamily="-108" charset="-128"/>
                      </a:endParaRPr>
                    </a:p>
                  </a:txBody>
                  <a:tcPr marL="83820" marR="83820" marT="50292" marB="50292"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500" u="none" strike="noStrike" cap="none" normalizeH="0" baseline="0" dirty="0" smtClean="0">
                          <a:ln>
                            <a:noFill/>
                          </a:ln>
                          <a:effectLst/>
                        </a:rPr>
                        <a:t> 5.8 mA (</a:t>
                      </a:r>
                      <a:r>
                        <a:rPr kumimoji="1" lang="en-US" altLang="ja-JP" sz="1500" u="none" strike="noStrike" cap="none" normalizeH="0" baseline="0" dirty="0">
                          <a:ln>
                            <a:noFill/>
                          </a:ln>
                          <a:effectLst/>
                        </a:rPr>
                        <a:t>in pulse)</a:t>
                      </a:r>
                      <a:endParaRPr kumimoji="1" lang="ja-JP" altLang="en-US" sz="1500" b="0" i="0" u="none" strike="noStrike" cap="none" normalizeH="0" baseline="0" dirty="0">
                        <a:ln>
                          <a:noFill/>
                        </a:ln>
                        <a:solidFill>
                          <a:srgbClr val="000514"/>
                        </a:solidFill>
                        <a:effectLst/>
                        <a:latin typeface="+mn-lt"/>
                        <a:ea typeface="Osaka" pitchFamily="-108" charset="-128"/>
                        <a:cs typeface="Osaka" pitchFamily="-108" charset="-128"/>
                      </a:endParaRPr>
                    </a:p>
                  </a:txBody>
                  <a:tcPr marL="83820" marR="83820" marT="50292" marB="50292" horzOverflow="overflow"/>
                </a:tc>
              </a:tr>
              <a:tr h="3962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smtClean="0">
                          <a:ln>
                            <a:noFill/>
                          </a:ln>
                          <a:solidFill>
                            <a:srgbClr val="000514"/>
                          </a:solidFill>
                          <a:effectLst/>
                          <a:latin typeface="+mn-lt"/>
                          <a:ea typeface="Osaka" pitchFamily="-108" charset="-128"/>
                          <a:cs typeface="Osaka" pitchFamily="-108" charset="-128"/>
                        </a:rPr>
                        <a:t>FF beam size (y) </a:t>
                      </a:r>
                      <a:endParaRPr kumimoji="1" lang="ja-JP" altLang="en-US" sz="1500" b="0" i="0" u="none" strike="noStrike" cap="none" normalizeH="0" baseline="0" dirty="0">
                        <a:ln>
                          <a:noFill/>
                        </a:ln>
                        <a:solidFill>
                          <a:srgbClr val="000514"/>
                        </a:solidFill>
                        <a:effectLst/>
                        <a:latin typeface="+mn-lt"/>
                        <a:ea typeface="Osaka" pitchFamily="-108" charset="-128"/>
                        <a:cs typeface="Osaka" pitchFamily="-108" charset="-128"/>
                      </a:endParaRPr>
                    </a:p>
                  </a:txBody>
                  <a:tcPr marL="83820" marR="83820" marT="50292" marB="50292"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500" b="1" i="0" u="none" strike="noStrike" cap="none" normalizeH="0" baseline="0" dirty="0" smtClean="0">
                          <a:ln>
                            <a:noFill/>
                          </a:ln>
                          <a:solidFill>
                            <a:srgbClr val="FF0000"/>
                          </a:solidFill>
                          <a:effectLst/>
                          <a:latin typeface="+mn-lt"/>
                          <a:ea typeface="Osaka" pitchFamily="-108" charset="-128"/>
                          <a:cs typeface="Osaka" pitchFamily="-108" charset="-128"/>
                        </a:rPr>
                        <a:t>5.9</a:t>
                      </a:r>
                      <a:r>
                        <a:rPr kumimoji="1" lang="en-US" altLang="ja-JP" sz="1500" b="0" i="0" u="none" strike="noStrike" cap="none" normalizeH="0" baseline="0" dirty="0" smtClean="0">
                          <a:ln>
                            <a:noFill/>
                          </a:ln>
                          <a:solidFill>
                            <a:srgbClr val="000514"/>
                          </a:solidFill>
                          <a:effectLst/>
                          <a:latin typeface="+mn-lt"/>
                          <a:ea typeface="Osaka" pitchFamily="-108" charset="-128"/>
                          <a:cs typeface="Osaka" pitchFamily="-108" charset="-128"/>
                        </a:rPr>
                        <a:t> nm</a:t>
                      </a:r>
                      <a:endParaRPr kumimoji="1" lang="ja-JP" altLang="en-US" sz="1500" b="0" i="0" u="none" strike="noStrike" cap="none" normalizeH="0" baseline="0" dirty="0">
                        <a:ln>
                          <a:noFill/>
                        </a:ln>
                        <a:solidFill>
                          <a:srgbClr val="000514"/>
                        </a:solidFill>
                        <a:effectLst/>
                        <a:latin typeface="+mn-lt"/>
                        <a:ea typeface="Osaka" pitchFamily="-108" charset="-128"/>
                        <a:cs typeface="Osaka" pitchFamily="-108" charset="-128"/>
                      </a:endParaRPr>
                    </a:p>
                  </a:txBody>
                  <a:tcPr marL="83820" marR="83820" marT="50292" marB="50292" horzOverflow="overflow"/>
                </a:tc>
              </a:tr>
              <a:tr h="569976">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500" u="none" strike="noStrike" cap="none" normalizeH="0" baseline="0" dirty="0" smtClean="0">
                          <a:ln>
                            <a:noFill/>
                          </a:ln>
                          <a:effectLst/>
                        </a:rPr>
                        <a:t>E gradient in SCRF acc. cavity</a:t>
                      </a:r>
                      <a:endParaRPr kumimoji="1" lang="ja-JP" altLang="en-US" sz="1500" b="1" i="0" u="none" strike="noStrike" cap="none" normalizeH="0" baseline="0" dirty="0" smtClean="0">
                        <a:ln>
                          <a:noFill/>
                        </a:ln>
                        <a:solidFill>
                          <a:srgbClr val="3366FF"/>
                        </a:solidFill>
                        <a:effectLst/>
                        <a:latin typeface="+mn-lt"/>
                        <a:ea typeface="Osaka" pitchFamily="-108" charset="-128"/>
                        <a:cs typeface="Osaka" pitchFamily="-108" charset="-128"/>
                      </a:endParaRPr>
                    </a:p>
                  </a:txBody>
                  <a:tcPr marL="83820" marR="83820" marT="50292" marB="50292"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500" b="1" u="none" strike="noStrike" cap="none" normalizeH="0" baseline="0" dirty="0">
                          <a:ln>
                            <a:noFill/>
                          </a:ln>
                          <a:solidFill>
                            <a:srgbClr val="FF0000"/>
                          </a:solidFill>
                          <a:effectLst/>
                        </a:rPr>
                        <a:t>31.5</a:t>
                      </a:r>
                      <a:r>
                        <a:rPr kumimoji="1" lang="en-US" altLang="ja-JP" sz="1500" u="none" strike="noStrike" cap="none" normalizeH="0" baseline="0" dirty="0">
                          <a:ln>
                            <a:noFill/>
                          </a:ln>
                          <a:effectLst/>
                        </a:rPr>
                        <a:t> MV/</a:t>
                      </a:r>
                      <a:r>
                        <a:rPr kumimoji="1" lang="en-US" altLang="ja-JP" sz="1500" u="none" strike="noStrike" cap="none" normalizeH="0" baseline="0" dirty="0" smtClean="0">
                          <a:ln>
                            <a:noFill/>
                          </a:ln>
                          <a:effectLst/>
                        </a:rPr>
                        <a:t>m +/-20%</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500" u="none" strike="noStrike" cap="none" normalizeH="0" baseline="0" dirty="0" smtClean="0">
                          <a:ln>
                            <a:noFill/>
                          </a:ln>
                          <a:effectLst/>
                        </a:rPr>
                        <a:t>Q</a:t>
                      </a:r>
                      <a:r>
                        <a:rPr kumimoji="1" lang="en-US" altLang="ja-JP" sz="1500" u="none" strike="noStrike" cap="none" normalizeH="0" baseline="-25000" dirty="0" smtClean="0">
                          <a:ln>
                            <a:noFill/>
                          </a:ln>
                          <a:effectLst/>
                        </a:rPr>
                        <a:t>0</a:t>
                      </a:r>
                      <a:r>
                        <a:rPr kumimoji="1" lang="en-US" altLang="ja-JP" sz="1500" u="none" strike="noStrike" cap="none" normalizeH="0" baseline="0" dirty="0" smtClean="0">
                          <a:ln>
                            <a:noFill/>
                          </a:ln>
                          <a:effectLst/>
                        </a:rPr>
                        <a:t> = 1E10</a:t>
                      </a:r>
                      <a:endParaRPr kumimoji="1" lang="ja-JP" altLang="en-US" sz="1500" b="1" i="0" u="none" strike="noStrike" cap="none" normalizeH="0" baseline="0" dirty="0">
                        <a:ln>
                          <a:noFill/>
                        </a:ln>
                        <a:solidFill>
                          <a:srgbClr val="3366FF"/>
                        </a:solidFill>
                        <a:effectLst/>
                        <a:latin typeface="+mn-lt"/>
                        <a:ea typeface="Osaka" pitchFamily="-108" charset="-128"/>
                        <a:cs typeface="Osaka" pitchFamily="-108" charset="-128"/>
                      </a:endParaRPr>
                    </a:p>
                  </a:txBody>
                  <a:tcPr marL="83820" marR="83820" marT="50292" marB="50292" horzOverflow="overflow"/>
                </a:tc>
              </a:tr>
            </a:tbl>
          </a:graphicData>
        </a:graphic>
      </p:graphicFrame>
      <p:pic>
        <p:nvPicPr>
          <p:cNvPr id="26" name="Picture 8" descr="ILDhall2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23984" y="4747245"/>
            <a:ext cx="3188973" cy="2552031"/>
          </a:xfrm>
          <a:prstGeom prst="rect">
            <a:avLst/>
          </a:prstGeom>
          <a:noFill/>
          <a:ln w="12700" cmpd="sng">
            <a:solidFill>
              <a:srgbClr val="3366FF"/>
            </a:solidFill>
            <a:miter lim="800000"/>
            <a:headEnd/>
            <a:tailEnd/>
          </a:ln>
          <a:extLst>
            <a:ext uri="{909E8E84-426E-40dd-AFC4-6F175D3DCCD1}">
              <a14:hiddenFill xmlns:a14="http://schemas.microsoft.com/office/drawing/2010/main">
                <a:solidFill>
                  <a:srgbClr val="FFFFFF"/>
                </a:solidFill>
              </a14:hiddenFill>
            </a:ext>
          </a:extLst>
        </p:spPr>
      </p:pic>
      <p:cxnSp>
        <p:nvCxnSpPr>
          <p:cNvPr id="4" name="直線矢印コネクタ 3"/>
          <p:cNvCxnSpPr/>
          <p:nvPr/>
        </p:nvCxnSpPr>
        <p:spPr bwMode="auto">
          <a:xfrm flipV="1">
            <a:off x="4320457" y="3810236"/>
            <a:ext cx="576421" cy="1375003"/>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sp>
        <p:nvSpPr>
          <p:cNvPr id="5" name="スライド番号プレースホルダー 4"/>
          <p:cNvSpPr>
            <a:spLocks noGrp="1"/>
          </p:cNvSpPr>
          <p:nvPr>
            <p:ph type="sldNum" sz="quarter" idx="12"/>
          </p:nvPr>
        </p:nvSpPr>
        <p:spPr/>
        <p:txBody>
          <a:bodyPr/>
          <a:lstStyle/>
          <a:p>
            <a:fld id="{DC0A8B60-5C01-C045-B858-59631D469114}" type="slidenum">
              <a:rPr kumimoji="1" lang="ja-JP" altLang="en-US" smtClean="0"/>
              <a:pPr/>
              <a:t>11</a:t>
            </a:fld>
            <a:endParaRPr kumimoji="1" lang="ja-JP" altLang="en-US"/>
          </a:p>
        </p:txBody>
      </p:sp>
      <p:sp>
        <p:nvSpPr>
          <p:cNvPr id="3" name="テキスト ボックス 2"/>
          <p:cNvSpPr txBox="1"/>
          <p:nvPr/>
        </p:nvSpPr>
        <p:spPr>
          <a:xfrm>
            <a:off x="3534071" y="5636326"/>
            <a:ext cx="2760564" cy="430887"/>
          </a:xfrm>
          <a:prstGeom prst="rect">
            <a:avLst/>
          </a:prstGeom>
          <a:solidFill>
            <a:srgbClr val="CCFFCC"/>
          </a:solidFill>
          <a:ln>
            <a:solidFill>
              <a:srgbClr val="008000"/>
            </a:solidFill>
          </a:ln>
        </p:spPr>
        <p:txBody>
          <a:bodyPr wrap="none" rtlCol="0">
            <a:spAutoFit/>
          </a:bodyPr>
          <a:lstStyle/>
          <a:p>
            <a:r>
              <a:rPr kumimoji="1" lang="en-US" altLang="ja-JP" sz="2200" dirty="0"/>
              <a:t>Demonstrated in TDR  </a:t>
            </a:r>
            <a:endParaRPr kumimoji="1" lang="ja-JP" altLang="en-US" sz="2200" dirty="0"/>
          </a:p>
        </p:txBody>
      </p:sp>
      <p:sp>
        <p:nvSpPr>
          <p:cNvPr id="22" name="テキスト ボックス 21"/>
          <p:cNvSpPr txBox="1"/>
          <p:nvPr/>
        </p:nvSpPr>
        <p:spPr>
          <a:xfrm>
            <a:off x="4019000" y="6562354"/>
            <a:ext cx="2200987" cy="430887"/>
          </a:xfrm>
          <a:prstGeom prst="rect">
            <a:avLst/>
          </a:prstGeom>
          <a:solidFill>
            <a:srgbClr val="FFFF00"/>
          </a:solidFill>
          <a:ln>
            <a:solidFill>
              <a:srgbClr val="008000"/>
            </a:solidFill>
          </a:ln>
        </p:spPr>
        <p:txBody>
          <a:bodyPr wrap="none" rtlCol="0">
            <a:spAutoFit/>
          </a:bodyPr>
          <a:lstStyle/>
          <a:p>
            <a:r>
              <a:rPr kumimoji="1" lang="en-US" altLang="ja-JP" sz="2200" dirty="0">
                <a:solidFill>
                  <a:srgbClr val="FF0000"/>
                </a:solidFill>
              </a:rPr>
              <a:t>Progress in 2014  </a:t>
            </a:r>
            <a:endParaRPr kumimoji="1" lang="ja-JP" altLang="en-US" sz="2200" dirty="0">
              <a:solidFill>
                <a:srgbClr val="FF0000"/>
              </a:solidFill>
            </a:endParaRPr>
          </a:p>
        </p:txBody>
      </p:sp>
      <p:sp>
        <p:nvSpPr>
          <p:cNvPr id="6" name="左中かっこ 5"/>
          <p:cNvSpPr/>
          <p:nvPr/>
        </p:nvSpPr>
        <p:spPr>
          <a:xfrm>
            <a:off x="5982617" y="5393798"/>
            <a:ext cx="133645" cy="785787"/>
          </a:xfrm>
          <a:prstGeom prst="leftBrace">
            <a:avLst/>
          </a:prstGeom>
          <a:ln>
            <a:solidFill>
              <a:srgbClr val="008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sz="2200"/>
          </a:p>
        </p:txBody>
      </p:sp>
      <p:sp>
        <p:nvSpPr>
          <p:cNvPr id="24" name="左中かっこ 23"/>
          <p:cNvSpPr/>
          <p:nvPr/>
        </p:nvSpPr>
        <p:spPr>
          <a:xfrm>
            <a:off x="5974006" y="6482533"/>
            <a:ext cx="133645" cy="549925"/>
          </a:xfrm>
          <a:prstGeom prst="leftBrace">
            <a:avLst/>
          </a:prstGeom>
          <a:ln>
            <a:solidFill>
              <a:srgbClr val="008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sz="2200"/>
          </a:p>
        </p:txBody>
      </p:sp>
      <p:sp>
        <p:nvSpPr>
          <p:cNvPr id="7" name="日付プレースホルダー 6"/>
          <p:cNvSpPr>
            <a:spLocks noGrp="1"/>
          </p:cNvSpPr>
          <p:nvPr>
            <p:ph type="dt" sz="half" idx="10"/>
          </p:nvPr>
        </p:nvSpPr>
        <p:spPr/>
        <p:txBody>
          <a:bodyPr/>
          <a:lstStyle/>
          <a:p>
            <a:r>
              <a:rPr kumimoji="1" lang="en-US" altLang="ja-JP" smtClean="0"/>
              <a:t>A. Yamamoto, LCB-150226</a:t>
            </a:r>
            <a:endParaRPr kumimoji="1" lang="ja-JP" altLang="en-US"/>
          </a:p>
        </p:txBody>
      </p:sp>
      <p:sp>
        <p:nvSpPr>
          <p:cNvPr id="8" name="フッター プレースホルダー 7"/>
          <p:cNvSpPr>
            <a:spLocks noGrp="1"/>
          </p:cNvSpPr>
          <p:nvPr>
            <p:ph type="ftr" sz="quarter" idx="11"/>
          </p:nvPr>
        </p:nvSpPr>
        <p:spPr/>
        <p:txBody>
          <a:bodyPr/>
          <a:lstStyle/>
          <a:p>
            <a:r>
              <a:rPr kumimoji="1" lang="en-US" altLang="ja-JP" smtClean="0"/>
              <a:t>ILC Acc. Status</a:t>
            </a:r>
            <a:endParaRPr kumimoji="1" lang="ja-JP" altLang="en-US"/>
          </a:p>
        </p:txBody>
      </p:sp>
    </p:spTree>
    <p:extLst>
      <p:ext uri="{BB962C8B-B14F-4D97-AF65-F5344CB8AC3E}">
        <p14:creationId xmlns:p14="http://schemas.microsoft.com/office/powerpoint/2010/main" val="29419864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
          </p:nvPr>
        </p:nvSpPr>
        <p:spPr/>
        <p:txBody>
          <a:bodyPr/>
          <a:lstStyle/>
          <a:p>
            <a:fld id="{AAB6FA28-7AEC-3F43-9C2D-3DB969CFEC6A}" type="slidenum">
              <a:rPr lang="en-US" smtClean="0"/>
              <a:pPr/>
              <a:t>12</a:t>
            </a:fld>
            <a:endParaRPr lang="en-US"/>
          </a:p>
        </p:txBody>
      </p:sp>
      <p:sp>
        <p:nvSpPr>
          <p:cNvPr id="3" name="タイトル 2"/>
          <p:cNvSpPr>
            <a:spLocks noGrp="1"/>
          </p:cNvSpPr>
          <p:nvPr>
            <p:ph type="title"/>
          </p:nvPr>
        </p:nvSpPr>
        <p:spPr>
          <a:xfrm>
            <a:off x="914405" y="111293"/>
            <a:ext cx="8229601" cy="550333"/>
          </a:xfrm>
          <a:solidFill>
            <a:schemeClr val="bg1"/>
          </a:solidFill>
        </p:spPr>
        <p:txBody>
          <a:bodyPr/>
          <a:lstStyle/>
          <a:p>
            <a:r>
              <a:rPr kumimoji="1" lang="en-US" altLang="ja-JP" dirty="0" smtClean="0"/>
              <a:t>Technical Highlights in 2015  </a:t>
            </a:r>
            <a:endParaRPr kumimoji="1" lang="ja-JP" altLang="en-US" dirty="0"/>
          </a:p>
        </p:txBody>
      </p:sp>
      <p:sp>
        <p:nvSpPr>
          <p:cNvPr id="6" name="コンテンツ プレースホルダー 5"/>
          <p:cNvSpPr>
            <a:spLocks noGrp="1"/>
          </p:cNvSpPr>
          <p:nvPr>
            <p:ph idx="1"/>
          </p:nvPr>
        </p:nvSpPr>
        <p:spPr>
          <a:xfrm>
            <a:off x="520555" y="1070711"/>
            <a:ext cx="9266569" cy="5458581"/>
          </a:xfrm>
        </p:spPr>
        <p:txBody>
          <a:bodyPr>
            <a:normAutofit fontScale="85000" lnSpcReduction="10000"/>
          </a:bodyPr>
          <a:lstStyle/>
          <a:p>
            <a:pPr marL="502920" indent="-502920">
              <a:buFont typeface="Arial"/>
              <a:buChar char="•"/>
            </a:pPr>
            <a:r>
              <a:rPr kumimoji="1" lang="en-US" altLang="ja-JP" dirty="0" smtClean="0"/>
              <a:t>SRF </a:t>
            </a:r>
          </a:p>
          <a:p>
            <a:pPr marL="930378" lvl="2" indent="-502920"/>
            <a:r>
              <a:rPr kumimoji="1" lang="en-US" altLang="ja-JP" b="1" dirty="0" smtClean="0">
                <a:solidFill>
                  <a:srgbClr val="FF0000"/>
                </a:solidFill>
              </a:rPr>
              <a:t>EXFEL</a:t>
            </a:r>
            <a:r>
              <a:rPr kumimoji="1" lang="en-US" altLang="ja-JP" dirty="0" smtClean="0"/>
              <a:t>: exceeded </a:t>
            </a:r>
            <a:r>
              <a:rPr kumimoji="1" lang="en-US" altLang="ja-JP" u="sng" dirty="0" smtClean="0">
                <a:solidFill>
                  <a:srgbClr val="008000"/>
                </a:solidFill>
              </a:rPr>
              <a:t>90 %</a:t>
            </a:r>
            <a:r>
              <a:rPr kumimoji="1" lang="en-US" altLang="ja-JP" u="sng" dirty="0" smtClean="0"/>
              <a:t> of 800 cavity production</a:t>
            </a:r>
            <a:r>
              <a:rPr kumimoji="1" lang="en-US" altLang="ja-JP" dirty="0" smtClean="0"/>
              <a:t>, and 60 % of 100 </a:t>
            </a:r>
            <a:r>
              <a:rPr kumimoji="1" lang="en-US" altLang="ja-JP" dirty="0" err="1" smtClean="0"/>
              <a:t>cryomodule</a:t>
            </a:r>
            <a:r>
              <a:rPr kumimoji="1" lang="en-US" altLang="ja-JP" dirty="0" smtClean="0"/>
              <a:t> assembly and test      </a:t>
            </a:r>
          </a:p>
          <a:p>
            <a:pPr marL="930378" lvl="2" indent="-502920"/>
            <a:r>
              <a:rPr kumimoji="1" lang="en-US" altLang="ja-JP" b="1" dirty="0" err="1" smtClean="0">
                <a:solidFill>
                  <a:srgbClr val="FF0000"/>
                </a:solidFill>
              </a:rPr>
              <a:t>Fermilab</a:t>
            </a:r>
            <a:r>
              <a:rPr kumimoji="1" lang="en-US" altLang="ja-JP" dirty="0" smtClean="0"/>
              <a:t>-ASTA: </a:t>
            </a:r>
            <a:r>
              <a:rPr kumimoji="1" lang="en-US" altLang="ja-JP" u="sng" dirty="0" smtClean="0"/>
              <a:t>reached the ILC specification </a:t>
            </a:r>
            <a:r>
              <a:rPr kumimoji="1" lang="en-US" altLang="ja-JP" dirty="0" smtClean="0"/>
              <a:t>gradient of ≥31.5 MV/m </a:t>
            </a:r>
          </a:p>
          <a:p>
            <a:pPr marL="930378" lvl="2" indent="-502920"/>
            <a:r>
              <a:rPr kumimoji="1" lang="en-US" altLang="ja-JP" b="1" dirty="0">
                <a:solidFill>
                  <a:srgbClr val="3366FF"/>
                </a:solidFill>
              </a:rPr>
              <a:t>KEK</a:t>
            </a:r>
            <a:r>
              <a:rPr kumimoji="1" lang="en-US" altLang="ja-JP" dirty="0"/>
              <a:t>-STF2: </a:t>
            </a:r>
            <a:r>
              <a:rPr kumimoji="1" lang="en-US" altLang="ja-JP" u="sng" dirty="0"/>
              <a:t>CM1+CM2a </a:t>
            </a:r>
            <a:r>
              <a:rPr kumimoji="1" lang="en-US" altLang="ja-JP" dirty="0"/>
              <a:t>(12 cavity string) under cold test  </a:t>
            </a:r>
            <a:endParaRPr kumimoji="1" lang="en-US" altLang="ja-JP" dirty="0" smtClean="0"/>
          </a:p>
          <a:p>
            <a:pPr marL="930378" lvl="2" indent="-502920"/>
            <a:r>
              <a:rPr kumimoji="1" lang="en-US" altLang="ja-JP" b="1" dirty="0" smtClean="0">
                <a:solidFill>
                  <a:srgbClr val="3366FF"/>
                </a:solidFill>
              </a:rPr>
              <a:t>SLAC</a:t>
            </a:r>
            <a:r>
              <a:rPr kumimoji="1" lang="en-US" altLang="ja-JP" dirty="0" smtClean="0"/>
              <a:t>-LCLS:  </a:t>
            </a:r>
            <a:r>
              <a:rPr kumimoji="1" lang="en-US" altLang="ja-JP" u="sng" dirty="0" smtClean="0"/>
              <a:t>construction started  </a:t>
            </a:r>
            <a:r>
              <a:rPr kumimoji="1" lang="en-US" altLang="ja-JP" dirty="0" smtClean="0"/>
              <a:t>in consortium with SLAC, </a:t>
            </a:r>
            <a:r>
              <a:rPr kumimoji="1" lang="en-US" altLang="ja-JP" dirty="0" err="1" smtClean="0"/>
              <a:t>Fermilab</a:t>
            </a:r>
            <a:r>
              <a:rPr kumimoji="1" lang="en-US" altLang="ja-JP" dirty="0" smtClean="0"/>
              <a:t>, and </a:t>
            </a:r>
            <a:r>
              <a:rPr kumimoji="1" lang="en-US" altLang="ja-JP" dirty="0" err="1" smtClean="0"/>
              <a:t>JLab</a:t>
            </a:r>
            <a:r>
              <a:rPr kumimoji="1" lang="en-US" altLang="ja-JP" dirty="0" smtClean="0"/>
              <a:t> </a:t>
            </a:r>
          </a:p>
          <a:p>
            <a:pPr marL="502920" indent="-502920">
              <a:buFont typeface="Arial"/>
              <a:buChar char="•"/>
            </a:pPr>
            <a:r>
              <a:rPr kumimoji="1" lang="en-US" altLang="ja-JP" dirty="0" smtClean="0"/>
              <a:t>Nano</a:t>
            </a:r>
            <a:r>
              <a:rPr kumimoji="1" lang="en-US" altLang="ja-JP" dirty="0"/>
              <a:t>-beam </a:t>
            </a:r>
          </a:p>
          <a:p>
            <a:pPr marL="930378" lvl="2" indent="-502920"/>
            <a:r>
              <a:rPr kumimoji="1" lang="en-US" altLang="ja-JP" b="1" dirty="0">
                <a:solidFill>
                  <a:srgbClr val="FF0000"/>
                </a:solidFill>
              </a:rPr>
              <a:t>ATF2</a:t>
            </a:r>
            <a:r>
              <a:rPr kumimoji="1" lang="en-US" altLang="ja-JP" dirty="0"/>
              <a:t>: </a:t>
            </a:r>
            <a:r>
              <a:rPr kumimoji="1" lang="en-US" altLang="ja-JP" dirty="0">
                <a:solidFill>
                  <a:schemeClr val="bg1">
                    <a:lumMod val="65000"/>
                  </a:schemeClr>
                </a:solidFill>
              </a:rPr>
              <a:t>reached </a:t>
            </a:r>
            <a:r>
              <a:rPr kumimoji="1" lang="en-US" altLang="ja-JP" u="sng" dirty="0">
                <a:solidFill>
                  <a:schemeClr val="bg1">
                    <a:lumMod val="65000"/>
                  </a:schemeClr>
                </a:solidFill>
              </a:rPr>
              <a:t>44 nm </a:t>
            </a:r>
            <a:r>
              <a:rPr kumimoji="1" lang="en-US" altLang="ja-JP" dirty="0">
                <a:solidFill>
                  <a:schemeClr val="bg1">
                    <a:lumMod val="65000"/>
                  </a:schemeClr>
                </a:solidFill>
              </a:rPr>
              <a:t>at the final focus, closing the primary goal of 37 </a:t>
            </a:r>
            <a:r>
              <a:rPr kumimoji="1" lang="en-US" altLang="ja-JP" dirty="0" smtClean="0">
                <a:solidFill>
                  <a:schemeClr val="bg1">
                    <a:lumMod val="65000"/>
                  </a:schemeClr>
                </a:solidFill>
              </a:rPr>
              <a:t>nm, in 2014</a:t>
            </a:r>
            <a:endParaRPr kumimoji="1" lang="en-US" altLang="ja-JP" dirty="0">
              <a:solidFill>
                <a:schemeClr val="bg1">
                  <a:lumMod val="65000"/>
                </a:schemeClr>
              </a:solidFill>
            </a:endParaRPr>
          </a:p>
          <a:p>
            <a:pPr marL="1268347" lvl="3" indent="-502920"/>
            <a:r>
              <a:rPr kumimoji="1" lang="en-US" altLang="ja-JP" dirty="0">
                <a:solidFill>
                  <a:schemeClr val="bg1">
                    <a:lumMod val="65000"/>
                  </a:schemeClr>
                </a:solidFill>
              </a:rPr>
              <a:t>Corresponding to 7 nm at the ILC energy (250 </a:t>
            </a:r>
            <a:r>
              <a:rPr kumimoji="1" lang="en-US" altLang="ja-JP" dirty="0" err="1">
                <a:solidFill>
                  <a:schemeClr val="bg1">
                    <a:lumMod val="65000"/>
                  </a:schemeClr>
                </a:solidFill>
              </a:rPr>
              <a:t>GeV</a:t>
            </a:r>
            <a:r>
              <a:rPr kumimoji="1" lang="en-US" altLang="ja-JP" dirty="0">
                <a:solidFill>
                  <a:schemeClr val="bg1">
                    <a:lumMod val="65000"/>
                  </a:schemeClr>
                </a:solidFill>
              </a:rPr>
              <a:t>/beam) with the goal of 6 nm  </a:t>
            </a:r>
          </a:p>
          <a:p>
            <a:pPr marL="502920" indent="-502920">
              <a:buFont typeface="Arial"/>
              <a:buChar char="•"/>
            </a:pPr>
            <a:endParaRPr kumimoji="1" lang="en-US" altLang="ja-JP" dirty="0" smtClean="0"/>
          </a:p>
          <a:p>
            <a:pPr marL="502920" indent="-502920">
              <a:buFont typeface="Arial"/>
              <a:buChar char="•"/>
            </a:pPr>
            <a:r>
              <a:rPr kumimoji="1" lang="en-US" altLang="ja-JP" dirty="0" smtClean="0"/>
              <a:t>Accelerator Design and Integration (ADI)</a:t>
            </a:r>
          </a:p>
          <a:p>
            <a:pPr marL="930378" lvl="2" indent="-502920"/>
            <a:r>
              <a:rPr kumimoji="1" lang="en-US" altLang="ja-JP" b="1" dirty="0" smtClean="0">
                <a:solidFill>
                  <a:srgbClr val="3366FF"/>
                </a:solidFill>
              </a:rPr>
              <a:t>LCC</a:t>
            </a:r>
            <a:r>
              <a:rPr kumimoji="1" lang="en-US" altLang="ja-JP" b="1" dirty="0" smtClean="0">
                <a:solidFill>
                  <a:srgbClr val="008000"/>
                </a:solidFill>
              </a:rPr>
              <a:t>: </a:t>
            </a:r>
            <a:r>
              <a:rPr kumimoji="1" lang="en-US" altLang="ja-JP" dirty="0" smtClean="0">
                <a:solidFill>
                  <a:srgbClr val="000000"/>
                </a:solidFill>
              </a:rPr>
              <a:t>processed </a:t>
            </a:r>
            <a:r>
              <a:rPr kumimoji="1" lang="en-US" altLang="ja-JP" dirty="0" smtClean="0"/>
              <a:t>Post-TDR design update with the Change Management  </a:t>
            </a:r>
          </a:p>
          <a:p>
            <a:pPr marL="1268347" lvl="3" indent="-502920"/>
            <a:r>
              <a:rPr kumimoji="1" lang="en-US" altLang="ja-JP" u="sng" dirty="0" smtClean="0"/>
              <a:t>Common L*</a:t>
            </a:r>
            <a:r>
              <a:rPr kumimoji="1" lang="en-US" altLang="ja-JP" dirty="0" smtClean="0"/>
              <a:t> for both detectors of ILD and </a:t>
            </a:r>
            <a:r>
              <a:rPr kumimoji="1" lang="en-US" altLang="ja-JP" dirty="0" err="1" smtClean="0"/>
              <a:t>SiD</a:t>
            </a:r>
            <a:endParaRPr kumimoji="1" lang="en-US" altLang="ja-JP" dirty="0"/>
          </a:p>
          <a:p>
            <a:pPr marL="1268347" lvl="3" indent="-502920"/>
            <a:r>
              <a:rPr kumimoji="1" lang="en-US" altLang="ja-JP" u="sng" dirty="0" smtClean="0"/>
              <a:t>Vertical access </a:t>
            </a:r>
            <a:r>
              <a:rPr kumimoji="1" lang="en-US" altLang="ja-JP" dirty="0" smtClean="0"/>
              <a:t>at Detector Hall at IR points</a:t>
            </a:r>
          </a:p>
          <a:p>
            <a:pPr marL="1268347" lvl="3" indent="-502920"/>
            <a:r>
              <a:rPr kumimoji="1" lang="en-US" altLang="ja-JP" u="sng" dirty="0" smtClean="0"/>
              <a:t>Extension of ML tunnel</a:t>
            </a:r>
            <a:r>
              <a:rPr kumimoji="1" lang="en-US" altLang="ja-JP" dirty="0" smtClean="0"/>
              <a:t> for optimizing </a:t>
            </a:r>
            <a:r>
              <a:rPr kumimoji="1" lang="en-US" altLang="ja-JP" dirty="0" err="1" smtClean="0"/>
              <a:t>e+e</a:t>
            </a:r>
            <a:r>
              <a:rPr kumimoji="1" lang="en-US" altLang="ja-JP" dirty="0" smtClean="0"/>
              <a:t>- collision timing and for redundancy of ML SRF cavity gradient integration   </a:t>
            </a:r>
          </a:p>
          <a:p>
            <a:pPr marL="1268347" lvl="3" indent="-502920"/>
            <a:r>
              <a:rPr kumimoji="1" lang="en-US" altLang="ja-JP" dirty="0" smtClean="0"/>
              <a:t>Others</a:t>
            </a:r>
          </a:p>
          <a:p>
            <a:pPr marL="930378" lvl="2" indent="-502920"/>
            <a:r>
              <a:rPr kumimoji="1" lang="en-US" altLang="ja-JP" b="1" dirty="0" smtClean="0">
                <a:solidFill>
                  <a:srgbClr val="3366FF"/>
                </a:solidFill>
              </a:rPr>
              <a:t>LCC</a:t>
            </a:r>
            <a:r>
              <a:rPr kumimoji="1" lang="en-US" altLang="ja-JP" dirty="0" smtClean="0"/>
              <a:t>: is continuing efforts to seek for </a:t>
            </a:r>
            <a:r>
              <a:rPr kumimoji="1" lang="en-US" altLang="ja-JP" u="sng" dirty="0" smtClean="0"/>
              <a:t>cost saving</a:t>
            </a:r>
            <a:r>
              <a:rPr kumimoji="1" lang="en-US" altLang="ja-JP" dirty="0"/>
              <a:t> </a:t>
            </a:r>
            <a:r>
              <a:rPr kumimoji="1" lang="en-US" altLang="ja-JP" dirty="0" smtClean="0"/>
              <a:t>in balance to necessary increasing </a:t>
            </a:r>
            <a:endParaRPr kumimoji="1" lang="ja-JP" altLang="en-US" dirty="0"/>
          </a:p>
        </p:txBody>
      </p:sp>
      <p:sp>
        <p:nvSpPr>
          <p:cNvPr id="4" name="日付プレースホルダー 3"/>
          <p:cNvSpPr>
            <a:spLocks noGrp="1"/>
          </p:cNvSpPr>
          <p:nvPr>
            <p:ph type="dt" sz="half" idx="2"/>
          </p:nvPr>
        </p:nvSpPr>
        <p:spPr/>
        <p:txBody>
          <a:bodyPr/>
          <a:lstStyle/>
          <a:p>
            <a:r>
              <a:rPr lang="en-US" smtClean="0"/>
              <a:t>A. Yamamoto, LCB-150226</a:t>
            </a:r>
            <a:endParaRPr lang="en-US" dirty="0"/>
          </a:p>
        </p:txBody>
      </p:sp>
      <p:sp>
        <p:nvSpPr>
          <p:cNvPr id="5" name="フッター プレースホルダー 4"/>
          <p:cNvSpPr>
            <a:spLocks noGrp="1"/>
          </p:cNvSpPr>
          <p:nvPr>
            <p:ph type="ftr" sz="quarter" idx="3"/>
          </p:nvPr>
        </p:nvSpPr>
        <p:spPr/>
        <p:txBody>
          <a:bodyPr/>
          <a:lstStyle/>
          <a:p>
            <a:r>
              <a:rPr lang="en-US" smtClean="0"/>
              <a:t>ILC Acc. Status</a:t>
            </a:r>
            <a:endParaRPr lang="en-US" dirty="0"/>
          </a:p>
        </p:txBody>
      </p:sp>
    </p:spTree>
    <p:extLst>
      <p:ext uri="{BB962C8B-B14F-4D97-AF65-F5344CB8AC3E}">
        <p14:creationId xmlns:p14="http://schemas.microsoft.com/office/powerpoint/2010/main" val="8564077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stretch>
            <a:fillRect/>
          </a:stretch>
        </p:blipFill>
        <p:spPr>
          <a:xfrm>
            <a:off x="27056" y="17464"/>
            <a:ext cx="10058400" cy="7537827"/>
          </a:xfrm>
          <a:prstGeom prst="rect">
            <a:avLst/>
          </a:prstGeom>
        </p:spPr>
      </p:pic>
      <p:sp>
        <p:nvSpPr>
          <p:cNvPr id="6" name="テキスト ボックス 5"/>
          <p:cNvSpPr txBox="1"/>
          <p:nvPr/>
        </p:nvSpPr>
        <p:spPr>
          <a:xfrm>
            <a:off x="7379641" y="5"/>
            <a:ext cx="2346989" cy="329321"/>
          </a:xfrm>
          <a:prstGeom prst="rect">
            <a:avLst/>
          </a:prstGeom>
          <a:solidFill>
            <a:srgbClr val="FFFF00"/>
          </a:solidFill>
        </p:spPr>
        <p:txBody>
          <a:bodyPr wrap="none" rtlCol="0">
            <a:spAutoFit/>
          </a:bodyPr>
          <a:lstStyle/>
          <a:p>
            <a:r>
              <a:rPr kumimoji="1" lang="en-US" altLang="ja-JP" sz="1540" dirty="0"/>
              <a:t>IPAC14: Courtesy: H. Weise</a:t>
            </a:r>
            <a:endParaRPr kumimoji="1" lang="ja-JP" altLang="en-US" sz="1540" dirty="0"/>
          </a:p>
        </p:txBody>
      </p:sp>
      <p:cxnSp>
        <p:nvCxnSpPr>
          <p:cNvPr id="9" name="直線コネクタ 8"/>
          <p:cNvCxnSpPr/>
          <p:nvPr/>
        </p:nvCxnSpPr>
        <p:spPr bwMode="auto">
          <a:xfrm>
            <a:off x="566884" y="1811929"/>
            <a:ext cx="404918" cy="0"/>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0" name="直線コネクタ 9"/>
          <p:cNvCxnSpPr/>
          <p:nvPr/>
        </p:nvCxnSpPr>
        <p:spPr bwMode="auto">
          <a:xfrm>
            <a:off x="3153905" y="2536306"/>
            <a:ext cx="404918" cy="0"/>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1" name="直線コネクタ 10"/>
          <p:cNvCxnSpPr/>
          <p:nvPr/>
        </p:nvCxnSpPr>
        <p:spPr bwMode="auto">
          <a:xfrm>
            <a:off x="7006061" y="3908524"/>
            <a:ext cx="404918" cy="0"/>
          </a:xfrm>
          <a:prstGeom prst="line">
            <a:avLst/>
          </a:prstGeom>
          <a:solidFill>
            <a:schemeClr val="accent1"/>
          </a:solidFill>
          <a:ln w="28575" cap="flat" cmpd="sng" algn="ctr">
            <a:solidFill>
              <a:srgbClr val="FF0000"/>
            </a:solidFill>
            <a:prstDash val="solid"/>
            <a:round/>
            <a:headEnd type="none" w="med" len="med"/>
            <a:tailEnd type="none" w="med" len="med"/>
          </a:ln>
          <a:effectLst/>
        </p:spPr>
      </p:cxnSp>
      <p:sp>
        <p:nvSpPr>
          <p:cNvPr id="12" name="テキスト ボックス 11"/>
          <p:cNvSpPr txBox="1"/>
          <p:nvPr/>
        </p:nvSpPr>
        <p:spPr>
          <a:xfrm>
            <a:off x="283952" y="6171701"/>
            <a:ext cx="7964360" cy="1107996"/>
          </a:xfrm>
          <a:prstGeom prst="rect">
            <a:avLst/>
          </a:prstGeom>
          <a:solidFill>
            <a:srgbClr val="FFFF00"/>
          </a:solidFill>
          <a:ln>
            <a:solidFill>
              <a:srgbClr val="008000"/>
            </a:solidFill>
          </a:ln>
        </p:spPr>
        <p:txBody>
          <a:bodyPr wrap="none" rtlCol="0">
            <a:spAutoFit/>
          </a:bodyPr>
          <a:lstStyle/>
          <a:p>
            <a:r>
              <a:rPr kumimoji="1" lang="en-US" altLang="ja-JP" sz="2200" b="1" dirty="0">
                <a:solidFill>
                  <a:srgbClr val="3366FF"/>
                </a:solidFill>
              </a:rPr>
              <a:t>EXFEL: </a:t>
            </a:r>
            <a:r>
              <a:rPr kumimoji="1" lang="en-US" altLang="ja-JP" sz="2200" dirty="0"/>
              <a:t>1/20 Scale Project on going, Industrialization being verified !!</a:t>
            </a:r>
          </a:p>
          <a:p>
            <a:r>
              <a:rPr kumimoji="1" lang="en-US" altLang="ja-JP" sz="2200" dirty="0">
                <a:solidFill>
                  <a:srgbClr val="FF0000"/>
                </a:solidFill>
              </a:rPr>
              <a:t>800 Cavities under production </a:t>
            </a:r>
            <a:r>
              <a:rPr lang="en-US" altLang="ja-JP" sz="2200" dirty="0"/>
              <a:t>(at </a:t>
            </a:r>
            <a:r>
              <a:rPr lang="en-US" altLang="ja-JP" sz="2200" dirty="0">
                <a:solidFill>
                  <a:srgbClr val="3366FF"/>
                </a:solidFill>
              </a:rPr>
              <a:t>RI, </a:t>
            </a:r>
            <a:r>
              <a:rPr lang="en-US" altLang="ja-JP" sz="2200" dirty="0" err="1">
                <a:solidFill>
                  <a:srgbClr val="3366FF"/>
                </a:solidFill>
              </a:rPr>
              <a:t>Zanon</a:t>
            </a:r>
            <a:r>
              <a:rPr lang="en-US" altLang="ja-JP" sz="2200" dirty="0">
                <a:solidFill>
                  <a:srgbClr val="3366FF"/>
                </a:solidFill>
              </a:rPr>
              <a:t>) </a:t>
            </a:r>
            <a:r>
              <a:rPr lang="en-US" altLang="ja-JP" sz="2200" dirty="0"/>
              <a:t>, and </a:t>
            </a:r>
          </a:p>
          <a:p>
            <a:r>
              <a:rPr lang="en-US" altLang="ja-JP" sz="2200" dirty="0"/>
              <a:t>assembled / Tested at </a:t>
            </a:r>
            <a:r>
              <a:rPr lang="en-US" altLang="ja-JP" sz="2200" dirty="0">
                <a:solidFill>
                  <a:srgbClr val="3366FF"/>
                </a:solidFill>
              </a:rPr>
              <a:t>CEA-</a:t>
            </a:r>
            <a:r>
              <a:rPr lang="en-US" altLang="ja-JP" sz="2200" dirty="0" err="1">
                <a:solidFill>
                  <a:srgbClr val="3366FF"/>
                </a:solidFill>
              </a:rPr>
              <a:t>Saclay</a:t>
            </a:r>
            <a:r>
              <a:rPr lang="en-US" altLang="ja-JP" sz="2200" dirty="0">
                <a:solidFill>
                  <a:srgbClr val="3366FF"/>
                </a:solidFill>
              </a:rPr>
              <a:t>, DESY </a:t>
            </a:r>
            <a:endParaRPr kumimoji="1" lang="ja-JP" altLang="en-US" sz="2200" dirty="0"/>
          </a:p>
        </p:txBody>
      </p:sp>
      <p:sp>
        <p:nvSpPr>
          <p:cNvPr id="13" name="テキスト ボックス 12"/>
          <p:cNvSpPr txBox="1"/>
          <p:nvPr/>
        </p:nvSpPr>
        <p:spPr>
          <a:xfrm>
            <a:off x="5761725" y="5163915"/>
            <a:ext cx="1579278" cy="329321"/>
          </a:xfrm>
          <a:prstGeom prst="rect">
            <a:avLst/>
          </a:prstGeom>
          <a:solidFill>
            <a:srgbClr val="CCFFCC"/>
          </a:solidFill>
          <a:ln>
            <a:solidFill>
              <a:srgbClr val="008000"/>
            </a:solidFill>
          </a:ln>
        </p:spPr>
        <p:txBody>
          <a:bodyPr wrap="none" rtlCol="0">
            <a:spAutoFit/>
          </a:bodyPr>
          <a:lstStyle/>
          <a:p>
            <a:r>
              <a:rPr kumimoji="1" lang="en-US" altLang="ja-JP" sz="1540" dirty="0"/>
              <a:t>SC </a:t>
            </a:r>
            <a:r>
              <a:rPr kumimoji="1" lang="en-US" altLang="ja-JP" sz="1540" dirty="0" err="1"/>
              <a:t>Linac</a:t>
            </a:r>
            <a:r>
              <a:rPr kumimoji="1" lang="en-US" altLang="ja-JP" sz="1540" dirty="0"/>
              <a:t> (~ 1 km) </a:t>
            </a:r>
            <a:endParaRPr kumimoji="1" lang="ja-JP" altLang="en-US" sz="1540" dirty="0"/>
          </a:p>
        </p:txBody>
      </p:sp>
      <p:pic>
        <p:nvPicPr>
          <p:cNvPr id="14" name="図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9640" y="1913151"/>
            <a:ext cx="2866699" cy="1518380"/>
          </a:xfrm>
          <a:prstGeom prst="rect">
            <a:avLst/>
          </a:prstGeom>
          <a:ln>
            <a:solidFill>
              <a:srgbClr val="008000"/>
            </a:solidFill>
          </a:ln>
        </p:spPr>
      </p:pic>
      <p:sp>
        <p:nvSpPr>
          <p:cNvPr id="7" name="スライド番号プレースホルダー 6"/>
          <p:cNvSpPr>
            <a:spLocks noGrp="1"/>
          </p:cNvSpPr>
          <p:nvPr>
            <p:ph type="sldNum" sz="quarter" idx="4294967295"/>
          </p:nvPr>
        </p:nvSpPr>
        <p:spPr>
          <a:xfrm>
            <a:off x="7614110" y="6698772"/>
            <a:ext cx="2346960" cy="401638"/>
          </a:xfrm>
          <a:prstGeom prst="rect">
            <a:avLst/>
          </a:prstGeom>
        </p:spPr>
        <p:txBody>
          <a:bodyPr/>
          <a:lstStyle/>
          <a:p>
            <a:pPr algn="r"/>
            <a:fld id="{DC0A8B60-5C01-C045-B858-59631D469114}" type="slidenum">
              <a:rPr kumimoji="1" lang="ja-JP" altLang="en-US" sz="1100"/>
              <a:pPr algn="r"/>
              <a:t>13</a:t>
            </a:fld>
            <a:endParaRPr kumimoji="1" lang="ja-JP" altLang="en-US" dirty="0"/>
          </a:p>
        </p:txBody>
      </p:sp>
      <p:sp>
        <p:nvSpPr>
          <p:cNvPr id="2" name="日付プレースホルダー 1"/>
          <p:cNvSpPr>
            <a:spLocks noGrp="1"/>
          </p:cNvSpPr>
          <p:nvPr>
            <p:ph type="dt" sz="half" idx="2"/>
          </p:nvPr>
        </p:nvSpPr>
        <p:spPr/>
        <p:txBody>
          <a:bodyPr/>
          <a:lstStyle/>
          <a:p>
            <a:r>
              <a:rPr lang="en-US" smtClean="0"/>
              <a:t>A. Yamamoto, LCB-150226</a:t>
            </a:r>
            <a:endParaRPr lang="en-US"/>
          </a:p>
        </p:txBody>
      </p:sp>
      <p:sp>
        <p:nvSpPr>
          <p:cNvPr id="3" name="フッター プレースホルダー 2"/>
          <p:cNvSpPr>
            <a:spLocks noGrp="1"/>
          </p:cNvSpPr>
          <p:nvPr>
            <p:ph type="ftr" sz="quarter" idx="3"/>
          </p:nvPr>
        </p:nvSpPr>
        <p:spPr/>
        <p:txBody>
          <a:bodyPr/>
          <a:lstStyle/>
          <a:p>
            <a:r>
              <a:rPr lang="en-US" smtClean="0"/>
              <a:t>ILC Acc. Status</a:t>
            </a:r>
            <a:endParaRPr lang="en-US" dirty="0"/>
          </a:p>
        </p:txBody>
      </p:sp>
    </p:spTree>
    <p:extLst>
      <p:ext uri="{BB962C8B-B14F-4D97-AF65-F5344CB8AC3E}">
        <p14:creationId xmlns:p14="http://schemas.microsoft.com/office/powerpoint/2010/main" val="2172781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159510" y="1019810"/>
            <a:ext cx="7739380" cy="5490210"/>
          </a:xfrm>
          <a:prstGeom prst="rect">
            <a:avLst/>
          </a:prstGeom>
        </p:spPr>
      </p:pic>
      <p:sp>
        <p:nvSpPr>
          <p:cNvPr id="2" name="TextBox 1"/>
          <p:cNvSpPr txBox="1"/>
          <p:nvPr/>
        </p:nvSpPr>
        <p:spPr>
          <a:xfrm>
            <a:off x="2720018" y="1870012"/>
            <a:ext cx="2380015" cy="1107996"/>
          </a:xfrm>
          <a:prstGeom prst="rect">
            <a:avLst/>
          </a:prstGeom>
          <a:noFill/>
        </p:spPr>
        <p:txBody>
          <a:bodyPr wrap="square" rtlCol="0">
            <a:spAutoFit/>
          </a:bodyPr>
          <a:lstStyle/>
          <a:p>
            <a:r>
              <a:rPr lang="en-GB" sz="2200" dirty="0">
                <a:solidFill>
                  <a:srgbClr val="FF0000"/>
                </a:solidFill>
              </a:rPr>
              <a:t>XFEL cavities treated with ILC recipe.</a:t>
            </a:r>
          </a:p>
        </p:txBody>
      </p:sp>
    </p:spTree>
    <p:extLst>
      <p:ext uri="{BB962C8B-B14F-4D97-AF65-F5344CB8AC3E}">
        <p14:creationId xmlns:p14="http://schemas.microsoft.com/office/powerpoint/2010/main" val="15123458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sz="2800" dirty="0" smtClean="0">
                <a:solidFill>
                  <a:srgbClr val="FF0000"/>
                </a:solidFill>
              </a:rPr>
              <a:t>There are 15 cavities out of the XFEL production available for special treatment.</a:t>
            </a:r>
          </a:p>
          <a:p>
            <a:r>
              <a:rPr lang="en-GB" sz="2800" dirty="0" smtClean="0">
                <a:solidFill>
                  <a:srgbClr val="FF0000"/>
                </a:solidFill>
              </a:rPr>
              <a:t>Thanks to DESY, these cavities will be tested under special conditions to investigate the temperature dependence of their performance.</a:t>
            </a:r>
          </a:p>
          <a:p>
            <a:r>
              <a:rPr lang="en-GB" sz="2800" dirty="0" smtClean="0">
                <a:solidFill>
                  <a:srgbClr val="FF0000"/>
                </a:solidFill>
              </a:rPr>
              <a:t>They can also be given further chemical treatment if deemed necessary.</a:t>
            </a:r>
            <a:endParaRPr lang="en-GB" sz="2800" dirty="0">
              <a:solidFill>
                <a:srgbClr val="FF0000"/>
              </a:solidFill>
            </a:endParaRPr>
          </a:p>
        </p:txBody>
      </p:sp>
      <p:sp>
        <p:nvSpPr>
          <p:cNvPr id="3" name="Slide Number Placeholder 2"/>
          <p:cNvSpPr>
            <a:spLocks noGrp="1"/>
          </p:cNvSpPr>
          <p:nvPr>
            <p:ph type="sldNum" sz="quarter" idx="4"/>
          </p:nvPr>
        </p:nvSpPr>
        <p:spPr/>
        <p:txBody>
          <a:bodyPr/>
          <a:lstStyle/>
          <a:p>
            <a:fld id="{CADE5BF1-A944-B54A-9898-A27DB1807F1E}" type="slidenum">
              <a:rPr lang="en-US" smtClean="0"/>
              <a:pPr/>
              <a:t>15</a:t>
            </a:fld>
            <a:endParaRPr lang="en-US" dirty="0"/>
          </a:p>
        </p:txBody>
      </p:sp>
      <p:sp>
        <p:nvSpPr>
          <p:cNvPr id="4" name="Title 3"/>
          <p:cNvSpPr>
            <a:spLocks noGrp="1"/>
          </p:cNvSpPr>
          <p:nvPr>
            <p:ph type="title"/>
          </p:nvPr>
        </p:nvSpPr>
        <p:spPr/>
        <p:txBody>
          <a:bodyPr/>
          <a:lstStyle/>
          <a:p>
            <a:r>
              <a:rPr lang="en-GB" dirty="0" err="1" smtClean="0"/>
              <a:t>HiGrad</a:t>
            </a:r>
            <a:r>
              <a:rPr lang="en-GB" dirty="0" smtClean="0"/>
              <a:t> cavity tests</a:t>
            </a:r>
            <a:endParaRPr lang="en-GB" dirty="0"/>
          </a:p>
        </p:txBody>
      </p:sp>
      <p:sp>
        <p:nvSpPr>
          <p:cNvPr id="5" name="Date Placeholder 4"/>
          <p:cNvSpPr>
            <a:spLocks noGrp="1"/>
          </p:cNvSpPr>
          <p:nvPr>
            <p:ph type="dt" sz="half" idx="2"/>
          </p:nvPr>
        </p:nvSpPr>
        <p:spPr/>
        <p:txBody>
          <a:bodyPr/>
          <a:lstStyle/>
          <a:p>
            <a:r>
              <a:rPr lang="en-US" smtClean="0"/>
              <a:t>February 24,, 2016</a:t>
            </a:r>
            <a:endParaRPr lang="en-US" dirty="0"/>
          </a:p>
        </p:txBody>
      </p:sp>
      <p:sp>
        <p:nvSpPr>
          <p:cNvPr id="6" name="Footer Placeholder 5"/>
          <p:cNvSpPr>
            <a:spLocks noGrp="1"/>
          </p:cNvSpPr>
          <p:nvPr>
            <p:ph type="ftr" sz="quarter" idx="3"/>
          </p:nvPr>
        </p:nvSpPr>
        <p:spPr/>
        <p:txBody>
          <a:bodyPr/>
          <a:lstStyle/>
          <a:p>
            <a:r>
              <a:rPr lang="en-US" smtClean="0"/>
              <a:t>Tsukuba Japan </a:t>
            </a:r>
            <a:endParaRPr lang="en-US" dirty="0"/>
          </a:p>
        </p:txBody>
      </p:sp>
    </p:spTree>
    <p:extLst>
      <p:ext uri="{BB962C8B-B14F-4D97-AF65-F5344CB8AC3E}">
        <p14:creationId xmlns:p14="http://schemas.microsoft.com/office/powerpoint/2010/main" val="39106972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p:cNvPicPr>
            <a:picLocks noChangeAspect="1"/>
          </p:cNvPicPr>
          <p:nvPr/>
        </p:nvPicPr>
        <p:blipFill>
          <a:blip r:embed="rId2"/>
          <a:stretch>
            <a:fillRect/>
          </a:stretch>
        </p:blipFill>
        <p:spPr>
          <a:xfrm>
            <a:off x="611591" y="893835"/>
            <a:ext cx="2782058" cy="463676"/>
          </a:xfrm>
          <a:prstGeom prst="rect">
            <a:avLst/>
          </a:prstGeom>
          <a:solidFill>
            <a:srgbClr val="FFFF00"/>
          </a:solidFill>
          <a:ln>
            <a:noFill/>
          </a:ln>
        </p:spPr>
      </p:pic>
      <p:sp>
        <p:nvSpPr>
          <p:cNvPr id="2" name="TextBox 1"/>
          <p:cNvSpPr txBox="1"/>
          <p:nvPr/>
        </p:nvSpPr>
        <p:spPr>
          <a:xfrm>
            <a:off x="867886" y="95935"/>
            <a:ext cx="8597915" cy="575502"/>
          </a:xfrm>
          <a:prstGeom prst="rect">
            <a:avLst/>
          </a:prstGeom>
          <a:solidFill>
            <a:schemeClr val="bg1"/>
          </a:solidFill>
        </p:spPr>
        <p:txBody>
          <a:bodyPr wrap="square" lIns="100544" tIns="50272" rIns="100544" bIns="50272" rtlCol="0">
            <a:spAutoFit/>
          </a:bodyPr>
          <a:lstStyle/>
          <a:p>
            <a:r>
              <a:rPr lang="en-US" sz="3080" b="1" dirty="0"/>
              <a:t>CM2 reached &lt;31.5 MV/m &gt; at </a:t>
            </a:r>
            <a:r>
              <a:rPr lang="en-US" sz="3080" b="1" dirty="0" err="1"/>
              <a:t>Fermilab</a:t>
            </a:r>
            <a:r>
              <a:rPr lang="en-US" sz="3080" b="1" dirty="0"/>
              <a:t> in 2014</a:t>
            </a:r>
          </a:p>
        </p:txBody>
      </p:sp>
      <p:pic>
        <p:nvPicPr>
          <p:cNvPr id="9" name="Content Placeholder 7" descr="CM1_1.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bwMode="auto">
          <a:xfrm>
            <a:off x="611592" y="2708902"/>
            <a:ext cx="5794271" cy="3703510"/>
          </a:xfrm>
          <a:prstGeom prst="rect">
            <a:avLst/>
          </a:prstGeom>
          <a:noFill/>
          <a:ln w="9525">
            <a:noFill/>
            <a:miter lim="800000"/>
            <a:headEnd/>
            <a:tailEnd/>
          </a:ln>
        </p:spPr>
      </p:pic>
      <p:sp>
        <p:nvSpPr>
          <p:cNvPr id="4" name="TextBox 3"/>
          <p:cNvSpPr txBox="1"/>
          <p:nvPr/>
        </p:nvSpPr>
        <p:spPr>
          <a:xfrm>
            <a:off x="6885185" y="5836781"/>
            <a:ext cx="2603775" cy="812490"/>
          </a:xfrm>
          <a:prstGeom prst="rect">
            <a:avLst/>
          </a:prstGeom>
          <a:solidFill>
            <a:srgbClr val="FFFF00"/>
          </a:solidFill>
        </p:spPr>
        <p:txBody>
          <a:bodyPr wrap="square" lIns="100544" tIns="50272" rIns="100544" bIns="50272" rtlCol="0">
            <a:spAutoFit/>
          </a:bodyPr>
          <a:lstStyle/>
          <a:p>
            <a:r>
              <a:rPr lang="en-US" sz="1540" dirty="0" err="1"/>
              <a:t>Cryomodule</a:t>
            </a:r>
            <a:r>
              <a:rPr lang="en-US" sz="1540" dirty="0"/>
              <a:t>  test at </a:t>
            </a:r>
            <a:r>
              <a:rPr lang="en-US" sz="1540" dirty="0" err="1"/>
              <a:t>Fermilab</a:t>
            </a:r>
            <a:r>
              <a:rPr lang="en-US" sz="1540" dirty="0"/>
              <a:t> reached &lt; 3.15 &gt; MV/m, exceeding ILC specification</a:t>
            </a:r>
          </a:p>
        </p:txBody>
      </p:sp>
      <p:sp>
        <p:nvSpPr>
          <p:cNvPr id="6" name="スライド番号プレースホルダー 5"/>
          <p:cNvSpPr>
            <a:spLocks noGrp="1"/>
          </p:cNvSpPr>
          <p:nvPr>
            <p:ph type="sldNum" sz="quarter" idx="4"/>
          </p:nvPr>
        </p:nvSpPr>
        <p:spPr/>
        <p:txBody>
          <a:bodyPr/>
          <a:lstStyle/>
          <a:p>
            <a:fld id="{AAB6FA28-7AEC-3F43-9C2D-3DB969CFEC6A}" type="slidenum">
              <a:rPr lang="en-US" smtClean="0"/>
              <a:pPr/>
              <a:t>16</a:t>
            </a:fld>
            <a:endParaRPr lang="en-US"/>
          </a:p>
        </p:txBody>
      </p:sp>
      <p:pic>
        <p:nvPicPr>
          <p:cNvPr id="7" name="図 6"/>
          <p:cNvPicPr>
            <a:picLocks noChangeAspect="1"/>
          </p:cNvPicPr>
          <p:nvPr/>
        </p:nvPicPr>
        <p:blipFill rotWithShape="1">
          <a:blip r:embed="rId4" cstate="email">
            <a:extLst>
              <a:ext uri="{28A0092B-C50C-407E-A947-70E740481C1C}">
                <a14:useLocalDpi xmlns:a14="http://schemas.microsoft.com/office/drawing/2010/main"/>
              </a:ext>
            </a:extLst>
          </a:blip>
          <a:srcRect t="7098"/>
          <a:stretch/>
        </p:blipFill>
        <p:spPr>
          <a:xfrm>
            <a:off x="621667" y="1357511"/>
            <a:ext cx="5774866" cy="1151161"/>
          </a:xfrm>
          <a:prstGeom prst="rect">
            <a:avLst/>
          </a:prstGeom>
          <a:ln>
            <a:solidFill>
              <a:srgbClr val="4F81BD"/>
            </a:solidFill>
          </a:ln>
        </p:spPr>
      </p:pic>
      <p:graphicFrame>
        <p:nvGraphicFramePr>
          <p:cNvPr id="11" name="表 10"/>
          <p:cNvGraphicFramePr>
            <a:graphicFrameLocks noGrp="1"/>
          </p:cNvGraphicFramePr>
          <p:nvPr>
            <p:extLst>
              <p:ext uri="{D42A27DB-BD31-4B8C-83A1-F6EECF244321}">
                <p14:modId xmlns:p14="http://schemas.microsoft.com/office/powerpoint/2010/main" val="3413715283"/>
              </p:ext>
            </p:extLst>
          </p:nvPr>
        </p:nvGraphicFramePr>
        <p:xfrm>
          <a:off x="7120431" y="2434170"/>
          <a:ext cx="2216613" cy="3252216"/>
        </p:xfrm>
        <a:graphic>
          <a:graphicData uri="http://schemas.openxmlformats.org/drawingml/2006/table">
            <a:tbl>
              <a:tblPr firstRow="1" bandRow="1">
                <a:tableStyleId>{5C22544A-7EE6-4342-B048-85BDC9FD1C3A}</a:tableStyleId>
              </a:tblPr>
              <a:tblGrid>
                <a:gridCol w="790852"/>
                <a:gridCol w="1425761"/>
              </a:tblGrid>
              <a:tr h="569976">
                <a:tc>
                  <a:txBody>
                    <a:bodyPr/>
                    <a:lstStyle/>
                    <a:p>
                      <a:r>
                        <a:rPr kumimoji="1" lang="en-US" altLang="ja-JP" sz="1500" dirty="0" smtClean="0"/>
                        <a:t>Cavity </a:t>
                      </a:r>
                      <a:endParaRPr kumimoji="1" lang="ja-JP" altLang="en-US" sz="1500" dirty="0"/>
                    </a:p>
                  </a:txBody>
                  <a:tcPr marL="100584" marR="100584" marT="50292" marB="50292"/>
                </a:tc>
                <a:tc>
                  <a:txBody>
                    <a:bodyPr/>
                    <a:lstStyle/>
                    <a:p>
                      <a:pPr algn="ctr"/>
                      <a:r>
                        <a:rPr kumimoji="1" lang="en-US" altLang="ja-JP" sz="1500" dirty="0" smtClean="0"/>
                        <a:t>Gradient</a:t>
                      </a:r>
                    </a:p>
                    <a:p>
                      <a:pPr algn="ctr"/>
                      <a:r>
                        <a:rPr kumimoji="1" lang="en-US" altLang="ja-JP" sz="1500" dirty="0" smtClean="0"/>
                        <a:t> (MV/m)</a:t>
                      </a:r>
                      <a:endParaRPr kumimoji="1" lang="ja-JP" altLang="en-US" sz="1500" dirty="0"/>
                    </a:p>
                  </a:txBody>
                  <a:tcPr marL="100584" marR="100584" marT="50292" marB="50292"/>
                </a:tc>
              </a:tr>
              <a:tr h="335280">
                <a:tc>
                  <a:txBody>
                    <a:bodyPr/>
                    <a:lstStyle/>
                    <a:p>
                      <a:r>
                        <a:rPr kumimoji="1" lang="en-US" altLang="ja-JP" sz="1500" dirty="0" smtClean="0"/>
                        <a:t>1</a:t>
                      </a:r>
                      <a:endParaRPr kumimoji="1" lang="ja-JP" altLang="en-US" sz="1500" dirty="0"/>
                    </a:p>
                  </a:txBody>
                  <a:tcPr marL="100584" marR="100584" marT="50292" marB="50292"/>
                </a:tc>
                <a:tc>
                  <a:txBody>
                    <a:bodyPr/>
                    <a:lstStyle/>
                    <a:p>
                      <a:pPr algn="ctr"/>
                      <a:r>
                        <a:rPr kumimoji="1" lang="en-US" altLang="ja-JP" sz="1500" dirty="0" smtClean="0"/>
                        <a:t>31.9 </a:t>
                      </a:r>
                      <a:endParaRPr kumimoji="1" lang="ja-JP" altLang="en-US" sz="1500" dirty="0"/>
                    </a:p>
                  </a:txBody>
                  <a:tcPr marL="100584" marR="100584" marT="50292" marB="50292"/>
                </a:tc>
              </a:tr>
              <a:tr h="335280">
                <a:tc>
                  <a:txBody>
                    <a:bodyPr/>
                    <a:lstStyle/>
                    <a:p>
                      <a:r>
                        <a:rPr kumimoji="1" lang="en-US" altLang="ja-JP" sz="1500" dirty="0" smtClean="0"/>
                        <a:t>2</a:t>
                      </a:r>
                      <a:endParaRPr kumimoji="1" lang="ja-JP" altLang="en-US" sz="1500" dirty="0"/>
                    </a:p>
                  </a:txBody>
                  <a:tcPr marL="100584" marR="100584" marT="50292" marB="50292"/>
                </a:tc>
                <a:tc>
                  <a:txBody>
                    <a:bodyPr/>
                    <a:lstStyle/>
                    <a:p>
                      <a:pPr algn="ctr"/>
                      <a:r>
                        <a:rPr kumimoji="1" lang="en-US" altLang="ja-JP" sz="1500" dirty="0" smtClean="0"/>
                        <a:t>30.8</a:t>
                      </a:r>
                      <a:endParaRPr kumimoji="1" lang="ja-JP" altLang="en-US" sz="1500" dirty="0"/>
                    </a:p>
                  </a:txBody>
                  <a:tcPr marL="100584" marR="100584" marT="50292" marB="50292"/>
                </a:tc>
              </a:tr>
              <a:tr h="335280">
                <a:tc>
                  <a:txBody>
                    <a:bodyPr/>
                    <a:lstStyle/>
                    <a:p>
                      <a:r>
                        <a:rPr kumimoji="1" lang="en-US" altLang="ja-JP" sz="1500" dirty="0" smtClean="0"/>
                        <a:t>3</a:t>
                      </a:r>
                      <a:endParaRPr kumimoji="1" lang="ja-JP" altLang="en-US" sz="1500" dirty="0"/>
                    </a:p>
                  </a:txBody>
                  <a:tcPr marL="100584" marR="100584" marT="50292" marB="50292"/>
                </a:tc>
                <a:tc>
                  <a:txBody>
                    <a:bodyPr/>
                    <a:lstStyle/>
                    <a:p>
                      <a:pPr algn="ctr"/>
                      <a:r>
                        <a:rPr kumimoji="1" lang="en-US" altLang="ja-JP" sz="1500" dirty="0" smtClean="0"/>
                        <a:t>31.8</a:t>
                      </a:r>
                      <a:endParaRPr kumimoji="1" lang="ja-JP" altLang="en-US" sz="1500" dirty="0"/>
                    </a:p>
                  </a:txBody>
                  <a:tcPr marL="100584" marR="100584" marT="50292" marB="50292"/>
                </a:tc>
              </a:tr>
              <a:tr h="335280">
                <a:tc>
                  <a:txBody>
                    <a:bodyPr/>
                    <a:lstStyle/>
                    <a:p>
                      <a:r>
                        <a:rPr kumimoji="1" lang="en-US" altLang="ja-JP" sz="1500" dirty="0" smtClean="0"/>
                        <a:t>4</a:t>
                      </a:r>
                      <a:endParaRPr kumimoji="1" lang="ja-JP" altLang="en-US" sz="1500" dirty="0"/>
                    </a:p>
                  </a:txBody>
                  <a:tcPr marL="100584" marR="100584" marT="50292" marB="50292"/>
                </a:tc>
                <a:tc>
                  <a:txBody>
                    <a:bodyPr/>
                    <a:lstStyle/>
                    <a:p>
                      <a:pPr algn="ctr"/>
                      <a:r>
                        <a:rPr kumimoji="1" lang="en-US" altLang="ja-JP" sz="1500" dirty="0" smtClean="0"/>
                        <a:t>31.7</a:t>
                      </a:r>
                      <a:endParaRPr kumimoji="1" lang="ja-JP" altLang="en-US" sz="1500" dirty="0"/>
                    </a:p>
                  </a:txBody>
                  <a:tcPr marL="100584" marR="100584" marT="50292" marB="50292"/>
                </a:tc>
              </a:tr>
              <a:tr h="335280">
                <a:tc>
                  <a:txBody>
                    <a:bodyPr/>
                    <a:lstStyle/>
                    <a:p>
                      <a:r>
                        <a:rPr kumimoji="1" lang="en-US" altLang="ja-JP" sz="1500" dirty="0" smtClean="0"/>
                        <a:t>5</a:t>
                      </a:r>
                      <a:endParaRPr kumimoji="1" lang="ja-JP" altLang="en-US" sz="1500" dirty="0"/>
                    </a:p>
                  </a:txBody>
                  <a:tcPr marL="100584" marR="100584" marT="50292" marB="50292"/>
                </a:tc>
                <a:tc>
                  <a:txBody>
                    <a:bodyPr/>
                    <a:lstStyle/>
                    <a:p>
                      <a:pPr algn="ctr"/>
                      <a:r>
                        <a:rPr kumimoji="1" lang="en-US" altLang="ja-JP" sz="1500" dirty="0" smtClean="0"/>
                        <a:t>31.5</a:t>
                      </a:r>
                      <a:endParaRPr kumimoji="1" lang="ja-JP" altLang="en-US" sz="1500" dirty="0"/>
                    </a:p>
                  </a:txBody>
                  <a:tcPr marL="100584" marR="100584" marT="50292" marB="50292"/>
                </a:tc>
              </a:tr>
              <a:tr h="335280">
                <a:tc>
                  <a:txBody>
                    <a:bodyPr/>
                    <a:lstStyle/>
                    <a:p>
                      <a:r>
                        <a:rPr kumimoji="1" lang="en-US" altLang="ja-JP" sz="1500" dirty="0" smtClean="0"/>
                        <a:t>6</a:t>
                      </a:r>
                      <a:endParaRPr kumimoji="1" lang="ja-JP" altLang="en-US" sz="1500" dirty="0"/>
                    </a:p>
                  </a:txBody>
                  <a:tcPr marL="100584" marR="100584" marT="50292" marB="50292"/>
                </a:tc>
                <a:tc>
                  <a:txBody>
                    <a:bodyPr/>
                    <a:lstStyle/>
                    <a:p>
                      <a:pPr algn="ctr"/>
                      <a:r>
                        <a:rPr kumimoji="1" lang="en-US" altLang="ja-JP" sz="1500" dirty="0" smtClean="0"/>
                        <a:t>31.3</a:t>
                      </a:r>
                      <a:endParaRPr kumimoji="1" lang="ja-JP" altLang="en-US" sz="1500" dirty="0"/>
                    </a:p>
                  </a:txBody>
                  <a:tcPr marL="100584" marR="100584" marT="50292" marB="50292"/>
                </a:tc>
              </a:tr>
              <a:tr h="335280">
                <a:tc>
                  <a:txBody>
                    <a:bodyPr/>
                    <a:lstStyle/>
                    <a:p>
                      <a:r>
                        <a:rPr kumimoji="1" lang="en-US" altLang="ja-JP" sz="1500" dirty="0" smtClean="0"/>
                        <a:t>7</a:t>
                      </a:r>
                      <a:endParaRPr kumimoji="1" lang="ja-JP" altLang="en-US" sz="1500" dirty="0"/>
                    </a:p>
                  </a:txBody>
                  <a:tcPr marL="100584" marR="100584" marT="50292" marB="50292"/>
                </a:tc>
                <a:tc>
                  <a:txBody>
                    <a:bodyPr/>
                    <a:lstStyle/>
                    <a:p>
                      <a:pPr algn="ctr"/>
                      <a:r>
                        <a:rPr kumimoji="1" lang="en-US" altLang="ja-JP" sz="1500" dirty="0" smtClean="0"/>
                        <a:t>31.6</a:t>
                      </a:r>
                      <a:endParaRPr kumimoji="1" lang="ja-JP" altLang="en-US" sz="1500" dirty="0"/>
                    </a:p>
                  </a:txBody>
                  <a:tcPr marL="100584" marR="100584" marT="50292" marB="50292"/>
                </a:tc>
              </a:tr>
              <a:tr h="335280">
                <a:tc>
                  <a:txBody>
                    <a:bodyPr/>
                    <a:lstStyle/>
                    <a:p>
                      <a:r>
                        <a:rPr kumimoji="1" lang="en-US" altLang="ja-JP" sz="1500" dirty="0" smtClean="0"/>
                        <a:t>8</a:t>
                      </a:r>
                      <a:endParaRPr kumimoji="1" lang="ja-JP" altLang="en-US" sz="1500" dirty="0"/>
                    </a:p>
                  </a:txBody>
                  <a:tcPr marL="100584" marR="100584" marT="50292" marB="50292"/>
                </a:tc>
                <a:tc>
                  <a:txBody>
                    <a:bodyPr/>
                    <a:lstStyle/>
                    <a:p>
                      <a:pPr algn="ctr"/>
                      <a:r>
                        <a:rPr kumimoji="1" lang="en-US" altLang="ja-JP" sz="1500" dirty="0" smtClean="0"/>
                        <a:t>31.4</a:t>
                      </a:r>
                      <a:endParaRPr kumimoji="1" lang="ja-JP" altLang="en-US" sz="1500" dirty="0"/>
                    </a:p>
                  </a:txBody>
                  <a:tcPr marL="100584" marR="100584" marT="50292" marB="50292"/>
                </a:tc>
              </a:tr>
            </a:tbl>
          </a:graphicData>
        </a:graphic>
      </p:graphicFrame>
      <p:pic>
        <p:nvPicPr>
          <p:cNvPr id="12" name="図 1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486452" y="5413819"/>
            <a:ext cx="1118110" cy="1276509"/>
          </a:xfrm>
          <a:prstGeom prst="rect">
            <a:avLst/>
          </a:prstGeom>
          <a:ln>
            <a:solidFill>
              <a:srgbClr val="4F81BD"/>
            </a:solidFill>
          </a:ln>
        </p:spPr>
      </p:pic>
      <p:pic>
        <p:nvPicPr>
          <p:cNvPr id="13" name="Picture 5" descr="Screen Shot 2014-07-15 at 4.05.06 PM.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781598" y="1292287"/>
            <a:ext cx="2843190" cy="919977"/>
          </a:xfrm>
          <a:prstGeom prst="rect">
            <a:avLst/>
          </a:prstGeom>
          <a:ln>
            <a:solidFill>
              <a:srgbClr val="5B9BD5"/>
            </a:solidFill>
          </a:ln>
        </p:spPr>
      </p:pic>
      <p:sp>
        <p:nvSpPr>
          <p:cNvPr id="3" name="日付プレースホルダー 2"/>
          <p:cNvSpPr>
            <a:spLocks noGrp="1"/>
          </p:cNvSpPr>
          <p:nvPr>
            <p:ph type="dt" sz="half" idx="2"/>
          </p:nvPr>
        </p:nvSpPr>
        <p:spPr/>
        <p:txBody>
          <a:bodyPr/>
          <a:lstStyle/>
          <a:p>
            <a:r>
              <a:rPr lang="en-US" smtClean="0"/>
              <a:t>A. Yamamoto, LCB-150226</a:t>
            </a:r>
            <a:endParaRPr lang="en-US"/>
          </a:p>
        </p:txBody>
      </p:sp>
      <p:sp>
        <p:nvSpPr>
          <p:cNvPr id="5" name="フッター プレースホルダー 4"/>
          <p:cNvSpPr>
            <a:spLocks noGrp="1"/>
          </p:cNvSpPr>
          <p:nvPr>
            <p:ph type="ftr" sz="quarter" idx="3"/>
          </p:nvPr>
        </p:nvSpPr>
        <p:spPr/>
        <p:txBody>
          <a:bodyPr/>
          <a:lstStyle/>
          <a:p>
            <a:r>
              <a:rPr lang="en-US" smtClean="0"/>
              <a:t>ILC Acc. Status</a:t>
            </a:r>
            <a:endParaRPr lang="en-US" dirty="0"/>
          </a:p>
        </p:txBody>
      </p:sp>
    </p:spTree>
    <p:extLst>
      <p:ext uri="{BB962C8B-B14F-4D97-AF65-F5344CB8AC3E}">
        <p14:creationId xmlns:p14="http://schemas.microsoft.com/office/powerpoint/2010/main" val="1059524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2" name="直線コネクタ 61"/>
          <p:cNvCxnSpPr>
            <a:endCxn id="58" idx="1"/>
          </p:cNvCxnSpPr>
          <p:nvPr/>
        </p:nvCxnSpPr>
        <p:spPr>
          <a:xfrm>
            <a:off x="2684713" y="4341912"/>
            <a:ext cx="83744" cy="2580"/>
          </a:xfrm>
          <a:prstGeom prst="line">
            <a:avLst/>
          </a:prstGeom>
          <a:ln w="15875">
            <a:solidFill>
              <a:srgbClr val="FF6600"/>
            </a:solidFill>
          </a:ln>
          <a:effectLst/>
        </p:spPr>
        <p:style>
          <a:lnRef idx="2">
            <a:schemeClr val="accent1"/>
          </a:lnRef>
          <a:fillRef idx="0">
            <a:schemeClr val="accent1"/>
          </a:fillRef>
          <a:effectRef idx="1">
            <a:schemeClr val="accent1"/>
          </a:effectRef>
          <a:fontRef idx="minor">
            <a:schemeClr val="tx1"/>
          </a:fontRef>
        </p:style>
      </p:cxnSp>
      <p:cxnSp>
        <p:nvCxnSpPr>
          <p:cNvPr id="52" name="直線コネクタ 51"/>
          <p:cNvCxnSpPr/>
          <p:nvPr/>
        </p:nvCxnSpPr>
        <p:spPr>
          <a:xfrm flipV="1">
            <a:off x="2120961" y="4417797"/>
            <a:ext cx="522470" cy="4094"/>
          </a:xfrm>
          <a:prstGeom prst="line">
            <a:avLst/>
          </a:prstGeom>
          <a:ln w="15875">
            <a:solidFill>
              <a:srgbClr val="FF6600"/>
            </a:solidFill>
          </a:ln>
          <a:effectLst/>
        </p:spPr>
        <p:style>
          <a:lnRef idx="2">
            <a:schemeClr val="accent1"/>
          </a:lnRef>
          <a:fillRef idx="0">
            <a:schemeClr val="accent1"/>
          </a:fillRef>
          <a:effectRef idx="1">
            <a:schemeClr val="accent1"/>
          </a:effectRef>
          <a:fontRef idx="minor">
            <a:schemeClr val="tx1"/>
          </a:fontRef>
        </p:style>
      </p:cxnSp>
      <p:cxnSp>
        <p:nvCxnSpPr>
          <p:cNvPr id="4" name="直線コネクタ 3"/>
          <p:cNvCxnSpPr/>
          <p:nvPr/>
        </p:nvCxnSpPr>
        <p:spPr>
          <a:xfrm>
            <a:off x="2882921" y="4419844"/>
            <a:ext cx="5187600" cy="7916"/>
          </a:xfrm>
          <a:prstGeom prst="line">
            <a:avLst/>
          </a:prstGeom>
          <a:ln w="15875">
            <a:solidFill>
              <a:srgbClr val="FF6600"/>
            </a:solidFill>
          </a:ln>
          <a:effectLst/>
        </p:spPr>
        <p:style>
          <a:lnRef idx="2">
            <a:schemeClr val="accent1"/>
          </a:lnRef>
          <a:fillRef idx="0">
            <a:schemeClr val="accent1"/>
          </a:fillRef>
          <a:effectRef idx="1">
            <a:schemeClr val="accent1"/>
          </a:effectRef>
          <a:fontRef idx="minor">
            <a:schemeClr val="tx1"/>
          </a:fontRef>
        </p:style>
      </p:cxnSp>
      <p:sp>
        <p:nvSpPr>
          <p:cNvPr id="5" name="正方形/長方形 4"/>
          <p:cNvSpPr/>
          <p:nvPr/>
        </p:nvSpPr>
        <p:spPr>
          <a:xfrm>
            <a:off x="1610333" y="4011806"/>
            <a:ext cx="2794000" cy="6336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6" name="正方形/長方形 5"/>
          <p:cNvSpPr/>
          <p:nvPr/>
        </p:nvSpPr>
        <p:spPr>
          <a:xfrm>
            <a:off x="4674425" y="4004821"/>
            <a:ext cx="3080385" cy="6336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7" name="正方形/長方形 6"/>
          <p:cNvSpPr/>
          <p:nvPr/>
        </p:nvSpPr>
        <p:spPr>
          <a:xfrm>
            <a:off x="2548656" y="4619500"/>
            <a:ext cx="4610100" cy="6336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8" name="正方形/長方形 7"/>
          <p:cNvSpPr/>
          <p:nvPr/>
        </p:nvSpPr>
        <p:spPr>
          <a:xfrm>
            <a:off x="1167951" y="4674463"/>
            <a:ext cx="1465200" cy="6336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9" name="正方形/長方形 8"/>
          <p:cNvSpPr/>
          <p:nvPr/>
        </p:nvSpPr>
        <p:spPr>
          <a:xfrm>
            <a:off x="674343" y="3620646"/>
            <a:ext cx="1176120" cy="6336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10" name="正方形/長方形 9"/>
          <p:cNvSpPr/>
          <p:nvPr/>
        </p:nvSpPr>
        <p:spPr>
          <a:xfrm>
            <a:off x="681328" y="4416936"/>
            <a:ext cx="495935" cy="6336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11" name="正方形/長方形 10"/>
          <p:cNvSpPr/>
          <p:nvPr/>
        </p:nvSpPr>
        <p:spPr>
          <a:xfrm rot="16200000">
            <a:off x="346543" y="4018791"/>
            <a:ext cx="732930" cy="6336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12" name="正方形/長方形 11"/>
          <p:cNvSpPr/>
          <p:nvPr/>
        </p:nvSpPr>
        <p:spPr>
          <a:xfrm rot="16200000">
            <a:off x="880400" y="4440888"/>
            <a:ext cx="530365" cy="6336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13" name="正方形/長方形 12"/>
          <p:cNvSpPr/>
          <p:nvPr/>
        </p:nvSpPr>
        <p:spPr>
          <a:xfrm rot="16200000">
            <a:off x="921815" y="3861628"/>
            <a:ext cx="447535" cy="6336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14" name="正方形/長方形 13"/>
          <p:cNvSpPr/>
          <p:nvPr/>
        </p:nvSpPr>
        <p:spPr>
          <a:xfrm rot="16200000">
            <a:off x="1637420" y="3812733"/>
            <a:ext cx="447535" cy="6336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15" name="正方形/長方形 14"/>
          <p:cNvSpPr/>
          <p:nvPr/>
        </p:nvSpPr>
        <p:spPr>
          <a:xfrm>
            <a:off x="1156310" y="4216698"/>
            <a:ext cx="300355" cy="6336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16" name="正方形/長方形 15"/>
          <p:cNvSpPr/>
          <p:nvPr/>
        </p:nvSpPr>
        <p:spPr>
          <a:xfrm rot="16200000">
            <a:off x="1354221" y="4114252"/>
            <a:ext cx="268250" cy="6336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17" name="正方形/長方形 16"/>
          <p:cNvSpPr/>
          <p:nvPr/>
        </p:nvSpPr>
        <p:spPr>
          <a:xfrm>
            <a:off x="4781854" y="4200398"/>
            <a:ext cx="3410969" cy="6336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18" name="正方形/長方形 17"/>
          <p:cNvSpPr/>
          <p:nvPr/>
        </p:nvSpPr>
        <p:spPr>
          <a:xfrm rot="16200000">
            <a:off x="7608161" y="4097372"/>
            <a:ext cx="277196" cy="6336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19" name="正方形/長方形 18"/>
          <p:cNvSpPr/>
          <p:nvPr/>
        </p:nvSpPr>
        <p:spPr>
          <a:xfrm rot="16200000">
            <a:off x="7047540" y="4685979"/>
            <a:ext cx="196323" cy="6336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20" name="正方形/長方形 19"/>
          <p:cNvSpPr/>
          <p:nvPr/>
        </p:nvSpPr>
        <p:spPr>
          <a:xfrm rot="16200000">
            <a:off x="7513183" y="4672023"/>
            <a:ext cx="196323" cy="6336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22" name="正方形/長方形 21"/>
          <p:cNvSpPr/>
          <p:nvPr/>
        </p:nvSpPr>
        <p:spPr>
          <a:xfrm>
            <a:off x="7177381" y="4752461"/>
            <a:ext cx="465644" cy="6336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23" name="正方形/長方形 22"/>
          <p:cNvSpPr/>
          <p:nvPr/>
        </p:nvSpPr>
        <p:spPr>
          <a:xfrm rot="16200000">
            <a:off x="4178596" y="3790926"/>
            <a:ext cx="393850" cy="6336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24" name="正方形/長方形 23"/>
          <p:cNvSpPr/>
          <p:nvPr/>
        </p:nvSpPr>
        <p:spPr>
          <a:xfrm rot="16200000">
            <a:off x="4509181" y="3801867"/>
            <a:ext cx="393850" cy="6336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25" name="正方形/長方形 24"/>
          <p:cNvSpPr/>
          <p:nvPr/>
        </p:nvSpPr>
        <p:spPr>
          <a:xfrm>
            <a:off x="2962933" y="4387153"/>
            <a:ext cx="871197" cy="63360"/>
          </a:xfrm>
          <a:prstGeom prst="rect">
            <a:avLst/>
          </a:prstGeom>
          <a:solidFill>
            <a:schemeClr val="accent6"/>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26" name="正方形/長方形 25"/>
          <p:cNvSpPr/>
          <p:nvPr/>
        </p:nvSpPr>
        <p:spPr>
          <a:xfrm>
            <a:off x="2330838" y="4387153"/>
            <a:ext cx="204892" cy="63360"/>
          </a:xfrm>
          <a:prstGeom prst="rect">
            <a:avLst/>
          </a:prstGeom>
          <a:solidFill>
            <a:schemeClr val="accent6"/>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27" name="正方形/長方形 26"/>
          <p:cNvSpPr/>
          <p:nvPr/>
        </p:nvSpPr>
        <p:spPr>
          <a:xfrm>
            <a:off x="2065997" y="4385255"/>
            <a:ext cx="121074" cy="63360"/>
          </a:xfrm>
          <a:prstGeom prst="rect">
            <a:avLst/>
          </a:prstGeom>
          <a:solidFill>
            <a:srgbClr val="FF0000"/>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28" name="正方形/長方形 27"/>
          <p:cNvSpPr/>
          <p:nvPr/>
        </p:nvSpPr>
        <p:spPr>
          <a:xfrm>
            <a:off x="8045544" y="4383371"/>
            <a:ext cx="237599" cy="79200"/>
          </a:xfrm>
          <a:prstGeom prst="rect">
            <a:avLst/>
          </a:prstGeom>
          <a:solidFill>
            <a:schemeClr val="tx2">
              <a:lumMod val="75000"/>
            </a:schemeClr>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cxnSp>
        <p:nvCxnSpPr>
          <p:cNvPr id="30" name="直線コネクタ 29"/>
          <p:cNvCxnSpPr>
            <a:stCxn id="33" idx="1"/>
            <a:endCxn id="29" idx="0"/>
          </p:cNvCxnSpPr>
          <p:nvPr/>
        </p:nvCxnSpPr>
        <p:spPr>
          <a:xfrm>
            <a:off x="7114021" y="4425251"/>
            <a:ext cx="264371" cy="123707"/>
          </a:xfrm>
          <a:prstGeom prst="line">
            <a:avLst/>
          </a:prstGeom>
          <a:ln w="15875">
            <a:solidFill>
              <a:srgbClr val="FF6600"/>
            </a:solidFill>
          </a:ln>
          <a:effectLst/>
        </p:spPr>
        <p:style>
          <a:lnRef idx="2">
            <a:schemeClr val="accent1"/>
          </a:lnRef>
          <a:fillRef idx="0">
            <a:schemeClr val="accent1"/>
          </a:fillRef>
          <a:effectRef idx="1">
            <a:schemeClr val="accent1"/>
          </a:effectRef>
          <a:fontRef idx="minor">
            <a:schemeClr val="tx1"/>
          </a:fontRef>
        </p:style>
      </p:cxnSp>
      <p:sp>
        <p:nvSpPr>
          <p:cNvPr id="33" name="正方形/長方形 32"/>
          <p:cNvSpPr/>
          <p:nvPr/>
        </p:nvSpPr>
        <p:spPr>
          <a:xfrm flipH="1">
            <a:off x="6887688" y="4400105"/>
            <a:ext cx="226332" cy="50291"/>
          </a:xfrm>
          <a:prstGeom prst="rect">
            <a:avLst/>
          </a:prstGeom>
          <a:solidFill>
            <a:schemeClr val="tx2">
              <a:lumMod val="60000"/>
              <a:lumOff val="40000"/>
            </a:schemeClr>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34" name="正方形/長方形 33"/>
          <p:cNvSpPr/>
          <p:nvPr/>
        </p:nvSpPr>
        <p:spPr>
          <a:xfrm>
            <a:off x="5910679" y="4391263"/>
            <a:ext cx="871199" cy="63360"/>
          </a:xfrm>
          <a:prstGeom prst="rect">
            <a:avLst/>
          </a:prstGeom>
          <a:solidFill>
            <a:srgbClr val="008000"/>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35" name="テキスト ボックス 34"/>
          <p:cNvSpPr txBox="1"/>
          <p:nvPr/>
        </p:nvSpPr>
        <p:spPr>
          <a:xfrm>
            <a:off x="2836892" y="4372423"/>
            <a:ext cx="1108799" cy="295466"/>
          </a:xfrm>
          <a:prstGeom prst="rect">
            <a:avLst/>
          </a:prstGeom>
          <a:noFill/>
        </p:spPr>
        <p:txBody>
          <a:bodyPr wrap="square" rtlCol="0">
            <a:spAutoFit/>
          </a:bodyPr>
          <a:lstStyle/>
          <a:p>
            <a:r>
              <a:rPr kumimoji="1" lang="en-US" altLang="ja-JP" sz="1320" dirty="0">
                <a:solidFill>
                  <a:srgbClr val="FF0000"/>
                </a:solidFill>
                <a:latin typeface="Arial"/>
                <a:cs typeface="Arial"/>
              </a:rPr>
              <a:t>CM1</a:t>
            </a:r>
            <a:endParaRPr kumimoji="1" lang="ja-JP" altLang="en-US" sz="1320" dirty="0">
              <a:solidFill>
                <a:srgbClr val="FF0000"/>
              </a:solidFill>
              <a:latin typeface="Arial"/>
              <a:cs typeface="Arial"/>
            </a:endParaRPr>
          </a:p>
        </p:txBody>
      </p:sp>
      <p:sp>
        <p:nvSpPr>
          <p:cNvPr id="37" name="テキスト ボックス 36"/>
          <p:cNvSpPr txBox="1"/>
          <p:nvPr/>
        </p:nvSpPr>
        <p:spPr>
          <a:xfrm>
            <a:off x="7940667" y="4819127"/>
            <a:ext cx="1332416" cy="295466"/>
          </a:xfrm>
          <a:prstGeom prst="rect">
            <a:avLst/>
          </a:prstGeom>
          <a:noFill/>
        </p:spPr>
        <p:txBody>
          <a:bodyPr wrap="square" rtlCol="0">
            <a:spAutoFit/>
          </a:bodyPr>
          <a:lstStyle/>
          <a:p>
            <a:r>
              <a:rPr lang="en-US" altLang="ja-JP" sz="1320" dirty="0">
                <a:latin typeface="Arial"/>
                <a:cs typeface="Arial"/>
              </a:rPr>
              <a:t>Beam Dump</a:t>
            </a:r>
            <a:endParaRPr kumimoji="1" lang="ja-JP" altLang="en-US" sz="1320" dirty="0">
              <a:latin typeface="Arial"/>
              <a:cs typeface="Arial"/>
            </a:endParaRPr>
          </a:p>
        </p:txBody>
      </p:sp>
      <p:sp>
        <p:nvSpPr>
          <p:cNvPr id="39" name="テキスト ボックス 38"/>
          <p:cNvSpPr txBox="1"/>
          <p:nvPr/>
        </p:nvSpPr>
        <p:spPr>
          <a:xfrm>
            <a:off x="1325531" y="4395966"/>
            <a:ext cx="1282600" cy="295466"/>
          </a:xfrm>
          <a:prstGeom prst="rect">
            <a:avLst/>
          </a:prstGeom>
          <a:noFill/>
        </p:spPr>
        <p:txBody>
          <a:bodyPr wrap="square" rtlCol="0">
            <a:spAutoFit/>
          </a:bodyPr>
          <a:lstStyle/>
          <a:p>
            <a:r>
              <a:rPr lang="en-US" altLang="ja-JP" sz="1320" dirty="0">
                <a:latin typeface="Arial"/>
                <a:cs typeface="Arial"/>
              </a:rPr>
              <a:t>SC RF-Gun</a:t>
            </a:r>
            <a:endParaRPr kumimoji="1" lang="ja-JP" altLang="en-US" sz="1320" dirty="0">
              <a:latin typeface="Arial"/>
              <a:cs typeface="Arial"/>
            </a:endParaRPr>
          </a:p>
        </p:txBody>
      </p:sp>
      <p:sp>
        <p:nvSpPr>
          <p:cNvPr id="41" name="テキスト ボックス 40"/>
          <p:cNvSpPr txBox="1"/>
          <p:nvPr/>
        </p:nvSpPr>
        <p:spPr>
          <a:xfrm>
            <a:off x="3861479" y="4370817"/>
            <a:ext cx="940166" cy="295466"/>
          </a:xfrm>
          <a:prstGeom prst="rect">
            <a:avLst/>
          </a:prstGeom>
          <a:noFill/>
        </p:spPr>
        <p:txBody>
          <a:bodyPr wrap="square" rtlCol="0">
            <a:spAutoFit/>
          </a:bodyPr>
          <a:lstStyle/>
          <a:p>
            <a:r>
              <a:rPr kumimoji="1" lang="en-US" altLang="ja-JP" sz="1320" dirty="0">
                <a:solidFill>
                  <a:srgbClr val="3366FF"/>
                </a:solidFill>
                <a:latin typeface="Arial"/>
                <a:cs typeface="Arial"/>
              </a:rPr>
              <a:t>CM2a+2b</a:t>
            </a:r>
            <a:endParaRPr kumimoji="1" lang="ja-JP" altLang="en-US" sz="1320" dirty="0">
              <a:solidFill>
                <a:srgbClr val="3366FF"/>
              </a:solidFill>
              <a:latin typeface="Arial"/>
              <a:cs typeface="Arial"/>
            </a:endParaRPr>
          </a:p>
        </p:txBody>
      </p:sp>
      <p:sp>
        <p:nvSpPr>
          <p:cNvPr id="43" name="テキスト ボックス 42"/>
          <p:cNvSpPr txBox="1"/>
          <p:nvPr/>
        </p:nvSpPr>
        <p:spPr>
          <a:xfrm>
            <a:off x="169891" y="1000545"/>
            <a:ext cx="5117539" cy="2554545"/>
          </a:xfrm>
          <a:prstGeom prst="rect">
            <a:avLst/>
          </a:prstGeom>
          <a:solidFill>
            <a:srgbClr val="66CCFF"/>
          </a:solidFill>
          <a:ln>
            <a:solidFill>
              <a:srgbClr val="0000FF"/>
            </a:solidFill>
          </a:ln>
        </p:spPr>
        <p:txBody>
          <a:bodyPr wrap="square" rtlCol="0">
            <a:spAutoFit/>
          </a:bodyPr>
          <a:lstStyle/>
          <a:p>
            <a:pPr>
              <a:lnSpc>
                <a:spcPts val="2376"/>
              </a:lnSpc>
            </a:pPr>
            <a:r>
              <a:rPr lang="en-US" altLang="ja-JP" sz="2200" dirty="0">
                <a:latin typeface="+mj-lt"/>
                <a:ea typeface="HG創英角ｺﾞｼｯｸUB"/>
                <a:cs typeface="HG創英角ｺﾞｼｯｸUB"/>
              </a:rPr>
              <a:t>Objective</a:t>
            </a:r>
            <a:endParaRPr kumimoji="1" lang="en-US" altLang="ja-JP" sz="2200" dirty="0">
              <a:latin typeface="+mj-lt"/>
              <a:ea typeface="HG創英角ｺﾞｼｯｸUB"/>
              <a:cs typeface="HG創英角ｺﾞｼｯｸUB"/>
            </a:endParaRPr>
          </a:p>
          <a:p>
            <a:pPr marL="377190" indent="-377190">
              <a:lnSpc>
                <a:spcPts val="2376"/>
              </a:lnSpc>
              <a:buFont typeface="Arial"/>
              <a:buChar char="•"/>
            </a:pPr>
            <a:r>
              <a:rPr lang="en-US" altLang="ja-JP" sz="2200" dirty="0">
                <a:latin typeface="+mj-lt"/>
                <a:ea typeface="ＭＳ ゴシック"/>
                <a:cs typeface="ＭＳ ゴシック"/>
              </a:rPr>
              <a:t>High Gradient (31.5 MV/m)</a:t>
            </a:r>
          </a:p>
          <a:p>
            <a:pPr marL="377190" indent="-377190">
              <a:lnSpc>
                <a:spcPts val="2376"/>
              </a:lnSpc>
              <a:buFont typeface="Arial"/>
              <a:buChar char="•"/>
            </a:pPr>
            <a:r>
              <a:rPr lang="ja-JP" altLang="en-US" sz="2200" dirty="0">
                <a:latin typeface="+mj-lt"/>
                <a:ea typeface="ＭＳ ゴシック"/>
                <a:cs typeface="ＭＳ ゴシック"/>
              </a:rPr>
              <a:t>＝＞</a:t>
            </a:r>
            <a:r>
              <a:rPr lang="en-US" altLang="ja-JP" sz="2200" dirty="0">
                <a:latin typeface="+mj-lt"/>
                <a:ea typeface="ＭＳ ゴシック"/>
                <a:cs typeface="ＭＳ ゴシック"/>
              </a:rPr>
              <a:t>Demonstration of full </a:t>
            </a:r>
            <a:r>
              <a:rPr lang="en-US" altLang="ja-JP" sz="2200" dirty="0" err="1">
                <a:latin typeface="+mj-lt"/>
                <a:ea typeface="ＭＳ ゴシック"/>
                <a:cs typeface="ＭＳ ゴシック"/>
              </a:rPr>
              <a:t>cryomodule</a:t>
            </a:r>
            <a:endParaRPr lang="en-US" altLang="ja-JP" sz="2200" dirty="0">
              <a:latin typeface="+mj-lt"/>
              <a:ea typeface="ＭＳ ゴシック"/>
              <a:cs typeface="ＭＳ ゴシック"/>
            </a:endParaRPr>
          </a:p>
          <a:p>
            <a:pPr marL="377190" indent="-377190">
              <a:lnSpc>
                <a:spcPts val="2376"/>
              </a:lnSpc>
              <a:buFont typeface="Arial"/>
              <a:buChar char="•"/>
            </a:pPr>
            <a:r>
              <a:rPr lang="en-US" altLang="ja-JP" sz="2200" dirty="0">
                <a:latin typeface="+mj-lt"/>
                <a:ea typeface="ＭＳ ゴシック"/>
                <a:cs typeface="ＭＳ ゴシック"/>
              </a:rPr>
              <a:t>Pulse and CW operation (for effective R&amp;D) </a:t>
            </a:r>
          </a:p>
          <a:p>
            <a:pPr marL="377190" indent="-377190">
              <a:lnSpc>
                <a:spcPts val="2376"/>
              </a:lnSpc>
              <a:buFont typeface="Arial"/>
              <a:buChar char="•"/>
            </a:pPr>
            <a:r>
              <a:rPr lang="en-US" altLang="ja-JP" sz="2200" dirty="0">
                <a:latin typeface="+mj-lt"/>
                <a:ea typeface="ＭＳ ゴシック"/>
                <a:cs typeface="ＭＳ ゴシック"/>
              </a:rPr>
              <a:t>Better efficiency power sources </a:t>
            </a:r>
            <a:endParaRPr lang="en-US" altLang="ja-JP" sz="2200" dirty="0">
              <a:solidFill>
                <a:srgbClr val="0000FF"/>
              </a:solidFill>
              <a:latin typeface="+mj-lt"/>
              <a:ea typeface="ＭＳ ゴシック"/>
              <a:cs typeface="ＭＳ ゴシック"/>
            </a:endParaRPr>
          </a:p>
          <a:p>
            <a:pPr marL="377190" indent="-377190">
              <a:lnSpc>
                <a:spcPts val="2376"/>
              </a:lnSpc>
              <a:buFont typeface="Arial"/>
              <a:buChar char="•"/>
            </a:pPr>
            <a:r>
              <a:rPr lang="en-US" altLang="ja-JP" sz="2200" dirty="0">
                <a:latin typeface="+mj-lt"/>
                <a:ea typeface="ＭＳ ゴシック"/>
                <a:cs typeface="ＭＳ ゴシック"/>
              </a:rPr>
              <a:t>SRF electron gun </a:t>
            </a:r>
          </a:p>
          <a:p>
            <a:pPr marL="377190" indent="-377190">
              <a:lnSpc>
                <a:spcPts val="2376"/>
              </a:lnSpc>
              <a:buFont typeface="Arial"/>
              <a:buChar char="•"/>
            </a:pPr>
            <a:r>
              <a:rPr lang="en-US" altLang="ja-JP" sz="2200" dirty="0">
                <a:solidFill>
                  <a:srgbClr val="3366FF"/>
                </a:solidFill>
                <a:latin typeface="+mj-lt"/>
                <a:ea typeface="ＭＳ ゴシック"/>
                <a:cs typeface="ＭＳ ゴシック"/>
              </a:rPr>
              <a:t>Training for next generation s</a:t>
            </a:r>
          </a:p>
        </p:txBody>
      </p:sp>
      <p:sp>
        <p:nvSpPr>
          <p:cNvPr id="42" name="テキスト ボックス 41"/>
          <p:cNvSpPr txBox="1"/>
          <p:nvPr/>
        </p:nvSpPr>
        <p:spPr>
          <a:xfrm>
            <a:off x="2058986" y="4106133"/>
            <a:ext cx="601351" cy="295466"/>
          </a:xfrm>
          <a:prstGeom prst="rect">
            <a:avLst/>
          </a:prstGeom>
          <a:noFill/>
        </p:spPr>
        <p:txBody>
          <a:bodyPr wrap="square" rtlCol="0">
            <a:spAutoFit/>
          </a:bodyPr>
          <a:lstStyle/>
          <a:p>
            <a:r>
              <a:rPr kumimoji="1" lang="en-US" altLang="ja-JP" sz="1320" dirty="0">
                <a:latin typeface="Arial"/>
                <a:cs typeface="Arial"/>
              </a:rPr>
              <a:t>CM0</a:t>
            </a:r>
            <a:endParaRPr kumimoji="1" lang="ja-JP" altLang="en-US" sz="1320" dirty="0">
              <a:latin typeface="Arial"/>
              <a:cs typeface="Arial"/>
            </a:endParaRPr>
          </a:p>
        </p:txBody>
      </p:sp>
      <p:sp>
        <p:nvSpPr>
          <p:cNvPr id="46" name="正方形/長方形 45"/>
          <p:cNvSpPr/>
          <p:nvPr/>
        </p:nvSpPr>
        <p:spPr>
          <a:xfrm>
            <a:off x="3971287" y="4390506"/>
            <a:ext cx="435598" cy="63360"/>
          </a:xfrm>
          <a:prstGeom prst="rect">
            <a:avLst/>
          </a:prstGeom>
          <a:solidFill>
            <a:schemeClr val="accent6"/>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47" name="正方形/長方形 46"/>
          <p:cNvSpPr/>
          <p:nvPr/>
        </p:nvSpPr>
        <p:spPr>
          <a:xfrm>
            <a:off x="4408526" y="4392182"/>
            <a:ext cx="435598" cy="63360"/>
          </a:xfrm>
          <a:prstGeom prst="rect">
            <a:avLst/>
          </a:prstGeom>
          <a:solidFill>
            <a:schemeClr val="accent6"/>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57" name="正方形/長方形 56"/>
          <p:cNvSpPr/>
          <p:nvPr/>
        </p:nvSpPr>
        <p:spPr>
          <a:xfrm>
            <a:off x="2651769" y="4312745"/>
            <a:ext cx="59400" cy="59400"/>
          </a:xfrm>
          <a:prstGeom prst="rect">
            <a:avLst/>
          </a:prstGeom>
          <a:solidFill>
            <a:srgbClr val="008000"/>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58" name="正方形/長方形 57"/>
          <p:cNvSpPr/>
          <p:nvPr/>
        </p:nvSpPr>
        <p:spPr>
          <a:xfrm>
            <a:off x="2768457" y="4314791"/>
            <a:ext cx="59400" cy="59400"/>
          </a:xfrm>
          <a:prstGeom prst="rect">
            <a:avLst/>
          </a:prstGeom>
          <a:solidFill>
            <a:srgbClr val="008000"/>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60" name="正方形/長方形 59"/>
          <p:cNvSpPr/>
          <p:nvPr/>
        </p:nvSpPr>
        <p:spPr>
          <a:xfrm>
            <a:off x="2602863" y="4391219"/>
            <a:ext cx="59400" cy="59400"/>
          </a:xfrm>
          <a:prstGeom prst="rect">
            <a:avLst/>
          </a:prstGeom>
          <a:solidFill>
            <a:srgbClr val="008000"/>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61" name="正方形/長方形 60"/>
          <p:cNvSpPr/>
          <p:nvPr/>
        </p:nvSpPr>
        <p:spPr>
          <a:xfrm>
            <a:off x="2821455" y="4393265"/>
            <a:ext cx="59400" cy="59400"/>
          </a:xfrm>
          <a:prstGeom prst="rect">
            <a:avLst/>
          </a:prstGeom>
          <a:solidFill>
            <a:srgbClr val="008000"/>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64" name="テキスト ボックス 63"/>
          <p:cNvSpPr txBox="1"/>
          <p:nvPr/>
        </p:nvSpPr>
        <p:spPr>
          <a:xfrm>
            <a:off x="2514004" y="4046056"/>
            <a:ext cx="526873" cy="295466"/>
          </a:xfrm>
          <a:prstGeom prst="rect">
            <a:avLst/>
          </a:prstGeom>
          <a:noFill/>
        </p:spPr>
        <p:txBody>
          <a:bodyPr wrap="square" rtlCol="0">
            <a:spAutoFit/>
          </a:bodyPr>
          <a:lstStyle/>
          <a:p>
            <a:r>
              <a:rPr kumimoji="1" lang="en-US" altLang="ja-JP" sz="1320" dirty="0">
                <a:latin typeface="Arial"/>
                <a:cs typeface="Arial"/>
              </a:rPr>
              <a:t>BC</a:t>
            </a:r>
            <a:endParaRPr kumimoji="1" lang="ja-JP" altLang="en-US" sz="1320" dirty="0">
              <a:latin typeface="Arial"/>
              <a:cs typeface="Arial"/>
            </a:endParaRPr>
          </a:p>
        </p:txBody>
      </p:sp>
      <p:sp>
        <p:nvSpPr>
          <p:cNvPr id="29" name="正方形/長方形 28"/>
          <p:cNvSpPr/>
          <p:nvPr/>
        </p:nvSpPr>
        <p:spPr>
          <a:xfrm>
            <a:off x="7279391" y="4548958"/>
            <a:ext cx="197999" cy="118800"/>
          </a:xfrm>
          <a:prstGeom prst="rect">
            <a:avLst/>
          </a:prstGeom>
          <a:solidFill>
            <a:schemeClr val="accent4">
              <a:lumMod val="75000"/>
            </a:schemeClr>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54" name="正方形/長方形 53"/>
          <p:cNvSpPr/>
          <p:nvPr/>
        </p:nvSpPr>
        <p:spPr>
          <a:xfrm>
            <a:off x="4912832" y="4391522"/>
            <a:ext cx="435598" cy="63360"/>
          </a:xfrm>
          <a:prstGeom prst="rect">
            <a:avLst/>
          </a:prstGeom>
          <a:solidFill>
            <a:schemeClr val="accent6"/>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55" name="テキスト ボックス 54"/>
          <p:cNvSpPr txBox="1"/>
          <p:nvPr/>
        </p:nvSpPr>
        <p:spPr>
          <a:xfrm>
            <a:off x="4932465" y="4375030"/>
            <a:ext cx="1111091" cy="295466"/>
          </a:xfrm>
          <a:prstGeom prst="rect">
            <a:avLst/>
          </a:prstGeom>
          <a:noFill/>
        </p:spPr>
        <p:txBody>
          <a:bodyPr wrap="square" rtlCol="0">
            <a:spAutoFit/>
          </a:bodyPr>
          <a:lstStyle/>
          <a:p>
            <a:r>
              <a:rPr kumimoji="1" lang="en-US" altLang="ja-JP" sz="1320" dirty="0">
                <a:solidFill>
                  <a:schemeClr val="bg1">
                    <a:lumMod val="50000"/>
                  </a:schemeClr>
                </a:solidFill>
                <a:latin typeface="Arial"/>
                <a:cs typeface="Arial"/>
              </a:rPr>
              <a:t>CM3a</a:t>
            </a:r>
            <a:r>
              <a:rPr lang="en-US" altLang="ja-JP" sz="1320" dirty="0">
                <a:solidFill>
                  <a:schemeClr val="bg1">
                    <a:lumMod val="50000"/>
                  </a:schemeClr>
                </a:solidFill>
                <a:latin typeface="Arial"/>
                <a:cs typeface="Arial"/>
              </a:rPr>
              <a:t> +3</a:t>
            </a:r>
            <a:r>
              <a:rPr kumimoji="1" lang="en-US" altLang="ja-JP" sz="1320" dirty="0">
                <a:solidFill>
                  <a:schemeClr val="bg1">
                    <a:lumMod val="50000"/>
                  </a:schemeClr>
                </a:solidFill>
                <a:latin typeface="Arial"/>
                <a:cs typeface="Arial"/>
              </a:rPr>
              <a:t>b</a:t>
            </a:r>
            <a:r>
              <a:rPr kumimoji="1" lang="en-US" altLang="ja-JP" sz="1320" dirty="0">
                <a:solidFill>
                  <a:srgbClr val="3366FF"/>
                </a:solidFill>
                <a:latin typeface="Arial"/>
                <a:cs typeface="Arial"/>
              </a:rPr>
              <a:t>, </a:t>
            </a:r>
            <a:endParaRPr kumimoji="1" lang="ja-JP" altLang="en-US" sz="1320" dirty="0">
              <a:solidFill>
                <a:srgbClr val="3366FF"/>
              </a:solidFill>
              <a:latin typeface="Arial"/>
              <a:cs typeface="Arial"/>
            </a:endParaRPr>
          </a:p>
        </p:txBody>
      </p:sp>
      <p:sp>
        <p:nvSpPr>
          <p:cNvPr id="3" name="テキスト ボックス 2"/>
          <p:cNvSpPr txBox="1"/>
          <p:nvPr/>
        </p:nvSpPr>
        <p:spPr>
          <a:xfrm>
            <a:off x="269740" y="3526083"/>
            <a:ext cx="2257197" cy="363176"/>
          </a:xfrm>
          <a:prstGeom prst="rect">
            <a:avLst/>
          </a:prstGeom>
          <a:solidFill>
            <a:srgbClr val="CCFFCC"/>
          </a:solidFill>
          <a:ln>
            <a:solidFill>
              <a:srgbClr val="CCFFCC"/>
            </a:solidFill>
          </a:ln>
        </p:spPr>
        <p:txBody>
          <a:bodyPr wrap="square" rtlCol="0">
            <a:spAutoFit/>
          </a:bodyPr>
          <a:lstStyle/>
          <a:p>
            <a:r>
              <a:rPr lang="en-US" altLang="ja-JP" sz="1760" b="1" dirty="0">
                <a:solidFill>
                  <a:srgbClr val="000090"/>
                </a:solidFill>
              </a:rPr>
              <a:t>Electron Gun</a:t>
            </a:r>
            <a:endParaRPr kumimoji="1" lang="ja-JP" altLang="en-US" sz="1760" b="1" dirty="0">
              <a:solidFill>
                <a:srgbClr val="000090"/>
              </a:solidFill>
            </a:endParaRPr>
          </a:p>
        </p:txBody>
      </p:sp>
      <p:sp>
        <p:nvSpPr>
          <p:cNvPr id="56" name="テキスト ボックス 55"/>
          <p:cNvSpPr txBox="1"/>
          <p:nvPr/>
        </p:nvSpPr>
        <p:spPr>
          <a:xfrm>
            <a:off x="2702849" y="3531912"/>
            <a:ext cx="2098797" cy="363176"/>
          </a:xfrm>
          <a:prstGeom prst="rect">
            <a:avLst/>
          </a:prstGeom>
          <a:solidFill>
            <a:srgbClr val="CCFFCC"/>
          </a:solidFill>
        </p:spPr>
        <p:txBody>
          <a:bodyPr wrap="square" rtlCol="0">
            <a:spAutoFit/>
          </a:bodyPr>
          <a:lstStyle/>
          <a:p>
            <a:r>
              <a:rPr lang="en-US" altLang="ja-JP" sz="1760" b="1" dirty="0">
                <a:solidFill>
                  <a:srgbClr val="000090"/>
                </a:solidFill>
              </a:rPr>
              <a:t>Full </a:t>
            </a:r>
            <a:r>
              <a:rPr lang="en-US" altLang="ja-JP" sz="1760" b="1" dirty="0" err="1">
                <a:solidFill>
                  <a:srgbClr val="000090"/>
                </a:solidFill>
              </a:rPr>
              <a:t>Cryomodules</a:t>
            </a:r>
            <a:endParaRPr kumimoji="1" lang="ja-JP" altLang="en-US" sz="1760" b="1" dirty="0">
              <a:solidFill>
                <a:srgbClr val="000090"/>
              </a:solidFill>
            </a:endParaRPr>
          </a:p>
        </p:txBody>
      </p:sp>
      <p:cxnSp>
        <p:nvCxnSpPr>
          <p:cNvPr id="63" name="直線矢印コネクタ 62"/>
          <p:cNvCxnSpPr/>
          <p:nvPr/>
        </p:nvCxnSpPr>
        <p:spPr>
          <a:xfrm>
            <a:off x="3420363" y="3870467"/>
            <a:ext cx="107920" cy="520039"/>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sp>
        <p:nvSpPr>
          <p:cNvPr id="65" name="テキスト ボックス 64"/>
          <p:cNvSpPr txBox="1"/>
          <p:nvPr/>
        </p:nvSpPr>
        <p:spPr>
          <a:xfrm>
            <a:off x="4932464" y="3540896"/>
            <a:ext cx="2030023" cy="363176"/>
          </a:xfrm>
          <a:prstGeom prst="rect">
            <a:avLst/>
          </a:prstGeom>
          <a:solidFill>
            <a:srgbClr val="CCFFCC"/>
          </a:solidFill>
        </p:spPr>
        <p:txBody>
          <a:bodyPr wrap="square" rtlCol="0">
            <a:spAutoFit/>
          </a:bodyPr>
          <a:lstStyle/>
          <a:p>
            <a:r>
              <a:rPr lang="en-US" altLang="ja-JP" sz="1760" b="1" dirty="0" err="1">
                <a:solidFill>
                  <a:srgbClr val="000090"/>
                </a:solidFill>
              </a:rPr>
              <a:t>Undulators</a:t>
            </a:r>
            <a:r>
              <a:rPr lang="en-US" altLang="ja-JP" sz="1320" b="1" dirty="0">
                <a:solidFill>
                  <a:srgbClr val="000090"/>
                </a:solidFill>
              </a:rPr>
              <a:t> (in future)</a:t>
            </a:r>
            <a:endParaRPr kumimoji="1" lang="ja-JP" altLang="en-US" sz="1320" b="1" dirty="0">
              <a:solidFill>
                <a:srgbClr val="000090"/>
              </a:solidFill>
            </a:endParaRPr>
          </a:p>
        </p:txBody>
      </p:sp>
      <p:sp>
        <p:nvSpPr>
          <p:cNvPr id="66" name="テキスト ボックス 65"/>
          <p:cNvSpPr txBox="1"/>
          <p:nvPr/>
        </p:nvSpPr>
        <p:spPr>
          <a:xfrm>
            <a:off x="7905825" y="3542841"/>
            <a:ext cx="1377506" cy="363176"/>
          </a:xfrm>
          <a:prstGeom prst="rect">
            <a:avLst/>
          </a:prstGeom>
          <a:solidFill>
            <a:srgbClr val="CCFFCC"/>
          </a:solidFill>
        </p:spPr>
        <p:txBody>
          <a:bodyPr wrap="square" rtlCol="0">
            <a:spAutoFit/>
          </a:bodyPr>
          <a:lstStyle/>
          <a:p>
            <a:r>
              <a:rPr lang="en-US" altLang="ja-JP" sz="1760" b="1" dirty="0">
                <a:solidFill>
                  <a:srgbClr val="000090"/>
                </a:solidFill>
              </a:rPr>
              <a:t>Detecto</a:t>
            </a:r>
            <a:r>
              <a:rPr lang="en-US" altLang="ja-JP" sz="1320" b="1" dirty="0">
                <a:solidFill>
                  <a:srgbClr val="000090"/>
                </a:solidFill>
              </a:rPr>
              <a:t>r</a:t>
            </a:r>
            <a:endParaRPr kumimoji="1" lang="ja-JP" altLang="en-US" sz="1320" b="1" dirty="0">
              <a:solidFill>
                <a:srgbClr val="000090"/>
              </a:solidFill>
            </a:endParaRPr>
          </a:p>
        </p:txBody>
      </p:sp>
      <p:cxnSp>
        <p:nvCxnSpPr>
          <p:cNvPr id="67" name="直線矢印コネクタ 66"/>
          <p:cNvCxnSpPr/>
          <p:nvPr/>
        </p:nvCxnSpPr>
        <p:spPr>
          <a:xfrm flipH="1">
            <a:off x="6043557" y="3859632"/>
            <a:ext cx="204553" cy="527749"/>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8" name="直線矢印コネクタ 67"/>
          <p:cNvCxnSpPr>
            <a:endCxn id="28" idx="0"/>
          </p:cNvCxnSpPr>
          <p:nvPr/>
        </p:nvCxnSpPr>
        <p:spPr>
          <a:xfrm flipH="1">
            <a:off x="8164343" y="3859632"/>
            <a:ext cx="331104" cy="523740"/>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sp>
        <p:nvSpPr>
          <p:cNvPr id="77" name="正方形/長方形 76"/>
          <p:cNvSpPr/>
          <p:nvPr/>
        </p:nvSpPr>
        <p:spPr>
          <a:xfrm>
            <a:off x="7765287" y="4214878"/>
            <a:ext cx="793015" cy="50291"/>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79" name="正方形/長方形 78"/>
          <p:cNvSpPr/>
          <p:nvPr/>
        </p:nvSpPr>
        <p:spPr>
          <a:xfrm rot="16200000">
            <a:off x="8581995" y="4317257"/>
            <a:ext cx="630255" cy="50291"/>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80" name="正方形/長方形 79"/>
          <p:cNvSpPr/>
          <p:nvPr/>
        </p:nvSpPr>
        <p:spPr>
          <a:xfrm>
            <a:off x="7619012" y="4616389"/>
            <a:ext cx="1268215" cy="50291"/>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90" name="正方形/長方形 89"/>
          <p:cNvSpPr/>
          <p:nvPr/>
        </p:nvSpPr>
        <p:spPr>
          <a:xfrm rot="16200000">
            <a:off x="8443554" y="4121792"/>
            <a:ext cx="234252" cy="50291"/>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91" name="正方形/長方形 90"/>
          <p:cNvSpPr/>
          <p:nvPr/>
        </p:nvSpPr>
        <p:spPr>
          <a:xfrm>
            <a:off x="8558211" y="4029811"/>
            <a:ext cx="357410" cy="50291"/>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cxnSp>
        <p:nvCxnSpPr>
          <p:cNvPr id="92" name="直線コネクタ 91"/>
          <p:cNvCxnSpPr/>
          <p:nvPr/>
        </p:nvCxnSpPr>
        <p:spPr>
          <a:xfrm flipH="1">
            <a:off x="8718752" y="4082492"/>
            <a:ext cx="0" cy="11880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3" name="直線コネクタ 92"/>
          <p:cNvCxnSpPr/>
          <p:nvPr/>
        </p:nvCxnSpPr>
        <p:spPr>
          <a:xfrm flipH="1">
            <a:off x="8749062" y="4081413"/>
            <a:ext cx="0" cy="11880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4" name="直線コネクタ 93"/>
          <p:cNvCxnSpPr/>
          <p:nvPr/>
        </p:nvCxnSpPr>
        <p:spPr>
          <a:xfrm flipH="1">
            <a:off x="8778587" y="4083742"/>
            <a:ext cx="0" cy="11880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5" name="直線コネクタ 94"/>
          <p:cNvCxnSpPr/>
          <p:nvPr/>
        </p:nvCxnSpPr>
        <p:spPr>
          <a:xfrm flipH="1">
            <a:off x="8810209" y="4082492"/>
            <a:ext cx="0" cy="11880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6" name="直線コネクタ 95"/>
          <p:cNvCxnSpPr/>
          <p:nvPr/>
        </p:nvCxnSpPr>
        <p:spPr>
          <a:xfrm rot="16200000" flipH="1">
            <a:off x="8793310" y="4120985"/>
            <a:ext cx="0" cy="15840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4" name="スライド番号プレースホルダー 43"/>
          <p:cNvSpPr>
            <a:spLocks noGrp="1"/>
          </p:cNvSpPr>
          <p:nvPr>
            <p:ph type="sldNum" sz="quarter" idx="4294967295"/>
          </p:nvPr>
        </p:nvSpPr>
        <p:spPr>
          <a:xfrm>
            <a:off x="7208520" y="6660177"/>
            <a:ext cx="2346960" cy="401638"/>
          </a:xfrm>
          <a:prstGeom prst="rect">
            <a:avLst/>
          </a:prstGeom>
        </p:spPr>
        <p:txBody>
          <a:bodyPr/>
          <a:lstStyle/>
          <a:p>
            <a:fld id="{690BD53D-0F42-B742-A897-5EF936631EAF}" type="slidenum">
              <a:rPr kumimoji="1" lang="ja-JP" altLang="en-US" smtClean="0"/>
              <a:t>17</a:t>
            </a:fld>
            <a:endParaRPr kumimoji="1" lang="ja-JP" altLang="en-US" dirty="0"/>
          </a:p>
        </p:txBody>
      </p:sp>
      <p:sp>
        <p:nvSpPr>
          <p:cNvPr id="84" name="正方形/長方形 83"/>
          <p:cNvSpPr/>
          <p:nvPr/>
        </p:nvSpPr>
        <p:spPr>
          <a:xfrm>
            <a:off x="5348430" y="4396071"/>
            <a:ext cx="435598" cy="63360"/>
          </a:xfrm>
          <a:prstGeom prst="rect">
            <a:avLst/>
          </a:prstGeom>
          <a:solidFill>
            <a:schemeClr val="accent6"/>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51" name="テキスト ボックス 50"/>
          <p:cNvSpPr txBox="1"/>
          <p:nvPr/>
        </p:nvSpPr>
        <p:spPr>
          <a:xfrm>
            <a:off x="5479408" y="998579"/>
            <a:ext cx="4331229" cy="2462213"/>
          </a:xfrm>
          <a:prstGeom prst="rect">
            <a:avLst/>
          </a:prstGeom>
          <a:solidFill>
            <a:srgbClr val="CCFFCC"/>
          </a:solidFill>
          <a:ln>
            <a:solidFill>
              <a:srgbClr val="008000"/>
            </a:solidFill>
          </a:ln>
        </p:spPr>
        <p:txBody>
          <a:bodyPr wrap="square" rtlCol="0">
            <a:spAutoFit/>
          </a:bodyPr>
          <a:lstStyle/>
          <a:p>
            <a:r>
              <a:rPr lang="en-US" altLang="ja-JP" sz="2200" dirty="0">
                <a:solidFill>
                  <a:srgbClr val="3366FF"/>
                </a:solidFill>
              </a:rPr>
              <a:t>Plan:</a:t>
            </a:r>
          </a:p>
          <a:p>
            <a:pPr marL="314325" indent="-314325">
              <a:buFontTx/>
              <a:buChar char="-"/>
            </a:pPr>
            <a:r>
              <a:rPr lang="en-US" altLang="ja-JP" sz="2200" dirty="0"/>
              <a:t>Multiple </a:t>
            </a:r>
            <a:r>
              <a:rPr lang="en-US" altLang="ja-JP" sz="2200" dirty="0" err="1"/>
              <a:t>Cryomodule</a:t>
            </a:r>
            <a:r>
              <a:rPr lang="en-US" altLang="ja-JP" sz="2200" dirty="0"/>
              <a:t> for system study</a:t>
            </a:r>
          </a:p>
          <a:p>
            <a:pPr marL="314325" indent="-314325">
              <a:buFontTx/>
              <a:buChar char="-"/>
            </a:pPr>
            <a:r>
              <a:rPr lang="en-US" altLang="ja-JP" sz="2200" dirty="0"/>
              <a:t>In-house Cavity to be installed</a:t>
            </a:r>
          </a:p>
          <a:p>
            <a:r>
              <a:rPr lang="en-US" altLang="ja-JP" sz="2200" dirty="0"/>
              <a:t>      in cooperation with industry</a:t>
            </a:r>
          </a:p>
          <a:p>
            <a:pPr marL="314325" indent="-314325">
              <a:buFontTx/>
              <a:buChar char="-"/>
            </a:pPr>
            <a:r>
              <a:rPr lang="en-US" altLang="ja-JP" sz="2200" dirty="0"/>
              <a:t>Wide range application including </a:t>
            </a:r>
          </a:p>
          <a:p>
            <a:r>
              <a:rPr lang="en-US" altLang="ja-JP" sz="2200" dirty="0"/>
              <a:t>     Photon Science </a:t>
            </a:r>
          </a:p>
        </p:txBody>
      </p:sp>
      <p:pic>
        <p:nvPicPr>
          <p:cNvPr id="78" name="図 10" descr="MAX_Accelerating_Gradient_at_STF_2.png"/>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a:stretch/>
        </p:blipFill>
        <p:spPr bwMode="auto">
          <a:xfrm>
            <a:off x="5106565" y="4548958"/>
            <a:ext cx="4543652" cy="2620749"/>
          </a:xfrm>
          <a:prstGeom prst="rect">
            <a:avLst/>
          </a:prstGeom>
          <a:solidFill>
            <a:srgbClr val="FFFFFF"/>
          </a:solidFill>
          <a:ln>
            <a:noFill/>
          </a:ln>
          <a:extLst/>
        </p:spPr>
      </p:pic>
      <p:sp>
        <p:nvSpPr>
          <p:cNvPr id="82" name="テキスト ボックス 81"/>
          <p:cNvSpPr txBox="1"/>
          <p:nvPr/>
        </p:nvSpPr>
        <p:spPr>
          <a:xfrm>
            <a:off x="6059614" y="5695444"/>
            <a:ext cx="3767080" cy="1446550"/>
          </a:xfrm>
          <a:prstGeom prst="rect">
            <a:avLst/>
          </a:prstGeom>
          <a:solidFill>
            <a:srgbClr val="FFFF00"/>
          </a:solidFill>
          <a:ln>
            <a:solidFill>
              <a:srgbClr val="008000"/>
            </a:solidFill>
          </a:ln>
        </p:spPr>
        <p:txBody>
          <a:bodyPr wrap="square" rtlCol="0">
            <a:spAutoFit/>
          </a:bodyPr>
          <a:lstStyle/>
          <a:p>
            <a:r>
              <a:rPr kumimoji="1" lang="en-US" altLang="ja-JP" sz="1760" dirty="0"/>
              <a:t>Cavity VT performing :  </a:t>
            </a:r>
          </a:p>
          <a:p>
            <a:pPr marL="314325" indent="-314325">
              <a:buFont typeface="Arial"/>
              <a:buChar char="•"/>
            </a:pPr>
            <a:r>
              <a:rPr kumimoji="1" lang="en-US" altLang="ja-JP" sz="1760" dirty="0">
                <a:solidFill>
                  <a:srgbClr val="FF0000"/>
                </a:solidFill>
              </a:rPr>
              <a:t>35 MV/m </a:t>
            </a:r>
            <a:r>
              <a:rPr lang="en-US" altLang="ja-JP" sz="1760" dirty="0"/>
              <a:t>with the yield of </a:t>
            </a:r>
            <a:r>
              <a:rPr lang="en-US" altLang="ja-JP" sz="1760" dirty="0">
                <a:solidFill>
                  <a:srgbClr val="FF0000"/>
                </a:solidFill>
              </a:rPr>
              <a:t>&gt; 90 %</a:t>
            </a:r>
          </a:p>
          <a:p>
            <a:pPr marL="314325" indent="-314325">
              <a:buFont typeface="Wingdings" charset="0"/>
              <a:buChar char="Ø"/>
            </a:pPr>
            <a:endParaRPr kumimoji="1" lang="en-US" altLang="ja-JP" sz="1760" dirty="0">
              <a:solidFill>
                <a:srgbClr val="FF0000"/>
              </a:solidFill>
            </a:endParaRPr>
          </a:p>
          <a:p>
            <a:r>
              <a:rPr kumimoji="1" lang="en-US" altLang="ja-JP" sz="1760" dirty="0" err="1">
                <a:solidFill>
                  <a:srgbClr val="FF0000"/>
                </a:solidFill>
              </a:rPr>
              <a:t>Cryomodule</a:t>
            </a:r>
            <a:r>
              <a:rPr kumimoji="1" lang="en-US" altLang="ja-JP" sz="1760" dirty="0">
                <a:solidFill>
                  <a:srgbClr val="FF0000"/>
                </a:solidFill>
              </a:rPr>
              <a:t> Test in progress</a:t>
            </a:r>
          </a:p>
          <a:p>
            <a:pPr marL="314325" indent="-314325">
              <a:buFont typeface="Arial"/>
              <a:buChar char="•"/>
            </a:pPr>
            <a:r>
              <a:rPr kumimoji="1" lang="en-US" altLang="ja-JP" sz="1760" dirty="0">
                <a:solidFill>
                  <a:srgbClr val="FF0000"/>
                </a:solidFill>
              </a:rPr>
              <a:t>First 4 cavity performing &gt; 35 MV/m </a:t>
            </a:r>
            <a:endParaRPr kumimoji="1" lang="ja-JP" altLang="en-US" sz="1760" dirty="0">
              <a:solidFill>
                <a:srgbClr val="FF0000"/>
              </a:solidFill>
            </a:endParaRPr>
          </a:p>
        </p:txBody>
      </p:sp>
      <p:sp>
        <p:nvSpPr>
          <p:cNvPr id="32" name="角丸四角形 31"/>
          <p:cNvSpPr/>
          <p:nvPr/>
        </p:nvSpPr>
        <p:spPr>
          <a:xfrm>
            <a:off x="1892868" y="4106133"/>
            <a:ext cx="2515658" cy="594532"/>
          </a:xfrm>
          <a:prstGeom prst="roundRect">
            <a:avLst/>
          </a:prstGeom>
          <a:noFill/>
          <a:ln w="28575" cmpd="sng">
            <a:solidFill>
              <a:srgbClr val="FF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36" name="正方形/長方形 35"/>
          <p:cNvSpPr/>
          <p:nvPr/>
        </p:nvSpPr>
        <p:spPr>
          <a:xfrm>
            <a:off x="4408525" y="4202542"/>
            <a:ext cx="4587712" cy="416955"/>
          </a:xfrm>
          <a:prstGeom prst="rect">
            <a:avLst/>
          </a:prstGeom>
          <a:solidFill>
            <a:schemeClr val="tx2">
              <a:lumMod val="40000"/>
              <a:lumOff val="60000"/>
              <a:alpha val="35000"/>
            </a:schemeClr>
          </a:solidFill>
          <a:ln>
            <a:solidFill>
              <a:srgbClr val="008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200"/>
          </a:p>
        </p:txBody>
      </p:sp>
      <p:sp>
        <p:nvSpPr>
          <p:cNvPr id="53" name="テキスト ボックス 52"/>
          <p:cNvSpPr txBox="1"/>
          <p:nvPr/>
        </p:nvSpPr>
        <p:spPr>
          <a:xfrm>
            <a:off x="2188843" y="6224827"/>
            <a:ext cx="1499128" cy="430887"/>
          </a:xfrm>
          <a:prstGeom prst="rect">
            <a:avLst/>
          </a:prstGeom>
          <a:noFill/>
        </p:spPr>
        <p:txBody>
          <a:bodyPr wrap="none" rtlCol="0">
            <a:spAutoFit/>
          </a:bodyPr>
          <a:lstStyle/>
          <a:p>
            <a:r>
              <a:rPr kumimoji="1" lang="en-US" altLang="ja-JP" sz="2200" dirty="0">
                <a:solidFill>
                  <a:schemeClr val="bg1"/>
                </a:solidFill>
              </a:rPr>
              <a:t>2013-12-18</a:t>
            </a:r>
            <a:endParaRPr kumimoji="1" lang="ja-JP" altLang="en-US" sz="2200" dirty="0">
              <a:solidFill>
                <a:schemeClr val="bg1"/>
              </a:solidFill>
            </a:endParaRPr>
          </a:p>
        </p:txBody>
      </p:sp>
      <p:sp>
        <p:nvSpPr>
          <p:cNvPr id="31" name="テキスト ボックス 30"/>
          <p:cNvSpPr txBox="1"/>
          <p:nvPr/>
        </p:nvSpPr>
        <p:spPr>
          <a:xfrm>
            <a:off x="843142" y="122238"/>
            <a:ext cx="8429940" cy="566309"/>
          </a:xfrm>
          <a:prstGeom prst="rect">
            <a:avLst/>
          </a:prstGeom>
          <a:solidFill>
            <a:schemeClr val="bg1"/>
          </a:solidFill>
        </p:spPr>
        <p:txBody>
          <a:bodyPr wrap="square" rtlCol="0">
            <a:spAutoFit/>
          </a:bodyPr>
          <a:lstStyle/>
          <a:p>
            <a:r>
              <a:rPr kumimoji="1" lang="en-US" altLang="ja-JP" sz="3080" b="1" dirty="0"/>
              <a:t>KEK-STF2 is to be a SRF Beam Accelerator Facility  </a:t>
            </a:r>
            <a:endParaRPr kumimoji="1" lang="ja-JP" altLang="en-US" sz="3080" b="1" dirty="0"/>
          </a:p>
        </p:txBody>
      </p:sp>
      <p:pic>
        <p:nvPicPr>
          <p:cNvPr id="86" name="図 85" descr="DSC06946.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45009" y="4819128"/>
            <a:ext cx="2963855" cy="1918458"/>
          </a:xfrm>
          <a:prstGeom prst="rect">
            <a:avLst/>
          </a:prstGeom>
        </p:spPr>
      </p:pic>
      <p:sp>
        <p:nvSpPr>
          <p:cNvPr id="2" name="日付プレースホルダー 1"/>
          <p:cNvSpPr>
            <a:spLocks noGrp="1"/>
          </p:cNvSpPr>
          <p:nvPr>
            <p:ph type="dt" sz="half" idx="2"/>
          </p:nvPr>
        </p:nvSpPr>
        <p:spPr/>
        <p:txBody>
          <a:bodyPr/>
          <a:lstStyle/>
          <a:p>
            <a:r>
              <a:rPr lang="en-US" smtClean="0"/>
              <a:t>A. Yamamoto, LCB-150226</a:t>
            </a:r>
            <a:endParaRPr lang="en-US" dirty="0"/>
          </a:p>
        </p:txBody>
      </p:sp>
      <p:sp>
        <p:nvSpPr>
          <p:cNvPr id="21" name="フッター プレースホルダー 20"/>
          <p:cNvSpPr>
            <a:spLocks noGrp="1"/>
          </p:cNvSpPr>
          <p:nvPr>
            <p:ph type="ftr" sz="quarter" idx="3"/>
          </p:nvPr>
        </p:nvSpPr>
        <p:spPr/>
        <p:txBody>
          <a:bodyPr/>
          <a:lstStyle/>
          <a:p>
            <a:r>
              <a:rPr lang="en-US" dirty="0" smtClean="0"/>
              <a:t>ILC Acc. Status</a:t>
            </a:r>
            <a:endParaRPr lang="en-US" dirty="0"/>
          </a:p>
        </p:txBody>
      </p:sp>
    </p:spTree>
    <p:extLst>
      <p:ext uri="{BB962C8B-B14F-4D97-AF65-F5344CB8AC3E}">
        <p14:creationId xmlns:p14="http://schemas.microsoft.com/office/powerpoint/2010/main" val="42245636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a:xfrm>
            <a:off x="905990" y="48136"/>
            <a:ext cx="8649490" cy="659093"/>
          </a:xfrm>
          <a:solidFill>
            <a:srgbClr val="FFFFFF"/>
          </a:solidFill>
        </p:spPr>
        <p:txBody>
          <a:bodyPr>
            <a:normAutofit fontScale="90000"/>
          </a:bodyPr>
          <a:lstStyle/>
          <a:p>
            <a:r>
              <a:rPr kumimoji="1" lang="en-US" altLang="ja-JP" sz="3960" b="1" dirty="0"/>
              <a:t>CM1 + CM2a RF Power </a:t>
            </a:r>
            <a:r>
              <a:rPr kumimoji="1" lang="en-US" altLang="ja-JP" sz="3960" b="1" dirty="0" err="1"/>
              <a:t>Distrib</a:t>
            </a:r>
            <a:r>
              <a:rPr kumimoji="1" lang="en-US" altLang="ja-JP" sz="3960" b="1" dirty="0"/>
              <a:t>. in Progress</a:t>
            </a:r>
            <a:endParaRPr kumimoji="1" lang="ja-JP" altLang="en-US" sz="3960" b="1" dirty="0"/>
          </a:p>
        </p:txBody>
      </p:sp>
      <p:sp>
        <p:nvSpPr>
          <p:cNvPr id="6" name="スライド番号プレースホルダー 5"/>
          <p:cNvSpPr>
            <a:spLocks noGrp="1"/>
          </p:cNvSpPr>
          <p:nvPr>
            <p:ph type="sldNum" sz="quarter" idx="4294967295"/>
          </p:nvPr>
        </p:nvSpPr>
        <p:spPr>
          <a:xfrm>
            <a:off x="7208520" y="6991985"/>
            <a:ext cx="2346960" cy="401638"/>
          </a:xfrm>
          <a:prstGeom prst="rect">
            <a:avLst/>
          </a:prstGeom>
        </p:spPr>
        <p:txBody>
          <a:bodyPr/>
          <a:lstStyle/>
          <a:p>
            <a:pPr algn="r">
              <a:defRPr/>
            </a:pPr>
            <a:fld id="{46E33A87-2296-FC4D-A292-AB05C56F0317}" type="slidenum">
              <a:rPr lang="en-US" smtClean="0">
                <a:latin typeface="Calibri"/>
              </a:rPr>
              <a:pPr algn="r">
                <a:defRPr/>
              </a:pPr>
              <a:t>18</a:t>
            </a:fld>
            <a:endParaRPr lang="en-US" dirty="0">
              <a:latin typeface="Calibri"/>
            </a:endParaRPr>
          </a:p>
        </p:txBody>
      </p:sp>
      <p:pic>
        <p:nvPicPr>
          <p:cNvPr id="13" name="図 12"/>
          <p:cNvPicPr/>
          <p:nvPr/>
        </p:nvPicPr>
        <p:blipFill>
          <a:blip r:embed="rId2" cstate="email">
            <a:extLst>
              <a:ext uri="{28A0092B-C50C-407E-A947-70E740481C1C}">
                <a14:useLocalDpi xmlns:a14="http://schemas.microsoft.com/office/drawing/2010/main"/>
              </a:ext>
            </a:extLst>
          </a:blip>
          <a:stretch>
            <a:fillRect/>
          </a:stretch>
        </p:blipFill>
        <p:spPr>
          <a:xfrm>
            <a:off x="229097" y="1281910"/>
            <a:ext cx="6617223" cy="2043637"/>
          </a:xfrm>
          <a:prstGeom prst="rect">
            <a:avLst/>
          </a:prstGeom>
          <a:ln>
            <a:solidFill>
              <a:srgbClr val="3366FF"/>
            </a:solidFill>
          </a:ln>
        </p:spPr>
      </p:pic>
      <p:pic>
        <p:nvPicPr>
          <p:cNvPr id="14" name="図 13"/>
          <p:cNvPicPr/>
          <p:nvPr/>
        </p:nvPicPr>
        <p:blipFill rotWithShape="1">
          <a:blip r:embed="rId3" cstate="email">
            <a:extLst>
              <a:ext uri="{28A0092B-C50C-407E-A947-70E740481C1C}">
                <a14:useLocalDpi xmlns:a14="http://schemas.microsoft.com/office/drawing/2010/main"/>
              </a:ext>
            </a:extLst>
          </a:blip>
          <a:srcRect/>
          <a:stretch/>
        </p:blipFill>
        <p:spPr bwMode="auto">
          <a:xfrm>
            <a:off x="7208520" y="1643585"/>
            <a:ext cx="2308216" cy="1417593"/>
          </a:xfrm>
          <a:prstGeom prst="rect">
            <a:avLst/>
          </a:prstGeom>
          <a:noFill/>
          <a:ln>
            <a:solidFill>
              <a:srgbClr val="3366FF"/>
            </a:solidFill>
          </a:ln>
          <a:extLst>
            <a:ext uri="{53640926-AAD7-44d8-BBD7-CCE9431645EC}">
              <a14:shadowObscured xmlns:a14="http://schemas.microsoft.com/office/drawing/2010/main"/>
            </a:ext>
          </a:extLst>
        </p:spPr>
      </p:pic>
      <p:sp>
        <p:nvSpPr>
          <p:cNvPr id="11" name="日付プレースホルダー 1"/>
          <p:cNvSpPr txBox="1">
            <a:spLocks/>
          </p:cNvSpPr>
          <p:nvPr/>
        </p:nvSpPr>
        <p:spPr>
          <a:xfrm>
            <a:off x="229097" y="7022134"/>
            <a:ext cx="2313771" cy="401638"/>
          </a:xfrm>
          <a:prstGeom prst="rect">
            <a:avLst/>
          </a:prstGeom>
        </p:spPr>
        <p:txBody>
          <a:bodyPr/>
          <a:lstStyle>
            <a:defPPr>
              <a:defRPr lang="en-US"/>
            </a:defPPr>
            <a:lvl1pPr marL="0" algn="l" defTabSz="457016" rtl="0" eaLnBrk="1" latinLnBrk="0" hangingPunct="1">
              <a:defRPr sz="1800" kern="1200">
                <a:solidFill>
                  <a:schemeClr val="tx1"/>
                </a:solidFill>
                <a:latin typeface="+mn-lt"/>
                <a:ea typeface="+mn-ea"/>
                <a:cs typeface="+mn-cs"/>
              </a:defRPr>
            </a:lvl1pPr>
            <a:lvl2pPr marL="457016" algn="l" defTabSz="457016" rtl="0" eaLnBrk="1" latinLnBrk="0" hangingPunct="1">
              <a:defRPr sz="1800" kern="1200">
                <a:solidFill>
                  <a:schemeClr val="tx1"/>
                </a:solidFill>
                <a:latin typeface="+mn-lt"/>
                <a:ea typeface="+mn-ea"/>
                <a:cs typeface="+mn-cs"/>
              </a:defRPr>
            </a:lvl2pPr>
            <a:lvl3pPr marL="914036" algn="l" defTabSz="457016" rtl="0" eaLnBrk="1" latinLnBrk="0" hangingPunct="1">
              <a:defRPr sz="1800" kern="1200">
                <a:solidFill>
                  <a:schemeClr val="tx1"/>
                </a:solidFill>
                <a:latin typeface="+mn-lt"/>
                <a:ea typeface="+mn-ea"/>
                <a:cs typeface="+mn-cs"/>
              </a:defRPr>
            </a:lvl3pPr>
            <a:lvl4pPr marL="1371052" algn="l" defTabSz="457016" rtl="0" eaLnBrk="1" latinLnBrk="0" hangingPunct="1">
              <a:defRPr sz="1800" kern="1200">
                <a:solidFill>
                  <a:schemeClr val="tx1"/>
                </a:solidFill>
                <a:latin typeface="+mn-lt"/>
                <a:ea typeface="+mn-ea"/>
                <a:cs typeface="+mn-cs"/>
              </a:defRPr>
            </a:lvl4pPr>
            <a:lvl5pPr marL="1828068" algn="l" defTabSz="457016" rtl="0" eaLnBrk="1" latinLnBrk="0" hangingPunct="1">
              <a:defRPr sz="1800" kern="1200">
                <a:solidFill>
                  <a:schemeClr val="tx1"/>
                </a:solidFill>
                <a:latin typeface="+mn-lt"/>
                <a:ea typeface="+mn-ea"/>
                <a:cs typeface="+mn-cs"/>
              </a:defRPr>
            </a:lvl5pPr>
            <a:lvl6pPr marL="2285084" algn="l" defTabSz="457016" rtl="0" eaLnBrk="1" latinLnBrk="0" hangingPunct="1">
              <a:defRPr sz="1800" kern="1200">
                <a:solidFill>
                  <a:schemeClr val="tx1"/>
                </a:solidFill>
                <a:latin typeface="+mn-lt"/>
                <a:ea typeface="+mn-ea"/>
                <a:cs typeface="+mn-cs"/>
              </a:defRPr>
            </a:lvl6pPr>
            <a:lvl7pPr marL="2742104" algn="l" defTabSz="457016" rtl="0" eaLnBrk="1" latinLnBrk="0" hangingPunct="1">
              <a:defRPr sz="1800" kern="1200">
                <a:solidFill>
                  <a:schemeClr val="tx1"/>
                </a:solidFill>
                <a:latin typeface="+mn-lt"/>
                <a:ea typeface="+mn-ea"/>
                <a:cs typeface="+mn-cs"/>
              </a:defRPr>
            </a:lvl7pPr>
            <a:lvl8pPr marL="3199120" algn="l" defTabSz="457016" rtl="0" eaLnBrk="1" latinLnBrk="0" hangingPunct="1">
              <a:defRPr sz="1800" kern="1200">
                <a:solidFill>
                  <a:schemeClr val="tx1"/>
                </a:solidFill>
                <a:latin typeface="+mn-lt"/>
                <a:ea typeface="+mn-ea"/>
                <a:cs typeface="+mn-cs"/>
              </a:defRPr>
            </a:lvl8pPr>
            <a:lvl9pPr marL="3656136" algn="l" defTabSz="457016" rtl="0" eaLnBrk="1" latinLnBrk="0" hangingPunct="1">
              <a:defRPr sz="1800" kern="1200">
                <a:solidFill>
                  <a:schemeClr val="tx1"/>
                </a:solidFill>
                <a:latin typeface="+mn-lt"/>
                <a:ea typeface="+mn-ea"/>
                <a:cs typeface="+mn-cs"/>
              </a:defRPr>
            </a:lvl9pPr>
          </a:lstStyle>
          <a:p>
            <a:r>
              <a:rPr lang="en-US" sz="1540" dirty="0">
                <a:solidFill>
                  <a:schemeClr val="bg1">
                    <a:lumMod val="50000"/>
                  </a:schemeClr>
                </a:solidFill>
              </a:rPr>
              <a:t>A. Yamamoto, LCB-150226</a:t>
            </a:r>
          </a:p>
        </p:txBody>
      </p:sp>
      <p:sp>
        <p:nvSpPr>
          <p:cNvPr id="17" name="フッター プレースホルダー 20"/>
          <p:cNvSpPr txBox="1">
            <a:spLocks/>
          </p:cNvSpPr>
          <p:nvPr/>
        </p:nvSpPr>
        <p:spPr>
          <a:xfrm>
            <a:off x="4099395" y="7022134"/>
            <a:ext cx="1803401" cy="401638"/>
          </a:xfrm>
          <a:prstGeom prst="rect">
            <a:avLst/>
          </a:prstGeom>
        </p:spPr>
        <p:txBody>
          <a:bodyPr/>
          <a:lstStyle>
            <a:defPPr>
              <a:defRPr lang="en-US"/>
            </a:defPPr>
            <a:lvl1pPr marL="0" algn="l" defTabSz="457016" rtl="0" eaLnBrk="1" latinLnBrk="0" hangingPunct="1">
              <a:defRPr sz="1800" kern="1200">
                <a:solidFill>
                  <a:schemeClr val="tx1"/>
                </a:solidFill>
                <a:latin typeface="+mn-lt"/>
                <a:ea typeface="+mn-ea"/>
                <a:cs typeface="+mn-cs"/>
              </a:defRPr>
            </a:lvl1pPr>
            <a:lvl2pPr marL="457016" algn="l" defTabSz="457016" rtl="0" eaLnBrk="1" latinLnBrk="0" hangingPunct="1">
              <a:defRPr sz="1800" kern="1200">
                <a:solidFill>
                  <a:schemeClr val="tx1"/>
                </a:solidFill>
                <a:latin typeface="+mn-lt"/>
                <a:ea typeface="+mn-ea"/>
                <a:cs typeface="+mn-cs"/>
              </a:defRPr>
            </a:lvl2pPr>
            <a:lvl3pPr marL="914036" algn="l" defTabSz="457016" rtl="0" eaLnBrk="1" latinLnBrk="0" hangingPunct="1">
              <a:defRPr sz="1800" kern="1200">
                <a:solidFill>
                  <a:schemeClr val="tx1"/>
                </a:solidFill>
                <a:latin typeface="+mn-lt"/>
                <a:ea typeface="+mn-ea"/>
                <a:cs typeface="+mn-cs"/>
              </a:defRPr>
            </a:lvl3pPr>
            <a:lvl4pPr marL="1371052" algn="l" defTabSz="457016" rtl="0" eaLnBrk="1" latinLnBrk="0" hangingPunct="1">
              <a:defRPr sz="1800" kern="1200">
                <a:solidFill>
                  <a:schemeClr val="tx1"/>
                </a:solidFill>
                <a:latin typeface="+mn-lt"/>
                <a:ea typeface="+mn-ea"/>
                <a:cs typeface="+mn-cs"/>
              </a:defRPr>
            </a:lvl4pPr>
            <a:lvl5pPr marL="1828068" algn="l" defTabSz="457016" rtl="0" eaLnBrk="1" latinLnBrk="0" hangingPunct="1">
              <a:defRPr sz="1800" kern="1200">
                <a:solidFill>
                  <a:schemeClr val="tx1"/>
                </a:solidFill>
                <a:latin typeface="+mn-lt"/>
                <a:ea typeface="+mn-ea"/>
                <a:cs typeface="+mn-cs"/>
              </a:defRPr>
            </a:lvl5pPr>
            <a:lvl6pPr marL="2285084" algn="l" defTabSz="457016" rtl="0" eaLnBrk="1" latinLnBrk="0" hangingPunct="1">
              <a:defRPr sz="1800" kern="1200">
                <a:solidFill>
                  <a:schemeClr val="tx1"/>
                </a:solidFill>
                <a:latin typeface="+mn-lt"/>
                <a:ea typeface="+mn-ea"/>
                <a:cs typeface="+mn-cs"/>
              </a:defRPr>
            </a:lvl6pPr>
            <a:lvl7pPr marL="2742104" algn="l" defTabSz="457016" rtl="0" eaLnBrk="1" latinLnBrk="0" hangingPunct="1">
              <a:defRPr sz="1800" kern="1200">
                <a:solidFill>
                  <a:schemeClr val="tx1"/>
                </a:solidFill>
                <a:latin typeface="+mn-lt"/>
                <a:ea typeface="+mn-ea"/>
                <a:cs typeface="+mn-cs"/>
              </a:defRPr>
            </a:lvl7pPr>
            <a:lvl8pPr marL="3199120" algn="l" defTabSz="457016" rtl="0" eaLnBrk="1" latinLnBrk="0" hangingPunct="1">
              <a:defRPr sz="1800" kern="1200">
                <a:solidFill>
                  <a:schemeClr val="tx1"/>
                </a:solidFill>
                <a:latin typeface="+mn-lt"/>
                <a:ea typeface="+mn-ea"/>
                <a:cs typeface="+mn-cs"/>
              </a:defRPr>
            </a:lvl8pPr>
            <a:lvl9pPr marL="3656136" algn="l" defTabSz="457016" rtl="0" eaLnBrk="1" latinLnBrk="0" hangingPunct="1">
              <a:defRPr sz="1800" kern="1200">
                <a:solidFill>
                  <a:schemeClr val="tx1"/>
                </a:solidFill>
                <a:latin typeface="+mn-lt"/>
                <a:ea typeface="+mn-ea"/>
                <a:cs typeface="+mn-cs"/>
              </a:defRPr>
            </a:lvl9pPr>
          </a:lstStyle>
          <a:p>
            <a:r>
              <a:rPr lang="en-US" sz="1540" dirty="0">
                <a:solidFill>
                  <a:srgbClr val="7F7F7F"/>
                </a:solidFill>
              </a:rPr>
              <a:t>ILC Acc. Status</a:t>
            </a:r>
          </a:p>
        </p:txBody>
      </p:sp>
      <p:sp>
        <p:nvSpPr>
          <p:cNvPr id="2" name="テキスト ボックス 1"/>
          <p:cNvSpPr txBox="1"/>
          <p:nvPr/>
        </p:nvSpPr>
        <p:spPr>
          <a:xfrm>
            <a:off x="5356480" y="4092397"/>
            <a:ext cx="4160256" cy="1514261"/>
          </a:xfrm>
          <a:prstGeom prst="rect">
            <a:avLst/>
          </a:prstGeom>
          <a:solidFill>
            <a:srgbClr val="CCFFCC"/>
          </a:solidFill>
        </p:spPr>
        <p:txBody>
          <a:bodyPr wrap="square" rtlCol="0">
            <a:spAutoFit/>
          </a:bodyPr>
          <a:lstStyle/>
          <a:p>
            <a:r>
              <a:rPr kumimoji="1" lang="en-US" altLang="ja-JP" sz="3080" dirty="0">
                <a:solidFill>
                  <a:srgbClr val="3366FF"/>
                </a:solidFill>
              </a:rPr>
              <a:t>The first full beam </a:t>
            </a:r>
            <a:r>
              <a:rPr kumimoji="1" lang="en-US" altLang="ja-JP" sz="3080" dirty="0" err="1">
                <a:solidFill>
                  <a:srgbClr val="3366FF"/>
                </a:solidFill>
              </a:rPr>
              <a:t>acceeleration</a:t>
            </a:r>
            <a:r>
              <a:rPr kumimoji="1" lang="en-US" altLang="ja-JP" sz="3080" dirty="0">
                <a:solidFill>
                  <a:srgbClr val="3366FF"/>
                </a:solidFill>
              </a:rPr>
              <a:t> test in </a:t>
            </a:r>
            <a:r>
              <a:rPr kumimoji="1" lang="en-US" altLang="ja-JP" sz="3080" dirty="0">
                <a:solidFill>
                  <a:srgbClr val="FF0000"/>
                </a:solidFill>
              </a:rPr>
              <a:t>2016. </a:t>
            </a:r>
          </a:p>
        </p:txBody>
      </p:sp>
      <p:pic>
        <p:nvPicPr>
          <p:cNvPr id="4" name="図 3" descr="DSC01504.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5520" y="3486785"/>
            <a:ext cx="4373829" cy="3280372"/>
          </a:xfrm>
          <a:prstGeom prst="rect">
            <a:avLst/>
          </a:prstGeom>
        </p:spPr>
      </p:pic>
      <p:sp>
        <p:nvSpPr>
          <p:cNvPr id="9" name="テキスト ボックス 8"/>
          <p:cNvSpPr txBox="1"/>
          <p:nvPr/>
        </p:nvSpPr>
        <p:spPr>
          <a:xfrm>
            <a:off x="5356480" y="6607537"/>
            <a:ext cx="530915" cy="295466"/>
          </a:xfrm>
          <a:prstGeom prst="rect">
            <a:avLst/>
          </a:prstGeom>
          <a:solidFill>
            <a:srgbClr val="FFFF00"/>
          </a:solidFill>
        </p:spPr>
        <p:txBody>
          <a:bodyPr wrap="none" rtlCol="0">
            <a:spAutoFit/>
          </a:bodyPr>
          <a:lstStyle/>
          <a:p>
            <a:r>
              <a:rPr kumimoji="1" lang="en-US" altLang="ja-JP" sz="1320" dirty="0"/>
              <a:t>2015</a:t>
            </a:r>
            <a:endParaRPr kumimoji="1" lang="ja-JP" altLang="en-US" sz="1320" dirty="0"/>
          </a:p>
        </p:txBody>
      </p:sp>
    </p:spTree>
    <p:extLst>
      <p:ext uri="{BB962C8B-B14F-4D97-AF65-F5344CB8AC3E}">
        <p14:creationId xmlns:p14="http://schemas.microsoft.com/office/powerpoint/2010/main" val="30266666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lIns="100584" tIns="50292" rIns="100584" bIns="50292">
            <a:normAutofit fontScale="90000"/>
          </a:bodyPr>
          <a:lstStyle/>
          <a:p>
            <a:r>
              <a:rPr kumimoji="1" lang="en-US" altLang="ja-JP" b="1" dirty="0" smtClean="0"/>
              <a:t> RF-Power Coupler Development</a:t>
            </a:r>
            <a:br>
              <a:rPr kumimoji="1" lang="en-US" altLang="ja-JP" b="1" dirty="0" smtClean="0"/>
            </a:br>
            <a:r>
              <a:rPr lang="en-US" altLang="ja-JP" sz="4400" b="1" dirty="0">
                <a:solidFill>
                  <a:srgbClr val="3366FF"/>
                </a:solidFill>
              </a:rPr>
              <a:t>w/ low-SEE coefficient ceramic window</a:t>
            </a:r>
            <a:r>
              <a:rPr kumimoji="1" lang="en-US" altLang="ja-JP" sz="4400" b="1" dirty="0">
                <a:solidFill>
                  <a:srgbClr val="3366FF"/>
                </a:solidFill>
              </a:rPr>
              <a:t> </a:t>
            </a:r>
            <a:endParaRPr kumimoji="1" lang="ja-JP" altLang="en-US" b="1" dirty="0">
              <a:solidFill>
                <a:srgbClr val="3366FF"/>
              </a:solidFill>
            </a:endParaRPr>
          </a:p>
        </p:txBody>
      </p:sp>
      <p:pic>
        <p:nvPicPr>
          <p:cNvPr id="3"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t="6432" r="6631" b="35583"/>
          <a:stretch/>
        </p:blipFill>
        <p:spPr bwMode="auto">
          <a:xfrm>
            <a:off x="133444" y="1878153"/>
            <a:ext cx="4814750" cy="17750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 name="角丸四角形 4"/>
          <p:cNvSpPr/>
          <p:nvPr/>
        </p:nvSpPr>
        <p:spPr>
          <a:xfrm>
            <a:off x="3569756" y="3025129"/>
            <a:ext cx="1378438" cy="1220732"/>
          </a:xfrm>
          <a:prstGeom prst="roundRect">
            <a:avLst/>
          </a:prstGeom>
          <a:solidFill>
            <a:srgbClr val="FFFFFF"/>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100584" tIns="50292" rIns="100584" bIns="50292" rtlCol="0" anchor="ctr"/>
          <a:lstStyle/>
          <a:p>
            <a:pPr algn="ctr"/>
            <a:endParaRPr kumimoji="1" lang="ja-JP" altLang="en-US" dirty="0"/>
          </a:p>
        </p:txBody>
      </p:sp>
      <p:pic>
        <p:nvPicPr>
          <p:cNvPr id="6" name="コンテンツ プレースホルダー 3"/>
          <p:cNvPicPr>
            <a:picLocks noChangeAspect="1"/>
          </p:cNvPicPr>
          <p:nvPr/>
        </p:nvPicPr>
        <p:blipFill rotWithShape="1">
          <a:blip r:embed="rId3"/>
          <a:srcRect t="30242" b="-6965"/>
          <a:stretch/>
        </p:blipFill>
        <p:spPr>
          <a:xfrm>
            <a:off x="284648" y="4557105"/>
            <a:ext cx="4603042" cy="1704753"/>
          </a:xfrm>
          <a:prstGeom prst="rect">
            <a:avLst/>
          </a:prstGeom>
          <a:ln>
            <a:noFill/>
          </a:ln>
        </p:spPr>
      </p:pic>
      <p:sp>
        <p:nvSpPr>
          <p:cNvPr id="8" name="角丸四角形 7"/>
          <p:cNvSpPr/>
          <p:nvPr/>
        </p:nvSpPr>
        <p:spPr>
          <a:xfrm>
            <a:off x="284648" y="4216279"/>
            <a:ext cx="3577655" cy="508466"/>
          </a:xfrm>
          <a:prstGeom prst="roundRect">
            <a:avLst/>
          </a:prstGeom>
          <a:solidFill>
            <a:srgbClr val="FFFFFF"/>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100584" tIns="50292" rIns="100584" bIns="50292" rtlCol="0" anchor="ctr"/>
          <a:lstStyle/>
          <a:p>
            <a:pPr algn="ctr"/>
            <a:endParaRPr kumimoji="1" lang="ja-JP" altLang="en-US"/>
          </a:p>
        </p:txBody>
      </p:sp>
      <p:pic>
        <p:nvPicPr>
          <p:cNvPr id="9" name="image9.jpeg"/>
          <p:cNvPicPr>
            <a:picLocks/>
          </p:cNvPicPr>
          <p:nvPr/>
        </p:nvPicPr>
        <p:blipFill rotWithShape="1">
          <a:blip r:embed="rId4" cstate="email">
            <a:extLst>
              <a:ext uri="{28A0092B-C50C-407E-A947-70E740481C1C}">
                <a14:useLocalDpi xmlns:a14="http://schemas.microsoft.com/office/drawing/2010/main"/>
              </a:ext>
            </a:extLst>
          </a:blip>
          <a:srcRect t="8504" b="13031"/>
          <a:stretch/>
        </p:blipFill>
        <p:spPr>
          <a:xfrm>
            <a:off x="5933142" y="1713801"/>
            <a:ext cx="3193174" cy="1559397"/>
          </a:xfrm>
          <a:prstGeom prst="rect">
            <a:avLst/>
          </a:prstGeom>
          <a:ln>
            <a:solidFill>
              <a:srgbClr val="3366FF"/>
            </a:solidFill>
          </a:ln>
        </p:spPr>
      </p:pic>
      <p:sp>
        <p:nvSpPr>
          <p:cNvPr id="10" name="テキスト ボックス 9"/>
          <p:cNvSpPr txBox="1"/>
          <p:nvPr/>
        </p:nvSpPr>
        <p:spPr>
          <a:xfrm>
            <a:off x="668679" y="3845860"/>
            <a:ext cx="2742289" cy="440121"/>
          </a:xfrm>
          <a:prstGeom prst="rect">
            <a:avLst/>
          </a:prstGeom>
          <a:solidFill>
            <a:srgbClr val="CCFFCC"/>
          </a:solidFill>
        </p:spPr>
        <p:txBody>
          <a:bodyPr wrap="none" lIns="100584" tIns="50292" rIns="100584" bIns="50292" rtlCol="0">
            <a:spAutoFit/>
          </a:bodyPr>
          <a:lstStyle/>
          <a:p>
            <a:r>
              <a:rPr kumimoji="1" lang="en-US" altLang="ja-JP" sz="2200" dirty="0"/>
              <a:t>TTF-III/E-XFEL Coupler </a:t>
            </a:r>
            <a:endParaRPr kumimoji="1" lang="ja-JP" altLang="en-US" sz="2200" dirty="0"/>
          </a:p>
        </p:txBody>
      </p:sp>
      <p:sp>
        <p:nvSpPr>
          <p:cNvPr id="11" name="テキスト ボックス 10"/>
          <p:cNvSpPr txBox="1"/>
          <p:nvPr/>
        </p:nvSpPr>
        <p:spPr>
          <a:xfrm>
            <a:off x="721273" y="6738475"/>
            <a:ext cx="2742289" cy="440121"/>
          </a:xfrm>
          <a:prstGeom prst="rect">
            <a:avLst/>
          </a:prstGeom>
          <a:solidFill>
            <a:srgbClr val="FFFF00"/>
          </a:solidFill>
        </p:spPr>
        <p:txBody>
          <a:bodyPr wrap="none" lIns="100584" tIns="50292" rIns="100584" bIns="50292" rtlCol="0">
            <a:spAutoFit/>
          </a:bodyPr>
          <a:lstStyle/>
          <a:p>
            <a:r>
              <a:rPr lang="en-US" altLang="ja-JP" sz="2200" dirty="0"/>
              <a:t>New, KEK-STF</a:t>
            </a:r>
            <a:r>
              <a:rPr kumimoji="1" lang="en-US" altLang="ja-JP" sz="2200" dirty="0"/>
              <a:t> Coupler </a:t>
            </a:r>
            <a:endParaRPr kumimoji="1" lang="ja-JP" altLang="en-US" sz="2200" dirty="0"/>
          </a:p>
        </p:txBody>
      </p:sp>
      <p:graphicFrame>
        <p:nvGraphicFramePr>
          <p:cNvPr id="12" name="表 11"/>
          <p:cNvGraphicFramePr>
            <a:graphicFrameLocks noGrp="1"/>
          </p:cNvGraphicFramePr>
          <p:nvPr>
            <p:extLst>
              <p:ext uri="{D42A27DB-BD31-4B8C-83A1-F6EECF244321}">
                <p14:modId xmlns:p14="http://schemas.microsoft.com/office/powerpoint/2010/main" val="2724769152"/>
              </p:ext>
            </p:extLst>
          </p:nvPr>
        </p:nvGraphicFramePr>
        <p:xfrm>
          <a:off x="5194719" y="3630891"/>
          <a:ext cx="4459372" cy="3643533"/>
        </p:xfrm>
        <a:graphic>
          <a:graphicData uri="http://schemas.openxmlformats.org/drawingml/2006/table">
            <a:tbl>
              <a:tblPr firstRow="1" bandRow="1">
                <a:tableStyleId>{21E4AEA4-8DFA-4A89-87EB-49C32662AFE0}</a:tableStyleId>
              </a:tblPr>
              <a:tblGrid>
                <a:gridCol w="1858229"/>
                <a:gridCol w="1239607"/>
                <a:gridCol w="1361536"/>
              </a:tblGrid>
              <a:tr h="443367">
                <a:tc>
                  <a:txBody>
                    <a:bodyPr/>
                    <a:lstStyle/>
                    <a:p>
                      <a:endParaRPr kumimoji="1" lang="ja-JP" altLang="en-US" sz="2200" dirty="0"/>
                    </a:p>
                  </a:txBody>
                  <a:tcPr marL="100584" marR="100584" marT="50292" marB="50292"/>
                </a:tc>
                <a:tc>
                  <a:txBody>
                    <a:bodyPr/>
                    <a:lstStyle/>
                    <a:p>
                      <a:pPr algn="ctr"/>
                      <a:r>
                        <a:rPr kumimoji="1" lang="en-US" altLang="ja-JP" sz="2200" dirty="0" smtClean="0"/>
                        <a:t>STF-A</a:t>
                      </a:r>
                      <a:endParaRPr kumimoji="1" lang="ja-JP" altLang="en-US" sz="2200" dirty="0"/>
                    </a:p>
                  </a:txBody>
                  <a:tcPr marL="100584" marR="100584" marT="50292" marB="50292"/>
                </a:tc>
                <a:tc>
                  <a:txBody>
                    <a:bodyPr/>
                    <a:lstStyle/>
                    <a:p>
                      <a:pPr algn="ctr"/>
                      <a:r>
                        <a:rPr kumimoji="1" lang="en-US" altLang="ja-JP" sz="2200" dirty="0" smtClean="0">
                          <a:solidFill>
                            <a:srgbClr val="FFFF00"/>
                          </a:solidFill>
                        </a:rPr>
                        <a:t>STF-B*</a:t>
                      </a:r>
                      <a:endParaRPr kumimoji="1" lang="ja-JP" altLang="en-US" sz="2200" dirty="0">
                        <a:solidFill>
                          <a:srgbClr val="FFFF00"/>
                        </a:solidFill>
                      </a:endParaRPr>
                    </a:p>
                  </a:txBody>
                  <a:tcPr marL="100584" marR="100584" marT="50292" marB="50292"/>
                </a:tc>
              </a:tr>
              <a:tr h="771144">
                <a:tc>
                  <a:txBody>
                    <a:bodyPr/>
                    <a:lstStyle/>
                    <a:p>
                      <a:r>
                        <a:rPr kumimoji="1" lang="en-US" altLang="ja-JP" sz="2200" dirty="0" smtClean="0"/>
                        <a:t>Cold end-flange</a:t>
                      </a:r>
                      <a:endParaRPr kumimoji="1" lang="ja-JP" altLang="en-US" sz="2200" dirty="0"/>
                    </a:p>
                  </a:txBody>
                  <a:tcPr marL="100584" marR="100584" marT="50292" marB="50292"/>
                </a:tc>
                <a:tc>
                  <a:txBody>
                    <a:bodyPr/>
                    <a:lstStyle/>
                    <a:p>
                      <a:pPr algn="ctr"/>
                      <a:r>
                        <a:rPr kumimoji="1" lang="en-US" altLang="ja-JP" sz="2200" dirty="0" smtClean="0"/>
                        <a:t>40 mm</a:t>
                      </a:r>
                      <a:endParaRPr kumimoji="1" lang="ja-JP" altLang="en-US" sz="2200" dirty="0"/>
                    </a:p>
                  </a:txBody>
                  <a:tcPr marL="100584" marR="100584" marT="50292" marB="50292"/>
                </a:tc>
                <a:tc>
                  <a:txBody>
                    <a:bodyPr/>
                    <a:lstStyle/>
                    <a:p>
                      <a:pPr algn="ctr"/>
                      <a:r>
                        <a:rPr kumimoji="1" lang="en-US" altLang="ja-JP" sz="2200" dirty="0" smtClean="0"/>
                        <a:t>40 mm</a:t>
                      </a:r>
                      <a:endParaRPr kumimoji="1" lang="ja-JP" altLang="en-US" sz="2200" dirty="0"/>
                    </a:p>
                  </a:txBody>
                  <a:tcPr marL="100584" marR="100584" marT="50292" marB="50292"/>
                </a:tc>
              </a:tr>
              <a:tr h="771144">
                <a:tc>
                  <a:txBody>
                    <a:bodyPr/>
                    <a:lstStyle/>
                    <a:p>
                      <a:r>
                        <a:rPr kumimoji="1" lang="en-US" altLang="ja-JP" sz="2200" dirty="0" smtClean="0"/>
                        <a:t>Ceramic</a:t>
                      </a:r>
                      <a:r>
                        <a:rPr kumimoji="1" lang="en-US" altLang="ja-JP" sz="2200" baseline="0" dirty="0" smtClean="0"/>
                        <a:t> </a:t>
                      </a:r>
                    </a:p>
                    <a:p>
                      <a:r>
                        <a:rPr kumimoji="1" lang="en-US" altLang="ja-JP" sz="2200" baseline="0" dirty="0" smtClean="0"/>
                        <a:t>window</a:t>
                      </a:r>
                      <a:endParaRPr kumimoji="1" lang="ja-JP" altLang="en-US" sz="2200" dirty="0"/>
                    </a:p>
                  </a:txBody>
                  <a:tcPr marL="100584" marR="100584" marT="50292" marB="50292"/>
                </a:tc>
                <a:tc>
                  <a:txBody>
                    <a:bodyPr/>
                    <a:lstStyle/>
                    <a:p>
                      <a:pPr algn="ctr"/>
                      <a:r>
                        <a:rPr kumimoji="1" lang="en-US" altLang="ja-JP" sz="2200" dirty="0" smtClean="0"/>
                        <a:t>A479</a:t>
                      </a:r>
                      <a:endParaRPr kumimoji="1" lang="ja-JP" altLang="en-US" sz="2200" dirty="0"/>
                    </a:p>
                  </a:txBody>
                  <a:tcPr marL="100584" marR="100584" marT="50292" marB="50292"/>
                </a:tc>
                <a:tc>
                  <a:txBody>
                    <a:bodyPr/>
                    <a:lstStyle/>
                    <a:p>
                      <a:pPr algn="ctr"/>
                      <a:r>
                        <a:rPr kumimoji="1" lang="en-US" altLang="ja-JP" sz="2200" dirty="0" smtClean="0"/>
                        <a:t>AH100A</a:t>
                      </a:r>
                      <a:endParaRPr kumimoji="1" lang="ja-JP" altLang="en-US" sz="2200" dirty="0"/>
                    </a:p>
                  </a:txBody>
                  <a:tcPr marL="100584" marR="100584" marT="50292" marB="50292"/>
                </a:tc>
              </a:tr>
              <a:tr h="443367">
                <a:tc>
                  <a:txBody>
                    <a:bodyPr/>
                    <a:lstStyle/>
                    <a:p>
                      <a:r>
                        <a:rPr kumimoji="1" lang="en-US" altLang="ja-JP" sz="2200" dirty="0" smtClean="0"/>
                        <a:t>SEE coefficient</a:t>
                      </a:r>
                      <a:endParaRPr kumimoji="1" lang="ja-JP" altLang="en-US" sz="2200" dirty="0"/>
                    </a:p>
                  </a:txBody>
                  <a:tcPr marL="100584" marR="100584" marT="50292" marB="50292"/>
                </a:tc>
                <a:tc>
                  <a:txBody>
                    <a:bodyPr/>
                    <a:lstStyle/>
                    <a:p>
                      <a:pPr algn="ctr"/>
                      <a:r>
                        <a:rPr kumimoji="1" lang="en-US" altLang="ja-JP" sz="2200" dirty="0" smtClean="0">
                          <a:solidFill>
                            <a:srgbClr val="FF0000"/>
                          </a:solidFill>
                        </a:rPr>
                        <a:t> 11.2</a:t>
                      </a:r>
                      <a:endParaRPr kumimoji="1" lang="ja-JP" altLang="en-US" sz="2200" dirty="0">
                        <a:solidFill>
                          <a:srgbClr val="FF0000"/>
                        </a:solidFill>
                      </a:endParaRPr>
                    </a:p>
                  </a:txBody>
                  <a:tcPr marL="100584" marR="100584" marT="50292" marB="50292"/>
                </a:tc>
                <a:tc>
                  <a:txBody>
                    <a:bodyPr/>
                    <a:lstStyle/>
                    <a:p>
                      <a:pPr algn="ctr"/>
                      <a:r>
                        <a:rPr kumimoji="1" lang="en-US" altLang="ja-JP" sz="2200" dirty="0" smtClean="0">
                          <a:solidFill>
                            <a:srgbClr val="0000FF"/>
                          </a:solidFill>
                        </a:rPr>
                        <a:t>4.6</a:t>
                      </a:r>
                      <a:endParaRPr kumimoji="1" lang="ja-JP" altLang="en-US" sz="2200" dirty="0">
                        <a:solidFill>
                          <a:srgbClr val="0000FF"/>
                        </a:solidFill>
                      </a:endParaRPr>
                    </a:p>
                  </a:txBody>
                  <a:tcPr marL="100584" marR="100584" marT="50292" marB="50292"/>
                </a:tc>
              </a:tr>
              <a:tr h="443367">
                <a:tc>
                  <a:txBody>
                    <a:bodyPr/>
                    <a:lstStyle/>
                    <a:p>
                      <a:r>
                        <a:rPr kumimoji="1" lang="en-US" altLang="ja-JP" sz="2200" dirty="0" smtClean="0"/>
                        <a:t>Coating</a:t>
                      </a:r>
                      <a:endParaRPr kumimoji="1" lang="ja-JP" altLang="en-US" sz="2200" dirty="0"/>
                    </a:p>
                  </a:txBody>
                  <a:tcPr marL="100584" marR="100584" marT="50292" marB="50292"/>
                </a:tc>
                <a:tc>
                  <a:txBody>
                    <a:bodyPr/>
                    <a:lstStyle/>
                    <a:p>
                      <a:pPr algn="ctr"/>
                      <a:r>
                        <a:rPr kumimoji="1" lang="en-US" altLang="ja-JP" sz="2200" dirty="0" smtClean="0"/>
                        <a:t>yes</a:t>
                      </a:r>
                      <a:endParaRPr kumimoji="1" lang="ja-JP" altLang="en-US" sz="2200" dirty="0"/>
                    </a:p>
                  </a:txBody>
                  <a:tcPr marL="100584" marR="100584" marT="50292" marB="50292"/>
                </a:tc>
                <a:tc>
                  <a:txBody>
                    <a:bodyPr/>
                    <a:lstStyle/>
                    <a:p>
                      <a:pPr algn="ctr"/>
                      <a:r>
                        <a:rPr kumimoji="1" lang="en-US" altLang="ja-JP" sz="2200" dirty="0" smtClean="0"/>
                        <a:t>no</a:t>
                      </a:r>
                      <a:endParaRPr kumimoji="1" lang="ja-JP" altLang="en-US" sz="2200" dirty="0"/>
                    </a:p>
                  </a:txBody>
                  <a:tcPr marL="100584" marR="100584" marT="50292" marB="50292"/>
                </a:tc>
              </a:tr>
              <a:tr h="771144">
                <a:tc>
                  <a:txBody>
                    <a:bodyPr/>
                    <a:lstStyle/>
                    <a:p>
                      <a:r>
                        <a:rPr kumimoji="1" lang="en-US" altLang="ja-JP" sz="2200" dirty="0" smtClean="0"/>
                        <a:t>Conditioning time </a:t>
                      </a:r>
                      <a:endParaRPr kumimoji="1" lang="ja-JP" altLang="en-US" sz="2200" dirty="0"/>
                    </a:p>
                  </a:txBody>
                  <a:tcPr marL="100584" marR="100584" marT="50292" marB="50292"/>
                </a:tc>
                <a:tc>
                  <a:txBody>
                    <a:bodyPr/>
                    <a:lstStyle/>
                    <a:p>
                      <a:pPr algn="ctr"/>
                      <a:r>
                        <a:rPr kumimoji="1" lang="en-US" altLang="ja-JP" sz="2200" dirty="0" smtClean="0"/>
                        <a:t>86</a:t>
                      </a:r>
                      <a:r>
                        <a:rPr kumimoji="1" lang="en-US" altLang="ja-JP" sz="2200" baseline="0" dirty="0" smtClean="0"/>
                        <a:t> </a:t>
                      </a:r>
                      <a:r>
                        <a:rPr kumimoji="1" lang="en-US" altLang="ja-JP" sz="2200" dirty="0" err="1" smtClean="0"/>
                        <a:t>hrs</a:t>
                      </a:r>
                      <a:r>
                        <a:rPr kumimoji="1" lang="ja-JP" altLang="en-US" sz="2200" dirty="0" smtClean="0"/>
                        <a:t>　</a:t>
                      </a:r>
                      <a:endParaRPr kumimoji="1" lang="ja-JP" altLang="en-US" sz="2200" dirty="0"/>
                    </a:p>
                  </a:txBody>
                  <a:tcPr marL="100584" marR="100584" marT="50292" marB="50292"/>
                </a:tc>
                <a:tc>
                  <a:txBody>
                    <a:bodyPr/>
                    <a:lstStyle/>
                    <a:p>
                      <a:pPr algn="ctr"/>
                      <a:r>
                        <a:rPr kumimoji="1" lang="en-US" altLang="ja-JP" sz="2200" dirty="0" smtClean="0"/>
                        <a:t>In</a:t>
                      </a:r>
                      <a:r>
                        <a:rPr kumimoji="1" lang="en-US" altLang="ja-JP" sz="2200" baseline="0" dirty="0" smtClean="0"/>
                        <a:t> progress</a:t>
                      </a:r>
                      <a:endParaRPr kumimoji="1" lang="ja-JP" altLang="en-US" sz="2200" dirty="0">
                        <a:solidFill>
                          <a:srgbClr val="3366FF"/>
                        </a:solidFill>
                      </a:endParaRPr>
                    </a:p>
                  </a:txBody>
                  <a:tcPr marL="100584" marR="100584" marT="50292" marB="50292"/>
                </a:tc>
              </a:tr>
            </a:tbl>
          </a:graphicData>
        </a:graphic>
      </p:graphicFrame>
      <p:sp>
        <p:nvSpPr>
          <p:cNvPr id="13" name="テキスト ボックス 12"/>
          <p:cNvSpPr txBox="1"/>
          <p:nvPr/>
        </p:nvSpPr>
        <p:spPr>
          <a:xfrm>
            <a:off x="8036859" y="2660846"/>
            <a:ext cx="1945207" cy="710964"/>
          </a:xfrm>
          <a:prstGeom prst="rect">
            <a:avLst/>
          </a:prstGeom>
          <a:solidFill>
            <a:srgbClr val="CCFFCC"/>
          </a:solidFill>
          <a:ln>
            <a:solidFill>
              <a:srgbClr val="008000"/>
            </a:solidFill>
          </a:ln>
        </p:spPr>
        <p:txBody>
          <a:bodyPr wrap="none" lIns="100584" tIns="50292" rIns="100584" bIns="50292" rtlCol="0">
            <a:spAutoFit/>
          </a:bodyPr>
          <a:lstStyle/>
          <a:p>
            <a:r>
              <a:rPr kumimoji="1" lang="en-US" altLang="ja-JP" dirty="0" smtClean="0"/>
              <a:t>Plug-compatible, </a:t>
            </a:r>
          </a:p>
          <a:p>
            <a:r>
              <a:rPr lang="en-US" altLang="ja-JP" dirty="0"/>
              <a:t>c</a:t>
            </a:r>
            <a:r>
              <a:rPr lang="en-US" altLang="ja-JP" dirty="0" smtClean="0"/>
              <a:t>old-interface</a:t>
            </a:r>
            <a:endParaRPr kumimoji="1" lang="ja-JP" altLang="en-US" dirty="0"/>
          </a:p>
        </p:txBody>
      </p:sp>
      <p:sp>
        <p:nvSpPr>
          <p:cNvPr id="14" name="上矢印 13"/>
          <p:cNvSpPr/>
          <p:nvPr/>
        </p:nvSpPr>
        <p:spPr>
          <a:xfrm>
            <a:off x="7773895" y="2284508"/>
            <a:ext cx="230094" cy="444036"/>
          </a:xfrm>
          <a:prstGeom prst="upArrow">
            <a:avLst/>
          </a:prstGeom>
          <a:solidFill>
            <a:srgbClr val="FFFF00"/>
          </a:solidFill>
          <a:ln>
            <a:solidFill>
              <a:srgbClr val="FF6600"/>
            </a:solidFill>
          </a:ln>
        </p:spPr>
        <p:style>
          <a:lnRef idx="1">
            <a:schemeClr val="accent1"/>
          </a:lnRef>
          <a:fillRef idx="3">
            <a:schemeClr val="accent1"/>
          </a:fillRef>
          <a:effectRef idx="2">
            <a:schemeClr val="accent1"/>
          </a:effectRef>
          <a:fontRef idx="minor">
            <a:schemeClr val="lt1"/>
          </a:fontRef>
        </p:style>
        <p:txBody>
          <a:bodyPr lIns="100584" tIns="50292" rIns="100584" bIns="50292" rtlCol="0" anchor="ctr"/>
          <a:lstStyle/>
          <a:p>
            <a:pPr algn="ctr"/>
            <a:endParaRPr kumimoji="1" lang="ja-JP" altLang="en-US"/>
          </a:p>
        </p:txBody>
      </p:sp>
      <p:sp>
        <p:nvSpPr>
          <p:cNvPr id="15" name="テキスト ボックス 14"/>
          <p:cNvSpPr txBox="1"/>
          <p:nvPr/>
        </p:nvSpPr>
        <p:spPr>
          <a:xfrm>
            <a:off x="3602626" y="3869391"/>
            <a:ext cx="1331647" cy="406265"/>
          </a:xfrm>
          <a:prstGeom prst="rect">
            <a:avLst/>
          </a:prstGeom>
          <a:solidFill>
            <a:srgbClr val="CCFFCC"/>
          </a:solidFill>
        </p:spPr>
        <p:txBody>
          <a:bodyPr wrap="none" lIns="100584" tIns="50292" rIns="100584" bIns="50292" rtlCol="0">
            <a:spAutoFit/>
          </a:bodyPr>
          <a:lstStyle/>
          <a:p>
            <a:r>
              <a:rPr kumimoji="1" lang="en-US" altLang="ja-JP" dirty="0" smtClean="0"/>
              <a:t>w/ bellows</a:t>
            </a:r>
            <a:endParaRPr kumimoji="1" lang="ja-JP" altLang="en-US" dirty="0"/>
          </a:p>
        </p:txBody>
      </p:sp>
      <p:sp>
        <p:nvSpPr>
          <p:cNvPr id="16" name="テキスト ボックス 15"/>
          <p:cNvSpPr txBox="1"/>
          <p:nvPr/>
        </p:nvSpPr>
        <p:spPr>
          <a:xfrm>
            <a:off x="3690365" y="6261857"/>
            <a:ext cx="994139" cy="710964"/>
          </a:xfrm>
          <a:prstGeom prst="rect">
            <a:avLst/>
          </a:prstGeom>
          <a:solidFill>
            <a:srgbClr val="FFFF00"/>
          </a:solidFill>
        </p:spPr>
        <p:txBody>
          <a:bodyPr wrap="none" lIns="100584" tIns="50292" rIns="100584" bIns="50292" rtlCol="0">
            <a:spAutoFit/>
          </a:bodyPr>
          <a:lstStyle/>
          <a:p>
            <a:r>
              <a:rPr lang="en-US" altLang="ja-JP" dirty="0" smtClean="0"/>
              <a:t>w/o</a:t>
            </a:r>
            <a:r>
              <a:rPr kumimoji="1" lang="en-US" altLang="ja-JP" dirty="0" smtClean="0"/>
              <a:t> </a:t>
            </a:r>
          </a:p>
          <a:p>
            <a:r>
              <a:rPr kumimoji="1" lang="en-US" altLang="ja-JP" dirty="0" smtClean="0"/>
              <a:t>bellows</a:t>
            </a:r>
            <a:endParaRPr kumimoji="1" lang="ja-JP" altLang="en-US" dirty="0"/>
          </a:p>
        </p:txBody>
      </p:sp>
      <p:sp>
        <p:nvSpPr>
          <p:cNvPr id="17" name="上矢印 16"/>
          <p:cNvSpPr/>
          <p:nvPr/>
        </p:nvSpPr>
        <p:spPr>
          <a:xfrm>
            <a:off x="3862303" y="3121450"/>
            <a:ext cx="230094" cy="597455"/>
          </a:xfrm>
          <a:prstGeom prst="upArrow">
            <a:avLst/>
          </a:prstGeom>
          <a:solidFill>
            <a:srgbClr val="FFFF00"/>
          </a:solidFill>
          <a:ln>
            <a:solidFill>
              <a:srgbClr val="FF6600"/>
            </a:solidFill>
          </a:ln>
        </p:spPr>
        <p:style>
          <a:lnRef idx="1">
            <a:schemeClr val="accent1"/>
          </a:lnRef>
          <a:fillRef idx="3">
            <a:schemeClr val="accent1"/>
          </a:fillRef>
          <a:effectRef idx="2">
            <a:schemeClr val="accent1"/>
          </a:effectRef>
          <a:fontRef idx="minor">
            <a:schemeClr val="lt1"/>
          </a:fontRef>
        </p:style>
        <p:txBody>
          <a:bodyPr lIns="100584" tIns="50292" rIns="100584" bIns="50292" rtlCol="0" anchor="ctr"/>
          <a:lstStyle/>
          <a:p>
            <a:pPr algn="ctr"/>
            <a:endParaRPr kumimoji="1" lang="ja-JP" altLang="en-US"/>
          </a:p>
        </p:txBody>
      </p:sp>
      <p:sp>
        <p:nvSpPr>
          <p:cNvPr id="18" name="上矢印 17"/>
          <p:cNvSpPr/>
          <p:nvPr/>
        </p:nvSpPr>
        <p:spPr>
          <a:xfrm>
            <a:off x="3632210" y="5633574"/>
            <a:ext cx="230094" cy="444036"/>
          </a:xfrm>
          <a:prstGeom prst="upArrow">
            <a:avLst/>
          </a:prstGeom>
          <a:solidFill>
            <a:srgbClr val="FFFF00"/>
          </a:solidFill>
          <a:ln>
            <a:solidFill>
              <a:srgbClr val="FF6600"/>
            </a:solidFill>
          </a:ln>
        </p:spPr>
        <p:style>
          <a:lnRef idx="1">
            <a:schemeClr val="accent1"/>
          </a:lnRef>
          <a:fillRef idx="3">
            <a:schemeClr val="accent1"/>
          </a:fillRef>
          <a:effectRef idx="2">
            <a:schemeClr val="accent1"/>
          </a:effectRef>
          <a:fontRef idx="minor">
            <a:schemeClr val="lt1"/>
          </a:fontRef>
        </p:style>
        <p:txBody>
          <a:bodyPr lIns="100584" tIns="50292" rIns="100584" bIns="50292" rtlCol="0" anchor="ctr"/>
          <a:lstStyle/>
          <a:p>
            <a:pPr algn="ctr"/>
            <a:endParaRPr kumimoji="1" lang="ja-JP" altLang="en-US"/>
          </a:p>
        </p:txBody>
      </p:sp>
      <p:sp>
        <p:nvSpPr>
          <p:cNvPr id="19" name="テキスト ボックス 18"/>
          <p:cNvSpPr txBox="1"/>
          <p:nvPr/>
        </p:nvSpPr>
        <p:spPr>
          <a:xfrm>
            <a:off x="4330617" y="3122484"/>
            <a:ext cx="690445" cy="409343"/>
          </a:xfrm>
          <a:prstGeom prst="rect">
            <a:avLst/>
          </a:prstGeom>
          <a:solidFill>
            <a:schemeClr val="accent3">
              <a:lumMod val="20000"/>
              <a:lumOff val="80000"/>
            </a:schemeClr>
          </a:solidFill>
        </p:spPr>
        <p:txBody>
          <a:bodyPr wrap="none" lIns="100584" tIns="50292" rIns="100584" bIns="50292" rtlCol="0">
            <a:spAutoFit/>
          </a:bodyPr>
          <a:lstStyle/>
          <a:p>
            <a:r>
              <a:rPr kumimoji="1" lang="en-US" altLang="ja-JP" dirty="0" smtClean="0"/>
              <a:t>40 </a:t>
            </a:r>
            <a:r>
              <a:rPr kumimoji="1" lang="en-US" altLang="ja-JP" dirty="0" err="1" smtClean="0"/>
              <a:t>φ</a:t>
            </a:r>
            <a:endParaRPr kumimoji="1" lang="ja-JP" altLang="en-US" dirty="0"/>
          </a:p>
        </p:txBody>
      </p:sp>
      <p:sp>
        <p:nvSpPr>
          <p:cNvPr id="20" name="テキスト ボックス 19"/>
          <p:cNvSpPr txBox="1"/>
          <p:nvPr/>
        </p:nvSpPr>
        <p:spPr>
          <a:xfrm>
            <a:off x="4330617" y="5706789"/>
            <a:ext cx="690445" cy="409343"/>
          </a:xfrm>
          <a:prstGeom prst="rect">
            <a:avLst/>
          </a:prstGeom>
          <a:solidFill>
            <a:srgbClr val="EBF1DE"/>
          </a:solidFill>
        </p:spPr>
        <p:txBody>
          <a:bodyPr wrap="none" lIns="100584" tIns="50292" rIns="100584" bIns="50292" rtlCol="0">
            <a:spAutoFit/>
          </a:bodyPr>
          <a:lstStyle/>
          <a:p>
            <a:r>
              <a:rPr kumimoji="1" lang="en-US" altLang="ja-JP" dirty="0" smtClean="0"/>
              <a:t>40 </a:t>
            </a:r>
            <a:r>
              <a:rPr kumimoji="1" lang="en-US" altLang="ja-JP" dirty="0" err="1" smtClean="0"/>
              <a:t>φ</a:t>
            </a:r>
            <a:endParaRPr kumimoji="1" lang="ja-JP" altLang="en-US" dirty="0"/>
          </a:p>
        </p:txBody>
      </p:sp>
      <p:sp>
        <p:nvSpPr>
          <p:cNvPr id="21" name="下カーブ矢印 20"/>
          <p:cNvSpPr/>
          <p:nvPr/>
        </p:nvSpPr>
        <p:spPr>
          <a:xfrm flipH="1">
            <a:off x="3024092" y="4355353"/>
            <a:ext cx="2187062" cy="493060"/>
          </a:xfrm>
          <a:prstGeom prst="curvedDownArrow">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lIns="100584" tIns="50292" rIns="100584" bIns="50292" rtlCol="0" anchor="ctr"/>
          <a:lstStyle/>
          <a:p>
            <a:pPr algn="ctr"/>
            <a:endParaRPr kumimoji="1" lang="ja-JP" altLang="en-US">
              <a:solidFill>
                <a:schemeClr val="tx1"/>
              </a:solidFill>
            </a:endParaRPr>
          </a:p>
        </p:txBody>
      </p:sp>
      <p:pic>
        <p:nvPicPr>
          <p:cNvPr id="22" name="図 21"/>
          <p:cNvPicPr>
            <a:picLocks noChangeAspect="1"/>
          </p:cNvPicPr>
          <p:nvPr/>
        </p:nvPicPr>
        <p:blipFill>
          <a:blip r:embed="rId5"/>
          <a:stretch>
            <a:fillRect/>
          </a:stretch>
        </p:blipFill>
        <p:spPr>
          <a:xfrm>
            <a:off x="2481730" y="5785874"/>
            <a:ext cx="1071591" cy="714394"/>
          </a:xfrm>
          <a:prstGeom prst="rect">
            <a:avLst/>
          </a:prstGeom>
          <a:ln>
            <a:solidFill>
              <a:srgbClr val="008000"/>
            </a:solidFill>
          </a:ln>
        </p:spPr>
      </p:pic>
      <p:sp>
        <p:nvSpPr>
          <p:cNvPr id="23" name="テキスト ボックス 22"/>
          <p:cNvSpPr txBox="1"/>
          <p:nvPr/>
        </p:nvSpPr>
        <p:spPr>
          <a:xfrm>
            <a:off x="6931606" y="6903453"/>
            <a:ext cx="2752951" cy="406265"/>
          </a:xfrm>
          <a:prstGeom prst="rect">
            <a:avLst/>
          </a:prstGeom>
          <a:solidFill>
            <a:srgbClr val="EBF1DE"/>
          </a:solidFill>
        </p:spPr>
        <p:txBody>
          <a:bodyPr wrap="none" lIns="100584" tIns="50292" rIns="100584" bIns="50292" rtlCol="0">
            <a:spAutoFit/>
          </a:bodyPr>
          <a:lstStyle/>
          <a:p>
            <a:r>
              <a:rPr kumimoji="1" lang="en-US" altLang="ja-JP" dirty="0" smtClean="0"/>
              <a:t>* CERN-KEK Cooperation </a:t>
            </a:r>
            <a:endParaRPr kumimoji="1" lang="ja-JP" altLang="en-US" dirty="0"/>
          </a:p>
        </p:txBody>
      </p:sp>
    </p:spTree>
    <p:extLst>
      <p:ext uri="{BB962C8B-B14F-4D97-AF65-F5344CB8AC3E}">
        <p14:creationId xmlns:p14="http://schemas.microsoft.com/office/powerpoint/2010/main" val="28929615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sz="2800" dirty="0" smtClean="0">
                <a:solidFill>
                  <a:srgbClr val="00B050"/>
                </a:solidFill>
              </a:rPr>
              <a:t>The mandate of the LCC is to support the global design effort to enable the possible realization of a timely electron-positron collider and its detectors based on ILC technology, to support the CLIC technology development for a potential future higher energy machine and to coordinate both efforts in order to exploit synergies between them.</a:t>
            </a:r>
            <a:endParaRPr lang="en-GB" sz="2800" dirty="0">
              <a:solidFill>
                <a:srgbClr val="00B050"/>
              </a:solidFill>
            </a:endParaRPr>
          </a:p>
        </p:txBody>
      </p:sp>
      <p:sp>
        <p:nvSpPr>
          <p:cNvPr id="3" name="Slide Number Placeholder 2"/>
          <p:cNvSpPr>
            <a:spLocks noGrp="1"/>
          </p:cNvSpPr>
          <p:nvPr>
            <p:ph type="sldNum" sz="quarter" idx="4"/>
          </p:nvPr>
        </p:nvSpPr>
        <p:spPr/>
        <p:txBody>
          <a:bodyPr/>
          <a:lstStyle/>
          <a:p>
            <a:fld id="{CADE5BF1-A944-B54A-9898-A27DB1807F1E}" type="slidenum">
              <a:rPr lang="en-US" smtClean="0"/>
              <a:pPr/>
              <a:t>2</a:t>
            </a:fld>
            <a:endParaRPr lang="en-US" dirty="0"/>
          </a:p>
        </p:txBody>
      </p:sp>
      <p:sp>
        <p:nvSpPr>
          <p:cNvPr id="4" name="Title 3"/>
          <p:cNvSpPr>
            <a:spLocks noGrp="1"/>
          </p:cNvSpPr>
          <p:nvPr>
            <p:ph type="title"/>
          </p:nvPr>
        </p:nvSpPr>
        <p:spPr/>
        <p:txBody>
          <a:bodyPr/>
          <a:lstStyle/>
          <a:p>
            <a:pPr algn="ctr"/>
            <a:r>
              <a:rPr lang="en-GB" dirty="0" smtClean="0">
                <a:solidFill>
                  <a:srgbClr val="FF0000"/>
                </a:solidFill>
              </a:rPr>
              <a:t>LCC Mandate</a:t>
            </a:r>
            <a:endParaRPr lang="en-GB" dirty="0">
              <a:solidFill>
                <a:srgbClr val="FF0000"/>
              </a:solidFill>
            </a:endParaRPr>
          </a:p>
        </p:txBody>
      </p:sp>
      <p:sp>
        <p:nvSpPr>
          <p:cNvPr id="5" name="Date Placeholder 4"/>
          <p:cNvSpPr>
            <a:spLocks noGrp="1"/>
          </p:cNvSpPr>
          <p:nvPr>
            <p:ph type="dt" sz="half" idx="2"/>
          </p:nvPr>
        </p:nvSpPr>
        <p:spPr/>
        <p:txBody>
          <a:bodyPr/>
          <a:lstStyle/>
          <a:p>
            <a:r>
              <a:rPr lang="en-US" smtClean="0"/>
              <a:t>February 24,, 2016</a:t>
            </a:r>
            <a:endParaRPr lang="en-US" dirty="0"/>
          </a:p>
        </p:txBody>
      </p:sp>
      <p:sp>
        <p:nvSpPr>
          <p:cNvPr id="6" name="Footer Placeholder 5"/>
          <p:cNvSpPr>
            <a:spLocks noGrp="1"/>
          </p:cNvSpPr>
          <p:nvPr>
            <p:ph type="ftr" sz="quarter" idx="3"/>
          </p:nvPr>
        </p:nvSpPr>
        <p:spPr/>
        <p:txBody>
          <a:bodyPr/>
          <a:lstStyle/>
          <a:p>
            <a:r>
              <a:rPr lang="en-US" smtClean="0"/>
              <a:t>Tsukuba Japan </a:t>
            </a:r>
            <a:endParaRPr lang="en-US" dirty="0"/>
          </a:p>
        </p:txBody>
      </p:sp>
    </p:spTree>
    <p:extLst>
      <p:ext uri="{BB962C8B-B14F-4D97-AF65-F5344CB8AC3E}">
        <p14:creationId xmlns:p14="http://schemas.microsoft.com/office/powerpoint/2010/main" val="104391964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図形グループ 12"/>
          <p:cNvGrpSpPr/>
          <p:nvPr/>
        </p:nvGrpSpPr>
        <p:grpSpPr>
          <a:xfrm>
            <a:off x="29086" y="43148"/>
            <a:ext cx="10059676" cy="7581006"/>
            <a:chOff x="0" y="-33824"/>
            <a:chExt cx="9145160" cy="6891824"/>
          </a:xfrm>
        </p:grpSpPr>
        <p:pic>
          <p:nvPicPr>
            <p:cNvPr id="3"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51720" y="-33824"/>
              <a:ext cx="7093440" cy="6891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4" name="Line 2"/>
            <p:cNvSpPr>
              <a:spLocks noChangeShapeType="1"/>
            </p:cNvSpPr>
            <p:nvPr/>
          </p:nvSpPr>
          <p:spPr bwMode="auto">
            <a:xfrm>
              <a:off x="4961247" y="1988841"/>
              <a:ext cx="1739428" cy="4185795"/>
            </a:xfrm>
            <a:prstGeom prst="line">
              <a:avLst/>
            </a:prstGeom>
            <a:noFill/>
            <a:ln w="508000">
              <a:solidFill>
                <a:srgbClr val="0000FF">
                  <a:alpha val="41960"/>
                </a:srgbClr>
              </a:solidFill>
              <a:miter lim="800000"/>
              <a:headEnd/>
              <a:tailEnd/>
            </a:ln>
            <a:extLst>
              <a:ext uri="{909E8E84-426E-40dd-AFC4-6F175D3DCCD1}">
                <a14:hiddenFill xmlns:a14="http://schemas.microsoft.com/office/drawing/2010/main">
                  <a:noFill/>
                </a14:hiddenFill>
              </a:ext>
            </a:extLst>
          </p:spPr>
          <p:txBody>
            <a:bodyPr lIns="0" tIns="0" rIns="0" bIns="0"/>
            <a:lstStyle/>
            <a:p>
              <a:pPr defTabSz="1004937" eaLnBrk="0" fontAlgn="base" hangingPunct="0">
                <a:spcBef>
                  <a:spcPct val="0"/>
                </a:spcBef>
                <a:spcAft>
                  <a:spcPct val="0"/>
                </a:spcAft>
              </a:pPr>
              <a:endParaRPr lang="ja-JP" altLang="en-US" sz="2200">
                <a:solidFill>
                  <a:srgbClr val="000000"/>
                </a:solidFill>
                <a:ea typeface="ＭＳ Ｐゴシック" pitchFamily="50" charset="-128"/>
              </a:endParaRPr>
            </a:p>
          </p:txBody>
        </p:sp>
        <p:grpSp>
          <p:nvGrpSpPr>
            <p:cNvPr id="5" name="Group 6"/>
            <p:cNvGrpSpPr>
              <a:grpSpLocks/>
            </p:cNvGrpSpPr>
            <p:nvPr/>
          </p:nvGrpSpPr>
          <p:grpSpPr bwMode="auto">
            <a:xfrm rot="5400000">
              <a:off x="176350" y="1413426"/>
              <a:ext cx="920262" cy="498231"/>
              <a:chOff x="0" y="0"/>
              <a:chExt cx="892" cy="446"/>
            </a:xfrm>
          </p:grpSpPr>
          <p:sp>
            <p:nvSpPr>
              <p:cNvPr id="8" name="Freeform 3"/>
              <p:cNvSpPr>
                <a:spLocks/>
              </p:cNvSpPr>
              <p:nvPr/>
            </p:nvSpPr>
            <p:spPr bwMode="auto">
              <a:xfrm>
                <a:off x="0" y="40"/>
                <a:ext cx="341" cy="3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0" y="9818"/>
                    </a:moveTo>
                    <a:lnTo>
                      <a:pt x="21600" y="21600"/>
                    </a:lnTo>
                    <a:lnTo>
                      <a:pt x="21073" y="0"/>
                    </a:lnTo>
                  </a:path>
                </a:pathLst>
              </a:cu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1004937" eaLnBrk="0" fontAlgn="base" hangingPunct="0">
                  <a:spcBef>
                    <a:spcPct val="0"/>
                  </a:spcBef>
                  <a:spcAft>
                    <a:spcPct val="0"/>
                  </a:spcAft>
                </a:pPr>
                <a:endParaRPr lang="ja-JP" altLang="en-US" sz="2200">
                  <a:solidFill>
                    <a:srgbClr val="000000"/>
                  </a:solidFill>
                  <a:ea typeface="ＭＳ Ｐゴシック" pitchFamily="50" charset="-128"/>
                </a:endParaRPr>
              </a:p>
            </p:txBody>
          </p:sp>
          <p:sp>
            <p:nvSpPr>
              <p:cNvPr id="9" name="Line 4"/>
              <p:cNvSpPr>
                <a:spLocks noChangeShapeType="1"/>
              </p:cNvSpPr>
              <p:nvPr/>
            </p:nvSpPr>
            <p:spPr bwMode="auto">
              <a:xfrm>
                <a:off x="512" y="0"/>
                <a:ext cx="1" cy="446"/>
              </a:xfrm>
              <a:prstGeom prst="line">
                <a:avLst/>
              </a:prstGeom>
              <a:noFill/>
              <a:ln w="38100">
                <a:solidFill>
                  <a:schemeClr val="tx1"/>
                </a:solidFill>
                <a:miter lim="800000"/>
                <a:headEnd/>
                <a:tailEnd/>
              </a:ln>
              <a:extLst>
                <a:ext uri="{909E8E84-426E-40dd-AFC4-6F175D3DCCD1}">
                  <a14:hiddenFill xmlns:a14="http://schemas.microsoft.com/office/drawing/2010/main">
                    <a:noFill/>
                  </a14:hiddenFill>
                </a:ext>
              </a:extLst>
            </p:spPr>
            <p:txBody>
              <a:bodyPr lIns="0" tIns="0" rIns="0" bIns="0"/>
              <a:lstStyle/>
              <a:p>
                <a:pPr defTabSz="1004937" eaLnBrk="0" fontAlgn="base" hangingPunct="0">
                  <a:spcBef>
                    <a:spcPct val="0"/>
                  </a:spcBef>
                  <a:spcAft>
                    <a:spcPct val="0"/>
                  </a:spcAft>
                </a:pPr>
                <a:endParaRPr lang="ja-JP" altLang="en-US" sz="2200">
                  <a:solidFill>
                    <a:srgbClr val="000000"/>
                  </a:solidFill>
                  <a:ea typeface="ＭＳ Ｐゴシック" pitchFamily="50" charset="-128"/>
                </a:endParaRPr>
              </a:p>
            </p:txBody>
          </p:sp>
          <p:sp>
            <p:nvSpPr>
              <p:cNvPr id="10" name="Line 5"/>
              <p:cNvSpPr>
                <a:spLocks noChangeShapeType="1"/>
              </p:cNvSpPr>
              <p:nvPr/>
            </p:nvSpPr>
            <p:spPr bwMode="auto">
              <a:xfrm flipH="1">
                <a:off x="9" y="204"/>
                <a:ext cx="883" cy="2"/>
              </a:xfrm>
              <a:prstGeom prst="line">
                <a:avLst/>
              </a:prstGeom>
              <a:noFill/>
              <a:ln w="38100">
                <a:solidFill>
                  <a:schemeClr val="tx1"/>
                </a:solidFill>
                <a:miter lim="800000"/>
                <a:headEnd/>
                <a:tailEnd/>
              </a:ln>
              <a:extLst>
                <a:ext uri="{909E8E84-426E-40dd-AFC4-6F175D3DCCD1}">
                  <a14:hiddenFill xmlns:a14="http://schemas.microsoft.com/office/drawing/2010/main">
                    <a:noFill/>
                  </a14:hiddenFill>
                </a:ext>
              </a:extLst>
            </p:spPr>
            <p:txBody>
              <a:bodyPr lIns="0" tIns="0" rIns="0" bIns="0"/>
              <a:lstStyle/>
              <a:p>
                <a:pPr defTabSz="1004937" eaLnBrk="0" fontAlgn="base" hangingPunct="0">
                  <a:spcBef>
                    <a:spcPct val="0"/>
                  </a:spcBef>
                  <a:spcAft>
                    <a:spcPct val="0"/>
                  </a:spcAft>
                </a:pPr>
                <a:endParaRPr lang="ja-JP" altLang="en-US" sz="2200">
                  <a:solidFill>
                    <a:srgbClr val="000000"/>
                  </a:solidFill>
                  <a:ea typeface="ＭＳ Ｐゴシック" pitchFamily="50" charset="-128"/>
                </a:endParaRPr>
              </a:p>
            </p:txBody>
          </p:sp>
        </p:grpSp>
        <p:pic>
          <p:nvPicPr>
            <p:cNvPr id="6" name="Picture 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2094037"/>
              <a:ext cx="2875085" cy="45089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7" name="Rectangle 8"/>
            <p:cNvSpPr>
              <a:spLocks/>
            </p:cNvSpPr>
            <p:nvPr/>
          </p:nvSpPr>
          <p:spPr bwMode="auto">
            <a:xfrm>
              <a:off x="1902069" y="4377105"/>
              <a:ext cx="580292" cy="536331"/>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lvl1pPr algn="ctr">
                <a:defRPr kumimoji="1">
                  <a:solidFill>
                    <a:schemeClr val="tx1"/>
                  </a:solidFill>
                  <a:latin typeface="Arial" panose="020B0604020202020204" pitchFamily="34" charset="0"/>
                  <a:ea typeface="ＭＳ Ｐゴシック" panose="020B0600070205080204" pitchFamily="50" charset="-128"/>
                </a:defRPr>
              </a:lvl1pPr>
              <a:lvl2pPr marL="742950" indent="-285750" algn="ctr">
                <a:defRPr kumimoji="1">
                  <a:solidFill>
                    <a:schemeClr val="tx1"/>
                  </a:solidFill>
                  <a:latin typeface="Arial" panose="020B0604020202020204" pitchFamily="34" charset="0"/>
                  <a:ea typeface="ＭＳ Ｐゴシック" panose="020B0600070205080204" pitchFamily="50" charset="-128"/>
                </a:defRPr>
              </a:lvl2pPr>
              <a:lvl3pPr marL="1143000" indent="-228600" algn="ctr">
                <a:defRPr kumimoji="1">
                  <a:solidFill>
                    <a:schemeClr val="tx1"/>
                  </a:solidFill>
                  <a:latin typeface="Arial" panose="020B0604020202020204" pitchFamily="34" charset="0"/>
                  <a:ea typeface="ＭＳ Ｐゴシック" panose="020B0600070205080204" pitchFamily="50" charset="-128"/>
                </a:defRPr>
              </a:lvl3pPr>
              <a:lvl4pPr marL="1600200" indent="-228600" algn="ctr">
                <a:defRPr kumimoji="1">
                  <a:solidFill>
                    <a:schemeClr val="tx1"/>
                  </a:solidFill>
                  <a:latin typeface="Arial" panose="020B0604020202020204" pitchFamily="34" charset="0"/>
                  <a:ea typeface="ＭＳ Ｐゴシック" panose="020B0600070205080204" pitchFamily="50" charset="-128"/>
                </a:defRPr>
              </a:lvl4pPr>
              <a:lvl5pPr marL="2057400" indent="-228600" algn="ctr">
                <a:defRPr kumimoji="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defTabSz="1004937" fontAlgn="base">
                <a:spcBef>
                  <a:spcPct val="0"/>
                </a:spcBef>
                <a:spcAft>
                  <a:spcPct val="0"/>
                </a:spcAft>
              </a:pPr>
              <a:endParaRPr kumimoji="0" lang="ja-JP" altLang="en-US" sz="3080">
                <a:solidFill>
                  <a:srgbClr val="000000"/>
                </a:solidFill>
                <a:latin typeface="+mn-lt"/>
                <a:ea typeface="ヒラギノ角ゴ Pro W3" charset="-128"/>
                <a:sym typeface="ヒラギノ角ゴ Pro W3" charset="-128"/>
              </a:endParaRPr>
            </a:p>
          </p:txBody>
        </p:sp>
      </p:grpSp>
      <p:sp>
        <p:nvSpPr>
          <p:cNvPr id="11" name="正方形/長方形 5"/>
          <p:cNvSpPr/>
          <p:nvPr/>
        </p:nvSpPr>
        <p:spPr>
          <a:xfrm>
            <a:off x="0" y="-30122"/>
            <a:ext cx="10059676" cy="643172"/>
          </a:xfrm>
          <a:prstGeom prst="rect">
            <a:avLst/>
          </a:prstGeom>
          <a:solidFill>
            <a:srgbClr val="008000"/>
          </a:solidFill>
          <a:ln>
            <a:solidFill>
              <a:schemeClr val="accent3">
                <a:lumMod val="50000"/>
              </a:schemeClr>
            </a:solidFill>
          </a:ln>
        </p:spPr>
        <p:txBody>
          <a:bodyPr wrap="square" lIns="100500" tIns="50252" rIns="100500" bIns="50252">
            <a:spAutoFit/>
          </a:bodyPr>
          <a:lstStyle/>
          <a:p>
            <a:pPr algn="ctr" defTabSz="1004937" eaLnBrk="0" fontAlgn="base" hangingPunct="0">
              <a:spcBef>
                <a:spcPct val="0"/>
              </a:spcBef>
              <a:spcAft>
                <a:spcPct val="0"/>
              </a:spcAft>
            </a:pPr>
            <a:r>
              <a:rPr lang="en-US" altLang="ja-JP" sz="3520" dirty="0">
                <a:solidFill>
                  <a:srgbClr val="FFFF66"/>
                </a:solidFill>
                <a:ea typeface="ヒラギノ角ゴ Pro W3" charset="-128"/>
                <a:cs typeface="Arial" panose="020B0604020202020204" pitchFamily="34" charset="0"/>
              </a:rPr>
              <a:t>ILC Site Candidate Location in Japan: </a:t>
            </a:r>
            <a:r>
              <a:rPr lang="en-US" altLang="ja-JP" sz="3520" dirty="0" err="1">
                <a:solidFill>
                  <a:srgbClr val="FFFF66"/>
                </a:solidFill>
                <a:ea typeface="ヒラギノ角ゴ Pro W3" charset="-128"/>
                <a:cs typeface="Arial" panose="020B0604020202020204" pitchFamily="34" charset="0"/>
              </a:rPr>
              <a:t>Kitakami</a:t>
            </a:r>
            <a:endParaRPr lang="en-US" altLang="ja-JP" sz="3520" dirty="0">
              <a:solidFill>
                <a:srgbClr val="FFFF66"/>
              </a:solidFill>
              <a:ea typeface="ヒラギノ角ゴ Pro W3" charset="-128"/>
              <a:cs typeface="Arial" panose="020B0604020202020204" pitchFamily="34" charset="0"/>
            </a:endParaRPr>
          </a:p>
        </p:txBody>
      </p:sp>
      <p:sp>
        <p:nvSpPr>
          <p:cNvPr id="12" name="円/楕円 1"/>
          <p:cNvSpPr/>
          <p:nvPr/>
        </p:nvSpPr>
        <p:spPr>
          <a:xfrm>
            <a:off x="6168071" y="4220515"/>
            <a:ext cx="401297" cy="326942"/>
          </a:xfrm>
          <a:prstGeom prst="ellipse">
            <a:avLst/>
          </a:prstGeom>
          <a:solidFill>
            <a:srgbClr val="FFFF00">
              <a:alpha val="74000"/>
            </a:srgbClr>
          </a:solidFill>
          <a:ln>
            <a:solidFill>
              <a:srgbClr val="FF0000"/>
            </a:solidFill>
          </a:ln>
          <a:effectLst>
            <a:glow rad="139700">
              <a:schemeClr val="accent3">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lIns="100500" tIns="50252" rIns="100500" bIns="50252" rtlCol="0" anchor="ctr"/>
          <a:lstStyle/>
          <a:p>
            <a:pPr algn="ctr" defTabSz="502467"/>
            <a:endParaRPr lang="ja-JP" altLang="en-US" sz="2200">
              <a:solidFill>
                <a:prstClr val="white"/>
              </a:solidFill>
              <a:ea typeface="ＭＳ Ｐゴシック"/>
            </a:endParaRPr>
          </a:p>
        </p:txBody>
      </p:sp>
      <p:sp>
        <p:nvSpPr>
          <p:cNvPr id="13" name="テキスト ボックス 4"/>
          <p:cNvSpPr txBox="1"/>
          <p:nvPr/>
        </p:nvSpPr>
        <p:spPr>
          <a:xfrm>
            <a:off x="3673276" y="3140587"/>
            <a:ext cx="796074" cy="440040"/>
          </a:xfrm>
          <a:prstGeom prst="rect">
            <a:avLst/>
          </a:prstGeom>
          <a:solidFill>
            <a:srgbClr val="CCFFCC"/>
          </a:solidFill>
          <a:ln>
            <a:solidFill>
              <a:srgbClr val="3366FF"/>
            </a:solidFill>
          </a:ln>
        </p:spPr>
        <p:txBody>
          <a:bodyPr wrap="none" lIns="100500" tIns="50252" rIns="100500" bIns="50252" rtlCol="0">
            <a:spAutoFit/>
          </a:bodyPr>
          <a:lstStyle/>
          <a:p>
            <a:pPr defTabSz="502467"/>
            <a:r>
              <a:rPr lang="en-US" altLang="ja-JP" sz="2200" dirty="0" err="1">
                <a:solidFill>
                  <a:prstClr val="black"/>
                </a:solidFill>
                <a:ea typeface="ＭＳ Ｐゴシック"/>
              </a:rPr>
              <a:t>Oshu</a:t>
            </a:r>
            <a:endParaRPr lang="ja-JP" altLang="en-US" sz="2200" dirty="0">
              <a:solidFill>
                <a:prstClr val="black"/>
              </a:solidFill>
              <a:ea typeface="ＭＳ Ｐゴシック"/>
            </a:endParaRPr>
          </a:p>
        </p:txBody>
      </p:sp>
      <p:sp>
        <p:nvSpPr>
          <p:cNvPr id="14" name="テキスト ボックス 18"/>
          <p:cNvSpPr txBox="1"/>
          <p:nvPr/>
        </p:nvSpPr>
        <p:spPr>
          <a:xfrm>
            <a:off x="3673274" y="5443592"/>
            <a:ext cx="1344301" cy="440040"/>
          </a:xfrm>
          <a:prstGeom prst="rect">
            <a:avLst/>
          </a:prstGeom>
          <a:solidFill>
            <a:srgbClr val="CCFFCC"/>
          </a:solidFill>
          <a:ln>
            <a:solidFill>
              <a:srgbClr val="3366FF"/>
            </a:solidFill>
          </a:ln>
        </p:spPr>
        <p:txBody>
          <a:bodyPr wrap="none" lIns="100500" tIns="50252" rIns="100500" bIns="50252" rtlCol="0">
            <a:spAutoFit/>
          </a:bodyPr>
          <a:lstStyle/>
          <a:p>
            <a:pPr defTabSz="502467"/>
            <a:r>
              <a:rPr lang="en-US" altLang="ja-JP" sz="2200" dirty="0" err="1">
                <a:solidFill>
                  <a:prstClr val="black"/>
                </a:solidFill>
                <a:ea typeface="ＭＳ Ｐゴシック"/>
              </a:rPr>
              <a:t>Ichinoseki</a:t>
            </a:r>
            <a:endParaRPr lang="ja-JP" altLang="en-US" sz="2200" dirty="0">
              <a:solidFill>
                <a:prstClr val="black"/>
              </a:solidFill>
              <a:ea typeface="ＭＳ Ｐゴシック"/>
            </a:endParaRPr>
          </a:p>
        </p:txBody>
      </p:sp>
      <p:sp>
        <p:nvSpPr>
          <p:cNvPr id="15" name="テキスト ボックス 19"/>
          <p:cNvSpPr txBox="1"/>
          <p:nvPr/>
        </p:nvSpPr>
        <p:spPr>
          <a:xfrm>
            <a:off x="8069911" y="3971665"/>
            <a:ext cx="1144952" cy="440040"/>
          </a:xfrm>
          <a:prstGeom prst="rect">
            <a:avLst/>
          </a:prstGeom>
          <a:solidFill>
            <a:srgbClr val="CCFFCC"/>
          </a:solidFill>
          <a:ln>
            <a:solidFill>
              <a:srgbClr val="3366FF"/>
            </a:solidFill>
          </a:ln>
        </p:spPr>
        <p:txBody>
          <a:bodyPr wrap="none" lIns="100500" tIns="50252" rIns="100500" bIns="50252" rtlCol="0">
            <a:spAutoFit/>
          </a:bodyPr>
          <a:lstStyle/>
          <a:p>
            <a:pPr defTabSz="502467"/>
            <a:r>
              <a:rPr lang="en-US" altLang="ja-JP" sz="2200" dirty="0" err="1">
                <a:solidFill>
                  <a:prstClr val="black"/>
                </a:solidFill>
                <a:ea typeface="ＭＳ Ｐゴシック"/>
              </a:rPr>
              <a:t>Ofunato</a:t>
            </a:r>
            <a:endParaRPr lang="ja-JP" altLang="en-US" sz="2200" dirty="0">
              <a:solidFill>
                <a:prstClr val="black"/>
              </a:solidFill>
              <a:ea typeface="ＭＳ Ｐゴシック"/>
            </a:endParaRPr>
          </a:p>
        </p:txBody>
      </p:sp>
      <p:sp>
        <p:nvSpPr>
          <p:cNvPr id="16" name="テキスト ボックス 20"/>
          <p:cNvSpPr txBox="1"/>
          <p:nvPr/>
        </p:nvSpPr>
        <p:spPr>
          <a:xfrm>
            <a:off x="7543801" y="5254691"/>
            <a:ext cx="1626173" cy="440040"/>
          </a:xfrm>
          <a:prstGeom prst="rect">
            <a:avLst/>
          </a:prstGeom>
          <a:solidFill>
            <a:srgbClr val="CCFFCC"/>
          </a:solidFill>
          <a:ln>
            <a:solidFill>
              <a:srgbClr val="3366FF"/>
            </a:solidFill>
          </a:ln>
        </p:spPr>
        <p:txBody>
          <a:bodyPr wrap="none" lIns="100500" tIns="50252" rIns="100500" bIns="50252" rtlCol="0">
            <a:spAutoFit/>
          </a:bodyPr>
          <a:lstStyle/>
          <a:p>
            <a:pPr defTabSz="502467"/>
            <a:r>
              <a:rPr lang="en-US" altLang="ja-JP" sz="2200" dirty="0" err="1">
                <a:solidFill>
                  <a:prstClr val="black"/>
                </a:solidFill>
                <a:ea typeface="ＭＳ Ｐゴシック"/>
              </a:rPr>
              <a:t>Kesen-numa</a:t>
            </a:r>
            <a:endParaRPr lang="ja-JP" altLang="en-US" sz="2200" dirty="0">
              <a:solidFill>
                <a:prstClr val="black"/>
              </a:solidFill>
              <a:ea typeface="ＭＳ Ｐゴシック"/>
            </a:endParaRPr>
          </a:p>
        </p:txBody>
      </p:sp>
      <p:sp>
        <p:nvSpPr>
          <p:cNvPr id="17" name="左右矢印 11"/>
          <p:cNvSpPr/>
          <p:nvPr/>
        </p:nvSpPr>
        <p:spPr>
          <a:xfrm>
            <a:off x="2948608" y="7283329"/>
            <a:ext cx="348553" cy="139800"/>
          </a:xfrm>
          <a:prstGeom prst="leftRightArrow">
            <a:avLst/>
          </a:prstGeom>
          <a:solidFill>
            <a:srgbClr val="FFFF00"/>
          </a:solidFill>
          <a:ln>
            <a:solidFill>
              <a:srgbClr val="008000"/>
            </a:solidFill>
          </a:ln>
        </p:spPr>
        <p:style>
          <a:lnRef idx="1">
            <a:schemeClr val="accent1"/>
          </a:lnRef>
          <a:fillRef idx="3">
            <a:schemeClr val="accent1"/>
          </a:fillRef>
          <a:effectRef idx="2">
            <a:schemeClr val="accent1"/>
          </a:effectRef>
          <a:fontRef idx="minor">
            <a:schemeClr val="lt1"/>
          </a:fontRef>
        </p:style>
        <p:txBody>
          <a:bodyPr lIns="100500" tIns="50252" rIns="100500" bIns="50252" rtlCol="0" anchor="ctr"/>
          <a:lstStyle/>
          <a:p>
            <a:pPr algn="ctr" defTabSz="502467"/>
            <a:endParaRPr lang="ja-JP" altLang="en-US" sz="2200">
              <a:solidFill>
                <a:prstClr val="white"/>
              </a:solidFill>
              <a:ea typeface="ＭＳ Ｐゴシック"/>
            </a:endParaRPr>
          </a:p>
        </p:txBody>
      </p:sp>
      <p:sp>
        <p:nvSpPr>
          <p:cNvPr id="18" name="テキスト ボックス 23"/>
          <p:cNvSpPr txBox="1"/>
          <p:nvPr/>
        </p:nvSpPr>
        <p:spPr>
          <a:xfrm>
            <a:off x="954501" y="5443673"/>
            <a:ext cx="967596" cy="440040"/>
          </a:xfrm>
          <a:prstGeom prst="rect">
            <a:avLst/>
          </a:prstGeom>
          <a:solidFill>
            <a:srgbClr val="CCFFCC"/>
          </a:solidFill>
          <a:ln>
            <a:solidFill>
              <a:srgbClr val="3366FF"/>
            </a:solidFill>
          </a:ln>
        </p:spPr>
        <p:txBody>
          <a:bodyPr wrap="none" lIns="100500" tIns="50252" rIns="100500" bIns="50252" rtlCol="0">
            <a:spAutoFit/>
          </a:bodyPr>
          <a:lstStyle/>
          <a:p>
            <a:pPr defTabSz="502467"/>
            <a:r>
              <a:rPr lang="en-US" altLang="ja-JP" sz="2200" dirty="0">
                <a:solidFill>
                  <a:prstClr val="black"/>
                </a:solidFill>
                <a:ea typeface="ＭＳ Ｐゴシック"/>
              </a:rPr>
              <a:t>Sendai</a:t>
            </a:r>
            <a:endParaRPr lang="ja-JP" altLang="en-US" sz="2200" dirty="0">
              <a:solidFill>
                <a:prstClr val="black"/>
              </a:solidFill>
              <a:ea typeface="ＭＳ Ｐゴシック"/>
            </a:endParaRPr>
          </a:p>
        </p:txBody>
      </p:sp>
      <p:cxnSp>
        <p:nvCxnSpPr>
          <p:cNvPr id="19" name="直線矢印コネクタ 10"/>
          <p:cNvCxnSpPr/>
          <p:nvPr/>
        </p:nvCxnSpPr>
        <p:spPr>
          <a:xfrm>
            <a:off x="1909313" y="5660877"/>
            <a:ext cx="225299" cy="20309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0" name="テキスト ボックス 26"/>
          <p:cNvSpPr txBox="1"/>
          <p:nvPr/>
        </p:nvSpPr>
        <p:spPr>
          <a:xfrm>
            <a:off x="3834681" y="3786990"/>
            <a:ext cx="1153030" cy="778594"/>
          </a:xfrm>
          <a:prstGeom prst="rect">
            <a:avLst/>
          </a:prstGeom>
          <a:solidFill>
            <a:srgbClr val="008000"/>
          </a:solidFill>
          <a:ln>
            <a:solidFill>
              <a:srgbClr val="3366FF"/>
            </a:solidFill>
          </a:ln>
        </p:spPr>
        <p:txBody>
          <a:bodyPr wrap="none" lIns="100500" tIns="50252" rIns="100500" bIns="50252" rtlCol="0">
            <a:spAutoFit/>
          </a:bodyPr>
          <a:lstStyle/>
          <a:p>
            <a:pPr algn="ctr" defTabSz="502467"/>
            <a:r>
              <a:rPr lang="en-US" altLang="ja-JP" sz="2200" dirty="0">
                <a:solidFill>
                  <a:schemeClr val="bg1"/>
                </a:solidFill>
                <a:ea typeface="ＭＳ Ｐゴシック"/>
              </a:rPr>
              <a:t>Express-</a:t>
            </a:r>
          </a:p>
          <a:p>
            <a:pPr algn="ctr" defTabSz="502467"/>
            <a:r>
              <a:rPr lang="en-US" altLang="ja-JP" sz="2200" dirty="0">
                <a:solidFill>
                  <a:schemeClr val="bg1"/>
                </a:solidFill>
                <a:ea typeface="ＭＳ Ｐゴシック"/>
              </a:rPr>
              <a:t>Rail</a:t>
            </a:r>
            <a:endParaRPr lang="ja-JP" altLang="en-US" sz="2200" dirty="0">
              <a:solidFill>
                <a:schemeClr val="bg1"/>
              </a:solidFill>
              <a:ea typeface="ＭＳ Ｐゴシック"/>
            </a:endParaRPr>
          </a:p>
        </p:txBody>
      </p:sp>
      <p:sp>
        <p:nvSpPr>
          <p:cNvPr id="21" name="テキスト ボックス 27"/>
          <p:cNvSpPr txBox="1"/>
          <p:nvPr/>
        </p:nvSpPr>
        <p:spPr>
          <a:xfrm>
            <a:off x="2337964" y="1702330"/>
            <a:ext cx="1266972" cy="440040"/>
          </a:xfrm>
          <a:prstGeom prst="rect">
            <a:avLst/>
          </a:prstGeom>
          <a:solidFill>
            <a:srgbClr val="008000"/>
          </a:solidFill>
          <a:ln>
            <a:solidFill>
              <a:srgbClr val="3366FF"/>
            </a:solidFill>
          </a:ln>
        </p:spPr>
        <p:txBody>
          <a:bodyPr wrap="none" lIns="100500" tIns="50252" rIns="100500" bIns="50252" rtlCol="0">
            <a:spAutoFit/>
          </a:bodyPr>
          <a:lstStyle/>
          <a:p>
            <a:pPr defTabSz="502467"/>
            <a:r>
              <a:rPr lang="en-US" altLang="ja-JP" sz="2200" dirty="0">
                <a:solidFill>
                  <a:schemeClr val="bg1"/>
                </a:solidFill>
                <a:ea typeface="ＭＳ Ｐゴシック"/>
              </a:rPr>
              <a:t>High-way</a:t>
            </a:r>
            <a:endParaRPr lang="ja-JP" altLang="en-US" sz="2200" dirty="0">
              <a:solidFill>
                <a:schemeClr val="bg1"/>
              </a:solidFill>
              <a:ea typeface="ＭＳ Ｐゴシック"/>
            </a:endParaRPr>
          </a:p>
        </p:txBody>
      </p:sp>
      <p:pic>
        <p:nvPicPr>
          <p:cNvPr id="22" name="図 2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792" y="6335574"/>
            <a:ext cx="6652836" cy="1238349"/>
          </a:xfrm>
          <a:prstGeom prst="rect">
            <a:avLst/>
          </a:prstGeom>
          <a:ln>
            <a:solidFill>
              <a:srgbClr val="008000"/>
            </a:solidFill>
          </a:ln>
        </p:spPr>
      </p:pic>
      <p:sp>
        <p:nvSpPr>
          <p:cNvPr id="23" name="下矢印 30"/>
          <p:cNvSpPr/>
          <p:nvPr/>
        </p:nvSpPr>
        <p:spPr>
          <a:xfrm>
            <a:off x="5107652" y="6590335"/>
            <a:ext cx="163823" cy="81616"/>
          </a:xfrm>
          <a:prstGeom prst="downArrow">
            <a:avLst/>
          </a:prstGeom>
          <a:solidFill>
            <a:srgbClr val="CCFFCC"/>
          </a:solidFill>
          <a:ln>
            <a:solidFill>
              <a:srgbClr val="008000"/>
            </a:solidFill>
          </a:ln>
        </p:spPr>
        <p:style>
          <a:lnRef idx="1">
            <a:schemeClr val="accent1"/>
          </a:lnRef>
          <a:fillRef idx="3">
            <a:schemeClr val="accent1"/>
          </a:fillRef>
          <a:effectRef idx="2">
            <a:schemeClr val="accent1"/>
          </a:effectRef>
          <a:fontRef idx="minor">
            <a:schemeClr val="lt1"/>
          </a:fontRef>
        </p:style>
        <p:txBody>
          <a:bodyPr lIns="100500" tIns="50252" rIns="100500" bIns="50252" rtlCol="0" anchor="ctr"/>
          <a:lstStyle/>
          <a:p>
            <a:pPr algn="ctr" defTabSz="502467"/>
            <a:endParaRPr lang="ja-JP" altLang="en-US" sz="2200">
              <a:solidFill>
                <a:prstClr val="white"/>
              </a:solidFill>
              <a:ea typeface="ＭＳ Ｐゴシック"/>
            </a:endParaRPr>
          </a:p>
        </p:txBody>
      </p:sp>
      <p:sp>
        <p:nvSpPr>
          <p:cNvPr id="24" name="左右矢印 31"/>
          <p:cNvSpPr/>
          <p:nvPr/>
        </p:nvSpPr>
        <p:spPr>
          <a:xfrm>
            <a:off x="5051203" y="7490742"/>
            <a:ext cx="221639" cy="50291"/>
          </a:xfrm>
          <a:prstGeom prst="leftRightArrow">
            <a:avLst/>
          </a:prstGeom>
          <a:solidFill>
            <a:srgbClr val="FFFF00"/>
          </a:solidFill>
          <a:ln>
            <a:solidFill>
              <a:srgbClr val="008000"/>
            </a:solidFill>
          </a:ln>
        </p:spPr>
        <p:style>
          <a:lnRef idx="1">
            <a:schemeClr val="accent1"/>
          </a:lnRef>
          <a:fillRef idx="3">
            <a:schemeClr val="accent1"/>
          </a:fillRef>
          <a:effectRef idx="2">
            <a:schemeClr val="accent1"/>
          </a:effectRef>
          <a:fontRef idx="minor">
            <a:schemeClr val="lt1"/>
          </a:fontRef>
        </p:style>
        <p:txBody>
          <a:bodyPr lIns="100500" tIns="50252" rIns="100500" bIns="50252" rtlCol="0" anchor="ctr"/>
          <a:lstStyle/>
          <a:p>
            <a:pPr algn="ctr" defTabSz="502467"/>
            <a:endParaRPr lang="ja-JP" altLang="en-US" sz="2200">
              <a:solidFill>
                <a:prstClr val="white"/>
              </a:solidFill>
              <a:ea typeface="ＭＳ Ｐゴシック"/>
            </a:endParaRPr>
          </a:p>
        </p:txBody>
      </p:sp>
      <p:sp>
        <p:nvSpPr>
          <p:cNvPr id="25" name="テキスト ボックス 7"/>
          <p:cNvSpPr txBox="1"/>
          <p:nvPr/>
        </p:nvSpPr>
        <p:spPr>
          <a:xfrm>
            <a:off x="2890092" y="5965896"/>
            <a:ext cx="1267229" cy="440040"/>
          </a:xfrm>
          <a:prstGeom prst="rect">
            <a:avLst/>
          </a:prstGeom>
          <a:solidFill>
            <a:srgbClr val="FFFF00"/>
          </a:solidFill>
          <a:ln>
            <a:solidFill>
              <a:srgbClr val="008000"/>
            </a:solidFill>
          </a:ln>
        </p:spPr>
        <p:txBody>
          <a:bodyPr wrap="none" lIns="100500" tIns="50252" rIns="100500" bIns="50252" rtlCol="0">
            <a:spAutoFit/>
          </a:bodyPr>
          <a:lstStyle/>
          <a:p>
            <a:pPr defTabSz="502467"/>
            <a:r>
              <a:rPr lang="en-US" altLang="ja-JP" sz="2200" dirty="0">
                <a:solidFill>
                  <a:prstClr val="black"/>
                </a:solidFill>
                <a:ea typeface="ＭＳ Ｐゴシック"/>
              </a:rPr>
              <a:t>IP Region</a:t>
            </a:r>
            <a:endParaRPr lang="ja-JP" altLang="en-US" sz="2200" dirty="0">
              <a:solidFill>
                <a:prstClr val="black"/>
              </a:solidFill>
              <a:ea typeface="ＭＳ Ｐゴシック"/>
            </a:endParaRPr>
          </a:p>
        </p:txBody>
      </p:sp>
      <p:sp>
        <p:nvSpPr>
          <p:cNvPr id="26" name="下矢印 8"/>
          <p:cNvSpPr/>
          <p:nvPr/>
        </p:nvSpPr>
        <p:spPr>
          <a:xfrm>
            <a:off x="3300595" y="6499470"/>
            <a:ext cx="173768" cy="295301"/>
          </a:xfrm>
          <a:prstGeom prst="down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lIns="100500" tIns="50252" rIns="100500" bIns="50252" rtlCol="0" anchor="ctr"/>
          <a:lstStyle/>
          <a:p>
            <a:pPr algn="ctr" defTabSz="502467"/>
            <a:endParaRPr lang="ja-JP" altLang="en-US" sz="2200">
              <a:solidFill>
                <a:prstClr val="white"/>
              </a:solidFill>
              <a:ea typeface="ＭＳ Ｐゴシック"/>
            </a:endParaRPr>
          </a:p>
        </p:txBody>
      </p:sp>
      <p:sp>
        <p:nvSpPr>
          <p:cNvPr id="27" name="左右矢印 32"/>
          <p:cNvSpPr/>
          <p:nvPr/>
        </p:nvSpPr>
        <p:spPr>
          <a:xfrm>
            <a:off x="3152938" y="7330233"/>
            <a:ext cx="348553" cy="139800"/>
          </a:xfrm>
          <a:prstGeom prst="leftRightArrow">
            <a:avLst/>
          </a:prstGeom>
          <a:solidFill>
            <a:srgbClr val="FFFF00"/>
          </a:solidFill>
          <a:ln>
            <a:solidFill>
              <a:srgbClr val="008000"/>
            </a:solidFill>
          </a:ln>
        </p:spPr>
        <p:style>
          <a:lnRef idx="1">
            <a:schemeClr val="accent1"/>
          </a:lnRef>
          <a:fillRef idx="3">
            <a:schemeClr val="accent1"/>
          </a:fillRef>
          <a:effectRef idx="2">
            <a:schemeClr val="accent1"/>
          </a:effectRef>
          <a:fontRef idx="minor">
            <a:schemeClr val="lt1"/>
          </a:fontRef>
        </p:style>
        <p:txBody>
          <a:bodyPr lIns="100500" tIns="50252" rIns="100500" bIns="50252" rtlCol="0" anchor="ctr"/>
          <a:lstStyle/>
          <a:p>
            <a:pPr algn="ctr" defTabSz="502467"/>
            <a:endParaRPr lang="ja-JP" altLang="en-US" sz="2200">
              <a:solidFill>
                <a:prstClr val="white"/>
              </a:solidFill>
              <a:ea typeface="ＭＳ Ｐゴシック"/>
            </a:endParaRPr>
          </a:p>
        </p:txBody>
      </p:sp>
      <p:sp>
        <p:nvSpPr>
          <p:cNvPr id="28" name="TextBox 27"/>
          <p:cNvSpPr txBox="1"/>
          <p:nvPr/>
        </p:nvSpPr>
        <p:spPr>
          <a:xfrm>
            <a:off x="8197553" y="365922"/>
            <a:ext cx="184731" cy="430887"/>
          </a:xfrm>
          <a:prstGeom prst="rect">
            <a:avLst/>
          </a:prstGeom>
          <a:noFill/>
        </p:spPr>
        <p:txBody>
          <a:bodyPr wrap="none" rtlCol="0">
            <a:spAutoFit/>
          </a:bodyPr>
          <a:lstStyle/>
          <a:p>
            <a:endParaRPr lang="fr-FR" sz="2200" dirty="0"/>
          </a:p>
        </p:txBody>
      </p:sp>
      <p:sp>
        <p:nvSpPr>
          <p:cNvPr id="29" name="Rectangle 28"/>
          <p:cNvSpPr/>
          <p:nvPr/>
        </p:nvSpPr>
        <p:spPr>
          <a:xfrm>
            <a:off x="2759683" y="689303"/>
            <a:ext cx="5641073" cy="769441"/>
          </a:xfrm>
          <a:prstGeom prst="rect">
            <a:avLst/>
          </a:prstGeom>
          <a:solidFill>
            <a:srgbClr val="FFFFCC"/>
          </a:solidFill>
        </p:spPr>
        <p:txBody>
          <a:bodyPr wrap="square">
            <a:spAutoFit/>
          </a:bodyPr>
          <a:lstStyle/>
          <a:p>
            <a:pPr marL="377190" indent="-377190">
              <a:buFont typeface="Arial"/>
              <a:buChar char="•"/>
            </a:pPr>
            <a:r>
              <a:rPr lang="en-US" altLang="ja-JP" sz="2200" dirty="0">
                <a:solidFill>
                  <a:srgbClr val="003300"/>
                </a:solidFill>
              </a:rPr>
              <a:t>Preferred site selected  by JHEP community,</a:t>
            </a:r>
          </a:p>
          <a:p>
            <a:pPr marL="377190" indent="-377190">
              <a:buFont typeface="Arial"/>
              <a:buChar char="•"/>
            </a:pPr>
            <a:r>
              <a:rPr lang="en-US" altLang="ja-JP" sz="2200" dirty="0">
                <a:solidFill>
                  <a:srgbClr val="003300"/>
                </a:solidFill>
              </a:rPr>
              <a:t>Endorsed by LCC, in 2013</a:t>
            </a:r>
          </a:p>
        </p:txBody>
      </p:sp>
      <p:sp>
        <p:nvSpPr>
          <p:cNvPr id="30" name="TextBox 29"/>
          <p:cNvSpPr txBox="1"/>
          <p:nvPr/>
        </p:nvSpPr>
        <p:spPr>
          <a:xfrm>
            <a:off x="2514600" y="3546772"/>
            <a:ext cx="5029200" cy="430887"/>
          </a:xfrm>
          <a:prstGeom prst="rect">
            <a:avLst/>
          </a:prstGeom>
          <a:noFill/>
        </p:spPr>
        <p:txBody>
          <a:bodyPr wrap="square" rtlCol="0">
            <a:spAutoFit/>
          </a:bodyPr>
          <a:lstStyle/>
          <a:p>
            <a:endParaRPr lang="fr-FR" sz="2200" dirty="0"/>
          </a:p>
        </p:txBody>
      </p:sp>
      <p:sp>
        <p:nvSpPr>
          <p:cNvPr id="35" name="スライド番号プレースホルダー 34"/>
          <p:cNvSpPr>
            <a:spLocks noGrp="1"/>
          </p:cNvSpPr>
          <p:nvPr>
            <p:ph type="sldNum" sz="quarter" idx="4294967295"/>
          </p:nvPr>
        </p:nvSpPr>
        <p:spPr>
          <a:xfrm>
            <a:off x="914401" y="6991351"/>
            <a:ext cx="2346325" cy="401638"/>
          </a:xfrm>
          <a:prstGeom prst="rect">
            <a:avLst/>
          </a:prstGeom>
        </p:spPr>
        <p:txBody>
          <a:bodyPr/>
          <a:lstStyle/>
          <a:p>
            <a:fld id="{DC0A8B60-5C01-C045-B858-59631D469114}" type="slidenum">
              <a:rPr kumimoji="1" lang="ja-JP" altLang="en-US" smtClean="0"/>
              <a:t>20</a:t>
            </a:fld>
            <a:endParaRPr kumimoji="1" lang="ja-JP" altLang="en-US"/>
          </a:p>
        </p:txBody>
      </p:sp>
      <p:pic>
        <p:nvPicPr>
          <p:cNvPr id="36" name="Picture 9" descr="Aerial_Hayama.jpg"/>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845309" y="1629455"/>
            <a:ext cx="2043688" cy="2154669"/>
          </a:xfrm>
          <a:prstGeom prst="rect">
            <a:avLst/>
          </a:prstGeom>
          <a:ln>
            <a:solidFill>
              <a:schemeClr val="bg1"/>
            </a:solidFill>
          </a:ln>
        </p:spPr>
      </p:pic>
      <p:sp>
        <p:nvSpPr>
          <p:cNvPr id="31" name="日付プレースホルダー 30"/>
          <p:cNvSpPr>
            <a:spLocks noGrp="1"/>
          </p:cNvSpPr>
          <p:nvPr>
            <p:ph type="dt" sz="half" idx="4294967295"/>
          </p:nvPr>
        </p:nvSpPr>
        <p:spPr>
          <a:xfrm>
            <a:off x="3355976" y="6991351"/>
            <a:ext cx="3122613" cy="401638"/>
          </a:xfrm>
          <a:prstGeom prst="rect">
            <a:avLst/>
          </a:prstGeom>
        </p:spPr>
        <p:txBody>
          <a:bodyPr/>
          <a:lstStyle/>
          <a:p>
            <a:r>
              <a:rPr lang="en-US" altLang="ja-JP" smtClean="0"/>
              <a:t>A. Yamamoto, LCB-150226</a:t>
            </a:r>
            <a:endParaRPr lang="en-US" altLang="ja-JP"/>
          </a:p>
        </p:txBody>
      </p:sp>
      <p:sp>
        <p:nvSpPr>
          <p:cNvPr id="32" name="フッター プレースホルダー 31"/>
          <p:cNvSpPr>
            <a:spLocks noGrp="1"/>
          </p:cNvSpPr>
          <p:nvPr>
            <p:ph type="ftr" sz="quarter" idx="4294967295"/>
          </p:nvPr>
        </p:nvSpPr>
        <p:spPr>
          <a:xfrm>
            <a:off x="7340601" y="6991351"/>
            <a:ext cx="1803401" cy="401638"/>
          </a:xfrm>
          <a:prstGeom prst="rect">
            <a:avLst/>
          </a:prstGeom>
        </p:spPr>
        <p:txBody>
          <a:bodyPr/>
          <a:lstStyle/>
          <a:p>
            <a:r>
              <a:rPr lang="en-US" altLang="ja-JP" smtClean="0"/>
              <a:t>ILC Acc. Status</a:t>
            </a:r>
            <a:endParaRPr lang="en-US" altLang="ja-JP"/>
          </a:p>
        </p:txBody>
      </p:sp>
    </p:spTree>
    <p:extLst>
      <p:ext uri="{BB962C8B-B14F-4D97-AF65-F5344CB8AC3E}">
        <p14:creationId xmlns:p14="http://schemas.microsoft.com/office/powerpoint/2010/main" val="6578359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コンテンツ プレースホルダー 7" descr="IMG_1242.JPG"/>
          <p:cNvPicPr>
            <a:picLocks noGrp="1" noChangeAspect="1"/>
          </p:cNvPicPr>
          <p:nvPr>
            <p:ph idx="13"/>
          </p:nvPr>
        </p:nvPicPr>
        <p:blipFill rotWithShape="1">
          <a:blip r:embed="rId2" cstate="email">
            <a:extLst>
              <a:ext uri="{28A0092B-C50C-407E-A947-70E740481C1C}">
                <a14:useLocalDpi xmlns:a14="http://schemas.microsoft.com/office/drawing/2010/main"/>
              </a:ext>
            </a:extLst>
          </a:blip>
          <a:srcRect b="-272"/>
          <a:stretch/>
        </p:blipFill>
        <p:spPr>
          <a:xfrm rot="5400000">
            <a:off x="329512" y="1509071"/>
            <a:ext cx="4389840" cy="3298803"/>
          </a:xfrm>
        </p:spPr>
      </p:pic>
      <p:pic>
        <p:nvPicPr>
          <p:cNvPr id="9" name="コンテンツ プレースホルダー 8" descr="IMG_1273.JPG"/>
          <p:cNvPicPr>
            <a:picLocks noGrp="1" noChangeAspect="1"/>
          </p:cNvPicPr>
          <p:nvPr>
            <p:ph idx="14"/>
          </p:nvPr>
        </p:nvPicPr>
        <p:blipFill rotWithShape="1">
          <a:blip r:embed="rId3" cstate="email">
            <a:extLst>
              <a:ext uri="{28A0092B-C50C-407E-A947-70E740481C1C}">
                <a14:useLocalDpi xmlns:a14="http://schemas.microsoft.com/office/drawing/2010/main"/>
              </a:ext>
            </a:extLst>
          </a:blip>
          <a:srcRect/>
          <a:stretch/>
        </p:blipFill>
        <p:spPr>
          <a:xfrm>
            <a:off x="4928150" y="3355997"/>
            <a:ext cx="3568348" cy="1830747"/>
          </a:xfrm>
        </p:spPr>
      </p:pic>
      <p:sp>
        <p:nvSpPr>
          <p:cNvPr id="5" name="タイトル 4"/>
          <p:cNvSpPr>
            <a:spLocks noGrp="1"/>
          </p:cNvSpPr>
          <p:nvPr>
            <p:ph type="title"/>
          </p:nvPr>
        </p:nvSpPr>
        <p:spPr>
          <a:xfrm>
            <a:off x="875032" y="144296"/>
            <a:ext cx="8614084" cy="550333"/>
          </a:xfrm>
          <a:solidFill>
            <a:srgbClr val="FFFFFF"/>
          </a:solidFill>
        </p:spPr>
        <p:txBody>
          <a:bodyPr/>
          <a:lstStyle/>
          <a:p>
            <a:r>
              <a:rPr kumimoji="1" lang="en-US" altLang="ja-JP" dirty="0" smtClean="0"/>
              <a:t>A</a:t>
            </a:r>
            <a:r>
              <a:rPr kumimoji="1" lang="ja-JP" altLang="en-US" dirty="0" smtClean="0"/>
              <a:t> </a:t>
            </a:r>
            <a:r>
              <a:rPr kumimoji="1" lang="en-US" altLang="ja-JP" dirty="0" smtClean="0"/>
              <a:t>new</a:t>
            </a:r>
            <a:r>
              <a:rPr kumimoji="1" lang="ja-JP" altLang="en-US" dirty="0" smtClean="0"/>
              <a:t> </a:t>
            </a:r>
            <a:r>
              <a:rPr kumimoji="1" lang="en-US" altLang="ja-JP" dirty="0" smtClean="0"/>
              <a:t>boring</a:t>
            </a:r>
            <a:r>
              <a:rPr kumimoji="1" lang="ja-JP" altLang="en-US" dirty="0" smtClean="0"/>
              <a:t> </a:t>
            </a:r>
            <a:r>
              <a:rPr kumimoji="1" lang="ja-JP" altLang="ja-JP" dirty="0" smtClean="0"/>
              <a:t>e</a:t>
            </a:r>
            <a:r>
              <a:rPr kumimoji="1" lang="en-US" altLang="ja-JP" dirty="0" smtClean="0"/>
              <a:t>valuation</a:t>
            </a:r>
            <a:r>
              <a:rPr kumimoji="1" lang="ja-JP" altLang="en-US" dirty="0" smtClean="0"/>
              <a:t> </a:t>
            </a:r>
            <a:r>
              <a:rPr kumimoji="1" lang="en-US" altLang="ja-JP" dirty="0" smtClean="0"/>
              <a:t>in</a:t>
            </a:r>
            <a:r>
              <a:rPr kumimoji="1" lang="ja-JP" altLang="en-US" dirty="0" smtClean="0"/>
              <a:t> </a:t>
            </a:r>
            <a:r>
              <a:rPr kumimoji="1" lang="en-US" altLang="ja-JP" dirty="0" smtClean="0"/>
              <a:t>progress</a:t>
            </a:r>
            <a:r>
              <a:rPr kumimoji="1" lang="ja-JP" altLang="en-US" dirty="0" smtClean="0"/>
              <a:t> </a:t>
            </a:r>
            <a:r>
              <a:rPr kumimoji="1" lang="en-US" altLang="ja-JP" dirty="0" smtClean="0"/>
              <a:t>for</a:t>
            </a:r>
            <a:r>
              <a:rPr kumimoji="1" lang="ja-JP" altLang="en-US" dirty="0" smtClean="0"/>
              <a:t> </a:t>
            </a:r>
            <a:r>
              <a:rPr kumimoji="1" lang="en-US" altLang="ja-JP" dirty="0" smtClean="0"/>
              <a:t>IP</a:t>
            </a:r>
            <a:r>
              <a:rPr kumimoji="1" lang="ja-JP" altLang="en-US" dirty="0" smtClean="0"/>
              <a:t> </a:t>
            </a:r>
            <a:r>
              <a:rPr kumimoji="1" lang="en-US" altLang="ja-JP" dirty="0" smtClean="0"/>
              <a:t>area</a:t>
            </a:r>
            <a:endParaRPr kumimoji="1" lang="ja-JP" altLang="en-US" dirty="0"/>
          </a:p>
        </p:txBody>
      </p:sp>
      <p:sp>
        <p:nvSpPr>
          <p:cNvPr id="2" name="日付プレースホルダー 1"/>
          <p:cNvSpPr>
            <a:spLocks noGrp="1"/>
          </p:cNvSpPr>
          <p:nvPr>
            <p:ph type="dt" sz="half" idx="4294967295"/>
          </p:nvPr>
        </p:nvSpPr>
        <p:spPr>
          <a:xfrm>
            <a:off x="253467" y="7024616"/>
            <a:ext cx="2158740" cy="401638"/>
          </a:xfrm>
          <a:prstGeom prst="rect">
            <a:avLst/>
          </a:prstGeom>
        </p:spPr>
        <p:txBody>
          <a:bodyPr/>
          <a:lstStyle/>
          <a:p>
            <a:r>
              <a:rPr lang="en-US" altLang="ja-JP" smtClean="0"/>
              <a:t>A. Yamamoto, LCB-150226</a:t>
            </a:r>
            <a:endParaRPr lang="en-US" altLang="ja-JP"/>
          </a:p>
        </p:txBody>
      </p:sp>
      <p:sp>
        <p:nvSpPr>
          <p:cNvPr id="3" name="フッター プレースホルダー 2"/>
          <p:cNvSpPr>
            <a:spLocks noGrp="1"/>
          </p:cNvSpPr>
          <p:nvPr>
            <p:ph type="ftr" sz="quarter" idx="4294967295"/>
          </p:nvPr>
        </p:nvSpPr>
        <p:spPr>
          <a:xfrm>
            <a:off x="4036361" y="7028083"/>
            <a:ext cx="1803401" cy="401638"/>
          </a:xfrm>
          <a:prstGeom prst="rect">
            <a:avLst/>
          </a:prstGeom>
        </p:spPr>
        <p:txBody>
          <a:bodyPr/>
          <a:lstStyle/>
          <a:p>
            <a:r>
              <a:rPr lang="en-US" altLang="ja-JP" smtClean="0"/>
              <a:t>ILC Acc. Status</a:t>
            </a:r>
            <a:endParaRPr lang="en-US" altLang="ja-JP"/>
          </a:p>
        </p:txBody>
      </p:sp>
      <p:sp>
        <p:nvSpPr>
          <p:cNvPr id="4" name="スライド番号プレースホルダー 3"/>
          <p:cNvSpPr>
            <a:spLocks noGrp="1"/>
          </p:cNvSpPr>
          <p:nvPr>
            <p:ph type="sldNum" sz="quarter" idx="4294967295"/>
          </p:nvPr>
        </p:nvSpPr>
        <p:spPr>
          <a:xfrm>
            <a:off x="7527868" y="7038133"/>
            <a:ext cx="2346325" cy="401638"/>
          </a:xfrm>
          <a:prstGeom prst="rect">
            <a:avLst/>
          </a:prstGeom>
        </p:spPr>
        <p:txBody>
          <a:bodyPr/>
          <a:lstStyle/>
          <a:p>
            <a:fld id="{AC0A7ECD-FBF0-684B-BEF4-069EFC372176}" type="slidenum">
              <a:rPr lang="en-US" altLang="ja-JP" smtClean="0"/>
              <a:pPr/>
              <a:t>21</a:t>
            </a:fld>
            <a:endParaRPr lang="en-US" altLang="ja-JP"/>
          </a:p>
        </p:txBody>
      </p:sp>
      <p:sp>
        <p:nvSpPr>
          <p:cNvPr id="11" name="左右矢印 11"/>
          <p:cNvSpPr/>
          <p:nvPr/>
        </p:nvSpPr>
        <p:spPr>
          <a:xfrm>
            <a:off x="3821849" y="6504176"/>
            <a:ext cx="348553" cy="139800"/>
          </a:xfrm>
          <a:prstGeom prst="leftRightArrow">
            <a:avLst/>
          </a:prstGeom>
          <a:solidFill>
            <a:srgbClr val="FFFF00"/>
          </a:solidFill>
          <a:ln>
            <a:solidFill>
              <a:srgbClr val="008000"/>
            </a:solidFill>
          </a:ln>
        </p:spPr>
        <p:style>
          <a:lnRef idx="1">
            <a:schemeClr val="accent1"/>
          </a:lnRef>
          <a:fillRef idx="3">
            <a:schemeClr val="accent1"/>
          </a:fillRef>
          <a:effectRef idx="2">
            <a:schemeClr val="accent1"/>
          </a:effectRef>
          <a:fontRef idx="minor">
            <a:schemeClr val="lt1"/>
          </a:fontRef>
        </p:style>
        <p:txBody>
          <a:bodyPr lIns="100500" tIns="50252" rIns="100500" bIns="50252" rtlCol="0" anchor="ctr"/>
          <a:lstStyle/>
          <a:p>
            <a:pPr algn="ctr" defTabSz="502467"/>
            <a:endParaRPr lang="ja-JP" altLang="en-US" sz="2200">
              <a:solidFill>
                <a:prstClr val="white"/>
              </a:solidFill>
              <a:ea typeface="ＭＳ Ｐゴシック"/>
            </a:endParaRPr>
          </a:p>
        </p:txBody>
      </p:sp>
      <p:pic>
        <p:nvPicPr>
          <p:cNvPr id="12" name="図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75032" y="5556421"/>
            <a:ext cx="6652836" cy="1238349"/>
          </a:xfrm>
          <a:prstGeom prst="rect">
            <a:avLst/>
          </a:prstGeom>
          <a:ln>
            <a:solidFill>
              <a:srgbClr val="4F81BD"/>
            </a:solidFill>
          </a:ln>
        </p:spPr>
      </p:pic>
      <p:sp>
        <p:nvSpPr>
          <p:cNvPr id="13" name="下矢印 30"/>
          <p:cNvSpPr/>
          <p:nvPr/>
        </p:nvSpPr>
        <p:spPr>
          <a:xfrm>
            <a:off x="5980893" y="5811182"/>
            <a:ext cx="163823" cy="81616"/>
          </a:xfrm>
          <a:prstGeom prst="downArrow">
            <a:avLst/>
          </a:prstGeom>
          <a:solidFill>
            <a:srgbClr val="CCFFCC"/>
          </a:solidFill>
          <a:ln>
            <a:solidFill>
              <a:srgbClr val="008000"/>
            </a:solidFill>
          </a:ln>
        </p:spPr>
        <p:style>
          <a:lnRef idx="1">
            <a:schemeClr val="accent1"/>
          </a:lnRef>
          <a:fillRef idx="3">
            <a:schemeClr val="accent1"/>
          </a:fillRef>
          <a:effectRef idx="2">
            <a:schemeClr val="accent1"/>
          </a:effectRef>
          <a:fontRef idx="minor">
            <a:schemeClr val="lt1"/>
          </a:fontRef>
        </p:style>
        <p:txBody>
          <a:bodyPr lIns="100500" tIns="50252" rIns="100500" bIns="50252" rtlCol="0" anchor="ctr"/>
          <a:lstStyle/>
          <a:p>
            <a:pPr algn="ctr" defTabSz="502467"/>
            <a:endParaRPr lang="ja-JP" altLang="en-US" sz="2200">
              <a:solidFill>
                <a:prstClr val="white"/>
              </a:solidFill>
              <a:ea typeface="ＭＳ Ｐゴシック"/>
            </a:endParaRPr>
          </a:p>
        </p:txBody>
      </p:sp>
      <p:sp>
        <p:nvSpPr>
          <p:cNvPr id="14" name="左右矢印 31"/>
          <p:cNvSpPr/>
          <p:nvPr/>
        </p:nvSpPr>
        <p:spPr>
          <a:xfrm>
            <a:off x="5924444" y="6711589"/>
            <a:ext cx="221639" cy="50291"/>
          </a:xfrm>
          <a:prstGeom prst="leftRightArrow">
            <a:avLst/>
          </a:prstGeom>
          <a:solidFill>
            <a:srgbClr val="FFFF00"/>
          </a:solidFill>
          <a:ln>
            <a:solidFill>
              <a:srgbClr val="008000"/>
            </a:solidFill>
          </a:ln>
        </p:spPr>
        <p:style>
          <a:lnRef idx="1">
            <a:schemeClr val="accent1"/>
          </a:lnRef>
          <a:fillRef idx="3">
            <a:schemeClr val="accent1"/>
          </a:fillRef>
          <a:effectRef idx="2">
            <a:schemeClr val="accent1"/>
          </a:effectRef>
          <a:fontRef idx="minor">
            <a:schemeClr val="lt1"/>
          </a:fontRef>
        </p:style>
        <p:txBody>
          <a:bodyPr lIns="100500" tIns="50252" rIns="100500" bIns="50252" rtlCol="0" anchor="ctr"/>
          <a:lstStyle/>
          <a:p>
            <a:pPr algn="ctr" defTabSz="502467"/>
            <a:endParaRPr lang="ja-JP" altLang="en-US" sz="2200">
              <a:solidFill>
                <a:prstClr val="white"/>
              </a:solidFill>
              <a:ea typeface="ＭＳ Ｐゴシック"/>
            </a:endParaRPr>
          </a:p>
        </p:txBody>
      </p:sp>
      <p:sp>
        <p:nvSpPr>
          <p:cNvPr id="15" name="テキスト ボックス 7"/>
          <p:cNvSpPr txBox="1"/>
          <p:nvPr/>
        </p:nvSpPr>
        <p:spPr>
          <a:xfrm>
            <a:off x="3763332" y="5186743"/>
            <a:ext cx="1267229" cy="440040"/>
          </a:xfrm>
          <a:prstGeom prst="rect">
            <a:avLst/>
          </a:prstGeom>
          <a:solidFill>
            <a:srgbClr val="FFFF00"/>
          </a:solidFill>
          <a:ln>
            <a:solidFill>
              <a:srgbClr val="008000"/>
            </a:solidFill>
          </a:ln>
        </p:spPr>
        <p:txBody>
          <a:bodyPr wrap="none" lIns="100500" tIns="50252" rIns="100500" bIns="50252" rtlCol="0">
            <a:spAutoFit/>
          </a:bodyPr>
          <a:lstStyle/>
          <a:p>
            <a:pPr defTabSz="502467"/>
            <a:r>
              <a:rPr lang="en-US" altLang="ja-JP" sz="2200" dirty="0">
                <a:solidFill>
                  <a:prstClr val="black"/>
                </a:solidFill>
                <a:ea typeface="ＭＳ Ｐゴシック"/>
              </a:rPr>
              <a:t>IP Region</a:t>
            </a:r>
            <a:endParaRPr lang="ja-JP" altLang="en-US" sz="2200" dirty="0">
              <a:solidFill>
                <a:prstClr val="black"/>
              </a:solidFill>
              <a:ea typeface="ＭＳ Ｐゴシック"/>
            </a:endParaRPr>
          </a:p>
        </p:txBody>
      </p:sp>
      <p:sp>
        <p:nvSpPr>
          <p:cNvPr id="16" name="下矢印 8"/>
          <p:cNvSpPr/>
          <p:nvPr/>
        </p:nvSpPr>
        <p:spPr>
          <a:xfrm>
            <a:off x="4173835" y="5720317"/>
            <a:ext cx="173768" cy="295301"/>
          </a:xfrm>
          <a:prstGeom prst="down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lIns="100500" tIns="50252" rIns="100500" bIns="50252" rtlCol="0" anchor="ctr"/>
          <a:lstStyle/>
          <a:p>
            <a:pPr algn="ctr" defTabSz="502467"/>
            <a:endParaRPr lang="ja-JP" altLang="en-US" sz="2200">
              <a:solidFill>
                <a:prstClr val="white"/>
              </a:solidFill>
              <a:ea typeface="ＭＳ Ｐゴシック"/>
            </a:endParaRPr>
          </a:p>
        </p:txBody>
      </p:sp>
      <p:sp>
        <p:nvSpPr>
          <p:cNvPr id="17" name="左右矢印 32"/>
          <p:cNvSpPr/>
          <p:nvPr/>
        </p:nvSpPr>
        <p:spPr>
          <a:xfrm>
            <a:off x="4026178" y="6551080"/>
            <a:ext cx="348553" cy="139800"/>
          </a:xfrm>
          <a:prstGeom prst="leftRightArrow">
            <a:avLst/>
          </a:prstGeom>
          <a:solidFill>
            <a:srgbClr val="FFFF00"/>
          </a:solidFill>
          <a:ln>
            <a:solidFill>
              <a:srgbClr val="008000"/>
            </a:solidFill>
          </a:ln>
        </p:spPr>
        <p:style>
          <a:lnRef idx="1">
            <a:schemeClr val="accent1"/>
          </a:lnRef>
          <a:fillRef idx="3">
            <a:schemeClr val="accent1"/>
          </a:fillRef>
          <a:effectRef idx="2">
            <a:schemeClr val="accent1"/>
          </a:effectRef>
          <a:fontRef idx="minor">
            <a:schemeClr val="lt1"/>
          </a:fontRef>
        </p:style>
        <p:txBody>
          <a:bodyPr lIns="100500" tIns="50252" rIns="100500" bIns="50252" rtlCol="0" anchor="ctr"/>
          <a:lstStyle/>
          <a:p>
            <a:pPr algn="ctr" defTabSz="502467"/>
            <a:endParaRPr lang="ja-JP" altLang="en-US" sz="2200">
              <a:solidFill>
                <a:prstClr val="white"/>
              </a:solidFill>
              <a:ea typeface="ＭＳ Ｐゴシック"/>
            </a:endParaRPr>
          </a:p>
        </p:txBody>
      </p:sp>
      <p:sp>
        <p:nvSpPr>
          <p:cNvPr id="21" name="テキスト ボックス 20"/>
          <p:cNvSpPr txBox="1"/>
          <p:nvPr/>
        </p:nvSpPr>
        <p:spPr>
          <a:xfrm>
            <a:off x="4667520" y="1413210"/>
            <a:ext cx="4705026" cy="1311128"/>
          </a:xfrm>
          <a:prstGeom prst="rect">
            <a:avLst/>
          </a:prstGeom>
          <a:solidFill>
            <a:srgbClr val="CCFFCC"/>
          </a:solidFill>
        </p:spPr>
        <p:txBody>
          <a:bodyPr wrap="square" rtlCol="0">
            <a:spAutoFit/>
          </a:bodyPr>
          <a:lstStyle/>
          <a:p>
            <a:r>
              <a:rPr kumimoji="1" lang="en-US" altLang="ja-JP" sz="2640" dirty="0"/>
              <a:t>A new boring test  in progress  to  verify the vertical access feasibility for detector hall at IP </a:t>
            </a:r>
            <a:endParaRPr kumimoji="1" lang="ja-JP" altLang="en-US" sz="2640" dirty="0"/>
          </a:p>
        </p:txBody>
      </p:sp>
    </p:spTree>
    <p:extLst>
      <p:ext uri="{BB962C8B-B14F-4D97-AF65-F5344CB8AC3E}">
        <p14:creationId xmlns:p14="http://schemas.microsoft.com/office/powerpoint/2010/main" val="3381250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sz="2800" dirty="0" smtClean="0">
                <a:solidFill>
                  <a:srgbClr val="FF0000"/>
                </a:solidFill>
              </a:rPr>
              <a:t>Japan has made it clear that no decision on ILC will be made before 2017.</a:t>
            </a:r>
          </a:p>
          <a:p>
            <a:r>
              <a:rPr lang="en-GB" sz="2800" dirty="0" smtClean="0">
                <a:solidFill>
                  <a:srgbClr val="FF0000"/>
                </a:solidFill>
              </a:rPr>
              <a:t>Is it necessary to keep a structure in place to hold together the International community until this </a:t>
            </a:r>
            <a:r>
              <a:rPr lang="en-GB" sz="2800" smtClean="0">
                <a:solidFill>
                  <a:srgbClr val="FF0000"/>
                </a:solidFill>
              </a:rPr>
              <a:t>decision is made?</a:t>
            </a:r>
            <a:endParaRPr lang="en-GB" sz="2800">
              <a:solidFill>
                <a:srgbClr val="FF0000"/>
              </a:solidFill>
            </a:endParaRPr>
          </a:p>
        </p:txBody>
      </p:sp>
      <p:sp>
        <p:nvSpPr>
          <p:cNvPr id="3" name="Slide Number Placeholder 2"/>
          <p:cNvSpPr>
            <a:spLocks noGrp="1"/>
          </p:cNvSpPr>
          <p:nvPr>
            <p:ph type="sldNum" sz="quarter" idx="4"/>
          </p:nvPr>
        </p:nvSpPr>
        <p:spPr/>
        <p:txBody>
          <a:bodyPr/>
          <a:lstStyle/>
          <a:p>
            <a:fld id="{CADE5BF1-A944-B54A-9898-A27DB1807F1E}" type="slidenum">
              <a:rPr lang="en-US" smtClean="0"/>
              <a:pPr/>
              <a:t>22</a:t>
            </a:fld>
            <a:endParaRPr lang="en-US" dirty="0"/>
          </a:p>
        </p:txBody>
      </p:sp>
      <p:sp>
        <p:nvSpPr>
          <p:cNvPr id="4" name="Title 3"/>
          <p:cNvSpPr>
            <a:spLocks noGrp="1"/>
          </p:cNvSpPr>
          <p:nvPr>
            <p:ph type="title"/>
          </p:nvPr>
        </p:nvSpPr>
        <p:spPr/>
        <p:txBody>
          <a:bodyPr/>
          <a:lstStyle/>
          <a:p>
            <a:r>
              <a:rPr lang="en-GB" dirty="0" smtClean="0"/>
              <a:t>The future of LCC</a:t>
            </a:r>
            <a:endParaRPr lang="en-GB" dirty="0"/>
          </a:p>
        </p:txBody>
      </p:sp>
      <p:sp>
        <p:nvSpPr>
          <p:cNvPr id="5" name="Date Placeholder 4"/>
          <p:cNvSpPr>
            <a:spLocks noGrp="1"/>
          </p:cNvSpPr>
          <p:nvPr>
            <p:ph type="dt" sz="half" idx="2"/>
          </p:nvPr>
        </p:nvSpPr>
        <p:spPr/>
        <p:txBody>
          <a:bodyPr/>
          <a:lstStyle/>
          <a:p>
            <a:r>
              <a:rPr lang="en-US" smtClean="0"/>
              <a:t>February 24,, 2016</a:t>
            </a:r>
            <a:endParaRPr lang="en-US" dirty="0"/>
          </a:p>
        </p:txBody>
      </p:sp>
      <p:sp>
        <p:nvSpPr>
          <p:cNvPr id="6" name="Footer Placeholder 5"/>
          <p:cNvSpPr>
            <a:spLocks noGrp="1"/>
          </p:cNvSpPr>
          <p:nvPr>
            <p:ph type="ftr" sz="quarter" idx="3"/>
          </p:nvPr>
        </p:nvSpPr>
        <p:spPr/>
        <p:txBody>
          <a:bodyPr/>
          <a:lstStyle/>
          <a:p>
            <a:r>
              <a:rPr lang="en-US" smtClean="0"/>
              <a:t>Tsukuba Japan </a:t>
            </a:r>
            <a:endParaRPr lang="en-US" dirty="0"/>
          </a:p>
        </p:txBody>
      </p:sp>
    </p:spTree>
    <p:extLst>
      <p:ext uri="{BB962C8B-B14F-4D97-AF65-F5344CB8AC3E}">
        <p14:creationId xmlns:p14="http://schemas.microsoft.com/office/powerpoint/2010/main" val="1193654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Screen Shot 2015-09-03 at 23.44.0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54642" y="2"/>
            <a:ext cx="4889788" cy="3436619"/>
          </a:xfrm>
          <a:prstGeom prst="rect">
            <a:avLst/>
          </a:prstGeom>
        </p:spPr>
      </p:pic>
      <p:pic>
        <p:nvPicPr>
          <p:cNvPr id="11" name="Picture 10"/>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2284711" y="5697839"/>
            <a:ext cx="2576850" cy="18459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843" name="Slide Number Placeholder 3"/>
          <p:cNvSpPr>
            <a:spLocks noGrp="1"/>
          </p:cNvSpPr>
          <p:nvPr>
            <p:ph type="sldNum" sz="quarter" idx="4294967295"/>
          </p:nvPr>
        </p:nvSpPr>
        <p:spPr bwMode="auto">
          <a:xfrm>
            <a:off x="936318" y="5548922"/>
            <a:ext cx="2346325" cy="4016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1003784" eaLnBrk="0" hangingPunct="0">
              <a:defRPr sz="1980">
                <a:solidFill>
                  <a:schemeClr val="tx1"/>
                </a:solidFill>
                <a:latin typeface="Arial" charset="0"/>
                <a:ea typeface="ＭＳ Ｐゴシック" charset="0"/>
                <a:cs typeface="ＭＳ Ｐゴシック" charset="0"/>
              </a:defRPr>
            </a:lvl1pPr>
            <a:lvl2pPr marL="742133" indent="-285436" defTabSz="1003784" eaLnBrk="0" hangingPunct="0">
              <a:defRPr sz="1980">
                <a:solidFill>
                  <a:schemeClr val="tx1"/>
                </a:solidFill>
                <a:latin typeface="Arial" charset="0"/>
                <a:ea typeface="ＭＳ Ｐゴシック" charset="0"/>
              </a:defRPr>
            </a:lvl2pPr>
            <a:lvl3pPr marL="1141744" indent="-228356" defTabSz="1003784" eaLnBrk="0" hangingPunct="0">
              <a:defRPr sz="1980">
                <a:solidFill>
                  <a:schemeClr val="tx1"/>
                </a:solidFill>
                <a:latin typeface="Arial" charset="0"/>
                <a:ea typeface="ＭＳ Ｐゴシック" charset="0"/>
              </a:defRPr>
            </a:lvl3pPr>
            <a:lvl4pPr marL="1598443" indent="-228356" defTabSz="1003784" eaLnBrk="0" hangingPunct="0">
              <a:defRPr sz="1980">
                <a:solidFill>
                  <a:schemeClr val="tx1"/>
                </a:solidFill>
                <a:latin typeface="Arial" charset="0"/>
                <a:ea typeface="ＭＳ Ｐゴシック" charset="0"/>
              </a:defRPr>
            </a:lvl4pPr>
            <a:lvl5pPr marL="2055140" indent="-228356" defTabSz="1003784" eaLnBrk="0" hangingPunct="0">
              <a:defRPr sz="1980">
                <a:solidFill>
                  <a:schemeClr val="tx1"/>
                </a:solidFill>
                <a:latin typeface="Arial" charset="0"/>
                <a:ea typeface="ＭＳ Ｐゴシック" charset="0"/>
              </a:defRPr>
            </a:lvl5pPr>
            <a:lvl6pPr marL="2511832" indent="-228356" defTabSz="1003784" eaLnBrk="0" fontAlgn="base" hangingPunct="0">
              <a:spcBef>
                <a:spcPct val="0"/>
              </a:spcBef>
              <a:spcAft>
                <a:spcPct val="0"/>
              </a:spcAft>
              <a:defRPr sz="1980">
                <a:solidFill>
                  <a:schemeClr val="tx1"/>
                </a:solidFill>
                <a:latin typeface="Arial" charset="0"/>
                <a:ea typeface="ＭＳ Ｐゴシック" charset="0"/>
              </a:defRPr>
            </a:lvl6pPr>
            <a:lvl7pPr marL="2968533" indent="-228356" defTabSz="1003784" eaLnBrk="0" fontAlgn="base" hangingPunct="0">
              <a:spcBef>
                <a:spcPct val="0"/>
              </a:spcBef>
              <a:spcAft>
                <a:spcPct val="0"/>
              </a:spcAft>
              <a:defRPr sz="1980">
                <a:solidFill>
                  <a:schemeClr val="tx1"/>
                </a:solidFill>
                <a:latin typeface="Arial" charset="0"/>
                <a:ea typeface="ＭＳ Ｐゴシック" charset="0"/>
              </a:defRPr>
            </a:lvl7pPr>
            <a:lvl8pPr marL="3425232" indent="-228356" defTabSz="1003784" eaLnBrk="0" fontAlgn="base" hangingPunct="0">
              <a:spcBef>
                <a:spcPct val="0"/>
              </a:spcBef>
              <a:spcAft>
                <a:spcPct val="0"/>
              </a:spcAft>
              <a:defRPr sz="1980">
                <a:solidFill>
                  <a:schemeClr val="tx1"/>
                </a:solidFill>
                <a:latin typeface="Arial" charset="0"/>
                <a:ea typeface="ＭＳ Ｐゴシック" charset="0"/>
              </a:defRPr>
            </a:lvl8pPr>
            <a:lvl9pPr marL="3881929" indent="-228356" defTabSz="1003784" eaLnBrk="0" fontAlgn="base" hangingPunct="0">
              <a:spcBef>
                <a:spcPct val="0"/>
              </a:spcBef>
              <a:spcAft>
                <a:spcPct val="0"/>
              </a:spcAft>
              <a:defRPr sz="1980">
                <a:solidFill>
                  <a:schemeClr val="tx1"/>
                </a:solidFill>
                <a:latin typeface="Arial" charset="0"/>
                <a:ea typeface="ＭＳ Ｐゴシック" charset="0"/>
              </a:defRPr>
            </a:lvl9pPr>
          </a:lstStyle>
          <a:p>
            <a:pPr eaLnBrk="1" hangingPunct="1"/>
            <a:fld id="{87447E05-7E8A-7D43-805E-58718F59B9E4}" type="slidenum">
              <a:rPr lang="en-GB" sz="1320">
                <a:solidFill>
                  <a:srgbClr val="000000"/>
                </a:solidFill>
                <a:latin typeface="Times New Roman" charset="0"/>
              </a:rPr>
              <a:pPr eaLnBrk="1" hangingPunct="1"/>
              <a:t>3</a:t>
            </a:fld>
            <a:endParaRPr lang="en-GB" sz="1320">
              <a:solidFill>
                <a:srgbClr val="000000"/>
              </a:solidFill>
              <a:latin typeface="Times New Roman" charset="0"/>
            </a:endParaRPr>
          </a:p>
        </p:txBody>
      </p:sp>
      <p:sp>
        <p:nvSpPr>
          <p:cNvPr id="35847" name="Title 1"/>
          <p:cNvSpPr>
            <a:spLocks noGrp="1"/>
          </p:cNvSpPr>
          <p:nvPr>
            <p:ph type="title"/>
          </p:nvPr>
        </p:nvSpPr>
        <p:spPr>
          <a:xfrm>
            <a:off x="838200" y="56207"/>
            <a:ext cx="4191000" cy="614353"/>
          </a:xfrm>
          <a:solidFill>
            <a:schemeClr val="tx2">
              <a:lumMod val="60000"/>
              <a:lumOff val="40000"/>
            </a:schemeClr>
          </a:solidFill>
        </p:spPr>
        <p:txBody>
          <a:bodyPr>
            <a:normAutofit/>
          </a:bodyPr>
          <a:lstStyle/>
          <a:p>
            <a:pPr eaLnBrk="1" hangingPunct="1"/>
            <a:r>
              <a:rPr lang="en-US" sz="3960" dirty="0">
                <a:solidFill>
                  <a:srgbClr val="FFFFFF"/>
                </a:solidFill>
                <a:latin typeface="Calibri" charset="0"/>
              </a:rPr>
              <a:t>The CLIC project</a:t>
            </a:r>
          </a:p>
        </p:txBody>
      </p:sp>
      <p:pic>
        <p:nvPicPr>
          <p:cNvPr id="9" name="Picture 8" descr="Picture1.jp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006220" y="4693920"/>
            <a:ext cx="1855340" cy="1235905"/>
          </a:xfrm>
          <a:prstGeom prst="rect">
            <a:avLst/>
          </a:prstGeom>
        </p:spPr>
      </p:pic>
      <p:pic>
        <p:nvPicPr>
          <p:cNvPr id="13" name="Picture 12" descr="p5.tiff"/>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122260" y="4693920"/>
            <a:ext cx="1895260" cy="1257300"/>
          </a:xfrm>
          <a:prstGeom prst="rect">
            <a:avLst/>
          </a:prstGeom>
        </p:spPr>
      </p:pic>
      <p:sp>
        <p:nvSpPr>
          <p:cNvPr id="14" name="TextBox 13"/>
          <p:cNvSpPr txBox="1"/>
          <p:nvPr/>
        </p:nvSpPr>
        <p:spPr>
          <a:xfrm>
            <a:off x="6789420" y="2682240"/>
            <a:ext cx="3268980" cy="1286357"/>
          </a:xfrm>
          <a:prstGeom prst="rect">
            <a:avLst/>
          </a:prstGeom>
          <a:solidFill>
            <a:schemeClr val="accent1"/>
          </a:solidFill>
          <a:ln>
            <a:noFill/>
          </a:ln>
          <a:effectLst/>
        </p:spPr>
        <p:txBody>
          <a:bodyPr wrap="square" lIns="100431" tIns="50218" rIns="100431" bIns="50218">
            <a:spAutoFit/>
          </a:bodyPr>
          <a:lstStyle/>
          <a:p>
            <a:pPr defTabSz="500647">
              <a:defRPr/>
            </a:pPr>
            <a:r>
              <a:rPr lang="en-US" sz="1540" dirty="0">
                <a:solidFill>
                  <a:schemeClr val="bg1"/>
                </a:solidFill>
                <a:ea typeface="ＭＳ Ｐゴシック" charset="0"/>
                <a:cs typeface="ＭＳ Ｐゴシック" charset="0"/>
              </a:rPr>
              <a:t>Key features: </a:t>
            </a:r>
          </a:p>
          <a:p>
            <a:pPr marL="313853" indent="-313853" defTabSz="500647">
              <a:buFont typeface="Arial"/>
              <a:buChar char="•"/>
              <a:defRPr/>
            </a:pPr>
            <a:r>
              <a:rPr lang="en-US" sz="1540" dirty="0">
                <a:solidFill>
                  <a:schemeClr val="bg1"/>
                </a:solidFill>
                <a:ea typeface="ＭＳ Ｐゴシック" charset="0"/>
                <a:cs typeface="ＭＳ Ｐゴシック" charset="0"/>
              </a:rPr>
              <a:t>High gradient (energy/length)</a:t>
            </a:r>
          </a:p>
          <a:p>
            <a:pPr marL="313853" indent="-313853" defTabSz="500647">
              <a:buFont typeface="Arial"/>
              <a:buChar char="•"/>
              <a:defRPr/>
            </a:pPr>
            <a:r>
              <a:rPr lang="en-US" sz="1540" dirty="0">
                <a:solidFill>
                  <a:schemeClr val="bg1"/>
                </a:solidFill>
                <a:ea typeface="ＭＳ Ｐゴシック" charset="0"/>
                <a:cs typeface="ＭＳ Ｐゴシック" charset="0"/>
              </a:rPr>
              <a:t>Small beams (luminosity)</a:t>
            </a:r>
          </a:p>
          <a:p>
            <a:pPr marL="313853" indent="-313853" defTabSz="500647">
              <a:buFont typeface="Arial"/>
              <a:buChar char="•"/>
              <a:defRPr/>
            </a:pPr>
            <a:r>
              <a:rPr lang="en-US" sz="1540" dirty="0">
                <a:solidFill>
                  <a:schemeClr val="bg1"/>
                </a:solidFill>
                <a:ea typeface="ＭＳ Ｐゴシック" charset="0"/>
                <a:cs typeface="ＭＳ Ｐゴシック" charset="0"/>
              </a:rPr>
              <a:t>Repetition rates and bunch spacing (experimental conditions)</a:t>
            </a:r>
          </a:p>
        </p:txBody>
      </p:sp>
      <p:pic>
        <p:nvPicPr>
          <p:cNvPr id="3" name="Picture 2"/>
          <p:cNvPicPr>
            <a:picLocks noChangeAspect="1"/>
          </p:cNvPicPr>
          <p:nvPr/>
        </p:nvPicPr>
        <p:blipFill>
          <a:blip r:embed="rId8"/>
          <a:stretch>
            <a:fillRect/>
          </a:stretch>
        </p:blipFill>
        <p:spPr>
          <a:xfrm>
            <a:off x="5182870" y="4191001"/>
            <a:ext cx="4875530" cy="2728276"/>
          </a:xfrm>
          <a:prstGeom prst="rect">
            <a:avLst/>
          </a:prstGeom>
        </p:spPr>
      </p:pic>
      <p:sp>
        <p:nvSpPr>
          <p:cNvPr id="12" name="Rektangel 20"/>
          <p:cNvSpPr>
            <a:spLocks noChangeArrowheads="1"/>
          </p:cNvSpPr>
          <p:nvPr/>
        </p:nvSpPr>
        <p:spPr bwMode="auto">
          <a:xfrm>
            <a:off x="303850" y="774573"/>
            <a:ext cx="4725350" cy="4249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881857"/>
            <a:r>
              <a:rPr lang="en-US" sz="1760" b="1" noProof="1">
                <a:solidFill>
                  <a:srgbClr val="080808"/>
                </a:solidFill>
                <a:cs typeface="Times New Roman"/>
              </a:rPr>
              <a:t>2012 CLIC CDR submitted, input to the </a:t>
            </a:r>
            <a:r>
              <a:rPr lang="en-US" sz="1760" b="1" dirty="0">
                <a:solidFill>
                  <a:srgbClr val="000000"/>
                </a:solidFill>
              </a:rPr>
              <a:t>European Strategy process. </a:t>
            </a:r>
          </a:p>
          <a:p>
            <a:pPr algn="just" defTabSz="881857"/>
            <a:endParaRPr lang="en-US" sz="880" b="1" dirty="0">
              <a:solidFill>
                <a:srgbClr val="000000"/>
              </a:solidFill>
            </a:endParaRPr>
          </a:p>
          <a:p>
            <a:pPr algn="just" defTabSz="881857"/>
            <a:r>
              <a:rPr lang="en-US" sz="1760" b="1" dirty="0">
                <a:solidFill>
                  <a:srgbClr val="000000"/>
                </a:solidFill>
              </a:rPr>
              <a:t>The CERN LC activities now address: </a:t>
            </a:r>
          </a:p>
          <a:p>
            <a:pPr marL="296863" indent="-296863" defTabSz="881857">
              <a:buFont typeface="Arial"/>
              <a:buChar char="•"/>
            </a:pPr>
            <a:r>
              <a:rPr lang="en-US" sz="1760" dirty="0">
                <a:solidFill>
                  <a:srgbClr val="000000"/>
                </a:solidFill>
              </a:rPr>
              <a:t>High Gradient acceleration, machine studies for high energy frontier </a:t>
            </a:r>
            <a:r>
              <a:rPr lang="en-US" sz="1760" dirty="0" err="1">
                <a:solidFill>
                  <a:srgbClr val="000000"/>
                </a:solidFill>
              </a:rPr>
              <a:t>e+e</a:t>
            </a:r>
            <a:r>
              <a:rPr lang="en-US" sz="1760" dirty="0">
                <a:solidFill>
                  <a:srgbClr val="000000"/>
                </a:solidFill>
              </a:rPr>
              <a:t>- (CLIC)</a:t>
            </a:r>
          </a:p>
          <a:p>
            <a:pPr marL="296863" indent="-296863" defTabSz="881857">
              <a:buFont typeface="Arial"/>
              <a:buChar char="•"/>
            </a:pPr>
            <a:r>
              <a:rPr lang="en-US" sz="1760" dirty="0">
                <a:solidFill>
                  <a:srgbClr val="000000"/>
                </a:solidFill>
              </a:rPr>
              <a:t>European ILC effort</a:t>
            </a:r>
          </a:p>
          <a:p>
            <a:pPr marL="296863" indent="-296863" defTabSz="881857">
              <a:buFont typeface="Arial"/>
              <a:buChar char="•"/>
            </a:pPr>
            <a:r>
              <a:rPr lang="en-US" sz="1760" dirty="0">
                <a:solidFill>
                  <a:srgbClr val="000000"/>
                </a:solidFill>
              </a:rPr>
              <a:t>General accelerator and detector R&amp;D </a:t>
            </a:r>
            <a:endParaRPr lang="en-US" sz="1760" b="1" noProof="1">
              <a:solidFill>
                <a:srgbClr val="080808"/>
              </a:solidFill>
              <a:cs typeface="Times New Roman"/>
            </a:endParaRPr>
          </a:p>
          <a:p>
            <a:pPr algn="just" defTabSz="881857">
              <a:spcBef>
                <a:spcPct val="20000"/>
              </a:spcBef>
            </a:pPr>
            <a:endParaRPr lang="en-US" sz="880" b="1" noProof="1">
              <a:solidFill>
                <a:srgbClr val="080808"/>
              </a:solidFill>
              <a:cs typeface="Times New Roman"/>
            </a:endParaRPr>
          </a:p>
          <a:p>
            <a:pPr algn="just" defTabSz="881857">
              <a:spcBef>
                <a:spcPct val="20000"/>
              </a:spcBef>
            </a:pPr>
            <a:r>
              <a:rPr lang="en-US" sz="1760" b="1" noProof="1">
                <a:solidFill>
                  <a:srgbClr val="080808"/>
                </a:solidFill>
                <a:cs typeface="Times New Roman"/>
              </a:rPr>
              <a:t>Main actvitiy: CLIC 2013-19</a:t>
            </a:r>
            <a:r>
              <a:rPr sz="1760" b="1" noProof="1">
                <a:solidFill>
                  <a:srgbClr val="080808"/>
                </a:solidFill>
                <a:cs typeface="Times New Roman"/>
              </a:rPr>
              <a:t> </a:t>
            </a:r>
            <a:r>
              <a:rPr lang="en-US" sz="1760" b="1" noProof="1">
                <a:solidFill>
                  <a:srgbClr val="080808"/>
                </a:solidFill>
                <a:cs typeface="Times New Roman"/>
              </a:rPr>
              <a:t>Development Phase</a:t>
            </a:r>
          </a:p>
          <a:p>
            <a:pPr algn="just" defTabSz="881857"/>
            <a:r>
              <a:rPr lang="en-US" sz="1760" noProof="1">
                <a:solidFill>
                  <a:srgbClr val="080808"/>
                </a:solidFill>
                <a:cs typeface="Times New Roman"/>
              </a:rPr>
              <a:t>Develop a Project Plan for a staged implementation in agreement with LHC findings; further technical developments with industry, performance/optimisation studies for accelerator parts and systems, as well as for detectors. </a:t>
            </a:r>
          </a:p>
          <a:p>
            <a:pPr defTabSz="881857">
              <a:spcBef>
                <a:spcPct val="20000"/>
              </a:spcBef>
            </a:pPr>
            <a:endParaRPr sz="1540" noProof="1">
              <a:solidFill>
                <a:srgbClr val="080808"/>
              </a:solidFill>
              <a:latin typeface="Calibri"/>
              <a:cs typeface="Times New Roman"/>
            </a:endParaRPr>
          </a:p>
        </p:txBody>
      </p:sp>
      <p:sp>
        <p:nvSpPr>
          <p:cNvPr id="15" name="TextBox 14"/>
          <p:cNvSpPr txBox="1"/>
          <p:nvPr/>
        </p:nvSpPr>
        <p:spPr>
          <a:xfrm>
            <a:off x="335280" y="5867401"/>
            <a:ext cx="1927860" cy="1751249"/>
          </a:xfrm>
          <a:prstGeom prst="rect">
            <a:avLst/>
          </a:prstGeom>
          <a:solidFill>
            <a:schemeClr val="tx2">
              <a:lumMod val="60000"/>
              <a:lumOff val="40000"/>
            </a:schemeClr>
          </a:solidFill>
        </p:spPr>
        <p:txBody>
          <a:bodyPr wrap="square" rtlCol="0">
            <a:spAutoFit/>
          </a:bodyPr>
          <a:lstStyle/>
          <a:p>
            <a:r>
              <a:rPr lang="en-US" sz="1540" dirty="0">
                <a:solidFill>
                  <a:srgbClr val="FFFFFF"/>
                </a:solidFill>
              </a:rPr>
              <a:t>Accelerator collaboration with ~50 institutes </a:t>
            </a:r>
          </a:p>
          <a:p>
            <a:r>
              <a:rPr lang="en-US" sz="1540" dirty="0">
                <a:solidFill>
                  <a:srgbClr val="FFFFFF"/>
                </a:solidFill>
              </a:rPr>
              <a:t>Detector collaboration operative with ~25 institutes </a:t>
            </a:r>
          </a:p>
        </p:txBody>
      </p:sp>
    </p:spTree>
    <p:custDataLst>
      <p:tags r:id="rId1"/>
    </p:custDataLst>
    <p:extLst>
      <p:ext uri="{BB962C8B-B14F-4D97-AF65-F5344CB8AC3E}">
        <p14:creationId xmlns:p14="http://schemas.microsoft.com/office/powerpoint/2010/main" val="17808960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84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p:bldP spid="14"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525563419"/>
              </p:ext>
            </p:extLst>
          </p:nvPr>
        </p:nvGraphicFramePr>
        <p:xfrm>
          <a:off x="83820" y="871730"/>
          <a:ext cx="9890760" cy="5708904"/>
        </p:xfrm>
        <a:graphic>
          <a:graphicData uri="http://schemas.openxmlformats.org/drawingml/2006/table">
            <a:tbl>
              <a:tblPr firstRow="1" bandRow="1">
                <a:tableStyleId>{5C22544A-7EE6-4342-B048-85BDC9FD1C3A}</a:tableStyleId>
              </a:tblPr>
              <a:tblGrid>
                <a:gridCol w="1080504"/>
                <a:gridCol w="1412965"/>
                <a:gridCol w="2410353"/>
                <a:gridCol w="4986938"/>
              </a:tblGrid>
              <a:tr h="569976">
                <a:tc>
                  <a:txBody>
                    <a:bodyPr/>
                    <a:lstStyle/>
                    <a:p>
                      <a:r>
                        <a:rPr lang="en-US" sz="1500" dirty="0" smtClean="0"/>
                        <a:t>Activity</a:t>
                      </a:r>
                      <a:r>
                        <a:rPr lang="en-US" sz="1500" baseline="0" dirty="0" smtClean="0"/>
                        <a:t> groups</a:t>
                      </a:r>
                      <a:endParaRPr lang="en-US" sz="1500" dirty="0"/>
                    </a:p>
                  </a:txBody>
                  <a:tcPr marL="100584" marR="100584" marT="50292" marB="50292"/>
                </a:tc>
                <a:tc>
                  <a:txBody>
                    <a:bodyPr/>
                    <a:lstStyle/>
                    <a:p>
                      <a:endParaRPr lang="en-US" sz="1500" dirty="0"/>
                    </a:p>
                  </a:txBody>
                  <a:tcPr marL="100584" marR="100584" marT="50292" marB="50292"/>
                </a:tc>
                <a:tc>
                  <a:txBody>
                    <a:bodyPr/>
                    <a:lstStyle/>
                    <a:p>
                      <a:r>
                        <a:rPr lang="en-US" sz="1500" dirty="0" smtClean="0"/>
                        <a:t>CDR</a:t>
                      </a:r>
                      <a:r>
                        <a:rPr lang="en-US" sz="1500" baseline="0" dirty="0" smtClean="0"/>
                        <a:t> status/concerns</a:t>
                      </a:r>
                    </a:p>
                    <a:p>
                      <a:r>
                        <a:rPr lang="en-US" sz="1500" baseline="0" dirty="0" smtClean="0"/>
                        <a:t>(around 2012-13)</a:t>
                      </a:r>
                    </a:p>
                  </a:txBody>
                  <a:tcPr marL="100584" marR="100584" marT="50292" marB="50292"/>
                </a:tc>
                <a:tc>
                  <a:txBody>
                    <a:bodyPr/>
                    <a:lstStyle/>
                    <a:p>
                      <a:r>
                        <a:rPr lang="en-US" sz="1500" baseline="0" dirty="0" smtClean="0"/>
                        <a:t>Main on-going activities – achieved or in progress</a:t>
                      </a:r>
                    </a:p>
                    <a:p>
                      <a:r>
                        <a:rPr lang="en-US" sz="1500" baseline="0" dirty="0" smtClean="0"/>
                        <a:t>(aiming for next ESU 2018-19)  </a:t>
                      </a:r>
                      <a:endParaRPr lang="en-US" sz="1500" dirty="0"/>
                    </a:p>
                  </a:txBody>
                  <a:tcPr marL="100584" marR="100584" marT="50292" marB="50292"/>
                </a:tc>
              </a:tr>
              <a:tr h="2514600">
                <a:tc>
                  <a:txBody>
                    <a:bodyPr/>
                    <a:lstStyle/>
                    <a:p>
                      <a:r>
                        <a:rPr lang="en-US" sz="1800" dirty="0" smtClean="0"/>
                        <a:t>Parameters and Design,</a:t>
                      </a:r>
                      <a:r>
                        <a:rPr lang="en-US" sz="1800" baseline="0" dirty="0" smtClean="0"/>
                        <a:t> Implementation </a:t>
                      </a:r>
                      <a:endParaRPr lang="en-US" sz="1800" dirty="0"/>
                    </a:p>
                  </a:txBody>
                  <a:tcPr marL="100584" marR="100584" marT="50292" marB="50292"/>
                </a:tc>
                <a:tc>
                  <a:txBody>
                    <a:bodyPr/>
                    <a:lstStyle/>
                    <a:p>
                      <a:endParaRPr lang="en-US" sz="1800" dirty="0"/>
                    </a:p>
                  </a:txBody>
                  <a:tcPr marL="100584" marR="100584" marT="50292" marB="50292"/>
                </a:tc>
                <a:tc>
                  <a:txBody>
                    <a:bodyPr/>
                    <a:lstStyle/>
                    <a:p>
                      <a:pPr marL="0" marR="0" indent="0" algn="l" defTabSz="456697" rtl="0" eaLnBrk="1" fontAlgn="auto" latinLnBrk="0" hangingPunct="1">
                        <a:lnSpc>
                          <a:spcPct val="100000"/>
                        </a:lnSpc>
                        <a:spcBef>
                          <a:spcPts val="0"/>
                        </a:spcBef>
                        <a:spcAft>
                          <a:spcPts val="0"/>
                        </a:spcAft>
                        <a:buClrTx/>
                        <a:buSzTx/>
                        <a:buFontTx/>
                        <a:buNone/>
                        <a:tabLst/>
                        <a:defRPr/>
                      </a:pPr>
                      <a:r>
                        <a:rPr lang="en-US" sz="1800" dirty="0" smtClean="0">
                          <a:solidFill>
                            <a:srgbClr val="FF0000"/>
                          </a:solidFill>
                        </a:rPr>
                        <a:t>Not optimized except at 3 </a:t>
                      </a:r>
                      <a:r>
                        <a:rPr lang="en-US" sz="1800" dirty="0" err="1" smtClean="0">
                          <a:solidFill>
                            <a:srgbClr val="FF0000"/>
                          </a:solidFill>
                        </a:rPr>
                        <a:t>TeV</a:t>
                      </a:r>
                      <a:r>
                        <a:rPr lang="en-US" sz="1800" dirty="0" smtClean="0">
                          <a:solidFill>
                            <a:srgbClr val="FF0000"/>
                          </a:solidFill>
                        </a:rPr>
                        <a:t> and not adjusted for Higgs discovery, not optimized cost, first power/energy estimates,  limited industrial costing</a:t>
                      </a:r>
                      <a:endParaRPr lang="en-US" sz="1800" dirty="0"/>
                    </a:p>
                  </a:txBody>
                  <a:tcPr marL="100584" marR="100584" marT="50292" marB="50292"/>
                </a:tc>
                <a:tc>
                  <a:txBody>
                    <a:bodyPr/>
                    <a:lstStyle/>
                    <a:p>
                      <a:r>
                        <a:rPr lang="en-US" sz="1800" dirty="0" smtClean="0"/>
                        <a:t>Design</a:t>
                      </a:r>
                      <a:r>
                        <a:rPr lang="en-US" sz="1800" baseline="0" dirty="0" smtClean="0"/>
                        <a:t> and Parameters cost and power optimized at all stages (380 </a:t>
                      </a:r>
                      <a:r>
                        <a:rPr lang="en-US" sz="1800" baseline="0" dirty="0" err="1" smtClean="0"/>
                        <a:t>GeV</a:t>
                      </a:r>
                      <a:r>
                        <a:rPr lang="en-US" sz="1800" baseline="0" dirty="0" smtClean="0"/>
                        <a:t>, 1.5 and 3 </a:t>
                      </a:r>
                      <a:r>
                        <a:rPr lang="en-US" sz="1800" baseline="0" dirty="0" err="1" smtClean="0"/>
                        <a:t>TeV</a:t>
                      </a:r>
                      <a:r>
                        <a:rPr lang="en-US" sz="1800" baseline="0" dirty="0" smtClean="0"/>
                        <a:t>) – to be adapted to LHC results as needed, including klystron option for first stage.</a:t>
                      </a:r>
                    </a:p>
                    <a:p>
                      <a:r>
                        <a:rPr lang="en-US" sz="1800" baseline="0" dirty="0" smtClean="0"/>
                        <a:t>Power reduction studies (magnets, klystrons, design, overheads)</a:t>
                      </a:r>
                    </a:p>
                    <a:p>
                      <a:r>
                        <a:rPr lang="en-US" sz="1800" dirty="0" smtClean="0"/>
                        <a:t>Industrial</a:t>
                      </a:r>
                      <a:r>
                        <a:rPr lang="en-US" sz="1800" baseline="0" dirty="0" smtClean="0"/>
                        <a:t> quotes/experience for main items</a:t>
                      </a:r>
                    </a:p>
                    <a:p>
                      <a:r>
                        <a:rPr lang="en-US" sz="1800" baseline="0" dirty="0" smtClean="0"/>
                        <a:t>Schedule/layout near CERN, plans for preparation phase 2019-2025 </a:t>
                      </a:r>
                      <a:endParaRPr lang="en-US" sz="1800" dirty="0"/>
                    </a:p>
                  </a:txBody>
                  <a:tcPr marL="100584" marR="100584" marT="50292" marB="50292"/>
                </a:tc>
              </a:tr>
              <a:tr h="2514600">
                <a:tc>
                  <a:txBody>
                    <a:bodyPr/>
                    <a:lstStyle/>
                    <a:p>
                      <a:endParaRPr lang="en-US" sz="1800" dirty="0" smtClean="0"/>
                    </a:p>
                    <a:p>
                      <a:r>
                        <a:rPr lang="en-US" sz="1800" dirty="0" smtClean="0"/>
                        <a:t>X-band</a:t>
                      </a:r>
                      <a:r>
                        <a:rPr lang="en-US" sz="1800" baseline="0" dirty="0" smtClean="0"/>
                        <a:t> technology </a:t>
                      </a:r>
                      <a:endParaRPr lang="en-US" sz="1800" dirty="0"/>
                    </a:p>
                  </a:txBody>
                  <a:tcPr marL="100584" marR="100584" marT="50292" marB="50292"/>
                </a:tc>
                <a:tc>
                  <a:txBody>
                    <a:bodyPr/>
                    <a:lstStyle/>
                    <a:p>
                      <a:endParaRPr lang="en-US" sz="1800" dirty="0" smtClean="0"/>
                    </a:p>
                    <a:p>
                      <a:endParaRPr lang="en-US" sz="1800" dirty="0" smtClean="0"/>
                    </a:p>
                    <a:p>
                      <a:endParaRPr lang="en-US" sz="1800" dirty="0" smtClean="0"/>
                    </a:p>
                    <a:p>
                      <a:endParaRPr lang="en-US" sz="1800" dirty="0"/>
                    </a:p>
                  </a:txBody>
                  <a:tcPr marL="100584" marR="100584" marT="50292" marB="50292"/>
                </a:tc>
                <a:tc>
                  <a:txBody>
                    <a:bodyPr/>
                    <a:lstStyle/>
                    <a:p>
                      <a:pPr marL="0" marR="0" indent="0" algn="l" defTabSz="456697" rtl="0" eaLnBrk="1" fontAlgn="auto" latinLnBrk="0" hangingPunct="1">
                        <a:lnSpc>
                          <a:spcPct val="100000"/>
                        </a:lnSpc>
                        <a:spcBef>
                          <a:spcPts val="0"/>
                        </a:spcBef>
                        <a:spcAft>
                          <a:spcPts val="0"/>
                        </a:spcAft>
                        <a:buClrTx/>
                        <a:buSzTx/>
                        <a:buFontTx/>
                        <a:buNone/>
                        <a:tabLst/>
                        <a:defRPr/>
                      </a:pPr>
                      <a:r>
                        <a:rPr lang="en-US" sz="1800" dirty="0" smtClean="0">
                          <a:solidFill>
                            <a:srgbClr val="FF0000"/>
                          </a:solidFill>
                        </a:rPr>
                        <a:t>Single elements demonstrated – limited by test-capacity, commercial klystron just becoming available in 2012-13 opening for test-facilities, FEL</a:t>
                      </a:r>
                      <a:r>
                        <a:rPr lang="en-US" sz="1800" baseline="0" dirty="0" smtClean="0">
                          <a:solidFill>
                            <a:srgbClr val="FF0000"/>
                          </a:solidFill>
                        </a:rPr>
                        <a:t> </a:t>
                      </a:r>
                      <a:r>
                        <a:rPr lang="en-US" sz="1800" baseline="0" dirty="0" err="1" smtClean="0">
                          <a:solidFill>
                            <a:srgbClr val="FF0000"/>
                          </a:solidFill>
                        </a:rPr>
                        <a:t>linac</a:t>
                      </a:r>
                      <a:r>
                        <a:rPr lang="en-US" sz="1800" baseline="0" dirty="0" smtClean="0">
                          <a:solidFill>
                            <a:srgbClr val="FF0000"/>
                          </a:solidFill>
                        </a:rPr>
                        <a:t> use</a:t>
                      </a:r>
                      <a:r>
                        <a:rPr lang="en-US" sz="1800" dirty="0" smtClean="0">
                          <a:solidFill>
                            <a:srgbClr val="FF0000"/>
                          </a:solidFill>
                        </a:rPr>
                        <a:t>, klystron driven modules </a:t>
                      </a:r>
                    </a:p>
                  </a:txBody>
                  <a:tcPr marL="100584" marR="100584" marT="50292" marB="50292"/>
                </a:tc>
                <a:tc>
                  <a:txBody>
                    <a:bodyPr/>
                    <a:lstStyle/>
                    <a:p>
                      <a:pPr marL="0" indent="0"/>
                      <a:r>
                        <a:rPr lang="en-US" sz="1800" dirty="0" smtClean="0"/>
                        <a:t>Three new test-stands</a:t>
                      </a:r>
                      <a:r>
                        <a:rPr lang="en-US" sz="1800" baseline="0" dirty="0" smtClean="0"/>
                        <a:t> at CERN with commercial RF</a:t>
                      </a:r>
                    </a:p>
                    <a:p>
                      <a:pPr marL="0" indent="0"/>
                      <a:r>
                        <a:rPr lang="en-US" sz="1800" baseline="0" dirty="0" smtClean="0"/>
                        <a:t>Units. </a:t>
                      </a:r>
                      <a:r>
                        <a:rPr lang="en-US" sz="1800" dirty="0" smtClean="0"/>
                        <a:t>Statistics for gradient and design</a:t>
                      </a:r>
                      <a:r>
                        <a:rPr lang="en-US" sz="1800" baseline="0" dirty="0" smtClean="0"/>
                        <a:t> optimization (x5)</a:t>
                      </a:r>
                      <a:r>
                        <a:rPr lang="en-US" sz="1800" dirty="0" smtClean="0"/>
                        <a:t>, increased</a:t>
                      </a:r>
                      <a:r>
                        <a:rPr lang="en-US" sz="1800" baseline="0" dirty="0" smtClean="0"/>
                        <a:t> </a:t>
                      </a:r>
                      <a:r>
                        <a:rPr lang="en-US" sz="1800" dirty="0" smtClean="0"/>
                        <a:t>industrial capacity of complete</a:t>
                      </a:r>
                      <a:r>
                        <a:rPr lang="en-US" sz="1800" baseline="0" dirty="0" smtClean="0"/>
                        <a:t> structures </a:t>
                      </a:r>
                      <a:endParaRPr lang="en-US" sz="1800" dirty="0" smtClean="0"/>
                    </a:p>
                    <a:p>
                      <a:pPr marL="0" indent="0"/>
                      <a:r>
                        <a:rPr lang="en-US" sz="1800" dirty="0" smtClean="0"/>
                        <a:t>Optimize</a:t>
                      </a:r>
                      <a:r>
                        <a:rPr lang="en-US" sz="1800" baseline="0" dirty="0" smtClean="0"/>
                        <a:t> </a:t>
                      </a:r>
                      <a:r>
                        <a:rPr lang="en-US" sz="1800" dirty="0" smtClean="0"/>
                        <a:t>structure choice and other X-band</a:t>
                      </a:r>
                      <a:r>
                        <a:rPr lang="en-US" sz="1800" baseline="0" dirty="0" smtClean="0"/>
                        <a:t> </a:t>
                      </a:r>
                      <a:r>
                        <a:rPr lang="en-US" sz="1800" dirty="0" smtClean="0"/>
                        <a:t>elements. Use in smaller machines at FEL</a:t>
                      </a:r>
                      <a:r>
                        <a:rPr lang="en-US" sz="1800" baseline="0" dirty="0" smtClean="0"/>
                        <a:t> </a:t>
                      </a:r>
                      <a:r>
                        <a:rPr lang="en-US" sz="1800" baseline="0" dirty="0" err="1" smtClean="0"/>
                        <a:t>linacs</a:t>
                      </a:r>
                      <a:r>
                        <a:rPr lang="en-US" sz="1800" baseline="0" dirty="0" smtClean="0"/>
                        <a:t> (new or upgrades) with commercial RF units.  </a:t>
                      </a:r>
                      <a:endParaRPr lang="en-US" sz="1800" dirty="0" smtClean="0"/>
                    </a:p>
                    <a:p>
                      <a:pPr marL="269875" indent="-269875"/>
                      <a:r>
                        <a:rPr lang="en-US" sz="1800" dirty="0" smtClean="0"/>
                        <a:t>High</a:t>
                      </a:r>
                      <a:r>
                        <a:rPr lang="en-US" sz="1800" baseline="0" dirty="0" smtClean="0"/>
                        <a:t> efficiency RF studies (X-band as well as L-band)</a:t>
                      </a:r>
                      <a:endParaRPr lang="en-US" sz="1800" dirty="0" smtClean="0"/>
                    </a:p>
                  </a:txBody>
                  <a:tcPr marL="100584" marR="100584" marT="50292" marB="50292"/>
                </a:tc>
              </a:tr>
            </a:tbl>
          </a:graphicData>
        </a:graphic>
      </p:graphicFrame>
      <p:pic>
        <p:nvPicPr>
          <p:cNvPr id="6" name="Picture 5" descr="CLIC2014.pdf"/>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73480" y="1592580"/>
            <a:ext cx="1422750" cy="1005840"/>
          </a:xfrm>
          <a:prstGeom prst="rect">
            <a:avLst/>
          </a:prstGeom>
          <a:solidFill>
            <a:schemeClr val="bg1"/>
          </a:solidFill>
        </p:spPr>
      </p:pic>
      <p:pic>
        <p:nvPicPr>
          <p:cNvPr id="11" name="Picture 10" descr="Picture1.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73480" y="3771900"/>
            <a:ext cx="1424940" cy="949201"/>
          </a:xfrm>
          <a:prstGeom prst="rect">
            <a:avLst/>
          </a:prstGeom>
        </p:spPr>
      </p:pic>
    </p:spTree>
    <p:extLst>
      <p:ext uri="{BB962C8B-B14F-4D97-AF65-F5344CB8AC3E}">
        <p14:creationId xmlns:p14="http://schemas.microsoft.com/office/powerpoint/2010/main" val="29864978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8266" y="1802999"/>
            <a:ext cx="9943149" cy="4772502"/>
            <a:chOff x="139981" y="2359915"/>
            <a:chExt cx="12855788" cy="6170507"/>
          </a:xfrm>
        </p:grpSpPr>
        <p:pic>
          <p:nvPicPr>
            <p:cNvPr id="47106" name="Picture 4" descr="world-map.gif"/>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39981" y="2359915"/>
              <a:ext cx="12855788" cy="617050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1" name="TextBox 23"/>
            <p:cNvSpPr txBox="1">
              <a:spLocks noChangeArrowheads="1"/>
            </p:cNvSpPr>
            <p:nvPr/>
          </p:nvSpPr>
          <p:spPr bwMode="auto">
            <a:xfrm>
              <a:off x="6220177" y="4094712"/>
              <a:ext cx="824090" cy="90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a:solidFill>
                    <a:schemeClr val="tx1"/>
                  </a:solidFill>
                  <a:latin typeface="Arial" charset="0"/>
                  <a:ea typeface="ＭＳ Ｐゴシック" charset="0"/>
                  <a:cs typeface="Arial Unicode MS" charset="0"/>
                </a:defRPr>
              </a:lvl1pPr>
              <a:lvl2pPr marL="742950" indent="-285750">
                <a:defRPr sz="3600">
                  <a:solidFill>
                    <a:schemeClr val="tx1"/>
                  </a:solidFill>
                  <a:latin typeface="Arial" charset="0"/>
                  <a:ea typeface="Arial Unicode MS" charset="0"/>
                  <a:cs typeface="Arial Unicode MS" charset="0"/>
                </a:defRPr>
              </a:lvl2pPr>
              <a:lvl3pPr marL="1143000" indent="-228600">
                <a:defRPr sz="3600">
                  <a:solidFill>
                    <a:schemeClr val="tx1"/>
                  </a:solidFill>
                  <a:latin typeface="Arial" charset="0"/>
                  <a:ea typeface="Arial Unicode MS" charset="0"/>
                  <a:cs typeface="Arial Unicode MS" charset="0"/>
                </a:defRPr>
              </a:lvl3pPr>
              <a:lvl4pPr marL="1600200" indent="-228600">
                <a:defRPr sz="3600">
                  <a:solidFill>
                    <a:schemeClr val="tx1"/>
                  </a:solidFill>
                  <a:latin typeface="Arial" charset="0"/>
                  <a:ea typeface="Arial Unicode MS" charset="0"/>
                  <a:cs typeface="Arial Unicode MS" charset="0"/>
                </a:defRPr>
              </a:lvl4pPr>
              <a:lvl5pPr marL="2057400" indent="-228600">
                <a:defRPr sz="3600">
                  <a:solidFill>
                    <a:schemeClr val="tx1"/>
                  </a:solidFill>
                  <a:latin typeface="Arial" charset="0"/>
                  <a:ea typeface="Arial Unicode MS" charset="0"/>
                  <a:cs typeface="Arial Unicode MS" charset="0"/>
                </a:defRPr>
              </a:lvl5pPr>
              <a:lvl6pPr marL="25146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6pPr>
              <a:lvl7pPr marL="29718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7pPr>
              <a:lvl8pPr marL="34290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8pPr>
              <a:lvl9pPr marL="38862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9pPr>
            </a:lstStyle>
            <a:p>
              <a:r>
                <a:rPr lang="en-GB" sz="3960" dirty="0">
                  <a:solidFill>
                    <a:srgbClr val="FF0000"/>
                  </a:solidFill>
                  <a:sym typeface="ZapfDingbats" charset="0"/>
                </a:rPr>
                <a:t>◉</a:t>
              </a:r>
              <a:endParaRPr lang="en-GB" sz="3960" dirty="0">
                <a:solidFill>
                  <a:srgbClr val="FF0000"/>
                </a:solidFill>
              </a:endParaRPr>
            </a:p>
          </p:txBody>
        </p:sp>
        <p:sp>
          <p:nvSpPr>
            <p:cNvPr id="47114" name="TextBox 27"/>
            <p:cNvSpPr txBox="1">
              <a:spLocks noChangeArrowheads="1"/>
            </p:cNvSpPr>
            <p:nvPr/>
          </p:nvSpPr>
          <p:spPr bwMode="auto">
            <a:xfrm>
              <a:off x="4782810" y="3063218"/>
              <a:ext cx="1455856" cy="169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a:solidFill>
                    <a:schemeClr val="tx1"/>
                  </a:solidFill>
                  <a:latin typeface="Arial" charset="0"/>
                  <a:ea typeface="ＭＳ Ｐゴシック" charset="0"/>
                  <a:cs typeface="Arial Unicode MS" charset="0"/>
                </a:defRPr>
              </a:lvl1pPr>
              <a:lvl2pPr marL="742950" indent="-285750">
                <a:defRPr sz="3600">
                  <a:solidFill>
                    <a:schemeClr val="tx1"/>
                  </a:solidFill>
                  <a:latin typeface="Arial" charset="0"/>
                  <a:ea typeface="Arial Unicode MS" charset="0"/>
                  <a:cs typeface="Arial Unicode MS" charset="0"/>
                </a:defRPr>
              </a:lvl2pPr>
              <a:lvl3pPr marL="1143000" indent="-228600">
                <a:defRPr sz="3600">
                  <a:solidFill>
                    <a:schemeClr val="tx1"/>
                  </a:solidFill>
                  <a:latin typeface="Arial" charset="0"/>
                  <a:ea typeface="Arial Unicode MS" charset="0"/>
                  <a:cs typeface="Arial Unicode MS" charset="0"/>
                </a:defRPr>
              </a:lvl3pPr>
              <a:lvl4pPr marL="1600200" indent="-228600">
                <a:defRPr sz="3600">
                  <a:solidFill>
                    <a:schemeClr val="tx1"/>
                  </a:solidFill>
                  <a:latin typeface="Arial" charset="0"/>
                  <a:ea typeface="Arial Unicode MS" charset="0"/>
                  <a:cs typeface="Arial Unicode MS" charset="0"/>
                </a:defRPr>
              </a:lvl4pPr>
              <a:lvl5pPr marL="2057400" indent="-228600">
                <a:defRPr sz="3600">
                  <a:solidFill>
                    <a:schemeClr val="tx1"/>
                  </a:solidFill>
                  <a:latin typeface="Arial" charset="0"/>
                  <a:ea typeface="Arial Unicode MS" charset="0"/>
                  <a:cs typeface="Arial Unicode MS" charset="0"/>
                </a:defRPr>
              </a:lvl5pPr>
              <a:lvl6pPr marL="25146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6pPr>
              <a:lvl7pPr marL="29718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7pPr>
              <a:lvl8pPr marL="34290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8pPr>
              <a:lvl9pPr marL="38862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9pPr>
            </a:lstStyle>
            <a:p>
              <a:pPr algn="ctr"/>
              <a:r>
                <a:rPr lang="en-GB" sz="1980" dirty="0">
                  <a:solidFill>
                    <a:srgbClr val="00B050"/>
                  </a:solidFill>
                </a:rPr>
                <a:t>VDL </a:t>
              </a:r>
            </a:p>
            <a:p>
              <a:pPr algn="ctr"/>
              <a:r>
                <a:rPr lang="en-GB" sz="1980" dirty="0">
                  <a:solidFill>
                    <a:srgbClr val="00B050"/>
                  </a:solidFill>
                </a:rPr>
                <a:t>CE</a:t>
              </a:r>
              <a:r>
                <a:rPr lang="en-GB" sz="1980" dirty="0">
                  <a:solidFill>
                    <a:srgbClr val="FF0000"/>
                  </a:solidFill>
                </a:rPr>
                <a:t>RN</a:t>
              </a:r>
            </a:p>
            <a:p>
              <a:pPr algn="ctr"/>
              <a:r>
                <a:rPr lang="en-GB" sz="1980" dirty="0">
                  <a:solidFill>
                    <a:srgbClr val="00B050"/>
                  </a:solidFill>
                </a:rPr>
                <a:t>PSI</a:t>
              </a:r>
            </a:p>
            <a:p>
              <a:pPr algn="ctr"/>
              <a:r>
                <a:rPr lang="en-GB" sz="1980" dirty="0">
                  <a:solidFill>
                    <a:srgbClr val="00B050"/>
                  </a:solidFill>
                </a:rPr>
                <a:t>CIEMAT</a:t>
              </a:r>
            </a:p>
          </p:txBody>
        </p:sp>
        <p:sp>
          <p:nvSpPr>
            <p:cNvPr id="47115" name="TextBox 28"/>
            <p:cNvSpPr txBox="1">
              <a:spLocks noChangeArrowheads="1"/>
            </p:cNvSpPr>
            <p:nvPr/>
          </p:nvSpPr>
          <p:spPr bwMode="auto">
            <a:xfrm>
              <a:off x="6177280" y="3986338"/>
              <a:ext cx="826347" cy="90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a:solidFill>
                    <a:schemeClr val="tx1"/>
                  </a:solidFill>
                  <a:latin typeface="Arial" charset="0"/>
                  <a:ea typeface="ＭＳ Ｐゴシック" charset="0"/>
                  <a:cs typeface="Arial Unicode MS" charset="0"/>
                </a:defRPr>
              </a:lvl1pPr>
              <a:lvl2pPr marL="742950" indent="-285750">
                <a:defRPr sz="3600">
                  <a:solidFill>
                    <a:schemeClr val="tx1"/>
                  </a:solidFill>
                  <a:latin typeface="Arial" charset="0"/>
                  <a:ea typeface="Arial Unicode MS" charset="0"/>
                  <a:cs typeface="Arial Unicode MS" charset="0"/>
                </a:defRPr>
              </a:lvl2pPr>
              <a:lvl3pPr marL="1143000" indent="-228600">
                <a:defRPr sz="3600">
                  <a:solidFill>
                    <a:schemeClr val="tx1"/>
                  </a:solidFill>
                  <a:latin typeface="Arial" charset="0"/>
                  <a:ea typeface="Arial Unicode MS" charset="0"/>
                  <a:cs typeface="Arial Unicode MS" charset="0"/>
                </a:defRPr>
              </a:lvl3pPr>
              <a:lvl4pPr marL="1600200" indent="-228600">
                <a:defRPr sz="3600">
                  <a:solidFill>
                    <a:schemeClr val="tx1"/>
                  </a:solidFill>
                  <a:latin typeface="Arial" charset="0"/>
                  <a:ea typeface="Arial Unicode MS" charset="0"/>
                  <a:cs typeface="Arial Unicode MS" charset="0"/>
                </a:defRPr>
              </a:lvl4pPr>
              <a:lvl5pPr marL="2057400" indent="-228600">
                <a:defRPr sz="3600">
                  <a:solidFill>
                    <a:schemeClr val="tx1"/>
                  </a:solidFill>
                  <a:latin typeface="Arial" charset="0"/>
                  <a:ea typeface="Arial Unicode MS" charset="0"/>
                  <a:cs typeface="Arial Unicode MS" charset="0"/>
                </a:defRPr>
              </a:lvl5pPr>
              <a:lvl6pPr marL="25146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6pPr>
              <a:lvl7pPr marL="29718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7pPr>
              <a:lvl8pPr marL="34290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8pPr>
              <a:lvl9pPr marL="38862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9pPr>
            </a:lstStyle>
            <a:p>
              <a:r>
                <a:rPr lang="en-GB" sz="3960" dirty="0">
                  <a:solidFill>
                    <a:srgbClr val="00B050"/>
                  </a:solidFill>
                  <a:sym typeface="ZapfDingbats" charset="0"/>
                </a:rPr>
                <a:t>◉</a:t>
              </a:r>
              <a:endParaRPr lang="en-GB" sz="3960" dirty="0">
                <a:solidFill>
                  <a:srgbClr val="00B050"/>
                </a:solidFill>
              </a:endParaRPr>
            </a:p>
          </p:txBody>
        </p:sp>
        <p:sp>
          <p:nvSpPr>
            <p:cNvPr id="28" name="TextBox 26"/>
            <p:cNvSpPr txBox="1">
              <a:spLocks noChangeArrowheads="1"/>
            </p:cNvSpPr>
            <p:nvPr/>
          </p:nvSpPr>
          <p:spPr bwMode="auto">
            <a:xfrm>
              <a:off x="676191" y="3552078"/>
              <a:ext cx="333251" cy="787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3600">
                  <a:solidFill>
                    <a:schemeClr val="tx1"/>
                  </a:solidFill>
                  <a:latin typeface="Arial" charset="0"/>
                  <a:ea typeface="ＭＳ Ｐゴシック" charset="0"/>
                  <a:cs typeface="Arial Unicode MS" charset="0"/>
                </a:defRPr>
              </a:lvl1pPr>
              <a:lvl2pPr marL="742950" indent="-285750">
                <a:defRPr sz="3600">
                  <a:solidFill>
                    <a:schemeClr val="tx1"/>
                  </a:solidFill>
                  <a:latin typeface="Arial" charset="0"/>
                  <a:ea typeface="Arial Unicode MS" charset="0"/>
                  <a:cs typeface="Arial Unicode MS" charset="0"/>
                </a:defRPr>
              </a:lvl2pPr>
              <a:lvl3pPr marL="1143000" indent="-228600">
                <a:defRPr sz="3600">
                  <a:solidFill>
                    <a:schemeClr val="tx1"/>
                  </a:solidFill>
                  <a:latin typeface="Arial" charset="0"/>
                  <a:ea typeface="Arial Unicode MS" charset="0"/>
                  <a:cs typeface="Arial Unicode MS" charset="0"/>
                </a:defRPr>
              </a:lvl3pPr>
              <a:lvl4pPr marL="1600200" indent="-228600">
                <a:defRPr sz="3600">
                  <a:solidFill>
                    <a:schemeClr val="tx1"/>
                  </a:solidFill>
                  <a:latin typeface="Arial" charset="0"/>
                  <a:ea typeface="Arial Unicode MS" charset="0"/>
                  <a:cs typeface="Arial Unicode MS" charset="0"/>
                </a:defRPr>
              </a:lvl4pPr>
              <a:lvl5pPr marL="2057400" indent="-228600">
                <a:defRPr sz="3600">
                  <a:solidFill>
                    <a:schemeClr val="tx1"/>
                  </a:solidFill>
                  <a:latin typeface="Arial" charset="0"/>
                  <a:ea typeface="Arial Unicode MS" charset="0"/>
                  <a:cs typeface="Arial Unicode MS" charset="0"/>
                </a:defRPr>
              </a:lvl5pPr>
              <a:lvl6pPr marL="25146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6pPr>
              <a:lvl7pPr marL="29718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7pPr>
              <a:lvl8pPr marL="34290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8pPr>
              <a:lvl9pPr marL="38862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9pPr>
            </a:lstStyle>
            <a:p>
              <a:r>
                <a:rPr lang="en-GB" sz="3960" dirty="0">
                  <a:solidFill>
                    <a:srgbClr val="FF0000"/>
                  </a:solidFill>
                  <a:sym typeface="ZapfDingbats" charset="0"/>
                </a:rPr>
                <a:t>◉</a:t>
              </a:r>
              <a:endParaRPr lang="en-GB" sz="3960" dirty="0">
                <a:solidFill>
                  <a:srgbClr val="FF0000"/>
                </a:solidFill>
              </a:endParaRPr>
            </a:p>
          </p:txBody>
        </p:sp>
        <p:sp>
          <p:nvSpPr>
            <p:cNvPr id="29" name="TextBox 29"/>
            <p:cNvSpPr txBox="1">
              <a:spLocks noChangeArrowheads="1"/>
            </p:cNvSpPr>
            <p:nvPr/>
          </p:nvSpPr>
          <p:spPr bwMode="auto">
            <a:xfrm>
              <a:off x="223438" y="3322505"/>
              <a:ext cx="1096804" cy="513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a:solidFill>
                    <a:schemeClr val="tx1"/>
                  </a:solidFill>
                  <a:latin typeface="Arial" charset="0"/>
                  <a:ea typeface="ＭＳ Ｐゴシック" charset="0"/>
                  <a:cs typeface="Arial Unicode MS" charset="0"/>
                </a:defRPr>
              </a:lvl1pPr>
              <a:lvl2pPr marL="742950" indent="-285750">
                <a:defRPr sz="3600">
                  <a:solidFill>
                    <a:schemeClr val="tx1"/>
                  </a:solidFill>
                  <a:latin typeface="Arial" charset="0"/>
                  <a:ea typeface="Arial Unicode MS" charset="0"/>
                  <a:cs typeface="Arial Unicode MS" charset="0"/>
                </a:defRPr>
              </a:lvl2pPr>
              <a:lvl3pPr marL="1143000" indent="-228600">
                <a:defRPr sz="3600">
                  <a:solidFill>
                    <a:schemeClr val="tx1"/>
                  </a:solidFill>
                  <a:latin typeface="Arial" charset="0"/>
                  <a:ea typeface="Arial Unicode MS" charset="0"/>
                  <a:cs typeface="Arial Unicode MS" charset="0"/>
                </a:defRPr>
              </a:lvl3pPr>
              <a:lvl4pPr marL="1600200" indent="-228600">
                <a:defRPr sz="3600">
                  <a:solidFill>
                    <a:schemeClr val="tx1"/>
                  </a:solidFill>
                  <a:latin typeface="Arial" charset="0"/>
                  <a:ea typeface="Arial Unicode MS" charset="0"/>
                  <a:cs typeface="Arial Unicode MS" charset="0"/>
                </a:defRPr>
              </a:lvl4pPr>
              <a:lvl5pPr marL="2057400" indent="-228600">
                <a:defRPr sz="3600">
                  <a:solidFill>
                    <a:schemeClr val="tx1"/>
                  </a:solidFill>
                  <a:latin typeface="Arial" charset="0"/>
                  <a:ea typeface="Arial Unicode MS" charset="0"/>
                  <a:cs typeface="Arial Unicode MS" charset="0"/>
                </a:defRPr>
              </a:lvl5pPr>
              <a:lvl6pPr marL="25146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6pPr>
              <a:lvl7pPr marL="29718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7pPr>
              <a:lvl8pPr marL="34290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8pPr>
              <a:lvl9pPr marL="38862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9pPr>
            </a:lstStyle>
            <a:p>
              <a:r>
                <a:rPr lang="en-GB" sz="1980" dirty="0">
                  <a:solidFill>
                    <a:srgbClr val="FF0000"/>
                  </a:solidFill>
                </a:rPr>
                <a:t>SLAC</a:t>
              </a:r>
            </a:p>
          </p:txBody>
        </p:sp>
        <p:sp>
          <p:nvSpPr>
            <p:cNvPr id="33" name="TextBox 26"/>
            <p:cNvSpPr txBox="1">
              <a:spLocks noChangeArrowheads="1"/>
            </p:cNvSpPr>
            <p:nvPr/>
          </p:nvSpPr>
          <p:spPr bwMode="auto">
            <a:xfrm>
              <a:off x="11141261" y="3892180"/>
              <a:ext cx="333251" cy="787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3600">
                  <a:solidFill>
                    <a:schemeClr val="tx1"/>
                  </a:solidFill>
                  <a:latin typeface="Arial" charset="0"/>
                  <a:ea typeface="ＭＳ Ｐゴシック" charset="0"/>
                  <a:cs typeface="Arial Unicode MS" charset="0"/>
                </a:defRPr>
              </a:lvl1pPr>
              <a:lvl2pPr marL="742950" indent="-285750">
                <a:defRPr sz="3600">
                  <a:solidFill>
                    <a:schemeClr val="tx1"/>
                  </a:solidFill>
                  <a:latin typeface="Arial" charset="0"/>
                  <a:ea typeface="Arial Unicode MS" charset="0"/>
                  <a:cs typeface="Arial Unicode MS" charset="0"/>
                </a:defRPr>
              </a:lvl2pPr>
              <a:lvl3pPr marL="1143000" indent="-228600">
                <a:defRPr sz="3600">
                  <a:solidFill>
                    <a:schemeClr val="tx1"/>
                  </a:solidFill>
                  <a:latin typeface="Arial" charset="0"/>
                  <a:ea typeface="Arial Unicode MS" charset="0"/>
                  <a:cs typeface="Arial Unicode MS" charset="0"/>
                </a:defRPr>
              </a:lvl3pPr>
              <a:lvl4pPr marL="1600200" indent="-228600">
                <a:defRPr sz="3600">
                  <a:solidFill>
                    <a:schemeClr val="tx1"/>
                  </a:solidFill>
                  <a:latin typeface="Arial" charset="0"/>
                  <a:ea typeface="Arial Unicode MS" charset="0"/>
                  <a:cs typeface="Arial Unicode MS" charset="0"/>
                </a:defRPr>
              </a:lvl4pPr>
              <a:lvl5pPr marL="2057400" indent="-228600">
                <a:defRPr sz="3600">
                  <a:solidFill>
                    <a:schemeClr val="tx1"/>
                  </a:solidFill>
                  <a:latin typeface="Arial" charset="0"/>
                  <a:ea typeface="Arial Unicode MS" charset="0"/>
                  <a:cs typeface="Arial Unicode MS" charset="0"/>
                </a:defRPr>
              </a:lvl5pPr>
              <a:lvl6pPr marL="25146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6pPr>
              <a:lvl7pPr marL="29718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7pPr>
              <a:lvl8pPr marL="34290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8pPr>
              <a:lvl9pPr marL="38862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9pPr>
            </a:lstStyle>
            <a:p>
              <a:r>
                <a:rPr lang="en-GB" sz="3960" dirty="0">
                  <a:solidFill>
                    <a:srgbClr val="FF0000"/>
                  </a:solidFill>
                  <a:sym typeface="ZapfDingbats" charset="0"/>
                </a:rPr>
                <a:t>◉</a:t>
              </a:r>
              <a:endParaRPr lang="en-GB" sz="3960" dirty="0">
                <a:solidFill>
                  <a:srgbClr val="FF0000"/>
                </a:solidFill>
              </a:endParaRPr>
            </a:p>
          </p:txBody>
        </p:sp>
        <p:sp>
          <p:nvSpPr>
            <p:cNvPr id="34" name="TextBox 29"/>
            <p:cNvSpPr txBox="1">
              <a:spLocks noChangeArrowheads="1"/>
            </p:cNvSpPr>
            <p:nvPr/>
          </p:nvSpPr>
          <p:spPr bwMode="auto">
            <a:xfrm>
              <a:off x="10394029" y="3713458"/>
              <a:ext cx="989030" cy="90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a:solidFill>
                    <a:schemeClr val="tx1"/>
                  </a:solidFill>
                  <a:latin typeface="Arial" charset="0"/>
                  <a:ea typeface="ＭＳ Ｐゴシック" charset="0"/>
                  <a:cs typeface="Arial Unicode MS" charset="0"/>
                </a:defRPr>
              </a:lvl1pPr>
              <a:lvl2pPr marL="742950" indent="-285750">
                <a:defRPr sz="3600">
                  <a:solidFill>
                    <a:schemeClr val="tx1"/>
                  </a:solidFill>
                  <a:latin typeface="Arial" charset="0"/>
                  <a:ea typeface="Arial Unicode MS" charset="0"/>
                  <a:cs typeface="Arial Unicode MS" charset="0"/>
                </a:defRPr>
              </a:lvl2pPr>
              <a:lvl3pPr marL="1143000" indent="-228600">
                <a:defRPr sz="3600">
                  <a:solidFill>
                    <a:schemeClr val="tx1"/>
                  </a:solidFill>
                  <a:latin typeface="Arial" charset="0"/>
                  <a:ea typeface="Arial Unicode MS" charset="0"/>
                  <a:cs typeface="Arial Unicode MS" charset="0"/>
                </a:defRPr>
              </a:lvl3pPr>
              <a:lvl4pPr marL="1600200" indent="-228600">
                <a:defRPr sz="3600">
                  <a:solidFill>
                    <a:schemeClr val="tx1"/>
                  </a:solidFill>
                  <a:latin typeface="Arial" charset="0"/>
                  <a:ea typeface="Arial Unicode MS" charset="0"/>
                  <a:cs typeface="Arial Unicode MS" charset="0"/>
                </a:defRPr>
              </a:lvl4pPr>
              <a:lvl5pPr marL="2057400" indent="-228600">
                <a:defRPr sz="3600">
                  <a:solidFill>
                    <a:schemeClr val="tx1"/>
                  </a:solidFill>
                  <a:latin typeface="Arial" charset="0"/>
                  <a:ea typeface="Arial Unicode MS" charset="0"/>
                  <a:cs typeface="Arial Unicode MS" charset="0"/>
                </a:defRPr>
              </a:lvl5pPr>
              <a:lvl6pPr marL="25146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6pPr>
              <a:lvl7pPr marL="29718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7pPr>
              <a:lvl8pPr marL="34290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8pPr>
              <a:lvl9pPr marL="38862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9pPr>
            </a:lstStyle>
            <a:p>
              <a:r>
                <a:rPr lang="en-GB" sz="1980" dirty="0">
                  <a:solidFill>
                    <a:srgbClr val="00B050"/>
                  </a:solidFill>
                </a:rPr>
                <a:t>K</a:t>
              </a:r>
              <a:r>
                <a:rPr lang="en-GB" sz="1980" dirty="0">
                  <a:solidFill>
                    <a:srgbClr val="FF0000"/>
                  </a:solidFill>
                </a:rPr>
                <a:t>EK </a:t>
              </a:r>
            </a:p>
            <a:p>
              <a:endParaRPr lang="en-GB" sz="1980" dirty="0">
                <a:solidFill>
                  <a:srgbClr val="FF0000"/>
                </a:solidFill>
              </a:endParaRPr>
            </a:p>
          </p:txBody>
        </p:sp>
      </p:grpSp>
      <p:sp>
        <p:nvSpPr>
          <p:cNvPr id="42" name="TextBox 41"/>
          <p:cNvSpPr txBox="1"/>
          <p:nvPr/>
        </p:nvSpPr>
        <p:spPr>
          <a:xfrm>
            <a:off x="9643786" y="7177748"/>
            <a:ext cx="212383" cy="36710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39283" tIns="39283" rIns="39283" bIns="39283" numCol="1" spcCol="26785" rtlCol="0" anchor="ctr">
            <a:spAutoFit/>
          </a:bodyPr>
          <a:lstStyle/>
          <a:p>
            <a:pPr defTabSz="451758" latinLnBrk="1" hangingPunct="0"/>
            <a:r>
              <a:rPr lang="en-GB" sz="1870" dirty="0">
                <a:solidFill>
                  <a:schemeClr val="bg2">
                    <a:lumMod val="75000"/>
                  </a:schemeClr>
                </a:solidFill>
                <a:latin typeface="Arial"/>
                <a:cs typeface="Arial"/>
              </a:rPr>
              <a:t>8</a:t>
            </a:r>
          </a:p>
        </p:txBody>
      </p:sp>
      <p:sp>
        <p:nvSpPr>
          <p:cNvPr id="39" name="Title 1"/>
          <p:cNvSpPr txBox="1">
            <a:spLocks/>
          </p:cNvSpPr>
          <p:nvPr/>
        </p:nvSpPr>
        <p:spPr>
          <a:xfrm>
            <a:off x="758003" y="0"/>
            <a:ext cx="8443994" cy="677624"/>
          </a:xfrm>
          <a:prstGeom prst="rect">
            <a:avLst/>
          </a:prstGeom>
          <a:solidFill>
            <a:srgbClr val="4F81BD"/>
          </a:solidFill>
        </p:spPr>
        <p:txBody>
          <a:bodyPr lIns="100574" tIns="50287" rIns="100574" bIns="50287">
            <a:normAutofit/>
          </a:bodyPr>
          <a:lstStyle>
            <a:lvl1pPr algn="ctr" defTabSz="456697" rtl="0" eaLnBrk="1" latinLnBrk="0" hangingPunct="1">
              <a:spcBef>
                <a:spcPct val="0"/>
              </a:spcBef>
              <a:buNone/>
              <a:defRPr sz="4400" kern="1200">
                <a:solidFill>
                  <a:schemeClr val="tx1"/>
                </a:solidFill>
                <a:latin typeface="+mj-lt"/>
                <a:ea typeface="+mj-ea"/>
                <a:cs typeface="+mj-cs"/>
              </a:defRPr>
            </a:lvl1pPr>
          </a:lstStyle>
          <a:p>
            <a:r>
              <a:rPr lang="en-US" sz="3520" dirty="0">
                <a:solidFill>
                  <a:srgbClr val="FFFFFF"/>
                </a:solidFill>
              </a:rPr>
              <a:t>X-band structures and testing  </a:t>
            </a:r>
          </a:p>
        </p:txBody>
      </p:sp>
      <p:sp>
        <p:nvSpPr>
          <p:cNvPr id="41" name="TextBox 29"/>
          <p:cNvSpPr txBox="1">
            <a:spLocks noChangeArrowheads="1"/>
          </p:cNvSpPr>
          <p:nvPr/>
        </p:nvSpPr>
        <p:spPr bwMode="auto">
          <a:xfrm>
            <a:off x="6843768" y="3025443"/>
            <a:ext cx="1165555" cy="1184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574" tIns="50287" rIns="100574" bIns="50287">
            <a:spAutoFit/>
          </a:bodyPr>
          <a:lstStyle>
            <a:lvl1pPr>
              <a:defRPr sz="3600">
                <a:solidFill>
                  <a:schemeClr val="tx1"/>
                </a:solidFill>
                <a:latin typeface="Arial" charset="0"/>
                <a:ea typeface="ＭＳ Ｐゴシック" charset="0"/>
                <a:cs typeface="Arial Unicode MS" charset="0"/>
              </a:defRPr>
            </a:lvl1pPr>
            <a:lvl2pPr marL="742950" indent="-285750">
              <a:defRPr sz="3600">
                <a:solidFill>
                  <a:schemeClr val="tx1"/>
                </a:solidFill>
                <a:latin typeface="Arial" charset="0"/>
                <a:ea typeface="Arial Unicode MS" charset="0"/>
                <a:cs typeface="Arial Unicode MS" charset="0"/>
              </a:defRPr>
            </a:lvl2pPr>
            <a:lvl3pPr marL="1143000" indent="-228600">
              <a:defRPr sz="3600">
                <a:solidFill>
                  <a:schemeClr val="tx1"/>
                </a:solidFill>
                <a:latin typeface="Arial" charset="0"/>
                <a:ea typeface="Arial Unicode MS" charset="0"/>
                <a:cs typeface="Arial Unicode MS" charset="0"/>
              </a:defRPr>
            </a:lvl3pPr>
            <a:lvl4pPr marL="1600200" indent="-228600">
              <a:defRPr sz="3600">
                <a:solidFill>
                  <a:schemeClr val="tx1"/>
                </a:solidFill>
                <a:latin typeface="Arial" charset="0"/>
                <a:ea typeface="Arial Unicode MS" charset="0"/>
                <a:cs typeface="Arial Unicode MS" charset="0"/>
              </a:defRPr>
            </a:lvl4pPr>
            <a:lvl5pPr marL="2057400" indent="-228600">
              <a:defRPr sz="3600">
                <a:solidFill>
                  <a:schemeClr val="tx1"/>
                </a:solidFill>
                <a:latin typeface="Arial" charset="0"/>
                <a:ea typeface="Arial Unicode MS" charset="0"/>
                <a:cs typeface="Arial Unicode MS" charset="0"/>
              </a:defRPr>
            </a:lvl5pPr>
            <a:lvl6pPr marL="25146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6pPr>
            <a:lvl7pPr marL="29718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7pPr>
            <a:lvl8pPr marL="34290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8pPr>
            <a:lvl9pPr marL="38862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9pPr>
          </a:lstStyle>
          <a:p>
            <a:pPr algn="ctr"/>
            <a:r>
              <a:rPr lang="en-GB" sz="1760" dirty="0">
                <a:solidFill>
                  <a:srgbClr val="00B050"/>
                </a:solidFill>
              </a:rPr>
              <a:t>Tsinghua </a:t>
            </a:r>
          </a:p>
          <a:p>
            <a:pPr algn="ctr"/>
            <a:endParaRPr lang="en-GB" sz="1760" dirty="0">
              <a:solidFill>
                <a:srgbClr val="00B050"/>
              </a:solidFill>
            </a:endParaRPr>
          </a:p>
          <a:p>
            <a:pPr algn="ctr"/>
            <a:endParaRPr lang="en-GB" sz="1760" dirty="0">
              <a:solidFill>
                <a:srgbClr val="00B050"/>
              </a:solidFill>
            </a:endParaRPr>
          </a:p>
          <a:p>
            <a:pPr algn="ctr"/>
            <a:r>
              <a:rPr lang="en-GB" sz="1760" dirty="0">
                <a:solidFill>
                  <a:srgbClr val="00B050"/>
                </a:solidFill>
              </a:rPr>
              <a:t>SINAP</a:t>
            </a:r>
          </a:p>
        </p:txBody>
      </p:sp>
      <p:sp>
        <p:nvSpPr>
          <p:cNvPr id="49" name="TextBox 28"/>
          <p:cNvSpPr txBox="1">
            <a:spLocks noChangeArrowheads="1"/>
          </p:cNvSpPr>
          <p:nvPr/>
        </p:nvSpPr>
        <p:spPr bwMode="auto">
          <a:xfrm>
            <a:off x="7459980" y="3101341"/>
            <a:ext cx="639128" cy="710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574" tIns="50287" rIns="100574" bIns="50287">
            <a:spAutoFit/>
          </a:bodyPr>
          <a:lstStyle>
            <a:lvl1pPr>
              <a:defRPr sz="3600">
                <a:solidFill>
                  <a:schemeClr val="tx1"/>
                </a:solidFill>
                <a:latin typeface="Arial" charset="0"/>
                <a:ea typeface="ＭＳ Ｐゴシック" charset="0"/>
                <a:cs typeface="Arial Unicode MS" charset="0"/>
              </a:defRPr>
            </a:lvl1pPr>
            <a:lvl2pPr marL="742950" indent="-285750">
              <a:defRPr sz="3600">
                <a:solidFill>
                  <a:schemeClr val="tx1"/>
                </a:solidFill>
                <a:latin typeface="Arial" charset="0"/>
                <a:ea typeface="Arial Unicode MS" charset="0"/>
                <a:cs typeface="Arial Unicode MS" charset="0"/>
              </a:defRPr>
            </a:lvl2pPr>
            <a:lvl3pPr marL="1143000" indent="-228600">
              <a:defRPr sz="3600">
                <a:solidFill>
                  <a:schemeClr val="tx1"/>
                </a:solidFill>
                <a:latin typeface="Arial" charset="0"/>
                <a:ea typeface="Arial Unicode MS" charset="0"/>
                <a:cs typeface="Arial Unicode MS" charset="0"/>
              </a:defRPr>
            </a:lvl3pPr>
            <a:lvl4pPr marL="1600200" indent="-228600">
              <a:defRPr sz="3600">
                <a:solidFill>
                  <a:schemeClr val="tx1"/>
                </a:solidFill>
                <a:latin typeface="Arial" charset="0"/>
                <a:ea typeface="Arial Unicode MS" charset="0"/>
                <a:cs typeface="Arial Unicode MS" charset="0"/>
              </a:defRPr>
            </a:lvl4pPr>
            <a:lvl5pPr marL="2057400" indent="-228600">
              <a:defRPr sz="3600">
                <a:solidFill>
                  <a:schemeClr val="tx1"/>
                </a:solidFill>
                <a:latin typeface="Arial" charset="0"/>
                <a:ea typeface="Arial Unicode MS" charset="0"/>
                <a:cs typeface="Arial Unicode MS" charset="0"/>
              </a:defRPr>
            </a:lvl5pPr>
            <a:lvl6pPr marL="25146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6pPr>
            <a:lvl7pPr marL="29718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7pPr>
            <a:lvl8pPr marL="34290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8pPr>
            <a:lvl9pPr marL="38862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9pPr>
          </a:lstStyle>
          <a:p>
            <a:r>
              <a:rPr lang="en-GB" sz="3960" dirty="0">
                <a:solidFill>
                  <a:srgbClr val="00B050"/>
                </a:solidFill>
                <a:sym typeface="ZapfDingbats" charset="0"/>
              </a:rPr>
              <a:t>◉</a:t>
            </a:r>
            <a:endParaRPr lang="en-GB" sz="3960" dirty="0">
              <a:solidFill>
                <a:srgbClr val="00B050"/>
              </a:solidFill>
            </a:endParaRPr>
          </a:p>
        </p:txBody>
      </p:sp>
      <p:sp>
        <p:nvSpPr>
          <p:cNvPr id="50" name="TextBox 28"/>
          <p:cNvSpPr txBox="1">
            <a:spLocks noChangeArrowheads="1"/>
          </p:cNvSpPr>
          <p:nvPr/>
        </p:nvSpPr>
        <p:spPr bwMode="auto">
          <a:xfrm>
            <a:off x="7627620" y="3520441"/>
            <a:ext cx="639128" cy="710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574" tIns="50287" rIns="100574" bIns="50287">
            <a:spAutoFit/>
          </a:bodyPr>
          <a:lstStyle>
            <a:lvl1pPr>
              <a:defRPr sz="3600">
                <a:solidFill>
                  <a:schemeClr val="tx1"/>
                </a:solidFill>
                <a:latin typeface="Arial" charset="0"/>
                <a:ea typeface="ＭＳ Ｐゴシック" charset="0"/>
                <a:cs typeface="Arial Unicode MS" charset="0"/>
              </a:defRPr>
            </a:lvl1pPr>
            <a:lvl2pPr marL="742950" indent="-285750">
              <a:defRPr sz="3600">
                <a:solidFill>
                  <a:schemeClr val="tx1"/>
                </a:solidFill>
                <a:latin typeface="Arial" charset="0"/>
                <a:ea typeface="Arial Unicode MS" charset="0"/>
                <a:cs typeface="Arial Unicode MS" charset="0"/>
              </a:defRPr>
            </a:lvl2pPr>
            <a:lvl3pPr marL="1143000" indent="-228600">
              <a:defRPr sz="3600">
                <a:solidFill>
                  <a:schemeClr val="tx1"/>
                </a:solidFill>
                <a:latin typeface="Arial" charset="0"/>
                <a:ea typeface="Arial Unicode MS" charset="0"/>
                <a:cs typeface="Arial Unicode MS" charset="0"/>
              </a:defRPr>
            </a:lvl3pPr>
            <a:lvl4pPr marL="1600200" indent="-228600">
              <a:defRPr sz="3600">
                <a:solidFill>
                  <a:schemeClr val="tx1"/>
                </a:solidFill>
                <a:latin typeface="Arial" charset="0"/>
                <a:ea typeface="Arial Unicode MS" charset="0"/>
                <a:cs typeface="Arial Unicode MS" charset="0"/>
              </a:defRPr>
            </a:lvl4pPr>
            <a:lvl5pPr marL="2057400" indent="-228600">
              <a:defRPr sz="3600">
                <a:solidFill>
                  <a:schemeClr val="tx1"/>
                </a:solidFill>
                <a:latin typeface="Arial" charset="0"/>
                <a:ea typeface="Arial Unicode MS" charset="0"/>
                <a:cs typeface="Arial Unicode MS" charset="0"/>
              </a:defRPr>
            </a:lvl5pPr>
            <a:lvl6pPr marL="25146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6pPr>
            <a:lvl7pPr marL="29718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7pPr>
            <a:lvl8pPr marL="34290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8pPr>
            <a:lvl9pPr marL="38862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9pPr>
          </a:lstStyle>
          <a:p>
            <a:r>
              <a:rPr lang="en-GB" sz="3960" dirty="0">
                <a:solidFill>
                  <a:srgbClr val="00B050"/>
                </a:solidFill>
                <a:sym typeface="ZapfDingbats" charset="0"/>
              </a:rPr>
              <a:t>◉</a:t>
            </a:r>
            <a:endParaRPr lang="en-GB" sz="3960" dirty="0">
              <a:solidFill>
                <a:srgbClr val="00B050"/>
              </a:solidFill>
            </a:endParaRPr>
          </a:p>
        </p:txBody>
      </p:sp>
      <p:sp>
        <p:nvSpPr>
          <p:cNvPr id="51" name="TextBox 28"/>
          <p:cNvSpPr txBox="1">
            <a:spLocks noChangeArrowheads="1"/>
          </p:cNvSpPr>
          <p:nvPr/>
        </p:nvSpPr>
        <p:spPr bwMode="auto">
          <a:xfrm>
            <a:off x="8465820" y="3101341"/>
            <a:ext cx="639128" cy="710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574" tIns="50287" rIns="100574" bIns="50287">
            <a:spAutoFit/>
          </a:bodyPr>
          <a:lstStyle>
            <a:lvl1pPr>
              <a:defRPr sz="3600">
                <a:solidFill>
                  <a:schemeClr val="tx1"/>
                </a:solidFill>
                <a:latin typeface="Arial" charset="0"/>
                <a:ea typeface="ＭＳ Ｐゴシック" charset="0"/>
                <a:cs typeface="Arial Unicode MS" charset="0"/>
              </a:defRPr>
            </a:lvl1pPr>
            <a:lvl2pPr marL="742950" indent="-285750">
              <a:defRPr sz="3600">
                <a:solidFill>
                  <a:schemeClr val="tx1"/>
                </a:solidFill>
                <a:latin typeface="Arial" charset="0"/>
                <a:ea typeface="Arial Unicode MS" charset="0"/>
                <a:cs typeface="Arial Unicode MS" charset="0"/>
              </a:defRPr>
            </a:lvl2pPr>
            <a:lvl3pPr marL="1143000" indent="-228600">
              <a:defRPr sz="3600">
                <a:solidFill>
                  <a:schemeClr val="tx1"/>
                </a:solidFill>
                <a:latin typeface="Arial" charset="0"/>
                <a:ea typeface="Arial Unicode MS" charset="0"/>
                <a:cs typeface="Arial Unicode MS" charset="0"/>
              </a:defRPr>
            </a:lvl3pPr>
            <a:lvl4pPr marL="1600200" indent="-228600">
              <a:defRPr sz="3600">
                <a:solidFill>
                  <a:schemeClr val="tx1"/>
                </a:solidFill>
                <a:latin typeface="Arial" charset="0"/>
                <a:ea typeface="Arial Unicode MS" charset="0"/>
                <a:cs typeface="Arial Unicode MS" charset="0"/>
              </a:defRPr>
            </a:lvl4pPr>
            <a:lvl5pPr marL="2057400" indent="-228600">
              <a:defRPr sz="3600">
                <a:solidFill>
                  <a:schemeClr val="tx1"/>
                </a:solidFill>
                <a:latin typeface="Arial" charset="0"/>
                <a:ea typeface="Arial Unicode MS" charset="0"/>
                <a:cs typeface="Arial Unicode MS" charset="0"/>
              </a:defRPr>
            </a:lvl5pPr>
            <a:lvl6pPr marL="25146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6pPr>
            <a:lvl7pPr marL="29718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7pPr>
            <a:lvl8pPr marL="34290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8pPr>
            <a:lvl9pPr marL="38862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9pPr>
          </a:lstStyle>
          <a:p>
            <a:r>
              <a:rPr lang="en-GB" sz="3960" dirty="0">
                <a:solidFill>
                  <a:srgbClr val="00B050"/>
                </a:solidFill>
                <a:sym typeface="ZapfDingbats" charset="0"/>
              </a:rPr>
              <a:t>◉</a:t>
            </a:r>
            <a:endParaRPr lang="en-GB" sz="3960" dirty="0">
              <a:solidFill>
                <a:srgbClr val="00B050"/>
              </a:solidFill>
            </a:endParaRPr>
          </a:p>
        </p:txBody>
      </p:sp>
      <p:sp>
        <p:nvSpPr>
          <p:cNvPr id="52" name="TextBox 28"/>
          <p:cNvSpPr txBox="1">
            <a:spLocks noChangeArrowheads="1"/>
          </p:cNvSpPr>
          <p:nvPr/>
        </p:nvSpPr>
        <p:spPr bwMode="auto">
          <a:xfrm>
            <a:off x="419100" y="2849881"/>
            <a:ext cx="639128" cy="710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574" tIns="50287" rIns="100574" bIns="50287">
            <a:spAutoFit/>
          </a:bodyPr>
          <a:lstStyle>
            <a:lvl1pPr>
              <a:defRPr sz="3600">
                <a:solidFill>
                  <a:schemeClr val="tx1"/>
                </a:solidFill>
                <a:latin typeface="Arial" charset="0"/>
                <a:ea typeface="ＭＳ Ｐゴシック" charset="0"/>
                <a:cs typeface="Arial Unicode MS" charset="0"/>
              </a:defRPr>
            </a:lvl1pPr>
            <a:lvl2pPr marL="742950" indent="-285750">
              <a:defRPr sz="3600">
                <a:solidFill>
                  <a:schemeClr val="tx1"/>
                </a:solidFill>
                <a:latin typeface="Arial" charset="0"/>
                <a:ea typeface="Arial Unicode MS" charset="0"/>
                <a:cs typeface="Arial Unicode MS" charset="0"/>
              </a:defRPr>
            </a:lvl2pPr>
            <a:lvl3pPr marL="1143000" indent="-228600">
              <a:defRPr sz="3600">
                <a:solidFill>
                  <a:schemeClr val="tx1"/>
                </a:solidFill>
                <a:latin typeface="Arial" charset="0"/>
                <a:ea typeface="Arial Unicode MS" charset="0"/>
                <a:cs typeface="Arial Unicode MS" charset="0"/>
              </a:defRPr>
            </a:lvl3pPr>
            <a:lvl4pPr marL="1600200" indent="-228600">
              <a:defRPr sz="3600">
                <a:solidFill>
                  <a:schemeClr val="tx1"/>
                </a:solidFill>
                <a:latin typeface="Arial" charset="0"/>
                <a:ea typeface="Arial Unicode MS" charset="0"/>
                <a:cs typeface="Arial Unicode MS" charset="0"/>
              </a:defRPr>
            </a:lvl4pPr>
            <a:lvl5pPr marL="2057400" indent="-228600">
              <a:defRPr sz="3600">
                <a:solidFill>
                  <a:schemeClr val="tx1"/>
                </a:solidFill>
                <a:latin typeface="Arial" charset="0"/>
                <a:ea typeface="Arial Unicode MS" charset="0"/>
                <a:cs typeface="Arial Unicode MS" charset="0"/>
              </a:defRPr>
            </a:lvl5pPr>
            <a:lvl6pPr marL="25146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6pPr>
            <a:lvl7pPr marL="29718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7pPr>
            <a:lvl8pPr marL="34290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8pPr>
            <a:lvl9pPr marL="38862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9pPr>
          </a:lstStyle>
          <a:p>
            <a:r>
              <a:rPr lang="en-GB" sz="3960" dirty="0">
                <a:solidFill>
                  <a:srgbClr val="00B050"/>
                </a:solidFill>
                <a:sym typeface="ZapfDingbats" charset="0"/>
              </a:rPr>
              <a:t>◉</a:t>
            </a:r>
            <a:endParaRPr lang="en-GB" sz="3960" dirty="0">
              <a:solidFill>
                <a:srgbClr val="00B050"/>
              </a:solidFill>
            </a:endParaRPr>
          </a:p>
        </p:txBody>
      </p:sp>
      <p:pic>
        <p:nvPicPr>
          <p:cNvPr id="53" name="Picture 52"/>
          <p:cNvPicPr>
            <a:picLocks noChangeAspect="1"/>
          </p:cNvPicPr>
          <p:nvPr/>
        </p:nvPicPr>
        <p:blipFill>
          <a:blip r:embed="rId3"/>
          <a:stretch>
            <a:fillRect/>
          </a:stretch>
        </p:blipFill>
        <p:spPr>
          <a:xfrm>
            <a:off x="-1" y="4084320"/>
            <a:ext cx="5532121" cy="3394711"/>
          </a:xfrm>
          <a:prstGeom prst="rect">
            <a:avLst/>
          </a:prstGeom>
        </p:spPr>
      </p:pic>
      <p:sp>
        <p:nvSpPr>
          <p:cNvPr id="54" name="Rectangle 53"/>
          <p:cNvSpPr/>
          <p:nvPr/>
        </p:nvSpPr>
        <p:spPr>
          <a:xfrm>
            <a:off x="0" y="754381"/>
            <a:ext cx="3520440" cy="1523484"/>
          </a:xfrm>
          <a:prstGeom prst="rect">
            <a:avLst/>
          </a:prstGeom>
          <a:solidFill>
            <a:schemeClr val="bg1">
              <a:lumMod val="85000"/>
            </a:schemeClr>
          </a:solidFill>
        </p:spPr>
        <p:txBody>
          <a:bodyPr wrap="square" lIns="100574" tIns="50287" rIns="100574" bIns="50287">
            <a:spAutoFit/>
          </a:bodyPr>
          <a:lstStyle/>
          <a:p>
            <a:pPr lvl="0"/>
            <a:r>
              <a:rPr lang="en-US" sz="1540" dirty="0"/>
              <a:t>X-band Technologies: 	</a:t>
            </a:r>
            <a:endParaRPr lang="en-US" sz="1540" b="1" dirty="0"/>
          </a:p>
          <a:p>
            <a:pPr marL="188576" indent="-188576">
              <a:buFont typeface="Arial"/>
              <a:buChar char="•"/>
            </a:pPr>
            <a:r>
              <a:rPr lang="en-US" sz="1540" dirty="0"/>
              <a:t>High gradient structures and high efficiency RF </a:t>
            </a:r>
            <a:r>
              <a:rPr lang="en-US" sz="1540" dirty="0">
                <a:solidFill>
                  <a:srgbClr val="00B050"/>
                </a:solidFill>
              </a:rPr>
              <a:t>(structure prod. in green) </a:t>
            </a:r>
          </a:p>
          <a:p>
            <a:pPr marL="188576" indent="-188576">
              <a:buFont typeface="Arial"/>
              <a:buChar char="•"/>
            </a:pPr>
            <a:r>
              <a:rPr lang="en-US" sz="1540" dirty="0"/>
              <a:t>X-band High power Testing Facilities (x3 increase) </a:t>
            </a:r>
            <a:r>
              <a:rPr lang="en-US" sz="1540" dirty="0">
                <a:solidFill>
                  <a:srgbClr val="FF0000"/>
                </a:solidFill>
              </a:rPr>
              <a:t>(in red) </a:t>
            </a:r>
          </a:p>
          <a:p>
            <a:pPr marL="188576" indent="-188576">
              <a:buFont typeface="Arial"/>
              <a:buChar char="•"/>
            </a:pPr>
            <a:r>
              <a:rPr lang="en-US" sz="1540" dirty="0"/>
              <a:t>Use of X-band technologies for FELs </a:t>
            </a:r>
          </a:p>
        </p:txBody>
      </p:sp>
      <p:pic>
        <p:nvPicPr>
          <p:cNvPr id="58" name="Picture 57" descr="Picture1.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604262" y="754380"/>
            <a:ext cx="1855340" cy="1235905"/>
          </a:xfrm>
          <a:prstGeom prst="rect">
            <a:avLst/>
          </a:prstGeom>
        </p:spPr>
      </p:pic>
      <p:sp>
        <p:nvSpPr>
          <p:cNvPr id="59" name="TextBox 28"/>
          <p:cNvSpPr txBox="1">
            <a:spLocks noChangeArrowheads="1"/>
          </p:cNvSpPr>
          <p:nvPr/>
        </p:nvSpPr>
        <p:spPr bwMode="auto">
          <a:xfrm>
            <a:off x="4861560" y="3185161"/>
            <a:ext cx="639128" cy="710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574" tIns="50287" rIns="100574" bIns="50287">
            <a:spAutoFit/>
          </a:bodyPr>
          <a:lstStyle>
            <a:lvl1pPr>
              <a:defRPr sz="3600">
                <a:solidFill>
                  <a:schemeClr val="tx1"/>
                </a:solidFill>
                <a:latin typeface="Arial" charset="0"/>
                <a:ea typeface="ＭＳ Ｐゴシック" charset="0"/>
                <a:cs typeface="Arial Unicode MS" charset="0"/>
              </a:defRPr>
            </a:lvl1pPr>
            <a:lvl2pPr marL="742950" indent="-285750">
              <a:defRPr sz="3600">
                <a:solidFill>
                  <a:schemeClr val="tx1"/>
                </a:solidFill>
                <a:latin typeface="Arial" charset="0"/>
                <a:ea typeface="Arial Unicode MS" charset="0"/>
                <a:cs typeface="Arial Unicode MS" charset="0"/>
              </a:defRPr>
            </a:lvl2pPr>
            <a:lvl3pPr marL="1143000" indent="-228600">
              <a:defRPr sz="3600">
                <a:solidFill>
                  <a:schemeClr val="tx1"/>
                </a:solidFill>
                <a:latin typeface="Arial" charset="0"/>
                <a:ea typeface="Arial Unicode MS" charset="0"/>
                <a:cs typeface="Arial Unicode MS" charset="0"/>
              </a:defRPr>
            </a:lvl3pPr>
            <a:lvl4pPr marL="1600200" indent="-228600">
              <a:defRPr sz="3600">
                <a:solidFill>
                  <a:schemeClr val="tx1"/>
                </a:solidFill>
                <a:latin typeface="Arial" charset="0"/>
                <a:ea typeface="Arial Unicode MS" charset="0"/>
                <a:cs typeface="Arial Unicode MS" charset="0"/>
              </a:defRPr>
            </a:lvl4pPr>
            <a:lvl5pPr marL="2057400" indent="-228600">
              <a:defRPr sz="3600">
                <a:solidFill>
                  <a:schemeClr val="tx1"/>
                </a:solidFill>
                <a:latin typeface="Arial" charset="0"/>
                <a:ea typeface="Arial Unicode MS" charset="0"/>
                <a:cs typeface="Arial Unicode MS" charset="0"/>
              </a:defRPr>
            </a:lvl5pPr>
            <a:lvl6pPr marL="25146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6pPr>
            <a:lvl7pPr marL="29718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7pPr>
            <a:lvl8pPr marL="34290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8pPr>
            <a:lvl9pPr marL="38862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9pPr>
          </a:lstStyle>
          <a:p>
            <a:r>
              <a:rPr lang="en-GB" sz="3960" dirty="0">
                <a:solidFill>
                  <a:srgbClr val="00B050"/>
                </a:solidFill>
                <a:sym typeface="ZapfDingbats" charset="0"/>
              </a:rPr>
              <a:t>◉</a:t>
            </a:r>
            <a:endParaRPr lang="en-GB" sz="3960" dirty="0">
              <a:solidFill>
                <a:srgbClr val="00B050"/>
              </a:solidFill>
            </a:endParaRPr>
          </a:p>
        </p:txBody>
      </p:sp>
      <p:sp>
        <p:nvSpPr>
          <p:cNvPr id="60" name="TextBox 28"/>
          <p:cNvSpPr txBox="1">
            <a:spLocks noChangeArrowheads="1"/>
          </p:cNvSpPr>
          <p:nvPr/>
        </p:nvSpPr>
        <p:spPr bwMode="auto">
          <a:xfrm>
            <a:off x="4274820" y="3480037"/>
            <a:ext cx="639128" cy="710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574" tIns="50287" rIns="100574" bIns="50287">
            <a:spAutoFit/>
          </a:bodyPr>
          <a:lstStyle>
            <a:lvl1pPr>
              <a:defRPr sz="3600">
                <a:solidFill>
                  <a:schemeClr val="tx1"/>
                </a:solidFill>
                <a:latin typeface="Arial" charset="0"/>
                <a:ea typeface="ＭＳ Ｐゴシック" charset="0"/>
                <a:cs typeface="Arial Unicode MS" charset="0"/>
              </a:defRPr>
            </a:lvl1pPr>
            <a:lvl2pPr marL="742950" indent="-285750">
              <a:defRPr sz="3600">
                <a:solidFill>
                  <a:schemeClr val="tx1"/>
                </a:solidFill>
                <a:latin typeface="Arial" charset="0"/>
                <a:ea typeface="Arial Unicode MS" charset="0"/>
                <a:cs typeface="Arial Unicode MS" charset="0"/>
              </a:defRPr>
            </a:lvl2pPr>
            <a:lvl3pPr marL="1143000" indent="-228600">
              <a:defRPr sz="3600">
                <a:solidFill>
                  <a:schemeClr val="tx1"/>
                </a:solidFill>
                <a:latin typeface="Arial" charset="0"/>
                <a:ea typeface="Arial Unicode MS" charset="0"/>
                <a:cs typeface="Arial Unicode MS" charset="0"/>
              </a:defRPr>
            </a:lvl3pPr>
            <a:lvl4pPr marL="1600200" indent="-228600">
              <a:defRPr sz="3600">
                <a:solidFill>
                  <a:schemeClr val="tx1"/>
                </a:solidFill>
                <a:latin typeface="Arial" charset="0"/>
                <a:ea typeface="Arial Unicode MS" charset="0"/>
                <a:cs typeface="Arial Unicode MS" charset="0"/>
              </a:defRPr>
            </a:lvl4pPr>
            <a:lvl5pPr marL="2057400" indent="-228600">
              <a:defRPr sz="3600">
                <a:solidFill>
                  <a:schemeClr val="tx1"/>
                </a:solidFill>
                <a:latin typeface="Arial" charset="0"/>
                <a:ea typeface="Arial Unicode MS" charset="0"/>
                <a:cs typeface="Arial Unicode MS" charset="0"/>
              </a:defRPr>
            </a:lvl5pPr>
            <a:lvl6pPr marL="25146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6pPr>
            <a:lvl7pPr marL="29718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7pPr>
            <a:lvl8pPr marL="34290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8pPr>
            <a:lvl9pPr marL="38862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9pPr>
          </a:lstStyle>
          <a:p>
            <a:r>
              <a:rPr lang="en-GB" sz="3960" dirty="0">
                <a:solidFill>
                  <a:srgbClr val="00B050"/>
                </a:solidFill>
                <a:sym typeface="ZapfDingbats" charset="0"/>
              </a:rPr>
              <a:t>◉</a:t>
            </a:r>
            <a:endParaRPr lang="en-GB" sz="3960" dirty="0">
              <a:solidFill>
                <a:srgbClr val="00B050"/>
              </a:solidFill>
            </a:endParaRPr>
          </a:p>
        </p:txBody>
      </p:sp>
      <p:sp>
        <p:nvSpPr>
          <p:cNvPr id="61" name="TextBox 28"/>
          <p:cNvSpPr txBox="1">
            <a:spLocks noChangeArrowheads="1"/>
          </p:cNvSpPr>
          <p:nvPr/>
        </p:nvSpPr>
        <p:spPr bwMode="auto">
          <a:xfrm>
            <a:off x="4725354" y="2893297"/>
            <a:ext cx="639128" cy="710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574" tIns="50287" rIns="100574" bIns="50287">
            <a:spAutoFit/>
          </a:bodyPr>
          <a:lstStyle>
            <a:lvl1pPr>
              <a:defRPr sz="3600">
                <a:solidFill>
                  <a:schemeClr val="tx1"/>
                </a:solidFill>
                <a:latin typeface="Arial" charset="0"/>
                <a:ea typeface="ＭＳ Ｐゴシック" charset="0"/>
                <a:cs typeface="Arial Unicode MS" charset="0"/>
              </a:defRPr>
            </a:lvl1pPr>
            <a:lvl2pPr marL="742950" indent="-285750">
              <a:defRPr sz="3600">
                <a:solidFill>
                  <a:schemeClr val="tx1"/>
                </a:solidFill>
                <a:latin typeface="Arial" charset="0"/>
                <a:ea typeface="Arial Unicode MS" charset="0"/>
                <a:cs typeface="Arial Unicode MS" charset="0"/>
              </a:defRPr>
            </a:lvl2pPr>
            <a:lvl3pPr marL="1143000" indent="-228600">
              <a:defRPr sz="3600">
                <a:solidFill>
                  <a:schemeClr val="tx1"/>
                </a:solidFill>
                <a:latin typeface="Arial" charset="0"/>
                <a:ea typeface="Arial Unicode MS" charset="0"/>
                <a:cs typeface="Arial Unicode MS" charset="0"/>
              </a:defRPr>
            </a:lvl3pPr>
            <a:lvl4pPr marL="1600200" indent="-228600">
              <a:defRPr sz="3600">
                <a:solidFill>
                  <a:schemeClr val="tx1"/>
                </a:solidFill>
                <a:latin typeface="Arial" charset="0"/>
                <a:ea typeface="Arial Unicode MS" charset="0"/>
                <a:cs typeface="Arial Unicode MS" charset="0"/>
              </a:defRPr>
            </a:lvl4pPr>
            <a:lvl5pPr marL="2057400" indent="-228600">
              <a:defRPr sz="3600">
                <a:solidFill>
                  <a:schemeClr val="tx1"/>
                </a:solidFill>
                <a:latin typeface="Arial" charset="0"/>
                <a:ea typeface="Arial Unicode MS" charset="0"/>
                <a:cs typeface="Arial Unicode MS" charset="0"/>
              </a:defRPr>
            </a:lvl5pPr>
            <a:lvl6pPr marL="25146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6pPr>
            <a:lvl7pPr marL="29718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7pPr>
            <a:lvl8pPr marL="34290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8pPr>
            <a:lvl9pPr marL="3886200" indent="-228600" eaLnBrk="0" fontAlgn="ctr" hangingPunct="0">
              <a:spcBef>
                <a:spcPct val="0"/>
              </a:spcBef>
              <a:spcAft>
                <a:spcPct val="0"/>
              </a:spcAft>
              <a:defRPr sz="3600">
                <a:solidFill>
                  <a:schemeClr val="tx1"/>
                </a:solidFill>
                <a:latin typeface="Arial" charset="0"/>
                <a:ea typeface="Arial Unicode MS" charset="0"/>
                <a:cs typeface="Arial Unicode MS" charset="0"/>
              </a:defRPr>
            </a:lvl9pPr>
          </a:lstStyle>
          <a:p>
            <a:r>
              <a:rPr lang="en-GB" sz="3960" dirty="0">
                <a:solidFill>
                  <a:srgbClr val="00B050"/>
                </a:solidFill>
                <a:sym typeface="ZapfDingbats" charset="0"/>
              </a:rPr>
              <a:t>◉</a:t>
            </a:r>
            <a:endParaRPr lang="en-GB" sz="3960" dirty="0">
              <a:solidFill>
                <a:srgbClr val="00B050"/>
              </a:solidFill>
            </a:endParaRPr>
          </a:p>
        </p:txBody>
      </p:sp>
      <p:pic>
        <p:nvPicPr>
          <p:cNvPr id="5" name="Picture 4" descr="Disc_1.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532121" y="754380"/>
            <a:ext cx="2059785" cy="2011680"/>
          </a:xfrm>
          <a:prstGeom prst="rect">
            <a:avLst/>
          </a:prstGeom>
        </p:spPr>
      </p:pic>
      <p:pic>
        <p:nvPicPr>
          <p:cNvPr id="6" name="Picture 5" descr="DSC08155.JP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641590" y="754380"/>
            <a:ext cx="2430780" cy="1823085"/>
          </a:xfrm>
          <a:prstGeom prst="rect">
            <a:avLst/>
          </a:prstGeom>
        </p:spPr>
      </p:pic>
    </p:spTree>
    <p:extLst>
      <p:ext uri="{BB962C8B-B14F-4D97-AF65-F5344CB8AC3E}">
        <p14:creationId xmlns:p14="http://schemas.microsoft.com/office/powerpoint/2010/main" val="32036659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4294967295"/>
          </p:nvPr>
        </p:nvSpPr>
        <p:spPr>
          <a:xfrm>
            <a:off x="3436620" y="6992065"/>
            <a:ext cx="3185160" cy="401638"/>
          </a:xfrm>
          <a:prstGeom prst="rect">
            <a:avLst/>
          </a:prstGeom>
        </p:spPr>
        <p:txBody>
          <a:bodyPr/>
          <a:lstStyle/>
          <a:p>
            <a:r>
              <a:rPr lang="en-US" smtClean="0">
                <a:latin typeface="Calibri"/>
                <a:cs typeface="Calibri"/>
              </a:rPr>
              <a:t>Lucie Linssen, March 5th 2015</a:t>
            </a:r>
            <a:endParaRPr lang="en-US">
              <a:latin typeface="Calibri"/>
              <a:cs typeface="Calibri"/>
            </a:endParaRPr>
          </a:p>
        </p:txBody>
      </p:sp>
      <p:sp>
        <p:nvSpPr>
          <p:cNvPr id="3" name="Slide Number Placeholder 2"/>
          <p:cNvSpPr>
            <a:spLocks noGrp="1"/>
          </p:cNvSpPr>
          <p:nvPr>
            <p:ph type="sldNum" sz="quarter" idx="4294967295"/>
          </p:nvPr>
        </p:nvSpPr>
        <p:spPr>
          <a:xfrm>
            <a:off x="7208520" y="6992065"/>
            <a:ext cx="2346960" cy="401638"/>
          </a:xfrm>
          <a:prstGeom prst="rect">
            <a:avLst/>
          </a:prstGeom>
        </p:spPr>
        <p:txBody>
          <a:bodyPr/>
          <a:lstStyle/>
          <a:p>
            <a:fld id="{57C39CEA-1F7B-3444-B605-6C36DF480EDC}" type="slidenum">
              <a:rPr lang="en-US" smtClean="0">
                <a:latin typeface="Calibri"/>
                <a:cs typeface="Calibri"/>
              </a:rPr>
              <a:t>6</a:t>
            </a:fld>
            <a:endParaRPr lang="en-US">
              <a:latin typeface="Calibri"/>
              <a:cs typeface="Calibri"/>
            </a:endParaRPr>
          </a:p>
        </p:txBody>
      </p:sp>
      <p:pic>
        <p:nvPicPr>
          <p:cNvPr id="4" name="Picture 3" descr="P1010973.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3970"/>
            <a:ext cx="10058400" cy="7543800"/>
          </a:xfrm>
          <a:prstGeom prst="rect">
            <a:avLst/>
          </a:prstGeom>
        </p:spPr>
      </p:pic>
      <p:sp>
        <p:nvSpPr>
          <p:cNvPr id="5" name="TextBox 4"/>
          <p:cNvSpPr txBox="1"/>
          <p:nvPr/>
        </p:nvSpPr>
        <p:spPr>
          <a:xfrm>
            <a:off x="27940" y="6482080"/>
            <a:ext cx="6437596" cy="1107996"/>
          </a:xfrm>
          <a:prstGeom prst="rect">
            <a:avLst/>
          </a:prstGeom>
          <a:solidFill>
            <a:schemeClr val="bg1">
              <a:lumMod val="50000"/>
            </a:schemeClr>
          </a:solidFill>
        </p:spPr>
        <p:txBody>
          <a:bodyPr wrap="none" rtlCol="0">
            <a:spAutoFit/>
          </a:bodyPr>
          <a:lstStyle/>
          <a:p>
            <a:r>
              <a:rPr lang="en-US" sz="2200" dirty="0">
                <a:solidFill>
                  <a:schemeClr val="bg1"/>
                </a:solidFill>
                <a:latin typeface="Calibri"/>
                <a:cs typeface="Calibri"/>
              </a:rPr>
              <a:t>Recently installed 2-beam acceleration module in CTF3</a:t>
            </a:r>
          </a:p>
          <a:p>
            <a:r>
              <a:rPr lang="en-US" sz="2200" dirty="0">
                <a:solidFill>
                  <a:schemeClr val="bg1"/>
                </a:solidFill>
                <a:latin typeface="Calibri"/>
                <a:cs typeface="Calibri"/>
              </a:rPr>
              <a:t>(according to latest CLIC design)</a:t>
            </a:r>
          </a:p>
          <a:p>
            <a:r>
              <a:rPr lang="en-US" sz="2200" dirty="0">
                <a:solidFill>
                  <a:schemeClr val="bg1"/>
                </a:solidFill>
                <a:latin typeface="Calibri"/>
                <a:cs typeface="Calibri"/>
              </a:rPr>
              <a:t>First 2-beam tests stand reached 145 MV/m (2012)</a:t>
            </a:r>
          </a:p>
        </p:txBody>
      </p:sp>
      <p:sp>
        <p:nvSpPr>
          <p:cNvPr id="6" name="TextBox 5"/>
          <p:cNvSpPr txBox="1"/>
          <p:nvPr/>
        </p:nvSpPr>
        <p:spPr>
          <a:xfrm>
            <a:off x="8508601" y="4932120"/>
            <a:ext cx="1472326" cy="430887"/>
          </a:xfrm>
          <a:prstGeom prst="rect">
            <a:avLst/>
          </a:prstGeom>
          <a:solidFill>
            <a:schemeClr val="bg1">
              <a:lumMod val="50000"/>
            </a:schemeClr>
          </a:solidFill>
        </p:spPr>
        <p:txBody>
          <a:bodyPr wrap="none" rtlCol="0">
            <a:spAutoFit/>
          </a:bodyPr>
          <a:lstStyle/>
          <a:p>
            <a:r>
              <a:rPr lang="en-US" sz="2200" dirty="0">
                <a:solidFill>
                  <a:srgbClr val="0000FF"/>
                </a:solidFill>
                <a:latin typeface="Calibri"/>
                <a:cs typeface="Calibri"/>
              </a:rPr>
              <a:t>drive beam</a:t>
            </a:r>
          </a:p>
        </p:txBody>
      </p:sp>
      <p:sp>
        <p:nvSpPr>
          <p:cNvPr id="7" name="TextBox 6"/>
          <p:cNvSpPr txBox="1"/>
          <p:nvPr/>
        </p:nvSpPr>
        <p:spPr>
          <a:xfrm>
            <a:off x="8508601" y="6754490"/>
            <a:ext cx="1470274" cy="430887"/>
          </a:xfrm>
          <a:prstGeom prst="rect">
            <a:avLst/>
          </a:prstGeom>
          <a:solidFill>
            <a:srgbClr val="7F7F7F"/>
          </a:solidFill>
        </p:spPr>
        <p:txBody>
          <a:bodyPr wrap="none" rtlCol="0">
            <a:spAutoFit/>
          </a:bodyPr>
          <a:lstStyle/>
          <a:p>
            <a:r>
              <a:rPr lang="en-US" sz="2200" dirty="0">
                <a:solidFill>
                  <a:srgbClr val="FF0000"/>
                </a:solidFill>
                <a:latin typeface="Calibri"/>
                <a:cs typeface="Calibri"/>
              </a:rPr>
              <a:t>main beam</a:t>
            </a:r>
          </a:p>
        </p:txBody>
      </p:sp>
      <p:cxnSp>
        <p:nvCxnSpPr>
          <p:cNvPr id="8" name="Straight Arrow Connector 7"/>
          <p:cNvCxnSpPr/>
          <p:nvPr/>
        </p:nvCxnSpPr>
        <p:spPr>
          <a:xfrm rot="420000" flipH="1">
            <a:off x="8791785" y="4625915"/>
            <a:ext cx="1091952" cy="0"/>
          </a:xfrm>
          <a:prstGeom prst="straightConnector1">
            <a:avLst/>
          </a:prstGeom>
          <a:ln w="5715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rot="21300000" flipH="1" flipV="1">
            <a:off x="8879710" y="6260279"/>
            <a:ext cx="935990" cy="342260"/>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4777740" y="0"/>
            <a:ext cx="2682240" cy="2108675"/>
          </a:xfrm>
          <a:prstGeom prst="rect">
            <a:avLst/>
          </a:prstGeom>
          <a:solidFill>
            <a:srgbClr val="FFFFFF"/>
          </a:solidFill>
          <a:ln w="9525">
            <a:noFill/>
            <a:miter lim="800000"/>
            <a:headEnd/>
            <a:tailEnd/>
          </a:ln>
          <a:effectLst>
            <a:outerShdw blurRad="50800" dist="38100" dir="2700000" algn="tl" rotWithShape="0">
              <a:prstClr val="black">
                <a:alpha val="40000"/>
              </a:prstClr>
            </a:outerShdw>
          </a:effectLst>
        </p:spPr>
      </p:pic>
      <p:pic>
        <p:nvPicPr>
          <p:cNvPr id="11" name="Picture 2"/>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7485755" y="0"/>
            <a:ext cx="2530735"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4777740" y="5103198"/>
            <a:ext cx="5280660" cy="769441"/>
          </a:xfrm>
          <a:prstGeom prst="rect">
            <a:avLst/>
          </a:prstGeom>
          <a:solidFill>
            <a:schemeClr val="accent1"/>
          </a:solidFill>
        </p:spPr>
        <p:txBody>
          <a:bodyPr wrap="square" rtlCol="0">
            <a:spAutoFit/>
          </a:bodyPr>
          <a:lstStyle/>
          <a:p>
            <a:r>
              <a:rPr lang="en-US" sz="2200" dirty="0">
                <a:solidFill>
                  <a:srgbClr val="FFFFFF"/>
                </a:solidFill>
              </a:rPr>
              <a:t>CLIC module review June 22:</a:t>
            </a:r>
          </a:p>
          <a:p>
            <a:r>
              <a:rPr lang="en-US" sz="2200" dirty="0">
                <a:solidFill>
                  <a:srgbClr val="FFFFFF"/>
                </a:solidFill>
                <a:hlinkClick r:id="rId5"/>
              </a:rPr>
              <a:t>https://indico.cern.ch/event/393250/</a:t>
            </a:r>
            <a:endParaRPr lang="en-US" sz="2200" dirty="0">
              <a:solidFill>
                <a:srgbClr val="FFFFFF"/>
              </a:solidFill>
            </a:endParaRPr>
          </a:p>
        </p:txBody>
      </p:sp>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77740" y="2179320"/>
            <a:ext cx="5280660" cy="2835697"/>
          </a:xfrm>
          <a:prstGeom prst="rect">
            <a:avLst/>
          </a:prstGeom>
        </p:spPr>
      </p:pic>
    </p:spTree>
    <p:extLst>
      <p:ext uri="{BB962C8B-B14F-4D97-AF65-F5344CB8AC3E}">
        <p14:creationId xmlns:p14="http://schemas.microsoft.com/office/powerpoint/2010/main" val="962259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p:cNvPicPr>
          <p:nvPr/>
        </p:nvPicPr>
        <p:blipFill>
          <a:blip r:embed="rId3"/>
          <a:stretch>
            <a:fillRect/>
          </a:stretch>
        </p:blipFill>
        <p:spPr>
          <a:xfrm>
            <a:off x="36361" y="754381"/>
            <a:ext cx="5758603" cy="4318953"/>
          </a:xfrm>
          <a:prstGeom prst="rect">
            <a:avLst/>
          </a:prstGeom>
          <a:solidFill>
            <a:schemeClr val="tx2">
              <a:lumMod val="20000"/>
              <a:lumOff val="80000"/>
            </a:schemeClr>
          </a:solidFill>
          <a:ln>
            <a:solidFill>
              <a:schemeClr val="bg1">
                <a:lumMod val="85000"/>
              </a:schemeClr>
            </a:solidFill>
          </a:ln>
        </p:spPr>
      </p:pic>
      <p:sp>
        <p:nvSpPr>
          <p:cNvPr id="3" name="TextBox 2"/>
          <p:cNvSpPr txBox="1"/>
          <p:nvPr/>
        </p:nvSpPr>
        <p:spPr>
          <a:xfrm>
            <a:off x="251460" y="4610100"/>
            <a:ext cx="3017520" cy="430887"/>
          </a:xfrm>
          <a:prstGeom prst="rect">
            <a:avLst/>
          </a:prstGeom>
          <a:solidFill>
            <a:schemeClr val="bg1"/>
          </a:solidFill>
        </p:spPr>
        <p:txBody>
          <a:bodyPr wrap="square" rtlCol="0">
            <a:spAutoFit/>
          </a:bodyPr>
          <a:lstStyle/>
          <a:p>
            <a:endParaRPr lang="en-US" sz="2200" dirty="0"/>
          </a:p>
        </p:txBody>
      </p:sp>
      <p:sp>
        <p:nvSpPr>
          <p:cNvPr id="9" name="Rectangle 8"/>
          <p:cNvSpPr/>
          <p:nvPr/>
        </p:nvSpPr>
        <p:spPr>
          <a:xfrm>
            <a:off x="1646" y="3520440"/>
            <a:ext cx="4945380" cy="1717393"/>
          </a:xfrm>
          <a:prstGeom prst="rect">
            <a:avLst/>
          </a:prstGeom>
          <a:solidFill>
            <a:srgbClr val="4F81BD"/>
          </a:solidFill>
          <a:ln>
            <a:solidFill>
              <a:srgbClr val="FFFFFF"/>
            </a:solidFill>
          </a:ln>
        </p:spPr>
        <p:txBody>
          <a:bodyPr wrap="square">
            <a:spAutoFit/>
          </a:bodyPr>
          <a:lstStyle/>
          <a:p>
            <a:pPr>
              <a:tabLst>
                <a:tab pos="722315" algn="l"/>
                <a:tab pos="1444629" algn="l"/>
                <a:tab pos="2166944" algn="l"/>
                <a:tab pos="2889259" algn="l"/>
                <a:tab pos="3611573" algn="l"/>
                <a:tab pos="4333888" algn="l"/>
                <a:tab pos="5056203" algn="l"/>
                <a:tab pos="5778518" algn="l"/>
                <a:tab pos="6500832" algn="l"/>
                <a:tab pos="7223147" algn="l"/>
                <a:tab pos="7945462" algn="l"/>
                <a:tab pos="8667776" algn="l"/>
                <a:tab pos="9390091" algn="l"/>
              </a:tabLst>
            </a:pPr>
            <a:r>
              <a:rPr lang="en-US" sz="1760" dirty="0">
                <a:solidFill>
                  <a:srgbClr val="FFFFFF"/>
                </a:solidFill>
              </a:rPr>
              <a:t>Key elements for performance being addressed with specific developments or tests: alignment, stability, damping systems, </a:t>
            </a:r>
            <a:r>
              <a:rPr lang="en-US" sz="1760" dirty="0" err="1">
                <a:solidFill>
                  <a:srgbClr val="FFFFFF"/>
                </a:solidFill>
              </a:rPr>
              <a:t>wakefield</a:t>
            </a:r>
            <a:r>
              <a:rPr lang="en-US" sz="1760" dirty="0">
                <a:solidFill>
                  <a:srgbClr val="FFFFFF"/>
                </a:solidFill>
              </a:rPr>
              <a:t> monitors (CTF3 in progress), damping rings performances and elements -&gt; wanted to complement by beam based alignment system performance verification (FACET)   </a:t>
            </a:r>
          </a:p>
        </p:txBody>
      </p:sp>
      <p:pic>
        <p:nvPicPr>
          <p:cNvPr id="13" name="Picture 12"/>
          <p:cNvPicPr>
            <a:picLocks noChangeAspect="1"/>
          </p:cNvPicPr>
          <p:nvPr/>
        </p:nvPicPr>
        <p:blipFill>
          <a:blip r:embed="rId4"/>
          <a:stretch>
            <a:fillRect/>
          </a:stretch>
        </p:blipFill>
        <p:spPr>
          <a:xfrm>
            <a:off x="0" y="3455926"/>
            <a:ext cx="5448300" cy="4086225"/>
          </a:xfrm>
          <a:prstGeom prst="rect">
            <a:avLst/>
          </a:prstGeom>
          <a:ln>
            <a:solidFill>
              <a:srgbClr val="D9D9D9"/>
            </a:solidFill>
          </a:ln>
        </p:spPr>
      </p:pic>
      <p:sp>
        <p:nvSpPr>
          <p:cNvPr id="2" name="Title 1"/>
          <p:cNvSpPr>
            <a:spLocks noGrp="1"/>
          </p:cNvSpPr>
          <p:nvPr>
            <p:ph type="title"/>
          </p:nvPr>
        </p:nvSpPr>
        <p:spPr/>
        <p:txBody>
          <a:bodyPr>
            <a:noAutofit/>
          </a:bodyPr>
          <a:lstStyle/>
          <a:p>
            <a:r>
              <a:rPr lang="en-US" sz="3960" dirty="0"/>
              <a:t>Main </a:t>
            </a:r>
            <a:r>
              <a:rPr lang="en-US" sz="3960" dirty="0" err="1"/>
              <a:t>Linac</a:t>
            </a:r>
            <a:r>
              <a:rPr lang="en-US" sz="3960" dirty="0"/>
              <a:t> Tolerances</a:t>
            </a:r>
          </a:p>
        </p:txBody>
      </p:sp>
      <p:sp>
        <p:nvSpPr>
          <p:cNvPr id="34" name="Title 1"/>
          <p:cNvSpPr txBox="1">
            <a:spLocks/>
          </p:cNvSpPr>
          <p:nvPr/>
        </p:nvSpPr>
        <p:spPr>
          <a:xfrm>
            <a:off x="812509" y="0"/>
            <a:ext cx="8324373" cy="677545"/>
          </a:xfrm>
          <a:prstGeom prst="rect">
            <a:avLst/>
          </a:prstGeom>
          <a:solidFill>
            <a:srgbClr val="558ED5"/>
          </a:solidFill>
          <a:ln>
            <a:solidFill>
              <a:schemeClr val="bg1"/>
            </a:solidFill>
          </a:ln>
        </p:spPr>
        <p:txBody>
          <a:bodyPr vert="horz" lIns="100471" tIns="50238" rIns="100471" bIns="50238" rtlCol="0" anchor="ctr">
            <a:noAutofit/>
          </a:bodyPr>
          <a:lstStyle>
            <a:lvl1pPr algn="ctr" defTabSz="456697" rtl="0" eaLnBrk="1" latinLnBrk="0" hangingPunct="1">
              <a:spcBef>
                <a:spcPct val="0"/>
              </a:spcBef>
              <a:buNone/>
              <a:defRPr sz="4400" kern="1200">
                <a:solidFill>
                  <a:schemeClr val="tx1"/>
                </a:solidFill>
                <a:latin typeface="+mj-lt"/>
                <a:ea typeface="+mj-ea"/>
                <a:cs typeface="+mj-cs"/>
              </a:defRPr>
            </a:lvl1pPr>
          </a:lstStyle>
          <a:p>
            <a:r>
              <a:rPr lang="en-US" sz="3520" dirty="0" err="1">
                <a:solidFill>
                  <a:srgbClr val="FFFFFF"/>
                </a:solidFill>
                <a:latin typeface="Calibri"/>
              </a:rPr>
              <a:t>Nanobeam</a:t>
            </a:r>
            <a:r>
              <a:rPr lang="en-US" sz="3520" dirty="0">
                <a:solidFill>
                  <a:srgbClr val="FFFFFF"/>
                </a:solidFill>
                <a:latin typeface="Calibri"/>
              </a:rPr>
              <a:t> studies in ATF and FACET</a:t>
            </a:r>
          </a:p>
        </p:txBody>
      </p:sp>
      <p:sp>
        <p:nvSpPr>
          <p:cNvPr id="31" name="Rectangle 30"/>
          <p:cNvSpPr/>
          <p:nvPr/>
        </p:nvSpPr>
        <p:spPr>
          <a:xfrm>
            <a:off x="5783580" y="922021"/>
            <a:ext cx="4274820" cy="3071610"/>
          </a:xfrm>
          <a:prstGeom prst="rect">
            <a:avLst/>
          </a:prstGeom>
          <a:solidFill>
            <a:srgbClr val="4F81BD"/>
          </a:solidFill>
          <a:ln>
            <a:solidFill>
              <a:srgbClr val="FFFFFF"/>
            </a:solidFill>
          </a:ln>
        </p:spPr>
        <p:txBody>
          <a:bodyPr wrap="square">
            <a:spAutoFit/>
          </a:bodyPr>
          <a:lstStyle/>
          <a:p>
            <a:pPr>
              <a:tabLst>
                <a:tab pos="722315" algn="l"/>
                <a:tab pos="1444629" algn="l"/>
                <a:tab pos="2166944" algn="l"/>
                <a:tab pos="2889259" algn="l"/>
                <a:tab pos="3611573" algn="l"/>
                <a:tab pos="4333888" algn="l"/>
                <a:tab pos="5056203" algn="l"/>
                <a:tab pos="5778518" algn="l"/>
                <a:tab pos="6500832" algn="l"/>
                <a:tab pos="7223147" algn="l"/>
                <a:tab pos="7945462" algn="l"/>
                <a:tab pos="8667776" algn="l"/>
                <a:tab pos="9390091" algn="l"/>
              </a:tabLst>
            </a:pPr>
            <a:r>
              <a:rPr lang="en-US" sz="1760" dirty="0">
                <a:solidFill>
                  <a:srgbClr val="FFFFFF"/>
                </a:solidFill>
              </a:rPr>
              <a:t>The CLIC coll. is very interested in a longer term </a:t>
            </a:r>
            <a:r>
              <a:rPr lang="en-US" sz="1760" dirty="0" err="1">
                <a:solidFill>
                  <a:srgbClr val="FFFFFF"/>
                </a:solidFill>
              </a:rPr>
              <a:t>programme</a:t>
            </a:r>
            <a:r>
              <a:rPr lang="en-US" sz="1760" dirty="0">
                <a:solidFill>
                  <a:srgbClr val="FFFFFF"/>
                </a:solidFill>
              </a:rPr>
              <a:t> at ATF2 - ongoing:</a:t>
            </a:r>
          </a:p>
          <a:p>
            <a:pPr marL="377190" indent="-377190">
              <a:buFont typeface="Arial"/>
              <a:buChar char="•"/>
              <a:tabLst>
                <a:tab pos="722315" algn="l"/>
                <a:tab pos="1444629" algn="l"/>
                <a:tab pos="2166944" algn="l"/>
                <a:tab pos="2889259" algn="l"/>
                <a:tab pos="3611573" algn="l"/>
                <a:tab pos="4333888" algn="l"/>
                <a:tab pos="5056203" algn="l"/>
                <a:tab pos="5778518" algn="l"/>
                <a:tab pos="6500832" algn="l"/>
                <a:tab pos="7223147" algn="l"/>
                <a:tab pos="7945462" algn="l"/>
                <a:tab pos="8667776" algn="l"/>
                <a:tab pos="9390091" algn="l"/>
              </a:tabLst>
            </a:pPr>
            <a:r>
              <a:rPr lang="en-US" sz="1760" dirty="0">
                <a:solidFill>
                  <a:srgbClr val="FFFFFF"/>
                </a:solidFill>
              </a:rPr>
              <a:t>FFS performance, including building 2 </a:t>
            </a:r>
            <a:r>
              <a:rPr lang="en-US" sz="1760" dirty="0" err="1">
                <a:solidFill>
                  <a:srgbClr val="FFFFFF"/>
                </a:solidFill>
              </a:rPr>
              <a:t>octupoles</a:t>
            </a:r>
            <a:r>
              <a:rPr lang="en-US" sz="1760" dirty="0">
                <a:solidFill>
                  <a:srgbClr val="FFFFFF"/>
                </a:solidFill>
              </a:rPr>
              <a:t> for ATF2 (to study FFS tuning with </a:t>
            </a:r>
            <a:r>
              <a:rPr lang="en-US" sz="1760" dirty="0" err="1">
                <a:solidFill>
                  <a:srgbClr val="FFFFFF"/>
                </a:solidFill>
              </a:rPr>
              <a:t>octupoles</a:t>
            </a:r>
            <a:r>
              <a:rPr lang="en-US" sz="1760" dirty="0">
                <a:solidFill>
                  <a:srgbClr val="FFFFFF"/>
                </a:solidFill>
              </a:rPr>
              <a:t> – being built)</a:t>
            </a:r>
          </a:p>
          <a:p>
            <a:pPr marL="377190" indent="-377190">
              <a:buFont typeface="Arial"/>
              <a:buChar char="•"/>
              <a:tabLst>
                <a:tab pos="722315" algn="l"/>
                <a:tab pos="1444629" algn="l"/>
                <a:tab pos="2166944" algn="l"/>
                <a:tab pos="2889259" algn="l"/>
                <a:tab pos="3611573" algn="l"/>
                <a:tab pos="4333888" algn="l"/>
                <a:tab pos="5056203" algn="l"/>
                <a:tab pos="5778518" algn="l"/>
                <a:tab pos="6500832" algn="l"/>
                <a:tab pos="7223147" algn="l"/>
                <a:tab pos="7945462" algn="l"/>
                <a:tab pos="8667776" algn="l"/>
                <a:tab pos="9390091" algn="l"/>
              </a:tabLst>
            </a:pPr>
            <a:r>
              <a:rPr lang="en-US" sz="1760" dirty="0">
                <a:solidFill>
                  <a:srgbClr val="FFFFFF"/>
                </a:solidFill>
              </a:rPr>
              <a:t>Stability, feedbacks, instrumentation </a:t>
            </a:r>
          </a:p>
          <a:p>
            <a:pPr marL="377190" indent="-377190">
              <a:buFont typeface="Arial"/>
              <a:buChar char="•"/>
              <a:tabLst>
                <a:tab pos="722315" algn="l"/>
                <a:tab pos="1444629" algn="l"/>
                <a:tab pos="2166944" algn="l"/>
                <a:tab pos="2889259" algn="l"/>
                <a:tab pos="3611573" algn="l"/>
                <a:tab pos="4333888" algn="l"/>
                <a:tab pos="5056203" algn="l"/>
                <a:tab pos="5778518" algn="l"/>
                <a:tab pos="6500832" algn="l"/>
                <a:tab pos="7223147" algn="l"/>
                <a:tab pos="7945462" algn="l"/>
                <a:tab pos="8667776" algn="l"/>
                <a:tab pos="9390091" algn="l"/>
              </a:tabLst>
            </a:pPr>
            <a:r>
              <a:rPr lang="en-US" sz="1760" dirty="0">
                <a:solidFill>
                  <a:srgbClr val="FFFFFF"/>
                </a:solidFill>
              </a:rPr>
              <a:t>General support for ATF2 operation</a:t>
            </a:r>
          </a:p>
          <a:p>
            <a:pPr marL="377190" indent="-377190">
              <a:buFont typeface="Arial"/>
              <a:buChar char="•"/>
              <a:tabLst>
                <a:tab pos="722315" algn="l"/>
                <a:tab pos="1444629" algn="l"/>
                <a:tab pos="2166944" algn="l"/>
                <a:tab pos="2889259" algn="l"/>
                <a:tab pos="3611573" algn="l"/>
                <a:tab pos="4333888" algn="l"/>
                <a:tab pos="5056203" algn="l"/>
                <a:tab pos="5778518" algn="l"/>
                <a:tab pos="6500832" algn="l"/>
                <a:tab pos="7223147" algn="l"/>
                <a:tab pos="7945462" algn="l"/>
                <a:tab pos="8667776" algn="l"/>
                <a:tab pos="9390091" algn="l"/>
              </a:tabLst>
            </a:pPr>
            <a:r>
              <a:rPr lang="en-US" sz="1760" dirty="0">
                <a:solidFill>
                  <a:srgbClr val="FFFFFF"/>
                </a:solidFill>
              </a:rPr>
              <a:t>Support UK and Spanish LC activities (contracts with 7 universities with 50/50 sharing) that are have a significant ATF component </a:t>
            </a:r>
          </a:p>
        </p:txBody>
      </p:sp>
      <p:pic>
        <p:nvPicPr>
          <p:cNvPr id="4" name="Picture 3"/>
          <p:cNvPicPr>
            <a:picLocks noChangeAspect="1"/>
          </p:cNvPicPr>
          <p:nvPr/>
        </p:nvPicPr>
        <p:blipFill>
          <a:blip r:embed="rId5"/>
          <a:stretch>
            <a:fillRect/>
          </a:stretch>
        </p:blipFill>
        <p:spPr>
          <a:xfrm>
            <a:off x="4938249" y="4191000"/>
            <a:ext cx="5120151" cy="3342909"/>
          </a:xfrm>
          <a:prstGeom prst="rect">
            <a:avLst/>
          </a:prstGeom>
          <a:solidFill>
            <a:schemeClr val="bg1"/>
          </a:solidFill>
          <a:ln>
            <a:solidFill>
              <a:schemeClr val="bg1">
                <a:lumMod val="85000"/>
              </a:schemeClr>
            </a:solidFill>
          </a:ln>
        </p:spPr>
      </p:pic>
    </p:spTree>
    <p:extLst>
      <p:ext uri="{BB962C8B-B14F-4D97-AF65-F5344CB8AC3E}">
        <p14:creationId xmlns:p14="http://schemas.microsoft.com/office/powerpoint/2010/main" val="31739129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3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8</a:t>
            </a:fld>
            <a:endParaRPr lang="en-US">
              <a:solidFill>
                <a:prstClr val="black">
                  <a:tint val="75000"/>
                </a:prstClr>
              </a:solidFill>
              <a:latin typeface="Calibri"/>
            </a:endParaRPr>
          </a:p>
        </p:txBody>
      </p:sp>
      <p:pic>
        <p:nvPicPr>
          <p:cNvPr id="3" name="Picture 2"/>
          <p:cNvPicPr>
            <a:picLocks noChangeAspect="1"/>
          </p:cNvPicPr>
          <p:nvPr/>
        </p:nvPicPr>
        <p:blipFill>
          <a:blip r:embed="rId2"/>
          <a:stretch>
            <a:fillRect/>
          </a:stretch>
        </p:blipFill>
        <p:spPr>
          <a:xfrm>
            <a:off x="-38888" y="9682"/>
            <a:ext cx="5910372" cy="4432779"/>
          </a:xfrm>
          <a:prstGeom prst="rect">
            <a:avLst/>
          </a:prstGeom>
          <a:ln>
            <a:solidFill>
              <a:srgbClr val="000000"/>
            </a:solidFill>
          </a:ln>
        </p:spPr>
      </p:pic>
      <p:pic>
        <p:nvPicPr>
          <p:cNvPr id="4" name="Picture 3"/>
          <p:cNvPicPr>
            <a:picLocks noChangeAspect="1"/>
          </p:cNvPicPr>
          <p:nvPr/>
        </p:nvPicPr>
        <p:blipFill>
          <a:blip r:embed="rId3"/>
          <a:stretch>
            <a:fillRect/>
          </a:stretch>
        </p:blipFill>
        <p:spPr>
          <a:xfrm>
            <a:off x="4274820" y="3224846"/>
            <a:ext cx="5758603" cy="4318953"/>
          </a:xfrm>
          <a:prstGeom prst="rect">
            <a:avLst/>
          </a:prstGeom>
          <a:ln>
            <a:solidFill>
              <a:srgbClr val="000000"/>
            </a:solidFill>
          </a:ln>
        </p:spPr>
      </p:pic>
    </p:spTree>
    <p:extLst>
      <p:ext uri="{BB962C8B-B14F-4D97-AF65-F5344CB8AC3E}">
        <p14:creationId xmlns:p14="http://schemas.microsoft.com/office/powerpoint/2010/main" val="1297616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4F81BD"/>
          </a:solidFill>
        </p:spPr>
        <p:txBody>
          <a:bodyPr>
            <a:normAutofit/>
          </a:bodyPr>
          <a:lstStyle/>
          <a:p>
            <a:r>
              <a:rPr lang="en-US" sz="3520" dirty="0" err="1">
                <a:solidFill>
                  <a:srgbClr val="FFFFFF"/>
                </a:solidFill>
              </a:rPr>
              <a:t>Xband</a:t>
            </a:r>
            <a:r>
              <a:rPr lang="en-US" sz="3520" dirty="0">
                <a:solidFill>
                  <a:srgbClr val="FFFFFF"/>
                </a:solidFill>
              </a:rPr>
              <a:t> facilities - FELs</a:t>
            </a:r>
          </a:p>
        </p:txBody>
      </p:sp>
      <p:sp>
        <p:nvSpPr>
          <p:cNvPr id="3" name="Content Placeholder 2"/>
          <p:cNvSpPr>
            <a:spLocks noGrp="1"/>
          </p:cNvSpPr>
          <p:nvPr>
            <p:ph idx="4294967295"/>
          </p:nvPr>
        </p:nvSpPr>
        <p:spPr>
          <a:xfrm>
            <a:off x="0" y="2179320"/>
            <a:ext cx="5448300" cy="5364480"/>
          </a:xfrm>
        </p:spPr>
        <p:txBody>
          <a:bodyPr>
            <a:noAutofit/>
          </a:bodyPr>
          <a:lstStyle/>
          <a:p>
            <a:pPr>
              <a:spcBef>
                <a:spcPts val="0"/>
              </a:spcBef>
            </a:pPr>
            <a:r>
              <a:rPr lang="en-US" sz="1540" dirty="0"/>
              <a:t>X-band technology appears interesting for compact, relatively low cost FELs – new or extensions</a:t>
            </a:r>
          </a:p>
          <a:p>
            <a:pPr lvl="1">
              <a:spcBef>
                <a:spcPts val="0"/>
              </a:spcBef>
            </a:pPr>
            <a:r>
              <a:rPr lang="en-US" sz="1540" dirty="0"/>
              <a:t>Logical step after S-band and C-band</a:t>
            </a:r>
          </a:p>
          <a:p>
            <a:pPr lvl="1">
              <a:spcBef>
                <a:spcPts val="0"/>
              </a:spcBef>
            </a:pPr>
            <a:r>
              <a:rPr lang="en-US" sz="1540" dirty="0"/>
              <a:t>Example similar to </a:t>
            </a:r>
            <a:r>
              <a:rPr lang="en-US" sz="1540" dirty="0" err="1"/>
              <a:t>SwissFEL</a:t>
            </a:r>
            <a:r>
              <a:rPr lang="en-US" sz="1540" dirty="0"/>
              <a:t>: E=6 </a:t>
            </a:r>
            <a:r>
              <a:rPr lang="en-US" sz="1540" dirty="0" err="1"/>
              <a:t>GeV</a:t>
            </a:r>
            <a:r>
              <a:rPr lang="en-US" sz="1540" dirty="0"/>
              <a:t>, Ne=0.25 </a:t>
            </a:r>
            <a:r>
              <a:rPr lang="en-US" sz="1540" dirty="0" err="1"/>
              <a:t>nC</a:t>
            </a:r>
            <a:r>
              <a:rPr lang="en-US" sz="1540" dirty="0"/>
              <a:t>, </a:t>
            </a:r>
            <a:r>
              <a:rPr lang="en-US" sz="1540" dirty="0" err="1">
                <a:cs typeface="Symbol" charset="2"/>
              </a:rPr>
              <a:t>s</a:t>
            </a:r>
            <a:r>
              <a:rPr lang="en-US" sz="1540" baseline="-25000" dirty="0" err="1">
                <a:cs typeface="Symbol" charset="2"/>
              </a:rPr>
              <a:t>z</a:t>
            </a:r>
            <a:r>
              <a:rPr lang="en-US" sz="1540" dirty="0">
                <a:cs typeface="Symbol" charset="2"/>
              </a:rPr>
              <a:t>=8mm</a:t>
            </a:r>
          </a:p>
          <a:p>
            <a:pPr marL="502319" lvl="1" indent="0">
              <a:spcBef>
                <a:spcPts val="0"/>
              </a:spcBef>
              <a:buNone/>
            </a:pPr>
            <a:endParaRPr lang="en-US" sz="880" dirty="0"/>
          </a:p>
          <a:p>
            <a:pPr>
              <a:spcBef>
                <a:spcPts val="0"/>
              </a:spcBef>
            </a:pPr>
            <a:r>
              <a:rPr lang="en-US" sz="1540" dirty="0"/>
              <a:t>Use of X-band in other projects will support </a:t>
            </a:r>
            <a:r>
              <a:rPr lang="en-US" sz="1540" dirty="0" err="1"/>
              <a:t>industrialisation</a:t>
            </a:r>
            <a:endParaRPr lang="en-US" sz="1540" dirty="0"/>
          </a:p>
          <a:p>
            <a:pPr lvl="1">
              <a:spcBef>
                <a:spcPts val="0"/>
              </a:spcBef>
            </a:pPr>
            <a:r>
              <a:rPr lang="en-US" sz="1540" dirty="0"/>
              <a:t>They will be klystron-based, additional synergy with klystron-based first energy stage</a:t>
            </a:r>
          </a:p>
          <a:p>
            <a:pPr lvl="1">
              <a:spcBef>
                <a:spcPts val="0"/>
              </a:spcBef>
            </a:pPr>
            <a:endParaRPr lang="en-US" sz="880" dirty="0"/>
          </a:p>
          <a:p>
            <a:pPr>
              <a:spcBef>
                <a:spcPts val="0"/>
              </a:spcBef>
            </a:pPr>
            <a:r>
              <a:rPr lang="en-US" sz="1540" dirty="0"/>
              <a:t>Started to collaborate on use of X-band in FELs</a:t>
            </a:r>
          </a:p>
          <a:p>
            <a:pPr lvl="1">
              <a:spcBef>
                <a:spcPts val="0"/>
              </a:spcBef>
            </a:pPr>
            <a:r>
              <a:rPr lang="en-US" sz="1540" dirty="0"/>
              <a:t>Australian Light Source, Turkish Accelerator Centre, </a:t>
            </a:r>
            <a:r>
              <a:rPr lang="en-US" sz="1540" dirty="0" err="1"/>
              <a:t>Elettra</a:t>
            </a:r>
            <a:r>
              <a:rPr lang="en-US" sz="1540" dirty="0"/>
              <a:t>, SINAP, Cockcroft Institute, TU Athens, U. Oslo, Uppsala University, CERN</a:t>
            </a:r>
          </a:p>
          <a:p>
            <a:pPr lvl="1">
              <a:spcBef>
                <a:spcPts val="0"/>
              </a:spcBef>
            </a:pPr>
            <a:endParaRPr lang="en-US" sz="880" dirty="0"/>
          </a:p>
          <a:p>
            <a:pPr>
              <a:spcBef>
                <a:spcPts val="0"/>
              </a:spcBef>
            </a:pPr>
            <a:r>
              <a:rPr lang="en-US" sz="1540" dirty="0"/>
              <a:t>Share common work between partners </a:t>
            </a:r>
          </a:p>
          <a:p>
            <a:pPr lvl="1">
              <a:spcBef>
                <a:spcPts val="0"/>
              </a:spcBef>
            </a:pPr>
            <a:r>
              <a:rPr lang="en-US" sz="1540" dirty="0"/>
              <a:t>Cost model and </a:t>
            </a:r>
            <a:r>
              <a:rPr lang="en-US" sz="1540" dirty="0" err="1"/>
              <a:t>optimisation</a:t>
            </a:r>
            <a:endParaRPr lang="en-US" sz="1540" dirty="0"/>
          </a:p>
          <a:p>
            <a:pPr lvl="1">
              <a:spcBef>
                <a:spcPts val="0"/>
              </a:spcBef>
            </a:pPr>
            <a:r>
              <a:rPr lang="en-US" sz="1540" dirty="0"/>
              <a:t>Beam dynamics, e.g. beam-based alignment</a:t>
            </a:r>
          </a:p>
          <a:p>
            <a:pPr lvl="1">
              <a:spcBef>
                <a:spcPts val="0"/>
              </a:spcBef>
            </a:pPr>
            <a:r>
              <a:rPr lang="en-US" sz="1540" dirty="0"/>
              <a:t>Accelerator systems, e.g. alignment, instrumentation…</a:t>
            </a:r>
          </a:p>
          <a:p>
            <a:pPr>
              <a:spcBef>
                <a:spcPts val="0"/>
              </a:spcBef>
            </a:pPr>
            <a:endParaRPr lang="en-US" sz="880" dirty="0"/>
          </a:p>
          <a:p>
            <a:pPr>
              <a:spcBef>
                <a:spcPts val="0"/>
              </a:spcBef>
            </a:pPr>
            <a:r>
              <a:rPr lang="en-US" sz="1540" dirty="0"/>
              <a:t>Define common standard solutions</a:t>
            </a:r>
          </a:p>
          <a:p>
            <a:pPr lvl="1">
              <a:spcBef>
                <a:spcPts val="0"/>
              </a:spcBef>
            </a:pPr>
            <a:r>
              <a:rPr lang="en-US" sz="1540" dirty="0"/>
              <a:t>Common RF component design, -&gt; industry standard</a:t>
            </a:r>
          </a:p>
          <a:p>
            <a:pPr lvl="1">
              <a:spcBef>
                <a:spcPts val="0"/>
              </a:spcBef>
            </a:pPr>
            <a:r>
              <a:rPr lang="en-US" sz="1540" dirty="0"/>
              <a:t>High repetition rate klystrons (200-&gt;400 Hz now into test-stands)</a:t>
            </a:r>
          </a:p>
          <a:p>
            <a:pPr lvl="1"/>
            <a:endParaRPr lang="en-US" sz="880" dirty="0"/>
          </a:p>
        </p:txBody>
      </p:sp>
      <p:sp>
        <p:nvSpPr>
          <p:cNvPr id="9" name="TextBox 8"/>
          <p:cNvSpPr txBox="1"/>
          <p:nvPr/>
        </p:nvSpPr>
        <p:spPr>
          <a:xfrm>
            <a:off x="5615942" y="5706047"/>
            <a:ext cx="4248016" cy="778665"/>
          </a:xfrm>
          <a:prstGeom prst="rect">
            <a:avLst/>
          </a:prstGeom>
          <a:solidFill>
            <a:srgbClr val="4F81BD"/>
          </a:solidFill>
        </p:spPr>
        <p:txBody>
          <a:bodyPr wrap="square" lIns="100574" tIns="50287" rIns="100574" bIns="50287" rtlCol="0">
            <a:spAutoFit/>
          </a:bodyPr>
          <a:lstStyle/>
          <a:p>
            <a:r>
              <a:rPr lang="en-US" sz="2200" dirty="0">
                <a:solidFill>
                  <a:srgbClr val="FFFFFF"/>
                </a:solidFill>
              </a:rPr>
              <a:t>Important collaboration for X-band technology </a:t>
            </a:r>
          </a:p>
        </p:txBody>
      </p:sp>
      <p:pic>
        <p:nvPicPr>
          <p:cNvPr id="7" name="Picture 6"/>
          <p:cNvPicPr>
            <a:picLocks noChangeAspect="1"/>
          </p:cNvPicPr>
          <p:nvPr/>
        </p:nvPicPr>
        <p:blipFill>
          <a:blip r:embed="rId2"/>
          <a:stretch>
            <a:fillRect/>
          </a:stretch>
        </p:blipFill>
        <p:spPr>
          <a:xfrm>
            <a:off x="5615940" y="2158365"/>
            <a:ext cx="4274820" cy="3206115"/>
          </a:xfrm>
          <a:prstGeom prst="rect">
            <a:avLst/>
          </a:prstGeom>
          <a:ln>
            <a:solidFill>
              <a:schemeClr val="accent1"/>
            </a:solidFill>
          </a:ln>
        </p:spPr>
      </p:pic>
      <p:pic>
        <p:nvPicPr>
          <p:cNvPr id="8" name="Picture 7"/>
          <p:cNvPicPr/>
          <p:nvPr/>
        </p:nvPicPr>
        <p:blipFill>
          <a:blip r:embed="rId3" cstate="print">
            <a:extLst>
              <a:ext uri="{28A0092B-C50C-407E-A947-70E740481C1C}">
                <a14:useLocalDpi xmlns:a14="http://schemas.microsoft.com/office/drawing/2010/main"/>
              </a:ext>
            </a:extLst>
          </a:blip>
          <a:srcRect/>
          <a:stretch>
            <a:fillRect/>
          </a:stretch>
        </p:blipFill>
        <p:spPr bwMode="auto">
          <a:xfrm>
            <a:off x="167640" y="754380"/>
            <a:ext cx="4945380" cy="1257300"/>
          </a:xfrm>
          <a:prstGeom prst="rect">
            <a:avLst/>
          </a:prstGeom>
          <a:noFill/>
          <a:ln w="6350" cmpd="sng">
            <a:solidFill>
              <a:srgbClr val="4F81BD"/>
            </a:solidFill>
            <a:miter lim="800000"/>
            <a:headEnd/>
            <a:tailEnd/>
          </a:ln>
          <a:effectLst/>
        </p:spPr>
      </p:pic>
      <p:pic>
        <p:nvPicPr>
          <p:cNvPr id="10" name="Picture 9"/>
          <p:cNvPicPr/>
          <p:nvPr/>
        </p:nvPicPr>
        <p:blipFill>
          <a:blip r:embed="rId4">
            <a:extLst>
              <a:ext uri="{28A0092B-C50C-407E-A947-70E740481C1C}">
                <a14:useLocalDpi xmlns:a14="http://schemas.microsoft.com/office/drawing/2010/main"/>
              </a:ext>
            </a:extLst>
          </a:blip>
          <a:srcRect/>
          <a:stretch>
            <a:fillRect/>
          </a:stretch>
        </p:blipFill>
        <p:spPr bwMode="auto">
          <a:xfrm>
            <a:off x="5252720" y="754380"/>
            <a:ext cx="4777740" cy="1257300"/>
          </a:xfrm>
          <a:prstGeom prst="rect">
            <a:avLst/>
          </a:prstGeom>
          <a:noFill/>
          <a:ln w="6350" cmpd="sng">
            <a:solidFill>
              <a:srgbClr val="4F81BD"/>
            </a:solidFill>
            <a:miter lim="800000"/>
            <a:headEnd/>
            <a:tailEnd/>
          </a:ln>
          <a:effectLst/>
        </p:spPr>
      </p:pic>
      <p:pic>
        <p:nvPicPr>
          <p:cNvPr id="11" name="Picture 10" descr="CLIC-Logo-Color.jpg"/>
          <p:cNvPicPr>
            <a:picLocks noChangeAspect="1"/>
          </p:cNvPicPr>
          <p:nvPr/>
        </p:nvPicPr>
        <p:blipFill>
          <a:blip r:embed="rId5" cstate="print"/>
          <a:stretch>
            <a:fillRect/>
          </a:stretch>
        </p:blipFill>
        <p:spPr>
          <a:xfrm>
            <a:off x="9278091" y="31532"/>
            <a:ext cx="780308" cy="780308"/>
          </a:xfrm>
          <a:prstGeom prst="rect">
            <a:avLst/>
          </a:prstGeom>
        </p:spPr>
      </p:pic>
      <p:pic>
        <p:nvPicPr>
          <p:cNvPr id="12" name="Picture 11"/>
          <p:cNvPicPr/>
          <p:nvPr/>
        </p:nvPicPr>
        <p:blipFill>
          <a:blip r:embed="rId6"/>
          <a:srcRect/>
          <a:stretch>
            <a:fillRect/>
          </a:stretch>
        </p:blipFill>
        <p:spPr bwMode="auto">
          <a:xfrm>
            <a:off x="5615941" y="5029200"/>
            <a:ext cx="4274819" cy="2514600"/>
          </a:xfrm>
          <a:prstGeom prst="rect">
            <a:avLst/>
          </a:prstGeom>
          <a:noFill/>
          <a:ln w="9525">
            <a:noFill/>
            <a:miter lim="800000"/>
            <a:headEnd/>
            <a:tailEnd/>
          </a:ln>
          <a:effectLst/>
        </p:spPr>
      </p:pic>
    </p:spTree>
    <p:extLst>
      <p:ext uri="{BB962C8B-B14F-4D97-AF65-F5344CB8AC3E}">
        <p14:creationId xmlns:p14="http://schemas.microsoft.com/office/powerpoint/2010/main" val="18139183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3.5"/>
</p:tagLst>
</file>

<file path=ppt/theme/theme1.xml><?xml version="1.0" encoding="utf-8"?>
<a:theme xmlns:a="http://schemas.openxmlformats.org/drawingml/2006/main" name="LLC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LLC_PowerPoint_template</Template>
  <TotalTime>65</TotalTime>
  <Words>1892</Words>
  <Application>Microsoft Macintosh PowerPoint</Application>
  <PresentationFormat>Custom</PresentationFormat>
  <Paragraphs>309</Paragraphs>
  <Slides>22</Slides>
  <Notes>4</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LLC_PowerPoint_template</vt:lpstr>
      <vt:lpstr>PowerPoint Presentation</vt:lpstr>
      <vt:lpstr>LCC Mandate</vt:lpstr>
      <vt:lpstr>The CLIC project</vt:lpstr>
      <vt:lpstr>PowerPoint Presentation</vt:lpstr>
      <vt:lpstr>PowerPoint Presentation</vt:lpstr>
      <vt:lpstr>PowerPoint Presentation</vt:lpstr>
      <vt:lpstr>Main Linac Tolerances</vt:lpstr>
      <vt:lpstr>PowerPoint Presentation</vt:lpstr>
      <vt:lpstr>Xband facilities - FELs</vt:lpstr>
      <vt:lpstr>PowerPoint Presentation</vt:lpstr>
      <vt:lpstr>ILC Accelerator in TDR</vt:lpstr>
      <vt:lpstr>Technical Highlights in 2015  </vt:lpstr>
      <vt:lpstr>PowerPoint Presentation</vt:lpstr>
      <vt:lpstr>PowerPoint Presentation</vt:lpstr>
      <vt:lpstr>HiGrad cavity tests</vt:lpstr>
      <vt:lpstr>PowerPoint Presentation</vt:lpstr>
      <vt:lpstr>PowerPoint Presentation</vt:lpstr>
      <vt:lpstr>CM1 + CM2a RF Power Distrib. in Progress</vt:lpstr>
      <vt:lpstr> RF-Power Coupler Development w/ low-SEE coefficient ceramic window </vt:lpstr>
      <vt:lpstr>PowerPoint Presentation</vt:lpstr>
      <vt:lpstr>A new boring evaluation in progress for IP area</vt:lpstr>
      <vt:lpstr>The future of LCC</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evans</dc:creator>
  <cp:lastModifiedBy>Lyn Evans</cp:lastModifiedBy>
  <cp:revision>10</cp:revision>
  <dcterms:created xsi:type="dcterms:W3CDTF">2013-02-18T08:50:48Z</dcterms:created>
  <dcterms:modified xsi:type="dcterms:W3CDTF">2016-02-22T15:43:11Z</dcterms:modified>
</cp:coreProperties>
</file>