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3" r:id="rId4"/>
    <p:sldId id="258" r:id="rId5"/>
    <p:sldId id="259" r:id="rId6"/>
    <p:sldId id="266" r:id="rId7"/>
    <p:sldId id="267" r:id="rId8"/>
    <p:sldId id="268" r:id="rId9"/>
    <p:sldId id="260" r:id="rId10"/>
    <p:sldId id="265" r:id="rId11"/>
    <p:sldId id="271" r:id="rId12"/>
    <p:sldId id="264" r:id="rId13"/>
    <p:sldId id="270" r:id="rId14"/>
    <p:sldId id="272" r:id="rId15"/>
    <p:sldId id="269" r:id="rId16"/>
    <p:sldId id="261" r:id="rId17"/>
    <p:sldId id="262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T_Yanagimachi\&#26611;&#30010;\Input%20coupler@test%20stand\Input%20coupler%20at%20YAMAMOTO\Input%20coupler%20conditioning%20log%20@%20YAMAMOTO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AT_Yanagimachi\Desktop\STF2-CM1&amp;CM2a\Input%20coupler%20conditioning%20data%20@R.T.%20for%20CM1+CM2a%20in%20STF2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7714097826036923E-2"/>
          <c:y val="3.522678789186965E-2"/>
          <c:w val="0.87752010695591331"/>
          <c:h val="0.78235720416810817"/>
        </c:manualLayout>
      </c:layout>
      <c:barChart>
        <c:barDir val="bar"/>
        <c:grouping val="clustered"/>
        <c:varyColors val="0"/>
        <c:ser>
          <c:idx val="5"/>
          <c:order val="0"/>
          <c:tx>
            <c:v>1500[μsec]</c:v>
          </c:tx>
          <c:spPr>
            <a:solidFill>
              <a:srgbClr val="E46C0A"/>
            </a:solidFill>
          </c:spPr>
          <c:invertIfNegative val="0"/>
          <c:val>
            <c:numRef>
              <c:f>'[Input coupler conditioning log @ YAMAMOTO.xlsx]40mm (2)'!$V$8</c:f>
              <c:numCache>
                <c:formatCode>[h]:mm</c:formatCode>
                <c:ptCount val="1"/>
                <c:pt idx="0">
                  <c:v>0.2777777777777779</c:v>
                </c:pt>
              </c:numCache>
            </c:numRef>
          </c:val>
        </c:ser>
        <c:ser>
          <c:idx val="3"/>
          <c:order val="1"/>
          <c:tx>
            <c:v>500[μsec]</c:v>
          </c:tx>
          <c:spPr>
            <a:solidFill>
              <a:srgbClr val="7030A0"/>
            </a:solidFill>
          </c:spPr>
          <c:invertIfNegative val="0"/>
          <c:val>
            <c:numRef>
              <c:f>'[Input coupler conditioning log @ YAMAMOTO.xlsx]40mm (2)'!$V$7</c:f>
              <c:numCache>
                <c:formatCode>[h]:mm</c:formatCode>
                <c:ptCount val="1"/>
                <c:pt idx="0">
                  <c:v>0.33402777777777798</c:v>
                </c:pt>
              </c:numCache>
            </c:numRef>
          </c:val>
        </c:ser>
        <c:ser>
          <c:idx val="2"/>
          <c:order val="2"/>
          <c:tx>
            <c:v>100[μse]</c:v>
          </c:tx>
          <c:spPr>
            <a:solidFill>
              <a:srgbClr val="00B05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val>
            <c:numRef>
              <c:f>'[Input coupler conditioning log @ YAMAMOTO.xlsx]40mm (2)'!$V$6</c:f>
              <c:numCache>
                <c:formatCode>[h]:mm</c:formatCode>
                <c:ptCount val="1"/>
                <c:pt idx="0">
                  <c:v>0.25763888888888892</c:v>
                </c:pt>
              </c:numCache>
            </c:numRef>
          </c:val>
        </c:ser>
        <c:ser>
          <c:idx val="1"/>
          <c:order val="3"/>
          <c:tx>
            <c:v>30[μsec]</c:v>
          </c:tx>
          <c:spPr>
            <a:solidFill>
              <a:srgbClr val="C00000"/>
            </a:solidFill>
          </c:spPr>
          <c:invertIfNegative val="0"/>
          <c:val>
            <c:numRef>
              <c:f>'[Input coupler conditioning log @ YAMAMOTO.xlsx]40mm (2)'!$V$5</c:f>
              <c:numCache>
                <c:formatCode>[h]:mm</c:formatCode>
                <c:ptCount val="1"/>
                <c:pt idx="0">
                  <c:v>0.29375000000000001</c:v>
                </c:pt>
              </c:numCache>
            </c:numRef>
          </c:val>
        </c:ser>
        <c:ser>
          <c:idx val="0"/>
          <c:order val="4"/>
          <c:tx>
            <c:v>10[μsec]</c:v>
          </c:tx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</c:spPr>
          </c:dPt>
          <c:val>
            <c:numRef>
              <c:f>'[Input coupler conditioning log @ YAMAMOTO.xlsx]40mm (2)'!$V$4</c:f>
              <c:numCache>
                <c:formatCode>[h]:mm</c:formatCode>
                <c:ptCount val="1"/>
                <c:pt idx="0">
                  <c:v>2.4527777777777779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012032"/>
        <c:axId val="102013568"/>
      </c:barChart>
      <c:catAx>
        <c:axId val="102012032"/>
        <c:scaling>
          <c:orientation val="minMax"/>
        </c:scaling>
        <c:delete val="1"/>
        <c:axPos val="l"/>
        <c:majorTickMark val="out"/>
        <c:minorTickMark val="none"/>
        <c:tickLblPos val="none"/>
        <c:crossAx val="102013568"/>
        <c:crosses val="autoZero"/>
        <c:auto val="1"/>
        <c:lblAlgn val="ctr"/>
        <c:lblOffset val="100"/>
        <c:noMultiLvlLbl val="0"/>
      </c:catAx>
      <c:valAx>
        <c:axId val="102013568"/>
        <c:scaling>
          <c:orientation val="minMax"/>
          <c:max val="2.6666666669999999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24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altLang="ja-JP" sz="2400" b="0" i="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net time [h:m]</a:t>
                </a:r>
                <a:endParaRPr lang="ja-JP" altLang="ja-JP" sz="2400" b="0" i="0" baseline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</c:title>
        <c:numFmt formatCode="[h]:mm" sourceLinked="0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02012032"/>
        <c:crosses val="autoZero"/>
        <c:crossBetween val="between"/>
        <c:majorUnit val="0.33333333300000018"/>
      </c:valAx>
    </c:plotArea>
    <c:legend>
      <c:legendPos val="r"/>
      <c:layout>
        <c:manualLayout>
          <c:xMode val="edge"/>
          <c:yMode val="edge"/>
          <c:x val="0.8344483851971527"/>
          <c:y val="0.30403643009663789"/>
          <c:w val="0.12108287600413586"/>
          <c:h val="0.31332495672083638"/>
        </c:manualLayout>
      </c:layout>
      <c:overlay val="0"/>
      <c:spPr>
        <a:solidFill>
          <a:schemeClr val="accent4">
            <a:lumMod val="20000"/>
            <a:lumOff val="80000"/>
          </a:schemeClr>
        </a:solidFill>
        <a:ln w="19050">
          <a:solidFill>
            <a:schemeClr val="tx1"/>
          </a:solidFill>
        </a:ln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'まとめ (2)'!$B$4</c:f>
              <c:strCache>
                <c:ptCount val="1"/>
                <c:pt idx="0">
                  <c:v>10[µsec]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'まとめ (2)'!$C$3:$H$3</c:f>
              <c:strCache>
                <c:ptCount val="6"/>
                <c:pt idx="0">
                  <c:v>11&amp;12</c:v>
                </c:pt>
                <c:pt idx="1">
                  <c:v>13&amp;14</c:v>
                </c:pt>
                <c:pt idx="2">
                  <c:v>15-17&amp;16-18</c:v>
                </c:pt>
                <c:pt idx="3">
                  <c:v>17-15&amp;18-16</c:v>
                </c:pt>
                <c:pt idx="4">
                  <c:v>21&amp;22</c:v>
                </c:pt>
                <c:pt idx="5">
                  <c:v>23&amp;24</c:v>
                </c:pt>
              </c:strCache>
            </c:strRef>
          </c:cat>
          <c:val>
            <c:numRef>
              <c:f>'まとめ (2)'!$C$4:$H$4</c:f>
              <c:numCache>
                <c:formatCode>[h]:mm</c:formatCode>
                <c:ptCount val="6"/>
                <c:pt idx="0" formatCode="[h]:mm:ss">
                  <c:v>1.0729166666666665</c:v>
                </c:pt>
                <c:pt idx="1">
                  <c:v>3.0631944444444454</c:v>
                </c:pt>
                <c:pt idx="2">
                  <c:v>1.1722222222222223</c:v>
                </c:pt>
                <c:pt idx="3">
                  <c:v>2.0652777777777795</c:v>
                </c:pt>
                <c:pt idx="4">
                  <c:v>1.3562500000000004</c:v>
                </c:pt>
                <c:pt idx="5">
                  <c:v>0.76458333333333361</c:v>
                </c:pt>
              </c:numCache>
            </c:numRef>
          </c:val>
        </c:ser>
        <c:ser>
          <c:idx val="1"/>
          <c:order val="1"/>
          <c:tx>
            <c:strRef>
              <c:f>'まとめ (2)'!$B$5</c:f>
              <c:strCache>
                <c:ptCount val="1"/>
                <c:pt idx="0">
                  <c:v>30[µsec]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'まとめ (2)'!$C$3:$H$3</c:f>
              <c:strCache>
                <c:ptCount val="6"/>
                <c:pt idx="0">
                  <c:v>11&amp;12</c:v>
                </c:pt>
                <c:pt idx="1">
                  <c:v>13&amp;14</c:v>
                </c:pt>
                <c:pt idx="2">
                  <c:v>15-17&amp;16-18</c:v>
                </c:pt>
                <c:pt idx="3">
                  <c:v>17-15&amp;18-16</c:v>
                </c:pt>
                <c:pt idx="4">
                  <c:v>21&amp;22</c:v>
                </c:pt>
                <c:pt idx="5">
                  <c:v>23&amp;24</c:v>
                </c:pt>
              </c:strCache>
            </c:strRef>
          </c:cat>
          <c:val>
            <c:numRef>
              <c:f>'まとめ (2)'!$C$5:$H$5</c:f>
              <c:numCache>
                <c:formatCode>[h]:mm</c:formatCode>
                <c:ptCount val="6"/>
                <c:pt idx="0" formatCode="[h]:mm:ss">
                  <c:v>0.15277777777777779</c:v>
                </c:pt>
                <c:pt idx="1">
                  <c:v>0.16527777777777777</c:v>
                </c:pt>
                <c:pt idx="2">
                  <c:v>0.32291666666666696</c:v>
                </c:pt>
                <c:pt idx="3">
                  <c:v>0.20347222222222225</c:v>
                </c:pt>
                <c:pt idx="4">
                  <c:v>0.15277777777777776</c:v>
                </c:pt>
                <c:pt idx="5">
                  <c:v>0.17083333333333336</c:v>
                </c:pt>
              </c:numCache>
            </c:numRef>
          </c:val>
        </c:ser>
        <c:ser>
          <c:idx val="2"/>
          <c:order val="2"/>
          <c:tx>
            <c:strRef>
              <c:f>'まとめ (2)'!$B$6</c:f>
              <c:strCache>
                <c:ptCount val="1"/>
                <c:pt idx="0">
                  <c:v>100[µsec]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'まとめ (2)'!$C$3:$H$3</c:f>
              <c:strCache>
                <c:ptCount val="6"/>
                <c:pt idx="0">
                  <c:v>11&amp;12</c:v>
                </c:pt>
                <c:pt idx="1">
                  <c:v>13&amp;14</c:v>
                </c:pt>
                <c:pt idx="2">
                  <c:v>15-17&amp;16-18</c:v>
                </c:pt>
                <c:pt idx="3">
                  <c:v>17-15&amp;18-16</c:v>
                </c:pt>
                <c:pt idx="4">
                  <c:v>21&amp;22</c:v>
                </c:pt>
                <c:pt idx="5">
                  <c:v>23&amp;24</c:v>
                </c:pt>
              </c:strCache>
            </c:strRef>
          </c:cat>
          <c:val>
            <c:numRef>
              <c:f>'まとめ (2)'!$C$6:$H$6</c:f>
              <c:numCache>
                <c:formatCode>[h]:mm</c:formatCode>
                <c:ptCount val="6"/>
                <c:pt idx="0" formatCode="[h]:mm:ss">
                  <c:v>0.19027777777777768</c:v>
                </c:pt>
                <c:pt idx="1">
                  <c:v>0.12986111111111118</c:v>
                </c:pt>
                <c:pt idx="2">
                  <c:v>0.14861111111111117</c:v>
                </c:pt>
                <c:pt idx="3">
                  <c:v>0.14305555555555557</c:v>
                </c:pt>
                <c:pt idx="4">
                  <c:v>0.125</c:v>
                </c:pt>
                <c:pt idx="5">
                  <c:v>8.0555555555555602E-2</c:v>
                </c:pt>
              </c:numCache>
            </c:numRef>
          </c:val>
        </c:ser>
        <c:ser>
          <c:idx val="3"/>
          <c:order val="3"/>
          <c:tx>
            <c:strRef>
              <c:f>'まとめ (2)'!$B$7</c:f>
              <c:strCache>
                <c:ptCount val="1"/>
                <c:pt idx="0">
                  <c:v>500[µsec]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'まとめ (2)'!$C$3:$H$3</c:f>
              <c:strCache>
                <c:ptCount val="6"/>
                <c:pt idx="0">
                  <c:v>11&amp;12</c:v>
                </c:pt>
                <c:pt idx="1">
                  <c:v>13&amp;14</c:v>
                </c:pt>
                <c:pt idx="2">
                  <c:v>15-17&amp;16-18</c:v>
                </c:pt>
                <c:pt idx="3">
                  <c:v>17-15&amp;18-16</c:v>
                </c:pt>
                <c:pt idx="4">
                  <c:v>21&amp;22</c:v>
                </c:pt>
                <c:pt idx="5">
                  <c:v>23&amp;24</c:v>
                </c:pt>
              </c:strCache>
            </c:strRef>
          </c:cat>
          <c:val>
            <c:numRef>
              <c:f>'まとめ (2)'!$C$7:$H$7</c:f>
              <c:numCache>
                <c:formatCode>[h]:mm</c:formatCode>
                <c:ptCount val="6"/>
                <c:pt idx="0" formatCode="[h]:mm:ss">
                  <c:v>0.2152777777777779</c:v>
                </c:pt>
                <c:pt idx="1">
                  <c:v>0.19166666666666665</c:v>
                </c:pt>
                <c:pt idx="2">
                  <c:v>0.1541666666666667</c:v>
                </c:pt>
                <c:pt idx="3">
                  <c:v>8.6805555555555566E-2</c:v>
                </c:pt>
                <c:pt idx="4">
                  <c:v>0.18194444444444455</c:v>
                </c:pt>
                <c:pt idx="5">
                  <c:v>0.12083333333333333</c:v>
                </c:pt>
              </c:numCache>
            </c:numRef>
          </c:val>
        </c:ser>
        <c:ser>
          <c:idx val="4"/>
          <c:order val="4"/>
          <c:tx>
            <c:strRef>
              <c:f>'まとめ (2)'!$B$8</c:f>
              <c:strCache>
                <c:ptCount val="1"/>
                <c:pt idx="0">
                  <c:v>1500[µsec]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'まとめ (2)'!$C$3:$H$3</c:f>
              <c:strCache>
                <c:ptCount val="6"/>
                <c:pt idx="0">
                  <c:v>11&amp;12</c:v>
                </c:pt>
                <c:pt idx="1">
                  <c:v>13&amp;14</c:v>
                </c:pt>
                <c:pt idx="2">
                  <c:v>15-17&amp;16-18</c:v>
                </c:pt>
                <c:pt idx="3">
                  <c:v>17-15&amp;18-16</c:v>
                </c:pt>
                <c:pt idx="4">
                  <c:v>21&amp;22</c:v>
                </c:pt>
                <c:pt idx="5">
                  <c:v>23&amp;24</c:v>
                </c:pt>
              </c:strCache>
            </c:strRef>
          </c:cat>
          <c:val>
            <c:numRef>
              <c:f>'まとめ (2)'!$C$8:$H$8</c:f>
              <c:numCache>
                <c:formatCode>[h]:mm</c:formatCode>
                <c:ptCount val="6"/>
                <c:pt idx="0" formatCode="[h]:mm:ss">
                  <c:v>0.23680555555555557</c:v>
                </c:pt>
                <c:pt idx="1">
                  <c:v>0.11319444444444447</c:v>
                </c:pt>
                <c:pt idx="2">
                  <c:v>0.13263888888888889</c:v>
                </c:pt>
                <c:pt idx="3">
                  <c:v>0.10069444444444448</c:v>
                </c:pt>
                <c:pt idx="4">
                  <c:v>0.22083333333333338</c:v>
                </c:pt>
                <c:pt idx="5">
                  <c:v>0.10069444444444448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109760"/>
        <c:axId val="101916672"/>
      </c:barChart>
      <c:catAx>
        <c:axId val="105109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01916672"/>
        <c:crosses val="autoZero"/>
        <c:auto val="1"/>
        <c:lblAlgn val="ctr"/>
        <c:lblOffset val="100"/>
        <c:noMultiLvlLbl val="0"/>
      </c:catAx>
      <c:valAx>
        <c:axId val="101916672"/>
        <c:scaling>
          <c:orientation val="minMax"/>
          <c:max val="4"/>
          <c:min val="0"/>
        </c:scaling>
        <c:delete val="0"/>
        <c:axPos val="l"/>
        <c:majorGridlines/>
        <c:numFmt formatCode="[h]:mm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05109760"/>
        <c:crosses val="autoZero"/>
        <c:crossBetween val="between"/>
        <c:majorUnit val="0.5"/>
      </c:valAx>
      <c:spPr>
        <a:ln>
          <a:solidFill>
            <a:srgbClr val="4F81BD"/>
          </a:solidFill>
        </a:ln>
      </c:spPr>
    </c:plotArea>
    <c:legend>
      <c:legendPos val="r"/>
      <c:layout>
        <c:manualLayout>
          <c:xMode val="edge"/>
          <c:yMode val="edge"/>
          <c:x val="0.85118401196163362"/>
          <c:y val="0.14510292507181738"/>
          <c:w val="0.13852777932081617"/>
          <c:h val="0.29658609360864696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50"/>
      </a:pPr>
      <a:endParaRPr lang="ja-JP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5D25A-74E0-41A7-BE92-0EBE8C9D1C1C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383BF-50C1-4B8D-B256-271976B41A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82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421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114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956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283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04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988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711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686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856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965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368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676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227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276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836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422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383BF-50C1-4B8D-B256-271976B41A9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334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6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4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38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99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99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14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330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8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08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249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01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09/Feb/2016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A07B-B396-4C9F-850B-C6CE9BEF1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47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 Status of 40mm Input Coupler</a:t>
            </a:r>
            <a:endParaRPr kumimoji="1" lang="ja-JP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991948" y="6159282"/>
            <a:ext cx="841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01921" y="4560201"/>
            <a:ext cx="6388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Y. Yamamoto, A. Yamamoto, T. Matsumoto, E.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Kako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(KEK)</a:t>
            </a:r>
          </a:p>
          <a:p>
            <a:pPr algn="ctr"/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Montesino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(CERN)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" y="417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Trend Graph for Coupler Conditioning under 500</a:t>
            </a:r>
            <a:r>
              <a:rPr kumimoji="1" lang="el-GR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sec/5Hz</a:t>
            </a:r>
            <a:endParaRPr kumimoji="1"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611" y="591005"/>
            <a:ext cx="4848138" cy="627406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251" y="591005"/>
            <a:ext cx="4848138" cy="627406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598053" y="837226"/>
            <a:ext cx="1391728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ja-JP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5425" y="1237336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5314" y="2477830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ward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7660" y="4068693"/>
            <a:ext cx="1084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warm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5609" y="5395065"/>
            <a:ext cx="988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</a:t>
            </a:r>
            <a:r>
              <a:rPr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397936" y="4167998"/>
            <a:ext cx="137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#1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397936" y="5595120"/>
            <a:ext cx="137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#2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645433" y="1427814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585322" y="2668308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</a:t>
            </a:r>
            <a:r>
              <a:rPr kumimoji="1" lang="en-US" altLang="ja-JP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ward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75217" y="1098836"/>
            <a:ext cx="715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1200kW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421648" y="1098835"/>
            <a:ext cx="715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1200kW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38872" y="3791694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Interlock level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64272" y="5214094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Interlock level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9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4" y="1"/>
            <a:ext cx="5299363" cy="6857999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637" y="-2274"/>
            <a:ext cx="5299363" cy="6857999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5023302" y="1098835"/>
            <a:ext cx="1640193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 :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500[</a:t>
            </a:r>
            <a:r>
              <a:rPr lang="en-US" altLang="ja-JP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μsec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Rep.</a:t>
            </a:r>
            <a:r>
              <a: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5 [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Hz]</a:t>
            </a:r>
          </a:p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 data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" y="417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Scattered Plot</a:t>
            </a:r>
            <a:r>
              <a:rPr kumimoji="1"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Coupler Conditioning under </a:t>
            </a:r>
            <a:r>
              <a:rPr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kumimoji="1"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kumimoji="1" lang="el-GR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sec/5Hz</a:t>
            </a:r>
            <a:endParaRPr kumimoji="1"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25053" y="583226"/>
            <a:ext cx="1391728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ja-JP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06703" y="2073646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Interlock level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001144" y="2073646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Interlock level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79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82450" y="1404496"/>
            <a:ext cx="2249334" cy="523220"/>
          </a:xfrm>
          <a:prstGeom prst="rect">
            <a:avLst/>
          </a:prstGeom>
          <a:noFill/>
          <a:ln w="19050">
            <a:solidFill>
              <a:srgbClr val="CC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kumimoji="1" lang="el-GR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/ 5 Hz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2914" y="4808984"/>
            <a:ext cx="2608407" cy="523220"/>
          </a:xfrm>
          <a:prstGeom prst="rect">
            <a:avLst/>
          </a:prstGeom>
          <a:noFill/>
          <a:ln w="19050">
            <a:solidFill>
              <a:srgbClr val="CC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165</a:t>
            </a:r>
            <a:r>
              <a:rPr kumimoji="1"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kumimoji="1" lang="el-GR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/ 5 Hz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827" y="347905"/>
            <a:ext cx="5092768" cy="58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1" y="0"/>
            <a:ext cx="12191998" cy="81472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ja-JP" sz="4000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Summary of STF-2 coupler conditioning at test bench</a:t>
            </a:r>
            <a:endParaRPr lang="ja-JP" altLang="en-US" sz="4000" dirty="0">
              <a:solidFill>
                <a:srgbClr val="0000FF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2227934503"/>
              </p:ext>
            </p:extLst>
          </p:nvPr>
        </p:nvGraphicFramePr>
        <p:xfrm>
          <a:off x="2160145" y="1133519"/>
          <a:ext cx="864096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3012040" y="326198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Times New Roman"/>
                <a:ea typeface="HGS明朝E"/>
                <a:cs typeface="+mn-cs"/>
              </a:rPr>
              <a:t>44:50</a:t>
            </a:r>
            <a:endParaRPr kumimoji="1" lang="ja-JP" altLang="en-US" sz="1800" dirty="0">
              <a:solidFill>
                <a:srgbClr val="FF0000"/>
              </a:solidFill>
              <a:latin typeface="Times New Roman"/>
              <a:ea typeface="HGS明朝E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92160" y="126433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Times New Roman"/>
                <a:ea typeface="HGS明朝E"/>
                <a:cs typeface="+mn-cs"/>
              </a:rPr>
              <a:t>87:55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66046" y="313498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Times New Roman"/>
                <a:ea typeface="HGS明朝E"/>
                <a:cs typeface="+mn-cs"/>
              </a:rPr>
              <a:t>46:20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52400" y="241646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Times New Roman"/>
                <a:ea typeface="HGS明朝E"/>
                <a:cs typeface="+mn-cs"/>
              </a:rPr>
              <a:t>62:23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355891" y="308445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Times New Roman"/>
                <a:ea typeface="HGS明朝E"/>
                <a:cs typeface="+mn-cs"/>
              </a:rPr>
              <a:t>48:53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484648" y="407264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Times New Roman"/>
                <a:ea typeface="HGS明朝E"/>
                <a:cs typeface="+mn-cs"/>
              </a:rPr>
              <a:t>29:42</a:t>
            </a:r>
          </a:p>
        </p:txBody>
      </p:sp>
    </p:spTree>
    <p:extLst>
      <p:ext uri="{BB962C8B-B14F-4D97-AF65-F5344CB8AC3E}">
        <p14:creationId xmlns:p14="http://schemas.microsoft.com/office/powerpoint/2010/main" val="29626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10" y="2139997"/>
            <a:ext cx="3517789" cy="2345193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35" y="2139997"/>
            <a:ext cx="3515210" cy="2343473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021299" y="1559646"/>
            <a:ext cx="207620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Incoming inspection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56396" y="1559646"/>
            <a:ext cx="1370888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rinsing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382" y="2139997"/>
            <a:ext cx="3517790" cy="234519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8674849" y="1559646"/>
            <a:ext cx="3098862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RF conditioning (Today!)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087432" y="5303506"/>
            <a:ext cx="4108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 not same photos!</a:t>
            </a:r>
            <a:endParaRPr kumimoji="1" lang="ja-JP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0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82" y="0"/>
            <a:ext cx="10058400" cy="6838937"/>
          </a:xfrm>
          <a:prstGeom prst="rect">
            <a:avLst/>
          </a:prstGeom>
        </p:spPr>
      </p:pic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30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12" y="0"/>
            <a:ext cx="10058400" cy="682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7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28" y="0"/>
            <a:ext cx="10058400" cy="6809161"/>
          </a:xfrm>
          <a:prstGeom prst="rect">
            <a:avLst/>
          </a:prstGeom>
        </p:spPr>
      </p:pic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85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909953" y="3167738"/>
            <a:ext cx="10370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Ultra-pure water rinsing 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assembly work in Class10  Leak check  Low power test  Baking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9" y="207031"/>
            <a:ext cx="3967523" cy="264501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266" y="207031"/>
            <a:ext cx="3967523" cy="264501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224" y="207033"/>
            <a:ext cx="3967522" cy="264501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9" y="3858231"/>
            <a:ext cx="3962563" cy="264170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172" y="3863697"/>
            <a:ext cx="3967523" cy="264501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996" y="3858229"/>
            <a:ext cx="3533977" cy="265048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217172" y="41295"/>
            <a:ext cx="3809954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part #1 has problematic copper plating.</a:t>
            </a:r>
          </a:p>
          <a:p>
            <a:pPr algn="ctr"/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But, as now, it’s not significant in high power test!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" name="図 1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71" y="309091"/>
            <a:ext cx="5653826" cy="3769217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217" y="309091"/>
            <a:ext cx="5229916" cy="3769217"/>
          </a:xfrm>
          <a:prstGeom prst="rect">
            <a:avLst/>
          </a:prstGeom>
        </p:spPr>
      </p:pic>
      <p:sp>
        <p:nvSpPr>
          <p:cNvPr id="104" name="テキスト ボックス 103"/>
          <p:cNvSpPr txBox="1"/>
          <p:nvPr/>
        </p:nvSpPr>
        <p:spPr>
          <a:xfrm>
            <a:off x="4810285" y="4547314"/>
            <a:ext cx="7000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low power test at test bench before connecting to waveguide system</a:t>
            </a:r>
          </a:p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=-36.6 dB, S</a:t>
            </a:r>
            <a:r>
              <a:rPr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=-0.13 dB</a:t>
            </a:r>
          </a:p>
        </p:txBody>
      </p:sp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13" y="4291133"/>
            <a:ext cx="2983374" cy="1988916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3" name="正方形/長方形 2"/>
          <p:cNvSpPr/>
          <p:nvPr/>
        </p:nvSpPr>
        <p:spPr>
          <a:xfrm>
            <a:off x="3264062" y="1093808"/>
            <a:ext cx="666026" cy="64239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946713" y="1093808"/>
            <a:ext cx="2317349" cy="3197325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930087" y="1736203"/>
            <a:ext cx="0" cy="255493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341238" y="5596360"/>
            <a:ext cx="112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adjustable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線矢印コネクタ 12"/>
          <p:cNvCxnSpPr>
            <a:stCxn id="11" idx="1"/>
          </p:cNvCxnSpPr>
          <p:nvPr/>
        </p:nvCxnSpPr>
        <p:spPr>
          <a:xfrm flipH="1" flipV="1">
            <a:off x="2534856" y="5285591"/>
            <a:ext cx="1806382" cy="495435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20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59" y="0"/>
            <a:ext cx="5427684" cy="361845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830" y="0"/>
            <a:ext cx="5427684" cy="361845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158" y="3249970"/>
            <a:ext cx="5427684" cy="361845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0" y="4232649"/>
            <a:ext cx="3518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 to waveguide syste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Pumping starts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(coupler has been under vacuum</a:t>
            </a: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after assembly work in clean room)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2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84" y="0"/>
            <a:ext cx="5442679" cy="362845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108" y="4446"/>
            <a:ext cx="5436010" cy="362400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820237" y="4055668"/>
            <a:ext cx="109163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setup for RF coupler conditioning</a:t>
            </a:r>
          </a:p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ar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monitoring RF power, vacuum, temperature for coupler outside, arc sensor output and electron probe output.</a:t>
            </a:r>
          </a:p>
          <a:p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of RF pulse width: 10</a:t>
            </a:r>
            <a:r>
              <a:rPr lang="el-GR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3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50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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1650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 (TDR spec.)</a:t>
            </a:r>
          </a:p>
          <a:p>
            <a:endParaRPr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Max. Power for each RF pulse width: 1200kW @&lt;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50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  800kW @&gt; 5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302646" y="83325"/>
            <a:ext cx="2787943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sensor at warm window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89044" y="3145291"/>
            <a:ext cx="24032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probe at cold window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 flipV="1">
            <a:off x="8040822" y="2489529"/>
            <a:ext cx="430652" cy="64302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 flipV="1">
            <a:off x="9332779" y="2288951"/>
            <a:ext cx="23598" cy="84360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8229600" y="462427"/>
            <a:ext cx="241874" cy="1351799"/>
          </a:xfrm>
          <a:prstGeom prst="straightConnector1">
            <a:avLst/>
          </a:prstGeom>
          <a:ln w="28575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8964617" y="452657"/>
            <a:ext cx="698526" cy="1331065"/>
          </a:xfrm>
          <a:prstGeom prst="straightConnector1">
            <a:avLst/>
          </a:prstGeom>
          <a:ln w="28575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9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806602"/>
              </p:ext>
            </p:extLst>
          </p:nvPr>
        </p:nvGraphicFramePr>
        <p:xfrm>
          <a:off x="1638794" y="790107"/>
          <a:ext cx="8924306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3543"/>
                <a:gridCol w="5070763"/>
              </a:tblGrid>
              <a:tr h="3366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Signal name</a:t>
                      </a:r>
                      <a:endParaRPr kumimoji="1" lang="ja-JP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I/L threshold</a:t>
                      </a:r>
                      <a:endParaRPr kumimoji="1" lang="ja-JP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0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for@up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ja-JP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0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back@up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ja-JP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0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for@down</a:t>
                      </a:r>
                      <a:endParaRPr lang="ja-JP" altLang="en-US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0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for@up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 1.3 MW, </a:t>
                      </a:r>
                      <a:r>
                        <a:rPr lang="en-US" altLang="ja-JP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0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back@up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 10 kW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Cold / Warm Vacuum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~ 2 x 10</a:t>
                      </a:r>
                      <a:r>
                        <a:rPr lang="en-US" altLang="ja-JP" sz="20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[Pa] (4 x 10</a:t>
                      </a:r>
                      <a:r>
                        <a:rPr lang="en-US" altLang="ja-JP" sz="20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[Pa] @temporary)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#1, #2 @waveguide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2000/6500,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2000/7000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Up, Arc Down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2000/6090, 2000/6550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Electron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peak-hold #1, #2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Electron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charge #1, #2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#1 ~ #12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VSWR @up,</a:t>
                      </a:r>
                      <a:r>
                        <a:rPr lang="en-US" altLang="ja-JP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down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1.4</a:t>
                      </a:r>
                      <a:endParaRPr lang="ja-JP" altLang="en-US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18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water</a:t>
                      </a:r>
                      <a:endParaRPr lang="ja-JP" alt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?</a:t>
                      </a:r>
                      <a:endParaRPr lang="ja-JP" altLang="en-US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134312"/>
              </p:ext>
            </p:extLst>
          </p:nvPr>
        </p:nvGraphicFramePr>
        <p:xfrm>
          <a:off x="3090663" y="4869340"/>
          <a:ext cx="2438046" cy="1653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数式" r:id="rId4" imgW="1371600" imgH="939600" progId="Equation.3">
                  <p:embed/>
                </p:oleObj>
              </mc:Choice>
              <mc:Fallback>
                <p:oleObj name="数式" r:id="rId4" imgW="13716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0663" y="4869340"/>
                        <a:ext cx="2438046" cy="16537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011264"/>
              </p:ext>
            </p:extLst>
          </p:nvPr>
        </p:nvGraphicFramePr>
        <p:xfrm>
          <a:off x="6405678" y="4872443"/>
          <a:ext cx="2310060" cy="1650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数式" r:id="rId6" imgW="1917360" imgH="1384200" progId="Equation.3">
                  <p:embed/>
                </p:oleObj>
              </mc:Choice>
              <mc:Fallback>
                <p:oleObj name="数式" r:id="rId6" imgW="1917360" imgH="13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5678" y="4872443"/>
                        <a:ext cx="2310060" cy="16506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テキスト ボックス 22"/>
          <p:cNvSpPr txBox="1"/>
          <p:nvPr/>
        </p:nvSpPr>
        <p:spPr>
          <a:xfrm>
            <a:off x="0" y="0"/>
            <a:ext cx="12191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 of Signals and I/L level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14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8586" y="2369127"/>
            <a:ext cx="819455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#1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96972" y="3933908"/>
            <a:ext cx="819455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80327" y="3416134"/>
            <a:ext cx="1101585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down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308374" y="2184461"/>
            <a:ext cx="819455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#2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23421" y="4585958"/>
            <a:ext cx="766557" cy="55399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#1</a:t>
            </a:r>
          </a:p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(peak, Q)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79022" y="4068288"/>
            <a:ext cx="766557" cy="55399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#2</a:t>
            </a:r>
          </a:p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(peak, Q)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07972" y="2643065"/>
            <a:ext cx="800219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66FF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404276" y="2242250"/>
            <a:ext cx="800219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66FF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558385" y="2123497"/>
            <a:ext cx="912430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66FF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backward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28445" y="2426916"/>
            <a:ext cx="912430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66FF99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backward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線矢印コネクタ 24"/>
          <p:cNvCxnSpPr>
            <a:stCxn id="10" idx="3"/>
          </p:cNvCxnSpPr>
          <p:nvPr/>
        </p:nvCxnSpPr>
        <p:spPr>
          <a:xfrm>
            <a:off x="888041" y="2553793"/>
            <a:ext cx="1421710" cy="13235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3"/>
          </p:cNvCxnSpPr>
          <p:nvPr/>
        </p:nvCxnSpPr>
        <p:spPr>
          <a:xfrm flipV="1">
            <a:off x="5616427" y="3835730"/>
            <a:ext cx="647807" cy="2828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12" idx="1"/>
          </p:cNvCxnSpPr>
          <p:nvPr/>
        </p:nvCxnSpPr>
        <p:spPr>
          <a:xfrm flipH="1">
            <a:off x="7083690" y="3600800"/>
            <a:ext cx="196637" cy="1102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3" idx="1"/>
          </p:cNvCxnSpPr>
          <p:nvPr/>
        </p:nvCxnSpPr>
        <p:spPr>
          <a:xfrm flipH="1">
            <a:off x="10848110" y="2369127"/>
            <a:ext cx="460264" cy="2739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9" idx="2"/>
          </p:cNvCxnSpPr>
          <p:nvPr/>
        </p:nvCxnSpPr>
        <p:spPr>
          <a:xfrm>
            <a:off x="7804386" y="2611582"/>
            <a:ext cx="500920" cy="309748"/>
          </a:xfrm>
          <a:prstGeom prst="straightConnector1">
            <a:avLst/>
          </a:prstGeom>
          <a:ln w="19050">
            <a:solidFill>
              <a:srgbClr val="66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1" idx="2"/>
          </p:cNvCxnSpPr>
          <p:nvPr/>
        </p:nvCxnSpPr>
        <p:spPr>
          <a:xfrm flipH="1">
            <a:off x="8558385" y="2492829"/>
            <a:ext cx="456215" cy="303419"/>
          </a:xfrm>
          <a:prstGeom prst="straightConnector1">
            <a:avLst/>
          </a:prstGeom>
          <a:ln w="19050">
            <a:solidFill>
              <a:srgbClr val="66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4" idx="2"/>
          </p:cNvCxnSpPr>
          <p:nvPr/>
        </p:nvCxnSpPr>
        <p:spPr>
          <a:xfrm flipH="1">
            <a:off x="4659571" y="2796248"/>
            <a:ext cx="525089" cy="632752"/>
          </a:xfrm>
          <a:prstGeom prst="straightConnector1">
            <a:avLst/>
          </a:prstGeom>
          <a:ln w="19050">
            <a:solidFill>
              <a:srgbClr val="66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17" idx="2"/>
          </p:cNvCxnSpPr>
          <p:nvPr/>
        </p:nvCxnSpPr>
        <p:spPr>
          <a:xfrm>
            <a:off x="3808082" y="3012397"/>
            <a:ext cx="555544" cy="514781"/>
          </a:xfrm>
          <a:prstGeom prst="straightConnector1">
            <a:avLst/>
          </a:prstGeom>
          <a:ln w="19050">
            <a:solidFill>
              <a:srgbClr val="66FF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14" idx="3"/>
          </p:cNvCxnSpPr>
          <p:nvPr/>
        </p:nvCxnSpPr>
        <p:spPr>
          <a:xfrm flipV="1">
            <a:off x="5589978" y="4488876"/>
            <a:ext cx="506022" cy="374081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5" idx="1"/>
          </p:cNvCxnSpPr>
          <p:nvPr/>
        </p:nvCxnSpPr>
        <p:spPr>
          <a:xfrm flipH="1" flipV="1">
            <a:off x="6917381" y="4252958"/>
            <a:ext cx="861641" cy="92329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6917377" y="288253"/>
            <a:ext cx="3058851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water @Dummy Load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線矢印コネクタ 35"/>
          <p:cNvCxnSpPr>
            <a:stCxn id="35" idx="3"/>
          </p:cNvCxnSpPr>
          <p:nvPr/>
        </p:nvCxnSpPr>
        <p:spPr>
          <a:xfrm>
            <a:off x="9976228" y="472919"/>
            <a:ext cx="432494" cy="981808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5774244" y="1902076"/>
            <a:ext cx="1143133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Warm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728723" y="5878584"/>
            <a:ext cx="1033360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直線矢印コネクタ 38"/>
          <p:cNvCxnSpPr>
            <a:stCxn id="38" idx="0"/>
          </p:cNvCxnSpPr>
          <p:nvPr/>
        </p:nvCxnSpPr>
        <p:spPr>
          <a:xfrm flipV="1">
            <a:off x="6245403" y="4808148"/>
            <a:ext cx="838286" cy="1070436"/>
          </a:xfrm>
          <a:prstGeom prst="straightConnector1">
            <a:avLst/>
          </a:prstGeom>
          <a:ln w="1905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stCxn id="37" idx="2"/>
          </p:cNvCxnSpPr>
          <p:nvPr/>
        </p:nvCxnSpPr>
        <p:spPr>
          <a:xfrm>
            <a:off x="6345811" y="2271408"/>
            <a:ext cx="569362" cy="740989"/>
          </a:xfrm>
          <a:prstGeom prst="straightConnector1">
            <a:avLst/>
          </a:prstGeom>
          <a:ln w="1905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97376" y="1061338"/>
            <a:ext cx="103105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upstream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707047" y="472919"/>
            <a:ext cx="13131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downstream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21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505753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0"/>
            <a:ext cx="12191999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altLang="ja-JP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History of RF Conditioning @Test Bench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1134423" y="880575"/>
          <a:ext cx="9915895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2836"/>
                <a:gridCol w="3924795"/>
                <a:gridCol w="5118264"/>
              </a:tblGrid>
              <a:tr h="2485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Klystron #2 ON, RF ON,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Power meter setting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27.9 kW @10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43.0 kW @10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61.0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 I/L ON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861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 finished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 kW (1hour keep)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1211 kW (1hour keep)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29/Jan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 finished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1215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1/Feb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 finished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1216 kW (1hour keep)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sec/5Hz,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2/Feb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 finished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 kW (1hour keep)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@5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3/Feb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Fan x 2 ON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818 kW (1hour keep)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@15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4/Feb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Fan x 4 ON, 1500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 finished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 kW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1143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5/Feb</a:t>
                      </a:r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708 kW (1hour keep)</a:t>
                      </a:r>
                      <a:r>
                        <a:rPr lang="en-US" altLang="ja-JP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@165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l-GR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sec/5Hz</a:t>
                      </a:r>
                      <a:endParaRPr lang="ja-JP" alt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39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9940"/>
            <a:ext cx="2743200" cy="365125"/>
          </a:xfrm>
        </p:spPr>
        <p:txBody>
          <a:bodyPr/>
          <a:lstStyle/>
          <a:p>
            <a:r>
              <a:rPr kumimoji="1" lang="en-US" altLang="ja-JP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09/Feb/2016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204101" y="6499940"/>
            <a:ext cx="2743200" cy="365125"/>
          </a:xfrm>
        </p:spPr>
        <p:txBody>
          <a:bodyPr/>
          <a:lstStyle/>
          <a:p>
            <a:fld id="{2126A07B-B396-4C9F-850B-C6CE9BEF1BD4}" type="slidenum">
              <a:rPr kumimoji="1" lang="ja-JP" alt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203" y="220328"/>
            <a:ext cx="4912851" cy="2179166"/>
          </a:xfrm>
          <a:prstGeom prst="rect">
            <a:avLst/>
          </a:prstGeom>
        </p:spPr>
      </p:pic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450554"/>
              </p:ext>
            </p:extLst>
          </p:nvPr>
        </p:nvGraphicFramePr>
        <p:xfrm>
          <a:off x="1566986" y="2534208"/>
          <a:ext cx="9341419" cy="3965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0716040" y="114006"/>
            <a:ext cx="1391728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ja-JP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左中かっこ 3"/>
          <p:cNvSpPr/>
          <p:nvPr/>
        </p:nvSpPr>
        <p:spPr>
          <a:xfrm>
            <a:off x="8281365" y="1684116"/>
            <a:ext cx="144684" cy="601884"/>
          </a:xfrm>
          <a:prstGeom prst="leftBrace">
            <a:avLst>
              <a:gd name="adj1" fmla="val 36980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20331" y="1799751"/>
            <a:ext cx="289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1650</a:t>
            </a:r>
            <a:r>
              <a:rPr kumimoji="1" lang="el-GR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sec/700kW (final goal)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TB Meeting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1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山本康史さんのフォント">
    <a:majorFont>
      <a:latin typeface="Times New Roman"/>
      <a:ea typeface="HGS明朝E"/>
      <a:cs typeface=""/>
    </a:majorFont>
    <a:minorFont>
      <a:latin typeface="Times New Roman"/>
      <a:ea typeface="HGS明朝E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12247</TotalTime>
  <Words>746</Words>
  <Application>Microsoft Office PowerPoint</Application>
  <PresentationFormat>ユーザー設定</PresentationFormat>
  <Paragraphs>208</Paragraphs>
  <Slides>17</Slides>
  <Notes>17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9" baseType="lpstr">
      <vt:lpstr>Office テーマ</vt:lpstr>
      <vt:lpstr>数式</vt:lpstr>
      <vt:lpstr>Recent Status of 40mm Input Coupler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Status of 40mm Input Coupler</dc:title>
  <dc:creator>山本康史</dc:creator>
  <cp:lastModifiedBy>Kirk</cp:lastModifiedBy>
  <cp:revision>56</cp:revision>
  <dcterms:created xsi:type="dcterms:W3CDTF">2016-01-18T13:33:39Z</dcterms:created>
  <dcterms:modified xsi:type="dcterms:W3CDTF">2016-02-09T14:31:13Z</dcterms:modified>
</cp:coreProperties>
</file>