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5" r:id="rId2"/>
    <p:sldId id="257" r:id="rId3"/>
    <p:sldId id="259" r:id="rId4"/>
    <p:sldId id="261" r:id="rId5"/>
    <p:sldId id="263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293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14F0-8204-4635-8015-2483F6FE65A6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1040A-19F0-461C-9F90-7E8EEEEB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723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1040A-19F0-461C-9F90-7E8EEEEB99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275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4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6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3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8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3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6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1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1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10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6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02BF7-121D-AE4B-B90A-8CB49A5F7E0C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804E2-CEB6-C245-B7A8-398B34738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3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812" y="172507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Dark Current Studies update</a:t>
            </a:r>
            <a:br>
              <a:rPr lang="en-US" dirty="0" smtClean="0"/>
            </a:br>
            <a:r>
              <a:rPr lang="en-US" sz="3600" dirty="0" smtClean="0"/>
              <a:t>(straight  and curved </a:t>
            </a:r>
            <a:r>
              <a:rPr lang="en-US" sz="3600" dirty="0" err="1" smtClean="0"/>
              <a:t>linac</a:t>
            </a:r>
            <a:r>
              <a:rPr lang="en-US" sz="3600" dirty="0" smtClean="0"/>
              <a:t> without magnets)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N.Solyak</a:t>
            </a:r>
            <a:r>
              <a:rPr lang="en-US" dirty="0" smtClean="0"/>
              <a:t>. </a:t>
            </a:r>
            <a:r>
              <a:rPr lang="en-US" dirty="0" err="1" smtClean="0"/>
              <a:t>A.Sukhanov</a:t>
            </a:r>
            <a:endParaRPr lang="en-US" dirty="0" smtClean="0"/>
          </a:p>
          <a:p>
            <a:r>
              <a:rPr lang="en-US" dirty="0" smtClean="0"/>
              <a:t>Feb.25,2016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1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dcVScav_QD0_noCur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9073"/>
            <a:ext cx="8686800" cy="39848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490" y="129660"/>
            <a:ext cx="8229600" cy="589691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</a:rPr>
              <a:t>Straight section </a:t>
            </a:r>
            <a:r>
              <a:rPr lang="en-US" sz="2800" dirty="0" smtClean="0"/>
              <a:t>– no curvature, </a:t>
            </a:r>
            <a:r>
              <a:rPr lang="en-US" sz="2800" dirty="0" smtClean="0"/>
              <a:t>quads/correctors OFF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" y="4653915"/>
            <a:ext cx="8092440" cy="20002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76400" y="66954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Losses of Dark </a:t>
            </a:r>
            <a:r>
              <a:rPr lang="en-US" dirty="0">
                <a:solidFill>
                  <a:schemeClr val="tx2"/>
                </a:solidFill>
              </a:rPr>
              <a:t>current </a:t>
            </a:r>
            <a:r>
              <a:rPr lang="en-US" dirty="0" smtClean="0">
                <a:solidFill>
                  <a:schemeClr val="tx2"/>
                </a:solidFill>
              </a:rPr>
              <a:t>from one cavity along </a:t>
            </a:r>
            <a:r>
              <a:rPr lang="en-US" dirty="0" err="1" smtClean="0">
                <a:solidFill>
                  <a:schemeClr val="tx2"/>
                </a:solidFill>
              </a:rPr>
              <a:t>linac</a:t>
            </a:r>
            <a:r>
              <a:rPr lang="en-US" dirty="0" smtClean="0">
                <a:solidFill>
                  <a:schemeClr val="tx2"/>
                </a:solidFill>
              </a:rPr>
              <a:t> (50k particles)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3680" y="2929950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Q#2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3806" y="2929950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Q#4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8029" y="288229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Q#6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4315" y="285955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Q#8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46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magVScav_QD0_noCur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657225"/>
            <a:ext cx="8153399" cy="44707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2"/>
            <a:ext cx="8229600" cy="589691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Straight section </a:t>
            </a:r>
            <a:r>
              <a:rPr lang="en-US" sz="2800" dirty="0" smtClean="0"/>
              <a:t>– no curvature, quads at 0 </a:t>
            </a:r>
            <a:r>
              <a:rPr lang="en-US" sz="2800" dirty="0" smtClean="0"/>
              <a:t>gradient</a:t>
            </a:r>
            <a:br>
              <a:rPr lang="en-US" sz="2800" dirty="0" smtClean="0"/>
            </a:br>
            <a:r>
              <a:rPr lang="en-US" sz="2400" dirty="0" smtClean="0"/>
              <a:t>(</a:t>
            </a:r>
            <a:r>
              <a:rPr lang="en-US" sz="2400" dirty="0" smtClean="0"/>
              <a:t>Spectrum and distribution of propagating dark current)</a:t>
            </a:r>
            <a:endParaRPr lang="en-US" sz="2400" dirty="0"/>
          </a:p>
        </p:txBody>
      </p:sp>
      <p:pic>
        <p:nvPicPr>
          <p:cNvPr id="6" name="Picture 5" descr="XvsYmag02_QD0_noCurv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58" y="5084631"/>
            <a:ext cx="1908483" cy="1629111"/>
          </a:xfrm>
          <a:prstGeom prst="rect">
            <a:avLst/>
          </a:prstGeom>
        </p:spPr>
      </p:pic>
      <p:pic>
        <p:nvPicPr>
          <p:cNvPr id="7" name="Picture 6" descr="XvsYmag04_QD0_noCur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813" y="5084631"/>
            <a:ext cx="1959287" cy="1672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4312" y="1092611"/>
            <a:ext cx="862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Quad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61447" y="120262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Quad 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25932" y="195502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Quad 8</a:t>
            </a:r>
            <a:endParaRPr lang="en-US" dirty="0"/>
          </a:p>
        </p:txBody>
      </p:sp>
      <p:pic>
        <p:nvPicPr>
          <p:cNvPr id="11" name="Picture 10" descr="XvsYmag06_QD0_noCurv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1" y="5084631"/>
            <a:ext cx="1923784" cy="1642172"/>
          </a:xfrm>
          <a:prstGeom prst="rect">
            <a:avLst/>
          </a:prstGeom>
        </p:spPr>
      </p:pic>
      <p:pic>
        <p:nvPicPr>
          <p:cNvPr id="12" name="Picture 11" descr="XvsYmag08_QD0_noCurv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932" y="5021123"/>
            <a:ext cx="2013425" cy="17186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25786" y="1952734"/>
            <a:ext cx="97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95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dcVScav_QD0_Cur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606677"/>
            <a:ext cx="8201025" cy="34509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2"/>
            <a:ext cx="8229600" cy="589691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</a:rPr>
              <a:t>Curved section</a:t>
            </a:r>
            <a:r>
              <a:rPr lang="en-US" sz="2800" dirty="0" smtClean="0"/>
              <a:t>, quads/correctors at 0 gradient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00" y="3903133"/>
            <a:ext cx="7293899" cy="23431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19516" y="606677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Losses of Dark </a:t>
            </a:r>
            <a:r>
              <a:rPr lang="en-US" dirty="0">
                <a:solidFill>
                  <a:schemeClr val="tx2"/>
                </a:solidFill>
              </a:rPr>
              <a:t>current </a:t>
            </a:r>
            <a:r>
              <a:rPr lang="en-US" dirty="0" smtClean="0">
                <a:solidFill>
                  <a:schemeClr val="tx2"/>
                </a:solidFill>
              </a:rPr>
              <a:t>from one cavity along </a:t>
            </a:r>
            <a:r>
              <a:rPr lang="en-US" dirty="0" err="1" smtClean="0">
                <a:solidFill>
                  <a:schemeClr val="tx2"/>
                </a:solidFill>
              </a:rPr>
              <a:t>linac</a:t>
            </a:r>
            <a:r>
              <a:rPr lang="en-US" dirty="0" smtClean="0">
                <a:solidFill>
                  <a:schemeClr val="tx2"/>
                </a:solidFill>
              </a:rPr>
              <a:t> (50k particles)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960897" y="2378435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Quad 1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2240001" y="2351732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Quad 10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3907167" y="2378435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Quad 20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5588830" y="2363595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Quad 30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7085827" y="2378435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Quad 40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3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magVScav_QD0_Cur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669073"/>
            <a:ext cx="8673616" cy="3950552"/>
          </a:xfrm>
          <a:prstGeom prst="rect">
            <a:avLst/>
          </a:prstGeom>
        </p:spPr>
      </p:pic>
      <p:pic>
        <p:nvPicPr>
          <p:cNvPr id="5" name="Picture 4" descr="XvsYmag01_QD0_Cur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9" y="4800059"/>
            <a:ext cx="1804831" cy="1575646"/>
          </a:xfrm>
          <a:prstGeom prst="rect">
            <a:avLst/>
          </a:prstGeom>
        </p:spPr>
      </p:pic>
      <p:pic>
        <p:nvPicPr>
          <p:cNvPr id="6" name="Picture 5" descr="XvsYmag10_QD0_Curv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284" y="4786695"/>
            <a:ext cx="1809727" cy="1579920"/>
          </a:xfrm>
          <a:prstGeom prst="rect">
            <a:avLst/>
          </a:prstGeom>
        </p:spPr>
      </p:pic>
      <p:pic>
        <p:nvPicPr>
          <p:cNvPr id="7" name="Picture 6" descr="XvsYmag20_QD0_Curv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011" y="4753475"/>
            <a:ext cx="1804831" cy="1575646"/>
          </a:xfrm>
          <a:prstGeom prst="rect">
            <a:avLst/>
          </a:prstGeom>
        </p:spPr>
      </p:pic>
      <p:pic>
        <p:nvPicPr>
          <p:cNvPr id="8" name="Picture 7" descr="XvsYmag30_QD0_Curv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411" y="4779792"/>
            <a:ext cx="1801180" cy="1572459"/>
          </a:xfrm>
          <a:prstGeom prst="rect">
            <a:avLst/>
          </a:prstGeom>
        </p:spPr>
      </p:pic>
      <p:pic>
        <p:nvPicPr>
          <p:cNvPr id="9" name="Picture 8" descr="XvsYmag40_QD0_Curv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601" y="4753475"/>
            <a:ext cx="1801180" cy="15724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813" y="1154805"/>
            <a:ext cx="86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01722" y="2785535"/>
            <a:ext cx="103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51611" y="3000319"/>
            <a:ext cx="114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20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55034" y="3397242"/>
            <a:ext cx="1055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30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87601" y="3742075"/>
            <a:ext cx="101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40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800"/>
            <a:ext cx="8229600" cy="589691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Curved section</a:t>
            </a:r>
            <a:r>
              <a:rPr lang="en-US" sz="2800" dirty="0" smtClean="0"/>
              <a:t>, quads/correctors at 0 </a:t>
            </a:r>
            <a:r>
              <a:rPr lang="en-US" sz="2800" dirty="0"/>
              <a:t>gradient</a:t>
            </a:r>
            <a:br>
              <a:rPr lang="en-US" sz="2800" dirty="0"/>
            </a:br>
            <a:r>
              <a:rPr lang="en-US" sz="2400" dirty="0"/>
              <a:t>(</a:t>
            </a:r>
            <a:r>
              <a:rPr lang="en-US" sz="2400" dirty="0" smtClean="0"/>
              <a:t>Spectrum </a:t>
            </a:r>
            <a:r>
              <a:rPr lang="en-US" sz="2400" dirty="0"/>
              <a:t>and distribution of propagating dark </a:t>
            </a:r>
            <a:r>
              <a:rPr lang="en-US" sz="2400" dirty="0" smtClean="0"/>
              <a:t>current)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663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8650" y="1704975"/>
            <a:ext cx="8229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Simulation  of dark current  losses in curved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for 0 gradient in all quadrupole and :</a:t>
            </a:r>
          </a:p>
          <a:p>
            <a:pPr marL="800100" lvl="1" indent="-3429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sz="2400" dirty="0"/>
              <a:t>nominal settings of dipole correctors for perfectly aligned </a:t>
            </a:r>
            <a:r>
              <a:rPr lang="en-US" sz="2400" dirty="0" err="1"/>
              <a:t>linac</a:t>
            </a:r>
            <a:r>
              <a:rPr lang="en-US" sz="2400" dirty="0"/>
              <a:t> (to compensate earth curvature for the main beam)</a:t>
            </a:r>
          </a:p>
          <a:p>
            <a:pPr marL="800100" lvl="1" indent="-3429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sz="2400" dirty="0"/>
              <a:t>Settings of dipole correctors defined </a:t>
            </a:r>
            <a:r>
              <a:rPr lang="en-US" sz="2400" dirty="0" smtClean="0"/>
              <a:t>after steering of the curved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for one seed of misalignments.</a:t>
            </a:r>
          </a:p>
          <a:p>
            <a:pPr marL="800100" lvl="1" indent="-342900">
              <a:spcAft>
                <a:spcPts val="1800"/>
              </a:spcAft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Define worst case scenario (highest local power losses) and run MARS to simulate radiation level in  ML tunnel.</a:t>
            </a:r>
          </a:p>
        </p:txBody>
      </p:sp>
    </p:spTree>
    <p:extLst>
      <p:ext uri="{BB962C8B-B14F-4D97-AF65-F5344CB8AC3E}">
        <p14:creationId xmlns:p14="http://schemas.microsoft.com/office/powerpoint/2010/main" val="3195081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3584</TotalTime>
  <Words>174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Courier New</vt:lpstr>
      <vt:lpstr>Office Theme</vt:lpstr>
      <vt:lpstr>Dark Current Studies update (straight  and curved linac without magnets)</vt:lpstr>
      <vt:lpstr>Straight section – no curvature, quads/correctors OFF</vt:lpstr>
      <vt:lpstr>Straight section – no curvature, quads at 0 gradient (Spectrum and distribution of propagating dark current)</vt:lpstr>
      <vt:lpstr>Curved section, quads/correctors at 0 gradient</vt:lpstr>
      <vt:lpstr>Curved section, quads/correctors at 0 gradient (Spectrum and distribution of propagating dark current)</vt:lpstr>
      <vt:lpstr>Next steps</vt:lpstr>
    </vt:vector>
  </TitlesOfParts>
  <Company>Fermilab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Straight section – no curvature, quads at 0 gradient</dc:title>
  <dc:creator>Alexander Sukhnaov</dc:creator>
  <cp:lastModifiedBy>solyak</cp:lastModifiedBy>
  <cp:revision>15</cp:revision>
  <dcterms:created xsi:type="dcterms:W3CDTF">2016-02-23T00:24:36Z</dcterms:created>
  <dcterms:modified xsi:type="dcterms:W3CDTF">2016-02-25T15:20:47Z</dcterms:modified>
</cp:coreProperties>
</file>