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64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92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CA0E20-2679-4C5F-8DF5-A1CC7C570D5B}" type="datetimeFigureOut">
              <a:rPr kumimoji="1" lang="ja-JP" altLang="en-US" smtClean="0"/>
              <a:t>2016/2/22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20EDCF-365E-4BC7-942C-46F3132870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2568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0EDCF-365E-4BC7-942C-46F31328700B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63554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2016/2/25 ADI Yokoya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04532-F909-4B1B-A69C-6835DC7EA9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23030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2016/2/25 ADI Yokoya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04532-F909-4B1B-A69C-6835DC7EA9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371857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2016/2/25 ADI Yokoya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04532-F909-4B1B-A69C-6835DC7EA9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5160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2016/2/25 ADI Yokoya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04532-F909-4B1B-A69C-6835DC7EA9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7282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2016/2/25 ADI Yokoya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04532-F909-4B1B-A69C-6835DC7EA9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14452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2016/2/25 ADI Yokoya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04532-F909-4B1B-A69C-6835DC7EA9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37909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2016/2/25 ADI Yokoya</a:t>
            </a:r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04532-F909-4B1B-A69C-6835DC7EA9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3017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2016/2/25 ADI Yokoya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04532-F909-4B1B-A69C-6835DC7EA9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5553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2016/2/25 ADI Yokoya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04532-F909-4B1B-A69C-6835DC7EA9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42381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2016/2/25 ADI Yokoya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04532-F909-4B1B-A69C-6835DC7EA9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23493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2016/2/25 ADI Yokoya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04532-F909-4B1B-A69C-6835DC7EA9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09586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2016/2/25 ADI Yokoya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04532-F909-4B1B-A69C-6835DC7EA93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14882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7220712" cy="1633029"/>
          </a:xfrm>
          <a:solidFill>
            <a:schemeClr val="accent5">
              <a:lumMod val="20000"/>
              <a:lumOff val="80000"/>
            </a:schemeClr>
          </a:solidFill>
        </p:spPr>
        <p:txBody>
          <a:bodyPr anchor="ctr"/>
          <a:lstStyle/>
          <a:p>
            <a:r>
              <a:rPr kumimoji="1" lang="en-US" altLang="ja-JP" dirty="0" smtClean="0"/>
              <a:t>Questions from CRWG </a:t>
            </a:r>
            <a:br>
              <a:rPr kumimoji="1" lang="en-US" altLang="ja-JP" dirty="0" smtClean="0"/>
            </a:br>
            <a:r>
              <a:rPr kumimoji="1" lang="en-US" altLang="ja-JP" sz="3200" dirty="0" smtClean="0"/>
              <a:t>(Central Region Working Group)</a:t>
            </a:r>
            <a:endParaRPr kumimoji="1" lang="ja-JP" altLang="en-US" sz="32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055306"/>
          </a:xfrm>
        </p:spPr>
        <p:txBody>
          <a:bodyPr/>
          <a:lstStyle/>
          <a:p>
            <a:r>
              <a:rPr kumimoji="1" lang="en-US" altLang="ja-JP" dirty="0" smtClean="0"/>
              <a:t>K. Yokoya</a:t>
            </a:r>
          </a:p>
          <a:p>
            <a:r>
              <a:rPr lang="en-US" altLang="ja-JP" dirty="0" smtClean="0"/>
              <a:t>2016.2.25 ADI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2016/2/25 ADI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04532-F909-4B1B-A69C-6835DC7EA93D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2162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817498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kumimoji="1" lang="en-US" altLang="ja-JP" dirty="0" smtClean="0"/>
              <a:t>Auxiliary Positron Source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523999"/>
            <a:ext cx="7886700" cy="4652964"/>
          </a:xfrm>
        </p:spPr>
        <p:txBody>
          <a:bodyPr>
            <a:normAutofit fontScale="85000" lnSpcReduction="10000"/>
          </a:bodyPr>
          <a:lstStyle/>
          <a:p>
            <a:r>
              <a:rPr kumimoji="1" lang="en-US" altLang="ja-JP" dirty="0" smtClean="0"/>
              <a:t>Couple of choices have to be made for the work of CRWG</a:t>
            </a:r>
          </a:p>
          <a:p>
            <a:r>
              <a:rPr lang="en-US" altLang="ja-JP" dirty="0" smtClean="0"/>
              <a:t>One of them is the parameters of the “Auxiliary Positron Source”  (Let’s abbreviate as APS)</a:t>
            </a:r>
          </a:p>
          <a:p>
            <a:r>
              <a:rPr kumimoji="1" lang="en-US" altLang="ja-JP" dirty="0" smtClean="0"/>
              <a:t>It is to provide a (weak) positron beam for the time when  the </a:t>
            </a:r>
            <a:r>
              <a:rPr kumimoji="1" lang="en-US" altLang="ja-JP" dirty="0" err="1" smtClean="0"/>
              <a:t>undulator</a:t>
            </a:r>
            <a:r>
              <a:rPr kumimoji="1" lang="en-US" altLang="ja-JP" dirty="0" smtClean="0"/>
              <a:t> positron source is not available</a:t>
            </a:r>
          </a:p>
          <a:p>
            <a:r>
              <a:rPr lang="en-US" altLang="ja-JP" dirty="0" smtClean="0"/>
              <a:t>Its specification in TDR is poor (10 lines in vol.3 part.2 p.91)</a:t>
            </a:r>
          </a:p>
          <a:p>
            <a:pPr lvl="1"/>
            <a:r>
              <a:rPr kumimoji="1" lang="en-US" altLang="ja-JP" dirty="0" smtClean="0"/>
              <a:t>500MeV S-band NC </a:t>
            </a:r>
            <a:r>
              <a:rPr kumimoji="1" lang="en-US" altLang="ja-JP" dirty="0" err="1" smtClean="0"/>
              <a:t>linac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Single bunch (intensity ~1%)</a:t>
            </a:r>
          </a:p>
          <a:p>
            <a:pPr lvl="2"/>
            <a:r>
              <a:rPr lang="en-US" altLang="ja-JP" dirty="0" smtClean="0"/>
              <a:t>This presumably means 0.01/1312 = 10</a:t>
            </a:r>
            <a:r>
              <a:rPr lang="en-US" altLang="ja-JP" baseline="30000" dirty="0" smtClean="0"/>
              <a:t>-5</a:t>
            </a:r>
            <a:r>
              <a:rPr lang="en-US" altLang="ja-JP" dirty="0" smtClean="0"/>
              <a:t> of the nominal intensity</a:t>
            </a:r>
          </a:p>
          <a:p>
            <a:pPr lvl="1"/>
            <a:r>
              <a:rPr kumimoji="1" lang="en-US" altLang="ja-JP" dirty="0" smtClean="0"/>
              <a:t>8 SLAC-type </a:t>
            </a:r>
            <a:r>
              <a:rPr kumimoji="1" lang="en-US" altLang="ja-JP" dirty="0" smtClean="0"/>
              <a:t>3m-structures, </a:t>
            </a:r>
            <a:r>
              <a:rPr kumimoji="1" lang="en-US" altLang="ja-JP" dirty="0" smtClean="0"/>
              <a:t>4 RF stations, each with a 100MW </a:t>
            </a:r>
            <a:r>
              <a:rPr kumimoji="1" lang="en-US" altLang="ja-JP" dirty="0" smtClean="0"/>
              <a:t>modulator, </a:t>
            </a:r>
            <a:r>
              <a:rPr kumimoji="1" lang="en-US" altLang="ja-JP" dirty="0" smtClean="0"/>
              <a:t>50kW klystron and SLED</a:t>
            </a:r>
          </a:p>
          <a:p>
            <a:pPr lvl="1"/>
            <a:r>
              <a:rPr lang="en-US" altLang="ja-JP" dirty="0" smtClean="0"/>
              <a:t>Location: side-by-side with the photon line from </a:t>
            </a:r>
            <a:r>
              <a:rPr lang="en-US" altLang="ja-JP" dirty="0" err="1" smtClean="0"/>
              <a:t>undulator</a:t>
            </a:r>
            <a:r>
              <a:rPr lang="en-US" altLang="ja-JP" dirty="0" smtClean="0"/>
              <a:t>. Share the target with the </a:t>
            </a:r>
            <a:r>
              <a:rPr lang="en-US" altLang="ja-JP" dirty="0" err="1" smtClean="0"/>
              <a:t>undulator</a:t>
            </a:r>
            <a:r>
              <a:rPr lang="en-US" altLang="ja-JP" dirty="0" smtClean="0"/>
              <a:t> source. </a:t>
            </a:r>
          </a:p>
          <a:p>
            <a:pPr lvl="1"/>
            <a:r>
              <a:rPr lang="en-US" altLang="ja-JP" dirty="0" smtClean="0"/>
              <a:t>Length ~40m</a:t>
            </a:r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2016/2/25 ADI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04532-F909-4B1B-A69C-6835DC7EA93D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16374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32154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kumimoji="1" lang="en-US" altLang="ja-JP" dirty="0" smtClean="0"/>
              <a:t>Roles of the APS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426464"/>
            <a:ext cx="7886700" cy="4750499"/>
          </a:xfrm>
        </p:spPr>
        <p:txBody>
          <a:bodyPr>
            <a:normAutofit fontScale="85000" lnSpcReduction="20000"/>
          </a:bodyPr>
          <a:lstStyle/>
          <a:p>
            <a:r>
              <a:rPr kumimoji="1" lang="en-US" altLang="ja-JP" dirty="0" smtClean="0"/>
              <a:t>Commissioning of positron </a:t>
            </a:r>
            <a:r>
              <a:rPr lang="en-US" altLang="ja-JP" dirty="0" smtClean="0"/>
              <a:t>DR, RTML, ML, BDS</a:t>
            </a:r>
          </a:p>
          <a:p>
            <a:pPr lvl="1"/>
            <a:r>
              <a:rPr lang="en-US" altLang="ja-JP" dirty="0" smtClean="0"/>
              <a:t>Commissioning of DR can start 1.5 years earlier than ML (TDR vol.3 part.2 p.245). No </a:t>
            </a:r>
            <a:r>
              <a:rPr lang="en-US" altLang="ja-JP" dirty="0" err="1" smtClean="0"/>
              <a:t>undulator</a:t>
            </a:r>
            <a:r>
              <a:rPr lang="en-US" altLang="ja-JP" dirty="0" smtClean="0"/>
              <a:t> source available at that time.</a:t>
            </a:r>
            <a:endParaRPr kumimoji="1" lang="en-US" altLang="ja-JP" dirty="0" smtClean="0"/>
          </a:p>
          <a:p>
            <a:r>
              <a:rPr lang="en-US" altLang="ja-JP" dirty="0" smtClean="0"/>
              <a:t>KAS (Keep Alive Source)</a:t>
            </a:r>
          </a:p>
          <a:p>
            <a:pPr lvl="1"/>
            <a:r>
              <a:rPr lang="en-US" altLang="ja-JP" dirty="0" smtClean="0"/>
              <a:t>Keep DR </a:t>
            </a:r>
            <a:r>
              <a:rPr lang="en-US" altLang="ja-JP" dirty="0" err="1" smtClean="0"/>
              <a:t>etc</a:t>
            </a:r>
            <a:r>
              <a:rPr lang="en-US" altLang="ja-JP" dirty="0" smtClean="0"/>
              <a:t> tuned while the electron ML is in (long) shutdown (due to any reason)</a:t>
            </a:r>
          </a:p>
          <a:p>
            <a:pPr lvl="1"/>
            <a:r>
              <a:rPr lang="en-US" altLang="ja-JP" dirty="0" smtClean="0"/>
              <a:t>Really needed?</a:t>
            </a:r>
          </a:p>
          <a:p>
            <a:r>
              <a:rPr kumimoji="1" lang="en-US" altLang="ja-JP" dirty="0" smtClean="0"/>
              <a:t>Positron beam for detector calibration at Z-pole</a:t>
            </a:r>
          </a:p>
          <a:p>
            <a:pPr lvl="1"/>
            <a:r>
              <a:rPr lang="en-US" altLang="ja-JP" dirty="0" smtClean="0"/>
              <a:t>Does not require 10Hz operation</a:t>
            </a:r>
          </a:p>
          <a:p>
            <a:pPr lvl="1"/>
            <a:r>
              <a:rPr lang="en-US" altLang="ja-JP" dirty="0" smtClean="0"/>
              <a:t>Parameter Group (led by Jim Brau) is making an inquiry to the detector groups on the calibration demand</a:t>
            </a:r>
          </a:p>
          <a:p>
            <a:pPr lvl="2"/>
            <a:r>
              <a:rPr lang="en-US" altLang="ja-JP" dirty="0" smtClean="0"/>
              <a:t>Time scale: Santander WS</a:t>
            </a:r>
          </a:p>
          <a:p>
            <a:pPr lvl="1"/>
            <a:r>
              <a:rPr kumimoji="1" lang="en-US" altLang="ja-JP" dirty="0" smtClean="0"/>
              <a:t>Presumably, the APS is too weak even for calibration.</a:t>
            </a:r>
          </a:p>
          <a:p>
            <a:r>
              <a:rPr lang="en-US" altLang="ja-JP" dirty="0" smtClean="0"/>
              <a:t>APS is not needed when we start with e-driven positron source, </a:t>
            </a:r>
            <a:r>
              <a:rPr lang="en-US" altLang="ja-JP" dirty="0" smtClean="0"/>
              <a:t>so this question is not necessary. </a:t>
            </a:r>
            <a:r>
              <a:rPr lang="en-US" altLang="ja-JP" dirty="0"/>
              <a:t>B</a:t>
            </a:r>
            <a:r>
              <a:rPr lang="en-US" altLang="ja-JP" dirty="0" smtClean="0"/>
              <a:t>ut </a:t>
            </a:r>
            <a:r>
              <a:rPr lang="en-US" altLang="ja-JP" dirty="0" smtClean="0"/>
              <a:t>CRWG will concentrate on </a:t>
            </a:r>
            <a:r>
              <a:rPr lang="en-US" altLang="ja-JP" dirty="0" err="1" smtClean="0"/>
              <a:t>undulator</a:t>
            </a:r>
            <a:r>
              <a:rPr lang="en-US" altLang="ja-JP" dirty="0" smtClean="0"/>
              <a:t> </a:t>
            </a:r>
            <a:r>
              <a:rPr lang="en-US" altLang="ja-JP" dirty="0" smtClean="0"/>
              <a:t>scheme.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2016/2/25 ADI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04532-F909-4B1B-A69C-6835DC7EA93D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8607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>
            <a:lum bright="-20000" contrast="40000"/>
          </a:blip>
          <a:stretch>
            <a:fillRect/>
          </a:stretch>
        </p:blipFill>
        <p:spPr>
          <a:xfrm>
            <a:off x="234982" y="394660"/>
            <a:ext cx="8579834" cy="5391125"/>
          </a:xfrm>
          <a:prstGeom prst="rect">
            <a:avLst/>
          </a:prstGeom>
        </p:spPr>
      </p:pic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2016/2/25 ADI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04532-F909-4B1B-A69C-6835DC7EA93D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3249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32154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kumimoji="1" lang="en-US" altLang="ja-JP" dirty="0" smtClean="0"/>
              <a:t>Question A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316736"/>
            <a:ext cx="7886700" cy="4860227"/>
          </a:xfrm>
        </p:spPr>
        <p:txBody>
          <a:bodyPr>
            <a:norm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How high an intensity of </a:t>
            </a:r>
            <a:r>
              <a:rPr lang="en-US" altLang="ja-JP" dirty="0" smtClean="0">
                <a:solidFill>
                  <a:srgbClr val="FF0000"/>
                </a:solidFill>
              </a:rPr>
              <a:t>the APS </a:t>
            </a:r>
            <a:r>
              <a:rPr kumimoji="1" lang="en-US" altLang="ja-JP" dirty="0" smtClean="0">
                <a:solidFill>
                  <a:srgbClr val="FF0000"/>
                </a:solidFill>
              </a:rPr>
              <a:t>required for commissioning (and KAS)?</a:t>
            </a:r>
          </a:p>
          <a:p>
            <a:pPr lvl="1"/>
            <a:r>
              <a:rPr lang="en-US" altLang="ja-JP" dirty="0" smtClean="0"/>
              <a:t>Bunch charge, number of bunches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2016/2/25 ADI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04532-F909-4B1B-A69C-6835DC7EA93D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733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890650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altLang="ja-JP" dirty="0"/>
              <a:t>Possible intensity of </a:t>
            </a:r>
            <a:r>
              <a:rPr lang="en-US" altLang="ja-JP" dirty="0" smtClean="0"/>
              <a:t>APS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Should </a:t>
            </a:r>
            <a:r>
              <a:rPr lang="en-US" altLang="ja-JP" dirty="0" smtClean="0"/>
              <a:t>not invest much money </a:t>
            </a:r>
          </a:p>
          <a:p>
            <a:r>
              <a:rPr lang="en-US" altLang="ja-JP" dirty="0"/>
              <a:t>B</a:t>
            </a:r>
            <a:r>
              <a:rPr lang="en-US" altLang="ja-JP" dirty="0" smtClean="0"/>
              <a:t>ut please forget about the specification in TDR for now</a:t>
            </a:r>
          </a:p>
          <a:p>
            <a:r>
              <a:rPr kumimoji="1" lang="en-US" altLang="ja-JP" dirty="0" smtClean="0"/>
              <a:t>Bunch intensity can be &gt;1%  ?</a:t>
            </a:r>
          </a:p>
          <a:p>
            <a:r>
              <a:rPr lang="en-US" altLang="ja-JP" dirty="0" smtClean="0"/>
              <a:t>Can store more bunches in DR by repeated use of S-band pulse (ignore 5Hz for commissioning)</a:t>
            </a:r>
          </a:p>
          <a:p>
            <a:pPr lvl="1"/>
            <a:r>
              <a:rPr lang="en-US" altLang="ja-JP" dirty="0" smtClean="0"/>
              <a:t>But 5GeV booster SC </a:t>
            </a:r>
            <a:r>
              <a:rPr lang="en-US" altLang="ja-JP" dirty="0" err="1" smtClean="0"/>
              <a:t>linac</a:t>
            </a:r>
            <a:r>
              <a:rPr lang="en-US" altLang="ja-JP" dirty="0" smtClean="0"/>
              <a:t> can work only at 5Hz (10Hz?)</a:t>
            </a:r>
          </a:p>
          <a:p>
            <a:r>
              <a:rPr kumimoji="1" lang="en-US" altLang="ja-JP" dirty="0" smtClean="0"/>
              <a:t>Many bunches in single S-band pulse may require additional injection kicker to DR (space?)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2016/2/25 ADI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04532-F909-4B1B-A69C-6835DC7EA93D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3570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19962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kumimoji="1" lang="en-US" altLang="ja-JP" dirty="0" smtClean="0"/>
              <a:t>Commissioning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353312"/>
            <a:ext cx="7886700" cy="4823651"/>
          </a:xfrm>
        </p:spPr>
        <p:txBody>
          <a:bodyPr/>
          <a:lstStyle/>
          <a:p>
            <a:r>
              <a:rPr kumimoji="1" lang="en-US" altLang="ja-JP" dirty="0" smtClean="0"/>
              <a:t>Check items</a:t>
            </a:r>
          </a:p>
          <a:p>
            <a:pPr lvl="1"/>
            <a:r>
              <a:rPr kumimoji="1" lang="en-US" altLang="ja-JP" dirty="0" smtClean="0"/>
              <a:t>Basic check of hardware (such as magnet polarity)</a:t>
            </a:r>
          </a:p>
          <a:p>
            <a:pPr lvl="1"/>
            <a:r>
              <a:rPr lang="en-US" altLang="ja-JP" dirty="0" smtClean="0"/>
              <a:t>Check of injection/extraction kickers</a:t>
            </a:r>
          </a:p>
          <a:p>
            <a:pPr lvl="1"/>
            <a:r>
              <a:rPr lang="en-US" altLang="ja-JP" dirty="0" smtClean="0"/>
              <a:t>Fine tuning for low emittance</a:t>
            </a:r>
          </a:p>
          <a:p>
            <a:pPr lvl="1"/>
            <a:r>
              <a:rPr kumimoji="1" lang="en-US" altLang="ja-JP" dirty="0" smtClean="0"/>
              <a:t>Instability such as e-cloud</a:t>
            </a:r>
          </a:p>
          <a:p>
            <a:pPr lvl="1"/>
            <a:r>
              <a:rPr lang="en-US" altLang="ja-JP" dirty="0" smtClean="0"/>
              <a:t>Beam loading</a:t>
            </a:r>
          </a:p>
          <a:p>
            <a:pPr lvl="1"/>
            <a:r>
              <a:rPr kumimoji="1" lang="en-US" altLang="ja-JP" dirty="0" smtClean="0"/>
              <a:t>Scrubbing of vacuum chamber</a:t>
            </a:r>
          </a:p>
          <a:p>
            <a:pPr lvl="1"/>
            <a:r>
              <a:rPr lang="en-US" altLang="ja-JP" dirty="0" smtClean="0"/>
              <a:t>else</a:t>
            </a:r>
            <a:endParaRPr kumimoji="1" lang="en-US" altLang="ja-JP" dirty="0" smtClean="0"/>
          </a:p>
          <a:p>
            <a:r>
              <a:rPr lang="en-US" altLang="ja-JP" dirty="0" smtClean="0"/>
              <a:t>Obviously, </a:t>
            </a:r>
            <a:r>
              <a:rPr lang="en-US" altLang="ja-JP" dirty="0"/>
              <a:t>for some of these </a:t>
            </a:r>
            <a:r>
              <a:rPr lang="en-US" altLang="ja-JP" dirty="0" smtClean="0"/>
              <a:t>items, we must </a:t>
            </a:r>
            <a:r>
              <a:rPr lang="en-US" altLang="ja-JP" dirty="0" smtClean="0"/>
              <a:t>wait for completion of electron ML and the </a:t>
            </a:r>
            <a:r>
              <a:rPr lang="en-US" altLang="ja-JP" dirty="0" err="1" smtClean="0"/>
              <a:t>undulator</a:t>
            </a:r>
            <a:r>
              <a:rPr lang="en-US" altLang="ja-JP" dirty="0" smtClean="0"/>
              <a:t> source 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2016/2/25 ADI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04532-F909-4B1B-A69C-6835DC7EA93D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4871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34617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Question B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28650" y="1083025"/>
            <a:ext cx="7886700" cy="4047743"/>
          </a:xfrm>
        </p:spPr>
        <p:txBody>
          <a:bodyPr>
            <a:normAutofit fontScale="92500"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Can the APS be replaced with an electron source?  (</a:t>
            </a:r>
            <a:r>
              <a:rPr lang="en-US" altLang="ja-JP" dirty="0">
                <a:solidFill>
                  <a:srgbClr val="FF0000"/>
                </a:solidFill>
              </a:rPr>
              <a:t>i</a:t>
            </a:r>
            <a:r>
              <a:rPr lang="en-US" altLang="ja-JP" dirty="0" smtClean="0">
                <a:solidFill>
                  <a:srgbClr val="FF0000"/>
                </a:solidFill>
              </a:rPr>
              <a:t>n particular for the DR)</a:t>
            </a:r>
            <a:endParaRPr kumimoji="1" lang="en-US" altLang="ja-JP" dirty="0" smtClean="0">
              <a:solidFill>
                <a:srgbClr val="FF0000"/>
              </a:solidFill>
            </a:endParaRPr>
          </a:p>
          <a:p>
            <a:pPr lvl="1"/>
            <a:r>
              <a:rPr lang="en-US" altLang="ja-JP" dirty="0" smtClean="0"/>
              <a:t>Hardware p</a:t>
            </a:r>
            <a:r>
              <a:rPr lang="en-US" altLang="ja-JP" dirty="0" smtClean="0"/>
              <a:t>ossibilities</a:t>
            </a:r>
            <a:endParaRPr lang="en-US" altLang="ja-JP" dirty="0" smtClean="0"/>
          </a:p>
          <a:p>
            <a:pPr lvl="2"/>
            <a:r>
              <a:rPr kumimoji="1" lang="en-US" altLang="ja-JP" dirty="0" smtClean="0"/>
              <a:t>Add an electron gun just before 5GeV booster of positron</a:t>
            </a:r>
          </a:p>
          <a:p>
            <a:pPr lvl="2"/>
            <a:r>
              <a:rPr lang="en-US" altLang="ja-JP" dirty="0" smtClean="0"/>
              <a:t>Or use the normal electron source and add an injection line to positron DR</a:t>
            </a:r>
          </a:p>
          <a:p>
            <a:pPr lvl="1"/>
            <a:r>
              <a:rPr kumimoji="1" lang="en-US" altLang="ja-JP" dirty="0" smtClean="0"/>
              <a:t>Sense of circulation in DR</a:t>
            </a:r>
          </a:p>
          <a:p>
            <a:pPr lvl="2"/>
            <a:r>
              <a:rPr lang="en-US" altLang="ja-JP" dirty="0" smtClean="0"/>
              <a:t>Normal direction in positron DR (requires magnet polarity change) or the opposite direction (requires injection line and, if also used for RTML commissioning, extraction line)</a:t>
            </a:r>
          </a:p>
          <a:p>
            <a:pPr lvl="1"/>
            <a:r>
              <a:rPr kumimoji="1" lang="en-US" altLang="ja-JP" dirty="0" smtClean="0"/>
              <a:t>Can be full intensity if strongly </a:t>
            </a:r>
            <a:r>
              <a:rPr lang="en-US" altLang="ja-JP" dirty="0" smtClean="0"/>
              <a:t>desi</a:t>
            </a:r>
            <a:r>
              <a:rPr kumimoji="1" lang="en-US" altLang="ja-JP" dirty="0" smtClean="0"/>
              <a:t>red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May be useful if somebody want electron-electron collision</a:t>
            </a:r>
            <a:endParaRPr kumimoji="1" lang="ja-JP" altLang="en-US" dirty="0"/>
          </a:p>
        </p:txBody>
      </p:sp>
      <p:grpSp>
        <p:nvGrpSpPr>
          <p:cNvPr id="42" name="グループ化 41"/>
          <p:cNvGrpSpPr/>
          <p:nvPr/>
        </p:nvGrpSpPr>
        <p:grpSpPr>
          <a:xfrm>
            <a:off x="921258" y="5110803"/>
            <a:ext cx="7357110" cy="971350"/>
            <a:chOff x="921258" y="5110803"/>
            <a:chExt cx="8812506" cy="1163504"/>
          </a:xfrm>
        </p:grpSpPr>
        <p:grpSp>
          <p:nvGrpSpPr>
            <p:cNvPr id="4" name="グループ化 3"/>
            <p:cNvGrpSpPr/>
            <p:nvPr/>
          </p:nvGrpSpPr>
          <p:grpSpPr>
            <a:xfrm>
              <a:off x="921258" y="5214049"/>
              <a:ext cx="1992630" cy="1050038"/>
              <a:chOff x="1243584" y="914400"/>
              <a:chExt cx="3331648" cy="1755648"/>
            </a:xfrm>
          </p:grpSpPr>
          <p:grpSp>
            <p:nvGrpSpPr>
              <p:cNvPr id="5" name="グループ化 4"/>
              <p:cNvGrpSpPr/>
              <p:nvPr/>
            </p:nvGrpSpPr>
            <p:grpSpPr>
              <a:xfrm>
                <a:off x="1243584" y="914400"/>
                <a:ext cx="3331648" cy="1755648"/>
                <a:chOff x="1243584" y="914400"/>
                <a:chExt cx="4974336" cy="2621280"/>
              </a:xfrm>
            </p:grpSpPr>
            <p:sp>
              <p:nvSpPr>
                <p:cNvPr id="10" name="角丸四角形 9"/>
                <p:cNvSpPr/>
                <p:nvPr/>
              </p:nvSpPr>
              <p:spPr>
                <a:xfrm>
                  <a:off x="2267712" y="914400"/>
                  <a:ext cx="3133344" cy="2048256"/>
                </a:xfrm>
                <a:prstGeom prst="roundRect">
                  <a:avLst>
                    <a:gd name="adj" fmla="val 50000"/>
                  </a:avLst>
                </a:prstGeom>
                <a:noFill/>
                <a:ln w="381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11" name="直線コネクタ 10"/>
                <p:cNvCxnSpPr/>
                <p:nvPr/>
              </p:nvCxnSpPr>
              <p:spPr>
                <a:xfrm>
                  <a:off x="1243584" y="3523488"/>
                  <a:ext cx="4974336" cy="0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直線コネクタ 11"/>
                <p:cNvCxnSpPr/>
                <p:nvPr/>
              </p:nvCxnSpPr>
              <p:spPr>
                <a:xfrm flipV="1">
                  <a:off x="2109216" y="2962656"/>
                  <a:ext cx="1121664" cy="573024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直線コネクタ 12"/>
                <p:cNvCxnSpPr/>
                <p:nvPr/>
              </p:nvCxnSpPr>
              <p:spPr>
                <a:xfrm flipH="1" flipV="1">
                  <a:off x="4175760" y="2962656"/>
                  <a:ext cx="1225296" cy="560832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6" name="直線コネクタ 5"/>
              <p:cNvCxnSpPr/>
              <p:nvPr/>
            </p:nvCxnSpPr>
            <p:spPr>
              <a:xfrm>
                <a:off x="1778700" y="2541270"/>
                <a:ext cx="301624" cy="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7" name="グループ化 6"/>
              <p:cNvGrpSpPr/>
              <p:nvPr/>
            </p:nvGrpSpPr>
            <p:grpSpPr>
              <a:xfrm>
                <a:off x="2059456" y="2224278"/>
                <a:ext cx="1267968" cy="316992"/>
                <a:chOff x="316992" y="914400"/>
                <a:chExt cx="1267968" cy="316992"/>
              </a:xfrm>
            </p:grpSpPr>
            <p:cxnSp>
              <p:nvCxnSpPr>
                <p:cNvPr id="8" name="直線矢印コネクタ 7"/>
                <p:cNvCxnSpPr/>
                <p:nvPr/>
              </p:nvCxnSpPr>
              <p:spPr>
                <a:xfrm flipV="1">
                  <a:off x="316992" y="914400"/>
                  <a:ext cx="548640" cy="316992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prstDash val="dash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直線矢印コネクタ 8"/>
                <p:cNvCxnSpPr/>
                <p:nvPr/>
              </p:nvCxnSpPr>
              <p:spPr>
                <a:xfrm>
                  <a:off x="877824" y="914400"/>
                  <a:ext cx="707136" cy="0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prstDash val="dash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4" name="グループ化 13"/>
            <p:cNvGrpSpPr/>
            <p:nvPr/>
          </p:nvGrpSpPr>
          <p:grpSpPr>
            <a:xfrm>
              <a:off x="3086137" y="5214049"/>
              <a:ext cx="1983363" cy="1045154"/>
              <a:chOff x="5205984" y="1066800"/>
              <a:chExt cx="3331648" cy="1755648"/>
            </a:xfrm>
          </p:grpSpPr>
          <p:grpSp>
            <p:nvGrpSpPr>
              <p:cNvPr id="15" name="グループ化 14"/>
              <p:cNvGrpSpPr/>
              <p:nvPr/>
            </p:nvGrpSpPr>
            <p:grpSpPr>
              <a:xfrm>
                <a:off x="5205984" y="1066800"/>
                <a:ext cx="3331648" cy="1755648"/>
                <a:chOff x="1243584" y="914400"/>
                <a:chExt cx="4974336" cy="2621280"/>
              </a:xfrm>
            </p:grpSpPr>
            <p:sp>
              <p:nvSpPr>
                <p:cNvPr id="20" name="角丸四角形 19"/>
                <p:cNvSpPr/>
                <p:nvPr/>
              </p:nvSpPr>
              <p:spPr>
                <a:xfrm>
                  <a:off x="2267712" y="914400"/>
                  <a:ext cx="3133344" cy="2048256"/>
                </a:xfrm>
                <a:prstGeom prst="roundRect">
                  <a:avLst>
                    <a:gd name="adj" fmla="val 50000"/>
                  </a:avLst>
                </a:prstGeom>
                <a:noFill/>
                <a:ln w="381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21" name="直線コネクタ 20"/>
                <p:cNvCxnSpPr/>
                <p:nvPr/>
              </p:nvCxnSpPr>
              <p:spPr>
                <a:xfrm>
                  <a:off x="1243584" y="3523488"/>
                  <a:ext cx="4974336" cy="0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直線コネクタ 21"/>
                <p:cNvCxnSpPr/>
                <p:nvPr/>
              </p:nvCxnSpPr>
              <p:spPr>
                <a:xfrm flipV="1">
                  <a:off x="2109216" y="2962656"/>
                  <a:ext cx="1121664" cy="573024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直線コネクタ 22"/>
                <p:cNvCxnSpPr/>
                <p:nvPr/>
              </p:nvCxnSpPr>
              <p:spPr>
                <a:xfrm flipH="1" flipV="1">
                  <a:off x="4175760" y="2962656"/>
                  <a:ext cx="1225296" cy="560832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" name="グループ化 15"/>
              <p:cNvGrpSpPr/>
              <p:nvPr/>
            </p:nvGrpSpPr>
            <p:grpSpPr>
              <a:xfrm>
                <a:off x="5950093" y="2249805"/>
                <a:ext cx="560832" cy="469392"/>
                <a:chOff x="5132856" y="2224278"/>
                <a:chExt cx="560832" cy="469392"/>
              </a:xfrm>
            </p:grpSpPr>
            <p:cxnSp>
              <p:nvCxnSpPr>
                <p:cNvPr id="18" name="直線矢印コネクタ 17"/>
                <p:cNvCxnSpPr/>
                <p:nvPr/>
              </p:nvCxnSpPr>
              <p:spPr>
                <a:xfrm flipV="1">
                  <a:off x="5132856" y="2376678"/>
                  <a:ext cx="548640" cy="316992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prstDash val="dash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直線矢印コネクタ 18"/>
                <p:cNvCxnSpPr/>
                <p:nvPr/>
              </p:nvCxnSpPr>
              <p:spPr>
                <a:xfrm flipH="1" flipV="1">
                  <a:off x="5301167" y="2224278"/>
                  <a:ext cx="392521" cy="152400"/>
                </a:xfrm>
                <a:prstGeom prst="straightConnector1">
                  <a:avLst/>
                </a:prstGeom>
                <a:ln w="28575">
                  <a:solidFill>
                    <a:srgbClr val="FF0000"/>
                  </a:solidFill>
                  <a:prstDash val="dash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7" name="直線コネクタ 16"/>
              <p:cNvCxnSpPr/>
              <p:nvPr/>
            </p:nvCxnSpPr>
            <p:spPr>
              <a:xfrm>
                <a:off x="5741100" y="2693670"/>
                <a:ext cx="301624" cy="0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グループ化 23"/>
            <p:cNvGrpSpPr/>
            <p:nvPr/>
          </p:nvGrpSpPr>
          <p:grpSpPr>
            <a:xfrm>
              <a:off x="5241749" y="5169184"/>
              <a:ext cx="2077770" cy="1094903"/>
              <a:chOff x="1395984" y="3860800"/>
              <a:chExt cx="3331648" cy="1755648"/>
            </a:xfrm>
          </p:grpSpPr>
          <p:grpSp>
            <p:nvGrpSpPr>
              <p:cNvPr id="25" name="グループ化 24"/>
              <p:cNvGrpSpPr/>
              <p:nvPr/>
            </p:nvGrpSpPr>
            <p:grpSpPr>
              <a:xfrm>
                <a:off x="1395984" y="3860800"/>
                <a:ext cx="3331648" cy="1755648"/>
                <a:chOff x="1243584" y="914400"/>
                <a:chExt cx="4974336" cy="2621280"/>
              </a:xfrm>
            </p:grpSpPr>
            <p:sp>
              <p:nvSpPr>
                <p:cNvPr id="29" name="角丸四角形 28"/>
                <p:cNvSpPr/>
                <p:nvPr/>
              </p:nvSpPr>
              <p:spPr>
                <a:xfrm>
                  <a:off x="2267712" y="914400"/>
                  <a:ext cx="3133344" cy="2048256"/>
                </a:xfrm>
                <a:prstGeom prst="roundRect">
                  <a:avLst>
                    <a:gd name="adj" fmla="val 50000"/>
                  </a:avLst>
                </a:prstGeom>
                <a:noFill/>
                <a:ln w="381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30" name="直線コネクタ 29"/>
                <p:cNvCxnSpPr/>
                <p:nvPr/>
              </p:nvCxnSpPr>
              <p:spPr>
                <a:xfrm>
                  <a:off x="1243584" y="3523488"/>
                  <a:ext cx="4974336" cy="0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直線コネクタ 30"/>
                <p:cNvCxnSpPr/>
                <p:nvPr/>
              </p:nvCxnSpPr>
              <p:spPr>
                <a:xfrm flipV="1">
                  <a:off x="2109216" y="2962656"/>
                  <a:ext cx="1121664" cy="573024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直線コネクタ 31"/>
                <p:cNvCxnSpPr/>
                <p:nvPr/>
              </p:nvCxnSpPr>
              <p:spPr>
                <a:xfrm flipH="1" flipV="1">
                  <a:off x="4175760" y="2962656"/>
                  <a:ext cx="1225296" cy="560832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6" name="グループ化 25"/>
              <p:cNvGrpSpPr/>
              <p:nvPr/>
            </p:nvGrpSpPr>
            <p:grpSpPr>
              <a:xfrm>
                <a:off x="3359860" y="4925568"/>
                <a:ext cx="820663" cy="621900"/>
                <a:chOff x="3359860" y="4925568"/>
                <a:chExt cx="820663" cy="621900"/>
              </a:xfrm>
            </p:grpSpPr>
            <p:cxnSp>
              <p:nvCxnSpPr>
                <p:cNvPr id="27" name="直線コネクタ 26"/>
                <p:cNvCxnSpPr/>
                <p:nvPr/>
              </p:nvCxnSpPr>
              <p:spPr>
                <a:xfrm flipH="1" flipV="1">
                  <a:off x="3359860" y="5145024"/>
                  <a:ext cx="820663" cy="402444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  <a:prstDash val="dash"/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直線コネクタ 27"/>
                <p:cNvCxnSpPr/>
                <p:nvPr/>
              </p:nvCxnSpPr>
              <p:spPr>
                <a:xfrm flipV="1">
                  <a:off x="3359860" y="4925568"/>
                  <a:ext cx="613191" cy="293679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  <a:prstDash val="dash"/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33" name="グループ化 32"/>
            <p:cNvGrpSpPr/>
            <p:nvPr/>
          </p:nvGrpSpPr>
          <p:grpSpPr>
            <a:xfrm>
              <a:off x="7525812" y="5110803"/>
              <a:ext cx="2207952" cy="1163504"/>
              <a:chOff x="5459984" y="3987800"/>
              <a:chExt cx="3331648" cy="1755648"/>
            </a:xfrm>
          </p:grpSpPr>
          <p:grpSp>
            <p:nvGrpSpPr>
              <p:cNvPr id="34" name="グループ化 33"/>
              <p:cNvGrpSpPr/>
              <p:nvPr/>
            </p:nvGrpSpPr>
            <p:grpSpPr>
              <a:xfrm>
                <a:off x="5459984" y="3987800"/>
                <a:ext cx="3331648" cy="1755648"/>
                <a:chOff x="1243584" y="914400"/>
                <a:chExt cx="4974336" cy="2621280"/>
              </a:xfrm>
            </p:grpSpPr>
            <p:sp>
              <p:nvSpPr>
                <p:cNvPr id="38" name="角丸四角形 37"/>
                <p:cNvSpPr/>
                <p:nvPr/>
              </p:nvSpPr>
              <p:spPr>
                <a:xfrm>
                  <a:off x="2267712" y="914400"/>
                  <a:ext cx="3133344" cy="2048256"/>
                </a:xfrm>
                <a:prstGeom prst="roundRect">
                  <a:avLst>
                    <a:gd name="adj" fmla="val 50000"/>
                  </a:avLst>
                </a:prstGeom>
                <a:noFill/>
                <a:ln w="38100">
                  <a:solidFill>
                    <a:srgbClr val="0070C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39" name="直線コネクタ 38"/>
                <p:cNvCxnSpPr/>
                <p:nvPr/>
              </p:nvCxnSpPr>
              <p:spPr>
                <a:xfrm>
                  <a:off x="1243584" y="3523488"/>
                  <a:ext cx="4974336" cy="0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直線コネクタ 39"/>
                <p:cNvCxnSpPr/>
                <p:nvPr/>
              </p:nvCxnSpPr>
              <p:spPr>
                <a:xfrm flipV="1">
                  <a:off x="2109216" y="2962656"/>
                  <a:ext cx="1121664" cy="573024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直線コネクタ 40"/>
                <p:cNvCxnSpPr/>
                <p:nvPr/>
              </p:nvCxnSpPr>
              <p:spPr>
                <a:xfrm flipH="1" flipV="1">
                  <a:off x="4175760" y="2962656"/>
                  <a:ext cx="1225296" cy="560832"/>
                </a:xfrm>
                <a:prstGeom prst="line">
                  <a:avLst/>
                </a:prstGeom>
                <a:ln w="3810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5" name="グループ化 34"/>
              <p:cNvGrpSpPr/>
              <p:nvPr/>
            </p:nvGrpSpPr>
            <p:grpSpPr>
              <a:xfrm>
                <a:off x="6693020" y="5297424"/>
                <a:ext cx="1576904" cy="402444"/>
                <a:chOff x="6693020" y="5170424"/>
                <a:chExt cx="1576904" cy="402444"/>
              </a:xfrm>
            </p:grpSpPr>
            <p:cxnSp>
              <p:nvCxnSpPr>
                <p:cNvPr id="36" name="直線コネクタ 35"/>
                <p:cNvCxnSpPr/>
                <p:nvPr/>
              </p:nvCxnSpPr>
              <p:spPr>
                <a:xfrm flipH="1" flipV="1">
                  <a:off x="7449260" y="5170424"/>
                  <a:ext cx="820664" cy="402444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  <a:prstDash val="dash"/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直線コネクタ 36"/>
                <p:cNvCxnSpPr/>
                <p:nvPr/>
              </p:nvCxnSpPr>
              <p:spPr>
                <a:xfrm flipH="1" flipV="1">
                  <a:off x="6693020" y="5185247"/>
                  <a:ext cx="756240" cy="11994"/>
                </a:xfrm>
                <a:prstGeom prst="line">
                  <a:avLst/>
                </a:prstGeom>
                <a:ln w="28575">
                  <a:solidFill>
                    <a:srgbClr val="FF0000"/>
                  </a:solidFill>
                  <a:prstDash val="dash"/>
                  <a:headEnd type="none" w="med" len="med"/>
                  <a:tailEnd type="arrow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43" name="日付プレースホルダー 4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2016/2/25 ADI Yokoya</a:t>
            </a:r>
            <a:endParaRPr kumimoji="1" lang="ja-JP" altLang="en-US"/>
          </a:p>
        </p:txBody>
      </p:sp>
      <p:sp>
        <p:nvSpPr>
          <p:cNvPr id="44" name="スライド番号プレースホルダー 4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04532-F909-4B1B-A69C-6835DC7EA93D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60808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963802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kumimoji="1" lang="en-US" altLang="ja-JP" dirty="0" smtClean="0"/>
              <a:t>Deadline of the Answers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No rigorous deadline, but we will be happy if we can get answers by CRWG meeting on Mar.15 (if not Mar.1)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2016/2/25 ADI Yokoya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F04532-F909-4B1B-A69C-6835DC7EA93D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9161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</TotalTime>
  <Words>589</Words>
  <Application>Microsoft Office PowerPoint</Application>
  <PresentationFormat>画面に合わせる (4:3)</PresentationFormat>
  <Paragraphs>76</Paragraphs>
  <Slides>9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4" baseType="lpstr">
      <vt:lpstr>ＭＳ Ｐゴシック</vt:lpstr>
      <vt:lpstr>Arial</vt:lpstr>
      <vt:lpstr>Calibri</vt:lpstr>
      <vt:lpstr>Calibri Light</vt:lpstr>
      <vt:lpstr>Office テーマ</vt:lpstr>
      <vt:lpstr>Questions from CRWG  (Central Region Working Group)</vt:lpstr>
      <vt:lpstr>Auxiliary Positron Source</vt:lpstr>
      <vt:lpstr>Roles of the APS</vt:lpstr>
      <vt:lpstr>PowerPoint プレゼンテーション</vt:lpstr>
      <vt:lpstr>Question A</vt:lpstr>
      <vt:lpstr>Possible intensity of APS</vt:lpstr>
      <vt:lpstr>Commissioning</vt:lpstr>
      <vt:lpstr>Question B</vt:lpstr>
      <vt:lpstr>Deadline of the Answers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Questions from CRWG  (Central Region Working Group)</dc:title>
  <dc:creator>Yokoya</dc:creator>
  <cp:lastModifiedBy>Yokoya</cp:lastModifiedBy>
  <cp:revision>28</cp:revision>
  <dcterms:created xsi:type="dcterms:W3CDTF">2016-02-18T01:22:28Z</dcterms:created>
  <dcterms:modified xsi:type="dcterms:W3CDTF">2016-02-22T07:10:13Z</dcterms:modified>
</cp:coreProperties>
</file>