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76" r:id="rId2"/>
    <p:sldMasterId id="2147483679" r:id="rId3"/>
    <p:sldMasterId id="2147483682" r:id="rId4"/>
    <p:sldMasterId id="2147483685" r:id="rId5"/>
    <p:sldMasterId id="2147483693" r:id="rId6"/>
    <p:sldMasterId id="2147483696" r:id="rId7"/>
  </p:sldMasterIdLst>
  <p:notesMasterIdLst>
    <p:notesMasterId r:id="rId40"/>
  </p:notesMasterIdLst>
  <p:handoutMasterIdLst>
    <p:handoutMasterId r:id="rId41"/>
  </p:handoutMasterIdLst>
  <p:sldIdLst>
    <p:sldId id="401" r:id="rId8"/>
    <p:sldId id="420" r:id="rId9"/>
    <p:sldId id="476" r:id="rId10"/>
    <p:sldId id="477" r:id="rId11"/>
    <p:sldId id="478" r:id="rId12"/>
    <p:sldId id="479" r:id="rId13"/>
    <p:sldId id="480" r:id="rId14"/>
    <p:sldId id="423" r:id="rId15"/>
    <p:sldId id="424" r:id="rId16"/>
    <p:sldId id="441" r:id="rId17"/>
    <p:sldId id="446" r:id="rId18"/>
    <p:sldId id="447" r:id="rId19"/>
    <p:sldId id="403" r:id="rId20"/>
    <p:sldId id="433" r:id="rId21"/>
    <p:sldId id="406" r:id="rId22"/>
    <p:sldId id="481" r:id="rId23"/>
    <p:sldId id="482" r:id="rId24"/>
    <p:sldId id="485" r:id="rId25"/>
    <p:sldId id="484" r:id="rId26"/>
    <p:sldId id="409" r:id="rId27"/>
    <p:sldId id="357" r:id="rId28"/>
    <p:sldId id="339" r:id="rId29"/>
    <p:sldId id="337" r:id="rId30"/>
    <p:sldId id="435" r:id="rId31"/>
    <p:sldId id="430" r:id="rId32"/>
    <p:sldId id="431" r:id="rId33"/>
    <p:sldId id="436" r:id="rId34"/>
    <p:sldId id="432" r:id="rId35"/>
    <p:sldId id="483" r:id="rId36"/>
    <p:sldId id="427" r:id="rId37"/>
    <p:sldId id="428" r:id="rId38"/>
    <p:sldId id="429" r:id="rId39"/>
  </p:sldIdLst>
  <p:sldSz cx="10080625" cy="7559675"/>
  <p:notesSz cx="6858000" cy="9144000"/>
  <p:defaultTextStyle>
    <a:defPPr>
      <a:defRPr lang="en-GB"/>
    </a:defPPr>
    <a:lvl1pPr algn="l" defTabSz="44748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gothic"/>
        <a:cs typeface="msgothic"/>
      </a:defRPr>
    </a:lvl1pPr>
    <a:lvl2pPr marL="742632" indent="-285627" algn="l" defTabSz="44748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gothic"/>
        <a:cs typeface="msgothic"/>
      </a:defRPr>
    </a:lvl2pPr>
    <a:lvl3pPr marL="1142511" indent="-228502" algn="l" defTabSz="44748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gothic"/>
        <a:cs typeface="msgothic"/>
      </a:defRPr>
    </a:lvl3pPr>
    <a:lvl4pPr marL="1599515" indent="-228502" algn="l" defTabSz="44748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gothic"/>
        <a:cs typeface="msgothic"/>
      </a:defRPr>
    </a:lvl4pPr>
    <a:lvl5pPr marL="2056518" indent="-228502" algn="l" defTabSz="44748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gothic"/>
        <a:cs typeface="msgothic"/>
      </a:defRPr>
    </a:lvl5pPr>
    <a:lvl6pPr marL="2285022" algn="l" defTabSz="914008" rtl="0" eaLnBrk="1" latinLnBrk="0" hangingPunct="1">
      <a:defRPr kern="1200">
        <a:solidFill>
          <a:schemeClr val="tx1"/>
        </a:solidFill>
        <a:latin typeface="Arial" pitchFamily="34" charset="0"/>
        <a:ea typeface="msgothic"/>
        <a:cs typeface="msgothic"/>
      </a:defRPr>
    </a:lvl6pPr>
    <a:lvl7pPr marL="2742024" algn="l" defTabSz="914008" rtl="0" eaLnBrk="1" latinLnBrk="0" hangingPunct="1">
      <a:defRPr kern="1200">
        <a:solidFill>
          <a:schemeClr val="tx1"/>
        </a:solidFill>
        <a:latin typeface="Arial" pitchFamily="34" charset="0"/>
        <a:ea typeface="msgothic"/>
        <a:cs typeface="msgothic"/>
      </a:defRPr>
    </a:lvl7pPr>
    <a:lvl8pPr marL="3199029" algn="l" defTabSz="914008" rtl="0" eaLnBrk="1" latinLnBrk="0" hangingPunct="1">
      <a:defRPr kern="1200">
        <a:solidFill>
          <a:schemeClr val="tx1"/>
        </a:solidFill>
        <a:latin typeface="Arial" pitchFamily="34" charset="0"/>
        <a:ea typeface="msgothic"/>
        <a:cs typeface="msgothic"/>
      </a:defRPr>
    </a:lvl8pPr>
    <a:lvl9pPr marL="3656033" algn="l" defTabSz="914008" rtl="0" eaLnBrk="1" latinLnBrk="0" hangingPunct="1">
      <a:defRPr kern="1200">
        <a:solidFill>
          <a:schemeClr val="tx1"/>
        </a:solidFill>
        <a:latin typeface="Arial" pitchFamily="34" charset="0"/>
        <a:ea typeface="msgothic"/>
        <a:cs typeface="msgothic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  <a:srgbClr val="FF00FF"/>
    <a:srgbClr val="6CD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1" autoAdjust="0"/>
    <p:restoredTop sz="94628" autoAdjust="0"/>
  </p:normalViewPr>
  <p:slideViewPr>
    <p:cSldViewPr>
      <p:cViewPr>
        <p:scale>
          <a:sx n="72" d="100"/>
          <a:sy n="72" d="100"/>
        </p:scale>
        <p:origin x="-344" y="-63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26" y="7582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18"/>
        <p:guide pos="190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82045" tIns="41023" rIns="82045" bIns="41023" rtlCol="0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1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82045" tIns="41023" rIns="82045" bIns="41023" rtlCol="0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100" smtClean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007C740-0791-4C72-8D82-6160AC1128AC}" type="datetimeFigureOut">
              <a:rPr lang="en-US"/>
              <a:pPr>
                <a:defRPr/>
              </a:pPr>
              <a:t>6/2/16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82045" tIns="41023" rIns="82045" bIns="41023" rtlCol="0" anchor="b"/>
          <a:lstStyle>
            <a:lvl1pPr algn="l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1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82045" tIns="41023" rIns="82045" bIns="41023" rtlCol="0" anchor="b"/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sz="1100" smtClean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1E12DE6-CF77-44E3-BFA2-FFA9E62EE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168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93738"/>
            <a:ext cx="4568825" cy="342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1813"/>
            <a:ext cx="5486400" cy="411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749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01680" algn="l"/>
                <a:tab pos="803360" algn="l"/>
                <a:tab pos="1205041" algn="l"/>
                <a:tab pos="1606721" algn="l"/>
                <a:tab pos="2008401" algn="l"/>
                <a:tab pos="2410080" algn="l"/>
                <a:tab pos="281176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Bitstream Vera Sans" charset="0"/>
                <a:cs typeface="Bitstream Vera San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1439" y="0"/>
            <a:ext cx="29749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01680" algn="l"/>
                <a:tab pos="803360" algn="l"/>
                <a:tab pos="1205041" algn="l"/>
                <a:tab pos="1606721" algn="l"/>
                <a:tab pos="2008401" algn="l"/>
                <a:tab pos="2410080" algn="l"/>
                <a:tab pos="281176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Bitstream Vera Sans" charset="0"/>
                <a:cs typeface="Bitstream Vera San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8686800"/>
            <a:ext cx="29749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01680" algn="l"/>
                <a:tab pos="803360" algn="l"/>
                <a:tab pos="1205041" algn="l"/>
                <a:tab pos="1606721" algn="l"/>
                <a:tab pos="2008401" algn="l"/>
                <a:tab pos="2410080" algn="l"/>
                <a:tab pos="281176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Bitstream Vera Sans" charset="0"/>
                <a:cs typeface="Bitstream Vera San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81439" y="8686800"/>
            <a:ext cx="2974975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401680" algn="l"/>
                <a:tab pos="803360" algn="l"/>
                <a:tab pos="1205041" algn="l"/>
                <a:tab pos="1606721" algn="l"/>
                <a:tab pos="2008401" algn="l"/>
                <a:tab pos="2410080" algn="l"/>
                <a:tab pos="281176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Bitstream Vera Sans" charset="0"/>
                <a:cs typeface="Bitstream Vera Sans" charset="0"/>
              </a:defRPr>
            </a:lvl1pPr>
          </a:lstStyle>
          <a:p>
            <a:pPr>
              <a:defRPr/>
            </a:pPr>
            <a:fld id="{AB044CC5-67F2-4D7A-B95A-73012844A6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85338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48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632" indent="-285627" algn="l" defTabSz="44748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2511" indent="-228502" algn="l" defTabSz="44748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599515" indent="-228502" algn="l" defTabSz="44748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6518" indent="-228502" algn="l" defTabSz="447484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5022" algn="l" defTabSz="9140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24" algn="l" defTabSz="9140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29" algn="l" defTabSz="9140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33" algn="l" defTabSz="9140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4213"/>
            <a:ext cx="4570412" cy="3429000"/>
          </a:xfrm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F328E1-7786-4FE7-9224-2BDB441A8E5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4213"/>
            <a:ext cx="4570412" cy="3429000"/>
          </a:xfrm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C5BA8-5388-4D56-A328-100A71550ABB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9373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Move after EMCal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B044CC5-67F2-4D7A-B95A-73012844A606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0198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9373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B044CC5-67F2-4D7A-B95A-73012844A606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575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8EE13-41BB-4CA5-A126-675B32B415DA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90849-3B6F-4C68-8578-144A75A1BAEE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45C83F-534B-47B2-BCE6-1BF491A4040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4CD6E7-B1B9-496D-8058-5714F30A8F54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B0DF-0EDB-41BA-AF56-199850EB7083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4213"/>
            <a:ext cx="4570412" cy="3429000"/>
          </a:xfrm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C5BA8-5388-4D56-A328-100A71550ABB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C5BA8-5388-4D56-A328-100A71550ABB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78" y="2347941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916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005" indent="0" algn="ctr">
              <a:buNone/>
              <a:defRPr/>
            </a:lvl2pPr>
            <a:lvl3pPr marL="914008" indent="0" algn="ctr">
              <a:buNone/>
              <a:defRPr/>
            </a:lvl3pPr>
            <a:lvl4pPr marL="1371014" indent="0" algn="ctr">
              <a:buNone/>
              <a:defRPr/>
            </a:lvl4pPr>
            <a:lvl5pPr marL="1828017" indent="0" algn="ctr">
              <a:buNone/>
              <a:defRPr/>
            </a:lvl5pPr>
            <a:lvl6pPr marL="2285022" indent="0" algn="ctr">
              <a:buNone/>
              <a:defRPr/>
            </a:lvl6pPr>
            <a:lvl7pPr marL="2742024" indent="0" algn="ctr">
              <a:buNone/>
              <a:defRPr/>
            </a:lvl7pPr>
            <a:lvl8pPr marL="3199029" indent="0" algn="ctr">
              <a:buNone/>
              <a:defRPr/>
            </a:lvl8pPr>
            <a:lvl9pPr marL="365603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824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5951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9" y="33338"/>
            <a:ext cx="2281238" cy="6723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47" y="33338"/>
            <a:ext cx="6691312" cy="6723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4721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588" y="33338"/>
            <a:ext cx="8102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85037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665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588" y="33338"/>
            <a:ext cx="8102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66" y="1768496"/>
            <a:ext cx="9069387" cy="2417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66" y="4338638"/>
            <a:ext cx="9069387" cy="241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790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588" y="33338"/>
            <a:ext cx="8102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3238" y="1768496"/>
            <a:ext cx="4457700" cy="2417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13366" y="1768496"/>
            <a:ext cx="4459287" cy="2417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3266" y="4338638"/>
            <a:ext cx="9069387" cy="241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4508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6DCFD-7A83-4C2A-8218-8920A9526A6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6DCFD-7A83-4C2A-8218-8920A9526A6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9" y="0"/>
            <a:ext cx="7140442" cy="923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61CF4-269B-4A37-9E0F-096FEA373399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6DCFD-7A83-4C2A-8218-8920A9526A6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9" y="0"/>
            <a:ext cx="7140442" cy="923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61CF4-269B-4A37-9E0F-096FEA373399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0107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6DCFD-7A83-4C2A-8218-8920A9526A65}" type="slidenum">
              <a:rPr lang="en-US">
                <a:solidFill>
                  <a:srgbClr val="000000"/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6DCFD-7A83-4C2A-8218-8920A9526A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9" y="0"/>
            <a:ext cx="7140442" cy="923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61CF4-269B-4A37-9E0F-096FEA37339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6DCFD-7A83-4C2A-8218-8920A9526A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79" y="0"/>
            <a:ext cx="7140442" cy="923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61CF4-269B-4A37-9E0F-096FEA37339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34" y="4857772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34" y="3203603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05" indent="0">
              <a:buNone/>
              <a:defRPr sz="1800"/>
            </a:lvl2pPr>
            <a:lvl3pPr marL="914008" indent="0">
              <a:buNone/>
              <a:defRPr sz="1600"/>
            </a:lvl3pPr>
            <a:lvl4pPr marL="1371014" indent="0">
              <a:buNone/>
              <a:defRPr sz="1400"/>
            </a:lvl4pPr>
            <a:lvl5pPr marL="1828017" indent="0">
              <a:buNone/>
              <a:defRPr sz="1400"/>
            </a:lvl5pPr>
            <a:lvl6pPr marL="2285022" indent="0">
              <a:buNone/>
              <a:defRPr sz="1400"/>
            </a:lvl6pPr>
            <a:lvl7pPr marL="2742024" indent="0">
              <a:buNone/>
              <a:defRPr sz="1400"/>
            </a:lvl7pPr>
            <a:lvl8pPr marL="3199029" indent="0">
              <a:buNone/>
              <a:defRPr sz="1400"/>
            </a:lvl8pPr>
            <a:lvl9pPr marL="365603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97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503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66" y="1768503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3108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53" y="30322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34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05" indent="0">
              <a:buNone/>
              <a:defRPr sz="2000" b="1"/>
            </a:lvl2pPr>
            <a:lvl3pPr marL="914008" indent="0">
              <a:buNone/>
              <a:defRPr sz="1800" b="1"/>
            </a:lvl3pPr>
            <a:lvl4pPr marL="1371014" indent="0">
              <a:buNone/>
              <a:defRPr sz="1600" b="1"/>
            </a:lvl4pPr>
            <a:lvl5pPr marL="1828017" indent="0">
              <a:buNone/>
              <a:defRPr sz="1600" b="1"/>
            </a:lvl5pPr>
            <a:lvl6pPr marL="2285022" indent="0">
              <a:buNone/>
              <a:defRPr sz="1600" b="1"/>
            </a:lvl6pPr>
            <a:lvl7pPr marL="2742024" indent="0">
              <a:buNone/>
              <a:defRPr sz="1600" b="1"/>
            </a:lvl7pPr>
            <a:lvl8pPr marL="3199029" indent="0">
              <a:buNone/>
              <a:defRPr sz="1600" b="1"/>
            </a:lvl8pPr>
            <a:lvl9pPr marL="365603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34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303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05" indent="0">
              <a:buNone/>
              <a:defRPr sz="2000" b="1"/>
            </a:lvl2pPr>
            <a:lvl3pPr marL="914008" indent="0">
              <a:buNone/>
              <a:defRPr sz="1800" b="1"/>
            </a:lvl3pPr>
            <a:lvl4pPr marL="1371014" indent="0">
              <a:buNone/>
              <a:defRPr sz="1600" b="1"/>
            </a:lvl4pPr>
            <a:lvl5pPr marL="1828017" indent="0">
              <a:buNone/>
              <a:defRPr sz="1600" b="1"/>
            </a:lvl5pPr>
            <a:lvl6pPr marL="2285022" indent="0">
              <a:buNone/>
              <a:defRPr sz="1600" b="1"/>
            </a:lvl6pPr>
            <a:lvl7pPr marL="2742024" indent="0">
              <a:buNone/>
              <a:defRPr sz="1600" b="1"/>
            </a:lvl7pPr>
            <a:lvl8pPr marL="3199029" indent="0">
              <a:buNone/>
              <a:defRPr sz="1600" b="1"/>
            </a:lvl8pPr>
            <a:lvl9pPr marL="365603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303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167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0243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0517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34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82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-4637088" y="503237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05" indent="0">
              <a:buNone/>
              <a:defRPr sz="1200"/>
            </a:lvl2pPr>
            <a:lvl3pPr marL="914008" indent="0">
              <a:buNone/>
              <a:defRPr sz="1000"/>
            </a:lvl3pPr>
            <a:lvl4pPr marL="1371014" indent="0">
              <a:buNone/>
              <a:defRPr sz="900"/>
            </a:lvl4pPr>
            <a:lvl5pPr marL="1828017" indent="0">
              <a:buNone/>
              <a:defRPr sz="900"/>
            </a:lvl5pPr>
            <a:lvl6pPr marL="2285022" indent="0">
              <a:buNone/>
              <a:defRPr sz="900"/>
            </a:lvl6pPr>
            <a:lvl7pPr marL="2742024" indent="0">
              <a:buNone/>
              <a:defRPr sz="900"/>
            </a:lvl7pPr>
            <a:lvl8pPr marL="3199029" indent="0">
              <a:buNone/>
              <a:defRPr sz="900"/>
            </a:lvl8pPr>
            <a:lvl9pPr marL="365603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5242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57" y="529116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57" y="674716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05" indent="0">
              <a:buNone/>
              <a:defRPr sz="2800"/>
            </a:lvl2pPr>
            <a:lvl3pPr marL="914008" indent="0">
              <a:buNone/>
              <a:defRPr sz="2400"/>
            </a:lvl3pPr>
            <a:lvl4pPr marL="1371014" indent="0">
              <a:buNone/>
              <a:defRPr sz="2000"/>
            </a:lvl4pPr>
            <a:lvl5pPr marL="1828017" indent="0">
              <a:buNone/>
              <a:defRPr sz="2000"/>
            </a:lvl5pPr>
            <a:lvl6pPr marL="2285022" indent="0">
              <a:buNone/>
              <a:defRPr sz="2000"/>
            </a:lvl6pPr>
            <a:lvl7pPr marL="2742024" indent="0">
              <a:buNone/>
              <a:defRPr sz="2000"/>
            </a:lvl7pPr>
            <a:lvl8pPr marL="3199029" indent="0">
              <a:buNone/>
              <a:defRPr sz="2000"/>
            </a:lvl8pPr>
            <a:lvl9pPr marL="3656033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57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05" indent="0">
              <a:buNone/>
              <a:defRPr sz="1200"/>
            </a:lvl2pPr>
            <a:lvl3pPr marL="914008" indent="0">
              <a:buNone/>
              <a:defRPr sz="1000"/>
            </a:lvl3pPr>
            <a:lvl4pPr marL="1371014" indent="0">
              <a:buNone/>
              <a:defRPr sz="900"/>
            </a:lvl4pPr>
            <a:lvl5pPr marL="1828017" indent="0">
              <a:buNone/>
              <a:defRPr sz="900"/>
            </a:lvl5pPr>
            <a:lvl6pPr marL="2285022" indent="0">
              <a:buNone/>
              <a:defRPr sz="900"/>
            </a:lvl6pPr>
            <a:lvl7pPr marL="2742024" indent="0">
              <a:buNone/>
              <a:defRPr sz="900"/>
            </a:lvl7pPr>
            <a:lvl8pPr marL="3199029" indent="0">
              <a:buNone/>
              <a:defRPr sz="900"/>
            </a:lvl8pPr>
            <a:lvl9pPr marL="365603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316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7" Type="http://schemas.openxmlformats.org/officeDocument/2006/relationships/image" Target="../media/image2.png"/><Relationship Id="rId18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20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6" cstate="print">
            <a:lum bright="1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" y="4763"/>
            <a:ext cx="10079038" cy="75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10000" contrast="8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25" descr="sid01-pipi-10GeV_1"/>
          <p:cNvPicPr>
            <a:picLocks noChangeAspect="1" noChangeArrowheads="1"/>
          </p:cNvPicPr>
          <p:nvPr userDrawn="1"/>
        </p:nvPicPr>
        <p:blipFill>
          <a:blip r:embed="rId17" cstate="print"/>
          <a:srcRect l="18945" t="41969" r="53134" b="30176"/>
          <a:stretch>
            <a:fillRect/>
          </a:stretch>
        </p:blipFill>
        <p:spPr bwMode="auto">
          <a:xfrm>
            <a:off x="9" y="9"/>
            <a:ext cx="1176073" cy="100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58912" y="350837"/>
            <a:ext cx="8102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title text 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66" y="1768503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7762875" y="7034236"/>
            <a:ext cx="22098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64" tIns="44982" rIns="89964" bIns="44982"/>
          <a:lstStyle>
            <a:lvl1pPr>
              <a:tabLst>
                <a:tab pos="447675" algn="l"/>
                <a:tab pos="895350" algn="l"/>
                <a:tab pos="1343025" algn="l"/>
                <a:tab pos="17907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1pPr>
            <a:lvl2pPr>
              <a:tabLst>
                <a:tab pos="447675" algn="l"/>
                <a:tab pos="895350" algn="l"/>
                <a:tab pos="1343025" algn="l"/>
                <a:tab pos="17907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2pPr>
            <a:lvl3pPr>
              <a:tabLst>
                <a:tab pos="447675" algn="l"/>
                <a:tab pos="895350" algn="l"/>
                <a:tab pos="1343025" algn="l"/>
                <a:tab pos="17907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3pPr>
            <a:lvl4pPr>
              <a:tabLst>
                <a:tab pos="447675" algn="l"/>
                <a:tab pos="895350" algn="l"/>
                <a:tab pos="1343025" algn="l"/>
                <a:tab pos="17907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4pPr>
            <a:lvl5pPr>
              <a:tabLst>
                <a:tab pos="447675" algn="l"/>
                <a:tab pos="895350" algn="l"/>
                <a:tab pos="1343025" algn="l"/>
                <a:tab pos="17907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4767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7675" algn="l"/>
                <a:tab pos="895350" algn="l"/>
                <a:tab pos="1343025" algn="l"/>
                <a:tab pos="17907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4767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7675" algn="l"/>
                <a:tab pos="895350" algn="l"/>
                <a:tab pos="1343025" algn="l"/>
                <a:tab pos="17907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4767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7675" algn="l"/>
                <a:tab pos="895350" algn="l"/>
                <a:tab pos="1343025" algn="l"/>
                <a:tab pos="17907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47675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7675" algn="l"/>
                <a:tab pos="895350" algn="l"/>
                <a:tab pos="1343025" algn="l"/>
                <a:tab pos="17907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hangingPunct="0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altLang="en-US" sz="2000" dirty="0">
              <a:solidFill>
                <a:srgbClr val="0000FF"/>
              </a:solidFill>
              <a:latin typeface="Verdana" pitchFamily="32" charset="0"/>
            </a:endParaRPr>
          </a:p>
        </p:txBody>
      </p:sp>
      <p:pic>
        <p:nvPicPr>
          <p:cNvPr id="9" name="Picture 2" descr="C:\Users\rayfrey\Documents\LC\My Talks\SiD\SLAC_Dec2011\sid_header_logo2.jp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210667" y="8"/>
            <a:ext cx="1869978" cy="1007957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 userDrawn="1"/>
        </p:nvCxnSpPr>
        <p:spPr>
          <a:xfrm>
            <a:off x="1260079" y="1007956"/>
            <a:ext cx="739245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08837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 defTabSz="1006253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hf hdr="0" dt="0"/>
  <p:txStyles>
    <p:titleStyle>
      <a:lvl1pPr algn="ctr" defTabSz="447484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>
          <a:solidFill>
            <a:srgbClr val="0000FF"/>
          </a:solidFill>
          <a:latin typeface="+mj-lt"/>
          <a:ea typeface="+mj-ea"/>
          <a:cs typeface="+mj-cs"/>
        </a:defRPr>
      </a:lvl1pPr>
      <a:lvl2pPr algn="ctr" defTabSz="447484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Verdana" pitchFamily="32" charset="0"/>
          <a:ea typeface="msgothic" charset="0"/>
          <a:cs typeface="msgothic" charset="0"/>
        </a:defRPr>
      </a:lvl2pPr>
      <a:lvl3pPr algn="ctr" defTabSz="447484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Verdana" pitchFamily="32" charset="0"/>
          <a:ea typeface="msgothic" charset="0"/>
          <a:cs typeface="msgothic" charset="0"/>
        </a:defRPr>
      </a:lvl3pPr>
      <a:lvl4pPr algn="ctr" defTabSz="447484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Verdana" pitchFamily="32" charset="0"/>
          <a:ea typeface="msgothic" charset="0"/>
          <a:cs typeface="msgothic" charset="0"/>
        </a:defRPr>
      </a:lvl4pPr>
      <a:lvl5pPr algn="ctr" defTabSz="447484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Verdana" pitchFamily="32" charset="0"/>
          <a:ea typeface="msgothic" charset="0"/>
          <a:cs typeface="msgothic" charset="0"/>
        </a:defRPr>
      </a:lvl5pPr>
      <a:lvl6pPr marL="2513522" indent="-228502" algn="ctr" defTabSz="447484" rtl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Verdana" pitchFamily="32" charset="0"/>
          <a:ea typeface="msgothic" charset="0"/>
          <a:cs typeface="msgothic" charset="0"/>
        </a:defRPr>
      </a:lvl6pPr>
      <a:lvl7pPr marL="2970527" indent="-228502" algn="ctr" defTabSz="447484" rtl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Verdana" pitchFamily="32" charset="0"/>
          <a:ea typeface="msgothic" charset="0"/>
          <a:cs typeface="msgothic" charset="0"/>
        </a:defRPr>
      </a:lvl7pPr>
      <a:lvl8pPr marL="3427533" indent="-228502" algn="ctr" defTabSz="447484" rtl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Verdana" pitchFamily="32" charset="0"/>
          <a:ea typeface="msgothic" charset="0"/>
          <a:cs typeface="msgothic" charset="0"/>
        </a:defRPr>
      </a:lvl8pPr>
      <a:lvl9pPr marL="3884535" indent="-228502" algn="ctr" defTabSz="447484" rtl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Verdana" pitchFamily="32" charset="0"/>
          <a:ea typeface="msgothic" charset="0"/>
          <a:cs typeface="msgothic" charset="0"/>
        </a:defRPr>
      </a:lvl9pPr>
    </p:titleStyle>
    <p:bodyStyle>
      <a:lvl1pPr marL="342753" indent="-342753" algn="l" defTabSz="447484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632" indent="-285627" algn="l" defTabSz="447484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2511" indent="-228502" algn="l" defTabSz="447484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599515" indent="-228502" algn="l" defTabSz="447484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6518" indent="-228502" algn="l" defTabSz="447484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3522" indent="-228502" algn="l" defTabSz="447484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0527" indent="-228502" algn="l" defTabSz="447484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7533" indent="-228502" algn="l" defTabSz="447484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4535" indent="-228502" algn="l" defTabSz="447484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05" algn="l" defTabSz="9140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08" algn="l" defTabSz="9140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14" algn="l" defTabSz="9140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17" algn="l" defTabSz="9140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22" algn="l" defTabSz="9140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24" algn="l" defTabSz="9140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29" algn="l" defTabSz="9140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33" algn="l" defTabSz="9140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3" cstate="print">
            <a:lum bright="1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" y="4763"/>
            <a:ext cx="10079038" cy="75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10000" contrast="8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60079" y="0"/>
            <a:ext cx="7140442" cy="92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53" tIns="50279" rIns="100553" bIns="502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" y="1229754"/>
            <a:ext cx="9895967" cy="590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53" tIns="50279" rIns="100553" bIns="502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53" tIns="50279" rIns="100553" bIns="50279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58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58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25" descr="sid01-pipi-10GeV_1"/>
          <p:cNvPicPr>
            <a:picLocks noChangeAspect="1" noChangeArrowheads="1"/>
          </p:cNvPicPr>
          <p:nvPr userDrawn="1"/>
        </p:nvPicPr>
        <p:blipFill>
          <a:blip r:embed="rId4" cstate="print"/>
          <a:srcRect l="18945" t="41969" r="53134" b="30176"/>
          <a:stretch>
            <a:fillRect/>
          </a:stretch>
        </p:blipFill>
        <p:spPr bwMode="auto">
          <a:xfrm>
            <a:off x="9" y="9"/>
            <a:ext cx="1176073" cy="100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rayfrey\Documents\LC\My Talks\SiD\SLAC_Dec2011\sid_header_logo2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0667" y="9"/>
            <a:ext cx="1869978" cy="1007957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 userDrawn="1"/>
        </p:nvCxnSpPr>
        <p:spPr>
          <a:xfrm>
            <a:off x="1260108" y="1007957"/>
            <a:ext cx="7392459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5pPr>
      <a:lvl6pPr marL="502771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6pPr>
      <a:lvl7pPr marL="1005548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7pPr>
      <a:lvl8pPr marL="1508318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8pPr>
      <a:lvl9pPr marL="2011094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9pPr>
    </p:titleStyle>
    <p:bodyStyle>
      <a:lvl1pPr marL="377081" indent="-377081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33CC"/>
          </a:solidFill>
          <a:latin typeface="+mn-lt"/>
          <a:ea typeface="+mn-ea"/>
          <a:cs typeface="+mn-cs"/>
        </a:defRPr>
      </a:lvl1pPr>
      <a:lvl2pPr marL="817006" indent="-314236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56934" indent="-251388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759714" indent="-25138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omic Sans MS" pitchFamily="66" charset="0"/>
        </a:defRPr>
      </a:lvl4pPr>
      <a:lvl5pPr marL="2262482" indent="-251388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5pPr>
      <a:lvl6pPr marL="2765256" indent="-25138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6pPr>
      <a:lvl7pPr marL="3268026" indent="-25138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7pPr>
      <a:lvl8pPr marL="3770802" indent="-25138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8pPr>
      <a:lvl9pPr marL="4273578" indent="-25138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9pPr>
    </p:bodyStyle>
    <p:otherStyle>
      <a:defPPr>
        <a:defRPr lang="en-US"/>
      </a:defPPr>
      <a:lvl1pPr marL="0" algn="l" defTabSz="10055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771" algn="l" defTabSz="10055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548" algn="l" defTabSz="10055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318" algn="l" defTabSz="10055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094" algn="l" defTabSz="10055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65" algn="l" defTabSz="10055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6643" algn="l" defTabSz="10055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9413" algn="l" defTabSz="10055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2186" algn="l" defTabSz="100554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4" cstate="print">
            <a:lum bright="1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" y="4763"/>
            <a:ext cx="10079038" cy="75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10000" contrast="8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60079" y="0"/>
            <a:ext cx="7140442" cy="92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490" tIns="50244" rIns="100490" bIns="502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" y="1229754"/>
            <a:ext cx="9895967" cy="590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490" tIns="50244" rIns="100490" bIns="502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490" tIns="50244" rIns="100490" bIns="5024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5928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5928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25" descr="sid01-pipi-10GeV_1"/>
          <p:cNvPicPr>
            <a:picLocks noChangeAspect="1" noChangeArrowheads="1"/>
          </p:cNvPicPr>
          <p:nvPr userDrawn="1"/>
        </p:nvPicPr>
        <p:blipFill>
          <a:blip r:embed="rId5" cstate="print"/>
          <a:srcRect l="18945" t="41969" r="53134" b="30176"/>
          <a:stretch>
            <a:fillRect/>
          </a:stretch>
        </p:blipFill>
        <p:spPr bwMode="auto">
          <a:xfrm>
            <a:off x="9" y="9"/>
            <a:ext cx="1176073" cy="100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rayfrey\Documents\LC\My Talks\SiD\SLAC_Dec2011\sid_header_logo2.jp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0667" y="9"/>
            <a:ext cx="1869978" cy="1007957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 userDrawn="1"/>
        </p:nvCxnSpPr>
        <p:spPr>
          <a:xfrm>
            <a:off x="1260108" y="1007957"/>
            <a:ext cx="7392459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5pPr>
      <a:lvl6pPr marL="502450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6pPr>
      <a:lvl7pPr marL="1004896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7pPr>
      <a:lvl8pPr marL="1507351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8pPr>
      <a:lvl9pPr marL="2009798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9pPr>
    </p:titleStyle>
    <p:bodyStyle>
      <a:lvl1pPr marL="376839" indent="-376839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33CC"/>
          </a:solidFill>
          <a:latin typeface="+mn-lt"/>
          <a:ea typeface="+mn-ea"/>
          <a:cs typeface="+mn-cs"/>
        </a:defRPr>
      </a:lvl1pPr>
      <a:lvl2pPr marL="816474" indent="-314037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56126" indent="-251225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758577" indent="-251225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omic Sans MS" pitchFamily="66" charset="0"/>
        </a:defRPr>
      </a:lvl4pPr>
      <a:lvl5pPr marL="2261026" indent="-251225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5pPr>
      <a:lvl6pPr marL="2763472" indent="-251225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6pPr>
      <a:lvl7pPr marL="3265917" indent="-251225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7pPr>
      <a:lvl8pPr marL="3768372" indent="-251225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8pPr>
      <a:lvl9pPr marL="4270822" indent="-251225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9pPr>
    </p:bodyStyle>
    <p:otherStyle>
      <a:defPPr>
        <a:defRPr lang="en-US"/>
      </a:defPPr>
      <a:lvl1pPr marL="0" algn="l" defTabSz="10048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450" algn="l" defTabSz="10048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96" algn="l" defTabSz="10048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351" algn="l" defTabSz="10048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798" algn="l" defTabSz="10048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247" algn="l" defTabSz="10048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4701" algn="l" defTabSz="10048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7147" algn="l" defTabSz="10048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9593" algn="l" defTabSz="10048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4" cstate="print">
            <a:lum bright="1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" y="4763"/>
            <a:ext cx="10079038" cy="75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10000" contrast="8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60079" y="0"/>
            <a:ext cx="7140442" cy="92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19" tIns="50252" rIns="100519" bIns="502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" y="1229754"/>
            <a:ext cx="9895967" cy="590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253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253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25" descr="sid01-pipi-10GeV_1"/>
          <p:cNvPicPr>
            <a:picLocks noChangeAspect="1" noChangeArrowheads="1"/>
          </p:cNvPicPr>
          <p:nvPr userDrawn="1"/>
        </p:nvPicPr>
        <p:blipFill>
          <a:blip r:embed="rId5" cstate="print"/>
          <a:srcRect l="18945" t="41969" r="53134" b="30176"/>
          <a:stretch>
            <a:fillRect/>
          </a:stretch>
        </p:blipFill>
        <p:spPr bwMode="auto">
          <a:xfrm>
            <a:off x="8" y="8"/>
            <a:ext cx="1176073" cy="100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rayfrey\Documents\LC\My Talks\SiD\SLAC_Dec2011\sid_header_logo2.jp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0667" y="8"/>
            <a:ext cx="1869978" cy="1007957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 userDrawn="1"/>
        </p:nvCxnSpPr>
        <p:spPr>
          <a:xfrm>
            <a:off x="1260107" y="1007957"/>
            <a:ext cx="7392459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260079" y="1007956"/>
            <a:ext cx="739245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5pPr>
      <a:lvl6pPr marL="502575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6pPr>
      <a:lvl7pPr marL="1005153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7pPr>
      <a:lvl8pPr marL="1507726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8pPr>
      <a:lvl9pPr marL="2010298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9pPr>
    </p:titleStyle>
    <p:bodyStyle>
      <a:lvl1pPr marL="376932" indent="-376932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33CC"/>
          </a:solidFill>
          <a:latin typeface="+mn-lt"/>
          <a:ea typeface="+mn-ea"/>
          <a:cs typeface="+mn-cs"/>
        </a:defRPr>
      </a:lvl1pPr>
      <a:lvl2pPr marL="816680" indent="-314114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56438" indent="-251288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759011" indent="-25128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omic Sans MS" pitchFamily="66" charset="0"/>
        </a:defRPr>
      </a:lvl4pPr>
      <a:lvl5pPr marL="2261593" indent="-251288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5pPr>
      <a:lvl6pPr marL="2764164" indent="-25128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6pPr>
      <a:lvl7pPr marL="3266739" indent="-25128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7pPr>
      <a:lvl8pPr marL="3769318" indent="-25128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8pPr>
      <a:lvl9pPr marL="4271895" indent="-25128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9pPr>
    </p:bodyStyle>
    <p:otherStyle>
      <a:defPPr>
        <a:defRPr lang="en-US"/>
      </a:defPPr>
      <a:lvl1pPr marL="0" algn="l" defTabSz="10051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575" algn="l" defTabSz="10051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53" algn="l" defTabSz="10051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726" algn="l" defTabSz="10051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298" algn="l" defTabSz="10051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876" algn="l" defTabSz="10051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5457" algn="l" defTabSz="10051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026" algn="l" defTabSz="10051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03" algn="l" defTabSz="100515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3" cstate="print">
            <a:lum bright="1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" y="4763"/>
            <a:ext cx="10079038" cy="75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10000" contrast="8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60079" y="0"/>
            <a:ext cx="7140442" cy="92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79" tIns="50293" rIns="100579" bIns="502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" y="1229754"/>
            <a:ext cx="9895967" cy="590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6" y="7278019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79" tIns="50293" rIns="100579" bIns="5029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25" descr="sid01-pipi-10GeV_1"/>
          <p:cNvPicPr>
            <a:picLocks noChangeAspect="1" noChangeArrowheads="1"/>
          </p:cNvPicPr>
          <p:nvPr userDrawn="1"/>
        </p:nvPicPr>
        <p:blipFill>
          <a:blip r:embed="rId4" cstate="print"/>
          <a:srcRect l="18945" t="41969" r="53134" b="30176"/>
          <a:stretch>
            <a:fillRect/>
          </a:stretch>
        </p:blipFill>
        <p:spPr bwMode="auto">
          <a:xfrm>
            <a:off x="6" y="6"/>
            <a:ext cx="1176073" cy="100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rayfrey\Documents\LC\My Talks\SiD\SLAC_Dec2011\sid_header_logo2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0667" y="6"/>
            <a:ext cx="1869978" cy="1007957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 userDrawn="1"/>
        </p:nvCxnSpPr>
        <p:spPr>
          <a:xfrm>
            <a:off x="1260105" y="1007957"/>
            <a:ext cx="7392459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260079" y="1007956"/>
            <a:ext cx="739245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5pPr>
      <a:lvl6pPr marL="502900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6pPr>
      <a:lvl7pPr marL="1005796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7pPr>
      <a:lvl8pPr marL="1508700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8pPr>
      <a:lvl9pPr marL="2011600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9pPr>
    </p:titleStyle>
    <p:bodyStyle>
      <a:lvl1pPr marL="377175" indent="-37717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33CC"/>
          </a:solidFill>
          <a:latin typeface="+mn-lt"/>
          <a:ea typeface="+mn-ea"/>
          <a:cs typeface="+mn-cs"/>
        </a:defRPr>
      </a:lvl1pPr>
      <a:lvl2pPr marL="817209" indent="-314316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57250" indent="-2514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760149" indent="-2514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omic Sans MS" pitchFamily="66" charset="0"/>
        </a:defRPr>
      </a:lvl4pPr>
      <a:lvl5pPr marL="2263051" indent="-25145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5pPr>
      <a:lvl6pPr marL="2765949" indent="-25145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6pPr>
      <a:lvl7pPr marL="3268847" indent="-25145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7pPr>
      <a:lvl8pPr marL="3771752" indent="-25145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8pPr>
      <a:lvl9pPr marL="4274649" indent="-25145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9pPr>
    </p:bodyStyle>
    <p:otherStyle>
      <a:defPPr>
        <a:defRPr lang="en-US"/>
      </a:defPPr>
      <a:lvl1pPr marL="0" algn="l" defTabSz="10057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00" algn="l" defTabSz="10057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796" algn="l" defTabSz="10057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00" algn="l" defTabSz="10057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00" algn="l" defTabSz="10057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7" algn="l" defTabSz="10057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401" algn="l" defTabSz="10057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300" algn="l" defTabSz="10057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196" algn="l" defTabSz="100579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4" cstate="print">
            <a:lum bright="1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" y="4763"/>
            <a:ext cx="10079038" cy="75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10000" contrast="8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60079" y="0"/>
            <a:ext cx="7140442" cy="92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35" tIns="50367" rIns="100735" bIns="503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" y="1229751"/>
            <a:ext cx="9895967" cy="590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35" tIns="50367" rIns="100735" bIns="503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63" y="7278016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35" tIns="50367" rIns="100735" bIns="50367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914400">
              <a:defRPr/>
            </a:pPr>
            <a:fld id="{3205456F-CC7F-4D9A-9066-A1BCEF323398}" type="slidenum">
              <a:rPr lang="en-US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914400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25" descr="sid01-pipi-10GeV_1"/>
          <p:cNvPicPr>
            <a:picLocks noChangeAspect="1" noChangeArrowheads="1"/>
          </p:cNvPicPr>
          <p:nvPr userDrawn="1"/>
        </p:nvPicPr>
        <p:blipFill>
          <a:blip r:embed="rId5" cstate="print"/>
          <a:srcRect l="18945" t="41969" r="53134" b="30176"/>
          <a:stretch>
            <a:fillRect/>
          </a:stretch>
        </p:blipFill>
        <p:spPr bwMode="auto">
          <a:xfrm>
            <a:off x="0" y="11"/>
            <a:ext cx="1176073" cy="100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rayfrey\Documents\LC\My Talks\SiD\SLAC_Dec2011\sid_header_logo2.jp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0664" y="11"/>
            <a:ext cx="1869978" cy="1007956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 userDrawn="1"/>
        </p:nvCxnSpPr>
        <p:spPr>
          <a:xfrm>
            <a:off x="1260079" y="1007956"/>
            <a:ext cx="739245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5pPr>
      <a:lvl6pPr marL="503671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6pPr>
      <a:lvl7pPr marL="1007344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7pPr>
      <a:lvl8pPr marL="1511017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8pPr>
      <a:lvl9pPr marL="2014688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9pPr>
    </p:titleStyle>
    <p:bodyStyle>
      <a:lvl1pPr marL="377755" indent="-37775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33CC"/>
          </a:solidFill>
          <a:latin typeface="+mn-lt"/>
          <a:ea typeface="+mn-ea"/>
          <a:cs typeface="+mn-cs"/>
        </a:defRPr>
      </a:lvl1pPr>
      <a:lvl2pPr marL="818466" indent="-314798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59181" indent="-251836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762852" indent="-251836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omic Sans MS" pitchFamily="66" charset="0"/>
        </a:defRPr>
      </a:lvl4pPr>
      <a:lvl5pPr marL="2266525" indent="-251836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5pPr>
      <a:lvl6pPr marL="2770196" indent="-2518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6pPr>
      <a:lvl7pPr marL="3273866" indent="-2518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7pPr>
      <a:lvl8pPr marL="3777540" indent="-2518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8pPr>
      <a:lvl9pPr marL="4281214" indent="-2518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9pPr>
    </p:bodyStyle>
    <p:otherStyle>
      <a:defPPr>
        <a:defRPr lang="en-US"/>
      </a:defPPr>
      <a:lvl1pPr marL="0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671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344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017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4688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8359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2033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5705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9376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4" cstate="print">
            <a:lum bright="10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" y="4763"/>
            <a:ext cx="10079038" cy="75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10000" contrast="8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60079" y="0"/>
            <a:ext cx="7140442" cy="92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35" tIns="50367" rIns="100735" bIns="503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" y="1229736"/>
            <a:ext cx="9895967" cy="590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35" tIns="50367" rIns="100735" bIns="503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448" y="7278001"/>
            <a:ext cx="2100131" cy="25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35" tIns="50367" rIns="100735" bIns="50367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defTabSz="914400">
              <a:defRPr/>
            </a:pPr>
            <a:fld id="{3205456F-CC7F-4D9A-9066-A1BCEF323398}" type="slidenum">
              <a:rPr lang="en-US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914400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25" descr="sid01-pipi-10GeV_1"/>
          <p:cNvPicPr>
            <a:picLocks noChangeAspect="1" noChangeArrowheads="1"/>
          </p:cNvPicPr>
          <p:nvPr userDrawn="1"/>
        </p:nvPicPr>
        <p:blipFill>
          <a:blip r:embed="rId5" cstate="print"/>
          <a:srcRect l="18945" t="41969" r="53134" b="30176"/>
          <a:stretch>
            <a:fillRect/>
          </a:stretch>
        </p:blipFill>
        <p:spPr bwMode="auto">
          <a:xfrm>
            <a:off x="0" y="1"/>
            <a:ext cx="1176073" cy="100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rayfrey\Documents\LC\My Talks\SiD\SLAC_Dec2011\sid_header_logo2.jp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0649" y="1"/>
            <a:ext cx="1869978" cy="1007956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 userDrawn="1"/>
        </p:nvCxnSpPr>
        <p:spPr>
          <a:xfrm>
            <a:off x="1260079" y="1007956"/>
            <a:ext cx="739245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08090" y="7278019"/>
            <a:ext cx="5480022" cy="28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519" tIns="50252" rIns="100519" bIns="50252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5pPr>
      <a:lvl6pPr marL="503671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6pPr>
      <a:lvl7pPr marL="1007344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7pPr>
      <a:lvl8pPr marL="1511017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8pPr>
      <a:lvl9pPr marL="2014688" algn="ctr" rtl="0" fontAlgn="base"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charset="0"/>
        </a:defRPr>
      </a:lvl9pPr>
    </p:titleStyle>
    <p:bodyStyle>
      <a:lvl1pPr marL="377755" indent="-37775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33CC"/>
          </a:solidFill>
          <a:latin typeface="+mn-lt"/>
          <a:ea typeface="+mn-ea"/>
          <a:cs typeface="+mn-cs"/>
        </a:defRPr>
      </a:lvl1pPr>
      <a:lvl2pPr marL="818466" indent="-314798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259181" indent="-251836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762852" indent="-251836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omic Sans MS" pitchFamily="66" charset="0"/>
        </a:defRPr>
      </a:lvl4pPr>
      <a:lvl5pPr marL="2266525" indent="-251836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5pPr>
      <a:lvl6pPr marL="2770196" indent="-2518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6pPr>
      <a:lvl7pPr marL="3273866" indent="-2518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7pPr>
      <a:lvl8pPr marL="3777540" indent="-2518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8pPr>
      <a:lvl9pPr marL="4281214" indent="-25183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mic Sans MS" pitchFamily="66" charset="0"/>
        </a:defRPr>
      </a:lvl9pPr>
    </p:bodyStyle>
    <p:otherStyle>
      <a:defPPr>
        <a:defRPr lang="en-US"/>
      </a:defPPr>
      <a:lvl1pPr marL="0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671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344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017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4688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8359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2033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5705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9376" algn="l" defTabSz="10073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1957366" y="18"/>
            <a:ext cx="6088838" cy="960420"/>
          </a:xfrm>
          <a:noFill/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SiD EMCal Progress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415909" y="2204799"/>
            <a:ext cx="9403017" cy="5018915"/>
          </a:xfrm>
          <a:prstGeom prst="rect">
            <a:avLst/>
          </a:prstGeom>
          <a:noFill/>
          <a:ln w="6350">
            <a:solidFill>
              <a:schemeClr val="accent1"/>
            </a:solidFill>
            <a:miter lim="800000"/>
            <a:headEnd/>
            <a:tailEnd/>
          </a:ln>
        </p:spPr>
        <p:txBody>
          <a:bodyPr lIns="100660" tIns="50329" rIns="100660" bIns="50329"/>
          <a:lstStyle/>
          <a:p>
            <a:pPr marL="377475" indent="-377475" algn="ctr">
              <a:spcBef>
                <a:spcPct val="20000"/>
              </a:spcBef>
            </a:pPr>
            <a:r>
              <a:rPr lang="en-US" sz="2400" dirty="0" smtClean="0">
                <a:solidFill>
                  <a:schemeClr val="accent2"/>
                </a:solidFill>
              </a:rPr>
              <a:t>M</a:t>
            </a:r>
            <a:r>
              <a:rPr lang="en-US" sz="2400" dirty="0">
                <a:solidFill>
                  <a:schemeClr val="accent2"/>
                </a:solidFill>
              </a:rPr>
              <a:t>. </a:t>
            </a:r>
            <a:r>
              <a:rPr lang="en-US" sz="2400" dirty="0" err="1">
                <a:solidFill>
                  <a:schemeClr val="accent2"/>
                </a:solidFill>
              </a:rPr>
              <a:t>Breidenbach</a:t>
            </a:r>
            <a:r>
              <a:rPr lang="en-US" sz="2400" dirty="0">
                <a:solidFill>
                  <a:schemeClr val="accent2"/>
                </a:solidFill>
              </a:rPr>
              <a:t>, D. Freytag, N. Graf,</a:t>
            </a:r>
            <a:r>
              <a:rPr lang="en-US" sz="2400" dirty="0" smtClean="0">
                <a:solidFill>
                  <a:schemeClr val="accent2"/>
                </a:solidFill>
              </a:rPr>
              <a:t> G</a:t>
            </a:r>
            <a:r>
              <a:rPr lang="en-US" sz="2400" dirty="0">
                <a:solidFill>
                  <a:schemeClr val="accent2"/>
                </a:solidFill>
              </a:rPr>
              <a:t>. Haller, </a:t>
            </a:r>
            <a:r>
              <a:rPr lang="en-US" sz="2400" dirty="0" smtClean="0">
                <a:solidFill>
                  <a:schemeClr val="accent2"/>
                </a:solidFill>
              </a:rPr>
              <a:t>R. </a:t>
            </a:r>
            <a:r>
              <a:rPr lang="en-US" sz="2400" dirty="0" err="1" smtClean="0">
                <a:solidFill>
                  <a:schemeClr val="accent2"/>
                </a:solidFill>
              </a:rPr>
              <a:t>Herbst</a:t>
            </a:r>
            <a:r>
              <a:rPr lang="en-US" sz="2400" dirty="0" smtClean="0">
                <a:solidFill>
                  <a:schemeClr val="accent2"/>
                </a:solidFill>
              </a:rPr>
              <a:t>, </a:t>
            </a:r>
          </a:p>
          <a:p>
            <a:pPr marL="377475" indent="-377475" algn="ctr">
              <a:spcBef>
                <a:spcPct val="20000"/>
              </a:spcBef>
            </a:pPr>
            <a:r>
              <a:rPr lang="en-US" sz="2400" dirty="0" smtClean="0">
                <a:solidFill>
                  <a:schemeClr val="accent2"/>
                </a:solidFill>
              </a:rPr>
              <a:t>M. Oriunno, A. </a:t>
            </a:r>
            <a:r>
              <a:rPr lang="en-US" sz="2400" dirty="0" err="1" smtClean="0">
                <a:solidFill>
                  <a:schemeClr val="accent2"/>
                </a:solidFill>
              </a:rPr>
              <a:t>Tormada,K</a:t>
            </a:r>
            <a:r>
              <a:rPr lang="en-US" sz="2400" dirty="0" smtClean="0">
                <a:solidFill>
                  <a:schemeClr val="accent2"/>
                </a:solidFill>
              </a:rPr>
              <a:t>. Skarpaas, </a:t>
            </a:r>
          </a:p>
          <a:p>
            <a:pPr marL="377475" indent="-377475" algn="ctr">
              <a:spcBef>
                <a:spcPct val="20000"/>
              </a:spcBef>
            </a:pPr>
            <a:r>
              <a:rPr lang="en-US" sz="2400" i="1" dirty="0" smtClean="0">
                <a:solidFill>
                  <a:schemeClr val="accent2"/>
                </a:solidFill>
              </a:rPr>
              <a:t>SLAC </a:t>
            </a:r>
            <a:r>
              <a:rPr lang="en-US" sz="2400" i="1" dirty="0">
                <a:solidFill>
                  <a:schemeClr val="accent2"/>
                </a:solidFill>
              </a:rPr>
              <a:t>National Accelerator </a:t>
            </a:r>
            <a:r>
              <a:rPr lang="en-US" sz="2400" i="1" dirty="0" smtClean="0">
                <a:solidFill>
                  <a:schemeClr val="accent2"/>
                </a:solidFill>
              </a:rPr>
              <a:t>Laboratory</a:t>
            </a:r>
            <a:endParaRPr lang="en-US" sz="2400" i="1" dirty="0">
              <a:solidFill>
                <a:schemeClr val="accent2"/>
              </a:solidFill>
            </a:endParaRPr>
          </a:p>
          <a:p>
            <a:pPr marL="377475" indent="-377475" algn="ctr">
              <a:spcBef>
                <a:spcPct val="20000"/>
              </a:spcBef>
            </a:pPr>
            <a:endParaRPr lang="en-US" sz="2400" dirty="0">
              <a:solidFill>
                <a:srgbClr val="0033CC"/>
              </a:solidFill>
            </a:endParaRPr>
          </a:p>
          <a:p>
            <a:pPr marL="377475" indent="-377475" algn="ctr">
              <a:spcBef>
                <a:spcPct val="20000"/>
              </a:spcBef>
            </a:pPr>
            <a:r>
              <a:rPr lang="en-US" sz="2400" dirty="0">
                <a:solidFill>
                  <a:srgbClr val="0033CC"/>
                </a:solidFill>
              </a:rPr>
              <a:t>J. </a:t>
            </a:r>
            <a:r>
              <a:rPr lang="en-US" sz="2400" dirty="0" err="1">
                <a:solidFill>
                  <a:srgbClr val="0033CC"/>
                </a:solidFill>
              </a:rPr>
              <a:t>Brau</a:t>
            </a:r>
            <a:r>
              <a:rPr lang="en-US" sz="2400" dirty="0">
                <a:solidFill>
                  <a:srgbClr val="0033CC"/>
                </a:solidFill>
              </a:rPr>
              <a:t>, R. Frey, </a:t>
            </a:r>
            <a:r>
              <a:rPr lang="en-US" sz="2400" dirty="0" smtClean="0">
                <a:solidFill>
                  <a:srgbClr val="0033CC"/>
                </a:solidFill>
                <a:uFill>
                  <a:solidFill>
                    <a:srgbClr val="FF0000"/>
                  </a:solidFill>
                </a:uFill>
              </a:rPr>
              <a:t>C. Gallagher</a:t>
            </a:r>
            <a:r>
              <a:rPr lang="en-US" sz="2400" dirty="0" smtClean="0">
                <a:solidFill>
                  <a:srgbClr val="0033CC"/>
                </a:solidFill>
              </a:rPr>
              <a:t>, D</a:t>
            </a:r>
            <a:r>
              <a:rPr lang="en-US" sz="2400" dirty="0">
                <a:solidFill>
                  <a:srgbClr val="0033CC"/>
                </a:solidFill>
              </a:rPr>
              <a:t>. Strom,  </a:t>
            </a:r>
          </a:p>
          <a:p>
            <a:pPr marL="377475" indent="-377475" algn="ctr">
              <a:spcBef>
                <a:spcPct val="20000"/>
              </a:spcBef>
            </a:pPr>
            <a:r>
              <a:rPr lang="en-US" sz="2400" dirty="0">
                <a:solidFill>
                  <a:srgbClr val="0033CC"/>
                </a:solidFill>
                <a:uFill>
                  <a:solidFill>
                    <a:srgbClr val="FF0000"/>
                  </a:solidFill>
                </a:uFill>
              </a:rPr>
              <a:t>J. </a:t>
            </a:r>
            <a:r>
              <a:rPr lang="en-US" sz="2400" dirty="0" err="1">
                <a:solidFill>
                  <a:srgbClr val="0033CC"/>
                </a:solidFill>
                <a:uFill>
                  <a:solidFill>
                    <a:srgbClr val="FF0000"/>
                  </a:solidFill>
                </a:uFill>
              </a:rPr>
              <a:t>Barkeloo</a:t>
            </a:r>
            <a:r>
              <a:rPr lang="en-US" sz="2400" dirty="0">
                <a:solidFill>
                  <a:srgbClr val="0033CC"/>
                </a:solidFill>
                <a:uFill>
                  <a:solidFill>
                    <a:srgbClr val="FF0000"/>
                  </a:solidFill>
                </a:uFill>
              </a:rPr>
              <a:t>, </a:t>
            </a:r>
            <a:r>
              <a:rPr lang="en-US" sz="2400" dirty="0" smtClean="0">
                <a:solidFill>
                  <a:srgbClr val="0033CC"/>
                </a:solidFill>
                <a:uFill>
                  <a:solidFill>
                    <a:srgbClr val="FF0000"/>
                  </a:solidFill>
                </a:uFill>
              </a:rPr>
              <a:t>A</a:t>
            </a:r>
            <a:r>
              <a:rPr lang="en-US" sz="2400" dirty="0">
                <a:solidFill>
                  <a:srgbClr val="0033CC"/>
                </a:solidFill>
                <a:uFill>
                  <a:solidFill>
                    <a:srgbClr val="FF0000"/>
                  </a:solidFill>
                </a:uFill>
              </a:rPr>
              <a:t>. </a:t>
            </a:r>
            <a:r>
              <a:rPr lang="en-US" sz="2400" dirty="0" err="1" smtClean="0">
                <a:solidFill>
                  <a:srgbClr val="0033CC"/>
                </a:solidFill>
                <a:uFill>
                  <a:solidFill>
                    <a:srgbClr val="FF0000"/>
                  </a:solidFill>
                </a:uFill>
              </a:rPr>
              <a:t>Steinhebel</a:t>
            </a:r>
            <a:r>
              <a:rPr lang="en-US" sz="2400" dirty="0" smtClean="0">
                <a:solidFill>
                  <a:srgbClr val="0033CC"/>
                </a:solidFill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en-US" sz="2400" dirty="0" smtClean="0">
                <a:solidFill>
                  <a:srgbClr val="0033CC"/>
                </a:solidFill>
              </a:rPr>
              <a:t>(</a:t>
            </a:r>
            <a:r>
              <a:rPr lang="en-US" sz="2400" dirty="0">
                <a:solidFill>
                  <a:srgbClr val="0033CC"/>
                </a:solidFill>
              </a:rPr>
              <a:t>grad </a:t>
            </a:r>
            <a:r>
              <a:rPr lang="en-US" sz="2400" dirty="0" smtClean="0">
                <a:solidFill>
                  <a:srgbClr val="0033CC"/>
                </a:solidFill>
              </a:rPr>
              <a:t>students),</a:t>
            </a:r>
            <a:endParaRPr lang="en-US" sz="2400" dirty="0">
              <a:solidFill>
                <a:srgbClr val="0033CC"/>
              </a:solidFill>
            </a:endParaRPr>
          </a:p>
          <a:p>
            <a:pPr marL="377475" indent="-377475" algn="ctr">
              <a:spcBef>
                <a:spcPct val="20000"/>
              </a:spcBef>
            </a:pPr>
            <a:r>
              <a:rPr lang="en-US" sz="2400" i="1" dirty="0">
                <a:solidFill>
                  <a:srgbClr val="0033CC"/>
                </a:solidFill>
              </a:rPr>
              <a:t>U. </a:t>
            </a:r>
            <a:r>
              <a:rPr lang="en-US" sz="2400" i="1" dirty="0" smtClean="0">
                <a:solidFill>
                  <a:srgbClr val="0033CC"/>
                </a:solidFill>
              </a:rPr>
              <a:t>Oregon, Eugene</a:t>
            </a:r>
            <a:endParaRPr lang="en-US" sz="2400" i="1" dirty="0">
              <a:solidFill>
                <a:srgbClr val="0033CC"/>
              </a:solidFill>
            </a:endParaRPr>
          </a:p>
          <a:p>
            <a:pPr marL="377475" indent="-377475" algn="ctr">
              <a:spcBef>
                <a:spcPct val="20000"/>
              </a:spcBef>
            </a:pPr>
            <a:endParaRPr lang="en-US" sz="2400" i="1" dirty="0"/>
          </a:p>
          <a:p>
            <a:pPr marL="377475" indent="-377475" algn="ctr">
              <a:spcBef>
                <a:spcPct val="20000"/>
              </a:spcBef>
            </a:pPr>
            <a:r>
              <a:rPr lang="en-US" sz="2400" dirty="0" smtClean="0">
                <a:solidFill>
                  <a:srgbClr val="0033CC"/>
                </a:solidFill>
              </a:rPr>
              <a:t>C. </a:t>
            </a:r>
            <a:r>
              <a:rPr lang="en-US" sz="2400" dirty="0" err="1" smtClean="0">
                <a:solidFill>
                  <a:srgbClr val="0033CC"/>
                </a:solidFill>
              </a:rPr>
              <a:t>Neher</a:t>
            </a:r>
            <a:r>
              <a:rPr lang="en-US" sz="2400" dirty="0" smtClean="0">
                <a:solidFill>
                  <a:srgbClr val="0033CC"/>
                </a:solidFill>
              </a:rPr>
              <a:t>, M</a:t>
            </a:r>
            <a:r>
              <a:rPr lang="en-US" sz="2400" dirty="0">
                <a:solidFill>
                  <a:srgbClr val="0033CC"/>
                </a:solidFill>
              </a:rPr>
              <a:t>. </a:t>
            </a:r>
            <a:r>
              <a:rPr lang="en-US" sz="2400" dirty="0" err="1" smtClean="0">
                <a:solidFill>
                  <a:srgbClr val="0033CC"/>
                </a:solidFill>
              </a:rPr>
              <a:t>Tripathi</a:t>
            </a:r>
            <a:endParaRPr lang="en-US" sz="2400" dirty="0">
              <a:solidFill>
                <a:srgbClr val="0033CC"/>
              </a:solidFill>
            </a:endParaRPr>
          </a:p>
          <a:p>
            <a:pPr marL="377475" indent="-377475" algn="ctr">
              <a:spcBef>
                <a:spcPct val="20000"/>
              </a:spcBef>
            </a:pPr>
            <a:r>
              <a:rPr lang="en-US" sz="2400" i="1" dirty="0">
                <a:solidFill>
                  <a:srgbClr val="0033CC"/>
                </a:solidFill>
              </a:rPr>
              <a:t>UC Davis</a:t>
            </a:r>
          </a:p>
          <a:p>
            <a:pPr marL="377475" indent="-377475" algn="ctr">
              <a:spcBef>
                <a:spcPct val="20000"/>
              </a:spcBef>
            </a:pPr>
            <a:endParaRPr lang="en-US" sz="2000" i="1" dirty="0">
              <a:solidFill>
                <a:srgbClr val="0033CC"/>
              </a:solidFill>
            </a:endParaRPr>
          </a:p>
          <a:p>
            <a:pPr marL="377475" indent="-377475" algn="ctr">
              <a:spcBef>
                <a:spcPct val="20000"/>
              </a:spcBef>
            </a:pPr>
            <a:r>
              <a:rPr lang="en-US" sz="2000" dirty="0"/>
              <a:t>  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0270547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t="-81" b="-53"/>
          <a:stretch/>
        </p:blipFill>
        <p:spPr>
          <a:xfrm>
            <a:off x="1225550" y="1449387"/>
            <a:ext cx="9072562" cy="5835650"/>
          </a:xfr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112" y="960437"/>
            <a:ext cx="4343400" cy="609600"/>
          </a:xfrm>
        </p:spPr>
        <p:txBody>
          <a:bodyPr/>
          <a:lstStyle/>
          <a:p>
            <a:r>
              <a:rPr lang="en-US" sz="2400" dirty="0" smtClean="0"/>
              <a:t>50 </a:t>
            </a:r>
            <a:r>
              <a:rPr lang="en-US" sz="2400" dirty="0" err="1" smtClean="0"/>
              <a:t>GeV</a:t>
            </a:r>
            <a:r>
              <a:rPr lang="en-US" sz="2400" dirty="0" smtClean="0"/>
              <a:t> – 1000 events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7969" y="7007225"/>
            <a:ext cx="2352675" cy="401638"/>
          </a:xfrm>
          <a:prstGeom prst="rect">
            <a:avLst/>
          </a:prstGeom>
        </p:spPr>
        <p:txBody>
          <a:bodyPr/>
          <a:lstStyle/>
          <a:p>
            <a:fld id="{EF3A95CD-38AF-EB4F-9CD5-23B439130E0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 bwMode="auto">
          <a:xfrm>
            <a:off x="544512" y="274637"/>
            <a:ext cx="9072563" cy="5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2pPr>
            <a:lvl3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3pPr>
            <a:lvl4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4pPr>
            <a:lvl5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5pPr>
            <a:lvl6pPr marL="2513522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6pPr>
            <a:lvl7pPr marL="2970527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7pPr>
            <a:lvl8pPr marL="3427533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8pPr>
            <a:lvl9pPr marL="3884535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9pPr>
          </a:lstStyle>
          <a:p>
            <a:r>
              <a:rPr lang="en-US" dirty="0" err="1" smtClean="0">
                <a:solidFill>
                  <a:srgbClr val="000000"/>
                </a:solidFill>
              </a:rPr>
              <a:t>SiW</a:t>
            </a:r>
            <a:r>
              <a:rPr lang="en-US" dirty="0" smtClean="0">
                <a:solidFill>
                  <a:srgbClr val="000000"/>
                </a:solidFill>
              </a:rPr>
              <a:t> Calorimeter Simulations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97712" y="4313237"/>
            <a:ext cx="3276600" cy="2800767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 smtClean="0"/>
              <a:t>Studies </a:t>
            </a:r>
            <a:r>
              <a:rPr lang="en-US" dirty="0"/>
              <a:t>by </a:t>
            </a:r>
            <a:endParaRPr lang="en-US" dirty="0" smtClean="0"/>
          </a:p>
          <a:p>
            <a:pPr algn="ctr"/>
            <a:r>
              <a:rPr lang="en-US" dirty="0" smtClean="0"/>
              <a:t>Jason </a:t>
            </a:r>
            <a:r>
              <a:rPr lang="en-US" dirty="0" err="1"/>
              <a:t>Barkeloo</a:t>
            </a:r>
            <a:r>
              <a:rPr lang="en-US" dirty="0"/>
              <a:t> </a:t>
            </a:r>
            <a:endParaRPr lang="en-US" dirty="0" smtClean="0"/>
          </a:p>
          <a:p>
            <a:pPr algn="ctr"/>
            <a:r>
              <a:rPr lang="en-US" dirty="0" smtClean="0"/>
              <a:t>&amp; </a:t>
            </a:r>
            <a:r>
              <a:rPr lang="en-US" dirty="0"/>
              <a:t>Amanda </a:t>
            </a:r>
            <a:r>
              <a:rPr lang="en-US" dirty="0" err="1"/>
              <a:t>Steinhebel</a:t>
            </a:r>
            <a:endParaRPr lang="en-US" dirty="0"/>
          </a:p>
          <a:p>
            <a:pPr algn="ctr"/>
            <a:r>
              <a:rPr lang="en-US" dirty="0" smtClean="0"/>
              <a:t>building </a:t>
            </a:r>
            <a:r>
              <a:rPr lang="en-US" dirty="0"/>
              <a:t>on earlier work </a:t>
            </a:r>
            <a:r>
              <a:rPr lang="en-US" dirty="0" smtClean="0"/>
              <a:t>of </a:t>
            </a:r>
          </a:p>
          <a:p>
            <a:pPr algn="ctr"/>
            <a:r>
              <a:rPr lang="en-US" dirty="0" smtClean="0"/>
              <a:t>Dylan </a:t>
            </a:r>
            <a:r>
              <a:rPr lang="en-US" dirty="0"/>
              <a:t>Mead, Bill McCann, </a:t>
            </a:r>
            <a:endParaRPr lang="en-US" dirty="0" smtClean="0"/>
          </a:p>
          <a:p>
            <a:pPr algn="ctr"/>
            <a:r>
              <a:rPr lang="en-US" dirty="0" smtClean="0"/>
              <a:t>Kyle </a:t>
            </a:r>
            <a:r>
              <a:rPr lang="en-US" dirty="0"/>
              <a:t>Travis &amp; Teddy </a:t>
            </a:r>
            <a:r>
              <a:rPr lang="en-US" dirty="0" smtClean="0"/>
              <a:t>Hay</a:t>
            </a:r>
          </a:p>
          <a:p>
            <a:pPr algn="ctr"/>
            <a:endParaRPr lang="en-US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042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112" y="122237"/>
            <a:ext cx="8102600" cy="6858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500 </a:t>
            </a:r>
            <a:r>
              <a:rPr lang="en-US" dirty="0" err="1">
                <a:solidFill>
                  <a:srgbClr val="000000"/>
                </a:solidFill>
              </a:rPr>
              <a:t>GeV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energy sum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for central pixels vs. pixel radius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t="-63" b="-41"/>
          <a:stretch/>
        </p:blipFill>
        <p:spPr>
          <a:xfrm>
            <a:off x="1244619" y="1536700"/>
            <a:ext cx="8836025" cy="5653088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7969" y="7007225"/>
            <a:ext cx="2352675" cy="401638"/>
          </a:xfrm>
          <a:prstGeom prst="rect">
            <a:avLst/>
          </a:prstGeom>
        </p:spPr>
        <p:txBody>
          <a:bodyPr/>
          <a:lstStyle/>
          <a:p>
            <a:fld id="{EF3A95CD-38AF-EB4F-9CD5-23B439130E0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7097712" y="1570037"/>
            <a:ext cx="2982913" cy="2819400"/>
          </a:xfrm>
          <a:prstGeom prst="rect">
            <a:avLst/>
          </a:prstGeom>
          <a:noFill/>
          <a:ln w="476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27859" y="2636837"/>
            <a:ext cx="1056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Approx.</a:t>
            </a:r>
          </a:p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SiD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726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312" y="122237"/>
            <a:ext cx="8102600" cy="68580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E</a:t>
            </a:r>
            <a:r>
              <a:rPr lang="en-US" sz="2400" dirty="0" smtClean="0">
                <a:solidFill>
                  <a:srgbClr val="000000"/>
                </a:solidFill>
              </a:rPr>
              <a:t>nergy sum for central pixels vs. pixel radius </a:t>
            </a:r>
            <a:r>
              <a:rPr lang="en-US" sz="2400" dirty="0">
                <a:solidFill>
                  <a:srgbClr val="000000"/>
                </a:solidFill>
              </a:rPr>
              <a:t>(E=10, 50, 75, 100, 250, 500 </a:t>
            </a:r>
            <a:r>
              <a:rPr lang="en-US" sz="2400" dirty="0" err="1">
                <a:solidFill>
                  <a:srgbClr val="000000"/>
                </a:solidFill>
              </a:rPr>
              <a:t>GeV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t="7117" b="110"/>
          <a:stretch/>
        </p:blipFill>
        <p:spPr>
          <a:xfrm>
            <a:off x="1008063" y="1763713"/>
            <a:ext cx="9072562" cy="53975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7969" y="7264399"/>
            <a:ext cx="2352675" cy="401638"/>
          </a:xfrm>
          <a:prstGeom prst="rect">
            <a:avLst/>
          </a:prstGeom>
        </p:spPr>
        <p:txBody>
          <a:bodyPr/>
          <a:lstStyle/>
          <a:p>
            <a:fld id="{EF3A95CD-38AF-EB4F-9CD5-23B439130E0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30512" y="2027237"/>
            <a:ext cx="1056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Approx.</a:t>
            </a:r>
          </a:p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SiD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3897312" y="1951037"/>
            <a:ext cx="0" cy="457200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664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687512" y="46037"/>
            <a:ext cx="6940264" cy="923960"/>
          </a:xfrm>
        </p:spPr>
        <p:txBody>
          <a:bodyPr/>
          <a:lstStyle/>
          <a:p>
            <a:r>
              <a:rPr lang="en-US" sz="2800" dirty="0">
                <a:solidFill>
                  <a:srgbClr val="000000"/>
                </a:solidFill>
              </a:rPr>
              <a:t>Initial test beam module for T-511 only 9 Si + 8 W layers (~ 6 X</a:t>
            </a:r>
            <a:r>
              <a:rPr lang="en-US" sz="2800" baseline="-25000" dirty="0">
                <a:solidFill>
                  <a:srgbClr val="000000"/>
                </a:solidFill>
              </a:rPr>
              <a:t>0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2" descr="C:\Users\rayfrey\Documents\LC\My Talks\SiD\SLAC_Aug2012\test_beam_schematic.jpg"/>
          <p:cNvPicPr>
            <a:picLocks noChangeAspect="1" noChangeArrowheads="1"/>
          </p:cNvPicPr>
          <p:nvPr/>
        </p:nvPicPr>
        <p:blipFill rotWithShape="1">
          <a:blip r:embed="rId3" cstate="print"/>
          <a:srcRect l="7377" t="16307" r="35070" b="37138"/>
          <a:stretch/>
        </p:blipFill>
        <p:spPr bwMode="auto">
          <a:xfrm>
            <a:off x="-2198688" y="1493837"/>
            <a:ext cx="7596188" cy="3262853"/>
          </a:xfrm>
          <a:prstGeom prst="rect">
            <a:avLst/>
          </a:prstGeom>
          <a:noFill/>
        </p:spPr>
      </p:pic>
      <p:cxnSp>
        <p:nvCxnSpPr>
          <p:cNvPr id="3" name="Straight Arrow Connector 2"/>
          <p:cNvCxnSpPr/>
          <p:nvPr/>
        </p:nvCxnSpPr>
        <p:spPr>
          <a:xfrm flipV="1">
            <a:off x="2205257" y="2548761"/>
            <a:ext cx="268217" cy="162006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479285" y="2007076"/>
            <a:ext cx="924887" cy="537021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689335">
            <a:off x="2017147" y="2395424"/>
            <a:ext cx="498855" cy="246221"/>
          </a:xfrm>
          <a:prstGeom prst="rect">
            <a:avLst/>
          </a:prstGeom>
          <a:noFill/>
        </p:spPr>
        <p:txBody>
          <a:bodyPr wrap="none" lIns="91398" tIns="45702" rIns="91398" bIns="45702" rtlCol="0">
            <a:spAutoFit/>
          </a:bodyPr>
          <a:lstStyle/>
          <a:p>
            <a:r>
              <a:rPr lang="en-US" sz="1000" dirty="0">
                <a:solidFill>
                  <a:srgbClr val="0033CC"/>
                </a:solidFill>
              </a:rPr>
              <a:t>NOW</a:t>
            </a:r>
          </a:p>
        </p:txBody>
      </p:sp>
      <p:sp>
        <p:nvSpPr>
          <p:cNvPr id="22" name="TextBox 21"/>
          <p:cNvSpPr txBox="1"/>
          <p:nvPr/>
        </p:nvSpPr>
        <p:spPr>
          <a:xfrm rot="19689335">
            <a:off x="2479444" y="2082931"/>
            <a:ext cx="704618" cy="246185"/>
          </a:xfrm>
          <a:prstGeom prst="rect">
            <a:avLst/>
          </a:prstGeom>
          <a:noFill/>
        </p:spPr>
        <p:txBody>
          <a:bodyPr wrap="none" lIns="91398" tIns="45702" rIns="91398" bIns="45702" rtlCol="0">
            <a:spAutoFit/>
          </a:bodyPr>
          <a:lstStyle/>
          <a:p>
            <a:r>
              <a:rPr lang="en-US" sz="1000" dirty="0">
                <a:solidFill>
                  <a:srgbClr val="FFFF00"/>
                </a:solidFill>
              </a:rPr>
              <a:t>FUTURE</a:t>
            </a:r>
          </a:p>
        </p:txBody>
      </p:sp>
      <p:pic>
        <p:nvPicPr>
          <p:cNvPr id="9" name="Picture 2" descr="https://confluence.slac.stanford.edu/download/attachments/163481782/IMG_5376.JPG?api=v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493837"/>
            <a:ext cx="4645025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20712" y="5148201"/>
            <a:ext cx="9067800" cy="1908236"/>
          </a:xfrm>
          <a:prstGeom prst="rect">
            <a:avLst/>
          </a:prstGeom>
          <a:noFill/>
        </p:spPr>
        <p:txBody>
          <a:bodyPr wrap="square" lIns="100753" tIns="50379" rIns="100753" bIns="50379">
            <a:spAutoFit/>
          </a:bodyPr>
          <a:lstStyle/>
          <a:p>
            <a:pPr marL="314847" indent="-314847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First system test EMCal sensors in SLAC End Station A </a:t>
            </a:r>
            <a:r>
              <a:rPr lang="en-US" dirty="0" smtClean="0">
                <a:latin typeface="+mn-lt"/>
                <a:ea typeface="+mn-ea"/>
                <a:cs typeface="+mn-cs"/>
              </a:rPr>
              <a:t>beam at 12.1 </a:t>
            </a:r>
            <a:r>
              <a:rPr lang="en-US" dirty="0" err="1" smtClean="0">
                <a:latin typeface="+mn-lt"/>
                <a:ea typeface="+mn-ea"/>
                <a:cs typeface="+mn-cs"/>
              </a:rPr>
              <a:t>GeV</a:t>
            </a:r>
            <a:endParaRPr lang="en-US" dirty="0">
              <a:latin typeface="+mn-lt"/>
              <a:ea typeface="+mn-ea"/>
              <a:cs typeface="+mn-cs"/>
            </a:endParaRPr>
          </a:p>
          <a:p>
            <a:pPr marL="314847" indent="-314847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14847" indent="-314847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Utilized (finally!) successfully bump bonded KPiX to sensor and sensor to cable.</a:t>
            </a:r>
          </a:p>
          <a:p>
            <a:pPr marL="314847" indent="-314847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dirty="0">
              <a:latin typeface="+mn-lt"/>
              <a:ea typeface="+mn-ea"/>
              <a:cs typeface="+mn-cs"/>
            </a:endParaRPr>
          </a:p>
          <a:p>
            <a:pPr marL="314847" indent="-314847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+mn-lt"/>
                <a:ea typeface="+mn-ea"/>
                <a:cs typeface="+mn-cs"/>
              </a:rPr>
              <a:t>Uncovered issues related to many pixels triggered simultaneously. One part of solution may be on sensor: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5912" y="7278001"/>
            <a:ext cx="5486400" cy="281674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13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42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458912" y="198437"/>
            <a:ext cx="81026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ingle-electron showers</a:t>
            </a:r>
          </a:p>
        </p:txBody>
      </p:sp>
      <p:pic>
        <p:nvPicPr>
          <p:cNvPr id="6" name="Picture 5" descr="one_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540" y="1154778"/>
            <a:ext cx="6548931" cy="3768059"/>
          </a:xfrm>
          <a:prstGeom prst="rect">
            <a:avLst/>
          </a:prstGeom>
        </p:spPr>
      </p:pic>
      <p:pic>
        <p:nvPicPr>
          <p:cNvPr id="5" name="Picture 4" descr="Clean Hit From Side.png"/>
          <p:cNvPicPr>
            <a:picLocks noChangeAspect="1"/>
          </p:cNvPicPr>
          <p:nvPr/>
        </p:nvPicPr>
        <p:blipFill>
          <a:blip r:embed="rId4"/>
          <a:srcRect l="14590" r="14590"/>
          <a:stretch>
            <a:fillRect/>
          </a:stretch>
        </p:blipFill>
        <p:spPr>
          <a:xfrm>
            <a:off x="4493503" y="3475037"/>
            <a:ext cx="5652209" cy="342201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14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381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trom_depth.png"/>
          <p:cNvPicPr>
            <a:picLocks noChangeAspect="1"/>
          </p:cNvPicPr>
          <p:nvPr/>
        </p:nvPicPr>
        <p:blipFill>
          <a:blip r:embed="rId2"/>
          <a:srcRect t="5624"/>
          <a:stretch>
            <a:fillRect/>
          </a:stretch>
        </p:blipFill>
        <p:spPr>
          <a:xfrm>
            <a:off x="2754312" y="4160837"/>
            <a:ext cx="4648200" cy="28911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12" y="198437"/>
            <a:ext cx="8102600" cy="6858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Test beam results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8" descr="hitmap_overl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36637"/>
            <a:ext cx="5731237" cy="34513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5912" y="1112837"/>
            <a:ext cx="3082956" cy="646232"/>
          </a:xfrm>
          <a:prstGeom prst="rect">
            <a:avLst/>
          </a:prstGeom>
          <a:noFill/>
        </p:spPr>
        <p:txBody>
          <a:bodyPr wrap="square" lIns="91302" tIns="45653" rIns="91302" bIns="45653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Upstream layer</a:t>
            </a:r>
          </a:p>
          <a:p>
            <a:pPr>
              <a:buFont typeface="Arial"/>
              <a:buChar char="•"/>
            </a:pPr>
            <a:r>
              <a:rPr lang="en-US" dirty="0" smtClean="0"/>
              <a:t>Two overlaid runs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t="5634"/>
          <a:stretch>
            <a:fillRect/>
          </a:stretch>
        </p:blipFill>
        <p:spPr>
          <a:xfrm>
            <a:off x="5345112" y="1493837"/>
            <a:ext cx="5162232" cy="280625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5649912" y="2332037"/>
            <a:ext cx="6426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2pPr>
            <a:lvl3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3pPr>
            <a:lvl4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4pPr>
            <a:lvl5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5pPr>
            <a:lvl6pPr marL="2513522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6pPr>
            <a:lvl7pPr marL="2970527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7pPr>
            <a:lvl8pPr marL="3427533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8pPr>
            <a:lvl9pPr marL="3884535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9pPr>
          </a:lstStyle>
          <a:p>
            <a:r>
              <a:rPr lang="en-US" sz="2400" dirty="0" smtClean="0"/>
              <a:t>Upstream layer </a:t>
            </a:r>
          </a:p>
          <a:p>
            <a:r>
              <a:rPr lang="en-US" sz="2400" dirty="0" smtClean="0"/>
              <a:t>- MIPs</a:t>
            </a:r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601912" y="3475037"/>
            <a:ext cx="3073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2pPr>
            <a:lvl3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3pPr>
            <a:lvl4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4pPr>
            <a:lvl5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5pPr>
            <a:lvl6pPr marL="2513522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6pPr>
            <a:lvl7pPr marL="2970527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7pPr>
            <a:lvl8pPr marL="3427533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8pPr>
            <a:lvl9pPr marL="3884535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9pPr>
          </a:lstStyle>
          <a:p>
            <a:r>
              <a:rPr lang="en-US" sz="2400" dirty="0" smtClean="0"/>
              <a:t>beam size</a:t>
            </a:r>
            <a:endParaRPr lang="en-US" sz="2400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811712" y="4770437"/>
            <a:ext cx="2311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2pPr>
            <a:lvl3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3pPr>
            <a:lvl4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4pPr>
            <a:lvl5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5pPr>
            <a:lvl6pPr marL="2513522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6pPr>
            <a:lvl7pPr marL="2970527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7pPr>
            <a:lvl8pPr marL="3427533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8pPr>
            <a:lvl9pPr marL="3884535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9pPr>
          </a:lstStyle>
          <a:p>
            <a:r>
              <a:rPr lang="en-US" sz="2400" dirty="0" smtClean="0"/>
              <a:t>profile </a:t>
            </a:r>
          </a:p>
          <a:p>
            <a:r>
              <a:rPr lang="en-US" sz="2400" dirty="0" smtClean="0"/>
              <a:t>in depth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15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3042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912" y="198437"/>
            <a:ext cx="81026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Counting test beam electrons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2800" dirty="0">
                <a:solidFill>
                  <a:srgbClr val="000000"/>
                </a:solidFill>
              </a:rPr>
              <a:t>simulation</a:t>
            </a:r>
            <a:endParaRPr lang="en-US" dirty="0"/>
          </a:p>
        </p:txBody>
      </p:sp>
      <p:sp>
        <p:nvSpPr>
          <p:cNvPr id="3" name="object 3"/>
          <p:cNvSpPr>
            <a:spLocks noChangeAspect="1"/>
          </p:cNvSpPr>
          <p:nvPr/>
        </p:nvSpPr>
        <p:spPr>
          <a:xfrm>
            <a:off x="5267948" y="1112837"/>
            <a:ext cx="4397987" cy="3276600"/>
          </a:xfrm>
          <a:prstGeom prst="rect">
            <a:avLst/>
          </a:prstGeom>
          <a:blipFill>
            <a:blip r:embed="rId2" cstate="print"/>
            <a:srcRect/>
            <a:stretch>
              <a:fillRect l="-3316" t="-9383" r="-8367" b="-2"/>
            </a:stretch>
          </a:blipFill>
        </p:spPr>
        <p:txBody>
          <a:bodyPr wrap="square" lIns="0" tIns="0" rIns="0" bIns="0" rtlCol="0"/>
          <a:lstStyle/>
          <a:p>
            <a:pPr defTabSz="451122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object 3"/>
          <p:cNvSpPr>
            <a:spLocks noChangeAspect="1"/>
          </p:cNvSpPr>
          <p:nvPr/>
        </p:nvSpPr>
        <p:spPr>
          <a:xfrm>
            <a:off x="723194" y="1112837"/>
            <a:ext cx="4308068" cy="3200400"/>
          </a:xfrm>
          <a:prstGeom prst="rect">
            <a:avLst/>
          </a:prstGeom>
          <a:blipFill>
            <a:blip r:embed="rId3" cstate="print"/>
            <a:srcRect/>
            <a:stretch>
              <a:fillRect l="-2833" t="-8416" r="-7542"/>
            </a:stretch>
          </a:blipFill>
        </p:spPr>
        <p:txBody>
          <a:bodyPr wrap="square" lIns="0" tIns="0" rIns="0" bIns="0" rtlCol="0"/>
          <a:lstStyle/>
          <a:p>
            <a:pPr defTabSz="451122" fontAlgn="auto">
              <a:spcBef>
                <a:spcPts val="0"/>
              </a:spcBef>
              <a:spcAft>
                <a:spcPts val="0"/>
              </a:spcAft>
            </a:pPr>
            <a:endParaRPr b="1" dirty="0">
              <a:solidFill>
                <a:srgbClr val="0000FF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object 2"/>
          <p:cNvSpPr>
            <a:spLocks noChangeAspect="1"/>
          </p:cNvSpPr>
          <p:nvPr/>
        </p:nvSpPr>
        <p:spPr>
          <a:xfrm>
            <a:off x="2982912" y="4313237"/>
            <a:ext cx="4188798" cy="3079867"/>
          </a:xfrm>
          <a:prstGeom prst="rect">
            <a:avLst/>
          </a:prstGeom>
          <a:blipFill>
            <a:blip r:embed="rId4" cstate="print"/>
            <a:srcRect/>
            <a:stretch>
              <a:fillRect t="-11038" b="1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2144712" y="1570037"/>
            <a:ext cx="761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Sim</a:t>
            </a:r>
            <a:endParaRPr lang="en-US" b="1" dirty="0" smtClean="0">
              <a:solidFill>
                <a:srgbClr val="0000FF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Truth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79581" y="1570037"/>
            <a:ext cx="988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Sim</a:t>
            </a:r>
            <a:endParaRPr lang="en-US" b="1" dirty="0" smtClean="0">
              <a:solidFill>
                <a:srgbClr val="0000FF"/>
              </a:solidFill>
            </a:endParaRP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Tagged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3581" y="4770437"/>
            <a:ext cx="9882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Beam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Test </a:t>
            </a:r>
          </a:p>
          <a:p>
            <a:pPr algn="ctr"/>
            <a:r>
              <a:rPr lang="en-US" b="1" dirty="0">
                <a:solidFill>
                  <a:srgbClr val="0000FF"/>
                </a:solidFill>
              </a:rPr>
              <a:t>T</a:t>
            </a:r>
            <a:r>
              <a:rPr lang="en-US" b="1" dirty="0" smtClean="0">
                <a:solidFill>
                  <a:srgbClr val="0000FF"/>
                </a:solidFill>
              </a:rPr>
              <a:t>agged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16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358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5"/>
          <p:cNvSpPr txBox="1">
            <a:spLocks/>
          </p:cNvSpPr>
          <p:nvPr/>
        </p:nvSpPr>
        <p:spPr bwMode="auto">
          <a:xfrm>
            <a:off x="468312" y="198437"/>
            <a:ext cx="8839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2pPr>
            <a:lvl3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3pPr>
            <a:lvl4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4pPr>
            <a:lvl5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5pPr>
            <a:lvl6pPr marL="2513522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6pPr>
            <a:lvl7pPr marL="2970527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7pPr>
            <a:lvl8pPr marL="3427533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8pPr>
            <a:lvl9pPr marL="3884535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</a:rPr>
              <a:t>Correct counting efficiency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Two electron events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6" name="object 4"/>
          <p:cNvSpPr/>
          <p:nvPr/>
        </p:nvSpPr>
        <p:spPr>
          <a:xfrm>
            <a:off x="542299" y="1199233"/>
            <a:ext cx="4193213" cy="5317711"/>
          </a:xfrm>
          <a:prstGeom prst="rect">
            <a:avLst/>
          </a:prstGeom>
          <a:blipFill>
            <a:blip r:embed="rId2" cstate="print"/>
            <a:srcRect/>
            <a:stretch>
              <a:fillRect l="-1" r="-103465"/>
            </a:stretch>
          </a:blipFill>
        </p:spPr>
        <p:txBody>
          <a:bodyPr wrap="square" lIns="0" tIns="0" rIns="0" bIns="0" rtlCol="0"/>
          <a:lstStyle/>
          <a:p>
            <a:pPr defTabSz="451122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object 6"/>
          <p:cNvSpPr/>
          <p:nvPr/>
        </p:nvSpPr>
        <p:spPr>
          <a:xfrm>
            <a:off x="5268912" y="1189037"/>
            <a:ext cx="4038600" cy="5410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451122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17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8825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12" y="350837"/>
            <a:ext cx="7239000" cy="685800"/>
          </a:xfrm>
        </p:spPr>
        <p:txBody>
          <a:bodyPr/>
          <a:lstStyle/>
          <a:p>
            <a:r>
              <a:rPr lang="en-US" dirty="0" smtClean="0"/>
              <a:t>Simulation vs. data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18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2837"/>
            <a:ext cx="10080625" cy="61302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30912" y="2484437"/>
            <a:ext cx="24462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TOTAL SIGNAL (6X</a:t>
            </a:r>
            <a:r>
              <a:rPr lang="en-US" b="1" baseline="-25000" dirty="0" smtClean="0"/>
              <a:t>0</a:t>
            </a:r>
            <a:r>
              <a:rPr lang="en-US" b="1" dirty="0" smtClean="0"/>
              <a:t>)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00FF00"/>
                </a:solidFill>
              </a:rPr>
              <a:t>Run 43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3366FF"/>
                </a:solidFill>
              </a:rPr>
              <a:t>Run 28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FF"/>
                </a:solidFill>
              </a:rPr>
              <a:t>Simulation</a:t>
            </a: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40112" y="1951037"/>
            <a:ext cx="2288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PRELIMINARY</a:t>
            </a:r>
            <a:endParaRPr lang="en-US" sz="24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340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12" y="350837"/>
            <a:ext cx="7010400" cy="685800"/>
          </a:xfrm>
        </p:spPr>
        <p:txBody>
          <a:bodyPr/>
          <a:lstStyle/>
          <a:p>
            <a:r>
              <a:rPr lang="en-US" dirty="0"/>
              <a:t>Simulation vs. </a:t>
            </a:r>
            <a:r>
              <a:rPr lang="en-US" dirty="0" smtClean="0"/>
              <a:t>data (by layer)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19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4" y="1341437"/>
            <a:ext cx="10080625" cy="59603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97312" y="1712019"/>
            <a:ext cx="24422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SIGNAL/LAYER (5/7 X</a:t>
            </a:r>
            <a:r>
              <a:rPr lang="en-US" sz="1600" b="1" baseline="-25000" dirty="0" smtClean="0"/>
              <a:t>0</a:t>
            </a:r>
            <a:r>
              <a:rPr lang="en-US" sz="1600" b="1" dirty="0" smtClean="0"/>
              <a:t>)</a:t>
            </a:r>
          </a:p>
          <a:p>
            <a:r>
              <a:rPr lang="en-US" sz="1600" dirty="0" smtClean="0"/>
              <a:t>	</a:t>
            </a:r>
            <a:r>
              <a:rPr lang="en-US" sz="1600" dirty="0" smtClean="0">
                <a:solidFill>
                  <a:srgbClr val="FF0000"/>
                </a:solidFill>
              </a:rPr>
              <a:t>Run 43</a:t>
            </a:r>
          </a:p>
          <a:p>
            <a:r>
              <a:rPr lang="en-US" sz="1600" dirty="0" smtClean="0"/>
              <a:t>	</a:t>
            </a:r>
            <a:r>
              <a:rPr lang="en-US" sz="16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Run 28</a:t>
            </a:r>
          </a:p>
          <a:p>
            <a:r>
              <a:rPr lang="en-US" sz="1600" dirty="0" smtClean="0"/>
              <a:t>	Simulation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049712" y="960437"/>
            <a:ext cx="2288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A5A5E9"/>
                </a:solidFill>
              </a:rPr>
              <a:t>PRELIMINARY</a:t>
            </a:r>
            <a:endParaRPr lang="en-US" sz="2400" b="1" dirty="0">
              <a:solidFill>
                <a:srgbClr val="A5A5E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614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58912" y="198437"/>
            <a:ext cx="8102600" cy="6858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Outline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63712" y="1768503"/>
            <a:ext cx="7808941" cy="49879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Some context and history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Mechanical Progress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Beam test, simulation &amp; major implications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Possible new sensor 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Multiplicity studies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KPiX modifications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5912" y="7285037"/>
            <a:ext cx="5562600" cy="274638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36607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001712" y="198437"/>
            <a:ext cx="8102600" cy="685800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</a:rPr>
              <a:t>Occasional “</a:t>
            </a:r>
            <a:r>
              <a:rPr lang="en-US" sz="2800" dirty="0">
                <a:solidFill>
                  <a:srgbClr val="000000"/>
                </a:solidFill>
              </a:rPr>
              <a:t>monster events” with many negative amplitude and out of time hits</a:t>
            </a:r>
          </a:p>
        </p:txBody>
      </p:sp>
      <p:pic>
        <p:nvPicPr>
          <p:cNvPr id="7" name="Picture 6" descr="2013_07_26_14_13_43_Event_328335_Map_MultiLayer.png"/>
          <p:cNvPicPr>
            <a:picLocks noChangeAspect="1"/>
          </p:cNvPicPr>
          <p:nvPr/>
        </p:nvPicPr>
        <p:blipFill>
          <a:blip r:embed="rId3"/>
          <a:srcRect l="16049" r="14590"/>
          <a:stretch>
            <a:fillRect/>
          </a:stretch>
        </p:blipFill>
        <p:spPr>
          <a:xfrm>
            <a:off x="3775164" y="3246437"/>
            <a:ext cx="6197923" cy="3831287"/>
          </a:xfrm>
          <a:prstGeom prst="rect">
            <a:avLst/>
          </a:prstGeom>
        </p:spPr>
      </p:pic>
      <p:pic>
        <p:nvPicPr>
          <p:cNvPr id="4" name="Picture 3" descr="2013_07_26_14_13_43_Event_328316_Map_MultiLayer.png"/>
          <p:cNvPicPr>
            <a:picLocks noChangeAspect="1"/>
          </p:cNvPicPr>
          <p:nvPr/>
        </p:nvPicPr>
        <p:blipFill>
          <a:blip r:embed="rId4"/>
          <a:srcRect l="16049" r="14590"/>
          <a:stretch>
            <a:fillRect/>
          </a:stretch>
        </p:blipFill>
        <p:spPr>
          <a:xfrm>
            <a:off x="163512" y="1341437"/>
            <a:ext cx="5267948" cy="325641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20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9853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230312" y="198437"/>
            <a:ext cx="8102600" cy="685800"/>
          </a:xfrm>
        </p:spPr>
        <p:txBody>
          <a:bodyPr/>
          <a:lstStyle/>
          <a:p>
            <a:pPr eaLnBrk="1"/>
            <a:r>
              <a:rPr lang="en-US" altLang="en-US" dirty="0" smtClean="0">
                <a:solidFill>
                  <a:srgbClr val="000000"/>
                </a:solidFill>
              </a:rPr>
              <a:t>Major Lessons (so far)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540" y="1265238"/>
            <a:ext cx="8839199" cy="5015668"/>
          </a:xfrm>
          <a:prstGeom prst="rect">
            <a:avLst/>
          </a:prstGeom>
          <a:noFill/>
        </p:spPr>
        <p:txBody>
          <a:bodyPr wrap="square" lIns="91398" tIns="45702" rIns="91398" bIns="45702">
            <a:spAutoFit/>
          </a:bodyPr>
          <a:lstStyle/>
          <a:p>
            <a:pPr marL="342753" indent="-342753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  <a:cs typeface="+mn-cs"/>
              </a:rPr>
              <a:t>Bump bonding to sensors with Al pads can be very difficult…</a:t>
            </a:r>
          </a:p>
          <a:p>
            <a:pPr marL="342753" indent="-342753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+mn-lt"/>
              <a:ea typeface="+mn-ea"/>
              <a:cs typeface="+mn-cs"/>
            </a:endParaRPr>
          </a:p>
          <a:p>
            <a:pPr marL="1085384" lvl="1" indent="-342753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Consider sensor foundry build final pad stack.</a:t>
            </a:r>
          </a:p>
          <a:p>
            <a:pPr marL="342753" indent="-342753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+mn-lt"/>
              <a:ea typeface="+mn-ea"/>
              <a:cs typeface="+mn-cs"/>
            </a:endParaRPr>
          </a:p>
          <a:p>
            <a:pPr marL="1085384" lvl="1" indent="-342753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Don’t dice the sensors until bonding issues are fully controlled.</a:t>
            </a:r>
          </a:p>
          <a:p>
            <a:pPr marL="1085384" lvl="1" indent="-342753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  <a:p>
            <a:pPr marL="342753" indent="-342753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  <a:cs typeface="+mn-cs"/>
              </a:rPr>
              <a:t>EMCal can have huge number of pixels hit simultaneously, causing synchronous disturbances as pixels reset…Problem understood, small changes in KPiX design.</a:t>
            </a:r>
          </a:p>
          <a:p>
            <a:pPr marL="342753" indent="-342753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+mn-lt"/>
              <a:ea typeface="+mn-ea"/>
              <a:cs typeface="+mn-cs"/>
            </a:endParaRPr>
          </a:p>
          <a:p>
            <a:pPr marL="342753" indent="-342753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+mn-lt"/>
                <a:ea typeface="+mn-ea"/>
                <a:cs typeface="+mn-cs"/>
              </a:rPr>
              <a:t>Sensors with ROC’s can have issues with parasitic couplings…</a:t>
            </a:r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5912" y="7231963"/>
            <a:ext cx="5486400" cy="281674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21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112" y="1461982"/>
            <a:ext cx="6084888" cy="333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30422" y="206383"/>
            <a:ext cx="5586412" cy="565459"/>
          </a:xfrm>
          <a:prstGeom prst="rect">
            <a:avLst/>
          </a:prstGeom>
          <a:noFill/>
        </p:spPr>
        <p:txBody>
          <a:bodyPr lIns="100753" tIns="50379" rIns="100753" bIns="50379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z="3200" dirty="0">
                <a:latin typeface="+mj-lt"/>
                <a:ea typeface="+mn-ea"/>
                <a:cs typeface="+mn-cs"/>
              </a:rPr>
              <a:t>Sensor Traces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112" y="1083307"/>
            <a:ext cx="3276600" cy="1754326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dirty="0" smtClean="0">
                <a:latin typeface="+mn-lt"/>
              </a:rPr>
              <a:t>In present design, metal 2 traces from pixels to pad array run over other pixels: parasitic capacitances cause crosstalk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2112" y="3932237"/>
            <a:ext cx="3276600" cy="1477328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dirty="0" smtClean="0">
                <a:latin typeface="+mn-lt"/>
              </a:rPr>
              <a:t>New scheme has “same” metal 2 traces, but a fixed potential metal 1 trace shields the signal traces from the pixels.</a:t>
            </a:r>
            <a:endParaRPr lang="en-US" dirty="0">
              <a:latin typeface="+mn-lt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116512" y="2789237"/>
            <a:ext cx="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3135312" y="1265263"/>
            <a:ext cx="2133600" cy="1524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2030441" y="1570039"/>
            <a:ext cx="2705099" cy="16764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982912" y="1570037"/>
            <a:ext cx="3581400" cy="1219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3135312" y="3398837"/>
            <a:ext cx="2590800" cy="9906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22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369896"/>
            <a:ext cx="7112000" cy="430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78" y="4813319"/>
            <a:ext cx="3635375" cy="2312988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35222" y="2995620"/>
            <a:ext cx="709612" cy="5318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53" tIns="50379" rIns="100753" bIns="50379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/>
          </a:p>
        </p:txBody>
      </p:sp>
      <p:cxnSp>
        <p:nvCxnSpPr>
          <p:cNvPr id="5" name="Straight Connector 4"/>
          <p:cNvCxnSpPr>
            <a:stCxn id="3" idx="2"/>
            <a:endCxn id="29700" idx="1"/>
          </p:cNvCxnSpPr>
          <p:nvPr/>
        </p:nvCxnSpPr>
        <p:spPr>
          <a:xfrm>
            <a:off x="2690841" y="3527428"/>
            <a:ext cx="2611437" cy="24415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3" name="TextBox 3"/>
          <p:cNvSpPr txBox="1">
            <a:spLocks noChangeArrowheads="1"/>
          </p:cNvSpPr>
          <p:nvPr/>
        </p:nvSpPr>
        <p:spPr bwMode="auto">
          <a:xfrm>
            <a:off x="631853" y="195272"/>
            <a:ext cx="2771775" cy="36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3" tIns="50379" rIns="100753" bIns="50379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>
                <a:latin typeface="+mn-lt"/>
              </a:rPr>
              <a:t>Metal 1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403600" y="5864225"/>
            <a:ext cx="2482850" cy="314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705" name="TextBox 7"/>
          <p:cNvSpPr txBox="1">
            <a:spLocks noChangeArrowheads="1"/>
          </p:cNvSpPr>
          <p:nvPr/>
        </p:nvSpPr>
        <p:spPr bwMode="auto">
          <a:xfrm>
            <a:off x="823932" y="5224463"/>
            <a:ext cx="2308225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3" tIns="50379" rIns="100753" bIns="50379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>
                <a:latin typeface="+mn-lt"/>
              </a:rPr>
              <a:t>connection of implant to metal 2 trace to pad.</a:t>
            </a:r>
          </a:p>
        </p:txBody>
      </p:sp>
      <p:sp>
        <p:nvSpPr>
          <p:cNvPr id="29706" name="TextBox 8"/>
          <p:cNvSpPr txBox="1">
            <a:spLocks noChangeArrowheads="1"/>
          </p:cNvSpPr>
          <p:nvPr/>
        </p:nvSpPr>
        <p:spPr bwMode="auto">
          <a:xfrm>
            <a:off x="7743853" y="3262329"/>
            <a:ext cx="2054225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3" tIns="50379" rIns="100753" bIns="50379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>
                <a:latin typeface="+mn-lt"/>
              </a:rPr>
              <a:t>Shield trace running under Metal 2 signal trace.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532707" y="4281507"/>
            <a:ext cx="1095375" cy="1322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708" name="TextBox 11"/>
          <p:cNvSpPr txBox="1">
            <a:spLocks noChangeArrowheads="1"/>
          </p:cNvSpPr>
          <p:nvPr/>
        </p:nvSpPr>
        <p:spPr bwMode="auto">
          <a:xfrm>
            <a:off x="7532716" y="398487"/>
            <a:ext cx="2395537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53" tIns="50379" rIns="100753" bIns="50379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>
                <a:latin typeface="+mn-lt"/>
              </a:rPr>
              <a:t>All shield traces are tied together, and brought to a metal 2 pad.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538788" y="769938"/>
            <a:ext cx="1993900" cy="8556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677053" y="1354147"/>
            <a:ext cx="2525713" cy="1641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2112" y="6446837"/>
            <a:ext cx="4800600" cy="369296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dirty="0" smtClean="0">
                <a:latin typeface="+mn-lt"/>
              </a:rPr>
              <a:t>To be tested in next sensor prototype.</a:t>
            </a:r>
            <a:endParaRPr lang="en-US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23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12" y="198437"/>
            <a:ext cx="8102600" cy="6858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New Hamamatsu Sensors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original </a:t>
            </a:r>
            <a:r>
              <a:rPr lang="en-US" dirty="0" smtClean="0"/>
              <a:t>Hamamatsu sensors have Aluminum pads, which are extremely difficult (and expensive) to bump bond. Hamamatsu agreed to provide suitable Under Bump Metallization in the future.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We have received a </a:t>
            </a:r>
            <a:r>
              <a:rPr lang="en-US" b="1" dirty="0" smtClean="0"/>
              <a:t>new</a:t>
            </a:r>
            <a:r>
              <a:rPr lang="en-US" dirty="0" smtClean="0"/>
              <a:t> set of sensors with gold pads and the new shield structure.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Now beginning to test the </a:t>
            </a:r>
            <a:r>
              <a:rPr lang="en-US" b="1" dirty="0" smtClean="0"/>
              <a:t>new</a:t>
            </a:r>
            <a:r>
              <a:rPr lang="en-US" dirty="0" smtClean="0"/>
              <a:t> sensors.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5912" y="7278001"/>
            <a:ext cx="5486400" cy="281674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24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7685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712" y="198437"/>
            <a:ext cx="8102600" cy="6858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Multiplicity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40" y="1112856"/>
            <a:ext cx="9069387" cy="54102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There have been indications that forward multiplicity might be more than 4 buffer KPiX could handle.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Long known that </a:t>
            </a:r>
            <a:r>
              <a:rPr lang="en-US" dirty="0" err="1" smtClean="0"/>
              <a:t>BeamCal</a:t>
            </a:r>
            <a:r>
              <a:rPr lang="en-US" dirty="0" smtClean="0"/>
              <a:t> required BEAN chip, which digitizes every pulse.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Recent optimization studies indicate that 6 buffers will be adequate, taking into account all known processes.</a:t>
            </a:r>
            <a:endParaRPr lang="en-US" dirty="0"/>
          </a:p>
        </p:txBody>
      </p:sp>
      <p:pic>
        <p:nvPicPr>
          <p:cNvPr id="4" name="Picture 4" descr="C:\work\plots\SiDEcalOccupancies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32" y="3748094"/>
            <a:ext cx="3956080" cy="330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11712" y="4084637"/>
            <a:ext cx="800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Barrel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11712" y="5989637"/>
            <a:ext cx="980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Lumical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11712" y="5075237"/>
            <a:ext cx="96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Endcap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5912" y="7208837"/>
            <a:ext cx="5486400" cy="350838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25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090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712" y="198437"/>
            <a:ext cx="8102600" cy="6858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Multiplicity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/>
              <a:t>Bhabhas</a:t>
            </a:r>
            <a:r>
              <a:rPr lang="en-US" dirty="0" smtClean="0"/>
              <a:t> must be added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/>
              <a:t>Lumical</a:t>
            </a:r>
            <a:r>
              <a:rPr lang="en-US" dirty="0" smtClean="0"/>
              <a:t> must be studied to see if high multiplicity is only first layers, which might not need to be instrumented.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Study KPiX to see if more buffers might be added, preserving architecture.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Study somewhat different architecture – </a:t>
            </a:r>
            <a:r>
              <a:rPr lang="en-US" dirty="0" err="1" smtClean="0"/>
              <a:t>preconceptual</a:t>
            </a:r>
            <a:r>
              <a:rPr lang="en-US" dirty="0" smtClean="0"/>
              <a:t> ideas only…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5912" y="7208837"/>
            <a:ext cx="5486400" cy="350838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26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2271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312" y="198437"/>
            <a:ext cx="8102600" cy="6858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Monolithic Active Pixels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An alternative sensor structure will be studied for the SiD EMCal with the sensor built from HV-CMOS, which would completely eliminate the bump bonding problem.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 pre-conceptual design has been developed. This approach would also be useful for the SiD tracker.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This approach would solve the multiplicity concern about KPiX by having more buffers, and eliminate the range switching by using smaller pixels than possible with KPiX.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5912" y="7285037"/>
            <a:ext cx="5486400" cy="274638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27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4128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712" y="198437"/>
            <a:ext cx="8102600" cy="6858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Summary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There is progress towards a mechanical conceptual design of the EMCal!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beam test demonstrated expected behavior of the prototype but showed different crosstalk issues in the sensor and KPiX.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There is a shielding concept for the next sensor now being tested.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Achieving bump bondable pads on the sensors is extremely difficult. The foundry must provide Au pads.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Monolithic Active Pixels are being studied for both the EMCal and the Tracker.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5912" y="7285037"/>
            <a:ext cx="5486400" cy="274638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28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20674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EMCal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66" y="3551238"/>
            <a:ext cx="9069387" cy="1828800"/>
          </a:xfrm>
        </p:spPr>
        <p:txBody>
          <a:bodyPr/>
          <a:lstStyle/>
          <a:p>
            <a:pPr algn="ctr"/>
            <a:r>
              <a:rPr lang="en-US" sz="9600" dirty="0" smtClean="0"/>
              <a:t>EXTRAS</a:t>
            </a:r>
            <a:endParaRPr lang="en-US" sz="9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5912" y="7278001"/>
            <a:ext cx="5486400" cy="301772"/>
          </a:xfr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29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9202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C52CBC-D7F9-4F9B-9751-F5D26C18396E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SiD “Imaging </a:t>
            </a:r>
            <a:r>
              <a:rPr lang="en-US" dirty="0" err="1" smtClean="0"/>
              <a:t>ECal</a:t>
            </a:r>
            <a:r>
              <a:rPr lang="en-US" dirty="0" smtClean="0"/>
              <a:t>”:  </a:t>
            </a:r>
            <a:br>
              <a:rPr lang="en-US" dirty="0" smtClean="0"/>
            </a:br>
            <a:r>
              <a:rPr lang="en-US" dirty="0" smtClean="0"/>
              <a:t>Motivated by ILC Physics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8027" y="1007956"/>
            <a:ext cx="9072563" cy="638372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u="sng" dirty="0" smtClean="0"/>
              <a:t>Guiding principles</a:t>
            </a:r>
            <a:r>
              <a:rPr lang="en-US" dirty="0" smtClean="0"/>
              <a:t>: Measure all final states and measure with precision</a:t>
            </a:r>
          </a:p>
          <a:p>
            <a:pPr eaLnBrk="1" hangingPunct="1"/>
            <a:r>
              <a:rPr lang="en-US" dirty="0" smtClean="0"/>
              <a:t>Multi-jet final states (t-</a:t>
            </a:r>
            <a:r>
              <a:rPr lang="en-US" dirty="0" err="1" smtClean="0"/>
              <a:t>chan</a:t>
            </a:r>
            <a:r>
              <a:rPr lang="en-US" dirty="0" smtClean="0"/>
              <a:t>, missing E, </a:t>
            </a:r>
            <a:r>
              <a:rPr lang="en-US" dirty="0" err="1" smtClean="0"/>
              <a:t>combinatorics</a:t>
            </a:r>
            <a:r>
              <a:rPr lang="en-US" dirty="0" smtClean="0"/>
              <a:t>) 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 measurement should not limit jet resolution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id and measure h and h</a:t>
            </a:r>
            <a:r>
              <a:rPr lang="en-US" baseline="30000" dirty="0" smtClean="0">
                <a:sym typeface="Symbol" pitchFamily="18" charset="2"/>
              </a:rPr>
              <a:t>±</a:t>
            </a:r>
            <a:r>
              <a:rPr lang="en-US" dirty="0" smtClean="0">
                <a:sym typeface="Symbol" pitchFamily="18" charset="2"/>
              </a:rPr>
              <a:t> showers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track charged particles</a:t>
            </a:r>
            <a:endParaRPr lang="en-US" dirty="0" smtClean="0"/>
          </a:p>
          <a:p>
            <a:pPr eaLnBrk="1" hangingPunct="1"/>
            <a:r>
              <a:rPr lang="en-US" dirty="0" smtClean="0"/>
              <a:t>Tau id and analysis</a:t>
            </a:r>
          </a:p>
          <a:p>
            <a:pPr lvl="1" eaLnBrk="1" hangingPunct="1"/>
            <a:r>
              <a:rPr lang="en-US" dirty="0" smtClean="0"/>
              <a:t>Unique window on BSM</a:t>
            </a:r>
          </a:p>
          <a:p>
            <a:pPr eaLnBrk="1" hangingPunct="1"/>
            <a:r>
              <a:rPr lang="en-US" dirty="0" smtClean="0"/>
              <a:t>Photons</a:t>
            </a:r>
          </a:p>
          <a:p>
            <a:pPr lvl="1" eaLnBrk="1" hangingPunct="1"/>
            <a:r>
              <a:rPr lang="en-US" dirty="0" smtClean="0"/>
              <a:t>Energy resolution, e.g.  h</a:t>
            </a:r>
            <a:r>
              <a:rPr lang="en-US" dirty="0" smtClean="0">
                <a:sym typeface="Symbol" pitchFamily="18" charset="2"/>
              </a:rPr>
              <a:t> </a:t>
            </a:r>
          </a:p>
          <a:p>
            <a:pPr lvl="1" eaLnBrk="1" hangingPunct="1"/>
            <a:r>
              <a:rPr lang="en-US" dirty="0" err="1" smtClean="0"/>
              <a:t>Vertexing</a:t>
            </a:r>
            <a:r>
              <a:rPr lang="en-US" dirty="0" smtClean="0"/>
              <a:t> of photons ( </a:t>
            </a:r>
            <a:r>
              <a:rPr lang="en-US" dirty="0" smtClean="0">
                <a:sym typeface="Symbol" pitchFamily="18" charset="2"/>
              </a:rPr>
              <a:t></a:t>
            </a:r>
            <a:r>
              <a:rPr lang="en-US" baseline="-25000" dirty="0" smtClean="0">
                <a:sym typeface="Symbol" pitchFamily="18" charset="2"/>
              </a:rPr>
              <a:t>b</a:t>
            </a:r>
            <a:r>
              <a:rPr lang="en-US" dirty="0" smtClean="0">
                <a:sym typeface="Symbol" pitchFamily="18" charset="2"/>
              </a:rPr>
              <a:t></a:t>
            </a:r>
            <a:r>
              <a:rPr lang="en-US" dirty="0" smtClean="0"/>
              <a:t>1 cm ), e.g. for GMSB</a:t>
            </a:r>
          </a:p>
          <a:p>
            <a:pPr eaLnBrk="1" hangingPunct="1"/>
            <a:r>
              <a:rPr lang="en-US" dirty="0" smtClean="0"/>
              <a:t>Electron id</a:t>
            </a:r>
          </a:p>
          <a:p>
            <a:pPr eaLnBrk="1" hangingPunct="1"/>
            <a:r>
              <a:rPr lang="en-US" dirty="0" err="1" smtClean="0"/>
              <a:t>Bhabhas</a:t>
            </a:r>
            <a:r>
              <a:rPr lang="en-US" dirty="0" smtClean="0"/>
              <a:t> and </a:t>
            </a:r>
            <a:r>
              <a:rPr lang="en-US" dirty="0" err="1" smtClean="0"/>
              <a:t>Bhabha</a:t>
            </a:r>
            <a:r>
              <a:rPr lang="en-US" dirty="0" smtClean="0"/>
              <a:t> </a:t>
            </a:r>
            <a:r>
              <a:rPr lang="en-US" dirty="0" err="1" smtClean="0"/>
              <a:t>acollinearity</a:t>
            </a:r>
            <a:endParaRPr lang="en-US" dirty="0" smtClean="0"/>
          </a:p>
          <a:p>
            <a:pPr eaLnBrk="1" hangingPunct="1"/>
            <a:r>
              <a:rPr lang="en-US" dirty="0" err="1" smtClean="0"/>
              <a:t>Hermiticity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>
                <a:sym typeface="Symbol" pitchFamily="18" charset="2"/>
              </a:rPr>
              <a:t>   Imaging (E)</a:t>
            </a:r>
            <a:r>
              <a:rPr lang="en-US" dirty="0" err="1" smtClean="0">
                <a:sym typeface="Symbol" pitchFamily="18" charset="2"/>
              </a:rPr>
              <a:t>Calorimetry</a:t>
            </a:r>
            <a:r>
              <a:rPr lang="en-US" dirty="0" smtClean="0">
                <a:sym typeface="Symbol" pitchFamily="18" charset="2"/>
              </a:rPr>
              <a:t> can do all this (“particle flow”)</a:t>
            </a:r>
            <a:endParaRPr lang="en-US" dirty="0" smtClean="0"/>
          </a:p>
        </p:txBody>
      </p:sp>
      <p:pic>
        <p:nvPicPr>
          <p:cNvPr id="14342" name="Picture 4" descr="tesla_evt1"/>
          <p:cNvPicPr>
            <a:picLocks noChangeAspect="1" noChangeArrowheads="1"/>
          </p:cNvPicPr>
          <p:nvPr/>
        </p:nvPicPr>
        <p:blipFill>
          <a:blip r:embed="rId3" cstate="print"/>
          <a:srcRect l="19734" t="20755" r="32487" b="35849"/>
          <a:stretch>
            <a:fillRect/>
          </a:stretch>
        </p:blipFill>
        <p:spPr bwMode="auto">
          <a:xfrm>
            <a:off x="7439728" y="1511935"/>
            <a:ext cx="2556909" cy="2351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4" descr="rho_1"/>
          <p:cNvPicPr>
            <a:picLocks noChangeAspect="1" noChangeArrowheads="1"/>
          </p:cNvPicPr>
          <p:nvPr/>
        </p:nvPicPr>
        <p:blipFill>
          <a:blip r:embed="rId4" cstate="print"/>
          <a:srcRect l="24193" r="48492" b="37209"/>
          <a:stretch>
            <a:fillRect/>
          </a:stretch>
        </p:blipFill>
        <p:spPr bwMode="auto">
          <a:xfrm>
            <a:off x="5707122" y="2267903"/>
            <a:ext cx="1517344" cy="235189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344" name="Picture 25" descr="sid01-pipi-10GeV_1"/>
          <p:cNvPicPr>
            <a:picLocks noChangeAspect="1" noChangeArrowheads="1"/>
          </p:cNvPicPr>
          <p:nvPr/>
        </p:nvPicPr>
        <p:blipFill>
          <a:blip r:embed="rId5" cstate="print"/>
          <a:srcRect l="18945" t="18758" r="17236" b="30176"/>
          <a:stretch>
            <a:fillRect/>
          </a:stretch>
        </p:blipFill>
        <p:spPr bwMode="auto">
          <a:xfrm>
            <a:off x="7224468" y="4703816"/>
            <a:ext cx="2688167" cy="184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5912" y="7278001"/>
            <a:ext cx="5486400" cy="281674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3605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1" t="10413" r="61454" b="12622"/>
          <a:stretch/>
        </p:blipFill>
        <p:spPr bwMode="auto">
          <a:xfrm>
            <a:off x="74428" y="209027"/>
            <a:ext cx="2317898" cy="734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04" t="10413" r="26277" b="12622"/>
          <a:stretch/>
        </p:blipFill>
        <p:spPr bwMode="auto">
          <a:xfrm>
            <a:off x="5560837" y="209027"/>
            <a:ext cx="2200940" cy="734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49512" y="1189037"/>
            <a:ext cx="2724186" cy="4893610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sz="2400" dirty="0" smtClean="0"/>
              <a:t>Range of widths of plates makes tiling challenging!</a:t>
            </a:r>
          </a:p>
          <a:p>
            <a:endParaRPr lang="en-US" sz="2400" dirty="0" smtClean="0"/>
          </a:p>
          <a:p>
            <a:r>
              <a:rPr lang="en-US" sz="2400" dirty="0" smtClean="0"/>
              <a:t>Pre</a:t>
            </a:r>
            <a:r>
              <a:rPr lang="en-US" sz="2400" dirty="0"/>
              <a:t>-conceptual design:</a:t>
            </a:r>
          </a:p>
          <a:p>
            <a:endParaRPr lang="en-US" sz="2400" dirty="0"/>
          </a:p>
          <a:p>
            <a:r>
              <a:rPr lang="en-US" sz="2400" dirty="0"/>
              <a:t>Worry about tiling later!</a:t>
            </a:r>
          </a:p>
          <a:p>
            <a:endParaRPr lang="en-US" sz="2400" dirty="0"/>
          </a:p>
          <a:p>
            <a:r>
              <a:rPr lang="en-US" sz="2400" dirty="0"/>
              <a:t>(Hexagons make efficient use of the wafer though…)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 flipV="1">
            <a:off x="1077912" y="1493837"/>
            <a:ext cx="1295400" cy="1447800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761793" y="808037"/>
            <a:ext cx="2155344" cy="4801314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sz="2400" dirty="0"/>
              <a:t>Next iteration:</a:t>
            </a:r>
          </a:p>
          <a:p>
            <a:endParaRPr lang="en-US" sz="2400" dirty="0"/>
          </a:p>
          <a:p>
            <a:r>
              <a:rPr lang="en-US" sz="2400" dirty="0"/>
              <a:t>Efficient tiling is possible with two different sized rectangles.</a:t>
            </a:r>
          </a:p>
          <a:p>
            <a:endParaRPr lang="en-US" sz="2400" dirty="0"/>
          </a:p>
          <a:p>
            <a:r>
              <a:rPr lang="en-US" sz="2400" dirty="0"/>
              <a:t>Penalty is ~30% more wafers.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01912" y="198437"/>
            <a:ext cx="4648200" cy="584775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Tiling 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9712" y="6446837"/>
            <a:ext cx="1905000" cy="800183"/>
          </a:xfrm>
          <a:prstGeom prst="rect">
            <a:avLst/>
          </a:prstGeom>
          <a:solidFill>
            <a:srgbClr val="6CD0FF">
              <a:alpha val="66000"/>
            </a:srgbClr>
          </a:solidFill>
        </p:spPr>
        <p:txBody>
          <a:bodyPr wrap="square" lIns="91398" tIns="45702" rIns="91398" bIns="45702" rtlCol="0">
            <a:spAutoFit/>
          </a:bodyPr>
          <a:lstStyle/>
          <a:p>
            <a:pPr algn="ctr"/>
            <a:r>
              <a:rPr lang="en-US" sz="1400" dirty="0"/>
              <a:t>Top view of stack of W plates</a:t>
            </a:r>
          </a:p>
          <a:p>
            <a:pPr algn="ctr"/>
            <a:r>
              <a:rPr lang="en-US" sz="1400" dirty="0"/>
              <a:t>Left edge </a:t>
            </a:r>
            <a:r>
              <a:rPr lang="en-US" sz="1400" dirty="0" smtClean="0"/>
              <a:t>aligned</a:t>
            </a:r>
            <a:r>
              <a:rPr lang="en-US" dirty="0"/>
              <a:t>.</a:t>
            </a:r>
            <a:endParaRPr lang="en-US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30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8530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98" t="10413" r="42228" b="12622"/>
          <a:stretch/>
        </p:blipFill>
        <p:spPr bwMode="auto">
          <a:xfrm>
            <a:off x="5116520" y="122256"/>
            <a:ext cx="2987749" cy="734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8312" y="1341465"/>
            <a:ext cx="4191000" cy="5632311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sz="2400" dirty="0"/>
              <a:t>Beginning study of hybrid tiling:</a:t>
            </a:r>
          </a:p>
          <a:p>
            <a:endParaRPr lang="en-US" sz="2400" dirty="0"/>
          </a:p>
          <a:p>
            <a:r>
              <a:rPr lang="en-US" sz="2400" dirty="0"/>
              <a:t>Hexagons for the field, with standard elements to fill the hexagon tiling to a large rectangle.</a:t>
            </a:r>
          </a:p>
          <a:p>
            <a:endParaRPr lang="en-US" sz="2400" dirty="0"/>
          </a:p>
          <a:p>
            <a:r>
              <a:rPr lang="en-US" sz="2400" dirty="0"/>
              <a:t>These elements efficiently fill a wafer.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Then fill to layer edge with rectangles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4278312" y="2818765"/>
            <a:ext cx="11430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>
            <a:off x="4278312" y="2818765"/>
            <a:ext cx="1143000" cy="50387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4278312" y="2332037"/>
            <a:ext cx="1143000" cy="4867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4278312" y="2560637"/>
            <a:ext cx="1219200" cy="25812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4506912" y="4556672"/>
            <a:ext cx="838200" cy="36619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506912" y="4556653"/>
            <a:ext cx="838200" cy="82339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506912" y="4556644"/>
            <a:ext cx="838200" cy="12322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2601912" y="198437"/>
            <a:ext cx="4648200" cy="584775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Tiling Issues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31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59433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2312" y="166171"/>
            <a:ext cx="7315200" cy="523220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</a:rPr>
              <a:t>Endcap</a:t>
            </a:r>
            <a:r>
              <a:rPr lang="en-US" sz="2800" dirty="0">
                <a:solidFill>
                  <a:srgbClr val="000000"/>
                </a:solidFill>
              </a:rPr>
              <a:t> Tiling – first tries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3" t="23864" r="50568" b="20227"/>
          <a:stretch/>
        </p:blipFill>
        <p:spPr bwMode="auto">
          <a:xfrm>
            <a:off x="620741" y="930138"/>
            <a:ext cx="3237237" cy="318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1" t="24300" r="45683" b="28600"/>
          <a:stretch/>
        </p:blipFill>
        <p:spPr bwMode="auto">
          <a:xfrm>
            <a:off x="849331" y="4146107"/>
            <a:ext cx="3545002" cy="344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4" t="21555" r="47624" b="22222"/>
          <a:stretch/>
        </p:blipFill>
        <p:spPr bwMode="auto">
          <a:xfrm>
            <a:off x="4506932" y="1275857"/>
            <a:ext cx="5167099" cy="512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35312" y="930119"/>
            <a:ext cx="1828800" cy="369332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dirty="0" smtClean="0"/>
              <a:t>Only hexagons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25912" y="6328561"/>
            <a:ext cx="1676400" cy="646331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dirty="0" smtClean="0"/>
              <a:t>“Barrel” rectangles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90490" y="6399651"/>
            <a:ext cx="2674251" cy="646331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dirty="0" smtClean="0"/>
              <a:t>Hexagons + Barrel hybrid elements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6" idx="2"/>
          </p:cNvCxnSpPr>
          <p:nvPr/>
        </p:nvCxnSpPr>
        <p:spPr bwMode="auto">
          <a:xfrm flipH="1">
            <a:off x="3516312" y="1299446"/>
            <a:ext cx="533400" cy="34679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4202112" y="5989637"/>
            <a:ext cx="609600" cy="33891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32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4971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Particle Flow Calorimetry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" y="1343942"/>
            <a:ext cx="9408583" cy="537576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/>
              <a:t>SiD is designed for Particle Flow </a:t>
            </a:r>
            <a:r>
              <a:rPr lang="en-US" sz="2000" dirty="0" err="1"/>
              <a:t>Calorimetry</a:t>
            </a:r>
            <a:endParaRPr lang="en-US" sz="2000" dirty="0"/>
          </a:p>
          <a:p>
            <a:pPr>
              <a:lnSpc>
                <a:spcPct val="80000"/>
              </a:lnSpc>
              <a:buFontTx/>
              <a:buNone/>
            </a:pPr>
            <a:endParaRPr lang="en-US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/>
              <a:t>Promises superb jet energy resolution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</a:rPr>
              <a:t>Tracker measures charged momentum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</a:rPr>
              <a:t>Calorimeters measure neutral energy after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excluding energy from charged tracks</a:t>
            </a:r>
          </a:p>
          <a:p>
            <a:pPr>
              <a:lnSpc>
                <a:spcPct val="80000"/>
              </a:lnSpc>
            </a:pPr>
            <a:r>
              <a:rPr lang="en-US" sz="2000" u="sng" dirty="0">
                <a:solidFill>
                  <a:schemeClr val="tx1"/>
                </a:solidFill>
              </a:rPr>
              <a:t>Fine segmentation required!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chemeClr val="tx1"/>
                </a:solidFill>
              </a:rPr>
              <a:t>Current invariant mass resolution &lt;4% 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>
                <a:solidFill>
                  <a:schemeClr val="tx1"/>
                </a:solidFill>
              </a:rPr>
              <a:t>       Z’s to light quarks at ILC500.</a:t>
            </a:r>
            <a:br>
              <a:rPr lang="en-US" sz="2000" dirty="0">
                <a:solidFill>
                  <a:schemeClr val="tx1"/>
                </a:solidFill>
              </a:rPr>
            </a:b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dirty="0" err="1"/>
              <a:t>EMCal</a:t>
            </a:r>
            <a:r>
              <a:rPr lang="en-US" sz="2000" b="1" dirty="0"/>
              <a:t> is critical element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/>
              <a:t>SiD has been developing a silicon-tungsten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/>
              <a:t>	calorimeter to achieve the highly granular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/>
              <a:t>	</a:t>
            </a:r>
            <a:r>
              <a:rPr lang="en-US" sz="2000" dirty="0" err="1"/>
              <a:t>Ecal</a:t>
            </a:r>
            <a:r>
              <a:rPr lang="en-US" sz="2000" dirty="0"/>
              <a:t> requirements of the PFA concept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/>
              <a:t>    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  <p:pic>
        <p:nvPicPr>
          <p:cNvPr id="8" name="Picture 7" descr="JetPF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48618" y="3404825"/>
            <a:ext cx="4448998" cy="3999834"/>
          </a:xfrm>
          <a:prstGeom prst="rect">
            <a:avLst/>
          </a:prstGeom>
        </p:spPr>
      </p:pic>
      <p:sp>
        <p:nvSpPr>
          <p:cNvPr id="1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224449" y="7223691"/>
            <a:ext cx="2100131" cy="251989"/>
          </a:xfrm>
          <a:noFill/>
        </p:spPr>
        <p:txBody>
          <a:bodyPr/>
          <a:lstStyle/>
          <a:p>
            <a:fld id="{EDC52CBC-D7F9-4F9B-9751-F5D26C18396E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r="-1925"/>
          <a:stretch/>
        </p:blipFill>
        <p:spPr bwMode="auto">
          <a:xfrm>
            <a:off x="5345112" y="884237"/>
            <a:ext cx="4543550" cy="340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41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859712" y="1597899"/>
            <a:ext cx="1321400" cy="276938"/>
          </a:xfrm>
          <a:prstGeom prst="rect">
            <a:avLst/>
          </a:prstGeom>
          <a:noFill/>
        </p:spPr>
        <p:txBody>
          <a:bodyPr wrap="square" lIns="91381" tIns="45690" rIns="91381" bIns="45690" rtlCol="0">
            <a:spAutoFit/>
          </a:bodyPr>
          <a:lstStyle/>
          <a:p>
            <a:pPr defTabSz="914400"/>
            <a:r>
              <a:rPr lang="en-US" sz="1200" b="1" dirty="0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Tracker</a:t>
            </a:r>
            <a:endParaRPr lang="en-US" sz="1200" b="1" dirty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945312" y="1722437"/>
            <a:ext cx="603486" cy="17846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554912" y="1874837"/>
            <a:ext cx="539517" cy="30163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716712" y="1722437"/>
            <a:ext cx="1" cy="45365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88112" y="1417637"/>
            <a:ext cx="1321400" cy="276938"/>
          </a:xfrm>
          <a:prstGeom prst="rect">
            <a:avLst/>
          </a:prstGeom>
          <a:noFill/>
        </p:spPr>
        <p:txBody>
          <a:bodyPr wrap="square" lIns="91381" tIns="45690" rIns="91381" bIns="45690" rtlCol="0">
            <a:spAutoFit/>
          </a:bodyPr>
          <a:lstStyle/>
          <a:p>
            <a:pPr defTabSz="914400"/>
            <a:r>
              <a:rPr lang="en-US" sz="1200" b="1" dirty="0" err="1" smtClean="0">
                <a:solidFill>
                  <a:srgbClr val="FFFF00"/>
                </a:solidFill>
                <a:latin typeface="Arial" charset="0"/>
                <a:ea typeface="+mn-ea"/>
                <a:cs typeface="+mn-cs"/>
              </a:rPr>
              <a:t>EMCal</a:t>
            </a:r>
            <a:endParaRPr lang="en-US" sz="1200" b="1" dirty="0">
              <a:solidFill>
                <a:srgbClr val="FFFF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5912" y="7278001"/>
            <a:ext cx="5334000" cy="281674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376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r>
              <a:rPr lang="en-US" dirty="0" smtClean="0"/>
              <a:t> Baseline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361CF4-269B-4A37-9E0F-096FEA37339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6" name="Picture 2" descr="C:\Users\rayfrey\Documents\LC\My Talks\SiD\SLAC_Aug2012\09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952" y="1730263"/>
            <a:ext cx="6883760" cy="5325435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218849" y="1417637"/>
            <a:ext cx="2856177" cy="588791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100727" tIns="50364" rIns="100727" bIns="50364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2200" u="sng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DBD Baseline </a:t>
            </a:r>
            <a:r>
              <a:rPr lang="en-US" sz="2200" u="sng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configuration:</a:t>
            </a:r>
          </a:p>
          <a:p>
            <a:pPr defTabSz="914400">
              <a:spcBef>
                <a:spcPct val="50000"/>
              </a:spcBef>
              <a:buFontTx/>
              <a:buChar char="•"/>
            </a:pP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transverse:         13 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mm</a:t>
            </a:r>
            <a:r>
              <a:rPr lang="en-US" sz="2200" baseline="300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2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pixels</a:t>
            </a:r>
          </a:p>
          <a:p>
            <a:pPr defTabSz="914400">
              <a:spcBef>
                <a:spcPct val="50000"/>
              </a:spcBef>
              <a:buFontTx/>
              <a:buChar char="•"/>
            </a:pP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longitudinal:      (20 x 5/7 X</a:t>
            </a:r>
            <a:r>
              <a:rPr lang="en-US" sz="2200" baseline="-250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0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)    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        +   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(10 x 10/7 X</a:t>
            </a:r>
            <a:r>
              <a:rPr lang="en-US" sz="2200" baseline="-250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0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)     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 17%/</a:t>
            </a:r>
            <a:r>
              <a:rPr lang="en-US" sz="2200" dirty="0" err="1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sqrt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(E)</a:t>
            </a:r>
          </a:p>
          <a:p>
            <a:pPr defTabSz="914400">
              <a:spcBef>
                <a:spcPct val="50000"/>
              </a:spcBef>
              <a:buFontTx/>
              <a:buChar char="•"/>
            </a:pP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 1 mm readout gaps  13 mm effective Moliere 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radius</a:t>
            </a:r>
          </a:p>
          <a:p>
            <a:pPr defTabSz="914400">
              <a:spcBef>
                <a:spcPct val="50000"/>
              </a:spcBef>
              <a:buFontTx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Tungsten plates thermal bridge to edge cooling</a:t>
            </a:r>
          </a:p>
          <a:p>
            <a:pPr defTabSz="914400">
              <a:spcBef>
                <a:spcPct val="50000"/>
              </a:spcBef>
            </a:pPr>
            <a:r>
              <a:rPr lang="en-US" sz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 (</a:t>
            </a:r>
            <a:r>
              <a:rPr lang="en-US" sz="1600" dirty="0" err="1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preconceptual</a:t>
            </a:r>
            <a:r>
              <a:rPr lang="en-US" sz="16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 design)</a:t>
            </a:r>
            <a:endParaRPr lang="en-US" sz="1600" dirty="0">
              <a:solidFill>
                <a:srgbClr val="000000"/>
              </a:solidFill>
              <a:latin typeface="Arial" charset="0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8011" y="1175952"/>
            <a:ext cx="5712354" cy="780313"/>
          </a:xfrm>
          <a:prstGeom prst="rect">
            <a:avLst/>
          </a:prstGeom>
          <a:noFill/>
        </p:spPr>
        <p:txBody>
          <a:bodyPr wrap="square" lIns="100727" tIns="50364" rIns="100727" bIns="50364" rtlCol="0">
            <a:spAutoFit/>
          </a:bodyPr>
          <a:lstStyle/>
          <a:p>
            <a:pPr defTabSz="914400"/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An imaging calorimeter: 30 layers tungsten interleaved with 30 layers </a:t>
            </a:r>
            <a:r>
              <a:rPr lang="en-US" sz="2200" dirty="0" err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pixellated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silicon</a:t>
            </a:r>
            <a:endParaRPr lang="en-US" sz="2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12" y="5684837"/>
            <a:ext cx="3352800" cy="162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5912" y="7278001"/>
            <a:ext cx="5181600" cy="281674"/>
          </a:xfrm>
        </p:spPr>
        <p:txBody>
          <a:bodyPr/>
          <a:lstStyle/>
          <a:p>
            <a:pPr defTabSz="914400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3" descr="thirtyone_hama1"/>
          <p:cNvPicPr>
            <a:picLocks noChangeAspect="1" noChangeArrowheads="1"/>
          </p:cNvPicPr>
          <p:nvPr/>
        </p:nvPicPr>
        <p:blipFill rotWithShape="1">
          <a:blip r:embed="rId3" cstate="print"/>
          <a:srcRect t="2945" b="1892"/>
          <a:stretch/>
        </p:blipFill>
        <p:spPr bwMode="auto">
          <a:xfrm>
            <a:off x="270320" y="1154734"/>
            <a:ext cx="6619766" cy="6036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 sensors</a:t>
            </a: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7140444" y="1811559"/>
            <a:ext cx="2940183" cy="24704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lIns="99626" tIns="49812" rIns="99626" bIns="49812">
            <a:spAutoFit/>
          </a:bodyPr>
          <a:lstStyle/>
          <a:p>
            <a:pPr defTabSz="914400">
              <a:spcBef>
                <a:spcPct val="50000"/>
              </a:spcBef>
              <a:buFontTx/>
              <a:buChar char="•"/>
            </a:pP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6 inch 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wafers</a:t>
            </a:r>
          </a:p>
          <a:p>
            <a:pPr defTabSz="914400">
              <a:spcBef>
                <a:spcPct val="50000"/>
              </a:spcBef>
              <a:buFontTx/>
              <a:buChar char="•"/>
            </a:pP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1024 13 mm</a:t>
            </a:r>
            <a:r>
              <a:rPr lang="en-US" sz="2200" baseline="300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2</a:t>
            </a:r>
            <a:r>
              <a:rPr lang="en-US" sz="2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pixels</a:t>
            </a:r>
          </a:p>
          <a:p>
            <a:pPr defTabSz="914400">
              <a:spcBef>
                <a:spcPct val="50000"/>
              </a:spcBef>
              <a:buFontTx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KPiX</a:t>
            </a:r>
            <a:r>
              <a:rPr lang="en-US" sz="2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readout and cable are bump-bonded directly to sensor</a:t>
            </a:r>
            <a:endParaRPr lang="en-US" sz="22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3276205" y="3779839"/>
            <a:ext cx="252015" cy="419982"/>
          </a:xfrm>
          <a:prstGeom prst="rect">
            <a:avLst/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9626" tIns="49812" rIns="99626" bIns="49812" anchor="ctr"/>
          <a:lstStyle/>
          <a:p>
            <a:pPr defTabSz="914400"/>
            <a:endParaRPr lang="en-US" sz="2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1512" name="Line 6"/>
          <p:cNvSpPr>
            <a:spLocks noChangeShapeType="1"/>
          </p:cNvSpPr>
          <p:nvPr/>
        </p:nvSpPr>
        <p:spPr bwMode="auto">
          <a:xfrm>
            <a:off x="3528227" y="3863833"/>
            <a:ext cx="1008063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</p:spPr>
        <p:txBody>
          <a:bodyPr lIns="99626" tIns="49812" rIns="99626" bIns="49812"/>
          <a:lstStyle/>
          <a:p>
            <a:pPr defTabSz="914400"/>
            <a:endParaRPr lang="en-US" sz="2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1513" name="Line 7"/>
          <p:cNvSpPr>
            <a:spLocks noChangeShapeType="1"/>
          </p:cNvSpPr>
          <p:nvPr/>
        </p:nvSpPr>
        <p:spPr bwMode="auto">
          <a:xfrm flipV="1">
            <a:off x="4536281" y="1847924"/>
            <a:ext cx="0" cy="2015914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</p:spPr>
        <p:txBody>
          <a:bodyPr lIns="99626" tIns="49812" rIns="99626" bIns="49812"/>
          <a:lstStyle/>
          <a:p>
            <a:pPr defTabSz="914400"/>
            <a:endParaRPr lang="en-US" sz="220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21514" name="Text Box 8"/>
          <p:cNvSpPr txBox="1">
            <a:spLocks noChangeArrowheads="1"/>
          </p:cNvSpPr>
          <p:nvPr/>
        </p:nvSpPr>
        <p:spPr bwMode="auto">
          <a:xfrm>
            <a:off x="32984" y="5989637"/>
            <a:ext cx="1730727" cy="65459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99626" tIns="49812" rIns="99626" bIns="49812"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dirty="0" err="1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KPiX</a:t>
            </a:r>
            <a:r>
              <a:rPr lang="en-US" dirty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 ASIC &amp;</a:t>
            </a:r>
            <a:r>
              <a:rPr lang="en-US" dirty="0" smtClean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3333CC"/>
                </a:solidFill>
                <a:latin typeface="Arial" charset="0"/>
                <a:ea typeface="+mn-ea"/>
                <a:cs typeface="+mn-cs"/>
              </a:rPr>
              <a:t>sample trace</a:t>
            </a:r>
          </a:p>
        </p:txBody>
      </p:sp>
      <p:pic>
        <p:nvPicPr>
          <p:cNvPr id="12" name="Picture 2" descr="C:\Users\rayfrey\Documents\LC\SiW\pix\Mar2012\IMG_0001.JPG"/>
          <p:cNvPicPr>
            <a:picLocks noChangeAspect="1" noChangeArrowheads="1"/>
          </p:cNvPicPr>
          <p:nvPr/>
        </p:nvPicPr>
        <p:blipFill>
          <a:blip r:embed="rId4" cstate="print"/>
          <a:srcRect l="20728" t="28167" r="23732" b="35777"/>
          <a:stretch>
            <a:fillRect/>
          </a:stretch>
        </p:blipFill>
        <p:spPr bwMode="auto">
          <a:xfrm>
            <a:off x="4944789" y="4846637"/>
            <a:ext cx="5064865" cy="24658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35764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KPiX – System on a Chip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2" y="5913437"/>
            <a:ext cx="3097692" cy="1351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534172" y="6294437"/>
            <a:ext cx="1887140" cy="717323"/>
          </a:xfrm>
          <a:prstGeom prst="rect">
            <a:avLst/>
          </a:prstGeom>
          <a:noFill/>
        </p:spPr>
        <p:txBody>
          <a:bodyPr wrap="square" lIns="100789" tIns="50393" rIns="100789" bIns="50393" rtlCol="0">
            <a:spAutoFit/>
          </a:bodyPr>
          <a:lstStyle/>
          <a:p>
            <a:pPr defTabSz="914400"/>
            <a:r>
              <a:rPr lang="en-US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One pixel, </a:t>
            </a:r>
          </a:p>
          <a:p>
            <a:pPr defTabSz="914400"/>
            <a:r>
              <a:rPr lang="en-US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200 x 500 </a:t>
            </a:r>
            <a:r>
              <a:rPr lang="el-GR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μ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m</a:t>
            </a:r>
            <a:r>
              <a:rPr lang="en-US" sz="2000" baseline="300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2</a:t>
            </a:r>
            <a:endParaRPr lang="en-US" sz="2000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135312" y="6675437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361CF4-269B-4A37-9E0F-096FEA37339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" r="3683"/>
          <a:stretch>
            <a:fillRect/>
          </a:stretch>
        </p:blipFill>
        <p:spPr bwMode="auto">
          <a:xfrm>
            <a:off x="5353744" y="5532437"/>
            <a:ext cx="4707246" cy="1839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566" r="368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112837"/>
            <a:ext cx="9006568" cy="4787794"/>
          </a:xfrm>
        </p:spPr>
        <p:txBody>
          <a:bodyPr/>
          <a:lstStyle/>
          <a:p>
            <a:r>
              <a:rPr lang="en-US" dirty="0" smtClean="0"/>
              <a:t>KPiX is a 1024 channel ASIC to bump bond to Si detectors, optimized for the ILC (1 ms trains, 5 Hz rate):</a:t>
            </a:r>
          </a:p>
          <a:p>
            <a:pPr lvl="1"/>
            <a:r>
              <a:rPr lang="en-US" dirty="0" smtClean="0"/>
              <a:t>Low noise dual range charge amplifier w/ 17 bit dynamic range.</a:t>
            </a:r>
          </a:p>
          <a:p>
            <a:pPr lvl="1"/>
            <a:r>
              <a:rPr lang="en-US" dirty="0" smtClean="0"/>
              <a:t>Power modulation w/ average power &lt;20 </a:t>
            </a:r>
            <a:r>
              <a:rPr lang="el-GR" dirty="0" smtClean="0"/>
              <a:t>μ</a:t>
            </a:r>
            <a:r>
              <a:rPr lang="en-US" dirty="0" smtClean="0"/>
              <a:t>W/channel (ILC mode).</a:t>
            </a:r>
          </a:p>
          <a:p>
            <a:pPr lvl="1"/>
            <a:r>
              <a:rPr lang="en-US" dirty="0" smtClean="0"/>
              <a:t>Up to 4 measurements during ILC train; each measurement is amplitude and bunch number.</a:t>
            </a:r>
          </a:p>
          <a:p>
            <a:pPr lvl="1"/>
            <a:r>
              <a:rPr lang="en-US" dirty="0" smtClean="0"/>
              <a:t>Digitization and readout during the inter-train period.</a:t>
            </a:r>
          </a:p>
          <a:p>
            <a:pPr lvl="1"/>
            <a:r>
              <a:rPr lang="en-US" dirty="0" smtClean="0"/>
              <a:t>Internal calibration system</a:t>
            </a:r>
          </a:p>
          <a:p>
            <a:pPr lvl="1"/>
            <a:r>
              <a:rPr lang="en-US" dirty="0" smtClean="0"/>
              <a:t>Noise Floor: 	0.15 </a:t>
            </a:r>
            <a:r>
              <a:rPr lang="en-US" dirty="0" err="1" smtClean="0"/>
              <a:t>fC</a:t>
            </a:r>
            <a:r>
              <a:rPr lang="en-US" dirty="0" smtClean="0"/>
              <a:t> (1000 e</a:t>
            </a:r>
            <a:r>
              <a:rPr lang="en-US" baseline="30000" dirty="0" smtClean="0"/>
              <a:t>- </a:t>
            </a:r>
            <a:r>
              <a:rPr lang="en-US" dirty="0" smtClean="0"/>
              <a:t> )</a:t>
            </a:r>
          </a:p>
          <a:p>
            <a:pPr lvl="1"/>
            <a:r>
              <a:rPr lang="en-US" dirty="0" smtClean="0"/>
              <a:t>Peak signal (Auto-ranging) 	10 </a:t>
            </a:r>
            <a:r>
              <a:rPr lang="en-US" dirty="0" err="1" smtClean="0"/>
              <a:t>pC</a:t>
            </a:r>
            <a:endParaRPr lang="en-US" dirty="0" smtClean="0"/>
          </a:p>
          <a:p>
            <a:pPr lvl="1"/>
            <a:r>
              <a:rPr lang="en-US" dirty="0" smtClean="0"/>
              <a:t>Trigger Threshold 	Selectable (0.1 – 10 </a:t>
            </a:r>
            <a:r>
              <a:rPr lang="en-US" dirty="0" err="1" smtClean="0"/>
              <a:t>fC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5912" y="7278001"/>
            <a:ext cx="5486400" cy="281674"/>
          </a:xfrm>
        </p:spPr>
        <p:txBody>
          <a:bodyPr/>
          <a:lstStyle/>
          <a:p>
            <a:pPr defTabSz="914400">
              <a:defRPr/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 dirty="0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3080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5" t="24483" r="6250" b="48517"/>
          <a:stretch/>
        </p:blipFill>
        <p:spPr bwMode="auto">
          <a:xfrm>
            <a:off x="2830512" y="1595562"/>
            <a:ext cx="7381488" cy="1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0" t="17334" r="26583" b="11333"/>
          <a:stretch/>
        </p:blipFill>
        <p:spPr bwMode="auto">
          <a:xfrm>
            <a:off x="5573739" y="3160168"/>
            <a:ext cx="4506913" cy="439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2035" y="3172496"/>
            <a:ext cx="4456967" cy="378741"/>
          </a:xfrm>
          <a:prstGeom prst="rect">
            <a:avLst/>
          </a:prstGeom>
          <a:noFill/>
        </p:spPr>
        <p:txBody>
          <a:bodyPr wrap="none" lIns="100753" tIns="50379" rIns="100753" bIns="50379" rtlCol="0">
            <a:spAutoFit/>
          </a:bodyPr>
          <a:lstStyle/>
          <a:p>
            <a:r>
              <a:rPr lang="en-US" dirty="0">
                <a:latin typeface="+mn-lt"/>
              </a:rPr>
              <a:t>HCAL module supports ECAL module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26112" y="1036637"/>
            <a:ext cx="3440112" cy="655776"/>
          </a:xfrm>
          <a:prstGeom prst="rect">
            <a:avLst/>
          </a:prstGeom>
          <a:noFill/>
        </p:spPr>
        <p:txBody>
          <a:bodyPr wrap="square" lIns="100753" tIns="50379" rIns="100753" bIns="50379" rtlCol="0">
            <a:spAutoFit/>
          </a:bodyPr>
          <a:lstStyle/>
          <a:p>
            <a:r>
              <a:rPr lang="en-US" dirty="0" smtClean="0">
                <a:latin typeface="+mn-lt"/>
              </a:rPr>
              <a:t>ECAL module is built on first layer of HCal</a:t>
            </a:r>
            <a:endParaRPr lang="en-US" dirty="0">
              <a:latin typeface="+mn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9" t="26159" r="15011" b="3400"/>
          <a:stretch/>
        </p:blipFill>
        <p:spPr bwMode="auto">
          <a:xfrm>
            <a:off x="9" y="3618719"/>
            <a:ext cx="4310663" cy="394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stCxn id="4" idx="1"/>
          </p:cNvCxnSpPr>
          <p:nvPr/>
        </p:nvCxnSpPr>
        <p:spPr bwMode="auto">
          <a:xfrm flipH="1">
            <a:off x="5573712" y="1364525"/>
            <a:ext cx="152400" cy="9675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7935912" y="1493837"/>
            <a:ext cx="108744" cy="3348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620712" y="3475037"/>
            <a:ext cx="304800" cy="30480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3676207" y="5359917"/>
            <a:ext cx="1897513" cy="1200329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r>
              <a:rPr lang="en-US" dirty="0" smtClean="0"/>
              <a:t>Note module overlap: No gaps; service cables at ends.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5192712" y="4465637"/>
            <a:ext cx="2286000" cy="112356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itle 1"/>
          <p:cNvSpPr txBox="1">
            <a:spLocks/>
          </p:cNvSpPr>
          <p:nvPr/>
        </p:nvSpPr>
        <p:spPr>
          <a:xfrm>
            <a:off x="1260079" y="198436"/>
            <a:ext cx="7140442" cy="725523"/>
          </a:xfrm>
          <a:prstGeom prst="rect">
            <a:avLst/>
          </a:prstGeom>
        </p:spPr>
        <p:txBody>
          <a:bodyPr/>
          <a:lstStyle>
            <a:lvl1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6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2pPr>
            <a:lvl3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3pPr>
            <a:lvl4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4pPr>
            <a:lvl5pPr algn="ctr" defTabSz="447484" rtl="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5pPr>
            <a:lvl6pPr marL="2513522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6pPr>
            <a:lvl7pPr marL="2970527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7pPr>
            <a:lvl8pPr marL="3427533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8pPr>
            <a:lvl9pPr marL="3884535" indent="-228502" algn="ctr" defTabSz="447484" rtl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2" charset="0"/>
                <a:ea typeface="msgothic" charset="0"/>
                <a:cs typeface="msgothic" charset="0"/>
              </a:defRPr>
            </a:lvl9pPr>
          </a:lstStyle>
          <a:p>
            <a:r>
              <a:rPr lang="en-US" sz="3100" dirty="0" smtClean="0">
                <a:solidFill>
                  <a:schemeClr val="tx1"/>
                </a:solidFill>
              </a:rPr>
              <a:t>Mechanical Progress</a:t>
            </a:r>
            <a:endParaRPr lang="en-US" sz="31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8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812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5" t="16400" r="28812" b="19000"/>
          <a:stretch/>
        </p:blipFill>
        <p:spPr bwMode="auto">
          <a:xfrm>
            <a:off x="-8736512" y="579585"/>
            <a:ext cx="3868011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8" t="20200" r="23874" b="17900"/>
          <a:stretch/>
        </p:blipFill>
        <p:spPr bwMode="auto">
          <a:xfrm>
            <a:off x="4655071" y="0"/>
            <a:ext cx="5425583" cy="5064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87" t="13326" r="16562" b="14075"/>
          <a:stretch/>
        </p:blipFill>
        <p:spPr bwMode="auto">
          <a:xfrm>
            <a:off x="252045" y="2551390"/>
            <a:ext cx="5124665" cy="502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24800" r="21312" b="24000"/>
          <a:stretch/>
        </p:blipFill>
        <p:spPr bwMode="auto">
          <a:xfrm>
            <a:off x="10" y="0"/>
            <a:ext cx="4047114" cy="246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H="1">
            <a:off x="5192712" y="4618037"/>
            <a:ext cx="3352800" cy="762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Arrow Connector 4"/>
          <p:cNvCxnSpPr/>
          <p:nvPr/>
        </p:nvCxnSpPr>
        <p:spPr bwMode="auto">
          <a:xfrm flipV="1">
            <a:off x="1687512" y="1874837"/>
            <a:ext cx="336046" cy="48006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5376709" y="5151446"/>
            <a:ext cx="4540431" cy="2308324"/>
          </a:xfrm>
          <a:prstGeom prst="rect">
            <a:avLst/>
          </a:prstGeom>
          <a:noFill/>
        </p:spPr>
        <p:txBody>
          <a:bodyPr wrap="square" lIns="91398" tIns="45702" rIns="91398" bIns="45702" rtlCol="0">
            <a:spAutoFit/>
          </a:bodyPr>
          <a:lstStyle/>
          <a:p>
            <a:pPr marL="285627" indent="-285627">
              <a:buFont typeface="Arial" panose="020B0604020202020204" pitchFamily="34" charset="0"/>
              <a:buChar char="•"/>
            </a:pPr>
            <a:r>
              <a:rPr lang="en-US" dirty="0" smtClean="0"/>
              <a:t>HCal plates supported by interlaced grooved straps</a:t>
            </a:r>
          </a:p>
          <a:p>
            <a:pPr marL="285627" indent="-285627">
              <a:buFont typeface="Arial" panose="020B0604020202020204" pitchFamily="34" charset="0"/>
              <a:buChar char="•"/>
            </a:pPr>
            <a:r>
              <a:rPr lang="en-US" dirty="0" err="1" smtClean="0"/>
              <a:t>EmCal</a:t>
            </a:r>
            <a:r>
              <a:rPr lang="en-US" dirty="0" smtClean="0"/>
              <a:t> plates screwed to support plates tied to inner </a:t>
            </a:r>
            <a:r>
              <a:rPr lang="en-US" dirty="0" err="1" smtClean="0"/>
              <a:t>Hcal</a:t>
            </a:r>
            <a:r>
              <a:rPr lang="en-US" dirty="0" smtClean="0"/>
              <a:t> plate. Inner </a:t>
            </a:r>
            <a:r>
              <a:rPr lang="en-US" dirty="0" err="1" smtClean="0"/>
              <a:t>Hcal</a:t>
            </a:r>
            <a:r>
              <a:rPr lang="en-US" dirty="0" smtClean="0"/>
              <a:t> plate “belongs” to EMCal module.</a:t>
            </a:r>
          </a:p>
          <a:p>
            <a:pPr marL="285627" indent="-285627">
              <a:buFont typeface="Arial" panose="020B0604020202020204" pitchFamily="34" charset="0"/>
              <a:buChar char="•"/>
            </a:pPr>
            <a:r>
              <a:rPr lang="en-US" dirty="0" smtClean="0"/>
              <a:t>Tungsten plates tied to each other with plausible screws and spacers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006253"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J. Brau           ECFA Linear Collider Workshop 2016</a:t>
            </a:r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006834">
              <a:defRPr/>
            </a:pPr>
            <a:fld id="{3205456F-CC7F-4D9A-9066-A1BCEF323398}" type="slidenum">
              <a:rPr lang="en-US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pPr defTabSz="1006834">
                <a:defRPr/>
              </a:pPr>
              <a:t>9</a:t>
            </a:fld>
            <a:endParaRPr lang="en-US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4100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Verdana"/>
        <a:ea typeface="msgothic"/>
        <a:cs typeface="msgothic"/>
      </a:majorFont>
      <a:minorFont>
        <a:latin typeface="Verdana"/>
        <a:ea typeface="msgothic"/>
        <a:cs typeface="ms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points">
  <a:themeElements>
    <a:clrScheme name="point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i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int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int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oints">
  <a:themeElements>
    <a:clrScheme name="point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i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int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int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points">
  <a:themeElements>
    <a:clrScheme name="point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i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int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int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points">
  <a:themeElements>
    <a:clrScheme name="point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i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int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int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points">
  <a:themeElements>
    <a:clrScheme name="point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i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int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int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points">
  <a:themeElements>
    <a:clrScheme name="point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i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int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int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int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106897</TotalTime>
  <Words>1624</Words>
  <Application>Microsoft Macintosh PowerPoint</Application>
  <PresentationFormat>Custom</PresentationFormat>
  <Paragraphs>289</Paragraphs>
  <Slides>32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Office Theme</vt:lpstr>
      <vt:lpstr>5_points</vt:lpstr>
      <vt:lpstr>2_points</vt:lpstr>
      <vt:lpstr>3_points</vt:lpstr>
      <vt:lpstr>4_points</vt:lpstr>
      <vt:lpstr>1_points</vt:lpstr>
      <vt:lpstr>6_points</vt:lpstr>
      <vt:lpstr>SiD EMCal Progress</vt:lpstr>
      <vt:lpstr>Outline</vt:lpstr>
      <vt:lpstr>SiD “Imaging ECal”:   Motivated by ILC Physics</vt:lpstr>
      <vt:lpstr>Particle Flow Calorimetry</vt:lpstr>
      <vt:lpstr>The SiD ECal Baseline </vt:lpstr>
      <vt:lpstr>Si sensors</vt:lpstr>
      <vt:lpstr>KPiX – System on a Chip</vt:lpstr>
      <vt:lpstr>PowerPoint Presentation</vt:lpstr>
      <vt:lpstr>PowerPoint Presentation</vt:lpstr>
      <vt:lpstr>50 GeV – 1000 events</vt:lpstr>
      <vt:lpstr>500 GeV energy sum  for central pixels vs. pixel radius</vt:lpstr>
      <vt:lpstr>Energy sum for central pixels vs. pixel radius (E=10, 50, 75, 100, 250, 500 GeV)</vt:lpstr>
      <vt:lpstr>Initial test beam module for T-511 only 9 Si + 8 W layers (~ 6 X0)</vt:lpstr>
      <vt:lpstr>Single-electron showers</vt:lpstr>
      <vt:lpstr>Test beam results</vt:lpstr>
      <vt:lpstr>Counting test beam electrons simulation</vt:lpstr>
      <vt:lpstr>PowerPoint Presentation</vt:lpstr>
      <vt:lpstr>Simulation vs. data</vt:lpstr>
      <vt:lpstr>Simulation vs. data (by layer)</vt:lpstr>
      <vt:lpstr>Occasional “monster events” with many negative amplitude and out of time hits</vt:lpstr>
      <vt:lpstr>Major Lessons (so far)</vt:lpstr>
      <vt:lpstr>PowerPoint Presentation</vt:lpstr>
      <vt:lpstr>PowerPoint Presentation</vt:lpstr>
      <vt:lpstr>New Hamamatsu Sensors</vt:lpstr>
      <vt:lpstr>Multiplicity</vt:lpstr>
      <vt:lpstr>Multiplicity</vt:lpstr>
      <vt:lpstr>Monolithic Active Pixels</vt:lpstr>
      <vt:lpstr>Summary</vt:lpstr>
      <vt:lpstr>SiD EMCal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Marcel Stanitzki</dc:creator>
  <cp:lastModifiedBy>James Brau</cp:lastModifiedBy>
  <cp:revision>546</cp:revision>
  <cp:lastPrinted>2016-05-27T23:03:35Z</cp:lastPrinted>
  <dcterms:created xsi:type="dcterms:W3CDTF">2007-01-03T15:00:27Z</dcterms:created>
  <dcterms:modified xsi:type="dcterms:W3CDTF">2016-06-03T06:54:57Z</dcterms:modified>
</cp:coreProperties>
</file>