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21"/>
  </p:notesMasterIdLst>
  <p:sldIdLst>
    <p:sldId id="267" r:id="rId5"/>
    <p:sldId id="279" r:id="rId6"/>
    <p:sldId id="270" r:id="rId7"/>
    <p:sldId id="280" r:id="rId8"/>
    <p:sldId id="271" r:id="rId9"/>
    <p:sldId id="272" r:id="rId10"/>
    <p:sldId id="273" r:id="rId11"/>
    <p:sldId id="268" r:id="rId12"/>
    <p:sldId id="269" r:id="rId13"/>
    <p:sldId id="281" r:id="rId14"/>
    <p:sldId id="282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26"/>
    <p:restoredTop sz="94655"/>
  </p:normalViewPr>
  <p:slideViewPr>
    <p:cSldViewPr snapToGrid="0" snapToObjects="1">
      <p:cViewPr varScale="1">
        <p:scale>
          <a:sx n="99" d="100"/>
          <a:sy n="99" d="100"/>
        </p:scale>
        <p:origin x="40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7DBC0-357D-5D4B-BF8D-A840057468D7}" type="datetimeFigureOut">
              <a:rPr lang="en-US" smtClean="0"/>
              <a:t>5/30/16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AE82A-3EE1-134B-8CD6-FA802A0F3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68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AE82A-3EE1-134B-8CD6-FA802A0F3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2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12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53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24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775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761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814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41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83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6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5745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0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8051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9142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1610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705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7384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874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6508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7287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2766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5794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019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786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6283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132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8335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8148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084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819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9744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5476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0178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097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192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0493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00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5664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9789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325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11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36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78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60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80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D0448-00DF-8842-B8B5-68DB131CBC2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1F593-2F53-E949-8BD1-53F69AC79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1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5/30/16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846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57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8CCC3BC2-2E53-0A4F-BD1F-5B2C03CF56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5/31/16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07E1985F-D904-F645-B33F-70AD8C2544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35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3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BDS </a:t>
            </a:r>
            <a:r>
              <a:rPr lang="en-US" smtClean="0"/>
              <a:t>Muon Backgrounds and </a:t>
            </a:r>
            <a:r>
              <a:rPr lang="en-US" dirty="0" smtClean="0"/>
              <a:t>Shielding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Glen White, Lew Keller, SLAC</a:t>
            </a:r>
          </a:p>
          <a:p>
            <a:r>
              <a:rPr lang="en-US" dirty="0" smtClean="0"/>
              <a:t>ECFA LC, Santander, Spain</a:t>
            </a:r>
          </a:p>
          <a:p>
            <a:r>
              <a:rPr lang="en-US" dirty="0" smtClean="0"/>
              <a:t>June 1,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699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187" y="230925"/>
            <a:ext cx="5633491" cy="994172"/>
          </a:xfrm>
        </p:spPr>
        <p:txBody>
          <a:bodyPr/>
          <a:lstStyle/>
          <a:p>
            <a:r>
              <a:rPr lang="en-US" dirty="0" smtClean="0"/>
              <a:t>MUCARLO Tracking Results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67" t="42349" r="50461" b="15046"/>
          <a:stretch/>
        </p:blipFill>
        <p:spPr>
          <a:xfrm>
            <a:off x="190187" y="2656070"/>
            <a:ext cx="4341064" cy="31499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11" t="30374" r="49407" b="22068"/>
          <a:stretch/>
        </p:blipFill>
        <p:spPr>
          <a:xfrm>
            <a:off x="4530278" y="2577372"/>
            <a:ext cx="4171512" cy="32286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36102" y="2305191"/>
            <a:ext cx="15340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70AD47"/>
                </a:solidFill>
              </a:rPr>
              <a:t>Green</a:t>
            </a:r>
            <a:r>
              <a:rPr lang="en-US" sz="1350" dirty="0">
                <a:solidFill>
                  <a:prstClr val="black"/>
                </a:solidFill>
              </a:rPr>
              <a:t> = μ</a:t>
            </a:r>
            <a:r>
              <a:rPr lang="en-US" sz="1350" baseline="30000" dirty="0">
                <a:solidFill>
                  <a:prstClr val="black"/>
                </a:solidFill>
              </a:rPr>
              <a:t>+</a:t>
            </a:r>
            <a:r>
              <a:rPr lang="en-US" sz="1350" dirty="0">
                <a:solidFill>
                  <a:prstClr val="black"/>
                </a:solidFill>
              </a:rPr>
              <a:t> </a:t>
            </a:r>
            <a:r>
              <a:rPr lang="en-US" sz="1350" dirty="0">
                <a:solidFill>
                  <a:srgbClr val="FF0000"/>
                </a:solidFill>
              </a:rPr>
              <a:t>Red</a:t>
            </a:r>
            <a:r>
              <a:rPr lang="en-US" sz="1350" dirty="0">
                <a:solidFill>
                  <a:prstClr val="black"/>
                </a:solidFill>
              </a:rPr>
              <a:t> = μ</a:t>
            </a:r>
            <a:r>
              <a:rPr lang="en-US" sz="1350" baseline="30000" dirty="0">
                <a:solidFill>
                  <a:prstClr val="black"/>
                </a:solidFill>
              </a:rPr>
              <a:t>-</a:t>
            </a:r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23678" y="1335695"/>
            <a:ext cx="3006672" cy="113107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14313" indent="-214313" defTabSz="685800">
              <a:buFont typeface="Arial" charset="0"/>
              <a:buChar char="•"/>
            </a:pPr>
            <a:r>
              <a:rPr lang="en-US" sz="1350" dirty="0">
                <a:solidFill>
                  <a:prstClr val="white"/>
                </a:solidFill>
              </a:rPr>
              <a:t>3 Toroid Spoilers</a:t>
            </a:r>
          </a:p>
          <a:p>
            <a:pPr marL="557213" lvl="1" indent="-214313" defTabSz="685800">
              <a:buFont typeface="Arial" charset="0"/>
              <a:buChar char="•"/>
            </a:pPr>
            <a:r>
              <a:rPr lang="en-US" sz="1350" dirty="0">
                <a:solidFill>
                  <a:prstClr val="white"/>
                </a:solidFill>
              </a:rPr>
              <a:t>L = 5 m</a:t>
            </a:r>
          </a:p>
          <a:p>
            <a:pPr marL="557213" lvl="1" indent="-214313" defTabSz="685800">
              <a:buFont typeface="Arial" charset="0"/>
              <a:buChar char="•"/>
            </a:pPr>
            <a:r>
              <a:rPr lang="en-US" sz="1350" dirty="0">
                <a:solidFill>
                  <a:prstClr val="white"/>
                </a:solidFill>
              </a:rPr>
              <a:t>R = 0.7 m</a:t>
            </a:r>
          </a:p>
          <a:p>
            <a:pPr marL="214313" indent="-214313" defTabSz="685800">
              <a:buFont typeface="Arial" charset="0"/>
              <a:buChar char="•"/>
            </a:pPr>
            <a:r>
              <a:rPr lang="en-US" sz="1350" dirty="0">
                <a:solidFill>
                  <a:prstClr val="white"/>
                </a:solidFill>
              </a:rPr>
              <a:t>Tunnel filling Wall</a:t>
            </a:r>
          </a:p>
          <a:p>
            <a:pPr marL="557213" lvl="1" indent="-214313" defTabSz="685800">
              <a:buFont typeface="Arial" charset="0"/>
              <a:buChar char="•"/>
            </a:pPr>
            <a:r>
              <a:rPr lang="en-US" sz="1350" dirty="0">
                <a:solidFill>
                  <a:prstClr val="white"/>
                </a:solidFill>
              </a:rPr>
              <a:t>L = 5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5919" y="1952521"/>
            <a:ext cx="2113399" cy="5078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white"/>
                </a:solidFill>
              </a:rPr>
              <a:t>Spoiler locations from IP:</a:t>
            </a:r>
          </a:p>
          <a:p>
            <a:pPr marL="214313" indent="-214313" defTabSz="685800">
              <a:buFont typeface="Arial" charset="0"/>
              <a:buChar char="•"/>
            </a:pPr>
            <a:r>
              <a:rPr lang="en-US" sz="1350" dirty="0">
                <a:solidFill>
                  <a:prstClr val="white"/>
                </a:solidFill>
              </a:rPr>
              <a:t>1408 m, 1227 m, 1143m</a:t>
            </a:r>
          </a:p>
        </p:txBody>
      </p:sp>
    </p:spTree>
    <p:extLst>
      <p:ext uri="{BB962C8B-B14F-4D97-AF65-F5344CB8AC3E}">
        <p14:creationId xmlns:p14="http://schemas.microsoft.com/office/powerpoint/2010/main" val="368148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Distributions @ Detector</a:t>
            </a:r>
            <a:br>
              <a:rPr lang="en-US" dirty="0" smtClean="0"/>
            </a:br>
            <a:r>
              <a:rPr lang="en-US" i="1" dirty="0" smtClean="0"/>
              <a:t>- 4-vectors provided to ILD &amp; </a:t>
            </a:r>
            <a:r>
              <a:rPr lang="en-US" i="1" dirty="0" err="1" smtClean="0"/>
              <a:t>SiD</a:t>
            </a:r>
            <a:r>
              <a:rPr lang="en-US" i="1" dirty="0" smtClean="0"/>
              <a:t> Groups</a:t>
            </a:r>
            <a:endParaRPr lang="en-US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210" t="37814" r="28240" b="12568"/>
          <a:stretch/>
        </p:blipFill>
        <p:spPr>
          <a:xfrm>
            <a:off x="242284" y="2620494"/>
            <a:ext cx="3003192" cy="27712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44" t="27323" r="15741" b="15846"/>
          <a:stretch/>
        </p:blipFill>
        <p:spPr>
          <a:xfrm>
            <a:off x="3530183" y="2813467"/>
            <a:ext cx="5272791" cy="292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20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MUCARLO Muon Flux </a:t>
            </a:r>
            <a:r>
              <a:rPr lang="en-US" dirty="0" smtClean="0"/>
              <a:t>Calculations - MUCARLO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44" t="20109" r="11181" b="26558"/>
          <a:stretch/>
        </p:blipFill>
        <p:spPr>
          <a:xfrm>
            <a:off x="996905" y="1831615"/>
            <a:ext cx="7150189" cy="35174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7881" y="5489973"/>
            <a:ext cx="627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i="1" dirty="0" smtClean="0"/>
              <a:t>(1) GEANT4 Preliminary: ~156 / bunch in </a:t>
            </a:r>
            <a:r>
              <a:rPr lang="en-US" i="1" smtClean="0"/>
              <a:t>6.5m radius detector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491754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 Wall Required?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375" y="3098327"/>
            <a:ext cx="7886700" cy="3263504"/>
          </a:xfrm>
        </p:spPr>
        <p:txBody>
          <a:bodyPr/>
          <a:lstStyle/>
          <a:p>
            <a:r>
              <a:rPr lang="en-US" dirty="0" smtClean="0"/>
              <a:t>If flux with toroid spoilers acceptable</a:t>
            </a:r>
            <a:br>
              <a:rPr lang="en-US" dirty="0" smtClean="0"/>
            </a:br>
            <a:r>
              <a:rPr lang="en-US" dirty="0" smtClean="0"/>
              <a:t>running condition from detector groups:</a:t>
            </a:r>
          </a:p>
          <a:p>
            <a:pPr lvl="1"/>
            <a:r>
              <a:rPr lang="en-US" b="1" dirty="0" smtClean="0"/>
              <a:t>Can we remove 5m magnetized iron muon wall?</a:t>
            </a:r>
          </a:p>
          <a:p>
            <a:r>
              <a:rPr lang="en-US" dirty="0" smtClean="0"/>
              <a:t>What about other backgrounds?</a:t>
            </a:r>
          </a:p>
          <a:p>
            <a:pPr lvl="1"/>
            <a:r>
              <a:rPr lang="en-US" dirty="0" smtClean="0"/>
              <a:t>Neutron flux from u/s may be an issue</a:t>
            </a:r>
          </a:p>
          <a:p>
            <a:pPr lvl="2"/>
            <a:r>
              <a:rPr lang="en-US" dirty="0" smtClean="0"/>
              <a:t>Specify simpler shielding solution</a:t>
            </a:r>
          </a:p>
          <a:p>
            <a:r>
              <a:rPr lang="en-US" dirty="0" smtClean="0"/>
              <a:t>BCS requirements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Protection </a:t>
            </a:r>
            <a:r>
              <a:rPr lang="en-US" dirty="0" smtClean="0"/>
              <a:t>of </a:t>
            </a:r>
            <a:r>
              <a:rPr lang="en-US" dirty="0" smtClean="0"/>
              <a:t>workers in IR region against max credible accident scenario</a:t>
            </a:r>
          </a:p>
          <a:p>
            <a:pPr lvl="2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274" t="3497" r="13981" b="73380"/>
          <a:stretch/>
        </p:blipFill>
        <p:spPr>
          <a:xfrm>
            <a:off x="5317760" y="1033511"/>
            <a:ext cx="3406515" cy="18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597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BCS Issues </a:t>
            </a:r>
            <a:r>
              <a:rPr lang="en-US" dirty="0" smtClean="0"/>
              <a:t>with Tune-Up </a:t>
            </a:r>
            <a:r>
              <a:rPr lang="en-US" dirty="0" smtClean="0"/>
              <a:t>Dump Bend Failure Scenario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765078" y="2746756"/>
            <a:ext cx="6118850" cy="3707398"/>
            <a:chOff x="2765078" y="1690689"/>
            <a:chExt cx="6118850" cy="3707398"/>
          </a:xfrm>
        </p:grpSpPr>
        <p:pic>
          <p:nvPicPr>
            <p:cNvPr id="4" name="図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51116"/>
            <a:stretch/>
          </p:blipFill>
          <p:spPr>
            <a:xfrm>
              <a:off x="2765078" y="3006954"/>
              <a:ext cx="6118850" cy="2391133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5914442" y="3406858"/>
              <a:ext cx="1262191" cy="0"/>
            </a:xfrm>
            <a:prstGeom prst="straightConnector1">
              <a:avLst/>
            </a:prstGeom>
            <a:ln w="1111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6592016" y="3306484"/>
              <a:ext cx="191126" cy="1999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93192" y="1690689"/>
              <a:ext cx="3390736" cy="9233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defTabSz="685800"/>
              <a:r>
                <a:rPr lang="en-US" sz="1350" dirty="0" smtClean="0">
                  <a:solidFill>
                    <a:prstClr val="white"/>
                  </a:solidFill>
                </a:rPr>
                <a:t>Beam-stopper(s) </a:t>
              </a:r>
              <a:r>
                <a:rPr lang="en-US" sz="1350" dirty="0">
                  <a:solidFill>
                    <a:prstClr val="white"/>
                  </a:solidFill>
                </a:rPr>
                <a:t>inserted to protect workers</a:t>
              </a:r>
              <a:br>
                <a:rPr lang="en-US" sz="1350" dirty="0">
                  <a:solidFill>
                    <a:prstClr val="white"/>
                  </a:solidFill>
                </a:rPr>
              </a:br>
              <a:r>
                <a:rPr lang="en-US" sz="1350" dirty="0">
                  <a:solidFill>
                    <a:prstClr val="white"/>
                  </a:solidFill>
                </a:rPr>
                <a:t>in IR </a:t>
              </a:r>
              <a:r>
                <a:rPr lang="en-US" sz="1350" dirty="0" smtClean="0">
                  <a:solidFill>
                    <a:prstClr val="white"/>
                  </a:solidFill>
                </a:rPr>
                <a:t>region</a:t>
              </a:r>
            </a:p>
            <a:p>
              <a:pPr defTabSz="685800"/>
              <a:r>
                <a:rPr lang="en-US" sz="1350" dirty="0" smtClean="0">
                  <a:solidFill>
                    <a:prstClr val="white"/>
                  </a:solidFill>
                </a:rPr>
                <a:t>Cannot absorb full beam power: protected by</a:t>
              </a:r>
              <a:br>
                <a:rPr lang="en-US" sz="1350" dirty="0" smtClean="0">
                  <a:solidFill>
                    <a:prstClr val="white"/>
                  </a:solidFill>
                </a:rPr>
              </a:br>
              <a:r>
                <a:rPr lang="en-US" sz="1350" dirty="0" smtClean="0">
                  <a:solidFill>
                    <a:prstClr val="white"/>
                  </a:solidFill>
                </a:rPr>
                <a:t>BTM &amp; beam loss </a:t>
              </a:r>
              <a:r>
                <a:rPr lang="en-US" sz="1350" dirty="0" err="1" smtClean="0">
                  <a:solidFill>
                    <a:prstClr val="white"/>
                  </a:solidFill>
                </a:rPr>
                <a:t>moitors</a:t>
              </a:r>
              <a:endParaRPr lang="en-US" sz="1350" dirty="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Arrow Connector 9"/>
            <p:cNvCxnSpPr>
              <a:endCxn id="7" idx="0"/>
            </p:cNvCxnSpPr>
            <p:nvPr/>
          </p:nvCxnSpPr>
          <p:spPr>
            <a:xfrm flipH="1">
              <a:off x="6687580" y="2714393"/>
              <a:ext cx="489053" cy="592091"/>
            </a:xfrm>
            <a:prstGeom prst="straightConnector1">
              <a:avLst/>
            </a:prstGeom>
            <a:ln w="539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792" y="1752620"/>
            <a:ext cx="4778062" cy="1254333"/>
          </a:xfrm>
        </p:spPr>
        <p:txBody>
          <a:bodyPr>
            <a:noAutofit/>
          </a:bodyPr>
          <a:lstStyle/>
          <a:p>
            <a:r>
              <a:rPr lang="en-US" sz="2000" dirty="0" smtClean="0"/>
              <a:t>TDR requires worker access to IR whilst full beam power delivered to tune-up dump for Linac tuning </a:t>
            </a:r>
          </a:p>
          <a:p>
            <a:r>
              <a:rPr lang="en-US" sz="2000" dirty="0" smtClean="0"/>
              <a:t>Max credible accident scenario: 5</a:t>
            </a:r>
            <a:r>
              <a:rPr lang="en-US" sz="2000" dirty="0" smtClean="0"/>
              <a:t>MW </a:t>
            </a:r>
            <a:r>
              <a:rPr lang="en-US" sz="2000" dirty="0" smtClean="0"/>
              <a:t>of beam </a:t>
            </a:r>
            <a:r>
              <a:rPr lang="en-US" sz="2000" dirty="0" smtClean="0"/>
              <a:t>incident on beam-stopper</a:t>
            </a:r>
            <a:endParaRPr lang="en-US" sz="2000" dirty="0" smtClean="0"/>
          </a:p>
          <a:p>
            <a:r>
              <a:rPr lang="en-US" sz="2000" dirty="0" smtClean="0"/>
              <a:t>~100 us duration </a:t>
            </a:r>
            <a:r>
              <a:rPr lang="en-US" sz="2000" dirty="0" smtClean="0"/>
              <a:t>if DR </a:t>
            </a:r>
            <a:r>
              <a:rPr lang="en-US" sz="2000" dirty="0" smtClean="0"/>
              <a:t>abort kicker fires</a:t>
            </a:r>
          </a:p>
          <a:p>
            <a:r>
              <a:rPr lang="en-US" sz="2000" dirty="0" smtClean="0"/>
              <a:t>What is radiation dose to IR workers?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60463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Accident Dose Rate Estimate for P=5MW (Preliminary)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2698671"/>
              </p:ext>
            </p:extLst>
          </p:nvPr>
        </p:nvGraphicFramePr>
        <p:xfrm>
          <a:off x="628650" y="1825625"/>
          <a:ext cx="7886700" cy="124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4094"/>
                <a:gridCol w="1310586"/>
                <a:gridCol w="1577340"/>
                <a:gridCol w="1577340"/>
                <a:gridCol w="15773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Wall Condition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Muons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(Rem /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hr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Photons</a:t>
                      </a:r>
                    </a:p>
                    <a:p>
                      <a:r>
                        <a:rPr lang="en-US" dirty="0" smtClean="0"/>
                        <a:t>(Rem / </a:t>
                      </a:r>
                      <a:r>
                        <a:rPr lang="en-US" dirty="0" err="1" smtClean="0"/>
                        <a:t>hr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Neutrons</a:t>
                      </a:r>
                    </a:p>
                    <a:p>
                      <a:r>
                        <a:rPr lang="en-US" dirty="0" smtClean="0"/>
                        <a:t>(Rem / </a:t>
                      </a:r>
                      <a:r>
                        <a:rPr lang="en-US" dirty="0" err="1" smtClean="0"/>
                        <a:t>hr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ST1, z=1516m from 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Wall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Wall, z=349m from 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5m steel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75797" y="1456293"/>
            <a:ext cx="171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/>
              <a:t>From “Shield11”</a:t>
            </a:r>
            <a:endParaRPr lang="en-US" u="sng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8650" y="3330146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SLAC BCS requirements for beamline occupancy:</a:t>
            </a:r>
          </a:p>
          <a:p>
            <a:r>
              <a:rPr lang="en-US" dirty="0" smtClean="0"/>
              <a:t>3 stoppers required:</a:t>
            </a:r>
          </a:p>
          <a:p>
            <a:pPr lvl="1"/>
            <a:r>
              <a:rPr lang="en-US" dirty="0" smtClean="0"/>
              <a:t>2 physical beamline stoppers in </a:t>
            </a:r>
            <a:r>
              <a:rPr lang="en-US" dirty="0" err="1" smtClean="0"/>
              <a:t>betatron</a:t>
            </a:r>
            <a:r>
              <a:rPr lang="en-US" dirty="0" smtClean="0"/>
              <a:t> collimation section</a:t>
            </a:r>
          </a:p>
          <a:p>
            <a:pPr lvl="2"/>
            <a:r>
              <a:rPr lang="en-US" dirty="0" smtClean="0"/>
              <a:t>BCS electronic devices to sense beam hitting devices &amp; immediately abort beam in DR</a:t>
            </a:r>
          </a:p>
          <a:p>
            <a:pPr lvl="1"/>
            <a:r>
              <a:rPr lang="en-US" dirty="0" smtClean="0"/>
              <a:t>Interlocked dipoles in ECOLL &amp; FFS</a:t>
            </a:r>
            <a:endParaRPr lang="en-US" dirty="0"/>
          </a:p>
          <a:p>
            <a:r>
              <a:rPr lang="en-US" dirty="0" smtClean="0"/>
              <a:t>Max allowable radiation levels in potentially occupied areas:</a:t>
            </a:r>
          </a:p>
          <a:p>
            <a:pPr lvl="1"/>
            <a:r>
              <a:rPr lang="en-US" b="1" dirty="0" smtClean="0"/>
              <a:t>Normal beam operation:</a:t>
            </a:r>
            <a:r>
              <a:rPr lang="en-US" dirty="0" smtClean="0"/>
              <a:t> &lt;0.1 rem/</a:t>
            </a:r>
            <a:r>
              <a:rPr lang="en-US" dirty="0" err="1" smtClean="0"/>
              <a:t>yr</a:t>
            </a:r>
            <a:r>
              <a:rPr lang="en-US" dirty="0" smtClean="0"/>
              <a:t> (non-radiation workers) &lt;1.5 rem/</a:t>
            </a:r>
            <a:r>
              <a:rPr lang="en-US" dirty="0" err="1" smtClean="0"/>
              <a:t>yr</a:t>
            </a:r>
            <a:r>
              <a:rPr lang="en-US" dirty="0" smtClean="0"/>
              <a:t> (radiation workers)</a:t>
            </a:r>
          </a:p>
          <a:p>
            <a:pPr lvl="1"/>
            <a:r>
              <a:rPr lang="en-US" b="1" dirty="0" smtClean="0"/>
              <a:t>Accidents: </a:t>
            </a:r>
            <a:r>
              <a:rPr lang="en-US" dirty="0" smtClean="0"/>
              <a:t>dose rate not to exceed 25 rem/</a:t>
            </a:r>
            <a:r>
              <a:rPr lang="en-US" dirty="0" err="1" smtClean="0"/>
              <a:t>hr</a:t>
            </a:r>
            <a:r>
              <a:rPr lang="en-US" dirty="0" smtClean="0"/>
              <a:t>: require beam to be switched off &lt;14 sec to ensure whole-body dose for an individual &lt;0.1 rem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316522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9408"/>
            <a:ext cx="7886700" cy="489714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Muon flux @ detector from collimation system estimated with MUCARLO</a:t>
            </a:r>
          </a:p>
          <a:p>
            <a:r>
              <a:rPr lang="en-US" dirty="0" smtClean="0"/>
              <a:t>GEANT4 calculations started</a:t>
            </a:r>
          </a:p>
          <a:p>
            <a:r>
              <a:rPr lang="en-US" dirty="0" smtClean="0"/>
              <a:t>Baseline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=500 GeV flux @ detector= 0.5-138 muons / bunch crossing depending on shielding solution (17-9648 / 200 bunches in TPC)</a:t>
            </a:r>
            <a:endParaRPr lang="en-US" dirty="0"/>
          </a:p>
          <a:p>
            <a:r>
              <a:rPr lang="en-US" dirty="0" smtClean="0"/>
              <a:t>Need input from detector groups to see if large steel wall required</a:t>
            </a:r>
          </a:p>
          <a:p>
            <a:pPr lvl="1"/>
            <a:r>
              <a:rPr lang="en-US" dirty="0" smtClean="0"/>
              <a:t>3.3 muons per bunch for R=6.5m detector / 273 per 200 bunches for R=2.5m TPC with toroid muon shields OK?</a:t>
            </a:r>
          </a:p>
          <a:p>
            <a:pPr lvl="1"/>
            <a:r>
              <a:rPr lang="en-US" dirty="0" smtClean="0"/>
              <a:t>If remove, maintain cavern for contingency installation of wall later </a:t>
            </a:r>
          </a:p>
          <a:p>
            <a:r>
              <a:rPr lang="en-US" dirty="0" smtClean="0"/>
              <a:t>If wall removed and IR occupancy requirement remains: need some IR shielding for photons and neutrons for BCS requirements</a:t>
            </a:r>
          </a:p>
          <a:p>
            <a:pPr lvl="1"/>
            <a:r>
              <a:rPr lang="en-US" dirty="0" smtClean="0"/>
              <a:t>Need to confirm Japanese radiation physics requirements for IR occupancy</a:t>
            </a:r>
          </a:p>
          <a:p>
            <a:pPr lvl="1"/>
            <a:r>
              <a:rPr lang="en-US" dirty="0" smtClean="0"/>
              <a:t>Re-assess requirement for IR occupancy?</a:t>
            </a:r>
          </a:p>
          <a:p>
            <a:pPr lvl="1"/>
            <a:r>
              <a:rPr lang="en-US" dirty="0" smtClean="0"/>
              <a:t>Re-assess tune-up dump requirement?</a:t>
            </a:r>
          </a:p>
          <a:p>
            <a:r>
              <a:rPr lang="en-US" dirty="0" smtClean="0"/>
              <a:t>Ongoing work:</a:t>
            </a:r>
          </a:p>
          <a:p>
            <a:pPr lvl="1"/>
            <a:r>
              <a:rPr lang="en-US" dirty="0" smtClean="0"/>
              <a:t>Complete GEANT4 study to cross-check muon fluxes, look at photon &amp; neutron flux @ IP for normal running conditions</a:t>
            </a:r>
          </a:p>
          <a:p>
            <a:pPr lvl="1"/>
            <a:r>
              <a:rPr lang="en-US" dirty="0" smtClean="0"/>
              <a:t>Specify photon/neutron shielding solution if OK to remove magnetized steel muon wall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034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BDS backgrounds from collimation system modelled with MUCARLO &amp; GEANT4</a:t>
            </a:r>
          </a:p>
          <a:p>
            <a:r>
              <a:rPr lang="en-US" dirty="0" smtClean="0"/>
              <a:t>Looking at TDR baseline machine parameters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=500 GeV)</a:t>
            </a:r>
          </a:p>
          <a:p>
            <a:r>
              <a:rPr lang="en-US" dirty="0" smtClean="0"/>
              <a:t>Muon production from halo in collimator absorbers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redominantly from coherent production from high-energy photon - nuclei interactions (Bethe-</a:t>
            </a:r>
            <a:r>
              <a:rPr lang="en-US" dirty="0" err="1" smtClean="0"/>
              <a:t>Heitler</a:t>
            </a:r>
            <a:r>
              <a:rPr lang="en-US" dirty="0" smtClean="0"/>
              <a:t> process): </a:t>
            </a:r>
            <a:r>
              <a:rPr lang="is-IS" dirty="0"/>
              <a:t>γ + A → A′ + μ+μ</a:t>
            </a:r>
            <a:r>
              <a:rPr lang="is-IS" dirty="0" smtClean="0"/>
              <a:t>−</a:t>
            </a:r>
          </a:p>
          <a:p>
            <a:pPr lvl="1"/>
            <a:r>
              <a:rPr lang="is-IS" dirty="0" smtClean="0"/>
              <a:t>Also direct annihilation of positrons on atomic electrons contributes at few-% level: e</a:t>
            </a:r>
            <a:r>
              <a:rPr lang="is-IS" baseline="30000" dirty="0" smtClean="0"/>
              <a:t>+</a:t>
            </a:r>
            <a:r>
              <a:rPr lang="is-IS" dirty="0" smtClean="0"/>
              <a:t>+e</a:t>
            </a:r>
            <a:r>
              <a:rPr lang="is-IS" baseline="30000" dirty="0" smtClean="0"/>
              <a:t>-</a:t>
            </a:r>
            <a:r>
              <a:rPr lang="is-IS" dirty="0"/>
              <a:t> </a:t>
            </a:r>
            <a:r>
              <a:rPr lang="is-IS" dirty="0" smtClean="0"/>
              <a:t>-&gt; </a:t>
            </a:r>
            <a:r>
              <a:rPr lang="is-IS" dirty="0"/>
              <a:t>μ+μ−</a:t>
            </a:r>
            <a:endParaRPr lang="is-IS" dirty="0" smtClean="0"/>
          </a:p>
          <a:p>
            <a:r>
              <a:rPr lang="is-IS" dirty="0" smtClean="0"/>
              <a:t>Turtle halo particle tracking with MUCARLO</a:t>
            </a:r>
          </a:p>
          <a:p>
            <a:r>
              <a:rPr lang="is-IS" dirty="0" smtClean="0"/>
              <a:t>Lucretia halo particle tracing with built-in GEANT4 model interface</a:t>
            </a:r>
          </a:p>
          <a:p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1336486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BDS Layout with Tunnel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5376316"/>
            <a:ext cx="8229600" cy="1146220"/>
          </a:xfrm>
        </p:spPr>
        <p:txBody>
          <a:bodyPr>
            <a:noAutofit/>
          </a:bodyPr>
          <a:lstStyle/>
          <a:p>
            <a:r>
              <a:rPr lang="en-US" sz="2000" dirty="0" smtClean="0"/>
              <a:t>Above electron beamline and tunnel implemented in GEANT4 &amp; MUCARLO</a:t>
            </a:r>
          </a:p>
          <a:p>
            <a:pPr lvl="1"/>
            <a:r>
              <a:rPr lang="en-US" sz="1600" dirty="0" smtClean="0"/>
              <a:t>Geometry distribution as defined at: </a:t>
            </a:r>
            <a:r>
              <a:rPr lang="en-US" sz="1600" u="sng" dirty="0"/>
              <a:t>http://</a:t>
            </a:r>
            <a:r>
              <a:rPr lang="en-US" sz="1600" u="sng" dirty="0" err="1"/>
              <a:t>atf.kek.jp</a:t>
            </a:r>
            <a:r>
              <a:rPr lang="en-US" sz="1600" u="sng" dirty="0"/>
              <a:t>/</a:t>
            </a:r>
            <a:r>
              <a:rPr lang="en-US" sz="1600" u="sng" dirty="0" err="1"/>
              <a:t>twiki</a:t>
            </a:r>
            <a:r>
              <a:rPr lang="en-US" sz="1600" u="sng" dirty="0"/>
              <a:t>/bin/view/Main/</a:t>
            </a:r>
            <a:r>
              <a:rPr lang="en-US" sz="1600" u="sng" dirty="0" err="1"/>
              <a:t>ILCCRtunnel</a:t>
            </a:r>
            <a:endParaRPr lang="en-US" sz="1600" dirty="0" smtClean="0"/>
          </a:p>
          <a:p>
            <a:r>
              <a:rPr lang="en-US" sz="2000" dirty="0" smtClean="0"/>
              <a:t>Other beamlines (source, RTML) not yet included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974" y="1708548"/>
            <a:ext cx="7650051" cy="36677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90084" y="3357766"/>
            <a:ext cx="5934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mtClean="0"/>
              <a:t>IP=0</a:t>
            </a:r>
            <a:endParaRPr lang="en-US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>
            <a:off x="8268237" y="3542432"/>
            <a:ext cx="121847" cy="4242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15921" y="2343954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Air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38789" y="2881616"/>
            <a:ext cx="103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Concrete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97674" y="3388543"/>
            <a:ext cx="1069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ε</a:t>
            </a:r>
            <a:r>
              <a:rPr lang="en-US" sz="1400" dirty="0" smtClean="0"/>
              <a:t>-correction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732179" y="3801695"/>
            <a:ext cx="1027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LW Chicane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56460" y="3388542"/>
            <a:ext cx="1068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POL chicane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589078" y="3795626"/>
            <a:ext cx="699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β</a:t>
            </a:r>
            <a:r>
              <a:rPr lang="en-US" sz="1400" dirty="0" smtClean="0"/>
              <a:t>-COLL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734637" y="3369398"/>
            <a:ext cx="689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</a:t>
            </a:r>
            <a:r>
              <a:rPr lang="en-US" sz="1400" dirty="0" smtClean="0"/>
              <a:t>-COLL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578946" y="3909441"/>
            <a:ext cx="869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 chicane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964331" y="3504671"/>
            <a:ext cx="427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FFS</a:t>
            </a:r>
            <a:endParaRPr lang="en-US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56460" y="3754562"/>
            <a:ext cx="1642053" cy="4697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169732" y="4116239"/>
            <a:ext cx="1879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Emergency extraction /</a:t>
            </a:r>
          </a:p>
          <a:p>
            <a:r>
              <a:rPr lang="en-US" sz="1400" dirty="0" smtClean="0"/>
              <a:t>Tune-up Dump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391756" y="3989416"/>
            <a:ext cx="876481" cy="6500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08493" y="4488989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Main Dump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788961" y="1416734"/>
            <a:ext cx="18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Electron Beamline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23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62" y="1429930"/>
            <a:ext cx="8631154" cy="45327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BDS Layout with Tunnel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6048940"/>
            <a:ext cx="8229600" cy="473596"/>
          </a:xfrm>
        </p:spPr>
        <p:txBody>
          <a:bodyPr>
            <a:noAutofit/>
          </a:bodyPr>
          <a:lstStyle/>
          <a:p>
            <a:r>
              <a:rPr lang="en-US" sz="2000" dirty="0" smtClean="0"/>
              <a:t>Positron tunnel layout used in simulations to represent worst case.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506797" y="2246481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Air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38789" y="2791463"/>
            <a:ext cx="103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Concrete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97674" y="3388543"/>
            <a:ext cx="1069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ε</a:t>
            </a:r>
            <a:r>
              <a:rPr lang="en-US" sz="1400" dirty="0" smtClean="0"/>
              <a:t>-correction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732179" y="3801695"/>
            <a:ext cx="1027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LW Chicane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77940" y="3349227"/>
            <a:ext cx="1068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POL chicane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589078" y="3795626"/>
            <a:ext cx="699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β</a:t>
            </a:r>
            <a:r>
              <a:rPr lang="en-US" sz="1400" dirty="0" smtClean="0"/>
              <a:t>-COLL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734637" y="3369398"/>
            <a:ext cx="689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</a:t>
            </a:r>
            <a:r>
              <a:rPr lang="en-US" sz="1400" dirty="0" smtClean="0"/>
              <a:t>-COLL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578946" y="3909441"/>
            <a:ext cx="869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 chicane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964331" y="3504671"/>
            <a:ext cx="427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FFS</a:t>
            </a:r>
            <a:endParaRPr lang="en-US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56460" y="3754562"/>
            <a:ext cx="1743711" cy="591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50472" y="4235522"/>
            <a:ext cx="1879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Emergency extraction /</a:t>
            </a:r>
          </a:p>
          <a:p>
            <a:r>
              <a:rPr lang="en-US" sz="1400" dirty="0" smtClean="0"/>
              <a:t>Tune-up Dump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938170" y="4122065"/>
            <a:ext cx="876481" cy="6500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69818" y="4618219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Main Dump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788961" y="1199147"/>
            <a:ext cx="1891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Positron Beamline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40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 Collimation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0" y="4327692"/>
            <a:ext cx="4752305" cy="234356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Primary spoilers &amp; absorbers source of muons in BDS</a:t>
            </a:r>
          </a:p>
          <a:p>
            <a:r>
              <a:rPr lang="en-US" dirty="0" smtClean="0"/>
              <a:t>Collimation apertures set to protect IR region from SR</a:t>
            </a:r>
          </a:p>
          <a:p>
            <a:pPr lvl="1"/>
            <a:r>
              <a:rPr lang="en-US" dirty="0" smtClean="0"/>
              <a:t>Calculated from 6d particle tracking</a:t>
            </a:r>
          </a:p>
          <a:p>
            <a:pPr lvl="1"/>
            <a:r>
              <a:rPr lang="en-US" dirty="0" smtClean="0"/>
              <a:t>Collimation types and settings recorded in BDS decks in ILC2015b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546" y="1943020"/>
            <a:ext cx="4507606" cy="20134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152" y="1581514"/>
            <a:ext cx="4417453" cy="25204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702" y="4427745"/>
            <a:ext cx="3613330" cy="221743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718219" y="1764406"/>
            <a:ext cx="0" cy="2192060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411532" y="1777285"/>
            <a:ext cx="0" cy="2192060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594242" y="1738648"/>
            <a:ext cx="0" cy="2192060"/>
          </a:xfrm>
          <a:prstGeom prst="line">
            <a:avLst/>
          </a:prstGeom>
          <a:ln w="12700">
            <a:solidFill>
              <a:schemeClr val="accent3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790165" y="2446986"/>
            <a:ext cx="12878" cy="5795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109994" y="2444838"/>
            <a:ext cx="12878" cy="5795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663785" y="2431958"/>
            <a:ext cx="12878" cy="579549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70456" y="1281748"/>
            <a:ext cx="252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Betatron COLL SP2 &amp; SP4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60231" y="1553982"/>
            <a:ext cx="1856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accent3"/>
                </a:solidFill>
              </a:rPr>
              <a:t>Energy COLL SPEX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02060" y="4170355"/>
            <a:ext cx="214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 SR Fan in x-z plane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237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582" y="-26146"/>
            <a:ext cx="7637172" cy="942171"/>
          </a:xfrm>
        </p:spPr>
        <p:txBody>
          <a:bodyPr>
            <a:normAutofit/>
          </a:bodyPr>
          <a:lstStyle/>
          <a:p>
            <a:r>
              <a:rPr lang="en-US" dirty="0" smtClean="0"/>
              <a:t>Muon Shielding - Wall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140" y="1566882"/>
            <a:ext cx="5924282" cy="2840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487" y="825453"/>
            <a:ext cx="5290231" cy="391302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426718" y="2024021"/>
            <a:ext cx="2506668" cy="15563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002692" y="505683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latin typeface="Times" charset="0"/>
              </a:rPr>
              <a:t>SUPPRESSION OF MUON BACKGROUNDS GENERATED </a:t>
            </a:r>
            <a:endParaRPr lang="en-US" sz="1400" dirty="0"/>
          </a:p>
          <a:p>
            <a:r>
              <a:rPr lang="en-US" sz="1600" b="1" dirty="0">
                <a:latin typeface="Times" charset="0"/>
              </a:rPr>
              <a:t>IN THE ILC BEAM DELIVERY SYSTEM </a:t>
            </a:r>
            <a:r>
              <a:rPr lang="en-US" sz="1050" dirty="0">
                <a:latin typeface="CMSY10" charset="0"/>
              </a:rPr>
              <a:t>∗</a:t>
            </a:r>
            <a:br>
              <a:rPr lang="en-US" sz="1050" dirty="0">
                <a:latin typeface="CMSY10" charset="0"/>
              </a:rPr>
            </a:br>
            <a:r>
              <a:rPr lang="en-US" sz="1400" dirty="0">
                <a:latin typeface="Times" charset="0"/>
              </a:rPr>
              <a:t>A.I. </a:t>
            </a:r>
            <a:r>
              <a:rPr lang="en-US" sz="1400" dirty="0" err="1">
                <a:latin typeface="Times" charset="0"/>
              </a:rPr>
              <a:t>Drozhdin</a:t>
            </a:r>
            <a:r>
              <a:rPr lang="en-US" sz="1400" dirty="0">
                <a:latin typeface="Times" charset="0"/>
              </a:rPr>
              <a:t>, N.V. </a:t>
            </a:r>
            <a:r>
              <a:rPr lang="en-US" sz="1400" dirty="0" err="1">
                <a:latin typeface="Times" charset="0"/>
              </a:rPr>
              <a:t>Mokhov</a:t>
            </a:r>
            <a:r>
              <a:rPr lang="en-US" sz="1400" dirty="0">
                <a:latin typeface="Times" charset="0"/>
              </a:rPr>
              <a:t>, N. Nakao</a:t>
            </a:r>
            <a:r>
              <a:rPr lang="en-US" sz="900" dirty="0">
                <a:latin typeface="CMSY8" charset="0"/>
              </a:rPr>
              <a:t>†</a:t>
            </a:r>
            <a:r>
              <a:rPr lang="en-US" sz="1400" dirty="0">
                <a:latin typeface="Times" charset="0"/>
              </a:rPr>
              <a:t>, S.I. </a:t>
            </a:r>
            <a:r>
              <a:rPr lang="en-US" sz="1400" dirty="0" err="1">
                <a:latin typeface="Times" charset="0"/>
              </a:rPr>
              <a:t>Striganov</a:t>
            </a:r>
            <a:r>
              <a:rPr lang="en-US" sz="1400" dirty="0">
                <a:latin typeface="Times" charset="0"/>
              </a:rPr>
              <a:t>, </a:t>
            </a:r>
            <a:r>
              <a:rPr lang="en-US" sz="1400" dirty="0" err="1">
                <a:latin typeface="Times" charset="0"/>
              </a:rPr>
              <a:t>Fermilab</a:t>
            </a:r>
            <a:r>
              <a:rPr lang="en-US" sz="1400" dirty="0">
                <a:latin typeface="Times" charset="0"/>
              </a:rPr>
              <a:t>, </a:t>
            </a:r>
            <a:r>
              <a:rPr lang="en-US" sz="1400" dirty="0" err="1">
                <a:latin typeface="Times" charset="0"/>
              </a:rPr>
              <a:t>Bavia</a:t>
            </a:r>
            <a:r>
              <a:rPr lang="en-US" sz="1400" dirty="0">
                <a:latin typeface="Times" charset="0"/>
              </a:rPr>
              <a:t>, IL 60510, USA L. Keller, SLAC, Stanford, CA 94025, USA 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676140" y="5056830"/>
            <a:ext cx="33265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FERMILAB-CONF-07-276-AD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19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 Shielding – Toroid Spoilers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1"/>
            <a:ext cx="2504940" cy="226346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3 muon spoilers at z locations from IP:</a:t>
            </a:r>
          </a:p>
          <a:p>
            <a:r>
              <a:rPr lang="en-US" dirty="0" smtClean="0"/>
              <a:t>1143m</a:t>
            </a:r>
          </a:p>
          <a:p>
            <a:r>
              <a:rPr lang="en-US" dirty="0" smtClean="0"/>
              <a:t>1227m</a:t>
            </a:r>
          </a:p>
          <a:p>
            <a:r>
              <a:rPr lang="en-US" dirty="0" smtClean="0"/>
              <a:t>1408m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140" y="1566882"/>
            <a:ext cx="5924282" cy="2840360"/>
          </a:xfrm>
          <a:prstGeom prst="rect">
            <a:avLst/>
          </a:prstGeom>
        </p:spPr>
      </p:pic>
      <p:cxnSp>
        <p:nvCxnSpPr>
          <p:cNvPr id="8" name="Straight Arrow Connector 7"/>
          <p:cNvCxnSpPr>
            <a:stCxn id="3" idx="0"/>
          </p:cNvCxnSpPr>
          <p:nvPr/>
        </p:nvCxnSpPr>
        <p:spPr>
          <a:xfrm flipV="1">
            <a:off x="3790727" y="3193962"/>
            <a:ext cx="2404011" cy="13625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556486"/>
            <a:ext cx="6667053" cy="2024098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3" idx="0"/>
          </p:cNvCxnSpPr>
          <p:nvPr/>
        </p:nvCxnSpPr>
        <p:spPr>
          <a:xfrm flipV="1">
            <a:off x="3790727" y="3129566"/>
            <a:ext cx="1991887" cy="14269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3" idx="0"/>
          </p:cNvCxnSpPr>
          <p:nvPr/>
        </p:nvCxnSpPr>
        <p:spPr>
          <a:xfrm flipV="1">
            <a:off x="3790727" y="3193962"/>
            <a:ext cx="1592642" cy="13625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33342" y="4700789"/>
            <a:ext cx="48603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5m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37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 Distribution @ SP1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2603" y="2923979"/>
            <a:ext cx="4604197" cy="3464417"/>
          </a:xfrm>
        </p:spPr>
        <p:txBody>
          <a:bodyPr>
            <a:noAutofit/>
          </a:bodyPr>
          <a:lstStyle/>
          <a:p>
            <a:r>
              <a:rPr lang="en-US" sz="2400" dirty="0" smtClean="0"/>
              <a:t>1/r distribution</a:t>
            </a:r>
          </a:p>
          <a:p>
            <a:r>
              <a:rPr lang="en-US" sz="2400" dirty="0" err="1" smtClean="0"/>
              <a:t>Normalised</a:t>
            </a:r>
            <a:r>
              <a:rPr lang="en-US" sz="2400" dirty="0" smtClean="0"/>
              <a:t> to 0.1% of nominal beam power incident on collimation system</a:t>
            </a:r>
          </a:p>
          <a:p>
            <a:r>
              <a:rPr lang="en-US" sz="2400" dirty="0" smtClean="0"/>
              <a:t>Weighted distribution using 10</a:t>
            </a:r>
            <a:r>
              <a:rPr lang="en-US" sz="2400" baseline="30000" dirty="0" smtClean="0"/>
              <a:t>7</a:t>
            </a:r>
            <a:r>
              <a:rPr lang="en-US" sz="2400" dirty="0" smtClean="0"/>
              <a:t> </a:t>
            </a:r>
            <a:r>
              <a:rPr lang="en-US" sz="2400" dirty="0" smtClean="0"/>
              <a:t>macro-particles</a:t>
            </a:r>
          </a:p>
          <a:p>
            <a:r>
              <a:rPr lang="en-US" sz="2400" dirty="0" smtClean="0"/>
              <a:t>Energy normally distributed with cut at +/- 1% (SPEX bandwidth)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742348"/>
            <a:ext cx="3136006" cy="30445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93207" y="1755310"/>
            <a:ext cx="15151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5-10 </a:t>
            </a:r>
            <a:r>
              <a:rPr lang="el-GR" sz="2400" dirty="0" smtClean="0"/>
              <a:t>σ</a:t>
            </a:r>
            <a:r>
              <a:rPr lang="en-US" sz="2400" baseline="-25000" dirty="0" smtClean="0"/>
              <a:t>x</a:t>
            </a:r>
            <a:endParaRPr lang="en-US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45-70 </a:t>
            </a:r>
            <a:r>
              <a:rPr lang="el-GR" sz="2400" dirty="0" smtClean="0"/>
              <a:t>σ</a:t>
            </a:r>
            <a:r>
              <a:rPr lang="en-US" sz="2400" baseline="-25000" dirty="0" smtClean="0"/>
              <a:t>y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075" y="4870361"/>
            <a:ext cx="1977943" cy="198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255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Interception of Primary Halo Particles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44732"/>
            <a:ext cx="8229600" cy="122349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Halo primarily intercepted by SP2 &amp; SP4 </a:t>
            </a:r>
            <a:r>
              <a:rPr lang="en-US" dirty="0" err="1" smtClean="0"/>
              <a:t>betatron</a:t>
            </a:r>
            <a:r>
              <a:rPr lang="en-US" dirty="0" smtClean="0"/>
              <a:t> spoilers</a:t>
            </a:r>
          </a:p>
          <a:p>
            <a:r>
              <a:rPr lang="en-US" dirty="0" smtClean="0"/>
              <a:t>~150 W caught by energy spoiler (SPEX)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942" y="1820478"/>
            <a:ext cx="7650051" cy="338958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42833" y="2365522"/>
            <a:ext cx="36511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Primary beam hits only spoilers, </a:t>
            </a:r>
            <a:r>
              <a:rPr lang="en-US" b="1" dirty="0" smtClean="0">
                <a:solidFill>
                  <a:srgbClr val="FF0000"/>
                </a:solidFill>
              </a:rPr>
              <a:t>secondary hits on absorbers </a:t>
            </a:r>
            <a:r>
              <a:rPr lang="en-US" b="1" dirty="0">
                <a:solidFill>
                  <a:srgbClr val="FF0000"/>
                </a:solidFill>
              </a:rPr>
              <a:t>and protection </a:t>
            </a:r>
            <a:r>
              <a:rPr lang="en-US" b="1" dirty="0" smtClean="0">
                <a:solidFill>
                  <a:srgbClr val="FF0000"/>
                </a:solidFill>
              </a:rPr>
              <a:t>collimators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SP2/4 = 0.6 </a:t>
            </a:r>
            <a:r>
              <a:rPr lang="en-US" b="1" dirty="0" err="1" smtClean="0">
                <a:solidFill>
                  <a:srgbClr val="FF0000"/>
                </a:solidFill>
              </a:rPr>
              <a:t>rl</a:t>
            </a:r>
            <a:r>
              <a:rPr lang="en-US" b="1" dirty="0" smtClean="0">
                <a:solidFill>
                  <a:srgbClr val="FF0000"/>
                </a:solidFill>
              </a:rPr>
              <a:t> Cu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SPEX = 1 </a:t>
            </a:r>
            <a:r>
              <a:rPr lang="en-US" b="1" dirty="0" err="1" smtClean="0">
                <a:solidFill>
                  <a:srgbClr val="FF0000"/>
                </a:solidFill>
              </a:rPr>
              <a:t>rl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Ti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PC’s = 15 </a:t>
            </a:r>
            <a:r>
              <a:rPr lang="en-US" b="1" dirty="0" err="1" smtClean="0">
                <a:solidFill>
                  <a:srgbClr val="FF0000"/>
                </a:solidFill>
              </a:rPr>
              <a:t>rl</a:t>
            </a:r>
            <a:r>
              <a:rPr lang="en-US" b="1" dirty="0" smtClean="0">
                <a:solidFill>
                  <a:srgbClr val="FF0000"/>
                </a:solidFill>
              </a:rPr>
              <a:t> Cu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AB’s = 30 </a:t>
            </a:r>
            <a:r>
              <a:rPr lang="en-US" b="1" dirty="0" err="1" smtClean="0">
                <a:solidFill>
                  <a:srgbClr val="FF0000"/>
                </a:solidFill>
              </a:rPr>
              <a:t>rl</a:t>
            </a:r>
            <a:r>
              <a:rPr lang="en-US" b="1" dirty="0" smtClean="0">
                <a:solidFill>
                  <a:srgbClr val="FF0000"/>
                </a:solidFill>
              </a:rPr>
              <a:t> Cu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519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6346</TotalTime>
  <Words>754</Words>
  <Application>Microsoft Macintosh PowerPoint</Application>
  <PresentationFormat>On-screen Show (4:3)</PresentationFormat>
  <Paragraphs>147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Calibri</vt:lpstr>
      <vt:lpstr>Calibri Light</vt:lpstr>
      <vt:lpstr>CMSY10</vt:lpstr>
      <vt:lpstr>CMSY8</vt:lpstr>
      <vt:lpstr>Times</vt:lpstr>
      <vt:lpstr>Arial</vt:lpstr>
      <vt:lpstr>Office Theme</vt:lpstr>
      <vt:lpstr>1_Office Theme</vt:lpstr>
      <vt:lpstr>2_Office Theme</vt:lpstr>
      <vt:lpstr>3_Office Theme</vt:lpstr>
      <vt:lpstr>BDS Muon Backgrounds and Shielding</vt:lpstr>
      <vt:lpstr>Overview</vt:lpstr>
      <vt:lpstr>BDS Layout with Tunnel</vt:lpstr>
      <vt:lpstr>BDS Layout with Tunnel</vt:lpstr>
      <vt:lpstr>Halo Collimation Systems</vt:lpstr>
      <vt:lpstr>Muon Shielding - Wall</vt:lpstr>
      <vt:lpstr>Muon Shielding – Toroid Spoilers</vt:lpstr>
      <vt:lpstr>Halo Distribution @ SP1</vt:lpstr>
      <vt:lpstr>Interception of Primary Halo Particles</vt:lpstr>
      <vt:lpstr>MUCARLO Tracking Results</vt:lpstr>
      <vt:lpstr>Distributions @ Detector - 4-vectors provided to ILD &amp; SiD Groups</vt:lpstr>
      <vt:lpstr>MUCARLO Muon Flux Calculations - MUCARLO</vt:lpstr>
      <vt:lpstr>Muon Wall Required?</vt:lpstr>
      <vt:lpstr>BCS Issues with Tune-Up Dump Bend Failure Scenario</vt:lpstr>
      <vt:lpstr>IR Accident Dose Rate Estimate for P=5MW (Preliminary)</vt:lpstr>
      <vt:lpstr>Conclusions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Keller</dc:creator>
  <cp:lastModifiedBy>Glen White</cp:lastModifiedBy>
  <cp:revision>117</cp:revision>
  <dcterms:created xsi:type="dcterms:W3CDTF">2016-02-17T18:51:47Z</dcterms:created>
  <dcterms:modified xsi:type="dcterms:W3CDTF">2016-06-01T06:36:58Z</dcterms:modified>
</cp:coreProperties>
</file>