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tmp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2" r:id="rId1"/>
  </p:sldMasterIdLst>
  <p:notesMasterIdLst>
    <p:notesMasterId r:id="rId32"/>
  </p:notesMasterIdLst>
  <p:handoutMasterIdLst>
    <p:handoutMasterId r:id="rId33"/>
  </p:handoutMasterIdLst>
  <p:sldIdLst>
    <p:sldId id="294" r:id="rId2"/>
    <p:sldId id="320" r:id="rId3"/>
    <p:sldId id="319" r:id="rId4"/>
    <p:sldId id="321" r:id="rId5"/>
    <p:sldId id="311" r:id="rId6"/>
    <p:sldId id="312" r:id="rId7"/>
    <p:sldId id="313" r:id="rId8"/>
    <p:sldId id="314" r:id="rId9"/>
    <p:sldId id="315" r:id="rId10"/>
    <p:sldId id="316" r:id="rId11"/>
    <p:sldId id="317" r:id="rId12"/>
    <p:sldId id="322" r:id="rId13"/>
    <p:sldId id="309" r:id="rId14"/>
    <p:sldId id="300" r:id="rId15"/>
    <p:sldId id="304" r:id="rId16"/>
    <p:sldId id="301" r:id="rId17"/>
    <p:sldId id="303" r:id="rId18"/>
    <p:sldId id="275" r:id="rId19"/>
    <p:sldId id="307" r:id="rId20"/>
    <p:sldId id="323" r:id="rId21"/>
    <p:sldId id="305" r:id="rId22"/>
    <p:sldId id="299" r:id="rId23"/>
    <p:sldId id="324" r:id="rId24"/>
    <p:sldId id="325" r:id="rId25"/>
    <p:sldId id="298" r:id="rId26"/>
    <p:sldId id="306" r:id="rId27"/>
    <p:sldId id="328" r:id="rId28"/>
    <p:sldId id="327" r:id="rId29"/>
    <p:sldId id="318" r:id="rId30"/>
    <p:sldId id="310" r:id="rId31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142">
          <p15:clr>
            <a:srgbClr val="A4A3A4"/>
          </p15:clr>
        </p15:guide>
        <p15:guide id="2" orient="horz" pos="4027">
          <p15:clr>
            <a:srgbClr val="A4A3A4"/>
          </p15:clr>
        </p15:guide>
        <p15:guide id="3" orient="horz" pos="1698">
          <p15:clr>
            <a:srgbClr val="A4A3A4"/>
          </p15:clr>
        </p15:guide>
        <p15:guide id="4" orient="horz" pos="152">
          <p15:clr>
            <a:srgbClr val="A4A3A4"/>
          </p15:clr>
        </p15:guide>
        <p15:guide id="5" orient="horz" pos="2790">
          <p15:clr>
            <a:srgbClr val="A4A3A4"/>
          </p15:clr>
        </p15:guide>
        <p15:guide id="6" orient="horz" pos="604">
          <p15:clr>
            <a:srgbClr val="A4A3A4"/>
          </p15:clr>
        </p15:guide>
        <p15:guide id="7" pos="5616">
          <p15:clr>
            <a:srgbClr val="A4A3A4"/>
          </p15:clr>
        </p15:guide>
        <p15:guide id="8" pos="136">
          <p15:clr>
            <a:srgbClr val="A4A3A4"/>
          </p15:clr>
        </p15:guide>
        <p15:guide id="9" pos="589">
          <p15:clr>
            <a:srgbClr val="A4A3A4"/>
          </p15:clr>
        </p15:guide>
        <p15:guide id="10" pos="4453">
          <p15:clr>
            <a:srgbClr val="A4A3A4"/>
          </p15:clr>
        </p15:guide>
        <p15:guide id="11" pos="5163">
          <p15:clr>
            <a:srgbClr val="A4A3A4"/>
          </p15:clr>
        </p15:guide>
        <p15:guide id="12" pos="463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3333FF"/>
    <a:srgbClr val="002465"/>
    <a:srgbClr val="0000FF"/>
    <a:srgbClr val="50504E"/>
    <a:srgbClr val="4E4E4E"/>
    <a:srgbClr val="404040"/>
    <a:srgbClr val="004C97"/>
    <a:srgbClr val="63666A"/>
    <a:srgbClr val="99D6EA"/>
    <a:srgbClr val="50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17" autoAdjust="0"/>
    <p:restoredTop sz="94933" autoAdjust="0"/>
  </p:normalViewPr>
  <p:slideViewPr>
    <p:cSldViewPr snapToGrid="0" snapToObjects="1" showGuides="1">
      <p:cViewPr varScale="1">
        <p:scale>
          <a:sx n="73" d="100"/>
          <a:sy n="73" d="100"/>
        </p:scale>
        <p:origin x="1526" y="53"/>
      </p:cViewPr>
      <p:guideLst>
        <p:guide orient="horz" pos="4142"/>
        <p:guide orient="horz" pos="4027"/>
        <p:guide orient="horz" pos="1698"/>
        <p:guide orient="horz" pos="152"/>
        <p:guide orient="horz" pos="2790"/>
        <p:guide orient="horz" pos="604"/>
        <p:guide pos="5616"/>
        <p:guide pos="136"/>
        <p:guide pos="589"/>
        <p:guide pos="4453"/>
        <p:guide pos="5163"/>
        <p:guide pos="4632"/>
      </p:guideLst>
    </p:cSldViewPr>
  </p:slideViewPr>
  <p:outlineViewPr>
    <p:cViewPr>
      <p:scale>
        <a:sx n="33" d="100"/>
        <a:sy n="33" d="100"/>
      </p:scale>
      <p:origin x="0" y="-281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59" d="100"/>
          <a:sy n="59" d="100"/>
        </p:scale>
        <p:origin x="2928" y="6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smtClean="0"/>
              <a:t>ECFA LC, May,3--Jun,5, 2016, Spain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N.Solyak, High E, high Q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0ACDB0ED-0BEE-9846-B9EA-5C7BFF0628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164567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smtClean="0"/>
              <a:t>ECFA LC, May,3--Jun,5, 2016, Spain</a:t>
            </a:r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10742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87383" y="8634545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N.Solyak, High E, high Q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21484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CAD08E57-B576-F641-BEA6-C3D752DF7F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640023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Geneva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ECFA LC, May,3--Jun,5, 2016, Spain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N.Solyak, High E, high Q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4265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ECFA LC, May,3--Jun,5, 2016, Spain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N.Solyak, High E, high Q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8436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ECFA LC, May,3--Jun,5, 2016, Spain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N.Solyak, High E, high Q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8997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ECFA LC, May,3--Jun,5, 2016, Spain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N.Solyak, High E, high Q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1973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7C738B-31B1-41DC-8528-B46FAE3548EA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6944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4" y="4963772"/>
            <a:ext cx="8499231" cy="1529241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896936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951841"/>
            <a:ext cx="8499232" cy="1003049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32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3" name="Picture 12" descr="14-0218-16D.lr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16" b="25769"/>
          <a:stretch/>
        </p:blipFill>
        <p:spPr>
          <a:xfrm>
            <a:off x="-17762" y="817011"/>
            <a:ext cx="9189720" cy="2966102"/>
          </a:xfrm>
          <a:prstGeom prst="rect">
            <a:avLst/>
          </a:prstGeom>
        </p:spPr>
      </p:pic>
      <p:pic>
        <p:nvPicPr>
          <p:cNvPr id="14" name="Picture 13" descr="FermiLogoBar_DOE_KO_horiz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761" y="249843"/>
            <a:ext cx="9010786" cy="301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4414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Peterson, 3.9 GHz Cryomodule Design, 26 May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90C6A-7224-4661-B82E-C7C4109032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118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971550"/>
            <a:ext cx="8672513" cy="5059363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3607740" y="6677349"/>
            <a:ext cx="2547254" cy="121892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dirty="0" smtClean="0"/>
              <a:t>ECFA LC, May.30-Jun.5, 2016, Spain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8600" y="6631184"/>
            <a:ext cx="2711245" cy="214222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smtClean="0"/>
              <a:t>N.Solyak | High E, high Q</a:t>
            </a:r>
            <a:endParaRPr lang="en-US" b="1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79670" y="6578625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226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971550"/>
            <a:ext cx="4206240" cy="3633788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4692452" y="971550"/>
            <a:ext cx="4215383" cy="3633788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29365" y="4765101"/>
            <a:ext cx="4205476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9"/>
          </p:nvPr>
        </p:nvSpPr>
        <p:spPr>
          <a:xfrm>
            <a:off x="4709161" y="4758877"/>
            <a:ext cx="4206239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2977261" y="6616700"/>
            <a:ext cx="3197395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dirty="0" smtClean="0"/>
              <a:t>ECFA LC, May.30-Jun.5, 2016, Spain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1433" y="6570577"/>
            <a:ext cx="2264620" cy="28742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smtClean="0"/>
              <a:t>N.Solyak | High E, high Q</a:t>
            </a:r>
            <a:endParaRPr lang="en-US" b="1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01062" y="6625805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95800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958849"/>
            <a:ext cx="3027894" cy="50226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542712" y="958850"/>
            <a:ext cx="5347605" cy="5022675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>
          <a:xfrm>
            <a:off x="4640233" y="6602126"/>
            <a:ext cx="2861780" cy="241300"/>
          </a:xfrm>
        </p:spPr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r>
              <a:rPr lang="en-US" dirty="0" smtClean="0"/>
              <a:t>ECFA LC, May.30-Jun.5, 2016, Spain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>
          <a:xfrm>
            <a:off x="228601" y="6606141"/>
            <a:ext cx="3792794" cy="237285"/>
          </a:xfrm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 smtClean="0"/>
              <a:t>N.Solyak | High E, high Q</a:t>
            </a:r>
            <a:endParaRPr lang="en-US" b="1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>
          <a:xfrm>
            <a:off x="8324031" y="6606141"/>
            <a:ext cx="414338" cy="237285"/>
          </a:xfrm>
        </p:spPr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fld id="{979A04A2-726F-2143-A443-7788AF27176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254026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18363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24073" y="971550"/>
            <a:ext cx="8686800" cy="3726717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 smtClean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686800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>
          <a:xfrm>
            <a:off x="4063517" y="6602126"/>
            <a:ext cx="2681411" cy="225241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dirty="0" smtClean="0"/>
              <a:t>ECFA LC, May.30-Jun.5, 2016, Spain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254" y="6620715"/>
            <a:ext cx="3306869" cy="22271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smtClean="0"/>
              <a:t>N.Solyak | High E, high Q</a:t>
            </a:r>
            <a:endParaRPr lang="en-US" b="1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33863" y="6590082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9153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138678" y="6592878"/>
            <a:ext cx="2802895" cy="2413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ECFA LC, May.30-Jun.5, 2016, Spain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40940" y="6615127"/>
            <a:ext cx="3062699" cy="242873"/>
          </a:xfrm>
        </p:spPr>
        <p:txBody>
          <a:bodyPr/>
          <a:lstStyle/>
          <a:p>
            <a:pPr>
              <a:defRPr/>
            </a:pPr>
            <a:r>
              <a:rPr lang="en-US" smtClean="0"/>
              <a:t>N.Solyak | High E, high Q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483600" y="6606141"/>
            <a:ext cx="414338" cy="237285"/>
          </a:xfrm>
        </p:spPr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80542" y="188720"/>
            <a:ext cx="8675688" cy="5802923"/>
          </a:xfrm>
          <a:prstGeom prst="rect">
            <a:avLst/>
          </a:prstGeom>
        </p:spPr>
        <p:txBody>
          <a:bodyPr vert="horz"/>
          <a:lstStyle>
            <a:lvl1pPr>
              <a:defRPr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2215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Extra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ECFA LC, May.30-Jun.5, 2016, Spain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3" y="6504213"/>
            <a:ext cx="6272278" cy="242873"/>
          </a:xfrm>
        </p:spPr>
        <p:txBody>
          <a:bodyPr/>
          <a:lstStyle/>
          <a:p>
            <a:pPr>
              <a:defRPr/>
            </a:pPr>
            <a:r>
              <a:rPr lang="en-US" smtClean="0"/>
              <a:t>N.Solyak | High E, high Q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4" name="Picture Placeholder 14"/>
          <p:cNvSpPr>
            <a:spLocks noGrp="1"/>
          </p:cNvSpPr>
          <p:nvPr>
            <p:ph type="pic" sz="quarter" idx="19"/>
          </p:nvPr>
        </p:nvSpPr>
        <p:spPr>
          <a:xfrm>
            <a:off x="205694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5" name="Picture Placeholder 14"/>
          <p:cNvSpPr>
            <a:spLocks noGrp="1"/>
          </p:cNvSpPr>
          <p:nvPr>
            <p:ph type="pic" sz="quarter" idx="20"/>
          </p:nvPr>
        </p:nvSpPr>
        <p:spPr>
          <a:xfrm>
            <a:off x="197942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6" name="Picture Placeholder 14"/>
          <p:cNvSpPr>
            <a:spLocks noGrp="1"/>
          </p:cNvSpPr>
          <p:nvPr>
            <p:ph type="pic" sz="quarter" idx="21"/>
          </p:nvPr>
        </p:nvSpPr>
        <p:spPr>
          <a:xfrm>
            <a:off x="375320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7" name="Picture Placeholder 14"/>
          <p:cNvSpPr>
            <a:spLocks noGrp="1"/>
          </p:cNvSpPr>
          <p:nvPr>
            <p:ph type="pic" sz="quarter" idx="22"/>
          </p:nvPr>
        </p:nvSpPr>
        <p:spPr>
          <a:xfrm>
            <a:off x="5534456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8" name="Picture Placeholder 14"/>
          <p:cNvSpPr>
            <a:spLocks noGrp="1"/>
          </p:cNvSpPr>
          <p:nvPr>
            <p:ph type="pic" sz="quarter" idx="23"/>
          </p:nvPr>
        </p:nvSpPr>
        <p:spPr>
          <a:xfrm>
            <a:off x="730076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9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205694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30" name="Picture Placeholder 14"/>
          <p:cNvSpPr>
            <a:spLocks noGrp="1"/>
          </p:cNvSpPr>
          <p:nvPr>
            <p:ph type="pic" sz="quarter" idx="15"/>
          </p:nvPr>
        </p:nvSpPr>
        <p:spPr>
          <a:xfrm>
            <a:off x="197942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31" name="Picture Placeholder 14"/>
          <p:cNvSpPr>
            <a:spLocks noGrp="1"/>
          </p:cNvSpPr>
          <p:nvPr>
            <p:ph type="pic" sz="quarter" idx="16"/>
          </p:nvPr>
        </p:nvSpPr>
        <p:spPr>
          <a:xfrm>
            <a:off x="375320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32" name="Picture Placeholder 14"/>
          <p:cNvSpPr>
            <a:spLocks noGrp="1"/>
          </p:cNvSpPr>
          <p:nvPr>
            <p:ph type="pic" sz="quarter" idx="17"/>
          </p:nvPr>
        </p:nvSpPr>
        <p:spPr>
          <a:xfrm>
            <a:off x="5534456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33" name="Picture Placeholder 14"/>
          <p:cNvSpPr>
            <a:spLocks noGrp="1"/>
          </p:cNvSpPr>
          <p:nvPr>
            <p:ph type="pic" sz="quarter" idx="18"/>
          </p:nvPr>
        </p:nvSpPr>
        <p:spPr>
          <a:xfrm>
            <a:off x="730076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34" name="Picture Placeholder 14"/>
          <p:cNvSpPr>
            <a:spLocks noGrp="1"/>
          </p:cNvSpPr>
          <p:nvPr>
            <p:ph type="pic" sz="quarter" idx="24"/>
          </p:nvPr>
        </p:nvSpPr>
        <p:spPr>
          <a:xfrm>
            <a:off x="205694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35" name="Picture Placeholder 14"/>
          <p:cNvSpPr>
            <a:spLocks noGrp="1"/>
          </p:cNvSpPr>
          <p:nvPr>
            <p:ph type="pic" sz="quarter" idx="25"/>
          </p:nvPr>
        </p:nvSpPr>
        <p:spPr>
          <a:xfrm>
            <a:off x="197942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36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375320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37" name="Picture Placeholder 14"/>
          <p:cNvSpPr>
            <a:spLocks noGrp="1"/>
          </p:cNvSpPr>
          <p:nvPr>
            <p:ph type="pic" sz="quarter" idx="27"/>
          </p:nvPr>
        </p:nvSpPr>
        <p:spPr>
          <a:xfrm>
            <a:off x="5534456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38" name="Picture Placeholder 14"/>
          <p:cNvSpPr>
            <a:spLocks noGrp="1"/>
          </p:cNvSpPr>
          <p:nvPr>
            <p:ph type="pic" sz="quarter" idx="28"/>
          </p:nvPr>
        </p:nvSpPr>
        <p:spPr>
          <a:xfrm>
            <a:off x="730076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0161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>
          <a:xfrm>
            <a:off x="8358981" y="6620715"/>
            <a:ext cx="414338" cy="237285"/>
          </a:xfrm>
        </p:spPr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1822" y="129091"/>
            <a:ext cx="8103570" cy="75303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A4001D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219330" y="6543674"/>
            <a:ext cx="3379276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N.Solyak | High E, high Q</a:t>
            </a:r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8108950" cy="5065522"/>
          </a:xfrm>
          <a:prstGeom prst="rect">
            <a:avLst/>
          </a:prstGeo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 b="0"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21" y="1074380"/>
            <a:ext cx="8553429" cy="1945"/>
          </a:xfrm>
          <a:prstGeom prst="line">
            <a:avLst/>
          </a:prstGeom>
          <a:ln w="22225">
            <a:solidFill>
              <a:srgbClr val="A4001D"/>
            </a:solidFill>
            <a:headEnd type="non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75232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&amp; Content">
    <p:bg>
      <p:bgPr>
        <a:solidFill>
          <a:schemeClr val="bg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4987867"/>
          </a:xfrm>
          <a:prstGeom prst="rect">
            <a:avLst/>
          </a:prstGeom>
        </p:spPr>
        <p:txBody>
          <a:bodyPr lIns="0" tIns="0" rIns="0" bIns="0"/>
          <a:lstStyle>
            <a:lvl1pPr>
              <a:spcBef>
                <a:spcPts val="1200"/>
              </a:spcBef>
              <a:defRPr sz="2400">
                <a:solidFill>
                  <a:srgbClr val="404040"/>
                </a:solidFill>
              </a:defRPr>
            </a:lvl1pPr>
            <a:lvl2pPr>
              <a:spcBef>
                <a:spcPts val="200"/>
              </a:spcBef>
              <a:defRPr sz="2200">
                <a:solidFill>
                  <a:srgbClr val="404040"/>
                </a:solidFill>
              </a:defRPr>
            </a:lvl2pPr>
            <a:lvl3pPr>
              <a:spcBef>
                <a:spcPts val="0"/>
              </a:spcBef>
              <a:defRPr sz="2000">
                <a:solidFill>
                  <a:srgbClr val="404040"/>
                </a:solidFill>
              </a:defRPr>
            </a:lvl3pPr>
            <a:lvl4pPr>
              <a:spcBef>
                <a:spcPts val="0"/>
              </a:spcBef>
              <a:defRPr sz="1800">
                <a:solidFill>
                  <a:srgbClr val="404040"/>
                </a:solidFill>
              </a:defRPr>
            </a:lvl4pPr>
            <a:lvl5pPr marL="2057400" indent="-228600">
              <a:spcBef>
                <a:spcPts val="0"/>
              </a:spcBef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805135" y="6610385"/>
            <a:ext cx="2546504" cy="2413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ECFA LC, May.30-Jun.5, 2016, Spain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1" y="6610385"/>
            <a:ext cx="2957052" cy="247615"/>
          </a:xfrm>
        </p:spPr>
        <p:txBody>
          <a:bodyPr/>
          <a:lstStyle>
            <a:lvl1pPr>
              <a:defRPr sz="900">
                <a:solidFill>
                  <a:srgbClr val="004C97"/>
                </a:solidFill>
              </a:defRPr>
            </a:lvl1pPr>
          </a:lstStyle>
          <a:p>
            <a:pPr>
              <a:defRPr/>
            </a:pPr>
            <a:r>
              <a:rPr lang="en-US" smtClean="0"/>
              <a:t>N.Solyak | High E, high Q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86775" y="6620715"/>
            <a:ext cx="414338" cy="237285"/>
          </a:xfrm>
        </p:spPr>
        <p:txBody>
          <a:bodyPr/>
          <a:lstStyle>
            <a:lvl1pPr>
              <a:defRPr/>
            </a:lvl1pPr>
          </a:lstStyle>
          <a:p>
            <a:fld id="{A15A663A-9045-4F5C-A8DD-14283B87C59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5063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smtClean="0"/>
              <a:t>ECFA LC, May.30-Jun.5, 2016, Spain</a:t>
            </a:r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2" y="6504213"/>
            <a:ext cx="6260399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smtClean="0"/>
              <a:t>N.Solyak | High E, high Q</a:t>
            </a:r>
            <a:endParaRPr lang="en-US" b="1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0" name="Date Placeholder 3"/>
          <p:cNvSpPr txBox="1">
            <a:spLocks/>
          </p:cNvSpPr>
          <p:nvPr/>
        </p:nvSpPr>
        <p:spPr>
          <a:xfrm>
            <a:off x="6450013" y="4477484"/>
            <a:ext cx="1076325" cy="2413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215900" y="6258863"/>
            <a:ext cx="8699500" cy="197990"/>
            <a:chOff x="600217" y="6258863"/>
            <a:chExt cx="8297721" cy="188846"/>
          </a:xfrm>
        </p:grpSpPr>
        <p:cxnSp>
          <p:nvCxnSpPr>
            <p:cNvPr id="10" name="Straight Connector 9"/>
            <p:cNvCxnSpPr/>
            <p:nvPr userDrawn="1"/>
          </p:nvCxnSpPr>
          <p:spPr>
            <a:xfrm>
              <a:off x="600217" y="6357936"/>
              <a:ext cx="7190785" cy="0"/>
            </a:xfrm>
            <a:prstGeom prst="line">
              <a:avLst/>
            </a:prstGeom>
            <a:ln w="76200" cmpd="sng">
              <a:solidFill>
                <a:srgbClr val="99D6E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3" name="Picture 6" descr="FermiLogo_RGB_NALBlue.png"/>
            <p:cNvPicPr>
              <a:picLocks noChangeAspect="1"/>
            </p:cNvPicPr>
            <p:nvPr userDrawn="1"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53781" y="6258863"/>
              <a:ext cx="1044157" cy="1888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9" r:id="rId1"/>
    <p:sldLayoutId id="2147484104" r:id="rId2"/>
    <p:sldLayoutId id="2147484105" r:id="rId3"/>
    <p:sldLayoutId id="2147484120" r:id="rId4"/>
    <p:sldLayoutId id="2147484103" r:id="rId5"/>
    <p:sldLayoutId id="2147484122" r:id="rId6"/>
    <p:sldLayoutId id="2147484116" r:id="rId7"/>
    <p:sldLayoutId id="2147484123" r:id="rId8"/>
    <p:sldLayoutId id="2147484124" r:id="rId9"/>
    <p:sldLayoutId id="2147484125" r:id="rId10"/>
  </p:sldLayoutIdLst>
  <p:timing>
    <p:tnLst>
      <p:par>
        <p:cTn id="1" dur="indefinite" restart="never" nodeType="tmRoot"/>
      </p:par>
    </p:tnLst>
  </p:timing>
  <p:hf hd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2E5286"/>
          </a:solidFill>
          <a:latin typeface="Helvetica"/>
          <a:ea typeface="Geneva" charset="0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7F7F7F"/>
          </a:solidFill>
          <a:latin typeface="Helvetica"/>
          <a:ea typeface="Geneva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tiff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tiff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9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tmp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7.jp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41924" y="5045612"/>
            <a:ext cx="8499231" cy="1390219"/>
          </a:xfrm>
        </p:spPr>
        <p:txBody>
          <a:bodyPr/>
          <a:lstStyle/>
          <a:p>
            <a:r>
              <a:rPr lang="en-US" dirty="0" smtClean="0"/>
              <a:t>Nikolay Solyak, Anna </a:t>
            </a:r>
            <a:r>
              <a:rPr lang="en-US" dirty="0" err="1" smtClean="0"/>
              <a:t>Grassellino</a:t>
            </a:r>
            <a:r>
              <a:rPr lang="en-US" dirty="0" smtClean="0"/>
              <a:t>, Sebastian </a:t>
            </a:r>
            <a:r>
              <a:rPr lang="en-US" dirty="0" err="1" smtClean="0"/>
              <a:t>Aderhold</a:t>
            </a:r>
            <a:endParaRPr lang="en-US" dirty="0" smtClean="0"/>
          </a:p>
          <a:p>
            <a:r>
              <a:rPr lang="en-US" dirty="0" smtClean="0"/>
              <a:t>(from behalf of SRF team of </a:t>
            </a:r>
            <a:r>
              <a:rPr lang="en-US" dirty="0" err="1" smtClean="0"/>
              <a:t>Fermilab</a:t>
            </a:r>
            <a:r>
              <a:rPr lang="en-US" dirty="0" smtClean="0"/>
              <a:t>)</a:t>
            </a:r>
          </a:p>
          <a:p>
            <a:endParaRPr lang="en-US" sz="1200" dirty="0" smtClean="0"/>
          </a:p>
          <a:p>
            <a:r>
              <a:rPr lang="en-US" dirty="0" smtClean="0"/>
              <a:t>ECFA LC workshop, Santander, Spain.   May 30-June 5, 2016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41924" y="3951841"/>
            <a:ext cx="8633400" cy="1003049"/>
          </a:xfrm>
        </p:spPr>
        <p:txBody>
          <a:bodyPr>
            <a:noAutofit/>
          </a:bodyPr>
          <a:lstStyle/>
          <a:p>
            <a:r>
              <a:rPr lang="en-US" dirty="0" smtClean="0"/>
              <a:t>High Gradient, high Q R&amp;D program for ILC</a:t>
            </a:r>
          </a:p>
          <a:p>
            <a:r>
              <a:rPr lang="en-US" dirty="0" smtClean="0"/>
              <a:t>Update </a:t>
            </a:r>
            <a:r>
              <a:rPr lang="en-US" dirty="0" smtClean="0"/>
              <a:t>on LCLS-II effort at </a:t>
            </a:r>
            <a:r>
              <a:rPr lang="en-US" dirty="0" err="1" smtClean="0"/>
              <a:t>Fermilab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9597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465690"/>
            <a:ext cx="8686800" cy="427877"/>
          </a:xfrm>
        </p:spPr>
        <p:txBody>
          <a:bodyPr/>
          <a:lstStyle/>
          <a:p>
            <a:r>
              <a:rPr lang="en-US" dirty="0" smtClean="0"/>
              <a:t>Sequence on same cavity: EP + 800C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120C bake</a:t>
            </a:r>
            <a:r>
              <a:rPr lang="en-US" dirty="0" smtClean="0">
                <a:sym typeface="Wingdings"/>
              </a:rPr>
              <a:t> 800C+N-infused 120C bake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ECFA LC, May.30-Jun.5, 2016, Spain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7263" y="1070281"/>
            <a:ext cx="6035689" cy="4145758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222250" y="5079494"/>
            <a:ext cx="8686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000" dirty="0" smtClean="0"/>
              <a:t>Clear evolution trend conforming improvement in Q and quench field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Note: improvement in Q also from no EP post high T bake (see A. </a:t>
            </a:r>
            <a:r>
              <a:rPr lang="en-US" sz="2000" dirty="0"/>
              <a:t>Grassellino et al http://</a:t>
            </a:r>
            <a:r>
              <a:rPr lang="en-US" sz="2000" dirty="0" err="1"/>
              <a:t>arxiv.org</a:t>
            </a:r>
            <a:r>
              <a:rPr lang="en-US" sz="2000" dirty="0"/>
              <a:t>/abs/</a:t>
            </a:r>
            <a:r>
              <a:rPr lang="en-US" sz="2000" dirty="0" smtClean="0"/>
              <a:t>1305.2182)</a:t>
            </a:r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 rot="16200000">
            <a:off x="6322419" y="3396574"/>
            <a:ext cx="2390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A. Grassellino et al, TBP</a:t>
            </a:r>
            <a:endParaRPr lang="en-US" sz="18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N.Solyak | High E, high Q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524714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New surface processing technique demonstrates repeatedly two times higher Q at very high gradients, and improvement in gradients (repeatedly obtained ~ 45 MV/m in different cavities)</a:t>
            </a:r>
          </a:p>
          <a:p>
            <a:r>
              <a:rPr lang="en-US" dirty="0" smtClean="0"/>
              <a:t>Measured very low sensitivity to trapped magnetic flux ~ 0.3 </a:t>
            </a:r>
            <a:r>
              <a:rPr lang="en-US" dirty="0" err="1" smtClean="0"/>
              <a:t>nanoOhm</a:t>
            </a:r>
            <a:r>
              <a:rPr lang="en-US" dirty="0" smtClean="0"/>
              <a:t>/</a:t>
            </a:r>
            <a:r>
              <a:rPr lang="en-US" dirty="0" err="1" smtClean="0"/>
              <a:t>mGauss</a:t>
            </a:r>
            <a:r>
              <a:rPr lang="en-US" dirty="0" smtClean="0">
                <a:sym typeface="Wingdings"/>
              </a:rPr>
              <a:t> robustness of Q in </a:t>
            </a:r>
            <a:r>
              <a:rPr lang="en-US" dirty="0" err="1" smtClean="0">
                <a:sym typeface="Wingdings"/>
              </a:rPr>
              <a:t>cryomodule</a:t>
            </a:r>
            <a:endParaRPr lang="en-US" dirty="0" smtClean="0"/>
          </a:p>
          <a:p>
            <a:r>
              <a:rPr lang="en-US" dirty="0" smtClean="0"/>
              <a:t>Next will implement on </a:t>
            </a:r>
            <a:r>
              <a:rPr lang="en-US" dirty="0" err="1" smtClean="0"/>
              <a:t>multicell</a:t>
            </a:r>
            <a:r>
              <a:rPr lang="en-US" dirty="0" smtClean="0"/>
              <a:t> cavities and ICHIRO shape for potential &gt; 50 MV/m</a:t>
            </a:r>
          </a:p>
          <a:p>
            <a:r>
              <a:rPr lang="en-US" dirty="0" smtClean="0"/>
              <a:t>Nitrogen injection at low T playing a role in achievable high gradients – same treatment done in vacuum produces HFQS</a:t>
            </a:r>
          </a:p>
          <a:p>
            <a:r>
              <a:rPr lang="en-US" dirty="0" smtClean="0"/>
              <a:t>Opens potential pathway for systematic increase in gradients – still open question: what is the ultimate achievable gradient limit in niobium SRF cavities?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Conclusions/ future direction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ECFA LC, May.30-Jun.5, 2016, Spain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N.Solyak | High E, high Q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668103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sz="3600" b="1" dirty="0" smtClean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en-US" sz="3600" b="1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en-US" sz="3600" b="1" dirty="0" smtClean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en-US" sz="36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Update </a:t>
            </a:r>
            <a:r>
              <a:rPr lang="en-US" sz="36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 LCLS-II effort at </a:t>
            </a:r>
            <a:r>
              <a:rPr lang="en-US" sz="3600" b="1" dirty="0" err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Fermilab</a:t>
            </a:r>
            <a:endParaRPr lang="en-US" sz="3600" b="1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3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ECFA LC, May.30-Jun.5, 2016, Spain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N.Solyak | High E, high Q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1636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F54FA34-BCD0-4674-B1B3-79E6B39EC6D5}" type="slidenum">
              <a:rPr lang="en-US" smtClean="0"/>
              <a:t>13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1822" y="356130"/>
            <a:ext cx="8103570" cy="525994"/>
          </a:xfrm>
        </p:spPr>
        <p:txBody>
          <a:bodyPr/>
          <a:lstStyle/>
          <a:p>
            <a:r>
              <a:rPr lang="en-US" sz="2800" dirty="0" smtClean="0"/>
              <a:t>LCLS-II </a:t>
            </a:r>
            <a:r>
              <a:rPr lang="en-US" sz="2800" dirty="0" err="1" smtClean="0"/>
              <a:t>Linac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1403122" y="3901915"/>
            <a:ext cx="6455513" cy="58477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Physics </a:t>
            </a:r>
            <a:r>
              <a:rPr lang="en-US" sz="1600" b="1" dirty="0"/>
              <a:t>Requirements </a:t>
            </a:r>
            <a:r>
              <a:rPr lang="en-US" sz="1600" b="1" dirty="0" smtClean="0"/>
              <a:t>Document: “SCRF 3.9 </a:t>
            </a:r>
            <a:r>
              <a:rPr lang="en-US" sz="1600" b="1" dirty="0"/>
              <a:t>GHz </a:t>
            </a:r>
            <a:r>
              <a:rPr lang="en-US" sz="1600" b="1" dirty="0" smtClean="0"/>
              <a:t>Cryomodule,”</a:t>
            </a:r>
            <a:endParaRPr lang="en-US" sz="1600" b="1" dirty="0"/>
          </a:p>
          <a:p>
            <a:r>
              <a:rPr lang="en-US" sz="1600" b="1" dirty="0"/>
              <a:t>LCLSII-4.1-PR-0097-R2.</a:t>
            </a:r>
            <a:endParaRPr lang="en-US" sz="1600" b="1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499942" y="4590104"/>
            <a:ext cx="813141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/>
              <a:t>Thirty-five </a:t>
            </a:r>
            <a:r>
              <a:rPr lang="en-US" sz="2000" b="1" dirty="0"/>
              <a:t>1.3 GHz 8-cavity cryomodules </a:t>
            </a:r>
            <a:endParaRPr lang="en-US" sz="2000" b="1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/>
              <a:t>T</a:t>
            </a:r>
            <a:r>
              <a:rPr lang="en-US" sz="2000" dirty="0" smtClean="0"/>
              <a:t>wo </a:t>
            </a:r>
            <a:r>
              <a:rPr lang="en-US" sz="2000" b="1" dirty="0" smtClean="0"/>
              <a:t>3.9 </a:t>
            </a:r>
            <a:r>
              <a:rPr lang="en-US" sz="2000" b="1" dirty="0"/>
              <a:t>GHz </a:t>
            </a:r>
            <a:r>
              <a:rPr lang="en-US" sz="2000" b="1" dirty="0" smtClean="0"/>
              <a:t>8-cavity cryomodules</a:t>
            </a:r>
            <a:r>
              <a:rPr lang="en-US" sz="2000" dirty="0" smtClean="0"/>
              <a:t>, connected directly to two 1.3 GHz cryomodules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/>
              <a:t>Four cold segments (L0</a:t>
            </a:r>
            <a:r>
              <a:rPr lang="en-US" sz="2000" dirty="0"/>
              <a:t>, L1, L2 and </a:t>
            </a:r>
            <a:r>
              <a:rPr lang="en-US" sz="2000" dirty="0" smtClean="0"/>
              <a:t>L3) </a:t>
            </a:r>
            <a:r>
              <a:rPr lang="en-US" sz="2000" dirty="0"/>
              <a:t>which are separated by warm </a:t>
            </a:r>
            <a:r>
              <a:rPr lang="en-US" sz="2000" dirty="0" err="1"/>
              <a:t>beamline</a:t>
            </a:r>
            <a:r>
              <a:rPr lang="en-US" sz="2000" dirty="0"/>
              <a:t> sections. </a:t>
            </a:r>
          </a:p>
        </p:txBody>
      </p:sp>
      <p:pic>
        <p:nvPicPr>
          <p:cNvPr id="4" name="Picture 3" descr="LinacLayout-26June2015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1295400"/>
            <a:ext cx="8877300" cy="2540000"/>
          </a:xfrm>
          <a:prstGeom prst="rect">
            <a:avLst/>
          </a:prstGeom>
        </p:spPr>
      </p:pic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N.Solyak | High E, high Q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953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2" indent="-342900"/>
            <a:r>
              <a:rPr lang="en-US" sz="2400" dirty="0" smtClean="0"/>
              <a:t>High </a:t>
            </a:r>
            <a:r>
              <a:rPr lang="en-US" sz="2400" dirty="0"/>
              <a:t>Q0 development (FNAL led effort on N-doping)</a:t>
            </a:r>
          </a:p>
          <a:p>
            <a:pPr lvl="1"/>
            <a:r>
              <a:rPr lang="en-US" dirty="0" smtClean="0"/>
              <a:t>Transfer processing recipe to industry</a:t>
            </a:r>
          </a:p>
          <a:p>
            <a:pPr lvl="1"/>
            <a:r>
              <a:rPr lang="en-US" dirty="0" smtClean="0"/>
              <a:t>Establish average Q0 of 2.7E10 in </a:t>
            </a:r>
            <a:r>
              <a:rPr lang="en-US" dirty="0" err="1" smtClean="0"/>
              <a:t>cryomodule</a:t>
            </a:r>
            <a:endParaRPr lang="en-US" dirty="0" smtClean="0"/>
          </a:p>
          <a:p>
            <a:r>
              <a:rPr lang="en-US" dirty="0" smtClean="0"/>
              <a:t>Design of 1.3 GHz </a:t>
            </a:r>
            <a:r>
              <a:rPr lang="en-US" dirty="0" err="1" smtClean="0"/>
              <a:t>cryomodule</a:t>
            </a:r>
            <a:r>
              <a:rPr lang="en-US" dirty="0" smtClean="0"/>
              <a:t> (</a:t>
            </a:r>
            <a:r>
              <a:rPr lang="en-US" dirty="0" err="1" smtClean="0"/>
              <a:t>cw</a:t>
            </a:r>
            <a:r>
              <a:rPr lang="en-US" dirty="0" smtClean="0"/>
              <a:t>)</a:t>
            </a:r>
            <a:endParaRPr lang="en-US" dirty="0" smtClean="0"/>
          </a:p>
          <a:p>
            <a:r>
              <a:rPr lang="en-US" dirty="0" smtClean="0"/>
              <a:t>Fabricate and test </a:t>
            </a:r>
            <a:r>
              <a:rPr lang="en-US" dirty="0" err="1" smtClean="0"/>
              <a:t>pCM</a:t>
            </a:r>
            <a:r>
              <a:rPr lang="en-US" dirty="0" smtClean="0"/>
              <a:t> + sixteen 1.3 GHz CMs of 8 cavities each</a:t>
            </a:r>
          </a:p>
          <a:p>
            <a:r>
              <a:rPr lang="en-US" dirty="0" smtClean="0"/>
              <a:t>Design, fabricate and test two 3.9 GHz CMs of 8 cavities each</a:t>
            </a:r>
          </a:p>
          <a:p>
            <a:r>
              <a:rPr lang="en-US" dirty="0" smtClean="0"/>
              <a:t>Design verification</a:t>
            </a:r>
          </a:p>
          <a:p>
            <a:r>
              <a:rPr lang="en-US" dirty="0" smtClean="0"/>
              <a:t>Acceptance testing of all cavities for above </a:t>
            </a:r>
            <a:r>
              <a:rPr lang="en-US" dirty="0" err="1" smtClean="0"/>
              <a:t>cryomodules</a:t>
            </a:r>
            <a:endParaRPr lang="en-US" dirty="0" smtClean="0"/>
          </a:p>
          <a:p>
            <a:r>
              <a:rPr lang="en-US" dirty="0" smtClean="0"/>
              <a:t>Design and fabrication of cryogenic distribution system</a:t>
            </a:r>
          </a:p>
          <a:p>
            <a:pPr lvl="1"/>
            <a:r>
              <a:rPr lang="en-US" dirty="0" smtClean="0"/>
              <a:t>Work closely with </a:t>
            </a:r>
            <a:r>
              <a:rPr lang="en-US" dirty="0" err="1" smtClean="0"/>
              <a:t>Jlab</a:t>
            </a:r>
            <a:r>
              <a:rPr lang="en-US" dirty="0" smtClean="0"/>
              <a:t> on interface </a:t>
            </a:r>
            <a:r>
              <a:rPr lang="en-US" dirty="0" err="1" smtClean="0"/>
              <a:t>cryoplant</a:t>
            </a:r>
            <a:r>
              <a:rPr lang="en-US" dirty="0" smtClean="0"/>
              <a:t>/distribution/CMs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</a:t>
            </a:r>
            <a:r>
              <a:rPr lang="en-US" dirty="0" err="1" smtClean="0"/>
              <a:t>Fermilab</a:t>
            </a:r>
            <a:r>
              <a:rPr lang="en-US" dirty="0" smtClean="0"/>
              <a:t> Scope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ECFA LC, May.30-Jun.5, 2016, Spain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N.Solyak | High E, high Q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667938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err="1" smtClean="0"/>
              <a:t>pCM</a:t>
            </a:r>
            <a:r>
              <a:rPr lang="en-US" dirty="0" smtClean="0"/>
              <a:t> assembly being completed - end of June</a:t>
            </a:r>
          </a:p>
          <a:p>
            <a:pPr lvl="1"/>
            <a:r>
              <a:rPr lang="en-US" dirty="0" smtClean="0"/>
              <a:t>Move to CMTS  beginning of July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First 8 cavities from vendors to arrive mid July</a:t>
            </a:r>
          </a:p>
          <a:p>
            <a:endParaRPr lang="en-US" dirty="0" smtClean="0"/>
          </a:p>
          <a:p>
            <a:r>
              <a:rPr lang="en-US" dirty="0" smtClean="0"/>
              <a:t>Rest of production cavities start arriving September</a:t>
            </a:r>
          </a:p>
          <a:p>
            <a:endParaRPr lang="en-US" dirty="0" smtClean="0"/>
          </a:p>
          <a:p>
            <a:r>
              <a:rPr lang="en-US" dirty="0" smtClean="0"/>
              <a:t>1.3 GHz CM production and testing from 9/2016 to 5/2018</a:t>
            </a:r>
          </a:p>
          <a:p>
            <a:endParaRPr lang="en-US" dirty="0" smtClean="0"/>
          </a:p>
          <a:p>
            <a:r>
              <a:rPr lang="en-US" dirty="0" smtClean="0"/>
              <a:t>3.9 GHz CM production and testing from 3/2018 to 9/2018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ECFA LC, May.30-Jun.5, 2016, Spain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N.Solyak | High E, high Q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982911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28600" y="983907"/>
            <a:ext cx="8672513" cy="5059363"/>
          </a:xfrm>
        </p:spPr>
        <p:txBody>
          <a:bodyPr/>
          <a:lstStyle/>
          <a:p>
            <a:r>
              <a:rPr lang="en-US" dirty="0" smtClean="0"/>
              <a:t>Vertical cavity test facilities getting ready for production</a:t>
            </a:r>
            <a:endParaRPr lang="en-US" dirty="0" smtClean="0">
              <a:solidFill>
                <a:srgbClr val="50504E"/>
              </a:solidFill>
            </a:endParaRPr>
          </a:p>
          <a:p>
            <a:r>
              <a:rPr lang="en-US" dirty="0" smtClean="0">
                <a:solidFill>
                  <a:srgbClr val="50504E"/>
                </a:solidFill>
              </a:rPr>
              <a:t>Adding second radiation sensor on bottom of </a:t>
            </a:r>
            <a:r>
              <a:rPr lang="en-US" dirty="0" err="1" smtClean="0">
                <a:solidFill>
                  <a:srgbClr val="50504E"/>
                </a:solidFill>
              </a:rPr>
              <a:t>dewars</a:t>
            </a:r>
            <a:endParaRPr lang="en-US" dirty="0" smtClean="0">
              <a:solidFill>
                <a:srgbClr val="50504E"/>
              </a:solidFill>
            </a:endParaRPr>
          </a:p>
          <a:p>
            <a:r>
              <a:rPr lang="en-US" dirty="0" smtClean="0">
                <a:solidFill>
                  <a:srgbClr val="50504E"/>
                </a:solidFill>
              </a:rPr>
              <a:t>Equipping top-plates for additional instrumentation</a:t>
            </a:r>
          </a:p>
          <a:p>
            <a:r>
              <a:rPr lang="en-US" dirty="0" smtClean="0">
                <a:solidFill>
                  <a:srgbClr val="50504E"/>
                </a:solidFill>
              </a:rPr>
              <a:t>Magnetic shielding of VTS #2 recently improved (&lt; 5mG) </a:t>
            </a:r>
            <a:endParaRPr lang="en-US" dirty="0">
              <a:solidFill>
                <a:srgbClr val="50504E"/>
              </a:solidFill>
            </a:endParaRPr>
          </a:p>
          <a:p>
            <a:pPr marL="1828800" lvl="4" indent="0">
              <a:buNone/>
            </a:pP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VTS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ECFA LC, May.30-Jun.5, 2016, Spain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4121" y="2861308"/>
            <a:ext cx="4341470" cy="3256102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N.Solyak | High E, high Q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564528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28600" y="897978"/>
            <a:ext cx="5779653" cy="5059363"/>
          </a:xfrm>
        </p:spPr>
        <p:txBody>
          <a:bodyPr/>
          <a:lstStyle/>
          <a:p>
            <a:r>
              <a:rPr lang="en-US" dirty="0" smtClean="0">
                <a:solidFill>
                  <a:srgbClr val="50504E"/>
                </a:solidFill>
              </a:rPr>
              <a:t>Planning three cavities per cool-down cycle / week</a:t>
            </a:r>
          </a:p>
          <a:p>
            <a:endParaRPr lang="en-US" dirty="0">
              <a:solidFill>
                <a:srgbClr val="50504E"/>
              </a:solidFill>
            </a:endParaRPr>
          </a:p>
          <a:p>
            <a:r>
              <a:rPr lang="en-US" dirty="0" smtClean="0">
                <a:solidFill>
                  <a:srgbClr val="50504E"/>
                </a:solidFill>
              </a:rPr>
              <a:t>Fluxgate sensors and RTDs to monitor magnetic field and temperature</a:t>
            </a:r>
          </a:p>
          <a:p>
            <a:endParaRPr lang="en-US" dirty="0">
              <a:solidFill>
                <a:srgbClr val="50504E"/>
              </a:solidFill>
            </a:endParaRPr>
          </a:p>
          <a:p>
            <a:r>
              <a:rPr lang="en-US" dirty="0" smtClean="0">
                <a:solidFill>
                  <a:srgbClr val="50504E"/>
                </a:solidFill>
              </a:rPr>
              <a:t>Acceptance criteria:</a:t>
            </a:r>
          </a:p>
          <a:p>
            <a:r>
              <a:rPr lang="en-US" dirty="0" smtClean="0">
                <a:solidFill>
                  <a:srgbClr val="50504E"/>
                </a:solidFill>
              </a:rPr>
              <a:t>Q0 &gt;= 2.5E10 @16 MV/m</a:t>
            </a:r>
          </a:p>
          <a:p>
            <a:pPr lvl="1"/>
            <a:r>
              <a:rPr lang="en-US" dirty="0" smtClean="0">
                <a:solidFill>
                  <a:srgbClr val="50504E"/>
                </a:solidFill>
              </a:rPr>
              <a:t>Lower than 2.7 E10 in CM because of SS flanges</a:t>
            </a:r>
          </a:p>
          <a:p>
            <a:r>
              <a:rPr lang="en-US" dirty="0" err="1" smtClean="0">
                <a:solidFill>
                  <a:srgbClr val="50504E"/>
                </a:solidFill>
              </a:rPr>
              <a:t>E</a:t>
            </a:r>
            <a:r>
              <a:rPr lang="en-US" baseline="-25000" dirty="0" err="1" smtClean="0">
                <a:solidFill>
                  <a:srgbClr val="50504E"/>
                </a:solidFill>
              </a:rPr>
              <a:t>acc,max</a:t>
            </a:r>
            <a:r>
              <a:rPr lang="en-US" dirty="0" smtClean="0">
                <a:solidFill>
                  <a:srgbClr val="50504E"/>
                </a:solidFill>
              </a:rPr>
              <a:t> &gt;= 19 MV/m</a:t>
            </a:r>
          </a:p>
          <a:p>
            <a:endParaRPr lang="en-US" dirty="0">
              <a:solidFill>
                <a:srgbClr val="50504E"/>
              </a:solidFill>
            </a:endParaRPr>
          </a:p>
          <a:p>
            <a:r>
              <a:rPr lang="en-US" dirty="0" smtClean="0">
                <a:solidFill>
                  <a:srgbClr val="50504E"/>
                </a:solidFill>
              </a:rPr>
              <a:t>VTS-1, 2 and 3 available for tests</a:t>
            </a:r>
          </a:p>
          <a:p>
            <a:endParaRPr lang="en-US" dirty="0" smtClean="0">
              <a:solidFill>
                <a:srgbClr val="50504E"/>
              </a:solidFill>
            </a:endParaRPr>
          </a:p>
          <a:p>
            <a:endParaRPr lang="en-US" dirty="0">
              <a:solidFill>
                <a:srgbClr val="50504E"/>
              </a:solidFill>
            </a:endParaRPr>
          </a:p>
          <a:p>
            <a:pPr marL="1828800" lvl="4" indent="0">
              <a:buNone/>
            </a:pP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VTS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ECFA LC, May.30-Jun.5, 2016, Spain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3034" y="971550"/>
            <a:ext cx="2258417" cy="301122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6564" y="4009690"/>
            <a:ext cx="2998836" cy="2187962"/>
          </a:xfrm>
          <a:prstGeom prst="rect">
            <a:avLst/>
          </a:prstGeom>
        </p:spPr>
      </p:pic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N.Solyak | High E, high Q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14720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85180" y="994681"/>
            <a:ext cx="5869630" cy="5059363"/>
          </a:xfrm>
        </p:spPr>
        <p:txBody>
          <a:bodyPr/>
          <a:lstStyle/>
          <a:p>
            <a:r>
              <a:rPr lang="en-US" dirty="0" smtClean="0"/>
              <a:t>Cable pulls completed</a:t>
            </a:r>
          </a:p>
          <a:p>
            <a:r>
              <a:rPr lang="en-US" dirty="0" smtClean="0"/>
              <a:t>Operational Readiness walkthrough completed</a:t>
            </a:r>
          </a:p>
          <a:p>
            <a:pPr lvl="1"/>
            <a:r>
              <a:rPr lang="en-US" dirty="0" smtClean="0"/>
              <a:t>Permission to run RF into loads in cave</a:t>
            </a:r>
            <a:endParaRPr lang="en-US" dirty="0"/>
          </a:p>
          <a:p>
            <a:r>
              <a:rPr lang="en-US" dirty="0" smtClean="0"/>
              <a:t>All 8 SSAs verified </a:t>
            </a:r>
            <a:r>
              <a:rPr lang="en-US" dirty="0" smtClean="0"/>
              <a:t>operational (3.8kW)</a:t>
            </a:r>
            <a:endParaRPr lang="en-US" dirty="0" smtClean="0"/>
          </a:p>
          <a:p>
            <a:r>
              <a:rPr lang="en-US" dirty="0" smtClean="0"/>
              <a:t>Commissioning of LLRF, Interlock and Controls systems in progress</a:t>
            </a:r>
          </a:p>
          <a:p>
            <a:r>
              <a:rPr lang="en-US" dirty="0" err="1" smtClean="0"/>
              <a:t>Cryoplant</a:t>
            </a:r>
            <a:r>
              <a:rPr lang="en-US" dirty="0" smtClean="0"/>
              <a:t> operated: 4K helium delivered to test stand </a:t>
            </a:r>
            <a:r>
              <a:rPr lang="en-US" dirty="0" err="1" smtClean="0"/>
              <a:t>feedcap</a:t>
            </a:r>
            <a:endParaRPr lang="en-US" dirty="0" smtClean="0"/>
          </a:p>
          <a:p>
            <a:r>
              <a:rPr lang="en-US" dirty="0" err="1" smtClean="0"/>
              <a:t>pCM</a:t>
            </a:r>
            <a:r>
              <a:rPr lang="en-US" dirty="0" smtClean="0"/>
              <a:t> test to start in July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CMTS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ECFA LC, May.30-Jun.5, 2016, Spain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pic>
        <p:nvPicPr>
          <p:cNvPr id="8" name="Picture 7" descr="IMG_502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0992" y="3868532"/>
            <a:ext cx="3098800" cy="2324100"/>
          </a:xfrm>
          <a:prstGeom prst="rect">
            <a:avLst/>
          </a:prstGeom>
        </p:spPr>
      </p:pic>
      <p:pic>
        <p:nvPicPr>
          <p:cNvPr id="9" name="Picture 8" descr="IMG_5026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5443" y="465690"/>
            <a:ext cx="2445335" cy="3260447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N.Solyak | High E, high Q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784689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pCM</a:t>
            </a:r>
            <a:r>
              <a:rPr lang="en-US" dirty="0"/>
              <a:t> - Prototype </a:t>
            </a:r>
            <a:r>
              <a:rPr lang="en-US" dirty="0" err="1" smtClean="0"/>
              <a:t>cryomodule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ECFA LC, May.30-Jun.5, 2016, Spain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1548125"/>
              </p:ext>
            </p:extLst>
          </p:nvPr>
        </p:nvGraphicFramePr>
        <p:xfrm>
          <a:off x="1614687" y="2833670"/>
          <a:ext cx="5353672" cy="35661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394710"/>
                <a:gridCol w="1886108"/>
                <a:gridCol w="2072854"/>
              </a:tblGrid>
              <a:tr h="508782">
                <a:tc>
                  <a:txBody>
                    <a:bodyPr/>
                    <a:lstStyle/>
                    <a:p>
                      <a:r>
                        <a:rPr lang="en-US" dirty="0" smtClean="0"/>
                        <a:t>Cavity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Quench</a:t>
                      </a:r>
                      <a:r>
                        <a:rPr lang="en-US" baseline="0" dirty="0" smtClean="0"/>
                        <a:t> gradient [MV/m]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Q0@16 MV/m</a:t>
                      </a:r>
                      <a:endParaRPr lang="en-US" dirty="0"/>
                    </a:p>
                  </a:txBody>
                  <a:tcPr/>
                </a:tc>
              </a:tr>
              <a:tr h="290732">
                <a:tc>
                  <a:txBody>
                    <a:bodyPr/>
                    <a:lstStyle/>
                    <a:p>
                      <a:r>
                        <a:rPr lang="en-US" dirty="0" smtClean="0"/>
                        <a:t>TB9AES021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23.0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3.08E10 (latest HTS)</a:t>
                      </a:r>
                      <a:endParaRPr lang="en-US" dirty="0"/>
                    </a:p>
                  </a:txBody>
                  <a:tcPr/>
                </a:tc>
              </a:tr>
              <a:tr h="290732">
                <a:tc>
                  <a:txBody>
                    <a:bodyPr/>
                    <a:lstStyle/>
                    <a:p>
                      <a:r>
                        <a:rPr lang="en-US" dirty="0" smtClean="0"/>
                        <a:t>TB9AES019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19.5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2.82E10 (latest VTS)</a:t>
                      </a:r>
                      <a:endParaRPr lang="en-US" dirty="0"/>
                    </a:p>
                  </a:txBody>
                  <a:tcPr/>
                </a:tc>
              </a:tr>
              <a:tr h="290732">
                <a:tc>
                  <a:txBody>
                    <a:bodyPr/>
                    <a:lstStyle/>
                    <a:p>
                      <a:r>
                        <a:rPr lang="en-US" dirty="0" smtClean="0"/>
                        <a:t>TB9AES026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21.4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2.57E10 (latest VTS)</a:t>
                      </a:r>
                      <a:endParaRPr lang="en-US" dirty="0"/>
                    </a:p>
                  </a:txBody>
                  <a:tcPr/>
                </a:tc>
              </a:tr>
              <a:tr h="290732">
                <a:tc>
                  <a:txBody>
                    <a:bodyPr/>
                    <a:lstStyle/>
                    <a:p>
                      <a:r>
                        <a:rPr lang="en-US" dirty="0" smtClean="0"/>
                        <a:t>TB9AES024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22.4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2.95E10 (latest VTS)</a:t>
                      </a:r>
                      <a:endParaRPr lang="en-US" dirty="0"/>
                    </a:p>
                  </a:txBody>
                  <a:tcPr/>
                </a:tc>
              </a:tr>
              <a:tr h="290732">
                <a:tc>
                  <a:txBody>
                    <a:bodyPr/>
                    <a:lstStyle/>
                    <a:p>
                      <a:r>
                        <a:rPr lang="en-US" dirty="0" smtClean="0"/>
                        <a:t>TB9AES028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28.4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2.81E10 (latest VTS)</a:t>
                      </a:r>
                      <a:endParaRPr lang="en-US" dirty="0"/>
                    </a:p>
                  </a:txBody>
                  <a:tcPr/>
                </a:tc>
              </a:tr>
              <a:tr h="290732">
                <a:tc>
                  <a:txBody>
                    <a:bodyPr/>
                    <a:lstStyle/>
                    <a:p>
                      <a:r>
                        <a:rPr lang="en-US" dirty="0" smtClean="0"/>
                        <a:t>TB9AES022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21.2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2.77E10 (latest VTS)</a:t>
                      </a:r>
                      <a:endParaRPr lang="en-US" dirty="0"/>
                    </a:p>
                  </a:txBody>
                  <a:tcPr/>
                </a:tc>
              </a:tr>
              <a:tr h="290732">
                <a:tc>
                  <a:txBody>
                    <a:bodyPr/>
                    <a:lstStyle/>
                    <a:p>
                      <a:r>
                        <a:rPr lang="en-US" dirty="0" smtClean="0"/>
                        <a:t>TB9AES016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2.75E10 (latest</a:t>
                      </a:r>
                      <a:r>
                        <a:rPr lang="en-US" baseline="0" dirty="0" smtClean="0"/>
                        <a:t> VTS)</a:t>
                      </a:r>
                      <a:endParaRPr lang="en-US" dirty="0"/>
                    </a:p>
                  </a:txBody>
                  <a:tcPr/>
                </a:tc>
              </a:tr>
              <a:tr h="290732">
                <a:tc>
                  <a:txBody>
                    <a:bodyPr/>
                    <a:lstStyle/>
                    <a:p>
                      <a:r>
                        <a:rPr lang="en-US" dirty="0" smtClean="0"/>
                        <a:t>TB9AES027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22.5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2.75E10 (latest VTS)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Content Placeholder 1"/>
          <p:cNvSpPr txBox="1">
            <a:spLocks/>
          </p:cNvSpPr>
          <p:nvPr/>
        </p:nvSpPr>
        <p:spPr>
          <a:xfrm>
            <a:off x="222250" y="704350"/>
            <a:ext cx="8672513" cy="2246448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Additional instrumentation compared to production CM</a:t>
            </a:r>
          </a:p>
          <a:p>
            <a:pPr lvl="1"/>
            <a:r>
              <a:rPr lang="en-US" dirty="0" smtClean="0"/>
              <a:t>4  cavities with internal fluxgates and RTDs</a:t>
            </a:r>
          </a:p>
          <a:p>
            <a:r>
              <a:rPr lang="en-US" dirty="0" smtClean="0"/>
              <a:t>Will ultimately go to accelerator as well</a:t>
            </a:r>
          </a:p>
          <a:p>
            <a:r>
              <a:rPr lang="en-US" dirty="0" smtClean="0"/>
              <a:t>Currently at WS4, MLI being installed</a:t>
            </a:r>
          </a:p>
          <a:p>
            <a:r>
              <a:rPr lang="en-US" dirty="0" smtClean="0"/>
              <a:t>Next: insertion into vacuum vessel</a:t>
            </a:r>
          </a:p>
          <a:p>
            <a:endParaRPr lang="en-US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N.Solyak | High E, high Q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663492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Content Placeholder 2"/>
          <p:cNvSpPr>
            <a:spLocks noGrp="1"/>
          </p:cNvSpPr>
          <p:nvPr>
            <p:ph idx="4294967295"/>
          </p:nvPr>
        </p:nvSpPr>
        <p:spPr>
          <a:xfrm>
            <a:off x="429419" y="1231744"/>
            <a:ext cx="8179904" cy="4957184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0"/>
              </a:spcBef>
              <a:spcAft>
                <a:spcPts val="1000"/>
              </a:spcAft>
            </a:pPr>
            <a:r>
              <a:rPr lang="en-US" altLang="en-US" sz="2400" dirty="0" smtClean="0"/>
              <a:t>ILC TDR</a:t>
            </a:r>
          </a:p>
          <a:p>
            <a:pPr lvl="1">
              <a:spcBef>
                <a:spcPts val="0"/>
              </a:spcBef>
              <a:spcAft>
                <a:spcPts val="500"/>
              </a:spcAft>
            </a:pPr>
            <a:r>
              <a:rPr lang="en-US" altLang="en-US" sz="2000" dirty="0" err="1" smtClean="0">
                <a:solidFill>
                  <a:srgbClr val="0000FF"/>
                </a:solidFill>
              </a:rPr>
              <a:t>E</a:t>
            </a:r>
            <a:r>
              <a:rPr lang="en-US" altLang="en-US" sz="2000" baseline="-25000" dirty="0" err="1" smtClean="0">
                <a:solidFill>
                  <a:srgbClr val="0000FF"/>
                </a:solidFill>
              </a:rPr>
              <a:t>acc</a:t>
            </a:r>
            <a:r>
              <a:rPr lang="en-US" altLang="en-US" sz="2000" dirty="0" smtClean="0">
                <a:solidFill>
                  <a:srgbClr val="0000FF"/>
                </a:solidFill>
              </a:rPr>
              <a:t> =31.5 MV/m  ±20%; Q0=0.8e10 (at 35MV/m, VTS);</a:t>
            </a:r>
          </a:p>
          <a:p>
            <a:pPr lvl="1">
              <a:spcBef>
                <a:spcPts val="0"/>
              </a:spcBef>
              <a:spcAft>
                <a:spcPts val="500"/>
              </a:spcAft>
            </a:pPr>
            <a:r>
              <a:rPr lang="en-US" altLang="en-US" sz="2000" dirty="0" smtClean="0">
                <a:solidFill>
                  <a:srgbClr val="0000FF"/>
                </a:solidFill>
              </a:rPr>
              <a:t>Yield &gt; 80% (90%) – see </a:t>
            </a:r>
            <a:r>
              <a:rPr lang="en-US" altLang="en-US" sz="2000" dirty="0" err="1" smtClean="0">
                <a:solidFill>
                  <a:srgbClr val="0000FF"/>
                </a:solidFill>
              </a:rPr>
              <a:t>N.Walker</a:t>
            </a:r>
            <a:r>
              <a:rPr lang="en-US" altLang="en-US" sz="2000" dirty="0" smtClean="0">
                <a:solidFill>
                  <a:srgbClr val="0000FF"/>
                </a:solidFill>
              </a:rPr>
              <a:t> talk</a:t>
            </a:r>
            <a:endParaRPr lang="en-US" altLang="en-US" sz="2000" dirty="0">
              <a:solidFill>
                <a:srgbClr val="0000FF"/>
              </a:solidFill>
            </a:endParaRPr>
          </a:p>
          <a:p>
            <a:pPr>
              <a:spcBef>
                <a:spcPts val="0"/>
              </a:spcBef>
              <a:spcAft>
                <a:spcPts val="1000"/>
              </a:spcAft>
            </a:pPr>
            <a:r>
              <a:rPr lang="en-US" altLang="en-US" sz="2400" dirty="0" smtClean="0"/>
              <a:t>From </a:t>
            </a:r>
            <a:r>
              <a:rPr lang="en-US" altLang="en-US" sz="2400" dirty="0" smtClean="0"/>
              <a:t>the point view of site AC power, pushing gradient beyond 35 MV/m requires raising </a:t>
            </a:r>
            <a:r>
              <a:rPr lang="en-US" altLang="en-US" sz="2400" dirty="0" smtClean="0"/>
              <a:t>Q0 (cost and energy effective)</a:t>
            </a:r>
            <a:endParaRPr lang="en-US" altLang="en-US" sz="2400" dirty="0" smtClean="0"/>
          </a:p>
          <a:p>
            <a:pPr>
              <a:spcBef>
                <a:spcPts val="0"/>
              </a:spcBef>
              <a:spcAft>
                <a:spcPts val="1000"/>
              </a:spcAft>
            </a:pPr>
            <a:r>
              <a:rPr lang="en-US" altLang="en-US" sz="2400" dirty="0" smtClean="0"/>
              <a:t>LC goal for cavity R&amp;D (after TDR):</a:t>
            </a:r>
          </a:p>
          <a:p>
            <a:pPr marL="0" indent="0">
              <a:spcBef>
                <a:spcPts val="0"/>
              </a:spcBef>
              <a:spcAft>
                <a:spcPts val="1000"/>
              </a:spcAft>
              <a:buNone/>
            </a:pPr>
            <a:r>
              <a:rPr lang="en-US" altLang="en-US" sz="2400" dirty="0" smtClean="0"/>
              <a:t>		</a:t>
            </a:r>
            <a:r>
              <a:rPr lang="en-US" altLang="en-US" sz="2000" dirty="0" err="1" smtClean="0">
                <a:solidFill>
                  <a:srgbClr val="3333FF"/>
                </a:solidFill>
              </a:rPr>
              <a:t>E</a:t>
            </a:r>
            <a:r>
              <a:rPr lang="en-US" altLang="en-US" sz="2000" baseline="-25000" dirty="0" err="1" smtClean="0">
                <a:solidFill>
                  <a:srgbClr val="3333FF"/>
                </a:solidFill>
              </a:rPr>
              <a:t>acc</a:t>
            </a:r>
            <a:r>
              <a:rPr lang="en-US" altLang="en-US" sz="2000" dirty="0" smtClean="0">
                <a:solidFill>
                  <a:srgbClr val="3333FF"/>
                </a:solidFill>
              </a:rPr>
              <a:t> = 40-45 </a:t>
            </a:r>
            <a:r>
              <a:rPr lang="en-US" altLang="en-US" sz="2000" dirty="0" smtClean="0">
                <a:solidFill>
                  <a:srgbClr val="3333FF"/>
                </a:solidFill>
              </a:rPr>
              <a:t>MV/m at Q0 </a:t>
            </a:r>
            <a:r>
              <a:rPr lang="en-US" altLang="en-US" sz="2000" dirty="0" smtClean="0">
                <a:solidFill>
                  <a:srgbClr val="3333FF"/>
                </a:solidFill>
              </a:rPr>
              <a:t>~ (1-2)E10 </a:t>
            </a:r>
            <a:r>
              <a:rPr lang="en-US" altLang="en-US" sz="2000" dirty="0" smtClean="0">
                <a:solidFill>
                  <a:srgbClr val="3333FF"/>
                </a:solidFill>
              </a:rPr>
              <a:t>for 1 </a:t>
            </a:r>
            <a:r>
              <a:rPr lang="en-US" altLang="en-US" sz="2000" dirty="0" err="1" smtClean="0">
                <a:solidFill>
                  <a:srgbClr val="3333FF"/>
                </a:solidFill>
              </a:rPr>
              <a:t>TeV</a:t>
            </a:r>
            <a:r>
              <a:rPr lang="en-US" altLang="en-US" sz="2000" dirty="0" smtClean="0">
                <a:solidFill>
                  <a:srgbClr val="3333FF"/>
                </a:solidFill>
              </a:rPr>
              <a:t> ILC</a:t>
            </a:r>
          </a:p>
          <a:p>
            <a:pPr lvl="1"/>
            <a:r>
              <a:rPr lang="en-US" altLang="en-US" sz="2000" dirty="0" smtClean="0"/>
              <a:t>Path </a:t>
            </a:r>
            <a:r>
              <a:rPr lang="en-US" altLang="en-US" sz="2000" dirty="0"/>
              <a:t>way</a:t>
            </a:r>
            <a:r>
              <a:rPr lang="en-US" altLang="en-US" sz="2000" dirty="0" smtClean="0"/>
              <a:t>? (</a:t>
            </a:r>
            <a:r>
              <a:rPr lang="en-US" altLang="en-US" sz="2000" dirty="0" err="1" smtClean="0"/>
              <a:t>R.Geng</a:t>
            </a:r>
            <a:r>
              <a:rPr lang="en-US" altLang="en-US" sz="2000" dirty="0" smtClean="0"/>
              <a:t> talk)</a:t>
            </a:r>
            <a:endParaRPr lang="en-US" altLang="en-US" sz="2000" dirty="0"/>
          </a:p>
          <a:p>
            <a:pPr lvl="2">
              <a:spcBef>
                <a:spcPts val="0"/>
              </a:spcBef>
            </a:pPr>
            <a:r>
              <a:rPr lang="en-US" altLang="en-US" sz="1800" dirty="0">
                <a:solidFill>
                  <a:srgbClr val="3333FF"/>
                </a:solidFill>
              </a:rPr>
              <a:t>Large-grain + new shape (LL, RE, LSF)</a:t>
            </a:r>
          </a:p>
          <a:p>
            <a:pPr lvl="2">
              <a:spcBef>
                <a:spcPts val="0"/>
              </a:spcBef>
            </a:pPr>
            <a:r>
              <a:rPr lang="en-US" altLang="en-US" sz="1800" dirty="0" err="1">
                <a:solidFill>
                  <a:srgbClr val="3333FF"/>
                </a:solidFill>
              </a:rPr>
              <a:t>Nb</a:t>
            </a:r>
            <a:r>
              <a:rPr lang="en-US" altLang="en-US" sz="1800" dirty="0">
                <a:solidFill>
                  <a:srgbClr val="3333FF"/>
                </a:solidFill>
              </a:rPr>
              <a:t>-Cu clad material (seamless forming</a:t>
            </a:r>
            <a:r>
              <a:rPr lang="en-US" altLang="en-US" sz="1800" dirty="0" smtClean="0">
                <a:solidFill>
                  <a:srgbClr val="3333FF"/>
                </a:solidFill>
              </a:rPr>
              <a:t>)</a:t>
            </a:r>
          </a:p>
          <a:p>
            <a:pPr lvl="2">
              <a:spcBef>
                <a:spcPts val="0"/>
              </a:spcBef>
            </a:pPr>
            <a:r>
              <a:rPr lang="en-US" altLang="en-US" sz="1800" dirty="0" smtClean="0">
                <a:solidFill>
                  <a:srgbClr val="3333FF"/>
                </a:solidFill>
              </a:rPr>
              <a:t>Coating </a:t>
            </a:r>
            <a:r>
              <a:rPr lang="en-US" altLang="en-US" sz="1800" dirty="0">
                <a:solidFill>
                  <a:srgbClr val="3333FF"/>
                </a:solidFill>
              </a:rPr>
              <a:t>of new </a:t>
            </a:r>
            <a:r>
              <a:rPr lang="en-US" altLang="en-US" sz="1800" dirty="0" smtClean="0">
                <a:solidFill>
                  <a:srgbClr val="3333FF"/>
                </a:solidFill>
              </a:rPr>
              <a:t>material (Nb2Sn, ???)</a:t>
            </a:r>
            <a:endParaRPr lang="en-US" altLang="en-US" sz="1800" dirty="0">
              <a:solidFill>
                <a:srgbClr val="3333FF"/>
              </a:solidFill>
            </a:endParaRPr>
          </a:p>
          <a:p>
            <a:pPr lvl="2">
              <a:spcBef>
                <a:spcPts val="0"/>
              </a:spcBef>
            </a:pPr>
            <a:r>
              <a:rPr lang="en-US" altLang="en-US" sz="1800" dirty="0" smtClean="0">
                <a:solidFill>
                  <a:srgbClr val="3333FF"/>
                </a:solidFill>
              </a:rPr>
              <a:t>New ideas ?</a:t>
            </a:r>
            <a:endParaRPr lang="en-US" altLang="en-US" sz="1800" dirty="0">
              <a:solidFill>
                <a:srgbClr val="3333FF"/>
              </a:solidFill>
            </a:endParaRPr>
          </a:p>
          <a:p>
            <a:pPr lvl="1">
              <a:spcBef>
                <a:spcPts val="0"/>
              </a:spcBef>
            </a:pPr>
            <a:endParaRPr lang="en-US" altLang="en-US" sz="2000" dirty="0" smtClean="0"/>
          </a:p>
        </p:txBody>
      </p:sp>
      <p:sp>
        <p:nvSpPr>
          <p:cNvPr id="40963" name="Date Placeholder 3"/>
          <p:cNvSpPr>
            <a:spLocks noGrp="1"/>
          </p:cNvSpPr>
          <p:nvPr>
            <p:ph type="dt" sz="quarter" idx="4294967295"/>
          </p:nvPr>
        </p:nvSpPr>
        <p:spPr>
          <a:xfrm>
            <a:off x="381000" y="6400800"/>
            <a:ext cx="24384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1pPr>
            <a:lvl2pPr marL="37931725" indent="-37474525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2pPr>
            <a:lvl3pPr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3pPr>
            <a:lvl4pPr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4pPr>
            <a:lvl5pPr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5pPr>
            <a:lvl6pPr marL="4572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6pPr>
            <a:lvl7pPr marL="9144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7pPr>
            <a:lvl8pPr marL="1371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8pPr>
            <a:lvl9pPr marL="18288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9pPr>
          </a:lstStyle>
          <a:p>
            <a:r>
              <a:rPr lang="en-US" altLang="en-US" sz="1200" smtClean="0"/>
              <a:t>ECFA LC, May.30-Jun.5, 2016, Spain</a:t>
            </a:r>
            <a:endParaRPr lang="en-US" altLang="en-US" sz="1200" dirty="0" smtClean="0"/>
          </a:p>
        </p:txBody>
      </p:sp>
      <p:sp>
        <p:nvSpPr>
          <p:cNvPr id="40965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400800"/>
            <a:ext cx="19050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1pPr>
            <a:lvl2pPr marL="37931725" indent="-37474525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2pPr>
            <a:lvl3pPr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3pPr>
            <a:lvl4pPr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4pPr>
            <a:lvl5pPr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5pPr>
            <a:lvl6pPr marL="4572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6pPr>
            <a:lvl7pPr marL="9144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7pPr>
            <a:lvl8pPr marL="1371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8pPr>
            <a:lvl9pPr marL="18288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9pPr>
          </a:lstStyle>
          <a:p>
            <a:fld id="{ECD155EA-B97B-4764-B799-D0574BEE69C9}" type="slidenum">
              <a:rPr lang="en-US" altLang="en-US" sz="1400"/>
              <a:pPr/>
              <a:t>2</a:t>
            </a:fld>
            <a:endParaRPr lang="en-US" altLang="en-US" sz="1400" dirty="0"/>
          </a:p>
        </p:txBody>
      </p:sp>
      <p:sp>
        <p:nvSpPr>
          <p:cNvPr id="2" name="TextBox 1"/>
          <p:cNvSpPr txBox="1"/>
          <p:nvPr/>
        </p:nvSpPr>
        <p:spPr>
          <a:xfrm>
            <a:off x="540026" y="435097"/>
            <a:ext cx="81666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ILC cavity </a:t>
            </a:r>
            <a:r>
              <a:rPr lang="en-US" sz="2800" dirty="0" err="1" smtClean="0"/>
              <a:t>E</a:t>
            </a:r>
            <a:r>
              <a:rPr lang="en-US" sz="2800" baseline="-25000" dirty="0" err="1" smtClean="0"/>
              <a:t>acc</a:t>
            </a:r>
            <a:r>
              <a:rPr lang="en-US" sz="2800" dirty="0" smtClean="0"/>
              <a:t> &amp; Q0: State-of-the-art and R&amp;D goals</a:t>
            </a:r>
            <a:endParaRPr lang="en-US" sz="2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N.Solyak | High E, high Q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0354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95012"/>
            <a:ext cx="3597166" cy="4704848"/>
          </a:xfrm>
        </p:spPr>
        <p:txBody>
          <a:bodyPr/>
          <a:lstStyle/>
          <a:p>
            <a:pPr marL="231775" indent="-231775">
              <a:spcBef>
                <a:spcPts val="0"/>
              </a:spcBef>
              <a:spcAft>
                <a:spcPts val="1200"/>
              </a:spcAft>
            </a:pPr>
            <a:r>
              <a:rPr lang="en-US" sz="2000" dirty="0" smtClean="0"/>
              <a:t>N-doped cavity to provide Q&gt;2.7e10</a:t>
            </a:r>
          </a:p>
          <a:p>
            <a:pPr marL="231775" indent="-231775" algn="just">
              <a:spcBef>
                <a:spcPts val="0"/>
              </a:spcBef>
              <a:spcAft>
                <a:spcPts val="1200"/>
              </a:spcAft>
            </a:pPr>
            <a:r>
              <a:rPr lang="en-US" sz="2000" dirty="0" smtClean="0"/>
              <a:t>Cavity auxiliaries re-designed for </a:t>
            </a:r>
            <a:r>
              <a:rPr lang="en-US" sz="2000" dirty="0" err="1" smtClean="0"/>
              <a:t>handeling</a:t>
            </a:r>
            <a:r>
              <a:rPr lang="en-US" sz="2000" dirty="0" smtClean="0"/>
              <a:t> higher power at </a:t>
            </a:r>
            <a:r>
              <a:rPr lang="en-US" sz="2000" dirty="0" err="1" smtClean="0"/>
              <a:t>cw</a:t>
            </a:r>
            <a:r>
              <a:rPr lang="en-US" sz="2000" dirty="0" smtClean="0"/>
              <a:t> (helium vessel, magnetic shielding, power coupler, Tuner, thermal strapping, cables, feedthroughs) </a:t>
            </a:r>
          </a:p>
          <a:p>
            <a:pPr marL="231775" indent="-231775">
              <a:spcBef>
                <a:spcPts val="0"/>
              </a:spcBef>
              <a:spcAft>
                <a:spcPts val="1200"/>
              </a:spcAft>
            </a:pPr>
            <a:r>
              <a:rPr lang="en-US" sz="2000" dirty="0" smtClean="0"/>
              <a:t>All components tested at HTS. </a:t>
            </a:r>
          </a:p>
          <a:p>
            <a:pPr marL="231775" indent="-231775">
              <a:spcBef>
                <a:spcPts val="0"/>
              </a:spcBef>
              <a:spcAft>
                <a:spcPts val="1200"/>
              </a:spcAft>
            </a:pPr>
            <a:r>
              <a:rPr lang="en-US" sz="2000" dirty="0" smtClean="0"/>
              <a:t>Integrated dressed cavity  test to demonstrate Q0 preservation from VTS to HTS</a:t>
            </a: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97917"/>
            <a:ext cx="8686800" cy="427877"/>
          </a:xfrm>
        </p:spPr>
        <p:txBody>
          <a:bodyPr/>
          <a:lstStyle/>
          <a:p>
            <a:r>
              <a:rPr lang="en-US" dirty="0" smtClean="0"/>
              <a:t>Design verification Tests (HTS)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ECFA LC, May.30-Jun.5, 2016, Spain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N.Solyak | High E, high Q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4441" y="1395012"/>
            <a:ext cx="4983529" cy="419825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39762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pCM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ECFA LC, May.30-Jun.5, 2016, Spain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816" y="782060"/>
            <a:ext cx="5690999" cy="379812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4163" y="2866810"/>
            <a:ext cx="4973364" cy="3319720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N.Solyak | High E, high Q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84189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pCM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ECFA LC, May.30-Jun.5, 2016, Spain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949" y="3497155"/>
            <a:ext cx="3604827" cy="270362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2725" y="3496962"/>
            <a:ext cx="3604827" cy="270216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47608" y="251752"/>
            <a:ext cx="6648783" cy="3726896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N.Solyak | High E, high Q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843589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May 29, 2016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ECFA LC, May.30-Jun.5, 2016, Spain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N.Solyak | High E, high Q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208" y="1586993"/>
            <a:ext cx="8686800" cy="3828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0499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 idx="4294967295"/>
          </p:nvPr>
        </p:nvSpPr>
        <p:spPr>
          <a:xfrm>
            <a:off x="451822" y="129091"/>
            <a:ext cx="8103570" cy="753033"/>
          </a:xfrm>
          <a:prstGeom prst="rect">
            <a:avLst/>
          </a:prstGeom>
        </p:spPr>
        <p:txBody>
          <a:bodyPr/>
          <a:lstStyle/>
          <a:p>
            <a:r>
              <a:rPr lang="en-US" sz="2800" dirty="0" smtClean="0"/>
              <a:t>FLASH and XFEL - ACC39 </a:t>
            </a:r>
            <a:r>
              <a:rPr lang="en-US" sz="2800" dirty="0"/>
              <a:t>p</a:t>
            </a:r>
            <a:r>
              <a:rPr lang="en-US" sz="2800" dirty="0" smtClean="0"/>
              <a:t>erformance</a:t>
            </a:r>
          </a:p>
        </p:txBody>
      </p:sp>
      <p:sp>
        <p:nvSpPr>
          <p:cNvPr id="40965" name="Slide Number Placeholder 4"/>
          <p:cNvSpPr txBox="1">
            <a:spLocks noGrp="1"/>
          </p:cNvSpPr>
          <p:nvPr/>
        </p:nvSpPr>
        <p:spPr bwMode="auto">
          <a:xfrm>
            <a:off x="381000" y="63055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fld id="{2D9B4C0B-EE0B-4C06-A1A8-4AC3D843F474}" type="slidenum">
              <a:rPr lang="en-US" sz="1200">
                <a:solidFill>
                  <a:srgbClr val="FFFFFF"/>
                </a:solidFill>
              </a:rPr>
              <a:pPr/>
              <a:t>24</a:t>
            </a:fld>
            <a:endParaRPr lang="en-US" sz="1200">
              <a:solidFill>
                <a:srgbClr val="FFFFFF"/>
              </a:solidFill>
            </a:endParaRPr>
          </a:p>
        </p:txBody>
      </p:sp>
      <p:pic>
        <p:nvPicPr>
          <p:cNvPr id="12" name="Picture 11" descr="IMG00142-20100414-172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1121" y="3289309"/>
            <a:ext cx="4021655" cy="3016241"/>
          </a:xfrm>
          <a:prstGeom prst="rect">
            <a:avLst/>
          </a:prstGeom>
        </p:spPr>
      </p:pic>
      <p:sp>
        <p:nvSpPr>
          <p:cNvPr id="15" name="Content Placeholder 2"/>
          <p:cNvSpPr>
            <a:spLocks noGrp="1"/>
          </p:cNvSpPr>
          <p:nvPr>
            <p:ph idx="4294967295"/>
          </p:nvPr>
        </p:nvSpPr>
        <p:spPr>
          <a:xfrm>
            <a:off x="152400" y="1277960"/>
            <a:ext cx="6096000" cy="1984241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233363" indent="-233363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Calibri" panose="020F0502020204030204" pitchFamily="34" charset="0"/>
              </a:rPr>
              <a:t>ACC39 routinely operates at 18.9 to 19.7 MV/m</a:t>
            </a:r>
          </a:p>
          <a:p>
            <a:pPr marL="342900" lvl="1" indent="-163513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>
                <a:srgbClr val="0000CC"/>
              </a:buClr>
              <a:buFont typeface="Courier New" panose="02070309020205020404" pitchFamily="49" charset="0"/>
              <a:buChar char="o"/>
            </a:pPr>
            <a:r>
              <a:rPr lang="en-US" sz="1900" i="1" dirty="0" smtClean="0">
                <a:solidFill>
                  <a:srgbClr val="0000CC"/>
                </a:solidFill>
                <a:latin typeface="Calibri" panose="020F0502020204030204" pitchFamily="34" charset="0"/>
              </a:rPr>
              <a:t>Capable of operation at 22 MV/m</a:t>
            </a:r>
          </a:p>
          <a:p>
            <a:pPr marL="503237" lvl="2" indent="0">
              <a:lnSpc>
                <a:spcPct val="100000"/>
              </a:lnSpc>
              <a:spcAft>
                <a:spcPts val="200"/>
              </a:spcAft>
              <a:buClr>
                <a:srgbClr val="0000CC"/>
              </a:buClr>
              <a:buNone/>
            </a:pPr>
            <a:r>
              <a:rPr lang="en-US" i="1" dirty="0" smtClean="0">
                <a:solidFill>
                  <a:srgbClr val="0000CC"/>
                </a:solidFill>
              </a:rPr>
              <a:t>- </a:t>
            </a:r>
            <a:r>
              <a:rPr lang="en-US" i="1" dirty="0" smtClean="0">
                <a:solidFill>
                  <a:srgbClr val="0000CC"/>
                </a:solidFill>
                <a:latin typeface="Calibri" panose="020F0502020204030204" pitchFamily="34" charset="0"/>
              </a:rPr>
              <a:t>Limitation set  by thermal interlocks – concern about compromising HOM’s on cavities 3 &amp; 5  (trimmed 2-post style)</a:t>
            </a:r>
          </a:p>
          <a:p>
            <a:pPr marL="173038" indent="-173038">
              <a:lnSpc>
                <a:spcPct val="100000"/>
              </a:lnSpc>
              <a:spcAft>
                <a:spcPts val="500"/>
              </a:spcAft>
              <a:buFont typeface="Arial" panose="020B0604020202020204" pitchFamily="34" charset="0"/>
              <a:buChar char="•"/>
              <a:tabLst>
                <a:tab pos="284163" algn="l"/>
              </a:tabLst>
            </a:pPr>
            <a:r>
              <a:rPr lang="en-US" sz="2200" dirty="0" smtClean="0">
                <a:latin typeface="Calibri" panose="020F0502020204030204" pitchFamily="34" charset="0"/>
              </a:rPr>
              <a:t>Amplitude stability ≤ 2x10</a:t>
            </a:r>
            <a:r>
              <a:rPr lang="en-US" sz="2200" baseline="30000" dirty="0" smtClean="0">
                <a:latin typeface="Calibri" panose="020F0502020204030204" pitchFamily="34" charset="0"/>
              </a:rPr>
              <a:t>-5</a:t>
            </a:r>
            <a:r>
              <a:rPr lang="en-US" sz="2200" dirty="0" smtClean="0">
                <a:latin typeface="Calibri" panose="020F0502020204030204" pitchFamily="34" charset="0"/>
              </a:rPr>
              <a:t> pulse-to-pulse</a:t>
            </a:r>
          </a:p>
          <a:p>
            <a:pPr marL="173038" indent="-173038">
              <a:lnSpc>
                <a:spcPct val="100000"/>
              </a:lnSpc>
              <a:spcAft>
                <a:spcPts val="500"/>
              </a:spcAft>
              <a:buFont typeface="Arial" panose="020B0604020202020204" pitchFamily="34" charset="0"/>
              <a:buChar char="•"/>
              <a:tabLst>
                <a:tab pos="284163" algn="l"/>
              </a:tabLst>
            </a:pPr>
            <a:r>
              <a:rPr lang="en-US" sz="2200" dirty="0" smtClean="0">
                <a:latin typeface="Calibri" panose="020F0502020204030204" pitchFamily="34" charset="0"/>
              </a:rPr>
              <a:t>Phase </a:t>
            </a:r>
            <a:r>
              <a:rPr lang="en-US" sz="2200" dirty="0">
                <a:latin typeface="Calibri" panose="020F0502020204030204" pitchFamily="34" charset="0"/>
              </a:rPr>
              <a:t>stability </a:t>
            </a:r>
            <a:r>
              <a:rPr lang="en-US" sz="2200" dirty="0" smtClean="0">
                <a:latin typeface="Calibri" panose="020F0502020204030204" pitchFamily="34" charset="0"/>
              </a:rPr>
              <a:t>≤ 0.003° pulse-to-pulse</a:t>
            </a:r>
          </a:p>
        </p:txBody>
      </p:sp>
      <p:pic>
        <p:nvPicPr>
          <p:cNvPr id="10" name="Picture 9" descr="ACC39 operation params.tiff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5242" y="4121334"/>
            <a:ext cx="4343400" cy="2142143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auto">
          <a:xfrm>
            <a:off x="5389268" y="5339337"/>
            <a:ext cx="492973" cy="852289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6BD8F7C-2CFD-4E90-8201-DA1C7E9365FD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pic>
        <p:nvPicPr>
          <p:cNvPr id="11" name="Picture 10" descr="linear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8400" y="1284301"/>
            <a:ext cx="2819400" cy="2699710"/>
          </a:xfrm>
          <a:prstGeom prst="rect">
            <a:avLst/>
          </a:prstGeom>
        </p:spPr>
      </p:pic>
      <p:sp>
        <p:nvSpPr>
          <p:cNvPr id="13" name="Footer Placeholder 3"/>
          <p:cNvSpPr>
            <a:spLocks noGrp="1"/>
          </p:cNvSpPr>
          <p:nvPr>
            <p:ph type="ftr" sz="quarter" idx="13"/>
          </p:nvPr>
        </p:nvSpPr>
        <p:spPr>
          <a:xfrm>
            <a:off x="445472" y="6400800"/>
            <a:ext cx="4126528" cy="314326"/>
          </a:xfrm>
        </p:spPr>
        <p:txBody>
          <a:bodyPr/>
          <a:lstStyle/>
          <a:p>
            <a:r>
              <a:rPr lang="en-US" smtClean="0"/>
              <a:t>N.Solyak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691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FNAL 3.9 </a:t>
            </a:r>
            <a:r>
              <a:rPr lang="en-US" dirty="0" smtClean="0"/>
              <a:t>GHz modules 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ECFA LC, May.30-Jun.5, 2016, Spain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10943" t="17682" r="898" b="35787"/>
          <a:stretch/>
        </p:blipFill>
        <p:spPr>
          <a:xfrm>
            <a:off x="570245" y="930657"/>
            <a:ext cx="7820809" cy="224378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3536" t="13717" r="7878" b="40922"/>
          <a:stretch/>
        </p:blipFill>
        <p:spPr>
          <a:xfrm>
            <a:off x="636588" y="3278321"/>
            <a:ext cx="7754466" cy="2158326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N.Solyak | High E, high Q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36588" y="5780001"/>
            <a:ext cx="35993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 cavities, BPM, No magnet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0681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3.9 GHz modules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ECFA LC, May.30-Jun.5, 2016, Spain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N.Solyak | High E, high Q</a:t>
            </a:r>
            <a:endParaRPr lang="en-US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0684" y="787813"/>
            <a:ext cx="5522152" cy="335326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09902" y="4550979"/>
            <a:ext cx="85054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Cavity, main couplers, HOM re-designed to accommodate LCLS-II requirements and improve performance at </a:t>
            </a:r>
            <a:r>
              <a:rPr lang="en-US" dirty="0" err="1" smtClean="0"/>
              <a:t>cw</a:t>
            </a:r>
            <a:r>
              <a:rPr lang="en-US" dirty="0" smtClean="0"/>
              <a:t> regime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7856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24128" t="6084" r="36287" b="7939"/>
          <a:stretch/>
        </p:blipFill>
        <p:spPr>
          <a:xfrm>
            <a:off x="3344177" y="2734191"/>
            <a:ext cx="2739532" cy="3234274"/>
          </a:xfrm>
          <a:prstGeom prst="rect">
            <a:avLst/>
          </a:prstGeom>
        </p:spPr>
      </p:pic>
      <p:pic>
        <p:nvPicPr>
          <p:cNvPr id="62" name="Picture 61"/>
          <p:cNvPicPr>
            <a:picLocks noChangeAspect="1"/>
          </p:cNvPicPr>
          <p:nvPr/>
        </p:nvPicPr>
        <p:blipFill rotWithShape="1">
          <a:blip r:embed="rId4"/>
          <a:srcRect l="11011" t="18872" r="1148" b="37456"/>
          <a:stretch/>
        </p:blipFill>
        <p:spPr>
          <a:xfrm>
            <a:off x="1334066" y="399269"/>
            <a:ext cx="6638015" cy="1793883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4524933" y="6099874"/>
            <a:ext cx="1237786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5599037" y="5874060"/>
            <a:ext cx="1" cy="238219"/>
          </a:xfrm>
          <a:prstGeom prst="straightConnector1">
            <a:avLst/>
          </a:prstGeom>
          <a:ln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791333" y="5894674"/>
            <a:ext cx="59854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3.75”</a:t>
            </a:r>
            <a:endParaRPr lang="en-US" sz="1050" dirty="0"/>
          </a:p>
        </p:txBody>
      </p:sp>
      <p:cxnSp>
        <p:nvCxnSpPr>
          <p:cNvPr id="22" name="Straight Connector 21"/>
          <p:cNvCxnSpPr/>
          <p:nvPr/>
        </p:nvCxnSpPr>
        <p:spPr>
          <a:xfrm flipV="1">
            <a:off x="5215847" y="5912948"/>
            <a:ext cx="1737089" cy="2204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V="1">
            <a:off x="1828800" y="2405331"/>
            <a:ext cx="5925066" cy="1359"/>
          </a:xfrm>
          <a:prstGeom prst="straightConnector1">
            <a:avLst/>
          </a:prstGeom>
          <a:ln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3438685" y="2202286"/>
            <a:ext cx="303369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6253.0 mm (Gate Valve-to-Gate Valve faces)</a:t>
            </a:r>
          </a:p>
        </p:txBody>
      </p:sp>
      <p:cxnSp>
        <p:nvCxnSpPr>
          <p:cNvPr id="26" name="Straight Connector 25"/>
          <p:cNvCxnSpPr/>
          <p:nvPr/>
        </p:nvCxnSpPr>
        <p:spPr>
          <a:xfrm flipH="1">
            <a:off x="1828800" y="1548042"/>
            <a:ext cx="8706" cy="930525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7753866" y="1683533"/>
            <a:ext cx="0" cy="795034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3366928" y="3415966"/>
            <a:ext cx="722467" cy="33277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2053845" y="3000583"/>
            <a:ext cx="145042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Vacuum vessel</a:t>
            </a:r>
          </a:p>
          <a:p>
            <a:r>
              <a:rPr lang="en-US" sz="1050" dirty="0"/>
              <a:t>OD: 38” (965.2 mm</a:t>
            </a:r>
            <a:r>
              <a:rPr lang="en-US" sz="1050" dirty="0" smtClean="0"/>
              <a:t>)</a:t>
            </a:r>
            <a:endParaRPr lang="en-US" sz="1050" dirty="0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3366928" y="3892215"/>
            <a:ext cx="490168" cy="18663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924754" y="3650437"/>
            <a:ext cx="180784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Bellows interconnection</a:t>
            </a:r>
          </a:p>
          <a:p>
            <a:r>
              <a:rPr lang="en-US" sz="1050" dirty="0"/>
              <a:t>OD: 1160 mm</a:t>
            </a:r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5057954" y="3072950"/>
            <a:ext cx="1426490" cy="1169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086524" y="4121771"/>
            <a:ext cx="77726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1656 mm</a:t>
            </a:r>
            <a:endParaRPr lang="en-US" sz="1050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3418707" y="4722553"/>
            <a:ext cx="0" cy="1695289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H="1">
            <a:off x="5983591" y="4689832"/>
            <a:ext cx="10717" cy="1638681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4344037" y="6146760"/>
            <a:ext cx="79978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1500 mm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6405146" y="4363189"/>
            <a:ext cx="1" cy="1531485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V="1">
            <a:off x="6405146" y="3072950"/>
            <a:ext cx="1988" cy="1039556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1" name="Straight Arrow Connector 2050"/>
          <p:cNvCxnSpPr/>
          <p:nvPr/>
        </p:nvCxnSpPr>
        <p:spPr>
          <a:xfrm flipV="1">
            <a:off x="3482878" y="6370540"/>
            <a:ext cx="2462129" cy="11478"/>
          </a:xfrm>
          <a:prstGeom prst="straightConnector1">
            <a:avLst/>
          </a:prstGeom>
          <a:ln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571076" y="1340330"/>
            <a:ext cx="55176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BEAM</a:t>
            </a:r>
          </a:p>
        </p:txBody>
      </p:sp>
      <p:sp>
        <p:nvSpPr>
          <p:cNvPr id="2" name="Right Arrow 1"/>
          <p:cNvSpPr/>
          <p:nvPr/>
        </p:nvSpPr>
        <p:spPr>
          <a:xfrm>
            <a:off x="602724" y="1294217"/>
            <a:ext cx="569569" cy="334579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/>
          <p:cNvSpPr txBox="1"/>
          <p:nvPr/>
        </p:nvSpPr>
        <p:spPr>
          <a:xfrm>
            <a:off x="7650348" y="788509"/>
            <a:ext cx="123093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Downstream end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424864" y="839552"/>
            <a:ext cx="107205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Upstream end</a:t>
            </a:r>
          </a:p>
        </p:txBody>
      </p:sp>
      <p:sp>
        <p:nvSpPr>
          <p:cNvPr id="48" name="Rectangle 47"/>
          <p:cNvSpPr/>
          <p:nvPr/>
        </p:nvSpPr>
        <p:spPr>
          <a:xfrm>
            <a:off x="6010132" y="4363189"/>
            <a:ext cx="356348" cy="2649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42005" y="306390"/>
            <a:ext cx="3730" cy="543587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H="1">
            <a:off x="7623326" y="306390"/>
            <a:ext cx="19166" cy="610285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V="1">
            <a:off x="1442005" y="385331"/>
            <a:ext cx="6200487" cy="6633"/>
          </a:xfrm>
          <a:prstGeom prst="straightConnector1">
            <a:avLst/>
          </a:prstGeom>
          <a:ln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3566010" y="148845"/>
            <a:ext cx="242829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6554.5 mm (</a:t>
            </a:r>
            <a:r>
              <a:rPr lang="en-US" sz="1050" dirty="0" err="1"/>
              <a:t>Cryomodule</a:t>
            </a:r>
            <a:r>
              <a:rPr lang="en-US" sz="1050" dirty="0"/>
              <a:t> slot length)</a:t>
            </a:r>
          </a:p>
        </p:txBody>
      </p:sp>
      <p:cxnSp>
        <p:nvCxnSpPr>
          <p:cNvPr id="42" name="Straight Connector 41"/>
          <p:cNvCxnSpPr/>
          <p:nvPr/>
        </p:nvCxnSpPr>
        <p:spPr>
          <a:xfrm flipV="1">
            <a:off x="3932716" y="2784150"/>
            <a:ext cx="3091726" cy="117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6564304" y="3881478"/>
            <a:ext cx="77726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1820 </a:t>
            </a:r>
            <a:r>
              <a:rPr lang="en-US" sz="1050" dirty="0"/>
              <a:t>mm</a:t>
            </a:r>
          </a:p>
        </p:txBody>
      </p:sp>
      <p:cxnSp>
        <p:nvCxnSpPr>
          <p:cNvPr id="50" name="Straight Arrow Connector 49"/>
          <p:cNvCxnSpPr/>
          <p:nvPr/>
        </p:nvCxnSpPr>
        <p:spPr>
          <a:xfrm flipV="1">
            <a:off x="6900932" y="2792381"/>
            <a:ext cx="1988" cy="1039556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flipH="1">
            <a:off x="6900932" y="4236231"/>
            <a:ext cx="12429" cy="1676717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flipV="1">
            <a:off x="3019506" y="5895450"/>
            <a:ext cx="1053034" cy="1102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stCxn id="60" idx="2"/>
          </p:cNvCxnSpPr>
          <p:nvPr/>
        </p:nvCxnSpPr>
        <p:spPr>
          <a:xfrm>
            <a:off x="3157391" y="5573031"/>
            <a:ext cx="2618" cy="312684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2994107" y="4910872"/>
            <a:ext cx="1658966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>
            <a:stCxn id="60" idx="0"/>
          </p:cNvCxnSpPr>
          <p:nvPr/>
        </p:nvCxnSpPr>
        <p:spPr>
          <a:xfrm flipH="1" flipV="1">
            <a:off x="3151901" y="4920608"/>
            <a:ext cx="5490" cy="398507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2768759" y="5319115"/>
            <a:ext cx="77726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590 </a:t>
            </a:r>
            <a:r>
              <a:rPr lang="en-US" sz="1050" dirty="0"/>
              <a:t>mm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Peterson, 3.9 GHz Cryomodule Design, 26 May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90C6A-7224-4661-B82E-C7C4109032B2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725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LCLS-II. 3.9GHz Cavity String (F10014812)</a:t>
            </a:r>
            <a:endParaRPr lang="en-US" dirty="0"/>
          </a:p>
        </p:txBody>
      </p:sp>
      <p:pic>
        <p:nvPicPr>
          <p:cNvPr id="8" name="Content Placeholder 7" descr="Screen Clipping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773" y="1779099"/>
            <a:ext cx="7241304" cy="4214201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2805654" y="5092433"/>
            <a:ext cx="1192802" cy="579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900"/>
              </a:lnSpc>
            </a:pPr>
            <a:r>
              <a:rPr lang="en-US" dirty="0" smtClean="0">
                <a:latin typeface="Calibri" panose="020F0502020204030204" pitchFamily="34" charset="0"/>
              </a:rPr>
              <a:t>3.9 cavity Style-A</a:t>
            </a:r>
            <a:endParaRPr lang="en-US" dirty="0">
              <a:latin typeface="Calibri" panose="020F0502020204030204" pitchFamily="34" charset="0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H="1" flipV="1">
            <a:off x="3139817" y="4937432"/>
            <a:ext cx="262238" cy="19865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572000" y="55626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4124325" y="4613814"/>
            <a:ext cx="1368806" cy="579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900"/>
              </a:lnSpc>
            </a:pPr>
            <a:r>
              <a:rPr lang="en-US" dirty="0" smtClean="0">
                <a:latin typeface="Calibri" panose="020F0502020204030204" pitchFamily="34" charset="0"/>
              </a:rPr>
              <a:t>3.9 cavity Style-B</a:t>
            </a:r>
            <a:endParaRPr lang="en-US" dirty="0">
              <a:latin typeface="Calibri" panose="020F0502020204030204" pitchFamily="34" charset="0"/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 flipH="1" flipV="1">
            <a:off x="4261450" y="4477433"/>
            <a:ext cx="228599" cy="23615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386428" y="5839599"/>
            <a:ext cx="11812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libri" panose="020F0502020204030204" pitchFamily="34" charset="0"/>
              </a:rPr>
              <a:t>Gate Valve</a:t>
            </a:r>
            <a:endParaRPr lang="en-US" dirty="0">
              <a:latin typeface="Calibri" panose="020F0502020204030204" pitchFamily="34" charset="0"/>
            </a:endParaRPr>
          </a:p>
        </p:txBody>
      </p:sp>
      <p:cxnSp>
        <p:nvCxnSpPr>
          <p:cNvPr id="28" name="Straight Arrow Connector 27"/>
          <p:cNvCxnSpPr>
            <a:stCxn id="26" idx="1"/>
          </p:cNvCxnSpPr>
          <p:nvPr/>
        </p:nvCxnSpPr>
        <p:spPr>
          <a:xfrm flipH="1" flipV="1">
            <a:off x="1981200" y="5747267"/>
            <a:ext cx="405228" cy="2769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5715000" y="3581400"/>
            <a:ext cx="1485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" panose="020F0502020204030204" pitchFamily="34" charset="0"/>
              </a:rPr>
              <a:t>Blade tuner </a:t>
            </a:r>
          </a:p>
        </p:txBody>
      </p:sp>
      <p:cxnSp>
        <p:nvCxnSpPr>
          <p:cNvPr id="31" name="Straight Arrow Connector 30"/>
          <p:cNvCxnSpPr/>
          <p:nvPr/>
        </p:nvCxnSpPr>
        <p:spPr>
          <a:xfrm flipH="1" flipV="1">
            <a:off x="5493131" y="3581400"/>
            <a:ext cx="307327" cy="13917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28600" y="4154269"/>
            <a:ext cx="9718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" panose="020F0502020204030204" pitchFamily="34" charset="0"/>
              </a:rPr>
              <a:t>Spool piece</a:t>
            </a:r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990600" y="4546431"/>
            <a:ext cx="818755" cy="4528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N.Solyak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46" y="1190625"/>
            <a:ext cx="4603319" cy="1414886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6377" y="4242467"/>
            <a:ext cx="3657600" cy="2002864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7544328" y="4390428"/>
            <a:ext cx="13901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Spool piece</a:t>
            </a:r>
          </a:p>
          <a:p>
            <a:r>
              <a:rPr lang="en-US" dirty="0"/>
              <a:t>a</a:t>
            </a:r>
            <a:r>
              <a:rPr lang="en-US" dirty="0" smtClean="0"/>
              <a:t>nd BPM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733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Design is almost completed</a:t>
            </a:r>
          </a:p>
          <a:p>
            <a:r>
              <a:rPr lang="en-US" dirty="0" smtClean="0"/>
              <a:t>Prototyping</a:t>
            </a:r>
          </a:p>
          <a:p>
            <a:pPr lvl="1"/>
            <a:r>
              <a:rPr lang="en-US" dirty="0"/>
              <a:t>Procurement 4 cavities awarded</a:t>
            </a:r>
          </a:p>
          <a:p>
            <a:pPr lvl="1"/>
            <a:r>
              <a:rPr lang="en-US" dirty="0"/>
              <a:t>3 Coupler modification start (delivering Sept)</a:t>
            </a:r>
          </a:p>
          <a:p>
            <a:pPr lvl="1"/>
            <a:r>
              <a:rPr lang="en-US" dirty="0"/>
              <a:t>Tuner ready</a:t>
            </a:r>
          </a:p>
          <a:p>
            <a:r>
              <a:rPr lang="en-US" dirty="0" smtClean="0"/>
              <a:t>Design Verification program</a:t>
            </a:r>
          </a:p>
          <a:p>
            <a:pPr lvl="1"/>
            <a:r>
              <a:rPr lang="en-US" dirty="0"/>
              <a:t>VTS and 120C baking study</a:t>
            </a:r>
          </a:p>
          <a:p>
            <a:pPr lvl="1"/>
            <a:r>
              <a:rPr lang="en-US" dirty="0"/>
              <a:t>Coupler tests</a:t>
            </a:r>
          </a:p>
          <a:p>
            <a:pPr lvl="1"/>
            <a:r>
              <a:rPr lang="en-US" dirty="0"/>
              <a:t>Dressed Cavity tests in HTS</a:t>
            </a:r>
          </a:p>
          <a:p>
            <a:r>
              <a:rPr lang="en-US" dirty="0" smtClean="0"/>
              <a:t>Procurement of 3 CM’s</a:t>
            </a:r>
          </a:p>
          <a:p>
            <a:pPr lvl="1"/>
            <a:r>
              <a:rPr lang="en-US" dirty="0" smtClean="0"/>
              <a:t>LLP  by  the end of 2016</a:t>
            </a:r>
          </a:p>
          <a:p>
            <a:pPr lvl="1"/>
            <a:r>
              <a:rPr lang="en-US" dirty="0" smtClean="0"/>
              <a:t>2017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3.9GHz system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ECFA LC, May.30-Jun.5, 2016, Spain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N.Solyak | High E, high Q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440612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ECFA LC, May.30-Jun.5, 2016, Spain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949" y="1152355"/>
            <a:ext cx="7617734" cy="49095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74511" y="295261"/>
            <a:ext cx="75528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Cavity performance after “standard” treatment (more data from EXFEL production)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300616" y="2351946"/>
            <a:ext cx="6415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1.8K</a:t>
            </a:r>
            <a:endParaRPr lang="en-US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6062454" y="3407075"/>
            <a:ext cx="4475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2K</a:t>
            </a:r>
            <a:endParaRPr lang="en-US" sz="2000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N.Solyak | High E, high Q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21552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860331"/>
            <a:ext cx="8672513" cy="4170582"/>
          </a:xfrm>
        </p:spPr>
        <p:txBody>
          <a:bodyPr/>
          <a:lstStyle/>
          <a:p>
            <a:pPr marL="0" indent="0">
              <a:buNone/>
            </a:pPr>
            <a:r>
              <a:rPr lang="en-US" sz="6000" dirty="0" smtClean="0">
                <a:latin typeface="Harlow Solid Italic" panose="04030604020F02020D02" pitchFamily="82" charset="0"/>
              </a:rPr>
              <a:t>Thank you for your attention</a:t>
            </a:r>
            <a:endParaRPr lang="en-US" sz="6000" dirty="0">
              <a:latin typeface="Harlow Solid Italic" panose="04030604020F02020D02" pitchFamily="82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ECFA LC, May.30-Jun.5, 2016, Spain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N.Solyak | High E, high Q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388242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3689" y="152401"/>
            <a:ext cx="8417733" cy="5921076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ECFA LC, May.30-Jun.5, 2016, Spain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N.Solyak | High E, high Q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85863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2250" y="966294"/>
            <a:ext cx="8686800" cy="5059363"/>
          </a:xfrm>
        </p:spPr>
        <p:txBody>
          <a:bodyPr/>
          <a:lstStyle/>
          <a:p>
            <a:r>
              <a:rPr lang="en-US" dirty="0" smtClean="0"/>
              <a:t>Typical EP + 120 C bake ILC treatment gives the highest achievable gradients – why?</a:t>
            </a:r>
          </a:p>
          <a:p>
            <a:r>
              <a:rPr lang="en-US" dirty="0" smtClean="0"/>
              <a:t>We know it creates a “dirty” layer on top of clean bulk</a:t>
            </a:r>
          </a:p>
          <a:p>
            <a:r>
              <a:rPr lang="en-US" dirty="0" smtClean="0"/>
              <a:t>Therefore, FNAL decided to study how to better “engineer” a dirty layer on top a clean bulk, using low T nitrogen treatments </a:t>
            </a:r>
            <a:r>
              <a:rPr lang="en-US" dirty="0" smtClean="0">
                <a:sym typeface="Wingdings"/>
              </a:rPr>
              <a:t> aim to create few to several nanometers of nitrogen enriched layer on top of clean EP bulk</a:t>
            </a:r>
          </a:p>
          <a:p>
            <a:r>
              <a:rPr lang="en-US" dirty="0" smtClean="0">
                <a:sym typeface="Wingdings"/>
              </a:rPr>
              <a:t>Would this yield a difference from the standard 120C bake? In gradients? In Q?</a:t>
            </a:r>
          </a:p>
          <a:p>
            <a:r>
              <a:rPr lang="en-US" dirty="0" smtClean="0">
                <a:sym typeface="Wingdings"/>
              </a:rPr>
              <a:t>Nitrogen enriched layer to be created in the furnace post 800C treatment – so no oxide is present at the moment of injection of nitrogen at 120C  fundamental understanding of 120C bake with oxide, without oxide, and with nitrogen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gradient / high Q </a:t>
            </a:r>
            <a:r>
              <a:rPr lang="en-US" dirty="0" smtClean="0"/>
              <a:t>R&amp;D at </a:t>
            </a:r>
            <a:r>
              <a:rPr lang="en-US" dirty="0" err="1" smtClean="0"/>
              <a:t>Fermilab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ECFA LC, May.30-Jun.5, 2016, Spain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N.Solyak | High E, high Q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428403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058" y="103664"/>
            <a:ext cx="8686800" cy="641739"/>
          </a:xfrm>
        </p:spPr>
        <p:txBody>
          <a:bodyPr/>
          <a:lstStyle/>
          <a:p>
            <a:pPr lvl="1"/>
            <a:r>
              <a:rPr lang="en-US" sz="2000" dirty="0" smtClean="0"/>
              <a:t>Surface mean free path measured via LE-</a:t>
            </a:r>
            <a:r>
              <a:rPr lang="en-US" sz="2000" dirty="0" err="1" smtClean="0"/>
              <a:t>muSR</a:t>
            </a:r>
            <a:r>
              <a:rPr lang="en-US" sz="2000" dirty="0" smtClean="0"/>
              <a:t>: </a:t>
            </a:r>
            <a:br>
              <a:rPr lang="en-US" sz="2000" dirty="0" smtClean="0"/>
            </a:br>
            <a:r>
              <a:rPr lang="en-US" sz="2000" dirty="0" smtClean="0"/>
              <a:t>120C bake</a:t>
            </a:r>
            <a:r>
              <a:rPr lang="en-US" sz="2000" dirty="0" smtClean="0">
                <a:sym typeface="Wingdings"/>
              </a:rPr>
              <a:t> 2 nm mean free path in first 60 nm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58642" y="6620715"/>
            <a:ext cx="2747962" cy="237285"/>
          </a:xfrm>
        </p:spPr>
        <p:txBody>
          <a:bodyPr/>
          <a:lstStyle/>
          <a:p>
            <a:r>
              <a:rPr lang="en-US" dirty="0" smtClean="0"/>
              <a:t>ECFA LC, May.30-Jun.5, 2016, Spain</a:t>
            </a:r>
            <a:endParaRPr lang="en-US" dirty="0"/>
          </a:p>
        </p:txBody>
      </p:sp>
      <p:pic>
        <p:nvPicPr>
          <p:cNvPr id="7" name="Picture 1" descr="C:\Users\Mattia\Desktop\Rs vs MFP.jpg"/>
          <p:cNvPicPr>
            <a:picLocks noChangeAspect="1" noChangeArrowheads="1"/>
          </p:cNvPicPr>
          <p:nvPr/>
        </p:nvPicPr>
        <p:blipFill>
          <a:blip r:embed="rId4" cstate="print"/>
          <a:srcRect l="3956" t="8944" r="12342" b="2339"/>
          <a:stretch>
            <a:fillRect/>
          </a:stretch>
        </p:blipFill>
        <p:spPr bwMode="auto">
          <a:xfrm>
            <a:off x="-5258" y="1381178"/>
            <a:ext cx="3670300" cy="2710507"/>
          </a:xfrm>
          <a:prstGeom prst="rect">
            <a:avLst/>
          </a:prstGeom>
          <a:noFill/>
        </p:spPr>
      </p:pic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9999120"/>
              </p:ext>
            </p:extLst>
          </p:nvPr>
        </p:nvGraphicFramePr>
        <p:xfrm>
          <a:off x="3106242" y="714143"/>
          <a:ext cx="6589116" cy="50462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" name="Graph" r:id="rId5" imgW="3906000" imgH="2991600" progId="Origin50.Graph">
                  <p:embed/>
                </p:oleObj>
              </mc:Choice>
              <mc:Fallback>
                <p:oleObj name="Graph" r:id="rId5" imgW="3906000" imgH="299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106242" y="714143"/>
                        <a:ext cx="6589116" cy="50462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477842" y="4403003"/>
            <a:ext cx="914400" cy="914400"/>
          </a:xfrm>
          <a:prstGeom prst="rect">
            <a:avLst/>
          </a:prstGeom>
          <a:noFill/>
        </p:spPr>
        <p:txBody>
          <a:bodyPr wrap="none" rtlCol="0">
            <a:norm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solidFill>
                  <a:srgbClr val="004C97"/>
                </a:solidFill>
                <a:latin typeface="Arial"/>
                <a:ea typeface="ＭＳ Ｐゴシック" charset="0"/>
                <a:cs typeface="Arial"/>
              </a:rPr>
              <a:t>Ba = 25 </a:t>
            </a:r>
            <a:r>
              <a:rPr lang="en-US" sz="2000" dirty="0" err="1" smtClean="0">
                <a:solidFill>
                  <a:srgbClr val="004C97"/>
                </a:solidFill>
                <a:latin typeface="Arial"/>
                <a:ea typeface="ＭＳ Ｐゴシック" charset="0"/>
                <a:cs typeface="Arial"/>
              </a:rPr>
              <a:t>mT</a:t>
            </a:r>
            <a:endParaRPr lang="en-US" sz="2000" dirty="0" smtClean="0">
              <a:solidFill>
                <a:srgbClr val="004C97"/>
              </a:solidFill>
              <a:latin typeface="Arial"/>
              <a:ea typeface="ＭＳ Ｐゴシック" charset="0"/>
              <a:cs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4140" y="1114478"/>
            <a:ext cx="4157502" cy="53340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004C97"/>
                </a:solidFill>
                <a:latin typeface="Arial"/>
                <a:ea typeface="ＭＳ Ｐゴシック" charset="0"/>
                <a:cs typeface="Arial"/>
              </a:rPr>
              <a:t>BCS surface resistance as a function of mean free path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3258642" y="3717203"/>
            <a:ext cx="762000" cy="381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44140" y="4199803"/>
            <a:ext cx="3382802" cy="2067908"/>
          </a:xfrm>
          <a:prstGeom prst="rect">
            <a:avLst/>
          </a:prstGeom>
        </p:spPr>
        <p:txBody>
          <a:bodyPr wrap="square">
            <a:normAutofit fontScale="85000" lnSpcReduction="2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4C97"/>
                </a:solidFill>
                <a:latin typeface="Arial"/>
                <a:ea typeface="ＭＳ Ｐゴシック" charset="0"/>
                <a:cs typeface="Arial"/>
              </a:rPr>
              <a:t>BCP and EP unbaked -&gt; strong </a:t>
            </a:r>
            <a:r>
              <a:rPr lang="en-US" sz="1800" dirty="0" smtClean="0">
                <a:solidFill>
                  <a:srgbClr val="004C97"/>
                </a:solidFill>
                <a:latin typeface="Arial"/>
                <a:ea typeface="ＭＳ Ｐゴシック" charset="0"/>
                <a:cs typeface="Arial"/>
              </a:rPr>
              <a:t>screening, clean limit</a:t>
            </a:r>
            <a:endParaRPr lang="en-US" sz="1800" dirty="0">
              <a:solidFill>
                <a:srgbClr val="004C97"/>
              </a:solidFill>
              <a:latin typeface="Arial"/>
              <a:ea typeface="ＭＳ Ｐゴシック" charset="0"/>
              <a:cs typeface="Arial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srgbClr val="004C97"/>
              </a:solidFill>
              <a:latin typeface="Arial"/>
              <a:ea typeface="ＭＳ Ｐゴシック" charset="0"/>
              <a:cs typeface="Arial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4C97"/>
                </a:solidFill>
                <a:latin typeface="Arial"/>
                <a:ea typeface="ＭＳ Ｐゴシック" charset="0"/>
                <a:cs typeface="Arial"/>
              </a:rPr>
              <a:t>EP+120C bake-&gt; strongly suppressed </a:t>
            </a:r>
            <a:r>
              <a:rPr lang="en-US" sz="1800" dirty="0" err="1">
                <a:solidFill>
                  <a:srgbClr val="004C97"/>
                </a:solidFill>
                <a:latin typeface="Arial"/>
                <a:ea typeface="ＭＳ Ｐゴシック" charset="0"/>
                <a:cs typeface="Arial"/>
              </a:rPr>
              <a:t>m.f.p</a:t>
            </a:r>
            <a:r>
              <a:rPr lang="en-US" sz="1800" dirty="0">
                <a:solidFill>
                  <a:srgbClr val="004C97"/>
                </a:solidFill>
                <a:latin typeface="Arial"/>
                <a:ea typeface="ＭＳ Ｐゴシック" charset="0"/>
                <a:cs typeface="Arial"/>
              </a:rPr>
              <a:t>., gradient of the </a:t>
            </a:r>
            <a:r>
              <a:rPr lang="en-US" sz="1800" dirty="0" err="1">
                <a:solidFill>
                  <a:srgbClr val="004C97"/>
                </a:solidFill>
                <a:latin typeface="Arial"/>
                <a:ea typeface="ＭＳ Ｐゴシック" charset="0"/>
                <a:cs typeface="Arial"/>
              </a:rPr>
              <a:t>m.f.p</a:t>
            </a:r>
            <a:r>
              <a:rPr lang="en-US" sz="1800" dirty="0">
                <a:solidFill>
                  <a:srgbClr val="004C97"/>
                </a:solidFill>
                <a:latin typeface="Arial"/>
                <a:ea typeface="ＭＳ Ｐゴシック" charset="0"/>
                <a:cs typeface="Arial"/>
              </a:rPr>
              <a:t>. from the surface, dirty limit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u="sng" dirty="0">
              <a:solidFill>
                <a:srgbClr val="004C97"/>
              </a:solidFill>
              <a:latin typeface="Arial"/>
              <a:ea typeface="ＭＳ Ｐゴシック" charset="0"/>
              <a:cs typeface="Arial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800" u="sng" dirty="0">
                <a:solidFill>
                  <a:srgbClr val="004C97"/>
                </a:solidFill>
                <a:latin typeface="Arial"/>
                <a:ea typeface="ＭＳ Ｐゴシック" charset="0"/>
                <a:cs typeface="Arial"/>
              </a:rPr>
              <a:t>N-doped -&gt; intermediate </a:t>
            </a:r>
            <a:r>
              <a:rPr lang="en-US" sz="1800" u="sng" dirty="0" err="1">
                <a:solidFill>
                  <a:srgbClr val="004C97"/>
                </a:solidFill>
                <a:latin typeface="Arial"/>
                <a:ea typeface="ＭＳ Ｐゴシック" charset="0"/>
                <a:cs typeface="Arial"/>
              </a:rPr>
              <a:t>m.f.p</a:t>
            </a:r>
            <a:r>
              <a:rPr lang="en-US" sz="1800" u="sng" dirty="0" smtClean="0">
                <a:solidFill>
                  <a:srgbClr val="004C97"/>
                </a:solidFill>
                <a:latin typeface="Arial"/>
                <a:ea typeface="ＭＳ Ｐゴシック" charset="0"/>
                <a:cs typeface="Arial"/>
              </a:rPr>
              <a:t>., at the predicted minimum for BCS (previously unexplored)</a:t>
            </a:r>
            <a:endParaRPr lang="en-US" sz="1800" u="sng" dirty="0">
              <a:solidFill>
                <a:srgbClr val="004C97"/>
              </a:solidFill>
              <a:latin typeface="Arial"/>
              <a:ea typeface="ＭＳ Ｐゴシック" charset="0"/>
              <a:cs typeface="Arial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306642" y="1812203"/>
            <a:ext cx="2971800" cy="609600"/>
          </a:xfrm>
          <a:prstGeom prst="rect">
            <a:avLst/>
          </a:prstGeom>
          <a:noFill/>
        </p:spPr>
        <p:txBody>
          <a:bodyPr wrap="square" rtlCol="0">
            <a:normAutofit lnSpcReduction="1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800" i="1" dirty="0" err="1" smtClean="0">
                <a:solidFill>
                  <a:srgbClr val="004C97"/>
                </a:solidFill>
                <a:latin typeface="Arial"/>
                <a:ea typeface="ＭＳ Ｐゴシック" charset="0"/>
                <a:cs typeface="Arial"/>
              </a:rPr>
              <a:t>mfp</a:t>
            </a:r>
            <a:r>
              <a:rPr lang="en-US" sz="1800" dirty="0" smtClean="0">
                <a:solidFill>
                  <a:srgbClr val="004C97"/>
                </a:solidFill>
                <a:latin typeface="Arial"/>
                <a:ea typeface="ＭＳ Ｐゴシック" charset="0"/>
                <a:cs typeface="Arial"/>
              </a:rPr>
              <a:t> ~ 2 nm at the surface, increasing deeper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6459042" y="3107603"/>
            <a:ext cx="98902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4630242" y="1736003"/>
            <a:ext cx="6858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706442" y="1126403"/>
            <a:ext cx="914400" cy="914400"/>
          </a:xfrm>
          <a:prstGeom prst="rect">
            <a:avLst/>
          </a:prstGeom>
          <a:noFill/>
        </p:spPr>
        <p:txBody>
          <a:bodyPr wrap="none" rtlCol="0">
            <a:norm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2800" dirty="0" smtClean="0">
              <a:solidFill>
                <a:srgbClr val="004C97"/>
              </a:solidFill>
              <a:latin typeface="Arial"/>
              <a:ea typeface="ＭＳ Ｐゴシック" charset="0"/>
              <a:cs typeface="Arial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401642" y="1202603"/>
            <a:ext cx="1295400" cy="5334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srgbClr val="004C97"/>
                </a:solidFill>
                <a:latin typeface="Arial"/>
                <a:ea typeface="ＭＳ Ｐゴシック" charset="0"/>
                <a:cs typeface="Arial"/>
              </a:rPr>
              <a:t>~15 nm - </a:t>
            </a:r>
            <a:r>
              <a:rPr lang="en-US" sz="1600" dirty="0">
                <a:solidFill>
                  <a:srgbClr val="004C97"/>
                </a:solidFill>
                <a:latin typeface="Arial"/>
                <a:ea typeface="ＭＳ Ｐゴシック" charset="0"/>
                <a:cs typeface="Arial"/>
              </a:rPr>
              <a:t>n</a:t>
            </a:r>
            <a:r>
              <a:rPr lang="en-US" sz="1600" dirty="0" smtClean="0">
                <a:solidFill>
                  <a:srgbClr val="004C97"/>
                </a:solidFill>
                <a:latin typeface="Arial"/>
                <a:ea typeface="ＭＳ Ｐゴシック" charset="0"/>
                <a:cs typeface="Arial"/>
              </a:rPr>
              <a:t>o screening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678242" y="2955203"/>
            <a:ext cx="914400" cy="914400"/>
          </a:xfrm>
          <a:prstGeom prst="rect">
            <a:avLst/>
          </a:prstGeom>
          <a:noFill/>
        </p:spPr>
        <p:txBody>
          <a:bodyPr wrap="none" rtlCol="0">
            <a:norm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2800" dirty="0" smtClean="0">
              <a:solidFill>
                <a:srgbClr val="004C97"/>
              </a:solidFill>
              <a:latin typeface="Arial"/>
              <a:ea typeface="ＭＳ Ｐゴシック" charset="0"/>
              <a:cs typeface="Arial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541846" y="2879003"/>
            <a:ext cx="1431796" cy="4572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000" i="1" dirty="0" smtClean="0">
                <a:solidFill>
                  <a:srgbClr val="004C97"/>
                </a:solidFill>
                <a:latin typeface="+mj-lt"/>
                <a:ea typeface="ＭＳ Ｐゴシック" charset="0"/>
                <a:cs typeface="Arial"/>
              </a:rPr>
              <a:t>mfp</a:t>
            </a:r>
            <a:r>
              <a:rPr lang="en-US" sz="2000" dirty="0" smtClean="0">
                <a:solidFill>
                  <a:srgbClr val="004C97"/>
                </a:solidFill>
                <a:latin typeface="+mj-lt"/>
                <a:ea typeface="ＭＳ Ｐゴシック" charset="0"/>
                <a:cs typeface="Arial"/>
              </a:rPr>
              <a:t>~40 nm</a:t>
            </a:r>
            <a:endParaRPr lang="en-US" sz="2000" dirty="0" smtClean="0">
              <a:solidFill>
                <a:srgbClr val="004C97"/>
              </a:solidFill>
              <a:latin typeface="+mj-lt"/>
              <a:ea typeface="ＭＳ Ｐゴシック" charset="0"/>
              <a:cs typeface="Arial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5620842" y="3260003"/>
            <a:ext cx="381000" cy="76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409084" y="3312101"/>
            <a:ext cx="1600200" cy="9144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000" i="1" dirty="0" err="1">
                <a:solidFill>
                  <a:srgbClr val="004C97"/>
                </a:solidFill>
                <a:latin typeface="+mn-lt"/>
                <a:ea typeface="ＭＳ Ｐゴシック" charset="0"/>
                <a:cs typeface="Arial"/>
              </a:rPr>
              <a:t>m</a:t>
            </a:r>
            <a:r>
              <a:rPr lang="en-US" sz="2000" i="1" dirty="0" err="1" smtClean="0">
                <a:solidFill>
                  <a:srgbClr val="004C97"/>
                </a:solidFill>
                <a:latin typeface="+mn-lt"/>
                <a:ea typeface="ＭＳ Ｐゴシック" charset="0"/>
                <a:cs typeface="Arial"/>
              </a:rPr>
              <a:t>fp</a:t>
            </a:r>
            <a:r>
              <a:rPr lang="en-US" sz="2000" dirty="0" smtClean="0">
                <a:solidFill>
                  <a:srgbClr val="004C97"/>
                </a:solidFill>
                <a:latin typeface="+mn-lt"/>
                <a:ea typeface="ＭＳ Ｐゴシック" charset="0"/>
                <a:cs typeface="Arial"/>
              </a:rPr>
              <a:t> </a:t>
            </a:r>
            <a:r>
              <a:rPr lang="en-US" sz="2000" dirty="0" smtClean="0">
                <a:solidFill>
                  <a:srgbClr val="004C97"/>
                </a:solidFill>
                <a:latin typeface="+mn-lt"/>
                <a:ea typeface="ＭＳ Ｐゴシック" charset="0"/>
                <a:cs typeface="Arial"/>
              </a:rPr>
              <a:t>&gt;400 </a:t>
            </a:r>
            <a:r>
              <a:rPr lang="en-US" sz="2000" dirty="0" smtClean="0">
                <a:solidFill>
                  <a:srgbClr val="004C97"/>
                </a:solidFill>
                <a:latin typeface="+mn-lt"/>
                <a:ea typeface="ＭＳ Ｐゴシック" charset="0"/>
                <a:cs typeface="Arial"/>
              </a:rPr>
              <a:t>nm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2280742" y="3349679"/>
            <a:ext cx="520700" cy="127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1277442" y="3361603"/>
            <a:ext cx="533400" cy="7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02742" y="3375079"/>
            <a:ext cx="17067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004C97"/>
                </a:solidFill>
                <a:latin typeface="Arial"/>
                <a:ea typeface="ＭＳ Ｐゴシック" charset="0"/>
                <a:cs typeface="ＭＳ Ｐゴシック" charset="0"/>
              </a:rPr>
              <a:t>Dirty limit (120C bake)</a:t>
            </a:r>
            <a:endParaRPr lang="en-US" sz="1200" dirty="0">
              <a:solidFill>
                <a:srgbClr val="004C97"/>
              </a:solidFill>
              <a:latin typeface="Arial"/>
              <a:ea typeface="ＭＳ Ｐゴシック" charset="0"/>
              <a:cs typeface="ＭＳ Ｐゴシック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153742" y="3375079"/>
            <a:ext cx="16356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004C97"/>
                </a:solidFill>
                <a:latin typeface="Arial"/>
                <a:ea typeface="ＭＳ Ｐゴシック" charset="0"/>
                <a:cs typeface="ＭＳ Ｐゴシック" charset="0"/>
              </a:rPr>
              <a:t>Clean limit (EP, BCP)</a:t>
            </a:r>
            <a:endParaRPr lang="en-US" sz="1200" dirty="0">
              <a:solidFill>
                <a:srgbClr val="004C97"/>
              </a:solidFill>
              <a:latin typeface="Arial"/>
              <a:ea typeface="ＭＳ Ｐゴシック" charset="0"/>
              <a:cs typeface="ＭＳ Ｐゴシック" charset="0"/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2052142" y="2917879"/>
            <a:ext cx="38100" cy="3683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998042" y="2689279"/>
            <a:ext cx="18055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004C97"/>
                </a:solidFill>
                <a:latin typeface="Arial"/>
                <a:ea typeface="ＭＳ Ｐゴシック" charset="0"/>
                <a:cs typeface="ＭＳ Ｐゴシック" charset="0"/>
              </a:rPr>
              <a:t>Optimal </a:t>
            </a:r>
            <a:r>
              <a:rPr lang="en-US" sz="1200" dirty="0" err="1" smtClean="0">
                <a:solidFill>
                  <a:srgbClr val="004C97"/>
                </a:solidFill>
                <a:latin typeface="Arial"/>
                <a:ea typeface="ＭＳ Ｐゴシック" charset="0"/>
                <a:cs typeface="ＭＳ Ｐゴシック" charset="0"/>
              </a:rPr>
              <a:t>mfp</a:t>
            </a:r>
            <a:r>
              <a:rPr lang="en-US" sz="1200" dirty="0" smtClean="0">
                <a:solidFill>
                  <a:srgbClr val="004C97"/>
                </a:solidFill>
                <a:latin typeface="Arial"/>
                <a:ea typeface="ＭＳ Ｐゴシック" charset="0"/>
                <a:cs typeface="ＭＳ Ｐゴシック" charset="0"/>
              </a:rPr>
              <a:t> = N doping</a:t>
            </a:r>
            <a:endParaRPr lang="en-US" sz="1200" dirty="0">
              <a:solidFill>
                <a:srgbClr val="004C97"/>
              </a:solidFill>
              <a:latin typeface="Arial"/>
              <a:ea typeface="ＭＳ Ｐゴシック" charset="0"/>
              <a:cs typeface="ＭＳ Ｐゴシック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684147" y="5529047"/>
            <a:ext cx="524510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</a:pPr>
            <a:r>
              <a:rPr lang="en-US" sz="1400" u="sng" dirty="0" err="1" smtClean="0">
                <a:solidFill>
                  <a:srgbClr val="004C97"/>
                </a:solidFill>
                <a:latin typeface="Arial"/>
                <a:ea typeface="ＭＳ Ｐゴシック" charset="0"/>
                <a:cs typeface="ＭＳ Ｐゴシック" charset="0"/>
              </a:rPr>
              <a:t>Meissner</a:t>
            </a:r>
            <a:r>
              <a:rPr lang="en-US" sz="1400" u="sng" dirty="0" smtClean="0">
                <a:solidFill>
                  <a:srgbClr val="004C97"/>
                </a:solidFill>
                <a:latin typeface="Arial"/>
                <a:ea typeface="ＭＳ Ｐゴシック" charset="0"/>
                <a:cs typeface="ＭＳ Ｐゴシック" charset="0"/>
              </a:rPr>
              <a:t> screening profiles for differently treated cutouts (Ba magnetic field applied parallel to sample surface = 25 </a:t>
            </a:r>
            <a:r>
              <a:rPr lang="en-US" sz="1400" u="sng" dirty="0" err="1" smtClean="0">
                <a:solidFill>
                  <a:srgbClr val="004C97"/>
                </a:solidFill>
                <a:latin typeface="Arial"/>
                <a:ea typeface="ＭＳ Ｐゴシック" charset="0"/>
                <a:cs typeface="ＭＳ Ｐゴシック" charset="0"/>
              </a:rPr>
              <a:t>mT</a:t>
            </a:r>
            <a:r>
              <a:rPr lang="en-US" sz="1400" u="sng" dirty="0" smtClean="0">
                <a:solidFill>
                  <a:srgbClr val="004C97"/>
                </a:solidFill>
                <a:latin typeface="Arial"/>
                <a:ea typeface="ＭＳ Ｐゴシック" charset="0"/>
                <a:cs typeface="ＭＳ Ｐゴシック" charset="0"/>
              </a:rPr>
              <a:t>). Allows to directly extract surface </a:t>
            </a:r>
            <a:r>
              <a:rPr lang="en-US" sz="1400" u="sng" dirty="0" err="1" smtClean="0">
                <a:solidFill>
                  <a:srgbClr val="004C97"/>
                </a:solidFill>
                <a:latin typeface="Arial"/>
                <a:ea typeface="ＭＳ Ｐゴシック" charset="0"/>
                <a:cs typeface="ＭＳ Ｐゴシック" charset="0"/>
              </a:rPr>
              <a:t>mfp</a:t>
            </a:r>
            <a:endParaRPr lang="en-US" sz="1400" u="sng" dirty="0">
              <a:solidFill>
                <a:srgbClr val="004C97"/>
              </a:solidFill>
              <a:latin typeface="Arial"/>
              <a:ea typeface="ＭＳ Ｐゴシック" charset="0"/>
              <a:cs typeface="ＭＳ Ｐゴシック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A663A-9045-4F5C-A8DD-14283B87C59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z="1000" dirty="0" err="1" smtClean="0"/>
              <a:t>N.Solyak</a:t>
            </a:r>
            <a:r>
              <a:rPr lang="en-US" sz="1000" dirty="0" smtClean="0"/>
              <a:t> | High E, high Q</a:t>
            </a:r>
            <a:endParaRPr lang="en-US" sz="1000" b="1" dirty="0"/>
          </a:p>
        </p:txBody>
      </p:sp>
    </p:spTree>
    <p:extLst>
      <p:ext uri="{BB962C8B-B14F-4D97-AF65-F5344CB8AC3E}">
        <p14:creationId xmlns:p14="http://schemas.microsoft.com/office/powerpoint/2010/main" val="3579649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2844" y="1221855"/>
            <a:ext cx="4919019" cy="4444006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446019"/>
            <a:ext cx="8686800" cy="427877"/>
          </a:xfrm>
        </p:spPr>
        <p:txBody>
          <a:bodyPr/>
          <a:lstStyle/>
          <a:p>
            <a:r>
              <a:rPr lang="en-US" dirty="0" smtClean="0"/>
              <a:t>The surface processing sequence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ECFA LC, May.30-Jun.5, 2016, Spain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27285" y="1221855"/>
            <a:ext cx="4241069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000" dirty="0" smtClean="0"/>
              <a:t>Bulk electro-polishing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High T furnace </a:t>
            </a:r>
            <a:r>
              <a:rPr lang="en-US" sz="2000" u="sng" dirty="0" smtClean="0"/>
              <a:t>with caps to avoid furnace contamination</a:t>
            </a:r>
            <a:r>
              <a:rPr lang="en-US" sz="2000" dirty="0" smtClean="0"/>
              <a:t>: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 smtClean="0"/>
              <a:t>800C 2 hours HV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 smtClean="0"/>
              <a:t>120C 48 hours with N2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NO chemistry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HPR, VT assembly</a:t>
            </a:r>
          </a:p>
          <a:p>
            <a:pPr marL="342900" indent="-342900">
              <a:buFont typeface="Arial"/>
              <a:buChar char="•"/>
            </a:pPr>
            <a:endParaRPr lang="en-US" dirty="0" smtClean="0"/>
          </a:p>
          <a:p>
            <a:pPr marL="342900" indent="-342900">
              <a:buFont typeface="Arial"/>
              <a:buChar char="•"/>
            </a:pP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71" y="4039512"/>
            <a:ext cx="4271183" cy="221545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376737" y="2129795"/>
            <a:ext cx="2060773" cy="116955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1400" dirty="0" smtClean="0"/>
          </a:p>
          <a:p>
            <a:r>
              <a:rPr lang="en-US" sz="1400" dirty="0" smtClean="0"/>
              <a:t>800 C -2hrs</a:t>
            </a:r>
          </a:p>
          <a:p>
            <a:r>
              <a:rPr lang="en-US" sz="1400" dirty="0" smtClean="0"/>
              <a:t>Cooldown to 120C</a:t>
            </a:r>
          </a:p>
          <a:p>
            <a:r>
              <a:rPr lang="en-US" sz="1400" dirty="0" smtClean="0"/>
              <a:t>120C48hrs; N2@25mTorr</a:t>
            </a:r>
          </a:p>
          <a:p>
            <a:r>
              <a:rPr lang="en-US" sz="1400" dirty="0" smtClean="0"/>
              <a:t>Cooldown to RT</a:t>
            </a: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N.Solyak | High E, high Q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76874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415612"/>
            <a:ext cx="8686800" cy="427877"/>
          </a:xfrm>
        </p:spPr>
        <p:txBody>
          <a:bodyPr/>
          <a:lstStyle/>
          <a:p>
            <a:r>
              <a:rPr lang="en-US" dirty="0" smtClean="0"/>
              <a:t>Results comparison </a:t>
            </a:r>
            <a:br>
              <a:rPr lang="en-US" dirty="0" smtClean="0"/>
            </a:br>
            <a:r>
              <a:rPr lang="en-US" dirty="0" smtClean="0"/>
              <a:t>“standard” 120C bake </a:t>
            </a:r>
            <a:r>
              <a:rPr lang="en-US" dirty="0" err="1" smtClean="0"/>
              <a:t>vs</a:t>
            </a:r>
            <a:r>
              <a:rPr lang="en-US" dirty="0" smtClean="0"/>
              <a:t> “N infused” 120C bake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ECFA LC, May.30-Jun.5, 2016, Spain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364" y="835669"/>
            <a:ext cx="5934412" cy="501189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36827" y="5847562"/>
            <a:ext cx="68788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Increase in Q factor of two, increase in gradient ~15%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109270" y="1422382"/>
            <a:ext cx="301272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dirty="0" smtClean="0"/>
              <a:t>Achieved: </a:t>
            </a:r>
          </a:p>
          <a:p>
            <a:r>
              <a:rPr lang="en-US" dirty="0" smtClean="0"/>
              <a:t>45.6 MV/m </a:t>
            </a:r>
            <a:r>
              <a:rPr lang="en-US" dirty="0" smtClean="0">
                <a:sym typeface="Wingdings"/>
              </a:rPr>
              <a:t> 194 </a:t>
            </a:r>
            <a:r>
              <a:rPr lang="en-US" dirty="0" err="1" smtClean="0">
                <a:sym typeface="Wingdings"/>
              </a:rPr>
              <a:t>mT</a:t>
            </a:r>
            <a:endParaRPr lang="en-US" dirty="0" smtClean="0">
              <a:sym typeface="Wingdings"/>
            </a:endParaRPr>
          </a:p>
          <a:p>
            <a:r>
              <a:rPr lang="en-US" dirty="0" smtClean="0">
                <a:sym typeface="Wingdings"/>
              </a:rPr>
              <a:t>With Q ~ 2e10!</a:t>
            </a:r>
          </a:p>
          <a:p>
            <a:pPr marL="342900" indent="-342900">
              <a:buFont typeface="Arial"/>
              <a:buChar char="•"/>
            </a:pPr>
            <a:endParaRPr lang="en-US" dirty="0">
              <a:sym typeface="Wingdings"/>
            </a:endParaRPr>
          </a:p>
          <a:p>
            <a:pPr marL="342900" indent="-342900">
              <a:buFont typeface="Arial"/>
              <a:buChar char="•"/>
            </a:pPr>
            <a:r>
              <a:rPr lang="en-US" dirty="0" smtClean="0">
                <a:sym typeface="Wingdings"/>
              </a:rPr>
              <a:t>Q at ~ 35 MV/m ~ 2.3e10</a:t>
            </a:r>
            <a:r>
              <a:rPr lang="en-US" dirty="0" smtClean="0">
                <a:sym typeface="Wingdings"/>
              </a:rPr>
              <a:t>!</a:t>
            </a:r>
          </a:p>
          <a:p>
            <a:pPr marL="342900" indent="-342900">
              <a:buFont typeface="Arial"/>
              <a:buChar char="•"/>
            </a:pPr>
            <a:endParaRPr lang="en-US" dirty="0">
              <a:sym typeface="Wingdings"/>
            </a:endParaRPr>
          </a:p>
          <a:p>
            <a:pPr marL="342900" indent="-342900">
              <a:buFont typeface="Arial"/>
              <a:buChar char="•"/>
            </a:pPr>
            <a:r>
              <a:rPr lang="en-US" dirty="0" smtClean="0">
                <a:sym typeface="Wingdings"/>
              </a:rPr>
              <a:t>ILC specs: Q=0.8e10 @ 35MV/m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N.Solyak</a:t>
            </a:r>
            <a:r>
              <a:rPr lang="en-US" dirty="0" smtClean="0"/>
              <a:t> | High E, high Q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987368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446019"/>
            <a:ext cx="8686800" cy="427877"/>
          </a:xfrm>
        </p:spPr>
        <p:txBody>
          <a:bodyPr/>
          <a:lstStyle/>
          <a:p>
            <a:r>
              <a:rPr lang="en-US" sz="2400" dirty="0" smtClean="0"/>
              <a:t>120C “modified” bake with N2 – repeatedly highest Q ever measured &gt;2e10 at very high gradients&gt;40 MV/m!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ECFA LC, May.30-Jun.5, 2016, Spain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7372" y="947956"/>
            <a:ext cx="6283286" cy="522259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479015" y="4897041"/>
            <a:ext cx="2390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A. Grassellino et al, TBP</a:t>
            </a:r>
            <a:endParaRPr lang="en-US" sz="18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N.Solyak</a:t>
            </a:r>
            <a:r>
              <a:rPr lang="en-US" dirty="0" smtClean="0"/>
              <a:t> | High E, high Q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074116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ermilab_PPT_090815">
  <a:themeElements>
    <a:clrScheme name="Fermilab 1">
      <a:dk1>
        <a:srgbClr val="003087"/>
      </a:dk1>
      <a:lt1>
        <a:srgbClr val="FFFFFF"/>
      </a:lt1>
      <a:dk2>
        <a:srgbClr val="00308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50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Fermilab_PPT_090915.potx [Read-Only]" id="{9248602E-C731-4373-947C-B140E4507899}" vid="{1F1DE3FC-19B7-4B76-ACC8-5044C0B6A2E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Fermilab_PPT_090915</Template>
  <TotalTime>4410</TotalTime>
  <Words>1872</Words>
  <Application>Microsoft Office PowerPoint</Application>
  <PresentationFormat>On-screen Show (4:3)</PresentationFormat>
  <Paragraphs>319</Paragraphs>
  <Slides>30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1" baseType="lpstr">
      <vt:lpstr>Arial Unicode MS</vt:lpstr>
      <vt:lpstr>ＭＳ Ｐゴシック</vt:lpstr>
      <vt:lpstr>Arial</vt:lpstr>
      <vt:lpstr>Calibri</vt:lpstr>
      <vt:lpstr>Courier New</vt:lpstr>
      <vt:lpstr>Geneva</vt:lpstr>
      <vt:lpstr>Harlow Solid Italic</vt:lpstr>
      <vt:lpstr>Helvetica</vt:lpstr>
      <vt:lpstr>Wingdings</vt:lpstr>
      <vt:lpstr>Fermilab_PPT_090815</vt:lpstr>
      <vt:lpstr>Graph</vt:lpstr>
      <vt:lpstr>PowerPoint Presentation</vt:lpstr>
      <vt:lpstr>PowerPoint Presentation</vt:lpstr>
      <vt:lpstr>PowerPoint Presentation</vt:lpstr>
      <vt:lpstr>PowerPoint Presentation</vt:lpstr>
      <vt:lpstr>High gradient / high Q R&amp;D at Fermilab</vt:lpstr>
      <vt:lpstr>Surface mean free path measured via LE-muSR:  120C bake 2 nm mean free path in first 60 nm</vt:lpstr>
      <vt:lpstr>The surface processing sequence</vt:lpstr>
      <vt:lpstr>Results comparison  “standard” 120C bake vs “N infused” 120C bake</vt:lpstr>
      <vt:lpstr>120C “modified” bake with N2 – repeatedly highest Q ever measured &gt;2e10 at very high gradients&gt;40 MV/m!</vt:lpstr>
      <vt:lpstr>Sequence on same cavity: EP + 800C 120C bake 800C+N-infused 120C bake</vt:lpstr>
      <vt:lpstr>Conclusions/ future direction</vt:lpstr>
      <vt:lpstr>PowerPoint Presentation</vt:lpstr>
      <vt:lpstr>LCLS-II Linac</vt:lpstr>
      <vt:lpstr>Overview Fermilab Scope</vt:lpstr>
      <vt:lpstr>Schedule</vt:lpstr>
      <vt:lpstr>VTS</vt:lpstr>
      <vt:lpstr>VTS</vt:lpstr>
      <vt:lpstr>CMTS</vt:lpstr>
      <vt:lpstr>pCM - Prototype cryomodule</vt:lpstr>
      <vt:lpstr>Design verification Tests (HTS)</vt:lpstr>
      <vt:lpstr>pCM</vt:lpstr>
      <vt:lpstr>pCM</vt:lpstr>
      <vt:lpstr>May 29, 2016</vt:lpstr>
      <vt:lpstr>FLASH and XFEL - ACC39 performance</vt:lpstr>
      <vt:lpstr>FNAL 3.9 GHz modules </vt:lpstr>
      <vt:lpstr>3.9 GHz modules</vt:lpstr>
      <vt:lpstr>PowerPoint Presentation</vt:lpstr>
      <vt:lpstr>LCLS-II. 3.9GHz Cavity String (F10014812)</vt:lpstr>
      <vt:lpstr>Status 3.9GHz system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Nikolay A. Solyak x8841 12664N</cp:lastModifiedBy>
  <cp:revision>73</cp:revision>
  <cp:lastPrinted>2014-01-20T19:40:21Z</cp:lastPrinted>
  <dcterms:created xsi:type="dcterms:W3CDTF">2016-05-26T18:48:19Z</dcterms:created>
  <dcterms:modified xsi:type="dcterms:W3CDTF">2016-05-31T10:51:34Z</dcterms:modified>
</cp:coreProperties>
</file>