
<file path=[Content_Types].xml><?xml version="1.0" encoding="utf-8"?>
<Types xmlns="http://schemas.openxmlformats.org/package/2006/content-types">
  <Default Extension="xml" ContentType="application/xml"/>
  <Default Extension="jpeg" ContentType="image/jpeg"/>
  <Default Extension="jpg" ContentType="image/jpg"/>
  <Default Extension="emf" ContentType="image/x-emf"/>
  <Default Extension="rels" ContentType="application/vnd.openxmlformats-package.relationships+xml"/>
  <Default Extension="gif" ContentType="image/gif"/>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media/image88.jpg" ContentType="image/jpeg"/>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charts/chart1.xml" ContentType="application/vnd.openxmlformats-officedocument.drawingml.chart+xml"/>
  <Override PartName="/ppt/theme/themeOverride1.xml" ContentType="application/vnd.openxmlformats-officedocument.themeOverr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media/image136.jpg" ContentType="image/jpeg"/>
  <Override PartName="/ppt/media/image137.jpg" ContentType="image/jpeg"/>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88"/>
  </p:notesMasterIdLst>
  <p:handoutMasterIdLst>
    <p:handoutMasterId r:id="rId89"/>
  </p:handoutMasterIdLst>
  <p:sldIdLst>
    <p:sldId id="311" r:id="rId2"/>
    <p:sldId id="479" r:id="rId3"/>
    <p:sldId id="474" r:id="rId4"/>
    <p:sldId id="313" r:id="rId5"/>
    <p:sldId id="367" r:id="rId6"/>
    <p:sldId id="368" r:id="rId7"/>
    <p:sldId id="369" r:id="rId8"/>
    <p:sldId id="373" r:id="rId9"/>
    <p:sldId id="478" r:id="rId10"/>
    <p:sldId id="375" r:id="rId11"/>
    <p:sldId id="379" r:id="rId12"/>
    <p:sldId id="380" r:id="rId13"/>
    <p:sldId id="381" r:id="rId14"/>
    <p:sldId id="382" r:id="rId15"/>
    <p:sldId id="383" r:id="rId16"/>
    <p:sldId id="384" r:id="rId17"/>
    <p:sldId id="385" r:id="rId18"/>
    <p:sldId id="386" r:id="rId19"/>
    <p:sldId id="387" r:id="rId20"/>
    <p:sldId id="388" r:id="rId21"/>
    <p:sldId id="389" r:id="rId22"/>
    <p:sldId id="390" r:id="rId23"/>
    <p:sldId id="391" r:id="rId24"/>
    <p:sldId id="392" r:id="rId25"/>
    <p:sldId id="393" r:id="rId26"/>
    <p:sldId id="394" r:id="rId27"/>
    <p:sldId id="405" r:id="rId28"/>
    <p:sldId id="407" r:id="rId29"/>
    <p:sldId id="406" r:id="rId30"/>
    <p:sldId id="408" r:id="rId31"/>
    <p:sldId id="409" r:id="rId32"/>
    <p:sldId id="410" r:id="rId33"/>
    <p:sldId id="411" r:id="rId34"/>
    <p:sldId id="412" r:id="rId35"/>
    <p:sldId id="413" r:id="rId36"/>
    <p:sldId id="414" r:id="rId37"/>
    <p:sldId id="493" r:id="rId38"/>
    <p:sldId id="396" r:id="rId39"/>
    <p:sldId id="397" r:id="rId40"/>
    <p:sldId id="398" r:id="rId41"/>
    <p:sldId id="399" r:id="rId42"/>
    <p:sldId id="400" r:id="rId43"/>
    <p:sldId id="494" r:id="rId44"/>
    <p:sldId id="497" r:id="rId45"/>
    <p:sldId id="401" r:id="rId46"/>
    <p:sldId id="402" r:id="rId47"/>
    <p:sldId id="432" r:id="rId48"/>
    <p:sldId id="428" r:id="rId49"/>
    <p:sldId id="433" r:id="rId50"/>
    <p:sldId id="434" r:id="rId51"/>
    <p:sldId id="435" r:id="rId52"/>
    <p:sldId id="436" r:id="rId53"/>
    <p:sldId id="437" r:id="rId54"/>
    <p:sldId id="438" r:id="rId55"/>
    <p:sldId id="439" r:id="rId56"/>
    <p:sldId id="442" r:id="rId57"/>
    <p:sldId id="458" r:id="rId58"/>
    <p:sldId id="459" r:id="rId59"/>
    <p:sldId id="460" r:id="rId60"/>
    <p:sldId id="461" r:id="rId61"/>
    <p:sldId id="463" r:id="rId62"/>
    <p:sldId id="503" r:id="rId63"/>
    <p:sldId id="464" r:id="rId64"/>
    <p:sldId id="465" r:id="rId65"/>
    <p:sldId id="475" r:id="rId66"/>
    <p:sldId id="476" r:id="rId67"/>
    <p:sldId id="477" r:id="rId68"/>
    <p:sldId id="482" r:id="rId69"/>
    <p:sldId id="480" r:id="rId70"/>
    <p:sldId id="481" r:id="rId71"/>
    <p:sldId id="483" r:id="rId72"/>
    <p:sldId id="485" r:id="rId73"/>
    <p:sldId id="486" r:id="rId74"/>
    <p:sldId id="487" r:id="rId75"/>
    <p:sldId id="488" r:id="rId76"/>
    <p:sldId id="489" r:id="rId77"/>
    <p:sldId id="490" r:id="rId78"/>
    <p:sldId id="491" r:id="rId79"/>
    <p:sldId id="492" r:id="rId80"/>
    <p:sldId id="496" r:id="rId81"/>
    <p:sldId id="495" r:id="rId82"/>
    <p:sldId id="498" r:id="rId83"/>
    <p:sldId id="499" r:id="rId84"/>
    <p:sldId id="500" r:id="rId85"/>
    <p:sldId id="502" r:id="rId86"/>
    <p:sldId id="501" r:id="rId87"/>
  </p:sldIdLst>
  <p:sldSz cx="9144000" cy="6858000" type="screen4x3"/>
  <p:notesSz cx="6797675" cy="9928225"/>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6FF66"/>
    <a:srgbClr val="0080FF"/>
    <a:srgbClr val="8000FF"/>
    <a:srgbClr val="FF6666"/>
    <a:srgbClr val="66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87640" autoAdjust="0"/>
  </p:normalViewPr>
  <p:slideViewPr>
    <p:cSldViewPr>
      <p:cViewPr varScale="1">
        <p:scale>
          <a:sx n="82" d="100"/>
          <a:sy n="82" d="100"/>
        </p:scale>
        <p:origin x="-1728" y="-10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50" Type="http://schemas.openxmlformats.org/officeDocument/2006/relationships/slide" Target="slides/slide49.xml"/><Relationship Id="rId51" Type="http://schemas.openxmlformats.org/officeDocument/2006/relationships/slide" Target="slides/slide50.xml"/><Relationship Id="rId52" Type="http://schemas.openxmlformats.org/officeDocument/2006/relationships/slide" Target="slides/slide51.xml"/><Relationship Id="rId53" Type="http://schemas.openxmlformats.org/officeDocument/2006/relationships/slide" Target="slides/slide52.xml"/><Relationship Id="rId54" Type="http://schemas.openxmlformats.org/officeDocument/2006/relationships/slide" Target="slides/slide53.xml"/><Relationship Id="rId55" Type="http://schemas.openxmlformats.org/officeDocument/2006/relationships/slide" Target="slides/slide54.xml"/><Relationship Id="rId56" Type="http://schemas.openxmlformats.org/officeDocument/2006/relationships/slide" Target="slides/slide55.xml"/><Relationship Id="rId57" Type="http://schemas.openxmlformats.org/officeDocument/2006/relationships/slide" Target="slides/slide56.xml"/><Relationship Id="rId58" Type="http://schemas.openxmlformats.org/officeDocument/2006/relationships/slide" Target="slides/slide57.xml"/><Relationship Id="rId59" Type="http://schemas.openxmlformats.org/officeDocument/2006/relationships/slide" Target="slides/slide58.xml"/><Relationship Id="rId70" Type="http://schemas.openxmlformats.org/officeDocument/2006/relationships/slide" Target="slides/slide69.xml"/><Relationship Id="rId71" Type="http://schemas.openxmlformats.org/officeDocument/2006/relationships/slide" Target="slides/slide70.xml"/><Relationship Id="rId72" Type="http://schemas.openxmlformats.org/officeDocument/2006/relationships/slide" Target="slides/slide71.xml"/><Relationship Id="rId73" Type="http://schemas.openxmlformats.org/officeDocument/2006/relationships/slide" Target="slides/slide72.xml"/><Relationship Id="rId74" Type="http://schemas.openxmlformats.org/officeDocument/2006/relationships/slide" Target="slides/slide73.xml"/><Relationship Id="rId75" Type="http://schemas.openxmlformats.org/officeDocument/2006/relationships/slide" Target="slides/slide74.xml"/><Relationship Id="rId76" Type="http://schemas.openxmlformats.org/officeDocument/2006/relationships/slide" Target="slides/slide75.xml"/><Relationship Id="rId77" Type="http://schemas.openxmlformats.org/officeDocument/2006/relationships/slide" Target="slides/slide76.xml"/><Relationship Id="rId78" Type="http://schemas.openxmlformats.org/officeDocument/2006/relationships/slide" Target="slides/slide77.xml"/><Relationship Id="rId79" Type="http://schemas.openxmlformats.org/officeDocument/2006/relationships/slide" Target="slides/slide78.xml"/><Relationship Id="rId90" Type="http://schemas.openxmlformats.org/officeDocument/2006/relationships/printerSettings" Target="printerSettings/printerSettings1.bin"/><Relationship Id="rId91" Type="http://schemas.openxmlformats.org/officeDocument/2006/relationships/presProps" Target="presProps.xml"/><Relationship Id="rId92" Type="http://schemas.openxmlformats.org/officeDocument/2006/relationships/viewProps" Target="viewProps.xml"/><Relationship Id="rId93" Type="http://schemas.openxmlformats.org/officeDocument/2006/relationships/theme" Target="theme/theme1.xml"/><Relationship Id="rId94" Type="http://schemas.openxmlformats.org/officeDocument/2006/relationships/tableStyles" Target="tableStyles.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slide" Target="slides/slide44.xml"/><Relationship Id="rId46" Type="http://schemas.openxmlformats.org/officeDocument/2006/relationships/slide" Target="slides/slide45.xml"/><Relationship Id="rId47" Type="http://schemas.openxmlformats.org/officeDocument/2006/relationships/slide" Target="slides/slide46.xml"/><Relationship Id="rId48" Type="http://schemas.openxmlformats.org/officeDocument/2006/relationships/slide" Target="slides/slide47.xml"/><Relationship Id="rId49" Type="http://schemas.openxmlformats.org/officeDocument/2006/relationships/slide" Target="slides/slide48.xml"/><Relationship Id="rId60" Type="http://schemas.openxmlformats.org/officeDocument/2006/relationships/slide" Target="slides/slide59.xml"/><Relationship Id="rId61" Type="http://schemas.openxmlformats.org/officeDocument/2006/relationships/slide" Target="slides/slide60.xml"/><Relationship Id="rId62" Type="http://schemas.openxmlformats.org/officeDocument/2006/relationships/slide" Target="slides/slide61.xml"/><Relationship Id="rId63" Type="http://schemas.openxmlformats.org/officeDocument/2006/relationships/slide" Target="slides/slide62.xml"/><Relationship Id="rId64" Type="http://schemas.openxmlformats.org/officeDocument/2006/relationships/slide" Target="slides/slide63.xml"/><Relationship Id="rId65" Type="http://schemas.openxmlformats.org/officeDocument/2006/relationships/slide" Target="slides/slide64.xml"/><Relationship Id="rId66" Type="http://schemas.openxmlformats.org/officeDocument/2006/relationships/slide" Target="slides/slide65.xml"/><Relationship Id="rId67" Type="http://schemas.openxmlformats.org/officeDocument/2006/relationships/slide" Target="slides/slide66.xml"/><Relationship Id="rId68" Type="http://schemas.openxmlformats.org/officeDocument/2006/relationships/slide" Target="slides/slide67.xml"/><Relationship Id="rId69" Type="http://schemas.openxmlformats.org/officeDocument/2006/relationships/slide" Target="slides/slide68.xml"/><Relationship Id="rId80" Type="http://schemas.openxmlformats.org/officeDocument/2006/relationships/slide" Target="slides/slide79.xml"/><Relationship Id="rId81" Type="http://schemas.openxmlformats.org/officeDocument/2006/relationships/slide" Target="slides/slide80.xml"/><Relationship Id="rId82" Type="http://schemas.openxmlformats.org/officeDocument/2006/relationships/slide" Target="slides/slide81.xml"/><Relationship Id="rId83" Type="http://schemas.openxmlformats.org/officeDocument/2006/relationships/slide" Target="slides/slide82.xml"/><Relationship Id="rId84" Type="http://schemas.openxmlformats.org/officeDocument/2006/relationships/slide" Target="slides/slide83.xml"/><Relationship Id="rId85" Type="http://schemas.openxmlformats.org/officeDocument/2006/relationships/slide" Target="slides/slide84.xml"/><Relationship Id="rId86" Type="http://schemas.openxmlformats.org/officeDocument/2006/relationships/slide" Target="slides/slide85.xml"/><Relationship Id="rId87" Type="http://schemas.openxmlformats.org/officeDocument/2006/relationships/slide" Target="slides/slide86.xml"/><Relationship Id="rId88" Type="http://schemas.openxmlformats.org/officeDocument/2006/relationships/notesMaster" Target="notesMasters/notesMaster1.xml"/><Relationship Id="rId89" Type="http://schemas.openxmlformats.org/officeDocument/2006/relationships/handoutMaster" Target="handoutMasters/handoutMaster1.xml"/></Relationships>
</file>

<file path=ppt/charts/_rels/chart1.xml.rels><?xml version="1.0" encoding="UTF-8" standalone="yes"?>
<Relationships xmlns="http://schemas.openxmlformats.org/package/2006/relationships"><Relationship Id="rId1" Type="http://schemas.openxmlformats.org/officeDocument/2006/relationships/themeOverride" Target="../theme/themeOverride1.xml"/><Relationship Id="rId2" Type="http://schemas.openxmlformats.org/officeDocument/2006/relationships/oleObject" Target="Macintosh%20HD:Users:desperan:Documents:Traballo:RF-Lab:Presentaciones:20151014-IVICFA-Material:Pumping%20speed%20eff%20nextor%20D100-5.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a:lstStyle/>
          <a:p>
            <a:pPr>
              <a:defRPr sz="1200"/>
            </a:pPr>
            <a:r>
              <a:rPr lang="en-US" sz="1200"/>
              <a:t>Effective pumping speed Nextorr</a:t>
            </a:r>
            <a:r>
              <a:rPr lang="en-US" sz="1200" baseline="0"/>
              <a:t> D100-5</a:t>
            </a:r>
            <a:endParaRPr lang="en-US" sz="1200"/>
          </a:p>
        </c:rich>
      </c:tx>
      <c:layout>
        <c:manualLayout>
          <c:xMode val="edge"/>
          <c:yMode val="edge"/>
          <c:x val="0.251139563552768"/>
          <c:y val="0.00285384957226975"/>
        </c:manualLayout>
      </c:layout>
      <c:overlay val="0"/>
    </c:title>
    <c:autoTitleDeleted val="0"/>
    <c:plotArea>
      <c:layout>
        <c:manualLayout>
          <c:layoutTarget val="inner"/>
          <c:xMode val="edge"/>
          <c:yMode val="edge"/>
          <c:x val="0.208647899789007"/>
          <c:y val="0.145969564685243"/>
          <c:w val="0.771907690135453"/>
          <c:h val="0.728338841064556"/>
        </c:manualLayout>
      </c:layout>
      <c:lineChart>
        <c:grouping val="standard"/>
        <c:varyColors val="0"/>
        <c:ser>
          <c:idx val="2"/>
          <c:order val="0"/>
          <c:tx>
            <c:v>Seff</c:v>
          </c:tx>
          <c:spPr>
            <a:ln w="28575" cap="rnd">
              <a:solidFill>
                <a:srgbClr val="0070C0"/>
              </a:solidFill>
              <a:round/>
            </a:ln>
            <a:effectLst/>
          </c:spPr>
          <c:marker>
            <c:symbol val="circle"/>
            <c:size val="5"/>
            <c:spPr>
              <a:solidFill>
                <a:srgbClr val="0070C0"/>
              </a:solidFill>
              <a:ln w="9525">
                <a:solidFill>
                  <a:srgbClr val="0070C0"/>
                </a:solidFill>
              </a:ln>
              <a:effectLst/>
            </c:spPr>
          </c:marker>
          <c:cat>
            <c:strRef>
              <c:f>('Sheet1 (2)'!$A$1,'Sheet1 (2)'!$A$9,'Sheet1 (2)'!$A$17)</c:f>
              <c:strCache>
                <c:ptCount val="3"/>
                <c:pt idx="0">
                  <c:v>CROSS DN35</c:v>
                </c:pt>
                <c:pt idx="1">
                  <c:v>CROSS DN63</c:v>
                </c:pt>
                <c:pt idx="2">
                  <c:v>CROSS DN100</c:v>
                </c:pt>
              </c:strCache>
            </c:strRef>
          </c:cat>
          <c:val>
            <c:numRef>
              <c:f>('Sheet1 (2)'!$F$7,'Sheet1 (2)'!$F$15,'Sheet1 (2)'!$F$23)</c:f>
              <c:numCache>
                <c:formatCode>0.00</c:formatCode>
                <c:ptCount val="3"/>
                <c:pt idx="0">
                  <c:v>38.61003861003861</c:v>
                </c:pt>
                <c:pt idx="1">
                  <c:v>67.56756756756756</c:v>
                </c:pt>
                <c:pt idx="2">
                  <c:v>84.74576271186434</c:v>
                </c:pt>
              </c:numCache>
            </c:numRef>
          </c:val>
          <c:smooth val="0"/>
        </c:ser>
        <c:dLbls>
          <c:showLegendKey val="0"/>
          <c:showVal val="0"/>
          <c:showCatName val="0"/>
          <c:showSerName val="0"/>
          <c:showPercent val="0"/>
          <c:showBubbleSize val="0"/>
        </c:dLbls>
        <c:marker val="1"/>
        <c:smooth val="0"/>
        <c:axId val="2122923752"/>
        <c:axId val="2123133160"/>
      </c:lineChart>
      <c:catAx>
        <c:axId val="2122923752"/>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ES"/>
          </a:p>
        </c:txPr>
        <c:crossAx val="2123133160"/>
        <c:crosses val="autoZero"/>
        <c:auto val="1"/>
        <c:lblAlgn val="ctr"/>
        <c:lblOffset val="100"/>
        <c:noMultiLvlLbl val="0"/>
      </c:catAx>
      <c:valAx>
        <c:axId val="2123133160"/>
        <c:scaling>
          <c:orientation val="minMax"/>
        </c:scaling>
        <c:delete val="0"/>
        <c:axPos val="l"/>
        <c:majorGridlines>
          <c:spPr>
            <a:ln w="9525" cap="flat" cmpd="sng" algn="ctr">
              <a:solidFill>
                <a:schemeClr val="tx1">
                  <a:lumMod val="15000"/>
                  <a:lumOff val="85000"/>
                </a:schemeClr>
              </a:solidFill>
              <a:round/>
            </a:ln>
            <a:effectLst/>
          </c:spPr>
        </c:majorGridlines>
        <c:title>
          <c:tx>
            <c:rich>
              <a:bodyPr/>
              <a:lstStyle/>
              <a:p>
                <a:pPr>
                  <a:defRPr/>
                </a:pPr>
                <a:r>
                  <a:rPr lang="es-ES"/>
                  <a:t>Pumping</a:t>
                </a:r>
                <a:r>
                  <a:rPr lang="es-ES" baseline="0"/>
                  <a:t> speed (l/s)</a:t>
                </a:r>
              </a:p>
            </c:rich>
          </c:tx>
          <c:layout>
            <c:manualLayout>
              <c:xMode val="edge"/>
              <c:yMode val="edge"/>
              <c:x val="0.060860739704552"/>
              <c:y val="0.315528810194063"/>
            </c:manualLayout>
          </c:layout>
          <c:overlay val="0"/>
        </c:title>
        <c:numFmt formatCode="0.00" sourceLinked="1"/>
        <c:majorTickMark val="none"/>
        <c:minorTickMark val="none"/>
        <c:tickLblPos val="nextTo"/>
        <c:spPr>
          <a:noFill/>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ES"/>
          </a:p>
        </c:txPr>
        <c:crossAx val="2122923752"/>
        <c:crossesAt val="1.0"/>
        <c:crossBetween val="between"/>
      </c:valAx>
      <c:dTable>
        <c:showHorzBorder val="1"/>
        <c:showVertBorder val="1"/>
        <c:showOutline val="1"/>
        <c:showKeys val="1"/>
      </c:dTable>
      <c:spPr>
        <a:noFill/>
        <a:ln>
          <a:noFill/>
        </a:ln>
        <a:effectLst/>
      </c:spPr>
    </c:plotArea>
    <c:plotVisOnly val="1"/>
    <c:dispBlanksAs val="gap"/>
    <c:showDLblsOverMax val="0"/>
  </c:chart>
  <c:spPr>
    <a:solidFill>
      <a:schemeClr val="bg1"/>
    </a:solidFill>
    <a:ln w="9525" cap="flat" cmpd="sng" algn="ctr">
      <a:solidFill>
        <a:schemeClr val="tx1">
          <a:lumMod val="15000"/>
          <a:lumOff val="85000"/>
        </a:schemeClr>
      </a:solidFill>
      <a:round/>
    </a:ln>
    <a:effectLst/>
  </c:spPr>
  <c:txPr>
    <a:bodyPr/>
    <a:lstStyle/>
    <a:p>
      <a:pPr>
        <a:defRPr/>
      </a:pPr>
      <a:endParaRPr lang="es-ES"/>
    </a:p>
  </c:txPr>
  <c:externalData r:id="rId2">
    <c:autoUpdate val="0"/>
  </c:externalData>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46400" cy="496888"/>
          </a:xfrm>
          <a:prstGeom prst="rect">
            <a:avLst/>
          </a:prstGeom>
        </p:spPr>
        <p:txBody>
          <a:bodyPr vert="horz" lIns="91440" tIns="45720" rIns="91440" bIns="45720" rtlCol="0"/>
          <a:lstStyle>
            <a:lvl1pPr algn="l">
              <a:defRPr sz="1200"/>
            </a:lvl1pPr>
          </a:lstStyle>
          <a:p>
            <a:endParaRPr lang="es-ES"/>
          </a:p>
        </p:txBody>
      </p:sp>
      <p:sp>
        <p:nvSpPr>
          <p:cNvPr id="3" name="Marcador de fecha 2"/>
          <p:cNvSpPr>
            <a:spLocks noGrp="1"/>
          </p:cNvSpPr>
          <p:nvPr>
            <p:ph type="dt" sz="quarter" idx="1"/>
          </p:nvPr>
        </p:nvSpPr>
        <p:spPr>
          <a:xfrm>
            <a:off x="3849688" y="0"/>
            <a:ext cx="2946400" cy="496888"/>
          </a:xfrm>
          <a:prstGeom prst="rect">
            <a:avLst/>
          </a:prstGeom>
        </p:spPr>
        <p:txBody>
          <a:bodyPr vert="horz" lIns="91440" tIns="45720" rIns="91440" bIns="45720" rtlCol="0"/>
          <a:lstStyle>
            <a:lvl1pPr algn="r">
              <a:defRPr sz="1200"/>
            </a:lvl1pPr>
          </a:lstStyle>
          <a:p>
            <a:fld id="{6FCCBE87-DBC4-7F4C-B2DC-F3D108BD485D}" type="datetimeFigureOut">
              <a:rPr lang="es-ES" smtClean="0"/>
              <a:t>28/05/16</a:t>
            </a:fld>
            <a:endParaRPr lang="es-ES"/>
          </a:p>
        </p:txBody>
      </p:sp>
      <p:sp>
        <p:nvSpPr>
          <p:cNvPr id="4" name="Marcador de pie de página 3"/>
          <p:cNvSpPr>
            <a:spLocks noGrp="1"/>
          </p:cNvSpPr>
          <p:nvPr>
            <p:ph type="ftr" sz="quarter" idx="2"/>
          </p:nvPr>
        </p:nvSpPr>
        <p:spPr>
          <a:xfrm>
            <a:off x="0" y="9429750"/>
            <a:ext cx="2946400" cy="496888"/>
          </a:xfrm>
          <a:prstGeom prst="rect">
            <a:avLst/>
          </a:prstGeom>
        </p:spPr>
        <p:txBody>
          <a:bodyPr vert="horz" lIns="91440" tIns="45720" rIns="91440" bIns="45720" rtlCol="0" anchor="b"/>
          <a:lstStyle>
            <a:lvl1pPr algn="l">
              <a:defRPr sz="1200"/>
            </a:lvl1pPr>
          </a:lstStyle>
          <a:p>
            <a:endParaRPr lang="es-ES"/>
          </a:p>
        </p:txBody>
      </p:sp>
      <p:sp>
        <p:nvSpPr>
          <p:cNvPr id="5" name="Marcador de número de diapositiva 4"/>
          <p:cNvSpPr>
            <a:spLocks noGrp="1"/>
          </p:cNvSpPr>
          <p:nvPr>
            <p:ph type="sldNum" sz="quarter" idx="3"/>
          </p:nvPr>
        </p:nvSpPr>
        <p:spPr>
          <a:xfrm>
            <a:off x="3849688" y="9429750"/>
            <a:ext cx="2946400" cy="496888"/>
          </a:xfrm>
          <a:prstGeom prst="rect">
            <a:avLst/>
          </a:prstGeom>
        </p:spPr>
        <p:txBody>
          <a:bodyPr vert="horz" lIns="91440" tIns="45720" rIns="91440" bIns="45720" rtlCol="0" anchor="b"/>
          <a:lstStyle>
            <a:lvl1pPr algn="r">
              <a:defRPr sz="1200"/>
            </a:lvl1pPr>
          </a:lstStyle>
          <a:p>
            <a:fld id="{F51C98C5-DAC2-6E4A-83FE-06A07AC5A9F9}" type="slidenum">
              <a:rPr lang="es-ES" smtClean="0"/>
              <a:t>‹Nr.›</a:t>
            </a:fld>
            <a:endParaRPr lang="es-ES"/>
          </a:p>
        </p:txBody>
      </p:sp>
    </p:spTree>
    <p:extLst>
      <p:ext uri="{BB962C8B-B14F-4D97-AF65-F5344CB8AC3E}">
        <p14:creationId xmlns:p14="http://schemas.microsoft.com/office/powerpoint/2010/main" val="3086802707"/>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45659" cy="496411"/>
          </a:xfrm>
          <a:prstGeom prst="rect">
            <a:avLst/>
          </a:prstGeom>
        </p:spPr>
        <p:txBody>
          <a:bodyPr vert="horz" lIns="91440" tIns="45720" rIns="91440" bIns="45720" rtlCol="0"/>
          <a:lstStyle>
            <a:lvl1pPr algn="l">
              <a:defRPr sz="1200"/>
            </a:lvl1pPr>
          </a:lstStyle>
          <a:p>
            <a:endParaRPr lang="es-ES"/>
          </a:p>
        </p:txBody>
      </p:sp>
      <p:sp>
        <p:nvSpPr>
          <p:cNvPr id="3" name="2 Marcador de fecha"/>
          <p:cNvSpPr>
            <a:spLocks noGrp="1"/>
          </p:cNvSpPr>
          <p:nvPr>
            <p:ph type="dt" idx="1"/>
          </p:nvPr>
        </p:nvSpPr>
        <p:spPr>
          <a:xfrm>
            <a:off x="3850443" y="0"/>
            <a:ext cx="2945659" cy="496411"/>
          </a:xfrm>
          <a:prstGeom prst="rect">
            <a:avLst/>
          </a:prstGeom>
        </p:spPr>
        <p:txBody>
          <a:bodyPr vert="horz" lIns="91440" tIns="45720" rIns="91440" bIns="45720" rtlCol="0"/>
          <a:lstStyle>
            <a:lvl1pPr algn="r">
              <a:defRPr sz="1200"/>
            </a:lvl1pPr>
          </a:lstStyle>
          <a:p>
            <a:fld id="{B9297796-EFE5-467D-B857-3DD2DE450D78}" type="datetimeFigureOut">
              <a:rPr lang="es-ES" smtClean="0"/>
              <a:t>28/05/16</a:t>
            </a:fld>
            <a:endParaRPr lang="es-ES"/>
          </a:p>
        </p:txBody>
      </p:sp>
      <p:sp>
        <p:nvSpPr>
          <p:cNvPr id="4" name="3 Marcador de imagen de diapositiva"/>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endParaRPr lang="es-ES"/>
          </a:p>
        </p:txBody>
      </p:sp>
      <p:sp>
        <p:nvSpPr>
          <p:cNvPr id="5" name="4 Marcador de notas"/>
          <p:cNvSpPr>
            <a:spLocks noGrp="1"/>
          </p:cNvSpPr>
          <p:nvPr>
            <p:ph type="body" sz="quarter" idx="3"/>
          </p:nvPr>
        </p:nvSpPr>
        <p:spPr>
          <a:xfrm>
            <a:off x="679768" y="4715907"/>
            <a:ext cx="5438140" cy="4467701"/>
          </a:xfrm>
          <a:prstGeom prst="rect">
            <a:avLst/>
          </a:prstGeom>
        </p:spPr>
        <p:txBody>
          <a:bodyPr vert="horz" lIns="91440" tIns="45720" rIns="91440" bIns="45720"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6" name="5 Marcador de pie de página"/>
          <p:cNvSpPr>
            <a:spLocks noGrp="1"/>
          </p:cNvSpPr>
          <p:nvPr>
            <p:ph type="ftr" sz="quarter" idx="4"/>
          </p:nvPr>
        </p:nvSpPr>
        <p:spPr>
          <a:xfrm>
            <a:off x="0" y="9430091"/>
            <a:ext cx="2945659" cy="496411"/>
          </a:xfrm>
          <a:prstGeom prst="rect">
            <a:avLst/>
          </a:prstGeom>
        </p:spPr>
        <p:txBody>
          <a:bodyPr vert="horz" lIns="91440" tIns="45720" rIns="91440" bIns="45720" rtlCol="0" anchor="b"/>
          <a:lstStyle>
            <a:lvl1pPr algn="l">
              <a:defRPr sz="1200"/>
            </a:lvl1pPr>
          </a:lstStyle>
          <a:p>
            <a:endParaRPr lang="es-ES"/>
          </a:p>
        </p:txBody>
      </p:sp>
      <p:sp>
        <p:nvSpPr>
          <p:cNvPr id="7" name="6 Marcador de número de diapositiva"/>
          <p:cNvSpPr>
            <a:spLocks noGrp="1"/>
          </p:cNvSpPr>
          <p:nvPr>
            <p:ph type="sldNum" sz="quarter" idx="5"/>
          </p:nvPr>
        </p:nvSpPr>
        <p:spPr>
          <a:xfrm>
            <a:off x="3850443" y="9430091"/>
            <a:ext cx="2945659" cy="496411"/>
          </a:xfrm>
          <a:prstGeom prst="rect">
            <a:avLst/>
          </a:prstGeom>
        </p:spPr>
        <p:txBody>
          <a:bodyPr vert="horz" lIns="91440" tIns="45720" rIns="91440" bIns="45720" rtlCol="0" anchor="b"/>
          <a:lstStyle>
            <a:lvl1pPr algn="r">
              <a:defRPr sz="1200"/>
            </a:lvl1pPr>
          </a:lstStyle>
          <a:p>
            <a:fld id="{EB9989F9-DC1C-4507-9F0D-4BB8C20A4D4A}" type="slidenum">
              <a:rPr lang="es-ES" smtClean="0"/>
              <a:t>‹Nr.›</a:t>
            </a:fld>
            <a:endParaRPr lang="es-ES"/>
          </a:p>
        </p:txBody>
      </p:sp>
    </p:spTree>
    <p:extLst>
      <p:ext uri="{BB962C8B-B14F-4D97-AF65-F5344CB8AC3E}">
        <p14:creationId xmlns:p14="http://schemas.microsoft.com/office/powerpoint/2010/main" val="289617864"/>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9.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0.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2.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3.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5.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0.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7.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8.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9.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5.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7.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8.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9.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0.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1.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2.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5.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6.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7.xml"/></Relationships>
</file>

<file path=ppt/notesSlides/_rels/notesSlide3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6.xml"/></Relationships>
</file>

<file path=ppt/notesSlides/_rels/notesSlide3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8.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4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9.xml"/></Relationships>
</file>

<file path=ppt/notesSlides/_rels/notesSlide4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1.xml"/></Relationships>
</file>

<file path=ppt/notesSlides/_rels/notesSlide4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4.xml"/></Relationships>
</file>

<file path=ppt/notesSlides/_rels/notesSlide4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6.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090EB8D-A9F5-4213-9589-FA7024A14260}" type="slidenum">
              <a:rPr lang="en-US" smtClean="0"/>
              <a:t>2</a:t>
            </a:fld>
            <a:endParaRPr lang="en-US"/>
          </a:p>
        </p:txBody>
      </p:sp>
    </p:spTree>
    <p:extLst>
      <p:ext uri="{BB962C8B-B14F-4D97-AF65-F5344CB8AC3E}">
        <p14:creationId xmlns:p14="http://schemas.microsoft.com/office/powerpoint/2010/main" val="201268015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090EB8D-A9F5-4213-9589-FA7024A14260}" type="slidenum">
              <a:rPr lang="en-US" smtClean="0"/>
              <a:t>17</a:t>
            </a:fld>
            <a:endParaRPr lang="en-US"/>
          </a:p>
        </p:txBody>
      </p:sp>
    </p:spTree>
    <p:extLst>
      <p:ext uri="{BB962C8B-B14F-4D97-AF65-F5344CB8AC3E}">
        <p14:creationId xmlns:p14="http://schemas.microsoft.com/office/powerpoint/2010/main" val="243821973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First measurements</a:t>
            </a:r>
            <a:r>
              <a:rPr lang="en-GB" baseline="0" dirty="0" smtClean="0"/>
              <a:t> of BDR with beam (loaded/accelerated (red boxes) and </a:t>
            </a:r>
            <a:r>
              <a:rPr lang="en-GB" baseline="0" dirty="0" err="1" smtClean="0"/>
              <a:t>antiloaded</a:t>
            </a:r>
            <a:r>
              <a:rPr lang="en-GB" baseline="0" dirty="0" smtClean="0"/>
              <a:t>/decelerated (green box)) have been made, in order to be compared to the Unloaded (without beam, blue boxes) measurements.</a:t>
            </a:r>
          </a:p>
          <a:p>
            <a:r>
              <a:rPr lang="en-GB" baseline="0" dirty="0" smtClean="0"/>
              <a:t>The beam current was around 1.6 A.  Each block of measurements can last from 1 to 5 days. Usually the runs with beam (loaded or anti-loaded) are done during the weekends.</a:t>
            </a:r>
          </a:p>
          <a:p>
            <a:r>
              <a:rPr lang="en-GB" baseline="0" dirty="0" smtClean="0"/>
              <a:t>These measurements started at the beginning of March and further measurements are ongoing to accumulate more statistics.</a:t>
            </a:r>
          </a:p>
          <a:p>
            <a:endParaRPr lang="en-US" dirty="0"/>
          </a:p>
        </p:txBody>
      </p:sp>
      <p:sp>
        <p:nvSpPr>
          <p:cNvPr id="4" name="Slide Number Placeholder 3"/>
          <p:cNvSpPr>
            <a:spLocks noGrp="1"/>
          </p:cNvSpPr>
          <p:nvPr>
            <p:ph type="sldNum" sz="quarter" idx="10"/>
          </p:nvPr>
        </p:nvSpPr>
        <p:spPr/>
        <p:txBody>
          <a:bodyPr/>
          <a:lstStyle/>
          <a:p>
            <a:fld id="{C090EB8D-A9F5-4213-9589-FA7024A14260}" type="slidenum">
              <a:rPr lang="en-US" smtClean="0"/>
              <a:t>18</a:t>
            </a:fld>
            <a:endParaRPr lang="en-US"/>
          </a:p>
        </p:txBody>
      </p:sp>
    </p:spTree>
    <p:extLst>
      <p:ext uri="{BB962C8B-B14F-4D97-AF65-F5344CB8AC3E}">
        <p14:creationId xmlns:p14="http://schemas.microsoft.com/office/powerpoint/2010/main" val="200994638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Four </a:t>
            </a:r>
            <a:r>
              <a:rPr lang="en-GB" baseline="0" dirty="0" smtClean="0"/>
              <a:t>sets of measurements are presented here. </a:t>
            </a:r>
          </a:p>
          <a:p>
            <a:r>
              <a:rPr lang="en-GB" baseline="0" dirty="0" smtClean="0"/>
              <a:t>1. The unloaded case with 100 MV/m (maximum input power 43 MW for which the structure and also the waveguide network/Pulse compressor has been conditioned, not easy to go higher). Top blue line in the top right figure.</a:t>
            </a:r>
          </a:p>
          <a:p>
            <a:r>
              <a:rPr lang="en-GB" baseline="0" dirty="0" smtClean="0"/>
              <a:t>Note that due to losses in the long waveguide network the power there needs to be much higher than 43 MW.</a:t>
            </a:r>
          </a:p>
          <a:p>
            <a:pPr marL="0" marR="0" indent="0" algn="l" defTabSz="914400" rtl="0" eaLnBrk="1" fontAlgn="auto" latinLnBrk="0" hangingPunct="1">
              <a:lnSpc>
                <a:spcPct val="100000"/>
              </a:lnSpc>
              <a:spcBef>
                <a:spcPts val="0"/>
              </a:spcBef>
              <a:spcAft>
                <a:spcPts val="0"/>
              </a:spcAft>
              <a:buClrTx/>
              <a:buSzTx/>
              <a:buFontTx/>
              <a:buNone/>
              <a:tabLst/>
              <a:defRPr/>
            </a:pPr>
            <a:r>
              <a:rPr lang="en-GB" dirty="0" smtClean="0"/>
              <a:t>2. The loaded case with</a:t>
            </a:r>
            <a:r>
              <a:rPr lang="en-GB" baseline="0" dirty="0" smtClean="0"/>
              <a:t> the same input power (43 MW). Red line in the top right figure. As you can see in the figure the peak gradient is around 100 MV/m as before but the average gradient is much lower (~75 MV/m). </a:t>
            </a:r>
          </a:p>
          <a:p>
            <a:pPr marL="0" marR="0" indent="0" algn="l" defTabSz="914400" rtl="0" eaLnBrk="1" fontAlgn="auto" latinLnBrk="0" hangingPunct="1">
              <a:lnSpc>
                <a:spcPct val="100000"/>
              </a:lnSpc>
              <a:spcBef>
                <a:spcPts val="0"/>
              </a:spcBef>
              <a:spcAft>
                <a:spcPts val="0"/>
              </a:spcAft>
              <a:buClrTx/>
              <a:buSzTx/>
              <a:buFontTx/>
              <a:buNone/>
              <a:tabLst/>
              <a:defRPr/>
            </a:pPr>
            <a:r>
              <a:rPr lang="en-GB" baseline="0" dirty="0" smtClean="0"/>
              <a:t>3. In order to have also the same average gradient between the loaded and unloaded cases we also did measurements of unloaded with lower input power (24 MW) which gives an average gradient of 75 MV/m. Bottom blue line in the top right figure.</a:t>
            </a:r>
          </a:p>
          <a:p>
            <a:pPr marL="0" marR="0" indent="0" algn="l" defTabSz="914400" rtl="0" eaLnBrk="1" fontAlgn="auto" latinLnBrk="0" hangingPunct="1">
              <a:lnSpc>
                <a:spcPct val="100000"/>
              </a:lnSpc>
              <a:spcBef>
                <a:spcPts val="0"/>
              </a:spcBef>
              <a:spcAft>
                <a:spcPts val="0"/>
              </a:spcAft>
              <a:buClrTx/>
              <a:buSzTx/>
              <a:buFontTx/>
              <a:buNone/>
              <a:tabLst/>
              <a:defRPr/>
            </a:pPr>
            <a:r>
              <a:rPr lang="en-GB" baseline="0" dirty="0" smtClean="0"/>
              <a:t>4. Finally the anti-loaded case (green line) was also studied for an input power that gives a peak gradient of 100 MV/m. </a:t>
            </a:r>
          </a:p>
          <a:p>
            <a:pPr marL="0" marR="0" indent="0" algn="l" defTabSz="914400" rtl="0" eaLnBrk="1" fontAlgn="auto" latinLnBrk="0" hangingPunct="1">
              <a:lnSpc>
                <a:spcPct val="100000"/>
              </a:lnSpc>
              <a:spcBef>
                <a:spcPts val="0"/>
              </a:spcBef>
              <a:spcAft>
                <a:spcPts val="0"/>
              </a:spcAft>
              <a:buClrTx/>
              <a:buSzTx/>
              <a:buFontTx/>
              <a:buNone/>
              <a:tabLst/>
              <a:defRPr/>
            </a:pPr>
            <a:endParaRPr lang="en-GB"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GB" baseline="0" dirty="0" smtClean="0"/>
              <a:t>The results of the breakdown rate for all the cases with respect to peak gradient (left bottom figure) and the average gradient (right bottom figure) show that the </a:t>
            </a:r>
            <a:r>
              <a:rPr lang="en-GB" b="0" dirty="0" smtClean="0"/>
              <a:t>Breakdown rate is dominated by the peak gradient inside the structure</a:t>
            </a:r>
          </a:p>
          <a:p>
            <a:pPr marL="0" marR="0" indent="0" algn="l" defTabSz="914400" rtl="0" eaLnBrk="1" fontAlgn="auto" latinLnBrk="0" hangingPunct="1">
              <a:lnSpc>
                <a:spcPct val="100000"/>
              </a:lnSpc>
              <a:spcBef>
                <a:spcPts val="0"/>
              </a:spcBef>
              <a:spcAft>
                <a:spcPts val="0"/>
              </a:spcAft>
              <a:buClrTx/>
              <a:buSzTx/>
              <a:buFontTx/>
              <a:buNone/>
              <a:tabLst/>
              <a:defRPr/>
            </a:pPr>
            <a:endParaRPr lang="en-GB" dirty="0"/>
          </a:p>
        </p:txBody>
      </p:sp>
      <p:sp>
        <p:nvSpPr>
          <p:cNvPr id="4" name="Slide Number Placeholder 3"/>
          <p:cNvSpPr>
            <a:spLocks noGrp="1"/>
          </p:cNvSpPr>
          <p:nvPr>
            <p:ph type="sldNum" sz="quarter" idx="10"/>
          </p:nvPr>
        </p:nvSpPr>
        <p:spPr/>
        <p:txBody>
          <a:bodyPr/>
          <a:lstStyle/>
          <a:p>
            <a:fld id="{C090EB8D-A9F5-4213-9589-FA7024A14260}" type="slidenum">
              <a:rPr lang="en-US" smtClean="0"/>
              <a:t>19</a:t>
            </a:fld>
            <a:endParaRPr lang="en-US"/>
          </a:p>
        </p:txBody>
      </p:sp>
    </p:spTree>
    <p:extLst>
      <p:ext uri="{BB962C8B-B14F-4D97-AF65-F5344CB8AC3E}">
        <p14:creationId xmlns:p14="http://schemas.microsoft.com/office/powerpoint/2010/main" val="416134865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The history of the</a:t>
            </a:r>
            <a:r>
              <a:rPr lang="en-GB" baseline="0" dirty="0" smtClean="0"/>
              <a:t> test of the T24-OPEN structure from September 2015, and still ongoing.</a:t>
            </a:r>
          </a:p>
          <a:p>
            <a:r>
              <a:rPr lang="en-GB" baseline="0" dirty="0" smtClean="0"/>
              <a:t>Structure was initially conditioned at a short pulse length (75 ns), which was increased later to 155 ns  and 200 ns.</a:t>
            </a:r>
          </a:p>
          <a:p>
            <a:r>
              <a:rPr lang="en-GB" baseline="0" dirty="0" smtClean="0"/>
              <a:t>The structure has being conditioned very well close to 100 MV/m, with a BDR below 1e-6 BD/pulse.</a:t>
            </a:r>
          </a:p>
          <a:p>
            <a:r>
              <a:rPr lang="en-GB" baseline="0" dirty="0" smtClean="0"/>
              <a:t>Power couldn’t be increased further because of restrictions of radiation shielding in the test area.  Extra shielding on the bunker roof to be installed in the upcoming weeks will allow to achieve higher gradients.</a:t>
            </a:r>
            <a:endParaRPr lang="en-US" dirty="0"/>
          </a:p>
        </p:txBody>
      </p:sp>
      <p:sp>
        <p:nvSpPr>
          <p:cNvPr id="4" name="Slide Number Placeholder 3"/>
          <p:cNvSpPr>
            <a:spLocks noGrp="1"/>
          </p:cNvSpPr>
          <p:nvPr>
            <p:ph type="sldNum" sz="quarter" idx="10"/>
          </p:nvPr>
        </p:nvSpPr>
        <p:spPr/>
        <p:txBody>
          <a:bodyPr/>
          <a:lstStyle/>
          <a:p>
            <a:fld id="{C090EB8D-A9F5-4213-9589-FA7024A14260}" type="slidenum">
              <a:rPr lang="en-US" smtClean="0"/>
              <a:t>23</a:t>
            </a:fld>
            <a:endParaRPr lang="en-US"/>
          </a:p>
        </p:txBody>
      </p:sp>
    </p:spTree>
    <p:extLst>
      <p:ext uri="{BB962C8B-B14F-4D97-AF65-F5344CB8AC3E}">
        <p14:creationId xmlns:p14="http://schemas.microsoft.com/office/powerpoint/2010/main" val="428685201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Here is</a:t>
            </a:r>
            <a:r>
              <a:rPr lang="en-GB" baseline="0" dirty="0" smtClean="0"/>
              <a:t> a plot comparing the scaled Gradient for different structures. </a:t>
            </a:r>
          </a:p>
          <a:p>
            <a:r>
              <a:rPr lang="en-GB" baseline="0" dirty="0" smtClean="0"/>
              <a:t>(In case they ask</a:t>
            </a:r>
            <a:r>
              <a:rPr lang="en-GB" baseline="0" dirty="0" smtClean="0">
                <a:sym typeface="Wingdings" panose="05000000000000000000" pitchFamily="2" charset="2"/>
              </a:rPr>
              <a:t>):</a:t>
            </a:r>
            <a:r>
              <a:rPr lang="en-GB" baseline="0" dirty="0" smtClean="0"/>
              <a:t> For the T24-OPEN</a:t>
            </a:r>
            <a:r>
              <a:rPr lang="en-GB" dirty="0" smtClean="0"/>
              <a:t> the gradient is lower</a:t>
            </a:r>
            <a:r>
              <a:rPr lang="en-GB" baseline="0" dirty="0" smtClean="0"/>
              <a:t> but the modified </a:t>
            </a:r>
            <a:r>
              <a:rPr lang="en-GB" baseline="0" dirty="0" err="1" smtClean="0"/>
              <a:t>Poynting</a:t>
            </a:r>
            <a:r>
              <a:rPr lang="en-GB" baseline="0" dirty="0" smtClean="0"/>
              <a:t> vector (</a:t>
            </a:r>
            <a:r>
              <a:rPr lang="en-GB" baseline="0" dirty="0" err="1" smtClean="0"/>
              <a:t>S</a:t>
            </a:r>
            <a:r>
              <a:rPr lang="en-GB" baseline="-25000" dirty="0" err="1" smtClean="0"/>
              <a:t>c</a:t>
            </a:r>
            <a:r>
              <a:rPr lang="en-GB" baseline="0" dirty="0" smtClean="0"/>
              <a:t>, used in design as a constraint for breakdowns) as well as the surface electric field for the this structure is 20% higher with respect to the others.</a:t>
            </a:r>
          </a:p>
          <a:p>
            <a:pPr marL="0" marR="0" indent="0" algn="l" defTabSz="914400" rtl="0" eaLnBrk="1" fontAlgn="auto" latinLnBrk="0" hangingPunct="1">
              <a:lnSpc>
                <a:spcPct val="100000"/>
              </a:lnSpc>
              <a:spcBef>
                <a:spcPts val="0"/>
              </a:spcBef>
              <a:spcAft>
                <a:spcPts val="0"/>
              </a:spcAft>
              <a:buClrTx/>
              <a:buSzTx/>
              <a:buFontTx/>
              <a:buNone/>
              <a:tabLst/>
              <a:defRPr/>
            </a:pPr>
            <a:r>
              <a:rPr lang="en-GB" baseline="0" dirty="0" smtClean="0"/>
              <a:t>The </a:t>
            </a:r>
            <a:r>
              <a:rPr lang="en-GB" dirty="0" err="1" smtClean="0"/>
              <a:t>S</a:t>
            </a:r>
            <a:r>
              <a:rPr lang="en-GB" baseline="-25000" dirty="0" err="1" smtClean="0"/>
              <a:t>c</a:t>
            </a:r>
            <a:r>
              <a:rPr lang="en-GB" dirty="0" smtClean="0"/>
              <a:t> fits better with conditioning curves of previous tests in other</a:t>
            </a:r>
            <a:r>
              <a:rPr lang="en-GB" baseline="0" dirty="0" smtClean="0"/>
              <a:t> disk-based structures</a:t>
            </a:r>
            <a:r>
              <a:rPr lang="en-GB" dirty="0" smtClean="0"/>
              <a:t>.</a:t>
            </a:r>
            <a:endParaRPr lang="en-US" dirty="0" smtClean="0"/>
          </a:p>
          <a:p>
            <a:endParaRPr lang="en-GB" dirty="0"/>
          </a:p>
        </p:txBody>
      </p:sp>
      <p:sp>
        <p:nvSpPr>
          <p:cNvPr id="4" name="Slide Number Placeholder 3"/>
          <p:cNvSpPr>
            <a:spLocks noGrp="1"/>
          </p:cNvSpPr>
          <p:nvPr>
            <p:ph type="sldNum" sz="quarter" idx="10"/>
          </p:nvPr>
        </p:nvSpPr>
        <p:spPr/>
        <p:txBody>
          <a:bodyPr/>
          <a:lstStyle/>
          <a:p>
            <a:fld id="{C090EB8D-A9F5-4213-9589-FA7024A14260}" type="slidenum">
              <a:rPr lang="en-US" smtClean="0"/>
              <a:t>24</a:t>
            </a:fld>
            <a:endParaRPr lang="en-US"/>
          </a:p>
        </p:txBody>
      </p:sp>
    </p:spTree>
    <p:extLst>
      <p:ext uri="{BB962C8B-B14F-4D97-AF65-F5344CB8AC3E}">
        <p14:creationId xmlns:p14="http://schemas.microsoft.com/office/powerpoint/2010/main" val="331824095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The study is still ongoing for collecting more</a:t>
            </a:r>
            <a:r>
              <a:rPr lang="en-GB" baseline="0" dirty="0" smtClean="0"/>
              <a:t> </a:t>
            </a:r>
            <a:r>
              <a:rPr lang="en-GB" dirty="0" smtClean="0"/>
              <a:t>data</a:t>
            </a:r>
            <a:r>
              <a:rPr lang="en-GB" baseline="0" dirty="0" smtClean="0"/>
              <a:t> (more breakdowns) to increase the statistics and better understand the effect.</a:t>
            </a:r>
          </a:p>
        </p:txBody>
      </p:sp>
      <p:sp>
        <p:nvSpPr>
          <p:cNvPr id="4" name="Slide Number Placeholder 3"/>
          <p:cNvSpPr>
            <a:spLocks noGrp="1"/>
          </p:cNvSpPr>
          <p:nvPr>
            <p:ph type="sldNum" sz="quarter" idx="10"/>
          </p:nvPr>
        </p:nvSpPr>
        <p:spPr/>
        <p:txBody>
          <a:bodyPr/>
          <a:lstStyle/>
          <a:p>
            <a:fld id="{C090EB8D-A9F5-4213-9589-FA7024A14260}" type="slidenum">
              <a:rPr lang="en-US" smtClean="0"/>
              <a:t>25</a:t>
            </a:fld>
            <a:endParaRPr lang="en-US"/>
          </a:p>
        </p:txBody>
      </p:sp>
    </p:spTree>
    <p:extLst>
      <p:ext uri="{BB962C8B-B14F-4D97-AF65-F5344CB8AC3E}">
        <p14:creationId xmlns:p14="http://schemas.microsoft.com/office/powerpoint/2010/main" val="25524102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US" b="1" dirty="0" smtClean="0"/>
              <a:t>Low level RF (LLRF)</a:t>
            </a:r>
            <a:r>
              <a:rPr lang="en-US" dirty="0" smtClean="0"/>
              <a:t>: </a:t>
            </a:r>
          </a:p>
          <a:p>
            <a:pPr marL="228600" marR="0" lvl="1" indent="-228600" algn="l" defTabSz="914400" rtl="0" eaLnBrk="1" fontAlgn="auto" latinLnBrk="0" hangingPunct="1">
              <a:lnSpc>
                <a:spcPct val="100000"/>
              </a:lnSpc>
              <a:spcBef>
                <a:spcPts val="0"/>
              </a:spcBef>
              <a:spcAft>
                <a:spcPts val="0"/>
              </a:spcAft>
              <a:buClrTx/>
              <a:buSzTx/>
              <a:buFontTx/>
              <a:buAutoNum type="arabicParenR"/>
              <a:tabLst/>
              <a:defRPr/>
            </a:pPr>
            <a:r>
              <a:rPr lang="en-US" dirty="0" smtClean="0"/>
              <a:t>RF generation:</a:t>
            </a:r>
          </a:p>
          <a:p>
            <a:pPr marL="685800" marR="0" lvl="2" indent="-228600" algn="l" defTabSz="914400" rtl="0" eaLnBrk="1" fontAlgn="auto" latinLnBrk="0" hangingPunct="1">
              <a:lnSpc>
                <a:spcPct val="100000"/>
              </a:lnSpc>
              <a:spcBef>
                <a:spcPts val="0"/>
              </a:spcBef>
              <a:spcAft>
                <a:spcPts val="0"/>
              </a:spcAft>
              <a:buClrTx/>
              <a:buSzTx/>
              <a:buFontTx/>
              <a:buAutoNum type="arabicParenR"/>
              <a:tabLst/>
              <a:defRPr/>
            </a:pPr>
            <a:r>
              <a:rPr lang="en-US" dirty="0" smtClean="0"/>
              <a:t>PLL (Phase Locked</a:t>
            </a:r>
            <a:r>
              <a:rPr lang="en-US" baseline="0" dirty="0" smtClean="0"/>
              <a:t> Loop)</a:t>
            </a:r>
            <a:r>
              <a:rPr lang="en-US" dirty="0" smtClean="0"/>
              <a:t> RF synthesizer: It generates the needed RF carriers to generate the RF and up-mix to the Klystrons (9.6 GHz</a:t>
            </a:r>
            <a:r>
              <a:rPr lang="en-US" baseline="0" dirty="0" smtClean="0"/>
              <a:t> and </a:t>
            </a:r>
            <a:r>
              <a:rPr lang="en-US" dirty="0" smtClean="0"/>
              <a:t>2.4 GHz) and also</a:t>
            </a:r>
            <a:r>
              <a:rPr lang="en-US" baseline="0" dirty="0" smtClean="0"/>
              <a:t> </a:t>
            </a:r>
            <a:r>
              <a:rPr lang="en-US" dirty="0" smtClean="0"/>
              <a:t>generates the RF carriers to down-mix the RF signals from the system that will be analyzed (11.6 GHz)</a:t>
            </a:r>
          </a:p>
          <a:p>
            <a:pPr marL="685800" marR="0" lvl="2" indent="-228600" algn="l" defTabSz="914400" rtl="0" eaLnBrk="1" fontAlgn="auto" latinLnBrk="0" hangingPunct="1">
              <a:lnSpc>
                <a:spcPct val="100000"/>
              </a:lnSpc>
              <a:spcBef>
                <a:spcPts val="0"/>
              </a:spcBef>
              <a:spcAft>
                <a:spcPts val="0"/>
              </a:spcAft>
              <a:buClrTx/>
              <a:buSzTx/>
              <a:buFontTx/>
              <a:buAutoNum type="arabicParenR"/>
              <a:tabLst/>
              <a:defRPr/>
            </a:pPr>
            <a:r>
              <a:rPr lang="en-US" dirty="0" smtClean="0"/>
              <a:t>Up-mixer and Down-mixers:</a:t>
            </a:r>
            <a:r>
              <a:rPr lang="en-US" baseline="0" dirty="0" smtClean="0"/>
              <a:t> </a:t>
            </a:r>
            <a:r>
              <a:rPr lang="en-US" dirty="0" smtClean="0"/>
              <a:t>Up-mix the RF to the Klystrons (move the modulated</a:t>
            </a:r>
            <a:r>
              <a:rPr lang="en-US" baseline="0" dirty="0" smtClean="0"/>
              <a:t> signal</a:t>
            </a:r>
            <a:r>
              <a:rPr lang="en-US" dirty="0" smtClean="0"/>
              <a:t> from 2.4 GHz to</a:t>
            </a:r>
            <a:r>
              <a:rPr lang="en-US" baseline="0" dirty="0" smtClean="0"/>
              <a:t> 12 GHz) and </a:t>
            </a:r>
            <a:r>
              <a:rPr lang="en-US" dirty="0" smtClean="0"/>
              <a:t>down-mix the RF signals from the system that will be analyzed (from</a:t>
            </a:r>
            <a:r>
              <a:rPr lang="en-US" baseline="0" dirty="0" smtClean="0"/>
              <a:t> 12 GHz to 400 MHz</a:t>
            </a:r>
            <a:r>
              <a:rPr lang="en-US" dirty="0" smtClean="0"/>
              <a:t>)</a:t>
            </a:r>
          </a:p>
          <a:p>
            <a:pPr marL="228600" marR="0" lvl="1" indent="-228600" algn="l" defTabSz="914400" rtl="0" eaLnBrk="1" fontAlgn="auto" latinLnBrk="0" hangingPunct="1">
              <a:lnSpc>
                <a:spcPct val="100000"/>
              </a:lnSpc>
              <a:spcBef>
                <a:spcPts val="0"/>
              </a:spcBef>
              <a:spcAft>
                <a:spcPts val="0"/>
              </a:spcAft>
              <a:buClrTx/>
              <a:buSzTx/>
              <a:buFontTx/>
              <a:buAutoNum type="arabicParenR"/>
              <a:tabLst/>
              <a:defRPr/>
            </a:pPr>
            <a:r>
              <a:rPr lang="en-US" dirty="0" smtClean="0"/>
              <a:t>Log-detectors: </a:t>
            </a:r>
            <a:r>
              <a:rPr lang="en-US" baseline="0" dirty="0" smtClean="0"/>
              <a:t>is needed for break-down detection and RF power disable. Reflected signals are continuously being monitored using a </a:t>
            </a:r>
            <a:r>
              <a:rPr lang="en-US" baseline="0" dirty="0" err="1" smtClean="0"/>
              <a:t>logaritmic</a:t>
            </a:r>
            <a:r>
              <a:rPr lang="en-US" baseline="0" dirty="0" smtClean="0"/>
              <a:t> </a:t>
            </a:r>
            <a:r>
              <a:rPr lang="en-US" baseline="0" dirty="0" err="1" smtClean="0"/>
              <a:t>dectector</a:t>
            </a:r>
            <a:r>
              <a:rPr lang="en-US" baseline="0" dirty="0" smtClean="0"/>
              <a:t>. The </a:t>
            </a:r>
            <a:r>
              <a:rPr lang="en-US" baseline="0" dirty="0" err="1" smtClean="0"/>
              <a:t>logaritmic</a:t>
            </a:r>
            <a:r>
              <a:rPr lang="en-US" baseline="0" dirty="0" smtClean="0"/>
              <a:t> detector translates de measured power into </a:t>
            </a:r>
            <a:r>
              <a:rPr lang="en-US" baseline="0" dirty="0" err="1" smtClean="0"/>
              <a:t>logaritmic</a:t>
            </a:r>
            <a:r>
              <a:rPr lang="en-US" baseline="0" dirty="0" smtClean="0"/>
              <a:t> scale in order to measure a larger </a:t>
            </a:r>
            <a:r>
              <a:rPr lang="en-US" baseline="0" dirty="0" err="1" smtClean="0"/>
              <a:t>dinamic</a:t>
            </a:r>
            <a:r>
              <a:rPr lang="en-US" baseline="0" dirty="0" smtClean="0"/>
              <a:t> range (~45 dB).</a:t>
            </a:r>
          </a:p>
          <a:p>
            <a:pPr marL="228600" marR="0" lvl="1" indent="-228600" algn="l" defTabSz="914400" rtl="0" eaLnBrk="1" fontAlgn="auto" latinLnBrk="0" hangingPunct="1">
              <a:lnSpc>
                <a:spcPct val="100000"/>
              </a:lnSpc>
              <a:spcBef>
                <a:spcPts val="0"/>
              </a:spcBef>
              <a:spcAft>
                <a:spcPts val="0"/>
              </a:spcAft>
              <a:buClrTx/>
              <a:buSzTx/>
              <a:buFontTx/>
              <a:buAutoNum type="arabicParenR"/>
              <a:tabLst/>
              <a:defRPr/>
            </a:pPr>
            <a:r>
              <a:rPr lang="en-US" dirty="0" smtClean="0"/>
              <a:t>Trigger-interlock crates:</a:t>
            </a:r>
            <a:r>
              <a:rPr lang="en-US" baseline="0" dirty="0" smtClean="0"/>
              <a:t> </a:t>
            </a:r>
            <a:r>
              <a:rPr lang="en-US" sz="1200" dirty="0" smtClean="0"/>
              <a:t>In adapts t</a:t>
            </a:r>
            <a:r>
              <a:rPr lang="es-ES" sz="1200" dirty="0" smtClean="0"/>
              <a:t>he</a:t>
            </a:r>
            <a:r>
              <a:rPr lang="en-US" sz="1200" dirty="0" smtClean="0"/>
              <a:t> input and output voltage signal levels from the NI-PXI to the rest of the setup </a:t>
            </a:r>
            <a:endParaRPr lang="en-US" dirty="0" smtClean="0"/>
          </a:p>
          <a:p>
            <a:pPr marL="228600" marR="0" lvl="1" indent="-228600" algn="l" defTabSz="914400" rtl="0" eaLnBrk="1" fontAlgn="auto" latinLnBrk="0" hangingPunct="1">
              <a:lnSpc>
                <a:spcPct val="100000"/>
              </a:lnSpc>
              <a:spcBef>
                <a:spcPts val="0"/>
              </a:spcBef>
              <a:spcAft>
                <a:spcPts val="0"/>
              </a:spcAft>
              <a:buClrTx/>
              <a:buSzTx/>
              <a:buFontTx/>
              <a:buAutoNum type="arabicParenR"/>
              <a:tabLst/>
              <a:defRPr/>
            </a:pPr>
            <a:r>
              <a:rPr lang="en-US" dirty="0" smtClean="0"/>
              <a:t>Real-time control and acquisition system with fast system interlock based on Ni-PXI (National Instruments)</a:t>
            </a:r>
          </a:p>
          <a:p>
            <a:endParaRPr lang="en-US" dirty="0"/>
          </a:p>
        </p:txBody>
      </p:sp>
      <p:sp>
        <p:nvSpPr>
          <p:cNvPr id="4" name="Marcador de número de diapositiva 3"/>
          <p:cNvSpPr>
            <a:spLocks noGrp="1"/>
          </p:cNvSpPr>
          <p:nvPr>
            <p:ph type="sldNum" sz="quarter" idx="10"/>
          </p:nvPr>
        </p:nvSpPr>
        <p:spPr/>
        <p:txBody>
          <a:bodyPr/>
          <a:lstStyle/>
          <a:p>
            <a:fld id="{EB9989F9-DC1C-4507-9F0D-4BB8C20A4D4A}" type="slidenum">
              <a:rPr lang="es-ES" smtClean="0"/>
              <a:t>27</a:t>
            </a:fld>
            <a:endParaRPr lang="es-ES"/>
          </a:p>
        </p:txBody>
      </p:sp>
    </p:spTree>
    <p:extLst>
      <p:ext uri="{BB962C8B-B14F-4D97-AF65-F5344CB8AC3E}">
        <p14:creationId xmlns:p14="http://schemas.microsoft.com/office/powerpoint/2010/main" val="68300134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n-US" dirty="0"/>
          </a:p>
        </p:txBody>
      </p:sp>
      <p:sp>
        <p:nvSpPr>
          <p:cNvPr id="4" name="Marcador de número de diapositiva 3"/>
          <p:cNvSpPr>
            <a:spLocks noGrp="1"/>
          </p:cNvSpPr>
          <p:nvPr>
            <p:ph type="sldNum" sz="quarter" idx="10"/>
          </p:nvPr>
        </p:nvSpPr>
        <p:spPr/>
        <p:txBody>
          <a:bodyPr/>
          <a:lstStyle/>
          <a:p>
            <a:fld id="{EB9989F9-DC1C-4507-9F0D-4BB8C20A4D4A}" type="slidenum">
              <a:rPr lang="es-ES" smtClean="0"/>
              <a:t>29</a:t>
            </a:fld>
            <a:endParaRPr lang="es-ES"/>
          </a:p>
        </p:txBody>
      </p:sp>
    </p:spTree>
    <p:extLst>
      <p:ext uri="{BB962C8B-B14F-4D97-AF65-F5344CB8AC3E}">
        <p14:creationId xmlns:p14="http://schemas.microsoft.com/office/powerpoint/2010/main" val="74646722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US" dirty="0" smtClean="0"/>
              <a:t>In red is shown the custom RF electronics that has been</a:t>
            </a:r>
            <a:r>
              <a:rPr lang="en-US" baseline="0" dirty="0" smtClean="0"/>
              <a:t> built: the PLL RF synthesizer crates, </a:t>
            </a:r>
            <a:r>
              <a:rPr lang="en-US" dirty="0" smtClean="0"/>
              <a:t>Up and down-mixing stages,</a:t>
            </a:r>
            <a:r>
              <a:rPr lang="en-US" baseline="0" dirty="0" smtClean="0"/>
              <a:t> the log-detectors, RF distributor</a:t>
            </a:r>
            <a:endParaRPr lang="en-US" dirty="0"/>
          </a:p>
        </p:txBody>
      </p:sp>
      <p:sp>
        <p:nvSpPr>
          <p:cNvPr id="4" name="Marcador de número de diapositiva 3"/>
          <p:cNvSpPr>
            <a:spLocks noGrp="1"/>
          </p:cNvSpPr>
          <p:nvPr>
            <p:ph type="sldNum" sz="quarter" idx="10"/>
          </p:nvPr>
        </p:nvSpPr>
        <p:spPr/>
        <p:txBody>
          <a:bodyPr/>
          <a:lstStyle/>
          <a:p>
            <a:fld id="{EB9989F9-DC1C-4507-9F0D-4BB8C20A4D4A}" type="slidenum">
              <a:rPr lang="es-ES" smtClean="0"/>
              <a:t>30</a:t>
            </a:fld>
            <a:endParaRPr lang="es-ES"/>
          </a:p>
        </p:txBody>
      </p:sp>
    </p:spTree>
    <p:extLst>
      <p:ext uri="{BB962C8B-B14F-4D97-AF65-F5344CB8AC3E}">
        <p14:creationId xmlns:p14="http://schemas.microsoft.com/office/powerpoint/2010/main" val="238041165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US" baseline="0" dirty="0" smtClean="0"/>
              <a:t>The log-detector is needed for break-down detection and RF power disable. Reflected signals are continuously being monitored using a </a:t>
            </a:r>
            <a:r>
              <a:rPr lang="en-US" baseline="0" dirty="0" err="1" smtClean="0"/>
              <a:t>logaritmic</a:t>
            </a:r>
            <a:r>
              <a:rPr lang="en-US" baseline="0" dirty="0" smtClean="0"/>
              <a:t> </a:t>
            </a:r>
            <a:r>
              <a:rPr lang="en-US" baseline="0" dirty="0" err="1" smtClean="0"/>
              <a:t>dectector</a:t>
            </a:r>
            <a:r>
              <a:rPr lang="en-US" baseline="0" dirty="0" smtClean="0"/>
              <a:t>. The </a:t>
            </a:r>
            <a:r>
              <a:rPr lang="en-US" baseline="0" dirty="0" err="1" smtClean="0"/>
              <a:t>logaritmic</a:t>
            </a:r>
            <a:r>
              <a:rPr lang="en-US" baseline="0" dirty="0" smtClean="0"/>
              <a:t> detector translates de measured power into </a:t>
            </a:r>
            <a:r>
              <a:rPr lang="en-US" baseline="0" dirty="0" err="1" smtClean="0"/>
              <a:t>logaritmic</a:t>
            </a:r>
            <a:r>
              <a:rPr lang="en-US" baseline="0" dirty="0" smtClean="0"/>
              <a:t> scale in order to measure a larger </a:t>
            </a:r>
            <a:r>
              <a:rPr lang="en-US" baseline="0" dirty="0" err="1" smtClean="0"/>
              <a:t>dinamic</a:t>
            </a:r>
            <a:r>
              <a:rPr lang="en-US" baseline="0" dirty="0" smtClean="0"/>
              <a:t> range (~45 dB).</a:t>
            </a:r>
          </a:p>
          <a:p>
            <a:pPr marL="228600" marR="0" lvl="1" indent="-228600" algn="l" defTabSz="914400" rtl="0" eaLnBrk="1" fontAlgn="auto" latinLnBrk="0" hangingPunct="1">
              <a:lnSpc>
                <a:spcPct val="100000"/>
              </a:lnSpc>
              <a:spcBef>
                <a:spcPts val="0"/>
              </a:spcBef>
              <a:spcAft>
                <a:spcPts val="0"/>
              </a:spcAft>
              <a:buClrTx/>
              <a:buSzTx/>
              <a:buFontTx/>
              <a:buAutoNum type="arabicParenR"/>
              <a:tabLst/>
              <a:defRPr/>
            </a:pPr>
            <a:endParaRPr lang="en-US" dirty="0" smtClean="0"/>
          </a:p>
        </p:txBody>
      </p:sp>
      <p:sp>
        <p:nvSpPr>
          <p:cNvPr id="4" name="Marcador de número de diapositiva 3"/>
          <p:cNvSpPr>
            <a:spLocks noGrp="1"/>
          </p:cNvSpPr>
          <p:nvPr>
            <p:ph type="sldNum" sz="quarter" idx="10"/>
          </p:nvPr>
        </p:nvSpPr>
        <p:spPr/>
        <p:txBody>
          <a:bodyPr/>
          <a:lstStyle/>
          <a:p>
            <a:fld id="{EB9989F9-DC1C-4507-9F0D-4BB8C20A4D4A}" type="slidenum">
              <a:rPr lang="es-ES" smtClean="0"/>
              <a:t>31</a:t>
            </a:fld>
            <a:endParaRPr lang="es-ES"/>
          </a:p>
        </p:txBody>
      </p:sp>
    </p:spTree>
    <p:extLst>
      <p:ext uri="{BB962C8B-B14F-4D97-AF65-F5344CB8AC3E}">
        <p14:creationId xmlns:p14="http://schemas.microsoft.com/office/powerpoint/2010/main" val="314718672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a:bodyPr>
          <a:lstStyle/>
          <a:p>
            <a:r>
              <a:rPr lang="en-US" dirty="0" smtClean="0"/>
              <a:t>In this slide we can see a diagram</a:t>
            </a:r>
            <a:r>
              <a:rPr lang="en-US" baseline="0" dirty="0" smtClean="0"/>
              <a:t> showing the test layout of the TBL line: the stripline BPM under test is at positions 0860, the values read by the neighboring BPMs at positions 0850 and 0910 are used as reference and the beam is displaced using the mover at position 0805 . The plots show the measured horizontal and vertical normalized positions (delta/sigma) read by the BPM 0860 against the reference positions (interpolated from 0850 and 0910) of the beam when being displaced on each plane. The only remarkable effect of the increase in extracted PETS power from  6 to 60 MW is a variation in the offset of the coordinate not being swept. The resolution and 12 GHz suppression requirements are not met (please see frequency response plot next slide)</a:t>
            </a:r>
            <a:endParaRPr lang="en-GB" dirty="0"/>
          </a:p>
        </p:txBody>
      </p:sp>
    </p:spTree>
    <p:extLst>
      <p:ext uri="{BB962C8B-B14F-4D97-AF65-F5344CB8AC3E}">
        <p14:creationId xmlns:p14="http://schemas.microsoft.com/office/powerpoint/2010/main" val="42840544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en-US" dirty="0" smtClean="0"/>
              <a:t>PLL (Phase Locked</a:t>
            </a:r>
            <a:r>
              <a:rPr lang="en-US" baseline="0" dirty="0" smtClean="0"/>
              <a:t> Loop)</a:t>
            </a:r>
            <a:r>
              <a:rPr lang="en-US" dirty="0" smtClean="0"/>
              <a:t> RF synthesizer: It generates the needed RF carriers to generate the RF and up-mix to the Klystrons (9.6 GHz</a:t>
            </a:r>
            <a:r>
              <a:rPr lang="en-US" baseline="0" dirty="0" smtClean="0"/>
              <a:t> and </a:t>
            </a:r>
            <a:r>
              <a:rPr lang="en-US" dirty="0" smtClean="0"/>
              <a:t>2.4 GHz) and also</a:t>
            </a:r>
            <a:r>
              <a:rPr lang="en-US" baseline="0" dirty="0" smtClean="0"/>
              <a:t> </a:t>
            </a:r>
            <a:r>
              <a:rPr lang="en-US" dirty="0" smtClean="0"/>
              <a:t>generates the RF carriers to down-mix the RF signals from the system that will be analyzed (11.6 GHz)</a:t>
            </a:r>
          </a:p>
          <a:p>
            <a:endParaRPr lang="en-US" dirty="0"/>
          </a:p>
        </p:txBody>
      </p:sp>
      <p:sp>
        <p:nvSpPr>
          <p:cNvPr id="4" name="Marcador de número de diapositiva 3"/>
          <p:cNvSpPr>
            <a:spLocks noGrp="1"/>
          </p:cNvSpPr>
          <p:nvPr>
            <p:ph type="sldNum" sz="quarter" idx="10"/>
          </p:nvPr>
        </p:nvSpPr>
        <p:spPr/>
        <p:txBody>
          <a:bodyPr/>
          <a:lstStyle/>
          <a:p>
            <a:fld id="{EB9989F9-DC1C-4507-9F0D-4BB8C20A4D4A}" type="slidenum">
              <a:rPr lang="es-ES" smtClean="0"/>
              <a:t>32</a:t>
            </a:fld>
            <a:endParaRPr lang="es-ES"/>
          </a:p>
        </p:txBody>
      </p:sp>
    </p:spTree>
    <p:extLst>
      <p:ext uri="{BB962C8B-B14F-4D97-AF65-F5344CB8AC3E}">
        <p14:creationId xmlns:p14="http://schemas.microsoft.com/office/powerpoint/2010/main" val="219297578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en-US" dirty="0" smtClean="0"/>
              <a:t>Up-mixer and Down-mixers:</a:t>
            </a:r>
            <a:r>
              <a:rPr lang="en-US" baseline="0" dirty="0" smtClean="0"/>
              <a:t> </a:t>
            </a:r>
            <a:r>
              <a:rPr lang="en-US" dirty="0" smtClean="0"/>
              <a:t>Up-mix the RF to the Klystrons (move the modulated</a:t>
            </a:r>
            <a:r>
              <a:rPr lang="en-US" baseline="0" dirty="0" smtClean="0"/>
              <a:t> signal</a:t>
            </a:r>
            <a:r>
              <a:rPr lang="en-US" dirty="0" smtClean="0"/>
              <a:t> from 2.4 GHz to</a:t>
            </a:r>
            <a:r>
              <a:rPr lang="en-US" baseline="0" dirty="0" smtClean="0"/>
              <a:t> 12 GHz) and </a:t>
            </a:r>
            <a:r>
              <a:rPr lang="en-US" dirty="0" smtClean="0"/>
              <a:t>down-mix the RF signals from the system that will be analyzed (from</a:t>
            </a:r>
            <a:r>
              <a:rPr lang="en-US" baseline="0" dirty="0" smtClean="0"/>
              <a:t> 12 GHz to 400 MHz</a:t>
            </a:r>
            <a:r>
              <a:rPr lang="en-US" dirty="0" smtClean="0"/>
              <a:t>)</a:t>
            </a:r>
          </a:p>
          <a:p>
            <a:endParaRPr lang="en-US" dirty="0"/>
          </a:p>
        </p:txBody>
      </p:sp>
      <p:sp>
        <p:nvSpPr>
          <p:cNvPr id="4" name="Marcador de número de diapositiva 3"/>
          <p:cNvSpPr>
            <a:spLocks noGrp="1"/>
          </p:cNvSpPr>
          <p:nvPr>
            <p:ph type="sldNum" sz="quarter" idx="10"/>
          </p:nvPr>
        </p:nvSpPr>
        <p:spPr/>
        <p:txBody>
          <a:bodyPr/>
          <a:lstStyle/>
          <a:p>
            <a:fld id="{EB9989F9-DC1C-4507-9F0D-4BB8C20A4D4A}" type="slidenum">
              <a:rPr lang="es-ES" smtClean="0"/>
              <a:t>33</a:t>
            </a:fld>
            <a:endParaRPr lang="es-ES"/>
          </a:p>
        </p:txBody>
      </p:sp>
    </p:spTree>
    <p:extLst>
      <p:ext uri="{BB962C8B-B14F-4D97-AF65-F5344CB8AC3E}">
        <p14:creationId xmlns:p14="http://schemas.microsoft.com/office/powerpoint/2010/main" val="125271552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n-US" dirty="0"/>
          </a:p>
        </p:txBody>
      </p:sp>
      <p:sp>
        <p:nvSpPr>
          <p:cNvPr id="4" name="Marcador de número de diapositiva 3"/>
          <p:cNvSpPr>
            <a:spLocks noGrp="1"/>
          </p:cNvSpPr>
          <p:nvPr>
            <p:ph type="sldNum" sz="quarter" idx="10"/>
          </p:nvPr>
        </p:nvSpPr>
        <p:spPr/>
        <p:txBody>
          <a:bodyPr/>
          <a:lstStyle/>
          <a:p>
            <a:fld id="{EB9989F9-DC1C-4507-9F0D-4BB8C20A4D4A}" type="slidenum">
              <a:rPr lang="es-ES" smtClean="0"/>
              <a:t>35</a:t>
            </a:fld>
            <a:endParaRPr lang="es-ES"/>
          </a:p>
        </p:txBody>
      </p:sp>
    </p:spTree>
    <p:extLst>
      <p:ext uri="{BB962C8B-B14F-4D97-AF65-F5344CB8AC3E}">
        <p14:creationId xmlns:p14="http://schemas.microsoft.com/office/powerpoint/2010/main" val="6798936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C090EB8D-A9F5-4213-9589-FA7024A14260}" type="slidenum">
              <a:rPr lang="en-US" smtClean="0"/>
              <a:t>40</a:t>
            </a:fld>
            <a:endParaRPr lang="en-US"/>
          </a:p>
        </p:txBody>
      </p:sp>
    </p:spTree>
    <p:extLst>
      <p:ext uri="{BB962C8B-B14F-4D97-AF65-F5344CB8AC3E}">
        <p14:creationId xmlns:p14="http://schemas.microsoft.com/office/powerpoint/2010/main" val="404137260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B9989F9-DC1C-4507-9F0D-4BB8C20A4D4A}" type="slidenum">
              <a:rPr lang="es-ES" smtClean="0"/>
              <a:t>41</a:t>
            </a:fld>
            <a:endParaRPr lang="es-ES"/>
          </a:p>
        </p:txBody>
      </p:sp>
    </p:spTree>
    <p:extLst>
      <p:ext uri="{BB962C8B-B14F-4D97-AF65-F5344CB8AC3E}">
        <p14:creationId xmlns:p14="http://schemas.microsoft.com/office/powerpoint/2010/main" val="102452648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n-US" dirty="0" smtClean="0"/>
              <a:t>This</a:t>
            </a:r>
            <a:r>
              <a:rPr lang="en-US" baseline="0" dirty="0" smtClean="0"/>
              <a:t> the system domains block diagram. Cooling and vacuum correspond to WP3 and High power RF and LLRF to WP2.</a:t>
            </a:r>
            <a:endParaRPr lang="en-US" dirty="0"/>
          </a:p>
        </p:txBody>
      </p:sp>
      <p:sp>
        <p:nvSpPr>
          <p:cNvPr id="4" name="Marcador de número de diapositiva 3"/>
          <p:cNvSpPr>
            <a:spLocks noGrp="1"/>
          </p:cNvSpPr>
          <p:nvPr>
            <p:ph type="sldNum" sz="quarter" idx="10"/>
          </p:nvPr>
        </p:nvSpPr>
        <p:spPr/>
        <p:txBody>
          <a:bodyPr/>
          <a:lstStyle/>
          <a:p>
            <a:fld id="{EB9989F9-DC1C-4507-9F0D-4BB8C20A4D4A}" type="slidenum">
              <a:rPr lang="es-ES" smtClean="0"/>
              <a:t>47</a:t>
            </a:fld>
            <a:endParaRPr lang="es-ES"/>
          </a:p>
        </p:txBody>
      </p:sp>
    </p:spTree>
    <p:extLst>
      <p:ext uri="{BB962C8B-B14F-4D97-AF65-F5344CB8AC3E}">
        <p14:creationId xmlns:p14="http://schemas.microsoft.com/office/powerpoint/2010/main" val="409059720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err="1" smtClean="0"/>
              <a:t>This</a:t>
            </a:r>
            <a:r>
              <a:rPr lang="es-ES" dirty="0" smtClean="0"/>
              <a:t> </a:t>
            </a:r>
            <a:r>
              <a:rPr lang="es-ES" dirty="0" err="1" smtClean="0"/>
              <a:t>is</a:t>
            </a:r>
            <a:r>
              <a:rPr lang="es-ES" dirty="0" smtClean="0"/>
              <a:t> </a:t>
            </a:r>
            <a:r>
              <a:rPr lang="es-ES" dirty="0" err="1" smtClean="0"/>
              <a:t>the</a:t>
            </a:r>
            <a:r>
              <a:rPr lang="es-ES" dirty="0" smtClean="0"/>
              <a:t> </a:t>
            </a:r>
            <a:r>
              <a:rPr lang="es-ES" dirty="0" err="1" smtClean="0"/>
              <a:t>technical</a:t>
            </a:r>
            <a:r>
              <a:rPr lang="es-ES" dirty="0" smtClean="0"/>
              <a:t> </a:t>
            </a:r>
            <a:r>
              <a:rPr lang="es-ES" dirty="0" err="1" smtClean="0"/>
              <a:t>design</a:t>
            </a:r>
            <a:r>
              <a:rPr lang="es-ES" dirty="0" smtClean="0"/>
              <a:t> concept</a:t>
            </a:r>
            <a:r>
              <a:rPr lang="es-ES" baseline="0" dirty="0" smtClean="0"/>
              <a:t> </a:t>
            </a:r>
            <a:r>
              <a:rPr lang="es-ES" baseline="0" dirty="0" err="1" smtClean="0"/>
              <a:t>for</a:t>
            </a:r>
            <a:r>
              <a:rPr lang="es-ES" baseline="0" dirty="0" smtClean="0"/>
              <a:t> </a:t>
            </a:r>
            <a:r>
              <a:rPr lang="es-ES" baseline="0" dirty="0" err="1" smtClean="0"/>
              <a:t>the</a:t>
            </a:r>
            <a:r>
              <a:rPr lang="es-ES" baseline="0" dirty="0" smtClean="0"/>
              <a:t> RF-</a:t>
            </a:r>
            <a:r>
              <a:rPr lang="es-ES" baseline="0" dirty="0" err="1" smtClean="0"/>
              <a:t>Lab</a:t>
            </a:r>
            <a:r>
              <a:rPr lang="es-ES" baseline="0" dirty="0" smtClean="0"/>
              <a:t>:</a:t>
            </a:r>
          </a:p>
          <a:p>
            <a:pPr marL="228600" indent="-228600">
              <a:buAutoNum type="arabicParenR"/>
            </a:pPr>
            <a:r>
              <a:rPr lang="es-ES" baseline="0" dirty="0" err="1" smtClean="0"/>
              <a:t>We</a:t>
            </a:r>
            <a:r>
              <a:rPr lang="es-ES" baseline="0" dirty="0" smtClean="0"/>
              <a:t> </a:t>
            </a:r>
            <a:r>
              <a:rPr lang="es-ES" baseline="0" dirty="0" err="1" smtClean="0"/>
              <a:t>have</a:t>
            </a:r>
            <a:r>
              <a:rPr lang="es-ES" baseline="0" dirty="0" smtClean="0"/>
              <a:t> 2 </a:t>
            </a:r>
            <a:r>
              <a:rPr lang="es-ES" baseline="0" dirty="0" err="1" smtClean="0"/>
              <a:t>klystrons+modulator</a:t>
            </a:r>
            <a:r>
              <a:rPr lang="es-ES" baseline="0" dirty="0" smtClean="0"/>
              <a:t> </a:t>
            </a:r>
            <a:r>
              <a:rPr lang="es-ES" baseline="0" dirty="0" err="1" smtClean="0"/>
              <a:t>on</a:t>
            </a:r>
            <a:r>
              <a:rPr lang="es-ES" baseline="0" dirty="0" smtClean="0"/>
              <a:t> </a:t>
            </a:r>
            <a:r>
              <a:rPr lang="es-ES" baseline="0" dirty="0" err="1" smtClean="0"/>
              <a:t>the</a:t>
            </a:r>
            <a:r>
              <a:rPr lang="es-ES" baseline="0" dirty="0" smtClean="0"/>
              <a:t> </a:t>
            </a:r>
            <a:r>
              <a:rPr lang="es-ES" baseline="0" dirty="0" err="1" smtClean="0"/>
              <a:t>left-hand</a:t>
            </a:r>
            <a:r>
              <a:rPr lang="es-ES" baseline="0" dirty="0" smtClean="0"/>
              <a:t> </a:t>
            </a:r>
            <a:r>
              <a:rPr lang="es-ES" baseline="0" dirty="0" err="1" smtClean="0"/>
              <a:t>side</a:t>
            </a:r>
            <a:r>
              <a:rPr lang="es-ES" baseline="0" dirty="0" smtClean="0"/>
              <a:t>. </a:t>
            </a:r>
            <a:r>
              <a:rPr lang="es-ES" baseline="0" dirty="0" err="1" smtClean="0"/>
              <a:t>The</a:t>
            </a:r>
            <a:r>
              <a:rPr lang="es-ES" baseline="0" dirty="0" smtClean="0"/>
              <a:t> are </a:t>
            </a:r>
            <a:r>
              <a:rPr lang="es-ES" baseline="0" dirty="0" err="1" smtClean="0"/>
              <a:t>driven</a:t>
            </a:r>
            <a:r>
              <a:rPr lang="es-ES" baseline="0" dirty="0" smtClean="0"/>
              <a:t> </a:t>
            </a:r>
            <a:r>
              <a:rPr lang="es-ES" baseline="0" dirty="0" err="1" smtClean="0"/>
              <a:t>by</a:t>
            </a:r>
            <a:r>
              <a:rPr lang="es-ES" baseline="0" dirty="0" smtClean="0"/>
              <a:t> </a:t>
            </a:r>
            <a:r>
              <a:rPr lang="es-ES" baseline="0" dirty="0" err="1" smtClean="0"/>
              <a:t>solid-state</a:t>
            </a:r>
            <a:r>
              <a:rPr lang="es-ES" baseline="0" dirty="0" smtClean="0"/>
              <a:t> </a:t>
            </a:r>
            <a:r>
              <a:rPr lang="es-ES" baseline="0" dirty="0" err="1" smtClean="0"/>
              <a:t>amplifiers</a:t>
            </a:r>
            <a:endParaRPr lang="es-ES" baseline="0" dirty="0" smtClean="0"/>
          </a:p>
          <a:p>
            <a:pPr marL="228600" marR="0" indent="-228600" algn="l" defTabSz="914400" rtl="0" eaLnBrk="1" fontAlgn="auto" latinLnBrk="0" hangingPunct="1">
              <a:lnSpc>
                <a:spcPct val="100000"/>
              </a:lnSpc>
              <a:spcBef>
                <a:spcPts val="0"/>
              </a:spcBef>
              <a:spcAft>
                <a:spcPts val="0"/>
              </a:spcAft>
              <a:buClrTx/>
              <a:buSzTx/>
              <a:buFontTx/>
              <a:buAutoNum type="arabicParenR"/>
              <a:tabLst/>
              <a:defRPr/>
            </a:pPr>
            <a:r>
              <a:rPr lang="es-ES" baseline="0" dirty="0" err="1" smtClean="0"/>
              <a:t>Each</a:t>
            </a:r>
            <a:r>
              <a:rPr lang="es-ES" baseline="0" dirty="0" smtClean="0"/>
              <a:t> of he </a:t>
            </a:r>
            <a:r>
              <a:rPr lang="es-ES" baseline="0" dirty="0" err="1" smtClean="0"/>
              <a:t>klystrons</a:t>
            </a:r>
            <a:r>
              <a:rPr lang="es-ES" baseline="0" dirty="0" smtClean="0"/>
              <a:t> can </a:t>
            </a:r>
            <a:r>
              <a:rPr lang="es-ES" baseline="0" dirty="0" err="1" smtClean="0"/>
              <a:t>provide</a:t>
            </a:r>
            <a:r>
              <a:rPr lang="es-ES" baseline="0" dirty="0" smtClean="0"/>
              <a:t> </a:t>
            </a:r>
            <a:r>
              <a:rPr lang="es-ES" baseline="0" dirty="0" err="1" smtClean="0"/>
              <a:t>an</a:t>
            </a:r>
            <a:r>
              <a:rPr lang="es-ES" baseline="0" dirty="0" smtClean="0"/>
              <a:t> output </a:t>
            </a:r>
            <a:r>
              <a:rPr lang="es-ES" baseline="0" dirty="0" err="1" smtClean="0"/>
              <a:t>power</a:t>
            </a:r>
            <a:r>
              <a:rPr lang="es-ES" baseline="0" dirty="0" smtClean="0"/>
              <a:t> of up </a:t>
            </a:r>
            <a:r>
              <a:rPr lang="es-ES" baseline="0" dirty="0" err="1" smtClean="0"/>
              <a:t>to</a:t>
            </a:r>
            <a:r>
              <a:rPr lang="es-ES" baseline="0" dirty="0" smtClean="0"/>
              <a:t> </a:t>
            </a:r>
            <a:r>
              <a:rPr lang="en-GB" sz="1200" dirty="0" smtClean="0"/>
              <a:t>7.5 MW, with</a:t>
            </a:r>
            <a:r>
              <a:rPr lang="es-ES" sz="1200" dirty="0" smtClean="0"/>
              <a:t> </a:t>
            </a:r>
            <a:r>
              <a:rPr lang="en-GB" sz="1200" dirty="0" smtClean="0"/>
              <a:t>a pulse width of</a:t>
            </a:r>
            <a:r>
              <a:rPr lang="en-GB" sz="1200" baseline="0" dirty="0" smtClean="0"/>
              <a:t> </a:t>
            </a:r>
            <a:r>
              <a:rPr lang="en-GB" sz="1200" dirty="0" smtClean="0"/>
              <a:t>4µs at</a:t>
            </a:r>
            <a:r>
              <a:rPr lang="en-GB" sz="1200" baseline="0" dirty="0" smtClean="0"/>
              <a:t> maximum rate of </a:t>
            </a:r>
            <a:r>
              <a:rPr lang="en-GB" sz="1200" dirty="0" smtClean="0"/>
              <a:t>400 Hz</a:t>
            </a:r>
          </a:p>
          <a:p>
            <a:pPr marL="228600" marR="0" indent="-228600" algn="l" defTabSz="914400" rtl="0" eaLnBrk="1" fontAlgn="auto" latinLnBrk="0" hangingPunct="1">
              <a:lnSpc>
                <a:spcPct val="100000"/>
              </a:lnSpc>
              <a:spcBef>
                <a:spcPts val="0"/>
              </a:spcBef>
              <a:spcAft>
                <a:spcPts val="0"/>
              </a:spcAft>
              <a:buClrTx/>
              <a:buSzTx/>
              <a:buFontTx/>
              <a:buAutoNum type="arabicParenR"/>
              <a:tabLst/>
              <a:defRPr/>
            </a:pPr>
            <a:r>
              <a:rPr lang="en-GB" sz="1200" dirty="0" smtClean="0"/>
              <a:t>After</a:t>
            </a:r>
            <a:r>
              <a:rPr lang="en-GB" sz="1200" baseline="0" dirty="0" smtClean="0"/>
              <a:t> this comes t</a:t>
            </a:r>
            <a:r>
              <a:rPr lang="es-ES" sz="1200" baseline="0" dirty="0" smtClean="0"/>
              <a:t>he</a:t>
            </a:r>
            <a:r>
              <a:rPr lang="en-GB" sz="1200" baseline="0" dirty="0" smtClean="0"/>
              <a:t> RF waveguide network. The waveguide network enables power combining thanks to a 3 dB hybrid combiner, and incident and reflected power monitoring thanks to directional coupler. </a:t>
            </a:r>
          </a:p>
          <a:p>
            <a:pPr marL="228600" marR="0" indent="-228600" algn="l" defTabSz="914400" rtl="0" eaLnBrk="1" fontAlgn="auto" latinLnBrk="0" hangingPunct="1">
              <a:lnSpc>
                <a:spcPct val="100000"/>
              </a:lnSpc>
              <a:spcBef>
                <a:spcPts val="0"/>
              </a:spcBef>
              <a:spcAft>
                <a:spcPts val="0"/>
              </a:spcAft>
              <a:buClrTx/>
              <a:buSzTx/>
              <a:buFontTx/>
              <a:buAutoNum type="arabicParenR"/>
              <a:tabLst/>
              <a:defRPr/>
            </a:pPr>
            <a:r>
              <a:rPr lang="en-GB" sz="1200" baseline="0" dirty="0" smtClean="0"/>
              <a:t>The 3 dB hybrid combiner permits combining power from both klystrons based on the phase of the input RF coming from klystrons. The phase is controlled thanks to the LLRF control system.</a:t>
            </a:r>
          </a:p>
          <a:p>
            <a:pPr marL="228600" marR="0" indent="-228600" algn="l" defTabSz="914400" rtl="0" eaLnBrk="1" fontAlgn="auto" latinLnBrk="0" hangingPunct="1">
              <a:lnSpc>
                <a:spcPct val="100000"/>
              </a:lnSpc>
              <a:spcBef>
                <a:spcPts val="0"/>
              </a:spcBef>
              <a:spcAft>
                <a:spcPts val="0"/>
              </a:spcAft>
              <a:buClrTx/>
              <a:buSzTx/>
              <a:buFontTx/>
              <a:buAutoNum type="arabicParenR"/>
              <a:tabLst/>
              <a:defRPr/>
            </a:pPr>
            <a:r>
              <a:rPr lang="en-GB" sz="1200" baseline="0" dirty="0" smtClean="0"/>
              <a:t>T</a:t>
            </a:r>
            <a:r>
              <a:rPr lang="es-ES" sz="1200" baseline="0" dirty="0" smtClean="0"/>
              <a:t>h</a:t>
            </a:r>
            <a:r>
              <a:rPr lang="en-GB" sz="1200" baseline="0" dirty="0" smtClean="0"/>
              <a:t>is combining permits having power levels at the RF structure of up to 15 MW.</a:t>
            </a:r>
          </a:p>
          <a:p>
            <a:pPr marL="228600" marR="0" indent="-228600" algn="l" defTabSz="914400" rtl="0" eaLnBrk="1" fontAlgn="auto" latinLnBrk="0" hangingPunct="1">
              <a:lnSpc>
                <a:spcPct val="100000"/>
              </a:lnSpc>
              <a:spcBef>
                <a:spcPts val="0"/>
              </a:spcBef>
              <a:spcAft>
                <a:spcPts val="0"/>
              </a:spcAft>
              <a:buClrTx/>
              <a:buSzTx/>
              <a:buFontTx/>
              <a:buAutoNum type="arabicParenR"/>
              <a:tabLst/>
              <a:defRPr/>
            </a:pPr>
            <a:r>
              <a:rPr lang="en-GB" sz="1200" baseline="0" dirty="0" smtClean="0"/>
              <a:t>After the structure, an RF load is needed to absorb de transmitter power.</a:t>
            </a:r>
          </a:p>
          <a:p>
            <a:pPr marL="228600" marR="0" indent="-228600" algn="l" defTabSz="914400" rtl="0" eaLnBrk="1" fontAlgn="auto" latinLnBrk="0" hangingPunct="1">
              <a:lnSpc>
                <a:spcPct val="100000"/>
              </a:lnSpc>
              <a:spcBef>
                <a:spcPts val="0"/>
              </a:spcBef>
              <a:spcAft>
                <a:spcPts val="0"/>
              </a:spcAft>
              <a:buClrTx/>
              <a:buSzTx/>
              <a:buFontTx/>
              <a:buAutoNum type="arabicParenR"/>
              <a:tabLst/>
              <a:defRPr/>
            </a:pPr>
            <a:r>
              <a:rPr lang="en-GB" sz="1200" baseline="0" dirty="0" smtClean="0"/>
              <a:t>The structures are tested inside a bunker area, just in case.</a:t>
            </a:r>
          </a:p>
          <a:p>
            <a:pPr marL="228600" marR="0" indent="-228600" algn="l" defTabSz="914400" rtl="0" eaLnBrk="1" fontAlgn="auto" latinLnBrk="0" hangingPunct="1">
              <a:lnSpc>
                <a:spcPct val="100000"/>
              </a:lnSpc>
              <a:spcBef>
                <a:spcPts val="0"/>
              </a:spcBef>
              <a:spcAft>
                <a:spcPts val="0"/>
              </a:spcAft>
              <a:buClrTx/>
              <a:buSzTx/>
              <a:buFontTx/>
              <a:buAutoNum type="arabicParenR"/>
              <a:tabLst/>
              <a:defRPr/>
            </a:pPr>
            <a:r>
              <a:rPr lang="en-GB" sz="1200" baseline="0" dirty="0" smtClean="0"/>
              <a:t>Pumping ports in the RF waveguide network are used to make the vacuum</a:t>
            </a:r>
            <a:endParaRPr lang="en-GB" sz="1200" dirty="0" smtClean="0"/>
          </a:p>
          <a:p>
            <a:pPr marL="228600" indent="-228600">
              <a:buAutoNum type="arabicParenR"/>
            </a:pPr>
            <a:endParaRPr lang="es-ES" dirty="0"/>
          </a:p>
        </p:txBody>
      </p:sp>
      <p:sp>
        <p:nvSpPr>
          <p:cNvPr id="4" name="Marcador de número de diapositiva 3"/>
          <p:cNvSpPr>
            <a:spLocks noGrp="1"/>
          </p:cNvSpPr>
          <p:nvPr>
            <p:ph type="sldNum" sz="quarter" idx="10"/>
          </p:nvPr>
        </p:nvSpPr>
        <p:spPr/>
        <p:txBody>
          <a:bodyPr/>
          <a:lstStyle/>
          <a:p>
            <a:fld id="{EB9989F9-DC1C-4507-9F0D-4BB8C20A4D4A}" type="slidenum">
              <a:rPr lang="es-ES" smtClean="0"/>
              <a:t>48</a:t>
            </a:fld>
            <a:endParaRPr lang="es-ES"/>
          </a:p>
        </p:txBody>
      </p:sp>
    </p:spTree>
    <p:extLst>
      <p:ext uri="{BB962C8B-B14F-4D97-AF65-F5344CB8AC3E}">
        <p14:creationId xmlns:p14="http://schemas.microsoft.com/office/powerpoint/2010/main" val="3775428139"/>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n-US" dirty="0" smtClean="0"/>
              <a:t>This is the 3D</a:t>
            </a:r>
            <a:r>
              <a:rPr lang="en-US" baseline="0" dirty="0" smtClean="0"/>
              <a:t> design for the High power RF side of the technical concept shown earlier</a:t>
            </a:r>
            <a:endParaRPr lang="en-US" dirty="0"/>
          </a:p>
        </p:txBody>
      </p:sp>
      <p:sp>
        <p:nvSpPr>
          <p:cNvPr id="4" name="Marcador de número de diapositiva 3"/>
          <p:cNvSpPr>
            <a:spLocks noGrp="1"/>
          </p:cNvSpPr>
          <p:nvPr>
            <p:ph type="sldNum" sz="quarter" idx="10"/>
          </p:nvPr>
        </p:nvSpPr>
        <p:spPr/>
        <p:txBody>
          <a:bodyPr/>
          <a:lstStyle/>
          <a:p>
            <a:fld id="{EB9989F9-DC1C-4507-9F0D-4BB8C20A4D4A}" type="slidenum">
              <a:rPr lang="es-ES" smtClean="0"/>
              <a:t>49</a:t>
            </a:fld>
            <a:endParaRPr lang="es-ES"/>
          </a:p>
        </p:txBody>
      </p:sp>
    </p:spTree>
    <p:extLst>
      <p:ext uri="{BB962C8B-B14F-4D97-AF65-F5344CB8AC3E}">
        <p14:creationId xmlns:p14="http://schemas.microsoft.com/office/powerpoint/2010/main" val="1713148280"/>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n-US" dirty="0" smtClean="0"/>
              <a:t>The</a:t>
            </a:r>
            <a:r>
              <a:rPr lang="en-US" baseline="0" dirty="0" smtClean="0"/>
              <a:t> LLRF system has to take care of RF generation and diagnosis together with some slow control, monitoring and interlock tasks.</a:t>
            </a:r>
          </a:p>
          <a:p>
            <a:r>
              <a:rPr lang="en-US" baseline="0" dirty="0" smtClean="0"/>
              <a:t>A National Instruments PXI real-time system will take care of the RF generation and triggering, RF signals acquisition for diagnosis and further processing. In addition It will take care of the control and monitoring of the cooling system, vacuum system, </a:t>
            </a:r>
            <a:r>
              <a:rPr lang="en-US" baseline="0" dirty="0" err="1" smtClean="0"/>
              <a:t>enviromental</a:t>
            </a:r>
            <a:r>
              <a:rPr lang="en-US" baseline="0" dirty="0" smtClean="0"/>
              <a:t> monitoring (temperature probes and </a:t>
            </a:r>
            <a:r>
              <a:rPr lang="en-US" baseline="0" dirty="0" err="1" smtClean="0"/>
              <a:t>flowmeters</a:t>
            </a:r>
            <a:r>
              <a:rPr lang="en-US" baseline="0" dirty="0" smtClean="0"/>
              <a:t>) and access control. It will also take care of the safety system interlocking.</a:t>
            </a:r>
          </a:p>
          <a:p>
            <a:r>
              <a:rPr lang="en-US" baseline="0" dirty="0" smtClean="0"/>
              <a:t>For the RF diagnosis three tasks need to accomplish:</a:t>
            </a:r>
          </a:p>
          <a:p>
            <a:pPr marL="228600" indent="-228600">
              <a:buAutoNum type="arabicParenR"/>
            </a:pPr>
            <a:r>
              <a:rPr lang="en-US" baseline="0" dirty="0" smtClean="0"/>
              <a:t>The RF signals need to be periodically be power calibrated with a power meter in order to run de system at the desired power.</a:t>
            </a:r>
          </a:p>
          <a:p>
            <a:pPr marL="228600" indent="-228600">
              <a:buAutoNum type="arabicParenR"/>
            </a:pPr>
            <a:r>
              <a:rPr lang="en-US" baseline="0" dirty="0" smtClean="0"/>
              <a:t>A log-detector is needed for break-down detection and RF power disable. Reflected signals are continuously being monitored using a </a:t>
            </a:r>
            <a:r>
              <a:rPr lang="en-US" baseline="0" dirty="0" err="1" smtClean="0"/>
              <a:t>logaritmic</a:t>
            </a:r>
            <a:r>
              <a:rPr lang="en-US" baseline="0" dirty="0" smtClean="0"/>
              <a:t> </a:t>
            </a:r>
            <a:r>
              <a:rPr lang="en-US" baseline="0" dirty="0" err="1" smtClean="0"/>
              <a:t>dectector</a:t>
            </a:r>
            <a:r>
              <a:rPr lang="en-US" baseline="0" dirty="0" smtClean="0"/>
              <a:t>. The </a:t>
            </a:r>
            <a:r>
              <a:rPr lang="en-US" baseline="0" dirty="0" err="1" smtClean="0"/>
              <a:t>logaritmic</a:t>
            </a:r>
            <a:r>
              <a:rPr lang="en-US" baseline="0" dirty="0" smtClean="0"/>
              <a:t> detector translates de measured power into </a:t>
            </a:r>
            <a:r>
              <a:rPr lang="en-US" baseline="0" dirty="0" err="1" smtClean="0"/>
              <a:t>logaritmic</a:t>
            </a:r>
            <a:r>
              <a:rPr lang="en-US" baseline="0" dirty="0" smtClean="0"/>
              <a:t> scale in order to measure a larger </a:t>
            </a:r>
            <a:r>
              <a:rPr lang="en-US" baseline="0" dirty="0" err="1" smtClean="0"/>
              <a:t>dinamic</a:t>
            </a:r>
            <a:r>
              <a:rPr lang="en-US" baseline="0" dirty="0" smtClean="0"/>
              <a:t> range (~45 dB).</a:t>
            </a:r>
          </a:p>
          <a:p>
            <a:pPr marL="228600" indent="-228600">
              <a:buAutoNum type="arabicParenR"/>
            </a:pPr>
            <a:r>
              <a:rPr lang="en-US" baseline="0" dirty="0" smtClean="0"/>
              <a:t>The </a:t>
            </a:r>
            <a:r>
              <a:rPr lang="en-US" baseline="0" dirty="0" err="1" smtClean="0"/>
              <a:t>dowm</a:t>
            </a:r>
            <a:r>
              <a:rPr lang="en-US" baseline="0" dirty="0" smtClean="0"/>
              <a:t>-mixer moves de frequency carrier signals from 2.9985 GHz to 62.5 </a:t>
            </a:r>
            <a:r>
              <a:rPr lang="en-US" baseline="0" dirty="0" err="1" smtClean="0"/>
              <a:t>Mhz</a:t>
            </a:r>
            <a:r>
              <a:rPr lang="en-US" baseline="0" dirty="0" smtClean="0"/>
              <a:t> in order to further process it digitally in the PXI system. </a:t>
            </a:r>
            <a:r>
              <a:rPr lang="es-ES" baseline="0" dirty="0" smtClean="0"/>
              <a:t>T</a:t>
            </a:r>
            <a:r>
              <a:rPr lang="en-US" baseline="0" dirty="0" smtClean="0"/>
              <a:t>he processing implies both amplitude a</a:t>
            </a:r>
            <a:r>
              <a:rPr lang="es-ES" baseline="0" dirty="0" err="1" smtClean="0"/>
              <a:t>nd</a:t>
            </a:r>
            <a:r>
              <a:rPr lang="en-US" baseline="0" dirty="0" smtClean="0"/>
              <a:t> phase analysis.</a:t>
            </a:r>
            <a:endParaRPr lang="en-US" dirty="0"/>
          </a:p>
        </p:txBody>
      </p:sp>
      <p:sp>
        <p:nvSpPr>
          <p:cNvPr id="4" name="Marcador de número de diapositiva 3"/>
          <p:cNvSpPr>
            <a:spLocks noGrp="1"/>
          </p:cNvSpPr>
          <p:nvPr>
            <p:ph type="sldNum" sz="quarter" idx="10"/>
          </p:nvPr>
        </p:nvSpPr>
        <p:spPr/>
        <p:txBody>
          <a:bodyPr/>
          <a:lstStyle/>
          <a:p>
            <a:fld id="{EB9989F9-DC1C-4507-9F0D-4BB8C20A4D4A}" type="slidenum">
              <a:rPr lang="es-ES" smtClean="0"/>
              <a:t>55</a:t>
            </a:fld>
            <a:endParaRPr lang="es-ES"/>
          </a:p>
        </p:txBody>
      </p:sp>
    </p:spTree>
    <p:extLst>
      <p:ext uri="{BB962C8B-B14F-4D97-AF65-F5344CB8AC3E}">
        <p14:creationId xmlns:p14="http://schemas.microsoft.com/office/powerpoint/2010/main" val="403023741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pPr marL="171450" indent="-171450">
              <a:buFontTx/>
              <a:buChar char="-"/>
            </a:pPr>
            <a:r>
              <a:rPr lang="en-US" noProof="0" dirty="0" smtClean="0"/>
              <a:t>With</a:t>
            </a:r>
            <a:r>
              <a:rPr lang="en-US" baseline="0" noProof="0" dirty="0" smtClean="0"/>
              <a:t> the primary turbo pump the system goes from atmospheric pressure to high vacuum </a:t>
            </a:r>
            <a:r>
              <a:rPr lang="es-ES" baseline="0" dirty="0" smtClean="0"/>
              <a:t>(̴10-6 mbar). </a:t>
            </a:r>
            <a:r>
              <a:rPr lang="en-US" baseline="0" noProof="0" dirty="0" smtClean="0"/>
              <a:t>Then</a:t>
            </a:r>
            <a:r>
              <a:rPr lang="es-ES" baseline="0" dirty="0" smtClean="0"/>
              <a:t> </a:t>
            </a:r>
            <a:r>
              <a:rPr lang="en-US" baseline="0" noProof="0" dirty="0" err="1" smtClean="0"/>
              <a:t>Nextorr</a:t>
            </a:r>
            <a:r>
              <a:rPr lang="en-US" baseline="0" noProof="0" dirty="0" smtClean="0"/>
              <a:t> pumps are use</a:t>
            </a:r>
            <a:r>
              <a:rPr lang="es-ES" baseline="0" dirty="0" smtClean="0"/>
              <a:t>d to </a:t>
            </a:r>
            <a:r>
              <a:rPr lang="en-US" baseline="0" noProof="0" dirty="0" smtClean="0"/>
              <a:t>reach</a:t>
            </a:r>
            <a:r>
              <a:rPr lang="es-ES" baseline="0" dirty="0" smtClean="0"/>
              <a:t> 10-8 mbar. </a:t>
            </a:r>
            <a:r>
              <a:rPr lang="en-US" baseline="0" noProof="0" dirty="0" smtClean="0"/>
              <a:t>The </a:t>
            </a:r>
            <a:r>
              <a:rPr lang="en-US" baseline="0" noProof="0" dirty="0" err="1" smtClean="0"/>
              <a:t>Nextorr</a:t>
            </a:r>
            <a:r>
              <a:rPr lang="en-US" baseline="0" noProof="0" dirty="0" smtClean="0"/>
              <a:t> pumps are UHV pumps very compact and with high pumping speed thanks to the combination of an Ion pump with a NEG </a:t>
            </a:r>
            <a:r>
              <a:rPr lang="es-ES" dirty="0" err="1" smtClean="0"/>
              <a:t>cartridge</a:t>
            </a:r>
            <a:r>
              <a:rPr lang="en-US" baseline="0" noProof="0" dirty="0" smtClean="0"/>
              <a:t>. </a:t>
            </a:r>
          </a:p>
          <a:p>
            <a:pPr marL="171450" indent="-171450">
              <a:buFontTx/>
              <a:buChar char="-"/>
            </a:pPr>
            <a:r>
              <a:rPr lang="en-US" noProof="0" dirty="0" smtClean="0"/>
              <a:t>No segmentation</a:t>
            </a:r>
            <a:r>
              <a:rPr lang="en-US" baseline="0" noProof="0" dirty="0" smtClean="0"/>
              <a:t> means that there is not any valve dividing the vacuum system in sectors, this means all the components make only one vacuum volume. So if you vent, you vent all the system, but you reduce the cost of the valves.</a:t>
            </a:r>
          </a:p>
          <a:p>
            <a:pPr marL="171450" indent="-171450">
              <a:buFontTx/>
              <a:buChar char="-"/>
            </a:pPr>
            <a:r>
              <a:rPr lang="en-US" baseline="0" noProof="0" dirty="0" smtClean="0"/>
              <a:t>The effective pumping speed is reduced from 100 l/s to 36 l/s due to the conductance of the pumping port.</a:t>
            </a:r>
          </a:p>
          <a:p>
            <a:pPr marL="171450" indent="-171450">
              <a:buFontTx/>
              <a:buChar char="-"/>
            </a:pPr>
            <a:r>
              <a:rPr lang="en-US" baseline="0" noProof="0" dirty="0" smtClean="0"/>
              <a:t> </a:t>
            </a:r>
            <a:endParaRPr lang="en-US" noProof="0" dirty="0"/>
          </a:p>
        </p:txBody>
      </p:sp>
      <p:sp>
        <p:nvSpPr>
          <p:cNvPr id="4" name="3 Marcador de número de diapositiva"/>
          <p:cNvSpPr>
            <a:spLocks noGrp="1"/>
          </p:cNvSpPr>
          <p:nvPr>
            <p:ph type="sldNum" sz="quarter" idx="10"/>
          </p:nvPr>
        </p:nvSpPr>
        <p:spPr/>
        <p:txBody>
          <a:bodyPr/>
          <a:lstStyle/>
          <a:p>
            <a:fld id="{EB9989F9-DC1C-4507-9F0D-4BB8C20A4D4A}" type="slidenum">
              <a:rPr lang="es-ES" smtClean="0"/>
              <a:t>57</a:t>
            </a:fld>
            <a:endParaRPr lang="es-ES"/>
          </a:p>
        </p:txBody>
      </p:sp>
    </p:spTree>
    <p:extLst>
      <p:ext uri="{BB962C8B-B14F-4D97-AF65-F5344CB8AC3E}">
        <p14:creationId xmlns:p14="http://schemas.microsoft.com/office/powerpoint/2010/main" val="277022402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a:bodyPr>
          <a:lstStyle/>
          <a:p>
            <a:r>
              <a:rPr lang="en-US" dirty="0" smtClean="0"/>
              <a:t>In</a:t>
            </a:r>
            <a:r>
              <a:rPr lang="en-US" baseline="0" dirty="0" smtClean="0"/>
              <a:t> this slide we observe the frequency response of the second prototype stripline BPM (blue trace), providing an improved notch filter effect at 12 GHz compared to the first prototype (green trace)</a:t>
            </a:r>
            <a:endParaRPr dirty="0"/>
          </a:p>
        </p:txBody>
      </p:sp>
    </p:spTree>
    <p:extLst>
      <p:ext uri="{BB962C8B-B14F-4D97-AF65-F5344CB8AC3E}">
        <p14:creationId xmlns:p14="http://schemas.microsoft.com/office/powerpoint/2010/main" val="769253042"/>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ES" dirty="0" err="1" smtClean="0"/>
              <a:t>The</a:t>
            </a:r>
            <a:r>
              <a:rPr lang="es-ES" baseline="0" dirty="0" smtClean="0"/>
              <a:t> </a:t>
            </a:r>
            <a:r>
              <a:rPr lang="es-ES" baseline="0" dirty="0" err="1" smtClean="0"/>
              <a:t>peaks</a:t>
            </a:r>
            <a:r>
              <a:rPr lang="es-ES" baseline="0" dirty="0" smtClean="0"/>
              <a:t> </a:t>
            </a:r>
            <a:r>
              <a:rPr lang="es-ES" baseline="0" dirty="0" err="1" smtClean="0"/>
              <a:t>showed</a:t>
            </a:r>
            <a:r>
              <a:rPr lang="es-ES" baseline="0" dirty="0" smtClean="0"/>
              <a:t> in </a:t>
            </a:r>
            <a:r>
              <a:rPr lang="es-ES" baseline="0" dirty="0" err="1" smtClean="0"/>
              <a:t>the</a:t>
            </a:r>
            <a:r>
              <a:rPr lang="es-ES" baseline="0" dirty="0" smtClean="0"/>
              <a:t> </a:t>
            </a:r>
            <a:r>
              <a:rPr lang="es-ES" baseline="0" dirty="0" err="1" smtClean="0"/>
              <a:t>pressure</a:t>
            </a:r>
            <a:r>
              <a:rPr lang="es-ES" baseline="0" dirty="0" smtClean="0"/>
              <a:t> </a:t>
            </a:r>
            <a:r>
              <a:rPr lang="es-ES" baseline="0" dirty="0" err="1" smtClean="0"/>
              <a:t>profile</a:t>
            </a:r>
            <a:r>
              <a:rPr lang="es-ES" baseline="0" dirty="0" smtClean="0"/>
              <a:t> </a:t>
            </a:r>
            <a:r>
              <a:rPr lang="es-ES" baseline="0" dirty="0" err="1" smtClean="0"/>
              <a:t>graph</a:t>
            </a:r>
            <a:r>
              <a:rPr lang="es-ES" baseline="0" dirty="0" smtClean="0"/>
              <a:t> (top-</a:t>
            </a:r>
            <a:r>
              <a:rPr lang="es-ES" baseline="0" dirty="0" err="1" smtClean="0"/>
              <a:t>left</a:t>
            </a:r>
            <a:r>
              <a:rPr lang="es-ES" baseline="0" dirty="0" smtClean="0"/>
              <a:t> </a:t>
            </a:r>
            <a:r>
              <a:rPr lang="es-ES" baseline="0" dirty="0" err="1" smtClean="0"/>
              <a:t>image</a:t>
            </a:r>
            <a:r>
              <a:rPr lang="es-ES" baseline="0" dirty="0" smtClean="0"/>
              <a:t>) are </a:t>
            </a:r>
            <a:r>
              <a:rPr lang="es-ES" baseline="0" dirty="0" err="1" smtClean="0"/>
              <a:t>due</a:t>
            </a:r>
            <a:r>
              <a:rPr lang="es-ES" baseline="0" dirty="0" smtClean="0"/>
              <a:t> to </a:t>
            </a:r>
            <a:r>
              <a:rPr lang="es-ES" baseline="0" dirty="0" err="1" smtClean="0"/>
              <a:t>the</a:t>
            </a:r>
            <a:r>
              <a:rPr lang="es-ES" baseline="0" dirty="0" smtClean="0"/>
              <a:t> </a:t>
            </a:r>
            <a:r>
              <a:rPr lang="es-ES" baseline="0" dirty="0" err="1" smtClean="0"/>
              <a:t>shape</a:t>
            </a:r>
            <a:r>
              <a:rPr lang="es-ES" baseline="0" dirty="0" smtClean="0"/>
              <a:t> of </a:t>
            </a:r>
            <a:r>
              <a:rPr lang="es-ES" baseline="0" dirty="0" err="1" smtClean="0"/>
              <a:t>the</a:t>
            </a:r>
            <a:r>
              <a:rPr lang="es-ES" baseline="0" dirty="0" smtClean="0"/>
              <a:t> faces. </a:t>
            </a:r>
            <a:r>
              <a:rPr lang="es-ES" baseline="0" dirty="0" err="1" smtClean="0"/>
              <a:t>They</a:t>
            </a:r>
            <a:r>
              <a:rPr lang="es-ES" baseline="0" dirty="0" smtClean="0"/>
              <a:t> are </a:t>
            </a:r>
            <a:r>
              <a:rPr lang="es-ES" baseline="0" dirty="0" err="1" smtClean="0"/>
              <a:t>not</a:t>
            </a:r>
            <a:r>
              <a:rPr lang="es-ES" baseline="0" dirty="0" smtClean="0"/>
              <a:t> </a:t>
            </a:r>
            <a:r>
              <a:rPr lang="es-ES" baseline="0" dirty="0" err="1" smtClean="0"/>
              <a:t>rectangles</a:t>
            </a:r>
            <a:r>
              <a:rPr lang="es-ES" baseline="0" dirty="0" smtClean="0"/>
              <a:t> and </a:t>
            </a:r>
            <a:r>
              <a:rPr lang="es-ES" baseline="0" dirty="0" err="1" smtClean="0"/>
              <a:t>the</a:t>
            </a:r>
            <a:r>
              <a:rPr lang="es-ES" baseline="0" dirty="0" smtClean="0"/>
              <a:t> </a:t>
            </a:r>
            <a:r>
              <a:rPr lang="es-ES" baseline="0" dirty="0" err="1" smtClean="0"/>
              <a:t>shoftware</a:t>
            </a:r>
            <a:r>
              <a:rPr lang="es-ES" baseline="0" dirty="0" smtClean="0"/>
              <a:t> </a:t>
            </a:r>
            <a:r>
              <a:rPr lang="es-ES" baseline="0" dirty="0" err="1" smtClean="0"/>
              <a:t>plots</a:t>
            </a:r>
            <a:r>
              <a:rPr lang="es-ES" baseline="0" dirty="0" smtClean="0"/>
              <a:t> </a:t>
            </a:r>
            <a:r>
              <a:rPr lang="es-ES" baseline="0" dirty="0" err="1" smtClean="0"/>
              <a:t>those</a:t>
            </a:r>
            <a:r>
              <a:rPr lang="es-ES" baseline="0" dirty="0" smtClean="0"/>
              <a:t> </a:t>
            </a:r>
            <a:r>
              <a:rPr lang="es-ES" baseline="0" dirty="0" err="1" smtClean="0"/>
              <a:t>peaks</a:t>
            </a:r>
            <a:r>
              <a:rPr lang="es-ES" baseline="0" dirty="0" smtClean="0"/>
              <a:t> in </a:t>
            </a:r>
            <a:r>
              <a:rPr lang="es-ES" baseline="0" dirty="0" err="1" smtClean="0"/>
              <a:t>the</a:t>
            </a:r>
            <a:r>
              <a:rPr lang="es-ES" baseline="0" dirty="0" smtClean="0"/>
              <a:t> </a:t>
            </a:r>
            <a:r>
              <a:rPr lang="es-ES" baseline="0" dirty="0" err="1" smtClean="0"/>
              <a:t>graph</a:t>
            </a:r>
            <a:r>
              <a:rPr lang="es-ES" baseline="0" dirty="0" smtClean="0"/>
              <a:t>, </a:t>
            </a:r>
            <a:r>
              <a:rPr lang="es-ES" baseline="0" dirty="0" err="1" smtClean="0"/>
              <a:t>but</a:t>
            </a:r>
            <a:r>
              <a:rPr lang="es-ES" baseline="0" dirty="0" smtClean="0"/>
              <a:t> </a:t>
            </a:r>
            <a:r>
              <a:rPr lang="es-ES" baseline="0" dirty="0" err="1" smtClean="0"/>
              <a:t>they</a:t>
            </a:r>
            <a:r>
              <a:rPr lang="es-ES" baseline="0" dirty="0" smtClean="0"/>
              <a:t> are </a:t>
            </a:r>
            <a:r>
              <a:rPr lang="es-ES" baseline="0" dirty="0" err="1" smtClean="0"/>
              <a:t>not</a:t>
            </a:r>
            <a:r>
              <a:rPr lang="es-ES" baseline="0" dirty="0" smtClean="0"/>
              <a:t> real.</a:t>
            </a:r>
          </a:p>
          <a:p>
            <a:pPr marL="0" marR="0" indent="0" algn="l" defTabSz="914400" rtl="0" eaLnBrk="1" fontAlgn="auto" latinLnBrk="0" hangingPunct="1">
              <a:lnSpc>
                <a:spcPct val="100000"/>
              </a:lnSpc>
              <a:spcBef>
                <a:spcPts val="0"/>
              </a:spcBef>
              <a:spcAft>
                <a:spcPts val="0"/>
              </a:spcAft>
              <a:buClrTx/>
              <a:buSzTx/>
              <a:buFontTx/>
              <a:buNone/>
              <a:tabLst/>
              <a:defRPr/>
            </a:pPr>
            <a:r>
              <a:rPr lang="es-ES" baseline="0" dirty="0" err="1" smtClean="0"/>
              <a:t>The</a:t>
            </a:r>
            <a:r>
              <a:rPr lang="es-ES" baseline="0" dirty="0" smtClean="0"/>
              <a:t> </a:t>
            </a:r>
            <a:r>
              <a:rPr lang="es-ES" baseline="0" dirty="0" err="1" smtClean="0"/>
              <a:t>scales</a:t>
            </a:r>
            <a:r>
              <a:rPr lang="es-ES" baseline="0" dirty="0" smtClean="0"/>
              <a:t> of </a:t>
            </a:r>
            <a:r>
              <a:rPr lang="es-ES" baseline="0" dirty="0" err="1" smtClean="0"/>
              <a:t>colours</a:t>
            </a:r>
            <a:r>
              <a:rPr lang="es-ES" baseline="0" dirty="0" smtClean="0"/>
              <a:t> </a:t>
            </a:r>
            <a:r>
              <a:rPr lang="es-ES" baseline="0" dirty="0" err="1" smtClean="0"/>
              <a:t>goes</a:t>
            </a:r>
            <a:r>
              <a:rPr lang="es-ES" baseline="0" dirty="0" smtClean="0"/>
              <a:t> </a:t>
            </a:r>
            <a:r>
              <a:rPr lang="es-ES" baseline="0" dirty="0" err="1" smtClean="0"/>
              <a:t>from</a:t>
            </a:r>
            <a:r>
              <a:rPr lang="es-ES" baseline="0" dirty="0" smtClean="0"/>
              <a:t> 4e-7 (</a:t>
            </a:r>
            <a:r>
              <a:rPr lang="es-ES" baseline="0" dirty="0" err="1" smtClean="0"/>
              <a:t>violet</a:t>
            </a:r>
            <a:r>
              <a:rPr lang="es-ES" baseline="0" dirty="0" smtClean="0"/>
              <a:t>)  mbar to 5e-8 mbar (</a:t>
            </a:r>
            <a:r>
              <a:rPr lang="es-ES" baseline="0" dirty="0" err="1" smtClean="0"/>
              <a:t>dark</a:t>
            </a:r>
            <a:r>
              <a:rPr lang="es-ES" baseline="0" dirty="0" smtClean="0"/>
              <a:t> red)</a:t>
            </a:r>
            <a:endParaRPr lang="es-ES" dirty="0" smtClean="0"/>
          </a:p>
          <a:p>
            <a:r>
              <a:rPr lang="es-ES" baseline="0" dirty="0" err="1" smtClean="0"/>
              <a:t>The</a:t>
            </a:r>
            <a:r>
              <a:rPr lang="es-ES" baseline="0" dirty="0" smtClean="0"/>
              <a:t> </a:t>
            </a:r>
            <a:r>
              <a:rPr lang="es-ES" baseline="0" dirty="0" err="1" smtClean="0"/>
              <a:t>effective</a:t>
            </a:r>
            <a:r>
              <a:rPr lang="es-ES" baseline="0" dirty="0" smtClean="0"/>
              <a:t> </a:t>
            </a:r>
            <a:r>
              <a:rPr lang="es-ES" baseline="0" dirty="0" err="1" smtClean="0"/>
              <a:t>pumping</a:t>
            </a:r>
            <a:r>
              <a:rPr lang="es-ES" baseline="0" dirty="0" smtClean="0"/>
              <a:t> </a:t>
            </a:r>
            <a:r>
              <a:rPr lang="es-ES" baseline="0" dirty="0" err="1" smtClean="0"/>
              <a:t>speed</a:t>
            </a:r>
            <a:r>
              <a:rPr lang="es-ES" baseline="0" dirty="0" smtClean="0"/>
              <a:t> </a:t>
            </a:r>
            <a:r>
              <a:rPr lang="es-ES" baseline="0" dirty="0" err="1" smtClean="0"/>
              <a:t>was</a:t>
            </a:r>
            <a:r>
              <a:rPr lang="es-ES" baseline="0" dirty="0" smtClean="0"/>
              <a:t> </a:t>
            </a:r>
            <a:r>
              <a:rPr lang="es-ES" baseline="0" dirty="0" err="1" smtClean="0"/>
              <a:t>calculated</a:t>
            </a:r>
            <a:r>
              <a:rPr lang="es-ES" baseline="0" dirty="0" smtClean="0"/>
              <a:t> </a:t>
            </a:r>
            <a:r>
              <a:rPr lang="es-ES" baseline="0" dirty="0" err="1" smtClean="0"/>
              <a:t>by</a:t>
            </a:r>
            <a:r>
              <a:rPr lang="es-ES" baseline="0" dirty="0" smtClean="0"/>
              <a:t> </a:t>
            </a:r>
            <a:r>
              <a:rPr lang="es-ES" baseline="0" dirty="0" err="1" smtClean="0"/>
              <a:t>simulation</a:t>
            </a:r>
            <a:r>
              <a:rPr lang="es-ES" baseline="0" dirty="0" smtClean="0"/>
              <a:t> </a:t>
            </a:r>
            <a:r>
              <a:rPr lang="es-ES" baseline="0" dirty="0" err="1" smtClean="0"/>
              <a:t>aswell</a:t>
            </a:r>
            <a:r>
              <a:rPr lang="es-ES" baseline="0" dirty="0" smtClean="0"/>
              <a:t> (</a:t>
            </a:r>
            <a:r>
              <a:rPr lang="es-ES" baseline="0" dirty="0" err="1" smtClean="0"/>
              <a:t>see</a:t>
            </a:r>
            <a:r>
              <a:rPr lang="es-ES" baseline="0" dirty="0" smtClean="0"/>
              <a:t> </a:t>
            </a:r>
            <a:r>
              <a:rPr lang="es-ES" baseline="0" dirty="0" err="1" smtClean="0"/>
              <a:t>next</a:t>
            </a:r>
            <a:r>
              <a:rPr lang="es-ES" baseline="0" dirty="0" smtClean="0"/>
              <a:t> </a:t>
            </a:r>
            <a:r>
              <a:rPr lang="es-ES" baseline="0" dirty="0" err="1" smtClean="0"/>
              <a:t>slide</a:t>
            </a:r>
            <a:r>
              <a:rPr lang="es-ES" baseline="0" dirty="0" smtClean="0"/>
              <a:t>)</a:t>
            </a:r>
            <a:endParaRPr lang="es-ES" dirty="0"/>
          </a:p>
        </p:txBody>
      </p:sp>
      <p:sp>
        <p:nvSpPr>
          <p:cNvPr id="4" name="3 Marcador de número de diapositiva"/>
          <p:cNvSpPr>
            <a:spLocks noGrp="1"/>
          </p:cNvSpPr>
          <p:nvPr>
            <p:ph type="sldNum" sz="quarter" idx="10"/>
          </p:nvPr>
        </p:nvSpPr>
        <p:spPr/>
        <p:txBody>
          <a:bodyPr/>
          <a:lstStyle/>
          <a:p>
            <a:fld id="{EB9989F9-DC1C-4507-9F0D-4BB8C20A4D4A}" type="slidenum">
              <a:rPr lang="es-ES" smtClean="0"/>
              <a:t>58</a:t>
            </a:fld>
            <a:endParaRPr lang="es-ES"/>
          </a:p>
        </p:txBody>
      </p:sp>
    </p:spTree>
    <p:extLst>
      <p:ext uri="{BB962C8B-B14F-4D97-AF65-F5344CB8AC3E}">
        <p14:creationId xmlns:p14="http://schemas.microsoft.com/office/powerpoint/2010/main" val="2570912443"/>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n-US" noProof="0" dirty="0" smtClean="0"/>
              <a:t>We</a:t>
            </a:r>
            <a:r>
              <a:rPr lang="en-US" baseline="0" noProof="0" dirty="0" smtClean="0"/>
              <a:t> are able to improve (if need) the effective pumping speed by only changing the cross where the pumps are plugged. By changing the diameter of this cross (DN35, DN63, DN100)  we can see the change in the effective pumping speed from 38 to 84 l/s as showed in the graph. </a:t>
            </a:r>
            <a:endParaRPr lang="en-US" noProof="0" dirty="0"/>
          </a:p>
        </p:txBody>
      </p:sp>
      <p:sp>
        <p:nvSpPr>
          <p:cNvPr id="4" name="3 Marcador de número de diapositiva"/>
          <p:cNvSpPr>
            <a:spLocks noGrp="1"/>
          </p:cNvSpPr>
          <p:nvPr>
            <p:ph type="sldNum" sz="quarter" idx="10"/>
          </p:nvPr>
        </p:nvSpPr>
        <p:spPr/>
        <p:txBody>
          <a:bodyPr/>
          <a:lstStyle/>
          <a:p>
            <a:fld id="{EB9989F9-DC1C-4507-9F0D-4BB8C20A4D4A}" type="slidenum">
              <a:rPr lang="es-ES" smtClean="0"/>
              <a:t>59</a:t>
            </a:fld>
            <a:endParaRPr lang="es-ES"/>
          </a:p>
        </p:txBody>
      </p:sp>
    </p:spTree>
    <p:extLst>
      <p:ext uri="{BB962C8B-B14F-4D97-AF65-F5344CB8AC3E}">
        <p14:creationId xmlns:p14="http://schemas.microsoft.com/office/powerpoint/2010/main" val="884827611"/>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pPr marL="171450" indent="-171450">
              <a:buFontTx/>
              <a:buChar char="-"/>
            </a:pPr>
            <a:r>
              <a:rPr lang="en-US" noProof="0" dirty="0" smtClean="0"/>
              <a:t>Planned to finish the installation</a:t>
            </a:r>
            <a:r>
              <a:rPr lang="en-US" baseline="0" noProof="0" dirty="0" smtClean="0"/>
              <a:t> by the end of June’16.</a:t>
            </a:r>
          </a:p>
          <a:p>
            <a:pPr marL="171450" indent="-171450">
              <a:buFontTx/>
              <a:buChar char="-"/>
            </a:pPr>
            <a:r>
              <a:rPr lang="en-US" baseline="0" noProof="0" dirty="0" smtClean="0"/>
              <a:t>The cooling system is composed by :</a:t>
            </a:r>
          </a:p>
          <a:p>
            <a:pPr marL="628650" lvl="1" indent="-171450">
              <a:buFontTx/>
              <a:buChar char="-"/>
            </a:pPr>
            <a:r>
              <a:rPr lang="en-US" baseline="0" noProof="0" dirty="0" smtClean="0"/>
              <a:t>a cooling machine (162 KW cooling power) installed in the flat roof of the building</a:t>
            </a:r>
          </a:p>
          <a:p>
            <a:pPr marL="628650" lvl="1" indent="-171450">
              <a:buFontTx/>
              <a:buChar char="-"/>
            </a:pPr>
            <a:r>
              <a:rPr lang="en-US" baseline="0" noProof="0" dirty="0" smtClean="0"/>
              <a:t>2 water circuits. A primary circuit with normal water, and a secondary circuit with demineralized water.  2 circuits because the demineralized water is aggressive for the components of the cooling machine</a:t>
            </a:r>
          </a:p>
          <a:p>
            <a:pPr marL="628650" lvl="1" indent="-171450">
              <a:buFontTx/>
              <a:buChar char="-"/>
            </a:pPr>
            <a:r>
              <a:rPr lang="en-US" baseline="0" noProof="0" dirty="0" smtClean="0"/>
              <a:t>A heat exchanger to exchange the heat between the 2 water circuits</a:t>
            </a:r>
          </a:p>
          <a:p>
            <a:pPr marL="628650" lvl="1" indent="-171450">
              <a:buFontTx/>
              <a:buChar char="-"/>
            </a:pPr>
            <a:r>
              <a:rPr lang="en-US" baseline="0" noProof="0" dirty="0" smtClean="0"/>
              <a:t>A demineralizer system to reach the water conductivity required by the klystron</a:t>
            </a:r>
          </a:p>
          <a:p>
            <a:pPr marL="171450" lvl="0" indent="-171450">
              <a:buFontTx/>
              <a:buChar char="-"/>
            </a:pPr>
            <a:r>
              <a:rPr lang="en-US" baseline="0" noProof="0" dirty="0" smtClean="0"/>
              <a:t>The current demineralizer reach min conductivity 10 </a:t>
            </a:r>
            <a:r>
              <a:rPr lang="en-US" baseline="0" noProof="0" dirty="0" err="1" smtClean="0"/>
              <a:t>microSiemens</a:t>
            </a:r>
            <a:r>
              <a:rPr lang="en-US" baseline="0" noProof="0" dirty="0" smtClean="0"/>
              <a:t>/cm. Klystrons need between 0,1 to 1 </a:t>
            </a:r>
            <a:r>
              <a:rPr lang="en-US" baseline="0" noProof="0" dirty="0" err="1" smtClean="0"/>
              <a:t>microSiemens</a:t>
            </a:r>
            <a:r>
              <a:rPr lang="en-US" baseline="0" noProof="0" dirty="0" smtClean="0"/>
              <a:t>/cm</a:t>
            </a:r>
          </a:p>
          <a:p>
            <a:pPr marL="171450" lvl="0" indent="-171450">
              <a:buFontTx/>
              <a:buChar char="-"/>
            </a:pPr>
            <a:r>
              <a:rPr lang="en-US" baseline="0" noProof="0" dirty="0" smtClean="0"/>
              <a:t>2 Solutions : </a:t>
            </a:r>
          </a:p>
          <a:p>
            <a:pPr marL="628650" lvl="1" indent="-171450">
              <a:buFontTx/>
              <a:buChar char="-"/>
            </a:pPr>
            <a:r>
              <a:rPr lang="en-US" baseline="0" noProof="0" dirty="0" smtClean="0"/>
              <a:t>recirculate through the demineralizer </a:t>
            </a:r>
            <a:r>
              <a:rPr lang="en-US" baseline="0" noProof="0" dirty="0" err="1" smtClean="0"/>
              <a:t>untill</a:t>
            </a:r>
            <a:r>
              <a:rPr lang="en-US" baseline="0" noProof="0" dirty="0" smtClean="0"/>
              <a:t> it reach the conductivity that we want.</a:t>
            </a:r>
          </a:p>
          <a:p>
            <a:pPr marL="628650" lvl="1" indent="-171450">
              <a:buFontTx/>
              <a:buChar char="-"/>
            </a:pPr>
            <a:r>
              <a:rPr lang="en-US" baseline="0" noProof="0" dirty="0" smtClean="0"/>
              <a:t>To upgrade the equipment with a pre or post water treatment (osmosis for instance)</a:t>
            </a:r>
          </a:p>
          <a:p>
            <a:pPr marL="628650" lvl="1" indent="-171450">
              <a:buFontTx/>
              <a:buChar char="-"/>
            </a:pPr>
            <a:endParaRPr lang="es-ES" dirty="0"/>
          </a:p>
        </p:txBody>
      </p:sp>
      <p:sp>
        <p:nvSpPr>
          <p:cNvPr id="4" name="3 Marcador de número de diapositiva"/>
          <p:cNvSpPr>
            <a:spLocks noGrp="1"/>
          </p:cNvSpPr>
          <p:nvPr>
            <p:ph type="sldNum" sz="quarter" idx="10"/>
          </p:nvPr>
        </p:nvSpPr>
        <p:spPr/>
        <p:txBody>
          <a:bodyPr/>
          <a:lstStyle/>
          <a:p>
            <a:fld id="{EB9989F9-DC1C-4507-9F0D-4BB8C20A4D4A}" type="slidenum">
              <a:rPr lang="es-ES" smtClean="0"/>
              <a:t>60</a:t>
            </a:fld>
            <a:endParaRPr lang="es-ES"/>
          </a:p>
        </p:txBody>
      </p:sp>
    </p:spTree>
    <p:extLst>
      <p:ext uri="{BB962C8B-B14F-4D97-AF65-F5344CB8AC3E}">
        <p14:creationId xmlns:p14="http://schemas.microsoft.com/office/powerpoint/2010/main" val="195913494"/>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ES" dirty="0"/>
          </a:p>
        </p:txBody>
      </p:sp>
      <p:sp>
        <p:nvSpPr>
          <p:cNvPr id="4" name="3 Marcador de número de diapositiva"/>
          <p:cNvSpPr>
            <a:spLocks noGrp="1"/>
          </p:cNvSpPr>
          <p:nvPr>
            <p:ph type="sldNum" sz="quarter" idx="10"/>
          </p:nvPr>
        </p:nvSpPr>
        <p:spPr/>
        <p:txBody>
          <a:bodyPr/>
          <a:lstStyle/>
          <a:p>
            <a:fld id="{EB9989F9-DC1C-4507-9F0D-4BB8C20A4D4A}" type="slidenum">
              <a:rPr lang="es-ES" smtClean="0"/>
              <a:t>61</a:t>
            </a:fld>
            <a:endParaRPr lang="es-ES"/>
          </a:p>
        </p:txBody>
      </p:sp>
    </p:spTree>
    <p:extLst>
      <p:ext uri="{BB962C8B-B14F-4D97-AF65-F5344CB8AC3E}">
        <p14:creationId xmlns:p14="http://schemas.microsoft.com/office/powerpoint/2010/main" val="2254758816"/>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ES" dirty="0"/>
          </a:p>
        </p:txBody>
      </p:sp>
      <p:sp>
        <p:nvSpPr>
          <p:cNvPr id="4" name="3 Marcador de número de diapositiva"/>
          <p:cNvSpPr>
            <a:spLocks noGrp="1"/>
          </p:cNvSpPr>
          <p:nvPr>
            <p:ph type="sldNum" sz="quarter" idx="10"/>
          </p:nvPr>
        </p:nvSpPr>
        <p:spPr/>
        <p:txBody>
          <a:bodyPr/>
          <a:lstStyle/>
          <a:p>
            <a:fld id="{EB9989F9-DC1C-4507-9F0D-4BB8C20A4D4A}" type="slidenum">
              <a:rPr lang="es-ES" smtClean="0"/>
              <a:t>62</a:t>
            </a:fld>
            <a:endParaRPr lang="es-ES"/>
          </a:p>
        </p:txBody>
      </p:sp>
    </p:spTree>
    <p:extLst>
      <p:ext uri="{BB962C8B-B14F-4D97-AF65-F5344CB8AC3E}">
        <p14:creationId xmlns:p14="http://schemas.microsoft.com/office/powerpoint/2010/main" val="2254758816"/>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 this slide we can see a diagram</a:t>
            </a:r>
            <a:r>
              <a:rPr lang="en-US" baseline="0" dirty="0" smtClean="0"/>
              <a:t> showing the test layout of the TBM Drive Beam line: the stripline BPMs under test are at positions 0645 and 0685, the values read by the neighboring BPMs at positions 0520 and 0750 are used as reference and the beam is moved using the corrector at position 0510 . The plots show the measured horizontal and vertical normalized positions (delta/sigma) read by the BPM 0685 against the reference positions (interpolated from 0520 and 0750) of the beam when being displaced on each plane. For 60 MW of PETS power a lower vertical sensitivity was measured. One of the horizontal electrodes was damaged before the 60 MW test and has been repaired for the present CTF3 run.</a:t>
            </a:r>
            <a:endParaRPr lang="en-GB" dirty="0"/>
          </a:p>
        </p:txBody>
      </p:sp>
      <p:sp>
        <p:nvSpPr>
          <p:cNvPr id="4" name="Slide Number Placeholder 3"/>
          <p:cNvSpPr>
            <a:spLocks noGrp="1"/>
          </p:cNvSpPr>
          <p:nvPr>
            <p:ph type="sldNum" sz="quarter" idx="10"/>
          </p:nvPr>
        </p:nvSpPr>
        <p:spPr/>
        <p:txBody>
          <a:bodyPr/>
          <a:lstStyle/>
          <a:p>
            <a:fld id="{03108FC6-2CED-47E7-8632-537BBE1A0BC1}" type="slidenum">
              <a:rPr lang="en-GB" smtClean="0"/>
              <a:t>65</a:t>
            </a:fld>
            <a:endParaRPr lang="en-GB"/>
          </a:p>
        </p:txBody>
      </p:sp>
    </p:spTree>
    <p:extLst>
      <p:ext uri="{BB962C8B-B14F-4D97-AF65-F5344CB8AC3E}">
        <p14:creationId xmlns:p14="http://schemas.microsoft.com/office/powerpoint/2010/main" val="3049317525"/>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Top plot shows the eigenvalues of the SVD decomposition. The transition between the high correlation region</a:t>
            </a:r>
            <a:r>
              <a:rPr lang="en-US" baseline="0" dirty="0" smtClean="0"/>
              <a:t> and the flat low-correlation region occurs at mode n° 5. Eigenvalues from 1 to 5 are set to zero and the position data matrix recomputed. The standard deviation of the recomputed matrix columns gives the measured resolution for our prototypes (BPMs n° 5 and 6 in the bottom plot). Considering a 3/1 ratio between the H and V beta values at location of BPM #5 and the imperfections of the method, it is still safe to announce a resolution &lt; 2.5 um, meeting the specified requirement for the CLIC Drive Beam.</a:t>
            </a:r>
            <a:endParaRPr lang="en-GB" dirty="0"/>
          </a:p>
        </p:txBody>
      </p:sp>
      <p:sp>
        <p:nvSpPr>
          <p:cNvPr id="4" name="Slide Number Placeholder 3"/>
          <p:cNvSpPr>
            <a:spLocks noGrp="1"/>
          </p:cNvSpPr>
          <p:nvPr>
            <p:ph type="sldNum" sz="quarter" idx="10"/>
          </p:nvPr>
        </p:nvSpPr>
        <p:spPr/>
        <p:txBody>
          <a:bodyPr/>
          <a:lstStyle/>
          <a:p>
            <a:fld id="{03108FC6-2CED-47E7-8632-537BBE1A0BC1}" type="slidenum">
              <a:rPr lang="en-GB" smtClean="0"/>
              <a:t>66</a:t>
            </a:fld>
            <a:endParaRPr lang="en-GB"/>
          </a:p>
        </p:txBody>
      </p:sp>
    </p:spTree>
    <p:extLst>
      <p:ext uri="{BB962C8B-B14F-4D97-AF65-F5344CB8AC3E}">
        <p14:creationId xmlns:p14="http://schemas.microsoft.com/office/powerpoint/2010/main" val="3099971115"/>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Top plot shows the waveforms for a centered beam and 40 MW PETS power.  Middle and bottom plots show that the trajectory deviation in BPMs #5 and #6</a:t>
            </a:r>
            <a:r>
              <a:rPr lang="en-US" baseline="0" dirty="0" smtClean="0"/>
              <a:t> is minimum in the H-plane and within good performance limits on the V-plane when the PETS power is increased from 2.4 MW to 40 MW</a:t>
            </a:r>
            <a:endParaRPr lang="en-GB" dirty="0"/>
          </a:p>
        </p:txBody>
      </p:sp>
      <p:sp>
        <p:nvSpPr>
          <p:cNvPr id="4" name="Slide Number Placeholder 3"/>
          <p:cNvSpPr>
            <a:spLocks noGrp="1"/>
          </p:cNvSpPr>
          <p:nvPr>
            <p:ph type="sldNum" sz="quarter" idx="10"/>
          </p:nvPr>
        </p:nvSpPr>
        <p:spPr/>
        <p:txBody>
          <a:bodyPr/>
          <a:lstStyle/>
          <a:p>
            <a:fld id="{03108FC6-2CED-47E7-8632-537BBE1A0BC1}" type="slidenum">
              <a:rPr lang="en-GB" smtClean="0"/>
              <a:t>67</a:t>
            </a:fld>
            <a:endParaRPr lang="en-GB"/>
          </a:p>
        </p:txBody>
      </p:sp>
    </p:spTree>
    <p:extLst>
      <p:ext uri="{BB962C8B-B14F-4D97-AF65-F5344CB8AC3E}">
        <p14:creationId xmlns:p14="http://schemas.microsoft.com/office/powerpoint/2010/main" val="1832683935"/>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Slide Image Placeholder 1"/>
          <p:cNvSpPr>
            <a:spLocks noGrp="1" noRot="1" noChangeAspect="1" noTextEdit="1"/>
          </p:cNvSpPr>
          <p:nvPr>
            <p:ph type="sldImg"/>
          </p:nvPr>
        </p:nvSpPr>
        <p:spPr>
          <a:ln/>
        </p:spPr>
      </p:sp>
      <p:sp>
        <p:nvSpPr>
          <p:cNvPr id="28675" name="Notes Placeholder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dirty="0" smtClean="0">
              <a:latin typeface="Arial" pitchFamily="34" charset="0"/>
            </a:endParaRPr>
          </a:p>
        </p:txBody>
      </p:sp>
      <p:sp>
        <p:nvSpPr>
          <p:cNvPr id="28676" name="Slide Number Placeholder 3"/>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1225" eaLnBrk="0" hangingPunct="0">
              <a:defRPr>
                <a:solidFill>
                  <a:schemeClr val="tx1"/>
                </a:solidFill>
                <a:latin typeface="Arial" pitchFamily="34" charset="0"/>
              </a:defRPr>
            </a:lvl1pPr>
            <a:lvl2pPr marL="742950" indent="-285750" defTabSz="911225" eaLnBrk="0" hangingPunct="0">
              <a:defRPr>
                <a:solidFill>
                  <a:schemeClr val="tx1"/>
                </a:solidFill>
                <a:latin typeface="Arial" pitchFamily="34" charset="0"/>
              </a:defRPr>
            </a:lvl2pPr>
            <a:lvl3pPr marL="1143000" indent="-228600" defTabSz="911225" eaLnBrk="0" hangingPunct="0">
              <a:defRPr>
                <a:solidFill>
                  <a:schemeClr val="tx1"/>
                </a:solidFill>
                <a:latin typeface="Arial" pitchFamily="34" charset="0"/>
              </a:defRPr>
            </a:lvl3pPr>
            <a:lvl4pPr marL="1600200" indent="-228600" defTabSz="911225" eaLnBrk="0" hangingPunct="0">
              <a:defRPr>
                <a:solidFill>
                  <a:schemeClr val="tx1"/>
                </a:solidFill>
                <a:latin typeface="Arial" pitchFamily="34" charset="0"/>
              </a:defRPr>
            </a:lvl4pPr>
            <a:lvl5pPr marL="2057400" indent="-228600" defTabSz="911225" eaLnBrk="0" hangingPunct="0">
              <a:defRPr>
                <a:solidFill>
                  <a:schemeClr val="tx1"/>
                </a:solidFill>
                <a:latin typeface="Arial" pitchFamily="34" charset="0"/>
              </a:defRPr>
            </a:lvl5pPr>
            <a:lvl6pPr marL="2514600" indent="-228600" defTabSz="911225" eaLnBrk="0" fontAlgn="base" hangingPunct="0">
              <a:spcBef>
                <a:spcPct val="0"/>
              </a:spcBef>
              <a:spcAft>
                <a:spcPct val="0"/>
              </a:spcAft>
              <a:defRPr>
                <a:solidFill>
                  <a:schemeClr val="tx1"/>
                </a:solidFill>
                <a:latin typeface="Arial" pitchFamily="34" charset="0"/>
              </a:defRPr>
            </a:lvl6pPr>
            <a:lvl7pPr marL="2971800" indent="-228600" defTabSz="911225" eaLnBrk="0" fontAlgn="base" hangingPunct="0">
              <a:spcBef>
                <a:spcPct val="0"/>
              </a:spcBef>
              <a:spcAft>
                <a:spcPct val="0"/>
              </a:spcAft>
              <a:defRPr>
                <a:solidFill>
                  <a:schemeClr val="tx1"/>
                </a:solidFill>
                <a:latin typeface="Arial" pitchFamily="34" charset="0"/>
              </a:defRPr>
            </a:lvl7pPr>
            <a:lvl8pPr marL="3429000" indent="-228600" defTabSz="911225" eaLnBrk="0" fontAlgn="base" hangingPunct="0">
              <a:spcBef>
                <a:spcPct val="0"/>
              </a:spcBef>
              <a:spcAft>
                <a:spcPct val="0"/>
              </a:spcAft>
              <a:defRPr>
                <a:solidFill>
                  <a:schemeClr val="tx1"/>
                </a:solidFill>
                <a:latin typeface="Arial" pitchFamily="34" charset="0"/>
              </a:defRPr>
            </a:lvl8pPr>
            <a:lvl9pPr marL="3886200" indent="-228600" defTabSz="911225" eaLnBrk="0" fontAlgn="base" hangingPunct="0">
              <a:spcBef>
                <a:spcPct val="0"/>
              </a:spcBef>
              <a:spcAft>
                <a:spcPct val="0"/>
              </a:spcAft>
              <a:defRPr>
                <a:solidFill>
                  <a:schemeClr val="tx1"/>
                </a:solidFill>
                <a:latin typeface="Arial" pitchFamily="34" charset="0"/>
              </a:defRPr>
            </a:lvl9pPr>
          </a:lstStyle>
          <a:p>
            <a:pPr eaLnBrk="1" hangingPunct="1"/>
            <a:fld id="{A106F199-FE72-49CD-AD88-169E71A30C07}" type="slidenum">
              <a:rPr lang="en-GB" smtClean="0"/>
              <a:pPr eaLnBrk="1" hangingPunct="1"/>
              <a:t>76</a:t>
            </a:fld>
            <a:endParaRPr lang="en-GB" dirty="0" smtClean="0"/>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Slide Image Placeholder 1"/>
          <p:cNvSpPr>
            <a:spLocks noGrp="1" noRot="1" noChangeAspect="1" noTextEdit="1"/>
          </p:cNvSpPr>
          <p:nvPr>
            <p:ph type="sldImg"/>
          </p:nvPr>
        </p:nvSpPr>
        <p:spPr>
          <a:ln/>
        </p:spPr>
      </p:sp>
      <p:sp>
        <p:nvSpPr>
          <p:cNvPr id="28675" name="Notes Placeholder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dirty="0" smtClean="0">
              <a:latin typeface="Arial" pitchFamily="34" charset="0"/>
            </a:endParaRPr>
          </a:p>
        </p:txBody>
      </p:sp>
      <p:sp>
        <p:nvSpPr>
          <p:cNvPr id="28676" name="Slide Number Placeholder 3"/>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1225" eaLnBrk="0" hangingPunct="0">
              <a:defRPr>
                <a:solidFill>
                  <a:schemeClr val="tx1"/>
                </a:solidFill>
                <a:latin typeface="Arial" pitchFamily="34" charset="0"/>
              </a:defRPr>
            </a:lvl1pPr>
            <a:lvl2pPr marL="742950" indent="-285750" defTabSz="911225" eaLnBrk="0" hangingPunct="0">
              <a:defRPr>
                <a:solidFill>
                  <a:schemeClr val="tx1"/>
                </a:solidFill>
                <a:latin typeface="Arial" pitchFamily="34" charset="0"/>
              </a:defRPr>
            </a:lvl2pPr>
            <a:lvl3pPr marL="1143000" indent="-228600" defTabSz="911225" eaLnBrk="0" hangingPunct="0">
              <a:defRPr>
                <a:solidFill>
                  <a:schemeClr val="tx1"/>
                </a:solidFill>
                <a:latin typeface="Arial" pitchFamily="34" charset="0"/>
              </a:defRPr>
            </a:lvl3pPr>
            <a:lvl4pPr marL="1600200" indent="-228600" defTabSz="911225" eaLnBrk="0" hangingPunct="0">
              <a:defRPr>
                <a:solidFill>
                  <a:schemeClr val="tx1"/>
                </a:solidFill>
                <a:latin typeface="Arial" pitchFamily="34" charset="0"/>
              </a:defRPr>
            </a:lvl4pPr>
            <a:lvl5pPr marL="2057400" indent="-228600" defTabSz="911225" eaLnBrk="0" hangingPunct="0">
              <a:defRPr>
                <a:solidFill>
                  <a:schemeClr val="tx1"/>
                </a:solidFill>
                <a:latin typeface="Arial" pitchFamily="34" charset="0"/>
              </a:defRPr>
            </a:lvl5pPr>
            <a:lvl6pPr marL="2514600" indent="-228600" defTabSz="911225" eaLnBrk="0" fontAlgn="base" hangingPunct="0">
              <a:spcBef>
                <a:spcPct val="0"/>
              </a:spcBef>
              <a:spcAft>
                <a:spcPct val="0"/>
              </a:spcAft>
              <a:defRPr>
                <a:solidFill>
                  <a:schemeClr val="tx1"/>
                </a:solidFill>
                <a:latin typeface="Arial" pitchFamily="34" charset="0"/>
              </a:defRPr>
            </a:lvl6pPr>
            <a:lvl7pPr marL="2971800" indent="-228600" defTabSz="911225" eaLnBrk="0" fontAlgn="base" hangingPunct="0">
              <a:spcBef>
                <a:spcPct val="0"/>
              </a:spcBef>
              <a:spcAft>
                <a:spcPct val="0"/>
              </a:spcAft>
              <a:defRPr>
                <a:solidFill>
                  <a:schemeClr val="tx1"/>
                </a:solidFill>
                <a:latin typeface="Arial" pitchFamily="34" charset="0"/>
              </a:defRPr>
            </a:lvl7pPr>
            <a:lvl8pPr marL="3429000" indent="-228600" defTabSz="911225" eaLnBrk="0" fontAlgn="base" hangingPunct="0">
              <a:spcBef>
                <a:spcPct val="0"/>
              </a:spcBef>
              <a:spcAft>
                <a:spcPct val="0"/>
              </a:spcAft>
              <a:defRPr>
                <a:solidFill>
                  <a:schemeClr val="tx1"/>
                </a:solidFill>
                <a:latin typeface="Arial" pitchFamily="34" charset="0"/>
              </a:defRPr>
            </a:lvl8pPr>
            <a:lvl9pPr marL="3886200" indent="-228600" defTabSz="911225" eaLnBrk="0" fontAlgn="base" hangingPunct="0">
              <a:spcBef>
                <a:spcPct val="0"/>
              </a:spcBef>
              <a:spcAft>
                <a:spcPct val="0"/>
              </a:spcAft>
              <a:defRPr>
                <a:solidFill>
                  <a:schemeClr val="tx1"/>
                </a:solidFill>
                <a:latin typeface="Arial" pitchFamily="34" charset="0"/>
              </a:defRPr>
            </a:lvl9pPr>
          </a:lstStyle>
          <a:p>
            <a:pPr eaLnBrk="1" hangingPunct="1"/>
            <a:fld id="{A106F199-FE72-49CD-AD88-169E71A30C07}" type="slidenum">
              <a:rPr lang="en-GB" smtClean="0"/>
              <a:pPr eaLnBrk="1" hangingPunct="1"/>
              <a:t>78</a:t>
            </a:fld>
            <a:endParaRPr lang="en-GB" dirty="0"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03108FC6-2CED-47E7-8632-537BBE1A0BC1}" type="slidenum">
              <a:rPr lang="en-GB" smtClean="0"/>
              <a:t>8</a:t>
            </a:fld>
            <a:endParaRPr lang="en-GB"/>
          </a:p>
        </p:txBody>
      </p:sp>
    </p:spTree>
    <p:extLst>
      <p:ext uri="{BB962C8B-B14F-4D97-AF65-F5344CB8AC3E}">
        <p14:creationId xmlns:p14="http://schemas.microsoft.com/office/powerpoint/2010/main" val="1148520511"/>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Slide Image Placeholder 1"/>
          <p:cNvSpPr>
            <a:spLocks noGrp="1" noRot="1" noChangeAspect="1" noTextEdit="1"/>
          </p:cNvSpPr>
          <p:nvPr>
            <p:ph type="sldImg"/>
          </p:nvPr>
        </p:nvSpPr>
        <p:spPr>
          <a:ln/>
        </p:spPr>
      </p:sp>
      <p:sp>
        <p:nvSpPr>
          <p:cNvPr id="28675" name="Notes Placeholder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dirty="0" smtClean="0">
              <a:latin typeface="Arial" pitchFamily="34" charset="0"/>
            </a:endParaRPr>
          </a:p>
        </p:txBody>
      </p:sp>
      <p:sp>
        <p:nvSpPr>
          <p:cNvPr id="28676" name="Slide Number Placeholder 3"/>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1225" eaLnBrk="0" hangingPunct="0">
              <a:defRPr>
                <a:solidFill>
                  <a:schemeClr val="tx1"/>
                </a:solidFill>
                <a:latin typeface="Arial" pitchFamily="34" charset="0"/>
              </a:defRPr>
            </a:lvl1pPr>
            <a:lvl2pPr marL="742950" indent="-285750" defTabSz="911225" eaLnBrk="0" hangingPunct="0">
              <a:defRPr>
                <a:solidFill>
                  <a:schemeClr val="tx1"/>
                </a:solidFill>
                <a:latin typeface="Arial" pitchFamily="34" charset="0"/>
              </a:defRPr>
            </a:lvl2pPr>
            <a:lvl3pPr marL="1143000" indent="-228600" defTabSz="911225" eaLnBrk="0" hangingPunct="0">
              <a:defRPr>
                <a:solidFill>
                  <a:schemeClr val="tx1"/>
                </a:solidFill>
                <a:latin typeface="Arial" pitchFamily="34" charset="0"/>
              </a:defRPr>
            </a:lvl3pPr>
            <a:lvl4pPr marL="1600200" indent="-228600" defTabSz="911225" eaLnBrk="0" hangingPunct="0">
              <a:defRPr>
                <a:solidFill>
                  <a:schemeClr val="tx1"/>
                </a:solidFill>
                <a:latin typeface="Arial" pitchFamily="34" charset="0"/>
              </a:defRPr>
            </a:lvl4pPr>
            <a:lvl5pPr marL="2057400" indent="-228600" defTabSz="911225" eaLnBrk="0" hangingPunct="0">
              <a:defRPr>
                <a:solidFill>
                  <a:schemeClr val="tx1"/>
                </a:solidFill>
                <a:latin typeface="Arial" pitchFamily="34" charset="0"/>
              </a:defRPr>
            </a:lvl5pPr>
            <a:lvl6pPr marL="2514600" indent="-228600" defTabSz="911225" eaLnBrk="0" fontAlgn="base" hangingPunct="0">
              <a:spcBef>
                <a:spcPct val="0"/>
              </a:spcBef>
              <a:spcAft>
                <a:spcPct val="0"/>
              </a:spcAft>
              <a:defRPr>
                <a:solidFill>
                  <a:schemeClr val="tx1"/>
                </a:solidFill>
                <a:latin typeface="Arial" pitchFamily="34" charset="0"/>
              </a:defRPr>
            </a:lvl6pPr>
            <a:lvl7pPr marL="2971800" indent="-228600" defTabSz="911225" eaLnBrk="0" fontAlgn="base" hangingPunct="0">
              <a:spcBef>
                <a:spcPct val="0"/>
              </a:spcBef>
              <a:spcAft>
                <a:spcPct val="0"/>
              </a:spcAft>
              <a:defRPr>
                <a:solidFill>
                  <a:schemeClr val="tx1"/>
                </a:solidFill>
                <a:latin typeface="Arial" pitchFamily="34" charset="0"/>
              </a:defRPr>
            </a:lvl7pPr>
            <a:lvl8pPr marL="3429000" indent="-228600" defTabSz="911225" eaLnBrk="0" fontAlgn="base" hangingPunct="0">
              <a:spcBef>
                <a:spcPct val="0"/>
              </a:spcBef>
              <a:spcAft>
                <a:spcPct val="0"/>
              </a:spcAft>
              <a:defRPr>
                <a:solidFill>
                  <a:schemeClr val="tx1"/>
                </a:solidFill>
                <a:latin typeface="Arial" pitchFamily="34" charset="0"/>
              </a:defRPr>
            </a:lvl8pPr>
            <a:lvl9pPr marL="3886200" indent="-228600" defTabSz="911225" eaLnBrk="0" fontAlgn="base" hangingPunct="0">
              <a:spcBef>
                <a:spcPct val="0"/>
              </a:spcBef>
              <a:spcAft>
                <a:spcPct val="0"/>
              </a:spcAft>
              <a:defRPr>
                <a:solidFill>
                  <a:schemeClr val="tx1"/>
                </a:solidFill>
                <a:latin typeface="Arial" pitchFamily="34" charset="0"/>
              </a:defRPr>
            </a:lvl9pPr>
          </a:lstStyle>
          <a:p>
            <a:pPr eaLnBrk="1" hangingPunct="1"/>
            <a:fld id="{A106F199-FE72-49CD-AD88-169E71A30C07}" type="slidenum">
              <a:rPr lang="en-GB" smtClean="0"/>
              <a:pPr eaLnBrk="1" hangingPunct="1"/>
              <a:t>79</a:t>
            </a:fld>
            <a:endParaRPr lang="en-GB" dirty="0" smtClean="0"/>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n-US" dirty="0" smtClean="0"/>
              <a:t>The XBOX</a:t>
            </a:r>
            <a:r>
              <a:rPr lang="en-US" baseline="0" dirty="0" smtClean="0"/>
              <a:t> system, in the right, is a complex setup with 4 Klystrons that allows testing 4 structures at a time. The power output of 2 klystrons can be combined at a time to achieve 12 MW. It is the same concept we have followed for the IFIMED.</a:t>
            </a:r>
            <a:endParaRPr lang="en-US" dirty="0"/>
          </a:p>
        </p:txBody>
      </p:sp>
      <p:sp>
        <p:nvSpPr>
          <p:cNvPr id="4" name="Marcador de número de diapositiva 3"/>
          <p:cNvSpPr>
            <a:spLocks noGrp="1"/>
          </p:cNvSpPr>
          <p:nvPr>
            <p:ph type="sldNum" sz="quarter" idx="10"/>
          </p:nvPr>
        </p:nvSpPr>
        <p:spPr/>
        <p:txBody>
          <a:bodyPr/>
          <a:lstStyle/>
          <a:p>
            <a:fld id="{EB9989F9-DC1C-4507-9F0D-4BB8C20A4D4A}" type="slidenum">
              <a:rPr lang="es-ES" smtClean="0"/>
              <a:t>81</a:t>
            </a:fld>
            <a:endParaRPr lang="es-ES"/>
          </a:p>
        </p:txBody>
      </p:sp>
    </p:spTree>
    <p:extLst>
      <p:ext uri="{BB962C8B-B14F-4D97-AF65-F5344CB8AC3E}">
        <p14:creationId xmlns:p14="http://schemas.microsoft.com/office/powerpoint/2010/main" val="2840282916"/>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n-US" dirty="0" smtClean="0"/>
              <a:t>Already</a:t>
            </a:r>
            <a:r>
              <a:rPr lang="en-US" baseline="0" dirty="0" smtClean="0"/>
              <a:t> explained to slides before the purpose of the different devices.</a:t>
            </a:r>
            <a:endParaRPr lang="en-US" dirty="0"/>
          </a:p>
        </p:txBody>
      </p:sp>
      <p:sp>
        <p:nvSpPr>
          <p:cNvPr id="4" name="Marcador de número de diapositiva 3"/>
          <p:cNvSpPr>
            <a:spLocks noGrp="1"/>
          </p:cNvSpPr>
          <p:nvPr>
            <p:ph type="sldNum" sz="quarter" idx="10"/>
          </p:nvPr>
        </p:nvSpPr>
        <p:spPr/>
        <p:txBody>
          <a:bodyPr/>
          <a:lstStyle/>
          <a:p>
            <a:fld id="{EB9989F9-DC1C-4507-9F0D-4BB8C20A4D4A}" type="slidenum">
              <a:rPr lang="es-ES" smtClean="0"/>
              <a:t>84</a:t>
            </a:fld>
            <a:endParaRPr lang="es-ES"/>
          </a:p>
        </p:txBody>
      </p:sp>
    </p:spTree>
    <p:extLst>
      <p:ext uri="{BB962C8B-B14F-4D97-AF65-F5344CB8AC3E}">
        <p14:creationId xmlns:p14="http://schemas.microsoft.com/office/powerpoint/2010/main" val="3348421940"/>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US" noProof="0" dirty="0" smtClean="0"/>
              <a:t>These chillers will be used mainly for the cooling</a:t>
            </a:r>
            <a:r>
              <a:rPr lang="en-US" baseline="0" noProof="0" dirty="0" smtClean="0"/>
              <a:t> of the DUT. They have 5KW of cooling power , giving a temperature stability </a:t>
            </a:r>
            <a:r>
              <a:rPr lang="es-ES" baseline="0" dirty="0" smtClean="0"/>
              <a:t>of </a:t>
            </a:r>
            <a:r>
              <a:rPr lang="en-US" dirty="0" smtClean="0"/>
              <a:t>0,1°C </a:t>
            </a:r>
          </a:p>
          <a:p>
            <a:endParaRPr lang="es-ES" dirty="0"/>
          </a:p>
        </p:txBody>
      </p:sp>
      <p:sp>
        <p:nvSpPr>
          <p:cNvPr id="4" name="3 Marcador de número de diapositiva"/>
          <p:cNvSpPr>
            <a:spLocks noGrp="1"/>
          </p:cNvSpPr>
          <p:nvPr>
            <p:ph type="sldNum" sz="quarter" idx="10"/>
          </p:nvPr>
        </p:nvSpPr>
        <p:spPr/>
        <p:txBody>
          <a:bodyPr/>
          <a:lstStyle/>
          <a:p>
            <a:fld id="{EB9989F9-DC1C-4507-9F0D-4BB8C20A4D4A}" type="slidenum">
              <a:rPr lang="es-ES" smtClean="0"/>
              <a:t>86</a:t>
            </a:fld>
            <a:endParaRPr lang="es-ES"/>
          </a:p>
        </p:txBody>
      </p:sp>
    </p:spTree>
    <p:extLst>
      <p:ext uri="{BB962C8B-B14F-4D97-AF65-F5344CB8AC3E}">
        <p14:creationId xmlns:p14="http://schemas.microsoft.com/office/powerpoint/2010/main" val="249984058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B9989F9-DC1C-4507-9F0D-4BB8C20A4D4A}" type="slidenum">
              <a:rPr lang="es-ES" smtClean="0">
                <a:solidFill>
                  <a:prstClr val="black"/>
                </a:solidFill>
              </a:rPr>
              <a:pPr/>
              <a:t>10</a:t>
            </a:fld>
            <a:endParaRPr lang="es-ES">
              <a:solidFill>
                <a:prstClr val="black"/>
              </a:solidFill>
            </a:endParaRPr>
          </a:p>
        </p:txBody>
      </p:sp>
    </p:spTree>
    <p:extLst>
      <p:ext uri="{BB962C8B-B14F-4D97-AF65-F5344CB8AC3E}">
        <p14:creationId xmlns:p14="http://schemas.microsoft.com/office/powerpoint/2010/main" val="350575825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Different</a:t>
            </a:r>
            <a:r>
              <a:rPr lang="en-GB" baseline="0" dirty="0" smtClean="0"/>
              <a:t> CLIC designs have been constructed and tested at CERN, SLAC and KEK, and here we present a summary of their results in the framework of the CLIC High-gradient testing programme.</a:t>
            </a:r>
          </a:p>
          <a:p>
            <a:r>
              <a:rPr lang="en-GB" baseline="0" dirty="0" smtClean="0"/>
              <a:t>Squared dots are actual measurements of BDR at a fixed Unloaded Gradient (E0) and pulse length (tau)</a:t>
            </a:r>
          </a:p>
          <a:p>
            <a:r>
              <a:rPr lang="en-GB" dirty="0" smtClean="0"/>
              <a:t>These</a:t>
            </a:r>
            <a:r>
              <a:rPr lang="en-GB" baseline="0" dirty="0" smtClean="0"/>
              <a:t> measurements are scaled (circles and crosses) to know the expected Gradient achieved at CLIC nominal specifications (BDR&lt;3e-7bpp/m, pulse length 180 ns) using empirical scaling laws BDR~E0^30 tau^5.</a:t>
            </a:r>
          </a:p>
          <a:p>
            <a:r>
              <a:rPr lang="en-GB" baseline="0" dirty="0" smtClean="0"/>
              <a:t>High gradients above 100 MV/m have been achieved.</a:t>
            </a:r>
            <a:endParaRPr lang="en-US" dirty="0"/>
          </a:p>
        </p:txBody>
      </p:sp>
      <p:sp>
        <p:nvSpPr>
          <p:cNvPr id="4" name="Slide Number Placeholder 3"/>
          <p:cNvSpPr>
            <a:spLocks noGrp="1"/>
          </p:cNvSpPr>
          <p:nvPr>
            <p:ph type="sldNum" sz="quarter" idx="10"/>
          </p:nvPr>
        </p:nvSpPr>
        <p:spPr/>
        <p:txBody>
          <a:bodyPr/>
          <a:lstStyle/>
          <a:p>
            <a:fld id="{C090EB8D-A9F5-4213-9589-FA7024A14260}" type="slidenum">
              <a:rPr lang="en-US" smtClean="0"/>
              <a:t>11</a:t>
            </a:fld>
            <a:endParaRPr lang="en-US"/>
          </a:p>
        </p:txBody>
      </p:sp>
    </p:spTree>
    <p:extLst>
      <p:ext uri="{BB962C8B-B14F-4D97-AF65-F5344CB8AC3E}">
        <p14:creationId xmlns:p14="http://schemas.microsoft.com/office/powerpoint/2010/main" val="247576841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200" dirty="0" smtClean="0"/>
              <a:t>The CLIC collaboration started the establishment of </a:t>
            </a:r>
            <a:r>
              <a:rPr lang="en-GB" sz="1200" b="1" dirty="0" smtClean="0"/>
              <a:t>three X-band (12 GHz) klystron-based test stands </a:t>
            </a:r>
            <a:r>
              <a:rPr lang="en-GB" sz="1200" dirty="0" smtClean="0"/>
              <a:t>at CERN, to support the development of high-gradient </a:t>
            </a:r>
            <a:r>
              <a:rPr lang="en-GB" sz="1200" b="1" dirty="0" smtClean="0"/>
              <a:t>accelerating structures </a:t>
            </a:r>
            <a:r>
              <a:rPr lang="en-GB" sz="1200" dirty="0" smtClean="0"/>
              <a:t>and high-power, 50-100 MW range, and </a:t>
            </a:r>
            <a:r>
              <a:rPr lang="en-GB" sz="1200" b="1" dirty="0" err="1" smtClean="0"/>
              <a:t>rf</a:t>
            </a:r>
            <a:r>
              <a:rPr lang="en-GB" sz="1200" b="1" dirty="0" smtClean="0"/>
              <a:t> components </a:t>
            </a:r>
            <a:r>
              <a:rPr lang="en-GB" sz="1200" dirty="0" smtClean="0"/>
              <a:t>for the CLIC project. </a:t>
            </a:r>
            <a:endParaRPr lang="en-US" sz="1200" dirty="0" smtClean="0"/>
          </a:p>
          <a:p>
            <a:endParaRPr lang="en-GB" dirty="0" smtClean="0"/>
          </a:p>
          <a:p>
            <a:r>
              <a:rPr lang="en-GB" dirty="0" smtClean="0"/>
              <a:t>The Xboxes are the RF power source</a:t>
            </a:r>
            <a:r>
              <a:rPr lang="en-GB" baseline="0" dirty="0" smtClean="0"/>
              <a:t> and control/acquisition system to perform the High-Gradient test of CLIC prototypes. </a:t>
            </a:r>
          </a:p>
          <a:p>
            <a:endParaRPr lang="en-GB" baseline="0" dirty="0" smtClean="0"/>
          </a:p>
          <a:p>
            <a:r>
              <a:rPr lang="en-GB" baseline="0" dirty="0" smtClean="0"/>
              <a:t>Xbox-1 is installed in the CLIC Test Facility CTF3 (next slide), and Xbox-2 and 3 are constructed in an independent building.</a:t>
            </a:r>
            <a:endParaRPr lang="en-US" dirty="0"/>
          </a:p>
        </p:txBody>
      </p:sp>
      <p:sp>
        <p:nvSpPr>
          <p:cNvPr id="4" name="Slide Number Placeholder 3"/>
          <p:cNvSpPr>
            <a:spLocks noGrp="1"/>
          </p:cNvSpPr>
          <p:nvPr>
            <p:ph type="sldNum" sz="quarter" idx="10"/>
          </p:nvPr>
        </p:nvSpPr>
        <p:spPr/>
        <p:txBody>
          <a:bodyPr/>
          <a:lstStyle/>
          <a:p>
            <a:fld id="{8C71234F-1D0B-4526-934D-0A5952B7B5FC}" type="slidenum">
              <a:rPr lang="en-US" smtClean="0">
                <a:solidFill>
                  <a:prstClr val="black"/>
                </a:solidFill>
              </a:rPr>
              <a:pPr/>
              <a:t>12</a:t>
            </a:fld>
            <a:endParaRPr lang="en-US">
              <a:solidFill>
                <a:prstClr val="black"/>
              </a:solidFill>
            </a:endParaRPr>
          </a:p>
        </p:txBody>
      </p:sp>
    </p:spTree>
    <p:extLst>
      <p:ext uri="{BB962C8B-B14F-4D97-AF65-F5344CB8AC3E}">
        <p14:creationId xmlns:p14="http://schemas.microsoft.com/office/powerpoint/2010/main" val="121002711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090EB8D-A9F5-4213-9589-FA7024A14260}" type="slidenum">
              <a:rPr lang="en-US" smtClean="0"/>
              <a:t>13</a:t>
            </a:fld>
            <a:endParaRPr lang="en-US"/>
          </a:p>
        </p:txBody>
      </p:sp>
    </p:spTree>
    <p:extLst>
      <p:ext uri="{BB962C8B-B14F-4D97-AF65-F5344CB8AC3E}">
        <p14:creationId xmlns:p14="http://schemas.microsoft.com/office/powerpoint/2010/main" val="309212698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Important</a:t>
            </a:r>
            <a:r>
              <a:rPr lang="en-GB" baseline="0" dirty="0" smtClean="0"/>
              <a:t> study since the </a:t>
            </a:r>
            <a:r>
              <a:rPr lang="en-GB" dirty="0" smtClean="0"/>
              <a:t>Electron field emission creates so-called “dark current" which parasitically absorbs RF energy, causes radiation, backgrounds, and possibly </a:t>
            </a:r>
            <a:r>
              <a:rPr lang="en-GB" dirty="0" err="1" smtClean="0"/>
              <a:t>wakefields</a:t>
            </a:r>
            <a:r>
              <a:rPr lang="en-GB" dirty="0" smtClean="0"/>
              <a:t>.</a:t>
            </a:r>
          </a:p>
          <a:p>
            <a:r>
              <a:rPr lang="en-GB" dirty="0" smtClean="0"/>
              <a:t>Also</a:t>
            </a:r>
            <a:r>
              <a:rPr lang="en-GB" baseline="0" dirty="0" smtClean="0"/>
              <a:t> </a:t>
            </a:r>
            <a:r>
              <a:rPr lang="en-GB" dirty="0" smtClean="0"/>
              <a:t>it seems to be the precursor of RF breakdown, possibly in combination with local outgassing and plasma formation.</a:t>
            </a:r>
          </a:p>
        </p:txBody>
      </p:sp>
      <p:sp>
        <p:nvSpPr>
          <p:cNvPr id="4" name="Slide Number Placeholder 3"/>
          <p:cNvSpPr>
            <a:spLocks noGrp="1"/>
          </p:cNvSpPr>
          <p:nvPr>
            <p:ph type="sldNum" sz="quarter" idx="10"/>
          </p:nvPr>
        </p:nvSpPr>
        <p:spPr/>
        <p:txBody>
          <a:bodyPr/>
          <a:lstStyle/>
          <a:p>
            <a:fld id="{C090EB8D-A9F5-4213-9589-FA7024A14260}" type="slidenum">
              <a:rPr lang="en-US" smtClean="0"/>
              <a:t>14</a:t>
            </a:fld>
            <a:endParaRPr lang="en-US"/>
          </a:p>
        </p:txBody>
      </p:sp>
    </p:spTree>
    <p:extLst>
      <p:ext uri="{BB962C8B-B14F-4D97-AF65-F5344CB8AC3E}">
        <p14:creationId xmlns:p14="http://schemas.microsoft.com/office/powerpoint/2010/main" val="3027213687"/>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4" Type="http://schemas.openxmlformats.org/officeDocument/2006/relationships/image" Target="../media/image3.png"/><Relationship Id="rId5" Type="http://schemas.openxmlformats.org/officeDocument/2006/relationships/image" Target="../media/image4.png"/><Relationship Id="rId6" Type="http://schemas.openxmlformats.org/officeDocument/2006/relationships/image" Target="../media/image5.jpeg"/><Relationship Id="rId7" Type="http://schemas.openxmlformats.org/officeDocument/2006/relationships/image" Target="../media/image6.png"/><Relationship Id="rId1" Type="http://schemas.openxmlformats.org/officeDocument/2006/relationships/slideMaster" Target="../slideMasters/slideMaster1.xml"/><Relationship Id="rId2" Type="http://schemas.openxmlformats.org/officeDocument/2006/relationships/image" Target="../media/image1.jpe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2.png"/><Relationship Id="rId4" Type="http://schemas.openxmlformats.org/officeDocument/2006/relationships/image" Target="../media/image3.png"/><Relationship Id="rId5" Type="http://schemas.openxmlformats.org/officeDocument/2006/relationships/image" Target="../media/image4.png"/><Relationship Id="rId6" Type="http://schemas.openxmlformats.org/officeDocument/2006/relationships/image" Target="../media/image7.jpeg"/><Relationship Id="rId7" Type="http://schemas.openxmlformats.org/officeDocument/2006/relationships/image" Target="../media/image8.png"/><Relationship Id="rId1" Type="http://schemas.openxmlformats.org/officeDocument/2006/relationships/slideMaster" Target="../slideMasters/slideMaster1.xml"/><Relationship Id="rId2" Type="http://schemas.openxmlformats.org/officeDocument/2006/relationships/image" Target="../media/image1.jpeg"/></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2.png"/><Relationship Id="rId4" Type="http://schemas.openxmlformats.org/officeDocument/2006/relationships/image" Target="../media/image3.png"/><Relationship Id="rId5" Type="http://schemas.openxmlformats.org/officeDocument/2006/relationships/image" Target="../media/image4.png"/><Relationship Id="rId6" Type="http://schemas.openxmlformats.org/officeDocument/2006/relationships/image" Target="../media/image7.jpeg"/><Relationship Id="rId7" Type="http://schemas.openxmlformats.org/officeDocument/2006/relationships/image" Target="../media/image8.png"/><Relationship Id="rId1" Type="http://schemas.openxmlformats.org/officeDocument/2006/relationships/slideMaster" Target="../slideMasters/slideMaster1.xml"/><Relationship Id="rId2" Type="http://schemas.openxmlformats.org/officeDocument/2006/relationships/image" Target="../media/image1.jpe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4" Type="http://schemas.openxmlformats.org/officeDocument/2006/relationships/image" Target="../media/image3.png"/><Relationship Id="rId5" Type="http://schemas.openxmlformats.org/officeDocument/2006/relationships/image" Target="../media/image4.png"/><Relationship Id="rId6" Type="http://schemas.openxmlformats.org/officeDocument/2006/relationships/image" Target="../media/image7.jpeg"/><Relationship Id="rId7" Type="http://schemas.openxmlformats.org/officeDocument/2006/relationships/image" Target="../media/image8.png"/><Relationship Id="rId1" Type="http://schemas.openxmlformats.org/officeDocument/2006/relationships/slideMaster" Target="../slideMasters/slideMaster1.xml"/><Relationship Id="rId2" Type="http://schemas.openxmlformats.org/officeDocument/2006/relationships/image" Target="../media/image1.jpe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4" Type="http://schemas.openxmlformats.org/officeDocument/2006/relationships/image" Target="../media/image3.png"/><Relationship Id="rId5" Type="http://schemas.openxmlformats.org/officeDocument/2006/relationships/image" Target="../media/image4.png"/><Relationship Id="rId6" Type="http://schemas.openxmlformats.org/officeDocument/2006/relationships/image" Target="../media/image7.jpeg"/><Relationship Id="rId7" Type="http://schemas.openxmlformats.org/officeDocument/2006/relationships/image" Target="../media/image8.png"/><Relationship Id="rId1" Type="http://schemas.openxmlformats.org/officeDocument/2006/relationships/slideMaster" Target="../slideMasters/slideMaster1.xml"/><Relationship Id="rId2" Type="http://schemas.openxmlformats.org/officeDocument/2006/relationships/image" Target="../media/image1.jpe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png"/><Relationship Id="rId4" Type="http://schemas.openxmlformats.org/officeDocument/2006/relationships/image" Target="../media/image3.png"/><Relationship Id="rId5" Type="http://schemas.openxmlformats.org/officeDocument/2006/relationships/image" Target="../media/image4.png"/><Relationship Id="rId6" Type="http://schemas.openxmlformats.org/officeDocument/2006/relationships/image" Target="../media/image7.jpeg"/><Relationship Id="rId7" Type="http://schemas.openxmlformats.org/officeDocument/2006/relationships/image" Target="../media/image8.png"/><Relationship Id="rId1" Type="http://schemas.openxmlformats.org/officeDocument/2006/relationships/slideMaster" Target="../slideMasters/slideMaster1.xml"/><Relationship Id="rId2" Type="http://schemas.openxmlformats.org/officeDocument/2006/relationships/image" Target="../media/image1.jpe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2.png"/><Relationship Id="rId4" Type="http://schemas.openxmlformats.org/officeDocument/2006/relationships/image" Target="../media/image3.png"/><Relationship Id="rId5" Type="http://schemas.openxmlformats.org/officeDocument/2006/relationships/image" Target="../media/image4.png"/><Relationship Id="rId6" Type="http://schemas.openxmlformats.org/officeDocument/2006/relationships/image" Target="../media/image7.jpeg"/><Relationship Id="rId7" Type="http://schemas.openxmlformats.org/officeDocument/2006/relationships/image" Target="../media/image8.png"/><Relationship Id="rId1" Type="http://schemas.openxmlformats.org/officeDocument/2006/relationships/slideMaster" Target="../slideMasters/slideMaster1.xml"/><Relationship Id="rId2" Type="http://schemas.openxmlformats.org/officeDocument/2006/relationships/image" Target="../media/image1.jpe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2.png"/><Relationship Id="rId4" Type="http://schemas.openxmlformats.org/officeDocument/2006/relationships/image" Target="../media/image3.png"/><Relationship Id="rId5" Type="http://schemas.openxmlformats.org/officeDocument/2006/relationships/image" Target="../media/image4.png"/><Relationship Id="rId6" Type="http://schemas.openxmlformats.org/officeDocument/2006/relationships/image" Target="../media/image7.jpeg"/><Relationship Id="rId7" Type="http://schemas.openxmlformats.org/officeDocument/2006/relationships/image" Target="../media/image8.png"/><Relationship Id="rId1" Type="http://schemas.openxmlformats.org/officeDocument/2006/relationships/slideMaster" Target="../slideMasters/slideMaster1.xml"/><Relationship Id="rId2" Type="http://schemas.openxmlformats.org/officeDocument/2006/relationships/image" Target="../media/image1.jpeg"/></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2.png"/><Relationship Id="rId4" Type="http://schemas.openxmlformats.org/officeDocument/2006/relationships/image" Target="../media/image3.png"/><Relationship Id="rId5" Type="http://schemas.openxmlformats.org/officeDocument/2006/relationships/image" Target="../media/image4.png"/><Relationship Id="rId6" Type="http://schemas.openxmlformats.org/officeDocument/2006/relationships/image" Target="../media/image7.jpeg"/><Relationship Id="rId7" Type="http://schemas.openxmlformats.org/officeDocument/2006/relationships/image" Target="../media/image8.png"/><Relationship Id="rId1" Type="http://schemas.openxmlformats.org/officeDocument/2006/relationships/slideMaster" Target="../slideMasters/slideMaster1.xml"/><Relationship Id="rId2" Type="http://schemas.openxmlformats.org/officeDocument/2006/relationships/image" Target="../media/image1.jpeg"/></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2.png"/><Relationship Id="rId4" Type="http://schemas.openxmlformats.org/officeDocument/2006/relationships/image" Target="../media/image3.png"/><Relationship Id="rId5" Type="http://schemas.openxmlformats.org/officeDocument/2006/relationships/image" Target="../media/image4.png"/><Relationship Id="rId6" Type="http://schemas.openxmlformats.org/officeDocument/2006/relationships/image" Target="../media/image7.jpeg"/><Relationship Id="rId7" Type="http://schemas.openxmlformats.org/officeDocument/2006/relationships/image" Target="../media/image8.png"/><Relationship Id="rId1" Type="http://schemas.openxmlformats.org/officeDocument/2006/relationships/slideMaster" Target="../slideMasters/slideMaster1.xml"/><Relationship Id="rId2" Type="http://schemas.openxmlformats.org/officeDocument/2006/relationships/image" Target="../media/image1.jpeg"/></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2.png"/><Relationship Id="rId4" Type="http://schemas.openxmlformats.org/officeDocument/2006/relationships/image" Target="../media/image3.png"/><Relationship Id="rId5" Type="http://schemas.openxmlformats.org/officeDocument/2006/relationships/image" Target="../media/image4.png"/><Relationship Id="rId6" Type="http://schemas.openxmlformats.org/officeDocument/2006/relationships/image" Target="../media/image7.jpeg"/><Relationship Id="rId7" Type="http://schemas.openxmlformats.org/officeDocument/2006/relationships/image" Target="../media/image8.png"/><Relationship Id="rId1" Type="http://schemas.openxmlformats.org/officeDocument/2006/relationships/slideMaster" Target="../slideMasters/slideMaster1.xml"/><Relationship Id="rId2" Type="http://schemas.openxmlformats.org/officeDocument/2006/relationships/image" Target="../media/image1.jpeg"/></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cxnSp>
        <p:nvCxnSpPr>
          <p:cNvPr id="17" name="Straight Connector 16"/>
          <p:cNvCxnSpPr/>
          <p:nvPr/>
        </p:nvCxnSpPr>
        <p:spPr>
          <a:xfrm>
            <a:off x="-14578" y="6813376"/>
            <a:ext cx="9158578" cy="0"/>
          </a:xfrm>
          <a:prstGeom prst="line">
            <a:avLst/>
          </a:prstGeom>
          <a:ln w="76200">
            <a:gradFill flip="none" rotWithShape="1">
              <a:gsLst>
                <a:gs pos="100000">
                  <a:srgbClr val="F57E1B"/>
                </a:gs>
                <a:gs pos="0">
                  <a:srgbClr val="FE3802"/>
                </a:gs>
              </a:gsLst>
              <a:lin ang="2700000" scaled="1"/>
              <a:tileRect/>
            </a:gradFil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a:off x="-14578" y="30099"/>
            <a:ext cx="9158578" cy="0"/>
          </a:xfrm>
          <a:prstGeom prst="line">
            <a:avLst/>
          </a:prstGeom>
          <a:ln w="76200">
            <a:gradFill flip="none" rotWithShape="1">
              <a:gsLst>
                <a:gs pos="100000">
                  <a:srgbClr val="F57E1B"/>
                </a:gs>
                <a:gs pos="0">
                  <a:srgbClr val="FE3802"/>
                </a:gs>
              </a:gsLst>
              <a:lin ang="2700000" scaled="1"/>
              <a:tileRect/>
            </a:gra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ctrTitle"/>
          </p:nvPr>
        </p:nvSpPr>
        <p:spPr>
          <a:xfrm>
            <a:off x="685800" y="2130427"/>
            <a:ext cx="7772400" cy="1470025"/>
          </a:xfrm>
        </p:spPr>
        <p:txBody>
          <a:bodyPr>
            <a:normAutofit/>
          </a:bodyPr>
          <a:lstStyle>
            <a:lvl1pPr>
              <a:defRPr sz="3600" b="1">
                <a:solidFill>
                  <a:srgbClr val="006600"/>
                </a:solidFill>
              </a:defRPr>
            </a:lvl1pPr>
          </a:lstStyle>
          <a:p>
            <a:r>
              <a:rPr lang="en-US" smtClean="0"/>
              <a:t>Click to edit Master title style</a:t>
            </a:r>
            <a:endParaRPr lang="en-GB" dirty="0"/>
          </a:p>
        </p:txBody>
      </p:sp>
      <p:sp>
        <p:nvSpPr>
          <p:cNvPr id="3" name="Subtitle 2"/>
          <p:cNvSpPr>
            <a:spLocks noGrp="1"/>
          </p:cNvSpPr>
          <p:nvPr>
            <p:ph type="subTitle" idx="1"/>
          </p:nvPr>
        </p:nvSpPr>
        <p:spPr>
          <a:xfrm>
            <a:off x="1371600" y="3886200"/>
            <a:ext cx="6400800" cy="1752600"/>
          </a:xfrm>
        </p:spPr>
        <p:txBody>
          <a:bodyPr>
            <a:normAutofit/>
          </a:bodyPr>
          <a:lstStyle>
            <a:lvl1pPr marL="0" indent="0" algn="ctr">
              <a:buNone/>
              <a:defRPr sz="24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dirty="0"/>
          </a:p>
        </p:txBody>
      </p:sp>
      <p:sp>
        <p:nvSpPr>
          <p:cNvPr id="4" name="Date Placeholder 3"/>
          <p:cNvSpPr>
            <a:spLocks noGrp="1"/>
          </p:cNvSpPr>
          <p:nvPr>
            <p:ph type="dt" sz="half" idx="10"/>
          </p:nvPr>
        </p:nvSpPr>
        <p:spPr/>
        <p:txBody>
          <a:bodyPr/>
          <a:lstStyle/>
          <a:p>
            <a:r>
              <a:rPr lang="es-ES_tradnl" smtClean="0">
                <a:solidFill>
                  <a:prstClr val="black">
                    <a:tint val="75000"/>
                  </a:prstClr>
                </a:solidFill>
              </a:rPr>
              <a:t>30 May - 5 June 2016</a:t>
            </a:r>
            <a:endParaRPr lang="en-US">
              <a:solidFill>
                <a:prstClr val="black">
                  <a:tint val="75000"/>
                </a:prstClr>
              </a:solidFill>
            </a:endParaRPr>
          </a:p>
        </p:txBody>
      </p:sp>
      <p:sp>
        <p:nvSpPr>
          <p:cNvPr id="5" name="Footer Placeholder 4"/>
          <p:cNvSpPr>
            <a:spLocks noGrp="1"/>
          </p:cNvSpPr>
          <p:nvPr>
            <p:ph type="ftr" sz="quarter" idx="11"/>
          </p:nvPr>
        </p:nvSpPr>
        <p:spPr/>
        <p:txBody>
          <a:bodyPr/>
          <a:lstStyle/>
          <a:p>
            <a:r>
              <a:rPr lang="en-GB" smtClean="0"/>
              <a:t>ECFA LCWS 2016</a:t>
            </a:r>
            <a:endParaRPr lang="es-ES" dirty="0"/>
          </a:p>
        </p:txBody>
      </p:sp>
      <p:sp>
        <p:nvSpPr>
          <p:cNvPr id="6" name="Slide Number Placeholder 5"/>
          <p:cNvSpPr>
            <a:spLocks noGrp="1"/>
          </p:cNvSpPr>
          <p:nvPr>
            <p:ph type="sldNum" sz="quarter" idx="12"/>
          </p:nvPr>
        </p:nvSpPr>
        <p:spPr>
          <a:xfrm>
            <a:off x="6553200" y="6356352"/>
            <a:ext cx="2133600" cy="365125"/>
          </a:xfrm>
        </p:spPr>
        <p:txBody>
          <a:bodyPr/>
          <a:lstStyle/>
          <a:p>
            <a:fld id="{9A43A518-2C89-46D8-985F-EB86B73A5824}" type="slidenum">
              <a:rPr lang="en-US" smtClean="0">
                <a:solidFill>
                  <a:prstClr val="black">
                    <a:tint val="75000"/>
                  </a:prstClr>
                </a:solidFill>
              </a:rPr>
              <a:pPr/>
              <a:t>‹Nr.›</a:t>
            </a:fld>
            <a:endParaRPr lang="en-US">
              <a:solidFill>
                <a:prstClr val="black">
                  <a:tint val="75000"/>
                </a:prstClr>
              </a:solidFill>
            </a:endParaRPr>
          </a:p>
        </p:txBody>
      </p:sp>
      <p:pic>
        <p:nvPicPr>
          <p:cNvPr id="15" name="Picture 4" descr="http://ictr-phe14.web.cern.ch/ictr-phe14/images/logos/cern.jp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74460" y="488941"/>
            <a:ext cx="1214314" cy="1056198"/>
          </a:xfrm>
          <a:prstGeom prst="rect">
            <a:avLst/>
          </a:prstGeom>
          <a:noFill/>
          <a:extLst>
            <a:ext uri="{909E8E84-426E-40dd-AFC4-6F175D3DCCD1}">
              <a14:hiddenFill xmlns:a14="http://schemas.microsoft.com/office/drawing/2010/main">
                <a:solidFill>
                  <a:srgbClr val="FFFFFF"/>
                </a:solidFill>
              </a14:hiddenFill>
            </a:ext>
          </a:extLst>
        </p:spPr>
      </p:pic>
      <p:pic>
        <p:nvPicPr>
          <p:cNvPr id="16" name="Picture 2" descr="CLIC Workshop 2014"/>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1943668" y="350944"/>
            <a:ext cx="1332188" cy="1332192"/>
          </a:xfrm>
          <a:prstGeom prst="rect">
            <a:avLst/>
          </a:prstGeom>
          <a:noFill/>
          <a:extLst>
            <a:ext uri="{909E8E84-426E-40dd-AFC4-6F175D3DCCD1}">
              <a14:hiddenFill xmlns:a14="http://schemas.microsoft.com/office/drawing/2010/main">
                <a:solidFill>
                  <a:srgbClr val="FFFFFF"/>
                </a:solidFill>
              </a14:hiddenFill>
            </a:ext>
          </a:extLst>
        </p:spPr>
      </p:pic>
      <p:pic>
        <p:nvPicPr>
          <p:cNvPr id="24" name="Picture 4" descr="Accelerator Physics Group"/>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6037522" y="1362436"/>
            <a:ext cx="1421106" cy="501126"/>
          </a:xfrm>
          <a:prstGeom prst="rect">
            <a:avLst/>
          </a:prstGeom>
          <a:noFill/>
          <a:extLst>
            <a:ext uri="{909E8E84-426E-40dd-AFC4-6F175D3DCCD1}">
              <a14:hiddenFill xmlns:a14="http://schemas.microsoft.com/office/drawing/2010/main">
                <a:solidFill>
                  <a:srgbClr val="FFFFFF"/>
                </a:solidFill>
              </a14:hiddenFill>
            </a:ext>
          </a:extLst>
        </p:spPr>
      </p:pic>
      <p:pic>
        <p:nvPicPr>
          <p:cNvPr id="25" name="Picture 6" descr="IFIC - Institut de Física Corpuscular"/>
          <p:cNvPicPr>
            <a:picLocks noChangeAspect="1" noChangeArrowheads="1"/>
          </p:cNvPicPr>
          <p:nvPr userDrawn="1"/>
        </p:nvPicPr>
        <p:blipFill>
          <a:blip r:embed="rId5" cstate="print">
            <a:extLst>
              <a:ext uri="{28A0092B-C50C-407E-A947-70E740481C1C}">
                <a14:useLocalDpi xmlns:a14="http://schemas.microsoft.com/office/drawing/2010/main" val="0"/>
              </a:ext>
            </a:extLst>
          </a:blip>
          <a:srcRect/>
          <a:stretch>
            <a:fillRect/>
          </a:stretch>
        </p:blipFill>
        <p:spPr bwMode="auto">
          <a:xfrm>
            <a:off x="6037522" y="430826"/>
            <a:ext cx="1421106" cy="931610"/>
          </a:xfrm>
          <a:prstGeom prst="rect">
            <a:avLst/>
          </a:prstGeom>
          <a:noFill/>
          <a:extLst>
            <a:ext uri="{909E8E84-426E-40dd-AFC4-6F175D3DCCD1}">
              <a14:hiddenFill xmlns:a14="http://schemas.microsoft.com/office/drawing/2010/main">
                <a:solidFill>
                  <a:srgbClr val="FFFFFF"/>
                </a:solidFill>
              </a14:hiddenFill>
            </a:ext>
          </a:extLst>
        </p:spPr>
      </p:pic>
      <p:pic>
        <p:nvPicPr>
          <p:cNvPr id="26" name="Picture 2" descr="http://www.uv.es/ere2014/images/uv-logo.jpg"/>
          <p:cNvPicPr>
            <a:picLocks noChangeAspect="1" noChangeArrowheads="1"/>
          </p:cNvPicPr>
          <p:nvPr userDrawn="1"/>
        </p:nvPicPr>
        <p:blipFill rotWithShape="1">
          <a:blip r:embed="rId6">
            <a:extLst>
              <a:ext uri="{28A0092B-C50C-407E-A947-70E740481C1C}">
                <a14:useLocalDpi xmlns:a14="http://schemas.microsoft.com/office/drawing/2010/main" val="0"/>
              </a:ext>
            </a:extLst>
          </a:blip>
          <a:srcRect l="17981" r="17750"/>
          <a:stretch/>
        </p:blipFill>
        <p:spPr bwMode="auto">
          <a:xfrm>
            <a:off x="7458628" y="430826"/>
            <a:ext cx="1152128" cy="1435570"/>
          </a:xfrm>
          <a:prstGeom prst="rect">
            <a:avLst/>
          </a:prstGeom>
          <a:noFill/>
          <a:extLst>
            <a:ext uri="{909E8E84-426E-40dd-AFC4-6F175D3DCCD1}">
              <a14:hiddenFill xmlns:a14="http://schemas.microsoft.com/office/drawing/2010/main">
                <a:solidFill>
                  <a:srgbClr val="FFFFFF"/>
                </a:solidFill>
              </a14:hiddenFill>
            </a:ext>
          </a:extLst>
        </p:spPr>
      </p:pic>
      <p:pic>
        <p:nvPicPr>
          <p:cNvPr id="27" name="Picture 4"/>
          <p:cNvPicPr>
            <a:picLocks noChangeAspect="1" noChangeArrowheads="1"/>
          </p:cNvPicPr>
          <p:nvPr userDrawn="1"/>
        </p:nvPicPr>
        <p:blipFill>
          <a:blip r:embed="rId7" cstate="print">
            <a:extLst>
              <a:ext uri="{28A0092B-C50C-407E-A947-70E740481C1C}">
                <a14:useLocalDpi xmlns:a14="http://schemas.microsoft.com/office/drawing/2010/main" val="0"/>
              </a:ext>
            </a:extLst>
          </a:blip>
          <a:srcRect/>
          <a:stretch>
            <a:fillRect/>
          </a:stretch>
        </p:blipFill>
        <p:spPr bwMode="auto">
          <a:xfrm>
            <a:off x="4932040" y="430819"/>
            <a:ext cx="1105481" cy="143274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278102908"/>
      </p:ext>
    </p:extLst>
  </p:cSld>
  <p:clrMapOvr>
    <a:masterClrMapping/>
  </p:clrMapOvr>
  <p:timing>
    <p:tnLst>
      <p:par>
        <p:cTn xmlns:p14="http://schemas.microsoft.com/office/powerpoint/2010/mai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Vertical Text">
    <p:spTree>
      <p:nvGrpSpPr>
        <p:cNvPr id="1" name=""/>
        <p:cNvGrpSpPr/>
        <p:nvPr/>
      </p:nvGrpSpPr>
      <p:grpSpPr>
        <a:xfrm>
          <a:off x="0" y="0"/>
          <a:ext cx="0" cy="0"/>
          <a:chOff x="0" y="0"/>
          <a:chExt cx="0" cy="0"/>
        </a:xfrm>
      </p:grpSpPr>
      <p:cxnSp>
        <p:nvCxnSpPr>
          <p:cNvPr id="15" name="Straight Connector 14"/>
          <p:cNvCxnSpPr/>
          <p:nvPr/>
        </p:nvCxnSpPr>
        <p:spPr>
          <a:xfrm>
            <a:off x="-14578" y="6813376"/>
            <a:ext cx="9158578" cy="0"/>
          </a:xfrm>
          <a:prstGeom prst="line">
            <a:avLst/>
          </a:prstGeom>
          <a:ln w="76200">
            <a:gradFill flip="none" rotWithShape="1">
              <a:gsLst>
                <a:gs pos="100000">
                  <a:srgbClr val="F57E1B"/>
                </a:gs>
                <a:gs pos="0">
                  <a:srgbClr val="FE3802"/>
                </a:gs>
              </a:gsLst>
              <a:lin ang="2700000" scaled="1"/>
              <a:tileRect/>
            </a:gra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14578" y="30099"/>
            <a:ext cx="9158578" cy="0"/>
          </a:xfrm>
          <a:prstGeom prst="line">
            <a:avLst/>
          </a:prstGeom>
          <a:ln w="76200">
            <a:gradFill flip="none" rotWithShape="1">
              <a:gsLst>
                <a:gs pos="100000">
                  <a:srgbClr val="F57E1B"/>
                </a:gs>
                <a:gs pos="0">
                  <a:srgbClr val="FE3802"/>
                </a:gs>
              </a:gsLst>
              <a:lin ang="2700000" scaled="1"/>
              <a:tileRect/>
            </a:gradFill>
          </a:ln>
        </p:spPr>
        <p:style>
          <a:lnRef idx="1">
            <a:schemeClr val="accent1"/>
          </a:lnRef>
          <a:fillRef idx="0">
            <a:schemeClr val="accent1"/>
          </a:fillRef>
          <a:effectRef idx="0">
            <a:schemeClr val="accent1"/>
          </a:effectRef>
          <a:fontRef idx="minor">
            <a:schemeClr val="tx1"/>
          </a:fontRef>
        </p:style>
      </p:cxnSp>
      <p:sp>
        <p:nvSpPr>
          <p:cNvPr id="3" name="Vertical Text Placeholder 2"/>
          <p:cNvSpPr>
            <a:spLocks noGrp="1"/>
          </p:cNvSpPr>
          <p:nvPr>
            <p:ph type="body" orient="vert" idx="1"/>
          </p:nvPr>
        </p:nvSpPr>
        <p:spPr>
          <a:xfrm>
            <a:off x="457200" y="908722"/>
            <a:ext cx="8229600" cy="5217443"/>
          </a:xfrm>
        </p:spPr>
        <p:txBody>
          <a:bodyPr vert="eaVert">
            <a:normAutofit/>
          </a:bodyPr>
          <a:lstStyle>
            <a:lvl1pPr>
              <a:defRPr sz="2400"/>
            </a:lvl1pPr>
            <a:lvl2pPr>
              <a:defRPr sz="2000"/>
            </a:lvl2pPr>
            <a:lvl3pPr>
              <a:defRPr sz="200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7" name="Date Placeholder 3"/>
          <p:cNvSpPr>
            <a:spLocks noGrp="1"/>
          </p:cNvSpPr>
          <p:nvPr>
            <p:ph type="dt" sz="half" idx="10"/>
          </p:nvPr>
        </p:nvSpPr>
        <p:spPr>
          <a:xfrm>
            <a:off x="6156176" y="6453338"/>
            <a:ext cx="2133600" cy="365125"/>
          </a:xfrm>
        </p:spPr>
        <p:txBody>
          <a:bodyPr/>
          <a:lstStyle>
            <a:lvl1pPr algn="r">
              <a:defRPr/>
            </a:lvl1pPr>
          </a:lstStyle>
          <a:p>
            <a:r>
              <a:rPr lang="es-ES_tradnl" smtClean="0">
                <a:solidFill>
                  <a:prstClr val="black">
                    <a:tint val="75000"/>
                  </a:prstClr>
                </a:solidFill>
              </a:rPr>
              <a:t>30 May - 5 June 2016</a:t>
            </a:r>
            <a:endParaRPr lang="en-US">
              <a:solidFill>
                <a:prstClr val="black">
                  <a:tint val="75000"/>
                </a:prstClr>
              </a:solidFill>
            </a:endParaRPr>
          </a:p>
        </p:txBody>
      </p:sp>
      <p:sp>
        <p:nvSpPr>
          <p:cNvPr id="8" name="Footer Placeholder 4"/>
          <p:cNvSpPr>
            <a:spLocks noGrp="1"/>
          </p:cNvSpPr>
          <p:nvPr>
            <p:ph type="ftr" sz="quarter" idx="11"/>
          </p:nvPr>
        </p:nvSpPr>
        <p:spPr>
          <a:xfrm>
            <a:off x="179513" y="6460120"/>
            <a:ext cx="4248472" cy="365125"/>
          </a:xfrm>
        </p:spPr>
        <p:txBody>
          <a:bodyPr/>
          <a:lstStyle>
            <a:lvl1pPr algn="l">
              <a:defRPr/>
            </a:lvl1pPr>
          </a:lstStyle>
          <a:p>
            <a:r>
              <a:rPr lang="en-GB" smtClean="0"/>
              <a:t>ECFA LCWS 2016</a:t>
            </a:r>
            <a:endParaRPr lang="es-ES" dirty="0"/>
          </a:p>
        </p:txBody>
      </p:sp>
      <p:sp>
        <p:nvSpPr>
          <p:cNvPr id="9" name="Slide Number Placeholder 5"/>
          <p:cNvSpPr>
            <a:spLocks noGrp="1"/>
          </p:cNvSpPr>
          <p:nvPr>
            <p:ph type="sldNum" sz="quarter" idx="12"/>
          </p:nvPr>
        </p:nvSpPr>
        <p:spPr>
          <a:xfrm>
            <a:off x="8388424" y="6453338"/>
            <a:ext cx="693440" cy="365125"/>
          </a:xfrm>
        </p:spPr>
        <p:txBody>
          <a:bodyPr/>
          <a:lstStyle/>
          <a:p>
            <a:fld id="{9A43A518-2C89-46D8-985F-EB86B73A5824}" type="slidenum">
              <a:rPr lang="en-US" smtClean="0">
                <a:solidFill>
                  <a:prstClr val="black">
                    <a:tint val="75000"/>
                  </a:prstClr>
                </a:solidFill>
              </a:rPr>
              <a:pPr/>
              <a:t>‹Nr.›</a:t>
            </a:fld>
            <a:endParaRPr lang="en-US">
              <a:solidFill>
                <a:prstClr val="black">
                  <a:tint val="75000"/>
                </a:prstClr>
              </a:solidFill>
            </a:endParaRPr>
          </a:p>
        </p:txBody>
      </p:sp>
      <p:sp>
        <p:nvSpPr>
          <p:cNvPr id="10" name="Title 1"/>
          <p:cNvSpPr>
            <a:spLocks noGrp="1"/>
          </p:cNvSpPr>
          <p:nvPr>
            <p:ph type="title"/>
          </p:nvPr>
        </p:nvSpPr>
        <p:spPr>
          <a:xfrm>
            <a:off x="457200" y="116632"/>
            <a:ext cx="8229600" cy="576064"/>
          </a:xfrm>
        </p:spPr>
        <p:txBody>
          <a:bodyPr>
            <a:normAutofit/>
          </a:bodyPr>
          <a:lstStyle>
            <a:lvl1pPr>
              <a:defRPr sz="3600" b="1">
                <a:solidFill>
                  <a:srgbClr val="006600"/>
                </a:solidFill>
              </a:defRPr>
            </a:lvl1pPr>
          </a:lstStyle>
          <a:p>
            <a:r>
              <a:rPr lang="en-US" smtClean="0"/>
              <a:t>Click to edit Master title style</a:t>
            </a:r>
            <a:endParaRPr lang="en-GB" dirty="0"/>
          </a:p>
        </p:txBody>
      </p:sp>
      <p:pic>
        <p:nvPicPr>
          <p:cNvPr id="17" name="Picture 4" descr="http://ictr-phe14.web.cern.ch/ictr-phe14/images/logos/cern.jp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50304" y="111918"/>
            <a:ext cx="492238" cy="428144"/>
          </a:xfrm>
          <a:prstGeom prst="rect">
            <a:avLst/>
          </a:prstGeom>
          <a:noFill/>
          <a:extLst>
            <a:ext uri="{909E8E84-426E-40dd-AFC4-6F175D3DCCD1}">
              <a14:hiddenFill xmlns:a14="http://schemas.microsoft.com/office/drawing/2010/main">
                <a:solidFill>
                  <a:srgbClr val="FFFFFF"/>
                </a:solidFill>
              </a14:hiddenFill>
            </a:ext>
          </a:extLst>
        </p:spPr>
      </p:pic>
      <p:pic>
        <p:nvPicPr>
          <p:cNvPr id="18" name="Picture 2" descr="CLIC Workshop 2014"/>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2522" y="442128"/>
            <a:ext cx="540020" cy="540022"/>
          </a:xfrm>
          <a:prstGeom prst="rect">
            <a:avLst/>
          </a:prstGeom>
          <a:noFill/>
          <a:extLst>
            <a:ext uri="{909E8E84-426E-40dd-AFC4-6F175D3DCCD1}">
              <a14:hiddenFill xmlns:a14="http://schemas.microsoft.com/office/drawing/2010/main">
                <a:solidFill>
                  <a:srgbClr val="FFFFFF"/>
                </a:solidFill>
              </a14:hiddenFill>
            </a:ext>
          </a:extLst>
        </p:spPr>
      </p:pic>
      <p:pic>
        <p:nvPicPr>
          <p:cNvPr id="25" name="Picture 4" descr="Accelerator Physics Group"/>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8558119" y="501790"/>
            <a:ext cx="576064" cy="203138"/>
          </a:xfrm>
          <a:prstGeom prst="rect">
            <a:avLst/>
          </a:prstGeom>
          <a:noFill/>
          <a:extLst>
            <a:ext uri="{909E8E84-426E-40dd-AFC4-6F175D3DCCD1}">
              <a14:hiddenFill xmlns:a14="http://schemas.microsoft.com/office/drawing/2010/main">
                <a:solidFill>
                  <a:srgbClr val="FFFFFF"/>
                </a:solidFill>
              </a14:hiddenFill>
            </a:ext>
          </a:extLst>
        </p:spPr>
      </p:pic>
      <p:pic>
        <p:nvPicPr>
          <p:cNvPr id="26" name="Picture 6" descr="IFIC - Institut de Física Corpuscular"/>
          <p:cNvPicPr>
            <a:picLocks noChangeAspect="1" noChangeArrowheads="1"/>
          </p:cNvPicPr>
          <p:nvPr userDrawn="1"/>
        </p:nvPicPr>
        <p:blipFill>
          <a:blip r:embed="rId5" cstate="print">
            <a:extLst>
              <a:ext uri="{28A0092B-C50C-407E-A947-70E740481C1C}">
                <a14:useLocalDpi xmlns:a14="http://schemas.microsoft.com/office/drawing/2010/main" val="0"/>
              </a:ext>
            </a:extLst>
          </a:blip>
          <a:srcRect/>
          <a:stretch>
            <a:fillRect/>
          </a:stretch>
        </p:blipFill>
        <p:spPr bwMode="auto">
          <a:xfrm>
            <a:off x="8554622" y="124150"/>
            <a:ext cx="576064" cy="377640"/>
          </a:xfrm>
          <a:prstGeom prst="rect">
            <a:avLst/>
          </a:prstGeom>
          <a:noFill/>
          <a:extLst>
            <a:ext uri="{909E8E84-426E-40dd-AFC4-6F175D3DCCD1}">
              <a14:hiddenFill xmlns:a14="http://schemas.microsoft.com/office/drawing/2010/main">
                <a:solidFill>
                  <a:srgbClr val="FFFFFF"/>
                </a:solidFill>
              </a14:hiddenFill>
            </a:ext>
          </a:extLst>
        </p:spPr>
      </p:pic>
      <p:pic>
        <p:nvPicPr>
          <p:cNvPr id="27" name="Picture 2" descr="http://www.uv.es/ere2014/images/uv-logo.jpg"/>
          <p:cNvPicPr>
            <a:picLocks noChangeAspect="1" noChangeArrowheads="1"/>
          </p:cNvPicPr>
          <p:nvPr userDrawn="1"/>
        </p:nvPicPr>
        <p:blipFill rotWithShape="1">
          <a:blip r:embed="rId6" cstate="print">
            <a:extLst>
              <a:ext uri="{28A0092B-C50C-407E-A947-70E740481C1C}">
                <a14:useLocalDpi xmlns:a14="http://schemas.microsoft.com/office/drawing/2010/main" val="0"/>
              </a:ext>
            </a:extLst>
          </a:blip>
          <a:srcRect l="17981" r="17750"/>
          <a:stretch/>
        </p:blipFill>
        <p:spPr bwMode="auto">
          <a:xfrm>
            <a:off x="8723037" y="1235491"/>
            <a:ext cx="405635" cy="505428"/>
          </a:xfrm>
          <a:prstGeom prst="rect">
            <a:avLst/>
          </a:prstGeom>
          <a:noFill/>
          <a:extLst>
            <a:ext uri="{909E8E84-426E-40dd-AFC4-6F175D3DCCD1}">
              <a14:hiddenFill xmlns:a14="http://schemas.microsoft.com/office/drawing/2010/main">
                <a:solidFill>
                  <a:srgbClr val="FFFFFF"/>
                </a:solidFill>
              </a14:hiddenFill>
            </a:ext>
          </a:extLst>
        </p:spPr>
      </p:pic>
      <p:pic>
        <p:nvPicPr>
          <p:cNvPr id="28" name="Picture 4"/>
          <p:cNvPicPr>
            <a:picLocks noChangeAspect="1" noChangeArrowheads="1"/>
          </p:cNvPicPr>
          <p:nvPr userDrawn="1"/>
        </p:nvPicPr>
        <p:blipFill>
          <a:blip r:embed="rId7" cstate="print">
            <a:extLst>
              <a:ext uri="{28A0092B-C50C-407E-A947-70E740481C1C}">
                <a14:useLocalDpi xmlns:a14="http://schemas.microsoft.com/office/drawing/2010/main" val="0"/>
              </a:ext>
            </a:extLst>
          </a:blip>
          <a:srcRect/>
          <a:stretch>
            <a:fillRect/>
          </a:stretch>
        </p:blipFill>
        <p:spPr bwMode="auto">
          <a:xfrm>
            <a:off x="8759584" y="712139"/>
            <a:ext cx="384416" cy="49821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199870629"/>
      </p:ext>
    </p:extLst>
  </p:cSld>
  <p:clrMapOvr>
    <a:masterClrMapping/>
  </p:clrMapOvr>
  <p:timing>
    <p:tnLst>
      <p:par>
        <p:cTn xmlns:p14="http://schemas.microsoft.com/office/powerpoint/2010/mai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cxnSp>
        <p:nvCxnSpPr>
          <p:cNvPr id="14" name="Straight Connector 13"/>
          <p:cNvCxnSpPr/>
          <p:nvPr/>
        </p:nvCxnSpPr>
        <p:spPr>
          <a:xfrm>
            <a:off x="-14578" y="6813376"/>
            <a:ext cx="9158578" cy="0"/>
          </a:xfrm>
          <a:prstGeom prst="line">
            <a:avLst/>
          </a:prstGeom>
          <a:ln w="76200">
            <a:gradFill flip="none" rotWithShape="1">
              <a:gsLst>
                <a:gs pos="100000">
                  <a:srgbClr val="F57E1B"/>
                </a:gs>
                <a:gs pos="0">
                  <a:srgbClr val="FE3802"/>
                </a:gs>
              </a:gsLst>
              <a:lin ang="2700000" scaled="1"/>
              <a:tileRect/>
            </a:gra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a:off x="-14578" y="30099"/>
            <a:ext cx="9158578" cy="0"/>
          </a:xfrm>
          <a:prstGeom prst="line">
            <a:avLst/>
          </a:prstGeom>
          <a:ln w="76200">
            <a:gradFill flip="none" rotWithShape="1">
              <a:gsLst>
                <a:gs pos="100000">
                  <a:srgbClr val="F57E1B"/>
                </a:gs>
                <a:gs pos="0">
                  <a:srgbClr val="FE3802"/>
                </a:gs>
              </a:gsLst>
              <a:lin ang="2700000" scaled="1"/>
              <a:tileRect/>
            </a:gradFill>
          </a:ln>
        </p:spPr>
        <p:style>
          <a:lnRef idx="1">
            <a:schemeClr val="accent1"/>
          </a:lnRef>
          <a:fillRef idx="0">
            <a:schemeClr val="accent1"/>
          </a:fillRef>
          <a:effectRef idx="0">
            <a:schemeClr val="accent1"/>
          </a:effectRef>
          <a:fontRef idx="minor">
            <a:schemeClr val="tx1"/>
          </a:fontRef>
        </p:style>
      </p:cxnSp>
      <p:sp>
        <p:nvSpPr>
          <p:cNvPr id="2" name="Vertical Title 1"/>
          <p:cNvSpPr>
            <a:spLocks noGrp="1"/>
          </p:cNvSpPr>
          <p:nvPr>
            <p:ph type="title" orient="vert"/>
          </p:nvPr>
        </p:nvSpPr>
        <p:spPr>
          <a:xfrm>
            <a:off x="6629400" y="274640"/>
            <a:ext cx="2057400" cy="5851525"/>
          </a:xfrm>
        </p:spPr>
        <p:txBody>
          <a:bodyPr vert="eaVert"/>
          <a:lstStyle/>
          <a:p>
            <a:r>
              <a:rPr lang="en-US" smtClean="0"/>
              <a:t>Click to edit Master title style</a:t>
            </a:r>
            <a:endParaRPr lang="en-GB" dirty="0"/>
          </a:p>
        </p:txBody>
      </p:sp>
      <p:sp>
        <p:nvSpPr>
          <p:cNvPr id="3" name="Vertical Text Placeholder 2"/>
          <p:cNvSpPr>
            <a:spLocks noGrp="1"/>
          </p:cNvSpPr>
          <p:nvPr>
            <p:ph type="body" orient="vert" idx="1"/>
          </p:nvPr>
        </p:nvSpPr>
        <p:spPr>
          <a:xfrm>
            <a:off x="457200" y="274640"/>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3"/>
          <p:cNvSpPr>
            <a:spLocks noGrp="1"/>
          </p:cNvSpPr>
          <p:nvPr>
            <p:ph type="dt" sz="half" idx="10"/>
          </p:nvPr>
        </p:nvSpPr>
        <p:spPr>
          <a:xfrm>
            <a:off x="6156176" y="6453338"/>
            <a:ext cx="2133600" cy="365125"/>
          </a:xfrm>
        </p:spPr>
        <p:txBody>
          <a:bodyPr/>
          <a:lstStyle>
            <a:lvl1pPr algn="r">
              <a:defRPr/>
            </a:lvl1pPr>
          </a:lstStyle>
          <a:p>
            <a:r>
              <a:rPr lang="es-ES_tradnl" smtClean="0">
                <a:solidFill>
                  <a:prstClr val="black">
                    <a:tint val="75000"/>
                  </a:prstClr>
                </a:solidFill>
              </a:rPr>
              <a:t>30 May - 5 June 2016</a:t>
            </a:r>
            <a:endParaRPr lang="en-US">
              <a:solidFill>
                <a:prstClr val="black">
                  <a:tint val="75000"/>
                </a:prstClr>
              </a:solidFill>
            </a:endParaRPr>
          </a:p>
        </p:txBody>
      </p:sp>
      <p:sp>
        <p:nvSpPr>
          <p:cNvPr id="8" name="Footer Placeholder 4"/>
          <p:cNvSpPr>
            <a:spLocks noGrp="1"/>
          </p:cNvSpPr>
          <p:nvPr>
            <p:ph type="ftr" sz="quarter" idx="11"/>
          </p:nvPr>
        </p:nvSpPr>
        <p:spPr>
          <a:xfrm>
            <a:off x="179513" y="6460120"/>
            <a:ext cx="4248472" cy="365125"/>
          </a:xfrm>
        </p:spPr>
        <p:txBody>
          <a:bodyPr/>
          <a:lstStyle>
            <a:lvl1pPr algn="l">
              <a:defRPr/>
            </a:lvl1pPr>
          </a:lstStyle>
          <a:p>
            <a:r>
              <a:rPr lang="en-GB" smtClean="0"/>
              <a:t>ECFA LCWS 2016</a:t>
            </a:r>
            <a:endParaRPr lang="es-ES" dirty="0"/>
          </a:p>
        </p:txBody>
      </p:sp>
      <p:sp>
        <p:nvSpPr>
          <p:cNvPr id="9" name="Slide Number Placeholder 5"/>
          <p:cNvSpPr>
            <a:spLocks noGrp="1"/>
          </p:cNvSpPr>
          <p:nvPr>
            <p:ph type="sldNum" sz="quarter" idx="12"/>
          </p:nvPr>
        </p:nvSpPr>
        <p:spPr>
          <a:xfrm>
            <a:off x="8388424" y="6453338"/>
            <a:ext cx="693440" cy="365125"/>
          </a:xfrm>
        </p:spPr>
        <p:txBody>
          <a:bodyPr/>
          <a:lstStyle/>
          <a:p>
            <a:fld id="{9A43A518-2C89-46D8-985F-EB86B73A5824}" type="slidenum">
              <a:rPr lang="en-US" smtClean="0">
                <a:solidFill>
                  <a:prstClr val="black">
                    <a:tint val="75000"/>
                  </a:prstClr>
                </a:solidFill>
              </a:rPr>
              <a:pPr/>
              <a:t>‹Nr.›</a:t>
            </a:fld>
            <a:endParaRPr lang="en-US">
              <a:solidFill>
                <a:prstClr val="black">
                  <a:tint val="75000"/>
                </a:prstClr>
              </a:solidFill>
            </a:endParaRPr>
          </a:p>
        </p:txBody>
      </p:sp>
      <p:pic>
        <p:nvPicPr>
          <p:cNvPr id="16" name="Picture 4" descr="http://ictr-phe14.web.cern.ch/ictr-phe14/images/logos/cern.jp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50304" y="111918"/>
            <a:ext cx="492238" cy="428144"/>
          </a:xfrm>
          <a:prstGeom prst="rect">
            <a:avLst/>
          </a:prstGeom>
          <a:noFill/>
          <a:extLst>
            <a:ext uri="{909E8E84-426E-40dd-AFC4-6F175D3DCCD1}">
              <a14:hiddenFill xmlns:a14="http://schemas.microsoft.com/office/drawing/2010/main">
                <a:solidFill>
                  <a:srgbClr val="FFFFFF"/>
                </a:solidFill>
              </a14:hiddenFill>
            </a:ext>
          </a:extLst>
        </p:spPr>
      </p:pic>
      <p:pic>
        <p:nvPicPr>
          <p:cNvPr id="17" name="Picture 2" descr="CLIC Workshop 2014"/>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2522" y="442128"/>
            <a:ext cx="540020" cy="540022"/>
          </a:xfrm>
          <a:prstGeom prst="rect">
            <a:avLst/>
          </a:prstGeom>
          <a:noFill/>
          <a:extLst>
            <a:ext uri="{909E8E84-426E-40dd-AFC4-6F175D3DCCD1}">
              <a14:hiddenFill xmlns:a14="http://schemas.microsoft.com/office/drawing/2010/main">
                <a:solidFill>
                  <a:srgbClr val="FFFFFF"/>
                </a:solidFill>
              </a14:hiddenFill>
            </a:ext>
          </a:extLst>
        </p:spPr>
      </p:pic>
      <p:pic>
        <p:nvPicPr>
          <p:cNvPr id="24" name="Picture 4" descr="Accelerator Physics Group"/>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8558119" y="501790"/>
            <a:ext cx="576064" cy="203138"/>
          </a:xfrm>
          <a:prstGeom prst="rect">
            <a:avLst/>
          </a:prstGeom>
          <a:noFill/>
          <a:extLst>
            <a:ext uri="{909E8E84-426E-40dd-AFC4-6F175D3DCCD1}">
              <a14:hiddenFill xmlns:a14="http://schemas.microsoft.com/office/drawing/2010/main">
                <a:solidFill>
                  <a:srgbClr val="FFFFFF"/>
                </a:solidFill>
              </a14:hiddenFill>
            </a:ext>
          </a:extLst>
        </p:spPr>
      </p:pic>
      <p:pic>
        <p:nvPicPr>
          <p:cNvPr id="25" name="Picture 6" descr="IFIC - Institut de Física Corpuscular"/>
          <p:cNvPicPr>
            <a:picLocks noChangeAspect="1" noChangeArrowheads="1"/>
          </p:cNvPicPr>
          <p:nvPr userDrawn="1"/>
        </p:nvPicPr>
        <p:blipFill>
          <a:blip r:embed="rId5" cstate="print">
            <a:extLst>
              <a:ext uri="{28A0092B-C50C-407E-A947-70E740481C1C}">
                <a14:useLocalDpi xmlns:a14="http://schemas.microsoft.com/office/drawing/2010/main" val="0"/>
              </a:ext>
            </a:extLst>
          </a:blip>
          <a:srcRect/>
          <a:stretch>
            <a:fillRect/>
          </a:stretch>
        </p:blipFill>
        <p:spPr bwMode="auto">
          <a:xfrm>
            <a:off x="8554622" y="124150"/>
            <a:ext cx="576064" cy="377640"/>
          </a:xfrm>
          <a:prstGeom prst="rect">
            <a:avLst/>
          </a:prstGeom>
          <a:noFill/>
          <a:extLst>
            <a:ext uri="{909E8E84-426E-40dd-AFC4-6F175D3DCCD1}">
              <a14:hiddenFill xmlns:a14="http://schemas.microsoft.com/office/drawing/2010/main">
                <a:solidFill>
                  <a:srgbClr val="FFFFFF"/>
                </a:solidFill>
              </a14:hiddenFill>
            </a:ext>
          </a:extLst>
        </p:spPr>
      </p:pic>
      <p:pic>
        <p:nvPicPr>
          <p:cNvPr id="26" name="Picture 2" descr="http://www.uv.es/ere2014/images/uv-logo.jpg"/>
          <p:cNvPicPr>
            <a:picLocks noChangeAspect="1" noChangeArrowheads="1"/>
          </p:cNvPicPr>
          <p:nvPr userDrawn="1"/>
        </p:nvPicPr>
        <p:blipFill rotWithShape="1">
          <a:blip r:embed="rId6" cstate="print">
            <a:extLst>
              <a:ext uri="{28A0092B-C50C-407E-A947-70E740481C1C}">
                <a14:useLocalDpi xmlns:a14="http://schemas.microsoft.com/office/drawing/2010/main" val="0"/>
              </a:ext>
            </a:extLst>
          </a:blip>
          <a:srcRect l="17981" r="17750"/>
          <a:stretch/>
        </p:blipFill>
        <p:spPr bwMode="auto">
          <a:xfrm>
            <a:off x="8723037" y="1235491"/>
            <a:ext cx="405635" cy="505428"/>
          </a:xfrm>
          <a:prstGeom prst="rect">
            <a:avLst/>
          </a:prstGeom>
          <a:noFill/>
          <a:extLst>
            <a:ext uri="{909E8E84-426E-40dd-AFC4-6F175D3DCCD1}">
              <a14:hiddenFill xmlns:a14="http://schemas.microsoft.com/office/drawing/2010/main">
                <a:solidFill>
                  <a:srgbClr val="FFFFFF"/>
                </a:solidFill>
              </a14:hiddenFill>
            </a:ext>
          </a:extLst>
        </p:spPr>
      </p:pic>
      <p:pic>
        <p:nvPicPr>
          <p:cNvPr id="27" name="Picture 4"/>
          <p:cNvPicPr>
            <a:picLocks noChangeAspect="1" noChangeArrowheads="1"/>
          </p:cNvPicPr>
          <p:nvPr userDrawn="1"/>
        </p:nvPicPr>
        <p:blipFill>
          <a:blip r:embed="rId7" cstate="print">
            <a:extLst>
              <a:ext uri="{28A0092B-C50C-407E-A947-70E740481C1C}">
                <a14:useLocalDpi xmlns:a14="http://schemas.microsoft.com/office/drawing/2010/main" val="0"/>
              </a:ext>
            </a:extLst>
          </a:blip>
          <a:srcRect/>
          <a:stretch>
            <a:fillRect/>
          </a:stretch>
        </p:blipFill>
        <p:spPr bwMode="auto">
          <a:xfrm>
            <a:off x="8759584" y="712139"/>
            <a:ext cx="384416" cy="49821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00764848"/>
      </p:ext>
    </p:extLst>
  </p:cSld>
  <p:clrMapOvr>
    <a:masterClrMapping/>
  </p:clrMapOvr>
  <p:timing>
    <p:tnLst>
      <p:par>
        <p:cTn xmlns:p14="http://schemas.microsoft.com/office/powerpoint/2010/mai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cxnSp>
        <p:nvCxnSpPr>
          <p:cNvPr id="16" name="Straight Connector 15"/>
          <p:cNvCxnSpPr/>
          <p:nvPr/>
        </p:nvCxnSpPr>
        <p:spPr>
          <a:xfrm>
            <a:off x="-14578" y="6813376"/>
            <a:ext cx="9158578" cy="0"/>
          </a:xfrm>
          <a:prstGeom prst="line">
            <a:avLst/>
          </a:prstGeom>
          <a:ln w="76200">
            <a:gradFill flip="none" rotWithShape="1">
              <a:gsLst>
                <a:gs pos="100000">
                  <a:srgbClr val="F57E1B"/>
                </a:gs>
                <a:gs pos="0">
                  <a:srgbClr val="FE3802"/>
                </a:gs>
              </a:gsLst>
              <a:lin ang="2700000" scaled="1"/>
              <a:tileRect/>
            </a:gra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14578" y="30099"/>
            <a:ext cx="9158578" cy="0"/>
          </a:xfrm>
          <a:prstGeom prst="line">
            <a:avLst/>
          </a:prstGeom>
          <a:ln w="76200">
            <a:gradFill flip="none" rotWithShape="1">
              <a:gsLst>
                <a:gs pos="100000">
                  <a:srgbClr val="F57E1B"/>
                </a:gs>
                <a:gs pos="0">
                  <a:srgbClr val="FE3802"/>
                </a:gs>
              </a:gsLst>
              <a:lin ang="2700000" scaled="1"/>
              <a:tileRect/>
            </a:gra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457200" y="116632"/>
            <a:ext cx="8229600" cy="576064"/>
          </a:xfrm>
        </p:spPr>
        <p:txBody>
          <a:bodyPr>
            <a:normAutofit/>
          </a:bodyPr>
          <a:lstStyle>
            <a:lvl1pPr>
              <a:defRPr sz="3600" b="1">
                <a:solidFill>
                  <a:srgbClr val="006600"/>
                </a:solidFill>
              </a:defRPr>
            </a:lvl1pPr>
          </a:lstStyle>
          <a:p>
            <a:r>
              <a:rPr lang="en-US" smtClean="0"/>
              <a:t>Click to edit Master title style</a:t>
            </a:r>
            <a:endParaRPr lang="en-GB" dirty="0"/>
          </a:p>
        </p:txBody>
      </p:sp>
      <p:sp>
        <p:nvSpPr>
          <p:cNvPr id="3" name="Content Placeholder 2"/>
          <p:cNvSpPr>
            <a:spLocks noGrp="1"/>
          </p:cNvSpPr>
          <p:nvPr>
            <p:ph idx="1"/>
          </p:nvPr>
        </p:nvSpPr>
        <p:spPr>
          <a:xfrm>
            <a:off x="457200" y="836712"/>
            <a:ext cx="8229600" cy="5289451"/>
          </a:xfrm>
        </p:spPr>
        <p:txBody>
          <a:bodyPr>
            <a:normAutofit/>
          </a:bodyPr>
          <a:lstStyle>
            <a:lvl1pPr>
              <a:defRPr sz="2400"/>
            </a:lvl1pPr>
            <a:lvl2pPr>
              <a:defRPr sz="2000"/>
            </a:lvl2pPr>
            <a:lvl3pPr>
              <a:defRPr sz="200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4" name="Date Placeholder 3"/>
          <p:cNvSpPr>
            <a:spLocks noGrp="1"/>
          </p:cNvSpPr>
          <p:nvPr>
            <p:ph type="dt" sz="half" idx="10"/>
          </p:nvPr>
        </p:nvSpPr>
        <p:spPr>
          <a:xfrm>
            <a:off x="6156176" y="6453338"/>
            <a:ext cx="2133600" cy="365125"/>
          </a:xfrm>
        </p:spPr>
        <p:txBody>
          <a:bodyPr/>
          <a:lstStyle>
            <a:lvl1pPr algn="r">
              <a:defRPr/>
            </a:lvl1pPr>
          </a:lstStyle>
          <a:p>
            <a:r>
              <a:rPr lang="es-ES_tradnl" smtClean="0">
                <a:solidFill>
                  <a:prstClr val="black">
                    <a:tint val="75000"/>
                  </a:prstClr>
                </a:solidFill>
              </a:rPr>
              <a:t>30 May - 5 June 2016</a:t>
            </a:r>
            <a:endParaRPr lang="en-US">
              <a:solidFill>
                <a:prstClr val="black">
                  <a:tint val="75000"/>
                </a:prstClr>
              </a:solidFill>
            </a:endParaRPr>
          </a:p>
        </p:txBody>
      </p:sp>
      <p:sp>
        <p:nvSpPr>
          <p:cNvPr id="5" name="Footer Placeholder 4"/>
          <p:cNvSpPr>
            <a:spLocks noGrp="1"/>
          </p:cNvSpPr>
          <p:nvPr>
            <p:ph type="ftr" sz="quarter" idx="11"/>
          </p:nvPr>
        </p:nvSpPr>
        <p:spPr>
          <a:xfrm>
            <a:off x="179513" y="6460120"/>
            <a:ext cx="4248472" cy="365125"/>
          </a:xfrm>
        </p:spPr>
        <p:txBody>
          <a:bodyPr/>
          <a:lstStyle>
            <a:lvl1pPr algn="l">
              <a:defRPr/>
            </a:lvl1pPr>
          </a:lstStyle>
          <a:p>
            <a:r>
              <a:rPr lang="en-GB" smtClean="0"/>
              <a:t>ECFA LCWS 2016</a:t>
            </a:r>
            <a:endParaRPr lang="es-ES" dirty="0"/>
          </a:p>
        </p:txBody>
      </p:sp>
      <p:sp>
        <p:nvSpPr>
          <p:cNvPr id="6" name="Slide Number Placeholder 5"/>
          <p:cNvSpPr>
            <a:spLocks noGrp="1"/>
          </p:cNvSpPr>
          <p:nvPr>
            <p:ph type="sldNum" sz="quarter" idx="12"/>
          </p:nvPr>
        </p:nvSpPr>
        <p:spPr>
          <a:xfrm>
            <a:off x="8388424" y="6453338"/>
            <a:ext cx="693440" cy="365125"/>
          </a:xfrm>
        </p:spPr>
        <p:txBody>
          <a:bodyPr/>
          <a:lstStyle/>
          <a:p>
            <a:fld id="{9A43A518-2C89-46D8-985F-EB86B73A5824}" type="slidenum">
              <a:rPr lang="en-US" smtClean="0">
                <a:solidFill>
                  <a:prstClr val="black">
                    <a:tint val="75000"/>
                  </a:prstClr>
                </a:solidFill>
              </a:rPr>
              <a:pPr/>
              <a:t>‹Nr.›</a:t>
            </a:fld>
            <a:endParaRPr lang="en-US">
              <a:solidFill>
                <a:prstClr val="black">
                  <a:tint val="75000"/>
                </a:prstClr>
              </a:solidFill>
            </a:endParaRPr>
          </a:p>
        </p:txBody>
      </p:sp>
      <p:pic>
        <p:nvPicPr>
          <p:cNvPr id="15" name="Picture 4" descr="http://ictr-phe14.web.cern.ch/ictr-phe14/images/logos/cern.jp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50304" y="111918"/>
            <a:ext cx="492238" cy="428144"/>
          </a:xfrm>
          <a:prstGeom prst="rect">
            <a:avLst/>
          </a:prstGeom>
          <a:noFill/>
          <a:extLst>
            <a:ext uri="{909E8E84-426E-40dd-AFC4-6F175D3DCCD1}">
              <a14:hiddenFill xmlns:a14="http://schemas.microsoft.com/office/drawing/2010/main">
                <a:solidFill>
                  <a:srgbClr val="FFFFFF"/>
                </a:solidFill>
              </a14:hiddenFill>
            </a:ext>
          </a:extLst>
        </p:spPr>
      </p:pic>
      <p:pic>
        <p:nvPicPr>
          <p:cNvPr id="18" name="Picture 2" descr="CLIC Workshop 2014"/>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2522" y="442128"/>
            <a:ext cx="540020" cy="540022"/>
          </a:xfrm>
          <a:prstGeom prst="rect">
            <a:avLst/>
          </a:prstGeom>
          <a:noFill/>
          <a:extLst>
            <a:ext uri="{909E8E84-426E-40dd-AFC4-6F175D3DCCD1}">
              <a14:hiddenFill xmlns:a14="http://schemas.microsoft.com/office/drawing/2010/main">
                <a:solidFill>
                  <a:srgbClr val="FFFFFF"/>
                </a:solidFill>
              </a14:hiddenFill>
            </a:ext>
          </a:extLst>
        </p:spPr>
      </p:pic>
      <p:pic>
        <p:nvPicPr>
          <p:cNvPr id="25" name="Picture 4" descr="Accelerator Physics Group"/>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8558119" y="501790"/>
            <a:ext cx="576064" cy="203138"/>
          </a:xfrm>
          <a:prstGeom prst="rect">
            <a:avLst/>
          </a:prstGeom>
          <a:noFill/>
          <a:extLst>
            <a:ext uri="{909E8E84-426E-40dd-AFC4-6F175D3DCCD1}">
              <a14:hiddenFill xmlns:a14="http://schemas.microsoft.com/office/drawing/2010/main">
                <a:solidFill>
                  <a:srgbClr val="FFFFFF"/>
                </a:solidFill>
              </a14:hiddenFill>
            </a:ext>
          </a:extLst>
        </p:spPr>
      </p:pic>
      <p:pic>
        <p:nvPicPr>
          <p:cNvPr id="26" name="Picture 6" descr="IFIC - Institut de Física Corpuscular"/>
          <p:cNvPicPr>
            <a:picLocks noChangeAspect="1" noChangeArrowheads="1"/>
          </p:cNvPicPr>
          <p:nvPr userDrawn="1"/>
        </p:nvPicPr>
        <p:blipFill>
          <a:blip r:embed="rId5" cstate="print">
            <a:extLst>
              <a:ext uri="{28A0092B-C50C-407E-A947-70E740481C1C}">
                <a14:useLocalDpi xmlns:a14="http://schemas.microsoft.com/office/drawing/2010/main" val="0"/>
              </a:ext>
            </a:extLst>
          </a:blip>
          <a:srcRect/>
          <a:stretch>
            <a:fillRect/>
          </a:stretch>
        </p:blipFill>
        <p:spPr bwMode="auto">
          <a:xfrm>
            <a:off x="8554622" y="124150"/>
            <a:ext cx="576064" cy="377640"/>
          </a:xfrm>
          <a:prstGeom prst="rect">
            <a:avLst/>
          </a:prstGeom>
          <a:noFill/>
          <a:extLst>
            <a:ext uri="{909E8E84-426E-40dd-AFC4-6F175D3DCCD1}">
              <a14:hiddenFill xmlns:a14="http://schemas.microsoft.com/office/drawing/2010/main">
                <a:solidFill>
                  <a:srgbClr val="FFFFFF"/>
                </a:solidFill>
              </a14:hiddenFill>
            </a:ext>
          </a:extLst>
        </p:spPr>
      </p:pic>
      <p:pic>
        <p:nvPicPr>
          <p:cNvPr id="27" name="Picture 2" descr="http://www.uv.es/ere2014/images/uv-logo.jpg"/>
          <p:cNvPicPr>
            <a:picLocks noChangeAspect="1" noChangeArrowheads="1"/>
          </p:cNvPicPr>
          <p:nvPr userDrawn="1"/>
        </p:nvPicPr>
        <p:blipFill rotWithShape="1">
          <a:blip r:embed="rId6" cstate="print">
            <a:extLst>
              <a:ext uri="{28A0092B-C50C-407E-A947-70E740481C1C}">
                <a14:useLocalDpi xmlns:a14="http://schemas.microsoft.com/office/drawing/2010/main" val="0"/>
              </a:ext>
            </a:extLst>
          </a:blip>
          <a:srcRect l="17981" r="17750"/>
          <a:stretch/>
        </p:blipFill>
        <p:spPr bwMode="auto">
          <a:xfrm>
            <a:off x="8723037" y="1235491"/>
            <a:ext cx="405635" cy="505428"/>
          </a:xfrm>
          <a:prstGeom prst="rect">
            <a:avLst/>
          </a:prstGeom>
          <a:noFill/>
          <a:extLst>
            <a:ext uri="{909E8E84-426E-40dd-AFC4-6F175D3DCCD1}">
              <a14:hiddenFill xmlns:a14="http://schemas.microsoft.com/office/drawing/2010/main">
                <a:solidFill>
                  <a:srgbClr val="FFFFFF"/>
                </a:solidFill>
              </a14:hiddenFill>
            </a:ext>
          </a:extLst>
        </p:spPr>
      </p:pic>
      <p:pic>
        <p:nvPicPr>
          <p:cNvPr id="28" name="Picture 4"/>
          <p:cNvPicPr>
            <a:picLocks noChangeAspect="1" noChangeArrowheads="1"/>
          </p:cNvPicPr>
          <p:nvPr userDrawn="1"/>
        </p:nvPicPr>
        <p:blipFill>
          <a:blip r:embed="rId7" cstate="print">
            <a:extLst>
              <a:ext uri="{28A0092B-C50C-407E-A947-70E740481C1C}">
                <a14:useLocalDpi xmlns:a14="http://schemas.microsoft.com/office/drawing/2010/main" val="0"/>
              </a:ext>
            </a:extLst>
          </a:blip>
          <a:srcRect/>
          <a:stretch>
            <a:fillRect/>
          </a:stretch>
        </p:blipFill>
        <p:spPr bwMode="auto">
          <a:xfrm>
            <a:off x="8759584" y="712139"/>
            <a:ext cx="384416" cy="49821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065648575"/>
      </p:ext>
    </p:extLst>
  </p:cSld>
  <p:clrMapOvr>
    <a:masterClrMapping/>
  </p:clrMapOvr>
  <p:timing>
    <p:tnLst>
      <p:par>
        <p:cTn xmlns:p14="http://schemas.microsoft.com/office/powerpoint/2010/mai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cxnSp>
        <p:nvCxnSpPr>
          <p:cNvPr id="11" name="Straight Connector 10"/>
          <p:cNvCxnSpPr/>
          <p:nvPr/>
        </p:nvCxnSpPr>
        <p:spPr>
          <a:xfrm>
            <a:off x="-14578" y="6813376"/>
            <a:ext cx="9158578" cy="0"/>
          </a:xfrm>
          <a:prstGeom prst="line">
            <a:avLst/>
          </a:prstGeom>
          <a:ln w="76200">
            <a:gradFill flip="none" rotWithShape="1">
              <a:gsLst>
                <a:gs pos="100000">
                  <a:srgbClr val="F57E1B"/>
                </a:gs>
                <a:gs pos="0">
                  <a:srgbClr val="FE3802"/>
                </a:gs>
              </a:gsLst>
              <a:lin ang="2700000" scaled="1"/>
              <a:tileRect/>
            </a:gra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a:off x="-14578" y="30099"/>
            <a:ext cx="9158578" cy="0"/>
          </a:xfrm>
          <a:prstGeom prst="line">
            <a:avLst/>
          </a:prstGeom>
          <a:ln w="76200">
            <a:gradFill flip="none" rotWithShape="1">
              <a:gsLst>
                <a:gs pos="100000">
                  <a:srgbClr val="F57E1B"/>
                </a:gs>
                <a:gs pos="0">
                  <a:srgbClr val="FE3802"/>
                </a:gs>
              </a:gsLst>
              <a:lin ang="2700000" scaled="1"/>
              <a:tileRect/>
            </a:gra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722313" y="2426967"/>
            <a:ext cx="7772400" cy="1362075"/>
          </a:xfrm>
        </p:spPr>
        <p:txBody>
          <a:bodyPr anchor="t"/>
          <a:lstStyle>
            <a:lvl1pPr algn="l">
              <a:defRPr sz="4000" b="1" cap="all">
                <a:solidFill>
                  <a:srgbClr val="006600"/>
                </a:solidFill>
              </a:defRPr>
            </a:lvl1pPr>
          </a:lstStyle>
          <a:p>
            <a:r>
              <a:rPr lang="en-US" smtClean="0"/>
              <a:t>Click to edit Master title style</a:t>
            </a:r>
            <a:endParaRPr lang="en-GB" dirty="0"/>
          </a:p>
        </p:txBody>
      </p:sp>
      <p:sp>
        <p:nvSpPr>
          <p:cNvPr id="3" name="Text Placeholder 2"/>
          <p:cNvSpPr>
            <a:spLocks noGrp="1"/>
          </p:cNvSpPr>
          <p:nvPr>
            <p:ph type="body" idx="1"/>
          </p:nvPr>
        </p:nvSpPr>
        <p:spPr>
          <a:xfrm>
            <a:off x="722313" y="926780"/>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7" name="Date Placeholder 3"/>
          <p:cNvSpPr>
            <a:spLocks noGrp="1"/>
          </p:cNvSpPr>
          <p:nvPr>
            <p:ph type="dt" sz="half" idx="10"/>
          </p:nvPr>
        </p:nvSpPr>
        <p:spPr>
          <a:xfrm>
            <a:off x="6156176" y="6453338"/>
            <a:ext cx="2133600" cy="365125"/>
          </a:xfrm>
        </p:spPr>
        <p:txBody>
          <a:bodyPr/>
          <a:lstStyle>
            <a:lvl1pPr algn="r">
              <a:defRPr/>
            </a:lvl1pPr>
          </a:lstStyle>
          <a:p>
            <a:r>
              <a:rPr lang="es-ES_tradnl" smtClean="0">
                <a:solidFill>
                  <a:prstClr val="black">
                    <a:tint val="75000"/>
                  </a:prstClr>
                </a:solidFill>
              </a:rPr>
              <a:t>30 May - 5 June 2016</a:t>
            </a:r>
            <a:endParaRPr lang="en-US">
              <a:solidFill>
                <a:prstClr val="black">
                  <a:tint val="75000"/>
                </a:prstClr>
              </a:solidFill>
            </a:endParaRPr>
          </a:p>
        </p:txBody>
      </p:sp>
      <p:sp>
        <p:nvSpPr>
          <p:cNvPr id="8" name="Footer Placeholder 4"/>
          <p:cNvSpPr>
            <a:spLocks noGrp="1"/>
          </p:cNvSpPr>
          <p:nvPr>
            <p:ph type="ftr" sz="quarter" idx="11"/>
          </p:nvPr>
        </p:nvSpPr>
        <p:spPr>
          <a:xfrm>
            <a:off x="179513" y="6460120"/>
            <a:ext cx="4248472" cy="365125"/>
          </a:xfrm>
        </p:spPr>
        <p:txBody>
          <a:bodyPr/>
          <a:lstStyle>
            <a:lvl1pPr algn="l">
              <a:defRPr/>
            </a:lvl1pPr>
          </a:lstStyle>
          <a:p>
            <a:r>
              <a:rPr lang="en-GB" smtClean="0"/>
              <a:t>ECFA LCWS 2016</a:t>
            </a:r>
            <a:endParaRPr lang="es-ES" dirty="0"/>
          </a:p>
        </p:txBody>
      </p:sp>
      <p:sp>
        <p:nvSpPr>
          <p:cNvPr id="9" name="Slide Number Placeholder 5"/>
          <p:cNvSpPr>
            <a:spLocks noGrp="1"/>
          </p:cNvSpPr>
          <p:nvPr>
            <p:ph type="sldNum" sz="quarter" idx="12"/>
          </p:nvPr>
        </p:nvSpPr>
        <p:spPr>
          <a:xfrm>
            <a:off x="8388424" y="6453338"/>
            <a:ext cx="693440" cy="365125"/>
          </a:xfrm>
        </p:spPr>
        <p:txBody>
          <a:bodyPr/>
          <a:lstStyle/>
          <a:p>
            <a:fld id="{9A43A518-2C89-46D8-985F-EB86B73A5824}" type="slidenum">
              <a:rPr lang="en-US" smtClean="0">
                <a:solidFill>
                  <a:prstClr val="black">
                    <a:tint val="75000"/>
                  </a:prstClr>
                </a:solidFill>
              </a:rPr>
              <a:pPr/>
              <a:t>‹Nr.›</a:t>
            </a:fld>
            <a:endParaRPr lang="en-US">
              <a:solidFill>
                <a:prstClr val="black">
                  <a:tint val="75000"/>
                </a:prstClr>
              </a:solidFill>
            </a:endParaRPr>
          </a:p>
        </p:txBody>
      </p:sp>
      <p:pic>
        <p:nvPicPr>
          <p:cNvPr id="15" name="Picture 4" descr="http://ictr-phe14.web.cern.ch/ictr-phe14/images/logos/cern.jp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50304" y="111918"/>
            <a:ext cx="492238" cy="428144"/>
          </a:xfrm>
          <a:prstGeom prst="rect">
            <a:avLst/>
          </a:prstGeom>
          <a:noFill/>
          <a:extLst>
            <a:ext uri="{909E8E84-426E-40dd-AFC4-6F175D3DCCD1}">
              <a14:hiddenFill xmlns:a14="http://schemas.microsoft.com/office/drawing/2010/main">
                <a:solidFill>
                  <a:srgbClr val="FFFFFF"/>
                </a:solidFill>
              </a14:hiddenFill>
            </a:ext>
          </a:extLst>
        </p:spPr>
      </p:pic>
      <p:pic>
        <p:nvPicPr>
          <p:cNvPr id="16" name="Picture 2" descr="CLIC Workshop 2014"/>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2522" y="442128"/>
            <a:ext cx="540020" cy="540022"/>
          </a:xfrm>
          <a:prstGeom prst="rect">
            <a:avLst/>
          </a:prstGeom>
          <a:noFill/>
          <a:extLst>
            <a:ext uri="{909E8E84-426E-40dd-AFC4-6F175D3DCCD1}">
              <a14:hiddenFill xmlns:a14="http://schemas.microsoft.com/office/drawing/2010/main">
                <a:solidFill>
                  <a:srgbClr val="FFFFFF"/>
                </a:solidFill>
              </a14:hiddenFill>
            </a:ext>
          </a:extLst>
        </p:spPr>
      </p:pic>
      <p:pic>
        <p:nvPicPr>
          <p:cNvPr id="17" name="Picture 4" descr="Accelerator Physics Group"/>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8558119" y="501790"/>
            <a:ext cx="576064" cy="203138"/>
          </a:xfrm>
          <a:prstGeom prst="rect">
            <a:avLst/>
          </a:prstGeom>
          <a:noFill/>
          <a:extLst>
            <a:ext uri="{909E8E84-426E-40dd-AFC4-6F175D3DCCD1}">
              <a14:hiddenFill xmlns:a14="http://schemas.microsoft.com/office/drawing/2010/main">
                <a:solidFill>
                  <a:srgbClr val="FFFFFF"/>
                </a:solidFill>
              </a14:hiddenFill>
            </a:ext>
          </a:extLst>
        </p:spPr>
      </p:pic>
      <p:pic>
        <p:nvPicPr>
          <p:cNvPr id="18" name="Picture 6" descr="IFIC - Institut de Física Corpuscular"/>
          <p:cNvPicPr>
            <a:picLocks noChangeAspect="1" noChangeArrowheads="1"/>
          </p:cNvPicPr>
          <p:nvPr userDrawn="1"/>
        </p:nvPicPr>
        <p:blipFill>
          <a:blip r:embed="rId5" cstate="print">
            <a:extLst>
              <a:ext uri="{28A0092B-C50C-407E-A947-70E740481C1C}">
                <a14:useLocalDpi xmlns:a14="http://schemas.microsoft.com/office/drawing/2010/main" val="0"/>
              </a:ext>
            </a:extLst>
          </a:blip>
          <a:srcRect/>
          <a:stretch>
            <a:fillRect/>
          </a:stretch>
        </p:blipFill>
        <p:spPr bwMode="auto">
          <a:xfrm>
            <a:off x="8554622" y="124150"/>
            <a:ext cx="576064" cy="377640"/>
          </a:xfrm>
          <a:prstGeom prst="rect">
            <a:avLst/>
          </a:prstGeom>
          <a:noFill/>
          <a:extLst>
            <a:ext uri="{909E8E84-426E-40dd-AFC4-6F175D3DCCD1}">
              <a14:hiddenFill xmlns:a14="http://schemas.microsoft.com/office/drawing/2010/main">
                <a:solidFill>
                  <a:srgbClr val="FFFFFF"/>
                </a:solidFill>
              </a14:hiddenFill>
            </a:ext>
          </a:extLst>
        </p:spPr>
      </p:pic>
      <p:pic>
        <p:nvPicPr>
          <p:cNvPr id="25" name="Picture 2" descr="http://www.uv.es/ere2014/images/uv-logo.jpg"/>
          <p:cNvPicPr>
            <a:picLocks noChangeAspect="1" noChangeArrowheads="1"/>
          </p:cNvPicPr>
          <p:nvPr userDrawn="1"/>
        </p:nvPicPr>
        <p:blipFill rotWithShape="1">
          <a:blip r:embed="rId6" cstate="print">
            <a:extLst>
              <a:ext uri="{28A0092B-C50C-407E-A947-70E740481C1C}">
                <a14:useLocalDpi xmlns:a14="http://schemas.microsoft.com/office/drawing/2010/main" val="0"/>
              </a:ext>
            </a:extLst>
          </a:blip>
          <a:srcRect l="17981" r="17750"/>
          <a:stretch/>
        </p:blipFill>
        <p:spPr bwMode="auto">
          <a:xfrm>
            <a:off x="8723037" y="1235491"/>
            <a:ext cx="405635" cy="505428"/>
          </a:xfrm>
          <a:prstGeom prst="rect">
            <a:avLst/>
          </a:prstGeom>
          <a:noFill/>
          <a:extLst>
            <a:ext uri="{909E8E84-426E-40dd-AFC4-6F175D3DCCD1}">
              <a14:hiddenFill xmlns:a14="http://schemas.microsoft.com/office/drawing/2010/main">
                <a:solidFill>
                  <a:srgbClr val="FFFFFF"/>
                </a:solidFill>
              </a14:hiddenFill>
            </a:ext>
          </a:extLst>
        </p:spPr>
      </p:pic>
      <p:pic>
        <p:nvPicPr>
          <p:cNvPr id="26" name="Picture 4"/>
          <p:cNvPicPr>
            <a:picLocks noChangeAspect="1" noChangeArrowheads="1"/>
          </p:cNvPicPr>
          <p:nvPr userDrawn="1"/>
        </p:nvPicPr>
        <p:blipFill>
          <a:blip r:embed="rId7" cstate="print">
            <a:extLst>
              <a:ext uri="{28A0092B-C50C-407E-A947-70E740481C1C}">
                <a14:useLocalDpi xmlns:a14="http://schemas.microsoft.com/office/drawing/2010/main" val="0"/>
              </a:ext>
            </a:extLst>
          </a:blip>
          <a:srcRect/>
          <a:stretch>
            <a:fillRect/>
          </a:stretch>
        </p:blipFill>
        <p:spPr bwMode="auto">
          <a:xfrm>
            <a:off x="8759584" y="712139"/>
            <a:ext cx="384416" cy="49821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220335214"/>
      </p:ext>
    </p:extLst>
  </p:cSld>
  <p:clrMapOvr>
    <a:masterClrMapping/>
  </p:clrMapOvr>
  <p:timing>
    <p:tnLst>
      <p:par>
        <p:cTn xmlns:p14="http://schemas.microsoft.com/office/powerpoint/2010/mai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Two Content">
    <p:spTree>
      <p:nvGrpSpPr>
        <p:cNvPr id="1" name=""/>
        <p:cNvGrpSpPr/>
        <p:nvPr/>
      </p:nvGrpSpPr>
      <p:grpSpPr>
        <a:xfrm>
          <a:off x="0" y="0"/>
          <a:ext cx="0" cy="0"/>
          <a:chOff x="0" y="0"/>
          <a:chExt cx="0" cy="0"/>
        </a:xfrm>
      </p:grpSpPr>
      <p:cxnSp>
        <p:nvCxnSpPr>
          <p:cNvPr id="14" name="Straight Connector 13"/>
          <p:cNvCxnSpPr/>
          <p:nvPr/>
        </p:nvCxnSpPr>
        <p:spPr>
          <a:xfrm>
            <a:off x="-14578" y="6813376"/>
            <a:ext cx="9158578" cy="0"/>
          </a:xfrm>
          <a:prstGeom prst="line">
            <a:avLst/>
          </a:prstGeom>
          <a:ln w="76200">
            <a:gradFill flip="none" rotWithShape="1">
              <a:gsLst>
                <a:gs pos="100000">
                  <a:srgbClr val="F57E1B"/>
                </a:gs>
                <a:gs pos="0">
                  <a:srgbClr val="FE3802"/>
                </a:gs>
              </a:gsLst>
              <a:lin ang="2700000" scaled="1"/>
              <a:tileRect/>
            </a:gra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a:off x="-14578" y="30099"/>
            <a:ext cx="9158578" cy="0"/>
          </a:xfrm>
          <a:prstGeom prst="line">
            <a:avLst/>
          </a:prstGeom>
          <a:ln w="76200">
            <a:gradFill flip="none" rotWithShape="1">
              <a:gsLst>
                <a:gs pos="100000">
                  <a:srgbClr val="F57E1B"/>
                </a:gs>
                <a:gs pos="0">
                  <a:srgbClr val="FE3802"/>
                </a:gs>
              </a:gsLst>
              <a:lin ang="2700000" scaled="1"/>
              <a:tileRect/>
            </a:gradFill>
          </a:ln>
        </p:spPr>
        <p:style>
          <a:lnRef idx="1">
            <a:schemeClr val="accent1"/>
          </a:lnRef>
          <a:fillRef idx="0">
            <a:schemeClr val="accent1"/>
          </a:fillRef>
          <a:effectRef idx="0">
            <a:schemeClr val="accent1"/>
          </a:effectRef>
          <a:fontRef idx="minor">
            <a:schemeClr val="tx1"/>
          </a:fontRef>
        </p:style>
      </p:cxnSp>
      <p:sp>
        <p:nvSpPr>
          <p:cNvPr id="3" name="Content Placeholder 2"/>
          <p:cNvSpPr>
            <a:spLocks noGrp="1"/>
          </p:cNvSpPr>
          <p:nvPr>
            <p:ph sz="half" idx="1"/>
          </p:nvPr>
        </p:nvSpPr>
        <p:spPr>
          <a:xfrm>
            <a:off x="457200" y="836712"/>
            <a:ext cx="4038600" cy="5289451"/>
          </a:xfrm>
        </p:spPr>
        <p:txBody>
          <a:bodyPr>
            <a:normAutofit/>
          </a:bodyPr>
          <a:lstStyle>
            <a:lvl1pPr>
              <a:defRPr sz="2000"/>
            </a:lvl1pPr>
            <a:lvl2pPr>
              <a:defRPr sz="1800"/>
            </a:lvl2pPr>
            <a:lvl3pPr>
              <a:defRPr sz="1800"/>
            </a:lvl3pPr>
            <a:lvl4pPr>
              <a:defRPr sz="1600"/>
            </a:lvl4pPr>
            <a:lvl5pPr>
              <a:defRPr sz="16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4" name="Content Placeholder 3"/>
          <p:cNvSpPr>
            <a:spLocks noGrp="1"/>
          </p:cNvSpPr>
          <p:nvPr>
            <p:ph sz="half" idx="2"/>
          </p:nvPr>
        </p:nvSpPr>
        <p:spPr>
          <a:xfrm>
            <a:off x="4648200" y="836712"/>
            <a:ext cx="4038600" cy="5289451"/>
          </a:xfrm>
        </p:spPr>
        <p:txBody>
          <a:bodyPr>
            <a:normAutofit/>
          </a:bodyPr>
          <a:lstStyle>
            <a:lvl1pPr>
              <a:defRPr sz="2000"/>
            </a:lvl1pPr>
            <a:lvl2pPr>
              <a:defRPr sz="1800"/>
            </a:lvl2pPr>
            <a:lvl3pPr>
              <a:defRPr sz="1800"/>
            </a:lvl3pPr>
            <a:lvl4pPr>
              <a:defRPr sz="1600"/>
            </a:lvl4pPr>
            <a:lvl5pPr>
              <a:defRPr sz="16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10" name="Date Placeholder 3"/>
          <p:cNvSpPr>
            <a:spLocks noGrp="1"/>
          </p:cNvSpPr>
          <p:nvPr>
            <p:ph type="dt" sz="half" idx="10"/>
          </p:nvPr>
        </p:nvSpPr>
        <p:spPr>
          <a:xfrm>
            <a:off x="6156176" y="6453338"/>
            <a:ext cx="2133600" cy="365125"/>
          </a:xfrm>
        </p:spPr>
        <p:txBody>
          <a:bodyPr/>
          <a:lstStyle>
            <a:lvl1pPr algn="r">
              <a:defRPr/>
            </a:lvl1pPr>
          </a:lstStyle>
          <a:p>
            <a:r>
              <a:rPr lang="es-ES_tradnl" smtClean="0">
                <a:solidFill>
                  <a:prstClr val="black">
                    <a:tint val="75000"/>
                  </a:prstClr>
                </a:solidFill>
              </a:rPr>
              <a:t>30 May - 5 June 2016</a:t>
            </a:r>
            <a:endParaRPr lang="en-US">
              <a:solidFill>
                <a:prstClr val="black">
                  <a:tint val="75000"/>
                </a:prstClr>
              </a:solidFill>
            </a:endParaRPr>
          </a:p>
        </p:txBody>
      </p:sp>
      <p:sp>
        <p:nvSpPr>
          <p:cNvPr id="11" name="Footer Placeholder 4"/>
          <p:cNvSpPr>
            <a:spLocks noGrp="1"/>
          </p:cNvSpPr>
          <p:nvPr>
            <p:ph type="ftr" sz="quarter" idx="11"/>
          </p:nvPr>
        </p:nvSpPr>
        <p:spPr>
          <a:xfrm>
            <a:off x="179513" y="6460120"/>
            <a:ext cx="4248472" cy="365125"/>
          </a:xfrm>
        </p:spPr>
        <p:txBody>
          <a:bodyPr/>
          <a:lstStyle>
            <a:lvl1pPr algn="l">
              <a:defRPr/>
            </a:lvl1pPr>
          </a:lstStyle>
          <a:p>
            <a:r>
              <a:rPr lang="en-GB" smtClean="0"/>
              <a:t>ECFA LCWS 2016</a:t>
            </a:r>
            <a:endParaRPr lang="es-ES" dirty="0"/>
          </a:p>
        </p:txBody>
      </p:sp>
      <p:sp>
        <p:nvSpPr>
          <p:cNvPr id="12" name="Slide Number Placeholder 5"/>
          <p:cNvSpPr>
            <a:spLocks noGrp="1"/>
          </p:cNvSpPr>
          <p:nvPr>
            <p:ph type="sldNum" sz="quarter" idx="12"/>
          </p:nvPr>
        </p:nvSpPr>
        <p:spPr>
          <a:xfrm>
            <a:off x="8388424" y="6453338"/>
            <a:ext cx="693440" cy="365125"/>
          </a:xfrm>
        </p:spPr>
        <p:txBody>
          <a:bodyPr/>
          <a:lstStyle/>
          <a:p>
            <a:fld id="{9A43A518-2C89-46D8-985F-EB86B73A5824}" type="slidenum">
              <a:rPr lang="en-US" smtClean="0">
                <a:solidFill>
                  <a:prstClr val="black">
                    <a:tint val="75000"/>
                  </a:prstClr>
                </a:solidFill>
              </a:rPr>
              <a:pPr/>
              <a:t>‹Nr.›</a:t>
            </a:fld>
            <a:endParaRPr lang="en-US">
              <a:solidFill>
                <a:prstClr val="black">
                  <a:tint val="75000"/>
                </a:prstClr>
              </a:solidFill>
            </a:endParaRPr>
          </a:p>
        </p:txBody>
      </p:sp>
      <p:sp>
        <p:nvSpPr>
          <p:cNvPr id="13" name="Title 1"/>
          <p:cNvSpPr>
            <a:spLocks noGrp="1"/>
          </p:cNvSpPr>
          <p:nvPr>
            <p:ph type="title"/>
          </p:nvPr>
        </p:nvSpPr>
        <p:spPr>
          <a:xfrm>
            <a:off x="457200" y="116632"/>
            <a:ext cx="8229600" cy="576064"/>
          </a:xfrm>
        </p:spPr>
        <p:txBody>
          <a:bodyPr>
            <a:normAutofit/>
          </a:bodyPr>
          <a:lstStyle>
            <a:lvl1pPr>
              <a:defRPr sz="3600" b="1">
                <a:solidFill>
                  <a:srgbClr val="006600"/>
                </a:solidFill>
              </a:defRPr>
            </a:lvl1pPr>
          </a:lstStyle>
          <a:p>
            <a:r>
              <a:rPr lang="en-US" smtClean="0"/>
              <a:t>Click to edit Master title style</a:t>
            </a:r>
            <a:endParaRPr lang="en-GB" dirty="0"/>
          </a:p>
        </p:txBody>
      </p:sp>
      <p:pic>
        <p:nvPicPr>
          <p:cNvPr id="16" name="Picture 4" descr="http://ictr-phe14.web.cern.ch/ictr-phe14/images/logos/cern.jp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50304" y="111918"/>
            <a:ext cx="492238" cy="428144"/>
          </a:xfrm>
          <a:prstGeom prst="rect">
            <a:avLst/>
          </a:prstGeom>
          <a:noFill/>
          <a:extLst>
            <a:ext uri="{909E8E84-426E-40dd-AFC4-6F175D3DCCD1}">
              <a14:hiddenFill xmlns:a14="http://schemas.microsoft.com/office/drawing/2010/main">
                <a:solidFill>
                  <a:srgbClr val="FFFFFF"/>
                </a:solidFill>
              </a14:hiddenFill>
            </a:ext>
          </a:extLst>
        </p:spPr>
      </p:pic>
      <p:pic>
        <p:nvPicPr>
          <p:cNvPr id="17" name="Picture 2" descr="CLIC Workshop 2014"/>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2522" y="442128"/>
            <a:ext cx="540020" cy="540022"/>
          </a:xfrm>
          <a:prstGeom prst="rect">
            <a:avLst/>
          </a:prstGeom>
          <a:noFill/>
          <a:extLst>
            <a:ext uri="{909E8E84-426E-40dd-AFC4-6F175D3DCCD1}">
              <a14:hiddenFill xmlns:a14="http://schemas.microsoft.com/office/drawing/2010/main">
                <a:solidFill>
                  <a:srgbClr val="FFFFFF"/>
                </a:solidFill>
              </a14:hiddenFill>
            </a:ext>
          </a:extLst>
        </p:spPr>
      </p:pic>
      <p:pic>
        <p:nvPicPr>
          <p:cNvPr id="18" name="Picture 4" descr="Accelerator Physics Group"/>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8558119" y="501790"/>
            <a:ext cx="576064" cy="203138"/>
          </a:xfrm>
          <a:prstGeom prst="rect">
            <a:avLst/>
          </a:prstGeom>
          <a:noFill/>
          <a:extLst>
            <a:ext uri="{909E8E84-426E-40dd-AFC4-6F175D3DCCD1}">
              <a14:hiddenFill xmlns:a14="http://schemas.microsoft.com/office/drawing/2010/main">
                <a:solidFill>
                  <a:srgbClr val="FFFFFF"/>
                </a:solidFill>
              </a14:hiddenFill>
            </a:ext>
          </a:extLst>
        </p:spPr>
      </p:pic>
      <p:pic>
        <p:nvPicPr>
          <p:cNvPr id="19" name="Picture 6" descr="IFIC - Institut de Física Corpuscular"/>
          <p:cNvPicPr>
            <a:picLocks noChangeAspect="1" noChangeArrowheads="1"/>
          </p:cNvPicPr>
          <p:nvPr userDrawn="1"/>
        </p:nvPicPr>
        <p:blipFill>
          <a:blip r:embed="rId5" cstate="print">
            <a:extLst>
              <a:ext uri="{28A0092B-C50C-407E-A947-70E740481C1C}">
                <a14:useLocalDpi xmlns:a14="http://schemas.microsoft.com/office/drawing/2010/main" val="0"/>
              </a:ext>
            </a:extLst>
          </a:blip>
          <a:srcRect/>
          <a:stretch>
            <a:fillRect/>
          </a:stretch>
        </p:blipFill>
        <p:spPr bwMode="auto">
          <a:xfrm>
            <a:off x="8554622" y="124150"/>
            <a:ext cx="576064" cy="377640"/>
          </a:xfrm>
          <a:prstGeom prst="rect">
            <a:avLst/>
          </a:prstGeom>
          <a:noFill/>
          <a:extLst>
            <a:ext uri="{909E8E84-426E-40dd-AFC4-6F175D3DCCD1}">
              <a14:hiddenFill xmlns:a14="http://schemas.microsoft.com/office/drawing/2010/main">
                <a:solidFill>
                  <a:srgbClr val="FFFFFF"/>
                </a:solidFill>
              </a14:hiddenFill>
            </a:ext>
          </a:extLst>
        </p:spPr>
      </p:pic>
      <p:pic>
        <p:nvPicPr>
          <p:cNvPr id="20" name="Picture 2" descr="http://www.uv.es/ere2014/images/uv-logo.jpg"/>
          <p:cNvPicPr>
            <a:picLocks noChangeAspect="1" noChangeArrowheads="1"/>
          </p:cNvPicPr>
          <p:nvPr userDrawn="1"/>
        </p:nvPicPr>
        <p:blipFill rotWithShape="1">
          <a:blip r:embed="rId6" cstate="print">
            <a:extLst>
              <a:ext uri="{28A0092B-C50C-407E-A947-70E740481C1C}">
                <a14:useLocalDpi xmlns:a14="http://schemas.microsoft.com/office/drawing/2010/main" val="0"/>
              </a:ext>
            </a:extLst>
          </a:blip>
          <a:srcRect l="17981" r="17750"/>
          <a:stretch/>
        </p:blipFill>
        <p:spPr bwMode="auto">
          <a:xfrm>
            <a:off x="8723037" y="1235491"/>
            <a:ext cx="405635" cy="505428"/>
          </a:xfrm>
          <a:prstGeom prst="rect">
            <a:avLst/>
          </a:prstGeom>
          <a:noFill/>
          <a:extLst>
            <a:ext uri="{909E8E84-426E-40dd-AFC4-6F175D3DCCD1}">
              <a14:hiddenFill xmlns:a14="http://schemas.microsoft.com/office/drawing/2010/main">
                <a:solidFill>
                  <a:srgbClr val="FFFFFF"/>
                </a:solidFill>
              </a14:hiddenFill>
            </a:ext>
          </a:extLst>
        </p:spPr>
      </p:pic>
      <p:pic>
        <p:nvPicPr>
          <p:cNvPr id="21" name="Picture 4"/>
          <p:cNvPicPr>
            <a:picLocks noChangeAspect="1" noChangeArrowheads="1"/>
          </p:cNvPicPr>
          <p:nvPr userDrawn="1"/>
        </p:nvPicPr>
        <p:blipFill>
          <a:blip r:embed="rId7" cstate="print">
            <a:extLst>
              <a:ext uri="{28A0092B-C50C-407E-A947-70E740481C1C}">
                <a14:useLocalDpi xmlns:a14="http://schemas.microsoft.com/office/drawing/2010/main" val="0"/>
              </a:ext>
            </a:extLst>
          </a:blip>
          <a:srcRect/>
          <a:stretch>
            <a:fillRect/>
          </a:stretch>
        </p:blipFill>
        <p:spPr bwMode="auto">
          <a:xfrm>
            <a:off x="8759584" y="712139"/>
            <a:ext cx="384416" cy="49821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205876526"/>
      </p:ext>
    </p:extLst>
  </p:cSld>
  <p:clrMapOvr>
    <a:masterClrMapping/>
  </p:clrMapOvr>
  <p:timing>
    <p:tnLst>
      <p:par>
        <p:cTn xmlns:p14="http://schemas.microsoft.com/office/powerpoint/2010/mai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Comparison">
    <p:spTree>
      <p:nvGrpSpPr>
        <p:cNvPr id="1" name=""/>
        <p:cNvGrpSpPr/>
        <p:nvPr/>
      </p:nvGrpSpPr>
      <p:grpSpPr>
        <a:xfrm>
          <a:off x="0" y="0"/>
          <a:ext cx="0" cy="0"/>
          <a:chOff x="0" y="0"/>
          <a:chExt cx="0" cy="0"/>
        </a:xfrm>
      </p:grpSpPr>
      <p:cxnSp>
        <p:nvCxnSpPr>
          <p:cNvPr id="14" name="Straight Connector 13"/>
          <p:cNvCxnSpPr/>
          <p:nvPr/>
        </p:nvCxnSpPr>
        <p:spPr>
          <a:xfrm>
            <a:off x="-14578" y="6813376"/>
            <a:ext cx="9158578" cy="0"/>
          </a:xfrm>
          <a:prstGeom prst="line">
            <a:avLst/>
          </a:prstGeom>
          <a:ln w="76200">
            <a:gradFill flip="none" rotWithShape="1">
              <a:gsLst>
                <a:gs pos="100000">
                  <a:srgbClr val="F57E1B"/>
                </a:gs>
                <a:gs pos="0">
                  <a:srgbClr val="FE3802"/>
                </a:gs>
              </a:gsLst>
              <a:lin ang="2700000" scaled="1"/>
              <a:tileRect/>
            </a:gra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a:off x="-14578" y="30099"/>
            <a:ext cx="9158578" cy="0"/>
          </a:xfrm>
          <a:prstGeom prst="line">
            <a:avLst/>
          </a:prstGeom>
          <a:ln w="76200">
            <a:gradFill flip="none" rotWithShape="1">
              <a:gsLst>
                <a:gs pos="100000">
                  <a:srgbClr val="F57E1B"/>
                </a:gs>
                <a:gs pos="0">
                  <a:srgbClr val="FE3802"/>
                </a:gs>
              </a:gsLst>
              <a:lin ang="2700000" scaled="1"/>
              <a:tileRect/>
            </a:gradFill>
          </a:ln>
        </p:spPr>
        <p:style>
          <a:lnRef idx="1">
            <a:schemeClr val="accent1"/>
          </a:lnRef>
          <a:fillRef idx="0">
            <a:schemeClr val="accent1"/>
          </a:fillRef>
          <a:effectRef idx="0">
            <a:schemeClr val="accent1"/>
          </a:effectRef>
          <a:fontRef idx="minor">
            <a:schemeClr val="tx1"/>
          </a:fontRef>
        </p:style>
      </p:cxnSp>
      <p:sp>
        <p:nvSpPr>
          <p:cNvPr id="3" name="Text Placeholder 2"/>
          <p:cNvSpPr>
            <a:spLocks noGrp="1"/>
          </p:cNvSpPr>
          <p:nvPr>
            <p:ph type="body" idx="1"/>
          </p:nvPr>
        </p:nvSpPr>
        <p:spPr>
          <a:xfrm>
            <a:off x="457200" y="836712"/>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1476474"/>
            <a:ext cx="4040188" cy="476083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6" y="836712"/>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1476474"/>
            <a:ext cx="4041775" cy="476083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10" name="Date Placeholder 3"/>
          <p:cNvSpPr>
            <a:spLocks noGrp="1"/>
          </p:cNvSpPr>
          <p:nvPr>
            <p:ph type="dt" sz="half" idx="10"/>
          </p:nvPr>
        </p:nvSpPr>
        <p:spPr>
          <a:xfrm>
            <a:off x="6156176" y="6453338"/>
            <a:ext cx="2133600" cy="365125"/>
          </a:xfrm>
        </p:spPr>
        <p:txBody>
          <a:bodyPr/>
          <a:lstStyle>
            <a:lvl1pPr algn="r">
              <a:defRPr/>
            </a:lvl1pPr>
          </a:lstStyle>
          <a:p>
            <a:r>
              <a:rPr lang="es-ES_tradnl" smtClean="0">
                <a:solidFill>
                  <a:prstClr val="black">
                    <a:tint val="75000"/>
                  </a:prstClr>
                </a:solidFill>
              </a:rPr>
              <a:t>30 May - 5 June 2016</a:t>
            </a:r>
            <a:endParaRPr lang="en-US">
              <a:solidFill>
                <a:prstClr val="black">
                  <a:tint val="75000"/>
                </a:prstClr>
              </a:solidFill>
            </a:endParaRPr>
          </a:p>
        </p:txBody>
      </p:sp>
      <p:sp>
        <p:nvSpPr>
          <p:cNvPr id="11" name="Footer Placeholder 4"/>
          <p:cNvSpPr>
            <a:spLocks noGrp="1"/>
          </p:cNvSpPr>
          <p:nvPr>
            <p:ph type="ftr" sz="quarter" idx="11"/>
          </p:nvPr>
        </p:nvSpPr>
        <p:spPr>
          <a:xfrm>
            <a:off x="179513" y="6460120"/>
            <a:ext cx="4248472" cy="365125"/>
          </a:xfrm>
        </p:spPr>
        <p:txBody>
          <a:bodyPr/>
          <a:lstStyle>
            <a:lvl1pPr algn="l">
              <a:defRPr/>
            </a:lvl1pPr>
          </a:lstStyle>
          <a:p>
            <a:r>
              <a:rPr lang="en-GB" smtClean="0"/>
              <a:t>ECFA LCWS 2016</a:t>
            </a:r>
            <a:endParaRPr lang="es-ES" dirty="0"/>
          </a:p>
        </p:txBody>
      </p:sp>
      <p:sp>
        <p:nvSpPr>
          <p:cNvPr id="12" name="Slide Number Placeholder 5"/>
          <p:cNvSpPr>
            <a:spLocks noGrp="1"/>
          </p:cNvSpPr>
          <p:nvPr>
            <p:ph type="sldNum" sz="quarter" idx="12"/>
          </p:nvPr>
        </p:nvSpPr>
        <p:spPr>
          <a:xfrm>
            <a:off x="8388424" y="6453338"/>
            <a:ext cx="693440" cy="365125"/>
          </a:xfrm>
        </p:spPr>
        <p:txBody>
          <a:bodyPr/>
          <a:lstStyle/>
          <a:p>
            <a:fld id="{9A43A518-2C89-46D8-985F-EB86B73A5824}" type="slidenum">
              <a:rPr lang="en-US" smtClean="0">
                <a:solidFill>
                  <a:prstClr val="black">
                    <a:tint val="75000"/>
                  </a:prstClr>
                </a:solidFill>
              </a:rPr>
              <a:pPr/>
              <a:t>‹Nr.›</a:t>
            </a:fld>
            <a:endParaRPr lang="en-US">
              <a:solidFill>
                <a:prstClr val="black">
                  <a:tint val="75000"/>
                </a:prstClr>
              </a:solidFill>
            </a:endParaRPr>
          </a:p>
        </p:txBody>
      </p:sp>
      <p:sp>
        <p:nvSpPr>
          <p:cNvPr id="13" name="Title 1"/>
          <p:cNvSpPr>
            <a:spLocks noGrp="1"/>
          </p:cNvSpPr>
          <p:nvPr>
            <p:ph type="title"/>
          </p:nvPr>
        </p:nvSpPr>
        <p:spPr>
          <a:xfrm>
            <a:off x="457200" y="116632"/>
            <a:ext cx="8229600" cy="576064"/>
          </a:xfrm>
        </p:spPr>
        <p:txBody>
          <a:bodyPr>
            <a:normAutofit/>
          </a:bodyPr>
          <a:lstStyle>
            <a:lvl1pPr>
              <a:defRPr sz="3600" b="1">
                <a:solidFill>
                  <a:srgbClr val="006600"/>
                </a:solidFill>
              </a:defRPr>
            </a:lvl1pPr>
          </a:lstStyle>
          <a:p>
            <a:r>
              <a:rPr lang="en-US" smtClean="0"/>
              <a:t>Click to edit Master title style</a:t>
            </a:r>
            <a:endParaRPr lang="en-GB" dirty="0"/>
          </a:p>
        </p:txBody>
      </p:sp>
      <p:pic>
        <p:nvPicPr>
          <p:cNvPr id="18" name="Picture 4" descr="http://ictr-phe14.web.cern.ch/ictr-phe14/images/logos/cern.jp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50304" y="111918"/>
            <a:ext cx="492238" cy="428144"/>
          </a:xfrm>
          <a:prstGeom prst="rect">
            <a:avLst/>
          </a:prstGeom>
          <a:noFill/>
          <a:extLst>
            <a:ext uri="{909E8E84-426E-40dd-AFC4-6F175D3DCCD1}">
              <a14:hiddenFill xmlns:a14="http://schemas.microsoft.com/office/drawing/2010/main">
                <a:solidFill>
                  <a:srgbClr val="FFFFFF"/>
                </a:solidFill>
              </a14:hiddenFill>
            </a:ext>
          </a:extLst>
        </p:spPr>
      </p:pic>
      <p:pic>
        <p:nvPicPr>
          <p:cNvPr id="19" name="Picture 2" descr="CLIC Workshop 2014"/>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2522" y="442128"/>
            <a:ext cx="540020" cy="540022"/>
          </a:xfrm>
          <a:prstGeom prst="rect">
            <a:avLst/>
          </a:prstGeom>
          <a:noFill/>
          <a:extLst>
            <a:ext uri="{909E8E84-426E-40dd-AFC4-6F175D3DCCD1}">
              <a14:hiddenFill xmlns:a14="http://schemas.microsoft.com/office/drawing/2010/main">
                <a:solidFill>
                  <a:srgbClr val="FFFFFF"/>
                </a:solidFill>
              </a14:hiddenFill>
            </a:ext>
          </a:extLst>
        </p:spPr>
      </p:pic>
      <p:pic>
        <p:nvPicPr>
          <p:cNvPr id="20" name="Picture 4" descr="Accelerator Physics Group"/>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8558119" y="501790"/>
            <a:ext cx="576064" cy="203138"/>
          </a:xfrm>
          <a:prstGeom prst="rect">
            <a:avLst/>
          </a:prstGeom>
          <a:noFill/>
          <a:extLst>
            <a:ext uri="{909E8E84-426E-40dd-AFC4-6F175D3DCCD1}">
              <a14:hiddenFill xmlns:a14="http://schemas.microsoft.com/office/drawing/2010/main">
                <a:solidFill>
                  <a:srgbClr val="FFFFFF"/>
                </a:solidFill>
              </a14:hiddenFill>
            </a:ext>
          </a:extLst>
        </p:spPr>
      </p:pic>
      <p:pic>
        <p:nvPicPr>
          <p:cNvPr id="21" name="Picture 6" descr="IFIC - Institut de Física Corpuscular"/>
          <p:cNvPicPr>
            <a:picLocks noChangeAspect="1" noChangeArrowheads="1"/>
          </p:cNvPicPr>
          <p:nvPr userDrawn="1"/>
        </p:nvPicPr>
        <p:blipFill>
          <a:blip r:embed="rId5" cstate="print">
            <a:extLst>
              <a:ext uri="{28A0092B-C50C-407E-A947-70E740481C1C}">
                <a14:useLocalDpi xmlns:a14="http://schemas.microsoft.com/office/drawing/2010/main" val="0"/>
              </a:ext>
            </a:extLst>
          </a:blip>
          <a:srcRect/>
          <a:stretch>
            <a:fillRect/>
          </a:stretch>
        </p:blipFill>
        <p:spPr bwMode="auto">
          <a:xfrm>
            <a:off x="8554622" y="124150"/>
            <a:ext cx="576064" cy="377640"/>
          </a:xfrm>
          <a:prstGeom prst="rect">
            <a:avLst/>
          </a:prstGeom>
          <a:noFill/>
          <a:extLst>
            <a:ext uri="{909E8E84-426E-40dd-AFC4-6F175D3DCCD1}">
              <a14:hiddenFill xmlns:a14="http://schemas.microsoft.com/office/drawing/2010/main">
                <a:solidFill>
                  <a:srgbClr val="FFFFFF"/>
                </a:solidFill>
              </a14:hiddenFill>
            </a:ext>
          </a:extLst>
        </p:spPr>
      </p:pic>
      <p:pic>
        <p:nvPicPr>
          <p:cNvPr id="28" name="Picture 2" descr="http://www.uv.es/ere2014/images/uv-logo.jpg"/>
          <p:cNvPicPr>
            <a:picLocks noChangeAspect="1" noChangeArrowheads="1"/>
          </p:cNvPicPr>
          <p:nvPr userDrawn="1"/>
        </p:nvPicPr>
        <p:blipFill rotWithShape="1">
          <a:blip r:embed="rId6" cstate="print">
            <a:extLst>
              <a:ext uri="{28A0092B-C50C-407E-A947-70E740481C1C}">
                <a14:useLocalDpi xmlns:a14="http://schemas.microsoft.com/office/drawing/2010/main" val="0"/>
              </a:ext>
            </a:extLst>
          </a:blip>
          <a:srcRect l="17981" r="17750"/>
          <a:stretch/>
        </p:blipFill>
        <p:spPr bwMode="auto">
          <a:xfrm>
            <a:off x="8723037" y="1235491"/>
            <a:ext cx="405635" cy="505428"/>
          </a:xfrm>
          <a:prstGeom prst="rect">
            <a:avLst/>
          </a:prstGeom>
          <a:noFill/>
          <a:extLst>
            <a:ext uri="{909E8E84-426E-40dd-AFC4-6F175D3DCCD1}">
              <a14:hiddenFill xmlns:a14="http://schemas.microsoft.com/office/drawing/2010/main">
                <a:solidFill>
                  <a:srgbClr val="FFFFFF"/>
                </a:solidFill>
              </a14:hiddenFill>
            </a:ext>
          </a:extLst>
        </p:spPr>
      </p:pic>
      <p:pic>
        <p:nvPicPr>
          <p:cNvPr id="29" name="Picture 4"/>
          <p:cNvPicPr>
            <a:picLocks noChangeAspect="1" noChangeArrowheads="1"/>
          </p:cNvPicPr>
          <p:nvPr userDrawn="1"/>
        </p:nvPicPr>
        <p:blipFill>
          <a:blip r:embed="rId7" cstate="print">
            <a:extLst>
              <a:ext uri="{28A0092B-C50C-407E-A947-70E740481C1C}">
                <a14:useLocalDpi xmlns:a14="http://schemas.microsoft.com/office/drawing/2010/main" val="0"/>
              </a:ext>
            </a:extLst>
          </a:blip>
          <a:srcRect/>
          <a:stretch>
            <a:fillRect/>
          </a:stretch>
        </p:blipFill>
        <p:spPr bwMode="auto">
          <a:xfrm>
            <a:off x="8759584" y="712139"/>
            <a:ext cx="384416" cy="49821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662696911"/>
      </p:ext>
    </p:extLst>
  </p:cSld>
  <p:clrMapOvr>
    <a:masterClrMapping/>
  </p:clrMapOvr>
  <p:timing>
    <p:tnLst>
      <p:par>
        <p:cTn xmlns:p14="http://schemas.microsoft.com/office/powerpoint/2010/mai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Title Only">
    <p:spTree>
      <p:nvGrpSpPr>
        <p:cNvPr id="1" name=""/>
        <p:cNvGrpSpPr/>
        <p:nvPr/>
      </p:nvGrpSpPr>
      <p:grpSpPr>
        <a:xfrm>
          <a:off x="0" y="0"/>
          <a:ext cx="0" cy="0"/>
          <a:chOff x="0" y="0"/>
          <a:chExt cx="0" cy="0"/>
        </a:xfrm>
      </p:grpSpPr>
      <p:cxnSp>
        <p:nvCxnSpPr>
          <p:cNvPr id="10" name="Straight Connector 9"/>
          <p:cNvCxnSpPr/>
          <p:nvPr/>
        </p:nvCxnSpPr>
        <p:spPr>
          <a:xfrm>
            <a:off x="-14578" y="6813376"/>
            <a:ext cx="9158578" cy="0"/>
          </a:xfrm>
          <a:prstGeom prst="line">
            <a:avLst/>
          </a:prstGeom>
          <a:ln w="76200">
            <a:gradFill flip="none" rotWithShape="1">
              <a:gsLst>
                <a:gs pos="100000">
                  <a:srgbClr val="F57E1B"/>
                </a:gs>
                <a:gs pos="0">
                  <a:srgbClr val="FE3802"/>
                </a:gs>
              </a:gsLst>
              <a:lin ang="2700000" scaled="1"/>
              <a:tileRect/>
            </a:gradFill>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a:off x="-14578" y="30099"/>
            <a:ext cx="9158578" cy="0"/>
          </a:xfrm>
          <a:prstGeom prst="line">
            <a:avLst/>
          </a:prstGeom>
          <a:ln w="76200">
            <a:gradFill flip="none" rotWithShape="1">
              <a:gsLst>
                <a:gs pos="100000">
                  <a:srgbClr val="F57E1B"/>
                </a:gs>
                <a:gs pos="0">
                  <a:srgbClr val="FE3802"/>
                </a:gs>
              </a:gsLst>
              <a:lin ang="2700000" scaled="1"/>
              <a:tileRect/>
            </a:gradFill>
          </a:ln>
        </p:spPr>
        <p:style>
          <a:lnRef idx="1">
            <a:schemeClr val="accent1"/>
          </a:lnRef>
          <a:fillRef idx="0">
            <a:schemeClr val="accent1"/>
          </a:fillRef>
          <a:effectRef idx="0">
            <a:schemeClr val="accent1"/>
          </a:effectRef>
          <a:fontRef idx="minor">
            <a:schemeClr val="tx1"/>
          </a:fontRef>
        </p:style>
      </p:cxnSp>
      <p:sp>
        <p:nvSpPr>
          <p:cNvPr id="6" name="Date Placeholder 3"/>
          <p:cNvSpPr>
            <a:spLocks noGrp="1"/>
          </p:cNvSpPr>
          <p:nvPr>
            <p:ph type="dt" sz="half" idx="10"/>
          </p:nvPr>
        </p:nvSpPr>
        <p:spPr>
          <a:xfrm>
            <a:off x="6156176" y="6453338"/>
            <a:ext cx="2133600" cy="365125"/>
          </a:xfrm>
        </p:spPr>
        <p:txBody>
          <a:bodyPr/>
          <a:lstStyle>
            <a:lvl1pPr algn="r">
              <a:defRPr/>
            </a:lvl1pPr>
          </a:lstStyle>
          <a:p>
            <a:r>
              <a:rPr lang="es-ES_tradnl" smtClean="0">
                <a:solidFill>
                  <a:prstClr val="black">
                    <a:tint val="75000"/>
                  </a:prstClr>
                </a:solidFill>
              </a:rPr>
              <a:t>30 May - 5 June 2016</a:t>
            </a:r>
            <a:endParaRPr lang="en-US">
              <a:solidFill>
                <a:prstClr val="black">
                  <a:tint val="75000"/>
                </a:prstClr>
              </a:solidFill>
            </a:endParaRPr>
          </a:p>
        </p:txBody>
      </p:sp>
      <p:sp>
        <p:nvSpPr>
          <p:cNvPr id="7" name="Footer Placeholder 4"/>
          <p:cNvSpPr>
            <a:spLocks noGrp="1"/>
          </p:cNvSpPr>
          <p:nvPr>
            <p:ph type="ftr" sz="quarter" idx="11"/>
          </p:nvPr>
        </p:nvSpPr>
        <p:spPr>
          <a:xfrm>
            <a:off x="179513" y="6460120"/>
            <a:ext cx="4248472" cy="365125"/>
          </a:xfrm>
        </p:spPr>
        <p:txBody>
          <a:bodyPr/>
          <a:lstStyle>
            <a:lvl1pPr algn="l">
              <a:defRPr/>
            </a:lvl1pPr>
          </a:lstStyle>
          <a:p>
            <a:r>
              <a:rPr lang="en-GB" smtClean="0"/>
              <a:t>ECFA LCWS 2016</a:t>
            </a:r>
            <a:endParaRPr lang="es-ES" dirty="0"/>
          </a:p>
        </p:txBody>
      </p:sp>
      <p:sp>
        <p:nvSpPr>
          <p:cNvPr id="8" name="Slide Number Placeholder 5"/>
          <p:cNvSpPr>
            <a:spLocks noGrp="1"/>
          </p:cNvSpPr>
          <p:nvPr>
            <p:ph type="sldNum" sz="quarter" idx="12"/>
          </p:nvPr>
        </p:nvSpPr>
        <p:spPr>
          <a:xfrm>
            <a:off x="8388424" y="6453338"/>
            <a:ext cx="693440" cy="365125"/>
          </a:xfrm>
        </p:spPr>
        <p:txBody>
          <a:bodyPr/>
          <a:lstStyle/>
          <a:p>
            <a:fld id="{9A43A518-2C89-46D8-985F-EB86B73A5824}" type="slidenum">
              <a:rPr lang="en-US" smtClean="0">
                <a:solidFill>
                  <a:prstClr val="black">
                    <a:tint val="75000"/>
                  </a:prstClr>
                </a:solidFill>
              </a:rPr>
              <a:pPr/>
              <a:t>‹Nr.›</a:t>
            </a:fld>
            <a:endParaRPr lang="en-US">
              <a:solidFill>
                <a:prstClr val="black">
                  <a:tint val="75000"/>
                </a:prstClr>
              </a:solidFill>
            </a:endParaRPr>
          </a:p>
        </p:txBody>
      </p:sp>
      <p:sp>
        <p:nvSpPr>
          <p:cNvPr id="9" name="Title 1"/>
          <p:cNvSpPr>
            <a:spLocks noGrp="1"/>
          </p:cNvSpPr>
          <p:nvPr>
            <p:ph type="title"/>
          </p:nvPr>
        </p:nvSpPr>
        <p:spPr>
          <a:xfrm>
            <a:off x="457200" y="116632"/>
            <a:ext cx="8229600" cy="576064"/>
          </a:xfrm>
        </p:spPr>
        <p:txBody>
          <a:bodyPr>
            <a:normAutofit/>
          </a:bodyPr>
          <a:lstStyle>
            <a:lvl1pPr>
              <a:defRPr sz="3600" b="1">
                <a:solidFill>
                  <a:srgbClr val="006600"/>
                </a:solidFill>
              </a:defRPr>
            </a:lvl1pPr>
          </a:lstStyle>
          <a:p>
            <a:r>
              <a:rPr lang="en-US" smtClean="0"/>
              <a:t>Click to edit Master title style</a:t>
            </a:r>
            <a:endParaRPr lang="en-GB" dirty="0"/>
          </a:p>
        </p:txBody>
      </p:sp>
      <p:pic>
        <p:nvPicPr>
          <p:cNvPr id="14" name="Picture 4" descr="http://ictr-phe14.web.cern.ch/ictr-phe14/images/logos/cern.jp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50304" y="111918"/>
            <a:ext cx="492238" cy="428144"/>
          </a:xfrm>
          <a:prstGeom prst="rect">
            <a:avLst/>
          </a:prstGeom>
          <a:noFill/>
          <a:extLst>
            <a:ext uri="{909E8E84-426E-40dd-AFC4-6F175D3DCCD1}">
              <a14:hiddenFill xmlns:a14="http://schemas.microsoft.com/office/drawing/2010/main">
                <a:solidFill>
                  <a:srgbClr val="FFFFFF"/>
                </a:solidFill>
              </a14:hiddenFill>
            </a:ext>
          </a:extLst>
        </p:spPr>
      </p:pic>
      <p:pic>
        <p:nvPicPr>
          <p:cNvPr id="15" name="Picture 2" descr="CLIC Workshop 2014"/>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2522" y="442128"/>
            <a:ext cx="540020" cy="540022"/>
          </a:xfrm>
          <a:prstGeom prst="rect">
            <a:avLst/>
          </a:prstGeom>
          <a:noFill/>
          <a:extLst>
            <a:ext uri="{909E8E84-426E-40dd-AFC4-6F175D3DCCD1}">
              <a14:hiddenFill xmlns:a14="http://schemas.microsoft.com/office/drawing/2010/main">
                <a:solidFill>
                  <a:srgbClr val="FFFFFF"/>
                </a:solidFill>
              </a14:hiddenFill>
            </a:ext>
          </a:extLst>
        </p:spPr>
      </p:pic>
      <p:pic>
        <p:nvPicPr>
          <p:cNvPr id="16" name="Picture 4" descr="Accelerator Physics Group"/>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8558119" y="501790"/>
            <a:ext cx="576064" cy="203138"/>
          </a:xfrm>
          <a:prstGeom prst="rect">
            <a:avLst/>
          </a:prstGeom>
          <a:noFill/>
          <a:extLst>
            <a:ext uri="{909E8E84-426E-40dd-AFC4-6F175D3DCCD1}">
              <a14:hiddenFill xmlns:a14="http://schemas.microsoft.com/office/drawing/2010/main">
                <a:solidFill>
                  <a:srgbClr val="FFFFFF"/>
                </a:solidFill>
              </a14:hiddenFill>
            </a:ext>
          </a:extLst>
        </p:spPr>
      </p:pic>
      <p:pic>
        <p:nvPicPr>
          <p:cNvPr id="17" name="Picture 6" descr="IFIC - Institut de Física Corpuscular"/>
          <p:cNvPicPr>
            <a:picLocks noChangeAspect="1" noChangeArrowheads="1"/>
          </p:cNvPicPr>
          <p:nvPr userDrawn="1"/>
        </p:nvPicPr>
        <p:blipFill>
          <a:blip r:embed="rId5" cstate="print">
            <a:extLst>
              <a:ext uri="{28A0092B-C50C-407E-A947-70E740481C1C}">
                <a14:useLocalDpi xmlns:a14="http://schemas.microsoft.com/office/drawing/2010/main" val="0"/>
              </a:ext>
            </a:extLst>
          </a:blip>
          <a:srcRect/>
          <a:stretch>
            <a:fillRect/>
          </a:stretch>
        </p:blipFill>
        <p:spPr bwMode="auto">
          <a:xfrm>
            <a:off x="8554622" y="124150"/>
            <a:ext cx="576064" cy="377640"/>
          </a:xfrm>
          <a:prstGeom prst="rect">
            <a:avLst/>
          </a:prstGeom>
          <a:noFill/>
          <a:extLst>
            <a:ext uri="{909E8E84-426E-40dd-AFC4-6F175D3DCCD1}">
              <a14:hiddenFill xmlns:a14="http://schemas.microsoft.com/office/drawing/2010/main">
                <a:solidFill>
                  <a:srgbClr val="FFFFFF"/>
                </a:solidFill>
              </a14:hiddenFill>
            </a:ext>
          </a:extLst>
        </p:spPr>
      </p:pic>
      <p:pic>
        <p:nvPicPr>
          <p:cNvPr id="24" name="Picture 2" descr="http://www.uv.es/ere2014/images/uv-logo.jpg"/>
          <p:cNvPicPr>
            <a:picLocks noChangeAspect="1" noChangeArrowheads="1"/>
          </p:cNvPicPr>
          <p:nvPr userDrawn="1"/>
        </p:nvPicPr>
        <p:blipFill rotWithShape="1">
          <a:blip r:embed="rId6" cstate="print">
            <a:extLst>
              <a:ext uri="{28A0092B-C50C-407E-A947-70E740481C1C}">
                <a14:useLocalDpi xmlns:a14="http://schemas.microsoft.com/office/drawing/2010/main" val="0"/>
              </a:ext>
            </a:extLst>
          </a:blip>
          <a:srcRect l="17981" r="17750"/>
          <a:stretch/>
        </p:blipFill>
        <p:spPr bwMode="auto">
          <a:xfrm>
            <a:off x="8723037" y="1235491"/>
            <a:ext cx="405635" cy="505428"/>
          </a:xfrm>
          <a:prstGeom prst="rect">
            <a:avLst/>
          </a:prstGeom>
          <a:noFill/>
          <a:extLst>
            <a:ext uri="{909E8E84-426E-40dd-AFC4-6F175D3DCCD1}">
              <a14:hiddenFill xmlns:a14="http://schemas.microsoft.com/office/drawing/2010/main">
                <a:solidFill>
                  <a:srgbClr val="FFFFFF"/>
                </a:solidFill>
              </a14:hiddenFill>
            </a:ext>
          </a:extLst>
        </p:spPr>
      </p:pic>
      <p:pic>
        <p:nvPicPr>
          <p:cNvPr id="25" name="Picture 4"/>
          <p:cNvPicPr>
            <a:picLocks noChangeAspect="1" noChangeArrowheads="1"/>
          </p:cNvPicPr>
          <p:nvPr userDrawn="1"/>
        </p:nvPicPr>
        <p:blipFill>
          <a:blip r:embed="rId7" cstate="print">
            <a:extLst>
              <a:ext uri="{28A0092B-C50C-407E-A947-70E740481C1C}">
                <a14:useLocalDpi xmlns:a14="http://schemas.microsoft.com/office/drawing/2010/main" val="0"/>
              </a:ext>
            </a:extLst>
          </a:blip>
          <a:srcRect/>
          <a:stretch>
            <a:fillRect/>
          </a:stretch>
        </p:blipFill>
        <p:spPr bwMode="auto">
          <a:xfrm>
            <a:off x="8759584" y="712139"/>
            <a:ext cx="384416" cy="49821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535198215"/>
      </p:ext>
    </p:extLst>
  </p:cSld>
  <p:clrMapOvr>
    <a:masterClrMapping/>
  </p:clrMapOvr>
  <p:timing>
    <p:tnLst>
      <p:par>
        <p:cTn xmlns:p14="http://schemas.microsoft.com/office/powerpoint/2010/mai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cxnSp>
        <p:nvCxnSpPr>
          <p:cNvPr id="12" name="Straight Connector 11"/>
          <p:cNvCxnSpPr/>
          <p:nvPr/>
        </p:nvCxnSpPr>
        <p:spPr>
          <a:xfrm>
            <a:off x="-14578" y="6813376"/>
            <a:ext cx="9158578" cy="0"/>
          </a:xfrm>
          <a:prstGeom prst="line">
            <a:avLst/>
          </a:prstGeom>
          <a:ln w="76200">
            <a:gradFill flip="none" rotWithShape="1">
              <a:gsLst>
                <a:gs pos="100000">
                  <a:srgbClr val="F57E1B"/>
                </a:gs>
                <a:gs pos="0">
                  <a:srgbClr val="FE3802"/>
                </a:gs>
              </a:gsLst>
              <a:lin ang="2700000" scaled="1"/>
              <a:tileRect/>
            </a:gradFill>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14578" y="30099"/>
            <a:ext cx="9158578" cy="0"/>
          </a:xfrm>
          <a:prstGeom prst="line">
            <a:avLst/>
          </a:prstGeom>
          <a:ln w="76200">
            <a:gradFill flip="none" rotWithShape="1">
              <a:gsLst>
                <a:gs pos="100000">
                  <a:srgbClr val="F57E1B"/>
                </a:gs>
                <a:gs pos="0">
                  <a:srgbClr val="FE3802"/>
                </a:gs>
              </a:gsLst>
              <a:lin ang="2700000" scaled="1"/>
              <a:tileRect/>
            </a:gradFill>
          </a:ln>
        </p:spPr>
        <p:style>
          <a:lnRef idx="1">
            <a:schemeClr val="accent1"/>
          </a:lnRef>
          <a:fillRef idx="0">
            <a:schemeClr val="accent1"/>
          </a:fillRef>
          <a:effectRef idx="0">
            <a:schemeClr val="accent1"/>
          </a:effectRef>
          <a:fontRef idx="minor">
            <a:schemeClr val="tx1"/>
          </a:fontRef>
        </p:style>
      </p:cxnSp>
      <p:sp>
        <p:nvSpPr>
          <p:cNvPr id="5" name="Date Placeholder 3"/>
          <p:cNvSpPr>
            <a:spLocks noGrp="1"/>
          </p:cNvSpPr>
          <p:nvPr>
            <p:ph type="dt" sz="half" idx="10"/>
          </p:nvPr>
        </p:nvSpPr>
        <p:spPr>
          <a:xfrm>
            <a:off x="6156176" y="6453338"/>
            <a:ext cx="2133600" cy="365125"/>
          </a:xfrm>
        </p:spPr>
        <p:txBody>
          <a:bodyPr/>
          <a:lstStyle>
            <a:lvl1pPr algn="r">
              <a:defRPr/>
            </a:lvl1pPr>
          </a:lstStyle>
          <a:p>
            <a:r>
              <a:rPr lang="es-ES_tradnl" smtClean="0">
                <a:solidFill>
                  <a:prstClr val="black">
                    <a:tint val="75000"/>
                  </a:prstClr>
                </a:solidFill>
              </a:rPr>
              <a:t>30 May - 5 June 2016</a:t>
            </a:r>
            <a:endParaRPr lang="en-US">
              <a:solidFill>
                <a:prstClr val="black">
                  <a:tint val="75000"/>
                </a:prstClr>
              </a:solidFill>
            </a:endParaRPr>
          </a:p>
        </p:txBody>
      </p:sp>
      <p:sp>
        <p:nvSpPr>
          <p:cNvPr id="6" name="Footer Placeholder 4"/>
          <p:cNvSpPr>
            <a:spLocks noGrp="1"/>
          </p:cNvSpPr>
          <p:nvPr>
            <p:ph type="ftr" sz="quarter" idx="11"/>
          </p:nvPr>
        </p:nvSpPr>
        <p:spPr>
          <a:xfrm>
            <a:off x="179513" y="6460120"/>
            <a:ext cx="4248472" cy="365125"/>
          </a:xfrm>
        </p:spPr>
        <p:txBody>
          <a:bodyPr/>
          <a:lstStyle>
            <a:lvl1pPr algn="l">
              <a:defRPr/>
            </a:lvl1pPr>
          </a:lstStyle>
          <a:p>
            <a:r>
              <a:rPr lang="en-GB" smtClean="0"/>
              <a:t>ECFA LCWS 2016</a:t>
            </a:r>
            <a:endParaRPr lang="es-ES" dirty="0"/>
          </a:p>
        </p:txBody>
      </p:sp>
      <p:sp>
        <p:nvSpPr>
          <p:cNvPr id="7" name="Slide Number Placeholder 5"/>
          <p:cNvSpPr>
            <a:spLocks noGrp="1"/>
          </p:cNvSpPr>
          <p:nvPr>
            <p:ph type="sldNum" sz="quarter" idx="12"/>
          </p:nvPr>
        </p:nvSpPr>
        <p:spPr>
          <a:xfrm>
            <a:off x="8388424" y="6453338"/>
            <a:ext cx="693440" cy="365125"/>
          </a:xfrm>
        </p:spPr>
        <p:txBody>
          <a:bodyPr/>
          <a:lstStyle/>
          <a:p>
            <a:fld id="{9A43A518-2C89-46D8-985F-EB86B73A5824}" type="slidenum">
              <a:rPr lang="en-US" smtClean="0">
                <a:solidFill>
                  <a:prstClr val="black">
                    <a:tint val="75000"/>
                  </a:prstClr>
                </a:solidFill>
              </a:rPr>
              <a:pPr/>
              <a:t>‹Nr.›</a:t>
            </a:fld>
            <a:endParaRPr lang="en-US">
              <a:solidFill>
                <a:prstClr val="black">
                  <a:tint val="75000"/>
                </a:prstClr>
              </a:solidFill>
            </a:endParaRPr>
          </a:p>
        </p:txBody>
      </p:sp>
      <p:pic>
        <p:nvPicPr>
          <p:cNvPr id="14" name="Picture 4" descr="http://ictr-phe14.web.cern.ch/ictr-phe14/images/logos/cern.jp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50304" y="111918"/>
            <a:ext cx="492238" cy="428144"/>
          </a:xfrm>
          <a:prstGeom prst="rect">
            <a:avLst/>
          </a:prstGeom>
          <a:noFill/>
          <a:extLst>
            <a:ext uri="{909E8E84-426E-40dd-AFC4-6F175D3DCCD1}">
              <a14:hiddenFill xmlns:a14="http://schemas.microsoft.com/office/drawing/2010/main">
                <a:solidFill>
                  <a:srgbClr val="FFFFFF"/>
                </a:solidFill>
              </a14:hiddenFill>
            </a:ext>
          </a:extLst>
        </p:spPr>
      </p:pic>
      <p:pic>
        <p:nvPicPr>
          <p:cNvPr id="15" name="Picture 2" descr="CLIC Workshop 2014"/>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2522" y="442128"/>
            <a:ext cx="540020" cy="540022"/>
          </a:xfrm>
          <a:prstGeom prst="rect">
            <a:avLst/>
          </a:prstGeom>
          <a:noFill/>
          <a:extLst>
            <a:ext uri="{909E8E84-426E-40dd-AFC4-6F175D3DCCD1}">
              <a14:hiddenFill xmlns:a14="http://schemas.microsoft.com/office/drawing/2010/main">
                <a:solidFill>
                  <a:srgbClr val="FFFFFF"/>
                </a:solidFill>
              </a14:hiddenFill>
            </a:ext>
          </a:extLst>
        </p:spPr>
      </p:pic>
      <p:pic>
        <p:nvPicPr>
          <p:cNvPr id="22" name="Picture 4" descr="Accelerator Physics Group"/>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8558119" y="501790"/>
            <a:ext cx="576064" cy="203138"/>
          </a:xfrm>
          <a:prstGeom prst="rect">
            <a:avLst/>
          </a:prstGeom>
          <a:noFill/>
          <a:extLst>
            <a:ext uri="{909E8E84-426E-40dd-AFC4-6F175D3DCCD1}">
              <a14:hiddenFill xmlns:a14="http://schemas.microsoft.com/office/drawing/2010/main">
                <a:solidFill>
                  <a:srgbClr val="FFFFFF"/>
                </a:solidFill>
              </a14:hiddenFill>
            </a:ext>
          </a:extLst>
        </p:spPr>
      </p:pic>
      <p:pic>
        <p:nvPicPr>
          <p:cNvPr id="23" name="Picture 6" descr="IFIC - Institut de Física Corpuscular"/>
          <p:cNvPicPr>
            <a:picLocks noChangeAspect="1" noChangeArrowheads="1"/>
          </p:cNvPicPr>
          <p:nvPr userDrawn="1"/>
        </p:nvPicPr>
        <p:blipFill>
          <a:blip r:embed="rId5" cstate="print">
            <a:extLst>
              <a:ext uri="{28A0092B-C50C-407E-A947-70E740481C1C}">
                <a14:useLocalDpi xmlns:a14="http://schemas.microsoft.com/office/drawing/2010/main" val="0"/>
              </a:ext>
            </a:extLst>
          </a:blip>
          <a:srcRect/>
          <a:stretch>
            <a:fillRect/>
          </a:stretch>
        </p:blipFill>
        <p:spPr bwMode="auto">
          <a:xfrm>
            <a:off x="8554622" y="124150"/>
            <a:ext cx="576064" cy="377640"/>
          </a:xfrm>
          <a:prstGeom prst="rect">
            <a:avLst/>
          </a:prstGeom>
          <a:noFill/>
          <a:extLst>
            <a:ext uri="{909E8E84-426E-40dd-AFC4-6F175D3DCCD1}">
              <a14:hiddenFill xmlns:a14="http://schemas.microsoft.com/office/drawing/2010/main">
                <a:solidFill>
                  <a:srgbClr val="FFFFFF"/>
                </a:solidFill>
              </a14:hiddenFill>
            </a:ext>
          </a:extLst>
        </p:spPr>
      </p:pic>
      <p:pic>
        <p:nvPicPr>
          <p:cNvPr id="24" name="Picture 2" descr="http://www.uv.es/ere2014/images/uv-logo.jpg"/>
          <p:cNvPicPr>
            <a:picLocks noChangeAspect="1" noChangeArrowheads="1"/>
          </p:cNvPicPr>
          <p:nvPr userDrawn="1"/>
        </p:nvPicPr>
        <p:blipFill rotWithShape="1">
          <a:blip r:embed="rId6" cstate="print">
            <a:extLst>
              <a:ext uri="{28A0092B-C50C-407E-A947-70E740481C1C}">
                <a14:useLocalDpi xmlns:a14="http://schemas.microsoft.com/office/drawing/2010/main" val="0"/>
              </a:ext>
            </a:extLst>
          </a:blip>
          <a:srcRect l="17981" r="17750"/>
          <a:stretch/>
        </p:blipFill>
        <p:spPr bwMode="auto">
          <a:xfrm>
            <a:off x="8723037" y="1235491"/>
            <a:ext cx="405635" cy="505428"/>
          </a:xfrm>
          <a:prstGeom prst="rect">
            <a:avLst/>
          </a:prstGeom>
          <a:noFill/>
          <a:extLst>
            <a:ext uri="{909E8E84-426E-40dd-AFC4-6F175D3DCCD1}">
              <a14:hiddenFill xmlns:a14="http://schemas.microsoft.com/office/drawing/2010/main">
                <a:solidFill>
                  <a:srgbClr val="FFFFFF"/>
                </a:solidFill>
              </a14:hiddenFill>
            </a:ext>
          </a:extLst>
        </p:spPr>
      </p:pic>
      <p:pic>
        <p:nvPicPr>
          <p:cNvPr id="25" name="Picture 4"/>
          <p:cNvPicPr>
            <a:picLocks noChangeAspect="1" noChangeArrowheads="1"/>
          </p:cNvPicPr>
          <p:nvPr userDrawn="1"/>
        </p:nvPicPr>
        <p:blipFill>
          <a:blip r:embed="rId7" cstate="print">
            <a:extLst>
              <a:ext uri="{28A0092B-C50C-407E-A947-70E740481C1C}">
                <a14:useLocalDpi xmlns:a14="http://schemas.microsoft.com/office/drawing/2010/main" val="0"/>
              </a:ext>
            </a:extLst>
          </a:blip>
          <a:srcRect/>
          <a:stretch>
            <a:fillRect/>
          </a:stretch>
        </p:blipFill>
        <p:spPr bwMode="auto">
          <a:xfrm>
            <a:off x="8759584" y="712139"/>
            <a:ext cx="384416" cy="49821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101467703"/>
      </p:ext>
    </p:extLst>
  </p:cSld>
  <p:clrMapOvr>
    <a:masterClrMapping/>
  </p:clrMapOvr>
  <p:timing>
    <p:tnLst>
      <p:par>
        <p:cTn xmlns:p14="http://schemas.microsoft.com/office/powerpoint/2010/mai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cxnSp>
        <p:nvCxnSpPr>
          <p:cNvPr id="15" name="Straight Connector 14"/>
          <p:cNvCxnSpPr/>
          <p:nvPr/>
        </p:nvCxnSpPr>
        <p:spPr>
          <a:xfrm>
            <a:off x="-14578" y="6813376"/>
            <a:ext cx="9158578" cy="0"/>
          </a:xfrm>
          <a:prstGeom prst="line">
            <a:avLst/>
          </a:prstGeom>
          <a:ln w="76200">
            <a:gradFill flip="none" rotWithShape="1">
              <a:gsLst>
                <a:gs pos="100000">
                  <a:srgbClr val="F57E1B"/>
                </a:gs>
                <a:gs pos="0">
                  <a:srgbClr val="FE3802"/>
                </a:gs>
              </a:gsLst>
              <a:lin ang="2700000" scaled="1"/>
              <a:tileRect/>
            </a:gra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14578" y="30099"/>
            <a:ext cx="9158578" cy="0"/>
          </a:xfrm>
          <a:prstGeom prst="line">
            <a:avLst/>
          </a:prstGeom>
          <a:ln w="76200">
            <a:gradFill flip="none" rotWithShape="1">
              <a:gsLst>
                <a:gs pos="100000">
                  <a:srgbClr val="F57E1B"/>
                </a:gs>
                <a:gs pos="0">
                  <a:srgbClr val="FE3802"/>
                </a:gs>
              </a:gsLst>
              <a:lin ang="2700000" scaled="1"/>
              <a:tileRect/>
            </a:gra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457201"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2"/>
            <a:ext cx="5111750" cy="5853113"/>
          </a:xfrm>
        </p:spPr>
        <p:txBody>
          <a:bodyPr>
            <a:normAutofit/>
          </a:bodyPr>
          <a:lstStyle>
            <a:lvl1pPr>
              <a:defRPr sz="2400"/>
            </a:lvl1pPr>
            <a:lvl2pPr>
              <a:defRPr sz="2000"/>
            </a:lvl2pPr>
            <a:lvl3pPr>
              <a:defRPr sz="2000"/>
            </a:lvl3pPr>
            <a:lvl4pPr>
              <a:defRPr sz="1800"/>
            </a:lvl4pPr>
            <a:lvl5pPr>
              <a:defRPr sz="18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4" name="Text Placeholder 3"/>
          <p:cNvSpPr>
            <a:spLocks noGrp="1"/>
          </p:cNvSpPr>
          <p:nvPr>
            <p:ph type="body" sz="half" idx="2"/>
          </p:nvPr>
        </p:nvSpPr>
        <p:spPr>
          <a:xfrm>
            <a:off x="457201" y="1435102"/>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8" name="Date Placeholder 3"/>
          <p:cNvSpPr>
            <a:spLocks noGrp="1"/>
          </p:cNvSpPr>
          <p:nvPr>
            <p:ph type="dt" sz="half" idx="10"/>
          </p:nvPr>
        </p:nvSpPr>
        <p:spPr>
          <a:xfrm>
            <a:off x="6156176" y="6453338"/>
            <a:ext cx="2133600" cy="365125"/>
          </a:xfrm>
        </p:spPr>
        <p:txBody>
          <a:bodyPr/>
          <a:lstStyle>
            <a:lvl1pPr algn="r">
              <a:defRPr/>
            </a:lvl1pPr>
          </a:lstStyle>
          <a:p>
            <a:r>
              <a:rPr lang="es-ES_tradnl" smtClean="0">
                <a:solidFill>
                  <a:prstClr val="black">
                    <a:tint val="75000"/>
                  </a:prstClr>
                </a:solidFill>
              </a:rPr>
              <a:t>30 May - 5 June 2016</a:t>
            </a:r>
            <a:endParaRPr lang="en-US">
              <a:solidFill>
                <a:prstClr val="black">
                  <a:tint val="75000"/>
                </a:prstClr>
              </a:solidFill>
            </a:endParaRPr>
          </a:p>
        </p:txBody>
      </p:sp>
      <p:sp>
        <p:nvSpPr>
          <p:cNvPr id="9" name="Footer Placeholder 4"/>
          <p:cNvSpPr>
            <a:spLocks noGrp="1"/>
          </p:cNvSpPr>
          <p:nvPr>
            <p:ph type="ftr" sz="quarter" idx="11"/>
          </p:nvPr>
        </p:nvSpPr>
        <p:spPr>
          <a:xfrm>
            <a:off x="179513" y="6460120"/>
            <a:ext cx="4248472" cy="365125"/>
          </a:xfrm>
        </p:spPr>
        <p:txBody>
          <a:bodyPr/>
          <a:lstStyle>
            <a:lvl1pPr algn="l">
              <a:defRPr/>
            </a:lvl1pPr>
          </a:lstStyle>
          <a:p>
            <a:r>
              <a:rPr lang="en-GB" smtClean="0"/>
              <a:t>ECFA LCWS 2016</a:t>
            </a:r>
            <a:endParaRPr lang="es-ES" dirty="0"/>
          </a:p>
        </p:txBody>
      </p:sp>
      <p:sp>
        <p:nvSpPr>
          <p:cNvPr id="10" name="Slide Number Placeholder 5"/>
          <p:cNvSpPr>
            <a:spLocks noGrp="1"/>
          </p:cNvSpPr>
          <p:nvPr>
            <p:ph type="sldNum" sz="quarter" idx="12"/>
          </p:nvPr>
        </p:nvSpPr>
        <p:spPr>
          <a:xfrm>
            <a:off x="8388424" y="6453338"/>
            <a:ext cx="693440" cy="365125"/>
          </a:xfrm>
        </p:spPr>
        <p:txBody>
          <a:bodyPr/>
          <a:lstStyle/>
          <a:p>
            <a:fld id="{9A43A518-2C89-46D8-985F-EB86B73A5824}" type="slidenum">
              <a:rPr lang="en-US" smtClean="0">
                <a:solidFill>
                  <a:prstClr val="black">
                    <a:tint val="75000"/>
                  </a:prstClr>
                </a:solidFill>
              </a:rPr>
              <a:pPr/>
              <a:t>‹Nr.›</a:t>
            </a:fld>
            <a:endParaRPr lang="en-US">
              <a:solidFill>
                <a:prstClr val="black">
                  <a:tint val="75000"/>
                </a:prstClr>
              </a:solidFill>
            </a:endParaRPr>
          </a:p>
        </p:txBody>
      </p:sp>
      <p:pic>
        <p:nvPicPr>
          <p:cNvPr id="17" name="Picture 4" descr="http://ictr-phe14.web.cern.ch/ictr-phe14/images/logos/cern.jp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50304" y="111918"/>
            <a:ext cx="492238" cy="428144"/>
          </a:xfrm>
          <a:prstGeom prst="rect">
            <a:avLst/>
          </a:prstGeom>
          <a:noFill/>
          <a:extLst>
            <a:ext uri="{909E8E84-426E-40dd-AFC4-6F175D3DCCD1}">
              <a14:hiddenFill xmlns:a14="http://schemas.microsoft.com/office/drawing/2010/main">
                <a:solidFill>
                  <a:srgbClr val="FFFFFF"/>
                </a:solidFill>
              </a14:hiddenFill>
            </a:ext>
          </a:extLst>
        </p:spPr>
      </p:pic>
      <p:pic>
        <p:nvPicPr>
          <p:cNvPr id="18" name="Picture 2" descr="CLIC Workshop 2014"/>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2522" y="442128"/>
            <a:ext cx="540020" cy="540022"/>
          </a:xfrm>
          <a:prstGeom prst="rect">
            <a:avLst/>
          </a:prstGeom>
          <a:noFill/>
          <a:extLst>
            <a:ext uri="{909E8E84-426E-40dd-AFC4-6F175D3DCCD1}">
              <a14:hiddenFill xmlns:a14="http://schemas.microsoft.com/office/drawing/2010/main">
                <a:solidFill>
                  <a:srgbClr val="FFFFFF"/>
                </a:solidFill>
              </a14:hiddenFill>
            </a:ext>
          </a:extLst>
        </p:spPr>
      </p:pic>
      <p:pic>
        <p:nvPicPr>
          <p:cNvPr id="25" name="Picture 4" descr="Accelerator Physics Group"/>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8558119" y="501790"/>
            <a:ext cx="576064" cy="203138"/>
          </a:xfrm>
          <a:prstGeom prst="rect">
            <a:avLst/>
          </a:prstGeom>
          <a:noFill/>
          <a:extLst>
            <a:ext uri="{909E8E84-426E-40dd-AFC4-6F175D3DCCD1}">
              <a14:hiddenFill xmlns:a14="http://schemas.microsoft.com/office/drawing/2010/main">
                <a:solidFill>
                  <a:srgbClr val="FFFFFF"/>
                </a:solidFill>
              </a14:hiddenFill>
            </a:ext>
          </a:extLst>
        </p:spPr>
      </p:pic>
      <p:pic>
        <p:nvPicPr>
          <p:cNvPr id="26" name="Picture 6" descr="IFIC - Institut de Física Corpuscular"/>
          <p:cNvPicPr>
            <a:picLocks noChangeAspect="1" noChangeArrowheads="1"/>
          </p:cNvPicPr>
          <p:nvPr userDrawn="1"/>
        </p:nvPicPr>
        <p:blipFill>
          <a:blip r:embed="rId5" cstate="print">
            <a:extLst>
              <a:ext uri="{28A0092B-C50C-407E-A947-70E740481C1C}">
                <a14:useLocalDpi xmlns:a14="http://schemas.microsoft.com/office/drawing/2010/main" val="0"/>
              </a:ext>
            </a:extLst>
          </a:blip>
          <a:srcRect/>
          <a:stretch>
            <a:fillRect/>
          </a:stretch>
        </p:blipFill>
        <p:spPr bwMode="auto">
          <a:xfrm>
            <a:off x="8554622" y="124150"/>
            <a:ext cx="576064" cy="377640"/>
          </a:xfrm>
          <a:prstGeom prst="rect">
            <a:avLst/>
          </a:prstGeom>
          <a:noFill/>
          <a:extLst>
            <a:ext uri="{909E8E84-426E-40dd-AFC4-6F175D3DCCD1}">
              <a14:hiddenFill xmlns:a14="http://schemas.microsoft.com/office/drawing/2010/main">
                <a:solidFill>
                  <a:srgbClr val="FFFFFF"/>
                </a:solidFill>
              </a14:hiddenFill>
            </a:ext>
          </a:extLst>
        </p:spPr>
      </p:pic>
      <p:pic>
        <p:nvPicPr>
          <p:cNvPr id="27" name="Picture 2" descr="http://www.uv.es/ere2014/images/uv-logo.jpg"/>
          <p:cNvPicPr>
            <a:picLocks noChangeAspect="1" noChangeArrowheads="1"/>
          </p:cNvPicPr>
          <p:nvPr userDrawn="1"/>
        </p:nvPicPr>
        <p:blipFill rotWithShape="1">
          <a:blip r:embed="rId6" cstate="print">
            <a:extLst>
              <a:ext uri="{28A0092B-C50C-407E-A947-70E740481C1C}">
                <a14:useLocalDpi xmlns:a14="http://schemas.microsoft.com/office/drawing/2010/main" val="0"/>
              </a:ext>
            </a:extLst>
          </a:blip>
          <a:srcRect l="17981" r="17750"/>
          <a:stretch/>
        </p:blipFill>
        <p:spPr bwMode="auto">
          <a:xfrm>
            <a:off x="8723037" y="1235491"/>
            <a:ext cx="405635" cy="505428"/>
          </a:xfrm>
          <a:prstGeom prst="rect">
            <a:avLst/>
          </a:prstGeom>
          <a:noFill/>
          <a:extLst>
            <a:ext uri="{909E8E84-426E-40dd-AFC4-6F175D3DCCD1}">
              <a14:hiddenFill xmlns:a14="http://schemas.microsoft.com/office/drawing/2010/main">
                <a:solidFill>
                  <a:srgbClr val="FFFFFF"/>
                </a:solidFill>
              </a14:hiddenFill>
            </a:ext>
          </a:extLst>
        </p:spPr>
      </p:pic>
      <p:pic>
        <p:nvPicPr>
          <p:cNvPr id="28" name="Picture 4"/>
          <p:cNvPicPr>
            <a:picLocks noChangeAspect="1" noChangeArrowheads="1"/>
          </p:cNvPicPr>
          <p:nvPr userDrawn="1"/>
        </p:nvPicPr>
        <p:blipFill>
          <a:blip r:embed="rId7" cstate="print">
            <a:extLst>
              <a:ext uri="{28A0092B-C50C-407E-A947-70E740481C1C}">
                <a14:useLocalDpi xmlns:a14="http://schemas.microsoft.com/office/drawing/2010/main" val="0"/>
              </a:ext>
            </a:extLst>
          </a:blip>
          <a:srcRect/>
          <a:stretch>
            <a:fillRect/>
          </a:stretch>
        </p:blipFill>
        <p:spPr bwMode="auto">
          <a:xfrm>
            <a:off x="8759584" y="712139"/>
            <a:ext cx="384416" cy="49821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724885717"/>
      </p:ext>
    </p:extLst>
  </p:cSld>
  <p:clrMapOvr>
    <a:masterClrMapping/>
  </p:clrMapOvr>
  <p:timing>
    <p:tnLst>
      <p:par>
        <p:cTn xmlns:p14="http://schemas.microsoft.com/office/powerpoint/2010/mai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cxnSp>
        <p:nvCxnSpPr>
          <p:cNvPr id="15" name="Straight Connector 14"/>
          <p:cNvCxnSpPr/>
          <p:nvPr/>
        </p:nvCxnSpPr>
        <p:spPr>
          <a:xfrm>
            <a:off x="-14578" y="6813376"/>
            <a:ext cx="9158578" cy="0"/>
          </a:xfrm>
          <a:prstGeom prst="line">
            <a:avLst/>
          </a:prstGeom>
          <a:ln w="76200">
            <a:gradFill flip="none" rotWithShape="1">
              <a:gsLst>
                <a:gs pos="100000">
                  <a:srgbClr val="F57E1B"/>
                </a:gs>
                <a:gs pos="0">
                  <a:srgbClr val="FE3802"/>
                </a:gs>
              </a:gsLst>
              <a:lin ang="2700000" scaled="1"/>
              <a:tileRect/>
            </a:gra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14578" y="30099"/>
            <a:ext cx="9158578" cy="0"/>
          </a:xfrm>
          <a:prstGeom prst="line">
            <a:avLst/>
          </a:prstGeom>
          <a:ln w="76200">
            <a:gradFill flip="none" rotWithShape="1">
              <a:gsLst>
                <a:gs pos="100000">
                  <a:srgbClr val="F57E1B"/>
                </a:gs>
                <a:gs pos="0">
                  <a:srgbClr val="FE3802"/>
                </a:gs>
              </a:gsLst>
              <a:lin ang="2700000" scaled="1"/>
              <a:tileRect/>
            </a:gra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dirty="0"/>
          </a:p>
        </p:txBody>
      </p:sp>
      <p:sp>
        <p:nvSpPr>
          <p:cNvPr id="3" name="Picture Placeholder 2"/>
          <p:cNvSpPr>
            <a:spLocks noGrp="1"/>
          </p:cNvSpPr>
          <p:nvPr>
            <p:ph type="pic" idx="1"/>
          </p:nvPr>
        </p:nvSpPr>
        <p:spPr>
          <a:xfrm>
            <a:off x="1792288" y="612775"/>
            <a:ext cx="5486400" cy="4114800"/>
          </a:xfrm>
        </p:spPr>
        <p:txBody>
          <a:bodyPr>
            <a:normAutofit/>
          </a:bodyPr>
          <a:lstStyle>
            <a:lvl1pPr marL="0" indent="0">
              <a:buNone/>
              <a:defRPr sz="28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GB"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8" name="Date Placeholder 3"/>
          <p:cNvSpPr>
            <a:spLocks noGrp="1"/>
          </p:cNvSpPr>
          <p:nvPr>
            <p:ph type="dt" sz="half" idx="10"/>
          </p:nvPr>
        </p:nvSpPr>
        <p:spPr>
          <a:xfrm>
            <a:off x="6156176" y="6453338"/>
            <a:ext cx="2133600" cy="365125"/>
          </a:xfrm>
        </p:spPr>
        <p:txBody>
          <a:bodyPr/>
          <a:lstStyle>
            <a:lvl1pPr algn="r">
              <a:defRPr/>
            </a:lvl1pPr>
          </a:lstStyle>
          <a:p>
            <a:r>
              <a:rPr lang="es-ES_tradnl" smtClean="0">
                <a:solidFill>
                  <a:prstClr val="black">
                    <a:tint val="75000"/>
                  </a:prstClr>
                </a:solidFill>
              </a:rPr>
              <a:t>30 May - 5 June 2016</a:t>
            </a:r>
            <a:endParaRPr lang="en-US">
              <a:solidFill>
                <a:prstClr val="black">
                  <a:tint val="75000"/>
                </a:prstClr>
              </a:solidFill>
            </a:endParaRPr>
          </a:p>
        </p:txBody>
      </p:sp>
      <p:sp>
        <p:nvSpPr>
          <p:cNvPr id="9" name="Footer Placeholder 4"/>
          <p:cNvSpPr>
            <a:spLocks noGrp="1"/>
          </p:cNvSpPr>
          <p:nvPr>
            <p:ph type="ftr" sz="quarter" idx="11"/>
          </p:nvPr>
        </p:nvSpPr>
        <p:spPr>
          <a:xfrm>
            <a:off x="179513" y="6460120"/>
            <a:ext cx="4248472" cy="365125"/>
          </a:xfrm>
        </p:spPr>
        <p:txBody>
          <a:bodyPr/>
          <a:lstStyle>
            <a:lvl1pPr algn="l">
              <a:defRPr/>
            </a:lvl1pPr>
          </a:lstStyle>
          <a:p>
            <a:r>
              <a:rPr lang="en-GB" smtClean="0"/>
              <a:t>ECFA LCWS 2016</a:t>
            </a:r>
            <a:endParaRPr lang="es-ES" dirty="0"/>
          </a:p>
        </p:txBody>
      </p:sp>
      <p:sp>
        <p:nvSpPr>
          <p:cNvPr id="10" name="Slide Number Placeholder 5"/>
          <p:cNvSpPr>
            <a:spLocks noGrp="1"/>
          </p:cNvSpPr>
          <p:nvPr>
            <p:ph type="sldNum" sz="quarter" idx="12"/>
          </p:nvPr>
        </p:nvSpPr>
        <p:spPr>
          <a:xfrm>
            <a:off x="8388424" y="6453338"/>
            <a:ext cx="693440" cy="365125"/>
          </a:xfrm>
        </p:spPr>
        <p:txBody>
          <a:bodyPr/>
          <a:lstStyle/>
          <a:p>
            <a:fld id="{9A43A518-2C89-46D8-985F-EB86B73A5824}" type="slidenum">
              <a:rPr lang="en-US" smtClean="0">
                <a:solidFill>
                  <a:prstClr val="black">
                    <a:tint val="75000"/>
                  </a:prstClr>
                </a:solidFill>
              </a:rPr>
              <a:pPr/>
              <a:t>‹Nr.›</a:t>
            </a:fld>
            <a:endParaRPr lang="en-US">
              <a:solidFill>
                <a:prstClr val="black">
                  <a:tint val="75000"/>
                </a:prstClr>
              </a:solidFill>
            </a:endParaRPr>
          </a:p>
        </p:txBody>
      </p:sp>
      <p:pic>
        <p:nvPicPr>
          <p:cNvPr id="17" name="Picture 4" descr="http://ictr-phe14.web.cern.ch/ictr-phe14/images/logos/cern.jp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50304" y="111918"/>
            <a:ext cx="492238" cy="428144"/>
          </a:xfrm>
          <a:prstGeom prst="rect">
            <a:avLst/>
          </a:prstGeom>
          <a:noFill/>
          <a:extLst>
            <a:ext uri="{909E8E84-426E-40dd-AFC4-6F175D3DCCD1}">
              <a14:hiddenFill xmlns:a14="http://schemas.microsoft.com/office/drawing/2010/main">
                <a:solidFill>
                  <a:srgbClr val="FFFFFF"/>
                </a:solidFill>
              </a14:hiddenFill>
            </a:ext>
          </a:extLst>
        </p:spPr>
      </p:pic>
      <p:pic>
        <p:nvPicPr>
          <p:cNvPr id="18" name="Picture 2" descr="CLIC Workshop 2014"/>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2522" y="442128"/>
            <a:ext cx="540020" cy="540022"/>
          </a:xfrm>
          <a:prstGeom prst="rect">
            <a:avLst/>
          </a:prstGeom>
          <a:noFill/>
          <a:extLst>
            <a:ext uri="{909E8E84-426E-40dd-AFC4-6F175D3DCCD1}">
              <a14:hiddenFill xmlns:a14="http://schemas.microsoft.com/office/drawing/2010/main">
                <a:solidFill>
                  <a:srgbClr val="FFFFFF"/>
                </a:solidFill>
              </a14:hiddenFill>
            </a:ext>
          </a:extLst>
        </p:spPr>
      </p:pic>
      <p:pic>
        <p:nvPicPr>
          <p:cNvPr id="25" name="Picture 4" descr="Accelerator Physics Group"/>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8558119" y="501790"/>
            <a:ext cx="576064" cy="203138"/>
          </a:xfrm>
          <a:prstGeom prst="rect">
            <a:avLst/>
          </a:prstGeom>
          <a:noFill/>
          <a:extLst>
            <a:ext uri="{909E8E84-426E-40dd-AFC4-6F175D3DCCD1}">
              <a14:hiddenFill xmlns:a14="http://schemas.microsoft.com/office/drawing/2010/main">
                <a:solidFill>
                  <a:srgbClr val="FFFFFF"/>
                </a:solidFill>
              </a14:hiddenFill>
            </a:ext>
          </a:extLst>
        </p:spPr>
      </p:pic>
      <p:pic>
        <p:nvPicPr>
          <p:cNvPr id="26" name="Picture 6" descr="IFIC - Institut de Física Corpuscular"/>
          <p:cNvPicPr>
            <a:picLocks noChangeAspect="1" noChangeArrowheads="1"/>
          </p:cNvPicPr>
          <p:nvPr userDrawn="1"/>
        </p:nvPicPr>
        <p:blipFill>
          <a:blip r:embed="rId5" cstate="print">
            <a:extLst>
              <a:ext uri="{28A0092B-C50C-407E-A947-70E740481C1C}">
                <a14:useLocalDpi xmlns:a14="http://schemas.microsoft.com/office/drawing/2010/main" val="0"/>
              </a:ext>
            </a:extLst>
          </a:blip>
          <a:srcRect/>
          <a:stretch>
            <a:fillRect/>
          </a:stretch>
        </p:blipFill>
        <p:spPr bwMode="auto">
          <a:xfrm>
            <a:off x="8554622" y="124150"/>
            <a:ext cx="576064" cy="377640"/>
          </a:xfrm>
          <a:prstGeom prst="rect">
            <a:avLst/>
          </a:prstGeom>
          <a:noFill/>
          <a:extLst>
            <a:ext uri="{909E8E84-426E-40dd-AFC4-6F175D3DCCD1}">
              <a14:hiddenFill xmlns:a14="http://schemas.microsoft.com/office/drawing/2010/main">
                <a:solidFill>
                  <a:srgbClr val="FFFFFF"/>
                </a:solidFill>
              </a14:hiddenFill>
            </a:ext>
          </a:extLst>
        </p:spPr>
      </p:pic>
      <p:pic>
        <p:nvPicPr>
          <p:cNvPr id="27" name="Picture 2" descr="http://www.uv.es/ere2014/images/uv-logo.jpg"/>
          <p:cNvPicPr>
            <a:picLocks noChangeAspect="1" noChangeArrowheads="1"/>
          </p:cNvPicPr>
          <p:nvPr userDrawn="1"/>
        </p:nvPicPr>
        <p:blipFill rotWithShape="1">
          <a:blip r:embed="rId6" cstate="print">
            <a:extLst>
              <a:ext uri="{28A0092B-C50C-407E-A947-70E740481C1C}">
                <a14:useLocalDpi xmlns:a14="http://schemas.microsoft.com/office/drawing/2010/main" val="0"/>
              </a:ext>
            </a:extLst>
          </a:blip>
          <a:srcRect l="17981" r="17750"/>
          <a:stretch/>
        </p:blipFill>
        <p:spPr bwMode="auto">
          <a:xfrm>
            <a:off x="8723037" y="1235491"/>
            <a:ext cx="405635" cy="505428"/>
          </a:xfrm>
          <a:prstGeom prst="rect">
            <a:avLst/>
          </a:prstGeom>
          <a:noFill/>
          <a:extLst>
            <a:ext uri="{909E8E84-426E-40dd-AFC4-6F175D3DCCD1}">
              <a14:hiddenFill xmlns:a14="http://schemas.microsoft.com/office/drawing/2010/main">
                <a:solidFill>
                  <a:srgbClr val="FFFFFF"/>
                </a:solidFill>
              </a14:hiddenFill>
            </a:ext>
          </a:extLst>
        </p:spPr>
      </p:pic>
      <p:pic>
        <p:nvPicPr>
          <p:cNvPr id="28" name="Picture 4"/>
          <p:cNvPicPr>
            <a:picLocks noChangeAspect="1" noChangeArrowheads="1"/>
          </p:cNvPicPr>
          <p:nvPr userDrawn="1"/>
        </p:nvPicPr>
        <p:blipFill>
          <a:blip r:embed="rId7" cstate="print">
            <a:extLst>
              <a:ext uri="{28A0092B-C50C-407E-A947-70E740481C1C}">
                <a14:useLocalDpi xmlns:a14="http://schemas.microsoft.com/office/drawing/2010/main" val="0"/>
              </a:ext>
            </a:extLst>
          </a:blip>
          <a:srcRect/>
          <a:stretch>
            <a:fillRect/>
          </a:stretch>
        </p:blipFill>
        <p:spPr bwMode="auto">
          <a:xfrm>
            <a:off x="8759584" y="712139"/>
            <a:ext cx="384416" cy="49821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539250564"/>
      </p:ext>
    </p:extLst>
  </p:cSld>
  <p:clrMapOvr>
    <a:masterClrMapping/>
  </p:clrMapOvr>
  <p:timing>
    <p:tnLst>
      <p:par>
        <p:cTn xmlns:p14="http://schemas.microsoft.com/office/powerpoint/2010/main" id="1" dur="indefinite" restart="never" nodeType="tmRoot"/>
      </p:par>
    </p:tnLst>
  </p:timing>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dirty="0"/>
          </a:p>
        </p:txBody>
      </p:sp>
      <p:sp>
        <p:nvSpPr>
          <p:cNvPr id="3" name="Text Placeholder 2"/>
          <p:cNvSpPr>
            <a:spLocks noGrp="1"/>
          </p:cNvSpPr>
          <p:nvPr>
            <p:ph type="body" idx="1"/>
          </p:nvPr>
        </p:nvSpPr>
        <p:spPr>
          <a:xfrm>
            <a:off x="457200" y="1600202"/>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2"/>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s-ES_tradnl" smtClean="0">
                <a:solidFill>
                  <a:prstClr val="black">
                    <a:tint val="75000"/>
                  </a:prstClr>
                </a:solidFill>
              </a:rPr>
              <a:t>30 May - 5 June 2016</a:t>
            </a:r>
            <a:endParaRPr lang="en-US">
              <a:solidFill>
                <a:prstClr val="black">
                  <a:tint val="75000"/>
                </a:prstClr>
              </a:solidFill>
            </a:endParaRPr>
          </a:p>
        </p:txBody>
      </p:sp>
      <p:sp>
        <p:nvSpPr>
          <p:cNvPr id="5" name="Footer Placeholder 4"/>
          <p:cNvSpPr>
            <a:spLocks noGrp="1"/>
          </p:cNvSpPr>
          <p:nvPr>
            <p:ph type="ftr" sz="quarter" idx="3"/>
          </p:nvPr>
        </p:nvSpPr>
        <p:spPr>
          <a:xfrm>
            <a:off x="3124200" y="6356352"/>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smtClean="0"/>
              <a:t>ECFA LCWS 2016</a:t>
            </a:r>
            <a:endParaRPr lang="es-ES" dirty="0"/>
          </a:p>
        </p:txBody>
      </p:sp>
      <p:sp>
        <p:nvSpPr>
          <p:cNvPr id="6" name="Slide Number Placeholder 5"/>
          <p:cNvSpPr>
            <a:spLocks noGrp="1"/>
          </p:cNvSpPr>
          <p:nvPr>
            <p:ph type="sldNum" sz="quarter" idx="4"/>
          </p:nvPr>
        </p:nvSpPr>
        <p:spPr>
          <a:xfrm>
            <a:off x="6553200" y="6356352"/>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A43A518-2C89-46D8-985F-EB86B73A5824}" type="slidenum">
              <a:rPr lang="en-US" smtClean="0">
                <a:solidFill>
                  <a:prstClr val="black">
                    <a:tint val="75000"/>
                  </a:prstClr>
                </a:solidFill>
              </a:rPr>
              <a:pPr/>
              <a:t>‹Nr.›</a:t>
            </a:fld>
            <a:endParaRPr lang="en-US">
              <a:solidFill>
                <a:prstClr val="black">
                  <a:tint val="75000"/>
                </a:prstClr>
              </a:solidFill>
            </a:endParaRPr>
          </a:p>
        </p:txBody>
      </p:sp>
    </p:spTree>
    <p:extLst>
      <p:ext uri="{BB962C8B-B14F-4D97-AF65-F5344CB8AC3E}">
        <p14:creationId xmlns:p14="http://schemas.microsoft.com/office/powerpoint/2010/main" val="146031088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iming>
    <p:tnLst>
      <p:par>
        <p:cTn xmlns:p14="http://schemas.microsoft.com/office/powerpoint/2010/main" id="1" dur="indefinite" restart="never" nodeType="tmRoot"/>
      </p:par>
    </p:tnLst>
  </p:timing>
  <p:hf hdr="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11.xml.rels><?xml version="1.0" encoding="UTF-8" standalone="yes"?>
<Relationships xmlns="http://schemas.openxmlformats.org/package/2006/relationships"><Relationship Id="rId3" Type="http://schemas.openxmlformats.org/officeDocument/2006/relationships/image" Target="../media/image28.png"/><Relationship Id="rId4" Type="http://schemas.openxmlformats.org/officeDocument/2006/relationships/image" Target="../media/image29.jpeg"/><Relationship Id="rId5" Type="http://schemas.openxmlformats.org/officeDocument/2006/relationships/image" Target="../media/image30.jpeg"/><Relationship Id="rId6" Type="http://schemas.openxmlformats.org/officeDocument/2006/relationships/image" Target="../media/image31.jpeg"/><Relationship Id="rId7" Type="http://schemas.openxmlformats.org/officeDocument/2006/relationships/image" Target="../media/image32.png"/><Relationship Id="rId8" Type="http://schemas.openxmlformats.org/officeDocument/2006/relationships/image" Target="../media/image33.png"/><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12.xml.rels><?xml version="1.0" encoding="UTF-8" standalone="yes"?>
<Relationships xmlns="http://schemas.openxmlformats.org/package/2006/relationships"><Relationship Id="rId3" Type="http://schemas.openxmlformats.org/officeDocument/2006/relationships/image" Target="../media/image34.jpeg"/><Relationship Id="rId4" Type="http://schemas.openxmlformats.org/officeDocument/2006/relationships/image" Target="../media/image35.png"/><Relationship Id="rId5" Type="http://schemas.openxmlformats.org/officeDocument/2006/relationships/image" Target="../media/image36.jpeg"/><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13.xml.rels><?xml version="1.0" encoding="UTF-8" standalone="yes"?>
<Relationships xmlns="http://schemas.openxmlformats.org/package/2006/relationships"><Relationship Id="rId3" Type="http://schemas.openxmlformats.org/officeDocument/2006/relationships/image" Target="../media/image37.png"/><Relationship Id="rId4" Type="http://schemas.openxmlformats.org/officeDocument/2006/relationships/image" Target="../media/image38.png"/><Relationship Id="rId5" Type="http://schemas.openxmlformats.org/officeDocument/2006/relationships/image" Target="../media/image39.png"/><Relationship Id="rId6" Type="http://schemas.openxmlformats.org/officeDocument/2006/relationships/image" Target="../media/image40.png"/><Relationship Id="rId7" Type="http://schemas.openxmlformats.org/officeDocument/2006/relationships/image" Target="../media/image41.png"/><Relationship Id="rId8" Type="http://schemas.openxmlformats.org/officeDocument/2006/relationships/image" Target="../media/image42.png"/><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14.xml.rels><?xml version="1.0" encoding="UTF-8" standalone="yes"?>
<Relationships xmlns="http://schemas.openxmlformats.org/package/2006/relationships"><Relationship Id="rId3" Type="http://schemas.openxmlformats.org/officeDocument/2006/relationships/image" Target="../media/image43.png"/><Relationship Id="rId4" Type="http://schemas.openxmlformats.org/officeDocument/2006/relationships/image" Target="../media/image44.emf"/><Relationship Id="rId5" Type="http://schemas.openxmlformats.org/officeDocument/2006/relationships/image" Target="../media/image45.png"/><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6.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7.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 Id="rId3" Type="http://schemas.openxmlformats.org/officeDocument/2006/relationships/image" Target="../media/image48.jpe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 Id="rId3" Type="http://schemas.openxmlformats.org/officeDocument/2006/relationships/image" Target="../media/image49.png"/></Relationships>
</file>

<file path=ppt/slides/_rels/slide19.xml.rels><?xml version="1.0" encoding="UTF-8" standalone="yes"?>
<Relationships xmlns="http://schemas.openxmlformats.org/package/2006/relationships"><Relationship Id="rId3" Type="http://schemas.openxmlformats.org/officeDocument/2006/relationships/image" Target="../media/image50.png"/><Relationship Id="rId4" Type="http://schemas.openxmlformats.org/officeDocument/2006/relationships/image" Target="../media/image51.png"/><Relationship Id="rId5" Type="http://schemas.openxmlformats.org/officeDocument/2006/relationships/image" Target="../media/image52.png"/><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2.xml.rels><?xml version="1.0" encoding="UTF-8" standalone="yes"?>
<Relationships xmlns="http://schemas.openxmlformats.org/package/2006/relationships"><Relationship Id="rId3" Type="http://schemas.openxmlformats.org/officeDocument/2006/relationships/image" Target="../media/image9.PNG"/><Relationship Id="rId4" Type="http://schemas.openxmlformats.org/officeDocument/2006/relationships/image" Target="../media/image10.jpeg"/><Relationship Id="rId5" Type="http://schemas.openxmlformats.org/officeDocument/2006/relationships/image" Target="../media/image11.jpeg"/><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3.png"/><Relationship Id="rId3" Type="http://schemas.openxmlformats.org/officeDocument/2006/relationships/image" Target="../media/image54.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5.jpe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6.png"/><Relationship Id="rId3" Type="http://schemas.openxmlformats.org/officeDocument/2006/relationships/image" Target="../media/image57.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 Id="rId3" Type="http://schemas.openxmlformats.org/officeDocument/2006/relationships/image" Target="../media/image58.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 Id="rId3" Type="http://schemas.openxmlformats.org/officeDocument/2006/relationships/image" Target="../media/image59.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 Id="rId3" Type="http://schemas.openxmlformats.org/officeDocument/2006/relationships/image" Target="../media/image60.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s>
</file>

<file path=ppt/slides/_rels/slide28.xml.rels><?xml version="1.0" encoding="UTF-8" standalone="yes"?>
<Relationships xmlns="http://schemas.openxmlformats.org/package/2006/relationships"><Relationship Id="rId3" Type="http://schemas.openxmlformats.org/officeDocument/2006/relationships/image" Target="../media/image62.png"/><Relationship Id="rId4" Type="http://schemas.openxmlformats.org/officeDocument/2006/relationships/image" Target="../media/image63.png"/><Relationship Id="rId1" Type="http://schemas.openxmlformats.org/officeDocument/2006/relationships/slideLayout" Target="../slideLayouts/slideLayout2.xml"/><Relationship Id="rId2" Type="http://schemas.openxmlformats.org/officeDocument/2006/relationships/image" Target="../media/image61.jpeg"/></Relationships>
</file>

<file path=ppt/slides/_rels/slide29.xml.rels><?xml version="1.0" encoding="UTF-8" standalone="yes"?>
<Relationships xmlns="http://schemas.openxmlformats.org/package/2006/relationships"><Relationship Id="rId3" Type="http://schemas.openxmlformats.org/officeDocument/2006/relationships/image" Target="../media/image64.emf"/><Relationship Id="rId4" Type="http://schemas.openxmlformats.org/officeDocument/2006/relationships/image" Target="../media/image65.jpeg"/><Relationship Id="rId5" Type="http://schemas.openxmlformats.org/officeDocument/2006/relationships/image" Target="../media/image66.jpeg"/><Relationship Id="rId6" Type="http://schemas.openxmlformats.org/officeDocument/2006/relationships/image" Target="../media/image67.jpeg"/><Relationship Id="rId7" Type="http://schemas.openxmlformats.org/officeDocument/2006/relationships/image" Target="../media/image68.jpeg"/><Relationship Id="rId1" Type="http://schemas.openxmlformats.org/officeDocument/2006/relationships/slideLayout" Target="../slideLayouts/slideLayout2.xml"/><Relationship Id="rId2" Type="http://schemas.openxmlformats.org/officeDocument/2006/relationships/notesSlide" Target="../notesSlides/notesSlide1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69.jpeg"/><Relationship Id="rId4" Type="http://schemas.openxmlformats.org/officeDocument/2006/relationships/image" Target="../media/image70.jpeg"/><Relationship Id="rId1" Type="http://schemas.openxmlformats.org/officeDocument/2006/relationships/slideLayout" Target="../slideLayouts/slideLayout2.xml"/><Relationship Id="rId2" Type="http://schemas.openxmlformats.org/officeDocument/2006/relationships/notesSlide" Target="../notesSlides/notesSlide18.xml"/></Relationships>
</file>

<file path=ppt/slides/_rels/slide31.xml.rels><?xml version="1.0" encoding="UTF-8" standalone="yes"?>
<Relationships xmlns="http://schemas.openxmlformats.org/package/2006/relationships"><Relationship Id="rId3" Type="http://schemas.openxmlformats.org/officeDocument/2006/relationships/image" Target="../media/image71.png"/><Relationship Id="rId4" Type="http://schemas.openxmlformats.org/officeDocument/2006/relationships/image" Target="../media/image72.emf"/><Relationship Id="rId5" Type="http://schemas.openxmlformats.org/officeDocument/2006/relationships/image" Target="../media/image73.jpeg"/><Relationship Id="rId1" Type="http://schemas.openxmlformats.org/officeDocument/2006/relationships/slideLayout" Target="../slideLayouts/slideLayout2.xml"/><Relationship Id="rId2" Type="http://schemas.openxmlformats.org/officeDocument/2006/relationships/notesSlide" Target="../notesSlides/notesSlide19.xml"/></Relationships>
</file>

<file path=ppt/slides/_rels/slide32.xml.rels><?xml version="1.0" encoding="UTF-8" standalone="yes"?>
<Relationships xmlns="http://schemas.openxmlformats.org/package/2006/relationships"><Relationship Id="rId3" Type="http://schemas.openxmlformats.org/officeDocument/2006/relationships/image" Target="../media/image74.emf"/><Relationship Id="rId4" Type="http://schemas.openxmlformats.org/officeDocument/2006/relationships/image" Target="../media/image75.jpeg"/><Relationship Id="rId1" Type="http://schemas.openxmlformats.org/officeDocument/2006/relationships/slideLayout" Target="../slideLayouts/slideLayout2.xml"/><Relationship Id="rId2" Type="http://schemas.openxmlformats.org/officeDocument/2006/relationships/notesSlide" Target="../notesSlides/notesSlide20.xml"/></Relationships>
</file>

<file path=ppt/slides/_rels/slide33.xml.rels><?xml version="1.0" encoding="UTF-8" standalone="yes"?>
<Relationships xmlns="http://schemas.openxmlformats.org/package/2006/relationships"><Relationship Id="rId3" Type="http://schemas.openxmlformats.org/officeDocument/2006/relationships/image" Target="../media/image76.jpeg"/><Relationship Id="rId4" Type="http://schemas.openxmlformats.org/officeDocument/2006/relationships/image" Target="../media/image77.jpeg"/><Relationship Id="rId5" Type="http://schemas.openxmlformats.org/officeDocument/2006/relationships/image" Target="../media/image78.emf"/><Relationship Id="rId6" Type="http://schemas.openxmlformats.org/officeDocument/2006/relationships/image" Target="../media/image79.emf"/><Relationship Id="rId1" Type="http://schemas.openxmlformats.org/officeDocument/2006/relationships/slideLayout" Target="../slideLayouts/slideLayout2.xml"/><Relationship Id="rId2" Type="http://schemas.openxmlformats.org/officeDocument/2006/relationships/notesSlide" Target="../notesSlides/notesSlide21.xml"/></Relationships>
</file>

<file path=ppt/slides/_rels/slide34.xml.rels><?xml version="1.0" encoding="UTF-8" standalone="yes"?>
<Relationships xmlns="http://schemas.openxmlformats.org/package/2006/relationships"><Relationship Id="rId3" Type="http://schemas.openxmlformats.org/officeDocument/2006/relationships/image" Target="../media/image81.jpeg"/><Relationship Id="rId4" Type="http://schemas.openxmlformats.org/officeDocument/2006/relationships/image" Target="../media/image82.jpeg"/><Relationship Id="rId1" Type="http://schemas.openxmlformats.org/officeDocument/2006/relationships/slideLayout" Target="../slideLayouts/slideLayout5.xml"/><Relationship Id="rId2" Type="http://schemas.openxmlformats.org/officeDocument/2006/relationships/image" Target="../media/image80.jpeg"/></Relationships>
</file>

<file path=ppt/slides/_rels/slide35.xml.rels><?xml version="1.0" encoding="UTF-8" standalone="yes"?>
<Relationships xmlns="http://schemas.openxmlformats.org/package/2006/relationships"><Relationship Id="rId3" Type="http://schemas.openxmlformats.org/officeDocument/2006/relationships/image" Target="../media/image83.jpeg"/><Relationship Id="rId4" Type="http://schemas.openxmlformats.org/officeDocument/2006/relationships/image" Target="../media/image84.jpeg"/><Relationship Id="rId1" Type="http://schemas.openxmlformats.org/officeDocument/2006/relationships/slideLayout" Target="../slideLayouts/slideLayout2.xml"/><Relationship Id="rId2" Type="http://schemas.openxmlformats.org/officeDocument/2006/relationships/notesSlide" Target="../notesSlides/notesSlide22.xml"/></Relationships>
</file>

<file path=ppt/slides/_rels/slide36.xml.rels><?xml version="1.0" encoding="UTF-8" standalone="yes"?>
<Relationships xmlns="http://schemas.openxmlformats.org/package/2006/relationships"><Relationship Id="rId3" Type="http://schemas.openxmlformats.org/officeDocument/2006/relationships/image" Target="../media/image86.jpeg"/><Relationship Id="rId4" Type="http://schemas.openxmlformats.org/officeDocument/2006/relationships/image" Target="../media/image87.jpeg"/><Relationship Id="rId5" Type="http://schemas.openxmlformats.org/officeDocument/2006/relationships/image" Target="../media/image88.jpg"/><Relationship Id="rId6" Type="http://schemas.openxmlformats.org/officeDocument/2006/relationships/image" Target="../media/image89.jpeg"/><Relationship Id="rId7" Type="http://schemas.openxmlformats.org/officeDocument/2006/relationships/image" Target="../media/image90.jpeg"/><Relationship Id="rId8" Type="http://schemas.openxmlformats.org/officeDocument/2006/relationships/image" Target="../media/image91.jpeg"/><Relationship Id="rId1" Type="http://schemas.openxmlformats.org/officeDocument/2006/relationships/slideLayout" Target="../slideLayouts/slideLayout2.xml"/><Relationship Id="rId2" Type="http://schemas.openxmlformats.org/officeDocument/2006/relationships/image" Target="../media/image85.jpeg"/></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2.emf"/><Relationship Id="rId3" Type="http://schemas.openxmlformats.org/officeDocument/2006/relationships/image" Target="../media/image93.png"/></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94.png"/><Relationship Id="rId4" Type="http://schemas.openxmlformats.org/officeDocument/2006/relationships/image" Target="../media/image95.gif"/><Relationship Id="rId5" Type="http://schemas.openxmlformats.org/officeDocument/2006/relationships/image" Target="../media/image96.png"/><Relationship Id="rId1" Type="http://schemas.openxmlformats.org/officeDocument/2006/relationships/slideLayout" Target="../slideLayouts/slideLayout2.xml"/><Relationship Id="rId2" Type="http://schemas.openxmlformats.org/officeDocument/2006/relationships/notesSlide" Target="../notesSlides/notesSlide23.xml"/></Relationships>
</file>

<file path=ppt/slides/_rels/slide41.xml.rels><?xml version="1.0" encoding="UTF-8" standalone="yes"?>
<Relationships xmlns="http://schemas.openxmlformats.org/package/2006/relationships"><Relationship Id="rId3" Type="http://schemas.openxmlformats.org/officeDocument/2006/relationships/image" Target="../media/image97.png"/><Relationship Id="rId4" Type="http://schemas.openxmlformats.org/officeDocument/2006/relationships/image" Target="../media/image98.png"/><Relationship Id="rId5" Type="http://schemas.openxmlformats.org/officeDocument/2006/relationships/image" Target="../media/image99.png"/><Relationship Id="rId1" Type="http://schemas.openxmlformats.org/officeDocument/2006/relationships/slideLayout" Target="../slideLayouts/slideLayout2.xml"/><Relationship Id="rId2" Type="http://schemas.openxmlformats.org/officeDocument/2006/relationships/notesSlide" Target="../notesSlides/notesSlide24.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00.emf"/><Relationship Id="rId3" Type="http://schemas.openxmlformats.org/officeDocument/2006/relationships/image" Target="../media/image101.png"/></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102.emf"/><Relationship Id="rId3" Type="http://schemas.openxmlformats.org/officeDocument/2006/relationships/image" Target="../media/image103.png"/></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04.png"/><Relationship Id="rId3" Type="http://schemas.openxmlformats.org/officeDocument/2006/relationships/image" Target="../media/image105.jpeg"/></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06.png"/><Relationship Id="rId3" Type="http://schemas.openxmlformats.org/officeDocument/2006/relationships/image" Target="../media/image107.png"/></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5.xml"/><Relationship Id="rId3" Type="http://schemas.openxmlformats.org/officeDocument/2006/relationships/image" Target="../media/image108.png"/></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6.xml"/></Relationships>
</file>

<file path=ppt/slides/_rels/slide49.xml.rels><?xml version="1.0" encoding="UTF-8" standalone="yes"?>
<Relationships xmlns="http://schemas.openxmlformats.org/package/2006/relationships"><Relationship Id="rId3" Type="http://schemas.openxmlformats.org/officeDocument/2006/relationships/image" Target="../media/image109.png"/><Relationship Id="rId4" Type="http://schemas.openxmlformats.org/officeDocument/2006/relationships/image" Target="../media/image96.png"/><Relationship Id="rId5" Type="http://schemas.openxmlformats.org/officeDocument/2006/relationships/image" Target="../media/image110.png"/><Relationship Id="rId6" Type="http://schemas.openxmlformats.org/officeDocument/2006/relationships/image" Target="../media/image111.jpeg"/><Relationship Id="rId7" Type="http://schemas.openxmlformats.org/officeDocument/2006/relationships/image" Target="../media/image112.jpeg"/><Relationship Id="rId8" Type="http://schemas.openxmlformats.org/officeDocument/2006/relationships/image" Target="../media/image113.jpeg"/><Relationship Id="rId9" Type="http://schemas.openxmlformats.org/officeDocument/2006/relationships/image" Target="../media/image114.jpeg"/><Relationship Id="rId1" Type="http://schemas.openxmlformats.org/officeDocument/2006/relationships/slideLayout" Target="../slideLayouts/slideLayout6.xml"/><Relationship Id="rId2" Type="http://schemas.openxmlformats.org/officeDocument/2006/relationships/notesSlide" Target="../notesSlides/notesSlide27.xml"/></Relationships>
</file>

<file path=ppt/slides/_rels/slide5.xml.rels><?xml version="1.0" encoding="UTF-8" standalone="yes"?>
<Relationships xmlns="http://schemas.openxmlformats.org/package/2006/relationships"><Relationship Id="rId11" Type="http://schemas.openxmlformats.org/officeDocument/2006/relationships/image" Target="../media/image20.jpg"/><Relationship Id="rId12" Type="http://schemas.openxmlformats.org/officeDocument/2006/relationships/image" Target="../media/image21.jpg"/><Relationship Id="rId13" Type="http://schemas.openxmlformats.org/officeDocument/2006/relationships/image" Target="../media/image22.jpg"/><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12.jpg"/><Relationship Id="rId4" Type="http://schemas.openxmlformats.org/officeDocument/2006/relationships/image" Target="../media/image13.png"/><Relationship Id="rId5" Type="http://schemas.openxmlformats.org/officeDocument/2006/relationships/image" Target="../media/image14.png"/><Relationship Id="rId6" Type="http://schemas.openxmlformats.org/officeDocument/2006/relationships/image" Target="../media/image15.png"/><Relationship Id="rId7" Type="http://schemas.openxmlformats.org/officeDocument/2006/relationships/image" Target="../media/image16.png"/><Relationship Id="rId8" Type="http://schemas.openxmlformats.org/officeDocument/2006/relationships/image" Target="../media/image17.jpg"/><Relationship Id="rId9" Type="http://schemas.openxmlformats.org/officeDocument/2006/relationships/image" Target="../media/image18.jpg"/><Relationship Id="rId10" Type="http://schemas.openxmlformats.org/officeDocument/2006/relationships/image" Target="../media/image19.png"/></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115.png"/></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116.png"/></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117.jpeg"/><Relationship Id="rId3" Type="http://schemas.openxmlformats.org/officeDocument/2006/relationships/image" Target="../media/image118.jpeg"/></Relationships>
</file>

<file path=ppt/slides/_rels/slide53.xml.rels><?xml version="1.0" encoding="UTF-8" standalone="yes"?>
<Relationships xmlns="http://schemas.openxmlformats.org/package/2006/relationships"><Relationship Id="rId3" Type="http://schemas.openxmlformats.org/officeDocument/2006/relationships/image" Target="../media/image120.png"/><Relationship Id="rId4" Type="http://schemas.openxmlformats.org/officeDocument/2006/relationships/image" Target="../media/image121.png"/><Relationship Id="rId5" Type="http://schemas.openxmlformats.org/officeDocument/2006/relationships/image" Target="../media/image122.png"/><Relationship Id="rId1" Type="http://schemas.openxmlformats.org/officeDocument/2006/relationships/slideLayout" Target="../slideLayouts/slideLayout6.xml"/><Relationship Id="rId2" Type="http://schemas.openxmlformats.org/officeDocument/2006/relationships/image" Target="../media/image119.png"/></Relationships>
</file>

<file path=ppt/slides/_rels/slide54.xml.rels><?xml version="1.0" encoding="UTF-8" standalone="yes"?>
<Relationships xmlns="http://schemas.openxmlformats.org/package/2006/relationships"><Relationship Id="rId3" Type="http://schemas.openxmlformats.org/officeDocument/2006/relationships/image" Target="../media/image124.jpeg"/><Relationship Id="rId4" Type="http://schemas.openxmlformats.org/officeDocument/2006/relationships/image" Target="../media/image125.jpeg"/><Relationship Id="rId1" Type="http://schemas.openxmlformats.org/officeDocument/2006/relationships/slideLayout" Target="../slideLayouts/slideLayout6.xml"/><Relationship Id="rId2" Type="http://schemas.openxmlformats.org/officeDocument/2006/relationships/image" Target="../media/image123.jpeg"/></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28.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3" Type="http://schemas.openxmlformats.org/officeDocument/2006/relationships/image" Target="../media/image126.png"/><Relationship Id="rId4" Type="http://schemas.openxmlformats.org/officeDocument/2006/relationships/image" Target="../media/image127.jpeg"/><Relationship Id="rId1" Type="http://schemas.openxmlformats.org/officeDocument/2006/relationships/slideLayout" Target="../slideLayouts/slideLayout2.xml"/><Relationship Id="rId2" Type="http://schemas.openxmlformats.org/officeDocument/2006/relationships/notesSlide" Target="../notesSlides/notesSlide29.xml"/></Relationships>
</file>

<file path=ppt/slides/_rels/slide58.xml.rels><?xml version="1.0" encoding="UTF-8" standalone="yes"?>
<Relationships xmlns="http://schemas.openxmlformats.org/package/2006/relationships"><Relationship Id="rId3" Type="http://schemas.openxmlformats.org/officeDocument/2006/relationships/image" Target="../media/image128.png"/><Relationship Id="rId4" Type="http://schemas.openxmlformats.org/officeDocument/2006/relationships/image" Target="../media/image129.png"/><Relationship Id="rId5" Type="http://schemas.openxmlformats.org/officeDocument/2006/relationships/image" Target="../media/image130.png"/><Relationship Id="rId1" Type="http://schemas.openxmlformats.org/officeDocument/2006/relationships/slideLayout" Target="../slideLayouts/slideLayout2.xml"/><Relationship Id="rId2" Type="http://schemas.openxmlformats.org/officeDocument/2006/relationships/notesSlide" Target="../notesSlides/notesSlide30.xml"/></Relationships>
</file>

<file path=ppt/slides/_rels/slide59.xml.rels><?xml version="1.0" encoding="UTF-8" standalone="yes"?>
<Relationships xmlns="http://schemas.openxmlformats.org/package/2006/relationships"><Relationship Id="rId3" Type="http://schemas.openxmlformats.org/officeDocument/2006/relationships/image" Target="../media/image131.png"/><Relationship Id="rId4" Type="http://schemas.openxmlformats.org/officeDocument/2006/relationships/image" Target="../media/image132.png"/><Relationship Id="rId5" Type="http://schemas.openxmlformats.org/officeDocument/2006/relationships/image" Target="../media/image133.png"/><Relationship Id="rId6" Type="http://schemas.openxmlformats.org/officeDocument/2006/relationships/chart" Target="../charts/chart1.xml"/><Relationship Id="rId7" Type="http://schemas.openxmlformats.org/officeDocument/2006/relationships/image" Target="../media/image134.png"/><Relationship Id="rId1" Type="http://schemas.openxmlformats.org/officeDocument/2006/relationships/slideLayout" Target="../slideLayouts/slideLayout2.xml"/><Relationship Id="rId2" Type="http://schemas.openxmlformats.org/officeDocument/2006/relationships/notesSlide" Target="../notesSlides/notesSlide31.xml"/></Relationships>
</file>

<file path=ppt/slides/_rels/slide6.xml.rels><?xml version="1.0" encoding="UTF-8" standalone="yes"?>
<Relationships xmlns="http://schemas.openxmlformats.org/package/2006/relationships"><Relationship Id="rId3" Type="http://schemas.openxmlformats.org/officeDocument/2006/relationships/image" Target="../media/image23.jpg"/><Relationship Id="rId4" Type="http://schemas.openxmlformats.org/officeDocument/2006/relationships/image" Target="../media/image24.png"/><Relationship Id="rId5" Type="http://schemas.openxmlformats.org/officeDocument/2006/relationships/image" Target="../media/image25.jpg"/><Relationship Id="rId6" Type="http://schemas.openxmlformats.org/officeDocument/2006/relationships/image" Target="../media/image26.jpg"/><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2.xml"/><Relationship Id="rId3" Type="http://schemas.openxmlformats.org/officeDocument/2006/relationships/image" Target="../media/image135.jpeg"/></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3.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4.xml"/></Relationships>
</file>

<file path=ppt/slides/_rels/slide63.xml.rels><?xml version="1.0" encoding="UTF-8" standalone="yes"?>
<Relationships xmlns="http://schemas.openxmlformats.org/package/2006/relationships"><Relationship Id="rId3" Type="http://schemas.openxmlformats.org/officeDocument/2006/relationships/image" Target="../media/image89.jpeg"/><Relationship Id="rId4" Type="http://schemas.openxmlformats.org/officeDocument/2006/relationships/image" Target="../media/image90.jpeg"/><Relationship Id="rId5" Type="http://schemas.openxmlformats.org/officeDocument/2006/relationships/image" Target="../media/image91.jpeg"/><Relationship Id="rId6" Type="http://schemas.openxmlformats.org/officeDocument/2006/relationships/image" Target="../media/image85.jpeg"/><Relationship Id="rId1" Type="http://schemas.openxmlformats.org/officeDocument/2006/relationships/slideLayout" Target="../slideLayouts/slideLayout3.xml"/><Relationship Id="rId2" Type="http://schemas.openxmlformats.org/officeDocument/2006/relationships/image" Target="../media/image87.jpeg"/></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5.xml.rels><?xml version="1.0" encoding="UTF-8" standalone="yes"?>
<Relationships xmlns="http://schemas.openxmlformats.org/package/2006/relationships"><Relationship Id="rId3" Type="http://schemas.openxmlformats.org/officeDocument/2006/relationships/image" Target="../media/image136.jpg"/><Relationship Id="rId4" Type="http://schemas.openxmlformats.org/officeDocument/2006/relationships/image" Target="../media/image137.jpg"/><Relationship Id="rId5" Type="http://schemas.openxmlformats.org/officeDocument/2006/relationships/image" Target="../media/image138.jpeg"/><Relationship Id="rId1" Type="http://schemas.openxmlformats.org/officeDocument/2006/relationships/slideLayout" Target="../slideLayouts/slideLayout2.xml"/><Relationship Id="rId2" Type="http://schemas.openxmlformats.org/officeDocument/2006/relationships/notesSlide" Target="../notesSlides/notesSlide35.xml"/></Relationships>
</file>

<file path=ppt/slides/_rels/slide66.xml.rels><?xml version="1.0" encoding="UTF-8" standalone="yes"?>
<Relationships xmlns="http://schemas.openxmlformats.org/package/2006/relationships"><Relationship Id="rId3" Type="http://schemas.openxmlformats.org/officeDocument/2006/relationships/image" Target="../media/image139.jpeg"/><Relationship Id="rId4" Type="http://schemas.openxmlformats.org/officeDocument/2006/relationships/image" Target="../media/image140.jpeg"/><Relationship Id="rId1" Type="http://schemas.openxmlformats.org/officeDocument/2006/relationships/slideLayout" Target="../slideLayouts/slideLayout2.xml"/><Relationship Id="rId2" Type="http://schemas.openxmlformats.org/officeDocument/2006/relationships/notesSlide" Target="../notesSlides/notesSlide36.xml"/></Relationships>
</file>

<file path=ppt/slides/_rels/slide67.xml.rels><?xml version="1.0" encoding="UTF-8" standalone="yes"?>
<Relationships xmlns="http://schemas.openxmlformats.org/package/2006/relationships"><Relationship Id="rId3" Type="http://schemas.openxmlformats.org/officeDocument/2006/relationships/image" Target="../media/image141.jpeg"/><Relationship Id="rId4" Type="http://schemas.openxmlformats.org/officeDocument/2006/relationships/image" Target="../media/image142.jpeg"/><Relationship Id="rId5" Type="http://schemas.openxmlformats.org/officeDocument/2006/relationships/image" Target="../media/image143.jpeg"/><Relationship Id="rId1" Type="http://schemas.openxmlformats.org/officeDocument/2006/relationships/slideLayout" Target="../slideLayouts/slideLayout2.xml"/><Relationship Id="rId2" Type="http://schemas.openxmlformats.org/officeDocument/2006/relationships/notesSlide" Target="../notesSlides/notesSlide37.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0.jpeg"/><Relationship Id="rId3" Type="http://schemas.openxmlformats.org/officeDocument/2006/relationships/image" Target="../media/image144.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1.jpeg"/><Relationship Id="rId3" Type="http://schemas.openxmlformats.org/officeDocument/2006/relationships/image" Target="../media/image27.jpeg"/></Relationships>
</file>

<file path=ppt/slides/_rels/slide70.xml.rels><?xml version="1.0" encoding="UTF-8" standalone="yes"?>
<Relationships xmlns="http://schemas.openxmlformats.org/package/2006/relationships"><Relationship Id="rId3" Type="http://schemas.openxmlformats.org/officeDocument/2006/relationships/image" Target="../media/image146.png"/><Relationship Id="rId4" Type="http://schemas.openxmlformats.org/officeDocument/2006/relationships/image" Target="../media/image32.png"/><Relationship Id="rId1" Type="http://schemas.openxmlformats.org/officeDocument/2006/relationships/slideLayout" Target="../slideLayouts/slideLayout2.xml"/><Relationship Id="rId2" Type="http://schemas.openxmlformats.org/officeDocument/2006/relationships/image" Target="../media/image145.png"/></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47.jpeg"/></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148.jpeg"/></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8.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49.jpeg"/><Relationship Id="rId3" Type="http://schemas.openxmlformats.org/officeDocument/2006/relationships/image" Target="../media/image150.jpeg"/></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9.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0.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1.xml"/><Relationship Id="rId3" Type="http://schemas.openxmlformats.org/officeDocument/2006/relationships/image" Target="../media/image151.emf"/></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152.jpeg"/><Relationship Id="rId3" Type="http://schemas.openxmlformats.org/officeDocument/2006/relationships/image" Target="../media/image153.png"/></Relationships>
</file>

<file path=ppt/slides/_rels/slide84.xml.rels><?xml version="1.0" encoding="UTF-8" standalone="yes"?>
<Relationships xmlns="http://schemas.openxmlformats.org/package/2006/relationships"><Relationship Id="rId3" Type="http://schemas.openxmlformats.org/officeDocument/2006/relationships/image" Target="../media/image71.png"/><Relationship Id="rId4" Type="http://schemas.openxmlformats.org/officeDocument/2006/relationships/image" Target="../media/image154.png"/><Relationship Id="rId5" Type="http://schemas.openxmlformats.org/officeDocument/2006/relationships/image" Target="../media/image155.png"/><Relationship Id="rId6" Type="http://schemas.openxmlformats.org/officeDocument/2006/relationships/image" Target="../media/image156.png"/><Relationship Id="rId7" Type="http://schemas.openxmlformats.org/officeDocument/2006/relationships/image" Target="../media/image157.png"/><Relationship Id="rId1" Type="http://schemas.openxmlformats.org/officeDocument/2006/relationships/slideLayout" Target="../slideLayouts/slideLayout6.xml"/><Relationship Id="rId2" Type="http://schemas.openxmlformats.org/officeDocument/2006/relationships/notesSlide" Target="../notesSlides/notesSlide42.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3.xml"/><Relationship Id="rId3" Type="http://schemas.openxmlformats.org/officeDocument/2006/relationships/image" Target="../media/image158.jpe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ítulo 6"/>
          <p:cNvSpPr>
            <a:spLocks noGrp="1"/>
          </p:cNvSpPr>
          <p:nvPr>
            <p:ph type="ctrTitle"/>
          </p:nvPr>
        </p:nvSpPr>
        <p:spPr>
          <a:xfrm>
            <a:off x="19446" y="1916832"/>
            <a:ext cx="8873034" cy="2448272"/>
          </a:xfrm>
        </p:spPr>
        <p:txBody>
          <a:bodyPr>
            <a:normAutofit/>
          </a:bodyPr>
          <a:lstStyle/>
          <a:p>
            <a:r>
              <a:rPr lang="en-GB" dirty="0" smtClean="0"/>
              <a:t>The </a:t>
            </a:r>
            <a:r>
              <a:rPr lang="en-GB" dirty="0" smtClean="0"/>
              <a:t>IFIC-CLIC Collaboration:</a:t>
            </a:r>
            <a:br>
              <a:rPr lang="en-GB" dirty="0" smtClean="0"/>
            </a:br>
            <a:r>
              <a:rPr lang="es-ES" sz="2700" dirty="0"/>
              <a:t>KE2638/BE/CLIC </a:t>
            </a:r>
            <a:r>
              <a:rPr lang="es-ES" sz="2700" dirty="0" smtClean="0"/>
              <a:t/>
            </a:r>
            <a:br>
              <a:rPr lang="es-ES" sz="2700" dirty="0" smtClean="0"/>
            </a:br>
            <a:r>
              <a:rPr lang="en-US" sz="2700" dirty="0" smtClean="0"/>
              <a:t>“Development of accelerator science and technologies associated with the CLIC accelerating structure design” </a:t>
            </a:r>
            <a:br>
              <a:rPr lang="en-US" sz="2700" dirty="0" smtClean="0"/>
            </a:br>
            <a:endParaRPr lang="en-US" sz="2700" dirty="0"/>
          </a:p>
        </p:txBody>
      </p:sp>
      <p:sp>
        <p:nvSpPr>
          <p:cNvPr id="8" name="Subtítulo 7"/>
          <p:cNvSpPr>
            <a:spLocks noGrp="1"/>
          </p:cNvSpPr>
          <p:nvPr>
            <p:ph type="subTitle" idx="1"/>
          </p:nvPr>
        </p:nvSpPr>
        <p:spPr>
          <a:xfrm>
            <a:off x="1763688" y="4102224"/>
            <a:ext cx="2088232" cy="2207096"/>
          </a:xfrm>
        </p:spPr>
        <p:txBody>
          <a:bodyPr>
            <a:normAutofit/>
          </a:bodyPr>
          <a:lstStyle/>
          <a:p>
            <a:pPr algn="just"/>
            <a:r>
              <a:rPr lang="en-GB" sz="1800" b="1" dirty="0" smtClean="0">
                <a:solidFill>
                  <a:srgbClr val="002060"/>
                </a:solidFill>
              </a:rPr>
              <a:t>A. Faus</a:t>
            </a:r>
            <a:r>
              <a:rPr lang="en-GB" sz="1800" b="1" dirty="0" smtClean="0">
                <a:solidFill>
                  <a:srgbClr val="002060"/>
                </a:solidFill>
              </a:rPr>
              <a:t>-Golfe</a:t>
            </a:r>
          </a:p>
          <a:p>
            <a:pPr algn="just"/>
            <a:r>
              <a:rPr lang="en-GB" sz="1800" b="1" dirty="0" smtClean="0">
                <a:solidFill>
                  <a:srgbClr val="002060"/>
                </a:solidFill>
              </a:rPr>
              <a:t>A. </a:t>
            </a:r>
            <a:r>
              <a:rPr lang="en-GB" sz="1800" b="1" dirty="0" err="1" smtClean="0">
                <a:solidFill>
                  <a:srgbClr val="002060"/>
                </a:solidFill>
              </a:rPr>
              <a:t>Benot</a:t>
            </a:r>
            <a:r>
              <a:rPr lang="en-GB" sz="1800" b="1" dirty="0" smtClean="0">
                <a:solidFill>
                  <a:srgbClr val="002060"/>
                </a:solidFill>
              </a:rPr>
              <a:t> </a:t>
            </a:r>
            <a:r>
              <a:rPr lang="en-GB" sz="1800" b="1" dirty="0" err="1" smtClean="0">
                <a:solidFill>
                  <a:srgbClr val="002060"/>
                </a:solidFill>
              </a:rPr>
              <a:t>Morell</a:t>
            </a:r>
            <a:r>
              <a:rPr lang="en-GB" sz="1800" b="1" dirty="0" smtClean="0">
                <a:solidFill>
                  <a:srgbClr val="002060"/>
                </a:solidFill>
              </a:rPr>
              <a:t> </a:t>
            </a:r>
            <a:endParaRPr lang="en-GB" sz="1800" b="1" dirty="0" smtClean="0">
              <a:solidFill>
                <a:srgbClr val="002060"/>
              </a:solidFill>
            </a:endParaRPr>
          </a:p>
          <a:p>
            <a:pPr algn="just"/>
            <a:r>
              <a:rPr lang="en-GB" sz="1800" b="1" dirty="0" smtClean="0">
                <a:solidFill>
                  <a:srgbClr val="002060"/>
                </a:solidFill>
              </a:rPr>
              <a:t>D</a:t>
            </a:r>
            <a:r>
              <a:rPr lang="en-GB" sz="1800" b="1" dirty="0" smtClean="0">
                <a:solidFill>
                  <a:srgbClr val="002060"/>
                </a:solidFill>
              </a:rPr>
              <a:t>. </a:t>
            </a:r>
            <a:r>
              <a:rPr lang="en-GB" sz="1800" b="1" dirty="0" err="1" smtClean="0">
                <a:solidFill>
                  <a:srgbClr val="002060"/>
                </a:solidFill>
              </a:rPr>
              <a:t>Esperante</a:t>
            </a:r>
            <a:endParaRPr lang="en-GB" sz="1800" b="1" dirty="0" smtClean="0">
              <a:solidFill>
                <a:srgbClr val="002060"/>
              </a:solidFill>
            </a:endParaRPr>
          </a:p>
          <a:p>
            <a:pPr algn="just"/>
            <a:r>
              <a:rPr lang="en-GB" sz="1800" b="1" dirty="0" smtClean="0">
                <a:solidFill>
                  <a:srgbClr val="002060"/>
                </a:solidFill>
              </a:rPr>
              <a:t>C. Blanch</a:t>
            </a:r>
          </a:p>
          <a:p>
            <a:pPr algn="just"/>
            <a:r>
              <a:rPr lang="en-GB" sz="1800" b="1" dirty="0" smtClean="0">
                <a:solidFill>
                  <a:srgbClr val="002060"/>
                </a:solidFill>
              </a:rPr>
              <a:t>T. </a:t>
            </a:r>
            <a:r>
              <a:rPr lang="en-GB" sz="1800" b="1" dirty="0" err="1" smtClean="0">
                <a:solidFill>
                  <a:srgbClr val="002060"/>
                </a:solidFill>
              </a:rPr>
              <a:t>Argyropoulos</a:t>
            </a:r>
            <a:endParaRPr lang="en-GB" sz="1800" b="1" dirty="0" smtClean="0">
              <a:solidFill>
                <a:srgbClr val="002060"/>
              </a:solidFill>
            </a:endParaRPr>
          </a:p>
          <a:p>
            <a:pPr algn="just"/>
            <a:r>
              <a:rPr lang="en-GB" sz="1800" b="1" dirty="0" smtClean="0">
                <a:solidFill>
                  <a:srgbClr val="002060"/>
                </a:solidFill>
              </a:rPr>
              <a:t>J. </a:t>
            </a:r>
            <a:r>
              <a:rPr lang="en-GB" sz="1800" b="1" dirty="0" err="1" smtClean="0">
                <a:solidFill>
                  <a:srgbClr val="002060"/>
                </a:solidFill>
              </a:rPr>
              <a:t>Giner</a:t>
            </a:r>
            <a:r>
              <a:rPr lang="en-GB" sz="1800" b="1" dirty="0" smtClean="0">
                <a:solidFill>
                  <a:srgbClr val="002060"/>
                </a:solidFill>
              </a:rPr>
              <a:t> Navarro</a:t>
            </a:r>
          </a:p>
          <a:p>
            <a:endParaRPr lang="en-GB" b="1" dirty="0">
              <a:solidFill>
                <a:srgbClr val="002060"/>
              </a:solidFill>
            </a:endParaRPr>
          </a:p>
          <a:p>
            <a:endParaRPr lang="en-GB" dirty="0">
              <a:solidFill>
                <a:srgbClr val="002060"/>
              </a:solidFill>
            </a:endParaRPr>
          </a:p>
          <a:p>
            <a:endParaRPr lang="en-US" dirty="0"/>
          </a:p>
        </p:txBody>
      </p:sp>
      <p:sp>
        <p:nvSpPr>
          <p:cNvPr id="6" name="Marcador de número de diapositiva 5"/>
          <p:cNvSpPr>
            <a:spLocks noGrp="1"/>
          </p:cNvSpPr>
          <p:nvPr>
            <p:ph type="sldNum" sz="quarter" idx="12"/>
          </p:nvPr>
        </p:nvSpPr>
        <p:spPr/>
        <p:txBody>
          <a:bodyPr/>
          <a:lstStyle/>
          <a:p>
            <a:fld id="{9A43A518-2C89-46D8-985F-EB86B73A5824}" type="slidenum">
              <a:rPr lang="en-US" smtClean="0">
                <a:solidFill>
                  <a:prstClr val="black">
                    <a:tint val="75000"/>
                  </a:prstClr>
                </a:solidFill>
              </a:rPr>
              <a:pPr/>
              <a:t>1</a:t>
            </a:fld>
            <a:endParaRPr lang="en-US">
              <a:solidFill>
                <a:prstClr val="black">
                  <a:tint val="75000"/>
                </a:prstClr>
              </a:solidFill>
            </a:endParaRPr>
          </a:p>
        </p:txBody>
      </p:sp>
      <p:sp>
        <p:nvSpPr>
          <p:cNvPr id="5" name="Subtítulo 7"/>
          <p:cNvSpPr txBox="1">
            <a:spLocks/>
          </p:cNvSpPr>
          <p:nvPr/>
        </p:nvSpPr>
        <p:spPr>
          <a:xfrm>
            <a:off x="4427984" y="4102224"/>
            <a:ext cx="2304256" cy="1631032"/>
          </a:xfrm>
          <a:prstGeom prst="rect">
            <a:avLst/>
          </a:prstGeom>
        </p:spPr>
        <p:txBody>
          <a:bodyPr vert="horz" lIns="91440" tIns="45720" rIns="91440" bIns="45720" rtlCol="0">
            <a:normAutofit/>
          </a:bodyPr>
          <a:lstStyle>
            <a:lvl1pPr marL="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lgn="just"/>
            <a:r>
              <a:rPr lang="en-GB" sz="1800" b="1" dirty="0" smtClean="0">
                <a:solidFill>
                  <a:srgbClr val="002060"/>
                </a:solidFill>
              </a:rPr>
              <a:t>H. </a:t>
            </a:r>
            <a:r>
              <a:rPr lang="en-GB" sz="1800" b="1" dirty="0" err="1" smtClean="0">
                <a:solidFill>
                  <a:srgbClr val="002060"/>
                </a:solidFill>
              </a:rPr>
              <a:t>Schmickler</a:t>
            </a:r>
            <a:endParaRPr lang="en-GB" sz="1800" b="1" dirty="0" smtClean="0">
              <a:solidFill>
                <a:srgbClr val="002060"/>
              </a:solidFill>
            </a:endParaRPr>
          </a:p>
          <a:p>
            <a:pPr algn="just"/>
            <a:r>
              <a:rPr lang="en-GB" sz="1800" b="1" dirty="0" smtClean="0">
                <a:solidFill>
                  <a:srgbClr val="002060"/>
                </a:solidFill>
              </a:rPr>
              <a:t>M. Wendt</a:t>
            </a:r>
          </a:p>
          <a:p>
            <a:pPr algn="just"/>
            <a:r>
              <a:rPr lang="en-GB" sz="1800" b="1" dirty="0" smtClean="0">
                <a:solidFill>
                  <a:srgbClr val="002060"/>
                </a:solidFill>
              </a:rPr>
              <a:t>N. Catalan </a:t>
            </a:r>
            <a:r>
              <a:rPr lang="en-GB" sz="1800" b="1" dirty="0" err="1" smtClean="0">
                <a:solidFill>
                  <a:srgbClr val="002060"/>
                </a:solidFill>
              </a:rPr>
              <a:t>Lasheras</a:t>
            </a:r>
            <a:endParaRPr lang="en-GB" sz="1800" b="1" dirty="0" smtClean="0">
              <a:solidFill>
                <a:srgbClr val="002060"/>
              </a:solidFill>
            </a:endParaRPr>
          </a:p>
          <a:p>
            <a:pPr algn="just"/>
            <a:r>
              <a:rPr lang="en-GB" sz="1800" b="1" dirty="0" smtClean="0">
                <a:solidFill>
                  <a:srgbClr val="002060"/>
                </a:solidFill>
              </a:rPr>
              <a:t>W. </a:t>
            </a:r>
            <a:r>
              <a:rPr lang="en-GB" sz="1800" b="1" dirty="0" err="1">
                <a:solidFill>
                  <a:srgbClr val="002060"/>
                </a:solidFill>
              </a:rPr>
              <a:t>W</a:t>
            </a:r>
            <a:r>
              <a:rPr lang="en-GB" sz="1800" b="1" dirty="0" err="1" smtClean="0">
                <a:solidFill>
                  <a:srgbClr val="002060"/>
                </a:solidFill>
              </a:rPr>
              <a:t>uensch</a:t>
            </a:r>
            <a:endParaRPr lang="en-GB" sz="1800" b="1" dirty="0" smtClean="0">
              <a:solidFill>
                <a:srgbClr val="002060"/>
              </a:solidFill>
            </a:endParaRPr>
          </a:p>
          <a:p>
            <a:endParaRPr lang="en-GB" b="1" dirty="0" smtClean="0">
              <a:solidFill>
                <a:srgbClr val="002060"/>
              </a:solidFill>
            </a:endParaRPr>
          </a:p>
          <a:p>
            <a:endParaRPr lang="en-GB" dirty="0" smtClean="0">
              <a:solidFill>
                <a:srgbClr val="002060"/>
              </a:solidFill>
            </a:endParaRPr>
          </a:p>
          <a:p>
            <a:endParaRPr lang="en-US" dirty="0"/>
          </a:p>
        </p:txBody>
      </p:sp>
      <p:sp>
        <p:nvSpPr>
          <p:cNvPr id="9" name="Subtítulo 7"/>
          <p:cNvSpPr txBox="1">
            <a:spLocks/>
          </p:cNvSpPr>
          <p:nvPr/>
        </p:nvSpPr>
        <p:spPr>
          <a:xfrm>
            <a:off x="4355976" y="5517232"/>
            <a:ext cx="4464496" cy="720080"/>
          </a:xfrm>
          <a:prstGeom prst="rect">
            <a:avLst/>
          </a:prstGeom>
        </p:spPr>
        <p:txBody>
          <a:bodyPr vert="horz" lIns="91440" tIns="45720" rIns="91440" bIns="45720" rtlCol="0">
            <a:normAutofit/>
          </a:bodyPr>
          <a:lstStyle>
            <a:lvl1pPr marL="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lgn="just"/>
            <a:r>
              <a:rPr lang="en-GB" b="1" dirty="0" smtClean="0">
                <a:solidFill>
                  <a:srgbClr val="002060"/>
                </a:solidFill>
              </a:rPr>
              <a:t> </a:t>
            </a:r>
            <a:r>
              <a:rPr lang="en-GB" sz="1800" b="1" dirty="0" smtClean="0">
                <a:solidFill>
                  <a:srgbClr val="002060"/>
                </a:solidFill>
              </a:rPr>
              <a:t>with the support of the RF group at CERN</a:t>
            </a:r>
          </a:p>
          <a:p>
            <a:endParaRPr lang="en-GB" sz="1800" b="1" dirty="0" smtClean="0">
              <a:solidFill>
                <a:srgbClr val="002060"/>
              </a:solidFill>
            </a:endParaRPr>
          </a:p>
          <a:p>
            <a:endParaRPr lang="en-GB" dirty="0" smtClean="0">
              <a:solidFill>
                <a:srgbClr val="002060"/>
              </a:solidFill>
            </a:endParaRPr>
          </a:p>
          <a:p>
            <a:endParaRPr lang="en-US" dirty="0"/>
          </a:p>
        </p:txBody>
      </p:sp>
      <p:sp>
        <p:nvSpPr>
          <p:cNvPr id="2" name="Marcador de fecha 1"/>
          <p:cNvSpPr>
            <a:spLocks noGrp="1"/>
          </p:cNvSpPr>
          <p:nvPr>
            <p:ph type="dt" sz="half" idx="10"/>
          </p:nvPr>
        </p:nvSpPr>
        <p:spPr/>
        <p:txBody>
          <a:bodyPr/>
          <a:lstStyle/>
          <a:p>
            <a:r>
              <a:rPr lang="es-ES_tradnl" smtClean="0">
                <a:solidFill>
                  <a:prstClr val="black">
                    <a:tint val="75000"/>
                  </a:prstClr>
                </a:solidFill>
              </a:rPr>
              <a:t>30 May - 5 June 2016</a:t>
            </a:r>
            <a:endParaRPr lang="en-US">
              <a:solidFill>
                <a:prstClr val="black">
                  <a:tint val="75000"/>
                </a:prstClr>
              </a:solidFill>
            </a:endParaRPr>
          </a:p>
        </p:txBody>
      </p:sp>
      <p:sp>
        <p:nvSpPr>
          <p:cNvPr id="3" name="Marcador de pie de página 2"/>
          <p:cNvSpPr>
            <a:spLocks noGrp="1"/>
          </p:cNvSpPr>
          <p:nvPr>
            <p:ph type="ftr" sz="quarter" idx="11"/>
          </p:nvPr>
        </p:nvSpPr>
        <p:spPr/>
        <p:txBody>
          <a:bodyPr/>
          <a:lstStyle/>
          <a:p>
            <a:r>
              <a:rPr lang="en-GB" smtClean="0"/>
              <a:t>ECFA LCWS 2016</a:t>
            </a:r>
            <a:endParaRPr lang="es-ES" dirty="0"/>
          </a:p>
        </p:txBody>
      </p:sp>
    </p:spTree>
    <p:extLst>
      <p:ext uri="{BB962C8B-B14F-4D97-AF65-F5344CB8AC3E}">
        <p14:creationId xmlns:p14="http://schemas.microsoft.com/office/powerpoint/2010/main" val="2665585087"/>
      </p:ext>
    </p:extLst>
  </p:cSld>
  <p:clrMapOvr>
    <a:masterClrMapping/>
  </p:clrMapOvr>
  <mc:AlternateContent xmlns:mc="http://schemas.openxmlformats.org/markup-compatibility/2006">
    <mc:Choice xmlns:p14="http://schemas.microsoft.com/office/powerpoint/2010/main" Requires="p14">
      <p:transition spd="slow" p14:dur="2000">
        <p14:prism isContent="1"/>
      </p:transition>
    </mc:Choice>
    <mc:Fallback>
      <p:transition xmlns:p14="http://schemas.microsoft.com/office/powerpoint/2010/main" spd="slow">
        <p:fade/>
      </p:transition>
    </mc:Fallback>
  </mc:AlternateContent>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62880" y="692696"/>
            <a:ext cx="8229600" cy="576064"/>
          </a:xfrm>
        </p:spPr>
        <p:txBody>
          <a:bodyPr>
            <a:normAutofit fontScale="90000"/>
          </a:bodyPr>
          <a:lstStyle/>
          <a:p>
            <a:pPr algn="l"/>
            <a:r>
              <a:rPr lang="en-GB" dirty="0" smtClean="0"/>
              <a:t>High-Gradient technology: Motivation</a:t>
            </a:r>
            <a:endParaRPr lang="en-US" dirty="0"/>
          </a:p>
        </p:txBody>
      </p:sp>
      <p:sp>
        <p:nvSpPr>
          <p:cNvPr id="3" name="Content Placeholder 2"/>
          <p:cNvSpPr>
            <a:spLocks noGrp="1"/>
          </p:cNvSpPr>
          <p:nvPr>
            <p:ph idx="1"/>
          </p:nvPr>
        </p:nvSpPr>
        <p:spPr>
          <a:xfrm>
            <a:off x="457200" y="1474880"/>
            <a:ext cx="8229600" cy="4618416"/>
          </a:xfrm>
        </p:spPr>
        <p:txBody>
          <a:bodyPr>
            <a:normAutofit/>
          </a:bodyPr>
          <a:lstStyle/>
          <a:p>
            <a:pPr marL="0" indent="0">
              <a:buNone/>
            </a:pPr>
            <a:r>
              <a:rPr lang="en-GB" sz="2000" dirty="0" smtClean="0"/>
              <a:t>Recent developments in design and production of normal-conducting RF structures raised the achievable accelerating gradient of </a:t>
            </a:r>
            <a:r>
              <a:rPr lang="en-GB" sz="2000" b="1" dirty="0" smtClean="0"/>
              <a:t>20-100 MV/m.</a:t>
            </a:r>
          </a:p>
          <a:p>
            <a:pPr marL="0" indent="0">
              <a:buNone/>
            </a:pPr>
            <a:endParaRPr lang="en-GB" sz="1200" dirty="0" smtClean="0"/>
          </a:p>
          <a:p>
            <a:pPr marL="0" indent="0">
              <a:buNone/>
            </a:pPr>
            <a:r>
              <a:rPr lang="en-GB" sz="2000" dirty="0" smtClean="0"/>
              <a:t>High-Gradient technology could be exploited in certain applications:</a:t>
            </a:r>
          </a:p>
          <a:p>
            <a:r>
              <a:rPr lang="en-GB" sz="2000" b="1" dirty="0" smtClean="0">
                <a:solidFill>
                  <a:srgbClr val="C00000"/>
                </a:solidFill>
              </a:rPr>
              <a:t>Future Linear Colliders   </a:t>
            </a:r>
            <a:r>
              <a:rPr lang="en-GB" sz="1800" i="1" dirty="0" smtClean="0"/>
              <a:t>X-band (12GHz)</a:t>
            </a:r>
          </a:p>
          <a:p>
            <a:pPr lvl="1"/>
            <a:r>
              <a:rPr lang="en-GB" sz="1800" dirty="0" err="1" smtClean="0"/>
              <a:t>Leptonic</a:t>
            </a:r>
            <a:r>
              <a:rPr lang="en-GB" sz="1800" dirty="0" smtClean="0"/>
              <a:t> collisions for HEP studies via </a:t>
            </a:r>
            <a:r>
              <a:rPr lang="en-GB" sz="1800" dirty="0" err="1" smtClean="0"/>
              <a:t>linacs</a:t>
            </a:r>
            <a:r>
              <a:rPr lang="en-GB" sz="1800" dirty="0" smtClean="0"/>
              <a:t> to avoid synchrotron radiation losses. High-Gradient offers compactness.</a:t>
            </a:r>
          </a:p>
          <a:p>
            <a:r>
              <a:rPr lang="en-GB" sz="2000" b="1" dirty="0" smtClean="0">
                <a:solidFill>
                  <a:srgbClr val="C00000"/>
                </a:solidFill>
              </a:rPr>
              <a:t>Free Electron Lasers </a:t>
            </a:r>
            <a:r>
              <a:rPr lang="en-GB" sz="2000" dirty="0"/>
              <a:t>(</a:t>
            </a:r>
            <a:r>
              <a:rPr lang="en-GB" sz="2000" dirty="0" smtClean="0"/>
              <a:t>FEL)   </a:t>
            </a:r>
            <a:r>
              <a:rPr lang="en-GB" sz="1800" i="1" dirty="0" smtClean="0"/>
              <a:t>C-band (5.7GHz)</a:t>
            </a:r>
          </a:p>
          <a:p>
            <a:pPr lvl="1"/>
            <a:r>
              <a:rPr lang="en-GB" sz="1800" dirty="0" err="1" smtClean="0"/>
              <a:t>Linac</a:t>
            </a:r>
            <a:r>
              <a:rPr lang="en-GB" sz="1800" dirty="0" smtClean="0"/>
              <a:t>-driven FELs provide high-intensity X-rays sources, with important applications in molecular and atomic scale research. High-Gradient would allow to build smaller facilities.</a:t>
            </a:r>
          </a:p>
          <a:p>
            <a:r>
              <a:rPr lang="en-GB" sz="2000" b="1" dirty="0">
                <a:solidFill>
                  <a:srgbClr val="C00000"/>
                </a:solidFill>
              </a:rPr>
              <a:t>Proton and Carbon ion therapy </a:t>
            </a:r>
            <a:r>
              <a:rPr lang="en-GB" sz="2000" dirty="0"/>
              <a:t>(hadron </a:t>
            </a:r>
            <a:r>
              <a:rPr lang="en-GB" sz="2000" dirty="0" smtClean="0"/>
              <a:t>therapy)    </a:t>
            </a:r>
            <a:r>
              <a:rPr lang="en-GB" sz="1800" i="1" dirty="0" smtClean="0"/>
              <a:t>S-band(3GHz)/C-band</a:t>
            </a:r>
            <a:endParaRPr lang="en-GB" sz="1800" i="1" dirty="0"/>
          </a:p>
          <a:p>
            <a:pPr lvl="1"/>
            <a:r>
              <a:rPr lang="en-GB" sz="1800" dirty="0" err="1"/>
              <a:t>Linacs</a:t>
            </a:r>
            <a:r>
              <a:rPr lang="en-GB" sz="1800" dirty="0"/>
              <a:t> offer higher flexibility for treatment than rings. High-Gradient would ease the integration of </a:t>
            </a:r>
            <a:r>
              <a:rPr lang="en-GB" sz="1800" dirty="0" err="1"/>
              <a:t>linacs</a:t>
            </a:r>
            <a:r>
              <a:rPr lang="en-GB" sz="1800" dirty="0"/>
              <a:t> in treatment </a:t>
            </a:r>
            <a:r>
              <a:rPr lang="en-GB" sz="1800" dirty="0" smtClean="0"/>
              <a:t>facilities and hospitals</a:t>
            </a:r>
            <a:endParaRPr lang="en-GB" sz="1800" dirty="0"/>
          </a:p>
        </p:txBody>
      </p:sp>
      <p:sp>
        <p:nvSpPr>
          <p:cNvPr id="4" name="Marcador de fecha 3"/>
          <p:cNvSpPr>
            <a:spLocks noGrp="1"/>
          </p:cNvSpPr>
          <p:nvPr>
            <p:ph type="dt" sz="half" idx="10"/>
          </p:nvPr>
        </p:nvSpPr>
        <p:spPr/>
        <p:txBody>
          <a:bodyPr/>
          <a:lstStyle/>
          <a:p>
            <a:r>
              <a:rPr lang="es-ES_tradnl" smtClean="0">
                <a:solidFill>
                  <a:prstClr val="black">
                    <a:tint val="75000"/>
                  </a:prstClr>
                </a:solidFill>
              </a:rPr>
              <a:t>30 May - 5 June 2016</a:t>
            </a:r>
            <a:endParaRPr lang="en-US">
              <a:solidFill>
                <a:prstClr val="black">
                  <a:tint val="75000"/>
                </a:prstClr>
              </a:solidFill>
            </a:endParaRPr>
          </a:p>
        </p:txBody>
      </p:sp>
      <p:sp>
        <p:nvSpPr>
          <p:cNvPr id="5" name="Marcador de pie de página 4"/>
          <p:cNvSpPr>
            <a:spLocks noGrp="1"/>
          </p:cNvSpPr>
          <p:nvPr>
            <p:ph type="ftr" sz="quarter" idx="11"/>
          </p:nvPr>
        </p:nvSpPr>
        <p:spPr/>
        <p:txBody>
          <a:bodyPr/>
          <a:lstStyle/>
          <a:p>
            <a:r>
              <a:rPr lang="en-GB" smtClean="0"/>
              <a:t>ECFA LCWS 2016</a:t>
            </a:r>
            <a:endParaRPr lang="es-ES" dirty="0"/>
          </a:p>
        </p:txBody>
      </p:sp>
      <p:sp>
        <p:nvSpPr>
          <p:cNvPr id="6" name="Marcador de número de diapositiva 5"/>
          <p:cNvSpPr>
            <a:spLocks noGrp="1"/>
          </p:cNvSpPr>
          <p:nvPr>
            <p:ph type="sldNum" sz="quarter" idx="12"/>
          </p:nvPr>
        </p:nvSpPr>
        <p:spPr/>
        <p:txBody>
          <a:bodyPr/>
          <a:lstStyle/>
          <a:p>
            <a:fld id="{9A43A518-2C89-46D8-985F-EB86B73A5824}" type="slidenum">
              <a:rPr lang="en-US" smtClean="0">
                <a:solidFill>
                  <a:prstClr val="black">
                    <a:tint val="75000"/>
                  </a:prstClr>
                </a:solidFill>
              </a:rPr>
              <a:pPr/>
              <a:t>10</a:t>
            </a:fld>
            <a:endParaRPr lang="en-US">
              <a:solidFill>
                <a:prstClr val="black">
                  <a:tint val="75000"/>
                </a:prstClr>
              </a:solidFill>
            </a:endParaRPr>
          </a:p>
        </p:txBody>
      </p:sp>
    </p:spTree>
    <p:extLst>
      <p:ext uri="{BB962C8B-B14F-4D97-AF65-F5344CB8AC3E}">
        <p14:creationId xmlns:p14="http://schemas.microsoft.com/office/powerpoint/2010/main" val="2557544841"/>
      </p:ext>
    </p:extLst>
  </p:cSld>
  <p:clrMapOvr>
    <a:masterClrMapping/>
  </p:clrMapOvr>
  <mc:AlternateContent xmlns:mc="http://schemas.openxmlformats.org/markup-compatibility/2006">
    <mc:Choice xmlns:p14="http://schemas.microsoft.com/office/powerpoint/2010/main" Requires="p14">
      <p:transition spd="slow" p14:dur="2000">
        <p14:prism isContent="1"/>
      </p:transition>
    </mc:Choice>
    <mc:Fallback>
      <p:transition xmlns:p14="http://schemas.microsoft.com/office/powerpoint/2010/main" spd="slow">
        <p:fade/>
      </p:transition>
    </mc:Fallback>
  </mc:AlternateContent>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94951" y="1687012"/>
            <a:ext cx="7599554" cy="4910340"/>
          </a:xfrm>
          <a:prstGeom prst="rect">
            <a:avLst/>
          </a:prstGeom>
        </p:spPr>
      </p:pic>
      <p:sp>
        <p:nvSpPr>
          <p:cNvPr id="2" name="Title 1"/>
          <p:cNvSpPr>
            <a:spLocks noGrp="1"/>
          </p:cNvSpPr>
          <p:nvPr>
            <p:ph type="title"/>
          </p:nvPr>
        </p:nvSpPr>
        <p:spPr>
          <a:xfrm>
            <a:off x="457200" y="404664"/>
            <a:ext cx="8229600" cy="576064"/>
          </a:xfrm>
        </p:spPr>
        <p:txBody>
          <a:bodyPr>
            <a:normAutofit fontScale="90000"/>
          </a:bodyPr>
          <a:lstStyle/>
          <a:p>
            <a:r>
              <a:rPr lang="en-GB" dirty="0" smtClean="0"/>
              <a:t>The CLIC High-Gradient testing programme</a:t>
            </a:r>
            <a:endParaRPr lang="en-US" dirty="0"/>
          </a:p>
        </p:txBody>
      </p:sp>
      <p:sp>
        <p:nvSpPr>
          <p:cNvPr id="7" name="TextBox 6"/>
          <p:cNvSpPr txBox="1"/>
          <p:nvPr/>
        </p:nvSpPr>
        <p:spPr>
          <a:xfrm>
            <a:off x="5404022" y="5202199"/>
            <a:ext cx="2809102" cy="830997"/>
          </a:xfrm>
          <a:prstGeom prst="rect">
            <a:avLst/>
          </a:prstGeom>
          <a:noFill/>
        </p:spPr>
        <p:txBody>
          <a:bodyPr wrap="square" rtlCol="0">
            <a:spAutoFit/>
          </a:bodyPr>
          <a:lstStyle/>
          <a:p>
            <a:r>
              <a:rPr lang="en-GB" sz="1600" dirty="0" smtClean="0">
                <a:solidFill>
                  <a:prstClr val="black"/>
                </a:solidFill>
              </a:rPr>
              <a:t>Expected Gradient </a:t>
            </a:r>
            <a:r>
              <a:rPr lang="en-GB" sz="1600" dirty="0">
                <a:solidFill>
                  <a:prstClr val="black"/>
                </a:solidFill>
              </a:rPr>
              <a:t>of operation at CLIC requirements</a:t>
            </a:r>
          </a:p>
          <a:p>
            <a:r>
              <a:rPr lang="en-GB" sz="1600" dirty="0">
                <a:solidFill>
                  <a:prstClr val="black"/>
                </a:solidFill>
              </a:rPr>
              <a:t>(180ns 3e-7bpp/m)</a:t>
            </a:r>
            <a:endParaRPr lang="en-US" sz="1600" dirty="0">
              <a:solidFill>
                <a:prstClr val="black"/>
              </a:solidFill>
            </a:endParaRPr>
          </a:p>
        </p:txBody>
      </p:sp>
      <p:sp>
        <p:nvSpPr>
          <p:cNvPr id="23" name="TextBox 22"/>
          <p:cNvSpPr txBox="1"/>
          <p:nvPr/>
        </p:nvSpPr>
        <p:spPr>
          <a:xfrm>
            <a:off x="3208044" y="1980405"/>
            <a:ext cx="1742897" cy="584775"/>
          </a:xfrm>
          <a:prstGeom prst="rect">
            <a:avLst/>
          </a:prstGeom>
          <a:noFill/>
        </p:spPr>
        <p:txBody>
          <a:bodyPr wrap="square" rtlCol="0">
            <a:spAutoFit/>
          </a:bodyPr>
          <a:lstStyle/>
          <a:p>
            <a:r>
              <a:rPr lang="en-GB" sz="1600" dirty="0">
                <a:solidFill>
                  <a:prstClr val="black"/>
                </a:solidFill>
              </a:rPr>
              <a:t>Different prototype designs</a:t>
            </a:r>
            <a:endParaRPr lang="en-US" sz="1600" dirty="0">
              <a:solidFill>
                <a:prstClr val="black"/>
              </a:solidFill>
            </a:endParaRPr>
          </a:p>
        </p:txBody>
      </p:sp>
      <p:sp>
        <p:nvSpPr>
          <p:cNvPr id="24" name="Rectangle 23"/>
          <p:cNvSpPr/>
          <p:nvPr/>
        </p:nvSpPr>
        <p:spPr>
          <a:xfrm>
            <a:off x="683568" y="980728"/>
            <a:ext cx="7554098" cy="923330"/>
          </a:xfrm>
          <a:prstGeom prst="rect">
            <a:avLst/>
          </a:prstGeom>
        </p:spPr>
        <p:txBody>
          <a:bodyPr wrap="square">
            <a:spAutoFit/>
          </a:bodyPr>
          <a:lstStyle/>
          <a:p>
            <a:r>
              <a:rPr lang="en-GB" dirty="0">
                <a:solidFill>
                  <a:prstClr val="black"/>
                </a:solidFill>
              </a:rPr>
              <a:t>Different CLIC prototypes of accelerating structures have been tested so far at CERN, KEK (Japan) and SLAC (USA), and high gradients above 100 MV/m have been achieved at low breakdown rate.</a:t>
            </a:r>
          </a:p>
        </p:txBody>
      </p:sp>
      <p:pic>
        <p:nvPicPr>
          <p:cNvPr id="20" name="Picture 4" descr="C:\Users\higo\2010\Picture\101028-101102 T24_#2 Installation\T24 as of initial RF meas at KEK before installation.JP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7349490" y="3087601"/>
            <a:ext cx="1577770" cy="1002056"/>
          </a:xfrm>
          <a:prstGeom prst="rect">
            <a:avLst/>
          </a:prstGeom>
          <a:noFill/>
        </p:spPr>
      </p:pic>
      <p:pic>
        <p:nvPicPr>
          <p:cNvPr id="22" name="Picture 2" descr="C:\Higo\2010\Reports_Papers_Conferences_Talks\100523_IPAC10_京都\Higo_THPEA012_KEK_Nextef\Poster\T24 recovery cell.jpg"/>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7334725" y="4058120"/>
            <a:ext cx="1226035" cy="1083563"/>
          </a:xfrm>
          <a:prstGeom prst="rect">
            <a:avLst/>
          </a:prstGeom>
          <a:noFill/>
        </p:spPr>
      </p:pic>
      <p:pic>
        <p:nvPicPr>
          <p:cNvPr id="25" name="Picture 3" descr="C:\2013\申請\日米\130311 ヒアリング\TD24 being tested at Nextef.JPG"/>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1999791" y="3775813"/>
            <a:ext cx="1551478" cy="1160115"/>
          </a:xfrm>
          <a:prstGeom prst="rect">
            <a:avLst/>
          </a:prstGeom>
          <a:noFill/>
          <a:extLst>
            <a:ext uri="{909E8E84-426E-40dd-AFC4-6F175D3DCCD1}">
              <a14:hiddenFill xmlns:a14="http://schemas.microsoft.com/office/drawing/2010/main">
                <a:solidFill>
                  <a:srgbClr val="FFFFFF"/>
                </a:solidFill>
              </a14:hiddenFill>
            </a:ext>
          </a:extLst>
        </p:spPr>
      </p:pic>
      <p:pic>
        <p:nvPicPr>
          <p:cNvPr id="26" name="Picture 2"/>
          <p:cNvPicPr>
            <a:picLocks noChangeAspect="1" noChangeArrowheads="1"/>
          </p:cNvPicPr>
          <p:nvPr/>
        </p:nvPicPr>
        <p:blipFill>
          <a:blip r:embed="rId7" cstate="screen">
            <a:extLst>
              <a:ext uri="{28A0092B-C50C-407E-A947-70E740481C1C}">
                <a14:useLocalDpi xmlns:a14="http://schemas.microsoft.com/office/drawing/2010/main"/>
              </a:ext>
            </a:extLst>
          </a:blip>
          <a:srcRect/>
          <a:stretch>
            <a:fillRect/>
          </a:stretch>
        </p:blipFill>
        <p:spPr bwMode="auto">
          <a:xfrm>
            <a:off x="3338467" y="3792079"/>
            <a:ext cx="1016452" cy="944362"/>
          </a:xfrm>
          <a:prstGeom prst="rect">
            <a:avLst/>
          </a:prstGeom>
          <a:noFill/>
          <a:ln w="9525">
            <a:noFill/>
            <a:miter lim="800000"/>
            <a:headEnd/>
            <a:tailEnd/>
          </a:ln>
          <a:effectLst/>
        </p:spPr>
      </p:pic>
      <p:pic>
        <p:nvPicPr>
          <p:cNvPr id="3" name="Picture 2"/>
          <p:cNvPicPr>
            <a:picLocks noChangeAspect="1"/>
          </p:cNvPicPr>
          <p:nvPr/>
        </p:nvPicPr>
        <p:blipFill>
          <a:blip r:embed="rId8"/>
          <a:stretch>
            <a:fillRect/>
          </a:stretch>
        </p:blipFill>
        <p:spPr>
          <a:xfrm>
            <a:off x="5703427" y="2745663"/>
            <a:ext cx="1646063" cy="402371"/>
          </a:xfrm>
          <a:prstGeom prst="rect">
            <a:avLst/>
          </a:prstGeom>
        </p:spPr>
      </p:pic>
      <p:sp>
        <p:nvSpPr>
          <p:cNvPr id="4" name="Marcador de fecha 3"/>
          <p:cNvSpPr>
            <a:spLocks noGrp="1"/>
          </p:cNvSpPr>
          <p:nvPr>
            <p:ph type="dt" sz="half" idx="10"/>
          </p:nvPr>
        </p:nvSpPr>
        <p:spPr/>
        <p:txBody>
          <a:bodyPr/>
          <a:lstStyle/>
          <a:p>
            <a:r>
              <a:rPr lang="es-ES_tradnl" smtClean="0">
                <a:solidFill>
                  <a:prstClr val="black">
                    <a:tint val="75000"/>
                  </a:prstClr>
                </a:solidFill>
              </a:rPr>
              <a:t>30 May - 5 June 2016</a:t>
            </a:r>
            <a:endParaRPr lang="en-US">
              <a:solidFill>
                <a:prstClr val="black">
                  <a:tint val="75000"/>
                </a:prstClr>
              </a:solidFill>
            </a:endParaRPr>
          </a:p>
        </p:txBody>
      </p:sp>
      <p:sp>
        <p:nvSpPr>
          <p:cNvPr id="5" name="Marcador de pie de página 4"/>
          <p:cNvSpPr>
            <a:spLocks noGrp="1"/>
          </p:cNvSpPr>
          <p:nvPr>
            <p:ph type="ftr" sz="quarter" idx="11"/>
          </p:nvPr>
        </p:nvSpPr>
        <p:spPr/>
        <p:txBody>
          <a:bodyPr/>
          <a:lstStyle/>
          <a:p>
            <a:r>
              <a:rPr lang="en-GB" smtClean="0"/>
              <a:t>ECFA LCWS 2016</a:t>
            </a:r>
            <a:endParaRPr lang="es-ES" dirty="0"/>
          </a:p>
        </p:txBody>
      </p:sp>
      <p:sp>
        <p:nvSpPr>
          <p:cNvPr id="6" name="Marcador de número de diapositiva 5"/>
          <p:cNvSpPr>
            <a:spLocks noGrp="1"/>
          </p:cNvSpPr>
          <p:nvPr>
            <p:ph type="sldNum" sz="quarter" idx="12"/>
          </p:nvPr>
        </p:nvSpPr>
        <p:spPr/>
        <p:txBody>
          <a:bodyPr/>
          <a:lstStyle/>
          <a:p>
            <a:fld id="{9A43A518-2C89-46D8-985F-EB86B73A5824}" type="slidenum">
              <a:rPr lang="en-US" smtClean="0">
                <a:solidFill>
                  <a:prstClr val="black">
                    <a:tint val="75000"/>
                  </a:prstClr>
                </a:solidFill>
              </a:rPr>
              <a:pPr/>
              <a:t>11</a:t>
            </a:fld>
            <a:endParaRPr lang="en-US">
              <a:solidFill>
                <a:prstClr val="black">
                  <a:tint val="75000"/>
                </a:prstClr>
              </a:solidFill>
            </a:endParaRPr>
          </a:p>
        </p:txBody>
      </p:sp>
    </p:spTree>
    <p:extLst>
      <p:ext uri="{BB962C8B-B14F-4D97-AF65-F5344CB8AC3E}">
        <p14:creationId xmlns:p14="http://schemas.microsoft.com/office/powerpoint/2010/main" val="315025943"/>
      </p:ext>
    </p:extLst>
  </p:cSld>
  <p:clrMapOvr>
    <a:masterClrMapping/>
  </p:clrMapOvr>
  <mc:AlternateContent xmlns:mc="http://schemas.openxmlformats.org/markup-compatibility/2006">
    <mc:Choice xmlns:p14="http://schemas.microsoft.com/office/powerpoint/2010/main" Requires="p14">
      <p:transition spd="slow" p14:dur="2000">
        <p14:prism isContent="1"/>
      </p:transition>
    </mc:Choice>
    <mc:Fallback>
      <p:transition xmlns:p14="http://schemas.microsoft.com/office/powerpoint/2010/main" spd="slow">
        <p:fade/>
      </p:transition>
    </mc:Fallback>
  </mc:AlternateContent>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62880" y="116632"/>
            <a:ext cx="8229600" cy="576064"/>
          </a:xfrm>
        </p:spPr>
        <p:txBody>
          <a:bodyPr>
            <a:normAutofit fontScale="90000"/>
          </a:bodyPr>
          <a:lstStyle/>
          <a:p>
            <a:pPr algn="l"/>
            <a:r>
              <a:rPr lang="en-GB" dirty="0" smtClean="0"/>
              <a:t>The Xboxes at CERN</a:t>
            </a:r>
            <a:endParaRPr lang="en-US" dirty="0"/>
          </a:p>
        </p:txBody>
      </p:sp>
      <p:sp>
        <p:nvSpPr>
          <p:cNvPr id="7" name="TextBox 6"/>
          <p:cNvSpPr txBox="1"/>
          <p:nvPr/>
        </p:nvSpPr>
        <p:spPr>
          <a:xfrm>
            <a:off x="171179" y="3807289"/>
            <a:ext cx="2853859" cy="1107996"/>
          </a:xfrm>
          <a:prstGeom prst="rect">
            <a:avLst/>
          </a:prstGeom>
        </p:spPr>
        <p:style>
          <a:lnRef idx="2">
            <a:schemeClr val="accent1"/>
          </a:lnRef>
          <a:fillRef idx="1">
            <a:schemeClr val="lt1"/>
          </a:fillRef>
          <a:effectRef idx="0">
            <a:schemeClr val="accent1"/>
          </a:effectRef>
          <a:fontRef idx="minor">
            <a:schemeClr val="dk1"/>
          </a:fontRef>
        </p:style>
        <p:txBody>
          <a:bodyPr wrap="square" rtlCol="0">
            <a:noAutofit/>
          </a:bodyPr>
          <a:lstStyle/>
          <a:p>
            <a:r>
              <a:rPr lang="en-GB" sz="1600" b="1" dirty="0">
                <a:solidFill>
                  <a:srgbClr val="1F497D"/>
                </a:solidFill>
              </a:rPr>
              <a:t>CPI 50MW 1.5us klystron</a:t>
            </a:r>
          </a:p>
          <a:p>
            <a:r>
              <a:rPr lang="en-GB" sz="1600" b="1" dirty="0" err="1">
                <a:solidFill>
                  <a:srgbClr val="1F497D"/>
                </a:solidFill>
              </a:rPr>
              <a:t>Scandinova</a:t>
            </a:r>
            <a:r>
              <a:rPr lang="en-GB" sz="1600" b="1" dirty="0">
                <a:solidFill>
                  <a:srgbClr val="1F497D"/>
                </a:solidFill>
              </a:rPr>
              <a:t> Modulator</a:t>
            </a:r>
          </a:p>
          <a:p>
            <a:r>
              <a:rPr lang="en-GB" sz="1600" b="1" dirty="0">
                <a:solidFill>
                  <a:srgbClr val="1F497D"/>
                </a:solidFill>
              </a:rPr>
              <a:t>Rep Rate 50Hz</a:t>
            </a:r>
          </a:p>
          <a:p>
            <a:r>
              <a:rPr lang="en-GB" sz="1600" b="1" dirty="0">
                <a:solidFill>
                  <a:srgbClr val="1F497D"/>
                </a:solidFill>
              </a:rPr>
              <a:t>Beam test capabilities</a:t>
            </a:r>
            <a:endParaRPr lang="en-GB" sz="1600" dirty="0">
              <a:solidFill>
                <a:prstClr val="black"/>
              </a:solidFill>
            </a:endParaRPr>
          </a:p>
        </p:txBody>
      </p:sp>
      <p:pic>
        <p:nvPicPr>
          <p:cNvPr id="8" name="Picture 7"/>
          <p:cNvPicPr>
            <a:picLocks noChangeAspect="1"/>
          </p:cNvPicPr>
          <p:nvPr/>
        </p:nvPicPr>
        <p:blipFill rotWithShape="1">
          <a:blip r:embed="rId3" cstate="screen">
            <a:extLst>
              <a:ext uri="{28A0092B-C50C-407E-A947-70E740481C1C}">
                <a14:useLocalDpi xmlns:a14="http://schemas.microsoft.com/office/drawing/2010/main"/>
              </a:ext>
            </a:extLst>
          </a:blip>
          <a:srcRect l="23231" t="28951" r="13063" b="643"/>
          <a:stretch/>
        </p:blipFill>
        <p:spPr>
          <a:xfrm>
            <a:off x="6073175" y="1642483"/>
            <a:ext cx="2839695" cy="2092166"/>
          </a:xfrm>
          <a:prstGeom prst="rect">
            <a:avLst/>
          </a:prstGeom>
        </p:spPr>
      </p:pic>
      <p:pic>
        <p:nvPicPr>
          <p:cNvPr id="9" name="Picture 8"/>
          <p:cNvPicPr>
            <a:picLocks noChangeAspect="1"/>
          </p:cNvPicPr>
          <p:nvPr/>
        </p:nvPicPr>
        <p:blipFill rotWithShape="1">
          <a:blip r:embed="rId4"/>
          <a:srcRect l="9420" r="425"/>
          <a:stretch/>
        </p:blipFill>
        <p:spPr>
          <a:xfrm>
            <a:off x="3143592" y="1666789"/>
            <a:ext cx="2853083" cy="2081994"/>
          </a:xfrm>
          <a:prstGeom prst="rect">
            <a:avLst/>
          </a:prstGeom>
        </p:spPr>
      </p:pic>
      <p:pic>
        <p:nvPicPr>
          <p:cNvPr id="10" name="Picture 9"/>
          <p:cNvPicPr>
            <a:picLocks noChangeAspect="1"/>
          </p:cNvPicPr>
          <p:nvPr/>
        </p:nvPicPr>
        <p:blipFill rotWithShape="1">
          <a:blip r:embed="rId5" cstate="print">
            <a:extLst>
              <a:ext uri="{28A0092B-C50C-407E-A947-70E740481C1C}">
                <a14:useLocalDpi xmlns:a14="http://schemas.microsoft.com/office/drawing/2010/main" val="0"/>
              </a:ext>
            </a:extLst>
          </a:blip>
          <a:srcRect l="6154" t="20481" r="61374" b="25653"/>
          <a:stretch/>
        </p:blipFill>
        <p:spPr>
          <a:xfrm>
            <a:off x="147812" y="1636470"/>
            <a:ext cx="2883243" cy="2146748"/>
          </a:xfrm>
          <a:prstGeom prst="rect">
            <a:avLst/>
          </a:prstGeom>
          <a:effectLst/>
        </p:spPr>
      </p:pic>
      <p:sp>
        <p:nvSpPr>
          <p:cNvPr id="11" name="TextBox 10"/>
          <p:cNvSpPr txBox="1"/>
          <p:nvPr/>
        </p:nvSpPr>
        <p:spPr>
          <a:xfrm>
            <a:off x="142348" y="1641993"/>
            <a:ext cx="2882691" cy="307778"/>
          </a:xfrm>
          <a:prstGeom prst="rect">
            <a:avLst/>
          </a:prstGeom>
          <a:solidFill>
            <a:schemeClr val="tx1">
              <a:alpha val="50000"/>
            </a:schemeClr>
          </a:solidFill>
        </p:spPr>
        <p:txBody>
          <a:bodyPr wrap="square" rtlCol="0">
            <a:spAutoFit/>
          </a:bodyPr>
          <a:lstStyle/>
          <a:p>
            <a:r>
              <a:rPr lang="en-GB" sz="1400" b="1" dirty="0">
                <a:solidFill>
                  <a:prstClr val="white"/>
                </a:solidFill>
              </a:rPr>
              <a:t>Xbox-1</a:t>
            </a:r>
            <a:endParaRPr lang="en-US" sz="1600" b="1" dirty="0">
              <a:solidFill>
                <a:prstClr val="white"/>
              </a:solidFill>
            </a:endParaRPr>
          </a:p>
        </p:txBody>
      </p:sp>
      <p:sp>
        <p:nvSpPr>
          <p:cNvPr id="12" name="TextBox 11"/>
          <p:cNvSpPr txBox="1"/>
          <p:nvPr/>
        </p:nvSpPr>
        <p:spPr>
          <a:xfrm>
            <a:off x="3137575" y="1661930"/>
            <a:ext cx="2859099" cy="307777"/>
          </a:xfrm>
          <a:prstGeom prst="rect">
            <a:avLst/>
          </a:prstGeom>
          <a:solidFill>
            <a:schemeClr val="tx1">
              <a:alpha val="50000"/>
            </a:schemeClr>
          </a:solidFill>
        </p:spPr>
        <p:txBody>
          <a:bodyPr wrap="square" rtlCol="0">
            <a:spAutoFit/>
          </a:bodyPr>
          <a:lstStyle/>
          <a:p>
            <a:r>
              <a:rPr lang="en-GB" sz="1400" b="1" dirty="0">
                <a:solidFill>
                  <a:prstClr val="white"/>
                </a:solidFill>
              </a:rPr>
              <a:t>Xbox-2</a:t>
            </a:r>
            <a:endParaRPr lang="en-US" sz="1600" b="1" dirty="0">
              <a:solidFill>
                <a:prstClr val="white"/>
              </a:solidFill>
            </a:endParaRPr>
          </a:p>
        </p:txBody>
      </p:sp>
      <p:sp>
        <p:nvSpPr>
          <p:cNvPr id="13" name="TextBox 12"/>
          <p:cNvSpPr txBox="1"/>
          <p:nvPr/>
        </p:nvSpPr>
        <p:spPr>
          <a:xfrm>
            <a:off x="6073176" y="1661930"/>
            <a:ext cx="2839694" cy="307777"/>
          </a:xfrm>
          <a:prstGeom prst="rect">
            <a:avLst/>
          </a:prstGeom>
          <a:solidFill>
            <a:schemeClr val="tx1">
              <a:alpha val="50000"/>
            </a:schemeClr>
          </a:solidFill>
        </p:spPr>
        <p:txBody>
          <a:bodyPr wrap="square" rtlCol="0">
            <a:spAutoFit/>
          </a:bodyPr>
          <a:lstStyle/>
          <a:p>
            <a:r>
              <a:rPr lang="en-GB" sz="1400" b="1" dirty="0">
                <a:solidFill>
                  <a:prstClr val="white"/>
                </a:solidFill>
              </a:rPr>
              <a:t>Xbox-3</a:t>
            </a:r>
            <a:endParaRPr lang="en-US" sz="1600" b="1" dirty="0">
              <a:solidFill>
                <a:prstClr val="white"/>
              </a:solidFill>
            </a:endParaRPr>
          </a:p>
        </p:txBody>
      </p:sp>
      <p:sp>
        <p:nvSpPr>
          <p:cNvPr id="14" name="TextBox 13"/>
          <p:cNvSpPr txBox="1"/>
          <p:nvPr/>
        </p:nvSpPr>
        <p:spPr>
          <a:xfrm>
            <a:off x="171179" y="4956664"/>
            <a:ext cx="2853859" cy="1077218"/>
          </a:xfrm>
          <a:prstGeom prst="rect">
            <a:avLst/>
          </a:prstGeom>
          <a:ln>
            <a:solidFill>
              <a:srgbClr val="005B1E"/>
            </a:solidFill>
          </a:ln>
        </p:spPr>
        <p:style>
          <a:lnRef idx="2">
            <a:schemeClr val="accent1"/>
          </a:lnRef>
          <a:fillRef idx="1">
            <a:schemeClr val="lt1"/>
          </a:fillRef>
          <a:effectRef idx="0">
            <a:schemeClr val="accent1"/>
          </a:effectRef>
          <a:fontRef idx="minor">
            <a:schemeClr val="dk1"/>
          </a:fontRef>
        </p:style>
        <p:txBody>
          <a:bodyPr wrap="square" rtlCol="0">
            <a:noAutofit/>
          </a:bodyPr>
          <a:lstStyle/>
          <a:p>
            <a:r>
              <a:rPr lang="en-GB" sz="1600" b="1" dirty="0">
                <a:solidFill>
                  <a:srgbClr val="005B1E"/>
                </a:solidFill>
              </a:rPr>
              <a:t>Previous tests:</a:t>
            </a:r>
          </a:p>
          <a:p>
            <a:r>
              <a:rPr lang="en-GB" sz="1600" i="1" dirty="0">
                <a:solidFill>
                  <a:prstClr val="black"/>
                </a:solidFill>
              </a:rPr>
              <a:t>2013</a:t>
            </a:r>
            <a:r>
              <a:rPr lang="en-GB" sz="1600" dirty="0">
                <a:solidFill>
                  <a:prstClr val="black"/>
                </a:solidFill>
              </a:rPr>
              <a:t>	TD24R05 (CTF2)</a:t>
            </a:r>
          </a:p>
          <a:p>
            <a:r>
              <a:rPr lang="en-GB" sz="1600" i="1" dirty="0">
                <a:solidFill>
                  <a:prstClr val="black"/>
                </a:solidFill>
              </a:rPr>
              <a:t>2013</a:t>
            </a:r>
            <a:r>
              <a:rPr lang="en-GB" sz="1600" dirty="0">
                <a:solidFill>
                  <a:prstClr val="black"/>
                </a:solidFill>
              </a:rPr>
              <a:t>  	TD26CC-#1 (CTF2)</a:t>
            </a:r>
          </a:p>
          <a:p>
            <a:r>
              <a:rPr lang="en-GB" sz="1600" i="1" dirty="0">
                <a:solidFill>
                  <a:prstClr val="black"/>
                </a:solidFill>
              </a:rPr>
              <a:t>2014-15</a:t>
            </a:r>
            <a:r>
              <a:rPr lang="en-GB" sz="1600" dirty="0">
                <a:solidFill>
                  <a:prstClr val="black"/>
                </a:solidFill>
              </a:rPr>
              <a:t>	T24 (Dogleg)</a:t>
            </a:r>
          </a:p>
        </p:txBody>
      </p:sp>
      <p:sp>
        <p:nvSpPr>
          <p:cNvPr id="15" name="TextBox 14"/>
          <p:cNvSpPr txBox="1"/>
          <p:nvPr/>
        </p:nvSpPr>
        <p:spPr>
          <a:xfrm>
            <a:off x="171179" y="6082565"/>
            <a:ext cx="2853859" cy="615553"/>
          </a:xfrm>
          <a:prstGeom prst="rect">
            <a:avLst/>
          </a:prstGeom>
          <a:ln/>
        </p:spPr>
        <p:style>
          <a:lnRef idx="2">
            <a:schemeClr val="accent2">
              <a:shade val="50000"/>
            </a:schemeClr>
          </a:lnRef>
          <a:fillRef idx="1">
            <a:schemeClr val="accent2"/>
          </a:fillRef>
          <a:effectRef idx="0">
            <a:schemeClr val="accent2"/>
          </a:effectRef>
          <a:fontRef idx="minor">
            <a:schemeClr val="lt1"/>
          </a:fontRef>
        </p:style>
        <p:txBody>
          <a:bodyPr wrap="square" rtlCol="0">
            <a:noAutofit/>
          </a:bodyPr>
          <a:lstStyle/>
          <a:p>
            <a:r>
              <a:rPr lang="en-GB" sz="1600" b="1" dirty="0">
                <a:solidFill>
                  <a:prstClr val="white"/>
                </a:solidFill>
              </a:rPr>
              <a:t>Ongoing test:</a:t>
            </a:r>
          </a:p>
          <a:p>
            <a:r>
              <a:rPr lang="en-GB" sz="1600" i="1" dirty="0">
                <a:solidFill>
                  <a:prstClr val="white"/>
                </a:solidFill>
              </a:rPr>
              <a:t>Aug2015-	</a:t>
            </a:r>
            <a:r>
              <a:rPr lang="en-GB" dirty="0">
                <a:solidFill>
                  <a:prstClr val="white"/>
                </a:solidFill>
              </a:rPr>
              <a:t>TD26CC-#1 </a:t>
            </a:r>
            <a:r>
              <a:rPr lang="en-GB" sz="1400" dirty="0">
                <a:solidFill>
                  <a:prstClr val="white"/>
                </a:solidFill>
              </a:rPr>
              <a:t>(Dogleg)</a:t>
            </a:r>
            <a:endParaRPr lang="en-GB" sz="1400" b="1" dirty="0">
              <a:solidFill>
                <a:srgbClr val="005B1E"/>
              </a:solidFill>
            </a:endParaRPr>
          </a:p>
        </p:txBody>
      </p:sp>
      <p:sp>
        <p:nvSpPr>
          <p:cNvPr id="16" name="TextBox 15"/>
          <p:cNvSpPr txBox="1"/>
          <p:nvPr/>
        </p:nvSpPr>
        <p:spPr>
          <a:xfrm>
            <a:off x="3143592" y="3807289"/>
            <a:ext cx="2853859" cy="1107996"/>
          </a:xfrm>
          <a:prstGeom prst="rect">
            <a:avLst/>
          </a:prstGeom>
        </p:spPr>
        <p:style>
          <a:lnRef idx="2">
            <a:schemeClr val="accent1"/>
          </a:lnRef>
          <a:fillRef idx="1">
            <a:schemeClr val="lt1"/>
          </a:fillRef>
          <a:effectRef idx="0">
            <a:schemeClr val="accent1"/>
          </a:effectRef>
          <a:fontRef idx="minor">
            <a:schemeClr val="dk1"/>
          </a:fontRef>
        </p:style>
        <p:txBody>
          <a:bodyPr wrap="square" rtlCol="0">
            <a:noAutofit/>
          </a:bodyPr>
          <a:lstStyle/>
          <a:p>
            <a:r>
              <a:rPr lang="en-GB" sz="1600" b="1" dirty="0">
                <a:solidFill>
                  <a:srgbClr val="1F497D"/>
                </a:solidFill>
              </a:rPr>
              <a:t>CPI 50MW 1.5us klystron</a:t>
            </a:r>
          </a:p>
          <a:p>
            <a:r>
              <a:rPr lang="en-GB" sz="1600" b="1" dirty="0" err="1">
                <a:solidFill>
                  <a:srgbClr val="1F497D"/>
                </a:solidFill>
              </a:rPr>
              <a:t>Scandinova</a:t>
            </a:r>
            <a:r>
              <a:rPr lang="en-GB" sz="1600" b="1" dirty="0">
                <a:solidFill>
                  <a:srgbClr val="1F497D"/>
                </a:solidFill>
              </a:rPr>
              <a:t> Modulator</a:t>
            </a:r>
          </a:p>
          <a:p>
            <a:r>
              <a:rPr lang="en-GB" sz="1600" b="1" dirty="0">
                <a:solidFill>
                  <a:srgbClr val="1F497D"/>
                </a:solidFill>
              </a:rPr>
              <a:t>Rep Rate 50Hz</a:t>
            </a:r>
          </a:p>
        </p:txBody>
      </p:sp>
      <p:sp>
        <p:nvSpPr>
          <p:cNvPr id="17" name="TextBox 16"/>
          <p:cNvSpPr txBox="1"/>
          <p:nvPr/>
        </p:nvSpPr>
        <p:spPr>
          <a:xfrm>
            <a:off x="6073175" y="3807289"/>
            <a:ext cx="2853859" cy="1107996"/>
          </a:xfrm>
          <a:prstGeom prst="rect">
            <a:avLst/>
          </a:prstGeom>
        </p:spPr>
        <p:style>
          <a:lnRef idx="2">
            <a:schemeClr val="accent1"/>
          </a:lnRef>
          <a:fillRef idx="1">
            <a:schemeClr val="lt1"/>
          </a:fillRef>
          <a:effectRef idx="0">
            <a:schemeClr val="accent1"/>
          </a:effectRef>
          <a:fontRef idx="minor">
            <a:schemeClr val="dk1"/>
          </a:fontRef>
        </p:style>
        <p:txBody>
          <a:bodyPr wrap="square" rtlCol="0">
            <a:noAutofit/>
          </a:bodyPr>
          <a:lstStyle/>
          <a:p>
            <a:r>
              <a:rPr lang="en-GB" sz="1600" b="1" dirty="0">
                <a:solidFill>
                  <a:srgbClr val="1F497D"/>
                </a:solidFill>
              </a:rPr>
              <a:t>4x Toshiba 6MW 5us klystron</a:t>
            </a:r>
          </a:p>
          <a:p>
            <a:r>
              <a:rPr lang="en-GB" sz="1600" b="1" dirty="0">
                <a:solidFill>
                  <a:srgbClr val="1F497D"/>
                </a:solidFill>
              </a:rPr>
              <a:t>4x </a:t>
            </a:r>
            <a:r>
              <a:rPr lang="en-GB" sz="1600" b="1" dirty="0" err="1">
                <a:solidFill>
                  <a:srgbClr val="1F497D"/>
                </a:solidFill>
              </a:rPr>
              <a:t>Scandinova</a:t>
            </a:r>
            <a:r>
              <a:rPr lang="en-GB" sz="1600" b="1" dirty="0">
                <a:solidFill>
                  <a:srgbClr val="1F497D"/>
                </a:solidFill>
              </a:rPr>
              <a:t> Modulators</a:t>
            </a:r>
          </a:p>
          <a:p>
            <a:r>
              <a:rPr lang="en-GB" sz="1600" b="1" dirty="0">
                <a:solidFill>
                  <a:srgbClr val="1F497D"/>
                </a:solidFill>
              </a:rPr>
              <a:t>Rep Rate 400Hz</a:t>
            </a:r>
            <a:endParaRPr lang="en-GB" sz="1600" dirty="0">
              <a:solidFill>
                <a:prstClr val="black"/>
              </a:solidFill>
            </a:endParaRPr>
          </a:p>
        </p:txBody>
      </p:sp>
      <p:sp>
        <p:nvSpPr>
          <p:cNvPr id="18" name="TextBox 17"/>
          <p:cNvSpPr txBox="1"/>
          <p:nvPr/>
        </p:nvSpPr>
        <p:spPr>
          <a:xfrm>
            <a:off x="3143203" y="4956664"/>
            <a:ext cx="2853859" cy="1077218"/>
          </a:xfrm>
          <a:prstGeom prst="rect">
            <a:avLst/>
          </a:prstGeom>
          <a:ln>
            <a:solidFill>
              <a:srgbClr val="005B1E"/>
            </a:solidFill>
          </a:ln>
        </p:spPr>
        <p:style>
          <a:lnRef idx="2">
            <a:schemeClr val="accent1"/>
          </a:lnRef>
          <a:fillRef idx="1">
            <a:schemeClr val="lt1"/>
          </a:fillRef>
          <a:effectRef idx="0">
            <a:schemeClr val="accent1"/>
          </a:effectRef>
          <a:fontRef idx="minor">
            <a:schemeClr val="dk1"/>
          </a:fontRef>
        </p:style>
        <p:txBody>
          <a:bodyPr wrap="square" rtlCol="0">
            <a:noAutofit/>
          </a:bodyPr>
          <a:lstStyle/>
          <a:p>
            <a:r>
              <a:rPr lang="en-GB" sz="1600" b="1" dirty="0">
                <a:solidFill>
                  <a:srgbClr val="005B1E"/>
                </a:solidFill>
              </a:rPr>
              <a:t>Previous tests:</a:t>
            </a:r>
          </a:p>
          <a:p>
            <a:r>
              <a:rPr lang="en-GB" sz="1600" i="1" dirty="0">
                <a:solidFill>
                  <a:prstClr val="black"/>
                </a:solidFill>
              </a:rPr>
              <a:t>2014-15</a:t>
            </a:r>
            <a:r>
              <a:rPr lang="en-GB" sz="1600" dirty="0">
                <a:solidFill>
                  <a:prstClr val="black"/>
                </a:solidFill>
              </a:rPr>
              <a:t>	CLIC Crab Cavity</a:t>
            </a:r>
          </a:p>
        </p:txBody>
      </p:sp>
      <p:sp>
        <p:nvSpPr>
          <p:cNvPr id="19" name="TextBox 18"/>
          <p:cNvSpPr txBox="1"/>
          <p:nvPr/>
        </p:nvSpPr>
        <p:spPr>
          <a:xfrm>
            <a:off x="3136362" y="6079649"/>
            <a:ext cx="2853859" cy="615553"/>
          </a:xfrm>
          <a:prstGeom prst="rect">
            <a:avLst/>
          </a:prstGeom>
          <a:ln/>
        </p:spPr>
        <p:style>
          <a:lnRef idx="2">
            <a:schemeClr val="accent2">
              <a:shade val="50000"/>
            </a:schemeClr>
          </a:lnRef>
          <a:fillRef idx="1">
            <a:schemeClr val="accent2"/>
          </a:fillRef>
          <a:effectRef idx="0">
            <a:schemeClr val="accent2"/>
          </a:effectRef>
          <a:fontRef idx="minor">
            <a:schemeClr val="lt1"/>
          </a:fontRef>
        </p:style>
        <p:txBody>
          <a:bodyPr wrap="square" rtlCol="0">
            <a:noAutofit/>
          </a:bodyPr>
          <a:lstStyle/>
          <a:p>
            <a:r>
              <a:rPr lang="en-GB" sz="1600" b="1" dirty="0">
                <a:solidFill>
                  <a:prstClr val="white"/>
                </a:solidFill>
              </a:rPr>
              <a:t>Ongoing test:</a:t>
            </a:r>
          </a:p>
          <a:p>
            <a:r>
              <a:rPr lang="en-GB" sz="1600" i="1" dirty="0">
                <a:solidFill>
                  <a:prstClr val="white"/>
                </a:solidFill>
              </a:rPr>
              <a:t>Sep2015-	</a:t>
            </a:r>
            <a:r>
              <a:rPr lang="en-GB" dirty="0">
                <a:solidFill>
                  <a:prstClr val="white"/>
                </a:solidFill>
              </a:rPr>
              <a:t>T24OPEN</a:t>
            </a:r>
            <a:endParaRPr lang="en-GB" sz="1400" b="1" dirty="0">
              <a:solidFill>
                <a:srgbClr val="005B1E"/>
              </a:solidFill>
            </a:endParaRPr>
          </a:p>
        </p:txBody>
      </p:sp>
      <p:sp>
        <p:nvSpPr>
          <p:cNvPr id="20" name="TextBox 19"/>
          <p:cNvSpPr txBox="1"/>
          <p:nvPr/>
        </p:nvSpPr>
        <p:spPr>
          <a:xfrm>
            <a:off x="6073175" y="4956664"/>
            <a:ext cx="2853859" cy="1077218"/>
          </a:xfrm>
          <a:prstGeom prst="rect">
            <a:avLst/>
          </a:prstGeom>
          <a:ln>
            <a:solidFill>
              <a:srgbClr val="005B1E"/>
            </a:solidFill>
          </a:ln>
        </p:spPr>
        <p:style>
          <a:lnRef idx="2">
            <a:schemeClr val="accent1"/>
          </a:lnRef>
          <a:fillRef idx="1">
            <a:schemeClr val="lt1"/>
          </a:fillRef>
          <a:effectRef idx="0">
            <a:schemeClr val="accent1"/>
          </a:effectRef>
          <a:fontRef idx="minor">
            <a:schemeClr val="dk1"/>
          </a:fontRef>
        </p:style>
        <p:txBody>
          <a:bodyPr wrap="square" rtlCol="0">
            <a:noAutofit/>
          </a:bodyPr>
          <a:lstStyle/>
          <a:p>
            <a:r>
              <a:rPr lang="en-GB" sz="1600" dirty="0">
                <a:solidFill>
                  <a:srgbClr val="005B1E"/>
                </a:solidFill>
              </a:rPr>
              <a:t>Medium power tests (Xbox-3A):</a:t>
            </a:r>
          </a:p>
          <a:p>
            <a:r>
              <a:rPr lang="en-GB" sz="1600" i="1" dirty="0">
                <a:solidFill>
                  <a:prstClr val="black"/>
                </a:solidFill>
              </a:rPr>
              <a:t>2015</a:t>
            </a:r>
            <a:r>
              <a:rPr lang="en-GB" sz="1600" dirty="0">
                <a:solidFill>
                  <a:prstClr val="black"/>
                </a:solidFill>
              </a:rPr>
              <a:t>  3D-printed </a:t>
            </a:r>
            <a:r>
              <a:rPr lang="en-GB" sz="1600" dirty="0" err="1">
                <a:solidFill>
                  <a:prstClr val="black"/>
                </a:solidFill>
              </a:rPr>
              <a:t>Ti</a:t>
            </a:r>
            <a:r>
              <a:rPr lang="en-GB" sz="1600" dirty="0">
                <a:solidFill>
                  <a:prstClr val="black"/>
                </a:solidFill>
              </a:rPr>
              <a:t> waveguide </a:t>
            </a:r>
            <a:endParaRPr lang="en-GB" sz="1400" dirty="0">
              <a:solidFill>
                <a:prstClr val="black"/>
              </a:solidFill>
            </a:endParaRPr>
          </a:p>
          <a:p>
            <a:r>
              <a:rPr lang="en-GB" sz="1600" i="1" dirty="0">
                <a:solidFill>
                  <a:prstClr val="black"/>
                </a:solidFill>
              </a:rPr>
              <a:t>2015</a:t>
            </a:r>
            <a:r>
              <a:rPr lang="en-GB" sz="1600" dirty="0">
                <a:solidFill>
                  <a:prstClr val="black"/>
                </a:solidFill>
              </a:rPr>
              <a:t>	X-band RF valve</a:t>
            </a:r>
          </a:p>
        </p:txBody>
      </p:sp>
      <p:sp>
        <p:nvSpPr>
          <p:cNvPr id="22" name="TextBox 21"/>
          <p:cNvSpPr txBox="1"/>
          <p:nvPr/>
        </p:nvSpPr>
        <p:spPr>
          <a:xfrm>
            <a:off x="1935114" y="3506219"/>
            <a:ext cx="1095941" cy="276999"/>
          </a:xfrm>
          <a:prstGeom prst="rect">
            <a:avLst/>
          </a:prstGeom>
          <a:solidFill>
            <a:srgbClr val="00B050"/>
          </a:solidFill>
        </p:spPr>
        <p:txBody>
          <a:bodyPr wrap="none" rtlCol="0">
            <a:spAutoFit/>
          </a:bodyPr>
          <a:lstStyle/>
          <a:p>
            <a:r>
              <a:rPr lang="en-GB" sz="1200" b="1" dirty="0">
                <a:solidFill>
                  <a:prstClr val="white"/>
                </a:solidFill>
              </a:rPr>
              <a:t>OPERATIONAL</a:t>
            </a:r>
            <a:endParaRPr lang="en-US" sz="1200" b="1" dirty="0">
              <a:solidFill>
                <a:prstClr val="white"/>
              </a:solidFill>
            </a:endParaRPr>
          </a:p>
        </p:txBody>
      </p:sp>
      <p:sp>
        <p:nvSpPr>
          <p:cNvPr id="23" name="TextBox 22"/>
          <p:cNvSpPr txBox="1"/>
          <p:nvPr/>
        </p:nvSpPr>
        <p:spPr>
          <a:xfrm>
            <a:off x="4900734" y="3464834"/>
            <a:ext cx="1095941" cy="276999"/>
          </a:xfrm>
          <a:prstGeom prst="rect">
            <a:avLst/>
          </a:prstGeom>
          <a:solidFill>
            <a:srgbClr val="00B050"/>
          </a:solidFill>
        </p:spPr>
        <p:txBody>
          <a:bodyPr wrap="none" rtlCol="0">
            <a:spAutoFit/>
          </a:bodyPr>
          <a:lstStyle/>
          <a:p>
            <a:r>
              <a:rPr lang="en-GB" sz="1200" b="1" dirty="0">
                <a:solidFill>
                  <a:prstClr val="white"/>
                </a:solidFill>
              </a:rPr>
              <a:t>OPERATIONAL</a:t>
            </a:r>
            <a:endParaRPr lang="en-US" sz="1200" b="1" dirty="0">
              <a:solidFill>
                <a:prstClr val="white"/>
              </a:solidFill>
            </a:endParaRPr>
          </a:p>
        </p:txBody>
      </p:sp>
      <p:sp>
        <p:nvSpPr>
          <p:cNvPr id="24" name="TextBox 23"/>
          <p:cNvSpPr txBox="1"/>
          <p:nvPr/>
        </p:nvSpPr>
        <p:spPr>
          <a:xfrm>
            <a:off x="7214268" y="3457650"/>
            <a:ext cx="1696747" cy="276999"/>
          </a:xfrm>
          <a:prstGeom prst="rect">
            <a:avLst/>
          </a:prstGeom>
          <a:solidFill>
            <a:schemeClr val="accent6"/>
          </a:solidFill>
        </p:spPr>
        <p:txBody>
          <a:bodyPr wrap="none" rtlCol="0">
            <a:spAutoFit/>
          </a:bodyPr>
          <a:lstStyle/>
          <a:p>
            <a:r>
              <a:rPr lang="en-GB" sz="1200" b="1" dirty="0">
                <a:solidFill>
                  <a:prstClr val="white"/>
                </a:solidFill>
              </a:rPr>
              <a:t>COMMISSIONING 2016</a:t>
            </a:r>
            <a:endParaRPr lang="en-US" sz="1200" b="1" dirty="0">
              <a:solidFill>
                <a:prstClr val="white"/>
              </a:solidFill>
            </a:endParaRPr>
          </a:p>
        </p:txBody>
      </p:sp>
      <p:sp>
        <p:nvSpPr>
          <p:cNvPr id="21" name="TextBox 20"/>
          <p:cNvSpPr txBox="1"/>
          <p:nvPr/>
        </p:nvSpPr>
        <p:spPr>
          <a:xfrm>
            <a:off x="618309" y="692833"/>
            <a:ext cx="7663542" cy="830997"/>
          </a:xfrm>
          <a:prstGeom prst="rect">
            <a:avLst/>
          </a:prstGeom>
          <a:noFill/>
        </p:spPr>
        <p:txBody>
          <a:bodyPr wrap="square" rtlCol="0">
            <a:spAutoFit/>
          </a:bodyPr>
          <a:lstStyle/>
          <a:p>
            <a:r>
              <a:rPr lang="en-GB" sz="1600" dirty="0"/>
              <a:t>The CLIC collaboration </a:t>
            </a:r>
            <a:r>
              <a:rPr lang="en-GB" sz="1600" dirty="0" smtClean="0"/>
              <a:t>started the establishment of </a:t>
            </a:r>
            <a:r>
              <a:rPr lang="en-GB" sz="1600" b="1" dirty="0" smtClean="0"/>
              <a:t>three X-band (12 GHz) </a:t>
            </a:r>
            <a:r>
              <a:rPr lang="en-GB" sz="1600" b="1" dirty="0"/>
              <a:t>klystron-based test stands </a:t>
            </a:r>
            <a:r>
              <a:rPr lang="en-GB" sz="1600" dirty="0"/>
              <a:t>at </a:t>
            </a:r>
            <a:r>
              <a:rPr lang="en-GB" sz="1600" dirty="0" smtClean="0"/>
              <a:t>CERN, to </a:t>
            </a:r>
            <a:r>
              <a:rPr lang="en-GB" sz="1600" dirty="0"/>
              <a:t>support the development of </a:t>
            </a:r>
            <a:r>
              <a:rPr lang="en-GB" sz="1600" dirty="0" smtClean="0"/>
              <a:t>high-gradient </a:t>
            </a:r>
            <a:r>
              <a:rPr lang="en-GB" sz="1600" b="1" dirty="0"/>
              <a:t>accelerating structures </a:t>
            </a:r>
            <a:r>
              <a:rPr lang="en-GB" sz="1600" dirty="0"/>
              <a:t>and high-power, 50-100 MW range</a:t>
            </a:r>
            <a:r>
              <a:rPr lang="en-GB" sz="1600" dirty="0" smtClean="0"/>
              <a:t>, and </a:t>
            </a:r>
            <a:r>
              <a:rPr lang="en-GB" sz="1600" b="1" dirty="0" err="1"/>
              <a:t>rf</a:t>
            </a:r>
            <a:r>
              <a:rPr lang="en-GB" sz="1600" b="1" dirty="0"/>
              <a:t> components </a:t>
            </a:r>
            <a:r>
              <a:rPr lang="en-GB" sz="1600" dirty="0"/>
              <a:t>for the CLIC </a:t>
            </a:r>
            <a:r>
              <a:rPr lang="en-GB" sz="1600" dirty="0" smtClean="0"/>
              <a:t>project. </a:t>
            </a:r>
            <a:endParaRPr lang="en-US" sz="1600" dirty="0"/>
          </a:p>
        </p:txBody>
      </p:sp>
      <p:sp>
        <p:nvSpPr>
          <p:cNvPr id="25" name="Rectangle 24"/>
          <p:cNvSpPr/>
          <p:nvPr/>
        </p:nvSpPr>
        <p:spPr>
          <a:xfrm>
            <a:off x="6073175" y="6075261"/>
            <a:ext cx="2809376" cy="646331"/>
          </a:xfrm>
          <a:prstGeom prst="rect">
            <a:avLst/>
          </a:prstGeom>
        </p:spPr>
        <p:txBody>
          <a:bodyPr wrap="square">
            <a:spAutoFit/>
          </a:bodyPr>
          <a:lstStyle/>
          <a:p>
            <a:r>
              <a:rPr lang="en-GB" sz="1200" i="1" dirty="0" smtClean="0"/>
              <a:t>N. Catalan-Lasheras et al</a:t>
            </a:r>
            <a:r>
              <a:rPr lang="en-GB" sz="1200" dirty="0" smtClean="0"/>
              <a:t>, Experience operating an X-band high-power test stand at CERN, Proceedings of IPAC14</a:t>
            </a:r>
            <a:endParaRPr lang="en-US" sz="1200" dirty="0"/>
          </a:p>
        </p:txBody>
      </p:sp>
      <p:sp>
        <p:nvSpPr>
          <p:cNvPr id="26" name="TextBox 25"/>
          <p:cNvSpPr txBox="1"/>
          <p:nvPr/>
        </p:nvSpPr>
        <p:spPr>
          <a:xfrm>
            <a:off x="169550" y="3496550"/>
            <a:ext cx="669607" cy="276999"/>
          </a:xfrm>
          <a:prstGeom prst="rect">
            <a:avLst/>
          </a:prstGeom>
          <a:solidFill>
            <a:srgbClr val="0070C0"/>
          </a:solidFill>
        </p:spPr>
        <p:txBody>
          <a:bodyPr wrap="none" rtlCol="0">
            <a:spAutoFit/>
          </a:bodyPr>
          <a:lstStyle/>
          <a:p>
            <a:r>
              <a:rPr lang="en-GB" sz="1200" b="1" dirty="0" smtClean="0">
                <a:solidFill>
                  <a:prstClr val="white"/>
                </a:solidFill>
              </a:rPr>
              <a:t>At CTF3</a:t>
            </a:r>
            <a:endParaRPr lang="en-US" sz="1200" b="1" dirty="0">
              <a:solidFill>
                <a:prstClr val="white"/>
              </a:solidFill>
            </a:endParaRPr>
          </a:p>
        </p:txBody>
      </p:sp>
      <p:sp>
        <p:nvSpPr>
          <p:cNvPr id="4" name="Marcador de pie de página 3"/>
          <p:cNvSpPr>
            <a:spLocks noGrp="1"/>
          </p:cNvSpPr>
          <p:nvPr>
            <p:ph type="ftr" sz="quarter" idx="11"/>
          </p:nvPr>
        </p:nvSpPr>
        <p:spPr/>
        <p:txBody>
          <a:bodyPr/>
          <a:lstStyle/>
          <a:p>
            <a:r>
              <a:rPr lang="en-GB" smtClean="0"/>
              <a:t>ECFA LCWS 2016</a:t>
            </a:r>
            <a:endParaRPr lang="es-ES" dirty="0"/>
          </a:p>
        </p:txBody>
      </p:sp>
      <p:sp>
        <p:nvSpPr>
          <p:cNvPr id="5" name="Marcador de número de diapositiva 4"/>
          <p:cNvSpPr>
            <a:spLocks noGrp="1"/>
          </p:cNvSpPr>
          <p:nvPr>
            <p:ph type="sldNum" sz="quarter" idx="12"/>
          </p:nvPr>
        </p:nvSpPr>
        <p:spPr/>
        <p:txBody>
          <a:bodyPr/>
          <a:lstStyle/>
          <a:p>
            <a:fld id="{9A43A518-2C89-46D8-985F-EB86B73A5824}" type="slidenum">
              <a:rPr lang="en-US" smtClean="0">
                <a:solidFill>
                  <a:prstClr val="black">
                    <a:tint val="75000"/>
                  </a:prstClr>
                </a:solidFill>
              </a:rPr>
              <a:pPr/>
              <a:t>12</a:t>
            </a:fld>
            <a:endParaRPr lang="en-US">
              <a:solidFill>
                <a:prstClr val="black">
                  <a:tint val="75000"/>
                </a:prstClr>
              </a:solidFill>
            </a:endParaRPr>
          </a:p>
        </p:txBody>
      </p:sp>
    </p:spTree>
    <p:extLst>
      <p:ext uri="{BB962C8B-B14F-4D97-AF65-F5344CB8AC3E}">
        <p14:creationId xmlns:p14="http://schemas.microsoft.com/office/powerpoint/2010/main" val="1256860441"/>
      </p:ext>
    </p:extLst>
  </p:cSld>
  <p:clrMapOvr>
    <a:masterClrMapping/>
  </p:clrMapOvr>
  <mc:AlternateContent xmlns:mc="http://schemas.openxmlformats.org/markup-compatibility/2006">
    <mc:Choice xmlns:p14="http://schemas.microsoft.com/office/powerpoint/2010/main" Requires="p14">
      <p:transition spd="slow" p14:dur="2000">
        <p14:prism isContent="1"/>
      </p:transition>
    </mc:Choice>
    <mc:Fallback>
      <p:transition xmlns:p14="http://schemas.microsoft.com/office/powerpoint/2010/main" spd="slow">
        <p:fade/>
      </p:transition>
    </mc:Fallback>
  </mc:AlternateContent>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55576" y="188640"/>
            <a:ext cx="6635080" cy="576064"/>
          </a:xfrm>
        </p:spPr>
        <p:txBody>
          <a:bodyPr>
            <a:normAutofit fontScale="90000"/>
          </a:bodyPr>
          <a:lstStyle/>
          <a:p>
            <a:pPr algn="l"/>
            <a:r>
              <a:rPr lang="en-GB" dirty="0" smtClean="0"/>
              <a:t>High-Gradient studies</a:t>
            </a:r>
            <a:endParaRPr lang="en-US" dirty="0"/>
          </a:p>
        </p:txBody>
      </p:sp>
      <p:sp>
        <p:nvSpPr>
          <p:cNvPr id="5" name="TextBox 4"/>
          <p:cNvSpPr txBox="1"/>
          <p:nvPr/>
        </p:nvSpPr>
        <p:spPr>
          <a:xfrm>
            <a:off x="683568" y="663079"/>
            <a:ext cx="7595286" cy="461665"/>
          </a:xfrm>
          <a:prstGeom prst="rect">
            <a:avLst/>
          </a:prstGeom>
          <a:noFill/>
        </p:spPr>
        <p:txBody>
          <a:bodyPr wrap="square" rtlCol="0">
            <a:spAutoFit/>
          </a:bodyPr>
          <a:lstStyle/>
          <a:p>
            <a:r>
              <a:rPr lang="en-GB" sz="2400" b="1" dirty="0" smtClean="0">
                <a:solidFill>
                  <a:srgbClr val="002060"/>
                </a:solidFill>
              </a:rPr>
              <a:t>Breakdown positioning in tested structures</a:t>
            </a:r>
            <a:endParaRPr lang="en-US" sz="2400" b="1" dirty="0">
              <a:solidFill>
                <a:srgbClr val="002060"/>
              </a:solidFill>
            </a:endParaRPr>
          </a:p>
        </p:txBody>
      </p:sp>
      <p:pic>
        <p:nvPicPr>
          <p:cNvPr id="6" name="Picture 5"/>
          <p:cNvPicPr>
            <a:picLocks noChangeAspect="1"/>
          </p:cNvPicPr>
          <p:nvPr/>
        </p:nvPicPr>
        <p:blipFill>
          <a:blip r:embed="rId3"/>
          <a:stretch>
            <a:fillRect/>
          </a:stretch>
        </p:blipFill>
        <p:spPr>
          <a:xfrm>
            <a:off x="165975" y="2005273"/>
            <a:ext cx="3607830" cy="1820672"/>
          </a:xfrm>
          <a:prstGeom prst="rect">
            <a:avLst/>
          </a:prstGeom>
        </p:spPr>
      </p:pic>
      <p:pic>
        <p:nvPicPr>
          <p:cNvPr id="7" name="Picture 6"/>
          <p:cNvPicPr>
            <a:picLocks noChangeAspect="1"/>
          </p:cNvPicPr>
          <p:nvPr/>
        </p:nvPicPr>
        <p:blipFill>
          <a:blip r:embed="rId4"/>
          <a:stretch>
            <a:fillRect/>
          </a:stretch>
        </p:blipFill>
        <p:spPr>
          <a:xfrm>
            <a:off x="3920944" y="1636679"/>
            <a:ext cx="4956250" cy="2557860"/>
          </a:xfrm>
          <a:prstGeom prst="rect">
            <a:avLst/>
          </a:prstGeom>
        </p:spPr>
      </p:pic>
      <p:sp>
        <p:nvSpPr>
          <p:cNvPr id="9" name="5-Point Star 8"/>
          <p:cNvSpPr/>
          <p:nvPr/>
        </p:nvSpPr>
        <p:spPr>
          <a:xfrm>
            <a:off x="5481637" y="3696474"/>
            <a:ext cx="189752" cy="189752"/>
          </a:xfrm>
          <a:prstGeom prst="star5">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
        <p:nvSpPr>
          <p:cNvPr id="10" name="5-Point Star 9"/>
          <p:cNvSpPr/>
          <p:nvPr/>
        </p:nvSpPr>
        <p:spPr>
          <a:xfrm>
            <a:off x="5357812" y="2820733"/>
            <a:ext cx="189752" cy="189752"/>
          </a:xfrm>
          <a:prstGeom prst="star5">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a:p>
        </p:txBody>
      </p:sp>
      <p:sp>
        <p:nvSpPr>
          <p:cNvPr id="12" name="Rectangle 11"/>
          <p:cNvSpPr/>
          <p:nvPr/>
        </p:nvSpPr>
        <p:spPr>
          <a:xfrm>
            <a:off x="338245" y="4062986"/>
            <a:ext cx="3824239" cy="2031325"/>
          </a:xfrm>
          <a:prstGeom prst="rect">
            <a:avLst/>
          </a:prstGeom>
        </p:spPr>
        <p:txBody>
          <a:bodyPr wrap="square">
            <a:spAutoFit/>
          </a:bodyPr>
          <a:lstStyle/>
          <a:p>
            <a:r>
              <a:rPr lang="en-GB" dirty="0" smtClean="0"/>
              <a:t>When breakdown occurs:</a:t>
            </a:r>
          </a:p>
          <a:p>
            <a:pPr marL="285750" indent="-285750">
              <a:buFontTx/>
              <a:buChar char="-"/>
            </a:pPr>
            <a:r>
              <a:rPr lang="en-GB" b="1" dirty="0" smtClean="0">
                <a:solidFill>
                  <a:srgbClr val="29F229"/>
                </a:solidFill>
              </a:rPr>
              <a:t>Transmitted</a:t>
            </a:r>
            <a:r>
              <a:rPr lang="en-GB" b="1" dirty="0" smtClean="0"/>
              <a:t> power drops</a:t>
            </a:r>
          </a:p>
          <a:p>
            <a:pPr marL="285750" indent="-285750">
              <a:buFontTx/>
              <a:buChar char="-"/>
            </a:pPr>
            <a:r>
              <a:rPr lang="en-GB" b="1" dirty="0" smtClean="0">
                <a:solidFill>
                  <a:srgbClr val="FF0000"/>
                </a:solidFill>
              </a:rPr>
              <a:t>Reflected</a:t>
            </a:r>
            <a:r>
              <a:rPr lang="en-GB" b="1" dirty="0" smtClean="0"/>
              <a:t> power rises</a:t>
            </a:r>
          </a:p>
          <a:p>
            <a:endParaRPr lang="en-GB" dirty="0" smtClean="0"/>
          </a:p>
          <a:p>
            <a:r>
              <a:rPr lang="en-GB" dirty="0" smtClean="0"/>
              <a:t>Trip time delays, combined with RF group  velocity </a:t>
            </a:r>
            <a:r>
              <a:rPr lang="en-GB" i="1" dirty="0" smtClean="0"/>
              <a:t>v</a:t>
            </a:r>
            <a:r>
              <a:rPr lang="en-GB" i="1" baseline="-25000" dirty="0" smtClean="0"/>
              <a:t>g</a:t>
            </a:r>
            <a:r>
              <a:rPr lang="en-GB" dirty="0" smtClean="0"/>
              <a:t>, gives the onset position of the breakdown.</a:t>
            </a:r>
          </a:p>
        </p:txBody>
      </p:sp>
      <p:pic>
        <p:nvPicPr>
          <p:cNvPr id="13" name="Picture 12"/>
          <p:cNvPicPr>
            <a:picLocks noChangeAspect="1"/>
          </p:cNvPicPr>
          <p:nvPr/>
        </p:nvPicPr>
        <p:blipFill rotWithShape="1">
          <a:blip r:embed="rId5" cstate="print">
            <a:extLst>
              <a:ext uri="{28A0092B-C50C-407E-A947-70E740481C1C}">
                <a14:useLocalDpi xmlns:a14="http://schemas.microsoft.com/office/drawing/2010/main" val="0"/>
              </a:ext>
            </a:extLst>
          </a:blip>
          <a:srcRect l="5272" t="52187" r="8043" b="3456"/>
          <a:stretch/>
        </p:blipFill>
        <p:spPr>
          <a:xfrm>
            <a:off x="4363022" y="4680695"/>
            <a:ext cx="4436076" cy="1815675"/>
          </a:xfrm>
          <a:prstGeom prst="rect">
            <a:avLst/>
          </a:prstGeom>
        </p:spPr>
      </p:pic>
      <p:sp>
        <p:nvSpPr>
          <p:cNvPr id="14" name="Rectangle 13"/>
          <p:cNvSpPr/>
          <p:nvPr/>
        </p:nvSpPr>
        <p:spPr>
          <a:xfrm>
            <a:off x="5422787" y="4776802"/>
            <a:ext cx="1993556" cy="1416908"/>
          </a:xfrm>
          <a:prstGeom prst="rect">
            <a:avLst/>
          </a:prstGeom>
          <a:noFill/>
          <a:ln>
            <a:solidFill>
              <a:srgbClr val="71005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extBox 14"/>
          <p:cNvSpPr txBox="1"/>
          <p:nvPr/>
        </p:nvSpPr>
        <p:spPr>
          <a:xfrm>
            <a:off x="5894356" y="4776801"/>
            <a:ext cx="1336456" cy="307777"/>
          </a:xfrm>
          <a:prstGeom prst="rect">
            <a:avLst/>
          </a:prstGeom>
          <a:noFill/>
        </p:spPr>
        <p:txBody>
          <a:bodyPr wrap="none" rtlCol="0">
            <a:spAutoFit/>
          </a:bodyPr>
          <a:lstStyle/>
          <a:p>
            <a:r>
              <a:rPr lang="en-GB" sz="1400" b="1" dirty="0" smtClean="0">
                <a:solidFill>
                  <a:srgbClr val="71005C"/>
                </a:solidFill>
              </a:rPr>
              <a:t>In the structure</a:t>
            </a:r>
            <a:endParaRPr lang="en-US" sz="1400" b="1" dirty="0">
              <a:solidFill>
                <a:srgbClr val="71005C"/>
              </a:solidFill>
            </a:endParaRPr>
          </a:p>
        </p:txBody>
      </p:sp>
      <p:sp>
        <p:nvSpPr>
          <p:cNvPr id="16" name="TextBox 15"/>
          <p:cNvSpPr txBox="1"/>
          <p:nvPr/>
        </p:nvSpPr>
        <p:spPr>
          <a:xfrm rot="16200000">
            <a:off x="3585874" y="5434643"/>
            <a:ext cx="1565557" cy="307777"/>
          </a:xfrm>
          <a:prstGeom prst="rect">
            <a:avLst/>
          </a:prstGeom>
          <a:solidFill>
            <a:schemeClr val="bg1"/>
          </a:solidFill>
        </p:spPr>
        <p:txBody>
          <a:bodyPr wrap="none" rtlCol="0">
            <a:spAutoFit/>
          </a:bodyPr>
          <a:lstStyle/>
          <a:p>
            <a:r>
              <a:rPr lang="en-GB" sz="1400" b="1" dirty="0" smtClean="0"/>
              <a:t>Breakdown counts</a:t>
            </a:r>
            <a:endParaRPr lang="en-US" sz="1400" b="1" dirty="0"/>
          </a:p>
        </p:txBody>
      </p:sp>
      <p:sp>
        <p:nvSpPr>
          <p:cNvPr id="17" name="TextBox 16"/>
          <p:cNvSpPr txBox="1"/>
          <p:nvPr/>
        </p:nvSpPr>
        <p:spPr>
          <a:xfrm>
            <a:off x="5357812" y="6307699"/>
            <a:ext cx="2597249" cy="307777"/>
          </a:xfrm>
          <a:prstGeom prst="rect">
            <a:avLst/>
          </a:prstGeom>
          <a:solidFill>
            <a:schemeClr val="bg1"/>
          </a:solidFill>
        </p:spPr>
        <p:txBody>
          <a:bodyPr wrap="none" rtlCol="0">
            <a:spAutoFit/>
          </a:bodyPr>
          <a:lstStyle/>
          <a:p>
            <a:r>
              <a:rPr lang="en-GB" sz="1400" b="1" dirty="0" smtClean="0"/>
              <a:t>Breakdown position </a:t>
            </a:r>
            <a:r>
              <a:rPr lang="en-GB" sz="1400" b="1" dirty="0" err="1" smtClean="0"/>
              <a:t>t</a:t>
            </a:r>
            <a:r>
              <a:rPr lang="en-GB" sz="1400" b="1" baseline="-25000" dirty="0" err="1" smtClean="0"/>
              <a:t>TRA</a:t>
            </a:r>
            <a:r>
              <a:rPr lang="en-GB" sz="1400" b="1" dirty="0" err="1" smtClean="0"/>
              <a:t>-t</a:t>
            </a:r>
            <a:r>
              <a:rPr lang="en-GB" sz="1400" b="1" baseline="-25000" dirty="0" err="1" smtClean="0"/>
              <a:t>REF</a:t>
            </a:r>
            <a:r>
              <a:rPr lang="en-GB" sz="1400" b="1" dirty="0" smtClean="0"/>
              <a:t> (ns)</a:t>
            </a:r>
            <a:endParaRPr lang="en-US" sz="1400" b="1" dirty="0"/>
          </a:p>
        </p:txBody>
      </p:sp>
      <p:sp>
        <p:nvSpPr>
          <p:cNvPr id="18" name="Rectangle 17"/>
          <p:cNvSpPr/>
          <p:nvPr/>
        </p:nvSpPr>
        <p:spPr>
          <a:xfrm>
            <a:off x="457200" y="1157576"/>
            <a:ext cx="7912443" cy="646331"/>
          </a:xfrm>
          <a:prstGeom prst="rect">
            <a:avLst/>
          </a:prstGeom>
        </p:spPr>
        <p:txBody>
          <a:bodyPr wrap="square">
            <a:spAutoFit/>
          </a:bodyPr>
          <a:lstStyle/>
          <a:p>
            <a:r>
              <a:rPr lang="en-GB" b="1" dirty="0" smtClean="0"/>
              <a:t>Diagnostics</a:t>
            </a:r>
            <a:r>
              <a:rPr lang="en-GB" dirty="0" smtClean="0"/>
              <a:t> of </a:t>
            </a:r>
            <a:r>
              <a:rPr lang="en-GB" b="1" dirty="0" smtClean="0"/>
              <a:t>where the breakdown is triggered </a:t>
            </a:r>
            <a:r>
              <a:rPr lang="en-GB" dirty="0" smtClean="0"/>
              <a:t>inside the structure during the testing can be done by analysing the </a:t>
            </a:r>
            <a:r>
              <a:rPr lang="en-GB" b="1" dirty="0" smtClean="0"/>
              <a:t>RF signals</a:t>
            </a:r>
            <a:r>
              <a:rPr lang="en-GB" dirty="0" smtClean="0"/>
              <a:t>.</a:t>
            </a:r>
            <a:endParaRPr lang="en-US" dirty="0"/>
          </a:p>
        </p:txBody>
      </p:sp>
      <p:pic>
        <p:nvPicPr>
          <p:cNvPr id="8" name="Picture 7"/>
          <p:cNvPicPr>
            <a:picLocks noChangeAspect="1"/>
          </p:cNvPicPr>
          <p:nvPr/>
        </p:nvPicPr>
        <p:blipFill>
          <a:blip r:embed="rId6"/>
          <a:stretch>
            <a:fillRect/>
          </a:stretch>
        </p:blipFill>
        <p:spPr>
          <a:xfrm>
            <a:off x="645906" y="6054760"/>
            <a:ext cx="2878034" cy="477490"/>
          </a:xfrm>
          <a:prstGeom prst="rect">
            <a:avLst/>
          </a:prstGeom>
        </p:spPr>
      </p:pic>
      <p:pic>
        <p:nvPicPr>
          <p:cNvPr id="11" name="Picture 10"/>
          <p:cNvPicPr>
            <a:picLocks noChangeAspect="1"/>
          </p:cNvPicPr>
          <p:nvPr/>
        </p:nvPicPr>
        <p:blipFill>
          <a:blip r:embed="rId7"/>
          <a:stretch>
            <a:fillRect/>
          </a:stretch>
        </p:blipFill>
        <p:spPr>
          <a:xfrm>
            <a:off x="3133670" y="4376595"/>
            <a:ext cx="640135" cy="390178"/>
          </a:xfrm>
          <a:prstGeom prst="rect">
            <a:avLst/>
          </a:prstGeom>
        </p:spPr>
      </p:pic>
      <p:pic>
        <p:nvPicPr>
          <p:cNvPr id="22" name="Picture 21"/>
          <p:cNvPicPr>
            <a:picLocks noChangeAspect="1"/>
          </p:cNvPicPr>
          <p:nvPr/>
        </p:nvPicPr>
        <p:blipFill>
          <a:blip r:embed="rId8"/>
          <a:stretch>
            <a:fillRect/>
          </a:stretch>
        </p:blipFill>
        <p:spPr>
          <a:xfrm>
            <a:off x="2779101" y="4680695"/>
            <a:ext cx="560881" cy="353599"/>
          </a:xfrm>
          <a:prstGeom prst="rect">
            <a:avLst/>
          </a:prstGeom>
        </p:spPr>
      </p:pic>
      <p:pic>
        <p:nvPicPr>
          <p:cNvPr id="19" name="Picture 18"/>
          <p:cNvPicPr>
            <a:picLocks noChangeAspect="1"/>
          </p:cNvPicPr>
          <p:nvPr/>
        </p:nvPicPr>
        <p:blipFill>
          <a:blip r:embed="rId7"/>
          <a:stretch>
            <a:fillRect/>
          </a:stretch>
        </p:blipFill>
        <p:spPr>
          <a:xfrm>
            <a:off x="4717677" y="4109967"/>
            <a:ext cx="640135" cy="390178"/>
          </a:xfrm>
          <a:prstGeom prst="rect">
            <a:avLst/>
          </a:prstGeom>
        </p:spPr>
      </p:pic>
      <p:pic>
        <p:nvPicPr>
          <p:cNvPr id="20" name="Picture 19"/>
          <p:cNvPicPr>
            <a:picLocks noChangeAspect="1"/>
          </p:cNvPicPr>
          <p:nvPr/>
        </p:nvPicPr>
        <p:blipFill>
          <a:blip r:embed="rId8"/>
          <a:stretch>
            <a:fillRect/>
          </a:stretch>
        </p:blipFill>
        <p:spPr>
          <a:xfrm>
            <a:off x="5802202" y="4136223"/>
            <a:ext cx="560881" cy="353599"/>
          </a:xfrm>
          <a:prstGeom prst="rect">
            <a:avLst/>
          </a:prstGeom>
        </p:spPr>
      </p:pic>
      <p:cxnSp>
        <p:nvCxnSpPr>
          <p:cNvPr id="4" name="Straight Arrow Connector 3"/>
          <p:cNvCxnSpPr>
            <a:stCxn id="10" idx="2"/>
            <a:endCxn id="19" idx="0"/>
          </p:cNvCxnSpPr>
          <p:nvPr/>
        </p:nvCxnSpPr>
        <p:spPr>
          <a:xfrm flipH="1">
            <a:off x="5037745" y="3010485"/>
            <a:ext cx="356307" cy="1099482"/>
          </a:xfrm>
          <a:prstGeom prst="straightConnector1">
            <a:avLst/>
          </a:prstGeom>
          <a:ln w="38100">
            <a:solidFill>
              <a:srgbClr val="01FF01"/>
            </a:solidFill>
            <a:tailEnd type="triangle"/>
          </a:ln>
        </p:spPr>
        <p:style>
          <a:lnRef idx="1">
            <a:schemeClr val="accent1"/>
          </a:lnRef>
          <a:fillRef idx="0">
            <a:schemeClr val="accent1"/>
          </a:fillRef>
          <a:effectRef idx="0">
            <a:schemeClr val="accent1"/>
          </a:effectRef>
          <a:fontRef idx="minor">
            <a:schemeClr val="tx1"/>
          </a:fontRef>
        </p:style>
      </p:cxnSp>
      <p:cxnSp>
        <p:nvCxnSpPr>
          <p:cNvPr id="24" name="Straight Arrow Connector 23"/>
          <p:cNvCxnSpPr>
            <a:stCxn id="9" idx="3"/>
            <a:endCxn id="20" idx="0"/>
          </p:cNvCxnSpPr>
          <p:nvPr/>
        </p:nvCxnSpPr>
        <p:spPr>
          <a:xfrm>
            <a:off x="5635149" y="3886226"/>
            <a:ext cx="447494" cy="249997"/>
          </a:xfrm>
          <a:prstGeom prst="straightConnector1">
            <a:avLst/>
          </a:prstGeom>
          <a:ln w="38100">
            <a:solidFill>
              <a:srgbClr val="FF0F0F"/>
            </a:solidFill>
            <a:tailEnd type="triangle"/>
          </a:ln>
        </p:spPr>
        <p:style>
          <a:lnRef idx="1">
            <a:schemeClr val="accent1"/>
          </a:lnRef>
          <a:fillRef idx="0">
            <a:schemeClr val="accent1"/>
          </a:fillRef>
          <a:effectRef idx="0">
            <a:schemeClr val="accent1"/>
          </a:effectRef>
          <a:fontRef idx="minor">
            <a:schemeClr val="tx1"/>
          </a:fontRef>
        </p:style>
      </p:cxnSp>
      <p:sp>
        <p:nvSpPr>
          <p:cNvPr id="3" name="Marcador de fecha 2"/>
          <p:cNvSpPr>
            <a:spLocks noGrp="1"/>
          </p:cNvSpPr>
          <p:nvPr>
            <p:ph type="dt" sz="half" idx="10"/>
          </p:nvPr>
        </p:nvSpPr>
        <p:spPr/>
        <p:txBody>
          <a:bodyPr/>
          <a:lstStyle/>
          <a:p>
            <a:r>
              <a:rPr lang="es-ES_tradnl" smtClean="0">
                <a:solidFill>
                  <a:prstClr val="black">
                    <a:tint val="75000"/>
                  </a:prstClr>
                </a:solidFill>
              </a:rPr>
              <a:t>30 May - 5 June 2016</a:t>
            </a:r>
            <a:endParaRPr lang="en-US">
              <a:solidFill>
                <a:prstClr val="black">
                  <a:tint val="75000"/>
                </a:prstClr>
              </a:solidFill>
            </a:endParaRPr>
          </a:p>
        </p:txBody>
      </p:sp>
      <p:sp>
        <p:nvSpPr>
          <p:cNvPr id="21" name="Marcador de pie de página 20"/>
          <p:cNvSpPr>
            <a:spLocks noGrp="1"/>
          </p:cNvSpPr>
          <p:nvPr>
            <p:ph type="ftr" sz="quarter" idx="11"/>
          </p:nvPr>
        </p:nvSpPr>
        <p:spPr/>
        <p:txBody>
          <a:bodyPr/>
          <a:lstStyle/>
          <a:p>
            <a:r>
              <a:rPr lang="en-GB" smtClean="0"/>
              <a:t>ECFA LCWS 2016</a:t>
            </a:r>
            <a:endParaRPr lang="es-ES" dirty="0"/>
          </a:p>
        </p:txBody>
      </p:sp>
      <p:sp>
        <p:nvSpPr>
          <p:cNvPr id="23" name="Marcador de número de diapositiva 22"/>
          <p:cNvSpPr>
            <a:spLocks noGrp="1"/>
          </p:cNvSpPr>
          <p:nvPr>
            <p:ph type="sldNum" sz="quarter" idx="12"/>
          </p:nvPr>
        </p:nvSpPr>
        <p:spPr/>
        <p:txBody>
          <a:bodyPr/>
          <a:lstStyle/>
          <a:p>
            <a:fld id="{9A43A518-2C89-46D8-985F-EB86B73A5824}" type="slidenum">
              <a:rPr lang="en-US" smtClean="0">
                <a:solidFill>
                  <a:prstClr val="black">
                    <a:tint val="75000"/>
                  </a:prstClr>
                </a:solidFill>
              </a:rPr>
              <a:pPr/>
              <a:t>13</a:t>
            </a:fld>
            <a:endParaRPr lang="en-US">
              <a:solidFill>
                <a:prstClr val="black">
                  <a:tint val="75000"/>
                </a:prstClr>
              </a:solidFill>
            </a:endParaRPr>
          </a:p>
        </p:txBody>
      </p:sp>
    </p:spTree>
    <p:extLst>
      <p:ext uri="{BB962C8B-B14F-4D97-AF65-F5344CB8AC3E}">
        <p14:creationId xmlns:p14="http://schemas.microsoft.com/office/powerpoint/2010/main" val="105897709"/>
      </p:ext>
    </p:extLst>
  </p:cSld>
  <p:clrMapOvr>
    <a:masterClrMapping/>
  </p:clrMapOvr>
  <mc:AlternateContent xmlns:mc="http://schemas.openxmlformats.org/markup-compatibility/2006">
    <mc:Choice xmlns:p14="http://schemas.microsoft.com/office/powerpoint/2010/main" Requires="p14">
      <p:transition spd="slow" p14:dur="2000">
        <p14:prism isContent="1"/>
      </p:transition>
    </mc:Choice>
    <mc:Fallback>
      <p:transition xmlns:p14="http://schemas.microsoft.com/office/powerpoint/2010/main" spd="slow">
        <p:fade/>
      </p:transition>
    </mc:Fallback>
  </mc:AlternateContent>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 name="Picture 2" descr="C:\Users\maraki\cernbox\RFstudies\TeoforMeVArcScan\teo1.png"/>
          <p:cNvPicPr>
            <a:picLocks noChangeAspect="1" noChangeArrowheads="1"/>
          </p:cNvPicPr>
          <p:nvPr/>
        </p:nvPicPr>
        <p:blipFill>
          <a:blip r:embed="rId3"/>
          <a:srcRect/>
          <a:stretch>
            <a:fillRect/>
          </a:stretch>
        </p:blipFill>
        <p:spPr bwMode="auto">
          <a:xfrm>
            <a:off x="5019675" y="3969067"/>
            <a:ext cx="3786082" cy="2571064"/>
          </a:xfrm>
          <a:prstGeom prst="rect">
            <a:avLst/>
          </a:prstGeom>
          <a:noFill/>
        </p:spPr>
      </p:pic>
      <p:sp>
        <p:nvSpPr>
          <p:cNvPr id="31" name="TextBox 30"/>
          <p:cNvSpPr txBox="1"/>
          <p:nvPr/>
        </p:nvSpPr>
        <p:spPr>
          <a:xfrm rot="16200000">
            <a:off x="7543815" y="5032316"/>
            <a:ext cx="2386016" cy="369332"/>
          </a:xfrm>
          <a:prstGeom prst="rect">
            <a:avLst/>
          </a:prstGeom>
          <a:solidFill>
            <a:schemeClr val="bg1"/>
          </a:solidFill>
        </p:spPr>
        <p:txBody>
          <a:bodyPr wrap="square" rtlCol="0">
            <a:spAutoFit/>
          </a:bodyPr>
          <a:lstStyle/>
          <a:p>
            <a:r>
              <a:rPr lang="en-GB" b="1" dirty="0" smtClean="0"/>
              <a:t>Field-emitted electrons</a:t>
            </a:r>
            <a:endParaRPr lang="en-US" b="1" dirty="0"/>
          </a:p>
        </p:txBody>
      </p:sp>
      <p:sp>
        <p:nvSpPr>
          <p:cNvPr id="2" name="Title 1"/>
          <p:cNvSpPr>
            <a:spLocks noGrp="1"/>
          </p:cNvSpPr>
          <p:nvPr>
            <p:ph type="title"/>
          </p:nvPr>
        </p:nvSpPr>
        <p:spPr>
          <a:xfrm>
            <a:off x="601216" y="116632"/>
            <a:ext cx="6995120" cy="576064"/>
          </a:xfrm>
        </p:spPr>
        <p:txBody>
          <a:bodyPr>
            <a:normAutofit fontScale="90000"/>
          </a:bodyPr>
          <a:lstStyle/>
          <a:p>
            <a:pPr algn="l"/>
            <a:r>
              <a:rPr lang="en-GB" dirty="0" smtClean="0"/>
              <a:t>High-Gradient studies</a:t>
            </a:r>
            <a:endParaRPr lang="en-US" dirty="0"/>
          </a:p>
        </p:txBody>
      </p:sp>
      <p:sp>
        <p:nvSpPr>
          <p:cNvPr id="5" name="TextBox 4"/>
          <p:cNvSpPr txBox="1"/>
          <p:nvPr/>
        </p:nvSpPr>
        <p:spPr>
          <a:xfrm>
            <a:off x="683568" y="663079"/>
            <a:ext cx="7595286" cy="461665"/>
          </a:xfrm>
          <a:prstGeom prst="rect">
            <a:avLst/>
          </a:prstGeom>
          <a:noFill/>
        </p:spPr>
        <p:txBody>
          <a:bodyPr wrap="square" rtlCol="0">
            <a:spAutoFit/>
          </a:bodyPr>
          <a:lstStyle/>
          <a:p>
            <a:r>
              <a:rPr lang="en-GB" sz="2400" b="1" dirty="0" smtClean="0">
                <a:solidFill>
                  <a:srgbClr val="002060"/>
                </a:solidFill>
              </a:rPr>
              <a:t>Field emission radiation</a:t>
            </a:r>
            <a:endParaRPr lang="en-US" sz="2400" b="1" dirty="0">
              <a:solidFill>
                <a:srgbClr val="002060"/>
              </a:solidFill>
            </a:endParaRPr>
          </a:p>
        </p:txBody>
      </p:sp>
      <p:sp>
        <p:nvSpPr>
          <p:cNvPr id="18" name="Rectangle 17"/>
          <p:cNvSpPr/>
          <p:nvPr/>
        </p:nvSpPr>
        <p:spPr>
          <a:xfrm>
            <a:off x="457200" y="1157576"/>
            <a:ext cx="7912443" cy="646331"/>
          </a:xfrm>
          <a:prstGeom prst="rect">
            <a:avLst/>
          </a:prstGeom>
        </p:spPr>
        <p:txBody>
          <a:bodyPr wrap="square">
            <a:spAutoFit/>
          </a:bodyPr>
          <a:lstStyle/>
          <a:p>
            <a:r>
              <a:rPr lang="en-GB" dirty="0" smtClean="0"/>
              <a:t>The existence of micro-protrusions on the surface produces local electric field enhancement that generate field-emitted electrons.</a:t>
            </a:r>
          </a:p>
        </p:txBody>
      </p:sp>
      <p:pic>
        <p:nvPicPr>
          <p:cNvPr id="23" name="Picture 22"/>
          <p:cNvPicPr>
            <a:picLocks noChangeAspect="1"/>
          </p:cNvPicPr>
          <p:nvPr/>
        </p:nvPicPr>
        <p:blipFill>
          <a:blip r:embed="rId4"/>
          <a:stretch>
            <a:fillRect/>
          </a:stretch>
        </p:blipFill>
        <p:spPr>
          <a:xfrm>
            <a:off x="581801" y="1901633"/>
            <a:ext cx="3122648" cy="2254660"/>
          </a:xfrm>
          <a:prstGeom prst="rect">
            <a:avLst/>
          </a:prstGeom>
        </p:spPr>
      </p:pic>
      <p:sp>
        <p:nvSpPr>
          <p:cNvPr id="24" name="TextBox 23"/>
          <p:cNvSpPr txBox="1"/>
          <p:nvPr/>
        </p:nvSpPr>
        <p:spPr>
          <a:xfrm>
            <a:off x="1451749" y="4035545"/>
            <a:ext cx="1382751" cy="369332"/>
          </a:xfrm>
          <a:prstGeom prst="rect">
            <a:avLst/>
          </a:prstGeom>
          <a:noFill/>
        </p:spPr>
        <p:txBody>
          <a:bodyPr wrap="none" rtlCol="0">
            <a:spAutoFit/>
          </a:bodyPr>
          <a:lstStyle/>
          <a:p>
            <a:r>
              <a:rPr lang="en-GB" dirty="0" smtClean="0"/>
              <a:t>Field emitter</a:t>
            </a:r>
            <a:endParaRPr lang="en-US" dirty="0"/>
          </a:p>
        </p:txBody>
      </p:sp>
      <p:sp>
        <p:nvSpPr>
          <p:cNvPr id="25" name="TextBox 24"/>
          <p:cNvSpPr txBox="1"/>
          <p:nvPr/>
        </p:nvSpPr>
        <p:spPr>
          <a:xfrm>
            <a:off x="755307" y="1988573"/>
            <a:ext cx="296876" cy="369332"/>
          </a:xfrm>
          <a:prstGeom prst="rect">
            <a:avLst/>
          </a:prstGeom>
          <a:solidFill>
            <a:srgbClr val="FFC000"/>
          </a:solidFill>
        </p:spPr>
        <p:txBody>
          <a:bodyPr wrap="none" rtlCol="0">
            <a:spAutoFit/>
          </a:bodyPr>
          <a:lstStyle/>
          <a:p>
            <a:r>
              <a:rPr lang="en-GB" dirty="0" smtClean="0"/>
              <a:t>E</a:t>
            </a:r>
            <a:endParaRPr lang="en-US" baseline="-25000" dirty="0"/>
          </a:p>
        </p:txBody>
      </p:sp>
      <p:sp>
        <p:nvSpPr>
          <p:cNvPr id="26" name="TextBox 25"/>
          <p:cNvSpPr txBox="1"/>
          <p:nvPr/>
        </p:nvSpPr>
        <p:spPr>
          <a:xfrm>
            <a:off x="2247160" y="2594633"/>
            <a:ext cx="587340" cy="369332"/>
          </a:xfrm>
          <a:prstGeom prst="rect">
            <a:avLst/>
          </a:prstGeom>
          <a:solidFill>
            <a:srgbClr val="FFC000"/>
          </a:solidFill>
        </p:spPr>
        <p:txBody>
          <a:bodyPr wrap="none" rtlCol="0">
            <a:spAutoFit/>
          </a:bodyPr>
          <a:lstStyle/>
          <a:p>
            <a:r>
              <a:rPr lang="en-GB" dirty="0" err="1" smtClean="0"/>
              <a:t>E</a:t>
            </a:r>
            <a:r>
              <a:rPr lang="en-GB" baseline="-25000" dirty="0" err="1" smtClean="0"/>
              <a:t>local</a:t>
            </a:r>
            <a:endParaRPr lang="en-US" baseline="-25000" dirty="0"/>
          </a:p>
        </p:txBody>
      </p:sp>
      <p:pic>
        <p:nvPicPr>
          <p:cNvPr id="27" name="Picture 26"/>
          <p:cNvPicPr>
            <a:picLocks noChangeAspect="1"/>
          </p:cNvPicPr>
          <p:nvPr/>
        </p:nvPicPr>
        <p:blipFill>
          <a:blip r:embed="rId5"/>
          <a:stretch>
            <a:fillRect/>
          </a:stretch>
        </p:blipFill>
        <p:spPr>
          <a:xfrm>
            <a:off x="3981261" y="2217233"/>
            <a:ext cx="4547684" cy="1798324"/>
          </a:xfrm>
          <a:prstGeom prst="rect">
            <a:avLst/>
          </a:prstGeom>
        </p:spPr>
      </p:pic>
      <p:sp>
        <p:nvSpPr>
          <p:cNvPr id="28" name="Rectangle 27"/>
          <p:cNvSpPr/>
          <p:nvPr/>
        </p:nvSpPr>
        <p:spPr>
          <a:xfrm>
            <a:off x="3877955" y="1803907"/>
            <a:ext cx="3283784" cy="369332"/>
          </a:xfrm>
          <a:prstGeom prst="rect">
            <a:avLst/>
          </a:prstGeom>
        </p:spPr>
        <p:txBody>
          <a:bodyPr wrap="none">
            <a:spAutoFit/>
          </a:bodyPr>
          <a:lstStyle/>
          <a:p>
            <a:r>
              <a:rPr lang="en-GB" dirty="0" smtClean="0"/>
              <a:t>Field emitted current in Amperes</a:t>
            </a:r>
            <a:endParaRPr lang="en-US" dirty="0"/>
          </a:p>
        </p:txBody>
      </p:sp>
      <p:sp>
        <p:nvSpPr>
          <p:cNvPr id="32" name="Rectangle 31"/>
          <p:cNvSpPr/>
          <p:nvPr/>
        </p:nvSpPr>
        <p:spPr>
          <a:xfrm>
            <a:off x="7048500" y="2929424"/>
            <a:ext cx="1956955" cy="461665"/>
          </a:xfrm>
          <a:prstGeom prst="rect">
            <a:avLst/>
          </a:prstGeom>
        </p:spPr>
        <p:txBody>
          <a:bodyPr wrap="square">
            <a:spAutoFit/>
          </a:bodyPr>
          <a:lstStyle/>
          <a:p>
            <a:r>
              <a:rPr lang="en-GB" sz="1200" i="1" dirty="0" smtClean="0"/>
              <a:t>J.W. Wang and G.A. Loew</a:t>
            </a:r>
            <a:r>
              <a:rPr lang="en-GB" sz="1200" dirty="0" smtClean="0"/>
              <a:t>, PUB7684, SLAC (1997)</a:t>
            </a:r>
            <a:endParaRPr lang="en-GB" sz="1200" dirty="0"/>
          </a:p>
        </p:txBody>
      </p:sp>
      <p:sp>
        <p:nvSpPr>
          <p:cNvPr id="34" name="Rectangle 33"/>
          <p:cNvSpPr/>
          <p:nvPr/>
        </p:nvSpPr>
        <p:spPr>
          <a:xfrm>
            <a:off x="649729" y="4606563"/>
            <a:ext cx="3798446" cy="1477328"/>
          </a:xfrm>
          <a:prstGeom prst="rect">
            <a:avLst/>
          </a:prstGeom>
        </p:spPr>
        <p:txBody>
          <a:bodyPr wrap="square">
            <a:spAutoFit/>
          </a:bodyPr>
          <a:lstStyle/>
          <a:p>
            <a:r>
              <a:rPr lang="en-GB" dirty="0" smtClean="0"/>
              <a:t>Emitted electrons (Dark Current) is measured by:</a:t>
            </a:r>
          </a:p>
          <a:p>
            <a:pPr marL="285750" indent="-285750">
              <a:buFont typeface="Arial" panose="020B0604020202020204" pitchFamily="34" charset="0"/>
              <a:buChar char="•"/>
            </a:pPr>
            <a:r>
              <a:rPr lang="en-GB" dirty="0" smtClean="0"/>
              <a:t>Faraday Cups</a:t>
            </a:r>
          </a:p>
          <a:p>
            <a:pPr marL="285750" indent="-285750">
              <a:buFont typeface="Arial" panose="020B0604020202020204" pitchFamily="34" charset="0"/>
              <a:buChar char="•"/>
            </a:pPr>
            <a:r>
              <a:rPr lang="en-GB" dirty="0" smtClean="0"/>
              <a:t>Beam Loss Monitors (BLM)</a:t>
            </a:r>
          </a:p>
          <a:p>
            <a:pPr marL="285750" indent="-285750">
              <a:buFont typeface="Arial" panose="020B0604020202020204" pitchFamily="34" charset="0"/>
              <a:buChar char="•"/>
            </a:pPr>
            <a:r>
              <a:rPr lang="en-GB" dirty="0" smtClean="0"/>
              <a:t>Radiation Monitors</a:t>
            </a:r>
          </a:p>
        </p:txBody>
      </p:sp>
      <p:sp>
        <p:nvSpPr>
          <p:cNvPr id="17" name="TextBox 16"/>
          <p:cNvSpPr txBox="1"/>
          <p:nvPr/>
        </p:nvSpPr>
        <p:spPr>
          <a:xfrm>
            <a:off x="4903943" y="3916198"/>
            <a:ext cx="3782857" cy="369332"/>
          </a:xfrm>
          <a:prstGeom prst="rect">
            <a:avLst/>
          </a:prstGeom>
          <a:solidFill>
            <a:schemeClr val="bg1"/>
          </a:solidFill>
        </p:spPr>
        <p:txBody>
          <a:bodyPr wrap="square" rtlCol="0">
            <a:spAutoFit/>
          </a:bodyPr>
          <a:lstStyle/>
          <a:p>
            <a:r>
              <a:rPr lang="en-GB" b="1" dirty="0" smtClean="0"/>
              <a:t>Meas. Xbox-2 with BLM (March 2016)</a:t>
            </a:r>
            <a:endParaRPr lang="en-US" b="1" dirty="0"/>
          </a:p>
        </p:txBody>
      </p:sp>
      <p:sp>
        <p:nvSpPr>
          <p:cNvPr id="3" name="Marcador de fecha 2"/>
          <p:cNvSpPr>
            <a:spLocks noGrp="1"/>
          </p:cNvSpPr>
          <p:nvPr>
            <p:ph type="dt" sz="half" idx="10"/>
          </p:nvPr>
        </p:nvSpPr>
        <p:spPr/>
        <p:txBody>
          <a:bodyPr/>
          <a:lstStyle/>
          <a:p>
            <a:r>
              <a:rPr lang="es-ES_tradnl" smtClean="0">
                <a:solidFill>
                  <a:prstClr val="black">
                    <a:tint val="75000"/>
                  </a:prstClr>
                </a:solidFill>
              </a:rPr>
              <a:t>30 May - 5 June 2016</a:t>
            </a:r>
            <a:endParaRPr lang="en-US">
              <a:solidFill>
                <a:prstClr val="black">
                  <a:tint val="75000"/>
                </a:prstClr>
              </a:solidFill>
            </a:endParaRPr>
          </a:p>
        </p:txBody>
      </p:sp>
      <p:sp>
        <p:nvSpPr>
          <p:cNvPr id="4" name="Marcador de pie de página 3"/>
          <p:cNvSpPr>
            <a:spLocks noGrp="1"/>
          </p:cNvSpPr>
          <p:nvPr>
            <p:ph type="ftr" sz="quarter" idx="11"/>
          </p:nvPr>
        </p:nvSpPr>
        <p:spPr/>
        <p:txBody>
          <a:bodyPr/>
          <a:lstStyle/>
          <a:p>
            <a:r>
              <a:rPr lang="en-GB" smtClean="0"/>
              <a:t>ECFA LCWS 2016</a:t>
            </a:r>
            <a:endParaRPr lang="es-ES" dirty="0"/>
          </a:p>
        </p:txBody>
      </p:sp>
      <p:sp>
        <p:nvSpPr>
          <p:cNvPr id="6" name="Marcador de número de diapositiva 5"/>
          <p:cNvSpPr>
            <a:spLocks noGrp="1"/>
          </p:cNvSpPr>
          <p:nvPr>
            <p:ph type="sldNum" sz="quarter" idx="12"/>
          </p:nvPr>
        </p:nvSpPr>
        <p:spPr/>
        <p:txBody>
          <a:bodyPr/>
          <a:lstStyle/>
          <a:p>
            <a:fld id="{9A43A518-2C89-46D8-985F-EB86B73A5824}" type="slidenum">
              <a:rPr lang="en-US" smtClean="0">
                <a:solidFill>
                  <a:prstClr val="black">
                    <a:tint val="75000"/>
                  </a:prstClr>
                </a:solidFill>
              </a:rPr>
              <a:pPr/>
              <a:t>14</a:t>
            </a:fld>
            <a:endParaRPr lang="en-US">
              <a:solidFill>
                <a:prstClr val="black">
                  <a:tint val="75000"/>
                </a:prstClr>
              </a:solidFill>
            </a:endParaRPr>
          </a:p>
        </p:txBody>
      </p:sp>
    </p:spTree>
    <p:extLst>
      <p:ext uri="{BB962C8B-B14F-4D97-AF65-F5344CB8AC3E}">
        <p14:creationId xmlns:p14="http://schemas.microsoft.com/office/powerpoint/2010/main" val="2727839877"/>
      </p:ext>
    </p:extLst>
  </p:cSld>
  <p:clrMapOvr>
    <a:masterClrMapping/>
  </p:clrMapOvr>
  <mc:AlternateContent xmlns:mc="http://schemas.openxmlformats.org/markup-compatibility/2006">
    <mc:Choice xmlns:p14="http://schemas.microsoft.com/office/powerpoint/2010/main" Requires="p14">
      <p:transition spd="slow" p14:dur="2000">
        <p14:prism isContent="1"/>
      </p:transition>
    </mc:Choice>
    <mc:Fallback>
      <p:transition xmlns:p14="http://schemas.microsoft.com/office/powerpoint/2010/main" spd="slow">
        <p:fade/>
      </p:transition>
    </mc:Fallback>
  </mc:AlternateContent>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8" name="Picture 37"/>
          <p:cNvPicPr>
            <a:picLocks noChangeAspect="1"/>
          </p:cNvPicPr>
          <p:nvPr/>
        </p:nvPicPr>
        <p:blipFill>
          <a:blip r:embed="rId2"/>
          <a:stretch>
            <a:fillRect/>
          </a:stretch>
        </p:blipFill>
        <p:spPr>
          <a:xfrm>
            <a:off x="2375452" y="2257948"/>
            <a:ext cx="6549859" cy="4382030"/>
          </a:xfrm>
          <a:prstGeom prst="rect">
            <a:avLst/>
          </a:prstGeom>
        </p:spPr>
      </p:pic>
      <p:sp>
        <p:nvSpPr>
          <p:cNvPr id="26" name="TextBox 25"/>
          <p:cNvSpPr txBox="1"/>
          <p:nvPr/>
        </p:nvSpPr>
        <p:spPr>
          <a:xfrm>
            <a:off x="611560" y="1025441"/>
            <a:ext cx="7633252" cy="1323439"/>
          </a:xfrm>
          <a:prstGeom prst="rect">
            <a:avLst/>
          </a:prstGeom>
          <a:noFill/>
        </p:spPr>
        <p:txBody>
          <a:bodyPr wrap="square" rtlCol="0">
            <a:spAutoFit/>
          </a:bodyPr>
          <a:lstStyle/>
          <a:p>
            <a:r>
              <a:rPr lang="en-GB" sz="2000" dirty="0"/>
              <a:t>The CLIC Test Facility CTF3 was built at CERN </a:t>
            </a:r>
            <a:r>
              <a:rPr lang="en-GB" sz="2000" dirty="0" smtClean="0"/>
              <a:t>by the </a:t>
            </a:r>
            <a:r>
              <a:rPr lang="en-GB" sz="2000" dirty="0"/>
              <a:t>international collaboration to demonstrate the key feasibility issues of the </a:t>
            </a:r>
            <a:r>
              <a:rPr lang="en-GB" sz="2000" dirty="0" smtClean="0"/>
              <a:t>two-beam acceleration </a:t>
            </a:r>
            <a:r>
              <a:rPr lang="en-GB" sz="2000" dirty="0"/>
              <a:t>technology and test the </a:t>
            </a:r>
            <a:r>
              <a:rPr lang="en-GB" sz="2000" dirty="0" smtClean="0"/>
              <a:t>Main </a:t>
            </a:r>
            <a:r>
              <a:rPr lang="en-GB" sz="2000" dirty="0" err="1" smtClean="0"/>
              <a:t>Linac</a:t>
            </a:r>
            <a:r>
              <a:rPr lang="en-GB" sz="2000" dirty="0" smtClean="0"/>
              <a:t> </a:t>
            </a:r>
            <a:r>
              <a:rPr lang="en-GB" sz="2000" dirty="0"/>
              <a:t>accelerating structures at nominal gradient.</a:t>
            </a:r>
            <a:endParaRPr lang="en-US" sz="2000" dirty="0"/>
          </a:p>
        </p:txBody>
      </p:sp>
      <p:sp>
        <p:nvSpPr>
          <p:cNvPr id="27" name="TextBox 26"/>
          <p:cNvSpPr txBox="1"/>
          <p:nvPr/>
        </p:nvSpPr>
        <p:spPr>
          <a:xfrm>
            <a:off x="539552" y="2681625"/>
            <a:ext cx="3816626" cy="1323439"/>
          </a:xfrm>
          <a:prstGeom prst="rect">
            <a:avLst/>
          </a:prstGeom>
          <a:noFill/>
        </p:spPr>
        <p:txBody>
          <a:bodyPr wrap="square" rtlCol="0">
            <a:spAutoFit/>
          </a:bodyPr>
          <a:lstStyle/>
          <a:p>
            <a:r>
              <a:rPr lang="en-GB" sz="2000" b="1" dirty="0" smtClean="0"/>
              <a:t>Xbox-1</a:t>
            </a:r>
            <a:r>
              <a:rPr lang="en-GB" sz="2000" dirty="0" smtClean="0"/>
              <a:t> is integrated in the CTF3 and has been connected to the </a:t>
            </a:r>
            <a:r>
              <a:rPr lang="en-GB" sz="2000" b="1" dirty="0" smtClean="0"/>
              <a:t>Dogleg Beam line </a:t>
            </a:r>
            <a:r>
              <a:rPr lang="en-GB" sz="2000" dirty="0" smtClean="0"/>
              <a:t>to perform </a:t>
            </a:r>
            <a:r>
              <a:rPr lang="en-GB" sz="2000" b="1" dirty="0" smtClean="0"/>
              <a:t>beam-loading high-gradient </a:t>
            </a:r>
            <a:r>
              <a:rPr lang="en-GB" sz="2000" dirty="0" smtClean="0"/>
              <a:t>tests.</a:t>
            </a:r>
            <a:endParaRPr lang="en-US" sz="2000" dirty="0"/>
          </a:p>
        </p:txBody>
      </p:sp>
      <p:sp>
        <p:nvSpPr>
          <p:cNvPr id="39" name="Oval 38"/>
          <p:cNvSpPr/>
          <p:nvPr/>
        </p:nvSpPr>
        <p:spPr>
          <a:xfrm>
            <a:off x="3568147" y="4740963"/>
            <a:ext cx="1152939" cy="745435"/>
          </a:xfrm>
          <a:prstGeom prst="ellipse">
            <a:avLst/>
          </a:prstGeom>
          <a:noFill/>
          <a:ln>
            <a:solidFill>
              <a:srgbClr val="00B0F0"/>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
        <p:nvSpPr>
          <p:cNvPr id="3" name="Marcador de fecha 2"/>
          <p:cNvSpPr>
            <a:spLocks noGrp="1"/>
          </p:cNvSpPr>
          <p:nvPr>
            <p:ph type="dt" sz="half" idx="10"/>
          </p:nvPr>
        </p:nvSpPr>
        <p:spPr/>
        <p:txBody>
          <a:bodyPr/>
          <a:lstStyle/>
          <a:p>
            <a:r>
              <a:rPr lang="es-ES_tradnl" smtClean="0">
                <a:solidFill>
                  <a:prstClr val="black">
                    <a:tint val="75000"/>
                  </a:prstClr>
                </a:solidFill>
              </a:rPr>
              <a:t>30 May - 5 June 2016</a:t>
            </a:r>
            <a:endParaRPr lang="en-US">
              <a:solidFill>
                <a:prstClr val="black">
                  <a:tint val="75000"/>
                </a:prstClr>
              </a:solidFill>
            </a:endParaRPr>
          </a:p>
        </p:txBody>
      </p:sp>
      <p:sp>
        <p:nvSpPr>
          <p:cNvPr id="4" name="Marcador de pie de página 3"/>
          <p:cNvSpPr>
            <a:spLocks noGrp="1"/>
          </p:cNvSpPr>
          <p:nvPr>
            <p:ph type="ftr" sz="quarter" idx="11"/>
          </p:nvPr>
        </p:nvSpPr>
        <p:spPr/>
        <p:txBody>
          <a:bodyPr/>
          <a:lstStyle/>
          <a:p>
            <a:r>
              <a:rPr lang="en-GB" smtClean="0"/>
              <a:t>ECFA LCWS 2016</a:t>
            </a:r>
            <a:endParaRPr lang="es-ES" dirty="0"/>
          </a:p>
        </p:txBody>
      </p:sp>
      <p:sp>
        <p:nvSpPr>
          <p:cNvPr id="5" name="Marcador de número de diapositiva 4"/>
          <p:cNvSpPr>
            <a:spLocks noGrp="1"/>
          </p:cNvSpPr>
          <p:nvPr>
            <p:ph type="sldNum" sz="quarter" idx="12"/>
          </p:nvPr>
        </p:nvSpPr>
        <p:spPr/>
        <p:txBody>
          <a:bodyPr/>
          <a:lstStyle/>
          <a:p>
            <a:fld id="{9A43A518-2C89-46D8-985F-EB86B73A5824}" type="slidenum">
              <a:rPr lang="en-US" smtClean="0">
                <a:solidFill>
                  <a:prstClr val="black">
                    <a:tint val="75000"/>
                  </a:prstClr>
                </a:solidFill>
              </a:rPr>
              <a:pPr/>
              <a:t>15</a:t>
            </a:fld>
            <a:endParaRPr lang="en-US">
              <a:solidFill>
                <a:prstClr val="black">
                  <a:tint val="75000"/>
                </a:prstClr>
              </a:solidFill>
            </a:endParaRPr>
          </a:p>
        </p:txBody>
      </p:sp>
      <p:sp>
        <p:nvSpPr>
          <p:cNvPr id="6" name="CuadroTexto 5"/>
          <p:cNvSpPr txBox="1"/>
          <p:nvPr/>
        </p:nvSpPr>
        <p:spPr>
          <a:xfrm>
            <a:off x="755576" y="323944"/>
            <a:ext cx="7160935" cy="584776"/>
          </a:xfrm>
          <a:prstGeom prst="rect">
            <a:avLst/>
          </a:prstGeom>
          <a:noFill/>
        </p:spPr>
        <p:txBody>
          <a:bodyPr wrap="none" rtlCol="0">
            <a:spAutoFit/>
          </a:bodyPr>
          <a:lstStyle/>
          <a:p>
            <a:r>
              <a:rPr lang="en-GB" sz="3200" b="1" dirty="0">
                <a:solidFill>
                  <a:srgbClr val="006600"/>
                </a:solidFill>
                <a:ea typeface="+mj-ea"/>
                <a:cs typeface="+mj-cs"/>
              </a:rPr>
              <a:t>Xbox-1 Dogleg Beam-loading experiment</a:t>
            </a:r>
            <a:endParaRPr lang="es-ES" dirty="0"/>
          </a:p>
        </p:txBody>
      </p:sp>
    </p:spTree>
    <p:extLst>
      <p:ext uri="{BB962C8B-B14F-4D97-AF65-F5344CB8AC3E}">
        <p14:creationId xmlns:p14="http://schemas.microsoft.com/office/powerpoint/2010/main" val="4053466865"/>
      </p:ext>
    </p:extLst>
  </p:cSld>
  <p:clrMapOvr>
    <a:masterClrMapping/>
  </p:clrMapOvr>
  <mc:AlternateContent xmlns:mc="http://schemas.openxmlformats.org/markup-compatibility/2006">
    <mc:Choice xmlns:p14="http://schemas.microsoft.com/office/powerpoint/2010/main" Requires="p14">
      <p:transition spd="slow" p14:dur="2000">
        <p14:prism isContent="1"/>
      </p:transition>
    </mc:Choice>
    <mc:Fallback>
      <p:transition xmlns:p14="http://schemas.microsoft.com/office/powerpoint/2010/main" spd="slow">
        <p:fade/>
      </p:transition>
    </mc:Fallback>
  </mc:AlternateContent>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34888" y="188640"/>
            <a:ext cx="8229600" cy="576064"/>
          </a:xfrm>
        </p:spPr>
        <p:txBody>
          <a:bodyPr>
            <a:normAutofit fontScale="90000"/>
          </a:bodyPr>
          <a:lstStyle/>
          <a:p>
            <a:pPr algn="l"/>
            <a:r>
              <a:rPr lang="en-GB" dirty="0"/>
              <a:t>Xbox-1 Dogleg Beam-loading experiment</a:t>
            </a:r>
            <a:endParaRPr lang="en-US" dirty="0"/>
          </a:p>
        </p:txBody>
      </p:sp>
      <p:pic>
        <p:nvPicPr>
          <p:cNvPr id="5" name="Picture 4"/>
          <p:cNvPicPr>
            <a:picLocks noChangeAspect="1"/>
          </p:cNvPicPr>
          <p:nvPr/>
        </p:nvPicPr>
        <p:blipFill rotWithShape="1">
          <a:blip r:embed="rId2"/>
          <a:srcRect t="2707"/>
          <a:stretch/>
        </p:blipFill>
        <p:spPr>
          <a:xfrm>
            <a:off x="924340" y="2575434"/>
            <a:ext cx="3647660" cy="2661680"/>
          </a:xfrm>
          <a:prstGeom prst="rect">
            <a:avLst/>
          </a:prstGeom>
        </p:spPr>
      </p:pic>
      <p:sp>
        <p:nvSpPr>
          <p:cNvPr id="6" name="TextBox 5"/>
          <p:cNvSpPr txBox="1"/>
          <p:nvPr/>
        </p:nvSpPr>
        <p:spPr>
          <a:xfrm>
            <a:off x="4517334" y="2629372"/>
            <a:ext cx="3871292" cy="1200329"/>
          </a:xfrm>
          <a:prstGeom prst="rect">
            <a:avLst/>
          </a:prstGeom>
          <a:noFill/>
        </p:spPr>
        <p:txBody>
          <a:bodyPr wrap="square" rtlCol="0">
            <a:spAutoFit/>
          </a:bodyPr>
          <a:lstStyle/>
          <a:p>
            <a:r>
              <a:rPr lang="en-GB" dirty="0" smtClean="0"/>
              <a:t>Analytical calculations of the accelerating gradient inside the TD26CC structure </a:t>
            </a:r>
            <a:r>
              <a:rPr lang="en-GB" dirty="0" smtClean="0">
                <a:solidFill>
                  <a:srgbClr val="1919FF"/>
                </a:solidFill>
              </a:rPr>
              <a:t>without beam (unloaded) </a:t>
            </a:r>
            <a:r>
              <a:rPr lang="en-GB" dirty="0" smtClean="0"/>
              <a:t>and </a:t>
            </a:r>
            <a:r>
              <a:rPr lang="en-GB" dirty="0" smtClean="0">
                <a:solidFill>
                  <a:srgbClr val="FF0000"/>
                </a:solidFill>
              </a:rPr>
              <a:t>with beam (loaded)</a:t>
            </a:r>
            <a:endParaRPr lang="en-US" dirty="0">
              <a:solidFill>
                <a:srgbClr val="FF0000"/>
              </a:solidFill>
            </a:endParaRPr>
          </a:p>
        </p:txBody>
      </p:sp>
      <p:sp>
        <p:nvSpPr>
          <p:cNvPr id="7" name="TextBox 6"/>
          <p:cNvSpPr txBox="1"/>
          <p:nvPr/>
        </p:nvSpPr>
        <p:spPr>
          <a:xfrm>
            <a:off x="775253" y="874645"/>
            <a:ext cx="7484164" cy="1631216"/>
          </a:xfrm>
          <a:prstGeom prst="rect">
            <a:avLst/>
          </a:prstGeom>
          <a:noFill/>
        </p:spPr>
        <p:txBody>
          <a:bodyPr wrap="square" rtlCol="0">
            <a:spAutoFit/>
          </a:bodyPr>
          <a:lstStyle/>
          <a:p>
            <a:r>
              <a:rPr lang="en-GB" sz="2000" dirty="0" smtClean="0"/>
              <a:t>All the high-gradient tests performed so far where made without the presence of beam, achieving unloaded gradients of 100 MV/m.</a:t>
            </a:r>
          </a:p>
          <a:p>
            <a:endParaRPr lang="en-GB" sz="2000" dirty="0"/>
          </a:p>
          <a:p>
            <a:r>
              <a:rPr lang="en-GB" sz="2000" dirty="0" smtClean="0"/>
              <a:t>The </a:t>
            </a:r>
            <a:r>
              <a:rPr lang="en-GB" sz="2000" dirty="0"/>
              <a:t>beam traversing the structure alters the field distribution</a:t>
            </a:r>
            <a:r>
              <a:rPr lang="en-GB" sz="2000" dirty="0" smtClean="0"/>
              <a:t>.</a:t>
            </a:r>
          </a:p>
          <a:p>
            <a:r>
              <a:rPr lang="en-GB" sz="2000" dirty="0"/>
              <a:t>	</a:t>
            </a:r>
            <a:r>
              <a:rPr lang="en-GB" sz="2000" dirty="0" smtClean="0"/>
              <a:t>What is the effect on the Breakdown Rate?</a:t>
            </a:r>
            <a:endParaRPr lang="en-US" sz="2000" dirty="0"/>
          </a:p>
        </p:txBody>
      </p:sp>
      <p:sp>
        <p:nvSpPr>
          <p:cNvPr id="8" name="Rectangle 7"/>
          <p:cNvSpPr/>
          <p:nvPr/>
        </p:nvSpPr>
        <p:spPr>
          <a:xfrm>
            <a:off x="646043" y="5399183"/>
            <a:ext cx="7742583" cy="1015663"/>
          </a:xfrm>
          <a:prstGeom prst="rect">
            <a:avLst/>
          </a:prstGeom>
          <a:ln>
            <a:solidFill>
              <a:schemeClr val="tx1"/>
            </a:solidFill>
          </a:ln>
        </p:spPr>
        <p:txBody>
          <a:bodyPr wrap="square">
            <a:spAutoFit/>
          </a:bodyPr>
          <a:lstStyle/>
          <a:p>
            <a:r>
              <a:rPr lang="en-GB" sz="2000" b="1" dirty="0"/>
              <a:t>The Dogleg Beam-loading experiment aims to </a:t>
            </a:r>
            <a:r>
              <a:rPr lang="en-GB" sz="2000" b="1" dirty="0" smtClean="0"/>
              <a:t>study for the first time </a:t>
            </a:r>
            <a:r>
              <a:rPr lang="en-GB" sz="2000" b="1" dirty="0"/>
              <a:t>the effect of the presence of beam on breakdown rate </a:t>
            </a:r>
            <a:r>
              <a:rPr lang="en-GB" sz="2000" b="1" dirty="0" smtClean="0"/>
              <a:t>performance in a CLIC high-gradient prototype.</a:t>
            </a:r>
            <a:endParaRPr lang="en-GB" sz="2000" b="1" dirty="0"/>
          </a:p>
        </p:txBody>
      </p:sp>
      <p:sp>
        <p:nvSpPr>
          <p:cNvPr id="3" name="Marcador de fecha 2"/>
          <p:cNvSpPr>
            <a:spLocks noGrp="1"/>
          </p:cNvSpPr>
          <p:nvPr>
            <p:ph type="dt" sz="half" idx="10"/>
          </p:nvPr>
        </p:nvSpPr>
        <p:spPr/>
        <p:txBody>
          <a:bodyPr/>
          <a:lstStyle/>
          <a:p>
            <a:r>
              <a:rPr lang="es-ES_tradnl" smtClean="0">
                <a:solidFill>
                  <a:prstClr val="black">
                    <a:tint val="75000"/>
                  </a:prstClr>
                </a:solidFill>
              </a:rPr>
              <a:t>30 May - 5 June 2016</a:t>
            </a:r>
            <a:endParaRPr lang="en-US">
              <a:solidFill>
                <a:prstClr val="black">
                  <a:tint val="75000"/>
                </a:prstClr>
              </a:solidFill>
            </a:endParaRPr>
          </a:p>
        </p:txBody>
      </p:sp>
      <p:sp>
        <p:nvSpPr>
          <p:cNvPr id="4" name="Marcador de pie de página 3"/>
          <p:cNvSpPr>
            <a:spLocks noGrp="1"/>
          </p:cNvSpPr>
          <p:nvPr>
            <p:ph type="ftr" sz="quarter" idx="11"/>
          </p:nvPr>
        </p:nvSpPr>
        <p:spPr/>
        <p:txBody>
          <a:bodyPr/>
          <a:lstStyle/>
          <a:p>
            <a:r>
              <a:rPr lang="en-GB" smtClean="0"/>
              <a:t>ECFA LCWS 2016</a:t>
            </a:r>
            <a:endParaRPr lang="es-ES" dirty="0"/>
          </a:p>
        </p:txBody>
      </p:sp>
      <p:sp>
        <p:nvSpPr>
          <p:cNvPr id="9" name="Marcador de número de diapositiva 8"/>
          <p:cNvSpPr>
            <a:spLocks noGrp="1"/>
          </p:cNvSpPr>
          <p:nvPr>
            <p:ph type="sldNum" sz="quarter" idx="12"/>
          </p:nvPr>
        </p:nvSpPr>
        <p:spPr/>
        <p:txBody>
          <a:bodyPr/>
          <a:lstStyle/>
          <a:p>
            <a:fld id="{9A43A518-2C89-46D8-985F-EB86B73A5824}" type="slidenum">
              <a:rPr lang="en-US" smtClean="0">
                <a:solidFill>
                  <a:prstClr val="black">
                    <a:tint val="75000"/>
                  </a:prstClr>
                </a:solidFill>
              </a:rPr>
              <a:pPr/>
              <a:t>16</a:t>
            </a:fld>
            <a:endParaRPr lang="en-US">
              <a:solidFill>
                <a:prstClr val="black">
                  <a:tint val="75000"/>
                </a:prstClr>
              </a:solidFill>
            </a:endParaRPr>
          </a:p>
        </p:txBody>
      </p:sp>
    </p:spTree>
    <p:extLst>
      <p:ext uri="{BB962C8B-B14F-4D97-AF65-F5344CB8AC3E}">
        <p14:creationId xmlns:p14="http://schemas.microsoft.com/office/powerpoint/2010/main" val="3279854994"/>
      </p:ext>
    </p:extLst>
  </p:cSld>
  <p:clrMapOvr>
    <a:masterClrMapping/>
  </p:clrMapOvr>
  <mc:AlternateContent xmlns:mc="http://schemas.openxmlformats.org/markup-compatibility/2006">
    <mc:Choice xmlns:p14="http://schemas.microsoft.com/office/powerpoint/2010/main" Requires="p14">
      <p:transition spd="slow" p14:dur="2000">
        <p14:prism isContent="1"/>
      </p:transition>
    </mc:Choice>
    <mc:Fallback>
      <p:transition xmlns:p14="http://schemas.microsoft.com/office/powerpoint/2010/main" spd="slow">
        <p:fade/>
      </p:transition>
    </mc:Fallback>
  </mc:AlternateContent>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Xbox-1 Dogleg Beam-loading experiment</a:t>
            </a:r>
            <a:endParaRPr lang="en-US" dirty="0"/>
          </a:p>
        </p:txBody>
      </p:sp>
      <p:sp>
        <p:nvSpPr>
          <p:cNvPr id="17" name="Rectangle 2"/>
          <p:cNvSpPr/>
          <p:nvPr/>
        </p:nvSpPr>
        <p:spPr>
          <a:xfrm>
            <a:off x="457200" y="6300494"/>
            <a:ext cx="7391400" cy="137017"/>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Rectangle 12"/>
          <p:cNvSpPr/>
          <p:nvPr/>
        </p:nvSpPr>
        <p:spPr>
          <a:xfrm rot="19776558">
            <a:off x="5834421" y="6036849"/>
            <a:ext cx="1088807" cy="136650"/>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Rectangle 13"/>
          <p:cNvSpPr/>
          <p:nvPr/>
        </p:nvSpPr>
        <p:spPr>
          <a:xfrm>
            <a:off x="6801256" y="5769587"/>
            <a:ext cx="2209800" cy="125867"/>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Rectangle 18"/>
          <p:cNvSpPr/>
          <p:nvPr/>
        </p:nvSpPr>
        <p:spPr>
          <a:xfrm rot="1030577">
            <a:off x="7790475" y="6450877"/>
            <a:ext cx="1041373" cy="141051"/>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Snip Same Side Corner Rectangle 7"/>
          <p:cNvSpPr/>
          <p:nvPr/>
        </p:nvSpPr>
        <p:spPr>
          <a:xfrm>
            <a:off x="2667000" y="6216173"/>
            <a:ext cx="609600" cy="153170"/>
          </a:xfrm>
          <a:prstGeom prst="snip2SameRect">
            <a:avLst>
              <a:gd name="adj1" fmla="val 50000"/>
              <a:gd name="adj2" fmla="val 0"/>
            </a:avLst>
          </a:prstGeom>
          <a:solidFill>
            <a:schemeClr val="bg1">
              <a:lumMod val="50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Lightning Bolt 9"/>
          <p:cNvSpPr/>
          <p:nvPr/>
        </p:nvSpPr>
        <p:spPr>
          <a:xfrm>
            <a:off x="336415" y="6198237"/>
            <a:ext cx="228600" cy="286549"/>
          </a:xfrm>
          <a:prstGeom prst="lightningBolt">
            <a:avLst/>
          </a:prstGeom>
          <a:solidFill>
            <a:srgbClr val="FFC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Rounded Rectangle 10"/>
          <p:cNvSpPr/>
          <p:nvPr/>
        </p:nvSpPr>
        <p:spPr>
          <a:xfrm>
            <a:off x="914400" y="6207965"/>
            <a:ext cx="228600" cy="286549"/>
          </a:xfrm>
          <a:prstGeom prst="roundRect">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Rounded Rectangle 23"/>
          <p:cNvSpPr/>
          <p:nvPr/>
        </p:nvSpPr>
        <p:spPr>
          <a:xfrm>
            <a:off x="1295400" y="6211462"/>
            <a:ext cx="456698" cy="286549"/>
          </a:xfrm>
          <a:prstGeom prst="roundRect">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Rounded Rectangle 24"/>
          <p:cNvSpPr/>
          <p:nvPr/>
        </p:nvSpPr>
        <p:spPr>
          <a:xfrm>
            <a:off x="2057400" y="6211462"/>
            <a:ext cx="456698" cy="286549"/>
          </a:xfrm>
          <a:prstGeom prst="roundRect">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Rounded Rectangle 25"/>
          <p:cNvSpPr/>
          <p:nvPr/>
        </p:nvSpPr>
        <p:spPr>
          <a:xfrm>
            <a:off x="3505200" y="6211462"/>
            <a:ext cx="456698" cy="286549"/>
          </a:xfrm>
          <a:prstGeom prst="roundRect">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7" name="Rounded Rectangle 26"/>
          <p:cNvSpPr/>
          <p:nvPr/>
        </p:nvSpPr>
        <p:spPr>
          <a:xfrm>
            <a:off x="4343400" y="6211462"/>
            <a:ext cx="456698" cy="286549"/>
          </a:xfrm>
          <a:prstGeom prst="roundRect">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8" name="Rounded Rectangle 34"/>
          <p:cNvSpPr/>
          <p:nvPr/>
        </p:nvSpPr>
        <p:spPr>
          <a:xfrm>
            <a:off x="5181600" y="6211462"/>
            <a:ext cx="456698" cy="286549"/>
          </a:xfrm>
          <a:prstGeom prst="roundRect">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9" name="Can 11"/>
          <p:cNvSpPr/>
          <p:nvPr/>
        </p:nvSpPr>
        <p:spPr>
          <a:xfrm rot="16200000">
            <a:off x="8171355" y="5627954"/>
            <a:ext cx="142571" cy="399405"/>
          </a:xfrm>
          <a:prstGeom prst="can">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0" name="Flowchart: Or 14"/>
          <p:cNvSpPr/>
          <p:nvPr/>
        </p:nvSpPr>
        <p:spPr>
          <a:xfrm>
            <a:off x="7685503" y="5753853"/>
            <a:ext cx="172825" cy="145857"/>
          </a:xfrm>
          <a:prstGeom prst="flowChartOr">
            <a:avLst/>
          </a:prstGeom>
          <a:solidFill>
            <a:srgbClr val="FFFF0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1" name="Flowchart: Sort 15"/>
          <p:cNvSpPr/>
          <p:nvPr/>
        </p:nvSpPr>
        <p:spPr>
          <a:xfrm rot="19710582">
            <a:off x="6199177" y="6031560"/>
            <a:ext cx="124517" cy="273000"/>
          </a:xfrm>
          <a:prstGeom prst="flowChartSor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2" name="Flowchart: Sort 38"/>
          <p:cNvSpPr/>
          <p:nvPr/>
        </p:nvSpPr>
        <p:spPr>
          <a:xfrm rot="19710582">
            <a:off x="6685561" y="5741580"/>
            <a:ext cx="124517" cy="273000"/>
          </a:xfrm>
          <a:prstGeom prst="flowChartSor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3" name="Flowchart: Collate 16"/>
          <p:cNvSpPr/>
          <p:nvPr/>
        </p:nvSpPr>
        <p:spPr>
          <a:xfrm rot="19769281">
            <a:off x="6453557" y="5921230"/>
            <a:ext cx="138041" cy="234536"/>
          </a:xfrm>
          <a:prstGeom prst="flowChartCollat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34" name="Flowchart: Sort 40"/>
          <p:cNvSpPr/>
          <p:nvPr/>
        </p:nvSpPr>
        <p:spPr>
          <a:xfrm>
            <a:off x="6934200" y="5693033"/>
            <a:ext cx="150674" cy="273000"/>
          </a:xfrm>
          <a:prstGeom prst="flowChartSor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5" name="Flowchart: Collate 41"/>
          <p:cNvSpPr/>
          <p:nvPr/>
        </p:nvSpPr>
        <p:spPr>
          <a:xfrm>
            <a:off x="7094146" y="5716079"/>
            <a:ext cx="144854" cy="234536"/>
          </a:xfrm>
          <a:prstGeom prst="flowChartCollat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36" name="Flowchart: Sort 42"/>
          <p:cNvSpPr/>
          <p:nvPr/>
        </p:nvSpPr>
        <p:spPr>
          <a:xfrm>
            <a:off x="7240726" y="5693033"/>
            <a:ext cx="150674" cy="273000"/>
          </a:xfrm>
          <a:prstGeom prst="flowChartSor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7" name="Flowchart: Or 43"/>
          <p:cNvSpPr/>
          <p:nvPr/>
        </p:nvSpPr>
        <p:spPr>
          <a:xfrm>
            <a:off x="8610600" y="5757326"/>
            <a:ext cx="172825" cy="145857"/>
          </a:xfrm>
          <a:prstGeom prst="flowChartOr">
            <a:avLst/>
          </a:prstGeom>
          <a:solidFill>
            <a:srgbClr val="FFFF0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38" name="Straight Connector 46"/>
          <p:cNvCxnSpPr/>
          <p:nvPr/>
        </p:nvCxnSpPr>
        <p:spPr>
          <a:xfrm>
            <a:off x="8106384" y="1504305"/>
            <a:ext cx="0" cy="4218579"/>
          </a:xfrm>
          <a:prstGeom prst="line">
            <a:avLst/>
          </a:prstGeom>
          <a:ln w="76200">
            <a:solidFill>
              <a:srgbClr val="00B05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9" name="Straight Connector 71"/>
          <p:cNvCxnSpPr/>
          <p:nvPr/>
        </p:nvCxnSpPr>
        <p:spPr>
          <a:xfrm>
            <a:off x="8411184" y="5285398"/>
            <a:ext cx="0" cy="455773"/>
          </a:xfrm>
          <a:prstGeom prst="line">
            <a:avLst/>
          </a:prstGeom>
          <a:ln w="76200">
            <a:solidFill>
              <a:srgbClr val="00B05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40" name="Flowchart: Predefined Process 82"/>
          <p:cNvSpPr/>
          <p:nvPr/>
        </p:nvSpPr>
        <p:spPr>
          <a:xfrm rot="16200000">
            <a:off x="8190883" y="5007559"/>
            <a:ext cx="440602" cy="125950"/>
          </a:xfrm>
          <a:prstGeom prst="flowChartPredefinedProcess">
            <a:avLst/>
          </a:prstGeom>
          <a:solidFill>
            <a:schemeClr val="bg1">
              <a:lumMod val="5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41" name="Group 85"/>
          <p:cNvGrpSpPr/>
          <p:nvPr/>
        </p:nvGrpSpPr>
        <p:grpSpPr>
          <a:xfrm>
            <a:off x="5287300" y="937528"/>
            <a:ext cx="2848584" cy="1581017"/>
            <a:chOff x="5257800" y="685800"/>
            <a:chExt cx="2848584" cy="1913030"/>
          </a:xfrm>
        </p:grpSpPr>
        <p:sp>
          <p:nvSpPr>
            <p:cNvPr id="42" name="Rounded Rectangle 83"/>
            <p:cNvSpPr/>
            <p:nvPr/>
          </p:nvSpPr>
          <p:spPr>
            <a:xfrm>
              <a:off x="5257800" y="685800"/>
              <a:ext cx="2590800" cy="1907422"/>
            </a:xfrm>
            <a:prstGeom prst="roundRect">
              <a:avLst/>
            </a:prstGeom>
            <a:solidFill>
              <a:schemeClr val="accent3">
                <a:lumMod val="40000"/>
                <a:lumOff val="6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43" name="Flowchart: Extract 17"/>
            <p:cNvSpPr/>
            <p:nvPr/>
          </p:nvSpPr>
          <p:spPr>
            <a:xfrm rot="5400000">
              <a:off x="5753100" y="1057288"/>
              <a:ext cx="876084" cy="647484"/>
            </a:xfrm>
            <a:prstGeom prst="flowChartExtract">
              <a:avLst/>
            </a:prstGeom>
            <a:solidFill>
              <a:srgbClr val="7030A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endParaRPr lang="en-GB" dirty="0"/>
            </a:p>
          </p:txBody>
        </p:sp>
        <p:cxnSp>
          <p:nvCxnSpPr>
            <p:cNvPr id="44" name="Straight Connector 22"/>
            <p:cNvCxnSpPr>
              <a:stCxn id="43" idx="0"/>
            </p:cNvCxnSpPr>
            <p:nvPr/>
          </p:nvCxnSpPr>
          <p:spPr>
            <a:xfrm>
              <a:off x="6514884" y="1381030"/>
              <a:ext cx="1591500" cy="0"/>
            </a:xfrm>
            <a:prstGeom prst="line">
              <a:avLst/>
            </a:prstGeom>
            <a:ln w="76200">
              <a:solidFill>
                <a:srgbClr val="00B050"/>
              </a:solidFill>
            </a:ln>
          </p:spPr>
          <p:style>
            <a:lnRef idx="1">
              <a:schemeClr val="accent1"/>
            </a:lnRef>
            <a:fillRef idx="0">
              <a:schemeClr val="accent1"/>
            </a:fillRef>
            <a:effectRef idx="0">
              <a:schemeClr val="accent1"/>
            </a:effectRef>
            <a:fontRef idx="minor">
              <a:schemeClr val="tx1"/>
            </a:fontRef>
          </p:style>
        </p:cxnSp>
        <p:sp>
          <p:nvSpPr>
            <p:cNvPr id="45" name="Flowchart: Summing Junction 45"/>
            <p:cNvSpPr/>
            <p:nvPr/>
          </p:nvSpPr>
          <p:spPr>
            <a:xfrm>
              <a:off x="6858000" y="914400"/>
              <a:ext cx="457702" cy="457200"/>
            </a:xfrm>
            <a:prstGeom prst="flowChartSummingJunction">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6" name="Flowchart: Summing Junction 19"/>
            <p:cNvSpPr/>
            <p:nvPr/>
          </p:nvSpPr>
          <p:spPr>
            <a:xfrm>
              <a:off x="6858000" y="1371600"/>
              <a:ext cx="457702" cy="457200"/>
            </a:xfrm>
            <a:prstGeom prst="flowChartSummingJunction">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7" name="TextBox 84"/>
            <p:cNvSpPr txBox="1"/>
            <p:nvPr/>
          </p:nvSpPr>
          <p:spPr>
            <a:xfrm>
              <a:off x="5457078" y="1819071"/>
              <a:ext cx="1136850" cy="646331"/>
            </a:xfrm>
            <a:prstGeom prst="rect">
              <a:avLst/>
            </a:prstGeom>
            <a:noFill/>
          </p:spPr>
          <p:txBody>
            <a:bodyPr wrap="none" rtlCol="0">
              <a:spAutoFit/>
            </a:bodyPr>
            <a:lstStyle/>
            <a:p>
              <a:pPr algn="ctr"/>
              <a:r>
                <a:rPr lang="en-GB" b="1" dirty="0" smtClean="0"/>
                <a:t>XBOX1</a:t>
              </a:r>
            </a:p>
            <a:p>
              <a:pPr algn="ctr"/>
              <a:r>
                <a:rPr lang="en-GB" b="1" dirty="0" smtClean="0"/>
                <a:t>12 GHz RF</a:t>
              </a:r>
              <a:endParaRPr lang="en-GB" b="1" dirty="0"/>
            </a:p>
          </p:txBody>
        </p:sp>
        <p:sp>
          <p:nvSpPr>
            <p:cNvPr id="86" name="TextBox 84"/>
            <p:cNvSpPr txBox="1"/>
            <p:nvPr/>
          </p:nvSpPr>
          <p:spPr>
            <a:xfrm>
              <a:off x="6485301" y="1816770"/>
              <a:ext cx="1420582" cy="782060"/>
            </a:xfrm>
            <a:prstGeom prst="rect">
              <a:avLst/>
            </a:prstGeom>
            <a:noFill/>
          </p:spPr>
          <p:txBody>
            <a:bodyPr wrap="none" rtlCol="0">
              <a:spAutoFit/>
            </a:bodyPr>
            <a:lstStyle/>
            <a:p>
              <a:pPr algn="ctr"/>
              <a:r>
                <a:rPr lang="en-GB" b="1" dirty="0" smtClean="0"/>
                <a:t>90 MW</a:t>
              </a:r>
            </a:p>
            <a:p>
              <a:pPr algn="ctr"/>
              <a:r>
                <a:rPr lang="en-GB" b="1" dirty="0" smtClean="0"/>
                <a:t> </a:t>
              </a:r>
              <a:r>
                <a:rPr lang="en-GB" sz="1600" b="1" dirty="0" smtClean="0"/>
                <a:t>50 Hz rep rate</a:t>
              </a:r>
              <a:endParaRPr lang="en-GB" sz="1600" b="1" dirty="0"/>
            </a:p>
          </p:txBody>
        </p:sp>
      </p:grpSp>
      <p:grpSp>
        <p:nvGrpSpPr>
          <p:cNvPr id="48" name="Group 86"/>
          <p:cNvGrpSpPr/>
          <p:nvPr/>
        </p:nvGrpSpPr>
        <p:grpSpPr>
          <a:xfrm>
            <a:off x="148284" y="4037600"/>
            <a:ext cx="1275944" cy="958346"/>
            <a:chOff x="5439123" y="685800"/>
            <a:chExt cx="2667261" cy="2457101"/>
          </a:xfrm>
        </p:grpSpPr>
        <p:sp>
          <p:nvSpPr>
            <p:cNvPr id="49" name="Rounded Rectangle 87"/>
            <p:cNvSpPr/>
            <p:nvPr/>
          </p:nvSpPr>
          <p:spPr>
            <a:xfrm>
              <a:off x="5439123" y="685800"/>
              <a:ext cx="2409477" cy="2457101"/>
            </a:xfrm>
            <a:prstGeom prst="roundRect">
              <a:avLst/>
            </a:prstGeom>
            <a:solidFill>
              <a:schemeClr val="accent3">
                <a:lumMod val="40000"/>
                <a:lumOff val="6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50" name="Flowchart: Extract 88"/>
            <p:cNvSpPr/>
            <p:nvPr/>
          </p:nvSpPr>
          <p:spPr>
            <a:xfrm rot="5400000">
              <a:off x="5753100" y="1057288"/>
              <a:ext cx="876084" cy="647484"/>
            </a:xfrm>
            <a:prstGeom prst="flowChartExtract">
              <a:avLst/>
            </a:prstGeom>
            <a:solidFill>
              <a:srgbClr val="7030A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endParaRPr lang="en-GB" dirty="0"/>
            </a:p>
          </p:txBody>
        </p:sp>
        <p:cxnSp>
          <p:nvCxnSpPr>
            <p:cNvPr id="51" name="Straight Connector 89"/>
            <p:cNvCxnSpPr>
              <a:stCxn id="50" idx="0"/>
            </p:cNvCxnSpPr>
            <p:nvPr/>
          </p:nvCxnSpPr>
          <p:spPr>
            <a:xfrm>
              <a:off x="6514884" y="1381030"/>
              <a:ext cx="1591500" cy="0"/>
            </a:xfrm>
            <a:prstGeom prst="line">
              <a:avLst/>
            </a:prstGeom>
            <a:ln w="76200">
              <a:solidFill>
                <a:srgbClr val="00B050"/>
              </a:solidFill>
            </a:ln>
          </p:spPr>
          <p:style>
            <a:lnRef idx="1">
              <a:schemeClr val="accent1"/>
            </a:lnRef>
            <a:fillRef idx="0">
              <a:schemeClr val="accent1"/>
            </a:fillRef>
            <a:effectRef idx="0">
              <a:schemeClr val="accent1"/>
            </a:effectRef>
            <a:fontRef idx="minor">
              <a:schemeClr val="tx1"/>
            </a:fontRef>
          </p:style>
        </p:cxnSp>
        <p:sp>
          <p:nvSpPr>
            <p:cNvPr id="52" name="Flowchart: Summing Junction 90"/>
            <p:cNvSpPr/>
            <p:nvPr/>
          </p:nvSpPr>
          <p:spPr>
            <a:xfrm>
              <a:off x="6858000" y="914400"/>
              <a:ext cx="457702" cy="457200"/>
            </a:xfrm>
            <a:prstGeom prst="flowChartSummingJunction">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3" name="Flowchart: Summing Junction 91"/>
            <p:cNvSpPr/>
            <p:nvPr/>
          </p:nvSpPr>
          <p:spPr>
            <a:xfrm>
              <a:off x="6858000" y="1371600"/>
              <a:ext cx="457702" cy="457200"/>
            </a:xfrm>
            <a:prstGeom prst="flowChartSummingJunction">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4" name="TextBox 92"/>
            <p:cNvSpPr txBox="1"/>
            <p:nvPr/>
          </p:nvSpPr>
          <p:spPr>
            <a:xfrm>
              <a:off x="5520064" y="1644180"/>
              <a:ext cx="2148629" cy="1369526"/>
            </a:xfrm>
            <a:prstGeom prst="rect">
              <a:avLst/>
            </a:prstGeom>
            <a:noFill/>
          </p:spPr>
          <p:txBody>
            <a:bodyPr wrap="none" rtlCol="0">
              <a:spAutoFit/>
            </a:bodyPr>
            <a:lstStyle/>
            <a:p>
              <a:pPr algn="ctr"/>
              <a:r>
                <a:rPr lang="en-GB" b="1" dirty="0" smtClean="0"/>
                <a:t>MKS02</a:t>
              </a:r>
            </a:p>
            <a:p>
              <a:pPr algn="ctr"/>
              <a:r>
                <a:rPr lang="en-GB" b="1" dirty="0" smtClean="0"/>
                <a:t>3 GHz RF</a:t>
              </a:r>
              <a:endParaRPr lang="en-GB" b="1" dirty="0"/>
            </a:p>
          </p:txBody>
        </p:sp>
      </p:grpSp>
      <p:cxnSp>
        <p:nvCxnSpPr>
          <p:cNvPr id="55" name="Straight Connector 93"/>
          <p:cNvCxnSpPr/>
          <p:nvPr/>
        </p:nvCxnSpPr>
        <p:spPr>
          <a:xfrm>
            <a:off x="1371600" y="4341015"/>
            <a:ext cx="8916" cy="1885925"/>
          </a:xfrm>
          <a:prstGeom prst="line">
            <a:avLst/>
          </a:prstGeom>
          <a:ln w="76200">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56" name="Straight Connector 95"/>
          <p:cNvCxnSpPr/>
          <p:nvPr/>
        </p:nvCxnSpPr>
        <p:spPr>
          <a:xfrm>
            <a:off x="990600" y="5771167"/>
            <a:ext cx="0" cy="455773"/>
          </a:xfrm>
          <a:prstGeom prst="line">
            <a:avLst/>
          </a:prstGeom>
          <a:ln w="76200">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57" name="Straight Connector 96"/>
          <p:cNvCxnSpPr/>
          <p:nvPr/>
        </p:nvCxnSpPr>
        <p:spPr>
          <a:xfrm>
            <a:off x="990600" y="5794892"/>
            <a:ext cx="381000" cy="0"/>
          </a:xfrm>
          <a:prstGeom prst="line">
            <a:avLst/>
          </a:prstGeom>
          <a:ln w="76200">
            <a:solidFill>
              <a:srgbClr val="00B050"/>
            </a:solidFill>
          </a:ln>
        </p:spPr>
        <p:style>
          <a:lnRef idx="1">
            <a:schemeClr val="accent1"/>
          </a:lnRef>
          <a:fillRef idx="0">
            <a:schemeClr val="accent1"/>
          </a:fillRef>
          <a:effectRef idx="0">
            <a:schemeClr val="accent1"/>
          </a:effectRef>
          <a:fontRef idx="minor">
            <a:schemeClr val="tx1"/>
          </a:fontRef>
        </p:style>
      </p:cxnSp>
      <p:sp>
        <p:nvSpPr>
          <p:cNvPr id="58" name="Rounded Rectangle 99"/>
          <p:cNvSpPr/>
          <p:nvPr/>
        </p:nvSpPr>
        <p:spPr>
          <a:xfrm>
            <a:off x="1714500" y="5372765"/>
            <a:ext cx="952500" cy="422127"/>
          </a:xfrm>
          <a:prstGeom prst="roundRect">
            <a:avLst/>
          </a:prstGeom>
          <a:solidFill>
            <a:schemeClr val="accent3">
              <a:lumMod val="40000"/>
              <a:lumOff val="6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smtClean="0">
                <a:solidFill>
                  <a:schemeClr val="tx1"/>
                </a:solidFill>
              </a:rPr>
              <a:t>MKS03</a:t>
            </a:r>
            <a:endParaRPr lang="en-GB" b="1" dirty="0">
              <a:solidFill>
                <a:schemeClr val="tx1"/>
              </a:solidFill>
            </a:endParaRPr>
          </a:p>
        </p:txBody>
      </p:sp>
      <p:sp>
        <p:nvSpPr>
          <p:cNvPr id="59" name="Rounded Rectangle 101"/>
          <p:cNvSpPr/>
          <p:nvPr/>
        </p:nvSpPr>
        <p:spPr>
          <a:xfrm>
            <a:off x="2771800" y="5372765"/>
            <a:ext cx="952500" cy="422127"/>
          </a:xfrm>
          <a:prstGeom prst="roundRect">
            <a:avLst/>
          </a:prstGeom>
          <a:solidFill>
            <a:schemeClr val="accent3">
              <a:lumMod val="40000"/>
              <a:lumOff val="6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smtClean="0">
                <a:solidFill>
                  <a:schemeClr val="tx1"/>
                </a:solidFill>
              </a:rPr>
              <a:t>MKS05</a:t>
            </a:r>
            <a:endParaRPr lang="en-GB" b="1" dirty="0">
              <a:solidFill>
                <a:schemeClr val="tx1"/>
              </a:solidFill>
            </a:endParaRPr>
          </a:p>
        </p:txBody>
      </p:sp>
      <p:sp>
        <p:nvSpPr>
          <p:cNvPr id="60" name="Rounded Rectangle 102"/>
          <p:cNvSpPr/>
          <p:nvPr/>
        </p:nvSpPr>
        <p:spPr>
          <a:xfrm>
            <a:off x="3810000" y="5372765"/>
            <a:ext cx="952500" cy="422127"/>
          </a:xfrm>
          <a:prstGeom prst="roundRect">
            <a:avLst/>
          </a:prstGeom>
          <a:solidFill>
            <a:schemeClr val="accent3">
              <a:lumMod val="40000"/>
              <a:lumOff val="6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smtClean="0">
                <a:solidFill>
                  <a:schemeClr val="tx1"/>
                </a:solidFill>
              </a:rPr>
              <a:t>MKS06</a:t>
            </a:r>
            <a:endParaRPr lang="en-GB" b="1" dirty="0">
              <a:solidFill>
                <a:schemeClr val="tx1"/>
              </a:solidFill>
            </a:endParaRPr>
          </a:p>
        </p:txBody>
      </p:sp>
      <p:sp>
        <p:nvSpPr>
          <p:cNvPr id="61" name="Rounded Rectangle 103"/>
          <p:cNvSpPr/>
          <p:nvPr/>
        </p:nvSpPr>
        <p:spPr>
          <a:xfrm>
            <a:off x="4876800" y="5372765"/>
            <a:ext cx="952500" cy="422127"/>
          </a:xfrm>
          <a:prstGeom prst="roundRect">
            <a:avLst/>
          </a:prstGeom>
          <a:solidFill>
            <a:schemeClr val="accent3">
              <a:lumMod val="40000"/>
              <a:lumOff val="6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smtClean="0">
                <a:solidFill>
                  <a:schemeClr val="tx1"/>
                </a:solidFill>
              </a:rPr>
              <a:t>MKS07</a:t>
            </a:r>
            <a:endParaRPr lang="en-GB" b="1" dirty="0">
              <a:solidFill>
                <a:schemeClr val="tx1"/>
              </a:solidFill>
            </a:endParaRPr>
          </a:p>
        </p:txBody>
      </p:sp>
      <p:cxnSp>
        <p:nvCxnSpPr>
          <p:cNvPr id="62" name="Straight Connector 104"/>
          <p:cNvCxnSpPr/>
          <p:nvPr/>
        </p:nvCxnSpPr>
        <p:spPr>
          <a:xfrm>
            <a:off x="2190344" y="5771167"/>
            <a:ext cx="0" cy="455773"/>
          </a:xfrm>
          <a:prstGeom prst="line">
            <a:avLst/>
          </a:prstGeom>
          <a:ln w="76200">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63" name="Straight Connector 105"/>
          <p:cNvCxnSpPr/>
          <p:nvPr/>
        </p:nvCxnSpPr>
        <p:spPr>
          <a:xfrm>
            <a:off x="3599232" y="5771167"/>
            <a:ext cx="0" cy="455773"/>
          </a:xfrm>
          <a:prstGeom prst="line">
            <a:avLst/>
          </a:prstGeom>
          <a:ln w="76200">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64" name="Straight Connector 106"/>
          <p:cNvCxnSpPr/>
          <p:nvPr/>
        </p:nvCxnSpPr>
        <p:spPr>
          <a:xfrm>
            <a:off x="4458512" y="5771167"/>
            <a:ext cx="0" cy="455773"/>
          </a:xfrm>
          <a:prstGeom prst="line">
            <a:avLst/>
          </a:prstGeom>
          <a:ln w="76200">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65" name="Straight Connector 107"/>
          <p:cNvCxnSpPr/>
          <p:nvPr/>
        </p:nvCxnSpPr>
        <p:spPr>
          <a:xfrm>
            <a:off x="5304816" y="5794892"/>
            <a:ext cx="0" cy="455773"/>
          </a:xfrm>
          <a:prstGeom prst="line">
            <a:avLst/>
          </a:prstGeom>
          <a:ln w="76200">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67" name="Straight Connector 112"/>
          <p:cNvCxnSpPr>
            <a:stCxn id="20" idx="1"/>
          </p:cNvCxnSpPr>
          <p:nvPr/>
        </p:nvCxnSpPr>
        <p:spPr>
          <a:xfrm flipV="1">
            <a:off x="7813697" y="6361257"/>
            <a:ext cx="1197359" cy="6077"/>
          </a:xfrm>
          <a:prstGeom prst="line">
            <a:avLst/>
          </a:prstGeom>
          <a:ln w="158750">
            <a:solidFill>
              <a:schemeClr val="bg1">
                <a:lumMod val="50000"/>
              </a:schemeClr>
            </a:solidFill>
            <a:prstDash val="sysDot"/>
          </a:ln>
        </p:spPr>
        <p:style>
          <a:lnRef idx="1">
            <a:schemeClr val="accent1"/>
          </a:lnRef>
          <a:fillRef idx="0">
            <a:schemeClr val="accent1"/>
          </a:fillRef>
          <a:effectRef idx="0">
            <a:schemeClr val="accent1"/>
          </a:effectRef>
          <a:fontRef idx="minor">
            <a:schemeClr val="tx1"/>
          </a:fontRef>
        </p:style>
      </p:cxnSp>
      <p:sp>
        <p:nvSpPr>
          <p:cNvPr id="70" name="Rounded Rectangle 70"/>
          <p:cNvSpPr/>
          <p:nvPr/>
        </p:nvSpPr>
        <p:spPr>
          <a:xfrm>
            <a:off x="107504" y="5722884"/>
            <a:ext cx="678752" cy="370893"/>
          </a:xfrm>
          <a:prstGeom prst="roundRect">
            <a:avLst/>
          </a:prstGeom>
          <a:solidFill>
            <a:schemeClr val="accent3">
              <a:lumMod val="40000"/>
              <a:lumOff val="6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smtClean="0">
                <a:solidFill>
                  <a:schemeClr val="tx1"/>
                </a:solidFill>
              </a:rPr>
              <a:t>Gun</a:t>
            </a:r>
            <a:endParaRPr lang="en-GB" b="1" dirty="0">
              <a:solidFill>
                <a:schemeClr val="tx1"/>
              </a:solidFill>
            </a:endParaRPr>
          </a:p>
        </p:txBody>
      </p:sp>
      <p:sp>
        <p:nvSpPr>
          <p:cNvPr id="71" name="TextBox 3"/>
          <p:cNvSpPr txBox="1"/>
          <p:nvPr/>
        </p:nvSpPr>
        <p:spPr>
          <a:xfrm rot="5400000">
            <a:off x="6998533" y="3403144"/>
            <a:ext cx="2750070" cy="305233"/>
          </a:xfrm>
          <a:prstGeom prst="rect">
            <a:avLst/>
          </a:prstGeom>
          <a:noFill/>
        </p:spPr>
        <p:txBody>
          <a:bodyPr wrap="square" rtlCol="0">
            <a:spAutoFit/>
          </a:bodyPr>
          <a:lstStyle/>
          <a:p>
            <a:r>
              <a:rPr lang="en-GB" dirty="0" smtClean="0"/>
              <a:t>35 m low loss waveguide</a:t>
            </a:r>
            <a:endParaRPr lang="en-GB" dirty="0"/>
          </a:p>
        </p:txBody>
      </p:sp>
      <p:sp>
        <p:nvSpPr>
          <p:cNvPr id="73" name="Flowchart: Summing Junction 72"/>
          <p:cNvSpPr/>
          <p:nvPr/>
        </p:nvSpPr>
        <p:spPr>
          <a:xfrm>
            <a:off x="1956268" y="5832593"/>
            <a:ext cx="218952" cy="178323"/>
          </a:xfrm>
          <a:prstGeom prst="flowChartSummingJunction">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4" name="Flowchart: Summing Junction 73"/>
          <p:cNvSpPr/>
          <p:nvPr/>
        </p:nvSpPr>
        <p:spPr>
          <a:xfrm>
            <a:off x="2198101" y="5832593"/>
            <a:ext cx="218952" cy="178323"/>
          </a:xfrm>
          <a:prstGeom prst="flowChartSummingJunction">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5" name="Flowchart: Summing Junction 74"/>
          <p:cNvSpPr/>
          <p:nvPr/>
        </p:nvSpPr>
        <p:spPr>
          <a:xfrm>
            <a:off x="4231563" y="5832593"/>
            <a:ext cx="218952" cy="178323"/>
          </a:xfrm>
          <a:prstGeom prst="flowChartSummingJunction">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6" name="Flowchart: Summing Junction 75"/>
          <p:cNvSpPr/>
          <p:nvPr/>
        </p:nvSpPr>
        <p:spPr>
          <a:xfrm>
            <a:off x="4457467" y="5832593"/>
            <a:ext cx="218952" cy="178323"/>
          </a:xfrm>
          <a:prstGeom prst="flowChartSummingJunction">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7" name="Flowchart: Summing Junction 76"/>
          <p:cNvSpPr/>
          <p:nvPr/>
        </p:nvSpPr>
        <p:spPr>
          <a:xfrm>
            <a:off x="5093776" y="5832593"/>
            <a:ext cx="218952" cy="178323"/>
          </a:xfrm>
          <a:prstGeom prst="flowChartSummingJunction">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8" name="Flowchart: Summing Junction 77"/>
          <p:cNvSpPr/>
          <p:nvPr/>
        </p:nvSpPr>
        <p:spPr>
          <a:xfrm>
            <a:off x="5317981" y="5831289"/>
            <a:ext cx="218952" cy="178323"/>
          </a:xfrm>
          <a:prstGeom prst="flowChartSummingJunction">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9" name="Flowchart: Summing Junction 78"/>
          <p:cNvSpPr/>
          <p:nvPr/>
        </p:nvSpPr>
        <p:spPr>
          <a:xfrm>
            <a:off x="3613785" y="5832247"/>
            <a:ext cx="218952" cy="178323"/>
          </a:xfrm>
          <a:prstGeom prst="flowChartSummingJunction">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0" name="Flowchart: Summing Junction 79"/>
          <p:cNvSpPr/>
          <p:nvPr/>
        </p:nvSpPr>
        <p:spPr>
          <a:xfrm>
            <a:off x="3369899" y="5832593"/>
            <a:ext cx="218952" cy="178323"/>
          </a:xfrm>
          <a:prstGeom prst="flowChartSummingJunction">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1" name="Folded Corner 80"/>
          <p:cNvSpPr/>
          <p:nvPr/>
        </p:nvSpPr>
        <p:spPr>
          <a:xfrm>
            <a:off x="6300712" y="4502790"/>
            <a:ext cx="1640837" cy="778414"/>
          </a:xfrm>
          <a:prstGeom prst="foldedCorner">
            <a:avLst>
              <a:gd name="adj" fmla="val 0"/>
            </a:avLst>
          </a:prstGeom>
        </p:spPr>
        <p:style>
          <a:lnRef idx="1">
            <a:schemeClr val="accent1"/>
          </a:lnRef>
          <a:fillRef idx="2">
            <a:schemeClr val="accent1"/>
          </a:fillRef>
          <a:effectRef idx="1">
            <a:schemeClr val="accent1"/>
          </a:effectRef>
          <a:fontRef idx="minor">
            <a:schemeClr val="dk1"/>
          </a:fontRef>
        </p:style>
        <p:txBody>
          <a:bodyPr rtlCol="0" anchor="ctr"/>
          <a:lstStyle/>
          <a:p>
            <a:r>
              <a:rPr lang="en-GB" b="1" dirty="0" smtClean="0"/>
              <a:t>High Gradient Accelerating Structure</a:t>
            </a:r>
            <a:endParaRPr lang="en-GB" dirty="0" smtClean="0"/>
          </a:p>
        </p:txBody>
      </p:sp>
      <p:sp>
        <p:nvSpPr>
          <p:cNvPr id="82" name="Right Arrow 5"/>
          <p:cNvSpPr/>
          <p:nvPr/>
        </p:nvSpPr>
        <p:spPr>
          <a:xfrm rot="2963118">
            <a:off x="7543801" y="5385474"/>
            <a:ext cx="457200" cy="195509"/>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3" name="151 Rectángulo"/>
          <p:cNvSpPr/>
          <p:nvPr/>
        </p:nvSpPr>
        <p:spPr>
          <a:xfrm>
            <a:off x="2667000" y="2591322"/>
            <a:ext cx="2550827" cy="338554"/>
          </a:xfrm>
          <a:prstGeom prst="rect">
            <a:avLst/>
          </a:prstGeom>
        </p:spPr>
        <p:txBody>
          <a:bodyPr wrap="none">
            <a:spAutoFit/>
          </a:bodyPr>
          <a:lstStyle/>
          <a:p>
            <a:r>
              <a:rPr lang="es-ES" sz="1600" dirty="0" smtClean="0"/>
              <a:t>TD26CC </a:t>
            </a:r>
            <a:r>
              <a:rPr lang="es-ES" sz="1600" dirty="0" err="1" smtClean="0"/>
              <a:t>structure</a:t>
            </a:r>
            <a:r>
              <a:rPr lang="es-ES" sz="1600" dirty="0" smtClean="0"/>
              <a:t> </a:t>
            </a:r>
            <a:r>
              <a:rPr lang="es-ES" sz="1600" dirty="0" err="1" smtClean="0"/>
              <a:t>under</a:t>
            </a:r>
            <a:r>
              <a:rPr lang="es-ES" sz="1600" dirty="0" smtClean="0"/>
              <a:t> test</a:t>
            </a:r>
            <a:endParaRPr lang="es-ES" sz="1600" dirty="0"/>
          </a:p>
        </p:txBody>
      </p:sp>
      <p:sp>
        <p:nvSpPr>
          <p:cNvPr id="85" name="TextBox 84"/>
          <p:cNvSpPr txBox="1"/>
          <p:nvPr/>
        </p:nvSpPr>
        <p:spPr>
          <a:xfrm>
            <a:off x="741389" y="727398"/>
            <a:ext cx="7595286" cy="461665"/>
          </a:xfrm>
          <a:prstGeom prst="rect">
            <a:avLst/>
          </a:prstGeom>
          <a:noFill/>
        </p:spPr>
        <p:txBody>
          <a:bodyPr wrap="square" rtlCol="0">
            <a:spAutoFit/>
          </a:bodyPr>
          <a:lstStyle/>
          <a:p>
            <a:r>
              <a:rPr lang="en-GB" sz="2400" b="1" dirty="0" err="1" smtClean="0">
                <a:solidFill>
                  <a:srgbClr val="002060"/>
                </a:solidFill>
              </a:rPr>
              <a:t>RF+Beam</a:t>
            </a:r>
            <a:r>
              <a:rPr lang="en-GB" sz="2400" b="1" dirty="0" smtClean="0">
                <a:solidFill>
                  <a:srgbClr val="002060"/>
                </a:solidFill>
              </a:rPr>
              <a:t> Test facility</a:t>
            </a:r>
            <a:endParaRPr lang="en-US" sz="2400" b="1" dirty="0">
              <a:solidFill>
                <a:srgbClr val="002060"/>
              </a:solidFill>
            </a:endParaRPr>
          </a:p>
        </p:txBody>
      </p:sp>
      <p:pic>
        <p:nvPicPr>
          <p:cNvPr id="87" name="Picture 86"/>
          <p:cNvPicPr>
            <a:picLocks noChangeAspect="1"/>
          </p:cNvPicPr>
          <p:nvPr/>
        </p:nvPicPr>
        <p:blipFill rotWithShape="1">
          <a:blip r:embed="rId3" cstate="print">
            <a:extLst>
              <a:ext uri="{28A0092B-C50C-407E-A947-70E740481C1C}">
                <a14:useLocalDpi xmlns:a14="http://schemas.microsoft.com/office/drawing/2010/main" val="0"/>
              </a:ext>
            </a:extLst>
          </a:blip>
          <a:srcRect l="18568"/>
          <a:stretch/>
        </p:blipFill>
        <p:spPr>
          <a:xfrm>
            <a:off x="2335412" y="2912043"/>
            <a:ext cx="3293759" cy="2305537"/>
          </a:xfrm>
          <a:prstGeom prst="rect">
            <a:avLst/>
          </a:prstGeom>
        </p:spPr>
      </p:pic>
      <p:sp>
        <p:nvSpPr>
          <p:cNvPr id="88" name="151 Rectángulo"/>
          <p:cNvSpPr/>
          <p:nvPr/>
        </p:nvSpPr>
        <p:spPr>
          <a:xfrm>
            <a:off x="394558" y="1270692"/>
            <a:ext cx="4640804" cy="1200329"/>
          </a:xfrm>
          <a:prstGeom prst="rect">
            <a:avLst/>
          </a:prstGeom>
        </p:spPr>
        <p:txBody>
          <a:bodyPr wrap="square">
            <a:spAutoFit/>
          </a:bodyPr>
          <a:lstStyle/>
          <a:p>
            <a:pPr marL="285750" indent="-285750">
              <a:buFont typeface="Arial" panose="020B0604020202020204" pitchFamily="34" charset="0"/>
              <a:buChar char="•"/>
            </a:pPr>
            <a:r>
              <a:rPr lang="es-ES" b="1" dirty="0" smtClean="0"/>
              <a:t>Xbox-1</a:t>
            </a:r>
            <a:r>
              <a:rPr lang="es-ES" dirty="0" smtClean="0"/>
              <a:t> </a:t>
            </a:r>
            <a:r>
              <a:rPr lang="es-ES" dirty="0" err="1" smtClean="0"/>
              <a:t>provides</a:t>
            </a:r>
            <a:r>
              <a:rPr lang="es-ES" dirty="0" smtClean="0"/>
              <a:t> </a:t>
            </a:r>
            <a:r>
              <a:rPr lang="es-ES" dirty="0" err="1" smtClean="0"/>
              <a:t>the</a:t>
            </a:r>
            <a:r>
              <a:rPr lang="es-ES" b="1" dirty="0" smtClean="0"/>
              <a:t> </a:t>
            </a:r>
            <a:r>
              <a:rPr lang="es-ES" b="1" dirty="0" err="1" smtClean="0"/>
              <a:t>high-power</a:t>
            </a:r>
            <a:r>
              <a:rPr lang="es-ES" b="1" dirty="0" smtClean="0"/>
              <a:t> </a:t>
            </a:r>
            <a:r>
              <a:rPr lang="es-ES" dirty="0" smtClean="0"/>
              <a:t>RF </a:t>
            </a:r>
            <a:r>
              <a:rPr lang="es-ES" dirty="0" err="1" smtClean="0"/>
              <a:t>source</a:t>
            </a:r>
            <a:r>
              <a:rPr lang="es-ES" dirty="0"/>
              <a:t> (</a:t>
            </a:r>
            <a:r>
              <a:rPr lang="es-ES" dirty="0" smtClean="0"/>
              <a:t>12GHz, 43 MW input of </a:t>
            </a:r>
            <a:r>
              <a:rPr lang="es-ES" dirty="0" err="1" smtClean="0"/>
              <a:t>the</a:t>
            </a:r>
            <a:r>
              <a:rPr lang="es-ES" dirty="0" smtClean="0"/>
              <a:t> </a:t>
            </a:r>
            <a:r>
              <a:rPr lang="es-ES" dirty="0" err="1" smtClean="0"/>
              <a:t>structure</a:t>
            </a:r>
            <a:r>
              <a:rPr lang="es-ES" dirty="0" smtClean="0"/>
              <a:t>)</a:t>
            </a:r>
          </a:p>
          <a:p>
            <a:pPr marL="285750" indent="-285750">
              <a:buFont typeface="Arial" panose="020B0604020202020204" pitchFamily="34" charset="0"/>
              <a:buChar char="•"/>
            </a:pPr>
            <a:r>
              <a:rPr lang="es-ES" b="1" dirty="0" smtClean="0"/>
              <a:t>CTF3 </a:t>
            </a:r>
            <a:r>
              <a:rPr lang="es-ES" b="1" dirty="0" err="1" smtClean="0"/>
              <a:t>Linac</a:t>
            </a:r>
            <a:r>
              <a:rPr lang="es-ES" b="1" dirty="0" smtClean="0"/>
              <a:t> </a:t>
            </a:r>
            <a:r>
              <a:rPr lang="es-ES" dirty="0" err="1" smtClean="0"/>
              <a:t>provides</a:t>
            </a:r>
            <a:r>
              <a:rPr lang="es-ES" dirty="0" smtClean="0"/>
              <a:t> </a:t>
            </a:r>
            <a:r>
              <a:rPr lang="es-ES" dirty="0" err="1" smtClean="0"/>
              <a:t>the</a:t>
            </a:r>
            <a:r>
              <a:rPr lang="es-ES" dirty="0" smtClean="0"/>
              <a:t> </a:t>
            </a:r>
            <a:r>
              <a:rPr lang="es-ES" b="1" dirty="0" err="1" smtClean="0"/>
              <a:t>beam</a:t>
            </a:r>
            <a:r>
              <a:rPr lang="es-ES" dirty="0" smtClean="0"/>
              <a:t> </a:t>
            </a:r>
            <a:r>
              <a:rPr lang="es-ES" dirty="0" err="1" smtClean="0"/>
              <a:t>through</a:t>
            </a:r>
            <a:r>
              <a:rPr lang="es-ES" dirty="0" smtClean="0"/>
              <a:t> </a:t>
            </a:r>
            <a:r>
              <a:rPr lang="es-ES" dirty="0" err="1" smtClean="0"/>
              <a:t>the</a:t>
            </a:r>
            <a:r>
              <a:rPr lang="es-ES" dirty="0" smtClean="0"/>
              <a:t> </a:t>
            </a:r>
            <a:r>
              <a:rPr lang="es-ES" dirty="0" err="1" smtClean="0"/>
              <a:t>structure</a:t>
            </a:r>
            <a:r>
              <a:rPr lang="es-ES" dirty="0" smtClean="0"/>
              <a:t> (1.6 A, 3 GHz, 125 </a:t>
            </a:r>
            <a:r>
              <a:rPr lang="es-ES" dirty="0" err="1" smtClean="0"/>
              <a:t>MeV</a:t>
            </a:r>
            <a:r>
              <a:rPr lang="es-ES" dirty="0" smtClean="0"/>
              <a:t>)</a:t>
            </a:r>
            <a:endParaRPr lang="es-ES" dirty="0"/>
          </a:p>
        </p:txBody>
      </p:sp>
      <p:sp>
        <p:nvSpPr>
          <p:cNvPr id="89" name="Oval 88"/>
          <p:cNvSpPr/>
          <p:nvPr/>
        </p:nvSpPr>
        <p:spPr>
          <a:xfrm>
            <a:off x="7644481" y="5425699"/>
            <a:ext cx="1152939" cy="745435"/>
          </a:xfrm>
          <a:prstGeom prst="ellipse">
            <a:avLst/>
          </a:prstGeom>
          <a:noFill/>
          <a:ln w="38100">
            <a:solidFill>
              <a:srgbClr val="FF0000"/>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
        <p:nvSpPr>
          <p:cNvPr id="3" name="Marcador de fecha 2"/>
          <p:cNvSpPr>
            <a:spLocks noGrp="1"/>
          </p:cNvSpPr>
          <p:nvPr>
            <p:ph type="dt" sz="half" idx="10"/>
          </p:nvPr>
        </p:nvSpPr>
        <p:spPr/>
        <p:txBody>
          <a:bodyPr/>
          <a:lstStyle/>
          <a:p>
            <a:r>
              <a:rPr lang="es-ES_tradnl" smtClean="0">
                <a:solidFill>
                  <a:prstClr val="black">
                    <a:tint val="75000"/>
                  </a:prstClr>
                </a:solidFill>
              </a:rPr>
              <a:t>30 May - 5 June 2016</a:t>
            </a:r>
            <a:endParaRPr lang="en-US">
              <a:solidFill>
                <a:prstClr val="black">
                  <a:tint val="75000"/>
                </a:prstClr>
              </a:solidFill>
            </a:endParaRPr>
          </a:p>
        </p:txBody>
      </p:sp>
      <p:sp>
        <p:nvSpPr>
          <p:cNvPr id="4" name="Marcador de pie de página 3"/>
          <p:cNvSpPr>
            <a:spLocks noGrp="1"/>
          </p:cNvSpPr>
          <p:nvPr>
            <p:ph type="ftr" sz="quarter" idx="11"/>
          </p:nvPr>
        </p:nvSpPr>
        <p:spPr/>
        <p:txBody>
          <a:bodyPr/>
          <a:lstStyle/>
          <a:p>
            <a:r>
              <a:rPr lang="en-GB" smtClean="0"/>
              <a:t>ECFA LCWS 2016</a:t>
            </a:r>
            <a:endParaRPr lang="es-ES" dirty="0"/>
          </a:p>
        </p:txBody>
      </p:sp>
      <p:sp>
        <p:nvSpPr>
          <p:cNvPr id="5" name="Marcador de número de diapositiva 4"/>
          <p:cNvSpPr>
            <a:spLocks noGrp="1"/>
          </p:cNvSpPr>
          <p:nvPr>
            <p:ph type="sldNum" sz="quarter" idx="12"/>
          </p:nvPr>
        </p:nvSpPr>
        <p:spPr/>
        <p:txBody>
          <a:bodyPr/>
          <a:lstStyle/>
          <a:p>
            <a:fld id="{9A43A518-2C89-46D8-985F-EB86B73A5824}" type="slidenum">
              <a:rPr lang="en-US" smtClean="0">
                <a:solidFill>
                  <a:prstClr val="black">
                    <a:tint val="75000"/>
                  </a:prstClr>
                </a:solidFill>
              </a:rPr>
              <a:pPr/>
              <a:t>17</a:t>
            </a:fld>
            <a:endParaRPr lang="en-US">
              <a:solidFill>
                <a:prstClr val="black">
                  <a:tint val="75000"/>
                </a:prstClr>
              </a:solidFill>
            </a:endParaRPr>
          </a:p>
        </p:txBody>
      </p:sp>
    </p:spTree>
    <p:extLst>
      <p:ext uri="{BB962C8B-B14F-4D97-AF65-F5344CB8AC3E}">
        <p14:creationId xmlns:p14="http://schemas.microsoft.com/office/powerpoint/2010/main" val="1853143781"/>
      </p:ext>
    </p:extLst>
  </p:cSld>
  <p:clrMapOvr>
    <a:masterClrMapping/>
  </p:clrMapOvr>
  <mc:AlternateContent xmlns:mc="http://schemas.openxmlformats.org/markup-compatibility/2006">
    <mc:Choice xmlns:p14="http://schemas.microsoft.com/office/powerpoint/2010/main" Requires="p14">
      <p:transition spd="slow" p14:dur="2000">
        <p14:prism isContent="1"/>
      </p:transition>
    </mc:Choice>
    <mc:Fallback>
      <p:transition xmlns:p14="http://schemas.microsoft.com/office/powerpoint/2010/main" spd="slow">
        <p:fade/>
      </p:transition>
    </mc:Fallback>
  </mc:AlternateContent>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Xbox-1 Dogleg Beam-loading experiment</a:t>
            </a:r>
            <a:endParaRPr lang="en-US" dirty="0"/>
          </a:p>
        </p:txBody>
      </p:sp>
      <p:pic>
        <p:nvPicPr>
          <p:cNvPr id="7" name="Picture 6"/>
          <p:cNvPicPr>
            <a:picLocks noChangeAspect="1"/>
          </p:cNvPicPr>
          <p:nvPr/>
        </p:nvPicPr>
        <p:blipFill rotWithShape="1">
          <a:blip r:embed="rId3"/>
          <a:srcRect l="5946" r="17207"/>
          <a:stretch/>
        </p:blipFill>
        <p:spPr>
          <a:xfrm>
            <a:off x="617839" y="1087835"/>
            <a:ext cx="7751804" cy="5485812"/>
          </a:xfrm>
          <a:prstGeom prst="rect">
            <a:avLst/>
          </a:prstGeom>
        </p:spPr>
      </p:pic>
      <p:sp>
        <p:nvSpPr>
          <p:cNvPr id="8" name="Rectangle 7"/>
          <p:cNvSpPr/>
          <p:nvPr/>
        </p:nvSpPr>
        <p:spPr>
          <a:xfrm>
            <a:off x="1103870" y="1176727"/>
            <a:ext cx="551936" cy="4975654"/>
          </a:xfrm>
          <a:prstGeom prst="rect">
            <a:avLst/>
          </a:prstGeom>
          <a:solidFill>
            <a:srgbClr val="FF0000">
              <a:alpha val="15000"/>
            </a:srgb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4184821" y="1176727"/>
            <a:ext cx="345989" cy="4975654"/>
          </a:xfrm>
          <a:prstGeom prst="rect">
            <a:avLst/>
          </a:prstGeom>
          <a:solidFill>
            <a:srgbClr val="00B0F0">
              <a:alpha val="15000"/>
            </a:srgbClr>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4539048" y="1176727"/>
            <a:ext cx="980301" cy="4975654"/>
          </a:xfrm>
          <a:prstGeom prst="rect">
            <a:avLst/>
          </a:prstGeom>
          <a:solidFill>
            <a:srgbClr val="FF0000">
              <a:alpha val="15000"/>
            </a:srgb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5527586" y="1176727"/>
            <a:ext cx="181235" cy="4975654"/>
          </a:xfrm>
          <a:prstGeom prst="rect">
            <a:avLst/>
          </a:prstGeom>
          <a:solidFill>
            <a:srgbClr val="00B0F0">
              <a:alpha val="15000"/>
            </a:srgbClr>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5717058" y="1176727"/>
            <a:ext cx="568412" cy="4975654"/>
          </a:xfrm>
          <a:prstGeom prst="rect">
            <a:avLst/>
          </a:prstGeom>
          <a:solidFill>
            <a:srgbClr val="FF0000">
              <a:alpha val="15000"/>
            </a:srgb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a:off x="6343135" y="1176727"/>
            <a:ext cx="650787" cy="4975654"/>
          </a:xfrm>
          <a:prstGeom prst="rect">
            <a:avLst/>
          </a:prstGeom>
          <a:solidFill>
            <a:srgbClr val="00B050">
              <a:alpha val="15000"/>
            </a:srgbClr>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a:off x="7051587" y="1176727"/>
            <a:ext cx="255374" cy="4975654"/>
          </a:xfrm>
          <a:prstGeom prst="rect">
            <a:avLst/>
          </a:prstGeom>
          <a:solidFill>
            <a:srgbClr val="FF0000">
              <a:alpha val="15000"/>
            </a:srgb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TextBox 27"/>
          <p:cNvSpPr txBox="1"/>
          <p:nvPr/>
        </p:nvSpPr>
        <p:spPr>
          <a:xfrm>
            <a:off x="774357" y="626170"/>
            <a:ext cx="7595286" cy="461665"/>
          </a:xfrm>
          <a:prstGeom prst="rect">
            <a:avLst/>
          </a:prstGeom>
          <a:noFill/>
        </p:spPr>
        <p:txBody>
          <a:bodyPr wrap="square" rtlCol="0">
            <a:spAutoFit/>
          </a:bodyPr>
          <a:lstStyle/>
          <a:p>
            <a:r>
              <a:rPr lang="en-GB" sz="2400" b="1" dirty="0" smtClean="0">
                <a:solidFill>
                  <a:srgbClr val="002060"/>
                </a:solidFill>
              </a:rPr>
              <a:t>Beam-loading measurements March-April 2016</a:t>
            </a:r>
            <a:endParaRPr lang="en-US" sz="2400" b="1" dirty="0">
              <a:solidFill>
                <a:srgbClr val="002060"/>
              </a:solidFill>
            </a:endParaRPr>
          </a:p>
        </p:txBody>
      </p:sp>
      <p:sp>
        <p:nvSpPr>
          <p:cNvPr id="29" name="TextBox 28"/>
          <p:cNvSpPr txBox="1"/>
          <p:nvPr/>
        </p:nvSpPr>
        <p:spPr>
          <a:xfrm>
            <a:off x="1721709" y="3321794"/>
            <a:ext cx="2463112" cy="2308324"/>
          </a:xfrm>
          <a:prstGeom prst="rect">
            <a:avLst/>
          </a:prstGeom>
          <a:noFill/>
        </p:spPr>
        <p:txBody>
          <a:bodyPr wrap="square" rtlCol="0">
            <a:spAutoFit/>
          </a:bodyPr>
          <a:lstStyle/>
          <a:p>
            <a:r>
              <a:rPr lang="en-GB" dirty="0" smtClean="0"/>
              <a:t>First measurements of breakdown rate with beam in a CLIC-G TD26CC structure:</a:t>
            </a:r>
          </a:p>
          <a:p>
            <a:pPr marL="285750" indent="-285750">
              <a:buFont typeface="Arial" panose="020B0604020202020204" pitchFamily="34" charset="0"/>
              <a:buChar char="•"/>
            </a:pPr>
            <a:r>
              <a:rPr lang="en-GB" dirty="0" smtClean="0">
                <a:solidFill>
                  <a:srgbClr val="00B0F0"/>
                </a:solidFill>
              </a:rPr>
              <a:t>Unloaded</a:t>
            </a:r>
            <a:r>
              <a:rPr lang="en-GB" dirty="0" smtClean="0"/>
              <a:t> (no beam)</a:t>
            </a:r>
          </a:p>
          <a:p>
            <a:pPr marL="285750" indent="-285750">
              <a:buFont typeface="Arial" panose="020B0604020202020204" pitchFamily="34" charset="0"/>
              <a:buChar char="•"/>
            </a:pPr>
            <a:r>
              <a:rPr lang="en-GB" dirty="0" smtClean="0">
                <a:solidFill>
                  <a:srgbClr val="FF0000"/>
                </a:solidFill>
              </a:rPr>
              <a:t>Loaded</a:t>
            </a:r>
            <a:r>
              <a:rPr lang="en-GB" dirty="0" smtClean="0"/>
              <a:t> (accelerated)</a:t>
            </a:r>
          </a:p>
          <a:p>
            <a:pPr marL="285750" indent="-285750">
              <a:buFont typeface="Arial" panose="020B0604020202020204" pitchFamily="34" charset="0"/>
              <a:buChar char="•"/>
            </a:pPr>
            <a:r>
              <a:rPr lang="en-GB" dirty="0" smtClean="0">
                <a:solidFill>
                  <a:srgbClr val="00B050"/>
                </a:solidFill>
              </a:rPr>
              <a:t>Anti-loaded </a:t>
            </a:r>
            <a:r>
              <a:rPr lang="en-GB" dirty="0" smtClean="0"/>
              <a:t>(decelerated)</a:t>
            </a:r>
            <a:endParaRPr lang="en-US" dirty="0"/>
          </a:p>
        </p:txBody>
      </p:sp>
      <p:sp>
        <p:nvSpPr>
          <p:cNvPr id="3" name="Rectangle 2"/>
          <p:cNvSpPr/>
          <p:nvPr/>
        </p:nvSpPr>
        <p:spPr>
          <a:xfrm>
            <a:off x="287877" y="6233785"/>
            <a:ext cx="1631985" cy="369332"/>
          </a:xfrm>
          <a:prstGeom prst="rect">
            <a:avLst/>
          </a:prstGeom>
          <a:solidFill>
            <a:srgbClr val="FFFF00"/>
          </a:solidFill>
        </p:spPr>
        <p:txBody>
          <a:bodyPr wrap="none">
            <a:spAutoFit/>
          </a:bodyPr>
          <a:lstStyle/>
          <a:p>
            <a:r>
              <a:rPr lang="en-GB" dirty="0" smtClean="0"/>
              <a:t>04-March-2016</a:t>
            </a:r>
            <a:endParaRPr lang="en-US" dirty="0"/>
          </a:p>
        </p:txBody>
      </p:sp>
      <p:sp>
        <p:nvSpPr>
          <p:cNvPr id="22" name="Rectangle 21"/>
          <p:cNvSpPr/>
          <p:nvPr/>
        </p:nvSpPr>
        <p:spPr>
          <a:xfrm>
            <a:off x="6438294" y="6233785"/>
            <a:ext cx="2489784" cy="369332"/>
          </a:xfrm>
          <a:prstGeom prst="rect">
            <a:avLst/>
          </a:prstGeom>
          <a:solidFill>
            <a:srgbClr val="FFFF00"/>
          </a:solidFill>
        </p:spPr>
        <p:txBody>
          <a:bodyPr wrap="none">
            <a:spAutoFit/>
          </a:bodyPr>
          <a:lstStyle/>
          <a:p>
            <a:r>
              <a:rPr lang="en-GB" dirty="0" smtClean="0"/>
              <a:t>10-April-2016 … ongoing</a:t>
            </a:r>
            <a:endParaRPr lang="en-US" dirty="0"/>
          </a:p>
        </p:txBody>
      </p:sp>
      <p:sp>
        <p:nvSpPr>
          <p:cNvPr id="23" name="TextBox 22"/>
          <p:cNvSpPr txBox="1"/>
          <p:nvPr/>
        </p:nvSpPr>
        <p:spPr>
          <a:xfrm rot="16200000">
            <a:off x="-376371" y="3511058"/>
            <a:ext cx="1856612" cy="369332"/>
          </a:xfrm>
          <a:prstGeom prst="rect">
            <a:avLst/>
          </a:prstGeom>
          <a:solidFill>
            <a:schemeClr val="bg1"/>
          </a:solidFill>
        </p:spPr>
        <p:txBody>
          <a:bodyPr wrap="square" rtlCol="0">
            <a:spAutoFit/>
          </a:bodyPr>
          <a:lstStyle/>
          <a:p>
            <a:r>
              <a:rPr lang="en-GB" b="1" dirty="0" smtClean="0">
                <a:solidFill>
                  <a:srgbClr val="0061A5"/>
                </a:solidFill>
              </a:rPr>
              <a:t>Input Power [W]</a:t>
            </a:r>
            <a:endParaRPr lang="en-US" b="1" dirty="0">
              <a:solidFill>
                <a:srgbClr val="0061A5"/>
              </a:solidFill>
            </a:endParaRPr>
          </a:p>
        </p:txBody>
      </p:sp>
      <p:sp>
        <p:nvSpPr>
          <p:cNvPr id="24" name="TextBox 23"/>
          <p:cNvSpPr txBox="1"/>
          <p:nvPr/>
        </p:nvSpPr>
        <p:spPr>
          <a:xfrm rot="5400000">
            <a:off x="7506993" y="3757775"/>
            <a:ext cx="1857106" cy="369332"/>
          </a:xfrm>
          <a:prstGeom prst="rect">
            <a:avLst/>
          </a:prstGeom>
          <a:solidFill>
            <a:schemeClr val="bg1"/>
          </a:solidFill>
        </p:spPr>
        <p:txBody>
          <a:bodyPr wrap="square" rtlCol="0">
            <a:spAutoFit/>
          </a:bodyPr>
          <a:lstStyle/>
          <a:p>
            <a:r>
              <a:rPr lang="en-GB" b="1" dirty="0" smtClean="0">
                <a:solidFill>
                  <a:srgbClr val="FF0000"/>
                </a:solidFill>
              </a:rPr>
              <a:t>Beam Current [A]</a:t>
            </a:r>
            <a:endParaRPr lang="en-US" b="1" dirty="0">
              <a:solidFill>
                <a:srgbClr val="FF0000"/>
              </a:solidFill>
            </a:endParaRPr>
          </a:p>
        </p:txBody>
      </p:sp>
      <p:sp>
        <p:nvSpPr>
          <p:cNvPr id="25" name="TextBox 24"/>
          <p:cNvSpPr txBox="1"/>
          <p:nvPr/>
        </p:nvSpPr>
        <p:spPr>
          <a:xfrm rot="5400000">
            <a:off x="6688337" y="3873826"/>
            <a:ext cx="2406059" cy="369332"/>
          </a:xfrm>
          <a:prstGeom prst="rect">
            <a:avLst/>
          </a:prstGeom>
          <a:solidFill>
            <a:srgbClr val="E2E0E2"/>
          </a:solidFill>
        </p:spPr>
        <p:txBody>
          <a:bodyPr wrap="square" rtlCol="0">
            <a:spAutoFit/>
          </a:bodyPr>
          <a:lstStyle/>
          <a:p>
            <a:r>
              <a:rPr lang="en-GB" b="1" dirty="0" smtClean="0">
                <a:solidFill>
                  <a:srgbClr val="8D3C7A"/>
                </a:solidFill>
              </a:rPr>
              <a:t>Breakdown Rate [</a:t>
            </a:r>
            <a:r>
              <a:rPr lang="en-GB" b="1" dirty="0" err="1" smtClean="0">
                <a:solidFill>
                  <a:srgbClr val="8D3C7A"/>
                </a:solidFill>
              </a:rPr>
              <a:t>bpp</a:t>
            </a:r>
            <a:r>
              <a:rPr lang="en-GB" b="1" dirty="0" smtClean="0">
                <a:solidFill>
                  <a:srgbClr val="8D3C7A"/>
                </a:solidFill>
              </a:rPr>
              <a:t>]</a:t>
            </a:r>
            <a:endParaRPr lang="en-US" b="1" dirty="0">
              <a:solidFill>
                <a:srgbClr val="8D3C7A"/>
              </a:solidFill>
            </a:endParaRPr>
          </a:p>
        </p:txBody>
      </p:sp>
      <p:sp>
        <p:nvSpPr>
          <p:cNvPr id="4" name="TextBox 3"/>
          <p:cNvSpPr txBox="1"/>
          <p:nvPr/>
        </p:nvSpPr>
        <p:spPr>
          <a:xfrm>
            <a:off x="4044973" y="6439479"/>
            <a:ext cx="1108188" cy="369332"/>
          </a:xfrm>
          <a:prstGeom prst="rect">
            <a:avLst/>
          </a:prstGeom>
          <a:solidFill>
            <a:schemeClr val="bg1"/>
          </a:solidFill>
        </p:spPr>
        <p:txBody>
          <a:bodyPr wrap="none" rtlCol="0">
            <a:spAutoFit/>
          </a:bodyPr>
          <a:lstStyle/>
          <a:p>
            <a:r>
              <a:rPr lang="en-GB" dirty="0" smtClean="0"/>
              <a:t>Date time</a:t>
            </a:r>
            <a:endParaRPr lang="en-US" dirty="0"/>
          </a:p>
        </p:txBody>
      </p:sp>
      <p:sp>
        <p:nvSpPr>
          <p:cNvPr id="5" name="Marcador de fecha 4"/>
          <p:cNvSpPr>
            <a:spLocks noGrp="1"/>
          </p:cNvSpPr>
          <p:nvPr>
            <p:ph type="dt" sz="half" idx="10"/>
          </p:nvPr>
        </p:nvSpPr>
        <p:spPr/>
        <p:txBody>
          <a:bodyPr/>
          <a:lstStyle/>
          <a:p>
            <a:r>
              <a:rPr lang="es-ES_tradnl" smtClean="0">
                <a:solidFill>
                  <a:prstClr val="black">
                    <a:tint val="75000"/>
                  </a:prstClr>
                </a:solidFill>
              </a:rPr>
              <a:t>30 May - 5 June 2016</a:t>
            </a:r>
            <a:endParaRPr lang="en-US">
              <a:solidFill>
                <a:prstClr val="black">
                  <a:tint val="75000"/>
                </a:prstClr>
              </a:solidFill>
            </a:endParaRPr>
          </a:p>
        </p:txBody>
      </p:sp>
      <p:sp>
        <p:nvSpPr>
          <p:cNvPr id="6" name="Marcador de pie de página 5"/>
          <p:cNvSpPr>
            <a:spLocks noGrp="1"/>
          </p:cNvSpPr>
          <p:nvPr>
            <p:ph type="ftr" sz="quarter" idx="11"/>
          </p:nvPr>
        </p:nvSpPr>
        <p:spPr/>
        <p:txBody>
          <a:bodyPr/>
          <a:lstStyle/>
          <a:p>
            <a:r>
              <a:rPr lang="en-GB" smtClean="0"/>
              <a:t>ECFA LCWS 2016</a:t>
            </a:r>
            <a:endParaRPr lang="es-ES" dirty="0"/>
          </a:p>
        </p:txBody>
      </p:sp>
      <p:sp>
        <p:nvSpPr>
          <p:cNvPr id="15" name="Marcador de número de diapositiva 14"/>
          <p:cNvSpPr>
            <a:spLocks noGrp="1"/>
          </p:cNvSpPr>
          <p:nvPr>
            <p:ph type="sldNum" sz="quarter" idx="12"/>
          </p:nvPr>
        </p:nvSpPr>
        <p:spPr/>
        <p:txBody>
          <a:bodyPr/>
          <a:lstStyle/>
          <a:p>
            <a:fld id="{9A43A518-2C89-46D8-985F-EB86B73A5824}" type="slidenum">
              <a:rPr lang="en-US" smtClean="0">
                <a:solidFill>
                  <a:prstClr val="black">
                    <a:tint val="75000"/>
                  </a:prstClr>
                </a:solidFill>
              </a:rPr>
              <a:pPr/>
              <a:t>18</a:t>
            </a:fld>
            <a:endParaRPr lang="en-US">
              <a:solidFill>
                <a:prstClr val="black">
                  <a:tint val="75000"/>
                </a:prstClr>
              </a:solidFill>
            </a:endParaRPr>
          </a:p>
        </p:txBody>
      </p:sp>
    </p:spTree>
    <p:extLst>
      <p:ext uri="{BB962C8B-B14F-4D97-AF65-F5344CB8AC3E}">
        <p14:creationId xmlns:p14="http://schemas.microsoft.com/office/powerpoint/2010/main" val="1227478999"/>
      </p:ext>
    </p:extLst>
  </p:cSld>
  <p:clrMapOvr>
    <a:masterClrMapping/>
  </p:clrMapOvr>
  <mc:AlternateContent xmlns:mc="http://schemas.openxmlformats.org/markup-compatibility/2006">
    <mc:Choice xmlns:p14="http://schemas.microsoft.com/office/powerpoint/2010/main" Requires="p14">
      <p:transition spd="slow" p14:dur="2000">
        <p14:prism isContent="1"/>
      </p:transition>
    </mc:Choice>
    <mc:Fallback>
      <p:transition xmlns:p14="http://schemas.microsoft.com/office/powerpoint/2010/main" spd="slow">
        <p:fade/>
      </p:transition>
    </mc:Fallback>
  </mc:AlternateContent>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Xbox-1 Dogleg Beam-loading experiment</a:t>
            </a:r>
            <a:endParaRPr lang="en-US" dirty="0"/>
          </a:p>
        </p:txBody>
      </p:sp>
      <p:sp>
        <p:nvSpPr>
          <p:cNvPr id="28" name="TextBox 27"/>
          <p:cNvSpPr txBox="1"/>
          <p:nvPr/>
        </p:nvSpPr>
        <p:spPr>
          <a:xfrm>
            <a:off x="774357" y="645823"/>
            <a:ext cx="7595286" cy="461665"/>
          </a:xfrm>
          <a:prstGeom prst="rect">
            <a:avLst/>
          </a:prstGeom>
          <a:noFill/>
        </p:spPr>
        <p:txBody>
          <a:bodyPr wrap="square" rtlCol="0">
            <a:spAutoFit/>
          </a:bodyPr>
          <a:lstStyle/>
          <a:p>
            <a:r>
              <a:rPr lang="en-GB" sz="2400" b="1" dirty="0" smtClean="0">
                <a:solidFill>
                  <a:srgbClr val="002060"/>
                </a:solidFill>
              </a:rPr>
              <a:t>Beam-loading results and conclusions</a:t>
            </a:r>
            <a:endParaRPr lang="en-US" sz="2400" b="1" dirty="0">
              <a:solidFill>
                <a:srgbClr val="002060"/>
              </a:solidFill>
            </a:endParaRPr>
          </a:p>
        </p:txBody>
      </p:sp>
      <p:sp>
        <p:nvSpPr>
          <p:cNvPr id="37" name="TextBox 36"/>
          <p:cNvSpPr txBox="1"/>
          <p:nvPr/>
        </p:nvSpPr>
        <p:spPr>
          <a:xfrm>
            <a:off x="723563" y="1327706"/>
            <a:ext cx="4332094" cy="2031325"/>
          </a:xfrm>
          <a:prstGeom prst="rect">
            <a:avLst/>
          </a:prstGeom>
          <a:noFill/>
        </p:spPr>
        <p:txBody>
          <a:bodyPr wrap="square" rtlCol="0">
            <a:spAutoFit/>
          </a:bodyPr>
          <a:lstStyle/>
          <a:p>
            <a:r>
              <a:rPr lang="en-GB" dirty="0" smtClean="0"/>
              <a:t>Similar Breakdown Rates are obtained for those field-distributions with same peak gradient, despite the average gradient is much different.</a:t>
            </a:r>
          </a:p>
          <a:p>
            <a:endParaRPr lang="en-GB" dirty="0" smtClean="0"/>
          </a:p>
          <a:p>
            <a:r>
              <a:rPr lang="en-GB" b="1" dirty="0"/>
              <a:t>Breakdown Rate is dominated </a:t>
            </a:r>
            <a:r>
              <a:rPr lang="en-GB" b="1" dirty="0" smtClean="0"/>
              <a:t>by the </a:t>
            </a:r>
            <a:r>
              <a:rPr lang="en-GB" b="1" dirty="0"/>
              <a:t>peak Gradient </a:t>
            </a:r>
            <a:r>
              <a:rPr lang="en-GB" b="1" dirty="0" smtClean="0"/>
              <a:t>inside </a:t>
            </a:r>
            <a:r>
              <a:rPr lang="en-GB" b="1" dirty="0"/>
              <a:t>the </a:t>
            </a:r>
            <a:r>
              <a:rPr lang="en-GB" b="1" dirty="0" smtClean="0"/>
              <a:t>structure</a:t>
            </a:r>
          </a:p>
        </p:txBody>
      </p:sp>
      <p:pic>
        <p:nvPicPr>
          <p:cNvPr id="3" name="Picture 2"/>
          <p:cNvPicPr>
            <a:picLocks noChangeAspect="1"/>
          </p:cNvPicPr>
          <p:nvPr/>
        </p:nvPicPr>
        <p:blipFill>
          <a:blip r:embed="rId3"/>
          <a:stretch>
            <a:fillRect/>
          </a:stretch>
        </p:blipFill>
        <p:spPr>
          <a:xfrm>
            <a:off x="279911" y="3375675"/>
            <a:ext cx="4107428" cy="3036562"/>
          </a:xfrm>
          <a:prstGeom prst="rect">
            <a:avLst/>
          </a:prstGeom>
        </p:spPr>
      </p:pic>
      <p:pic>
        <p:nvPicPr>
          <p:cNvPr id="4" name="Picture 3"/>
          <p:cNvPicPr>
            <a:picLocks noChangeAspect="1"/>
          </p:cNvPicPr>
          <p:nvPr/>
        </p:nvPicPr>
        <p:blipFill>
          <a:blip r:embed="rId4"/>
          <a:stretch>
            <a:fillRect/>
          </a:stretch>
        </p:blipFill>
        <p:spPr>
          <a:xfrm>
            <a:off x="4700438" y="3375675"/>
            <a:ext cx="4118090" cy="3081214"/>
          </a:xfrm>
          <a:prstGeom prst="rect">
            <a:avLst/>
          </a:prstGeom>
        </p:spPr>
      </p:pic>
      <p:pic>
        <p:nvPicPr>
          <p:cNvPr id="12" name="Picture 11"/>
          <p:cNvPicPr>
            <a:picLocks noChangeAspect="1"/>
          </p:cNvPicPr>
          <p:nvPr/>
        </p:nvPicPr>
        <p:blipFill rotWithShape="1">
          <a:blip r:embed="rId5"/>
          <a:srcRect r="4939" b="-894"/>
          <a:stretch/>
        </p:blipFill>
        <p:spPr>
          <a:xfrm>
            <a:off x="5748470" y="1391514"/>
            <a:ext cx="2546746" cy="2027274"/>
          </a:xfrm>
          <a:prstGeom prst="rect">
            <a:avLst/>
          </a:prstGeom>
        </p:spPr>
      </p:pic>
      <p:sp>
        <p:nvSpPr>
          <p:cNvPr id="13" name="TextBox 12"/>
          <p:cNvSpPr txBox="1"/>
          <p:nvPr/>
        </p:nvSpPr>
        <p:spPr>
          <a:xfrm>
            <a:off x="5583881" y="1035319"/>
            <a:ext cx="3025660" cy="584775"/>
          </a:xfrm>
          <a:prstGeom prst="rect">
            <a:avLst/>
          </a:prstGeom>
          <a:noFill/>
        </p:spPr>
        <p:txBody>
          <a:bodyPr wrap="square" rtlCol="0">
            <a:spAutoFit/>
          </a:bodyPr>
          <a:lstStyle/>
          <a:p>
            <a:pPr algn="ctr"/>
            <a:r>
              <a:rPr lang="en-GB" sz="1600" dirty="0" smtClean="0"/>
              <a:t>Acc. Gradient inside structure at  chosen measurements </a:t>
            </a:r>
            <a:endParaRPr lang="en-US" sz="1600" dirty="0"/>
          </a:p>
        </p:txBody>
      </p:sp>
      <p:sp>
        <p:nvSpPr>
          <p:cNvPr id="5" name="Oval 4"/>
          <p:cNvSpPr/>
          <p:nvPr/>
        </p:nvSpPr>
        <p:spPr>
          <a:xfrm>
            <a:off x="2836668" y="3943350"/>
            <a:ext cx="1278132" cy="950606"/>
          </a:xfrm>
          <a:prstGeom prst="ellipse">
            <a:avLst/>
          </a:prstGeom>
          <a:noFill/>
          <a:ln>
            <a:solidFill>
              <a:srgbClr val="8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Oval 16"/>
          <p:cNvSpPr/>
          <p:nvPr/>
        </p:nvSpPr>
        <p:spPr>
          <a:xfrm>
            <a:off x="5284593" y="3925621"/>
            <a:ext cx="3010623" cy="950606"/>
          </a:xfrm>
          <a:prstGeom prst="ellipse">
            <a:avLst/>
          </a:prstGeom>
          <a:noFill/>
          <a:ln>
            <a:solidFill>
              <a:srgbClr val="8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p:cNvSpPr txBox="1"/>
          <p:nvPr/>
        </p:nvSpPr>
        <p:spPr>
          <a:xfrm>
            <a:off x="2647950" y="5138465"/>
            <a:ext cx="1223092" cy="584775"/>
          </a:xfrm>
          <a:prstGeom prst="rect">
            <a:avLst/>
          </a:prstGeom>
          <a:noFill/>
        </p:spPr>
        <p:txBody>
          <a:bodyPr wrap="none" rtlCol="0">
            <a:spAutoFit/>
          </a:bodyPr>
          <a:lstStyle/>
          <a:p>
            <a:r>
              <a:rPr lang="en-GB" sz="1600" b="1" dirty="0" smtClean="0">
                <a:solidFill>
                  <a:srgbClr val="29F229"/>
                </a:solidFill>
              </a:rPr>
              <a:t>Anti-Loaded</a:t>
            </a:r>
          </a:p>
          <a:p>
            <a:r>
              <a:rPr lang="en-GB" sz="1600" b="1" dirty="0" smtClean="0">
                <a:solidFill>
                  <a:srgbClr val="29F229"/>
                </a:solidFill>
              </a:rPr>
              <a:t>(end cells)</a:t>
            </a:r>
            <a:endParaRPr lang="en-US" sz="1600" b="1" dirty="0">
              <a:solidFill>
                <a:srgbClr val="29F229"/>
              </a:solidFill>
            </a:endParaRPr>
          </a:p>
        </p:txBody>
      </p:sp>
      <p:sp>
        <p:nvSpPr>
          <p:cNvPr id="19" name="TextBox 18"/>
          <p:cNvSpPr txBox="1"/>
          <p:nvPr/>
        </p:nvSpPr>
        <p:spPr>
          <a:xfrm>
            <a:off x="1538057" y="3607341"/>
            <a:ext cx="1066318" cy="584775"/>
          </a:xfrm>
          <a:prstGeom prst="rect">
            <a:avLst/>
          </a:prstGeom>
          <a:noFill/>
        </p:spPr>
        <p:txBody>
          <a:bodyPr wrap="none" rtlCol="0">
            <a:spAutoFit/>
          </a:bodyPr>
          <a:lstStyle/>
          <a:p>
            <a:r>
              <a:rPr lang="en-GB" sz="1600" b="1" dirty="0" smtClean="0">
                <a:solidFill>
                  <a:srgbClr val="FF0000"/>
                </a:solidFill>
              </a:rPr>
              <a:t>Loaded</a:t>
            </a:r>
          </a:p>
          <a:p>
            <a:r>
              <a:rPr lang="en-GB" sz="1600" b="1" dirty="0" smtClean="0">
                <a:solidFill>
                  <a:srgbClr val="FF0000"/>
                </a:solidFill>
              </a:rPr>
              <a:t>(first cells)</a:t>
            </a:r>
            <a:endParaRPr lang="en-US" sz="1600" b="1" dirty="0">
              <a:solidFill>
                <a:srgbClr val="FF0000"/>
              </a:solidFill>
            </a:endParaRPr>
          </a:p>
        </p:txBody>
      </p:sp>
      <p:sp>
        <p:nvSpPr>
          <p:cNvPr id="20" name="TextBox 19"/>
          <p:cNvSpPr txBox="1"/>
          <p:nvPr/>
        </p:nvSpPr>
        <p:spPr>
          <a:xfrm>
            <a:off x="3668912" y="3350253"/>
            <a:ext cx="1015021" cy="584775"/>
          </a:xfrm>
          <a:prstGeom prst="rect">
            <a:avLst/>
          </a:prstGeom>
          <a:noFill/>
        </p:spPr>
        <p:txBody>
          <a:bodyPr wrap="none" rtlCol="0">
            <a:spAutoFit/>
          </a:bodyPr>
          <a:lstStyle/>
          <a:p>
            <a:r>
              <a:rPr lang="en-GB" sz="1600" b="1" dirty="0" smtClean="0">
                <a:solidFill>
                  <a:srgbClr val="1919FF"/>
                </a:solidFill>
              </a:rPr>
              <a:t>Unloaded</a:t>
            </a:r>
          </a:p>
          <a:p>
            <a:r>
              <a:rPr lang="en-GB" sz="1600" b="1" dirty="0" smtClean="0">
                <a:solidFill>
                  <a:srgbClr val="1919FF"/>
                </a:solidFill>
              </a:rPr>
              <a:t>(flat)</a:t>
            </a:r>
            <a:endParaRPr lang="en-US" sz="1600" b="1" dirty="0">
              <a:solidFill>
                <a:srgbClr val="1919FF"/>
              </a:solidFill>
            </a:endParaRPr>
          </a:p>
        </p:txBody>
      </p:sp>
      <p:cxnSp>
        <p:nvCxnSpPr>
          <p:cNvPr id="8" name="Straight Arrow Connector 7"/>
          <p:cNvCxnSpPr>
            <a:stCxn id="19" idx="3"/>
          </p:cNvCxnSpPr>
          <p:nvPr/>
        </p:nvCxnSpPr>
        <p:spPr>
          <a:xfrm>
            <a:off x="2604375" y="3899729"/>
            <a:ext cx="541225" cy="357946"/>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3" name="Straight Arrow Connector 22"/>
          <p:cNvCxnSpPr/>
          <p:nvPr/>
        </p:nvCxnSpPr>
        <p:spPr>
          <a:xfrm flipH="1">
            <a:off x="3862521" y="3935028"/>
            <a:ext cx="138217" cy="322647"/>
          </a:xfrm>
          <a:prstGeom prst="straightConnector1">
            <a:avLst/>
          </a:prstGeom>
          <a:ln w="28575">
            <a:solidFill>
              <a:srgbClr val="1919FF"/>
            </a:solidFill>
            <a:tailEnd type="triangle"/>
          </a:ln>
        </p:spPr>
        <p:style>
          <a:lnRef idx="1">
            <a:schemeClr val="accent1"/>
          </a:lnRef>
          <a:fillRef idx="0">
            <a:schemeClr val="accent1"/>
          </a:fillRef>
          <a:effectRef idx="0">
            <a:schemeClr val="accent1"/>
          </a:effectRef>
          <a:fontRef idx="minor">
            <a:schemeClr val="tx1"/>
          </a:fontRef>
        </p:style>
      </p:cxnSp>
      <p:cxnSp>
        <p:nvCxnSpPr>
          <p:cNvPr id="26" name="Straight Arrow Connector 25"/>
          <p:cNvCxnSpPr>
            <a:stCxn id="6" idx="0"/>
          </p:cNvCxnSpPr>
          <p:nvPr/>
        </p:nvCxnSpPr>
        <p:spPr>
          <a:xfrm flipV="1">
            <a:off x="3259496" y="4648472"/>
            <a:ext cx="156550" cy="489993"/>
          </a:xfrm>
          <a:prstGeom prst="straightConnector1">
            <a:avLst/>
          </a:prstGeom>
          <a:ln w="28575">
            <a:solidFill>
              <a:srgbClr val="29F229"/>
            </a:solidFill>
            <a:tailEnd type="triangle"/>
          </a:ln>
        </p:spPr>
        <p:style>
          <a:lnRef idx="1">
            <a:schemeClr val="accent1"/>
          </a:lnRef>
          <a:fillRef idx="0">
            <a:schemeClr val="accent1"/>
          </a:fillRef>
          <a:effectRef idx="0">
            <a:schemeClr val="accent1"/>
          </a:effectRef>
          <a:fontRef idx="minor">
            <a:schemeClr val="tx1"/>
          </a:fontRef>
        </p:style>
      </p:cxnSp>
      <p:sp>
        <p:nvSpPr>
          <p:cNvPr id="7" name="Marcador de fecha 6"/>
          <p:cNvSpPr>
            <a:spLocks noGrp="1"/>
          </p:cNvSpPr>
          <p:nvPr>
            <p:ph type="dt" sz="half" idx="10"/>
          </p:nvPr>
        </p:nvSpPr>
        <p:spPr/>
        <p:txBody>
          <a:bodyPr/>
          <a:lstStyle/>
          <a:p>
            <a:r>
              <a:rPr lang="es-ES_tradnl" smtClean="0">
                <a:solidFill>
                  <a:prstClr val="black">
                    <a:tint val="75000"/>
                  </a:prstClr>
                </a:solidFill>
              </a:rPr>
              <a:t>30 May - 5 June 2016</a:t>
            </a:r>
            <a:endParaRPr lang="en-US">
              <a:solidFill>
                <a:prstClr val="black">
                  <a:tint val="75000"/>
                </a:prstClr>
              </a:solidFill>
            </a:endParaRPr>
          </a:p>
        </p:txBody>
      </p:sp>
      <p:sp>
        <p:nvSpPr>
          <p:cNvPr id="9" name="Marcador de pie de página 8"/>
          <p:cNvSpPr>
            <a:spLocks noGrp="1"/>
          </p:cNvSpPr>
          <p:nvPr>
            <p:ph type="ftr" sz="quarter" idx="11"/>
          </p:nvPr>
        </p:nvSpPr>
        <p:spPr/>
        <p:txBody>
          <a:bodyPr/>
          <a:lstStyle/>
          <a:p>
            <a:r>
              <a:rPr lang="en-GB" smtClean="0"/>
              <a:t>ECFA LCWS 2016</a:t>
            </a:r>
            <a:endParaRPr lang="es-ES" dirty="0"/>
          </a:p>
        </p:txBody>
      </p:sp>
      <p:sp>
        <p:nvSpPr>
          <p:cNvPr id="10" name="Marcador de número de diapositiva 9"/>
          <p:cNvSpPr>
            <a:spLocks noGrp="1"/>
          </p:cNvSpPr>
          <p:nvPr>
            <p:ph type="sldNum" sz="quarter" idx="12"/>
          </p:nvPr>
        </p:nvSpPr>
        <p:spPr/>
        <p:txBody>
          <a:bodyPr/>
          <a:lstStyle/>
          <a:p>
            <a:fld id="{9A43A518-2C89-46D8-985F-EB86B73A5824}" type="slidenum">
              <a:rPr lang="en-US" smtClean="0">
                <a:solidFill>
                  <a:prstClr val="black">
                    <a:tint val="75000"/>
                  </a:prstClr>
                </a:solidFill>
              </a:rPr>
              <a:pPr/>
              <a:t>19</a:t>
            </a:fld>
            <a:endParaRPr lang="en-US">
              <a:solidFill>
                <a:prstClr val="black">
                  <a:tint val="75000"/>
                </a:prstClr>
              </a:solidFill>
            </a:endParaRPr>
          </a:p>
        </p:txBody>
      </p:sp>
    </p:spTree>
    <p:extLst>
      <p:ext uri="{BB962C8B-B14F-4D97-AF65-F5344CB8AC3E}">
        <p14:creationId xmlns:p14="http://schemas.microsoft.com/office/powerpoint/2010/main" val="2505292898"/>
      </p:ext>
    </p:extLst>
  </p:cSld>
  <p:clrMapOvr>
    <a:masterClrMapping/>
  </p:clrMapOvr>
  <mc:AlternateContent xmlns:mc="http://schemas.openxmlformats.org/markup-compatibility/2006">
    <mc:Choice xmlns:p14="http://schemas.microsoft.com/office/powerpoint/2010/main" Requires="p14">
      <p:transition spd="slow" p14:dur="2000">
        <p14:prism isContent="1"/>
      </p:transition>
    </mc:Choice>
    <mc:Fallback>
      <p:transition xmlns:p14="http://schemas.microsoft.com/office/powerpoint/2010/main" spd="slow">
        <p:fade/>
      </p:transition>
    </mc:Fallback>
  </mc:AlternateContent>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The Compact </a:t>
            </a:r>
            <a:r>
              <a:rPr lang="en-GB" dirty="0" smtClean="0"/>
              <a:t>Linear </a:t>
            </a:r>
            <a:r>
              <a:rPr lang="en-GB" dirty="0" smtClean="0"/>
              <a:t>Collider </a:t>
            </a:r>
            <a:endParaRPr lang="en-US" dirty="0"/>
          </a:p>
        </p:txBody>
      </p:sp>
      <p:pic>
        <p:nvPicPr>
          <p:cNvPr id="7" name="Content Placeholder 6"/>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053548" y="692696"/>
            <a:ext cx="7036904" cy="3938812"/>
          </a:xfrm>
        </p:spPr>
      </p:pic>
      <p:pic>
        <p:nvPicPr>
          <p:cNvPr id="8" name="Picture 7" descr="TD18#2 before installation to Nextef IMG_0346.JPG"/>
          <p:cNvPicPr>
            <a:picLocks noChangeAspect="1"/>
          </p:cNvPicPr>
          <p:nvPr/>
        </p:nvPicPr>
        <p:blipFill>
          <a:blip r:embed="rId4" cstate="print"/>
          <a:stretch>
            <a:fillRect/>
          </a:stretch>
        </p:blipFill>
        <p:spPr>
          <a:xfrm>
            <a:off x="5665304" y="4666496"/>
            <a:ext cx="3131787" cy="1793623"/>
          </a:xfrm>
          <a:prstGeom prst="rect">
            <a:avLst/>
          </a:prstGeom>
          <a:ln>
            <a:solidFill>
              <a:srgbClr val="F0462F"/>
            </a:solidFill>
          </a:ln>
        </p:spPr>
      </p:pic>
      <p:cxnSp>
        <p:nvCxnSpPr>
          <p:cNvPr id="9" name="Straight Arrow Connector 8"/>
          <p:cNvCxnSpPr>
            <a:stCxn id="8" idx="0"/>
          </p:cNvCxnSpPr>
          <p:nvPr/>
        </p:nvCxnSpPr>
        <p:spPr>
          <a:xfrm flipH="1" flipV="1">
            <a:off x="7090354" y="2564298"/>
            <a:ext cx="140844" cy="2102198"/>
          </a:xfrm>
          <a:prstGeom prst="straightConnector1">
            <a:avLst/>
          </a:prstGeom>
          <a:ln w="38100">
            <a:solidFill>
              <a:srgbClr val="F0462F"/>
            </a:solidFill>
            <a:tailEnd type="triangle"/>
          </a:ln>
        </p:spPr>
        <p:style>
          <a:lnRef idx="1">
            <a:schemeClr val="accent1"/>
          </a:lnRef>
          <a:fillRef idx="0">
            <a:schemeClr val="accent1"/>
          </a:fillRef>
          <a:effectRef idx="0">
            <a:schemeClr val="accent1"/>
          </a:effectRef>
          <a:fontRef idx="minor">
            <a:schemeClr val="tx1"/>
          </a:fontRef>
        </p:style>
      </p:cxnSp>
      <p:sp>
        <p:nvSpPr>
          <p:cNvPr id="12" name="TextBox 11"/>
          <p:cNvSpPr txBox="1"/>
          <p:nvPr/>
        </p:nvSpPr>
        <p:spPr>
          <a:xfrm>
            <a:off x="7464287" y="3431179"/>
            <a:ext cx="1461052" cy="1200329"/>
          </a:xfrm>
          <a:prstGeom prst="rect">
            <a:avLst/>
          </a:prstGeom>
          <a:noFill/>
        </p:spPr>
        <p:txBody>
          <a:bodyPr wrap="square" rtlCol="0">
            <a:spAutoFit/>
          </a:bodyPr>
          <a:lstStyle/>
          <a:p>
            <a:r>
              <a:rPr lang="en-GB" dirty="0" smtClean="0"/>
              <a:t>Main </a:t>
            </a:r>
            <a:r>
              <a:rPr lang="en-GB" dirty="0" err="1" smtClean="0"/>
              <a:t>Linac</a:t>
            </a:r>
            <a:r>
              <a:rPr lang="en-GB" dirty="0" smtClean="0"/>
              <a:t> Accelerating Structures </a:t>
            </a:r>
          </a:p>
          <a:p>
            <a:r>
              <a:rPr lang="en-GB" dirty="0" smtClean="0"/>
              <a:t>(100 MV/m)</a:t>
            </a:r>
            <a:endParaRPr lang="en-US" dirty="0"/>
          </a:p>
        </p:txBody>
      </p:sp>
      <p:sp>
        <p:nvSpPr>
          <p:cNvPr id="13" name="TextBox 12"/>
          <p:cNvSpPr txBox="1"/>
          <p:nvPr/>
        </p:nvSpPr>
        <p:spPr>
          <a:xfrm>
            <a:off x="2699792" y="4901098"/>
            <a:ext cx="2592288" cy="369332"/>
          </a:xfrm>
          <a:prstGeom prst="rect">
            <a:avLst/>
          </a:prstGeom>
          <a:noFill/>
        </p:spPr>
        <p:txBody>
          <a:bodyPr wrap="square" rtlCol="0">
            <a:spAutoFit/>
          </a:bodyPr>
          <a:lstStyle/>
          <a:p>
            <a:r>
              <a:rPr lang="en-GB" dirty="0"/>
              <a:t>D</a:t>
            </a:r>
            <a:r>
              <a:rPr lang="en-GB" dirty="0" smtClean="0"/>
              <a:t>rive Beam BPMs</a:t>
            </a:r>
            <a:endParaRPr lang="en-US" dirty="0"/>
          </a:p>
        </p:txBody>
      </p:sp>
      <p:sp>
        <p:nvSpPr>
          <p:cNvPr id="14" name="Rectangle 13"/>
          <p:cNvSpPr/>
          <p:nvPr/>
        </p:nvSpPr>
        <p:spPr>
          <a:xfrm>
            <a:off x="179512" y="5949280"/>
            <a:ext cx="5040560" cy="461665"/>
          </a:xfrm>
          <a:prstGeom prst="rect">
            <a:avLst/>
          </a:prstGeom>
        </p:spPr>
        <p:txBody>
          <a:bodyPr wrap="square">
            <a:spAutoFit/>
          </a:bodyPr>
          <a:lstStyle/>
          <a:p>
            <a:r>
              <a:rPr lang="en-GB" sz="1200" dirty="0" smtClean="0">
                <a:solidFill>
                  <a:prstClr val="black"/>
                </a:solidFill>
              </a:rPr>
              <a:t>CLIC </a:t>
            </a:r>
            <a:r>
              <a:rPr lang="en-GB" sz="1200" dirty="0">
                <a:solidFill>
                  <a:prstClr val="black"/>
                </a:solidFill>
              </a:rPr>
              <a:t>Conceptual Design Report: A Multi-</a:t>
            </a:r>
            <a:r>
              <a:rPr lang="en-GB" sz="1200" dirty="0" err="1">
                <a:solidFill>
                  <a:prstClr val="black"/>
                </a:solidFill>
              </a:rPr>
              <a:t>TeV</a:t>
            </a:r>
            <a:r>
              <a:rPr lang="en-GB" sz="1200" dirty="0">
                <a:solidFill>
                  <a:prstClr val="black"/>
                </a:solidFill>
              </a:rPr>
              <a:t> Linear Collider based on CLIC technology (2012)</a:t>
            </a:r>
          </a:p>
        </p:txBody>
      </p:sp>
      <p:cxnSp>
        <p:nvCxnSpPr>
          <p:cNvPr id="16" name="Straight Arrow Connector 15"/>
          <p:cNvCxnSpPr>
            <a:stCxn id="8" idx="0"/>
          </p:cNvCxnSpPr>
          <p:nvPr/>
        </p:nvCxnSpPr>
        <p:spPr>
          <a:xfrm flipH="1" flipV="1">
            <a:off x="3771900" y="2564298"/>
            <a:ext cx="3459298" cy="2102198"/>
          </a:xfrm>
          <a:prstGeom prst="straightConnector1">
            <a:avLst/>
          </a:prstGeom>
          <a:ln w="38100">
            <a:solidFill>
              <a:srgbClr val="F0462F"/>
            </a:solidFill>
            <a:tailEnd type="triangle"/>
          </a:ln>
        </p:spPr>
        <p:style>
          <a:lnRef idx="1">
            <a:schemeClr val="accent1"/>
          </a:lnRef>
          <a:fillRef idx="0">
            <a:schemeClr val="accent1"/>
          </a:fillRef>
          <a:effectRef idx="0">
            <a:schemeClr val="accent1"/>
          </a:effectRef>
          <a:fontRef idx="minor">
            <a:schemeClr val="tx1"/>
          </a:fontRef>
        </p:style>
      </p:cxnSp>
      <p:sp>
        <p:nvSpPr>
          <p:cNvPr id="3" name="Marcador de fecha 2"/>
          <p:cNvSpPr>
            <a:spLocks noGrp="1"/>
          </p:cNvSpPr>
          <p:nvPr>
            <p:ph type="dt" sz="half" idx="10"/>
          </p:nvPr>
        </p:nvSpPr>
        <p:spPr/>
        <p:txBody>
          <a:bodyPr/>
          <a:lstStyle/>
          <a:p>
            <a:r>
              <a:rPr lang="es-ES_tradnl" smtClean="0">
                <a:solidFill>
                  <a:prstClr val="black">
                    <a:tint val="75000"/>
                  </a:prstClr>
                </a:solidFill>
              </a:rPr>
              <a:t>30 May - 5 June 2016</a:t>
            </a:r>
            <a:endParaRPr lang="en-US">
              <a:solidFill>
                <a:prstClr val="black">
                  <a:tint val="75000"/>
                </a:prstClr>
              </a:solidFill>
            </a:endParaRPr>
          </a:p>
        </p:txBody>
      </p:sp>
      <p:sp>
        <p:nvSpPr>
          <p:cNvPr id="4" name="Marcador de pie de página 3"/>
          <p:cNvSpPr>
            <a:spLocks noGrp="1"/>
          </p:cNvSpPr>
          <p:nvPr>
            <p:ph type="ftr" sz="quarter" idx="11"/>
          </p:nvPr>
        </p:nvSpPr>
        <p:spPr/>
        <p:txBody>
          <a:bodyPr/>
          <a:lstStyle/>
          <a:p>
            <a:r>
              <a:rPr lang="en-GB" smtClean="0"/>
              <a:t>ECFA LCWS 2016</a:t>
            </a:r>
            <a:endParaRPr lang="es-ES" dirty="0"/>
          </a:p>
        </p:txBody>
      </p:sp>
      <p:sp>
        <p:nvSpPr>
          <p:cNvPr id="5" name="Marcador de número de diapositiva 4"/>
          <p:cNvSpPr>
            <a:spLocks noGrp="1"/>
          </p:cNvSpPr>
          <p:nvPr>
            <p:ph type="sldNum" sz="quarter" idx="12"/>
          </p:nvPr>
        </p:nvSpPr>
        <p:spPr/>
        <p:txBody>
          <a:bodyPr/>
          <a:lstStyle/>
          <a:p>
            <a:fld id="{9A43A518-2C89-46D8-985F-EB86B73A5824}" type="slidenum">
              <a:rPr lang="en-US" smtClean="0">
                <a:solidFill>
                  <a:prstClr val="black">
                    <a:tint val="75000"/>
                  </a:prstClr>
                </a:solidFill>
              </a:rPr>
              <a:pPr/>
              <a:t>2</a:t>
            </a:fld>
            <a:endParaRPr lang="en-US">
              <a:solidFill>
                <a:prstClr val="black">
                  <a:tint val="75000"/>
                </a:prstClr>
              </a:solidFill>
            </a:endParaRPr>
          </a:p>
        </p:txBody>
      </p:sp>
      <p:pic>
        <p:nvPicPr>
          <p:cNvPr id="15" name="Picture 19"/>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11560" y="4253415"/>
            <a:ext cx="2088232" cy="1551849"/>
          </a:xfrm>
          <a:prstGeom prst="rect">
            <a:avLst/>
          </a:prstGeom>
        </p:spPr>
      </p:pic>
      <p:cxnSp>
        <p:nvCxnSpPr>
          <p:cNvPr id="17" name="Straight Arrow Connector 15"/>
          <p:cNvCxnSpPr/>
          <p:nvPr/>
        </p:nvCxnSpPr>
        <p:spPr>
          <a:xfrm flipV="1">
            <a:off x="1187624" y="1196752"/>
            <a:ext cx="936476" cy="3024336"/>
          </a:xfrm>
          <a:prstGeom prst="straightConnector1">
            <a:avLst/>
          </a:prstGeom>
          <a:ln w="38100">
            <a:solidFill>
              <a:srgbClr val="F0462F"/>
            </a:solidFill>
            <a:tailEnd type="triangle"/>
          </a:ln>
        </p:spPr>
        <p:style>
          <a:lnRef idx="1">
            <a:schemeClr val="accent1"/>
          </a:lnRef>
          <a:fillRef idx="0">
            <a:schemeClr val="accent1"/>
          </a:fillRef>
          <a:effectRef idx="0">
            <a:schemeClr val="accent1"/>
          </a:effectRef>
          <a:fontRef idx="minor">
            <a:schemeClr val="tx1"/>
          </a:fontRef>
        </p:style>
      </p:cxnSp>
      <p:cxnSp>
        <p:nvCxnSpPr>
          <p:cNvPr id="18" name="Straight Arrow Connector 15"/>
          <p:cNvCxnSpPr/>
          <p:nvPr/>
        </p:nvCxnSpPr>
        <p:spPr>
          <a:xfrm flipV="1">
            <a:off x="1187624" y="1196752"/>
            <a:ext cx="4896916" cy="3024336"/>
          </a:xfrm>
          <a:prstGeom prst="straightConnector1">
            <a:avLst/>
          </a:prstGeom>
          <a:ln w="38100">
            <a:solidFill>
              <a:srgbClr val="F0462F"/>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54960692"/>
      </p:ext>
    </p:extLst>
  </p:cSld>
  <p:clrMapOvr>
    <a:masterClrMapping/>
  </p:clrMapOvr>
  <mc:AlternateContent xmlns:mc="http://schemas.openxmlformats.org/markup-compatibility/2006">
    <mc:Choice xmlns:p14="http://schemas.microsoft.com/office/powerpoint/2010/main" Requires="p14">
      <p:transition spd="slow" p14:dur="2000">
        <p14:prism isContent="1"/>
      </p:transition>
    </mc:Choice>
    <mc:Fallback>
      <p:transition xmlns:p14="http://schemas.microsoft.com/office/powerpoint/2010/main" spd="slow">
        <p:fade/>
      </p:transition>
    </mc:Fallback>
  </mc:AlternateContent>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2"/>
          <a:stretch>
            <a:fillRect/>
          </a:stretch>
        </p:blipFill>
        <p:spPr>
          <a:xfrm>
            <a:off x="421419" y="2714066"/>
            <a:ext cx="4095750" cy="3071812"/>
          </a:xfrm>
          <a:prstGeom prst="rect">
            <a:avLst/>
          </a:prstGeom>
        </p:spPr>
      </p:pic>
      <p:sp>
        <p:nvSpPr>
          <p:cNvPr id="2" name="Title 1"/>
          <p:cNvSpPr>
            <a:spLocks noGrp="1"/>
          </p:cNvSpPr>
          <p:nvPr>
            <p:ph type="title"/>
          </p:nvPr>
        </p:nvSpPr>
        <p:spPr/>
        <p:txBody>
          <a:bodyPr>
            <a:normAutofit fontScale="90000"/>
          </a:bodyPr>
          <a:lstStyle/>
          <a:p>
            <a:r>
              <a:rPr lang="en-GB" dirty="0"/>
              <a:t>Xbox-1 Dogleg Beam-loading experiment</a:t>
            </a:r>
            <a:endParaRPr lang="en-US" dirty="0"/>
          </a:p>
        </p:txBody>
      </p:sp>
      <p:sp>
        <p:nvSpPr>
          <p:cNvPr id="28" name="TextBox 27"/>
          <p:cNvSpPr txBox="1"/>
          <p:nvPr/>
        </p:nvSpPr>
        <p:spPr>
          <a:xfrm>
            <a:off x="774357" y="645823"/>
            <a:ext cx="7595286" cy="461665"/>
          </a:xfrm>
          <a:prstGeom prst="rect">
            <a:avLst/>
          </a:prstGeom>
          <a:noFill/>
        </p:spPr>
        <p:txBody>
          <a:bodyPr wrap="square" rtlCol="0">
            <a:spAutoFit/>
          </a:bodyPr>
          <a:lstStyle/>
          <a:p>
            <a:r>
              <a:rPr lang="en-GB" sz="2400" b="1" dirty="0" smtClean="0">
                <a:solidFill>
                  <a:srgbClr val="002060"/>
                </a:solidFill>
              </a:rPr>
              <a:t>Beam-loading results and conclusions</a:t>
            </a:r>
            <a:endParaRPr lang="en-US" sz="2400" b="1" dirty="0">
              <a:solidFill>
                <a:srgbClr val="002060"/>
              </a:solidFill>
            </a:endParaRPr>
          </a:p>
        </p:txBody>
      </p:sp>
      <p:sp>
        <p:nvSpPr>
          <p:cNvPr id="37" name="TextBox 36"/>
          <p:cNvSpPr txBox="1"/>
          <p:nvPr/>
        </p:nvSpPr>
        <p:spPr>
          <a:xfrm>
            <a:off x="774357" y="1187453"/>
            <a:ext cx="7887037" cy="646331"/>
          </a:xfrm>
          <a:prstGeom prst="rect">
            <a:avLst/>
          </a:prstGeom>
          <a:noFill/>
        </p:spPr>
        <p:txBody>
          <a:bodyPr wrap="square" rtlCol="0">
            <a:spAutoFit/>
          </a:bodyPr>
          <a:lstStyle/>
          <a:p>
            <a:r>
              <a:rPr lang="en-GB" dirty="0" smtClean="0"/>
              <a:t>Same conclusions are extracted from the </a:t>
            </a:r>
            <a:r>
              <a:rPr lang="en-GB" b="1" dirty="0" smtClean="0"/>
              <a:t>localization of breakdowns </a:t>
            </a:r>
            <a:r>
              <a:rPr lang="en-GB" dirty="0" smtClean="0"/>
              <a:t>inside the structure: </a:t>
            </a:r>
            <a:r>
              <a:rPr lang="en-GB" b="1" dirty="0" smtClean="0"/>
              <a:t>breakdowns are accumulated in the regions of higher fields</a:t>
            </a:r>
          </a:p>
        </p:txBody>
      </p:sp>
      <p:sp>
        <p:nvSpPr>
          <p:cNvPr id="13" name="TextBox 12"/>
          <p:cNvSpPr txBox="1"/>
          <p:nvPr/>
        </p:nvSpPr>
        <p:spPr>
          <a:xfrm>
            <a:off x="149244" y="5777973"/>
            <a:ext cx="4263150" cy="307777"/>
          </a:xfrm>
          <a:prstGeom prst="rect">
            <a:avLst/>
          </a:prstGeom>
          <a:noFill/>
        </p:spPr>
        <p:txBody>
          <a:bodyPr wrap="square" rtlCol="0">
            <a:spAutoFit/>
          </a:bodyPr>
          <a:lstStyle/>
          <a:p>
            <a:pPr algn="ctr"/>
            <a:r>
              <a:rPr lang="en-GB" sz="1400" i="1" dirty="0" smtClean="0"/>
              <a:t>Acc. Gradient inside structure at  chosen measurements </a:t>
            </a:r>
            <a:endParaRPr lang="en-US" sz="1400" i="1" dirty="0"/>
          </a:p>
        </p:txBody>
      </p:sp>
      <p:sp>
        <p:nvSpPr>
          <p:cNvPr id="14" name="TextBox 13"/>
          <p:cNvSpPr txBox="1"/>
          <p:nvPr/>
        </p:nvSpPr>
        <p:spPr>
          <a:xfrm>
            <a:off x="3198370" y="3622853"/>
            <a:ext cx="1242599" cy="830997"/>
          </a:xfrm>
          <a:prstGeom prst="rect">
            <a:avLst/>
          </a:prstGeom>
          <a:noFill/>
        </p:spPr>
        <p:txBody>
          <a:bodyPr wrap="square" rtlCol="0">
            <a:spAutoFit/>
          </a:bodyPr>
          <a:lstStyle/>
          <a:p>
            <a:pPr algn="r"/>
            <a:r>
              <a:rPr lang="en-GB" sz="1600" b="1" dirty="0" smtClean="0">
                <a:solidFill>
                  <a:srgbClr val="29F229"/>
                </a:solidFill>
              </a:rPr>
              <a:t>Anti-Loaded</a:t>
            </a:r>
          </a:p>
          <a:p>
            <a:pPr algn="r"/>
            <a:r>
              <a:rPr lang="en-GB" sz="1600" b="1" dirty="0" smtClean="0">
                <a:solidFill>
                  <a:srgbClr val="29F229"/>
                </a:solidFill>
              </a:rPr>
              <a:t>(peak at end cells)</a:t>
            </a:r>
            <a:endParaRPr lang="en-US" sz="1600" b="1" dirty="0">
              <a:solidFill>
                <a:srgbClr val="29F229"/>
              </a:solidFill>
            </a:endParaRPr>
          </a:p>
        </p:txBody>
      </p:sp>
      <p:sp>
        <p:nvSpPr>
          <p:cNvPr id="15" name="TextBox 14"/>
          <p:cNvSpPr txBox="1"/>
          <p:nvPr/>
        </p:nvSpPr>
        <p:spPr>
          <a:xfrm>
            <a:off x="105711" y="2282135"/>
            <a:ext cx="1890338" cy="584775"/>
          </a:xfrm>
          <a:prstGeom prst="rect">
            <a:avLst/>
          </a:prstGeom>
          <a:noFill/>
        </p:spPr>
        <p:txBody>
          <a:bodyPr wrap="square" rtlCol="0">
            <a:spAutoFit/>
          </a:bodyPr>
          <a:lstStyle/>
          <a:p>
            <a:r>
              <a:rPr lang="en-GB" sz="1600" b="1" dirty="0" smtClean="0">
                <a:solidFill>
                  <a:srgbClr val="FF0000"/>
                </a:solidFill>
              </a:rPr>
              <a:t>Loaded</a:t>
            </a:r>
          </a:p>
          <a:p>
            <a:r>
              <a:rPr lang="en-GB" sz="1600" b="1" dirty="0" smtClean="0">
                <a:solidFill>
                  <a:srgbClr val="FF0000"/>
                </a:solidFill>
              </a:rPr>
              <a:t>(peak at first cells)</a:t>
            </a:r>
            <a:endParaRPr lang="en-US" sz="1600" b="1" dirty="0">
              <a:solidFill>
                <a:srgbClr val="FF0000"/>
              </a:solidFill>
            </a:endParaRPr>
          </a:p>
        </p:txBody>
      </p:sp>
      <p:sp>
        <p:nvSpPr>
          <p:cNvPr id="16" name="TextBox 15"/>
          <p:cNvSpPr txBox="1"/>
          <p:nvPr/>
        </p:nvSpPr>
        <p:spPr>
          <a:xfrm>
            <a:off x="1973890" y="2332553"/>
            <a:ext cx="2043258" cy="338554"/>
          </a:xfrm>
          <a:prstGeom prst="rect">
            <a:avLst/>
          </a:prstGeom>
          <a:noFill/>
        </p:spPr>
        <p:txBody>
          <a:bodyPr wrap="square" rtlCol="0">
            <a:spAutoFit/>
          </a:bodyPr>
          <a:lstStyle/>
          <a:p>
            <a:r>
              <a:rPr lang="en-GB" sz="1600" b="1" dirty="0" smtClean="0">
                <a:solidFill>
                  <a:srgbClr val="1919FF"/>
                </a:solidFill>
              </a:rPr>
              <a:t>Unloaded (flat fields)</a:t>
            </a:r>
            <a:endParaRPr lang="en-US" sz="1600" b="1" dirty="0">
              <a:solidFill>
                <a:srgbClr val="1919FF"/>
              </a:solidFill>
            </a:endParaRPr>
          </a:p>
        </p:txBody>
      </p:sp>
      <p:cxnSp>
        <p:nvCxnSpPr>
          <p:cNvPr id="18" name="Straight Arrow Connector 17"/>
          <p:cNvCxnSpPr/>
          <p:nvPr/>
        </p:nvCxnSpPr>
        <p:spPr>
          <a:xfrm flipH="1">
            <a:off x="1017959" y="2794031"/>
            <a:ext cx="127360" cy="376944"/>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9" name="Straight Arrow Connector 18"/>
          <p:cNvCxnSpPr/>
          <p:nvPr/>
        </p:nvCxnSpPr>
        <p:spPr>
          <a:xfrm flipH="1">
            <a:off x="2469294" y="2648024"/>
            <a:ext cx="117369" cy="400464"/>
          </a:xfrm>
          <a:prstGeom prst="straightConnector1">
            <a:avLst/>
          </a:prstGeom>
          <a:ln w="28575">
            <a:solidFill>
              <a:srgbClr val="1919FF"/>
            </a:solidFill>
            <a:tailEnd type="triangle"/>
          </a:ln>
        </p:spPr>
        <p:style>
          <a:lnRef idx="1">
            <a:schemeClr val="accent1"/>
          </a:lnRef>
          <a:fillRef idx="0">
            <a:schemeClr val="accent1"/>
          </a:fillRef>
          <a:effectRef idx="0">
            <a:schemeClr val="accent1"/>
          </a:effectRef>
          <a:fontRef idx="minor">
            <a:schemeClr val="tx1"/>
          </a:fontRef>
        </p:style>
      </p:cxnSp>
      <p:cxnSp>
        <p:nvCxnSpPr>
          <p:cNvPr id="20" name="Straight Arrow Connector 19"/>
          <p:cNvCxnSpPr/>
          <p:nvPr/>
        </p:nvCxnSpPr>
        <p:spPr>
          <a:xfrm flipH="1" flipV="1">
            <a:off x="3725580" y="3180219"/>
            <a:ext cx="58164" cy="465404"/>
          </a:xfrm>
          <a:prstGeom prst="straightConnector1">
            <a:avLst/>
          </a:prstGeom>
          <a:ln w="28575">
            <a:solidFill>
              <a:srgbClr val="29F229"/>
            </a:solidFill>
            <a:tailEnd type="triangle"/>
          </a:ln>
        </p:spPr>
        <p:style>
          <a:lnRef idx="1">
            <a:schemeClr val="accent1"/>
          </a:lnRef>
          <a:fillRef idx="0">
            <a:schemeClr val="accent1"/>
          </a:fillRef>
          <a:effectRef idx="0">
            <a:schemeClr val="accent1"/>
          </a:effectRef>
          <a:fontRef idx="minor">
            <a:schemeClr val="tx1"/>
          </a:fontRef>
        </p:style>
      </p:cxnSp>
      <p:pic>
        <p:nvPicPr>
          <p:cNvPr id="26" name="Picture 25"/>
          <p:cNvPicPr>
            <a:picLocks noChangeAspect="1"/>
          </p:cNvPicPr>
          <p:nvPr/>
        </p:nvPicPr>
        <p:blipFill>
          <a:blip r:embed="rId3"/>
          <a:stretch>
            <a:fillRect/>
          </a:stretch>
        </p:blipFill>
        <p:spPr>
          <a:xfrm>
            <a:off x="4517169" y="2870631"/>
            <a:ext cx="4464908" cy="3406469"/>
          </a:xfrm>
          <a:prstGeom prst="rect">
            <a:avLst/>
          </a:prstGeom>
        </p:spPr>
      </p:pic>
      <p:sp>
        <p:nvSpPr>
          <p:cNvPr id="31" name="Rectangle 30"/>
          <p:cNvSpPr/>
          <p:nvPr/>
        </p:nvSpPr>
        <p:spPr>
          <a:xfrm>
            <a:off x="4371975" y="2031316"/>
            <a:ext cx="4784130" cy="923330"/>
          </a:xfrm>
          <a:prstGeom prst="rect">
            <a:avLst/>
          </a:prstGeom>
        </p:spPr>
        <p:txBody>
          <a:bodyPr wrap="none">
            <a:spAutoFit/>
          </a:bodyPr>
          <a:lstStyle/>
          <a:p>
            <a:pPr marL="285750" indent="-285750">
              <a:buFont typeface="Arial" panose="020B0604020202020204" pitchFamily="34" charset="0"/>
              <a:buChar char="•"/>
            </a:pPr>
            <a:r>
              <a:rPr lang="en-GB" dirty="0" smtClean="0">
                <a:solidFill>
                  <a:srgbClr val="1919FF"/>
                </a:solidFill>
              </a:rPr>
              <a:t>Unloaded: Uniform </a:t>
            </a:r>
            <a:r>
              <a:rPr lang="en-GB" dirty="0">
                <a:solidFill>
                  <a:srgbClr val="1919FF"/>
                </a:solidFill>
              </a:rPr>
              <a:t>probability of </a:t>
            </a:r>
            <a:r>
              <a:rPr lang="en-GB" dirty="0" smtClean="0">
                <a:solidFill>
                  <a:srgbClr val="1919FF"/>
                </a:solidFill>
              </a:rPr>
              <a:t>breakdowns</a:t>
            </a:r>
          </a:p>
          <a:p>
            <a:pPr marL="285750" indent="-285750">
              <a:buFont typeface="Arial" panose="020B0604020202020204" pitchFamily="34" charset="0"/>
              <a:buChar char="•"/>
            </a:pPr>
            <a:r>
              <a:rPr lang="en-GB" dirty="0" smtClean="0">
                <a:solidFill>
                  <a:srgbClr val="FF0000"/>
                </a:solidFill>
              </a:rPr>
              <a:t>Loaded: Breakdowns at the first half</a:t>
            </a:r>
          </a:p>
          <a:p>
            <a:pPr marL="285750" indent="-285750">
              <a:buFont typeface="Arial" panose="020B0604020202020204" pitchFamily="34" charset="0"/>
              <a:buChar char="•"/>
            </a:pPr>
            <a:r>
              <a:rPr lang="en-GB" dirty="0" smtClean="0">
                <a:solidFill>
                  <a:srgbClr val="29F229"/>
                </a:solidFill>
              </a:rPr>
              <a:t>Anti-Loaded: Breakdowns at the second half</a:t>
            </a:r>
            <a:endParaRPr lang="en-GB" dirty="0">
              <a:solidFill>
                <a:srgbClr val="29F229"/>
              </a:solidFill>
            </a:endParaRPr>
          </a:p>
        </p:txBody>
      </p:sp>
      <p:sp>
        <p:nvSpPr>
          <p:cNvPr id="3" name="Marcador de fecha 2"/>
          <p:cNvSpPr>
            <a:spLocks noGrp="1"/>
          </p:cNvSpPr>
          <p:nvPr>
            <p:ph type="dt" sz="half" idx="10"/>
          </p:nvPr>
        </p:nvSpPr>
        <p:spPr/>
        <p:txBody>
          <a:bodyPr/>
          <a:lstStyle/>
          <a:p>
            <a:r>
              <a:rPr lang="es-ES_tradnl" smtClean="0">
                <a:solidFill>
                  <a:prstClr val="black">
                    <a:tint val="75000"/>
                  </a:prstClr>
                </a:solidFill>
              </a:rPr>
              <a:t>30 May - 5 June 2016</a:t>
            </a:r>
            <a:endParaRPr lang="en-US">
              <a:solidFill>
                <a:prstClr val="black">
                  <a:tint val="75000"/>
                </a:prstClr>
              </a:solidFill>
            </a:endParaRPr>
          </a:p>
        </p:txBody>
      </p:sp>
      <p:sp>
        <p:nvSpPr>
          <p:cNvPr id="4" name="Marcador de pie de página 3"/>
          <p:cNvSpPr>
            <a:spLocks noGrp="1"/>
          </p:cNvSpPr>
          <p:nvPr>
            <p:ph type="ftr" sz="quarter" idx="11"/>
          </p:nvPr>
        </p:nvSpPr>
        <p:spPr/>
        <p:txBody>
          <a:bodyPr/>
          <a:lstStyle/>
          <a:p>
            <a:r>
              <a:rPr lang="en-GB" smtClean="0"/>
              <a:t>ECFA LCWS 2016</a:t>
            </a:r>
            <a:endParaRPr lang="es-ES" dirty="0"/>
          </a:p>
        </p:txBody>
      </p:sp>
      <p:sp>
        <p:nvSpPr>
          <p:cNvPr id="5" name="Marcador de número de diapositiva 4"/>
          <p:cNvSpPr>
            <a:spLocks noGrp="1"/>
          </p:cNvSpPr>
          <p:nvPr>
            <p:ph type="sldNum" sz="quarter" idx="12"/>
          </p:nvPr>
        </p:nvSpPr>
        <p:spPr/>
        <p:txBody>
          <a:bodyPr/>
          <a:lstStyle/>
          <a:p>
            <a:fld id="{9A43A518-2C89-46D8-985F-EB86B73A5824}" type="slidenum">
              <a:rPr lang="en-US" smtClean="0">
                <a:solidFill>
                  <a:prstClr val="black">
                    <a:tint val="75000"/>
                  </a:prstClr>
                </a:solidFill>
              </a:rPr>
              <a:pPr/>
              <a:t>20</a:t>
            </a:fld>
            <a:endParaRPr lang="en-US">
              <a:solidFill>
                <a:prstClr val="black">
                  <a:tint val="75000"/>
                </a:prstClr>
              </a:solidFill>
            </a:endParaRPr>
          </a:p>
        </p:txBody>
      </p:sp>
    </p:spTree>
    <p:extLst>
      <p:ext uri="{BB962C8B-B14F-4D97-AF65-F5344CB8AC3E}">
        <p14:creationId xmlns:p14="http://schemas.microsoft.com/office/powerpoint/2010/main" val="420073324"/>
      </p:ext>
    </p:extLst>
  </p:cSld>
  <p:clrMapOvr>
    <a:masterClrMapping/>
  </p:clrMapOvr>
  <mc:AlternateContent xmlns:mc="http://schemas.openxmlformats.org/markup-compatibility/2006">
    <mc:Choice xmlns:p14="http://schemas.microsoft.com/office/powerpoint/2010/main" Requires="p14">
      <p:transition spd="slow" p14:dur="2000">
        <p14:prism isContent="1"/>
      </p:transition>
    </mc:Choice>
    <mc:Fallback>
      <p:transition xmlns:p14="http://schemas.microsoft.com/office/powerpoint/2010/main" spd="slow">
        <p:fade/>
      </p:transition>
    </mc:Fallback>
  </mc:AlternateContent>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Xbox-2 test stand</a:t>
            </a:r>
            <a:endParaRPr lang="en-US" dirty="0"/>
          </a:p>
        </p:txBody>
      </p:sp>
      <p:sp>
        <p:nvSpPr>
          <p:cNvPr id="3" name="Content Placeholder 2"/>
          <p:cNvSpPr>
            <a:spLocks noGrp="1"/>
          </p:cNvSpPr>
          <p:nvPr>
            <p:ph idx="1"/>
          </p:nvPr>
        </p:nvSpPr>
        <p:spPr>
          <a:xfrm>
            <a:off x="457200" y="836713"/>
            <a:ext cx="8229600" cy="2211288"/>
          </a:xfrm>
        </p:spPr>
        <p:txBody>
          <a:bodyPr>
            <a:normAutofit fontScale="85000" lnSpcReduction="10000"/>
          </a:bodyPr>
          <a:lstStyle/>
          <a:p>
            <a:pPr marL="0" indent="0">
              <a:buNone/>
            </a:pPr>
            <a:r>
              <a:rPr lang="en-GB" dirty="0" smtClean="0"/>
              <a:t>The Xbox-2 is the second generation of CLIC high-power klystron-based test stands at CERN.</a:t>
            </a:r>
          </a:p>
          <a:p>
            <a:r>
              <a:rPr lang="en-GB" dirty="0" smtClean="0"/>
              <a:t>Same infrastructure design as Xbox-1.</a:t>
            </a:r>
          </a:p>
          <a:p>
            <a:r>
              <a:rPr lang="en-GB" dirty="0" smtClean="0"/>
              <a:t>Independent from the CTF3 facility.</a:t>
            </a:r>
          </a:p>
          <a:p>
            <a:r>
              <a:rPr lang="en-GB" dirty="0" smtClean="0"/>
              <a:t>Close access to the bunker where the accelerating structure is tested.</a:t>
            </a:r>
          </a:p>
          <a:p>
            <a:r>
              <a:rPr lang="en-GB" dirty="0" smtClean="0"/>
              <a:t>RF Power capabilities: up to 150 MW 200 ns</a:t>
            </a:r>
          </a:p>
          <a:p>
            <a:endParaRPr lang="en-US" dirty="0"/>
          </a:p>
        </p:txBody>
      </p:sp>
      <p:pic>
        <p:nvPicPr>
          <p:cNvPr id="4" name="Picture 2" descr="C:\Users\mkxtest\Downloads\PANO_20140701_093615-raw.jpg"/>
          <p:cNvPicPr>
            <a:picLocks noChangeAspect="1" noChangeArrowheads="1"/>
          </p:cNvPicPr>
          <p:nvPr/>
        </p:nvPicPr>
        <p:blipFill rotWithShape="1">
          <a:blip r:embed="rId2">
            <a:extLst>
              <a:ext uri="{28A0092B-C50C-407E-A947-70E740481C1C}">
                <a14:useLocalDpi xmlns:a14="http://schemas.microsoft.com/office/drawing/2010/main" val="0"/>
              </a:ext>
            </a:extLst>
          </a:blip>
          <a:srcRect l="9976" t="14516" r="18321"/>
          <a:stretch/>
        </p:blipFill>
        <p:spPr bwMode="auto">
          <a:xfrm>
            <a:off x="1466850" y="2895803"/>
            <a:ext cx="5913936" cy="3278026"/>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2292950" y="4701213"/>
            <a:ext cx="888400" cy="276999"/>
          </a:xfrm>
          <a:prstGeom prst="rect">
            <a:avLst/>
          </a:prstGeom>
          <a:solidFill>
            <a:srgbClr val="FFC000"/>
          </a:solidFill>
        </p:spPr>
        <p:txBody>
          <a:bodyPr wrap="square" rtlCol="0">
            <a:spAutoFit/>
          </a:bodyPr>
          <a:lstStyle/>
          <a:p>
            <a:r>
              <a:rPr lang="en-GB" sz="1200" b="1" dirty="0" smtClean="0">
                <a:solidFill>
                  <a:srgbClr val="FE3802"/>
                </a:solidFill>
              </a:rPr>
              <a:t>Modulator</a:t>
            </a:r>
            <a:endParaRPr lang="en-US" sz="1600" b="1" dirty="0">
              <a:solidFill>
                <a:srgbClr val="FE3802"/>
              </a:solidFill>
            </a:endParaRPr>
          </a:p>
        </p:txBody>
      </p:sp>
      <p:sp>
        <p:nvSpPr>
          <p:cNvPr id="6" name="TextBox 5"/>
          <p:cNvSpPr txBox="1"/>
          <p:nvPr/>
        </p:nvSpPr>
        <p:spPr>
          <a:xfrm>
            <a:off x="3711455" y="3597607"/>
            <a:ext cx="764627" cy="276999"/>
          </a:xfrm>
          <a:prstGeom prst="rect">
            <a:avLst/>
          </a:prstGeom>
          <a:solidFill>
            <a:srgbClr val="FFC000"/>
          </a:solidFill>
        </p:spPr>
        <p:txBody>
          <a:bodyPr wrap="square" rtlCol="0">
            <a:spAutoFit/>
          </a:bodyPr>
          <a:lstStyle/>
          <a:p>
            <a:r>
              <a:rPr lang="en-GB" sz="1200" b="1" dirty="0" smtClean="0">
                <a:solidFill>
                  <a:srgbClr val="FE3802"/>
                </a:solidFill>
              </a:rPr>
              <a:t>Klystron</a:t>
            </a:r>
            <a:endParaRPr lang="en-US" sz="1600" b="1" dirty="0">
              <a:solidFill>
                <a:srgbClr val="FE3802"/>
              </a:solidFill>
            </a:endParaRPr>
          </a:p>
        </p:txBody>
      </p:sp>
      <p:sp>
        <p:nvSpPr>
          <p:cNvPr id="7" name="TextBox 6"/>
          <p:cNvSpPr txBox="1"/>
          <p:nvPr/>
        </p:nvSpPr>
        <p:spPr>
          <a:xfrm>
            <a:off x="6156089" y="4463129"/>
            <a:ext cx="508063" cy="276999"/>
          </a:xfrm>
          <a:prstGeom prst="rect">
            <a:avLst/>
          </a:prstGeom>
          <a:solidFill>
            <a:srgbClr val="FFC000"/>
          </a:solidFill>
        </p:spPr>
        <p:txBody>
          <a:bodyPr wrap="square" rtlCol="0">
            <a:spAutoFit/>
          </a:bodyPr>
          <a:lstStyle/>
          <a:p>
            <a:r>
              <a:rPr lang="en-GB" sz="1200" b="1" dirty="0" smtClean="0">
                <a:solidFill>
                  <a:srgbClr val="FE3802"/>
                </a:solidFill>
              </a:rPr>
              <a:t>LLRF</a:t>
            </a:r>
            <a:endParaRPr lang="en-US" sz="1600" b="1" dirty="0">
              <a:solidFill>
                <a:srgbClr val="FE3802"/>
              </a:solidFill>
            </a:endParaRPr>
          </a:p>
        </p:txBody>
      </p:sp>
      <p:sp>
        <p:nvSpPr>
          <p:cNvPr id="8" name="TextBox 7"/>
          <p:cNvSpPr txBox="1"/>
          <p:nvPr/>
        </p:nvSpPr>
        <p:spPr>
          <a:xfrm>
            <a:off x="4949652" y="4255038"/>
            <a:ext cx="522628" cy="276999"/>
          </a:xfrm>
          <a:prstGeom prst="rect">
            <a:avLst/>
          </a:prstGeom>
          <a:solidFill>
            <a:srgbClr val="FFC000"/>
          </a:solidFill>
        </p:spPr>
        <p:txBody>
          <a:bodyPr wrap="square" rtlCol="0">
            <a:spAutoFit/>
          </a:bodyPr>
          <a:lstStyle/>
          <a:p>
            <a:r>
              <a:rPr lang="en-GB" sz="1200" b="1" dirty="0" smtClean="0">
                <a:solidFill>
                  <a:srgbClr val="FE3802"/>
                </a:solidFill>
              </a:rPr>
              <a:t>TWT</a:t>
            </a:r>
            <a:endParaRPr lang="en-US" sz="1600" b="1" dirty="0">
              <a:solidFill>
                <a:srgbClr val="FE3802"/>
              </a:solidFill>
            </a:endParaRPr>
          </a:p>
        </p:txBody>
      </p:sp>
      <p:sp>
        <p:nvSpPr>
          <p:cNvPr id="9" name="TextBox 8"/>
          <p:cNvSpPr txBox="1"/>
          <p:nvPr/>
        </p:nvSpPr>
        <p:spPr>
          <a:xfrm>
            <a:off x="3040118" y="3256170"/>
            <a:ext cx="1342674" cy="276999"/>
          </a:xfrm>
          <a:prstGeom prst="rect">
            <a:avLst/>
          </a:prstGeom>
          <a:solidFill>
            <a:srgbClr val="FFC000"/>
          </a:solidFill>
        </p:spPr>
        <p:txBody>
          <a:bodyPr wrap="square" rtlCol="0">
            <a:spAutoFit/>
          </a:bodyPr>
          <a:lstStyle/>
          <a:p>
            <a:r>
              <a:rPr lang="en-GB" sz="1200" b="1" dirty="0" smtClean="0">
                <a:solidFill>
                  <a:srgbClr val="FE3802"/>
                </a:solidFill>
              </a:rPr>
              <a:t>Pulse compressor</a:t>
            </a:r>
            <a:endParaRPr lang="en-US" sz="1600" b="1" dirty="0">
              <a:solidFill>
                <a:srgbClr val="FE3802"/>
              </a:solidFill>
            </a:endParaRPr>
          </a:p>
        </p:txBody>
      </p:sp>
      <p:sp>
        <p:nvSpPr>
          <p:cNvPr id="10" name="TextBox 9"/>
          <p:cNvSpPr txBox="1"/>
          <p:nvPr/>
        </p:nvSpPr>
        <p:spPr>
          <a:xfrm>
            <a:off x="1544869" y="2905110"/>
            <a:ext cx="1156936" cy="646331"/>
          </a:xfrm>
          <a:prstGeom prst="rect">
            <a:avLst/>
          </a:prstGeom>
          <a:solidFill>
            <a:srgbClr val="FFC000"/>
          </a:solidFill>
        </p:spPr>
        <p:txBody>
          <a:bodyPr wrap="square" rtlCol="0">
            <a:spAutoFit/>
          </a:bodyPr>
          <a:lstStyle/>
          <a:p>
            <a:r>
              <a:rPr lang="en-GB" sz="1200" b="1" dirty="0" smtClean="0">
                <a:solidFill>
                  <a:srgbClr val="FE3802"/>
                </a:solidFill>
              </a:rPr>
              <a:t>BUNKER: </a:t>
            </a:r>
          </a:p>
          <a:p>
            <a:r>
              <a:rPr lang="en-GB" sz="1200" b="1" dirty="0" smtClean="0">
                <a:solidFill>
                  <a:srgbClr val="FE3802"/>
                </a:solidFill>
              </a:rPr>
              <a:t>Acc. Structure under test</a:t>
            </a:r>
            <a:endParaRPr lang="en-US" sz="1600" b="1" dirty="0">
              <a:solidFill>
                <a:srgbClr val="FE3802"/>
              </a:solidFill>
            </a:endParaRPr>
          </a:p>
        </p:txBody>
      </p:sp>
      <p:sp>
        <p:nvSpPr>
          <p:cNvPr id="11" name="Marcador de fecha 10"/>
          <p:cNvSpPr>
            <a:spLocks noGrp="1"/>
          </p:cNvSpPr>
          <p:nvPr>
            <p:ph type="dt" sz="half" idx="10"/>
          </p:nvPr>
        </p:nvSpPr>
        <p:spPr/>
        <p:txBody>
          <a:bodyPr/>
          <a:lstStyle/>
          <a:p>
            <a:r>
              <a:rPr lang="es-ES_tradnl" smtClean="0">
                <a:solidFill>
                  <a:prstClr val="black">
                    <a:tint val="75000"/>
                  </a:prstClr>
                </a:solidFill>
              </a:rPr>
              <a:t>30 May - 5 June 2016</a:t>
            </a:r>
            <a:endParaRPr lang="en-US">
              <a:solidFill>
                <a:prstClr val="black">
                  <a:tint val="75000"/>
                </a:prstClr>
              </a:solidFill>
            </a:endParaRPr>
          </a:p>
        </p:txBody>
      </p:sp>
      <p:sp>
        <p:nvSpPr>
          <p:cNvPr id="12" name="Marcador de pie de página 11"/>
          <p:cNvSpPr>
            <a:spLocks noGrp="1"/>
          </p:cNvSpPr>
          <p:nvPr>
            <p:ph type="ftr" sz="quarter" idx="11"/>
          </p:nvPr>
        </p:nvSpPr>
        <p:spPr/>
        <p:txBody>
          <a:bodyPr/>
          <a:lstStyle/>
          <a:p>
            <a:r>
              <a:rPr lang="en-GB" smtClean="0"/>
              <a:t>ECFA LCWS 2016</a:t>
            </a:r>
            <a:endParaRPr lang="es-ES" dirty="0"/>
          </a:p>
        </p:txBody>
      </p:sp>
      <p:sp>
        <p:nvSpPr>
          <p:cNvPr id="13" name="Marcador de número de diapositiva 12"/>
          <p:cNvSpPr>
            <a:spLocks noGrp="1"/>
          </p:cNvSpPr>
          <p:nvPr>
            <p:ph type="sldNum" sz="quarter" idx="12"/>
          </p:nvPr>
        </p:nvSpPr>
        <p:spPr/>
        <p:txBody>
          <a:bodyPr/>
          <a:lstStyle/>
          <a:p>
            <a:fld id="{9A43A518-2C89-46D8-985F-EB86B73A5824}" type="slidenum">
              <a:rPr lang="en-US" smtClean="0">
                <a:solidFill>
                  <a:prstClr val="black">
                    <a:tint val="75000"/>
                  </a:prstClr>
                </a:solidFill>
              </a:rPr>
              <a:pPr/>
              <a:t>21</a:t>
            </a:fld>
            <a:endParaRPr lang="en-US">
              <a:solidFill>
                <a:prstClr val="black">
                  <a:tint val="75000"/>
                </a:prstClr>
              </a:solidFill>
            </a:endParaRPr>
          </a:p>
        </p:txBody>
      </p:sp>
    </p:spTree>
    <p:extLst>
      <p:ext uri="{BB962C8B-B14F-4D97-AF65-F5344CB8AC3E}">
        <p14:creationId xmlns:p14="http://schemas.microsoft.com/office/powerpoint/2010/main" val="3227090220"/>
      </p:ext>
    </p:extLst>
  </p:cSld>
  <p:clrMapOvr>
    <a:masterClrMapping/>
  </p:clrMapOvr>
  <mc:AlternateContent xmlns:mc="http://schemas.openxmlformats.org/markup-compatibility/2006">
    <mc:Choice xmlns:p14="http://schemas.microsoft.com/office/powerpoint/2010/main" Requires="p14">
      <p:transition spd="slow" p14:dur="2000">
        <p14:prism isContent="1"/>
      </p:transition>
    </mc:Choice>
    <mc:Fallback>
      <p:transition xmlns:p14="http://schemas.microsoft.com/office/powerpoint/2010/main" spd="slow">
        <p:fade/>
      </p:transition>
    </mc:Fallback>
  </mc:AlternateContent>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Xbox-2 test stand</a:t>
            </a:r>
            <a:endParaRPr lang="en-US" dirty="0"/>
          </a:p>
        </p:txBody>
      </p:sp>
      <p:pic>
        <p:nvPicPr>
          <p:cNvPr id="9" name="Picture 8"/>
          <p:cNvPicPr>
            <a:picLocks noChangeAspect="1"/>
          </p:cNvPicPr>
          <p:nvPr/>
        </p:nvPicPr>
        <p:blipFill>
          <a:blip r:embed="rId2"/>
          <a:stretch>
            <a:fillRect/>
          </a:stretch>
        </p:blipFill>
        <p:spPr>
          <a:xfrm>
            <a:off x="649568" y="3562350"/>
            <a:ext cx="3533813" cy="2864934"/>
          </a:xfrm>
          <a:prstGeom prst="rect">
            <a:avLst/>
          </a:prstGeom>
        </p:spPr>
      </p:pic>
      <p:sp>
        <p:nvSpPr>
          <p:cNvPr id="12" name="Rectangle 11"/>
          <p:cNvSpPr/>
          <p:nvPr/>
        </p:nvSpPr>
        <p:spPr>
          <a:xfrm>
            <a:off x="1709509" y="6176485"/>
            <a:ext cx="2551532" cy="307777"/>
          </a:xfrm>
          <a:prstGeom prst="rect">
            <a:avLst/>
          </a:prstGeom>
        </p:spPr>
        <p:txBody>
          <a:bodyPr wrap="none">
            <a:spAutoFit/>
          </a:bodyPr>
          <a:lstStyle/>
          <a:p>
            <a:r>
              <a:rPr lang="en-GB" sz="1400" b="1" dirty="0">
                <a:solidFill>
                  <a:prstClr val="black"/>
                </a:solidFill>
              </a:rPr>
              <a:t>A. Grudiev, H. </a:t>
            </a:r>
            <a:r>
              <a:rPr lang="en-GB" sz="1400" b="1" dirty="0" err="1">
                <a:solidFill>
                  <a:prstClr val="black"/>
                </a:solidFill>
              </a:rPr>
              <a:t>Zha</a:t>
            </a:r>
            <a:r>
              <a:rPr lang="en-GB" sz="1400" b="1" dirty="0">
                <a:solidFill>
                  <a:prstClr val="black"/>
                </a:solidFill>
              </a:rPr>
              <a:t>, V. </a:t>
            </a:r>
            <a:r>
              <a:rPr lang="en-GB" sz="1400" b="1" dirty="0" err="1">
                <a:solidFill>
                  <a:prstClr val="black"/>
                </a:solidFill>
              </a:rPr>
              <a:t>Dolgashev</a:t>
            </a:r>
            <a:endParaRPr lang="en-US" sz="1400" b="1" dirty="0">
              <a:solidFill>
                <a:prstClr val="black"/>
              </a:solidFill>
            </a:endParaRPr>
          </a:p>
        </p:txBody>
      </p:sp>
      <p:sp>
        <p:nvSpPr>
          <p:cNvPr id="13" name="Content Placeholder 2"/>
          <p:cNvSpPr>
            <a:spLocks noGrp="1"/>
          </p:cNvSpPr>
          <p:nvPr>
            <p:ph idx="1"/>
          </p:nvPr>
        </p:nvSpPr>
        <p:spPr>
          <a:xfrm>
            <a:off x="533400" y="1106483"/>
            <a:ext cx="8153400" cy="1694094"/>
          </a:xfrm>
        </p:spPr>
        <p:txBody>
          <a:bodyPr>
            <a:noAutofit/>
          </a:bodyPr>
          <a:lstStyle/>
          <a:p>
            <a:pPr marL="0" indent="0">
              <a:buNone/>
            </a:pPr>
            <a:r>
              <a:rPr lang="en-GB" sz="1600" dirty="0" smtClean="0"/>
              <a:t>A new prototype design, named </a:t>
            </a:r>
            <a:r>
              <a:rPr lang="en-GB" sz="1600" b="1" dirty="0" smtClean="0"/>
              <a:t>CLIC-G “OPEN”, </a:t>
            </a:r>
            <a:r>
              <a:rPr lang="en-GB" sz="1600" dirty="0" smtClean="0"/>
              <a:t>was designed and</a:t>
            </a:r>
            <a:r>
              <a:rPr lang="en-GB" sz="1600" b="1" dirty="0" smtClean="0"/>
              <a:t> </a:t>
            </a:r>
            <a:r>
              <a:rPr lang="en-GB" sz="1600" dirty="0" smtClean="0"/>
              <a:t>built by CERN and SLAC.</a:t>
            </a:r>
          </a:p>
          <a:p>
            <a:pPr marL="0" indent="0">
              <a:buNone/>
            </a:pPr>
            <a:r>
              <a:rPr lang="en-GB" sz="1600" dirty="0" smtClean="0"/>
              <a:t>The structure is manufactured (SLAC) in</a:t>
            </a:r>
            <a:r>
              <a:rPr lang="en-GB" sz="1600" b="1" dirty="0" smtClean="0"/>
              <a:t> two halves</a:t>
            </a:r>
            <a:r>
              <a:rPr lang="en-GB" sz="1600" dirty="0" smtClean="0"/>
              <a:t>, which are later brazed together.  This gives a number of advantages </a:t>
            </a:r>
            <a:r>
              <a:rPr lang="en-GB" sz="1600" dirty="0"/>
              <a:t>compared to </a:t>
            </a:r>
            <a:r>
              <a:rPr lang="en-GB" sz="1600" dirty="0" smtClean="0"/>
              <a:t>traditional structures </a:t>
            </a:r>
            <a:r>
              <a:rPr lang="en-GB" sz="1600" dirty="0"/>
              <a:t>in which individual cells are brazed </a:t>
            </a:r>
            <a:r>
              <a:rPr lang="en-GB" sz="1600" dirty="0" smtClean="0"/>
              <a:t>together:</a:t>
            </a:r>
          </a:p>
          <a:p>
            <a:r>
              <a:rPr lang="en-GB" sz="1600" dirty="0" smtClean="0"/>
              <a:t>Reduction </a:t>
            </a:r>
            <a:r>
              <a:rPr lang="en-GB" sz="1600" dirty="0"/>
              <a:t>of the number of pieces per structure to </a:t>
            </a:r>
            <a:r>
              <a:rPr lang="en-GB" sz="1600" dirty="0" smtClean="0"/>
              <a:t>only two and </a:t>
            </a:r>
            <a:r>
              <a:rPr lang="en-GB" sz="1600" dirty="0"/>
              <a:t>a significantly decrease in surface area to be </a:t>
            </a:r>
            <a:r>
              <a:rPr lang="en-GB" sz="1600" dirty="0" smtClean="0"/>
              <a:t>machined. </a:t>
            </a:r>
          </a:p>
          <a:p>
            <a:r>
              <a:rPr lang="en-GB" sz="1600" dirty="0"/>
              <a:t>Free choice of joining </a:t>
            </a:r>
            <a:r>
              <a:rPr lang="en-GB" sz="1600" dirty="0" smtClean="0"/>
              <a:t>because </a:t>
            </a:r>
            <a:r>
              <a:rPr lang="en-GB" sz="1600" dirty="0"/>
              <a:t>there are no </a:t>
            </a:r>
            <a:r>
              <a:rPr lang="en-GB" sz="1600" dirty="0" smtClean="0"/>
              <a:t>RF currents </a:t>
            </a:r>
            <a:r>
              <a:rPr lang="en-GB" sz="1600" dirty="0"/>
              <a:t>between </a:t>
            </a:r>
            <a:r>
              <a:rPr lang="en-GB" sz="1600" dirty="0" smtClean="0"/>
              <a:t>halves: brazing, welding…</a:t>
            </a:r>
          </a:p>
          <a:p>
            <a:r>
              <a:rPr lang="en-GB" sz="1600" dirty="0" smtClean="0"/>
              <a:t>Overall reduction of the total fabrication cost of the structure.</a:t>
            </a:r>
          </a:p>
        </p:txBody>
      </p:sp>
      <p:sp>
        <p:nvSpPr>
          <p:cNvPr id="10" name="TextBox 9"/>
          <p:cNvSpPr txBox="1"/>
          <p:nvPr/>
        </p:nvSpPr>
        <p:spPr>
          <a:xfrm>
            <a:off x="774357" y="645823"/>
            <a:ext cx="7595286" cy="461665"/>
          </a:xfrm>
          <a:prstGeom prst="rect">
            <a:avLst/>
          </a:prstGeom>
          <a:noFill/>
        </p:spPr>
        <p:txBody>
          <a:bodyPr wrap="square" rtlCol="0">
            <a:spAutoFit/>
          </a:bodyPr>
          <a:lstStyle/>
          <a:p>
            <a:r>
              <a:rPr lang="en-GB" sz="2400" b="1" dirty="0" smtClean="0">
                <a:solidFill>
                  <a:srgbClr val="002060"/>
                </a:solidFill>
              </a:rPr>
              <a:t>The structure under test: T24-OPEN</a:t>
            </a:r>
            <a:endParaRPr lang="en-US" sz="2400" b="1" dirty="0">
              <a:solidFill>
                <a:srgbClr val="002060"/>
              </a:solidFill>
            </a:endParaRPr>
          </a:p>
        </p:txBody>
      </p:sp>
      <p:pic>
        <p:nvPicPr>
          <p:cNvPr id="15" name="Picture 14"/>
          <p:cNvPicPr>
            <a:picLocks noChangeAspect="1"/>
          </p:cNvPicPr>
          <p:nvPr/>
        </p:nvPicPr>
        <p:blipFill>
          <a:blip r:embed="rId3"/>
          <a:stretch>
            <a:fillRect/>
          </a:stretch>
        </p:blipFill>
        <p:spPr>
          <a:xfrm>
            <a:off x="5398011" y="3629025"/>
            <a:ext cx="2742954" cy="2998112"/>
          </a:xfrm>
          <a:prstGeom prst="rect">
            <a:avLst/>
          </a:prstGeom>
        </p:spPr>
      </p:pic>
      <p:sp>
        <p:nvSpPr>
          <p:cNvPr id="16" name="Rectangle 15"/>
          <p:cNvSpPr/>
          <p:nvPr/>
        </p:nvSpPr>
        <p:spPr>
          <a:xfrm>
            <a:off x="5398011" y="3388583"/>
            <a:ext cx="2662204" cy="338554"/>
          </a:xfrm>
          <a:prstGeom prst="rect">
            <a:avLst/>
          </a:prstGeom>
        </p:spPr>
        <p:txBody>
          <a:bodyPr wrap="none">
            <a:spAutoFit/>
          </a:bodyPr>
          <a:lstStyle/>
          <a:p>
            <a:r>
              <a:rPr lang="en-GB" sz="1600" b="1" dirty="0" smtClean="0">
                <a:solidFill>
                  <a:prstClr val="black"/>
                </a:solidFill>
              </a:rPr>
              <a:t>T24-OPEN installed at Xbox-2</a:t>
            </a:r>
            <a:endParaRPr lang="en-US" sz="1600" b="1" dirty="0">
              <a:solidFill>
                <a:prstClr val="black"/>
              </a:solidFill>
            </a:endParaRPr>
          </a:p>
        </p:txBody>
      </p:sp>
      <p:sp>
        <p:nvSpPr>
          <p:cNvPr id="3" name="Marcador de fecha 2"/>
          <p:cNvSpPr>
            <a:spLocks noGrp="1"/>
          </p:cNvSpPr>
          <p:nvPr>
            <p:ph type="dt" sz="half" idx="10"/>
          </p:nvPr>
        </p:nvSpPr>
        <p:spPr/>
        <p:txBody>
          <a:bodyPr/>
          <a:lstStyle/>
          <a:p>
            <a:r>
              <a:rPr lang="es-ES_tradnl" smtClean="0">
                <a:solidFill>
                  <a:prstClr val="black">
                    <a:tint val="75000"/>
                  </a:prstClr>
                </a:solidFill>
              </a:rPr>
              <a:t>30 May - 5 June 2016</a:t>
            </a:r>
            <a:endParaRPr lang="en-US">
              <a:solidFill>
                <a:prstClr val="black">
                  <a:tint val="75000"/>
                </a:prstClr>
              </a:solidFill>
            </a:endParaRPr>
          </a:p>
        </p:txBody>
      </p:sp>
      <p:sp>
        <p:nvSpPr>
          <p:cNvPr id="4" name="Marcador de pie de página 3"/>
          <p:cNvSpPr>
            <a:spLocks noGrp="1"/>
          </p:cNvSpPr>
          <p:nvPr>
            <p:ph type="ftr" sz="quarter" idx="11"/>
          </p:nvPr>
        </p:nvSpPr>
        <p:spPr/>
        <p:txBody>
          <a:bodyPr/>
          <a:lstStyle/>
          <a:p>
            <a:r>
              <a:rPr lang="en-GB" smtClean="0"/>
              <a:t>ECFA LCWS 2016</a:t>
            </a:r>
            <a:endParaRPr lang="es-ES" dirty="0"/>
          </a:p>
        </p:txBody>
      </p:sp>
      <p:sp>
        <p:nvSpPr>
          <p:cNvPr id="5" name="Marcador de número de diapositiva 4"/>
          <p:cNvSpPr>
            <a:spLocks noGrp="1"/>
          </p:cNvSpPr>
          <p:nvPr>
            <p:ph type="sldNum" sz="quarter" idx="12"/>
          </p:nvPr>
        </p:nvSpPr>
        <p:spPr/>
        <p:txBody>
          <a:bodyPr/>
          <a:lstStyle/>
          <a:p>
            <a:fld id="{9A43A518-2C89-46D8-985F-EB86B73A5824}" type="slidenum">
              <a:rPr lang="en-US" smtClean="0">
                <a:solidFill>
                  <a:prstClr val="black">
                    <a:tint val="75000"/>
                  </a:prstClr>
                </a:solidFill>
              </a:rPr>
              <a:pPr/>
              <a:t>22</a:t>
            </a:fld>
            <a:endParaRPr lang="en-US">
              <a:solidFill>
                <a:prstClr val="black">
                  <a:tint val="75000"/>
                </a:prstClr>
              </a:solidFill>
            </a:endParaRPr>
          </a:p>
        </p:txBody>
      </p:sp>
    </p:spTree>
    <p:extLst>
      <p:ext uri="{BB962C8B-B14F-4D97-AF65-F5344CB8AC3E}">
        <p14:creationId xmlns:p14="http://schemas.microsoft.com/office/powerpoint/2010/main" val="1003237951"/>
      </p:ext>
    </p:extLst>
  </p:cSld>
  <p:clrMapOvr>
    <a:masterClrMapping/>
  </p:clrMapOvr>
  <mc:AlternateContent xmlns:mc="http://schemas.openxmlformats.org/markup-compatibility/2006">
    <mc:Choice xmlns:p14="http://schemas.microsoft.com/office/powerpoint/2010/main" Requires="p14">
      <p:transition spd="slow" p14:dur="2000">
        <p14:prism isContent="1"/>
      </p:transition>
    </mc:Choice>
    <mc:Fallback>
      <p:transition xmlns:p14="http://schemas.microsoft.com/office/powerpoint/2010/main" spd="slow">
        <p:fade/>
      </p:transition>
    </mc:Fallback>
  </mc:AlternateContent>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rotWithShape="1">
          <a:blip r:embed="rId3"/>
          <a:srcRect t="3581" r="20833"/>
          <a:stretch/>
        </p:blipFill>
        <p:spPr>
          <a:xfrm>
            <a:off x="212331" y="1107488"/>
            <a:ext cx="8214240" cy="5489754"/>
          </a:xfrm>
          <a:prstGeom prst="rect">
            <a:avLst/>
          </a:prstGeom>
        </p:spPr>
      </p:pic>
      <p:sp>
        <p:nvSpPr>
          <p:cNvPr id="2" name="Title 1"/>
          <p:cNvSpPr>
            <a:spLocks noGrp="1"/>
          </p:cNvSpPr>
          <p:nvPr>
            <p:ph type="title"/>
          </p:nvPr>
        </p:nvSpPr>
        <p:spPr/>
        <p:txBody>
          <a:bodyPr>
            <a:normAutofit fontScale="90000"/>
          </a:bodyPr>
          <a:lstStyle/>
          <a:p>
            <a:r>
              <a:rPr lang="en-GB" dirty="0"/>
              <a:t>Xbox-2 test stand</a:t>
            </a:r>
            <a:endParaRPr lang="en-US" dirty="0"/>
          </a:p>
        </p:txBody>
      </p:sp>
      <p:sp>
        <p:nvSpPr>
          <p:cNvPr id="7" name="TextBox 6"/>
          <p:cNvSpPr txBox="1"/>
          <p:nvPr/>
        </p:nvSpPr>
        <p:spPr>
          <a:xfrm>
            <a:off x="2036401" y="1412811"/>
            <a:ext cx="928459" cy="338554"/>
          </a:xfrm>
          <a:prstGeom prst="rect">
            <a:avLst/>
          </a:prstGeom>
          <a:noFill/>
        </p:spPr>
        <p:txBody>
          <a:bodyPr wrap="none" rtlCol="0">
            <a:spAutoFit/>
          </a:bodyPr>
          <a:lstStyle/>
          <a:p>
            <a:r>
              <a:rPr lang="en-GB" sz="1600" b="1" dirty="0" smtClean="0">
                <a:solidFill>
                  <a:srgbClr val="0760A3"/>
                </a:solidFill>
              </a:rPr>
              <a:t>Gradient</a:t>
            </a:r>
            <a:endParaRPr lang="en-US" sz="1600" b="1" dirty="0">
              <a:solidFill>
                <a:srgbClr val="0760A3"/>
              </a:solidFill>
            </a:endParaRPr>
          </a:p>
        </p:txBody>
      </p:sp>
      <p:sp>
        <p:nvSpPr>
          <p:cNvPr id="8" name="TextBox 7"/>
          <p:cNvSpPr txBox="1"/>
          <p:nvPr/>
        </p:nvSpPr>
        <p:spPr>
          <a:xfrm>
            <a:off x="7172538" y="2873561"/>
            <a:ext cx="545342" cy="338554"/>
          </a:xfrm>
          <a:prstGeom prst="rect">
            <a:avLst/>
          </a:prstGeom>
          <a:noFill/>
        </p:spPr>
        <p:txBody>
          <a:bodyPr wrap="none" rtlCol="0">
            <a:spAutoFit/>
          </a:bodyPr>
          <a:lstStyle/>
          <a:p>
            <a:r>
              <a:rPr lang="en-GB" sz="1600" b="1" dirty="0" smtClean="0">
                <a:solidFill>
                  <a:srgbClr val="8D3C7A"/>
                </a:solidFill>
              </a:rPr>
              <a:t>BDR</a:t>
            </a:r>
            <a:endParaRPr lang="en-US" sz="1600" b="1" dirty="0">
              <a:solidFill>
                <a:srgbClr val="8D3C7A"/>
              </a:solidFill>
            </a:endParaRPr>
          </a:p>
        </p:txBody>
      </p:sp>
      <p:sp>
        <p:nvSpPr>
          <p:cNvPr id="9" name="TextBox 8"/>
          <p:cNvSpPr txBox="1"/>
          <p:nvPr/>
        </p:nvSpPr>
        <p:spPr>
          <a:xfrm>
            <a:off x="1744828" y="5552001"/>
            <a:ext cx="1178528" cy="338554"/>
          </a:xfrm>
          <a:prstGeom prst="rect">
            <a:avLst/>
          </a:prstGeom>
          <a:noFill/>
        </p:spPr>
        <p:txBody>
          <a:bodyPr wrap="none" rtlCol="0">
            <a:spAutoFit/>
          </a:bodyPr>
          <a:lstStyle/>
          <a:p>
            <a:r>
              <a:rPr lang="en-GB" sz="1600" b="1" dirty="0" smtClean="0">
                <a:solidFill>
                  <a:srgbClr val="005B1E"/>
                </a:solidFill>
              </a:rPr>
              <a:t>Pulse width</a:t>
            </a:r>
            <a:endParaRPr lang="en-US" sz="1600" b="1" dirty="0">
              <a:solidFill>
                <a:srgbClr val="005B1E"/>
              </a:solidFill>
            </a:endParaRPr>
          </a:p>
        </p:txBody>
      </p:sp>
      <p:sp>
        <p:nvSpPr>
          <p:cNvPr id="10" name="TextBox 9"/>
          <p:cNvSpPr txBox="1"/>
          <p:nvPr/>
        </p:nvSpPr>
        <p:spPr>
          <a:xfrm>
            <a:off x="3253170" y="5292181"/>
            <a:ext cx="667170" cy="307777"/>
          </a:xfrm>
          <a:prstGeom prst="rect">
            <a:avLst/>
          </a:prstGeom>
          <a:noFill/>
        </p:spPr>
        <p:txBody>
          <a:bodyPr wrap="none" rtlCol="0">
            <a:spAutoFit/>
          </a:bodyPr>
          <a:lstStyle/>
          <a:p>
            <a:r>
              <a:rPr lang="en-GB" sz="1400" b="1" dirty="0" smtClean="0">
                <a:solidFill>
                  <a:srgbClr val="005B1E"/>
                </a:solidFill>
              </a:rPr>
              <a:t>155 ns</a:t>
            </a:r>
            <a:endParaRPr lang="en-US" sz="1400" b="1" dirty="0">
              <a:solidFill>
                <a:srgbClr val="005B1E"/>
              </a:solidFill>
            </a:endParaRPr>
          </a:p>
        </p:txBody>
      </p:sp>
      <p:sp>
        <p:nvSpPr>
          <p:cNvPr id="11" name="TextBox 10"/>
          <p:cNvSpPr txBox="1"/>
          <p:nvPr/>
        </p:nvSpPr>
        <p:spPr>
          <a:xfrm>
            <a:off x="2177080" y="5292181"/>
            <a:ext cx="575799" cy="307777"/>
          </a:xfrm>
          <a:prstGeom prst="rect">
            <a:avLst/>
          </a:prstGeom>
          <a:noFill/>
        </p:spPr>
        <p:txBody>
          <a:bodyPr wrap="none" rtlCol="0">
            <a:spAutoFit/>
          </a:bodyPr>
          <a:lstStyle/>
          <a:p>
            <a:r>
              <a:rPr lang="en-GB" sz="1400" b="1" dirty="0" smtClean="0">
                <a:solidFill>
                  <a:srgbClr val="005B1E"/>
                </a:solidFill>
              </a:rPr>
              <a:t>75 ns</a:t>
            </a:r>
            <a:endParaRPr lang="en-US" sz="1400" b="1" dirty="0">
              <a:solidFill>
                <a:srgbClr val="005B1E"/>
              </a:solidFill>
            </a:endParaRPr>
          </a:p>
        </p:txBody>
      </p:sp>
      <p:grpSp>
        <p:nvGrpSpPr>
          <p:cNvPr id="12" name="Group 11"/>
          <p:cNvGrpSpPr/>
          <p:nvPr/>
        </p:nvGrpSpPr>
        <p:grpSpPr>
          <a:xfrm>
            <a:off x="2752879" y="5229269"/>
            <a:ext cx="333585" cy="246495"/>
            <a:chOff x="4767748" y="6206842"/>
            <a:chExt cx="652749" cy="246495"/>
          </a:xfrm>
        </p:grpSpPr>
        <p:cxnSp>
          <p:nvCxnSpPr>
            <p:cNvPr id="13" name="Elbow Connector 12"/>
            <p:cNvCxnSpPr/>
            <p:nvPr/>
          </p:nvCxnSpPr>
          <p:spPr>
            <a:xfrm flipV="1">
              <a:off x="4767748" y="6206842"/>
              <a:ext cx="333585" cy="246495"/>
            </a:xfrm>
            <a:prstGeom prst="bentConnector3">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 name="Elbow Connector 13"/>
            <p:cNvCxnSpPr/>
            <p:nvPr/>
          </p:nvCxnSpPr>
          <p:spPr>
            <a:xfrm>
              <a:off x="4934539" y="6206842"/>
              <a:ext cx="485958" cy="246494"/>
            </a:xfrm>
            <a:prstGeom prst="bentConnector3">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15" name="Group 14"/>
          <p:cNvGrpSpPr/>
          <p:nvPr/>
        </p:nvGrpSpPr>
        <p:grpSpPr>
          <a:xfrm>
            <a:off x="3892149" y="5215576"/>
            <a:ext cx="528482" cy="246495"/>
            <a:chOff x="4767748" y="6206842"/>
            <a:chExt cx="652749" cy="246495"/>
          </a:xfrm>
        </p:grpSpPr>
        <p:cxnSp>
          <p:nvCxnSpPr>
            <p:cNvPr id="16" name="Elbow Connector 15"/>
            <p:cNvCxnSpPr/>
            <p:nvPr/>
          </p:nvCxnSpPr>
          <p:spPr>
            <a:xfrm flipV="1">
              <a:off x="4767748" y="6206842"/>
              <a:ext cx="333585" cy="246495"/>
            </a:xfrm>
            <a:prstGeom prst="bentConnector3">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 name="Elbow Connector 16"/>
            <p:cNvCxnSpPr/>
            <p:nvPr/>
          </p:nvCxnSpPr>
          <p:spPr>
            <a:xfrm>
              <a:off x="4934539" y="6206842"/>
              <a:ext cx="485958" cy="246494"/>
            </a:xfrm>
            <a:prstGeom prst="bentConnector3">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grpSp>
      <p:cxnSp>
        <p:nvCxnSpPr>
          <p:cNvPr id="18" name="Straight Connector 17"/>
          <p:cNvCxnSpPr/>
          <p:nvPr/>
        </p:nvCxnSpPr>
        <p:spPr>
          <a:xfrm>
            <a:off x="3489415" y="876655"/>
            <a:ext cx="0" cy="5251984"/>
          </a:xfrm>
          <a:prstGeom prst="line">
            <a:avLst/>
          </a:prstGeom>
          <a:ln w="28575">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a:off x="4538526" y="876655"/>
            <a:ext cx="0" cy="5251984"/>
          </a:xfrm>
          <a:prstGeom prst="line">
            <a:avLst/>
          </a:prstGeom>
          <a:ln w="28575">
            <a:solidFill>
              <a:schemeClr val="tx1"/>
            </a:solidFill>
            <a:prstDash val="sysDash"/>
          </a:ln>
        </p:spPr>
        <p:style>
          <a:lnRef idx="1">
            <a:schemeClr val="accent1"/>
          </a:lnRef>
          <a:fillRef idx="0">
            <a:schemeClr val="accent1"/>
          </a:fillRef>
          <a:effectRef idx="0">
            <a:schemeClr val="accent1"/>
          </a:effectRef>
          <a:fontRef idx="minor">
            <a:schemeClr val="tx1"/>
          </a:fontRef>
        </p:style>
      </p:cxnSp>
      <p:sp>
        <p:nvSpPr>
          <p:cNvPr id="31" name="TextBox 30"/>
          <p:cNvSpPr txBox="1"/>
          <p:nvPr/>
        </p:nvSpPr>
        <p:spPr>
          <a:xfrm>
            <a:off x="4655250" y="5300626"/>
            <a:ext cx="667170" cy="307777"/>
          </a:xfrm>
          <a:prstGeom prst="rect">
            <a:avLst/>
          </a:prstGeom>
          <a:noFill/>
        </p:spPr>
        <p:txBody>
          <a:bodyPr wrap="none" rtlCol="0">
            <a:spAutoFit/>
          </a:bodyPr>
          <a:lstStyle/>
          <a:p>
            <a:r>
              <a:rPr lang="en-GB" sz="1400" b="1" dirty="0" smtClean="0">
                <a:solidFill>
                  <a:srgbClr val="005B1E"/>
                </a:solidFill>
              </a:rPr>
              <a:t>200 ns</a:t>
            </a:r>
            <a:endParaRPr lang="en-US" sz="1400" b="1" dirty="0">
              <a:solidFill>
                <a:srgbClr val="005B1E"/>
              </a:solidFill>
            </a:endParaRPr>
          </a:p>
        </p:txBody>
      </p:sp>
      <p:grpSp>
        <p:nvGrpSpPr>
          <p:cNvPr id="32" name="Group 31"/>
          <p:cNvGrpSpPr/>
          <p:nvPr/>
        </p:nvGrpSpPr>
        <p:grpSpPr>
          <a:xfrm>
            <a:off x="5294229" y="5224021"/>
            <a:ext cx="845062" cy="246495"/>
            <a:chOff x="4767748" y="6206842"/>
            <a:chExt cx="652749" cy="246495"/>
          </a:xfrm>
        </p:grpSpPr>
        <p:cxnSp>
          <p:nvCxnSpPr>
            <p:cNvPr id="33" name="Elbow Connector 32"/>
            <p:cNvCxnSpPr/>
            <p:nvPr/>
          </p:nvCxnSpPr>
          <p:spPr>
            <a:xfrm flipV="1">
              <a:off x="4767748" y="6206842"/>
              <a:ext cx="333585" cy="246495"/>
            </a:xfrm>
            <a:prstGeom prst="bentConnector3">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4" name="Elbow Connector 33"/>
            <p:cNvCxnSpPr/>
            <p:nvPr/>
          </p:nvCxnSpPr>
          <p:spPr>
            <a:xfrm>
              <a:off x="4934539" y="6206842"/>
              <a:ext cx="485958" cy="246494"/>
            </a:xfrm>
            <a:prstGeom prst="bentConnector3">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35" name="TextBox 34"/>
          <p:cNvSpPr txBox="1"/>
          <p:nvPr/>
        </p:nvSpPr>
        <p:spPr>
          <a:xfrm>
            <a:off x="2177080" y="4208712"/>
            <a:ext cx="5340107" cy="923330"/>
          </a:xfrm>
          <a:prstGeom prst="rect">
            <a:avLst/>
          </a:prstGeom>
          <a:solidFill>
            <a:schemeClr val="bg1">
              <a:lumMod val="95000"/>
            </a:schemeClr>
          </a:solidFill>
        </p:spPr>
        <p:txBody>
          <a:bodyPr wrap="square" rtlCol="0">
            <a:spAutoFit/>
          </a:bodyPr>
          <a:lstStyle/>
          <a:p>
            <a:r>
              <a:rPr lang="en-GB" dirty="0" smtClean="0"/>
              <a:t>Structure being well conditioned towards </a:t>
            </a:r>
            <a:r>
              <a:rPr lang="en-GB" b="1" dirty="0" smtClean="0"/>
              <a:t>100 MV/m </a:t>
            </a:r>
            <a:r>
              <a:rPr lang="en-GB" dirty="0" smtClean="0"/>
              <a:t>at BDR below 1x10</a:t>
            </a:r>
            <a:r>
              <a:rPr lang="en-GB" baseline="30000" dirty="0" smtClean="0"/>
              <a:t>-6</a:t>
            </a:r>
            <a:r>
              <a:rPr lang="en-GB" dirty="0" smtClean="0"/>
              <a:t> BD/pulse</a:t>
            </a:r>
            <a:endParaRPr lang="en-US" dirty="0" smtClean="0"/>
          </a:p>
          <a:p>
            <a:r>
              <a:rPr lang="en-GB" dirty="0" smtClean="0"/>
              <a:t>Operation is </a:t>
            </a:r>
            <a:r>
              <a:rPr lang="en-GB" b="1" dirty="0" smtClean="0"/>
              <a:t>restricted</a:t>
            </a:r>
            <a:r>
              <a:rPr lang="en-GB" dirty="0" smtClean="0"/>
              <a:t> by radiation in the test area</a:t>
            </a:r>
          </a:p>
        </p:txBody>
      </p:sp>
      <p:sp>
        <p:nvSpPr>
          <p:cNvPr id="36" name="TextBox 35"/>
          <p:cNvSpPr txBox="1"/>
          <p:nvPr/>
        </p:nvSpPr>
        <p:spPr>
          <a:xfrm>
            <a:off x="774357" y="645823"/>
            <a:ext cx="7595286" cy="461665"/>
          </a:xfrm>
          <a:prstGeom prst="rect">
            <a:avLst/>
          </a:prstGeom>
          <a:noFill/>
        </p:spPr>
        <p:txBody>
          <a:bodyPr wrap="square" rtlCol="0">
            <a:spAutoFit/>
          </a:bodyPr>
          <a:lstStyle/>
          <a:p>
            <a:r>
              <a:rPr lang="en-GB" sz="2400" b="1" dirty="0" smtClean="0">
                <a:solidFill>
                  <a:srgbClr val="002060"/>
                </a:solidFill>
              </a:rPr>
              <a:t>Full history: T24-OPEN</a:t>
            </a:r>
            <a:endParaRPr lang="en-US" sz="2400" b="1" dirty="0">
              <a:solidFill>
                <a:srgbClr val="002060"/>
              </a:solidFill>
            </a:endParaRPr>
          </a:p>
        </p:txBody>
      </p:sp>
      <p:sp>
        <p:nvSpPr>
          <p:cNvPr id="24" name="TextBox 23"/>
          <p:cNvSpPr txBox="1"/>
          <p:nvPr/>
        </p:nvSpPr>
        <p:spPr>
          <a:xfrm>
            <a:off x="3440154" y="6374154"/>
            <a:ext cx="2699137" cy="338554"/>
          </a:xfrm>
          <a:prstGeom prst="rect">
            <a:avLst/>
          </a:prstGeom>
          <a:solidFill>
            <a:schemeClr val="bg1"/>
          </a:solidFill>
        </p:spPr>
        <p:txBody>
          <a:bodyPr wrap="none" rtlCol="0">
            <a:spAutoFit/>
          </a:bodyPr>
          <a:lstStyle/>
          <a:p>
            <a:r>
              <a:rPr lang="en-GB" sz="1600" b="1" dirty="0" smtClean="0"/>
              <a:t>Cumulative Number of Pulses</a:t>
            </a:r>
            <a:endParaRPr lang="en-US" sz="1600" b="1" dirty="0"/>
          </a:p>
        </p:txBody>
      </p:sp>
      <p:sp>
        <p:nvSpPr>
          <p:cNvPr id="25" name="Rectangle 24"/>
          <p:cNvSpPr/>
          <p:nvPr/>
        </p:nvSpPr>
        <p:spPr>
          <a:xfrm>
            <a:off x="457200" y="6374154"/>
            <a:ext cx="1253869" cy="369332"/>
          </a:xfrm>
          <a:prstGeom prst="rect">
            <a:avLst/>
          </a:prstGeom>
          <a:solidFill>
            <a:srgbClr val="FFFF00"/>
          </a:solidFill>
        </p:spPr>
        <p:txBody>
          <a:bodyPr wrap="none">
            <a:spAutoFit/>
          </a:bodyPr>
          <a:lstStyle/>
          <a:p>
            <a:r>
              <a:rPr lang="en-GB" dirty="0" smtClean="0"/>
              <a:t>4-Sep-2015</a:t>
            </a:r>
            <a:endParaRPr lang="en-US" dirty="0"/>
          </a:p>
        </p:txBody>
      </p:sp>
      <p:sp>
        <p:nvSpPr>
          <p:cNvPr id="26" name="Rectangle 25"/>
          <p:cNvSpPr/>
          <p:nvPr/>
        </p:nvSpPr>
        <p:spPr>
          <a:xfrm>
            <a:off x="7172538" y="6374154"/>
            <a:ext cx="1661545" cy="369332"/>
          </a:xfrm>
          <a:prstGeom prst="rect">
            <a:avLst/>
          </a:prstGeom>
          <a:solidFill>
            <a:srgbClr val="FFFF00"/>
          </a:solidFill>
        </p:spPr>
        <p:txBody>
          <a:bodyPr wrap="none">
            <a:spAutoFit/>
          </a:bodyPr>
          <a:lstStyle/>
          <a:p>
            <a:r>
              <a:rPr lang="en-GB" dirty="0" smtClean="0"/>
              <a:t>24-May-2016 …</a:t>
            </a:r>
            <a:endParaRPr lang="en-US" dirty="0"/>
          </a:p>
        </p:txBody>
      </p:sp>
      <p:cxnSp>
        <p:nvCxnSpPr>
          <p:cNvPr id="5" name="Straight Connector 4"/>
          <p:cNvCxnSpPr/>
          <p:nvPr/>
        </p:nvCxnSpPr>
        <p:spPr>
          <a:xfrm>
            <a:off x="1600988" y="1190625"/>
            <a:ext cx="6266662" cy="0"/>
          </a:xfrm>
          <a:prstGeom prst="line">
            <a:avLst/>
          </a:prstGeom>
          <a:ln w="38100">
            <a:solidFill>
              <a:srgbClr val="FF0000"/>
            </a:solidFill>
            <a:prstDash val="sysDash"/>
          </a:ln>
        </p:spPr>
        <p:style>
          <a:lnRef idx="1">
            <a:schemeClr val="accent1"/>
          </a:lnRef>
          <a:fillRef idx="0">
            <a:schemeClr val="accent1"/>
          </a:fillRef>
          <a:effectRef idx="0">
            <a:schemeClr val="accent1"/>
          </a:effectRef>
          <a:fontRef idx="minor">
            <a:schemeClr val="tx1"/>
          </a:fontRef>
        </p:style>
      </p:cxnSp>
      <p:sp>
        <p:nvSpPr>
          <p:cNvPr id="19" name="TextBox 18"/>
          <p:cNvSpPr txBox="1"/>
          <p:nvPr/>
        </p:nvSpPr>
        <p:spPr>
          <a:xfrm>
            <a:off x="5726095" y="876655"/>
            <a:ext cx="1090363" cy="338554"/>
          </a:xfrm>
          <a:prstGeom prst="rect">
            <a:avLst/>
          </a:prstGeom>
          <a:noFill/>
        </p:spPr>
        <p:txBody>
          <a:bodyPr wrap="none" rtlCol="0">
            <a:spAutoFit/>
          </a:bodyPr>
          <a:lstStyle/>
          <a:p>
            <a:r>
              <a:rPr lang="en-GB" sz="1600" b="1" dirty="0" smtClean="0">
                <a:solidFill>
                  <a:srgbClr val="F0462F"/>
                </a:solidFill>
              </a:rPr>
              <a:t>100 MV/m</a:t>
            </a:r>
            <a:endParaRPr lang="en-US" sz="1600" b="1" dirty="0">
              <a:solidFill>
                <a:srgbClr val="F0462F"/>
              </a:solidFill>
            </a:endParaRPr>
          </a:p>
        </p:txBody>
      </p:sp>
      <p:sp>
        <p:nvSpPr>
          <p:cNvPr id="4" name="Marcador de fecha 3"/>
          <p:cNvSpPr>
            <a:spLocks noGrp="1"/>
          </p:cNvSpPr>
          <p:nvPr>
            <p:ph type="dt" sz="half" idx="10"/>
          </p:nvPr>
        </p:nvSpPr>
        <p:spPr/>
        <p:txBody>
          <a:bodyPr/>
          <a:lstStyle/>
          <a:p>
            <a:r>
              <a:rPr lang="es-ES_tradnl" smtClean="0">
                <a:solidFill>
                  <a:prstClr val="black">
                    <a:tint val="75000"/>
                  </a:prstClr>
                </a:solidFill>
              </a:rPr>
              <a:t>30 May - 5 June 2016</a:t>
            </a:r>
            <a:endParaRPr lang="en-US">
              <a:solidFill>
                <a:prstClr val="black">
                  <a:tint val="75000"/>
                </a:prstClr>
              </a:solidFill>
            </a:endParaRPr>
          </a:p>
        </p:txBody>
      </p:sp>
      <p:sp>
        <p:nvSpPr>
          <p:cNvPr id="6" name="Marcador de pie de página 5"/>
          <p:cNvSpPr>
            <a:spLocks noGrp="1"/>
          </p:cNvSpPr>
          <p:nvPr>
            <p:ph type="ftr" sz="quarter" idx="11"/>
          </p:nvPr>
        </p:nvSpPr>
        <p:spPr/>
        <p:txBody>
          <a:bodyPr/>
          <a:lstStyle/>
          <a:p>
            <a:r>
              <a:rPr lang="en-GB" smtClean="0"/>
              <a:t>ECFA LCWS 2016</a:t>
            </a:r>
            <a:endParaRPr lang="es-ES" dirty="0"/>
          </a:p>
        </p:txBody>
      </p:sp>
      <p:sp>
        <p:nvSpPr>
          <p:cNvPr id="21" name="Marcador de número de diapositiva 20"/>
          <p:cNvSpPr>
            <a:spLocks noGrp="1"/>
          </p:cNvSpPr>
          <p:nvPr>
            <p:ph type="sldNum" sz="quarter" idx="12"/>
          </p:nvPr>
        </p:nvSpPr>
        <p:spPr/>
        <p:txBody>
          <a:bodyPr/>
          <a:lstStyle/>
          <a:p>
            <a:fld id="{9A43A518-2C89-46D8-985F-EB86B73A5824}" type="slidenum">
              <a:rPr lang="en-US" smtClean="0">
                <a:solidFill>
                  <a:prstClr val="black">
                    <a:tint val="75000"/>
                  </a:prstClr>
                </a:solidFill>
              </a:rPr>
              <a:pPr/>
              <a:t>23</a:t>
            </a:fld>
            <a:endParaRPr lang="en-US">
              <a:solidFill>
                <a:prstClr val="black">
                  <a:tint val="75000"/>
                </a:prstClr>
              </a:solidFill>
            </a:endParaRPr>
          </a:p>
        </p:txBody>
      </p:sp>
    </p:spTree>
    <p:extLst>
      <p:ext uri="{BB962C8B-B14F-4D97-AF65-F5344CB8AC3E}">
        <p14:creationId xmlns:p14="http://schemas.microsoft.com/office/powerpoint/2010/main" val="2766160235"/>
      </p:ext>
    </p:extLst>
  </p:cSld>
  <p:clrMapOvr>
    <a:masterClrMapping/>
  </p:clrMapOvr>
  <mc:AlternateContent xmlns:mc="http://schemas.openxmlformats.org/markup-compatibility/2006">
    <mc:Choice xmlns:p14="http://schemas.microsoft.com/office/powerpoint/2010/main" Requires="p14">
      <p:transition spd="slow" p14:dur="2000">
        <p14:prism isContent="1"/>
      </p:transition>
    </mc:Choice>
    <mc:Fallback>
      <p:transition xmlns:p14="http://schemas.microsoft.com/office/powerpoint/2010/main" spd="slow">
        <p:fade/>
      </p:transition>
    </mc:Fallback>
  </mc:AlternateContent>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Xbox-2 test stand</a:t>
            </a:r>
            <a:endParaRPr lang="en-US" dirty="0"/>
          </a:p>
        </p:txBody>
      </p:sp>
      <p:sp>
        <p:nvSpPr>
          <p:cNvPr id="36" name="TextBox 35"/>
          <p:cNvSpPr txBox="1"/>
          <p:nvPr/>
        </p:nvSpPr>
        <p:spPr>
          <a:xfrm>
            <a:off x="774357" y="645823"/>
            <a:ext cx="7595286" cy="461665"/>
          </a:xfrm>
          <a:prstGeom prst="rect">
            <a:avLst/>
          </a:prstGeom>
          <a:noFill/>
        </p:spPr>
        <p:txBody>
          <a:bodyPr wrap="square" rtlCol="0">
            <a:spAutoFit/>
          </a:bodyPr>
          <a:lstStyle/>
          <a:p>
            <a:r>
              <a:rPr lang="en-GB" sz="2400" b="1" dirty="0" smtClean="0">
                <a:solidFill>
                  <a:srgbClr val="002060"/>
                </a:solidFill>
              </a:rPr>
              <a:t>High-gradient studies: Conditioning process</a:t>
            </a:r>
            <a:endParaRPr lang="en-US" sz="2400" b="1" dirty="0">
              <a:solidFill>
                <a:srgbClr val="002060"/>
              </a:solidFill>
            </a:endParaRPr>
          </a:p>
        </p:txBody>
      </p:sp>
      <p:pic>
        <p:nvPicPr>
          <p:cNvPr id="37" name="Picture 36"/>
          <p:cNvPicPr>
            <a:picLocks noChangeAspect="1"/>
          </p:cNvPicPr>
          <p:nvPr/>
        </p:nvPicPr>
        <p:blipFill>
          <a:blip r:embed="rId3"/>
          <a:stretch>
            <a:fillRect/>
          </a:stretch>
        </p:blipFill>
        <p:spPr>
          <a:xfrm>
            <a:off x="1543050" y="2697037"/>
            <a:ext cx="5824082" cy="3796056"/>
          </a:xfrm>
          <a:prstGeom prst="rect">
            <a:avLst/>
          </a:prstGeom>
        </p:spPr>
      </p:pic>
      <p:sp>
        <p:nvSpPr>
          <p:cNvPr id="38" name="TextBox 37"/>
          <p:cNvSpPr txBox="1"/>
          <p:nvPr/>
        </p:nvSpPr>
        <p:spPr>
          <a:xfrm>
            <a:off x="2869201" y="5121398"/>
            <a:ext cx="1075936" cy="646331"/>
          </a:xfrm>
          <a:prstGeom prst="rect">
            <a:avLst/>
          </a:prstGeom>
          <a:noFill/>
        </p:spPr>
        <p:txBody>
          <a:bodyPr wrap="none" rtlCol="0">
            <a:spAutoFit/>
          </a:bodyPr>
          <a:lstStyle/>
          <a:p>
            <a:r>
              <a:rPr lang="en-GB" b="1" dirty="0" smtClean="0">
                <a:solidFill>
                  <a:srgbClr val="8000FF"/>
                </a:solidFill>
              </a:rPr>
              <a:t>T24OPEN</a:t>
            </a:r>
          </a:p>
          <a:p>
            <a:r>
              <a:rPr lang="en-GB" b="1" dirty="0" smtClean="0">
                <a:solidFill>
                  <a:srgbClr val="8000FF"/>
                </a:solidFill>
              </a:rPr>
              <a:t>Xbox-2</a:t>
            </a:r>
            <a:endParaRPr lang="en-US" b="1" dirty="0">
              <a:solidFill>
                <a:srgbClr val="8000FF"/>
              </a:solidFill>
            </a:endParaRPr>
          </a:p>
        </p:txBody>
      </p:sp>
      <p:cxnSp>
        <p:nvCxnSpPr>
          <p:cNvPr id="40" name="Straight Arrow Connector 39"/>
          <p:cNvCxnSpPr/>
          <p:nvPr/>
        </p:nvCxnSpPr>
        <p:spPr>
          <a:xfrm flipH="1" flipV="1">
            <a:off x="3078207" y="4738221"/>
            <a:ext cx="209005" cy="360657"/>
          </a:xfrm>
          <a:prstGeom prst="straightConnector1">
            <a:avLst/>
          </a:prstGeom>
          <a:ln w="38100">
            <a:solidFill>
              <a:srgbClr val="8000FF"/>
            </a:solidFill>
            <a:tailEnd type="triangle"/>
          </a:ln>
        </p:spPr>
        <p:style>
          <a:lnRef idx="1">
            <a:schemeClr val="accent1"/>
          </a:lnRef>
          <a:fillRef idx="0">
            <a:schemeClr val="accent1"/>
          </a:fillRef>
          <a:effectRef idx="0">
            <a:schemeClr val="accent1"/>
          </a:effectRef>
          <a:fontRef idx="minor">
            <a:schemeClr val="tx1"/>
          </a:fontRef>
        </p:style>
      </p:cxnSp>
      <p:sp>
        <p:nvSpPr>
          <p:cNvPr id="41" name="TextBox 40"/>
          <p:cNvSpPr txBox="1"/>
          <p:nvPr/>
        </p:nvSpPr>
        <p:spPr>
          <a:xfrm>
            <a:off x="2698300" y="3212523"/>
            <a:ext cx="1820627" cy="369332"/>
          </a:xfrm>
          <a:prstGeom prst="rect">
            <a:avLst/>
          </a:prstGeom>
          <a:noFill/>
        </p:spPr>
        <p:txBody>
          <a:bodyPr wrap="none" rtlCol="0">
            <a:spAutoFit/>
          </a:bodyPr>
          <a:lstStyle/>
          <a:p>
            <a:r>
              <a:rPr lang="en-GB" b="1" dirty="0" smtClean="0"/>
              <a:t>Previously tested</a:t>
            </a:r>
            <a:endParaRPr lang="en-US" b="1" dirty="0"/>
          </a:p>
        </p:txBody>
      </p:sp>
      <p:cxnSp>
        <p:nvCxnSpPr>
          <p:cNvPr id="42" name="Straight Arrow Connector 41"/>
          <p:cNvCxnSpPr/>
          <p:nvPr/>
        </p:nvCxnSpPr>
        <p:spPr>
          <a:xfrm>
            <a:off x="3182710" y="3581855"/>
            <a:ext cx="217713" cy="194307"/>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45" name="TextBox 44"/>
          <p:cNvSpPr txBox="1"/>
          <p:nvPr/>
        </p:nvSpPr>
        <p:spPr>
          <a:xfrm>
            <a:off x="606957" y="1323671"/>
            <a:ext cx="7930086" cy="1477328"/>
          </a:xfrm>
          <a:prstGeom prst="rect">
            <a:avLst/>
          </a:prstGeom>
          <a:noFill/>
        </p:spPr>
        <p:txBody>
          <a:bodyPr wrap="square" rtlCol="0">
            <a:spAutoFit/>
          </a:bodyPr>
          <a:lstStyle/>
          <a:p>
            <a:r>
              <a:rPr lang="en-GB" dirty="0" smtClean="0"/>
              <a:t>Comparative studies of conditioning of different prototypes allows a general characterization of the conditioning process in high-gradient structures.</a:t>
            </a:r>
          </a:p>
          <a:p>
            <a:endParaRPr lang="en-GB" dirty="0" smtClean="0"/>
          </a:p>
          <a:p>
            <a:r>
              <a:rPr lang="en-GB" dirty="0" smtClean="0"/>
              <a:t>The T24-OPEN structure follows the </a:t>
            </a:r>
            <a:r>
              <a:rPr lang="en-GB" b="1" dirty="0" smtClean="0"/>
              <a:t>same conditioning trend </a:t>
            </a:r>
            <a:r>
              <a:rPr lang="en-GB" dirty="0" smtClean="0"/>
              <a:t>as previously tested structures with different design.</a:t>
            </a:r>
          </a:p>
        </p:txBody>
      </p:sp>
      <p:sp>
        <p:nvSpPr>
          <p:cNvPr id="3" name="Marcador de fecha 2"/>
          <p:cNvSpPr>
            <a:spLocks noGrp="1"/>
          </p:cNvSpPr>
          <p:nvPr>
            <p:ph type="dt" sz="half" idx="10"/>
          </p:nvPr>
        </p:nvSpPr>
        <p:spPr/>
        <p:txBody>
          <a:bodyPr/>
          <a:lstStyle/>
          <a:p>
            <a:r>
              <a:rPr lang="es-ES_tradnl" smtClean="0">
                <a:solidFill>
                  <a:prstClr val="black">
                    <a:tint val="75000"/>
                  </a:prstClr>
                </a:solidFill>
              </a:rPr>
              <a:t>30 May - 5 June 2016</a:t>
            </a:r>
            <a:endParaRPr lang="en-US">
              <a:solidFill>
                <a:prstClr val="black">
                  <a:tint val="75000"/>
                </a:prstClr>
              </a:solidFill>
            </a:endParaRPr>
          </a:p>
        </p:txBody>
      </p:sp>
      <p:sp>
        <p:nvSpPr>
          <p:cNvPr id="4" name="Marcador de pie de página 3"/>
          <p:cNvSpPr>
            <a:spLocks noGrp="1"/>
          </p:cNvSpPr>
          <p:nvPr>
            <p:ph type="ftr" sz="quarter" idx="11"/>
          </p:nvPr>
        </p:nvSpPr>
        <p:spPr/>
        <p:txBody>
          <a:bodyPr/>
          <a:lstStyle/>
          <a:p>
            <a:r>
              <a:rPr lang="en-GB" smtClean="0"/>
              <a:t>ECFA LCWS 2016</a:t>
            </a:r>
            <a:endParaRPr lang="es-ES" dirty="0"/>
          </a:p>
        </p:txBody>
      </p:sp>
      <p:sp>
        <p:nvSpPr>
          <p:cNvPr id="5" name="Marcador de número de diapositiva 4"/>
          <p:cNvSpPr>
            <a:spLocks noGrp="1"/>
          </p:cNvSpPr>
          <p:nvPr>
            <p:ph type="sldNum" sz="quarter" idx="12"/>
          </p:nvPr>
        </p:nvSpPr>
        <p:spPr/>
        <p:txBody>
          <a:bodyPr/>
          <a:lstStyle/>
          <a:p>
            <a:fld id="{9A43A518-2C89-46D8-985F-EB86B73A5824}" type="slidenum">
              <a:rPr lang="en-US" smtClean="0">
                <a:solidFill>
                  <a:prstClr val="black">
                    <a:tint val="75000"/>
                  </a:prstClr>
                </a:solidFill>
              </a:rPr>
              <a:pPr/>
              <a:t>24</a:t>
            </a:fld>
            <a:endParaRPr lang="en-US">
              <a:solidFill>
                <a:prstClr val="black">
                  <a:tint val="75000"/>
                </a:prstClr>
              </a:solidFill>
            </a:endParaRPr>
          </a:p>
        </p:txBody>
      </p:sp>
    </p:spTree>
    <p:extLst>
      <p:ext uri="{BB962C8B-B14F-4D97-AF65-F5344CB8AC3E}">
        <p14:creationId xmlns:p14="http://schemas.microsoft.com/office/powerpoint/2010/main" val="554807440"/>
      </p:ext>
    </p:extLst>
  </p:cSld>
  <p:clrMapOvr>
    <a:masterClrMapping/>
  </p:clrMapOvr>
  <mc:AlternateContent xmlns:mc="http://schemas.openxmlformats.org/markup-compatibility/2006">
    <mc:Choice xmlns:p14="http://schemas.microsoft.com/office/powerpoint/2010/main" Requires="p14">
      <p:transition spd="slow" p14:dur="2000">
        <p14:prism isContent="1"/>
      </p:transition>
    </mc:Choice>
    <mc:Fallback>
      <p:transition xmlns:p14="http://schemas.microsoft.com/office/powerpoint/2010/main" spd="slow">
        <p:fade/>
      </p:transition>
    </mc:Fallback>
  </mc:AlternateContent>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Xbox-2 test stand</a:t>
            </a:r>
            <a:endParaRPr lang="en-US" dirty="0"/>
          </a:p>
        </p:txBody>
      </p:sp>
      <p:sp>
        <p:nvSpPr>
          <p:cNvPr id="36" name="TextBox 35"/>
          <p:cNvSpPr txBox="1"/>
          <p:nvPr/>
        </p:nvSpPr>
        <p:spPr>
          <a:xfrm>
            <a:off x="774357" y="645823"/>
            <a:ext cx="7595286" cy="461665"/>
          </a:xfrm>
          <a:prstGeom prst="rect">
            <a:avLst/>
          </a:prstGeom>
          <a:noFill/>
        </p:spPr>
        <p:txBody>
          <a:bodyPr wrap="square" rtlCol="0">
            <a:spAutoFit/>
          </a:bodyPr>
          <a:lstStyle/>
          <a:p>
            <a:r>
              <a:rPr lang="en-GB" sz="2400" b="1" dirty="0" smtClean="0">
                <a:solidFill>
                  <a:srgbClr val="002060"/>
                </a:solidFill>
              </a:rPr>
              <a:t>High-gradient studies: Pulse shape dependence</a:t>
            </a:r>
            <a:endParaRPr lang="en-US" sz="2400" b="1" dirty="0">
              <a:solidFill>
                <a:srgbClr val="002060"/>
              </a:solidFill>
            </a:endParaRPr>
          </a:p>
        </p:txBody>
      </p:sp>
      <p:sp>
        <p:nvSpPr>
          <p:cNvPr id="27" name="Freeform 26"/>
          <p:cNvSpPr/>
          <p:nvPr/>
        </p:nvSpPr>
        <p:spPr>
          <a:xfrm>
            <a:off x="1780843" y="3040063"/>
            <a:ext cx="1883725" cy="1310188"/>
          </a:xfrm>
          <a:custGeom>
            <a:avLst/>
            <a:gdLst>
              <a:gd name="connsiteX0" fmla="*/ 0 w 2949146"/>
              <a:gd name="connsiteY0" fmla="*/ 2042984 h 2051221"/>
              <a:gd name="connsiteX1" fmla="*/ 255373 w 2949146"/>
              <a:gd name="connsiteY1" fmla="*/ 2042984 h 2051221"/>
              <a:gd name="connsiteX2" fmla="*/ 280087 w 2949146"/>
              <a:gd name="connsiteY2" fmla="*/ 1540475 h 2051221"/>
              <a:gd name="connsiteX3" fmla="*/ 354227 w 2949146"/>
              <a:gd name="connsiteY3" fmla="*/ 1729946 h 2051221"/>
              <a:gd name="connsiteX4" fmla="*/ 453081 w 2949146"/>
              <a:gd name="connsiteY4" fmla="*/ 1828800 h 2051221"/>
              <a:gd name="connsiteX5" fmla="*/ 584887 w 2949146"/>
              <a:gd name="connsiteY5" fmla="*/ 1935892 h 2051221"/>
              <a:gd name="connsiteX6" fmla="*/ 724930 w 2949146"/>
              <a:gd name="connsiteY6" fmla="*/ 2001794 h 2051221"/>
              <a:gd name="connsiteX7" fmla="*/ 823784 w 2949146"/>
              <a:gd name="connsiteY7" fmla="*/ 2042984 h 2051221"/>
              <a:gd name="connsiteX8" fmla="*/ 955589 w 2949146"/>
              <a:gd name="connsiteY8" fmla="*/ 2051221 h 2051221"/>
              <a:gd name="connsiteX9" fmla="*/ 1087395 w 2949146"/>
              <a:gd name="connsiteY9" fmla="*/ 2034746 h 2051221"/>
              <a:gd name="connsiteX10" fmla="*/ 1235676 w 2949146"/>
              <a:gd name="connsiteY10" fmla="*/ 1968843 h 2051221"/>
              <a:gd name="connsiteX11" fmla="*/ 1318054 w 2949146"/>
              <a:gd name="connsiteY11" fmla="*/ 1902940 h 2051221"/>
              <a:gd name="connsiteX12" fmla="*/ 1383957 w 2949146"/>
              <a:gd name="connsiteY12" fmla="*/ 1845275 h 2051221"/>
              <a:gd name="connsiteX13" fmla="*/ 1433384 w 2949146"/>
              <a:gd name="connsiteY13" fmla="*/ 0 h 2051221"/>
              <a:gd name="connsiteX14" fmla="*/ 1639330 w 2949146"/>
              <a:gd name="connsiteY14" fmla="*/ 0 h 2051221"/>
              <a:gd name="connsiteX15" fmla="*/ 1672281 w 2949146"/>
              <a:gd name="connsiteY15" fmla="*/ 1762897 h 2051221"/>
              <a:gd name="connsiteX16" fmla="*/ 1754660 w 2949146"/>
              <a:gd name="connsiteY16" fmla="*/ 1812324 h 2051221"/>
              <a:gd name="connsiteX17" fmla="*/ 1886465 w 2949146"/>
              <a:gd name="connsiteY17" fmla="*/ 1886465 h 2051221"/>
              <a:gd name="connsiteX18" fmla="*/ 2075935 w 2949146"/>
              <a:gd name="connsiteY18" fmla="*/ 1960605 h 2051221"/>
              <a:gd name="connsiteX19" fmla="*/ 2323071 w 2949146"/>
              <a:gd name="connsiteY19" fmla="*/ 1993556 h 2051221"/>
              <a:gd name="connsiteX20" fmla="*/ 2677298 w 2949146"/>
              <a:gd name="connsiteY20" fmla="*/ 2026508 h 2051221"/>
              <a:gd name="connsiteX21" fmla="*/ 2949146 w 2949146"/>
              <a:gd name="connsiteY21" fmla="*/ 2034746 h 20512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949146" h="2051221">
                <a:moveTo>
                  <a:pt x="0" y="2042984"/>
                </a:moveTo>
                <a:lnTo>
                  <a:pt x="255373" y="2042984"/>
                </a:lnTo>
                <a:lnTo>
                  <a:pt x="280087" y="1540475"/>
                </a:lnTo>
                <a:lnTo>
                  <a:pt x="354227" y="1729946"/>
                </a:lnTo>
                <a:lnTo>
                  <a:pt x="453081" y="1828800"/>
                </a:lnTo>
                <a:lnTo>
                  <a:pt x="584887" y="1935892"/>
                </a:lnTo>
                <a:lnTo>
                  <a:pt x="724930" y="2001794"/>
                </a:lnTo>
                <a:lnTo>
                  <a:pt x="823784" y="2042984"/>
                </a:lnTo>
                <a:lnTo>
                  <a:pt x="955589" y="2051221"/>
                </a:lnTo>
                <a:lnTo>
                  <a:pt x="1087395" y="2034746"/>
                </a:lnTo>
                <a:lnTo>
                  <a:pt x="1235676" y="1968843"/>
                </a:lnTo>
                <a:lnTo>
                  <a:pt x="1318054" y="1902940"/>
                </a:lnTo>
                <a:lnTo>
                  <a:pt x="1383957" y="1845275"/>
                </a:lnTo>
                <a:lnTo>
                  <a:pt x="1433384" y="0"/>
                </a:lnTo>
                <a:lnTo>
                  <a:pt x="1639330" y="0"/>
                </a:lnTo>
                <a:lnTo>
                  <a:pt x="1672281" y="1762897"/>
                </a:lnTo>
                <a:lnTo>
                  <a:pt x="1754660" y="1812324"/>
                </a:lnTo>
                <a:lnTo>
                  <a:pt x="1886465" y="1886465"/>
                </a:lnTo>
                <a:lnTo>
                  <a:pt x="2075935" y="1960605"/>
                </a:lnTo>
                <a:lnTo>
                  <a:pt x="2323071" y="1993556"/>
                </a:lnTo>
                <a:lnTo>
                  <a:pt x="2677298" y="2026508"/>
                </a:lnTo>
                <a:lnTo>
                  <a:pt x="2949146" y="2034746"/>
                </a:lnTo>
              </a:path>
            </a:pathLst>
          </a:custGeom>
          <a:solidFill>
            <a:schemeClr val="accent2">
              <a:lumMod val="40000"/>
              <a:lumOff val="60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Freeform 27"/>
          <p:cNvSpPr/>
          <p:nvPr/>
        </p:nvSpPr>
        <p:spPr>
          <a:xfrm>
            <a:off x="5127214" y="3050586"/>
            <a:ext cx="1594326" cy="1299665"/>
          </a:xfrm>
          <a:custGeom>
            <a:avLst/>
            <a:gdLst>
              <a:gd name="connsiteX0" fmla="*/ 0 w 2496065"/>
              <a:gd name="connsiteY0" fmla="*/ 2034746 h 2034746"/>
              <a:gd name="connsiteX1" fmla="*/ 1136822 w 2496065"/>
              <a:gd name="connsiteY1" fmla="*/ 2034746 h 2034746"/>
              <a:gd name="connsiteX2" fmla="*/ 1178011 w 2496065"/>
              <a:gd name="connsiteY2" fmla="*/ 0 h 2034746"/>
              <a:gd name="connsiteX3" fmla="*/ 1392195 w 2496065"/>
              <a:gd name="connsiteY3" fmla="*/ 0 h 2034746"/>
              <a:gd name="connsiteX4" fmla="*/ 1416908 w 2496065"/>
              <a:gd name="connsiteY4" fmla="*/ 2034746 h 2034746"/>
              <a:gd name="connsiteX5" fmla="*/ 2496065 w 2496065"/>
              <a:gd name="connsiteY5" fmla="*/ 2034746 h 20347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496065" h="2034746">
                <a:moveTo>
                  <a:pt x="0" y="2034746"/>
                </a:moveTo>
                <a:lnTo>
                  <a:pt x="1136822" y="2034746"/>
                </a:lnTo>
                <a:lnTo>
                  <a:pt x="1178011" y="0"/>
                </a:lnTo>
                <a:lnTo>
                  <a:pt x="1392195" y="0"/>
                </a:lnTo>
                <a:lnTo>
                  <a:pt x="1416908" y="2034746"/>
                </a:lnTo>
                <a:lnTo>
                  <a:pt x="2496065" y="2034746"/>
                </a:lnTo>
              </a:path>
            </a:pathLst>
          </a:custGeom>
          <a:solidFill>
            <a:schemeClr val="accent2">
              <a:lumMod val="40000"/>
              <a:lumOff val="60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TextBox 32"/>
          <p:cNvSpPr txBox="1"/>
          <p:nvPr/>
        </p:nvSpPr>
        <p:spPr>
          <a:xfrm>
            <a:off x="2955120" y="2986773"/>
            <a:ext cx="1694772" cy="646331"/>
          </a:xfrm>
          <a:prstGeom prst="rect">
            <a:avLst/>
          </a:prstGeom>
          <a:noFill/>
        </p:spPr>
        <p:txBody>
          <a:bodyPr wrap="square" rtlCol="0">
            <a:spAutoFit/>
          </a:bodyPr>
          <a:lstStyle/>
          <a:p>
            <a:r>
              <a:rPr lang="en-GB" dirty="0" smtClean="0"/>
              <a:t>Using Pulse Compressor</a:t>
            </a:r>
            <a:endParaRPr lang="en-US" dirty="0"/>
          </a:p>
        </p:txBody>
      </p:sp>
      <p:sp>
        <p:nvSpPr>
          <p:cNvPr id="34" name="TextBox 33"/>
          <p:cNvSpPr txBox="1"/>
          <p:nvPr/>
        </p:nvSpPr>
        <p:spPr>
          <a:xfrm>
            <a:off x="6472016" y="2888177"/>
            <a:ext cx="2071560" cy="923330"/>
          </a:xfrm>
          <a:prstGeom prst="rect">
            <a:avLst/>
          </a:prstGeom>
          <a:noFill/>
        </p:spPr>
        <p:txBody>
          <a:bodyPr wrap="square" rtlCol="0">
            <a:spAutoFit/>
          </a:bodyPr>
          <a:lstStyle/>
          <a:p>
            <a:r>
              <a:rPr lang="en-GB" dirty="0" smtClean="0"/>
              <a:t>Using directly Klystron Output power</a:t>
            </a:r>
            <a:endParaRPr lang="en-US" dirty="0"/>
          </a:p>
        </p:txBody>
      </p:sp>
      <p:sp>
        <p:nvSpPr>
          <p:cNvPr id="35" name="TextBox 34"/>
          <p:cNvSpPr txBox="1"/>
          <p:nvPr/>
        </p:nvSpPr>
        <p:spPr>
          <a:xfrm>
            <a:off x="596906" y="1285737"/>
            <a:ext cx="7670794" cy="1477328"/>
          </a:xfrm>
          <a:prstGeom prst="rect">
            <a:avLst/>
          </a:prstGeom>
          <a:noFill/>
        </p:spPr>
        <p:txBody>
          <a:bodyPr wrap="square" rtlCol="0">
            <a:spAutoFit/>
          </a:bodyPr>
          <a:lstStyle/>
          <a:p>
            <a:r>
              <a:rPr lang="en-GB" dirty="0" smtClean="0"/>
              <a:t>The shape of the high-power pulse that feeds the accelerating structure could be relevant for its performance.</a:t>
            </a:r>
          </a:p>
          <a:p>
            <a:r>
              <a:rPr lang="en-GB" dirty="0" smtClean="0"/>
              <a:t>We want to find whether there is a Pulse shape dependence on the Breakdown Rate or not.</a:t>
            </a:r>
          </a:p>
          <a:p>
            <a:r>
              <a:rPr lang="en-GB" dirty="0" smtClean="0"/>
              <a:t>Two pulse shape configurations are used:</a:t>
            </a:r>
          </a:p>
        </p:txBody>
      </p:sp>
      <p:sp>
        <p:nvSpPr>
          <p:cNvPr id="39" name="TextBox 38"/>
          <p:cNvSpPr txBox="1"/>
          <p:nvPr/>
        </p:nvSpPr>
        <p:spPr>
          <a:xfrm>
            <a:off x="596906" y="4730728"/>
            <a:ext cx="7670794" cy="369332"/>
          </a:xfrm>
          <a:prstGeom prst="rect">
            <a:avLst/>
          </a:prstGeom>
          <a:noFill/>
        </p:spPr>
        <p:txBody>
          <a:bodyPr wrap="square" rtlCol="0">
            <a:spAutoFit/>
          </a:bodyPr>
          <a:lstStyle/>
          <a:p>
            <a:r>
              <a:rPr lang="en-GB" dirty="0" smtClean="0"/>
              <a:t>Temperature Rise of the copper is different for each pulse:</a:t>
            </a:r>
          </a:p>
        </p:txBody>
      </p:sp>
      <p:pic>
        <p:nvPicPr>
          <p:cNvPr id="4" name="Picture 3"/>
          <p:cNvPicPr>
            <a:picLocks noChangeAspect="1"/>
          </p:cNvPicPr>
          <p:nvPr/>
        </p:nvPicPr>
        <p:blipFill>
          <a:blip r:embed="rId3"/>
          <a:stretch>
            <a:fillRect/>
          </a:stretch>
        </p:blipFill>
        <p:spPr>
          <a:xfrm>
            <a:off x="2955120" y="5092110"/>
            <a:ext cx="2444708" cy="719390"/>
          </a:xfrm>
          <a:prstGeom prst="rect">
            <a:avLst/>
          </a:prstGeom>
        </p:spPr>
      </p:pic>
      <p:cxnSp>
        <p:nvCxnSpPr>
          <p:cNvPr id="44" name="Straight Arrow Connector 43"/>
          <p:cNvCxnSpPr/>
          <p:nvPr/>
        </p:nvCxnSpPr>
        <p:spPr>
          <a:xfrm flipV="1">
            <a:off x="1694634" y="2888177"/>
            <a:ext cx="0" cy="1524846"/>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55" name="Straight Arrow Connector 54"/>
          <p:cNvCxnSpPr/>
          <p:nvPr/>
        </p:nvCxnSpPr>
        <p:spPr>
          <a:xfrm>
            <a:off x="1694634" y="4413022"/>
            <a:ext cx="2591616" cy="0"/>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57" name="TextBox 56"/>
          <p:cNvSpPr txBox="1"/>
          <p:nvPr/>
        </p:nvSpPr>
        <p:spPr>
          <a:xfrm>
            <a:off x="3407205" y="4390553"/>
            <a:ext cx="790601" cy="369332"/>
          </a:xfrm>
          <a:prstGeom prst="rect">
            <a:avLst/>
          </a:prstGeom>
          <a:noFill/>
        </p:spPr>
        <p:txBody>
          <a:bodyPr wrap="none" rtlCol="0">
            <a:spAutoFit/>
          </a:bodyPr>
          <a:lstStyle/>
          <a:p>
            <a:r>
              <a:rPr lang="en-GB" b="1" dirty="0" smtClean="0"/>
              <a:t>Time t</a:t>
            </a:r>
            <a:endParaRPr lang="en-US" b="1" dirty="0"/>
          </a:p>
        </p:txBody>
      </p:sp>
      <p:sp>
        <p:nvSpPr>
          <p:cNvPr id="58" name="TextBox 57"/>
          <p:cNvSpPr txBox="1"/>
          <p:nvPr/>
        </p:nvSpPr>
        <p:spPr>
          <a:xfrm>
            <a:off x="900378" y="2801635"/>
            <a:ext cx="794256" cy="646331"/>
          </a:xfrm>
          <a:prstGeom prst="rect">
            <a:avLst/>
          </a:prstGeom>
          <a:noFill/>
        </p:spPr>
        <p:txBody>
          <a:bodyPr wrap="none" rtlCol="0">
            <a:spAutoFit/>
          </a:bodyPr>
          <a:lstStyle/>
          <a:p>
            <a:r>
              <a:rPr lang="en-GB" b="1" dirty="0" smtClean="0"/>
              <a:t>Power</a:t>
            </a:r>
          </a:p>
          <a:p>
            <a:r>
              <a:rPr lang="en-GB" b="1" dirty="0" smtClean="0"/>
              <a:t>P(t)</a:t>
            </a:r>
            <a:endParaRPr lang="en-US" b="1" dirty="0"/>
          </a:p>
        </p:txBody>
      </p:sp>
      <p:cxnSp>
        <p:nvCxnSpPr>
          <p:cNvPr id="60" name="Straight Arrow Connector 59"/>
          <p:cNvCxnSpPr/>
          <p:nvPr/>
        </p:nvCxnSpPr>
        <p:spPr>
          <a:xfrm flipV="1">
            <a:off x="4900233" y="2890988"/>
            <a:ext cx="0" cy="1524846"/>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61" name="Straight Arrow Connector 60"/>
          <p:cNvCxnSpPr/>
          <p:nvPr/>
        </p:nvCxnSpPr>
        <p:spPr>
          <a:xfrm>
            <a:off x="4900233" y="4415833"/>
            <a:ext cx="2591616" cy="0"/>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63" name="TextBox 62"/>
          <p:cNvSpPr txBox="1"/>
          <p:nvPr/>
        </p:nvSpPr>
        <p:spPr>
          <a:xfrm>
            <a:off x="6612804" y="4393364"/>
            <a:ext cx="790601" cy="369332"/>
          </a:xfrm>
          <a:prstGeom prst="rect">
            <a:avLst/>
          </a:prstGeom>
          <a:noFill/>
        </p:spPr>
        <p:txBody>
          <a:bodyPr wrap="none" rtlCol="0">
            <a:spAutoFit/>
          </a:bodyPr>
          <a:lstStyle/>
          <a:p>
            <a:r>
              <a:rPr lang="en-GB" b="1" dirty="0" smtClean="0"/>
              <a:t>Time t</a:t>
            </a:r>
            <a:endParaRPr lang="en-US" b="1" dirty="0"/>
          </a:p>
        </p:txBody>
      </p:sp>
      <p:sp>
        <p:nvSpPr>
          <p:cNvPr id="18" name="TextBox 17"/>
          <p:cNvSpPr txBox="1"/>
          <p:nvPr/>
        </p:nvSpPr>
        <p:spPr>
          <a:xfrm>
            <a:off x="596906" y="5857509"/>
            <a:ext cx="7670794" cy="646331"/>
          </a:xfrm>
          <a:prstGeom prst="rect">
            <a:avLst/>
          </a:prstGeom>
          <a:noFill/>
        </p:spPr>
        <p:txBody>
          <a:bodyPr wrap="square" rtlCol="0">
            <a:spAutoFit/>
          </a:bodyPr>
          <a:lstStyle/>
          <a:p>
            <a:r>
              <a:rPr lang="en-GB" dirty="0" smtClean="0"/>
              <a:t>The difference in temperature can alter the effective surface fields which will impact on the breakdown rate.</a:t>
            </a:r>
          </a:p>
        </p:txBody>
      </p:sp>
      <p:sp>
        <p:nvSpPr>
          <p:cNvPr id="3" name="Marcador de fecha 2"/>
          <p:cNvSpPr>
            <a:spLocks noGrp="1"/>
          </p:cNvSpPr>
          <p:nvPr>
            <p:ph type="dt" sz="half" idx="10"/>
          </p:nvPr>
        </p:nvSpPr>
        <p:spPr/>
        <p:txBody>
          <a:bodyPr/>
          <a:lstStyle/>
          <a:p>
            <a:r>
              <a:rPr lang="es-ES_tradnl" smtClean="0">
                <a:solidFill>
                  <a:prstClr val="black">
                    <a:tint val="75000"/>
                  </a:prstClr>
                </a:solidFill>
              </a:rPr>
              <a:t>30 May - 5 June 2016</a:t>
            </a:r>
            <a:endParaRPr lang="en-US">
              <a:solidFill>
                <a:prstClr val="black">
                  <a:tint val="75000"/>
                </a:prstClr>
              </a:solidFill>
            </a:endParaRPr>
          </a:p>
        </p:txBody>
      </p:sp>
      <p:sp>
        <p:nvSpPr>
          <p:cNvPr id="5" name="Marcador de pie de página 4"/>
          <p:cNvSpPr>
            <a:spLocks noGrp="1"/>
          </p:cNvSpPr>
          <p:nvPr>
            <p:ph type="ftr" sz="quarter" idx="11"/>
          </p:nvPr>
        </p:nvSpPr>
        <p:spPr/>
        <p:txBody>
          <a:bodyPr/>
          <a:lstStyle/>
          <a:p>
            <a:r>
              <a:rPr lang="en-GB" smtClean="0"/>
              <a:t>ECFA LCWS 2016</a:t>
            </a:r>
            <a:endParaRPr lang="es-ES" dirty="0"/>
          </a:p>
        </p:txBody>
      </p:sp>
      <p:sp>
        <p:nvSpPr>
          <p:cNvPr id="6" name="Marcador de número de diapositiva 5"/>
          <p:cNvSpPr>
            <a:spLocks noGrp="1"/>
          </p:cNvSpPr>
          <p:nvPr>
            <p:ph type="sldNum" sz="quarter" idx="12"/>
          </p:nvPr>
        </p:nvSpPr>
        <p:spPr/>
        <p:txBody>
          <a:bodyPr/>
          <a:lstStyle/>
          <a:p>
            <a:fld id="{9A43A518-2C89-46D8-985F-EB86B73A5824}" type="slidenum">
              <a:rPr lang="en-US" smtClean="0">
                <a:solidFill>
                  <a:prstClr val="black">
                    <a:tint val="75000"/>
                  </a:prstClr>
                </a:solidFill>
              </a:rPr>
              <a:pPr/>
              <a:t>25</a:t>
            </a:fld>
            <a:endParaRPr lang="en-US">
              <a:solidFill>
                <a:prstClr val="black">
                  <a:tint val="75000"/>
                </a:prstClr>
              </a:solidFill>
            </a:endParaRPr>
          </a:p>
        </p:txBody>
      </p:sp>
    </p:spTree>
    <p:extLst>
      <p:ext uri="{BB962C8B-B14F-4D97-AF65-F5344CB8AC3E}">
        <p14:creationId xmlns:p14="http://schemas.microsoft.com/office/powerpoint/2010/main" val="1887730482"/>
      </p:ext>
    </p:extLst>
  </p:cSld>
  <p:clrMapOvr>
    <a:masterClrMapping/>
  </p:clrMapOvr>
  <mc:AlternateContent xmlns:mc="http://schemas.openxmlformats.org/markup-compatibility/2006">
    <mc:Choice xmlns:p14="http://schemas.microsoft.com/office/powerpoint/2010/main" Requires="p14">
      <p:transition spd="slow" p14:dur="2000">
        <p14:prism isContent="1"/>
      </p:transition>
    </mc:Choice>
    <mc:Fallback>
      <p:transition xmlns:p14="http://schemas.microsoft.com/office/powerpoint/2010/main" spd="slow">
        <p:fade/>
      </p:transition>
    </mc:Fallback>
  </mc:AlternateContent>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45232" y="188640"/>
            <a:ext cx="6563072" cy="576064"/>
          </a:xfrm>
        </p:spPr>
        <p:txBody>
          <a:bodyPr>
            <a:normAutofit fontScale="90000"/>
          </a:bodyPr>
          <a:lstStyle/>
          <a:p>
            <a:pPr algn="l"/>
            <a:r>
              <a:rPr lang="en-GB" dirty="0" smtClean="0"/>
              <a:t>WP4: Summary </a:t>
            </a:r>
            <a:r>
              <a:rPr lang="en-GB" dirty="0" err="1" smtClean="0"/>
              <a:t>XBOXes</a:t>
            </a:r>
            <a:endParaRPr lang="en-US" dirty="0"/>
          </a:p>
        </p:txBody>
      </p:sp>
      <p:sp>
        <p:nvSpPr>
          <p:cNvPr id="4" name="Rectangle 3"/>
          <p:cNvSpPr/>
          <p:nvPr/>
        </p:nvSpPr>
        <p:spPr>
          <a:xfrm>
            <a:off x="251520" y="1045179"/>
            <a:ext cx="8424936" cy="4832093"/>
          </a:xfrm>
          <a:prstGeom prst="rect">
            <a:avLst/>
          </a:prstGeom>
        </p:spPr>
        <p:txBody>
          <a:bodyPr wrap="square">
            <a:spAutoFit/>
          </a:bodyPr>
          <a:lstStyle/>
          <a:p>
            <a:pPr marL="285750" indent="-285750" algn="just">
              <a:buFont typeface="Arial"/>
              <a:buChar char="•"/>
            </a:pPr>
            <a:endParaRPr lang="en-GB" sz="2000" dirty="0"/>
          </a:p>
          <a:p>
            <a:pPr marL="285750" indent="-285750" algn="just">
              <a:buFont typeface="Arial"/>
              <a:buChar char="•"/>
            </a:pPr>
            <a:r>
              <a:rPr lang="en-GB" sz="2000" b="1" dirty="0" smtClean="0"/>
              <a:t>Xbox-1/Dogleg </a:t>
            </a:r>
            <a:r>
              <a:rPr lang="en-GB" sz="2000" b="1" dirty="0"/>
              <a:t>Beam-loading experiment </a:t>
            </a:r>
            <a:r>
              <a:rPr lang="en-GB" sz="2000" b="1" dirty="0" smtClean="0"/>
              <a:t>at CTF3: </a:t>
            </a:r>
            <a:r>
              <a:rPr lang="en-GB" sz="2000" dirty="0" smtClean="0"/>
              <a:t>study </a:t>
            </a:r>
            <a:r>
              <a:rPr lang="en-GB" sz="2000" dirty="0"/>
              <a:t>for the first time the effect </a:t>
            </a:r>
            <a:r>
              <a:rPr lang="en-GB" sz="2000" dirty="0" smtClean="0"/>
              <a:t>of </a:t>
            </a:r>
            <a:r>
              <a:rPr lang="en-GB" sz="2000" dirty="0"/>
              <a:t>beam on breakdown rate </a:t>
            </a:r>
            <a:r>
              <a:rPr lang="en-GB" sz="2000" dirty="0" smtClean="0"/>
              <a:t>in </a:t>
            </a:r>
            <a:r>
              <a:rPr lang="en-GB" sz="2000" dirty="0"/>
              <a:t>a CLIC high-gradient </a:t>
            </a:r>
            <a:r>
              <a:rPr lang="en-GB" sz="2000" dirty="0" smtClean="0"/>
              <a:t>prototype.</a:t>
            </a:r>
          </a:p>
          <a:p>
            <a:pPr marL="742950" lvl="1" indent="-285750" algn="just">
              <a:buFont typeface="Arial"/>
              <a:buChar char="•"/>
            </a:pPr>
            <a:r>
              <a:rPr lang="en-GB" sz="2000" dirty="0" smtClean="0"/>
              <a:t>Breakdown </a:t>
            </a:r>
            <a:r>
              <a:rPr lang="en-GB" sz="2000" dirty="0"/>
              <a:t>Rate is </a:t>
            </a:r>
            <a:r>
              <a:rPr lang="en-GB" sz="2000" dirty="0" smtClean="0"/>
              <a:t>correlated by </a:t>
            </a:r>
            <a:r>
              <a:rPr lang="en-GB" sz="2000" dirty="0"/>
              <a:t>the peak Gradient inside the </a:t>
            </a:r>
            <a:r>
              <a:rPr lang="en-GB" sz="2000" dirty="0" smtClean="0"/>
              <a:t>structure</a:t>
            </a:r>
            <a:endParaRPr lang="en-GB" sz="2000" dirty="0"/>
          </a:p>
          <a:p>
            <a:pPr marL="285750" indent="-285750" algn="just">
              <a:buFont typeface="Arial"/>
              <a:buChar char="•"/>
            </a:pPr>
            <a:endParaRPr lang="en-US" sz="2000" dirty="0" smtClean="0"/>
          </a:p>
          <a:p>
            <a:pPr marL="285750" indent="-285750" algn="just">
              <a:buFont typeface="Arial"/>
              <a:buChar char="•"/>
            </a:pPr>
            <a:r>
              <a:rPr lang="en-US" sz="2000" b="1" dirty="0" smtClean="0"/>
              <a:t>Xbox-2:</a:t>
            </a:r>
            <a:r>
              <a:rPr lang="en-US" sz="2000" dirty="0" smtClean="0"/>
              <a:t> conditioning of the </a:t>
            </a:r>
            <a:r>
              <a:rPr lang="en-GB" sz="2000" dirty="0" smtClean="0"/>
              <a:t>new </a:t>
            </a:r>
            <a:r>
              <a:rPr lang="en-GB" sz="2000" dirty="0"/>
              <a:t>prototype </a:t>
            </a:r>
            <a:r>
              <a:rPr lang="en-GB" sz="2000" dirty="0" smtClean="0"/>
              <a:t>design </a:t>
            </a:r>
            <a:r>
              <a:rPr lang="en-GB" sz="2000" b="1" dirty="0" smtClean="0"/>
              <a:t>T24OPEN.</a:t>
            </a:r>
          </a:p>
          <a:p>
            <a:pPr marL="742950" lvl="1" indent="-285750" algn="just">
              <a:buFont typeface="Arial"/>
              <a:buChar char="•"/>
            </a:pPr>
            <a:r>
              <a:rPr lang="en-GB" sz="2000" dirty="0" smtClean="0"/>
              <a:t>Same conditioning </a:t>
            </a:r>
            <a:r>
              <a:rPr lang="en-GB" sz="2000" dirty="0"/>
              <a:t>trend</a:t>
            </a:r>
            <a:r>
              <a:rPr lang="en-GB" sz="2000" b="1" dirty="0"/>
              <a:t> </a:t>
            </a:r>
            <a:r>
              <a:rPr lang="en-GB" sz="2000" dirty="0"/>
              <a:t>as previously tested structures with different </a:t>
            </a:r>
            <a:r>
              <a:rPr lang="en-GB" sz="2000" dirty="0" smtClean="0"/>
              <a:t>design.</a:t>
            </a:r>
          </a:p>
          <a:p>
            <a:pPr marL="742950" lvl="1" indent="-285750" algn="just">
              <a:buFont typeface="Arial"/>
              <a:buChar char="•"/>
            </a:pPr>
            <a:endParaRPr lang="en-GB" sz="2000" dirty="0"/>
          </a:p>
          <a:p>
            <a:pPr marL="285750" indent="-285750" algn="just">
              <a:buFont typeface="Arial"/>
              <a:buChar char="•"/>
            </a:pPr>
            <a:r>
              <a:rPr lang="en-GB" sz="2000" b="1" dirty="0" smtClean="0"/>
              <a:t>HG </a:t>
            </a:r>
            <a:r>
              <a:rPr lang="en-GB" sz="2000" b="1" dirty="0" smtClean="0"/>
              <a:t>studies </a:t>
            </a:r>
            <a:r>
              <a:rPr lang="en-GB" sz="2000" dirty="0" smtClean="0"/>
              <a:t>in </a:t>
            </a:r>
            <a:r>
              <a:rPr lang="en-GB" sz="2000" b="1" dirty="0" smtClean="0"/>
              <a:t>both</a:t>
            </a:r>
            <a:r>
              <a:rPr lang="en-GB" sz="2000" dirty="0" smtClean="0"/>
              <a:t> test-stands:</a:t>
            </a:r>
          </a:p>
          <a:p>
            <a:pPr marL="742950" lvl="1" indent="-285750" algn="just">
              <a:buFont typeface="Arial" panose="020B0604020202020204" pitchFamily="34" charset="0"/>
              <a:buChar char="•"/>
            </a:pPr>
            <a:r>
              <a:rPr lang="en-GB" dirty="0"/>
              <a:t>Conditioning process </a:t>
            </a:r>
            <a:r>
              <a:rPr lang="en-GB" dirty="0" smtClean="0"/>
              <a:t>optimization</a:t>
            </a:r>
          </a:p>
          <a:p>
            <a:pPr marL="742950" lvl="1" indent="-285750" algn="just">
              <a:buFont typeface="Arial" panose="020B0604020202020204" pitchFamily="34" charset="0"/>
              <a:buChar char="•"/>
            </a:pPr>
            <a:r>
              <a:rPr lang="en-GB" dirty="0" smtClean="0"/>
              <a:t>Breakdown </a:t>
            </a:r>
            <a:r>
              <a:rPr lang="en-GB" dirty="0"/>
              <a:t>positioning in tested </a:t>
            </a:r>
            <a:r>
              <a:rPr lang="en-GB" dirty="0" smtClean="0"/>
              <a:t>structures</a:t>
            </a:r>
          </a:p>
          <a:p>
            <a:pPr marL="742950" lvl="1" indent="-285750" algn="just">
              <a:buFont typeface="Arial" panose="020B0604020202020204" pitchFamily="34" charset="0"/>
              <a:buChar char="•"/>
            </a:pPr>
            <a:r>
              <a:rPr lang="en-GB" dirty="0"/>
              <a:t>Field emission </a:t>
            </a:r>
            <a:r>
              <a:rPr lang="en-GB" dirty="0" smtClean="0"/>
              <a:t>radiation</a:t>
            </a:r>
          </a:p>
          <a:p>
            <a:pPr marL="742950" lvl="1" indent="-285750" algn="just">
              <a:buFont typeface="Arial" panose="020B0604020202020204" pitchFamily="34" charset="0"/>
              <a:buChar char="•"/>
            </a:pPr>
            <a:r>
              <a:rPr lang="en-GB" dirty="0" smtClean="0"/>
              <a:t>Pulse </a:t>
            </a:r>
            <a:r>
              <a:rPr lang="en-GB" dirty="0"/>
              <a:t>shape </a:t>
            </a:r>
            <a:r>
              <a:rPr lang="en-GB" dirty="0" smtClean="0"/>
              <a:t>dependence of the Breakdown rate</a:t>
            </a:r>
          </a:p>
          <a:p>
            <a:pPr marL="742950" lvl="1" indent="-285750">
              <a:buFont typeface="Arial" panose="020B0604020202020204" pitchFamily="34" charset="0"/>
              <a:buChar char="•"/>
            </a:pPr>
            <a:r>
              <a:rPr lang="en-GB" dirty="0" smtClean="0"/>
              <a:t>…</a:t>
            </a:r>
            <a:endParaRPr lang="en-US" dirty="0"/>
          </a:p>
          <a:p>
            <a:endParaRPr lang="en-GB" b="1" dirty="0">
              <a:solidFill>
                <a:prstClr val="black"/>
              </a:solidFill>
            </a:endParaRPr>
          </a:p>
        </p:txBody>
      </p:sp>
      <p:sp>
        <p:nvSpPr>
          <p:cNvPr id="3" name="Marcador de fecha 2"/>
          <p:cNvSpPr>
            <a:spLocks noGrp="1"/>
          </p:cNvSpPr>
          <p:nvPr>
            <p:ph type="dt" sz="half" idx="10"/>
          </p:nvPr>
        </p:nvSpPr>
        <p:spPr/>
        <p:txBody>
          <a:bodyPr/>
          <a:lstStyle/>
          <a:p>
            <a:r>
              <a:rPr lang="es-ES_tradnl" smtClean="0">
                <a:solidFill>
                  <a:prstClr val="black">
                    <a:tint val="75000"/>
                  </a:prstClr>
                </a:solidFill>
              </a:rPr>
              <a:t>30 May - 5 June 2016</a:t>
            </a:r>
            <a:endParaRPr lang="en-US">
              <a:solidFill>
                <a:prstClr val="black">
                  <a:tint val="75000"/>
                </a:prstClr>
              </a:solidFill>
            </a:endParaRPr>
          </a:p>
        </p:txBody>
      </p:sp>
      <p:sp>
        <p:nvSpPr>
          <p:cNvPr id="5" name="Marcador de pie de página 4"/>
          <p:cNvSpPr>
            <a:spLocks noGrp="1"/>
          </p:cNvSpPr>
          <p:nvPr>
            <p:ph type="ftr" sz="quarter" idx="11"/>
          </p:nvPr>
        </p:nvSpPr>
        <p:spPr/>
        <p:txBody>
          <a:bodyPr/>
          <a:lstStyle/>
          <a:p>
            <a:r>
              <a:rPr lang="en-GB" smtClean="0"/>
              <a:t>ECFA LCWS 2016</a:t>
            </a:r>
            <a:endParaRPr lang="es-ES" dirty="0"/>
          </a:p>
        </p:txBody>
      </p:sp>
      <p:sp>
        <p:nvSpPr>
          <p:cNvPr id="6" name="Marcador de número de diapositiva 5"/>
          <p:cNvSpPr>
            <a:spLocks noGrp="1"/>
          </p:cNvSpPr>
          <p:nvPr>
            <p:ph type="sldNum" sz="quarter" idx="12"/>
          </p:nvPr>
        </p:nvSpPr>
        <p:spPr/>
        <p:txBody>
          <a:bodyPr/>
          <a:lstStyle/>
          <a:p>
            <a:fld id="{9A43A518-2C89-46D8-985F-EB86B73A5824}" type="slidenum">
              <a:rPr lang="en-US" smtClean="0">
                <a:solidFill>
                  <a:prstClr val="black">
                    <a:tint val="75000"/>
                  </a:prstClr>
                </a:solidFill>
              </a:rPr>
              <a:pPr/>
              <a:t>26</a:t>
            </a:fld>
            <a:endParaRPr lang="en-US">
              <a:solidFill>
                <a:prstClr val="black">
                  <a:tint val="75000"/>
                </a:prstClr>
              </a:solidFill>
            </a:endParaRPr>
          </a:p>
        </p:txBody>
      </p:sp>
    </p:spTree>
    <p:extLst>
      <p:ext uri="{BB962C8B-B14F-4D97-AF65-F5344CB8AC3E}">
        <p14:creationId xmlns:p14="http://schemas.microsoft.com/office/powerpoint/2010/main" val="3042867424"/>
      </p:ext>
    </p:extLst>
  </p:cSld>
  <p:clrMapOvr>
    <a:masterClrMapping/>
  </p:clrMapOvr>
  <mc:AlternateContent xmlns:mc="http://schemas.openxmlformats.org/markup-compatibility/2006">
    <mc:Choice xmlns:p14="http://schemas.microsoft.com/office/powerpoint/2010/main" Requires="p14">
      <p:transition spd="slow" p14:dur="2000">
        <p14:prism isContent="1"/>
      </p:transition>
    </mc:Choice>
    <mc:Fallback>
      <p:transition xmlns:p14="http://schemas.microsoft.com/office/powerpoint/2010/main" spd="slow">
        <p:fade/>
      </p:transition>
    </mc:Fallback>
  </mc:AlternateContent>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745232" y="188640"/>
            <a:ext cx="7211144" cy="576064"/>
          </a:xfrm>
        </p:spPr>
        <p:txBody>
          <a:bodyPr>
            <a:normAutofit fontScale="90000"/>
          </a:bodyPr>
          <a:lstStyle/>
          <a:p>
            <a:pPr algn="l"/>
            <a:r>
              <a:rPr lang="en-US" dirty="0" smtClean="0"/>
              <a:t>The XBOX3 </a:t>
            </a:r>
            <a:endParaRPr lang="en-US" dirty="0"/>
          </a:p>
        </p:txBody>
      </p:sp>
      <p:sp>
        <p:nvSpPr>
          <p:cNvPr id="3" name="Marcador de contenido 2"/>
          <p:cNvSpPr>
            <a:spLocks noGrp="1"/>
          </p:cNvSpPr>
          <p:nvPr>
            <p:ph idx="1"/>
          </p:nvPr>
        </p:nvSpPr>
        <p:spPr>
          <a:xfrm>
            <a:off x="457200" y="1019869"/>
            <a:ext cx="8229600" cy="5289451"/>
          </a:xfrm>
        </p:spPr>
        <p:txBody>
          <a:bodyPr>
            <a:normAutofit lnSpcReduction="10000"/>
          </a:bodyPr>
          <a:lstStyle/>
          <a:p>
            <a:r>
              <a:rPr lang="en-US" dirty="0" smtClean="0"/>
              <a:t>Aim:</a:t>
            </a:r>
          </a:p>
          <a:p>
            <a:pPr lvl="1"/>
            <a:r>
              <a:rPr lang="en-US" dirty="0"/>
              <a:t>H</a:t>
            </a:r>
            <a:r>
              <a:rPr lang="en-US" dirty="0" smtClean="0"/>
              <a:t>igh-gradient research topics at X-Band 11.994 GHz</a:t>
            </a:r>
          </a:p>
          <a:p>
            <a:r>
              <a:rPr lang="en-US" dirty="0" smtClean="0"/>
              <a:t>Technical specifications:</a:t>
            </a:r>
          </a:p>
          <a:p>
            <a:pPr lvl="1"/>
            <a:r>
              <a:rPr lang="en-US" dirty="0"/>
              <a:t>X</a:t>
            </a:r>
            <a:r>
              <a:rPr lang="en-US" dirty="0" smtClean="0"/>
              <a:t>-Band (2.9985 GHz) </a:t>
            </a:r>
          </a:p>
          <a:p>
            <a:pPr lvl="1"/>
            <a:r>
              <a:rPr lang="en-US" dirty="0" smtClean="0"/>
              <a:t>Pulsed High Power RF (HPRF):</a:t>
            </a:r>
          </a:p>
          <a:p>
            <a:pPr lvl="2"/>
            <a:r>
              <a:rPr lang="pl-PL" dirty="0"/>
              <a:t>4x Toshiba </a:t>
            </a:r>
            <a:r>
              <a:rPr lang="pl-PL" dirty="0" smtClean="0"/>
              <a:t>6 MW </a:t>
            </a:r>
            <a:r>
              <a:rPr lang="pl-PL" dirty="0"/>
              <a:t>5us </a:t>
            </a:r>
            <a:r>
              <a:rPr lang="pl-PL" dirty="0" err="1"/>
              <a:t>klystron</a:t>
            </a:r>
            <a:endParaRPr lang="pl-PL" dirty="0"/>
          </a:p>
          <a:p>
            <a:pPr lvl="2"/>
            <a:r>
              <a:rPr lang="pl-PL" dirty="0"/>
              <a:t>4x </a:t>
            </a:r>
            <a:r>
              <a:rPr lang="pl-PL" dirty="0" err="1"/>
              <a:t>Scandinova</a:t>
            </a:r>
            <a:r>
              <a:rPr lang="pl-PL" dirty="0"/>
              <a:t> </a:t>
            </a:r>
            <a:r>
              <a:rPr lang="pl-PL" dirty="0" err="1"/>
              <a:t>Modulators</a:t>
            </a:r>
            <a:endParaRPr lang="pl-PL" dirty="0"/>
          </a:p>
          <a:p>
            <a:pPr lvl="2"/>
            <a:r>
              <a:rPr lang="en-US" dirty="0" smtClean="0"/>
              <a:t>High power waveguide RF network that allows power combining: enables to test 4 structures at a time at up </a:t>
            </a:r>
            <a:r>
              <a:rPr lang="en-US" dirty="0"/>
              <a:t>to </a:t>
            </a:r>
            <a:r>
              <a:rPr lang="en-US" dirty="0" smtClean="0"/>
              <a:t>12 </a:t>
            </a:r>
            <a:r>
              <a:rPr lang="en-US" dirty="0"/>
              <a:t>MW, 4</a:t>
            </a:r>
            <a:r>
              <a:rPr lang="en-US" dirty="0" smtClean="0"/>
              <a:t>00 </a:t>
            </a:r>
            <a:r>
              <a:rPr lang="en-US" dirty="0"/>
              <a:t>Hz repetition rate</a:t>
            </a:r>
            <a:r>
              <a:rPr lang="en-US" dirty="0" smtClean="0"/>
              <a:t> </a:t>
            </a:r>
          </a:p>
          <a:p>
            <a:pPr lvl="1"/>
            <a:r>
              <a:rPr lang="en-US" b="1" dirty="0" smtClean="0"/>
              <a:t>Low level RF (LLRF)</a:t>
            </a:r>
            <a:r>
              <a:rPr lang="en-US" dirty="0" smtClean="0"/>
              <a:t>: RF generation (up-mixers and </a:t>
            </a:r>
            <a:r>
              <a:rPr lang="en-US" dirty="0" err="1" smtClean="0"/>
              <a:t>dow</a:t>
            </a:r>
            <a:r>
              <a:rPr lang="en-US" dirty="0" smtClean="0"/>
              <a:t>-mixers), log-detectors, trigger-interlock crates, real-time control and acquisition </a:t>
            </a:r>
            <a:r>
              <a:rPr lang="en-US" dirty="0"/>
              <a:t>system </a:t>
            </a:r>
            <a:r>
              <a:rPr lang="en-US" dirty="0" smtClean="0"/>
              <a:t>with fast system interlock based on Ni-PXI (National Instruments)</a:t>
            </a:r>
          </a:p>
          <a:p>
            <a:pPr lvl="1"/>
            <a:r>
              <a:rPr lang="en-US" dirty="0" smtClean="0"/>
              <a:t>Running </a:t>
            </a:r>
            <a:r>
              <a:rPr lang="en-US" dirty="0"/>
              <a:t>on Ultra-High vacuum (</a:t>
            </a:r>
            <a:r>
              <a:rPr lang="en-US" dirty="0" smtClean="0"/>
              <a:t>10</a:t>
            </a:r>
            <a:r>
              <a:rPr lang="en-US" baseline="30000" dirty="0" smtClean="0"/>
              <a:t>-</a:t>
            </a:r>
            <a:r>
              <a:rPr lang="en-US" baseline="30000" dirty="0"/>
              <a:t>9</a:t>
            </a:r>
            <a:r>
              <a:rPr lang="en-US" dirty="0"/>
              <a:t> mbar</a:t>
            </a:r>
            <a:r>
              <a:rPr lang="en-US" dirty="0" smtClean="0"/>
              <a:t>)</a:t>
            </a:r>
            <a:endParaRPr lang="en-US" dirty="0"/>
          </a:p>
        </p:txBody>
      </p:sp>
      <p:sp>
        <p:nvSpPr>
          <p:cNvPr id="4" name="Marcador de fecha 3"/>
          <p:cNvSpPr>
            <a:spLocks noGrp="1"/>
          </p:cNvSpPr>
          <p:nvPr>
            <p:ph type="dt" sz="half" idx="10"/>
          </p:nvPr>
        </p:nvSpPr>
        <p:spPr/>
        <p:txBody>
          <a:bodyPr/>
          <a:lstStyle/>
          <a:p>
            <a:r>
              <a:rPr lang="es-ES_tradnl" smtClean="0">
                <a:solidFill>
                  <a:prstClr val="black">
                    <a:tint val="75000"/>
                  </a:prstClr>
                </a:solidFill>
              </a:rPr>
              <a:t>30 May - 5 June 2016</a:t>
            </a:r>
            <a:endParaRPr lang="en-US">
              <a:solidFill>
                <a:prstClr val="black">
                  <a:tint val="75000"/>
                </a:prstClr>
              </a:solidFill>
            </a:endParaRPr>
          </a:p>
        </p:txBody>
      </p:sp>
      <p:sp>
        <p:nvSpPr>
          <p:cNvPr id="5" name="Marcador de pie de página 4"/>
          <p:cNvSpPr>
            <a:spLocks noGrp="1"/>
          </p:cNvSpPr>
          <p:nvPr>
            <p:ph type="ftr" sz="quarter" idx="11"/>
          </p:nvPr>
        </p:nvSpPr>
        <p:spPr/>
        <p:txBody>
          <a:bodyPr/>
          <a:lstStyle/>
          <a:p>
            <a:r>
              <a:rPr lang="en-GB" smtClean="0"/>
              <a:t>ECFA LCWS 2016</a:t>
            </a:r>
            <a:endParaRPr lang="es-ES" dirty="0"/>
          </a:p>
        </p:txBody>
      </p:sp>
      <p:sp>
        <p:nvSpPr>
          <p:cNvPr id="6" name="Marcador de número de diapositiva 5"/>
          <p:cNvSpPr>
            <a:spLocks noGrp="1"/>
          </p:cNvSpPr>
          <p:nvPr>
            <p:ph type="sldNum" sz="quarter" idx="12"/>
          </p:nvPr>
        </p:nvSpPr>
        <p:spPr/>
        <p:txBody>
          <a:bodyPr/>
          <a:lstStyle/>
          <a:p>
            <a:fld id="{9A43A518-2C89-46D8-985F-EB86B73A5824}" type="slidenum">
              <a:rPr lang="en-US" smtClean="0">
                <a:solidFill>
                  <a:prstClr val="black">
                    <a:tint val="75000"/>
                  </a:prstClr>
                </a:solidFill>
              </a:rPr>
              <a:pPr/>
              <a:t>27</a:t>
            </a:fld>
            <a:endParaRPr lang="en-US">
              <a:solidFill>
                <a:prstClr val="black">
                  <a:tint val="75000"/>
                </a:prstClr>
              </a:solidFill>
            </a:endParaRPr>
          </a:p>
        </p:txBody>
      </p:sp>
    </p:spTree>
    <p:extLst>
      <p:ext uri="{BB962C8B-B14F-4D97-AF65-F5344CB8AC3E}">
        <p14:creationId xmlns:p14="http://schemas.microsoft.com/office/powerpoint/2010/main" val="47675788"/>
      </p:ext>
    </p:extLst>
  </p:cSld>
  <p:clrMapOvr>
    <a:masterClrMapping/>
  </p:clrMapOvr>
  <mc:AlternateContent xmlns:mc="http://schemas.openxmlformats.org/markup-compatibility/2006">
    <mc:Choice xmlns:p14="http://schemas.microsoft.com/office/powerpoint/2010/main" Requires="p14">
      <p:transition spd="slow" p14:dur="2000">
        <p14:prism isContent="1"/>
      </p:transition>
    </mc:Choice>
    <mc:Fallback>
      <p:transition xmlns:p14="http://schemas.microsoft.com/office/powerpoint/2010/main" spd="slow">
        <p:fade/>
      </p:transition>
    </mc:Fallback>
  </mc:AlternateContent>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734888" y="260648"/>
            <a:ext cx="8229600" cy="576064"/>
          </a:xfrm>
        </p:spPr>
        <p:txBody>
          <a:bodyPr>
            <a:normAutofit fontScale="90000"/>
          </a:bodyPr>
          <a:lstStyle/>
          <a:p>
            <a:pPr algn="l"/>
            <a:r>
              <a:rPr lang="en-US" dirty="0"/>
              <a:t>The </a:t>
            </a:r>
            <a:r>
              <a:rPr lang="en-US" dirty="0" smtClean="0"/>
              <a:t>XBOX3 </a:t>
            </a:r>
            <a:r>
              <a:rPr lang="en-US" dirty="0"/>
              <a:t>inspiration</a:t>
            </a:r>
            <a:endParaRPr lang="es-ES" dirty="0"/>
          </a:p>
        </p:txBody>
      </p:sp>
      <p:sp>
        <p:nvSpPr>
          <p:cNvPr id="4" name="Marcador de fecha 3"/>
          <p:cNvSpPr>
            <a:spLocks noGrp="1"/>
          </p:cNvSpPr>
          <p:nvPr>
            <p:ph type="dt" sz="half" idx="10"/>
          </p:nvPr>
        </p:nvSpPr>
        <p:spPr/>
        <p:txBody>
          <a:bodyPr/>
          <a:lstStyle/>
          <a:p>
            <a:r>
              <a:rPr lang="es-ES_tradnl" smtClean="0">
                <a:solidFill>
                  <a:prstClr val="black">
                    <a:tint val="75000"/>
                  </a:prstClr>
                </a:solidFill>
              </a:rPr>
              <a:t>30 May - 5 June 2016</a:t>
            </a:r>
            <a:endParaRPr lang="en-US">
              <a:solidFill>
                <a:prstClr val="black">
                  <a:tint val="75000"/>
                </a:prstClr>
              </a:solidFill>
            </a:endParaRPr>
          </a:p>
        </p:txBody>
      </p:sp>
      <p:sp>
        <p:nvSpPr>
          <p:cNvPr id="5" name="Marcador de pie de página 4"/>
          <p:cNvSpPr>
            <a:spLocks noGrp="1"/>
          </p:cNvSpPr>
          <p:nvPr>
            <p:ph type="ftr" sz="quarter" idx="11"/>
          </p:nvPr>
        </p:nvSpPr>
        <p:spPr/>
        <p:txBody>
          <a:bodyPr/>
          <a:lstStyle/>
          <a:p>
            <a:r>
              <a:rPr lang="en-GB" smtClean="0"/>
              <a:t>ECFA LCWS 2016</a:t>
            </a:r>
            <a:endParaRPr lang="es-ES" dirty="0"/>
          </a:p>
        </p:txBody>
      </p:sp>
      <p:sp>
        <p:nvSpPr>
          <p:cNvPr id="6" name="Marcador de número de diapositiva 5"/>
          <p:cNvSpPr>
            <a:spLocks noGrp="1"/>
          </p:cNvSpPr>
          <p:nvPr>
            <p:ph type="sldNum" sz="quarter" idx="12"/>
          </p:nvPr>
        </p:nvSpPr>
        <p:spPr/>
        <p:txBody>
          <a:bodyPr/>
          <a:lstStyle/>
          <a:p>
            <a:fld id="{9A43A518-2C89-46D8-985F-EB86B73A5824}" type="slidenum">
              <a:rPr lang="en-US" smtClean="0">
                <a:solidFill>
                  <a:prstClr val="black">
                    <a:tint val="75000"/>
                  </a:prstClr>
                </a:solidFill>
              </a:rPr>
              <a:pPr/>
              <a:t>28</a:t>
            </a:fld>
            <a:endParaRPr lang="en-US">
              <a:solidFill>
                <a:prstClr val="black">
                  <a:tint val="75000"/>
                </a:prstClr>
              </a:solidFill>
            </a:endParaRPr>
          </a:p>
        </p:txBody>
      </p:sp>
      <p:pic>
        <p:nvPicPr>
          <p:cNvPr id="7" name="Picture 2" descr="\\cern.ch\dfs\Users\c\ceymin\Desktop\XBOX3 mars 2014\4.jpg"/>
          <p:cNvPicPr>
            <a:picLocks noChangeAspect="1" noChangeArrowheads="1"/>
          </p:cNvPicPr>
          <p:nvPr/>
        </p:nvPicPr>
        <p:blipFill rotWithShape="1">
          <a:blip r:embed="rId2" cstate="print">
            <a:extLst>
              <a:ext uri="{28A0092B-C50C-407E-A947-70E740481C1C}">
                <a14:useLocalDpi xmlns:a14="http://schemas.microsoft.com/office/drawing/2010/main"/>
              </a:ext>
            </a:extLst>
          </a:blip>
          <a:srcRect/>
          <a:stretch/>
        </p:blipFill>
        <p:spPr bwMode="auto">
          <a:xfrm>
            <a:off x="90073" y="1196752"/>
            <a:ext cx="4553935" cy="2952328"/>
          </a:xfrm>
          <a:prstGeom prst="rect">
            <a:avLst/>
          </a:prstGeom>
          <a:noFill/>
          <a:extLst>
            <a:ext uri="{909E8E84-426E-40dd-AFC4-6F175D3DCCD1}">
              <a14:hiddenFill xmlns:a14="http://schemas.microsoft.com/office/drawing/2010/main">
                <a:solidFill>
                  <a:srgbClr val="FFFFFF"/>
                </a:solidFill>
              </a14:hiddenFill>
            </a:ext>
          </a:extLst>
        </p:spPr>
      </p:pic>
      <p:sp>
        <p:nvSpPr>
          <p:cNvPr id="8" name="TextBox 1"/>
          <p:cNvSpPr txBox="1"/>
          <p:nvPr/>
        </p:nvSpPr>
        <p:spPr>
          <a:xfrm>
            <a:off x="35496" y="908720"/>
            <a:ext cx="8568952" cy="307777"/>
          </a:xfrm>
          <a:prstGeom prst="rect">
            <a:avLst/>
          </a:prstGeom>
          <a:noFill/>
        </p:spPr>
        <p:txBody>
          <a:bodyPr wrap="square" rtlCol="0">
            <a:spAutoFit/>
          </a:bodyPr>
          <a:lstStyle/>
          <a:p>
            <a:pPr algn="ctr"/>
            <a:r>
              <a:rPr lang="en-GB" sz="1400" dirty="0" smtClean="0"/>
              <a:t>XBOX3 is a ‘clever’ way to convert the high rep. rate into the bigger number of testing slots with high peak power.</a:t>
            </a:r>
            <a:endParaRPr lang="en-GB" sz="1400" dirty="0"/>
          </a:p>
        </p:txBody>
      </p:sp>
      <p:pic>
        <p:nvPicPr>
          <p:cNvPr id="9" name="Imagen 8"/>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4644008" y="1196752"/>
            <a:ext cx="4428493" cy="2952328"/>
          </a:xfrm>
          <a:prstGeom prst="rect">
            <a:avLst/>
          </a:prstGeom>
        </p:spPr>
      </p:pic>
      <p:pic>
        <p:nvPicPr>
          <p:cNvPr id="10" name="Imagen 9"/>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107504" y="4293096"/>
            <a:ext cx="9036496" cy="2071688"/>
          </a:xfrm>
          <a:prstGeom prst="rect">
            <a:avLst/>
          </a:prstGeom>
        </p:spPr>
      </p:pic>
      <p:sp>
        <p:nvSpPr>
          <p:cNvPr id="11" name="TextBox 218"/>
          <p:cNvSpPr txBox="1"/>
          <p:nvPr/>
        </p:nvSpPr>
        <p:spPr>
          <a:xfrm>
            <a:off x="3347865" y="1391411"/>
            <a:ext cx="864095" cy="461665"/>
          </a:xfrm>
          <a:prstGeom prst="rect">
            <a:avLst/>
          </a:prstGeom>
          <a:solidFill>
            <a:srgbClr val="FFC000"/>
          </a:solidFill>
          <a:ln>
            <a:solidFill>
              <a:srgbClr val="C00000"/>
            </a:solidFill>
          </a:ln>
        </p:spPr>
        <p:txBody>
          <a:bodyPr wrap="square" rtlCol="0">
            <a:spAutoFit/>
          </a:bodyPr>
          <a:lstStyle/>
          <a:p>
            <a:pPr algn="ctr"/>
            <a:r>
              <a:rPr lang="en-GB" sz="1200" dirty="0" smtClean="0">
                <a:solidFill>
                  <a:sysClr val="windowText" lastClr="000000"/>
                </a:solidFill>
              </a:rPr>
              <a:t>Klystron + modulator</a:t>
            </a:r>
            <a:endParaRPr lang="en-US" sz="1200" dirty="0">
              <a:solidFill>
                <a:sysClr val="windowText" lastClr="000000"/>
              </a:solidFill>
            </a:endParaRPr>
          </a:p>
        </p:txBody>
      </p:sp>
      <p:cxnSp>
        <p:nvCxnSpPr>
          <p:cNvPr id="12" name="Straight Arrow Connector 219"/>
          <p:cNvCxnSpPr>
            <a:stCxn id="11" idx="1"/>
          </p:cNvCxnSpPr>
          <p:nvPr/>
        </p:nvCxnSpPr>
        <p:spPr>
          <a:xfrm flipH="1">
            <a:off x="1907707" y="1622244"/>
            <a:ext cx="1440158" cy="150572"/>
          </a:xfrm>
          <a:prstGeom prst="straightConnector1">
            <a:avLst/>
          </a:prstGeom>
          <a:ln>
            <a:solidFill>
              <a:srgbClr val="C00000"/>
            </a:solidFill>
            <a:tailEnd type="triangle"/>
          </a:ln>
        </p:spPr>
        <p:style>
          <a:lnRef idx="1">
            <a:schemeClr val="accent1"/>
          </a:lnRef>
          <a:fillRef idx="0">
            <a:schemeClr val="accent1"/>
          </a:fillRef>
          <a:effectRef idx="0">
            <a:schemeClr val="accent1"/>
          </a:effectRef>
          <a:fontRef idx="minor">
            <a:schemeClr val="tx1"/>
          </a:fontRef>
        </p:style>
      </p:cxnSp>
      <p:cxnSp>
        <p:nvCxnSpPr>
          <p:cNvPr id="18" name="Straight Arrow Connector 219"/>
          <p:cNvCxnSpPr>
            <a:stCxn id="11" idx="1"/>
          </p:cNvCxnSpPr>
          <p:nvPr/>
        </p:nvCxnSpPr>
        <p:spPr>
          <a:xfrm flipH="1">
            <a:off x="2627785" y="1622244"/>
            <a:ext cx="720080" cy="654628"/>
          </a:xfrm>
          <a:prstGeom prst="straightConnector1">
            <a:avLst/>
          </a:prstGeom>
          <a:ln>
            <a:solidFill>
              <a:srgbClr val="C00000"/>
            </a:solidFill>
            <a:tailEnd type="triangle"/>
          </a:ln>
        </p:spPr>
        <p:style>
          <a:lnRef idx="1">
            <a:schemeClr val="accent1"/>
          </a:lnRef>
          <a:fillRef idx="0">
            <a:schemeClr val="accent1"/>
          </a:fillRef>
          <a:effectRef idx="0">
            <a:schemeClr val="accent1"/>
          </a:effectRef>
          <a:fontRef idx="minor">
            <a:schemeClr val="tx1"/>
          </a:fontRef>
        </p:style>
      </p:cxnSp>
      <p:cxnSp>
        <p:nvCxnSpPr>
          <p:cNvPr id="26" name="Straight Arrow Connector 219"/>
          <p:cNvCxnSpPr/>
          <p:nvPr/>
        </p:nvCxnSpPr>
        <p:spPr>
          <a:xfrm flipH="1">
            <a:off x="1331640" y="1628800"/>
            <a:ext cx="2016225" cy="1008112"/>
          </a:xfrm>
          <a:prstGeom prst="straightConnector1">
            <a:avLst/>
          </a:prstGeom>
          <a:ln>
            <a:solidFill>
              <a:srgbClr val="C00000"/>
            </a:solidFill>
            <a:tailEnd type="triangle"/>
          </a:ln>
        </p:spPr>
        <p:style>
          <a:lnRef idx="1">
            <a:schemeClr val="accent1"/>
          </a:lnRef>
          <a:fillRef idx="0">
            <a:schemeClr val="accent1"/>
          </a:fillRef>
          <a:effectRef idx="0">
            <a:schemeClr val="accent1"/>
          </a:effectRef>
          <a:fontRef idx="minor">
            <a:schemeClr val="tx1"/>
          </a:fontRef>
        </p:style>
      </p:cxnSp>
      <p:sp>
        <p:nvSpPr>
          <p:cNvPr id="27" name="TextBox 218"/>
          <p:cNvSpPr txBox="1"/>
          <p:nvPr/>
        </p:nvSpPr>
        <p:spPr>
          <a:xfrm>
            <a:off x="3635896" y="1988840"/>
            <a:ext cx="941283" cy="276999"/>
          </a:xfrm>
          <a:prstGeom prst="rect">
            <a:avLst/>
          </a:prstGeom>
          <a:solidFill>
            <a:srgbClr val="FFC000"/>
          </a:solidFill>
          <a:ln>
            <a:solidFill>
              <a:srgbClr val="C00000"/>
            </a:solidFill>
          </a:ln>
        </p:spPr>
        <p:txBody>
          <a:bodyPr wrap="none" rtlCol="0">
            <a:spAutoFit/>
          </a:bodyPr>
          <a:lstStyle/>
          <a:p>
            <a:r>
              <a:rPr lang="en-GB" sz="1200" dirty="0" smtClean="0">
                <a:solidFill>
                  <a:sysClr val="windowText" lastClr="000000"/>
                </a:solidFill>
              </a:rPr>
              <a:t>Pulse comp.</a:t>
            </a:r>
            <a:endParaRPr lang="en-US" sz="1200" dirty="0">
              <a:solidFill>
                <a:sysClr val="windowText" lastClr="000000"/>
              </a:solidFill>
            </a:endParaRPr>
          </a:p>
        </p:txBody>
      </p:sp>
      <p:cxnSp>
        <p:nvCxnSpPr>
          <p:cNvPr id="28" name="Straight Arrow Connector 219"/>
          <p:cNvCxnSpPr>
            <a:stCxn id="11" idx="1"/>
          </p:cNvCxnSpPr>
          <p:nvPr/>
        </p:nvCxnSpPr>
        <p:spPr>
          <a:xfrm flipH="1">
            <a:off x="755576" y="1622244"/>
            <a:ext cx="2592289" cy="438604"/>
          </a:xfrm>
          <a:prstGeom prst="straightConnector1">
            <a:avLst/>
          </a:prstGeom>
          <a:ln>
            <a:solidFill>
              <a:srgbClr val="C00000"/>
            </a:solidFill>
            <a:tailEnd type="triangle"/>
          </a:ln>
        </p:spPr>
        <p:style>
          <a:lnRef idx="1">
            <a:schemeClr val="accent1"/>
          </a:lnRef>
          <a:fillRef idx="0">
            <a:schemeClr val="accent1"/>
          </a:fillRef>
          <a:effectRef idx="0">
            <a:schemeClr val="accent1"/>
          </a:effectRef>
          <a:fontRef idx="minor">
            <a:schemeClr val="tx1"/>
          </a:fontRef>
        </p:style>
      </p:cxnSp>
      <p:cxnSp>
        <p:nvCxnSpPr>
          <p:cNvPr id="33" name="Straight Arrow Connector 219"/>
          <p:cNvCxnSpPr>
            <a:stCxn id="27" idx="1"/>
          </p:cNvCxnSpPr>
          <p:nvPr/>
        </p:nvCxnSpPr>
        <p:spPr>
          <a:xfrm flipH="1">
            <a:off x="3347864" y="2127340"/>
            <a:ext cx="288032" cy="509572"/>
          </a:xfrm>
          <a:prstGeom prst="straightConnector1">
            <a:avLst/>
          </a:prstGeom>
          <a:ln>
            <a:solidFill>
              <a:srgbClr val="C00000"/>
            </a:solidFill>
            <a:tailEnd type="triangle"/>
          </a:ln>
        </p:spPr>
        <p:style>
          <a:lnRef idx="1">
            <a:schemeClr val="accent1"/>
          </a:lnRef>
          <a:fillRef idx="0">
            <a:schemeClr val="accent1"/>
          </a:fillRef>
          <a:effectRef idx="0">
            <a:schemeClr val="accent1"/>
          </a:effectRef>
          <a:fontRef idx="minor">
            <a:schemeClr val="tx1"/>
          </a:fontRef>
        </p:style>
      </p:cxnSp>
      <p:sp>
        <p:nvSpPr>
          <p:cNvPr id="36" name="TextBox 218"/>
          <p:cNvSpPr txBox="1"/>
          <p:nvPr/>
        </p:nvSpPr>
        <p:spPr>
          <a:xfrm>
            <a:off x="323528" y="3573016"/>
            <a:ext cx="518091" cy="276999"/>
          </a:xfrm>
          <a:prstGeom prst="rect">
            <a:avLst/>
          </a:prstGeom>
          <a:solidFill>
            <a:srgbClr val="FFC000"/>
          </a:solidFill>
          <a:ln>
            <a:solidFill>
              <a:srgbClr val="C00000"/>
            </a:solidFill>
          </a:ln>
        </p:spPr>
        <p:txBody>
          <a:bodyPr wrap="none" rtlCol="0">
            <a:spAutoFit/>
          </a:bodyPr>
          <a:lstStyle/>
          <a:p>
            <a:r>
              <a:rPr lang="en-GB" sz="1200" dirty="0" smtClean="0">
                <a:solidFill>
                  <a:sysClr val="windowText" lastClr="000000"/>
                </a:solidFill>
              </a:rPr>
              <a:t>DUTs</a:t>
            </a:r>
            <a:endParaRPr lang="en-US" sz="1200" dirty="0">
              <a:solidFill>
                <a:sysClr val="windowText" lastClr="000000"/>
              </a:solidFill>
            </a:endParaRPr>
          </a:p>
        </p:txBody>
      </p:sp>
      <p:cxnSp>
        <p:nvCxnSpPr>
          <p:cNvPr id="37" name="Straight Arrow Connector 219"/>
          <p:cNvCxnSpPr>
            <a:stCxn id="36" idx="3"/>
          </p:cNvCxnSpPr>
          <p:nvPr/>
        </p:nvCxnSpPr>
        <p:spPr>
          <a:xfrm flipV="1">
            <a:off x="841619" y="3573016"/>
            <a:ext cx="1282109" cy="138500"/>
          </a:xfrm>
          <a:prstGeom prst="straightConnector1">
            <a:avLst/>
          </a:prstGeom>
          <a:ln>
            <a:solidFill>
              <a:srgbClr val="C00000"/>
            </a:solidFill>
            <a:tailEnd type="triangle"/>
          </a:ln>
        </p:spPr>
        <p:style>
          <a:lnRef idx="1">
            <a:schemeClr val="accent1"/>
          </a:lnRef>
          <a:fillRef idx="0">
            <a:schemeClr val="accent1"/>
          </a:fillRef>
          <a:effectRef idx="0">
            <a:schemeClr val="accent1"/>
          </a:effectRef>
          <a:fontRef idx="minor">
            <a:schemeClr val="tx1"/>
          </a:fontRef>
        </p:style>
      </p:cxnSp>
      <p:cxnSp>
        <p:nvCxnSpPr>
          <p:cNvPr id="40" name="Straight Arrow Connector 219"/>
          <p:cNvCxnSpPr/>
          <p:nvPr/>
        </p:nvCxnSpPr>
        <p:spPr>
          <a:xfrm flipV="1">
            <a:off x="827584" y="3284984"/>
            <a:ext cx="1800200" cy="432048"/>
          </a:xfrm>
          <a:prstGeom prst="straightConnector1">
            <a:avLst/>
          </a:prstGeom>
          <a:ln>
            <a:solidFill>
              <a:srgbClr val="C00000"/>
            </a:solidFill>
            <a:tailEnd type="triangle"/>
          </a:ln>
        </p:spPr>
        <p:style>
          <a:lnRef idx="1">
            <a:schemeClr val="accent1"/>
          </a:lnRef>
          <a:fillRef idx="0">
            <a:schemeClr val="accent1"/>
          </a:fillRef>
          <a:effectRef idx="0">
            <a:schemeClr val="accent1"/>
          </a:effectRef>
          <a:fontRef idx="minor">
            <a:schemeClr val="tx1"/>
          </a:fontRef>
        </p:style>
      </p:cxnSp>
      <p:sp>
        <p:nvSpPr>
          <p:cNvPr id="43" name="TextBox 218"/>
          <p:cNvSpPr txBox="1"/>
          <p:nvPr/>
        </p:nvSpPr>
        <p:spPr>
          <a:xfrm>
            <a:off x="4860032" y="1268760"/>
            <a:ext cx="936104" cy="461665"/>
          </a:xfrm>
          <a:prstGeom prst="rect">
            <a:avLst/>
          </a:prstGeom>
          <a:solidFill>
            <a:srgbClr val="FFC000"/>
          </a:solidFill>
          <a:ln>
            <a:solidFill>
              <a:srgbClr val="C00000"/>
            </a:solidFill>
          </a:ln>
        </p:spPr>
        <p:txBody>
          <a:bodyPr wrap="square" rtlCol="0">
            <a:spAutoFit/>
          </a:bodyPr>
          <a:lstStyle/>
          <a:p>
            <a:pPr algn="ctr"/>
            <a:r>
              <a:rPr lang="en-GB" sz="1200" dirty="0" smtClean="0">
                <a:solidFill>
                  <a:sysClr val="windowText" lastClr="000000"/>
                </a:solidFill>
              </a:rPr>
              <a:t>Klystrons + modulators</a:t>
            </a:r>
            <a:endParaRPr lang="en-US" sz="1200" dirty="0">
              <a:solidFill>
                <a:sysClr val="windowText" lastClr="000000"/>
              </a:solidFill>
            </a:endParaRPr>
          </a:p>
        </p:txBody>
      </p:sp>
      <p:cxnSp>
        <p:nvCxnSpPr>
          <p:cNvPr id="44" name="Straight Arrow Connector 219"/>
          <p:cNvCxnSpPr>
            <a:stCxn id="43" idx="2"/>
          </p:cNvCxnSpPr>
          <p:nvPr/>
        </p:nvCxnSpPr>
        <p:spPr>
          <a:xfrm>
            <a:off x="5328084" y="1730425"/>
            <a:ext cx="180020" cy="690463"/>
          </a:xfrm>
          <a:prstGeom prst="straightConnector1">
            <a:avLst/>
          </a:prstGeom>
          <a:ln>
            <a:solidFill>
              <a:srgbClr val="C00000"/>
            </a:solidFill>
            <a:tailEnd type="triangle"/>
          </a:ln>
        </p:spPr>
        <p:style>
          <a:lnRef idx="1">
            <a:schemeClr val="accent1"/>
          </a:lnRef>
          <a:fillRef idx="0">
            <a:schemeClr val="accent1"/>
          </a:fillRef>
          <a:effectRef idx="0">
            <a:schemeClr val="accent1"/>
          </a:effectRef>
          <a:fontRef idx="minor">
            <a:schemeClr val="tx1"/>
          </a:fontRef>
        </p:style>
      </p:cxnSp>
      <p:cxnSp>
        <p:nvCxnSpPr>
          <p:cNvPr id="48" name="Straight Arrow Connector 219"/>
          <p:cNvCxnSpPr>
            <a:stCxn id="43" idx="2"/>
          </p:cNvCxnSpPr>
          <p:nvPr/>
        </p:nvCxnSpPr>
        <p:spPr>
          <a:xfrm>
            <a:off x="5328084" y="1730425"/>
            <a:ext cx="1116124" cy="762471"/>
          </a:xfrm>
          <a:prstGeom prst="straightConnector1">
            <a:avLst/>
          </a:prstGeom>
          <a:ln>
            <a:solidFill>
              <a:srgbClr val="C00000"/>
            </a:solidFill>
            <a:tailEnd type="triangle"/>
          </a:ln>
        </p:spPr>
        <p:style>
          <a:lnRef idx="1">
            <a:schemeClr val="accent1"/>
          </a:lnRef>
          <a:fillRef idx="0">
            <a:schemeClr val="accent1"/>
          </a:fillRef>
          <a:effectRef idx="0">
            <a:schemeClr val="accent1"/>
          </a:effectRef>
          <a:fontRef idx="minor">
            <a:schemeClr val="tx1"/>
          </a:fontRef>
        </p:style>
      </p:cxnSp>
      <p:cxnSp>
        <p:nvCxnSpPr>
          <p:cNvPr id="49" name="Straight Arrow Connector 219"/>
          <p:cNvCxnSpPr>
            <a:stCxn id="43" idx="2"/>
          </p:cNvCxnSpPr>
          <p:nvPr/>
        </p:nvCxnSpPr>
        <p:spPr>
          <a:xfrm>
            <a:off x="5328084" y="1730425"/>
            <a:ext cx="1332148" cy="402431"/>
          </a:xfrm>
          <a:prstGeom prst="straightConnector1">
            <a:avLst/>
          </a:prstGeom>
          <a:ln>
            <a:solidFill>
              <a:srgbClr val="C00000"/>
            </a:solidFill>
            <a:tailEnd type="triangle"/>
          </a:ln>
        </p:spPr>
        <p:style>
          <a:lnRef idx="1">
            <a:schemeClr val="accent1"/>
          </a:lnRef>
          <a:fillRef idx="0">
            <a:schemeClr val="accent1"/>
          </a:fillRef>
          <a:effectRef idx="0">
            <a:schemeClr val="accent1"/>
          </a:effectRef>
          <a:fontRef idx="minor">
            <a:schemeClr val="tx1"/>
          </a:fontRef>
        </p:style>
      </p:cxnSp>
      <p:cxnSp>
        <p:nvCxnSpPr>
          <p:cNvPr id="50" name="Straight Arrow Connector 219"/>
          <p:cNvCxnSpPr>
            <a:stCxn id="43" idx="2"/>
          </p:cNvCxnSpPr>
          <p:nvPr/>
        </p:nvCxnSpPr>
        <p:spPr>
          <a:xfrm>
            <a:off x="5328084" y="1730425"/>
            <a:ext cx="612068" cy="402431"/>
          </a:xfrm>
          <a:prstGeom prst="straightConnector1">
            <a:avLst/>
          </a:prstGeom>
          <a:ln>
            <a:solidFill>
              <a:srgbClr val="C00000"/>
            </a:solidFill>
            <a:tailEnd type="triangle"/>
          </a:ln>
        </p:spPr>
        <p:style>
          <a:lnRef idx="1">
            <a:schemeClr val="accent1"/>
          </a:lnRef>
          <a:fillRef idx="0">
            <a:schemeClr val="accent1"/>
          </a:fillRef>
          <a:effectRef idx="0">
            <a:schemeClr val="accent1"/>
          </a:effectRef>
          <a:fontRef idx="minor">
            <a:schemeClr val="tx1"/>
          </a:fontRef>
        </p:style>
      </p:cxnSp>
      <p:sp>
        <p:nvSpPr>
          <p:cNvPr id="57" name="TextBox 218"/>
          <p:cNvSpPr txBox="1"/>
          <p:nvPr/>
        </p:nvSpPr>
        <p:spPr>
          <a:xfrm>
            <a:off x="7884368" y="1268760"/>
            <a:ext cx="936104" cy="461665"/>
          </a:xfrm>
          <a:prstGeom prst="rect">
            <a:avLst/>
          </a:prstGeom>
          <a:solidFill>
            <a:srgbClr val="FFC000"/>
          </a:solidFill>
          <a:ln>
            <a:solidFill>
              <a:srgbClr val="C00000"/>
            </a:solidFill>
          </a:ln>
        </p:spPr>
        <p:txBody>
          <a:bodyPr wrap="square" rtlCol="0">
            <a:spAutoFit/>
          </a:bodyPr>
          <a:lstStyle/>
          <a:p>
            <a:r>
              <a:rPr lang="en-GB" sz="1200" dirty="0" smtClean="0">
                <a:solidFill>
                  <a:sysClr val="windowText" lastClr="000000"/>
                </a:solidFill>
              </a:rPr>
              <a:t>Bunker, DUTs inside</a:t>
            </a:r>
            <a:endParaRPr lang="en-US" sz="1200" dirty="0">
              <a:solidFill>
                <a:sysClr val="windowText" lastClr="000000"/>
              </a:solidFill>
            </a:endParaRPr>
          </a:p>
        </p:txBody>
      </p:sp>
      <p:cxnSp>
        <p:nvCxnSpPr>
          <p:cNvPr id="58" name="Straight Arrow Connector 219"/>
          <p:cNvCxnSpPr>
            <a:stCxn id="57" idx="2"/>
          </p:cNvCxnSpPr>
          <p:nvPr/>
        </p:nvCxnSpPr>
        <p:spPr>
          <a:xfrm flipH="1">
            <a:off x="8316416" y="1730425"/>
            <a:ext cx="36004" cy="474439"/>
          </a:xfrm>
          <a:prstGeom prst="straightConnector1">
            <a:avLst/>
          </a:prstGeom>
          <a:ln>
            <a:solidFill>
              <a:srgbClr val="C00000"/>
            </a:solidFill>
            <a:tailEnd type="triangle"/>
          </a:ln>
        </p:spPr>
        <p:style>
          <a:lnRef idx="1">
            <a:schemeClr val="accent1"/>
          </a:lnRef>
          <a:fillRef idx="0">
            <a:schemeClr val="accent1"/>
          </a:fillRef>
          <a:effectRef idx="0">
            <a:schemeClr val="accent1"/>
          </a:effectRef>
          <a:fontRef idx="minor">
            <a:schemeClr val="tx1"/>
          </a:fontRef>
        </p:style>
      </p:cxnSp>
      <p:sp>
        <p:nvSpPr>
          <p:cNvPr id="61" name="TextBox 218"/>
          <p:cNvSpPr txBox="1"/>
          <p:nvPr/>
        </p:nvSpPr>
        <p:spPr>
          <a:xfrm>
            <a:off x="1691680" y="4365104"/>
            <a:ext cx="1008112" cy="461665"/>
          </a:xfrm>
          <a:prstGeom prst="rect">
            <a:avLst/>
          </a:prstGeom>
          <a:solidFill>
            <a:srgbClr val="FFC000"/>
          </a:solidFill>
          <a:ln>
            <a:solidFill>
              <a:srgbClr val="C00000"/>
            </a:solidFill>
          </a:ln>
        </p:spPr>
        <p:txBody>
          <a:bodyPr wrap="square" rtlCol="0">
            <a:spAutoFit/>
          </a:bodyPr>
          <a:lstStyle/>
          <a:p>
            <a:pPr algn="ctr"/>
            <a:r>
              <a:rPr lang="en-GB" sz="1200" dirty="0" smtClean="0">
                <a:solidFill>
                  <a:sysClr val="windowText" lastClr="000000"/>
                </a:solidFill>
              </a:rPr>
              <a:t>Klystrons + modulators</a:t>
            </a:r>
            <a:endParaRPr lang="en-US" sz="1200" dirty="0">
              <a:solidFill>
                <a:sysClr val="windowText" lastClr="000000"/>
              </a:solidFill>
            </a:endParaRPr>
          </a:p>
        </p:txBody>
      </p:sp>
      <p:sp>
        <p:nvSpPr>
          <p:cNvPr id="66" name="TextBox 218"/>
          <p:cNvSpPr txBox="1"/>
          <p:nvPr/>
        </p:nvSpPr>
        <p:spPr>
          <a:xfrm>
            <a:off x="3707904" y="4509120"/>
            <a:ext cx="936104" cy="461665"/>
          </a:xfrm>
          <a:prstGeom prst="rect">
            <a:avLst/>
          </a:prstGeom>
          <a:solidFill>
            <a:srgbClr val="FFC000"/>
          </a:solidFill>
          <a:ln>
            <a:solidFill>
              <a:srgbClr val="C00000"/>
            </a:solidFill>
          </a:ln>
        </p:spPr>
        <p:txBody>
          <a:bodyPr wrap="square" rtlCol="0">
            <a:spAutoFit/>
          </a:bodyPr>
          <a:lstStyle/>
          <a:p>
            <a:r>
              <a:rPr lang="en-GB" sz="1200" dirty="0" smtClean="0">
                <a:solidFill>
                  <a:sysClr val="windowText" lastClr="000000"/>
                </a:solidFill>
              </a:rPr>
              <a:t>Bunker, DUTs inside</a:t>
            </a:r>
            <a:endParaRPr lang="en-US" sz="1200" dirty="0">
              <a:solidFill>
                <a:sysClr val="windowText" lastClr="000000"/>
              </a:solidFill>
            </a:endParaRPr>
          </a:p>
        </p:txBody>
      </p:sp>
      <p:sp>
        <p:nvSpPr>
          <p:cNvPr id="73" name="TextBox 218"/>
          <p:cNvSpPr txBox="1"/>
          <p:nvPr/>
        </p:nvSpPr>
        <p:spPr>
          <a:xfrm>
            <a:off x="5292080" y="4767535"/>
            <a:ext cx="936104" cy="461665"/>
          </a:xfrm>
          <a:prstGeom prst="rect">
            <a:avLst/>
          </a:prstGeom>
          <a:solidFill>
            <a:srgbClr val="FFC000"/>
          </a:solidFill>
          <a:ln>
            <a:solidFill>
              <a:srgbClr val="C00000"/>
            </a:solidFill>
          </a:ln>
        </p:spPr>
        <p:txBody>
          <a:bodyPr wrap="square" rtlCol="0">
            <a:spAutoFit/>
          </a:bodyPr>
          <a:lstStyle/>
          <a:p>
            <a:r>
              <a:rPr lang="es-ES" sz="1200" dirty="0" smtClean="0">
                <a:solidFill>
                  <a:sysClr val="windowText" lastClr="000000"/>
                </a:solidFill>
              </a:rPr>
              <a:t>R</a:t>
            </a:r>
            <a:r>
              <a:rPr lang="en-GB" sz="1200" dirty="0" err="1" smtClean="0">
                <a:solidFill>
                  <a:sysClr val="windowText" lastClr="000000"/>
                </a:solidFill>
              </a:rPr>
              <a:t>acks</a:t>
            </a:r>
            <a:r>
              <a:rPr lang="en-GB" sz="1200" dirty="0" smtClean="0">
                <a:solidFill>
                  <a:sysClr val="windowText" lastClr="000000"/>
                </a:solidFill>
              </a:rPr>
              <a:t> for LLRF</a:t>
            </a:r>
            <a:endParaRPr lang="en-US" sz="1200" dirty="0">
              <a:solidFill>
                <a:sysClr val="windowText" lastClr="000000"/>
              </a:solidFill>
            </a:endParaRPr>
          </a:p>
        </p:txBody>
      </p:sp>
      <p:sp>
        <p:nvSpPr>
          <p:cNvPr id="74" name="TextBox 218"/>
          <p:cNvSpPr txBox="1"/>
          <p:nvPr/>
        </p:nvSpPr>
        <p:spPr>
          <a:xfrm>
            <a:off x="6732240" y="4365105"/>
            <a:ext cx="720080" cy="276999"/>
          </a:xfrm>
          <a:prstGeom prst="rect">
            <a:avLst/>
          </a:prstGeom>
          <a:solidFill>
            <a:srgbClr val="FFC000"/>
          </a:solidFill>
          <a:ln>
            <a:solidFill>
              <a:srgbClr val="C00000"/>
            </a:solidFill>
          </a:ln>
        </p:spPr>
        <p:txBody>
          <a:bodyPr wrap="square" rtlCol="0">
            <a:spAutoFit/>
          </a:bodyPr>
          <a:lstStyle/>
          <a:p>
            <a:r>
              <a:rPr lang="es-ES_tradnl" sz="1200" dirty="0" smtClean="0">
                <a:solidFill>
                  <a:sysClr val="windowText" lastClr="000000"/>
                </a:solidFill>
              </a:rPr>
              <a:t>XBOX2</a:t>
            </a:r>
            <a:endParaRPr lang="en-US" sz="1200" dirty="0">
              <a:solidFill>
                <a:sysClr val="windowText" lastClr="000000"/>
              </a:solidFill>
            </a:endParaRPr>
          </a:p>
        </p:txBody>
      </p:sp>
      <p:cxnSp>
        <p:nvCxnSpPr>
          <p:cNvPr id="75" name="Straight Arrow Connector 219"/>
          <p:cNvCxnSpPr>
            <a:stCxn id="74" idx="2"/>
          </p:cNvCxnSpPr>
          <p:nvPr/>
        </p:nvCxnSpPr>
        <p:spPr>
          <a:xfrm>
            <a:off x="7092280" y="4642104"/>
            <a:ext cx="648072" cy="227056"/>
          </a:xfrm>
          <a:prstGeom prst="straightConnector1">
            <a:avLst/>
          </a:prstGeom>
          <a:ln>
            <a:solidFill>
              <a:srgbClr val="C0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33226378"/>
      </p:ext>
    </p:extLst>
  </p:cSld>
  <p:clrMapOvr>
    <a:masterClrMapping/>
  </p:clrMapOvr>
  <mc:AlternateContent xmlns:mc="http://schemas.openxmlformats.org/markup-compatibility/2006">
    <mc:Choice xmlns:p14="http://schemas.microsoft.com/office/powerpoint/2010/main" Requires="p14">
      <p:transition spd="slow" p14:dur="2000">
        <p14:prism isContent="1"/>
      </p:transition>
    </mc:Choice>
    <mc:Fallback>
      <p:transition xmlns:p14="http://schemas.microsoft.com/office/powerpoint/2010/main" spd="slow">
        <p:fade/>
      </p:transition>
    </mc:Fallback>
  </mc:AlternateContent>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3528" y="44624"/>
            <a:ext cx="8496944" cy="746176"/>
          </a:xfrm>
        </p:spPr>
        <p:txBody>
          <a:bodyPr>
            <a:normAutofit/>
          </a:bodyPr>
          <a:lstStyle/>
          <a:p>
            <a:r>
              <a:rPr lang="en-GB" sz="3100" dirty="0" smtClean="0"/>
              <a:t>Xbox3 </a:t>
            </a:r>
            <a:r>
              <a:rPr lang="en-GB" sz="3100" dirty="0" smtClean="0"/>
              <a:t>RF network installed and under vacuum</a:t>
            </a:r>
            <a:r>
              <a:rPr lang="en-GB" dirty="0" smtClean="0"/>
              <a:t>	</a:t>
            </a:r>
            <a:endParaRPr lang="en-GB" dirty="0"/>
          </a:p>
        </p:txBody>
      </p:sp>
      <p:pic>
        <p:nvPicPr>
          <p:cNvPr id="5" name="Content Placeholder 4"/>
          <p:cNvPicPr>
            <a:picLocks noGrp="1" noChangeAspect="1"/>
          </p:cNvPicPr>
          <p:nvPr>
            <p:ph idx="1"/>
          </p:nvPr>
        </p:nvPicPr>
        <p:blipFill>
          <a:blip r:embed="rId3"/>
          <a:stretch>
            <a:fillRect/>
          </a:stretch>
        </p:blipFill>
        <p:spPr>
          <a:xfrm>
            <a:off x="457200" y="892821"/>
            <a:ext cx="8518358" cy="2128506"/>
          </a:xfrm>
          <a:prstGeom prst="rect">
            <a:avLst/>
          </a:prstGeom>
        </p:spPr>
      </p:pic>
      <p:pic>
        <p:nvPicPr>
          <p:cNvPr id="7" name="Picture 6"/>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404415" y="2983183"/>
            <a:ext cx="2123864" cy="3775757"/>
          </a:xfrm>
          <a:prstGeom prst="rect">
            <a:avLst/>
          </a:prstGeom>
          <a:ln>
            <a:noFill/>
          </a:ln>
          <a:effectLst>
            <a:softEdge rad="112500"/>
          </a:effectLst>
        </p:spPr>
      </p:pic>
      <p:pic>
        <p:nvPicPr>
          <p:cNvPr id="6" name="Picture 5"/>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a:off x="2057400" y="3678556"/>
            <a:ext cx="3011805" cy="3011805"/>
          </a:xfrm>
          <a:prstGeom prst="rect">
            <a:avLst/>
          </a:prstGeom>
          <a:ln>
            <a:noFill/>
          </a:ln>
          <a:effectLst>
            <a:softEdge rad="112500"/>
          </a:effectLst>
        </p:spPr>
      </p:pic>
      <p:pic>
        <p:nvPicPr>
          <p:cNvPr id="8" name="Picture 7"/>
          <p:cNvPicPr>
            <a:picLocks noChangeAspect="1"/>
          </p:cNvPicPr>
          <p:nvPr/>
        </p:nvPicPr>
        <p:blipFill>
          <a:blip r:embed="rId6" cstate="print">
            <a:extLst>
              <a:ext uri="{28A0092B-C50C-407E-A947-70E740481C1C}">
                <a14:useLocalDpi xmlns:a14="http://schemas.microsoft.com/office/drawing/2010/main"/>
              </a:ext>
            </a:extLst>
          </a:blip>
          <a:stretch>
            <a:fillRect/>
          </a:stretch>
        </p:blipFill>
        <p:spPr>
          <a:xfrm>
            <a:off x="4336955" y="3404236"/>
            <a:ext cx="1942743" cy="3453765"/>
          </a:xfrm>
          <a:prstGeom prst="rect">
            <a:avLst/>
          </a:prstGeom>
          <a:ln>
            <a:noFill/>
          </a:ln>
          <a:effectLst>
            <a:softEdge rad="112500"/>
          </a:effectLst>
        </p:spPr>
      </p:pic>
      <p:pic>
        <p:nvPicPr>
          <p:cNvPr id="9" name="Picture 8"/>
          <p:cNvPicPr>
            <a:picLocks noChangeAspect="1"/>
          </p:cNvPicPr>
          <p:nvPr/>
        </p:nvPicPr>
        <p:blipFill>
          <a:blip r:embed="rId7" cstate="print">
            <a:extLst>
              <a:ext uri="{28A0092B-C50C-407E-A947-70E740481C1C}">
                <a14:useLocalDpi xmlns:a14="http://schemas.microsoft.com/office/drawing/2010/main"/>
              </a:ext>
            </a:extLst>
          </a:blip>
          <a:stretch>
            <a:fillRect/>
          </a:stretch>
        </p:blipFill>
        <p:spPr>
          <a:xfrm>
            <a:off x="6134303" y="3639377"/>
            <a:ext cx="2983481" cy="2983481"/>
          </a:xfrm>
          <a:prstGeom prst="rect">
            <a:avLst/>
          </a:prstGeom>
          <a:ln>
            <a:noFill/>
          </a:ln>
          <a:effectLst>
            <a:softEdge rad="112500"/>
          </a:effectLst>
        </p:spPr>
      </p:pic>
      <p:sp>
        <p:nvSpPr>
          <p:cNvPr id="3" name="Rectángulo 2"/>
          <p:cNvSpPr/>
          <p:nvPr/>
        </p:nvSpPr>
        <p:spPr>
          <a:xfrm>
            <a:off x="2123728" y="2564904"/>
            <a:ext cx="6840760" cy="432048"/>
          </a:xfrm>
          <a:prstGeom prst="rect">
            <a:avLst/>
          </a:prstGeom>
          <a:noFill/>
          <a:ln w="5080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CuadroTexto 9"/>
          <p:cNvSpPr txBox="1"/>
          <p:nvPr/>
        </p:nvSpPr>
        <p:spPr>
          <a:xfrm>
            <a:off x="2555776" y="3140968"/>
            <a:ext cx="6408712" cy="369332"/>
          </a:xfrm>
          <a:prstGeom prst="rect">
            <a:avLst/>
          </a:prstGeom>
          <a:solidFill>
            <a:schemeClr val="bg1"/>
          </a:solidFill>
        </p:spPr>
        <p:txBody>
          <a:bodyPr wrap="square" rtlCol="0">
            <a:spAutoFit/>
          </a:bodyPr>
          <a:lstStyle/>
          <a:p>
            <a:pPr defTabSz="914400" fontAlgn="base">
              <a:spcBef>
                <a:spcPct val="0"/>
              </a:spcBef>
              <a:spcAft>
                <a:spcPct val="0"/>
              </a:spcAft>
            </a:pPr>
            <a:r>
              <a:rPr lang="en-GB" b="1" dirty="0" smtClean="0">
                <a:solidFill>
                  <a:srgbClr val="FF0000"/>
                </a:solidFill>
                <a:latin typeface="Calibri"/>
                <a:cs typeface="Calibri"/>
              </a:rPr>
              <a:t>WP2:</a:t>
            </a:r>
            <a:r>
              <a:rPr lang="en-GB" b="1" dirty="0">
                <a:solidFill>
                  <a:srgbClr val="FF0000"/>
                </a:solidFill>
                <a:latin typeface="Calibri"/>
                <a:cs typeface="Calibri"/>
              </a:rPr>
              <a:t> </a:t>
            </a:r>
            <a:r>
              <a:rPr lang="en-GB" b="1" dirty="0" smtClean="0">
                <a:solidFill>
                  <a:srgbClr val="FF0000"/>
                </a:solidFill>
                <a:latin typeface="Calibri"/>
                <a:cs typeface="Calibri"/>
              </a:rPr>
              <a:t>Working </a:t>
            </a:r>
            <a:r>
              <a:rPr lang="en-GB" b="1" dirty="0" smtClean="0">
                <a:solidFill>
                  <a:srgbClr val="FF0000"/>
                </a:solidFill>
                <a:latin typeface="Calibri"/>
                <a:cs typeface="Calibri"/>
              </a:rPr>
              <a:t>in the construction of the LLRF and commissioning</a:t>
            </a:r>
            <a:endParaRPr lang="en-GB" b="1" dirty="0">
              <a:solidFill>
                <a:srgbClr val="000000"/>
              </a:solidFill>
              <a:latin typeface="Calibri"/>
              <a:cs typeface="Calibri"/>
            </a:endParaRPr>
          </a:p>
        </p:txBody>
      </p:sp>
      <p:sp>
        <p:nvSpPr>
          <p:cNvPr id="4" name="Marcador de fecha 3"/>
          <p:cNvSpPr>
            <a:spLocks noGrp="1"/>
          </p:cNvSpPr>
          <p:nvPr>
            <p:ph type="dt" sz="half" idx="10"/>
          </p:nvPr>
        </p:nvSpPr>
        <p:spPr/>
        <p:txBody>
          <a:bodyPr/>
          <a:lstStyle/>
          <a:p>
            <a:r>
              <a:rPr lang="es-ES_tradnl" smtClean="0">
                <a:solidFill>
                  <a:prstClr val="black">
                    <a:tint val="75000"/>
                  </a:prstClr>
                </a:solidFill>
              </a:rPr>
              <a:t>30 May - 5 June 2016</a:t>
            </a:r>
            <a:endParaRPr lang="en-US">
              <a:solidFill>
                <a:prstClr val="black">
                  <a:tint val="75000"/>
                </a:prstClr>
              </a:solidFill>
            </a:endParaRPr>
          </a:p>
        </p:txBody>
      </p:sp>
      <p:sp>
        <p:nvSpPr>
          <p:cNvPr id="11" name="Marcador de pie de página 10"/>
          <p:cNvSpPr>
            <a:spLocks noGrp="1"/>
          </p:cNvSpPr>
          <p:nvPr>
            <p:ph type="ftr" sz="quarter" idx="11"/>
          </p:nvPr>
        </p:nvSpPr>
        <p:spPr/>
        <p:txBody>
          <a:bodyPr/>
          <a:lstStyle/>
          <a:p>
            <a:r>
              <a:rPr lang="en-GB" smtClean="0"/>
              <a:t>ECFA LCWS 2016</a:t>
            </a:r>
            <a:endParaRPr lang="es-ES" dirty="0"/>
          </a:p>
        </p:txBody>
      </p:sp>
      <p:sp>
        <p:nvSpPr>
          <p:cNvPr id="12" name="Marcador de número de diapositiva 11"/>
          <p:cNvSpPr>
            <a:spLocks noGrp="1"/>
          </p:cNvSpPr>
          <p:nvPr>
            <p:ph type="sldNum" sz="quarter" idx="12"/>
          </p:nvPr>
        </p:nvSpPr>
        <p:spPr/>
        <p:txBody>
          <a:bodyPr/>
          <a:lstStyle/>
          <a:p>
            <a:fld id="{9A43A518-2C89-46D8-985F-EB86B73A5824}" type="slidenum">
              <a:rPr lang="en-US" smtClean="0">
                <a:solidFill>
                  <a:prstClr val="black">
                    <a:tint val="75000"/>
                  </a:prstClr>
                </a:solidFill>
              </a:rPr>
              <a:pPr/>
              <a:t>29</a:t>
            </a:fld>
            <a:endParaRPr lang="en-US">
              <a:solidFill>
                <a:prstClr val="black">
                  <a:tint val="75000"/>
                </a:prstClr>
              </a:solidFill>
            </a:endParaRPr>
          </a:p>
        </p:txBody>
      </p:sp>
    </p:spTree>
    <p:extLst>
      <p:ext uri="{BB962C8B-B14F-4D97-AF65-F5344CB8AC3E}">
        <p14:creationId xmlns:p14="http://schemas.microsoft.com/office/powerpoint/2010/main" val="283850176"/>
      </p:ext>
    </p:extLst>
  </p:cSld>
  <p:clrMapOvr>
    <a:masterClrMapping/>
  </p:clrMapOvr>
  <mc:AlternateContent xmlns:mc="http://schemas.openxmlformats.org/markup-compatibility/2006">
    <mc:Choice xmlns:p14="http://schemas.microsoft.com/office/powerpoint/2010/main" Requires="p14">
      <p:transition spd="slow" p14:dur="2000">
        <p14:prism isContent="1"/>
      </p:transition>
    </mc:Choice>
    <mc:Fallback>
      <p:transition xmlns:p14="http://schemas.microsoft.com/office/powerpoint/2010/main" spd="slow">
        <p:fade/>
      </p:transition>
    </mc:Fallback>
  </mc:AlternateContent>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97892" y="260648"/>
            <a:ext cx="7834548" cy="576064"/>
          </a:xfrm>
        </p:spPr>
        <p:txBody>
          <a:bodyPr>
            <a:normAutofit/>
          </a:bodyPr>
          <a:lstStyle/>
          <a:p>
            <a:pPr algn="l"/>
            <a:r>
              <a:rPr lang="en-GB" sz="2800" dirty="0" smtClean="0"/>
              <a:t>The WPs: Technical Specifications</a:t>
            </a:r>
            <a:endParaRPr lang="es-ES" sz="2800" dirty="0"/>
          </a:p>
        </p:txBody>
      </p:sp>
      <p:sp>
        <p:nvSpPr>
          <p:cNvPr id="3" name="Marcador de contenido 2"/>
          <p:cNvSpPr>
            <a:spLocks noGrp="1"/>
          </p:cNvSpPr>
          <p:nvPr>
            <p:ph idx="1"/>
          </p:nvPr>
        </p:nvSpPr>
        <p:spPr>
          <a:xfrm>
            <a:off x="107504" y="908720"/>
            <a:ext cx="8640960" cy="5544616"/>
          </a:xfrm>
        </p:spPr>
        <p:txBody>
          <a:bodyPr>
            <a:noAutofit/>
          </a:bodyPr>
          <a:lstStyle/>
          <a:p>
            <a:pPr marL="0" indent="0" algn="just">
              <a:buNone/>
            </a:pPr>
            <a:r>
              <a:rPr lang="en-US" sz="1400" b="1" dirty="0"/>
              <a:t>WP1</a:t>
            </a:r>
            <a:endParaRPr lang="es-ES" sz="1400" b="1" dirty="0"/>
          </a:p>
          <a:p>
            <a:pPr marL="0" indent="0" algn="just">
              <a:buNone/>
            </a:pPr>
            <a:r>
              <a:rPr lang="en-GB" sz="1100" dirty="0"/>
              <a:t>The main objective is the installation of </a:t>
            </a:r>
            <a:r>
              <a:rPr lang="en-GB" sz="1100" b="1" dirty="0"/>
              <a:t>precision BPM </a:t>
            </a:r>
            <a:r>
              <a:rPr lang="en-GB" sz="1100" dirty="0"/>
              <a:t>into a </a:t>
            </a:r>
            <a:r>
              <a:rPr lang="en-GB" sz="1100" b="1" dirty="0"/>
              <a:t>CLIC prototype module </a:t>
            </a:r>
            <a:r>
              <a:rPr lang="en-GB" sz="1100" dirty="0"/>
              <a:t>and tests with beam at </a:t>
            </a:r>
            <a:r>
              <a:rPr lang="en-GB" sz="1100" b="1" dirty="0"/>
              <a:t>CLEX</a:t>
            </a:r>
            <a:r>
              <a:rPr lang="en-GB" sz="1100" dirty="0"/>
              <a:t>. Components of this BPM system have already been tested in the laboratory, now the entire system has to be completed and commissioned for beam tests. The beam tests shall validate the required resolution of 2um and the required accuracy of 20um under low and high power PETS operation conditions</a:t>
            </a:r>
            <a:r>
              <a:rPr lang="en-GB" sz="1100" dirty="0" smtClean="0"/>
              <a:t>.</a:t>
            </a:r>
          </a:p>
          <a:p>
            <a:pPr marL="0" indent="0" algn="just">
              <a:buNone/>
            </a:pPr>
            <a:endParaRPr lang="es-ES" sz="1200" dirty="0"/>
          </a:p>
          <a:p>
            <a:pPr marL="0" indent="0" algn="just">
              <a:buNone/>
            </a:pPr>
            <a:r>
              <a:rPr lang="en-US" sz="1400" b="1" dirty="0"/>
              <a:t>WP2</a:t>
            </a:r>
            <a:endParaRPr lang="es-ES" sz="1400" b="1" dirty="0"/>
          </a:p>
          <a:p>
            <a:pPr marL="0" indent="0" algn="just">
              <a:buNone/>
            </a:pPr>
            <a:r>
              <a:rPr lang="en-US" sz="1100" dirty="0"/>
              <a:t>The primary experimental platform for testing and operating the HG X-band accelerating structures is a group of three klystron-based test stands at CERN known as XBOX-1 to XBOX-3. These test stands allow long-term conditioning and operation of accelerating structures with parameters exceeding the CLIC specifications – 65 MW input power, 170 ns pulse length and a repletion rate of 50 Hz. The test stands are also instrumented in order to develop the full operational algorithms; conditioning, breakdown recovery, pulse shaping, beam loading compensation etc. A very similar HG RF lab is being constructed at IFIC, also for high-gradient accelerating structures but with an emphasis on developing the RF system for medical therapy </a:t>
            </a:r>
            <a:r>
              <a:rPr lang="en-US" sz="1100" dirty="0" err="1"/>
              <a:t>linacs</a:t>
            </a:r>
            <a:r>
              <a:rPr lang="en-US" sz="1100" dirty="0"/>
              <a:t>. This installation can test RF devices with 7,5-10 MW power at 3 GHz (S-band) frequency. </a:t>
            </a:r>
            <a:r>
              <a:rPr lang="en-US" sz="1100" dirty="0" smtClean="0"/>
              <a:t>In </a:t>
            </a:r>
            <a:r>
              <a:rPr lang="en-US" sz="1100" dirty="0"/>
              <a:t>WP2 the </a:t>
            </a:r>
            <a:r>
              <a:rPr lang="en-US" sz="1100" b="1" dirty="0"/>
              <a:t>electrical setup </a:t>
            </a:r>
            <a:r>
              <a:rPr lang="en-US" sz="1100" dirty="0"/>
              <a:t>of an </a:t>
            </a:r>
            <a:r>
              <a:rPr lang="en-US" sz="1100" b="1" dirty="0"/>
              <a:t>XBOX</a:t>
            </a:r>
            <a:r>
              <a:rPr lang="en-US" sz="1100" dirty="0"/>
              <a:t> and in particular the </a:t>
            </a:r>
            <a:r>
              <a:rPr lang="en-US" sz="1100" b="1" dirty="0"/>
              <a:t>real time control system </a:t>
            </a:r>
            <a:r>
              <a:rPr lang="en-US" sz="1100" dirty="0"/>
              <a:t>and </a:t>
            </a:r>
            <a:r>
              <a:rPr lang="en-US" sz="1100" b="1" dirty="0"/>
              <a:t>Low Level RF </a:t>
            </a:r>
            <a:r>
              <a:rPr lang="en-US" sz="1100" dirty="0"/>
              <a:t>(LLRF) is copied and </a:t>
            </a:r>
            <a:r>
              <a:rPr lang="en-US" sz="1100" b="1" dirty="0"/>
              <a:t>adapted</a:t>
            </a:r>
            <a:r>
              <a:rPr lang="en-US" sz="1100" dirty="0"/>
              <a:t> to the facilities at </a:t>
            </a:r>
            <a:r>
              <a:rPr lang="en-US" sz="1100" b="1" dirty="0"/>
              <a:t>IFIC in Valencia</a:t>
            </a:r>
            <a:r>
              <a:rPr lang="en-US" sz="1100" dirty="0"/>
              <a:t>. During their stay at CERN the CSIC Experts will learn the setup of an XBOX and get the necessary electrical components (hardware and software) engineered and produced at IFIC</a:t>
            </a:r>
            <a:r>
              <a:rPr lang="en-US" sz="1100" dirty="0" smtClean="0"/>
              <a:t>.</a:t>
            </a:r>
          </a:p>
          <a:p>
            <a:pPr marL="0" indent="0" algn="just">
              <a:buNone/>
            </a:pPr>
            <a:endParaRPr lang="es-ES" sz="1200" dirty="0"/>
          </a:p>
          <a:p>
            <a:pPr marL="0" indent="0" algn="just">
              <a:buNone/>
            </a:pPr>
            <a:r>
              <a:rPr lang="en-US" sz="1400" b="1" dirty="0"/>
              <a:t>WP3</a:t>
            </a:r>
            <a:endParaRPr lang="es-ES" sz="1400" b="1" dirty="0"/>
          </a:p>
          <a:p>
            <a:pPr marL="0" indent="0" algn="just">
              <a:buNone/>
            </a:pPr>
            <a:r>
              <a:rPr lang="en-US" sz="1100" dirty="0"/>
              <a:t>The primary experimental platform for testing and operating the high-gradient X-band accelerating structures is a group of three klystron-based test stands at CERN know as Xbox-1 to Xbox-3. These test stands allow long term conditioning and operation of accelerating structures with parameters exceeding the CLIC specifications – 65 MW input power, 170 ns pulse length and a repletion rate of 50 Hz. The test stands are also instrumented in order to develop the full operational algorithms; conditioning, breakdown recovery, pulse shaping, beam loading compensation etc. A very similar HG RF lab is being constructed at IFIC, also for high-gradient accelerating structures but with an emphasis on developing the RF system for medical therapy </a:t>
            </a:r>
            <a:r>
              <a:rPr lang="en-US" sz="1100" dirty="0" err="1"/>
              <a:t>linacs</a:t>
            </a:r>
            <a:r>
              <a:rPr lang="en-US" sz="1100" dirty="0"/>
              <a:t>. This installation can test RF devices with 7,5-10 MW power at 3 GHz (S-band) frequency. </a:t>
            </a:r>
            <a:r>
              <a:rPr lang="en-US" sz="1100" dirty="0" smtClean="0"/>
              <a:t>In </a:t>
            </a:r>
            <a:r>
              <a:rPr lang="en-US" sz="1100" dirty="0"/>
              <a:t>WP3 the </a:t>
            </a:r>
            <a:r>
              <a:rPr lang="en-US" sz="1100" b="1" dirty="0"/>
              <a:t>mechanical setup </a:t>
            </a:r>
            <a:r>
              <a:rPr lang="en-US" sz="1100" dirty="0"/>
              <a:t>of an </a:t>
            </a:r>
            <a:r>
              <a:rPr lang="en-US" sz="1100" b="1" dirty="0"/>
              <a:t>XBOX</a:t>
            </a:r>
            <a:r>
              <a:rPr lang="en-US" sz="1100" dirty="0"/>
              <a:t> is copied and </a:t>
            </a:r>
            <a:r>
              <a:rPr lang="en-US" sz="1100" b="1" dirty="0"/>
              <a:t>adapted</a:t>
            </a:r>
            <a:r>
              <a:rPr lang="en-US" sz="1100" dirty="0"/>
              <a:t> to the </a:t>
            </a:r>
            <a:r>
              <a:rPr lang="en-US" sz="1100" b="1" dirty="0"/>
              <a:t>facilities at IFIC </a:t>
            </a:r>
            <a:r>
              <a:rPr lang="en-US" sz="1100" dirty="0"/>
              <a:t>in Valencia. During their stay at CERN the CSIC Experts will learn the setup of an XBOX and get the necessary mechanical components engineered and produced at IFIC.</a:t>
            </a:r>
            <a:endParaRPr lang="es-ES" sz="1100" dirty="0"/>
          </a:p>
          <a:p>
            <a:pPr marL="0" indent="0" algn="just">
              <a:buNone/>
            </a:pPr>
            <a:r>
              <a:rPr lang="en-US" sz="1200" b="1" dirty="0"/>
              <a:t> </a:t>
            </a:r>
            <a:endParaRPr lang="es-ES" sz="1200" dirty="0"/>
          </a:p>
          <a:p>
            <a:pPr marL="0" indent="0" algn="just">
              <a:buNone/>
            </a:pPr>
            <a:r>
              <a:rPr lang="en-US" sz="1400" b="1" dirty="0"/>
              <a:t>WP4</a:t>
            </a:r>
            <a:endParaRPr lang="es-ES" sz="1400" b="1" dirty="0"/>
          </a:p>
          <a:p>
            <a:pPr marL="0" indent="0" algn="just">
              <a:buNone/>
            </a:pPr>
            <a:r>
              <a:rPr lang="en-US" sz="1100" b="1" dirty="0"/>
              <a:t>Contribution</a:t>
            </a:r>
            <a:r>
              <a:rPr lang="en-US" sz="1100" dirty="0"/>
              <a:t> to the </a:t>
            </a:r>
            <a:r>
              <a:rPr lang="en-US" sz="1100" b="1" dirty="0"/>
              <a:t>laboratory tests</a:t>
            </a:r>
            <a:r>
              <a:rPr lang="en-US" sz="1100" dirty="0"/>
              <a:t>, </a:t>
            </a:r>
            <a:r>
              <a:rPr lang="en-US" sz="1100" b="1" dirty="0"/>
              <a:t>analysis </a:t>
            </a:r>
            <a:r>
              <a:rPr lang="en-US" sz="1100" dirty="0"/>
              <a:t>of the </a:t>
            </a:r>
            <a:r>
              <a:rPr lang="en-US" sz="1100" b="1" dirty="0"/>
              <a:t>results</a:t>
            </a:r>
            <a:r>
              <a:rPr lang="en-US" sz="1100" dirty="0"/>
              <a:t> and </a:t>
            </a:r>
            <a:r>
              <a:rPr lang="en-US" sz="1100" b="1" dirty="0"/>
              <a:t>RF analysis</a:t>
            </a:r>
            <a:r>
              <a:rPr lang="en-US" sz="1100" dirty="0"/>
              <a:t> including relevant </a:t>
            </a:r>
            <a:r>
              <a:rPr lang="en-US" sz="1100" b="1" dirty="0"/>
              <a:t>beam dynamics</a:t>
            </a:r>
            <a:r>
              <a:rPr lang="en-US" sz="1100" dirty="0"/>
              <a:t> aspects, </a:t>
            </a:r>
            <a:r>
              <a:rPr lang="en-US" sz="1100" b="1" dirty="0" err="1"/>
              <a:t>linac</a:t>
            </a:r>
            <a:r>
              <a:rPr lang="en-US" sz="1100" b="1" dirty="0"/>
              <a:t> optimization</a:t>
            </a:r>
            <a:r>
              <a:rPr lang="en-US" sz="1100" dirty="0"/>
              <a:t> and </a:t>
            </a:r>
            <a:r>
              <a:rPr lang="en-US" sz="1100" b="1" dirty="0"/>
              <a:t>future developments </a:t>
            </a:r>
            <a:r>
              <a:rPr lang="en-US" sz="1100" dirty="0"/>
              <a:t>of </a:t>
            </a:r>
            <a:r>
              <a:rPr lang="en-US" sz="1100" b="1" dirty="0"/>
              <a:t>HG accelerator structures</a:t>
            </a:r>
            <a:r>
              <a:rPr lang="en-US" sz="1100" dirty="0"/>
              <a:t> in the </a:t>
            </a:r>
            <a:r>
              <a:rPr lang="en-US" sz="1100" b="1" dirty="0"/>
              <a:t>XBOX</a:t>
            </a:r>
            <a:r>
              <a:rPr lang="en-US" sz="1100" dirty="0"/>
              <a:t> </a:t>
            </a:r>
            <a:r>
              <a:rPr lang="en-US" sz="1100" dirty="0" err="1"/>
              <a:t>faciltiy</a:t>
            </a:r>
            <a:r>
              <a:rPr lang="en-US" sz="1100" dirty="0"/>
              <a:t> at CERN and in the </a:t>
            </a:r>
            <a:r>
              <a:rPr lang="en-US" sz="1100" b="1" dirty="0"/>
              <a:t>HG-RF lab at IFIC</a:t>
            </a:r>
            <a:r>
              <a:rPr lang="en-US" sz="1100" dirty="0" smtClean="0"/>
              <a:t>.</a:t>
            </a:r>
            <a:endParaRPr lang="es-ES" sz="1100" dirty="0"/>
          </a:p>
        </p:txBody>
      </p:sp>
      <p:sp>
        <p:nvSpPr>
          <p:cNvPr id="4" name="Marcador de fecha 3"/>
          <p:cNvSpPr>
            <a:spLocks noGrp="1"/>
          </p:cNvSpPr>
          <p:nvPr>
            <p:ph type="dt" sz="half" idx="10"/>
          </p:nvPr>
        </p:nvSpPr>
        <p:spPr/>
        <p:txBody>
          <a:bodyPr/>
          <a:lstStyle/>
          <a:p>
            <a:r>
              <a:rPr lang="es-ES_tradnl" smtClean="0">
                <a:solidFill>
                  <a:prstClr val="black">
                    <a:tint val="75000"/>
                  </a:prstClr>
                </a:solidFill>
              </a:rPr>
              <a:t>30 May - 5 June 2016</a:t>
            </a:r>
            <a:endParaRPr lang="en-US">
              <a:solidFill>
                <a:prstClr val="black">
                  <a:tint val="75000"/>
                </a:prstClr>
              </a:solidFill>
            </a:endParaRPr>
          </a:p>
        </p:txBody>
      </p:sp>
      <p:sp>
        <p:nvSpPr>
          <p:cNvPr id="5" name="Marcador de pie de página 4"/>
          <p:cNvSpPr>
            <a:spLocks noGrp="1"/>
          </p:cNvSpPr>
          <p:nvPr>
            <p:ph type="ftr" sz="quarter" idx="11"/>
          </p:nvPr>
        </p:nvSpPr>
        <p:spPr/>
        <p:txBody>
          <a:bodyPr/>
          <a:lstStyle/>
          <a:p>
            <a:r>
              <a:rPr lang="en-GB" smtClean="0"/>
              <a:t>ECFA LCWS 2016</a:t>
            </a:r>
            <a:endParaRPr lang="es-ES" dirty="0"/>
          </a:p>
        </p:txBody>
      </p:sp>
      <p:sp>
        <p:nvSpPr>
          <p:cNvPr id="6" name="Marcador de número de diapositiva 5"/>
          <p:cNvSpPr>
            <a:spLocks noGrp="1"/>
          </p:cNvSpPr>
          <p:nvPr>
            <p:ph type="sldNum" sz="quarter" idx="12"/>
          </p:nvPr>
        </p:nvSpPr>
        <p:spPr/>
        <p:txBody>
          <a:bodyPr/>
          <a:lstStyle/>
          <a:p>
            <a:fld id="{9A43A518-2C89-46D8-985F-EB86B73A5824}" type="slidenum">
              <a:rPr lang="en-US" smtClean="0">
                <a:solidFill>
                  <a:prstClr val="black">
                    <a:tint val="75000"/>
                  </a:prstClr>
                </a:solidFill>
              </a:rPr>
              <a:pPr/>
              <a:t>3</a:t>
            </a:fld>
            <a:endParaRPr lang="en-US">
              <a:solidFill>
                <a:prstClr val="black">
                  <a:tint val="75000"/>
                </a:prstClr>
              </a:solidFill>
            </a:endParaRPr>
          </a:p>
        </p:txBody>
      </p:sp>
    </p:spTree>
    <p:extLst>
      <p:ext uri="{BB962C8B-B14F-4D97-AF65-F5344CB8AC3E}">
        <p14:creationId xmlns:p14="http://schemas.microsoft.com/office/powerpoint/2010/main" val="2938087124"/>
      </p:ext>
    </p:extLst>
  </p:cSld>
  <p:clrMapOvr>
    <a:masterClrMapping/>
  </p:clrMapOvr>
  <mc:AlternateContent xmlns:mc="http://schemas.openxmlformats.org/markup-compatibility/2006">
    <mc:Choice xmlns:p14="http://schemas.microsoft.com/office/powerpoint/2010/main" Requires="p14">
      <p:transition spd="slow" p14:dur="2000">
        <p14:prism isContent="1"/>
      </p:transition>
    </mc:Choice>
    <mc:Fallback>
      <p:transition xmlns:p14="http://schemas.microsoft.com/office/powerpoint/2010/main" spd="slow">
        <p:fade/>
      </p:transition>
    </mc:Fallback>
  </mc:AlternateContent>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ítulo 5"/>
          <p:cNvSpPr>
            <a:spLocks noGrp="1"/>
          </p:cNvSpPr>
          <p:nvPr>
            <p:ph type="title"/>
          </p:nvPr>
        </p:nvSpPr>
        <p:spPr>
          <a:xfrm>
            <a:off x="734888" y="260648"/>
            <a:ext cx="8229600" cy="576064"/>
          </a:xfrm>
        </p:spPr>
        <p:txBody>
          <a:bodyPr>
            <a:normAutofit fontScale="90000"/>
          </a:bodyPr>
          <a:lstStyle/>
          <a:p>
            <a:pPr algn="l"/>
            <a:r>
              <a:rPr lang="en-US" dirty="0" smtClean="0"/>
              <a:t>LLRF Electronics responsibilities</a:t>
            </a:r>
            <a:endParaRPr lang="en-US" dirty="0"/>
          </a:p>
        </p:txBody>
      </p:sp>
      <p:sp>
        <p:nvSpPr>
          <p:cNvPr id="7" name="Marcador de contenido 6"/>
          <p:cNvSpPr>
            <a:spLocks noGrp="1"/>
          </p:cNvSpPr>
          <p:nvPr>
            <p:ph idx="1"/>
          </p:nvPr>
        </p:nvSpPr>
        <p:spPr>
          <a:xfrm>
            <a:off x="457200" y="1124744"/>
            <a:ext cx="3178696" cy="5001419"/>
          </a:xfrm>
        </p:spPr>
        <p:txBody>
          <a:bodyPr>
            <a:normAutofit fontScale="92500"/>
          </a:bodyPr>
          <a:lstStyle/>
          <a:p>
            <a:r>
              <a:rPr lang="en-US" dirty="0" smtClean="0"/>
              <a:t>Equipment built and/or fixed for the XBOX3:</a:t>
            </a:r>
          </a:p>
          <a:p>
            <a:pPr lvl="1"/>
            <a:r>
              <a:rPr lang="en-US" dirty="0" smtClean="0"/>
              <a:t>12 GHz </a:t>
            </a:r>
            <a:r>
              <a:rPr lang="en-US" dirty="0" smtClean="0"/>
              <a:t>multichannel </a:t>
            </a:r>
            <a:r>
              <a:rPr lang="en-US" dirty="0" smtClean="0"/>
              <a:t>Log-Detectors</a:t>
            </a:r>
          </a:p>
          <a:p>
            <a:pPr lvl="1"/>
            <a:r>
              <a:rPr lang="en-US" dirty="0" smtClean="0"/>
              <a:t>PLL clock synthesizers</a:t>
            </a:r>
          </a:p>
          <a:p>
            <a:pPr lvl="1"/>
            <a:r>
              <a:rPr lang="en-US" dirty="0" smtClean="0"/>
              <a:t>Up and down-mixing stages</a:t>
            </a:r>
          </a:p>
          <a:p>
            <a:pPr lvl="1"/>
            <a:r>
              <a:rPr lang="en-US" dirty="0" smtClean="0"/>
              <a:t>RF distributor</a:t>
            </a:r>
          </a:p>
          <a:p>
            <a:r>
              <a:rPr lang="en-US" dirty="0" smtClean="0"/>
              <a:t>Help in the commissioning and installation</a:t>
            </a:r>
          </a:p>
          <a:p>
            <a:r>
              <a:rPr lang="en-US" dirty="0" smtClean="0"/>
              <a:t>Currently working in the S-Band KT structure LLRF</a:t>
            </a:r>
            <a:endParaRPr lang="en-US" dirty="0"/>
          </a:p>
        </p:txBody>
      </p:sp>
      <p:sp>
        <p:nvSpPr>
          <p:cNvPr id="2" name="Marcador de fecha 1"/>
          <p:cNvSpPr>
            <a:spLocks noGrp="1"/>
          </p:cNvSpPr>
          <p:nvPr>
            <p:ph type="dt" sz="half" idx="10"/>
          </p:nvPr>
        </p:nvSpPr>
        <p:spPr/>
        <p:txBody>
          <a:bodyPr/>
          <a:lstStyle/>
          <a:p>
            <a:r>
              <a:rPr lang="es-ES_tradnl" smtClean="0"/>
              <a:t>30 May - 5 June 2016</a:t>
            </a:r>
            <a:endParaRPr lang="es-ES"/>
          </a:p>
        </p:txBody>
      </p:sp>
      <p:sp>
        <p:nvSpPr>
          <p:cNvPr id="3" name="Marcador de pie de página 2"/>
          <p:cNvSpPr>
            <a:spLocks noGrp="1"/>
          </p:cNvSpPr>
          <p:nvPr>
            <p:ph type="ftr" sz="quarter" idx="11"/>
          </p:nvPr>
        </p:nvSpPr>
        <p:spPr/>
        <p:txBody>
          <a:bodyPr/>
          <a:lstStyle/>
          <a:p>
            <a:r>
              <a:rPr lang="en-GB" smtClean="0"/>
              <a:t>ECFA LCWS 2016</a:t>
            </a:r>
            <a:endParaRPr lang="es-ES" dirty="0"/>
          </a:p>
        </p:txBody>
      </p:sp>
      <p:sp>
        <p:nvSpPr>
          <p:cNvPr id="4" name="Marcador de número de diapositiva 3"/>
          <p:cNvSpPr>
            <a:spLocks noGrp="1"/>
          </p:cNvSpPr>
          <p:nvPr>
            <p:ph type="sldNum" sz="quarter" idx="12"/>
          </p:nvPr>
        </p:nvSpPr>
        <p:spPr/>
        <p:txBody>
          <a:bodyPr/>
          <a:lstStyle/>
          <a:p>
            <a:fld id="{E1F565DF-1AAE-4EC8-94FF-6B25F45700CA}" type="slidenum">
              <a:rPr lang="es-ES" smtClean="0"/>
              <a:t>30</a:t>
            </a:fld>
            <a:endParaRPr lang="es-ES"/>
          </a:p>
        </p:txBody>
      </p:sp>
      <p:pic>
        <p:nvPicPr>
          <p:cNvPr id="9" name="Imagen 8" descr="IMG_20160524_120834.jpg"/>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a:off x="3923928" y="908719"/>
            <a:ext cx="2232248" cy="5286903"/>
          </a:xfrm>
          <a:prstGeom prst="rect">
            <a:avLst/>
          </a:prstGeom>
        </p:spPr>
      </p:pic>
      <p:pic>
        <p:nvPicPr>
          <p:cNvPr id="10" name="Imagen 9" descr="IMG_20160524_120945.jpg"/>
          <p:cNvPicPr>
            <a:picLocks noChangeAspect="1"/>
          </p:cNvPicPr>
          <p:nvPr/>
        </p:nvPicPr>
        <p:blipFill rotWithShape="1">
          <a:blip r:embed="rId4" cstate="print">
            <a:extLst>
              <a:ext uri="{28A0092B-C50C-407E-A947-70E740481C1C}">
                <a14:useLocalDpi xmlns:a14="http://schemas.microsoft.com/office/drawing/2010/main"/>
              </a:ext>
            </a:extLst>
          </a:blip>
          <a:srcRect/>
          <a:stretch/>
        </p:blipFill>
        <p:spPr>
          <a:xfrm>
            <a:off x="6300192" y="908720"/>
            <a:ext cx="2252712" cy="3970891"/>
          </a:xfrm>
          <a:prstGeom prst="rect">
            <a:avLst/>
          </a:prstGeom>
        </p:spPr>
      </p:pic>
      <p:sp>
        <p:nvSpPr>
          <p:cNvPr id="11" name="CuadroTexto 10"/>
          <p:cNvSpPr txBox="1"/>
          <p:nvPr/>
        </p:nvSpPr>
        <p:spPr>
          <a:xfrm>
            <a:off x="3995936" y="6237312"/>
            <a:ext cx="2160240" cy="369332"/>
          </a:xfrm>
          <a:prstGeom prst="rect">
            <a:avLst/>
          </a:prstGeom>
          <a:noFill/>
        </p:spPr>
        <p:txBody>
          <a:bodyPr wrap="square" rtlCol="0">
            <a:spAutoFit/>
          </a:bodyPr>
          <a:lstStyle/>
          <a:p>
            <a:r>
              <a:rPr lang="en-US" dirty="0" smtClean="0"/>
              <a:t>LLRF rack frontal </a:t>
            </a:r>
            <a:endParaRPr lang="en-US" dirty="0"/>
          </a:p>
        </p:txBody>
      </p:sp>
      <p:sp>
        <p:nvSpPr>
          <p:cNvPr id="12" name="CuadroTexto 11"/>
          <p:cNvSpPr txBox="1"/>
          <p:nvPr/>
        </p:nvSpPr>
        <p:spPr>
          <a:xfrm>
            <a:off x="6660232" y="5075892"/>
            <a:ext cx="2160240" cy="369332"/>
          </a:xfrm>
          <a:prstGeom prst="rect">
            <a:avLst/>
          </a:prstGeom>
          <a:noFill/>
        </p:spPr>
        <p:txBody>
          <a:bodyPr wrap="square" rtlCol="0">
            <a:spAutoFit/>
          </a:bodyPr>
          <a:lstStyle/>
          <a:p>
            <a:r>
              <a:rPr lang="en-US" dirty="0" smtClean="0"/>
              <a:t>LLRF rack back</a:t>
            </a:r>
            <a:endParaRPr lang="en-US" dirty="0"/>
          </a:p>
        </p:txBody>
      </p:sp>
      <p:sp>
        <p:nvSpPr>
          <p:cNvPr id="13" name="Rectángulo 12"/>
          <p:cNvSpPr/>
          <p:nvPr/>
        </p:nvSpPr>
        <p:spPr>
          <a:xfrm>
            <a:off x="4355976" y="1484784"/>
            <a:ext cx="1440160" cy="2520280"/>
          </a:xfrm>
          <a:prstGeom prst="rect">
            <a:avLst/>
          </a:prstGeom>
          <a:noFill/>
          <a:ln w="5080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5" name="Conector recto de flecha 14"/>
          <p:cNvCxnSpPr>
            <a:stCxn id="13" idx="1"/>
          </p:cNvCxnSpPr>
          <p:nvPr/>
        </p:nvCxnSpPr>
        <p:spPr>
          <a:xfrm flipH="1" flipV="1">
            <a:off x="3707904" y="2708920"/>
            <a:ext cx="648072" cy="36004"/>
          </a:xfrm>
          <a:prstGeom prst="straightConnector1">
            <a:avLst/>
          </a:prstGeom>
          <a:ln>
            <a:solidFill>
              <a:srgbClr val="FF0000"/>
            </a:solidFill>
            <a:tailEnd type="arrow"/>
          </a:ln>
        </p:spPr>
        <p:style>
          <a:lnRef idx="2">
            <a:schemeClr val="accent1"/>
          </a:lnRef>
          <a:fillRef idx="0">
            <a:schemeClr val="accent1"/>
          </a:fillRef>
          <a:effectRef idx="1">
            <a:schemeClr val="accent1"/>
          </a:effectRef>
          <a:fontRef idx="minor">
            <a:schemeClr val="tx1"/>
          </a:fontRef>
        </p:style>
      </p:cxnSp>
      <p:sp>
        <p:nvSpPr>
          <p:cNvPr id="18" name="Rectángulo 17"/>
          <p:cNvSpPr/>
          <p:nvPr/>
        </p:nvSpPr>
        <p:spPr>
          <a:xfrm>
            <a:off x="6444208" y="1628800"/>
            <a:ext cx="1656184" cy="3096344"/>
          </a:xfrm>
          <a:prstGeom prst="rect">
            <a:avLst/>
          </a:prstGeom>
          <a:noFill/>
          <a:ln w="5080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862041429"/>
      </p:ext>
    </p:extLst>
  </p:cSld>
  <p:clrMapOvr>
    <a:masterClrMapping/>
  </p:clrMapOvr>
  <mc:AlternateContent xmlns:mc="http://schemas.openxmlformats.org/markup-compatibility/2006">
    <mc:Choice xmlns:p14="http://schemas.microsoft.com/office/powerpoint/2010/main" Requires="p14">
      <p:transition spd="slow" p14:dur="2000">
        <p14:prism isContent="1"/>
      </p:transition>
    </mc:Choice>
    <mc:Fallback>
      <p:transition xmlns:p14="http://schemas.microsoft.com/office/powerpoint/2010/main" spd="slow">
        <p:fade/>
      </p:transition>
    </mc:Fallback>
  </mc:AlternateContent>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35496" y="188640"/>
            <a:ext cx="8229600" cy="576064"/>
          </a:xfrm>
        </p:spPr>
        <p:txBody>
          <a:bodyPr>
            <a:normAutofit fontScale="90000"/>
          </a:bodyPr>
          <a:lstStyle/>
          <a:p>
            <a:r>
              <a:rPr lang="en-US" dirty="0" smtClean="0"/>
              <a:t>Log detectors</a:t>
            </a:r>
            <a:endParaRPr lang="en-US" dirty="0"/>
          </a:p>
        </p:txBody>
      </p:sp>
      <p:sp>
        <p:nvSpPr>
          <p:cNvPr id="3" name="Marcador de contenido 2"/>
          <p:cNvSpPr>
            <a:spLocks noGrp="1"/>
          </p:cNvSpPr>
          <p:nvPr>
            <p:ph idx="1"/>
          </p:nvPr>
        </p:nvSpPr>
        <p:spPr>
          <a:xfrm>
            <a:off x="457200" y="836712"/>
            <a:ext cx="5554960" cy="3168352"/>
          </a:xfrm>
        </p:spPr>
        <p:txBody>
          <a:bodyPr>
            <a:normAutofit fontScale="70000" lnSpcReduction="20000"/>
          </a:bodyPr>
          <a:lstStyle/>
          <a:p>
            <a:r>
              <a:rPr lang="en-US" dirty="0" smtClean="0"/>
              <a:t>3x Log-detector crates:</a:t>
            </a:r>
          </a:p>
          <a:p>
            <a:pPr lvl="1"/>
            <a:r>
              <a:rPr lang="en-US" dirty="0"/>
              <a:t>8 </a:t>
            </a:r>
            <a:r>
              <a:rPr lang="en-US" dirty="0" err="1"/>
              <a:t>ch</a:t>
            </a:r>
            <a:r>
              <a:rPr lang="en-US" dirty="0"/>
              <a:t> </a:t>
            </a:r>
            <a:r>
              <a:rPr lang="en-US" dirty="0" smtClean="0"/>
              <a:t>each. </a:t>
            </a:r>
            <a:r>
              <a:rPr lang="en-US" dirty="0"/>
              <a:t>8-34 </a:t>
            </a:r>
            <a:r>
              <a:rPr lang="en-US" dirty="0" smtClean="0"/>
              <a:t>GHz detection bandwidth.  </a:t>
            </a:r>
            <a:endParaRPr lang="en-US" dirty="0"/>
          </a:p>
          <a:p>
            <a:pPr lvl="1"/>
            <a:r>
              <a:rPr lang="en-US" dirty="0" smtClean="0"/>
              <a:t>It consists of 3 different elements</a:t>
            </a:r>
          </a:p>
          <a:p>
            <a:pPr lvl="2"/>
            <a:r>
              <a:rPr lang="en-US" dirty="0" smtClean="0"/>
              <a:t>An 8 channel Log-detector PCB (inside a shielded box)</a:t>
            </a:r>
          </a:p>
          <a:p>
            <a:pPr lvl="2"/>
            <a:r>
              <a:rPr lang="en-US" dirty="0" smtClean="0"/>
              <a:t>An 8 channel amplifier and signal conditioning PCB</a:t>
            </a:r>
          </a:p>
          <a:p>
            <a:pPr lvl="2"/>
            <a:r>
              <a:rPr lang="en-US" dirty="0" smtClean="0"/>
              <a:t>Power supplies</a:t>
            </a:r>
          </a:p>
          <a:p>
            <a:pPr lvl="1"/>
            <a:r>
              <a:rPr lang="en-US" dirty="0" smtClean="0"/>
              <a:t>Outputs analog power levels and digital interlocks for Klystron protection</a:t>
            </a:r>
          </a:p>
          <a:p>
            <a:r>
              <a:rPr lang="en-US" dirty="0" smtClean="0"/>
              <a:t>Design already existing, but with some flaws:</a:t>
            </a:r>
          </a:p>
          <a:p>
            <a:pPr lvl="1"/>
            <a:r>
              <a:rPr lang="en-US" dirty="0" smtClean="0"/>
              <a:t>Log detector PCB channel to channel isolation improved (new internal RF shielding)</a:t>
            </a:r>
          </a:p>
          <a:p>
            <a:pPr lvl="1"/>
            <a:r>
              <a:rPr lang="en-US" dirty="0"/>
              <a:t>Amplifier and conditioning stage electronics partially redesigned and </a:t>
            </a:r>
            <a:r>
              <a:rPr lang="en-US" dirty="0" smtClean="0"/>
              <a:t>fixed</a:t>
            </a:r>
          </a:p>
          <a:p>
            <a:pPr lvl="1"/>
            <a:r>
              <a:rPr lang="en-US" dirty="0" smtClean="0"/>
              <a:t>New PCBs assembled, tested and commissioned</a:t>
            </a:r>
            <a:endParaRPr lang="en-US" dirty="0"/>
          </a:p>
        </p:txBody>
      </p:sp>
      <p:sp>
        <p:nvSpPr>
          <p:cNvPr id="4" name="Marcador de fecha 3"/>
          <p:cNvSpPr>
            <a:spLocks noGrp="1"/>
          </p:cNvSpPr>
          <p:nvPr>
            <p:ph type="dt" sz="half" idx="10"/>
          </p:nvPr>
        </p:nvSpPr>
        <p:spPr/>
        <p:txBody>
          <a:bodyPr/>
          <a:lstStyle/>
          <a:p>
            <a:r>
              <a:rPr lang="es-ES_tradnl" smtClean="0">
                <a:solidFill>
                  <a:prstClr val="black">
                    <a:tint val="75000"/>
                  </a:prstClr>
                </a:solidFill>
              </a:rPr>
              <a:t>30 May - 5 June 2016</a:t>
            </a:r>
            <a:endParaRPr lang="en-US">
              <a:solidFill>
                <a:prstClr val="black">
                  <a:tint val="75000"/>
                </a:prstClr>
              </a:solidFill>
            </a:endParaRPr>
          </a:p>
        </p:txBody>
      </p:sp>
      <p:sp>
        <p:nvSpPr>
          <p:cNvPr id="5" name="Marcador de pie de página 4"/>
          <p:cNvSpPr>
            <a:spLocks noGrp="1"/>
          </p:cNvSpPr>
          <p:nvPr>
            <p:ph type="ftr" sz="quarter" idx="11"/>
          </p:nvPr>
        </p:nvSpPr>
        <p:spPr/>
        <p:txBody>
          <a:bodyPr/>
          <a:lstStyle/>
          <a:p>
            <a:r>
              <a:rPr lang="en-GB" smtClean="0"/>
              <a:t>ECFA LCWS 2016</a:t>
            </a:r>
            <a:endParaRPr lang="es-ES" dirty="0"/>
          </a:p>
        </p:txBody>
      </p:sp>
      <p:sp>
        <p:nvSpPr>
          <p:cNvPr id="6" name="Marcador de número de diapositiva 5"/>
          <p:cNvSpPr>
            <a:spLocks noGrp="1"/>
          </p:cNvSpPr>
          <p:nvPr>
            <p:ph type="sldNum" sz="quarter" idx="12"/>
          </p:nvPr>
        </p:nvSpPr>
        <p:spPr/>
        <p:txBody>
          <a:bodyPr/>
          <a:lstStyle/>
          <a:p>
            <a:fld id="{9A43A518-2C89-46D8-985F-EB86B73A5824}" type="slidenum">
              <a:rPr lang="en-US" smtClean="0">
                <a:solidFill>
                  <a:prstClr val="black">
                    <a:tint val="75000"/>
                  </a:prstClr>
                </a:solidFill>
              </a:rPr>
              <a:pPr/>
              <a:t>31</a:t>
            </a:fld>
            <a:endParaRPr lang="en-US">
              <a:solidFill>
                <a:prstClr val="black">
                  <a:tint val="75000"/>
                </a:prstClr>
              </a:solidFill>
            </a:endParaRPr>
          </a:p>
        </p:txBody>
      </p:sp>
      <p:pic>
        <p:nvPicPr>
          <p:cNvPr id="7" name="Imagen 6"/>
          <p:cNvPicPr>
            <a:picLocks noChangeAspect="1"/>
          </p:cNvPicPr>
          <p:nvPr/>
        </p:nvPicPr>
        <p:blipFill>
          <a:blip r:embed="rId3"/>
          <a:stretch>
            <a:fillRect/>
          </a:stretch>
        </p:blipFill>
        <p:spPr>
          <a:xfrm>
            <a:off x="179512" y="3961937"/>
            <a:ext cx="3672408" cy="2419391"/>
          </a:xfrm>
          <a:prstGeom prst="rect">
            <a:avLst/>
          </a:prstGeom>
        </p:spPr>
      </p:pic>
      <p:pic>
        <p:nvPicPr>
          <p:cNvPr id="58" name="Imagen 57"/>
          <p:cNvPicPr>
            <a:picLocks noChangeAspect="1"/>
          </p:cNvPicPr>
          <p:nvPr/>
        </p:nvPicPr>
        <p:blipFill>
          <a:blip r:embed="rId4"/>
          <a:stretch>
            <a:fillRect/>
          </a:stretch>
        </p:blipFill>
        <p:spPr>
          <a:xfrm>
            <a:off x="3981276" y="4610010"/>
            <a:ext cx="5055220" cy="1757636"/>
          </a:xfrm>
          <a:prstGeom prst="rect">
            <a:avLst/>
          </a:prstGeom>
        </p:spPr>
      </p:pic>
      <p:pic>
        <p:nvPicPr>
          <p:cNvPr id="59" name="Imagen 58" descr="IMG_20150708_162747.jpg"/>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a:off x="5868144" y="1772816"/>
            <a:ext cx="3131840" cy="2348880"/>
          </a:xfrm>
          <a:prstGeom prst="rect">
            <a:avLst/>
          </a:prstGeom>
        </p:spPr>
      </p:pic>
      <p:sp>
        <p:nvSpPr>
          <p:cNvPr id="60" name="Elipse 59"/>
          <p:cNvSpPr/>
          <p:nvPr/>
        </p:nvSpPr>
        <p:spPr>
          <a:xfrm>
            <a:off x="6804248" y="2636912"/>
            <a:ext cx="576064" cy="1296144"/>
          </a:xfrm>
          <a:prstGeom prst="ellipse">
            <a:avLst/>
          </a:prstGeom>
          <a:noFill/>
          <a:ln w="38100" cmpd="sng"/>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1" name="Elipse 60"/>
          <p:cNvSpPr/>
          <p:nvPr/>
        </p:nvSpPr>
        <p:spPr>
          <a:xfrm>
            <a:off x="7524328" y="2636912"/>
            <a:ext cx="936104" cy="1296144"/>
          </a:xfrm>
          <a:prstGeom prst="ellipse">
            <a:avLst/>
          </a:prstGeom>
          <a:noFill/>
          <a:ln w="38100" cmpd="sng"/>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63" name="Conector recto de flecha 62"/>
          <p:cNvCxnSpPr>
            <a:stCxn id="61" idx="4"/>
          </p:cNvCxnSpPr>
          <p:nvPr/>
        </p:nvCxnSpPr>
        <p:spPr>
          <a:xfrm flipH="1">
            <a:off x="7236296" y="3933056"/>
            <a:ext cx="756084" cy="108012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66" name="Conector recto de flecha 65"/>
          <p:cNvCxnSpPr/>
          <p:nvPr/>
        </p:nvCxnSpPr>
        <p:spPr>
          <a:xfrm flipH="1">
            <a:off x="5220072" y="3789040"/>
            <a:ext cx="1584176" cy="1152128"/>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452162696"/>
      </p:ext>
    </p:extLst>
  </p:cSld>
  <p:clrMapOvr>
    <a:masterClrMapping/>
  </p:clrMapOvr>
  <mc:AlternateContent xmlns:mc="http://schemas.openxmlformats.org/markup-compatibility/2006">
    <mc:Choice xmlns:p14="http://schemas.microsoft.com/office/powerpoint/2010/main" Requires="p14">
      <p:transition spd="slow" p14:dur="2000">
        <p14:prism isContent="1"/>
      </p:transition>
    </mc:Choice>
    <mc:Fallback>
      <p:transition xmlns:p14="http://schemas.microsoft.com/office/powerpoint/2010/main" spd="slow">
        <p:fade/>
      </p:transition>
    </mc:Fallback>
  </mc:AlternateContent>
  <p:timing>
    <p:tnLst>
      <p:par>
        <p:cTn xmlns:p14="http://schemas.microsoft.com/office/powerpoint/2010/mai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en-US" dirty="0" smtClean="0"/>
              <a:t>PLL synthesizers</a:t>
            </a:r>
            <a:endParaRPr lang="en-US" dirty="0"/>
          </a:p>
        </p:txBody>
      </p:sp>
      <p:sp>
        <p:nvSpPr>
          <p:cNvPr id="3" name="Marcador de contenido 2"/>
          <p:cNvSpPr>
            <a:spLocks noGrp="1"/>
          </p:cNvSpPr>
          <p:nvPr>
            <p:ph idx="1"/>
          </p:nvPr>
        </p:nvSpPr>
        <p:spPr>
          <a:xfrm>
            <a:off x="457200" y="836712"/>
            <a:ext cx="8229600" cy="2160239"/>
          </a:xfrm>
        </p:spPr>
        <p:txBody>
          <a:bodyPr>
            <a:normAutofit/>
          </a:bodyPr>
          <a:lstStyle/>
          <a:p>
            <a:r>
              <a:rPr lang="en-US" dirty="0" smtClean="0"/>
              <a:t>One PLL RF synthesizer crate box built. </a:t>
            </a:r>
          </a:p>
          <a:p>
            <a:r>
              <a:rPr lang="en-US" dirty="0" smtClean="0"/>
              <a:t>It generates the needed RF carriers to generate the RF and up-mix to the Klystrons (x4 9.6 GHz, x8 2.4 </a:t>
            </a:r>
            <a:r>
              <a:rPr lang="en-US" dirty="0"/>
              <a:t>GHz</a:t>
            </a:r>
            <a:r>
              <a:rPr lang="en-US" dirty="0" smtClean="0"/>
              <a:t>)</a:t>
            </a:r>
          </a:p>
          <a:p>
            <a:r>
              <a:rPr lang="en-US" dirty="0" smtClean="0"/>
              <a:t>It generates the RF carriers to down-mix the RF signals from the system that will be analyzed </a:t>
            </a:r>
            <a:r>
              <a:rPr lang="en-US" dirty="0"/>
              <a:t>(x4 </a:t>
            </a:r>
            <a:r>
              <a:rPr lang="en-US" dirty="0" smtClean="0"/>
              <a:t>11.6 GHz)</a:t>
            </a:r>
            <a:endParaRPr lang="en-US" dirty="0"/>
          </a:p>
        </p:txBody>
      </p:sp>
      <p:sp>
        <p:nvSpPr>
          <p:cNvPr id="4" name="Marcador de fecha 3"/>
          <p:cNvSpPr>
            <a:spLocks noGrp="1"/>
          </p:cNvSpPr>
          <p:nvPr>
            <p:ph type="dt" sz="half" idx="10"/>
          </p:nvPr>
        </p:nvSpPr>
        <p:spPr/>
        <p:txBody>
          <a:bodyPr/>
          <a:lstStyle/>
          <a:p>
            <a:r>
              <a:rPr lang="es-ES_tradnl" smtClean="0">
                <a:solidFill>
                  <a:prstClr val="black">
                    <a:tint val="75000"/>
                  </a:prstClr>
                </a:solidFill>
              </a:rPr>
              <a:t>30 May - 5 June 2016</a:t>
            </a:r>
            <a:endParaRPr lang="en-US">
              <a:solidFill>
                <a:prstClr val="black">
                  <a:tint val="75000"/>
                </a:prstClr>
              </a:solidFill>
            </a:endParaRPr>
          </a:p>
        </p:txBody>
      </p:sp>
      <p:sp>
        <p:nvSpPr>
          <p:cNvPr id="5" name="Marcador de pie de página 4"/>
          <p:cNvSpPr>
            <a:spLocks noGrp="1"/>
          </p:cNvSpPr>
          <p:nvPr>
            <p:ph type="ftr" sz="quarter" idx="11"/>
          </p:nvPr>
        </p:nvSpPr>
        <p:spPr/>
        <p:txBody>
          <a:bodyPr/>
          <a:lstStyle/>
          <a:p>
            <a:r>
              <a:rPr lang="en-GB" smtClean="0"/>
              <a:t>ECFA LCWS 2016</a:t>
            </a:r>
            <a:endParaRPr lang="es-ES" dirty="0"/>
          </a:p>
        </p:txBody>
      </p:sp>
      <p:sp>
        <p:nvSpPr>
          <p:cNvPr id="6" name="Marcador de número de diapositiva 5"/>
          <p:cNvSpPr>
            <a:spLocks noGrp="1"/>
          </p:cNvSpPr>
          <p:nvPr>
            <p:ph type="sldNum" sz="quarter" idx="12"/>
          </p:nvPr>
        </p:nvSpPr>
        <p:spPr/>
        <p:txBody>
          <a:bodyPr/>
          <a:lstStyle/>
          <a:p>
            <a:fld id="{9A43A518-2C89-46D8-985F-EB86B73A5824}" type="slidenum">
              <a:rPr lang="en-US" smtClean="0">
                <a:solidFill>
                  <a:prstClr val="black">
                    <a:tint val="75000"/>
                  </a:prstClr>
                </a:solidFill>
              </a:rPr>
              <a:pPr/>
              <a:t>32</a:t>
            </a:fld>
            <a:endParaRPr lang="en-US">
              <a:solidFill>
                <a:prstClr val="black">
                  <a:tint val="75000"/>
                </a:prstClr>
              </a:solidFill>
            </a:endParaRPr>
          </a:p>
        </p:txBody>
      </p:sp>
      <p:pic>
        <p:nvPicPr>
          <p:cNvPr id="7" name="Imagen 6"/>
          <p:cNvPicPr>
            <a:picLocks noChangeAspect="1"/>
          </p:cNvPicPr>
          <p:nvPr/>
        </p:nvPicPr>
        <p:blipFill>
          <a:blip r:embed="rId3"/>
          <a:stretch>
            <a:fillRect/>
          </a:stretch>
        </p:blipFill>
        <p:spPr>
          <a:xfrm>
            <a:off x="4546245" y="2924944"/>
            <a:ext cx="4562259" cy="3338544"/>
          </a:xfrm>
          <a:prstGeom prst="rect">
            <a:avLst/>
          </a:prstGeom>
        </p:spPr>
      </p:pic>
      <p:pic>
        <p:nvPicPr>
          <p:cNvPr id="8" name="Imagen 7" descr="IMG_20160218_142612#1.jpg"/>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179512" y="3104966"/>
            <a:ext cx="4176463" cy="3132346"/>
          </a:xfrm>
          <a:prstGeom prst="rect">
            <a:avLst/>
          </a:prstGeom>
        </p:spPr>
      </p:pic>
    </p:spTree>
    <p:extLst>
      <p:ext uri="{BB962C8B-B14F-4D97-AF65-F5344CB8AC3E}">
        <p14:creationId xmlns:p14="http://schemas.microsoft.com/office/powerpoint/2010/main" val="228616679"/>
      </p:ext>
    </p:extLst>
  </p:cSld>
  <p:clrMapOvr>
    <a:masterClrMapping/>
  </p:clrMapOvr>
  <mc:AlternateContent xmlns:mc="http://schemas.openxmlformats.org/markup-compatibility/2006">
    <mc:Choice xmlns:p14="http://schemas.microsoft.com/office/powerpoint/2010/main" Requires="p14">
      <p:transition spd="slow" p14:dur="2000">
        <p14:prism isContent="1"/>
      </p:transition>
    </mc:Choice>
    <mc:Fallback>
      <p:transition xmlns:p14="http://schemas.microsoft.com/office/powerpoint/2010/main" spd="slow">
        <p:fade/>
      </p:transition>
    </mc:Fallback>
  </mc:AlternateContent>
  <p:timing>
    <p:tnLst>
      <p:par>
        <p:cTn xmlns:p14="http://schemas.microsoft.com/office/powerpoint/2010/mai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en-US" dirty="0" smtClean="0"/>
              <a:t>Up and down-mixers</a:t>
            </a:r>
            <a:endParaRPr lang="en-US" dirty="0"/>
          </a:p>
        </p:txBody>
      </p:sp>
      <p:sp>
        <p:nvSpPr>
          <p:cNvPr id="3" name="Marcador de contenido 2"/>
          <p:cNvSpPr>
            <a:spLocks noGrp="1"/>
          </p:cNvSpPr>
          <p:nvPr>
            <p:ph idx="1"/>
          </p:nvPr>
        </p:nvSpPr>
        <p:spPr>
          <a:xfrm>
            <a:off x="457200" y="836713"/>
            <a:ext cx="8229600" cy="1584176"/>
          </a:xfrm>
        </p:spPr>
        <p:txBody>
          <a:bodyPr/>
          <a:lstStyle/>
          <a:p>
            <a:r>
              <a:rPr lang="en-US" dirty="0" smtClean="0"/>
              <a:t>4 up-mixer and down-mixer crates built:</a:t>
            </a:r>
          </a:p>
          <a:p>
            <a:pPr lvl="1"/>
            <a:r>
              <a:rPr lang="en-US" dirty="0" smtClean="0"/>
              <a:t>Up</a:t>
            </a:r>
            <a:r>
              <a:rPr lang="en-US" dirty="0"/>
              <a:t>-mix </a:t>
            </a:r>
            <a:r>
              <a:rPr lang="en-US" dirty="0" smtClean="0"/>
              <a:t>the RF to </a:t>
            </a:r>
            <a:r>
              <a:rPr lang="en-US" dirty="0"/>
              <a:t>the </a:t>
            </a:r>
            <a:r>
              <a:rPr lang="en-US" dirty="0" smtClean="0"/>
              <a:t>Klystrons</a:t>
            </a:r>
          </a:p>
          <a:p>
            <a:pPr lvl="1"/>
            <a:r>
              <a:rPr lang="en-US" dirty="0" smtClean="0"/>
              <a:t>It down</a:t>
            </a:r>
            <a:r>
              <a:rPr lang="en-US" dirty="0"/>
              <a:t>-</a:t>
            </a:r>
            <a:r>
              <a:rPr lang="en-US" dirty="0" smtClean="0"/>
              <a:t>mixes </a:t>
            </a:r>
            <a:r>
              <a:rPr lang="en-US" dirty="0"/>
              <a:t>the RF signals from the system that will be analyzed </a:t>
            </a:r>
            <a:r>
              <a:rPr lang="en-US" dirty="0" smtClean="0"/>
              <a:t>(x8)</a:t>
            </a:r>
            <a:endParaRPr lang="en-US" dirty="0"/>
          </a:p>
          <a:p>
            <a:endParaRPr lang="en-US" dirty="0"/>
          </a:p>
        </p:txBody>
      </p:sp>
      <p:sp>
        <p:nvSpPr>
          <p:cNvPr id="4" name="Marcador de fecha 3"/>
          <p:cNvSpPr>
            <a:spLocks noGrp="1"/>
          </p:cNvSpPr>
          <p:nvPr>
            <p:ph type="dt" sz="half" idx="10"/>
          </p:nvPr>
        </p:nvSpPr>
        <p:spPr/>
        <p:txBody>
          <a:bodyPr/>
          <a:lstStyle/>
          <a:p>
            <a:r>
              <a:rPr lang="es-ES_tradnl" smtClean="0">
                <a:solidFill>
                  <a:prstClr val="black">
                    <a:tint val="75000"/>
                  </a:prstClr>
                </a:solidFill>
              </a:rPr>
              <a:t>30 May - 5 June 2016</a:t>
            </a:r>
            <a:endParaRPr lang="en-US">
              <a:solidFill>
                <a:prstClr val="black">
                  <a:tint val="75000"/>
                </a:prstClr>
              </a:solidFill>
            </a:endParaRPr>
          </a:p>
        </p:txBody>
      </p:sp>
      <p:sp>
        <p:nvSpPr>
          <p:cNvPr id="5" name="Marcador de pie de página 4"/>
          <p:cNvSpPr>
            <a:spLocks noGrp="1"/>
          </p:cNvSpPr>
          <p:nvPr>
            <p:ph type="ftr" sz="quarter" idx="11"/>
          </p:nvPr>
        </p:nvSpPr>
        <p:spPr/>
        <p:txBody>
          <a:bodyPr/>
          <a:lstStyle/>
          <a:p>
            <a:r>
              <a:rPr lang="en-GB" smtClean="0"/>
              <a:t>ECFA LCWS 2016</a:t>
            </a:r>
            <a:endParaRPr lang="es-ES" dirty="0"/>
          </a:p>
        </p:txBody>
      </p:sp>
      <p:sp>
        <p:nvSpPr>
          <p:cNvPr id="6" name="Marcador de número de diapositiva 5"/>
          <p:cNvSpPr>
            <a:spLocks noGrp="1"/>
          </p:cNvSpPr>
          <p:nvPr>
            <p:ph type="sldNum" sz="quarter" idx="12"/>
          </p:nvPr>
        </p:nvSpPr>
        <p:spPr/>
        <p:txBody>
          <a:bodyPr/>
          <a:lstStyle/>
          <a:p>
            <a:fld id="{9A43A518-2C89-46D8-985F-EB86B73A5824}" type="slidenum">
              <a:rPr lang="en-US" smtClean="0">
                <a:solidFill>
                  <a:prstClr val="black">
                    <a:tint val="75000"/>
                  </a:prstClr>
                </a:solidFill>
              </a:rPr>
              <a:pPr/>
              <a:t>33</a:t>
            </a:fld>
            <a:endParaRPr lang="en-US">
              <a:solidFill>
                <a:prstClr val="black">
                  <a:tint val="75000"/>
                </a:prstClr>
              </a:solidFill>
            </a:endParaRPr>
          </a:p>
        </p:txBody>
      </p:sp>
      <p:pic>
        <p:nvPicPr>
          <p:cNvPr id="7" name="Imagen 6" descr="IMG_20160212_145641.jpg"/>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107504" y="2492896"/>
            <a:ext cx="2537774" cy="3383699"/>
          </a:xfrm>
          <a:prstGeom prst="rect">
            <a:avLst/>
          </a:prstGeom>
        </p:spPr>
      </p:pic>
      <p:pic>
        <p:nvPicPr>
          <p:cNvPr id="8" name="Imagen 7" descr="IMG_20160226_124218.jpg"/>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2771800" y="2564904"/>
            <a:ext cx="2736304" cy="2052228"/>
          </a:xfrm>
          <a:prstGeom prst="rect">
            <a:avLst/>
          </a:prstGeom>
        </p:spPr>
      </p:pic>
      <p:pic>
        <p:nvPicPr>
          <p:cNvPr id="10" name="Imagen 9"/>
          <p:cNvPicPr>
            <a:picLocks noChangeAspect="1"/>
          </p:cNvPicPr>
          <p:nvPr/>
        </p:nvPicPr>
        <p:blipFill>
          <a:blip r:embed="rId5"/>
          <a:stretch>
            <a:fillRect/>
          </a:stretch>
        </p:blipFill>
        <p:spPr>
          <a:xfrm>
            <a:off x="5652120" y="2564904"/>
            <a:ext cx="3373392" cy="1440160"/>
          </a:xfrm>
          <a:prstGeom prst="rect">
            <a:avLst/>
          </a:prstGeom>
        </p:spPr>
      </p:pic>
      <p:pic>
        <p:nvPicPr>
          <p:cNvPr id="11" name="Imagen 10"/>
          <p:cNvPicPr>
            <a:picLocks noChangeAspect="1"/>
          </p:cNvPicPr>
          <p:nvPr/>
        </p:nvPicPr>
        <p:blipFill>
          <a:blip r:embed="rId6"/>
          <a:stretch>
            <a:fillRect/>
          </a:stretch>
        </p:blipFill>
        <p:spPr>
          <a:xfrm>
            <a:off x="5436096" y="4077072"/>
            <a:ext cx="3657228" cy="2633851"/>
          </a:xfrm>
          <a:prstGeom prst="rect">
            <a:avLst/>
          </a:prstGeom>
        </p:spPr>
      </p:pic>
      <p:sp>
        <p:nvSpPr>
          <p:cNvPr id="12" name="CuadroTexto 11"/>
          <p:cNvSpPr txBox="1"/>
          <p:nvPr/>
        </p:nvSpPr>
        <p:spPr>
          <a:xfrm>
            <a:off x="481856" y="6012036"/>
            <a:ext cx="1944216" cy="369332"/>
          </a:xfrm>
          <a:prstGeom prst="rect">
            <a:avLst/>
          </a:prstGeom>
          <a:noFill/>
        </p:spPr>
        <p:txBody>
          <a:bodyPr wrap="square" rtlCol="0">
            <a:spAutoFit/>
          </a:bodyPr>
          <a:lstStyle/>
          <a:p>
            <a:r>
              <a:rPr lang="en-US" dirty="0" smtClean="0"/>
              <a:t>Complete crate</a:t>
            </a:r>
            <a:endParaRPr lang="en-US" dirty="0"/>
          </a:p>
        </p:txBody>
      </p:sp>
      <p:sp>
        <p:nvSpPr>
          <p:cNvPr id="13" name="CuadroTexto 12"/>
          <p:cNvSpPr txBox="1"/>
          <p:nvPr/>
        </p:nvSpPr>
        <p:spPr>
          <a:xfrm>
            <a:off x="2915816" y="4797152"/>
            <a:ext cx="1944216" cy="369332"/>
          </a:xfrm>
          <a:prstGeom prst="rect">
            <a:avLst/>
          </a:prstGeom>
          <a:noFill/>
        </p:spPr>
        <p:txBody>
          <a:bodyPr wrap="square" rtlCol="0">
            <a:spAutoFit/>
          </a:bodyPr>
          <a:lstStyle/>
          <a:p>
            <a:r>
              <a:rPr lang="en-US" dirty="0" smtClean="0"/>
              <a:t>Bottom shelf</a:t>
            </a:r>
            <a:endParaRPr lang="en-US" dirty="0"/>
          </a:p>
        </p:txBody>
      </p:sp>
    </p:spTree>
    <p:extLst>
      <p:ext uri="{BB962C8B-B14F-4D97-AF65-F5344CB8AC3E}">
        <p14:creationId xmlns:p14="http://schemas.microsoft.com/office/powerpoint/2010/main" val="3356630346"/>
      </p:ext>
    </p:extLst>
  </p:cSld>
  <p:clrMapOvr>
    <a:masterClrMapping/>
  </p:clrMapOvr>
  <mc:AlternateContent xmlns:mc="http://schemas.openxmlformats.org/markup-compatibility/2006">
    <mc:Choice xmlns:p14="http://schemas.microsoft.com/office/powerpoint/2010/main" Requires="p14">
      <p:transition spd="slow" p14:dur="2000">
        <p14:prism isContent="1"/>
      </p:transition>
    </mc:Choice>
    <mc:Fallback>
      <p:transition xmlns:p14="http://schemas.microsoft.com/office/powerpoint/2010/main" spd="slow">
        <p:fade/>
      </p:transition>
    </mc:Fallback>
  </mc:AlternateContent>
  <p:timing>
    <p:tnLst>
      <p:par>
        <p:cTn xmlns:p14="http://schemas.microsoft.com/office/powerpoint/2010/mai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Marcador de texto 6"/>
          <p:cNvSpPr>
            <a:spLocks noGrp="1"/>
          </p:cNvSpPr>
          <p:nvPr>
            <p:ph type="body" idx="1"/>
          </p:nvPr>
        </p:nvSpPr>
        <p:spPr/>
        <p:txBody>
          <a:bodyPr/>
          <a:lstStyle/>
          <a:p>
            <a:r>
              <a:rPr lang="en-US" dirty="0" smtClean="0"/>
              <a:t>Trigger-interlock box:</a:t>
            </a:r>
            <a:endParaRPr lang="en-US" dirty="0"/>
          </a:p>
        </p:txBody>
      </p:sp>
      <p:sp>
        <p:nvSpPr>
          <p:cNvPr id="8" name="Marcador de contenido 7"/>
          <p:cNvSpPr>
            <a:spLocks noGrp="1"/>
          </p:cNvSpPr>
          <p:nvPr>
            <p:ph sz="half" idx="2"/>
          </p:nvPr>
        </p:nvSpPr>
        <p:spPr/>
        <p:txBody>
          <a:bodyPr>
            <a:normAutofit/>
          </a:bodyPr>
          <a:lstStyle/>
          <a:p>
            <a:r>
              <a:rPr lang="en-US" sz="2000" dirty="0" smtClean="0"/>
              <a:t>3 built. Small redesigns in the PCB</a:t>
            </a:r>
          </a:p>
          <a:p>
            <a:r>
              <a:rPr lang="en-US" sz="2000" dirty="0" smtClean="0"/>
              <a:t>In adapts t</a:t>
            </a:r>
            <a:r>
              <a:rPr lang="es-ES" sz="2000" dirty="0" smtClean="0"/>
              <a:t>he</a:t>
            </a:r>
            <a:r>
              <a:rPr lang="en-US" sz="2000" dirty="0" smtClean="0"/>
              <a:t> input and output voltage signal levels from the NI-PXI to the rest of the setup </a:t>
            </a:r>
            <a:endParaRPr lang="en-US" sz="2000" dirty="0"/>
          </a:p>
        </p:txBody>
      </p:sp>
      <p:sp>
        <p:nvSpPr>
          <p:cNvPr id="9" name="Marcador de texto 8"/>
          <p:cNvSpPr>
            <a:spLocks noGrp="1"/>
          </p:cNvSpPr>
          <p:nvPr>
            <p:ph type="body" sz="quarter" idx="3"/>
          </p:nvPr>
        </p:nvSpPr>
        <p:spPr/>
        <p:txBody>
          <a:bodyPr/>
          <a:lstStyle/>
          <a:p>
            <a:r>
              <a:rPr lang="en-US" dirty="0" smtClean="0"/>
              <a:t>RF distributor:</a:t>
            </a:r>
            <a:endParaRPr lang="en-US" dirty="0"/>
          </a:p>
        </p:txBody>
      </p:sp>
      <p:sp>
        <p:nvSpPr>
          <p:cNvPr id="10" name="Marcador de contenido 9"/>
          <p:cNvSpPr>
            <a:spLocks noGrp="1"/>
          </p:cNvSpPr>
          <p:nvPr>
            <p:ph sz="quarter" idx="4"/>
          </p:nvPr>
        </p:nvSpPr>
        <p:spPr/>
        <p:txBody>
          <a:bodyPr>
            <a:normAutofit/>
          </a:bodyPr>
          <a:lstStyle/>
          <a:p>
            <a:r>
              <a:rPr lang="en-US" sz="2000" dirty="0" smtClean="0"/>
              <a:t>2 built</a:t>
            </a:r>
          </a:p>
          <a:p>
            <a:r>
              <a:rPr lang="en-US" sz="2000" dirty="0" smtClean="0"/>
              <a:t>It distributes the RF signals coming from the system to the different stages: </a:t>
            </a:r>
            <a:r>
              <a:rPr lang="en-US" sz="2000" dirty="0" err="1" smtClean="0"/>
              <a:t>dowm</a:t>
            </a:r>
            <a:r>
              <a:rPr lang="en-US" sz="2000" dirty="0" smtClean="0"/>
              <a:t>-mixers, log-detector, power calibrations</a:t>
            </a:r>
            <a:endParaRPr lang="en-US" sz="2000" dirty="0"/>
          </a:p>
        </p:txBody>
      </p:sp>
      <p:sp>
        <p:nvSpPr>
          <p:cNvPr id="4" name="Marcador de fecha 3"/>
          <p:cNvSpPr>
            <a:spLocks noGrp="1"/>
          </p:cNvSpPr>
          <p:nvPr>
            <p:ph type="dt" sz="half" idx="10"/>
          </p:nvPr>
        </p:nvSpPr>
        <p:spPr/>
        <p:txBody>
          <a:bodyPr/>
          <a:lstStyle/>
          <a:p>
            <a:r>
              <a:rPr lang="es-ES_tradnl" smtClean="0">
                <a:solidFill>
                  <a:prstClr val="black">
                    <a:tint val="75000"/>
                  </a:prstClr>
                </a:solidFill>
              </a:rPr>
              <a:t>30 May - 5 June 2016</a:t>
            </a:r>
            <a:endParaRPr lang="en-US">
              <a:solidFill>
                <a:prstClr val="black">
                  <a:tint val="75000"/>
                </a:prstClr>
              </a:solidFill>
            </a:endParaRPr>
          </a:p>
        </p:txBody>
      </p:sp>
      <p:sp>
        <p:nvSpPr>
          <p:cNvPr id="5" name="Marcador de pie de página 4"/>
          <p:cNvSpPr>
            <a:spLocks noGrp="1"/>
          </p:cNvSpPr>
          <p:nvPr>
            <p:ph type="ftr" sz="quarter" idx="11"/>
          </p:nvPr>
        </p:nvSpPr>
        <p:spPr/>
        <p:txBody>
          <a:bodyPr/>
          <a:lstStyle/>
          <a:p>
            <a:r>
              <a:rPr lang="en-GB" smtClean="0"/>
              <a:t>ECFA LCWS 2016</a:t>
            </a:r>
            <a:endParaRPr lang="es-ES" dirty="0"/>
          </a:p>
        </p:txBody>
      </p:sp>
      <p:sp>
        <p:nvSpPr>
          <p:cNvPr id="6" name="Marcador de número de diapositiva 5"/>
          <p:cNvSpPr>
            <a:spLocks noGrp="1"/>
          </p:cNvSpPr>
          <p:nvPr>
            <p:ph type="sldNum" sz="quarter" idx="12"/>
          </p:nvPr>
        </p:nvSpPr>
        <p:spPr/>
        <p:txBody>
          <a:bodyPr/>
          <a:lstStyle/>
          <a:p>
            <a:fld id="{9A43A518-2C89-46D8-985F-EB86B73A5824}" type="slidenum">
              <a:rPr lang="en-US" smtClean="0">
                <a:solidFill>
                  <a:prstClr val="black">
                    <a:tint val="75000"/>
                  </a:prstClr>
                </a:solidFill>
              </a:rPr>
              <a:pPr/>
              <a:t>34</a:t>
            </a:fld>
            <a:endParaRPr lang="en-US">
              <a:solidFill>
                <a:prstClr val="black">
                  <a:tint val="75000"/>
                </a:prstClr>
              </a:solidFill>
            </a:endParaRPr>
          </a:p>
        </p:txBody>
      </p:sp>
      <p:sp>
        <p:nvSpPr>
          <p:cNvPr id="2" name="Título 1"/>
          <p:cNvSpPr>
            <a:spLocks noGrp="1"/>
          </p:cNvSpPr>
          <p:nvPr>
            <p:ph type="title"/>
          </p:nvPr>
        </p:nvSpPr>
        <p:spPr/>
        <p:txBody>
          <a:bodyPr>
            <a:normAutofit fontScale="90000"/>
          </a:bodyPr>
          <a:lstStyle/>
          <a:p>
            <a:r>
              <a:rPr lang="en-US" dirty="0" smtClean="0"/>
              <a:t>Trigger-interlock box and RF distributor </a:t>
            </a:r>
            <a:endParaRPr lang="en-US" dirty="0"/>
          </a:p>
        </p:txBody>
      </p:sp>
      <p:pic>
        <p:nvPicPr>
          <p:cNvPr id="11" name="Imagen 10" descr="IMG_20160203_185748.jpg"/>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5040560" y="3717032"/>
            <a:ext cx="3635896" cy="2726922"/>
          </a:xfrm>
          <a:prstGeom prst="rect">
            <a:avLst/>
          </a:prstGeom>
        </p:spPr>
      </p:pic>
      <p:pic>
        <p:nvPicPr>
          <p:cNvPr id="12" name="Imagen 11" descr="IMG_20160121_151550.jpg"/>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a:off x="971601" y="4887680"/>
            <a:ext cx="3528392" cy="1664478"/>
          </a:xfrm>
          <a:prstGeom prst="rect">
            <a:avLst/>
          </a:prstGeom>
        </p:spPr>
      </p:pic>
      <p:pic>
        <p:nvPicPr>
          <p:cNvPr id="13" name="Imagen 12" descr="IMG_20160121_151609.jpg"/>
          <p:cNvPicPr>
            <a:picLocks noChangeAspect="1"/>
          </p:cNvPicPr>
          <p:nvPr/>
        </p:nvPicPr>
        <p:blipFill rotWithShape="1">
          <a:blip r:embed="rId4" cstate="print">
            <a:extLst>
              <a:ext uri="{28A0092B-C50C-407E-A947-70E740481C1C}">
                <a14:useLocalDpi xmlns:a14="http://schemas.microsoft.com/office/drawing/2010/main"/>
              </a:ext>
            </a:extLst>
          </a:blip>
          <a:srcRect/>
          <a:stretch/>
        </p:blipFill>
        <p:spPr>
          <a:xfrm>
            <a:off x="395536" y="2924943"/>
            <a:ext cx="2952328" cy="1914931"/>
          </a:xfrm>
          <a:prstGeom prst="rect">
            <a:avLst/>
          </a:prstGeom>
        </p:spPr>
      </p:pic>
    </p:spTree>
    <p:extLst>
      <p:ext uri="{BB962C8B-B14F-4D97-AF65-F5344CB8AC3E}">
        <p14:creationId xmlns:p14="http://schemas.microsoft.com/office/powerpoint/2010/main" val="388672896"/>
      </p:ext>
    </p:extLst>
  </p:cSld>
  <p:clrMapOvr>
    <a:masterClrMapping/>
  </p:clrMapOvr>
  <mc:AlternateContent xmlns:mc="http://schemas.openxmlformats.org/markup-compatibility/2006">
    <mc:Choice xmlns:p14="http://schemas.microsoft.com/office/powerpoint/2010/main" Requires="p14">
      <p:transition spd="slow" p14:dur="2000">
        <p14:prism isContent="1"/>
      </p:transition>
    </mc:Choice>
    <mc:Fallback>
      <p:transition xmlns:p14="http://schemas.microsoft.com/office/powerpoint/2010/main" spd="slow">
        <p:fade/>
      </p:transition>
    </mc:Fallback>
  </mc:AlternateContent>
  <p:timing>
    <p:tnLst>
      <p:par>
        <p:cTn xmlns:p14="http://schemas.microsoft.com/office/powerpoint/2010/mai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ítulo 10"/>
          <p:cNvSpPr>
            <a:spLocks noGrp="1"/>
          </p:cNvSpPr>
          <p:nvPr>
            <p:ph type="title"/>
          </p:nvPr>
        </p:nvSpPr>
        <p:spPr/>
        <p:txBody>
          <a:bodyPr>
            <a:normAutofit fontScale="90000"/>
          </a:bodyPr>
          <a:lstStyle/>
          <a:p>
            <a:r>
              <a:rPr lang="en-US" dirty="0" smtClean="0"/>
              <a:t>Commissioning in lab of LLRF </a:t>
            </a:r>
            <a:endParaRPr lang="en-US" dirty="0"/>
          </a:p>
        </p:txBody>
      </p:sp>
      <p:sp>
        <p:nvSpPr>
          <p:cNvPr id="12" name="Marcador de contenido 11"/>
          <p:cNvSpPr>
            <a:spLocks noGrp="1"/>
          </p:cNvSpPr>
          <p:nvPr>
            <p:ph idx="1"/>
          </p:nvPr>
        </p:nvSpPr>
        <p:spPr>
          <a:xfrm>
            <a:off x="457200" y="836712"/>
            <a:ext cx="8229600" cy="1728191"/>
          </a:xfrm>
        </p:spPr>
        <p:txBody>
          <a:bodyPr>
            <a:normAutofit fontScale="92500" lnSpcReduction="10000"/>
          </a:bodyPr>
          <a:lstStyle/>
          <a:p>
            <a:r>
              <a:rPr lang="en-US" dirty="0" smtClean="0"/>
              <a:t>Commissioning in the lab and XBOX3 of the LLRF signal generation and down-mixing: </a:t>
            </a:r>
          </a:p>
          <a:p>
            <a:pPr lvl="1"/>
            <a:r>
              <a:rPr lang="en-US" dirty="0" smtClean="0"/>
              <a:t>PLL synthesizers tested together with up and down-mixers</a:t>
            </a:r>
          </a:p>
          <a:p>
            <a:pPr lvl="1"/>
            <a:r>
              <a:rPr lang="en-US" dirty="0" smtClean="0"/>
              <a:t>Log-detectors tested</a:t>
            </a:r>
          </a:p>
          <a:p>
            <a:pPr lvl="1"/>
            <a:r>
              <a:rPr lang="en-US" dirty="0" smtClean="0"/>
              <a:t>Trigger-interlock cards tested</a:t>
            </a:r>
            <a:endParaRPr lang="en-US" dirty="0"/>
          </a:p>
        </p:txBody>
      </p:sp>
      <p:sp>
        <p:nvSpPr>
          <p:cNvPr id="4" name="Marcador de fecha 3"/>
          <p:cNvSpPr>
            <a:spLocks noGrp="1"/>
          </p:cNvSpPr>
          <p:nvPr>
            <p:ph type="dt" sz="half" idx="10"/>
          </p:nvPr>
        </p:nvSpPr>
        <p:spPr/>
        <p:txBody>
          <a:bodyPr/>
          <a:lstStyle/>
          <a:p>
            <a:r>
              <a:rPr lang="es-ES_tradnl" smtClean="0">
                <a:solidFill>
                  <a:prstClr val="black">
                    <a:tint val="75000"/>
                  </a:prstClr>
                </a:solidFill>
              </a:rPr>
              <a:t>30 May - 5 June 2016</a:t>
            </a:r>
            <a:endParaRPr lang="en-US">
              <a:solidFill>
                <a:prstClr val="black">
                  <a:tint val="75000"/>
                </a:prstClr>
              </a:solidFill>
            </a:endParaRPr>
          </a:p>
        </p:txBody>
      </p:sp>
      <p:sp>
        <p:nvSpPr>
          <p:cNvPr id="5" name="Marcador de pie de página 4"/>
          <p:cNvSpPr>
            <a:spLocks noGrp="1"/>
          </p:cNvSpPr>
          <p:nvPr>
            <p:ph type="ftr" sz="quarter" idx="11"/>
          </p:nvPr>
        </p:nvSpPr>
        <p:spPr/>
        <p:txBody>
          <a:bodyPr/>
          <a:lstStyle/>
          <a:p>
            <a:r>
              <a:rPr lang="en-GB" smtClean="0"/>
              <a:t>ECFA LCWS 2016</a:t>
            </a:r>
            <a:endParaRPr lang="es-ES" dirty="0"/>
          </a:p>
        </p:txBody>
      </p:sp>
      <p:sp>
        <p:nvSpPr>
          <p:cNvPr id="6" name="Marcador de número de diapositiva 5"/>
          <p:cNvSpPr>
            <a:spLocks noGrp="1"/>
          </p:cNvSpPr>
          <p:nvPr>
            <p:ph type="sldNum" sz="quarter" idx="12"/>
          </p:nvPr>
        </p:nvSpPr>
        <p:spPr/>
        <p:txBody>
          <a:bodyPr/>
          <a:lstStyle/>
          <a:p>
            <a:fld id="{9A43A518-2C89-46D8-985F-EB86B73A5824}" type="slidenum">
              <a:rPr lang="en-US" smtClean="0">
                <a:solidFill>
                  <a:prstClr val="black">
                    <a:tint val="75000"/>
                  </a:prstClr>
                </a:solidFill>
              </a:rPr>
              <a:pPr/>
              <a:t>35</a:t>
            </a:fld>
            <a:endParaRPr lang="en-US">
              <a:solidFill>
                <a:prstClr val="black">
                  <a:tint val="75000"/>
                </a:prstClr>
              </a:solidFill>
            </a:endParaRPr>
          </a:p>
        </p:txBody>
      </p:sp>
      <p:pic>
        <p:nvPicPr>
          <p:cNvPr id="9" name="Imagen 8" descr="IMG_20160212_145626.jpg"/>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323528" y="2780928"/>
            <a:ext cx="4320480" cy="3240360"/>
          </a:xfrm>
          <a:prstGeom prst="rect">
            <a:avLst/>
          </a:prstGeom>
        </p:spPr>
      </p:pic>
      <p:pic>
        <p:nvPicPr>
          <p:cNvPr id="10" name="Imagen 9" descr="IMG_20160212_145619.jpg"/>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4740019" y="2780928"/>
            <a:ext cx="4224469" cy="3168352"/>
          </a:xfrm>
          <a:prstGeom prst="rect">
            <a:avLst/>
          </a:prstGeom>
        </p:spPr>
      </p:pic>
    </p:spTree>
    <p:extLst>
      <p:ext uri="{BB962C8B-B14F-4D97-AF65-F5344CB8AC3E}">
        <p14:creationId xmlns:p14="http://schemas.microsoft.com/office/powerpoint/2010/main" val="3700237366"/>
      </p:ext>
    </p:extLst>
  </p:cSld>
  <p:clrMapOvr>
    <a:masterClrMapping/>
  </p:clrMapOvr>
  <mc:AlternateContent xmlns:mc="http://schemas.openxmlformats.org/markup-compatibility/2006">
    <mc:Choice xmlns:p14="http://schemas.microsoft.com/office/powerpoint/2010/main" Requires="p14">
      <p:transition spd="slow" p14:dur="2000">
        <p14:prism isContent="1"/>
      </p:transition>
    </mc:Choice>
    <mc:Fallback>
      <p:transition xmlns:p14="http://schemas.microsoft.com/office/powerpoint/2010/main" spd="slow">
        <p:fade/>
      </p:transition>
    </mc:Fallback>
  </mc:AlternateContent>
  <p:timing>
    <p:tnLst>
      <p:par>
        <p:cTn xmlns:p14="http://schemas.microsoft.com/office/powerpoint/2010/mai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Imagen 6" descr="IMG_20160526_153118.jpg"/>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323528" y="1484784"/>
            <a:ext cx="3132856" cy="2349642"/>
          </a:xfrm>
          <a:prstGeom prst="rect">
            <a:avLst/>
          </a:prstGeom>
        </p:spPr>
      </p:pic>
      <p:pic>
        <p:nvPicPr>
          <p:cNvPr id="13" name="Imagen 12" descr="IMG_20160526_154113.jpg"/>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5148064" y="1628800"/>
            <a:ext cx="2411760" cy="1808820"/>
          </a:xfrm>
          <a:prstGeom prst="rect">
            <a:avLst/>
          </a:prstGeom>
        </p:spPr>
      </p:pic>
      <p:sp>
        <p:nvSpPr>
          <p:cNvPr id="2" name="Título 1"/>
          <p:cNvSpPr>
            <a:spLocks noGrp="1"/>
          </p:cNvSpPr>
          <p:nvPr>
            <p:ph type="title"/>
          </p:nvPr>
        </p:nvSpPr>
        <p:spPr/>
        <p:txBody>
          <a:bodyPr>
            <a:normAutofit fontScale="90000"/>
          </a:bodyPr>
          <a:lstStyle/>
          <a:p>
            <a:r>
              <a:rPr lang="en-US" dirty="0" smtClean="0"/>
              <a:t>Commissioning of the XBOX3</a:t>
            </a:r>
            <a:endParaRPr lang="en-US" dirty="0"/>
          </a:p>
        </p:txBody>
      </p:sp>
      <p:sp>
        <p:nvSpPr>
          <p:cNvPr id="3" name="Marcador de contenido 2"/>
          <p:cNvSpPr>
            <a:spLocks noGrp="1"/>
          </p:cNvSpPr>
          <p:nvPr>
            <p:ph idx="1"/>
          </p:nvPr>
        </p:nvSpPr>
        <p:spPr>
          <a:xfrm>
            <a:off x="539552" y="692696"/>
            <a:ext cx="8435280" cy="5688632"/>
          </a:xfrm>
        </p:spPr>
        <p:txBody>
          <a:bodyPr>
            <a:normAutofit fontScale="85000" lnSpcReduction="20000"/>
          </a:bodyPr>
          <a:lstStyle/>
          <a:p>
            <a:pPr marL="342900" lvl="1" indent="-342900">
              <a:buFont typeface="Arial" panose="020B0604020202020204" pitchFamily="34" charset="0"/>
              <a:buChar char="•"/>
            </a:pPr>
            <a:r>
              <a:rPr lang="en-GB" dirty="0" smtClean="0"/>
              <a:t>XBOX3 commissioning </a:t>
            </a:r>
            <a:r>
              <a:rPr lang="en-GB" dirty="0" smtClean="0"/>
              <a:t>on-going. </a:t>
            </a:r>
            <a:r>
              <a:rPr lang="en-GB" dirty="0" smtClean="0"/>
              <a:t>To be operational in June. Team:</a:t>
            </a:r>
          </a:p>
          <a:p>
            <a:pPr marL="742950" lvl="2" indent="-342900"/>
            <a:r>
              <a:rPr lang="en-GB" dirty="0"/>
              <a:t>B. </a:t>
            </a:r>
            <a:r>
              <a:rPr lang="en-GB" dirty="0" smtClean="0"/>
              <a:t>Woolley, D</a:t>
            </a:r>
            <a:r>
              <a:rPr lang="en-GB" dirty="0"/>
              <a:t>. Esperante</a:t>
            </a:r>
            <a:r>
              <a:rPr lang="en-GB" dirty="0" smtClean="0"/>
              <a:t>, G</a:t>
            </a:r>
            <a:r>
              <a:rPr lang="en-GB" dirty="0"/>
              <a:t>. </a:t>
            </a:r>
            <a:r>
              <a:rPr lang="en-GB" dirty="0" err="1"/>
              <a:t>Mcmonagle</a:t>
            </a:r>
            <a:r>
              <a:rPr lang="en-GB" dirty="0" smtClean="0"/>
              <a:t>, N</a:t>
            </a:r>
            <a:r>
              <a:rPr lang="en-GB" dirty="0"/>
              <a:t>. </a:t>
            </a:r>
            <a:r>
              <a:rPr lang="en-GB" dirty="0" err="1"/>
              <a:t>Catalán</a:t>
            </a:r>
            <a:r>
              <a:rPr lang="en-GB" dirty="0"/>
              <a:t>, X. </a:t>
            </a:r>
            <a:r>
              <a:rPr lang="en-GB" dirty="0" err="1" smtClean="0"/>
              <a:t>Stragier</a:t>
            </a:r>
            <a:endParaRPr lang="en-GB" dirty="0"/>
          </a:p>
          <a:p>
            <a:pPr marL="342900" lvl="1" indent="-342900">
              <a:buFont typeface="Arial" panose="020B0604020202020204" pitchFamily="34" charset="0"/>
              <a:buChar char="•"/>
            </a:pPr>
            <a:endParaRPr lang="en-GB" dirty="0" smtClean="0"/>
          </a:p>
          <a:p>
            <a:pPr marL="0" lvl="1" indent="0">
              <a:buNone/>
            </a:pPr>
            <a:endParaRPr lang="en-GB" dirty="0" smtClean="0"/>
          </a:p>
          <a:p>
            <a:pPr marL="0" lvl="1" indent="0">
              <a:buNone/>
            </a:pPr>
            <a:endParaRPr lang="en-GB" dirty="0"/>
          </a:p>
          <a:p>
            <a:pPr marL="0" lvl="1" indent="0">
              <a:buNone/>
            </a:pPr>
            <a:endParaRPr lang="en-GB" dirty="0" smtClean="0"/>
          </a:p>
          <a:p>
            <a:pPr marL="0" lvl="1" indent="0">
              <a:buNone/>
            </a:pPr>
            <a:endParaRPr lang="en-GB" dirty="0"/>
          </a:p>
          <a:p>
            <a:pPr marL="0" lvl="1" indent="0">
              <a:buNone/>
            </a:pPr>
            <a:endParaRPr lang="en-GB" dirty="0" smtClean="0"/>
          </a:p>
          <a:p>
            <a:pPr marL="0" lvl="1" indent="0">
              <a:buNone/>
            </a:pPr>
            <a:endParaRPr lang="en-GB" dirty="0"/>
          </a:p>
          <a:p>
            <a:pPr marL="0" lvl="1" indent="0">
              <a:buNone/>
            </a:pPr>
            <a:endParaRPr lang="en-GB" dirty="0" smtClean="0"/>
          </a:p>
          <a:p>
            <a:pPr marL="0" lvl="1" indent="0">
              <a:buNone/>
            </a:pPr>
            <a:endParaRPr lang="en-GB" dirty="0" smtClean="0"/>
          </a:p>
          <a:p>
            <a:pPr marL="342900" lvl="1" indent="-342900">
              <a:buFont typeface="Arial" panose="020B0604020202020204" pitchFamily="34" charset="0"/>
              <a:buChar char="•"/>
            </a:pPr>
            <a:endParaRPr lang="en-GB" dirty="0" smtClean="0"/>
          </a:p>
          <a:p>
            <a:pPr marL="342900" lvl="1" indent="-342900">
              <a:buFont typeface="Arial" panose="020B0604020202020204" pitchFamily="34" charset="0"/>
              <a:buChar char="•"/>
            </a:pPr>
            <a:endParaRPr lang="en-GB" dirty="0" smtClean="0"/>
          </a:p>
          <a:p>
            <a:pPr marL="342900" lvl="1" indent="-342900">
              <a:buFont typeface="Arial" panose="020B0604020202020204" pitchFamily="34" charset="0"/>
              <a:buChar char="•"/>
            </a:pPr>
            <a:endParaRPr lang="en-GB" dirty="0"/>
          </a:p>
          <a:p>
            <a:pPr marL="342900" lvl="1" indent="-342900">
              <a:buFont typeface="Arial" panose="020B0604020202020204" pitchFamily="34" charset="0"/>
              <a:buChar char="•"/>
            </a:pPr>
            <a:endParaRPr lang="en-GB" dirty="0" smtClean="0"/>
          </a:p>
          <a:p>
            <a:pPr marL="342900" lvl="1" indent="-342900">
              <a:buFont typeface="Arial" panose="020B0604020202020204" pitchFamily="34" charset="0"/>
              <a:buChar char="•"/>
            </a:pPr>
            <a:endParaRPr lang="en-GB" dirty="0" smtClean="0"/>
          </a:p>
          <a:p>
            <a:pPr marL="342900" lvl="1" indent="-342900">
              <a:buFont typeface="Arial" panose="020B0604020202020204" pitchFamily="34" charset="0"/>
              <a:buChar char="•"/>
            </a:pPr>
            <a:endParaRPr lang="en-GB" dirty="0" smtClean="0"/>
          </a:p>
          <a:p>
            <a:pPr marL="342900" lvl="1" indent="-342900">
              <a:buFont typeface="Arial" panose="020B0604020202020204" pitchFamily="34" charset="0"/>
              <a:buChar char="•"/>
            </a:pPr>
            <a:endParaRPr lang="en-GB" dirty="0"/>
          </a:p>
          <a:p>
            <a:pPr marL="342900" lvl="1" indent="-342900">
              <a:buFont typeface="Arial" panose="020B0604020202020204" pitchFamily="34" charset="0"/>
              <a:buChar char="•"/>
            </a:pPr>
            <a:r>
              <a:rPr lang="en-GB" dirty="0" smtClean="0"/>
              <a:t>XBOX </a:t>
            </a:r>
            <a:r>
              <a:rPr lang="en-GB" dirty="0" smtClean="0"/>
              <a:t>team:</a:t>
            </a:r>
          </a:p>
          <a:p>
            <a:pPr marL="400050" lvl="2" indent="0">
              <a:buNone/>
            </a:pPr>
            <a:r>
              <a:rPr lang="en-GB" dirty="0" smtClean="0"/>
              <a:t>T. </a:t>
            </a:r>
            <a:r>
              <a:rPr lang="en-GB" dirty="0" err="1" smtClean="0"/>
              <a:t>Argyropoulos</a:t>
            </a:r>
            <a:r>
              <a:rPr lang="en-GB" dirty="0" smtClean="0"/>
              <a:t>, H. </a:t>
            </a:r>
            <a:r>
              <a:rPr lang="en-GB" dirty="0" err="1" smtClean="0"/>
              <a:t>Damerau</a:t>
            </a:r>
            <a:r>
              <a:rPr lang="en-GB" dirty="0" smtClean="0"/>
              <a:t>, D. </a:t>
            </a:r>
            <a:r>
              <a:rPr lang="en-GB" dirty="0" err="1" smtClean="0"/>
              <a:t>Esperante</a:t>
            </a:r>
            <a:r>
              <a:rPr lang="en-GB" dirty="0" smtClean="0"/>
              <a:t>, J. </a:t>
            </a:r>
            <a:r>
              <a:rPr lang="en-GB" dirty="0" err="1" smtClean="0"/>
              <a:t>Giner</a:t>
            </a:r>
            <a:r>
              <a:rPr lang="en-GB" dirty="0" smtClean="0"/>
              <a:t> Navarro,  G. </a:t>
            </a:r>
            <a:r>
              <a:rPr lang="en-GB" dirty="0" err="1" smtClean="0"/>
              <a:t>Mcmonagle</a:t>
            </a:r>
            <a:r>
              <a:rPr lang="en-GB" dirty="0" smtClean="0"/>
              <a:t>, S. Rey,</a:t>
            </a:r>
          </a:p>
          <a:p>
            <a:pPr marL="400050" lvl="2" indent="0">
              <a:buNone/>
            </a:pPr>
            <a:r>
              <a:rPr lang="en-GB" dirty="0" smtClean="0"/>
              <a:t> I. </a:t>
            </a:r>
            <a:r>
              <a:rPr lang="en-GB" dirty="0" err="1" smtClean="0"/>
              <a:t>Syratchev</a:t>
            </a:r>
            <a:r>
              <a:rPr lang="en-GB" dirty="0" smtClean="0"/>
              <a:t>, B. Woolley, N. </a:t>
            </a:r>
            <a:r>
              <a:rPr lang="en-GB" dirty="0" err="1" smtClean="0"/>
              <a:t>Catalán</a:t>
            </a:r>
            <a:r>
              <a:rPr lang="en-GB" dirty="0" smtClean="0"/>
              <a:t> </a:t>
            </a:r>
            <a:r>
              <a:rPr lang="en-GB" dirty="0" err="1" smtClean="0"/>
              <a:t>Lasheras</a:t>
            </a:r>
            <a:r>
              <a:rPr lang="en-GB" dirty="0" smtClean="0"/>
              <a:t>, X. </a:t>
            </a:r>
            <a:r>
              <a:rPr lang="en-GB" dirty="0" err="1" smtClean="0"/>
              <a:t>Stragier</a:t>
            </a:r>
            <a:r>
              <a:rPr lang="en-GB" dirty="0" smtClean="0"/>
              <a:t>,  E. </a:t>
            </a:r>
            <a:r>
              <a:rPr lang="en-GB" dirty="0" err="1" smtClean="0"/>
              <a:t>Senes</a:t>
            </a:r>
            <a:r>
              <a:rPr lang="en-GB" dirty="0" smtClean="0"/>
              <a:t> </a:t>
            </a:r>
          </a:p>
          <a:p>
            <a:pPr marL="0" indent="0">
              <a:buNone/>
            </a:pPr>
            <a:endParaRPr lang="en-US" dirty="0"/>
          </a:p>
        </p:txBody>
      </p:sp>
      <p:sp>
        <p:nvSpPr>
          <p:cNvPr id="4" name="Marcador de fecha 3"/>
          <p:cNvSpPr>
            <a:spLocks noGrp="1"/>
          </p:cNvSpPr>
          <p:nvPr>
            <p:ph type="dt" sz="half" idx="10"/>
          </p:nvPr>
        </p:nvSpPr>
        <p:spPr/>
        <p:txBody>
          <a:bodyPr/>
          <a:lstStyle/>
          <a:p>
            <a:r>
              <a:rPr lang="es-ES_tradnl" smtClean="0">
                <a:solidFill>
                  <a:prstClr val="black">
                    <a:tint val="75000"/>
                  </a:prstClr>
                </a:solidFill>
              </a:rPr>
              <a:t>30 May - 5 June 2016</a:t>
            </a:r>
            <a:endParaRPr lang="en-US">
              <a:solidFill>
                <a:prstClr val="black">
                  <a:tint val="75000"/>
                </a:prstClr>
              </a:solidFill>
            </a:endParaRPr>
          </a:p>
        </p:txBody>
      </p:sp>
      <p:sp>
        <p:nvSpPr>
          <p:cNvPr id="5" name="Marcador de pie de página 4"/>
          <p:cNvSpPr>
            <a:spLocks noGrp="1"/>
          </p:cNvSpPr>
          <p:nvPr>
            <p:ph type="ftr" sz="quarter" idx="11"/>
          </p:nvPr>
        </p:nvSpPr>
        <p:spPr/>
        <p:txBody>
          <a:bodyPr/>
          <a:lstStyle/>
          <a:p>
            <a:r>
              <a:rPr lang="en-GB" smtClean="0"/>
              <a:t>ECFA LCWS 2016</a:t>
            </a:r>
            <a:endParaRPr lang="es-ES" dirty="0"/>
          </a:p>
        </p:txBody>
      </p:sp>
      <p:sp>
        <p:nvSpPr>
          <p:cNvPr id="6" name="Marcador de número de diapositiva 5"/>
          <p:cNvSpPr>
            <a:spLocks noGrp="1"/>
          </p:cNvSpPr>
          <p:nvPr>
            <p:ph type="sldNum" sz="quarter" idx="12"/>
          </p:nvPr>
        </p:nvSpPr>
        <p:spPr/>
        <p:txBody>
          <a:bodyPr/>
          <a:lstStyle/>
          <a:p>
            <a:fld id="{9A43A518-2C89-46D8-985F-EB86B73A5824}" type="slidenum">
              <a:rPr lang="en-US" smtClean="0">
                <a:solidFill>
                  <a:prstClr val="black">
                    <a:tint val="75000"/>
                  </a:prstClr>
                </a:solidFill>
              </a:rPr>
              <a:pPr/>
              <a:t>36</a:t>
            </a:fld>
            <a:endParaRPr lang="en-US">
              <a:solidFill>
                <a:prstClr val="black">
                  <a:tint val="75000"/>
                </a:prstClr>
              </a:solidFill>
            </a:endParaRPr>
          </a:p>
        </p:txBody>
      </p:sp>
      <p:pic>
        <p:nvPicPr>
          <p:cNvPr id="10" name="Imagen 9" descr="IMG_20160526_153322.jpg"/>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5220072" y="3789040"/>
            <a:ext cx="1883701" cy="1412776"/>
          </a:xfrm>
          <a:prstGeom prst="rect">
            <a:avLst/>
          </a:prstGeom>
        </p:spPr>
      </p:pic>
      <p:pic>
        <p:nvPicPr>
          <p:cNvPr id="11" name="Imagen 10" descr="IMG_20160526_162318.jpg"/>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a:off x="276273" y="3502702"/>
            <a:ext cx="5159823" cy="1942522"/>
          </a:xfrm>
          <a:prstGeom prst="rect">
            <a:avLst/>
          </a:prstGeom>
        </p:spPr>
      </p:pic>
      <p:pic>
        <p:nvPicPr>
          <p:cNvPr id="12" name="Imagen 11" descr="IMG_20160526_155202.jpg"/>
          <p:cNvPicPr>
            <a:picLocks noChangeAspect="1"/>
          </p:cNvPicPr>
          <p:nvPr/>
        </p:nvPicPr>
        <p:blipFill>
          <a:blip r:embed="rId6" cstate="print">
            <a:extLst>
              <a:ext uri="{28A0092B-C50C-407E-A947-70E740481C1C}">
                <a14:useLocalDpi xmlns:a14="http://schemas.microsoft.com/office/drawing/2010/main"/>
              </a:ext>
            </a:extLst>
          </a:blip>
          <a:stretch>
            <a:fillRect/>
          </a:stretch>
        </p:blipFill>
        <p:spPr>
          <a:xfrm>
            <a:off x="3563888" y="1556792"/>
            <a:ext cx="1707654" cy="2276872"/>
          </a:xfrm>
          <a:prstGeom prst="rect">
            <a:avLst/>
          </a:prstGeom>
        </p:spPr>
      </p:pic>
      <p:pic>
        <p:nvPicPr>
          <p:cNvPr id="8" name="Imagen 7" descr="IMG_20160526_164212.jpg"/>
          <p:cNvPicPr>
            <a:picLocks noChangeAspect="1"/>
          </p:cNvPicPr>
          <p:nvPr/>
        </p:nvPicPr>
        <p:blipFill rotWithShape="1">
          <a:blip r:embed="rId7" cstate="print">
            <a:extLst>
              <a:ext uri="{28A0092B-C50C-407E-A947-70E740481C1C}">
                <a14:useLocalDpi xmlns:a14="http://schemas.microsoft.com/office/drawing/2010/main"/>
              </a:ext>
            </a:extLst>
          </a:blip>
          <a:srcRect/>
          <a:stretch/>
        </p:blipFill>
        <p:spPr>
          <a:xfrm>
            <a:off x="7308304" y="2204864"/>
            <a:ext cx="1219200" cy="1206501"/>
          </a:xfrm>
          <a:prstGeom prst="rect">
            <a:avLst/>
          </a:prstGeom>
        </p:spPr>
      </p:pic>
      <p:pic>
        <p:nvPicPr>
          <p:cNvPr id="9" name="Imagen 8" descr="IMG_20160526_153347#1.jpg"/>
          <p:cNvPicPr>
            <a:picLocks noChangeAspect="1"/>
          </p:cNvPicPr>
          <p:nvPr/>
        </p:nvPicPr>
        <p:blipFill>
          <a:blip r:embed="rId8" cstate="print">
            <a:extLst>
              <a:ext uri="{28A0092B-C50C-407E-A947-70E740481C1C}">
                <a14:useLocalDpi xmlns:a14="http://schemas.microsoft.com/office/drawing/2010/main"/>
              </a:ext>
            </a:extLst>
          </a:blip>
          <a:stretch>
            <a:fillRect/>
          </a:stretch>
        </p:blipFill>
        <p:spPr>
          <a:xfrm>
            <a:off x="6876256" y="3284984"/>
            <a:ext cx="1728192" cy="1296144"/>
          </a:xfrm>
          <a:prstGeom prst="rect">
            <a:avLst/>
          </a:prstGeom>
        </p:spPr>
      </p:pic>
    </p:spTree>
    <p:extLst>
      <p:ext uri="{BB962C8B-B14F-4D97-AF65-F5344CB8AC3E}">
        <p14:creationId xmlns:p14="http://schemas.microsoft.com/office/powerpoint/2010/main" val="1786707935"/>
      </p:ext>
    </p:extLst>
  </p:cSld>
  <p:clrMapOvr>
    <a:masterClrMapping/>
  </p:clrMapOvr>
  <mc:AlternateContent xmlns:mc="http://schemas.openxmlformats.org/markup-compatibility/2006">
    <mc:Choice xmlns:p14="http://schemas.microsoft.com/office/powerpoint/2010/main" Requires="p14">
      <p:transition spd="slow" p14:dur="2000">
        <p14:prism isContent="1"/>
      </p:transition>
    </mc:Choice>
    <mc:Fallback>
      <p:transition xmlns:p14="http://schemas.microsoft.com/office/powerpoint/2010/main" spd="slow">
        <p:fade/>
      </p:transition>
    </mc:Fallback>
  </mc:AlternateContent>
  <p:timing>
    <p:tnLst>
      <p:par>
        <p:cTn xmlns:p14="http://schemas.microsoft.com/office/powerpoint/2010/mai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45232" y="188640"/>
            <a:ext cx="6563072" cy="576064"/>
          </a:xfrm>
        </p:spPr>
        <p:txBody>
          <a:bodyPr>
            <a:normAutofit fontScale="90000"/>
          </a:bodyPr>
          <a:lstStyle/>
          <a:p>
            <a:pPr algn="l"/>
            <a:r>
              <a:rPr lang="en-GB" dirty="0" smtClean="0"/>
              <a:t>WP2: Summary XBOX3</a:t>
            </a:r>
            <a:endParaRPr lang="en-US" dirty="0"/>
          </a:p>
        </p:txBody>
      </p:sp>
      <p:sp>
        <p:nvSpPr>
          <p:cNvPr id="4" name="Rectangle 3"/>
          <p:cNvSpPr/>
          <p:nvPr/>
        </p:nvSpPr>
        <p:spPr>
          <a:xfrm>
            <a:off x="251520" y="1045179"/>
            <a:ext cx="8424936" cy="3293209"/>
          </a:xfrm>
          <a:prstGeom prst="rect">
            <a:avLst/>
          </a:prstGeom>
        </p:spPr>
        <p:txBody>
          <a:bodyPr wrap="square">
            <a:spAutoFit/>
          </a:bodyPr>
          <a:lstStyle/>
          <a:p>
            <a:pPr marL="285750" indent="-285750" algn="just">
              <a:buFont typeface="Arial"/>
              <a:buChar char="•"/>
            </a:pPr>
            <a:endParaRPr lang="en-GB" sz="2000" dirty="0"/>
          </a:p>
          <a:p>
            <a:pPr marL="285750" indent="-285750" algn="just">
              <a:buFont typeface="Arial"/>
              <a:buChar char="•"/>
            </a:pPr>
            <a:r>
              <a:rPr lang="en-GB" sz="2000" b="1" dirty="0" smtClean="0"/>
              <a:t>Xbox</a:t>
            </a:r>
            <a:r>
              <a:rPr lang="en-GB" sz="2000" b="1" dirty="0" smtClean="0"/>
              <a:t>-3 LLRF is progressing:</a:t>
            </a:r>
          </a:p>
          <a:p>
            <a:pPr marL="742950" lvl="1" indent="-285750" algn="just">
              <a:buFont typeface="Arial" panose="020B0604020202020204" pitchFamily="34" charset="0"/>
              <a:buChar char="•"/>
            </a:pPr>
            <a:r>
              <a:rPr lang="en-GB" dirty="0" smtClean="0"/>
              <a:t>Log detectors</a:t>
            </a:r>
            <a:endParaRPr lang="en-GB" dirty="0"/>
          </a:p>
          <a:p>
            <a:pPr marL="742950" lvl="1" indent="-285750" algn="just">
              <a:buFont typeface="Arial" panose="020B0604020202020204" pitchFamily="34" charset="0"/>
              <a:buChar char="•"/>
            </a:pPr>
            <a:r>
              <a:rPr lang="en-GB" dirty="0" smtClean="0"/>
              <a:t>PLL synthesizers</a:t>
            </a:r>
          </a:p>
          <a:p>
            <a:pPr marL="742950" lvl="1" indent="-285750" algn="just">
              <a:buFont typeface="Arial" panose="020B0604020202020204" pitchFamily="34" charset="0"/>
              <a:buChar char="•"/>
            </a:pPr>
            <a:r>
              <a:rPr lang="en-GB" dirty="0"/>
              <a:t>Up and down-</a:t>
            </a:r>
            <a:r>
              <a:rPr lang="en-GB" dirty="0" smtClean="0"/>
              <a:t>mixers</a:t>
            </a:r>
          </a:p>
          <a:p>
            <a:pPr marL="742950" lvl="1" indent="-285750" algn="just">
              <a:buFont typeface="Arial" panose="020B0604020202020204" pitchFamily="34" charset="0"/>
              <a:buChar char="•"/>
            </a:pPr>
            <a:r>
              <a:rPr lang="en-US" dirty="0"/>
              <a:t>Trigger-interlock box and RF distributor </a:t>
            </a:r>
            <a:endParaRPr lang="en-GB" dirty="0"/>
          </a:p>
          <a:p>
            <a:pPr marL="742950" lvl="1" indent="-285750">
              <a:buFont typeface="Arial" panose="020B0604020202020204" pitchFamily="34" charset="0"/>
              <a:buChar char="•"/>
            </a:pPr>
            <a:r>
              <a:rPr lang="en-GB" dirty="0"/>
              <a:t>…</a:t>
            </a:r>
            <a:endParaRPr lang="en-US" dirty="0"/>
          </a:p>
          <a:p>
            <a:pPr marL="285750" indent="-285750" algn="just">
              <a:buFont typeface="Arial"/>
              <a:buChar char="•"/>
            </a:pPr>
            <a:endParaRPr lang="en-GB" sz="2000" b="1" dirty="0" smtClean="0"/>
          </a:p>
          <a:p>
            <a:pPr marL="285750" indent="-285750" algn="just">
              <a:buFont typeface="Arial"/>
              <a:buChar char="•"/>
            </a:pPr>
            <a:r>
              <a:rPr lang="en-US" sz="2000" b="1" dirty="0" smtClean="0"/>
              <a:t>Xbox-3 Commissioning:  </a:t>
            </a:r>
            <a:r>
              <a:rPr lang="en-US" sz="2000" dirty="0" smtClean="0"/>
              <a:t>on going to be operational in June 2016</a:t>
            </a:r>
            <a:endParaRPr lang="en-GB" sz="2000" dirty="0" smtClean="0"/>
          </a:p>
          <a:p>
            <a:pPr marL="742950" lvl="1" indent="-285750" algn="just">
              <a:buFont typeface="Arial"/>
              <a:buChar char="•"/>
            </a:pPr>
            <a:endParaRPr lang="en-GB" sz="2000" dirty="0"/>
          </a:p>
          <a:p>
            <a:endParaRPr lang="en-GB" b="1" dirty="0">
              <a:solidFill>
                <a:prstClr val="black"/>
              </a:solidFill>
            </a:endParaRPr>
          </a:p>
        </p:txBody>
      </p:sp>
      <p:sp>
        <p:nvSpPr>
          <p:cNvPr id="3" name="Marcador de fecha 2"/>
          <p:cNvSpPr>
            <a:spLocks noGrp="1"/>
          </p:cNvSpPr>
          <p:nvPr>
            <p:ph type="dt" sz="half" idx="10"/>
          </p:nvPr>
        </p:nvSpPr>
        <p:spPr/>
        <p:txBody>
          <a:bodyPr/>
          <a:lstStyle/>
          <a:p>
            <a:r>
              <a:rPr lang="es-ES_tradnl" smtClean="0">
                <a:solidFill>
                  <a:prstClr val="black">
                    <a:tint val="75000"/>
                  </a:prstClr>
                </a:solidFill>
              </a:rPr>
              <a:t>30 May - 5 June 2016</a:t>
            </a:r>
            <a:endParaRPr lang="en-US">
              <a:solidFill>
                <a:prstClr val="black">
                  <a:tint val="75000"/>
                </a:prstClr>
              </a:solidFill>
            </a:endParaRPr>
          </a:p>
        </p:txBody>
      </p:sp>
      <p:sp>
        <p:nvSpPr>
          <p:cNvPr id="5" name="Marcador de pie de página 4"/>
          <p:cNvSpPr>
            <a:spLocks noGrp="1"/>
          </p:cNvSpPr>
          <p:nvPr>
            <p:ph type="ftr" sz="quarter" idx="11"/>
          </p:nvPr>
        </p:nvSpPr>
        <p:spPr/>
        <p:txBody>
          <a:bodyPr/>
          <a:lstStyle/>
          <a:p>
            <a:r>
              <a:rPr lang="en-GB" smtClean="0"/>
              <a:t>ECFA LCWS 2016</a:t>
            </a:r>
            <a:endParaRPr lang="es-ES" dirty="0"/>
          </a:p>
        </p:txBody>
      </p:sp>
      <p:sp>
        <p:nvSpPr>
          <p:cNvPr id="6" name="Marcador de número de diapositiva 5"/>
          <p:cNvSpPr>
            <a:spLocks noGrp="1"/>
          </p:cNvSpPr>
          <p:nvPr>
            <p:ph type="sldNum" sz="quarter" idx="12"/>
          </p:nvPr>
        </p:nvSpPr>
        <p:spPr/>
        <p:txBody>
          <a:bodyPr/>
          <a:lstStyle/>
          <a:p>
            <a:fld id="{9A43A518-2C89-46D8-985F-EB86B73A5824}" type="slidenum">
              <a:rPr lang="en-US" smtClean="0">
                <a:solidFill>
                  <a:prstClr val="black">
                    <a:tint val="75000"/>
                  </a:prstClr>
                </a:solidFill>
              </a:rPr>
              <a:pPr/>
              <a:t>37</a:t>
            </a:fld>
            <a:endParaRPr lang="en-US">
              <a:solidFill>
                <a:prstClr val="black">
                  <a:tint val="75000"/>
                </a:prstClr>
              </a:solidFill>
            </a:endParaRPr>
          </a:p>
        </p:txBody>
      </p:sp>
    </p:spTree>
    <p:extLst>
      <p:ext uri="{BB962C8B-B14F-4D97-AF65-F5344CB8AC3E}">
        <p14:creationId xmlns:p14="http://schemas.microsoft.com/office/powerpoint/2010/main" val="3957506033"/>
      </p:ext>
    </p:extLst>
  </p:cSld>
  <p:clrMapOvr>
    <a:masterClrMapping/>
  </p:clrMapOvr>
  <mc:AlternateContent xmlns:mc="http://schemas.openxmlformats.org/markup-compatibility/2006">
    <mc:Choice xmlns:p14="http://schemas.microsoft.com/office/powerpoint/2010/main" Requires="p14">
      <p:transition spd="slow" p14:dur="2000">
        <p14:prism isContent="1"/>
      </p:transition>
    </mc:Choice>
    <mc:Fallback>
      <p:transition xmlns:p14="http://schemas.microsoft.com/office/powerpoint/2010/main" spd="slow">
        <p:fade/>
      </p:transition>
    </mc:Fallback>
  </mc:AlternateContent>
  <p:timing>
    <p:tnLst>
      <p:par>
        <p:cTn xmlns:p14="http://schemas.microsoft.com/office/powerpoint/2010/mai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High-Gradient in </a:t>
            </a:r>
            <a:r>
              <a:rPr lang="en-GB" dirty="0" err="1" smtClean="0"/>
              <a:t>hadrontherapy</a:t>
            </a:r>
            <a:r>
              <a:rPr lang="en-GB" dirty="0" smtClean="0"/>
              <a:t> </a:t>
            </a:r>
            <a:r>
              <a:rPr lang="en-GB" dirty="0"/>
              <a:t>accelerators</a:t>
            </a:r>
          </a:p>
        </p:txBody>
      </p:sp>
      <p:pic>
        <p:nvPicPr>
          <p:cNvPr id="23" name="Picture 22"/>
          <p:cNvPicPr>
            <a:picLocks noChangeAspect="1"/>
          </p:cNvPicPr>
          <p:nvPr/>
        </p:nvPicPr>
        <p:blipFill>
          <a:blip r:embed="rId2"/>
          <a:stretch>
            <a:fillRect/>
          </a:stretch>
        </p:blipFill>
        <p:spPr>
          <a:xfrm>
            <a:off x="927369" y="2704225"/>
            <a:ext cx="3369099" cy="2239030"/>
          </a:xfrm>
          <a:prstGeom prst="rect">
            <a:avLst/>
          </a:prstGeom>
        </p:spPr>
      </p:pic>
      <p:pic>
        <p:nvPicPr>
          <p:cNvPr id="25" name="Picture 24"/>
          <p:cNvPicPr>
            <a:picLocks noChangeAspect="1"/>
          </p:cNvPicPr>
          <p:nvPr/>
        </p:nvPicPr>
        <p:blipFill>
          <a:blip r:embed="rId3"/>
          <a:stretch>
            <a:fillRect/>
          </a:stretch>
        </p:blipFill>
        <p:spPr>
          <a:xfrm>
            <a:off x="4716016" y="2718032"/>
            <a:ext cx="3296194" cy="2213553"/>
          </a:xfrm>
          <a:prstGeom prst="rect">
            <a:avLst/>
          </a:prstGeom>
        </p:spPr>
      </p:pic>
      <p:sp>
        <p:nvSpPr>
          <p:cNvPr id="26" name="Content Placeholder 2"/>
          <p:cNvSpPr txBox="1">
            <a:spLocks/>
          </p:cNvSpPr>
          <p:nvPr/>
        </p:nvSpPr>
        <p:spPr>
          <a:xfrm>
            <a:off x="427045" y="1254671"/>
            <a:ext cx="7992888" cy="1368152"/>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en-GB" sz="1600" dirty="0"/>
              <a:t>Hadron therapy is a form of external radiotherapy using energetic beams of hadrons. </a:t>
            </a:r>
            <a:r>
              <a:rPr lang="en-GB" sz="1600" dirty="0" smtClean="0"/>
              <a:t>Charged particles deposit their energy via ionization in the surroundings of its path. Energy loss reaches a maximum (Bragg peak) towards the end of its range.</a:t>
            </a:r>
          </a:p>
          <a:p>
            <a:pPr marL="0" indent="0">
              <a:buNone/>
            </a:pPr>
            <a:r>
              <a:rPr lang="en-GB" sz="1600" dirty="0"/>
              <a:t>Proton and carbon ion beams allow </a:t>
            </a:r>
            <a:r>
              <a:rPr lang="en-GB" sz="1600" b="1" dirty="0" smtClean="0"/>
              <a:t>precise dose </a:t>
            </a:r>
            <a:r>
              <a:rPr lang="en-GB" sz="1600" b="1" dirty="0"/>
              <a:t>distribution </a:t>
            </a:r>
            <a:r>
              <a:rPr lang="en-GB" sz="1600" dirty="0"/>
              <a:t>into </a:t>
            </a:r>
            <a:r>
              <a:rPr lang="en-GB" sz="1600" dirty="0" smtClean="0"/>
              <a:t>tumours and </a:t>
            </a:r>
            <a:r>
              <a:rPr lang="en-GB" sz="1600" dirty="0"/>
              <a:t>minimizing radiating effects in healthy tissues</a:t>
            </a:r>
            <a:r>
              <a:rPr lang="en-GB" sz="1600" dirty="0" smtClean="0"/>
              <a:t>.</a:t>
            </a:r>
          </a:p>
        </p:txBody>
      </p:sp>
      <p:sp>
        <p:nvSpPr>
          <p:cNvPr id="17" name="Content Placeholder 2"/>
          <p:cNvSpPr txBox="1">
            <a:spLocks/>
          </p:cNvSpPr>
          <p:nvPr/>
        </p:nvSpPr>
        <p:spPr>
          <a:xfrm>
            <a:off x="427045" y="5157192"/>
            <a:ext cx="7992888" cy="1080120"/>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en-GB" sz="1600" dirty="0" smtClean="0"/>
              <a:t>Hadron therapy accelerator facilities require High-Gradient developments in order to significantly </a:t>
            </a:r>
            <a:r>
              <a:rPr lang="en-GB" sz="1600" dirty="0"/>
              <a:t>reduce the complexity and cost of the gantries and moveable heads, which are required to irradiate the patient from different angles, by directly mounting the </a:t>
            </a:r>
            <a:r>
              <a:rPr lang="en-GB" sz="1600" dirty="0" err="1"/>
              <a:t>linacs</a:t>
            </a:r>
            <a:r>
              <a:rPr lang="en-GB" sz="1600" dirty="0"/>
              <a:t> on them and building a ‘single room facility</a:t>
            </a:r>
            <a:r>
              <a:rPr lang="en-GB" sz="1600" dirty="0" smtClean="0"/>
              <a:t>’.</a:t>
            </a:r>
          </a:p>
        </p:txBody>
      </p:sp>
      <p:sp>
        <p:nvSpPr>
          <p:cNvPr id="10" name="Content Placeholder 2"/>
          <p:cNvSpPr>
            <a:spLocks noGrp="1"/>
          </p:cNvSpPr>
          <p:nvPr>
            <p:ph idx="1"/>
          </p:nvPr>
        </p:nvSpPr>
        <p:spPr>
          <a:xfrm>
            <a:off x="518864" y="764704"/>
            <a:ext cx="8229600" cy="432048"/>
          </a:xfrm>
        </p:spPr>
        <p:txBody>
          <a:bodyPr>
            <a:normAutofit/>
          </a:bodyPr>
          <a:lstStyle/>
          <a:p>
            <a:pPr marL="0" indent="0">
              <a:buNone/>
            </a:pPr>
            <a:r>
              <a:rPr lang="en-GB" sz="2000" b="1" dirty="0" smtClean="0">
                <a:solidFill>
                  <a:srgbClr val="C00000"/>
                </a:solidFill>
              </a:rPr>
              <a:t>Motivation in hadron therapy</a:t>
            </a:r>
            <a:endParaRPr lang="en-US" sz="2000" b="1" dirty="0">
              <a:solidFill>
                <a:srgbClr val="C00000"/>
              </a:solidFill>
            </a:endParaRPr>
          </a:p>
        </p:txBody>
      </p:sp>
      <p:sp>
        <p:nvSpPr>
          <p:cNvPr id="3" name="Marcador de fecha 2"/>
          <p:cNvSpPr>
            <a:spLocks noGrp="1"/>
          </p:cNvSpPr>
          <p:nvPr>
            <p:ph type="dt" sz="half" idx="10"/>
          </p:nvPr>
        </p:nvSpPr>
        <p:spPr/>
        <p:txBody>
          <a:bodyPr/>
          <a:lstStyle/>
          <a:p>
            <a:r>
              <a:rPr lang="es-ES_tradnl" smtClean="0">
                <a:solidFill>
                  <a:prstClr val="black">
                    <a:tint val="75000"/>
                  </a:prstClr>
                </a:solidFill>
              </a:rPr>
              <a:t>30 May - 5 June 2016</a:t>
            </a:r>
            <a:endParaRPr lang="en-US">
              <a:solidFill>
                <a:prstClr val="black">
                  <a:tint val="75000"/>
                </a:prstClr>
              </a:solidFill>
            </a:endParaRPr>
          </a:p>
        </p:txBody>
      </p:sp>
      <p:sp>
        <p:nvSpPr>
          <p:cNvPr id="4" name="Marcador de pie de página 3"/>
          <p:cNvSpPr>
            <a:spLocks noGrp="1"/>
          </p:cNvSpPr>
          <p:nvPr>
            <p:ph type="ftr" sz="quarter" idx="11"/>
          </p:nvPr>
        </p:nvSpPr>
        <p:spPr/>
        <p:txBody>
          <a:bodyPr/>
          <a:lstStyle/>
          <a:p>
            <a:r>
              <a:rPr lang="en-GB" smtClean="0"/>
              <a:t>ECFA LCWS 2016</a:t>
            </a:r>
            <a:endParaRPr lang="es-ES" dirty="0"/>
          </a:p>
        </p:txBody>
      </p:sp>
      <p:sp>
        <p:nvSpPr>
          <p:cNvPr id="5" name="Marcador de número de diapositiva 4"/>
          <p:cNvSpPr>
            <a:spLocks noGrp="1"/>
          </p:cNvSpPr>
          <p:nvPr>
            <p:ph type="sldNum" sz="quarter" idx="12"/>
          </p:nvPr>
        </p:nvSpPr>
        <p:spPr/>
        <p:txBody>
          <a:bodyPr/>
          <a:lstStyle/>
          <a:p>
            <a:fld id="{9A43A518-2C89-46D8-985F-EB86B73A5824}" type="slidenum">
              <a:rPr lang="en-US" smtClean="0">
                <a:solidFill>
                  <a:prstClr val="black">
                    <a:tint val="75000"/>
                  </a:prstClr>
                </a:solidFill>
              </a:rPr>
              <a:pPr/>
              <a:t>38</a:t>
            </a:fld>
            <a:endParaRPr lang="en-US">
              <a:solidFill>
                <a:prstClr val="black">
                  <a:tint val="75000"/>
                </a:prstClr>
              </a:solidFill>
            </a:endParaRPr>
          </a:p>
        </p:txBody>
      </p:sp>
    </p:spTree>
    <p:extLst>
      <p:ext uri="{BB962C8B-B14F-4D97-AF65-F5344CB8AC3E}">
        <p14:creationId xmlns:p14="http://schemas.microsoft.com/office/powerpoint/2010/main" val="3592351303"/>
      </p:ext>
    </p:extLst>
  </p:cSld>
  <p:clrMapOvr>
    <a:masterClrMapping/>
  </p:clrMapOvr>
  <mc:AlternateContent xmlns:mc="http://schemas.openxmlformats.org/markup-compatibility/2006">
    <mc:Choice xmlns:p14="http://schemas.microsoft.com/office/powerpoint/2010/main" Requires="p14">
      <p:transition spd="slow" p14:dur="2000">
        <p14:prism isContent="1"/>
      </p:transition>
    </mc:Choice>
    <mc:Fallback>
      <p:transition xmlns:p14="http://schemas.microsoft.com/office/powerpoint/2010/main" spd="slow">
        <p:fade/>
      </p:transition>
    </mc:Fallback>
  </mc:AlternateContent>
  <p:timing>
    <p:tnLst>
      <p:par>
        <p:cTn xmlns:p14="http://schemas.microsoft.com/office/powerpoint/2010/mai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3528" y="260648"/>
            <a:ext cx="8229600" cy="576064"/>
          </a:xfrm>
        </p:spPr>
        <p:txBody>
          <a:bodyPr>
            <a:normAutofit fontScale="90000"/>
          </a:bodyPr>
          <a:lstStyle/>
          <a:p>
            <a:r>
              <a:rPr lang="en-GB" dirty="0" smtClean="0"/>
              <a:t>High-Gradient in </a:t>
            </a:r>
            <a:r>
              <a:rPr lang="en-GB" dirty="0" err="1" smtClean="0"/>
              <a:t>hadrontherapy</a:t>
            </a:r>
            <a:r>
              <a:rPr lang="en-GB" dirty="0" smtClean="0"/>
              <a:t> accelerators</a:t>
            </a:r>
            <a:endParaRPr lang="en-US" dirty="0"/>
          </a:p>
        </p:txBody>
      </p:sp>
      <p:sp>
        <p:nvSpPr>
          <p:cNvPr id="6" name="Slide Number Placeholder 5"/>
          <p:cNvSpPr>
            <a:spLocks noGrp="1"/>
          </p:cNvSpPr>
          <p:nvPr>
            <p:ph type="sldNum" sz="quarter" idx="12"/>
          </p:nvPr>
        </p:nvSpPr>
        <p:spPr/>
        <p:txBody>
          <a:bodyPr/>
          <a:lstStyle/>
          <a:p>
            <a:fld id="{9A43A518-2C89-46D8-985F-EB86B73A5824}" type="slidenum">
              <a:rPr lang="en-US" smtClean="0">
                <a:solidFill>
                  <a:prstClr val="black">
                    <a:tint val="75000"/>
                  </a:prstClr>
                </a:solidFill>
              </a:rPr>
              <a:pPr/>
              <a:t>39</a:t>
            </a:fld>
            <a:endParaRPr lang="en-US">
              <a:solidFill>
                <a:prstClr val="black">
                  <a:tint val="75000"/>
                </a:prstClr>
              </a:solidFill>
            </a:endParaRPr>
          </a:p>
        </p:txBody>
      </p:sp>
      <p:sp>
        <p:nvSpPr>
          <p:cNvPr id="7" name="Content Placeholder 6"/>
          <p:cNvSpPr>
            <a:spLocks noGrp="1"/>
          </p:cNvSpPr>
          <p:nvPr>
            <p:ph idx="1"/>
          </p:nvPr>
        </p:nvSpPr>
        <p:spPr>
          <a:xfrm>
            <a:off x="251520" y="1196752"/>
            <a:ext cx="8712968" cy="5649813"/>
          </a:xfrm>
        </p:spPr>
        <p:txBody>
          <a:bodyPr>
            <a:normAutofit fontScale="92500" lnSpcReduction="10000"/>
          </a:bodyPr>
          <a:lstStyle/>
          <a:p>
            <a:pPr marL="0" indent="0" algn="just">
              <a:buNone/>
            </a:pPr>
            <a:r>
              <a:rPr lang="es-ES" sz="2000" dirty="0" err="1" smtClean="0"/>
              <a:t>The</a:t>
            </a:r>
            <a:r>
              <a:rPr lang="es-ES" sz="2000" dirty="0" smtClean="0"/>
              <a:t> </a:t>
            </a:r>
            <a:r>
              <a:rPr lang="es-ES" sz="2000" dirty="0" err="1" smtClean="0"/>
              <a:t>work</a:t>
            </a:r>
            <a:r>
              <a:rPr lang="es-ES" sz="2000" dirty="0" smtClean="0"/>
              <a:t> </a:t>
            </a:r>
            <a:r>
              <a:rPr lang="es-ES" sz="2000" dirty="0" err="1" smtClean="0"/>
              <a:t>is</a:t>
            </a:r>
            <a:r>
              <a:rPr lang="es-ES" sz="2000" dirty="0" smtClean="0"/>
              <a:t> </a:t>
            </a:r>
            <a:r>
              <a:rPr lang="es-ES" sz="2000" dirty="0" err="1" smtClean="0"/>
              <a:t>developed</a:t>
            </a:r>
            <a:r>
              <a:rPr lang="es-ES" sz="2000" dirty="0" smtClean="0"/>
              <a:t> </a:t>
            </a:r>
            <a:r>
              <a:rPr lang="es-ES" sz="2000" dirty="0" err="1" smtClean="0"/>
              <a:t>within</a:t>
            </a:r>
            <a:r>
              <a:rPr lang="es-ES" sz="2000" dirty="0" smtClean="0"/>
              <a:t> </a:t>
            </a:r>
            <a:r>
              <a:rPr lang="es-ES" sz="2000" dirty="0" err="1" smtClean="0"/>
              <a:t>the</a:t>
            </a:r>
            <a:r>
              <a:rPr lang="es-ES" sz="2000" dirty="0" smtClean="0"/>
              <a:t> </a:t>
            </a:r>
            <a:r>
              <a:rPr lang="es-ES" sz="2000" dirty="0" err="1" smtClean="0"/>
              <a:t>framework</a:t>
            </a:r>
            <a:r>
              <a:rPr lang="es-ES" sz="2000" dirty="0" smtClean="0"/>
              <a:t> of a </a:t>
            </a:r>
            <a:r>
              <a:rPr lang="es-ES" sz="2000" b="1" dirty="0" err="1" smtClean="0"/>
              <a:t>Knowledge</a:t>
            </a:r>
            <a:r>
              <a:rPr lang="es-ES" sz="2000" b="1" dirty="0" smtClean="0"/>
              <a:t> and Transfer</a:t>
            </a:r>
            <a:r>
              <a:rPr lang="es-ES" sz="2000" dirty="0" smtClean="0"/>
              <a:t> (KT) </a:t>
            </a:r>
            <a:r>
              <a:rPr lang="es-ES" sz="2000" dirty="0" err="1" smtClean="0"/>
              <a:t>project</a:t>
            </a:r>
            <a:r>
              <a:rPr lang="es-ES" sz="2000" dirty="0" smtClean="0"/>
              <a:t> </a:t>
            </a:r>
            <a:r>
              <a:rPr lang="es-ES" sz="2000" dirty="0" err="1" smtClean="0"/>
              <a:t>thanks</a:t>
            </a:r>
            <a:r>
              <a:rPr lang="es-ES" sz="2000" dirty="0" smtClean="0"/>
              <a:t> to a </a:t>
            </a:r>
            <a:r>
              <a:rPr lang="es-ES" sz="2000" dirty="0" err="1" smtClean="0"/>
              <a:t>collaboration</a:t>
            </a:r>
            <a:r>
              <a:rPr lang="es-ES" sz="2000" dirty="0" smtClean="0"/>
              <a:t> </a:t>
            </a:r>
            <a:r>
              <a:rPr lang="es-ES" sz="2000" dirty="0" err="1" smtClean="0"/>
              <a:t>agreement</a:t>
            </a:r>
            <a:r>
              <a:rPr lang="es-ES" sz="2000" dirty="0" smtClean="0"/>
              <a:t> </a:t>
            </a:r>
            <a:r>
              <a:rPr lang="es-ES" sz="2000" dirty="0" err="1" smtClean="0"/>
              <a:t>between</a:t>
            </a:r>
            <a:r>
              <a:rPr lang="es-ES" sz="2000" dirty="0" smtClean="0"/>
              <a:t> IFIC and CERN:</a:t>
            </a:r>
          </a:p>
          <a:p>
            <a:pPr algn="just"/>
            <a:r>
              <a:rPr lang="es-ES" sz="2000" dirty="0" smtClean="0"/>
              <a:t>KT “High-</a:t>
            </a:r>
            <a:r>
              <a:rPr lang="es-ES" sz="2000" dirty="0" err="1" smtClean="0"/>
              <a:t>Gradient</a:t>
            </a:r>
            <a:r>
              <a:rPr lang="es-ES" sz="2000" dirty="0" smtClean="0"/>
              <a:t> </a:t>
            </a:r>
            <a:r>
              <a:rPr lang="es-ES" sz="2000" dirty="0" err="1" smtClean="0"/>
              <a:t>accelerating</a:t>
            </a:r>
            <a:r>
              <a:rPr lang="es-ES" sz="2000" dirty="0" smtClean="0"/>
              <a:t> </a:t>
            </a:r>
            <a:r>
              <a:rPr lang="es-ES" sz="2000" dirty="0" err="1" smtClean="0"/>
              <a:t>structures</a:t>
            </a:r>
            <a:r>
              <a:rPr lang="es-ES" sz="2000" dirty="0" smtClean="0"/>
              <a:t> for </a:t>
            </a:r>
            <a:r>
              <a:rPr lang="es-ES" sz="2000" dirty="0" err="1" smtClean="0"/>
              <a:t>proton</a:t>
            </a:r>
            <a:r>
              <a:rPr lang="es-ES" sz="2000" dirty="0" smtClean="0"/>
              <a:t> </a:t>
            </a:r>
            <a:r>
              <a:rPr lang="es-ES" sz="2000" dirty="0" err="1" smtClean="0"/>
              <a:t>therapy</a:t>
            </a:r>
            <a:r>
              <a:rPr lang="es-ES" sz="2000" dirty="0" smtClean="0"/>
              <a:t>”</a:t>
            </a:r>
          </a:p>
          <a:p>
            <a:pPr algn="just"/>
            <a:r>
              <a:rPr lang="es-ES" sz="2000" dirty="0" smtClean="0"/>
              <a:t>KT “</a:t>
            </a:r>
            <a:r>
              <a:rPr lang="en-GB" sz="2000" dirty="0"/>
              <a:t>High-power testing of a medical high-gradient accelerating </a:t>
            </a:r>
            <a:r>
              <a:rPr lang="en-GB" sz="2000" dirty="0" smtClean="0"/>
              <a:t>structure </a:t>
            </a:r>
            <a:r>
              <a:rPr lang="en-US" sz="2000" dirty="0" smtClean="0"/>
              <a:t>for </a:t>
            </a:r>
            <a:r>
              <a:rPr lang="en-US" sz="2000" dirty="0"/>
              <a:t>proton </a:t>
            </a:r>
            <a:r>
              <a:rPr lang="en-US" sz="2000" dirty="0" smtClean="0"/>
              <a:t>therapy</a:t>
            </a:r>
            <a:r>
              <a:rPr lang="es-ES" sz="2000" dirty="0" smtClean="0"/>
              <a:t>”</a:t>
            </a:r>
          </a:p>
          <a:p>
            <a:pPr algn="just"/>
            <a:r>
              <a:rPr lang="es-ES" sz="2000" dirty="0" smtClean="0"/>
              <a:t>KE2638/BE/CLIC “</a:t>
            </a:r>
            <a:r>
              <a:rPr lang="es-ES" sz="2000" dirty="0" err="1" smtClean="0"/>
              <a:t>Development</a:t>
            </a:r>
            <a:r>
              <a:rPr lang="es-ES" sz="2000" dirty="0" smtClean="0"/>
              <a:t> of </a:t>
            </a:r>
            <a:r>
              <a:rPr lang="es-ES" sz="2000" dirty="0" err="1" smtClean="0"/>
              <a:t>accelerator</a:t>
            </a:r>
            <a:r>
              <a:rPr lang="es-ES" sz="2000" dirty="0" smtClean="0"/>
              <a:t> </a:t>
            </a:r>
            <a:r>
              <a:rPr lang="es-ES" sz="2000" dirty="0" err="1" smtClean="0"/>
              <a:t>science</a:t>
            </a:r>
            <a:r>
              <a:rPr lang="es-ES" sz="2000" dirty="0" smtClean="0"/>
              <a:t> and </a:t>
            </a:r>
            <a:r>
              <a:rPr lang="es-ES" sz="2000" dirty="0" err="1" smtClean="0"/>
              <a:t>technolgies</a:t>
            </a:r>
            <a:r>
              <a:rPr lang="es-ES" sz="2000" dirty="0" smtClean="0"/>
              <a:t> </a:t>
            </a:r>
            <a:r>
              <a:rPr lang="es-ES" sz="2000" dirty="0" err="1" smtClean="0"/>
              <a:t>associated</a:t>
            </a:r>
            <a:r>
              <a:rPr lang="es-ES" sz="2000" dirty="0" smtClean="0"/>
              <a:t> </a:t>
            </a:r>
            <a:r>
              <a:rPr lang="es-ES" sz="2000" dirty="0" err="1" smtClean="0"/>
              <a:t>with</a:t>
            </a:r>
            <a:r>
              <a:rPr lang="es-ES" sz="2000" dirty="0" smtClean="0"/>
              <a:t> </a:t>
            </a:r>
            <a:r>
              <a:rPr lang="es-ES" sz="2000" dirty="0" err="1" smtClean="0"/>
              <a:t>the</a:t>
            </a:r>
            <a:r>
              <a:rPr lang="es-ES" sz="2000" dirty="0" smtClean="0"/>
              <a:t> CLIC </a:t>
            </a:r>
            <a:r>
              <a:rPr lang="es-ES" sz="2000" dirty="0" err="1" smtClean="0"/>
              <a:t>accelerating</a:t>
            </a:r>
            <a:r>
              <a:rPr lang="es-ES" sz="2000" dirty="0" smtClean="0"/>
              <a:t> </a:t>
            </a:r>
            <a:r>
              <a:rPr lang="es-ES" sz="2000" dirty="0" err="1" smtClean="0"/>
              <a:t>structure</a:t>
            </a:r>
            <a:r>
              <a:rPr lang="es-ES" sz="2000" dirty="0" smtClean="0"/>
              <a:t> </a:t>
            </a:r>
            <a:r>
              <a:rPr lang="es-ES" sz="2000" dirty="0" err="1" smtClean="0"/>
              <a:t>design</a:t>
            </a:r>
            <a:r>
              <a:rPr lang="es-ES" sz="2000" dirty="0" smtClean="0"/>
              <a:t>”</a:t>
            </a:r>
            <a:r>
              <a:rPr lang="en-GB" sz="2000" dirty="0" smtClean="0"/>
              <a:t> </a:t>
            </a:r>
          </a:p>
          <a:p>
            <a:pPr marL="0" indent="0" algn="just">
              <a:buNone/>
            </a:pPr>
            <a:r>
              <a:rPr lang="en-GB" sz="2000" dirty="0" smtClean="0"/>
              <a:t>The scope of this project is the </a:t>
            </a:r>
            <a:r>
              <a:rPr lang="en-GB" sz="2000" b="1" dirty="0" smtClean="0"/>
              <a:t>design</a:t>
            </a:r>
            <a:r>
              <a:rPr lang="en-GB" sz="2000" dirty="0" smtClean="0"/>
              <a:t>, </a:t>
            </a:r>
            <a:r>
              <a:rPr lang="en-GB" sz="2000" b="1" dirty="0" smtClean="0"/>
              <a:t>construction</a:t>
            </a:r>
            <a:r>
              <a:rPr lang="en-GB" sz="2000" dirty="0" smtClean="0"/>
              <a:t> and </a:t>
            </a:r>
            <a:r>
              <a:rPr lang="en-GB" sz="2000" b="1" dirty="0" smtClean="0"/>
              <a:t>high-power test</a:t>
            </a:r>
            <a:r>
              <a:rPr lang="en-GB" sz="2000" dirty="0" smtClean="0"/>
              <a:t> of two high-gradient prototype 3 GHz accelerating structures at 76 MeV which corresponds to the lowest energy of a proton </a:t>
            </a:r>
            <a:r>
              <a:rPr lang="en-GB" sz="2000" dirty="0" err="1" smtClean="0"/>
              <a:t>linac</a:t>
            </a:r>
            <a:r>
              <a:rPr lang="en-GB" sz="2000" dirty="0" smtClean="0"/>
              <a:t> destined for the TULIP (Turning </a:t>
            </a:r>
            <a:r>
              <a:rPr lang="en-GB" sz="2000" dirty="0" err="1" smtClean="0"/>
              <a:t>Linac</a:t>
            </a:r>
            <a:r>
              <a:rPr lang="en-GB" sz="2000" dirty="0" smtClean="0"/>
              <a:t> for Proton therapy) project</a:t>
            </a:r>
            <a:r>
              <a:rPr lang="en-GB" sz="2000" dirty="0" smtClean="0"/>
              <a:t>.</a:t>
            </a:r>
            <a:endParaRPr lang="en-GB" sz="2000" dirty="0"/>
          </a:p>
          <a:p>
            <a:pPr marL="0" indent="0" algn="just">
              <a:buNone/>
            </a:pPr>
            <a:r>
              <a:rPr lang="en-GB" sz="2000" dirty="0" smtClean="0"/>
              <a:t>The new </a:t>
            </a:r>
            <a:r>
              <a:rPr lang="en-GB" sz="2000" b="1" dirty="0" smtClean="0"/>
              <a:t>IFIC-IFIMED RF laboratory</a:t>
            </a:r>
            <a:r>
              <a:rPr lang="en-GB" sz="2000" dirty="0" smtClean="0"/>
              <a:t> is on construction under a FEDER-funded collaboration agreement between the </a:t>
            </a:r>
            <a:r>
              <a:rPr lang="en-GB" sz="2000" i="1" dirty="0" err="1" smtClean="0"/>
              <a:t>Universitat</a:t>
            </a:r>
            <a:r>
              <a:rPr lang="en-GB" sz="2000" i="1" dirty="0" smtClean="0"/>
              <a:t> de Valencia </a:t>
            </a:r>
            <a:r>
              <a:rPr lang="en-GB" sz="2000" dirty="0" smtClean="0"/>
              <a:t>and Spanish General Administration (MINECO) for the building integration and scientific equipment.</a:t>
            </a:r>
          </a:p>
          <a:p>
            <a:pPr algn="just"/>
            <a:r>
              <a:rPr lang="en-GB" sz="2000" dirty="0" smtClean="0"/>
              <a:t>FEDER</a:t>
            </a:r>
            <a:r>
              <a:rPr lang="en-GB" sz="2000" dirty="0"/>
              <a:t> </a:t>
            </a:r>
            <a:r>
              <a:rPr lang="en-GB" sz="2000" dirty="0" smtClean="0"/>
              <a:t>“</a:t>
            </a:r>
            <a:r>
              <a:rPr lang="en-GB" sz="2000" dirty="0" err="1" smtClean="0"/>
              <a:t>Instalacion</a:t>
            </a:r>
            <a:r>
              <a:rPr lang="en-GB" sz="2000" dirty="0" smtClean="0"/>
              <a:t> de </a:t>
            </a:r>
            <a:r>
              <a:rPr lang="en-GB" sz="2000" dirty="0" err="1" smtClean="0"/>
              <a:t>Investigacion</a:t>
            </a:r>
            <a:r>
              <a:rPr lang="en-GB" sz="2000" dirty="0" smtClean="0"/>
              <a:t> </a:t>
            </a:r>
            <a:r>
              <a:rPr lang="en-GB" sz="2000" dirty="0" err="1" smtClean="0"/>
              <a:t>en</a:t>
            </a:r>
            <a:r>
              <a:rPr lang="en-GB" sz="2000" dirty="0" smtClean="0"/>
              <a:t> </a:t>
            </a:r>
            <a:r>
              <a:rPr lang="en-GB" sz="2000" dirty="0" err="1" smtClean="0"/>
              <a:t>Fisica</a:t>
            </a:r>
            <a:r>
              <a:rPr lang="en-GB" sz="2000" dirty="0" smtClean="0"/>
              <a:t> </a:t>
            </a:r>
            <a:r>
              <a:rPr lang="en-GB" sz="2000" dirty="0" err="1" smtClean="0"/>
              <a:t>Medica</a:t>
            </a:r>
            <a:r>
              <a:rPr lang="en-GB" sz="2000" dirty="0" smtClean="0"/>
              <a:t> (IFIMED)”</a:t>
            </a:r>
          </a:p>
          <a:p>
            <a:pPr marL="0" indent="0" algn="just">
              <a:buNone/>
            </a:pPr>
            <a:r>
              <a:rPr lang="en-GB" sz="2000" dirty="0" smtClean="0"/>
              <a:t> The lab will host the high-power test of medical accelerating structures at 3 GHz operating frequency (S-band), as well as complementary studies for high-gradient developments.</a:t>
            </a:r>
          </a:p>
        </p:txBody>
      </p:sp>
      <p:sp>
        <p:nvSpPr>
          <p:cNvPr id="3" name="Marcador de fecha 2"/>
          <p:cNvSpPr>
            <a:spLocks noGrp="1"/>
          </p:cNvSpPr>
          <p:nvPr>
            <p:ph type="dt" sz="half" idx="10"/>
          </p:nvPr>
        </p:nvSpPr>
        <p:spPr/>
        <p:txBody>
          <a:bodyPr/>
          <a:lstStyle/>
          <a:p>
            <a:r>
              <a:rPr lang="es-ES_tradnl" smtClean="0">
                <a:solidFill>
                  <a:prstClr val="black">
                    <a:tint val="75000"/>
                  </a:prstClr>
                </a:solidFill>
              </a:rPr>
              <a:t>30 May - 5 June 2016</a:t>
            </a:r>
            <a:endParaRPr lang="en-US">
              <a:solidFill>
                <a:prstClr val="black">
                  <a:tint val="75000"/>
                </a:prstClr>
              </a:solidFill>
            </a:endParaRPr>
          </a:p>
        </p:txBody>
      </p:sp>
      <p:sp>
        <p:nvSpPr>
          <p:cNvPr id="4" name="Marcador de pie de página 3"/>
          <p:cNvSpPr>
            <a:spLocks noGrp="1"/>
          </p:cNvSpPr>
          <p:nvPr>
            <p:ph type="ftr" sz="quarter" idx="11"/>
          </p:nvPr>
        </p:nvSpPr>
        <p:spPr/>
        <p:txBody>
          <a:bodyPr/>
          <a:lstStyle/>
          <a:p>
            <a:r>
              <a:rPr lang="en-GB" smtClean="0"/>
              <a:t>ECFA LCWS 2016</a:t>
            </a:r>
            <a:endParaRPr lang="es-ES" dirty="0"/>
          </a:p>
        </p:txBody>
      </p:sp>
      <p:sp>
        <p:nvSpPr>
          <p:cNvPr id="5" name="Rectángulo 4"/>
          <p:cNvSpPr/>
          <p:nvPr/>
        </p:nvSpPr>
        <p:spPr>
          <a:xfrm>
            <a:off x="683568" y="796642"/>
            <a:ext cx="1852916" cy="400110"/>
          </a:xfrm>
          <a:prstGeom prst="rect">
            <a:avLst/>
          </a:prstGeom>
        </p:spPr>
        <p:txBody>
          <a:bodyPr wrap="none">
            <a:spAutoFit/>
          </a:bodyPr>
          <a:lstStyle/>
          <a:p>
            <a:pPr lvl="0"/>
            <a:r>
              <a:rPr lang="en-GB" sz="2000" b="1" dirty="0" smtClean="0">
                <a:solidFill>
                  <a:srgbClr val="C00000"/>
                </a:solidFill>
              </a:rPr>
              <a:t>The Framework</a:t>
            </a:r>
            <a:endParaRPr lang="en-US" sz="2000" b="1" dirty="0">
              <a:solidFill>
                <a:srgbClr val="C00000"/>
              </a:solidFill>
            </a:endParaRPr>
          </a:p>
        </p:txBody>
      </p:sp>
    </p:spTree>
    <p:extLst>
      <p:ext uri="{BB962C8B-B14F-4D97-AF65-F5344CB8AC3E}">
        <p14:creationId xmlns:p14="http://schemas.microsoft.com/office/powerpoint/2010/main" val="2419363146"/>
      </p:ext>
    </p:extLst>
  </p:cSld>
  <p:clrMapOvr>
    <a:masterClrMapping/>
  </p:clrMapOvr>
  <mc:AlternateContent xmlns:mc="http://schemas.openxmlformats.org/markup-compatibility/2006">
    <mc:Choice xmlns:p14="http://schemas.microsoft.com/office/powerpoint/2010/main" Requires="p14">
      <p:transition spd="slow" p14:dur="2000">
        <p14:prism isContent="1"/>
      </p:transition>
    </mc:Choice>
    <mc:Fallback>
      <p:transition xmlns:p14="http://schemas.microsoft.com/office/powerpoint/2010/main" spd="slow">
        <p:fade/>
      </p:transition>
    </mc:Fallback>
  </mc:AlternateContent>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539552" y="430747"/>
            <a:ext cx="8424936" cy="1342069"/>
          </a:xfrm>
        </p:spPr>
        <p:txBody>
          <a:bodyPr>
            <a:normAutofit/>
          </a:bodyPr>
          <a:lstStyle/>
          <a:p>
            <a:pPr algn="l"/>
            <a:r>
              <a:rPr lang="en-GB" sz="2800" dirty="0" smtClean="0"/>
              <a:t>WP1:  </a:t>
            </a:r>
            <a:r>
              <a:rPr lang="en-GB" sz="2400" dirty="0" err="1" smtClean="0"/>
              <a:t>Stripline</a:t>
            </a:r>
            <a:r>
              <a:rPr lang="en-GB" sz="2400" dirty="0" smtClean="0"/>
              <a:t> </a:t>
            </a:r>
            <a:r>
              <a:rPr lang="en-GB" sz="2400" dirty="0"/>
              <a:t>BPM Development for the CLIC Drive Beam</a:t>
            </a:r>
            <a:endParaRPr lang="es-ES" sz="2400" dirty="0"/>
          </a:p>
        </p:txBody>
      </p:sp>
      <p:sp>
        <p:nvSpPr>
          <p:cNvPr id="3" name="Marcador de contenido 2"/>
          <p:cNvSpPr>
            <a:spLocks noGrp="1"/>
          </p:cNvSpPr>
          <p:nvPr>
            <p:ph idx="1"/>
          </p:nvPr>
        </p:nvSpPr>
        <p:spPr>
          <a:xfrm>
            <a:off x="467544" y="1556792"/>
            <a:ext cx="8229600" cy="4680520"/>
          </a:xfrm>
        </p:spPr>
        <p:txBody>
          <a:bodyPr>
            <a:normAutofit fontScale="85000" lnSpcReduction="20000"/>
          </a:bodyPr>
          <a:lstStyle/>
          <a:p>
            <a:r>
              <a:rPr lang="en-US" dirty="0" smtClean="0"/>
              <a:t>Aim:</a:t>
            </a:r>
          </a:p>
          <a:p>
            <a:pPr lvl="1"/>
            <a:r>
              <a:rPr lang="en-US" dirty="0" smtClean="0"/>
              <a:t>Development of Beam Position Monitors for the Drive Beam of CLIC</a:t>
            </a:r>
          </a:p>
          <a:p>
            <a:pPr lvl="1"/>
            <a:endParaRPr lang="en-US" dirty="0"/>
          </a:p>
          <a:p>
            <a:r>
              <a:rPr lang="en-US" dirty="0" smtClean="0"/>
              <a:t>Specifications:</a:t>
            </a:r>
          </a:p>
          <a:p>
            <a:pPr lvl="1"/>
            <a:r>
              <a:rPr lang="en-US" dirty="0" smtClean="0"/>
              <a:t>2 </a:t>
            </a:r>
            <a:r>
              <a:rPr lang="el-GR" dirty="0" smtClean="0"/>
              <a:t>μ</a:t>
            </a:r>
            <a:r>
              <a:rPr lang="en-US" dirty="0" smtClean="0"/>
              <a:t>m spatial resolution</a:t>
            </a:r>
          </a:p>
          <a:p>
            <a:pPr lvl="1"/>
            <a:r>
              <a:rPr lang="en-US" dirty="0" smtClean="0"/>
              <a:t>10 ns time resolution</a:t>
            </a:r>
          </a:p>
          <a:p>
            <a:pPr lvl="1"/>
            <a:r>
              <a:rPr lang="en-US" dirty="0" smtClean="0"/>
              <a:t>Insensitive to 12 GHz PETS RF power signals</a:t>
            </a:r>
          </a:p>
          <a:p>
            <a:pPr lvl="1"/>
            <a:endParaRPr lang="en-US" dirty="0" smtClean="0"/>
          </a:p>
          <a:p>
            <a:r>
              <a:rPr lang="en-US" dirty="0" smtClean="0"/>
              <a:t>First prototype Stripline BPM</a:t>
            </a:r>
          </a:p>
          <a:p>
            <a:pPr lvl="1"/>
            <a:r>
              <a:rPr lang="en-US" dirty="0" smtClean="0"/>
              <a:t>Compact model (short-circuited electrodes)</a:t>
            </a:r>
          </a:p>
          <a:p>
            <a:pPr lvl="1"/>
            <a:r>
              <a:rPr lang="en-US" dirty="0" smtClean="0"/>
              <a:t>Installed in the Test Beam Line (TBL) at CTF3 and tested with beam</a:t>
            </a:r>
          </a:p>
          <a:p>
            <a:pPr lvl="1"/>
            <a:endParaRPr lang="en-US" dirty="0"/>
          </a:p>
          <a:p>
            <a:r>
              <a:rPr lang="en-US" dirty="0" smtClean="0"/>
              <a:t>Second prototype Stripline BPM</a:t>
            </a:r>
          </a:p>
          <a:p>
            <a:pPr lvl="1"/>
            <a:r>
              <a:rPr lang="en-US" dirty="0" smtClean="0"/>
              <a:t>50-</a:t>
            </a:r>
            <a:r>
              <a:rPr lang="el-GR" dirty="0" smtClean="0"/>
              <a:t>Ω</a:t>
            </a:r>
            <a:r>
              <a:rPr lang="en-US" dirty="0" smtClean="0"/>
              <a:t> terminated electrodes (8 ports)</a:t>
            </a:r>
          </a:p>
          <a:p>
            <a:pPr lvl="1"/>
            <a:r>
              <a:rPr lang="en-US" dirty="0" smtClean="0"/>
              <a:t>2 units installed in  the CLIC Two-Beam Module (TBM)</a:t>
            </a:r>
          </a:p>
          <a:p>
            <a:pPr lvl="1"/>
            <a:r>
              <a:rPr lang="en-US" dirty="0" smtClean="0"/>
              <a:t>Enhanced 12 GHz suppression</a:t>
            </a:r>
          </a:p>
          <a:p>
            <a:pPr lvl="1"/>
            <a:r>
              <a:rPr lang="en-US" dirty="0" smtClean="0"/>
              <a:t>Beam tests in progress</a:t>
            </a:r>
          </a:p>
        </p:txBody>
      </p:sp>
      <p:sp>
        <p:nvSpPr>
          <p:cNvPr id="4" name="Marcador de fecha 3"/>
          <p:cNvSpPr>
            <a:spLocks noGrp="1"/>
          </p:cNvSpPr>
          <p:nvPr>
            <p:ph type="dt" sz="half" idx="10"/>
          </p:nvPr>
        </p:nvSpPr>
        <p:spPr/>
        <p:txBody>
          <a:bodyPr/>
          <a:lstStyle/>
          <a:p>
            <a:r>
              <a:rPr lang="es-ES_tradnl" smtClean="0">
                <a:solidFill>
                  <a:prstClr val="black">
                    <a:tint val="75000"/>
                  </a:prstClr>
                </a:solidFill>
              </a:rPr>
              <a:t>30 May - 5 June 2016</a:t>
            </a:r>
            <a:endParaRPr lang="en-US">
              <a:solidFill>
                <a:prstClr val="black">
                  <a:tint val="75000"/>
                </a:prstClr>
              </a:solidFill>
            </a:endParaRPr>
          </a:p>
        </p:txBody>
      </p:sp>
      <p:sp>
        <p:nvSpPr>
          <p:cNvPr id="5" name="Marcador de pie de página 4"/>
          <p:cNvSpPr>
            <a:spLocks noGrp="1"/>
          </p:cNvSpPr>
          <p:nvPr>
            <p:ph type="ftr" sz="quarter" idx="11"/>
          </p:nvPr>
        </p:nvSpPr>
        <p:spPr/>
        <p:txBody>
          <a:bodyPr/>
          <a:lstStyle/>
          <a:p>
            <a:r>
              <a:rPr lang="en-GB" smtClean="0"/>
              <a:t>ECFA LCWS 2016</a:t>
            </a:r>
            <a:endParaRPr lang="es-ES" dirty="0"/>
          </a:p>
        </p:txBody>
      </p:sp>
      <p:sp>
        <p:nvSpPr>
          <p:cNvPr id="6" name="Marcador de número de diapositiva 5"/>
          <p:cNvSpPr>
            <a:spLocks noGrp="1"/>
          </p:cNvSpPr>
          <p:nvPr>
            <p:ph type="sldNum" sz="quarter" idx="12"/>
          </p:nvPr>
        </p:nvSpPr>
        <p:spPr/>
        <p:txBody>
          <a:bodyPr/>
          <a:lstStyle/>
          <a:p>
            <a:fld id="{9A43A518-2C89-46D8-985F-EB86B73A5824}" type="slidenum">
              <a:rPr lang="en-US" smtClean="0">
                <a:solidFill>
                  <a:prstClr val="black">
                    <a:tint val="75000"/>
                  </a:prstClr>
                </a:solidFill>
              </a:rPr>
              <a:pPr/>
              <a:t>4</a:t>
            </a:fld>
            <a:endParaRPr lang="en-US">
              <a:solidFill>
                <a:prstClr val="black">
                  <a:tint val="75000"/>
                </a:prstClr>
              </a:solidFill>
            </a:endParaRPr>
          </a:p>
        </p:txBody>
      </p:sp>
    </p:spTree>
    <p:extLst>
      <p:ext uri="{BB962C8B-B14F-4D97-AF65-F5344CB8AC3E}">
        <p14:creationId xmlns:p14="http://schemas.microsoft.com/office/powerpoint/2010/main" val="47675788"/>
      </p:ext>
    </p:extLst>
  </p:cSld>
  <p:clrMapOvr>
    <a:masterClrMapping/>
  </p:clrMapOvr>
  <mc:AlternateContent xmlns:mc="http://schemas.openxmlformats.org/markup-compatibility/2006">
    <mc:Choice xmlns:p14="http://schemas.microsoft.com/office/powerpoint/2010/main" Requires="p14">
      <p:transition spd="slow" p14:dur="2000">
        <p14:prism isContent="1"/>
      </p:transition>
    </mc:Choice>
    <mc:Fallback>
      <p:transition xmlns:p14="http://schemas.microsoft.com/office/powerpoint/2010/main" spd="slow">
        <p:fade/>
      </p:transition>
    </mc:Fallback>
  </mc:AlternateContent>
  <p:timing>
    <p:tnLst>
      <p:par>
        <p:cTn xmlns:p14="http://schemas.microsoft.com/office/powerpoint/2010/mai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28700" y="2878387"/>
            <a:ext cx="6867016" cy="3684569"/>
          </a:xfrm>
          <a:prstGeom prst="rect">
            <a:avLst/>
          </a:prstGeom>
        </p:spPr>
      </p:pic>
      <p:sp>
        <p:nvSpPr>
          <p:cNvPr id="2" name="Title 1"/>
          <p:cNvSpPr>
            <a:spLocks noGrp="1"/>
          </p:cNvSpPr>
          <p:nvPr>
            <p:ph type="title"/>
          </p:nvPr>
        </p:nvSpPr>
        <p:spPr/>
        <p:txBody>
          <a:bodyPr>
            <a:normAutofit fontScale="90000"/>
          </a:bodyPr>
          <a:lstStyle/>
          <a:p>
            <a:r>
              <a:rPr lang="en-GB" dirty="0" smtClean="0"/>
              <a:t>High-Gradient in </a:t>
            </a:r>
            <a:r>
              <a:rPr lang="en-GB" dirty="0" err="1" smtClean="0"/>
              <a:t>hadrontherapy</a:t>
            </a:r>
            <a:r>
              <a:rPr lang="en-GB" dirty="0" smtClean="0"/>
              <a:t> accelerators</a:t>
            </a:r>
            <a:endParaRPr lang="en-US" dirty="0"/>
          </a:p>
        </p:txBody>
      </p:sp>
      <p:sp>
        <p:nvSpPr>
          <p:cNvPr id="19" name="Content Placeholder 2"/>
          <p:cNvSpPr>
            <a:spLocks noGrp="1"/>
          </p:cNvSpPr>
          <p:nvPr>
            <p:ph idx="1"/>
          </p:nvPr>
        </p:nvSpPr>
        <p:spPr>
          <a:xfrm>
            <a:off x="395536" y="1140748"/>
            <a:ext cx="6576764" cy="663352"/>
          </a:xfrm>
        </p:spPr>
        <p:txBody>
          <a:bodyPr>
            <a:noAutofit/>
          </a:bodyPr>
          <a:lstStyle/>
          <a:p>
            <a:pPr marL="0" indent="0">
              <a:buNone/>
            </a:pPr>
            <a:r>
              <a:rPr lang="en-GB" sz="1600" dirty="0" smtClean="0"/>
              <a:t>CERN-CLIC has led the </a:t>
            </a:r>
            <a:r>
              <a:rPr lang="en-GB" sz="1600" b="1" dirty="0" smtClean="0"/>
              <a:t>design and construction</a:t>
            </a:r>
            <a:r>
              <a:rPr lang="en-GB" sz="1600" dirty="0" smtClean="0"/>
              <a:t> of a high-gradient (50 MV/m) structure for medical applications under the framework of the KT project.</a:t>
            </a:r>
          </a:p>
        </p:txBody>
      </p:sp>
      <p:pic>
        <p:nvPicPr>
          <p:cNvPr id="2050" name="Picture 2" descr="http://fabio.web.cern.ch/fabio/resources.res/teralogo.gif"/>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135484" y="2891240"/>
            <a:ext cx="687551" cy="347820"/>
          </a:xfrm>
          <a:prstGeom prst="rect">
            <a:avLst/>
          </a:prstGeom>
          <a:noFill/>
          <a:extLst>
            <a:ext uri="{909E8E84-426E-40dd-AFC4-6F175D3DCCD1}">
              <a14:hiddenFill xmlns:a14="http://schemas.microsoft.com/office/drawing/2010/main">
                <a:solidFill>
                  <a:srgbClr val="FFFFFF"/>
                </a:solidFill>
              </a14:hiddenFill>
            </a:ext>
          </a:extLst>
        </p:spPr>
      </p:pic>
      <p:sp>
        <p:nvSpPr>
          <p:cNvPr id="3" name="Rectangle 2"/>
          <p:cNvSpPr/>
          <p:nvPr/>
        </p:nvSpPr>
        <p:spPr>
          <a:xfrm>
            <a:off x="3864636" y="6101291"/>
            <a:ext cx="4215799" cy="461665"/>
          </a:xfrm>
          <a:prstGeom prst="rect">
            <a:avLst/>
          </a:prstGeom>
        </p:spPr>
        <p:txBody>
          <a:bodyPr wrap="square">
            <a:spAutoFit/>
          </a:bodyPr>
          <a:lstStyle/>
          <a:p>
            <a:r>
              <a:rPr lang="en-GB" sz="1200" i="1" dirty="0" smtClean="0"/>
              <a:t>S</a:t>
            </a:r>
            <a:r>
              <a:rPr lang="en-GB" sz="1200" i="1" dirty="0"/>
              <a:t>. </a:t>
            </a:r>
            <a:r>
              <a:rPr lang="en-GB" sz="1200" i="1" dirty="0" err="1"/>
              <a:t>Verdu</a:t>
            </a:r>
            <a:r>
              <a:rPr lang="en-GB" sz="1200" i="1" dirty="0"/>
              <a:t> Andres</a:t>
            </a:r>
            <a:r>
              <a:rPr lang="en-GB" sz="1200" dirty="0"/>
              <a:t>, PhD thesis, </a:t>
            </a:r>
            <a:r>
              <a:rPr lang="en-GB" sz="1200" dirty="0" err="1"/>
              <a:t>Universitat</a:t>
            </a:r>
            <a:r>
              <a:rPr lang="en-GB" sz="1200" dirty="0"/>
              <a:t> de Valencia (2013)</a:t>
            </a:r>
          </a:p>
          <a:p>
            <a:r>
              <a:rPr lang="en-GB" sz="1200" i="1" dirty="0" smtClean="0"/>
              <a:t>A</a:t>
            </a:r>
            <a:r>
              <a:rPr lang="en-GB" sz="1200" i="1" dirty="0"/>
              <a:t>. Degiovanni</a:t>
            </a:r>
            <a:r>
              <a:rPr lang="en-GB" sz="1200" dirty="0"/>
              <a:t>, PhD thesis, EPFL (2014)</a:t>
            </a:r>
          </a:p>
        </p:txBody>
      </p:sp>
      <p:sp>
        <p:nvSpPr>
          <p:cNvPr id="13" name="Content Placeholder 2"/>
          <p:cNvSpPr txBox="1">
            <a:spLocks/>
          </p:cNvSpPr>
          <p:nvPr/>
        </p:nvSpPr>
        <p:spPr>
          <a:xfrm>
            <a:off x="457200" y="692696"/>
            <a:ext cx="8229600" cy="432048"/>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Font typeface="Arial" panose="020B0604020202020204" pitchFamily="34" charset="0"/>
              <a:buNone/>
            </a:pPr>
            <a:r>
              <a:rPr lang="en-GB" sz="2000" b="1" dirty="0" smtClean="0">
                <a:solidFill>
                  <a:srgbClr val="C00000"/>
                </a:solidFill>
              </a:rPr>
              <a:t> The Knowledge </a:t>
            </a:r>
            <a:r>
              <a:rPr lang="en-GB" sz="2000" b="1" dirty="0" smtClean="0">
                <a:solidFill>
                  <a:srgbClr val="C00000"/>
                </a:solidFill>
              </a:rPr>
              <a:t>Transfer project</a:t>
            </a:r>
            <a:endParaRPr lang="en-US" sz="2000" b="1" dirty="0">
              <a:solidFill>
                <a:srgbClr val="C00000"/>
              </a:solidFill>
            </a:endParaRPr>
          </a:p>
        </p:txBody>
      </p:sp>
      <p:sp>
        <p:nvSpPr>
          <p:cNvPr id="7" name="Oval 6"/>
          <p:cNvSpPr/>
          <p:nvPr/>
        </p:nvSpPr>
        <p:spPr>
          <a:xfrm>
            <a:off x="5568331" y="3649266"/>
            <a:ext cx="808410" cy="795915"/>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2" name="Picture 21"/>
          <p:cNvPicPr>
            <a:picLocks noChangeAspect="1"/>
          </p:cNvPicPr>
          <p:nvPr/>
        </p:nvPicPr>
        <p:blipFill>
          <a:blip r:embed="rId5"/>
          <a:stretch>
            <a:fillRect/>
          </a:stretch>
        </p:blipFill>
        <p:spPr>
          <a:xfrm>
            <a:off x="7257541" y="1034458"/>
            <a:ext cx="1691699" cy="1640437"/>
          </a:xfrm>
          <a:prstGeom prst="rect">
            <a:avLst/>
          </a:prstGeom>
          <a:ln w="19050">
            <a:solidFill>
              <a:srgbClr val="FF0000"/>
            </a:solidFill>
          </a:ln>
        </p:spPr>
      </p:pic>
      <p:cxnSp>
        <p:nvCxnSpPr>
          <p:cNvPr id="23" name="Straight Connector 22"/>
          <p:cNvCxnSpPr>
            <a:stCxn id="7" idx="7"/>
            <a:endCxn id="22" idx="1"/>
          </p:cNvCxnSpPr>
          <p:nvPr/>
        </p:nvCxnSpPr>
        <p:spPr>
          <a:xfrm flipV="1">
            <a:off x="6258352" y="1854677"/>
            <a:ext cx="999189" cy="1911148"/>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sp>
        <p:nvSpPr>
          <p:cNvPr id="6" name="Rectangle 5"/>
          <p:cNvSpPr/>
          <p:nvPr/>
        </p:nvSpPr>
        <p:spPr>
          <a:xfrm>
            <a:off x="366708" y="1771770"/>
            <a:ext cx="6795838" cy="1077218"/>
          </a:xfrm>
          <a:prstGeom prst="rect">
            <a:avLst/>
          </a:prstGeom>
        </p:spPr>
        <p:txBody>
          <a:bodyPr wrap="square">
            <a:spAutoFit/>
          </a:bodyPr>
          <a:lstStyle/>
          <a:p>
            <a:r>
              <a:rPr lang="en-GB" sz="1600" dirty="0"/>
              <a:t>The proposal of the </a:t>
            </a:r>
            <a:r>
              <a:rPr lang="en-GB" sz="1600" dirty="0" err="1"/>
              <a:t>TUrning</a:t>
            </a:r>
            <a:r>
              <a:rPr lang="en-GB" sz="1600" dirty="0"/>
              <a:t> </a:t>
            </a:r>
            <a:r>
              <a:rPr lang="en-GB" sz="1600" dirty="0" err="1"/>
              <a:t>LInac</a:t>
            </a:r>
            <a:r>
              <a:rPr lang="en-GB" sz="1600" dirty="0"/>
              <a:t> for Proton therapy (</a:t>
            </a:r>
            <a:r>
              <a:rPr lang="en-GB" sz="1600" b="1" dirty="0"/>
              <a:t>TULIP</a:t>
            </a:r>
            <a:r>
              <a:rPr lang="en-GB" sz="1600" dirty="0"/>
              <a:t>) in the framework of the KT project consists of a single room facility for tumours irradiation by proton beam, with </a:t>
            </a:r>
            <a:r>
              <a:rPr lang="en-GB" sz="1600" b="1" dirty="0"/>
              <a:t>fast-controlled energy and beam current variations</a:t>
            </a:r>
            <a:r>
              <a:rPr lang="en-GB" sz="1600" dirty="0"/>
              <a:t> for “spot-scanning” and “multi-painting” techniques.</a:t>
            </a:r>
          </a:p>
        </p:txBody>
      </p:sp>
      <p:sp>
        <p:nvSpPr>
          <p:cNvPr id="9" name="Notched Right Arrow 8"/>
          <p:cNvSpPr/>
          <p:nvPr/>
        </p:nvSpPr>
        <p:spPr>
          <a:xfrm>
            <a:off x="6800850" y="1328236"/>
            <a:ext cx="456691" cy="372572"/>
          </a:xfrm>
          <a:prstGeom prst="notchedRightArrow">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
        <p:nvSpPr>
          <p:cNvPr id="4" name="Marcador de fecha 3"/>
          <p:cNvSpPr>
            <a:spLocks noGrp="1"/>
          </p:cNvSpPr>
          <p:nvPr>
            <p:ph type="dt" sz="half" idx="10"/>
          </p:nvPr>
        </p:nvSpPr>
        <p:spPr/>
        <p:txBody>
          <a:bodyPr/>
          <a:lstStyle/>
          <a:p>
            <a:r>
              <a:rPr lang="es-ES_tradnl" smtClean="0">
                <a:solidFill>
                  <a:prstClr val="black">
                    <a:tint val="75000"/>
                  </a:prstClr>
                </a:solidFill>
              </a:rPr>
              <a:t>30 May - 5 June 2016</a:t>
            </a:r>
            <a:endParaRPr lang="en-US">
              <a:solidFill>
                <a:prstClr val="black">
                  <a:tint val="75000"/>
                </a:prstClr>
              </a:solidFill>
            </a:endParaRPr>
          </a:p>
        </p:txBody>
      </p:sp>
      <p:sp>
        <p:nvSpPr>
          <p:cNvPr id="5" name="Marcador de pie de página 4"/>
          <p:cNvSpPr>
            <a:spLocks noGrp="1"/>
          </p:cNvSpPr>
          <p:nvPr>
            <p:ph type="ftr" sz="quarter" idx="11"/>
          </p:nvPr>
        </p:nvSpPr>
        <p:spPr/>
        <p:txBody>
          <a:bodyPr/>
          <a:lstStyle/>
          <a:p>
            <a:r>
              <a:rPr lang="en-GB" smtClean="0"/>
              <a:t>ECFA LCWS 2016</a:t>
            </a:r>
            <a:endParaRPr lang="es-ES" dirty="0"/>
          </a:p>
        </p:txBody>
      </p:sp>
      <p:sp>
        <p:nvSpPr>
          <p:cNvPr id="10" name="Marcador de número de diapositiva 9"/>
          <p:cNvSpPr>
            <a:spLocks noGrp="1"/>
          </p:cNvSpPr>
          <p:nvPr>
            <p:ph type="sldNum" sz="quarter" idx="12"/>
          </p:nvPr>
        </p:nvSpPr>
        <p:spPr/>
        <p:txBody>
          <a:bodyPr/>
          <a:lstStyle/>
          <a:p>
            <a:fld id="{9A43A518-2C89-46D8-985F-EB86B73A5824}" type="slidenum">
              <a:rPr lang="en-US" smtClean="0">
                <a:solidFill>
                  <a:prstClr val="black">
                    <a:tint val="75000"/>
                  </a:prstClr>
                </a:solidFill>
              </a:rPr>
              <a:pPr/>
              <a:t>40</a:t>
            </a:fld>
            <a:endParaRPr lang="en-US">
              <a:solidFill>
                <a:prstClr val="black">
                  <a:tint val="75000"/>
                </a:prstClr>
              </a:solidFill>
            </a:endParaRPr>
          </a:p>
        </p:txBody>
      </p:sp>
    </p:spTree>
    <p:extLst>
      <p:ext uri="{BB962C8B-B14F-4D97-AF65-F5344CB8AC3E}">
        <p14:creationId xmlns:p14="http://schemas.microsoft.com/office/powerpoint/2010/main" val="3988428300"/>
      </p:ext>
    </p:extLst>
  </p:cSld>
  <p:clrMapOvr>
    <a:masterClrMapping/>
  </p:clrMapOvr>
  <mc:AlternateContent xmlns:mc="http://schemas.openxmlformats.org/markup-compatibility/2006">
    <mc:Choice xmlns:p14="http://schemas.microsoft.com/office/powerpoint/2010/main" Requires="p14">
      <p:transition spd="slow" p14:dur="2000">
        <p14:prism isContent="1"/>
      </p:transition>
    </mc:Choice>
    <mc:Fallback>
      <p:transition xmlns:p14="http://schemas.microsoft.com/office/powerpoint/2010/main" spd="slow">
        <p:fade/>
      </p:transition>
    </mc:Fallback>
  </mc:AlternateContent>
  <p:timing>
    <p:tnLst>
      <p:par>
        <p:cTn xmlns:p14="http://schemas.microsoft.com/office/powerpoint/2010/mai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High-Gradient in </a:t>
            </a:r>
            <a:r>
              <a:rPr lang="en-GB" dirty="0" err="1" smtClean="0"/>
              <a:t>hadrontherapy</a:t>
            </a:r>
            <a:r>
              <a:rPr lang="en-GB" dirty="0" smtClean="0"/>
              <a:t> </a:t>
            </a:r>
            <a:r>
              <a:rPr lang="en-GB" dirty="0"/>
              <a:t>accelerators</a:t>
            </a:r>
            <a:endParaRPr lang="en-US" dirty="0"/>
          </a:p>
        </p:txBody>
      </p:sp>
      <mc:AlternateContent xmlns:mc="http://schemas.openxmlformats.org/markup-compatibility/2006">
        <mc:Choice xmlns:a14="http://schemas.microsoft.com/office/drawing/2010/main" Requires="a14">
          <p:sp>
            <p:nvSpPr>
              <p:cNvPr id="3" name="Content Placeholder 2"/>
              <p:cNvSpPr>
                <a:spLocks noGrp="1"/>
              </p:cNvSpPr>
              <p:nvPr>
                <p:ph idx="1"/>
              </p:nvPr>
            </p:nvSpPr>
            <p:spPr>
              <a:xfrm>
                <a:off x="179512" y="973977"/>
                <a:ext cx="8229600" cy="2166991"/>
              </a:xfrm>
            </p:spPr>
            <p:txBody>
              <a:bodyPr>
                <a:noAutofit/>
              </a:bodyPr>
              <a:lstStyle/>
              <a:p>
                <a:r>
                  <a:rPr lang="en-GB" sz="1800" dirty="0" smtClean="0"/>
                  <a:t>A new design of a backward travelling wave (</a:t>
                </a:r>
                <a:r>
                  <a:rPr lang="en-GB" sz="1800" dirty="0" err="1" smtClean="0"/>
                  <a:t>bwTW</a:t>
                </a:r>
                <a:r>
                  <a:rPr lang="en-GB" sz="1800" dirty="0" smtClean="0"/>
                  <a:t>) structure has been developed for a proton </a:t>
                </a:r>
                <a:r>
                  <a:rPr lang="en-GB" sz="1800" dirty="0" err="1" smtClean="0"/>
                  <a:t>linac</a:t>
                </a:r>
                <a:r>
                  <a:rPr lang="en-GB" sz="1800" dirty="0" smtClean="0"/>
                  <a:t> in the framework of the TULIP project, in collaboration with CLIC and funded by Knowledge Transfer (KT).</a:t>
                </a:r>
              </a:p>
              <a:p>
                <a:r>
                  <a:rPr lang="en-GB" sz="1800" dirty="0" smtClean="0"/>
                  <a:t>The </a:t>
                </a:r>
                <a:r>
                  <a:rPr lang="en-GB" sz="1800" dirty="0"/>
                  <a:t>main requirements are </a:t>
                </a:r>
                <a:r>
                  <a:rPr lang="en-GB" sz="1800" b="1" dirty="0"/>
                  <a:t>compactness</a:t>
                </a:r>
                <a:r>
                  <a:rPr lang="en-GB" sz="1800" dirty="0"/>
                  <a:t> (</a:t>
                </a:r>
                <a14:m>
                  <m:oMath xmlns:m="http://schemas.openxmlformats.org/officeDocument/2006/math" xmlns="">
                    <m:sSub>
                      <m:sSubPr>
                        <m:ctrlPr>
                          <a:rPr lang="en-GB" sz="1800" i="1">
                            <a:latin typeface="Cambria Math" panose="02040503050406030204" pitchFamily="18" charset="0"/>
                          </a:rPr>
                        </m:ctrlPr>
                      </m:sSubPr>
                      <m:e>
                        <m:r>
                          <a:rPr lang="en-GB" sz="1800" i="1">
                            <a:latin typeface="Cambria Math" panose="02040503050406030204" pitchFamily="18" charset="0"/>
                          </a:rPr>
                          <m:t>𝐸</m:t>
                        </m:r>
                      </m:e>
                      <m:sub>
                        <m:r>
                          <a:rPr lang="en-GB" sz="1800" i="1">
                            <a:latin typeface="Cambria Math" panose="02040503050406030204" pitchFamily="18" charset="0"/>
                          </a:rPr>
                          <m:t>0</m:t>
                        </m:r>
                      </m:sub>
                    </m:sSub>
                    <m:r>
                      <a:rPr lang="en-GB" sz="1800" i="1">
                        <a:latin typeface="Cambria Math" panose="02040503050406030204" pitchFamily="18" charset="0"/>
                      </a:rPr>
                      <m:t>𝑇</m:t>
                    </m:r>
                    <m:r>
                      <a:rPr lang="en-GB" sz="1800" i="1">
                        <a:latin typeface="Cambria Math" panose="02040503050406030204" pitchFamily="18" charset="0"/>
                      </a:rPr>
                      <m:t>=</m:t>
                    </m:r>
                    <m:r>
                      <a:rPr lang="en-GB" sz="1800" b="1" i="1">
                        <a:latin typeface="Cambria Math" panose="02040503050406030204" pitchFamily="18" charset="0"/>
                      </a:rPr>
                      <m:t>𝟓𝟎</m:t>
                    </m:r>
                  </m:oMath>
                </a14:m>
                <a:r>
                  <a:rPr lang="en-US" sz="1800" b="1" dirty="0"/>
                  <a:t>MV/m</a:t>
                </a:r>
                <a:r>
                  <a:rPr lang="en-US" sz="1800" dirty="0"/>
                  <a:t>) and </a:t>
                </a:r>
                <a:r>
                  <a:rPr lang="en-US" sz="1800" b="1" dirty="0"/>
                  <a:t>low breakdown </a:t>
                </a:r>
                <a:r>
                  <a:rPr lang="en-US" sz="1800" b="1" dirty="0" smtClean="0"/>
                  <a:t>rate </a:t>
                </a:r>
                <a:r>
                  <a:rPr lang="en-US" sz="1800" dirty="0" smtClean="0"/>
                  <a:t>(below 1x10</a:t>
                </a:r>
                <a:r>
                  <a:rPr lang="en-US" sz="1800" baseline="30000" dirty="0" smtClean="0"/>
                  <a:t>-6</a:t>
                </a:r>
                <a:r>
                  <a:rPr lang="en-US" sz="1800" dirty="0" smtClean="0"/>
                  <a:t> BDs/pulse/m)</a:t>
                </a:r>
                <a:endParaRPr lang="en-US" sz="1800" b="1" dirty="0"/>
              </a:p>
              <a:p>
                <a:r>
                  <a:rPr lang="en-GB" sz="1800" dirty="0" smtClean="0"/>
                  <a:t>The design is based on the </a:t>
                </a:r>
                <a:r>
                  <a:rPr lang="en-GB" sz="1800" b="1" dirty="0" smtClean="0"/>
                  <a:t>same </a:t>
                </a:r>
                <a:r>
                  <a:rPr lang="en-GB" sz="1800" b="1" dirty="0" err="1" smtClean="0"/>
                  <a:t>rf</a:t>
                </a:r>
                <a:r>
                  <a:rPr lang="en-GB" sz="1800" b="1" dirty="0" smtClean="0"/>
                  <a:t> constraints </a:t>
                </a:r>
                <a:r>
                  <a:rPr lang="en-GB" sz="1800" dirty="0" smtClean="0"/>
                  <a:t>as CLIC prototypes (based on </a:t>
                </a:r>
                <a:r>
                  <a:rPr lang="en-GB" sz="1800" dirty="0" err="1" smtClean="0"/>
                  <a:t>Sc</a:t>
                </a:r>
                <a:r>
                  <a:rPr lang="en-GB" sz="1800" dirty="0" smtClean="0"/>
                  <a:t>), and the new prototype has followed exactly the </a:t>
                </a:r>
                <a:r>
                  <a:rPr lang="en-GB" sz="1800" b="1" dirty="0" smtClean="0"/>
                  <a:t>same CLIC production procedure</a:t>
                </a:r>
                <a:r>
                  <a:rPr lang="en-GB" sz="1800" dirty="0" smtClean="0"/>
                  <a:t>.</a:t>
                </a:r>
              </a:p>
            </p:txBody>
          </p:sp>
        </mc:Choice>
        <mc:Fallback>
          <p:sp>
            <p:nvSpPr>
              <p:cNvPr id="3" name="Content Placeholder 2"/>
              <p:cNvSpPr>
                <a:spLocks noGrp="1" noRot="1" noChangeAspect="1" noMove="1" noResize="1" noEditPoints="1" noAdjustHandles="1" noChangeArrowheads="1" noChangeShapeType="1" noTextEdit="1"/>
              </p:cNvSpPr>
              <p:nvPr>
                <p:ph idx="1"/>
              </p:nvPr>
            </p:nvSpPr>
            <p:spPr>
              <a:xfrm>
                <a:off x="179512" y="973977"/>
                <a:ext cx="8229600" cy="2166991"/>
              </a:xfrm>
              <a:blipFill rotWithShape="1">
                <a:blip r:embed="rId3"/>
                <a:stretch>
                  <a:fillRect b="-2241"/>
                </a:stretch>
              </a:blipFill>
            </p:spPr>
            <p:txBody>
              <a:bodyPr/>
              <a:lstStyle/>
              <a:p>
                <a:r>
                  <a:rPr lang="es-ES">
                    <a:noFill/>
                  </a:rPr>
                  <a:t> </a:t>
                </a:r>
              </a:p>
            </p:txBody>
          </p:sp>
        </mc:Fallback>
      </mc:AlternateContent>
      <p:pic>
        <p:nvPicPr>
          <p:cNvPr id="7" name="Picture 4"/>
          <p:cNvPicPr>
            <a:picLocks noChangeAspect="1" noChangeArrowheads="1"/>
          </p:cNvPicPr>
          <p:nvPr/>
        </p:nvPicPr>
        <p:blipFill rotWithShape="1">
          <a:blip r:embed="rId4">
            <a:extLst>
              <a:ext uri="{28A0092B-C50C-407E-A947-70E740481C1C}">
                <a14:useLocalDpi xmlns:a14="http://schemas.microsoft.com/office/drawing/2010/main" val="0"/>
              </a:ext>
            </a:extLst>
          </a:blip>
          <a:srcRect l="47672" t="22764" r="11595" b="44585"/>
          <a:stretch/>
        </p:blipFill>
        <p:spPr bwMode="auto">
          <a:xfrm>
            <a:off x="430168" y="3308861"/>
            <a:ext cx="4918479" cy="304859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4" name="Content Placeholder 2"/>
          <p:cNvSpPr txBox="1">
            <a:spLocks/>
          </p:cNvSpPr>
          <p:nvPr/>
        </p:nvSpPr>
        <p:spPr>
          <a:xfrm>
            <a:off x="590872" y="620688"/>
            <a:ext cx="8229600" cy="432048"/>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Font typeface="Arial" panose="020B0604020202020204" pitchFamily="34" charset="0"/>
              <a:buNone/>
            </a:pPr>
            <a:r>
              <a:rPr lang="en-GB" sz="2000" b="1" dirty="0" smtClean="0">
                <a:solidFill>
                  <a:srgbClr val="C00000"/>
                </a:solidFill>
              </a:rPr>
              <a:t>S-band proton </a:t>
            </a:r>
            <a:r>
              <a:rPr lang="en-GB" sz="2000" b="1" dirty="0" err="1" smtClean="0">
                <a:solidFill>
                  <a:srgbClr val="C00000"/>
                </a:solidFill>
              </a:rPr>
              <a:t>linac</a:t>
            </a:r>
            <a:r>
              <a:rPr lang="en-GB" sz="2000" b="1" dirty="0" smtClean="0">
                <a:solidFill>
                  <a:srgbClr val="C00000"/>
                </a:solidFill>
              </a:rPr>
              <a:t> structure: design</a:t>
            </a:r>
            <a:endParaRPr lang="en-US" sz="2000" b="1" dirty="0">
              <a:solidFill>
                <a:srgbClr val="C00000"/>
              </a:solidFill>
            </a:endParaRPr>
          </a:p>
        </p:txBody>
      </p:sp>
      <p:pic>
        <p:nvPicPr>
          <p:cNvPr id="11" name="Picture 5" descr="\\cern.ch\dfs\Users\s\sbenedet\TERA\HFSS Simulations\E-plots-on-axis\Sc-coupl-holes-adapted.png"/>
          <p:cNvPicPr>
            <a:picLocks noChangeAspect="1" noChangeArrowheads="1"/>
          </p:cNvPicPr>
          <p:nvPr/>
        </p:nvPicPr>
        <p:blipFill rotWithShape="1">
          <a:blip r:embed="rId5">
            <a:extLst>
              <a:ext uri="{28A0092B-C50C-407E-A947-70E740481C1C}">
                <a14:useLocalDpi xmlns:a14="http://schemas.microsoft.com/office/drawing/2010/main" val="0"/>
              </a:ext>
            </a:extLst>
          </a:blip>
          <a:srcRect r="18591"/>
          <a:stretch/>
        </p:blipFill>
        <p:spPr bwMode="auto">
          <a:xfrm>
            <a:off x="5741276" y="3308861"/>
            <a:ext cx="2963400" cy="3048591"/>
          </a:xfrm>
          <a:prstGeom prst="rect">
            <a:avLst/>
          </a:prstGeom>
          <a:noFill/>
          <a:extLst>
            <a:ext uri="{909E8E84-426E-40dd-AFC4-6F175D3DCCD1}">
              <a14:hiddenFill xmlns:a14="http://schemas.microsoft.com/office/drawing/2010/main">
                <a:solidFill>
                  <a:srgbClr val="FFFFFF"/>
                </a:solidFill>
              </a14:hiddenFill>
            </a:ext>
          </a:extLst>
        </p:spPr>
      </p:pic>
      <p:sp>
        <p:nvSpPr>
          <p:cNvPr id="9" name="TextBox 8"/>
          <p:cNvSpPr txBox="1"/>
          <p:nvPr/>
        </p:nvSpPr>
        <p:spPr>
          <a:xfrm>
            <a:off x="1403648" y="4064112"/>
            <a:ext cx="2028119" cy="261610"/>
          </a:xfrm>
          <a:prstGeom prst="rect">
            <a:avLst/>
          </a:prstGeom>
          <a:noFill/>
        </p:spPr>
        <p:txBody>
          <a:bodyPr wrap="none" rtlCol="0">
            <a:spAutoFit/>
          </a:bodyPr>
          <a:lstStyle/>
          <a:p>
            <a:r>
              <a:rPr lang="en-GB" sz="1100" dirty="0" smtClean="0"/>
              <a:t>For </a:t>
            </a:r>
            <a:r>
              <a:rPr lang="en-GB" sz="1100" dirty="0"/>
              <a:t>76 MeV </a:t>
            </a:r>
            <a:r>
              <a:rPr lang="en-GB" sz="1100" dirty="0" smtClean="0"/>
              <a:t>protons (beta=0.38)</a:t>
            </a:r>
            <a:endParaRPr lang="en-US" sz="1100" dirty="0"/>
          </a:p>
        </p:txBody>
      </p:sp>
      <p:sp>
        <p:nvSpPr>
          <p:cNvPr id="4" name="Marcador de fecha 3"/>
          <p:cNvSpPr>
            <a:spLocks noGrp="1"/>
          </p:cNvSpPr>
          <p:nvPr>
            <p:ph type="dt" sz="half" idx="10"/>
          </p:nvPr>
        </p:nvSpPr>
        <p:spPr/>
        <p:txBody>
          <a:bodyPr/>
          <a:lstStyle/>
          <a:p>
            <a:r>
              <a:rPr lang="es-ES_tradnl" smtClean="0">
                <a:solidFill>
                  <a:prstClr val="black">
                    <a:tint val="75000"/>
                  </a:prstClr>
                </a:solidFill>
              </a:rPr>
              <a:t>30 May - 5 June 2016</a:t>
            </a:r>
            <a:endParaRPr lang="en-US">
              <a:solidFill>
                <a:prstClr val="black">
                  <a:tint val="75000"/>
                </a:prstClr>
              </a:solidFill>
            </a:endParaRPr>
          </a:p>
        </p:txBody>
      </p:sp>
      <p:sp>
        <p:nvSpPr>
          <p:cNvPr id="5" name="Marcador de pie de página 4"/>
          <p:cNvSpPr>
            <a:spLocks noGrp="1"/>
          </p:cNvSpPr>
          <p:nvPr>
            <p:ph type="ftr" sz="quarter" idx="11"/>
          </p:nvPr>
        </p:nvSpPr>
        <p:spPr/>
        <p:txBody>
          <a:bodyPr/>
          <a:lstStyle/>
          <a:p>
            <a:r>
              <a:rPr lang="en-GB" smtClean="0"/>
              <a:t>ECFA LCWS 2016</a:t>
            </a:r>
            <a:endParaRPr lang="es-ES" dirty="0"/>
          </a:p>
        </p:txBody>
      </p:sp>
      <p:sp>
        <p:nvSpPr>
          <p:cNvPr id="6" name="Marcador de número de diapositiva 5"/>
          <p:cNvSpPr>
            <a:spLocks noGrp="1"/>
          </p:cNvSpPr>
          <p:nvPr>
            <p:ph type="sldNum" sz="quarter" idx="12"/>
          </p:nvPr>
        </p:nvSpPr>
        <p:spPr/>
        <p:txBody>
          <a:bodyPr/>
          <a:lstStyle/>
          <a:p>
            <a:fld id="{9A43A518-2C89-46D8-985F-EB86B73A5824}" type="slidenum">
              <a:rPr lang="en-US" smtClean="0">
                <a:solidFill>
                  <a:prstClr val="black">
                    <a:tint val="75000"/>
                  </a:prstClr>
                </a:solidFill>
              </a:rPr>
              <a:pPr/>
              <a:t>41</a:t>
            </a:fld>
            <a:endParaRPr lang="en-US">
              <a:solidFill>
                <a:prstClr val="black">
                  <a:tint val="75000"/>
                </a:prstClr>
              </a:solidFill>
            </a:endParaRPr>
          </a:p>
        </p:txBody>
      </p:sp>
    </p:spTree>
    <p:extLst>
      <p:ext uri="{BB962C8B-B14F-4D97-AF65-F5344CB8AC3E}">
        <p14:creationId xmlns:p14="http://schemas.microsoft.com/office/powerpoint/2010/main" val="3319368010"/>
      </p:ext>
    </p:extLst>
  </p:cSld>
  <p:clrMapOvr>
    <a:masterClrMapping/>
  </p:clrMapOvr>
  <mc:AlternateContent xmlns:mc="http://schemas.openxmlformats.org/markup-compatibility/2006">
    <mc:Choice xmlns:p14="http://schemas.microsoft.com/office/powerpoint/2010/main" Requires="p14">
      <p:transition spd="slow" p14:dur="2000">
        <p14:prism isContent="1"/>
      </p:transition>
    </mc:Choice>
    <mc:Fallback>
      <p:transition xmlns:p14="http://schemas.microsoft.com/office/powerpoint/2010/main" spd="slow">
        <p:fade/>
      </p:transition>
    </mc:Fallback>
  </mc:AlternateContent>
  <p:timing>
    <p:tnLst>
      <p:par>
        <p:cTn xmlns:p14="http://schemas.microsoft.com/office/powerpoint/2010/mai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High-Gradient in </a:t>
            </a:r>
            <a:r>
              <a:rPr lang="en-GB" dirty="0" err="1" smtClean="0"/>
              <a:t>hadrontherapy</a:t>
            </a:r>
            <a:r>
              <a:rPr lang="en-GB" dirty="0" smtClean="0"/>
              <a:t> </a:t>
            </a:r>
            <a:r>
              <a:rPr lang="en-GB" dirty="0"/>
              <a:t>accelerators</a:t>
            </a:r>
            <a:endParaRPr lang="en-US" dirty="0"/>
          </a:p>
        </p:txBody>
      </p:sp>
      <p:sp>
        <p:nvSpPr>
          <p:cNvPr id="3" name="Content Placeholder 2"/>
          <p:cNvSpPr>
            <a:spLocks noGrp="1"/>
          </p:cNvSpPr>
          <p:nvPr>
            <p:ph idx="1"/>
          </p:nvPr>
        </p:nvSpPr>
        <p:spPr>
          <a:xfrm>
            <a:off x="457200" y="1161972"/>
            <a:ext cx="8229600" cy="790654"/>
          </a:xfrm>
        </p:spPr>
        <p:txBody>
          <a:bodyPr>
            <a:noAutofit/>
          </a:bodyPr>
          <a:lstStyle/>
          <a:p>
            <a:r>
              <a:rPr lang="en-GB" sz="1800" dirty="0" smtClean="0"/>
              <a:t>The </a:t>
            </a:r>
            <a:r>
              <a:rPr lang="en-GB" sz="1800" b="1" dirty="0" smtClean="0"/>
              <a:t>fabrication </a:t>
            </a:r>
            <a:r>
              <a:rPr lang="en-GB" sz="1800" dirty="0" smtClean="0"/>
              <a:t>of the first prototype was finished in 2015. </a:t>
            </a:r>
          </a:p>
          <a:p>
            <a:r>
              <a:rPr lang="en-GB" sz="1800" dirty="0" smtClean="0"/>
              <a:t>Structure was successfully </a:t>
            </a:r>
            <a:r>
              <a:rPr lang="en-GB" sz="1800" b="1" dirty="0" smtClean="0"/>
              <a:t>tuned</a:t>
            </a:r>
            <a:r>
              <a:rPr lang="en-GB" sz="1800" dirty="0" smtClean="0"/>
              <a:t> at 2.998 GHz and </a:t>
            </a:r>
            <a:r>
              <a:rPr lang="en-GB" sz="1800" b="1" dirty="0" smtClean="0"/>
              <a:t>tested</a:t>
            </a:r>
            <a:r>
              <a:rPr lang="en-GB" sz="1800" dirty="0" smtClean="0"/>
              <a:t> at the lab.</a:t>
            </a:r>
          </a:p>
        </p:txBody>
      </p:sp>
      <p:pic>
        <p:nvPicPr>
          <p:cNvPr id="10" name="Picture 9"/>
          <p:cNvPicPr>
            <a:picLocks noChangeAspect="1"/>
          </p:cNvPicPr>
          <p:nvPr/>
        </p:nvPicPr>
        <p:blipFill rotWithShape="1">
          <a:blip r:embed="rId2" cstate="email">
            <a:extLst>
              <a:ext uri="{28A0092B-C50C-407E-A947-70E740481C1C}">
                <a14:useLocalDpi xmlns:a14="http://schemas.microsoft.com/office/drawing/2010/main"/>
              </a:ext>
            </a:extLst>
          </a:blip>
          <a:srcRect l="2710" t="9735" r="4364" b="4241"/>
          <a:stretch/>
        </p:blipFill>
        <p:spPr>
          <a:xfrm>
            <a:off x="5002366" y="2206685"/>
            <a:ext cx="3761928" cy="2821448"/>
          </a:xfrm>
          <a:prstGeom prst="rect">
            <a:avLst/>
          </a:prstGeom>
        </p:spPr>
      </p:pic>
      <p:sp>
        <p:nvSpPr>
          <p:cNvPr id="14" name="Content Placeholder 2"/>
          <p:cNvSpPr txBox="1">
            <a:spLocks/>
          </p:cNvSpPr>
          <p:nvPr/>
        </p:nvSpPr>
        <p:spPr>
          <a:xfrm>
            <a:off x="457200" y="692696"/>
            <a:ext cx="8229600" cy="432048"/>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Font typeface="Arial" panose="020B0604020202020204" pitchFamily="34" charset="0"/>
              <a:buNone/>
            </a:pPr>
            <a:r>
              <a:rPr lang="en-GB" sz="2000" b="1" dirty="0" smtClean="0">
                <a:solidFill>
                  <a:srgbClr val="C00000"/>
                </a:solidFill>
              </a:rPr>
              <a:t>S-band proton </a:t>
            </a:r>
            <a:r>
              <a:rPr lang="en-GB" sz="2000" b="1" dirty="0" err="1" smtClean="0">
                <a:solidFill>
                  <a:srgbClr val="C00000"/>
                </a:solidFill>
              </a:rPr>
              <a:t>linac</a:t>
            </a:r>
            <a:r>
              <a:rPr lang="en-GB" sz="2000" b="1" dirty="0" smtClean="0">
                <a:solidFill>
                  <a:srgbClr val="C00000"/>
                </a:solidFill>
              </a:rPr>
              <a:t> structure: construction and high-power test</a:t>
            </a:r>
            <a:endParaRPr lang="en-US" sz="2000" b="1" dirty="0">
              <a:solidFill>
                <a:srgbClr val="C00000"/>
              </a:solidFill>
            </a:endParaRPr>
          </a:p>
        </p:txBody>
      </p:sp>
      <p:pic>
        <p:nvPicPr>
          <p:cNvPr id="12" name="Picture 11"/>
          <p:cNvPicPr>
            <a:picLocks noChangeAspect="1"/>
          </p:cNvPicPr>
          <p:nvPr/>
        </p:nvPicPr>
        <p:blipFill>
          <a:blip r:embed="rId3"/>
          <a:stretch>
            <a:fillRect/>
          </a:stretch>
        </p:blipFill>
        <p:spPr>
          <a:xfrm>
            <a:off x="346602" y="2206685"/>
            <a:ext cx="4053582" cy="2838324"/>
          </a:xfrm>
          <a:prstGeom prst="rect">
            <a:avLst/>
          </a:prstGeom>
        </p:spPr>
      </p:pic>
      <p:sp>
        <p:nvSpPr>
          <p:cNvPr id="11" name="TextBox 10"/>
          <p:cNvSpPr txBox="1"/>
          <p:nvPr/>
        </p:nvSpPr>
        <p:spPr>
          <a:xfrm>
            <a:off x="4595195" y="4726462"/>
            <a:ext cx="1816351" cy="523220"/>
          </a:xfrm>
          <a:prstGeom prst="rect">
            <a:avLst/>
          </a:prstGeom>
          <a:solidFill>
            <a:srgbClr val="FFC000"/>
          </a:solidFill>
          <a:ln>
            <a:solidFill>
              <a:srgbClr val="C00000"/>
            </a:solidFill>
          </a:ln>
        </p:spPr>
        <p:txBody>
          <a:bodyPr wrap="square" rtlCol="0">
            <a:spAutoFit/>
          </a:bodyPr>
          <a:lstStyle/>
          <a:p>
            <a:pPr algn="ctr"/>
            <a:r>
              <a:rPr lang="en-GB" sz="1400" dirty="0" smtClean="0">
                <a:solidFill>
                  <a:sysClr val="windowText" lastClr="000000"/>
                </a:solidFill>
              </a:rPr>
              <a:t>Accelerating structure (vertical position)</a:t>
            </a:r>
            <a:endParaRPr lang="en-US" sz="1400" dirty="0">
              <a:solidFill>
                <a:sysClr val="windowText" lastClr="000000"/>
              </a:solidFill>
            </a:endParaRPr>
          </a:p>
        </p:txBody>
      </p:sp>
      <p:cxnSp>
        <p:nvCxnSpPr>
          <p:cNvPr id="13" name="Straight Arrow Connector 12"/>
          <p:cNvCxnSpPr>
            <a:stCxn id="11" idx="0"/>
          </p:cNvCxnSpPr>
          <p:nvPr/>
        </p:nvCxnSpPr>
        <p:spPr>
          <a:xfrm flipV="1">
            <a:off x="5503371" y="4294414"/>
            <a:ext cx="440229" cy="432048"/>
          </a:xfrm>
          <a:prstGeom prst="straightConnector1">
            <a:avLst/>
          </a:prstGeom>
          <a:ln w="19050">
            <a:solidFill>
              <a:srgbClr val="C00000"/>
            </a:solidFill>
            <a:tailEnd type="triangle"/>
          </a:ln>
        </p:spPr>
        <p:style>
          <a:lnRef idx="1">
            <a:schemeClr val="accent1"/>
          </a:lnRef>
          <a:fillRef idx="0">
            <a:schemeClr val="accent1"/>
          </a:fillRef>
          <a:effectRef idx="0">
            <a:schemeClr val="accent1"/>
          </a:effectRef>
          <a:fontRef idx="minor">
            <a:schemeClr val="tx1"/>
          </a:fontRef>
        </p:style>
      </p:cxnSp>
      <p:sp>
        <p:nvSpPr>
          <p:cNvPr id="15" name="TextBox 14"/>
          <p:cNvSpPr txBox="1"/>
          <p:nvPr/>
        </p:nvSpPr>
        <p:spPr>
          <a:xfrm>
            <a:off x="5227146" y="2081822"/>
            <a:ext cx="2016224" cy="307777"/>
          </a:xfrm>
          <a:prstGeom prst="rect">
            <a:avLst/>
          </a:prstGeom>
          <a:solidFill>
            <a:srgbClr val="FFC000"/>
          </a:solidFill>
          <a:ln>
            <a:solidFill>
              <a:srgbClr val="C00000"/>
            </a:solidFill>
          </a:ln>
        </p:spPr>
        <p:txBody>
          <a:bodyPr wrap="square" rtlCol="0">
            <a:spAutoFit/>
          </a:bodyPr>
          <a:lstStyle/>
          <a:p>
            <a:pPr algn="ctr"/>
            <a:r>
              <a:rPr lang="en-GB" sz="1400" dirty="0" smtClean="0">
                <a:solidFill>
                  <a:sysClr val="windowText" lastClr="000000"/>
                </a:solidFill>
              </a:rPr>
              <a:t>Vector Network </a:t>
            </a:r>
            <a:r>
              <a:rPr lang="en-GB" sz="1400" dirty="0" err="1" smtClean="0">
                <a:solidFill>
                  <a:sysClr val="windowText" lastClr="000000"/>
                </a:solidFill>
              </a:rPr>
              <a:t>Analyzer</a:t>
            </a:r>
            <a:endParaRPr lang="en-US" sz="1400" dirty="0">
              <a:solidFill>
                <a:sysClr val="windowText" lastClr="000000"/>
              </a:solidFill>
            </a:endParaRPr>
          </a:p>
        </p:txBody>
      </p:sp>
      <p:cxnSp>
        <p:nvCxnSpPr>
          <p:cNvPr id="16" name="Straight Arrow Connector 15"/>
          <p:cNvCxnSpPr>
            <a:stCxn id="15" idx="2"/>
          </p:cNvCxnSpPr>
          <p:nvPr/>
        </p:nvCxnSpPr>
        <p:spPr>
          <a:xfrm>
            <a:off x="6235258" y="2389599"/>
            <a:ext cx="1224136" cy="130385"/>
          </a:xfrm>
          <a:prstGeom prst="straightConnector1">
            <a:avLst/>
          </a:prstGeom>
          <a:ln w="19050">
            <a:solidFill>
              <a:srgbClr val="C00000"/>
            </a:solidFill>
            <a:tailEnd type="triangle"/>
          </a:ln>
        </p:spPr>
        <p:style>
          <a:lnRef idx="1">
            <a:schemeClr val="accent1"/>
          </a:lnRef>
          <a:fillRef idx="0">
            <a:schemeClr val="accent1"/>
          </a:fillRef>
          <a:effectRef idx="0">
            <a:schemeClr val="accent1"/>
          </a:effectRef>
          <a:fontRef idx="minor">
            <a:schemeClr val="tx1"/>
          </a:fontRef>
        </p:style>
      </p:cxnSp>
      <p:sp>
        <p:nvSpPr>
          <p:cNvPr id="5" name="Rectangle 4"/>
          <p:cNvSpPr/>
          <p:nvPr/>
        </p:nvSpPr>
        <p:spPr>
          <a:xfrm>
            <a:off x="457200" y="5477057"/>
            <a:ext cx="8229600" cy="923330"/>
          </a:xfrm>
          <a:prstGeom prst="rect">
            <a:avLst/>
          </a:prstGeom>
        </p:spPr>
        <p:txBody>
          <a:bodyPr wrap="square">
            <a:spAutoFit/>
          </a:bodyPr>
          <a:lstStyle/>
          <a:p>
            <a:pPr marL="285750" indent="-285750">
              <a:buFont typeface="Arial" panose="020B0604020202020204" pitchFamily="34" charset="0"/>
              <a:buChar char="•"/>
            </a:pPr>
            <a:r>
              <a:rPr lang="en-GB" dirty="0"/>
              <a:t>A </a:t>
            </a:r>
            <a:r>
              <a:rPr lang="en-GB" b="1" dirty="0"/>
              <a:t>high-power test</a:t>
            </a:r>
            <a:r>
              <a:rPr lang="en-GB" dirty="0"/>
              <a:t> is foreseen to take place in CTF2 in </a:t>
            </a:r>
            <a:r>
              <a:rPr lang="en-GB" dirty="0" smtClean="0"/>
              <a:t>2016: </a:t>
            </a:r>
            <a:r>
              <a:rPr lang="en-GB" dirty="0"/>
              <a:t>klystron power up to 22 MW and pulse length up to 4.5us, by a </a:t>
            </a:r>
            <a:r>
              <a:rPr lang="en-GB" b="1" dirty="0"/>
              <a:t>collaboration between CERN and IFIC</a:t>
            </a:r>
            <a:r>
              <a:rPr lang="en-GB" dirty="0"/>
              <a:t>.</a:t>
            </a:r>
          </a:p>
          <a:p>
            <a:pPr marL="285750" indent="-285750">
              <a:buFont typeface="Arial" panose="020B0604020202020204" pitchFamily="34" charset="0"/>
              <a:buChar char="•"/>
            </a:pPr>
            <a:r>
              <a:rPr lang="en-GB" dirty="0"/>
              <a:t>The test will be </a:t>
            </a:r>
            <a:r>
              <a:rPr lang="en-GB" b="1" dirty="0"/>
              <a:t>resumed in the IFIC-IFIMED RF laboratory </a:t>
            </a:r>
            <a:r>
              <a:rPr lang="en-GB" dirty="0"/>
              <a:t>in Valencia.</a:t>
            </a:r>
          </a:p>
        </p:txBody>
      </p:sp>
      <p:sp>
        <p:nvSpPr>
          <p:cNvPr id="4" name="Marcador de fecha 3"/>
          <p:cNvSpPr>
            <a:spLocks noGrp="1"/>
          </p:cNvSpPr>
          <p:nvPr>
            <p:ph type="dt" sz="half" idx="10"/>
          </p:nvPr>
        </p:nvSpPr>
        <p:spPr/>
        <p:txBody>
          <a:bodyPr/>
          <a:lstStyle/>
          <a:p>
            <a:r>
              <a:rPr lang="es-ES_tradnl" smtClean="0">
                <a:solidFill>
                  <a:prstClr val="black">
                    <a:tint val="75000"/>
                  </a:prstClr>
                </a:solidFill>
              </a:rPr>
              <a:t>30 May - 5 June 2016</a:t>
            </a:r>
            <a:endParaRPr lang="en-US">
              <a:solidFill>
                <a:prstClr val="black">
                  <a:tint val="75000"/>
                </a:prstClr>
              </a:solidFill>
            </a:endParaRPr>
          </a:p>
        </p:txBody>
      </p:sp>
      <p:sp>
        <p:nvSpPr>
          <p:cNvPr id="6" name="Marcador de pie de página 5"/>
          <p:cNvSpPr>
            <a:spLocks noGrp="1"/>
          </p:cNvSpPr>
          <p:nvPr>
            <p:ph type="ftr" sz="quarter" idx="11"/>
          </p:nvPr>
        </p:nvSpPr>
        <p:spPr/>
        <p:txBody>
          <a:bodyPr/>
          <a:lstStyle/>
          <a:p>
            <a:r>
              <a:rPr lang="en-GB" smtClean="0"/>
              <a:t>ECFA LCWS 2016</a:t>
            </a:r>
            <a:endParaRPr lang="es-ES" dirty="0"/>
          </a:p>
        </p:txBody>
      </p:sp>
      <p:sp>
        <p:nvSpPr>
          <p:cNvPr id="7" name="Marcador de número de diapositiva 6"/>
          <p:cNvSpPr>
            <a:spLocks noGrp="1"/>
          </p:cNvSpPr>
          <p:nvPr>
            <p:ph type="sldNum" sz="quarter" idx="12"/>
          </p:nvPr>
        </p:nvSpPr>
        <p:spPr/>
        <p:txBody>
          <a:bodyPr/>
          <a:lstStyle/>
          <a:p>
            <a:fld id="{9A43A518-2C89-46D8-985F-EB86B73A5824}" type="slidenum">
              <a:rPr lang="en-US" smtClean="0">
                <a:solidFill>
                  <a:prstClr val="black">
                    <a:tint val="75000"/>
                  </a:prstClr>
                </a:solidFill>
              </a:rPr>
              <a:pPr/>
              <a:t>42</a:t>
            </a:fld>
            <a:endParaRPr lang="en-US">
              <a:solidFill>
                <a:prstClr val="black">
                  <a:tint val="75000"/>
                </a:prstClr>
              </a:solidFill>
            </a:endParaRPr>
          </a:p>
        </p:txBody>
      </p:sp>
    </p:spTree>
    <p:extLst>
      <p:ext uri="{BB962C8B-B14F-4D97-AF65-F5344CB8AC3E}">
        <p14:creationId xmlns:p14="http://schemas.microsoft.com/office/powerpoint/2010/main" val="4288509933"/>
      </p:ext>
    </p:extLst>
  </p:cSld>
  <p:clrMapOvr>
    <a:masterClrMapping/>
  </p:clrMapOvr>
  <mc:AlternateContent xmlns:mc="http://schemas.openxmlformats.org/markup-compatibility/2006">
    <mc:Choice xmlns:p14="http://schemas.microsoft.com/office/powerpoint/2010/main" Requires="p14">
      <p:transition spd="slow" p14:dur="2000">
        <p14:prism isContent="1"/>
      </p:transition>
    </mc:Choice>
    <mc:Fallback>
      <p:transition xmlns:p14="http://schemas.microsoft.com/office/powerpoint/2010/main" spd="slow">
        <p:fade/>
      </p:transition>
    </mc:Fallback>
  </mc:AlternateContent>
  <p:timing>
    <p:tnLst>
      <p:par>
        <p:cTn xmlns:p14="http://schemas.microsoft.com/office/powerpoint/2010/mai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IFIC-IFIMED </a:t>
            </a:r>
            <a:r>
              <a:rPr lang="en-GB" dirty="0" smtClean="0"/>
              <a:t>HG RF </a:t>
            </a:r>
            <a:r>
              <a:rPr lang="en-GB" dirty="0"/>
              <a:t>laboratory</a:t>
            </a:r>
          </a:p>
        </p:txBody>
      </p:sp>
      <p:sp>
        <p:nvSpPr>
          <p:cNvPr id="53" name="TextBox 52"/>
          <p:cNvSpPr txBox="1"/>
          <p:nvPr/>
        </p:nvSpPr>
        <p:spPr>
          <a:xfrm>
            <a:off x="635405" y="1196752"/>
            <a:ext cx="8051395" cy="4279441"/>
          </a:xfrm>
          <a:prstGeom prst="rect">
            <a:avLst/>
          </a:prstGeom>
          <a:noFill/>
        </p:spPr>
        <p:txBody>
          <a:bodyPr wrap="square" rtlCol="0">
            <a:spAutoFit/>
          </a:bodyPr>
          <a:lstStyle/>
          <a:p>
            <a:r>
              <a:rPr lang="en-GB" dirty="0" smtClean="0"/>
              <a:t>The capabilities of the facility will open the possibility of several High-Gradient RF studies:</a:t>
            </a:r>
          </a:p>
          <a:p>
            <a:pPr marL="285750" indent="-285750">
              <a:buFont typeface="Arial" panose="020B0604020202020204" pitchFamily="34" charset="0"/>
              <a:buChar char="•"/>
            </a:pPr>
            <a:r>
              <a:rPr lang="en-GB" b="1" dirty="0" smtClean="0"/>
              <a:t>High-Power performance </a:t>
            </a:r>
            <a:r>
              <a:rPr lang="en-GB" dirty="0" smtClean="0"/>
              <a:t>of different prototype designs to determine the right direction towards higher gradients at acceptable breakdown rates</a:t>
            </a:r>
          </a:p>
          <a:p>
            <a:pPr marL="285750" indent="-285750">
              <a:buFont typeface="Arial" panose="020B0604020202020204" pitchFamily="34" charset="0"/>
              <a:buChar char="•"/>
            </a:pPr>
            <a:endParaRPr lang="en-GB" dirty="0" smtClean="0"/>
          </a:p>
          <a:p>
            <a:pPr marL="285750" indent="-285750">
              <a:buFont typeface="Arial" panose="020B0604020202020204" pitchFamily="34" charset="0"/>
              <a:buChar char="•"/>
            </a:pPr>
            <a:r>
              <a:rPr lang="en-GB" b="1" dirty="0" smtClean="0"/>
              <a:t>Breakdown rate dependencies </a:t>
            </a:r>
            <a:r>
              <a:rPr lang="en-GB" dirty="0" smtClean="0"/>
              <a:t>with gradient and pulse length, to test the experimental power laws </a:t>
            </a:r>
            <a:r>
              <a:rPr lang="en-GB" dirty="0" smtClean="0"/>
              <a:t>and </a:t>
            </a:r>
            <a:r>
              <a:rPr lang="en-GB" dirty="0" smtClean="0"/>
              <a:t>develop physical models</a:t>
            </a:r>
          </a:p>
          <a:p>
            <a:pPr marL="285750" indent="-285750">
              <a:buFont typeface="Arial" panose="020B0604020202020204" pitchFamily="34" charset="0"/>
              <a:buChar char="•"/>
            </a:pPr>
            <a:endParaRPr lang="en-GB" dirty="0" smtClean="0"/>
          </a:p>
          <a:p>
            <a:pPr marL="285750" indent="-285750">
              <a:buFont typeface="Arial" panose="020B0604020202020204" pitchFamily="34" charset="0"/>
              <a:buChar char="•"/>
            </a:pPr>
            <a:r>
              <a:rPr lang="en-GB" b="1" dirty="0" smtClean="0"/>
              <a:t>Breakdown localization </a:t>
            </a:r>
            <a:r>
              <a:rPr lang="en-GB" dirty="0" smtClean="0"/>
              <a:t>techniques to monitor the performance of the structure and better understand the BD formation process and precursors</a:t>
            </a:r>
          </a:p>
          <a:p>
            <a:pPr marL="285750" indent="-285750">
              <a:buFont typeface="Arial" panose="020B0604020202020204" pitchFamily="34" charset="0"/>
              <a:buChar char="•"/>
            </a:pPr>
            <a:endParaRPr lang="en-GB" dirty="0" smtClean="0"/>
          </a:p>
          <a:p>
            <a:pPr marL="285750" indent="-285750">
              <a:buFont typeface="Arial" panose="020B0604020202020204" pitchFamily="34" charset="0"/>
              <a:buChar char="•"/>
            </a:pPr>
            <a:r>
              <a:rPr lang="en-GB" dirty="0" smtClean="0"/>
              <a:t>Surface </a:t>
            </a:r>
            <a:r>
              <a:rPr lang="en-GB" b="1" dirty="0" smtClean="0"/>
              <a:t>field emission </a:t>
            </a:r>
            <a:r>
              <a:rPr lang="en-GB" dirty="0" smtClean="0"/>
              <a:t>current measurements</a:t>
            </a:r>
          </a:p>
          <a:p>
            <a:pPr marL="285750" indent="-285750">
              <a:buFont typeface="Arial" panose="020B0604020202020204" pitchFamily="34" charset="0"/>
              <a:buChar char="•"/>
            </a:pPr>
            <a:endParaRPr lang="en-GB" dirty="0" smtClean="0"/>
          </a:p>
          <a:p>
            <a:pPr marL="285750" indent="-285750">
              <a:buFont typeface="Arial" panose="020B0604020202020204" pitchFamily="34" charset="0"/>
              <a:buChar char="•"/>
            </a:pPr>
            <a:r>
              <a:rPr lang="en-GB" dirty="0" smtClean="0"/>
              <a:t>Development of </a:t>
            </a:r>
            <a:r>
              <a:rPr lang="en-GB" b="1" dirty="0" smtClean="0"/>
              <a:t>alternative diagnostics and analysis techniques </a:t>
            </a:r>
            <a:r>
              <a:rPr lang="en-GB" dirty="0" smtClean="0"/>
              <a:t>to follow further breakdown studies and high-power phenomena</a:t>
            </a:r>
          </a:p>
        </p:txBody>
      </p:sp>
      <p:sp>
        <p:nvSpPr>
          <p:cNvPr id="54" name="Content Placeholder 2"/>
          <p:cNvSpPr txBox="1">
            <a:spLocks/>
          </p:cNvSpPr>
          <p:nvPr/>
        </p:nvSpPr>
        <p:spPr>
          <a:xfrm>
            <a:off x="457200" y="692696"/>
            <a:ext cx="8229600" cy="432048"/>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Font typeface="Arial" panose="020B0604020202020204" pitchFamily="34" charset="0"/>
              <a:buNone/>
            </a:pPr>
            <a:r>
              <a:rPr lang="en-GB" sz="2000" b="1" dirty="0" smtClean="0">
                <a:solidFill>
                  <a:srgbClr val="C00000"/>
                </a:solidFill>
              </a:rPr>
              <a:t>Foreseen developments and studies</a:t>
            </a:r>
            <a:endParaRPr lang="en-US" sz="2000" b="1" dirty="0">
              <a:solidFill>
                <a:srgbClr val="C00000"/>
              </a:solidFill>
            </a:endParaRPr>
          </a:p>
        </p:txBody>
      </p:sp>
      <p:sp>
        <p:nvSpPr>
          <p:cNvPr id="3" name="Marcador de fecha 2"/>
          <p:cNvSpPr>
            <a:spLocks noGrp="1"/>
          </p:cNvSpPr>
          <p:nvPr>
            <p:ph type="dt" sz="half" idx="10"/>
          </p:nvPr>
        </p:nvSpPr>
        <p:spPr/>
        <p:txBody>
          <a:bodyPr/>
          <a:lstStyle/>
          <a:p>
            <a:r>
              <a:rPr lang="es-ES_tradnl" smtClean="0">
                <a:solidFill>
                  <a:prstClr val="black">
                    <a:tint val="75000"/>
                  </a:prstClr>
                </a:solidFill>
              </a:rPr>
              <a:t>30 May - 5 June 2016</a:t>
            </a:r>
            <a:endParaRPr lang="en-US">
              <a:solidFill>
                <a:prstClr val="black">
                  <a:tint val="75000"/>
                </a:prstClr>
              </a:solidFill>
            </a:endParaRPr>
          </a:p>
        </p:txBody>
      </p:sp>
      <p:sp>
        <p:nvSpPr>
          <p:cNvPr id="4" name="Marcador de pie de página 3"/>
          <p:cNvSpPr>
            <a:spLocks noGrp="1"/>
          </p:cNvSpPr>
          <p:nvPr>
            <p:ph type="ftr" sz="quarter" idx="11"/>
          </p:nvPr>
        </p:nvSpPr>
        <p:spPr/>
        <p:txBody>
          <a:bodyPr/>
          <a:lstStyle/>
          <a:p>
            <a:r>
              <a:rPr lang="en-GB" smtClean="0"/>
              <a:t>ECFA LCWS 2016</a:t>
            </a:r>
            <a:endParaRPr lang="es-ES" dirty="0"/>
          </a:p>
        </p:txBody>
      </p:sp>
      <p:sp>
        <p:nvSpPr>
          <p:cNvPr id="5" name="Marcador de número de diapositiva 4"/>
          <p:cNvSpPr>
            <a:spLocks noGrp="1"/>
          </p:cNvSpPr>
          <p:nvPr>
            <p:ph type="sldNum" sz="quarter" idx="12"/>
          </p:nvPr>
        </p:nvSpPr>
        <p:spPr/>
        <p:txBody>
          <a:bodyPr/>
          <a:lstStyle/>
          <a:p>
            <a:fld id="{9A43A518-2C89-46D8-985F-EB86B73A5824}" type="slidenum">
              <a:rPr lang="en-US" smtClean="0">
                <a:solidFill>
                  <a:prstClr val="black">
                    <a:tint val="75000"/>
                  </a:prstClr>
                </a:solidFill>
              </a:rPr>
              <a:pPr/>
              <a:t>43</a:t>
            </a:fld>
            <a:endParaRPr lang="en-US">
              <a:solidFill>
                <a:prstClr val="black">
                  <a:tint val="75000"/>
                </a:prstClr>
              </a:solidFill>
            </a:endParaRPr>
          </a:p>
        </p:txBody>
      </p:sp>
    </p:spTree>
    <p:extLst>
      <p:ext uri="{BB962C8B-B14F-4D97-AF65-F5344CB8AC3E}">
        <p14:creationId xmlns:p14="http://schemas.microsoft.com/office/powerpoint/2010/main" val="1493249098"/>
      </p:ext>
    </p:extLst>
  </p:cSld>
  <p:clrMapOvr>
    <a:masterClrMapping/>
  </p:clrMapOvr>
  <mc:AlternateContent xmlns:mc="http://schemas.openxmlformats.org/markup-compatibility/2006">
    <mc:Choice xmlns:p14="http://schemas.microsoft.com/office/powerpoint/2010/main" Requires="p14">
      <p:transition spd="slow" p14:dur="2000">
        <p14:prism isContent="1"/>
      </p:transition>
    </mc:Choice>
    <mc:Fallback>
      <p:transition xmlns:p14="http://schemas.microsoft.com/office/powerpoint/2010/main" spd="slow">
        <p:fade/>
      </p:transition>
    </mc:Fallback>
  </mc:AlternateContent>
  <p:timing>
    <p:tnLst>
      <p:par>
        <p:cTn xmlns:p14="http://schemas.microsoft.com/office/powerpoint/2010/mai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fecha 3"/>
          <p:cNvSpPr>
            <a:spLocks noGrp="1"/>
          </p:cNvSpPr>
          <p:nvPr>
            <p:ph type="dt" sz="half" idx="10"/>
          </p:nvPr>
        </p:nvSpPr>
        <p:spPr/>
        <p:txBody>
          <a:bodyPr/>
          <a:lstStyle/>
          <a:p>
            <a:r>
              <a:rPr lang="es-ES_tradnl" smtClean="0">
                <a:solidFill>
                  <a:prstClr val="black">
                    <a:tint val="75000"/>
                  </a:prstClr>
                </a:solidFill>
              </a:rPr>
              <a:t>30 May - 5 June 2016</a:t>
            </a:r>
            <a:endParaRPr lang="en-US">
              <a:solidFill>
                <a:prstClr val="black">
                  <a:tint val="75000"/>
                </a:prstClr>
              </a:solidFill>
            </a:endParaRPr>
          </a:p>
        </p:txBody>
      </p:sp>
      <p:sp>
        <p:nvSpPr>
          <p:cNvPr id="5" name="Marcador de pie de página 4"/>
          <p:cNvSpPr>
            <a:spLocks noGrp="1"/>
          </p:cNvSpPr>
          <p:nvPr>
            <p:ph type="ftr" sz="quarter" idx="11"/>
          </p:nvPr>
        </p:nvSpPr>
        <p:spPr/>
        <p:txBody>
          <a:bodyPr/>
          <a:lstStyle/>
          <a:p>
            <a:r>
              <a:rPr lang="en-GB" smtClean="0"/>
              <a:t>ECFA LCWS 2016</a:t>
            </a:r>
            <a:endParaRPr lang="es-ES" dirty="0"/>
          </a:p>
        </p:txBody>
      </p:sp>
      <p:sp>
        <p:nvSpPr>
          <p:cNvPr id="6" name="Marcador de número de diapositiva 5"/>
          <p:cNvSpPr>
            <a:spLocks noGrp="1"/>
          </p:cNvSpPr>
          <p:nvPr>
            <p:ph type="sldNum" sz="quarter" idx="12"/>
          </p:nvPr>
        </p:nvSpPr>
        <p:spPr/>
        <p:txBody>
          <a:bodyPr/>
          <a:lstStyle/>
          <a:p>
            <a:fld id="{9A43A518-2C89-46D8-985F-EB86B73A5824}" type="slidenum">
              <a:rPr lang="en-US" smtClean="0">
                <a:solidFill>
                  <a:prstClr val="black">
                    <a:tint val="75000"/>
                  </a:prstClr>
                </a:solidFill>
              </a:rPr>
              <a:pPr/>
              <a:t>44</a:t>
            </a:fld>
            <a:endParaRPr lang="en-US">
              <a:solidFill>
                <a:prstClr val="black">
                  <a:tint val="75000"/>
                </a:prstClr>
              </a:solidFill>
            </a:endParaRPr>
          </a:p>
        </p:txBody>
      </p:sp>
      <p:sp>
        <p:nvSpPr>
          <p:cNvPr id="2" name="Título 1"/>
          <p:cNvSpPr>
            <a:spLocks noGrp="1"/>
          </p:cNvSpPr>
          <p:nvPr>
            <p:ph type="title"/>
          </p:nvPr>
        </p:nvSpPr>
        <p:spPr>
          <a:xfrm>
            <a:off x="457200" y="116632"/>
            <a:ext cx="6779096" cy="576064"/>
          </a:xfrm>
        </p:spPr>
        <p:txBody>
          <a:bodyPr>
            <a:normAutofit fontScale="90000"/>
          </a:bodyPr>
          <a:lstStyle/>
          <a:p>
            <a:r>
              <a:rPr lang="en-US" dirty="0" smtClean="0"/>
              <a:t>IFIC-IFIMED HG </a:t>
            </a:r>
            <a:r>
              <a:rPr lang="en-US" dirty="0" smtClean="0"/>
              <a:t>RF</a:t>
            </a:r>
            <a:r>
              <a:rPr lang="en-US" dirty="0"/>
              <a:t> </a:t>
            </a:r>
            <a:r>
              <a:rPr lang="en-US" dirty="0" smtClean="0"/>
              <a:t>l</a:t>
            </a:r>
            <a:r>
              <a:rPr lang="en-US" dirty="0" smtClean="0"/>
              <a:t>abs</a:t>
            </a:r>
            <a:endParaRPr lang="es-ES" dirty="0"/>
          </a:p>
        </p:txBody>
      </p:sp>
      <p:pic>
        <p:nvPicPr>
          <p:cNvPr id="7" name="Imagen 6" descr="P BAJA IFIMED EDIF 1.pdf"/>
          <p:cNvPicPr>
            <a:picLocks noChangeAspect="1"/>
          </p:cNvPicPr>
          <p:nvPr/>
        </p:nvPicPr>
        <p:blipFill>
          <a:blip r:embed="rId2"/>
          <a:stretch>
            <a:fillRect/>
          </a:stretch>
        </p:blipFill>
        <p:spPr>
          <a:xfrm rot="16200000">
            <a:off x="1882019" y="434221"/>
            <a:ext cx="5257800" cy="7437360"/>
          </a:xfrm>
          <a:prstGeom prst="rect">
            <a:avLst/>
          </a:prstGeom>
        </p:spPr>
      </p:pic>
      <p:pic>
        <p:nvPicPr>
          <p:cNvPr id="8" name="Imagen 7"/>
          <p:cNvPicPr>
            <a:picLocks noChangeAspect="1"/>
          </p:cNvPicPr>
          <p:nvPr/>
        </p:nvPicPr>
        <p:blipFill>
          <a:blip r:embed="rId3"/>
          <a:stretch>
            <a:fillRect/>
          </a:stretch>
        </p:blipFill>
        <p:spPr>
          <a:xfrm>
            <a:off x="0" y="1524000"/>
            <a:ext cx="6019800" cy="5334000"/>
          </a:xfrm>
          <a:prstGeom prst="rect">
            <a:avLst/>
          </a:prstGeom>
        </p:spPr>
      </p:pic>
      <p:sp>
        <p:nvSpPr>
          <p:cNvPr id="9" name="TextBox 10"/>
          <p:cNvSpPr txBox="1"/>
          <p:nvPr/>
        </p:nvSpPr>
        <p:spPr>
          <a:xfrm>
            <a:off x="541040" y="836712"/>
            <a:ext cx="7055296" cy="800219"/>
          </a:xfrm>
          <a:prstGeom prst="rect">
            <a:avLst/>
          </a:prstGeom>
          <a:noFill/>
        </p:spPr>
        <p:txBody>
          <a:bodyPr wrap="square" rtlCol="0">
            <a:spAutoFit/>
          </a:bodyPr>
          <a:lstStyle/>
          <a:p>
            <a:pPr defTabSz="914400" fontAlgn="base">
              <a:spcBef>
                <a:spcPct val="0"/>
              </a:spcBef>
              <a:spcAft>
                <a:spcPct val="0"/>
              </a:spcAft>
            </a:pPr>
            <a:r>
              <a:rPr lang="en-US" dirty="0" smtClean="0">
                <a:solidFill>
                  <a:srgbClr val="000000"/>
                </a:solidFill>
                <a:latin typeface="Arial" pitchFamily="34" charset="0"/>
                <a:cs typeface="Arial" pitchFamily="34" charset="0"/>
              </a:rPr>
              <a:t>Located</a:t>
            </a:r>
            <a:r>
              <a:rPr lang="en-US" dirty="0" smtClean="0">
                <a:solidFill>
                  <a:srgbClr val="000000"/>
                </a:solidFill>
                <a:latin typeface="Arial" pitchFamily="34" charset="0"/>
                <a:cs typeface="Arial" pitchFamily="34" charset="0"/>
              </a:rPr>
              <a:t> </a:t>
            </a:r>
            <a:r>
              <a:rPr lang="en-US" dirty="0">
                <a:solidFill>
                  <a:srgbClr val="000000"/>
                </a:solidFill>
                <a:latin typeface="Arial" pitchFamily="34" charset="0"/>
                <a:cs typeface="Arial" pitchFamily="34" charset="0"/>
              </a:rPr>
              <a:t>in the Scientific Park of the UV</a:t>
            </a:r>
          </a:p>
          <a:p>
            <a:pPr defTabSz="914400" fontAlgn="base">
              <a:spcBef>
                <a:spcPct val="0"/>
              </a:spcBef>
              <a:spcAft>
                <a:spcPct val="0"/>
              </a:spcAft>
            </a:pPr>
            <a:endParaRPr lang="en-US" sz="1600" dirty="0">
              <a:solidFill>
                <a:srgbClr val="000000"/>
              </a:solidFill>
              <a:latin typeface="Arial" pitchFamily="34" charset="0"/>
              <a:cs typeface="Arial" pitchFamily="34" charset="0"/>
            </a:endParaRPr>
          </a:p>
          <a:p>
            <a:pPr defTabSz="914400" fontAlgn="base">
              <a:spcBef>
                <a:spcPct val="0"/>
              </a:spcBef>
              <a:spcAft>
                <a:spcPct val="0"/>
              </a:spcAft>
            </a:pPr>
            <a:endParaRPr lang="fr-CH" sz="1200" dirty="0">
              <a:solidFill>
                <a:srgbClr val="000000"/>
              </a:solidFill>
              <a:latin typeface="Arial" pitchFamily="34" charset="0"/>
              <a:cs typeface="Arial" pitchFamily="34" charset="0"/>
            </a:endParaRPr>
          </a:p>
        </p:txBody>
      </p:sp>
      <p:sp>
        <p:nvSpPr>
          <p:cNvPr id="10" name="CuadroTexto 9"/>
          <p:cNvSpPr txBox="1"/>
          <p:nvPr/>
        </p:nvSpPr>
        <p:spPr>
          <a:xfrm>
            <a:off x="152400" y="1524000"/>
            <a:ext cx="2667000" cy="553998"/>
          </a:xfrm>
          <a:prstGeom prst="rect">
            <a:avLst/>
          </a:prstGeom>
          <a:solidFill>
            <a:schemeClr val="bg1"/>
          </a:solidFill>
        </p:spPr>
        <p:txBody>
          <a:bodyPr wrap="square" rtlCol="0">
            <a:spAutoFit/>
          </a:bodyPr>
          <a:lstStyle/>
          <a:p>
            <a:pPr defTabSz="914400" fontAlgn="base">
              <a:spcBef>
                <a:spcPct val="0"/>
              </a:spcBef>
              <a:spcAft>
                <a:spcPct val="0"/>
              </a:spcAft>
            </a:pPr>
            <a:r>
              <a:rPr lang="en-GB" sz="1600" b="1" dirty="0">
                <a:solidFill>
                  <a:srgbClr val="FF0000"/>
                </a:solidFill>
                <a:latin typeface="Calibri"/>
                <a:cs typeface="Calibri"/>
              </a:rPr>
              <a:t>RF and Instrumentation labs</a:t>
            </a:r>
          </a:p>
          <a:p>
            <a:pPr defTabSz="914400" fontAlgn="base">
              <a:spcBef>
                <a:spcPct val="0"/>
              </a:spcBef>
              <a:spcAft>
                <a:spcPct val="0"/>
              </a:spcAft>
            </a:pPr>
            <a:endParaRPr lang="en-GB" sz="1400" b="1" dirty="0">
              <a:solidFill>
                <a:srgbClr val="000000"/>
              </a:solidFill>
              <a:latin typeface="Calibri"/>
              <a:cs typeface="Calibri"/>
            </a:endParaRPr>
          </a:p>
        </p:txBody>
      </p:sp>
      <p:sp>
        <p:nvSpPr>
          <p:cNvPr id="11" name="Elipse 10"/>
          <p:cNvSpPr/>
          <p:nvPr/>
        </p:nvSpPr>
        <p:spPr bwMode="auto">
          <a:xfrm>
            <a:off x="437949" y="1828800"/>
            <a:ext cx="3341963" cy="2590800"/>
          </a:xfrm>
          <a:prstGeom prst="ellipse">
            <a:avLst/>
          </a:prstGeom>
          <a:solidFill>
            <a:schemeClr val="accent1">
              <a:alpha val="0"/>
            </a:schemeClr>
          </a:solidFill>
          <a:ln w="38100" cap="flat" cmpd="sng" algn="ctr">
            <a:solidFill>
              <a:srgbClr val="FF0000"/>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defTabSz="914400" eaLnBrk="0" fontAlgn="base" hangingPunct="0">
              <a:spcBef>
                <a:spcPct val="0"/>
              </a:spcBef>
              <a:spcAft>
                <a:spcPct val="0"/>
              </a:spcAft>
            </a:pPr>
            <a:endParaRPr lang="en-GB">
              <a:solidFill>
                <a:srgbClr val="000000"/>
              </a:solidFill>
              <a:latin typeface="Arial" charset="0"/>
              <a:cs typeface="Arial" pitchFamily="34" charset="0"/>
            </a:endParaRPr>
          </a:p>
        </p:txBody>
      </p:sp>
      <p:cxnSp>
        <p:nvCxnSpPr>
          <p:cNvPr id="12" name="Conector recto de flecha 11"/>
          <p:cNvCxnSpPr/>
          <p:nvPr/>
        </p:nvCxnSpPr>
        <p:spPr bwMode="auto">
          <a:xfrm>
            <a:off x="1066800" y="1905000"/>
            <a:ext cx="990600" cy="457200"/>
          </a:xfrm>
          <a:prstGeom prst="straightConnector1">
            <a:avLst/>
          </a:prstGeom>
          <a:solidFill>
            <a:schemeClr val="accent1"/>
          </a:solidFill>
          <a:ln w="28575" cap="flat" cmpd="sng" algn="ctr">
            <a:solidFill>
              <a:srgbClr val="FF0000"/>
            </a:solidFill>
            <a:prstDash val="solid"/>
            <a:round/>
            <a:headEnd type="none" w="med" len="med"/>
            <a:tailEnd type="triangle" w="med" len="med"/>
          </a:ln>
          <a:effectLst/>
        </p:spPr>
      </p:cxnSp>
      <p:sp>
        <p:nvSpPr>
          <p:cNvPr id="13" name="Marcador de fecha 1"/>
          <p:cNvSpPr txBox="1">
            <a:spLocks/>
          </p:cNvSpPr>
          <p:nvPr/>
        </p:nvSpPr>
        <p:spPr>
          <a:xfrm>
            <a:off x="457200" y="6356352"/>
            <a:ext cx="2133600" cy="365125"/>
          </a:xfrm>
          <a:prstGeom prst="rect">
            <a:avLst/>
          </a:prstGeom>
        </p:spPr>
        <p:txBody>
          <a:bodyPr vert="horz" lIns="91440" tIns="45720" rIns="91440" bIns="45720" rtlCol="0" anchor="ctr"/>
          <a:lstStyle>
            <a:defPPr>
              <a:defRPr lang="es-E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r>
              <a:rPr lang="es-ES_tradnl" smtClean="0">
                <a:solidFill>
                  <a:srgbClr val="000000"/>
                </a:solidFill>
              </a:rPr>
              <a:t>29 April 2015</a:t>
            </a:r>
            <a:endParaRPr lang="en-US">
              <a:solidFill>
                <a:srgbClr val="000000"/>
              </a:solidFill>
            </a:endParaRPr>
          </a:p>
        </p:txBody>
      </p:sp>
      <p:sp>
        <p:nvSpPr>
          <p:cNvPr id="14" name="Marcador de pie de página 2"/>
          <p:cNvSpPr txBox="1">
            <a:spLocks/>
          </p:cNvSpPr>
          <p:nvPr/>
        </p:nvSpPr>
        <p:spPr>
          <a:xfrm>
            <a:off x="3124200" y="6356352"/>
            <a:ext cx="2895600" cy="365125"/>
          </a:xfrm>
          <a:prstGeom prst="rect">
            <a:avLst/>
          </a:prstGeom>
        </p:spPr>
        <p:txBody>
          <a:bodyPr vert="horz" lIns="91440" tIns="45720" rIns="91440" bIns="45720" rtlCol="0" anchor="ctr"/>
          <a:lstStyle>
            <a:defPPr>
              <a:defRPr lang="es-ES"/>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r>
              <a:rPr lang="es-ES" smtClean="0">
                <a:solidFill>
                  <a:srgbClr val="000000"/>
                </a:solidFill>
              </a:rPr>
              <a:t>HG-RF Valencia</a:t>
            </a:r>
            <a:endParaRPr lang="en-US">
              <a:solidFill>
                <a:srgbClr val="000000"/>
              </a:solidFill>
            </a:endParaRPr>
          </a:p>
        </p:txBody>
      </p:sp>
    </p:spTree>
    <p:extLst>
      <p:ext uri="{BB962C8B-B14F-4D97-AF65-F5344CB8AC3E}">
        <p14:creationId xmlns:p14="http://schemas.microsoft.com/office/powerpoint/2010/main" val="1097267481"/>
      </p:ext>
    </p:extLst>
  </p:cSld>
  <p:clrMapOvr>
    <a:masterClrMapping/>
  </p:clrMapOvr>
  <mc:AlternateContent xmlns:mc="http://schemas.openxmlformats.org/markup-compatibility/2006">
    <mc:Choice xmlns:p14="http://schemas.microsoft.com/office/powerpoint/2010/main" Requires="p14">
      <p:transition spd="slow" p14:dur="2000">
        <p14:prism isContent="1"/>
      </p:transition>
    </mc:Choice>
    <mc:Fallback>
      <p:transition xmlns:p14="http://schemas.microsoft.com/office/powerpoint/2010/main" spd="slow">
        <p:fade/>
      </p:transition>
    </mc:Fallback>
  </mc:AlternateContent>
  <p:timing>
    <p:tnLst>
      <p:par>
        <p:cTn xmlns:p14="http://schemas.microsoft.com/office/powerpoint/2010/mai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IFIC-IFIMED </a:t>
            </a:r>
            <a:r>
              <a:rPr lang="en-GB" dirty="0" smtClean="0"/>
              <a:t>HG RF </a:t>
            </a:r>
            <a:r>
              <a:rPr lang="en-GB" dirty="0"/>
              <a:t>laboratory</a:t>
            </a:r>
          </a:p>
        </p:txBody>
      </p:sp>
      <p:sp>
        <p:nvSpPr>
          <p:cNvPr id="9" name="TextBox 8"/>
          <p:cNvSpPr txBox="1"/>
          <p:nvPr/>
        </p:nvSpPr>
        <p:spPr>
          <a:xfrm>
            <a:off x="457200" y="836712"/>
            <a:ext cx="7949990" cy="1477328"/>
          </a:xfrm>
          <a:prstGeom prst="rect">
            <a:avLst/>
          </a:prstGeom>
          <a:noFill/>
        </p:spPr>
        <p:txBody>
          <a:bodyPr wrap="square" rtlCol="0">
            <a:spAutoFit/>
          </a:bodyPr>
          <a:lstStyle/>
          <a:p>
            <a:r>
              <a:rPr lang="en-GB" dirty="0" smtClean="0"/>
              <a:t>The test facility will be </a:t>
            </a:r>
            <a:r>
              <a:rPr lang="en-GB" b="1" dirty="0" smtClean="0"/>
              <a:t>a scale in frequency of the present Xboxes </a:t>
            </a:r>
            <a:r>
              <a:rPr lang="en-GB" dirty="0" smtClean="0"/>
              <a:t>running at CERN, from 12 GHz (X-band) to 3 GHz (S-band). </a:t>
            </a:r>
          </a:p>
          <a:p>
            <a:endParaRPr lang="en-GB" dirty="0" smtClean="0"/>
          </a:p>
          <a:p>
            <a:r>
              <a:rPr lang="en-GB" dirty="0" smtClean="0"/>
              <a:t>The RF design is inspired by the X-box 3, as well as </a:t>
            </a:r>
            <a:r>
              <a:rPr lang="en-GB" dirty="0"/>
              <a:t>control/acquisition </a:t>
            </a:r>
            <a:r>
              <a:rPr lang="en-GB" dirty="0" smtClean="0"/>
              <a:t>electronics suitable </a:t>
            </a:r>
            <a:r>
              <a:rPr lang="en-GB" dirty="0"/>
              <a:t>for 3 GHz </a:t>
            </a:r>
            <a:r>
              <a:rPr lang="en-GB" dirty="0" smtClean="0"/>
              <a:t>operating frequency, </a:t>
            </a:r>
            <a:r>
              <a:rPr lang="en-GB" dirty="0"/>
              <a:t>diagnostics </a:t>
            </a:r>
            <a:r>
              <a:rPr lang="en-GB" dirty="0" smtClean="0"/>
              <a:t>and </a:t>
            </a:r>
            <a:r>
              <a:rPr lang="en-GB" dirty="0"/>
              <a:t>further equipment.</a:t>
            </a:r>
            <a:endParaRPr lang="en-GB" dirty="0" smtClean="0"/>
          </a:p>
        </p:txBody>
      </p:sp>
      <p:pic>
        <p:nvPicPr>
          <p:cNvPr id="3" name="Picture 2"/>
          <p:cNvPicPr>
            <a:picLocks noChangeAspect="1"/>
          </p:cNvPicPr>
          <p:nvPr/>
        </p:nvPicPr>
        <p:blipFill>
          <a:blip r:embed="rId2"/>
          <a:stretch>
            <a:fillRect/>
          </a:stretch>
        </p:blipFill>
        <p:spPr>
          <a:xfrm>
            <a:off x="5390547" y="2720553"/>
            <a:ext cx="3658259" cy="3123097"/>
          </a:xfrm>
          <a:prstGeom prst="rect">
            <a:avLst/>
          </a:prstGeom>
        </p:spPr>
      </p:pic>
      <p:pic>
        <p:nvPicPr>
          <p:cNvPr id="4098" name="Picture 1" descr="image001"/>
          <p:cNvPicPr>
            <a:picLocks noChangeAspect="1" noChangeArrowheads="1"/>
          </p:cNvPicPr>
          <p:nvPr/>
        </p:nvPicPr>
        <p:blipFill rotWithShape="1">
          <a:blip r:embed="rId3">
            <a:extLst>
              <a:ext uri="{28A0092B-C50C-407E-A947-70E740481C1C}">
                <a14:useLocalDpi xmlns:a14="http://schemas.microsoft.com/office/drawing/2010/main" val="0"/>
              </a:ext>
            </a:extLst>
          </a:blip>
          <a:srcRect l="16039" t="9485" r="9624" b="12220"/>
          <a:stretch/>
        </p:blipFill>
        <p:spPr bwMode="auto">
          <a:xfrm>
            <a:off x="206732" y="2713771"/>
            <a:ext cx="5005983" cy="3147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096" name="TextBox 4095"/>
          <p:cNvSpPr txBox="1"/>
          <p:nvPr/>
        </p:nvSpPr>
        <p:spPr>
          <a:xfrm>
            <a:off x="2593123" y="2717907"/>
            <a:ext cx="2712281" cy="307777"/>
          </a:xfrm>
          <a:prstGeom prst="rect">
            <a:avLst/>
          </a:prstGeom>
          <a:solidFill>
            <a:srgbClr val="FFC000"/>
          </a:solidFill>
          <a:ln>
            <a:solidFill>
              <a:srgbClr val="C00000"/>
            </a:solidFill>
          </a:ln>
        </p:spPr>
        <p:txBody>
          <a:bodyPr wrap="none" rtlCol="0">
            <a:spAutoFit/>
          </a:bodyPr>
          <a:lstStyle/>
          <a:p>
            <a:r>
              <a:rPr lang="en-GB" sz="1400" dirty="0" smtClean="0">
                <a:solidFill>
                  <a:sysClr val="windowText" lastClr="000000"/>
                </a:solidFill>
              </a:rPr>
              <a:t>Modulator+ 7.5 MW Klystron units</a:t>
            </a:r>
            <a:endParaRPr lang="en-US" sz="1400" dirty="0">
              <a:solidFill>
                <a:sysClr val="windowText" lastClr="000000"/>
              </a:solidFill>
            </a:endParaRPr>
          </a:p>
        </p:txBody>
      </p:sp>
      <p:cxnSp>
        <p:nvCxnSpPr>
          <p:cNvPr id="4099" name="Straight Arrow Connector 4098"/>
          <p:cNvCxnSpPr/>
          <p:nvPr/>
        </p:nvCxnSpPr>
        <p:spPr>
          <a:xfrm>
            <a:off x="4208661" y="3043530"/>
            <a:ext cx="252391" cy="489080"/>
          </a:xfrm>
          <a:prstGeom prst="straightConnector1">
            <a:avLst/>
          </a:prstGeom>
          <a:ln>
            <a:solidFill>
              <a:srgbClr val="C00000"/>
            </a:solidFill>
            <a:tailEnd type="triangle"/>
          </a:ln>
        </p:spPr>
        <p:style>
          <a:lnRef idx="1">
            <a:schemeClr val="accent1"/>
          </a:lnRef>
          <a:fillRef idx="0">
            <a:schemeClr val="accent1"/>
          </a:fillRef>
          <a:effectRef idx="0">
            <a:schemeClr val="accent1"/>
          </a:effectRef>
          <a:fontRef idx="minor">
            <a:schemeClr val="tx1"/>
          </a:fontRef>
        </p:style>
      </p:cxnSp>
      <p:cxnSp>
        <p:nvCxnSpPr>
          <p:cNvPr id="4101" name="Straight Arrow Connector 4100"/>
          <p:cNvCxnSpPr/>
          <p:nvPr/>
        </p:nvCxnSpPr>
        <p:spPr>
          <a:xfrm>
            <a:off x="4208661" y="3043530"/>
            <a:ext cx="380955" cy="972389"/>
          </a:xfrm>
          <a:prstGeom prst="straightConnector1">
            <a:avLst/>
          </a:prstGeom>
          <a:ln>
            <a:solidFill>
              <a:srgbClr val="C00000"/>
            </a:solidFill>
            <a:tailEnd type="triangle"/>
          </a:ln>
        </p:spPr>
        <p:style>
          <a:lnRef idx="1">
            <a:schemeClr val="accent1"/>
          </a:lnRef>
          <a:fillRef idx="0">
            <a:schemeClr val="accent1"/>
          </a:fillRef>
          <a:effectRef idx="0">
            <a:schemeClr val="accent1"/>
          </a:effectRef>
          <a:fontRef idx="minor">
            <a:schemeClr val="tx1"/>
          </a:fontRef>
        </p:style>
      </p:cxnSp>
      <p:sp>
        <p:nvSpPr>
          <p:cNvPr id="219" name="TextBox 218"/>
          <p:cNvSpPr txBox="1"/>
          <p:nvPr/>
        </p:nvSpPr>
        <p:spPr>
          <a:xfrm>
            <a:off x="3585562" y="5139053"/>
            <a:ext cx="974819" cy="307777"/>
          </a:xfrm>
          <a:prstGeom prst="rect">
            <a:avLst/>
          </a:prstGeom>
          <a:solidFill>
            <a:srgbClr val="FFC000"/>
          </a:solidFill>
          <a:ln>
            <a:solidFill>
              <a:srgbClr val="C00000"/>
            </a:solidFill>
          </a:ln>
        </p:spPr>
        <p:txBody>
          <a:bodyPr wrap="none" rtlCol="0">
            <a:spAutoFit/>
          </a:bodyPr>
          <a:lstStyle/>
          <a:p>
            <a:r>
              <a:rPr lang="en-GB" sz="1400" dirty="0" smtClean="0">
                <a:solidFill>
                  <a:sysClr val="windowText" lastClr="000000"/>
                </a:solidFill>
              </a:rPr>
              <a:t>3dB hybrid</a:t>
            </a:r>
            <a:endParaRPr lang="en-US" sz="1400" dirty="0">
              <a:solidFill>
                <a:sysClr val="windowText" lastClr="000000"/>
              </a:solidFill>
            </a:endParaRPr>
          </a:p>
        </p:txBody>
      </p:sp>
      <p:cxnSp>
        <p:nvCxnSpPr>
          <p:cNvPr id="220" name="Straight Arrow Connector 219"/>
          <p:cNvCxnSpPr>
            <a:stCxn id="219" idx="0"/>
          </p:cNvCxnSpPr>
          <p:nvPr/>
        </p:nvCxnSpPr>
        <p:spPr>
          <a:xfrm flipH="1" flipV="1">
            <a:off x="3704605" y="3748634"/>
            <a:ext cx="368367" cy="1390419"/>
          </a:xfrm>
          <a:prstGeom prst="straightConnector1">
            <a:avLst/>
          </a:prstGeom>
          <a:ln>
            <a:solidFill>
              <a:srgbClr val="C00000"/>
            </a:solidFill>
            <a:tailEnd type="triangle"/>
          </a:ln>
        </p:spPr>
        <p:style>
          <a:lnRef idx="1">
            <a:schemeClr val="accent1"/>
          </a:lnRef>
          <a:fillRef idx="0">
            <a:schemeClr val="accent1"/>
          </a:fillRef>
          <a:effectRef idx="0">
            <a:schemeClr val="accent1"/>
          </a:effectRef>
          <a:fontRef idx="minor">
            <a:schemeClr val="tx1"/>
          </a:fontRef>
        </p:style>
      </p:cxnSp>
      <p:sp>
        <p:nvSpPr>
          <p:cNvPr id="225" name="TextBox 224"/>
          <p:cNvSpPr txBox="1"/>
          <p:nvPr/>
        </p:nvSpPr>
        <p:spPr>
          <a:xfrm>
            <a:off x="1097188" y="5144352"/>
            <a:ext cx="699872" cy="307777"/>
          </a:xfrm>
          <a:prstGeom prst="rect">
            <a:avLst/>
          </a:prstGeom>
          <a:solidFill>
            <a:srgbClr val="FFC000"/>
          </a:solidFill>
          <a:ln>
            <a:solidFill>
              <a:srgbClr val="C00000"/>
            </a:solidFill>
          </a:ln>
        </p:spPr>
        <p:txBody>
          <a:bodyPr wrap="none" rtlCol="0">
            <a:spAutoFit/>
          </a:bodyPr>
          <a:lstStyle/>
          <a:p>
            <a:r>
              <a:rPr lang="en-GB" sz="1400" dirty="0" smtClean="0">
                <a:solidFill>
                  <a:sysClr val="windowText" lastClr="000000"/>
                </a:solidFill>
              </a:rPr>
              <a:t>Bunker</a:t>
            </a:r>
            <a:endParaRPr lang="en-US" sz="1400" dirty="0">
              <a:solidFill>
                <a:sysClr val="windowText" lastClr="000000"/>
              </a:solidFill>
            </a:endParaRPr>
          </a:p>
        </p:txBody>
      </p:sp>
      <p:sp>
        <p:nvSpPr>
          <p:cNvPr id="226" name="TextBox 225"/>
          <p:cNvSpPr txBox="1"/>
          <p:nvPr/>
        </p:nvSpPr>
        <p:spPr>
          <a:xfrm>
            <a:off x="523401" y="2755973"/>
            <a:ext cx="1864549" cy="307777"/>
          </a:xfrm>
          <a:prstGeom prst="rect">
            <a:avLst/>
          </a:prstGeom>
          <a:solidFill>
            <a:srgbClr val="FFC000"/>
          </a:solidFill>
          <a:ln>
            <a:solidFill>
              <a:srgbClr val="C00000"/>
            </a:solidFill>
          </a:ln>
        </p:spPr>
        <p:txBody>
          <a:bodyPr wrap="none" rtlCol="0">
            <a:spAutoFit/>
          </a:bodyPr>
          <a:lstStyle/>
          <a:p>
            <a:r>
              <a:rPr lang="en-GB" sz="1400" dirty="0" smtClean="0">
                <a:solidFill>
                  <a:sysClr val="windowText" lastClr="000000"/>
                </a:solidFill>
              </a:rPr>
              <a:t>Accelerating structures</a:t>
            </a:r>
            <a:endParaRPr lang="en-US" sz="1400" dirty="0">
              <a:solidFill>
                <a:sysClr val="windowText" lastClr="000000"/>
              </a:solidFill>
            </a:endParaRPr>
          </a:p>
        </p:txBody>
      </p:sp>
      <p:cxnSp>
        <p:nvCxnSpPr>
          <p:cNvPr id="227" name="Straight Arrow Connector 226"/>
          <p:cNvCxnSpPr/>
          <p:nvPr/>
        </p:nvCxnSpPr>
        <p:spPr>
          <a:xfrm>
            <a:off x="1407887" y="3050594"/>
            <a:ext cx="558787" cy="589116"/>
          </a:xfrm>
          <a:prstGeom prst="straightConnector1">
            <a:avLst/>
          </a:prstGeom>
          <a:ln>
            <a:solidFill>
              <a:srgbClr val="C00000"/>
            </a:solidFill>
            <a:tailEnd type="triangle"/>
          </a:ln>
        </p:spPr>
        <p:style>
          <a:lnRef idx="1">
            <a:schemeClr val="accent1"/>
          </a:lnRef>
          <a:fillRef idx="0">
            <a:schemeClr val="accent1"/>
          </a:fillRef>
          <a:effectRef idx="0">
            <a:schemeClr val="accent1"/>
          </a:effectRef>
          <a:fontRef idx="minor">
            <a:schemeClr val="tx1"/>
          </a:fontRef>
        </p:style>
      </p:cxnSp>
      <p:cxnSp>
        <p:nvCxnSpPr>
          <p:cNvPr id="228" name="Straight Arrow Connector 227"/>
          <p:cNvCxnSpPr/>
          <p:nvPr/>
        </p:nvCxnSpPr>
        <p:spPr>
          <a:xfrm>
            <a:off x="1407887" y="3050594"/>
            <a:ext cx="558787" cy="855243"/>
          </a:xfrm>
          <a:prstGeom prst="straightConnector1">
            <a:avLst/>
          </a:prstGeom>
          <a:ln>
            <a:solidFill>
              <a:srgbClr val="C00000"/>
            </a:solidFill>
            <a:tailEnd type="triangle"/>
          </a:ln>
        </p:spPr>
        <p:style>
          <a:lnRef idx="1">
            <a:schemeClr val="accent1"/>
          </a:lnRef>
          <a:fillRef idx="0">
            <a:schemeClr val="accent1"/>
          </a:fillRef>
          <a:effectRef idx="0">
            <a:schemeClr val="accent1"/>
          </a:effectRef>
          <a:fontRef idx="minor">
            <a:schemeClr val="tx1"/>
          </a:fontRef>
        </p:style>
      </p:cxnSp>
      <p:sp>
        <p:nvSpPr>
          <p:cNvPr id="243" name="TextBox 242"/>
          <p:cNvSpPr txBox="1"/>
          <p:nvPr/>
        </p:nvSpPr>
        <p:spPr>
          <a:xfrm>
            <a:off x="5538978" y="5292941"/>
            <a:ext cx="1864549" cy="307777"/>
          </a:xfrm>
          <a:prstGeom prst="rect">
            <a:avLst/>
          </a:prstGeom>
          <a:solidFill>
            <a:srgbClr val="FFC000"/>
          </a:solidFill>
          <a:ln>
            <a:solidFill>
              <a:srgbClr val="C00000"/>
            </a:solidFill>
          </a:ln>
        </p:spPr>
        <p:txBody>
          <a:bodyPr wrap="square" rtlCol="0">
            <a:spAutoFit/>
          </a:bodyPr>
          <a:lstStyle/>
          <a:p>
            <a:r>
              <a:rPr lang="en-GB" sz="1400" dirty="0" smtClean="0">
                <a:solidFill>
                  <a:sysClr val="windowText" lastClr="000000"/>
                </a:solidFill>
              </a:rPr>
              <a:t>Accelerating structures</a:t>
            </a:r>
            <a:endParaRPr lang="en-US" sz="1400" dirty="0">
              <a:solidFill>
                <a:sysClr val="windowText" lastClr="000000"/>
              </a:solidFill>
            </a:endParaRPr>
          </a:p>
        </p:txBody>
      </p:sp>
      <p:cxnSp>
        <p:nvCxnSpPr>
          <p:cNvPr id="244" name="Straight Arrow Connector 243"/>
          <p:cNvCxnSpPr/>
          <p:nvPr/>
        </p:nvCxnSpPr>
        <p:spPr>
          <a:xfrm flipV="1">
            <a:off x="6348883" y="4684738"/>
            <a:ext cx="236042" cy="608203"/>
          </a:xfrm>
          <a:prstGeom prst="straightConnector1">
            <a:avLst/>
          </a:prstGeom>
          <a:ln>
            <a:solidFill>
              <a:srgbClr val="C00000"/>
            </a:solidFill>
            <a:tailEnd type="triangle"/>
          </a:ln>
        </p:spPr>
        <p:style>
          <a:lnRef idx="1">
            <a:schemeClr val="accent1"/>
          </a:lnRef>
          <a:fillRef idx="0">
            <a:schemeClr val="accent1"/>
          </a:fillRef>
          <a:effectRef idx="0">
            <a:schemeClr val="accent1"/>
          </a:effectRef>
          <a:fontRef idx="minor">
            <a:schemeClr val="tx1"/>
          </a:fontRef>
        </p:style>
      </p:cxnSp>
      <p:cxnSp>
        <p:nvCxnSpPr>
          <p:cNvPr id="245" name="Straight Arrow Connector 244"/>
          <p:cNvCxnSpPr/>
          <p:nvPr/>
        </p:nvCxnSpPr>
        <p:spPr>
          <a:xfrm flipH="1" flipV="1">
            <a:off x="6054229" y="4396706"/>
            <a:ext cx="294654" cy="864096"/>
          </a:xfrm>
          <a:prstGeom prst="straightConnector1">
            <a:avLst/>
          </a:prstGeom>
          <a:ln>
            <a:solidFill>
              <a:srgbClr val="C00000"/>
            </a:solidFill>
            <a:tailEnd type="triangle"/>
          </a:ln>
        </p:spPr>
        <p:style>
          <a:lnRef idx="1">
            <a:schemeClr val="accent1"/>
          </a:lnRef>
          <a:fillRef idx="0">
            <a:schemeClr val="accent1"/>
          </a:fillRef>
          <a:effectRef idx="0">
            <a:schemeClr val="accent1"/>
          </a:effectRef>
          <a:fontRef idx="minor">
            <a:schemeClr val="tx1"/>
          </a:fontRef>
        </p:style>
      </p:cxnSp>
      <p:sp>
        <p:nvSpPr>
          <p:cNvPr id="4123" name="TextBox 4122"/>
          <p:cNvSpPr txBox="1"/>
          <p:nvPr/>
        </p:nvSpPr>
        <p:spPr>
          <a:xfrm>
            <a:off x="249754" y="2509318"/>
            <a:ext cx="1815305" cy="276999"/>
          </a:xfrm>
          <a:prstGeom prst="rect">
            <a:avLst/>
          </a:prstGeom>
          <a:noFill/>
        </p:spPr>
        <p:txBody>
          <a:bodyPr wrap="none" rtlCol="0">
            <a:spAutoFit/>
          </a:bodyPr>
          <a:lstStyle/>
          <a:p>
            <a:r>
              <a:rPr lang="en-GB" sz="1200" dirty="0" smtClean="0"/>
              <a:t>RF lab building integration</a:t>
            </a:r>
            <a:endParaRPr lang="en-US" sz="1200" dirty="0"/>
          </a:p>
        </p:txBody>
      </p:sp>
      <p:sp>
        <p:nvSpPr>
          <p:cNvPr id="247" name="TextBox 246"/>
          <p:cNvSpPr txBox="1"/>
          <p:nvPr/>
        </p:nvSpPr>
        <p:spPr>
          <a:xfrm>
            <a:off x="5390547" y="2509318"/>
            <a:ext cx="2459841" cy="276999"/>
          </a:xfrm>
          <a:prstGeom prst="rect">
            <a:avLst/>
          </a:prstGeom>
          <a:noFill/>
        </p:spPr>
        <p:txBody>
          <a:bodyPr wrap="none" rtlCol="0">
            <a:spAutoFit/>
          </a:bodyPr>
          <a:lstStyle/>
          <a:p>
            <a:r>
              <a:rPr lang="en-GB" sz="1200" dirty="0" smtClean="0"/>
              <a:t>Devices under test inside the bunker</a:t>
            </a:r>
            <a:endParaRPr lang="en-US" sz="1200" dirty="0"/>
          </a:p>
        </p:txBody>
      </p:sp>
      <p:sp>
        <p:nvSpPr>
          <p:cNvPr id="4" name="Marcador de fecha 3"/>
          <p:cNvSpPr>
            <a:spLocks noGrp="1"/>
          </p:cNvSpPr>
          <p:nvPr>
            <p:ph type="dt" sz="half" idx="10"/>
          </p:nvPr>
        </p:nvSpPr>
        <p:spPr/>
        <p:txBody>
          <a:bodyPr/>
          <a:lstStyle/>
          <a:p>
            <a:r>
              <a:rPr lang="es-ES_tradnl" smtClean="0">
                <a:solidFill>
                  <a:prstClr val="black">
                    <a:tint val="75000"/>
                  </a:prstClr>
                </a:solidFill>
              </a:rPr>
              <a:t>30 May - 5 June 2016</a:t>
            </a:r>
            <a:endParaRPr lang="en-US">
              <a:solidFill>
                <a:prstClr val="black">
                  <a:tint val="75000"/>
                </a:prstClr>
              </a:solidFill>
            </a:endParaRPr>
          </a:p>
        </p:txBody>
      </p:sp>
      <p:sp>
        <p:nvSpPr>
          <p:cNvPr id="5" name="Marcador de pie de página 4"/>
          <p:cNvSpPr>
            <a:spLocks noGrp="1"/>
          </p:cNvSpPr>
          <p:nvPr>
            <p:ph type="ftr" sz="quarter" idx="11"/>
          </p:nvPr>
        </p:nvSpPr>
        <p:spPr/>
        <p:txBody>
          <a:bodyPr/>
          <a:lstStyle/>
          <a:p>
            <a:r>
              <a:rPr lang="en-GB" smtClean="0"/>
              <a:t>ECFA LCWS 2016</a:t>
            </a:r>
            <a:endParaRPr lang="es-ES" dirty="0"/>
          </a:p>
        </p:txBody>
      </p:sp>
      <p:sp>
        <p:nvSpPr>
          <p:cNvPr id="6" name="Marcador de número de diapositiva 5"/>
          <p:cNvSpPr>
            <a:spLocks noGrp="1"/>
          </p:cNvSpPr>
          <p:nvPr>
            <p:ph type="sldNum" sz="quarter" idx="12"/>
          </p:nvPr>
        </p:nvSpPr>
        <p:spPr/>
        <p:txBody>
          <a:bodyPr/>
          <a:lstStyle/>
          <a:p>
            <a:fld id="{9A43A518-2C89-46D8-985F-EB86B73A5824}" type="slidenum">
              <a:rPr lang="en-US" smtClean="0">
                <a:solidFill>
                  <a:prstClr val="black">
                    <a:tint val="75000"/>
                  </a:prstClr>
                </a:solidFill>
              </a:rPr>
              <a:pPr/>
              <a:t>45</a:t>
            </a:fld>
            <a:endParaRPr lang="en-US">
              <a:solidFill>
                <a:prstClr val="black">
                  <a:tint val="75000"/>
                </a:prstClr>
              </a:solidFill>
            </a:endParaRPr>
          </a:p>
        </p:txBody>
      </p:sp>
    </p:spTree>
    <p:extLst>
      <p:ext uri="{BB962C8B-B14F-4D97-AF65-F5344CB8AC3E}">
        <p14:creationId xmlns:p14="http://schemas.microsoft.com/office/powerpoint/2010/main" val="1830513214"/>
      </p:ext>
    </p:extLst>
  </p:cSld>
  <p:clrMapOvr>
    <a:masterClrMapping/>
  </p:clrMapOvr>
  <mc:AlternateContent xmlns:mc="http://schemas.openxmlformats.org/markup-compatibility/2006">
    <mc:Choice xmlns:p14="http://schemas.microsoft.com/office/powerpoint/2010/main" Requires="p14">
      <p:transition spd="slow" p14:dur="2000">
        <p14:prism isContent="1"/>
      </p:transition>
    </mc:Choice>
    <mc:Fallback>
      <p:transition xmlns:p14="http://schemas.microsoft.com/office/powerpoint/2010/main" spd="slow">
        <p:fade/>
      </p:transition>
    </mc:Fallback>
  </mc:AlternateContent>
  <p:timing>
    <p:tnLst>
      <p:par>
        <p:cTn xmlns:p14="http://schemas.microsoft.com/office/powerpoint/2010/mai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IFIC-IFIMED </a:t>
            </a:r>
            <a:r>
              <a:rPr lang="en-GB" dirty="0" smtClean="0"/>
              <a:t>HG RF </a:t>
            </a:r>
            <a:r>
              <a:rPr lang="en-GB" dirty="0"/>
              <a:t>laboratory</a:t>
            </a:r>
          </a:p>
        </p:txBody>
      </p:sp>
      <p:sp>
        <p:nvSpPr>
          <p:cNvPr id="25" name="TextBox 24"/>
          <p:cNvSpPr txBox="1"/>
          <p:nvPr/>
        </p:nvSpPr>
        <p:spPr>
          <a:xfrm>
            <a:off x="457201" y="1124744"/>
            <a:ext cx="8277944" cy="3970318"/>
          </a:xfrm>
          <a:prstGeom prst="rect">
            <a:avLst/>
          </a:prstGeom>
          <a:noFill/>
        </p:spPr>
        <p:txBody>
          <a:bodyPr wrap="square" rtlCol="0">
            <a:spAutoFit/>
          </a:bodyPr>
          <a:lstStyle/>
          <a:p>
            <a:pPr marL="285750" indent="-285750">
              <a:buFont typeface="Arial" panose="020B0604020202020204" pitchFamily="34" charset="0"/>
              <a:buChar char="•"/>
            </a:pPr>
            <a:r>
              <a:rPr lang="en-GB" dirty="0" smtClean="0"/>
              <a:t>The combination of two low power klystrons (7.5 MW) means </a:t>
            </a:r>
            <a:r>
              <a:rPr lang="en-GB" b="1" dirty="0" smtClean="0"/>
              <a:t>cost optimization in terms of </a:t>
            </a:r>
            <a:r>
              <a:rPr lang="en-GB" b="1" dirty="0" smtClean="0">
                <a:solidFill>
                  <a:srgbClr val="C00000"/>
                </a:solidFill>
              </a:rPr>
              <a:t>power</a:t>
            </a:r>
            <a:r>
              <a:rPr lang="en-GB" b="1" dirty="0" smtClean="0"/>
              <a:t> and </a:t>
            </a:r>
            <a:r>
              <a:rPr lang="en-GB" b="1" dirty="0" smtClean="0">
                <a:solidFill>
                  <a:srgbClr val="C00000"/>
                </a:solidFill>
              </a:rPr>
              <a:t>repetition rate</a:t>
            </a:r>
            <a:r>
              <a:rPr lang="en-GB" dirty="0" smtClean="0"/>
              <a:t>. The system will provide peak power up to 15 MW, 4-5us pulse length, at 200 Hz rep rate.</a:t>
            </a:r>
            <a:endParaRPr lang="en-GB" b="1" dirty="0" smtClean="0"/>
          </a:p>
          <a:p>
            <a:pPr marL="285750" indent="-285750">
              <a:buFont typeface="Arial" panose="020B0604020202020204" pitchFamily="34" charset="0"/>
              <a:buChar char="•"/>
            </a:pPr>
            <a:endParaRPr lang="en-GB" b="1" dirty="0" smtClean="0"/>
          </a:p>
          <a:p>
            <a:pPr marL="285750" lvl="1" indent="-285750">
              <a:buFont typeface="Arial" panose="020B0604020202020204" pitchFamily="34" charset="0"/>
              <a:buChar char="•"/>
            </a:pPr>
            <a:r>
              <a:rPr lang="en-GB" dirty="0" smtClean="0"/>
              <a:t>The </a:t>
            </a:r>
            <a:r>
              <a:rPr lang="en-GB" dirty="0"/>
              <a:t>facility will be capable of high-power </a:t>
            </a:r>
            <a:r>
              <a:rPr lang="en-GB" dirty="0" smtClean="0"/>
              <a:t>testing </a:t>
            </a:r>
            <a:r>
              <a:rPr lang="en-GB" b="1" dirty="0" smtClean="0">
                <a:solidFill>
                  <a:srgbClr val="C00000"/>
                </a:solidFill>
              </a:rPr>
              <a:t>2 different accelerating structures </a:t>
            </a:r>
            <a:r>
              <a:rPr lang="en-GB" b="1" dirty="0"/>
              <a:t>at the same </a:t>
            </a:r>
            <a:r>
              <a:rPr lang="en-GB" b="1" dirty="0" smtClean="0"/>
              <a:t>time</a:t>
            </a:r>
            <a:r>
              <a:rPr lang="en-GB" dirty="0" smtClean="0"/>
              <a:t>. The lab foresees to perform the test of the first (76 MeV) and last (213 MeV) structures of the medical proton </a:t>
            </a:r>
            <a:r>
              <a:rPr lang="en-GB" dirty="0" err="1" smtClean="0"/>
              <a:t>linac</a:t>
            </a:r>
            <a:r>
              <a:rPr lang="en-GB" dirty="0" smtClean="0"/>
              <a:t> under construction at CERN in the framework of the KT project.</a:t>
            </a:r>
          </a:p>
          <a:p>
            <a:pPr marL="285750" lvl="1" indent="-285750">
              <a:buFont typeface="Arial" panose="020B0604020202020204" pitchFamily="34" charset="0"/>
              <a:buChar char="•"/>
            </a:pPr>
            <a:endParaRPr lang="en-GB" dirty="0"/>
          </a:p>
          <a:p>
            <a:pPr marL="285750" lvl="1" indent="-285750">
              <a:buFont typeface="Arial" panose="020B0604020202020204" pitchFamily="34" charset="0"/>
              <a:buChar char="•"/>
            </a:pPr>
            <a:r>
              <a:rPr lang="en-GB" b="1" dirty="0" smtClean="0"/>
              <a:t>Phase difference control between both klystrons </a:t>
            </a:r>
            <a:r>
              <a:rPr lang="en-GB" dirty="0" smtClean="0"/>
              <a:t>(low-level </a:t>
            </a:r>
            <a:r>
              <a:rPr lang="en-GB" dirty="0" err="1" smtClean="0"/>
              <a:t>rf</a:t>
            </a:r>
            <a:r>
              <a:rPr lang="en-GB" dirty="0" smtClean="0"/>
              <a:t>) will allow either to manipulate the amount of power sent to each branch, or to </a:t>
            </a:r>
            <a:r>
              <a:rPr lang="en-GB" b="1" dirty="0" smtClean="0"/>
              <a:t>alternate pulse-to-pulse </a:t>
            </a:r>
            <a:r>
              <a:rPr lang="en-GB" dirty="0" smtClean="0"/>
              <a:t>the structure which will receive full power. This gives </a:t>
            </a:r>
            <a:r>
              <a:rPr lang="en-GB" b="1" dirty="0" smtClean="0"/>
              <a:t>flexibility when testing different structures.</a:t>
            </a:r>
            <a:endParaRPr lang="en-GB" b="1" dirty="0"/>
          </a:p>
          <a:p>
            <a:pPr marL="285750" indent="-285750">
              <a:buFont typeface="Arial" panose="020B0604020202020204" pitchFamily="34" charset="0"/>
              <a:buChar char="•"/>
            </a:pPr>
            <a:endParaRPr lang="en-GB" dirty="0" smtClean="0"/>
          </a:p>
        </p:txBody>
      </p:sp>
      <p:pic>
        <p:nvPicPr>
          <p:cNvPr id="20" name="Picture 19"/>
          <p:cNvPicPr>
            <a:picLocks noChangeAspect="1"/>
          </p:cNvPicPr>
          <p:nvPr/>
        </p:nvPicPr>
        <p:blipFill>
          <a:blip r:embed="rId2"/>
          <a:stretch>
            <a:fillRect/>
          </a:stretch>
        </p:blipFill>
        <p:spPr>
          <a:xfrm>
            <a:off x="5470669" y="4512231"/>
            <a:ext cx="1999702" cy="2087770"/>
          </a:xfrm>
          <a:prstGeom prst="rect">
            <a:avLst/>
          </a:prstGeom>
        </p:spPr>
      </p:pic>
      <p:pic>
        <p:nvPicPr>
          <p:cNvPr id="21" name="Picture 20"/>
          <p:cNvPicPr>
            <a:picLocks noChangeAspect="1"/>
          </p:cNvPicPr>
          <p:nvPr/>
        </p:nvPicPr>
        <p:blipFill>
          <a:blip r:embed="rId3"/>
          <a:stretch>
            <a:fillRect/>
          </a:stretch>
        </p:blipFill>
        <p:spPr>
          <a:xfrm>
            <a:off x="3506300" y="4512231"/>
            <a:ext cx="1989340" cy="1937534"/>
          </a:xfrm>
          <a:prstGeom prst="rect">
            <a:avLst/>
          </a:prstGeom>
        </p:spPr>
      </p:pic>
      <p:sp>
        <p:nvSpPr>
          <p:cNvPr id="52" name="TextBox 51"/>
          <p:cNvSpPr txBox="1"/>
          <p:nvPr/>
        </p:nvSpPr>
        <p:spPr>
          <a:xfrm>
            <a:off x="1140185" y="5225306"/>
            <a:ext cx="3060456" cy="738664"/>
          </a:xfrm>
          <a:prstGeom prst="rect">
            <a:avLst/>
          </a:prstGeom>
          <a:noFill/>
        </p:spPr>
        <p:txBody>
          <a:bodyPr wrap="square" rtlCol="0">
            <a:spAutoFit/>
          </a:bodyPr>
          <a:lstStyle/>
          <a:p>
            <a:r>
              <a:rPr lang="en-GB" sz="1400" dirty="0" smtClean="0"/>
              <a:t>Scheme of RF power transmission in the 3dB hybrid with opposite klystron phase difference configuration</a:t>
            </a:r>
          </a:p>
        </p:txBody>
      </p:sp>
      <p:sp>
        <p:nvSpPr>
          <p:cNvPr id="11" name="Content Placeholder 2"/>
          <p:cNvSpPr txBox="1">
            <a:spLocks/>
          </p:cNvSpPr>
          <p:nvPr/>
        </p:nvSpPr>
        <p:spPr>
          <a:xfrm>
            <a:off x="457200" y="692696"/>
            <a:ext cx="8229600" cy="432048"/>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Font typeface="Arial" panose="020B0604020202020204" pitchFamily="34" charset="0"/>
              <a:buNone/>
            </a:pPr>
            <a:r>
              <a:rPr lang="en-GB" sz="2000" b="1" dirty="0" smtClean="0">
                <a:solidFill>
                  <a:srgbClr val="C00000"/>
                </a:solidFill>
              </a:rPr>
              <a:t>Performances of the RF laboratory</a:t>
            </a:r>
            <a:endParaRPr lang="en-US" sz="2000" b="1" dirty="0">
              <a:solidFill>
                <a:srgbClr val="C00000"/>
              </a:solidFill>
            </a:endParaRPr>
          </a:p>
        </p:txBody>
      </p:sp>
      <p:sp>
        <p:nvSpPr>
          <p:cNvPr id="3" name="Marcador de fecha 2"/>
          <p:cNvSpPr>
            <a:spLocks noGrp="1"/>
          </p:cNvSpPr>
          <p:nvPr>
            <p:ph type="dt" sz="half" idx="10"/>
          </p:nvPr>
        </p:nvSpPr>
        <p:spPr/>
        <p:txBody>
          <a:bodyPr/>
          <a:lstStyle/>
          <a:p>
            <a:r>
              <a:rPr lang="es-ES_tradnl" smtClean="0">
                <a:solidFill>
                  <a:prstClr val="black">
                    <a:tint val="75000"/>
                  </a:prstClr>
                </a:solidFill>
              </a:rPr>
              <a:t>30 May - 5 June 2016</a:t>
            </a:r>
            <a:endParaRPr lang="en-US">
              <a:solidFill>
                <a:prstClr val="black">
                  <a:tint val="75000"/>
                </a:prstClr>
              </a:solidFill>
            </a:endParaRPr>
          </a:p>
        </p:txBody>
      </p:sp>
      <p:sp>
        <p:nvSpPr>
          <p:cNvPr id="4" name="Marcador de pie de página 3"/>
          <p:cNvSpPr>
            <a:spLocks noGrp="1"/>
          </p:cNvSpPr>
          <p:nvPr>
            <p:ph type="ftr" sz="quarter" idx="11"/>
          </p:nvPr>
        </p:nvSpPr>
        <p:spPr/>
        <p:txBody>
          <a:bodyPr/>
          <a:lstStyle/>
          <a:p>
            <a:r>
              <a:rPr lang="en-GB" smtClean="0"/>
              <a:t>ECFA LCWS 2016</a:t>
            </a:r>
            <a:endParaRPr lang="es-ES" dirty="0"/>
          </a:p>
        </p:txBody>
      </p:sp>
      <p:sp>
        <p:nvSpPr>
          <p:cNvPr id="5" name="Marcador de número de diapositiva 4"/>
          <p:cNvSpPr>
            <a:spLocks noGrp="1"/>
          </p:cNvSpPr>
          <p:nvPr>
            <p:ph type="sldNum" sz="quarter" idx="12"/>
          </p:nvPr>
        </p:nvSpPr>
        <p:spPr/>
        <p:txBody>
          <a:bodyPr/>
          <a:lstStyle/>
          <a:p>
            <a:fld id="{9A43A518-2C89-46D8-985F-EB86B73A5824}" type="slidenum">
              <a:rPr lang="en-US" smtClean="0">
                <a:solidFill>
                  <a:prstClr val="black">
                    <a:tint val="75000"/>
                  </a:prstClr>
                </a:solidFill>
              </a:rPr>
              <a:pPr/>
              <a:t>46</a:t>
            </a:fld>
            <a:endParaRPr lang="en-US">
              <a:solidFill>
                <a:prstClr val="black">
                  <a:tint val="75000"/>
                </a:prstClr>
              </a:solidFill>
            </a:endParaRPr>
          </a:p>
        </p:txBody>
      </p:sp>
    </p:spTree>
    <p:extLst>
      <p:ext uri="{BB962C8B-B14F-4D97-AF65-F5344CB8AC3E}">
        <p14:creationId xmlns:p14="http://schemas.microsoft.com/office/powerpoint/2010/main" val="1665250205"/>
      </p:ext>
    </p:extLst>
  </p:cSld>
  <p:clrMapOvr>
    <a:masterClrMapping/>
  </p:clrMapOvr>
  <mc:AlternateContent xmlns:mc="http://schemas.openxmlformats.org/markup-compatibility/2006">
    <mc:Choice xmlns:p14="http://schemas.microsoft.com/office/powerpoint/2010/main" Requires="p14">
      <p:transition spd="slow" p14:dur="2000">
        <p14:prism isContent="1"/>
      </p:transition>
    </mc:Choice>
    <mc:Fallback>
      <p:transition xmlns:p14="http://schemas.microsoft.com/office/powerpoint/2010/main" spd="slow">
        <p:fade/>
      </p:transition>
    </mc:Fallback>
  </mc:AlternateContent>
  <p:timing>
    <p:tnLst>
      <p:par>
        <p:cTn xmlns:p14="http://schemas.microsoft.com/office/powerpoint/2010/mai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ítulo 9"/>
          <p:cNvSpPr>
            <a:spLocks noGrp="1"/>
          </p:cNvSpPr>
          <p:nvPr>
            <p:ph type="title"/>
          </p:nvPr>
        </p:nvSpPr>
        <p:spPr>
          <a:xfrm>
            <a:off x="611560" y="404664"/>
            <a:ext cx="5040560" cy="576064"/>
          </a:xfrm>
        </p:spPr>
        <p:txBody>
          <a:bodyPr>
            <a:normAutofit fontScale="90000"/>
          </a:bodyPr>
          <a:lstStyle/>
          <a:p>
            <a:r>
              <a:rPr lang="en-US" dirty="0" smtClean="0"/>
              <a:t> The System layout</a:t>
            </a:r>
            <a:endParaRPr lang="en-US" dirty="0"/>
          </a:p>
        </p:txBody>
      </p:sp>
      <p:sp>
        <p:nvSpPr>
          <p:cNvPr id="6" name="Marcador de fecha 5"/>
          <p:cNvSpPr>
            <a:spLocks noGrp="1"/>
          </p:cNvSpPr>
          <p:nvPr>
            <p:ph type="dt" sz="half" idx="10"/>
          </p:nvPr>
        </p:nvSpPr>
        <p:spPr/>
        <p:txBody>
          <a:bodyPr/>
          <a:lstStyle/>
          <a:p>
            <a:r>
              <a:rPr lang="es-ES_tradnl" smtClean="0">
                <a:solidFill>
                  <a:prstClr val="black">
                    <a:tint val="75000"/>
                  </a:prstClr>
                </a:solidFill>
              </a:rPr>
              <a:t>30 May - 5 June 2016</a:t>
            </a:r>
            <a:endParaRPr lang="en-US">
              <a:solidFill>
                <a:prstClr val="black">
                  <a:tint val="75000"/>
                </a:prstClr>
              </a:solidFill>
            </a:endParaRPr>
          </a:p>
        </p:txBody>
      </p:sp>
      <p:sp>
        <p:nvSpPr>
          <p:cNvPr id="7" name="Marcador de pie de página 6"/>
          <p:cNvSpPr>
            <a:spLocks noGrp="1"/>
          </p:cNvSpPr>
          <p:nvPr>
            <p:ph type="ftr" sz="quarter" idx="11"/>
          </p:nvPr>
        </p:nvSpPr>
        <p:spPr/>
        <p:txBody>
          <a:bodyPr/>
          <a:lstStyle/>
          <a:p>
            <a:r>
              <a:rPr lang="en-GB" smtClean="0"/>
              <a:t>ECFA LCWS 2016</a:t>
            </a:r>
            <a:endParaRPr lang="es-ES" dirty="0"/>
          </a:p>
        </p:txBody>
      </p:sp>
      <p:sp>
        <p:nvSpPr>
          <p:cNvPr id="8" name="Marcador de número de diapositiva 7"/>
          <p:cNvSpPr>
            <a:spLocks noGrp="1"/>
          </p:cNvSpPr>
          <p:nvPr>
            <p:ph type="sldNum" sz="quarter" idx="12"/>
          </p:nvPr>
        </p:nvSpPr>
        <p:spPr/>
        <p:txBody>
          <a:bodyPr/>
          <a:lstStyle/>
          <a:p>
            <a:fld id="{9A43A518-2C89-46D8-985F-EB86B73A5824}" type="slidenum">
              <a:rPr lang="en-US" smtClean="0">
                <a:solidFill>
                  <a:prstClr val="black">
                    <a:tint val="75000"/>
                  </a:prstClr>
                </a:solidFill>
              </a:rPr>
              <a:pPr/>
              <a:t>47</a:t>
            </a:fld>
            <a:endParaRPr lang="en-US">
              <a:solidFill>
                <a:prstClr val="black">
                  <a:tint val="75000"/>
                </a:prstClr>
              </a:solidFill>
            </a:endParaRPr>
          </a:p>
        </p:txBody>
      </p:sp>
      <p:pic>
        <p:nvPicPr>
          <p:cNvPr id="14" name="Imagen 13"/>
          <p:cNvPicPr>
            <a:picLocks noChangeAspect="1"/>
          </p:cNvPicPr>
          <p:nvPr/>
        </p:nvPicPr>
        <p:blipFill>
          <a:blip r:embed="rId3"/>
          <a:stretch>
            <a:fillRect/>
          </a:stretch>
        </p:blipFill>
        <p:spPr>
          <a:xfrm>
            <a:off x="467544" y="1916832"/>
            <a:ext cx="8163891" cy="4198573"/>
          </a:xfrm>
          <a:prstGeom prst="rect">
            <a:avLst/>
          </a:prstGeom>
        </p:spPr>
      </p:pic>
      <p:sp>
        <p:nvSpPr>
          <p:cNvPr id="9" name="Elipse 8"/>
          <p:cNvSpPr/>
          <p:nvPr/>
        </p:nvSpPr>
        <p:spPr bwMode="auto">
          <a:xfrm>
            <a:off x="467544" y="2044824"/>
            <a:ext cx="2376264" cy="3976464"/>
          </a:xfrm>
          <a:prstGeom prst="ellipse">
            <a:avLst/>
          </a:prstGeom>
          <a:solidFill>
            <a:schemeClr val="accent1">
              <a:alpha val="0"/>
            </a:schemeClr>
          </a:solidFill>
          <a:ln w="38100" cap="flat" cmpd="sng" algn="ctr">
            <a:solidFill>
              <a:srgbClr val="800000"/>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defTabSz="914400" eaLnBrk="0" fontAlgn="base" hangingPunct="0">
              <a:spcBef>
                <a:spcPct val="0"/>
              </a:spcBef>
              <a:spcAft>
                <a:spcPct val="0"/>
              </a:spcAft>
            </a:pPr>
            <a:endParaRPr lang="en-GB">
              <a:solidFill>
                <a:srgbClr val="000000"/>
              </a:solidFill>
              <a:latin typeface="Arial" charset="0"/>
              <a:cs typeface="Arial" pitchFamily="34" charset="0"/>
            </a:endParaRPr>
          </a:p>
        </p:txBody>
      </p:sp>
      <p:sp>
        <p:nvSpPr>
          <p:cNvPr id="12" name="Elipse 11"/>
          <p:cNvSpPr/>
          <p:nvPr/>
        </p:nvSpPr>
        <p:spPr bwMode="auto">
          <a:xfrm>
            <a:off x="2987824" y="2044824"/>
            <a:ext cx="5430195" cy="3976464"/>
          </a:xfrm>
          <a:prstGeom prst="ellipse">
            <a:avLst/>
          </a:prstGeom>
          <a:solidFill>
            <a:schemeClr val="accent1">
              <a:alpha val="0"/>
            </a:schemeClr>
          </a:solidFill>
          <a:ln w="38100" cap="flat" cmpd="sng" algn="ctr">
            <a:solidFill>
              <a:srgbClr val="FF0000"/>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defTabSz="914400" eaLnBrk="0" fontAlgn="base" hangingPunct="0">
              <a:spcBef>
                <a:spcPct val="0"/>
              </a:spcBef>
              <a:spcAft>
                <a:spcPct val="0"/>
              </a:spcAft>
            </a:pPr>
            <a:endParaRPr lang="en-GB">
              <a:solidFill>
                <a:srgbClr val="000000"/>
              </a:solidFill>
              <a:latin typeface="Arial" charset="0"/>
              <a:cs typeface="Arial" pitchFamily="34" charset="0"/>
            </a:endParaRPr>
          </a:p>
        </p:txBody>
      </p:sp>
      <p:sp>
        <p:nvSpPr>
          <p:cNvPr id="15" name="CuadroTexto 14"/>
          <p:cNvSpPr txBox="1"/>
          <p:nvPr/>
        </p:nvSpPr>
        <p:spPr>
          <a:xfrm>
            <a:off x="1259632" y="6093296"/>
            <a:ext cx="794792" cy="338554"/>
          </a:xfrm>
          <a:prstGeom prst="rect">
            <a:avLst/>
          </a:prstGeom>
          <a:solidFill>
            <a:schemeClr val="bg1"/>
          </a:solidFill>
          <a:ln>
            <a:solidFill>
              <a:srgbClr val="800000"/>
            </a:solidFill>
          </a:ln>
        </p:spPr>
        <p:txBody>
          <a:bodyPr wrap="square" rtlCol="0">
            <a:spAutoFit/>
          </a:bodyPr>
          <a:lstStyle/>
          <a:p>
            <a:pPr algn="ctr" defTabSz="914400" fontAlgn="base">
              <a:spcBef>
                <a:spcPct val="0"/>
              </a:spcBef>
              <a:spcAft>
                <a:spcPct val="0"/>
              </a:spcAft>
            </a:pPr>
            <a:r>
              <a:rPr lang="en-GB" sz="1600" b="1" dirty="0" smtClean="0">
                <a:solidFill>
                  <a:srgbClr val="800000"/>
                </a:solidFill>
                <a:latin typeface="Calibri"/>
                <a:cs typeface="Calibri"/>
              </a:rPr>
              <a:t>WP3</a:t>
            </a:r>
            <a:endParaRPr lang="en-GB" sz="1400" b="1" dirty="0">
              <a:solidFill>
                <a:srgbClr val="800000"/>
              </a:solidFill>
              <a:latin typeface="Calibri"/>
              <a:cs typeface="Calibri"/>
            </a:endParaRPr>
          </a:p>
        </p:txBody>
      </p:sp>
      <p:sp>
        <p:nvSpPr>
          <p:cNvPr id="16" name="CuadroTexto 15"/>
          <p:cNvSpPr txBox="1"/>
          <p:nvPr/>
        </p:nvSpPr>
        <p:spPr>
          <a:xfrm>
            <a:off x="5364088" y="6114782"/>
            <a:ext cx="794792" cy="338554"/>
          </a:xfrm>
          <a:prstGeom prst="rect">
            <a:avLst/>
          </a:prstGeom>
          <a:solidFill>
            <a:schemeClr val="bg1"/>
          </a:solidFill>
        </p:spPr>
        <p:txBody>
          <a:bodyPr wrap="square" rtlCol="0">
            <a:spAutoFit/>
          </a:bodyPr>
          <a:lstStyle/>
          <a:p>
            <a:pPr algn="ctr" defTabSz="914400" fontAlgn="base">
              <a:spcBef>
                <a:spcPct val="0"/>
              </a:spcBef>
              <a:spcAft>
                <a:spcPct val="0"/>
              </a:spcAft>
            </a:pPr>
            <a:r>
              <a:rPr lang="en-GB" sz="1600" b="1" dirty="0" smtClean="0">
                <a:solidFill>
                  <a:srgbClr val="FF0000"/>
                </a:solidFill>
                <a:latin typeface="Calibri"/>
                <a:cs typeface="Calibri"/>
              </a:rPr>
              <a:t>WP2</a:t>
            </a:r>
            <a:endParaRPr lang="en-GB" sz="1400" b="1" dirty="0">
              <a:solidFill>
                <a:srgbClr val="000000"/>
              </a:solidFill>
              <a:latin typeface="Calibri"/>
              <a:cs typeface="Calibri"/>
            </a:endParaRPr>
          </a:p>
        </p:txBody>
      </p:sp>
    </p:spTree>
    <p:extLst>
      <p:ext uri="{BB962C8B-B14F-4D97-AF65-F5344CB8AC3E}">
        <p14:creationId xmlns:p14="http://schemas.microsoft.com/office/powerpoint/2010/main" val="2429501436"/>
      </p:ext>
    </p:extLst>
  </p:cSld>
  <p:clrMapOvr>
    <a:masterClrMapping/>
  </p:clrMapOvr>
  <mc:AlternateContent xmlns:mc="http://schemas.openxmlformats.org/markup-compatibility/2006">
    <mc:Choice xmlns:p14="http://schemas.microsoft.com/office/powerpoint/2010/main" Requires="p14">
      <p:transition spd="slow" p14:dur="2000">
        <p14:prism isContent="1"/>
      </p:transition>
    </mc:Choice>
    <mc:Fallback>
      <p:transition xmlns:p14="http://schemas.microsoft.com/office/powerpoint/2010/main" spd="slow">
        <p:fade/>
      </p:transition>
    </mc:Fallback>
  </mc:AlternateContent>
  <p:timing>
    <p:tnLst>
      <p:par>
        <p:cTn xmlns:p14="http://schemas.microsoft.com/office/powerpoint/2010/mai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es-ES" dirty="0" smtClean="0"/>
              <a:t>IFIC-IFIMED HG RF </a:t>
            </a:r>
            <a:r>
              <a:rPr lang="es-ES" dirty="0" err="1" smtClean="0"/>
              <a:t>laboratory</a:t>
            </a:r>
            <a:endParaRPr lang="es-ES" sz="2700" dirty="0"/>
          </a:p>
        </p:txBody>
      </p:sp>
      <p:sp>
        <p:nvSpPr>
          <p:cNvPr id="4" name="Marcador de fecha 3"/>
          <p:cNvSpPr>
            <a:spLocks noGrp="1"/>
          </p:cNvSpPr>
          <p:nvPr>
            <p:ph type="dt" sz="half" idx="10"/>
          </p:nvPr>
        </p:nvSpPr>
        <p:spPr/>
        <p:txBody>
          <a:bodyPr/>
          <a:lstStyle/>
          <a:p>
            <a:r>
              <a:rPr lang="es-ES_tradnl" smtClean="0">
                <a:solidFill>
                  <a:prstClr val="black">
                    <a:tint val="75000"/>
                  </a:prstClr>
                </a:solidFill>
              </a:rPr>
              <a:t>30 May - 5 June 2016</a:t>
            </a:r>
            <a:endParaRPr lang="en-US">
              <a:solidFill>
                <a:prstClr val="black">
                  <a:tint val="75000"/>
                </a:prstClr>
              </a:solidFill>
            </a:endParaRPr>
          </a:p>
        </p:txBody>
      </p:sp>
      <p:sp>
        <p:nvSpPr>
          <p:cNvPr id="5" name="Marcador de pie de página 4"/>
          <p:cNvSpPr>
            <a:spLocks noGrp="1"/>
          </p:cNvSpPr>
          <p:nvPr>
            <p:ph type="ftr" sz="quarter" idx="11"/>
          </p:nvPr>
        </p:nvSpPr>
        <p:spPr/>
        <p:txBody>
          <a:bodyPr/>
          <a:lstStyle/>
          <a:p>
            <a:r>
              <a:rPr lang="en-GB" smtClean="0"/>
              <a:t>ECFA LCWS 2016</a:t>
            </a:r>
            <a:endParaRPr lang="es-ES" dirty="0"/>
          </a:p>
        </p:txBody>
      </p:sp>
      <p:sp>
        <p:nvSpPr>
          <p:cNvPr id="6" name="Marcador de número de diapositiva 5"/>
          <p:cNvSpPr>
            <a:spLocks noGrp="1"/>
          </p:cNvSpPr>
          <p:nvPr>
            <p:ph type="sldNum" sz="quarter" idx="12"/>
          </p:nvPr>
        </p:nvSpPr>
        <p:spPr/>
        <p:txBody>
          <a:bodyPr/>
          <a:lstStyle/>
          <a:p>
            <a:fld id="{9A43A518-2C89-46D8-985F-EB86B73A5824}" type="slidenum">
              <a:rPr lang="en-US" smtClean="0">
                <a:solidFill>
                  <a:prstClr val="black">
                    <a:tint val="75000"/>
                  </a:prstClr>
                </a:solidFill>
              </a:rPr>
              <a:pPr/>
              <a:t>48</a:t>
            </a:fld>
            <a:endParaRPr lang="en-US">
              <a:solidFill>
                <a:prstClr val="black">
                  <a:tint val="75000"/>
                </a:prstClr>
              </a:solidFill>
            </a:endParaRPr>
          </a:p>
        </p:txBody>
      </p:sp>
      <p:sp>
        <p:nvSpPr>
          <p:cNvPr id="7" name="Rectangle 6"/>
          <p:cNvSpPr/>
          <p:nvPr/>
        </p:nvSpPr>
        <p:spPr>
          <a:xfrm>
            <a:off x="4797896" y="1630751"/>
            <a:ext cx="4211960" cy="4246521"/>
          </a:xfrm>
          <a:prstGeom prst="rect">
            <a:avLst/>
          </a:prstGeom>
          <a:solidFill>
            <a:schemeClr val="bg1">
              <a:lumMod val="75000"/>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8" name="Straight Connector 32"/>
          <p:cNvCxnSpPr/>
          <p:nvPr/>
        </p:nvCxnSpPr>
        <p:spPr>
          <a:xfrm flipH="1" flipV="1">
            <a:off x="2562260" y="3775003"/>
            <a:ext cx="2235636" cy="4564"/>
          </a:xfrm>
          <a:prstGeom prst="line">
            <a:avLst/>
          </a:prstGeom>
          <a:ln w="381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9" name="Straight Connector 31"/>
          <p:cNvCxnSpPr/>
          <p:nvPr/>
        </p:nvCxnSpPr>
        <p:spPr>
          <a:xfrm flipH="1" flipV="1">
            <a:off x="2565648" y="3228841"/>
            <a:ext cx="2232248" cy="27726"/>
          </a:xfrm>
          <a:prstGeom prst="line">
            <a:avLst/>
          </a:prstGeom>
          <a:ln w="381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sp>
        <p:nvSpPr>
          <p:cNvPr id="10" name="Hexagon 23"/>
          <p:cNvSpPr/>
          <p:nvPr/>
        </p:nvSpPr>
        <p:spPr>
          <a:xfrm>
            <a:off x="3620631" y="3081630"/>
            <a:ext cx="398814" cy="815140"/>
          </a:xfrm>
          <a:prstGeom prst="hexagon">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cxnSp>
        <p:nvCxnSpPr>
          <p:cNvPr id="11" name="Straight Connector 33"/>
          <p:cNvCxnSpPr/>
          <p:nvPr/>
        </p:nvCxnSpPr>
        <p:spPr>
          <a:xfrm flipV="1">
            <a:off x="2564038" y="2704653"/>
            <a:ext cx="1610" cy="524187"/>
          </a:xfrm>
          <a:prstGeom prst="line">
            <a:avLst/>
          </a:prstGeom>
          <a:ln w="381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12" name="Straight Connector 35"/>
          <p:cNvCxnSpPr/>
          <p:nvPr/>
        </p:nvCxnSpPr>
        <p:spPr>
          <a:xfrm flipV="1">
            <a:off x="2562260" y="3779567"/>
            <a:ext cx="3388" cy="415341"/>
          </a:xfrm>
          <a:prstGeom prst="line">
            <a:avLst/>
          </a:prstGeom>
          <a:ln w="381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13" name="Straight Connector 72"/>
          <p:cNvCxnSpPr>
            <a:stCxn id="15" idx="3"/>
          </p:cNvCxnSpPr>
          <p:nvPr/>
        </p:nvCxnSpPr>
        <p:spPr>
          <a:xfrm flipH="1" flipV="1">
            <a:off x="4797896" y="3253343"/>
            <a:ext cx="3449920" cy="10327"/>
          </a:xfrm>
          <a:prstGeom prst="line">
            <a:avLst/>
          </a:prstGeom>
          <a:ln w="381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14" name="Straight Connector 73"/>
          <p:cNvCxnSpPr>
            <a:stCxn id="16" idx="3"/>
          </p:cNvCxnSpPr>
          <p:nvPr/>
        </p:nvCxnSpPr>
        <p:spPr>
          <a:xfrm flipH="1">
            <a:off x="4797896" y="3779567"/>
            <a:ext cx="3479919" cy="0"/>
          </a:xfrm>
          <a:prstGeom prst="line">
            <a:avLst/>
          </a:prstGeom>
          <a:ln w="381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sp>
        <p:nvSpPr>
          <p:cNvPr id="15" name="Flowchart: Stored Data 146"/>
          <p:cNvSpPr/>
          <p:nvPr/>
        </p:nvSpPr>
        <p:spPr>
          <a:xfrm rot="10800000">
            <a:off x="8156921" y="3162403"/>
            <a:ext cx="545369" cy="202534"/>
          </a:xfrm>
          <a:prstGeom prst="flowChartOnlineStorag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6" name="Flowchart: Stored Data 143"/>
          <p:cNvSpPr/>
          <p:nvPr/>
        </p:nvSpPr>
        <p:spPr>
          <a:xfrm rot="10800000">
            <a:off x="8186920" y="3678300"/>
            <a:ext cx="545369" cy="202534"/>
          </a:xfrm>
          <a:prstGeom prst="flowChartOnlineStorag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7" name="TextBox 172"/>
          <p:cNvSpPr txBox="1"/>
          <p:nvPr/>
        </p:nvSpPr>
        <p:spPr>
          <a:xfrm>
            <a:off x="939949" y="4909529"/>
            <a:ext cx="1039763" cy="523801"/>
          </a:xfrm>
          <a:prstGeom prst="rect">
            <a:avLst/>
          </a:prstGeom>
          <a:noFill/>
          <a:ln>
            <a:solidFill>
              <a:schemeClr val="accent3">
                <a:lumMod val="75000"/>
              </a:schemeClr>
            </a:solidFill>
          </a:ln>
        </p:spPr>
        <p:txBody>
          <a:bodyPr wrap="square" rtlCol="0">
            <a:spAutoFit/>
          </a:bodyPr>
          <a:lstStyle/>
          <a:p>
            <a:r>
              <a:rPr lang="en-GB" sz="1400" dirty="0" smtClean="0"/>
              <a:t>Klystron + modulator</a:t>
            </a:r>
            <a:endParaRPr lang="en-GB" sz="1400" dirty="0"/>
          </a:p>
        </p:txBody>
      </p:sp>
      <p:sp>
        <p:nvSpPr>
          <p:cNvPr id="18" name="TextBox 173"/>
          <p:cNvSpPr txBox="1"/>
          <p:nvPr/>
        </p:nvSpPr>
        <p:spPr>
          <a:xfrm>
            <a:off x="2153471" y="4818937"/>
            <a:ext cx="834353" cy="738664"/>
          </a:xfrm>
          <a:prstGeom prst="rect">
            <a:avLst/>
          </a:prstGeom>
          <a:noFill/>
          <a:ln>
            <a:solidFill>
              <a:srgbClr val="FF0000"/>
            </a:solidFill>
          </a:ln>
        </p:spPr>
        <p:txBody>
          <a:bodyPr wrap="square" rtlCol="0">
            <a:spAutoFit/>
          </a:bodyPr>
          <a:lstStyle/>
          <a:p>
            <a:r>
              <a:rPr lang="en-GB" sz="1400" dirty="0" err="1" smtClean="0"/>
              <a:t>Klystronceramic</a:t>
            </a:r>
            <a:r>
              <a:rPr lang="en-GB" sz="1400" dirty="0" smtClean="0"/>
              <a:t> window</a:t>
            </a:r>
            <a:endParaRPr lang="en-GB" sz="1400" dirty="0"/>
          </a:p>
        </p:txBody>
      </p:sp>
      <p:sp>
        <p:nvSpPr>
          <p:cNvPr id="19" name="TextBox 174"/>
          <p:cNvSpPr txBox="1"/>
          <p:nvPr/>
        </p:nvSpPr>
        <p:spPr>
          <a:xfrm>
            <a:off x="2699792" y="4126828"/>
            <a:ext cx="1016774" cy="523220"/>
          </a:xfrm>
          <a:prstGeom prst="rect">
            <a:avLst/>
          </a:prstGeom>
          <a:noFill/>
          <a:ln>
            <a:solidFill>
              <a:schemeClr val="accent6">
                <a:lumMod val="75000"/>
              </a:schemeClr>
            </a:solidFill>
          </a:ln>
        </p:spPr>
        <p:txBody>
          <a:bodyPr wrap="square" rtlCol="0">
            <a:spAutoFit/>
          </a:bodyPr>
          <a:lstStyle/>
          <a:p>
            <a:r>
              <a:rPr lang="en-GB" sz="1400" dirty="0" smtClean="0"/>
              <a:t>Directional coupler</a:t>
            </a:r>
            <a:endParaRPr lang="en-GB" sz="1400" dirty="0"/>
          </a:p>
        </p:txBody>
      </p:sp>
      <p:sp>
        <p:nvSpPr>
          <p:cNvPr id="20" name="TextBox 176"/>
          <p:cNvSpPr txBox="1"/>
          <p:nvPr/>
        </p:nvSpPr>
        <p:spPr>
          <a:xfrm>
            <a:off x="3839677" y="4206958"/>
            <a:ext cx="876339" cy="738664"/>
          </a:xfrm>
          <a:prstGeom prst="rect">
            <a:avLst/>
          </a:prstGeom>
          <a:noFill/>
          <a:ln>
            <a:solidFill>
              <a:schemeClr val="accent6">
                <a:lumMod val="75000"/>
              </a:schemeClr>
            </a:solidFill>
          </a:ln>
        </p:spPr>
        <p:txBody>
          <a:bodyPr wrap="square" rtlCol="0">
            <a:spAutoFit/>
          </a:bodyPr>
          <a:lstStyle/>
          <a:p>
            <a:r>
              <a:rPr lang="en-GB" sz="1400" dirty="0" smtClean="0"/>
              <a:t>3 dB hybrid combiner</a:t>
            </a:r>
            <a:endParaRPr lang="en-GB" sz="1400" dirty="0"/>
          </a:p>
        </p:txBody>
      </p:sp>
      <p:sp>
        <p:nvSpPr>
          <p:cNvPr id="21" name="TextBox 178"/>
          <p:cNvSpPr txBox="1"/>
          <p:nvPr/>
        </p:nvSpPr>
        <p:spPr>
          <a:xfrm>
            <a:off x="8098800" y="4313720"/>
            <a:ext cx="721672" cy="307777"/>
          </a:xfrm>
          <a:prstGeom prst="rect">
            <a:avLst/>
          </a:prstGeom>
          <a:noFill/>
          <a:ln>
            <a:solidFill>
              <a:schemeClr val="accent6">
                <a:lumMod val="75000"/>
              </a:schemeClr>
            </a:solidFill>
          </a:ln>
        </p:spPr>
        <p:txBody>
          <a:bodyPr wrap="none" rtlCol="0">
            <a:spAutoFit/>
          </a:bodyPr>
          <a:lstStyle/>
          <a:p>
            <a:r>
              <a:rPr lang="en-GB" sz="1400" dirty="0" smtClean="0"/>
              <a:t>RF load</a:t>
            </a:r>
            <a:endParaRPr lang="en-GB" sz="1400" dirty="0"/>
          </a:p>
        </p:txBody>
      </p:sp>
      <p:cxnSp>
        <p:nvCxnSpPr>
          <p:cNvPr id="22" name="Straight Arrow Connector 181"/>
          <p:cNvCxnSpPr>
            <a:stCxn id="17" idx="0"/>
            <a:endCxn id="76" idx="2"/>
          </p:cNvCxnSpPr>
          <p:nvPr/>
        </p:nvCxnSpPr>
        <p:spPr>
          <a:xfrm flipH="1" flipV="1">
            <a:off x="1235439" y="4635145"/>
            <a:ext cx="224392" cy="274384"/>
          </a:xfrm>
          <a:prstGeom prst="straightConnector1">
            <a:avLst/>
          </a:prstGeom>
          <a:ln>
            <a:solidFill>
              <a:schemeClr val="accent3">
                <a:lumMod val="7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23" name="Straight Arrow Connector 184"/>
          <p:cNvCxnSpPr>
            <a:stCxn id="18" idx="0"/>
            <a:endCxn id="75" idx="3"/>
          </p:cNvCxnSpPr>
          <p:nvPr/>
        </p:nvCxnSpPr>
        <p:spPr>
          <a:xfrm flipH="1" flipV="1">
            <a:off x="2403215" y="4293758"/>
            <a:ext cx="167433" cy="525179"/>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24" name="Straight Arrow Connector 189"/>
          <p:cNvCxnSpPr>
            <a:stCxn id="19" idx="0"/>
            <a:endCxn id="84" idx="2"/>
          </p:cNvCxnSpPr>
          <p:nvPr/>
        </p:nvCxnSpPr>
        <p:spPr>
          <a:xfrm flipH="1" flipV="1">
            <a:off x="2875837" y="3872210"/>
            <a:ext cx="332342" cy="254618"/>
          </a:xfrm>
          <a:prstGeom prst="straightConnector1">
            <a:avLst/>
          </a:prstGeom>
          <a:ln>
            <a:solidFill>
              <a:schemeClr val="accent6">
                <a:lumMod val="7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25" name="Straight Arrow Connector 191"/>
          <p:cNvCxnSpPr>
            <a:stCxn id="20" idx="0"/>
            <a:endCxn id="10" idx="1"/>
          </p:cNvCxnSpPr>
          <p:nvPr/>
        </p:nvCxnSpPr>
        <p:spPr>
          <a:xfrm flipH="1" flipV="1">
            <a:off x="3919742" y="3896770"/>
            <a:ext cx="358105" cy="310188"/>
          </a:xfrm>
          <a:prstGeom prst="straightConnector1">
            <a:avLst/>
          </a:prstGeom>
          <a:ln>
            <a:solidFill>
              <a:schemeClr val="accent6">
                <a:lumMod val="7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26" name="Straight Arrow Connector 198"/>
          <p:cNvCxnSpPr>
            <a:stCxn id="21" idx="0"/>
            <a:endCxn id="16" idx="0"/>
          </p:cNvCxnSpPr>
          <p:nvPr/>
        </p:nvCxnSpPr>
        <p:spPr>
          <a:xfrm flipH="1" flipV="1">
            <a:off x="8459604" y="3880834"/>
            <a:ext cx="32" cy="432886"/>
          </a:xfrm>
          <a:prstGeom prst="straightConnector1">
            <a:avLst/>
          </a:prstGeom>
          <a:ln>
            <a:solidFill>
              <a:schemeClr val="accent6">
                <a:lumMod val="75000"/>
              </a:schemeClr>
            </a:solidFill>
            <a:tailEnd type="arrow"/>
          </a:ln>
        </p:spPr>
        <p:style>
          <a:lnRef idx="1">
            <a:schemeClr val="accent1"/>
          </a:lnRef>
          <a:fillRef idx="0">
            <a:schemeClr val="accent1"/>
          </a:fillRef>
          <a:effectRef idx="0">
            <a:schemeClr val="accent1"/>
          </a:effectRef>
          <a:fontRef idx="minor">
            <a:schemeClr val="tx1"/>
          </a:fontRef>
        </p:style>
      </p:cxnSp>
      <p:sp>
        <p:nvSpPr>
          <p:cNvPr id="27" name="TextBox 205"/>
          <p:cNvSpPr txBox="1"/>
          <p:nvPr/>
        </p:nvSpPr>
        <p:spPr>
          <a:xfrm>
            <a:off x="2403215" y="2074953"/>
            <a:ext cx="1839942" cy="307777"/>
          </a:xfrm>
          <a:prstGeom prst="rect">
            <a:avLst/>
          </a:prstGeom>
          <a:noFill/>
          <a:ln>
            <a:solidFill>
              <a:schemeClr val="tx1"/>
            </a:solidFill>
          </a:ln>
        </p:spPr>
        <p:txBody>
          <a:bodyPr wrap="none" rtlCol="0">
            <a:spAutoFit/>
          </a:bodyPr>
          <a:lstStyle/>
          <a:p>
            <a:r>
              <a:rPr lang="en-GB" sz="1400" dirty="0" smtClean="0"/>
              <a:t>7.5 MW x 4µs x 400 Hz</a:t>
            </a:r>
            <a:endParaRPr lang="en-GB" sz="1400" dirty="0"/>
          </a:p>
        </p:txBody>
      </p:sp>
      <p:grpSp>
        <p:nvGrpSpPr>
          <p:cNvPr id="28" name="Group 27"/>
          <p:cNvGrpSpPr/>
          <p:nvPr/>
        </p:nvGrpSpPr>
        <p:grpSpPr>
          <a:xfrm>
            <a:off x="5242396" y="2735728"/>
            <a:ext cx="332345" cy="610751"/>
            <a:chOff x="6583022" y="1818033"/>
            <a:chExt cx="332345" cy="610751"/>
          </a:xfrm>
        </p:grpSpPr>
        <p:grpSp>
          <p:nvGrpSpPr>
            <p:cNvPr id="29" name="Group 102"/>
            <p:cNvGrpSpPr/>
            <p:nvPr/>
          </p:nvGrpSpPr>
          <p:grpSpPr>
            <a:xfrm>
              <a:off x="6583022" y="1985931"/>
              <a:ext cx="332345" cy="442853"/>
              <a:chOff x="3368824" y="1092328"/>
              <a:chExt cx="360040" cy="442853"/>
            </a:xfrm>
          </p:grpSpPr>
          <p:sp>
            <p:nvSpPr>
              <p:cNvPr id="32" name="Rounded Rectangle 103"/>
              <p:cNvSpPr/>
              <p:nvPr/>
            </p:nvSpPr>
            <p:spPr>
              <a:xfrm>
                <a:off x="3368824" y="1340768"/>
                <a:ext cx="360040" cy="194413"/>
              </a:xfrm>
              <a:prstGeom prst="round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3" name="Block Arc 104"/>
              <p:cNvSpPr/>
              <p:nvPr/>
            </p:nvSpPr>
            <p:spPr>
              <a:xfrm flipV="1">
                <a:off x="3430563" y="1092328"/>
                <a:ext cx="216024" cy="248440"/>
              </a:xfrm>
              <a:prstGeom prst="blockArc">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schemeClr val="tx1"/>
                  </a:solidFill>
                </a:endParaRPr>
              </a:p>
            </p:txBody>
          </p:sp>
        </p:grpSp>
        <p:cxnSp>
          <p:nvCxnSpPr>
            <p:cNvPr id="30" name="AutoShape 75"/>
            <p:cNvCxnSpPr>
              <a:cxnSpLocks noChangeShapeType="1"/>
            </p:cNvCxnSpPr>
            <p:nvPr/>
          </p:nvCxnSpPr>
          <p:spPr bwMode="auto">
            <a:xfrm flipV="1">
              <a:off x="6670440" y="1834946"/>
              <a:ext cx="0" cy="279131"/>
            </a:xfrm>
            <a:prstGeom prst="straightConnector1">
              <a:avLst/>
            </a:prstGeom>
            <a:noFill/>
            <a:ln w="44450">
              <a:solidFill>
                <a:srgbClr val="0070C0"/>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1" name="AutoShape 75"/>
            <p:cNvCxnSpPr>
              <a:cxnSpLocks noChangeShapeType="1"/>
            </p:cNvCxnSpPr>
            <p:nvPr/>
          </p:nvCxnSpPr>
          <p:spPr bwMode="auto">
            <a:xfrm flipV="1">
              <a:off x="6816871" y="1818033"/>
              <a:ext cx="0" cy="279131"/>
            </a:xfrm>
            <a:prstGeom prst="straightConnector1">
              <a:avLst/>
            </a:prstGeom>
            <a:noFill/>
            <a:ln w="44450">
              <a:solidFill>
                <a:srgbClr val="0070C0"/>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grpSp>
        <p:nvGrpSpPr>
          <p:cNvPr id="34" name="Group 33"/>
          <p:cNvGrpSpPr/>
          <p:nvPr/>
        </p:nvGrpSpPr>
        <p:grpSpPr>
          <a:xfrm>
            <a:off x="5256944" y="3273971"/>
            <a:ext cx="332345" cy="596094"/>
            <a:chOff x="6625736" y="2409813"/>
            <a:chExt cx="332345" cy="596094"/>
          </a:xfrm>
        </p:grpSpPr>
        <p:grpSp>
          <p:nvGrpSpPr>
            <p:cNvPr id="35" name="Group 105"/>
            <p:cNvGrpSpPr/>
            <p:nvPr/>
          </p:nvGrpSpPr>
          <p:grpSpPr>
            <a:xfrm>
              <a:off x="6625736" y="2563054"/>
              <a:ext cx="332345" cy="442853"/>
              <a:chOff x="3368824" y="1092328"/>
              <a:chExt cx="360040" cy="442853"/>
            </a:xfrm>
          </p:grpSpPr>
          <p:sp>
            <p:nvSpPr>
              <p:cNvPr id="38" name="Rounded Rectangle 106"/>
              <p:cNvSpPr/>
              <p:nvPr/>
            </p:nvSpPr>
            <p:spPr>
              <a:xfrm>
                <a:off x="3368824" y="1340768"/>
                <a:ext cx="360040" cy="194413"/>
              </a:xfrm>
              <a:prstGeom prst="round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9" name="Block Arc 107"/>
              <p:cNvSpPr/>
              <p:nvPr/>
            </p:nvSpPr>
            <p:spPr>
              <a:xfrm flipV="1">
                <a:off x="3430563" y="1092328"/>
                <a:ext cx="216024" cy="248440"/>
              </a:xfrm>
              <a:prstGeom prst="blockArc">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schemeClr val="tx1"/>
                  </a:solidFill>
                </a:endParaRPr>
              </a:p>
            </p:txBody>
          </p:sp>
        </p:grpSp>
        <p:cxnSp>
          <p:nvCxnSpPr>
            <p:cNvPr id="36" name="AutoShape 75"/>
            <p:cNvCxnSpPr>
              <a:cxnSpLocks noChangeShapeType="1"/>
            </p:cNvCxnSpPr>
            <p:nvPr/>
          </p:nvCxnSpPr>
          <p:spPr bwMode="auto">
            <a:xfrm flipV="1">
              <a:off x="6864947" y="2410011"/>
              <a:ext cx="0" cy="279131"/>
            </a:xfrm>
            <a:prstGeom prst="straightConnector1">
              <a:avLst/>
            </a:prstGeom>
            <a:noFill/>
            <a:ln w="44450">
              <a:solidFill>
                <a:srgbClr val="0070C0"/>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7" name="AutoShape 75"/>
            <p:cNvCxnSpPr>
              <a:cxnSpLocks noChangeShapeType="1"/>
            </p:cNvCxnSpPr>
            <p:nvPr/>
          </p:nvCxnSpPr>
          <p:spPr bwMode="auto">
            <a:xfrm flipV="1">
              <a:off x="6705920" y="2409813"/>
              <a:ext cx="0" cy="279131"/>
            </a:xfrm>
            <a:prstGeom prst="straightConnector1">
              <a:avLst/>
            </a:prstGeom>
            <a:noFill/>
            <a:ln w="44450">
              <a:solidFill>
                <a:srgbClr val="0070C0"/>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grpSp>
        <p:nvGrpSpPr>
          <p:cNvPr id="40" name="Group 39"/>
          <p:cNvGrpSpPr/>
          <p:nvPr/>
        </p:nvGrpSpPr>
        <p:grpSpPr>
          <a:xfrm>
            <a:off x="2709664" y="2749268"/>
            <a:ext cx="332345" cy="603633"/>
            <a:chOff x="3326570" y="1451173"/>
            <a:chExt cx="332345" cy="603633"/>
          </a:xfrm>
        </p:grpSpPr>
        <p:grpSp>
          <p:nvGrpSpPr>
            <p:cNvPr id="41" name="Group 79"/>
            <p:cNvGrpSpPr/>
            <p:nvPr/>
          </p:nvGrpSpPr>
          <p:grpSpPr>
            <a:xfrm>
              <a:off x="3326570" y="1611953"/>
              <a:ext cx="332345" cy="442853"/>
              <a:chOff x="2583861" y="1513908"/>
              <a:chExt cx="332345" cy="442853"/>
            </a:xfrm>
          </p:grpSpPr>
          <p:sp>
            <p:nvSpPr>
              <p:cNvPr id="44" name="Rounded Rectangle 19"/>
              <p:cNvSpPr/>
              <p:nvPr/>
            </p:nvSpPr>
            <p:spPr>
              <a:xfrm>
                <a:off x="2583861" y="1762348"/>
                <a:ext cx="332345" cy="194413"/>
              </a:xfrm>
              <a:prstGeom prst="round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45" name="Block Arc 20"/>
              <p:cNvSpPr/>
              <p:nvPr/>
            </p:nvSpPr>
            <p:spPr>
              <a:xfrm flipV="1">
                <a:off x="2640851" y="1513908"/>
                <a:ext cx="199407" cy="248440"/>
              </a:xfrm>
              <a:prstGeom prst="blockArc">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schemeClr val="tx1"/>
                  </a:solidFill>
                </a:endParaRPr>
              </a:p>
            </p:txBody>
          </p:sp>
        </p:grpSp>
        <p:cxnSp>
          <p:nvCxnSpPr>
            <p:cNvPr id="42" name="AutoShape 75"/>
            <p:cNvCxnSpPr>
              <a:cxnSpLocks noChangeShapeType="1"/>
            </p:cNvCxnSpPr>
            <p:nvPr/>
          </p:nvCxnSpPr>
          <p:spPr bwMode="auto">
            <a:xfrm flipV="1">
              <a:off x="3405025" y="1463878"/>
              <a:ext cx="0" cy="279131"/>
            </a:xfrm>
            <a:prstGeom prst="straightConnector1">
              <a:avLst/>
            </a:prstGeom>
            <a:noFill/>
            <a:ln w="44450">
              <a:solidFill>
                <a:srgbClr val="FF0000"/>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3" name="AutoShape 75"/>
            <p:cNvCxnSpPr>
              <a:cxnSpLocks noChangeShapeType="1"/>
            </p:cNvCxnSpPr>
            <p:nvPr/>
          </p:nvCxnSpPr>
          <p:spPr bwMode="auto">
            <a:xfrm flipV="1">
              <a:off x="3565558" y="1451173"/>
              <a:ext cx="0" cy="279131"/>
            </a:xfrm>
            <a:prstGeom prst="straightConnector1">
              <a:avLst/>
            </a:prstGeom>
            <a:noFill/>
            <a:ln w="44450">
              <a:solidFill>
                <a:srgbClr val="008000"/>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grpSp>
        <p:nvGrpSpPr>
          <p:cNvPr id="46" name="Group 45"/>
          <p:cNvGrpSpPr/>
          <p:nvPr/>
        </p:nvGrpSpPr>
        <p:grpSpPr>
          <a:xfrm rot="16200000">
            <a:off x="6306139" y="2784982"/>
            <a:ext cx="265876" cy="951124"/>
            <a:chOff x="7759383" y="1432437"/>
            <a:chExt cx="265876" cy="951124"/>
          </a:xfrm>
        </p:grpSpPr>
        <p:sp>
          <p:nvSpPr>
            <p:cNvPr id="47" name="Rectangle 123"/>
            <p:cNvSpPr/>
            <p:nvPr/>
          </p:nvSpPr>
          <p:spPr>
            <a:xfrm>
              <a:off x="7759383" y="1634296"/>
              <a:ext cx="265876" cy="523140"/>
            </a:xfrm>
            <a:prstGeom prst="rect">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cxnSp>
          <p:nvCxnSpPr>
            <p:cNvPr id="48" name="AutoShape 75"/>
            <p:cNvCxnSpPr>
              <a:cxnSpLocks noChangeShapeType="1"/>
            </p:cNvCxnSpPr>
            <p:nvPr/>
          </p:nvCxnSpPr>
          <p:spPr bwMode="auto">
            <a:xfrm>
              <a:off x="8010545" y="2147388"/>
              <a:ext cx="0" cy="236173"/>
            </a:xfrm>
            <a:prstGeom prst="straightConnector1">
              <a:avLst/>
            </a:prstGeom>
            <a:noFill/>
            <a:ln w="44450">
              <a:solidFill>
                <a:srgbClr val="8000FF"/>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9" name="AutoShape 75"/>
            <p:cNvCxnSpPr>
              <a:cxnSpLocks noChangeShapeType="1"/>
            </p:cNvCxnSpPr>
            <p:nvPr/>
          </p:nvCxnSpPr>
          <p:spPr bwMode="auto">
            <a:xfrm flipV="1">
              <a:off x="8010545" y="1432437"/>
              <a:ext cx="0" cy="199916"/>
            </a:xfrm>
            <a:prstGeom prst="straightConnector1">
              <a:avLst/>
            </a:prstGeom>
            <a:noFill/>
            <a:ln w="44450">
              <a:solidFill>
                <a:srgbClr val="8000FF"/>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sp>
        <p:nvSpPr>
          <p:cNvPr id="50" name="Oval 76"/>
          <p:cNvSpPr/>
          <p:nvPr/>
        </p:nvSpPr>
        <p:spPr>
          <a:xfrm>
            <a:off x="7846710" y="3036747"/>
            <a:ext cx="192457" cy="445133"/>
          </a:xfrm>
          <a:prstGeom prst="ellipse">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1" name="TextBox 175"/>
          <p:cNvSpPr txBox="1"/>
          <p:nvPr/>
        </p:nvSpPr>
        <p:spPr>
          <a:xfrm>
            <a:off x="7332196" y="2010995"/>
            <a:ext cx="1109890" cy="738664"/>
          </a:xfrm>
          <a:prstGeom prst="rect">
            <a:avLst/>
          </a:prstGeom>
          <a:noFill/>
          <a:ln>
            <a:solidFill>
              <a:schemeClr val="tx2">
                <a:lumMod val="60000"/>
                <a:lumOff val="40000"/>
              </a:schemeClr>
            </a:solidFill>
          </a:ln>
        </p:spPr>
        <p:txBody>
          <a:bodyPr wrap="square" rtlCol="0">
            <a:spAutoFit/>
          </a:bodyPr>
          <a:lstStyle/>
          <a:p>
            <a:r>
              <a:rPr lang="en-GB" sz="1400" dirty="0" smtClean="0"/>
              <a:t>RF/vacuum pumping port</a:t>
            </a:r>
            <a:endParaRPr lang="en-GB" sz="1400" dirty="0"/>
          </a:p>
        </p:txBody>
      </p:sp>
      <p:cxnSp>
        <p:nvCxnSpPr>
          <p:cNvPr id="52" name="Straight Arrow Connector 186"/>
          <p:cNvCxnSpPr>
            <a:stCxn id="51" idx="2"/>
            <a:endCxn id="50" idx="0"/>
          </p:cNvCxnSpPr>
          <p:nvPr/>
        </p:nvCxnSpPr>
        <p:spPr>
          <a:xfrm>
            <a:off x="7887141" y="2749659"/>
            <a:ext cx="55798" cy="2870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53" name="Oval 76"/>
          <p:cNvSpPr/>
          <p:nvPr/>
        </p:nvSpPr>
        <p:spPr>
          <a:xfrm>
            <a:off x="7846711" y="3552435"/>
            <a:ext cx="192457" cy="445133"/>
          </a:xfrm>
          <a:prstGeom prst="ellipse">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4" name="TextBox 176"/>
          <p:cNvSpPr txBox="1"/>
          <p:nvPr/>
        </p:nvSpPr>
        <p:spPr>
          <a:xfrm>
            <a:off x="5759129" y="4315462"/>
            <a:ext cx="1405159" cy="954107"/>
          </a:xfrm>
          <a:prstGeom prst="rect">
            <a:avLst/>
          </a:prstGeom>
          <a:noFill/>
          <a:ln>
            <a:solidFill>
              <a:schemeClr val="accent6">
                <a:lumMod val="75000"/>
              </a:schemeClr>
            </a:solidFill>
          </a:ln>
        </p:spPr>
        <p:txBody>
          <a:bodyPr wrap="square" rtlCol="0">
            <a:spAutoFit/>
          </a:bodyPr>
          <a:lstStyle/>
          <a:p>
            <a:pPr algn="ctr"/>
            <a:r>
              <a:rPr lang="en-GB" sz="1400" dirty="0" smtClean="0"/>
              <a:t>DUT</a:t>
            </a:r>
          </a:p>
          <a:p>
            <a:pPr algn="ctr"/>
            <a:r>
              <a:rPr lang="en-GB" sz="1400" dirty="0" smtClean="0"/>
              <a:t>with Faraday cups and Pumping ports</a:t>
            </a:r>
            <a:endParaRPr lang="en-GB" sz="1400" dirty="0"/>
          </a:p>
        </p:txBody>
      </p:sp>
      <p:sp>
        <p:nvSpPr>
          <p:cNvPr id="55" name="Oval 76"/>
          <p:cNvSpPr/>
          <p:nvPr/>
        </p:nvSpPr>
        <p:spPr>
          <a:xfrm>
            <a:off x="3304428" y="3041104"/>
            <a:ext cx="192457" cy="445133"/>
          </a:xfrm>
          <a:prstGeom prst="ellipse">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6" name="Oval 76"/>
          <p:cNvSpPr/>
          <p:nvPr/>
        </p:nvSpPr>
        <p:spPr>
          <a:xfrm>
            <a:off x="3304429" y="3557000"/>
            <a:ext cx="192457" cy="445133"/>
          </a:xfrm>
          <a:prstGeom prst="ellipse">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57" name="Group 56"/>
          <p:cNvGrpSpPr/>
          <p:nvPr/>
        </p:nvGrpSpPr>
        <p:grpSpPr>
          <a:xfrm>
            <a:off x="236110" y="2185652"/>
            <a:ext cx="2328733" cy="986763"/>
            <a:chOff x="370254" y="887557"/>
            <a:chExt cx="2328733" cy="986763"/>
          </a:xfrm>
        </p:grpSpPr>
        <p:cxnSp>
          <p:nvCxnSpPr>
            <p:cNvPr id="58" name="AutoShape 75"/>
            <p:cNvCxnSpPr>
              <a:cxnSpLocks noChangeShapeType="1"/>
            </p:cNvCxnSpPr>
            <p:nvPr/>
          </p:nvCxnSpPr>
          <p:spPr bwMode="auto">
            <a:xfrm flipV="1">
              <a:off x="892823" y="887557"/>
              <a:ext cx="0" cy="279131"/>
            </a:xfrm>
            <a:prstGeom prst="straightConnector1">
              <a:avLst/>
            </a:prstGeom>
            <a:noFill/>
            <a:ln w="44450">
              <a:solidFill>
                <a:srgbClr val="008000"/>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nvGrpSpPr>
            <p:cNvPr id="59" name="Group 58"/>
            <p:cNvGrpSpPr/>
            <p:nvPr/>
          </p:nvGrpSpPr>
          <p:grpSpPr>
            <a:xfrm>
              <a:off x="370254" y="938216"/>
              <a:ext cx="2328733" cy="936104"/>
              <a:chOff x="370254" y="938216"/>
              <a:chExt cx="2328733" cy="936104"/>
            </a:xfrm>
          </p:grpSpPr>
          <p:cxnSp>
            <p:nvCxnSpPr>
              <p:cNvPr id="60" name="Straight Connector 247"/>
              <p:cNvCxnSpPr/>
              <p:nvPr/>
            </p:nvCxnSpPr>
            <p:spPr>
              <a:xfrm flipH="1">
                <a:off x="663171" y="1389000"/>
                <a:ext cx="2035816" cy="0"/>
              </a:xfrm>
              <a:prstGeom prst="line">
                <a:avLst/>
              </a:prstGeom>
              <a:ln w="381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grpSp>
            <p:nvGrpSpPr>
              <p:cNvPr id="61" name="Group 6"/>
              <p:cNvGrpSpPr/>
              <p:nvPr/>
            </p:nvGrpSpPr>
            <p:grpSpPr>
              <a:xfrm>
                <a:off x="370254" y="938216"/>
                <a:ext cx="2043568" cy="936104"/>
                <a:chOff x="938935" y="1412776"/>
                <a:chExt cx="2213865" cy="936104"/>
              </a:xfrm>
            </p:grpSpPr>
            <p:sp>
              <p:nvSpPr>
                <p:cNvPr id="65" name="Rectangle 3"/>
                <p:cNvSpPr/>
                <p:nvPr/>
              </p:nvSpPr>
              <p:spPr>
                <a:xfrm>
                  <a:off x="1640632" y="1412776"/>
                  <a:ext cx="720080" cy="936104"/>
                </a:xfrm>
                <a:prstGeom prst="rect">
                  <a:avLst/>
                </a:prstGeom>
                <a:solidFill>
                  <a:schemeClr val="accent3">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66" name="Rectangle 4"/>
                <p:cNvSpPr/>
                <p:nvPr/>
              </p:nvSpPr>
              <p:spPr>
                <a:xfrm>
                  <a:off x="2360712" y="1556792"/>
                  <a:ext cx="288032" cy="648072"/>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67" name="Isosceles Triangle 5"/>
                <p:cNvSpPr/>
                <p:nvPr/>
              </p:nvSpPr>
              <p:spPr>
                <a:xfrm rot="5400000">
                  <a:off x="2555125" y="1628800"/>
                  <a:ext cx="691294" cy="504056"/>
                </a:xfrm>
                <a:prstGeom prst="triangle">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68" name="Isosceles Triangle 235"/>
                <p:cNvSpPr/>
                <p:nvPr/>
              </p:nvSpPr>
              <p:spPr>
                <a:xfrm rot="5400000">
                  <a:off x="886604" y="1692305"/>
                  <a:ext cx="437769" cy="333108"/>
                </a:xfrm>
                <a:prstGeom prst="triangle">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grpSp>
          <p:sp>
            <p:nvSpPr>
              <p:cNvPr id="62" name="Block Arc 237"/>
              <p:cNvSpPr/>
              <p:nvPr/>
            </p:nvSpPr>
            <p:spPr>
              <a:xfrm flipV="1">
                <a:off x="746134" y="1058919"/>
                <a:ext cx="154842" cy="248440"/>
              </a:xfrm>
              <a:prstGeom prst="blockArc">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schemeClr val="tx1"/>
                  </a:solidFill>
                </a:endParaRPr>
              </a:p>
            </p:txBody>
          </p:sp>
          <p:sp>
            <p:nvSpPr>
              <p:cNvPr id="63" name="Rounded Rectangle 236"/>
              <p:cNvSpPr/>
              <p:nvPr/>
            </p:nvSpPr>
            <p:spPr>
              <a:xfrm>
                <a:off x="692718" y="1307359"/>
                <a:ext cx="258070" cy="194413"/>
              </a:xfrm>
              <a:prstGeom prst="round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64" name="Left-Right Arrow Callout 63"/>
              <p:cNvSpPr/>
              <p:nvPr/>
            </p:nvSpPr>
            <p:spPr>
              <a:xfrm rot="5400000">
                <a:off x="2403611" y="1283861"/>
                <a:ext cx="249715" cy="208545"/>
              </a:xfrm>
              <a:prstGeom prst="leftRightArrowCallout">
                <a:avLst>
                  <a:gd name="adj1" fmla="val 50000"/>
                  <a:gd name="adj2" fmla="val 16486"/>
                  <a:gd name="adj3" fmla="val 44156"/>
                  <a:gd name="adj4" fmla="val 48123"/>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GB"/>
              </a:p>
            </p:txBody>
          </p:sp>
        </p:grpSp>
      </p:grpSp>
      <p:grpSp>
        <p:nvGrpSpPr>
          <p:cNvPr id="69" name="Group 68"/>
          <p:cNvGrpSpPr/>
          <p:nvPr/>
        </p:nvGrpSpPr>
        <p:grpSpPr>
          <a:xfrm>
            <a:off x="255374" y="3650375"/>
            <a:ext cx="2284047" cy="984770"/>
            <a:chOff x="389518" y="2352280"/>
            <a:chExt cx="2284047" cy="984770"/>
          </a:xfrm>
        </p:grpSpPr>
        <p:cxnSp>
          <p:nvCxnSpPr>
            <p:cNvPr id="70" name="Straight Connector 248"/>
            <p:cNvCxnSpPr/>
            <p:nvPr/>
          </p:nvCxnSpPr>
          <p:spPr>
            <a:xfrm flipH="1" flipV="1">
              <a:off x="679604" y="2847031"/>
              <a:ext cx="1993961" cy="21967"/>
            </a:xfrm>
            <a:prstGeom prst="line">
              <a:avLst/>
            </a:prstGeom>
            <a:ln w="381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sp>
          <p:nvSpPr>
            <p:cNvPr id="71" name="Block Arc 239"/>
            <p:cNvSpPr/>
            <p:nvPr/>
          </p:nvSpPr>
          <p:spPr>
            <a:xfrm flipV="1">
              <a:off x="745595" y="2523642"/>
              <a:ext cx="154842" cy="248440"/>
            </a:xfrm>
            <a:prstGeom prst="blockArc">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schemeClr val="tx1"/>
                </a:solidFill>
              </a:endParaRPr>
            </a:p>
          </p:txBody>
        </p:sp>
        <p:sp>
          <p:nvSpPr>
            <p:cNvPr id="72" name="Rounded Rectangle 240"/>
            <p:cNvSpPr/>
            <p:nvPr/>
          </p:nvSpPr>
          <p:spPr>
            <a:xfrm>
              <a:off x="692179" y="2772082"/>
              <a:ext cx="258070" cy="194413"/>
            </a:xfrm>
            <a:prstGeom prst="round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cxnSp>
          <p:nvCxnSpPr>
            <p:cNvPr id="73" name="AutoShape 75"/>
            <p:cNvCxnSpPr>
              <a:cxnSpLocks noChangeShapeType="1"/>
            </p:cNvCxnSpPr>
            <p:nvPr/>
          </p:nvCxnSpPr>
          <p:spPr bwMode="auto">
            <a:xfrm flipV="1">
              <a:off x="892284" y="2352280"/>
              <a:ext cx="0" cy="279131"/>
            </a:xfrm>
            <a:prstGeom prst="straightConnector1">
              <a:avLst/>
            </a:prstGeom>
            <a:noFill/>
            <a:ln w="44450">
              <a:solidFill>
                <a:srgbClr val="008000"/>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nvGrpSpPr>
            <p:cNvPr id="74" name="Group 242"/>
            <p:cNvGrpSpPr/>
            <p:nvPr/>
          </p:nvGrpSpPr>
          <p:grpSpPr>
            <a:xfrm>
              <a:off x="389518" y="2400946"/>
              <a:ext cx="2043568" cy="936104"/>
              <a:chOff x="938935" y="1412776"/>
              <a:chExt cx="2213865" cy="936104"/>
            </a:xfrm>
          </p:grpSpPr>
          <p:sp>
            <p:nvSpPr>
              <p:cNvPr id="76" name="Rectangle 243"/>
              <p:cNvSpPr/>
              <p:nvPr/>
            </p:nvSpPr>
            <p:spPr>
              <a:xfrm>
                <a:off x="1640632" y="1412776"/>
                <a:ext cx="720080" cy="936104"/>
              </a:xfrm>
              <a:prstGeom prst="rect">
                <a:avLst/>
              </a:prstGeom>
              <a:solidFill>
                <a:schemeClr val="accent3">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77" name="Rectangle 244"/>
              <p:cNvSpPr/>
              <p:nvPr/>
            </p:nvSpPr>
            <p:spPr>
              <a:xfrm>
                <a:off x="2360712" y="1556792"/>
                <a:ext cx="288032" cy="648072"/>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78" name="Isosceles Triangle 245"/>
              <p:cNvSpPr/>
              <p:nvPr/>
            </p:nvSpPr>
            <p:spPr>
              <a:xfrm rot="5400000">
                <a:off x="2555125" y="1628800"/>
                <a:ext cx="691294" cy="504056"/>
              </a:xfrm>
              <a:prstGeom prst="triangle">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79" name="Isosceles Triangle 246"/>
              <p:cNvSpPr/>
              <p:nvPr/>
            </p:nvSpPr>
            <p:spPr>
              <a:xfrm rot="5400000">
                <a:off x="886604" y="1692305"/>
                <a:ext cx="437769" cy="333108"/>
              </a:xfrm>
              <a:prstGeom prst="triangle">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grpSp>
        <p:sp>
          <p:nvSpPr>
            <p:cNvPr id="75" name="Left-Right Arrow Callout 74"/>
            <p:cNvSpPr/>
            <p:nvPr/>
          </p:nvSpPr>
          <p:spPr>
            <a:xfrm rot="5400000">
              <a:off x="2412502" y="2766533"/>
              <a:ext cx="249715" cy="208545"/>
            </a:xfrm>
            <a:prstGeom prst="leftRightArrowCallout">
              <a:avLst>
                <a:gd name="adj1" fmla="val 50000"/>
                <a:gd name="adj2" fmla="val 16486"/>
                <a:gd name="adj3" fmla="val 44156"/>
                <a:gd name="adj4" fmla="val 48123"/>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GB"/>
            </a:p>
          </p:txBody>
        </p:sp>
      </p:grpSp>
      <p:grpSp>
        <p:nvGrpSpPr>
          <p:cNvPr id="80" name="Group 79"/>
          <p:cNvGrpSpPr/>
          <p:nvPr/>
        </p:nvGrpSpPr>
        <p:grpSpPr>
          <a:xfrm>
            <a:off x="2709664" y="3273971"/>
            <a:ext cx="332345" cy="598239"/>
            <a:chOff x="3408865" y="1975876"/>
            <a:chExt cx="332345" cy="598239"/>
          </a:xfrm>
        </p:grpSpPr>
        <p:grpSp>
          <p:nvGrpSpPr>
            <p:cNvPr id="81" name="Group 24"/>
            <p:cNvGrpSpPr/>
            <p:nvPr/>
          </p:nvGrpSpPr>
          <p:grpSpPr>
            <a:xfrm>
              <a:off x="3408865" y="2131262"/>
              <a:ext cx="332345" cy="442853"/>
              <a:chOff x="3368824" y="1092328"/>
              <a:chExt cx="360040" cy="442853"/>
            </a:xfrm>
          </p:grpSpPr>
          <p:sp>
            <p:nvSpPr>
              <p:cNvPr id="84" name="Rounded Rectangle 25"/>
              <p:cNvSpPr/>
              <p:nvPr/>
            </p:nvSpPr>
            <p:spPr>
              <a:xfrm>
                <a:off x="3368824" y="1340768"/>
                <a:ext cx="360040" cy="194413"/>
              </a:xfrm>
              <a:prstGeom prst="round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85" name="Block Arc 26"/>
              <p:cNvSpPr/>
              <p:nvPr/>
            </p:nvSpPr>
            <p:spPr>
              <a:xfrm flipV="1">
                <a:off x="3430563" y="1092328"/>
                <a:ext cx="216024" cy="248440"/>
              </a:xfrm>
              <a:prstGeom prst="blockArc">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schemeClr val="tx1"/>
                  </a:solidFill>
                </a:endParaRPr>
              </a:p>
            </p:txBody>
          </p:sp>
        </p:grpSp>
        <p:cxnSp>
          <p:nvCxnSpPr>
            <p:cNvPr id="82" name="AutoShape 75"/>
            <p:cNvCxnSpPr>
              <a:cxnSpLocks noChangeShapeType="1"/>
            </p:cNvCxnSpPr>
            <p:nvPr/>
          </p:nvCxnSpPr>
          <p:spPr bwMode="auto">
            <a:xfrm flipV="1">
              <a:off x="3642168" y="1975876"/>
              <a:ext cx="0" cy="279131"/>
            </a:xfrm>
            <a:prstGeom prst="straightConnector1">
              <a:avLst/>
            </a:prstGeom>
            <a:noFill/>
            <a:ln w="44450">
              <a:solidFill>
                <a:srgbClr val="008000"/>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83" name="AutoShape 75"/>
            <p:cNvCxnSpPr>
              <a:cxnSpLocks noChangeShapeType="1"/>
            </p:cNvCxnSpPr>
            <p:nvPr/>
          </p:nvCxnSpPr>
          <p:spPr bwMode="auto">
            <a:xfrm flipV="1">
              <a:off x="3484224" y="1985113"/>
              <a:ext cx="0" cy="279131"/>
            </a:xfrm>
            <a:prstGeom prst="straightConnector1">
              <a:avLst/>
            </a:prstGeom>
            <a:noFill/>
            <a:ln w="44450">
              <a:solidFill>
                <a:srgbClr val="FF0000"/>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cxnSp>
        <p:nvCxnSpPr>
          <p:cNvPr id="86" name="Straight Arrow Connector 208"/>
          <p:cNvCxnSpPr>
            <a:stCxn id="27" idx="2"/>
          </p:cNvCxnSpPr>
          <p:nvPr/>
        </p:nvCxnSpPr>
        <p:spPr>
          <a:xfrm flipH="1">
            <a:off x="2562262" y="2382730"/>
            <a:ext cx="760924" cy="379097"/>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87" name="TextBox 86"/>
          <p:cNvSpPr txBox="1"/>
          <p:nvPr/>
        </p:nvSpPr>
        <p:spPr>
          <a:xfrm>
            <a:off x="4933291" y="1737658"/>
            <a:ext cx="986167" cy="369332"/>
          </a:xfrm>
          <a:prstGeom prst="rect">
            <a:avLst/>
          </a:prstGeom>
          <a:noFill/>
        </p:spPr>
        <p:txBody>
          <a:bodyPr wrap="none" rtlCol="0">
            <a:spAutoFit/>
          </a:bodyPr>
          <a:lstStyle/>
          <a:p>
            <a:r>
              <a:rPr lang="en-GB" b="1" dirty="0" smtClean="0"/>
              <a:t>BUNKER</a:t>
            </a:r>
            <a:endParaRPr lang="en-GB" b="1" dirty="0"/>
          </a:p>
        </p:txBody>
      </p:sp>
      <p:grpSp>
        <p:nvGrpSpPr>
          <p:cNvPr id="88" name="Group 87"/>
          <p:cNvGrpSpPr/>
          <p:nvPr/>
        </p:nvGrpSpPr>
        <p:grpSpPr>
          <a:xfrm rot="16200000">
            <a:off x="6321266" y="3299441"/>
            <a:ext cx="265876" cy="951124"/>
            <a:chOff x="7759383" y="1432437"/>
            <a:chExt cx="265876" cy="951124"/>
          </a:xfrm>
        </p:grpSpPr>
        <p:sp>
          <p:nvSpPr>
            <p:cNvPr id="89" name="Rectangle 123"/>
            <p:cNvSpPr/>
            <p:nvPr/>
          </p:nvSpPr>
          <p:spPr>
            <a:xfrm>
              <a:off x="7759383" y="1634296"/>
              <a:ext cx="265876" cy="523140"/>
            </a:xfrm>
            <a:prstGeom prst="rect">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cxnSp>
          <p:nvCxnSpPr>
            <p:cNvPr id="90" name="AutoShape 75"/>
            <p:cNvCxnSpPr>
              <a:cxnSpLocks noChangeShapeType="1"/>
            </p:cNvCxnSpPr>
            <p:nvPr/>
          </p:nvCxnSpPr>
          <p:spPr bwMode="auto">
            <a:xfrm>
              <a:off x="8010545" y="2147388"/>
              <a:ext cx="0" cy="236173"/>
            </a:xfrm>
            <a:prstGeom prst="straightConnector1">
              <a:avLst/>
            </a:prstGeom>
            <a:noFill/>
            <a:ln w="44450">
              <a:solidFill>
                <a:srgbClr val="8000FF"/>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91" name="AutoShape 75"/>
            <p:cNvCxnSpPr>
              <a:cxnSpLocks noChangeShapeType="1"/>
            </p:cNvCxnSpPr>
            <p:nvPr/>
          </p:nvCxnSpPr>
          <p:spPr bwMode="auto">
            <a:xfrm flipV="1">
              <a:off x="8010545" y="1432437"/>
              <a:ext cx="0" cy="199916"/>
            </a:xfrm>
            <a:prstGeom prst="straightConnector1">
              <a:avLst/>
            </a:prstGeom>
            <a:noFill/>
            <a:ln w="44450">
              <a:solidFill>
                <a:srgbClr val="8000FF"/>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grpSp>
        <p:nvGrpSpPr>
          <p:cNvPr id="92" name="Group 91"/>
          <p:cNvGrpSpPr/>
          <p:nvPr/>
        </p:nvGrpSpPr>
        <p:grpSpPr>
          <a:xfrm>
            <a:off x="6986089" y="2726396"/>
            <a:ext cx="332345" cy="610751"/>
            <a:chOff x="6583022" y="1818033"/>
            <a:chExt cx="332345" cy="610751"/>
          </a:xfrm>
        </p:grpSpPr>
        <p:grpSp>
          <p:nvGrpSpPr>
            <p:cNvPr id="93" name="Group 102"/>
            <p:cNvGrpSpPr/>
            <p:nvPr/>
          </p:nvGrpSpPr>
          <p:grpSpPr>
            <a:xfrm>
              <a:off x="6583022" y="1985931"/>
              <a:ext cx="332345" cy="442853"/>
              <a:chOff x="3368824" y="1092328"/>
              <a:chExt cx="360040" cy="442853"/>
            </a:xfrm>
          </p:grpSpPr>
          <p:sp>
            <p:nvSpPr>
              <p:cNvPr id="96" name="Rounded Rectangle 103"/>
              <p:cNvSpPr/>
              <p:nvPr/>
            </p:nvSpPr>
            <p:spPr>
              <a:xfrm>
                <a:off x="3368824" y="1340768"/>
                <a:ext cx="360040" cy="194413"/>
              </a:xfrm>
              <a:prstGeom prst="round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97" name="Block Arc 104"/>
              <p:cNvSpPr/>
              <p:nvPr/>
            </p:nvSpPr>
            <p:spPr>
              <a:xfrm flipV="1">
                <a:off x="3430563" y="1092328"/>
                <a:ext cx="216024" cy="248440"/>
              </a:xfrm>
              <a:prstGeom prst="blockArc">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schemeClr val="tx1"/>
                  </a:solidFill>
                </a:endParaRPr>
              </a:p>
            </p:txBody>
          </p:sp>
        </p:grpSp>
        <p:cxnSp>
          <p:nvCxnSpPr>
            <p:cNvPr id="94" name="AutoShape 75"/>
            <p:cNvCxnSpPr>
              <a:cxnSpLocks noChangeShapeType="1"/>
            </p:cNvCxnSpPr>
            <p:nvPr/>
          </p:nvCxnSpPr>
          <p:spPr bwMode="auto">
            <a:xfrm flipV="1">
              <a:off x="6670440" y="1834946"/>
              <a:ext cx="0" cy="279131"/>
            </a:xfrm>
            <a:prstGeom prst="straightConnector1">
              <a:avLst/>
            </a:prstGeom>
            <a:noFill/>
            <a:ln w="44450">
              <a:solidFill>
                <a:srgbClr val="FF0000"/>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95" name="AutoShape 75"/>
            <p:cNvCxnSpPr>
              <a:cxnSpLocks noChangeShapeType="1"/>
            </p:cNvCxnSpPr>
            <p:nvPr/>
          </p:nvCxnSpPr>
          <p:spPr bwMode="auto">
            <a:xfrm flipV="1">
              <a:off x="6816871" y="1818033"/>
              <a:ext cx="0" cy="279131"/>
            </a:xfrm>
            <a:prstGeom prst="straightConnector1">
              <a:avLst/>
            </a:prstGeom>
            <a:noFill/>
            <a:ln w="44450">
              <a:solidFill>
                <a:srgbClr val="0070C0"/>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grpSp>
        <p:nvGrpSpPr>
          <p:cNvPr id="98" name="Group 97"/>
          <p:cNvGrpSpPr/>
          <p:nvPr/>
        </p:nvGrpSpPr>
        <p:grpSpPr>
          <a:xfrm>
            <a:off x="6989460" y="3259314"/>
            <a:ext cx="332345" cy="610751"/>
            <a:chOff x="6583022" y="1818033"/>
            <a:chExt cx="332345" cy="610751"/>
          </a:xfrm>
        </p:grpSpPr>
        <p:grpSp>
          <p:nvGrpSpPr>
            <p:cNvPr id="99" name="Group 98"/>
            <p:cNvGrpSpPr/>
            <p:nvPr/>
          </p:nvGrpSpPr>
          <p:grpSpPr>
            <a:xfrm>
              <a:off x="6583022" y="1985931"/>
              <a:ext cx="332345" cy="442853"/>
              <a:chOff x="3368824" y="1092328"/>
              <a:chExt cx="360040" cy="442853"/>
            </a:xfrm>
          </p:grpSpPr>
          <p:sp>
            <p:nvSpPr>
              <p:cNvPr id="102" name="Rounded Rectangle 103"/>
              <p:cNvSpPr/>
              <p:nvPr/>
            </p:nvSpPr>
            <p:spPr>
              <a:xfrm>
                <a:off x="3368824" y="1340768"/>
                <a:ext cx="360040" cy="194413"/>
              </a:xfrm>
              <a:prstGeom prst="round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03" name="Block Arc 104"/>
              <p:cNvSpPr/>
              <p:nvPr/>
            </p:nvSpPr>
            <p:spPr>
              <a:xfrm flipV="1">
                <a:off x="3430563" y="1092328"/>
                <a:ext cx="216024" cy="248440"/>
              </a:xfrm>
              <a:prstGeom prst="blockArc">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schemeClr val="tx1"/>
                  </a:solidFill>
                </a:endParaRPr>
              </a:p>
            </p:txBody>
          </p:sp>
        </p:grpSp>
        <p:cxnSp>
          <p:nvCxnSpPr>
            <p:cNvPr id="100" name="AutoShape 75"/>
            <p:cNvCxnSpPr>
              <a:cxnSpLocks noChangeShapeType="1"/>
            </p:cNvCxnSpPr>
            <p:nvPr/>
          </p:nvCxnSpPr>
          <p:spPr bwMode="auto">
            <a:xfrm flipV="1">
              <a:off x="6670440" y="1834946"/>
              <a:ext cx="0" cy="279131"/>
            </a:xfrm>
            <a:prstGeom prst="straightConnector1">
              <a:avLst/>
            </a:prstGeom>
            <a:noFill/>
            <a:ln w="44450">
              <a:solidFill>
                <a:srgbClr val="FF0000"/>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01" name="AutoShape 75"/>
            <p:cNvCxnSpPr>
              <a:cxnSpLocks noChangeShapeType="1"/>
            </p:cNvCxnSpPr>
            <p:nvPr/>
          </p:nvCxnSpPr>
          <p:spPr bwMode="auto">
            <a:xfrm flipV="1">
              <a:off x="6816871" y="1818033"/>
              <a:ext cx="0" cy="279131"/>
            </a:xfrm>
            <a:prstGeom prst="straightConnector1">
              <a:avLst/>
            </a:prstGeom>
            <a:noFill/>
            <a:ln w="44450">
              <a:solidFill>
                <a:srgbClr val="0070C0"/>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cxnSp>
        <p:nvCxnSpPr>
          <p:cNvPr id="104" name="Straight Arrow Connector 198"/>
          <p:cNvCxnSpPr>
            <a:stCxn id="54" idx="0"/>
            <a:endCxn id="89" idx="1"/>
          </p:cNvCxnSpPr>
          <p:nvPr/>
        </p:nvCxnSpPr>
        <p:spPr>
          <a:xfrm flipH="1" flipV="1">
            <a:off x="6442071" y="3907941"/>
            <a:ext cx="19638" cy="407521"/>
          </a:xfrm>
          <a:prstGeom prst="straightConnector1">
            <a:avLst/>
          </a:prstGeom>
          <a:ln>
            <a:solidFill>
              <a:schemeClr val="accent6">
                <a:lumMod val="75000"/>
              </a:schemeClr>
            </a:solidFill>
            <a:tailEnd type="arrow"/>
          </a:ln>
        </p:spPr>
        <p:style>
          <a:lnRef idx="1">
            <a:schemeClr val="accent1"/>
          </a:lnRef>
          <a:fillRef idx="0">
            <a:schemeClr val="accent1"/>
          </a:fillRef>
          <a:effectRef idx="0">
            <a:schemeClr val="accent1"/>
          </a:effectRef>
          <a:fontRef idx="minor">
            <a:schemeClr val="tx1"/>
          </a:fontRef>
        </p:style>
      </p:cxnSp>
      <p:sp>
        <p:nvSpPr>
          <p:cNvPr id="105" name="TextBox 205"/>
          <p:cNvSpPr txBox="1"/>
          <p:nvPr/>
        </p:nvSpPr>
        <p:spPr>
          <a:xfrm>
            <a:off x="3079138" y="2627552"/>
            <a:ext cx="1794619" cy="307777"/>
          </a:xfrm>
          <a:prstGeom prst="rect">
            <a:avLst/>
          </a:prstGeom>
          <a:noFill/>
          <a:ln>
            <a:solidFill>
              <a:schemeClr val="tx1"/>
            </a:solidFill>
          </a:ln>
        </p:spPr>
        <p:txBody>
          <a:bodyPr wrap="none" rtlCol="0">
            <a:spAutoFit/>
          </a:bodyPr>
          <a:lstStyle/>
          <a:p>
            <a:r>
              <a:rPr lang="en-GB" sz="1400" dirty="0" smtClean="0"/>
              <a:t>15 MW x 4µs x 200 Hz</a:t>
            </a:r>
            <a:endParaRPr lang="en-GB" sz="1400" dirty="0"/>
          </a:p>
        </p:txBody>
      </p:sp>
      <p:cxnSp>
        <p:nvCxnSpPr>
          <p:cNvPr id="106" name="Straight Arrow Connector 208"/>
          <p:cNvCxnSpPr>
            <a:stCxn id="105" idx="2"/>
          </p:cNvCxnSpPr>
          <p:nvPr/>
        </p:nvCxnSpPr>
        <p:spPr>
          <a:xfrm>
            <a:off x="3976448" y="2935329"/>
            <a:ext cx="384816" cy="303749"/>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08" name="TextBox 172"/>
          <p:cNvSpPr txBox="1"/>
          <p:nvPr/>
        </p:nvSpPr>
        <p:spPr>
          <a:xfrm>
            <a:off x="35496" y="4909529"/>
            <a:ext cx="792087" cy="307777"/>
          </a:xfrm>
          <a:prstGeom prst="rect">
            <a:avLst/>
          </a:prstGeom>
          <a:noFill/>
          <a:ln>
            <a:solidFill>
              <a:schemeClr val="accent6">
                <a:lumMod val="60000"/>
                <a:lumOff val="40000"/>
              </a:schemeClr>
            </a:solidFill>
          </a:ln>
        </p:spPr>
        <p:txBody>
          <a:bodyPr wrap="square" rtlCol="0">
            <a:spAutoFit/>
          </a:bodyPr>
          <a:lstStyle/>
          <a:p>
            <a:r>
              <a:rPr lang="en-GB" sz="1400" dirty="0" smtClean="0"/>
              <a:t>Preamp</a:t>
            </a:r>
            <a:endParaRPr lang="en-GB" sz="1400" dirty="0"/>
          </a:p>
        </p:txBody>
      </p:sp>
      <p:cxnSp>
        <p:nvCxnSpPr>
          <p:cNvPr id="109" name="Straight Arrow Connector 181"/>
          <p:cNvCxnSpPr>
            <a:stCxn id="108" idx="0"/>
            <a:endCxn id="79" idx="5"/>
          </p:cNvCxnSpPr>
          <p:nvPr/>
        </p:nvCxnSpPr>
        <p:spPr>
          <a:xfrm flipH="1" flipV="1">
            <a:off x="409116" y="4254567"/>
            <a:ext cx="22424" cy="654962"/>
          </a:xfrm>
          <a:prstGeom prst="straightConnector1">
            <a:avLst/>
          </a:prstGeom>
          <a:ln>
            <a:solidFill>
              <a:srgbClr val="FAC090"/>
            </a:solidFill>
            <a:tailEnd type="arrow"/>
          </a:ln>
        </p:spPr>
        <p:style>
          <a:lnRef idx="1">
            <a:schemeClr val="accent1"/>
          </a:lnRef>
          <a:fillRef idx="0">
            <a:schemeClr val="accent1"/>
          </a:fillRef>
          <a:effectRef idx="0">
            <a:schemeClr val="accent1"/>
          </a:effectRef>
          <a:fontRef idx="minor">
            <a:schemeClr val="tx1"/>
          </a:fontRef>
        </p:style>
      </p:cxnSp>
      <p:sp>
        <p:nvSpPr>
          <p:cNvPr id="3" name="Rectángulo 2"/>
          <p:cNvSpPr/>
          <p:nvPr/>
        </p:nvSpPr>
        <p:spPr>
          <a:xfrm>
            <a:off x="899592" y="908720"/>
            <a:ext cx="2087105" cy="400110"/>
          </a:xfrm>
          <a:prstGeom prst="rect">
            <a:avLst/>
          </a:prstGeom>
        </p:spPr>
        <p:txBody>
          <a:bodyPr wrap="none">
            <a:spAutoFit/>
          </a:bodyPr>
          <a:lstStyle/>
          <a:p>
            <a:r>
              <a:rPr lang="en-US" sz="2000" b="1" dirty="0" smtClean="0">
                <a:solidFill>
                  <a:srgbClr val="FF0000"/>
                </a:solidFill>
              </a:rPr>
              <a:t>Technical concept </a:t>
            </a:r>
            <a:endParaRPr lang="en-US" sz="2000" b="1" dirty="0">
              <a:solidFill>
                <a:srgbClr val="FF0000"/>
              </a:solidFill>
            </a:endParaRPr>
          </a:p>
        </p:txBody>
      </p:sp>
    </p:spTree>
    <p:extLst>
      <p:ext uri="{BB962C8B-B14F-4D97-AF65-F5344CB8AC3E}">
        <p14:creationId xmlns:p14="http://schemas.microsoft.com/office/powerpoint/2010/main" val="2649581596"/>
      </p:ext>
    </p:extLst>
  </p:cSld>
  <p:clrMapOvr>
    <a:masterClrMapping/>
  </p:clrMapOvr>
  <mc:AlternateContent xmlns:mc="http://schemas.openxmlformats.org/markup-compatibility/2006">
    <mc:Choice xmlns:p14="http://schemas.microsoft.com/office/powerpoint/2010/main" Requires="p14">
      <p:transition spd="slow" p14:dur="2000">
        <p14:prism isContent="1"/>
      </p:transition>
    </mc:Choice>
    <mc:Fallback>
      <p:transition xmlns:p14="http://schemas.microsoft.com/office/powerpoint/2010/main" spd="slow">
        <p:fade/>
      </p:transition>
    </mc:Fallback>
  </mc:AlternateContent>
  <p:timing>
    <p:tnLst>
      <p:par>
        <p:cTn xmlns:p14="http://schemas.microsoft.com/office/powerpoint/2010/mai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fecha 1"/>
          <p:cNvSpPr>
            <a:spLocks noGrp="1"/>
          </p:cNvSpPr>
          <p:nvPr>
            <p:ph type="dt" sz="half" idx="10"/>
          </p:nvPr>
        </p:nvSpPr>
        <p:spPr/>
        <p:txBody>
          <a:bodyPr/>
          <a:lstStyle/>
          <a:p>
            <a:r>
              <a:rPr lang="es-ES_tradnl" smtClean="0">
                <a:solidFill>
                  <a:prstClr val="black">
                    <a:tint val="75000"/>
                  </a:prstClr>
                </a:solidFill>
              </a:rPr>
              <a:t>30 May - 5 June 2016</a:t>
            </a:r>
            <a:endParaRPr lang="en-US">
              <a:solidFill>
                <a:prstClr val="black">
                  <a:tint val="75000"/>
                </a:prstClr>
              </a:solidFill>
            </a:endParaRPr>
          </a:p>
        </p:txBody>
      </p:sp>
      <p:sp>
        <p:nvSpPr>
          <p:cNvPr id="3" name="Marcador de pie de página 2"/>
          <p:cNvSpPr>
            <a:spLocks noGrp="1"/>
          </p:cNvSpPr>
          <p:nvPr>
            <p:ph type="ftr" sz="quarter" idx="11"/>
          </p:nvPr>
        </p:nvSpPr>
        <p:spPr/>
        <p:txBody>
          <a:bodyPr/>
          <a:lstStyle/>
          <a:p>
            <a:r>
              <a:rPr lang="en-GB" smtClean="0"/>
              <a:t>ECFA LCWS 2016</a:t>
            </a:r>
            <a:endParaRPr lang="es-ES" dirty="0"/>
          </a:p>
        </p:txBody>
      </p:sp>
      <p:sp>
        <p:nvSpPr>
          <p:cNvPr id="4" name="Marcador de número de diapositiva 3"/>
          <p:cNvSpPr>
            <a:spLocks noGrp="1"/>
          </p:cNvSpPr>
          <p:nvPr>
            <p:ph type="sldNum" sz="quarter" idx="12"/>
          </p:nvPr>
        </p:nvSpPr>
        <p:spPr/>
        <p:txBody>
          <a:bodyPr/>
          <a:lstStyle/>
          <a:p>
            <a:fld id="{9A43A518-2C89-46D8-985F-EB86B73A5824}" type="slidenum">
              <a:rPr lang="en-US" smtClean="0">
                <a:solidFill>
                  <a:prstClr val="black">
                    <a:tint val="75000"/>
                  </a:prstClr>
                </a:solidFill>
              </a:rPr>
              <a:pPr/>
              <a:t>49</a:t>
            </a:fld>
            <a:endParaRPr lang="en-US">
              <a:solidFill>
                <a:prstClr val="black">
                  <a:tint val="75000"/>
                </a:prstClr>
              </a:solidFill>
            </a:endParaRPr>
          </a:p>
        </p:txBody>
      </p:sp>
      <p:sp>
        <p:nvSpPr>
          <p:cNvPr id="5" name="Título 4"/>
          <p:cNvSpPr>
            <a:spLocks noGrp="1"/>
          </p:cNvSpPr>
          <p:nvPr>
            <p:ph type="title"/>
          </p:nvPr>
        </p:nvSpPr>
        <p:spPr/>
        <p:txBody>
          <a:bodyPr>
            <a:normAutofit fontScale="90000"/>
          </a:bodyPr>
          <a:lstStyle/>
          <a:p>
            <a:r>
              <a:rPr lang="es-ES" dirty="0"/>
              <a:t>Th</a:t>
            </a:r>
            <a:r>
              <a:rPr lang="en-US" dirty="0"/>
              <a:t>e HPRF </a:t>
            </a:r>
            <a:r>
              <a:rPr lang="en-US" dirty="0" smtClean="0"/>
              <a:t>subsystem: 3D design</a:t>
            </a:r>
            <a:endParaRPr lang="es-ES" dirty="0"/>
          </a:p>
        </p:txBody>
      </p:sp>
      <p:pic>
        <p:nvPicPr>
          <p:cNvPr id="6" name="Imagen 5"/>
          <p:cNvPicPr>
            <a:picLocks noChangeAspect="1"/>
          </p:cNvPicPr>
          <p:nvPr/>
        </p:nvPicPr>
        <p:blipFill>
          <a:blip r:embed="rId3"/>
          <a:stretch>
            <a:fillRect/>
          </a:stretch>
        </p:blipFill>
        <p:spPr>
          <a:xfrm>
            <a:off x="0" y="822112"/>
            <a:ext cx="9144000" cy="4754036"/>
          </a:xfrm>
          <a:prstGeom prst="rect">
            <a:avLst/>
          </a:prstGeom>
        </p:spPr>
      </p:pic>
      <p:sp>
        <p:nvSpPr>
          <p:cNvPr id="7" name="TextBox 172"/>
          <p:cNvSpPr txBox="1"/>
          <p:nvPr/>
        </p:nvSpPr>
        <p:spPr>
          <a:xfrm>
            <a:off x="8008097" y="4548872"/>
            <a:ext cx="1028399" cy="523220"/>
          </a:xfrm>
          <a:prstGeom prst="rect">
            <a:avLst/>
          </a:prstGeom>
          <a:noFill/>
          <a:ln>
            <a:solidFill>
              <a:schemeClr val="accent3">
                <a:lumMod val="75000"/>
              </a:schemeClr>
            </a:solidFill>
          </a:ln>
        </p:spPr>
        <p:txBody>
          <a:bodyPr wrap="square" rtlCol="0">
            <a:spAutoFit/>
          </a:bodyPr>
          <a:lstStyle/>
          <a:p>
            <a:pPr algn="ctr"/>
            <a:r>
              <a:rPr lang="en-GB" sz="1400" dirty="0" smtClean="0"/>
              <a:t>Klystron output</a:t>
            </a:r>
          </a:p>
        </p:txBody>
      </p:sp>
      <p:cxnSp>
        <p:nvCxnSpPr>
          <p:cNvPr id="8" name="Straight Arrow Connector 181"/>
          <p:cNvCxnSpPr>
            <a:stCxn id="7" idx="0"/>
          </p:cNvCxnSpPr>
          <p:nvPr/>
        </p:nvCxnSpPr>
        <p:spPr>
          <a:xfrm flipV="1">
            <a:off x="8522297" y="3727618"/>
            <a:ext cx="349099" cy="821254"/>
          </a:xfrm>
          <a:prstGeom prst="straightConnector1">
            <a:avLst/>
          </a:prstGeom>
          <a:ln>
            <a:solidFill>
              <a:schemeClr val="accent3">
                <a:lumMod val="75000"/>
              </a:schemeClr>
            </a:solidFill>
            <a:tailEnd type="arrow"/>
          </a:ln>
        </p:spPr>
        <p:style>
          <a:lnRef idx="1">
            <a:schemeClr val="accent1"/>
          </a:lnRef>
          <a:fillRef idx="0">
            <a:schemeClr val="accent1"/>
          </a:fillRef>
          <a:effectRef idx="0">
            <a:schemeClr val="accent1"/>
          </a:effectRef>
          <a:fontRef idx="minor">
            <a:schemeClr val="tx1"/>
          </a:fontRef>
        </p:style>
      </p:cxnSp>
      <p:sp>
        <p:nvSpPr>
          <p:cNvPr id="9" name="TextBox 174"/>
          <p:cNvSpPr txBox="1"/>
          <p:nvPr/>
        </p:nvSpPr>
        <p:spPr>
          <a:xfrm>
            <a:off x="4067944" y="4417948"/>
            <a:ext cx="1016774" cy="523220"/>
          </a:xfrm>
          <a:prstGeom prst="rect">
            <a:avLst/>
          </a:prstGeom>
          <a:noFill/>
          <a:ln>
            <a:solidFill>
              <a:schemeClr val="accent6">
                <a:lumMod val="75000"/>
              </a:schemeClr>
            </a:solidFill>
          </a:ln>
        </p:spPr>
        <p:txBody>
          <a:bodyPr wrap="square" rtlCol="0">
            <a:spAutoFit/>
          </a:bodyPr>
          <a:lstStyle/>
          <a:p>
            <a:r>
              <a:rPr lang="en-GB" sz="1400" dirty="0" smtClean="0"/>
              <a:t>Directional coupler</a:t>
            </a:r>
            <a:endParaRPr lang="en-GB" sz="1400" dirty="0"/>
          </a:p>
        </p:txBody>
      </p:sp>
      <p:sp>
        <p:nvSpPr>
          <p:cNvPr id="10" name="TextBox 176"/>
          <p:cNvSpPr txBox="1"/>
          <p:nvPr/>
        </p:nvSpPr>
        <p:spPr>
          <a:xfrm>
            <a:off x="6156176" y="3717032"/>
            <a:ext cx="1217099" cy="523220"/>
          </a:xfrm>
          <a:prstGeom prst="rect">
            <a:avLst/>
          </a:prstGeom>
          <a:noFill/>
          <a:ln>
            <a:solidFill>
              <a:schemeClr val="accent6">
                <a:lumMod val="75000"/>
              </a:schemeClr>
            </a:solidFill>
          </a:ln>
        </p:spPr>
        <p:txBody>
          <a:bodyPr wrap="square" rtlCol="0">
            <a:spAutoFit/>
          </a:bodyPr>
          <a:lstStyle/>
          <a:p>
            <a:r>
              <a:rPr lang="en-GB" sz="1400" dirty="0" smtClean="0"/>
              <a:t>3 dB hybrid combiner</a:t>
            </a:r>
            <a:endParaRPr lang="en-GB" sz="1400" dirty="0"/>
          </a:p>
        </p:txBody>
      </p:sp>
      <p:sp>
        <p:nvSpPr>
          <p:cNvPr id="11" name="TextBox 178"/>
          <p:cNvSpPr txBox="1"/>
          <p:nvPr/>
        </p:nvSpPr>
        <p:spPr>
          <a:xfrm>
            <a:off x="683568" y="5676557"/>
            <a:ext cx="721672" cy="307777"/>
          </a:xfrm>
          <a:prstGeom prst="rect">
            <a:avLst/>
          </a:prstGeom>
          <a:noFill/>
          <a:ln>
            <a:solidFill>
              <a:schemeClr val="accent6">
                <a:lumMod val="75000"/>
              </a:schemeClr>
            </a:solidFill>
          </a:ln>
        </p:spPr>
        <p:txBody>
          <a:bodyPr wrap="none" rtlCol="0">
            <a:spAutoFit/>
          </a:bodyPr>
          <a:lstStyle/>
          <a:p>
            <a:r>
              <a:rPr lang="en-GB" sz="1400" dirty="0" smtClean="0"/>
              <a:t>RF load</a:t>
            </a:r>
            <a:endParaRPr lang="en-GB" sz="1400" dirty="0"/>
          </a:p>
        </p:txBody>
      </p:sp>
      <p:cxnSp>
        <p:nvCxnSpPr>
          <p:cNvPr id="12" name="Straight Arrow Connector 189"/>
          <p:cNvCxnSpPr>
            <a:stCxn id="9" idx="1"/>
          </p:cNvCxnSpPr>
          <p:nvPr/>
        </p:nvCxnSpPr>
        <p:spPr>
          <a:xfrm flipH="1" flipV="1">
            <a:off x="2987824" y="4352012"/>
            <a:ext cx="1080120" cy="327546"/>
          </a:xfrm>
          <a:prstGeom prst="straightConnector1">
            <a:avLst/>
          </a:prstGeom>
          <a:ln>
            <a:solidFill>
              <a:schemeClr val="accent6">
                <a:lumMod val="7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13" name="Straight Arrow Connector 191"/>
          <p:cNvCxnSpPr>
            <a:stCxn id="10" idx="0"/>
          </p:cNvCxnSpPr>
          <p:nvPr/>
        </p:nvCxnSpPr>
        <p:spPr>
          <a:xfrm flipH="1" flipV="1">
            <a:off x="6732240" y="2780928"/>
            <a:ext cx="32486" cy="936104"/>
          </a:xfrm>
          <a:prstGeom prst="straightConnector1">
            <a:avLst/>
          </a:prstGeom>
          <a:ln>
            <a:solidFill>
              <a:schemeClr val="accent6">
                <a:lumMod val="7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14" name="Straight Arrow Connector 198"/>
          <p:cNvCxnSpPr>
            <a:stCxn id="11" idx="0"/>
          </p:cNvCxnSpPr>
          <p:nvPr/>
        </p:nvCxnSpPr>
        <p:spPr>
          <a:xfrm flipH="1" flipV="1">
            <a:off x="755576" y="5072092"/>
            <a:ext cx="288828" cy="604465"/>
          </a:xfrm>
          <a:prstGeom prst="straightConnector1">
            <a:avLst/>
          </a:prstGeom>
          <a:ln>
            <a:solidFill>
              <a:schemeClr val="accent6">
                <a:lumMod val="75000"/>
              </a:schemeClr>
            </a:solidFill>
            <a:tailEnd type="arrow"/>
          </a:ln>
        </p:spPr>
        <p:style>
          <a:lnRef idx="1">
            <a:schemeClr val="accent1"/>
          </a:lnRef>
          <a:fillRef idx="0">
            <a:schemeClr val="accent1"/>
          </a:fillRef>
          <a:effectRef idx="0">
            <a:schemeClr val="accent1"/>
          </a:effectRef>
          <a:fontRef idx="minor">
            <a:schemeClr val="tx1"/>
          </a:fontRef>
        </p:style>
      </p:cxnSp>
      <p:sp>
        <p:nvSpPr>
          <p:cNvPr id="15" name="TextBox 175"/>
          <p:cNvSpPr txBox="1"/>
          <p:nvPr/>
        </p:nvSpPr>
        <p:spPr>
          <a:xfrm>
            <a:off x="7652703" y="2276872"/>
            <a:ext cx="1311785" cy="523220"/>
          </a:xfrm>
          <a:prstGeom prst="rect">
            <a:avLst/>
          </a:prstGeom>
          <a:noFill/>
          <a:ln>
            <a:solidFill>
              <a:schemeClr val="tx2">
                <a:lumMod val="60000"/>
                <a:lumOff val="40000"/>
              </a:schemeClr>
            </a:solidFill>
          </a:ln>
        </p:spPr>
        <p:txBody>
          <a:bodyPr wrap="square" rtlCol="0">
            <a:spAutoFit/>
          </a:bodyPr>
          <a:lstStyle/>
          <a:p>
            <a:r>
              <a:rPr lang="en-GB" sz="1400" dirty="0" smtClean="0"/>
              <a:t>RF/vacuum pumping port</a:t>
            </a:r>
            <a:endParaRPr lang="en-GB" sz="1400" dirty="0"/>
          </a:p>
        </p:txBody>
      </p:sp>
      <p:cxnSp>
        <p:nvCxnSpPr>
          <p:cNvPr id="16" name="Straight Arrow Connector 186"/>
          <p:cNvCxnSpPr>
            <a:stCxn id="15" idx="2"/>
          </p:cNvCxnSpPr>
          <p:nvPr/>
        </p:nvCxnSpPr>
        <p:spPr>
          <a:xfrm flipH="1">
            <a:off x="8028384" y="2800092"/>
            <a:ext cx="280212" cy="26886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7" name="TextBox 176"/>
          <p:cNvSpPr txBox="1"/>
          <p:nvPr/>
        </p:nvSpPr>
        <p:spPr>
          <a:xfrm>
            <a:off x="539552" y="2695828"/>
            <a:ext cx="1764949" cy="738664"/>
          </a:xfrm>
          <a:prstGeom prst="rect">
            <a:avLst/>
          </a:prstGeom>
          <a:noFill/>
          <a:ln>
            <a:solidFill>
              <a:schemeClr val="accent6">
                <a:lumMod val="75000"/>
              </a:schemeClr>
            </a:solidFill>
          </a:ln>
        </p:spPr>
        <p:txBody>
          <a:bodyPr wrap="square" rtlCol="0">
            <a:spAutoFit/>
          </a:bodyPr>
          <a:lstStyle/>
          <a:p>
            <a:pPr algn="ctr"/>
            <a:r>
              <a:rPr lang="en-GB" sz="1400" dirty="0" smtClean="0"/>
              <a:t>DUT</a:t>
            </a:r>
          </a:p>
          <a:p>
            <a:pPr algn="ctr"/>
            <a:r>
              <a:rPr lang="en-GB" sz="1400" dirty="0" smtClean="0"/>
              <a:t>with Faraday cups and Pumping ports</a:t>
            </a:r>
            <a:endParaRPr lang="en-GB" sz="1400" dirty="0"/>
          </a:p>
        </p:txBody>
      </p:sp>
      <p:cxnSp>
        <p:nvCxnSpPr>
          <p:cNvPr id="18" name="Straight Arrow Connector 198"/>
          <p:cNvCxnSpPr>
            <a:stCxn id="17" idx="2"/>
          </p:cNvCxnSpPr>
          <p:nvPr/>
        </p:nvCxnSpPr>
        <p:spPr>
          <a:xfrm>
            <a:off x="1422027" y="3434492"/>
            <a:ext cx="341661" cy="557480"/>
          </a:xfrm>
          <a:prstGeom prst="straightConnector1">
            <a:avLst/>
          </a:prstGeom>
          <a:ln>
            <a:solidFill>
              <a:schemeClr val="accent6">
                <a:lumMod val="75000"/>
              </a:schemeClr>
            </a:solidFill>
            <a:tailEnd type="arrow"/>
          </a:ln>
        </p:spPr>
        <p:style>
          <a:lnRef idx="1">
            <a:schemeClr val="accent1"/>
          </a:lnRef>
          <a:fillRef idx="0">
            <a:schemeClr val="accent1"/>
          </a:fillRef>
          <a:effectRef idx="0">
            <a:schemeClr val="accent1"/>
          </a:effectRef>
          <a:fontRef idx="minor">
            <a:schemeClr val="tx1"/>
          </a:fontRef>
        </p:style>
      </p:cxnSp>
      <p:sp>
        <p:nvSpPr>
          <p:cNvPr id="19" name="TextBox 174"/>
          <p:cNvSpPr txBox="1"/>
          <p:nvPr/>
        </p:nvSpPr>
        <p:spPr>
          <a:xfrm>
            <a:off x="2987824" y="2191772"/>
            <a:ext cx="1071251" cy="523220"/>
          </a:xfrm>
          <a:prstGeom prst="rect">
            <a:avLst/>
          </a:prstGeom>
          <a:noFill/>
          <a:ln>
            <a:solidFill>
              <a:schemeClr val="accent6">
                <a:lumMod val="75000"/>
              </a:schemeClr>
            </a:solidFill>
          </a:ln>
        </p:spPr>
        <p:txBody>
          <a:bodyPr wrap="square" rtlCol="0">
            <a:spAutoFit/>
          </a:bodyPr>
          <a:lstStyle/>
          <a:p>
            <a:r>
              <a:rPr lang="en-GB" sz="1400" dirty="0" smtClean="0"/>
              <a:t>WR284 waveguides</a:t>
            </a:r>
            <a:endParaRPr lang="en-GB" sz="1400" dirty="0"/>
          </a:p>
        </p:txBody>
      </p:sp>
      <p:cxnSp>
        <p:nvCxnSpPr>
          <p:cNvPr id="20" name="Straight Arrow Connector 189"/>
          <p:cNvCxnSpPr>
            <a:stCxn id="19" idx="2"/>
          </p:cNvCxnSpPr>
          <p:nvPr/>
        </p:nvCxnSpPr>
        <p:spPr>
          <a:xfrm>
            <a:off x="3523450" y="2714992"/>
            <a:ext cx="535625" cy="304800"/>
          </a:xfrm>
          <a:prstGeom prst="straightConnector1">
            <a:avLst/>
          </a:prstGeom>
          <a:ln>
            <a:solidFill>
              <a:schemeClr val="accent6">
                <a:lumMod val="75000"/>
              </a:schemeClr>
            </a:solidFill>
            <a:tailEnd type="arrow"/>
          </a:ln>
        </p:spPr>
        <p:style>
          <a:lnRef idx="1">
            <a:schemeClr val="accent1"/>
          </a:lnRef>
          <a:fillRef idx="0">
            <a:schemeClr val="accent1"/>
          </a:fillRef>
          <a:effectRef idx="0">
            <a:schemeClr val="accent1"/>
          </a:effectRef>
          <a:fontRef idx="minor">
            <a:schemeClr val="tx1"/>
          </a:fontRef>
        </p:style>
      </p:cxnSp>
      <p:pic>
        <p:nvPicPr>
          <p:cNvPr id="21" name="Picture 8"/>
          <p:cNvPicPr>
            <a:picLocks noChangeAspect="1"/>
          </p:cNvPicPr>
          <p:nvPr/>
        </p:nvPicPr>
        <p:blipFill>
          <a:blip r:embed="rId4"/>
          <a:stretch>
            <a:fillRect/>
          </a:stretch>
        </p:blipFill>
        <p:spPr>
          <a:xfrm>
            <a:off x="395536" y="764704"/>
            <a:ext cx="1944216" cy="1885302"/>
          </a:xfrm>
          <a:prstGeom prst="rect">
            <a:avLst/>
          </a:prstGeom>
          <a:ln w="19050">
            <a:solidFill>
              <a:srgbClr val="FF0000"/>
            </a:solidFill>
          </a:ln>
        </p:spPr>
      </p:pic>
      <p:pic>
        <p:nvPicPr>
          <p:cNvPr id="24" name="Imagen 23"/>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a:off x="3707904" y="4968552"/>
            <a:ext cx="1979712" cy="1484784"/>
          </a:xfrm>
          <a:prstGeom prst="rect">
            <a:avLst/>
          </a:prstGeom>
        </p:spPr>
      </p:pic>
      <p:pic>
        <p:nvPicPr>
          <p:cNvPr id="25" name="Imagen 24" descr="IMG_20160524_094043.jpg"/>
          <p:cNvPicPr>
            <a:picLocks noChangeAspect="1"/>
          </p:cNvPicPr>
          <p:nvPr/>
        </p:nvPicPr>
        <p:blipFill>
          <a:blip r:embed="rId6" cstate="print">
            <a:extLst>
              <a:ext uri="{28A0092B-C50C-407E-A947-70E740481C1C}">
                <a14:useLocalDpi xmlns:a14="http://schemas.microsoft.com/office/drawing/2010/main"/>
              </a:ext>
            </a:extLst>
          </a:blip>
          <a:stretch>
            <a:fillRect/>
          </a:stretch>
        </p:blipFill>
        <p:spPr>
          <a:xfrm rot="16200000">
            <a:off x="1664265" y="5307579"/>
            <a:ext cx="1257923" cy="1677230"/>
          </a:xfrm>
          <a:prstGeom prst="rect">
            <a:avLst/>
          </a:prstGeom>
        </p:spPr>
      </p:pic>
      <p:pic>
        <p:nvPicPr>
          <p:cNvPr id="26" name="Imagen 25" descr="IMG_20160524_094205.jpg"/>
          <p:cNvPicPr>
            <a:picLocks noChangeAspect="1"/>
          </p:cNvPicPr>
          <p:nvPr/>
        </p:nvPicPr>
        <p:blipFill>
          <a:blip r:embed="rId7" cstate="print">
            <a:extLst>
              <a:ext uri="{28A0092B-C50C-407E-A947-70E740481C1C}">
                <a14:useLocalDpi xmlns:a14="http://schemas.microsoft.com/office/drawing/2010/main"/>
              </a:ext>
            </a:extLst>
          </a:blip>
          <a:stretch>
            <a:fillRect/>
          </a:stretch>
        </p:blipFill>
        <p:spPr>
          <a:xfrm rot="16200000">
            <a:off x="2925937" y="538560"/>
            <a:ext cx="1356866" cy="1809155"/>
          </a:xfrm>
          <a:prstGeom prst="rect">
            <a:avLst/>
          </a:prstGeom>
        </p:spPr>
      </p:pic>
      <p:pic>
        <p:nvPicPr>
          <p:cNvPr id="28" name="Imagen 27" descr="IMG_20160524_094123.jpg"/>
          <p:cNvPicPr>
            <a:picLocks noChangeAspect="1"/>
          </p:cNvPicPr>
          <p:nvPr/>
        </p:nvPicPr>
        <p:blipFill>
          <a:blip r:embed="rId8" cstate="print">
            <a:extLst>
              <a:ext uri="{28A0092B-C50C-407E-A947-70E740481C1C}">
                <a14:useLocalDpi xmlns:a14="http://schemas.microsoft.com/office/drawing/2010/main"/>
              </a:ext>
            </a:extLst>
          </a:blip>
          <a:stretch>
            <a:fillRect/>
          </a:stretch>
        </p:blipFill>
        <p:spPr>
          <a:xfrm>
            <a:off x="6012160" y="4293096"/>
            <a:ext cx="1653648" cy="2204864"/>
          </a:xfrm>
          <a:prstGeom prst="rect">
            <a:avLst/>
          </a:prstGeom>
        </p:spPr>
      </p:pic>
      <p:pic>
        <p:nvPicPr>
          <p:cNvPr id="31" name="Imagen 30" descr="IMG_20160524_093955.jpg"/>
          <p:cNvPicPr>
            <a:picLocks noChangeAspect="1"/>
          </p:cNvPicPr>
          <p:nvPr/>
        </p:nvPicPr>
        <p:blipFill>
          <a:blip r:embed="rId9" cstate="print">
            <a:extLst>
              <a:ext uri="{28A0092B-C50C-407E-A947-70E740481C1C}">
                <a14:useLocalDpi xmlns:a14="http://schemas.microsoft.com/office/drawing/2010/main"/>
              </a:ext>
            </a:extLst>
          </a:blip>
          <a:stretch>
            <a:fillRect/>
          </a:stretch>
        </p:blipFill>
        <p:spPr>
          <a:xfrm>
            <a:off x="7776356" y="692696"/>
            <a:ext cx="1188132" cy="1584176"/>
          </a:xfrm>
          <a:prstGeom prst="rect">
            <a:avLst/>
          </a:prstGeom>
        </p:spPr>
      </p:pic>
    </p:spTree>
    <p:extLst>
      <p:ext uri="{BB962C8B-B14F-4D97-AF65-F5344CB8AC3E}">
        <p14:creationId xmlns:p14="http://schemas.microsoft.com/office/powerpoint/2010/main" val="1304807897"/>
      </p:ext>
    </p:extLst>
  </p:cSld>
  <p:clrMapOvr>
    <a:masterClrMapping/>
  </p:clrMapOvr>
  <mc:AlternateContent xmlns:mc="http://schemas.openxmlformats.org/markup-compatibility/2006">
    <mc:Choice xmlns:p14="http://schemas.microsoft.com/office/powerpoint/2010/main" Requires="p14">
      <p:transition spd="slow" p14:dur="2000">
        <p14:prism isContent="1"/>
      </p:transition>
    </mc:Choice>
    <mc:Fallback>
      <p:transition xmlns:p14="http://schemas.microsoft.com/office/powerpoint/2010/main" spd="slow">
        <p:fade/>
      </p:transition>
    </mc:Fallback>
  </mc:AlternateContent>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object 5"/>
          <p:cNvSpPr/>
          <p:nvPr/>
        </p:nvSpPr>
        <p:spPr>
          <a:xfrm>
            <a:off x="4901612" y="2403701"/>
            <a:ext cx="3323821" cy="2029268"/>
          </a:xfrm>
          <a:prstGeom prst="rect">
            <a:avLst/>
          </a:prstGeom>
          <a:blipFill>
            <a:blip r:embed="rId3" cstate="print"/>
            <a:stretch>
              <a:fillRect/>
            </a:stretch>
          </a:blipFill>
        </p:spPr>
        <p:txBody>
          <a:bodyPr wrap="square" lIns="0" tIns="0" rIns="0" bIns="0" rtlCol="0"/>
          <a:lstStyle/>
          <a:p>
            <a:endParaRPr/>
          </a:p>
        </p:txBody>
      </p:sp>
      <p:sp>
        <p:nvSpPr>
          <p:cNvPr id="6" name="object 6"/>
          <p:cNvSpPr txBox="1"/>
          <p:nvPr/>
        </p:nvSpPr>
        <p:spPr>
          <a:xfrm>
            <a:off x="204732" y="1869820"/>
            <a:ext cx="3783239" cy="1091196"/>
          </a:xfrm>
          <a:prstGeom prst="rect">
            <a:avLst/>
          </a:prstGeom>
        </p:spPr>
        <p:txBody>
          <a:bodyPr vert="horz" wrap="square" lIns="0" tIns="0" rIns="0" bIns="0" rtlCol="0">
            <a:spAutoFit/>
          </a:bodyPr>
          <a:lstStyle/>
          <a:p>
            <a:pPr marL="354965" marR="33020" indent="-342900" algn="just">
              <a:lnSpc>
                <a:spcPts val="1700"/>
              </a:lnSpc>
            </a:pPr>
            <a:r>
              <a:rPr sz="1600" dirty="0">
                <a:latin typeface="Arial"/>
                <a:cs typeface="Arial"/>
              </a:rPr>
              <a:t>•</a:t>
            </a:r>
            <a:r>
              <a:rPr sz="1600" dirty="0">
                <a:solidFill>
                  <a:srgbClr val="4180FF"/>
                </a:solidFill>
                <a:latin typeface="Helvetica"/>
                <a:cs typeface="Helvetica"/>
              </a:rPr>
              <a:t>   </a:t>
            </a:r>
            <a:r>
              <a:rPr sz="1600" spc="20" dirty="0" smtClean="0">
                <a:latin typeface="Calibri"/>
                <a:cs typeface="Calibri"/>
              </a:rPr>
              <a:t>Striplin</a:t>
            </a:r>
            <a:r>
              <a:rPr sz="1600" spc="-10" dirty="0" smtClean="0">
                <a:latin typeface="Calibri"/>
                <a:cs typeface="Calibri"/>
              </a:rPr>
              <a:t>e</a:t>
            </a:r>
            <a:r>
              <a:rPr sz="1600" dirty="0" smtClean="0">
                <a:latin typeface="Calibri"/>
                <a:cs typeface="Calibri"/>
              </a:rPr>
              <a:t>  </a:t>
            </a:r>
            <a:r>
              <a:rPr sz="1600" spc="105" dirty="0" smtClean="0">
                <a:latin typeface="Calibri"/>
                <a:cs typeface="Calibri"/>
              </a:rPr>
              <a:t> </a:t>
            </a:r>
            <a:r>
              <a:rPr sz="1600" spc="30" dirty="0">
                <a:latin typeface="Calibri"/>
                <a:cs typeface="Calibri"/>
              </a:rPr>
              <a:t>pr</a:t>
            </a:r>
            <a:r>
              <a:rPr sz="1600" spc="20" dirty="0">
                <a:latin typeface="Calibri"/>
                <a:cs typeface="Calibri"/>
              </a:rPr>
              <a:t>ototyp</a:t>
            </a:r>
            <a:r>
              <a:rPr sz="1600" spc="-10" dirty="0">
                <a:latin typeface="Calibri"/>
                <a:cs typeface="Calibri"/>
              </a:rPr>
              <a:t>e</a:t>
            </a:r>
            <a:r>
              <a:rPr sz="1600" dirty="0">
                <a:latin typeface="Calibri"/>
                <a:cs typeface="Calibri"/>
              </a:rPr>
              <a:t>  </a:t>
            </a:r>
            <a:r>
              <a:rPr sz="1600" spc="105" dirty="0">
                <a:latin typeface="Calibri"/>
                <a:cs typeface="Calibri"/>
              </a:rPr>
              <a:t> </a:t>
            </a:r>
            <a:r>
              <a:rPr sz="1600" spc="20" dirty="0">
                <a:latin typeface="Calibri"/>
                <a:cs typeface="Calibri"/>
              </a:rPr>
              <a:t>wit</a:t>
            </a:r>
            <a:r>
              <a:rPr sz="1600" spc="-10" dirty="0">
                <a:latin typeface="Calibri"/>
                <a:cs typeface="Calibri"/>
              </a:rPr>
              <a:t>h</a:t>
            </a:r>
            <a:r>
              <a:rPr sz="1600" dirty="0">
                <a:latin typeface="Calibri"/>
                <a:cs typeface="Calibri"/>
              </a:rPr>
              <a:t>  </a:t>
            </a:r>
            <a:r>
              <a:rPr sz="1600" spc="110" dirty="0">
                <a:latin typeface="Calibri"/>
                <a:cs typeface="Calibri"/>
              </a:rPr>
              <a:t> </a:t>
            </a:r>
            <a:r>
              <a:rPr sz="1600" spc="20" dirty="0" smtClean="0">
                <a:latin typeface="Calibri"/>
                <a:cs typeface="Calibri"/>
              </a:rPr>
              <a:t>shor</a:t>
            </a:r>
            <a:r>
              <a:rPr lang="en-US" sz="1600" spc="20" dirty="0" smtClean="0">
                <a:latin typeface="Calibri"/>
                <a:cs typeface="Calibri"/>
              </a:rPr>
              <a:t>t</a:t>
            </a:r>
            <a:r>
              <a:rPr sz="1600" spc="-495" dirty="0" smtClean="0">
                <a:latin typeface="Calibri"/>
                <a:cs typeface="Calibri"/>
              </a:rPr>
              <a:t>-</a:t>
            </a:r>
            <a:r>
              <a:rPr sz="1600" spc="-495" dirty="0">
                <a:latin typeface="Calibri"/>
                <a:cs typeface="Calibri"/>
              </a:rPr>
              <a:t>­‐</a:t>
            </a:r>
            <a:r>
              <a:rPr sz="1600" spc="-215" dirty="0">
                <a:latin typeface="Calibri"/>
                <a:cs typeface="Calibri"/>
              </a:rPr>
              <a:t> </a:t>
            </a:r>
            <a:r>
              <a:rPr sz="1600" dirty="0">
                <a:latin typeface="Calibri"/>
                <a:cs typeface="Calibri"/>
              </a:rPr>
              <a:t>c</a:t>
            </a:r>
            <a:r>
              <a:rPr sz="1600" spc="-5" dirty="0">
                <a:latin typeface="Calibri"/>
                <a:cs typeface="Calibri"/>
              </a:rPr>
              <a:t>i</a:t>
            </a:r>
            <a:r>
              <a:rPr sz="1600" dirty="0">
                <a:latin typeface="Calibri"/>
                <a:cs typeface="Calibri"/>
              </a:rPr>
              <a:t>rc</a:t>
            </a:r>
            <a:r>
              <a:rPr sz="1600" spc="-5" dirty="0">
                <a:latin typeface="Calibri"/>
                <a:cs typeface="Calibri"/>
              </a:rPr>
              <a:t>u</a:t>
            </a:r>
            <a:r>
              <a:rPr sz="1600" spc="-10" dirty="0">
                <a:latin typeface="Calibri"/>
                <a:cs typeface="Calibri"/>
              </a:rPr>
              <a:t>it</a:t>
            </a:r>
            <a:r>
              <a:rPr sz="1600" dirty="0">
                <a:latin typeface="Calibri"/>
                <a:cs typeface="Calibri"/>
              </a:rPr>
              <a:t>ed</a:t>
            </a:r>
            <a:r>
              <a:rPr sz="1600" spc="30" dirty="0">
                <a:latin typeface="Calibri"/>
                <a:cs typeface="Calibri"/>
              </a:rPr>
              <a:t> </a:t>
            </a:r>
            <a:r>
              <a:rPr sz="1600" dirty="0">
                <a:latin typeface="Calibri"/>
                <a:cs typeface="Calibri"/>
              </a:rPr>
              <a:t>e</a:t>
            </a:r>
            <a:r>
              <a:rPr sz="1600" spc="-5" dirty="0">
                <a:latin typeface="Calibri"/>
                <a:cs typeface="Calibri"/>
              </a:rPr>
              <a:t>l</a:t>
            </a:r>
            <a:r>
              <a:rPr sz="1600" dirty="0">
                <a:latin typeface="Calibri"/>
                <a:cs typeface="Calibri"/>
              </a:rPr>
              <a:t>ec</a:t>
            </a:r>
            <a:r>
              <a:rPr sz="1600" spc="-5" dirty="0">
                <a:latin typeface="Calibri"/>
                <a:cs typeface="Calibri"/>
              </a:rPr>
              <a:t>t</a:t>
            </a:r>
            <a:r>
              <a:rPr sz="1600" dirty="0">
                <a:latin typeface="Calibri"/>
                <a:cs typeface="Calibri"/>
              </a:rPr>
              <a:t>r</a:t>
            </a:r>
            <a:r>
              <a:rPr sz="1600" spc="-5" dirty="0">
                <a:latin typeface="Calibri"/>
                <a:cs typeface="Calibri"/>
              </a:rPr>
              <a:t>o</a:t>
            </a:r>
            <a:r>
              <a:rPr sz="1600" spc="-15" dirty="0">
                <a:latin typeface="Calibri"/>
                <a:cs typeface="Calibri"/>
              </a:rPr>
              <a:t>d</a:t>
            </a:r>
            <a:r>
              <a:rPr sz="1600" dirty="0">
                <a:latin typeface="Calibri"/>
                <a:cs typeface="Calibri"/>
              </a:rPr>
              <a:t>es</a:t>
            </a:r>
            <a:r>
              <a:rPr sz="1600" spc="30" dirty="0">
                <a:latin typeface="Calibri"/>
                <a:cs typeface="Calibri"/>
              </a:rPr>
              <a:t> </a:t>
            </a:r>
            <a:r>
              <a:rPr sz="1600" spc="-15" dirty="0">
                <a:latin typeface="Calibri"/>
                <a:cs typeface="Calibri"/>
              </a:rPr>
              <a:t>install</a:t>
            </a:r>
            <a:r>
              <a:rPr sz="1600" dirty="0">
                <a:latin typeface="Calibri"/>
                <a:cs typeface="Calibri"/>
              </a:rPr>
              <a:t>ed</a:t>
            </a:r>
            <a:r>
              <a:rPr sz="1600" spc="30" dirty="0">
                <a:latin typeface="Calibri"/>
                <a:cs typeface="Calibri"/>
              </a:rPr>
              <a:t> </a:t>
            </a:r>
            <a:r>
              <a:rPr sz="1600" spc="-10" dirty="0">
                <a:latin typeface="Calibri"/>
                <a:cs typeface="Calibri"/>
              </a:rPr>
              <a:t>in</a:t>
            </a:r>
            <a:r>
              <a:rPr sz="1600" spc="30" dirty="0">
                <a:latin typeface="Calibri"/>
                <a:cs typeface="Calibri"/>
              </a:rPr>
              <a:t> </a:t>
            </a:r>
            <a:r>
              <a:rPr sz="1600" spc="-10" dirty="0">
                <a:latin typeface="Calibri"/>
                <a:cs typeface="Calibri"/>
              </a:rPr>
              <a:t>TBL at</a:t>
            </a:r>
            <a:r>
              <a:rPr sz="1600" spc="30" dirty="0">
                <a:latin typeface="Calibri"/>
                <a:cs typeface="Calibri"/>
              </a:rPr>
              <a:t> </a:t>
            </a:r>
            <a:r>
              <a:rPr sz="1600" dirty="0" smtClean="0">
                <a:latin typeface="Calibri"/>
                <a:cs typeface="Calibri"/>
              </a:rPr>
              <a:t>CT</a:t>
            </a:r>
            <a:r>
              <a:rPr sz="1600" spc="-10" dirty="0" smtClean="0">
                <a:latin typeface="Calibri"/>
                <a:cs typeface="Calibri"/>
              </a:rPr>
              <a:t>F3</a:t>
            </a:r>
            <a:r>
              <a:rPr lang="fr-FR" sz="1600" spc="-10" dirty="0" smtClean="0">
                <a:latin typeface="Calibri"/>
                <a:cs typeface="Calibri"/>
              </a:rPr>
              <a:t>.</a:t>
            </a:r>
          </a:p>
          <a:p>
            <a:pPr marL="354965" marR="33020" indent="-342900" algn="just">
              <a:lnSpc>
                <a:spcPts val="1700"/>
              </a:lnSpc>
            </a:pPr>
            <a:endParaRPr sz="2200" dirty="0">
              <a:latin typeface="Times New Roman"/>
              <a:cs typeface="Times New Roman"/>
            </a:endParaRPr>
          </a:p>
          <a:p>
            <a:pPr marL="354965" marR="5080" indent="-342900" algn="just">
              <a:lnSpc>
                <a:spcPct val="89000"/>
              </a:lnSpc>
            </a:pPr>
            <a:endParaRPr sz="1600" dirty="0">
              <a:latin typeface="Calibri"/>
              <a:cs typeface="Calibri"/>
            </a:endParaRPr>
          </a:p>
        </p:txBody>
      </p:sp>
      <p:sp>
        <p:nvSpPr>
          <p:cNvPr id="7" name="object 7"/>
          <p:cNvSpPr txBox="1"/>
          <p:nvPr/>
        </p:nvSpPr>
        <p:spPr>
          <a:xfrm>
            <a:off x="186440" y="2567202"/>
            <a:ext cx="3816801" cy="657488"/>
          </a:xfrm>
          <a:prstGeom prst="rect">
            <a:avLst/>
          </a:prstGeom>
        </p:spPr>
        <p:txBody>
          <a:bodyPr vert="horz" wrap="square" lIns="0" tIns="0" rIns="0" bIns="0" rtlCol="0">
            <a:spAutoFit/>
          </a:bodyPr>
          <a:lstStyle/>
          <a:p>
            <a:pPr marL="354965" marR="5080" indent="-342900" algn="just">
              <a:lnSpc>
                <a:spcPct val="89000"/>
              </a:lnSpc>
            </a:pPr>
            <a:r>
              <a:rPr lang="en-US" sz="1600" dirty="0" smtClean="0">
                <a:latin typeface="Arial"/>
                <a:cs typeface="Arial"/>
              </a:rPr>
              <a:t>•</a:t>
            </a:r>
            <a:r>
              <a:rPr lang="en-US" sz="1600" dirty="0" smtClean="0">
                <a:latin typeface="Helvetica"/>
                <a:cs typeface="Helvetica"/>
              </a:rPr>
              <a:t>  </a:t>
            </a:r>
            <a:r>
              <a:rPr lang="en-US" sz="1600" spc="-10" dirty="0" smtClean="0">
                <a:latin typeface="Calibri"/>
                <a:cs typeface="Helvetica"/>
              </a:rPr>
              <a:t>Linearity and Sensitivity parameters successfully tested with beam for 6 MW and 60 MW of extracted PETS power</a:t>
            </a:r>
            <a:r>
              <a:rPr lang="en-US" sz="1600" dirty="0" smtClean="0">
                <a:latin typeface="Calibri"/>
                <a:cs typeface="Calibri"/>
              </a:rPr>
              <a:t>.</a:t>
            </a:r>
            <a:endParaRPr lang="en-US" sz="1600" dirty="0">
              <a:latin typeface="Calibri"/>
              <a:cs typeface="Calibri"/>
            </a:endParaRPr>
          </a:p>
        </p:txBody>
      </p:sp>
      <p:sp>
        <p:nvSpPr>
          <p:cNvPr id="8" name="object 8"/>
          <p:cNvSpPr/>
          <p:nvPr/>
        </p:nvSpPr>
        <p:spPr>
          <a:xfrm>
            <a:off x="6707112" y="6498545"/>
            <a:ext cx="1905" cy="0"/>
          </a:xfrm>
          <a:custGeom>
            <a:avLst/>
            <a:gdLst/>
            <a:ahLst/>
            <a:cxnLst/>
            <a:rect l="l" t="t" r="r" b="b"/>
            <a:pathLst>
              <a:path w="1904">
                <a:moveTo>
                  <a:pt x="0" y="0"/>
                </a:moveTo>
                <a:lnTo>
                  <a:pt x="1836" y="0"/>
                </a:lnTo>
              </a:path>
            </a:pathLst>
          </a:custGeom>
          <a:ln w="3175">
            <a:solidFill>
              <a:srgbClr val="000000"/>
            </a:solidFill>
          </a:ln>
        </p:spPr>
        <p:txBody>
          <a:bodyPr wrap="square" lIns="0" tIns="0" rIns="0" bIns="0" rtlCol="0"/>
          <a:lstStyle/>
          <a:p>
            <a:endParaRPr/>
          </a:p>
        </p:txBody>
      </p:sp>
      <p:sp>
        <p:nvSpPr>
          <p:cNvPr id="9" name="object 9"/>
          <p:cNvSpPr/>
          <p:nvPr/>
        </p:nvSpPr>
        <p:spPr>
          <a:xfrm>
            <a:off x="6707112" y="6476997"/>
            <a:ext cx="1905" cy="0"/>
          </a:xfrm>
          <a:custGeom>
            <a:avLst/>
            <a:gdLst/>
            <a:ahLst/>
            <a:cxnLst/>
            <a:rect l="l" t="t" r="r" b="b"/>
            <a:pathLst>
              <a:path w="1904">
                <a:moveTo>
                  <a:pt x="0" y="0"/>
                </a:moveTo>
                <a:lnTo>
                  <a:pt x="1836" y="0"/>
                </a:lnTo>
              </a:path>
            </a:pathLst>
          </a:custGeom>
          <a:ln w="3175">
            <a:solidFill>
              <a:srgbClr val="000000"/>
            </a:solidFill>
          </a:ln>
        </p:spPr>
        <p:txBody>
          <a:bodyPr wrap="square" lIns="0" tIns="0" rIns="0" bIns="0" rtlCol="0"/>
          <a:lstStyle/>
          <a:p>
            <a:endParaRPr/>
          </a:p>
        </p:txBody>
      </p:sp>
      <p:sp>
        <p:nvSpPr>
          <p:cNvPr id="10" name="object 10"/>
          <p:cNvSpPr/>
          <p:nvPr/>
        </p:nvSpPr>
        <p:spPr>
          <a:xfrm>
            <a:off x="6707112" y="6455904"/>
            <a:ext cx="1905" cy="0"/>
          </a:xfrm>
          <a:custGeom>
            <a:avLst/>
            <a:gdLst/>
            <a:ahLst/>
            <a:cxnLst/>
            <a:rect l="l" t="t" r="r" b="b"/>
            <a:pathLst>
              <a:path w="1904">
                <a:moveTo>
                  <a:pt x="0" y="0"/>
                </a:moveTo>
                <a:lnTo>
                  <a:pt x="1836" y="0"/>
                </a:lnTo>
              </a:path>
            </a:pathLst>
          </a:custGeom>
          <a:ln w="3175">
            <a:solidFill>
              <a:srgbClr val="000000"/>
            </a:solidFill>
          </a:ln>
        </p:spPr>
        <p:txBody>
          <a:bodyPr wrap="square" lIns="0" tIns="0" rIns="0" bIns="0" rtlCol="0"/>
          <a:lstStyle/>
          <a:p>
            <a:endParaRPr/>
          </a:p>
        </p:txBody>
      </p:sp>
      <p:sp>
        <p:nvSpPr>
          <p:cNvPr id="11" name="object 11"/>
          <p:cNvSpPr/>
          <p:nvPr/>
        </p:nvSpPr>
        <p:spPr>
          <a:xfrm>
            <a:off x="6707112" y="6434812"/>
            <a:ext cx="1905" cy="0"/>
          </a:xfrm>
          <a:custGeom>
            <a:avLst/>
            <a:gdLst/>
            <a:ahLst/>
            <a:cxnLst/>
            <a:rect l="l" t="t" r="r" b="b"/>
            <a:pathLst>
              <a:path w="1904">
                <a:moveTo>
                  <a:pt x="0" y="0"/>
                </a:moveTo>
                <a:lnTo>
                  <a:pt x="1836" y="0"/>
                </a:lnTo>
              </a:path>
            </a:pathLst>
          </a:custGeom>
          <a:ln w="3175">
            <a:solidFill>
              <a:srgbClr val="000000"/>
            </a:solidFill>
          </a:ln>
        </p:spPr>
        <p:txBody>
          <a:bodyPr wrap="square" lIns="0" tIns="0" rIns="0" bIns="0" rtlCol="0"/>
          <a:lstStyle/>
          <a:p>
            <a:endParaRPr/>
          </a:p>
        </p:txBody>
      </p:sp>
      <p:sp>
        <p:nvSpPr>
          <p:cNvPr id="12" name="object 12"/>
          <p:cNvSpPr/>
          <p:nvPr/>
        </p:nvSpPr>
        <p:spPr>
          <a:xfrm>
            <a:off x="6707112" y="6413732"/>
            <a:ext cx="1905" cy="0"/>
          </a:xfrm>
          <a:custGeom>
            <a:avLst/>
            <a:gdLst/>
            <a:ahLst/>
            <a:cxnLst/>
            <a:rect l="l" t="t" r="r" b="b"/>
            <a:pathLst>
              <a:path w="1904">
                <a:moveTo>
                  <a:pt x="0" y="0"/>
                </a:moveTo>
                <a:lnTo>
                  <a:pt x="1836" y="0"/>
                </a:lnTo>
              </a:path>
            </a:pathLst>
          </a:custGeom>
          <a:ln w="3175">
            <a:solidFill>
              <a:srgbClr val="000000"/>
            </a:solidFill>
          </a:ln>
        </p:spPr>
        <p:txBody>
          <a:bodyPr wrap="square" lIns="0" tIns="0" rIns="0" bIns="0" rtlCol="0"/>
          <a:lstStyle/>
          <a:p>
            <a:endParaRPr/>
          </a:p>
        </p:txBody>
      </p:sp>
      <p:sp>
        <p:nvSpPr>
          <p:cNvPr id="13" name="object 13"/>
          <p:cNvSpPr/>
          <p:nvPr/>
        </p:nvSpPr>
        <p:spPr>
          <a:xfrm>
            <a:off x="6707112" y="6392666"/>
            <a:ext cx="1905" cy="0"/>
          </a:xfrm>
          <a:custGeom>
            <a:avLst/>
            <a:gdLst/>
            <a:ahLst/>
            <a:cxnLst/>
            <a:rect l="l" t="t" r="r" b="b"/>
            <a:pathLst>
              <a:path w="1904">
                <a:moveTo>
                  <a:pt x="0" y="0"/>
                </a:moveTo>
                <a:lnTo>
                  <a:pt x="1836" y="0"/>
                </a:lnTo>
              </a:path>
            </a:pathLst>
          </a:custGeom>
          <a:ln w="3175">
            <a:solidFill>
              <a:srgbClr val="000000"/>
            </a:solidFill>
          </a:ln>
        </p:spPr>
        <p:txBody>
          <a:bodyPr wrap="square" lIns="0" tIns="0" rIns="0" bIns="0" rtlCol="0"/>
          <a:lstStyle/>
          <a:p>
            <a:endParaRPr/>
          </a:p>
        </p:txBody>
      </p:sp>
      <p:sp>
        <p:nvSpPr>
          <p:cNvPr id="14" name="object 14"/>
          <p:cNvSpPr/>
          <p:nvPr/>
        </p:nvSpPr>
        <p:spPr>
          <a:xfrm>
            <a:off x="6707112" y="6371547"/>
            <a:ext cx="1905" cy="0"/>
          </a:xfrm>
          <a:custGeom>
            <a:avLst/>
            <a:gdLst/>
            <a:ahLst/>
            <a:cxnLst/>
            <a:rect l="l" t="t" r="r" b="b"/>
            <a:pathLst>
              <a:path w="1904">
                <a:moveTo>
                  <a:pt x="0" y="0"/>
                </a:moveTo>
                <a:lnTo>
                  <a:pt x="1836" y="0"/>
                </a:lnTo>
              </a:path>
            </a:pathLst>
          </a:custGeom>
          <a:ln w="3175">
            <a:solidFill>
              <a:srgbClr val="000000"/>
            </a:solidFill>
          </a:ln>
        </p:spPr>
        <p:txBody>
          <a:bodyPr wrap="square" lIns="0" tIns="0" rIns="0" bIns="0" rtlCol="0"/>
          <a:lstStyle/>
          <a:p>
            <a:endParaRPr/>
          </a:p>
        </p:txBody>
      </p:sp>
      <p:sp>
        <p:nvSpPr>
          <p:cNvPr id="15" name="object 15"/>
          <p:cNvSpPr/>
          <p:nvPr/>
        </p:nvSpPr>
        <p:spPr>
          <a:xfrm>
            <a:off x="6707112" y="6350468"/>
            <a:ext cx="1905" cy="0"/>
          </a:xfrm>
          <a:custGeom>
            <a:avLst/>
            <a:gdLst/>
            <a:ahLst/>
            <a:cxnLst/>
            <a:rect l="l" t="t" r="r" b="b"/>
            <a:pathLst>
              <a:path w="1904">
                <a:moveTo>
                  <a:pt x="0" y="0"/>
                </a:moveTo>
                <a:lnTo>
                  <a:pt x="1836" y="0"/>
                </a:lnTo>
              </a:path>
            </a:pathLst>
          </a:custGeom>
          <a:ln w="3175">
            <a:solidFill>
              <a:srgbClr val="000000"/>
            </a:solidFill>
          </a:ln>
        </p:spPr>
        <p:txBody>
          <a:bodyPr wrap="square" lIns="0" tIns="0" rIns="0" bIns="0" rtlCol="0"/>
          <a:lstStyle/>
          <a:p>
            <a:endParaRPr/>
          </a:p>
        </p:txBody>
      </p:sp>
      <p:sp>
        <p:nvSpPr>
          <p:cNvPr id="16" name="object 16"/>
          <p:cNvSpPr/>
          <p:nvPr/>
        </p:nvSpPr>
        <p:spPr>
          <a:xfrm>
            <a:off x="6707112" y="6329402"/>
            <a:ext cx="1905" cy="0"/>
          </a:xfrm>
          <a:custGeom>
            <a:avLst/>
            <a:gdLst/>
            <a:ahLst/>
            <a:cxnLst/>
            <a:rect l="l" t="t" r="r" b="b"/>
            <a:pathLst>
              <a:path w="1904">
                <a:moveTo>
                  <a:pt x="0" y="0"/>
                </a:moveTo>
                <a:lnTo>
                  <a:pt x="1836" y="0"/>
                </a:lnTo>
              </a:path>
            </a:pathLst>
          </a:custGeom>
          <a:ln w="3175">
            <a:solidFill>
              <a:srgbClr val="000000"/>
            </a:solidFill>
          </a:ln>
        </p:spPr>
        <p:txBody>
          <a:bodyPr wrap="square" lIns="0" tIns="0" rIns="0" bIns="0" rtlCol="0"/>
          <a:lstStyle/>
          <a:p>
            <a:endParaRPr/>
          </a:p>
        </p:txBody>
      </p:sp>
      <p:sp>
        <p:nvSpPr>
          <p:cNvPr id="17" name="object 17"/>
          <p:cNvSpPr/>
          <p:nvPr/>
        </p:nvSpPr>
        <p:spPr>
          <a:xfrm>
            <a:off x="6707112" y="6308322"/>
            <a:ext cx="1905" cy="0"/>
          </a:xfrm>
          <a:custGeom>
            <a:avLst/>
            <a:gdLst/>
            <a:ahLst/>
            <a:cxnLst/>
            <a:rect l="l" t="t" r="r" b="b"/>
            <a:pathLst>
              <a:path w="1904">
                <a:moveTo>
                  <a:pt x="0" y="0"/>
                </a:moveTo>
                <a:lnTo>
                  <a:pt x="1836" y="0"/>
                </a:lnTo>
              </a:path>
            </a:pathLst>
          </a:custGeom>
          <a:ln w="3175">
            <a:solidFill>
              <a:srgbClr val="000000"/>
            </a:solidFill>
          </a:ln>
        </p:spPr>
        <p:txBody>
          <a:bodyPr wrap="square" lIns="0" tIns="0" rIns="0" bIns="0" rtlCol="0"/>
          <a:lstStyle/>
          <a:p>
            <a:endParaRPr/>
          </a:p>
        </p:txBody>
      </p:sp>
      <p:sp>
        <p:nvSpPr>
          <p:cNvPr id="18" name="object 18"/>
          <p:cNvSpPr/>
          <p:nvPr/>
        </p:nvSpPr>
        <p:spPr>
          <a:xfrm>
            <a:off x="6707112" y="6287217"/>
            <a:ext cx="1905" cy="0"/>
          </a:xfrm>
          <a:custGeom>
            <a:avLst/>
            <a:gdLst/>
            <a:ahLst/>
            <a:cxnLst/>
            <a:rect l="l" t="t" r="r" b="b"/>
            <a:pathLst>
              <a:path w="1904">
                <a:moveTo>
                  <a:pt x="0" y="0"/>
                </a:moveTo>
                <a:lnTo>
                  <a:pt x="1836" y="0"/>
                </a:lnTo>
              </a:path>
            </a:pathLst>
          </a:custGeom>
          <a:ln w="3175">
            <a:solidFill>
              <a:srgbClr val="000000"/>
            </a:solidFill>
          </a:ln>
        </p:spPr>
        <p:txBody>
          <a:bodyPr wrap="square" lIns="0" tIns="0" rIns="0" bIns="0" rtlCol="0"/>
          <a:lstStyle/>
          <a:p>
            <a:endParaRPr/>
          </a:p>
        </p:txBody>
      </p:sp>
      <p:sp>
        <p:nvSpPr>
          <p:cNvPr id="19" name="object 19"/>
          <p:cNvSpPr/>
          <p:nvPr/>
        </p:nvSpPr>
        <p:spPr>
          <a:xfrm>
            <a:off x="6707112" y="6266137"/>
            <a:ext cx="1905" cy="0"/>
          </a:xfrm>
          <a:custGeom>
            <a:avLst/>
            <a:gdLst/>
            <a:ahLst/>
            <a:cxnLst/>
            <a:rect l="l" t="t" r="r" b="b"/>
            <a:pathLst>
              <a:path w="1904">
                <a:moveTo>
                  <a:pt x="0" y="0"/>
                </a:moveTo>
                <a:lnTo>
                  <a:pt x="1836" y="0"/>
                </a:lnTo>
              </a:path>
            </a:pathLst>
          </a:custGeom>
          <a:ln w="3175">
            <a:solidFill>
              <a:srgbClr val="000000"/>
            </a:solidFill>
          </a:ln>
        </p:spPr>
        <p:txBody>
          <a:bodyPr wrap="square" lIns="0" tIns="0" rIns="0" bIns="0" rtlCol="0"/>
          <a:lstStyle/>
          <a:p>
            <a:endParaRPr/>
          </a:p>
        </p:txBody>
      </p:sp>
      <p:sp>
        <p:nvSpPr>
          <p:cNvPr id="20" name="object 20"/>
          <p:cNvSpPr/>
          <p:nvPr/>
        </p:nvSpPr>
        <p:spPr>
          <a:xfrm>
            <a:off x="6707112" y="6245058"/>
            <a:ext cx="1905" cy="0"/>
          </a:xfrm>
          <a:custGeom>
            <a:avLst/>
            <a:gdLst/>
            <a:ahLst/>
            <a:cxnLst/>
            <a:rect l="l" t="t" r="r" b="b"/>
            <a:pathLst>
              <a:path w="1904">
                <a:moveTo>
                  <a:pt x="0" y="0"/>
                </a:moveTo>
                <a:lnTo>
                  <a:pt x="1836" y="0"/>
                </a:lnTo>
              </a:path>
            </a:pathLst>
          </a:custGeom>
          <a:ln w="3175">
            <a:solidFill>
              <a:srgbClr val="000000"/>
            </a:solidFill>
          </a:ln>
        </p:spPr>
        <p:txBody>
          <a:bodyPr wrap="square" lIns="0" tIns="0" rIns="0" bIns="0" rtlCol="0"/>
          <a:lstStyle/>
          <a:p>
            <a:endParaRPr/>
          </a:p>
        </p:txBody>
      </p:sp>
      <p:sp>
        <p:nvSpPr>
          <p:cNvPr id="21" name="object 21"/>
          <p:cNvSpPr/>
          <p:nvPr/>
        </p:nvSpPr>
        <p:spPr>
          <a:xfrm>
            <a:off x="6707112" y="6223965"/>
            <a:ext cx="1905" cy="0"/>
          </a:xfrm>
          <a:custGeom>
            <a:avLst/>
            <a:gdLst/>
            <a:ahLst/>
            <a:cxnLst/>
            <a:rect l="l" t="t" r="r" b="b"/>
            <a:pathLst>
              <a:path w="1904">
                <a:moveTo>
                  <a:pt x="0" y="0"/>
                </a:moveTo>
                <a:lnTo>
                  <a:pt x="1836" y="0"/>
                </a:lnTo>
              </a:path>
            </a:pathLst>
          </a:custGeom>
          <a:ln w="3175">
            <a:solidFill>
              <a:srgbClr val="000000"/>
            </a:solidFill>
          </a:ln>
        </p:spPr>
        <p:txBody>
          <a:bodyPr wrap="square" lIns="0" tIns="0" rIns="0" bIns="0" rtlCol="0"/>
          <a:lstStyle/>
          <a:p>
            <a:endParaRPr/>
          </a:p>
        </p:txBody>
      </p:sp>
      <p:sp>
        <p:nvSpPr>
          <p:cNvPr id="22" name="object 22"/>
          <p:cNvSpPr/>
          <p:nvPr/>
        </p:nvSpPr>
        <p:spPr>
          <a:xfrm>
            <a:off x="6707112" y="6202873"/>
            <a:ext cx="1905" cy="0"/>
          </a:xfrm>
          <a:custGeom>
            <a:avLst/>
            <a:gdLst/>
            <a:ahLst/>
            <a:cxnLst/>
            <a:rect l="l" t="t" r="r" b="b"/>
            <a:pathLst>
              <a:path w="1904">
                <a:moveTo>
                  <a:pt x="0" y="0"/>
                </a:moveTo>
                <a:lnTo>
                  <a:pt x="1836" y="0"/>
                </a:lnTo>
              </a:path>
            </a:pathLst>
          </a:custGeom>
          <a:ln w="3175">
            <a:solidFill>
              <a:srgbClr val="000000"/>
            </a:solidFill>
          </a:ln>
        </p:spPr>
        <p:txBody>
          <a:bodyPr wrap="square" lIns="0" tIns="0" rIns="0" bIns="0" rtlCol="0"/>
          <a:lstStyle/>
          <a:p>
            <a:endParaRPr/>
          </a:p>
        </p:txBody>
      </p:sp>
      <p:sp>
        <p:nvSpPr>
          <p:cNvPr id="23" name="object 23"/>
          <p:cNvSpPr/>
          <p:nvPr/>
        </p:nvSpPr>
        <p:spPr>
          <a:xfrm>
            <a:off x="6707112" y="6181793"/>
            <a:ext cx="1905" cy="0"/>
          </a:xfrm>
          <a:custGeom>
            <a:avLst/>
            <a:gdLst/>
            <a:ahLst/>
            <a:cxnLst/>
            <a:rect l="l" t="t" r="r" b="b"/>
            <a:pathLst>
              <a:path w="1904">
                <a:moveTo>
                  <a:pt x="0" y="0"/>
                </a:moveTo>
                <a:lnTo>
                  <a:pt x="1836" y="0"/>
                </a:lnTo>
              </a:path>
            </a:pathLst>
          </a:custGeom>
          <a:ln w="3175">
            <a:solidFill>
              <a:srgbClr val="000000"/>
            </a:solidFill>
          </a:ln>
        </p:spPr>
        <p:txBody>
          <a:bodyPr wrap="square" lIns="0" tIns="0" rIns="0" bIns="0" rtlCol="0"/>
          <a:lstStyle/>
          <a:p>
            <a:endParaRPr/>
          </a:p>
        </p:txBody>
      </p:sp>
      <p:sp>
        <p:nvSpPr>
          <p:cNvPr id="24" name="object 24"/>
          <p:cNvSpPr/>
          <p:nvPr/>
        </p:nvSpPr>
        <p:spPr>
          <a:xfrm>
            <a:off x="6707112" y="6160246"/>
            <a:ext cx="1905" cy="0"/>
          </a:xfrm>
          <a:custGeom>
            <a:avLst/>
            <a:gdLst/>
            <a:ahLst/>
            <a:cxnLst/>
            <a:rect l="l" t="t" r="r" b="b"/>
            <a:pathLst>
              <a:path w="1904">
                <a:moveTo>
                  <a:pt x="0" y="0"/>
                </a:moveTo>
                <a:lnTo>
                  <a:pt x="1836" y="0"/>
                </a:lnTo>
              </a:path>
            </a:pathLst>
          </a:custGeom>
          <a:ln w="3175">
            <a:solidFill>
              <a:srgbClr val="000000"/>
            </a:solidFill>
          </a:ln>
        </p:spPr>
        <p:txBody>
          <a:bodyPr wrap="square" lIns="0" tIns="0" rIns="0" bIns="0" rtlCol="0"/>
          <a:lstStyle/>
          <a:p>
            <a:endParaRPr/>
          </a:p>
        </p:txBody>
      </p:sp>
      <p:sp>
        <p:nvSpPr>
          <p:cNvPr id="25" name="object 25"/>
          <p:cNvSpPr/>
          <p:nvPr/>
        </p:nvSpPr>
        <p:spPr>
          <a:xfrm>
            <a:off x="6707112" y="6139140"/>
            <a:ext cx="1905" cy="0"/>
          </a:xfrm>
          <a:custGeom>
            <a:avLst/>
            <a:gdLst/>
            <a:ahLst/>
            <a:cxnLst/>
            <a:rect l="l" t="t" r="r" b="b"/>
            <a:pathLst>
              <a:path w="1904">
                <a:moveTo>
                  <a:pt x="0" y="0"/>
                </a:moveTo>
                <a:lnTo>
                  <a:pt x="1836" y="0"/>
                </a:lnTo>
              </a:path>
            </a:pathLst>
          </a:custGeom>
          <a:ln w="3175">
            <a:solidFill>
              <a:srgbClr val="000000"/>
            </a:solidFill>
          </a:ln>
        </p:spPr>
        <p:txBody>
          <a:bodyPr wrap="square" lIns="0" tIns="0" rIns="0" bIns="0" rtlCol="0"/>
          <a:lstStyle/>
          <a:p>
            <a:endParaRPr/>
          </a:p>
        </p:txBody>
      </p:sp>
      <p:sp>
        <p:nvSpPr>
          <p:cNvPr id="26" name="object 26"/>
          <p:cNvSpPr/>
          <p:nvPr/>
        </p:nvSpPr>
        <p:spPr>
          <a:xfrm>
            <a:off x="6707112" y="6118061"/>
            <a:ext cx="1905" cy="0"/>
          </a:xfrm>
          <a:custGeom>
            <a:avLst/>
            <a:gdLst/>
            <a:ahLst/>
            <a:cxnLst/>
            <a:rect l="l" t="t" r="r" b="b"/>
            <a:pathLst>
              <a:path w="1904">
                <a:moveTo>
                  <a:pt x="0" y="0"/>
                </a:moveTo>
                <a:lnTo>
                  <a:pt x="1836" y="0"/>
                </a:lnTo>
              </a:path>
            </a:pathLst>
          </a:custGeom>
          <a:ln w="3175">
            <a:solidFill>
              <a:srgbClr val="000000"/>
            </a:solidFill>
          </a:ln>
        </p:spPr>
        <p:txBody>
          <a:bodyPr wrap="square" lIns="0" tIns="0" rIns="0" bIns="0" rtlCol="0"/>
          <a:lstStyle/>
          <a:p>
            <a:endParaRPr/>
          </a:p>
        </p:txBody>
      </p:sp>
      <p:sp>
        <p:nvSpPr>
          <p:cNvPr id="27" name="object 27"/>
          <p:cNvSpPr/>
          <p:nvPr/>
        </p:nvSpPr>
        <p:spPr>
          <a:xfrm>
            <a:off x="6707112" y="6096981"/>
            <a:ext cx="1905" cy="0"/>
          </a:xfrm>
          <a:custGeom>
            <a:avLst/>
            <a:gdLst/>
            <a:ahLst/>
            <a:cxnLst/>
            <a:rect l="l" t="t" r="r" b="b"/>
            <a:pathLst>
              <a:path w="1904">
                <a:moveTo>
                  <a:pt x="0" y="0"/>
                </a:moveTo>
                <a:lnTo>
                  <a:pt x="1836" y="0"/>
                </a:lnTo>
              </a:path>
            </a:pathLst>
          </a:custGeom>
          <a:ln w="3175">
            <a:solidFill>
              <a:srgbClr val="000000"/>
            </a:solidFill>
          </a:ln>
        </p:spPr>
        <p:txBody>
          <a:bodyPr wrap="square" lIns="0" tIns="0" rIns="0" bIns="0" rtlCol="0"/>
          <a:lstStyle/>
          <a:p>
            <a:endParaRPr/>
          </a:p>
        </p:txBody>
      </p:sp>
      <p:sp>
        <p:nvSpPr>
          <p:cNvPr id="28" name="object 28"/>
          <p:cNvSpPr/>
          <p:nvPr/>
        </p:nvSpPr>
        <p:spPr>
          <a:xfrm>
            <a:off x="6707112" y="6075915"/>
            <a:ext cx="1905" cy="0"/>
          </a:xfrm>
          <a:custGeom>
            <a:avLst/>
            <a:gdLst/>
            <a:ahLst/>
            <a:cxnLst/>
            <a:rect l="l" t="t" r="r" b="b"/>
            <a:pathLst>
              <a:path w="1904">
                <a:moveTo>
                  <a:pt x="0" y="0"/>
                </a:moveTo>
                <a:lnTo>
                  <a:pt x="1836" y="0"/>
                </a:lnTo>
              </a:path>
            </a:pathLst>
          </a:custGeom>
          <a:ln w="3175">
            <a:solidFill>
              <a:srgbClr val="000000"/>
            </a:solidFill>
          </a:ln>
        </p:spPr>
        <p:txBody>
          <a:bodyPr wrap="square" lIns="0" tIns="0" rIns="0" bIns="0" rtlCol="0"/>
          <a:lstStyle/>
          <a:p>
            <a:endParaRPr/>
          </a:p>
        </p:txBody>
      </p:sp>
      <p:sp>
        <p:nvSpPr>
          <p:cNvPr id="29" name="object 29"/>
          <p:cNvSpPr/>
          <p:nvPr/>
        </p:nvSpPr>
        <p:spPr>
          <a:xfrm>
            <a:off x="6707112" y="6054796"/>
            <a:ext cx="1905" cy="0"/>
          </a:xfrm>
          <a:custGeom>
            <a:avLst/>
            <a:gdLst/>
            <a:ahLst/>
            <a:cxnLst/>
            <a:rect l="l" t="t" r="r" b="b"/>
            <a:pathLst>
              <a:path w="1904">
                <a:moveTo>
                  <a:pt x="0" y="0"/>
                </a:moveTo>
                <a:lnTo>
                  <a:pt x="1836" y="0"/>
                </a:lnTo>
              </a:path>
            </a:pathLst>
          </a:custGeom>
          <a:ln w="3175">
            <a:solidFill>
              <a:srgbClr val="000000"/>
            </a:solidFill>
          </a:ln>
        </p:spPr>
        <p:txBody>
          <a:bodyPr wrap="square" lIns="0" tIns="0" rIns="0" bIns="0" rtlCol="0"/>
          <a:lstStyle/>
          <a:p>
            <a:endParaRPr/>
          </a:p>
        </p:txBody>
      </p:sp>
      <p:sp>
        <p:nvSpPr>
          <p:cNvPr id="30" name="object 30"/>
          <p:cNvSpPr/>
          <p:nvPr/>
        </p:nvSpPr>
        <p:spPr>
          <a:xfrm>
            <a:off x="6707112" y="6033730"/>
            <a:ext cx="1905" cy="0"/>
          </a:xfrm>
          <a:custGeom>
            <a:avLst/>
            <a:gdLst/>
            <a:ahLst/>
            <a:cxnLst/>
            <a:rect l="l" t="t" r="r" b="b"/>
            <a:pathLst>
              <a:path w="1904">
                <a:moveTo>
                  <a:pt x="0" y="0"/>
                </a:moveTo>
                <a:lnTo>
                  <a:pt x="1836" y="0"/>
                </a:lnTo>
              </a:path>
            </a:pathLst>
          </a:custGeom>
          <a:ln w="3175">
            <a:solidFill>
              <a:srgbClr val="000000"/>
            </a:solidFill>
          </a:ln>
        </p:spPr>
        <p:txBody>
          <a:bodyPr wrap="square" lIns="0" tIns="0" rIns="0" bIns="0" rtlCol="0"/>
          <a:lstStyle/>
          <a:p>
            <a:endParaRPr/>
          </a:p>
        </p:txBody>
      </p:sp>
      <p:sp>
        <p:nvSpPr>
          <p:cNvPr id="31" name="object 31"/>
          <p:cNvSpPr/>
          <p:nvPr/>
        </p:nvSpPr>
        <p:spPr>
          <a:xfrm>
            <a:off x="6707112" y="6012651"/>
            <a:ext cx="1905" cy="0"/>
          </a:xfrm>
          <a:custGeom>
            <a:avLst/>
            <a:gdLst/>
            <a:ahLst/>
            <a:cxnLst/>
            <a:rect l="l" t="t" r="r" b="b"/>
            <a:pathLst>
              <a:path w="1904">
                <a:moveTo>
                  <a:pt x="0" y="0"/>
                </a:moveTo>
                <a:lnTo>
                  <a:pt x="1836" y="0"/>
                </a:lnTo>
              </a:path>
            </a:pathLst>
          </a:custGeom>
          <a:ln w="3175">
            <a:solidFill>
              <a:srgbClr val="000000"/>
            </a:solidFill>
          </a:ln>
        </p:spPr>
        <p:txBody>
          <a:bodyPr wrap="square" lIns="0" tIns="0" rIns="0" bIns="0" rtlCol="0"/>
          <a:lstStyle/>
          <a:p>
            <a:endParaRPr/>
          </a:p>
        </p:txBody>
      </p:sp>
      <p:sp>
        <p:nvSpPr>
          <p:cNvPr id="32" name="object 32"/>
          <p:cNvSpPr/>
          <p:nvPr/>
        </p:nvSpPr>
        <p:spPr>
          <a:xfrm>
            <a:off x="6707112" y="5991538"/>
            <a:ext cx="1905" cy="0"/>
          </a:xfrm>
          <a:custGeom>
            <a:avLst/>
            <a:gdLst/>
            <a:ahLst/>
            <a:cxnLst/>
            <a:rect l="l" t="t" r="r" b="b"/>
            <a:pathLst>
              <a:path w="1904">
                <a:moveTo>
                  <a:pt x="0" y="0"/>
                </a:moveTo>
                <a:lnTo>
                  <a:pt x="1836" y="0"/>
                </a:lnTo>
              </a:path>
            </a:pathLst>
          </a:custGeom>
          <a:ln w="3175">
            <a:solidFill>
              <a:srgbClr val="000000"/>
            </a:solidFill>
          </a:ln>
        </p:spPr>
        <p:txBody>
          <a:bodyPr wrap="square" lIns="0" tIns="0" rIns="0" bIns="0" rtlCol="0"/>
          <a:lstStyle/>
          <a:p>
            <a:endParaRPr/>
          </a:p>
        </p:txBody>
      </p:sp>
      <p:sp>
        <p:nvSpPr>
          <p:cNvPr id="33" name="object 33"/>
          <p:cNvSpPr/>
          <p:nvPr/>
        </p:nvSpPr>
        <p:spPr>
          <a:xfrm>
            <a:off x="6707112" y="5970466"/>
            <a:ext cx="1905" cy="0"/>
          </a:xfrm>
          <a:custGeom>
            <a:avLst/>
            <a:gdLst/>
            <a:ahLst/>
            <a:cxnLst/>
            <a:rect l="l" t="t" r="r" b="b"/>
            <a:pathLst>
              <a:path w="1904">
                <a:moveTo>
                  <a:pt x="0" y="0"/>
                </a:moveTo>
                <a:lnTo>
                  <a:pt x="1836" y="0"/>
                </a:lnTo>
              </a:path>
            </a:pathLst>
          </a:custGeom>
          <a:ln w="3175">
            <a:solidFill>
              <a:srgbClr val="000000"/>
            </a:solidFill>
          </a:ln>
        </p:spPr>
        <p:txBody>
          <a:bodyPr wrap="square" lIns="0" tIns="0" rIns="0" bIns="0" rtlCol="0"/>
          <a:lstStyle/>
          <a:p>
            <a:endParaRPr/>
          </a:p>
        </p:txBody>
      </p:sp>
      <p:sp>
        <p:nvSpPr>
          <p:cNvPr id="34" name="object 34"/>
          <p:cNvSpPr/>
          <p:nvPr/>
        </p:nvSpPr>
        <p:spPr>
          <a:xfrm>
            <a:off x="6707112" y="5949386"/>
            <a:ext cx="1905" cy="0"/>
          </a:xfrm>
          <a:custGeom>
            <a:avLst/>
            <a:gdLst/>
            <a:ahLst/>
            <a:cxnLst/>
            <a:rect l="l" t="t" r="r" b="b"/>
            <a:pathLst>
              <a:path w="1904">
                <a:moveTo>
                  <a:pt x="0" y="0"/>
                </a:moveTo>
                <a:lnTo>
                  <a:pt x="1836" y="0"/>
                </a:lnTo>
              </a:path>
            </a:pathLst>
          </a:custGeom>
          <a:ln w="3175">
            <a:solidFill>
              <a:srgbClr val="000000"/>
            </a:solidFill>
          </a:ln>
        </p:spPr>
        <p:txBody>
          <a:bodyPr wrap="square" lIns="0" tIns="0" rIns="0" bIns="0" rtlCol="0"/>
          <a:lstStyle/>
          <a:p>
            <a:endParaRPr/>
          </a:p>
        </p:txBody>
      </p:sp>
      <p:sp>
        <p:nvSpPr>
          <p:cNvPr id="35" name="object 35"/>
          <p:cNvSpPr/>
          <p:nvPr/>
        </p:nvSpPr>
        <p:spPr>
          <a:xfrm>
            <a:off x="6707112" y="5928307"/>
            <a:ext cx="1905" cy="0"/>
          </a:xfrm>
          <a:custGeom>
            <a:avLst/>
            <a:gdLst/>
            <a:ahLst/>
            <a:cxnLst/>
            <a:rect l="l" t="t" r="r" b="b"/>
            <a:pathLst>
              <a:path w="1904">
                <a:moveTo>
                  <a:pt x="0" y="0"/>
                </a:moveTo>
                <a:lnTo>
                  <a:pt x="1836" y="0"/>
                </a:lnTo>
              </a:path>
            </a:pathLst>
          </a:custGeom>
          <a:ln w="3175">
            <a:solidFill>
              <a:srgbClr val="000000"/>
            </a:solidFill>
          </a:ln>
        </p:spPr>
        <p:txBody>
          <a:bodyPr wrap="square" lIns="0" tIns="0" rIns="0" bIns="0" rtlCol="0"/>
          <a:lstStyle/>
          <a:p>
            <a:endParaRPr/>
          </a:p>
        </p:txBody>
      </p:sp>
      <p:sp>
        <p:nvSpPr>
          <p:cNvPr id="36" name="object 36"/>
          <p:cNvSpPr/>
          <p:nvPr/>
        </p:nvSpPr>
        <p:spPr>
          <a:xfrm>
            <a:off x="6707112" y="5907201"/>
            <a:ext cx="1905" cy="0"/>
          </a:xfrm>
          <a:custGeom>
            <a:avLst/>
            <a:gdLst/>
            <a:ahLst/>
            <a:cxnLst/>
            <a:rect l="l" t="t" r="r" b="b"/>
            <a:pathLst>
              <a:path w="1904">
                <a:moveTo>
                  <a:pt x="0" y="0"/>
                </a:moveTo>
                <a:lnTo>
                  <a:pt x="1836" y="0"/>
                </a:lnTo>
              </a:path>
            </a:pathLst>
          </a:custGeom>
          <a:ln w="3175">
            <a:solidFill>
              <a:srgbClr val="000000"/>
            </a:solidFill>
          </a:ln>
        </p:spPr>
        <p:txBody>
          <a:bodyPr wrap="square" lIns="0" tIns="0" rIns="0" bIns="0" rtlCol="0"/>
          <a:lstStyle/>
          <a:p>
            <a:endParaRPr/>
          </a:p>
        </p:txBody>
      </p:sp>
      <p:sp>
        <p:nvSpPr>
          <p:cNvPr id="37" name="object 37"/>
          <p:cNvSpPr/>
          <p:nvPr/>
        </p:nvSpPr>
        <p:spPr>
          <a:xfrm>
            <a:off x="6707112" y="5886122"/>
            <a:ext cx="1905" cy="0"/>
          </a:xfrm>
          <a:custGeom>
            <a:avLst/>
            <a:gdLst/>
            <a:ahLst/>
            <a:cxnLst/>
            <a:rect l="l" t="t" r="r" b="b"/>
            <a:pathLst>
              <a:path w="1904">
                <a:moveTo>
                  <a:pt x="0" y="0"/>
                </a:moveTo>
                <a:lnTo>
                  <a:pt x="1836" y="0"/>
                </a:lnTo>
              </a:path>
            </a:pathLst>
          </a:custGeom>
          <a:ln w="3175">
            <a:solidFill>
              <a:srgbClr val="000000"/>
            </a:solidFill>
          </a:ln>
        </p:spPr>
        <p:txBody>
          <a:bodyPr wrap="square" lIns="0" tIns="0" rIns="0" bIns="0" rtlCol="0"/>
          <a:lstStyle/>
          <a:p>
            <a:endParaRPr/>
          </a:p>
        </p:txBody>
      </p:sp>
      <p:sp>
        <p:nvSpPr>
          <p:cNvPr id="38" name="object 38"/>
          <p:cNvSpPr/>
          <p:nvPr/>
        </p:nvSpPr>
        <p:spPr>
          <a:xfrm>
            <a:off x="6707112" y="5864574"/>
            <a:ext cx="1905" cy="0"/>
          </a:xfrm>
          <a:custGeom>
            <a:avLst/>
            <a:gdLst/>
            <a:ahLst/>
            <a:cxnLst/>
            <a:rect l="l" t="t" r="r" b="b"/>
            <a:pathLst>
              <a:path w="1904">
                <a:moveTo>
                  <a:pt x="0" y="0"/>
                </a:moveTo>
                <a:lnTo>
                  <a:pt x="1836" y="0"/>
                </a:lnTo>
              </a:path>
            </a:pathLst>
          </a:custGeom>
          <a:ln w="3175">
            <a:solidFill>
              <a:srgbClr val="000000"/>
            </a:solidFill>
          </a:ln>
        </p:spPr>
        <p:txBody>
          <a:bodyPr wrap="square" lIns="0" tIns="0" rIns="0" bIns="0" rtlCol="0"/>
          <a:lstStyle/>
          <a:p>
            <a:endParaRPr/>
          </a:p>
        </p:txBody>
      </p:sp>
      <p:sp>
        <p:nvSpPr>
          <p:cNvPr id="39" name="object 39"/>
          <p:cNvSpPr/>
          <p:nvPr/>
        </p:nvSpPr>
        <p:spPr>
          <a:xfrm>
            <a:off x="6707112" y="5843494"/>
            <a:ext cx="1905" cy="0"/>
          </a:xfrm>
          <a:custGeom>
            <a:avLst/>
            <a:gdLst/>
            <a:ahLst/>
            <a:cxnLst/>
            <a:rect l="l" t="t" r="r" b="b"/>
            <a:pathLst>
              <a:path w="1904">
                <a:moveTo>
                  <a:pt x="0" y="0"/>
                </a:moveTo>
                <a:lnTo>
                  <a:pt x="1836" y="0"/>
                </a:lnTo>
              </a:path>
            </a:pathLst>
          </a:custGeom>
          <a:ln w="3175">
            <a:solidFill>
              <a:srgbClr val="000000"/>
            </a:solidFill>
          </a:ln>
        </p:spPr>
        <p:txBody>
          <a:bodyPr wrap="square" lIns="0" tIns="0" rIns="0" bIns="0" rtlCol="0"/>
          <a:lstStyle/>
          <a:p>
            <a:endParaRPr/>
          </a:p>
        </p:txBody>
      </p:sp>
      <p:sp>
        <p:nvSpPr>
          <p:cNvPr id="40" name="object 40"/>
          <p:cNvSpPr/>
          <p:nvPr/>
        </p:nvSpPr>
        <p:spPr>
          <a:xfrm>
            <a:off x="6707112" y="5822389"/>
            <a:ext cx="1905" cy="0"/>
          </a:xfrm>
          <a:custGeom>
            <a:avLst/>
            <a:gdLst/>
            <a:ahLst/>
            <a:cxnLst/>
            <a:rect l="l" t="t" r="r" b="b"/>
            <a:pathLst>
              <a:path w="1904">
                <a:moveTo>
                  <a:pt x="0" y="0"/>
                </a:moveTo>
                <a:lnTo>
                  <a:pt x="1836" y="0"/>
                </a:lnTo>
              </a:path>
            </a:pathLst>
          </a:custGeom>
          <a:ln w="3175">
            <a:solidFill>
              <a:srgbClr val="000000"/>
            </a:solidFill>
          </a:ln>
        </p:spPr>
        <p:txBody>
          <a:bodyPr wrap="square" lIns="0" tIns="0" rIns="0" bIns="0" rtlCol="0"/>
          <a:lstStyle/>
          <a:p>
            <a:endParaRPr/>
          </a:p>
        </p:txBody>
      </p:sp>
      <p:sp>
        <p:nvSpPr>
          <p:cNvPr id="41" name="object 41"/>
          <p:cNvSpPr/>
          <p:nvPr/>
        </p:nvSpPr>
        <p:spPr>
          <a:xfrm>
            <a:off x="6707112" y="5801310"/>
            <a:ext cx="1905" cy="0"/>
          </a:xfrm>
          <a:custGeom>
            <a:avLst/>
            <a:gdLst/>
            <a:ahLst/>
            <a:cxnLst/>
            <a:rect l="l" t="t" r="r" b="b"/>
            <a:pathLst>
              <a:path w="1904">
                <a:moveTo>
                  <a:pt x="0" y="0"/>
                </a:moveTo>
                <a:lnTo>
                  <a:pt x="1836" y="0"/>
                </a:lnTo>
              </a:path>
            </a:pathLst>
          </a:custGeom>
          <a:ln w="3175">
            <a:solidFill>
              <a:srgbClr val="000000"/>
            </a:solidFill>
          </a:ln>
        </p:spPr>
        <p:txBody>
          <a:bodyPr wrap="square" lIns="0" tIns="0" rIns="0" bIns="0" rtlCol="0"/>
          <a:lstStyle/>
          <a:p>
            <a:endParaRPr/>
          </a:p>
        </p:txBody>
      </p:sp>
      <p:sp>
        <p:nvSpPr>
          <p:cNvPr id="42" name="object 42"/>
          <p:cNvSpPr/>
          <p:nvPr/>
        </p:nvSpPr>
        <p:spPr>
          <a:xfrm>
            <a:off x="6707112" y="5780243"/>
            <a:ext cx="1905" cy="0"/>
          </a:xfrm>
          <a:custGeom>
            <a:avLst/>
            <a:gdLst/>
            <a:ahLst/>
            <a:cxnLst/>
            <a:rect l="l" t="t" r="r" b="b"/>
            <a:pathLst>
              <a:path w="1904">
                <a:moveTo>
                  <a:pt x="0" y="0"/>
                </a:moveTo>
                <a:lnTo>
                  <a:pt x="1836" y="0"/>
                </a:lnTo>
              </a:path>
            </a:pathLst>
          </a:custGeom>
          <a:ln w="3175">
            <a:solidFill>
              <a:srgbClr val="000000"/>
            </a:solidFill>
          </a:ln>
        </p:spPr>
        <p:txBody>
          <a:bodyPr wrap="square" lIns="0" tIns="0" rIns="0" bIns="0" rtlCol="0"/>
          <a:lstStyle/>
          <a:p>
            <a:endParaRPr/>
          </a:p>
        </p:txBody>
      </p:sp>
      <p:sp>
        <p:nvSpPr>
          <p:cNvPr id="43" name="object 43"/>
          <p:cNvSpPr/>
          <p:nvPr/>
        </p:nvSpPr>
        <p:spPr>
          <a:xfrm>
            <a:off x="6707112" y="5759144"/>
            <a:ext cx="1905" cy="0"/>
          </a:xfrm>
          <a:custGeom>
            <a:avLst/>
            <a:gdLst/>
            <a:ahLst/>
            <a:cxnLst/>
            <a:rect l="l" t="t" r="r" b="b"/>
            <a:pathLst>
              <a:path w="1904">
                <a:moveTo>
                  <a:pt x="0" y="0"/>
                </a:moveTo>
                <a:lnTo>
                  <a:pt x="1836" y="0"/>
                </a:lnTo>
              </a:path>
            </a:pathLst>
          </a:custGeom>
          <a:ln w="3175">
            <a:solidFill>
              <a:srgbClr val="000000"/>
            </a:solidFill>
          </a:ln>
        </p:spPr>
        <p:txBody>
          <a:bodyPr wrap="square" lIns="0" tIns="0" rIns="0" bIns="0" rtlCol="0"/>
          <a:lstStyle/>
          <a:p>
            <a:endParaRPr/>
          </a:p>
        </p:txBody>
      </p:sp>
      <p:sp>
        <p:nvSpPr>
          <p:cNvPr id="44" name="object 44"/>
          <p:cNvSpPr/>
          <p:nvPr/>
        </p:nvSpPr>
        <p:spPr>
          <a:xfrm>
            <a:off x="6937751" y="6498545"/>
            <a:ext cx="1905" cy="0"/>
          </a:xfrm>
          <a:custGeom>
            <a:avLst/>
            <a:gdLst/>
            <a:ahLst/>
            <a:cxnLst/>
            <a:rect l="l" t="t" r="r" b="b"/>
            <a:pathLst>
              <a:path w="1904">
                <a:moveTo>
                  <a:pt x="0" y="0"/>
                </a:moveTo>
                <a:lnTo>
                  <a:pt x="1836" y="0"/>
                </a:lnTo>
              </a:path>
            </a:pathLst>
          </a:custGeom>
          <a:ln w="3175">
            <a:solidFill>
              <a:srgbClr val="000000"/>
            </a:solidFill>
          </a:ln>
        </p:spPr>
        <p:txBody>
          <a:bodyPr wrap="square" lIns="0" tIns="0" rIns="0" bIns="0" rtlCol="0"/>
          <a:lstStyle/>
          <a:p>
            <a:endParaRPr/>
          </a:p>
        </p:txBody>
      </p:sp>
      <p:sp>
        <p:nvSpPr>
          <p:cNvPr id="45" name="object 45"/>
          <p:cNvSpPr/>
          <p:nvPr/>
        </p:nvSpPr>
        <p:spPr>
          <a:xfrm>
            <a:off x="6937751" y="6476997"/>
            <a:ext cx="1905" cy="0"/>
          </a:xfrm>
          <a:custGeom>
            <a:avLst/>
            <a:gdLst/>
            <a:ahLst/>
            <a:cxnLst/>
            <a:rect l="l" t="t" r="r" b="b"/>
            <a:pathLst>
              <a:path w="1904">
                <a:moveTo>
                  <a:pt x="0" y="0"/>
                </a:moveTo>
                <a:lnTo>
                  <a:pt x="1836" y="0"/>
                </a:lnTo>
              </a:path>
            </a:pathLst>
          </a:custGeom>
          <a:ln w="3175">
            <a:solidFill>
              <a:srgbClr val="000000"/>
            </a:solidFill>
          </a:ln>
        </p:spPr>
        <p:txBody>
          <a:bodyPr wrap="square" lIns="0" tIns="0" rIns="0" bIns="0" rtlCol="0"/>
          <a:lstStyle/>
          <a:p>
            <a:endParaRPr/>
          </a:p>
        </p:txBody>
      </p:sp>
      <p:sp>
        <p:nvSpPr>
          <p:cNvPr id="46" name="object 46"/>
          <p:cNvSpPr/>
          <p:nvPr/>
        </p:nvSpPr>
        <p:spPr>
          <a:xfrm>
            <a:off x="6937751" y="6455904"/>
            <a:ext cx="1905" cy="0"/>
          </a:xfrm>
          <a:custGeom>
            <a:avLst/>
            <a:gdLst/>
            <a:ahLst/>
            <a:cxnLst/>
            <a:rect l="l" t="t" r="r" b="b"/>
            <a:pathLst>
              <a:path w="1904">
                <a:moveTo>
                  <a:pt x="0" y="0"/>
                </a:moveTo>
                <a:lnTo>
                  <a:pt x="1836" y="0"/>
                </a:lnTo>
              </a:path>
            </a:pathLst>
          </a:custGeom>
          <a:ln w="3175">
            <a:solidFill>
              <a:srgbClr val="000000"/>
            </a:solidFill>
          </a:ln>
        </p:spPr>
        <p:txBody>
          <a:bodyPr wrap="square" lIns="0" tIns="0" rIns="0" bIns="0" rtlCol="0"/>
          <a:lstStyle/>
          <a:p>
            <a:endParaRPr/>
          </a:p>
        </p:txBody>
      </p:sp>
      <p:sp>
        <p:nvSpPr>
          <p:cNvPr id="47" name="object 47"/>
          <p:cNvSpPr/>
          <p:nvPr/>
        </p:nvSpPr>
        <p:spPr>
          <a:xfrm>
            <a:off x="6937751" y="6434812"/>
            <a:ext cx="1905" cy="0"/>
          </a:xfrm>
          <a:custGeom>
            <a:avLst/>
            <a:gdLst/>
            <a:ahLst/>
            <a:cxnLst/>
            <a:rect l="l" t="t" r="r" b="b"/>
            <a:pathLst>
              <a:path w="1904">
                <a:moveTo>
                  <a:pt x="0" y="0"/>
                </a:moveTo>
                <a:lnTo>
                  <a:pt x="1836" y="0"/>
                </a:lnTo>
              </a:path>
            </a:pathLst>
          </a:custGeom>
          <a:ln w="3175">
            <a:solidFill>
              <a:srgbClr val="000000"/>
            </a:solidFill>
          </a:ln>
        </p:spPr>
        <p:txBody>
          <a:bodyPr wrap="square" lIns="0" tIns="0" rIns="0" bIns="0" rtlCol="0"/>
          <a:lstStyle/>
          <a:p>
            <a:endParaRPr/>
          </a:p>
        </p:txBody>
      </p:sp>
      <p:sp>
        <p:nvSpPr>
          <p:cNvPr id="48" name="object 48"/>
          <p:cNvSpPr/>
          <p:nvPr/>
        </p:nvSpPr>
        <p:spPr>
          <a:xfrm>
            <a:off x="6937751" y="6413732"/>
            <a:ext cx="1905" cy="0"/>
          </a:xfrm>
          <a:custGeom>
            <a:avLst/>
            <a:gdLst/>
            <a:ahLst/>
            <a:cxnLst/>
            <a:rect l="l" t="t" r="r" b="b"/>
            <a:pathLst>
              <a:path w="1904">
                <a:moveTo>
                  <a:pt x="0" y="0"/>
                </a:moveTo>
                <a:lnTo>
                  <a:pt x="1836" y="0"/>
                </a:lnTo>
              </a:path>
            </a:pathLst>
          </a:custGeom>
          <a:ln w="3175">
            <a:solidFill>
              <a:srgbClr val="000000"/>
            </a:solidFill>
          </a:ln>
        </p:spPr>
        <p:txBody>
          <a:bodyPr wrap="square" lIns="0" tIns="0" rIns="0" bIns="0" rtlCol="0"/>
          <a:lstStyle/>
          <a:p>
            <a:endParaRPr/>
          </a:p>
        </p:txBody>
      </p:sp>
      <p:sp>
        <p:nvSpPr>
          <p:cNvPr id="49" name="object 49"/>
          <p:cNvSpPr/>
          <p:nvPr/>
        </p:nvSpPr>
        <p:spPr>
          <a:xfrm>
            <a:off x="6937751" y="6392666"/>
            <a:ext cx="1905" cy="0"/>
          </a:xfrm>
          <a:custGeom>
            <a:avLst/>
            <a:gdLst/>
            <a:ahLst/>
            <a:cxnLst/>
            <a:rect l="l" t="t" r="r" b="b"/>
            <a:pathLst>
              <a:path w="1904">
                <a:moveTo>
                  <a:pt x="0" y="0"/>
                </a:moveTo>
                <a:lnTo>
                  <a:pt x="1836" y="0"/>
                </a:lnTo>
              </a:path>
            </a:pathLst>
          </a:custGeom>
          <a:ln w="3175">
            <a:solidFill>
              <a:srgbClr val="000000"/>
            </a:solidFill>
          </a:ln>
        </p:spPr>
        <p:txBody>
          <a:bodyPr wrap="square" lIns="0" tIns="0" rIns="0" bIns="0" rtlCol="0"/>
          <a:lstStyle/>
          <a:p>
            <a:endParaRPr/>
          </a:p>
        </p:txBody>
      </p:sp>
      <p:sp>
        <p:nvSpPr>
          <p:cNvPr id="50" name="object 50"/>
          <p:cNvSpPr/>
          <p:nvPr/>
        </p:nvSpPr>
        <p:spPr>
          <a:xfrm>
            <a:off x="6937751" y="6371547"/>
            <a:ext cx="1905" cy="0"/>
          </a:xfrm>
          <a:custGeom>
            <a:avLst/>
            <a:gdLst/>
            <a:ahLst/>
            <a:cxnLst/>
            <a:rect l="l" t="t" r="r" b="b"/>
            <a:pathLst>
              <a:path w="1904">
                <a:moveTo>
                  <a:pt x="0" y="0"/>
                </a:moveTo>
                <a:lnTo>
                  <a:pt x="1836" y="0"/>
                </a:lnTo>
              </a:path>
            </a:pathLst>
          </a:custGeom>
          <a:ln w="3175">
            <a:solidFill>
              <a:srgbClr val="000000"/>
            </a:solidFill>
          </a:ln>
        </p:spPr>
        <p:txBody>
          <a:bodyPr wrap="square" lIns="0" tIns="0" rIns="0" bIns="0" rtlCol="0"/>
          <a:lstStyle/>
          <a:p>
            <a:endParaRPr/>
          </a:p>
        </p:txBody>
      </p:sp>
      <p:sp>
        <p:nvSpPr>
          <p:cNvPr id="51" name="object 51"/>
          <p:cNvSpPr/>
          <p:nvPr/>
        </p:nvSpPr>
        <p:spPr>
          <a:xfrm>
            <a:off x="6937751" y="6350468"/>
            <a:ext cx="1905" cy="0"/>
          </a:xfrm>
          <a:custGeom>
            <a:avLst/>
            <a:gdLst/>
            <a:ahLst/>
            <a:cxnLst/>
            <a:rect l="l" t="t" r="r" b="b"/>
            <a:pathLst>
              <a:path w="1904">
                <a:moveTo>
                  <a:pt x="0" y="0"/>
                </a:moveTo>
                <a:lnTo>
                  <a:pt x="1836" y="0"/>
                </a:lnTo>
              </a:path>
            </a:pathLst>
          </a:custGeom>
          <a:ln w="3175">
            <a:solidFill>
              <a:srgbClr val="000000"/>
            </a:solidFill>
          </a:ln>
        </p:spPr>
        <p:txBody>
          <a:bodyPr wrap="square" lIns="0" tIns="0" rIns="0" bIns="0" rtlCol="0"/>
          <a:lstStyle/>
          <a:p>
            <a:endParaRPr/>
          </a:p>
        </p:txBody>
      </p:sp>
      <p:sp>
        <p:nvSpPr>
          <p:cNvPr id="52" name="object 52"/>
          <p:cNvSpPr/>
          <p:nvPr/>
        </p:nvSpPr>
        <p:spPr>
          <a:xfrm>
            <a:off x="6937751" y="6329402"/>
            <a:ext cx="1905" cy="0"/>
          </a:xfrm>
          <a:custGeom>
            <a:avLst/>
            <a:gdLst/>
            <a:ahLst/>
            <a:cxnLst/>
            <a:rect l="l" t="t" r="r" b="b"/>
            <a:pathLst>
              <a:path w="1904">
                <a:moveTo>
                  <a:pt x="0" y="0"/>
                </a:moveTo>
                <a:lnTo>
                  <a:pt x="1836" y="0"/>
                </a:lnTo>
              </a:path>
            </a:pathLst>
          </a:custGeom>
          <a:ln w="3175">
            <a:solidFill>
              <a:srgbClr val="000000"/>
            </a:solidFill>
          </a:ln>
        </p:spPr>
        <p:txBody>
          <a:bodyPr wrap="square" lIns="0" tIns="0" rIns="0" bIns="0" rtlCol="0"/>
          <a:lstStyle/>
          <a:p>
            <a:endParaRPr/>
          </a:p>
        </p:txBody>
      </p:sp>
      <p:sp>
        <p:nvSpPr>
          <p:cNvPr id="53" name="object 53"/>
          <p:cNvSpPr/>
          <p:nvPr/>
        </p:nvSpPr>
        <p:spPr>
          <a:xfrm>
            <a:off x="6937751" y="6308322"/>
            <a:ext cx="1905" cy="0"/>
          </a:xfrm>
          <a:custGeom>
            <a:avLst/>
            <a:gdLst/>
            <a:ahLst/>
            <a:cxnLst/>
            <a:rect l="l" t="t" r="r" b="b"/>
            <a:pathLst>
              <a:path w="1904">
                <a:moveTo>
                  <a:pt x="0" y="0"/>
                </a:moveTo>
                <a:lnTo>
                  <a:pt x="1836" y="0"/>
                </a:lnTo>
              </a:path>
            </a:pathLst>
          </a:custGeom>
          <a:ln w="3175">
            <a:solidFill>
              <a:srgbClr val="000000"/>
            </a:solidFill>
          </a:ln>
        </p:spPr>
        <p:txBody>
          <a:bodyPr wrap="square" lIns="0" tIns="0" rIns="0" bIns="0" rtlCol="0"/>
          <a:lstStyle/>
          <a:p>
            <a:endParaRPr/>
          </a:p>
        </p:txBody>
      </p:sp>
      <p:sp>
        <p:nvSpPr>
          <p:cNvPr id="54" name="object 54"/>
          <p:cNvSpPr/>
          <p:nvPr/>
        </p:nvSpPr>
        <p:spPr>
          <a:xfrm>
            <a:off x="6937751" y="6287217"/>
            <a:ext cx="1905" cy="0"/>
          </a:xfrm>
          <a:custGeom>
            <a:avLst/>
            <a:gdLst/>
            <a:ahLst/>
            <a:cxnLst/>
            <a:rect l="l" t="t" r="r" b="b"/>
            <a:pathLst>
              <a:path w="1904">
                <a:moveTo>
                  <a:pt x="0" y="0"/>
                </a:moveTo>
                <a:lnTo>
                  <a:pt x="1836" y="0"/>
                </a:lnTo>
              </a:path>
            </a:pathLst>
          </a:custGeom>
          <a:ln w="3175">
            <a:solidFill>
              <a:srgbClr val="000000"/>
            </a:solidFill>
          </a:ln>
        </p:spPr>
        <p:txBody>
          <a:bodyPr wrap="square" lIns="0" tIns="0" rIns="0" bIns="0" rtlCol="0"/>
          <a:lstStyle/>
          <a:p>
            <a:endParaRPr/>
          </a:p>
        </p:txBody>
      </p:sp>
      <p:sp>
        <p:nvSpPr>
          <p:cNvPr id="55" name="object 55"/>
          <p:cNvSpPr/>
          <p:nvPr/>
        </p:nvSpPr>
        <p:spPr>
          <a:xfrm>
            <a:off x="6937751" y="6266137"/>
            <a:ext cx="1905" cy="0"/>
          </a:xfrm>
          <a:custGeom>
            <a:avLst/>
            <a:gdLst/>
            <a:ahLst/>
            <a:cxnLst/>
            <a:rect l="l" t="t" r="r" b="b"/>
            <a:pathLst>
              <a:path w="1904">
                <a:moveTo>
                  <a:pt x="0" y="0"/>
                </a:moveTo>
                <a:lnTo>
                  <a:pt x="1836" y="0"/>
                </a:lnTo>
              </a:path>
            </a:pathLst>
          </a:custGeom>
          <a:ln w="3175">
            <a:solidFill>
              <a:srgbClr val="000000"/>
            </a:solidFill>
          </a:ln>
        </p:spPr>
        <p:txBody>
          <a:bodyPr wrap="square" lIns="0" tIns="0" rIns="0" bIns="0" rtlCol="0"/>
          <a:lstStyle/>
          <a:p>
            <a:endParaRPr/>
          </a:p>
        </p:txBody>
      </p:sp>
      <p:sp>
        <p:nvSpPr>
          <p:cNvPr id="56" name="object 56"/>
          <p:cNvSpPr/>
          <p:nvPr/>
        </p:nvSpPr>
        <p:spPr>
          <a:xfrm>
            <a:off x="6937751" y="6245058"/>
            <a:ext cx="1905" cy="0"/>
          </a:xfrm>
          <a:custGeom>
            <a:avLst/>
            <a:gdLst/>
            <a:ahLst/>
            <a:cxnLst/>
            <a:rect l="l" t="t" r="r" b="b"/>
            <a:pathLst>
              <a:path w="1904">
                <a:moveTo>
                  <a:pt x="0" y="0"/>
                </a:moveTo>
                <a:lnTo>
                  <a:pt x="1836" y="0"/>
                </a:lnTo>
              </a:path>
            </a:pathLst>
          </a:custGeom>
          <a:ln w="3175">
            <a:solidFill>
              <a:srgbClr val="000000"/>
            </a:solidFill>
          </a:ln>
        </p:spPr>
        <p:txBody>
          <a:bodyPr wrap="square" lIns="0" tIns="0" rIns="0" bIns="0" rtlCol="0"/>
          <a:lstStyle/>
          <a:p>
            <a:endParaRPr/>
          </a:p>
        </p:txBody>
      </p:sp>
      <p:sp>
        <p:nvSpPr>
          <p:cNvPr id="57" name="object 57"/>
          <p:cNvSpPr/>
          <p:nvPr/>
        </p:nvSpPr>
        <p:spPr>
          <a:xfrm>
            <a:off x="6937751" y="6223965"/>
            <a:ext cx="1905" cy="0"/>
          </a:xfrm>
          <a:custGeom>
            <a:avLst/>
            <a:gdLst/>
            <a:ahLst/>
            <a:cxnLst/>
            <a:rect l="l" t="t" r="r" b="b"/>
            <a:pathLst>
              <a:path w="1904">
                <a:moveTo>
                  <a:pt x="0" y="0"/>
                </a:moveTo>
                <a:lnTo>
                  <a:pt x="1836" y="0"/>
                </a:lnTo>
              </a:path>
            </a:pathLst>
          </a:custGeom>
          <a:ln w="3175">
            <a:solidFill>
              <a:srgbClr val="000000"/>
            </a:solidFill>
          </a:ln>
        </p:spPr>
        <p:txBody>
          <a:bodyPr wrap="square" lIns="0" tIns="0" rIns="0" bIns="0" rtlCol="0"/>
          <a:lstStyle/>
          <a:p>
            <a:endParaRPr/>
          </a:p>
        </p:txBody>
      </p:sp>
      <p:sp>
        <p:nvSpPr>
          <p:cNvPr id="58" name="object 58"/>
          <p:cNvSpPr/>
          <p:nvPr/>
        </p:nvSpPr>
        <p:spPr>
          <a:xfrm>
            <a:off x="6937751" y="6202873"/>
            <a:ext cx="1905" cy="0"/>
          </a:xfrm>
          <a:custGeom>
            <a:avLst/>
            <a:gdLst/>
            <a:ahLst/>
            <a:cxnLst/>
            <a:rect l="l" t="t" r="r" b="b"/>
            <a:pathLst>
              <a:path w="1904">
                <a:moveTo>
                  <a:pt x="0" y="0"/>
                </a:moveTo>
                <a:lnTo>
                  <a:pt x="1836" y="0"/>
                </a:lnTo>
              </a:path>
            </a:pathLst>
          </a:custGeom>
          <a:ln w="3175">
            <a:solidFill>
              <a:srgbClr val="000000"/>
            </a:solidFill>
          </a:ln>
        </p:spPr>
        <p:txBody>
          <a:bodyPr wrap="square" lIns="0" tIns="0" rIns="0" bIns="0" rtlCol="0"/>
          <a:lstStyle/>
          <a:p>
            <a:endParaRPr/>
          </a:p>
        </p:txBody>
      </p:sp>
      <p:sp>
        <p:nvSpPr>
          <p:cNvPr id="59" name="object 59"/>
          <p:cNvSpPr/>
          <p:nvPr/>
        </p:nvSpPr>
        <p:spPr>
          <a:xfrm>
            <a:off x="6937751" y="6181793"/>
            <a:ext cx="1905" cy="0"/>
          </a:xfrm>
          <a:custGeom>
            <a:avLst/>
            <a:gdLst/>
            <a:ahLst/>
            <a:cxnLst/>
            <a:rect l="l" t="t" r="r" b="b"/>
            <a:pathLst>
              <a:path w="1904">
                <a:moveTo>
                  <a:pt x="0" y="0"/>
                </a:moveTo>
                <a:lnTo>
                  <a:pt x="1836" y="0"/>
                </a:lnTo>
              </a:path>
            </a:pathLst>
          </a:custGeom>
          <a:ln w="3175">
            <a:solidFill>
              <a:srgbClr val="000000"/>
            </a:solidFill>
          </a:ln>
        </p:spPr>
        <p:txBody>
          <a:bodyPr wrap="square" lIns="0" tIns="0" rIns="0" bIns="0" rtlCol="0"/>
          <a:lstStyle/>
          <a:p>
            <a:endParaRPr/>
          </a:p>
        </p:txBody>
      </p:sp>
      <p:sp>
        <p:nvSpPr>
          <p:cNvPr id="60" name="object 60"/>
          <p:cNvSpPr/>
          <p:nvPr/>
        </p:nvSpPr>
        <p:spPr>
          <a:xfrm>
            <a:off x="6937751" y="6160246"/>
            <a:ext cx="1905" cy="0"/>
          </a:xfrm>
          <a:custGeom>
            <a:avLst/>
            <a:gdLst/>
            <a:ahLst/>
            <a:cxnLst/>
            <a:rect l="l" t="t" r="r" b="b"/>
            <a:pathLst>
              <a:path w="1904">
                <a:moveTo>
                  <a:pt x="0" y="0"/>
                </a:moveTo>
                <a:lnTo>
                  <a:pt x="1836" y="0"/>
                </a:lnTo>
              </a:path>
            </a:pathLst>
          </a:custGeom>
          <a:ln w="3175">
            <a:solidFill>
              <a:srgbClr val="000000"/>
            </a:solidFill>
          </a:ln>
        </p:spPr>
        <p:txBody>
          <a:bodyPr wrap="square" lIns="0" tIns="0" rIns="0" bIns="0" rtlCol="0"/>
          <a:lstStyle/>
          <a:p>
            <a:endParaRPr/>
          </a:p>
        </p:txBody>
      </p:sp>
      <p:sp>
        <p:nvSpPr>
          <p:cNvPr id="61" name="object 61"/>
          <p:cNvSpPr/>
          <p:nvPr/>
        </p:nvSpPr>
        <p:spPr>
          <a:xfrm>
            <a:off x="6937751" y="6139140"/>
            <a:ext cx="1905" cy="0"/>
          </a:xfrm>
          <a:custGeom>
            <a:avLst/>
            <a:gdLst/>
            <a:ahLst/>
            <a:cxnLst/>
            <a:rect l="l" t="t" r="r" b="b"/>
            <a:pathLst>
              <a:path w="1904">
                <a:moveTo>
                  <a:pt x="0" y="0"/>
                </a:moveTo>
                <a:lnTo>
                  <a:pt x="1836" y="0"/>
                </a:lnTo>
              </a:path>
            </a:pathLst>
          </a:custGeom>
          <a:ln w="3175">
            <a:solidFill>
              <a:srgbClr val="000000"/>
            </a:solidFill>
          </a:ln>
        </p:spPr>
        <p:txBody>
          <a:bodyPr wrap="square" lIns="0" tIns="0" rIns="0" bIns="0" rtlCol="0"/>
          <a:lstStyle/>
          <a:p>
            <a:endParaRPr/>
          </a:p>
        </p:txBody>
      </p:sp>
      <p:sp>
        <p:nvSpPr>
          <p:cNvPr id="62" name="object 62"/>
          <p:cNvSpPr/>
          <p:nvPr/>
        </p:nvSpPr>
        <p:spPr>
          <a:xfrm>
            <a:off x="6937751" y="6118061"/>
            <a:ext cx="1905" cy="0"/>
          </a:xfrm>
          <a:custGeom>
            <a:avLst/>
            <a:gdLst/>
            <a:ahLst/>
            <a:cxnLst/>
            <a:rect l="l" t="t" r="r" b="b"/>
            <a:pathLst>
              <a:path w="1904">
                <a:moveTo>
                  <a:pt x="0" y="0"/>
                </a:moveTo>
                <a:lnTo>
                  <a:pt x="1836" y="0"/>
                </a:lnTo>
              </a:path>
            </a:pathLst>
          </a:custGeom>
          <a:ln w="3175">
            <a:solidFill>
              <a:srgbClr val="000000"/>
            </a:solidFill>
          </a:ln>
        </p:spPr>
        <p:txBody>
          <a:bodyPr wrap="square" lIns="0" tIns="0" rIns="0" bIns="0" rtlCol="0"/>
          <a:lstStyle/>
          <a:p>
            <a:endParaRPr/>
          </a:p>
        </p:txBody>
      </p:sp>
      <p:sp>
        <p:nvSpPr>
          <p:cNvPr id="63" name="object 63"/>
          <p:cNvSpPr/>
          <p:nvPr/>
        </p:nvSpPr>
        <p:spPr>
          <a:xfrm>
            <a:off x="6937751" y="6096981"/>
            <a:ext cx="1905" cy="0"/>
          </a:xfrm>
          <a:custGeom>
            <a:avLst/>
            <a:gdLst/>
            <a:ahLst/>
            <a:cxnLst/>
            <a:rect l="l" t="t" r="r" b="b"/>
            <a:pathLst>
              <a:path w="1904">
                <a:moveTo>
                  <a:pt x="0" y="0"/>
                </a:moveTo>
                <a:lnTo>
                  <a:pt x="1836" y="0"/>
                </a:lnTo>
              </a:path>
            </a:pathLst>
          </a:custGeom>
          <a:ln w="3175">
            <a:solidFill>
              <a:srgbClr val="000000"/>
            </a:solidFill>
          </a:ln>
        </p:spPr>
        <p:txBody>
          <a:bodyPr wrap="square" lIns="0" tIns="0" rIns="0" bIns="0" rtlCol="0"/>
          <a:lstStyle/>
          <a:p>
            <a:endParaRPr/>
          </a:p>
        </p:txBody>
      </p:sp>
      <p:sp>
        <p:nvSpPr>
          <p:cNvPr id="64" name="object 64"/>
          <p:cNvSpPr/>
          <p:nvPr/>
        </p:nvSpPr>
        <p:spPr>
          <a:xfrm>
            <a:off x="6937751" y="6075915"/>
            <a:ext cx="1905" cy="0"/>
          </a:xfrm>
          <a:custGeom>
            <a:avLst/>
            <a:gdLst/>
            <a:ahLst/>
            <a:cxnLst/>
            <a:rect l="l" t="t" r="r" b="b"/>
            <a:pathLst>
              <a:path w="1904">
                <a:moveTo>
                  <a:pt x="0" y="0"/>
                </a:moveTo>
                <a:lnTo>
                  <a:pt x="1836" y="0"/>
                </a:lnTo>
              </a:path>
            </a:pathLst>
          </a:custGeom>
          <a:ln w="3175">
            <a:solidFill>
              <a:srgbClr val="000000"/>
            </a:solidFill>
          </a:ln>
        </p:spPr>
        <p:txBody>
          <a:bodyPr wrap="square" lIns="0" tIns="0" rIns="0" bIns="0" rtlCol="0"/>
          <a:lstStyle/>
          <a:p>
            <a:endParaRPr/>
          </a:p>
        </p:txBody>
      </p:sp>
      <p:sp>
        <p:nvSpPr>
          <p:cNvPr id="65" name="object 65"/>
          <p:cNvSpPr/>
          <p:nvPr/>
        </p:nvSpPr>
        <p:spPr>
          <a:xfrm>
            <a:off x="6937751" y="6054796"/>
            <a:ext cx="1905" cy="0"/>
          </a:xfrm>
          <a:custGeom>
            <a:avLst/>
            <a:gdLst/>
            <a:ahLst/>
            <a:cxnLst/>
            <a:rect l="l" t="t" r="r" b="b"/>
            <a:pathLst>
              <a:path w="1904">
                <a:moveTo>
                  <a:pt x="0" y="0"/>
                </a:moveTo>
                <a:lnTo>
                  <a:pt x="1836" y="0"/>
                </a:lnTo>
              </a:path>
            </a:pathLst>
          </a:custGeom>
          <a:ln w="3175">
            <a:solidFill>
              <a:srgbClr val="000000"/>
            </a:solidFill>
          </a:ln>
        </p:spPr>
        <p:txBody>
          <a:bodyPr wrap="square" lIns="0" tIns="0" rIns="0" bIns="0" rtlCol="0"/>
          <a:lstStyle/>
          <a:p>
            <a:endParaRPr/>
          </a:p>
        </p:txBody>
      </p:sp>
      <p:sp>
        <p:nvSpPr>
          <p:cNvPr id="66" name="object 66"/>
          <p:cNvSpPr/>
          <p:nvPr/>
        </p:nvSpPr>
        <p:spPr>
          <a:xfrm>
            <a:off x="6937751" y="6033730"/>
            <a:ext cx="1905" cy="0"/>
          </a:xfrm>
          <a:custGeom>
            <a:avLst/>
            <a:gdLst/>
            <a:ahLst/>
            <a:cxnLst/>
            <a:rect l="l" t="t" r="r" b="b"/>
            <a:pathLst>
              <a:path w="1904">
                <a:moveTo>
                  <a:pt x="0" y="0"/>
                </a:moveTo>
                <a:lnTo>
                  <a:pt x="1836" y="0"/>
                </a:lnTo>
              </a:path>
            </a:pathLst>
          </a:custGeom>
          <a:ln w="3175">
            <a:solidFill>
              <a:srgbClr val="000000"/>
            </a:solidFill>
          </a:ln>
        </p:spPr>
        <p:txBody>
          <a:bodyPr wrap="square" lIns="0" tIns="0" rIns="0" bIns="0" rtlCol="0"/>
          <a:lstStyle/>
          <a:p>
            <a:endParaRPr/>
          </a:p>
        </p:txBody>
      </p:sp>
      <p:sp>
        <p:nvSpPr>
          <p:cNvPr id="67" name="object 67"/>
          <p:cNvSpPr/>
          <p:nvPr/>
        </p:nvSpPr>
        <p:spPr>
          <a:xfrm>
            <a:off x="6937751" y="6012651"/>
            <a:ext cx="1905" cy="0"/>
          </a:xfrm>
          <a:custGeom>
            <a:avLst/>
            <a:gdLst/>
            <a:ahLst/>
            <a:cxnLst/>
            <a:rect l="l" t="t" r="r" b="b"/>
            <a:pathLst>
              <a:path w="1904">
                <a:moveTo>
                  <a:pt x="0" y="0"/>
                </a:moveTo>
                <a:lnTo>
                  <a:pt x="1836" y="0"/>
                </a:lnTo>
              </a:path>
            </a:pathLst>
          </a:custGeom>
          <a:ln w="3175">
            <a:solidFill>
              <a:srgbClr val="000000"/>
            </a:solidFill>
          </a:ln>
        </p:spPr>
        <p:txBody>
          <a:bodyPr wrap="square" lIns="0" tIns="0" rIns="0" bIns="0" rtlCol="0"/>
          <a:lstStyle/>
          <a:p>
            <a:endParaRPr/>
          </a:p>
        </p:txBody>
      </p:sp>
      <p:sp>
        <p:nvSpPr>
          <p:cNvPr id="68" name="object 68"/>
          <p:cNvSpPr/>
          <p:nvPr/>
        </p:nvSpPr>
        <p:spPr>
          <a:xfrm>
            <a:off x="6937751" y="5991538"/>
            <a:ext cx="1905" cy="0"/>
          </a:xfrm>
          <a:custGeom>
            <a:avLst/>
            <a:gdLst/>
            <a:ahLst/>
            <a:cxnLst/>
            <a:rect l="l" t="t" r="r" b="b"/>
            <a:pathLst>
              <a:path w="1904">
                <a:moveTo>
                  <a:pt x="0" y="0"/>
                </a:moveTo>
                <a:lnTo>
                  <a:pt x="1836" y="0"/>
                </a:lnTo>
              </a:path>
            </a:pathLst>
          </a:custGeom>
          <a:ln w="3175">
            <a:solidFill>
              <a:srgbClr val="000000"/>
            </a:solidFill>
          </a:ln>
        </p:spPr>
        <p:txBody>
          <a:bodyPr wrap="square" lIns="0" tIns="0" rIns="0" bIns="0" rtlCol="0"/>
          <a:lstStyle/>
          <a:p>
            <a:endParaRPr/>
          </a:p>
        </p:txBody>
      </p:sp>
      <p:sp>
        <p:nvSpPr>
          <p:cNvPr id="69" name="object 69"/>
          <p:cNvSpPr/>
          <p:nvPr/>
        </p:nvSpPr>
        <p:spPr>
          <a:xfrm>
            <a:off x="6937751" y="5970466"/>
            <a:ext cx="1905" cy="0"/>
          </a:xfrm>
          <a:custGeom>
            <a:avLst/>
            <a:gdLst/>
            <a:ahLst/>
            <a:cxnLst/>
            <a:rect l="l" t="t" r="r" b="b"/>
            <a:pathLst>
              <a:path w="1904">
                <a:moveTo>
                  <a:pt x="0" y="0"/>
                </a:moveTo>
                <a:lnTo>
                  <a:pt x="1836" y="0"/>
                </a:lnTo>
              </a:path>
            </a:pathLst>
          </a:custGeom>
          <a:ln w="3175">
            <a:solidFill>
              <a:srgbClr val="000000"/>
            </a:solidFill>
          </a:ln>
        </p:spPr>
        <p:txBody>
          <a:bodyPr wrap="square" lIns="0" tIns="0" rIns="0" bIns="0" rtlCol="0"/>
          <a:lstStyle/>
          <a:p>
            <a:endParaRPr/>
          </a:p>
        </p:txBody>
      </p:sp>
      <p:sp>
        <p:nvSpPr>
          <p:cNvPr id="70" name="object 70"/>
          <p:cNvSpPr/>
          <p:nvPr/>
        </p:nvSpPr>
        <p:spPr>
          <a:xfrm>
            <a:off x="6937751" y="5949386"/>
            <a:ext cx="1905" cy="0"/>
          </a:xfrm>
          <a:custGeom>
            <a:avLst/>
            <a:gdLst/>
            <a:ahLst/>
            <a:cxnLst/>
            <a:rect l="l" t="t" r="r" b="b"/>
            <a:pathLst>
              <a:path w="1904">
                <a:moveTo>
                  <a:pt x="0" y="0"/>
                </a:moveTo>
                <a:lnTo>
                  <a:pt x="1836" y="0"/>
                </a:lnTo>
              </a:path>
            </a:pathLst>
          </a:custGeom>
          <a:ln w="3175">
            <a:solidFill>
              <a:srgbClr val="000000"/>
            </a:solidFill>
          </a:ln>
        </p:spPr>
        <p:txBody>
          <a:bodyPr wrap="square" lIns="0" tIns="0" rIns="0" bIns="0" rtlCol="0"/>
          <a:lstStyle/>
          <a:p>
            <a:endParaRPr/>
          </a:p>
        </p:txBody>
      </p:sp>
      <p:sp>
        <p:nvSpPr>
          <p:cNvPr id="71" name="object 71"/>
          <p:cNvSpPr/>
          <p:nvPr/>
        </p:nvSpPr>
        <p:spPr>
          <a:xfrm>
            <a:off x="6937751" y="5928307"/>
            <a:ext cx="1905" cy="0"/>
          </a:xfrm>
          <a:custGeom>
            <a:avLst/>
            <a:gdLst/>
            <a:ahLst/>
            <a:cxnLst/>
            <a:rect l="l" t="t" r="r" b="b"/>
            <a:pathLst>
              <a:path w="1904">
                <a:moveTo>
                  <a:pt x="0" y="0"/>
                </a:moveTo>
                <a:lnTo>
                  <a:pt x="1836" y="0"/>
                </a:lnTo>
              </a:path>
            </a:pathLst>
          </a:custGeom>
          <a:ln w="3175">
            <a:solidFill>
              <a:srgbClr val="000000"/>
            </a:solidFill>
          </a:ln>
        </p:spPr>
        <p:txBody>
          <a:bodyPr wrap="square" lIns="0" tIns="0" rIns="0" bIns="0" rtlCol="0"/>
          <a:lstStyle/>
          <a:p>
            <a:endParaRPr/>
          </a:p>
        </p:txBody>
      </p:sp>
      <p:sp>
        <p:nvSpPr>
          <p:cNvPr id="72" name="object 72"/>
          <p:cNvSpPr/>
          <p:nvPr/>
        </p:nvSpPr>
        <p:spPr>
          <a:xfrm>
            <a:off x="6937751" y="5907201"/>
            <a:ext cx="1905" cy="0"/>
          </a:xfrm>
          <a:custGeom>
            <a:avLst/>
            <a:gdLst/>
            <a:ahLst/>
            <a:cxnLst/>
            <a:rect l="l" t="t" r="r" b="b"/>
            <a:pathLst>
              <a:path w="1904">
                <a:moveTo>
                  <a:pt x="0" y="0"/>
                </a:moveTo>
                <a:lnTo>
                  <a:pt x="1836" y="0"/>
                </a:lnTo>
              </a:path>
            </a:pathLst>
          </a:custGeom>
          <a:ln w="3175">
            <a:solidFill>
              <a:srgbClr val="000000"/>
            </a:solidFill>
          </a:ln>
        </p:spPr>
        <p:txBody>
          <a:bodyPr wrap="square" lIns="0" tIns="0" rIns="0" bIns="0" rtlCol="0"/>
          <a:lstStyle/>
          <a:p>
            <a:endParaRPr/>
          </a:p>
        </p:txBody>
      </p:sp>
      <p:sp>
        <p:nvSpPr>
          <p:cNvPr id="73" name="object 73"/>
          <p:cNvSpPr/>
          <p:nvPr/>
        </p:nvSpPr>
        <p:spPr>
          <a:xfrm>
            <a:off x="6937751" y="5886122"/>
            <a:ext cx="1905" cy="0"/>
          </a:xfrm>
          <a:custGeom>
            <a:avLst/>
            <a:gdLst/>
            <a:ahLst/>
            <a:cxnLst/>
            <a:rect l="l" t="t" r="r" b="b"/>
            <a:pathLst>
              <a:path w="1904">
                <a:moveTo>
                  <a:pt x="0" y="0"/>
                </a:moveTo>
                <a:lnTo>
                  <a:pt x="1836" y="0"/>
                </a:lnTo>
              </a:path>
            </a:pathLst>
          </a:custGeom>
          <a:ln w="3175">
            <a:solidFill>
              <a:srgbClr val="000000"/>
            </a:solidFill>
          </a:ln>
        </p:spPr>
        <p:txBody>
          <a:bodyPr wrap="square" lIns="0" tIns="0" rIns="0" bIns="0" rtlCol="0"/>
          <a:lstStyle/>
          <a:p>
            <a:endParaRPr/>
          </a:p>
        </p:txBody>
      </p:sp>
      <p:sp>
        <p:nvSpPr>
          <p:cNvPr id="74" name="object 74"/>
          <p:cNvSpPr/>
          <p:nvPr/>
        </p:nvSpPr>
        <p:spPr>
          <a:xfrm>
            <a:off x="6937751" y="5864574"/>
            <a:ext cx="1905" cy="0"/>
          </a:xfrm>
          <a:custGeom>
            <a:avLst/>
            <a:gdLst/>
            <a:ahLst/>
            <a:cxnLst/>
            <a:rect l="l" t="t" r="r" b="b"/>
            <a:pathLst>
              <a:path w="1904">
                <a:moveTo>
                  <a:pt x="0" y="0"/>
                </a:moveTo>
                <a:lnTo>
                  <a:pt x="1836" y="0"/>
                </a:lnTo>
              </a:path>
            </a:pathLst>
          </a:custGeom>
          <a:ln w="3175">
            <a:solidFill>
              <a:srgbClr val="000000"/>
            </a:solidFill>
          </a:ln>
        </p:spPr>
        <p:txBody>
          <a:bodyPr wrap="square" lIns="0" tIns="0" rIns="0" bIns="0" rtlCol="0"/>
          <a:lstStyle/>
          <a:p>
            <a:endParaRPr/>
          </a:p>
        </p:txBody>
      </p:sp>
      <p:sp>
        <p:nvSpPr>
          <p:cNvPr id="75" name="object 75"/>
          <p:cNvSpPr/>
          <p:nvPr/>
        </p:nvSpPr>
        <p:spPr>
          <a:xfrm>
            <a:off x="6937751" y="5843494"/>
            <a:ext cx="1905" cy="0"/>
          </a:xfrm>
          <a:custGeom>
            <a:avLst/>
            <a:gdLst/>
            <a:ahLst/>
            <a:cxnLst/>
            <a:rect l="l" t="t" r="r" b="b"/>
            <a:pathLst>
              <a:path w="1904">
                <a:moveTo>
                  <a:pt x="0" y="0"/>
                </a:moveTo>
                <a:lnTo>
                  <a:pt x="1836" y="0"/>
                </a:lnTo>
              </a:path>
            </a:pathLst>
          </a:custGeom>
          <a:ln w="3175">
            <a:solidFill>
              <a:srgbClr val="000000"/>
            </a:solidFill>
          </a:ln>
        </p:spPr>
        <p:txBody>
          <a:bodyPr wrap="square" lIns="0" tIns="0" rIns="0" bIns="0" rtlCol="0"/>
          <a:lstStyle/>
          <a:p>
            <a:endParaRPr/>
          </a:p>
        </p:txBody>
      </p:sp>
      <p:sp>
        <p:nvSpPr>
          <p:cNvPr id="76" name="object 76"/>
          <p:cNvSpPr/>
          <p:nvPr/>
        </p:nvSpPr>
        <p:spPr>
          <a:xfrm>
            <a:off x="6937751" y="5822389"/>
            <a:ext cx="1905" cy="0"/>
          </a:xfrm>
          <a:custGeom>
            <a:avLst/>
            <a:gdLst/>
            <a:ahLst/>
            <a:cxnLst/>
            <a:rect l="l" t="t" r="r" b="b"/>
            <a:pathLst>
              <a:path w="1904">
                <a:moveTo>
                  <a:pt x="0" y="0"/>
                </a:moveTo>
                <a:lnTo>
                  <a:pt x="1836" y="0"/>
                </a:lnTo>
              </a:path>
            </a:pathLst>
          </a:custGeom>
          <a:ln w="3175">
            <a:solidFill>
              <a:srgbClr val="000000"/>
            </a:solidFill>
          </a:ln>
        </p:spPr>
        <p:txBody>
          <a:bodyPr wrap="square" lIns="0" tIns="0" rIns="0" bIns="0" rtlCol="0"/>
          <a:lstStyle/>
          <a:p>
            <a:endParaRPr/>
          </a:p>
        </p:txBody>
      </p:sp>
      <p:sp>
        <p:nvSpPr>
          <p:cNvPr id="77" name="object 77"/>
          <p:cNvSpPr/>
          <p:nvPr/>
        </p:nvSpPr>
        <p:spPr>
          <a:xfrm>
            <a:off x="6937751" y="5801310"/>
            <a:ext cx="1905" cy="0"/>
          </a:xfrm>
          <a:custGeom>
            <a:avLst/>
            <a:gdLst/>
            <a:ahLst/>
            <a:cxnLst/>
            <a:rect l="l" t="t" r="r" b="b"/>
            <a:pathLst>
              <a:path w="1904">
                <a:moveTo>
                  <a:pt x="0" y="0"/>
                </a:moveTo>
                <a:lnTo>
                  <a:pt x="1836" y="0"/>
                </a:lnTo>
              </a:path>
            </a:pathLst>
          </a:custGeom>
          <a:ln w="3175">
            <a:solidFill>
              <a:srgbClr val="000000"/>
            </a:solidFill>
          </a:ln>
        </p:spPr>
        <p:txBody>
          <a:bodyPr wrap="square" lIns="0" tIns="0" rIns="0" bIns="0" rtlCol="0"/>
          <a:lstStyle/>
          <a:p>
            <a:endParaRPr/>
          </a:p>
        </p:txBody>
      </p:sp>
      <p:sp>
        <p:nvSpPr>
          <p:cNvPr id="78" name="object 78"/>
          <p:cNvSpPr/>
          <p:nvPr/>
        </p:nvSpPr>
        <p:spPr>
          <a:xfrm>
            <a:off x="6937751" y="5780243"/>
            <a:ext cx="1905" cy="0"/>
          </a:xfrm>
          <a:custGeom>
            <a:avLst/>
            <a:gdLst/>
            <a:ahLst/>
            <a:cxnLst/>
            <a:rect l="l" t="t" r="r" b="b"/>
            <a:pathLst>
              <a:path w="1904">
                <a:moveTo>
                  <a:pt x="0" y="0"/>
                </a:moveTo>
                <a:lnTo>
                  <a:pt x="1836" y="0"/>
                </a:lnTo>
              </a:path>
            </a:pathLst>
          </a:custGeom>
          <a:ln w="3175">
            <a:solidFill>
              <a:srgbClr val="000000"/>
            </a:solidFill>
          </a:ln>
        </p:spPr>
        <p:txBody>
          <a:bodyPr wrap="square" lIns="0" tIns="0" rIns="0" bIns="0" rtlCol="0"/>
          <a:lstStyle/>
          <a:p>
            <a:endParaRPr/>
          </a:p>
        </p:txBody>
      </p:sp>
      <p:sp>
        <p:nvSpPr>
          <p:cNvPr id="79" name="object 79"/>
          <p:cNvSpPr/>
          <p:nvPr/>
        </p:nvSpPr>
        <p:spPr>
          <a:xfrm>
            <a:off x="6937751" y="5759144"/>
            <a:ext cx="1905" cy="0"/>
          </a:xfrm>
          <a:custGeom>
            <a:avLst/>
            <a:gdLst/>
            <a:ahLst/>
            <a:cxnLst/>
            <a:rect l="l" t="t" r="r" b="b"/>
            <a:pathLst>
              <a:path w="1904">
                <a:moveTo>
                  <a:pt x="0" y="0"/>
                </a:moveTo>
                <a:lnTo>
                  <a:pt x="1836" y="0"/>
                </a:lnTo>
              </a:path>
            </a:pathLst>
          </a:custGeom>
          <a:ln w="3175">
            <a:solidFill>
              <a:srgbClr val="000000"/>
            </a:solidFill>
          </a:ln>
        </p:spPr>
        <p:txBody>
          <a:bodyPr wrap="square" lIns="0" tIns="0" rIns="0" bIns="0" rtlCol="0"/>
          <a:lstStyle/>
          <a:p>
            <a:endParaRPr/>
          </a:p>
        </p:txBody>
      </p:sp>
      <p:sp>
        <p:nvSpPr>
          <p:cNvPr id="80" name="object 80"/>
          <p:cNvSpPr/>
          <p:nvPr/>
        </p:nvSpPr>
        <p:spPr>
          <a:xfrm>
            <a:off x="7168364" y="6498545"/>
            <a:ext cx="1905" cy="0"/>
          </a:xfrm>
          <a:custGeom>
            <a:avLst/>
            <a:gdLst/>
            <a:ahLst/>
            <a:cxnLst/>
            <a:rect l="l" t="t" r="r" b="b"/>
            <a:pathLst>
              <a:path w="1904">
                <a:moveTo>
                  <a:pt x="0" y="0"/>
                </a:moveTo>
                <a:lnTo>
                  <a:pt x="1836" y="0"/>
                </a:lnTo>
              </a:path>
            </a:pathLst>
          </a:custGeom>
          <a:ln w="3175">
            <a:solidFill>
              <a:srgbClr val="000000"/>
            </a:solidFill>
          </a:ln>
        </p:spPr>
        <p:txBody>
          <a:bodyPr wrap="square" lIns="0" tIns="0" rIns="0" bIns="0" rtlCol="0"/>
          <a:lstStyle/>
          <a:p>
            <a:endParaRPr/>
          </a:p>
        </p:txBody>
      </p:sp>
      <p:sp>
        <p:nvSpPr>
          <p:cNvPr id="81" name="object 81"/>
          <p:cNvSpPr/>
          <p:nvPr/>
        </p:nvSpPr>
        <p:spPr>
          <a:xfrm>
            <a:off x="7168364" y="6476997"/>
            <a:ext cx="1905" cy="0"/>
          </a:xfrm>
          <a:custGeom>
            <a:avLst/>
            <a:gdLst/>
            <a:ahLst/>
            <a:cxnLst/>
            <a:rect l="l" t="t" r="r" b="b"/>
            <a:pathLst>
              <a:path w="1904">
                <a:moveTo>
                  <a:pt x="0" y="0"/>
                </a:moveTo>
                <a:lnTo>
                  <a:pt x="1836" y="0"/>
                </a:lnTo>
              </a:path>
            </a:pathLst>
          </a:custGeom>
          <a:ln w="3175">
            <a:solidFill>
              <a:srgbClr val="000000"/>
            </a:solidFill>
          </a:ln>
        </p:spPr>
        <p:txBody>
          <a:bodyPr wrap="square" lIns="0" tIns="0" rIns="0" bIns="0" rtlCol="0"/>
          <a:lstStyle/>
          <a:p>
            <a:endParaRPr/>
          </a:p>
        </p:txBody>
      </p:sp>
      <p:sp>
        <p:nvSpPr>
          <p:cNvPr id="82" name="object 82"/>
          <p:cNvSpPr/>
          <p:nvPr/>
        </p:nvSpPr>
        <p:spPr>
          <a:xfrm>
            <a:off x="7168364" y="6455904"/>
            <a:ext cx="1905" cy="0"/>
          </a:xfrm>
          <a:custGeom>
            <a:avLst/>
            <a:gdLst/>
            <a:ahLst/>
            <a:cxnLst/>
            <a:rect l="l" t="t" r="r" b="b"/>
            <a:pathLst>
              <a:path w="1904">
                <a:moveTo>
                  <a:pt x="0" y="0"/>
                </a:moveTo>
                <a:lnTo>
                  <a:pt x="1836" y="0"/>
                </a:lnTo>
              </a:path>
            </a:pathLst>
          </a:custGeom>
          <a:ln w="3175">
            <a:solidFill>
              <a:srgbClr val="000000"/>
            </a:solidFill>
          </a:ln>
        </p:spPr>
        <p:txBody>
          <a:bodyPr wrap="square" lIns="0" tIns="0" rIns="0" bIns="0" rtlCol="0"/>
          <a:lstStyle/>
          <a:p>
            <a:endParaRPr/>
          </a:p>
        </p:txBody>
      </p:sp>
      <p:sp>
        <p:nvSpPr>
          <p:cNvPr id="83" name="object 83"/>
          <p:cNvSpPr/>
          <p:nvPr/>
        </p:nvSpPr>
        <p:spPr>
          <a:xfrm>
            <a:off x="7168364" y="6434812"/>
            <a:ext cx="1905" cy="0"/>
          </a:xfrm>
          <a:custGeom>
            <a:avLst/>
            <a:gdLst/>
            <a:ahLst/>
            <a:cxnLst/>
            <a:rect l="l" t="t" r="r" b="b"/>
            <a:pathLst>
              <a:path w="1904">
                <a:moveTo>
                  <a:pt x="0" y="0"/>
                </a:moveTo>
                <a:lnTo>
                  <a:pt x="1836" y="0"/>
                </a:lnTo>
              </a:path>
            </a:pathLst>
          </a:custGeom>
          <a:ln w="3175">
            <a:solidFill>
              <a:srgbClr val="000000"/>
            </a:solidFill>
          </a:ln>
        </p:spPr>
        <p:txBody>
          <a:bodyPr wrap="square" lIns="0" tIns="0" rIns="0" bIns="0" rtlCol="0"/>
          <a:lstStyle/>
          <a:p>
            <a:endParaRPr/>
          </a:p>
        </p:txBody>
      </p:sp>
      <p:sp>
        <p:nvSpPr>
          <p:cNvPr id="84" name="object 84"/>
          <p:cNvSpPr/>
          <p:nvPr/>
        </p:nvSpPr>
        <p:spPr>
          <a:xfrm>
            <a:off x="7168364" y="6413732"/>
            <a:ext cx="1905" cy="0"/>
          </a:xfrm>
          <a:custGeom>
            <a:avLst/>
            <a:gdLst/>
            <a:ahLst/>
            <a:cxnLst/>
            <a:rect l="l" t="t" r="r" b="b"/>
            <a:pathLst>
              <a:path w="1904">
                <a:moveTo>
                  <a:pt x="0" y="0"/>
                </a:moveTo>
                <a:lnTo>
                  <a:pt x="1836" y="0"/>
                </a:lnTo>
              </a:path>
            </a:pathLst>
          </a:custGeom>
          <a:ln w="3175">
            <a:solidFill>
              <a:srgbClr val="000000"/>
            </a:solidFill>
          </a:ln>
        </p:spPr>
        <p:txBody>
          <a:bodyPr wrap="square" lIns="0" tIns="0" rIns="0" bIns="0" rtlCol="0"/>
          <a:lstStyle/>
          <a:p>
            <a:endParaRPr/>
          </a:p>
        </p:txBody>
      </p:sp>
      <p:sp>
        <p:nvSpPr>
          <p:cNvPr id="85" name="object 85"/>
          <p:cNvSpPr/>
          <p:nvPr/>
        </p:nvSpPr>
        <p:spPr>
          <a:xfrm>
            <a:off x="7168364" y="6392666"/>
            <a:ext cx="1905" cy="0"/>
          </a:xfrm>
          <a:custGeom>
            <a:avLst/>
            <a:gdLst/>
            <a:ahLst/>
            <a:cxnLst/>
            <a:rect l="l" t="t" r="r" b="b"/>
            <a:pathLst>
              <a:path w="1904">
                <a:moveTo>
                  <a:pt x="0" y="0"/>
                </a:moveTo>
                <a:lnTo>
                  <a:pt x="1836" y="0"/>
                </a:lnTo>
              </a:path>
            </a:pathLst>
          </a:custGeom>
          <a:ln w="3175">
            <a:solidFill>
              <a:srgbClr val="000000"/>
            </a:solidFill>
          </a:ln>
        </p:spPr>
        <p:txBody>
          <a:bodyPr wrap="square" lIns="0" tIns="0" rIns="0" bIns="0" rtlCol="0"/>
          <a:lstStyle/>
          <a:p>
            <a:endParaRPr/>
          </a:p>
        </p:txBody>
      </p:sp>
      <p:sp>
        <p:nvSpPr>
          <p:cNvPr id="86" name="object 86"/>
          <p:cNvSpPr/>
          <p:nvPr/>
        </p:nvSpPr>
        <p:spPr>
          <a:xfrm>
            <a:off x="7168364" y="6371547"/>
            <a:ext cx="1905" cy="0"/>
          </a:xfrm>
          <a:custGeom>
            <a:avLst/>
            <a:gdLst/>
            <a:ahLst/>
            <a:cxnLst/>
            <a:rect l="l" t="t" r="r" b="b"/>
            <a:pathLst>
              <a:path w="1904">
                <a:moveTo>
                  <a:pt x="0" y="0"/>
                </a:moveTo>
                <a:lnTo>
                  <a:pt x="1836" y="0"/>
                </a:lnTo>
              </a:path>
            </a:pathLst>
          </a:custGeom>
          <a:ln w="3175">
            <a:solidFill>
              <a:srgbClr val="000000"/>
            </a:solidFill>
          </a:ln>
        </p:spPr>
        <p:txBody>
          <a:bodyPr wrap="square" lIns="0" tIns="0" rIns="0" bIns="0" rtlCol="0"/>
          <a:lstStyle/>
          <a:p>
            <a:endParaRPr/>
          </a:p>
        </p:txBody>
      </p:sp>
      <p:sp>
        <p:nvSpPr>
          <p:cNvPr id="87" name="object 87"/>
          <p:cNvSpPr/>
          <p:nvPr/>
        </p:nvSpPr>
        <p:spPr>
          <a:xfrm>
            <a:off x="7168364" y="6350468"/>
            <a:ext cx="1905" cy="0"/>
          </a:xfrm>
          <a:custGeom>
            <a:avLst/>
            <a:gdLst/>
            <a:ahLst/>
            <a:cxnLst/>
            <a:rect l="l" t="t" r="r" b="b"/>
            <a:pathLst>
              <a:path w="1904">
                <a:moveTo>
                  <a:pt x="0" y="0"/>
                </a:moveTo>
                <a:lnTo>
                  <a:pt x="1836" y="0"/>
                </a:lnTo>
              </a:path>
            </a:pathLst>
          </a:custGeom>
          <a:ln w="3175">
            <a:solidFill>
              <a:srgbClr val="000000"/>
            </a:solidFill>
          </a:ln>
        </p:spPr>
        <p:txBody>
          <a:bodyPr wrap="square" lIns="0" tIns="0" rIns="0" bIns="0" rtlCol="0"/>
          <a:lstStyle/>
          <a:p>
            <a:endParaRPr/>
          </a:p>
        </p:txBody>
      </p:sp>
      <p:sp>
        <p:nvSpPr>
          <p:cNvPr id="88" name="object 88"/>
          <p:cNvSpPr/>
          <p:nvPr/>
        </p:nvSpPr>
        <p:spPr>
          <a:xfrm>
            <a:off x="7168364" y="6329402"/>
            <a:ext cx="1905" cy="0"/>
          </a:xfrm>
          <a:custGeom>
            <a:avLst/>
            <a:gdLst/>
            <a:ahLst/>
            <a:cxnLst/>
            <a:rect l="l" t="t" r="r" b="b"/>
            <a:pathLst>
              <a:path w="1904">
                <a:moveTo>
                  <a:pt x="0" y="0"/>
                </a:moveTo>
                <a:lnTo>
                  <a:pt x="1836" y="0"/>
                </a:lnTo>
              </a:path>
            </a:pathLst>
          </a:custGeom>
          <a:ln w="3175">
            <a:solidFill>
              <a:srgbClr val="000000"/>
            </a:solidFill>
          </a:ln>
        </p:spPr>
        <p:txBody>
          <a:bodyPr wrap="square" lIns="0" tIns="0" rIns="0" bIns="0" rtlCol="0"/>
          <a:lstStyle/>
          <a:p>
            <a:endParaRPr/>
          </a:p>
        </p:txBody>
      </p:sp>
      <p:sp>
        <p:nvSpPr>
          <p:cNvPr id="89" name="object 89"/>
          <p:cNvSpPr/>
          <p:nvPr/>
        </p:nvSpPr>
        <p:spPr>
          <a:xfrm>
            <a:off x="7168364" y="6308322"/>
            <a:ext cx="1905" cy="0"/>
          </a:xfrm>
          <a:custGeom>
            <a:avLst/>
            <a:gdLst/>
            <a:ahLst/>
            <a:cxnLst/>
            <a:rect l="l" t="t" r="r" b="b"/>
            <a:pathLst>
              <a:path w="1904">
                <a:moveTo>
                  <a:pt x="0" y="0"/>
                </a:moveTo>
                <a:lnTo>
                  <a:pt x="1836" y="0"/>
                </a:lnTo>
              </a:path>
            </a:pathLst>
          </a:custGeom>
          <a:ln w="3175">
            <a:solidFill>
              <a:srgbClr val="000000"/>
            </a:solidFill>
          </a:ln>
        </p:spPr>
        <p:txBody>
          <a:bodyPr wrap="square" lIns="0" tIns="0" rIns="0" bIns="0" rtlCol="0"/>
          <a:lstStyle/>
          <a:p>
            <a:endParaRPr/>
          </a:p>
        </p:txBody>
      </p:sp>
      <p:sp>
        <p:nvSpPr>
          <p:cNvPr id="90" name="object 90"/>
          <p:cNvSpPr/>
          <p:nvPr/>
        </p:nvSpPr>
        <p:spPr>
          <a:xfrm>
            <a:off x="7168364" y="6287217"/>
            <a:ext cx="1905" cy="0"/>
          </a:xfrm>
          <a:custGeom>
            <a:avLst/>
            <a:gdLst/>
            <a:ahLst/>
            <a:cxnLst/>
            <a:rect l="l" t="t" r="r" b="b"/>
            <a:pathLst>
              <a:path w="1904">
                <a:moveTo>
                  <a:pt x="0" y="0"/>
                </a:moveTo>
                <a:lnTo>
                  <a:pt x="1836" y="0"/>
                </a:lnTo>
              </a:path>
            </a:pathLst>
          </a:custGeom>
          <a:ln w="3175">
            <a:solidFill>
              <a:srgbClr val="000000"/>
            </a:solidFill>
          </a:ln>
        </p:spPr>
        <p:txBody>
          <a:bodyPr wrap="square" lIns="0" tIns="0" rIns="0" bIns="0" rtlCol="0"/>
          <a:lstStyle/>
          <a:p>
            <a:endParaRPr/>
          </a:p>
        </p:txBody>
      </p:sp>
      <p:sp>
        <p:nvSpPr>
          <p:cNvPr id="91" name="object 91"/>
          <p:cNvSpPr/>
          <p:nvPr/>
        </p:nvSpPr>
        <p:spPr>
          <a:xfrm>
            <a:off x="7168364" y="6266137"/>
            <a:ext cx="1905" cy="0"/>
          </a:xfrm>
          <a:custGeom>
            <a:avLst/>
            <a:gdLst/>
            <a:ahLst/>
            <a:cxnLst/>
            <a:rect l="l" t="t" r="r" b="b"/>
            <a:pathLst>
              <a:path w="1904">
                <a:moveTo>
                  <a:pt x="0" y="0"/>
                </a:moveTo>
                <a:lnTo>
                  <a:pt x="1836" y="0"/>
                </a:lnTo>
              </a:path>
            </a:pathLst>
          </a:custGeom>
          <a:ln w="3175">
            <a:solidFill>
              <a:srgbClr val="000000"/>
            </a:solidFill>
          </a:ln>
        </p:spPr>
        <p:txBody>
          <a:bodyPr wrap="square" lIns="0" tIns="0" rIns="0" bIns="0" rtlCol="0"/>
          <a:lstStyle/>
          <a:p>
            <a:endParaRPr/>
          </a:p>
        </p:txBody>
      </p:sp>
      <p:sp>
        <p:nvSpPr>
          <p:cNvPr id="92" name="object 92"/>
          <p:cNvSpPr/>
          <p:nvPr/>
        </p:nvSpPr>
        <p:spPr>
          <a:xfrm>
            <a:off x="7168364" y="6245058"/>
            <a:ext cx="1905" cy="0"/>
          </a:xfrm>
          <a:custGeom>
            <a:avLst/>
            <a:gdLst/>
            <a:ahLst/>
            <a:cxnLst/>
            <a:rect l="l" t="t" r="r" b="b"/>
            <a:pathLst>
              <a:path w="1904">
                <a:moveTo>
                  <a:pt x="0" y="0"/>
                </a:moveTo>
                <a:lnTo>
                  <a:pt x="1836" y="0"/>
                </a:lnTo>
              </a:path>
            </a:pathLst>
          </a:custGeom>
          <a:ln w="3175">
            <a:solidFill>
              <a:srgbClr val="000000"/>
            </a:solidFill>
          </a:ln>
        </p:spPr>
        <p:txBody>
          <a:bodyPr wrap="square" lIns="0" tIns="0" rIns="0" bIns="0" rtlCol="0"/>
          <a:lstStyle/>
          <a:p>
            <a:endParaRPr/>
          </a:p>
        </p:txBody>
      </p:sp>
      <p:sp>
        <p:nvSpPr>
          <p:cNvPr id="93" name="object 93"/>
          <p:cNvSpPr/>
          <p:nvPr/>
        </p:nvSpPr>
        <p:spPr>
          <a:xfrm>
            <a:off x="7168364" y="6223965"/>
            <a:ext cx="1905" cy="0"/>
          </a:xfrm>
          <a:custGeom>
            <a:avLst/>
            <a:gdLst/>
            <a:ahLst/>
            <a:cxnLst/>
            <a:rect l="l" t="t" r="r" b="b"/>
            <a:pathLst>
              <a:path w="1904">
                <a:moveTo>
                  <a:pt x="0" y="0"/>
                </a:moveTo>
                <a:lnTo>
                  <a:pt x="1836" y="0"/>
                </a:lnTo>
              </a:path>
            </a:pathLst>
          </a:custGeom>
          <a:ln w="3175">
            <a:solidFill>
              <a:srgbClr val="000000"/>
            </a:solidFill>
          </a:ln>
        </p:spPr>
        <p:txBody>
          <a:bodyPr wrap="square" lIns="0" tIns="0" rIns="0" bIns="0" rtlCol="0"/>
          <a:lstStyle/>
          <a:p>
            <a:endParaRPr/>
          </a:p>
        </p:txBody>
      </p:sp>
      <p:sp>
        <p:nvSpPr>
          <p:cNvPr id="94" name="object 94"/>
          <p:cNvSpPr/>
          <p:nvPr/>
        </p:nvSpPr>
        <p:spPr>
          <a:xfrm>
            <a:off x="7168364" y="6202873"/>
            <a:ext cx="1905" cy="0"/>
          </a:xfrm>
          <a:custGeom>
            <a:avLst/>
            <a:gdLst/>
            <a:ahLst/>
            <a:cxnLst/>
            <a:rect l="l" t="t" r="r" b="b"/>
            <a:pathLst>
              <a:path w="1904">
                <a:moveTo>
                  <a:pt x="0" y="0"/>
                </a:moveTo>
                <a:lnTo>
                  <a:pt x="1836" y="0"/>
                </a:lnTo>
              </a:path>
            </a:pathLst>
          </a:custGeom>
          <a:ln w="3175">
            <a:solidFill>
              <a:srgbClr val="000000"/>
            </a:solidFill>
          </a:ln>
        </p:spPr>
        <p:txBody>
          <a:bodyPr wrap="square" lIns="0" tIns="0" rIns="0" bIns="0" rtlCol="0"/>
          <a:lstStyle/>
          <a:p>
            <a:endParaRPr/>
          </a:p>
        </p:txBody>
      </p:sp>
      <p:sp>
        <p:nvSpPr>
          <p:cNvPr id="95" name="object 95"/>
          <p:cNvSpPr/>
          <p:nvPr/>
        </p:nvSpPr>
        <p:spPr>
          <a:xfrm>
            <a:off x="7168364" y="6181793"/>
            <a:ext cx="1905" cy="0"/>
          </a:xfrm>
          <a:custGeom>
            <a:avLst/>
            <a:gdLst/>
            <a:ahLst/>
            <a:cxnLst/>
            <a:rect l="l" t="t" r="r" b="b"/>
            <a:pathLst>
              <a:path w="1904">
                <a:moveTo>
                  <a:pt x="0" y="0"/>
                </a:moveTo>
                <a:lnTo>
                  <a:pt x="1836" y="0"/>
                </a:lnTo>
              </a:path>
            </a:pathLst>
          </a:custGeom>
          <a:ln w="3175">
            <a:solidFill>
              <a:srgbClr val="000000"/>
            </a:solidFill>
          </a:ln>
        </p:spPr>
        <p:txBody>
          <a:bodyPr wrap="square" lIns="0" tIns="0" rIns="0" bIns="0" rtlCol="0"/>
          <a:lstStyle/>
          <a:p>
            <a:endParaRPr/>
          </a:p>
        </p:txBody>
      </p:sp>
      <p:sp>
        <p:nvSpPr>
          <p:cNvPr id="96" name="object 96"/>
          <p:cNvSpPr/>
          <p:nvPr/>
        </p:nvSpPr>
        <p:spPr>
          <a:xfrm>
            <a:off x="7168364" y="6160246"/>
            <a:ext cx="1905" cy="0"/>
          </a:xfrm>
          <a:custGeom>
            <a:avLst/>
            <a:gdLst/>
            <a:ahLst/>
            <a:cxnLst/>
            <a:rect l="l" t="t" r="r" b="b"/>
            <a:pathLst>
              <a:path w="1904">
                <a:moveTo>
                  <a:pt x="0" y="0"/>
                </a:moveTo>
                <a:lnTo>
                  <a:pt x="1836" y="0"/>
                </a:lnTo>
              </a:path>
            </a:pathLst>
          </a:custGeom>
          <a:ln w="3175">
            <a:solidFill>
              <a:srgbClr val="000000"/>
            </a:solidFill>
          </a:ln>
        </p:spPr>
        <p:txBody>
          <a:bodyPr wrap="square" lIns="0" tIns="0" rIns="0" bIns="0" rtlCol="0"/>
          <a:lstStyle/>
          <a:p>
            <a:endParaRPr/>
          </a:p>
        </p:txBody>
      </p:sp>
      <p:sp>
        <p:nvSpPr>
          <p:cNvPr id="97" name="object 97"/>
          <p:cNvSpPr/>
          <p:nvPr/>
        </p:nvSpPr>
        <p:spPr>
          <a:xfrm>
            <a:off x="7168364" y="6139140"/>
            <a:ext cx="1905" cy="0"/>
          </a:xfrm>
          <a:custGeom>
            <a:avLst/>
            <a:gdLst/>
            <a:ahLst/>
            <a:cxnLst/>
            <a:rect l="l" t="t" r="r" b="b"/>
            <a:pathLst>
              <a:path w="1904">
                <a:moveTo>
                  <a:pt x="0" y="0"/>
                </a:moveTo>
                <a:lnTo>
                  <a:pt x="1836" y="0"/>
                </a:lnTo>
              </a:path>
            </a:pathLst>
          </a:custGeom>
          <a:ln w="3175">
            <a:solidFill>
              <a:srgbClr val="000000"/>
            </a:solidFill>
          </a:ln>
        </p:spPr>
        <p:txBody>
          <a:bodyPr wrap="square" lIns="0" tIns="0" rIns="0" bIns="0" rtlCol="0"/>
          <a:lstStyle/>
          <a:p>
            <a:endParaRPr/>
          </a:p>
        </p:txBody>
      </p:sp>
      <p:sp>
        <p:nvSpPr>
          <p:cNvPr id="98" name="object 98"/>
          <p:cNvSpPr/>
          <p:nvPr/>
        </p:nvSpPr>
        <p:spPr>
          <a:xfrm>
            <a:off x="7168364" y="6118061"/>
            <a:ext cx="1905" cy="0"/>
          </a:xfrm>
          <a:custGeom>
            <a:avLst/>
            <a:gdLst/>
            <a:ahLst/>
            <a:cxnLst/>
            <a:rect l="l" t="t" r="r" b="b"/>
            <a:pathLst>
              <a:path w="1904">
                <a:moveTo>
                  <a:pt x="0" y="0"/>
                </a:moveTo>
                <a:lnTo>
                  <a:pt x="1836" y="0"/>
                </a:lnTo>
              </a:path>
            </a:pathLst>
          </a:custGeom>
          <a:ln w="3175">
            <a:solidFill>
              <a:srgbClr val="000000"/>
            </a:solidFill>
          </a:ln>
        </p:spPr>
        <p:txBody>
          <a:bodyPr wrap="square" lIns="0" tIns="0" rIns="0" bIns="0" rtlCol="0"/>
          <a:lstStyle/>
          <a:p>
            <a:endParaRPr/>
          </a:p>
        </p:txBody>
      </p:sp>
      <p:sp>
        <p:nvSpPr>
          <p:cNvPr id="99" name="object 99"/>
          <p:cNvSpPr/>
          <p:nvPr/>
        </p:nvSpPr>
        <p:spPr>
          <a:xfrm>
            <a:off x="7168364" y="6096981"/>
            <a:ext cx="1905" cy="0"/>
          </a:xfrm>
          <a:custGeom>
            <a:avLst/>
            <a:gdLst/>
            <a:ahLst/>
            <a:cxnLst/>
            <a:rect l="l" t="t" r="r" b="b"/>
            <a:pathLst>
              <a:path w="1904">
                <a:moveTo>
                  <a:pt x="0" y="0"/>
                </a:moveTo>
                <a:lnTo>
                  <a:pt x="1836" y="0"/>
                </a:lnTo>
              </a:path>
            </a:pathLst>
          </a:custGeom>
          <a:ln w="3175">
            <a:solidFill>
              <a:srgbClr val="000000"/>
            </a:solidFill>
          </a:ln>
        </p:spPr>
        <p:txBody>
          <a:bodyPr wrap="square" lIns="0" tIns="0" rIns="0" bIns="0" rtlCol="0"/>
          <a:lstStyle/>
          <a:p>
            <a:endParaRPr/>
          </a:p>
        </p:txBody>
      </p:sp>
      <p:sp>
        <p:nvSpPr>
          <p:cNvPr id="100" name="object 100"/>
          <p:cNvSpPr/>
          <p:nvPr/>
        </p:nvSpPr>
        <p:spPr>
          <a:xfrm>
            <a:off x="7168364" y="6075915"/>
            <a:ext cx="1905" cy="0"/>
          </a:xfrm>
          <a:custGeom>
            <a:avLst/>
            <a:gdLst/>
            <a:ahLst/>
            <a:cxnLst/>
            <a:rect l="l" t="t" r="r" b="b"/>
            <a:pathLst>
              <a:path w="1904">
                <a:moveTo>
                  <a:pt x="0" y="0"/>
                </a:moveTo>
                <a:lnTo>
                  <a:pt x="1836" y="0"/>
                </a:lnTo>
              </a:path>
            </a:pathLst>
          </a:custGeom>
          <a:ln w="3175">
            <a:solidFill>
              <a:srgbClr val="000000"/>
            </a:solidFill>
          </a:ln>
        </p:spPr>
        <p:txBody>
          <a:bodyPr wrap="square" lIns="0" tIns="0" rIns="0" bIns="0" rtlCol="0"/>
          <a:lstStyle/>
          <a:p>
            <a:endParaRPr/>
          </a:p>
        </p:txBody>
      </p:sp>
      <p:sp>
        <p:nvSpPr>
          <p:cNvPr id="101" name="object 101"/>
          <p:cNvSpPr/>
          <p:nvPr/>
        </p:nvSpPr>
        <p:spPr>
          <a:xfrm>
            <a:off x="7168364" y="6054796"/>
            <a:ext cx="1905" cy="0"/>
          </a:xfrm>
          <a:custGeom>
            <a:avLst/>
            <a:gdLst/>
            <a:ahLst/>
            <a:cxnLst/>
            <a:rect l="l" t="t" r="r" b="b"/>
            <a:pathLst>
              <a:path w="1904">
                <a:moveTo>
                  <a:pt x="0" y="0"/>
                </a:moveTo>
                <a:lnTo>
                  <a:pt x="1836" y="0"/>
                </a:lnTo>
              </a:path>
            </a:pathLst>
          </a:custGeom>
          <a:ln w="3175">
            <a:solidFill>
              <a:srgbClr val="000000"/>
            </a:solidFill>
          </a:ln>
        </p:spPr>
        <p:txBody>
          <a:bodyPr wrap="square" lIns="0" tIns="0" rIns="0" bIns="0" rtlCol="0"/>
          <a:lstStyle/>
          <a:p>
            <a:endParaRPr/>
          </a:p>
        </p:txBody>
      </p:sp>
      <p:sp>
        <p:nvSpPr>
          <p:cNvPr id="102" name="object 102"/>
          <p:cNvSpPr/>
          <p:nvPr/>
        </p:nvSpPr>
        <p:spPr>
          <a:xfrm>
            <a:off x="7168364" y="6033730"/>
            <a:ext cx="1905" cy="0"/>
          </a:xfrm>
          <a:custGeom>
            <a:avLst/>
            <a:gdLst/>
            <a:ahLst/>
            <a:cxnLst/>
            <a:rect l="l" t="t" r="r" b="b"/>
            <a:pathLst>
              <a:path w="1904">
                <a:moveTo>
                  <a:pt x="0" y="0"/>
                </a:moveTo>
                <a:lnTo>
                  <a:pt x="1836" y="0"/>
                </a:lnTo>
              </a:path>
            </a:pathLst>
          </a:custGeom>
          <a:ln w="3175">
            <a:solidFill>
              <a:srgbClr val="000000"/>
            </a:solidFill>
          </a:ln>
        </p:spPr>
        <p:txBody>
          <a:bodyPr wrap="square" lIns="0" tIns="0" rIns="0" bIns="0" rtlCol="0"/>
          <a:lstStyle/>
          <a:p>
            <a:endParaRPr/>
          </a:p>
        </p:txBody>
      </p:sp>
      <p:sp>
        <p:nvSpPr>
          <p:cNvPr id="103" name="object 103"/>
          <p:cNvSpPr/>
          <p:nvPr/>
        </p:nvSpPr>
        <p:spPr>
          <a:xfrm>
            <a:off x="7168364" y="6012651"/>
            <a:ext cx="1905" cy="0"/>
          </a:xfrm>
          <a:custGeom>
            <a:avLst/>
            <a:gdLst/>
            <a:ahLst/>
            <a:cxnLst/>
            <a:rect l="l" t="t" r="r" b="b"/>
            <a:pathLst>
              <a:path w="1904">
                <a:moveTo>
                  <a:pt x="0" y="0"/>
                </a:moveTo>
                <a:lnTo>
                  <a:pt x="1836" y="0"/>
                </a:lnTo>
              </a:path>
            </a:pathLst>
          </a:custGeom>
          <a:ln w="3175">
            <a:solidFill>
              <a:srgbClr val="000000"/>
            </a:solidFill>
          </a:ln>
        </p:spPr>
        <p:txBody>
          <a:bodyPr wrap="square" lIns="0" tIns="0" rIns="0" bIns="0" rtlCol="0"/>
          <a:lstStyle/>
          <a:p>
            <a:endParaRPr/>
          </a:p>
        </p:txBody>
      </p:sp>
      <p:sp>
        <p:nvSpPr>
          <p:cNvPr id="104" name="object 104"/>
          <p:cNvSpPr/>
          <p:nvPr/>
        </p:nvSpPr>
        <p:spPr>
          <a:xfrm>
            <a:off x="7168364" y="5991538"/>
            <a:ext cx="1905" cy="0"/>
          </a:xfrm>
          <a:custGeom>
            <a:avLst/>
            <a:gdLst/>
            <a:ahLst/>
            <a:cxnLst/>
            <a:rect l="l" t="t" r="r" b="b"/>
            <a:pathLst>
              <a:path w="1904">
                <a:moveTo>
                  <a:pt x="0" y="0"/>
                </a:moveTo>
                <a:lnTo>
                  <a:pt x="1836" y="0"/>
                </a:lnTo>
              </a:path>
            </a:pathLst>
          </a:custGeom>
          <a:ln w="3175">
            <a:solidFill>
              <a:srgbClr val="000000"/>
            </a:solidFill>
          </a:ln>
        </p:spPr>
        <p:txBody>
          <a:bodyPr wrap="square" lIns="0" tIns="0" rIns="0" bIns="0" rtlCol="0"/>
          <a:lstStyle/>
          <a:p>
            <a:endParaRPr/>
          </a:p>
        </p:txBody>
      </p:sp>
      <p:sp>
        <p:nvSpPr>
          <p:cNvPr id="105" name="object 105"/>
          <p:cNvSpPr/>
          <p:nvPr/>
        </p:nvSpPr>
        <p:spPr>
          <a:xfrm>
            <a:off x="7168364" y="5970466"/>
            <a:ext cx="1905" cy="0"/>
          </a:xfrm>
          <a:custGeom>
            <a:avLst/>
            <a:gdLst/>
            <a:ahLst/>
            <a:cxnLst/>
            <a:rect l="l" t="t" r="r" b="b"/>
            <a:pathLst>
              <a:path w="1904">
                <a:moveTo>
                  <a:pt x="0" y="0"/>
                </a:moveTo>
                <a:lnTo>
                  <a:pt x="1836" y="0"/>
                </a:lnTo>
              </a:path>
            </a:pathLst>
          </a:custGeom>
          <a:ln w="3175">
            <a:solidFill>
              <a:srgbClr val="000000"/>
            </a:solidFill>
          </a:ln>
        </p:spPr>
        <p:txBody>
          <a:bodyPr wrap="square" lIns="0" tIns="0" rIns="0" bIns="0" rtlCol="0"/>
          <a:lstStyle/>
          <a:p>
            <a:endParaRPr/>
          </a:p>
        </p:txBody>
      </p:sp>
      <p:sp>
        <p:nvSpPr>
          <p:cNvPr id="106" name="object 106"/>
          <p:cNvSpPr/>
          <p:nvPr/>
        </p:nvSpPr>
        <p:spPr>
          <a:xfrm>
            <a:off x="7168364" y="5949386"/>
            <a:ext cx="1905" cy="0"/>
          </a:xfrm>
          <a:custGeom>
            <a:avLst/>
            <a:gdLst/>
            <a:ahLst/>
            <a:cxnLst/>
            <a:rect l="l" t="t" r="r" b="b"/>
            <a:pathLst>
              <a:path w="1904">
                <a:moveTo>
                  <a:pt x="0" y="0"/>
                </a:moveTo>
                <a:lnTo>
                  <a:pt x="1836" y="0"/>
                </a:lnTo>
              </a:path>
            </a:pathLst>
          </a:custGeom>
          <a:ln w="3175">
            <a:solidFill>
              <a:srgbClr val="000000"/>
            </a:solidFill>
          </a:ln>
        </p:spPr>
        <p:txBody>
          <a:bodyPr wrap="square" lIns="0" tIns="0" rIns="0" bIns="0" rtlCol="0"/>
          <a:lstStyle/>
          <a:p>
            <a:endParaRPr/>
          </a:p>
        </p:txBody>
      </p:sp>
      <p:sp>
        <p:nvSpPr>
          <p:cNvPr id="107" name="object 107"/>
          <p:cNvSpPr/>
          <p:nvPr/>
        </p:nvSpPr>
        <p:spPr>
          <a:xfrm>
            <a:off x="7168364" y="5928307"/>
            <a:ext cx="1905" cy="0"/>
          </a:xfrm>
          <a:custGeom>
            <a:avLst/>
            <a:gdLst/>
            <a:ahLst/>
            <a:cxnLst/>
            <a:rect l="l" t="t" r="r" b="b"/>
            <a:pathLst>
              <a:path w="1904">
                <a:moveTo>
                  <a:pt x="0" y="0"/>
                </a:moveTo>
                <a:lnTo>
                  <a:pt x="1836" y="0"/>
                </a:lnTo>
              </a:path>
            </a:pathLst>
          </a:custGeom>
          <a:ln w="3175">
            <a:solidFill>
              <a:srgbClr val="000000"/>
            </a:solidFill>
          </a:ln>
        </p:spPr>
        <p:txBody>
          <a:bodyPr wrap="square" lIns="0" tIns="0" rIns="0" bIns="0" rtlCol="0"/>
          <a:lstStyle/>
          <a:p>
            <a:endParaRPr/>
          </a:p>
        </p:txBody>
      </p:sp>
      <p:sp>
        <p:nvSpPr>
          <p:cNvPr id="108" name="object 108"/>
          <p:cNvSpPr/>
          <p:nvPr/>
        </p:nvSpPr>
        <p:spPr>
          <a:xfrm>
            <a:off x="7168364" y="5907201"/>
            <a:ext cx="1905" cy="0"/>
          </a:xfrm>
          <a:custGeom>
            <a:avLst/>
            <a:gdLst/>
            <a:ahLst/>
            <a:cxnLst/>
            <a:rect l="l" t="t" r="r" b="b"/>
            <a:pathLst>
              <a:path w="1904">
                <a:moveTo>
                  <a:pt x="0" y="0"/>
                </a:moveTo>
                <a:lnTo>
                  <a:pt x="1836" y="0"/>
                </a:lnTo>
              </a:path>
            </a:pathLst>
          </a:custGeom>
          <a:ln w="3175">
            <a:solidFill>
              <a:srgbClr val="000000"/>
            </a:solidFill>
          </a:ln>
        </p:spPr>
        <p:txBody>
          <a:bodyPr wrap="square" lIns="0" tIns="0" rIns="0" bIns="0" rtlCol="0"/>
          <a:lstStyle/>
          <a:p>
            <a:endParaRPr/>
          </a:p>
        </p:txBody>
      </p:sp>
      <p:sp>
        <p:nvSpPr>
          <p:cNvPr id="109" name="object 109"/>
          <p:cNvSpPr/>
          <p:nvPr/>
        </p:nvSpPr>
        <p:spPr>
          <a:xfrm>
            <a:off x="7168364" y="5886122"/>
            <a:ext cx="1905" cy="0"/>
          </a:xfrm>
          <a:custGeom>
            <a:avLst/>
            <a:gdLst/>
            <a:ahLst/>
            <a:cxnLst/>
            <a:rect l="l" t="t" r="r" b="b"/>
            <a:pathLst>
              <a:path w="1904">
                <a:moveTo>
                  <a:pt x="0" y="0"/>
                </a:moveTo>
                <a:lnTo>
                  <a:pt x="1836" y="0"/>
                </a:lnTo>
              </a:path>
            </a:pathLst>
          </a:custGeom>
          <a:ln w="3175">
            <a:solidFill>
              <a:srgbClr val="000000"/>
            </a:solidFill>
          </a:ln>
        </p:spPr>
        <p:txBody>
          <a:bodyPr wrap="square" lIns="0" tIns="0" rIns="0" bIns="0" rtlCol="0"/>
          <a:lstStyle/>
          <a:p>
            <a:endParaRPr/>
          </a:p>
        </p:txBody>
      </p:sp>
      <p:sp>
        <p:nvSpPr>
          <p:cNvPr id="110" name="object 110"/>
          <p:cNvSpPr/>
          <p:nvPr/>
        </p:nvSpPr>
        <p:spPr>
          <a:xfrm>
            <a:off x="7168364" y="5864574"/>
            <a:ext cx="1905" cy="0"/>
          </a:xfrm>
          <a:custGeom>
            <a:avLst/>
            <a:gdLst/>
            <a:ahLst/>
            <a:cxnLst/>
            <a:rect l="l" t="t" r="r" b="b"/>
            <a:pathLst>
              <a:path w="1904">
                <a:moveTo>
                  <a:pt x="0" y="0"/>
                </a:moveTo>
                <a:lnTo>
                  <a:pt x="1836" y="0"/>
                </a:lnTo>
              </a:path>
            </a:pathLst>
          </a:custGeom>
          <a:ln w="3175">
            <a:solidFill>
              <a:srgbClr val="000000"/>
            </a:solidFill>
          </a:ln>
        </p:spPr>
        <p:txBody>
          <a:bodyPr wrap="square" lIns="0" tIns="0" rIns="0" bIns="0" rtlCol="0"/>
          <a:lstStyle/>
          <a:p>
            <a:endParaRPr/>
          </a:p>
        </p:txBody>
      </p:sp>
      <p:sp>
        <p:nvSpPr>
          <p:cNvPr id="111" name="object 111"/>
          <p:cNvSpPr/>
          <p:nvPr/>
        </p:nvSpPr>
        <p:spPr>
          <a:xfrm>
            <a:off x="7168364" y="5843494"/>
            <a:ext cx="1905" cy="0"/>
          </a:xfrm>
          <a:custGeom>
            <a:avLst/>
            <a:gdLst/>
            <a:ahLst/>
            <a:cxnLst/>
            <a:rect l="l" t="t" r="r" b="b"/>
            <a:pathLst>
              <a:path w="1904">
                <a:moveTo>
                  <a:pt x="0" y="0"/>
                </a:moveTo>
                <a:lnTo>
                  <a:pt x="1836" y="0"/>
                </a:lnTo>
              </a:path>
            </a:pathLst>
          </a:custGeom>
          <a:ln w="3175">
            <a:solidFill>
              <a:srgbClr val="000000"/>
            </a:solidFill>
          </a:ln>
        </p:spPr>
        <p:txBody>
          <a:bodyPr wrap="square" lIns="0" tIns="0" rIns="0" bIns="0" rtlCol="0"/>
          <a:lstStyle/>
          <a:p>
            <a:endParaRPr/>
          </a:p>
        </p:txBody>
      </p:sp>
      <p:sp>
        <p:nvSpPr>
          <p:cNvPr id="112" name="object 112"/>
          <p:cNvSpPr/>
          <p:nvPr/>
        </p:nvSpPr>
        <p:spPr>
          <a:xfrm>
            <a:off x="7168364" y="5822389"/>
            <a:ext cx="1905" cy="0"/>
          </a:xfrm>
          <a:custGeom>
            <a:avLst/>
            <a:gdLst/>
            <a:ahLst/>
            <a:cxnLst/>
            <a:rect l="l" t="t" r="r" b="b"/>
            <a:pathLst>
              <a:path w="1904">
                <a:moveTo>
                  <a:pt x="0" y="0"/>
                </a:moveTo>
                <a:lnTo>
                  <a:pt x="1836" y="0"/>
                </a:lnTo>
              </a:path>
            </a:pathLst>
          </a:custGeom>
          <a:ln w="3175">
            <a:solidFill>
              <a:srgbClr val="000000"/>
            </a:solidFill>
          </a:ln>
        </p:spPr>
        <p:txBody>
          <a:bodyPr wrap="square" lIns="0" tIns="0" rIns="0" bIns="0" rtlCol="0"/>
          <a:lstStyle/>
          <a:p>
            <a:endParaRPr/>
          </a:p>
        </p:txBody>
      </p:sp>
      <p:sp>
        <p:nvSpPr>
          <p:cNvPr id="113" name="object 113"/>
          <p:cNvSpPr/>
          <p:nvPr/>
        </p:nvSpPr>
        <p:spPr>
          <a:xfrm>
            <a:off x="7168364" y="5801310"/>
            <a:ext cx="1905" cy="0"/>
          </a:xfrm>
          <a:custGeom>
            <a:avLst/>
            <a:gdLst/>
            <a:ahLst/>
            <a:cxnLst/>
            <a:rect l="l" t="t" r="r" b="b"/>
            <a:pathLst>
              <a:path w="1904">
                <a:moveTo>
                  <a:pt x="0" y="0"/>
                </a:moveTo>
                <a:lnTo>
                  <a:pt x="1836" y="0"/>
                </a:lnTo>
              </a:path>
            </a:pathLst>
          </a:custGeom>
          <a:ln w="3175">
            <a:solidFill>
              <a:srgbClr val="000000"/>
            </a:solidFill>
          </a:ln>
        </p:spPr>
        <p:txBody>
          <a:bodyPr wrap="square" lIns="0" tIns="0" rIns="0" bIns="0" rtlCol="0"/>
          <a:lstStyle/>
          <a:p>
            <a:endParaRPr/>
          </a:p>
        </p:txBody>
      </p:sp>
      <p:sp>
        <p:nvSpPr>
          <p:cNvPr id="114" name="object 114"/>
          <p:cNvSpPr/>
          <p:nvPr/>
        </p:nvSpPr>
        <p:spPr>
          <a:xfrm>
            <a:off x="7168364" y="5780243"/>
            <a:ext cx="1905" cy="0"/>
          </a:xfrm>
          <a:custGeom>
            <a:avLst/>
            <a:gdLst/>
            <a:ahLst/>
            <a:cxnLst/>
            <a:rect l="l" t="t" r="r" b="b"/>
            <a:pathLst>
              <a:path w="1904">
                <a:moveTo>
                  <a:pt x="0" y="0"/>
                </a:moveTo>
                <a:lnTo>
                  <a:pt x="1836" y="0"/>
                </a:lnTo>
              </a:path>
            </a:pathLst>
          </a:custGeom>
          <a:ln w="3175">
            <a:solidFill>
              <a:srgbClr val="000000"/>
            </a:solidFill>
          </a:ln>
        </p:spPr>
        <p:txBody>
          <a:bodyPr wrap="square" lIns="0" tIns="0" rIns="0" bIns="0" rtlCol="0"/>
          <a:lstStyle/>
          <a:p>
            <a:endParaRPr/>
          </a:p>
        </p:txBody>
      </p:sp>
      <p:sp>
        <p:nvSpPr>
          <p:cNvPr id="115" name="object 115"/>
          <p:cNvSpPr/>
          <p:nvPr/>
        </p:nvSpPr>
        <p:spPr>
          <a:xfrm>
            <a:off x="7168364" y="5759144"/>
            <a:ext cx="1905" cy="0"/>
          </a:xfrm>
          <a:custGeom>
            <a:avLst/>
            <a:gdLst/>
            <a:ahLst/>
            <a:cxnLst/>
            <a:rect l="l" t="t" r="r" b="b"/>
            <a:pathLst>
              <a:path w="1904">
                <a:moveTo>
                  <a:pt x="0" y="0"/>
                </a:moveTo>
                <a:lnTo>
                  <a:pt x="1836" y="0"/>
                </a:lnTo>
              </a:path>
            </a:pathLst>
          </a:custGeom>
          <a:ln w="3175">
            <a:solidFill>
              <a:srgbClr val="000000"/>
            </a:solidFill>
          </a:ln>
        </p:spPr>
        <p:txBody>
          <a:bodyPr wrap="square" lIns="0" tIns="0" rIns="0" bIns="0" rtlCol="0"/>
          <a:lstStyle/>
          <a:p>
            <a:endParaRPr/>
          </a:p>
        </p:txBody>
      </p:sp>
      <p:sp>
        <p:nvSpPr>
          <p:cNvPr id="116" name="object 116"/>
          <p:cNvSpPr/>
          <p:nvPr/>
        </p:nvSpPr>
        <p:spPr>
          <a:xfrm>
            <a:off x="7168364" y="5738045"/>
            <a:ext cx="1905" cy="0"/>
          </a:xfrm>
          <a:custGeom>
            <a:avLst/>
            <a:gdLst/>
            <a:ahLst/>
            <a:cxnLst/>
            <a:rect l="l" t="t" r="r" b="b"/>
            <a:pathLst>
              <a:path w="1904">
                <a:moveTo>
                  <a:pt x="0" y="0"/>
                </a:moveTo>
                <a:lnTo>
                  <a:pt x="1836" y="0"/>
                </a:lnTo>
              </a:path>
            </a:pathLst>
          </a:custGeom>
          <a:ln w="3175">
            <a:solidFill>
              <a:srgbClr val="000000"/>
            </a:solidFill>
          </a:ln>
        </p:spPr>
        <p:txBody>
          <a:bodyPr wrap="square" lIns="0" tIns="0" rIns="0" bIns="0" rtlCol="0"/>
          <a:lstStyle/>
          <a:p>
            <a:endParaRPr/>
          </a:p>
        </p:txBody>
      </p:sp>
      <p:sp>
        <p:nvSpPr>
          <p:cNvPr id="117" name="object 117"/>
          <p:cNvSpPr/>
          <p:nvPr/>
        </p:nvSpPr>
        <p:spPr>
          <a:xfrm>
            <a:off x="7168364" y="5716979"/>
            <a:ext cx="1905" cy="0"/>
          </a:xfrm>
          <a:custGeom>
            <a:avLst/>
            <a:gdLst/>
            <a:ahLst/>
            <a:cxnLst/>
            <a:rect l="l" t="t" r="r" b="b"/>
            <a:pathLst>
              <a:path w="1904">
                <a:moveTo>
                  <a:pt x="0" y="0"/>
                </a:moveTo>
                <a:lnTo>
                  <a:pt x="1836" y="0"/>
                </a:lnTo>
              </a:path>
            </a:pathLst>
          </a:custGeom>
          <a:ln w="3175">
            <a:solidFill>
              <a:srgbClr val="000000"/>
            </a:solidFill>
          </a:ln>
        </p:spPr>
        <p:txBody>
          <a:bodyPr wrap="square" lIns="0" tIns="0" rIns="0" bIns="0" rtlCol="0"/>
          <a:lstStyle/>
          <a:p>
            <a:endParaRPr/>
          </a:p>
        </p:txBody>
      </p:sp>
      <p:sp>
        <p:nvSpPr>
          <p:cNvPr id="118" name="object 118"/>
          <p:cNvSpPr/>
          <p:nvPr/>
        </p:nvSpPr>
        <p:spPr>
          <a:xfrm>
            <a:off x="7168364" y="5695900"/>
            <a:ext cx="1905" cy="0"/>
          </a:xfrm>
          <a:custGeom>
            <a:avLst/>
            <a:gdLst/>
            <a:ahLst/>
            <a:cxnLst/>
            <a:rect l="l" t="t" r="r" b="b"/>
            <a:pathLst>
              <a:path w="1904">
                <a:moveTo>
                  <a:pt x="0" y="0"/>
                </a:moveTo>
                <a:lnTo>
                  <a:pt x="1836" y="0"/>
                </a:lnTo>
              </a:path>
            </a:pathLst>
          </a:custGeom>
          <a:ln w="3175">
            <a:solidFill>
              <a:srgbClr val="000000"/>
            </a:solidFill>
          </a:ln>
        </p:spPr>
        <p:txBody>
          <a:bodyPr wrap="square" lIns="0" tIns="0" rIns="0" bIns="0" rtlCol="0"/>
          <a:lstStyle/>
          <a:p>
            <a:endParaRPr/>
          </a:p>
        </p:txBody>
      </p:sp>
      <p:sp>
        <p:nvSpPr>
          <p:cNvPr id="119" name="object 119"/>
          <p:cNvSpPr/>
          <p:nvPr/>
        </p:nvSpPr>
        <p:spPr>
          <a:xfrm>
            <a:off x="7168364" y="5674794"/>
            <a:ext cx="1905" cy="0"/>
          </a:xfrm>
          <a:custGeom>
            <a:avLst/>
            <a:gdLst/>
            <a:ahLst/>
            <a:cxnLst/>
            <a:rect l="l" t="t" r="r" b="b"/>
            <a:pathLst>
              <a:path w="1904">
                <a:moveTo>
                  <a:pt x="0" y="0"/>
                </a:moveTo>
                <a:lnTo>
                  <a:pt x="1836" y="0"/>
                </a:lnTo>
              </a:path>
            </a:pathLst>
          </a:custGeom>
          <a:ln w="3175">
            <a:solidFill>
              <a:srgbClr val="000000"/>
            </a:solidFill>
          </a:ln>
        </p:spPr>
        <p:txBody>
          <a:bodyPr wrap="square" lIns="0" tIns="0" rIns="0" bIns="0" rtlCol="0"/>
          <a:lstStyle/>
          <a:p>
            <a:endParaRPr/>
          </a:p>
        </p:txBody>
      </p:sp>
      <p:sp>
        <p:nvSpPr>
          <p:cNvPr id="120" name="object 120"/>
          <p:cNvSpPr/>
          <p:nvPr/>
        </p:nvSpPr>
        <p:spPr>
          <a:xfrm>
            <a:off x="7168364" y="5653714"/>
            <a:ext cx="1905" cy="0"/>
          </a:xfrm>
          <a:custGeom>
            <a:avLst/>
            <a:gdLst/>
            <a:ahLst/>
            <a:cxnLst/>
            <a:rect l="l" t="t" r="r" b="b"/>
            <a:pathLst>
              <a:path w="1904">
                <a:moveTo>
                  <a:pt x="0" y="0"/>
                </a:moveTo>
                <a:lnTo>
                  <a:pt x="1836" y="0"/>
                </a:lnTo>
              </a:path>
            </a:pathLst>
          </a:custGeom>
          <a:ln w="3175">
            <a:solidFill>
              <a:srgbClr val="000000"/>
            </a:solidFill>
          </a:ln>
        </p:spPr>
        <p:txBody>
          <a:bodyPr wrap="square" lIns="0" tIns="0" rIns="0" bIns="0" rtlCol="0"/>
          <a:lstStyle/>
          <a:p>
            <a:endParaRPr/>
          </a:p>
        </p:txBody>
      </p:sp>
      <p:sp>
        <p:nvSpPr>
          <p:cNvPr id="121" name="object 121"/>
          <p:cNvSpPr/>
          <p:nvPr/>
        </p:nvSpPr>
        <p:spPr>
          <a:xfrm>
            <a:off x="7168364" y="5632635"/>
            <a:ext cx="1905" cy="0"/>
          </a:xfrm>
          <a:custGeom>
            <a:avLst/>
            <a:gdLst/>
            <a:ahLst/>
            <a:cxnLst/>
            <a:rect l="l" t="t" r="r" b="b"/>
            <a:pathLst>
              <a:path w="1904">
                <a:moveTo>
                  <a:pt x="0" y="0"/>
                </a:moveTo>
                <a:lnTo>
                  <a:pt x="1836" y="0"/>
                </a:lnTo>
              </a:path>
            </a:pathLst>
          </a:custGeom>
          <a:ln w="3175">
            <a:solidFill>
              <a:srgbClr val="000000"/>
            </a:solidFill>
          </a:ln>
        </p:spPr>
        <p:txBody>
          <a:bodyPr wrap="square" lIns="0" tIns="0" rIns="0" bIns="0" rtlCol="0"/>
          <a:lstStyle/>
          <a:p>
            <a:endParaRPr/>
          </a:p>
        </p:txBody>
      </p:sp>
      <p:sp>
        <p:nvSpPr>
          <p:cNvPr id="122" name="object 122"/>
          <p:cNvSpPr/>
          <p:nvPr/>
        </p:nvSpPr>
        <p:spPr>
          <a:xfrm>
            <a:off x="7168364" y="5611555"/>
            <a:ext cx="1905" cy="0"/>
          </a:xfrm>
          <a:custGeom>
            <a:avLst/>
            <a:gdLst/>
            <a:ahLst/>
            <a:cxnLst/>
            <a:rect l="l" t="t" r="r" b="b"/>
            <a:pathLst>
              <a:path w="1904">
                <a:moveTo>
                  <a:pt x="0" y="0"/>
                </a:moveTo>
                <a:lnTo>
                  <a:pt x="1836" y="0"/>
                </a:lnTo>
              </a:path>
            </a:pathLst>
          </a:custGeom>
          <a:ln w="3175">
            <a:solidFill>
              <a:srgbClr val="000000"/>
            </a:solidFill>
          </a:ln>
        </p:spPr>
        <p:txBody>
          <a:bodyPr wrap="square" lIns="0" tIns="0" rIns="0" bIns="0" rtlCol="0"/>
          <a:lstStyle/>
          <a:p>
            <a:endParaRPr/>
          </a:p>
        </p:txBody>
      </p:sp>
      <p:sp>
        <p:nvSpPr>
          <p:cNvPr id="123" name="object 123"/>
          <p:cNvSpPr/>
          <p:nvPr/>
        </p:nvSpPr>
        <p:spPr>
          <a:xfrm>
            <a:off x="7168364" y="5590450"/>
            <a:ext cx="1905" cy="0"/>
          </a:xfrm>
          <a:custGeom>
            <a:avLst/>
            <a:gdLst/>
            <a:ahLst/>
            <a:cxnLst/>
            <a:rect l="l" t="t" r="r" b="b"/>
            <a:pathLst>
              <a:path w="1904">
                <a:moveTo>
                  <a:pt x="0" y="0"/>
                </a:moveTo>
                <a:lnTo>
                  <a:pt x="1836" y="0"/>
                </a:lnTo>
              </a:path>
            </a:pathLst>
          </a:custGeom>
          <a:ln w="3175">
            <a:solidFill>
              <a:srgbClr val="000000"/>
            </a:solidFill>
          </a:ln>
        </p:spPr>
        <p:txBody>
          <a:bodyPr wrap="square" lIns="0" tIns="0" rIns="0" bIns="0" rtlCol="0"/>
          <a:lstStyle/>
          <a:p>
            <a:endParaRPr/>
          </a:p>
        </p:txBody>
      </p:sp>
      <p:sp>
        <p:nvSpPr>
          <p:cNvPr id="124" name="object 124"/>
          <p:cNvSpPr/>
          <p:nvPr/>
        </p:nvSpPr>
        <p:spPr>
          <a:xfrm>
            <a:off x="7168364" y="5569371"/>
            <a:ext cx="1905" cy="0"/>
          </a:xfrm>
          <a:custGeom>
            <a:avLst/>
            <a:gdLst/>
            <a:ahLst/>
            <a:cxnLst/>
            <a:rect l="l" t="t" r="r" b="b"/>
            <a:pathLst>
              <a:path w="1904">
                <a:moveTo>
                  <a:pt x="0" y="0"/>
                </a:moveTo>
                <a:lnTo>
                  <a:pt x="1836" y="0"/>
                </a:lnTo>
              </a:path>
            </a:pathLst>
          </a:custGeom>
          <a:ln w="3175">
            <a:solidFill>
              <a:srgbClr val="000000"/>
            </a:solidFill>
          </a:ln>
        </p:spPr>
        <p:txBody>
          <a:bodyPr wrap="square" lIns="0" tIns="0" rIns="0" bIns="0" rtlCol="0"/>
          <a:lstStyle/>
          <a:p>
            <a:endParaRPr/>
          </a:p>
        </p:txBody>
      </p:sp>
      <p:sp>
        <p:nvSpPr>
          <p:cNvPr id="125" name="object 125"/>
          <p:cNvSpPr/>
          <p:nvPr/>
        </p:nvSpPr>
        <p:spPr>
          <a:xfrm>
            <a:off x="7168364" y="5547823"/>
            <a:ext cx="1905" cy="0"/>
          </a:xfrm>
          <a:custGeom>
            <a:avLst/>
            <a:gdLst/>
            <a:ahLst/>
            <a:cxnLst/>
            <a:rect l="l" t="t" r="r" b="b"/>
            <a:pathLst>
              <a:path w="1904">
                <a:moveTo>
                  <a:pt x="0" y="0"/>
                </a:moveTo>
                <a:lnTo>
                  <a:pt x="1836" y="0"/>
                </a:lnTo>
              </a:path>
            </a:pathLst>
          </a:custGeom>
          <a:ln w="3175">
            <a:solidFill>
              <a:srgbClr val="000000"/>
            </a:solidFill>
          </a:ln>
        </p:spPr>
        <p:txBody>
          <a:bodyPr wrap="square" lIns="0" tIns="0" rIns="0" bIns="0" rtlCol="0"/>
          <a:lstStyle/>
          <a:p>
            <a:endParaRPr/>
          </a:p>
        </p:txBody>
      </p:sp>
      <p:sp>
        <p:nvSpPr>
          <p:cNvPr id="126" name="object 126"/>
          <p:cNvSpPr/>
          <p:nvPr/>
        </p:nvSpPr>
        <p:spPr>
          <a:xfrm>
            <a:off x="7168364" y="5526717"/>
            <a:ext cx="1905" cy="0"/>
          </a:xfrm>
          <a:custGeom>
            <a:avLst/>
            <a:gdLst/>
            <a:ahLst/>
            <a:cxnLst/>
            <a:rect l="l" t="t" r="r" b="b"/>
            <a:pathLst>
              <a:path w="1904">
                <a:moveTo>
                  <a:pt x="0" y="0"/>
                </a:moveTo>
                <a:lnTo>
                  <a:pt x="1836" y="0"/>
                </a:lnTo>
              </a:path>
            </a:pathLst>
          </a:custGeom>
          <a:ln w="3175">
            <a:solidFill>
              <a:srgbClr val="000000"/>
            </a:solidFill>
          </a:ln>
        </p:spPr>
        <p:txBody>
          <a:bodyPr wrap="square" lIns="0" tIns="0" rIns="0" bIns="0" rtlCol="0"/>
          <a:lstStyle/>
          <a:p>
            <a:endParaRPr/>
          </a:p>
        </p:txBody>
      </p:sp>
      <p:sp>
        <p:nvSpPr>
          <p:cNvPr id="127" name="object 127"/>
          <p:cNvSpPr/>
          <p:nvPr/>
        </p:nvSpPr>
        <p:spPr>
          <a:xfrm>
            <a:off x="7168364" y="5505638"/>
            <a:ext cx="1905" cy="0"/>
          </a:xfrm>
          <a:custGeom>
            <a:avLst/>
            <a:gdLst/>
            <a:ahLst/>
            <a:cxnLst/>
            <a:rect l="l" t="t" r="r" b="b"/>
            <a:pathLst>
              <a:path w="1904">
                <a:moveTo>
                  <a:pt x="0" y="0"/>
                </a:moveTo>
                <a:lnTo>
                  <a:pt x="1836" y="0"/>
                </a:lnTo>
              </a:path>
            </a:pathLst>
          </a:custGeom>
          <a:ln w="3175">
            <a:solidFill>
              <a:srgbClr val="000000"/>
            </a:solidFill>
          </a:ln>
        </p:spPr>
        <p:txBody>
          <a:bodyPr wrap="square" lIns="0" tIns="0" rIns="0" bIns="0" rtlCol="0"/>
          <a:lstStyle/>
          <a:p>
            <a:endParaRPr/>
          </a:p>
        </p:txBody>
      </p:sp>
      <p:sp>
        <p:nvSpPr>
          <p:cNvPr id="128" name="object 128"/>
          <p:cNvSpPr/>
          <p:nvPr/>
        </p:nvSpPr>
        <p:spPr>
          <a:xfrm>
            <a:off x="7168364" y="5484559"/>
            <a:ext cx="1905" cy="0"/>
          </a:xfrm>
          <a:custGeom>
            <a:avLst/>
            <a:gdLst/>
            <a:ahLst/>
            <a:cxnLst/>
            <a:rect l="l" t="t" r="r" b="b"/>
            <a:pathLst>
              <a:path w="1904">
                <a:moveTo>
                  <a:pt x="0" y="0"/>
                </a:moveTo>
                <a:lnTo>
                  <a:pt x="1836" y="0"/>
                </a:lnTo>
              </a:path>
            </a:pathLst>
          </a:custGeom>
          <a:ln w="3175">
            <a:solidFill>
              <a:srgbClr val="000000"/>
            </a:solidFill>
          </a:ln>
        </p:spPr>
        <p:txBody>
          <a:bodyPr wrap="square" lIns="0" tIns="0" rIns="0" bIns="0" rtlCol="0"/>
          <a:lstStyle/>
          <a:p>
            <a:endParaRPr/>
          </a:p>
        </p:txBody>
      </p:sp>
      <p:sp>
        <p:nvSpPr>
          <p:cNvPr id="129" name="object 129"/>
          <p:cNvSpPr/>
          <p:nvPr/>
        </p:nvSpPr>
        <p:spPr>
          <a:xfrm>
            <a:off x="7168364" y="5463492"/>
            <a:ext cx="1905" cy="0"/>
          </a:xfrm>
          <a:custGeom>
            <a:avLst/>
            <a:gdLst/>
            <a:ahLst/>
            <a:cxnLst/>
            <a:rect l="l" t="t" r="r" b="b"/>
            <a:pathLst>
              <a:path w="1904">
                <a:moveTo>
                  <a:pt x="0" y="0"/>
                </a:moveTo>
                <a:lnTo>
                  <a:pt x="1836" y="0"/>
                </a:lnTo>
              </a:path>
            </a:pathLst>
          </a:custGeom>
          <a:ln w="3175">
            <a:solidFill>
              <a:srgbClr val="000000"/>
            </a:solidFill>
          </a:ln>
        </p:spPr>
        <p:txBody>
          <a:bodyPr wrap="square" lIns="0" tIns="0" rIns="0" bIns="0" rtlCol="0"/>
          <a:lstStyle/>
          <a:p>
            <a:endParaRPr/>
          </a:p>
        </p:txBody>
      </p:sp>
      <p:sp>
        <p:nvSpPr>
          <p:cNvPr id="130" name="object 130"/>
          <p:cNvSpPr/>
          <p:nvPr/>
        </p:nvSpPr>
        <p:spPr>
          <a:xfrm>
            <a:off x="7168364" y="5442374"/>
            <a:ext cx="1905" cy="0"/>
          </a:xfrm>
          <a:custGeom>
            <a:avLst/>
            <a:gdLst/>
            <a:ahLst/>
            <a:cxnLst/>
            <a:rect l="l" t="t" r="r" b="b"/>
            <a:pathLst>
              <a:path w="1904">
                <a:moveTo>
                  <a:pt x="0" y="0"/>
                </a:moveTo>
                <a:lnTo>
                  <a:pt x="1836" y="0"/>
                </a:lnTo>
              </a:path>
            </a:pathLst>
          </a:custGeom>
          <a:ln w="3175">
            <a:solidFill>
              <a:srgbClr val="000000"/>
            </a:solidFill>
          </a:ln>
        </p:spPr>
        <p:txBody>
          <a:bodyPr wrap="square" lIns="0" tIns="0" rIns="0" bIns="0" rtlCol="0"/>
          <a:lstStyle/>
          <a:p>
            <a:endParaRPr/>
          </a:p>
        </p:txBody>
      </p:sp>
      <p:sp>
        <p:nvSpPr>
          <p:cNvPr id="131" name="object 131"/>
          <p:cNvSpPr/>
          <p:nvPr/>
        </p:nvSpPr>
        <p:spPr>
          <a:xfrm>
            <a:off x="7168364" y="5421307"/>
            <a:ext cx="1905" cy="0"/>
          </a:xfrm>
          <a:custGeom>
            <a:avLst/>
            <a:gdLst/>
            <a:ahLst/>
            <a:cxnLst/>
            <a:rect l="l" t="t" r="r" b="b"/>
            <a:pathLst>
              <a:path w="1904">
                <a:moveTo>
                  <a:pt x="0" y="0"/>
                </a:moveTo>
                <a:lnTo>
                  <a:pt x="1836" y="0"/>
                </a:lnTo>
              </a:path>
            </a:pathLst>
          </a:custGeom>
          <a:ln w="3175">
            <a:solidFill>
              <a:srgbClr val="000000"/>
            </a:solidFill>
          </a:ln>
        </p:spPr>
        <p:txBody>
          <a:bodyPr wrap="square" lIns="0" tIns="0" rIns="0" bIns="0" rtlCol="0"/>
          <a:lstStyle/>
          <a:p>
            <a:endParaRPr/>
          </a:p>
        </p:txBody>
      </p:sp>
      <p:sp>
        <p:nvSpPr>
          <p:cNvPr id="132" name="object 132"/>
          <p:cNvSpPr/>
          <p:nvPr/>
        </p:nvSpPr>
        <p:spPr>
          <a:xfrm>
            <a:off x="7168364" y="5400228"/>
            <a:ext cx="1905" cy="0"/>
          </a:xfrm>
          <a:custGeom>
            <a:avLst/>
            <a:gdLst/>
            <a:ahLst/>
            <a:cxnLst/>
            <a:rect l="l" t="t" r="r" b="b"/>
            <a:pathLst>
              <a:path w="1904">
                <a:moveTo>
                  <a:pt x="0" y="0"/>
                </a:moveTo>
                <a:lnTo>
                  <a:pt x="1836" y="0"/>
                </a:lnTo>
              </a:path>
            </a:pathLst>
          </a:custGeom>
          <a:ln w="3175">
            <a:solidFill>
              <a:srgbClr val="000000"/>
            </a:solidFill>
          </a:ln>
        </p:spPr>
        <p:txBody>
          <a:bodyPr wrap="square" lIns="0" tIns="0" rIns="0" bIns="0" rtlCol="0"/>
          <a:lstStyle/>
          <a:p>
            <a:endParaRPr/>
          </a:p>
        </p:txBody>
      </p:sp>
      <p:sp>
        <p:nvSpPr>
          <p:cNvPr id="133" name="object 133"/>
          <p:cNvSpPr/>
          <p:nvPr/>
        </p:nvSpPr>
        <p:spPr>
          <a:xfrm>
            <a:off x="7168364" y="5379148"/>
            <a:ext cx="1905" cy="0"/>
          </a:xfrm>
          <a:custGeom>
            <a:avLst/>
            <a:gdLst/>
            <a:ahLst/>
            <a:cxnLst/>
            <a:rect l="l" t="t" r="r" b="b"/>
            <a:pathLst>
              <a:path w="1904">
                <a:moveTo>
                  <a:pt x="0" y="0"/>
                </a:moveTo>
                <a:lnTo>
                  <a:pt x="1836" y="0"/>
                </a:lnTo>
              </a:path>
            </a:pathLst>
          </a:custGeom>
          <a:ln w="3175">
            <a:solidFill>
              <a:srgbClr val="000000"/>
            </a:solidFill>
          </a:ln>
        </p:spPr>
        <p:txBody>
          <a:bodyPr wrap="square" lIns="0" tIns="0" rIns="0" bIns="0" rtlCol="0"/>
          <a:lstStyle/>
          <a:p>
            <a:endParaRPr/>
          </a:p>
        </p:txBody>
      </p:sp>
      <p:sp>
        <p:nvSpPr>
          <p:cNvPr id="134" name="object 134"/>
          <p:cNvSpPr/>
          <p:nvPr/>
        </p:nvSpPr>
        <p:spPr>
          <a:xfrm>
            <a:off x="7168364" y="5358043"/>
            <a:ext cx="1905" cy="0"/>
          </a:xfrm>
          <a:custGeom>
            <a:avLst/>
            <a:gdLst/>
            <a:ahLst/>
            <a:cxnLst/>
            <a:rect l="l" t="t" r="r" b="b"/>
            <a:pathLst>
              <a:path w="1904">
                <a:moveTo>
                  <a:pt x="0" y="0"/>
                </a:moveTo>
                <a:lnTo>
                  <a:pt x="1836" y="0"/>
                </a:lnTo>
              </a:path>
            </a:pathLst>
          </a:custGeom>
          <a:ln w="3175">
            <a:solidFill>
              <a:srgbClr val="000000"/>
            </a:solidFill>
          </a:ln>
        </p:spPr>
        <p:txBody>
          <a:bodyPr wrap="square" lIns="0" tIns="0" rIns="0" bIns="0" rtlCol="0"/>
          <a:lstStyle/>
          <a:p>
            <a:endParaRPr/>
          </a:p>
        </p:txBody>
      </p:sp>
      <p:sp>
        <p:nvSpPr>
          <p:cNvPr id="135" name="object 135"/>
          <p:cNvSpPr/>
          <p:nvPr/>
        </p:nvSpPr>
        <p:spPr>
          <a:xfrm>
            <a:off x="7168364" y="5336963"/>
            <a:ext cx="1905" cy="0"/>
          </a:xfrm>
          <a:custGeom>
            <a:avLst/>
            <a:gdLst/>
            <a:ahLst/>
            <a:cxnLst/>
            <a:rect l="l" t="t" r="r" b="b"/>
            <a:pathLst>
              <a:path w="1904">
                <a:moveTo>
                  <a:pt x="0" y="0"/>
                </a:moveTo>
                <a:lnTo>
                  <a:pt x="1836" y="0"/>
                </a:lnTo>
              </a:path>
            </a:pathLst>
          </a:custGeom>
          <a:ln w="3175">
            <a:solidFill>
              <a:srgbClr val="000000"/>
            </a:solidFill>
          </a:ln>
        </p:spPr>
        <p:txBody>
          <a:bodyPr wrap="square" lIns="0" tIns="0" rIns="0" bIns="0" rtlCol="0"/>
          <a:lstStyle/>
          <a:p>
            <a:endParaRPr/>
          </a:p>
        </p:txBody>
      </p:sp>
      <p:sp>
        <p:nvSpPr>
          <p:cNvPr id="136" name="object 136"/>
          <p:cNvSpPr/>
          <p:nvPr/>
        </p:nvSpPr>
        <p:spPr>
          <a:xfrm>
            <a:off x="7168364" y="5315884"/>
            <a:ext cx="1905" cy="0"/>
          </a:xfrm>
          <a:custGeom>
            <a:avLst/>
            <a:gdLst/>
            <a:ahLst/>
            <a:cxnLst/>
            <a:rect l="l" t="t" r="r" b="b"/>
            <a:pathLst>
              <a:path w="1904">
                <a:moveTo>
                  <a:pt x="0" y="0"/>
                </a:moveTo>
                <a:lnTo>
                  <a:pt x="1836" y="0"/>
                </a:lnTo>
              </a:path>
            </a:pathLst>
          </a:custGeom>
          <a:ln w="3175">
            <a:solidFill>
              <a:srgbClr val="000000"/>
            </a:solidFill>
          </a:ln>
        </p:spPr>
        <p:txBody>
          <a:bodyPr wrap="square" lIns="0" tIns="0" rIns="0" bIns="0" rtlCol="0"/>
          <a:lstStyle/>
          <a:p>
            <a:endParaRPr/>
          </a:p>
        </p:txBody>
      </p:sp>
      <p:sp>
        <p:nvSpPr>
          <p:cNvPr id="137" name="object 137"/>
          <p:cNvSpPr/>
          <p:nvPr/>
        </p:nvSpPr>
        <p:spPr>
          <a:xfrm>
            <a:off x="7168364" y="5294779"/>
            <a:ext cx="1905" cy="0"/>
          </a:xfrm>
          <a:custGeom>
            <a:avLst/>
            <a:gdLst/>
            <a:ahLst/>
            <a:cxnLst/>
            <a:rect l="l" t="t" r="r" b="b"/>
            <a:pathLst>
              <a:path w="1904">
                <a:moveTo>
                  <a:pt x="0" y="0"/>
                </a:moveTo>
                <a:lnTo>
                  <a:pt x="1836" y="0"/>
                </a:lnTo>
              </a:path>
            </a:pathLst>
          </a:custGeom>
          <a:ln w="3175">
            <a:solidFill>
              <a:srgbClr val="000000"/>
            </a:solidFill>
          </a:ln>
        </p:spPr>
        <p:txBody>
          <a:bodyPr wrap="square" lIns="0" tIns="0" rIns="0" bIns="0" rtlCol="0"/>
          <a:lstStyle/>
          <a:p>
            <a:endParaRPr/>
          </a:p>
        </p:txBody>
      </p:sp>
      <p:sp>
        <p:nvSpPr>
          <p:cNvPr id="138" name="object 138"/>
          <p:cNvSpPr/>
          <p:nvPr/>
        </p:nvSpPr>
        <p:spPr>
          <a:xfrm>
            <a:off x="7168364" y="5273699"/>
            <a:ext cx="1905" cy="0"/>
          </a:xfrm>
          <a:custGeom>
            <a:avLst/>
            <a:gdLst/>
            <a:ahLst/>
            <a:cxnLst/>
            <a:rect l="l" t="t" r="r" b="b"/>
            <a:pathLst>
              <a:path w="1904">
                <a:moveTo>
                  <a:pt x="0" y="0"/>
                </a:moveTo>
                <a:lnTo>
                  <a:pt x="1836" y="0"/>
                </a:lnTo>
              </a:path>
            </a:pathLst>
          </a:custGeom>
          <a:ln w="3175">
            <a:solidFill>
              <a:srgbClr val="000000"/>
            </a:solidFill>
          </a:ln>
        </p:spPr>
        <p:txBody>
          <a:bodyPr wrap="square" lIns="0" tIns="0" rIns="0" bIns="0" rtlCol="0"/>
          <a:lstStyle/>
          <a:p>
            <a:endParaRPr/>
          </a:p>
        </p:txBody>
      </p:sp>
      <p:sp>
        <p:nvSpPr>
          <p:cNvPr id="139" name="object 139"/>
          <p:cNvSpPr/>
          <p:nvPr/>
        </p:nvSpPr>
        <p:spPr>
          <a:xfrm>
            <a:off x="7168364" y="5252620"/>
            <a:ext cx="1905" cy="0"/>
          </a:xfrm>
          <a:custGeom>
            <a:avLst/>
            <a:gdLst/>
            <a:ahLst/>
            <a:cxnLst/>
            <a:rect l="l" t="t" r="r" b="b"/>
            <a:pathLst>
              <a:path w="1904">
                <a:moveTo>
                  <a:pt x="0" y="0"/>
                </a:moveTo>
                <a:lnTo>
                  <a:pt x="1836" y="0"/>
                </a:lnTo>
              </a:path>
            </a:pathLst>
          </a:custGeom>
          <a:ln w="3175">
            <a:solidFill>
              <a:srgbClr val="000000"/>
            </a:solidFill>
          </a:ln>
        </p:spPr>
        <p:txBody>
          <a:bodyPr wrap="square" lIns="0" tIns="0" rIns="0" bIns="0" rtlCol="0"/>
          <a:lstStyle/>
          <a:p>
            <a:endParaRPr/>
          </a:p>
        </p:txBody>
      </p:sp>
      <p:sp>
        <p:nvSpPr>
          <p:cNvPr id="140" name="object 140"/>
          <p:cNvSpPr/>
          <p:nvPr/>
        </p:nvSpPr>
        <p:spPr>
          <a:xfrm>
            <a:off x="7168364" y="5231072"/>
            <a:ext cx="1905" cy="0"/>
          </a:xfrm>
          <a:custGeom>
            <a:avLst/>
            <a:gdLst/>
            <a:ahLst/>
            <a:cxnLst/>
            <a:rect l="l" t="t" r="r" b="b"/>
            <a:pathLst>
              <a:path w="1904">
                <a:moveTo>
                  <a:pt x="0" y="0"/>
                </a:moveTo>
                <a:lnTo>
                  <a:pt x="1836" y="0"/>
                </a:lnTo>
              </a:path>
            </a:pathLst>
          </a:custGeom>
          <a:ln w="3175">
            <a:solidFill>
              <a:srgbClr val="000000"/>
            </a:solidFill>
          </a:ln>
        </p:spPr>
        <p:txBody>
          <a:bodyPr wrap="square" lIns="0" tIns="0" rIns="0" bIns="0" rtlCol="0"/>
          <a:lstStyle/>
          <a:p>
            <a:endParaRPr/>
          </a:p>
        </p:txBody>
      </p:sp>
      <p:sp>
        <p:nvSpPr>
          <p:cNvPr id="141" name="object 141"/>
          <p:cNvSpPr/>
          <p:nvPr/>
        </p:nvSpPr>
        <p:spPr>
          <a:xfrm>
            <a:off x="7168364" y="5209966"/>
            <a:ext cx="1905" cy="0"/>
          </a:xfrm>
          <a:custGeom>
            <a:avLst/>
            <a:gdLst/>
            <a:ahLst/>
            <a:cxnLst/>
            <a:rect l="l" t="t" r="r" b="b"/>
            <a:pathLst>
              <a:path w="1904">
                <a:moveTo>
                  <a:pt x="0" y="0"/>
                </a:moveTo>
                <a:lnTo>
                  <a:pt x="1836" y="0"/>
                </a:lnTo>
              </a:path>
            </a:pathLst>
          </a:custGeom>
          <a:ln w="3175">
            <a:solidFill>
              <a:srgbClr val="000000"/>
            </a:solidFill>
          </a:ln>
        </p:spPr>
        <p:txBody>
          <a:bodyPr wrap="square" lIns="0" tIns="0" rIns="0" bIns="0" rtlCol="0"/>
          <a:lstStyle/>
          <a:p>
            <a:endParaRPr/>
          </a:p>
        </p:txBody>
      </p:sp>
      <p:sp>
        <p:nvSpPr>
          <p:cNvPr id="142" name="object 142"/>
          <p:cNvSpPr/>
          <p:nvPr/>
        </p:nvSpPr>
        <p:spPr>
          <a:xfrm>
            <a:off x="7168364" y="5188887"/>
            <a:ext cx="1905" cy="0"/>
          </a:xfrm>
          <a:custGeom>
            <a:avLst/>
            <a:gdLst/>
            <a:ahLst/>
            <a:cxnLst/>
            <a:rect l="l" t="t" r="r" b="b"/>
            <a:pathLst>
              <a:path w="1904">
                <a:moveTo>
                  <a:pt x="0" y="0"/>
                </a:moveTo>
                <a:lnTo>
                  <a:pt x="1836" y="0"/>
                </a:lnTo>
              </a:path>
            </a:pathLst>
          </a:custGeom>
          <a:ln w="3175">
            <a:solidFill>
              <a:srgbClr val="000000"/>
            </a:solidFill>
          </a:ln>
        </p:spPr>
        <p:txBody>
          <a:bodyPr wrap="square" lIns="0" tIns="0" rIns="0" bIns="0" rtlCol="0"/>
          <a:lstStyle/>
          <a:p>
            <a:endParaRPr/>
          </a:p>
        </p:txBody>
      </p:sp>
      <p:sp>
        <p:nvSpPr>
          <p:cNvPr id="143" name="object 143"/>
          <p:cNvSpPr/>
          <p:nvPr/>
        </p:nvSpPr>
        <p:spPr>
          <a:xfrm>
            <a:off x="7168364" y="5167820"/>
            <a:ext cx="1905" cy="0"/>
          </a:xfrm>
          <a:custGeom>
            <a:avLst/>
            <a:gdLst/>
            <a:ahLst/>
            <a:cxnLst/>
            <a:rect l="l" t="t" r="r" b="b"/>
            <a:pathLst>
              <a:path w="1904">
                <a:moveTo>
                  <a:pt x="0" y="0"/>
                </a:moveTo>
                <a:lnTo>
                  <a:pt x="1836" y="0"/>
                </a:lnTo>
              </a:path>
            </a:pathLst>
          </a:custGeom>
          <a:ln w="3175">
            <a:solidFill>
              <a:srgbClr val="000000"/>
            </a:solidFill>
          </a:ln>
        </p:spPr>
        <p:txBody>
          <a:bodyPr wrap="square" lIns="0" tIns="0" rIns="0" bIns="0" rtlCol="0"/>
          <a:lstStyle/>
          <a:p>
            <a:endParaRPr/>
          </a:p>
        </p:txBody>
      </p:sp>
      <p:sp>
        <p:nvSpPr>
          <p:cNvPr id="144" name="object 144"/>
          <p:cNvSpPr/>
          <p:nvPr/>
        </p:nvSpPr>
        <p:spPr>
          <a:xfrm>
            <a:off x="7168364" y="5146741"/>
            <a:ext cx="1905" cy="0"/>
          </a:xfrm>
          <a:custGeom>
            <a:avLst/>
            <a:gdLst/>
            <a:ahLst/>
            <a:cxnLst/>
            <a:rect l="l" t="t" r="r" b="b"/>
            <a:pathLst>
              <a:path w="1904">
                <a:moveTo>
                  <a:pt x="0" y="0"/>
                </a:moveTo>
                <a:lnTo>
                  <a:pt x="1836" y="0"/>
                </a:lnTo>
              </a:path>
            </a:pathLst>
          </a:custGeom>
          <a:ln w="3175">
            <a:solidFill>
              <a:srgbClr val="000000"/>
            </a:solidFill>
          </a:ln>
        </p:spPr>
        <p:txBody>
          <a:bodyPr wrap="square" lIns="0" tIns="0" rIns="0" bIns="0" rtlCol="0"/>
          <a:lstStyle/>
          <a:p>
            <a:endParaRPr/>
          </a:p>
        </p:txBody>
      </p:sp>
      <p:sp>
        <p:nvSpPr>
          <p:cNvPr id="145" name="object 145"/>
          <p:cNvSpPr/>
          <p:nvPr/>
        </p:nvSpPr>
        <p:spPr>
          <a:xfrm>
            <a:off x="7168364" y="5125629"/>
            <a:ext cx="1905" cy="0"/>
          </a:xfrm>
          <a:custGeom>
            <a:avLst/>
            <a:gdLst/>
            <a:ahLst/>
            <a:cxnLst/>
            <a:rect l="l" t="t" r="r" b="b"/>
            <a:pathLst>
              <a:path w="1904">
                <a:moveTo>
                  <a:pt x="0" y="0"/>
                </a:moveTo>
                <a:lnTo>
                  <a:pt x="1836" y="0"/>
                </a:lnTo>
              </a:path>
            </a:pathLst>
          </a:custGeom>
          <a:ln w="3175">
            <a:solidFill>
              <a:srgbClr val="000000"/>
            </a:solidFill>
          </a:ln>
        </p:spPr>
        <p:txBody>
          <a:bodyPr wrap="square" lIns="0" tIns="0" rIns="0" bIns="0" rtlCol="0"/>
          <a:lstStyle/>
          <a:p>
            <a:endParaRPr/>
          </a:p>
        </p:txBody>
      </p:sp>
      <p:sp>
        <p:nvSpPr>
          <p:cNvPr id="146" name="object 146"/>
          <p:cNvSpPr/>
          <p:nvPr/>
        </p:nvSpPr>
        <p:spPr>
          <a:xfrm>
            <a:off x="7168364" y="5104556"/>
            <a:ext cx="1905" cy="0"/>
          </a:xfrm>
          <a:custGeom>
            <a:avLst/>
            <a:gdLst/>
            <a:ahLst/>
            <a:cxnLst/>
            <a:rect l="l" t="t" r="r" b="b"/>
            <a:pathLst>
              <a:path w="1904">
                <a:moveTo>
                  <a:pt x="0" y="0"/>
                </a:moveTo>
                <a:lnTo>
                  <a:pt x="1836" y="0"/>
                </a:lnTo>
              </a:path>
            </a:pathLst>
          </a:custGeom>
          <a:ln w="3175">
            <a:solidFill>
              <a:srgbClr val="000000"/>
            </a:solidFill>
          </a:ln>
        </p:spPr>
        <p:txBody>
          <a:bodyPr wrap="square" lIns="0" tIns="0" rIns="0" bIns="0" rtlCol="0"/>
          <a:lstStyle/>
          <a:p>
            <a:endParaRPr/>
          </a:p>
        </p:txBody>
      </p:sp>
      <p:sp>
        <p:nvSpPr>
          <p:cNvPr id="147" name="object 147"/>
          <p:cNvSpPr/>
          <p:nvPr/>
        </p:nvSpPr>
        <p:spPr>
          <a:xfrm>
            <a:off x="7168364" y="5083476"/>
            <a:ext cx="1905" cy="0"/>
          </a:xfrm>
          <a:custGeom>
            <a:avLst/>
            <a:gdLst/>
            <a:ahLst/>
            <a:cxnLst/>
            <a:rect l="l" t="t" r="r" b="b"/>
            <a:pathLst>
              <a:path w="1904">
                <a:moveTo>
                  <a:pt x="0" y="0"/>
                </a:moveTo>
                <a:lnTo>
                  <a:pt x="1836" y="0"/>
                </a:lnTo>
              </a:path>
            </a:pathLst>
          </a:custGeom>
          <a:ln w="3175">
            <a:solidFill>
              <a:srgbClr val="000000"/>
            </a:solidFill>
          </a:ln>
        </p:spPr>
        <p:txBody>
          <a:bodyPr wrap="square" lIns="0" tIns="0" rIns="0" bIns="0" rtlCol="0"/>
          <a:lstStyle/>
          <a:p>
            <a:endParaRPr/>
          </a:p>
        </p:txBody>
      </p:sp>
      <p:sp>
        <p:nvSpPr>
          <p:cNvPr id="148" name="object 148"/>
          <p:cNvSpPr/>
          <p:nvPr/>
        </p:nvSpPr>
        <p:spPr>
          <a:xfrm>
            <a:off x="7168364" y="5062371"/>
            <a:ext cx="1905" cy="0"/>
          </a:xfrm>
          <a:custGeom>
            <a:avLst/>
            <a:gdLst/>
            <a:ahLst/>
            <a:cxnLst/>
            <a:rect l="l" t="t" r="r" b="b"/>
            <a:pathLst>
              <a:path w="1904">
                <a:moveTo>
                  <a:pt x="0" y="0"/>
                </a:moveTo>
                <a:lnTo>
                  <a:pt x="1836" y="0"/>
                </a:lnTo>
              </a:path>
            </a:pathLst>
          </a:custGeom>
          <a:ln w="3175">
            <a:solidFill>
              <a:srgbClr val="000000"/>
            </a:solidFill>
          </a:ln>
        </p:spPr>
        <p:txBody>
          <a:bodyPr wrap="square" lIns="0" tIns="0" rIns="0" bIns="0" rtlCol="0"/>
          <a:lstStyle/>
          <a:p>
            <a:endParaRPr/>
          </a:p>
        </p:txBody>
      </p:sp>
      <p:sp>
        <p:nvSpPr>
          <p:cNvPr id="149" name="object 149"/>
          <p:cNvSpPr/>
          <p:nvPr/>
        </p:nvSpPr>
        <p:spPr>
          <a:xfrm>
            <a:off x="7168364" y="5041292"/>
            <a:ext cx="1905" cy="0"/>
          </a:xfrm>
          <a:custGeom>
            <a:avLst/>
            <a:gdLst/>
            <a:ahLst/>
            <a:cxnLst/>
            <a:rect l="l" t="t" r="r" b="b"/>
            <a:pathLst>
              <a:path w="1904">
                <a:moveTo>
                  <a:pt x="0" y="0"/>
                </a:moveTo>
                <a:lnTo>
                  <a:pt x="1836" y="0"/>
                </a:lnTo>
              </a:path>
            </a:pathLst>
          </a:custGeom>
          <a:ln w="3175">
            <a:solidFill>
              <a:srgbClr val="000000"/>
            </a:solidFill>
          </a:ln>
        </p:spPr>
        <p:txBody>
          <a:bodyPr wrap="square" lIns="0" tIns="0" rIns="0" bIns="0" rtlCol="0"/>
          <a:lstStyle/>
          <a:p>
            <a:endParaRPr/>
          </a:p>
        </p:txBody>
      </p:sp>
      <p:sp>
        <p:nvSpPr>
          <p:cNvPr id="150" name="object 150"/>
          <p:cNvSpPr/>
          <p:nvPr/>
        </p:nvSpPr>
        <p:spPr>
          <a:xfrm>
            <a:off x="7168364" y="5020212"/>
            <a:ext cx="1905" cy="0"/>
          </a:xfrm>
          <a:custGeom>
            <a:avLst/>
            <a:gdLst/>
            <a:ahLst/>
            <a:cxnLst/>
            <a:rect l="l" t="t" r="r" b="b"/>
            <a:pathLst>
              <a:path w="1904">
                <a:moveTo>
                  <a:pt x="0" y="0"/>
                </a:moveTo>
                <a:lnTo>
                  <a:pt x="1836" y="0"/>
                </a:lnTo>
              </a:path>
            </a:pathLst>
          </a:custGeom>
          <a:ln w="3175">
            <a:solidFill>
              <a:srgbClr val="000000"/>
            </a:solidFill>
          </a:ln>
        </p:spPr>
        <p:txBody>
          <a:bodyPr wrap="square" lIns="0" tIns="0" rIns="0" bIns="0" rtlCol="0"/>
          <a:lstStyle/>
          <a:p>
            <a:endParaRPr/>
          </a:p>
        </p:txBody>
      </p:sp>
      <p:sp>
        <p:nvSpPr>
          <p:cNvPr id="151" name="object 151"/>
          <p:cNvSpPr/>
          <p:nvPr/>
        </p:nvSpPr>
        <p:spPr>
          <a:xfrm>
            <a:off x="7168364" y="4999133"/>
            <a:ext cx="1905" cy="0"/>
          </a:xfrm>
          <a:custGeom>
            <a:avLst/>
            <a:gdLst/>
            <a:ahLst/>
            <a:cxnLst/>
            <a:rect l="l" t="t" r="r" b="b"/>
            <a:pathLst>
              <a:path w="1904">
                <a:moveTo>
                  <a:pt x="0" y="0"/>
                </a:moveTo>
                <a:lnTo>
                  <a:pt x="1836" y="0"/>
                </a:lnTo>
              </a:path>
            </a:pathLst>
          </a:custGeom>
          <a:ln w="3175">
            <a:solidFill>
              <a:srgbClr val="000000"/>
            </a:solidFill>
          </a:ln>
        </p:spPr>
        <p:txBody>
          <a:bodyPr wrap="square" lIns="0" tIns="0" rIns="0" bIns="0" rtlCol="0"/>
          <a:lstStyle/>
          <a:p>
            <a:endParaRPr/>
          </a:p>
        </p:txBody>
      </p:sp>
      <p:sp>
        <p:nvSpPr>
          <p:cNvPr id="152" name="object 152"/>
          <p:cNvSpPr/>
          <p:nvPr/>
        </p:nvSpPr>
        <p:spPr>
          <a:xfrm>
            <a:off x="7168364" y="4978027"/>
            <a:ext cx="1905" cy="0"/>
          </a:xfrm>
          <a:custGeom>
            <a:avLst/>
            <a:gdLst/>
            <a:ahLst/>
            <a:cxnLst/>
            <a:rect l="l" t="t" r="r" b="b"/>
            <a:pathLst>
              <a:path w="1904">
                <a:moveTo>
                  <a:pt x="0" y="0"/>
                </a:moveTo>
                <a:lnTo>
                  <a:pt x="1836" y="0"/>
                </a:lnTo>
              </a:path>
            </a:pathLst>
          </a:custGeom>
          <a:ln w="3175">
            <a:solidFill>
              <a:srgbClr val="000000"/>
            </a:solidFill>
          </a:ln>
        </p:spPr>
        <p:txBody>
          <a:bodyPr wrap="square" lIns="0" tIns="0" rIns="0" bIns="0" rtlCol="0"/>
          <a:lstStyle/>
          <a:p>
            <a:endParaRPr/>
          </a:p>
        </p:txBody>
      </p:sp>
      <p:sp>
        <p:nvSpPr>
          <p:cNvPr id="153" name="object 153"/>
          <p:cNvSpPr/>
          <p:nvPr/>
        </p:nvSpPr>
        <p:spPr>
          <a:xfrm>
            <a:off x="7168364" y="4956948"/>
            <a:ext cx="1905" cy="0"/>
          </a:xfrm>
          <a:custGeom>
            <a:avLst/>
            <a:gdLst/>
            <a:ahLst/>
            <a:cxnLst/>
            <a:rect l="l" t="t" r="r" b="b"/>
            <a:pathLst>
              <a:path w="1904">
                <a:moveTo>
                  <a:pt x="0" y="0"/>
                </a:moveTo>
                <a:lnTo>
                  <a:pt x="1836" y="0"/>
                </a:lnTo>
              </a:path>
            </a:pathLst>
          </a:custGeom>
          <a:ln w="3175">
            <a:solidFill>
              <a:srgbClr val="000000"/>
            </a:solidFill>
          </a:ln>
        </p:spPr>
        <p:txBody>
          <a:bodyPr wrap="square" lIns="0" tIns="0" rIns="0" bIns="0" rtlCol="0"/>
          <a:lstStyle/>
          <a:p>
            <a:endParaRPr/>
          </a:p>
        </p:txBody>
      </p:sp>
      <p:sp>
        <p:nvSpPr>
          <p:cNvPr id="154" name="object 154"/>
          <p:cNvSpPr/>
          <p:nvPr/>
        </p:nvSpPr>
        <p:spPr>
          <a:xfrm>
            <a:off x="7168364" y="4935400"/>
            <a:ext cx="1905" cy="0"/>
          </a:xfrm>
          <a:custGeom>
            <a:avLst/>
            <a:gdLst/>
            <a:ahLst/>
            <a:cxnLst/>
            <a:rect l="l" t="t" r="r" b="b"/>
            <a:pathLst>
              <a:path w="1904">
                <a:moveTo>
                  <a:pt x="0" y="0"/>
                </a:moveTo>
                <a:lnTo>
                  <a:pt x="1836" y="0"/>
                </a:lnTo>
              </a:path>
            </a:pathLst>
          </a:custGeom>
          <a:ln w="3175">
            <a:solidFill>
              <a:srgbClr val="000000"/>
            </a:solidFill>
          </a:ln>
        </p:spPr>
        <p:txBody>
          <a:bodyPr wrap="square" lIns="0" tIns="0" rIns="0" bIns="0" rtlCol="0"/>
          <a:lstStyle/>
          <a:p>
            <a:endParaRPr/>
          </a:p>
        </p:txBody>
      </p:sp>
      <p:sp>
        <p:nvSpPr>
          <p:cNvPr id="155" name="object 155"/>
          <p:cNvSpPr/>
          <p:nvPr/>
        </p:nvSpPr>
        <p:spPr>
          <a:xfrm>
            <a:off x="7168364" y="4914314"/>
            <a:ext cx="1905" cy="0"/>
          </a:xfrm>
          <a:custGeom>
            <a:avLst/>
            <a:gdLst/>
            <a:ahLst/>
            <a:cxnLst/>
            <a:rect l="l" t="t" r="r" b="b"/>
            <a:pathLst>
              <a:path w="1904">
                <a:moveTo>
                  <a:pt x="0" y="0"/>
                </a:moveTo>
                <a:lnTo>
                  <a:pt x="1836" y="0"/>
                </a:lnTo>
              </a:path>
            </a:pathLst>
          </a:custGeom>
          <a:ln w="3175">
            <a:solidFill>
              <a:srgbClr val="000000"/>
            </a:solidFill>
          </a:ln>
        </p:spPr>
        <p:txBody>
          <a:bodyPr wrap="square" lIns="0" tIns="0" rIns="0" bIns="0" rtlCol="0"/>
          <a:lstStyle/>
          <a:p>
            <a:endParaRPr/>
          </a:p>
        </p:txBody>
      </p:sp>
      <p:sp>
        <p:nvSpPr>
          <p:cNvPr id="156" name="object 156"/>
          <p:cNvSpPr/>
          <p:nvPr/>
        </p:nvSpPr>
        <p:spPr>
          <a:xfrm>
            <a:off x="7168364" y="4893215"/>
            <a:ext cx="1905" cy="0"/>
          </a:xfrm>
          <a:custGeom>
            <a:avLst/>
            <a:gdLst/>
            <a:ahLst/>
            <a:cxnLst/>
            <a:rect l="l" t="t" r="r" b="b"/>
            <a:pathLst>
              <a:path w="1904">
                <a:moveTo>
                  <a:pt x="0" y="0"/>
                </a:moveTo>
                <a:lnTo>
                  <a:pt x="1836" y="0"/>
                </a:lnTo>
              </a:path>
            </a:pathLst>
          </a:custGeom>
          <a:ln w="3175">
            <a:solidFill>
              <a:srgbClr val="000000"/>
            </a:solidFill>
          </a:ln>
        </p:spPr>
        <p:txBody>
          <a:bodyPr wrap="square" lIns="0" tIns="0" rIns="0" bIns="0" rtlCol="0"/>
          <a:lstStyle/>
          <a:p>
            <a:endParaRPr/>
          </a:p>
        </p:txBody>
      </p:sp>
      <p:sp>
        <p:nvSpPr>
          <p:cNvPr id="157" name="object 157"/>
          <p:cNvSpPr/>
          <p:nvPr/>
        </p:nvSpPr>
        <p:spPr>
          <a:xfrm>
            <a:off x="7168364" y="4872136"/>
            <a:ext cx="1905" cy="0"/>
          </a:xfrm>
          <a:custGeom>
            <a:avLst/>
            <a:gdLst/>
            <a:ahLst/>
            <a:cxnLst/>
            <a:rect l="l" t="t" r="r" b="b"/>
            <a:pathLst>
              <a:path w="1904">
                <a:moveTo>
                  <a:pt x="0" y="0"/>
                </a:moveTo>
                <a:lnTo>
                  <a:pt x="1836" y="0"/>
                </a:lnTo>
              </a:path>
            </a:pathLst>
          </a:custGeom>
          <a:ln w="3175">
            <a:solidFill>
              <a:srgbClr val="000000"/>
            </a:solidFill>
          </a:ln>
        </p:spPr>
        <p:txBody>
          <a:bodyPr wrap="square" lIns="0" tIns="0" rIns="0" bIns="0" rtlCol="0"/>
          <a:lstStyle/>
          <a:p>
            <a:endParaRPr/>
          </a:p>
        </p:txBody>
      </p:sp>
      <p:sp>
        <p:nvSpPr>
          <p:cNvPr id="158" name="object 158"/>
          <p:cNvSpPr/>
          <p:nvPr/>
        </p:nvSpPr>
        <p:spPr>
          <a:xfrm>
            <a:off x="7168364" y="4851069"/>
            <a:ext cx="1905" cy="0"/>
          </a:xfrm>
          <a:custGeom>
            <a:avLst/>
            <a:gdLst/>
            <a:ahLst/>
            <a:cxnLst/>
            <a:rect l="l" t="t" r="r" b="b"/>
            <a:pathLst>
              <a:path w="1904">
                <a:moveTo>
                  <a:pt x="0" y="0"/>
                </a:moveTo>
                <a:lnTo>
                  <a:pt x="1836" y="0"/>
                </a:lnTo>
              </a:path>
            </a:pathLst>
          </a:custGeom>
          <a:ln w="3175">
            <a:solidFill>
              <a:srgbClr val="000000"/>
            </a:solidFill>
          </a:ln>
        </p:spPr>
        <p:txBody>
          <a:bodyPr wrap="square" lIns="0" tIns="0" rIns="0" bIns="0" rtlCol="0"/>
          <a:lstStyle/>
          <a:p>
            <a:endParaRPr/>
          </a:p>
        </p:txBody>
      </p:sp>
      <p:sp>
        <p:nvSpPr>
          <p:cNvPr id="159" name="object 159"/>
          <p:cNvSpPr/>
          <p:nvPr/>
        </p:nvSpPr>
        <p:spPr>
          <a:xfrm>
            <a:off x="6547257" y="4830419"/>
            <a:ext cx="622935" cy="0"/>
          </a:xfrm>
          <a:custGeom>
            <a:avLst/>
            <a:gdLst/>
            <a:ahLst/>
            <a:cxnLst/>
            <a:rect l="l" t="t" r="r" b="b"/>
            <a:pathLst>
              <a:path w="622934">
                <a:moveTo>
                  <a:pt x="0" y="0"/>
                </a:moveTo>
                <a:lnTo>
                  <a:pt x="622944" y="0"/>
                </a:lnTo>
              </a:path>
            </a:pathLst>
          </a:custGeom>
          <a:ln w="4080">
            <a:solidFill>
              <a:srgbClr val="000000"/>
            </a:solidFill>
          </a:ln>
        </p:spPr>
        <p:txBody>
          <a:bodyPr wrap="square" lIns="0" tIns="0" rIns="0" bIns="0" rtlCol="0"/>
          <a:lstStyle/>
          <a:p>
            <a:endParaRPr/>
          </a:p>
        </p:txBody>
      </p:sp>
      <p:sp>
        <p:nvSpPr>
          <p:cNvPr id="160" name="object 160"/>
          <p:cNvSpPr/>
          <p:nvPr/>
        </p:nvSpPr>
        <p:spPr>
          <a:xfrm>
            <a:off x="8781742" y="6498545"/>
            <a:ext cx="1905" cy="0"/>
          </a:xfrm>
          <a:custGeom>
            <a:avLst/>
            <a:gdLst/>
            <a:ahLst/>
            <a:cxnLst/>
            <a:rect l="l" t="t" r="r" b="b"/>
            <a:pathLst>
              <a:path w="1904">
                <a:moveTo>
                  <a:pt x="0" y="0"/>
                </a:moveTo>
                <a:lnTo>
                  <a:pt x="1836" y="0"/>
                </a:lnTo>
              </a:path>
            </a:pathLst>
          </a:custGeom>
          <a:ln w="3175">
            <a:solidFill>
              <a:srgbClr val="000000"/>
            </a:solidFill>
          </a:ln>
        </p:spPr>
        <p:txBody>
          <a:bodyPr wrap="square" lIns="0" tIns="0" rIns="0" bIns="0" rtlCol="0"/>
          <a:lstStyle/>
          <a:p>
            <a:endParaRPr/>
          </a:p>
        </p:txBody>
      </p:sp>
      <p:sp>
        <p:nvSpPr>
          <p:cNvPr id="161" name="object 161"/>
          <p:cNvSpPr/>
          <p:nvPr/>
        </p:nvSpPr>
        <p:spPr>
          <a:xfrm>
            <a:off x="8781742" y="6476997"/>
            <a:ext cx="1905" cy="0"/>
          </a:xfrm>
          <a:custGeom>
            <a:avLst/>
            <a:gdLst/>
            <a:ahLst/>
            <a:cxnLst/>
            <a:rect l="l" t="t" r="r" b="b"/>
            <a:pathLst>
              <a:path w="1904">
                <a:moveTo>
                  <a:pt x="0" y="0"/>
                </a:moveTo>
                <a:lnTo>
                  <a:pt x="1836" y="0"/>
                </a:lnTo>
              </a:path>
            </a:pathLst>
          </a:custGeom>
          <a:ln w="3175">
            <a:solidFill>
              <a:srgbClr val="000000"/>
            </a:solidFill>
          </a:ln>
        </p:spPr>
        <p:txBody>
          <a:bodyPr wrap="square" lIns="0" tIns="0" rIns="0" bIns="0" rtlCol="0"/>
          <a:lstStyle/>
          <a:p>
            <a:endParaRPr/>
          </a:p>
        </p:txBody>
      </p:sp>
      <p:sp>
        <p:nvSpPr>
          <p:cNvPr id="162" name="object 162"/>
          <p:cNvSpPr/>
          <p:nvPr/>
        </p:nvSpPr>
        <p:spPr>
          <a:xfrm>
            <a:off x="8781742" y="6455904"/>
            <a:ext cx="1905" cy="0"/>
          </a:xfrm>
          <a:custGeom>
            <a:avLst/>
            <a:gdLst/>
            <a:ahLst/>
            <a:cxnLst/>
            <a:rect l="l" t="t" r="r" b="b"/>
            <a:pathLst>
              <a:path w="1904">
                <a:moveTo>
                  <a:pt x="0" y="0"/>
                </a:moveTo>
                <a:lnTo>
                  <a:pt x="1836" y="0"/>
                </a:lnTo>
              </a:path>
            </a:pathLst>
          </a:custGeom>
          <a:ln w="3175">
            <a:solidFill>
              <a:srgbClr val="000000"/>
            </a:solidFill>
          </a:ln>
        </p:spPr>
        <p:txBody>
          <a:bodyPr wrap="square" lIns="0" tIns="0" rIns="0" bIns="0" rtlCol="0"/>
          <a:lstStyle/>
          <a:p>
            <a:endParaRPr/>
          </a:p>
        </p:txBody>
      </p:sp>
      <p:sp>
        <p:nvSpPr>
          <p:cNvPr id="163" name="object 163"/>
          <p:cNvSpPr/>
          <p:nvPr/>
        </p:nvSpPr>
        <p:spPr>
          <a:xfrm>
            <a:off x="8781742" y="6434812"/>
            <a:ext cx="1905" cy="0"/>
          </a:xfrm>
          <a:custGeom>
            <a:avLst/>
            <a:gdLst/>
            <a:ahLst/>
            <a:cxnLst/>
            <a:rect l="l" t="t" r="r" b="b"/>
            <a:pathLst>
              <a:path w="1904">
                <a:moveTo>
                  <a:pt x="0" y="0"/>
                </a:moveTo>
                <a:lnTo>
                  <a:pt x="1836" y="0"/>
                </a:lnTo>
              </a:path>
            </a:pathLst>
          </a:custGeom>
          <a:ln w="3175">
            <a:solidFill>
              <a:srgbClr val="000000"/>
            </a:solidFill>
          </a:ln>
        </p:spPr>
        <p:txBody>
          <a:bodyPr wrap="square" lIns="0" tIns="0" rIns="0" bIns="0" rtlCol="0"/>
          <a:lstStyle/>
          <a:p>
            <a:endParaRPr/>
          </a:p>
        </p:txBody>
      </p:sp>
      <p:sp>
        <p:nvSpPr>
          <p:cNvPr id="164" name="object 164"/>
          <p:cNvSpPr/>
          <p:nvPr/>
        </p:nvSpPr>
        <p:spPr>
          <a:xfrm>
            <a:off x="8781742" y="6413732"/>
            <a:ext cx="1905" cy="0"/>
          </a:xfrm>
          <a:custGeom>
            <a:avLst/>
            <a:gdLst/>
            <a:ahLst/>
            <a:cxnLst/>
            <a:rect l="l" t="t" r="r" b="b"/>
            <a:pathLst>
              <a:path w="1904">
                <a:moveTo>
                  <a:pt x="0" y="0"/>
                </a:moveTo>
                <a:lnTo>
                  <a:pt x="1836" y="0"/>
                </a:lnTo>
              </a:path>
            </a:pathLst>
          </a:custGeom>
          <a:ln w="3175">
            <a:solidFill>
              <a:srgbClr val="000000"/>
            </a:solidFill>
          </a:ln>
        </p:spPr>
        <p:txBody>
          <a:bodyPr wrap="square" lIns="0" tIns="0" rIns="0" bIns="0" rtlCol="0"/>
          <a:lstStyle/>
          <a:p>
            <a:endParaRPr/>
          </a:p>
        </p:txBody>
      </p:sp>
      <p:sp>
        <p:nvSpPr>
          <p:cNvPr id="165" name="object 165"/>
          <p:cNvSpPr/>
          <p:nvPr/>
        </p:nvSpPr>
        <p:spPr>
          <a:xfrm>
            <a:off x="8781742" y="6392666"/>
            <a:ext cx="1905" cy="0"/>
          </a:xfrm>
          <a:custGeom>
            <a:avLst/>
            <a:gdLst/>
            <a:ahLst/>
            <a:cxnLst/>
            <a:rect l="l" t="t" r="r" b="b"/>
            <a:pathLst>
              <a:path w="1904">
                <a:moveTo>
                  <a:pt x="0" y="0"/>
                </a:moveTo>
                <a:lnTo>
                  <a:pt x="1836" y="0"/>
                </a:lnTo>
              </a:path>
            </a:pathLst>
          </a:custGeom>
          <a:ln w="3175">
            <a:solidFill>
              <a:srgbClr val="000000"/>
            </a:solidFill>
          </a:ln>
        </p:spPr>
        <p:txBody>
          <a:bodyPr wrap="square" lIns="0" tIns="0" rIns="0" bIns="0" rtlCol="0"/>
          <a:lstStyle/>
          <a:p>
            <a:endParaRPr/>
          </a:p>
        </p:txBody>
      </p:sp>
      <p:sp>
        <p:nvSpPr>
          <p:cNvPr id="166" name="object 166"/>
          <p:cNvSpPr/>
          <p:nvPr/>
        </p:nvSpPr>
        <p:spPr>
          <a:xfrm>
            <a:off x="8781742" y="6371547"/>
            <a:ext cx="1905" cy="0"/>
          </a:xfrm>
          <a:custGeom>
            <a:avLst/>
            <a:gdLst/>
            <a:ahLst/>
            <a:cxnLst/>
            <a:rect l="l" t="t" r="r" b="b"/>
            <a:pathLst>
              <a:path w="1904">
                <a:moveTo>
                  <a:pt x="0" y="0"/>
                </a:moveTo>
                <a:lnTo>
                  <a:pt x="1836" y="0"/>
                </a:lnTo>
              </a:path>
            </a:pathLst>
          </a:custGeom>
          <a:ln w="3175">
            <a:solidFill>
              <a:srgbClr val="000000"/>
            </a:solidFill>
          </a:ln>
        </p:spPr>
        <p:txBody>
          <a:bodyPr wrap="square" lIns="0" tIns="0" rIns="0" bIns="0" rtlCol="0"/>
          <a:lstStyle/>
          <a:p>
            <a:endParaRPr/>
          </a:p>
        </p:txBody>
      </p:sp>
      <p:sp>
        <p:nvSpPr>
          <p:cNvPr id="167" name="object 167"/>
          <p:cNvSpPr/>
          <p:nvPr/>
        </p:nvSpPr>
        <p:spPr>
          <a:xfrm>
            <a:off x="8781742" y="6350468"/>
            <a:ext cx="1905" cy="0"/>
          </a:xfrm>
          <a:custGeom>
            <a:avLst/>
            <a:gdLst/>
            <a:ahLst/>
            <a:cxnLst/>
            <a:rect l="l" t="t" r="r" b="b"/>
            <a:pathLst>
              <a:path w="1904">
                <a:moveTo>
                  <a:pt x="0" y="0"/>
                </a:moveTo>
                <a:lnTo>
                  <a:pt x="1836" y="0"/>
                </a:lnTo>
              </a:path>
            </a:pathLst>
          </a:custGeom>
          <a:ln w="3175">
            <a:solidFill>
              <a:srgbClr val="000000"/>
            </a:solidFill>
          </a:ln>
        </p:spPr>
        <p:txBody>
          <a:bodyPr wrap="square" lIns="0" tIns="0" rIns="0" bIns="0" rtlCol="0"/>
          <a:lstStyle/>
          <a:p>
            <a:endParaRPr/>
          </a:p>
        </p:txBody>
      </p:sp>
      <p:sp>
        <p:nvSpPr>
          <p:cNvPr id="168" name="object 168"/>
          <p:cNvSpPr/>
          <p:nvPr/>
        </p:nvSpPr>
        <p:spPr>
          <a:xfrm>
            <a:off x="8781742" y="6329402"/>
            <a:ext cx="1905" cy="0"/>
          </a:xfrm>
          <a:custGeom>
            <a:avLst/>
            <a:gdLst/>
            <a:ahLst/>
            <a:cxnLst/>
            <a:rect l="l" t="t" r="r" b="b"/>
            <a:pathLst>
              <a:path w="1904">
                <a:moveTo>
                  <a:pt x="0" y="0"/>
                </a:moveTo>
                <a:lnTo>
                  <a:pt x="1836" y="0"/>
                </a:lnTo>
              </a:path>
            </a:pathLst>
          </a:custGeom>
          <a:ln w="3175">
            <a:solidFill>
              <a:srgbClr val="000000"/>
            </a:solidFill>
          </a:ln>
        </p:spPr>
        <p:txBody>
          <a:bodyPr wrap="square" lIns="0" tIns="0" rIns="0" bIns="0" rtlCol="0"/>
          <a:lstStyle/>
          <a:p>
            <a:endParaRPr/>
          </a:p>
        </p:txBody>
      </p:sp>
      <p:sp>
        <p:nvSpPr>
          <p:cNvPr id="169" name="object 169"/>
          <p:cNvSpPr/>
          <p:nvPr/>
        </p:nvSpPr>
        <p:spPr>
          <a:xfrm>
            <a:off x="8781742" y="6308322"/>
            <a:ext cx="1905" cy="0"/>
          </a:xfrm>
          <a:custGeom>
            <a:avLst/>
            <a:gdLst/>
            <a:ahLst/>
            <a:cxnLst/>
            <a:rect l="l" t="t" r="r" b="b"/>
            <a:pathLst>
              <a:path w="1904">
                <a:moveTo>
                  <a:pt x="0" y="0"/>
                </a:moveTo>
                <a:lnTo>
                  <a:pt x="1836" y="0"/>
                </a:lnTo>
              </a:path>
            </a:pathLst>
          </a:custGeom>
          <a:ln w="3175">
            <a:solidFill>
              <a:srgbClr val="000000"/>
            </a:solidFill>
          </a:ln>
        </p:spPr>
        <p:txBody>
          <a:bodyPr wrap="square" lIns="0" tIns="0" rIns="0" bIns="0" rtlCol="0"/>
          <a:lstStyle/>
          <a:p>
            <a:endParaRPr/>
          </a:p>
        </p:txBody>
      </p:sp>
      <p:sp>
        <p:nvSpPr>
          <p:cNvPr id="170" name="object 170"/>
          <p:cNvSpPr/>
          <p:nvPr/>
        </p:nvSpPr>
        <p:spPr>
          <a:xfrm>
            <a:off x="8781742" y="6287217"/>
            <a:ext cx="1905" cy="0"/>
          </a:xfrm>
          <a:custGeom>
            <a:avLst/>
            <a:gdLst/>
            <a:ahLst/>
            <a:cxnLst/>
            <a:rect l="l" t="t" r="r" b="b"/>
            <a:pathLst>
              <a:path w="1904">
                <a:moveTo>
                  <a:pt x="0" y="0"/>
                </a:moveTo>
                <a:lnTo>
                  <a:pt x="1836" y="0"/>
                </a:lnTo>
              </a:path>
            </a:pathLst>
          </a:custGeom>
          <a:ln w="3175">
            <a:solidFill>
              <a:srgbClr val="000000"/>
            </a:solidFill>
          </a:ln>
        </p:spPr>
        <p:txBody>
          <a:bodyPr wrap="square" lIns="0" tIns="0" rIns="0" bIns="0" rtlCol="0"/>
          <a:lstStyle/>
          <a:p>
            <a:endParaRPr/>
          </a:p>
        </p:txBody>
      </p:sp>
      <p:sp>
        <p:nvSpPr>
          <p:cNvPr id="171" name="object 171"/>
          <p:cNvSpPr/>
          <p:nvPr/>
        </p:nvSpPr>
        <p:spPr>
          <a:xfrm>
            <a:off x="8781742" y="6266137"/>
            <a:ext cx="1905" cy="0"/>
          </a:xfrm>
          <a:custGeom>
            <a:avLst/>
            <a:gdLst/>
            <a:ahLst/>
            <a:cxnLst/>
            <a:rect l="l" t="t" r="r" b="b"/>
            <a:pathLst>
              <a:path w="1904">
                <a:moveTo>
                  <a:pt x="0" y="0"/>
                </a:moveTo>
                <a:lnTo>
                  <a:pt x="1836" y="0"/>
                </a:lnTo>
              </a:path>
            </a:pathLst>
          </a:custGeom>
          <a:ln w="3175">
            <a:solidFill>
              <a:srgbClr val="000000"/>
            </a:solidFill>
          </a:ln>
        </p:spPr>
        <p:txBody>
          <a:bodyPr wrap="square" lIns="0" tIns="0" rIns="0" bIns="0" rtlCol="0"/>
          <a:lstStyle/>
          <a:p>
            <a:endParaRPr/>
          </a:p>
        </p:txBody>
      </p:sp>
      <p:sp>
        <p:nvSpPr>
          <p:cNvPr id="172" name="object 172"/>
          <p:cNvSpPr/>
          <p:nvPr/>
        </p:nvSpPr>
        <p:spPr>
          <a:xfrm>
            <a:off x="8781742" y="6245058"/>
            <a:ext cx="1905" cy="0"/>
          </a:xfrm>
          <a:custGeom>
            <a:avLst/>
            <a:gdLst/>
            <a:ahLst/>
            <a:cxnLst/>
            <a:rect l="l" t="t" r="r" b="b"/>
            <a:pathLst>
              <a:path w="1904">
                <a:moveTo>
                  <a:pt x="0" y="0"/>
                </a:moveTo>
                <a:lnTo>
                  <a:pt x="1836" y="0"/>
                </a:lnTo>
              </a:path>
            </a:pathLst>
          </a:custGeom>
          <a:ln w="3175">
            <a:solidFill>
              <a:srgbClr val="000000"/>
            </a:solidFill>
          </a:ln>
        </p:spPr>
        <p:txBody>
          <a:bodyPr wrap="square" lIns="0" tIns="0" rIns="0" bIns="0" rtlCol="0"/>
          <a:lstStyle/>
          <a:p>
            <a:endParaRPr/>
          </a:p>
        </p:txBody>
      </p:sp>
      <p:sp>
        <p:nvSpPr>
          <p:cNvPr id="173" name="object 173"/>
          <p:cNvSpPr/>
          <p:nvPr/>
        </p:nvSpPr>
        <p:spPr>
          <a:xfrm>
            <a:off x="8781742" y="6223965"/>
            <a:ext cx="1905" cy="0"/>
          </a:xfrm>
          <a:custGeom>
            <a:avLst/>
            <a:gdLst/>
            <a:ahLst/>
            <a:cxnLst/>
            <a:rect l="l" t="t" r="r" b="b"/>
            <a:pathLst>
              <a:path w="1904">
                <a:moveTo>
                  <a:pt x="0" y="0"/>
                </a:moveTo>
                <a:lnTo>
                  <a:pt x="1836" y="0"/>
                </a:lnTo>
              </a:path>
            </a:pathLst>
          </a:custGeom>
          <a:ln w="3175">
            <a:solidFill>
              <a:srgbClr val="000000"/>
            </a:solidFill>
          </a:ln>
        </p:spPr>
        <p:txBody>
          <a:bodyPr wrap="square" lIns="0" tIns="0" rIns="0" bIns="0" rtlCol="0"/>
          <a:lstStyle/>
          <a:p>
            <a:endParaRPr/>
          </a:p>
        </p:txBody>
      </p:sp>
      <p:sp>
        <p:nvSpPr>
          <p:cNvPr id="174" name="object 174"/>
          <p:cNvSpPr/>
          <p:nvPr/>
        </p:nvSpPr>
        <p:spPr>
          <a:xfrm>
            <a:off x="8781742" y="6202873"/>
            <a:ext cx="1905" cy="0"/>
          </a:xfrm>
          <a:custGeom>
            <a:avLst/>
            <a:gdLst/>
            <a:ahLst/>
            <a:cxnLst/>
            <a:rect l="l" t="t" r="r" b="b"/>
            <a:pathLst>
              <a:path w="1904">
                <a:moveTo>
                  <a:pt x="0" y="0"/>
                </a:moveTo>
                <a:lnTo>
                  <a:pt x="1836" y="0"/>
                </a:lnTo>
              </a:path>
            </a:pathLst>
          </a:custGeom>
          <a:ln w="3175">
            <a:solidFill>
              <a:srgbClr val="000000"/>
            </a:solidFill>
          </a:ln>
        </p:spPr>
        <p:txBody>
          <a:bodyPr wrap="square" lIns="0" tIns="0" rIns="0" bIns="0" rtlCol="0"/>
          <a:lstStyle/>
          <a:p>
            <a:endParaRPr/>
          </a:p>
        </p:txBody>
      </p:sp>
      <p:sp>
        <p:nvSpPr>
          <p:cNvPr id="175" name="object 175"/>
          <p:cNvSpPr/>
          <p:nvPr/>
        </p:nvSpPr>
        <p:spPr>
          <a:xfrm>
            <a:off x="8781742" y="6181793"/>
            <a:ext cx="1905" cy="0"/>
          </a:xfrm>
          <a:custGeom>
            <a:avLst/>
            <a:gdLst/>
            <a:ahLst/>
            <a:cxnLst/>
            <a:rect l="l" t="t" r="r" b="b"/>
            <a:pathLst>
              <a:path w="1904">
                <a:moveTo>
                  <a:pt x="0" y="0"/>
                </a:moveTo>
                <a:lnTo>
                  <a:pt x="1836" y="0"/>
                </a:lnTo>
              </a:path>
            </a:pathLst>
          </a:custGeom>
          <a:ln w="3175">
            <a:solidFill>
              <a:srgbClr val="000000"/>
            </a:solidFill>
          </a:ln>
        </p:spPr>
        <p:txBody>
          <a:bodyPr wrap="square" lIns="0" tIns="0" rIns="0" bIns="0" rtlCol="0"/>
          <a:lstStyle/>
          <a:p>
            <a:endParaRPr/>
          </a:p>
        </p:txBody>
      </p:sp>
      <p:sp>
        <p:nvSpPr>
          <p:cNvPr id="176" name="object 176"/>
          <p:cNvSpPr/>
          <p:nvPr/>
        </p:nvSpPr>
        <p:spPr>
          <a:xfrm>
            <a:off x="8781742" y="6160246"/>
            <a:ext cx="1905" cy="0"/>
          </a:xfrm>
          <a:custGeom>
            <a:avLst/>
            <a:gdLst/>
            <a:ahLst/>
            <a:cxnLst/>
            <a:rect l="l" t="t" r="r" b="b"/>
            <a:pathLst>
              <a:path w="1904">
                <a:moveTo>
                  <a:pt x="0" y="0"/>
                </a:moveTo>
                <a:lnTo>
                  <a:pt x="1836" y="0"/>
                </a:lnTo>
              </a:path>
            </a:pathLst>
          </a:custGeom>
          <a:ln w="3175">
            <a:solidFill>
              <a:srgbClr val="000000"/>
            </a:solidFill>
          </a:ln>
        </p:spPr>
        <p:txBody>
          <a:bodyPr wrap="square" lIns="0" tIns="0" rIns="0" bIns="0" rtlCol="0"/>
          <a:lstStyle/>
          <a:p>
            <a:endParaRPr/>
          </a:p>
        </p:txBody>
      </p:sp>
      <p:sp>
        <p:nvSpPr>
          <p:cNvPr id="177" name="object 177"/>
          <p:cNvSpPr/>
          <p:nvPr/>
        </p:nvSpPr>
        <p:spPr>
          <a:xfrm>
            <a:off x="8781742" y="6139140"/>
            <a:ext cx="1905" cy="0"/>
          </a:xfrm>
          <a:custGeom>
            <a:avLst/>
            <a:gdLst/>
            <a:ahLst/>
            <a:cxnLst/>
            <a:rect l="l" t="t" r="r" b="b"/>
            <a:pathLst>
              <a:path w="1904">
                <a:moveTo>
                  <a:pt x="0" y="0"/>
                </a:moveTo>
                <a:lnTo>
                  <a:pt x="1836" y="0"/>
                </a:lnTo>
              </a:path>
            </a:pathLst>
          </a:custGeom>
          <a:ln w="3175">
            <a:solidFill>
              <a:srgbClr val="000000"/>
            </a:solidFill>
          </a:ln>
        </p:spPr>
        <p:txBody>
          <a:bodyPr wrap="square" lIns="0" tIns="0" rIns="0" bIns="0" rtlCol="0"/>
          <a:lstStyle/>
          <a:p>
            <a:endParaRPr/>
          </a:p>
        </p:txBody>
      </p:sp>
      <p:sp>
        <p:nvSpPr>
          <p:cNvPr id="178" name="object 178"/>
          <p:cNvSpPr/>
          <p:nvPr/>
        </p:nvSpPr>
        <p:spPr>
          <a:xfrm>
            <a:off x="8781742" y="6118061"/>
            <a:ext cx="1905" cy="0"/>
          </a:xfrm>
          <a:custGeom>
            <a:avLst/>
            <a:gdLst/>
            <a:ahLst/>
            <a:cxnLst/>
            <a:rect l="l" t="t" r="r" b="b"/>
            <a:pathLst>
              <a:path w="1904">
                <a:moveTo>
                  <a:pt x="0" y="0"/>
                </a:moveTo>
                <a:lnTo>
                  <a:pt x="1836" y="0"/>
                </a:lnTo>
              </a:path>
            </a:pathLst>
          </a:custGeom>
          <a:ln w="3175">
            <a:solidFill>
              <a:srgbClr val="000000"/>
            </a:solidFill>
          </a:ln>
        </p:spPr>
        <p:txBody>
          <a:bodyPr wrap="square" lIns="0" tIns="0" rIns="0" bIns="0" rtlCol="0"/>
          <a:lstStyle/>
          <a:p>
            <a:endParaRPr/>
          </a:p>
        </p:txBody>
      </p:sp>
      <p:sp>
        <p:nvSpPr>
          <p:cNvPr id="179" name="object 179"/>
          <p:cNvSpPr/>
          <p:nvPr/>
        </p:nvSpPr>
        <p:spPr>
          <a:xfrm>
            <a:off x="8781742" y="6096981"/>
            <a:ext cx="1905" cy="0"/>
          </a:xfrm>
          <a:custGeom>
            <a:avLst/>
            <a:gdLst/>
            <a:ahLst/>
            <a:cxnLst/>
            <a:rect l="l" t="t" r="r" b="b"/>
            <a:pathLst>
              <a:path w="1904">
                <a:moveTo>
                  <a:pt x="0" y="0"/>
                </a:moveTo>
                <a:lnTo>
                  <a:pt x="1836" y="0"/>
                </a:lnTo>
              </a:path>
            </a:pathLst>
          </a:custGeom>
          <a:ln w="3175">
            <a:solidFill>
              <a:srgbClr val="000000"/>
            </a:solidFill>
          </a:ln>
        </p:spPr>
        <p:txBody>
          <a:bodyPr wrap="square" lIns="0" tIns="0" rIns="0" bIns="0" rtlCol="0"/>
          <a:lstStyle/>
          <a:p>
            <a:endParaRPr/>
          </a:p>
        </p:txBody>
      </p:sp>
      <p:sp>
        <p:nvSpPr>
          <p:cNvPr id="180" name="object 180"/>
          <p:cNvSpPr/>
          <p:nvPr/>
        </p:nvSpPr>
        <p:spPr>
          <a:xfrm>
            <a:off x="8781742" y="6075915"/>
            <a:ext cx="1905" cy="0"/>
          </a:xfrm>
          <a:custGeom>
            <a:avLst/>
            <a:gdLst/>
            <a:ahLst/>
            <a:cxnLst/>
            <a:rect l="l" t="t" r="r" b="b"/>
            <a:pathLst>
              <a:path w="1904">
                <a:moveTo>
                  <a:pt x="0" y="0"/>
                </a:moveTo>
                <a:lnTo>
                  <a:pt x="1836" y="0"/>
                </a:lnTo>
              </a:path>
            </a:pathLst>
          </a:custGeom>
          <a:ln w="3175">
            <a:solidFill>
              <a:srgbClr val="000000"/>
            </a:solidFill>
          </a:ln>
        </p:spPr>
        <p:txBody>
          <a:bodyPr wrap="square" lIns="0" tIns="0" rIns="0" bIns="0" rtlCol="0"/>
          <a:lstStyle/>
          <a:p>
            <a:endParaRPr/>
          </a:p>
        </p:txBody>
      </p:sp>
      <p:sp>
        <p:nvSpPr>
          <p:cNvPr id="181" name="object 181"/>
          <p:cNvSpPr/>
          <p:nvPr/>
        </p:nvSpPr>
        <p:spPr>
          <a:xfrm>
            <a:off x="8781742" y="6054796"/>
            <a:ext cx="1905" cy="0"/>
          </a:xfrm>
          <a:custGeom>
            <a:avLst/>
            <a:gdLst/>
            <a:ahLst/>
            <a:cxnLst/>
            <a:rect l="l" t="t" r="r" b="b"/>
            <a:pathLst>
              <a:path w="1904">
                <a:moveTo>
                  <a:pt x="0" y="0"/>
                </a:moveTo>
                <a:lnTo>
                  <a:pt x="1836" y="0"/>
                </a:lnTo>
              </a:path>
            </a:pathLst>
          </a:custGeom>
          <a:ln w="3175">
            <a:solidFill>
              <a:srgbClr val="000000"/>
            </a:solidFill>
          </a:ln>
        </p:spPr>
        <p:txBody>
          <a:bodyPr wrap="square" lIns="0" tIns="0" rIns="0" bIns="0" rtlCol="0"/>
          <a:lstStyle/>
          <a:p>
            <a:endParaRPr/>
          </a:p>
        </p:txBody>
      </p:sp>
      <p:sp>
        <p:nvSpPr>
          <p:cNvPr id="182" name="object 182"/>
          <p:cNvSpPr/>
          <p:nvPr/>
        </p:nvSpPr>
        <p:spPr>
          <a:xfrm>
            <a:off x="8781742" y="6033730"/>
            <a:ext cx="1905" cy="0"/>
          </a:xfrm>
          <a:custGeom>
            <a:avLst/>
            <a:gdLst/>
            <a:ahLst/>
            <a:cxnLst/>
            <a:rect l="l" t="t" r="r" b="b"/>
            <a:pathLst>
              <a:path w="1904">
                <a:moveTo>
                  <a:pt x="0" y="0"/>
                </a:moveTo>
                <a:lnTo>
                  <a:pt x="1836" y="0"/>
                </a:lnTo>
              </a:path>
            </a:pathLst>
          </a:custGeom>
          <a:ln w="3175">
            <a:solidFill>
              <a:srgbClr val="000000"/>
            </a:solidFill>
          </a:ln>
        </p:spPr>
        <p:txBody>
          <a:bodyPr wrap="square" lIns="0" tIns="0" rIns="0" bIns="0" rtlCol="0"/>
          <a:lstStyle/>
          <a:p>
            <a:endParaRPr/>
          </a:p>
        </p:txBody>
      </p:sp>
      <p:sp>
        <p:nvSpPr>
          <p:cNvPr id="183" name="object 183"/>
          <p:cNvSpPr/>
          <p:nvPr/>
        </p:nvSpPr>
        <p:spPr>
          <a:xfrm>
            <a:off x="8781742" y="6012651"/>
            <a:ext cx="1905" cy="0"/>
          </a:xfrm>
          <a:custGeom>
            <a:avLst/>
            <a:gdLst/>
            <a:ahLst/>
            <a:cxnLst/>
            <a:rect l="l" t="t" r="r" b="b"/>
            <a:pathLst>
              <a:path w="1904">
                <a:moveTo>
                  <a:pt x="0" y="0"/>
                </a:moveTo>
                <a:lnTo>
                  <a:pt x="1836" y="0"/>
                </a:lnTo>
              </a:path>
            </a:pathLst>
          </a:custGeom>
          <a:ln w="3175">
            <a:solidFill>
              <a:srgbClr val="000000"/>
            </a:solidFill>
          </a:ln>
        </p:spPr>
        <p:txBody>
          <a:bodyPr wrap="square" lIns="0" tIns="0" rIns="0" bIns="0" rtlCol="0"/>
          <a:lstStyle/>
          <a:p>
            <a:endParaRPr/>
          </a:p>
        </p:txBody>
      </p:sp>
      <p:sp>
        <p:nvSpPr>
          <p:cNvPr id="184" name="object 184"/>
          <p:cNvSpPr/>
          <p:nvPr/>
        </p:nvSpPr>
        <p:spPr>
          <a:xfrm>
            <a:off x="8781742" y="5991538"/>
            <a:ext cx="1905" cy="0"/>
          </a:xfrm>
          <a:custGeom>
            <a:avLst/>
            <a:gdLst/>
            <a:ahLst/>
            <a:cxnLst/>
            <a:rect l="l" t="t" r="r" b="b"/>
            <a:pathLst>
              <a:path w="1904">
                <a:moveTo>
                  <a:pt x="0" y="0"/>
                </a:moveTo>
                <a:lnTo>
                  <a:pt x="1836" y="0"/>
                </a:lnTo>
              </a:path>
            </a:pathLst>
          </a:custGeom>
          <a:ln w="3175">
            <a:solidFill>
              <a:srgbClr val="000000"/>
            </a:solidFill>
          </a:ln>
        </p:spPr>
        <p:txBody>
          <a:bodyPr wrap="square" lIns="0" tIns="0" rIns="0" bIns="0" rtlCol="0"/>
          <a:lstStyle/>
          <a:p>
            <a:endParaRPr/>
          </a:p>
        </p:txBody>
      </p:sp>
      <p:sp>
        <p:nvSpPr>
          <p:cNvPr id="185" name="object 185"/>
          <p:cNvSpPr/>
          <p:nvPr/>
        </p:nvSpPr>
        <p:spPr>
          <a:xfrm>
            <a:off x="8781742" y="5970466"/>
            <a:ext cx="1905" cy="0"/>
          </a:xfrm>
          <a:custGeom>
            <a:avLst/>
            <a:gdLst/>
            <a:ahLst/>
            <a:cxnLst/>
            <a:rect l="l" t="t" r="r" b="b"/>
            <a:pathLst>
              <a:path w="1904">
                <a:moveTo>
                  <a:pt x="0" y="0"/>
                </a:moveTo>
                <a:lnTo>
                  <a:pt x="1836" y="0"/>
                </a:lnTo>
              </a:path>
            </a:pathLst>
          </a:custGeom>
          <a:ln w="3175">
            <a:solidFill>
              <a:srgbClr val="000000"/>
            </a:solidFill>
          </a:ln>
        </p:spPr>
        <p:txBody>
          <a:bodyPr wrap="square" lIns="0" tIns="0" rIns="0" bIns="0" rtlCol="0"/>
          <a:lstStyle/>
          <a:p>
            <a:endParaRPr/>
          </a:p>
        </p:txBody>
      </p:sp>
      <p:sp>
        <p:nvSpPr>
          <p:cNvPr id="186" name="object 186"/>
          <p:cNvSpPr/>
          <p:nvPr/>
        </p:nvSpPr>
        <p:spPr>
          <a:xfrm>
            <a:off x="8781742" y="5949386"/>
            <a:ext cx="1905" cy="0"/>
          </a:xfrm>
          <a:custGeom>
            <a:avLst/>
            <a:gdLst/>
            <a:ahLst/>
            <a:cxnLst/>
            <a:rect l="l" t="t" r="r" b="b"/>
            <a:pathLst>
              <a:path w="1904">
                <a:moveTo>
                  <a:pt x="0" y="0"/>
                </a:moveTo>
                <a:lnTo>
                  <a:pt x="1836" y="0"/>
                </a:lnTo>
              </a:path>
            </a:pathLst>
          </a:custGeom>
          <a:ln w="3175">
            <a:solidFill>
              <a:srgbClr val="000000"/>
            </a:solidFill>
          </a:ln>
        </p:spPr>
        <p:txBody>
          <a:bodyPr wrap="square" lIns="0" tIns="0" rIns="0" bIns="0" rtlCol="0"/>
          <a:lstStyle/>
          <a:p>
            <a:endParaRPr/>
          </a:p>
        </p:txBody>
      </p:sp>
      <p:sp>
        <p:nvSpPr>
          <p:cNvPr id="187" name="object 187"/>
          <p:cNvSpPr/>
          <p:nvPr/>
        </p:nvSpPr>
        <p:spPr>
          <a:xfrm>
            <a:off x="8781742" y="5928307"/>
            <a:ext cx="1905" cy="0"/>
          </a:xfrm>
          <a:custGeom>
            <a:avLst/>
            <a:gdLst/>
            <a:ahLst/>
            <a:cxnLst/>
            <a:rect l="l" t="t" r="r" b="b"/>
            <a:pathLst>
              <a:path w="1904">
                <a:moveTo>
                  <a:pt x="0" y="0"/>
                </a:moveTo>
                <a:lnTo>
                  <a:pt x="1836" y="0"/>
                </a:lnTo>
              </a:path>
            </a:pathLst>
          </a:custGeom>
          <a:ln w="3175">
            <a:solidFill>
              <a:srgbClr val="000000"/>
            </a:solidFill>
          </a:ln>
        </p:spPr>
        <p:txBody>
          <a:bodyPr wrap="square" lIns="0" tIns="0" rIns="0" bIns="0" rtlCol="0"/>
          <a:lstStyle/>
          <a:p>
            <a:endParaRPr/>
          </a:p>
        </p:txBody>
      </p:sp>
      <p:sp>
        <p:nvSpPr>
          <p:cNvPr id="188" name="object 188"/>
          <p:cNvSpPr/>
          <p:nvPr/>
        </p:nvSpPr>
        <p:spPr>
          <a:xfrm>
            <a:off x="8781742" y="5907201"/>
            <a:ext cx="1905" cy="0"/>
          </a:xfrm>
          <a:custGeom>
            <a:avLst/>
            <a:gdLst/>
            <a:ahLst/>
            <a:cxnLst/>
            <a:rect l="l" t="t" r="r" b="b"/>
            <a:pathLst>
              <a:path w="1904">
                <a:moveTo>
                  <a:pt x="0" y="0"/>
                </a:moveTo>
                <a:lnTo>
                  <a:pt x="1836" y="0"/>
                </a:lnTo>
              </a:path>
            </a:pathLst>
          </a:custGeom>
          <a:ln w="3175">
            <a:solidFill>
              <a:srgbClr val="000000"/>
            </a:solidFill>
          </a:ln>
        </p:spPr>
        <p:txBody>
          <a:bodyPr wrap="square" lIns="0" tIns="0" rIns="0" bIns="0" rtlCol="0"/>
          <a:lstStyle/>
          <a:p>
            <a:endParaRPr/>
          </a:p>
        </p:txBody>
      </p:sp>
      <p:sp>
        <p:nvSpPr>
          <p:cNvPr id="189" name="object 189"/>
          <p:cNvSpPr/>
          <p:nvPr/>
        </p:nvSpPr>
        <p:spPr>
          <a:xfrm>
            <a:off x="8781742" y="5886122"/>
            <a:ext cx="1905" cy="0"/>
          </a:xfrm>
          <a:custGeom>
            <a:avLst/>
            <a:gdLst/>
            <a:ahLst/>
            <a:cxnLst/>
            <a:rect l="l" t="t" r="r" b="b"/>
            <a:pathLst>
              <a:path w="1904">
                <a:moveTo>
                  <a:pt x="0" y="0"/>
                </a:moveTo>
                <a:lnTo>
                  <a:pt x="1836" y="0"/>
                </a:lnTo>
              </a:path>
            </a:pathLst>
          </a:custGeom>
          <a:ln w="3175">
            <a:solidFill>
              <a:srgbClr val="000000"/>
            </a:solidFill>
          </a:ln>
        </p:spPr>
        <p:txBody>
          <a:bodyPr wrap="square" lIns="0" tIns="0" rIns="0" bIns="0" rtlCol="0"/>
          <a:lstStyle/>
          <a:p>
            <a:endParaRPr/>
          </a:p>
        </p:txBody>
      </p:sp>
      <p:sp>
        <p:nvSpPr>
          <p:cNvPr id="190" name="object 190"/>
          <p:cNvSpPr/>
          <p:nvPr/>
        </p:nvSpPr>
        <p:spPr>
          <a:xfrm>
            <a:off x="8781742" y="5864574"/>
            <a:ext cx="1905" cy="0"/>
          </a:xfrm>
          <a:custGeom>
            <a:avLst/>
            <a:gdLst/>
            <a:ahLst/>
            <a:cxnLst/>
            <a:rect l="l" t="t" r="r" b="b"/>
            <a:pathLst>
              <a:path w="1904">
                <a:moveTo>
                  <a:pt x="0" y="0"/>
                </a:moveTo>
                <a:lnTo>
                  <a:pt x="1836" y="0"/>
                </a:lnTo>
              </a:path>
            </a:pathLst>
          </a:custGeom>
          <a:ln w="3175">
            <a:solidFill>
              <a:srgbClr val="000000"/>
            </a:solidFill>
          </a:ln>
        </p:spPr>
        <p:txBody>
          <a:bodyPr wrap="square" lIns="0" tIns="0" rIns="0" bIns="0" rtlCol="0"/>
          <a:lstStyle/>
          <a:p>
            <a:endParaRPr/>
          </a:p>
        </p:txBody>
      </p:sp>
      <p:sp>
        <p:nvSpPr>
          <p:cNvPr id="191" name="object 191"/>
          <p:cNvSpPr/>
          <p:nvPr/>
        </p:nvSpPr>
        <p:spPr>
          <a:xfrm>
            <a:off x="8781742" y="5843494"/>
            <a:ext cx="1905" cy="0"/>
          </a:xfrm>
          <a:custGeom>
            <a:avLst/>
            <a:gdLst/>
            <a:ahLst/>
            <a:cxnLst/>
            <a:rect l="l" t="t" r="r" b="b"/>
            <a:pathLst>
              <a:path w="1904">
                <a:moveTo>
                  <a:pt x="0" y="0"/>
                </a:moveTo>
                <a:lnTo>
                  <a:pt x="1836" y="0"/>
                </a:lnTo>
              </a:path>
            </a:pathLst>
          </a:custGeom>
          <a:ln w="3175">
            <a:solidFill>
              <a:srgbClr val="000000"/>
            </a:solidFill>
          </a:ln>
        </p:spPr>
        <p:txBody>
          <a:bodyPr wrap="square" lIns="0" tIns="0" rIns="0" bIns="0" rtlCol="0"/>
          <a:lstStyle/>
          <a:p>
            <a:endParaRPr/>
          </a:p>
        </p:txBody>
      </p:sp>
      <p:sp>
        <p:nvSpPr>
          <p:cNvPr id="192" name="object 192"/>
          <p:cNvSpPr/>
          <p:nvPr/>
        </p:nvSpPr>
        <p:spPr>
          <a:xfrm>
            <a:off x="8781742" y="5822389"/>
            <a:ext cx="1905" cy="0"/>
          </a:xfrm>
          <a:custGeom>
            <a:avLst/>
            <a:gdLst/>
            <a:ahLst/>
            <a:cxnLst/>
            <a:rect l="l" t="t" r="r" b="b"/>
            <a:pathLst>
              <a:path w="1904">
                <a:moveTo>
                  <a:pt x="0" y="0"/>
                </a:moveTo>
                <a:lnTo>
                  <a:pt x="1836" y="0"/>
                </a:lnTo>
              </a:path>
            </a:pathLst>
          </a:custGeom>
          <a:ln w="3175">
            <a:solidFill>
              <a:srgbClr val="000000"/>
            </a:solidFill>
          </a:ln>
        </p:spPr>
        <p:txBody>
          <a:bodyPr wrap="square" lIns="0" tIns="0" rIns="0" bIns="0" rtlCol="0"/>
          <a:lstStyle/>
          <a:p>
            <a:endParaRPr/>
          </a:p>
        </p:txBody>
      </p:sp>
      <p:sp>
        <p:nvSpPr>
          <p:cNvPr id="193" name="object 193"/>
          <p:cNvSpPr/>
          <p:nvPr/>
        </p:nvSpPr>
        <p:spPr>
          <a:xfrm>
            <a:off x="8781742" y="5801310"/>
            <a:ext cx="1905" cy="0"/>
          </a:xfrm>
          <a:custGeom>
            <a:avLst/>
            <a:gdLst/>
            <a:ahLst/>
            <a:cxnLst/>
            <a:rect l="l" t="t" r="r" b="b"/>
            <a:pathLst>
              <a:path w="1904">
                <a:moveTo>
                  <a:pt x="0" y="0"/>
                </a:moveTo>
                <a:lnTo>
                  <a:pt x="1836" y="0"/>
                </a:lnTo>
              </a:path>
            </a:pathLst>
          </a:custGeom>
          <a:ln w="3175">
            <a:solidFill>
              <a:srgbClr val="000000"/>
            </a:solidFill>
          </a:ln>
        </p:spPr>
        <p:txBody>
          <a:bodyPr wrap="square" lIns="0" tIns="0" rIns="0" bIns="0" rtlCol="0"/>
          <a:lstStyle/>
          <a:p>
            <a:endParaRPr/>
          </a:p>
        </p:txBody>
      </p:sp>
      <p:sp>
        <p:nvSpPr>
          <p:cNvPr id="194" name="object 194"/>
          <p:cNvSpPr/>
          <p:nvPr/>
        </p:nvSpPr>
        <p:spPr>
          <a:xfrm>
            <a:off x="8781742" y="5780243"/>
            <a:ext cx="1905" cy="0"/>
          </a:xfrm>
          <a:custGeom>
            <a:avLst/>
            <a:gdLst/>
            <a:ahLst/>
            <a:cxnLst/>
            <a:rect l="l" t="t" r="r" b="b"/>
            <a:pathLst>
              <a:path w="1904">
                <a:moveTo>
                  <a:pt x="0" y="0"/>
                </a:moveTo>
                <a:lnTo>
                  <a:pt x="1836" y="0"/>
                </a:lnTo>
              </a:path>
            </a:pathLst>
          </a:custGeom>
          <a:ln w="3175">
            <a:solidFill>
              <a:srgbClr val="000000"/>
            </a:solidFill>
          </a:ln>
        </p:spPr>
        <p:txBody>
          <a:bodyPr wrap="square" lIns="0" tIns="0" rIns="0" bIns="0" rtlCol="0"/>
          <a:lstStyle/>
          <a:p>
            <a:endParaRPr/>
          </a:p>
        </p:txBody>
      </p:sp>
      <p:sp>
        <p:nvSpPr>
          <p:cNvPr id="195" name="object 195"/>
          <p:cNvSpPr/>
          <p:nvPr/>
        </p:nvSpPr>
        <p:spPr>
          <a:xfrm>
            <a:off x="8781742" y="5759144"/>
            <a:ext cx="1905" cy="0"/>
          </a:xfrm>
          <a:custGeom>
            <a:avLst/>
            <a:gdLst/>
            <a:ahLst/>
            <a:cxnLst/>
            <a:rect l="l" t="t" r="r" b="b"/>
            <a:pathLst>
              <a:path w="1904">
                <a:moveTo>
                  <a:pt x="0" y="0"/>
                </a:moveTo>
                <a:lnTo>
                  <a:pt x="1836" y="0"/>
                </a:lnTo>
              </a:path>
            </a:pathLst>
          </a:custGeom>
          <a:ln w="3175">
            <a:solidFill>
              <a:srgbClr val="000000"/>
            </a:solidFill>
          </a:ln>
        </p:spPr>
        <p:txBody>
          <a:bodyPr wrap="square" lIns="0" tIns="0" rIns="0" bIns="0" rtlCol="0"/>
          <a:lstStyle/>
          <a:p>
            <a:endParaRPr/>
          </a:p>
        </p:txBody>
      </p:sp>
      <p:sp>
        <p:nvSpPr>
          <p:cNvPr id="196" name="object 196"/>
          <p:cNvSpPr/>
          <p:nvPr/>
        </p:nvSpPr>
        <p:spPr>
          <a:xfrm>
            <a:off x="8781742" y="5738045"/>
            <a:ext cx="1905" cy="0"/>
          </a:xfrm>
          <a:custGeom>
            <a:avLst/>
            <a:gdLst/>
            <a:ahLst/>
            <a:cxnLst/>
            <a:rect l="l" t="t" r="r" b="b"/>
            <a:pathLst>
              <a:path w="1904">
                <a:moveTo>
                  <a:pt x="0" y="0"/>
                </a:moveTo>
                <a:lnTo>
                  <a:pt x="1836" y="0"/>
                </a:lnTo>
              </a:path>
            </a:pathLst>
          </a:custGeom>
          <a:ln w="3175">
            <a:solidFill>
              <a:srgbClr val="000000"/>
            </a:solidFill>
          </a:ln>
        </p:spPr>
        <p:txBody>
          <a:bodyPr wrap="square" lIns="0" tIns="0" rIns="0" bIns="0" rtlCol="0"/>
          <a:lstStyle/>
          <a:p>
            <a:endParaRPr/>
          </a:p>
        </p:txBody>
      </p:sp>
      <p:sp>
        <p:nvSpPr>
          <p:cNvPr id="197" name="object 197"/>
          <p:cNvSpPr/>
          <p:nvPr/>
        </p:nvSpPr>
        <p:spPr>
          <a:xfrm>
            <a:off x="8781742" y="5716979"/>
            <a:ext cx="1905" cy="0"/>
          </a:xfrm>
          <a:custGeom>
            <a:avLst/>
            <a:gdLst/>
            <a:ahLst/>
            <a:cxnLst/>
            <a:rect l="l" t="t" r="r" b="b"/>
            <a:pathLst>
              <a:path w="1904">
                <a:moveTo>
                  <a:pt x="0" y="0"/>
                </a:moveTo>
                <a:lnTo>
                  <a:pt x="1836" y="0"/>
                </a:lnTo>
              </a:path>
            </a:pathLst>
          </a:custGeom>
          <a:ln w="3175">
            <a:solidFill>
              <a:srgbClr val="000000"/>
            </a:solidFill>
          </a:ln>
        </p:spPr>
        <p:txBody>
          <a:bodyPr wrap="square" lIns="0" tIns="0" rIns="0" bIns="0" rtlCol="0"/>
          <a:lstStyle/>
          <a:p>
            <a:endParaRPr/>
          </a:p>
        </p:txBody>
      </p:sp>
      <p:sp>
        <p:nvSpPr>
          <p:cNvPr id="198" name="object 198"/>
          <p:cNvSpPr/>
          <p:nvPr/>
        </p:nvSpPr>
        <p:spPr>
          <a:xfrm>
            <a:off x="8781742" y="5695900"/>
            <a:ext cx="1905" cy="0"/>
          </a:xfrm>
          <a:custGeom>
            <a:avLst/>
            <a:gdLst/>
            <a:ahLst/>
            <a:cxnLst/>
            <a:rect l="l" t="t" r="r" b="b"/>
            <a:pathLst>
              <a:path w="1904">
                <a:moveTo>
                  <a:pt x="0" y="0"/>
                </a:moveTo>
                <a:lnTo>
                  <a:pt x="1836" y="0"/>
                </a:lnTo>
              </a:path>
            </a:pathLst>
          </a:custGeom>
          <a:ln w="3175">
            <a:solidFill>
              <a:srgbClr val="000000"/>
            </a:solidFill>
          </a:ln>
        </p:spPr>
        <p:txBody>
          <a:bodyPr wrap="square" lIns="0" tIns="0" rIns="0" bIns="0" rtlCol="0"/>
          <a:lstStyle/>
          <a:p>
            <a:endParaRPr/>
          </a:p>
        </p:txBody>
      </p:sp>
      <p:sp>
        <p:nvSpPr>
          <p:cNvPr id="199" name="object 199"/>
          <p:cNvSpPr/>
          <p:nvPr/>
        </p:nvSpPr>
        <p:spPr>
          <a:xfrm>
            <a:off x="8781742" y="5674794"/>
            <a:ext cx="1905" cy="0"/>
          </a:xfrm>
          <a:custGeom>
            <a:avLst/>
            <a:gdLst/>
            <a:ahLst/>
            <a:cxnLst/>
            <a:rect l="l" t="t" r="r" b="b"/>
            <a:pathLst>
              <a:path w="1904">
                <a:moveTo>
                  <a:pt x="0" y="0"/>
                </a:moveTo>
                <a:lnTo>
                  <a:pt x="1836" y="0"/>
                </a:lnTo>
              </a:path>
            </a:pathLst>
          </a:custGeom>
          <a:ln w="3175">
            <a:solidFill>
              <a:srgbClr val="000000"/>
            </a:solidFill>
          </a:ln>
        </p:spPr>
        <p:txBody>
          <a:bodyPr wrap="square" lIns="0" tIns="0" rIns="0" bIns="0" rtlCol="0"/>
          <a:lstStyle/>
          <a:p>
            <a:endParaRPr/>
          </a:p>
        </p:txBody>
      </p:sp>
      <p:sp>
        <p:nvSpPr>
          <p:cNvPr id="200" name="object 200"/>
          <p:cNvSpPr/>
          <p:nvPr/>
        </p:nvSpPr>
        <p:spPr>
          <a:xfrm>
            <a:off x="8781742" y="5653714"/>
            <a:ext cx="1905" cy="0"/>
          </a:xfrm>
          <a:custGeom>
            <a:avLst/>
            <a:gdLst/>
            <a:ahLst/>
            <a:cxnLst/>
            <a:rect l="l" t="t" r="r" b="b"/>
            <a:pathLst>
              <a:path w="1904">
                <a:moveTo>
                  <a:pt x="0" y="0"/>
                </a:moveTo>
                <a:lnTo>
                  <a:pt x="1836" y="0"/>
                </a:lnTo>
              </a:path>
            </a:pathLst>
          </a:custGeom>
          <a:ln w="3175">
            <a:solidFill>
              <a:srgbClr val="000000"/>
            </a:solidFill>
          </a:ln>
        </p:spPr>
        <p:txBody>
          <a:bodyPr wrap="square" lIns="0" tIns="0" rIns="0" bIns="0" rtlCol="0"/>
          <a:lstStyle/>
          <a:p>
            <a:endParaRPr/>
          </a:p>
        </p:txBody>
      </p:sp>
      <p:sp>
        <p:nvSpPr>
          <p:cNvPr id="201" name="object 201"/>
          <p:cNvSpPr/>
          <p:nvPr/>
        </p:nvSpPr>
        <p:spPr>
          <a:xfrm>
            <a:off x="8781742" y="5632635"/>
            <a:ext cx="1905" cy="0"/>
          </a:xfrm>
          <a:custGeom>
            <a:avLst/>
            <a:gdLst/>
            <a:ahLst/>
            <a:cxnLst/>
            <a:rect l="l" t="t" r="r" b="b"/>
            <a:pathLst>
              <a:path w="1904">
                <a:moveTo>
                  <a:pt x="0" y="0"/>
                </a:moveTo>
                <a:lnTo>
                  <a:pt x="1836" y="0"/>
                </a:lnTo>
              </a:path>
            </a:pathLst>
          </a:custGeom>
          <a:ln w="3175">
            <a:solidFill>
              <a:srgbClr val="000000"/>
            </a:solidFill>
          </a:ln>
        </p:spPr>
        <p:txBody>
          <a:bodyPr wrap="square" lIns="0" tIns="0" rIns="0" bIns="0" rtlCol="0"/>
          <a:lstStyle/>
          <a:p>
            <a:endParaRPr/>
          </a:p>
        </p:txBody>
      </p:sp>
      <p:sp>
        <p:nvSpPr>
          <p:cNvPr id="202" name="object 202"/>
          <p:cNvSpPr/>
          <p:nvPr/>
        </p:nvSpPr>
        <p:spPr>
          <a:xfrm>
            <a:off x="8781742" y="5611555"/>
            <a:ext cx="1905" cy="0"/>
          </a:xfrm>
          <a:custGeom>
            <a:avLst/>
            <a:gdLst/>
            <a:ahLst/>
            <a:cxnLst/>
            <a:rect l="l" t="t" r="r" b="b"/>
            <a:pathLst>
              <a:path w="1904">
                <a:moveTo>
                  <a:pt x="0" y="0"/>
                </a:moveTo>
                <a:lnTo>
                  <a:pt x="1836" y="0"/>
                </a:lnTo>
              </a:path>
            </a:pathLst>
          </a:custGeom>
          <a:ln w="3175">
            <a:solidFill>
              <a:srgbClr val="000000"/>
            </a:solidFill>
          </a:ln>
        </p:spPr>
        <p:txBody>
          <a:bodyPr wrap="square" lIns="0" tIns="0" rIns="0" bIns="0" rtlCol="0"/>
          <a:lstStyle/>
          <a:p>
            <a:endParaRPr/>
          </a:p>
        </p:txBody>
      </p:sp>
      <p:sp>
        <p:nvSpPr>
          <p:cNvPr id="203" name="object 203"/>
          <p:cNvSpPr/>
          <p:nvPr/>
        </p:nvSpPr>
        <p:spPr>
          <a:xfrm>
            <a:off x="8781742" y="5590450"/>
            <a:ext cx="1905" cy="0"/>
          </a:xfrm>
          <a:custGeom>
            <a:avLst/>
            <a:gdLst/>
            <a:ahLst/>
            <a:cxnLst/>
            <a:rect l="l" t="t" r="r" b="b"/>
            <a:pathLst>
              <a:path w="1904">
                <a:moveTo>
                  <a:pt x="0" y="0"/>
                </a:moveTo>
                <a:lnTo>
                  <a:pt x="1836" y="0"/>
                </a:lnTo>
              </a:path>
            </a:pathLst>
          </a:custGeom>
          <a:ln w="3175">
            <a:solidFill>
              <a:srgbClr val="000000"/>
            </a:solidFill>
          </a:ln>
        </p:spPr>
        <p:txBody>
          <a:bodyPr wrap="square" lIns="0" tIns="0" rIns="0" bIns="0" rtlCol="0"/>
          <a:lstStyle/>
          <a:p>
            <a:endParaRPr/>
          </a:p>
        </p:txBody>
      </p:sp>
      <p:sp>
        <p:nvSpPr>
          <p:cNvPr id="204" name="object 204"/>
          <p:cNvSpPr/>
          <p:nvPr/>
        </p:nvSpPr>
        <p:spPr>
          <a:xfrm>
            <a:off x="8781742" y="5569371"/>
            <a:ext cx="1905" cy="0"/>
          </a:xfrm>
          <a:custGeom>
            <a:avLst/>
            <a:gdLst/>
            <a:ahLst/>
            <a:cxnLst/>
            <a:rect l="l" t="t" r="r" b="b"/>
            <a:pathLst>
              <a:path w="1904">
                <a:moveTo>
                  <a:pt x="0" y="0"/>
                </a:moveTo>
                <a:lnTo>
                  <a:pt x="1836" y="0"/>
                </a:lnTo>
              </a:path>
            </a:pathLst>
          </a:custGeom>
          <a:ln w="3175">
            <a:solidFill>
              <a:srgbClr val="000000"/>
            </a:solidFill>
          </a:ln>
        </p:spPr>
        <p:txBody>
          <a:bodyPr wrap="square" lIns="0" tIns="0" rIns="0" bIns="0" rtlCol="0"/>
          <a:lstStyle/>
          <a:p>
            <a:endParaRPr/>
          </a:p>
        </p:txBody>
      </p:sp>
      <p:sp>
        <p:nvSpPr>
          <p:cNvPr id="205" name="object 205"/>
          <p:cNvSpPr/>
          <p:nvPr/>
        </p:nvSpPr>
        <p:spPr>
          <a:xfrm>
            <a:off x="8781742" y="5547823"/>
            <a:ext cx="1905" cy="0"/>
          </a:xfrm>
          <a:custGeom>
            <a:avLst/>
            <a:gdLst/>
            <a:ahLst/>
            <a:cxnLst/>
            <a:rect l="l" t="t" r="r" b="b"/>
            <a:pathLst>
              <a:path w="1904">
                <a:moveTo>
                  <a:pt x="0" y="0"/>
                </a:moveTo>
                <a:lnTo>
                  <a:pt x="1836" y="0"/>
                </a:lnTo>
              </a:path>
            </a:pathLst>
          </a:custGeom>
          <a:ln w="3175">
            <a:solidFill>
              <a:srgbClr val="000000"/>
            </a:solidFill>
          </a:ln>
        </p:spPr>
        <p:txBody>
          <a:bodyPr wrap="square" lIns="0" tIns="0" rIns="0" bIns="0" rtlCol="0"/>
          <a:lstStyle/>
          <a:p>
            <a:endParaRPr/>
          </a:p>
        </p:txBody>
      </p:sp>
      <p:sp>
        <p:nvSpPr>
          <p:cNvPr id="206" name="object 206"/>
          <p:cNvSpPr/>
          <p:nvPr/>
        </p:nvSpPr>
        <p:spPr>
          <a:xfrm>
            <a:off x="8781742" y="5526717"/>
            <a:ext cx="1905" cy="0"/>
          </a:xfrm>
          <a:custGeom>
            <a:avLst/>
            <a:gdLst/>
            <a:ahLst/>
            <a:cxnLst/>
            <a:rect l="l" t="t" r="r" b="b"/>
            <a:pathLst>
              <a:path w="1904">
                <a:moveTo>
                  <a:pt x="0" y="0"/>
                </a:moveTo>
                <a:lnTo>
                  <a:pt x="1836" y="0"/>
                </a:lnTo>
              </a:path>
            </a:pathLst>
          </a:custGeom>
          <a:ln w="3175">
            <a:solidFill>
              <a:srgbClr val="000000"/>
            </a:solidFill>
          </a:ln>
        </p:spPr>
        <p:txBody>
          <a:bodyPr wrap="square" lIns="0" tIns="0" rIns="0" bIns="0" rtlCol="0"/>
          <a:lstStyle/>
          <a:p>
            <a:endParaRPr/>
          </a:p>
        </p:txBody>
      </p:sp>
      <p:sp>
        <p:nvSpPr>
          <p:cNvPr id="207" name="object 207"/>
          <p:cNvSpPr/>
          <p:nvPr/>
        </p:nvSpPr>
        <p:spPr>
          <a:xfrm>
            <a:off x="8781742" y="5505638"/>
            <a:ext cx="1905" cy="0"/>
          </a:xfrm>
          <a:custGeom>
            <a:avLst/>
            <a:gdLst/>
            <a:ahLst/>
            <a:cxnLst/>
            <a:rect l="l" t="t" r="r" b="b"/>
            <a:pathLst>
              <a:path w="1904">
                <a:moveTo>
                  <a:pt x="0" y="0"/>
                </a:moveTo>
                <a:lnTo>
                  <a:pt x="1836" y="0"/>
                </a:lnTo>
              </a:path>
            </a:pathLst>
          </a:custGeom>
          <a:ln w="3175">
            <a:solidFill>
              <a:srgbClr val="000000"/>
            </a:solidFill>
          </a:ln>
        </p:spPr>
        <p:txBody>
          <a:bodyPr wrap="square" lIns="0" tIns="0" rIns="0" bIns="0" rtlCol="0"/>
          <a:lstStyle/>
          <a:p>
            <a:endParaRPr/>
          </a:p>
        </p:txBody>
      </p:sp>
      <p:sp>
        <p:nvSpPr>
          <p:cNvPr id="208" name="object 208"/>
          <p:cNvSpPr/>
          <p:nvPr/>
        </p:nvSpPr>
        <p:spPr>
          <a:xfrm>
            <a:off x="8781742" y="5484559"/>
            <a:ext cx="1905" cy="0"/>
          </a:xfrm>
          <a:custGeom>
            <a:avLst/>
            <a:gdLst/>
            <a:ahLst/>
            <a:cxnLst/>
            <a:rect l="l" t="t" r="r" b="b"/>
            <a:pathLst>
              <a:path w="1904">
                <a:moveTo>
                  <a:pt x="0" y="0"/>
                </a:moveTo>
                <a:lnTo>
                  <a:pt x="1836" y="0"/>
                </a:lnTo>
              </a:path>
            </a:pathLst>
          </a:custGeom>
          <a:ln w="3175">
            <a:solidFill>
              <a:srgbClr val="000000"/>
            </a:solidFill>
          </a:ln>
        </p:spPr>
        <p:txBody>
          <a:bodyPr wrap="square" lIns="0" tIns="0" rIns="0" bIns="0" rtlCol="0"/>
          <a:lstStyle/>
          <a:p>
            <a:endParaRPr/>
          </a:p>
        </p:txBody>
      </p:sp>
      <p:sp>
        <p:nvSpPr>
          <p:cNvPr id="209" name="object 209"/>
          <p:cNvSpPr/>
          <p:nvPr/>
        </p:nvSpPr>
        <p:spPr>
          <a:xfrm>
            <a:off x="8781742" y="5463492"/>
            <a:ext cx="1905" cy="0"/>
          </a:xfrm>
          <a:custGeom>
            <a:avLst/>
            <a:gdLst/>
            <a:ahLst/>
            <a:cxnLst/>
            <a:rect l="l" t="t" r="r" b="b"/>
            <a:pathLst>
              <a:path w="1904">
                <a:moveTo>
                  <a:pt x="0" y="0"/>
                </a:moveTo>
                <a:lnTo>
                  <a:pt x="1836" y="0"/>
                </a:lnTo>
              </a:path>
            </a:pathLst>
          </a:custGeom>
          <a:ln w="3175">
            <a:solidFill>
              <a:srgbClr val="000000"/>
            </a:solidFill>
          </a:ln>
        </p:spPr>
        <p:txBody>
          <a:bodyPr wrap="square" lIns="0" tIns="0" rIns="0" bIns="0" rtlCol="0"/>
          <a:lstStyle/>
          <a:p>
            <a:endParaRPr/>
          </a:p>
        </p:txBody>
      </p:sp>
      <p:sp>
        <p:nvSpPr>
          <p:cNvPr id="210" name="object 210"/>
          <p:cNvSpPr/>
          <p:nvPr/>
        </p:nvSpPr>
        <p:spPr>
          <a:xfrm>
            <a:off x="6478333" y="6562746"/>
            <a:ext cx="2535555" cy="0"/>
          </a:xfrm>
          <a:custGeom>
            <a:avLst/>
            <a:gdLst/>
            <a:ahLst/>
            <a:cxnLst/>
            <a:rect l="l" t="t" r="r" b="b"/>
            <a:pathLst>
              <a:path w="2535554">
                <a:moveTo>
                  <a:pt x="0" y="0"/>
                </a:moveTo>
                <a:lnTo>
                  <a:pt x="2534940" y="0"/>
                </a:lnTo>
              </a:path>
            </a:pathLst>
          </a:custGeom>
          <a:ln w="3175">
            <a:solidFill>
              <a:srgbClr val="000000"/>
            </a:solidFill>
          </a:ln>
        </p:spPr>
        <p:txBody>
          <a:bodyPr wrap="square" lIns="0" tIns="0" rIns="0" bIns="0" rtlCol="0"/>
          <a:lstStyle/>
          <a:p>
            <a:endParaRPr/>
          </a:p>
        </p:txBody>
      </p:sp>
      <p:sp>
        <p:nvSpPr>
          <p:cNvPr id="211" name="object 211"/>
          <p:cNvSpPr/>
          <p:nvPr/>
        </p:nvSpPr>
        <p:spPr>
          <a:xfrm>
            <a:off x="8962749" y="6116960"/>
            <a:ext cx="50800" cy="0"/>
          </a:xfrm>
          <a:custGeom>
            <a:avLst/>
            <a:gdLst/>
            <a:ahLst/>
            <a:cxnLst/>
            <a:rect l="l" t="t" r="r" b="b"/>
            <a:pathLst>
              <a:path w="50800">
                <a:moveTo>
                  <a:pt x="0" y="0"/>
                </a:moveTo>
                <a:lnTo>
                  <a:pt x="50524" y="0"/>
                </a:lnTo>
              </a:path>
            </a:pathLst>
          </a:custGeom>
          <a:ln w="3175">
            <a:solidFill>
              <a:srgbClr val="000000"/>
            </a:solidFill>
          </a:ln>
        </p:spPr>
        <p:txBody>
          <a:bodyPr wrap="square" lIns="0" tIns="0" rIns="0" bIns="0" rtlCol="0"/>
          <a:lstStyle/>
          <a:p>
            <a:endParaRPr/>
          </a:p>
        </p:txBody>
      </p:sp>
      <p:sp>
        <p:nvSpPr>
          <p:cNvPr id="212" name="object 212"/>
          <p:cNvSpPr/>
          <p:nvPr/>
        </p:nvSpPr>
        <p:spPr>
          <a:xfrm>
            <a:off x="8986634" y="5889588"/>
            <a:ext cx="26670" cy="0"/>
          </a:xfrm>
          <a:custGeom>
            <a:avLst/>
            <a:gdLst/>
            <a:ahLst/>
            <a:cxnLst/>
            <a:rect l="l" t="t" r="r" b="b"/>
            <a:pathLst>
              <a:path w="26670">
                <a:moveTo>
                  <a:pt x="0" y="0"/>
                </a:moveTo>
                <a:lnTo>
                  <a:pt x="26640" y="0"/>
                </a:lnTo>
              </a:path>
            </a:pathLst>
          </a:custGeom>
          <a:ln w="7120">
            <a:solidFill>
              <a:srgbClr val="000000"/>
            </a:solidFill>
          </a:ln>
        </p:spPr>
        <p:txBody>
          <a:bodyPr wrap="square" lIns="0" tIns="0" rIns="0" bIns="0" rtlCol="0"/>
          <a:lstStyle/>
          <a:p>
            <a:endParaRPr/>
          </a:p>
        </p:txBody>
      </p:sp>
      <p:sp>
        <p:nvSpPr>
          <p:cNvPr id="213" name="object 213"/>
          <p:cNvSpPr/>
          <p:nvPr/>
        </p:nvSpPr>
        <p:spPr>
          <a:xfrm>
            <a:off x="8962749" y="5671820"/>
            <a:ext cx="50800" cy="0"/>
          </a:xfrm>
          <a:custGeom>
            <a:avLst/>
            <a:gdLst/>
            <a:ahLst/>
            <a:cxnLst/>
            <a:rect l="l" t="t" r="r" b="b"/>
            <a:pathLst>
              <a:path w="50800">
                <a:moveTo>
                  <a:pt x="0" y="0"/>
                </a:moveTo>
                <a:lnTo>
                  <a:pt x="50524" y="0"/>
                </a:lnTo>
              </a:path>
            </a:pathLst>
          </a:custGeom>
          <a:ln w="6230">
            <a:solidFill>
              <a:srgbClr val="000000"/>
            </a:solidFill>
          </a:ln>
        </p:spPr>
        <p:txBody>
          <a:bodyPr wrap="square" lIns="0" tIns="0" rIns="0" bIns="0" rtlCol="0"/>
          <a:lstStyle/>
          <a:p>
            <a:endParaRPr/>
          </a:p>
        </p:txBody>
      </p:sp>
      <p:sp>
        <p:nvSpPr>
          <p:cNvPr id="214" name="object 214"/>
          <p:cNvSpPr/>
          <p:nvPr/>
        </p:nvSpPr>
        <p:spPr>
          <a:xfrm>
            <a:off x="8962749" y="4998501"/>
            <a:ext cx="50800" cy="0"/>
          </a:xfrm>
          <a:custGeom>
            <a:avLst/>
            <a:gdLst/>
            <a:ahLst/>
            <a:cxnLst/>
            <a:rect l="l" t="t" r="r" b="b"/>
            <a:pathLst>
              <a:path w="50800">
                <a:moveTo>
                  <a:pt x="0" y="0"/>
                </a:moveTo>
                <a:lnTo>
                  <a:pt x="50524" y="0"/>
                </a:lnTo>
              </a:path>
            </a:pathLst>
          </a:custGeom>
          <a:ln w="3175">
            <a:solidFill>
              <a:srgbClr val="000000"/>
            </a:solidFill>
          </a:ln>
        </p:spPr>
        <p:txBody>
          <a:bodyPr wrap="square" lIns="0" tIns="0" rIns="0" bIns="0" rtlCol="0"/>
          <a:lstStyle/>
          <a:p>
            <a:endParaRPr/>
          </a:p>
        </p:txBody>
      </p:sp>
      <p:sp>
        <p:nvSpPr>
          <p:cNvPr id="215" name="object 215"/>
          <p:cNvSpPr/>
          <p:nvPr/>
        </p:nvSpPr>
        <p:spPr>
          <a:xfrm>
            <a:off x="6478335" y="6562746"/>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216" name="object 216"/>
          <p:cNvSpPr/>
          <p:nvPr/>
        </p:nvSpPr>
        <p:spPr>
          <a:xfrm>
            <a:off x="6499463" y="6562746"/>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217" name="object 217"/>
          <p:cNvSpPr/>
          <p:nvPr/>
        </p:nvSpPr>
        <p:spPr>
          <a:xfrm>
            <a:off x="6540827" y="6562746"/>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218" name="object 218"/>
          <p:cNvSpPr/>
          <p:nvPr/>
        </p:nvSpPr>
        <p:spPr>
          <a:xfrm>
            <a:off x="6582165" y="6562746"/>
            <a:ext cx="1905" cy="0"/>
          </a:xfrm>
          <a:custGeom>
            <a:avLst/>
            <a:gdLst/>
            <a:ahLst/>
            <a:cxnLst/>
            <a:rect l="l" t="t" r="r" b="b"/>
            <a:pathLst>
              <a:path w="1904">
                <a:moveTo>
                  <a:pt x="0" y="0"/>
                </a:moveTo>
                <a:lnTo>
                  <a:pt x="1836" y="0"/>
                </a:lnTo>
              </a:path>
            </a:pathLst>
          </a:custGeom>
          <a:ln w="3175">
            <a:solidFill>
              <a:srgbClr val="000000"/>
            </a:solidFill>
          </a:ln>
        </p:spPr>
        <p:txBody>
          <a:bodyPr wrap="square" lIns="0" tIns="0" rIns="0" bIns="0" rtlCol="0"/>
          <a:lstStyle/>
          <a:p>
            <a:endParaRPr/>
          </a:p>
        </p:txBody>
      </p:sp>
      <p:sp>
        <p:nvSpPr>
          <p:cNvPr id="219" name="object 219"/>
          <p:cNvSpPr/>
          <p:nvPr/>
        </p:nvSpPr>
        <p:spPr>
          <a:xfrm>
            <a:off x="6623529" y="6562746"/>
            <a:ext cx="1905" cy="0"/>
          </a:xfrm>
          <a:custGeom>
            <a:avLst/>
            <a:gdLst/>
            <a:ahLst/>
            <a:cxnLst/>
            <a:rect l="l" t="t" r="r" b="b"/>
            <a:pathLst>
              <a:path w="1904">
                <a:moveTo>
                  <a:pt x="0" y="0"/>
                </a:moveTo>
                <a:lnTo>
                  <a:pt x="1836" y="0"/>
                </a:lnTo>
              </a:path>
            </a:pathLst>
          </a:custGeom>
          <a:ln w="3175">
            <a:solidFill>
              <a:srgbClr val="000000"/>
            </a:solidFill>
          </a:ln>
        </p:spPr>
        <p:txBody>
          <a:bodyPr wrap="square" lIns="0" tIns="0" rIns="0" bIns="0" rtlCol="0"/>
          <a:lstStyle/>
          <a:p>
            <a:endParaRPr/>
          </a:p>
        </p:txBody>
      </p:sp>
      <p:sp>
        <p:nvSpPr>
          <p:cNvPr id="220" name="object 220"/>
          <p:cNvSpPr/>
          <p:nvPr/>
        </p:nvSpPr>
        <p:spPr>
          <a:xfrm>
            <a:off x="6664855" y="6562746"/>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221" name="object 221"/>
          <p:cNvSpPr/>
          <p:nvPr/>
        </p:nvSpPr>
        <p:spPr>
          <a:xfrm>
            <a:off x="6706192" y="6562746"/>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222" name="object 222"/>
          <p:cNvSpPr/>
          <p:nvPr/>
        </p:nvSpPr>
        <p:spPr>
          <a:xfrm>
            <a:off x="6747557" y="6562746"/>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223" name="object 223"/>
          <p:cNvSpPr/>
          <p:nvPr/>
        </p:nvSpPr>
        <p:spPr>
          <a:xfrm>
            <a:off x="6788882" y="6562746"/>
            <a:ext cx="1905" cy="0"/>
          </a:xfrm>
          <a:custGeom>
            <a:avLst/>
            <a:gdLst/>
            <a:ahLst/>
            <a:cxnLst/>
            <a:rect l="l" t="t" r="r" b="b"/>
            <a:pathLst>
              <a:path w="1904">
                <a:moveTo>
                  <a:pt x="0" y="0"/>
                </a:moveTo>
                <a:lnTo>
                  <a:pt x="1836" y="0"/>
                </a:lnTo>
              </a:path>
            </a:pathLst>
          </a:custGeom>
          <a:ln w="3175">
            <a:solidFill>
              <a:srgbClr val="000000"/>
            </a:solidFill>
          </a:ln>
        </p:spPr>
        <p:txBody>
          <a:bodyPr wrap="square" lIns="0" tIns="0" rIns="0" bIns="0" rtlCol="0"/>
          <a:lstStyle/>
          <a:p>
            <a:endParaRPr/>
          </a:p>
        </p:txBody>
      </p:sp>
      <p:sp>
        <p:nvSpPr>
          <p:cNvPr id="224" name="object 224"/>
          <p:cNvSpPr/>
          <p:nvPr/>
        </p:nvSpPr>
        <p:spPr>
          <a:xfrm>
            <a:off x="6810010" y="6562746"/>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225" name="object 225"/>
          <p:cNvSpPr/>
          <p:nvPr/>
        </p:nvSpPr>
        <p:spPr>
          <a:xfrm>
            <a:off x="6851374" y="6562746"/>
            <a:ext cx="1905" cy="0"/>
          </a:xfrm>
          <a:custGeom>
            <a:avLst/>
            <a:gdLst/>
            <a:ahLst/>
            <a:cxnLst/>
            <a:rect l="l" t="t" r="r" b="b"/>
            <a:pathLst>
              <a:path w="1904">
                <a:moveTo>
                  <a:pt x="0" y="0"/>
                </a:moveTo>
                <a:lnTo>
                  <a:pt x="1836" y="0"/>
                </a:lnTo>
              </a:path>
            </a:pathLst>
          </a:custGeom>
          <a:ln w="3175">
            <a:solidFill>
              <a:srgbClr val="000000"/>
            </a:solidFill>
          </a:ln>
        </p:spPr>
        <p:txBody>
          <a:bodyPr wrap="square" lIns="0" tIns="0" rIns="0" bIns="0" rtlCol="0"/>
          <a:lstStyle/>
          <a:p>
            <a:endParaRPr/>
          </a:p>
        </p:txBody>
      </p:sp>
      <p:sp>
        <p:nvSpPr>
          <p:cNvPr id="226" name="object 226"/>
          <p:cNvSpPr/>
          <p:nvPr/>
        </p:nvSpPr>
        <p:spPr>
          <a:xfrm>
            <a:off x="6892711" y="6562746"/>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227" name="object 227"/>
          <p:cNvSpPr/>
          <p:nvPr/>
        </p:nvSpPr>
        <p:spPr>
          <a:xfrm>
            <a:off x="6934075" y="6562746"/>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228" name="object 228"/>
          <p:cNvSpPr/>
          <p:nvPr/>
        </p:nvSpPr>
        <p:spPr>
          <a:xfrm>
            <a:off x="6975414" y="6562746"/>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229" name="object 229"/>
          <p:cNvSpPr/>
          <p:nvPr/>
        </p:nvSpPr>
        <p:spPr>
          <a:xfrm>
            <a:off x="7016739" y="6562746"/>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230" name="object 230"/>
          <p:cNvSpPr/>
          <p:nvPr/>
        </p:nvSpPr>
        <p:spPr>
          <a:xfrm>
            <a:off x="7058103" y="6562746"/>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231" name="object 231"/>
          <p:cNvSpPr/>
          <p:nvPr/>
        </p:nvSpPr>
        <p:spPr>
          <a:xfrm>
            <a:off x="7120570" y="6562746"/>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232" name="object 232"/>
          <p:cNvSpPr/>
          <p:nvPr/>
        </p:nvSpPr>
        <p:spPr>
          <a:xfrm>
            <a:off x="7161934" y="6562746"/>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233" name="object 233"/>
          <p:cNvSpPr/>
          <p:nvPr/>
        </p:nvSpPr>
        <p:spPr>
          <a:xfrm>
            <a:off x="7203259" y="6562746"/>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234" name="object 234"/>
          <p:cNvSpPr/>
          <p:nvPr/>
        </p:nvSpPr>
        <p:spPr>
          <a:xfrm>
            <a:off x="7244622" y="6562746"/>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235" name="object 235"/>
          <p:cNvSpPr/>
          <p:nvPr/>
        </p:nvSpPr>
        <p:spPr>
          <a:xfrm>
            <a:off x="7285961" y="6562746"/>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236" name="object 236"/>
          <p:cNvSpPr/>
          <p:nvPr/>
        </p:nvSpPr>
        <p:spPr>
          <a:xfrm>
            <a:off x="7327299" y="6562746"/>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237" name="object 237"/>
          <p:cNvSpPr/>
          <p:nvPr/>
        </p:nvSpPr>
        <p:spPr>
          <a:xfrm>
            <a:off x="7368663" y="6562746"/>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238" name="object 238"/>
          <p:cNvSpPr/>
          <p:nvPr/>
        </p:nvSpPr>
        <p:spPr>
          <a:xfrm>
            <a:off x="7431117" y="6562746"/>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239" name="object 239"/>
          <p:cNvSpPr/>
          <p:nvPr/>
        </p:nvSpPr>
        <p:spPr>
          <a:xfrm>
            <a:off x="7472481" y="6562746"/>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240" name="object 240"/>
          <p:cNvSpPr/>
          <p:nvPr/>
        </p:nvSpPr>
        <p:spPr>
          <a:xfrm>
            <a:off x="7513819" y="6562746"/>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241" name="object 241"/>
          <p:cNvSpPr/>
          <p:nvPr/>
        </p:nvSpPr>
        <p:spPr>
          <a:xfrm>
            <a:off x="7555183" y="6562746"/>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242" name="object 242"/>
          <p:cNvSpPr/>
          <p:nvPr/>
        </p:nvSpPr>
        <p:spPr>
          <a:xfrm>
            <a:off x="7596508" y="6562746"/>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243" name="object 243"/>
          <p:cNvSpPr/>
          <p:nvPr/>
        </p:nvSpPr>
        <p:spPr>
          <a:xfrm>
            <a:off x="7637846" y="6562746"/>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244" name="object 244"/>
          <p:cNvSpPr/>
          <p:nvPr/>
        </p:nvSpPr>
        <p:spPr>
          <a:xfrm>
            <a:off x="7679210" y="6562746"/>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245" name="object 245"/>
          <p:cNvSpPr/>
          <p:nvPr/>
        </p:nvSpPr>
        <p:spPr>
          <a:xfrm>
            <a:off x="7741664" y="6562746"/>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246" name="object 246"/>
          <p:cNvSpPr/>
          <p:nvPr/>
        </p:nvSpPr>
        <p:spPr>
          <a:xfrm>
            <a:off x="7783041" y="6562746"/>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247" name="object 247"/>
          <p:cNvSpPr/>
          <p:nvPr/>
        </p:nvSpPr>
        <p:spPr>
          <a:xfrm>
            <a:off x="7824366" y="6562746"/>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248" name="object 248"/>
          <p:cNvSpPr/>
          <p:nvPr/>
        </p:nvSpPr>
        <p:spPr>
          <a:xfrm>
            <a:off x="7865704" y="6562746"/>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249" name="object 249"/>
          <p:cNvSpPr/>
          <p:nvPr/>
        </p:nvSpPr>
        <p:spPr>
          <a:xfrm>
            <a:off x="7907068" y="6562746"/>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250" name="object 250"/>
          <p:cNvSpPr/>
          <p:nvPr/>
        </p:nvSpPr>
        <p:spPr>
          <a:xfrm>
            <a:off x="7948393" y="6562746"/>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251" name="object 251"/>
          <p:cNvSpPr/>
          <p:nvPr/>
        </p:nvSpPr>
        <p:spPr>
          <a:xfrm>
            <a:off x="7989770" y="6562746"/>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252" name="object 252"/>
          <p:cNvSpPr/>
          <p:nvPr/>
        </p:nvSpPr>
        <p:spPr>
          <a:xfrm>
            <a:off x="8010886" y="6562746"/>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253" name="object 253"/>
          <p:cNvSpPr/>
          <p:nvPr/>
        </p:nvSpPr>
        <p:spPr>
          <a:xfrm>
            <a:off x="8052224" y="6562746"/>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254" name="object 254"/>
          <p:cNvSpPr/>
          <p:nvPr/>
        </p:nvSpPr>
        <p:spPr>
          <a:xfrm>
            <a:off x="8093588" y="6562746"/>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255" name="object 255"/>
          <p:cNvSpPr/>
          <p:nvPr/>
        </p:nvSpPr>
        <p:spPr>
          <a:xfrm>
            <a:off x="8134925" y="6562746"/>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256" name="object 256"/>
          <p:cNvSpPr/>
          <p:nvPr/>
        </p:nvSpPr>
        <p:spPr>
          <a:xfrm>
            <a:off x="8176252" y="6562746"/>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257" name="object 257"/>
          <p:cNvSpPr/>
          <p:nvPr/>
        </p:nvSpPr>
        <p:spPr>
          <a:xfrm>
            <a:off x="8217615" y="6562746"/>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258" name="object 258"/>
          <p:cNvSpPr/>
          <p:nvPr/>
        </p:nvSpPr>
        <p:spPr>
          <a:xfrm>
            <a:off x="8258954" y="6562746"/>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259" name="object 259"/>
          <p:cNvSpPr/>
          <p:nvPr/>
        </p:nvSpPr>
        <p:spPr>
          <a:xfrm>
            <a:off x="8300317" y="6562746"/>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260" name="object 260"/>
          <p:cNvSpPr/>
          <p:nvPr/>
        </p:nvSpPr>
        <p:spPr>
          <a:xfrm>
            <a:off x="8321445" y="6562746"/>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261" name="object 261"/>
          <p:cNvSpPr/>
          <p:nvPr/>
        </p:nvSpPr>
        <p:spPr>
          <a:xfrm>
            <a:off x="8362771" y="6562746"/>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262" name="object 262"/>
          <p:cNvSpPr/>
          <p:nvPr/>
        </p:nvSpPr>
        <p:spPr>
          <a:xfrm>
            <a:off x="8404135" y="6562746"/>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263" name="object 263"/>
          <p:cNvSpPr/>
          <p:nvPr/>
        </p:nvSpPr>
        <p:spPr>
          <a:xfrm>
            <a:off x="8445473" y="6562746"/>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264" name="object 264"/>
          <p:cNvSpPr/>
          <p:nvPr/>
        </p:nvSpPr>
        <p:spPr>
          <a:xfrm>
            <a:off x="8486811" y="6562746"/>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265" name="object 265"/>
          <p:cNvSpPr/>
          <p:nvPr/>
        </p:nvSpPr>
        <p:spPr>
          <a:xfrm>
            <a:off x="8528175" y="6562746"/>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266" name="object 266"/>
          <p:cNvSpPr/>
          <p:nvPr/>
        </p:nvSpPr>
        <p:spPr>
          <a:xfrm>
            <a:off x="8569500" y="6562746"/>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267" name="object 267"/>
          <p:cNvSpPr/>
          <p:nvPr/>
        </p:nvSpPr>
        <p:spPr>
          <a:xfrm>
            <a:off x="8631993" y="6562746"/>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268" name="object 268"/>
          <p:cNvSpPr/>
          <p:nvPr/>
        </p:nvSpPr>
        <p:spPr>
          <a:xfrm>
            <a:off x="8673331" y="6562746"/>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269" name="object 269"/>
          <p:cNvSpPr/>
          <p:nvPr/>
        </p:nvSpPr>
        <p:spPr>
          <a:xfrm>
            <a:off x="8714695" y="6562746"/>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270" name="object 270"/>
          <p:cNvSpPr/>
          <p:nvPr/>
        </p:nvSpPr>
        <p:spPr>
          <a:xfrm>
            <a:off x="8756020" y="6562746"/>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271" name="object 271"/>
          <p:cNvSpPr/>
          <p:nvPr/>
        </p:nvSpPr>
        <p:spPr>
          <a:xfrm>
            <a:off x="8797358" y="6562746"/>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272" name="object 272"/>
          <p:cNvSpPr/>
          <p:nvPr/>
        </p:nvSpPr>
        <p:spPr>
          <a:xfrm>
            <a:off x="8838722" y="6562746"/>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273" name="object 273"/>
          <p:cNvSpPr/>
          <p:nvPr/>
        </p:nvSpPr>
        <p:spPr>
          <a:xfrm>
            <a:off x="8880060" y="6562746"/>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274" name="object 274"/>
          <p:cNvSpPr/>
          <p:nvPr/>
        </p:nvSpPr>
        <p:spPr>
          <a:xfrm>
            <a:off x="8942552" y="6562746"/>
            <a:ext cx="1905" cy="0"/>
          </a:xfrm>
          <a:custGeom>
            <a:avLst/>
            <a:gdLst/>
            <a:ahLst/>
            <a:cxnLst/>
            <a:rect l="l" t="t" r="r" b="b"/>
            <a:pathLst>
              <a:path w="1904">
                <a:moveTo>
                  <a:pt x="0" y="0"/>
                </a:moveTo>
                <a:lnTo>
                  <a:pt x="1838" y="0"/>
                </a:lnTo>
              </a:path>
            </a:pathLst>
          </a:custGeom>
          <a:ln w="3175">
            <a:solidFill>
              <a:srgbClr val="000000"/>
            </a:solidFill>
          </a:ln>
        </p:spPr>
        <p:txBody>
          <a:bodyPr wrap="square" lIns="0" tIns="0" rIns="0" bIns="0" rtlCol="0"/>
          <a:lstStyle/>
          <a:p>
            <a:endParaRPr/>
          </a:p>
        </p:txBody>
      </p:sp>
      <p:sp>
        <p:nvSpPr>
          <p:cNvPr id="275" name="object 275"/>
          <p:cNvSpPr/>
          <p:nvPr/>
        </p:nvSpPr>
        <p:spPr>
          <a:xfrm>
            <a:off x="8983877" y="6562746"/>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276" name="object 276"/>
          <p:cNvSpPr/>
          <p:nvPr/>
        </p:nvSpPr>
        <p:spPr>
          <a:xfrm>
            <a:off x="6478335" y="6338770"/>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277" name="object 277"/>
          <p:cNvSpPr/>
          <p:nvPr/>
        </p:nvSpPr>
        <p:spPr>
          <a:xfrm>
            <a:off x="6499463" y="6338770"/>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278" name="object 278"/>
          <p:cNvSpPr/>
          <p:nvPr/>
        </p:nvSpPr>
        <p:spPr>
          <a:xfrm>
            <a:off x="6478335" y="6338770"/>
            <a:ext cx="44450" cy="0"/>
          </a:xfrm>
          <a:custGeom>
            <a:avLst/>
            <a:gdLst/>
            <a:ahLst/>
            <a:cxnLst/>
            <a:rect l="l" t="t" r="r" b="b"/>
            <a:pathLst>
              <a:path w="44450">
                <a:moveTo>
                  <a:pt x="0" y="0"/>
                </a:moveTo>
                <a:lnTo>
                  <a:pt x="44119" y="0"/>
                </a:lnTo>
              </a:path>
            </a:pathLst>
          </a:custGeom>
          <a:ln w="3175">
            <a:solidFill>
              <a:srgbClr val="000000"/>
            </a:solidFill>
          </a:ln>
        </p:spPr>
        <p:txBody>
          <a:bodyPr wrap="square" lIns="0" tIns="0" rIns="0" bIns="0" rtlCol="0"/>
          <a:lstStyle/>
          <a:p>
            <a:endParaRPr/>
          </a:p>
        </p:txBody>
      </p:sp>
      <p:sp>
        <p:nvSpPr>
          <p:cNvPr id="279" name="object 279"/>
          <p:cNvSpPr/>
          <p:nvPr/>
        </p:nvSpPr>
        <p:spPr>
          <a:xfrm>
            <a:off x="6540827" y="6338770"/>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280" name="object 280"/>
          <p:cNvSpPr/>
          <p:nvPr/>
        </p:nvSpPr>
        <p:spPr>
          <a:xfrm>
            <a:off x="6561037" y="6338770"/>
            <a:ext cx="3175" cy="0"/>
          </a:xfrm>
          <a:custGeom>
            <a:avLst/>
            <a:gdLst/>
            <a:ahLst/>
            <a:cxnLst/>
            <a:rect l="l" t="t" r="r" b="b"/>
            <a:pathLst>
              <a:path w="3175">
                <a:moveTo>
                  <a:pt x="0" y="0"/>
                </a:moveTo>
                <a:lnTo>
                  <a:pt x="2755" y="0"/>
                </a:lnTo>
              </a:path>
            </a:pathLst>
          </a:custGeom>
          <a:ln w="3175">
            <a:solidFill>
              <a:srgbClr val="000000"/>
            </a:solidFill>
          </a:ln>
        </p:spPr>
        <p:txBody>
          <a:bodyPr wrap="square" lIns="0" tIns="0" rIns="0" bIns="0" rtlCol="0"/>
          <a:lstStyle/>
          <a:p>
            <a:endParaRPr/>
          </a:p>
        </p:txBody>
      </p:sp>
      <p:sp>
        <p:nvSpPr>
          <p:cNvPr id="281" name="object 281"/>
          <p:cNvSpPr/>
          <p:nvPr/>
        </p:nvSpPr>
        <p:spPr>
          <a:xfrm>
            <a:off x="6582165" y="6338770"/>
            <a:ext cx="1905" cy="0"/>
          </a:xfrm>
          <a:custGeom>
            <a:avLst/>
            <a:gdLst/>
            <a:ahLst/>
            <a:cxnLst/>
            <a:rect l="l" t="t" r="r" b="b"/>
            <a:pathLst>
              <a:path w="1904">
                <a:moveTo>
                  <a:pt x="0" y="0"/>
                </a:moveTo>
                <a:lnTo>
                  <a:pt x="1836" y="0"/>
                </a:lnTo>
              </a:path>
            </a:pathLst>
          </a:custGeom>
          <a:ln w="3175">
            <a:solidFill>
              <a:srgbClr val="000000"/>
            </a:solidFill>
          </a:ln>
        </p:spPr>
        <p:txBody>
          <a:bodyPr wrap="square" lIns="0" tIns="0" rIns="0" bIns="0" rtlCol="0"/>
          <a:lstStyle/>
          <a:p>
            <a:endParaRPr/>
          </a:p>
        </p:txBody>
      </p:sp>
      <p:sp>
        <p:nvSpPr>
          <p:cNvPr id="282" name="object 282"/>
          <p:cNvSpPr/>
          <p:nvPr/>
        </p:nvSpPr>
        <p:spPr>
          <a:xfrm>
            <a:off x="6602362" y="6338770"/>
            <a:ext cx="3175" cy="0"/>
          </a:xfrm>
          <a:custGeom>
            <a:avLst/>
            <a:gdLst/>
            <a:ahLst/>
            <a:cxnLst/>
            <a:rect l="l" t="t" r="r" b="b"/>
            <a:pathLst>
              <a:path w="3175">
                <a:moveTo>
                  <a:pt x="0" y="0"/>
                </a:moveTo>
                <a:lnTo>
                  <a:pt x="2755" y="0"/>
                </a:lnTo>
              </a:path>
            </a:pathLst>
          </a:custGeom>
          <a:ln w="3175">
            <a:solidFill>
              <a:srgbClr val="000000"/>
            </a:solidFill>
          </a:ln>
        </p:spPr>
        <p:txBody>
          <a:bodyPr wrap="square" lIns="0" tIns="0" rIns="0" bIns="0" rtlCol="0"/>
          <a:lstStyle/>
          <a:p>
            <a:endParaRPr/>
          </a:p>
        </p:txBody>
      </p:sp>
      <p:sp>
        <p:nvSpPr>
          <p:cNvPr id="283" name="object 283"/>
          <p:cNvSpPr/>
          <p:nvPr/>
        </p:nvSpPr>
        <p:spPr>
          <a:xfrm>
            <a:off x="6623529" y="6338770"/>
            <a:ext cx="1905" cy="0"/>
          </a:xfrm>
          <a:custGeom>
            <a:avLst/>
            <a:gdLst/>
            <a:ahLst/>
            <a:cxnLst/>
            <a:rect l="l" t="t" r="r" b="b"/>
            <a:pathLst>
              <a:path w="1904">
                <a:moveTo>
                  <a:pt x="0" y="0"/>
                </a:moveTo>
                <a:lnTo>
                  <a:pt x="1836" y="0"/>
                </a:lnTo>
              </a:path>
            </a:pathLst>
          </a:custGeom>
          <a:ln w="3175">
            <a:solidFill>
              <a:srgbClr val="000000"/>
            </a:solidFill>
          </a:ln>
        </p:spPr>
        <p:txBody>
          <a:bodyPr wrap="square" lIns="0" tIns="0" rIns="0" bIns="0" rtlCol="0"/>
          <a:lstStyle/>
          <a:p>
            <a:endParaRPr/>
          </a:p>
        </p:txBody>
      </p:sp>
      <p:sp>
        <p:nvSpPr>
          <p:cNvPr id="284" name="object 284"/>
          <p:cNvSpPr/>
          <p:nvPr/>
        </p:nvSpPr>
        <p:spPr>
          <a:xfrm>
            <a:off x="6643726" y="6338770"/>
            <a:ext cx="3175" cy="0"/>
          </a:xfrm>
          <a:custGeom>
            <a:avLst/>
            <a:gdLst/>
            <a:ahLst/>
            <a:cxnLst/>
            <a:rect l="l" t="t" r="r" b="b"/>
            <a:pathLst>
              <a:path w="3175">
                <a:moveTo>
                  <a:pt x="0" y="0"/>
                </a:moveTo>
                <a:lnTo>
                  <a:pt x="2755" y="0"/>
                </a:lnTo>
              </a:path>
            </a:pathLst>
          </a:custGeom>
          <a:ln w="3175">
            <a:solidFill>
              <a:srgbClr val="000000"/>
            </a:solidFill>
          </a:ln>
        </p:spPr>
        <p:txBody>
          <a:bodyPr wrap="square" lIns="0" tIns="0" rIns="0" bIns="0" rtlCol="0"/>
          <a:lstStyle/>
          <a:p>
            <a:endParaRPr/>
          </a:p>
        </p:txBody>
      </p:sp>
      <p:sp>
        <p:nvSpPr>
          <p:cNvPr id="285" name="object 285"/>
          <p:cNvSpPr/>
          <p:nvPr/>
        </p:nvSpPr>
        <p:spPr>
          <a:xfrm>
            <a:off x="6664855" y="6338770"/>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286" name="object 286"/>
          <p:cNvSpPr/>
          <p:nvPr/>
        </p:nvSpPr>
        <p:spPr>
          <a:xfrm>
            <a:off x="6685064" y="6338770"/>
            <a:ext cx="3175" cy="0"/>
          </a:xfrm>
          <a:custGeom>
            <a:avLst/>
            <a:gdLst/>
            <a:ahLst/>
            <a:cxnLst/>
            <a:rect l="l" t="t" r="r" b="b"/>
            <a:pathLst>
              <a:path w="3175">
                <a:moveTo>
                  <a:pt x="0" y="0"/>
                </a:moveTo>
                <a:lnTo>
                  <a:pt x="2755" y="0"/>
                </a:lnTo>
              </a:path>
            </a:pathLst>
          </a:custGeom>
          <a:ln w="3175">
            <a:solidFill>
              <a:srgbClr val="000000"/>
            </a:solidFill>
          </a:ln>
        </p:spPr>
        <p:txBody>
          <a:bodyPr wrap="square" lIns="0" tIns="0" rIns="0" bIns="0" rtlCol="0"/>
          <a:lstStyle/>
          <a:p>
            <a:endParaRPr/>
          </a:p>
        </p:txBody>
      </p:sp>
      <p:sp>
        <p:nvSpPr>
          <p:cNvPr id="287" name="object 287"/>
          <p:cNvSpPr/>
          <p:nvPr/>
        </p:nvSpPr>
        <p:spPr>
          <a:xfrm>
            <a:off x="6706192" y="6338770"/>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288" name="object 288"/>
          <p:cNvSpPr/>
          <p:nvPr/>
        </p:nvSpPr>
        <p:spPr>
          <a:xfrm>
            <a:off x="6726428" y="6338770"/>
            <a:ext cx="3175" cy="0"/>
          </a:xfrm>
          <a:custGeom>
            <a:avLst/>
            <a:gdLst/>
            <a:ahLst/>
            <a:cxnLst/>
            <a:rect l="l" t="t" r="r" b="b"/>
            <a:pathLst>
              <a:path w="3175">
                <a:moveTo>
                  <a:pt x="0" y="0"/>
                </a:moveTo>
                <a:lnTo>
                  <a:pt x="2755" y="0"/>
                </a:lnTo>
              </a:path>
            </a:pathLst>
          </a:custGeom>
          <a:ln w="3175">
            <a:solidFill>
              <a:srgbClr val="000000"/>
            </a:solidFill>
          </a:ln>
        </p:spPr>
        <p:txBody>
          <a:bodyPr wrap="square" lIns="0" tIns="0" rIns="0" bIns="0" rtlCol="0"/>
          <a:lstStyle/>
          <a:p>
            <a:endParaRPr/>
          </a:p>
        </p:txBody>
      </p:sp>
      <p:sp>
        <p:nvSpPr>
          <p:cNvPr id="289" name="object 289"/>
          <p:cNvSpPr/>
          <p:nvPr/>
        </p:nvSpPr>
        <p:spPr>
          <a:xfrm>
            <a:off x="6747557" y="6338770"/>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290" name="object 290"/>
          <p:cNvSpPr/>
          <p:nvPr/>
        </p:nvSpPr>
        <p:spPr>
          <a:xfrm>
            <a:off x="6767765" y="6338770"/>
            <a:ext cx="3175" cy="0"/>
          </a:xfrm>
          <a:custGeom>
            <a:avLst/>
            <a:gdLst/>
            <a:ahLst/>
            <a:cxnLst/>
            <a:rect l="l" t="t" r="r" b="b"/>
            <a:pathLst>
              <a:path w="3175">
                <a:moveTo>
                  <a:pt x="0" y="0"/>
                </a:moveTo>
                <a:lnTo>
                  <a:pt x="2756" y="0"/>
                </a:lnTo>
              </a:path>
            </a:pathLst>
          </a:custGeom>
          <a:ln w="3175">
            <a:solidFill>
              <a:srgbClr val="000000"/>
            </a:solidFill>
          </a:ln>
        </p:spPr>
        <p:txBody>
          <a:bodyPr wrap="square" lIns="0" tIns="0" rIns="0" bIns="0" rtlCol="0"/>
          <a:lstStyle/>
          <a:p>
            <a:endParaRPr/>
          </a:p>
        </p:txBody>
      </p:sp>
      <p:sp>
        <p:nvSpPr>
          <p:cNvPr id="291" name="object 291"/>
          <p:cNvSpPr/>
          <p:nvPr/>
        </p:nvSpPr>
        <p:spPr>
          <a:xfrm>
            <a:off x="6788882" y="6338770"/>
            <a:ext cx="1905" cy="0"/>
          </a:xfrm>
          <a:custGeom>
            <a:avLst/>
            <a:gdLst/>
            <a:ahLst/>
            <a:cxnLst/>
            <a:rect l="l" t="t" r="r" b="b"/>
            <a:pathLst>
              <a:path w="1904">
                <a:moveTo>
                  <a:pt x="0" y="0"/>
                </a:moveTo>
                <a:lnTo>
                  <a:pt x="1836" y="0"/>
                </a:lnTo>
              </a:path>
            </a:pathLst>
          </a:custGeom>
          <a:ln w="3175">
            <a:solidFill>
              <a:srgbClr val="000000"/>
            </a:solidFill>
          </a:ln>
        </p:spPr>
        <p:txBody>
          <a:bodyPr wrap="square" lIns="0" tIns="0" rIns="0" bIns="0" rtlCol="0"/>
          <a:lstStyle/>
          <a:p>
            <a:endParaRPr/>
          </a:p>
        </p:txBody>
      </p:sp>
      <p:sp>
        <p:nvSpPr>
          <p:cNvPr id="292" name="object 292"/>
          <p:cNvSpPr/>
          <p:nvPr/>
        </p:nvSpPr>
        <p:spPr>
          <a:xfrm>
            <a:off x="6810010" y="6338770"/>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293" name="object 293"/>
          <p:cNvSpPr/>
          <p:nvPr/>
        </p:nvSpPr>
        <p:spPr>
          <a:xfrm>
            <a:off x="6830258" y="6338770"/>
            <a:ext cx="3175" cy="0"/>
          </a:xfrm>
          <a:custGeom>
            <a:avLst/>
            <a:gdLst/>
            <a:ahLst/>
            <a:cxnLst/>
            <a:rect l="l" t="t" r="r" b="b"/>
            <a:pathLst>
              <a:path w="3175">
                <a:moveTo>
                  <a:pt x="0" y="0"/>
                </a:moveTo>
                <a:lnTo>
                  <a:pt x="2755" y="0"/>
                </a:lnTo>
              </a:path>
            </a:pathLst>
          </a:custGeom>
          <a:ln w="3175">
            <a:solidFill>
              <a:srgbClr val="000000"/>
            </a:solidFill>
          </a:ln>
        </p:spPr>
        <p:txBody>
          <a:bodyPr wrap="square" lIns="0" tIns="0" rIns="0" bIns="0" rtlCol="0"/>
          <a:lstStyle/>
          <a:p>
            <a:endParaRPr/>
          </a:p>
        </p:txBody>
      </p:sp>
      <p:sp>
        <p:nvSpPr>
          <p:cNvPr id="294" name="object 294"/>
          <p:cNvSpPr/>
          <p:nvPr/>
        </p:nvSpPr>
        <p:spPr>
          <a:xfrm>
            <a:off x="6851374" y="6338770"/>
            <a:ext cx="1905" cy="0"/>
          </a:xfrm>
          <a:custGeom>
            <a:avLst/>
            <a:gdLst/>
            <a:ahLst/>
            <a:cxnLst/>
            <a:rect l="l" t="t" r="r" b="b"/>
            <a:pathLst>
              <a:path w="1904">
                <a:moveTo>
                  <a:pt x="0" y="0"/>
                </a:moveTo>
                <a:lnTo>
                  <a:pt x="1836" y="0"/>
                </a:lnTo>
              </a:path>
            </a:pathLst>
          </a:custGeom>
          <a:ln w="3175">
            <a:solidFill>
              <a:srgbClr val="000000"/>
            </a:solidFill>
          </a:ln>
        </p:spPr>
        <p:txBody>
          <a:bodyPr wrap="square" lIns="0" tIns="0" rIns="0" bIns="0" rtlCol="0"/>
          <a:lstStyle/>
          <a:p>
            <a:endParaRPr/>
          </a:p>
        </p:txBody>
      </p:sp>
      <p:sp>
        <p:nvSpPr>
          <p:cNvPr id="295" name="object 295"/>
          <p:cNvSpPr/>
          <p:nvPr/>
        </p:nvSpPr>
        <p:spPr>
          <a:xfrm>
            <a:off x="6871583" y="6338770"/>
            <a:ext cx="3175" cy="0"/>
          </a:xfrm>
          <a:custGeom>
            <a:avLst/>
            <a:gdLst/>
            <a:ahLst/>
            <a:cxnLst/>
            <a:rect l="l" t="t" r="r" b="b"/>
            <a:pathLst>
              <a:path w="3175">
                <a:moveTo>
                  <a:pt x="0" y="0"/>
                </a:moveTo>
                <a:lnTo>
                  <a:pt x="2756" y="0"/>
                </a:lnTo>
              </a:path>
            </a:pathLst>
          </a:custGeom>
          <a:ln w="3175">
            <a:solidFill>
              <a:srgbClr val="000000"/>
            </a:solidFill>
          </a:ln>
        </p:spPr>
        <p:txBody>
          <a:bodyPr wrap="square" lIns="0" tIns="0" rIns="0" bIns="0" rtlCol="0"/>
          <a:lstStyle/>
          <a:p>
            <a:endParaRPr/>
          </a:p>
        </p:txBody>
      </p:sp>
      <p:sp>
        <p:nvSpPr>
          <p:cNvPr id="296" name="object 296"/>
          <p:cNvSpPr/>
          <p:nvPr/>
        </p:nvSpPr>
        <p:spPr>
          <a:xfrm>
            <a:off x="6892711" y="6338770"/>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297" name="object 297"/>
          <p:cNvSpPr/>
          <p:nvPr/>
        </p:nvSpPr>
        <p:spPr>
          <a:xfrm>
            <a:off x="6912922" y="6338770"/>
            <a:ext cx="3175" cy="0"/>
          </a:xfrm>
          <a:custGeom>
            <a:avLst/>
            <a:gdLst/>
            <a:ahLst/>
            <a:cxnLst/>
            <a:rect l="l" t="t" r="r" b="b"/>
            <a:pathLst>
              <a:path w="3175">
                <a:moveTo>
                  <a:pt x="0" y="0"/>
                </a:moveTo>
                <a:lnTo>
                  <a:pt x="2755" y="0"/>
                </a:lnTo>
              </a:path>
            </a:pathLst>
          </a:custGeom>
          <a:ln w="3175">
            <a:solidFill>
              <a:srgbClr val="000000"/>
            </a:solidFill>
          </a:ln>
        </p:spPr>
        <p:txBody>
          <a:bodyPr wrap="square" lIns="0" tIns="0" rIns="0" bIns="0" rtlCol="0"/>
          <a:lstStyle/>
          <a:p>
            <a:endParaRPr/>
          </a:p>
        </p:txBody>
      </p:sp>
      <p:sp>
        <p:nvSpPr>
          <p:cNvPr id="298" name="object 298"/>
          <p:cNvSpPr/>
          <p:nvPr/>
        </p:nvSpPr>
        <p:spPr>
          <a:xfrm>
            <a:off x="6934075" y="6338770"/>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299" name="object 299"/>
          <p:cNvSpPr/>
          <p:nvPr/>
        </p:nvSpPr>
        <p:spPr>
          <a:xfrm>
            <a:off x="6954285" y="6338770"/>
            <a:ext cx="3175" cy="0"/>
          </a:xfrm>
          <a:custGeom>
            <a:avLst/>
            <a:gdLst/>
            <a:ahLst/>
            <a:cxnLst/>
            <a:rect l="l" t="t" r="r" b="b"/>
            <a:pathLst>
              <a:path w="3175">
                <a:moveTo>
                  <a:pt x="0" y="0"/>
                </a:moveTo>
                <a:lnTo>
                  <a:pt x="2756" y="0"/>
                </a:lnTo>
              </a:path>
            </a:pathLst>
          </a:custGeom>
          <a:ln w="3175">
            <a:solidFill>
              <a:srgbClr val="000000"/>
            </a:solidFill>
          </a:ln>
        </p:spPr>
        <p:txBody>
          <a:bodyPr wrap="square" lIns="0" tIns="0" rIns="0" bIns="0" rtlCol="0"/>
          <a:lstStyle/>
          <a:p>
            <a:endParaRPr/>
          </a:p>
        </p:txBody>
      </p:sp>
      <p:sp>
        <p:nvSpPr>
          <p:cNvPr id="300" name="object 300"/>
          <p:cNvSpPr/>
          <p:nvPr/>
        </p:nvSpPr>
        <p:spPr>
          <a:xfrm>
            <a:off x="6975414" y="6338770"/>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301" name="object 301"/>
          <p:cNvSpPr/>
          <p:nvPr/>
        </p:nvSpPr>
        <p:spPr>
          <a:xfrm>
            <a:off x="6995610" y="6338770"/>
            <a:ext cx="3175" cy="0"/>
          </a:xfrm>
          <a:custGeom>
            <a:avLst/>
            <a:gdLst/>
            <a:ahLst/>
            <a:cxnLst/>
            <a:rect l="l" t="t" r="r" b="b"/>
            <a:pathLst>
              <a:path w="3175">
                <a:moveTo>
                  <a:pt x="0" y="0"/>
                </a:moveTo>
                <a:lnTo>
                  <a:pt x="2756" y="0"/>
                </a:lnTo>
              </a:path>
            </a:pathLst>
          </a:custGeom>
          <a:ln w="3175">
            <a:solidFill>
              <a:srgbClr val="000000"/>
            </a:solidFill>
          </a:ln>
        </p:spPr>
        <p:txBody>
          <a:bodyPr wrap="square" lIns="0" tIns="0" rIns="0" bIns="0" rtlCol="0"/>
          <a:lstStyle/>
          <a:p>
            <a:endParaRPr/>
          </a:p>
        </p:txBody>
      </p:sp>
      <p:sp>
        <p:nvSpPr>
          <p:cNvPr id="302" name="object 302"/>
          <p:cNvSpPr/>
          <p:nvPr/>
        </p:nvSpPr>
        <p:spPr>
          <a:xfrm>
            <a:off x="7016739" y="6338770"/>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303" name="object 303"/>
          <p:cNvSpPr/>
          <p:nvPr/>
        </p:nvSpPr>
        <p:spPr>
          <a:xfrm>
            <a:off x="7036975" y="6338770"/>
            <a:ext cx="3175" cy="0"/>
          </a:xfrm>
          <a:custGeom>
            <a:avLst/>
            <a:gdLst/>
            <a:ahLst/>
            <a:cxnLst/>
            <a:rect l="l" t="t" r="r" b="b"/>
            <a:pathLst>
              <a:path w="3175">
                <a:moveTo>
                  <a:pt x="0" y="0"/>
                </a:moveTo>
                <a:lnTo>
                  <a:pt x="2755" y="0"/>
                </a:lnTo>
              </a:path>
            </a:pathLst>
          </a:custGeom>
          <a:ln w="3175">
            <a:solidFill>
              <a:srgbClr val="000000"/>
            </a:solidFill>
          </a:ln>
        </p:spPr>
        <p:txBody>
          <a:bodyPr wrap="square" lIns="0" tIns="0" rIns="0" bIns="0" rtlCol="0"/>
          <a:lstStyle/>
          <a:p>
            <a:endParaRPr/>
          </a:p>
        </p:txBody>
      </p:sp>
      <p:sp>
        <p:nvSpPr>
          <p:cNvPr id="304" name="object 304"/>
          <p:cNvSpPr/>
          <p:nvPr/>
        </p:nvSpPr>
        <p:spPr>
          <a:xfrm>
            <a:off x="7058103" y="6338770"/>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305" name="object 305"/>
          <p:cNvSpPr/>
          <p:nvPr/>
        </p:nvSpPr>
        <p:spPr>
          <a:xfrm>
            <a:off x="7078312" y="6338770"/>
            <a:ext cx="3175" cy="0"/>
          </a:xfrm>
          <a:custGeom>
            <a:avLst/>
            <a:gdLst/>
            <a:ahLst/>
            <a:cxnLst/>
            <a:rect l="l" t="t" r="r" b="b"/>
            <a:pathLst>
              <a:path w="3175">
                <a:moveTo>
                  <a:pt x="0" y="0"/>
                </a:moveTo>
                <a:lnTo>
                  <a:pt x="2756" y="0"/>
                </a:lnTo>
              </a:path>
            </a:pathLst>
          </a:custGeom>
          <a:ln w="3175">
            <a:solidFill>
              <a:srgbClr val="000000"/>
            </a:solidFill>
          </a:ln>
        </p:spPr>
        <p:txBody>
          <a:bodyPr wrap="square" lIns="0" tIns="0" rIns="0" bIns="0" rtlCol="0"/>
          <a:lstStyle/>
          <a:p>
            <a:endParaRPr/>
          </a:p>
        </p:txBody>
      </p:sp>
      <p:sp>
        <p:nvSpPr>
          <p:cNvPr id="306" name="object 306"/>
          <p:cNvSpPr/>
          <p:nvPr/>
        </p:nvSpPr>
        <p:spPr>
          <a:xfrm>
            <a:off x="7099441" y="6338770"/>
            <a:ext cx="3175" cy="0"/>
          </a:xfrm>
          <a:custGeom>
            <a:avLst/>
            <a:gdLst/>
            <a:ahLst/>
            <a:cxnLst/>
            <a:rect l="l" t="t" r="r" b="b"/>
            <a:pathLst>
              <a:path w="3175">
                <a:moveTo>
                  <a:pt x="0" y="0"/>
                </a:moveTo>
                <a:lnTo>
                  <a:pt x="2755" y="0"/>
                </a:lnTo>
              </a:path>
            </a:pathLst>
          </a:custGeom>
          <a:ln w="3175">
            <a:solidFill>
              <a:srgbClr val="000000"/>
            </a:solidFill>
          </a:ln>
        </p:spPr>
        <p:txBody>
          <a:bodyPr wrap="square" lIns="0" tIns="0" rIns="0" bIns="0" rtlCol="0"/>
          <a:lstStyle/>
          <a:p>
            <a:endParaRPr/>
          </a:p>
        </p:txBody>
      </p:sp>
      <p:sp>
        <p:nvSpPr>
          <p:cNvPr id="307" name="object 307"/>
          <p:cNvSpPr/>
          <p:nvPr/>
        </p:nvSpPr>
        <p:spPr>
          <a:xfrm>
            <a:off x="7120570" y="6338770"/>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308" name="object 308"/>
          <p:cNvSpPr/>
          <p:nvPr/>
        </p:nvSpPr>
        <p:spPr>
          <a:xfrm>
            <a:off x="7140805" y="6338770"/>
            <a:ext cx="3175" cy="0"/>
          </a:xfrm>
          <a:custGeom>
            <a:avLst/>
            <a:gdLst/>
            <a:ahLst/>
            <a:cxnLst/>
            <a:rect l="l" t="t" r="r" b="b"/>
            <a:pathLst>
              <a:path w="3175">
                <a:moveTo>
                  <a:pt x="0" y="0"/>
                </a:moveTo>
                <a:lnTo>
                  <a:pt x="2756" y="0"/>
                </a:lnTo>
              </a:path>
            </a:pathLst>
          </a:custGeom>
          <a:ln w="3175">
            <a:solidFill>
              <a:srgbClr val="000000"/>
            </a:solidFill>
          </a:ln>
        </p:spPr>
        <p:txBody>
          <a:bodyPr wrap="square" lIns="0" tIns="0" rIns="0" bIns="0" rtlCol="0"/>
          <a:lstStyle/>
          <a:p>
            <a:endParaRPr/>
          </a:p>
        </p:txBody>
      </p:sp>
      <p:sp>
        <p:nvSpPr>
          <p:cNvPr id="309" name="object 309"/>
          <p:cNvSpPr/>
          <p:nvPr/>
        </p:nvSpPr>
        <p:spPr>
          <a:xfrm>
            <a:off x="7161934" y="6338770"/>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310" name="object 310"/>
          <p:cNvSpPr/>
          <p:nvPr/>
        </p:nvSpPr>
        <p:spPr>
          <a:xfrm>
            <a:off x="7182143" y="6338770"/>
            <a:ext cx="3175" cy="0"/>
          </a:xfrm>
          <a:custGeom>
            <a:avLst/>
            <a:gdLst/>
            <a:ahLst/>
            <a:cxnLst/>
            <a:rect l="l" t="t" r="r" b="b"/>
            <a:pathLst>
              <a:path w="3175">
                <a:moveTo>
                  <a:pt x="0" y="0"/>
                </a:moveTo>
                <a:lnTo>
                  <a:pt x="2755" y="0"/>
                </a:lnTo>
              </a:path>
            </a:pathLst>
          </a:custGeom>
          <a:ln w="3175">
            <a:solidFill>
              <a:srgbClr val="000000"/>
            </a:solidFill>
          </a:ln>
        </p:spPr>
        <p:txBody>
          <a:bodyPr wrap="square" lIns="0" tIns="0" rIns="0" bIns="0" rtlCol="0"/>
          <a:lstStyle/>
          <a:p>
            <a:endParaRPr/>
          </a:p>
        </p:txBody>
      </p:sp>
      <p:sp>
        <p:nvSpPr>
          <p:cNvPr id="311" name="object 311"/>
          <p:cNvSpPr/>
          <p:nvPr/>
        </p:nvSpPr>
        <p:spPr>
          <a:xfrm>
            <a:off x="7203259" y="6338770"/>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312" name="object 312"/>
          <p:cNvSpPr/>
          <p:nvPr/>
        </p:nvSpPr>
        <p:spPr>
          <a:xfrm>
            <a:off x="7223469" y="6338770"/>
            <a:ext cx="3175" cy="0"/>
          </a:xfrm>
          <a:custGeom>
            <a:avLst/>
            <a:gdLst/>
            <a:ahLst/>
            <a:cxnLst/>
            <a:rect l="l" t="t" r="r" b="b"/>
            <a:pathLst>
              <a:path w="3175">
                <a:moveTo>
                  <a:pt x="0" y="0"/>
                </a:moveTo>
                <a:lnTo>
                  <a:pt x="2755" y="0"/>
                </a:lnTo>
              </a:path>
            </a:pathLst>
          </a:custGeom>
          <a:ln w="3175">
            <a:solidFill>
              <a:srgbClr val="000000"/>
            </a:solidFill>
          </a:ln>
        </p:spPr>
        <p:txBody>
          <a:bodyPr wrap="square" lIns="0" tIns="0" rIns="0" bIns="0" rtlCol="0"/>
          <a:lstStyle/>
          <a:p>
            <a:endParaRPr/>
          </a:p>
        </p:txBody>
      </p:sp>
      <p:sp>
        <p:nvSpPr>
          <p:cNvPr id="313" name="object 313"/>
          <p:cNvSpPr/>
          <p:nvPr/>
        </p:nvSpPr>
        <p:spPr>
          <a:xfrm>
            <a:off x="7244622" y="6338770"/>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314" name="object 314"/>
          <p:cNvSpPr/>
          <p:nvPr/>
        </p:nvSpPr>
        <p:spPr>
          <a:xfrm>
            <a:off x="7264832" y="6338770"/>
            <a:ext cx="3175" cy="0"/>
          </a:xfrm>
          <a:custGeom>
            <a:avLst/>
            <a:gdLst/>
            <a:ahLst/>
            <a:cxnLst/>
            <a:rect l="l" t="t" r="r" b="b"/>
            <a:pathLst>
              <a:path w="3175">
                <a:moveTo>
                  <a:pt x="0" y="0"/>
                </a:moveTo>
                <a:lnTo>
                  <a:pt x="2756" y="0"/>
                </a:lnTo>
              </a:path>
            </a:pathLst>
          </a:custGeom>
          <a:ln w="3175">
            <a:solidFill>
              <a:srgbClr val="000000"/>
            </a:solidFill>
          </a:ln>
        </p:spPr>
        <p:txBody>
          <a:bodyPr wrap="square" lIns="0" tIns="0" rIns="0" bIns="0" rtlCol="0"/>
          <a:lstStyle/>
          <a:p>
            <a:endParaRPr/>
          </a:p>
        </p:txBody>
      </p:sp>
      <p:sp>
        <p:nvSpPr>
          <p:cNvPr id="315" name="object 315"/>
          <p:cNvSpPr/>
          <p:nvPr/>
        </p:nvSpPr>
        <p:spPr>
          <a:xfrm>
            <a:off x="7285961" y="6338770"/>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316" name="object 316"/>
          <p:cNvSpPr/>
          <p:nvPr/>
        </p:nvSpPr>
        <p:spPr>
          <a:xfrm>
            <a:off x="7306171" y="6338770"/>
            <a:ext cx="3175" cy="0"/>
          </a:xfrm>
          <a:custGeom>
            <a:avLst/>
            <a:gdLst/>
            <a:ahLst/>
            <a:cxnLst/>
            <a:rect l="l" t="t" r="r" b="b"/>
            <a:pathLst>
              <a:path w="3175">
                <a:moveTo>
                  <a:pt x="0" y="0"/>
                </a:moveTo>
                <a:lnTo>
                  <a:pt x="2755" y="0"/>
                </a:lnTo>
              </a:path>
            </a:pathLst>
          </a:custGeom>
          <a:ln w="3175">
            <a:solidFill>
              <a:srgbClr val="000000"/>
            </a:solidFill>
          </a:ln>
        </p:spPr>
        <p:txBody>
          <a:bodyPr wrap="square" lIns="0" tIns="0" rIns="0" bIns="0" rtlCol="0"/>
          <a:lstStyle/>
          <a:p>
            <a:endParaRPr/>
          </a:p>
        </p:txBody>
      </p:sp>
      <p:sp>
        <p:nvSpPr>
          <p:cNvPr id="317" name="object 317"/>
          <p:cNvSpPr/>
          <p:nvPr/>
        </p:nvSpPr>
        <p:spPr>
          <a:xfrm>
            <a:off x="7327299" y="6338770"/>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318" name="object 318"/>
          <p:cNvSpPr/>
          <p:nvPr/>
        </p:nvSpPr>
        <p:spPr>
          <a:xfrm>
            <a:off x="7347535" y="6338770"/>
            <a:ext cx="3175" cy="0"/>
          </a:xfrm>
          <a:custGeom>
            <a:avLst/>
            <a:gdLst/>
            <a:ahLst/>
            <a:cxnLst/>
            <a:rect l="l" t="t" r="r" b="b"/>
            <a:pathLst>
              <a:path w="3175">
                <a:moveTo>
                  <a:pt x="0" y="0"/>
                </a:moveTo>
                <a:lnTo>
                  <a:pt x="2755" y="0"/>
                </a:lnTo>
              </a:path>
            </a:pathLst>
          </a:custGeom>
          <a:ln w="3175">
            <a:solidFill>
              <a:srgbClr val="000000"/>
            </a:solidFill>
          </a:ln>
        </p:spPr>
        <p:txBody>
          <a:bodyPr wrap="square" lIns="0" tIns="0" rIns="0" bIns="0" rtlCol="0"/>
          <a:lstStyle/>
          <a:p>
            <a:endParaRPr/>
          </a:p>
        </p:txBody>
      </p:sp>
      <p:sp>
        <p:nvSpPr>
          <p:cNvPr id="319" name="object 319"/>
          <p:cNvSpPr/>
          <p:nvPr/>
        </p:nvSpPr>
        <p:spPr>
          <a:xfrm>
            <a:off x="7368663" y="6338770"/>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320" name="object 320"/>
          <p:cNvSpPr/>
          <p:nvPr/>
        </p:nvSpPr>
        <p:spPr>
          <a:xfrm>
            <a:off x="7388873" y="6338770"/>
            <a:ext cx="3175" cy="0"/>
          </a:xfrm>
          <a:custGeom>
            <a:avLst/>
            <a:gdLst/>
            <a:ahLst/>
            <a:cxnLst/>
            <a:rect l="l" t="t" r="r" b="b"/>
            <a:pathLst>
              <a:path w="3175">
                <a:moveTo>
                  <a:pt x="0" y="0"/>
                </a:moveTo>
                <a:lnTo>
                  <a:pt x="2743" y="0"/>
                </a:lnTo>
              </a:path>
            </a:pathLst>
          </a:custGeom>
          <a:ln w="3175">
            <a:solidFill>
              <a:srgbClr val="000000"/>
            </a:solidFill>
          </a:ln>
        </p:spPr>
        <p:txBody>
          <a:bodyPr wrap="square" lIns="0" tIns="0" rIns="0" bIns="0" rtlCol="0"/>
          <a:lstStyle/>
          <a:p>
            <a:endParaRPr/>
          </a:p>
        </p:txBody>
      </p:sp>
      <p:sp>
        <p:nvSpPr>
          <p:cNvPr id="321" name="object 321"/>
          <p:cNvSpPr/>
          <p:nvPr/>
        </p:nvSpPr>
        <p:spPr>
          <a:xfrm>
            <a:off x="7409988" y="6338770"/>
            <a:ext cx="3175" cy="0"/>
          </a:xfrm>
          <a:custGeom>
            <a:avLst/>
            <a:gdLst/>
            <a:ahLst/>
            <a:cxnLst/>
            <a:rect l="l" t="t" r="r" b="b"/>
            <a:pathLst>
              <a:path w="3175">
                <a:moveTo>
                  <a:pt x="0" y="0"/>
                </a:moveTo>
                <a:lnTo>
                  <a:pt x="2755" y="0"/>
                </a:lnTo>
              </a:path>
            </a:pathLst>
          </a:custGeom>
          <a:ln w="3175">
            <a:solidFill>
              <a:srgbClr val="000000"/>
            </a:solidFill>
          </a:ln>
        </p:spPr>
        <p:txBody>
          <a:bodyPr wrap="square" lIns="0" tIns="0" rIns="0" bIns="0" rtlCol="0"/>
          <a:lstStyle/>
          <a:p>
            <a:endParaRPr/>
          </a:p>
        </p:txBody>
      </p:sp>
      <p:sp>
        <p:nvSpPr>
          <p:cNvPr id="322" name="object 322"/>
          <p:cNvSpPr/>
          <p:nvPr/>
        </p:nvSpPr>
        <p:spPr>
          <a:xfrm>
            <a:off x="7431117" y="6338770"/>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323" name="object 323"/>
          <p:cNvSpPr/>
          <p:nvPr/>
        </p:nvSpPr>
        <p:spPr>
          <a:xfrm>
            <a:off x="7451352" y="6338770"/>
            <a:ext cx="3175" cy="0"/>
          </a:xfrm>
          <a:custGeom>
            <a:avLst/>
            <a:gdLst/>
            <a:ahLst/>
            <a:cxnLst/>
            <a:rect l="l" t="t" r="r" b="b"/>
            <a:pathLst>
              <a:path w="3175">
                <a:moveTo>
                  <a:pt x="0" y="0"/>
                </a:moveTo>
                <a:lnTo>
                  <a:pt x="2755" y="0"/>
                </a:lnTo>
              </a:path>
            </a:pathLst>
          </a:custGeom>
          <a:ln w="3175">
            <a:solidFill>
              <a:srgbClr val="000000"/>
            </a:solidFill>
          </a:ln>
        </p:spPr>
        <p:txBody>
          <a:bodyPr wrap="square" lIns="0" tIns="0" rIns="0" bIns="0" rtlCol="0"/>
          <a:lstStyle/>
          <a:p>
            <a:endParaRPr/>
          </a:p>
        </p:txBody>
      </p:sp>
      <p:sp>
        <p:nvSpPr>
          <p:cNvPr id="324" name="object 324"/>
          <p:cNvSpPr/>
          <p:nvPr/>
        </p:nvSpPr>
        <p:spPr>
          <a:xfrm>
            <a:off x="7472481" y="6338770"/>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325" name="object 325"/>
          <p:cNvSpPr/>
          <p:nvPr/>
        </p:nvSpPr>
        <p:spPr>
          <a:xfrm>
            <a:off x="7492690" y="6338770"/>
            <a:ext cx="3175" cy="0"/>
          </a:xfrm>
          <a:custGeom>
            <a:avLst/>
            <a:gdLst/>
            <a:ahLst/>
            <a:cxnLst/>
            <a:rect l="l" t="t" r="r" b="b"/>
            <a:pathLst>
              <a:path w="3175">
                <a:moveTo>
                  <a:pt x="0" y="0"/>
                </a:moveTo>
                <a:lnTo>
                  <a:pt x="2755" y="0"/>
                </a:lnTo>
              </a:path>
            </a:pathLst>
          </a:custGeom>
          <a:ln w="3175">
            <a:solidFill>
              <a:srgbClr val="000000"/>
            </a:solidFill>
          </a:ln>
        </p:spPr>
        <p:txBody>
          <a:bodyPr wrap="square" lIns="0" tIns="0" rIns="0" bIns="0" rtlCol="0"/>
          <a:lstStyle/>
          <a:p>
            <a:endParaRPr/>
          </a:p>
        </p:txBody>
      </p:sp>
      <p:sp>
        <p:nvSpPr>
          <p:cNvPr id="326" name="object 326"/>
          <p:cNvSpPr/>
          <p:nvPr/>
        </p:nvSpPr>
        <p:spPr>
          <a:xfrm>
            <a:off x="7513819" y="6338770"/>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327" name="object 327"/>
          <p:cNvSpPr/>
          <p:nvPr/>
        </p:nvSpPr>
        <p:spPr>
          <a:xfrm>
            <a:off x="7534029" y="6338770"/>
            <a:ext cx="3175" cy="0"/>
          </a:xfrm>
          <a:custGeom>
            <a:avLst/>
            <a:gdLst/>
            <a:ahLst/>
            <a:cxnLst/>
            <a:rect l="l" t="t" r="r" b="b"/>
            <a:pathLst>
              <a:path w="3175">
                <a:moveTo>
                  <a:pt x="0" y="0"/>
                </a:moveTo>
                <a:lnTo>
                  <a:pt x="2755" y="0"/>
                </a:lnTo>
              </a:path>
            </a:pathLst>
          </a:custGeom>
          <a:ln w="3175">
            <a:solidFill>
              <a:srgbClr val="000000"/>
            </a:solidFill>
          </a:ln>
        </p:spPr>
        <p:txBody>
          <a:bodyPr wrap="square" lIns="0" tIns="0" rIns="0" bIns="0" rtlCol="0"/>
          <a:lstStyle/>
          <a:p>
            <a:endParaRPr/>
          </a:p>
        </p:txBody>
      </p:sp>
      <p:sp>
        <p:nvSpPr>
          <p:cNvPr id="328" name="object 328"/>
          <p:cNvSpPr/>
          <p:nvPr/>
        </p:nvSpPr>
        <p:spPr>
          <a:xfrm>
            <a:off x="7555183" y="6338770"/>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329" name="object 329"/>
          <p:cNvSpPr/>
          <p:nvPr/>
        </p:nvSpPr>
        <p:spPr>
          <a:xfrm>
            <a:off x="7575392" y="6338770"/>
            <a:ext cx="3175" cy="0"/>
          </a:xfrm>
          <a:custGeom>
            <a:avLst/>
            <a:gdLst/>
            <a:ahLst/>
            <a:cxnLst/>
            <a:rect l="l" t="t" r="r" b="b"/>
            <a:pathLst>
              <a:path w="3175">
                <a:moveTo>
                  <a:pt x="0" y="0"/>
                </a:moveTo>
                <a:lnTo>
                  <a:pt x="2755" y="0"/>
                </a:lnTo>
              </a:path>
            </a:pathLst>
          </a:custGeom>
          <a:ln w="3175">
            <a:solidFill>
              <a:srgbClr val="000000"/>
            </a:solidFill>
          </a:ln>
        </p:spPr>
        <p:txBody>
          <a:bodyPr wrap="square" lIns="0" tIns="0" rIns="0" bIns="0" rtlCol="0"/>
          <a:lstStyle/>
          <a:p>
            <a:endParaRPr/>
          </a:p>
        </p:txBody>
      </p:sp>
      <p:sp>
        <p:nvSpPr>
          <p:cNvPr id="330" name="object 330"/>
          <p:cNvSpPr/>
          <p:nvPr/>
        </p:nvSpPr>
        <p:spPr>
          <a:xfrm>
            <a:off x="7596508" y="6338770"/>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331" name="object 331"/>
          <p:cNvSpPr/>
          <p:nvPr/>
        </p:nvSpPr>
        <p:spPr>
          <a:xfrm>
            <a:off x="7616718" y="6338770"/>
            <a:ext cx="3175" cy="0"/>
          </a:xfrm>
          <a:custGeom>
            <a:avLst/>
            <a:gdLst/>
            <a:ahLst/>
            <a:cxnLst/>
            <a:rect l="l" t="t" r="r" b="b"/>
            <a:pathLst>
              <a:path w="3175">
                <a:moveTo>
                  <a:pt x="0" y="0"/>
                </a:moveTo>
                <a:lnTo>
                  <a:pt x="2755" y="0"/>
                </a:lnTo>
              </a:path>
            </a:pathLst>
          </a:custGeom>
          <a:ln w="3175">
            <a:solidFill>
              <a:srgbClr val="000000"/>
            </a:solidFill>
          </a:ln>
        </p:spPr>
        <p:txBody>
          <a:bodyPr wrap="square" lIns="0" tIns="0" rIns="0" bIns="0" rtlCol="0"/>
          <a:lstStyle/>
          <a:p>
            <a:endParaRPr/>
          </a:p>
        </p:txBody>
      </p:sp>
      <p:sp>
        <p:nvSpPr>
          <p:cNvPr id="332" name="object 332"/>
          <p:cNvSpPr/>
          <p:nvPr/>
        </p:nvSpPr>
        <p:spPr>
          <a:xfrm>
            <a:off x="7637846" y="6338770"/>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333" name="object 333"/>
          <p:cNvSpPr/>
          <p:nvPr/>
        </p:nvSpPr>
        <p:spPr>
          <a:xfrm>
            <a:off x="7658056" y="6338770"/>
            <a:ext cx="3175" cy="0"/>
          </a:xfrm>
          <a:custGeom>
            <a:avLst/>
            <a:gdLst/>
            <a:ahLst/>
            <a:cxnLst/>
            <a:rect l="l" t="t" r="r" b="b"/>
            <a:pathLst>
              <a:path w="3175">
                <a:moveTo>
                  <a:pt x="0" y="0"/>
                </a:moveTo>
                <a:lnTo>
                  <a:pt x="2755" y="0"/>
                </a:lnTo>
              </a:path>
            </a:pathLst>
          </a:custGeom>
          <a:ln w="3175">
            <a:solidFill>
              <a:srgbClr val="000000"/>
            </a:solidFill>
          </a:ln>
        </p:spPr>
        <p:txBody>
          <a:bodyPr wrap="square" lIns="0" tIns="0" rIns="0" bIns="0" rtlCol="0"/>
          <a:lstStyle/>
          <a:p>
            <a:endParaRPr/>
          </a:p>
        </p:txBody>
      </p:sp>
      <p:sp>
        <p:nvSpPr>
          <p:cNvPr id="334" name="object 334"/>
          <p:cNvSpPr/>
          <p:nvPr/>
        </p:nvSpPr>
        <p:spPr>
          <a:xfrm>
            <a:off x="7679210" y="6338770"/>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335" name="object 335"/>
          <p:cNvSpPr/>
          <p:nvPr/>
        </p:nvSpPr>
        <p:spPr>
          <a:xfrm>
            <a:off x="7699420" y="6338770"/>
            <a:ext cx="3175" cy="0"/>
          </a:xfrm>
          <a:custGeom>
            <a:avLst/>
            <a:gdLst/>
            <a:ahLst/>
            <a:cxnLst/>
            <a:rect l="l" t="t" r="r" b="b"/>
            <a:pathLst>
              <a:path w="3175">
                <a:moveTo>
                  <a:pt x="0" y="0"/>
                </a:moveTo>
                <a:lnTo>
                  <a:pt x="2755" y="0"/>
                </a:lnTo>
              </a:path>
            </a:pathLst>
          </a:custGeom>
          <a:ln w="3175">
            <a:solidFill>
              <a:srgbClr val="000000"/>
            </a:solidFill>
          </a:ln>
        </p:spPr>
        <p:txBody>
          <a:bodyPr wrap="square" lIns="0" tIns="0" rIns="0" bIns="0" rtlCol="0"/>
          <a:lstStyle/>
          <a:p>
            <a:endParaRPr/>
          </a:p>
        </p:txBody>
      </p:sp>
      <p:sp>
        <p:nvSpPr>
          <p:cNvPr id="336" name="object 336"/>
          <p:cNvSpPr/>
          <p:nvPr/>
        </p:nvSpPr>
        <p:spPr>
          <a:xfrm>
            <a:off x="7720548" y="6338770"/>
            <a:ext cx="3175" cy="0"/>
          </a:xfrm>
          <a:custGeom>
            <a:avLst/>
            <a:gdLst/>
            <a:ahLst/>
            <a:cxnLst/>
            <a:rect l="l" t="t" r="r" b="b"/>
            <a:pathLst>
              <a:path w="3175">
                <a:moveTo>
                  <a:pt x="0" y="0"/>
                </a:moveTo>
                <a:lnTo>
                  <a:pt x="2755" y="0"/>
                </a:lnTo>
              </a:path>
            </a:pathLst>
          </a:custGeom>
          <a:ln w="3175">
            <a:solidFill>
              <a:srgbClr val="000000"/>
            </a:solidFill>
          </a:ln>
        </p:spPr>
        <p:txBody>
          <a:bodyPr wrap="square" lIns="0" tIns="0" rIns="0" bIns="0" rtlCol="0"/>
          <a:lstStyle/>
          <a:p>
            <a:endParaRPr/>
          </a:p>
        </p:txBody>
      </p:sp>
      <p:sp>
        <p:nvSpPr>
          <p:cNvPr id="337" name="object 337"/>
          <p:cNvSpPr/>
          <p:nvPr/>
        </p:nvSpPr>
        <p:spPr>
          <a:xfrm>
            <a:off x="7741664" y="6338770"/>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338" name="object 338"/>
          <p:cNvSpPr/>
          <p:nvPr/>
        </p:nvSpPr>
        <p:spPr>
          <a:xfrm>
            <a:off x="7761874" y="6338770"/>
            <a:ext cx="3175" cy="0"/>
          </a:xfrm>
          <a:custGeom>
            <a:avLst/>
            <a:gdLst/>
            <a:ahLst/>
            <a:cxnLst/>
            <a:rect l="l" t="t" r="r" b="b"/>
            <a:pathLst>
              <a:path w="3175">
                <a:moveTo>
                  <a:pt x="0" y="0"/>
                </a:moveTo>
                <a:lnTo>
                  <a:pt x="2755" y="0"/>
                </a:lnTo>
              </a:path>
            </a:pathLst>
          </a:custGeom>
          <a:ln w="3175">
            <a:solidFill>
              <a:srgbClr val="000000"/>
            </a:solidFill>
          </a:ln>
        </p:spPr>
        <p:txBody>
          <a:bodyPr wrap="square" lIns="0" tIns="0" rIns="0" bIns="0" rtlCol="0"/>
          <a:lstStyle/>
          <a:p>
            <a:endParaRPr/>
          </a:p>
        </p:txBody>
      </p:sp>
      <p:sp>
        <p:nvSpPr>
          <p:cNvPr id="339" name="object 339"/>
          <p:cNvSpPr/>
          <p:nvPr/>
        </p:nvSpPr>
        <p:spPr>
          <a:xfrm>
            <a:off x="7783041" y="6338770"/>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340" name="object 340"/>
          <p:cNvSpPr/>
          <p:nvPr/>
        </p:nvSpPr>
        <p:spPr>
          <a:xfrm>
            <a:off x="7803238" y="6338770"/>
            <a:ext cx="3175" cy="0"/>
          </a:xfrm>
          <a:custGeom>
            <a:avLst/>
            <a:gdLst/>
            <a:ahLst/>
            <a:cxnLst/>
            <a:rect l="l" t="t" r="r" b="b"/>
            <a:pathLst>
              <a:path w="3175">
                <a:moveTo>
                  <a:pt x="0" y="0"/>
                </a:moveTo>
                <a:lnTo>
                  <a:pt x="2755" y="0"/>
                </a:lnTo>
              </a:path>
            </a:pathLst>
          </a:custGeom>
          <a:ln w="3175">
            <a:solidFill>
              <a:srgbClr val="000000"/>
            </a:solidFill>
          </a:ln>
        </p:spPr>
        <p:txBody>
          <a:bodyPr wrap="square" lIns="0" tIns="0" rIns="0" bIns="0" rtlCol="0"/>
          <a:lstStyle/>
          <a:p>
            <a:endParaRPr/>
          </a:p>
        </p:txBody>
      </p:sp>
      <p:sp>
        <p:nvSpPr>
          <p:cNvPr id="341" name="object 341"/>
          <p:cNvSpPr/>
          <p:nvPr/>
        </p:nvSpPr>
        <p:spPr>
          <a:xfrm>
            <a:off x="7824366" y="6338770"/>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342" name="object 342"/>
          <p:cNvSpPr/>
          <p:nvPr/>
        </p:nvSpPr>
        <p:spPr>
          <a:xfrm>
            <a:off x="7844576" y="6338770"/>
            <a:ext cx="3175" cy="0"/>
          </a:xfrm>
          <a:custGeom>
            <a:avLst/>
            <a:gdLst/>
            <a:ahLst/>
            <a:cxnLst/>
            <a:rect l="l" t="t" r="r" b="b"/>
            <a:pathLst>
              <a:path w="3175">
                <a:moveTo>
                  <a:pt x="0" y="0"/>
                </a:moveTo>
                <a:lnTo>
                  <a:pt x="2755" y="0"/>
                </a:lnTo>
              </a:path>
            </a:pathLst>
          </a:custGeom>
          <a:ln w="3175">
            <a:solidFill>
              <a:srgbClr val="000000"/>
            </a:solidFill>
          </a:ln>
        </p:spPr>
        <p:txBody>
          <a:bodyPr wrap="square" lIns="0" tIns="0" rIns="0" bIns="0" rtlCol="0"/>
          <a:lstStyle/>
          <a:p>
            <a:endParaRPr/>
          </a:p>
        </p:txBody>
      </p:sp>
      <p:sp>
        <p:nvSpPr>
          <p:cNvPr id="343" name="object 343"/>
          <p:cNvSpPr/>
          <p:nvPr/>
        </p:nvSpPr>
        <p:spPr>
          <a:xfrm>
            <a:off x="7865704" y="6338770"/>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344" name="object 344"/>
          <p:cNvSpPr/>
          <p:nvPr/>
        </p:nvSpPr>
        <p:spPr>
          <a:xfrm>
            <a:off x="7885940" y="6338770"/>
            <a:ext cx="3175" cy="0"/>
          </a:xfrm>
          <a:custGeom>
            <a:avLst/>
            <a:gdLst/>
            <a:ahLst/>
            <a:cxnLst/>
            <a:rect l="l" t="t" r="r" b="b"/>
            <a:pathLst>
              <a:path w="3175">
                <a:moveTo>
                  <a:pt x="0" y="0"/>
                </a:moveTo>
                <a:lnTo>
                  <a:pt x="2755" y="0"/>
                </a:lnTo>
              </a:path>
            </a:pathLst>
          </a:custGeom>
          <a:ln w="3175">
            <a:solidFill>
              <a:srgbClr val="000000"/>
            </a:solidFill>
          </a:ln>
        </p:spPr>
        <p:txBody>
          <a:bodyPr wrap="square" lIns="0" tIns="0" rIns="0" bIns="0" rtlCol="0"/>
          <a:lstStyle/>
          <a:p>
            <a:endParaRPr/>
          </a:p>
        </p:txBody>
      </p:sp>
      <p:sp>
        <p:nvSpPr>
          <p:cNvPr id="345" name="object 345"/>
          <p:cNvSpPr/>
          <p:nvPr/>
        </p:nvSpPr>
        <p:spPr>
          <a:xfrm>
            <a:off x="7907068" y="6338770"/>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346" name="object 346"/>
          <p:cNvSpPr/>
          <p:nvPr/>
        </p:nvSpPr>
        <p:spPr>
          <a:xfrm>
            <a:off x="7927278" y="6338770"/>
            <a:ext cx="3175" cy="0"/>
          </a:xfrm>
          <a:custGeom>
            <a:avLst/>
            <a:gdLst/>
            <a:ahLst/>
            <a:cxnLst/>
            <a:rect l="l" t="t" r="r" b="b"/>
            <a:pathLst>
              <a:path w="3175">
                <a:moveTo>
                  <a:pt x="0" y="0"/>
                </a:moveTo>
                <a:lnTo>
                  <a:pt x="2755" y="0"/>
                </a:lnTo>
              </a:path>
            </a:pathLst>
          </a:custGeom>
          <a:ln w="3175">
            <a:solidFill>
              <a:srgbClr val="000000"/>
            </a:solidFill>
          </a:ln>
        </p:spPr>
        <p:txBody>
          <a:bodyPr wrap="square" lIns="0" tIns="0" rIns="0" bIns="0" rtlCol="0"/>
          <a:lstStyle/>
          <a:p>
            <a:endParaRPr/>
          </a:p>
        </p:txBody>
      </p:sp>
      <p:sp>
        <p:nvSpPr>
          <p:cNvPr id="347" name="object 347"/>
          <p:cNvSpPr/>
          <p:nvPr/>
        </p:nvSpPr>
        <p:spPr>
          <a:xfrm>
            <a:off x="7948393" y="6338770"/>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348" name="object 348"/>
          <p:cNvSpPr/>
          <p:nvPr/>
        </p:nvSpPr>
        <p:spPr>
          <a:xfrm>
            <a:off x="7968603" y="6338770"/>
            <a:ext cx="3175" cy="0"/>
          </a:xfrm>
          <a:custGeom>
            <a:avLst/>
            <a:gdLst/>
            <a:ahLst/>
            <a:cxnLst/>
            <a:rect l="l" t="t" r="r" b="b"/>
            <a:pathLst>
              <a:path w="3175">
                <a:moveTo>
                  <a:pt x="0" y="0"/>
                </a:moveTo>
                <a:lnTo>
                  <a:pt x="2755" y="0"/>
                </a:lnTo>
              </a:path>
            </a:pathLst>
          </a:custGeom>
          <a:ln w="3175">
            <a:solidFill>
              <a:srgbClr val="000000"/>
            </a:solidFill>
          </a:ln>
        </p:spPr>
        <p:txBody>
          <a:bodyPr wrap="square" lIns="0" tIns="0" rIns="0" bIns="0" rtlCol="0"/>
          <a:lstStyle/>
          <a:p>
            <a:endParaRPr/>
          </a:p>
        </p:txBody>
      </p:sp>
      <p:sp>
        <p:nvSpPr>
          <p:cNvPr id="349" name="object 349"/>
          <p:cNvSpPr/>
          <p:nvPr/>
        </p:nvSpPr>
        <p:spPr>
          <a:xfrm>
            <a:off x="7989770" y="6338770"/>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350" name="object 350"/>
          <p:cNvSpPr/>
          <p:nvPr/>
        </p:nvSpPr>
        <p:spPr>
          <a:xfrm>
            <a:off x="8010886" y="6338770"/>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351" name="object 351"/>
          <p:cNvSpPr/>
          <p:nvPr/>
        </p:nvSpPr>
        <p:spPr>
          <a:xfrm>
            <a:off x="8031095" y="6338770"/>
            <a:ext cx="3175" cy="0"/>
          </a:xfrm>
          <a:custGeom>
            <a:avLst/>
            <a:gdLst/>
            <a:ahLst/>
            <a:cxnLst/>
            <a:rect l="l" t="t" r="r" b="b"/>
            <a:pathLst>
              <a:path w="3175">
                <a:moveTo>
                  <a:pt x="0" y="0"/>
                </a:moveTo>
                <a:lnTo>
                  <a:pt x="2755" y="0"/>
                </a:lnTo>
              </a:path>
            </a:pathLst>
          </a:custGeom>
          <a:ln w="3175">
            <a:solidFill>
              <a:srgbClr val="000000"/>
            </a:solidFill>
          </a:ln>
        </p:spPr>
        <p:txBody>
          <a:bodyPr wrap="square" lIns="0" tIns="0" rIns="0" bIns="0" rtlCol="0"/>
          <a:lstStyle/>
          <a:p>
            <a:endParaRPr/>
          </a:p>
        </p:txBody>
      </p:sp>
      <p:sp>
        <p:nvSpPr>
          <p:cNvPr id="352" name="object 352"/>
          <p:cNvSpPr/>
          <p:nvPr/>
        </p:nvSpPr>
        <p:spPr>
          <a:xfrm>
            <a:off x="8052224" y="6338770"/>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353" name="object 353"/>
          <p:cNvSpPr/>
          <p:nvPr/>
        </p:nvSpPr>
        <p:spPr>
          <a:xfrm>
            <a:off x="8072434" y="6338770"/>
            <a:ext cx="3175" cy="0"/>
          </a:xfrm>
          <a:custGeom>
            <a:avLst/>
            <a:gdLst/>
            <a:ahLst/>
            <a:cxnLst/>
            <a:rect l="l" t="t" r="r" b="b"/>
            <a:pathLst>
              <a:path w="3175">
                <a:moveTo>
                  <a:pt x="0" y="0"/>
                </a:moveTo>
                <a:lnTo>
                  <a:pt x="2755" y="0"/>
                </a:lnTo>
              </a:path>
            </a:pathLst>
          </a:custGeom>
          <a:ln w="3175">
            <a:solidFill>
              <a:srgbClr val="000000"/>
            </a:solidFill>
          </a:ln>
        </p:spPr>
        <p:txBody>
          <a:bodyPr wrap="square" lIns="0" tIns="0" rIns="0" bIns="0" rtlCol="0"/>
          <a:lstStyle/>
          <a:p>
            <a:endParaRPr/>
          </a:p>
        </p:txBody>
      </p:sp>
      <p:sp>
        <p:nvSpPr>
          <p:cNvPr id="354" name="object 354"/>
          <p:cNvSpPr/>
          <p:nvPr/>
        </p:nvSpPr>
        <p:spPr>
          <a:xfrm>
            <a:off x="8093588" y="6338770"/>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355" name="object 355"/>
          <p:cNvSpPr/>
          <p:nvPr/>
        </p:nvSpPr>
        <p:spPr>
          <a:xfrm>
            <a:off x="8113797" y="6338770"/>
            <a:ext cx="3175" cy="0"/>
          </a:xfrm>
          <a:custGeom>
            <a:avLst/>
            <a:gdLst/>
            <a:ahLst/>
            <a:cxnLst/>
            <a:rect l="l" t="t" r="r" b="b"/>
            <a:pathLst>
              <a:path w="3175">
                <a:moveTo>
                  <a:pt x="0" y="0"/>
                </a:moveTo>
                <a:lnTo>
                  <a:pt x="2755" y="0"/>
                </a:lnTo>
              </a:path>
            </a:pathLst>
          </a:custGeom>
          <a:ln w="3175">
            <a:solidFill>
              <a:srgbClr val="000000"/>
            </a:solidFill>
          </a:ln>
        </p:spPr>
        <p:txBody>
          <a:bodyPr wrap="square" lIns="0" tIns="0" rIns="0" bIns="0" rtlCol="0"/>
          <a:lstStyle/>
          <a:p>
            <a:endParaRPr/>
          </a:p>
        </p:txBody>
      </p:sp>
      <p:sp>
        <p:nvSpPr>
          <p:cNvPr id="356" name="object 356"/>
          <p:cNvSpPr/>
          <p:nvPr/>
        </p:nvSpPr>
        <p:spPr>
          <a:xfrm>
            <a:off x="8134925" y="6338770"/>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357" name="object 357"/>
          <p:cNvSpPr/>
          <p:nvPr/>
        </p:nvSpPr>
        <p:spPr>
          <a:xfrm>
            <a:off x="8155123" y="6338770"/>
            <a:ext cx="3175" cy="0"/>
          </a:xfrm>
          <a:custGeom>
            <a:avLst/>
            <a:gdLst/>
            <a:ahLst/>
            <a:cxnLst/>
            <a:rect l="l" t="t" r="r" b="b"/>
            <a:pathLst>
              <a:path w="3175">
                <a:moveTo>
                  <a:pt x="0" y="0"/>
                </a:moveTo>
                <a:lnTo>
                  <a:pt x="2755" y="0"/>
                </a:lnTo>
              </a:path>
            </a:pathLst>
          </a:custGeom>
          <a:ln w="3175">
            <a:solidFill>
              <a:srgbClr val="000000"/>
            </a:solidFill>
          </a:ln>
        </p:spPr>
        <p:txBody>
          <a:bodyPr wrap="square" lIns="0" tIns="0" rIns="0" bIns="0" rtlCol="0"/>
          <a:lstStyle/>
          <a:p>
            <a:endParaRPr/>
          </a:p>
        </p:txBody>
      </p:sp>
      <p:sp>
        <p:nvSpPr>
          <p:cNvPr id="358" name="object 358"/>
          <p:cNvSpPr/>
          <p:nvPr/>
        </p:nvSpPr>
        <p:spPr>
          <a:xfrm>
            <a:off x="8176252" y="6338770"/>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359" name="object 359"/>
          <p:cNvSpPr/>
          <p:nvPr/>
        </p:nvSpPr>
        <p:spPr>
          <a:xfrm>
            <a:off x="8196487" y="6338770"/>
            <a:ext cx="3175" cy="0"/>
          </a:xfrm>
          <a:custGeom>
            <a:avLst/>
            <a:gdLst/>
            <a:ahLst/>
            <a:cxnLst/>
            <a:rect l="l" t="t" r="r" b="b"/>
            <a:pathLst>
              <a:path w="3175">
                <a:moveTo>
                  <a:pt x="0" y="0"/>
                </a:moveTo>
                <a:lnTo>
                  <a:pt x="2755" y="0"/>
                </a:lnTo>
              </a:path>
            </a:pathLst>
          </a:custGeom>
          <a:ln w="3175">
            <a:solidFill>
              <a:srgbClr val="000000"/>
            </a:solidFill>
          </a:ln>
        </p:spPr>
        <p:txBody>
          <a:bodyPr wrap="square" lIns="0" tIns="0" rIns="0" bIns="0" rtlCol="0"/>
          <a:lstStyle/>
          <a:p>
            <a:endParaRPr/>
          </a:p>
        </p:txBody>
      </p:sp>
      <p:sp>
        <p:nvSpPr>
          <p:cNvPr id="360" name="object 360"/>
          <p:cNvSpPr/>
          <p:nvPr/>
        </p:nvSpPr>
        <p:spPr>
          <a:xfrm>
            <a:off x="8217615" y="6338770"/>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361" name="object 361"/>
          <p:cNvSpPr/>
          <p:nvPr/>
        </p:nvSpPr>
        <p:spPr>
          <a:xfrm>
            <a:off x="8237825" y="6338770"/>
            <a:ext cx="3175" cy="0"/>
          </a:xfrm>
          <a:custGeom>
            <a:avLst/>
            <a:gdLst/>
            <a:ahLst/>
            <a:cxnLst/>
            <a:rect l="l" t="t" r="r" b="b"/>
            <a:pathLst>
              <a:path w="3175">
                <a:moveTo>
                  <a:pt x="0" y="0"/>
                </a:moveTo>
                <a:lnTo>
                  <a:pt x="2755" y="0"/>
                </a:lnTo>
              </a:path>
            </a:pathLst>
          </a:custGeom>
          <a:ln w="3175">
            <a:solidFill>
              <a:srgbClr val="000000"/>
            </a:solidFill>
          </a:ln>
        </p:spPr>
        <p:txBody>
          <a:bodyPr wrap="square" lIns="0" tIns="0" rIns="0" bIns="0" rtlCol="0"/>
          <a:lstStyle/>
          <a:p>
            <a:endParaRPr/>
          </a:p>
        </p:txBody>
      </p:sp>
      <p:sp>
        <p:nvSpPr>
          <p:cNvPr id="362" name="object 362"/>
          <p:cNvSpPr/>
          <p:nvPr/>
        </p:nvSpPr>
        <p:spPr>
          <a:xfrm>
            <a:off x="8258954" y="6338770"/>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363" name="object 363"/>
          <p:cNvSpPr/>
          <p:nvPr/>
        </p:nvSpPr>
        <p:spPr>
          <a:xfrm>
            <a:off x="8279163" y="6338770"/>
            <a:ext cx="3175" cy="0"/>
          </a:xfrm>
          <a:custGeom>
            <a:avLst/>
            <a:gdLst/>
            <a:ahLst/>
            <a:cxnLst/>
            <a:rect l="l" t="t" r="r" b="b"/>
            <a:pathLst>
              <a:path w="3175">
                <a:moveTo>
                  <a:pt x="0" y="0"/>
                </a:moveTo>
                <a:lnTo>
                  <a:pt x="2755" y="0"/>
                </a:lnTo>
              </a:path>
            </a:pathLst>
          </a:custGeom>
          <a:ln w="3175">
            <a:solidFill>
              <a:srgbClr val="000000"/>
            </a:solidFill>
          </a:ln>
        </p:spPr>
        <p:txBody>
          <a:bodyPr wrap="square" lIns="0" tIns="0" rIns="0" bIns="0" rtlCol="0"/>
          <a:lstStyle/>
          <a:p>
            <a:endParaRPr/>
          </a:p>
        </p:txBody>
      </p:sp>
      <p:sp>
        <p:nvSpPr>
          <p:cNvPr id="364" name="object 364"/>
          <p:cNvSpPr/>
          <p:nvPr/>
        </p:nvSpPr>
        <p:spPr>
          <a:xfrm>
            <a:off x="8300317" y="6338770"/>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365" name="object 365"/>
          <p:cNvSpPr/>
          <p:nvPr/>
        </p:nvSpPr>
        <p:spPr>
          <a:xfrm>
            <a:off x="8321445" y="6338770"/>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366" name="object 366"/>
          <p:cNvSpPr/>
          <p:nvPr/>
        </p:nvSpPr>
        <p:spPr>
          <a:xfrm>
            <a:off x="8341655" y="6338770"/>
            <a:ext cx="3175" cy="0"/>
          </a:xfrm>
          <a:custGeom>
            <a:avLst/>
            <a:gdLst/>
            <a:ahLst/>
            <a:cxnLst/>
            <a:rect l="l" t="t" r="r" b="b"/>
            <a:pathLst>
              <a:path w="3175">
                <a:moveTo>
                  <a:pt x="0" y="0"/>
                </a:moveTo>
                <a:lnTo>
                  <a:pt x="2743" y="0"/>
                </a:lnTo>
              </a:path>
            </a:pathLst>
          </a:custGeom>
          <a:ln w="3175">
            <a:solidFill>
              <a:srgbClr val="000000"/>
            </a:solidFill>
          </a:ln>
        </p:spPr>
        <p:txBody>
          <a:bodyPr wrap="square" lIns="0" tIns="0" rIns="0" bIns="0" rtlCol="0"/>
          <a:lstStyle/>
          <a:p>
            <a:endParaRPr/>
          </a:p>
        </p:txBody>
      </p:sp>
      <p:sp>
        <p:nvSpPr>
          <p:cNvPr id="367" name="object 367"/>
          <p:cNvSpPr/>
          <p:nvPr/>
        </p:nvSpPr>
        <p:spPr>
          <a:xfrm>
            <a:off x="8362771" y="6338770"/>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368" name="object 368"/>
          <p:cNvSpPr/>
          <p:nvPr/>
        </p:nvSpPr>
        <p:spPr>
          <a:xfrm>
            <a:off x="8382981" y="6338770"/>
            <a:ext cx="3175" cy="0"/>
          </a:xfrm>
          <a:custGeom>
            <a:avLst/>
            <a:gdLst/>
            <a:ahLst/>
            <a:cxnLst/>
            <a:rect l="l" t="t" r="r" b="b"/>
            <a:pathLst>
              <a:path w="3175">
                <a:moveTo>
                  <a:pt x="0" y="0"/>
                </a:moveTo>
                <a:lnTo>
                  <a:pt x="2755" y="0"/>
                </a:lnTo>
              </a:path>
            </a:pathLst>
          </a:custGeom>
          <a:ln w="3175">
            <a:solidFill>
              <a:srgbClr val="000000"/>
            </a:solidFill>
          </a:ln>
        </p:spPr>
        <p:txBody>
          <a:bodyPr wrap="square" lIns="0" tIns="0" rIns="0" bIns="0" rtlCol="0"/>
          <a:lstStyle/>
          <a:p>
            <a:endParaRPr/>
          </a:p>
        </p:txBody>
      </p:sp>
      <p:sp>
        <p:nvSpPr>
          <p:cNvPr id="369" name="object 369"/>
          <p:cNvSpPr/>
          <p:nvPr/>
        </p:nvSpPr>
        <p:spPr>
          <a:xfrm>
            <a:off x="8404135" y="6338770"/>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370" name="object 370"/>
          <p:cNvSpPr/>
          <p:nvPr/>
        </p:nvSpPr>
        <p:spPr>
          <a:xfrm>
            <a:off x="8424344" y="6338770"/>
            <a:ext cx="3175" cy="0"/>
          </a:xfrm>
          <a:custGeom>
            <a:avLst/>
            <a:gdLst/>
            <a:ahLst/>
            <a:cxnLst/>
            <a:rect l="l" t="t" r="r" b="b"/>
            <a:pathLst>
              <a:path w="3175">
                <a:moveTo>
                  <a:pt x="0" y="0"/>
                </a:moveTo>
                <a:lnTo>
                  <a:pt x="2755" y="0"/>
                </a:lnTo>
              </a:path>
            </a:pathLst>
          </a:custGeom>
          <a:ln w="3175">
            <a:solidFill>
              <a:srgbClr val="000000"/>
            </a:solidFill>
          </a:ln>
        </p:spPr>
        <p:txBody>
          <a:bodyPr wrap="square" lIns="0" tIns="0" rIns="0" bIns="0" rtlCol="0"/>
          <a:lstStyle/>
          <a:p>
            <a:endParaRPr/>
          </a:p>
        </p:txBody>
      </p:sp>
      <p:sp>
        <p:nvSpPr>
          <p:cNvPr id="371" name="object 371"/>
          <p:cNvSpPr/>
          <p:nvPr/>
        </p:nvSpPr>
        <p:spPr>
          <a:xfrm>
            <a:off x="8445473" y="6338770"/>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372" name="object 372"/>
          <p:cNvSpPr/>
          <p:nvPr/>
        </p:nvSpPr>
        <p:spPr>
          <a:xfrm>
            <a:off x="8465683" y="6338770"/>
            <a:ext cx="3175" cy="0"/>
          </a:xfrm>
          <a:custGeom>
            <a:avLst/>
            <a:gdLst/>
            <a:ahLst/>
            <a:cxnLst/>
            <a:rect l="l" t="t" r="r" b="b"/>
            <a:pathLst>
              <a:path w="3175">
                <a:moveTo>
                  <a:pt x="0" y="0"/>
                </a:moveTo>
                <a:lnTo>
                  <a:pt x="2755" y="0"/>
                </a:lnTo>
              </a:path>
            </a:pathLst>
          </a:custGeom>
          <a:ln w="3175">
            <a:solidFill>
              <a:srgbClr val="000000"/>
            </a:solidFill>
          </a:ln>
        </p:spPr>
        <p:txBody>
          <a:bodyPr wrap="square" lIns="0" tIns="0" rIns="0" bIns="0" rtlCol="0"/>
          <a:lstStyle/>
          <a:p>
            <a:endParaRPr/>
          </a:p>
        </p:txBody>
      </p:sp>
      <p:sp>
        <p:nvSpPr>
          <p:cNvPr id="373" name="object 373"/>
          <p:cNvSpPr/>
          <p:nvPr/>
        </p:nvSpPr>
        <p:spPr>
          <a:xfrm>
            <a:off x="8486811" y="6338770"/>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374" name="object 374"/>
          <p:cNvSpPr/>
          <p:nvPr/>
        </p:nvSpPr>
        <p:spPr>
          <a:xfrm>
            <a:off x="8507046" y="6338770"/>
            <a:ext cx="3175" cy="0"/>
          </a:xfrm>
          <a:custGeom>
            <a:avLst/>
            <a:gdLst/>
            <a:ahLst/>
            <a:cxnLst/>
            <a:rect l="l" t="t" r="r" b="b"/>
            <a:pathLst>
              <a:path w="3175">
                <a:moveTo>
                  <a:pt x="0" y="0"/>
                </a:moveTo>
                <a:lnTo>
                  <a:pt x="2755" y="0"/>
                </a:lnTo>
              </a:path>
            </a:pathLst>
          </a:custGeom>
          <a:ln w="3175">
            <a:solidFill>
              <a:srgbClr val="000000"/>
            </a:solidFill>
          </a:ln>
        </p:spPr>
        <p:txBody>
          <a:bodyPr wrap="square" lIns="0" tIns="0" rIns="0" bIns="0" rtlCol="0"/>
          <a:lstStyle/>
          <a:p>
            <a:endParaRPr/>
          </a:p>
        </p:txBody>
      </p:sp>
      <p:sp>
        <p:nvSpPr>
          <p:cNvPr id="375" name="object 375"/>
          <p:cNvSpPr/>
          <p:nvPr/>
        </p:nvSpPr>
        <p:spPr>
          <a:xfrm>
            <a:off x="8528175" y="6338770"/>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376" name="object 376"/>
          <p:cNvSpPr/>
          <p:nvPr/>
        </p:nvSpPr>
        <p:spPr>
          <a:xfrm>
            <a:off x="8569500" y="6338770"/>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377" name="object 377"/>
          <p:cNvSpPr/>
          <p:nvPr/>
        </p:nvSpPr>
        <p:spPr>
          <a:xfrm>
            <a:off x="8589710" y="6338770"/>
            <a:ext cx="3175" cy="0"/>
          </a:xfrm>
          <a:custGeom>
            <a:avLst/>
            <a:gdLst/>
            <a:ahLst/>
            <a:cxnLst/>
            <a:rect l="l" t="t" r="r" b="b"/>
            <a:pathLst>
              <a:path w="3175">
                <a:moveTo>
                  <a:pt x="0" y="0"/>
                </a:moveTo>
                <a:lnTo>
                  <a:pt x="2755" y="0"/>
                </a:lnTo>
              </a:path>
            </a:pathLst>
          </a:custGeom>
          <a:ln w="3175">
            <a:solidFill>
              <a:srgbClr val="000000"/>
            </a:solidFill>
          </a:ln>
        </p:spPr>
        <p:txBody>
          <a:bodyPr wrap="square" lIns="0" tIns="0" rIns="0" bIns="0" rtlCol="0"/>
          <a:lstStyle/>
          <a:p>
            <a:endParaRPr/>
          </a:p>
        </p:txBody>
      </p:sp>
      <p:sp>
        <p:nvSpPr>
          <p:cNvPr id="378" name="object 378"/>
          <p:cNvSpPr/>
          <p:nvPr/>
        </p:nvSpPr>
        <p:spPr>
          <a:xfrm>
            <a:off x="8610864" y="6338770"/>
            <a:ext cx="3175" cy="0"/>
          </a:xfrm>
          <a:custGeom>
            <a:avLst/>
            <a:gdLst/>
            <a:ahLst/>
            <a:cxnLst/>
            <a:rect l="l" t="t" r="r" b="b"/>
            <a:pathLst>
              <a:path w="3175">
                <a:moveTo>
                  <a:pt x="0" y="0"/>
                </a:moveTo>
                <a:lnTo>
                  <a:pt x="2755" y="0"/>
                </a:lnTo>
              </a:path>
            </a:pathLst>
          </a:custGeom>
          <a:ln w="3175">
            <a:solidFill>
              <a:srgbClr val="000000"/>
            </a:solidFill>
          </a:ln>
        </p:spPr>
        <p:txBody>
          <a:bodyPr wrap="square" lIns="0" tIns="0" rIns="0" bIns="0" rtlCol="0"/>
          <a:lstStyle/>
          <a:p>
            <a:endParaRPr/>
          </a:p>
        </p:txBody>
      </p:sp>
      <p:sp>
        <p:nvSpPr>
          <p:cNvPr id="379" name="object 379"/>
          <p:cNvSpPr/>
          <p:nvPr/>
        </p:nvSpPr>
        <p:spPr>
          <a:xfrm>
            <a:off x="8631993" y="6338770"/>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380" name="object 380"/>
          <p:cNvSpPr/>
          <p:nvPr/>
        </p:nvSpPr>
        <p:spPr>
          <a:xfrm>
            <a:off x="8652202" y="6338770"/>
            <a:ext cx="3175" cy="0"/>
          </a:xfrm>
          <a:custGeom>
            <a:avLst/>
            <a:gdLst/>
            <a:ahLst/>
            <a:cxnLst/>
            <a:rect l="l" t="t" r="r" b="b"/>
            <a:pathLst>
              <a:path w="3175">
                <a:moveTo>
                  <a:pt x="0" y="0"/>
                </a:moveTo>
                <a:lnTo>
                  <a:pt x="2755" y="0"/>
                </a:lnTo>
              </a:path>
            </a:pathLst>
          </a:custGeom>
          <a:ln w="3175">
            <a:solidFill>
              <a:srgbClr val="000000"/>
            </a:solidFill>
          </a:ln>
        </p:spPr>
        <p:txBody>
          <a:bodyPr wrap="square" lIns="0" tIns="0" rIns="0" bIns="0" rtlCol="0"/>
          <a:lstStyle/>
          <a:p>
            <a:endParaRPr/>
          </a:p>
        </p:txBody>
      </p:sp>
      <p:sp>
        <p:nvSpPr>
          <p:cNvPr id="381" name="object 381"/>
          <p:cNvSpPr/>
          <p:nvPr/>
        </p:nvSpPr>
        <p:spPr>
          <a:xfrm>
            <a:off x="8673331" y="6338770"/>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382" name="object 382"/>
          <p:cNvSpPr/>
          <p:nvPr/>
        </p:nvSpPr>
        <p:spPr>
          <a:xfrm>
            <a:off x="8693540" y="6338770"/>
            <a:ext cx="3175" cy="0"/>
          </a:xfrm>
          <a:custGeom>
            <a:avLst/>
            <a:gdLst/>
            <a:ahLst/>
            <a:cxnLst/>
            <a:rect l="l" t="t" r="r" b="b"/>
            <a:pathLst>
              <a:path w="3175">
                <a:moveTo>
                  <a:pt x="0" y="0"/>
                </a:moveTo>
                <a:lnTo>
                  <a:pt x="2743" y="0"/>
                </a:lnTo>
              </a:path>
            </a:pathLst>
          </a:custGeom>
          <a:ln w="3175">
            <a:solidFill>
              <a:srgbClr val="000000"/>
            </a:solidFill>
          </a:ln>
        </p:spPr>
        <p:txBody>
          <a:bodyPr wrap="square" lIns="0" tIns="0" rIns="0" bIns="0" rtlCol="0"/>
          <a:lstStyle/>
          <a:p>
            <a:endParaRPr/>
          </a:p>
        </p:txBody>
      </p:sp>
      <p:sp>
        <p:nvSpPr>
          <p:cNvPr id="383" name="object 383"/>
          <p:cNvSpPr/>
          <p:nvPr/>
        </p:nvSpPr>
        <p:spPr>
          <a:xfrm>
            <a:off x="8714695" y="6338770"/>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384" name="object 384"/>
          <p:cNvSpPr/>
          <p:nvPr/>
        </p:nvSpPr>
        <p:spPr>
          <a:xfrm>
            <a:off x="8734904" y="6338770"/>
            <a:ext cx="3175" cy="0"/>
          </a:xfrm>
          <a:custGeom>
            <a:avLst/>
            <a:gdLst/>
            <a:ahLst/>
            <a:cxnLst/>
            <a:rect l="l" t="t" r="r" b="b"/>
            <a:pathLst>
              <a:path w="3175">
                <a:moveTo>
                  <a:pt x="0" y="0"/>
                </a:moveTo>
                <a:lnTo>
                  <a:pt x="2755" y="0"/>
                </a:lnTo>
              </a:path>
            </a:pathLst>
          </a:custGeom>
          <a:ln w="3175">
            <a:solidFill>
              <a:srgbClr val="000000"/>
            </a:solidFill>
          </a:ln>
        </p:spPr>
        <p:txBody>
          <a:bodyPr wrap="square" lIns="0" tIns="0" rIns="0" bIns="0" rtlCol="0"/>
          <a:lstStyle/>
          <a:p>
            <a:endParaRPr/>
          </a:p>
        </p:txBody>
      </p:sp>
      <p:sp>
        <p:nvSpPr>
          <p:cNvPr id="385" name="object 385"/>
          <p:cNvSpPr/>
          <p:nvPr/>
        </p:nvSpPr>
        <p:spPr>
          <a:xfrm>
            <a:off x="8756020" y="6338770"/>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386" name="object 386"/>
          <p:cNvSpPr/>
          <p:nvPr/>
        </p:nvSpPr>
        <p:spPr>
          <a:xfrm>
            <a:off x="8776230" y="6338770"/>
            <a:ext cx="3175" cy="0"/>
          </a:xfrm>
          <a:custGeom>
            <a:avLst/>
            <a:gdLst/>
            <a:ahLst/>
            <a:cxnLst/>
            <a:rect l="l" t="t" r="r" b="b"/>
            <a:pathLst>
              <a:path w="3175">
                <a:moveTo>
                  <a:pt x="0" y="0"/>
                </a:moveTo>
                <a:lnTo>
                  <a:pt x="2755" y="0"/>
                </a:lnTo>
              </a:path>
            </a:pathLst>
          </a:custGeom>
          <a:ln w="3175">
            <a:solidFill>
              <a:srgbClr val="000000"/>
            </a:solidFill>
          </a:ln>
        </p:spPr>
        <p:txBody>
          <a:bodyPr wrap="square" lIns="0" tIns="0" rIns="0" bIns="0" rtlCol="0"/>
          <a:lstStyle/>
          <a:p>
            <a:endParaRPr/>
          </a:p>
        </p:txBody>
      </p:sp>
      <p:sp>
        <p:nvSpPr>
          <p:cNvPr id="387" name="object 387"/>
          <p:cNvSpPr/>
          <p:nvPr/>
        </p:nvSpPr>
        <p:spPr>
          <a:xfrm>
            <a:off x="8797358" y="6338770"/>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388" name="object 388"/>
          <p:cNvSpPr/>
          <p:nvPr/>
        </p:nvSpPr>
        <p:spPr>
          <a:xfrm>
            <a:off x="8817594" y="6338770"/>
            <a:ext cx="3175" cy="0"/>
          </a:xfrm>
          <a:custGeom>
            <a:avLst/>
            <a:gdLst/>
            <a:ahLst/>
            <a:cxnLst/>
            <a:rect l="l" t="t" r="r" b="b"/>
            <a:pathLst>
              <a:path w="3175">
                <a:moveTo>
                  <a:pt x="0" y="0"/>
                </a:moveTo>
                <a:lnTo>
                  <a:pt x="2755" y="0"/>
                </a:lnTo>
              </a:path>
            </a:pathLst>
          </a:custGeom>
          <a:ln w="3175">
            <a:solidFill>
              <a:srgbClr val="000000"/>
            </a:solidFill>
          </a:ln>
        </p:spPr>
        <p:txBody>
          <a:bodyPr wrap="square" lIns="0" tIns="0" rIns="0" bIns="0" rtlCol="0"/>
          <a:lstStyle/>
          <a:p>
            <a:endParaRPr/>
          </a:p>
        </p:txBody>
      </p:sp>
      <p:sp>
        <p:nvSpPr>
          <p:cNvPr id="389" name="object 389"/>
          <p:cNvSpPr/>
          <p:nvPr/>
        </p:nvSpPr>
        <p:spPr>
          <a:xfrm>
            <a:off x="8838722" y="6338770"/>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390" name="object 390"/>
          <p:cNvSpPr/>
          <p:nvPr/>
        </p:nvSpPr>
        <p:spPr>
          <a:xfrm>
            <a:off x="8858932" y="6338770"/>
            <a:ext cx="3175" cy="0"/>
          </a:xfrm>
          <a:custGeom>
            <a:avLst/>
            <a:gdLst/>
            <a:ahLst/>
            <a:cxnLst/>
            <a:rect l="l" t="t" r="r" b="b"/>
            <a:pathLst>
              <a:path w="3175">
                <a:moveTo>
                  <a:pt x="0" y="0"/>
                </a:moveTo>
                <a:lnTo>
                  <a:pt x="2755" y="0"/>
                </a:lnTo>
              </a:path>
            </a:pathLst>
          </a:custGeom>
          <a:ln w="3175">
            <a:solidFill>
              <a:srgbClr val="000000"/>
            </a:solidFill>
          </a:ln>
        </p:spPr>
        <p:txBody>
          <a:bodyPr wrap="square" lIns="0" tIns="0" rIns="0" bIns="0" rtlCol="0"/>
          <a:lstStyle/>
          <a:p>
            <a:endParaRPr/>
          </a:p>
        </p:txBody>
      </p:sp>
      <p:sp>
        <p:nvSpPr>
          <p:cNvPr id="391" name="object 391"/>
          <p:cNvSpPr/>
          <p:nvPr/>
        </p:nvSpPr>
        <p:spPr>
          <a:xfrm>
            <a:off x="8880060" y="6338770"/>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392" name="object 392"/>
          <p:cNvSpPr/>
          <p:nvPr/>
        </p:nvSpPr>
        <p:spPr>
          <a:xfrm>
            <a:off x="8900257" y="6338770"/>
            <a:ext cx="3175" cy="0"/>
          </a:xfrm>
          <a:custGeom>
            <a:avLst/>
            <a:gdLst/>
            <a:ahLst/>
            <a:cxnLst/>
            <a:rect l="l" t="t" r="r" b="b"/>
            <a:pathLst>
              <a:path w="3175">
                <a:moveTo>
                  <a:pt x="0" y="0"/>
                </a:moveTo>
                <a:lnTo>
                  <a:pt x="2755" y="0"/>
                </a:lnTo>
              </a:path>
            </a:pathLst>
          </a:custGeom>
          <a:ln w="3175">
            <a:solidFill>
              <a:srgbClr val="000000"/>
            </a:solidFill>
          </a:ln>
        </p:spPr>
        <p:txBody>
          <a:bodyPr wrap="square" lIns="0" tIns="0" rIns="0" bIns="0" rtlCol="0"/>
          <a:lstStyle/>
          <a:p>
            <a:endParaRPr/>
          </a:p>
        </p:txBody>
      </p:sp>
      <p:sp>
        <p:nvSpPr>
          <p:cNvPr id="393" name="object 393"/>
          <p:cNvSpPr/>
          <p:nvPr/>
        </p:nvSpPr>
        <p:spPr>
          <a:xfrm>
            <a:off x="8921424" y="6338770"/>
            <a:ext cx="3175" cy="0"/>
          </a:xfrm>
          <a:custGeom>
            <a:avLst/>
            <a:gdLst/>
            <a:ahLst/>
            <a:cxnLst/>
            <a:rect l="l" t="t" r="r" b="b"/>
            <a:pathLst>
              <a:path w="3175">
                <a:moveTo>
                  <a:pt x="0" y="0"/>
                </a:moveTo>
                <a:lnTo>
                  <a:pt x="2755" y="0"/>
                </a:lnTo>
              </a:path>
            </a:pathLst>
          </a:custGeom>
          <a:ln w="3175">
            <a:solidFill>
              <a:srgbClr val="000000"/>
            </a:solidFill>
          </a:ln>
        </p:spPr>
        <p:txBody>
          <a:bodyPr wrap="square" lIns="0" tIns="0" rIns="0" bIns="0" rtlCol="0"/>
          <a:lstStyle/>
          <a:p>
            <a:endParaRPr/>
          </a:p>
        </p:txBody>
      </p:sp>
      <p:sp>
        <p:nvSpPr>
          <p:cNvPr id="394" name="object 394"/>
          <p:cNvSpPr/>
          <p:nvPr/>
        </p:nvSpPr>
        <p:spPr>
          <a:xfrm>
            <a:off x="8942552" y="6338770"/>
            <a:ext cx="1905" cy="0"/>
          </a:xfrm>
          <a:custGeom>
            <a:avLst/>
            <a:gdLst/>
            <a:ahLst/>
            <a:cxnLst/>
            <a:rect l="l" t="t" r="r" b="b"/>
            <a:pathLst>
              <a:path w="1904">
                <a:moveTo>
                  <a:pt x="0" y="0"/>
                </a:moveTo>
                <a:lnTo>
                  <a:pt x="1838" y="0"/>
                </a:lnTo>
              </a:path>
            </a:pathLst>
          </a:custGeom>
          <a:ln w="3175">
            <a:solidFill>
              <a:srgbClr val="000000"/>
            </a:solidFill>
          </a:ln>
        </p:spPr>
        <p:txBody>
          <a:bodyPr wrap="square" lIns="0" tIns="0" rIns="0" bIns="0" rtlCol="0"/>
          <a:lstStyle/>
          <a:p>
            <a:endParaRPr/>
          </a:p>
        </p:txBody>
      </p:sp>
      <p:sp>
        <p:nvSpPr>
          <p:cNvPr id="395" name="object 395"/>
          <p:cNvSpPr/>
          <p:nvPr/>
        </p:nvSpPr>
        <p:spPr>
          <a:xfrm>
            <a:off x="8983877" y="6338770"/>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396" name="object 396"/>
          <p:cNvSpPr/>
          <p:nvPr/>
        </p:nvSpPr>
        <p:spPr>
          <a:xfrm>
            <a:off x="8962749" y="6338770"/>
            <a:ext cx="50165" cy="0"/>
          </a:xfrm>
          <a:custGeom>
            <a:avLst/>
            <a:gdLst/>
            <a:ahLst/>
            <a:cxnLst/>
            <a:rect l="l" t="t" r="r" b="b"/>
            <a:pathLst>
              <a:path w="50165">
                <a:moveTo>
                  <a:pt x="0" y="0"/>
                </a:moveTo>
                <a:lnTo>
                  <a:pt x="49605" y="0"/>
                </a:lnTo>
              </a:path>
            </a:pathLst>
          </a:custGeom>
          <a:ln w="3175">
            <a:solidFill>
              <a:srgbClr val="000000"/>
            </a:solidFill>
          </a:ln>
        </p:spPr>
        <p:txBody>
          <a:bodyPr wrap="square" lIns="0" tIns="0" rIns="0" bIns="0" rtlCol="0"/>
          <a:lstStyle/>
          <a:p>
            <a:endParaRPr/>
          </a:p>
        </p:txBody>
      </p:sp>
      <p:sp>
        <p:nvSpPr>
          <p:cNvPr id="397" name="object 397"/>
          <p:cNvSpPr/>
          <p:nvPr/>
        </p:nvSpPr>
        <p:spPr>
          <a:xfrm>
            <a:off x="6478335" y="6115718"/>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398" name="object 398"/>
          <p:cNvSpPr/>
          <p:nvPr/>
        </p:nvSpPr>
        <p:spPr>
          <a:xfrm>
            <a:off x="6499463" y="6115718"/>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399" name="object 399"/>
          <p:cNvSpPr/>
          <p:nvPr/>
        </p:nvSpPr>
        <p:spPr>
          <a:xfrm>
            <a:off x="6478335" y="6115718"/>
            <a:ext cx="44450" cy="0"/>
          </a:xfrm>
          <a:custGeom>
            <a:avLst/>
            <a:gdLst/>
            <a:ahLst/>
            <a:cxnLst/>
            <a:rect l="l" t="t" r="r" b="b"/>
            <a:pathLst>
              <a:path w="44450">
                <a:moveTo>
                  <a:pt x="0" y="0"/>
                </a:moveTo>
                <a:lnTo>
                  <a:pt x="44119" y="0"/>
                </a:lnTo>
              </a:path>
            </a:pathLst>
          </a:custGeom>
          <a:ln w="3175">
            <a:solidFill>
              <a:srgbClr val="000000"/>
            </a:solidFill>
          </a:ln>
        </p:spPr>
        <p:txBody>
          <a:bodyPr wrap="square" lIns="0" tIns="0" rIns="0" bIns="0" rtlCol="0"/>
          <a:lstStyle/>
          <a:p>
            <a:endParaRPr/>
          </a:p>
        </p:txBody>
      </p:sp>
      <p:sp>
        <p:nvSpPr>
          <p:cNvPr id="400" name="object 400"/>
          <p:cNvSpPr/>
          <p:nvPr/>
        </p:nvSpPr>
        <p:spPr>
          <a:xfrm>
            <a:off x="6540827" y="6115718"/>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401" name="object 401"/>
          <p:cNvSpPr/>
          <p:nvPr/>
        </p:nvSpPr>
        <p:spPr>
          <a:xfrm>
            <a:off x="6561037" y="6115718"/>
            <a:ext cx="3175" cy="0"/>
          </a:xfrm>
          <a:custGeom>
            <a:avLst/>
            <a:gdLst/>
            <a:ahLst/>
            <a:cxnLst/>
            <a:rect l="l" t="t" r="r" b="b"/>
            <a:pathLst>
              <a:path w="3175">
                <a:moveTo>
                  <a:pt x="0" y="0"/>
                </a:moveTo>
                <a:lnTo>
                  <a:pt x="2755" y="0"/>
                </a:lnTo>
              </a:path>
            </a:pathLst>
          </a:custGeom>
          <a:ln w="3175">
            <a:solidFill>
              <a:srgbClr val="000000"/>
            </a:solidFill>
          </a:ln>
        </p:spPr>
        <p:txBody>
          <a:bodyPr wrap="square" lIns="0" tIns="0" rIns="0" bIns="0" rtlCol="0"/>
          <a:lstStyle/>
          <a:p>
            <a:endParaRPr/>
          </a:p>
        </p:txBody>
      </p:sp>
      <p:sp>
        <p:nvSpPr>
          <p:cNvPr id="402" name="object 402"/>
          <p:cNvSpPr/>
          <p:nvPr/>
        </p:nvSpPr>
        <p:spPr>
          <a:xfrm>
            <a:off x="6582165" y="6115718"/>
            <a:ext cx="1905" cy="0"/>
          </a:xfrm>
          <a:custGeom>
            <a:avLst/>
            <a:gdLst/>
            <a:ahLst/>
            <a:cxnLst/>
            <a:rect l="l" t="t" r="r" b="b"/>
            <a:pathLst>
              <a:path w="1904">
                <a:moveTo>
                  <a:pt x="0" y="0"/>
                </a:moveTo>
                <a:lnTo>
                  <a:pt x="1836" y="0"/>
                </a:lnTo>
              </a:path>
            </a:pathLst>
          </a:custGeom>
          <a:ln w="3175">
            <a:solidFill>
              <a:srgbClr val="000000"/>
            </a:solidFill>
          </a:ln>
        </p:spPr>
        <p:txBody>
          <a:bodyPr wrap="square" lIns="0" tIns="0" rIns="0" bIns="0" rtlCol="0"/>
          <a:lstStyle/>
          <a:p>
            <a:endParaRPr/>
          </a:p>
        </p:txBody>
      </p:sp>
      <p:sp>
        <p:nvSpPr>
          <p:cNvPr id="403" name="object 403"/>
          <p:cNvSpPr/>
          <p:nvPr/>
        </p:nvSpPr>
        <p:spPr>
          <a:xfrm>
            <a:off x="6602362" y="6115718"/>
            <a:ext cx="3175" cy="0"/>
          </a:xfrm>
          <a:custGeom>
            <a:avLst/>
            <a:gdLst/>
            <a:ahLst/>
            <a:cxnLst/>
            <a:rect l="l" t="t" r="r" b="b"/>
            <a:pathLst>
              <a:path w="3175">
                <a:moveTo>
                  <a:pt x="0" y="0"/>
                </a:moveTo>
                <a:lnTo>
                  <a:pt x="2755" y="0"/>
                </a:lnTo>
              </a:path>
            </a:pathLst>
          </a:custGeom>
          <a:ln w="3175">
            <a:solidFill>
              <a:srgbClr val="000000"/>
            </a:solidFill>
          </a:ln>
        </p:spPr>
        <p:txBody>
          <a:bodyPr wrap="square" lIns="0" tIns="0" rIns="0" bIns="0" rtlCol="0"/>
          <a:lstStyle/>
          <a:p>
            <a:endParaRPr/>
          </a:p>
        </p:txBody>
      </p:sp>
      <p:sp>
        <p:nvSpPr>
          <p:cNvPr id="404" name="object 404"/>
          <p:cNvSpPr/>
          <p:nvPr/>
        </p:nvSpPr>
        <p:spPr>
          <a:xfrm>
            <a:off x="6623529" y="6115718"/>
            <a:ext cx="1905" cy="0"/>
          </a:xfrm>
          <a:custGeom>
            <a:avLst/>
            <a:gdLst/>
            <a:ahLst/>
            <a:cxnLst/>
            <a:rect l="l" t="t" r="r" b="b"/>
            <a:pathLst>
              <a:path w="1904">
                <a:moveTo>
                  <a:pt x="0" y="0"/>
                </a:moveTo>
                <a:lnTo>
                  <a:pt x="1836" y="0"/>
                </a:lnTo>
              </a:path>
            </a:pathLst>
          </a:custGeom>
          <a:ln w="3175">
            <a:solidFill>
              <a:srgbClr val="000000"/>
            </a:solidFill>
          </a:ln>
        </p:spPr>
        <p:txBody>
          <a:bodyPr wrap="square" lIns="0" tIns="0" rIns="0" bIns="0" rtlCol="0"/>
          <a:lstStyle/>
          <a:p>
            <a:endParaRPr/>
          </a:p>
        </p:txBody>
      </p:sp>
      <p:sp>
        <p:nvSpPr>
          <p:cNvPr id="405" name="object 405"/>
          <p:cNvSpPr/>
          <p:nvPr/>
        </p:nvSpPr>
        <p:spPr>
          <a:xfrm>
            <a:off x="6643726" y="6115718"/>
            <a:ext cx="3175" cy="0"/>
          </a:xfrm>
          <a:custGeom>
            <a:avLst/>
            <a:gdLst/>
            <a:ahLst/>
            <a:cxnLst/>
            <a:rect l="l" t="t" r="r" b="b"/>
            <a:pathLst>
              <a:path w="3175">
                <a:moveTo>
                  <a:pt x="0" y="0"/>
                </a:moveTo>
                <a:lnTo>
                  <a:pt x="2755" y="0"/>
                </a:lnTo>
              </a:path>
            </a:pathLst>
          </a:custGeom>
          <a:ln w="3175">
            <a:solidFill>
              <a:srgbClr val="000000"/>
            </a:solidFill>
          </a:ln>
        </p:spPr>
        <p:txBody>
          <a:bodyPr wrap="square" lIns="0" tIns="0" rIns="0" bIns="0" rtlCol="0"/>
          <a:lstStyle/>
          <a:p>
            <a:endParaRPr/>
          </a:p>
        </p:txBody>
      </p:sp>
      <p:sp>
        <p:nvSpPr>
          <p:cNvPr id="406" name="object 406"/>
          <p:cNvSpPr/>
          <p:nvPr/>
        </p:nvSpPr>
        <p:spPr>
          <a:xfrm>
            <a:off x="6664855" y="6115718"/>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407" name="object 407"/>
          <p:cNvSpPr/>
          <p:nvPr/>
        </p:nvSpPr>
        <p:spPr>
          <a:xfrm>
            <a:off x="6685064" y="6115718"/>
            <a:ext cx="3175" cy="0"/>
          </a:xfrm>
          <a:custGeom>
            <a:avLst/>
            <a:gdLst/>
            <a:ahLst/>
            <a:cxnLst/>
            <a:rect l="l" t="t" r="r" b="b"/>
            <a:pathLst>
              <a:path w="3175">
                <a:moveTo>
                  <a:pt x="0" y="0"/>
                </a:moveTo>
                <a:lnTo>
                  <a:pt x="2755" y="0"/>
                </a:lnTo>
              </a:path>
            </a:pathLst>
          </a:custGeom>
          <a:ln w="3175">
            <a:solidFill>
              <a:srgbClr val="000000"/>
            </a:solidFill>
          </a:ln>
        </p:spPr>
        <p:txBody>
          <a:bodyPr wrap="square" lIns="0" tIns="0" rIns="0" bIns="0" rtlCol="0"/>
          <a:lstStyle/>
          <a:p>
            <a:endParaRPr/>
          </a:p>
        </p:txBody>
      </p:sp>
      <p:sp>
        <p:nvSpPr>
          <p:cNvPr id="408" name="object 408"/>
          <p:cNvSpPr/>
          <p:nvPr/>
        </p:nvSpPr>
        <p:spPr>
          <a:xfrm>
            <a:off x="6706192" y="6115718"/>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409" name="object 409"/>
          <p:cNvSpPr/>
          <p:nvPr/>
        </p:nvSpPr>
        <p:spPr>
          <a:xfrm>
            <a:off x="6726428" y="6115718"/>
            <a:ext cx="3175" cy="0"/>
          </a:xfrm>
          <a:custGeom>
            <a:avLst/>
            <a:gdLst/>
            <a:ahLst/>
            <a:cxnLst/>
            <a:rect l="l" t="t" r="r" b="b"/>
            <a:pathLst>
              <a:path w="3175">
                <a:moveTo>
                  <a:pt x="0" y="0"/>
                </a:moveTo>
                <a:lnTo>
                  <a:pt x="2755" y="0"/>
                </a:lnTo>
              </a:path>
            </a:pathLst>
          </a:custGeom>
          <a:ln w="3175">
            <a:solidFill>
              <a:srgbClr val="000000"/>
            </a:solidFill>
          </a:ln>
        </p:spPr>
        <p:txBody>
          <a:bodyPr wrap="square" lIns="0" tIns="0" rIns="0" bIns="0" rtlCol="0"/>
          <a:lstStyle/>
          <a:p>
            <a:endParaRPr/>
          </a:p>
        </p:txBody>
      </p:sp>
      <p:sp>
        <p:nvSpPr>
          <p:cNvPr id="410" name="object 410"/>
          <p:cNvSpPr/>
          <p:nvPr/>
        </p:nvSpPr>
        <p:spPr>
          <a:xfrm>
            <a:off x="6747557" y="6115718"/>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411" name="object 411"/>
          <p:cNvSpPr/>
          <p:nvPr/>
        </p:nvSpPr>
        <p:spPr>
          <a:xfrm>
            <a:off x="6767765" y="6115718"/>
            <a:ext cx="3175" cy="0"/>
          </a:xfrm>
          <a:custGeom>
            <a:avLst/>
            <a:gdLst/>
            <a:ahLst/>
            <a:cxnLst/>
            <a:rect l="l" t="t" r="r" b="b"/>
            <a:pathLst>
              <a:path w="3175">
                <a:moveTo>
                  <a:pt x="0" y="0"/>
                </a:moveTo>
                <a:lnTo>
                  <a:pt x="2756" y="0"/>
                </a:lnTo>
              </a:path>
            </a:pathLst>
          </a:custGeom>
          <a:ln w="3175">
            <a:solidFill>
              <a:srgbClr val="000000"/>
            </a:solidFill>
          </a:ln>
        </p:spPr>
        <p:txBody>
          <a:bodyPr wrap="square" lIns="0" tIns="0" rIns="0" bIns="0" rtlCol="0"/>
          <a:lstStyle/>
          <a:p>
            <a:endParaRPr/>
          </a:p>
        </p:txBody>
      </p:sp>
      <p:sp>
        <p:nvSpPr>
          <p:cNvPr id="412" name="object 412"/>
          <p:cNvSpPr/>
          <p:nvPr/>
        </p:nvSpPr>
        <p:spPr>
          <a:xfrm>
            <a:off x="6788882" y="6115718"/>
            <a:ext cx="1905" cy="0"/>
          </a:xfrm>
          <a:custGeom>
            <a:avLst/>
            <a:gdLst/>
            <a:ahLst/>
            <a:cxnLst/>
            <a:rect l="l" t="t" r="r" b="b"/>
            <a:pathLst>
              <a:path w="1904">
                <a:moveTo>
                  <a:pt x="0" y="0"/>
                </a:moveTo>
                <a:lnTo>
                  <a:pt x="1836" y="0"/>
                </a:lnTo>
              </a:path>
            </a:pathLst>
          </a:custGeom>
          <a:ln w="3175">
            <a:solidFill>
              <a:srgbClr val="000000"/>
            </a:solidFill>
          </a:ln>
        </p:spPr>
        <p:txBody>
          <a:bodyPr wrap="square" lIns="0" tIns="0" rIns="0" bIns="0" rtlCol="0"/>
          <a:lstStyle/>
          <a:p>
            <a:endParaRPr/>
          </a:p>
        </p:txBody>
      </p:sp>
      <p:sp>
        <p:nvSpPr>
          <p:cNvPr id="413" name="object 413"/>
          <p:cNvSpPr/>
          <p:nvPr/>
        </p:nvSpPr>
        <p:spPr>
          <a:xfrm>
            <a:off x="6810010" y="6115718"/>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414" name="object 414"/>
          <p:cNvSpPr/>
          <p:nvPr/>
        </p:nvSpPr>
        <p:spPr>
          <a:xfrm>
            <a:off x="6830258" y="6115718"/>
            <a:ext cx="3175" cy="0"/>
          </a:xfrm>
          <a:custGeom>
            <a:avLst/>
            <a:gdLst/>
            <a:ahLst/>
            <a:cxnLst/>
            <a:rect l="l" t="t" r="r" b="b"/>
            <a:pathLst>
              <a:path w="3175">
                <a:moveTo>
                  <a:pt x="0" y="0"/>
                </a:moveTo>
                <a:lnTo>
                  <a:pt x="2755" y="0"/>
                </a:lnTo>
              </a:path>
            </a:pathLst>
          </a:custGeom>
          <a:ln w="3175">
            <a:solidFill>
              <a:srgbClr val="000000"/>
            </a:solidFill>
          </a:ln>
        </p:spPr>
        <p:txBody>
          <a:bodyPr wrap="square" lIns="0" tIns="0" rIns="0" bIns="0" rtlCol="0"/>
          <a:lstStyle/>
          <a:p>
            <a:endParaRPr/>
          </a:p>
        </p:txBody>
      </p:sp>
      <p:sp>
        <p:nvSpPr>
          <p:cNvPr id="415" name="object 415"/>
          <p:cNvSpPr/>
          <p:nvPr/>
        </p:nvSpPr>
        <p:spPr>
          <a:xfrm>
            <a:off x="6851374" y="6115718"/>
            <a:ext cx="1905" cy="0"/>
          </a:xfrm>
          <a:custGeom>
            <a:avLst/>
            <a:gdLst/>
            <a:ahLst/>
            <a:cxnLst/>
            <a:rect l="l" t="t" r="r" b="b"/>
            <a:pathLst>
              <a:path w="1904">
                <a:moveTo>
                  <a:pt x="0" y="0"/>
                </a:moveTo>
                <a:lnTo>
                  <a:pt x="1836" y="0"/>
                </a:lnTo>
              </a:path>
            </a:pathLst>
          </a:custGeom>
          <a:ln w="3175">
            <a:solidFill>
              <a:srgbClr val="000000"/>
            </a:solidFill>
          </a:ln>
        </p:spPr>
        <p:txBody>
          <a:bodyPr wrap="square" lIns="0" tIns="0" rIns="0" bIns="0" rtlCol="0"/>
          <a:lstStyle/>
          <a:p>
            <a:endParaRPr/>
          </a:p>
        </p:txBody>
      </p:sp>
      <p:sp>
        <p:nvSpPr>
          <p:cNvPr id="416" name="object 416"/>
          <p:cNvSpPr/>
          <p:nvPr/>
        </p:nvSpPr>
        <p:spPr>
          <a:xfrm>
            <a:off x="6871583" y="6115718"/>
            <a:ext cx="3175" cy="0"/>
          </a:xfrm>
          <a:custGeom>
            <a:avLst/>
            <a:gdLst/>
            <a:ahLst/>
            <a:cxnLst/>
            <a:rect l="l" t="t" r="r" b="b"/>
            <a:pathLst>
              <a:path w="3175">
                <a:moveTo>
                  <a:pt x="0" y="0"/>
                </a:moveTo>
                <a:lnTo>
                  <a:pt x="2756" y="0"/>
                </a:lnTo>
              </a:path>
            </a:pathLst>
          </a:custGeom>
          <a:ln w="3175">
            <a:solidFill>
              <a:srgbClr val="000000"/>
            </a:solidFill>
          </a:ln>
        </p:spPr>
        <p:txBody>
          <a:bodyPr wrap="square" lIns="0" tIns="0" rIns="0" bIns="0" rtlCol="0"/>
          <a:lstStyle/>
          <a:p>
            <a:endParaRPr/>
          </a:p>
        </p:txBody>
      </p:sp>
      <p:sp>
        <p:nvSpPr>
          <p:cNvPr id="417" name="object 417"/>
          <p:cNvSpPr/>
          <p:nvPr/>
        </p:nvSpPr>
        <p:spPr>
          <a:xfrm>
            <a:off x="6892711" y="6115718"/>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418" name="object 418"/>
          <p:cNvSpPr/>
          <p:nvPr/>
        </p:nvSpPr>
        <p:spPr>
          <a:xfrm>
            <a:off x="6912922" y="6115718"/>
            <a:ext cx="3175" cy="0"/>
          </a:xfrm>
          <a:custGeom>
            <a:avLst/>
            <a:gdLst/>
            <a:ahLst/>
            <a:cxnLst/>
            <a:rect l="l" t="t" r="r" b="b"/>
            <a:pathLst>
              <a:path w="3175">
                <a:moveTo>
                  <a:pt x="0" y="0"/>
                </a:moveTo>
                <a:lnTo>
                  <a:pt x="2755" y="0"/>
                </a:lnTo>
              </a:path>
            </a:pathLst>
          </a:custGeom>
          <a:ln w="3175">
            <a:solidFill>
              <a:srgbClr val="000000"/>
            </a:solidFill>
          </a:ln>
        </p:spPr>
        <p:txBody>
          <a:bodyPr wrap="square" lIns="0" tIns="0" rIns="0" bIns="0" rtlCol="0"/>
          <a:lstStyle/>
          <a:p>
            <a:endParaRPr/>
          </a:p>
        </p:txBody>
      </p:sp>
      <p:sp>
        <p:nvSpPr>
          <p:cNvPr id="419" name="object 419"/>
          <p:cNvSpPr/>
          <p:nvPr/>
        </p:nvSpPr>
        <p:spPr>
          <a:xfrm>
            <a:off x="6934075" y="6115718"/>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420" name="object 420"/>
          <p:cNvSpPr/>
          <p:nvPr/>
        </p:nvSpPr>
        <p:spPr>
          <a:xfrm>
            <a:off x="6954285" y="6115718"/>
            <a:ext cx="3175" cy="0"/>
          </a:xfrm>
          <a:custGeom>
            <a:avLst/>
            <a:gdLst/>
            <a:ahLst/>
            <a:cxnLst/>
            <a:rect l="l" t="t" r="r" b="b"/>
            <a:pathLst>
              <a:path w="3175">
                <a:moveTo>
                  <a:pt x="0" y="0"/>
                </a:moveTo>
                <a:lnTo>
                  <a:pt x="2756" y="0"/>
                </a:lnTo>
              </a:path>
            </a:pathLst>
          </a:custGeom>
          <a:ln w="3175">
            <a:solidFill>
              <a:srgbClr val="000000"/>
            </a:solidFill>
          </a:ln>
        </p:spPr>
        <p:txBody>
          <a:bodyPr wrap="square" lIns="0" tIns="0" rIns="0" bIns="0" rtlCol="0"/>
          <a:lstStyle/>
          <a:p>
            <a:endParaRPr/>
          </a:p>
        </p:txBody>
      </p:sp>
      <p:sp>
        <p:nvSpPr>
          <p:cNvPr id="421" name="object 421"/>
          <p:cNvSpPr/>
          <p:nvPr/>
        </p:nvSpPr>
        <p:spPr>
          <a:xfrm>
            <a:off x="6975414" y="6115718"/>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422" name="object 422"/>
          <p:cNvSpPr/>
          <p:nvPr/>
        </p:nvSpPr>
        <p:spPr>
          <a:xfrm>
            <a:off x="6995610" y="6115718"/>
            <a:ext cx="3175" cy="0"/>
          </a:xfrm>
          <a:custGeom>
            <a:avLst/>
            <a:gdLst/>
            <a:ahLst/>
            <a:cxnLst/>
            <a:rect l="l" t="t" r="r" b="b"/>
            <a:pathLst>
              <a:path w="3175">
                <a:moveTo>
                  <a:pt x="0" y="0"/>
                </a:moveTo>
                <a:lnTo>
                  <a:pt x="2756" y="0"/>
                </a:lnTo>
              </a:path>
            </a:pathLst>
          </a:custGeom>
          <a:ln w="3175">
            <a:solidFill>
              <a:srgbClr val="000000"/>
            </a:solidFill>
          </a:ln>
        </p:spPr>
        <p:txBody>
          <a:bodyPr wrap="square" lIns="0" tIns="0" rIns="0" bIns="0" rtlCol="0"/>
          <a:lstStyle/>
          <a:p>
            <a:endParaRPr/>
          </a:p>
        </p:txBody>
      </p:sp>
      <p:sp>
        <p:nvSpPr>
          <p:cNvPr id="423" name="object 423"/>
          <p:cNvSpPr/>
          <p:nvPr/>
        </p:nvSpPr>
        <p:spPr>
          <a:xfrm>
            <a:off x="7016739" y="6115718"/>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424" name="object 424"/>
          <p:cNvSpPr/>
          <p:nvPr/>
        </p:nvSpPr>
        <p:spPr>
          <a:xfrm>
            <a:off x="7036975" y="6115718"/>
            <a:ext cx="3175" cy="0"/>
          </a:xfrm>
          <a:custGeom>
            <a:avLst/>
            <a:gdLst/>
            <a:ahLst/>
            <a:cxnLst/>
            <a:rect l="l" t="t" r="r" b="b"/>
            <a:pathLst>
              <a:path w="3175">
                <a:moveTo>
                  <a:pt x="0" y="0"/>
                </a:moveTo>
                <a:lnTo>
                  <a:pt x="2755" y="0"/>
                </a:lnTo>
              </a:path>
            </a:pathLst>
          </a:custGeom>
          <a:ln w="3175">
            <a:solidFill>
              <a:srgbClr val="000000"/>
            </a:solidFill>
          </a:ln>
        </p:spPr>
        <p:txBody>
          <a:bodyPr wrap="square" lIns="0" tIns="0" rIns="0" bIns="0" rtlCol="0"/>
          <a:lstStyle/>
          <a:p>
            <a:endParaRPr/>
          </a:p>
        </p:txBody>
      </p:sp>
      <p:sp>
        <p:nvSpPr>
          <p:cNvPr id="425" name="object 425"/>
          <p:cNvSpPr/>
          <p:nvPr/>
        </p:nvSpPr>
        <p:spPr>
          <a:xfrm>
            <a:off x="7058103" y="6115718"/>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426" name="object 426"/>
          <p:cNvSpPr/>
          <p:nvPr/>
        </p:nvSpPr>
        <p:spPr>
          <a:xfrm>
            <a:off x="7078312" y="6115718"/>
            <a:ext cx="3175" cy="0"/>
          </a:xfrm>
          <a:custGeom>
            <a:avLst/>
            <a:gdLst/>
            <a:ahLst/>
            <a:cxnLst/>
            <a:rect l="l" t="t" r="r" b="b"/>
            <a:pathLst>
              <a:path w="3175">
                <a:moveTo>
                  <a:pt x="0" y="0"/>
                </a:moveTo>
                <a:lnTo>
                  <a:pt x="2756" y="0"/>
                </a:lnTo>
              </a:path>
            </a:pathLst>
          </a:custGeom>
          <a:ln w="3175">
            <a:solidFill>
              <a:srgbClr val="000000"/>
            </a:solidFill>
          </a:ln>
        </p:spPr>
        <p:txBody>
          <a:bodyPr wrap="square" lIns="0" tIns="0" rIns="0" bIns="0" rtlCol="0"/>
          <a:lstStyle/>
          <a:p>
            <a:endParaRPr/>
          </a:p>
        </p:txBody>
      </p:sp>
      <p:sp>
        <p:nvSpPr>
          <p:cNvPr id="427" name="object 427"/>
          <p:cNvSpPr/>
          <p:nvPr/>
        </p:nvSpPr>
        <p:spPr>
          <a:xfrm>
            <a:off x="7099441" y="6115718"/>
            <a:ext cx="3175" cy="0"/>
          </a:xfrm>
          <a:custGeom>
            <a:avLst/>
            <a:gdLst/>
            <a:ahLst/>
            <a:cxnLst/>
            <a:rect l="l" t="t" r="r" b="b"/>
            <a:pathLst>
              <a:path w="3175">
                <a:moveTo>
                  <a:pt x="0" y="0"/>
                </a:moveTo>
                <a:lnTo>
                  <a:pt x="2755" y="0"/>
                </a:lnTo>
              </a:path>
            </a:pathLst>
          </a:custGeom>
          <a:ln w="3175">
            <a:solidFill>
              <a:srgbClr val="000000"/>
            </a:solidFill>
          </a:ln>
        </p:spPr>
        <p:txBody>
          <a:bodyPr wrap="square" lIns="0" tIns="0" rIns="0" bIns="0" rtlCol="0"/>
          <a:lstStyle/>
          <a:p>
            <a:endParaRPr/>
          </a:p>
        </p:txBody>
      </p:sp>
      <p:sp>
        <p:nvSpPr>
          <p:cNvPr id="428" name="object 428"/>
          <p:cNvSpPr/>
          <p:nvPr/>
        </p:nvSpPr>
        <p:spPr>
          <a:xfrm>
            <a:off x="7120570" y="6115718"/>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429" name="object 429"/>
          <p:cNvSpPr/>
          <p:nvPr/>
        </p:nvSpPr>
        <p:spPr>
          <a:xfrm>
            <a:off x="7140805" y="6115718"/>
            <a:ext cx="3175" cy="0"/>
          </a:xfrm>
          <a:custGeom>
            <a:avLst/>
            <a:gdLst/>
            <a:ahLst/>
            <a:cxnLst/>
            <a:rect l="l" t="t" r="r" b="b"/>
            <a:pathLst>
              <a:path w="3175">
                <a:moveTo>
                  <a:pt x="0" y="0"/>
                </a:moveTo>
                <a:lnTo>
                  <a:pt x="2756" y="0"/>
                </a:lnTo>
              </a:path>
            </a:pathLst>
          </a:custGeom>
          <a:ln w="3175">
            <a:solidFill>
              <a:srgbClr val="000000"/>
            </a:solidFill>
          </a:ln>
        </p:spPr>
        <p:txBody>
          <a:bodyPr wrap="square" lIns="0" tIns="0" rIns="0" bIns="0" rtlCol="0"/>
          <a:lstStyle/>
          <a:p>
            <a:endParaRPr/>
          </a:p>
        </p:txBody>
      </p:sp>
      <p:sp>
        <p:nvSpPr>
          <p:cNvPr id="430" name="object 430"/>
          <p:cNvSpPr/>
          <p:nvPr/>
        </p:nvSpPr>
        <p:spPr>
          <a:xfrm>
            <a:off x="7161934" y="6115718"/>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431" name="object 431"/>
          <p:cNvSpPr/>
          <p:nvPr/>
        </p:nvSpPr>
        <p:spPr>
          <a:xfrm>
            <a:off x="7182143" y="6115718"/>
            <a:ext cx="3175" cy="0"/>
          </a:xfrm>
          <a:custGeom>
            <a:avLst/>
            <a:gdLst/>
            <a:ahLst/>
            <a:cxnLst/>
            <a:rect l="l" t="t" r="r" b="b"/>
            <a:pathLst>
              <a:path w="3175">
                <a:moveTo>
                  <a:pt x="0" y="0"/>
                </a:moveTo>
                <a:lnTo>
                  <a:pt x="2755" y="0"/>
                </a:lnTo>
              </a:path>
            </a:pathLst>
          </a:custGeom>
          <a:ln w="3175">
            <a:solidFill>
              <a:srgbClr val="000000"/>
            </a:solidFill>
          </a:ln>
        </p:spPr>
        <p:txBody>
          <a:bodyPr wrap="square" lIns="0" tIns="0" rIns="0" bIns="0" rtlCol="0"/>
          <a:lstStyle/>
          <a:p>
            <a:endParaRPr/>
          </a:p>
        </p:txBody>
      </p:sp>
      <p:sp>
        <p:nvSpPr>
          <p:cNvPr id="432" name="object 432"/>
          <p:cNvSpPr/>
          <p:nvPr/>
        </p:nvSpPr>
        <p:spPr>
          <a:xfrm>
            <a:off x="7203259" y="6115718"/>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433" name="object 433"/>
          <p:cNvSpPr/>
          <p:nvPr/>
        </p:nvSpPr>
        <p:spPr>
          <a:xfrm>
            <a:off x="7223469" y="6115718"/>
            <a:ext cx="3175" cy="0"/>
          </a:xfrm>
          <a:custGeom>
            <a:avLst/>
            <a:gdLst/>
            <a:ahLst/>
            <a:cxnLst/>
            <a:rect l="l" t="t" r="r" b="b"/>
            <a:pathLst>
              <a:path w="3175">
                <a:moveTo>
                  <a:pt x="0" y="0"/>
                </a:moveTo>
                <a:lnTo>
                  <a:pt x="2755" y="0"/>
                </a:lnTo>
              </a:path>
            </a:pathLst>
          </a:custGeom>
          <a:ln w="3175">
            <a:solidFill>
              <a:srgbClr val="000000"/>
            </a:solidFill>
          </a:ln>
        </p:spPr>
        <p:txBody>
          <a:bodyPr wrap="square" lIns="0" tIns="0" rIns="0" bIns="0" rtlCol="0"/>
          <a:lstStyle/>
          <a:p>
            <a:endParaRPr/>
          </a:p>
        </p:txBody>
      </p:sp>
      <p:sp>
        <p:nvSpPr>
          <p:cNvPr id="434" name="object 434"/>
          <p:cNvSpPr/>
          <p:nvPr/>
        </p:nvSpPr>
        <p:spPr>
          <a:xfrm>
            <a:off x="7244622" y="6115718"/>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435" name="object 435"/>
          <p:cNvSpPr/>
          <p:nvPr/>
        </p:nvSpPr>
        <p:spPr>
          <a:xfrm>
            <a:off x="7264832" y="6115718"/>
            <a:ext cx="3175" cy="0"/>
          </a:xfrm>
          <a:custGeom>
            <a:avLst/>
            <a:gdLst/>
            <a:ahLst/>
            <a:cxnLst/>
            <a:rect l="l" t="t" r="r" b="b"/>
            <a:pathLst>
              <a:path w="3175">
                <a:moveTo>
                  <a:pt x="0" y="0"/>
                </a:moveTo>
                <a:lnTo>
                  <a:pt x="2756" y="0"/>
                </a:lnTo>
              </a:path>
            </a:pathLst>
          </a:custGeom>
          <a:ln w="3175">
            <a:solidFill>
              <a:srgbClr val="000000"/>
            </a:solidFill>
          </a:ln>
        </p:spPr>
        <p:txBody>
          <a:bodyPr wrap="square" lIns="0" tIns="0" rIns="0" bIns="0" rtlCol="0"/>
          <a:lstStyle/>
          <a:p>
            <a:endParaRPr/>
          </a:p>
        </p:txBody>
      </p:sp>
      <p:sp>
        <p:nvSpPr>
          <p:cNvPr id="436" name="object 436"/>
          <p:cNvSpPr/>
          <p:nvPr/>
        </p:nvSpPr>
        <p:spPr>
          <a:xfrm>
            <a:off x="7285961" y="6115718"/>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437" name="object 437"/>
          <p:cNvSpPr/>
          <p:nvPr/>
        </p:nvSpPr>
        <p:spPr>
          <a:xfrm>
            <a:off x="7306171" y="6115718"/>
            <a:ext cx="3175" cy="0"/>
          </a:xfrm>
          <a:custGeom>
            <a:avLst/>
            <a:gdLst/>
            <a:ahLst/>
            <a:cxnLst/>
            <a:rect l="l" t="t" r="r" b="b"/>
            <a:pathLst>
              <a:path w="3175">
                <a:moveTo>
                  <a:pt x="0" y="0"/>
                </a:moveTo>
                <a:lnTo>
                  <a:pt x="2755" y="0"/>
                </a:lnTo>
              </a:path>
            </a:pathLst>
          </a:custGeom>
          <a:ln w="3175">
            <a:solidFill>
              <a:srgbClr val="000000"/>
            </a:solidFill>
          </a:ln>
        </p:spPr>
        <p:txBody>
          <a:bodyPr wrap="square" lIns="0" tIns="0" rIns="0" bIns="0" rtlCol="0"/>
          <a:lstStyle/>
          <a:p>
            <a:endParaRPr/>
          </a:p>
        </p:txBody>
      </p:sp>
      <p:sp>
        <p:nvSpPr>
          <p:cNvPr id="438" name="object 438"/>
          <p:cNvSpPr/>
          <p:nvPr/>
        </p:nvSpPr>
        <p:spPr>
          <a:xfrm>
            <a:off x="7327299" y="6115718"/>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439" name="object 439"/>
          <p:cNvSpPr/>
          <p:nvPr/>
        </p:nvSpPr>
        <p:spPr>
          <a:xfrm>
            <a:off x="7347535" y="6115718"/>
            <a:ext cx="3175" cy="0"/>
          </a:xfrm>
          <a:custGeom>
            <a:avLst/>
            <a:gdLst/>
            <a:ahLst/>
            <a:cxnLst/>
            <a:rect l="l" t="t" r="r" b="b"/>
            <a:pathLst>
              <a:path w="3175">
                <a:moveTo>
                  <a:pt x="0" y="0"/>
                </a:moveTo>
                <a:lnTo>
                  <a:pt x="2755" y="0"/>
                </a:lnTo>
              </a:path>
            </a:pathLst>
          </a:custGeom>
          <a:ln w="3175">
            <a:solidFill>
              <a:srgbClr val="000000"/>
            </a:solidFill>
          </a:ln>
        </p:spPr>
        <p:txBody>
          <a:bodyPr wrap="square" lIns="0" tIns="0" rIns="0" bIns="0" rtlCol="0"/>
          <a:lstStyle/>
          <a:p>
            <a:endParaRPr/>
          </a:p>
        </p:txBody>
      </p:sp>
      <p:sp>
        <p:nvSpPr>
          <p:cNvPr id="440" name="object 440"/>
          <p:cNvSpPr/>
          <p:nvPr/>
        </p:nvSpPr>
        <p:spPr>
          <a:xfrm>
            <a:off x="7368663" y="6115718"/>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441" name="object 441"/>
          <p:cNvSpPr/>
          <p:nvPr/>
        </p:nvSpPr>
        <p:spPr>
          <a:xfrm>
            <a:off x="7388873" y="6115718"/>
            <a:ext cx="3175" cy="0"/>
          </a:xfrm>
          <a:custGeom>
            <a:avLst/>
            <a:gdLst/>
            <a:ahLst/>
            <a:cxnLst/>
            <a:rect l="l" t="t" r="r" b="b"/>
            <a:pathLst>
              <a:path w="3175">
                <a:moveTo>
                  <a:pt x="0" y="0"/>
                </a:moveTo>
                <a:lnTo>
                  <a:pt x="2743" y="0"/>
                </a:lnTo>
              </a:path>
            </a:pathLst>
          </a:custGeom>
          <a:ln w="3175">
            <a:solidFill>
              <a:srgbClr val="000000"/>
            </a:solidFill>
          </a:ln>
        </p:spPr>
        <p:txBody>
          <a:bodyPr wrap="square" lIns="0" tIns="0" rIns="0" bIns="0" rtlCol="0"/>
          <a:lstStyle/>
          <a:p>
            <a:endParaRPr/>
          </a:p>
        </p:txBody>
      </p:sp>
      <p:sp>
        <p:nvSpPr>
          <p:cNvPr id="442" name="object 442"/>
          <p:cNvSpPr/>
          <p:nvPr/>
        </p:nvSpPr>
        <p:spPr>
          <a:xfrm>
            <a:off x="7409988" y="6115718"/>
            <a:ext cx="3175" cy="0"/>
          </a:xfrm>
          <a:custGeom>
            <a:avLst/>
            <a:gdLst/>
            <a:ahLst/>
            <a:cxnLst/>
            <a:rect l="l" t="t" r="r" b="b"/>
            <a:pathLst>
              <a:path w="3175">
                <a:moveTo>
                  <a:pt x="0" y="0"/>
                </a:moveTo>
                <a:lnTo>
                  <a:pt x="2755" y="0"/>
                </a:lnTo>
              </a:path>
            </a:pathLst>
          </a:custGeom>
          <a:ln w="3175">
            <a:solidFill>
              <a:srgbClr val="000000"/>
            </a:solidFill>
          </a:ln>
        </p:spPr>
        <p:txBody>
          <a:bodyPr wrap="square" lIns="0" tIns="0" rIns="0" bIns="0" rtlCol="0"/>
          <a:lstStyle/>
          <a:p>
            <a:endParaRPr/>
          </a:p>
        </p:txBody>
      </p:sp>
      <p:sp>
        <p:nvSpPr>
          <p:cNvPr id="443" name="object 443"/>
          <p:cNvSpPr/>
          <p:nvPr/>
        </p:nvSpPr>
        <p:spPr>
          <a:xfrm>
            <a:off x="7431117" y="6115718"/>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444" name="object 444"/>
          <p:cNvSpPr/>
          <p:nvPr/>
        </p:nvSpPr>
        <p:spPr>
          <a:xfrm>
            <a:off x="7451352" y="6115718"/>
            <a:ext cx="3175" cy="0"/>
          </a:xfrm>
          <a:custGeom>
            <a:avLst/>
            <a:gdLst/>
            <a:ahLst/>
            <a:cxnLst/>
            <a:rect l="l" t="t" r="r" b="b"/>
            <a:pathLst>
              <a:path w="3175">
                <a:moveTo>
                  <a:pt x="0" y="0"/>
                </a:moveTo>
                <a:lnTo>
                  <a:pt x="2755" y="0"/>
                </a:lnTo>
              </a:path>
            </a:pathLst>
          </a:custGeom>
          <a:ln w="3175">
            <a:solidFill>
              <a:srgbClr val="000000"/>
            </a:solidFill>
          </a:ln>
        </p:spPr>
        <p:txBody>
          <a:bodyPr wrap="square" lIns="0" tIns="0" rIns="0" bIns="0" rtlCol="0"/>
          <a:lstStyle/>
          <a:p>
            <a:endParaRPr/>
          </a:p>
        </p:txBody>
      </p:sp>
      <p:sp>
        <p:nvSpPr>
          <p:cNvPr id="445" name="object 445"/>
          <p:cNvSpPr/>
          <p:nvPr/>
        </p:nvSpPr>
        <p:spPr>
          <a:xfrm>
            <a:off x="7472481" y="6115718"/>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446" name="object 446"/>
          <p:cNvSpPr/>
          <p:nvPr/>
        </p:nvSpPr>
        <p:spPr>
          <a:xfrm>
            <a:off x="7492690" y="6115718"/>
            <a:ext cx="3175" cy="0"/>
          </a:xfrm>
          <a:custGeom>
            <a:avLst/>
            <a:gdLst/>
            <a:ahLst/>
            <a:cxnLst/>
            <a:rect l="l" t="t" r="r" b="b"/>
            <a:pathLst>
              <a:path w="3175">
                <a:moveTo>
                  <a:pt x="0" y="0"/>
                </a:moveTo>
                <a:lnTo>
                  <a:pt x="2755" y="0"/>
                </a:lnTo>
              </a:path>
            </a:pathLst>
          </a:custGeom>
          <a:ln w="3175">
            <a:solidFill>
              <a:srgbClr val="000000"/>
            </a:solidFill>
          </a:ln>
        </p:spPr>
        <p:txBody>
          <a:bodyPr wrap="square" lIns="0" tIns="0" rIns="0" bIns="0" rtlCol="0"/>
          <a:lstStyle/>
          <a:p>
            <a:endParaRPr/>
          </a:p>
        </p:txBody>
      </p:sp>
      <p:sp>
        <p:nvSpPr>
          <p:cNvPr id="447" name="object 447"/>
          <p:cNvSpPr/>
          <p:nvPr/>
        </p:nvSpPr>
        <p:spPr>
          <a:xfrm>
            <a:off x="7513819" y="6115718"/>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448" name="object 448"/>
          <p:cNvSpPr/>
          <p:nvPr/>
        </p:nvSpPr>
        <p:spPr>
          <a:xfrm>
            <a:off x="7534029" y="6115718"/>
            <a:ext cx="3175" cy="0"/>
          </a:xfrm>
          <a:custGeom>
            <a:avLst/>
            <a:gdLst/>
            <a:ahLst/>
            <a:cxnLst/>
            <a:rect l="l" t="t" r="r" b="b"/>
            <a:pathLst>
              <a:path w="3175">
                <a:moveTo>
                  <a:pt x="0" y="0"/>
                </a:moveTo>
                <a:lnTo>
                  <a:pt x="2755" y="0"/>
                </a:lnTo>
              </a:path>
            </a:pathLst>
          </a:custGeom>
          <a:ln w="3175">
            <a:solidFill>
              <a:srgbClr val="000000"/>
            </a:solidFill>
          </a:ln>
        </p:spPr>
        <p:txBody>
          <a:bodyPr wrap="square" lIns="0" tIns="0" rIns="0" bIns="0" rtlCol="0"/>
          <a:lstStyle/>
          <a:p>
            <a:endParaRPr/>
          </a:p>
        </p:txBody>
      </p:sp>
      <p:sp>
        <p:nvSpPr>
          <p:cNvPr id="449" name="object 449"/>
          <p:cNvSpPr/>
          <p:nvPr/>
        </p:nvSpPr>
        <p:spPr>
          <a:xfrm>
            <a:off x="7555183" y="6115718"/>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450" name="object 450"/>
          <p:cNvSpPr/>
          <p:nvPr/>
        </p:nvSpPr>
        <p:spPr>
          <a:xfrm>
            <a:off x="7575392" y="6115718"/>
            <a:ext cx="3175" cy="0"/>
          </a:xfrm>
          <a:custGeom>
            <a:avLst/>
            <a:gdLst/>
            <a:ahLst/>
            <a:cxnLst/>
            <a:rect l="l" t="t" r="r" b="b"/>
            <a:pathLst>
              <a:path w="3175">
                <a:moveTo>
                  <a:pt x="0" y="0"/>
                </a:moveTo>
                <a:lnTo>
                  <a:pt x="2755" y="0"/>
                </a:lnTo>
              </a:path>
            </a:pathLst>
          </a:custGeom>
          <a:ln w="3175">
            <a:solidFill>
              <a:srgbClr val="000000"/>
            </a:solidFill>
          </a:ln>
        </p:spPr>
        <p:txBody>
          <a:bodyPr wrap="square" lIns="0" tIns="0" rIns="0" bIns="0" rtlCol="0"/>
          <a:lstStyle/>
          <a:p>
            <a:endParaRPr/>
          </a:p>
        </p:txBody>
      </p:sp>
      <p:sp>
        <p:nvSpPr>
          <p:cNvPr id="451" name="object 451"/>
          <p:cNvSpPr/>
          <p:nvPr/>
        </p:nvSpPr>
        <p:spPr>
          <a:xfrm>
            <a:off x="7596508" y="6115718"/>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452" name="object 452"/>
          <p:cNvSpPr/>
          <p:nvPr/>
        </p:nvSpPr>
        <p:spPr>
          <a:xfrm>
            <a:off x="7616718" y="6115718"/>
            <a:ext cx="3175" cy="0"/>
          </a:xfrm>
          <a:custGeom>
            <a:avLst/>
            <a:gdLst/>
            <a:ahLst/>
            <a:cxnLst/>
            <a:rect l="l" t="t" r="r" b="b"/>
            <a:pathLst>
              <a:path w="3175">
                <a:moveTo>
                  <a:pt x="0" y="0"/>
                </a:moveTo>
                <a:lnTo>
                  <a:pt x="2755" y="0"/>
                </a:lnTo>
              </a:path>
            </a:pathLst>
          </a:custGeom>
          <a:ln w="3175">
            <a:solidFill>
              <a:srgbClr val="000000"/>
            </a:solidFill>
          </a:ln>
        </p:spPr>
        <p:txBody>
          <a:bodyPr wrap="square" lIns="0" tIns="0" rIns="0" bIns="0" rtlCol="0"/>
          <a:lstStyle/>
          <a:p>
            <a:endParaRPr/>
          </a:p>
        </p:txBody>
      </p:sp>
      <p:sp>
        <p:nvSpPr>
          <p:cNvPr id="453" name="object 453"/>
          <p:cNvSpPr/>
          <p:nvPr/>
        </p:nvSpPr>
        <p:spPr>
          <a:xfrm>
            <a:off x="7637846" y="6115718"/>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454" name="object 454"/>
          <p:cNvSpPr/>
          <p:nvPr/>
        </p:nvSpPr>
        <p:spPr>
          <a:xfrm>
            <a:off x="7658056" y="6115718"/>
            <a:ext cx="3175" cy="0"/>
          </a:xfrm>
          <a:custGeom>
            <a:avLst/>
            <a:gdLst/>
            <a:ahLst/>
            <a:cxnLst/>
            <a:rect l="l" t="t" r="r" b="b"/>
            <a:pathLst>
              <a:path w="3175">
                <a:moveTo>
                  <a:pt x="0" y="0"/>
                </a:moveTo>
                <a:lnTo>
                  <a:pt x="2755" y="0"/>
                </a:lnTo>
              </a:path>
            </a:pathLst>
          </a:custGeom>
          <a:ln w="3175">
            <a:solidFill>
              <a:srgbClr val="000000"/>
            </a:solidFill>
          </a:ln>
        </p:spPr>
        <p:txBody>
          <a:bodyPr wrap="square" lIns="0" tIns="0" rIns="0" bIns="0" rtlCol="0"/>
          <a:lstStyle/>
          <a:p>
            <a:endParaRPr/>
          </a:p>
        </p:txBody>
      </p:sp>
      <p:sp>
        <p:nvSpPr>
          <p:cNvPr id="455" name="object 455"/>
          <p:cNvSpPr/>
          <p:nvPr/>
        </p:nvSpPr>
        <p:spPr>
          <a:xfrm>
            <a:off x="7679210" y="6115718"/>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456" name="object 456"/>
          <p:cNvSpPr/>
          <p:nvPr/>
        </p:nvSpPr>
        <p:spPr>
          <a:xfrm>
            <a:off x="7699420" y="6115718"/>
            <a:ext cx="3175" cy="0"/>
          </a:xfrm>
          <a:custGeom>
            <a:avLst/>
            <a:gdLst/>
            <a:ahLst/>
            <a:cxnLst/>
            <a:rect l="l" t="t" r="r" b="b"/>
            <a:pathLst>
              <a:path w="3175">
                <a:moveTo>
                  <a:pt x="0" y="0"/>
                </a:moveTo>
                <a:lnTo>
                  <a:pt x="2755" y="0"/>
                </a:lnTo>
              </a:path>
            </a:pathLst>
          </a:custGeom>
          <a:ln w="3175">
            <a:solidFill>
              <a:srgbClr val="000000"/>
            </a:solidFill>
          </a:ln>
        </p:spPr>
        <p:txBody>
          <a:bodyPr wrap="square" lIns="0" tIns="0" rIns="0" bIns="0" rtlCol="0"/>
          <a:lstStyle/>
          <a:p>
            <a:endParaRPr/>
          </a:p>
        </p:txBody>
      </p:sp>
      <p:sp>
        <p:nvSpPr>
          <p:cNvPr id="457" name="object 457"/>
          <p:cNvSpPr/>
          <p:nvPr/>
        </p:nvSpPr>
        <p:spPr>
          <a:xfrm>
            <a:off x="7720548" y="6115718"/>
            <a:ext cx="3175" cy="0"/>
          </a:xfrm>
          <a:custGeom>
            <a:avLst/>
            <a:gdLst/>
            <a:ahLst/>
            <a:cxnLst/>
            <a:rect l="l" t="t" r="r" b="b"/>
            <a:pathLst>
              <a:path w="3175">
                <a:moveTo>
                  <a:pt x="0" y="0"/>
                </a:moveTo>
                <a:lnTo>
                  <a:pt x="2755" y="0"/>
                </a:lnTo>
              </a:path>
            </a:pathLst>
          </a:custGeom>
          <a:ln w="3175">
            <a:solidFill>
              <a:srgbClr val="000000"/>
            </a:solidFill>
          </a:ln>
        </p:spPr>
        <p:txBody>
          <a:bodyPr wrap="square" lIns="0" tIns="0" rIns="0" bIns="0" rtlCol="0"/>
          <a:lstStyle/>
          <a:p>
            <a:endParaRPr/>
          </a:p>
        </p:txBody>
      </p:sp>
      <p:sp>
        <p:nvSpPr>
          <p:cNvPr id="458" name="object 458"/>
          <p:cNvSpPr/>
          <p:nvPr/>
        </p:nvSpPr>
        <p:spPr>
          <a:xfrm>
            <a:off x="7741664" y="6115718"/>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459" name="object 459"/>
          <p:cNvSpPr/>
          <p:nvPr/>
        </p:nvSpPr>
        <p:spPr>
          <a:xfrm>
            <a:off x="7761874" y="6115718"/>
            <a:ext cx="3175" cy="0"/>
          </a:xfrm>
          <a:custGeom>
            <a:avLst/>
            <a:gdLst/>
            <a:ahLst/>
            <a:cxnLst/>
            <a:rect l="l" t="t" r="r" b="b"/>
            <a:pathLst>
              <a:path w="3175">
                <a:moveTo>
                  <a:pt x="0" y="0"/>
                </a:moveTo>
                <a:lnTo>
                  <a:pt x="2755" y="0"/>
                </a:lnTo>
              </a:path>
            </a:pathLst>
          </a:custGeom>
          <a:ln w="3175">
            <a:solidFill>
              <a:srgbClr val="000000"/>
            </a:solidFill>
          </a:ln>
        </p:spPr>
        <p:txBody>
          <a:bodyPr wrap="square" lIns="0" tIns="0" rIns="0" bIns="0" rtlCol="0"/>
          <a:lstStyle/>
          <a:p>
            <a:endParaRPr/>
          </a:p>
        </p:txBody>
      </p:sp>
      <p:sp>
        <p:nvSpPr>
          <p:cNvPr id="460" name="object 460"/>
          <p:cNvSpPr/>
          <p:nvPr/>
        </p:nvSpPr>
        <p:spPr>
          <a:xfrm>
            <a:off x="7783041" y="6115718"/>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461" name="object 461"/>
          <p:cNvSpPr/>
          <p:nvPr/>
        </p:nvSpPr>
        <p:spPr>
          <a:xfrm>
            <a:off x="7803238" y="6115718"/>
            <a:ext cx="3175" cy="0"/>
          </a:xfrm>
          <a:custGeom>
            <a:avLst/>
            <a:gdLst/>
            <a:ahLst/>
            <a:cxnLst/>
            <a:rect l="l" t="t" r="r" b="b"/>
            <a:pathLst>
              <a:path w="3175">
                <a:moveTo>
                  <a:pt x="0" y="0"/>
                </a:moveTo>
                <a:lnTo>
                  <a:pt x="2755" y="0"/>
                </a:lnTo>
              </a:path>
            </a:pathLst>
          </a:custGeom>
          <a:ln w="3175">
            <a:solidFill>
              <a:srgbClr val="000000"/>
            </a:solidFill>
          </a:ln>
        </p:spPr>
        <p:txBody>
          <a:bodyPr wrap="square" lIns="0" tIns="0" rIns="0" bIns="0" rtlCol="0"/>
          <a:lstStyle/>
          <a:p>
            <a:endParaRPr/>
          </a:p>
        </p:txBody>
      </p:sp>
      <p:sp>
        <p:nvSpPr>
          <p:cNvPr id="462" name="object 462"/>
          <p:cNvSpPr/>
          <p:nvPr/>
        </p:nvSpPr>
        <p:spPr>
          <a:xfrm>
            <a:off x="7824366" y="6115718"/>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463" name="object 463"/>
          <p:cNvSpPr/>
          <p:nvPr/>
        </p:nvSpPr>
        <p:spPr>
          <a:xfrm>
            <a:off x="7844576" y="6115718"/>
            <a:ext cx="3175" cy="0"/>
          </a:xfrm>
          <a:custGeom>
            <a:avLst/>
            <a:gdLst/>
            <a:ahLst/>
            <a:cxnLst/>
            <a:rect l="l" t="t" r="r" b="b"/>
            <a:pathLst>
              <a:path w="3175">
                <a:moveTo>
                  <a:pt x="0" y="0"/>
                </a:moveTo>
                <a:lnTo>
                  <a:pt x="2755" y="0"/>
                </a:lnTo>
              </a:path>
            </a:pathLst>
          </a:custGeom>
          <a:ln w="3175">
            <a:solidFill>
              <a:srgbClr val="000000"/>
            </a:solidFill>
          </a:ln>
        </p:spPr>
        <p:txBody>
          <a:bodyPr wrap="square" lIns="0" tIns="0" rIns="0" bIns="0" rtlCol="0"/>
          <a:lstStyle/>
          <a:p>
            <a:endParaRPr/>
          </a:p>
        </p:txBody>
      </p:sp>
      <p:sp>
        <p:nvSpPr>
          <p:cNvPr id="464" name="object 464"/>
          <p:cNvSpPr/>
          <p:nvPr/>
        </p:nvSpPr>
        <p:spPr>
          <a:xfrm>
            <a:off x="7865704" y="6115718"/>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465" name="object 465"/>
          <p:cNvSpPr/>
          <p:nvPr/>
        </p:nvSpPr>
        <p:spPr>
          <a:xfrm>
            <a:off x="7885940" y="6115718"/>
            <a:ext cx="3175" cy="0"/>
          </a:xfrm>
          <a:custGeom>
            <a:avLst/>
            <a:gdLst/>
            <a:ahLst/>
            <a:cxnLst/>
            <a:rect l="l" t="t" r="r" b="b"/>
            <a:pathLst>
              <a:path w="3175">
                <a:moveTo>
                  <a:pt x="0" y="0"/>
                </a:moveTo>
                <a:lnTo>
                  <a:pt x="2755" y="0"/>
                </a:lnTo>
              </a:path>
            </a:pathLst>
          </a:custGeom>
          <a:ln w="3175">
            <a:solidFill>
              <a:srgbClr val="000000"/>
            </a:solidFill>
          </a:ln>
        </p:spPr>
        <p:txBody>
          <a:bodyPr wrap="square" lIns="0" tIns="0" rIns="0" bIns="0" rtlCol="0"/>
          <a:lstStyle/>
          <a:p>
            <a:endParaRPr/>
          </a:p>
        </p:txBody>
      </p:sp>
      <p:sp>
        <p:nvSpPr>
          <p:cNvPr id="466" name="object 466"/>
          <p:cNvSpPr/>
          <p:nvPr/>
        </p:nvSpPr>
        <p:spPr>
          <a:xfrm>
            <a:off x="7907068" y="6115718"/>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467" name="object 467"/>
          <p:cNvSpPr/>
          <p:nvPr/>
        </p:nvSpPr>
        <p:spPr>
          <a:xfrm>
            <a:off x="7927278" y="6115718"/>
            <a:ext cx="3175" cy="0"/>
          </a:xfrm>
          <a:custGeom>
            <a:avLst/>
            <a:gdLst/>
            <a:ahLst/>
            <a:cxnLst/>
            <a:rect l="l" t="t" r="r" b="b"/>
            <a:pathLst>
              <a:path w="3175">
                <a:moveTo>
                  <a:pt x="0" y="0"/>
                </a:moveTo>
                <a:lnTo>
                  <a:pt x="2755" y="0"/>
                </a:lnTo>
              </a:path>
            </a:pathLst>
          </a:custGeom>
          <a:ln w="3175">
            <a:solidFill>
              <a:srgbClr val="000000"/>
            </a:solidFill>
          </a:ln>
        </p:spPr>
        <p:txBody>
          <a:bodyPr wrap="square" lIns="0" tIns="0" rIns="0" bIns="0" rtlCol="0"/>
          <a:lstStyle/>
          <a:p>
            <a:endParaRPr/>
          </a:p>
        </p:txBody>
      </p:sp>
      <p:sp>
        <p:nvSpPr>
          <p:cNvPr id="468" name="object 468"/>
          <p:cNvSpPr/>
          <p:nvPr/>
        </p:nvSpPr>
        <p:spPr>
          <a:xfrm>
            <a:off x="7948393" y="6115718"/>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469" name="object 469"/>
          <p:cNvSpPr/>
          <p:nvPr/>
        </p:nvSpPr>
        <p:spPr>
          <a:xfrm>
            <a:off x="7968603" y="6115718"/>
            <a:ext cx="3175" cy="0"/>
          </a:xfrm>
          <a:custGeom>
            <a:avLst/>
            <a:gdLst/>
            <a:ahLst/>
            <a:cxnLst/>
            <a:rect l="l" t="t" r="r" b="b"/>
            <a:pathLst>
              <a:path w="3175">
                <a:moveTo>
                  <a:pt x="0" y="0"/>
                </a:moveTo>
                <a:lnTo>
                  <a:pt x="2755" y="0"/>
                </a:lnTo>
              </a:path>
            </a:pathLst>
          </a:custGeom>
          <a:ln w="3175">
            <a:solidFill>
              <a:srgbClr val="000000"/>
            </a:solidFill>
          </a:ln>
        </p:spPr>
        <p:txBody>
          <a:bodyPr wrap="square" lIns="0" tIns="0" rIns="0" bIns="0" rtlCol="0"/>
          <a:lstStyle/>
          <a:p>
            <a:endParaRPr/>
          </a:p>
        </p:txBody>
      </p:sp>
      <p:sp>
        <p:nvSpPr>
          <p:cNvPr id="470" name="object 470"/>
          <p:cNvSpPr/>
          <p:nvPr/>
        </p:nvSpPr>
        <p:spPr>
          <a:xfrm>
            <a:off x="7989770" y="6115718"/>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471" name="object 471"/>
          <p:cNvSpPr/>
          <p:nvPr/>
        </p:nvSpPr>
        <p:spPr>
          <a:xfrm>
            <a:off x="8010886" y="6115718"/>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472" name="object 472"/>
          <p:cNvSpPr/>
          <p:nvPr/>
        </p:nvSpPr>
        <p:spPr>
          <a:xfrm>
            <a:off x="8031095" y="6115718"/>
            <a:ext cx="3175" cy="0"/>
          </a:xfrm>
          <a:custGeom>
            <a:avLst/>
            <a:gdLst/>
            <a:ahLst/>
            <a:cxnLst/>
            <a:rect l="l" t="t" r="r" b="b"/>
            <a:pathLst>
              <a:path w="3175">
                <a:moveTo>
                  <a:pt x="0" y="0"/>
                </a:moveTo>
                <a:lnTo>
                  <a:pt x="2755" y="0"/>
                </a:lnTo>
              </a:path>
            </a:pathLst>
          </a:custGeom>
          <a:ln w="3175">
            <a:solidFill>
              <a:srgbClr val="000000"/>
            </a:solidFill>
          </a:ln>
        </p:spPr>
        <p:txBody>
          <a:bodyPr wrap="square" lIns="0" tIns="0" rIns="0" bIns="0" rtlCol="0"/>
          <a:lstStyle/>
          <a:p>
            <a:endParaRPr/>
          </a:p>
        </p:txBody>
      </p:sp>
      <p:sp>
        <p:nvSpPr>
          <p:cNvPr id="473" name="object 473"/>
          <p:cNvSpPr/>
          <p:nvPr/>
        </p:nvSpPr>
        <p:spPr>
          <a:xfrm>
            <a:off x="8052224" y="6115718"/>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474" name="object 474"/>
          <p:cNvSpPr/>
          <p:nvPr/>
        </p:nvSpPr>
        <p:spPr>
          <a:xfrm>
            <a:off x="8072434" y="6115718"/>
            <a:ext cx="3175" cy="0"/>
          </a:xfrm>
          <a:custGeom>
            <a:avLst/>
            <a:gdLst/>
            <a:ahLst/>
            <a:cxnLst/>
            <a:rect l="l" t="t" r="r" b="b"/>
            <a:pathLst>
              <a:path w="3175">
                <a:moveTo>
                  <a:pt x="0" y="0"/>
                </a:moveTo>
                <a:lnTo>
                  <a:pt x="2755" y="0"/>
                </a:lnTo>
              </a:path>
            </a:pathLst>
          </a:custGeom>
          <a:ln w="3175">
            <a:solidFill>
              <a:srgbClr val="000000"/>
            </a:solidFill>
          </a:ln>
        </p:spPr>
        <p:txBody>
          <a:bodyPr wrap="square" lIns="0" tIns="0" rIns="0" bIns="0" rtlCol="0"/>
          <a:lstStyle/>
          <a:p>
            <a:endParaRPr/>
          </a:p>
        </p:txBody>
      </p:sp>
      <p:sp>
        <p:nvSpPr>
          <p:cNvPr id="475" name="object 475"/>
          <p:cNvSpPr/>
          <p:nvPr/>
        </p:nvSpPr>
        <p:spPr>
          <a:xfrm>
            <a:off x="8093588" y="6115718"/>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476" name="object 476"/>
          <p:cNvSpPr/>
          <p:nvPr/>
        </p:nvSpPr>
        <p:spPr>
          <a:xfrm>
            <a:off x="8113797" y="6115718"/>
            <a:ext cx="3175" cy="0"/>
          </a:xfrm>
          <a:custGeom>
            <a:avLst/>
            <a:gdLst/>
            <a:ahLst/>
            <a:cxnLst/>
            <a:rect l="l" t="t" r="r" b="b"/>
            <a:pathLst>
              <a:path w="3175">
                <a:moveTo>
                  <a:pt x="0" y="0"/>
                </a:moveTo>
                <a:lnTo>
                  <a:pt x="2755" y="0"/>
                </a:lnTo>
              </a:path>
            </a:pathLst>
          </a:custGeom>
          <a:ln w="3175">
            <a:solidFill>
              <a:srgbClr val="000000"/>
            </a:solidFill>
          </a:ln>
        </p:spPr>
        <p:txBody>
          <a:bodyPr wrap="square" lIns="0" tIns="0" rIns="0" bIns="0" rtlCol="0"/>
          <a:lstStyle/>
          <a:p>
            <a:endParaRPr/>
          </a:p>
        </p:txBody>
      </p:sp>
      <p:sp>
        <p:nvSpPr>
          <p:cNvPr id="477" name="object 477"/>
          <p:cNvSpPr/>
          <p:nvPr/>
        </p:nvSpPr>
        <p:spPr>
          <a:xfrm>
            <a:off x="8134925" y="6115718"/>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478" name="object 478"/>
          <p:cNvSpPr/>
          <p:nvPr/>
        </p:nvSpPr>
        <p:spPr>
          <a:xfrm>
            <a:off x="8155123" y="6115718"/>
            <a:ext cx="3175" cy="0"/>
          </a:xfrm>
          <a:custGeom>
            <a:avLst/>
            <a:gdLst/>
            <a:ahLst/>
            <a:cxnLst/>
            <a:rect l="l" t="t" r="r" b="b"/>
            <a:pathLst>
              <a:path w="3175">
                <a:moveTo>
                  <a:pt x="0" y="0"/>
                </a:moveTo>
                <a:lnTo>
                  <a:pt x="2755" y="0"/>
                </a:lnTo>
              </a:path>
            </a:pathLst>
          </a:custGeom>
          <a:ln w="3175">
            <a:solidFill>
              <a:srgbClr val="000000"/>
            </a:solidFill>
          </a:ln>
        </p:spPr>
        <p:txBody>
          <a:bodyPr wrap="square" lIns="0" tIns="0" rIns="0" bIns="0" rtlCol="0"/>
          <a:lstStyle/>
          <a:p>
            <a:endParaRPr/>
          </a:p>
        </p:txBody>
      </p:sp>
      <p:sp>
        <p:nvSpPr>
          <p:cNvPr id="479" name="object 479"/>
          <p:cNvSpPr/>
          <p:nvPr/>
        </p:nvSpPr>
        <p:spPr>
          <a:xfrm>
            <a:off x="8176252" y="6115718"/>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480" name="object 480"/>
          <p:cNvSpPr/>
          <p:nvPr/>
        </p:nvSpPr>
        <p:spPr>
          <a:xfrm>
            <a:off x="8196487" y="6115718"/>
            <a:ext cx="3175" cy="0"/>
          </a:xfrm>
          <a:custGeom>
            <a:avLst/>
            <a:gdLst/>
            <a:ahLst/>
            <a:cxnLst/>
            <a:rect l="l" t="t" r="r" b="b"/>
            <a:pathLst>
              <a:path w="3175">
                <a:moveTo>
                  <a:pt x="0" y="0"/>
                </a:moveTo>
                <a:lnTo>
                  <a:pt x="2755" y="0"/>
                </a:lnTo>
              </a:path>
            </a:pathLst>
          </a:custGeom>
          <a:ln w="3175">
            <a:solidFill>
              <a:srgbClr val="000000"/>
            </a:solidFill>
          </a:ln>
        </p:spPr>
        <p:txBody>
          <a:bodyPr wrap="square" lIns="0" tIns="0" rIns="0" bIns="0" rtlCol="0"/>
          <a:lstStyle/>
          <a:p>
            <a:endParaRPr/>
          </a:p>
        </p:txBody>
      </p:sp>
      <p:sp>
        <p:nvSpPr>
          <p:cNvPr id="481" name="object 481"/>
          <p:cNvSpPr/>
          <p:nvPr/>
        </p:nvSpPr>
        <p:spPr>
          <a:xfrm>
            <a:off x="8217615" y="6115718"/>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482" name="object 482"/>
          <p:cNvSpPr/>
          <p:nvPr/>
        </p:nvSpPr>
        <p:spPr>
          <a:xfrm>
            <a:off x="8237825" y="6115718"/>
            <a:ext cx="3175" cy="0"/>
          </a:xfrm>
          <a:custGeom>
            <a:avLst/>
            <a:gdLst/>
            <a:ahLst/>
            <a:cxnLst/>
            <a:rect l="l" t="t" r="r" b="b"/>
            <a:pathLst>
              <a:path w="3175">
                <a:moveTo>
                  <a:pt x="0" y="0"/>
                </a:moveTo>
                <a:lnTo>
                  <a:pt x="2755" y="0"/>
                </a:lnTo>
              </a:path>
            </a:pathLst>
          </a:custGeom>
          <a:ln w="3175">
            <a:solidFill>
              <a:srgbClr val="000000"/>
            </a:solidFill>
          </a:ln>
        </p:spPr>
        <p:txBody>
          <a:bodyPr wrap="square" lIns="0" tIns="0" rIns="0" bIns="0" rtlCol="0"/>
          <a:lstStyle/>
          <a:p>
            <a:endParaRPr/>
          </a:p>
        </p:txBody>
      </p:sp>
      <p:sp>
        <p:nvSpPr>
          <p:cNvPr id="483" name="object 483"/>
          <p:cNvSpPr/>
          <p:nvPr/>
        </p:nvSpPr>
        <p:spPr>
          <a:xfrm>
            <a:off x="8258954" y="6115718"/>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484" name="object 484"/>
          <p:cNvSpPr/>
          <p:nvPr/>
        </p:nvSpPr>
        <p:spPr>
          <a:xfrm>
            <a:off x="8279163" y="6115718"/>
            <a:ext cx="3175" cy="0"/>
          </a:xfrm>
          <a:custGeom>
            <a:avLst/>
            <a:gdLst/>
            <a:ahLst/>
            <a:cxnLst/>
            <a:rect l="l" t="t" r="r" b="b"/>
            <a:pathLst>
              <a:path w="3175">
                <a:moveTo>
                  <a:pt x="0" y="0"/>
                </a:moveTo>
                <a:lnTo>
                  <a:pt x="2755" y="0"/>
                </a:lnTo>
              </a:path>
            </a:pathLst>
          </a:custGeom>
          <a:ln w="3175">
            <a:solidFill>
              <a:srgbClr val="000000"/>
            </a:solidFill>
          </a:ln>
        </p:spPr>
        <p:txBody>
          <a:bodyPr wrap="square" lIns="0" tIns="0" rIns="0" bIns="0" rtlCol="0"/>
          <a:lstStyle/>
          <a:p>
            <a:endParaRPr/>
          </a:p>
        </p:txBody>
      </p:sp>
      <p:sp>
        <p:nvSpPr>
          <p:cNvPr id="485" name="object 485"/>
          <p:cNvSpPr/>
          <p:nvPr/>
        </p:nvSpPr>
        <p:spPr>
          <a:xfrm>
            <a:off x="8300317" y="6115718"/>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486" name="object 486"/>
          <p:cNvSpPr/>
          <p:nvPr/>
        </p:nvSpPr>
        <p:spPr>
          <a:xfrm>
            <a:off x="8321445" y="6115718"/>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487" name="object 487"/>
          <p:cNvSpPr/>
          <p:nvPr/>
        </p:nvSpPr>
        <p:spPr>
          <a:xfrm>
            <a:off x="8341655" y="6115718"/>
            <a:ext cx="3175" cy="0"/>
          </a:xfrm>
          <a:custGeom>
            <a:avLst/>
            <a:gdLst/>
            <a:ahLst/>
            <a:cxnLst/>
            <a:rect l="l" t="t" r="r" b="b"/>
            <a:pathLst>
              <a:path w="3175">
                <a:moveTo>
                  <a:pt x="0" y="0"/>
                </a:moveTo>
                <a:lnTo>
                  <a:pt x="2743" y="0"/>
                </a:lnTo>
              </a:path>
            </a:pathLst>
          </a:custGeom>
          <a:ln w="3175">
            <a:solidFill>
              <a:srgbClr val="000000"/>
            </a:solidFill>
          </a:ln>
        </p:spPr>
        <p:txBody>
          <a:bodyPr wrap="square" lIns="0" tIns="0" rIns="0" bIns="0" rtlCol="0"/>
          <a:lstStyle/>
          <a:p>
            <a:endParaRPr/>
          </a:p>
        </p:txBody>
      </p:sp>
      <p:sp>
        <p:nvSpPr>
          <p:cNvPr id="488" name="object 488"/>
          <p:cNvSpPr/>
          <p:nvPr/>
        </p:nvSpPr>
        <p:spPr>
          <a:xfrm>
            <a:off x="8362771" y="6115718"/>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489" name="object 489"/>
          <p:cNvSpPr/>
          <p:nvPr/>
        </p:nvSpPr>
        <p:spPr>
          <a:xfrm>
            <a:off x="8382981" y="6115718"/>
            <a:ext cx="3175" cy="0"/>
          </a:xfrm>
          <a:custGeom>
            <a:avLst/>
            <a:gdLst/>
            <a:ahLst/>
            <a:cxnLst/>
            <a:rect l="l" t="t" r="r" b="b"/>
            <a:pathLst>
              <a:path w="3175">
                <a:moveTo>
                  <a:pt x="0" y="0"/>
                </a:moveTo>
                <a:lnTo>
                  <a:pt x="2755" y="0"/>
                </a:lnTo>
              </a:path>
            </a:pathLst>
          </a:custGeom>
          <a:ln w="3175">
            <a:solidFill>
              <a:srgbClr val="000000"/>
            </a:solidFill>
          </a:ln>
        </p:spPr>
        <p:txBody>
          <a:bodyPr wrap="square" lIns="0" tIns="0" rIns="0" bIns="0" rtlCol="0"/>
          <a:lstStyle/>
          <a:p>
            <a:endParaRPr/>
          </a:p>
        </p:txBody>
      </p:sp>
      <p:sp>
        <p:nvSpPr>
          <p:cNvPr id="490" name="object 490"/>
          <p:cNvSpPr/>
          <p:nvPr/>
        </p:nvSpPr>
        <p:spPr>
          <a:xfrm>
            <a:off x="8404135" y="6115718"/>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491" name="object 491"/>
          <p:cNvSpPr/>
          <p:nvPr/>
        </p:nvSpPr>
        <p:spPr>
          <a:xfrm>
            <a:off x="8424344" y="6115718"/>
            <a:ext cx="3175" cy="0"/>
          </a:xfrm>
          <a:custGeom>
            <a:avLst/>
            <a:gdLst/>
            <a:ahLst/>
            <a:cxnLst/>
            <a:rect l="l" t="t" r="r" b="b"/>
            <a:pathLst>
              <a:path w="3175">
                <a:moveTo>
                  <a:pt x="0" y="0"/>
                </a:moveTo>
                <a:lnTo>
                  <a:pt x="2755" y="0"/>
                </a:lnTo>
              </a:path>
            </a:pathLst>
          </a:custGeom>
          <a:ln w="3175">
            <a:solidFill>
              <a:srgbClr val="000000"/>
            </a:solidFill>
          </a:ln>
        </p:spPr>
        <p:txBody>
          <a:bodyPr wrap="square" lIns="0" tIns="0" rIns="0" bIns="0" rtlCol="0"/>
          <a:lstStyle/>
          <a:p>
            <a:endParaRPr/>
          </a:p>
        </p:txBody>
      </p:sp>
      <p:sp>
        <p:nvSpPr>
          <p:cNvPr id="492" name="object 492"/>
          <p:cNvSpPr/>
          <p:nvPr/>
        </p:nvSpPr>
        <p:spPr>
          <a:xfrm>
            <a:off x="8445473" y="6115718"/>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493" name="object 493"/>
          <p:cNvSpPr/>
          <p:nvPr/>
        </p:nvSpPr>
        <p:spPr>
          <a:xfrm>
            <a:off x="8465683" y="6115718"/>
            <a:ext cx="3175" cy="0"/>
          </a:xfrm>
          <a:custGeom>
            <a:avLst/>
            <a:gdLst/>
            <a:ahLst/>
            <a:cxnLst/>
            <a:rect l="l" t="t" r="r" b="b"/>
            <a:pathLst>
              <a:path w="3175">
                <a:moveTo>
                  <a:pt x="0" y="0"/>
                </a:moveTo>
                <a:lnTo>
                  <a:pt x="2755" y="0"/>
                </a:lnTo>
              </a:path>
            </a:pathLst>
          </a:custGeom>
          <a:ln w="3175">
            <a:solidFill>
              <a:srgbClr val="000000"/>
            </a:solidFill>
          </a:ln>
        </p:spPr>
        <p:txBody>
          <a:bodyPr wrap="square" lIns="0" tIns="0" rIns="0" bIns="0" rtlCol="0"/>
          <a:lstStyle/>
          <a:p>
            <a:endParaRPr/>
          </a:p>
        </p:txBody>
      </p:sp>
      <p:sp>
        <p:nvSpPr>
          <p:cNvPr id="494" name="object 494"/>
          <p:cNvSpPr/>
          <p:nvPr/>
        </p:nvSpPr>
        <p:spPr>
          <a:xfrm>
            <a:off x="8486811" y="6115718"/>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495" name="object 495"/>
          <p:cNvSpPr/>
          <p:nvPr/>
        </p:nvSpPr>
        <p:spPr>
          <a:xfrm>
            <a:off x="8507046" y="6115718"/>
            <a:ext cx="3175" cy="0"/>
          </a:xfrm>
          <a:custGeom>
            <a:avLst/>
            <a:gdLst/>
            <a:ahLst/>
            <a:cxnLst/>
            <a:rect l="l" t="t" r="r" b="b"/>
            <a:pathLst>
              <a:path w="3175">
                <a:moveTo>
                  <a:pt x="0" y="0"/>
                </a:moveTo>
                <a:lnTo>
                  <a:pt x="2755" y="0"/>
                </a:lnTo>
              </a:path>
            </a:pathLst>
          </a:custGeom>
          <a:ln w="3175">
            <a:solidFill>
              <a:srgbClr val="000000"/>
            </a:solidFill>
          </a:ln>
        </p:spPr>
        <p:txBody>
          <a:bodyPr wrap="square" lIns="0" tIns="0" rIns="0" bIns="0" rtlCol="0"/>
          <a:lstStyle/>
          <a:p>
            <a:endParaRPr/>
          </a:p>
        </p:txBody>
      </p:sp>
      <p:sp>
        <p:nvSpPr>
          <p:cNvPr id="496" name="object 496"/>
          <p:cNvSpPr/>
          <p:nvPr/>
        </p:nvSpPr>
        <p:spPr>
          <a:xfrm>
            <a:off x="8528175" y="6115718"/>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497" name="object 497"/>
          <p:cNvSpPr/>
          <p:nvPr/>
        </p:nvSpPr>
        <p:spPr>
          <a:xfrm>
            <a:off x="8569500" y="6115718"/>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498" name="object 498"/>
          <p:cNvSpPr/>
          <p:nvPr/>
        </p:nvSpPr>
        <p:spPr>
          <a:xfrm>
            <a:off x="8589710" y="6115718"/>
            <a:ext cx="3175" cy="0"/>
          </a:xfrm>
          <a:custGeom>
            <a:avLst/>
            <a:gdLst/>
            <a:ahLst/>
            <a:cxnLst/>
            <a:rect l="l" t="t" r="r" b="b"/>
            <a:pathLst>
              <a:path w="3175">
                <a:moveTo>
                  <a:pt x="0" y="0"/>
                </a:moveTo>
                <a:lnTo>
                  <a:pt x="2755" y="0"/>
                </a:lnTo>
              </a:path>
            </a:pathLst>
          </a:custGeom>
          <a:ln w="3175">
            <a:solidFill>
              <a:srgbClr val="000000"/>
            </a:solidFill>
          </a:ln>
        </p:spPr>
        <p:txBody>
          <a:bodyPr wrap="square" lIns="0" tIns="0" rIns="0" bIns="0" rtlCol="0"/>
          <a:lstStyle/>
          <a:p>
            <a:endParaRPr/>
          </a:p>
        </p:txBody>
      </p:sp>
      <p:sp>
        <p:nvSpPr>
          <p:cNvPr id="499" name="object 499"/>
          <p:cNvSpPr/>
          <p:nvPr/>
        </p:nvSpPr>
        <p:spPr>
          <a:xfrm>
            <a:off x="8610864" y="6115718"/>
            <a:ext cx="3175" cy="0"/>
          </a:xfrm>
          <a:custGeom>
            <a:avLst/>
            <a:gdLst/>
            <a:ahLst/>
            <a:cxnLst/>
            <a:rect l="l" t="t" r="r" b="b"/>
            <a:pathLst>
              <a:path w="3175">
                <a:moveTo>
                  <a:pt x="0" y="0"/>
                </a:moveTo>
                <a:lnTo>
                  <a:pt x="2755" y="0"/>
                </a:lnTo>
              </a:path>
            </a:pathLst>
          </a:custGeom>
          <a:ln w="3175">
            <a:solidFill>
              <a:srgbClr val="000000"/>
            </a:solidFill>
          </a:ln>
        </p:spPr>
        <p:txBody>
          <a:bodyPr wrap="square" lIns="0" tIns="0" rIns="0" bIns="0" rtlCol="0"/>
          <a:lstStyle/>
          <a:p>
            <a:endParaRPr/>
          </a:p>
        </p:txBody>
      </p:sp>
      <p:sp>
        <p:nvSpPr>
          <p:cNvPr id="500" name="object 500"/>
          <p:cNvSpPr/>
          <p:nvPr/>
        </p:nvSpPr>
        <p:spPr>
          <a:xfrm>
            <a:off x="8631993" y="6115718"/>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501" name="object 501"/>
          <p:cNvSpPr/>
          <p:nvPr/>
        </p:nvSpPr>
        <p:spPr>
          <a:xfrm>
            <a:off x="8652202" y="6115718"/>
            <a:ext cx="3175" cy="0"/>
          </a:xfrm>
          <a:custGeom>
            <a:avLst/>
            <a:gdLst/>
            <a:ahLst/>
            <a:cxnLst/>
            <a:rect l="l" t="t" r="r" b="b"/>
            <a:pathLst>
              <a:path w="3175">
                <a:moveTo>
                  <a:pt x="0" y="0"/>
                </a:moveTo>
                <a:lnTo>
                  <a:pt x="2755" y="0"/>
                </a:lnTo>
              </a:path>
            </a:pathLst>
          </a:custGeom>
          <a:ln w="3175">
            <a:solidFill>
              <a:srgbClr val="000000"/>
            </a:solidFill>
          </a:ln>
        </p:spPr>
        <p:txBody>
          <a:bodyPr wrap="square" lIns="0" tIns="0" rIns="0" bIns="0" rtlCol="0"/>
          <a:lstStyle/>
          <a:p>
            <a:endParaRPr/>
          </a:p>
        </p:txBody>
      </p:sp>
      <p:sp>
        <p:nvSpPr>
          <p:cNvPr id="502" name="object 502"/>
          <p:cNvSpPr/>
          <p:nvPr/>
        </p:nvSpPr>
        <p:spPr>
          <a:xfrm>
            <a:off x="8673331" y="6115718"/>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503" name="object 503"/>
          <p:cNvSpPr/>
          <p:nvPr/>
        </p:nvSpPr>
        <p:spPr>
          <a:xfrm>
            <a:off x="8693540" y="6115718"/>
            <a:ext cx="3175" cy="0"/>
          </a:xfrm>
          <a:custGeom>
            <a:avLst/>
            <a:gdLst/>
            <a:ahLst/>
            <a:cxnLst/>
            <a:rect l="l" t="t" r="r" b="b"/>
            <a:pathLst>
              <a:path w="3175">
                <a:moveTo>
                  <a:pt x="0" y="0"/>
                </a:moveTo>
                <a:lnTo>
                  <a:pt x="2743" y="0"/>
                </a:lnTo>
              </a:path>
            </a:pathLst>
          </a:custGeom>
          <a:ln w="3175">
            <a:solidFill>
              <a:srgbClr val="000000"/>
            </a:solidFill>
          </a:ln>
        </p:spPr>
        <p:txBody>
          <a:bodyPr wrap="square" lIns="0" tIns="0" rIns="0" bIns="0" rtlCol="0"/>
          <a:lstStyle/>
          <a:p>
            <a:endParaRPr/>
          </a:p>
        </p:txBody>
      </p:sp>
      <p:sp>
        <p:nvSpPr>
          <p:cNvPr id="504" name="object 504"/>
          <p:cNvSpPr/>
          <p:nvPr/>
        </p:nvSpPr>
        <p:spPr>
          <a:xfrm>
            <a:off x="8714695" y="6115718"/>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505" name="object 505"/>
          <p:cNvSpPr/>
          <p:nvPr/>
        </p:nvSpPr>
        <p:spPr>
          <a:xfrm>
            <a:off x="8734904" y="6115718"/>
            <a:ext cx="3175" cy="0"/>
          </a:xfrm>
          <a:custGeom>
            <a:avLst/>
            <a:gdLst/>
            <a:ahLst/>
            <a:cxnLst/>
            <a:rect l="l" t="t" r="r" b="b"/>
            <a:pathLst>
              <a:path w="3175">
                <a:moveTo>
                  <a:pt x="0" y="0"/>
                </a:moveTo>
                <a:lnTo>
                  <a:pt x="2755" y="0"/>
                </a:lnTo>
              </a:path>
            </a:pathLst>
          </a:custGeom>
          <a:ln w="3175">
            <a:solidFill>
              <a:srgbClr val="000000"/>
            </a:solidFill>
          </a:ln>
        </p:spPr>
        <p:txBody>
          <a:bodyPr wrap="square" lIns="0" tIns="0" rIns="0" bIns="0" rtlCol="0"/>
          <a:lstStyle/>
          <a:p>
            <a:endParaRPr/>
          </a:p>
        </p:txBody>
      </p:sp>
      <p:sp>
        <p:nvSpPr>
          <p:cNvPr id="506" name="object 506"/>
          <p:cNvSpPr/>
          <p:nvPr/>
        </p:nvSpPr>
        <p:spPr>
          <a:xfrm>
            <a:off x="8756020" y="6115718"/>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507" name="object 507"/>
          <p:cNvSpPr/>
          <p:nvPr/>
        </p:nvSpPr>
        <p:spPr>
          <a:xfrm>
            <a:off x="8776230" y="6115718"/>
            <a:ext cx="3175" cy="0"/>
          </a:xfrm>
          <a:custGeom>
            <a:avLst/>
            <a:gdLst/>
            <a:ahLst/>
            <a:cxnLst/>
            <a:rect l="l" t="t" r="r" b="b"/>
            <a:pathLst>
              <a:path w="3175">
                <a:moveTo>
                  <a:pt x="0" y="0"/>
                </a:moveTo>
                <a:lnTo>
                  <a:pt x="2755" y="0"/>
                </a:lnTo>
              </a:path>
            </a:pathLst>
          </a:custGeom>
          <a:ln w="3175">
            <a:solidFill>
              <a:srgbClr val="000000"/>
            </a:solidFill>
          </a:ln>
        </p:spPr>
        <p:txBody>
          <a:bodyPr wrap="square" lIns="0" tIns="0" rIns="0" bIns="0" rtlCol="0"/>
          <a:lstStyle/>
          <a:p>
            <a:endParaRPr/>
          </a:p>
        </p:txBody>
      </p:sp>
      <p:sp>
        <p:nvSpPr>
          <p:cNvPr id="508" name="object 508"/>
          <p:cNvSpPr/>
          <p:nvPr/>
        </p:nvSpPr>
        <p:spPr>
          <a:xfrm>
            <a:off x="8797358" y="6115718"/>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509" name="object 509"/>
          <p:cNvSpPr/>
          <p:nvPr/>
        </p:nvSpPr>
        <p:spPr>
          <a:xfrm>
            <a:off x="8817594" y="6115718"/>
            <a:ext cx="3175" cy="0"/>
          </a:xfrm>
          <a:custGeom>
            <a:avLst/>
            <a:gdLst/>
            <a:ahLst/>
            <a:cxnLst/>
            <a:rect l="l" t="t" r="r" b="b"/>
            <a:pathLst>
              <a:path w="3175">
                <a:moveTo>
                  <a:pt x="0" y="0"/>
                </a:moveTo>
                <a:lnTo>
                  <a:pt x="2755" y="0"/>
                </a:lnTo>
              </a:path>
            </a:pathLst>
          </a:custGeom>
          <a:ln w="3175">
            <a:solidFill>
              <a:srgbClr val="000000"/>
            </a:solidFill>
          </a:ln>
        </p:spPr>
        <p:txBody>
          <a:bodyPr wrap="square" lIns="0" tIns="0" rIns="0" bIns="0" rtlCol="0"/>
          <a:lstStyle/>
          <a:p>
            <a:endParaRPr/>
          </a:p>
        </p:txBody>
      </p:sp>
      <p:sp>
        <p:nvSpPr>
          <p:cNvPr id="510" name="object 510"/>
          <p:cNvSpPr/>
          <p:nvPr/>
        </p:nvSpPr>
        <p:spPr>
          <a:xfrm>
            <a:off x="8838722" y="6115718"/>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511" name="object 511"/>
          <p:cNvSpPr/>
          <p:nvPr/>
        </p:nvSpPr>
        <p:spPr>
          <a:xfrm>
            <a:off x="8858932" y="6115718"/>
            <a:ext cx="3175" cy="0"/>
          </a:xfrm>
          <a:custGeom>
            <a:avLst/>
            <a:gdLst/>
            <a:ahLst/>
            <a:cxnLst/>
            <a:rect l="l" t="t" r="r" b="b"/>
            <a:pathLst>
              <a:path w="3175">
                <a:moveTo>
                  <a:pt x="0" y="0"/>
                </a:moveTo>
                <a:lnTo>
                  <a:pt x="2755" y="0"/>
                </a:lnTo>
              </a:path>
            </a:pathLst>
          </a:custGeom>
          <a:ln w="3175">
            <a:solidFill>
              <a:srgbClr val="000000"/>
            </a:solidFill>
          </a:ln>
        </p:spPr>
        <p:txBody>
          <a:bodyPr wrap="square" lIns="0" tIns="0" rIns="0" bIns="0" rtlCol="0"/>
          <a:lstStyle/>
          <a:p>
            <a:endParaRPr/>
          </a:p>
        </p:txBody>
      </p:sp>
      <p:sp>
        <p:nvSpPr>
          <p:cNvPr id="512" name="object 512"/>
          <p:cNvSpPr/>
          <p:nvPr/>
        </p:nvSpPr>
        <p:spPr>
          <a:xfrm>
            <a:off x="8880060" y="6115718"/>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513" name="object 513"/>
          <p:cNvSpPr/>
          <p:nvPr/>
        </p:nvSpPr>
        <p:spPr>
          <a:xfrm>
            <a:off x="8900257" y="6115718"/>
            <a:ext cx="3175" cy="0"/>
          </a:xfrm>
          <a:custGeom>
            <a:avLst/>
            <a:gdLst/>
            <a:ahLst/>
            <a:cxnLst/>
            <a:rect l="l" t="t" r="r" b="b"/>
            <a:pathLst>
              <a:path w="3175">
                <a:moveTo>
                  <a:pt x="0" y="0"/>
                </a:moveTo>
                <a:lnTo>
                  <a:pt x="2755" y="0"/>
                </a:lnTo>
              </a:path>
            </a:pathLst>
          </a:custGeom>
          <a:ln w="3175">
            <a:solidFill>
              <a:srgbClr val="000000"/>
            </a:solidFill>
          </a:ln>
        </p:spPr>
        <p:txBody>
          <a:bodyPr wrap="square" lIns="0" tIns="0" rIns="0" bIns="0" rtlCol="0"/>
          <a:lstStyle/>
          <a:p>
            <a:endParaRPr/>
          </a:p>
        </p:txBody>
      </p:sp>
      <p:sp>
        <p:nvSpPr>
          <p:cNvPr id="514" name="object 514"/>
          <p:cNvSpPr/>
          <p:nvPr/>
        </p:nvSpPr>
        <p:spPr>
          <a:xfrm>
            <a:off x="8921424" y="6115718"/>
            <a:ext cx="3175" cy="0"/>
          </a:xfrm>
          <a:custGeom>
            <a:avLst/>
            <a:gdLst/>
            <a:ahLst/>
            <a:cxnLst/>
            <a:rect l="l" t="t" r="r" b="b"/>
            <a:pathLst>
              <a:path w="3175">
                <a:moveTo>
                  <a:pt x="0" y="0"/>
                </a:moveTo>
                <a:lnTo>
                  <a:pt x="2755" y="0"/>
                </a:lnTo>
              </a:path>
            </a:pathLst>
          </a:custGeom>
          <a:ln w="3175">
            <a:solidFill>
              <a:srgbClr val="000000"/>
            </a:solidFill>
          </a:ln>
        </p:spPr>
        <p:txBody>
          <a:bodyPr wrap="square" lIns="0" tIns="0" rIns="0" bIns="0" rtlCol="0"/>
          <a:lstStyle/>
          <a:p>
            <a:endParaRPr/>
          </a:p>
        </p:txBody>
      </p:sp>
      <p:sp>
        <p:nvSpPr>
          <p:cNvPr id="515" name="object 515"/>
          <p:cNvSpPr/>
          <p:nvPr/>
        </p:nvSpPr>
        <p:spPr>
          <a:xfrm>
            <a:off x="8942552" y="6115718"/>
            <a:ext cx="1905" cy="0"/>
          </a:xfrm>
          <a:custGeom>
            <a:avLst/>
            <a:gdLst/>
            <a:ahLst/>
            <a:cxnLst/>
            <a:rect l="l" t="t" r="r" b="b"/>
            <a:pathLst>
              <a:path w="1904">
                <a:moveTo>
                  <a:pt x="0" y="0"/>
                </a:moveTo>
                <a:lnTo>
                  <a:pt x="1838" y="0"/>
                </a:lnTo>
              </a:path>
            </a:pathLst>
          </a:custGeom>
          <a:ln w="3175">
            <a:solidFill>
              <a:srgbClr val="000000"/>
            </a:solidFill>
          </a:ln>
        </p:spPr>
        <p:txBody>
          <a:bodyPr wrap="square" lIns="0" tIns="0" rIns="0" bIns="0" rtlCol="0"/>
          <a:lstStyle/>
          <a:p>
            <a:endParaRPr/>
          </a:p>
        </p:txBody>
      </p:sp>
      <p:sp>
        <p:nvSpPr>
          <p:cNvPr id="516" name="object 516"/>
          <p:cNvSpPr/>
          <p:nvPr/>
        </p:nvSpPr>
        <p:spPr>
          <a:xfrm>
            <a:off x="8983877" y="6115718"/>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517" name="object 517"/>
          <p:cNvSpPr/>
          <p:nvPr/>
        </p:nvSpPr>
        <p:spPr>
          <a:xfrm>
            <a:off x="6478335" y="5891743"/>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518" name="object 518"/>
          <p:cNvSpPr/>
          <p:nvPr/>
        </p:nvSpPr>
        <p:spPr>
          <a:xfrm>
            <a:off x="6499463" y="5891743"/>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519" name="object 519"/>
          <p:cNvSpPr/>
          <p:nvPr/>
        </p:nvSpPr>
        <p:spPr>
          <a:xfrm>
            <a:off x="6478335" y="5891743"/>
            <a:ext cx="44450" cy="0"/>
          </a:xfrm>
          <a:custGeom>
            <a:avLst/>
            <a:gdLst/>
            <a:ahLst/>
            <a:cxnLst/>
            <a:rect l="l" t="t" r="r" b="b"/>
            <a:pathLst>
              <a:path w="44450">
                <a:moveTo>
                  <a:pt x="0" y="0"/>
                </a:moveTo>
                <a:lnTo>
                  <a:pt x="44119" y="0"/>
                </a:lnTo>
              </a:path>
            </a:pathLst>
          </a:custGeom>
          <a:ln w="3175">
            <a:solidFill>
              <a:srgbClr val="000000"/>
            </a:solidFill>
          </a:ln>
        </p:spPr>
        <p:txBody>
          <a:bodyPr wrap="square" lIns="0" tIns="0" rIns="0" bIns="0" rtlCol="0"/>
          <a:lstStyle/>
          <a:p>
            <a:endParaRPr/>
          </a:p>
        </p:txBody>
      </p:sp>
      <p:sp>
        <p:nvSpPr>
          <p:cNvPr id="520" name="object 520"/>
          <p:cNvSpPr/>
          <p:nvPr/>
        </p:nvSpPr>
        <p:spPr>
          <a:xfrm>
            <a:off x="6540827" y="5891743"/>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521" name="object 521"/>
          <p:cNvSpPr/>
          <p:nvPr/>
        </p:nvSpPr>
        <p:spPr>
          <a:xfrm>
            <a:off x="6561037" y="5891743"/>
            <a:ext cx="3175" cy="0"/>
          </a:xfrm>
          <a:custGeom>
            <a:avLst/>
            <a:gdLst/>
            <a:ahLst/>
            <a:cxnLst/>
            <a:rect l="l" t="t" r="r" b="b"/>
            <a:pathLst>
              <a:path w="3175">
                <a:moveTo>
                  <a:pt x="0" y="0"/>
                </a:moveTo>
                <a:lnTo>
                  <a:pt x="2755" y="0"/>
                </a:lnTo>
              </a:path>
            </a:pathLst>
          </a:custGeom>
          <a:ln w="3175">
            <a:solidFill>
              <a:srgbClr val="000000"/>
            </a:solidFill>
          </a:ln>
        </p:spPr>
        <p:txBody>
          <a:bodyPr wrap="square" lIns="0" tIns="0" rIns="0" bIns="0" rtlCol="0"/>
          <a:lstStyle/>
          <a:p>
            <a:endParaRPr/>
          </a:p>
        </p:txBody>
      </p:sp>
      <p:sp>
        <p:nvSpPr>
          <p:cNvPr id="522" name="object 522"/>
          <p:cNvSpPr/>
          <p:nvPr/>
        </p:nvSpPr>
        <p:spPr>
          <a:xfrm>
            <a:off x="6582165" y="5891743"/>
            <a:ext cx="1905" cy="0"/>
          </a:xfrm>
          <a:custGeom>
            <a:avLst/>
            <a:gdLst/>
            <a:ahLst/>
            <a:cxnLst/>
            <a:rect l="l" t="t" r="r" b="b"/>
            <a:pathLst>
              <a:path w="1904">
                <a:moveTo>
                  <a:pt x="0" y="0"/>
                </a:moveTo>
                <a:lnTo>
                  <a:pt x="1836" y="0"/>
                </a:lnTo>
              </a:path>
            </a:pathLst>
          </a:custGeom>
          <a:ln w="3175">
            <a:solidFill>
              <a:srgbClr val="000000"/>
            </a:solidFill>
          </a:ln>
        </p:spPr>
        <p:txBody>
          <a:bodyPr wrap="square" lIns="0" tIns="0" rIns="0" bIns="0" rtlCol="0"/>
          <a:lstStyle/>
          <a:p>
            <a:endParaRPr/>
          </a:p>
        </p:txBody>
      </p:sp>
      <p:sp>
        <p:nvSpPr>
          <p:cNvPr id="523" name="object 523"/>
          <p:cNvSpPr/>
          <p:nvPr/>
        </p:nvSpPr>
        <p:spPr>
          <a:xfrm>
            <a:off x="6602362" y="5891743"/>
            <a:ext cx="3175" cy="0"/>
          </a:xfrm>
          <a:custGeom>
            <a:avLst/>
            <a:gdLst/>
            <a:ahLst/>
            <a:cxnLst/>
            <a:rect l="l" t="t" r="r" b="b"/>
            <a:pathLst>
              <a:path w="3175">
                <a:moveTo>
                  <a:pt x="0" y="0"/>
                </a:moveTo>
                <a:lnTo>
                  <a:pt x="2755" y="0"/>
                </a:lnTo>
              </a:path>
            </a:pathLst>
          </a:custGeom>
          <a:ln w="3175">
            <a:solidFill>
              <a:srgbClr val="000000"/>
            </a:solidFill>
          </a:ln>
        </p:spPr>
        <p:txBody>
          <a:bodyPr wrap="square" lIns="0" tIns="0" rIns="0" bIns="0" rtlCol="0"/>
          <a:lstStyle/>
          <a:p>
            <a:endParaRPr/>
          </a:p>
        </p:txBody>
      </p:sp>
      <p:sp>
        <p:nvSpPr>
          <p:cNvPr id="524" name="object 524"/>
          <p:cNvSpPr/>
          <p:nvPr/>
        </p:nvSpPr>
        <p:spPr>
          <a:xfrm>
            <a:off x="6623529" y="5891743"/>
            <a:ext cx="1905" cy="0"/>
          </a:xfrm>
          <a:custGeom>
            <a:avLst/>
            <a:gdLst/>
            <a:ahLst/>
            <a:cxnLst/>
            <a:rect l="l" t="t" r="r" b="b"/>
            <a:pathLst>
              <a:path w="1904">
                <a:moveTo>
                  <a:pt x="0" y="0"/>
                </a:moveTo>
                <a:lnTo>
                  <a:pt x="1836" y="0"/>
                </a:lnTo>
              </a:path>
            </a:pathLst>
          </a:custGeom>
          <a:ln w="3175">
            <a:solidFill>
              <a:srgbClr val="000000"/>
            </a:solidFill>
          </a:ln>
        </p:spPr>
        <p:txBody>
          <a:bodyPr wrap="square" lIns="0" tIns="0" rIns="0" bIns="0" rtlCol="0"/>
          <a:lstStyle/>
          <a:p>
            <a:endParaRPr/>
          </a:p>
        </p:txBody>
      </p:sp>
      <p:sp>
        <p:nvSpPr>
          <p:cNvPr id="525" name="object 525"/>
          <p:cNvSpPr/>
          <p:nvPr/>
        </p:nvSpPr>
        <p:spPr>
          <a:xfrm>
            <a:off x="6643726" y="5891743"/>
            <a:ext cx="3175" cy="0"/>
          </a:xfrm>
          <a:custGeom>
            <a:avLst/>
            <a:gdLst/>
            <a:ahLst/>
            <a:cxnLst/>
            <a:rect l="l" t="t" r="r" b="b"/>
            <a:pathLst>
              <a:path w="3175">
                <a:moveTo>
                  <a:pt x="0" y="0"/>
                </a:moveTo>
                <a:lnTo>
                  <a:pt x="2755" y="0"/>
                </a:lnTo>
              </a:path>
            </a:pathLst>
          </a:custGeom>
          <a:ln w="3175">
            <a:solidFill>
              <a:srgbClr val="000000"/>
            </a:solidFill>
          </a:ln>
        </p:spPr>
        <p:txBody>
          <a:bodyPr wrap="square" lIns="0" tIns="0" rIns="0" bIns="0" rtlCol="0"/>
          <a:lstStyle/>
          <a:p>
            <a:endParaRPr/>
          </a:p>
        </p:txBody>
      </p:sp>
      <p:sp>
        <p:nvSpPr>
          <p:cNvPr id="526" name="object 526"/>
          <p:cNvSpPr/>
          <p:nvPr/>
        </p:nvSpPr>
        <p:spPr>
          <a:xfrm>
            <a:off x="6664855" y="5891743"/>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527" name="object 527"/>
          <p:cNvSpPr/>
          <p:nvPr/>
        </p:nvSpPr>
        <p:spPr>
          <a:xfrm>
            <a:off x="6685064" y="5891743"/>
            <a:ext cx="3175" cy="0"/>
          </a:xfrm>
          <a:custGeom>
            <a:avLst/>
            <a:gdLst/>
            <a:ahLst/>
            <a:cxnLst/>
            <a:rect l="l" t="t" r="r" b="b"/>
            <a:pathLst>
              <a:path w="3175">
                <a:moveTo>
                  <a:pt x="0" y="0"/>
                </a:moveTo>
                <a:lnTo>
                  <a:pt x="2755" y="0"/>
                </a:lnTo>
              </a:path>
            </a:pathLst>
          </a:custGeom>
          <a:ln w="3175">
            <a:solidFill>
              <a:srgbClr val="000000"/>
            </a:solidFill>
          </a:ln>
        </p:spPr>
        <p:txBody>
          <a:bodyPr wrap="square" lIns="0" tIns="0" rIns="0" bIns="0" rtlCol="0"/>
          <a:lstStyle/>
          <a:p>
            <a:endParaRPr/>
          </a:p>
        </p:txBody>
      </p:sp>
      <p:sp>
        <p:nvSpPr>
          <p:cNvPr id="528" name="object 528"/>
          <p:cNvSpPr/>
          <p:nvPr/>
        </p:nvSpPr>
        <p:spPr>
          <a:xfrm>
            <a:off x="6706192" y="5891743"/>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529" name="object 529"/>
          <p:cNvSpPr/>
          <p:nvPr/>
        </p:nvSpPr>
        <p:spPr>
          <a:xfrm>
            <a:off x="6726428" y="5891743"/>
            <a:ext cx="3175" cy="0"/>
          </a:xfrm>
          <a:custGeom>
            <a:avLst/>
            <a:gdLst/>
            <a:ahLst/>
            <a:cxnLst/>
            <a:rect l="l" t="t" r="r" b="b"/>
            <a:pathLst>
              <a:path w="3175">
                <a:moveTo>
                  <a:pt x="0" y="0"/>
                </a:moveTo>
                <a:lnTo>
                  <a:pt x="2755" y="0"/>
                </a:lnTo>
              </a:path>
            </a:pathLst>
          </a:custGeom>
          <a:ln w="3175">
            <a:solidFill>
              <a:srgbClr val="000000"/>
            </a:solidFill>
          </a:ln>
        </p:spPr>
        <p:txBody>
          <a:bodyPr wrap="square" lIns="0" tIns="0" rIns="0" bIns="0" rtlCol="0"/>
          <a:lstStyle/>
          <a:p>
            <a:endParaRPr/>
          </a:p>
        </p:txBody>
      </p:sp>
      <p:sp>
        <p:nvSpPr>
          <p:cNvPr id="530" name="object 530"/>
          <p:cNvSpPr/>
          <p:nvPr/>
        </p:nvSpPr>
        <p:spPr>
          <a:xfrm>
            <a:off x="6747557" y="5891743"/>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531" name="object 531"/>
          <p:cNvSpPr/>
          <p:nvPr/>
        </p:nvSpPr>
        <p:spPr>
          <a:xfrm>
            <a:off x="6767765" y="5891743"/>
            <a:ext cx="3175" cy="0"/>
          </a:xfrm>
          <a:custGeom>
            <a:avLst/>
            <a:gdLst/>
            <a:ahLst/>
            <a:cxnLst/>
            <a:rect l="l" t="t" r="r" b="b"/>
            <a:pathLst>
              <a:path w="3175">
                <a:moveTo>
                  <a:pt x="0" y="0"/>
                </a:moveTo>
                <a:lnTo>
                  <a:pt x="2756" y="0"/>
                </a:lnTo>
              </a:path>
            </a:pathLst>
          </a:custGeom>
          <a:ln w="3175">
            <a:solidFill>
              <a:srgbClr val="000000"/>
            </a:solidFill>
          </a:ln>
        </p:spPr>
        <p:txBody>
          <a:bodyPr wrap="square" lIns="0" tIns="0" rIns="0" bIns="0" rtlCol="0"/>
          <a:lstStyle/>
          <a:p>
            <a:endParaRPr/>
          </a:p>
        </p:txBody>
      </p:sp>
      <p:sp>
        <p:nvSpPr>
          <p:cNvPr id="532" name="object 532"/>
          <p:cNvSpPr/>
          <p:nvPr/>
        </p:nvSpPr>
        <p:spPr>
          <a:xfrm>
            <a:off x="6788882" y="5891743"/>
            <a:ext cx="1905" cy="0"/>
          </a:xfrm>
          <a:custGeom>
            <a:avLst/>
            <a:gdLst/>
            <a:ahLst/>
            <a:cxnLst/>
            <a:rect l="l" t="t" r="r" b="b"/>
            <a:pathLst>
              <a:path w="1904">
                <a:moveTo>
                  <a:pt x="0" y="0"/>
                </a:moveTo>
                <a:lnTo>
                  <a:pt x="1836" y="0"/>
                </a:lnTo>
              </a:path>
            </a:pathLst>
          </a:custGeom>
          <a:ln w="3175">
            <a:solidFill>
              <a:srgbClr val="000000"/>
            </a:solidFill>
          </a:ln>
        </p:spPr>
        <p:txBody>
          <a:bodyPr wrap="square" lIns="0" tIns="0" rIns="0" bIns="0" rtlCol="0"/>
          <a:lstStyle/>
          <a:p>
            <a:endParaRPr/>
          </a:p>
        </p:txBody>
      </p:sp>
      <p:sp>
        <p:nvSpPr>
          <p:cNvPr id="533" name="object 533"/>
          <p:cNvSpPr/>
          <p:nvPr/>
        </p:nvSpPr>
        <p:spPr>
          <a:xfrm>
            <a:off x="6810010" y="5891743"/>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534" name="object 534"/>
          <p:cNvSpPr/>
          <p:nvPr/>
        </p:nvSpPr>
        <p:spPr>
          <a:xfrm>
            <a:off x="6830258" y="5891743"/>
            <a:ext cx="3175" cy="0"/>
          </a:xfrm>
          <a:custGeom>
            <a:avLst/>
            <a:gdLst/>
            <a:ahLst/>
            <a:cxnLst/>
            <a:rect l="l" t="t" r="r" b="b"/>
            <a:pathLst>
              <a:path w="3175">
                <a:moveTo>
                  <a:pt x="0" y="0"/>
                </a:moveTo>
                <a:lnTo>
                  <a:pt x="2755" y="0"/>
                </a:lnTo>
              </a:path>
            </a:pathLst>
          </a:custGeom>
          <a:ln w="3175">
            <a:solidFill>
              <a:srgbClr val="000000"/>
            </a:solidFill>
          </a:ln>
        </p:spPr>
        <p:txBody>
          <a:bodyPr wrap="square" lIns="0" tIns="0" rIns="0" bIns="0" rtlCol="0"/>
          <a:lstStyle/>
          <a:p>
            <a:endParaRPr/>
          </a:p>
        </p:txBody>
      </p:sp>
      <p:sp>
        <p:nvSpPr>
          <p:cNvPr id="535" name="object 535"/>
          <p:cNvSpPr/>
          <p:nvPr/>
        </p:nvSpPr>
        <p:spPr>
          <a:xfrm>
            <a:off x="6851374" y="5891743"/>
            <a:ext cx="1905" cy="0"/>
          </a:xfrm>
          <a:custGeom>
            <a:avLst/>
            <a:gdLst/>
            <a:ahLst/>
            <a:cxnLst/>
            <a:rect l="l" t="t" r="r" b="b"/>
            <a:pathLst>
              <a:path w="1904">
                <a:moveTo>
                  <a:pt x="0" y="0"/>
                </a:moveTo>
                <a:lnTo>
                  <a:pt x="1836" y="0"/>
                </a:lnTo>
              </a:path>
            </a:pathLst>
          </a:custGeom>
          <a:ln w="3175">
            <a:solidFill>
              <a:srgbClr val="000000"/>
            </a:solidFill>
          </a:ln>
        </p:spPr>
        <p:txBody>
          <a:bodyPr wrap="square" lIns="0" tIns="0" rIns="0" bIns="0" rtlCol="0"/>
          <a:lstStyle/>
          <a:p>
            <a:endParaRPr/>
          </a:p>
        </p:txBody>
      </p:sp>
      <p:sp>
        <p:nvSpPr>
          <p:cNvPr id="536" name="object 536"/>
          <p:cNvSpPr/>
          <p:nvPr/>
        </p:nvSpPr>
        <p:spPr>
          <a:xfrm>
            <a:off x="6871583" y="5891743"/>
            <a:ext cx="3175" cy="0"/>
          </a:xfrm>
          <a:custGeom>
            <a:avLst/>
            <a:gdLst/>
            <a:ahLst/>
            <a:cxnLst/>
            <a:rect l="l" t="t" r="r" b="b"/>
            <a:pathLst>
              <a:path w="3175">
                <a:moveTo>
                  <a:pt x="0" y="0"/>
                </a:moveTo>
                <a:lnTo>
                  <a:pt x="2756" y="0"/>
                </a:lnTo>
              </a:path>
            </a:pathLst>
          </a:custGeom>
          <a:ln w="3175">
            <a:solidFill>
              <a:srgbClr val="000000"/>
            </a:solidFill>
          </a:ln>
        </p:spPr>
        <p:txBody>
          <a:bodyPr wrap="square" lIns="0" tIns="0" rIns="0" bIns="0" rtlCol="0"/>
          <a:lstStyle/>
          <a:p>
            <a:endParaRPr/>
          </a:p>
        </p:txBody>
      </p:sp>
      <p:sp>
        <p:nvSpPr>
          <p:cNvPr id="537" name="object 537"/>
          <p:cNvSpPr/>
          <p:nvPr/>
        </p:nvSpPr>
        <p:spPr>
          <a:xfrm>
            <a:off x="6892711" y="5891743"/>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538" name="object 538"/>
          <p:cNvSpPr/>
          <p:nvPr/>
        </p:nvSpPr>
        <p:spPr>
          <a:xfrm>
            <a:off x="6912922" y="5891743"/>
            <a:ext cx="3175" cy="0"/>
          </a:xfrm>
          <a:custGeom>
            <a:avLst/>
            <a:gdLst/>
            <a:ahLst/>
            <a:cxnLst/>
            <a:rect l="l" t="t" r="r" b="b"/>
            <a:pathLst>
              <a:path w="3175">
                <a:moveTo>
                  <a:pt x="0" y="0"/>
                </a:moveTo>
                <a:lnTo>
                  <a:pt x="2755" y="0"/>
                </a:lnTo>
              </a:path>
            </a:pathLst>
          </a:custGeom>
          <a:ln w="3175">
            <a:solidFill>
              <a:srgbClr val="000000"/>
            </a:solidFill>
          </a:ln>
        </p:spPr>
        <p:txBody>
          <a:bodyPr wrap="square" lIns="0" tIns="0" rIns="0" bIns="0" rtlCol="0"/>
          <a:lstStyle/>
          <a:p>
            <a:endParaRPr/>
          </a:p>
        </p:txBody>
      </p:sp>
      <p:sp>
        <p:nvSpPr>
          <p:cNvPr id="539" name="object 539"/>
          <p:cNvSpPr/>
          <p:nvPr/>
        </p:nvSpPr>
        <p:spPr>
          <a:xfrm>
            <a:off x="6934075" y="5891743"/>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540" name="object 540"/>
          <p:cNvSpPr/>
          <p:nvPr/>
        </p:nvSpPr>
        <p:spPr>
          <a:xfrm>
            <a:off x="6954285" y="5891743"/>
            <a:ext cx="3175" cy="0"/>
          </a:xfrm>
          <a:custGeom>
            <a:avLst/>
            <a:gdLst/>
            <a:ahLst/>
            <a:cxnLst/>
            <a:rect l="l" t="t" r="r" b="b"/>
            <a:pathLst>
              <a:path w="3175">
                <a:moveTo>
                  <a:pt x="0" y="0"/>
                </a:moveTo>
                <a:lnTo>
                  <a:pt x="2756" y="0"/>
                </a:lnTo>
              </a:path>
            </a:pathLst>
          </a:custGeom>
          <a:ln w="3175">
            <a:solidFill>
              <a:srgbClr val="000000"/>
            </a:solidFill>
          </a:ln>
        </p:spPr>
        <p:txBody>
          <a:bodyPr wrap="square" lIns="0" tIns="0" rIns="0" bIns="0" rtlCol="0"/>
          <a:lstStyle/>
          <a:p>
            <a:endParaRPr/>
          </a:p>
        </p:txBody>
      </p:sp>
      <p:sp>
        <p:nvSpPr>
          <p:cNvPr id="541" name="object 541"/>
          <p:cNvSpPr/>
          <p:nvPr/>
        </p:nvSpPr>
        <p:spPr>
          <a:xfrm>
            <a:off x="6975414" y="5891743"/>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542" name="object 542"/>
          <p:cNvSpPr/>
          <p:nvPr/>
        </p:nvSpPr>
        <p:spPr>
          <a:xfrm>
            <a:off x="6995610" y="5891743"/>
            <a:ext cx="3175" cy="0"/>
          </a:xfrm>
          <a:custGeom>
            <a:avLst/>
            <a:gdLst/>
            <a:ahLst/>
            <a:cxnLst/>
            <a:rect l="l" t="t" r="r" b="b"/>
            <a:pathLst>
              <a:path w="3175">
                <a:moveTo>
                  <a:pt x="0" y="0"/>
                </a:moveTo>
                <a:lnTo>
                  <a:pt x="2756" y="0"/>
                </a:lnTo>
              </a:path>
            </a:pathLst>
          </a:custGeom>
          <a:ln w="3175">
            <a:solidFill>
              <a:srgbClr val="000000"/>
            </a:solidFill>
          </a:ln>
        </p:spPr>
        <p:txBody>
          <a:bodyPr wrap="square" lIns="0" tIns="0" rIns="0" bIns="0" rtlCol="0"/>
          <a:lstStyle/>
          <a:p>
            <a:endParaRPr/>
          </a:p>
        </p:txBody>
      </p:sp>
      <p:sp>
        <p:nvSpPr>
          <p:cNvPr id="543" name="object 543"/>
          <p:cNvSpPr/>
          <p:nvPr/>
        </p:nvSpPr>
        <p:spPr>
          <a:xfrm>
            <a:off x="7016739" y="5891743"/>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544" name="object 544"/>
          <p:cNvSpPr/>
          <p:nvPr/>
        </p:nvSpPr>
        <p:spPr>
          <a:xfrm>
            <a:off x="7036975" y="5891743"/>
            <a:ext cx="3175" cy="0"/>
          </a:xfrm>
          <a:custGeom>
            <a:avLst/>
            <a:gdLst/>
            <a:ahLst/>
            <a:cxnLst/>
            <a:rect l="l" t="t" r="r" b="b"/>
            <a:pathLst>
              <a:path w="3175">
                <a:moveTo>
                  <a:pt x="0" y="0"/>
                </a:moveTo>
                <a:lnTo>
                  <a:pt x="2755" y="0"/>
                </a:lnTo>
              </a:path>
            </a:pathLst>
          </a:custGeom>
          <a:ln w="3175">
            <a:solidFill>
              <a:srgbClr val="000000"/>
            </a:solidFill>
          </a:ln>
        </p:spPr>
        <p:txBody>
          <a:bodyPr wrap="square" lIns="0" tIns="0" rIns="0" bIns="0" rtlCol="0"/>
          <a:lstStyle/>
          <a:p>
            <a:endParaRPr/>
          </a:p>
        </p:txBody>
      </p:sp>
      <p:sp>
        <p:nvSpPr>
          <p:cNvPr id="545" name="object 545"/>
          <p:cNvSpPr/>
          <p:nvPr/>
        </p:nvSpPr>
        <p:spPr>
          <a:xfrm>
            <a:off x="7058103" y="5891743"/>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546" name="object 546"/>
          <p:cNvSpPr/>
          <p:nvPr/>
        </p:nvSpPr>
        <p:spPr>
          <a:xfrm>
            <a:off x="7078312" y="5891743"/>
            <a:ext cx="3175" cy="0"/>
          </a:xfrm>
          <a:custGeom>
            <a:avLst/>
            <a:gdLst/>
            <a:ahLst/>
            <a:cxnLst/>
            <a:rect l="l" t="t" r="r" b="b"/>
            <a:pathLst>
              <a:path w="3175">
                <a:moveTo>
                  <a:pt x="0" y="0"/>
                </a:moveTo>
                <a:lnTo>
                  <a:pt x="2756" y="0"/>
                </a:lnTo>
              </a:path>
            </a:pathLst>
          </a:custGeom>
          <a:ln w="3175">
            <a:solidFill>
              <a:srgbClr val="000000"/>
            </a:solidFill>
          </a:ln>
        </p:spPr>
        <p:txBody>
          <a:bodyPr wrap="square" lIns="0" tIns="0" rIns="0" bIns="0" rtlCol="0"/>
          <a:lstStyle/>
          <a:p>
            <a:endParaRPr/>
          </a:p>
        </p:txBody>
      </p:sp>
      <p:sp>
        <p:nvSpPr>
          <p:cNvPr id="547" name="object 547"/>
          <p:cNvSpPr/>
          <p:nvPr/>
        </p:nvSpPr>
        <p:spPr>
          <a:xfrm>
            <a:off x="7099441" y="5891743"/>
            <a:ext cx="3175" cy="0"/>
          </a:xfrm>
          <a:custGeom>
            <a:avLst/>
            <a:gdLst/>
            <a:ahLst/>
            <a:cxnLst/>
            <a:rect l="l" t="t" r="r" b="b"/>
            <a:pathLst>
              <a:path w="3175">
                <a:moveTo>
                  <a:pt x="0" y="0"/>
                </a:moveTo>
                <a:lnTo>
                  <a:pt x="2755" y="0"/>
                </a:lnTo>
              </a:path>
            </a:pathLst>
          </a:custGeom>
          <a:ln w="3175">
            <a:solidFill>
              <a:srgbClr val="000000"/>
            </a:solidFill>
          </a:ln>
        </p:spPr>
        <p:txBody>
          <a:bodyPr wrap="square" lIns="0" tIns="0" rIns="0" bIns="0" rtlCol="0"/>
          <a:lstStyle/>
          <a:p>
            <a:endParaRPr/>
          </a:p>
        </p:txBody>
      </p:sp>
      <p:sp>
        <p:nvSpPr>
          <p:cNvPr id="548" name="object 548"/>
          <p:cNvSpPr/>
          <p:nvPr/>
        </p:nvSpPr>
        <p:spPr>
          <a:xfrm>
            <a:off x="7120570" y="5891743"/>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549" name="object 549"/>
          <p:cNvSpPr/>
          <p:nvPr/>
        </p:nvSpPr>
        <p:spPr>
          <a:xfrm>
            <a:off x="7140805" y="5891743"/>
            <a:ext cx="3175" cy="0"/>
          </a:xfrm>
          <a:custGeom>
            <a:avLst/>
            <a:gdLst/>
            <a:ahLst/>
            <a:cxnLst/>
            <a:rect l="l" t="t" r="r" b="b"/>
            <a:pathLst>
              <a:path w="3175">
                <a:moveTo>
                  <a:pt x="0" y="0"/>
                </a:moveTo>
                <a:lnTo>
                  <a:pt x="2756" y="0"/>
                </a:lnTo>
              </a:path>
            </a:pathLst>
          </a:custGeom>
          <a:ln w="3175">
            <a:solidFill>
              <a:srgbClr val="000000"/>
            </a:solidFill>
          </a:ln>
        </p:spPr>
        <p:txBody>
          <a:bodyPr wrap="square" lIns="0" tIns="0" rIns="0" bIns="0" rtlCol="0"/>
          <a:lstStyle/>
          <a:p>
            <a:endParaRPr/>
          </a:p>
        </p:txBody>
      </p:sp>
      <p:sp>
        <p:nvSpPr>
          <p:cNvPr id="550" name="object 550"/>
          <p:cNvSpPr/>
          <p:nvPr/>
        </p:nvSpPr>
        <p:spPr>
          <a:xfrm>
            <a:off x="7161934" y="5891743"/>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551" name="object 551"/>
          <p:cNvSpPr/>
          <p:nvPr/>
        </p:nvSpPr>
        <p:spPr>
          <a:xfrm>
            <a:off x="7182143" y="5891743"/>
            <a:ext cx="3175" cy="0"/>
          </a:xfrm>
          <a:custGeom>
            <a:avLst/>
            <a:gdLst/>
            <a:ahLst/>
            <a:cxnLst/>
            <a:rect l="l" t="t" r="r" b="b"/>
            <a:pathLst>
              <a:path w="3175">
                <a:moveTo>
                  <a:pt x="0" y="0"/>
                </a:moveTo>
                <a:lnTo>
                  <a:pt x="2755" y="0"/>
                </a:lnTo>
              </a:path>
            </a:pathLst>
          </a:custGeom>
          <a:ln w="3175">
            <a:solidFill>
              <a:srgbClr val="000000"/>
            </a:solidFill>
          </a:ln>
        </p:spPr>
        <p:txBody>
          <a:bodyPr wrap="square" lIns="0" tIns="0" rIns="0" bIns="0" rtlCol="0"/>
          <a:lstStyle/>
          <a:p>
            <a:endParaRPr/>
          </a:p>
        </p:txBody>
      </p:sp>
      <p:sp>
        <p:nvSpPr>
          <p:cNvPr id="552" name="object 552"/>
          <p:cNvSpPr/>
          <p:nvPr/>
        </p:nvSpPr>
        <p:spPr>
          <a:xfrm>
            <a:off x="7203259" y="5891743"/>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553" name="object 553"/>
          <p:cNvSpPr/>
          <p:nvPr/>
        </p:nvSpPr>
        <p:spPr>
          <a:xfrm>
            <a:off x="7223469" y="5891743"/>
            <a:ext cx="3175" cy="0"/>
          </a:xfrm>
          <a:custGeom>
            <a:avLst/>
            <a:gdLst/>
            <a:ahLst/>
            <a:cxnLst/>
            <a:rect l="l" t="t" r="r" b="b"/>
            <a:pathLst>
              <a:path w="3175">
                <a:moveTo>
                  <a:pt x="0" y="0"/>
                </a:moveTo>
                <a:lnTo>
                  <a:pt x="2755" y="0"/>
                </a:lnTo>
              </a:path>
            </a:pathLst>
          </a:custGeom>
          <a:ln w="3175">
            <a:solidFill>
              <a:srgbClr val="000000"/>
            </a:solidFill>
          </a:ln>
        </p:spPr>
        <p:txBody>
          <a:bodyPr wrap="square" lIns="0" tIns="0" rIns="0" bIns="0" rtlCol="0"/>
          <a:lstStyle/>
          <a:p>
            <a:endParaRPr/>
          </a:p>
        </p:txBody>
      </p:sp>
      <p:sp>
        <p:nvSpPr>
          <p:cNvPr id="554" name="object 554"/>
          <p:cNvSpPr/>
          <p:nvPr/>
        </p:nvSpPr>
        <p:spPr>
          <a:xfrm>
            <a:off x="7244622" y="5891743"/>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555" name="object 555"/>
          <p:cNvSpPr/>
          <p:nvPr/>
        </p:nvSpPr>
        <p:spPr>
          <a:xfrm>
            <a:off x="7264832" y="5891743"/>
            <a:ext cx="3175" cy="0"/>
          </a:xfrm>
          <a:custGeom>
            <a:avLst/>
            <a:gdLst/>
            <a:ahLst/>
            <a:cxnLst/>
            <a:rect l="l" t="t" r="r" b="b"/>
            <a:pathLst>
              <a:path w="3175">
                <a:moveTo>
                  <a:pt x="0" y="0"/>
                </a:moveTo>
                <a:lnTo>
                  <a:pt x="2756" y="0"/>
                </a:lnTo>
              </a:path>
            </a:pathLst>
          </a:custGeom>
          <a:ln w="3175">
            <a:solidFill>
              <a:srgbClr val="000000"/>
            </a:solidFill>
          </a:ln>
        </p:spPr>
        <p:txBody>
          <a:bodyPr wrap="square" lIns="0" tIns="0" rIns="0" bIns="0" rtlCol="0"/>
          <a:lstStyle/>
          <a:p>
            <a:endParaRPr/>
          </a:p>
        </p:txBody>
      </p:sp>
      <p:sp>
        <p:nvSpPr>
          <p:cNvPr id="556" name="object 556"/>
          <p:cNvSpPr/>
          <p:nvPr/>
        </p:nvSpPr>
        <p:spPr>
          <a:xfrm>
            <a:off x="7285961" y="5891743"/>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557" name="object 557"/>
          <p:cNvSpPr/>
          <p:nvPr/>
        </p:nvSpPr>
        <p:spPr>
          <a:xfrm>
            <a:off x="7306171" y="5891743"/>
            <a:ext cx="3175" cy="0"/>
          </a:xfrm>
          <a:custGeom>
            <a:avLst/>
            <a:gdLst/>
            <a:ahLst/>
            <a:cxnLst/>
            <a:rect l="l" t="t" r="r" b="b"/>
            <a:pathLst>
              <a:path w="3175">
                <a:moveTo>
                  <a:pt x="0" y="0"/>
                </a:moveTo>
                <a:lnTo>
                  <a:pt x="2755" y="0"/>
                </a:lnTo>
              </a:path>
            </a:pathLst>
          </a:custGeom>
          <a:ln w="3175">
            <a:solidFill>
              <a:srgbClr val="000000"/>
            </a:solidFill>
          </a:ln>
        </p:spPr>
        <p:txBody>
          <a:bodyPr wrap="square" lIns="0" tIns="0" rIns="0" bIns="0" rtlCol="0"/>
          <a:lstStyle/>
          <a:p>
            <a:endParaRPr/>
          </a:p>
        </p:txBody>
      </p:sp>
      <p:sp>
        <p:nvSpPr>
          <p:cNvPr id="558" name="object 558"/>
          <p:cNvSpPr/>
          <p:nvPr/>
        </p:nvSpPr>
        <p:spPr>
          <a:xfrm>
            <a:off x="7327299" y="5891743"/>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559" name="object 559"/>
          <p:cNvSpPr/>
          <p:nvPr/>
        </p:nvSpPr>
        <p:spPr>
          <a:xfrm>
            <a:off x="7347535" y="5891743"/>
            <a:ext cx="3175" cy="0"/>
          </a:xfrm>
          <a:custGeom>
            <a:avLst/>
            <a:gdLst/>
            <a:ahLst/>
            <a:cxnLst/>
            <a:rect l="l" t="t" r="r" b="b"/>
            <a:pathLst>
              <a:path w="3175">
                <a:moveTo>
                  <a:pt x="0" y="0"/>
                </a:moveTo>
                <a:lnTo>
                  <a:pt x="2755" y="0"/>
                </a:lnTo>
              </a:path>
            </a:pathLst>
          </a:custGeom>
          <a:ln w="3175">
            <a:solidFill>
              <a:srgbClr val="000000"/>
            </a:solidFill>
          </a:ln>
        </p:spPr>
        <p:txBody>
          <a:bodyPr wrap="square" lIns="0" tIns="0" rIns="0" bIns="0" rtlCol="0"/>
          <a:lstStyle/>
          <a:p>
            <a:endParaRPr/>
          </a:p>
        </p:txBody>
      </p:sp>
      <p:sp>
        <p:nvSpPr>
          <p:cNvPr id="560" name="object 560"/>
          <p:cNvSpPr/>
          <p:nvPr/>
        </p:nvSpPr>
        <p:spPr>
          <a:xfrm>
            <a:off x="7368663" y="5891743"/>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561" name="object 561"/>
          <p:cNvSpPr/>
          <p:nvPr/>
        </p:nvSpPr>
        <p:spPr>
          <a:xfrm>
            <a:off x="7388873" y="5891743"/>
            <a:ext cx="3175" cy="0"/>
          </a:xfrm>
          <a:custGeom>
            <a:avLst/>
            <a:gdLst/>
            <a:ahLst/>
            <a:cxnLst/>
            <a:rect l="l" t="t" r="r" b="b"/>
            <a:pathLst>
              <a:path w="3175">
                <a:moveTo>
                  <a:pt x="0" y="0"/>
                </a:moveTo>
                <a:lnTo>
                  <a:pt x="2743" y="0"/>
                </a:lnTo>
              </a:path>
            </a:pathLst>
          </a:custGeom>
          <a:ln w="3175">
            <a:solidFill>
              <a:srgbClr val="000000"/>
            </a:solidFill>
          </a:ln>
        </p:spPr>
        <p:txBody>
          <a:bodyPr wrap="square" lIns="0" tIns="0" rIns="0" bIns="0" rtlCol="0"/>
          <a:lstStyle/>
          <a:p>
            <a:endParaRPr/>
          </a:p>
        </p:txBody>
      </p:sp>
      <p:sp>
        <p:nvSpPr>
          <p:cNvPr id="562" name="object 562"/>
          <p:cNvSpPr/>
          <p:nvPr/>
        </p:nvSpPr>
        <p:spPr>
          <a:xfrm>
            <a:off x="7409988" y="5891743"/>
            <a:ext cx="3175" cy="0"/>
          </a:xfrm>
          <a:custGeom>
            <a:avLst/>
            <a:gdLst/>
            <a:ahLst/>
            <a:cxnLst/>
            <a:rect l="l" t="t" r="r" b="b"/>
            <a:pathLst>
              <a:path w="3175">
                <a:moveTo>
                  <a:pt x="0" y="0"/>
                </a:moveTo>
                <a:lnTo>
                  <a:pt x="2755" y="0"/>
                </a:lnTo>
              </a:path>
            </a:pathLst>
          </a:custGeom>
          <a:ln w="3175">
            <a:solidFill>
              <a:srgbClr val="000000"/>
            </a:solidFill>
          </a:ln>
        </p:spPr>
        <p:txBody>
          <a:bodyPr wrap="square" lIns="0" tIns="0" rIns="0" bIns="0" rtlCol="0"/>
          <a:lstStyle/>
          <a:p>
            <a:endParaRPr/>
          </a:p>
        </p:txBody>
      </p:sp>
      <p:sp>
        <p:nvSpPr>
          <p:cNvPr id="563" name="object 563"/>
          <p:cNvSpPr/>
          <p:nvPr/>
        </p:nvSpPr>
        <p:spPr>
          <a:xfrm>
            <a:off x="7431117" y="5891743"/>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564" name="object 564"/>
          <p:cNvSpPr/>
          <p:nvPr/>
        </p:nvSpPr>
        <p:spPr>
          <a:xfrm>
            <a:off x="7451352" y="5891743"/>
            <a:ext cx="3175" cy="0"/>
          </a:xfrm>
          <a:custGeom>
            <a:avLst/>
            <a:gdLst/>
            <a:ahLst/>
            <a:cxnLst/>
            <a:rect l="l" t="t" r="r" b="b"/>
            <a:pathLst>
              <a:path w="3175">
                <a:moveTo>
                  <a:pt x="0" y="0"/>
                </a:moveTo>
                <a:lnTo>
                  <a:pt x="2755" y="0"/>
                </a:lnTo>
              </a:path>
            </a:pathLst>
          </a:custGeom>
          <a:ln w="3175">
            <a:solidFill>
              <a:srgbClr val="000000"/>
            </a:solidFill>
          </a:ln>
        </p:spPr>
        <p:txBody>
          <a:bodyPr wrap="square" lIns="0" tIns="0" rIns="0" bIns="0" rtlCol="0"/>
          <a:lstStyle/>
          <a:p>
            <a:endParaRPr/>
          </a:p>
        </p:txBody>
      </p:sp>
      <p:sp>
        <p:nvSpPr>
          <p:cNvPr id="565" name="object 565"/>
          <p:cNvSpPr/>
          <p:nvPr/>
        </p:nvSpPr>
        <p:spPr>
          <a:xfrm>
            <a:off x="7472481" y="5891743"/>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566" name="object 566"/>
          <p:cNvSpPr/>
          <p:nvPr/>
        </p:nvSpPr>
        <p:spPr>
          <a:xfrm>
            <a:off x="7492690" y="5891743"/>
            <a:ext cx="3175" cy="0"/>
          </a:xfrm>
          <a:custGeom>
            <a:avLst/>
            <a:gdLst/>
            <a:ahLst/>
            <a:cxnLst/>
            <a:rect l="l" t="t" r="r" b="b"/>
            <a:pathLst>
              <a:path w="3175">
                <a:moveTo>
                  <a:pt x="0" y="0"/>
                </a:moveTo>
                <a:lnTo>
                  <a:pt x="2755" y="0"/>
                </a:lnTo>
              </a:path>
            </a:pathLst>
          </a:custGeom>
          <a:ln w="3175">
            <a:solidFill>
              <a:srgbClr val="000000"/>
            </a:solidFill>
          </a:ln>
        </p:spPr>
        <p:txBody>
          <a:bodyPr wrap="square" lIns="0" tIns="0" rIns="0" bIns="0" rtlCol="0"/>
          <a:lstStyle/>
          <a:p>
            <a:endParaRPr/>
          </a:p>
        </p:txBody>
      </p:sp>
      <p:sp>
        <p:nvSpPr>
          <p:cNvPr id="567" name="object 567"/>
          <p:cNvSpPr/>
          <p:nvPr/>
        </p:nvSpPr>
        <p:spPr>
          <a:xfrm>
            <a:off x="7513819" y="5891743"/>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568" name="object 568"/>
          <p:cNvSpPr/>
          <p:nvPr/>
        </p:nvSpPr>
        <p:spPr>
          <a:xfrm>
            <a:off x="7534029" y="5891743"/>
            <a:ext cx="3175" cy="0"/>
          </a:xfrm>
          <a:custGeom>
            <a:avLst/>
            <a:gdLst/>
            <a:ahLst/>
            <a:cxnLst/>
            <a:rect l="l" t="t" r="r" b="b"/>
            <a:pathLst>
              <a:path w="3175">
                <a:moveTo>
                  <a:pt x="0" y="0"/>
                </a:moveTo>
                <a:lnTo>
                  <a:pt x="2755" y="0"/>
                </a:lnTo>
              </a:path>
            </a:pathLst>
          </a:custGeom>
          <a:ln w="3175">
            <a:solidFill>
              <a:srgbClr val="000000"/>
            </a:solidFill>
          </a:ln>
        </p:spPr>
        <p:txBody>
          <a:bodyPr wrap="square" lIns="0" tIns="0" rIns="0" bIns="0" rtlCol="0"/>
          <a:lstStyle/>
          <a:p>
            <a:endParaRPr/>
          </a:p>
        </p:txBody>
      </p:sp>
      <p:sp>
        <p:nvSpPr>
          <p:cNvPr id="569" name="object 569"/>
          <p:cNvSpPr/>
          <p:nvPr/>
        </p:nvSpPr>
        <p:spPr>
          <a:xfrm>
            <a:off x="7555183" y="5891743"/>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570" name="object 570"/>
          <p:cNvSpPr/>
          <p:nvPr/>
        </p:nvSpPr>
        <p:spPr>
          <a:xfrm>
            <a:off x="7575392" y="5891743"/>
            <a:ext cx="3175" cy="0"/>
          </a:xfrm>
          <a:custGeom>
            <a:avLst/>
            <a:gdLst/>
            <a:ahLst/>
            <a:cxnLst/>
            <a:rect l="l" t="t" r="r" b="b"/>
            <a:pathLst>
              <a:path w="3175">
                <a:moveTo>
                  <a:pt x="0" y="0"/>
                </a:moveTo>
                <a:lnTo>
                  <a:pt x="2755" y="0"/>
                </a:lnTo>
              </a:path>
            </a:pathLst>
          </a:custGeom>
          <a:ln w="3175">
            <a:solidFill>
              <a:srgbClr val="000000"/>
            </a:solidFill>
          </a:ln>
        </p:spPr>
        <p:txBody>
          <a:bodyPr wrap="square" lIns="0" tIns="0" rIns="0" bIns="0" rtlCol="0"/>
          <a:lstStyle/>
          <a:p>
            <a:endParaRPr/>
          </a:p>
        </p:txBody>
      </p:sp>
      <p:sp>
        <p:nvSpPr>
          <p:cNvPr id="571" name="object 571"/>
          <p:cNvSpPr/>
          <p:nvPr/>
        </p:nvSpPr>
        <p:spPr>
          <a:xfrm>
            <a:off x="7596508" y="5891743"/>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572" name="object 572"/>
          <p:cNvSpPr/>
          <p:nvPr/>
        </p:nvSpPr>
        <p:spPr>
          <a:xfrm>
            <a:off x="7616718" y="5891743"/>
            <a:ext cx="3175" cy="0"/>
          </a:xfrm>
          <a:custGeom>
            <a:avLst/>
            <a:gdLst/>
            <a:ahLst/>
            <a:cxnLst/>
            <a:rect l="l" t="t" r="r" b="b"/>
            <a:pathLst>
              <a:path w="3175">
                <a:moveTo>
                  <a:pt x="0" y="0"/>
                </a:moveTo>
                <a:lnTo>
                  <a:pt x="2755" y="0"/>
                </a:lnTo>
              </a:path>
            </a:pathLst>
          </a:custGeom>
          <a:ln w="3175">
            <a:solidFill>
              <a:srgbClr val="000000"/>
            </a:solidFill>
          </a:ln>
        </p:spPr>
        <p:txBody>
          <a:bodyPr wrap="square" lIns="0" tIns="0" rIns="0" bIns="0" rtlCol="0"/>
          <a:lstStyle/>
          <a:p>
            <a:endParaRPr/>
          </a:p>
        </p:txBody>
      </p:sp>
      <p:sp>
        <p:nvSpPr>
          <p:cNvPr id="573" name="object 573"/>
          <p:cNvSpPr/>
          <p:nvPr/>
        </p:nvSpPr>
        <p:spPr>
          <a:xfrm>
            <a:off x="7637846" y="5891743"/>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574" name="object 574"/>
          <p:cNvSpPr/>
          <p:nvPr/>
        </p:nvSpPr>
        <p:spPr>
          <a:xfrm>
            <a:off x="7658056" y="5891743"/>
            <a:ext cx="3175" cy="0"/>
          </a:xfrm>
          <a:custGeom>
            <a:avLst/>
            <a:gdLst/>
            <a:ahLst/>
            <a:cxnLst/>
            <a:rect l="l" t="t" r="r" b="b"/>
            <a:pathLst>
              <a:path w="3175">
                <a:moveTo>
                  <a:pt x="0" y="0"/>
                </a:moveTo>
                <a:lnTo>
                  <a:pt x="2755" y="0"/>
                </a:lnTo>
              </a:path>
            </a:pathLst>
          </a:custGeom>
          <a:ln w="3175">
            <a:solidFill>
              <a:srgbClr val="000000"/>
            </a:solidFill>
          </a:ln>
        </p:spPr>
        <p:txBody>
          <a:bodyPr wrap="square" lIns="0" tIns="0" rIns="0" bIns="0" rtlCol="0"/>
          <a:lstStyle/>
          <a:p>
            <a:endParaRPr/>
          </a:p>
        </p:txBody>
      </p:sp>
      <p:sp>
        <p:nvSpPr>
          <p:cNvPr id="575" name="object 575"/>
          <p:cNvSpPr/>
          <p:nvPr/>
        </p:nvSpPr>
        <p:spPr>
          <a:xfrm>
            <a:off x="7679210" y="5891743"/>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576" name="object 576"/>
          <p:cNvSpPr/>
          <p:nvPr/>
        </p:nvSpPr>
        <p:spPr>
          <a:xfrm>
            <a:off x="7699420" y="5891743"/>
            <a:ext cx="3175" cy="0"/>
          </a:xfrm>
          <a:custGeom>
            <a:avLst/>
            <a:gdLst/>
            <a:ahLst/>
            <a:cxnLst/>
            <a:rect l="l" t="t" r="r" b="b"/>
            <a:pathLst>
              <a:path w="3175">
                <a:moveTo>
                  <a:pt x="0" y="0"/>
                </a:moveTo>
                <a:lnTo>
                  <a:pt x="2755" y="0"/>
                </a:lnTo>
              </a:path>
            </a:pathLst>
          </a:custGeom>
          <a:ln w="3175">
            <a:solidFill>
              <a:srgbClr val="000000"/>
            </a:solidFill>
          </a:ln>
        </p:spPr>
        <p:txBody>
          <a:bodyPr wrap="square" lIns="0" tIns="0" rIns="0" bIns="0" rtlCol="0"/>
          <a:lstStyle/>
          <a:p>
            <a:endParaRPr/>
          </a:p>
        </p:txBody>
      </p:sp>
      <p:sp>
        <p:nvSpPr>
          <p:cNvPr id="577" name="object 577"/>
          <p:cNvSpPr/>
          <p:nvPr/>
        </p:nvSpPr>
        <p:spPr>
          <a:xfrm>
            <a:off x="7720548" y="5891743"/>
            <a:ext cx="3175" cy="0"/>
          </a:xfrm>
          <a:custGeom>
            <a:avLst/>
            <a:gdLst/>
            <a:ahLst/>
            <a:cxnLst/>
            <a:rect l="l" t="t" r="r" b="b"/>
            <a:pathLst>
              <a:path w="3175">
                <a:moveTo>
                  <a:pt x="0" y="0"/>
                </a:moveTo>
                <a:lnTo>
                  <a:pt x="2755" y="0"/>
                </a:lnTo>
              </a:path>
            </a:pathLst>
          </a:custGeom>
          <a:ln w="3175">
            <a:solidFill>
              <a:srgbClr val="000000"/>
            </a:solidFill>
          </a:ln>
        </p:spPr>
        <p:txBody>
          <a:bodyPr wrap="square" lIns="0" tIns="0" rIns="0" bIns="0" rtlCol="0"/>
          <a:lstStyle/>
          <a:p>
            <a:endParaRPr/>
          </a:p>
        </p:txBody>
      </p:sp>
      <p:sp>
        <p:nvSpPr>
          <p:cNvPr id="578" name="object 578"/>
          <p:cNvSpPr/>
          <p:nvPr/>
        </p:nvSpPr>
        <p:spPr>
          <a:xfrm>
            <a:off x="7741664" y="5891743"/>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579" name="object 579"/>
          <p:cNvSpPr/>
          <p:nvPr/>
        </p:nvSpPr>
        <p:spPr>
          <a:xfrm>
            <a:off x="7761874" y="5891743"/>
            <a:ext cx="3175" cy="0"/>
          </a:xfrm>
          <a:custGeom>
            <a:avLst/>
            <a:gdLst/>
            <a:ahLst/>
            <a:cxnLst/>
            <a:rect l="l" t="t" r="r" b="b"/>
            <a:pathLst>
              <a:path w="3175">
                <a:moveTo>
                  <a:pt x="0" y="0"/>
                </a:moveTo>
                <a:lnTo>
                  <a:pt x="2755" y="0"/>
                </a:lnTo>
              </a:path>
            </a:pathLst>
          </a:custGeom>
          <a:ln w="3175">
            <a:solidFill>
              <a:srgbClr val="000000"/>
            </a:solidFill>
          </a:ln>
        </p:spPr>
        <p:txBody>
          <a:bodyPr wrap="square" lIns="0" tIns="0" rIns="0" bIns="0" rtlCol="0"/>
          <a:lstStyle/>
          <a:p>
            <a:endParaRPr/>
          </a:p>
        </p:txBody>
      </p:sp>
      <p:sp>
        <p:nvSpPr>
          <p:cNvPr id="580" name="object 580"/>
          <p:cNvSpPr/>
          <p:nvPr/>
        </p:nvSpPr>
        <p:spPr>
          <a:xfrm>
            <a:off x="7783041" y="5891743"/>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581" name="object 581"/>
          <p:cNvSpPr/>
          <p:nvPr/>
        </p:nvSpPr>
        <p:spPr>
          <a:xfrm>
            <a:off x="7803238" y="5891743"/>
            <a:ext cx="3175" cy="0"/>
          </a:xfrm>
          <a:custGeom>
            <a:avLst/>
            <a:gdLst/>
            <a:ahLst/>
            <a:cxnLst/>
            <a:rect l="l" t="t" r="r" b="b"/>
            <a:pathLst>
              <a:path w="3175">
                <a:moveTo>
                  <a:pt x="0" y="0"/>
                </a:moveTo>
                <a:lnTo>
                  <a:pt x="2755" y="0"/>
                </a:lnTo>
              </a:path>
            </a:pathLst>
          </a:custGeom>
          <a:ln w="3175">
            <a:solidFill>
              <a:srgbClr val="000000"/>
            </a:solidFill>
          </a:ln>
        </p:spPr>
        <p:txBody>
          <a:bodyPr wrap="square" lIns="0" tIns="0" rIns="0" bIns="0" rtlCol="0"/>
          <a:lstStyle/>
          <a:p>
            <a:endParaRPr/>
          </a:p>
        </p:txBody>
      </p:sp>
      <p:sp>
        <p:nvSpPr>
          <p:cNvPr id="582" name="object 582"/>
          <p:cNvSpPr/>
          <p:nvPr/>
        </p:nvSpPr>
        <p:spPr>
          <a:xfrm>
            <a:off x="7824366" y="5891743"/>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583" name="object 583"/>
          <p:cNvSpPr/>
          <p:nvPr/>
        </p:nvSpPr>
        <p:spPr>
          <a:xfrm>
            <a:off x="7844576" y="5891743"/>
            <a:ext cx="3175" cy="0"/>
          </a:xfrm>
          <a:custGeom>
            <a:avLst/>
            <a:gdLst/>
            <a:ahLst/>
            <a:cxnLst/>
            <a:rect l="l" t="t" r="r" b="b"/>
            <a:pathLst>
              <a:path w="3175">
                <a:moveTo>
                  <a:pt x="0" y="0"/>
                </a:moveTo>
                <a:lnTo>
                  <a:pt x="2755" y="0"/>
                </a:lnTo>
              </a:path>
            </a:pathLst>
          </a:custGeom>
          <a:ln w="3175">
            <a:solidFill>
              <a:srgbClr val="000000"/>
            </a:solidFill>
          </a:ln>
        </p:spPr>
        <p:txBody>
          <a:bodyPr wrap="square" lIns="0" tIns="0" rIns="0" bIns="0" rtlCol="0"/>
          <a:lstStyle/>
          <a:p>
            <a:endParaRPr/>
          </a:p>
        </p:txBody>
      </p:sp>
      <p:sp>
        <p:nvSpPr>
          <p:cNvPr id="584" name="object 584"/>
          <p:cNvSpPr/>
          <p:nvPr/>
        </p:nvSpPr>
        <p:spPr>
          <a:xfrm>
            <a:off x="7865704" y="5891743"/>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585" name="object 585"/>
          <p:cNvSpPr/>
          <p:nvPr/>
        </p:nvSpPr>
        <p:spPr>
          <a:xfrm>
            <a:off x="7885940" y="5891743"/>
            <a:ext cx="3175" cy="0"/>
          </a:xfrm>
          <a:custGeom>
            <a:avLst/>
            <a:gdLst/>
            <a:ahLst/>
            <a:cxnLst/>
            <a:rect l="l" t="t" r="r" b="b"/>
            <a:pathLst>
              <a:path w="3175">
                <a:moveTo>
                  <a:pt x="0" y="0"/>
                </a:moveTo>
                <a:lnTo>
                  <a:pt x="2755" y="0"/>
                </a:lnTo>
              </a:path>
            </a:pathLst>
          </a:custGeom>
          <a:ln w="3175">
            <a:solidFill>
              <a:srgbClr val="000000"/>
            </a:solidFill>
          </a:ln>
        </p:spPr>
        <p:txBody>
          <a:bodyPr wrap="square" lIns="0" tIns="0" rIns="0" bIns="0" rtlCol="0"/>
          <a:lstStyle/>
          <a:p>
            <a:endParaRPr/>
          </a:p>
        </p:txBody>
      </p:sp>
      <p:sp>
        <p:nvSpPr>
          <p:cNvPr id="586" name="object 586"/>
          <p:cNvSpPr/>
          <p:nvPr/>
        </p:nvSpPr>
        <p:spPr>
          <a:xfrm>
            <a:off x="7907068" y="5891743"/>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587" name="object 587"/>
          <p:cNvSpPr/>
          <p:nvPr/>
        </p:nvSpPr>
        <p:spPr>
          <a:xfrm>
            <a:off x="7927278" y="5891743"/>
            <a:ext cx="3175" cy="0"/>
          </a:xfrm>
          <a:custGeom>
            <a:avLst/>
            <a:gdLst/>
            <a:ahLst/>
            <a:cxnLst/>
            <a:rect l="l" t="t" r="r" b="b"/>
            <a:pathLst>
              <a:path w="3175">
                <a:moveTo>
                  <a:pt x="0" y="0"/>
                </a:moveTo>
                <a:lnTo>
                  <a:pt x="2755" y="0"/>
                </a:lnTo>
              </a:path>
            </a:pathLst>
          </a:custGeom>
          <a:ln w="3175">
            <a:solidFill>
              <a:srgbClr val="000000"/>
            </a:solidFill>
          </a:ln>
        </p:spPr>
        <p:txBody>
          <a:bodyPr wrap="square" lIns="0" tIns="0" rIns="0" bIns="0" rtlCol="0"/>
          <a:lstStyle/>
          <a:p>
            <a:endParaRPr/>
          </a:p>
        </p:txBody>
      </p:sp>
      <p:sp>
        <p:nvSpPr>
          <p:cNvPr id="588" name="object 588"/>
          <p:cNvSpPr/>
          <p:nvPr/>
        </p:nvSpPr>
        <p:spPr>
          <a:xfrm>
            <a:off x="7948393" y="5891743"/>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589" name="object 589"/>
          <p:cNvSpPr/>
          <p:nvPr/>
        </p:nvSpPr>
        <p:spPr>
          <a:xfrm>
            <a:off x="7968603" y="5891743"/>
            <a:ext cx="3175" cy="0"/>
          </a:xfrm>
          <a:custGeom>
            <a:avLst/>
            <a:gdLst/>
            <a:ahLst/>
            <a:cxnLst/>
            <a:rect l="l" t="t" r="r" b="b"/>
            <a:pathLst>
              <a:path w="3175">
                <a:moveTo>
                  <a:pt x="0" y="0"/>
                </a:moveTo>
                <a:lnTo>
                  <a:pt x="2755" y="0"/>
                </a:lnTo>
              </a:path>
            </a:pathLst>
          </a:custGeom>
          <a:ln w="3175">
            <a:solidFill>
              <a:srgbClr val="000000"/>
            </a:solidFill>
          </a:ln>
        </p:spPr>
        <p:txBody>
          <a:bodyPr wrap="square" lIns="0" tIns="0" rIns="0" bIns="0" rtlCol="0"/>
          <a:lstStyle/>
          <a:p>
            <a:endParaRPr/>
          </a:p>
        </p:txBody>
      </p:sp>
      <p:sp>
        <p:nvSpPr>
          <p:cNvPr id="590" name="object 590"/>
          <p:cNvSpPr/>
          <p:nvPr/>
        </p:nvSpPr>
        <p:spPr>
          <a:xfrm>
            <a:off x="7989770" y="5891743"/>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591" name="object 591"/>
          <p:cNvSpPr/>
          <p:nvPr/>
        </p:nvSpPr>
        <p:spPr>
          <a:xfrm>
            <a:off x="8010886" y="5891743"/>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592" name="object 592"/>
          <p:cNvSpPr/>
          <p:nvPr/>
        </p:nvSpPr>
        <p:spPr>
          <a:xfrm>
            <a:off x="8031095" y="5891743"/>
            <a:ext cx="3175" cy="0"/>
          </a:xfrm>
          <a:custGeom>
            <a:avLst/>
            <a:gdLst/>
            <a:ahLst/>
            <a:cxnLst/>
            <a:rect l="l" t="t" r="r" b="b"/>
            <a:pathLst>
              <a:path w="3175">
                <a:moveTo>
                  <a:pt x="0" y="0"/>
                </a:moveTo>
                <a:lnTo>
                  <a:pt x="2755" y="0"/>
                </a:lnTo>
              </a:path>
            </a:pathLst>
          </a:custGeom>
          <a:ln w="3175">
            <a:solidFill>
              <a:srgbClr val="000000"/>
            </a:solidFill>
          </a:ln>
        </p:spPr>
        <p:txBody>
          <a:bodyPr wrap="square" lIns="0" tIns="0" rIns="0" bIns="0" rtlCol="0"/>
          <a:lstStyle/>
          <a:p>
            <a:endParaRPr/>
          </a:p>
        </p:txBody>
      </p:sp>
      <p:sp>
        <p:nvSpPr>
          <p:cNvPr id="593" name="object 593"/>
          <p:cNvSpPr/>
          <p:nvPr/>
        </p:nvSpPr>
        <p:spPr>
          <a:xfrm>
            <a:off x="8052224" y="5891743"/>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594" name="object 594"/>
          <p:cNvSpPr/>
          <p:nvPr/>
        </p:nvSpPr>
        <p:spPr>
          <a:xfrm>
            <a:off x="8072434" y="5891743"/>
            <a:ext cx="3175" cy="0"/>
          </a:xfrm>
          <a:custGeom>
            <a:avLst/>
            <a:gdLst/>
            <a:ahLst/>
            <a:cxnLst/>
            <a:rect l="l" t="t" r="r" b="b"/>
            <a:pathLst>
              <a:path w="3175">
                <a:moveTo>
                  <a:pt x="0" y="0"/>
                </a:moveTo>
                <a:lnTo>
                  <a:pt x="2755" y="0"/>
                </a:lnTo>
              </a:path>
            </a:pathLst>
          </a:custGeom>
          <a:ln w="3175">
            <a:solidFill>
              <a:srgbClr val="000000"/>
            </a:solidFill>
          </a:ln>
        </p:spPr>
        <p:txBody>
          <a:bodyPr wrap="square" lIns="0" tIns="0" rIns="0" bIns="0" rtlCol="0"/>
          <a:lstStyle/>
          <a:p>
            <a:endParaRPr/>
          </a:p>
        </p:txBody>
      </p:sp>
      <p:sp>
        <p:nvSpPr>
          <p:cNvPr id="595" name="object 595"/>
          <p:cNvSpPr/>
          <p:nvPr/>
        </p:nvSpPr>
        <p:spPr>
          <a:xfrm>
            <a:off x="8093588" y="5891743"/>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596" name="object 596"/>
          <p:cNvSpPr/>
          <p:nvPr/>
        </p:nvSpPr>
        <p:spPr>
          <a:xfrm>
            <a:off x="8113797" y="5891743"/>
            <a:ext cx="3175" cy="0"/>
          </a:xfrm>
          <a:custGeom>
            <a:avLst/>
            <a:gdLst/>
            <a:ahLst/>
            <a:cxnLst/>
            <a:rect l="l" t="t" r="r" b="b"/>
            <a:pathLst>
              <a:path w="3175">
                <a:moveTo>
                  <a:pt x="0" y="0"/>
                </a:moveTo>
                <a:lnTo>
                  <a:pt x="2755" y="0"/>
                </a:lnTo>
              </a:path>
            </a:pathLst>
          </a:custGeom>
          <a:ln w="3175">
            <a:solidFill>
              <a:srgbClr val="000000"/>
            </a:solidFill>
          </a:ln>
        </p:spPr>
        <p:txBody>
          <a:bodyPr wrap="square" lIns="0" tIns="0" rIns="0" bIns="0" rtlCol="0"/>
          <a:lstStyle/>
          <a:p>
            <a:endParaRPr/>
          </a:p>
        </p:txBody>
      </p:sp>
      <p:sp>
        <p:nvSpPr>
          <p:cNvPr id="597" name="object 597"/>
          <p:cNvSpPr/>
          <p:nvPr/>
        </p:nvSpPr>
        <p:spPr>
          <a:xfrm>
            <a:off x="8134925" y="5891743"/>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598" name="object 598"/>
          <p:cNvSpPr/>
          <p:nvPr/>
        </p:nvSpPr>
        <p:spPr>
          <a:xfrm>
            <a:off x="8155123" y="5891743"/>
            <a:ext cx="3175" cy="0"/>
          </a:xfrm>
          <a:custGeom>
            <a:avLst/>
            <a:gdLst/>
            <a:ahLst/>
            <a:cxnLst/>
            <a:rect l="l" t="t" r="r" b="b"/>
            <a:pathLst>
              <a:path w="3175">
                <a:moveTo>
                  <a:pt x="0" y="0"/>
                </a:moveTo>
                <a:lnTo>
                  <a:pt x="2755" y="0"/>
                </a:lnTo>
              </a:path>
            </a:pathLst>
          </a:custGeom>
          <a:ln w="3175">
            <a:solidFill>
              <a:srgbClr val="000000"/>
            </a:solidFill>
          </a:ln>
        </p:spPr>
        <p:txBody>
          <a:bodyPr wrap="square" lIns="0" tIns="0" rIns="0" bIns="0" rtlCol="0"/>
          <a:lstStyle/>
          <a:p>
            <a:endParaRPr/>
          </a:p>
        </p:txBody>
      </p:sp>
      <p:sp>
        <p:nvSpPr>
          <p:cNvPr id="599" name="object 599"/>
          <p:cNvSpPr/>
          <p:nvPr/>
        </p:nvSpPr>
        <p:spPr>
          <a:xfrm>
            <a:off x="8176252" y="5891743"/>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600" name="object 600"/>
          <p:cNvSpPr/>
          <p:nvPr/>
        </p:nvSpPr>
        <p:spPr>
          <a:xfrm>
            <a:off x="8196487" y="5891743"/>
            <a:ext cx="3175" cy="0"/>
          </a:xfrm>
          <a:custGeom>
            <a:avLst/>
            <a:gdLst/>
            <a:ahLst/>
            <a:cxnLst/>
            <a:rect l="l" t="t" r="r" b="b"/>
            <a:pathLst>
              <a:path w="3175">
                <a:moveTo>
                  <a:pt x="0" y="0"/>
                </a:moveTo>
                <a:lnTo>
                  <a:pt x="2755" y="0"/>
                </a:lnTo>
              </a:path>
            </a:pathLst>
          </a:custGeom>
          <a:ln w="3175">
            <a:solidFill>
              <a:srgbClr val="000000"/>
            </a:solidFill>
          </a:ln>
        </p:spPr>
        <p:txBody>
          <a:bodyPr wrap="square" lIns="0" tIns="0" rIns="0" bIns="0" rtlCol="0"/>
          <a:lstStyle/>
          <a:p>
            <a:endParaRPr/>
          </a:p>
        </p:txBody>
      </p:sp>
      <p:sp>
        <p:nvSpPr>
          <p:cNvPr id="601" name="object 601"/>
          <p:cNvSpPr/>
          <p:nvPr/>
        </p:nvSpPr>
        <p:spPr>
          <a:xfrm>
            <a:off x="8217615" y="5891743"/>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602" name="object 602"/>
          <p:cNvSpPr/>
          <p:nvPr/>
        </p:nvSpPr>
        <p:spPr>
          <a:xfrm>
            <a:off x="8237825" y="5891743"/>
            <a:ext cx="3175" cy="0"/>
          </a:xfrm>
          <a:custGeom>
            <a:avLst/>
            <a:gdLst/>
            <a:ahLst/>
            <a:cxnLst/>
            <a:rect l="l" t="t" r="r" b="b"/>
            <a:pathLst>
              <a:path w="3175">
                <a:moveTo>
                  <a:pt x="0" y="0"/>
                </a:moveTo>
                <a:lnTo>
                  <a:pt x="2755" y="0"/>
                </a:lnTo>
              </a:path>
            </a:pathLst>
          </a:custGeom>
          <a:ln w="3175">
            <a:solidFill>
              <a:srgbClr val="000000"/>
            </a:solidFill>
          </a:ln>
        </p:spPr>
        <p:txBody>
          <a:bodyPr wrap="square" lIns="0" tIns="0" rIns="0" bIns="0" rtlCol="0"/>
          <a:lstStyle/>
          <a:p>
            <a:endParaRPr/>
          </a:p>
        </p:txBody>
      </p:sp>
      <p:sp>
        <p:nvSpPr>
          <p:cNvPr id="603" name="object 603"/>
          <p:cNvSpPr/>
          <p:nvPr/>
        </p:nvSpPr>
        <p:spPr>
          <a:xfrm>
            <a:off x="8258954" y="5891743"/>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604" name="object 604"/>
          <p:cNvSpPr/>
          <p:nvPr/>
        </p:nvSpPr>
        <p:spPr>
          <a:xfrm>
            <a:off x="8279163" y="5891743"/>
            <a:ext cx="3175" cy="0"/>
          </a:xfrm>
          <a:custGeom>
            <a:avLst/>
            <a:gdLst/>
            <a:ahLst/>
            <a:cxnLst/>
            <a:rect l="l" t="t" r="r" b="b"/>
            <a:pathLst>
              <a:path w="3175">
                <a:moveTo>
                  <a:pt x="0" y="0"/>
                </a:moveTo>
                <a:lnTo>
                  <a:pt x="2755" y="0"/>
                </a:lnTo>
              </a:path>
            </a:pathLst>
          </a:custGeom>
          <a:ln w="3175">
            <a:solidFill>
              <a:srgbClr val="000000"/>
            </a:solidFill>
          </a:ln>
        </p:spPr>
        <p:txBody>
          <a:bodyPr wrap="square" lIns="0" tIns="0" rIns="0" bIns="0" rtlCol="0"/>
          <a:lstStyle/>
          <a:p>
            <a:endParaRPr/>
          </a:p>
        </p:txBody>
      </p:sp>
      <p:sp>
        <p:nvSpPr>
          <p:cNvPr id="605" name="object 605"/>
          <p:cNvSpPr/>
          <p:nvPr/>
        </p:nvSpPr>
        <p:spPr>
          <a:xfrm>
            <a:off x="8300317" y="5891743"/>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606" name="object 606"/>
          <p:cNvSpPr/>
          <p:nvPr/>
        </p:nvSpPr>
        <p:spPr>
          <a:xfrm>
            <a:off x="8321445" y="5891743"/>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607" name="object 607"/>
          <p:cNvSpPr/>
          <p:nvPr/>
        </p:nvSpPr>
        <p:spPr>
          <a:xfrm>
            <a:off x="8341655" y="5891743"/>
            <a:ext cx="3175" cy="0"/>
          </a:xfrm>
          <a:custGeom>
            <a:avLst/>
            <a:gdLst/>
            <a:ahLst/>
            <a:cxnLst/>
            <a:rect l="l" t="t" r="r" b="b"/>
            <a:pathLst>
              <a:path w="3175">
                <a:moveTo>
                  <a:pt x="0" y="0"/>
                </a:moveTo>
                <a:lnTo>
                  <a:pt x="2743" y="0"/>
                </a:lnTo>
              </a:path>
            </a:pathLst>
          </a:custGeom>
          <a:ln w="3175">
            <a:solidFill>
              <a:srgbClr val="000000"/>
            </a:solidFill>
          </a:ln>
        </p:spPr>
        <p:txBody>
          <a:bodyPr wrap="square" lIns="0" tIns="0" rIns="0" bIns="0" rtlCol="0"/>
          <a:lstStyle/>
          <a:p>
            <a:endParaRPr/>
          </a:p>
        </p:txBody>
      </p:sp>
      <p:sp>
        <p:nvSpPr>
          <p:cNvPr id="608" name="object 608"/>
          <p:cNvSpPr/>
          <p:nvPr/>
        </p:nvSpPr>
        <p:spPr>
          <a:xfrm>
            <a:off x="8362771" y="5891743"/>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609" name="object 609"/>
          <p:cNvSpPr/>
          <p:nvPr/>
        </p:nvSpPr>
        <p:spPr>
          <a:xfrm>
            <a:off x="8382981" y="5891743"/>
            <a:ext cx="3175" cy="0"/>
          </a:xfrm>
          <a:custGeom>
            <a:avLst/>
            <a:gdLst/>
            <a:ahLst/>
            <a:cxnLst/>
            <a:rect l="l" t="t" r="r" b="b"/>
            <a:pathLst>
              <a:path w="3175">
                <a:moveTo>
                  <a:pt x="0" y="0"/>
                </a:moveTo>
                <a:lnTo>
                  <a:pt x="2755" y="0"/>
                </a:lnTo>
              </a:path>
            </a:pathLst>
          </a:custGeom>
          <a:ln w="3175">
            <a:solidFill>
              <a:srgbClr val="000000"/>
            </a:solidFill>
          </a:ln>
        </p:spPr>
        <p:txBody>
          <a:bodyPr wrap="square" lIns="0" tIns="0" rIns="0" bIns="0" rtlCol="0"/>
          <a:lstStyle/>
          <a:p>
            <a:endParaRPr/>
          </a:p>
        </p:txBody>
      </p:sp>
      <p:sp>
        <p:nvSpPr>
          <p:cNvPr id="610" name="object 610"/>
          <p:cNvSpPr/>
          <p:nvPr/>
        </p:nvSpPr>
        <p:spPr>
          <a:xfrm>
            <a:off x="8404135" y="5891743"/>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611" name="object 611"/>
          <p:cNvSpPr/>
          <p:nvPr/>
        </p:nvSpPr>
        <p:spPr>
          <a:xfrm>
            <a:off x="8424344" y="5891743"/>
            <a:ext cx="3175" cy="0"/>
          </a:xfrm>
          <a:custGeom>
            <a:avLst/>
            <a:gdLst/>
            <a:ahLst/>
            <a:cxnLst/>
            <a:rect l="l" t="t" r="r" b="b"/>
            <a:pathLst>
              <a:path w="3175">
                <a:moveTo>
                  <a:pt x="0" y="0"/>
                </a:moveTo>
                <a:lnTo>
                  <a:pt x="2755" y="0"/>
                </a:lnTo>
              </a:path>
            </a:pathLst>
          </a:custGeom>
          <a:ln w="3175">
            <a:solidFill>
              <a:srgbClr val="000000"/>
            </a:solidFill>
          </a:ln>
        </p:spPr>
        <p:txBody>
          <a:bodyPr wrap="square" lIns="0" tIns="0" rIns="0" bIns="0" rtlCol="0"/>
          <a:lstStyle/>
          <a:p>
            <a:endParaRPr/>
          </a:p>
        </p:txBody>
      </p:sp>
      <p:sp>
        <p:nvSpPr>
          <p:cNvPr id="612" name="object 612"/>
          <p:cNvSpPr/>
          <p:nvPr/>
        </p:nvSpPr>
        <p:spPr>
          <a:xfrm>
            <a:off x="8445473" y="5891743"/>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613" name="object 613"/>
          <p:cNvSpPr/>
          <p:nvPr/>
        </p:nvSpPr>
        <p:spPr>
          <a:xfrm>
            <a:off x="8465683" y="5891743"/>
            <a:ext cx="3175" cy="0"/>
          </a:xfrm>
          <a:custGeom>
            <a:avLst/>
            <a:gdLst/>
            <a:ahLst/>
            <a:cxnLst/>
            <a:rect l="l" t="t" r="r" b="b"/>
            <a:pathLst>
              <a:path w="3175">
                <a:moveTo>
                  <a:pt x="0" y="0"/>
                </a:moveTo>
                <a:lnTo>
                  <a:pt x="2755" y="0"/>
                </a:lnTo>
              </a:path>
            </a:pathLst>
          </a:custGeom>
          <a:ln w="3175">
            <a:solidFill>
              <a:srgbClr val="000000"/>
            </a:solidFill>
          </a:ln>
        </p:spPr>
        <p:txBody>
          <a:bodyPr wrap="square" lIns="0" tIns="0" rIns="0" bIns="0" rtlCol="0"/>
          <a:lstStyle/>
          <a:p>
            <a:endParaRPr/>
          </a:p>
        </p:txBody>
      </p:sp>
      <p:sp>
        <p:nvSpPr>
          <p:cNvPr id="614" name="object 614"/>
          <p:cNvSpPr/>
          <p:nvPr/>
        </p:nvSpPr>
        <p:spPr>
          <a:xfrm>
            <a:off x="8486811" y="5891743"/>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615" name="object 615"/>
          <p:cNvSpPr/>
          <p:nvPr/>
        </p:nvSpPr>
        <p:spPr>
          <a:xfrm>
            <a:off x="8507046" y="5891743"/>
            <a:ext cx="3175" cy="0"/>
          </a:xfrm>
          <a:custGeom>
            <a:avLst/>
            <a:gdLst/>
            <a:ahLst/>
            <a:cxnLst/>
            <a:rect l="l" t="t" r="r" b="b"/>
            <a:pathLst>
              <a:path w="3175">
                <a:moveTo>
                  <a:pt x="0" y="0"/>
                </a:moveTo>
                <a:lnTo>
                  <a:pt x="2755" y="0"/>
                </a:lnTo>
              </a:path>
            </a:pathLst>
          </a:custGeom>
          <a:ln w="3175">
            <a:solidFill>
              <a:srgbClr val="000000"/>
            </a:solidFill>
          </a:ln>
        </p:spPr>
        <p:txBody>
          <a:bodyPr wrap="square" lIns="0" tIns="0" rIns="0" bIns="0" rtlCol="0"/>
          <a:lstStyle/>
          <a:p>
            <a:endParaRPr/>
          </a:p>
        </p:txBody>
      </p:sp>
      <p:sp>
        <p:nvSpPr>
          <p:cNvPr id="616" name="object 616"/>
          <p:cNvSpPr/>
          <p:nvPr/>
        </p:nvSpPr>
        <p:spPr>
          <a:xfrm>
            <a:off x="8528175" y="5891743"/>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617" name="object 617"/>
          <p:cNvSpPr/>
          <p:nvPr/>
        </p:nvSpPr>
        <p:spPr>
          <a:xfrm>
            <a:off x="8569500" y="5891743"/>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618" name="object 618"/>
          <p:cNvSpPr/>
          <p:nvPr/>
        </p:nvSpPr>
        <p:spPr>
          <a:xfrm>
            <a:off x="8589710" y="5891743"/>
            <a:ext cx="3175" cy="0"/>
          </a:xfrm>
          <a:custGeom>
            <a:avLst/>
            <a:gdLst/>
            <a:ahLst/>
            <a:cxnLst/>
            <a:rect l="l" t="t" r="r" b="b"/>
            <a:pathLst>
              <a:path w="3175">
                <a:moveTo>
                  <a:pt x="0" y="0"/>
                </a:moveTo>
                <a:lnTo>
                  <a:pt x="2755" y="0"/>
                </a:lnTo>
              </a:path>
            </a:pathLst>
          </a:custGeom>
          <a:ln w="3175">
            <a:solidFill>
              <a:srgbClr val="000000"/>
            </a:solidFill>
          </a:ln>
        </p:spPr>
        <p:txBody>
          <a:bodyPr wrap="square" lIns="0" tIns="0" rIns="0" bIns="0" rtlCol="0"/>
          <a:lstStyle/>
          <a:p>
            <a:endParaRPr/>
          </a:p>
        </p:txBody>
      </p:sp>
      <p:sp>
        <p:nvSpPr>
          <p:cNvPr id="619" name="object 619"/>
          <p:cNvSpPr/>
          <p:nvPr/>
        </p:nvSpPr>
        <p:spPr>
          <a:xfrm>
            <a:off x="8610864" y="5891743"/>
            <a:ext cx="3175" cy="0"/>
          </a:xfrm>
          <a:custGeom>
            <a:avLst/>
            <a:gdLst/>
            <a:ahLst/>
            <a:cxnLst/>
            <a:rect l="l" t="t" r="r" b="b"/>
            <a:pathLst>
              <a:path w="3175">
                <a:moveTo>
                  <a:pt x="0" y="0"/>
                </a:moveTo>
                <a:lnTo>
                  <a:pt x="2755" y="0"/>
                </a:lnTo>
              </a:path>
            </a:pathLst>
          </a:custGeom>
          <a:ln w="3175">
            <a:solidFill>
              <a:srgbClr val="000000"/>
            </a:solidFill>
          </a:ln>
        </p:spPr>
        <p:txBody>
          <a:bodyPr wrap="square" lIns="0" tIns="0" rIns="0" bIns="0" rtlCol="0"/>
          <a:lstStyle/>
          <a:p>
            <a:endParaRPr/>
          </a:p>
        </p:txBody>
      </p:sp>
      <p:sp>
        <p:nvSpPr>
          <p:cNvPr id="620" name="object 620"/>
          <p:cNvSpPr/>
          <p:nvPr/>
        </p:nvSpPr>
        <p:spPr>
          <a:xfrm>
            <a:off x="8631993" y="5891743"/>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621" name="object 621"/>
          <p:cNvSpPr/>
          <p:nvPr/>
        </p:nvSpPr>
        <p:spPr>
          <a:xfrm>
            <a:off x="8652202" y="5891743"/>
            <a:ext cx="3175" cy="0"/>
          </a:xfrm>
          <a:custGeom>
            <a:avLst/>
            <a:gdLst/>
            <a:ahLst/>
            <a:cxnLst/>
            <a:rect l="l" t="t" r="r" b="b"/>
            <a:pathLst>
              <a:path w="3175">
                <a:moveTo>
                  <a:pt x="0" y="0"/>
                </a:moveTo>
                <a:lnTo>
                  <a:pt x="2755" y="0"/>
                </a:lnTo>
              </a:path>
            </a:pathLst>
          </a:custGeom>
          <a:ln w="3175">
            <a:solidFill>
              <a:srgbClr val="000000"/>
            </a:solidFill>
          </a:ln>
        </p:spPr>
        <p:txBody>
          <a:bodyPr wrap="square" lIns="0" tIns="0" rIns="0" bIns="0" rtlCol="0"/>
          <a:lstStyle/>
          <a:p>
            <a:endParaRPr/>
          </a:p>
        </p:txBody>
      </p:sp>
      <p:sp>
        <p:nvSpPr>
          <p:cNvPr id="622" name="object 622"/>
          <p:cNvSpPr/>
          <p:nvPr/>
        </p:nvSpPr>
        <p:spPr>
          <a:xfrm>
            <a:off x="8673331" y="5891743"/>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623" name="object 623"/>
          <p:cNvSpPr/>
          <p:nvPr/>
        </p:nvSpPr>
        <p:spPr>
          <a:xfrm>
            <a:off x="8693540" y="5891743"/>
            <a:ext cx="3175" cy="0"/>
          </a:xfrm>
          <a:custGeom>
            <a:avLst/>
            <a:gdLst/>
            <a:ahLst/>
            <a:cxnLst/>
            <a:rect l="l" t="t" r="r" b="b"/>
            <a:pathLst>
              <a:path w="3175">
                <a:moveTo>
                  <a:pt x="0" y="0"/>
                </a:moveTo>
                <a:lnTo>
                  <a:pt x="2743" y="0"/>
                </a:lnTo>
              </a:path>
            </a:pathLst>
          </a:custGeom>
          <a:ln w="3175">
            <a:solidFill>
              <a:srgbClr val="000000"/>
            </a:solidFill>
          </a:ln>
        </p:spPr>
        <p:txBody>
          <a:bodyPr wrap="square" lIns="0" tIns="0" rIns="0" bIns="0" rtlCol="0"/>
          <a:lstStyle/>
          <a:p>
            <a:endParaRPr/>
          </a:p>
        </p:txBody>
      </p:sp>
      <p:sp>
        <p:nvSpPr>
          <p:cNvPr id="624" name="object 624"/>
          <p:cNvSpPr/>
          <p:nvPr/>
        </p:nvSpPr>
        <p:spPr>
          <a:xfrm>
            <a:off x="8714695" y="5891743"/>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625" name="object 625"/>
          <p:cNvSpPr/>
          <p:nvPr/>
        </p:nvSpPr>
        <p:spPr>
          <a:xfrm>
            <a:off x="8734904" y="5891743"/>
            <a:ext cx="3175" cy="0"/>
          </a:xfrm>
          <a:custGeom>
            <a:avLst/>
            <a:gdLst/>
            <a:ahLst/>
            <a:cxnLst/>
            <a:rect l="l" t="t" r="r" b="b"/>
            <a:pathLst>
              <a:path w="3175">
                <a:moveTo>
                  <a:pt x="0" y="0"/>
                </a:moveTo>
                <a:lnTo>
                  <a:pt x="2755" y="0"/>
                </a:lnTo>
              </a:path>
            </a:pathLst>
          </a:custGeom>
          <a:ln w="3175">
            <a:solidFill>
              <a:srgbClr val="000000"/>
            </a:solidFill>
          </a:ln>
        </p:spPr>
        <p:txBody>
          <a:bodyPr wrap="square" lIns="0" tIns="0" rIns="0" bIns="0" rtlCol="0"/>
          <a:lstStyle/>
          <a:p>
            <a:endParaRPr/>
          </a:p>
        </p:txBody>
      </p:sp>
      <p:sp>
        <p:nvSpPr>
          <p:cNvPr id="626" name="object 626"/>
          <p:cNvSpPr/>
          <p:nvPr/>
        </p:nvSpPr>
        <p:spPr>
          <a:xfrm>
            <a:off x="8756020" y="5891743"/>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627" name="object 627"/>
          <p:cNvSpPr/>
          <p:nvPr/>
        </p:nvSpPr>
        <p:spPr>
          <a:xfrm>
            <a:off x="8776230" y="5891743"/>
            <a:ext cx="3175" cy="0"/>
          </a:xfrm>
          <a:custGeom>
            <a:avLst/>
            <a:gdLst/>
            <a:ahLst/>
            <a:cxnLst/>
            <a:rect l="l" t="t" r="r" b="b"/>
            <a:pathLst>
              <a:path w="3175">
                <a:moveTo>
                  <a:pt x="0" y="0"/>
                </a:moveTo>
                <a:lnTo>
                  <a:pt x="2755" y="0"/>
                </a:lnTo>
              </a:path>
            </a:pathLst>
          </a:custGeom>
          <a:ln w="3175">
            <a:solidFill>
              <a:srgbClr val="000000"/>
            </a:solidFill>
          </a:ln>
        </p:spPr>
        <p:txBody>
          <a:bodyPr wrap="square" lIns="0" tIns="0" rIns="0" bIns="0" rtlCol="0"/>
          <a:lstStyle/>
          <a:p>
            <a:endParaRPr/>
          </a:p>
        </p:txBody>
      </p:sp>
      <p:sp>
        <p:nvSpPr>
          <p:cNvPr id="628" name="object 628"/>
          <p:cNvSpPr/>
          <p:nvPr/>
        </p:nvSpPr>
        <p:spPr>
          <a:xfrm>
            <a:off x="8797358" y="5891743"/>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629" name="object 629"/>
          <p:cNvSpPr/>
          <p:nvPr/>
        </p:nvSpPr>
        <p:spPr>
          <a:xfrm>
            <a:off x="8817594" y="5891743"/>
            <a:ext cx="3175" cy="0"/>
          </a:xfrm>
          <a:custGeom>
            <a:avLst/>
            <a:gdLst/>
            <a:ahLst/>
            <a:cxnLst/>
            <a:rect l="l" t="t" r="r" b="b"/>
            <a:pathLst>
              <a:path w="3175">
                <a:moveTo>
                  <a:pt x="0" y="0"/>
                </a:moveTo>
                <a:lnTo>
                  <a:pt x="2755" y="0"/>
                </a:lnTo>
              </a:path>
            </a:pathLst>
          </a:custGeom>
          <a:ln w="3175">
            <a:solidFill>
              <a:srgbClr val="000000"/>
            </a:solidFill>
          </a:ln>
        </p:spPr>
        <p:txBody>
          <a:bodyPr wrap="square" lIns="0" tIns="0" rIns="0" bIns="0" rtlCol="0"/>
          <a:lstStyle/>
          <a:p>
            <a:endParaRPr/>
          </a:p>
        </p:txBody>
      </p:sp>
      <p:sp>
        <p:nvSpPr>
          <p:cNvPr id="630" name="object 630"/>
          <p:cNvSpPr/>
          <p:nvPr/>
        </p:nvSpPr>
        <p:spPr>
          <a:xfrm>
            <a:off x="8838722" y="5891743"/>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631" name="object 631"/>
          <p:cNvSpPr/>
          <p:nvPr/>
        </p:nvSpPr>
        <p:spPr>
          <a:xfrm>
            <a:off x="8858932" y="5891743"/>
            <a:ext cx="3175" cy="0"/>
          </a:xfrm>
          <a:custGeom>
            <a:avLst/>
            <a:gdLst/>
            <a:ahLst/>
            <a:cxnLst/>
            <a:rect l="l" t="t" r="r" b="b"/>
            <a:pathLst>
              <a:path w="3175">
                <a:moveTo>
                  <a:pt x="0" y="0"/>
                </a:moveTo>
                <a:lnTo>
                  <a:pt x="2755" y="0"/>
                </a:lnTo>
              </a:path>
            </a:pathLst>
          </a:custGeom>
          <a:ln w="3175">
            <a:solidFill>
              <a:srgbClr val="000000"/>
            </a:solidFill>
          </a:ln>
        </p:spPr>
        <p:txBody>
          <a:bodyPr wrap="square" lIns="0" tIns="0" rIns="0" bIns="0" rtlCol="0"/>
          <a:lstStyle/>
          <a:p>
            <a:endParaRPr/>
          </a:p>
        </p:txBody>
      </p:sp>
      <p:sp>
        <p:nvSpPr>
          <p:cNvPr id="632" name="object 632"/>
          <p:cNvSpPr/>
          <p:nvPr/>
        </p:nvSpPr>
        <p:spPr>
          <a:xfrm>
            <a:off x="8880060" y="5891743"/>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633" name="object 633"/>
          <p:cNvSpPr/>
          <p:nvPr/>
        </p:nvSpPr>
        <p:spPr>
          <a:xfrm>
            <a:off x="8900257" y="5891743"/>
            <a:ext cx="3175" cy="0"/>
          </a:xfrm>
          <a:custGeom>
            <a:avLst/>
            <a:gdLst/>
            <a:ahLst/>
            <a:cxnLst/>
            <a:rect l="l" t="t" r="r" b="b"/>
            <a:pathLst>
              <a:path w="3175">
                <a:moveTo>
                  <a:pt x="0" y="0"/>
                </a:moveTo>
                <a:lnTo>
                  <a:pt x="2755" y="0"/>
                </a:lnTo>
              </a:path>
            </a:pathLst>
          </a:custGeom>
          <a:ln w="3175">
            <a:solidFill>
              <a:srgbClr val="000000"/>
            </a:solidFill>
          </a:ln>
        </p:spPr>
        <p:txBody>
          <a:bodyPr wrap="square" lIns="0" tIns="0" rIns="0" bIns="0" rtlCol="0"/>
          <a:lstStyle/>
          <a:p>
            <a:endParaRPr/>
          </a:p>
        </p:txBody>
      </p:sp>
      <p:sp>
        <p:nvSpPr>
          <p:cNvPr id="634" name="object 634"/>
          <p:cNvSpPr/>
          <p:nvPr/>
        </p:nvSpPr>
        <p:spPr>
          <a:xfrm>
            <a:off x="8921424" y="5891743"/>
            <a:ext cx="3175" cy="0"/>
          </a:xfrm>
          <a:custGeom>
            <a:avLst/>
            <a:gdLst/>
            <a:ahLst/>
            <a:cxnLst/>
            <a:rect l="l" t="t" r="r" b="b"/>
            <a:pathLst>
              <a:path w="3175">
                <a:moveTo>
                  <a:pt x="0" y="0"/>
                </a:moveTo>
                <a:lnTo>
                  <a:pt x="2755" y="0"/>
                </a:lnTo>
              </a:path>
            </a:pathLst>
          </a:custGeom>
          <a:ln w="3175">
            <a:solidFill>
              <a:srgbClr val="000000"/>
            </a:solidFill>
          </a:ln>
        </p:spPr>
        <p:txBody>
          <a:bodyPr wrap="square" lIns="0" tIns="0" rIns="0" bIns="0" rtlCol="0"/>
          <a:lstStyle/>
          <a:p>
            <a:endParaRPr/>
          </a:p>
        </p:txBody>
      </p:sp>
      <p:sp>
        <p:nvSpPr>
          <p:cNvPr id="635" name="object 635"/>
          <p:cNvSpPr/>
          <p:nvPr/>
        </p:nvSpPr>
        <p:spPr>
          <a:xfrm>
            <a:off x="8942552" y="5891743"/>
            <a:ext cx="1905" cy="0"/>
          </a:xfrm>
          <a:custGeom>
            <a:avLst/>
            <a:gdLst/>
            <a:ahLst/>
            <a:cxnLst/>
            <a:rect l="l" t="t" r="r" b="b"/>
            <a:pathLst>
              <a:path w="1904">
                <a:moveTo>
                  <a:pt x="0" y="0"/>
                </a:moveTo>
                <a:lnTo>
                  <a:pt x="1838" y="0"/>
                </a:lnTo>
              </a:path>
            </a:pathLst>
          </a:custGeom>
          <a:ln w="3175">
            <a:solidFill>
              <a:srgbClr val="000000"/>
            </a:solidFill>
          </a:ln>
        </p:spPr>
        <p:txBody>
          <a:bodyPr wrap="square" lIns="0" tIns="0" rIns="0" bIns="0" rtlCol="0"/>
          <a:lstStyle/>
          <a:p>
            <a:endParaRPr/>
          </a:p>
        </p:txBody>
      </p:sp>
      <p:sp>
        <p:nvSpPr>
          <p:cNvPr id="636" name="object 636"/>
          <p:cNvSpPr/>
          <p:nvPr/>
        </p:nvSpPr>
        <p:spPr>
          <a:xfrm>
            <a:off x="8962749" y="5891743"/>
            <a:ext cx="3175" cy="0"/>
          </a:xfrm>
          <a:custGeom>
            <a:avLst/>
            <a:gdLst/>
            <a:ahLst/>
            <a:cxnLst/>
            <a:rect l="l" t="t" r="r" b="b"/>
            <a:pathLst>
              <a:path w="3175">
                <a:moveTo>
                  <a:pt x="0" y="0"/>
                </a:moveTo>
                <a:lnTo>
                  <a:pt x="2755" y="0"/>
                </a:lnTo>
              </a:path>
            </a:pathLst>
          </a:custGeom>
          <a:ln w="3175">
            <a:solidFill>
              <a:srgbClr val="000000"/>
            </a:solidFill>
          </a:ln>
        </p:spPr>
        <p:txBody>
          <a:bodyPr wrap="square" lIns="0" tIns="0" rIns="0" bIns="0" rtlCol="0"/>
          <a:lstStyle/>
          <a:p>
            <a:endParaRPr/>
          </a:p>
        </p:txBody>
      </p:sp>
      <p:sp>
        <p:nvSpPr>
          <p:cNvPr id="637" name="object 637"/>
          <p:cNvSpPr/>
          <p:nvPr/>
        </p:nvSpPr>
        <p:spPr>
          <a:xfrm>
            <a:off x="8983877" y="5891743"/>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638" name="object 638"/>
          <p:cNvSpPr/>
          <p:nvPr/>
        </p:nvSpPr>
        <p:spPr>
          <a:xfrm>
            <a:off x="9004088" y="5891743"/>
            <a:ext cx="3175" cy="0"/>
          </a:xfrm>
          <a:custGeom>
            <a:avLst/>
            <a:gdLst/>
            <a:ahLst/>
            <a:cxnLst/>
            <a:rect l="l" t="t" r="r" b="b"/>
            <a:pathLst>
              <a:path w="3175">
                <a:moveTo>
                  <a:pt x="0" y="0"/>
                </a:moveTo>
                <a:lnTo>
                  <a:pt x="2755" y="0"/>
                </a:lnTo>
              </a:path>
            </a:pathLst>
          </a:custGeom>
          <a:ln w="3175">
            <a:solidFill>
              <a:srgbClr val="000000"/>
            </a:solidFill>
          </a:ln>
        </p:spPr>
        <p:txBody>
          <a:bodyPr wrap="square" lIns="0" tIns="0" rIns="0" bIns="0" rtlCol="0"/>
          <a:lstStyle/>
          <a:p>
            <a:endParaRPr/>
          </a:p>
        </p:txBody>
      </p:sp>
      <p:sp>
        <p:nvSpPr>
          <p:cNvPr id="639" name="object 639"/>
          <p:cNvSpPr/>
          <p:nvPr/>
        </p:nvSpPr>
        <p:spPr>
          <a:xfrm>
            <a:off x="6478335" y="5668704"/>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640" name="object 640"/>
          <p:cNvSpPr/>
          <p:nvPr/>
        </p:nvSpPr>
        <p:spPr>
          <a:xfrm>
            <a:off x="6499463" y="5668704"/>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641" name="object 641"/>
          <p:cNvSpPr/>
          <p:nvPr/>
        </p:nvSpPr>
        <p:spPr>
          <a:xfrm>
            <a:off x="6478335" y="5668704"/>
            <a:ext cx="44450" cy="0"/>
          </a:xfrm>
          <a:custGeom>
            <a:avLst/>
            <a:gdLst/>
            <a:ahLst/>
            <a:cxnLst/>
            <a:rect l="l" t="t" r="r" b="b"/>
            <a:pathLst>
              <a:path w="44450">
                <a:moveTo>
                  <a:pt x="0" y="0"/>
                </a:moveTo>
                <a:lnTo>
                  <a:pt x="44119" y="0"/>
                </a:lnTo>
              </a:path>
            </a:pathLst>
          </a:custGeom>
          <a:ln w="3175">
            <a:solidFill>
              <a:srgbClr val="000000"/>
            </a:solidFill>
          </a:ln>
        </p:spPr>
        <p:txBody>
          <a:bodyPr wrap="square" lIns="0" tIns="0" rIns="0" bIns="0" rtlCol="0"/>
          <a:lstStyle/>
          <a:p>
            <a:endParaRPr/>
          </a:p>
        </p:txBody>
      </p:sp>
      <p:sp>
        <p:nvSpPr>
          <p:cNvPr id="642" name="object 642"/>
          <p:cNvSpPr/>
          <p:nvPr/>
        </p:nvSpPr>
        <p:spPr>
          <a:xfrm>
            <a:off x="6540827" y="5668704"/>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643" name="object 643"/>
          <p:cNvSpPr/>
          <p:nvPr/>
        </p:nvSpPr>
        <p:spPr>
          <a:xfrm>
            <a:off x="6561037" y="5668704"/>
            <a:ext cx="3175" cy="0"/>
          </a:xfrm>
          <a:custGeom>
            <a:avLst/>
            <a:gdLst/>
            <a:ahLst/>
            <a:cxnLst/>
            <a:rect l="l" t="t" r="r" b="b"/>
            <a:pathLst>
              <a:path w="3175">
                <a:moveTo>
                  <a:pt x="0" y="0"/>
                </a:moveTo>
                <a:lnTo>
                  <a:pt x="2755" y="0"/>
                </a:lnTo>
              </a:path>
            </a:pathLst>
          </a:custGeom>
          <a:ln w="3175">
            <a:solidFill>
              <a:srgbClr val="000000"/>
            </a:solidFill>
          </a:ln>
        </p:spPr>
        <p:txBody>
          <a:bodyPr wrap="square" lIns="0" tIns="0" rIns="0" bIns="0" rtlCol="0"/>
          <a:lstStyle/>
          <a:p>
            <a:endParaRPr/>
          </a:p>
        </p:txBody>
      </p:sp>
      <p:sp>
        <p:nvSpPr>
          <p:cNvPr id="644" name="object 644"/>
          <p:cNvSpPr/>
          <p:nvPr/>
        </p:nvSpPr>
        <p:spPr>
          <a:xfrm>
            <a:off x="6582165" y="5668704"/>
            <a:ext cx="1905" cy="0"/>
          </a:xfrm>
          <a:custGeom>
            <a:avLst/>
            <a:gdLst/>
            <a:ahLst/>
            <a:cxnLst/>
            <a:rect l="l" t="t" r="r" b="b"/>
            <a:pathLst>
              <a:path w="1904">
                <a:moveTo>
                  <a:pt x="0" y="0"/>
                </a:moveTo>
                <a:lnTo>
                  <a:pt x="1836" y="0"/>
                </a:lnTo>
              </a:path>
            </a:pathLst>
          </a:custGeom>
          <a:ln w="3175">
            <a:solidFill>
              <a:srgbClr val="000000"/>
            </a:solidFill>
          </a:ln>
        </p:spPr>
        <p:txBody>
          <a:bodyPr wrap="square" lIns="0" tIns="0" rIns="0" bIns="0" rtlCol="0"/>
          <a:lstStyle/>
          <a:p>
            <a:endParaRPr/>
          </a:p>
        </p:txBody>
      </p:sp>
      <p:sp>
        <p:nvSpPr>
          <p:cNvPr id="645" name="object 645"/>
          <p:cNvSpPr/>
          <p:nvPr/>
        </p:nvSpPr>
        <p:spPr>
          <a:xfrm>
            <a:off x="6623529" y="5668704"/>
            <a:ext cx="1905" cy="0"/>
          </a:xfrm>
          <a:custGeom>
            <a:avLst/>
            <a:gdLst/>
            <a:ahLst/>
            <a:cxnLst/>
            <a:rect l="l" t="t" r="r" b="b"/>
            <a:pathLst>
              <a:path w="1904">
                <a:moveTo>
                  <a:pt x="0" y="0"/>
                </a:moveTo>
                <a:lnTo>
                  <a:pt x="1836" y="0"/>
                </a:lnTo>
              </a:path>
            </a:pathLst>
          </a:custGeom>
          <a:ln w="3175">
            <a:solidFill>
              <a:srgbClr val="000000"/>
            </a:solidFill>
          </a:ln>
        </p:spPr>
        <p:txBody>
          <a:bodyPr wrap="square" lIns="0" tIns="0" rIns="0" bIns="0" rtlCol="0"/>
          <a:lstStyle/>
          <a:p>
            <a:endParaRPr/>
          </a:p>
        </p:txBody>
      </p:sp>
      <p:sp>
        <p:nvSpPr>
          <p:cNvPr id="646" name="object 646"/>
          <p:cNvSpPr/>
          <p:nvPr/>
        </p:nvSpPr>
        <p:spPr>
          <a:xfrm>
            <a:off x="6664855" y="5668704"/>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647" name="object 647"/>
          <p:cNvSpPr/>
          <p:nvPr/>
        </p:nvSpPr>
        <p:spPr>
          <a:xfrm>
            <a:off x="6706192" y="5668704"/>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648" name="object 648"/>
          <p:cNvSpPr/>
          <p:nvPr/>
        </p:nvSpPr>
        <p:spPr>
          <a:xfrm>
            <a:off x="6747557" y="5668704"/>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649" name="object 649"/>
          <p:cNvSpPr/>
          <p:nvPr/>
        </p:nvSpPr>
        <p:spPr>
          <a:xfrm>
            <a:off x="6788882" y="5668704"/>
            <a:ext cx="1905" cy="0"/>
          </a:xfrm>
          <a:custGeom>
            <a:avLst/>
            <a:gdLst/>
            <a:ahLst/>
            <a:cxnLst/>
            <a:rect l="l" t="t" r="r" b="b"/>
            <a:pathLst>
              <a:path w="1904">
                <a:moveTo>
                  <a:pt x="0" y="0"/>
                </a:moveTo>
                <a:lnTo>
                  <a:pt x="1836" y="0"/>
                </a:lnTo>
              </a:path>
            </a:pathLst>
          </a:custGeom>
          <a:ln w="3175">
            <a:solidFill>
              <a:srgbClr val="000000"/>
            </a:solidFill>
          </a:ln>
        </p:spPr>
        <p:txBody>
          <a:bodyPr wrap="square" lIns="0" tIns="0" rIns="0" bIns="0" rtlCol="0"/>
          <a:lstStyle/>
          <a:p>
            <a:endParaRPr/>
          </a:p>
        </p:txBody>
      </p:sp>
      <p:sp>
        <p:nvSpPr>
          <p:cNvPr id="650" name="object 650"/>
          <p:cNvSpPr/>
          <p:nvPr/>
        </p:nvSpPr>
        <p:spPr>
          <a:xfrm>
            <a:off x="6810010" y="5668704"/>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651" name="object 651"/>
          <p:cNvSpPr/>
          <p:nvPr/>
        </p:nvSpPr>
        <p:spPr>
          <a:xfrm>
            <a:off x="6851374" y="5668704"/>
            <a:ext cx="1905" cy="0"/>
          </a:xfrm>
          <a:custGeom>
            <a:avLst/>
            <a:gdLst/>
            <a:ahLst/>
            <a:cxnLst/>
            <a:rect l="l" t="t" r="r" b="b"/>
            <a:pathLst>
              <a:path w="1904">
                <a:moveTo>
                  <a:pt x="0" y="0"/>
                </a:moveTo>
                <a:lnTo>
                  <a:pt x="1836" y="0"/>
                </a:lnTo>
              </a:path>
            </a:pathLst>
          </a:custGeom>
          <a:ln w="3175">
            <a:solidFill>
              <a:srgbClr val="000000"/>
            </a:solidFill>
          </a:ln>
        </p:spPr>
        <p:txBody>
          <a:bodyPr wrap="square" lIns="0" tIns="0" rIns="0" bIns="0" rtlCol="0"/>
          <a:lstStyle/>
          <a:p>
            <a:endParaRPr/>
          </a:p>
        </p:txBody>
      </p:sp>
      <p:sp>
        <p:nvSpPr>
          <p:cNvPr id="652" name="object 652"/>
          <p:cNvSpPr/>
          <p:nvPr/>
        </p:nvSpPr>
        <p:spPr>
          <a:xfrm>
            <a:off x="6892711" y="5668704"/>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653" name="object 653"/>
          <p:cNvSpPr/>
          <p:nvPr/>
        </p:nvSpPr>
        <p:spPr>
          <a:xfrm>
            <a:off x="6934075" y="5668704"/>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654" name="object 654"/>
          <p:cNvSpPr/>
          <p:nvPr/>
        </p:nvSpPr>
        <p:spPr>
          <a:xfrm>
            <a:off x="6975414" y="5668704"/>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655" name="object 655"/>
          <p:cNvSpPr/>
          <p:nvPr/>
        </p:nvSpPr>
        <p:spPr>
          <a:xfrm>
            <a:off x="7016739" y="5668704"/>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656" name="object 656"/>
          <p:cNvSpPr/>
          <p:nvPr/>
        </p:nvSpPr>
        <p:spPr>
          <a:xfrm>
            <a:off x="7058103" y="5668704"/>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657" name="object 657"/>
          <p:cNvSpPr/>
          <p:nvPr/>
        </p:nvSpPr>
        <p:spPr>
          <a:xfrm>
            <a:off x="7120570" y="5668704"/>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658" name="object 658"/>
          <p:cNvSpPr/>
          <p:nvPr/>
        </p:nvSpPr>
        <p:spPr>
          <a:xfrm>
            <a:off x="7140805" y="5668704"/>
            <a:ext cx="3175" cy="0"/>
          </a:xfrm>
          <a:custGeom>
            <a:avLst/>
            <a:gdLst/>
            <a:ahLst/>
            <a:cxnLst/>
            <a:rect l="l" t="t" r="r" b="b"/>
            <a:pathLst>
              <a:path w="3175">
                <a:moveTo>
                  <a:pt x="0" y="0"/>
                </a:moveTo>
                <a:lnTo>
                  <a:pt x="2756" y="0"/>
                </a:lnTo>
              </a:path>
            </a:pathLst>
          </a:custGeom>
          <a:ln w="3175">
            <a:solidFill>
              <a:srgbClr val="000000"/>
            </a:solidFill>
          </a:ln>
        </p:spPr>
        <p:txBody>
          <a:bodyPr wrap="square" lIns="0" tIns="0" rIns="0" bIns="0" rtlCol="0"/>
          <a:lstStyle/>
          <a:p>
            <a:endParaRPr/>
          </a:p>
        </p:txBody>
      </p:sp>
      <p:sp>
        <p:nvSpPr>
          <p:cNvPr id="659" name="object 659"/>
          <p:cNvSpPr/>
          <p:nvPr/>
        </p:nvSpPr>
        <p:spPr>
          <a:xfrm>
            <a:off x="7161934" y="5668704"/>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660" name="object 660"/>
          <p:cNvSpPr/>
          <p:nvPr/>
        </p:nvSpPr>
        <p:spPr>
          <a:xfrm>
            <a:off x="7182143" y="5668704"/>
            <a:ext cx="3175" cy="0"/>
          </a:xfrm>
          <a:custGeom>
            <a:avLst/>
            <a:gdLst/>
            <a:ahLst/>
            <a:cxnLst/>
            <a:rect l="l" t="t" r="r" b="b"/>
            <a:pathLst>
              <a:path w="3175">
                <a:moveTo>
                  <a:pt x="0" y="0"/>
                </a:moveTo>
                <a:lnTo>
                  <a:pt x="2755" y="0"/>
                </a:lnTo>
              </a:path>
            </a:pathLst>
          </a:custGeom>
          <a:ln w="3175">
            <a:solidFill>
              <a:srgbClr val="000000"/>
            </a:solidFill>
          </a:ln>
        </p:spPr>
        <p:txBody>
          <a:bodyPr wrap="square" lIns="0" tIns="0" rIns="0" bIns="0" rtlCol="0"/>
          <a:lstStyle/>
          <a:p>
            <a:endParaRPr/>
          </a:p>
        </p:txBody>
      </p:sp>
      <p:sp>
        <p:nvSpPr>
          <p:cNvPr id="661" name="object 661"/>
          <p:cNvSpPr/>
          <p:nvPr/>
        </p:nvSpPr>
        <p:spPr>
          <a:xfrm>
            <a:off x="7203259" y="5668704"/>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662" name="object 662"/>
          <p:cNvSpPr/>
          <p:nvPr/>
        </p:nvSpPr>
        <p:spPr>
          <a:xfrm>
            <a:off x="7223469" y="5668704"/>
            <a:ext cx="3175" cy="0"/>
          </a:xfrm>
          <a:custGeom>
            <a:avLst/>
            <a:gdLst/>
            <a:ahLst/>
            <a:cxnLst/>
            <a:rect l="l" t="t" r="r" b="b"/>
            <a:pathLst>
              <a:path w="3175">
                <a:moveTo>
                  <a:pt x="0" y="0"/>
                </a:moveTo>
                <a:lnTo>
                  <a:pt x="2755" y="0"/>
                </a:lnTo>
              </a:path>
            </a:pathLst>
          </a:custGeom>
          <a:ln w="3175">
            <a:solidFill>
              <a:srgbClr val="000000"/>
            </a:solidFill>
          </a:ln>
        </p:spPr>
        <p:txBody>
          <a:bodyPr wrap="square" lIns="0" tIns="0" rIns="0" bIns="0" rtlCol="0"/>
          <a:lstStyle/>
          <a:p>
            <a:endParaRPr/>
          </a:p>
        </p:txBody>
      </p:sp>
      <p:sp>
        <p:nvSpPr>
          <p:cNvPr id="663" name="object 663"/>
          <p:cNvSpPr/>
          <p:nvPr/>
        </p:nvSpPr>
        <p:spPr>
          <a:xfrm>
            <a:off x="7244622" y="5668704"/>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664" name="object 664"/>
          <p:cNvSpPr/>
          <p:nvPr/>
        </p:nvSpPr>
        <p:spPr>
          <a:xfrm>
            <a:off x="7264832" y="5668704"/>
            <a:ext cx="3175" cy="0"/>
          </a:xfrm>
          <a:custGeom>
            <a:avLst/>
            <a:gdLst/>
            <a:ahLst/>
            <a:cxnLst/>
            <a:rect l="l" t="t" r="r" b="b"/>
            <a:pathLst>
              <a:path w="3175">
                <a:moveTo>
                  <a:pt x="0" y="0"/>
                </a:moveTo>
                <a:lnTo>
                  <a:pt x="2756" y="0"/>
                </a:lnTo>
              </a:path>
            </a:pathLst>
          </a:custGeom>
          <a:ln w="3175">
            <a:solidFill>
              <a:srgbClr val="000000"/>
            </a:solidFill>
          </a:ln>
        </p:spPr>
        <p:txBody>
          <a:bodyPr wrap="square" lIns="0" tIns="0" rIns="0" bIns="0" rtlCol="0"/>
          <a:lstStyle/>
          <a:p>
            <a:endParaRPr/>
          </a:p>
        </p:txBody>
      </p:sp>
      <p:sp>
        <p:nvSpPr>
          <p:cNvPr id="665" name="object 665"/>
          <p:cNvSpPr/>
          <p:nvPr/>
        </p:nvSpPr>
        <p:spPr>
          <a:xfrm>
            <a:off x="7285961" y="5668704"/>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666" name="object 666"/>
          <p:cNvSpPr/>
          <p:nvPr/>
        </p:nvSpPr>
        <p:spPr>
          <a:xfrm>
            <a:off x="7306171" y="5668704"/>
            <a:ext cx="3175" cy="0"/>
          </a:xfrm>
          <a:custGeom>
            <a:avLst/>
            <a:gdLst/>
            <a:ahLst/>
            <a:cxnLst/>
            <a:rect l="l" t="t" r="r" b="b"/>
            <a:pathLst>
              <a:path w="3175">
                <a:moveTo>
                  <a:pt x="0" y="0"/>
                </a:moveTo>
                <a:lnTo>
                  <a:pt x="2755" y="0"/>
                </a:lnTo>
              </a:path>
            </a:pathLst>
          </a:custGeom>
          <a:ln w="3175">
            <a:solidFill>
              <a:srgbClr val="000000"/>
            </a:solidFill>
          </a:ln>
        </p:spPr>
        <p:txBody>
          <a:bodyPr wrap="square" lIns="0" tIns="0" rIns="0" bIns="0" rtlCol="0"/>
          <a:lstStyle/>
          <a:p>
            <a:endParaRPr/>
          </a:p>
        </p:txBody>
      </p:sp>
      <p:sp>
        <p:nvSpPr>
          <p:cNvPr id="667" name="object 667"/>
          <p:cNvSpPr/>
          <p:nvPr/>
        </p:nvSpPr>
        <p:spPr>
          <a:xfrm>
            <a:off x="7327299" y="5668704"/>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668" name="object 668"/>
          <p:cNvSpPr/>
          <p:nvPr/>
        </p:nvSpPr>
        <p:spPr>
          <a:xfrm>
            <a:off x="7347535" y="5668704"/>
            <a:ext cx="3175" cy="0"/>
          </a:xfrm>
          <a:custGeom>
            <a:avLst/>
            <a:gdLst/>
            <a:ahLst/>
            <a:cxnLst/>
            <a:rect l="l" t="t" r="r" b="b"/>
            <a:pathLst>
              <a:path w="3175">
                <a:moveTo>
                  <a:pt x="0" y="0"/>
                </a:moveTo>
                <a:lnTo>
                  <a:pt x="2755" y="0"/>
                </a:lnTo>
              </a:path>
            </a:pathLst>
          </a:custGeom>
          <a:ln w="3175">
            <a:solidFill>
              <a:srgbClr val="000000"/>
            </a:solidFill>
          </a:ln>
        </p:spPr>
        <p:txBody>
          <a:bodyPr wrap="square" lIns="0" tIns="0" rIns="0" bIns="0" rtlCol="0"/>
          <a:lstStyle/>
          <a:p>
            <a:endParaRPr/>
          </a:p>
        </p:txBody>
      </p:sp>
      <p:sp>
        <p:nvSpPr>
          <p:cNvPr id="669" name="object 669"/>
          <p:cNvSpPr/>
          <p:nvPr/>
        </p:nvSpPr>
        <p:spPr>
          <a:xfrm>
            <a:off x="7368663" y="5668704"/>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670" name="object 670"/>
          <p:cNvSpPr/>
          <p:nvPr/>
        </p:nvSpPr>
        <p:spPr>
          <a:xfrm>
            <a:off x="7388873" y="5668704"/>
            <a:ext cx="3175" cy="0"/>
          </a:xfrm>
          <a:custGeom>
            <a:avLst/>
            <a:gdLst/>
            <a:ahLst/>
            <a:cxnLst/>
            <a:rect l="l" t="t" r="r" b="b"/>
            <a:pathLst>
              <a:path w="3175">
                <a:moveTo>
                  <a:pt x="0" y="0"/>
                </a:moveTo>
                <a:lnTo>
                  <a:pt x="2743" y="0"/>
                </a:lnTo>
              </a:path>
            </a:pathLst>
          </a:custGeom>
          <a:ln w="3175">
            <a:solidFill>
              <a:srgbClr val="000000"/>
            </a:solidFill>
          </a:ln>
        </p:spPr>
        <p:txBody>
          <a:bodyPr wrap="square" lIns="0" tIns="0" rIns="0" bIns="0" rtlCol="0"/>
          <a:lstStyle/>
          <a:p>
            <a:endParaRPr/>
          </a:p>
        </p:txBody>
      </p:sp>
      <p:sp>
        <p:nvSpPr>
          <p:cNvPr id="671" name="object 671"/>
          <p:cNvSpPr/>
          <p:nvPr/>
        </p:nvSpPr>
        <p:spPr>
          <a:xfrm>
            <a:off x="7409988" y="5668704"/>
            <a:ext cx="3175" cy="0"/>
          </a:xfrm>
          <a:custGeom>
            <a:avLst/>
            <a:gdLst/>
            <a:ahLst/>
            <a:cxnLst/>
            <a:rect l="l" t="t" r="r" b="b"/>
            <a:pathLst>
              <a:path w="3175">
                <a:moveTo>
                  <a:pt x="0" y="0"/>
                </a:moveTo>
                <a:lnTo>
                  <a:pt x="2755" y="0"/>
                </a:lnTo>
              </a:path>
            </a:pathLst>
          </a:custGeom>
          <a:ln w="3175">
            <a:solidFill>
              <a:srgbClr val="000000"/>
            </a:solidFill>
          </a:ln>
        </p:spPr>
        <p:txBody>
          <a:bodyPr wrap="square" lIns="0" tIns="0" rIns="0" bIns="0" rtlCol="0"/>
          <a:lstStyle/>
          <a:p>
            <a:endParaRPr/>
          </a:p>
        </p:txBody>
      </p:sp>
      <p:sp>
        <p:nvSpPr>
          <p:cNvPr id="672" name="object 672"/>
          <p:cNvSpPr/>
          <p:nvPr/>
        </p:nvSpPr>
        <p:spPr>
          <a:xfrm>
            <a:off x="7431117" y="5668704"/>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673" name="object 673"/>
          <p:cNvSpPr/>
          <p:nvPr/>
        </p:nvSpPr>
        <p:spPr>
          <a:xfrm>
            <a:off x="7451352" y="5668704"/>
            <a:ext cx="3175" cy="0"/>
          </a:xfrm>
          <a:custGeom>
            <a:avLst/>
            <a:gdLst/>
            <a:ahLst/>
            <a:cxnLst/>
            <a:rect l="l" t="t" r="r" b="b"/>
            <a:pathLst>
              <a:path w="3175">
                <a:moveTo>
                  <a:pt x="0" y="0"/>
                </a:moveTo>
                <a:lnTo>
                  <a:pt x="2755" y="0"/>
                </a:lnTo>
              </a:path>
            </a:pathLst>
          </a:custGeom>
          <a:ln w="3175">
            <a:solidFill>
              <a:srgbClr val="000000"/>
            </a:solidFill>
          </a:ln>
        </p:spPr>
        <p:txBody>
          <a:bodyPr wrap="square" lIns="0" tIns="0" rIns="0" bIns="0" rtlCol="0"/>
          <a:lstStyle/>
          <a:p>
            <a:endParaRPr/>
          </a:p>
        </p:txBody>
      </p:sp>
      <p:sp>
        <p:nvSpPr>
          <p:cNvPr id="674" name="object 674"/>
          <p:cNvSpPr/>
          <p:nvPr/>
        </p:nvSpPr>
        <p:spPr>
          <a:xfrm>
            <a:off x="7472481" y="5668704"/>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675" name="object 675"/>
          <p:cNvSpPr/>
          <p:nvPr/>
        </p:nvSpPr>
        <p:spPr>
          <a:xfrm>
            <a:off x="7492690" y="5668704"/>
            <a:ext cx="3175" cy="0"/>
          </a:xfrm>
          <a:custGeom>
            <a:avLst/>
            <a:gdLst/>
            <a:ahLst/>
            <a:cxnLst/>
            <a:rect l="l" t="t" r="r" b="b"/>
            <a:pathLst>
              <a:path w="3175">
                <a:moveTo>
                  <a:pt x="0" y="0"/>
                </a:moveTo>
                <a:lnTo>
                  <a:pt x="2755" y="0"/>
                </a:lnTo>
              </a:path>
            </a:pathLst>
          </a:custGeom>
          <a:ln w="3175">
            <a:solidFill>
              <a:srgbClr val="000000"/>
            </a:solidFill>
          </a:ln>
        </p:spPr>
        <p:txBody>
          <a:bodyPr wrap="square" lIns="0" tIns="0" rIns="0" bIns="0" rtlCol="0"/>
          <a:lstStyle/>
          <a:p>
            <a:endParaRPr/>
          </a:p>
        </p:txBody>
      </p:sp>
      <p:sp>
        <p:nvSpPr>
          <p:cNvPr id="676" name="object 676"/>
          <p:cNvSpPr/>
          <p:nvPr/>
        </p:nvSpPr>
        <p:spPr>
          <a:xfrm>
            <a:off x="7513819" y="5668704"/>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677" name="object 677"/>
          <p:cNvSpPr/>
          <p:nvPr/>
        </p:nvSpPr>
        <p:spPr>
          <a:xfrm>
            <a:off x="7534029" y="5668704"/>
            <a:ext cx="3175" cy="0"/>
          </a:xfrm>
          <a:custGeom>
            <a:avLst/>
            <a:gdLst/>
            <a:ahLst/>
            <a:cxnLst/>
            <a:rect l="l" t="t" r="r" b="b"/>
            <a:pathLst>
              <a:path w="3175">
                <a:moveTo>
                  <a:pt x="0" y="0"/>
                </a:moveTo>
                <a:lnTo>
                  <a:pt x="2755" y="0"/>
                </a:lnTo>
              </a:path>
            </a:pathLst>
          </a:custGeom>
          <a:ln w="3175">
            <a:solidFill>
              <a:srgbClr val="000000"/>
            </a:solidFill>
          </a:ln>
        </p:spPr>
        <p:txBody>
          <a:bodyPr wrap="square" lIns="0" tIns="0" rIns="0" bIns="0" rtlCol="0"/>
          <a:lstStyle/>
          <a:p>
            <a:endParaRPr/>
          </a:p>
        </p:txBody>
      </p:sp>
      <p:sp>
        <p:nvSpPr>
          <p:cNvPr id="678" name="object 678"/>
          <p:cNvSpPr/>
          <p:nvPr/>
        </p:nvSpPr>
        <p:spPr>
          <a:xfrm>
            <a:off x="7555183" y="5668704"/>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679" name="object 679"/>
          <p:cNvSpPr/>
          <p:nvPr/>
        </p:nvSpPr>
        <p:spPr>
          <a:xfrm>
            <a:off x="7575392" y="5668704"/>
            <a:ext cx="3175" cy="0"/>
          </a:xfrm>
          <a:custGeom>
            <a:avLst/>
            <a:gdLst/>
            <a:ahLst/>
            <a:cxnLst/>
            <a:rect l="l" t="t" r="r" b="b"/>
            <a:pathLst>
              <a:path w="3175">
                <a:moveTo>
                  <a:pt x="0" y="0"/>
                </a:moveTo>
                <a:lnTo>
                  <a:pt x="2755" y="0"/>
                </a:lnTo>
              </a:path>
            </a:pathLst>
          </a:custGeom>
          <a:ln w="3175">
            <a:solidFill>
              <a:srgbClr val="000000"/>
            </a:solidFill>
          </a:ln>
        </p:spPr>
        <p:txBody>
          <a:bodyPr wrap="square" lIns="0" tIns="0" rIns="0" bIns="0" rtlCol="0"/>
          <a:lstStyle/>
          <a:p>
            <a:endParaRPr/>
          </a:p>
        </p:txBody>
      </p:sp>
      <p:sp>
        <p:nvSpPr>
          <p:cNvPr id="680" name="object 680"/>
          <p:cNvSpPr/>
          <p:nvPr/>
        </p:nvSpPr>
        <p:spPr>
          <a:xfrm>
            <a:off x="7596508" y="5668704"/>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681" name="object 681"/>
          <p:cNvSpPr/>
          <p:nvPr/>
        </p:nvSpPr>
        <p:spPr>
          <a:xfrm>
            <a:off x="7616718" y="5668704"/>
            <a:ext cx="3175" cy="0"/>
          </a:xfrm>
          <a:custGeom>
            <a:avLst/>
            <a:gdLst/>
            <a:ahLst/>
            <a:cxnLst/>
            <a:rect l="l" t="t" r="r" b="b"/>
            <a:pathLst>
              <a:path w="3175">
                <a:moveTo>
                  <a:pt x="0" y="0"/>
                </a:moveTo>
                <a:lnTo>
                  <a:pt x="2755" y="0"/>
                </a:lnTo>
              </a:path>
            </a:pathLst>
          </a:custGeom>
          <a:ln w="3175">
            <a:solidFill>
              <a:srgbClr val="000000"/>
            </a:solidFill>
          </a:ln>
        </p:spPr>
        <p:txBody>
          <a:bodyPr wrap="square" lIns="0" tIns="0" rIns="0" bIns="0" rtlCol="0"/>
          <a:lstStyle/>
          <a:p>
            <a:endParaRPr/>
          </a:p>
        </p:txBody>
      </p:sp>
      <p:sp>
        <p:nvSpPr>
          <p:cNvPr id="682" name="object 682"/>
          <p:cNvSpPr/>
          <p:nvPr/>
        </p:nvSpPr>
        <p:spPr>
          <a:xfrm>
            <a:off x="7637846" y="5668704"/>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683" name="object 683"/>
          <p:cNvSpPr/>
          <p:nvPr/>
        </p:nvSpPr>
        <p:spPr>
          <a:xfrm>
            <a:off x="7658056" y="5668704"/>
            <a:ext cx="3175" cy="0"/>
          </a:xfrm>
          <a:custGeom>
            <a:avLst/>
            <a:gdLst/>
            <a:ahLst/>
            <a:cxnLst/>
            <a:rect l="l" t="t" r="r" b="b"/>
            <a:pathLst>
              <a:path w="3175">
                <a:moveTo>
                  <a:pt x="0" y="0"/>
                </a:moveTo>
                <a:lnTo>
                  <a:pt x="2755" y="0"/>
                </a:lnTo>
              </a:path>
            </a:pathLst>
          </a:custGeom>
          <a:ln w="3175">
            <a:solidFill>
              <a:srgbClr val="000000"/>
            </a:solidFill>
          </a:ln>
        </p:spPr>
        <p:txBody>
          <a:bodyPr wrap="square" lIns="0" tIns="0" rIns="0" bIns="0" rtlCol="0"/>
          <a:lstStyle/>
          <a:p>
            <a:endParaRPr/>
          </a:p>
        </p:txBody>
      </p:sp>
      <p:sp>
        <p:nvSpPr>
          <p:cNvPr id="684" name="object 684"/>
          <p:cNvSpPr/>
          <p:nvPr/>
        </p:nvSpPr>
        <p:spPr>
          <a:xfrm>
            <a:off x="7679210" y="5668704"/>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685" name="object 685"/>
          <p:cNvSpPr/>
          <p:nvPr/>
        </p:nvSpPr>
        <p:spPr>
          <a:xfrm>
            <a:off x="7699420" y="5668704"/>
            <a:ext cx="3175" cy="0"/>
          </a:xfrm>
          <a:custGeom>
            <a:avLst/>
            <a:gdLst/>
            <a:ahLst/>
            <a:cxnLst/>
            <a:rect l="l" t="t" r="r" b="b"/>
            <a:pathLst>
              <a:path w="3175">
                <a:moveTo>
                  <a:pt x="0" y="0"/>
                </a:moveTo>
                <a:lnTo>
                  <a:pt x="2755" y="0"/>
                </a:lnTo>
              </a:path>
            </a:pathLst>
          </a:custGeom>
          <a:ln w="3175">
            <a:solidFill>
              <a:srgbClr val="000000"/>
            </a:solidFill>
          </a:ln>
        </p:spPr>
        <p:txBody>
          <a:bodyPr wrap="square" lIns="0" tIns="0" rIns="0" bIns="0" rtlCol="0"/>
          <a:lstStyle/>
          <a:p>
            <a:endParaRPr/>
          </a:p>
        </p:txBody>
      </p:sp>
      <p:sp>
        <p:nvSpPr>
          <p:cNvPr id="686" name="object 686"/>
          <p:cNvSpPr/>
          <p:nvPr/>
        </p:nvSpPr>
        <p:spPr>
          <a:xfrm>
            <a:off x="7720548" y="5668704"/>
            <a:ext cx="3175" cy="0"/>
          </a:xfrm>
          <a:custGeom>
            <a:avLst/>
            <a:gdLst/>
            <a:ahLst/>
            <a:cxnLst/>
            <a:rect l="l" t="t" r="r" b="b"/>
            <a:pathLst>
              <a:path w="3175">
                <a:moveTo>
                  <a:pt x="0" y="0"/>
                </a:moveTo>
                <a:lnTo>
                  <a:pt x="2755" y="0"/>
                </a:lnTo>
              </a:path>
            </a:pathLst>
          </a:custGeom>
          <a:ln w="3175">
            <a:solidFill>
              <a:srgbClr val="000000"/>
            </a:solidFill>
          </a:ln>
        </p:spPr>
        <p:txBody>
          <a:bodyPr wrap="square" lIns="0" tIns="0" rIns="0" bIns="0" rtlCol="0"/>
          <a:lstStyle/>
          <a:p>
            <a:endParaRPr/>
          </a:p>
        </p:txBody>
      </p:sp>
      <p:sp>
        <p:nvSpPr>
          <p:cNvPr id="687" name="object 687"/>
          <p:cNvSpPr/>
          <p:nvPr/>
        </p:nvSpPr>
        <p:spPr>
          <a:xfrm>
            <a:off x="7741664" y="5668704"/>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688" name="object 688"/>
          <p:cNvSpPr/>
          <p:nvPr/>
        </p:nvSpPr>
        <p:spPr>
          <a:xfrm>
            <a:off x="7761874" y="5668704"/>
            <a:ext cx="3175" cy="0"/>
          </a:xfrm>
          <a:custGeom>
            <a:avLst/>
            <a:gdLst/>
            <a:ahLst/>
            <a:cxnLst/>
            <a:rect l="l" t="t" r="r" b="b"/>
            <a:pathLst>
              <a:path w="3175">
                <a:moveTo>
                  <a:pt x="0" y="0"/>
                </a:moveTo>
                <a:lnTo>
                  <a:pt x="2755" y="0"/>
                </a:lnTo>
              </a:path>
            </a:pathLst>
          </a:custGeom>
          <a:ln w="3175">
            <a:solidFill>
              <a:srgbClr val="000000"/>
            </a:solidFill>
          </a:ln>
        </p:spPr>
        <p:txBody>
          <a:bodyPr wrap="square" lIns="0" tIns="0" rIns="0" bIns="0" rtlCol="0"/>
          <a:lstStyle/>
          <a:p>
            <a:endParaRPr/>
          </a:p>
        </p:txBody>
      </p:sp>
      <p:sp>
        <p:nvSpPr>
          <p:cNvPr id="689" name="object 689"/>
          <p:cNvSpPr/>
          <p:nvPr/>
        </p:nvSpPr>
        <p:spPr>
          <a:xfrm>
            <a:off x="7783041" y="5668704"/>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690" name="object 690"/>
          <p:cNvSpPr/>
          <p:nvPr/>
        </p:nvSpPr>
        <p:spPr>
          <a:xfrm>
            <a:off x="7803238" y="5668704"/>
            <a:ext cx="3175" cy="0"/>
          </a:xfrm>
          <a:custGeom>
            <a:avLst/>
            <a:gdLst/>
            <a:ahLst/>
            <a:cxnLst/>
            <a:rect l="l" t="t" r="r" b="b"/>
            <a:pathLst>
              <a:path w="3175">
                <a:moveTo>
                  <a:pt x="0" y="0"/>
                </a:moveTo>
                <a:lnTo>
                  <a:pt x="2755" y="0"/>
                </a:lnTo>
              </a:path>
            </a:pathLst>
          </a:custGeom>
          <a:ln w="3175">
            <a:solidFill>
              <a:srgbClr val="000000"/>
            </a:solidFill>
          </a:ln>
        </p:spPr>
        <p:txBody>
          <a:bodyPr wrap="square" lIns="0" tIns="0" rIns="0" bIns="0" rtlCol="0"/>
          <a:lstStyle/>
          <a:p>
            <a:endParaRPr/>
          </a:p>
        </p:txBody>
      </p:sp>
      <p:sp>
        <p:nvSpPr>
          <p:cNvPr id="691" name="object 691"/>
          <p:cNvSpPr/>
          <p:nvPr/>
        </p:nvSpPr>
        <p:spPr>
          <a:xfrm>
            <a:off x="7824366" y="5668704"/>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692" name="object 692"/>
          <p:cNvSpPr/>
          <p:nvPr/>
        </p:nvSpPr>
        <p:spPr>
          <a:xfrm>
            <a:off x="7844576" y="5668704"/>
            <a:ext cx="3175" cy="0"/>
          </a:xfrm>
          <a:custGeom>
            <a:avLst/>
            <a:gdLst/>
            <a:ahLst/>
            <a:cxnLst/>
            <a:rect l="l" t="t" r="r" b="b"/>
            <a:pathLst>
              <a:path w="3175">
                <a:moveTo>
                  <a:pt x="0" y="0"/>
                </a:moveTo>
                <a:lnTo>
                  <a:pt x="2755" y="0"/>
                </a:lnTo>
              </a:path>
            </a:pathLst>
          </a:custGeom>
          <a:ln w="3175">
            <a:solidFill>
              <a:srgbClr val="000000"/>
            </a:solidFill>
          </a:ln>
        </p:spPr>
        <p:txBody>
          <a:bodyPr wrap="square" lIns="0" tIns="0" rIns="0" bIns="0" rtlCol="0"/>
          <a:lstStyle/>
          <a:p>
            <a:endParaRPr/>
          </a:p>
        </p:txBody>
      </p:sp>
      <p:sp>
        <p:nvSpPr>
          <p:cNvPr id="693" name="object 693"/>
          <p:cNvSpPr/>
          <p:nvPr/>
        </p:nvSpPr>
        <p:spPr>
          <a:xfrm>
            <a:off x="7865704" y="5668704"/>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694" name="object 694"/>
          <p:cNvSpPr/>
          <p:nvPr/>
        </p:nvSpPr>
        <p:spPr>
          <a:xfrm>
            <a:off x="7885940" y="5668704"/>
            <a:ext cx="3175" cy="0"/>
          </a:xfrm>
          <a:custGeom>
            <a:avLst/>
            <a:gdLst/>
            <a:ahLst/>
            <a:cxnLst/>
            <a:rect l="l" t="t" r="r" b="b"/>
            <a:pathLst>
              <a:path w="3175">
                <a:moveTo>
                  <a:pt x="0" y="0"/>
                </a:moveTo>
                <a:lnTo>
                  <a:pt x="2755" y="0"/>
                </a:lnTo>
              </a:path>
            </a:pathLst>
          </a:custGeom>
          <a:ln w="3175">
            <a:solidFill>
              <a:srgbClr val="000000"/>
            </a:solidFill>
          </a:ln>
        </p:spPr>
        <p:txBody>
          <a:bodyPr wrap="square" lIns="0" tIns="0" rIns="0" bIns="0" rtlCol="0"/>
          <a:lstStyle/>
          <a:p>
            <a:endParaRPr/>
          </a:p>
        </p:txBody>
      </p:sp>
      <p:sp>
        <p:nvSpPr>
          <p:cNvPr id="695" name="object 695"/>
          <p:cNvSpPr/>
          <p:nvPr/>
        </p:nvSpPr>
        <p:spPr>
          <a:xfrm>
            <a:off x="7907068" y="5668704"/>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696" name="object 696"/>
          <p:cNvSpPr/>
          <p:nvPr/>
        </p:nvSpPr>
        <p:spPr>
          <a:xfrm>
            <a:off x="7927278" y="5668704"/>
            <a:ext cx="3175" cy="0"/>
          </a:xfrm>
          <a:custGeom>
            <a:avLst/>
            <a:gdLst/>
            <a:ahLst/>
            <a:cxnLst/>
            <a:rect l="l" t="t" r="r" b="b"/>
            <a:pathLst>
              <a:path w="3175">
                <a:moveTo>
                  <a:pt x="0" y="0"/>
                </a:moveTo>
                <a:lnTo>
                  <a:pt x="2755" y="0"/>
                </a:lnTo>
              </a:path>
            </a:pathLst>
          </a:custGeom>
          <a:ln w="3175">
            <a:solidFill>
              <a:srgbClr val="000000"/>
            </a:solidFill>
          </a:ln>
        </p:spPr>
        <p:txBody>
          <a:bodyPr wrap="square" lIns="0" tIns="0" rIns="0" bIns="0" rtlCol="0"/>
          <a:lstStyle/>
          <a:p>
            <a:endParaRPr/>
          </a:p>
        </p:txBody>
      </p:sp>
      <p:sp>
        <p:nvSpPr>
          <p:cNvPr id="697" name="object 697"/>
          <p:cNvSpPr/>
          <p:nvPr/>
        </p:nvSpPr>
        <p:spPr>
          <a:xfrm>
            <a:off x="7948393" y="5668704"/>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698" name="object 698"/>
          <p:cNvSpPr/>
          <p:nvPr/>
        </p:nvSpPr>
        <p:spPr>
          <a:xfrm>
            <a:off x="7968603" y="5668704"/>
            <a:ext cx="3175" cy="0"/>
          </a:xfrm>
          <a:custGeom>
            <a:avLst/>
            <a:gdLst/>
            <a:ahLst/>
            <a:cxnLst/>
            <a:rect l="l" t="t" r="r" b="b"/>
            <a:pathLst>
              <a:path w="3175">
                <a:moveTo>
                  <a:pt x="0" y="0"/>
                </a:moveTo>
                <a:lnTo>
                  <a:pt x="2755" y="0"/>
                </a:lnTo>
              </a:path>
            </a:pathLst>
          </a:custGeom>
          <a:ln w="3175">
            <a:solidFill>
              <a:srgbClr val="000000"/>
            </a:solidFill>
          </a:ln>
        </p:spPr>
        <p:txBody>
          <a:bodyPr wrap="square" lIns="0" tIns="0" rIns="0" bIns="0" rtlCol="0"/>
          <a:lstStyle/>
          <a:p>
            <a:endParaRPr/>
          </a:p>
        </p:txBody>
      </p:sp>
      <p:sp>
        <p:nvSpPr>
          <p:cNvPr id="699" name="object 699"/>
          <p:cNvSpPr/>
          <p:nvPr/>
        </p:nvSpPr>
        <p:spPr>
          <a:xfrm>
            <a:off x="7989770" y="5668704"/>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700" name="object 700"/>
          <p:cNvSpPr/>
          <p:nvPr/>
        </p:nvSpPr>
        <p:spPr>
          <a:xfrm>
            <a:off x="8010886" y="5668704"/>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701" name="object 701"/>
          <p:cNvSpPr/>
          <p:nvPr/>
        </p:nvSpPr>
        <p:spPr>
          <a:xfrm>
            <a:off x="8031095" y="5668704"/>
            <a:ext cx="3175" cy="0"/>
          </a:xfrm>
          <a:custGeom>
            <a:avLst/>
            <a:gdLst/>
            <a:ahLst/>
            <a:cxnLst/>
            <a:rect l="l" t="t" r="r" b="b"/>
            <a:pathLst>
              <a:path w="3175">
                <a:moveTo>
                  <a:pt x="0" y="0"/>
                </a:moveTo>
                <a:lnTo>
                  <a:pt x="2755" y="0"/>
                </a:lnTo>
              </a:path>
            </a:pathLst>
          </a:custGeom>
          <a:ln w="3175">
            <a:solidFill>
              <a:srgbClr val="000000"/>
            </a:solidFill>
          </a:ln>
        </p:spPr>
        <p:txBody>
          <a:bodyPr wrap="square" lIns="0" tIns="0" rIns="0" bIns="0" rtlCol="0"/>
          <a:lstStyle/>
          <a:p>
            <a:endParaRPr/>
          </a:p>
        </p:txBody>
      </p:sp>
      <p:sp>
        <p:nvSpPr>
          <p:cNvPr id="702" name="object 702"/>
          <p:cNvSpPr/>
          <p:nvPr/>
        </p:nvSpPr>
        <p:spPr>
          <a:xfrm>
            <a:off x="8052224" y="5668704"/>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703" name="object 703"/>
          <p:cNvSpPr/>
          <p:nvPr/>
        </p:nvSpPr>
        <p:spPr>
          <a:xfrm>
            <a:off x="8072434" y="5668704"/>
            <a:ext cx="3175" cy="0"/>
          </a:xfrm>
          <a:custGeom>
            <a:avLst/>
            <a:gdLst/>
            <a:ahLst/>
            <a:cxnLst/>
            <a:rect l="l" t="t" r="r" b="b"/>
            <a:pathLst>
              <a:path w="3175">
                <a:moveTo>
                  <a:pt x="0" y="0"/>
                </a:moveTo>
                <a:lnTo>
                  <a:pt x="2755" y="0"/>
                </a:lnTo>
              </a:path>
            </a:pathLst>
          </a:custGeom>
          <a:ln w="3175">
            <a:solidFill>
              <a:srgbClr val="000000"/>
            </a:solidFill>
          </a:ln>
        </p:spPr>
        <p:txBody>
          <a:bodyPr wrap="square" lIns="0" tIns="0" rIns="0" bIns="0" rtlCol="0"/>
          <a:lstStyle/>
          <a:p>
            <a:endParaRPr/>
          </a:p>
        </p:txBody>
      </p:sp>
      <p:sp>
        <p:nvSpPr>
          <p:cNvPr id="704" name="object 704"/>
          <p:cNvSpPr/>
          <p:nvPr/>
        </p:nvSpPr>
        <p:spPr>
          <a:xfrm>
            <a:off x="8093588" y="5668704"/>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705" name="object 705"/>
          <p:cNvSpPr/>
          <p:nvPr/>
        </p:nvSpPr>
        <p:spPr>
          <a:xfrm>
            <a:off x="8113797" y="5668704"/>
            <a:ext cx="3175" cy="0"/>
          </a:xfrm>
          <a:custGeom>
            <a:avLst/>
            <a:gdLst/>
            <a:ahLst/>
            <a:cxnLst/>
            <a:rect l="l" t="t" r="r" b="b"/>
            <a:pathLst>
              <a:path w="3175">
                <a:moveTo>
                  <a:pt x="0" y="0"/>
                </a:moveTo>
                <a:lnTo>
                  <a:pt x="2755" y="0"/>
                </a:lnTo>
              </a:path>
            </a:pathLst>
          </a:custGeom>
          <a:ln w="3175">
            <a:solidFill>
              <a:srgbClr val="000000"/>
            </a:solidFill>
          </a:ln>
        </p:spPr>
        <p:txBody>
          <a:bodyPr wrap="square" lIns="0" tIns="0" rIns="0" bIns="0" rtlCol="0"/>
          <a:lstStyle/>
          <a:p>
            <a:endParaRPr/>
          </a:p>
        </p:txBody>
      </p:sp>
      <p:sp>
        <p:nvSpPr>
          <p:cNvPr id="706" name="object 706"/>
          <p:cNvSpPr/>
          <p:nvPr/>
        </p:nvSpPr>
        <p:spPr>
          <a:xfrm>
            <a:off x="8134925" y="5668704"/>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707" name="object 707"/>
          <p:cNvSpPr/>
          <p:nvPr/>
        </p:nvSpPr>
        <p:spPr>
          <a:xfrm>
            <a:off x="8155123" y="5668704"/>
            <a:ext cx="3175" cy="0"/>
          </a:xfrm>
          <a:custGeom>
            <a:avLst/>
            <a:gdLst/>
            <a:ahLst/>
            <a:cxnLst/>
            <a:rect l="l" t="t" r="r" b="b"/>
            <a:pathLst>
              <a:path w="3175">
                <a:moveTo>
                  <a:pt x="0" y="0"/>
                </a:moveTo>
                <a:lnTo>
                  <a:pt x="2755" y="0"/>
                </a:lnTo>
              </a:path>
            </a:pathLst>
          </a:custGeom>
          <a:ln w="3175">
            <a:solidFill>
              <a:srgbClr val="000000"/>
            </a:solidFill>
          </a:ln>
        </p:spPr>
        <p:txBody>
          <a:bodyPr wrap="square" lIns="0" tIns="0" rIns="0" bIns="0" rtlCol="0"/>
          <a:lstStyle/>
          <a:p>
            <a:endParaRPr/>
          </a:p>
        </p:txBody>
      </p:sp>
      <p:sp>
        <p:nvSpPr>
          <p:cNvPr id="708" name="object 708"/>
          <p:cNvSpPr/>
          <p:nvPr/>
        </p:nvSpPr>
        <p:spPr>
          <a:xfrm>
            <a:off x="8176252" y="5668704"/>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709" name="object 709"/>
          <p:cNvSpPr/>
          <p:nvPr/>
        </p:nvSpPr>
        <p:spPr>
          <a:xfrm>
            <a:off x="8196487" y="5668704"/>
            <a:ext cx="3175" cy="0"/>
          </a:xfrm>
          <a:custGeom>
            <a:avLst/>
            <a:gdLst/>
            <a:ahLst/>
            <a:cxnLst/>
            <a:rect l="l" t="t" r="r" b="b"/>
            <a:pathLst>
              <a:path w="3175">
                <a:moveTo>
                  <a:pt x="0" y="0"/>
                </a:moveTo>
                <a:lnTo>
                  <a:pt x="2755" y="0"/>
                </a:lnTo>
              </a:path>
            </a:pathLst>
          </a:custGeom>
          <a:ln w="3175">
            <a:solidFill>
              <a:srgbClr val="000000"/>
            </a:solidFill>
          </a:ln>
        </p:spPr>
        <p:txBody>
          <a:bodyPr wrap="square" lIns="0" tIns="0" rIns="0" bIns="0" rtlCol="0"/>
          <a:lstStyle/>
          <a:p>
            <a:endParaRPr/>
          </a:p>
        </p:txBody>
      </p:sp>
      <p:sp>
        <p:nvSpPr>
          <p:cNvPr id="710" name="object 710"/>
          <p:cNvSpPr/>
          <p:nvPr/>
        </p:nvSpPr>
        <p:spPr>
          <a:xfrm>
            <a:off x="8217615" y="5668704"/>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711" name="object 711"/>
          <p:cNvSpPr/>
          <p:nvPr/>
        </p:nvSpPr>
        <p:spPr>
          <a:xfrm>
            <a:off x="8237825" y="5668704"/>
            <a:ext cx="3175" cy="0"/>
          </a:xfrm>
          <a:custGeom>
            <a:avLst/>
            <a:gdLst/>
            <a:ahLst/>
            <a:cxnLst/>
            <a:rect l="l" t="t" r="r" b="b"/>
            <a:pathLst>
              <a:path w="3175">
                <a:moveTo>
                  <a:pt x="0" y="0"/>
                </a:moveTo>
                <a:lnTo>
                  <a:pt x="2755" y="0"/>
                </a:lnTo>
              </a:path>
            </a:pathLst>
          </a:custGeom>
          <a:ln w="3175">
            <a:solidFill>
              <a:srgbClr val="000000"/>
            </a:solidFill>
          </a:ln>
        </p:spPr>
        <p:txBody>
          <a:bodyPr wrap="square" lIns="0" tIns="0" rIns="0" bIns="0" rtlCol="0"/>
          <a:lstStyle/>
          <a:p>
            <a:endParaRPr/>
          </a:p>
        </p:txBody>
      </p:sp>
      <p:sp>
        <p:nvSpPr>
          <p:cNvPr id="712" name="object 712"/>
          <p:cNvSpPr/>
          <p:nvPr/>
        </p:nvSpPr>
        <p:spPr>
          <a:xfrm>
            <a:off x="8258954" y="5668704"/>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713" name="object 713"/>
          <p:cNvSpPr/>
          <p:nvPr/>
        </p:nvSpPr>
        <p:spPr>
          <a:xfrm>
            <a:off x="8279163" y="5668704"/>
            <a:ext cx="3175" cy="0"/>
          </a:xfrm>
          <a:custGeom>
            <a:avLst/>
            <a:gdLst/>
            <a:ahLst/>
            <a:cxnLst/>
            <a:rect l="l" t="t" r="r" b="b"/>
            <a:pathLst>
              <a:path w="3175">
                <a:moveTo>
                  <a:pt x="0" y="0"/>
                </a:moveTo>
                <a:lnTo>
                  <a:pt x="2755" y="0"/>
                </a:lnTo>
              </a:path>
            </a:pathLst>
          </a:custGeom>
          <a:ln w="3175">
            <a:solidFill>
              <a:srgbClr val="000000"/>
            </a:solidFill>
          </a:ln>
        </p:spPr>
        <p:txBody>
          <a:bodyPr wrap="square" lIns="0" tIns="0" rIns="0" bIns="0" rtlCol="0"/>
          <a:lstStyle/>
          <a:p>
            <a:endParaRPr/>
          </a:p>
        </p:txBody>
      </p:sp>
      <p:sp>
        <p:nvSpPr>
          <p:cNvPr id="714" name="object 714"/>
          <p:cNvSpPr/>
          <p:nvPr/>
        </p:nvSpPr>
        <p:spPr>
          <a:xfrm>
            <a:off x="8300317" y="5668704"/>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715" name="object 715"/>
          <p:cNvSpPr/>
          <p:nvPr/>
        </p:nvSpPr>
        <p:spPr>
          <a:xfrm>
            <a:off x="8321445" y="5668704"/>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716" name="object 716"/>
          <p:cNvSpPr/>
          <p:nvPr/>
        </p:nvSpPr>
        <p:spPr>
          <a:xfrm>
            <a:off x="8341655" y="5668704"/>
            <a:ext cx="3175" cy="0"/>
          </a:xfrm>
          <a:custGeom>
            <a:avLst/>
            <a:gdLst/>
            <a:ahLst/>
            <a:cxnLst/>
            <a:rect l="l" t="t" r="r" b="b"/>
            <a:pathLst>
              <a:path w="3175">
                <a:moveTo>
                  <a:pt x="0" y="0"/>
                </a:moveTo>
                <a:lnTo>
                  <a:pt x="2743" y="0"/>
                </a:lnTo>
              </a:path>
            </a:pathLst>
          </a:custGeom>
          <a:ln w="3175">
            <a:solidFill>
              <a:srgbClr val="000000"/>
            </a:solidFill>
          </a:ln>
        </p:spPr>
        <p:txBody>
          <a:bodyPr wrap="square" lIns="0" tIns="0" rIns="0" bIns="0" rtlCol="0"/>
          <a:lstStyle/>
          <a:p>
            <a:endParaRPr/>
          </a:p>
        </p:txBody>
      </p:sp>
      <p:sp>
        <p:nvSpPr>
          <p:cNvPr id="717" name="object 717"/>
          <p:cNvSpPr/>
          <p:nvPr/>
        </p:nvSpPr>
        <p:spPr>
          <a:xfrm>
            <a:off x="8362771" y="5668704"/>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718" name="object 718"/>
          <p:cNvSpPr/>
          <p:nvPr/>
        </p:nvSpPr>
        <p:spPr>
          <a:xfrm>
            <a:off x="8382981" y="5668704"/>
            <a:ext cx="3175" cy="0"/>
          </a:xfrm>
          <a:custGeom>
            <a:avLst/>
            <a:gdLst/>
            <a:ahLst/>
            <a:cxnLst/>
            <a:rect l="l" t="t" r="r" b="b"/>
            <a:pathLst>
              <a:path w="3175">
                <a:moveTo>
                  <a:pt x="0" y="0"/>
                </a:moveTo>
                <a:lnTo>
                  <a:pt x="2755" y="0"/>
                </a:lnTo>
              </a:path>
            </a:pathLst>
          </a:custGeom>
          <a:ln w="3175">
            <a:solidFill>
              <a:srgbClr val="000000"/>
            </a:solidFill>
          </a:ln>
        </p:spPr>
        <p:txBody>
          <a:bodyPr wrap="square" lIns="0" tIns="0" rIns="0" bIns="0" rtlCol="0"/>
          <a:lstStyle/>
          <a:p>
            <a:endParaRPr/>
          </a:p>
        </p:txBody>
      </p:sp>
      <p:sp>
        <p:nvSpPr>
          <p:cNvPr id="719" name="object 719"/>
          <p:cNvSpPr/>
          <p:nvPr/>
        </p:nvSpPr>
        <p:spPr>
          <a:xfrm>
            <a:off x="8404135" y="5668704"/>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720" name="object 720"/>
          <p:cNvSpPr/>
          <p:nvPr/>
        </p:nvSpPr>
        <p:spPr>
          <a:xfrm>
            <a:off x="8424344" y="5668704"/>
            <a:ext cx="3175" cy="0"/>
          </a:xfrm>
          <a:custGeom>
            <a:avLst/>
            <a:gdLst/>
            <a:ahLst/>
            <a:cxnLst/>
            <a:rect l="l" t="t" r="r" b="b"/>
            <a:pathLst>
              <a:path w="3175">
                <a:moveTo>
                  <a:pt x="0" y="0"/>
                </a:moveTo>
                <a:lnTo>
                  <a:pt x="2755" y="0"/>
                </a:lnTo>
              </a:path>
            </a:pathLst>
          </a:custGeom>
          <a:ln w="3175">
            <a:solidFill>
              <a:srgbClr val="000000"/>
            </a:solidFill>
          </a:ln>
        </p:spPr>
        <p:txBody>
          <a:bodyPr wrap="square" lIns="0" tIns="0" rIns="0" bIns="0" rtlCol="0"/>
          <a:lstStyle/>
          <a:p>
            <a:endParaRPr/>
          </a:p>
        </p:txBody>
      </p:sp>
      <p:sp>
        <p:nvSpPr>
          <p:cNvPr id="721" name="object 721"/>
          <p:cNvSpPr/>
          <p:nvPr/>
        </p:nvSpPr>
        <p:spPr>
          <a:xfrm>
            <a:off x="8445473" y="5668704"/>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722" name="object 722"/>
          <p:cNvSpPr/>
          <p:nvPr/>
        </p:nvSpPr>
        <p:spPr>
          <a:xfrm>
            <a:off x="8465683" y="5668704"/>
            <a:ext cx="3175" cy="0"/>
          </a:xfrm>
          <a:custGeom>
            <a:avLst/>
            <a:gdLst/>
            <a:ahLst/>
            <a:cxnLst/>
            <a:rect l="l" t="t" r="r" b="b"/>
            <a:pathLst>
              <a:path w="3175">
                <a:moveTo>
                  <a:pt x="0" y="0"/>
                </a:moveTo>
                <a:lnTo>
                  <a:pt x="2755" y="0"/>
                </a:lnTo>
              </a:path>
            </a:pathLst>
          </a:custGeom>
          <a:ln w="3175">
            <a:solidFill>
              <a:srgbClr val="000000"/>
            </a:solidFill>
          </a:ln>
        </p:spPr>
        <p:txBody>
          <a:bodyPr wrap="square" lIns="0" tIns="0" rIns="0" bIns="0" rtlCol="0"/>
          <a:lstStyle/>
          <a:p>
            <a:endParaRPr/>
          </a:p>
        </p:txBody>
      </p:sp>
      <p:sp>
        <p:nvSpPr>
          <p:cNvPr id="723" name="object 723"/>
          <p:cNvSpPr/>
          <p:nvPr/>
        </p:nvSpPr>
        <p:spPr>
          <a:xfrm>
            <a:off x="8486811" y="5668704"/>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724" name="object 724"/>
          <p:cNvSpPr/>
          <p:nvPr/>
        </p:nvSpPr>
        <p:spPr>
          <a:xfrm>
            <a:off x="8507046" y="5668704"/>
            <a:ext cx="3175" cy="0"/>
          </a:xfrm>
          <a:custGeom>
            <a:avLst/>
            <a:gdLst/>
            <a:ahLst/>
            <a:cxnLst/>
            <a:rect l="l" t="t" r="r" b="b"/>
            <a:pathLst>
              <a:path w="3175">
                <a:moveTo>
                  <a:pt x="0" y="0"/>
                </a:moveTo>
                <a:lnTo>
                  <a:pt x="2755" y="0"/>
                </a:lnTo>
              </a:path>
            </a:pathLst>
          </a:custGeom>
          <a:ln w="3175">
            <a:solidFill>
              <a:srgbClr val="000000"/>
            </a:solidFill>
          </a:ln>
        </p:spPr>
        <p:txBody>
          <a:bodyPr wrap="square" lIns="0" tIns="0" rIns="0" bIns="0" rtlCol="0"/>
          <a:lstStyle/>
          <a:p>
            <a:endParaRPr/>
          </a:p>
        </p:txBody>
      </p:sp>
      <p:sp>
        <p:nvSpPr>
          <p:cNvPr id="725" name="object 725"/>
          <p:cNvSpPr/>
          <p:nvPr/>
        </p:nvSpPr>
        <p:spPr>
          <a:xfrm>
            <a:off x="8528175" y="5668704"/>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726" name="object 726"/>
          <p:cNvSpPr/>
          <p:nvPr/>
        </p:nvSpPr>
        <p:spPr>
          <a:xfrm>
            <a:off x="8569500" y="5668704"/>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727" name="object 727"/>
          <p:cNvSpPr/>
          <p:nvPr/>
        </p:nvSpPr>
        <p:spPr>
          <a:xfrm>
            <a:off x="8589710" y="5668704"/>
            <a:ext cx="3175" cy="0"/>
          </a:xfrm>
          <a:custGeom>
            <a:avLst/>
            <a:gdLst/>
            <a:ahLst/>
            <a:cxnLst/>
            <a:rect l="l" t="t" r="r" b="b"/>
            <a:pathLst>
              <a:path w="3175">
                <a:moveTo>
                  <a:pt x="0" y="0"/>
                </a:moveTo>
                <a:lnTo>
                  <a:pt x="2755" y="0"/>
                </a:lnTo>
              </a:path>
            </a:pathLst>
          </a:custGeom>
          <a:ln w="3175">
            <a:solidFill>
              <a:srgbClr val="000000"/>
            </a:solidFill>
          </a:ln>
        </p:spPr>
        <p:txBody>
          <a:bodyPr wrap="square" lIns="0" tIns="0" rIns="0" bIns="0" rtlCol="0"/>
          <a:lstStyle/>
          <a:p>
            <a:endParaRPr/>
          </a:p>
        </p:txBody>
      </p:sp>
      <p:sp>
        <p:nvSpPr>
          <p:cNvPr id="728" name="object 728"/>
          <p:cNvSpPr/>
          <p:nvPr/>
        </p:nvSpPr>
        <p:spPr>
          <a:xfrm>
            <a:off x="8610864" y="5668704"/>
            <a:ext cx="3175" cy="0"/>
          </a:xfrm>
          <a:custGeom>
            <a:avLst/>
            <a:gdLst/>
            <a:ahLst/>
            <a:cxnLst/>
            <a:rect l="l" t="t" r="r" b="b"/>
            <a:pathLst>
              <a:path w="3175">
                <a:moveTo>
                  <a:pt x="0" y="0"/>
                </a:moveTo>
                <a:lnTo>
                  <a:pt x="2755" y="0"/>
                </a:lnTo>
              </a:path>
            </a:pathLst>
          </a:custGeom>
          <a:ln w="3175">
            <a:solidFill>
              <a:srgbClr val="000000"/>
            </a:solidFill>
          </a:ln>
        </p:spPr>
        <p:txBody>
          <a:bodyPr wrap="square" lIns="0" tIns="0" rIns="0" bIns="0" rtlCol="0"/>
          <a:lstStyle/>
          <a:p>
            <a:endParaRPr/>
          </a:p>
        </p:txBody>
      </p:sp>
      <p:sp>
        <p:nvSpPr>
          <p:cNvPr id="729" name="object 729"/>
          <p:cNvSpPr/>
          <p:nvPr/>
        </p:nvSpPr>
        <p:spPr>
          <a:xfrm>
            <a:off x="8631993" y="5668704"/>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730" name="object 730"/>
          <p:cNvSpPr/>
          <p:nvPr/>
        </p:nvSpPr>
        <p:spPr>
          <a:xfrm>
            <a:off x="8652202" y="5668704"/>
            <a:ext cx="3175" cy="0"/>
          </a:xfrm>
          <a:custGeom>
            <a:avLst/>
            <a:gdLst/>
            <a:ahLst/>
            <a:cxnLst/>
            <a:rect l="l" t="t" r="r" b="b"/>
            <a:pathLst>
              <a:path w="3175">
                <a:moveTo>
                  <a:pt x="0" y="0"/>
                </a:moveTo>
                <a:lnTo>
                  <a:pt x="2755" y="0"/>
                </a:lnTo>
              </a:path>
            </a:pathLst>
          </a:custGeom>
          <a:ln w="3175">
            <a:solidFill>
              <a:srgbClr val="000000"/>
            </a:solidFill>
          </a:ln>
        </p:spPr>
        <p:txBody>
          <a:bodyPr wrap="square" lIns="0" tIns="0" rIns="0" bIns="0" rtlCol="0"/>
          <a:lstStyle/>
          <a:p>
            <a:endParaRPr/>
          </a:p>
        </p:txBody>
      </p:sp>
      <p:sp>
        <p:nvSpPr>
          <p:cNvPr id="731" name="object 731"/>
          <p:cNvSpPr/>
          <p:nvPr/>
        </p:nvSpPr>
        <p:spPr>
          <a:xfrm>
            <a:off x="8673331" y="5668704"/>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732" name="object 732"/>
          <p:cNvSpPr/>
          <p:nvPr/>
        </p:nvSpPr>
        <p:spPr>
          <a:xfrm>
            <a:off x="8693540" y="5668704"/>
            <a:ext cx="3175" cy="0"/>
          </a:xfrm>
          <a:custGeom>
            <a:avLst/>
            <a:gdLst/>
            <a:ahLst/>
            <a:cxnLst/>
            <a:rect l="l" t="t" r="r" b="b"/>
            <a:pathLst>
              <a:path w="3175">
                <a:moveTo>
                  <a:pt x="0" y="0"/>
                </a:moveTo>
                <a:lnTo>
                  <a:pt x="2743" y="0"/>
                </a:lnTo>
              </a:path>
            </a:pathLst>
          </a:custGeom>
          <a:ln w="3175">
            <a:solidFill>
              <a:srgbClr val="000000"/>
            </a:solidFill>
          </a:ln>
        </p:spPr>
        <p:txBody>
          <a:bodyPr wrap="square" lIns="0" tIns="0" rIns="0" bIns="0" rtlCol="0"/>
          <a:lstStyle/>
          <a:p>
            <a:endParaRPr/>
          </a:p>
        </p:txBody>
      </p:sp>
      <p:sp>
        <p:nvSpPr>
          <p:cNvPr id="733" name="object 733"/>
          <p:cNvSpPr/>
          <p:nvPr/>
        </p:nvSpPr>
        <p:spPr>
          <a:xfrm>
            <a:off x="8714695" y="5668704"/>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734" name="object 734"/>
          <p:cNvSpPr/>
          <p:nvPr/>
        </p:nvSpPr>
        <p:spPr>
          <a:xfrm>
            <a:off x="8734904" y="5668704"/>
            <a:ext cx="3175" cy="0"/>
          </a:xfrm>
          <a:custGeom>
            <a:avLst/>
            <a:gdLst/>
            <a:ahLst/>
            <a:cxnLst/>
            <a:rect l="l" t="t" r="r" b="b"/>
            <a:pathLst>
              <a:path w="3175">
                <a:moveTo>
                  <a:pt x="0" y="0"/>
                </a:moveTo>
                <a:lnTo>
                  <a:pt x="2755" y="0"/>
                </a:lnTo>
              </a:path>
            </a:pathLst>
          </a:custGeom>
          <a:ln w="3175">
            <a:solidFill>
              <a:srgbClr val="000000"/>
            </a:solidFill>
          </a:ln>
        </p:spPr>
        <p:txBody>
          <a:bodyPr wrap="square" lIns="0" tIns="0" rIns="0" bIns="0" rtlCol="0"/>
          <a:lstStyle/>
          <a:p>
            <a:endParaRPr/>
          </a:p>
        </p:txBody>
      </p:sp>
      <p:sp>
        <p:nvSpPr>
          <p:cNvPr id="735" name="object 735"/>
          <p:cNvSpPr/>
          <p:nvPr/>
        </p:nvSpPr>
        <p:spPr>
          <a:xfrm>
            <a:off x="8756020" y="5668704"/>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736" name="object 736"/>
          <p:cNvSpPr/>
          <p:nvPr/>
        </p:nvSpPr>
        <p:spPr>
          <a:xfrm>
            <a:off x="8776230" y="5668704"/>
            <a:ext cx="3175" cy="0"/>
          </a:xfrm>
          <a:custGeom>
            <a:avLst/>
            <a:gdLst/>
            <a:ahLst/>
            <a:cxnLst/>
            <a:rect l="l" t="t" r="r" b="b"/>
            <a:pathLst>
              <a:path w="3175">
                <a:moveTo>
                  <a:pt x="0" y="0"/>
                </a:moveTo>
                <a:lnTo>
                  <a:pt x="2755" y="0"/>
                </a:lnTo>
              </a:path>
            </a:pathLst>
          </a:custGeom>
          <a:ln w="3175">
            <a:solidFill>
              <a:srgbClr val="000000"/>
            </a:solidFill>
          </a:ln>
        </p:spPr>
        <p:txBody>
          <a:bodyPr wrap="square" lIns="0" tIns="0" rIns="0" bIns="0" rtlCol="0"/>
          <a:lstStyle/>
          <a:p>
            <a:endParaRPr/>
          </a:p>
        </p:txBody>
      </p:sp>
      <p:sp>
        <p:nvSpPr>
          <p:cNvPr id="737" name="object 737"/>
          <p:cNvSpPr/>
          <p:nvPr/>
        </p:nvSpPr>
        <p:spPr>
          <a:xfrm>
            <a:off x="8797358" y="5668704"/>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738" name="object 738"/>
          <p:cNvSpPr/>
          <p:nvPr/>
        </p:nvSpPr>
        <p:spPr>
          <a:xfrm>
            <a:off x="8817594" y="5668704"/>
            <a:ext cx="3175" cy="0"/>
          </a:xfrm>
          <a:custGeom>
            <a:avLst/>
            <a:gdLst/>
            <a:ahLst/>
            <a:cxnLst/>
            <a:rect l="l" t="t" r="r" b="b"/>
            <a:pathLst>
              <a:path w="3175">
                <a:moveTo>
                  <a:pt x="0" y="0"/>
                </a:moveTo>
                <a:lnTo>
                  <a:pt x="2755" y="0"/>
                </a:lnTo>
              </a:path>
            </a:pathLst>
          </a:custGeom>
          <a:ln w="3175">
            <a:solidFill>
              <a:srgbClr val="000000"/>
            </a:solidFill>
          </a:ln>
        </p:spPr>
        <p:txBody>
          <a:bodyPr wrap="square" lIns="0" tIns="0" rIns="0" bIns="0" rtlCol="0"/>
          <a:lstStyle/>
          <a:p>
            <a:endParaRPr/>
          </a:p>
        </p:txBody>
      </p:sp>
      <p:sp>
        <p:nvSpPr>
          <p:cNvPr id="739" name="object 739"/>
          <p:cNvSpPr/>
          <p:nvPr/>
        </p:nvSpPr>
        <p:spPr>
          <a:xfrm>
            <a:off x="8838722" y="5668704"/>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740" name="object 740"/>
          <p:cNvSpPr/>
          <p:nvPr/>
        </p:nvSpPr>
        <p:spPr>
          <a:xfrm>
            <a:off x="8858932" y="5668704"/>
            <a:ext cx="3175" cy="0"/>
          </a:xfrm>
          <a:custGeom>
            <a:avLst/>
            <a:gdLst/>
            <a:ahLst/>
            <a:cxnLst/>
            <a:rect l="l" t="t" r="r" b="b"/>
            <a:pathLst>
              <a:path w="3175">
                <a:moveTo>
                  <a:pt x="0" y="0"/>
                </a:moveTo>
                <a:lnTo>
                  <a:pt x="2755" y="0"/>
                </a:lnTo>
              </a:path>
            </a:pathLst>
          </a:custGeom>
          <a:ln w="3175">
            <a:solidFill>
              <a:srgbClr val="000000"/>
            </a:solidFill>
          </a:ln>
        </p:spPr>
        <p:txBody>
          <a:bodyPr wrap="square" lIns="0" tIns="0" rIns="0" bIns="0" rtlCol="0"/>
          <a:lstStyle/>
          <a:p>
            <a:endParaRPr/>
          </a:p>
        </p:txBody>
      </p:sp>
      <p:sp>
        <p:nvSpPr>
          <p:cNvPr id="741" name="object 741"/>
          <p:cNvSpPr/>
          <p:nvPr/>
        </p:nvSpPr>
        <p:spPr>
          <a:xfrm>
            <a:off x="8880060" y="5668704"/>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742" name="object 742"/>
          <p:cNvSpPr/>
          <p:nvPr/>
        </p:nvSpPr>
        <p:spPr>
          <a:xfrm>
            <a:off x="8900257" y="5668704"/>
            <a:ext cx="3175" cy="0"/>
          </a:xfrm>
          <a:custGeom>
            <a:avLst/>
            <a:gdLst/>
            <a:ahLst/>
            <a:cxnLst/>
            <a:rect l="l" t="t" r="r" b="b"/>
            <a:pathLst>
              <a:path w="3175">
                <a:moveTo>
                  <a:pt x="0" y="0"/>
                </a:moveTo>
                <a:lnTo>
                  <a:pt x="2755" y="0"/>
                </a:lnTo>
              </a:path>
            </a:pathLst>
          </a:custGeom>
          <a:ln w="3175">
            <a:solidFill>
              <a:srgbClr val="000000"/>
            </a:solidFill>
          </a:ln>
        </p:spPr>
        <p:txBody>
          <a:bodyPr wrap="square" lIns="0" tIns="0" rIns="0" bIns="0" rtlCol="0"/>
          <a:lstStyle/>
          <a:p>
            <a:endParaRPr/>
          </a:p>
        </p:txBody>
      </p:sp>
      <p:sp>
        <p:nvSpPr>
          <p:cNvPr id="743" name="object 743"/>
          <p:cNvSpPr/>
          <p:nvPr/>
        </p:nvSpPr>
        <p:spPr>
          <a:xfrm>
            <a:off x="8921424" y="5668704"/>
            <a:ext cx="3175" cy="0"/>
          </a:xfrm>
          <a:custGeom>
            <a:avLst/>
            <a:gdLst/>
            <a:ahLst/>
            <a:cxnLst/>
            <a:rect l="l" t="t" r="r" b="b"/>
            <a:pathLst>
              <a:path w="3175">
                <a:moveTo>
                  <a:pt x="0" y="0"/>
                </a:moveTo>
                <a:lnTo>
                  <a:pt x="2755" y="0"/>
                </a:lnTo>
              </a:path>
            </a:pathLst>
          </a:custGeom>
          <a:ln w="3175">
            <a:solidFill>
              <a:srgbClr val="000000"/>
            </a:solidFill>
          </a:ln>
        </p:spPr>
        <p:txBody>
          <a:bodyPr wrap="square" lIns="0" tIns="0" rIns="0" bIns="0" rtlCol="0"/>
          <a:lstStyle/>
          <a:p>
            <a:endParaRPr/>
          </a:p>
        </p:txBody>
      </p:sp>
      <p:sp>
        <p:nvSpPr>
          <p:cNvPr id="744" name="object 744"/>
          <p:cNvSpPr/>
          <p:nvPr/>
        </p:nvSpPr>
        <p:spPr>
          <a:xfrm>
            <a:off x="8942552" y="5668704"/>
            <a:ext cx="1905" cy="0"/>
          </a:xfrm>
          <a:custGeom>
            <a:avLst/>
            <a:gdLst/>
            <a:ahLst/>
            <a:cxnLst/>
            <a:rect l="l" t="t" r="r" b="b"/>
            <a:pathLst>
              <a:path w="1904">
                <a:moveTo>
                  <a:pt x="0" y="0"/>
                </a:moveTo>
                <a:lnTo>
                  <a:pt x="1838" y="0"/>
                </a:lnTo>
              </a:path>
            </a:pathLst>
          </a:custGeom>
          <a:ln w="3175">
            <a:solidFill>
              <a:srgbClr val="000000"/>
            </a:solidFill>
          </a:ln>
        </p:spPr>
        <p:txBody>
          <a:bodyPr wrap="square" lIns="0" tIns="0" rIns="0" bIns="0" rtlCol="0"/>
          <a:lstStyle/>
          <a:p>
            <a:endParaRPr/>
          </a:p>
        </p:txBody>
      </p:sp>
      <p:sp>
        <p:nvSpPr>
          <p:cNvPr id="745" name="object 745"/>
          <p:cNvSpPr/>
          <p:nvPr/>
        </p:nvSpPr>
        <p:spPr>
          <a:xfrm>
            <a:off x="8983877" y="5668704"/>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746" name="object 746"/>
          <p:cNvSpPr/>
          <p:nvPr/>
        </p:nvSpPr>
        <p:spPr>
          <a:xfrm>
            <a:off x="6478335" y="5444716"/>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747" name="object 747"/>
          <p:cNvSpPr/>
          <p:nvPr/>
        </p:nvSpPr>
        <p:spPr>
          <a:xfrm>
            <a:off x="6499463" y="5444716"/>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748" name="object 748"/>
          <p:cNvSpPr/>
          <p:nvPr/>
        </p:nvSpPr>
        <p:spPr>
          <a:xfrm>
            <a:off x="6478335" y="5444716"/>
            <a:ext cx="44450" cy="0"/>
          </a:xfrm>
          <a:custGeom>
            <a:avLst/>
            <a:gdLst/>
            <a:ahLst/>
            <a:cxnLst/>
            <a:rect l="l" t="t" r="r" b="b"/>
            <a:pathLst>
              <a:path w="44450">
                <a:moveTo>
                  <a:pt x="0" y="0"/>
                </a:moveTo>
                <a:lnTo>
                  <a:pt x="44119" y="0"/>
                </a:lnTo>
              </a:path>
            </a:pathLst>
          </a:custGeom>
          <a:ln w="3175">
            <a:solidFill>
              <a:srgbClr val="000000"/>
            </a:solidFill>
          </a:ln>
        </p:spPr>
        <p:txBody>
          <a:bodyPr wrap="square" lIns="0" tIns="0" rIns="0" bIns="0" rtlCol="0"/>
          <a:lstStyle/>
          <a:p>
            <a:endParaRPr/>
          </a:p>
        </p:txBody>
      </p:sp>
      <p:sp>
        <p:nvSpPr>
          <p:cNvPr id="749" name="object 749"/>
          <p:cNvSpPr/>
          <p:nvPr/>
        </p:nvSpPr>
        <p:spPr>
          <a:xfrm>
            <a:off x="6540827" y="5444716"/>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750" name="object 750"/>
          <p:cNvSpPr/>
          <p:nvPr/>
        </p:nvSpPr>
        <p:spPr>
          <a:xfrm>
            <a:off x="6561037" y="5444716"/>
            <a:ext cx="3175" cy="0"/>
          </a:xfrm>
          <a:custGeom>
            <a:avLst/>
            <a:gdLst/>
            <a:ahLst/>
            <a:cxnLst/>
            <a:rect l="l" t="t" r="r" b="b"/>
            <a:pathLst>
              <a:path w="3175">
                <a:moveTo>
                  <a:pt x="0" y="0"/>
                </a:moveTo>
                <a:lnTo>
                  <a:pt x="2755" y="0"/>
                </a:lnTo>
              </a:path>
            </a:pathLst>
          </a:custGeom>
          <a:ln w="3175">
            <a:solidFill>
              <a:srgbClr val="000000"/>
            </a:solidFill>
          </a:ln>
        </p:spPr>
        <p:txBody>
          <a:bodyPr wrap="square" lIns="0" tIns="0" rIns="0" bIns="0" rtlCol="0"/>
          <a:lstStyle/>
          <a:p>
            <a:endParaRPr/>
          </a:p>
        </p:txBody>
      </p:sp>
      <p:sp>
        <p:nvSpPr>
          <p:cNvPr id="751" name="object 751"/>
          <p:cNvSpPr/>
          <p:nvPr/>
        </p:nvSpPr>
        <p:spPr>
          <a:xfrm>
            <a:off x="6582165" y="5444716"/>
            <a:ext cx="1905" cy="0"/>
          </a:xfrm>
          <a:custGeom>
            <a:avLst/>
            <a:gdLst/>
            <a:ahLst/>
            <a:cxnLst/>
            <a:rect l="l" t="t" r="r" b="b"/>
            <a:pathLst>
              <a:path w="1904">
                <a:moveTo>
                  <a:pt x="0" y="0"/>
                </a:moveTo>
                <a:lnTo>
                  <a:pt x="1836" y="0"/>
                </a:lnTo>
              </a:path>
            </a:pathLst>
          </a:custGeom>
          <a:ln w="3175">
            <a:solidFill>
              <a:srgbClr val="000000"/>
            </a:solidFill>
          </a:ln>
        </p:spPr>
        <p:txBody>
          <a:bodyPr wrap="square" lIns="0" tIns="0" rIns="0" bIns="0" rtlCol="0"/>
          <a:lstStyle/>
          <a:p>
            <a:endParaRPr/>
          </a:p>
        </p:txBody>
      </p:sp>
      <p:sp>
        <p:nvSpPr>
          <p:cNvPr id="752" name="object 752"/>
          <p:cNvSpPr/>
          <p:nvPr/>
        </p:nvSpPr>
        <p:spPr>
          <a:xfrm>
            <a:off x="6623529" y="5444716"/>
            <a:ext cx="1905" cy="0"/>
          </a:xfrm>
          <a:custGeom>
            <a:avLst/>
            <a:gdLst/>
            <a:ahLst/>
            <a:cxnLst/>
            <a:rect l="l" t="t" r="r" b="b"/>
            <a:pathLst>
              <a:path w="1904">
                <a:moveTo>
                  <a:pt x="0" y="0"/>
                </a:moveTo>
                <a:lnTo>
                  <a:pt x="1836" y="0"/>
                </a:lnTo>
              </a:path>
            </a:pathLst>
          </a:custGeom>
          <a:ln w="3175">
            <a:solidFill>
              <a:srgbClr val="000000"/>
            </a:solidFill>
          </a:ln>
        </p:spPr>
        <p:txBody>
          <a:bodyPr wrap="square" lIns="0" tIns="0" rIns="0" bIns="0" rtlCol="0"/>
          <a:lstStyle/>
          <a:p>
            <a:endParaRPr/>
          </a:p>
        </p:txBody>
      </p:sp>
      <p:sp>
        <p:nvSpPr>
          <p:cNvPr id="753" name="object 753"/>
          <p:cNvSpPr/>
          <p:nvPr/>
        </p:nvSpPr>
        <p:spPr>
          <a:xfrm>
            <a:off x="6664855" y="5444716"/>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754" name="object 754"/>
          <p:cNvSpPr/>
          <p:nvPr/>
        </p:nvSpPr>
        <p:spPr>
          <a:xfrm>
            <a:off x="6706192" y="5444716"/>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755" name="object 755"/>
          <p:cNvSpPr/>
          <p:nvPr/>
        </p:nvSpPr>
        <p:spPr>
          <a:xfrm>
            <a:off x="6747557" y="5444716"/>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756" name="object 756"/>
          <p:cNvSpPr/>
          <p:nvPr/>
        </p:nvSpPr>
        <p:spPr>
          <a:xfrm>
            <a:off x="6788882" y="5444716"/>
            <a:ext cx="1905" cy="0"/>
          </a:xfrm>
          <a:custGeom>
            <a:avLst/>
            <a:gdLst/>
            <a:ahLst/>
            <a:cxnLst/>
            <a:rect l="l" t="t" r="r" b="b"/>
            <a:pathLst>
              <a:path w="1904">
                <a:moveTo>
                  <a:pt x="0" y="0"/>
                </a:moveTo>
                <a:lnTo>
                  <a:pt x="1836" y="0"/>
                </a:lnTo>
              </a:path>
            </a:pathLst>
          </a:custGeom>
          <a:ln w="3175">
            <a:solidFill>
              <a:srgbClr val="000000"/>
            </a:solidFill>
          </a:ln>
        </p:spPr>
        <p:txBody>
          <a:bodyPr wrap="square" lIns="0" tIns="0" rIns="0" bIns="0" rtlCol="0"/>
          <a:lstStyle/>
          <a:p>
            <a:endParaRPr/>
          </a:p>
        </p:txBody>
      </p:sp>
      <p:sp>
        <p:nvSpPr>
          <p:cNvPr id="757" name="object 757"/>
          <p:cNvSpPr/>
          <p:nvPr/>
        </p:nvSpPr>
        <p:spPr>
          <a:xfrm>
            <a:off x="6810010" y="5444716"/>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758" name="object 758"/>
          <p:cNvSpPr/>
          <p:nvPr/>
        </p:nvSpPr>
        <p:spPr>
          <a:xfrm>
            <a:off x="6851374" y="5444716"/>
            <a:ext cx="1905" cy="0"/>
          </a:xfrm>
          <a:custGeom>
            <a:avLst/>
            <a:gdLst/>
            <a:ahLst/>
            <a:cxnLst/>
            <a:rect l="l" t="t" r="r" b="b"/>
            <a:pathLst>
              <a:path w="1904">
                <a:moveTo>
                  <a:pt x="0" y="0"/>
                </a:moveTo>
                <a:lnTo>
                  <a:pt x="1836" y="0"/>
                </a:lnTo>
              </a:path>
            </a:pathLst>
          </a:custGeom>
          <a:ln w="3175">
            <a:solidFill>
              <a:srgbClr val="000000"/>
            </a:solidFill>
          </a:ln>
        </p:spPr>
        <p:txBody>
          <a:bodyPr wrap="square" lIns="0" tIns="0" rIns="0" bIns="0" rtlCol="0"/>
          <a:lstStyle/>
          <a:p>
            <a:endParaRPr/>
          </a:p>
        </p:txBody>
      </p:sp>
      <p:sp>
        <p:nvSpPr>
          <p:cNvPr id="759" name="object 759"/>
          <p:cNvSpPr/>
          <p:nvPr/>
        </p:nvSpPr>
        <p:spPr>
          <a:xfrm>
            <a:off x="6892711" y="5444716"/>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760" name="object 760"/>
          <p:cNvSpPr/>
          <p:nvPr/>
        </p:nvSpPr>
        <p:spPr>
          <a:xfrm>
            <a:off x="6934075" y="5444716"/>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761" name="object 761"/>
          <p:cNvSpPr/>
          <p:nvPr/>
        </p:nvSpPr>
        <p:spPr>
          <a:xfrm>
            <a:off x="6975414" y="5444716"/>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762" name="object 762"/>
          <p:cNvSpPr/>
          <p:nvPr/>
        </p:nvSpPr>
        <p:spPr>
          <a:xfrm>
            <a:off x="7016739" y="5444716"/>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763" name="object 763"/>
          <p:cNvSpPr/>
          <p:nvPr/>
        </p:nvSpPr>
        <p:spPr>
          <a:xfrm>
            <a:off x="7058103" y="5444716"/>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764" name="object 764"/>
          <p:cNvSpPr/>
          <p:nvPr/>
        </p:nvSpPr>
        <p:spPr>
          <a:xfrm>
            <a:off x="7120570" y="5444716"/>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765" name="object 765"/>
          <p:cNvSpPr/>
          <p:nvPr/>
        </p:nvSpPr>
        <p:spPr>
          <a:xfrm>
            <a:off x="7140805" y="5444716"/>
            <a:ext cx="3175" cy="0"/>
          </a:xfrm>
          <a:custGeom>
            <a:avLst/>
            <a:gdLst/>
            <a:ahLst/>
            <a:cxnLst/>
            <a:rect l="l" t="t" r="r" b="b"/>
            <a:pathLst>
              <a:path w="3175">
                <a:moveTo>
                  <a:pt x="0" y="0"/>
                </a:moveTo>
                <a:lnTo>
                  <a:pt x="2756" y="0"/>
                </a:lnTo>
              </a:path>
            </a:pathLst>
          </a:custGeom>
          <a:ln w="3175">
            <a:solidFill>
              <a:srgbClr val="000000"/>
            </a:solidFill>
          </a:ln>
        </p:spPr>
        <p:txBody>
          <a:bodyPr wrap="square" lIns="0" tIns="0" rIns="0" bIns="0" rtlCol="0"/>
          <a:lstStyle/>
          <a:p>
            <a:endParaRPr/>
          </a:p>
        </p:txBody>
      </p:sp>
      <p:sp>
        <p:nvSpPr>
          <p:cNvPr id="766" name="object 766"/>
          <p:cNvSpPr/>
          <p:nvPr/>
        </p:nvSpPr>
        <p:spPr>
          <a:xfrm>
            <a:off x="7161934" y="5444716"/>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767" name="object 767"/>
          <p:cNvSpPr/>
          <p:nvPr/>
        </p:nvSpPr>
        <p:spPr>
          <a:xfrm>
            <a:off x="7182143" y="5444716"/>
            <a:ext cx="3175" cy="0"/>
          </a:xfrm>
          <a:custGeom>
            <a:avLst/>
            <a:gdLst/>
            <a:ahLst/>
            <a:cxnLst/>
            <a:rect l="l" t="t" r="r" b="b"/>
            <a:pathLst>
              <a:path w="3175">
                <a:moveTo>
                  <a:pt x="0" y="0"/>
                </a:moveTo>
                <a:lnTo>
                  <a:pt x="2755" y="0"/>
                </a:lnTo>
              </a:path>
            </a:pathLst>
          </a:custGeom>
          <a:ln w="3175">
            <a:solidFill>
              <a:srgbClr val="000000"/>
            </a:solidFill>
          </a:ln>
        </p:spPr>
        <p:txBody>
          <a:bodyPr wrap="square" lIns="0" tIns="0" rIns="0" bIns="0" rtlCol="0"/>
          <a:lstStyle/>
          <a:p>
            <a:endParaRPr/>
          </a:p>
        </p:txBody>
      </p:sp>
      <p:sp>
        <p:nvSpPr>
          <p:cNvPr id="768" name="object 768"/>
          <p:cNvSpPr/>
          <p:nvPr/>
        </p:nvSpPr>
        <p:spPr>
          <a:xfrm>
            <a:off x="7203259" y="5444716"/>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769" name="object 769"/>
          <p:cNvSpPr/>
          <p:nvPr/>
        </p:nvSpPr>
        <p:spPr>
          <a:xfrm>
            <a:off x="7223469" y="5444716"/>
            <a:ext cx="3175" cy="0"/>
          </a:xfrm>
          <a:custGeom>
            <a:avLst/>
            <a:gdLst/>
            <a:ahLst/>
            <a:cxnLst/>
            <a:rect l="l" t="t" r="r" b="b"/>
            <a:pathLst>
              <a:path w="3175">
                <a:moveTo>
                  <a:pt x="0" y="0"/>
                </a:moveTo>
                <a:lnTo>
                  <a:pt x="2755" y="0"/>
                </a:lnTo>
              </a:path>
            </a:pathLst>
          </a:custGeom>
          <a:ln w="3175">
            <a:solidFill>
              <a:srgbClr val="000000"/>
            </a:solidFill>
          </a:ln>
        </p:spPr>
        <p:txBody>
          <a:bodyPr wrap="square" lIns="0" tIns="0" rIns="0" bIns="0" rtlCol="0"/>
          <a:lstStyle/>
          <a:p>
            <a:endParaRPr/>
          </a:p>
        </p:txBody>
      </p:sp>
      <p:sp>
        <p:nvSpPr>
          <p:cNvPr id="770" name="object 770"/>
          <p:cNvSpPr/>
          <p:nvPr/>
        </p:nvSpPr>
        <p:spPr>
          <a:xfrm>
            <a:off x="7244622" y="5444716"/>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771" name="object 771"/>
          <p:cNvSpPr/>
          <p:nvPr/>
        </p:nvSpPr>
        <p:spPr>
          <a:xfrm>
            <a:off x="7264832" y="5444716"/>
            <a:ext cx="3175" cy="0"/>
          </a:xfrm>
          <a:custGeom>
            <a:avLst/>
            <a:gdLst/>
            <a:ahLst/>
            <a:cxnLst/>
            <a:rect l="l" t="t" r="r" b="b"/>
            <a:pathLst>
              <a:path w="3175">
                <a:moveTo>
                  <a:pt x="0" y="0"/>
                </a:moveTo>
                <a:lnTo>
                  <a:pt x="2756" y="0"/>
                </a:lnTo>
              </a:path>
            </a:pathLst>
          </a:custGeom>
          <a:ln w="3175">
            <a:solidFill>
              <a:srgbClr val="000000"/>
            </a:solidFill>
          </a:ln>
        </p:spPr>
        <p:txBody>
          <a:bodyPr wrap="square" lIns="0" tIns="0" rIns="0" bIns="0" rtlCol="0"/>
          <a:lstStyle/>
          <a:p>
            <a:endParaRPr/>
          </a:p>
        </p:txBody>
      </p:sp>
      <p:sp>
        <p:nvSpPr>
          <p:cNvPr id="772" name="object 772"/>
          <p:cNvSpPr/>
          <p:nvPr/>
        </p:nvSpPr>
        <p:spPr>
          <a:xfrm>
            <a:off x="7285961" y="5444716"/>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773" name="object 773"/>
          <p:cNvSpPr/>
          <p:nvPr/>
        </p:nvSpPr>
        <p:spPr>
          <a:xfrm>
            <a:off x="7306171" y="5444716"/>
            <a:ext cx="3175" cy="0"/>
          </a:xfrm>
          <a:custGeom>
            <a:avLst/>
            <a:gdLst/>
            <a:ahLst/>
            <a:cxnLst/>
            <a:rect l="l" t="t" r="r" b="b"/>
            <a:pathLst>
              <a:path w="3175">
                <a:moveTo>
                  <a:pt x="0" y="0"/>
                </a:moveTo>
                <a:lnTo>
                  <a:pt x="2755" y="0"/>
                </a:lnTo>
              </a:path>
            </a:pathLst>
          </a:custGeom>
          <a:ln w="3175">
            <a:solidFill>
              <a:srgbClr val="000000"/>
            </a:solidFill>
          </a:ln>
        </p:spPr>
        <p:txBody>
          <a:bodyPr wrap="square" lIns="0" tIns="0" rIns="0" bIns="0" rtlCol="0"/>
          <a:lstStyle/>
          <a:p>
            <a:endParaRPr/>
          </a:p>
        </p:txBody>
      </p:sp>
      <p:sp>
        <p:nvSpPr>
          <p:cNvPr id="774" name="object 774"/>
          <p:cNvSpPr/>
          <p:nvPr/>
        </p:nvSpPr>
        <p:spPr>
          <a:xfrm>
            <a:off x="7327299" y="5444716"/>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775" name="object 775"/>
          <p:cNvSpPr/>
          <p:nvPr/>
        </p:nvSpPr>
        <p:spPr>
          <a:xfrm>
            <a:off x="7347535" y="5444716"/>
            <a:ext cx="3175" cy="0"/>
          </a:xfrm>
          <a:custGeom>
            <a:avLst/>
            <a:gdLst/>
            <a:ahLst/>
            <a:cxnLst/>
            <a:rect l="l" t="t" r="r" b="b"/>
            <a:pathLst>
              <a:path w="3175">
                <a:moveTo>
                  <a:pt x="0" y="0"/>
                </a:moveTo>
                <a:lnTo>
                  <a:pt x="2755" y="0"/>
                </a:lnTo>
              </a:path>
            </a:pathLst>
          </a:custGeom>
          <a:ln w="3175">
            <a:solidFill>
              <a:srgbClr val="000000"/>
            </a:solidFill>
          </a:ln>
        </p:spPr>
        <p:txBody>
          <a:bodyPr wrap="square" lIns="0" tIns="0" rIns="0" bIns="0" rtlCol="0"/>
          <a:lstStyle/>
          <a:p>
            <a:endParaRPr/>
          </a:p>
        </p:txBody>
      </p:sp>
      <p:sp>
        <p:nvSpPr>
          <p:cNvPr id="776" name="object 776"/>
          <p:cNvSpPr/>
          <p:nvPr/>
        </p:nvSpPr>
        <p:spPr>
          <a:xfrm>
            <a:off x="7368663" y="5444716"/>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777" name="object 777"/>
          <p:cNvSpPr/>
          <p:nvPr/>
        </p:nvSpPr>
        <p:spPr>
          <a:xfrm>
            <a:off x="7388873" y="5444716"/>
            <a:ext cx="3175" cy="0"/>
          </a:xfrm>
          <a:custGeom>
            <a:avLst/>
            <a:gdLst/>
            <a:ahLst/>
            <a:cxnLst/>
            <a:rect l="l" t="t" r="r" b="b"/>
            <a:pathLst>
              <a:path w="3175">
                <a:moveTo>
                  <a:pt x="0" y="0"/>
                </a:moveTo>
                <a:lnTo>
                  <a:pt x="2743" y="0"/>
                </a:lnTo>
              </a:path>
            </a:pathLst>
          </a:custGeom>
          <a:ln w="3175">
            <a:solidFill>
              <a:srgbClr val="000000"/>
            </a:solidFill>
          </a:ln>
        </p:spPr>
        <p:txBody>
          <a:bodyPr wrap="square" lIns="0" tIns="0" rIns="0" bIns="0" rtlCol="0"/>
          <a:lstStyle/>
          <a:p>
            <a:endParaRPr/>
          </a:p>
        </p:txBody>
      </p:sp>
      <p:sp>
        <p:nvSpPr>
          <p:cNvPr id="778" name="object 778"/>
          <p:cNvSpPr/>
          <p:nvPr/>
        </p:nvSpPr>
        <p:spPr>
          <a:xfrm>
            <a:off x="7409988" y="5444716"/>
            <a:ext cx="3175" cy="0"/>
          </a:xfrm>
          <a:custGeom>
            <a:avLst/>
            <a:gdLst/>
            <a:ahLst/>
            <a:cxnLst/>
            <a:rect l="l" t="t" r="r" b="b"/>
            <a:pathLst>
              <a:path w="3175">
                <a:moveTo>
                  <a:pt x="0" y="0"/>
                </a:moveTo>
                <a:lnTo>
                  <a:pt x="2755" y="0"/>
                </a:lnTo>
              </a:path>
            </a:pathLst>
          </a:custGeom>
          <a:ln w="3175">
            <a:solidFill>
              <a:srgbClr val="000000"/>
            </a:solidFill>
          </a:ln>
        </p:spPr>
        <p:txBody>
          <a:bodyPr wrap="square" lIns="0" tIns="0" rIns="0" bIns="0" rtlCol="0"/>
          <a:lstStyle/>
          <a:p>
            <a:endParaRPr/>
          </a:p>
        </p:txBody>
      </p:sp>
      <p:sp>
        <p:nvSpPr>
          <p:cNvPr id="779" name="object 779"/>
          <p:cNvSpPr/>
          <p:nvPr/>
        </p:nvSpPr>
        <p:spPr>
          <a:xfrm>
            <a:off x="7431117" y="5444716"/>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780" name="object 780"/>
          <p:cNvSpPr/>
          <p:nvPr/>
        </p:nvSpPr>
        <p:spPr>
          <a:xfrm>
            <a:off x="7451352" y="5444716"/>
            <a:ext cx="3175" cy="0"/>
          </a:xfrm>
          <a:custGeom>
            <a:avLst/>
            <a:gdLst/>
            <a:ahLst/>
            <a:cxnLst/>
            <a:rect l="l" t="t" r="r" b="b"/>
            <a:pathLst>
              <a:path w="3175">
                <a:moveTo>
                  <a:pt x="0" y="0"/>
                </a:moveTo>
                <a:lnTo>
                  <a:pt x="2755" y="0"/>
                </a:lnTo>
              </a:path>
            </a:pathLst>
          </a:custGeom>
          <a:ln w="3175">
            <a:solidFill>
              <a:srgbClr val="000000"/>
            </a:solidFill>
          </a:ln>
        </p:spPr>
        <p:txBody>
          <a:bodyPr wrap="square" lIns="0" tIns="0" rIns="0" bIns="0" rtlCol="0"/>
          <a:lstStyle/>
          <a:p>
            <a:endParaRPr/>
          </a:p>
        </p:txBody>
      </p:sp>
      <p:sp>
        <p:nvSpPr>
          <p:cNvPr id="781" name="object 781"/>
          <p:cNvSpPr/>
          <p:nvPr/>
        </p:nvSpPr>
        <p:spPr>
          <a:xfrm>
            <a:off x="7472481" y="5444716"/>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782" name="object 782"/>
          <p:cNvSpPr/>
          <p:nvPr/>
        </p:nvSpPr>
        <p:spPr>
          <a:xfrm>
            <a:off x="7492690" y="5444716"/>
            <a:ext cx="3175" cy="0"/>
          </a:xfrm>
          <a:custGeom>
            <a:avLst/>
            <a:gdLst/>
            <a:ahLst/>
            <a:cxnLst/>
            <a:rect l="l" t="t" r="r" b="b"/>
            <a:pathLst>
              <a:path w="3175">
                <a:moveTo>
                  <a:pt x="0" y="0"/>
                </a:moveTo>
                <a:lnTo>
                  <a:pt x="2755" y="0"/>
                </a:lnTo>
              </a:path>
            </a:pathLst>
          </a:custGeom>
          <a:ln w="3175">
            <a:solidFill>
              <a:srgbClr val="000000"/>
            </a:solidFill>
          </a:ln>
        </p:spPr>
        <p:txBody>
          <a:bodyPr wrap="square" lIns="0" tIns="0" rIns="0" bIns="0" rtlCol="0"/>
          <a:lstStyle/>
          <a:p>
            <a:endParaRPr/>
          </a:p>
        </p:txBody>
      </p:sp>
      <p:sp>
        <p:nvSpPr>
          <p:cNvPr id="783" name="object 783"/>
          <p:cNvSpPr/>
          <p:nvPr/>
        </p:nvSpPr>
        <p:spPr>
          <a:xfrm>
            <a:off x="7513819" y="5444716"/>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784" name="object 784"/>
          <p:cNvSpPr/>
          <p:nvPr/>
        </p:nvSpPr>
        <p:spPr>
          <a:xfrm>
            <a:off x="7534029" y="5444716"/>
            <a:ext cx="3175" cy="0"/>
          </a:xfrm>
          <a:custGeom>
            <a:avLst/>
            <a:gdLst/>
            <a:ahLst/>
            <a:cxnLst/>
            <a:rect l="l" t="t" r="r" b="b"/>
            <a:pathLst>
              <a:path w="3175">
                <a:moveTo>
                  <a:pt x="0" y="0"/>
                </a:moveTo>
                <a:lnTo>
                  <a:pt x="2755" y="0"/>
                </a:lnTo>
              </a:path>
            </a:pathLst>
          </a:custGeom>
          <a:ln w="3175">
            <a:solidFill>
              <a:srgbClr val="000000"/>
            </a:solidFill>
          </a:ln>
        </p:spPr>
        <p:txBody>
          <a:bodyPr wrap="square" lIns="0" tIns="0" rIns="0" bIns="0" rtlCol="0"/>
          <a:lstStyle/>
          <a:p>
            <a:endParaRPr/>
          </a:p>
        </p:txBody>
      </p:sp>
      <p:sp>
        <p:nvSpPr>
          <p:cNvPr id="785" name="object 785"/>
          <p:cNvSpPr/>
          <p:nvPr/>
        </p:nvSpPr>
        <p:spPr>
          <a:xfrm>
            <a:off x="7555183" y="5444716"/>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786" name="object 786"/>
          <p:cNvSpPr/>
          <p:nvPr/>
        </p:nvSpPr>
        <p:spPr>
          <a:xfrm>
            <a:off x="7575392" y="5444716"/>
            <a:ext cx="3175" cy="0"/>
          </a:xfrm>
          <a:custGeom>
            <a:avLst/>
            <a:gdLst/>
            <a:ahLst/>
            <a:cxnLst/>
            <a:rect l="l" t="t" r="r" b="b"/>
            <a:pathLst>
              <a:path w="3175">
                <a:moveTo>
                  <a:pt x="0" y="0"/>
                </a:moveTo>
                <a:lnTo>
                  <a:pt x="2755" y="0"/>
                </a:lnTo>
              </a:path>
            </a:pathLst>
          </a:custGeom>
          <a:ln w="3175">
            <a:solidFill>
              <a:srgbClr val="000000"/>
            </a:solidFill>
          </a:ln>
        </p:spPr>
        <p:txBody>
          <a:bodyPr wrap="square" lIns="0" tIns="0" rIns="0" bIns="0" rtlCol="0"/>
          <a:lstStyle/>
          <a:p>
            <a:endParaRPr/>
          </a:p>
        </p:txBody>
      </p:sp>
      <p:sp>
        <p:nvSpPr>
          <p:cNvPr id="787" name="object 787"/>
          <p:cNvSpPr/>
          <p:nvPr/>
        </p:nvSpPr>
        <p:spPr>
          <a:xfrm>
            <a:off x="7596508" y="5444716"/>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788" name="object 788"/>
          <p:cNvSpPr/>
          <p:nvPr/>
        </p:nvSpPr>
        <p:spPr>
          <a:xfrm>
            <a:off x="7616718" y="5444716"/>
            <a:ext cx="3175" cy="0"/>
          </a:xfrm>
          <a:custGeom>
            <a:avLst/>
            <a:gdLst/>
            <a:ahLst/>
            <a:cxnLst/>
            <a:rect l="l" t="t" r="r" b="b"/>
            <a:pathLst>
              <a:path w="3175">
                <a:moveTo>
                  <a:pt x="0" y="0"/>
                </a:moveTo>
                <a:lnTo>
                  <a:pt x="2755" y="0"/>
                </a:lnTo>
              </a:path>
            </a:pathLst>
          </a:custGeom>
          <a:ln w="3175">
            <a:solidFill>
              <a:srgbClr val="000000"/>
            </a:solidFill>
          </a:ln>
        </p:spPr>
        <p:txBody>
          <a:bodyPr wrap="square" lIns="0" tIns="0" rIns="0" bIns="0" rtlCol="0"/>
          <a:lstStyle/>
          <a:p>
            <a:endParaRPr/>
          </a:p>
        </p:txBody>
      </p:sp>
      <p:sp>
        <p:nvSpPr>
          <p:cNvPr id="789" name="object 789"/>
          <p:cNvSpPr/>
          <p:nvPr/>
        </p:nvSpPr>
        <p:spPr>
          <a:xfrm>
            <a:off x="7637846" y="5444716"/>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790" name="object 790"/>
          <p:cNvSpPr/>
          <p:nvPr/>
        </p:nvSpPr>
        <p:spPr>
          <a:xfrm>
            <a:off x="7658056" y="5444716"/>
            <a:ext cx="3175" cy="0"/>
          </a:xfrm>
          <a:custGeom>
            <a:avLst/>
            <a:gdLst/>
            <a:ahLst/>
            <a:cxnLst/>
            <a:rect l="l" t="t" r="r" b="b"/>
            <a:pathLst>
              <a:path w="3175">
                <a:moveTo>
                  <a:pt x="0" y="0"/>
                </a:moveTo>
                <a:lnTo>
                  <a:pt x="2755" y="0"/>
                </a:lnTo>
              </a:path>
            </a:pathLst>
          </a:custGeom>
          <a:ln w="3175">
            <a:solidFill>
              <a:srgbClr val="000000"/>
            </a:solidFill>
          </a:ln>
        </p:spPr>
        <p:txBody>
          <a:bodyPr wrap="square" lIns="0" tIns="0" rIns="0" bIns="0" rtlCol="0"/>
          <a:lstStyle/>
          <a:p>
            <a:endParaRPr/>
          </a:p>
        </p:txBody>
      </p:sp>
      <p:sp>
        <p:nvSpPr>
          <p:cNvPr id="791" name="object 791"/>
          <p:cNvSpPr/>
          <p:nvPr/>
        </p:nvSpPr>
        <p:spPr>
          <a:xfrm>
            <a:off x="7679210" y="5444716"/>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792" name="object 792"/>
          <p:cNvSpPr/>
          <p:nvPr/>
        </p:nvSpPr>
        <p:spPr>
          <a:xfrm>
            <a:off x="7699420" y="5444716"/>
            <a:ext cx="3175" cy="0"/>
          </a:xfrm>
          <a:custGeom>
            <a:avLst/>
            <a:gdLst/>
            <a:ahLst/>
            <a:cxnLst/>
            <a:rect l="l" t="t" r="r" b="b"/>
            <a:pathLst>
              <a:path w="3175">
                <a:moveTo>
                  <a:pt x="0" y="0"/>
                </a:moveTo>
                <a:lnTo>
                  <a:pt x="2755" y="0"/>
                </a:lnTo>
              </a:path>
            </a:pathLst>
          </a:custGeom>
          <a:ln w="3175">
            <a:solidFill>
              <a:srgbClr val="000000"/>
            </a:solidFill>
          </a:ln>
        </p:spPr>
        <p:txBody>
          <a:bodyPr wrap="square" lIns="0" tIns="0" rIns="0" bIns="0" rtlCol="0"/>
          <a:lstStyle/>
          <a:p>
            <a:endParaRPr/>
          </a:p>
        </p:txBody>
      </p:sp>
      <p:sp>
        <p:nvSpPr>
          <p:cNvPr id="793" name="object 793"/>
          <p:cNvSpPr/>
          <p:nvPr/>
        </p:nvSpPr>
        <p:spPr>
          <a:xfrm>
            <a:off x="7720548" y="5444716"/>
            <a:ext cx="3175" cy="0"/>
          </a:xfrm>
          <a:custGeom>
            <a:avLst/>
            <a:gdLst/>
            <a:ahLst/>
            <a:cxnLst/>
            <a:rect l="l" t="t" r="r" b="b"/>
            <a:pathLst>
              <a:path w="3175">
                <a:moveTo>
                  <a:pt x="0" y="0"/>
                </a:moveTo>
                <a:lnTo>
                  <a:pt x="2755" y="0"/>
                </a:lnTo>
              </a:path>
            </a:pathLst>
          </a:custGeom>
          <a:ln w="3175">
            <a:solidFill>
              <a:srgbClr val="000000"/>
            </a:solidFill>
          </a:ln>
        </p:spPr>
        <p:txBody>
          <a:bodyPr wrap="square" lIns="0" tIns="0" rIns="0" bIns="0" rtlCol="0"/>
          <a:lstStyle/>
          <a:p>
            <a:endParaRPr/>
          </a:p>
        </p:txBody>
      </p:sp>
      <p:sp>
        <p:nvSpPr>
          <p:cNvPr id="794" name="object 794"/>
          <p:cNvSpPr/>
          <p:nvPr/>
        </p:nvSpPr>
        <p:spPr>
          <a:xfrm>
            <a:off x="7741664" y="5444716"/>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795" name="object 795"/>
          <p:cNvSpPr/>
          <p:nvPr/>
        </p:nvSpPr>
        <p:spPr>
          <a:xfrm>
            <a:off x="7761874" y="5444716"/>
            <a:ext cx="3175" cy="0"/>
          </a:xfrm>
          <a:custGeom>
            <a:avLst/>
            <a:gdLst/>
            <a:ahLst/>
            <a:cxnLst/>
            <a:rect l="l" t="t" r="r" b="b"/>
            <a:pathLst>
              <a:path w="3175">
                <a:moveTo>
                  <a:pt x="0" y="0"/>
                </a:moveTo>
                <a:lnTo>
                  <a:pt x="2755" y="0"/>
                </a:lnTo>
              </a:path>
            </a:pathLst>
          </a:custGeom>
          <a:ln w="3175">
            <a:solidFill>
              <a:srgbClr val="000000"/>
            </a:solidFill>
          </a:ln>
        </p:spPr>
        <p:txBody>
          <a:bodyPr wrap="square" lIns="0" tIns="0" rIns="0" bIns="0" rtlCol="0"/>
          <a:lstStyle/>
          <a:p>
            <a:endParaRPr/>
          </a:p>
        </p:txBody>
      </p:sp>
      <p:sp>
        <p:nvSpPr>
          <p:cNvPr id="796" name="object 796"/>
          <p:cNvSpPr/>
          <p:nvPr/>
        </p:nvSpPr>
        <p:spPr>
          <a:xfrm>
            <a:off x="7783041" y="5444716"/>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797" name="object 797"/>
          <p:cNvSpPr/>
          <p:nvPr/>
        </p:nvSpPr>
        <p:spPr>
          <a:xfrm>
            <a:off x="7803238" y="5444716"/>
            <a:ext cx="3175" cy="0"/>
          </a:xfrm>
          <a:custGeom>
            <a:avLst/>
            <a:gdLst/>
            <a:ahLst/>
            <a:cxnLst/>
            <a:rect l="l" t="t" r="r" b="b"/>
            <a:pathLst>
              <a:path w="3175">
                <a:moveTo>
                  <a:pt x="0" y="0"/>
                </a:moveTo>
                <a:lnTo>
                  <a:pt x="2755" y="0"/>
                </a:lnTo>
              </a:path>
            </a:pathLst>
          </a:custGeom>
          <a:ln w="3175">
            <a:solidFill>
              <a:srgbClr val="000000"/>
            </a:solidFill>
          </a:ln>
        </p:spPr>
        <p:txBody>
          <a:bodyPr wrap="square" lIns="0" tIns="0" rIns="0" bIns="0" rtlCol="0"/>
          <a:lstStyle/>
          <a:p>
            <a:endParaRPr/>
          </a:p>
        </p:txBody>
      </p:sp>
      <p:sp>
        <p:nvSpPr>
          <p:cNvPr id="798" name="object 798"/>
          <p:cNvSpPr/>
          <p:nvPr/>
        </p:nvSpPr>
        <p:spPr>
          <a:xfrm>
            <a:off x="7824366" y="5444716"/>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799" name="object 799"/>
          <p:cNvSpPr/>
          <p:nvPr/>
        </p:nvSpPr>
        <p:spPr>
          <a:xfrm>
            <a:off x="7844576" y="5444716"/>
            <a:ext cx="3175" cy="0"/>
          </a:xfrm>
          <a:custGeom>
            <a:avLst/>
            <a:gdLst/>
            <a:ahLst/>
            <a:cxnLst/>
            <a:rect l="l" t="t" r="r" b="b"/>
            <a:pathLst>
              <a:path w="3175">
                <a:moveTo>
                  <a:pt x="0" y="0"/>
                </a:moveTo>
                <a:lnTo>
                  <a:pt x="2755" y="0"/>
                </a:lnTo>
              </a:path>
            </a:pathLst>
          </a:custGeom>
          <a:ln w="3175">
            <a:solidFill>
              <a:srgbClr val="000000"/>
            </a:solidFill>
          </a:ln>
        </p:spPr>
        <p:txBody>
          <a:bodyPr wrap="square" lIns="0" tIns="0" rIns="0" bIns="0" rtlCol="0"/>
          <a:lstStyle/>
          <a:p>
            <a:endParaRPr/>
          </a:p>
        </p:txBody>
      </p:sp>
      <p:sp>
        <p:nvSpPr>
          <p:cNvPr id="800" name="object 800"/>
          <p:cNvSpPr/>
          <p:nvPr/>
        </p:nvSpPr>
        <p:spPr>
          <a:xfrm>
            <a:off x="7865704" y="5444716"/>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801" name="object 801"/>
          <p:cNvSpPr/>
          <p:nvPr/>
        </p:nvSpPr>
        <p:spPr>
          <a:xfrm>
            <a:off x="7885940" y="5444716"/>
            <a:ext cx="3175" cy="0"/>
          </a:xfrm>
          <a:custGeom>
            <a:avLst/>
            <a:gdLst/>
            <a:ahLst/>
            <a:cxnLst/>
            <a:rect l="l" t="t" r="r" b="b"/>
            <a:pathLst>
              <a:path w="3175">
                <a:moveTo>
                  <a:pt x="0" y="0"/>
                </a:moveTo>
                <a:lnTo>
                  <a:pt x="2755" y="0"/>
                </a:lnTo>
              </a:path>
            </a:pathLst>
          </a:custGeom>
          <a:ln w="3175">
            <a:solidFill>
              <a:srgbClr val="000000"/>
            </a:solidFill>
          </a:ln>
        </p:spPr>
        <p:txBody>
          <a:bodyPr wrap="square" lIns="0" tIns="0" rIns="0" bIns="0" rtlCol="0"/>
          <a:lstStyle/>
          <a:p>
            <a:endParaRPr/>
          </a:p>
        </p:txBody>
      </p:sp>
      <p:sp>
        <p:nvSpPr>
          <p:cNvPr id="802" name="object 802"/>
          <p:cNvSpPr/>
          <p:nvPr/>
        </p:nvSpPr>
        <p:spPr>
          <a:xfrm>
            <a:off x="7907068" y="5444716"/>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803" name="object 803"/>
          <p:cNvSpPr/>
          <p:nvPr/>
        </p:nvSpPr>
        <p:spPr>
          <a:xfrm>
            <a:off x="7927278" y="5444716"/>
            <a:ext cx="3175" cy="0"/>
          </a:xfrm>
          <a:custGeom>
            <a:avLst/>
            <a:gdLst/>
            <a:ahLst/>
            <a:cxnLst/>
            <a:rect l="l" t="t" r="r" b="b"/>
            <a:pathLst>
              <a:path w="3175">
                <a:moveTo>
                  <a:pt x="0" y="0"/>
                </a:moveTo>
                <a:lnTo>
                  <a:pt x="2755" y="0"/>
                </a:lnTo>
              </a:path>
            </a:pathLst>
          </a:custGeom>
          <a:ln w="3175">
            <a:solidFill>
              <a:srgbClr val="000000"/>
            </a:solidFill>
          </a:ln>
        </p:spPr>
        <p:txBody>
          <a:bodyPr wrap="square" lIns="0" tIns="0" rIns="0" bIns="0" rtlCol="0"/>
          <a:lstStyle/>
          <a:p>
            <a:endParaRPr/>
          </a:p>
        </p:txBody>
      </p:sp>
      <p:sp>
        <p:nvSpPr>
          <p:cNvPr id="804" name="object 804"/>
          <p:cNvSpPr/>
          <p:nvPr/>
        </p:nvSpPr>
        <p:spPr>
          <a:xfrm>
            <a:off x="7948393" y="5444716"/>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805" name="object 805"/>
          <p:cNvSpPr/>
          <p:nvPr/>
        </p:nvSpPr>
        <p:spPr>
          <a:xfrm>
            <a:off x="7968603" y="5444716"/>
            <a:ext cx="3175" cy="0"/>
          </a:xfrm>
          <a:custGeom>
            <a:avLst/>
            <a:gdLst/>
            <a:ahLst/>
            <a:cxnLst/>
            <a:rect l="l" t="t" r="r" b="b"/>
            <a:pathLst>
              <a:path w="3175">
                <a:moveTo>
                  <a:pt x="0" y="0"/>
                </a:moveTo>
                <a:lnTo>
                  <a:pt x="2755" y="0"/>
                </a:lnTo>
              </a:path>
            </a:pathLst>
          </a:custGeom>
          <a:ln w="3175">
            <a:solidFill>
              <a:srgbClr val="000000"/>
            </a:solidFill>
          </a:ln>
        </p:spPr>
        <p:txBody>
          <a:bodyPr wrap="square" lIns="0" tIns="0" rIns="0" bIns="0" rtlCol="0"/>
          <a:lstStyle/>
          <a:p>
            <a:endParaRPr/>
          </a:p>
        </p:txBody>
      </p:sp>
      <p:sp>
        <p:nvSpPr>
          <p:cNvPr id="806" name="object 806"/>
          <p:cNvSpPr/>
          <p:nvPr/>
        </p:nvSpPr>
        <p:spPr>
          <a:xfrm>
            <a:off x="7989770" y="5444716"/>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807" name="object 807"/>
          <p:cNvSpPr/>
          <p:nvPr/>
        </p:nvSpPr>
        <p:spPr>
          <a:xfrm>
            <a:off x="8010886" y="5444716"/>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808" name="object 808"/>
          <p:cNvSpPr/>
          <p:nvPr/>
        </p:nvSpPr>
        <p:spPr>
          <a:xfrm>
            <a:off x="8031095" y="5444716"/>
            <a:ext cx="3175" cy="0"/>
          </a:xfrm>
          <a:custGeom>
            <a:avLst/>
            <a:gdLst/>
            <a:ahLst/>
            <a:cxnLst/>
            <a:rect l="l" t="t" r="r" b="b"/>
            <a:pathLst>
              <a:path w="3175">
                <a:moveTo>
                  <a:pt x="0" y="0"/>
                </a:moveTo>
                <a:lnTo>
                  <a:pt x="2755" y="0"/>
                </a:lnTo>
              </a:path>
            </a:pathLst>
          </a:custGeom>
          <a:ln w="3175">
            <a:solidFill>
              <a:srgbClr val="000000"/>
            </a:solidFill>
          </a:ln>
        </p:spPr>
        <p:txBody>
          <a:bodyPr wrap="square" lIns="0" tIns="0" rIns="0" bIns="0" rtlCol="0"/>
          <a:lstStyle/>
          <a:p>
            <a:endParaRPr/>
          </a:p>
        </p:txBody>
      </p:sp>
      <p:sp>
        <p:nvSpPr>
          <p:cNvPr id="809" name="object 809"/>
          <p:cNvSpPr/>
          <p:nvPr/>
        </p:nvSpPr>
        <p:spPr>
          <a:xfrm>
            <a:off x="8052224" y="5444716"/>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810" name="object 810"/>
          <p:cNvSpPr/>
          <p:nvPr/>
        </p:nvSpPr>
        <p:spPr>
          <a:xfrm>
            <a:off x="8072434" y="5444716"/>
            <a:ext cx="3175" cy="0"/>
          </a:xfrm>
          <a:custGeom>
            <a:avLst/>
            <a:gdLst/>
            <a:ahLst/>
            <a:cxnLst/>
            <a:rect l="l" t="t" r="r" b="b"/>
            <a:pathLst>
              <a:path w="3175">
                <a:moveTo>
                  <a:pt x="0" y="0"/>
                </a:moveTo>
                <a:lnTo>
                  <a:pt x="2755" y="0"/>
                </a:lnTo>
              </a:path>
            </a:pathLst>
          </a:custGeom>
          <a:ln w="3175">
            <a:solidFill>
              <a:srgbClr val="000000"/>
            </a:solidFill>
          </a:ln>
        </p:spPr>
        <p:txBody>
          <a:bodyPr wrap="square" lIns="0" tIns="0" rIns="0" bIns="0" rtlCol="0"/>
          <a:lstStyle/>
          <a:p>
            <a:endParaRPr/>
          </a:p>
        </p:txBody>
      </p:sp>
      <p:sp>
        <p:nvSpPr>
          <p:cNvPr id="811" name="object 811"/>
          <p:cNvSpPr/>
          <p:nvPr/>
        </p:nvSpPr>
        <p:spPr>
          <a:xfrm>
            <a:off x="8093588" y="5444716"/>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812" name="object 812"/>
          <p:cNvSpPr/>
          <p:nvPr/>
        </p:nvSpPr>
        <p:spPr>
          <a:xfrm>
            <a:off x="8113797" y="5444716"/>
            <a:ext cx="3175" cy="0"/>
          </a:xfrm>
          <a:custGeom>
            <a:avLst/>
            <a:gdLst/>
            <a:ahLst/>
            <a:cxnLst/>
            <a:rect l="l" t="t" r="r" b="b"/>
            <a:pathLst>
              <a:path w="3175">
                <a:moveTo>
                  <a:pt x="0" y="0"/>
                </a:moveTo>
                <a:lnTo>
                  <a:pt x="2755" y="0"/>
                </a:lnTo>
              </a:path>
            </a:pathLst>
          </a:custGeom>
          <a:ln w="3175">
            <a:solidFill>
              <a:srgbClr val="000000"/>
            </a:solidFill>
          </a:ln>
        </p:spPr>
        <p:txBody>
          <a:bodyPr wrap="square" lIns="0" tIns="0" rIns="0" bIns="0" rtlCol="0"/>
          <a:lstStyle/>
          <a:p>
            <a:endParaRPr/>
          </a:p>
        </p:txBody>
      </p:sp>
      <p:sp>
        <p:nvSpPr>
          <p:cNvPr id="813" name="object 813"/>
          <p:cNvSpPr/>
          <p:nvPr/>
        </p:nvSpPr>
        <p:spPr>
          <a:xfrm>
            <a:off x="8134925" y="5444716"/>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814" name="object 814"/>
          <p:cNvSpPr/>
          <p:nvPr/>
        </p:nvSpPr>
        <p:spPr>
          <a:xfrm>
            <a:off x="8155123" y="5444716"/>
            <a:ext cx="3175" cy="0"/>
          </a:xfrm>
          <a:custGeom>
            <a:avLst/>
            <a:gdLst/>
            <a:ahLst/>
            <a:cxnLst/>
            <a:rect l="l" t="t" r="r" b="b"/>
            <a:pathLst>
              <a:path w="3175">
                <a:moveTo>
                  <a:pt x="0" y="0"/>
                </a:moveTo>
                <a:lnTo>
                  <a:pt x="2755" y="0"/>
                </a:lnTo>
              </a:path>
            </a:pathLst>
          </a:custGeom>
          <a:ln w="3175">
            <a:solidFill>
              <a:srgbClr val="000000"/>
            </a:solidFill>
          </a:ln>
        </p:spPr>
        <p:txBody>
          <a:bodyPr wrap="square" lIns="0" tIns="0" rIns="0" bIns="0" rtlCol="0"/>
          <a:lstStyle/>
          <a:p>
            <a:endParaRPr/>
          </a:p>
        </p:txBody>
      </p:sp>
      <p:sp>
        <p:nvSpPr>
          <p:cNvPr id="815" name="object 815"/>
          <p:cNvSpPr/>
          <p:nvPr/>
        </p:nvSpPr>
        <p:spPr>
          <a:xfrm>
            <a:off x="8176252" y="5444716"/>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816" name="object 816"/>
          <p:cNvSpPr/>
          <p:nvPr/>
        </p:nvSpPr>
        <p:spPr>
          <a:xfrm>
            <a:off x="8196487" y="5444716"/>
            <a:ext cx="3175" cy="0"/>
          </a:xfrm>
          <a:custGeom>
            <a:avLst/>
            <a:gdLst/>
            <a:ahLst/>
            <a:cxnLst/>
            <a:rect l="l" t="t" r="r" b="b"/>
            <a:pathLst>
              <a:path w="3175">
                <a:moveTo>
                  <a:pt x="0" y="0"/>
                </a:moveTo>
                <a:lnTo>
                  <a:pt x="2755" y="0"/>
                </a:lnTo>
              </a:path>
            </a:pathLst>
          </a:custGeom>
          <a:ln w="3175">
            <a:solidFill>
              <a:srgbClr val="000000"/>
            </a:solidFill>
          </a:ln>
        </p:spPr>
        <p:txBody>
          <a:bodyPr wrap="square" lIns="0" tIns="0" rIns="0" bIns="0" rtlCol="0"/>
          <a:lstStyle/>
          <a:p>
            <a:endParaRPr/>
          </a:p>
        </p:txBody>
      </p:sp>
      <p:sp>
        <p:nvSpPr>
          <p:cNvPr id="817" name="object 817"/>
          <p:cNvSpPr/>
          <p:nvPr/>
        </p:nvSpPr>
        <p:spPr>
          <a:xfrm>
            <a:off x="8217615" y="5444716"/>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818" name="object 818"/>
          <p:cNvSpPr/>
          <p:nvPr/>
        </p:nvSpPr>
        <p:spPr>
          <a:xfrm>
            <a:off x="8237825" y="5444716"/>
            <a:ext cx="3175" cy="0"/>
          </a:xfrm>
          <a:custGeom>
            <a:avLst/>
            <a:gdLst/>
            <a:ahLst/>
            <a:cxnLst/>
            <a:rect l="l" t="t" r="r" b="b"/>
            <a:pathLst>
              <a:path w="3175">
                <a:moveTo>
                  <a:pt x="0" y="0"/>
                </a:moveTo>
                <a:lnTo>
                  <a:pt x="2755" y="0"/>
                </a:lnTo>
              </a:path>
            </a:pathLst>
          </a:custGeom>
          <a:ln w="3175">
            <a:solidFill>
              <a:srgbClr val="000000"/>
            </a:solidFill>
          </a:ln>
        </p:spPr>
        <p:txBody>
          <a:bodyPr wrap="square" lIns="0" tIns="0" rIns="0" bIns="0" rtlCol="0"/>
          <a:lstStyle/>
          <a:p>
            <a:endParaRPr/>
          </a:p>
        </p:txBody>
      </p:sp>
      <p:sp>
        <p:nvSpPr>
          <p:cNvPr id="819" name="object 819"/>
          <p:cNvSpPr/>
          <p:nvPr/>
        </p:nvSpPr>
        <p:spPr>
          <a:xfrm>
            <a:off x="8258954" y="5444716"/>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820" name="object 820"/>
          <p:cNvSpPr/>
          <p:nvPr/>
        </p:nvSpPr>
        <p:spPr>
          <a:xfrm>
            <a:off x="8279163" y="5444716"/>
            <a:ext cx="3175" cy="0"/>
          </a:xfrm>
          <a:custGeom>
            <a:avLst/>
            <a:gdLst/>
            <a:ahLst/>
            <a:cxnLst/>
            <a:rect l="l" t="t" r="r" b="b"/>
            <a:pathLst>
              <a:path w="3175">
                <a:moveTo>
                  <a:pt x="0" y="0"/>
                </a:moveTo>
                <a:lnTo>
                  <a:pt x="2755" y="0"/>
                </a:lnTo>
              </a:path>
            </a:pathLst>
          </a:custGeom>
          <a:ln w="3175">
            <a:solidFill>
              <a:srgbClr val="000000"/>
            </a:solidFill>
          </a:ln>
        </p:spPr>
        <p:txBody>
          <a:bodyPr wrap="square" lIns="0" tIns="0" rIns="0" bIns="0" rtlCol="0"/>
          <a:lstStyle/>
          <a:p>
            <a:endParaRPr/>
          </a:p>
        </p:txBody>
      </p:sp>
      <p:sp>
        <p:nvSpPr>
          <p:cNvPr id="821" name="object 821"/>
          <p:cNvSpPr/>
          <p:nvPr/>
        </p:nvSpPr>
        <p:spPr>
          <a:xfrm>
            <a:off x="8300317" y="5444716"/>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822" name="object 822"/>
          <p:cNvSpPr/>
          <p:nvPr/>
        </p:nvSpPr>
        <p:spPr>
          <a:xfrm>
            <a:off x="8321445" y="5444716"/>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823" name="object 823"/>
          <p:cNvSpPr/>
          <p:nvPr/>
        </p:nvSpPr>
        <p:spPr>
          <a:xfrm>
            <a:off x="8341655" y="5444716"/>
            <a:ext cx="3175" cy="0"/>
          </a:xfrm>
          <a:custGeom>
            <a:avLst/>
            <a:gdLst/>
            <a:ahLst/>
            <a:cxnLst/>
            <a:rect l="l" t="t" r="r" b="b"/>
            <a:pathLst>
              <a:path w="3175">
                <a:moveTo>
                  <a:pt x="0" y="0"/>
                </a:moveTo>
                <a:lnTo>
                  <a:pt x="2743" y="0"/>
                </a:lnTo>
              </a:path>
            </a:pathLst>
          </a:custGeom>
          <a:ln w="3175">
            <a:solidFill>
              <a:srgbClr val="000000"/>
            </a:solidFill>
          </a:ln>
        </p:spPr>
        <p:txBody>
          <a:bodyPr wrap="square" lIns="0" tIns="0" rIns="0" bIns="0" rtlCol="0"/>
          <a:lstStyle/>
          <a:p>
            <a:endParaRPr/>
          </a:p>
        </p:txBody>
      </p:sp>
      <p:sp>
        <p:nvSpPr>
          <p:cNvPr id="824" name="object 824"/>
          <p:cNvSpPr/>
          <p:nvPr/>
        </p:nvSpPr>
        <p:spPr>
          <a:xfrm>
            <a:off x="8362771" y="5444716"/>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825" name="object 825"/>
          <p:cNvSpPr/>
          <p:nvPr/>
        </p:nvSpPr>
        <p:spPr>
          <a:xfrm>
            <a:off x="8382981" y="5444716"/>
            <a:ext cx="3175" cy="0"/>
          </a:xfrm>
          <a:custGeom>
            <a:avLst/>
            <a:gdLst/>
            <a:ahLst/>
            <a:cxnLst/>
            <a:rect l="l" t="t" r="r" b="b"/>
            <a:pathLst>
              <a:path w="3175">
                <a:moveTo>
                  <a:pt x="0" y="0"/>
                </a:moveTo>
                <a:lnTo>
                  <a:pt x="2755" y="0"/>
                </a:lnTo>
              </a:path>
            </a:pathLst>
          </a:custGeom>
          <a:ln w="3175">
            <a:solidFill>
              <a:srgbClr val="000000"/>
            </a:solidFill>
          </a:ln>
        </p:spPr>
        <p:txBody>
          <a:bodyPr wrap="square" lIns="0" tIns="0" rIns="0" bIns="0" rtlCol="0"/>
          <a:lstStyle/>
          <a:p>
            <a:endParaRPr/>
          </a:p>
        </p:txBody>
      </p:sp>
      <p:sp>
        <p:nvSpPr>
          <p:cNvPr id="826" name="object 826"/>
          <p:cNvSpPr/>
          <p:nvPr/>
        </p:nvSpPr>
        <p:spPr>
          <a:xfrm>
            <a:off x="8404135" y="5444716"/>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827" name="object 827"/>
          <p:cNvSpPr/>
          <p:nvPr/>
        </p:nvSpPr>
        <p:spPr>
          <a:xfrm>
            <a:off x="8424344" y="5444716"/>
            <a:ext cx="3175" cy="0"/>
          </a:xfrm>
          <a:custGeom>
            <a:avLst/>
            <a:gdLst/>
            <a:ahLst/>
            <a:cxnLst/>
            <a:rect l="l" t="t" r="r" b="b"/>
            <a:pathLst>
              <a:path w="3175">
                <a:moveTo>
                  <a:pt x="0" y="0"/>
                </a:moveTo>
                <a:lnTo>
                  <a:pt x="2755" y="0"/>
                </a:lnTo>
              </a:path>
            </a:pathLst>
          </a:custGeom>
          <a:ln w="3175">
            <a:solidFill>
              <a:srgbClr val="000000"/>
            </a:solidFill>
          </a:ln>
        </p:spPr>
        <p:txBody>
          <a:bodyPr wrap="square" lIns="0" tIns="0" rIns="0" bIns="0" rtlCol="0"/>
          <a:lstStyle/>
          <a:p>
            <a:endParaRPr/>
          </a:p>
        </p:txBody>
      </p:sp>
      <p:sp>
        <p:nvSpPr>
          <p:cNvPr id="828" name="object 828"/>
          <p:cNvSpPr/>
          <p:nvPr/>
        </p:nvSpPr>
        <p:spPr>
          <a:xfrm>
            <a:off x="8445473" y="5444716"/>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829" name="object 829"/>
          <p:cNvSpPr/>
          <p:nvPr/>
        </p:nvSpPr>
        <p:spPr>
          <a:xfrm>
            <a:off x="8465683" y="5444716"/>
            <a:ext cx="3175" cy="0"/>
          </a:xfrm>
          <a:custGeom>
            <a:avLst/>
            <a:gdLst/>
            <a:ahLst/>
            <a:cxnLst/>
            <a:rect l="l" t="t" r="r" b="b"/>
            <a:pathLst>
              <a:path w="3175">
                <a:moveTo>
                  <a:pt x="0" y="0"/>
                </a:moveTo>
                <a:lnTo>
                  <a:pt x="2755" y="0"/>
                </a:lnTo>
              </a:path>
            </a:pathLst>
          </a:custGeom>
          <a:ln w="3175">
            <a:solidFill>
              <a:srgbClr val="000000"/>
            </a:solidFill>
          </a:ln>
        </p:spPr>
        <p:txBody>
          <a:bodyPr wrap="square" lIns="0" tIns="0" rIns="0" bIns="0" rtlCol="0"/>
          <a:lstStyle/>
          <a:p>
            <a:endParaRPr/>
          </a:p>
        </p:txBody>
      </p:sp>
      <p:sp>
        <p:nvSpPr>
          <p:cNvPr id="830" name="object 830"/>
          <p:cNvSpPr/>
          <p:nvPr/>
        </p:nvSpPr>
        <p:spPr>
          <a:xfrm>
            <a:off x="8486811" y="5444716"/>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831" name="object 831"/>
          <p:cNvSpPr/>
          <p:nvPr/>
        </p:nvSpPr>
        <p:spPr>
          <a:xfrm>
            <a:off x="8507046" y="5444716"/>
            <a:ext cx="3175" cy="0"/>
          </a:xfrm>
          <a:custGeom>
            <a:avLst/>
            <a:gdLst/>
            <a:ahLst/>
            <a:cxnLst/>
            <a:rect l="l" t="t" r="r" b="b"/>
            <a:pathLst>
              <a:path w="3175">
                <a:moveTo>
                  <a:pt x="0" y="0"/>
                </a:moveTo>
                <a:lnTo>
                  <a:pt x="2755" y="0"/>
                </a:lnTo>
              </a:path>
            </a:pathLst>
          </a:custGeom>
          <a:ln w="3175">
            <a:solidFill>
              <a:srgbClr val="000000"/>
            </a:solidFill>
          </a:ln>
        </p:spPr>
        <p:txBody>
          <a:bodyPr wrap="square" lIns="0" tIns="0" rIns="0" bIns="0" rtlCol="0"/>
          <a:lstStyle/>
          <a:p>
            <a:endParaRPr/>
          </a:p>
        </p:txBody>
      </p:sp>
      <p:sp>
        <p:nvSpPr>
          <p:cNvPr id="832" name="object 832"/>
          <p:cNvSpPr/>
          <p:nvPr/>
        </p:nvSpPr>
        <p:spPr>
          <a:xfrm>
            <a:off x="8528175" y="5444716"/>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833" name="object 833"/>
          <p:cNvSpPr/>
          <p:nvPr/>
        </p:nvSpPr>
        <p:spPr>
          <a:xfrm>
            <a:off x="8569500" y="5444716"/>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834" name="object 834"/>
          <p:cNvSpPr/>
          <p:nvPr/>
        </p:nvSpPr>
        <p:spPr>
          <a:xfrm>
            <a:off x="8589710" y="5444716"/>
            <a:ext cx="3175" cy="0"/>
          </a:xfrm>
          <a:custGeom>
            <a:avLst/>
            <a:gdLst/>
            <a:ahLst/>
            <a:cxnLst/>
            <a:rect l="l" t="t" r="r" b="b"/>
            <a:pathLst>
              <a:path w="3175">
                <a:moveTo>
                  <a:pt x="0" y="0"/>
                </a:moveTo>
                <a:lnTo>
                  <a:pt x="2755" y="0"/>
                </a:lnTo>
              </a:path>
            </a:pathLst>
          </a:custGeom>
          <a:ln w="3175">
            <a:solidFill>
              <a:srgbClr val="000000"/>
            </a:solidFill>
          </a:ln>
        </p:spPr>
        <p:txBody>
          <a:bodyPr wrap="square" lIns="0" tIns="0" rIns="0" bIns="0" rtlCol="0"/>
          <a:lstStyle/>
          <a:p>
            <a:endParaRPr/>
          </a:p>
        </p:txBody>
      </p:sp>
      <p:sp>
        <p:nvSpPr>
          <p:cNvPr id="835" name="object 835"/>
          <p:cNvSpPr/>
          <p:nvPr/>
        </p:nvSpPr>
        <p:spPr>
          <a:xfrm>
            <a:off x="8610864" y="5444716"/>
            <a:ext cx="3175" cy="0"/>
          </a:xfrm>
          <a:custGeom>
            <a:avLst/>
            <a:gdLst/>
            <a:ahLst/>
            <a:cxnLst/>
            <a:rect l="l" t="t" r="r" b="b"/>
            <a:pathLst>
              <a:path w="3175">
                <a:moveTo>
                  <a:pt x="0" y="0"/>
                </a:moveTo>
                <a:lnTo>
                  <a:pt x="2755" y="0"/>
                </a:lnTo>
              </a:path>
            </a:pathLst>
          </a:custGeom>
          <a:ln w="3175">
            <a:solidFill>
              <a:srgbClr val="000000"/>
            </a:solidFill>
          </a:ln>
        </p:spPr>
        <p:txBody>
          <a:bodyPr wrap="square" lIns="0" tIns="0" rIns="0" bIns="0" rtlCol="0"/>
          <a:lstStyle/>
          <a:p>
            <a:endParaRPr/>
          </a:p>
        </p:txBody>
      </p:sp>
      <p:sp>
        <p:nvSpPr>
          <p:cNvPr id="836" name="object 836"/>
          <p:cNvSpPr/>
          <p:nvPr/>
        </p:nvSpPr>
        <p:spPr>
          <a:xfrm>
            <a:off x="8631993" y="5444716"/>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837" name="object 837"/>
          <p:cNvSpPr/>
          <p:nvPr/>
        </p:nvSpPr>
        <p:spPr>
          <a:xfrm>
            <a:off x="8652202" y="5444716"/>
            <a:ext cx="3175" cy="0"/>
          </a:xfrm>
          <a:custGeom>
            <a:avLst/>
            <a:gdLst/>
            <a:ahLst/>
            <a:cxnLst/>
            <a:rect l="l" t="t" r="r" b="b"/>
            <a:pathLst>
              <a:path w="3175">
                <a:moveTo>
                  <a:pt x="0" y="0"/>
                </a:moveTo>
                <a:lnTo>
                  <a:pt x="2755" y="0"/>
                </a:lnTo>
              </a:path>
            </a:pathLst>
          </a:custGeom>
          <a:ln w="3175">
            <a:solidFill>
              <a:srgbClr val="000000"/>
            </a:solidFill>
          </a:ln>
        </p:spPr>
        <p:txBody>
          <a:bodyPr wrap="square" lIns="0" tIns="0" rIns="0" bIns="0" rtlCol="0"/>
          <a:lstStyle/>
          <a:p>
            <a:endParaRPr/>
          </a:p>
        </p:txBody>
      </p:sp>
      <p:sp>
        <p:nvSpPr>
          <p:cNvPr id="838" name="object 838"/>
          <p:cNvSpPr/>
          <p:nvPr/>
        </p:nvSpPr>
        <p:spPr>
          <a:xfrm>
            <a:off x="8673331" y="5444716"/>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839" name="object 839"/>
          <p:cNvSpPr/>
          <p:nvPr/>
        </p:nvSpPr>
        <p:spPr>
          <a:xfrm>
            <a:off x="8693540" y="5444716"/>
            <a:ext cx="3175" cy="0"/>
          </a:xfrm>
          <a:custGeom>
            <a:avLst/>
            <a:gdLst/>
            <a:ahLst/>
            <a:cxnLst/>
            <a:rect l="l" t="t" r="r" b="b"/>
            <a:pathLst>
              <a:path w="3175">
                <a:moveTo>
                  <a:pt x="0" y="0"/>
                </a:moveTo>
                <a:lnTo>
                  <a:pt x="2743" y="0"/>
                </a:lnTo>
              </a:path>
            </a:pathLst>
          </a:custGeom>
          <a:ln w="3175">
            <a:solidFill>
              <a:srgbClr val="000000"/>
            </a:solidFill>
          </a:ln>
        </p:spPr>
        <p:txBody>
          <a:bodyPr wrap="square" lIns="0" tIns="0" rIns="0" bIns="0" rtlCol="0"/>
          <a:lstStyle/>
          <a:p>
            <a:endParaRPr/>
          </a:p>
        </p:txBody>
      </p:sp>
      <p:sp>
        <p:nvSpPr>
          <p:cNvPr id="840" name="object 840"/>
          <p:cNvSpPr/>
          <p:nvPr/>
        </p:nvSpPr>
        <p:spPr>
          <a:xfrm>
            <a:off x="8714695" y="5444716"/>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841" name="object 841"/>
          <p:cNvSpPr/>
          <p:nvPr/>
        </p:nvSpPr>
        <p:spPr>
          <a:xfrm>
            <a:off x="8734904" y="5444716"/>
            <a:ext cx="3175" cy="0"/>
          </a:xfrm>
          <a:custGeom>
            <a:avLst/>
            <a:gdLst/>
            <a:ahLst/>
            <a:cxnLst/>
            <a:rect l="l" t="t" r="r" b="b"/>
            <a:pathLst>
              <a:path w="3175">
                <a:moveTo>
                  <a:pt x="0" y="0"/>
                </a:moveTo>
                <a:lnTo>
                  <a:pt x="2755" y="0"/>
                </a:lnTo>
              </a:path>
            </a:pathLst>
          </a:custGeom>
          <a:ln w="3175">
            <a:solidFill>
              <a:srgbClr val="000000"/>
            </a:solidFill>
          </a:ln>
        </p:spPr>
        <p:txBody>
          <a:bodyPr wrap="square" lIns="0" tIns="0" rIns="0" bIns="0" rtlCol="0"/>
          <a:lstStyle/>
          <a:p>
            <a:endParaRPr/>
          </a:p>
        </p:txBody>
      </p:sp>
      <p:sp>
        <p:nvSpPr>
          <p:cNvPr id="842" name="object 842"/>
          <p:cNvSpPr/>
          <p:nvPr/>
        </p:nvSpPr>
        <p:spPr>
          <a:xfrm>
            <a:off x="8756020" y="5444716"/>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843" name="object 843"/>
          <p:cNvSpPr/>
          <p:nvPr/>
        </p:nvSpPr>
        <p:spPr>
          <a:xfrm>
            <a:off x="8797358" y="5444716"/>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844" name="object 844"/>
          <p:cNvSpPr/>
          <p:nvPr/>
        </p:nvSpPr>
        <p:spPr>
          <a:xfrm>
            <a:off x="8817594" y="5444716"/>
            <a:ext cx="3175" cy="0"/>
          </a:xfrm>
          <a:custGeom>
            <a:avLst/>
            <a:gdLst/>
            <a:ahLst/>
            <a:cxnLst/>
            <a:rect l="l" t="t" r="r" b="b"/>
            <a:pathLst>
              <a:path w="3175">
                <a:moveTo>
                  <a:pt x="0" y="0"/>
                </a:moveTo>
                <a:lnTo>
                  <a:pt x="2755" y="0"/>
                </a:lnTo>
              </a:path>
            </a:pathLst>
          </a:custGeom>
          <a:ln w="3175">
            <a:solidFill>
              <a:srgbClr val="000000"/>
            </a:solidFill>
          </a:ln>
        </p:spPr>
        <p:txBody>
          <a:bodyPr wrap="square" lIns="0" tIns="0" rIns="0" bIns="0" rtlCol="0"/>
          <a:lstStyle/>
          <a:p>
            <a:endParaRPr/>
          </a:p>
        </p:txBody>
      </p:sp>
      <p:sp>
        <p:nvSpPr>
          <p:cNvPr id="845" name="object 845"/>
          <p:cNvSpPr/>
          <p:nvPr/>
        </p:nvSpPr>
        <p:spPr>
          <a:xfrm>
            <a:off x="8838722" y="5444716"/>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846" name="object 846"/>
          <p:cNvSpPr/>
          <p:nvPr/>
        </p:nvSpPr>
        <p:spPr>
          <a:xfrm>
            <a:off x="8858932" y="5444716"/>
            <a:ext cx="3175" cy="0"/>
          </a:xfrm>
          <a:custGeom>
            <a:avLst/>
            <a:gdLst/>
            <a:ahLst/>
            <a:cxnLst/>
            <a:rect l="l" t="t" r="r" b="b"/>
            <a:pathLst>
              <a:path w="3175">
                <a:moveTo>
                  <a:pt x="0" y="0"/>
                </a:moveTo>
                <a:lnTo>
                  <a:pt x="2755" y="0"/>
                </a:lnTo>
              </a:path>
            </a:pathLst>
          </a:custGeom>
          <a:ln w="3175">
            <a:solidFill>
              <a:srgbClr val="000000"/>
            </a:solidFill>
          </a:ln>
        </p:spPr>
        <p:txBody>
          <a:bodyPr wrap="square" lIns="0" tIns="0" rIns="0" bIns="0" rtlCol="0"/>
          <a:lstStyle/>
          <a:p>
            <a:endParaRPr/>
          </a:p>
        </p:txBody>
      </p:sp>
      <p:sp>
        <p:nvSpPr>
          <p:cNvPr id="847" name="object 847"/>
          <p:cNvSpPr/>
          <p:nvPr/>
        </p:nvSpPr>
        <p:spPr>
          <a:xfrm>
            <a:off x="8880060" y="5444716"/>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848" name="object 848"/>
          <p:cNvSpPr/>
          <p:nvPr/>
        </p:nvSpPr>
        <p:spPr>
          <a:xfrm>
            <a:off x="8900257" y="5444716"/>
            <a:ext cx="3175" cy="0"/>
          </a:xfrm>
          <a:custGeom>
            <a:avLst/>
            <a:gdLst/>
            <a:ahLst/>
            <a:cxnLst/>
            <a:rect l="l" t="t" r="r" b="b"/>
            <a:pathLst>
              <a:path w="3175">
                <a:moveTo>
                  <a:pt x="0" y="0"/>
                </a:moveTo>
                <a:lnTo>
                  <a:pt x="2755" y="0"/>
                </a:lnTo>
              </a:path>
            </a:pathLst>
          </a:custGeom>
          <a:ln w="3175">
            <a:solidFill>
              <a:srgbClr val="000000"/>
            </a:solidFill>
          </a:ln>
        </p:spPr>
        <p:txBody>
          <a:bodyPr wrap="square" lIns="0" tIns="0" rIns="0" bIns="0" rtlCol="0"/>
          <a:lstStyle/>
          <a:p>
            <a:endParaRPr/>
          </a:p>
        </p:txBody>
      </p:sp>
      <p:sp>
        <p:nvSpPr>
          <p:cNvPr id="849" name="object 849"/>
          <p:cNvSpPr/>
          <p:nvPr/>
        </p:nvSpPr>
        <p:spPr>
          <a:xfrm>
            <a:off x="8921424" y="5444716"/>
            <a:ext cx="3175" cy="0"/>
          </a:xfrm>
          <a:custGeom>
            <a:avLst/>
            <a:gdLst/>
            <a:ahLst/>
            <a:cxnLst/>
            <a:rect l="l" t="t" r="r" b="b"/>
            <a:pathLst>
              <a:path w="3175">
                <a:moveTo>
                  <a:pt x="0" y="0"/>
                </a:moveTo>
                <a:lnTo>
                  <a:pt x="2755" y="0"/>
                </a:lnTo>
              </a:path>
            </a:pathLst>
          </a:custGeom>
          <a:ln w="3175">
            <a:solidFill>
              <a:srgbClr val="000000"/>
            </a:solidFill>
          </a:ln>
        </p:spPr>
        <p:txBody>
          <a:bodyPr wrap="square" lIns="0" tIns="0" rIns="0" bIns="0" rtlCol="0"/>
          <a:lstStyle/>
          <a:p>
            <a:endParaRPr/>
          </a:p>
        </p:txBody>
      </p:sp>
      <p:sp>
        <p:nvSpPr>
          <p:cNvPr id="850" name="object 850"/>
          <p:cNvSpPr/>
          <p:nvPr/>
        </p:nvSpPr>
        <p:spPr>
          <a:xfrm>
            <a:off x="8942552" y="5444716"/>
            <a:ext cx="1905" cy="0"/>
          </a:xfrm>
          <a:custGeom>
            <a:avLst/>
            <a:gdLst/>
            <a:ahLst/>
            <a:cxnLst/>
            <a:rect l="l" t="t" r="r" b="b"/>
            <a:pathLst>
              <a:path w="1904">
                <a:moveTo>
                  <a:pt x="0" y="0"/>
                </a:moveTo>
                <a:lnTo>
                  <a:pt x="1838" y="0"/>
                </a:lnTo>
              </a:path>
            </a:pathLst>
          </a:custGeom>
          <a:ln w="3175">
            <a:solidFill>
              <a:srgbClr val="000000"/>
            </a:solidFill>
          </a:ln>
        </p:spPr>
        <p:txBody>
          <a:bodyPr wrap="square" lIns="0" tIns="0" rIns="0" bIns="0" rtlCol="0"/>
          <a:lstStyle/>
          <a:p>
            <a:endParaRPr/>
          </a:p>
        </p:txBody>
      </p:sp>
      <p:sp>
        <p:nvSpPr>
          <p:cNvPr id="851" name="object 851"/>
          <p:cNvSpPr/>
          <p:nvPr/>
        </p:nvSpPr>
        <p:spPr>
          <a:xfrm>
            <a:off x="8983877" y="5444716"/>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852" name="object 852"/>
          <p:cNvSpPr/>
          <p:nvPr/>
        </p:nvSpPr>
        <p:spPr>
          <a:xfrm>
            <a:off x="8962749" y="5444716"/>
            <a:ext cx="50800" cy="0"/>
          </a:xfrm>
          <a:custGeom>
            <a:avLst/>
            <a:gdLst/>
            <a:ahLst/>
            <a:cxnLst/>
            <a:rect l="l" t="t" r="r" b="b"/>
            <a:pathLst>
              <a:path w="50800">
                <a:moveTo>
                  <a:pt x="0" y="0"/>
                </a:moveTo>
                <a:lnTo>
                  <a:pt x="50524" y="0"/>
                </a:lnTo>
              </a:path>
            </a:pathLst>
          </a:custGeom>
          <a:ln w="3175">
            <a:solidFill>
              <a:srgbClr val="000000"/>
            </a:solidFill>
          </a:ln>
        </p:spPr>
        <p:txBody>
          <a:bodyPr wrap="square" lIns="0" tIns="0" rIns="0" bIns="0" rtlCol="0"/>
          <a:lstStyle/>
          <a:p>
            <a:endParaRPr/>
          </a:p>
        </p:txBody>
      </p:sp>
      <p:sp>
        <p:nvSpPr>
          <p:cNvPr id="853" name="object 853"/>
          <p:cNvSpPr/>
          <p:nvPr/>
        </p:nvSpPr>
        <p:spPr>
          <a:xfrm>
            <a:off x="6478335" y="5220740"/>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854" name="object 854"/>
          <p:cNvSpPr/>
          <p:nvPr/>
        </p:nvSpPr>
        <p:spPr>
          <a:xfrm>
            <a:off x="6499463" y="5220740"/>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855" name="object 855"/>
          <p:cNvSpPr/>
          <p:nvPr/>
        </p:nvSpPr>
        <p:spPr>
          <a:xfrm>
            <a:off x="6478335" y="5220740"/>
            <a:ext cx="44450" cy="0"/>
          </a:xfrm>
          <a:custGeom>
            <a:avLst/>
            <a:gdLst/>
            <a:ahLst/>
            <a:cxnLst/>
            <a:rect l="l" t="t" r="r" b="b"/>
            <a:pathLst>
              <a:path w="44450">
                <a:moveTo>
                  <a:pt x="0" y="0"/>
                </a:moveTo>
                <a:lnTo>
                  <a:pt x="44119" y="0"/>
                </a:lnTo>
              </a:path>
            </a:pathLst>
          </a:custGeom>
          <a:ln w="3175">
            <a:solidFill>
              <a:srgbClr val="000000"/>
            </a:solidFill>
          </a:ln>
        </p:spPr>
        <p:txBody>
          <a:bodyPr wrap="square" lIns="0" tIns="0" rIns="0" bIns="0" rtlCol="0"/>
          <a:lstStyle/>
          <a:p>
            <a:endParaRPr/>
          </a:p>
        </p:txBody>
      </p:sp>
      <p:sp>
        <p:nvSpPr>
          <p:cNvPr id="856" name="object 856"/>
          <p:cNvSpPr/>
          <p:nvPr/>
        </p:nvSpPr>
        <p:spPr>
          <a:xfrm>
            <a:off x="6540827" y="5220740"/>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857" name="object 857"/>
          <p:cNvSpPr/>
          <p:nvPr/>
        </p:nvSpPr>
        <p:spPr>
          <a:xfrm>
            <a:off x="6561037" y="5220740"/>
            <a:ext cx="3175" cy="0"/>
          </a:xfrm>
          <a:custGeom>
            <a:avLst/>
            <a:gdLst/>
            <a:ahLst/>
            <a:cxnLst/>
            <a:rect l="l" t="t" r="r" b="b"/>
            <a:pathLst>
              <a:path w="3175">
                <a:moveTo>
                  <a:pt x="0" y="0"/>
                </a:moveTo>
                <a:lnTo>
                  <a:pt x="2755" y="0"/>
                </a:lnTo>
              </a:path>
            </a:pathLst>
          </a:custGeom>
          <a:ln w="3175">
            <a:solidFill>
              <a:srgbClr val="000000"/>
            </a:solidFill>
          </a:ln>
        </p:spPr>
        <p:txBody>
          <a:bodyPr wrap="square" lIns="0" tIns="0" rIns="0" bIns="0" rtlCol="0"/>
          <a:lstStyle/>
          <a:p>
            <a:endParaRPr/>
          </a:p>
        </p:txBody>
      </p:sp>
      <p:sp>
        <p:nvSpPr>
          <p:cNvPr id="858" name="object 858"/>
          <p:cNvSpPr/>
          <p:nvPr/>
        </p:nvSpPr>
        <p:spPr>
          <a:xfrm>
            <a:off x="6582165" y="5220740"/>
            <a:ext cx="1905" cy="0"/>
          </a:xfrm>
          <a:custGeom>
            <a:avLst/>
            <a:gdLst/>
            <a:ahLst/>
            <a:cxnLst/>
            <a:rect l="l" t="t" r="r" b="b"/>
            <a:pathLst>
              <a:path w="1904">
                <a:moveTo>
                  <a:pt x="0" y="0"/>
                </a:moveTo>
                <a:lnTo>
                  <a:pt x="1836" y="0"/>
                </a:lnTo>
              </a:path>
            </a:pathLst>
          </a:custGeom>
          <a:ln w="3175">
            <a:solidFill>
              <a:srgbClr val="000000"/>
            </a:solidFill>
          </a:ln>
        </p:spPr>
        <p:txBody>
          <a:bodyPr wrap="square" lIns="0" tIns="0" rIns="0" bIns="0" rtlCol="0"/>
          <a:lstStyle/>
          <a:p>
            <a:endParaRPr/>
          </a:p>
        </p:txBody>
      </p:sp>
      <p:sp>
        <p:nvSpPr>
          <p:cNvPr id="859" name="object 859"/>
          <p:cNvSpPr/>
          <p:nvPr/>
        </p:nvSpPr>
        <p:spPr>
          <a:xfrm>
            <a:off x="6623529" y="5220740"/>
            <a:ext cx="1905" cy="0"/>
          </a:xfrm>
          <a:custGeom>
            <a:avLst/>
            <a:gdLst/>
            <a:ahLst/>
            <a:cxnLst/>
            <a:rect l="l" t="t" r="r" b="b"/>
            <a:pathLst>
              <a:path w="1904">
                <a:moveTo>
                  <a:pt x="0" y="0"/>
                </a:moveTo>
                <a:lnTo>
                  <a:pt x="1836" y="0"/>
                </a:lnTo>
              </a:path>
            </a:pathLst>
          </a:custGeom>
          <a:ln w="3175">
            <a:solidFill>
              <a:srgbClr val="000000"/>
            </a:solidFill>
          </a:ln>
        </p:spPr>
        <p:txBody>
          <a:bodyPr wrap="square" lIns="0" tIns="0" rIns="0" bIns="0" rtlCol="0"/>
          <a:lstStyle/>
          <a:p>
            <a:endParaRPr/>
          </a:p>
        </p:txBody>
      </p:sp>
      <p:sp>
        <p:nvSpPr>
          <p:cNvPr id="860" name="object 860"/>
          <p:cNvSpPr/>
          <p:nvPr/>
        </p:nvSpPr>
        <p:spPr>
          <a:xfrm>
            <a:off x="6664855" y="5220740"/>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861" name="object 861"/>
          <p:cNvSpPr/>
          <p:nvPr/>
        </p:nvSpPr>
        <p:spPr>
          <a:xfrm>
            <a:off x="6706192" y="5220740"/>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862" name="object 862"/>
          <p:cNvSpPr/>
          <p:nvPr/>
        </p:nvSpPr>
        <p:spPr>
          <a:xfrm>
            <a:off x="6747557" y="5220740"/>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863" name="object 863"/>
          <p:cNvSpPr/>
          <p:nvPr/>
        </p:nvSpPr>
        <p:spPr>
          <a:xfrm>
            <a:off x="6788882" y="5220740"/>
            <a:ext cx="1905" cy="0"/>
          </a:xfrm>
          <a:custGeom>
            <a:avLst/>
            <a:gdLst/>
            <a:ahLst/>
            <a:cxnLst/>
            <a:rect l="l" t="t" r="r" b="b"/>
            <a:pathLst>
              <a:path w="1904">
                <a:moveTo>
                  <a:pt x="0" y="0"/>
                </a:moveTo>
                <a:lnTo>
                  <a:pt x="1836" y="0"/>
                </a:lnTo>
              </a:path>
            </a:pathLst>
          </a:custGeom>
          <a:ln w="3175">
            <a:solidFill>
              <a:srgbClr val="000000"/>
            </a:solidFill>
          </a:ln>
        </p:spPr>
        <p:txBody>
          <a:bodyPr wrap="square" lIns="0" tIns="0" rIns="0" bIns="0" rtlCol="0"/>
          <a:lstStyle/>
          <a:p>
            <a:endParaRPr/>
          </a:p>
        </p:txBody>
      </p:sp>
      <p:sp>
        <p:nvSpPr>
          <p:cNvPr id="864" name="object 864"/>
          <p:cNvSpPr/>
          <p:nvPr/>
        </p:nvSpPr>
        <p:spPr>
          <a:xfrm>
            <a:off x="6810010" y="5220740"/>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865" name="object 865"/>
          <p:cNvSpPr/>
          <p:nvPr/>
        </p:nvSpPr>
        <p:spPr>
          <a:xfrm>
            <a:off x="6851374" y="5220740"/>
            <a:ext cx="1905" cy="0"/>
          </a:xfrm>
          <a:custGeom>
            <a:avLst/>
            <a:gdLst/>
            <a:ahLst/>
            <a:cxnLst/>
            <a:rect l="l" t="t" r="r" b="b"/>
            <a:pathLst>
              <a:path w="1904">
                <a:moveTo>
                  <a:pt x="0" y="0"/>
                </a:moveTo>
                <a:lnTo>
                  <a:pt x="1836" y="0"/>
                </a:lnTo>
              </a:path>
            </a:pathLst>
          </a:custGeom>
          <a:ln w="3175">
            <a:solidFill>
              <a:srgbClr val="000000"/>
            </a:solidFill>
          </a:ln>
        </p:spPr>
        <p:txBody>
          <a:bodyPr wrap="square" lIns="0" tIns="0" rIns="0" bIns="0" rtlCol="0"/>
          <a:lstStyle/>
          <a:p>
            <a:endParaRPr/>
          </a:p>
        </p:txBody>
      </p:sp>
      <p:sp>
        <p:nvSpPr>
          <p:cNvPr id="866" name="object 866"/>
          <p:cNvSpPr/>
          <p:nvPr/>
        </p:nvSpPr>
        <p:spPr>
          <a:xfrm>
            <a:off x="6892711" y="5220740"/>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867" name="object 867"/>
          <p:cNvSpPr/>
          <p:nvPr/>
        </p:nvSpPr>
        <p:spPr>
          <a:xfrm>
            <a:off x="6934075" y="5220740"/>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868" name="object 868"/>
          <p:cNvSpPr/>
          <p:nvPr/>
        </p:nvSpPr>
        <p:spPr>
          <a:xfrm>
            <a:off x="6975414" y="5220740"/>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869" name="object 869"/>
          <p:cNvSpPr/>
          <p:nvPr/>
        </p:nvSpPr>
        <p:spPr>
          <a:xfrm>
            <a:off x="7016739" y="5220740"/>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870" name="object 870"/>
          <p:cNvSpPr/>
          <p:nvPr/>
        </p:nvSpPr>
        <p:spPr>
          <a:xfrm>
            <a:off x="7058103" y="5220740"/>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871" name="object 871"/>
          <p:cNvSpPr/>
          <p:nvPr/>
        </p:nvSpPr>
        <p:spPr>
          <a:xfrm>
            <a:off x="7120570" y="5220740"/>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872" name="object 872"/>
          <p:cNvSpPr/>
          <p:nvPr/>
        </p:nvSpPr>
        <p:spPr>
          <a:xfrm>
            <a:off x="7140805" y="5220740"/>
            <a:ext cx="3175" cy="0"/>
          </a:xfrm>
          <a:custGeom>
            <a:avLst/>
            <a:gdLst/>
            <a:ahLst/>
            <a:cxnLst/>
            <a:rect l="l" t="t" r="r" b="b"/>
            <a:pathLst>
              <a:path w="3175">
                <a:moveTo>
                  <a:pt x="0" y="0"/>
                </a:moveTo>
                <a:lnTo>
                  <a:pt x="2756" y="0"/>
                </a:lnTo>
              </a:path>
            </a:pathLst>
          </a:custGeom>
          <a:ln w="3175">
            <a:solidFill>
              <a:srgbClr val="000000"/>
            </a:solidFill>
          </a:ln>
        </p:spPr>
        <p:txBody>
          <a:bodyPr wrap="square" lIns="0" tIns="0" rIns="0" bIns="0" rtlCol="0"/>
          <a:lstStyle/>
          <a:p>
            <a:endParaRPr/>
          </a:p>
        </p:txBody>
      </p:sp>
      <p:sp>
        <p:nvSpPr>
          <p:cNvPr id="873" name="object 873"/>
          <p:cNvSpPr/>
          <p:nvPr/>
        </p:nvSpPr>
        <p:spPr>
          <a:xfrm>
            <a:off x="7161934" y="5220740"/>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874" name="object 874"/>
          <p:cNvSpPr/>
          <p:nvPr/>
        </p:nvSpPr>
        <p:spPr>
          <a:xfrm>
            <a:off x="7182143" y="5220740"/>
            <a:ext cx="3175" cy="0"/>
          </a:xfrm>
          <a:custGeom>
            <a:avLst/>
            <a:gdLst/>
            <a:ahLst/>
            <a:cxnLst/>
            <a:rect l="l" t="t" r="r" b="b"/>
            <a:pathLst>
              <a:path w="3175">
                <a:moveTo>
                  <a:pt x="0" y="0"/>
                </a:moveTo>
                <a:lnTo>
                  <a:pt x="2755" y="0"/>
                </a:lnTo>
              </a:path>
            </a:pathLst>
          </a:custGeom>
          <a:ln w="3175">
            <a:solidFill>
              <a:srgbClr val="000000"/>
            </a:solidFill>
          </a:ln>
        </p:spPr>
        <p:txBody>
          <a:bodyPr wrap="square" lIns="0" tIns="0" rIns="0" bIns="0" rtlCol="0"/>
          <a:lstStyle/>
          <a:p>
            <a:endParaRPr/>
          </a:p>
        </p:txBody>
      </p:sp>
      <p:sp>
        <p:nvSpPr>
          <p:cNvPr id="875" name="object 875"/>
          <p:cNvSpPr/>
          <p:nvPr/>
        </p:nvSpPr>
        <p:spPr>
          <a:xfrm>
            <a:off x="7203259" y="5220740"/>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876" name="object 876"/>
          <p:cNvSpPr/>
          <p:nvPr/>
        </p:nvSpPr>
        <p:spPr>
          <a:xfrm>
            <a:off x="7223469" y="5220740"/>
            <a:ext cx="3175" cy="0"/>
          </a:xfrm>
          <a:custGeom>
            <a:avLst/>
            <a:gdLst/>
            <a:ahLst/>
            <a:cxnLst/>
            <a:rect l="l" t="t" r="r" b="b"/>
            <a:pathLst>
              <a:path w="3175">
                <a:moveTo>
                  <a:pt x="0" y="0"/>
                </a:moveTo>
                <a:lnTo>
                  <a:pt x="2755" y="0"/>
                </a:lnTo>
              </a:path>
            </a:pathLst>
          </a:custGeom>
          <a:ln w="3175">
            <a:solidFill>
              <a:srgbClr val="000000"/>
            </a:solidFill>
          </a:ln>
        </p:spPr>
        <p:txBody>
          <a:bodyPr wrap="square" lIns="0" tIns="0" rIns="0" bIns="0" rtlCol="0"/>
          <a:lstStyle/>
          <a:p>
            <a:endParaRPr/>
          </a:p>
        </p:txBody>
      </p:sp>
      <p:sp>
        <p:nvSpPr>
          <p:cNvPr id="877" name="object 877"/>
          <p:cNvSpPr/>
          <p:nvPr/>
        </p:nvSpPr>
        <p:spPr>
          <a:xfrm>
            <a:off x="7244622" y="5220740"/>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878" name="object 878"/>
          <p:cNvSpPr/>
          <p:nvPr/>
        </p:nvSpPr>
        <p:spPr>
          <a:xfrm>
            <a:off x="7264832" y="5220740"/>
            <a:ext cx="3175" cy="0"/>
          </a:xfrm>
          <a:custGeom>
            <a:avLst/>
            <a:gdLst/>
            <a:ahLst/>
            <a:cxnLst/>
            <a:rect l="l" t="t" r="r" b="b"/>
            <a:pathLst>
              <a:path w="3175">
                <a:moveTo>
                  <a:pt x="0" y="0"/>
                </a:moveTo>
                <a:lnTo>
                  <a:pt x="2756" y="0"/>
                </a:lnTo>
              </a:path>
            </a:pathLst>
          </a:custGeom>
          <a:ln w="3175">
            <a:solidFill>
              <a:srgbClr val="000000"/>
            </a:solidFill>
          </a:ln>
        </p:spPr>
        <p:txBody>
          <a:bodyPr wrap="square" lIns="0" tIns="0" rIns="0" bIns="0" rtlCol="0"/>
          <a:lstStyle/>
          <a:p>
            <a:endParaRPr/>
          </a:p>
        </p:txBody>
      </p:sp>
      <p:sp>
        <p:nvSpPr>
          <p:cNvPr id="879" name="object 879"/>
          <p:cNvSpPr/>
          <p:nvPr/>
        </p:nvSpPr>
        <p:spPr>
          <a:xfrm>
            <a:off x="7285961" y="5220740"/>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880" name="object 880"/>
          <p:cNvSpPr/>
          <p:nvPr/>
        </p:nvSpPr>
        <p:spPr>
          <a:xfrm>
            <a:off x="7306171" y="5220740"/>
            <a:ext cx="3175" cy="0"/>
          </a:xfrm>
          <a:custGeom>
            <a:avLst/>
            <a:gdLst/>
            <a:ahLst/>
            <a:cxnLst/>
            <a:rect l="l" t="t" r="r" b="b"/>
            <a:pathLst>
              <a:path w="3175">
                <a:moveTo>
                  <a:pt x="0" y="0"/>
                </a:moveTo>
                <a:lnTo>
                  <a:pt x="2755" y="0"/>
                </a:lnTo>
              </a:path>
            </a:pathLst>
          </a:custGeom>
          <a:ln w="3175">
            <a:solidFill>
              <a:srgbClr val="000000"/>
            </a:solidFill>
          </a:ln>
        </p:spPr>
        <p:txBody>
          <a:bodyPr wrap="square" lIns="0" tIns="0" rIns="0" bIns="0" rtlCol="0"/>
          <a:lstStyle/>
          <a:p>
            <a:endParaRPr/>
          </a:p>
        </p:txBody>
      </p:sp>
      <p:sp>
        <p:nvSpPr>
          <p:cNvPr id="881" name="object 881"/>
          <p:cNvSpPr/>
          <p:nvPr/>
        </p:nvSpPr>
        <p:spPr>
          <a:xfrm>
            <a:off x="7327299" y="5220740"/>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882" name="object 882"/>
          <p:cNvSpPr/>
          <p:nvPr/>
        </p:nvSpPr>
        <p:spPr>
          <a:xfrm>
            <a:off x="7347535" y="5220740"/>
            <a:ext cx="3175" cy="0"/>
          </a:xfrm>
          <a:custGeom>
            <a:avLst/>
            <a:gdLst/>
            <a:ahLst/>
            <a:cxnLst/>
            <a:rect l="l" t="t" r="r" b="b"/>
            <a:pathLst>
              <a:path w="3175">
                <a:moveTo>
                  <a:pt x="0" y="0"/>
                </a:moveTo>
                <a:lnTo>
                  <a:pt x="2755" y="0"/>
                </a:lnTo>
              </a:path>
            </a:pathLst>
          </a:custGeom>
          <a:ln w="3175">
            <a:solidFill>
              <a:srgbClr val="000000"/>
            </a:solidFill>
          </a:ln>
        </p:spPr>
        <p:txBody>
          <a:bodyPr wrap="square" lIns="0" tIns="0" rIns="0" bIns="0" rtlCol="0"/>
          <a:lstStyle/>
          <a:p>
            <a:endParaRPr/>
          </a:p>
        </p:txBody>
      </p:sp>
      <p:sp>
        <p:nvSpPr>
          <p:cNvPr id="883" name="object 883"/>
          <p:cNvSpPr/>
          <p:nvPr/>
        </p:nvSpPr>
        <p:spPr>
          <a:xfrm>
            <a:off x="7368663" y="5220740"/>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884" name="object 884"/>
          <p:cNvSpPr/>
          <p:nvPr/>
        </p:nvSpPr>
        <p:spPr>
          <a:xfrm>
            <a:off x="7388873" y="5220740"/>
            <a:ext cx="3175" cy="0"/>
          </a:xfrm>
          <a:custGeom>
            <a:avLst/>
            <a:gdLst/>
            <a:ahLst/>
            <a:cxnLst/>
            <a:rect l="l" t="t" r="r" b="b"/>
            <a:pathLst>
              <a:path w="3175">
                <a:moveTo>
                  <a:pt x="0" y="0"/>
                </a:moveTo>
                <a:lnTo>
                  <a:pt x="2743" y="0"/>
                </a:lnTo>
              </a:path>
            </a:pathLst>
          </a:custGeom>
          <a:ln w="3175">
            <a:solidFill>
              <a:srgbClr val="000000"/>
            </a:solidFill>
          </a:ln>
        </p:spPr>
        <p:txBody>
          <a:bodyPr wrap="square" lIns="0" tIns="0" rIns="0" bIns="0" rtlCol="0"/>
          <a:lstStyle/>
          <a:p>
            <a:endParaRPr/>
          </a:p>
        </p:txBody>
      </p:sp>
      <p:sp>
        <p:nvSpPr>
          <p:cNvPr id="885" name="object 885"/>
          <p:cNvSpPr/>
          <p:nvPr/>
        </p:nvSpPr>
        <p:spPr>
          <a:xfrm>
            <a:off x="7409988" y="5220740"/>
            <a:ext cx="3175" cy="0"/>
          </a:xfrm>
          <a:custGeom>
            <a:avLst/>
            <a:gdLst/>
            <a:ahLst/>
            <a:cxnLst/>
            <a:rect l="l" t="t" r="r" b="b"/>
            <a:pathLst>
              <a:path w="3175">
                <a:moveTo>
                  <a:pt x="0" y="0"/>
                </a:moveTo>
                <a:lnTo>
                  <a:pt x="2755" y="0"/>
                </a:lnTo>
              </a:path>
            </a:pathLst>
          </a:custGeom>
          <a:ln w="3175">
            <a:solidFill>
              <a:srgbClr val="000000"/>
            </a:solidFill>
          </a:ln>
        </p:spPr>
        <p:txBody>
          <a:bodyPr wrap="square" lIns="0" tIns="0" rIns="0" bIns="0" rtlCol="0"/>
          <a:lstStyle/>
          <a:p>
            <a:endParaRPr/>
          </a:p>
        </p:txBody>
      </p:sp>
      <p:sp>
        <p:nvSpPr>
          <p:cNvPr id="886" name="object 886"/>
          <p:cNvSpPr/>
          <p:nvPr/>
        </p:nvSpPr>
        <p:spPr>
          <a:xfrm>
            <a:off x="7431117" y="5220740"/>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887" name="object 887"/>
          <p:cNvSpPr/>
          <p:nvPr/>
        </p:nvSpPr>
        <p:spPr>
          <a:xfrm>
            <a:off x="7451352" y="5220740"/>
            <a:ext cx="3175" cy="0"/>
          </a:xfrm>
          <a:custGeom>
            <a:avLst/>
            <a:gdLst/>
            <a:ahLst/>
            <a:cxnLst/>
            <a:rect l="l" t="t" r="r" b="b"/>
            <a:pathLst>
              <a:path w="3175">
                <a:moveTo>
                  <a:pt x="0" y="0"/>
                </a:moveTo>
                <a:lnTo>
                  <a:pt x="2755" y="0"/>
                </a:lnTo>
              </a:path>
            </a:pathLst>
          </a:custGeom>
          <a:ln w="3175">
            <a:solidFill>
              <a:srgbClr val="000000"/>
            </a:solidFill>
          </a:ln>
        </p:spPr>
        <p:txBody>
          <a:bodyPr wrap="square" lIns="0" tIns="0" rIns="0" bIns="0" rtlCol="0"/>
          <a:lstStyle/>
          <a:p>
            <a:endParaRPr/>
          </a:p>
        </p:txBody>
      </p:sp>
      <p:sp>
        <p:nvSpPr>
          <p:cNvPr id="888" name="object 888"/>
          <p:cNvSpPr/>
          <p:nvPr/>
        </p:nvSpPr>
        <p:spPr>
          <a:xfrm>
            <a:off x="7472481" y="5220740"/>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889" name="object 889"/>
          <p:cNvSpPr/>
          <p:nvPr/>
        </p:nvSpPr>
        <p:spPr>
          <a:xfrm>
            <a:off x="7492690" y="5220740"/>
            <a:ext cx="3175" cy="0"/>
          </a:xfrm>
          <a:custGeom>
            <a:avLst/>
            <a:gdLst/>
            <a:ahLst/>
            <a:cxnLst/>
            <a:rect l="l" t="t" r="r" b="b"/>
            <a:pathLst>
              <a:path w="3175">
                <a:moveTo>
                  <a:pt x="0" y="0"/>
                </a:moveTo>
                <a:lnTo>
                  <a:pt x="2755" y="0"/>
                </a:lnTo>
              </a:path>
            </a:pathLst>
          </a:custGeom>
          <a:ln w="3175">
            <a:solidFill>
              <a:srgbClr val="000000"/>
            </a:solidFill>
          </a:ln>
        </p:spPr>
        <p:txBody>
          <a:bodyPr wrap="square" lIns="0" tIns="0" rIns="0" bIns="0" rtlCol="0"/>
          <a:lstStyle/>
          <a:p>
            <a:endParaRPr/>
          </a:p>
        </p:txBody>
      </p:sp>
      <p:sp>
        <p:nvSpPr>
          <p:cNvPr id="890" name="object 890"/>
          <p:cNvSpPr/>
          <p:nvPr/>
        </p:nvSpPr>
        <p:spPr>
          <a:xfrm>
            <a:off x="7513819" y="5220740"/>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891" name="object 891"/>
          <p:cNvSpPr/>
          <p:nvPr/>
        </p:nvSpPr>
        <p:spPr>
          <a:xfrm>
            <a:off x="7534029" y="5220740"/>
            <a:ext cx="3175" cy="0"/>
          </a:xfrm>
          <a:custGeom>
            <a:avLst/>
            <a:gdLst/>
            <a:ahLst/>
            <a:cxnLst/>
            <a:rect l="l" t="t" r="r" b="b"/>
            <a:pathLst>
              <a:path w="3175">
                <a:moveTo>
                  <a:pt x="0" y="0"/>
                </a:moveTo>
                <a:lnTo>
                  <a:pt x="2755" y="0"/>
                </a:lnTo>
              </a:path>
            </a:pathLst>
          </a:custGeom>
          <a:ln w="3175">
            <a:solidFill>
              <a:srgbClr val="000000"/>
            </a:solidFill>
          </a:ln>
        </p:spPr>
        <p:txBody>
          <a:bodyPr wrap="square" lIns="0" tIns="0" rIns="0" bIns="0" rtlCol="0"/>
          <a:lstStyle/>
          <a:p>
            <a:endParaRPr/>
          </a:p>
        </p:txBody>
      </p:sp>
      <p:sp>
        <p:nvSpPr>
          <p:cNvPr id="892" name="object 892"/>
          <p:cNvSpPr/>
          <p:nvPr/>
        </p:nvSpPr>
        <p:spPr>
          <a:xfrm>
            <a:off x="7555183" y="5220740"/>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893" name="object 893"/>
          <p:cNvSpPr/>
          <p:nvPr/>
        </p:nvSpPr>
        <p:spPr>
          <a:xfrm>
            <a:off x="7575392" y="5220740"/>
            <a:ext cx="3175" cy="0"/>
          </a:xfrm>
          <a:custGeom>
            <a:avLst/>
            <a:gdLst/>
            <a:ahLst/>
            <a:cxnLst/>
            <a:rect l="l" t="t" r="r" b="b"/>
            <a:pathLst>
              <a:path w="3175">
                <a:moveTo>
                  <a:pt x="0" y="0"/>
                </a:moveTo>
                <a:lnTo>
                  <a:pt x="2755" y="0"/>
                </a:lnTo>
              </a:path>
            </a:pathLst>
          </a:custGeom>
          <a:ln w="3175">
            <a:solidFill>
              <a:srgbClr val="000000"/>
            </a:solidFill>
          </a:ln>
        </p:spPr>
        <p:txBody>
          <a:bodyPr wrap="square" lIns="0" tIns="0" rIns="0" bIns="0" rtlCol="0"/>
          <a:lstStyle/>
          <a:p>
            <a:endParaRPr/>
          </a:p>
        </p:txBody>
      </p:sp>
      <p:sp>
        <p:nvSpPr>
          <p:cNvPr id="894" name="object 894"/>
          <p:cNvSpPr/>
          <p:nvPr/>
        </p:nvSpPr>
        <p:spPr>
          <a:xfrm>
            <a:off x="7596508" y="5220740"/>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895" name="object 895"/>
          <p:cNvSpPr/>
          <p:nvPr/>
        </p:nvSpPr>
        <p:spPr>
          <a:xfrm>
            <a:off x="7616718" y="5220740"/>
            <a:ext cx="3175" cy="0"/>
          </a:xfrm>
          <a:custGeom>
            <a:avLst/>
            <a:gdLst/>
            <a:ahLst/>
            <a:cxnLst/>
            <a:rect l="l" t="t" r="r" b="b"/>
            <a:pathLst>
              <a:path w="3175">
                <a:moveTo>
                  <a:pt x="0" y="0"/>
                </a:moveTo>
                <a:lnTo>
                  <a:pt x="2755" y="0"/>
                </a:lnTo>
              </a:path>
            </a:pathLst>
          </a:custGeom>
          <a:ln w="3175">
            <a:solidFill>
              <a:srgbClr val="000000"/>
            </a:solidFill>
          </a:ln>
        </p:spPr>
        <p:txBody>
          <a:bodyPr wrap="square" lIns="0" tIns="0" rIns="0" bIns="0" rtlCol="0"/>
          <a:lstStyle/>
          <a:p>
            <a:endParaRPr/>
          </a:p>
        </p:txBody>
      </p:sp>
      <p:sp>
        <p:nvSpPr>
          <p:cNvPr id="896" name="object 896"/>
          <p:cNvSpPr/>
          <p:nvPr/>
        </p:nvSpPr>
        <p:spPr>
          <a:xfrm>
            <a:off x="7637846" y="5220740"/>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897" name="object 897"/>
          <p:cNvSpPr/>
          <p:nvPr/>
        </p:nvSpPr>
        <p:spPr>
          <a:xfrm>
            <a:off x="7658056" y="5220740"/>
            <a:ext cx="3175" cy="0"/>
          </a:xfrm>
          <a:custGeom>
            <a:avLst/>
            <a:gdLst/>
            <a:ahLst/>
            <a:cxnLst/>
            <a:rect l="l" t="t" r="r" b="b"/>
            <a:pathLst>
              <a:path w="3175">
                <a:moveTo>
                  <a:pt x="0" y="0"/>
                </a:moveTo>
                <a:lnTo>
                  <a:pt x="2755" y="0"/>
                </a:lnTo>
              </a:path>
            </a:pathLst>
          </a:custGeom>
          <a:ln w="3175">
            <a:solidFill>
              <a:srgbClr val="000000"/>
            </a:solidFill>
          </a:ln>
        </p:spPr>
        <p:txBody>
          <a:bodyPr wrap="square" lIns="0" tIns="0" rIns="0" bIns="0" rtlCol="0"/>
          <a:lstStyle/>
          <a:p>
            <a:endParaRPr/>
          </a:p>
        </p:txBody>
      </p:sp>
      <p:sp>
        <p:nvSpPr>
          <p:cNvPr id="898" name="object 898"/>
          <p:cNvSpPr/>
          <p:nvPr/>
        </p:nvSpPr>
        <p:spPr>
          <a:xfrm>
            <a:off x="7679210" y="5220740"/>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899" name="object 899"/>
          <p:cNvSpPr/>
          <p:nvPr/>
        </p:nvSpPr>
        <p:spPr>
          <a:xfrm>
            <a:off x="7699420" y="5220740"/>
            <a:ext cx="3175" cy="0"/>
          </a:xfrm>
          <a:custGeom>
            <a:avLst/>
            <a:gdLst/>
            <a:ahLst/>
            <a:cxnLst/>
            <a:rect l="l" t="t" r="r" b="b"/>
            <a:pathLst>
              <a:path w="3175">
                <a:moveTo>
                  <a:pt x="0" y="0"/>
                </a:moveTo>
                <a:lnTo>
                  <a:pt x="2755" y="0"/>
                </a:lnTo>
              </a:path>
            </a:pathLst>
          </a:custGeom>
          <a:ln w="3175">
            <a:solidFill>
              <a:srgbClr val="000000"/>
            </a:solidFill>
          </a:ln>
        </p:spPr>
        <p:txBody>
          <a:bodyPr wrap="square" lIns="0" tIns="0" rIns="0" bIns="0" rtlCol="0"/>
          <a:lstStyle/>
          <a:p>
            <a:endParaRPr/>
          </a:p>
        </p:txBody>
      </p:sp>
      <p:sp>
        <p:nvSpPr>
          <p:cNvPr id="900" name="object 900"/>
          <p:cNvSpPr/>
          <p:nvPr/>
        </p:nvSpPr>
        <p:spPr>
          <a:xfrm>
            <a:off x="7720548" y="5220740"/>
            <a:ext cx="3175" cy="0"/>
          </a:xfrm>
          <a:custGeom>
            <a:avLst/>
            <a:gdLst/>
            <a:ahLst/>
            <a:cxnLst/>
            <a:rect l="l" t="t" r="r" b="b"/>
            <a:pathLst>
              <a:path w="3175">
                <a:moveTo>
                  <a:pt x="0" y="0"/>
                </a:moveTo>
                <a:lnTo>
                  <a:pt x="2755" y="0"/>
                </a:lnTo>
              </a:path>
            </a:pathLst>
          </a:custGeom>
          <a:ln w="3175">
            <a:solidFill>
              <a:srgbClr val="000000"/>
            </a:solidFill>
          </a:ln>
        </p:spPr>
        <p:txBody>
          <a:bodyPr wrap="square" lIns="0" tIns="0" rIns="0" bIns="0" rtlCol="0"/>
          <a:lstStyle/>
          <a:p>
            <a:endParaRPr/>
          </a:p>
        </p:txBody>
      </p:sp>
      <p:sp>
        <p:nvSpPr>
          <p:cNvPr id="901" name="object 901"/>
          <p:cNvSpPr/>
          <p:nvPr/>
        </p:nvSpPr>
        <p:spPr>
          <a:xfrm>
            <a:off x="7741664" y="5220740"/>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902" name="object 902"/>
          <p:cNvSpPr/>
          <p:nvPr/>
        </p:nvSpPr>
        <p:spPr>
          <a:xfrm>
            <a:off x="7761874" y="5220740"/>
            <a:ext cx="3175" cy="0"/>
          </a:xfrm>
          <a:custGeom>
            <a:avLst/>
            <a:gdLst/>
            <a:ahLst/>
            <a:cxnLst/>
            <a:rect l="l" t="t" r="r" b="b"/>
            <a:pathLst>
              <a:path w="3175">
                <a:moveTo>
                  <a:pt x="0" y="0"/>
                </a:moveTo>
                <a:lnTo>
                  <a:pt x="2755" y="0"/>
                </a:lnTo>
              </a:path>
            </a:pathLst>
          </a:custGeom>
          <a:ln w="3175">
            <a:solidFill>
              <a:srgbClr val="000000"/>
            </a:solidFill>
          </a:ln>
        </p:spPr>
        <p:txBody>
          <a:bodyPr wrap="square" lIns="0" tIns="0" rIns="0" bIns="0" rtlCol="0"/>
          <a:lstStyle/>
          <a:p>
            <a:endParaRPr/>
          </a:p>
        </p:txBody>
      </p:sp>
      <p:sp>
        <p:nvSpPr>
          <p:cNvPr id="903" name="object 903"/>
          <p:cNvSpPr/>
          <p:nvPr/>
        </p:nvSpPr>
        <p:spPr>
          <a:xfrm>
            <a:off x="7783041" y="5220740"/>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904" name="object 904"/>
          <p:cNvSpPr/>
          <p:nvPr/>
        </p:nvSpPr>
        <p:spPr>
          <a:xfrm>
            <a:off x="7803238" y="5220740"/>
            <a:ext cx="3175" cy="0"/>
          </a:xfrm>
          <a:custGeom>
            <a:avLst/>
            <a:gdLst/>
            <a:ahLst/>
            <a:cxnLst/>
            <a:rect l="l" t="t" r="r" b="b"/>
            <a:pathLst>
              <a:path w="3175">
                <a:moveTo>
                  <a:pt x="0" y="0"/>
                </a:moveTo>
                <a:lnTo>
                  <a:pt x="2755" y="0"/>
                </a:lnTo>
              </a:path>
            </a:pathLst>
          </a:custGeom>
          <a:ln w="3175">
            <a:solidFill>
              <a:srgbClr val="000000"/>
            </a:solidFill>
          </a:ln>
        </p:spPr>
        <p:txBody>
          <a:bodyPr wrap="square" lIns="0" tIns="0" rIns="0" bIns="0" rtlCol="0"/>
          <a:lstStyle/>
          <a:p>
            <a:endParaRPr/>
          </a:p>
        </p:txBody>
      </p:sp>
      <p:sp>
        <p:nvSpPr>
          <p:cNvPr id="905" name="object 905"/>
          <p:cNvSpPr/>
          <p:nvPr/>
        </p:nvSpPr>
        <p:spPr>
          <a:xfrm>
            <a:off x="7824366" y="5220740"/>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906" name="object 906"/>
          <p:cNvSpPr/>
          <p:nvPr/>
        </p:nvSpPr>
        <p:spPr>
          <a:xfrm>
            <a:off x="7844576" y="5220740"/>
            <a:ext cx="3175" cy="0"/>
          </a:xfrm>
          <a:custGeom>
            <a:avLst/>
            <a:gdLst/>
            <a:ahLst/>
            <a:cxnLst/>
            <a:rect l="l" t="t" r="r" b="b"/>
            <a:pathLst>
              <a:path w="3175">
                <a:moveTo>
                  <a:pt x="0" y="0"/>
                </a:moveTo>
                <a:lnTo>
                  <a:pt x="2755" y="0"/>
                </a:lnTo>
              </a:path>
            </a:pathLst>
          </a:custGeom>
          <a:ln w="3175">
            <a:solidFill>
              <a:srgbClr val="000000"/>
            </a:solidFill>
          </a:ln>
        </p:spPr>
        <p:txBody>
          <a:bodyPr wrap="square" lIns="0" tIns="0" rIns="0" bIns="0" rtlCol="0"/>
          <a:lstStyle/>
          <a:p>
            <a:endParaRPr/>
          </a:p>
        </p:txBody>
      </p:sp>
      <p:sp>
        <p:nvSpPr>
          <p:cNvPr id="907" name="object 907"/>
          <p:cNvSpPr/>
          <p:nvPr/>
        </p:nvSpPr>
        <p:spPr>
          <a:xfrm>
            <a:off x="7865704" y="5220740"/>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908" name="object 908"/>
          <p:cNvSpPr/>
          <p:nvPr/>
        </p:nvSpPr>
        <p:spPr>
          <a:xfrm>
            <a:off x="7885940" y="5220740"/>
            <a:ext cx="3175" cy="0"/>
          </a:xfrm>
          <a:custGeom>
            <a:avLst/>
            <a:gdLst/>
            <a:ahLst/>
            <a:cxnLst/>
            <a:rect l="l" t="t" r="r" b="b"/>
            <a:pathLst>
              <a:path w="3175">
                <a:moveTo>
                  <a:pt x="0" y="0"/>
                </a:moveTo>
                <a:lnTo>
                  <a:pt x="2755" y="0"/>
                </a:lnTo>
              </a:path>
            </a:pathLst>
          </a:custGeom>
          <a:ln w="3175">
            <a:solidFill>
              <a:srgbClr val="000000"/>
            </a:solidFill>
          </a:ln>
        </p:spPr>
        <p:txBody>
          <a:bodyPr wrap="square" lIns="0" tIns="0" rIns="0" bIns="0" rtlCol="0"/>
          <a:lstStyle/>
          <a:p>
            <a:endParaRPr/>
          </a:p>
        </p:txBody>
      </p:sp>
      <p:sp>
        <p:nvSpPr>
          <p:cNvPr id="909" name="object 909"/>
          <p:cNvSpPr/>
          <p:nvPr/>
        </p:nvSpPr>
        <p:spPr>
          <a:xfrm>
            <a:off x="7907068" y="5220740"/>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910" name="object 910"/>
          <p:cNvSpPr/>
          <p:nvPr/>
        </p:nvSpPr>
        <p:spPr>
          <a:xfrm>
            <a:off x="7927278" y="5220740"/>
            <a:ext cx="3175" cy="0"/>
          </a:xfrm>
          <a:custGeom>
            <a:avLst/>
            <a:gdLst/>
            <a:ahLst/>
            <a:cxnLst/>
            <a:rect l="l" t="t" r="r" b="b"/>
            <a:pathLst>
              <a:path w="3175">
                <a:moveTo>
                  <a:pt x="0" y="0"/>
                </a:moveTo>
                <a:lnTo>
                  <a:pt x="2755" y="0"/>
                </a:lnTo>
              </a:path>
            </a:pathLst>
          </a:custGeom>
          <a:ln w="3175">
            <a:solidFill>
              <a:srgbClr val="000000"/>
            </a:solidFill>
          </a:ln>
        </p:spPr>
        <p:txBody>
          <a:bodyPr wrap="square" lIns="0" tIns="0" rIns="0" bIns="0" rtlCol="0"/>
          <a:lstStyle/>
          <a:p>
            <a:endParaRPr/>
          </a:p>
        </p:txBody>
      </p:sp>
      <p:sp>
        <p:nvSpPr>
          <p:cNvPr id="911" name="object 911"/>
          <p:cNvSpPr/>
          <p:nvPr/>
        </p:nvSpPr>
        <p:spPr>
          <a:xfrm>
            <a:off x="7948393" y="5220740"/>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912" name="object 912"/>
          <p:cNvSpPr/>
          <p:nvPr/>
        </p:nvSpPr>
        <p:spPr>
          <a:xfrm>
            <a:off x="7968603" y="5220740"/>
            <a:ext cx="3175" cy="0"/>
          </a:xfrm>
          <a:custGeom>
            <a:avLst/>
            <a:gdLst/>
            <a:ahLst/>
            <a:cxnLst/>
            <a:rect l="l" t="t" r="r" b="b"/>
            <a:pathLst>
              <a:path w="3175">
                <a:moveTo>
                  <a:pt x="0" y="0"/>
                </a:moveTo>
                <a:lnTo>
                  <a:pt x="2755" y="0"/>
                </a:lnTo>
              </a:path>
            </a:pathLst>
          </a:custGeom>
          <a:ln w="3175">
            <a:solidFill>
              <a:srgbClr val="000000"/>
            </a:solidFill>
          </a:ln>
        </p:spPr>
        <p:txBody>
          <a:bodyPr wrap="square" lIns="0" tIns="0" rIns="0" bIns="0" rtlCol="0"/>
          <a:lstStyle/>
          <a:p>
            <a:endParaRPr/>
          </a:p>
        </p:txBody>
      </p:sp>
      <p:sp>
        <p:nvSpPr>
          <p:cNvPr id="913" name="object 913"/>
          <p:cNvSpPr/>
          <p:nvPr/>
        </p:nvSpPr>
        <p:spPr>
          <a:xfrm>
            <a:off x="7989770" y="5220740"/>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914" name="object 914"/>
          <p:cNvSpPr/>
          <p:nvPr/>
        </p:nvSpPr>
        <p:spPr>
          <a:xfrm>
            <a:off x="8010886" y="5220740"/>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915" name="object 915"/>
          <p:cNvSpPr/>
          <p:nvPr/>
        </p:nvSpPr>
        <p:spPr>
          <a:xfrm>
            <a:off x="8031095" y="5220740"/>
            <a:ext cx="3175" cy="0"/>
          </a:xfrm>
          <a:custGeom>
            <a:avLst/>
            <a:gdLst/>
            <a:ahLst/>
            <a:cxnLst/>
            <a:rect l="l" t="t" r="r" b="b"/>
            <a:pathLst>
              <a:path w="3175">
                <a:moveTo>
                  <a:pt x="0" y="0"/>
                </a:moveTo>
                <a:lnTo>
                  <a:pt x="2755" y="0"/>
                </a:lnTo>
              </a:path>
            </a:pathLst>
          </a:custGeom>
          <a:ln w="3175">
            <a:solidFill>
              <a:srgbClr val="000000"/>
            </a:solidFill>
          </a:ln>
        </p:spPr>
        <p:txBody>
          <a:bodyPr wrap="square" lIns="0" tIns="0" rIns="0" bIns="0" rtlCol="0"/>
          <a:lstStyle/>
          <a:p>
            <a:endParaRPr/>
          </a:p>
        </p:txBody>
      </p:sp>
      <p:sp>
        <p:nvSpPr>
          <p:cNvPr id="916" name="object 916"/>
          <p:cNvSpPr/>
          <p:nvPr/>
        </p:nvSpPr>
        <p:spPr>
          <a:xfrm>
            <a:off x="8052224" y="5220740"/>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917" name="object 917"/>
          <p:cNvSpPr/>
          <p:nvPr/>
        </p:nvSpPr>
        <p:spPr>
          <a:xfrm>
            <a:off x="8072434" y="5220740"/>
            <a:ext cx="3175" cy="0"/>
          </a:xfrm>
          <a:custGeom>
            <a:avLst/>
            <a:gdLst/>
            <a:ahLst/>
            <a:cxnLst/>
            <a:rect l="l" t="t" r="r" b="b"/>
            <a:pathLst>
              <a:path w="3175">
                <a:moveTo>
                  <a:pt x="0" y="0"/>
                </a:moveTo>
                <a:lnTo>
                  <a:pt x="2755" y="0"/>
                </a:lnTo>
              </a:path>
            </a:pathLst>
          </a:custGeom>
          <a:ln w="3175">
            <a:solidFill>
              <a:srgbClr val="000000"/>
            </a:solidFill>
          </a:ln>
        </p:spPr>
        <p:txBody>
          <a:bodyPr wrap="square" lIns="0" tIns="0" rIns="0" bIns="0" rtlCol="0"/>
          <a:lstStyle/>
          <a:p>
            <a:endParaRPr/>
          </a:p>
        </p:txBody>
      </p:sp>
      <p:sp>
        <p:nvSpPr>
          <p:cNvPr id="918" name="object 918"/>
          <p:cNvSpPr/>
          <p:nvPr/>
        </p:nvSpPr>
        <p:spPr>
          <a:xfrm>
            <a:off x="8093588" y="5220740"/>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919" name="object 919"/>
          <p:cNvSpPr/>
          <p:nvPr/>
        </p:nvSpPr>
        <p:spPr>
          <a:xfrm>
            <a:off x="8113797" y="5220740"/>
            <a:ext cx="3175" cy="0"/>
          </a:xfrm>
          <a:custGeom>
            <a:avLst/>
            <a:gdLst/>
            <a:ahLst/>
            <a:cxnLst/>
            <a:rect l="l" t="t" r="r" b="b"/>
            <a:pathLst>
              <a:path w="3175">
                <a:moveTo>
                  <a:pt x="0" y="0"/>
                </a:moveTo>
                <a:lnTo>
                  <a:pt x="2755" y="0"/>
                </a:lnTo>
              </a:path>
            </a:pathLst>
          </a:custGeom>
          <a:ln w="3175">
            <a:solidFill>
              <a:srgbClr val="000000"/>
            </a:solidFill>
          </a:ln>
        </p:spPr>
        <p:txBody>
          <a:bodyPr wrap="square" lIns="0" tIns="0" rIns="0" bIns="0" rtlCol="0"/>
          <a:lstStyle/>
          <a:p>
            <a:endParaRPr/>
          </a:p>
        </p:txBody>
      </p:sp>
      <p:sp>
        <p:nvSpPr>
          <p:cNvPr id="920" name="object 920"/>
          <p:cNvSpPr/>
          <p:nvPr/>
        </p:nvSpPr>
        <p:spPr>
          <a:xfrm>
            <a:off x="8134925" y="5220740"/>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921" name="object 921"/>
          <p:cNvSpPr/>
          <p:nvPr/>
        </p:nvSpPr>
        <p:spPr>
          <a:xfrm>
            <a:off x="8155123" y="5220740"/>
            <a:ext cx="3175" cy="0"/>
          </a:xfrm>
          <a:custGeom>
            <a:avLst/>
            <a:gdLst/>
            <a:ahLst/>
            <a:cxnLst/>
            <a:rect l="l" t="t" r="r" b="b"/>
            <a:pathLst>
              <a:path w="3175">
                <a:moveTo>
                  <a:pt x="0" y="0"/>
                </a:moveTo>
                <a:lnTo>
                  <a:pt x="2755" y="0"/>
                </a:lnTo>
              </a:path>
            </a:pathLst>
          </a:custGeom>
          <a:ln w="3175">
            <a:solidFill>
              <a:srgbClr val="000000"/>
            </a:solidFill>
          </a:ln>
        </p:spPr>
        <p:txBody>
          <a:bodyPr wrap="square" lIns="0" tIns="0" rIns="0" bIns="0" rtlCol="0"/>
          <a:lstStyle/>
          <a:p>
            <a:endParaRPr/>
          </a:p>
        </p:txBody>
      </p:sp>
      <p:sp>
        <p:nvSpPr>
          <p:cNvPr id="922" name="object 922"/>
          <p:cNvSpPr/>
          <p:nvPr/>
        </p:nvSpPr>
        <p:spPr>
          <a:xfrm>
            <a:off x="8176252" y="5220740"/>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923" name="object 923"/>
          <p:cNvSpPr/>
          <p:nvPr/>
        </p:nvSpPr>
        <p:spPr>
          <a:xfrm>
            <a:off x="8196487" y="5220740"/>
            <a:ext cx="3175" cy="0"/>
          </a:xfrm>
          <a:custGeom>
            <a:avLst/>
            <a:gdLst/>
            <a:ahLst/>
            <a:cxnLst/>
            <a:rect l="l" t="t" r="r" b="b"/>
            <a:pathLst>
              <a:path w="3175">
                <a:moveTo>
                  <a:pt x="0" y="0"/>
                </a:moveTo>
                <a:lnTo>
                  <a:pt x="2755" y="0"/>
                </a:lnTo>
              </a:path>
            </a:pathLst>
          </a:custGeom>
          <a:ln w="3175">
            <a:solidFill>
              <a:srgbClr val="000000"/>
            </a:solidFill>
          </a:ln>
        </p:spPr>
        <p:txBody>
          <a:bodyPr wrap="square" lIns="0" tIns="0" rIns="0" bIns="0" rtlCol="0"/>
          <a:lstStyle/>
          <a:p>
            <a:endParaRPr/>
          </a:p>
        </p:txBody>
      </p:sp>
      <p:sp>
        <p:nvSpPr>
          <p:cNvPr id="924" name="object 924"/>
          <p:cNvSpPr/>
          <p:nvPr/>
        </p:nvSpPr>
        <p:spPr>
          <a:xfrm>
            <a:off x="8217615" y="5220740"/>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925" name="object 925"/>
          <p:cNvSpPr/>
          <p:nvPr/>
        </p:nvSpPr>
        <p:spPr>
          <a:xfrm>
            <a:off x="8237825" y="5220740"/>
            <a:ext cx="3175" cy="0"/>
          </a:xfrm>
          <a:custGeom>
            <a:avLst/>
            <a:gdLst/>
            <a:ahLst/>
            <a:cxnLst/>
            <a:rect l="l" t="t" r="r" b="b"/>
            <a:pathLst>
              <a:path w="3175">
                <a:moveTo>
                  <a:pt x="0" y="0"/>
                </a:moveTo>
                <a:lnTo>
                  <a:pt x="2755" y="0"/>
                </a:lnTo>
              </a:path>
            </a:pathLst>
          </a:custGeom>
          <a:ln w="3175">
            <a:solidFill>
              <a:srgbClr val="000000"/>
            </a:solidFill>
          </a:ln>
        </p:spPr>
        <p:txBody>
          <a:bodyPr wrap="square" lIns="0" tIns="0" rIns="0" bIns="0" rtlCol="0"/>
          <a:lstStyle/>
          <a:p>
            <a:endParaRPr/>
          </a:p>
        </p:txBody>
      </p:sp>
      <p:sp>
        <p:nvSpPr>
          <p:cNvPr id="926" name="object 926"/>
          <p:cNvSpPr/>
          <p:nvPr/>
        </p:nvSpPr>
        <p:spPr>
          <a:xfrm>
            <a:off x="8258954" y="5220740"/>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927" name="object 927"/>
          <p:cNvSpPr/>
          <p:nvPr/>
        </p:nvSpPr>
        <p:spPr>
          <a:xfrm>
            <a:off x="8279163" y="5220740"/>
            <a:ext cx="3175" cy="0"/>
          </a:xfrm>
          <a:custGeom>
            <a:avLst/>
            <a:gdLst/>
            <a:ahLst/>
            <a:cxnLst/>
            <a:rect l="l" t="t" r="r" b="b"/>
            <a:pathLst>
              <a:path w="3175">
                <a:moveTo>
                  <a:pt x="0" y="0"/>
                </a:moveTo>
                <a:lnTo>
                  <a:pt x="2755" y="0"/>
                </a:lnTo>
              </a:path>
            </a:pathLst>
          </a:custGeom>
          <a:ln w="3175">
            <a:solidFill>
              <a:srgbClr val="000000"/>
            </a:solidFill>
          </a:ln>
        </p:spPr>
        <p:txBody>
          <a:bodyPr wrap="square" lIns="0" tIns="0" rIns="0" bIns="0" rtlCol="0"/>
          <a:lstStyle/>
          <a:p>
            <a:endParaRPr/>
          </a:p>
        </p:txBody>
      </p:sp>
      <p:sp>
        <p:nvSpPr>
          <p:cNvPr id="928" name="object 928"/>
          <p:cNvSpPr/>
          <p:nvPr/>
        </p:nvSpPr>
        <p:spPr>
          <a:xfrm>
            <a:off x="8300317" y="5220740"/>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929" name="object 929"/>
          <p:cNvSpPr/>
          <p:nvPr/>
        </p:nvSpPr>
        <p:spPr>
          <a:xfrm>
            <a:off x="8321445" y="5220740"/>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930" name="object 930"/>
          <p:cNvSpPr/>
          <p:nvPr/>
        </p:nvSpPr>
        <p:spPr>
          <a:xfrm>
            <a:off x="8341655" y="5220740"/>
            <a:ext cx="3175" cy="0"/>
          </a:xfrm>
          <a:custGeom>
            <a:avLst/>
            <a:gdLst/>
            <a:ahLst/>
            <a:cxnLst/>
            <a:rect l="l" t="t" r="r" b="b"/>
            <a:pathLst>
              <a:path w="3175">
                <a:moveTo>
                  <a:pt x="0" y="0"/>
                </a:moveTo>
                <a:lnTo>
                  <a:pt x="2743" y="0"/>
                </a:lnTo>
              </a:path>
            </a:pathLst>
          </a:custGeom>
          <a:ln w="3175">
            <a:solidFill>
              <a:srgbClr val="000000"/>
            </a:solidFill>
          </a:ln>
        </p:spPr>
        <p:txBody>
          <a:bodyPr wrap="square" lIns="0" tIns="0" rIns="0" bIns="0" rtlCol="0"/>
          <a:lstStyle/>
          <a:p>
            <a:endParaRPr/>
          </a:p>
        </p:txBody>
      </p:sp>
      <p:sp>
        <p:nvSpPr>
          <p:cNvPr id="931" name="object 931"/>
          <p:cNvSpPr/>
          <p:nvPr/>
        </p:nvSpPr>
        <p:spPr>
          <a:xfrm>
            <a:off x="8362771" y="5220740"/>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932" name="object 932"/>
          <p:cNvSpPr/>
          <p:nvPr/>
        </p:nvSpPr>
        <p:spPr>
          <a:xfrm>
            <a:off x="8382981" y="5220740"/>
            <a:ext cx="3175" cy="0"/>
          </a:xfrm>
          <a:custGeom>
            <a:avLst/>
            <a:gdLst/>
            <a:ahLst/>
            <a:cxnLst/>
            <a:rect l="l" t="t" r="r" b="b"/>
            <a:pathLst>
              <a:path w="3175">
                <a:moveTo>
                  <a:pt x="0" y="0"/>
                </a:moveTo>
                <a:lnTo>
                  <a:pt x="2755" y="0"/>
                </a:lnTo>
              </a:path>
            </a:pathLst>
          </a:custGeom>
          <a:ln w="3175">
            <a:solidFill>
              <a:srgbClr val="000000"/>
            </a:solidFill>
          </a:ln>
        </p:spPr>
        <p:txBody>
          <a:bodyPr wrap="square" lIns="0" tIns="0" rIns="0" bIns="0" rtlCol="0"/>
          <a:lstStyle/>
          <a:p>
            <a:endParaRPr/>
          </a:p>
        </p:txBody>
      </p:sp>
      <p:sp>
        <p:nvSpPr>
          <p:cNvPr id="933" name="object 933"/>
          <p:cNvSpPr/>
          <p:nvPr/>
        </p:nvSpPr>
        <p:spPr>
          <a:xfrm>
            <a:off x="8404135" y="5220740"/>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934" name="object 934"/>
          <p:cNvSpPr/>
          <p:nvPr/>
        </p:nvSpPr>
        <p:spPr>
          <a:xfrm>
            <a:off x="8424344" y="5220740"/>
            <a:ext cx="3175" cy="0"/>
          </a:xfrm>
          <a:custGeom>
            <a:avLst/>
            <a:gdLst/>
            <a:ahLst/>
            <a:cxnLst/>
            <a:rect l="l" t="t" r="r" b="b"/>
            <a:pathLst>
              <a:path w="3175">
                <a:moveTo>
                  <a:pt x="0" y="0"/>
                </a:moveTo>
                <a:lnTo>
                  <a:pt x="2755" y="0"/>
                </a:lnTo>
              </a:path>
            </a:pathLst>
          </a:custGeom>
          <a:ln w="3175">
            <a:solidFill>
              <a:srgbClr val="000000"/>
            </a:solidFill>
          </a:ln>
        </p:spPr>
        <p:txBody>
          <a:bodyPr wrap="square" lIns="0" tIns="0" rIns="0" bIns="0" rtlCol="0"/>
          <a:lstStyle/>
          <a:p>
            <a:endParaRPr/>
          </a:p>
        </p:txBody>
      </p:sp>
      <p:sp>
        <p:nvSpPr>
          <p:cNvPr id="935" name="object 935"/>
          <p:cNvSpPr/>
          <p:nvPr/>
        </p:nvSpPr>
        <p:spPr>
          <a:xfrm>
            <a:off x="8445473" y="5220740"/>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936" name="object 936"/>
          <p:cNvSpPr/>
          <p:nvPr/>
        </p:nvSpPr>
        <p:spPr>
          <a:xfrm>
            <a:off x="8465683" y="5220740"/>
            <a:ext cx="3175" cy="0"/>
          </a:xfrm>
          <a:custGeom>
            <a:avLst/>
            <a:gdLst/>
            <a:ahLst/>
            <a:cxnLst/>
            <a:rect l="l" t="t" r="r" b="b"/>
            <a:pathLst>
              <a:path w="3175">
                <a:moveTo>
                  <a:pt x="0" y="0"/>
                </a:moveTo>
                <a:lnTo>
                  <a:pt x="2755" y="0"/>
                </a:lnTo>
              </a:path>
            </a:pathLst>
          </a:custGeom>
          <a:ln w="3175">
            <a:solidFill>
              <a:srgbClr val="000000"/>
            </a:solidFill>
          </a:ln>
        </p:spPr>
        <p:txBody>
          <a:bodyPr wrap="square" lIns="0" tIns="0" rIns="0" bIns="0" rtlCol="0"/>
          <a:lstStyle/>
          <a:p>
            <a:endParaRPr/>
          </a:p>
        </p:txBody>
      </p:sp>
      <p:sp>
        <p:nvSpPr>
          <p:cNvPr id="937" name="object 937"/>
          <p:cNvSpPr/>
          <p:nvPr/>
        </p:nvSpPr>
        <p:spPr>
          <a:xfrm>
            <a:off x="8486811" y="5220740"/>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938" name="object 938"/>
          <p:cNvSpPr/>
          <p:nvPr/>
        </p:nvSpPr>
        <p:spPr>
          <a:xfrm>
            <a:off x="8507046" y="5220740"/>
            <a:ext cx="3175" cy="0"/>
          </a:xfrm>
          <a:custGeom>
            <a:avLst/>
            <a:gdLst/>
            <a:ahLst/>
            <a:cxnLst/>
            <a:rect l="l" t="t" r="r" b="b"/>
            <a:pathLst>
              <a:path w="3175">
                <a:moveTo>
                  <a:pt x="0" y="0"/>
                </a:moveTo>
                <a:lnTo>
                  <a:pt x="2755" y="0"/>
                </a:lnTo>
              </a:path>
            </a:pathLst>
          </a:custGeom>
          <a:ln w="3175">
            <a:solidFill>
              <a:srgbClr val="000000"/>
            </a:solidFill>
          </a:ln>
        </p:spPr>
        <p:txBody>
          <a:bodyPr wrap="square" lIns="0" tIns="0" rIns="0" bIns="0" rtlCol="0"/>
          <a:lstStyle/>
          <a:p>
            <a:endParaRPr/>
          </a:p>
        </p:txBody>
      </p:sp>
      <p:sp>
        <p:nvSpPr>
          <p:cNvPr id="939" name="object 939"/>
          <p:cNvSpPr/>
          <p:nvPr/>
        </p:nvSpPr>
        <p:spPr>
          <a:xfrm>
            <a:off x="8528175" y="5220740"/>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940" name="object 940"/>
          <p:cNvSpPr/>
          <p:nvPr/>
        </p:nvSpPr>
        <p:spPr>
          <a:xfrm>
            <a:off x="8548372" y="5220740"/>
            <a:ext cx="3175" cy="0"/>
          </a:xfrm>
          <a:custGeom>
            <a:avLst/>
            <a:gdLst/>
            <a:ahLst/>
            <a:cxnLst/>
            <a:rect l="l" t="t" r="r" b="b"/>
            <a:pathLst>
              <a:path w="3175">
                <a:moveTo>
                  <a:pt x="0" y="0"/>
                </a:moveTo>
                <a:lnTo>
                  <a:pt x="2755" y="0"/>
                </a:lnTo>
              </a:path>
            </a:pathLst>
          </a:custGeom>
          <a:ln w="3175">
            <a:solidFill>
              <a:srgbClr val="000000"/>
            </a:solidFill>
          </a:ln>
        </p:spPr>
        <p:txBody>
          <a:bodyPr wrap="square" lIns="0" tIns="0" rIns="0" bIns="0" rtlCol="0"/>
          <a:lstStyle/>
          <a:p>
            <a:endParaRPr/>
          </a:p>
        </p:txBody>
      </p:sp>
      <p:sp>
        <p:nvSpPr>
          <p:cNvPr id="941" name="object 941"/>
          <p:cNvSpPr/>
          <p:nvPr/>
        </p:nvSpPr>
        <p:spPr>
          <a:xfrm>
            <a:off x="8569500" y="5220740"/>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942" name="object 942"/>
          <p:cNvSpPr/>
          <p:nvPr/>
        </p:nvSpPr>
        <p:spPr>
          <a:xfrm>
            <a:off x="8589710" y="5220740"/>
            <a:ext cx="3175" cy="0"/>
          </a:xfrm>
          <a:custGeom>
            <a:avLst/>
            <a:gdLst/>
            <a:ahLst/>
            <a:cxnLst/>
            <a:rect l="l" t="t" r="r" b="b"/>
            <a:pathLst>
              <a:path w="3175">
                <a:moveTo>
                  <a:pt x="0" y="0"/>
                </a:moveTo>
                <a:lnTo>
                  <a:pt x="2755" y="0"/>
                </a:lnTo>
              </a:path>
            </a:pathLst>
          </a:custGeom>
          <a:ln w="3175">
            <a:solidFill>
              <a:srgbClr val="000000"/>
            </a:solidFill>
          </a:ln>
        </p:spPr>
        <p:txBody>
          <a:bodyPr wrap="square" lIns="0" tIns="0" rIns="0" bIns="0" rtlCol="0"/>
          <a:lstStyle/>
          <a:p>
            <a:endParaRPr/>
          </a:p>
        </p:txBody>
      </p:sp>
      <p:sp>
        <p:nvSpPr>
          <p:cNvPr id="943" name="object 943"/>
          <p:cNvSpPr/>
          <p:nvPr/>
        </p:nvSpPr>
        <p:spPr>
          <a:xfrm>
            <a:off x="8610864" y="5220740"/>
            <a:ext cx="3175" cy="0"/>
          </a:xfrm>
          <a:custGeom>
            <a:avLst/>
            <a:gdLst/>
            <a:ahLst/>
            <a:cxnLst/>
            <a:rect l="l" t="t" r="r" b="b"/>
            <a:pathLst>
              <a:path w="3175">
                <a:moveTo>
                  <a:pt x="0" y="0"/>
                </a:moveTo>
                <a:lnTo>
                  <a:pt x="2755" y="0"/>
                </a:lnTo>
              </a:path>
            </a:pathLst>
          </a:custGeom>
          <a:ln w="3175">
            <a:solidFill>
              <a:srgbClr val="000000"/>
            </a:solidFill>
          </a:ln>
        </p:spPr>
        <p:txBody>
          <a:bodyPr wrap="square" lIns="0" tIns="0" rIns="0" bIns="0" rtlCol="0"/>
          <a:lstStyle/>
          <a:p>
            <a:endParaRPr/>
          </a:p>
        </p:txBody>
      </p:sp>
      <p:sp>
        <p:nvSpPr>
          <p:cNvPr id="944" name="object 944"/>
          <p:cNvSpPr/>
          <p:nvPr/>
        </p:nvSpPr>
        <p:spPr>
          <a:xfrm>
            <a:off x="8631993" y="5220740"/>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945" name="object 945"/>
          <p:cNvSpPr/>
          <p:nvPr/>
        </p:nvSpPr>
        <p:spPr>
          <a:xfrm>
            <a:off x="8652202" y="5220740"/>
            <a:ext cx="3175" cy="0"/>
          </a:xfrm>
          <a:custGeom>
            <a:avLst/>
            <a:gdLst/>
            <a:ahLst/>
            <a:cxnLst/>
            <a:rect l="l" t="t" r="r" b="b"/>
            <a:pathLst>
              <a:path w="3175">
                <a:moveTo>
                  <a:pt x="0" y="0"/>
                </a:moveTo>
                <a:lnTo>
                  <a:pt x="2755" y="0"/>
                </a:lnTo>
              </a:path>
            </a:pathLst>
          </a:custGeom>
          <a:ln w="3175">
            <a:solidFill>
              <a:srgbClr val="000000"/>
            </a:solidFill>
          </a:ln>
        </p:spPr>
        <p:txBody>
          <a:bodyPr wrap="square" lIns="0" tIns="0" rIns="0" bIns="0" rtlCol="0"/>
          <a:lstStyle/>
          <a:p>
            <a:endParaRPr/>
          </a:p>
        </p:txBody>
      </p:sp>
      <p:sp>
        <p:nvSpPr>
          <p:cNvPr id="946" name="object 946"/>
          <p:cNvSpPr/>
          <p:nvPr/>
        </p:nvSpPr>
        <p:spPr>
          <a:xfrm>
            <a:off x="8673331" y="5220740"/>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947" name="object 947"/>
          <p:cNvSpPr/>
          <p:nvPr/>
        </p:nvSpPr>
        <p:spPr>
          <a:xfrm>
            <a:off x="8693540" y="5220740"/>
            <a:ext cx="3175" cy="0"/>
          </a:xfrm>
          <a:custGeom>
            <a:avLst/>
            <a:gdLst/>
            <a:ahLst/>
            <a:cxnLst/>
            <a:rect l="l" t="t" r="r" b="b"/>
            <a:pathLst>
              <a:path w="3175">
                <a:moveTo>
                  <a:pt x="0" y="0"/>
                </a:moveTo>
                <a:lnTo>
                  <a:pt x="2743" y="0"/>
                </a:lnTo>
              </a:path>
            </a:pathLst>
          </a:custGeom>
          <a:ln w="3175">
            <a:solidFill>
              <a:srgbClr val="000000"/>
            </a:solidFill>
          </a:ln>
        </p:spPr>
        <p:txBody>
          <a:bodyPr wrap="square" lIns="0" tIns="0" rIns="0" bIns="0" rtlCol="0"/>
          <a:lstStyle/>
          <a:p>
            <a:endParaRPr/>
          </a:p>
        </p:txBody>
      </p:sp>
      <p:sp>
        <p:nvSpPr>
          <p:cNvPr id="948" name="object 948"/>
          <p:cNvSpPr/>
          <p:nvPr/>
        </p:nvSpPr>
        <p:spPr>
          <a:xfrm>
            <a:off x="8714695" y="5220740"/>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949" name="object 949"/>
          <p:cNvSpPr/>
          <p:nvPr/>
        </p:nvSpPr>
        <p:spPr>
          <a:xfrm>
            <a:off x="8734904" y="5220740"/>
            <a:ext cx="3175" cy="0"/>
          </a:xfrm>
          <a:custGeom>
            <a:avLst/>
            <a:gdLst/>
            <a:ahLst/>
            <a:cxnLst/>
            <a:rect l="l" t="t" r="r" b="b"/>
            <a:pathLst>
              <a:path w="3175">
                <a:moveTo>
                  <a:pt x="0" y="0"/>
                </a:moveTo>
                <a:lnTo>
                  <a:pt x="2755" y="0"/>
                </a:lnTo>
              </a:path>
            </a:pathLst>
          </a:custGeom>
          <a:ln w="3175">
            <a:solidFill>
              <a:srgbClr val="000000"/>
            </a:solidFill>
          </a:ln>
        </p:spPr>
        <p:txBody>
          <a:bodyPr wrap="square" lIns="0" tIns="0" rIns="0" bIns="0" rtlCol="0"/>
          <a:lstStyle/>
          <a:p>
            <a:endParaRPr/>
          </a:p>
        </p:txBody>
      </p:sp>
      <p:sp>
        <p:nvSpPr>
          <p:cNvPr id="950" name="object 950"/>
          <p:cNvSpPr/>
          <p:nvPr/>
        </p:nvSpPr>
        <p:spPr>
          <a:xfrm>
            <a:off x="8756020" y="5220740"/>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951" name="object 951"/>
          <p:cNvSpPr/>
          <p:nvPr/>
        </p:nvSpPr>
        <p:spPr>
          <a:xfrm>
            <a:off x="8776230" y="5220740"/>
            <a:ext cx="3175" cy="0"/>
          </a:xfrm>
          <a:custGeom>
            <a:avLst/>
            <a:gdLst/>
            <a:ahLst/>
            <a:cxnLst/>
            <a:rect l="l" t="t" r="r" b="b"/>
            <a:pathLst>
              <a:path w="3175">
                <a:moveTo>
                  <a:pt x="0" y="0"/>
                </a:moveTo>
                <a:lnTo>
                  <a:pt x="2755" y="0"/>
                </a:lnTo>
              </a:path>
            </a:pathLst>
          </a:custGeom>
          <a:ln w="3175">
            <a:solidFill>
              <a:srgbClr val="000000"/>
            </a:solidFill>
          </a:ln>
        </p:spPr>
        <p:txBody>
          <a:bodyPr wrap="square" lIns="0" tIns="0" rIns="0" bIns="0" rtlCol="0"/>
          <a:lstStyle/>
          <a:p>
            <a:endParaRPr/>
          </a:p>
        </p:txBody>
      </p:sp>
      <p:sp>
        <p:nvSpPr>
          <p:cNvPr id="952" name="object 952"/>
          <p:cNvSpPr/>
          <p:nvPr/>
        </p:nvSpPr>
        <p:spPr>
          <a:xfrm>
            <a:off x="8797358" y="5220740"/>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953" name="object 953"/>
          <p:cNvSpPr/>
          <p:nvPr/>
        </p:nvSpPr>
        <p:spPr>
          <a:xfrm>
            <a:off x="8817594" y="5220740"/>
            <a:ext cx="3175" cy="0"/>
          </a:xfrm>
          <a:custGeom>
            <a:avLst/>
            <a:gdLst/>
            <a:ahLst/>
            <a:cxnLst/>
            <a:rect l="l" t="t" r="r" b="b"/>
            <a:pathLst>
              <a:path w="3175">
                <a:moveTo>
                  <a:pt x="0" y="0"/>
                </a:moveTo>
                <a:lnTo>
                  <a:pt x="2755" y="0"/>
                </a:lnTo>
              </a:path>
            </a:pathLst>
          </a:custGeom>
          <a:ln w="3175">
            <a:solidFill>
              <a:srgbClr val="000000"/>
            </a:solidFill>
          </a:ln>
        </p:spPr>
        <p:txBody>
          <a:bodyPr wrap="square" lIns="0" tIns="0" rIns="0" bIns="0" rtlCol="0"/>
          <a:lstStyle/>
          <a:p>
            <a:endParaRPr/>
          </a:p>
        </p:txBody>
      </p:sp>
      <p:sp>
        <p:nvSpPr>
          <p:cNvPr id="954" name="object 954"/>
          <p:cNvSpPr/>
          <p:nvPr/>
        </p:nvSpPr>
        <p:spPr>
          <a:xfrm>
            <a:off x="8838722" y="5220740"/>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955" name="object 955"/>
          <p:cNvSpPr/>
          <p:nvPr/>
        </p:nvSpPr>
        <p:spPr>
          <a:xfrm>
            <a:off x="8858932" y="5220740"/>
            <a:ext cx="3175" cy="0"/>
          </a:xfrm>
          <a:custGeom>
            <a:avLst/>
            <a:gdLst/>
            <a:ahLst/>
            <a:cxnLst/>
            <a:rect l="l" t="t" r="r" b="b"/>
            <a:pathLst>
              <a:path w="3175">
                <a:moveTo>
                  <a:pt x="0" y="0"/>
                </a:moveTo>
                <a:lnTo>
                  <a:pt x="2755" y="0"/>
                </a:lnTo>
              </a:path>
            </a:pathLst>
          </a:custGeom>
          <a:ln w="3175">
            <a:solidFill>
              <a:srgbClr val="000000"/>
            </a:solidFill>
          </a:ln>
        </p:spPr>
        <p:txBody>
          <a:bodyPr wrap="square" lIns="0" tIns="0" rIns="0" bIns="0" rtlCol="0"/>
          <a:lstStyle/>
          <a:p>
            <a:endParaRPr/>
          </a:p>
        </p:txBody>
      </p:sp>
      <p:sp>
        <p:nvSpPr>
          <p:cNvPr id="956" name="object 956"/>
          <p:cNvSpPr/>
          <p:nvPr/>
        </p:nvSpPr>
        <p:spPr>
          <a:xfrm>
            <a:off x="8880060" y="5220740"/>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957" name="object 957"/>
          <p:cNvSpPr/>
          <p:nvPr/>
        </p:nvSpPr>
        <p:spPr>
          <a:xfrm>
            <a:off x="8900257" y="5220740"/>
            <a:ext cx="3175" cy="0"/>
          </a:xfrm>
          <a:custGeom>
            <a:avLst/>
            <a:gdLst/>
            <a:ahLst/>
            <a:cxnLst/>
            <a:rect l="l" t="t" r="r" b="b"/>
            <a:pathLst>
              <a:path w="3175">
                <a:moveTo>
                  <a:pt x="0" y="0"/>
                </a:moveTo>
                <a:lnTo>
                  <a:pt x="2755" y="0"/>
                </a:lnTo>
              </a:path>
            </a:pathLst>
          </a:custGeom>
          <a:ln w="3175">
            <a:solidFill>
              <a:srgbClr val="000000"/>
            </a:solidFill>
          </a:ln>
        </p:spPr>
        <p:txBody>
          <a:bodyPr wrap="square" lIns="0" tIns="0" rIns="0" bIns="0" rtlCol="0"/>
          <a:lstStyle/>
          <a:p>
            <a:endParaRPr/>
          </a:p>
        </p:txBody>
      </p:sp>
      <p:sp>
        <p:nvSpPr>
          <p:cNvPr id="958" name="object 958"/>
          <p:cNvSpPr/>
          <p:nvPr/>
        </p:nvSpPr>
        <p:spPr>
          <a:xfrm>
            <a:off x="8921424" y="5220740"/>
            <a:ext cx="3175" cy="0"/>
          </a:xfrm>
          <a:custGeom>
            <a:avLst/>
            <a:gdLst/>
            <a:ahLst/>
            <a:cxnLst/>
            <a:rect l="l" t="t" r="r" b="b"/>
            <a:pathLst>
              <a:path w="3175">
                <a:moveTo>
                  <a:pt x="0" y="0"/>
                </a:moveTo>
                <a:lnTo>
                  <a:pt x="2755" y="0"/>
                </a:lnTo>
              </a:path>
            </a:pathLst>
          </a:custGeom>
          <a:ln w="3175">
            <a:solidFill>
              <a:srgbClr val="000000"/>
            </a:solidFill>
          </a:ln>
        </p:spPr>
        <p:txBody>
          <a:bodyPr wrap="square" lIns="0" tIns="0" rIns="0" bIns="0" rtlCol="0"/>
          <a:lstStyle/>
          <a:p>
            <a:endParaRPr/>
          </a:p>
        </p:txBody>
      </p:sp>
      <p:sp>
        <p:nvSpPr>
          <p:cNvPr id="959" name="object 959"/>
          <p:cNvSpPr/>
          <p:nvPr/>
        </p:nvSpPr>
        <p:spPr>
          <a:xfrm>
            <a:off x="8942552" y="5220740"/>
            <a:ext cx="1905" cy="0"/>
          </a:xfrm>
          <a:custGeom>
            <a:avLst/>
            <a:gdLst/>
            <a:ahLst/>
            <a:cxnLst/>
            <a:rect l="l" t="t" r="r" b="b"/>
            <a:pathLst>
              <a:path w="1904">
                <a:moveTo>
                  <a:pt x="0" y="0"/>
                </a:moveTo>
                <a:lnTo>
                  <a:pt x="1838" y="0"/>
                </a:lnTo>
              </a:path>
            </a:pathLst>
          </a:custGeom>
          <a:ln w="3175">
            <a:solidFill>
              <a:srgbClr val="000000"/>
            </a:solidFill>
          </a:ln>
        </p:spPr>
        <p:txBody>
          <a:bodyPr wrap="square" lIns="0" tIns="0" rIns="0" bIns="0" rtlCol="0"/>
          <a:lstStyle/>
          <a:p>
            <a:endParaRPr/>
          </a:p>
        </p:txBody>
      </p:sp>
      <p:sp>
        <p:nvSpPr>
          <p:cNvPr id="960" name="object 960"/>
          <p:cNvSpPr/>
          <p:nvPr/>
        </p:nvSpPr>
        <p:spPr>
          <a:xfrm>
            <a:off x="8983877" y="5220740"/>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961" name="object 961"/>
          <p:cNvSpPr/>
          <p:nvPr/>
        </p:nvSpPr>
        <p:spPr>
          <a:xfrm>
            <a:off x="8962749" y="5220740"/>
            <a:ext cx="50165" cy="0"/>
          </a:xfrm>
          <a:custGeom>
            <a:avLst/>
            <a:gdLst/>
            <a:ahLst/>
            <a:cxnLst/>
            <a:rect l="l" t="t" r="r" b="b"/>
            <a:pathLst>
              <a:path w="50165">
                <a:moveTo>
                  <a:pt x="0" y="0"/>
                </a:moveTo>
                <a:lnTo>
                  <a:pt x="49605" y="0"/>
                </a:lnTo>
              </a:path>
            </a:pathLst>
          </a:custGeom>
          <a:ln w="3175">
            <a:solidFill>
              <a:srgbClr val="000000"/>
            </a:solidFill>
          </a:ln>
        </p:spPr>
        <p:txBody>
          <a:bodyPr wrap="square" lIns="0" tIns="0" rIns="0" bIns="0" rtlCol="0"/>
          <a:lstStyle/>
          <a:p>
            <a:endParaRPr/>
          </a:p>
        </p:txBody>
      </p:sp>
      <p:sp>
        <p:nvSpPr>
          <p:cNvPr id="962" name="object 962"/>
          <p:cNvSpPr/>
          <p:nvPr/>
        </p:nvSpPr>
        <p:spPr>
          <a:xfrm>
            <a:off x="6478335" y="4997727"/>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963" name="object 963"/>
          <p:cNvSpPr/>
          <p:nvPr/>
        </p:nvSpPr>
        <p:spPr>
          <a:xfrm>
            <a:off x="6499463" y="4997727"/>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964" name="object 964"/>
          <p:cNvSpPr/>
          <p:nvPr/>
        </p:nvSpPr>
        <p:spPr>
          <a:xfrm>
            <a:off x="6478335" y="4997727"/>
            <a:ext cx="44450" cy="0"/>
          </a:xfrm>
          <a:custGeom>
            <a:avLst/>
            <a:gdLst/>
            <a:ahLst/>
            <a:cxnLst/>
            <a:rect l="l" t="t" r="r" b="b"/>
            <a:pathLst>
              <a:path w="44450">
                <a:moveTo>
                  <a:pt x="0" y="0"/>
                </a:moveTo>
                <a:lnTo>
                  <a:pt x="44119" y="0"/>
                </a:lnTo>
              </a:path>
            </a:pathLst>
          </a:custGeom>
          <a:ln w="3175">
            <a:solidFill>
              <a:srgbClr val="000000"/>
            </a:solidFill>
          </a:ln>
        </p:spPr>
        <p:txBody>
          <a:bodyPr wrap="square" lIns="0" tIns="0" rIns="0" bIns="0" rtlCol="0"/>
          <a:lstStyle/>
          <a:p>
            <a:endParaRPr/>
          </a:p>
        </p:txBody>
      </p:sp>
      <p:sp>
        <p:nvSpPr>
          <p:cNvPr id="965" name="object 965"/>
          <p:cNvSpPr/>
          <p:nvPr/>
        </p:nvSpPr>
        <p:spPr>
          <a:xfrm>
            <a:off x="6540827" y="4997727"/>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966" name="object 966"/>
          <p:cNvSpPr/>
          <p:nvPr/>
        </p:nvSpPr>
        <p:spPr>
          <a:xfrm>
            <a:off x="6561037" y="4997727"/>
            <a:ext cx="3175" cy="0"/>
          </a:xfrm>
          <a:custGeom>
            <a:avLst/>
            <a:gdLst/>
            <a:ahLst/>
            <a:cxnLst/>
            <a:rect l="l" t="t" r="r" b="b"/>
            <a:pathLst>
              <a:path w="3175">
                <a:moveTo>
                  <a:pt x="0" y="0"/>
                </a:moveTo>
                <a:lnTo>
                  <a:pt x="2755" y="0"/>
                </a:lnTo>
              </a:path>
            </a:pathLst>
          </a:custGeom>
          <a:ln w="3175">
            <a:solidFill>
              <a:srgbClr val="000000"/>
            </a:solidFill>
          </a:ln>
        </p:spPr>
        <p:txBody>
          <a:bodyPr wrap="square" lIns="0" tIns="0" rIns="0" bIns="0" rtlCol="0"/>
          <a:lstStyle/>
          <a:p>
            <a:endParaRPr/>
          </a:p>
        </p:txBody>
      </p:sp>
      <p:sp>
        <p:nvSpPr>
          <p:cNvPr id="967" name="object 967"/>
          <p:cNvSpPr/>
          <p:nvPr/>
        </p:nvSpPr>
        <p:spPr>
          <a:xfrm>
            <a:off x="6582165" y="4997727"/>
            <a:ext cx="1905" cy="0"/>
          </a:xfrm>
          <a:custGeom>
            <a:avLst/>
            <a:gdLst/>
            <a:ahLst/>
            <a:cxnLst/>
            <a:rect l="l" t="t" r="r" b="b"/>
            <a:pathLst>
              <a:path w="1904">
                <a:moveTo>
                  <a:pt x="0" y="0"/>
                </a:moveTo>
                <a:lnTo>
                  <a:pt x="1836" y="0"/>
                </a:lnTo>
              </a:path>
            </a:pathLst>
          </a:custGeom>
          <a:ln w="3175">
            <a:solidFill>
              <a:srgbClr val="000000"/>
            </a:solidFill>
          </a:ln>
        </p:spPr>
        <p:txBody>
          <a:bodyPr wrap="square" lIns="0" tIns="0" rIns="0" bIns="0" rtlCol="0"/>
          <a:lstStyle/>
          <a:p>
            <a:endParaRPr/>
          </a:p>
        </p:txBody>
      </p:sp>
      <p:sp>
        <p:nvSpPr>
          <p:cNvPr id="968" name="object 968"/>
          <p:cNvSpPr/>
          <p:nvPr/>
        </p:nvSpPr>
        <p:spPr>
          <a:xfrm>
            <a:off x="6623529" y="4997727"/>
            <a:ext cx="1905" cy="0"/>
          </a:xfrm>
          <a:custGeom>
            <a:avLst/>
            <a:gdLst/>
            <a:ahLst/>
            <a:cxnLst/>
            <a:rect l="l" t="t" r="r" b="b"/>
            <a:pathLst>
              <a:path w="1904">
                <a:moveTo>
                  <a:pt x="0" y="0"/>
                </a:moveTo>
                <a:lnTo>
                  <a:pt x="1836" y="0"/>
                </a:lnTo>
              </a:path>
            </a:pathLst>
          </a:custGeom>
          <a:ln w="3175">
            <a:solidFill>
              <a:srgbClr val="000000"/>
            </a:solidFill>
          </a:ln>
        </p:spPr>
        <p:txBody>
          <a:bodyPr wrap="square" lIns="0" tIns="0" rIns="0" bIns="0" rtlCol="0"/>
          <a:lstStyle/>
          <a:p>
            <a:endParaRPr/>
          </a:p>
        </p:txBody>
      </p:sp>
      <p:sp>
        <p:nvSpPr>
          <p:cNvPr id="969" name="object 969"/>
          <p:cNvSpPr/>
          <p:nvPr/>
        </p:nvSpPr>
        <p:spPr>
          <a:xfrm>
            <a:off x="6664855" y="4997727"/>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970" name="object 970"/>
          <p:cNvSpPr/>
          <p:nvPr/>
        </p:nvSpPr>
        <p:spPr>
          <a:xfrm>
            <a:off x="6706192" y="4997727"/>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971" name="object 971"/>
          <p:cNvSpPr/>
          <p:nvPr/>
        </p:nvSpPr>
        <p:spPr>
          <a:xfrm>
            <a:off x="6747557" y="4997727"/>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972" name="object 972"/>
          <p:cNvSpPr/>
          <p:nvPr/>
        </p:nvSpPr>
        <p:spPr>
          <a:xfrm>
            <a:off x="6788882" y="4997727"/>
            <a:ext cx="1905" cy="0"/>
          </a:xfrm>
          <a:custGeom>
            <a:avLst/>
            <a:gdLst/>
            <a:ahLst/>
            <a:cxnLst/>
            <a:rect l="l" t="t" r="r" b="b"/>
            <a:pathLst>
              <a:path w="1904">
                <a:moveTo>
                  <a:pt x="0" y="0"/>
                </a:moveTo>
                <a:lnTo>
                  <a:pt x="1836" y="0"/>
                </a:lnTo>
              </a:path>
            </a:pathLst>
          </a:custGeom>
          <a:ln w="3175">
            <a:solidFill>
              <a:srgbClr val="000000"/>
            </a:solidFill>
          </a:ln>
        </p:spPr>
        <p:txBody>
          <a:bodyPr wrap="square" lIns="0" tIns="0" rIns="0" bIns="0" rtlCol="0"/>
          <a:lstStyle/>
          <a:p>
            <a:endParaRPr/>
          </a:p>
        </p:txBody>
      </p:sp>
      <p:sp>
        <p:nvSpPr>
          <p:cNvPr id="973" name="object 973"/>
          <p:cNvSpPr/>
          <p:nvPr/>
        </p:nvSpPr>
        <p:spPr>
          <a:xfrm>
            <a:off x="6810010" y="4997727"/>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974" name="object 974"/>
          <p:cNvSpPr/>
          <p:nvPr/>
        </p:nvSpPr>
        <p:spPr>
          <a:xfrm>
            <a:off x="6851374" y="4997727"/>
            <a:ext cx="1905" cy="0"/>
          </a:xfrm>
          <a:custGeom>
            <a:avLst/>
            <a:gdLst/>
            <a:ahLst/>
            <a:cxnLst/>
            <a:rect l="l" t="t" r="r" b="b"/>
            <a:pathLst>
              <a:path w="1904">
                <a:moveTo>
                  <a:pt x="0" y="0"/>
                </a:moveTo>
                <a:lnTo>
                  <a:pt x="1836" y="0"/>
                </a:lnTo>
              </a:path>
            </a:pathLst>
          </a:custGeom>
          <a:ln w="3175">
            <a:solidFill>
              <a:srgbClr val="000000"/>
            </a:solidFill>
          </a:ln>
        </p:spPr>
        <p:txBody>
          <a:bodyPr wrap="square" lIns="0" tIns="0" rIns="0" bIns="0" rtlCol="0"/>
          <a:lstStyle/>
          <a:p>
            <a:endParaRPr/>
          </a:p>
        </p:txBody>
      </p:sp>
      <p:sp>
        <p:nvSpPr>
          <p:cNvPr id="975" name="object 975"/>
          <p:cNvSpPr/>
          <p:nvPr/>
        </p:nvSpPr>
        <p:spPr>
          <a:xfrm>
            <a:off x="6892711" y="4997727"/>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976" name="object 976"/>
          <p:cNvSpPr/>
          <p:nvPr/>
        </p:nvSpPr>
        <p:spPr>
          <a:xfrm>
            <a:off x="6934075" y="4997727"/>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977" name="object 977"/>
          <p:cNvSpPr/>
          <p:nvPr/>
        </p:nvSpPr>
        <p:spPr>
          <a:xfrm>
            <a:off x="6975414" y="4997727"/>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978" name="object 978"/>
          <p:cNvSpPr/>
          <p:nvPr/>
        </p:nvSpPr>
        <p:spPr>
          <a:xfrm>
            <a:off x="7016739" y="4997727"/>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979" name="object 979"/>
          <p:cNvSpPr/>
          <p:nvPr/>
        </p:nvSpPr>
        <p:spPr>
          <a:xfrm>
            <a:off x="7058103" y="4997727"/>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980" name="object 980"/>
          <p:cNvSpPr/>
          <p:nvPr/>
        </p:nvSpPr>
        <p:spPr>
          <a:xfrm>
            <a:off x="7120570" y="4997727"/>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981" name="object 981"/>
          <p:cNvSpPr/>
          <p:nvPr/>
        </p:nvSpPr>
        <p:spPr>
          <a:xfrm>
            <a:off x="7140805" y="4997727"/>
            <a:ext cx="3175" cy="0"/>
          </a:xfrm>
          <a:custGeom>
            <a:avLst/>
            <a:gdLst/>
            <a:ahLst/>
            <a:cxnLst/>
            <a:rect l="l" t="t" r="r" b="b"/>
            <a:pathLst>
              <a:path w="3175">
                <a:moveTo>
                  <a:pt x="0" y="0"/>
                </a:moveTo>
                <a:lnTo>
                  <a:pt x="2756" y="0"/>
                </a:lnTo>
              </a:path>
            </a:pathLst>
          </a:custGeom>
          <a:ln w="3175">
            <a:solidFill>
              <a:srgbClr val="000000"/>
            </a:solidFill>
          </a:ln>
        </p:spPr>
        <p:txBody>
          <a:bodyPr wrap="square" lIns="0" tIns="0" rIns="0" bIns="0" rtlCol="0"/>
          <a:lstStyle/>
          <a:p>
            <a:endParaRPr/>
          </a:p>
        </p:txBody>
      </p:sp>
      <p:sp>
        <p:nvSpPr>
          <p:cNvPr id="982" name="object 982"/>
          <p:cNvSpPr/>
          <p:nvPr/>
        </p:nvSpPr>
        <p:spPr>
          <a:xfrm>
            <a:off x="7161934" y="4997727"/>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983" name="object 983"/>
          <p:cNvSpPr/>
          <p:nvPr/>
        </p:nvSpPr>
        <p:spPr>
          <a:xfrm>
            <a:off x="7182143" y="4997727"/>
            <a:ext cx="3175" cy="0"/>
          </a:xfrm>
          <a:custGeom>
            <a:avLst/>
            <a:gdLst/>
            <a:ahLst/>
            <a:cxnLst/>
            <a:rect l="l" t="t" r="r" b="b"/>
            <a:pathLst>
              <a:path w="3175">
                <a:moveTo>
                  <a:pt x="0" y="0"/>
                </a:moveTo>
                <a:lnTo>
                  <a:pt x="2755" y="0"/>
                </a:lnTo>
              </a:path>
            </a:pathLst>
          </a:custGeom>
          <a:ln w="3175">
            <a:solidFill>
              <a:srgbClr val="000000"/>
            </a:solidFill>
          </a:ln>
        </p:spPr>
        <p:txBody>
          <a:bodyPr wrap="square" lIns="0" tIns="0" rIns="0" bIns="0" rtlCol="0"/>
          <a:lstStyle/>
          <a:p>
            <a:endParaRPr/>
          </a:p>
        </p:txBody>
      </p:sp>
      <p:sp>
        <p:nvSpPr>
          <p:cNvPr id="984" name="object 984"/>
          <p:cNvSpPr/>
          <p:nvPr/>
        </p:nvSpPr>
        <p:spPr>
          <a:xfrm>
            <a:off x="7203259" y="4997727"/>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985" name="object 985"/>
          <p:cNvSpPr/>
          <p:nvPr/>
        </p:nvSpPr>
        <p:spPr>
          <a:xfrm>
            <a:off x="7223469" y="4997727"/>
            <a:ext cx="3175" cy="0"/>
          </a:xfrm>
          <a:custGeom>
            <a:avLst/>
            <a:gdLst/>
            <a:ahLst/>
            <a:cxnLst/>
            <a:rect l="l" t="t" r="r" b="b"/>
            <a:pathLst>
              <a:path w="3175">
                <a:moveTo>
                  <a:pt x="0" y="0"/>
                </a:moveTo>
                <a:lnTo>
                  <a:pt x="2755" y="0"/>
                </a:lnTo>
              </a:path>
            </a:pathLst>
          </a:custGeom>
          <a:ln w="3175">
            <a:solidFill>
              <a:srgbClr val="000000"/>
            </a:solidFill>
          </a:ln>
        </p:spPr>
        <p:txBody>
          <a:bodyPr wrap="square" lIns="0" tIns="0" rIns="0" bIns="0" rtlCol="0"/>
          <a:lstStyle/>
          <a:p>
            <a:endParaRPr/>
          </a:p>
        </p:txBody>
      </p:sp>
      <p:sp>
        <p:nvSpPr>
          <p:cNvPr id="986" name="object 986"/>
          <p:cNvSpPr/>
          <p:nvPr/>
        </p:nvSpPr>
        <p:spPr>
          <a:xfrm>
            <a:off x="7244622" y="4997727"/>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987" name="object 987"/>
          <p:cNvSpPr/>
          <p:nvPr/>
        </p:nvSpPr>
        <p:spPr>
          <a:xfrm>
            <a:off x="7264832" y="4997727"/>
            <a:ext cx="3175" cy="0"/>
          </a:xfrm>
          <a:custGeom>
            <a:avLst/>
            <a:gdLst/>
            <a:ahLst/>
            <a:cxnLst/>
            <a:rect l="l" t="t" r="r" b="b"/>
            <a:pathLst>
              <a:path w="3175">
                <a:moveTo>
                  <a:pt x="0" y="0"/>
                </a:moveTo>
                <a:lnTo>
                  <a:pt x="2756" y="0"/>
                </a:lnTo>
              </a:path>
            </a:pathLst>
          </a:custGeom>
          <a:ln w="3175">
            <a:solidFill>
              <a:srgbClr val="000000"/>
            </a:solidFill>
          </a:ln>
        </p:spPr>
        <p:txBody>
          <a:bodyPr wrap="square" lIns="0" tIns="0" rIns="0" bIns="0" rtlCol="0"/>
          <a:lstStyle/>
          <a:p>
            <a:endParaRPr/>
          </a:p>
        </p:txBody>
      </p:sp>
      <p:sp>
        <p:nvSpPr>
          <p:cNvPr id="988" name="object 988"/>
          <p:cNvSpPr/>
          <p:nvPr/>
        </p:nvSpPr>
        <p:spPr>
          <a:xfrm>
            <a:off x="7285961" y="4997727"/>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989" name="object 989"/>
          <p:cNvSpPr/>
          <p:nvPr/>
        </p:nvSpPr>
        <p:spPr>
          <a:xfrm>
            <a:off x="7306171" y="4997727"/>
            <a:ext cx="3175" cy="0"/>
          </a:xfrm>
          <a:custGeom>
            <a:avLst/>
            <a:gdLst/>
            <a:ahLst/>
            <a:cxnLst/>
            <a:rect l="l" t="t" r="r" b="b"/>
            <a:pathLst>
              <a:path w="3175">
                <a:moveTo>
                  <a:pt x="0" y="0"/>
                </a:moveTo>
                <a:lnTo>
                  <a:pt x="2755" y="0"/>
                </a:lnTo>
              </a:path>
            </a:pathLst>
          </a:custGeom>
          <a:ln w="3175">
            <a:solidFill>
              <a:srgbClr val="000000"/>
            </a:solidFill>
          </a:ln>
        </p:spPr>
        <p:txBody>
          <a:bodyPr wrap="square" lIns="0" tIns="0" rIns="0" bIns="0" rtlCol="0"/>
          <a:lstStyle/>
          <a:p>
            <a:endParaRPr/>
          </a:p>
        </p:txBody>
      </p:sp>
      <p:sp>
        <p:nvSpPr>
          <p:cNvPr id="990" name="object 990"/>
          <p:cNvSpPr/>
          <p:nvPr/>
        </p:nvSpPr>
        <p:spPr>
          <a:xfrm>
            <a:off x="7327299" y="4997727"/>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991" name="object 991"/>
          <p:cNvSpPr/>
          <p:nvPr/>
        </p:nvSpPr>
        <p:spPr>
          <a:xfrm>
            <a:off x="7347535" y="4997727"/>
            <a:ext cx="3175" cy="0"/>
          </a:xfrm>
          <a:custGeom>
            <a:avLst/>
            <a:gdLst/>
            <a:ahLst/>
            <a:cxnLst/>
            <a:rect l="l" t="t" r="r" b="b"/>
            <a:pathLst>
              <a:path w="3175">
                <a:moveTo>
                  <a:pt x="0" y="0"/>
                </a:moveTo>
                <a:lnTo>
                  <a:pt x="2755" y="0"/>
                </a:lnTo>
              </a:path>
            </a:pathLst>
          </a:custGeom>
          <a:ln w="3175">
            <a:solidFill>
              <a:srgbClr val="000000"/>
            </a:solidFill>
          </a:ln>
        </p:spPr>
        <p:txBody>
          <a:bodyPr wrap="square" lIns="0" tIns="0" rIns="0" bIns="0" rtlCol="0"/>
          <a:lstStyle/>
          <a:p>
            <a:endParaRPr/>
          </a:p>
        </p:txBody>
      </p:sp>
      <p:sp>
        <p:nvSpPr>
          <p:cNvPr id="992" name="object 992"/>
          <p:cNvSpPr/>
          <p:nvPr/>
        </p:nvSpPr>
        <p:spPr>
          <a:xfrm>
            <a:off x="7368663" y="4997727"/>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993" name="object 993"/>
          <p:cNvSpPr/>
          <p:nvPr/>
        </p:nvSpPr>
        <p:spPr>
          <a:xfrm>
            <a:off x="7388873" y="4997727"/>
            <a:ext cx="3175" cy="0"/>
          </a:xfrm>
          <a:custGeom>
            <a:avLst/>
            <a:gdLst/>
            <a:ahLst/>
            <a:cxnLst/>
            <a:rect l="l" t="t" r="r" b="b"/>
            <a:pathLst>
              <a:path w="3175">
                <a:moveTo>
                  <a:pt x="0" y="0"/>
                </a:moveTo>
                <a:lnTo>
                  <a:pt x="2743" y="0"/>
                </a:lnTo>
              </a:path>
            </a:pathLst>
          </a:custGeom>
          <a:ln w="3175">
            <a:solidFill>
              <a:srgbClr val="000000"/>
            </a:solidFill>
          </a:ln>
        </p:spPr>
        <p:txBody>
          <a:bodyPr wrap="square" lIns="0" tIns="0" rIns="0" bIns="0" rtlCol="0"/>
          <a:lstStyle/>
          <a:p>
            <a:endParaRPr/>
          </a:p>
        </p:txBody>
      </p:sp>
      <p:sp>
        <p:nvSpPr>
          <p:cNvPr id="994" name="object 994"/>
          <p:cNvSpPr/>
          <p:nvPr/>
        </p:nvSpPr>
        <p:spPr>
          <a:xfrm>
            <a:off x="7409988" y="4997727"/>
            <a:ext cx="3175" cy="0"/>
          </a:xfrm>
          <a:custGeom>
            <a:avLst/>
            <a:gdLst/>
            <a:ahLst/>
            <a:cxnLst/>
            <a:rect l="l" t="t" r="r" b="b"/>
            <a:pathLst>
              <a:path w="3175">
                <a:moveTo>
                  <a:pt x="0" y="0"/>
                </a:moveTo>
                <a:lnTo>
                  <a:pt x="2755" y="0"/>
                </a:lnTo>
              </a:path>
            </a:pathLst>
          </a:custGeom>
          <a:ln w="3175">
            <a:solidFill>
              <a:srgbClr val="000000"/>
            </a:solidFill>
          </a:ln>
        </p:spPr>
        <p:txBody>
          <a:bodyPr wrap="square" lIns="0" tIns="0" rIns="0" bIns="0" rtlCol="0"/>
          <a:lstStyle/>
          <a:p>
            <a:endParaRPr/>
          </a:p>
        </p:txBody>
      </p:sp>
      <p:sp>
        <p:nvSpPr>
          <p:cNvPr id="995" name="object 995"/>
          <p:cNvSpPr/>
          <p:nvPr/>
        </p:nvSpPr>
        <p:spPr>
          <a:xfrm>
            <a:off x="7431117" y="4997727"/>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996" name="object 996"/>
          <p:cNvSpPr/>
          <p:nvPr/>
        </p:nvSpPr>
        <p:spPr>
          <a:xfrm>
            <a:off x="7451352" y="4997727"/>
            <a:ext cx="3175" cy="0"/>
          </a:xfrm>
          <a:custGeom>
            <a:avLst/>
            <a:gdLst/>
            <a:ahLst/>
            <a:cxnLst/>
            <a:rect l="l" t="t" r="r" b="b"/>
            <a:pathLst>
              <a:path w="3175">
                <a:moveTo>
                  <a:pt x="0" y="0"/>
                </a:moveTo>
                <a:lnTo>
                  <a:pt x="2755" y="0"/>
                </a:lnTo>
              </a:path>
            </a:pathLst>
          </a:custGeom>
          <a:ln w="3175">
            <a:solidFill>
              <a:srgbClr val="000000"/>
            </a:solidFill>
          </a:ln>
        </p:spPr>
        <p:txBody>
          <a:bodyPr wrap="square" lIns="0" tIns="0" rIns="0" bIns="0" rtlCol="0"/>
          <a:lstStyle/>
          <a:p>
            <a:endParaRPr/>
          </a:p>
        </p:txBody>
      </p:sp>
      <p:sp>
        <p:nvSpPr>
          <p:cNvPr id="997" name="object 997"/>
          <p:cNvSpPr/>
          <p:nvPr/>
        </p:nvSpPr>
        <p:spPr>
          <a:xfrm>
            <a:off x="7472481" y="4997727"/>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998" name="object 998"/>
          <p:cNvSpPr/>
          <p:nvPr/>
        </p:nvSpPr>
        <p:spPr>
          <a:xfrm>
            <a:off x="7492690" y="4997727"/>
            <a:ext cx="3175" cy="0"/>
          </a:xfrm>
          <a:custGeom>
            <a:avLst/>
            <a:gdLst/>
            <a:ahLst/>
            <a:cxnLst/>
            <a:rect l="l" t="t" r="r" b="b"/>
            <a:pathLst>
              <a:path w="3175">
                <a:moveTo>
                  <a:pt x="0" y="0"/>
                </a:moveTo>
                <a:lnTo>
                  <a:pt x="2755" y="0"/>
                </a:lnTo>
              </a:path>
            </a:pathLst>
          </a:custGeom>
          <a:ln w="3175">
            <a:solidFill>
              <a:srgbClr val="000000"/>
            </a:solidFill>
          </a:ln>
        </p:spPr>
        <p:txBody>
          <a:bodyPr wrap="square" lIns="0" tIns="0" rIns="0" bIns="0" rtlCol="0"/>
          <a:lstStyle/>
          <a:p>
            <a:endParaRPr/>
          </a:p>
        </p:txBody>
      </p:sp>
      <p:sp>
        <p:nvSpPr>
          <p:cNvPr id="999" name="object 999"/>
          <p:cNvSpPr/>
          <p:nvPr/>
        </p:nvSpPr>
        <p:spPr>
          <a:xfrm>
            <a:off x="7513819" y="4997727"/>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1000" name="object 1000"/>
          <p:cNvSpPr/>
          <p:nvPr/>
        </p:nvSpPr>
        <p:spPr>
          <a:xfrm>
            <a:off x="7534029" y="4997727"/>
            <a:ext cx="3175" cy="0"/>
          </a:xfrm>
          <a:custGeom>
            <a:avLst/>
            <a:gdLst/>
            <a:ahLst/>
            <a:cxnLst/>
            <a:rect l="l" t="t" r="r" b="b"/>
            <a:pathLst>
              <a:path w="3175">
                <a:moveTo>
                  <a:pt x="0" y="0"/>
                </a:moveTo>
                <a:lnTo>
                  <a:pt x="2755" y="0"/>
                </a:lnTo>
              </a:path>
            </a:pathLst>
          </a:custGeom>
          <a:ln w="3175">
            <a:solidFill>
              <a:srgbClr val="000000"/>
            </a:solidFill>
          </a:ln>
        </p:spPr>
        <p:txBody>
          <a:bodyPr wrap="square" lIns="0" tIns="0" rIns="0" bIns="0" rtlCol="0"/>
          <a:lstStyle/>
          <a:p>
            <a:endParaRPr/>
          </a:p>
        </p:txBody>
      </p:sp>
      <p:sp>
        <p:nvSpPr>
          <p:cNvPr id="1001" name="object 1001"/>
          <p:cNvSpPr/>
          <p:nvPr/>
        </p:nvSpPr>
        <p:spPr>
          <a:xfrm>
            <a:off x="7555183" y="4997727"/>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1002" name="object 1002"/>
          <p:cNvSpPr/>
          <p:nvPr/>
        </p:nvSpPr>
        <p:spPr>
          <a:xfrm>
            <a:off x="7575392" y="4997727"/>
            <a:ext cx="3175" cy="0"/>
          </a:xfrm>
          <a:custGeom>
            <a:avLst/>
            <a:gdLst/>
            <a:ahLst/>
            <a:cxnLst/>
            <a:rect l="l" t="t" r="r" b="b"/>
            <a:pathLst>
              <a:path w="3175">
                <a:moveTo>
                  <a:pt x="0" y="0"/>
                </a:moveTo>
                <a:lnTo>
                  <a:pt x="2755" y="0"/>
                </a:lnTo>
              </a:path>
            </a:pathLst>
          </a:custGeom>
          <a:ln w="3175">
            <a:solidFill>
              <a:srgbClr val="000000"/>
            </a:solidFill>
          </a:ln>
        </p:spPr>
        <p:txBody>
          <a:bodyPr wrap="square" lIns="0" tIns="0" rIns="0" bIns="0" rtlCol="0"/>
          <a:lstStyle/>
          <a:p>
            <a:endParaRPr/>
          </a:p>
        </p:txBody>
      </p:sp>
      <p:sp>
        <p:nvSpPr>
          <p:cNvPr id="1003" name="object 1003"/>
          <p:cNvSpPr/>
          <p:nvPr/>
        </p:nvSpPr>
        <p:spPr>
          <a:xfrm>
            <a:off x="7596508" y="4997727"/>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1004" name="object 1004"/>
          <p:cNvSpPr/>
          <p:nvPr/>
        </p:nvSpPr>
        <p:spPr>
          <a:xfrm>
            <a:off x="7616718" y="4997727"/>
            <a:ext cx="3175" cy="0"/>
          </a:xfrm>
          <a:custGeom>
            <a:avLst/>
            <a:gdLst/>
            <a:ahLst/>
            <a:cxnLst/>
            <a:rect l="l" t="t" r="r" b="b"/>
            <a:pathLst>
              <a:path w="3175">
                <a:moveTo>
                  <a:pt x="0" y="0"/>
                </a:moveTo>
                <a:lnTo>
                  <a:pt x="2755" y="0"/>
                </a:lnTo>
              </a:path>
            </a:pathLst>
          </a:custGeom>
          <a:ln w="3175">
            <a:solidFill>
              <a:srgbClr val="000000"/>
            </a:solidFill>
          </a:ln>
        </p:spPr>
        <p:txBody>
          <a:bodyPr wrap="square" lIns="0" tIns="0" rIns="0" bIns="0" rtlCol="0"/>
          <a:lstStyle/>
          <a:p>
            <a:endParaRPr/>
          </a:p>
        </p:txBody>
      </p:sp>
      <p:sp>
        <p:nvSpPr>
          <p:cNvPr id="1005" name="object 1005"/>
          <p:cNvSpPr/>
          <p:nvPr/>
        </p:nvSpPr>
        <p:spPr>
          <a:xfrm>
            <a:off x="7637846" y="4997727"/>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1006" name="object 1006"/>
          <p:cNvSpPr/>
          <p:nvPr/>
        </p:nvSpPr>
        <p:spPr>
          <a:xfrm>
            <a:off x="7658056" y="4997727"/>
            <a:ext cx="3175" cy="0"/>
          </a:xfrm>
          <a:custGeom>
            <a:avLst/>
            <a:gdLst/>
            <a:ahLst/>
            <a:cxnLst/>
            <a:rect l="l" t="t" r="r" b="b"/>
            <a:pathLst>
              <a:path w="3175">
                <a:moveTo>
                  <a:pt x="0" y="0"/>
                </a:moveTo>
                <a:lnTo>
                  <a:pt x="2755" y="0"/>
                </a:lnTo>
              </a:path>
            </a:pathLst>
          </a:custGeom>
          <a:ln w="3175">
            <a:solidFill>
              <a:srgbClr val="000000"/>
            </a:solidFill>
          </a:ln>
        </p:spPr>
        <p:txBody>
          <a:bodyPr wrap="square" lIns="0" tIns="0" rIns="0" bIns="0" rtlCol="0"/>
          <a:lstStyle/>
          <a:p>
            <a:endParaRPr/>
          </a:p>
        </p:txBody>
      </p:sp>
      <p:sp>
        <p:nvSpPr>
          <p:cNvPr id="1007" name="object 1007"/>
          <p:cNvSpPr/>
          <p:nvPr/>
        </p:nvSpPr>
        <p:spPr>
          <a:xfrm>
            <a:off x="7679210" y="4997727"/>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1008" name="object 1008"/>
          <p:cNvSpPr/>
          <p:nvPr/>
        </p:nvSpPr>
        <p:spPr>
          <a:xfrm>
            <a:off x="7699420" y="4997727"/>
            <a:ext cx="3175" cy="0"/>
          </a:xfrm>
          <a:custGeom>
            <a:avLst/>
            <a:gdLst/>
            <a:ahLst/>
            <a:cxnLst/>
            <a:rect l="l" t="t" r="r" b="b"/>
            <a:pathLst>
              <a:path w="3175">
                <a:moveTo>
                  <a:pt x="0" y="0"/>
                </a:moveTo>
                <a:lnTo>
                  <a:pt x="2755" y="0"/>
                </a:lnTo>
              </a:path>
            </a:pathLst>
          </a:custGeom>
          <a:ln w="3175">
            <a:solidFill>
              <a:srgbClr val="000000"/>
            </a:solidFill>
          </a:ln>
        </p:spPr>
        <p:txBody>
          <a:bodyPr wrap="square" lIns="0" tIns="0" rIns="0" bIns="0" rtlCol="0"/>
          <a:lstStyle/>
          <a:p>
            <a:endParaRPr/>
          </a:p>
        </p:txBody>
      </p:sp>
      <p:sp>
        <p:nvSpPr>
          <p:cNvPr id="1009" name="object 1009"/>
          <p:cNvSpPr/>
          <p:nvPr/>
        </p:nvSpPr>
        <p:spPr>
          <a:xfrm>
            <a:off x="7720548" y="4997727"/>
            <a:ext cx="3175" cy="0"/>
          </a:xfrm>
          <a:custGeom>
            <a:avLst/>
            <a:gdLst/>
            <a:ahLst/>
            <a:cxnLst/>
            <a:rect l="l" t="t" r="r" b="b"/>
            <a:pathLst>
              <a:path w="3175">
                <a:moveTo>
                  <a:pt x="0" y="0"/>
                </a:moveTo>
                <a:lnTo>
                  <a:pt x="2755" y="0"/>
                </a:lnTo>
              </a:path>
            </a:pathLst>
          </a:custGeom>
          <a:ln w="3175">
            <a:solidFill>
              <a:srgbClr val="000000"/>
            </a:solidFill>
          </a:ln>
        </p:spPr>
        <p:txBody>
          <a:bodyPr wrap="square" lIns="0" tIns="0" rIns="0" bIns="0" rtlCol="0"/>
          <a:lstStyle/>
          <a:p>
            <a:endParaRPr/>
          </a:p>
        </p:txBody>
      </p:sp>
      <p:sp>
        <p:nvSpPr>
          <p:cNvPr id="1010" name="object 1010"/>
          <p:cNvSpPr/>
          <p:nvPr/>
        </p:nvSpPr>
        <p:spPr>
          <a:xfrm>
            <a:off x="7741664" y="4997727"/>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1011" name="object 1011"/>
          <p:cNvSpPr/>
          <p:nvPr/>
        </p:nvSpPr>
        <p:spPr>
          <a:xfrm>
            <a:off x="7761874" y="4997727"/>
            <a:ext cx="3175" cy="0"/>
          </a:xfrm>
          <a:custGeom>
            <a:avLst/>
            <a:gdLst/>
            <a:ahLst/>
            <a:cxnLst/>
            <a:rect l="l" t="t" r="r" b="b"/>
            <a:pathLst>
              <a:path w="3175">
                <a:moveTo>
                  <a:pt x="0" y="0"/>
                </a:moveTo>
                <a:lnTo>
                  <a:pt x="2755" y="0"/>
                </a:lnTo>
              </a:path>
            </a:pathLst>
          </a:custGeom>
          <a:ln w="3175">
            <a:solidFill>
              <a:srgbClr val="000000"/>
            </a:solidFill>
          </a:ln>
        </p:spPr>
        <p:txBody>
          <a:bodyPr wrap="square" lIns="0" tIns="0" rIns="0" bIns="0" rtlCol="0"/>
          <a:lstStyle/>
          <a:p>
            <a:endParaRPr/>
          </a:p>
        </p:txBody>
      </p:sp>
      <p:sp>
        <p:nvSpPr>
          <p:cNvPr id="1012" name="object 1012"/>
          <p:cNvSpPr/>
          <p:nvPr/>
        </p:nvSpPr>
        <p:spPr>
          <a:xfrm>
            <a:off x="7783041" y="4997727"/>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1013" name="object 1013"/>
          <p:cNvSpPr/>
          <p:nvPr/>
        </p:nvSpPr>
        <p:spPr>
          <a:xfrm>
            <a:off x="7803238" y="4997727"/>
            <a:ext cx="3175" cy="0"/>
          </a:xfrm>
          <a:custGeom>
            <a:avLst/>
            <a:gdLst/>
            <a:ahLst/>
            <a:cxnLst/>
            <a:rect l="l" t="t" r="r" b="b"/>
            <a:pathLst>
              <a:path w="3175">
                <a:moveTo>
                  <a:pt x="0" y="0"/>
                </a:moveTo>
                <a:lnTo>
                  <a:pt x="2755" y="0"/>
                </a:lnTo>
              </a:path>
            </a:pathLst>
          </a:custGeom>
          <a:ln w="3175">
            <a:solidFill>
              <a:srgbClr val="000000"/>
            </a:solidFill>
          </a:ln>
        </p:spPr>
        <p:txBody>
          <a:bodyPr wrap="square" lIns="0" tIns="0" rIns="0" bIns="0" rtlCol="0"/>
          <a:lstStyle/>
          <a:p>
            <a:endParaRPr/>
          </a:p>
        </p:txBody>
      </p:sp>
      <p:sp>
        <p:nvSpPr>
          <p:cNvPr id="1014" name="object 1014"/>
          <p:cNvSpPr/>
          <p:nvPr/>
        </p:nvSpPr>
        <p:spPr>
          <a:xfrm>
            <a:off x="7824366" y="4997727"/>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1015" name="object 1015"/>
          <p:cNvSpPr/>
          <p:nvPr/>
        </p:nvSpPr>
        <p:spPr>
          <a:xfrm>
            <a:off x="7844576" y="4997727"/>
            <a:ext cx="3175" cy="0"/>
          </a:xfrm>
          <a:custGeom>
            <a:avLst/>
            <a:gdLst/>
            <a:ahLst/>
            <a:cxnLst/>
            <a:rect l="l" t="t" r="r" b="b"/>
            <a:pathLst>
              <a:path w="3175">
                <a:moveTo>
                  <a:pt x="0" y="0"/>
                </a:moveTo>
                <a:lnTo>
                  <a:pt x="2755" y="0"/>
                </a:lnTo>
              </a:path>
            </a:pathLst>
          </a:custGeom>
          <a:ln w="3175">
            <a:solidFill>
              <a:srgbClr val="000000"/>
            </a:solidFill>
          </a:ln>
        </p:spPr>
        <p:txBody>
          <a:bodyPr wrap="square" lIns="0" tIns="0" rIns="0" bIns="0" rtlCol="0"/>
          <a:lstStyle/>
          <a:p>
            <a:endParaRPr/>
          </a:p>
        </p:txBody>
      </p:sp>
      <p:sp>
        <p:nvSpPr>
          <p:cNvPr id="1016" name="object 1016"/>
          <p:cNvSpPr/>
          <p:nvPr/>
        </p:nvSpPr>
        <p:spPr>
          <a:xfrm>
            <a:off x="7865704" y="4997727"/>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1017" name="object 1017"/>
          <p:cNvSpPr/>
          <p:nvPr/>
        </p:nvSpPr>
        <p:spPr>
          <a:xfrm>
            <a:off x="7885940" y="4997727"/>
            <a:ext cx="3175" cy="0"/>
          </a:xfrm>
          <a:custGeom>
            <a:avLst/>
            <a:gdLst/>
            <a:ahLst/>
            <a:cxnLst/>
            <a:rect l="l" t="t" r="r" b="b"/>
            <a:pathLst>
              <a:path w="3175">
                <a:moveTo>
                  <a:pt x="0" y="0"/>
                </a:moveTo>
                <a:lnTo>
                  <a:pt x="2755" y="0"/>
                </a:lnTo>
              </a:path>
            </a:pathLst>
          </a:custGeom>
          <a:ln w="3175">
            <a:solidFill>
              <a:srgbClr val="000000"/>
            </a:solidFill>
          </a:ln>
        </p:spPr>
        <p:txBody>
          <a:bodyPr wrap="square" lIns="0" tIns="0" rIns="0" bIns="0" rtlCol="0"/>
          <a:lstStyle/>
          <a:p>
            <a:endParaRPr/>
          </a:p>
        </p:txBody>
      </p:sp>
      <p:sp>
        <p:nvSpPr>
          <p:cNvPr id="1018" name="object 1018"/>
          <p:cNvSpPr/>
          <p:nvPr/>
        </p:nvSpPr>
        <p:spPr>
          <a:xfrm>
            <a:off x="7907068" y="4997727"/>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1019" name="object 1019"/>
          <p:cNvSpPr/>
          <p:nvPr/>
        </p:nvSpPr>
        <p:spPr>
          <a:xfrm>
            <a:off x="7927278" y="4997727"/>
            <a:ext cx="3175" cy="0"/>
          </a:xfrm>
          <a:custGeom>
            <a:avLst/>
            <a:gdLst/>
            <a:ahLst/>
            <a:cxnLst/>
            <a:rect l="l" t="t" r="r" b="b"/>
            <a:pathLst>
              <a:path w="3175">
                <a:moveTo>
                  <a:pt x="0" y="0"/>
                </a:moveTo>
                <a:lnTo>
                  <a:pt x="2755" y="0"/>
                </a:lnTo>
              </a:path>
            </a:pathLst>
          </a:custGeom>
          <a:ln w="3175">
            <a:solidFill>
              <a:srgbClr val="000000"/>
            </a:solidFill>
          </a:ln>
        </p:spPr>
        <p:txBody>
          <a:bodyPr wrap="square" lIns="0" tIns="0" rIns="0" bIns="0" rtlCol="0"/>
          <a:lstStyle/>
          <a:p>
            <a:endParaRPr/>
          </a:p>
        </p:txBody>
      </p:sp>
      <p:sp>
        <p:nvSpPr>
          <p:cNvPr id="1020" name="object 1020"/>
          <p:cNvSpPr/>
          <p:nvPr/>
        </p:nvSpPr>
        <p:spPr>
          <a:xfrm>
            <a:off x="7948393" y="4997727"/>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1021" name="object 1021"/>
          <p:cNvSpPr/>
          <p:nvPr/>
        </p:nvSpPr>
        <p:spPr>
          <a:xfrm>
            <a:off x="7968603" y="4997727"/>
            <a:ext cx="3175" cy="0"/>
          </a:xfrm>
          <a:custGeom>
            <a:avLst/>
            <a:gdLst/>
            <a:ahLst/>
            <a:cxnLst/>
            <a:rect l="l" t="t" r="r" b="b"/>
            <a:pathLst>
              <a:path w="3175">
                <a:moveTo>
                  <a:pt x="0" y="0"/>
                </a:moveTo>
                <a:lnTo>
                  <a:pt x="2755" y="0"/>
                </a:lnTo>
              </a:path>
            </a:pathLst>
          </a:custGeom>
          <a:ln w="3175">
            <a:solidFill>
              <a:srgbClr val="000000"/>
            </a:solidFill>
          </a:ln>
        </p:spPr>
        <p:txBody>
          <a:bodyPr wrap="square" lIns="0" tIns="0" rIns="0" bIns="0" rtlCol="0"/>
          <a:lstStyle/>
          <a:p>
            <a:endParaRPr/>
          </a:p>
        </p:txBody>
      </p:sp>
      <p:sp>
        <p:nvSpPr>
          <p:cNvPr id="1022" name="object 1022"/>
          <p:cNvSpPr/>
          <p:nvPr/>
        </p:nvSpPr>
        <p:spPr>
          <a:xfrm>
            <a:off x="7989770" y="4997727"/>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1023" name="object 1023"/>
          <p:cNvSpPr/>
          <p:nvPr/>
        </p:nvSpPr>
        <p:spPr>
          <a:xfrm>
            <a:off x="8010886" y="4997727"/>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1024" name="object 1024"/>
          <p:cNvSpPr/>
          <p:nvPr/>
        </p:nvSpPr>
        <p:spPr>
          <a:xfrm>
            <a:off x="8031095" y="4997727"/>
            <a:ext cx="3175" cy="0"/>
          </a:xfrm>
          <a:custGeom>
            <a:avLst/>
            <a:gdLst/>
            <a:ahLst/>
            <a:cxnLst/>
            <a:rect l="l" t="t" r="r" b="b"/>
            <a:pathLst>
              <a:path w="3175">
                <a:moveTo>
                  <a:pt x="0" y="0"/>
                </a:moveTo>
                <a:lnTo>
                  <a:pt x="2755" y="0"/>
                </a:lnTo>
              </a:path>
            </a:pathLst>
          </a:custGeom>
          <a:ln w="3175">
            <a:solidFill>
              <a:srgbClr val="000000"/>
            </a:solidFill>
          </a:ln>
        </p:spPr>
        <p:txBody>
          <a:bodyPr wrap="square" lIns="0" tIns="0" rIns="0" bIns="0" rtlCol="0"/>
          <a:lstStyle/>
          <a:p>
            <a:endParaRPr/>
          </a:p>
        </p:txBody>
      </p:sp>
      <p:sp>
        <p:nvSpPr>
          <p:cNvPr id="1025" name="object 1025"/>
          <p:cNvSpPr/>
          <p:nvPr/>
        </p:nvSpPr>
        <p:spPr>
          <a:xfrm>
            <a:off x="8052224" y="4997727"/>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1026" name="object 1026"/>
          <p:cNvSpPr/>
          <p:nvPr/>
        </p:nvSpPr>
        <p:spPr>
          <a:xfrm>
            <a:off x="8072434" y="4997727"/>
            <a:ext cx="3175" cy="0"/>
          </a:xfrm>
          <a:custGeom>
            <a:avLst/>
            <a:gdLst/>
            <a:ahLst/>
            <a:cxnLst/>
            <a:rect l="l" t="t" r="r" b="b"/>
            <a:pathLst>
              <a:path w="3175">
                <a:moveTo>
                  <a:pt x="0" y="0"/>
                </a:moveTo>
                <a:lnTo>
                  <a:pt x="2755" y="0"/>
                </a:lnTo>
              </a:path>
            </a:pathLst>
          </a:custGeom>
          <a:ln w="3175">
            <a:solidFill>
              <a:srgbClr val="000000"/>
            </a:solidFill>
          </a:ln>
        </p:spPr>
        <p:txBody>
          <a:bodyPr wrap="square" lIns="0" tIns="0" rIns="0" bIns="0" rtlCol="0"/>
          <a:lstStyle/>
          <a:p>
            <a:endParaRPr/>
          </a:p>
        </p:txBody>
      </p:sp>
      <p:sp>
        <p:nvSpPr>
          <p:cNvPr id="1027" name="object 1027"/>
          <p:cNvSpPr/>
          <p:nvPr/>
        </p:nvSpPr>
        <p:spPr>
          <a:xfrm>
            <a:off x="8093588" y="4997727"/>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1028" name="object 1028"/>
          <p:cNvSpPr/>
          <p:nvPr/>
        </p:nvSpPr>
        <p:spPr>
          <a:xfrm>
            <a:off x="8113797" y="4997727"/>
            <a:ext cx="3175" cy="0"/>
          </a:xfrm>
          <a:custGeom>
            <a:avLst/>
            <a:gdLst/>
            <a:ahLst/>
            <a:cxnLst/>
            <a:rect l="l" t="t" r="r" b="b"/>
            <a:pathLst>
              <a:path w="3175">
                <a:moveTo>
                  <a:pt x="0" y="0"/>
                </a:moveTo>
                <a:lnTo>
                  <a:pt x="2755" y="0"/>
                </a:lnTo>
              </a:path>
            </a:pathLst>
          </a:custGeom>
          <a:ln w="3175">
            <a:solidFill>
              <a:srgbClr val="000000"/>
            </a:solidFill>
          </a:ln>
        </p:spPr>
        <p:txBody>
          <a:bodyPr wrap="square" lIns="0" tIns="0" rIns="0" bIns="0" rtlCol="0"/>
          <a:lstStyle/>
          <a:p>
            <a:endParaRPr/>
          </a:p>
        </p:txBody>
      </p:sp>
      <p:sp>
        <p:nvSpPr>
          <p:cNvPr id="1029" name="object 1029"/>
          <p:cNvSpPr/>
          <p:nvPr/>
        </p:nvSpPr>
        <p:spPr>
          <a:xfrm>
            <a:off x="8134925" y="4997727"/>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1030" name="object 1030"/>
          <p:cNvSpPr/>
          <p:nvPr/>
        </p:nvSpPr>
        <p:spPr>
          <a:xfrm>
            <a:off x="8155123" y="4997727"/>
            <a:ext cx="3175" cy="0"/>
          </a:xfrm>
          <a:custGeom>
            <a:avLst/>
            <a:gdLst/>
            <a:ahLst/>
            <a:cxnLst/>
            <a:rect l="l" t="t" r="r" b="b"/>
            <a:pathLst>
              <a:path w="3175">
                <a:moveTo>
                  <a:pt x="0" y="0"/>
                </a:moveTo>
                <a:lnTo>
                  <a:pt x="2755" y="0"/>
                </a:lnTo>
              </a:path>
            </a:pathLst>
          </a:custGeom>
          <a:ln w="3175">
            <a:solidFill>
              <a:srgbClr val="000000"/>
            </a:solidFill>
          </a:ln>
        </p:spPr>
        <p:txBody>
          <a:bodyPr wrap="square" lIns="0" tIns="0" rIns="0" bIns="0" rtlCol="0"/>
          <a:lstStyle/>
          <a:p>
            <a:endParaRPr/>
          </a:p>
        </p:txBody>
      </p:sp>
      <p:sp>
        <p:nvSpPr>
          <p:cNvPr id="1031" name="object 1031"/>
          <p:cNvSpPr/>
          <p:nvPr/>
        </p:nvSpPr>
        <p:spPr>
          <a:xfrm>
            <a:off x="8176252" y="4997727"/>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1032" name="object 1032"/>
          <p:cNvSpPr/>
          <p:nvPr/>
        </p:nvSpPr>
        <p:spPr>
          <a:xfrm>
            <a:off x="8196487" y="4997727"/>
            <a:ext cx="3175" cy="0"/>
          </a:xfrm>
          <a:custGeom>
            <a:avLst/>
            <a:gdLst/>
            <a:ahLst/>
            <a:cxnLst/>
            <a:rect l="l" t="t" r="r" b="b"/>
            <a:pathLst>
              <a:path w="3175">
                <a:moveTo>
                  <a:pt x="0" y="0"/>
                </a:moveTo>
                <a:lnTo>
                  <a:pt x="2755" y="0"/>
                </a:lnTo>
              </a:path>
            </a:pathLst>
          </a:custGeom>
          <a:ln w="3175">
            <a:solidFill>
              <a:srgbClr val="000000"/>
            </a:solidFill>
          </a:ln>
        </p:spPr>
        <p:txBody>
          <a:bodyPr wrap="square" lIns="0" tIns="0" rIns="0" bIns="0" rtlCol="0"/>
          <a:lstStyle/>
          <a:p>
            <a:endParaRPr/>
          </a:p>
        </p:txBody>
      </p:sp>
      <p:sp>
        <p:nvSpPr>
          <p:cNvPr id="1033" name="object 1033"/>
          <p:cNvSpPr/>
          <p:nvPr/>
        </p:nvSpPr>
        <p:spPr>
          <a:xfrm>
            <a:off x="8217615" y="4997727"/>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1034" name="object 1034"/>
          <p:cNvSpPr/>
          <p:nvPr/>
        </p:nvSpPr>
        <p:spPr>
          <a:xfrm>
            <a:off x="8237825" y="4997727"/>
            <a:ext cx="3175" cy="0"/>
          </a:xfrm>
          <a:custGeom>
            <a:avLst/>
            <a:gdLst/>
            <a:ahLst/>
            <a:cxnLst/>
            <a:rect l="l" t="t" r="r" b="b"/>
            <a:pathLst>
              <a:path w="3175">
                <a:moveTo>
                  <a:pt x="0" y="0"/>
                </a:moveTo>
                <a:lnTo>
                  <a:pt x="2755" y="0"/>
                </a:lnTo>
              </a:path>
            </a:pathLst>
          </a:custGeom>
          <a:ln w="3175">
            <a:solidFill>
              <a:srgbClr val="000000"/>
            </a:solidFill>
          </a:ln>
        </p:spPr>
        <p:txBody>
          <a:bodyPr wrap="square" lIns="0" tIns="0" rIns="0" bIns="0" rtlCol="0"/>
          <a:lstStyle/>
          <a:p>
            <a:endParaRPr/>
          </a:p>
        </p:txBody>
      </p:sp>
      <p:sp>
        <p:nvSpPr>
          <p:cNvPr id="1035" name="object 1035"/>
          <p:cNvSpPr/>
          <p:nvPr/>
        </p:nvSpPr>
        <p:spPr>
          <a:xfrm>
            <a:off x="8258954" y="4997727"/>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1036" name="object 1036"/>
          <p:cNvSpPr/>
          <p:nvPr/>
        </p:nvSpPr>
        <p:spPr>
          <a:xfrm>
            <a:off x="8279163" y="4997727"/>
            <a:ext cx="3175" cy="0"/>
          </a:xfrm>
          <a:custGeom>
            <a:avLst/>
            <a:gdLst/>
            <a:ahLst/>
            <a:cxnLst/>
            <a:rect l="l" t="t" r="r" b="b"/>
            <a:pathLst>
              <a:path w="3175">
                <a:moveTo>
                  <a:pt x="0" y="0"/>
                </a:moveTo>
                <a:lnTo>
                  <a:pt x="2755" y="0"/>
                </a:lnTo>
              </a:path>
            </a:pathLst>
          </a:custGeom>
          <a:ln w="3175">
            <a:solidFill>
              <a:srgbClr val="000000"/>
            </a:solidFill>
          </a:ln>
        </p:spPr>
        <p:txBody>
          <a:bodyPr wrap="square" lIns="0" tIns="0" rIns="0" bIns="0" rtlCol="0"/>
          <a:lstStyle/>
          <a:p>
            <a:endParaRPr/>
          </a:p>
        </p:txBody>
      </p:sp>
      <p:sp>
        <p:nvSpPr>
          <p:cNvPr id="1037" name="object 1037"/>
          <p:cNvSpPr/>
          <p:nvPr/>
        </p:nvSpPr>
        <p:spPr>
          <a:xfrm>
            <a:off x="8300317" y="4997727"/>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1038" name="object 1038"/>
          <p:cNvSpPr/>
          <p:nvPr/>
        </p:nvSpPr>
        <p:spPr>
          <a:xfrm>
            <a:off x="8321445" y="4997727"/>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1039" name="object 1039"/>
          <p:cNvSpPr/>
          <p:nvPr/>
        </p:nvSpPr>
        <p:spPr>
          <a:xfrm>
            <a:off x="8341655" y="4997727"/>
            <a:ext cx="3175" cy="0"/>
          </a:xfrm>
          <a:custGeom>
            <a:avLst/>
            <a:gdLst/>
            <a:ahLst/>
            <a:cxnLst/>
            <a:rect l="l" t="t" r="r" b="b"/>
            <a:pathLst>
              <a:path w="3175">
                <a:moveTo>
                  <a:pt x="0" y="0"/>
                </a:moveTo>
                <a:lnTo>
                  <a:pt x="2743" y="0"/>
                </a:lnTo>
              </a:path>
            </a:pathLst>
          </a:custGeom>
          <a:ln w="3175">
            <a:solidFill>
              <a:srgbClr val="000000"/>
            </a:solidFill>
          </a:ln>
        </p:spPr>
        <p:txBody>
          <a:bodyPr wrap="square" lIns="0" tIns="0" rIns="0" bIns="0" rtlCol="0"/>
          <a:lstStyle/>
          <a:p>
            <a:endParaRPr/>
          </a:p>
        </p:txBody>
      </p:sp>
      <p:sp>
        <p:nvSpPr>
          <p:cNvPr id="1040" name="object 1040"/>
          <p:cNvSpPr/>
          <p:nvPr/>
        </p:nvSpPr>
        <p:spPr>
          <a:xfrm>
            <a:off x="8362771" y="4997727"/>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1041" name="object 1041"/>
          <p:cNvSpPr/>
          <p:nvPr/>
        </p:nvSpPr>
        <p:spPr>
          <a:xfrm>
            <a:off x="8382981" y="4997727"/>
            <a:ext cx="3175" cy="0"/>
          </a:xfrm>
          <a:custGeom>
            <a:avLst/>
            <a:gdLst/>
            <a:ahLst/>
            <a:cxnLst/>
            <a:rect l="l" t="t" r="r" b="b"/>
            <a:pathLst>
              <a:path w="3175">
                <a:moveTo>
                  <a:pt x="0" y="0"/>
                </a:moveTo>
                <a:lnTo>
                  <a:pt x="2755" y="0"/>
                </a:lnTo>
              </a:path>
            </a:pathLst>
          </a:custGeom>
          <a:ln w="3175">
            <a:solidFill>
              <a:srgbClr val="000000"/>
            </a:solidFill>
          </a:ln>
        </p:spPr>
        <p:txBody>
          <a:bodyPr wrap="square" lIns="0" tIns="0" rIns="0" bIns="0" rtlCol="0"/>
          <a:lstStyle/>
          <a:p>
            <a:endParaRPr/>
          </a:p>
        </p:txBody>
      </p:sp>
      <p:sp>
        <p:nvSpPr>
          <p:cNvPr id="1042" name="object 1042"/>
          <p:cNvSpPr/>
          <p:nvPr/>
        </p:nvSpPr>
        <p:spPr>
          <a:xfrm>
            <a:off x="8404135" y="4997727"/>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1043" name="object 1043"/>
          <p:cNvSpPr/>
          <p:nvPr/>
        </p:nvSpPr>
        <p:spPr>
          <a:xfrm>
            <a:off x="8424344" y="4997727"/>
            <a:ext cx="3175" cy="0"/>
          </a:xfrm>
          <a:custGeom>
            <a:avLst/>
            <a:gdLst/>
            <a:ahLst/>
            <a:cxnLst/>
            <a:rect l="l" t="t" r="r" b="b"/>
            <a:pathLst>
              <a:path w="3175">
                <a:moveTo>
                  <a:pt x="0" y="0"/>
                </a:moveTo>
                <a:lnTo>
                  <a:pt x="2755" y="0"/>
                </a:lnTo>
              </a:path>
            </a:pathLst>
          </a:custGeom>
          <a:ln w="3175">
            <a:solidFill>
              <a:srgbClr val="000000"/>
            </a:solidFill>
          </a:ln>
        </p:spPr>
        <p:txBody>
          <a:bodyPr wrap="square" lIns="0" tIns="0" rIns="0" bIns="0" rtlCol="0"/>
          <a:lstStyle/>
          <a:p>
            <a:endParaRPr/>
          </a:p>
        </p:txBody>
      </p:sp>
      <p:sp>
        <p:nvSpPr>
          <p:cNvPr id="1044" name="object 1044"/>
          <p:cNvSpPr/>
          <p:nvPr/>
        </p:nvSpPr>
        <p:spPr>
          <a:xfrm>
            <a:off x="8445473" y="4997727"/>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1045" name="object 1045"/>
          <p:cNvSpPr/>
          <p:nvPr/>
        </p:nvSpPr>
        <p:spPr>
          <a:xfrm>
            <a:off x="8465683" y="4997727"/>
            <a:ext cx="3175" cy="0"/>
          </a:xfrm>
          <a:custGeom>
            <a:avLst/>
            <a:gdLst/>
            <a:ahLst/>
            <a:cxnLst/>
            <a:rect l="l" t="t" r="r" b="b"/>
            <a:pathLst>
              <a:path w="3175">
                <a:moveTo>
                  <a:pt x="0" y="0"/>
                </a:moveTo>
                <a:lnTo>
                  <a:pt x="2755" y="0"/>
                </a:lnTo>
              </a:path>
            </a:pathLst>
          </a:custGeom>
          <a:ln w="3175">
            <a:solidFill>
              <a:srgbClr val="000000"/>
            </a:solidFill>
          </a:ln>
        </p:spPr>
        <p:txBody>
          <a:bodyPr wrap="square" lIns="0" tIns="0" rIns="0" bIns="0" rtlCol="0"/>
          <a:lstStyle/>
          <a:p>
            <a:endParaRPr/>
          </a:p>
        </p:txBody>
      </p:sp>
      <p:sp>
        <p:nvSpPr>
          <p:cNvPr id="1046" name="object 1046"/>
          <p:cNvSpPr/>
          <p:nvPr/>
        </p:nvSpPr>
        <p:spPr>
          <a:xfrm>
            <a:off x="8486811" y="4997727"/>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1047" name="object 1047"/>
          <p:cNvSpPr/>
          <p:nvPr/>
        </p:nvSpPr>
        <p:spPr>
          <a:xfrm>
            <a:off x="8507046" y="4997727"/>
            <a:ext cx="3175" cy="0"/>
          </a:xfrm>
          <a:custGeom>
            <a:avLst/>
            <a:gdLst/>
            <a:ahLst/>
            <a:cxnLst/>
            <a:rect l="l" t="t" r="r" b="b"/>
            <a:pathLst>
              <a:path w="3175">
                <a:moveTo>
                  <a:pt x="0" y="0"/>
                </a:moveTo>
                <a:lnTo>
                  <a:pt x="2755" y="0"/>
                </a:lnTo>
              </a:path>
            </a:pathLst>
          </a:custGeom>
          <a:ln w="3175">
            <a:solidFill>
              <a:srgbClr val="000000"/>
            </a:solidFill>
          </a:ln>
        </p:spPr>
        <p:txBody>
          <a:bodyPr wrap="square" lIns="0" tIns="0" rIns="0" bIns="0" rtlCol="0"/>
          <a:lstStyle/>
          <a:p>
            <a:endParaRPr/>
          </a:p>
        </p:txBody>
      </p:sp>
      <p:sp>
        <p:nvSpPr>
          <p:cNvPr id="1048" name="object 1048"/>
          <p:cNvSpPr/>
          <p:nvPr/>
        </p:nvSpPr>
        <p:spPr>
          <a:xfrm>
            <a:off x="8528175" y="4997727"/>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1049" name="object 1049"/>
          <p:cNvSpPr/>
          <p:nvPr/>
        </p:nvSpPr>
        <p:spPr>
          <a:xfrm>
            <a:off x="8548372" y="4997727"/>
            <a:ext cx="3175" cy="0"/>
          </a:xfrm>
          <a:custGeom>
            <a:avLst/>
            <a:gdLst/>
            <a:ahLst/>
            <a:cxnLst/>
            <a:rect l="l" t="t" r="r" b="b"/>
            <a:pathLst>
              <a:path w="3175">
                <a:moveTo>
                  <a:pt x="0" y="0"/>
                </a:moveTo>
                <a:lnTo>
                  <a:pt x="2755" y="0"/>
                </a:lnTo>
              </a:path>
            </a:pathLst>
          </a:custGeom>
          <a:ln w="3175">
            <a:solidFill>
              <a:srgbClr val="000000"/>
            </a:solidFill>
          </a:ln>
        </p:spPr>
        <p:txBody>
          <a:bodyPr wrap="square" lIns="0" tIns="0" rIns="0" bIns="0" rtlCol="0"/>
          <a:lstStyle/>
          <a:p>
            <a:endParaRPr/>
          </a:p>
        </p:txBody>
      </p:sp>
      <p:sp>
        <p:nvSpPr>
          <p:cNvPr id="1050" name="object 1050"/>
          <p:cNvSpPr/>
          <p:nvPr/>
        </p:nvSpPr>
        <p:spPr>
          <a:xfrm>
            <a:off x="8569500" y="4997727"/>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1051" name="object 1051"/>
          <p:cNvSpPr/>
          <p:nvPr/>
        </p:nvSpPr>
        <p:spPr>
          <a:xfrm>
            <a:off x="8589710" y="4997727"/>
            <a:ext cx="3175" cy="0"/>
          </a:xfrm>
          <a:custGeom>
            <a:avLst/>
            <a:gdLst/>
            <a:ahLst/>
            <a:cxnLst/>
            <a:rect l="l" t="t" r="r" b="b"/>
            <a:pathLst>
              <a:path w="3175">
                <a:moveTo>
                  <a:pt x="0" y="0"/>
                </a:moveTo>
                <a:lnTo>
                  <a:pt x="2755" y="0"/>
                </a:lnTo>
              </a:path>
            </a:pathLst>
          </a:custGeom>
          <a:ln w="3175">
            <a:solidFill>
              <a:srgbClr val="000000"/>
            </a:solidFill>
          </a:ln>
        </p:spPr>
        <p:txBody>
          <a:bodyPr wrap="square" lIns="0" tIns="0" rIns="0" bIns="0" rtlCol="0"/>
          <a:lstStyle/>
          <a:p>
            <a:endParaRPr/>
          </a:p>
        </p:txBody>
      </p:sp>
      <p:sp>
        <p:nvSpPr>
          <p:cNvPr id="1052" name="object 1052"/>
          <p:cNvSpPr/>
          <p:nvPr/>
        </p:nvSpPr>
        <p:spPr>
          <a:xfrm>
            <a:off x="8610864" y="4997727"/>
            <a:ext cx="3175" cy="0"/>
          </a:xfrm>
          <a:custGeom>
            <a:avLst/>
            <a:gdLst/>
            <a:ahLst/>
            <a:cxnLst/>
            <a:rect l="l" t="t" r="r" b="b"/>
            <a:pathLst>
              <a:path w="3175">
                <a:moveTo>
                  <a:pt x="0" y="0"/>
                </a:moveTo>
                <a:lnTo>
                  <a:pt x="2755" y="0"/>
                </a:lnTo>
              </a:path>
            </a:pathLst>
          </a:custGeom>
          <a:ln w="3175">
            <a:solidFill>
              <a:srgbClr val="000000"/>
            </a:solidFill>
          </a:ln>
        </p:spPr>
        <p:txBody>
          <a:bodyPr wrap="square" lIns="0" tIns="0" rIns="0" bIns="0" rtlCol="0"/>
          <a:lstStyle/>
          <a:p>
            <a:endParaRPr/>
          </a:p>
        </p:txBody>
      </p:sp>
      <p:sp>
        <p:nvSpPr>
          <p:cNvPr id="1053" name="object 1053"/>
          <p:cNvSpPr/>
          <p:nvPr/>
        </p:nvSpPr>
        <p:spPr>
          <a:xfrm>
            <a:off x="8631993" y="4997727"/>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1054" name="object 1054"/>
          <p:cNvSpPr/>
          <p:nvPr/>
        </p:nvSpPr>
        <p:spPr>
          <a:xfrm>
            <a:off x="8652202" y="4997727"/>
            <a:ext cx="3175" cy="0"/>
          </a:xfrm>
          <a:custGeom>
            <a:avLst/>
            <a:gdLst/>
            <a:ahLst/>
            <a:cxnLst/>
            <a:rect l="l" t="t" r="r" b="b"/>
            <a:pathLst>
              <a:path w="3175">
                <a:moveTo>
                  <a:pt x="0" y="0"/>
                </a:moveTo>
                <a:lnTo>
                  <a:pt x="2755" y="0"/>
                </a:lnTo>
              </a:path>
            </a:pathLst>
          </a:custGeom>
          <a:ln w="3175">
            <a:solidFill>
              <a:srgbClr val="000000"/>
            </a:solidFill>
          </a:ln>
        </p:spPr>
        <p:txBody>
          <a:bodyPr wrap="square" lIns="0" tIns="0" rIns="0" bIns="0" rtlCol="0"/>
          <a:lstStyle/>
          <a:p>
            <a:endParaRPr/>
          </a:p>
        </p:txBody>
      </p:sp>
      <p:sp>
        <p:nvSpPr>
          <p:cNvPr id="1055" name="object 1055"/>
          <p:cNvSpPr/>
          <p:nvPr/>
        </p:nvSpPr>
        <p:spPr>
          <a:xfrm>
            <a:off x="8673331" y="4997727"/>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1056" name="object 1056"/>
          <p:cNvSpPr/>
          <p:nvPr/>
        </p:nvSpPr>
        <p:spPr>
          <a:xfrm>
            <a:off x="8693540" y="4997727"/>
            <a:ext cx="3175" cy="0"/>
          </a:xfrm>
          <a:custGeom>
            <a:avLst/>
            <a:gdLst/>
            <a:ahLst/>
            <a:cxnLst/>
            <a:rect l="l" t="t" r="r" b="b"/>
            <a:pathLst>
              <a:path w="3175">
                <a:moveTo>
                  <a:pt x="0" y="0"/>
                </a:moveTo>
                <a:lnTo>
                  <a:pt x="2743" y="0"/>
                </a:lnTo>
              </a:path>
            </a:pathLst>
          </a:custGeom>
          <a:ln w="3175">
            <a:solidFill>
              <a:srgbClr val="000000"/>
            </a:solidFill>
          </a:ln>
        </p:spPr>
        <p:txBody>
          <a:bodyPr wrap="square" lIns="0" tIns="0" rIns="0" bIns="0" rtlCol="0"/>
          <a:lstStyle/>
          <a:p>
            <a:endParaRPr/>
          </a:p>
        </p:txBody>
      </p:sp>
      <p:sp>
        <p:nvSpPr>
          <p:cNvPr id="1057" name="object 1057"/>
          <p:cNvSpPr/>
          <p:nvPr/>
        </p:nvSpPr>
        <p:spPr>
          <a:xfrm>
            <a:off x="8714695" y="4997727"/>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1058" name="object 1058"/>
          <p:cNvSpPr/>
          <p:nvPr/>
        </p:nvSpPr>
        <p:spPr>
          <a:xfrm>
            <a:off x="8734904" y="4997727"/>
            <a:ext cx="3175" cy="0"/>
          </a:xfrm>
          <a:custGeom>
            <a:avLst/>
            <a:gdLst/>
            <a:ahLst/>
            <a:cxnLst/>
            <a:rect l="l" t="t" r="r" b="b"/>
            <a:pathLst>
              <a:path w="3175">
                <a:moveTo>
                  <a:pt x="0" y="0"/>
                </a:moveTo>
                <a:lnTo>
                  <a:pt x="2755" y="0"/>
                </a:lnTo>
              </a:path>
            </a:pathLst>
          </a:custGeom>
          <a:ln w="3175">
            <a:solidFill>
              <a:srgbClr val="000000"/>
            </a:solidFill>
          </a:ln>
        </p:spPr>
        <p:txBody>
          <a:bodyPr wrap="square" lIns="0" tIns="0" rIns="0" bIns="0" rtlCol="0"/>
          <a:lstStyle/>
          <a:p>
            <a:endParaRPr/>
          </a:p>
        </p:txBody>
      </p:sp>
      <p:sp>
        <p:nvSpPr>
          <p:cNvPr id="1059" name="object 1059"/>
          <p:cNvSpPr/>
          <p:nvPr/>
        </p:nvSpPr>
        <p:spPr>
          <a:xfrm>
            <a:off x="8756020" y="4997727"/>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1060" name="object 1060"/>
          <p:cNvSpPr/>
          <p:nvPr/>
        </p:nvSpPr>
        <p:spPr>
          <a:xfrm>
            <a:off x="8776230" y="4997727"/>
            <a:ext cx="3175" cy="0"/>
          </a:xfrm>
          <a:custGeom>
            <a:avLst/>
            <a:gdLst/>
            <a:ahLst/>
            <a:cxnLst/>
            <a:rect l="l" t="t" r="r" b="b"/>
            <a:pathLst>
              <a:path w="3175">
                <a:moveTo>
                  <a:pt x="0" y="0"/>
                </a:moveTo>
                <a:lnTo>
                  <a:pt x="2755" y="0"/>
                </a:lnTo>
              </a:path>
            </a:pathLst>
          </a:custGeom>
          <a:ln w="3175">
            <a:solidFill>
              <a:srgbClr val="000000"/>
            </a:solidFill>
          </a:ln>
        </p:spPr>
        <p:txBody>
          <a:bodyPr wrap="square" lIns="0" tIns="0" rIns="0" bIns="0" rtlCol="0"/>
          <a:lstStyle/>
          <a:p>
            <a:endParaRPr/>
          </a:p>
        </p:txBody>
      </p:sp>
      <p:sp>
        <p:nvSpPr>
          <p:cNvPr id="1061" name="object 1061"/>
          <p:cNvSpPr/>
          <p:nvPr/>
        </p:nvSpPr>
        <p:spPr>
          <a:xfrm>
            <a:off x="8797358" y="4997727"/>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1062" name="object 1062"/>
          <p:cNvSpPr/>
          <p:nvPr/>
        </p:nvSpPr>
        <p:spPr>
          <a:xfrm>
            <a:off x="8817594" y="4997727"/>
            <a:ext cx="3175" cy="0"/>
          </a:xfrm>
          <a:custGeom>
            <a:avLst/>
            <a:gdLst/>
            <a:ahLst/>
            <a:cxnLst/>
            <a:rect l="l" t="t" r="r" b="b"/>
            <a:pathLst>
              <a:path w="3175">
                <a:moveTo>
                  <a:pt x="0" y="0"/>
                </a:moveTo>
                <a:lnTo>
                  <a:pt x="2755" y="0"/>
                </a:lnTo>
              </a:path>
            </a:pathLst>
          </a:custGeom>
          <a:ln w="3175">
            <a:solidFill>
              <a:srgbClr val="000000"/>
            </a:solidFill>
          </a:ln>
        </p:spPr>
        <p:txBody>
          <a:bodyPr wrap="square" lIns="0" tIns="0" rIns="0" bIns="0" rtlCol="0"/>
          <a:lstStyle/>
          <a:p>
            <a:endParaRPr/>
          </a:p>
        </p:txBody>
      </p:sp>
      <p:sp>
        <p:nvSpPr>
          <p:cNvPr id="1063" name="object 1063"/>
          <p:cNvSpPr/>
          <p:nvPr/>
        </p:nvSpPr>
        <p:spPr>
          <a:xfrm>
            <a:off x="8838722" y="4997727"/>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1064" name="object 1064"/>
          <p:cNvSpPr/>
          <p:nvPr/>
        </p:nvSpPr>
        <p:spPr>
          <a:xfrm>
            <a:off x="8858932" y="4997727"/>
            <a:ext cx="3175" cy="0"/>
          </a:xfrm>
          <a:custGeom>
            <a:avLst/>
            <a:gdLst/>
            <a:ahLst/>
            <a:cxnLst/>
            <a:rect l="l" t="t" r="r" b="b"/>
            <a:pathLst>
              <a:path w="3175">
                <a:moveTo>
                  <a:pt x="0" y="0"/>
                </a:moveTo>
                <a:lnTo>
                  <a:pt x="2755" y="0"/>
                </a:lnTo>
              </a:path>
            </a:pathLst>
          </a:custGeom>
          <a:ln w="3175">
            <a:solidFill>
              <a:srgbClr val="000000"/>
            </a:solidFill>
          </a:ln>
        </p:spPr>
        <p:txBody>
          <a:bodyPr wrap="square" lIns="0" tIns="0" rIns="0" bIns="0" rtlCol="0"/>
          <a:lstStyle/>
          <a:p>
            <a:endParaRPr/>
          </a:p>
        </p:txBody>
      </p:sp>
      <p:sp>
        <p:nvSpPr>
          <p:cNvPr id="1065" name="object 1065"/>
          <p:cNvSpPr/>
          <p:nvPr/>
        </p:nvSpPr>
        <p:spPr>
          <a:xfrm>
            <a:off x="8880060" y="4997727"/>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1066" name="object 1066"/>
          <p:cNvSpPr/>
          <p:nvPr/>
        </p:nvSpPr>
        <p:spPr>
          <a:xfrm>
            <a:off x="8900257" y="4997727"/>
            <a:ext cx="3175" cy="0"/>
          </a:xfrm>
          <a:custGeom>
            <a:avLst/>
            <a:gdLst/>
            <a:ahLst/>
            <a:cxnLst/>
            <a:rect l="l" t="t" r="r" b="b"/>
            <a:pathLst>
              <a:path w="3175">
                <a:moveTo>
                  <a:pt x="0" y="0"/>
                </a:moveTo>
                <a:lnTo>
                  <a:pt x="2755" y="0"/>
                </a:lnTo>
              </a:path>
            </a:pathLst>
          </a:custGeom>
          <a:ln w="3175">
            <a:solidFill>
              <a:srgbClr val="000000"/>
            </a:solidFill>
          </a:ln>
        </p:spPr>
        <p:txBody>
          <a:bodyPr wrap="square" lIns="0" tIns="0" rIns="0" bIns="0" rtlCol="0"/>
          <a:lstStyle/>
          <a:p>
            <a:endParaRPr/>
          </a:p>
        </p:txBody>
      </p:sp>
      <p:sp>
        <p:nvSpPr>
          <p:cNvPr id="1067" name="object 1067"/>
          <p:cNvSpPr/>
          <p:nvPr/>
        </p:nvSpPr>
        <p:spPr>
          <a:xfrm>
            <a:off x="8921424" y="4997727"/>
            <a:ext cx="3175" cy="0"/>
          </a:xfrm>
          <a:custGeom>
            <a:avLst/>
            <a:gdLst/>
            <a:ahLst/>
            <a:cxnLst/>
            <a:rect l="l" t="t" r="r" b="b"/>
            <a:pathLst>
              <a:path w="3175">
                <a:moveTo>
                  <a:pt x="0" y="0"/>
                </a:moveTo>
                <a:lnTo>
                  <a:pt x="2755" y="0"/>
                </a:lnTo>
              </a:path>
            </a:pathLst>
          </a:custGeom>
          <a:ln w="3175">
            <a:solidFill>
              <a:srgbClr val="000000"/>
            </a:solidFill>
          </a:ln>
        </p:spPr>
        <p:txBody>
          <a:bodyPr wrap="square" lIns="0" tIns="0" rIns="0" bIns="0" rtlCol="0"/>
          <a:lstStyle/>
          <a:p>
            <a:endParaRPr/>
          </a:p>
        </p:txBody>
      </p:sp>
      <p:sp>
        <p:nvSpPr>
          <p:cNvPr id="1068" name="object 1068"/>
          <p:cNvSpPr/>
          <p:nvPr/>
        </p:nvSpPr>
        <p:spPr>
          <a:xfrm>
            <a:off x="8942552" y="4997727"/>
            <a:ext cx="1905" cy="0"/>
          </a:xfrm>
          <a:custGeom>
            <a:avLst/>
            <a:gdLst/>
            <a:ahLst/>
            <a:cxnLst/>
            <a:rect l="l" t="t" r="r" b="b"/>
            <a:pathLst>
              <a:path w="1904">
                <a:moveTo>
                  <a:pt x="0" y="0"/>
                </a:moveTo>
                <a:lnTo>
                  <a:pt x="1838" y="0"/>
                </a:lnTo>
              </a:path>
            </a:pathLst>
          </a:custGeom>
          <a:ln w="3175">
            <a:solidFill>
              <a:srgbClr val="000000"/>
            </a:solidFill>
          </a:ln>
        </p:spPr>
        <p:txBody>
          <a:bodyPr wrap="square" lIns="0" tIns="0" rIns="0" bIns="0" rtlCol="0"/>
          <a:lstStyle/>
          <a:p>
            <a:endParaRPr/>
          </a:p>
        </p:txBody>
      </p:sp>
      <p:sp>
        <p:nvSpPr>
          <p:cNvPr id="1069" name="object 1069"/>
          <p:cNvSpPr/>
          <p:nvPr/>
        </p:nvSpPr>
        <p:spPr>
          <a:xfrm>
            <a:off x="8983877" y="4997727"/>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1070" name="object 1070"/>
          <p:cNvSpPr/>
          <p:nvPr/>
        </p:nvSpPr>
        <p:spPr>
          <a:xfrm>
            <a:off x="6478335" y="4773752"/>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1071" name="object 1071"/>
          <p:cNvSpPr/>
          <p:nvPr/>
        </p:nvSpPr>
        <p:spPr>
          <a:xfrm>
            <a:off x="6499463" y="4773752"/>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1072" name="object 1072"/>
          <p:cNvSpPr/>
          <p:nvPr/>
        </p:nvSpPr>
        <p:spPr>
          <a:xfrm>
            <a:off x="6540827" y="4773752"/>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1073" name="object 1073"/>
          <p:cNvSpPr/>
          <p:nvPr/>
        </p:nvSpPr>
        <p:spPr>
          <a:xfrm>
            <a:off x="6582165" y="4773752"/>
            <a:ext cx="1905" cy="0"/>
          </a:xfrm>
          <a:custGeom>
            <a:avLst/>
            <a:gdLst/>
            <a:ahLst/>
            <a:cxnLst/>
            <a:rect l="l" t="t" r="r" b="b"/>
            <a:pathLst>
              <a:path w="1904">
                <a:moveTo>
                  <a:pt x="0" y="0"/>
                </a:moveTo>
                <a:lnTo>
                  <a:pt x="1836" y="0"/>
                </a:lnTo>
              </a:path>
            </a:pathLst>
          </a:custGeom>
          <a:ln w="3175">
            <a:solidFill>
              <a:srgbClr val="000000"/>
            </a:solidFill>
          </a:ln>
        </p:spPr>
        <p:txBody>
          <a:bodyPr wrap="square" lIns="0" tIns="0" rIns="0" bIns="0" rtlCol="0"/>
          <a:lstStyle/>
          <a:p>
            <a:endParaRPr/>
          </a:p>
        </p:txBody>
      </p:sp>
      <p:sp>
        <p:nvSpPr>
          <p:cNvPr id="1074" name="object 1074"/>
          <p:cNvSpPr/>
          <p:nvPr/>
        </p:nvSpPr>
        <p:spPr>
          <a:xfrm>
            <a:off x="6623529" y="4773752"/>
            <a:ext cx="1905" cy="0"/>
          </a:xfrm>
          <a:custGeom>
            <a:avLst/>
            <a:gdLst/>
            <a:ahLst/>
            <a:cxnLst/>
            <a:rect l="l" t="t" r="r" b="b"/>
            <a:pathLst>
              <a:path w="1904">
                <a:moveTo>
                  <a:pt x="0" y="0"/>
                </a:moveTo>
                <a:lnTo>
                  <a:pt x="1836" y="0"/>
                </a:lnTo>
              </a:path>
            </a:pathLst>
          </a:custGeom>
          <a:ln w="3175">
            <a:solidFill>
              <a:srgbClr val="000000"/>
            </a:solidFill>
          </a:ln>
        </p:spPr>
        <p:txBody>
          <a:bodyPr wrap="square" lIns="0" tIns="0" rIns="0" bIns="0" rtlCol="0"/>
          <a:lstStyle/>
          <a:p>
            <a:endParaRPr/>
          </a:p>
        </p:txBody>
      </p:sp>
      <p:sp>
        <p:nvSpPr>
          <p:cNvPr id="1075" name="object 1075"/>
          <p:cNvSpPr/>
          <p:nvPr/>
        </p:nvSpPr>
        <p:spPr>
          <a:xfrm>
            <a:off x="6664855" y="4773752"/>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1076" name="object 1076"/>
          <p:cNvSpPr/>
          <p:nvPr/>
        </p:nvSpPr>
        <p:spPr>
          <a:xfrm>
            <a:off x="6706192" y="4773752"/>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1077" name="object 1077"/>
          <p:cNvSpPr/>
          <p:nvPr/>
        </p:nvSpPr>
        <p:spPr>
          <a:xfrm>
            <a:off x="6747557" y="4773752"/>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1078" name="object 1078"/>
          <p:cNvSpPr/>
          <p:nvPr/>
        </p:nvSpPr>
        <p:spPr>
          <a:xfrm>
            <a:off x="6788882" y="4773752"/>
            <a:ext cx="1905" cy="0"/>
          </a:xfrm>
          <a:custGeom>
            <a:avLst/>
            <a:gdLst/>
            <a:ahLst/>
            <a:cxnLst/>
            <a:rect l="l" t="t" r="r" b="b"/>
            <a:pathLst>
              <a:path w="1904">
                <a:moveTo>
                  <a:pt x="0" y="0"/>
                </a:moveTo>
                <a:lnTo>
                  <a:pt x="1836" y="0"/>
                </a:lnTo>
              </a:path>
            </a:pathLst>
          </a:custGeom>
          <a:ln w="3175">
            <a:solidFill>
              <a:srgbClr val="000000"/>
            </a:solidFill>
          </a:ln>
        </p:spPr>
        <p:txBody>
          <a:bodyPr wrap="square" lIns="0" tIns="0" rIns="0" bIns="0" rtlCol="0"/>
          <a:lstStyle/>
          <a:p>
            <a:endParaRPr/>
          </a:p>
        </p:txBody>
      </p:sp>
      <p:sp>
        <p:nvSpPr>
          <p:cNvPr id="1079" name="object 1079"/>
          <p:cNvSpPr/>
          <p:nvPr/>
        </p:nvSpPr>
        <p:spPr>
          <a:xfrm>
            <a:off x="6810010" y="4773752"/>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1080" name="object 1080"/>
          <p:cNvSpPr/>
          <p:nvPr/>
        </p:nvSpPr>
        <p:spPr>
          <a:xfrm>
            <a:off x="6851374" y="4773752"/>
            <a:ext cx="1905" cy="0"/>
          </a:xfrm>
          <a:custGeom>
            <a:avLst/>
            <a:gdLst/>
            <a:ahLst/>
            <a:cxnLst/>
            <a:rect l="l" t="t" r="r" b="b"/>
            <a:pathLst>
              <a:path w="1904">
                <a:moveTo>
                  <a:pt x="0" y="0"/>
                </a:moveTo>
                <a:lnTo>
                  <a:pt x="1836" y="0"/>
                </a:lnTo>
              </a:path>
            </a:pathLst>
          </a:custGeom>
          <a:ln w="3175">
            <a:solidFill>
              <a:srgbClr val="000000"/>
            </a:solidFill>
          </a:ln>
        </p:spPr>
        <p:txBody>
          <a:bodyPr wrap="square" lIns="0" tIns="0" rIns="0" bIns="0" rtlCol="0"/>
          <a:lstStyle/>
          <a:p>
            <a:endParaRPr/>
          </a:p>
        </p:txBody>
      </p:sp>
      <p:sp>
        <p:nvSpPr>
          <p:cNvPr id="1081" name="object 1081"/>
          <p:cNvSpPr/>
          <p:nvPr/>
        </p:nvSpPr>
        <p:spPr>
          <a:xfrm>
            <a:off x="6892711" y="4773752"/>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1082" name="object 1082"/>
          <p:cNvSpPr/>
          <p:nvPr/>
        </p:nvSpPr>
        <p:spPr>
          <a:xfrm>
            <a:off x="6934075" y="4773752"/>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1083" name="object 1083"/>
          <p:cNvSpPr/>
          <p:nvPr/>
        </p:nvSpPr>
        <p:spPr>
          <a:xfrm>
            <a:off x="6975414" y="4773752"/>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1084" name="object 1084"/>
          <p:cNvSpPr/>
          <p:nvPr/>
        </p:nvSpPr>
        <p:spPr>
          <a:xfrm>
            <a:off x="7016739" y="4773752"/>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1085" name="object 1085"/>
          <p:cNvSpPr/>
          <p:nvPr/>
        </p:nvSpPr>
        <p:spPr>
          <a:xfrm>
            <a:off x="7058103" y="4773752"/>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1086" name="object 1086"/>
          <p:cNvSpPr/>
          <p:nvPr/>
        </p:nvSpPr>
        <p:spPr>
          <a:xfrm>
            <a:off x="7120570" y="4773752"/>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1087" name="object 1087"/>
          <p:cNvSpPr/>
          <p:nvPr/>
        </p:nvSpPr>
        <p:spPr>
          <a:xfrm>
            <a:off x="7161934" y="4773752"/>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1088" name="object 1088"/>
          <p:cNvSpPr/>
          <p:nvPr/>
        </p:nvSpPr>
        <p:spPr>
          <a:xfrm>
            <a:off x="7203259" y="4773752"/>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1089" name="object 1089"/>
          <p:cNvSpPr/>
          <p:nvPr/>
        </p:nvSpPr>
        <p:spPr>
          <a:xfrm>
            <a:off x="7244622" y="4773752"/>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1090" name="object 1090"/>
          <p:cNvSpPr/>
          <p:nvPr/>
        </p:nvSpPr>
        <p:spPr>
          <a:xfrm>
            <a:off x="7285961" y="4773752"/>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1091" name="object 1091"/>
          <p:cNvSpPr/>
          <p:nvPr/>
        </p:nvSpPr>
        <p:spPr>
          <a:xfrm>
            <a:off x="7327299" y="4773752"/>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1092" name="object 1092"/>
          <p:cNvSpPr/>
          <p:nvPr/>
        </p:nvSpPr>
        <p:spPr>
          <a:xfrm>
            <a:off x="7368663" y="4773752"/>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1093" name="object 1093"/>
          <p:cNvSpPr/>
          <p:nvPr/>
        </p:nvSpPr>
        <p:spPr>
          <a:xfrm>
            <a:off x="7431117" y="4773752"/>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1094" name="object 1094"/>
          <p:cNvSpPr/>
          <p:nvPr/>
        </p:nvSpPr>
        <p:spPr>
          <a:xfrm>
            <a:off x="7472481" y="4773752"/>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1095" name="object 1095"/>
          <p:cNvSpPr/>
          <p:nvPr/>
        </p:nvSpPr>
        <p:spPr>
          <a:xfrm>
            <a:off x="7513819" y="4773752"/>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1096" name="object 1096"/>
          <p:cNvSpPr/>
          <p:nvPr/>
        </p:nvSpPr>
        <p:spPr>
          <a:xfrm>
            <a:off x="7555183" y="4773752"/>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1097" name="object 1097"/>
          <p:cNvSpPr/>
          <p:nvPr/>
        </p:nvSpPr>
        <p:spPr>
          <a:xfrm>
            <a:off x="7596508" y="4773752"/>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1098" name="object 1098"/>
          <p:cNvSpPr/>
          <p:nvPr/>
        </p:nvSpPr>
        <p:spPr>
          <a:xfrm>
            <a:off x="7637846" y="4773752"/>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1099" name="object 1099"/>
          <p:cNvSpPr/>
          <p:nvPr/>
        </p:nvSpPr>
        <p:spPr>
          <a:xfrm>
            <a:off x="7679210" y="4773752"/>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1100" name="object 1100"/>
          <p:cNvSpPr/>
          <p:nvPr/>
        </p:nvSpPr>
        <p:spPr>
          <a:xfrm>
            <a:off x="7741664" y="4773752"/>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1101" name="object 1101"/>
          <p:cNvSpPr/>
          <p:nvPr/>
        </p:nvSpPr>
        <p:spPr>
          <a:xfrm>
            <a:off x="7783041" y="4773752"/>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1102" name="object 1102"/>
          <p:cNvSpPr/>
          <p:nvPr/>
        </p:nvSpPr>
        <p:spPr>
          <a:xfrm>
            <a:off x="7824366" y="4773752"/>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1103" name="object 1103"/>
          <p:cNvSpPr/>
          <p:nvPr/>
        </p:nvSpPr>
        <p:spPr>
          <a:xfrm>
            <a:off x="7865704" y="4773752"/>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1104" name="object 1104"/>
          <p:cNvSpPr/>
          <p:nvPr/>
        </p:nvSpPr>
        <p:spPr>
          <a:xfrm>
            <a:off x="7907068" y="4773752"/>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1105" name="object 1105"/>
          <p:cNvSpPr/>
          <p:nvPr/>
        </p:nvSpPr>
        <p:spPr>
          <a:xfrm>
            <a:off x="7948393" y="4773752"/>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1106" name="object 1106"/>
          <p:cNvSpPr/>
          <p:nvPr/>
        </p:nvSpPr>
        <p:spPr>
          <a:xfrm>
            <a:off x="7989770" y="4773752"/>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1107" name="object 1107"/>
          <p:cNvSpPr/>
          <p:nvPr/>
        </p:nvSpPr>
        <p:spPr>
          <a:xfrm>
            <a:off x="8010886" y="4773752"/>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1108" name="object 1108"/>
          <p:cNvSpPr/>
          <p:nvPr/>
        </p:nvSpPr>
        <p:spPr>
          <a:xfrm>
            <a:off x="8052224" y="4773752"/>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1109" name="object 1109"/>
          <p:cNvSpPr/>
          <p:nvPr/>
        </p:nvSpPr>
        <p:spPr>
          <a:xfrm>
            <a:off x="8093588" y="4773752"/>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1110" name="object 1110"/>
          <p:cNvSpPr/>
          <p:nvPr/>
        </p:nvSpPr>
        <p:spPr>
          <a:xfrm>
            <a:off x="8134925" y="4773752"/>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1111" name="object 1111"/>
          <p:cNvSpPr/>
          <p:nvPr/>
        </p:nvSpPr>
        <p:spPr>
          <a:xfrm>
            <a:off x="8176252" y="4773752"/>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1112" name="object 1112"/>
          <p:cNvSpPr/>
          <p:nvPr/>
        </p:nvSpPr>
        <p:spPr>
          <a:xfrm>
            <a:off x="8217615" y="4773752"/>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1113" name="object 1113"/>
          <p:cNvSpPr/>
          <p:nvPr/>
        </p:nvSpPr>
        <p:spPr>
          <a:xfrm>
            <a:off x="8258954" y="4773752"/>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1114" name="object 1114"/>
          <p:cNvSpPr/>
          <p:nvPr/>
        </p:nvSpPr>
        <p:spPr>
          <a:xfrm>
            <a:off x="8300317" y="4773752"/>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1115" name="object 1115"/>
          <p:cNvSpPr/>
          <p:nvPr/>
        </p:nvSpPr>
        <p:spPr>
          <a:xfrm>
            <a:off x="8321445" y="4773752"/>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1116" name="object 1116"/>
          <p:cNvSpPr/>
          <p:nvPr/>
        </p:nvSpPr>
        <p:spPr>
          <a:xfrm>
            <a:off x="8362771" y="4773752"/>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1117" name="object 1117"/>
          <p:cNvSpPr/>
          <p:nvPr/>
        </p:nvSpPr>
        <p:spPr>
          <a:xfrm>
            <a:off x="8404135" y="4773752"/>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1118" name="object 1118"/>
          <p:cNvSpPr/>
          <p:nvPr/>
        </p:nvSpPr>
        <p:spPr>
          <a:xfrm>
            <a:off x="8445473" y="4773752"/>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1119" name="object 1119"/>
          <p:cNvSpPr/>
          <p:nvPr/>
        </p:nvSpPr>
        <p:spPr>
          <a:xfrm>
            <a:off x="8486811" y="4773752"/>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1120" name="object 1120"/>
          <p:cNvSpPr/>
          <p:nvPr/>
        </p:nvSpPr>
        <p:spPr>
          <a:xfrm>
            <a:off x="8528175" y="4773752"/>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1121" name="object 1121"/>
          <p:cNvSpPr/>
          <p:nvPr/>
        </p:nvSpPr>
        <p:spPr>
          <a:xfrm>
            <a:off x="8569500" y="4773752"/>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1122" name="object 1122"/>
          <p:cNvSpPr/>
          <p:nvPr/>
        </p:nvSpPr>
        <p:spPr>
          <a:xfrm>
            <a:off x="8631993" y="4773752"/>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1123" name="object 1123"/>
          <p:cNvSpPr/>
          <p:nvPr/>
        </p:nvSpPr>
        <p:spPr>
          <a:xfrm>
            <a:off x="8673331" y="4773752"/>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1124" name="object 1124"/>
          <p:cNvSpPr/>
          <p:nvPr/>
        </p:nvSpPr>
        <p:spPr>
          <a:xfrm>
            <a:off x="8714695" y="4773752"/>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1125" name="object 1125"/>
          <p:cNvSpPr/>
          <p:nvPr/>
        </p:nvSpPr>
        <p:spPr>
          <a:xfrm>
            <a:off x="8756020" y="4773752"/>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1126" name="object 1126"/>
          <p:cNvSpPr/>
          <p:nvPr/>
        </p:nvSpPr>
        <p:spPr>
          <a:xfrm>
            <a:off x="8797358" y="4773752"/>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1127" name="object 1127"/>
          <p:cNvSpPr/>
          <p:nvPr/>
        </p:nvSpPr>
        <p:spPr>
          <a:xfrm>
            <a:off x="8838722" y="4773752"/>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1128" name="object 1128"/>
          <p:cNvSpPr/>
          <p:nvPr/>
        </p:nvSpPr>
        <p:spPr>
          <a:xfrm>
            <a:off x="8880060" y="4773752"/>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1129" name="object 1129"/>
          <p:cNvSpPr/>
          <p:nvPr/>
        </p:nvSpPr>
        <p:spPr>
          <a:xfrm>
            <a:off x="8942552" y="4773752"/>
            <a:ext cx="1905" cy="0"/>
          </a:xfrm>
          <a:custGeom>
            <a:avLst/>
            <a:gdLst/>
            <a:ahLst/>
            <a:cxnLst/>
            <a:rect l="l" t="t" r="r" b="b"/>
            <a:pathLst>
              <a:path w="1904">
                <a:moveTo>
                  <a:pt x="0" y="0"/>
                </a:moveTo>
                <a:lnTo>
                  <a:pt x="1838" y="0"/>
                </a:lnTo>
              </a:path>
            </a:pathLst>
          </a:custGeom>
          <a:ln w="3175">
            <a:solidFill>
              <a:srgbClr val="000000"/>
            </a:solidFill>
          </a:ln>
        </p:spPr>
        <p:txBody>
          <a:bodyPr wrap="square" lIns="0" tIns="0" rIns="0" bIns="0" rtlCol="0"/>
          <a:lstStyle/>
          <a:p>
            <a:endParaRPr/>
          </a:p>
        </p:txBody>
      </p:sp>
      <p:sp>
        <p:nvSpPr>
          <p:cNvPr id="1130" name="object 1130"/>
          <p:cNvSpPr/>
          <p:nvPr/>
        </p:nvSpPr>
        <p:spPr>
          <a:xfrm>
            <a:off x="8983877" y="4773752"/>
            <a:ext cx="1905" cy="0"/>
          </a:xfrm>
          <a:custGeom>
            <a:avLst/>
            <a:gdLst/>
            <a:ahLst/>
            <a:cxnLst/>
            <a:rect l="l" t="t" r="r" b="b"/>
            <a:pathLst>
              <a:path w="1904">
                <a:moveTo>
                  <a:pt x="0" y="0"/>
                </a:moveTo>
                <a:lnTo>
                  <a:pt x="1837" y="0"/>
                </a:lnTo>
              </a:path>
            </a:pathLst>
          </a:custGeom>
          <a:ln w="3175">
            <a:solidFill>
              <a:srgbClr val="000000"/>
            </a:solidFill>
          </a:ln>
        </p:spPr>
        <p:txBody>
          <a:bodyPr wrap="square" lIns="0" tIns="0" rIns="0" bIns="0" rtlCol="0"/>
          <a:lstStyle/>
          <a:p>
            <a:endParaRPr/>
          </a:p>
        </p:txBody>
      </p:sp>
      <p:sp>
        <p:nvSpPr>
          <p:cNvPr id="1131" name="object 1131"/>
          <p:cNvSpPr/>
          <p:nvPr/>
        </p:nvSpPr>
        <p:spPr>
          <a:xfrm>
            <a:off x="6478333" y="4773752"/>
            <a:ext cx="2534285" cy="0"/>
          </a:xfrm>
          <a:custGeom>
            <a:avLst/>
            <a:gdLst/>
            <a:ahLst/>
            <a:cxnLst/>
            <a:rect l="l" t="t" r="r" b="b"/>
            <a:pathLst>
              <a:path w="2534284">
                <a:moveTo>
                  <a:pt x="0" y="0"/>
                </a:moveTo>
                <a:lnTo>
                  <a:pt x="2534022" y="0"/>
                </a:lnTo>
              </a:path>
            </a:pathLst>
          </a:custGeom>
          <a:ln w="3175">
            <a:solidFill>
              <a:srgbClr val="000000"/>
            </a:solidFill>
          </a:ln>
        </p:spPr>
        <p:txBody>
          <a:bodyPr wrap="square" lIns="0" tIns="0" rIns="0" bIns="0" rtlCol="0"/>
          <a:lstStyle/>
          <a:p>
            <a:endParaRPr/>
          </a:p>
        </p:txBody>
      </p:sp>
      <p:sp>
        <p:nvSpPr>
          <p:cNvPr id="1132" name="object 1132"/>
          <p:cNvSpPr/>
          <p:nvPr/>
        </p:nvSpPr>
        <p:spPr>
          <a:xfrm>
            <a:off x="9012350" y="4773754"/>
            <a:ext cx="0" cy="1789430"/>
          </a:xfrm>
          <a:custGeom>
            <a:avLst/>
            <a:gdLst/>
            <a:ahLst/>
            <a:cxnLst/>
            <a:rect l="l" t="t" r="r" b="b"/>
            <a:pathLst>
              <a:path h="1789429">
                <a:moveTo>
                  <a:pt x="0" y="0"/>
                </a:moveTo>
                <a:lnTo>
                  <a:pt x="0" y="1788991"/>
                </a:lnTo>
              </a:path>
            </a:pathLst>
          </a:custGeom>
          <a:ln w="3175">
            <a:solidFill>
              <a:srgbClr val="000000"/>
            </a:solidFill>
          </a:ln>
        </p:spPr>
        <p:txBody>
          <a:bodyPr wrap="square" lIns="0" tIns="0" rIns="0" bIns="0" rtlCol="0"/>
          <a:lstStyle/>
          <a:p>
            <a:endParaRPr/>
          </a:p>
        </p:txBody>
      </p:sp>
      <p:sp>
        <p:nvSpPr>
          <p:cNvPr id="1133" name="object 1133"/>
          <p:cNvSpPr/>
          <p:nvPr/>
        </p:nvSpPr>
        <p:spPr>
          <a:xfrm>
            <a:off x="6245572" y="4735790"/>
            <a:ext cx="234140" cy="1878168"/>
          </a:xfrm>
          <a:prstGeom prst="rect">
            <a:avLst/>
          </a:prstGeom>
          <a:blipFill>
            <a:blip r:embed="rId4" cstate="print"/>
            <a:stretch>
              <a:fillRect/>
            </a:stretch>
          </a:blipFill>
        </p:spPr>
        <p:txBody>
          <a:bodyPr wrap="square" lIns="0" tIns="0" rIns="0" bIns="0" rtlCol="0"/>
          <a:lstStyle/>
          <a:p>
            <a:endParaRPr/>
          </a:p>
        </p:txBody>
      </p:sp>
      <p:sp>
        <p:nvSpPr>
          <p:cNvPr id="1134" name="object 1134"/>
          <p:cNvSpPr/>
          <p:nvPr/>
        </p:nvSpPr>
        <p:spPr>
          <a:xfrm>
            <a:off x="6708030" y="6518705"/>
            <a:ext cx="0" cy="44450"/>
          </a:xfrm>
          <a:custGeom>
            <a:avLst/>
            <a:gdLst/>
            <a:ahLst/>
            <a:cxnLst/>
            <a:rect l="l" t="t" r="r" b="b"/>
            <a:pathLst>
              <a:path h="44450">
                <a:moveTo>
                  <a:pt x="0" y="0"/>
                </a:moveTo>
                <a:lnTo>
                  <a:pt x="0" y="44040"/>
                </a:lnTo>
              </a:path>
            </a:pathLst>
          </a:custGeom>
          <a:ln w="3175">
            <a:solidFill>
              <a:srgbClr val="000000"/>
            </a:solidFill>
          </a:ln>
        </p:spPr>
        <p:txBody>
          <a:bodyPr wrap="square" lIns="0" tIns="0" rIns="0" bIns="0" rtlCol="0"/>
          <a:lstStyle/>
          <a:p>
            <a:endParaRPr/>
          </a:p>
        </p:txBody>
      </p:sp>
      <p:sp>
        <p:nvSpPr>
          <p:cNvPr id="1135" name="object 1135"/>
          <p:cNvSpPr/>
          <p:nvPr/>
        </p:nvSpPr>
        <p:spPr>
          <a:xfrm>
            <a:off x="6708030" y="4773752"/>
            <a:ext cx="0" cy="36195"/>
          </a:xfrm>
          <a:custGeom>
            <a:avLst/>
            <a:gdLst/>
            <a:ahLst/>
            <a:cxnLst/>
            <a:rect l="l" t="t" r="r" b="b"/>
            <a:pathLst>
              <a:path h="36195">
                <a:moveTo>
                  <a:pt x="0" y="0"/>
                </a:moveTo>
                <a:lnTo>
                  <a:pt x="0" y="36050"/>
                </a:lnTo>
              </a:path>
            </a:pathLst>
          </a:custGeom>
          <a:ln w="3175">
            <a:solidFill>
              <a:srgbClr val="000000"/>
            </a:solidFill>
          </a:ln>
        </p:spPr>
        <p:txBody>
          <a:bodyPr wrap="square" lIns="0" tIns="0" rIns="0" bIns="0" rtlCol="0"/>
          <a:lstStyle/>
          <a:p>
            <a:endParaRPr/>
          </a:p>
        </p:txBody>
      </p:sp>
      <p:sp>
        <p:nvSpPr>
          <p:cNvPr id="1136" name="object 1136"/>
          <p:cNvSpPr/>
          <p:nvPr/>
        </p:nvSpPr>
        <p:spPr>
          <a:xfrm>
            <a:off x="6618936" y="6648952"/>
            <a:ext cx="30480" cy="14604"/>
          </a:xfrm>
          <a:custGeom>
            <a:avLst/>
            <a:gdLst/>
            <a:ahLst/>
            <a:cxnLst/>
            <a:rect l="l" t="t" r="r" b="b"/>
            <a:pathLst>
              <a:path w="30479" h="14604">
                <a:moveTo>
                  <a:pt x="0" y="7025"/>
                </a:moveTo>
                <a:lnTo>
                  <a:pt x="30310" y="7025"/>
                </a:lnTo>
              </a:path>
            </a:pathLst>
          </a:custGeom>
          <a:ln w="15321">
            <a:solidFill>
              <a:srgbClr val="000000"/>
            </a:solidFill>
          </a:ln>
        </p:spPr>
        <p:txBody>
          <a:bodyPr wrap="square" lIns="0" tIns="0" rIns="0" bIns="0" rtlCol="0"/>
          <a:lstStyle/>
          <a:p>
            <a:endParaRPr/>
          </a:p>
        </p:txBody>
      </p:sp>
      <p:sp>
        <p:nvSpPr>
          <p:cNvPr id="1137" name="object 1137"/>
          <p:cNvSpPr/>
          <p:nvPr/>
        </p:nvSpPr>
        <p:spPr>
          <a:xfrm>
            <a:off x="6654750" y="6604892"/>
            <a:ext cx="53340" cy="80645"/>
          </a:xfrm>
          <a:custGeom>
            <a:avLst/>
            <a:gdLst/>
            <a:ahLst/>
            <a:cxnLst/>
            <a:rect l="l" t="t" r="r" b="b"/>
            <a:pathLst>
              <a:path w="53340" h="80645">
                <a:moveTo>
                  <a:pt x="13779" y="55301"/>
                </a:moveTo>
                <a:lnTo>
                  <a:pt x="0" y="56237"/>
                </a:lnTo>
                <a:lnTo>
                  <a:pt x="2755" y="66543"/>
                </a:lnTo>
                <a:lnTo>
                  <a:pt x="8267" y="74038"/>
                </a:lnTo>
                <a:lnTo>
                  <a:pt x="15616" y="78722"/>
                </a:lnTo>
                <a:lnTo>
                  <a:pt x="25721" y="80635"/>
                </a:lnTo>
                <a:lnTo>
                  <a:pt x="33989" y="79659"/>
                </a:lnTo>
                <a:lnTo>
                  <a:pt x="41337" y="75912"/>
                </a:lnTo>
                <a:lnTo>
                  <a:pt x="46849" y="70290"/>
                </a:lnTo>
                <a:lnTo>
                  <a:pt x="48891" y="66543"/>
                </a:lnTo>
                <a:lnTo>
                  <a:pt x="22965" y="66543"/>
                </a:lnTo>
                <a:lnTo>
                  <a:pt x="20209" y="65606"/>
                </a:lnTo>
                <a:lnTo>
                  <a:pt x="17453" y="63732"/>
                </a:lnTo>
                <a:lnTo>
                  <a:pt x="15616" y="60922"/>
                </a:lnTo>
                <a:lnTo>
                  <a:pt x="13779" y="55301"/>
                </a:lnTo>
                <a:close/>
              </a:path>
              <a:path w="53340" h="80645">
                <a:moveTo>
                  <a:pt x="50217" y="39387"/>
                </a:moveTo>
                <a:lnTo>
                  <a:pt x="25721" y="39387"/>
                </a:lnTo>
                <a:lnTo>
                  <a:pt x="29395" y="40324"/>
                </a:lnTo>
                <a:lnTo>
                  <a:pt x="32151" y="41261"/>
                </a:lnTo>
                <a:lnTo>
                  <a:pt x="34907" y="43134"/>
                </a:lnTo>
                <a:lnTo>
                  <a:pt x="36744" y="45945"/>
                </a:lnTo>
                <a:lnTo>
                  <a:pt x="37663" y="48742"/>
                </a:lnTo>
                <a:lnTo>
                  <a:pt x="37663" y="57174"/>
                </a:lnTo>
                <a:lnTo>
                  <a:pt x="36744" y="60922"/>
                </a:lnTo>
                <a:lnTo>
                  <a:pt x="33989" y="62795"/>
                </a:lnTo>
                <a:lnTo>
                  <a:pt x="32151" y="64669"/>
                </a:lnTo>
                <a:lnTo>
                  <a:pt x="29395" y="66543"/>
                </a:lnTo>
                <a:lnTo>
                  <a:pt x="48891" y="66543"/>
                </a:lnTo>
                <a:lnTo>
                  <a:pt x="51442" y="61859"/>
                </a:lnTo>
                <a:lnTo>
                  <a:pt x="53280" y="52490"/>
                </a:lnTo>
                <a:lnTo>
                  <a:pt x="51442" y="41261"/>
                </a:lnTo>
                <a:lnTo>
                  <a:pt x="50217" y="39387"/>
                </a:lnTo>
                <a:close/>
              </a:path>
              <a:path w="53340" h="80645">
                <a:moveTo>
                  <a:pt x="49605" y="0"/>
                </a:moveTo>
                <a:lnTo>
                  <a:pt x="10104" y="0"/>
                </a:lnTo>
                <a:lnTo>
                  <a:pt x="918" y="44071"/>
                </a:lnTo>
                <a:lnTo>
                  <a:pt x="14697" y="45945"/>
                </a:lnTo>
                <a:lnTo>
                  <a:pt x="18372" y="42197"/>
                </a:lnTo>
                <a:lnTo>
                  <a:pt x="22046" y="40324"/>
                </a:lnTo>
                <a:lnTo>
                  <a:pt x="25721" y="39387"/>
                </a:lnTo>
                <a:lnTo>
                  <a:pt x="50217" y="39387"/>
                </a:lnTo>
                <a:lnTo>
                  <a:pt x="45931" y="32829"/>
                </a:lnTo>
                <a:lnTo>
                  <a:pt x="41031" y="29081"/>
                </a:lnTo>
                <a:lnTo>
                  <a:pt x="19291" y="29081"/>
                </a:lnTo>
                <a:lnTo>
                  <a:pt x="22046" y="15028"/>
                </a:lnTo>
                <a:lnTo>
                  <a:pt x="49605" y="15028"/>
                </a:lnTo>
                <a:lnTo>
                  <a:pt x="49605" y="0"/>
                </a:lnTo>
                <a:close/>
              </a:path>
              <a:path w="53340" h="80645">
                <a:moveTo>
                  <a:pt x="29395" y="25334"/>
                </a:moveTo>
                <a:lnTo>
                  <a:pt x="23883" y="26271"/>
                </a:lnTo>
                <a:lnTo>
                  <a:pt x="19291" y="29081"/>
                </a:lnTo>
                <a:lnTo>
                  <a:pt x="41031" y="29081"/>
                </a:lnTo>
                <a:lnTo>
                  <a:pt x="38582" y="27208"/>
                </a:lnTo>
                <a:lnTo>
                  <a:pt x="29395" y="25334"/>
                </a:lnTo>
                <a:close/>
              </a:path>
            </a:pathLst>
          </a:custGeom>
          <a:solidFill>
            <a:srgbClr val="000000"/>
          </a:solidFill>
        </p:spPr>
        <p:txBody>
          <a:bodyPr wrap="square" lIns="0" tIns="0" rIns="0" bIns="0" rtlCol="0"/>
          <a:lstStyle/>
          <a:p>
            <a:endParaRPr/>
          </a:p>
        </p:txBody>
      </p:sp>
      <p:sp>
        <p:nvSpPr>
          <p:cNvPr id="1138" name="object 1138"/>
          <p:cNvSpPr/>
          <p:nvPr/>
        </p:nvSpPr>
        <p:spPr>
          <a:xfrm>
            <a:off x="6654750" y="6604892"/>
            <a:ext cx="53340" cy="80645"/>
          </a:xfrm>
          <a:custGeom>
            <a:avLst/>
            <a:gdLst/>
            <a:ahLst/>
            <a:cxnLst/>
            <a:rect l="l" t="t" r="r" b="b"/>
            <a:pathLst>
              <a:path w="53340" h="80645">
                <a:moveTo>
                  <a:pt x="10104" y="0"/>
                </a:moveTo>
                <a:lnTo>
                  <a:pt x="49605" y="0"/>
                </a:lnTo>
                <a:lnTo>
                  <a:pt x="49605" y="15028"/>
                </a:lnTo>
                <a:lnTo>
                  <a:pt x="22046" y="15028"/>
                </a:lnTo>
                <a:lnTo>
                  <a:pt x="19291" y="29081"/>
                </a:lnTo>
                <a:lnTo>
                  <a:pt x="23883" y="26271"/>
                </a:lnTo>
                <a:lnTo>
                  <a:pt x="29395" y="25334"/>
                </a:lnTo>
                <a:lnTo>
                  <a:pt x="38582" y="27208"/>
                </a:lnTo>
                <a:lnTo>
                  <a:pt x="45931" y="32829"/>
                </a:lnTo>
                <a:lnTo>
                  <a:pt x="51442" y="41261"/>
                </a:lnTo>
                <a:lnTo>
                  <a:pt x="53280" y="52490"/>
                </a:lnTo>
                <a:lnTo>
                  <a:pt x="51442" y="61859"/>
                </a:lnTo>
                <a:lnTo>
                  <a:pt x="46849" y="70290"/>
                </a:lnTo>
                <a:lnTo>
                  <a:pt x="41337" y="75912"/>
                </a:lnTo>
                <a:lnTo>
                  <a:pt x="33989" y="79659"/>
                </a:lnTo>
                <a:lnTo>
                  <a:pt x="25721" y="80635"/>
                </a:lnTo>
                <a:lnTo>
                  <a:pt x="15616" y="78722"/>
                </a:lnTo>
                <a:lnTo>
                  <a:pt x="8267" y="74038"/>
                </a:lnTo>
                <a:lnTo>
                  <a:pt x="2755" y="66543"/>
                </a:lnTo>
                <a:lnTo>
                  <a:pt x="0" y="56237"/>
                </a:lnTo>
                <a:lnTo>
                  <a:pt x="13779" y="55301"/>
                </a:lnTo>
                <a:lnTo>
                  <a:pt x="14697" y="58111"/>
                </a:lnTo>
                <a:lnTo>
                  <a:pt x="15616" y="60922"/>
                </a:lnTo>
                <a:lnTo>
                  <a:pt x="17453" y="63732"/>
                </a:lnTo>
                <a:lnTo>
                  <a:pt x="20209" y="65606"/>
                </a:lnTo>
                <a:lnTo>
                  <a:pt x="22965" y="66543"/>
                </a:lnTo>
                <a:lnTo>
                  <a:pt x="25721" y="66543"/>
                </a:lnTo>
                <a:lnTo>
                  <a:pt x="29395" y="66543"/>
                </a:lnTo>
                <a:lnTo>
                  <a:pt x="32151" y="64669"/>
                </a:lnTo>
                <a:lnTo>
                  <a:pt x="33989" y="62795"/>
                </a:lnTo>
                <a:lnTo>
                  <a:pt x="36744" y="60922"/>
                </a:lnTo>
                <a:lnTo>
                  <a:pt x="37663" y="57174"/>
                </a:lnTo>
                <a:lnTo>
                  <a:pt x="37663" y="52490"/>
                </a:lnTo>
                <a:lnTo>
                  <a:pt x="37663" y="48742"/>
                </a:lnTo>
                <a:lnTo>
                  <a:pt x="25721" y="39387"/>
                </a:lnTo>
                <a:lnTo>
                  <a:pt x="22046" y="40324"/>
                </a:lnTo>
                <a:lnTo>
                  <a:pt x="18372" y="42197"/>
                </a:lnTo>
                <a:lnTo>
                  <a:pt x="14697" y="45945"/>
                </a:lnTo>
                <a:lnTo>
                  <a:pt x="918" y="44071"/>
                </a:lnTo>
                <a:lnTo>
                  <a:pt x="10104" y="0"/>
                </a:lnTo>
                <a:close/>
              </a:path>
            </a:pathLst>
          </a:custGeom>
          <a:ln w="3175">
            <a:solidFill>
              <a:srgbClr val="000000"/>
            </a:solidFill>
          </a:ln>
        </p:spPr>
        <p:txBody>
          <a:bodyPr wrap="square" lIns="0" tIns="0" rIns="0" bIns="0" rtlCol="0"/>
          <a:lstStyle/>
          <a:p>
            <a:endParaRPr/>
          </a:p>
        </p:txBody>
      </p:sp>
      <p:sp>
        <p:nvSpPr>
          <p:cNvPr id="1139" name="object 1139"/>
          <p:cNvSpPr/>
          <p:nvPr/>
        </p:nvSpPr>
        <p:spPr>
          <a:xfrm>
            <a:off x="6938669" y="6518705"/>
            <a:ext cx="0" cy="44450"/>
          </a:xfrm>
          <a:custGeom>
            <a:avLst/>
            <a:gdLst/>
            <a:ahLst/>
            <a:cxnLst/>
            <a:rect l="l" t="t" r="r" b="b"/>
            <a:pathLst>
              <a:path h="44450">
                <a:moveTo>
                  <a:pt x="0" y="0"/>
                </a:moveTo>
                <a:lnTo>
                  <a:pt x="0" y="44040"/>
                </a:lnTo>
              </a:path>
            </a:pathLst>
          </a:custGeom>
          <a:ln w="3175">
            <a:solidFill>
              <a:srgbClr val="000000"/>
            </a:solidFill>
          </a:ln>
        </p:spPr>
        <p:txBody>
          <a:bodyPr wrap="square" lIns="0" tIns="0" rIns="0" bIns="0" rtlCol="0"/>
          <a:lstStyle/>
          <a:p>
            <a:endParaRPr/>
          </a:p>
        </p:txBody>
      </p:sp>
      <p:sp>
        <p:nvSpPr>
          <p:cNvPr id="1140" name="object 1140"/>
          <p:cNvSpPr/>
          <p:nvPr/>
        </p:nvSpPr>
        <p:spPr>
          <a:xfrm>
            <a:off x="6938669" y="4773752"/>
            <a:ext cx="0" cy="36195"/>
          </a:xfrm>
          <a:custGeom>
            <a:avLst/>
            <a:gdLst/>
            <a:ahLst/>
            <a:cxnLst/>
            <a:rect l="l" t="t" r="r" b="b"/>
            <a:pathLst>
              <a:path h="36195">
                <a:moveTo>
                  <a:pt x="0" y="0"/>
                </a:moveTo>
                <a:lnTo>
                  <a:pt x="0" y="36050"/>
                </a:lnTo>
              </a:path>
            </a:pathLst>
          </a:custGeom>
          <a:ln w="3175">
            <a:solidFill>
              <a:srgbClr val="000000"/>
            </a:solidFill>
          </a:ln>
        </p:spPr>
        <p:txBody>
          <a:bodyPr wrap="square" lIns="0" tIns="0" rIns="0" bIns="0" rtlCol="0"/>
          <a:lstStyle/>
          <a:p>
            <a:endParaRPr/>
          </a:p>
        </p:txBody>
      </p:sp>
      <p:sp>
        <p:nvSpPr>
          <p:cNvPr id="1141" name="object 1141"/>
          <p:cNvSpPr/>
          <p:nvPr/>
        </p:nvSpPr>
        <p:spPr>
          <a:xfrm>
            <a:off x="6849536" y="6648952"/>
            <a:ext cx="29845" cy="14604"/>
          </a:xfrm>
          <a:custGeom>
            <a:avLst/>
            <a:gdLst/>
            <a:ahLst/>
            <a:cxnLst/>
            <a:rect l="l" t="t" r="r" b="b"/>
            <a:pathLst>
              <a:path w="29845" h="14604">
                <a:moveTo>
                  <a:pt x="0" y="7025"/>
                </a:moveTo>
                <a:lnTo>
                  <a:pt x="29392" y="7025"/>
                </a:lnTo>
              </a:path>
            </a:pathLst>
          </a:custGeom>
          <a:ln w="15321">
            <a:solidFill>
              <a:srgbClr val="000000"/>
            </a:solidFill>
          </a:ln>
        </p:spPr>
        <p:txBody>
          <a:bodyPr wrap="square" lIns="0" tIns="0" rIns="0" bIns="0" rtlCol="0"/>
          <a:lstStyle/>
          <a:p>
            <a:endParaRPr/>
          </a:p>
        </p:txBody>
      </p:sp>
      <p:sp>
        <p:nvSpPr>
          <p:cNvPr id="1142" name="object 1142"/>
          <p:cNvSpPr/>
          <p:nvPr/>
        </p:nvSpPr>
        <p:spPr>
          <a:xfrm>
            <a:off x="6882607" y="6604892"/>
            <a:ext cx="57150" cy="80010"/>
          </a:xfrm>
          <a:custGeom>
            <a:avLst/>
            <a:gdLst/>
            <a:ahLst/>
            <a:cxnLst/>
            <a:rect l="l" t="t" r="r" b="b"/>
            <a:pathLst>
              <a:path w="57150" h="80009">
                <a:moveTo>
                  <a:pt x="45931" y="62795"/>
                </a:moveTo>
                <a:lnTo>
                  <a:pt x="31233" y="62795"/>
                </a:lnTo>
                <a:lnTo>
                  <a:pt x="31233" y="79659"/>
                </a:lnTo>
                <a:lnTo>
                  <a:pt x="45931" y="79659"/>
                </a:lnTo>
                <a:lnTo>
                  <a:pt x="45931" y="62795"/>
                </a:lnTo>
                <a:close/>
              </a:path>
              <a:path w="57150" h="80009">
                <a:moveTo>
                  <a:pt x="45931" y="0"/>
                </a:moveTo>
                <a:lnTo>
                  <a:pt x="33070" y="0"/>
                </a:lnTo>
                <a:lnTo>
                  <a:pt x="0" y="48742"/>
                </a:lnTo>
                <a:lnTo>
                  <a:pt x="0" y="62795"/>
                </a:lnTo>
                <a:lnTo>
                  <a:pt x="56981" y="62795"/>
                </a:lnTo>
                <a:lnTo>
                  <a:pt x="56981" y="48742"/>
                </a:lnTo>
                <a:lnTo>
                  <a:pt x="13779" y="48742"/>
                </a:lnTo>
                <a:lnTo>
                  <a:pt x="31233" y="23460"/>
                </a:lnTo>
                <a:lnTo>
                  <a:pt x="45931" y="23460"/>
                </a:lnTo>
                <a:lnTo>
                  <a:pt x="45931" y="0"/>
                </a:lnTo>
                <a:close/>
              </a:path>
              <a:path w="57150" h="80009">
                <a:moveTo>
                  <a:pt x="45931" y="23460"/>
                </a:moveTo>
                <a:lnTo>
                  <a:pt x="31233" y="23460"/>
                </a:lnTo>
                <a:lnTo>
                  <a:pt x="31233" y="48742"/>
                </a:lnTo>
                <a:lnTo>
                  <a:pt x="45931" y="48742"/>
                </a:lnTo>
                <a:lnTo>
                  <a:pt x="45931" y="23460"/>
                </a:lnTo>
                <a:close/>
              </a:path>
            </a:pathLst>
          </a:custGeom>
          <a:solidFill>
            <a:srgbClr val="000000"/>
          </a:solidFill>
        </p:spPr>
        <p:txBody>
          <a:bodyPr wrap="square" lIns="0" tIns="0" rIns="0" bIns="0" rtlCol="0"/>
          <a:lstStyle/>
          <a:p>
            <a:endParaRPr/>
          </a:p>
        </p:txBody>
      </p:sp>
      <p:sp>
        <p:nvSpPr>
          <p:cNvPr id="1143" name="object 1143"/>
          <p:cNvSpPr/>
          <p:nvPr/>
        </p:nvSpPr>
        <p:spPr>
          <a:xfrm>
            <a:off x="6896386" y="6628352"/>
            <a:ext cx="17780" cy="25400"/>
          </a:xfrm>
          <a:custGeom>
            <a:avLst/>
            <a:gdLst/>
            <a:ahLst/>
            <a:cxnLst/>
            <a:rect l="l" t="t" r="r" b="b"/>
            <a:pathLst>
              <a:path w="17779" h="25400">
                <a:moveTo>
                  <a:pt x="17454" y="0"/>
                </a:moveTo>
                <a:lnTo>
                  <a:pt x="0" y="25282"/>
                </a:lnTo>
                <a:lnTo>
                  <a:pt x="17454" y="25282"/>
                </a:lnTo>
                <a:lnTo>
                  <a:pt x="17454" y="0"/>
                </a:lnTo>
                <a:close/>
              </a:path>
            </a:pathLst>
          </a:custGeom>
          <a:ln w="3175">
            <a:solidFill>
              <a:srgbClr val="000000"/>
            </a:solidFill>
          </a:ln>
        </p:spPr>
        <p:txBody>
          <a:bodyPr wrap="square" lIns="0" tIns="0" rIns="0" bIns="0" rtlCol="0"/>
          <a:lstStyle/>
          <a:p>
            <a:endParaRPr/>
          </a:p>
        </p:txBody>
      </p:sp>
      <p:sp>
        <p:nvSpPr>
          <p:cNvPr id="1144" name="object 1144"/>
          <p:cNvSpPr/>
          <p:nvPr/>
        </p:nvSpPr>
        <p:spPr>
          <a:xfrm>
            <a:off x="6882607" y="6604892"/>
            <a:ext cx="57150" cy="80010"/>
          </a:xfrm>
          <a:custGeom>
            <a:avLst/>
            <a:gdLst/>
            <a:ahLst/>
            <a:cxnLst/>
            <a:rect l="l" t="t" r="r" b="b"/>
            <a:pathLst>
              <a:path w="57150" h="80009">
                <a:moveTo>
                  <a:pt x="33070" y="0"/>
                </a:moveTo>
                <a:lnTo>
                  <a:pt x="45931" y="0"/>
                </a:lnTo>
                <a:lnTo>
                  <a:pt x="45931" y="48742"/>
                </a:lnTo>
                <a:lnTo>
                  <a:pt x="56981" y="48742"/>
                </a:lnTo>
                <a:lnTo>
                  <a:pt x="56981" y="62795"/>
                </a:lnTo>
                <a:lnTo>
                  <a:pt x="45931" y="62795"/>
                </a:lnTo>
                <a:lnTo>
                  <a:pt x="45931" y="79659"/>
                </a:lnTo>
                <a:lnTo>
                  <a:pt x="31233" y="79659"/>
                </a:lnTo>
                <a:lnTo>
                  <a:pt x="31233" y="62795"/>
                </a:lnTo>
                <a:lnTo>
                  <a:pt x="0" y="62795"/>
                </a:lnTo>
                <a:lnTo>
                  <a:pt x="0" y="48742"/>
                </a:lnTo>
                <a:lnTo>
                  <a:pt x="33070" y="0"/>
                </a:lnTo>
                <a:close/>
              </a:path>
            </a:pathLst>
          </a:custGeom>
          <a:ln w="3175">
            <a:solidFill>
              <a:srgbClr val="000000"/>
            </a:solidFill>
          </a:ln>
        </p:spPr>
        <p:txBody>
          <a:bodyPr wrap="square" lIns="0" tIns="0" rIns="0" bIns="0" rtlCol="0"/>
          <a:lstStyle/>
          <a:p>
            <a:endParaRPr/>
          </a:p>
        </p:txBody>
      </p:sp>
      <p:sp>
        <p:nvSpPr>
          <p:cNvPr id="1145" name="object 1145"/>
          <p:cNvSpPr/>
          <p:nvPr/>
        </p:nvSpPr>
        <p:spPr>
          <a:xfrm>
            <a:off x="7169282" y="6518705"/>
            <a:ext cx="0" cy="44450"/>
          </a:xfrm>
          <a:custGeom>
            <a:avLst/>
            <a:gdLst/>
            <a:ahLst/>
            <a:cxnLst/>
            <a:rect l="l" t="t" r="r" b="b"/>
            <a:pathLst>
              <a:path h="44450">
                <a:moveTo>
                  <a:pt x="0" y="0"/>
                </a:moveTo>
                <a:lnTo>
                  <a:pt x="0" y="44040"/>
                </a:lnTo>
              </a:path>
            </a:pathLst>
          </a:custGeom>
          <a:ln w="3175">
            <a:solidFill>
              <a:srgbClr val="000000"/>
            </a:solidFill>
          </a:ln>
        </p:spPr>
        <p:txBody>
          <a:bodyPr wrap="square" lIns="0" tIns="0" rIns="0" bIns="0" rtlCol="0"/>
          <a:lstStyle/>
          <a:p>
            <a:endParaRPr/>
          </a:p>
        </p:txBody>
      </p:sp>
      <p:sp>
        <p:nvSpPr>
          <p:cNvPr id="1146" name="object 1146"/>
          <p:cNvSpPr/>
          <p:nvPr/>
        </p:nvSpPr>
        <p:spPr>
          <a:xfrm>
            <a:off x="7169282" y="4773752"/>
            <a:ext cx="0" cy="36195"/>
          </a:xfrm>
          <a:custGeom>
            <a:avLst/>
            <a:gdLst/>
            <a:ahLst/>
            <a:cxnLst/>
            <a:rect l="l" t="t" r="r" b="b"/>
            <a:pathLst>
              <a:path h="36195">
                <a:moveTo>
                  <a:pt x="0" y="0"/>
                </a:moveTo>
                <a:lnTo>
                  <a:pt x="0" y="36050"/>
                </a:lnTo>
              </a:path>
            </a:pathLst>
          </a:custGeom>
          <a:ln w="3175">
            <a:solidFill>
              <a:srgbClr val="000000"/>
            </a:solidFill>
          </a:ln>
        </p:spPr>
        <p:txBody>
          <a:bodyPr wrap="square" lIns="0" tIns="0" rIns="0" bIns="0" rtlCol="0"/>
          <a:lstStyle/>
          <a:p>
            <a:endParaRPr/>
          </a:p>
        </p:txBody>
      </p:sp>
      <p:sp>
        <p:nvSpPr>
          <p:cNvPr id="1147" name="object 1147"/>
          <p:cNvSpPr/>
          <p:nvPr/>
        </p:nvSpPr>
        <p:spPr>
          <a:xfrm>
            <a:off x="7080150" y="6648952"/>
            <a:ext cx="29845" cy="14604"/>
          </a:xfrm>
          <a:custGeom>
            <a:avLst/>
            <a:gdLst/>
            <a:ahLst/>
            <a:cxnLst/>
            <a:rect l="l" t="t" r="r" b="b"/>
            <a:pathLst>
              <a:path w="29845" h="14604">
                <a:moveTo>
                  <a:pt x="0" y="7025"/>
                </a:moveTo>
                <a:lnTo>
                  <a:pt x="29392" y="7025"/>
                </a:lnTo>
              </a:path>
            </a:pathLst>
          </a:custGeom>
          <a:ln w="15321">
            <a:solidFill>
              <a:srgbClr val="000000"/>
            </a:solidFill>
          </a:ln>
        </p:spPr>
        <p:txBody>
          <a:bodyPr wrap="square" lIns="0" tIns="0" rIns="0" bIns="0" rtlCol="0"/>
          <a:lstStyle/>
          <a:p>
            <a:endParaRPr/>
          </a:p>
        </p:txBody>
      </p:sp>
      <p:sp>
        <p:nvSpPr>
          <p:cNvPr id="1148" name="object 1148"/>
          <p:cNvSpPr/>
          <p:nvPr/>
        </p:nvSpPr>
        <p:spPr>
          <a:xfrm>
            <a:off x="7115977" y="6603955"/>
            <a:ext cx="52069" cy="81915"/>
          </a:xfrm>
          <a:custGeom>
            <a:avLst/>
            <a:gdLst/>
            <a:ahLst/>
            <a:cxnLst/>
            <a:rect l="l" t="t" r="r" b="b"/>
            <a:pathLst>
              <a:path w="52070" h="81915">
                <a:moveTo>
                  <a:pt x="14697" y="56237"/>
                </a:moveTo>
                <a:lnTo>
                  <a:pt x="0" y="58111"/>
                </a:lnTo>
                <a:lnTo>
                  <a:pt x="1836" y="67480"/>
                </a:lnTo>
                <a:lnTo>
                  <a:pt x="7348" y="74975"/>
                </a:lnTo>
                <a:lnTo>
                  <a:pt x="15616" y="79659"/>
                </a:lnTo>
                <a:lnTo>
                  <a:pt x="24827" y="81572"/>
                </a:lnTo>
                <a:lnTo>
                  <a:pt x="35852" y="79659"/>
                </a:lnTo>
                <a:lnTo>
                  <a:pt x="44118" y="74038"/>
                </a:lnTo>
                <a:lnTo>
                  <a:pt x="48942" y="67480"/>
                </a:lnTo>
                <a:lnTo>
                  <a:pt x="22990" y="67480"/>
                </a:lnTo>
                <a:lnTo>
                  <a:pt x="20209" y="66543"/>
                </a:lnTo>
                <a:lnTo>
                  <a:pt x="18372" y="64669"/>
                </a:lnTo>
                <a:lnTo>
                  <a:pt x="16534" y="61859"/>
                </a:lnTo>
                <a:lnTo>
                  <a:pt x="14697" y="56237"/>
                </a:lnTo>
                <a:close/>
              </a:path>
              <a:path w="52070" h="81915">
                <a:moveTo>
                  <a:pt x="46875" y="44071"/>
                </a:moveTo>
                <a:lnTo>
                  <a:pt x="29421" y="44071"/>
                </a:lnTo>
                <a:lnTo>
                  <a:pt x="31258" y="45945"/>
                </a:lnTo>
                <a:lnTo>
                  <a:pt x="34014" y="46882"/>
                </a:lnTo>
                <a:lnTo>
                  <a:pt x="34932" y="49679"/>
                </a:lnTo>
                <a:lnTo>
                  <a:pt x="36770" y="55301"/>
                </a:lnTo>
                <a:lnTo>
                  <a:pt x="35852" y="59048"/>
                </a:lnTo>
                <a:lnTo>
                  <a:pt x="34932" y="61859"/>
                </a:lnTo>
                <a:lnTo>
                  <a:pt x="33095" y="64669"/>
                </a:lnTo>
                <a:lnTo>
                  <a:pt x="31258" y="66543"/>
                </a:lnTo>
                <a:lnTo>
                  <a:pt x="28502" y="67480"/>
                </a:lnTo>
                <a:lnTo>
                  <a:pt x="48942" y="67480"/>
                </a:lnTo>
                <a:lnTo>
                  <a:pt x="49631" y="66543"/>
                </a:lnTo>
                <a:lnTo>
                  <a:pt x="51468" y="57174"/>
                </a:lnTo>
                <a:lnTo>
                  <a:pt x="49631" y="47806"/>
                </a:lnTo>
                <a:lnTo>
                  <a:pt x="47794" y="45008"/>
                </a:lnTo>
                <a:lnTo>
                  <a:pt x="46875" y="44071"/>
                </a:lnTo>
                <a:close/>
              </a:path>
              <a:path w="52070" h="81915">
                <a:moveTo>
                  <a:pt x="46140" y="14091"/>
                </a:moveTo>
                <a:lnTo>
                  <a:pt x="27584" y="14091"/>
                </a:lnTo>
                <a:lnTo>
                  <a:pt x="29421" y="15028"/>
                </a:lnTo>
                <a:lnTo>
                  <a:pt x="32177" y="17839"/>
                </a:lnTo>
                <a:lnTo>
                  <a:pt x="33095" y="19713"/>
                </a:lnTo>
                <a:lnTo>
                  <a:pt x="33095" y="22523"/>
                </a:lnTo>
                <a:lnTo>
                  <a:pt x="31258" y="28144"/>
                </a:lnTo>
                <a:lnTo>
                  <a:pt x="30339" y="30018"/>
                </a:lnTo>
                <a:lnTo>
                  <a:pt x="22046" y="32829"/>
                </a:lnTo>
                <a:lnTo>
                  <a:pt x="20209" y="45008"/>
                </a:lnTo>
                <a:lnTo>
                  <a:pt x="23909" y="44071"/>
                </a:lnTo>
                <a:lnTo>
                  <a:pt x="46875" y="44071"/>
                </a:lnTo>
                <a:lnTo>
                  <a:pt x="44118" y="41261"/>
                </a:lnTo>
                <a:lnTo>
                  <a:pt x="40444" y="39387"/>
                </a:lnTo>
                <a:lnTo>
                  <a:pt x="36770" y="38450"/>
                </a:lnTo>
                <a:lnTo>
                  <a:pt x="43200" y="33766"/>
                </a:lnTo>
                <a:lnTo>
                  <a:pt x="46875" y="27208"/>
                </a:lnTo>
                <a:lnTo>
                  <a:pt x="47794" y="20650"/>
                </a:lnTo>
                <a:lnTo>
                  <a:pt x="46875" y="15965"/>
                </a:lnTo>
                <a:lnTo>
                  <a:pt x="46140" y="14091"/>
                </a:lnTo>
                <a:close/>
              </a:path>
              <a:path w="52070" h="81915">
                <a:moveTo>
                  <a:pt x="24827" y="0"/>
                </a:moveTo>
                <a:lnTo>
                  <a:pt x="20209" y="0"/>
                </a:lnTo>
                <a:lnTo>
                  <a:pt x="12860" y="1873"/>
                </a:lnTo>
                <a:lnTo>
                  <a:pt x="918" y="21586"/>
                </a:lnTo>
                <a:lnTo>
                  <a:pt x="15616" y="24397"/>
                </a:lnTo>
                <a:lnTo>
                  <a:pt x="16534" y="20650"/>
                </a:lnTo>
                <a:lnTo>
                  <a:pt x="17453" y="18776"/>
                </a:lnTo>
                <a:lnTo>
                  <a:pt x="18372" y="15965"/>
                </a:lnTo>
                <a:lnTo>
                  <a:pt x="20209" y="15028"/>
                </a:lnTo>
                <a:lnTo>
                  <a:pt x="22990" y="14091"/>
                </a:lnTo>
                <a:lnTo>
                  <a:pt x="46140" y="14091"/>
                </a:lnTo>
                <a:lnTo>
                  <a:pt x="45038" y="11281"/>
                </a:lnTo>
                <a:lnTo>
                  <a:pt x="42281" y="6597"/>
                </a:lnTo>
                <a:lnTo>
                  <a:pt x="34932" y="1873"/>
                </a:lnTo>
                <a:lnTo>
                  <a:pt x="24827" y="0"/>
                </a:lnTo>
                <a:close/>
              </a:path>
            </a:pathLst>
          </a:custGeom>
          <a:solidFill>
            <a:srgbClr val="000000"/>
          </a:solidFill>
        </p:spPr>
        <p:txBody>
          <a:bodyPr wrap="square" lIns="0" tIns="0" rIns="0" bIns="0" rtlCol="0"/>
          <a:lstStyle/>
          <a:p>
            <a:endParaRPr/>
          </a:p>
        </p:txBody>
      </p:sp>
      <p:sp>
        <p:nvSpPr>
          <p:cNvPr id="1149" name="object 1149"/>
          <p:cNvSpPr/>
          <p:nvPr/>
        </p:nvSpPr>
        <p:spPr>
          <a:xfrm>
            <a:off x="7115977" y="6603955"/>
            <a:ext cx="52069" cy="81915"/>
          </a:xfrm>
          <a:custGeom>
            <a:avLst/>
            <a:gdLst/>
            <a:ahLst/>
            <a:cxnLst/>
            <a:rect l="l" t="t" r="r" b="b"/>
            <a:pathLst>
              <a:path w="52070" h="81915">
                <a:moveTo>
                  <a:pt x="24827" y="0"/>
                </a:moveTo>
                <a:lnTo>
                  <a:pt x="47794" y="20650"/>
                </a:lnTo>
                <a:lnTo>
                  <a:pt x="46875" y="27208"/>
                </a:lnTo>
                <a:lnTo>
                  <a:pt x="43200" y="33766"/>
                </a:lnTo>
                <a:lnTo>
                  <a:pt x="36770" y="38450"/>
                </a:lnTo>
                <a:lnTo>
                  <a:pt x="40444" y="39387"/>
                </a:lnTo>
                <a:lnTo>
                  <a:pt x="51468" y="57174"/>
                </a:lnTo>
                <a:lnTo>
                  <a:pt x="49631" y="66543"/>
                </a:lnTo>
                <a:lnTo>
                  <a:pt x="44118" y="74038"/>
                </a:lnTo>
                <a:lnTo>
                  <a:pt x="35852" y="79659"/>
                </a:lnTo>
                <a:lnTo>
                  <a:pt x="24827" y="81572"/>
                </a:lnTo>
                <a:lnTo>
                  <a:pt x="15616" y="79659"/>
                </a:lnTo>
                <a:lnTo>
                  <a:pt x="7348" y="74975"/>
                </a:lnTo>
                <a:lnTo>
                  <a:pt x="1836" y="67480"/>
                </a:lnTo>
                <a:lnTo>
                  <a:pt x="0" y="58111"/>
                </a:lnTo>
                <a:lnTo>
                  <a:pt x="14697" y="56237"/>
                </a:lnTo>
                <a:lnTo>
                  <a:pt x="15616" y="59048"/>
                </a:lnTo>
                <a:lnTo>
                  <a:pt x="16534" y="61859"/>
                </a:lnTo>
                <a:lnTo>
                  <a:pt x="18372" y="64669"/>
                </a:lnTo>
                <a:lnTo>
                  <a:pt x="20209" y="66543"/>
                </a:lnTo>
                <a:lnTo>
                  <a:pt x="22990" y="67480"/>
                </a:lnTo>
                <a:lnTo>
                  <a:pt x="25746" y="67480"/>
                </a:lnTo>
                <a:lnTo>
                  <a:pt x="28502" y="67480"/>
                </a:lnTo>
                <a:lnTo>
                  <a:pt x="36770" y="55301"/>
                </a:lnTo>
                <a:lnTo>
                  <a:pt x="35852" y="52490"/>
                </a:lnTo>
                <a:lnTo>
                  <a:pt x="34932" y="49679"/>
                </a:lnTo>
                <a:lnTo>
                  <a:pt x="34014" y="46882"/>
                </a:lnTo>
                <a:lnTo>
                  <a:pt x="31258" y="45945"/>
                </a:lnTo>
                <a:lnTo>
                  <a:pt x="29421" y="44071"/>
                </a:lnTo>
                <a:lnTo>
                  <a:pt x="26664" y="44071"/>
                </a:lnTo>
                <a:lnTo>
                  <a:pt x="23909" y="44071"/>
                </a:lnTo>
                <a:lnTo>
                  <a:pt x="20209" y="45008"/>
                </a:lnTo>
                <a:lnTo>
                  <a:pt x="22046" y="32829"/>
                </a:lnTo>
                <a:lnTo>
                  <a:pt x="24827" y="31892"/>
                </a:lnTo>
                <a:lnTo>
                  <a:pt x="27584" y="30955"/>
                </a:lnTo>
                <a:lnTo>
                  <a:pt x="30339" y="30018"/>
                </a:lnTo>
                <a:lnTo>
                  <a:pt x="31258" y="28144"/>
                </a:lnTo>
                <a:lnTo>
                  <a:pt x="32177" y="25334"/>
                </a:lnTo>
                <a:lnTo>
                  <a:pt x="33095" y="22523"/>
                </a:lnTo>
                <a:lnTo>
                  <a:pt x="33095" y="19713"/>
                </a:lnTo>
                <a:lnTo>
                  <a:pt x="32177" y="17839"/>
                </a:lnTo>
                <a:lnTo>
                  <a:pt x="30339" y="15965"/>
                </a:lnTo>
                <a:lnTo>
                  <a:pt x="29421" y="15028"/>
                </a:lnTo>
                <a:lnTo>
                  <a:pt x="27584" y="14091"/>
                </a:lnTo>
                <a:lnTo>
                  <a:pt x="24827" y="14091"/>
                </a:lnTo>
                <a:lnTo>
                  <a:pt x="22990" y="14091"/>
                </a:lnTo>
                <a:lnTo>
                  <a:pt x="20209" y="15028"/>
                </a:lnTo>
                <a:lnTo>
                  <a:pt x="18372" y="15965"/>
                </a:lnTo>
                <a:lnTo>
                  <a:pt x="17453" y="18776"/>
                </a:lnTo>
                <a:lnTo>
                  <a:pt x="16534" y="20650"/>
                </a:lnTo>
                <a:lnTo>
                  <a:pt x="15616" y="24397"/>
                </a:lnTo>
                <a:lnTo>
                  <a:pt x="918" y="21586"/>
                </a:lnTo>
                <a:lnTo>
                  <a:pt x="1836" y="16902"/>
                </a:lnTo>
                <a:lnTo>
                  <a:pt x="3674" y="13155"/>
                </a:lnTo>
                <a:lnTo>
                  <a:pt x="5511" y="9407"/>
                </a:lnTo>
                <a:lnTo>
                  <a:pt x="20209" y="0"/>
                </a:lnTo>
                <a:lnTo>
                  <a:pt x="24827" y="0"/>
                </a:lnTo>
                <a:close/>
              </a:path>
            </a:pathLst>
          </a:custGeom>
          <a:ln w="3175">
            <a:solidFill>
              <a:srgbClr val="000000"/>
            </a:solidFill>
          </a:ln>
        </p:spPr>
        <p:txBody>
          <a:bodyPr wrap="square" lIns="0" tIns="0" rIns="0" bIns="0" rtlCol="0"/>
          <a:lstStyle/>
          <a:p>
            <a:endParaRPr/>
          </a:p>
        </p:txBody>
      </p:sp>
      <p:sp>
        <p:nvSpPr>
          <p:cNvPr id="1150" name="object 1150"/>
          <p:cNvSpPr/>
          <p:nvPr/>
        </p:nvSpPr>
        <p:spPr>
          <a:xfrm>
            <a:off x="7399883" y="4773754"/>
            <a:ext cx="0" cy="1789430"/>
          </a:xfrm>
          <a:custGeom>
            <a:avLst/>
            <a:gdLst/>
            <a:ahLst/>
            <a:cxnLst/>
            <a:rect l="l" t="t" r="r" b="b"/>
            <a:pathLst>
              <a:path h="1789429">
                <a:moveTo>
                  <a:pt x="0" y="0"/>
                </a:moveTo>
                <a:lnTo>
                  <a:pt x="0" y="1788991"/>
                </a:lnTo>
              </a:path>
            </a:pathLst>
          </a:custGeom>
          <a:ln w="3175">
            <a:solidFill>
              <a:srgbClr val="000000"/>
            </a:solidFill>
          </a:ln>
        </p:spPr>
        <p:txBody>
          <a:bodyPr wrap="square" lIns="0" tIns="0" rIns="0" bIns="0" rtlCol="0"/>
          <a:lstStyle/>
          <a:p>
            <a:endParaRPr/>
          </a:p>
        </p:txBody>
      </p:sp>
      <p:sp>
        <p:nvSpPr>
          <p:cNvPr id="1151" name="object 1151"/>
          <p:cNvSpPr/>
          <p:nvPr/>
        </p:nvSpPr>
        <p:spPr>
          <a:xfrm>
            <a:off x="7310764" y="6648952"/>
            <a:ext cx="29845" cy="14604"/>
          </a:xfrm>
          <a:custGeom>
            <a:avLst/>
            <a:gdLst/>
            <a:ahLst/>
            <a:cxnLst/>
            <a:rect l="l" t="t" r="r" b="b"/>
            <a:pathLst>
              <a:path w="29845" h="14604">
                <a:moveTo>
                  <a:pt x="0" y="7025"/>
                </a:moveTo>
                <a:lnTo>
                  <a:pt x="29392" y="7025"/>
                </a:lnTo>
              </a:path>
            </a:pathLst>
          </a:custGeom>
          <a:ln w="15321">
            <a:solidFill>
              <a:srgbClr val="000000"/>
            </a:solidFill>
          </a:ln>
        </p:spPr>
        <p:txBody>
          <a:bodyPr wrap="square" lIns="0" tIns="0" rIns="0" bIns="0" rtlCol="0"/>
          <a:lstStyle/>
          <a:p>
            <a:endParaRPr/>
          </a:p>
        </p:txBody>
      </p:sp>
      <p:sp>
        <p:nvSpPr>
          <p:cNvPr id="1152" name="object 1152"/>
          <p:cNvSpPr/>
          <p:nvPr/>
        </p:nvSpPr>
        <p:spPr>
          <a:xfrm>
            <a:off x="7345659" y="6603955"/>
            <a:ext cx="52705" cy="80645"/>
          </a:xfrm>
          <a:custGeom>
            <a:avLst/>
            <a:gdLst/>
            <a:ahLst/>
            <a:cxnLst/>
            <a:rect l="l" t="t" r="r" b="b"/>
            <a:pathLst>
              <a:path w="52704" h="80645">
                <a:moveTo>
                  <a:pt x="50754" y="14091"/>
                </a:moveTo>
                <a:lnTo>
                  <a:pt x="30352" y="14091"/>
                </a:lnTo>
                <a:lnTo>
                  <a:pt x="34027" y="15965"/>
                </a:lnTo>
                <a:lnTo>
                  <a:pt x="35864" y="18776"/>
                </a:lnTo>
                <a:lnTo>
                  <a:pt x="36783" y="20650"/>
                </a:lnTo>
                <a:lnTo>
                  <a:pt x="36783" y="29081"/>
                </a:lnTo>
                <a:lnTo>
                  <a:pt x="34027" y="33766"/>
                </a:lnTo>
                <a:lnTo>
                  <a:pt x="32190" y="35639"/>
                </a:lnTo>
                <a:lnTo>
                  <a:pt x="30352" y="38450"/>
                </a:lnTo>
                <a:lnTo>
                  <a:pt x="11980" y="57174"/>
                </a:lnTo>
                <a:lnTo>
                  <a:pt x="5550" y="65606"/>
                </a:lnTo>
                <a:lnTo>
                  <a:pt x="1875" y="73101"/>
                </a:lnTo>
                <a:lnTo>
                  <a:pt x="0" y="80596"/>
                </a:lnTo>
                <a:lnTo>
                  <a:pt x="52387" y="80596"/>
                </a:lnTo>
                <a:lnTo>
                  <a:pt x="52387" y="65606"/>
                </a:lnTo>
                <a:lnTo>
                  <a:pt x="23003" y="65606"/>
                </a:lnTo>
                <a:lnTo>
                  <a:pt x="25759" y="60922"/>
                </a:lnTo>
                <a:lnTo>
                  <a:pt x="31271" y="55301"/>
                </a:lnTo>
                <a:lnTo>
                  <a:pt x="34945" y="52490"/>
                </a:lnTo>
                <a:lnTo>
                  <a:pt x="38620" y="47806"/>
                </a:lnTo>
                <a:lnTo>
                  <a:pt x="42295" y="45008"/>
                </a:lnTo>
                <a:lnTo>
                  <a:pt x="44119" y="42197"/>
                </a:lnTo>
                <a:lnTo>
                  <a:pt x="47794" y="36576"/>
                </a:lnTo>
                <a:lnTo>
                  <a:pt x="50549" y="31892"/>
                </a:lnTo>
                <a:lnTo>
                  <a:pt x="51468" y="27208"/>
                </a:lnTo>
                <a:lnTo>
                  <a:pt x="52387" y="21586"/>
                </a:lnTo>
                <a:lnTo>
                  <a:pt x="50754" y="14091"/>
                </a:lnTo>
                <a:close/>
              </a:path>
              <a:path w="52704" h="80645">
                <a:moveTo>
                  <a:pt x="27596" y="0"/>
                </a:moveTo>
                <a:lnTo>
                  <a:pt x="17492" y="936"/>
                </a:lnTo>
                <a:lnTo>
                  <a:pt x="10142" y="5660"/>
                </a:lnTo>
                <a:lnTo>
                  <a:pt x="4631" y="13155"/>
                </a:lnTo>
                <a:lnTo>
                  <a:pt x="1875" y="24397"/>
                </a:lnTo>
                <a:lnTo>
                  <a:pt x="16573" y="25334"/>
                </a:lnTo>
                <a:lnTo>
                  <a:pt x="16573" y="21586"/>
                </a:lnTo>
                <a:lnTo>
                  <a:pt x="18410" y="18776"/>
                </a:lnTo>
                <a:lnTo>
                  <a:pt x="19329" y="15965"/>
                </a:lnTo>
                <a:lnTo>
                  <a:pt x="22085" y="15028"/>
                </a:lnTo>
                <a:lnTo>
                  <a:pt x="23922" y="14091"/>
                </a:lnTo>
                <a:lnTo>
                  <a:pt x="50754" y="14091"/>
                </a:lnTo>
                <a:lnTo>
                  <a:pt x="50549" y="13155"/>
                </a:lnTo>
                <a:lnTo>
                  <a:pt x="45038" y="5660"/>
                </a:lnTo>
                <a:lnTo>
                  <a:pt x="37701" y="936"/>
                </a:lnTo>
                <a:lnTo>
                  <a:pt x="27596" y="0"/>
                </a:lnTo>
                <a:close/>
              </a:path>
            </a:pathLst>
          </a:custGeom>
          <a:solidFill>
            <a:srgbClr val="000000"/>
          </a:solidFill>
        </p:spPr>
        <p:txBody>
          <a:bodyPr wrap="square" lIns="0" tIns="0" rIns="0" bIns="0" rtlCol="0"/>
          <a:lstStyle/>
          <a:p>
            <a:endParaRPr/>
          </a:p>
        </p:txBody>
      </p:sp>
      <p:sp>
        <p:nvSpPr>
          <p:cNvPr id="1153" name="object 1153"/>
          <p:cNvSpPr/>
          <p:nvPr/>
        </p:nvSpPr>
        <p:spPr>
          <a:xfrm>
            <a:off x="7345659" y="6603955"/>
            <a:ext cx="52705" cy="80645"/>
          </a:xfrm>
          <a:custGeom>
            <a:avLst/>
            <a:gdLst/>
            <a:ahLst/>
            <a:cxnLst/>
            <a:rect l="l" t="t" r="r" b="b"/>
            <a:pathLst>
              <a:path w="52704" h="80645">
                <a:moveTo>
                  <a:pt x="27596" y="0"/>
                </a:moveTo>
                <a:lnTo>
                  <a:pt x="37701" y="936"/>
                </a:lnTo>
                <a:lnTo>
                  <a:pt x="45038" y="5660"/>
                </a:lnTo>
                <a:lnTo>
                  <a:pt x="50549" y="13155"/>
                </a:lnTo>
                <a:lnTo>
                  <a:pt x="52387" y="21586"/>
                </a:lnTo>
                <a:lnTo>
                  <a:pt x="51468" y="27208"/>
                </a:lnTo>
                <a:lnTo>
                  <a:pt x="50549" y="31892"/>
                </a:lnTo>
                <a:lnTo>
                  <a:pt x="47794" y="36576"/>
                </a:lnTo>
                <a:lnTo>
                  <a:pt x="44119" y="42197"/>
                </a:lnTo>
                <a:lnTo>
                  <a:pt x="42295" y="45008"/>
                </a:lnTo>
                <a:lnTo>
                  <a:pt x="38620" y="47806"/>
                </a:lnTo>
                <a:lnTo>
                  <a:pt x="34945" y="52490"/>
                </a:lnTo>
                <a:lnTo>
                  <a:pt x="31271" y="55301"/>
                </a:lnTo>
                <a:lnTo>
                  <a:pt x="28515" y="58111"/>
                </a:lnTo>
                <a:lnTo>
                  <a:pt x="26678" y="59985"/>
                </a:lnTo>
                <a:lnTo>
                  <a:pt x="25759" y="60922"/>
                </a:lnTo>
                <a:lnTo>
                  <a:pt x="23003" y="65606"/>
                </a:lnTo>
                <a:lnTo>
                  <a:pt x="52387" y="65606"/>
                </a:lnTo>
                <a:lnTo>
                  <a:pt x="52387" y="80596"/>
                </a:lnTo>
                <a:lnTo>
                  <a:pt x="0" y="80596"/>
                </a:lnTo>
                <a:lnTo>
                  <a:pt x="1875" y="73101"/>
                </a:lnTo>
                <a:lnTo>
                  <a:pt x="5550" y="65606"/>
                </a:lnTo>
                <a:lnTo>
                  <a:pt x="11980" y="57174"/>
                </a:lnTo>
                <a:lnTo>
                  <a:pt x="22085" y="46882"/>
                </a:lnTo>
                <a:lnTo>
                  <a:pt x="26678" y="42197"/>
                </a:lnTo>
                <a:lnTo>
                  <a:pt x="30352" y="38450"/>
                </a:lnTo>
                <a:lnTo>
                  <a:pt x="32190" y="35639"/>
                </a:lnTo>
                <a:lnTo>
                  <a:pt x="34027" y="33766"/>
                </a:lnTo>
                <a:lnTo>
                  <a:pt x="36783" y="29081"/>
                </a:lnTo>
                <a:lnTo>
                  <a:pt x="36783" y="24397"/>
                </a:lnTo>
                <a:lnTo>
                  <a:pt x="36783" y="20650"/>
                </a:lnTo>
                <a:lnTo>
                  <a:pt x="35864" y="18776"/>
                </a:lnTo>
                <a:lnTo>
                  <a:pt x="34027" y="15965"/>
                </a:lnTo>
                <a:lnTo>
                  <a:pt x="32190" y="15028"/>
                </a:lnTo>
                <a:lnTo>
                  <a:pt x="30352" y="14091"/>
                </a:lnTo>
                <a:lnTo>
                  <a:pt x="26678" y="14091"/>
                </a:lnTo>
                <a:lnTo>
                  <a:pt x="23922" y="14091"/>
                </a:lnTo>
                <a:lnTo>
                  <a:pt x="22085" y="15028"/>
                </a:lnTo>
                <a:lnTo>
                  <a:pt x="19329" y="15965"/>
                </a:lnTo>
                <a:lnTo>
                  <a:pt x="18410" y="18776"/>
                </a:lnTo>
                <a:lnTo>
                  <a:pt x="16573" y="21586"/>
                </a:lnTo>
                <a:lnTo>
                  <a:pt x="16573" y="25334"/>
                </a:lnTo>
                <a:lnTo>
                  <a:pt x="1875" y="24397"/>
                </a:lnTo>
                <a:lnTo>
                  <a:pt x="4631" y="13155"/>
                </a:lnTo>
                <a:lnTo>
                  <a:pt x="10142" y="5660"/>
                </a:lnTo>
                <a:lnTo>
                  <a:pt x="17492" y="936"/>
                </a:lnTo>
                <a:lnTo>
                  <a:pt x="27596" y="0"/>
                </a:lnTo>
                <a:close/>
              </a:path>
            </a:pathLst>
          </a:custGeom>
          <a:ln w="3175">
            <a:solidFill>
              <a:srgbClr val="000000"/>
            </a:solidFill>
          </a:ln>
        </p:spPr>
        <p:txBody>
          <a:bodyPr wrap="square" lIns="0" tIns="0" rIns="0" bIns="0" rtlCol="0"/>
          <a:lstStyle/>
          <a:p>
            <a:endParaRPr/>
          </a:p>
        </p:txBody>
      </p:sp>
      <p:sp>
        <p:nvSpPr>
          <p:cNvPr id="1154" name="object 1154"/>
          <p:cNvSpPr/>
          <p:nvPr/>
        </p:nvSpPr>
        <p:spPr>
          <a:xfrm>
            <a:off x="7630497" y="4773754"/>
            <a:ext cx="0" cy="1789430"/>
          </a:xfrm>
          <a:custGeom>
            <a:avLst/>
            <a:gdLst/>
            <a:ahLst/>
            <a:cxnLst/>
            <a:rect l="l" t="t" r="r" b="b"/>
            <a:pathLst>
              <a:path h="1789429">
                <a:moveTo>
                  <a:pt x="0" y="0"/>
                </a:moveTo>
                <a:lnTo>
                  <a:pt x="0" y="1788991"/>
                </a:lnTo>
              </a:path>
            </a:pathLst>
          </a:custGeom>
          <a:ln w="3175">
            <a:solidFill>
              <a:srgbClr val="000000"/>
            </a:solidFill>
          </a:ln>
        </p:spPr>
        <p:txBody>
          <a:bodyPr wrap="square" lIns="0" tIns="0" rIns="0" bIns="0" rtlCol="0"/>
          <a:lstStyle/>
          <a:p>
            <a:endParaRPr/>
          </a:p>
        </p:txBody>
      </p:sp>
      <p:sp>
        <p:nvSpPr>
          <p:cNvPr id="1155" name="object 1155"/>
          <p:cNvSpPr/>
          <p:nvPr/>
        </p:nvSpPr>
        <p:spPr>
          <a:xfrm>
            <a:off x="7540459" y="6648952"/>
            <a:ext cx="30480" cy="14604"/>
          </a:xfrm>
          <a:custGeom>
            <a:avLst/>
            <a:gdLst/>
            <a:ahLst/>
            <a:cxnLst/>
            <a:rect l="l" t="t" r="r" b="b"/>
            <a:pathLst>
              <a:path w="30479" h="14604">
                <a:moveTo>
                  <a:pt x="0" y="7025"/>
                </a:moveTo>
                <a:lnTo>
                  <a:pt x="30342" y="7025"/>
                </a:lnTo>
              </a:path>
            </a:pathLst>
          </a:custGeom>
          <a:ln w="15321">
            <a:solidFill>
              <a:srgbClr val="000000"/>
            </a:solidFill>
          </a:ln>
        </p:spPr>
        <p:txBody>
          <a:bodyPr wrap="square" lIns="0" tIns="0" rIns="0" bIns="0" rtlCol="0"/>
          <a:lstStyle/>
          <a:p>
            <a:endParaRPr/>
          </a:p>
        </p:txBody>
      </p:sp>
      <p:sp>
        <p:nvSpPr>
          <p:cNvPr id="1156" name="object 1156"/>
          <p:cNvSpPr/>
          <p:nvPr/>
        </p:nvSpPr>
        <p:spPr>
          <a:xfrm>
            <a:off x="7579986" y="6603955"/>
            <a:ext cx="34290" cy="80645"/>
          </a:xfrm>
          <a:custGeom>
            <a:avLst/>
            <a:gdLst/>
            <a:ahLst/>
            <a:cxnLst/>
            <a:rect l="l" t="t" r="r" b="b"/>
            <a:pathLst>
              <a:path w="34290" h="80645">
                <a:moveTo>
                  <a:pt x="33976" y="21586"/>
                </a:moveTo>
                <a:lnTo>
                  <a:pt x="19278" y="21586"/>
                </a:lnTo>
                <a:lnTo>
                  <a:pt x="19278" y="80596"/>
                </a:lnTo>
                <a:lnTo>
                  <a:pt x="33976" y="80596"/>
                </a:lnTo>
                <a:lnTo>
                  <a:pt x="33976" y="21586"/>
                </a:lnTo>
                <a:close/>
              </a:path>
              <a:path w="34290" h="80645">
                <a:moveTo>
                  <a:pt x="33976" y="0"/>
                </a:moveTo>
                <a:lnTo>
                  <a:pt x="22034" y="0"/>
                </a:lnTo>
                <a:lnTo>
                  <a:pt x="19278" y="3747"/>
                </a:lnTo>
                <a:lnTo>
                  <a:pt x="16522" y="8470"/>
                </a:lnTo>
                <a:lnTo>
                  <a:pt x="12848" y="12218"/>
                </a:lnTo>
                <a:lnTo>
                  <a:pt x="3674" y="17839"/>
                </a:lnTo>
                <a:lnTo>
                  <a:pt x="0" y="19713"/>
                </a:lnTo>
                <a:lnTo>
                  <a:pt x="0" y="34703"/>
                </a:lnTo>
                <a:lnTo>
                  <a:pt x="10092" y="29081"/>
                </a:lnTo>
                <a:lnTo>
                  <a:pt x="19278" y="21586"/>
                </a:lnTo>
                <a:lnTo>
                  <a:pt x="33976" y="21586"/>
                </a:lnTo>
                <a:lnTo>
                  <a:pt x="33976" y="0"/>
                </a:lnTo>
                <a:close/>
              </a:path>
            </a:pathLst>
          </a:custGeom>
          <a:solidFill>
            <a:srgbClr val="000000"/>
          </a:solidFill>
        </p:spPr>
        <p:txBody>
          <a:bodyPr wrap="square" lIns="0" tIns="0" rIns="0" bIns="0" rtlCol="0"/>
          <a:lstStyle/>
          <a:p>
            <a:endParaRPr/>
          </a:p>
        </p:txBody>
      </p:sp>
      <p:sp>
        <p:nvSpPr>
          <p:cNvPr id="1157" name="object 1157"/>
          <p:cNvSpPr/>
          <p:nvPr/>
        </p:nvSpPr>
        <p:spPr>
          <a:xfrm>
            <a:off x="7579986" y="6603955"/>
            <a:ext cx="34290" cy="80645"/>
          </a:xfrm>
          <a:custGeom>
            <a:avLst/>
            <a:gdLst/>
            <a:ahLst/>
            <a:cxnLst/>
            <a:rect l="l" t="t" r="r" b="b"/>
            <a:pathLst>
              <a:path w="34290" h="80645">
                <a:moveTo>
                  <a:pt x="22034" y="0"/>
                </a:moveTo>
                <a:lnTo>
                  <a:pt x="33976" y="0"/>
                </a:lnTo>
                <a:lnTo>
                  <a:pt x="33976" y="80596"/>
                </a:lnTo>
                <a:lnTo>
                  <a:pt x="19278" y="80596"/>
                </a:lnTo>
                <a:lnTo>
                  <a:pt x="19278" y="21586"/>
                </a:lnTo>
                <a:lnTo>
                  <a:pt x="10092" y="29081"/>
                </a:lnTo>
                <a:lnTo>
                  <a:pt x="0" y="34703"/>
                </a:lnTo>
                <a:lnTo>
                  <a:pt x="0" y="19713"/>
                </a:lnTo>
                <a:lnTo>
                  <a:pt x="3674" y="17839"/>
                </a:lnTo>
                <a:lnTo>
                  <a:pt x="8267" y="15028"/>
                </a:lnTo>
                <a:lnTo>
                  <a:pt x="12848" y="12218"/>
                </a:lnTo>
                <a:lnTo>
                  <a:pt x="16522" y="8470"/>
                </a:lnTo>
                <a:lnTo>
                  <a:pt x="19278" y="3747"/>
                </a:lnTo>
                <a:lnTo>
                  <a:pt x="22034" y="0"/>
                </a:lnTo>
                <a:close/>
              </a:path>
            </a:pathLst>
          </a:custGeom>
          <a:ln w="3175">
            <a:solidFill>
              <a:srgbClr val="000000"/>
            </a:solidFill>
          </a:ln>
        </p:spPr>
        <p:txBody>
          <a:bodyPr wrap="square" lIns="0" tIns="0" rIns="0" bIns="0" rtlCol="0"/>
          <a:lstStyle/>
          <a:p>
            <a:endParaRPr/>
          </a:p>
        </p:txBody>
      </p:sp>
      <p:sp>
        <p:nvSpPr>
          <p:cNvPr id="1158" name="object 1158"/>
          <p:cNvSpPr/>
          <p:nvPr/>
        </p:nvSpPr>
        <p:spPr>
          <a:xfrm>
            <a:off x="7860193" y="4773754"/>
            <a:ext cx="0" cy="1789430"/>
          </a:xfrm>
          <a:custGeom>
            <a:avLst/>
            <a:gdLst/>
            <a:ahLst/>
            <a:cxnLst/>
            <a:rect l="l" t="t" r="r" b="b"/>
            <a:pathLst>
              <a:path h="1789429">
                <a:moveTo>
                  <a:pt x="0" y="0"/>
                </a:moveTo>
                <a:lnTo>
                  <a:pt x="0" y="1788991"/>
                </a:lnTo>
              </a:path>
            </a:pathLst>
          </a:custGeom>
          <a:ln w="3175">
            <a:solidFill>
              <a:srgbClr val="000000"/>
            </a:solidFill>
          </a:ln>
        </p:spPr>
        <p:txBody>
          <a:bodyPr wrap="square" lIns="0" tIns="0" rIns="0" bIns="0" rtlCol="0"/>
          <a:lstStyle/>
          <a:p>
            <a:endParaRPr/>
          </a:p>
        </p:txBody>
      </p:sp>
      <p:sp>
        <p:nvSpPr>
          <p:cNvPr id="1159" name="object 1159"/>
          <p:cNvSpPr/>
          <p:nvPr/>
        </p:nvSpPr>
        <p:spPr>
          <a:xfrm>
            <a:off x="7834471" y="6603955"/>
            <a:ext cx="52069" cy="81915"/>
          </a:xfrm>
          <a:custGeom>
            <a:avLst/>
            <a:gdLst/>
            <a:ahLst/>
            <a:cxnLst/>
            <a:rect l="l" t="t" r="r" b="b"/>
            <a:pathLst>
              <a:path w="52070" h="81915">
                <a:moveTo>
                  <a:pt x="25721" y="0"/>
                </a:moveTo>
                <a:lnTo>
                  <a:pt x="0" y="40324"/>
                </a:lnTo>
                <a:lnTo>
                  <a:pt x="918" y="54364"/>
                </a:lnTo>
                <a:lnTo>
                  <a:pt x="2755" y="64669"/>
                </a:lnTo>
                <a:lnTo>
                  <a:pt x="7349" y="73101"/>
                </a:lnTo>
                <a:lnTo>
                  <a:pt x="15616" y="79659"/>
                </a:lnTo>
                <a:lnTo>
                  <a:pt x="25721" y="81572"/>
                </a:lnTo>
                <a:lnTo>
                  <a:pt x="35826" y="79659"/>
                </a:lnTo>
                <a:lnTo>
                  <a:pt x="44119" y="73101"/>
                </a:lnTo>
                <a:lnTo>
                  <a:pt x="47564" y="67480"/>
                </a:lnTo>
                <a:lnTo>
                  <a:pt x="22965" y="67480"/>
                </a:lnTo>
                <a:lnTo>
                  <a:pt x="20209" y="65606"/>
                </a:lnTo>
                <a:lnTo>
                  <a:pt x="14698" y="40324"/>
                </a:lnTo>
                <a:lnTo>
                  <a:pt x="15616" y="29081"/>
                </a:lnTo>
                <a:lnTo>
                  <a:pt x="16535" y="21586"/>
                </a:lnTo>
                <a:lnTo>
                  <a:pt x="17453" y="18776"/>
                </a:lnTo>
                <a:lnTo>
                  <a:pt x="19291" y="16902"/>
                </a:lnTo>
                <a:lnTo>
                  <a:pt x="20209" y="15028"/>
                </a:lnTo>
                <a:lnTo>
                  <a:pt x="22965" y="14091"/>
                </a:lnTo>
                <a:lnTo>
                  <a:pt x="47692" y="14091"/>
                </a:lnTo>
                <a:lnTo>
                  <a:pt x="44119" y="7533"/>
                </a:lnTo>
                <a:lnTo>
                  <a:pt x="35826" y="1873"/>
                </a:lnTo>
                <a:lnTo>
                  <a:pt x="25721" y="0"/>
                </a:lnTo>
                <a:close/>
              </a:path>
              <a:path w="52070" h="81915">
                <a:moveTo>
                  <a:pt x="47692" y="14091"/>
                </a:moveTo>
                <a:lnTo>
                  <a:pt x="28477" y="14091"/>
                </a:lnTo>
                <a:lnTo>
                  <a:pt x="31233" y="15028"/>
                </a:lnTo>
                <a:lnTo>
                  <a:pt x="33070" y="16902"/>
                </a:lnTo>
                <a:lnTo>
                  <a:pt x="33989" y="18776"/>
                </a:lnTo>
                <a:lnTo>
                  <a:pt x="34907" y="22523"/>
                </a:lnTo>
                <a:lnTo>
                  <a:pt x="36745" y="29081"/>
                </a:lnTo>
                <a:lnTo>
                  <a:pt x="36745" y="52490"/>
                </a:lnTo>
                <a:lnTo>
                  <a:pt x="34907" y="59985"/>
                </a:lnTo>
                <a:lnTo>
                  <a:pt x="33989" y="62795"/>
                </a:lnTo>
                <a:lnTo>
                  <a:pt x="33070" y="64669"/>
                </a:lnTo>
                <a:lnTo>
                  <a:pt x="31233" y="65606"/>
                </a:lnTo>
                <a:lnTo>
                  <a:pt x="28477" y="67480"/>
                </a:lnTo>
                <a:lnTo>
                  <a:pt x="47564" y="67480"/>
                </a:lnTo>
                <a:lnTo>
                  <a:pt x="48712" y="65606"/>
                </a:lnTo>
                <a:lnTo>
                  <a:pt x="50550" y="54364"/>
                </a:lnTo>
                <a:lnTo>
                  <a:pt x="51468" y="40324"/>
                </a:lnTo>
                <a:lnTo>
                  <a:pt x="50550" y="27208"/>
                </a:lnTo>
                <a:lnTo>
                  <a:pt x="48712" y="15965"/>
                </a:lnTo>
                <a:lnTo>
                  <a:pt x="47692" y="14091"/>
                </a:lnTo>
                <a:close/>
              </a:path>
            </a:pathLst>
          </a:custGeom>
          <a:solidFill>
            <a:srgbClr val="000000"/>
          </a:solidFill>
        </p:spPr>
        <p:txBody>
          <a:bodyPr wrap="square" lIns="0" tIns="0" rIns="0" bIns="0" rtlCol="0"/>
          <a:lstStyle/>
          <a:p>
            <a:endParaRPr/>
          </a:p>
        </p:txBody>
      </p:sp>
      <p:sp>
        <p:nvSpPr>
          <p:cNvPr id="1160" name="object 1160"/>
          <p:cNvSpPr/>
          <p:nvPr/>
        </p:nvSpPr>
        <p:spPr>
          <a:xfrm>
            <a:off x="7849169" y="6618047"/>
            <a:ext cx="22225" cy="53975"/>
          </a:xfrm>
          <a:custGeom>
            <a:avLst/>
            <a:gdLst/>
            <a:ahLst/>
            <a:cxnLst/>
            <a:rect l="l" t="t" r="r" b="b"/>
            <a:pathLst>
              <a:path w="22225" h="53975">
                <a:moveTo>
                  <a:pt x="11023" y="0"/>
                </a:moveTo>
                <a:lnTo>
                  <a:pt x="8267" y="0"/>
                </a:lnTo>
                <a:lnTo>
                  <a:pt x="5511" y="936"/>
                </a:lnTo>
                <a:lnTo>
                  <a:pt x="4593" y="2810"/>
                </a:lnTo>
                <a:lnTo>
                  <a:pt x="2755" y="4684"/>
                </a:lnTo>
                <a:lnTo>
                  <a:pt x="1837" y="7494"/>
                </a:lnTo>
                <a:lnTo>
                  <a:pt x="918" y="14989"/>
                </a:lnTo>
                <a:lnTo>
                  <a:pt x="0" y="26232"/>
                </a:lnTo>
                <a:lnTo>
                  <a:pt x="918" y="38398"/>
                </a:lnTo>
                <a:lnTo>
                  <a:pt x="8267" y="53388"/>
                </a:lnTo>
                <a:lnTo>
                  <a:pt x="11023" y="53388"/>
                </a:lnTo>
                <a:lnTo>
                  <a:pt x="13779" y="53388"/>
                </a:lnTo>
                <a:lnTo>
                  <a:pt x="16535" y="51514"/>
                </a:lnTo>
                <a:lnTo>
                  <a:pt x="18372" y="50577"/>
                </a:lnTo>
                <a:lnTo>
                  <a:pt x="19291" y="48703"/>
                </a:lnTo>
                <a:lnTo>
                  <a:pt x="20209" y="45893"/>
                </a:lnTo>
                <a:lnTo>
                  <a:pt x="22047" y="38398"/>
                </a:lnTo>
                <a:lnTo>
                  <a:pt x="22047" y="26232"/>
                </a:lnTo>
                <a:lnTo>
                  <a:pt x="22047" y="14989"/>
                </a:lnTo>
                <a:lnTo>
                  <a:pt x="20209" y="8431"/>
                </a:lnTo>
                <a:lnTo>
                  <a:pt x="19291" y="4684"/>
                </a:lnTo>
                <a:lnTo>
                  <a:pt x="18372" y="2810"/>
                </a:lnTo>
                <a:lnTo>
                  <a:pt x="16535" y="936"/>
                </a:lnTo>
                <a:lnTo>
                  <a:pt x="13779" y="0"/>
                </a:lnTo>
                <a:lnTo>
                  <a:pt x="11023" y="0"/>
                </a:lnTo>
                <a:close/>
              </a:path>
            </a:pathLst>
          </a:custGeom>
          <a:ln w="3175">
            <a:solidFill>
              <a:srgbClr val="000000"/>
            </a:solidFill>
          </a:ln>
        </p:spPr>
        <p:txBody>
          <a:bodyPr wrap="square" lIns="0" tIns="0" rIns="0" bIns="0" rtlCol="0"/>
          <a:lstStyle/>
          <a:p>
            <a:endParaRPr/>
          </a:p>
        </p:txBody>
      </p:sp>
      <p:sp>
        <p:nvSpPr>
          <p:cNvPr id="1161" name="object 1161"/>
          <p:cNvSpPr/>
          <p:nvPr/>
        </p:nvSpPr>
        <p:spPr>
          <a:xfrm>
            <a:off x="7834471" y="6603955"/>
            <a:ext cx="52069" cy="81915"/>
          </a:xfrm>
          <a:custGeom>
            <a:avLst/>
            <a:gdLst/>
            <a:ahLst/>
            <a:cxnLst/>
            <a:rect l="l" t="t" r="r" b="b"/>
            <a:pathLst>
              <a:path w="52070" h="81915">
                <a:moveTo>
                  <a:pt x="25721" y="0"/>
                </a:moveTo>
                <a:lnTo>
                  <a:pt x="51468" y="40324"/>
                </a:lnTo>
                <a:lnTo>
                  <a:pt x="50550" y="54364"/>
                </a:lnTo>
                <a:lnTo>
                  <a:pt x="48712" y="65606"/>
                </a:lnTo>
                <a:lnTo>
                  <a:pt x="44119" y="73101"/>
                </a:lnTo>
                <a:lnTo>
                  <a:pt x="35826" y="79659"/>
                </a:lnTo>
                <a:lnTo>
                  <a:pt x="25721" y="81572"/>
                </a:lnTo>
                <a:lnTo>
                  <a:pt x="15616" y="79659"/>
                </a:lnTo>
                <a:lnTo>
                  <a:pt x="7349" y="73101"/>
                </a:lnTo>
                <a:lnTo>
                  <a:pt x="2755" y="64669"/>
                </a:lnTo>
                <a:lnTo>
                  <a:pt x="918" y="54364"/>
                </a:lnTo>
                <a:lnTo>
                  <a:pt x="0" y="40324"/>
                </a:lnTo>
                <a:lnTo>
                  <a:pt x="918" y="27208"/>
                </a:lnTo>
                <a:lnTo>
                  <a:pt x="3674" y="15965"/>
                </a:lnTo>
                <a:lnTo>
                  <a:pt x="7349" y="7533"/>
                </a:lnTo>
                <a:lnTo>
                  <a:pt x="15616" y="1873"/>
                </a:lnTo>
                <a:lnTo>
                  <a:pt x="25721" y="0"/>
                </a:lnTo>
                <a:close/>
              </a:path>
            </a:pathLst>
          </a:custGeom>
          <a:ln w="3175">
            <a:solidFill>
              <a:srgbClr val="000000"/>
            </a:solidFill>
          </a:ln>
        </p:spPr>
        <p:txBody>
          <a:bodyPr wrap="square" lIns="0" tIns="0" rIns="0" bIns="0" rtlCol="0"/>
          <a:lstStyle/>
          <a:p>
            <a:endParaRPr/>
          </a:p>
        </p:txBody>
      </p:sp>
      <p:sp>
        <p:nvSpPr>
          <p:cNvPr id="1162" name="object 1162"/>
          <p:cNvSpPr/>
          <p:nvPr/>
        </p:nvSpPr>
        <p:spPr>
          <a:xfrm>
            <a:off x="8090831" y="4773754"/>
            <a:ext cx="0" cy="1789430"/>
          </a:xfrm>
          <a:custGeom>
            <a:avLst/>
            <a:gdLst/>
            <a:ahLst/>
            <a:cxnLst/>
            <a:rect l="l" t="t" r="r" b="b"/>
            <a:pathLst>
              <a:path h="1789429">
                <a:moveTo>
                  <a:pt x="0" y="0"/>
                </a:moveTo>
                <a:lnTo>
                  <a:pt x="0" y="1788991"/>
                </a:lnTo>
              </a:path>
            </a:pathLst>
          </a:custGeom>
          <a:ln w="3175">
            <a:solidFill>
              <a:srgbClr val="000000"/>
            </a:solidFill>
          </a:ln>
        </p:spPr>
        <p:txBody>
          <a:bodyPr wrap="square" lIns="0" tIns="0" rIns="0" bIns="0" rtlCol="0"/>
          <a:lstStyle/>
          <a:p>
            <a:endParaRPr/>
          </a:p>
        </p:txBody>
      </p:sp>
      <p:sp>
        <p:nvSpPr>
          <p:cNvPr id="1163" name="object 1163"/>
          <p:cNvSpPr/>
          <p:nvPr/>
        </p:nvSpPr>
        <p:spPr>
          <a:xfrm>
            <a:off x="8068759" y="6603955"/>
            <a:ext cx="34290" cy="80645"/>
          </a:xfrm>
          <a:custGeom>
            <a:avLst/>
            <a:gdLst/>
            <a:ahLst/>
            <a:cxnLst/>
            <a:rect l="l" t="t" r="r" b="b"/>
            <a:pathLst>
              <a:path w="34290" h="80645">
                <a:moveTo>
                  <a:pt x="34014" y="21586"/>
                </a:moveTo>
                <a:lnTo>
                  <a:pt x="19316" y="21586"/>
                </a:lnTo>
                <a:lnTo>
                  <a:pt x="19316" y="80596"/>
                </a:lnTo>
                <a:lnTo>
                  <a:pt x="34014" y="80596"/>
                </a:lnTo>
                <a:lnTo>
                  <a:pt x="34014" y="21586"/>
                </a:lnTo>
                <a:close/>
              </a:path>
              <a:path w="34290" h="80645">
                <a:moveTo>
                  <a:pt x="34014" y="0"/>
                </a:moveTo>
                <a:lnTo>
                  <a:pt x="22072" y="0"/>
                </a:lnTo>
                <a:lnTo>
                  <a:pt x="19316" y="3747"/>
                </a:lnTo>
                <a:lnTo>
                  <a:pt x="16560" y="8470"/>
                </a:lnTo>
                <a:lnTo>
                  <a:pt x="11942" y="12218"/>
                </a:lnTo>
                <a:lnTo>
                  <a:pt x="8267" y="15028"/>
                </a:lnTo>
                <a:lnTo>
                  <a:pt x="3674" y="17839"/>
                </a:lnTo>
                <a:lnTo>
                  <a:pt x="0" y="19713"/>
                </a:lnTo>
                <a:lnTo>
                  <a:pt x="0" y="34703"/>
                </a:lnTo>
                <a:lnTo>
                  <a:pt x="10104" y="29081"/>
                </a:lnTo>
                <a:lnTo>
                  <a:pt x="19316" y="21586"/>
                </a:lnTo>
                <a:lnTo>
                  <a:pt x="34014" y="21586"/>
                </a:lnTo>
                <a:lnTo>
                  <a:pt x="34014" y="0"/>
                </a:lnTo>
                <a:close/>
              </a:path>
            </a:pathLst>
          </a:custGeom>
          <a:solidFill>
            <a:srgbClr val="000000"/>
          </a:solidFill>
        </p:spPr>
        <p:txBody>
          <a:bodyPr wrap="square" lIns="0" tIns="0" rIns="0" bIns="0" rtlCol="0"/>
          <a:lstStyle/>
          <a:p>
            <a:endParaRPr/>
          </a:p>
        </p:txBody>
      </p:sp>
      <p:sp>
        <p:nvSpPr>
          <p:cNvPr id="1164" name="object 1164"/>
          <p:cNvSpPr/>
          <p:nvPr/>
        </p:nvSpPr>
        <p:spPr>
          <a:xfrm>
            <a:off x="8068759" y="6603955"/>
            <a:ext cx="34290" cy="80645"/>
          </a:xfrm>
          <a:custGeom>
            <a:avLst/>
            <a:gdLst/>
            <a:ahLst/>
            <a:cxnLst/>
            <a:rect l="l" t="t" r="r" b="b"/>
            <a:pathLst>
              <a:path w="34290" h="80645">
                <a:moveTo>
                  <a:pt x="22072" y="0"/>
                </a:moveTo>
                <a:lnTo>
                  <a:pt x="34014" y="0"/>
                </a:lnTo>
                <a:lnTo>
                  <a:pt x="34014" y="80596"/>
                </a:lnTo>
                <a:lnTo>
                  <a:pt x="19316" y="80596"/>
                </a:lnTo>
                <a:lnTo>
                  <a:pt x="19316" y="21586"/>
                </a:lnTo>
                <a:lnTo>
                  <a:pt x="10104" y="29081"/>
                </a:lnTo>
                <a:lnTo>
                  <a:pt x="0" y="34703"/>
                </a:lnTo>
                <a:lnTo>
                  <a:pt x="0" y="19713"/>
                </a:lnTo>
                <a:lnTo>
                  <a:pt x="3674" y="17839"/>
                </a:lnTo>
                <a:lnTo>
                  <a:pt x="8267" y="15028"/>
                </a:lnTo>
                <a:lnTo>
                  <a:pt x="11942" y="12218"/>
                </a:lnTo>
                <a:lnTo>
                  <a:pt x="16560" y="8470"/>
                </a:lnTo>
                <a:lnTo>
                  <a:pt x="19316" y="3747"/>
                </a:lnTo>
                <a:lnTo>
                  <a:pt x="22072" y="0"/>
                </a:lnTo>
                <a:close/>
              </a:path>
            </a:pathLst>
          </a:custGeom>
          <a:ln w="3175">
            <a:solidFill>
              <a:srgbClr val="000000"/>
            </a:solidFill>
          </a:ln>
        </p:spPr>
        <p:txBody>
          <a:bodyPr wrap="square" lIns="0" tIns="0" rIns="0" bIns="0" rtlCol="0"/>
          <a:lstStyle/>
          <a:p>
            <a:endParaRPr/>
          </a:p>
        </p:txBody>
      </p:sp>
      <p:sp>
        <p:nvSpPr>
          <p:cNvPr id="1165" name="object 1165"/>
          <p:cNvSpPr/>
          <p:nvPr/>
        </p:nvSpPr>
        <p:spPr>
          <a:xfrm>
            <a:off x="8321445" y="4773754"/>
            <a:ext cx="0" cy="1789430"/>
          </a:xfrm>
          <a:custGeom>
            <a:avLst/>
            <a:gdLst/>
            <a:ahLst/>
            <a:cxnLst/>
            <a:rect l="l" t="t" r="r" b="b"/>
            <a:pathLst>
              <a:path h="1789429">
                <a:moveTo>
                  <a:pt x="0" y="0"/>
                </a:moveTo>
                <a:lnTo>
                  <a:pt x="0" y="1788991"/>
                </a:lnTo>
              </a:path>
            </a:pathLst>
          </a:custGeom>
          <a:ln w="3175">
            <a:solidFill>
              <a:srgbClr val="000000"/>
            </a:solidFill>
          </a:ln>
        </p:spPr>
        <p:txBody>
          <a:bodyPr wrap="square" lIns="0" tIns="0" rIns="0" bIns="0" rtlCol="0"/>
          <a:lstStyle/>
          <a:p>
            <a:endParaRPr/>
          </a:p>
        </p:txBody>
      </p:sp>
      <p:sp>
        <p:nvSpPr>
          <p:cNvPr id="1166" name="object 1166"/>
          <p:cNvSpPr/>
          <p:nvPr/>
        </p:nvSpPr>
        <p:spPr>
          <a:xfrm>
            <a:off x="8295724" y="6603955"/>
            <a:ext cx="51435" cy="80645"/>
          </a:xfrm>
          <a:custGeom>
            <a:avLst/>
            <a:gdLst/>
            <a:ahLst/>
            <a:cxnLst/>
            <a:rect l="l" t="t" r="r" b="b"/>
            <a:pathLst>
              <a:path w="51434" h="80645">
                <a:moveTo>
                  <a:pt x="49797" y="14091"/>
                </a:moveTo>
                <a:lnTo>
                  <a:pt x="29396" y="14091"/>
                </a:lnTo>
                <a:lnTo>
                  <a:pt x="32151" y="15028"/>
                </a:lnTo>
                <a:lnTo>
                  <a:pt x="33989" y="15965"/>
                </a:lnTo>
                <a:lnTo>
                  <a:pt x="34907" y="18776"/>
                </a:lnTo>
                <a:lnTo>
                  <a:pt x="35826" y="20650"/>
                </a:lnTo>
                <a:lnTo>
                  <a:pt x="36745" y="24397"/>
                </a:lnTo>
                <a:lnTo>
                  <a:pt x="35826" y="29081"/>
                </a:lnTo>
                <a:lnTo>
                  <a:pt x="33070" y="33766"/>
                </a:lnTo>
                <a:lnTo>
                  <a:pt x="32151" y="35639"/>
                </a:lnTo>
                <a:lnTo>
                  <a:pt x="11023" y="57174"/>
                </a:lnTo>
                <a:lnTo>
                  <a:pt x="4593" y="65606"/>
                </a:lnTo>
                <a:lnTo>
                  <a:pt x="918" y="73101"/>
                </a:lnTo>
                <a:lnTo>
                  <a:pt x="0" y="80596"/>
                </a:lnTo>
                <a:lnTo>
                  <a:pt x="51430" y="80596"/>
                </a:lnTo>
                <a:lnTo>
                  <a:pt x="51430" y="65606"/>
                </a:lnTo>
                <a:lnTo>
                  <a:pt x="22047" y="65606"/>
                </a:lnTo>
                <a:lnTo>
                  <a:pt x="24802" y="60922"/>
                </a:lnTo>
                <a:lnTo>
                  <a:pt x="26640" y="59985"/>
                </a:lnTo>
                <a:lnTo>
                  <a:pt x="28477" y="58111"/>
                </a:lnTo>
                <a:lnTo>
                  <a:pt x="30314" y="55301"/>
                </a:lnTo>
                <a:lnTo>
                  <a:pt x="33989" y="52490"/>
                </a:lnTo>
                <a:lnTo>
                  <a:pt x="44094" y="42197"/>
                </a:lnTo>
                <a:lnTo>
                  <a:pt x="46849" y="36576"/>
                </a:lnTo>
                <a:lnTo>
                  <a:pt x="49593" y="31892"/>
                </a:lnTo>
                <a:lnTo>
                  <a:pt x="50511" y="27208"/>
                </a:lnTo>
                <a:lnTo>
                  <a:pt x="51430" y="21586"/>
                </a:lnTo>
                <a:lnTo>
                  <a:pt x="49797" y="14091"/>
                </a:lnTo>
                <a:close/>
              </a:path>
              <a:path w="51434" h="80645">
                <a:moveTo>
                  <a:pt x="26640" y="0"/>
                </a:moveTo>
                <a:lnTo>
                  <a:pt x="16535" y="936"/>
                </a:lnTo>
                <a:lnTo>
                  <a:pt x="9186" y="5660"/>
                </a:lnTo>
                <a:lnTo>
                  <a:pt x="3674" y="13155"/>
                </a:lnTo>
                <a:lnTo>
                  <a:pt x="918" y="24397"/>
                </a:lnTo>
                <a:lnTo>
                  <a:pt x="15616" y="25334"/>
                </a:lnTo>
                <a:lnTo>
                  <a:pt x="16535" y="21586"/>
                </a:lnTo>
                <a:lnTo>
                  <a:pt x="17453" y="18776"/>
                </a:lnTo>
                <a:lnTo>
                  <a:pt x="19291" y="15965"/>
                </a:lnTo>
                <a:lnTo>
                  <a:pt x="22965" y="14091"/>
                </a:lnTo>
                <a:lnTo>
                  <a:pt x="49797" y="14091"/>
                </a:lnTo>
                <a:lnTo>
                  <a:pt x="49593" y="13155"/>
                </a:lnTo>
                <a:lnTo>
                  <a:pt x="45012" y="5660"/>
                </a:lnTo>
                <a:lnTo>
                  <a:pt x="36745" y="936"/>
                </a:lnTo>
                <a:lnTo>
                  <a:pt x="26640" y="0"/>
                </a:lnTo>
                <a:close/>
              </a:path>
            </a:pathLst>
          </a:custGeom>
          <a:solidFill>
            <a:srgbClr val="000000"/>
          </a:solidFill>
        </p:spPr>
        <p:txBody>
          <a:bodyPr wrap="square" lIns="0" tIns="0" rIns="0" bIns="0" rtlCol="0"/>
          <a:lstStyle/>
          <a:p>
            <a:endParaRPr/>
          </a:p>
        </p:txBody>
      </p:sp>
      <p:sp>
        <p:nvSpPr>
          <p:cNvPr id="1167" name="object 1167"/>
          <p:cNvSpPr/>
          <p:nvPr/>
        </p:nvSpPr>
        <p:spPr>
          <a:xfrm>
            <a:off x="8295724" y="6603955"/>
            <a:ext cx="51435" cy="80645"/>
          </a:xfrm>
          <a:custGeom>
            <a:avLst/>
            <a:gdLst/>
            <a:ahLst/>
            <a:cxnLst/>
            <a:rect l="l" t="t" r="r" b="b"/>
            <a:pathLst>
              <a:path w="51434" h="80645">
                <a:moveTo>
                  <a:pt x="26640" y="0"/>
                </a:moveTo>
                <a:lnTo>
                  <a:pt x="36745" y="936"/>
                </a:lnTo>
                <a:lnTo>
                  <a:pt x="45012" y="5660"/>
                </a:lnTo>
                <a:lnTo>
                  <a:pt x="49593" y="13155"/>
                </a:lnTo>
                <a:lnTo>
                  <a:pt x="51430" y="21586"/>
                </a:lnTo>
                <a:lnTo>
                  <a:pt x="50511" y="27208"/>
                </a:lnTo>
                <a:lnTo>
                  <a:pt x="49593" y="31892"/>
                </a:lnTo>
                <a:lnTo>
                  <a:pt x="46849" y="36576"/>
                </a:lnTo>
                <a:lnTo>
                  <a:pt x="44094" y="42197"/>
                </a:lnTo>
                <a:lnTo>
                  <a:pt x="41338" y="45008"/>
                </a:lnTo>
                <a:lnTo>
                  <a:pt x="38582" y="47806"/>
                </a:lnTo>
                <a:lnTo>
                  <a:pt x="33989" y="52490"/>
                </a:lnTo>
                <a:lnTo>
                  <a:pt x="30314" y="55301"/>
                </a:lnTo>
                <a:lnTo>
                  <a:pt x="28477" y="58111"/>
                </a:lnTo>
                <a:lnTo>
                  <a:pt x="26640" y="59985"/>
                </a:lnTo>
                <a:lnTo>
                  <a:pt x="24802" y="60922"/>
                </a:lnTo>
                <a:lnTo>
                  <a:pt x="22047" y="65606"/>
                </a:lnTo>
                <a:lnTo>
                  <a:pt x="51430" y="65606"/>
                </a:lnTo>
                <a:lnTo>
                  <a:pt x="51430" y="80596"/>
                </a:lnTo>
                <a:lnTo>
                  <a:pt x="0" y="80596"/>
                </a:lnTo>
                <a:lnTo>
                  <a:pt x="918" y="73101"/>
                </a:lnTo>
                <a:lnTo>
                  <a:pt x="4593" y="65606"/>
                </a:lnTo>
                <a:lnTo>
                  <a:pt x="11023" y="57174"/>
                </a:lnTo>
                <a:lnTo>
                  <a:pt x="21128" y="46882"/>
                </a:lnTo>
                <a:lnTo>
                  <a:pt x="25721" y="42197"/>
                </a:lnTo>
                <a:lnTo>
                  <a:pt x="29396" y="38450"/>
                </a:lnTo>
                <a:lnTo>
                  <a:pt x="32151" y="35639"/>
                </a:lnTo>
                <a:lnTo>
                  <a:pt x="33070" y="33766"/>
                </a:lnTo>
                <a:lnTo>
                  <a:pt x="35826" y="29081"/>
                </a:lnTo>
                <a:lnTo>
                  <a:pt x="36745" y="24397"/>
                </a:lnTo>
                <a:lnTo>
                  <a:pt x="35826" y="20650"/>
                </a:lnTo>
                <a:lnTo>
                  <a:pt x="34907" y="18776"/>
                </a:lnTo>
                <a:lnTo>
                  <a:pt x="33989" y="15965"/>
                </a:lnTo>
                <a:lnTo>
                  <a:pt x="32151" y="15028"/>
                </a:lnTo>
                <a:lnTo>
                  <a:pt x="29396" y="14091"/>
                </a:lnTo>
                <a:lnTo>
                  <a:pt x="26640" y="14091"/>
                </a:lnTo>
                <a:lnTo>
                  <a:pt x="22965" y="14091"/>
                </a:lnTo>
                <a:lnTo>
                  <a:pt x="21128" y="15028"/>
                </a:lnTo>
                <a:lnTo>
                  <a:pt x="19291" y="15965"/>
                </a:lnTo>
                <a:lnTo>
                  <a:pt x="17453" y="18776"/>
                </a:lnTo>
                <a:lnTo>
                  <a:pt x="16535" y="21586"/>
                </a:lnTo>
                <a:lnTo>
                  <a:pt x="15616" y="25334"/>
                </a:lnTo>
                <a:lnTo>
                  <a:pt x="918" y="24397"/>
                </a:lnTo>
                <a:lnTo>
                  <a:pt x="3674" y="13155"/>
                </a:lnTo>
                <a:lnTo>
                  <a:pt x="9186" y="5660"/>
                </a:lnTo>
                <a:lnTo>
                  <a:pt x="16535" y="936"/>
                </a:lnTo>
                <a:lnTo>
                  <a:pt x="26640" y="0"/>
                </a:lnTo>
                <a:close/>
              </a:path>
            </a:pathLst>
          </a:custGeom>
          <a:ln w="3175">
            <a:solidFill>
              <a:srgbClr val="000000"/>
            </a:solidFill>
          </a:ln>
        </p:spPr>
        <p:txBody>
          <a:bodyPr wrap="square" lIns="0" tIns="0" rIns="0" bIns="0" rtlCol="0"/>
          <a:lstStyle/>
          <a:p>
            <a:endParaRPr/>
          </a:p>
        </p:txBody>
      </p:sp>
      <p:sp>
        <p:nvSpPr>
          <p:cNvPr id="1168" name="object 1168"/>
          <p:cNvSpPr/>
          <p:nvPr/>
        </p:nvSpPr>
        <p:spPr>
          <a:xfrm>
            <a:off x="8552046" y="4773755"/>
            <a:ext cx="0" cy="1789430"/>
          </a:xfrm>
          <a:custGeom>
            <a:avLst/>
            <a:gdLst/>
            <a:ahLst/>
            <a:cxnLst/>
            <a:rect l="l" t="t" r="r" b="b"/>
            <a:pathLst>
              <a:path h="1789429">
                <a:moveTo>
                  <a:pt x="0" y="0"/>
                </a:moveTo>
                <a:lnTo>
                  <a:pt x="0" y="1788991"/>
                </a:lnTo>
              </a:path>
            </a:pathLst>
          </a:custGeom>
          <a:ln w="3175">
            <a:solidFill>
              <a:srgbClr val="000000"/>
            </a:solidFill>
          </a:ln>
        </p:spPr>
        <p:txBody>
          <a:bodyPr wrap="square" lIns="0" tIns="0" rIns="0" bIns="0" rtlCol="0"/>
          <a:lstStyle/>
          <a:p>
            <a:endParaRPr/>
          </a:p>
        </p:txBody>
      </p:sp>
      <p:sp>
        <p:nvSpPr>
          <p:cNvPr id="1169" name="object 1169"/>
          <p:cNvSpPr/>
          <p:nvPr/>
        </p:nvSpPr>
        <p:spPr>
          <a:xfrm>
            <a:off x="8525419" y="6603955"/>
            <a:ext cx="52705" cy="81915"/>
          </a:xfrm>
          <a:custGeom>
            <a:avLst/>
            <a:gdLst/>
            <a:ahLst/>
            <a:cxnLst/>
            <a:rect l="l" t="t" r="r" b="b"/>
            <a:pathLst>
              <a:path w="52704" h="81915">
                <a:moveTo>
                  <a:pt x="15616" y="56237"/>
                </a:moveTo>
                <a:lnTo>
                  <a:pt x="0" y="58111"/>
                </a:lnTo>
                <a:lnTo>
                  <a:pt x="2755" y="67480"/>
                </a:lnTo>
                <a:lnTo>
                  <a:pt x="8267" y="74975"/>
                </a:lnTo>
                <a:lnTo>
                  <a:pt x="16535" y="79659"/>
                </a:lnTo>
                <a:lnTo>
                  <a:pt x="25708" y="81572"/>
                </a:lnTo>
                <a:lnTo>
                  <a:pt x="35813" y="79659"/>
                </a:lnTo>
                <a:lnTo>
                  <a:pt x="44999" y="74038"/>
                </a:lnTo>
                <a:lnTo>
                  <a:pt x="49822" y="67480"/>
                </a:lnTo>
                <a:lnTo>
                  <a:pt x="23871" y="67480"/>
                </a:lnTo>
                <a:lnTo>
                  <a:pt x="21115" y="66543"/>
                </a:lnTo>
                <a:lnTo>
                  <a:pt x="19291" y="64669"/>
                </a:lnTo>
                <a:lnTo>
                  <a:pt x="15616" y="59048"/>
                </a:lnTo>
                <a:lnTo>
                  <a:pt x="15616" y="56237"/>
                </a:lnTo>
                <a:close/>
              </a:path>
              <a:path w="52704" h="81915">
                <a:moveTo>
                  <a:pt x="47066" y="44071"/>
                </a:moveTo>
                <a:lnTo>
                  <a:pt x="30301" y="44071"/>
                </a:lnTo>
                <a:lnTo>
                  <a:pt x="32139" y="45945"/>
                </a:lnTo>
                <a:lnTo>
                  <a:pt x="33976" y="46882"/>
                </a:lnTo>
                <a:lnTo>
                  <a:pt x="35813" y="49679"/>
                </a:lnTo>
                <a:lnTo>
                  <a:pt x="36732" y="52490"/>
                </a:lnTo>
                <a:lnTo>
                  <a:pt x="36732" y="59048"/>
                </a:lnTo>
                <a:lnTo>
                  <a:pt x="35813" y="61859"/>
                </a:lnTo>
                <a:lnTo>
                  <a:pt x="33976" y="64669"/>
                </a:lnTo>
                <a:lnTo>
                  <a:pt x="32139" y="66543"/>
                </a:lnTo>
                <a:lnTo>
                  <a:pt x="29383" y="67480"/>
                </a:lnTo>
                <a:lnTo>
                  <a:pt x="49822" y="67480"/>
                </a:lnTo>
                <a:lnTo>
                  <a:pt x="50511" y="66543"/>
                </a:lnTo>
                <a:lnTo>
                  <a:pt x="52348" y="57174"/>
                </a:lnTo>
                <a:lnTo>
                  <a:pt x="50511" y="47806"/>
                </a:lnTo>
                <a:lnTo>
                  <a:pt x="47755" y="45008"/>
                </a:lnTo>
                <a:lnTo>
                  <a:pt x="47066" y="44071"/>
                </a:lnTo>
                <a:close/>
              </a:path>
              <a:path w="52704" h="81915">
                <a:moveTo>
                  <a:pt x="47020" y="14091"/>
                </a:moveTo>
                <a:lnTo>
                  <a:pt x="27546" y="14091"/>
                </a:lnTo>
                <a:lnTo>
                  <a:pt x="30301" y="15028"/>
                </a:lnTo>
                <a:lnTo>
                  <a:pt x="33057" y="17839"/>
                </a:lnTo>
                <a:lnTo>
                  <a:pt x="33057" y="19713"/>
                </a:lnTo>
                <a:lnTo>
                  <a:pt x="33976" y="22523"/>
                </a:lnTo>
                <a:lnTo>
                  <a:pt x="32139" y="28144"/>
                </a:lnTo>
                <a:lnTo>
                  <a:pt x="31220" y="30018"/>
                </a:lnTo>
                <a:lnTo>
                  <a:pt x="25708" y="31892"/>
                </a:lnTo>
                <a:lnTo>
                  <a:pt x="22034" y="32829"/>
                </a:lnTo>
                <a:lnTo>
                  <a:pt x="21115" y="45008"/>
                </a:lnTo>
                <a:lnTo>
                  <a:pt x="24790" y="44071"/>
                </a:lnTo>
                <a:lnTo>
                  <a:pt x="47066" y="44071"/>
                </a:lnTo>
                <a:lnTo>
                  <a:pt x="44999" y="41261"/>
                </a:lnTo>
                <a:lnTo>
                  <a:pt x="41325" y="39387"/>
                </a:lnTo>
                <a:lnTo>
                  <a:pt x="37650" y="38450"/>
                </a:lnTo>
                <a:lnTo>
                  <a:pt x="44081" y="33766"/>
                </a:lnTo>
                <a:lnTo>
                  <a:pt x="47755" y="27208"/>
                </a:lnTo>
                <a:lnTo>
                  <a:pt x="48674" y="20650"/>
                </a:lnTo>
                <a:lnTo>
                  <a:pt x="47755" y="15965"/>
                </a:lnTo>
                <a:lnTo>
                  <a:pt x="47020" y="14091"/>
                </a:lnTo>
                <a:close/>
              </a:path>
              <a:path w="52704" h="81915">
                <a:moveTo>
                  <a:pt x="25708" y="0"/>
                </a:moveTo>
                <a:lnTo>
                  <a:pt x="21115" y="0"/>
                </a:lnTo>
                <a:lnTo>
                  <a:pt x="13779" y="1873"/>
                </a:lnTo>
                <a:lnTo>
                  <a:pt x="11023" y="3747"/>
                </a:lnTo>
                <a:lnTo>
                  <a:pt x="8267" y="6597"/>
                </a:lnTo>
                <a:lnTo>
                  <a:pt x="5511" y="9407"/>
                </a:lnTo>
                <a:lnTo>
                  <a:pt x="3674" y="13155"/>
                </a:lnTo>
                <a:lnTo>
                  <a:pt x="2755" y="16902"/>
                </a:lnTo>
                <a:lnTo>
                  <a:pt x="1837" y="21586"/>
                </a:lnTo>
                <a:lnTo>
                  <a:pt x="16535" y="24397"/>
                </a:lnTo>
                <a:lnTo>
                  <a:pt x="17453" y="20650"/>
                </a:lnTo>
                <a:lnTo>
                  <a:pt x="18372" y="18776"/>
                </a:lnTo>
                <a:lnTo>
                  <a:pt x="19291" y="15965"/>
                </a:lnTo>
                <a:lnTo>
                  <a:pt x="22952" y="14091"/>
                </a:lnTo>
                <a:lnTo>
                  <a:pt x="47020" y="14091"/>
                </a:lnTo>
                <a:lnTo>
                  <a:pt x="45918" y="11281"/>
                </a:lnTo>
                <a:lnTo>
                  <a:pt x="43162" y="6597"/>
                </a:lnTo>
                <a:lnTo>
                  <a:pt x="35813" y="1873"/>
                </a:lnTo>
                <a:lnTo>
                  <a:pt x="25708" y="0"/>
                </a:lnTo>
                <a:close/>
              </a:path>
            </a:pathLst>
          </a:custGeom>
          <a:solidFill>
            <a:srgbClr val="000000"/>
          </a:solidFill>
        </p:spPr>
        <p:txBody>
          <a:bodyPr wrap="square" lIns="0" tIns="0" rIns="0" bIns="0" rtlCol="0"/>
          <a:lstStyle/>
          <a:p>
            <a:endParaRPr/>
          </a:p>
        </p:txBody>
      </p:sp>
      <p:sp>
        <p:nvSpPr>
          <p:cNvPr id="1170" name="object 1170"/>
          <p:cNvSpPr/>
          <p:nvPr/>
        </p:nvSpPr>
        <p:spPr>
          <a:xfrm>
            <a:off x="8525419" y="6603955"/>
            <a:ext cx="52705" cy="81915"/>
          </a:xfrm>
          <a:custGeom>
            <a:avLst/>
            <a:gdLst/>
            <a:ahLst/>
            <a:cxnLst/>
            <a:rect l="l" t="t" r="r" b="b"/>
            <a:pathLst>
              <a:path w="52704" h="81915">
                <a:moveTo>
                  <a:pt x="25708" y="0"/>
                </a:moveTo>
                <a:lnTo>
                  <a:pt x="48674" y="20650"/>
                </a:lnTo>
                <a:lnTo>
                  <a:pt x="47755" y="27208"/>
                </a:lnTo>
                <a:lnTo>
                  <a:pt x="44081" y="33766"/>
                </a:lnTo>
                <a:lnTo>
                  <a:pt x="37650" y="38450"/>
                </a:lnTo>
                <a:lnTo>
                  <a:pt x="41325" y="39387"/>
                </a:lnTo>
                <a:lnTo>
                  <a:pt x="44999" y="41261"/>
                </a:lnTo>
                <a:lnTo>
                  <a:pt x="47755" y="45008"/>
                </a:lnTo>
                <a:lnTo>
                  <a:pt x="50511" y="47806"/>
                </a:lnTo>
                <a:lnTo>
                  <a:pt x="51430" y="52490"/>
                </a:lnTo>
                <a:lnTo>
                  <a:pt x="52348" y="57174"/>
                </a:lnTo>
                <a:lnTo>
                  <a:pt x="50511" y="66543"/>
                </a:lnTo>
                <a:lnTo>
                  <a:pt x="44999" y="74038"/>
                </a:lnTo>
                <a:lnTo>
                  <a:pt x="35813" y="79659"/>
                </a:lnTo>
                <a:lnTo>
                  <a:pt x="25708" y="81572"/>
                </a:lnTo>
                <a:lnTo>
                  <a:pt x="16535" y="79659"/>
                </a:lnTo>
                <a:lnTo>
                  <a:pt x="8267" y="74975"/>
                </a:lnTo>
                <a:lnTo>
                  <a:pt x="2755" y="67480"/>
                </a:lnTo>
                <a:lnTo>
                  <a:pt x="0" y="58111"/>
                </a:lnTo>
                <a:lnTo>
                  <a:pt x="15616" y="56237"/>
                </a:lnTo>
                <a:lnTo>
                  <a:pt x="15616" y="59048"/>
                </a:lnTo>
                <a:lnTo>
                  <a:pt x="17453" y="61859"/>
                </a:lnTo>
                <a:lnTo>
                  <a:pt x="19291" y="64669"/>
                </a:lnTo>
                <a:lnTo>
                  <a:pt x="21115" y="66543"/>
                </a:lnTo>
                <a:lnTo>
                  <a:pt x="23871" y="67480"/>
                </a:lnTo>
                <a:lnTo>
                  <a:pt x="26627" y="67480"/>
                </a:lnTo>
                <a:lnTo>
                  <a:pt x="29383" y="67480"/>
                </a:lnTo>
                <a:lnTo>
                  <a:pt x="32139" y="66543"/>
                </a:lnTo>
                <a:lnTo>
                  <a:pt x="33976" y="64669"/>
                </a:lnTo>
                <a:lnTo>
                  <a:pt x="35813" y="61859"/>
                </a:lnTo>
                <a:lnTo>
                  <a:pt x="36732" y="59048"/>
                </a:lnTo>
                <a:lnTo>
                  <a:pt x="36732" y="55301"/>
                </a:lnTo>
                <a:lnTo>
                  <a:pt x="36732" y="52490"/>
                </a:lnTo>
                <a:lnTo>
                  <a:pt x="35813" y="49679"/>
                </a:lnTo>
                <a:lnTo>
                  <a:pt x="33976" y="46882"/>
                </a:lnTo>
                <a:lnTo>
                  <a:pt x="32139" y="45945"/>
                </a:lnTo>
                <a:lnTo>
                  <a:pt x="30301" y="44071"/>
                </a:lnTo>
                <a:lnTo>
                  <a:pt x="27546" y="44071"/>
                </a:lnTo>
                <a:lnTo>
                  <a:pt x="24790" y="44071"/>
                </a:lnTo>
                <a:lnTo>
                  <a:pt x="21115" y="45008"/>
                </a:lnTo>
                <a:lnTo>
                  <a:pt x="22034" y="32829"/>
                </a:lnTo>
                <a:lnTo>
                  <a:pt x="25708" y="31892"/>
                </a:lnTo>
                <a:lnTo>
                  <a:pt x="28464" y="30955"/>
                </a:lnTo>
                <a:lnTo>
                  <a:pt x="31220" y="30018"/>
                </a:lnTo>
                <a:lnTo>
                  <a:pt x="32139" y="28144"/>
                </a:lnTo>
                <a:lnTo>
                  <a:pt x="33057" y="25334"/>
                </a:lnTo>
                <a:lnTo>
                  <a:pt x="33976" y="22523"/>
                </a:lnTo>
                <a:lnTo>
                  <a:pt x="33057" y="19713"/>
                </a:lnTo>
                <a:lnTo>
                  <a:pt x="33057" y="17839"/>
                </a:lnTo>
                <a:lnTo>
                  <a:pt x="31220" y="15965"/>
                </a:lnTo>
                <a:lnTo>
                  <a:pt x="30301" y="15028"/>
                </a:lnTo>
                <a:lnTo>
                  <a:pt x="27546" y="14091"/>
                </a:lnTo>
                <a:lnTo>
                  <a:pt x="25708" y="14091"/>
                </a:lnTo>
                <a:lnTo>
                  <a:pt x="22952" y="14091"/>
                </a:lnTo>
                <a:lnTo>
                  <a:pt x="21115" y="15028"/>
                </a:lnTo>
                <a:lnTo>
                  <a:pt x="19291" y="15965"/>
                </a:lnTo>
                <a:lnTo>
                  <a:pt x="18372" y="18776"/>
                </a:lnTo>
                <a:lnTo>
                  <a:pt x="17453" y="20650"/>
                </a:lnTo>
                <a:lnTo>
                  <a:pt x="16535" y="24397"/>
                </a:lnTo>
                <a:lnTo>
                  <a:pt x="1837" y="21586"/>
                </a:lnTo>
                <a:lnTo>
                  <a:pt x="2755" y="16902"/>
                </a:lnTo>
                <a:lnTo>
                  <a:pt x="3674" y="13155"/>
                </a:lnTo>
                <a:lnTo>
                  <a:pt x="5511" y="9407"/>
                </a:lnTo>
                <a:lnTo>
                  <a:pt x="8267" y="6597"/>
                </a:lnTo>
                <a:lnTo>
                  <a:pt x="11023" y="3747"/>
                </a:lnTo>
                <a:lnTo>
                  <a:pt x="13779" y="1873"/>
                </a:lnTo>
                <a:lnTo>
                  <a:pt x="17453" y="936"/>
                </a:lnTo>
                <a:lnTo>
                  <a:pt x="21115" y="0"/>
                </a:lnTo>
                <a:lnTo>
                  <a:pt x="25708" y="0"/>
                </a:lnTo>
                <a:close/>
              </a:path>
            </a:pathLst>
          </a:custGeom>
          <a:ln w="3175">
            <a:solidFill>
              <a:srgbClr val="000000"/>
            </a:solidFill>
          </a:ln>
        </p:spPr>
        <p:txBody>
          <a:bodyPr wrap="square" lIns="0" tIns="0" rIns="0" bIns="0" rtlCol="0"/>
          <a:lstStyle/>
          <a:p>
            <a:endParaRPr/>
          </a:p>
        </p:txBody>
      </p:sp>
      <p:sp>
        <p:nvSpPr>
          <p:cNvPr id="1171" name="object 1171"/>
          <p:cNvSpPr/>
          <p:nvPr/>
        </p:nvSpPr>
        <p:spPr>
          <a:xfrm>
            <a:off x="8782660" y="6518705"/>
            <a:ext cx="0" cy="44450"/>
          </a:xfrm>
          <a:custGeom>
            <a:avLst/>
            <a:gdLst/>
            <a:ahLst/>
            <a:cxnLst/>
            <a:rect l="l" t="t" r="r" b="b"/>
            <a:pathLst>
              <a:path h="44450">
                <a:moveTo>
                  <a:pt x="0" y="0"/>
                </a:moveTo>
                <a:lnTo>
                  <a:pt x="0" y="44040"/>
                </a:lnTo>
              </a:path>
            </a:pathLst>
          </a:custGeom>
          <a:ln w="3175">
            <a:solidFill>
              <a:srgbClr val="000000"/>
            </a:solidFill>
          </a:ln>
        </p:spPr>
        <p:txBody>
          <a:bodyPr wrap="square" lIns="0" tIns="0" rIns="0" bIns="0" rtlCol="0"/>
          <a:lstStyle/>
          <a:p>
            <a:endParaRPr/>
          </a:p>
        </p:txBody>
      </p:sp>
      <p:sp>
        <p:nvSpPr>
          <p:cNvPr id="1172" name="object 1172"/>
          <p:cNvSpPr/>
          <p:nvPr/>
        </p:nvSpPr>
        <p:spPr>
          <a:xfrm>
            <a:off x="8780133" y="4773753"/>
            <a:ext cx="0" cy="672465"/>
          </a:xfrm>
          <a:custGeom>
            <a:avLst/>
            <a:gdLst/>
            <a:ahLst/>
            <a:cxnLst/>
            <a:rect l="l" t="t" r="r" b="b"/>
            <a:pathLst>
              <a:path h="672464">
                <a:moveTo>
                  <a:pt x="0" y="0"/>
                </a:moveTo>
                <a:lnTo>
                  <a:pt x="0" y="672340"/>
                </a:lnTo>
              </a:path>
            </a:pathLst>
          </a:custGeom>
          <a:ln w="7806">
            <a:solidFill>
              <a:srgbClr val="000000"/>
            </a:solidFill>
          </a:ln>
        </p:spPr>
        <p:txBody>
          <a:bodyPr wrap="square" lIns="0" tIns="0" rIns="0" bIns="0" rtlCol="0"/>
          <a:lstStyle/>
          <a:p>
            <a:endParaRPr/>
          </a:p>
        </p:txBody>
      </p:sp>
      <p:sp>
        <p:nvSpPr>
          <p:cNvPr id="1173" name="object 1173"/>
          <p:cNvSpPr/>
          <p:nvPr/>
        </p:nvSpPr>
        <p:spPr>
          <a:xfrm>
            <a:off x="8754183" y="6604892"/>
            <a:ext cx="56515" cy="80010"/>
          </a:xfrm>
          <a:custGeom>
            <a:avLst/>
            <a:gdLst/>
            <a:ahLst/>
            <a:cxnLst/>
            <a:rect l="l" t="t" r="r" b="b"/>
            <a:pathLst>
              <a:path w="56515" h="80009">
                <a:moveTo>
                  <a:pt x="45931" y="62795"/>
                </a:moveTo>
                <a:lnTo>
                  <a:pt x="30314" y="62795"/>
                </a:lnTo>
                <a:lnTo>
                  <a:pt x="30314" y="79659"/>
                </a:lnTo>
                <a:lnTo>
                  <a:pt x="45931" y="79659"/>
                </a:lnTo>
                <a:lnTo>
                  <a:pt x="45931" y="62795"/>
                </a:lnTo>
                <a:close/>
              </a:path>
              <a:path w="56515" h="80009">
                <a:moveTo>
                  <a:pt x="45931" y="0"/>
                </a:moveTo>
                <a:lnTo>
                  <a:pt x="33070" y="0"/>
                </a:lnTo>
                <a:lnTo>
                  <a:pt x="0" y="48742"/>
                </a:lnTo>
                <a:lnTo>
                  <a:pt x="0" y="62795"/>
                </a:lnTo>
                <a:lnTo>
                  <a:pt x="56061" y="62795"/>
                </a:lnTo>
                <a:lnTo>
                  <a:pt x="56061" y="48742"/>
                </a:lnTo>
                <a:lnTo>
                  <a:pt x="13779" y="48742"/>
                </a:lnTo>
                <a:lnTo>
                  <a:pt x="30314" y="23460"/>
                </a:lnTo>
                <a:lnTo>
                  <a:pt x="45931" y="23460"/>
                </a:lnTo>
                <a:lnTo>
                  <a:pt x="45931" y="0"/>
                </a:lnTo>
                <a:close/>
              </a:path>
              <a:path w="56515" h="80009">
                <a:moveTo>
                  <a:pt x="45931" y="23460"/>
                </a:moveTo>
                <a:lnTo>
                  <a:pt x="30314" y="23460"/>
                </a:lnTo>
                <a:lnTo>
                  <a:pt x="30314" y="48742"/>
                </a:lnTo>
                <a:lnTo>
                  <a:pt x="45931" y="48742"/>
                </a:lnTo>
                <a:lnTo>
                  <a:pt x="45931" y="23460"/>
                </a:lnTo>
                <a:close/>
              </a:path>
            </a:pathLst>
          </a:custGeom>
          <a:solidFill>
            <a:srgbClr val="000000"/>
          </a:solidFill>
        </p:spPr>
        <p:txBody>
          <a:bodyPr wrap="square" lIns="0" tIns="0" rIns="0" bIns="0" rtlCol="0"/>
          <a:lstStyle/>
          <a:p>
            <a:endParaRPr/>
          </a:p>
        </p:txBody>
      </p:sp>
      <p:sp>
        <p:nvSpPr>
          <p:cNvPr id="1174" name="object 1174"/>
          <p:cNvSpPr/>
          <p:nvPr/>
        </p:nvSpPr>
        <p:spPr>
          <a:xfrm>
            <a:off x="8767962" y="6628352"/>
            <a:ext cx="17145" cy="25400"/>
          </a:xfrm>
          <a:custGeom>
            <a:avLst/>
            <a:gdLst/>
            <a:ahLst/>
            <a:cxnLst/>
            <a:rect l="l" t="t" r="r" b="b"/>
            <a:pathLst>
              <a:path w="17145" h="25400">
                <a:moveTo>
                  <a:pt x="16535" y="0"/>
                </a:moveTo>
                <a:lnTo>
                  <a:pt x="0" y="25282"/>
                </a:lnTo>
                <a:lnTo>
                  <a:pt x="16535" y="25282"/>
                </a:lnTo>
                <a:lnTo>
                  <a:pt x="16535" y="0"/>
                </a:lnTo>
                <a:close/>
              </a:path>
            </a:pathLst>
          </a:custGeom>
          <a:ln w="3175">
            <a:solidFill>
              <a:srgbClr val="000000"/>
            </a:solidFill>
          </a:ln>
        </p:spPr>
        <p:txBody>
          <a:bodyPr wrap="square" lIns="0" tIns="0" rIns="0" bIns="0" rtlCol="0"/>
          <a:lstStyle/>
          <a:p>
            <a:endParaRPr/>
          </a:p>
        </p:txBody>
      </p:sp>
      <p:sp>
        <p:nvSpPr>
          <p:cNvPr id="1175" name="object 1175"/>
          <p:cNvSpPr/>
          <p:nvPr/>
        </p:nvSpPr>
        <p:spPr>
          <a:xfrm>
            <a:off x="8754183" y="6604892"/>
            <a:ext cx="56515" cy="80010"/>
          </a:xfrm>
          <a:custGeom>
            <a:avLst/>
            <a:gdLst/>
            <a:ahLst/>
            <a:cxnLst/>
            <a:rect l="l" t="t" r="r" b="b"/>
            <a:pathLst>
              <a:path w="56515" h="80009">
                <a:moveTo>
                  <a:pt x="33070" y="0"/>
                </a:moveTo>
                <a:lnTo>
                  <a:pt x="45931" y="0"/>
                </a:lnTo>
                <a:lnTo>
                  <a:pt x="45931" y="48742"/>
                </a:lnTo>
                <a:lnTo>
                  <a:pt x="56061" y="48742"/>
                </a:lnTo>
                <a:lnTo>
                  <a:pt x="56061" y="62795"/>
                </a:lnTo>
                <a:lnTo>
                  <a:pt x="45931" y="62795"/>
                </a:lnTo>
                <a:lnTo>
                  <a:pt x="45931" y="79659"/>
                </a:lnTo>
                <a:lnTo>
                  <a:pt x="30314" y="79659"/>
                </a:lnTo>
                <a:lnTo>
                  <a:pt x="30314" y="62795"/>
                </a:lnTo>
                <a:lnTo>
                  <a:pt x="0" y="62795"/>
                </a:lnTo>
                <a:lnTo>
                  <a:pt x="0" y="48742"/>
                </a:lnTo>
                <a:lnTo>
                  <a:pt x="33070" y="0"/>
                </a:lnTo>
                <a:close/>
              </a:path>
            </a:pathLst>
          </a:custGeom>
          <a:ln w="3175">
            <a:solidFill>
              <a:srgbClr val="000000"/>
            </a:solidFill>
          </a:ln>
        </p:spPr>
        <p:txBody>
          <a:bodyPr wrap="square" lIns="0" tIns="0" rIns="0" bIns="0" rtlCol="0"/>
          <a:lstStyle/>
          <a:p>
            <a:endParaRPr/>
          </a:p>
        </p:txBody>
      </p:sp>
      <p:sp>
        <p:nvSpPr>
          <p:cNvPr id="1176" name="object 1176"/>
          <p:cNvSpPr/>
          <p:nvPr/>
        </p:nvSpPr>
        <p:spPr>
          <a:xfrm>
            <a:off x="8986634" y="6604892"/>
            <a:ext cx="53340" cy="80645"/>
          </a:xfrm>
          <a:custGeom>
            <a:avLst/>
            <a:gdLst/>
            <a:ahLst/>
            <a:cxnLst/>
            <a:rect l="l" t="t" r="r" b="b"/>
            <a:pathLst>
              <a:path w="53340" h="80645">
                <a:moveTo>
                  <a:pt x="13779" y="55301"/>
                </a:moveTo>
                <a:lnTo>
                  <a:pt x="0" y="56237"/>
                </a:lnTo>
                <a:lnTo>
                  <a:pt x="2755" y="66543"/>
                </a:lnTo>
                <a:lnTo>
                  <a:pt x="8267" y="74038"/>
                </a:lnTo>
                <a:lnTo>
                  <a:pt x="15616" y="78722"/>
                </a:lnTo>
                <a:lnTo>
                  <a:pt x="25721" y="80635"/>
                </a:lnTo>
                <a:lnTo>
                  <a:pt x="34014" y="79659"/>
                </a:lnTo>
                <a:lnTo>
                  <a:pt x="41363" y="75912"/>
                </a:lnTo>
                <a:lnTo>
                  <a:pt x="46875" y="70290"/>
                </a:lnTo>
                <a:lnTo>
                  <a:pt x="48916" y="66543"/>
                </a:lnTo>
                <a:lnTo>
                  <a:pt x="22965" y="66543"/>
                </a:lnTo>
                <a:lnTo>
                  <a:pt x="20209" y="65606"/>
                </a:lnTo>
                <a:lnTo>
                  <a:pt x="17453" y="63732"/>
                </a:lnTo>
                <a:lnTo>
                  <a:pt x="15616" y="60922"/>
                </a:lnTo>
                <a:lnTo>
                  <a:pt x="13779" y="55301"/>
                </a:lnTo>
                <a:close/>
              </a:path>
              <a:path w="53340" h="80645">
                <a:moveTo>
                  <a:pt x="50243" y="39387"/>
                </a:moveTo>
                <a:lnTo>
                  <a:pt x="25721" y="39387"/>
                </a:lnTo>
                <a:lnTo>
                  <a:pt x="29396" y="40324"/>
                </a:lnTo>
                <a:lnTo>
                  <a:pt x="32177" y="41261"/>
                </a:lnTo>
                <a:lnTo>
                  <a:pt x="34933" y="43134"/>
                </a:lnTo>
                <a:lnTo>
                  <a:pt x="36770" y="45945"/>
                </a:lnTo>
                <a:lnTo>
                  <a:pt x="37689" y="48742"/>
                </a:lnTo>
                <a:lnTo>
                  <a:pt x="37689" y="57174"/>
                </a:lnTo>
                <a:lnTo>
                  <a:pt x="36770" y="60922"/>
                </a:lnTo>
                <a:lnTo>
                  <a:pt x="34014" y="62795"/>
                </a:lnTo>
                <a:lnTo>
                  <a:pt x="32177" y="64669"/>
                </a:lnTo>
                <a:lnTo>
                  <a:pt x="29396" y="66543"/>
                </a:lnTo>
                <a:lnTo>
                  <a:pt x="48916" y="66543"/>
                </a:lnTo>
                <a:lnTo>
                  <a:pt x="51468" y="61859"/>
                </a:lnTo>
                <a:lnTo>
                  <a:pt x="53305" y="52490"/>
                </a:lnTo>
                <a:lnTo>
                  <a:pt x="51468" y="41261"/>
                </a:lnTo>
                <a:lnTo>
                  <a:pt x="50243" y="39387"/>
                </a:lnTo>
                <a:close/>
              </a:path>
              <a:path w="53340" h="80645">
                <a:moveTo>
                  <a:pt x="49631" y="0"/>
                </a:moveTo>
                <a:lnTo>
                  <a:pt x="10104" y="0"/>
                </a:lnTo>
                <a:lnTo>
                  <a:pt x="918" y="44071"/>
                </a:lnTo>
                <a:lnTo>
                  <a:pt x="14698" y="45945"/>
                </a:lnTo>
                <a:lnTo>
                  <a:pt x="18372" y="42197"/>
                </a:lnTo>
                <a:lnTo>
                  <a:pt x="22047" y="40324"/>
                </a:lnTo>
                <a:lnTo>
                  <a:pt x="25721" y="39387"/>
                </a:lnTo>
                <a:lnTo>
                  <a:pt x="50243" y="39387"/>
                </a:lnTo>
                <a:lnTo>
                  <a:pt x="45956" y="32829"/>
                </a:lnTo>
                <a:lnTo>
                  <a:pt x="41057" y="29081"/>
                </a:lnTo>
                <a:lnTo>
                  <a:pt x="19291" y="29081"/>
                </a:lnTo>
                <a:lnTo>
                  <a:pt x="22047" y="15028"/>
                </a:lnTo>
                <a:lnTo>
                  <a:pt x="49631" y="15028"/>
                </a:lnTo>
                <a:lnTo>
                  <a:pt x="49631" y="0"/>
                </a:lnTo>
                <a:close/>
              </a:path>
              <a:path w="53340" h="80645">
                <a:moveTo>
                  <a:pt x="29396" y="25334"/>
                </a:moveTo>
                <a:lnTo>
                  <a:pt x="23884" y="26271"/>
                </a:lnTo>
                <a:lnTo>
                  <a:pt x="19291" y="29081"/>
                </a:lnTo>
                <a:lnTo>
                  <a:pt x="41057" y="29081"/>
                </a:lnTo>
                <a:lnTo>
                  <a:pt x="38607" y="27208"/>
                </a:lnTo>
                <a:lnTo>
                  <a:pt x="29396" y="25334"/>
                </a:lnTo>
                <a:close/>
              </a:path>
            </a:pathLst>
          </a:custGeom>
          <a:solidFill>
            <a:srgbClr val="000000"/>
          </a:solidFill>
        </p:spPr>
        <p:txBody>
          <a:bodyPr wrap="square" lIns="0" tIns="0" rIns="0" bIns="0" rtlCol="0"/>
          <a:lstStyle/>
          <a:p>
            <a:endParaRPr/>
          </a:p>
        </p:txBody>
      </p:sp>
      <p:sp>
        <p:nvSpPr>
          <p:cNvPr id="1177" name="object 1177"/>
          <p:cNvSpPr/>
          <p:nvPr/>
        </p:nvSpPr>
        <p:spPr>
          <a:xfrm>
            <a:off x="8986634" y="6604892"/>
            <a:ext cx="53340" cy="80645"/>
          </a:xfrm>
          <a:custGeom>
            <a:avLst/>
            <a:gdLst/>
            <a:ahLst/>
            <a:cxnLst/>
            <a:rect l="l" t="t" r="r" b="b"/>
            <a:pathLst>
              <a:path w="53340" h="80645">
                <a:moveTo>
                  <a:pt x="10104" y="0"/>
                </a:moveTo>
                <a:lnTo>
                  <a:pt x="49631" y="0"/>
                </a:lnTo>
                <a:lnTo>
                  <a:pt x="49631" y="15028"/>
                </a:lnTo>
                <a:lnTo>
                  <a:pt x="22047" y="15028"/>
                </a:lnTo>
                <a:lnTo>
                  <a:pt x="19291" y="29081"/>
                </a:lnTo>
                <a:lnTo>
                  <a:pt x="23884" y="26271"/>
                </a:lnTo>
                <a:lnTo>
                  <a:pt x="29396" y="25334"/>
                </a:lnTo>
                <a:lnTo>
                  <a:pt x="38607" y="27208"/>
                </a:lnTo>
                <a:lnTo>
                  <a:pt x="45956" y="32829"/>
                </a:lnTo>
                <a:lnTo>
                  <a:pt x="51468" y="41261"/>
                </a:lnTo>
                <a:lnTo>
                  <a:pt x="53305" y="52490"/>
                </a:lnTo>
                <a:lnTo>
                  <a:pt x="51468" y="61859"/>
                </a:lnTo>
                <a:lnTo>
                  <a:pt x="46875" y="70290"/>
                </a:lnTo>
                <a:lnTo>
                  <a:pt x="41363" y="75912"/>
                </a:lnTo>
                <a:lnTo>
                  <a:pt x="34014" y="79659"/>
                </a:lnTo>
                <a:lnTo>
                  <a:pt x="25721" y="80635"/>
                </a:lnTo>
                <a:lnTo>
                  <a:pt x="15616" y="78722"/>
                </a:lnTo>
                <a:lnTo>
                  <a:pt x="8267" y="74038"/>
                </a:lnTo>
                <a:lnTo>
                  <a:pt x="2755" y="66543"/>
                </a:lnTo>
                <a:lnTo>
                  <a:pt x="0" y="56237"/>
                </a:lnTo>
                <a:lnTo>
                  <a:pt x="13779" y="55301"/>
                </a:lnTo>
                <a:lnTo>
                  <a:pt x="14698" y="58111"/>
                </a:lnTo>
                <a:lnTo>
                  <a:pt x="15616" y="60922"/>
                </a:lnTo>
                <a:lnTo>
                  <a:pt x="17453" y="63732"/>
                </a:lnTo>
                <a:lnTo>
                  <a:pt x="20209" y="65606"/>
                </a:lnTo>
                <a:lnTo>
                  <a:pt x="22965" y="66543"/>
                </a:lnTo>
                <a:lnTo>
                  <a:pt x="25721" y="66543"/>
                </a:lnTo>
                <a:lnTo>
                  <a:pt x="29396" y="66543"/>
                </a:lnTo>
                <a:lnTo>
                  <a:pt x="32177" y="64669"/>
                </a:lnTo>
                <a:lnTo>
                  <a:pt x="34014" y="62795"/>
                </a:lnTo>
                <a:lnTo>
                  <a:pt x="36770" y="60922"/>
                </a:lnTo>
                <a:lnTo>
                  <a:pt x="37689" y="57174"/>
                </a:lnTo>
                <a:lnTo>
                  <a:pt x="37689" y="52490"/>
                </a:lnTo>
                <a:lnTo>
                  <a:pt x="37689" y="48742"/>
                </a:lnTo>
                <a:lnTo>
                  <a:pt x="25721" y="39387"/>
                </a:lnTo>
                <a:lnTo>
                  <a:pt x="22047" y="40324"/>
                </a:lnTo>
                <a:lnTo>
                  <a:pt x="18372" y="42197"/>
                </a:lnTo>
                <a:lnTo>
                  <a:pt x="14698" y="45945"/>
                </a:lnTo>
                <a:lnTo>
                  <a:pt x="918" y="44071"/>
                </a:lnTo>
                <a:lnTo>
                  <a:pt x="10104" y="0"/>
                </a:lnTo>
                <a:close/>
              </a:path>
            </a:pathLst>
          </a:custGeom>
          <a:ln w="3175">
            <a:solidFill>
              <a:srgbClr val="000000"/>
            </a:solidFill>
          </a:ln>
        </p:spPr>
        <p:txBody>
          <a:bodyPr wrap="square" lIns="0" tIns="0" rIns="0" bIns="0" rtlCol="0"/>
          <a:lstStyle/>
          <a:p>
            <a:endParaRPr/>
          </a:p>
        </p:txBody>
      </p:sp>
      <p:sp>
        <p:nvSpPr>
          <p:cNvPr id="1178" name="object 1178"/>
          <p:cNvSpPr/>
          <p:nvPr/>
        </p:nvSpPr>
        <p:spPr>
          <a:xfrm>
            <a:off x="8717450" y="4918081"/>
            <a:ext cx="55244" cy="56515"/>
          </a:xfrm>
          <a:custGeom>
            <a:avLst/>
            <a:gdLst/>
            <a:ahLst/>
            <a:cxnLst/>
            <a:rect l="l" t="t" r="r" b="b"/>
            <a:pathLst>
              <a:path w="55245" h="56514">
                <a:moveTo>
                  <a:pt x="27546" y="0"/>
                </a:moveTo>
                <a:lnTo>
                  <a:pt x="0" y="28092"/>
                </a:lnTo>
                <a:lnTo>
                  <a:pt x="918" y="32777"/>
                </a:lnTo>
                <a:lnTo>
                  <a:pt x="2755" y="40272"/>
                </a:lnTo>
                <a:lnTo>
                  <a:pt x="8267" y="47767"/>
                </a:lnTo>
                <a:lnTo>
                  <a:pt x="15616" y="52451"/>
                </a:lnTo>
                <a:lnTo>
                  <a:pt x="18372" y="54325"/>
                </a:lnTo>
                <a:lnTo>
                  <a:pt x="27546" y="56198"/>
                </a:lnTo>
                <a:lnTo>
                  <a:pt x="36732" y="54325"/>
                </a:lnTo>
                <a:lnTo>
                  <a:pt x="39488" y="52451"/>
                </a:lnTo>
                <a:lnTo>
                  <a:pt x="46837" y="47767"/>
                </a:lnTo>
                <a:lnTo>
                  <a:pt x="47526" y="46830"/>
                </a:lnTo>
                <a:lnTo>
                  <a:pt x="27546" y="46830"/>
                </a:lnTo>
                <a:lnTo>
                  <a:pt x="22047" y="45893"/>
                </a:lnTo>
                <a:lnTo>
                  <a:pt x="14698" y="41209"/>
                </a:lnTo>
                <a:lnTo>
                  <a:pt x="11023" y="35587"/>
                </a:lnTo>
                <a:lnTo>
                  <a:pt x="10104" y="32777"/>
                </a:lnTo>
                <a:lnTo>
                  <a:pt x="9186" y="28092"/>
                </a:lnTo>
                <a:lnTo>
                  <a:pt x="11023" y="20597"/>
                </a:lnTo>
                <a:lnTo>
                  <a:pt x="14698" y="14976"/>
                </a:lnTo>
                <a:lnTo>
                  <a:pt x="20209" y="11229"/>
                </a:lnTo>
                <a:lnTo>
                  <a:pt x="27546" y="9355"/>
                </a:lnTo>
                <a:lnTo>
                  <a:pt x="47526" y="9355"/>
                </a:lnTo>
                <a:lnTo>
                  <a:pt x="46837" y="8418"/>
                </a:lnTo>
                <a:lnTo>
                  <a:pt x="39488" y="2797"/>
                </a:lnTo>
                <a:lnTo>
                  <a:pt x="36732" y="1860"/>
                </a:lnTo>
                <a:lnTo>
                  <a:pt x="27546" y="0"/>
                </a:lnTo>
                <a:close/>
              </a:path>
              <a:path w="55245" h="56514">
                <a:moveTo>
                  <a:pt x="47526" y="9355"/>
                </a:moveTo>
                <a:lnTo>
                  <a:pt x="27546" y="9355"/>
                </a:lnTo>
                <a:lnTo>
                  <a:pt x="34895" y="11229"/>
                </a:lnTo>
                <a:lnTo>
                  <a:pt x="40406" y="14976"/>
                </a:lnTo>
                <a:lnTo>
                  <a:pt x="44999" y="21534"/>
                </a:lnTo>
                <a:lnTo>
                  <a:pt x="45918" y="23408"/>
                </a:lnTo>
                <a:lnTo>
                  <a:pt x="45918" y="32777"/>
                </a:lnTo>
                <a:lnTo>
                  <a:pt x="44999" y="35587"/>
                </a:lnTo>
                <a:lnTo>
                  <a:pt x="40406" y="41209"/>
                </a:lnTo>
                <a:lnTo>
                  <a:pt x="33057" y="45893"/>
                </a:lnTo>
                <a:lnTo>
                  <a:pt x="27546" y="46830"/>
                </a:lnTo>
                <a:lnTo>
                  <a:pt x="47526" y="46830"/>
                </a:lnTo>
                <a:lnTo>
                  <a:pt x="52348" y="40272"/>
                </a:lnTo>
                <a:lnTo>
                  <a:pt x="53267" y="36524"/>
                </a:lnTo>
                <a:lnTo>
                  <a:pt x="55104" y="32777"/>
                </a:lnTo>
                <a:lnTo>
                  <a:pt x="55104" y="23408"/>
                </a:lnTo>
                <a:lnTo>
                  <a:pt x="53267" y="18724"/>
                </a:lnTo>
                <a:lnTo>
                  <a:pt x="52348" y="15913"/>
                </a:lnTo>
                <a:lnTo>
                  <a:pt x="47526" y="9355"/>
                </a:lnTo>
                <a:close/>
              </a:path>
            </a:pathLst>
          </a:custGeom>
          <a:solidFill>
            <a:srgbClr val="0000FF"/>
          </a:solidFill>
        </p:spPr>
        <p:txBody>
          <a:bodyPr wrap="square" lIns="0" tIns="0" rIns="0" bIns="0" rtlCol="0"/>
          <a:lstStyle/>
          <a:p>
            <a:endParaRPr/>
          </a:p>
        </p:txBody>
      </p:sp>
      <p:sp>
        <p:nvSpPr>
          <p:cNvPr id="1179" name="object 1179"/>
          <p:cNvSpPr/>
          <p:nvPr/>
        </p:nvSpPr>
        <p:spPr>
          <a:xfrm>
            <a:off x="8726637" y="4927437"/>
            <a:ext cx="36830" cy="37465"/>
          </a:xfrm>
          <a:custGeom>
            <a:avLst/>
            <a:gdLst/>
            <a:ahLst/>
            <a:cxnLst/>
            <a:rect l="l" t="t" r="r" b="b"/>
            <a:pathLst>
              <a:path w="36829" h="37464">
                <a:moveTo>
                  <a:pt x="18359" y="0"/>
                </a:moveTo>
                <a:lnTo>
                  <a:pt x="11023" y="1873"/>
                </a:lnTo>
                <a:lnTo>
                  <a:pt x="5511" y="5621"/>
                </a:lnTo>
                <a:lnTo>
                  <a:pt x="1837" y="11242"/>
                </a:lnTo>
                <a:lnTo>
                  <a:pt x="0" y="18737"/>
                </a:lnTo>
                <a:lnTo>
                  <a:pt x="918" y="23421"/>
                </a:lnTo>
                <a:lnTo>
                  <a:pt x="1837" y="26232"/>
                </a:lnTo>
                <a:lnTo>
                  <a:pt x="5511" y="31853"/>
                </a:lnTo>
                <a:lnTo>
                  <a:pt x="12860" y="36537"/>
                </a:lnTo>
                <a:lnTo>
                  <a:pt x="18359" y="37474"/>
                </a:lnTo>
                <a:lnTo>
                  <a:pt x="23871" y="36537"/>
                </a:lnTo>
                <a:lnTo>
                  <a:pt x="31220" y="31853"/>
                </a:lnTo>
                <a:lnTo>
                  <a:pt x="35813" y="26232"/>
                </a:lnTo>
                <a:lnTo>
                  <a:pt x="36732" y="23421"/>
                </a:lnTo>
                <a:lnTo>
                  <a:pt x="36732" y="14052"/>
                </a:lnTo>
                <a:lnTo>
                  <a:pt x="35813" y="12179"/>
                </a:lnTo>
                <a:lnTo>
                  <a:pt x="31220" y="5621"/>
                </a:lnTo>
                <a:lnTo>
                  <a:pt x="25708" y="1873"/>
                </a:lnTo>
                <a:lnTo>
                  <a:pt x="18359" y="0"/>
                </a:lnTo>
                <a:close/>
              </a:path>
            </a:pathLst>
          </a:custGeom>
          <a:ln w="3175">
            <a:solidFill>
              <a:srgbClr val="0000FF"/>
            </a:solidFill>
          </a:ln>
        </p:spPr>
        <p:txBody>
          <a:bodyPr wrap="square" lIns="0" tIns="0" rIns="0" bIns="0" rtlCol="0"/>
          <a:lstStyle/>
          <a:p>
            <a:endParaRPr/>
          </a:p>
        </p:txBody>
      </p:sp>
      <p:sp>
        <p:nvSpPr>
          <p:cNvPr id="1180" name="object 1180"/>
          <p:cNvSpPr/>
          <p:nvPr/>
        </p:nvSpPr>
        <p:spPr>
          <a:xfrm>
            <a:off x="8717450" y="4918081"/>
            <a:ext cx="55244" cy="56515"/>
          </a:xfrm>
          <a:custGeom>
            <a:avLst/>
            <a:gdLst/>
            <a:ahLst/>
            <a:cxnLst/>
            <a:rect l="l" t="t" r="r" b="b"/>
            <a:pathLst>
              <a:path w="55245" h="56514">
                <a:moveTo>
                  <a:pt x="27546" y="0"/>
                </a:moveTo>
                <a:lnTo>
                  <a:pt x="53267" y="18724"/>
                </a:lnTo>
                <a:lnTo>
                  <a:pt x="55104" y="23408"/>
                </a:lnTo>
                <a:lnTo>
                  <a:pt x="55104" y="32777"/>
                </a:lnTo>
                <a:lnTo>
                  <a:pt x="53267" y="36524"/>
                </a:lnTo>
                <a:lnTo>
                  <a:pt x="52348" y="40272"/>
                </a:lnTo>
                <a:lnTo>
                  <a:pt x="46837" y="47767"/>
                </a:lnTo>
                <a:lnTo>
                  <a:pt x="39488" y="52451"/>
                </a:lnTo>
                <a:lnTo>
                  <a:pt x="36732" y="54325"/>
                </a:lnTo>
                <a:lnTo>
                  <a:pt x="27546" y="56198"/>
                </a:lnTo>
                <a:lnTo>
                  <a:pt x="18372" y="54325"/>
                </a:lnTo>
                <a:lnTo>
                  <a:pt x="15616" y="52451"/>
                </a:lnTo>
                <a:lnTo>
                  <a:pt x="8267" y="47767"/>
                </a:lnTo>
                <a:lnTo>
                  <a:pt x="2755" y="40272"/>
                </a:lnTo>
                <a:lnTo>
                  <a:pt x="918" y="32777"/>
                </a:lnTo>
                <a:lnTo>
                  <a:pt x="0" y="28092"/>
                </a:lnTo>
                <a:lnTo>
                  <a:pt x="1837" y="18724"/>
                </a:lnTo>
                <a:lnTo>
                  <a:pt x="2755" y="15913"/>
                </a:lnTo>
                <a:lnTo>
                  <a:pt x="8267" y="8418"/>
                </a:lnTo>
                <a:lnTo>
                  <a:pt x="15616" y="2797"/>
                </a:lnTo>
                <a:lnTo>
                  <a:pt x="18372" y="1860"/>
                </a:lnTo>
                <a:lnTo>
                  <a:pt x="27546" y="0"/>
                </a:lnTo>
                <a:close/>
              </a:path>
            </a:pathLst>
          </a:custGeom>
          <a:ln w="3175">
            <a:solidFill>
              <a:srgbClr val="0000FF"/>
            </a:solidFill>
          </a:ln>
        </p:spPr>
        <p:txBody>
          <a:bodyPr wrap="square" lIns="0" tIns="0" rIns="0" bIns="0" rtlCol="0"/>
          <a:lstStyle/>
          <a:p>
            <a:endParaRPr/>
          </a:p>
        </p:txBody>
      </p:sp>
      <p:sp>
        <p:nvSpPr>
          <p:cNvPr id="1181" name="object 1181"/>
          <p:cNvSpPr/>
          <p:nvPr/>
        </p:nvSpPr>
        <p:spPr>
          <a:xfrm>
            <a:off x="8599815" y="4933058"/>
            <a:ext cx="55244" cy="56515"/>
          </a:xfrm>
          <a:custGeom>
            <a:avLst/>
            <a:gdLst/>
            <a:ahLst/>
            <a:cxnLst/>
            <a:rect l="l" t="t" r="r" b="b"/>
            <a:pathLst>
              <a:path w="55245" h="56514">
                <a:moveTo>
                  <a:pt x="27584" y="0"/>
                </a:moveTo>
                <a:lnTo>
                  <a:pt x="22991" y="936"/>
                </a:lnTo>
                <a:lnTo>
                  <a:pt x="15642" y="2810"/>
                </a:lnTo>
                <a:lnTo>
                  <a:pt x="8293" y="8431"/>
                </a:lnTo>
                <a:lnTo>
                  <a:pt x="3700" y="15926"/>
                </a:lnTo>
                <a:lnTo>
                  <a:pt x="1862" y="18737"/>
                </a:lnTo>
                <a:lnTo>
                  <a:pt x="0" y="28105"/>
                </a:lnTo>
                <a:lnTo>
                  <a:pt x="1862" y="37474"/>
                </a:lnTo>
                <a:lnTo>
                  <a:pt x="3700" y="40285"/>
                </a:lnTo>
                <a:lnTo>
                  <a:pt x="8293" y="47780"/>
                </a:lnTo>
                <a:lnTo>
                  <a:pt x="15642" y="53401"/>
                </a:lnTo>
                <a:lnTo>
                  <a:pt x="19316" y="54338"/>
                </a:lnTo>
                <a:lnTo>
                  <a:pt x="22991" y="56211"/>
                </a:lnTo>
                <a:lnTo>
                  <a:pt x="32177" y="56211"/>
                </a:lnTo>
                <a:lnTo>
                  <a:pt x="36770" y="54338"/>
                </a:lnTo>
                <a:lnTo>
                  <a:pt x="39526" y="53401"/>
                </a:lnTo>
                <a:lnTo>
                  <a:pt x="46875" y="47780"/>
                </a:lnTo>
                <a:lnTo>
                  <a:pt x="47564" y="46843"/>
                </a:lnTo>
                <a:lnTo>
                  <a:pt x="22991" y="46843"/>
                </a:lnTo>
                <a:lnTo>
                  <a:pt x="14723" y="41222"/>
                </a:lnTo>
                <a:lnTo>
                  <a:pt x="10130" y="33727"/>
                </a:lnTo>
                <a:lnTo>
                  <a:pt x="9211" y="28105"/>
                </a:lnTo>
                <a:lnTo>
                  <a:pt x="10130" y="22484"/>
                </a:lnTo>
                <a:lnTo>
                  <a:pt x="14723" y="14989"/>
                </a:lnTo>
                <a:lnTo>
                  <a:pt x="20235" y="11242"/>
                </a:lnTo>
                <a:lnTo>
                  <a:pt x="22991" y="10305"/>
                </a:lnTo>
                <a:lnTo>
                  <a:pt x="27584" y="9368"/>
                </a:lnTo>
                <a:lnTo>
                  <a:pt x="47564" y="9368"/>
                </a:lnTo>
                <a:lnTo>
                  <a:pt x="46875" y="8431"/>
                </a:lnTo>
                <a:lnTo>
                  <a:pt x="39526" y="2810"/>
                </a:lnTo>
                <a:lnTo>
                  <a:pt x="36770" y="1873"/>
                </a:lnTo>
                <a:lnTo>
                  <a:pt x="27584" y="0"/>
                </a:lnTo>
                <a:close/>
              </a:path>
              <a:path w="55245" h="56514">
                <a:moveTo>
                  <a:pt x="47564" y="9368"/>
                </a:moveTo>
                <a:lnTo>
                  <a:pt x="27584" y="9368"/>
                </a:lnTo>
                <a:lnTo>
                  <a:pt x="34933" y="11242"/>
                </a:lnTo>
                <a:lnTo>
                  <a:pt x="40445" y="14989"/>
                </a:lnTo>
                <a:lnTo>
                  <a:pt x="45038" y="21547"/>
                </a:lnTo>
                <a:lnTo>
                  <a:pt x="45956" y="23421"/>
                </a:lnTo>
                <a:lnTo>
                  <a:pt x="45956" y="32790"/>
                </a:lnTo>
                <a:lnTo>
                  <a:pt x="45038" y="34663"/>
                </a:lnTo>
                <a:lnTo>
                  <a:pt x="40445" y="41222"/>
                </a:lnTo>
                <a:lnTo>
                  <a:pt x="34014" y="45906"/>
                </a:lnTo>
                <a:lnTo>
                  <a:pt x="32177" y="46843"/>
                </a:lnTo>
                <a:lnTo>
                  <a:pt x="47564" y="46843"/>
                </a:lnTo>
                <a:lnTo>
                  <a:pt x="52387" y="40285"/>
                </a:lnTo>
                <a:lnTo>
                  <a:pt x="53305" y="37474"/>
                </a:lnTo>
                <a:lnTo>
                  <a:pt x="55143" y="32790"/>
                </a:lnTo>
                <a:lnTo>
                  <a:pt x="55143" y="23421"/>
                </a:lnTo>
                <a:lnTo>
                  <a:pt x="53305" y="18737"/>
                </a:lnTo>
                <a:lnTo>
                  <a:pt x="52387" y="15926"/>
                </a:lnTo>
                <a:lnTo>
                  <a:pt x="47564" y="9368"/>
                </a:lnTo>
                <a:close/>
              </a:path>
            </a:pathLst>
          </a:custGeom>
          <a:solidFill>
            <a:srgbClr val="0000FF"/>
          </a:solidFill>
        </p:spPr>
        <p:txBody>
          <a:bodyPr wrap="square" lIns="0" tIns="0" rIns="0" bIns="0" rtlCol="0"/>
          <a:lstStyle/>
          <a:p>
            <a:endParaRPr/>
          </a:p>
        </p:txBody>
      </p:sp>
      <p:sp>
        <p:nvSpPr>
          <p:cNvPr id="1182" name="object 1182"/>
          <p:cNvSpPr/>
          <p:nvPr/>
        </p:nvSpPr>
        <p:spPr>
          <a:xfrm>
            <a:off x="8609027" y="4942427"/>
            <a:ext cx="36830" cy="37465"/>
          </a:xfrm>
          <a:custGeom>
            <a:avLst/>
            <a:gdLst/>
            <a:ahLst/>
            <a:cxnLst/>
            <a:rect l="l" t="t" r="r" b="b"/>
            <a:pathLst>
              <a:path w="36829" h="37464">
                <a:moveTo>
                  <a:pt x="18372" y="0"/>
                </a:moveTo>
                <a:lnTo>
                  <a:pt x="0" y="18737"/>
                </a:lnTo>
                <a:lnTo>
                  <a:pt x="918" y="24358"/>
                </a:lnTo>
                <a:lnTo>
                  <a:pt x="5511" y="31853"/>
                </a:lnTo>
                <a:lnTo>
                  <a:pt x="11023" y="35600"/>
                </a:lnTo>
                <a:lnTo>
                  <a:pt x="13779" y="37474"/>
                </a:lnTo>
                <a:lnTo>
                  <a:pt x="22965" y="37474"/>
                </a:lnTo>
                <a:lnTo>
                  <a:pt x="24802" y="36537"/>
                </a:lnTo>
                <a:lnTo>
                  <a:pt x="31233" y="31853"/>
                </a:lnTo>
                <a:lnTo>
                  <a:pt x="35826" y="25295"/>
                </a:lnTo>
                <a:lnTo>
                  <a:pt x="36745" y="23421"/>
                </a:lnTo>
                <a:lnTo>
                  <a:pt x="36745" y="14052"/>
                </a:lnTo>
                <a:lnTo>
                  <a:pt x="35826" y="12179"/>
                </a:lnTo>
                <a:lnTo>
                  <a:pt x="31233" y="5621"/>
                </a:lnTo>
                <a:lnTo>
                  <a:pt x="25721" y="1873"/>
                </a:lnTo>
                <a:lnTo>
                  <a:pt x="18372" y="0"/>
                </a:lnTo>
                <a:close/>
              </a:path>
            </a:pathLst>
          </a:custGeom>
          <a:ln w="3175">
            <a:solidFill>
              <a:srgbClr val="0000FF"/>
            </a:solidFill>
          </a:ln>
        </p:spPr>
        <p:txBody>
          <a:bodyPr wrap="square" lIns="0" tIns="0" rIns="0" bIns="0" rtlCol="0"/>
          <a:lstStyle/>
          <a:p>
            <a:endParaRPr/>
          </a:p>
        </p:txBody>
      </p:sp>
      <p:sp>
        <p:nvSpPr>
          <p:cNvPr id="1183" name="object 1183"/>
          <p:cNvSpPr/>
          <p:nvPr/>
        </p:nvSpPr>
        <p:spPr>
          <a:xfrm>
            <a:off x="8599815" y="4933058"/>
            <a:ext cx="55244" cy="56515"/>
          </a:xfrm>
          <a:custGeom>
            <a:avLst/>
            <a:gdLst/>
            <a:ahLst/>
            <a:cxnLst/>
            <a:rect l="l" t="t" r="r" b="b"/>
            <a:pathLst>
              <a:path w="55245" h="56514">
                <a:moveTo>
                  <a:pt x="27584" y="0"/>
                </a:moveTo>
                <a:lnTo>
                  <a:pt x="53305" y="18737"/>
                </a:lnTo>
                <a:lnTo>
                  <a:pt x="55143" y="23421"/>
                </a:lnTo>
                <a:lnTo>
                  <a:pt x="55143" y="32790"/>
                </a:lnTo>
                <a:lnTo>
                  <a:pt x="53305" y="37474"/>
                </a:lnTo>
                <a:lnTo>
                  <a:pt x="52387" y="40285"/>
                </a:lnTo>
                <a:lnTo>
                  <a:pt x="46875" y="47780"/>
                </a:lnTo>
                <a:lnTo>
                  <a:pt x="39526" y="53401"/>
                </a:lnTo>
                <a:lnTo>
                  <a:pt x="36770" y="54338"/>
                </a:lnTo>
                <a:lnTo>
                  <a:pt x="32177" y="56211"/>
                </a:lnTo>
                <a:lnTo>
                  <a:pt x="22991" y="56211"/>
                </a:lnTo>
                <a:lnTo>
                  <a:pt x="19316" y="54338"/>
                </a:lnTo>
                <a:lnTo>
                  <a:pt x="15642" y="53401"/>
                </a:lnTo>
                <a:lnTo>
                  <a:pt x="8293" y="47780"/>
                </a:lnTo>
                <a:lnTo>
                  <a:pt x="3700" y="40285"/>
                </a:lnTo>
                <a:lnTo>
                  <a:pt x="1862" y="37474"/>
                </a:lnTo>
                <a:lnTo>
                  <a:pt x="0" y="28105"/>
                </a:lnTo>
                <a:lnTo>
                  <a:pt x="1862" y="18737"/>
                </a:lnTo>
                <a:lnTo>
                  <a:pt x="3700" y="15926"/>
                </a:lnTo>
                <a:lnTo>
                  <a:pt x="8293" y="8431"/>
                </a:lnTo>
                <a:lnTo>
                  <a:pt x="15642" y="2810"/>
                </a:lnTo>
                <a:lnTo>
                  <a:pt x="22991" y="936"/>
                </a:lnTo>
                <a:lnTo>
                  <a:pt x="27584" y="0"/>
                </a:lnTo>
                <a:close/>
              </a:path>
            </a:pathLst>
          </a:custGeom>
          <a:ln w="3175">
            <a:solidFill>
              <a:srgbClr val="0000FF"/>
            </a:solidFill>
          </a:ln>
        </p:spPr>
        <p:txBody>
          <a:bodyPr wrap="square" lIns="0" tIns="0" rIns="0" bIns="0" rtlCol="0"/>
          <a:lstStyle/>
          <a:p>
            <a:endParaRPr/>
          </a:p>
        </p:txBody>
      </p:sp>
      <p:sp>
        <p:nvSpPr>
          <p:cNvPr id="1184" name="object 1184"/>
          <p:cNvSpPr/>
          <p:nvPr/>
        </p:nvSpPr>
        <p:spPr>
          <a:xfrm>
            <a:off x="8500616" y="5073639"/>
            <a:ext cx="55244" cy="56515"/>
          </a:xfrm>
          <a:custGeom>
            <a:avLst/>
            <a:gdLst/>
            <a:ahLst/>
            <a:cxnLst/>
            <a:rect l="l" t="t" r="r" b="b"/>
            <a:pathLst>
              <a:path w="55245" h="56514">
                <a:moveTo>
                  <a:pt x="27558" y="0"/>
                </a:moveTo>
                <a:lnTo>
                  <a:pt x="0" y="28105"/>
                </a:lnTo>
                <a:lnTo>
                  <a:pt x="1837" y="37474"/>
                </a:lnTo>
                <a:lnTo>
                  <a:pt x="2755" y="40285"/>
                </a:lnTo>
                <a:lnTo>
                  <a:pt x="8267" y="47780"/>
                </a:lnTo>
                <a:lnTo>
                  <a:pt x="15616" y="53388"/>
                </a:lnTo>
                <a:lnTo>
                  <a:pt x="18372" y="54325"/>
                </a:lnTo>
                <a:lnTo>
                  <a:pt x="22965" y="56198"/>
                </a:lnTo>
                <a:lnTo>
                  <a:pt x="32151" y="56198"/>
                </a:lnTo>
                <a:lnTo>
                  <a:pt x="36745" y="54325"/>
                </a:lnTo>
                <a:lnTo>
                  <a:pt x="39500" y="53388"/>
                </a:lnTo>
                <a:lnTo>
                  <a:pt x="46837" y="47780"/>
                </a:lnTo>
                <a:lnTo>
                  <a:pt x="47526" y="46843"/>
                </a:lnTo>
                <a:lnTo>
                  <a:pt x="22965" y="46843"/>
                </a:lnTo>
                <a:lnTo>
                  <a:pt x="21128" y="45906"/>
                </a:lnTo>
                <a:lnTo>
                  <a:pt x="14698" y="41222"/>
                </a:lnTo>
                <a:lnTo>
                  <a:pt x="11023" y="35600"/>
                </a:lnTo>
                <a:lnTo>
                  <a:pt x="9186" y="28105"/>
                </a:lnTo>
                <a:lnTo>
                  <a:pt x="11023" y="20611"/>
                </a:lnTo>
                <a:lnTo>
                  <a:pt x="14698" y="14989"/>
                </a:lnTo>
                <a:lnTo>
                  <a:pt x="20209" y="11242"/>
                </a:lnTo>
                <a:lnTo>
                  <a:pt x="27558" y="9368"/>
                </a:lnTo>
                <a:lnTo>
                  <a:pt x="47526" y="9368"/>
                </a:lnTo>
                <a:lnTo>
                  <a:pt x="46837" y="8431"/>
                </a:lnTo>
                <a:lnTo>
                  <a:pt x="39500" y="2810"/>
                </a:lnTo>
                <a:lnTo>
                  <a:pt x="36745" y="1873"/>
                </a:lnTo>
                <a:lnTo>
                  <a:pt x="27558" y="0"/>
                </a:lnTo>
                <a:close/>
              </a:path>
              <a:path w="55245" h="56514">
                <a:moveTo>
                  <a:pt x="47526" y="9368"/>
                </a:moveTo>
                <a:lnTo>
                  <a:pt x="27558" y="9368"/>
                </a:lnTo>
                <a:lnTo>
                  <a:pt x="34907" y="11242"/>
                </a:lnTo>
                <a:lnTo>
                  <a:pt x="40419" y="14989"/>
                </a:lnTo>
                <a:lnTo>
                  <a:pt x="44999" y="21547"/>
                </a:lnTo>
                <a:lnTo>
                  <a:pt x="45918" y="23421"/>
                </a:lnTo>
                <a:lnTo>
                  <a:pt x="45918" y="32790"/>
                </a:lnTo>
                <a:lnTo>
                  <a:pt x="44999" y="34663"/>
                </a:lnTo>
                <a:lnTo>
                  <a:pt x="40419" y="41222"/>
                </a:lnTo>
                <a:lnTo>
                  <a:pt x="33989" y="45906"/>
                </a:lnTo>
                <a:lnTo>
                  <a:pt x="32151" y="46843"/>
                </a:lnTo>
                <a:lnTo>
                  <a:pt x="47526" y="46843"/>
                </a:lnTo>
                <a:lnTo>
                  <a:pt x="52348" y="40285"/>
                </a:lnTo>
                <a:lnTo>
                  <a:pt x="53267" y="37474"/>
                </a:lnTo>
                <a:lnTo>
                  <a:pt x="55104" y="32790"/>
                </a:lnTo>
                <a:lnTo>
                  <a:pt x="55104" y="23421"/>
                </a:lnTo>
                <a:lnTo>
                  <a:pt x="53267" y="18737"/>
                </a:lnTo>
                <a:lnTo>
                  <a:pt x="52348" y="15926"/>
                </a:lnTo>
                <a:lnTo>
                  <a:pt x="47526" y="9368"/>
                </a:lnTo>
                <a:close/>
              </a:path>
            </a:pathLst>
          </a:custGeom>
          <a:solidFill>
            <a:srgbClr val="0000FF"/>
          </a:solidFill>
        </p:spPr>
        <p:txBody>
          <a:bodyPr wrap="square" lIns="0" tIns="0" rIns="0" bIns="0" rtlCol="0"/>
          <a:lstStyle/>
          <a:p>
            <a:endParaRPr/>
          </a:p>
        </p:txBody>
      </p:sp>
      <p:sp>
        <p:nvSpPr>
          <p:cNvPr id="1185" name="object 1185"/>
          <p:cNvSpPr/>
          <p:nvPr/>
        </p:nvSpPr>
        <p:spPr>
          <a:xfrm>
            <a:off x="8509803" y="5083008"/>
            <a:ext cx="36830" cy="37465"/>
          </a:xfrm>
          <a:custGeom>
            <a:avLst/>
            <a:gdLst/>
            <a:ahLst/>
            <a:cxnLst/>
            <a:rect l="l" t="t" r="r" b="b"/>
            <a:pathLst>
              <a:path w="36829" h="37464">
                <a:moveTo>
                  <a:pt x="18372" y="0"/>
                </a:moveTo>
                <a:lnTo>
                  <a:pt x="11023" y="1873"/>
                </a:lnTo>
                <a:lnTo>
                  <a:pt x="5511" y="5621"/>
                </a:lnTo>
                <a:lnTo>
                  <a:pt x="1837" y="11242"/>
                </a:lnTo>
                <a:lnTo>
                  <a:pt x="0" y="18737"/>
                </a:lnTo>
                <a:lnTo>
                  <a:pt x="1837" y="26232"/>
                </a:lnTo>
                <a:lnTo>
                  <a:pt x="5511" y="31853"/>
                </a:lnTo>
                <a:lnTo>
                  <a:pt x="11942" y="36537"/>
                </a:lnTo>
                <a:lnTo>
                  <a:pt x="13779" y="37474"/>
                </a:lnTo>
                <a:lnTo>
                  <a:pt x="22965" y="37474"/>
                </a:lnTo>
                <a:lnTo>
                  <a:pt x="24802" y="36537"/>
                </a:lnTo>
                <a:lnTo>
                  <a:pt x="31233" y="31853"/>
                </a:lnTo>
                <a:lnTo>
                  <a:pt x="35813" y="25295"/>
                </a:lnTo>
                <a:lnTo>
                  <a:pt x="36732" y="23421"/>
                </a:lnTo>
                <a:lnTo>
                  <a:pt x="36732" y="14052"/>
                </a:lnTo>
                <a:lnTo>
                  <a:pt x="35813" y="12179"/>
                </a:lnTo>
                <a:lnTo>
                  <a:pt x="31233" y="5621"/>
                </a:lnTo>
                <a:lnTo>
                  <a:pt x="25721" y="1873"/>
                </a:lnTo>
                <a:lnTo>
                  <a:pt x="18372" y="0"/>
                </a:lnTo>
                <a:close/>
              </a:path>
            </a:pathLst>
          </a:custGeom>
          <a:ln w="3175">
            <a:solidFill>
              <a:srgbClr val="0000FF"/>
            </a:solidFill>
          </a:ln>
        </p:spPr>
        <p:txBody>
          <a:bodyPr wrap="square" lIns="0" tIns="0" rIns="0" bIns="0" rtlCol="0"/>
          <a:lstStyle/>
          <a:p>
            <a:endParaRPr/>
          </a:p>
        </p:txBody>
      </p:sp>
      <p:sp>
        <p:nvSpPr>
          <p:cNvPr id="1186" name="object 1186"/>
          <p:cNvSpPr/>
          <p:nvPr/>
        </p:nvSpPr>
        <p:spPr>
          <a:xfrm>
            <a:off x="8500616" y="5073639"/>
            <a:ext cx="55244" cy="56515"/>
          </a:xfrm>
          <a:custGeom>
            <a:avLst/>
            <a:gdLst/>
            <a:ahLst/>
            <a:cxnLst/>
            <a:rect l="l" t="t" r="r" b="b"/>
            <a:pathLst>
              <a:path w="55245" h="56514">
                <a:moveTo>
                  <a:pt x="27558" y="0"/>
                </a:moveTo>
                <a:lnTo>
                  <a:pt x="53267" y="18737"/>
                </a:lnTo>
                <a:lnTo>
                  <a:pt x="55104" y="23421"/>
                </a:lnTo>
                <a:lnTo>
                  <a:pt x="55104" y="32790"/>
                </a:lnTo>
                <a:lnTo>
                  <a:pt x="53267" y="37474"/>
                </a:lnTo>
                <a:lnTo>
                  <a:pt x="52348" y="40285"/>
                </a:lnTo>
                <a:lnTo>
                  <a:pt x="46837" y="47780"/>
                </a:lnTo>
                <a:lnTo>
                  <a:pt x="39500" y="53388"/>
                </a:lnTo>
                <a:lnTo>
                  <a:pt x="36745" y="54325"/>
                </a:lnTo>
                <a:lnTo>
                  <a:pt x="32151" y="56198"/>
                </a:lnTo>
                <a:lnTo>
                  <a:pt x="22965" y="56198"/>
                </a:lnTo>
                <a:lnTo>
                  <a:pt x="18372" y="54325"/>
                </a:lnTo>
                <a:lnTo>
                  <a:pt x="15616" y="53388"/>
                </a:lnTo>
                <a:lnTo>
                  <a:pt x="8267" y="47780"/>
                </a:lnTo>
                <a:lnTo>
                  <a:pt x="2755" y="40285"/>
                </a:lnTo>
                <a:lnTo>
                  <a:pt x="1837" y="37474"/>
                </a:lnTo>
                <a:lnTo>
                  <a:pt x="0" y="28105"/>
                </a:lnTo>
                <a:lnTo>
                  <a:pt x="1837" y="18737"/>
                </a:lnTo>
                <a:lnTo>
                  <a:pt x="2755" y="15926"/>
                </a:lnTo>
                <a:lnTo>
                  <a:pt x="8267" y="8431"/>
                </a:lnTo>
                <a:lnTo>
                  <a:pt x="15616" y="2810"/>
                </a:lnTo>
                <a:lnTo>
                  <a:pt x="18372" y="1873"/>
                </a:lnTo>
                <a:lnTo>
                  <a:pt x="27558" y="0"/>
                </a:lnTo>
                <a:close/>
              </a:path>
            </a:pathLst>
          </a:custGeom>
          <a:ln w="3175">
            <a:solidFill>
              <a:srgbClr val="0000FF"/>
            </a:solidFill>
          </a:ln>
        </p:spPr>
        <p:txBody>
          <a:bodyPr wrap="square" lIns="0" tIns="0" rIns="0" bIns="0" rtlCol="0"/>
          <a:lstStyle/>
          <a:p>
            <a:endParaRPr/>
          </a:p>
        </p:txBody>
      </p:sp>
      <p:sp>
        <p:nvSpPr>
          <p:cNvPr id="1187" name="object 1187"/>
          <p:cNvSpPr/>
          <p:nvPr/>
        </p:nvSpPr>
        <p:spPr>
          <a:xfrm>
            <a:off x="8381144" y="5147678"/>
            <a:ext cx="56515" cy="56515"/>
          </a:xfrm>
          <a:custGeom>
            <a:avLst/>
            <a:gdLst/>
            <a:ahLst/>
            <a:cxnLst/>
            <a:rect l="l" t="t" r="r" b="b"/>
            <a:pathLst>
              <a:path w="56515" h="56514">
                <a:moveTo>
                  <a:pt x="28502" y="0"/>
                </a:moveTo>
                <a:lnTo>
                  <a:pt x="19316" y="1873"/>
                </a:lnTo>
                <a:lnTo>
                  <a:pt x="16560" y="3747"/>
                </a:lnTo>
                <a:lnTo>
                  <a:pt x="8267" y="8431"/>
                </a:lnTo>
                <a:lnTo>
                  <a:pt x="3674" y="15926"/>
                </a:lnTo>
                <a:lnTo>
                  <a:pt x="1837" y="19674"/>
                </a:lnTo>
                <a:lnTo>
                  <a:pt x="918" y="23421"/>
                </a:lnTo>
                <a:lnTo>
                  <a:pt x="0" y="28092"/>
                </a:lnTo>
                <a:lnTo>
                  <a:pt x="1837" y="37461"/>
                </a:lnTo>
                <a:lnTo>
                  <a:pt x="3674" y="40272"/>
                </a:lnTo>
                <a:lnTo>
                  <a:pt x="8267" y="47767"/>
                </a:lnTo>
                <a:lnTo>
                  <a:pt x="16560" y="53388"/>
                </a:lnTo>
                <a:lnTo>
                  <a:pt x="19316" y="54325"/>
                </a:lnTo>
                <a:lnTo>
                  <a:pt x="23909" y="56198"/>
                </a:lnTo>
                <a:lnTo>
                  <a:pt x="33096" y="56198"/>
                </a:lnTo>
                <a:lnTo>
                  <a:pt x="36770" y="54325"/>
                </a:lnTo>
                <a:lnTo>
                  <a:pt x="40445" y="53388"/>
                </a:lnTo>
                <a:lnTo>
                  <a:pt x="47794" y="47767"/>
                </a:lnTo>
                <a:lnTo>
                  <a:pt x="48368" y="46830"/>
                </a:lnTo>
                <a:lnTo>
                  <a:pt x="23909" y="46830"/>
                </a:lnTo>
                <a:lnTo>
                  <a:pt x="22072" y="45893"/>
                </a:lnTo>
                <a:lnTo>
                  <a:pt x="14723" y="41209"/>
                </a:lnTo>
                <a:lnTo>
                  <a:pt x="10104" y="33714"/>
                </a:lnTo>
                <a:lnTo>
                  <a:pt x="9186" y="28092"/>
                </a:lnTo>
                <a:lnTo>
                  <a:pt x="10104" y="23421"/>
                </a:lnTo>
                <a:lnTo>
                  <a:pt x="10104" y="21547"/>
                </a:lnTo>
                <a:lnTo>
                  <a:pt x="14723" y="14989"/>
                </a:lnTo>
                <a:lnTo>
                  <a:pt x="22072" y="10305"/>
                </a:lnTo>
                <a:lnTo>
                  <a:pt x="28502" y="9368"/>
                </a:lnTo>
                <a:lnTo>
                  <a:pt x="48368" y="9368"/>
                </a:lnTo>
                <a:lnTo>
                  <a:pt x="47794" y="8431"/>
                </a:lnTo>
                <a:lnTo>
                  <a:pt x="40445" y="3747"/>
                </a:lnTo>
                <a:lnTo>
                  <a:pt x="36770" y="1873"/>
                </a:lnTo>
                <a:lnTo>
                  <a:pt x="33096" y="936"/>
                </a:lnTo>
                <a:lnTo>
                  <a:pt x="28502" y="0"/>
                </a:lnTo>
                <a:close/>
              </a:path>
              <a:path w="56515" h="56514">
                <a:moveTo>
                  <a:pt x="48368" y="9368"/>
                </a:moveTo>
                <a:lnTo>
                  <a:pt x="28502" y="9368"/>
                </a:lnTo>
                <a:lnTo>
                  <a:pt x="33096" y="10305"/>
                </a:lnTo>
                <a:lnTo>
                  <a:pt x="34933" y="10305"/>
                </a:lnTo>
                <a:lnTo>
                  <a:pt x="41363" y="14989"/>
                </a:lnTo>
                <a:lnTo>
                  <a:pt x="45956" y="21547"/>
                </a:lnTo>
                <a:lnTo>
                  <a:pt x="45956" y="23421"/>
                </a:lnTo>
                <a:lnTo>
                  <a:pt x="46875" y="28092"/>
                </a:lnTo>
                <a:lnTo>
                  <a:pt x="45956" y="33714"/>
                </a:lnTo>
                <a:lnTo>
                  <a:pt x="41363" y="41209"/>
                </a:lnTo>
                <a:lnTo>
                  <a:pt x="35851" y="45893"/>
                </a:lnTo>
                <a:lnTo>
                  <a:pt x="33096" y="46830"/>
                </a:lnTo>
                <a:lnTo>
                  <a:pt x="48368" y="46830"/>
                </a:lnTo>
                <a:lnTo>
                  <a:pt x="52387" y="40272"/>
                </a:lnTo>
                <a:lnTo>
                  <a:pt x="54224" y="37461"/>
                </a:lnTo>
                <a:lnTo>
                  <a:pt x="56061" y="28092"/>
                </a:lnTo>
                <a:lnTo>
                  <a:pt x="55143" y="23421"/>
                </a:lnTo>
                <a:lnTo>
                  <a:pt x="54224" y="19674"/>
                </a:lnTo>
                <a:lnTo>
                  <a:pt x="52387" y="15926"/>
                </a:lnTo>
                <a:lnTo>
                  <a:pt x="48368" y="9368"/>
                </a:lnTo>
                <a:close/>
              </a:path>
            </a:pathLst>
          </a:custGeom>
          <a:solidFill>
            <a:srgbClr val="0000FF"/>
          </a:solidFill>
        </p:spPr>
        <p:txBody>
          <a:bodyPr wrap="square" lIns="0" tIns="0" rIns="0" bIns="0" rtlCol="0"/>
          <a:lstStyle/>
          <a:p>
            <a:endParaRPr/>
          </a:p>
        </p:txBody>
      </p:sp>
      <p:sp>
        <p:nvSpPr>
          <p:cNvPr id="1188" name="object 1188"/>
          <p:cNvSpPr/>
          <p:nvPr/>
        </p:nvSpPr>
        <p:spPr>
          <a:xfrm>
            <a:off x="8390330" y="5157046"/>
            <a:ext cx="38100" cy="37465"/>
          </a:xfrm>
          <a:custGeom>
            <a:avLst/>
            <a:gdLst/>
            <a:ahLst/>
            <a:cxnLst/>
            <a:rect l="l" t="t" r="r" b="b"/>
            <a:pathLst>
              <a:path w="38100" h="37464">
                <a:moveTo>
                  <a:pt x="19316" y="0"/>
                </a:moveTo>
                <a:lnTo>
                  <a:pt x="12886" y="936"/>
                </a:lnTo>
                <a:lnTo>
                  <a:pt x="5537" y="5621"/>
                </a:lnTo>
                <a:lnTo>
                  <a:pt x="918" y="12179"/>
                </a:lnTo>
                <a:lnTo>
                  <a:pt x="918" y="14052"/>
                </a:lnTo>
                <a:lnTo>
                  <a:pt x="0" y="18724"/>
                </a:lnTo>
                <a:lnTo>
                  <a:pt x="918" y="24345"/>
                </a:lnTo>
                <a:lnTo>
                  <a:pt x="5537" y="31840"/>
                </a:lnTo>
                <a:lnTo>
                  <a:pt x="12886" y="36524"/>
                </a:lnTo>
                <a:lnTo>
                  <a:pt x="14723" y="37461"/>
                </a:lnTo>
                <a:lnTo>
                  <a:pt x="23909" y="37461"/>
                </a:lnTo>
                <a:lnTo>
                  <a:pt x="26665" y="36524"/>
                </a:lnTo>
                <a:lnTo>
                  <a:pt x="32177" y="31840"/>
                </a:lnTo>
                <a:lnTo>
                  <a:pt x="36770" y="24345"/>
                </a:lnTo>
                <a:lnTo>
                  <a:pt x="37689" y="18724"/>
                </a:lnTo>
                <a:lnTo>
                  <a:pt x="36770" y="14052"/>
                </a:lnTo>
                <a:lnTo>
                  <a:pt x="36770" y="12179"/>
                </a:lnTo>
                <a:lnTo>
                  <a:pt x="32177" y="5621"/>
                </a:lnTo>
                <a:lnTo>
                  <a:pt x="25747" y="936"/>
                </a:lnTo>
                <a:lnTo>
                  <a:pt x="23909" y="936"/>
                </a:lnTo>
                <a:lnTo>
                  <a:pt x="19316" y="0"/>
                </a:lnTo>
                <a:close/>
              </a:path>
            </a:pathLst>
          </a:custGeom>
          <a:ln w="3175">
            <a:solidFill>
              <a:srgbClr val="0000FF"/>
            </a:solidFill>
          </a:ln>
        </p:spPr>
        <p:txBody>
          <a:bodyPr wrap="square" lIns="0" tIns="0" rIns="0" bIns="0" rtlCol="0"/>
          <a:lstStyle/>
          <a:p>
            <a:endParaRPr/>
          </a:p>
        </p:txBody>
      </p:sp>
      <p:sp>
        <p:nvSpPr>
          <p:cNvPr id="1189" name="object 1189"/>
          <p:cNvSpPr/>
          <p:nvPr/>
        </p:nvSpPr>
        <p:spPr>
          <a:xfrm>
            <a:off x="8381144" y="5147678"/>
            <a:ext cx="56515" cy="56515"/>
          </a:xfrm>
          <a:custGeom>
            <a:avLst/>
            <a:gdLst/>
            <a:ahLst/>
            <a:cxnLst/>
            <a:rect l="l" t="t" r="r" b="b"/>
            <a:pathLst>
              <a:path w="56515" h="56514">
                <a:moveTo>
                  <a:pt x="28502" y="0"/>
                </a:moveTo>
                <a:lnTo>
                  <a:pt x="56061" y="28092"/>
                </a:lnTo>
                <a:lnTo>
                  <a:pt x="54224" y="37461"/>
                </a:lnTo>
                <a:lnTo>
                  <a:pt x="52387" y="40272"/>
                </a:lnTo>
                <a:lnTo>
                  <a:pt x="47794" y="47767"/>
                </a:lnTo>
                <a:lnTo>
                  <a:pt x="40445" y="53388"/>
                </a:lnTo>
                <a:lnTo>
                  <a:pt x="36770" y="54325"/>
                </a:lnTo>
                <a:lnTo>
                  <a:pt x="33096" y="56198"/>
                </a:lnTo>
                <a:lnTo>
                  <a:pt x="23909" y="56198"/>
                </a:lnTo>
                <a:lnTo>
                  <a:pt x="19316" y="54325"/>
                </a:lnTo>
                <a:lnTo>
                  <a:pt x="16560" y="53388"/>
                </a:lnTo>
                <a:lnTo>
                  <a:pt x="8267" y="47767"/>
                </a:lnTo>
                <a:lnTo>
                  <a:pt x="3674" y="40272"/>
                </a:lnTo>
                <a:lnTo>
                  <a:pt x="1837" y="37461"/>
                </a:lnTo>
                <a:lnTo>
                  <a:pt x="0" y="28092"/>
                </a:lnTo>
                <a:lnTo>
                  <a:pt x="918" y="23421"/>
                </a:lnTo>
                <a:lnTo>
                  <a:pt x="1837" y="19674"/>
                </a:lnTo>
                <a:lnTo>
                  <a:pt x="3674" y="15926"/>
                </a:lnTo>
                <a:lnTo>
                  <a:pt x="8267" y="8431"/>
                </a:lnTo>
                <a:lnTo>
                  <a:pt x="16560" y="3747"/>
                </a:lnTo>
                <a:lnTo>
                  <a:pt x="19316" y="1873"/>
                </a:lnTo>
                <a:lnTo>
                  <a:pt x="28502" y="0"/>
                </a:lnTo>
                <a:close/>
              </a:path>
            </a:pathLst>
          </a:custGeom>
          <a:ln w="3175">
            <a:solidFill>
              <a:srgbClr val="0000FF"/>
            </a:solidFill>
          </a:ln>
        </p:spPr>
        <p:txBody>
          <a:bodyPr wrap="square" lIns="0" tIns="0" rIns="0" bIns="0" rtlCol="0"/>
          <a:lstStyle/>
          <a:p>
            <a:endParaRPr/>
          </a:p>
        </p:txBody>
      </p:sp>
      <p:sp>
        <p:nvSpPr>
          <p:cNvPr id="1190" name="object 1190"/>
          <p:cNvSpPr/>
          <p:nvPr/>
        </p:nvSpPr>
        <p:spPr>
          <a:xfrm>
            <a:off x="8252523" y="5237630"/>
            <a:ext cx="55244" cy="56515"/>
          </a:xfrm>
          <a:custGeom>
            <a:avLst/>
            <a:gdLst/>
            <a:ahLst/>
            <a:cxnLst/>
            <a:rect l="l" t="t" r="r" b="b"/>
            <a:pathLst>
              <a:path w="55245" h="56514">
                <a:moveTo>
                  <a:pt x="27558" y="0"/>
                </a:moveTo>
                <a:lnTo>
                  <a:pt x="0" y="28105"/>
                </a:lnTo>
                <a:lnTo>
                  <a:pt x="1837" y="37474"/>
                </a:lnTo>
                <a:lnTo>
                  <a:pt x="2755" y="40285"/>
                </a:lnTo>
                <a:lnTo>
                  <a:pt x="8267" y="47780"/>
                </a:lnTo>
                <a:lnTo>
                  <a:pt x="15616" y="53401"/>
                </a:lnTo>
                <a:lnTo>
                  <a:pt x="18372" y="54338"/>
                </a:lnTo>
                <a:lnTo>
                  <a:pt x="22965" y="56211"/>
                </a:lnTo>
                <a:lnTo>
                  <a:pt x="32151" y="56211"/>
                </a:lnTo>
                <a:lnTo>
                  <a:pt x="36770" y="54338"/>
                </a:lnTo>
                <a:lnTo>
                  <a:pt x="39526" y="53401"/>
                </a:lnTo>
                <a:lnTo>
                  <a:pt x="46875" y="47780"/>
                </a:lnTo>
                <a:lnTo>
                  <a:pt x="47564" y="46843"/>
                </a:lnTo>
                <a:lnTo>
                  <a:pt x="22965" y="46843"/>
                </a:lnTo>
                <a:lnTo>
                  <a:pt x="21128" y="45906"/>
                </a:lnTo>
                <a:lnTo>
                  <a:pt x="14698" y="41222"/>
                </a:lnTo>
                <a:lnTo>
                  <a:pt x="11023" y="35600"/>
                </a:lnTo>
                <a:lnTo>
                  <a:pt x="9186" y="28105"/>
                </a:lnTo>
                <a:lnTo>
                  <a:pt x="11023" y="20611"/>
                </a:lnTo>
                <a:lnTo>
                  <a:pt x="14698" y="14989"/>
                </a:lnTo>
                <a:lnTo>
                  <a:pt x="20209" y="11242"/>
                </a:lnTo>
                <a:lnTo>
                  <a:pt x="27558" y="9368"/>
                </a:lnTo>
                <a:lnTo>
                  <a:pt x="47564" y="9368"/>
                </a:lnTo>
                <a:lnTo>
                  <a:pt x="46875" y="8431"/>
                </a:lnTo>
                <a:lnTo>
                  <a:pt x="39526" y="2810"/>
                </a:lnTo>
                <a:lnTo>
                  <a:pt x="36770" y="1873"/>
                </a:lnTo>
                <a:lnTo>
                  <a:pt x="27558" y="0"/>
                </a:lnTo>
                <a:close/>
              </a:path>
              <a:path w="55245" h="56514">
                <a:moveTo>
                  <a:pt x="47564" y="9368"/>
                </a:moveTo>
                <a:lnTo>
                  <a:pt x="27558" y="9368"/>
                </a:lnTo>
                <a:lnTo>
                  <a:pt x="34907" y="11242"/>
                </a:lnTo>
                <a:lnTo>
                  <a:pt x="40445" y="14989"/>
                </a:lnTo>
                <a:lnTo>
                  <a:pt x="45038" y="21547"/>
                </a:lnTo>
                <a:lnTo>
                  <a:pt x="45956" y="23421"/>
                </a:lnTo>
                <a:lnTo>
                  <a:pt x="45956" y="32790"/>
                </a:lnTo>
                <a:lnTo>
                  <a:pt x="45038" y="34663"/>
                </a:lnTo>
                <a:lnTo>
                  <a:pt x="40445" y="41222"/>
                </a:lnTo>
                <a:lnTo>
                  <a:pt x="33989" y="45906"/>
                </a:lnTo>
                <a:lnTo>
                  <a:pt x="32151" y="46843"/>
                </a:lnTo>
                <a:lnTo>
                  <a:pt x="47564" y="46843"/>
                </a:lnTo>
                <a:lnTo>
                  <a:pt x="52387" y="40285"/>
                </a:lnTo>
                <a:lnTo>
                  <a:pt x="53305" y="37474"/>
                </a:lnTo>
                <a:lnTo>
                  <a:pt x="55143" y="32790"/>
                </a:lnTo>
                <a:lnTo>
                  <a:pt x="55143" y="23421"/>
                </a:lnTo>
                <a:lnTo>
                  <a:pt x="53305" y="18737"/>
                </a:lnTo>
                <a:lnTo>
                  <a:pt x="52387" y="15926"/>
                </a:lnTo>
                <a:lnTo>
                  <a:pt x="47564" y="9368"/>
                </a:lnTo>
                <a:close/>
              </a:path>
            </a:pathLst>
          </a:custGeom>
          <a:solidFill>
            <a:srgbClr val="0000FF"/>
          </a:solidFill>
        </p:spPr>
        <p:txBody>
          <a:bodyPr wrap="square" lIns="0" tIns="0" rIns="0" bIns="0" rtlCol="0"/>
          <a:lstStyle/>
          <a:p>
            <a:endParaRPr/>
          </a:p>
        </p:txBody>
      </p:sp>
      <p:sp>
        <p:nvSpPr>
          <p:cNvPr id="1191" name="object 1191"/>
          <p:cNvSpPr/>
          <p:nvPr/>
        </p:nvSpPr>
        <p:spPr>
          <a:xfrm>
            <a:off x="8261709" y="5246998"/>
            <a:ext cx="36830" cy="37465"/>
          </a:xfrm>
          <a:custGeom>
            <a:avLst/>
            <a:gdLst/>
            <a:ahLst/>
            <a:cxnLst/>
            <a:rect l="l" t="t" r="r" b="b"/>
            <a:pathLst>
              <a:path w="36829" h="37464">
                <a:moveTo>
                  <a:pt x="18372" y="0"/>
                </a:moveTo>
                <a:lnTo>
                  <a:pt x="11023" y="1873"/>
                </a:lnTo>
                <a:lnTo>
                  <a:pt x="5511" y="5621"/>
                </a:lnTo>
                <a:lnTo>
                  <a:pt x="1837" y="11242"/>
                </a:lnTo>
                <a:lnTo>
                  <a:pt x="0" y="18737"/>
                </a:lnTo>
                <a:lnTo>
                  <a:pt x="1837" y="26232"/>
                </a:lnTo>
                <a:lnTo>
                  <a:pt x="5511" y="31853"/>
                </a:lnTo>
                <a:lnTo>
                  <a:pt x="11942" y="36537"/>
                </a:lnTo>
                <a:lnTo>
                  <a:pt x="13779" y="37474"/>
                </a:lnTo>
                <a:lnTo>
                  <a:pt x="22965" y="37474"/>
                </a:lnTo>
                <a:lnTo>
                  <a:pt x="24802" y="36537"/>
                </a:lnTo>
                <a:lnTo>
                  <a:pt x="31258" y="31853"/>
                </a:lnTo>
                <a:lnTo>
                  <a:pt x="35851" y="25295"/>
                </a:lnTo>
                <a:lnTo>
                  <a:pt x="36770" y="23421"/>
                </a:lnTo>
                <a:lnTo>
                  <a:pt x="36770" y="14052"/>
                </a:lnTo>
                <a:lnTo>
                  <a:pt x="35851" y="12179"/>
                </a:lnTo>
                <a:lnTo>
                  <a:pt x="31258" y="5621"/>
                </a:lnTo>
                <a:lnTo>
                  <a:pt x="25721" y="1873"/>
                </a:lnTo>
                <a:lnTo>
                  <a:pt x="18372" y="0"/>
                </a:lnTo>
                <a:close/>
              </a:path>
            </a:pathLst>
          </a:custGeom>
          <a:ln w="3175">
            <a:solidFill>
              <a:srgbClr val="0000FF"/>
            </a:solidFill>
          </a:ln>
        </p:spPr>
        <p:txBody>
          <a:bodyPr wrap="square" lIns="0" tIns="0" rIns="0" bIns="0" rtlCol="0"/>
          <a:lstStyle/>
          <a:p>
            <a:endParaRPr/>
          </a:p>
        </p:txBody>
      </p:sp>
      <p:sp>
        <p:nvSpPr>
          <p:cNvPr id="1192" name="object 1192"/>
          <p:cNvSpPr/>
          <p:nvPr/>
        </p:nvSpPr>
        <p:spPr>
          <a:xfrm>
            <a:off x="8252523" y="5237630"/>
            <a:ext cx="55244" cy="56515"/>
          </a:xfrm>
          <a:custGeom>
            <a:avLst/>
            <a:gdLst/>
            <a:ahLst/>
            <a:cxnLst/>
            <a:rect l="l" t="t" r="r" b="b"/>
            <a:pathLst>
              <a:path w="55245" h="56514">
                <a:moveTo>
                  <a:pt x="27558" y="0"/>
                </a:moveTo>
                <a:lnTo>
                  <a:pt x="53305" y="18737"/>
                </a:lnTo>
                <a:lnTo>
                  <a:pt x="55143" y="23421"/>
                </a:lnTo>
                <a:lnTo>
                  <a:pt x="55143" y="32790"/>
                </a:lnTo>
                <a:lnTo>
                  <a:pt x="53305" y="37474"/>
                </a:lnTo>
                <a:lnTo>
                  <a:pt x="52387" y="40285"/>
                </a:lnTo>
                <a:lnTo>
                  <a:pt x="46875" y="47780"/>
                </a:lnTo>
                <a:lnTo>
                  <a:pt x="39526" y="53401"/>
                </a:lnTo>
                <a:lnTo>
                  <a:pt x="36770" y="54338"/>
                </a:lnTo>
                <a:lnTo>
                  <a:pt x="32151" y="56211"/>
                </a:lnTo>
                <a:lnTo>
                  <a:pt x="22965" y="56211"/>
                </a:lnTo>
                <a:lnTo>
                  <a:pt x="18372" y="54338"/>
                </a:lnTo>
                <a:lnTo>
                  <a:pt x="15616" y="53401"/>
                </a:lnTo>
                <a:lnTo>
                  <a:pt x="8267" y="47780"/>
                </a:lnTo>
                <a:lnTo>
                  <a:pt x="2755" y="40285"/>
                </a:lnTo>
                <a:lnTo>
                  <a:pt x="1837" y="37474"/>
                </a:lnTo>
                <a:lnTo>
                  <a:pt x="0" y="28105"/>
                </a:lnTo>
                <a:lnTo>
                  <a:pt x="1837" y="18737"/>
                </a:lnTo>
                <a:lnTo>
                  <a:pt x="2755" y="15926"/>
                </a:lnTo>
                <a:lnTo>
                  <a:pt x="8267" y="8431"/>
                </a:lnTo>
                <a:lnTo>
                  <a:pt x="15616" y="2810"/>
                </a:lnTo>
                <a:lnTo>
                  <a:pt x="18372" y="1873"/>
                </a:lnTo>
                <a:lnTo>
                  <a:pt x="27558" y="0"/>
                </a:lnTo>
                <a:close/>
              </a:path>
            </a:pathLst>
          </a:custGeom>
          <a:ln w="3175">
            <a:solidFill>
              <a:srgbClr val="0000FF"/>
            </a:solidFill>
          </a:ln>
        </p:spPr>
        <p:txBody>
          <a:bodyPr wrap="square" lIns="0" tIns="0" rIns="0" bIns="0" rtlCol="0"/>
          <a:lstStyle/>
          <a:p>
            <a:endParaRPr/>
          </a:p>
        </p:txBody>
      </p:sp>
      <p:sp>
        <p:nvSpPr>
          <p:cNvPr id="1193" name="object 1193"/>
          <p:cNvSpPr/>
          <p:nvPr/>
        </p:nvSpPr>
        <p:spPr>
          <a:xfrm>
            <a:off x="8131251" y="5327595"/>
            <a:ext cx="55244" cy="56515"/>
          </a:xfrm>
          <a:custGeom>
            <a:avLst/>
            <a:gdLst/>
            <a:ahLst/>
            <a:cxnLst/>
            <a:rect l="l" t="t" r="r" b="b"/>
            <a:pathLst>
              <a:path w="55245" h="56514">
                <a:moveTo>
                  <a:pt x="27546" y="0"/>
                </a:moveTo>
                <a:lnTo>
                  <a:pt x="0" y="28105"/>
                </a:lnTo>
                <a:lnTo>
                  <a:pt x="1837" y="37474"/>
                </a:lnTo>
                <a:lnTo>
                  <a:pt x="2755" y="40285"/>
                </a:lnTo>
                <a:lnTo>
                  <a:pt x="8267" y="47780"/>
                </a:lnTo>
                <a:lnTo>
                  <a:pt x="15603" y="53427"/>
                </a:lnTo>
                <a:lnTo>
                  <a:pt x="18359" y="54364"/>
                </a:lnTo>
                <a:lnTo>
                  <a:pt x="22952" y="56237"/>
                </a:lnTo>
                <a:lnTo>
                  <a:pt x="32139" y="56237"/>
                </a:lnTo>
                <a:lnTo>
                  <a:pt x="35813" y="54364"/>
                </a:lnTo>
                <a:lnTo>
                  <a:pt x="39488" y="53427"/>
                </a:lnTo>
                <a:lnTo>
                  <a:pt x="46837" y="47780"/>
                </a:lnTo>
                <a:lnTo>
                  <a:pt x="47411" y="46843"/>
                </a:lnTo>
                <a:lnTo>
                  <a:pt x="22952" y="46843"/>
                </a:lnTo>
                <a:lnTo>
                  <a:pt x="21115" y="45906"/>
                </a:lnTo>
                <a:lnTo>
                  <a:pt x="14685" y="41222"/>
                </a:lnTo>
                <a:lnTo>
                  <a:pt x="11023" y="35600"/>
                </a:lnTo>
                <a:lnTo>
                  <a:pt x="9186" y="28105"/>
                </a:lnTo>
                <a:lnTo>
                  <a:pt x="11023" y="20611"/>
                </a:lnTo>
                <a:lnTo>
                  <a:pt x="14685" y="14989"/>
                </a:lnTo>
                <a:lnTo>
                  <a:pt x="20197" y="11242"/>
                </a:lnTo>
                <a:lnTo>
                  <a:pt x="27546" y="9368"/>
                </a:lnTo>
                <a:lnTo>
                  <a:pt x="47411" y="9368"/>
                </a:lnTo>
                <a:lnTo>
                  <a:pt x="46837" y="8431"/>
                </a:lnTo>
                <a:lnTo>
                  <a:pt x="39488" y="2810"/>
                </a:lnTo>
                <a:lnTo>
                  <a:pt x="32139" y="936"/>
                </a:lnTo>
                <a:lnTo>
                  <a:pt x="27546" y="0"/>
                </a:lnTo>
                <a:close/>
              </a:path>
              <a:path w="55245" h="56514">
                <a:moveTo>
                  <a:pt x="47411" y="9368"/>
                </a:moveTo>
                <a:lnTo>
                  <a:pt x="27546" y="9368"/>
                </a:lnTo>
                <a:lnTo>
                  <a:pt x="32139" y="10305"/>
                </a:lnTo>
                <a:lnTo>
                  <a:pt x="35813" y="11242"/>
                </a:lnTo>
                <a:lnTo>
                  <a:pt x="40406" y="14989"/>
                </a:lnTo>
                <a:lnTo>
                  <a:pt x="44999" y="22484"/>
                </a:lnTo>
                <a:lnTo>
                  <a:pt x="45918" y="28105"/>
                </a:lnTo>
                <a:lnTo>
                  <a:pt x="44999" y="33727"/>
                </a:lnTo>
                <a:lnTo>
                  <a:pt x="40406" y="41222"/>
                </a:lnTo>
                <a:lnTo>
                  <a:pt x="34895" y="45906"/>
                </a:lnTo>
                <a:lnTo>
                  <a:pt x="32139" y="46843"/>
                </a:lnTo>
                <a:lnTo>
                  <a:pt x="47411" y="46843"/>
                </a:lnTo>
                <a:lnTo>
                  <a:pt x="51430" y="40285"/>
                </a:lnTo>
                <a:lnTo>
                  <a:pt x="53267" y="37474"/>
                </a:lnTo>
                <a:lnTo>
                  <a:pt x="55143" y="28105"/>
                </a:lnTo>
                <a:lnTo>
                  <a:pt x="53267" y="18737"/>
                </a:lnTo>
                <a:lnTo>
                  <a:pt x="51430" y="15926"/>
                </a:lnTo>
                <a:lnTo>
                  <a:pt x="47411" y="9368"/>
                </a:lnTo>
                <a:close/>
              </a:path>
            </a:pathLst>
          </a:custGeom>
          <a:solidFill>
            <a:srgbClr val="0000FF"/>
          </a:solidFill>
        </p:spPr>
        <p:txBody>
          <a:bodyPr wrap="square" lIns="0" tIns="0" rIns="0" bIns="0" rtlCol="0"/>
          <a:lstStyle/>
          <a:p>
            <a:endParaRPr/>
          </a:p>
        </p:txBody>
      </p:sp>
      <p:sp>
        <p:nvSpPr>
          <p:cNvPr id="1194" name="object 1194"/>
          <p:cNvSpPr/>
          <p:nvPr/>
        </p:nvSpPr>
        <p:spPr>
          <a:xfrm>
            <a:off x="8140438" y="5336963"/>
            <a:ext cx="36830" cy="37465"/>
          </a:xfrm>
          <a:custGeom>
            <a:avLst/>
            <a:gdLst/>
            <a:ahLst/>
            <a:cxnLst/>
            <a:rect l="l" t="t" r="r" b="b"/>
            <a:pathLst>
              <a:path w="36829" h="37464">
                <a:moveTo>
                  <a:pt x="18359" y="0"/>
                </a:moveTo>
                <a:lnTo>
                  <a:pt x="11010" y="1873"/>
                </a:lnTo>
                <a:lnTo>
                  <a:pt x="5499" y="5621"/>
                </a:lnTo>
                <a:lnTo>
                  <a:pt x="1837" y="11242"/>
                </a:lnTo>
                <a:lnTo>
                  <a:pt x="0" y="18737"/>
                </a:lnTo>
                <a:lnTo>
                  <a:pt x="1837" y="26232"/>
                </a:lnTo>
                <a:lnTo>
                  <a:pt x="5499" y="31853"/>
                </a:lnTo>
                <a:lnTo>
                  <a:pt x="11929" y="36537"/>
                </a:lnTo>
                <a:lnTo>
                  <a:pt x="13766" y="37474"/>
                </a:lnTo>
                <a:lnTo>
                  <a:pt x="22952" y="37474"/>
                </a:lnTo>
                <a:lnTo>
                  <a:pt x="25708" y="36537"/>
                </a:lnTo>
                <a:lnTo>
                  <a:pt x="31220" y="31853"/>
                </a:lnTo>
                <a:lnTo>
                  <a:pt x="35813" y="24358"/>
                </a:lnTo>
                <a:lnTo>
                  <a:pt x="36732" y="18737"/>
                </a:lnTo>
                <a:lnTo>
                  <a:pt x="35813" y="13116"/>
                </a:lnTo>
                <a:lnTo>
                  <a:pt x="31220" y="5621"/>
                </a:lnTo>
                <a:lnTo>
                  <a:pt x="26627" y="1873"/>
                </a:lnTo>
                <a:lnTo>
                  <a:pt x="22952" y="936"/>
                </a:lnTo>
                <a:lnTo>
                  <a:pt x="18359" y="0"/>
                </a:lnTo>
                <a:close/>
              </a:path>
            </a:pathLst>
          </a:custGeom>
          <a:ln w="3175">
            <a:solidFill>
              <a:srgbClr val="0000FF"/>
            </a:solidFill>
          </a:ln>
        </p:spPr>
        <p:txBody>
          <a:bodyPr wrap="square" lIns="0" tIns="0" rIns="0" bIns="0" rtlCol="0"/>
          <a:lstStyle/>
          <a:p>
            <a:endParaRPr/>
          </a:p>
        </p:txBody>
      </p:sp>
      <p:sp>
        <p:nvSpPr>
          <p:cNvPr id="1195" name="object 1195"/>
          <p:cNvSpPr/>
          <p:nvPr/>
        </p:nvSpPr>
        <p:spPr>
          <a:xfrm>
            <a:off x="8131251" y="5327595"/>
            <a:ext cx="55244" cy="56515"/>
          </a:xfrm>
          <a:custGeom>
            <a:avLst/>
            <a:gdLst/>
            <a:ahLst/>
            <a:cxnLst/>
            <a:rect l="l" t="t" r="r" b="b"/>
            <a:pathLst>
              <a:path w="55245" h="56514">
                <a:moveTo>
                  <a:pt x="27546" y="0"/>
                </a:moveTo>
                <a:lnTo>
                  <a:pt x="32139" y="936"/>
                </a:lnTo>
                <a:lnTo>
                  <a:pt x="39488" y="2810"/>
                </a:lnTo>
                <a:lnTo>
                  <a:pt x="46837" y="8431"/>
                </a:lnTo>
                <a:lnTo>
                  <a:pt x="51430" y="15926"/>
                </a:lnTo>
                <a:lnTo>
                  <a:pt x="53267" y="18737"/>
                </a:lnTo>
                <a:lnTo>
                  <a:pt x="55143" y="28105"/>
                </a:lnTo>
                <a:lnTo>
                  <a:pt x="53267" y="37474"/>
                </a:lnTo>
                <a:lnTo>
                  <a:pt x="51430" y="40285"/>
                </a:lnTo>
                <a:lnTo>
                  <a:pt x="46837" y="47780"/>
                </a:lnTo>
                <a:lnTo>
                  <a:pt x="39488" y="53427"/>
                </a:lnTo>
                <a:lnTo>
                  <a:pt x="35813" y="54364"/>
                </a:lnTo>
                <a:lnTo>
                  <a:pt x="32139" y="56237"/>
                </a:lnTo>
                <a:lnTo>
                  <a:pt x="22952" y="56237"/>
                </a:lnTo>
                <a:lnTo>
                  <a:pt x="18359" y="54364"/>
                </a:lnTo>
                <a:lnTo>
                  <a:pt x="15603" y="53427"/>
                </a:lnTo>
                <a:lnTo>
                  <a:pt x="8267" y="47780"/>
                </a:lnTo>
                <a:lnTo>
                  <a:pt x="2755" y="40285"/>
                </a:lnTo>
                <a:lnTo>
                  <a:pt x="1837" y="37474"/>
                </a:lnTo>
                <a:lnTo>
                  <a:pt x="0" y="28105"/>
                </a:lnTo>
                <a:lnTo>
                  <a:pt x="1837" y="18737"/>
                </a:lnTo>
                <a:lnTo>
                  <a:pt x="2755" y="15926"/>
                </a:lnTo>
                <a:lnTo>
                  <a:pt x="8267" y="8431"/>
                </a:lnTo>
                <a:lnTo>
                  <a:pt x="15603" y="2810"/>
                </a:lnTo>
                <a:lnTo>
                  <a:pt x="18359" y="1873"/>
                </a:lnTo>
                <a:lnTo>
                  <a:pt x="27546" y="0"/>
                </a:lnTo>
                <a:close/>
              </a:path>
            </a:pathLst>
          </a:custGeom>
          <a:ln w="3175">
            <a:solidFill>
              <a:srgbClr val="0000FF"/>
            </a:solidFill>
          </a:ln>
        </p:spPr>
        <p:txBody>
          <a:bodyPr wrap="square" lIns="0" tIns="0" rIns="0" bIns="0" rtlCol="0"/>
          <a:lstStyle/>
          <a:p>
            <a:endParaRPr/>
          </a:p>
        </p:txBody>
      </p:sp>
      <p:sp>
        <p:nvSpPr>
          <p:cNvPr id="1196" name="object 1196"/>
          <p:cNvSpPr/>
          <p:nvPr/>
        </p:nvSpPr>
        <p:spPr>
          <a:xfrm>
            <a:off x="8018235" y="5402570"/>
            <a:ext cx="55244" cy="56515"/>
          </a:xfrm>
          <a:custGeom>
            <a:avLst/>
            <a:gdLst/>
            <a:ahLst/>
            <a:cxnLst/>
            <a:rect l="l" t="t" r="r" b="b"/>
            <a:pathLst>
              <a:path w="55245" h="56514">
                <a:moveTo>
                  <a:pt x="27558" y="0"/>
                </a:moveTo>
                <a:lnTo>
                  <a:pt x="0" y="28092"/>
                </a:lnTo>
                <a:lnTo>
                  <a:pt x="918" y="32777"/>
                </a:lnTo>
                <a:lnTo>
                  <a:pt x="2755" y="40272"/>
                </a:lnTo>
                <a:lnTo>
                  <a:pt x="8267" y="47767"/>
                </a:lnTo>
                <a:lnTo>
                  <a:pt x="15616" y="52490"/>
                </a:lnTo>
                <a:lnTo>
                  <a:pt x="18372" y="54364"/>
                </a:lnTo>
                <a:lnTo>
                  <a:pt x="27558" y="56237"/>
                </a:lnTo>
                <a:lnTo>
                  <a:pt x="36745" y="54364"/>
                </a:lnTo>
                <a:lnTo>
                  <a:pt x="39500" y="52490"/>
                </a:lnTo>
                <a:lnTo>
                  <a:pt x="46849" y="47767"/>
                </a:lnTo>
                <a:lnTo>
                  <a:pt x="47538" y="46830"/>
                </a:lnTo>
                <a:lnTo>
                  <a:pt x="27558" y="46830"/>
                </a:lnTo>
                <a:lnTo>
                  <a:pt x="22047" y="45893"/>
                </a:lnTo>
                <a:lnTo>
                  <a:pt x="14698" y="41209"/>
                </a:lnTo>
                <a:lnTo>
                  <a:pt x="11023" y="35587"/>
                </a:lnTo>
                <a:lnTo>
                  <a:pt x="10104" y="32777"/>
                </a:lnTo>
                <a:lnTo>
                  <a:pt x="9186" y="28092"/>
                </a:lnTo>
                <a:lnTo>
                  <a:pt x="11023" y="20611"/>
                </a:lnTo>
                <a:lnTo>
                  <a:pt x="14698" y="14989"/>
                </a:lnTo>
                <a:lnTo>
                  <a:pt x="20209" y="11242"/>
                </a:lnTo>
                <a:lnTo>
                  <a:pt x="27558" y="9368"/>
                </a:lnTo>
                <a:lnTo>
                  <a:pt x="47538" y="9368"/>
                </a:lnTo>
                <a:lnTo>
                  <a:pt x="46849" y="8431"/>
                </a:lnTo>
                <a:lnTo>
                  <a:pt x="39500" y="2810"/>
                </a:lnTo>
                <a:lnTo>
                  <a:pt x="36745" y="1873"/>
                </a:lnTo>
                <a:lnTo>
                  <a:pt x="27558" y="0"/>
                </a:lnTo>
                <a:close/>
              </a:path>
              <a:path w="55245" h="56514">
                <a:moveTo>
                  <a:pt x="47538" y="9368"/>
                </a:moveTo>
                <a:lnTo>
                  <a:pt x="27558" y="9368"/>
                </a:lnTo>
                <a:lnTo>
                  <a:pt x="34907" y="11242"/>
                </a:lnTo>
                <a:lnTo>
                  <a:pt x="40419" y="14989"/>
                </a:lnTo>
                <a:lnTo>
                  <a:pt x="45012" y="21547"/>
                </a:lnTo>
                <a:lnTo>
                  <a:pt x="45931" y="23421"/>
                </a:lnTo>
                <a:lnTo>
                  <a:pt x="45931" y="32777"/>
                </a:lnTo>
                <a:lnTo>
                  <a:pt x="45012" y="35587"/>
                </a:lnTo>
                <a:lnTo>
                  <a:pt x="40419" y="41209"/>
                </a:lnTo>
                <a:lnTo>
                  <a:pt x="33070" y="45893"/>
                </a:lnTo>
                <a:lnTo>
                  <a:pt x="27558" y="46830"/>
                </a:lnTo>
                <a:lnTo>
                  <a:pt x="47538" y="46830"/>
                </a:lnTo>
                <a:lnTo>
                  <a:pt x="52361" y="40272"/>
                </a:lnTo>
                <a:lnTo>
                  <a:pt x="53280" y="36524"/>
                </a:lnTo>
                <a:lnTo>
                  <a:pt x="55117" y="32777"/>
                </a:lnTo>
                <a:lnTo>
                  <a:pt x="55117" y="23421"/>
                </a:lnTo>
                <a:lnTo>
                  <a:pt x="53280" y="18737"/>
                </a:lnTo>
                <a:lnTo>
                  <a:pt x="52361" y="15926"/>
                </a:lnTo>
                <a:lnTo>
                  <a:pt x="47538" y="9368"/>
                </a:lnTo>
                <a:close/>
              </a:path>
            </a:pathLst>
          </a:custGeom>
          <a:solidFill>
            <a:srgbClr val="0000FF"/>
          </a:solidFill>
        </p:spPr>
        <p:txBody>
          <a:bodyPr wrap="square" lIns="0" tIns="0" rIns="0" bIns="0" rtlCol="0"/>
          <a:lstStyle/>
          <a:p>
            <a:endParaRPr/>
          </a:p>
        </p:txBody>
      </p:sp>
      <p:sp>
        <p:nvSpPr>
          <p:cNvPr id="1197" name="object 1197"/>
          <p:cNvSpPr/>
          <p:nvPr/>
        </p:nvSpPr>
        <p:spPr>
          <a:xfrm>
            <a:off x="8027421" y="5411939"/>
            <a:ext cx="36830" cy="37465"/>
          </a:xfrm>
          <a:custGeom>
            <a:avLst/>
            <a:gdLst/>
            <a:ahLst/>
            <a:cxnLst/>
            <a:rect l="l" t="t" r="r" b="b"/>
            <a:pathLst>
              <a:path w="36829" h="37464">
                <a:moveTo>
                  <a:pt x="18372" y="0"/>
                </a:moveTo>
                <a:lnTo>
                  <a:pt x="11023" y="1873"/>
                </a:lnTo>
                <a:lnTo>
                  <a:pt x="5511" y="5621"/>
                </a:lnTo>
                <a:lnTo>
                  <a:pt x="1837" y="11242"/>
                </a:lnTo>
                <a:lnTo>
                  <a:pt x="0" y="18724"/>
                </a:lnTo>
                <a:lnTo>
                  <a:pt x="918" y="23408"/>
                </a:lnTo>
                <a:lnTo>
                  <a:pt x="1837" y="26219"/>
                </a:lnTo>
                <a:lnTo>
                  <a:pt x="5511" y="31840"/>
                </a:lnTo>
                <a:lnTo>
                  <a:pt x="12860" y="36524"/>
                </a:lnTo>
                <a:lnTo>
                  <a:pt x="18372" y="37461"/>
                </a:lnTo>
                <a:lnTo>
                  <a:pt x="23884" y="36524"/>
                </a:lnTo>
                <a:lnTo>
                  <a:pt x="31233" y="31840"/>
                </a:lnTo>
                <a:lnTo>
                  <a:pt x="35826" y="26219"/>
                </a:lnTo>
                <a:lnTo>
                  <a:pt x="36745" y="23408"/>
                </a:lnTo>
                <a:lnTo>
                  <a:pt x="36745" y="14052"/>
                </a:lnTo>
                <a:lnTo>
                  <a:pt x="35826" y="12179"/>
                </a:lnTo>
                <a:lnTo>
                  <a:pt x="31233" y="5621"/>
                </a:lnTo>
                <a:lnTo>
                  <a:pt x="25721" y="1873"/>
                </a:lnTo>
                <a:lnTo>
                  <a:pt x="18372" y="0"/>
                </a:lnTo>
                <a:close/>
              </a:path>
            </a:pathLst>
          </a:custGeom>
          <a:ln w="3175">
            <a:solidFill>
              <a:srgbClr val="0000FF"/>
            </a:solidFill>
          </a:ln>
        </p:spPr>
        <p:txBody>
          <a:bodyPr wrap="square" lIns="0" tIns="0" rIns="0" bIns="0" rtlCol="0"/>
          <a:lstStyle/>
          <a:p>
            <a:endParaRPr/>
          </a:p>
        </p:txBody>
      </p:sp>
      <p:sp>
        <p:nvSpPr>
          <p:cNvPr id="1198" name="object 1198"/>
          <p:cNvSpPr/>
          <p:nvPr/>
        </p:nvSpPr>
        <p:spPr>
          <a:xfrm>
            <a:off x="8018235" y="5402570"/>
            <a:ext cx="55244" cy="56515"/>
          </a:xfrm>
          <a:custGeom>
            <a:avLst/>
            <a:gdLst/>
            <a:ahLst/>
            <a:cxnLst/>
            <a:rect l="l" t="t" r="r" b="b"/>
            <a:pathLst>
              <a:path w="55245" h="56514">
                <a:moveTo>
                  <a:pt x="27558" y="0"/>
                </a:moveTo>
                <a:lnTo>
                  <a:pt x="53280" y="18737"/>
                </a:lnTo>
                <a:lnTo>
                  <a:pt x="55117" y="23421"/>
                </a:lnTo>
                <a:lnTo>
                  <a:pt x="55117" y="32777"/>
                </a:lnTo>
                <a:lnTo>
                  <a:pt x="53280" y="36524"/>
                </a:lnTo>
                <a:lnTo>
                  <a:pt x="52361" y="40272"/>
                </a:lnTo>
                <a:lnTo>
                  <a:pt x="46849" y="47767"/>
                </a:lnTo>
                <a:lnTo>
                  <a:pt x="39500" y="52490"/>
                </a:lnTo>
                <a:lnTo>
                  <a:pt x="36745" y="54364"/>
                </a:lnTo>
                <a:lnTo>
                  <a:pt x="27558" y="56237"/>
                </a:lnTo>
                <a:lnTo>
                  <a:pt x="18372" y="54364"/>
                </a:lnTo>
                <a:lnTo>
                  <a:pt x="15616" y="52490"/>
                </a:lnTo>
                <a:lnTo>
                  <a:pt x="8267" y="47767"/>
                </a:lnTo>
                <a:lnTo>
                  <a:pt x="2755" y="40272"/>
                </a:lnTo>
                <a:lnTo>
                  <a:pt x="918" y="32777"/>
                </a:lnTo>
                <a:lnTo>
                  <a:pt x="0" y="28092"/>
                </a:lnTo>
                <a:lnTo>
                  <a:pt x="1837" y="18737"/>
                </a:lnTo>
                <a:lnTo>
                  <a:pt x="2755" y="15926"/>
                </a:lnTo>
                <a:lnTo>
                  <a:pt x="8267" y="8431"/>
                </a:lnTo>
                <a:lnTo>
                  <a:pt x="15616" y="2810"/>
                </a:lnTo>
                <a:lnTo>
                  <a:pt x="18372" y="1873"/>
                </a:lnTo>
                <a:lnTo>
                  <a:pt x="27558" y="0"/>
                </a:lnTo>
                <a:close/>
              </a:path>
            </a:pathLst>
          </a:custGeom>
          <a:ln w="3175">
            <a:solidFill>
              <a:srgbClr val="0000FF"/>
            </a:solidFill>
          </a:ln>
        </p:spPr>
        <p:txBody>
          <a:bodyPr wrap="square" lIns="0" tIns="0" rIns="0" bIns="0" rtlCol="0"/>
          <a:lstStyle/>
          <a:p>
            <a:endParaRPr/>
          </a:p>
        </p:txBody>
      </p:sp>
      <p:sp>
        <p:nvSpPr>
          <p:cNvPr id="1199" name="object 1199"/>
          <p:cNvSpPr/>
          <p:nvPr/>
        </p:nvSpPr>
        <p:spPr>
          <a:xfrm>
            <a:off x="7899719" y="5494396"/>
            <a:ext cx="55244" cy="56515"/>
          </a:xfrm>
          <a:custGeom>
            <a:avLst/>
            <a:gdLst/>
            <a:ahLst/>
            <a:cxnLst/>
            <a:rect l="l" t="t" r="r" b="b"/>
            <a:pathLst>
              <a:path w="55245" h="56514">
                <a:moveTo>
                  <a:pt x="27558" y="0"/>
                </a:moveTo>
                <a:lnTo>
                  <a:pt x="0" y="28105"/>
                </a:lnTo>
                <a:lnTo>
                  <a:pt x="1837" y="37500"/>
                </a:lnTo>
                <a:lnTo>
                  <a:pt x="2755" y="40311"/>
                </a:lnTo>
                <a:lnTo>
                  <a:pt x="8267" y="47806"/>
                </a:lnTo>
                <a:lnTo>
                  <a:pt x="15616" y="53427"/>
                </a:lnTo>
                <a:lnTo>
                  <a:pt x="18372" y="54364"/>
                </a:lnTo>
                <a:lnTo>
                  <a:pt x="22965" y="56237"/>
                </a:lnTo>
                <a:lnTo>
                  <a:pt x="32151" y="56237"/>
                </a:lnTo>
                <a:lnTo>
                  <a:pt x="35826" y="54364"/>
                </a:lnTo>
                <a:lnTo>
                  <a:pt x="39500" y="53427"/>
                </a:lnTo>
                <a:lnTo>
                  <a:pt x="46837" y="47806"/>
                </a:lnTo>
                <a:lnTo>
                  <a:pt x="47411" y="46869"/>
                </a:lnTo>
                <a:lnTo>
                  <a:pt x="22965" y="46869"/>
                </a:lnTo>
                <a:lnTo>
                  <a:pt x="21128" y="45932"/>
                </a:lnTo>
                <a:lnTo>
                  <a:pt x="14698" y="41248"/>
                </a:lnTo>
                <a:lnTo>
                  <a:pt x="11023" y="35639"/>
                </a:lnTo>
                <a:lnTo>
                  <a:pt x="9186" y="28105"/>
                </a:lnTo>
                <a:lnTo>
                  <a:pt x="11023" y="20611"/>
                </a:lnTo>
                <a:lnTo>
                  <a:pt x="14698" y="14989"/>
                </a:lnTo>
                <a:lnTo>
                  <a:pt x="20209" y="11242"/>
                </a:lnTo>
                <a:lnTo>
                  <a:pt x="27558" y="9368"/>
                </a:lnTo>
                <a:lnTo>
                  <a:pt x="47411" y="9368"/>
                </a:lnTo>
                <a:lnTo>
                  <a:pt x="46837" y="8431"/>
                </a:lnTo>
                <a:lnTo>
                  <a:pt x="39500" y="2810"/>
                </a:lnTo>
                <a:lnTo>
                  <a:pt x="32151" y="936"/>
                </a:lnTo>
                <a:lnTo>
                  <a:pt x="27558" y="0"/>
                </a:lnTo>
                <a:close/>
              </a:path>
              <a:path w="55245" h="56514">
                <a:moveTo>
                  <a:pt x="47411" y="9368"/>
                </a:moveTo>
                <a:lnTo>
                  <a:pt x="27558" y="9368"/>
                </a:lnTo>
                <a:lnTo>
                  <a:pt x="32151" y="10305"/>
                </a:lnTo>
                <a:lnTo>
                  <a:pt x="35826" y="11242"/>
                </a:lnTo>
                <a:lnTo>
                  <a:pt x="40419" y="14989"/>
                </a:lnTo>
                <a:lnTo>
                  <a:pt x="44999" y="22484"/>
                </a:lnTo>
                <a:lnTo>
                  <a:pt x="45918" y="28105"/>
                </a:lnTo>
                <a:lnTo>
                  <a:pt x="44999" y="33727"/>
                </a:lnTo>
                <a:lnTo>
                  <a:pt x="40419" y="41248"/>
                </a:lnTo>
                <a:lnTo>
                  <a:pt x="32151" y="46869"/>
                </a:lnTo>
                <a:lnTo>
                  <a:pt x="47411" y="46869"/>
                </a:lnTo>
                <a:lnTo>
                  <a:pt x="51430" y="40311"/>
                </a:lnTo>
                <a:lnTo>
                  <a:pt x="53267" y="37500"/>
                </a:lnTo>
                <a:lnTo>
                  <a:pt x="54186" y="32790"/>
                </a:lnTo>
                <a:lnTo>
                  <a:pt x="55104" y="28105"/>
                </a:lnTo>
                <a:lnTo>
                  <a:pt x="53267" y="18737"/>
                </a:lnTo>
                <a:lnTo>
                  <a:pt x="51430" y="15926"/>
                </a:lnTo>
                <a:lnTo>
                  <a:pt x="47411" y="9368"/>
                </a:lnTo>
                <a:close/>
              </a:path>
            </a:pathLst>
          </a:custGeom>
          <a:solidFill>
            <a:srgbClr val="0000FF"/>
          </a:solidFill>
        </p:spPr>
        <p:txBody>
          <a:bodyPr wrap="square" lIns="0" tIns="0" rIns="0" bIns="0" rtlCol="0"/>
          <a:lstStyle/>
          <a:p>
            <a:endParaRPr/>
          </a:p>
        </p:txBody>
      </p:sp>
      <p:sp>
        <p:nvSpPr>
          <p:cNvPr id="1200" name="object 1200"/>
          <p:cNvSpPr/>
          <p:nvPr/>
        </p:nvSpPr>
        <p:spPr>
          <a:xfrm>
            <a:off x="7908905" y="5503764"/>
            <a:ext cx="36830" cy="38100"/>
          </a:xfrm>
          <a:custGeom>
            <a:avLst/>
            <a:gdLst/>
            <a:ahLst/>
            <a:cxnLst/>
            <a:rect l="l" t="t" r="r" b="b"/>
            <a:pathLst>
              <a:path w="36829" h="38100">
                <a:moveTo>
                  <a:pt x="18372" y="0"/>
                </a:moveTo>
                <a:lnTo>
                  <a:pt x="11023" y="1873"/>
                </a:lnTo>
                <a:lnTo>
                  <a:pt x="5511" y="5621"/>
                </a:lnTo>
                <a:lnTo>
                  <a:pt x="1837" y="11242"/>
                </a:lnTo>
                <a:lnTo>
                  <a:pt x="0" y="18737"/>
                </a:lnTo>
                <a:lnTo>
                  <a:pt x="1837" y="26271"/>
                </a:lnTo>
                <a:lnTo>
                  <a:pt x="5511" y="31879"/>
                </a:lnTo>
                <a:lnTo>
                  <a:pt x="11942" y="36563"/>
                </a:lnTo>
                <a:lnTo>
                  <a:pt x="13779" y="37500"/>
                </a:lnTo>
                <a:lnTo>
                  <a:pt x="22965" y="37500"/>
                </a:lnTo>
                <a:lnTo>
                  <a:pt x="25721" y="35626"/>
                </a:lnTo>
                <a:lnTo>
                  <a:pt x="31233" y="31879"/>
                </a:lnTo>
                <a:lnTo>
                  <a:pt x="35813" y="24358"/>
                </a:lnTo>
                <a:lnTo>
                  <a:pt x="36732" y="18737"/>
                </a:lnTo>
                <a:lnTo>
                  <a:pt x="35813" y="13116"/>
                </a:lnTo>
                <a:lnTo>
                  <a:pt x="31233" y="5621"/>
                </a:lnTo>
                <a:lnTo>
                  <a:pt x="26640" y="1873"/>
                </a:lnTo>
                <a:lnTo>
                  <a:pt x="22965" y="936"/>
                </a:lnTo>
                <a:lnTo>
                  <a:pt x="18372" y="0"/>
                </a:lnTo>
                <a:close/>
              </a:path>
            </a:pathLst>
          </a:custGeom>
          <a:ln w="3175">
            <a:solidFill>
              <a:srgbClr val="0000FF"/>
            </a:solidFill>
          </a:ln>
        </p:spPr>
        <p:txBody>
          <a:bodyPr wrap="square" lIns="0" tIns="0" rIns="0" bIns="0" rtlCol="0"/>
          <a:lstStyle/>
          <a:p>
            <a:endParaRPr/>
          </a:p>
        </p:txBody>
      </p:sp>
      <p:sp>
        <p:nvSpPr>
          <p:cNvPr id="1201" name="object 1201"/>
          <p:cNvSpPr/>
          <p:nvPr/>
        </p:nvSpPr>
        <p:spPr>
          <a:xfrm>
            <a:off x="7899719" y="5494396"/>
            <a:ext cx="55244" cy="56515"/>
          </a:xfrm>
          <a:custGeom>
            <a:avLst/>
            <a:gdLst/>
            <a:ahLst/>
            <a:cxnLst/>
            <a:rect l="l" t="t" r="r" b="b"/>
            <a:pathLst>
              <a:path w="55245" h="56514">
                <a:moveTo>
                  <a:pt x="27558" y="0"/>
                </a:moveTo>
                <a:lnTo>
                  <a:pt x="32151" y="936"/>
                </a:lnTo>
                <a:lnTo>
                  <a:pt x="39500" y="2810"/>
                </a:lnTo>
                <a:lnTo>
                  <a:pt x="46837" y="8431"/>
                </a:lnTo>
                <a:lnTo>
                  <a:pt x="51430" y="15926"/>
                </a:lnTo>
                <a:lnTo>
                  <a:pt x="53267" y="18737"/>
                </a:lnTo>
                <a:lnTo>
                  <a:pt x="55104" y="28105"/>
                </a:lnTo>
                <a:lnTo>
                  <a:pt x="54186" y="32790"/>
                </a:lnTo>
                <a:lnTo>
                  <a:pt x="53267" y="37500"/>
                </a:lnTo>
                <a:lnTo>
                  <a:pt x="51430" y="40311"/>
                </a:lnTo>
                <a:lnTo>
                  <a:pt x="46837" y="47806"/>
                </a:lnTo>
                <a:lnTo>
                  <a:pt x="39500" y="53427"/>
                </a:lnTo>
                <a:lnTo>
                  <a:pt x="35826" y="54364"/>
                </a:lnTo>
                <a:lnTo>
                  <a:pt x="32151" y="56237"/>
                </a:lnTo>
                <a:lnTo>
                  <a:pt x="22965" y="56237"/>
                </a:lnTo>
                <a:lnTo>
                  <a:pt x="18372" y="54364"/>
                </a:lnTo>
                <a:lnTo>
                  <a:pt x="15616" y="53427"/>
                </a:lnTo>
                <a:lnTo>
                  <a:pt x="8267" y="47806"/>
                </a:lnTo>
                <a:lnTo>
                  <a:pt x="2755" y="40311"/>
                </a:lnTo>
                <a:lnTo>
                  <a:pt x="1837" y="37500"/>
                </a:lnTo>
                <a:lnTo>
                  <a:pt x="0" y="28105"/>
                </a:lnTo>
                <a:lnTo>
                  <a:pt x="1837" y="18737"/>
                </a:lnTo>
                <a:lnTo>
                  <a:pt x="2755" y="15926"/>
                </a:lnTo>
                <a:lnTo>
                  <a:pt x="8267" y="8431"/>
                </a:lnTo>
                <a:lnTo>
                  <a:pt x="15616" y="2810"/>
                </a:lnTo>
                <a:lnTo>
                  <a:pt x="18372" y="1873"/>
                </a:lnTo>
                <a:lnTo>
                  <a:pt x="27558" y="0"/>
                </a:lnTo>
                <a:close/>
              </a:path>
            </a:pathLst>
          </a:custGeom>
          <a:ln w="3175">
            <a:solidFill>
              <a:srgbClr val="0000FF"/>
            </a:solidFill>
          </a:ln>
        </p:spPr>
        <p:txBody>
          <a:bodyPr wrap="square" lIns="0" tIns="0" rIns="0" bIns="0" rtlCol="0"/>
          <a:lstStyle/>
          <a:p>
            <a:endParaRPr/>
          </a:p>
        </p:txBody>
      </p:sp>
      <p:sp>
        <p:nvSpPr>
          <p:cNvPr id="1202" name="object 1202"/>
          <p:cNvSpPr/>
          <p:nvPr/>
        </p:nvSpPr>
        <p:spPr>
          <a:xfrm>
            <a:off x="7730653" y="5600287"/>
            <a:ext cx="55244" cy="56515"/>
          </a:xfrm>
          <a:custGeom>
            <a:avLst/>
            <a:gdLst/>
            <a:ahLst/>
            <a:cxnLst/>
            <a:rect l="l" t="t" r="r" b="b"/>
            <a:pathLst>
              <a:path w="55245" h="56514">
                <a:moveTo>
                  <a:pt x="27546" y="0"/>
                </a:moveTo>
                <a:lnTo>
                  <a:pt x="22952" y="936"/>
                </a:lnTo>
                <a:lnTo>
                  <a:pt x="15603" y="2810"/>
                </a:lnTo>
                <a:lnTo>
                  <a:pt x="8267" y="8457"/>
                </a:lnTo>
                <a:lnTo>
                  <a:pt x="3674" y="15952"/>
                </a:lnTo>
                <a:lnTo>
                  <a:pt x="1837" y="18763"/>
                </a:lnTo>
                <a:lnTo>
                  <a:pt x="0" y="28131"/>
                </a:lnTo>
                <a:lnTo>
                  <a:pt x="1837" y="37500"/>
                </a:lnTo>
                <a:lnTo>
                  <a:pt x="3674" y="40311"/>
                </a:lnTo>
                <a:lnTo>
                  <a:pt x="8267" y="47806"/>
                </a:lnTo>
                <a:lnTo>
                  <a:pt x="15603" y="53427"/>
                </a:lnTo>
                <a:lnTo>
                  <a:pt x="19278" y="54364"/>
                </a:lnTo>
                <a:lnTo>
                  <a:pt x="22952" y="56237"/>
                </a:lnTo>
                <a:lnTo>
                  <a:pt x="32139" y="56237"/>
                </a:lnTo>
                <a:lnTo>
                  <a:pt x="36732" y="54364"/>
                </a:lnTo>
                <a:lnTo>
                  <a:pt x="39526" y="53427"/>
                </a:lnTo>
                <a:lnTo>
                  <a:pt x="46875" y="47806"/>
                </a:lnTo>
                <a:lnTo>
                  <a:pt x="47564" y="46869"/>
                </a:lnTo>
                <a:lnTo>
                  <a:pt x="22952" y="46869"/>
                </a:lnTo>
                <a:lnTo>
                  <a:pt x="20197" y="45932"/>
                </a:lnTo>
                <a:lnTo>
                  <a:pt x="14685" y="41248"/>
                </a:lnTo>
                <a:lnTo>
                  <a:pt x="10104" y="33753"/>
                </a:lnTo>
                <a:lnTo>
                  <a:pt x="9186" y="28131"/>
                </a:lnTo>
                <a:lnTo>
                  <a:pt x="10104" y="22510"/>
                </a:lnTo>
                <a:lnTo>
                  <a:pt x="14685" y="15015"/>
                </a:lnTo>
                <a:lnTo>
                  <a:pt x="20197" y="11268"/>
                </a:lnTo>
                <a:lnTo>
                  <a:pt x="22952" y="10331"/>
                </a:lnTo>
                <a:lnTo>
                  <a:pt x="27546" y="9394"/>
                </a:lnTo>
                <a:lnTo>
                  <a:pt x="47564" y="9394"/>
                </a:lnTo>
                <a:lnTo>
                  <a:pt x="46875" y="8457"/>
                </a:lnTo>
                <a:lnTo>
                  <a:pt x="39526" y="2810"/>
                </a:lnTo>
                <a:lnTo>
                  <a:pt x="36732" y="1873"/>
                </a:lnTo>
                <a:lnTo>
                  <a:pt x="27546" y="0"/>
                </a:lnTo>
                <a:close/>
              </a:path>
              <a:path w="55245" h="56514">
                <a:moveTo>
                  <a:pt x="47564" y="9394"/>
                </a:moveTo>
                <a:lnTo>
                  <a:pt x="27546" y="9394"/>
                </a:lnTo>
                <a:lnTo>
                  <a:pt x="34895" y="11268"/>
                </a:lnTo>
                <a:lnTo>
                  <a:pt x="40445" y="15015"/>
                </a:lnTo>
                <a:lnTo>
                  <a:pt x="45038" y="21573"/>
                </a:lnTo>
                <a:lnTo>
                  <a:pt x="45956" y="23447"/>
                </a:lnTo>
                <a:lnTo>
                  <a:pt x="45956" y="32816"/>
                </a:lnTo>
                <a:lnTo>
                  <a:pt x="45038" y="34689"/>
                </a:lnTo>
                <a:lnTo>
                  <a:pt x="40445" y="41248"/>
                </a:lnTo>
                <a:lnTo>
                  <a:pt x="33976" y="45932"/>
                </a:lnTo>
                <a:lnTo>
                  <a:pt x="32139" y="46869"/>
                </a:lnTo>
                <a:lnTo>
                  <a:pt x="47564" y="46869"/>
                </a:lnTo>
                <a:lnTo>
                  <a:pt x="52387" y="40311"/>
                </a:lnTo>
                <a:lnTo>
                  <a:pt x="53305" y="37500"/>
                </a:lnTo>
                <a:lnTo>
                  <a:pt x="55143" y="32816"/>
                </a:lnTo>
                <a:lnTo>
                  <a:pt x="55143" y="23447"/>
                </a:lnTo>
                <a:lnTo>
                  <a:pt x="53305" y="18763"/>
                </a:lnTo>
                <a:lnTo>
                  <a:pt x="52387" y="15952"/>
                </a:lnTo>
                <a:lnTo>
                  <a:pt x="47564" y="9394"/>
                </a:lnTo>
                <a:close/>
              </a:path>
            </a:pathLst>
          </a:custGeom>
          <a:solidFill>
            <a:srgbClr val="0000FF"/>
          </a:solidFill>
        </p:spPr>
        <p:txBody>
          <a:bodyPr wrap="square" lIns="0" tIns="0" rIns="0" bIns="0" rtlCol="0"/>
          <a:lstStyle/>
          <a:p>
            <a:endParaRPr/>
          </a:p>
        </p:txBody>
      </p:sp>
      <p:sp>
        <p:nvSpPr>
          <p:cNvPr id="1203" name="object 1203"/>
          <p:cNvSpPr/>
          <p:nvPr/>
        </p:nvSpPr>
        <p:spPr>
          <a:xfrm>
            <a:off x="7739839" y="5609682"/>
            <a:ext cx="36830" cy="37465"/>
          </a:xfrm>
          <a:custGeom>
            <a:avLst/>
            <a:gdLst/>
            <a:ahLst/>
            <a:cxnLst/>
            <a:rect l="l" t="t" r="r" b="b"/>
            <a:pathLst>
              <a:path w="36829" h="37464">
                <a:moveTo>
                  <a:pt x="18359" y="0"/>
                </a:moveTo>
                <a:lnTo>
                  <a:pt x="0" y="18737"/>
                </a:lnTo>
                <a:lnTo>
                  <a:pt x="918" y="24358"/>
                </a:lnTo>
                <a:lnTo>
                  <a:pt x="5499" y="31853"/>
                </a:lnTo>
                <a:lnTo>
                  <a:pt x="11010" y="36537"/>
                </a:lnTo>
                <a:lnTo>
                  <a:pt x="13766" y="37474"/>
                </a:lnTo>
                <a:lnTo>
                  <a:pt x="22952" y="37474"/>
                </a:lnTo>
                <a:lnTo>
                  <a:pt x="24790" y="36537"/>
                </a:lnTo>
                <a:lnTo>
                  <a:pt x="31258" y="31853"/>
                </a:lnTo>
                <a:lnTo>
                  <a:pt x="35851" y="25295"/>
                </a:lnTo>
                <a:lnTo>
                  <a:pt x="36770" y="23421"/>
                </a:lnTo>
                <a:lnTo>
                  <a:pt x="36770" y="14052"/>
                </a:lnTo>
                <a:lnTo>
                  <a:pt x="35851" y="12179"/>
                </a:lnTo>
                <a:lnTo>
                  <a:pt x="31258" y="5621"/>
                </a:lnTo>
                <a:lnTo>
                  <a:pt x="25708" y="1873"/>
                </a:lnTo>
                <a:lnTo>
                  <a:pt x="18359" y="0"/>
                </a:lnTo>
                <a:close/>
              </a:path>
            </a:pathLst>
          </a:custGeom>
          <a:ln w="3175">
            <a:solidFill>
              <a:srgbClr val="0000FF"/>
            </a:solidFill>
          </a:ln>
        </p:spPr>
        <p:txBody>
          <a:bodyPr wrap="square" lIns="0" tIns="0" rIns="0" bIns="0" rtlCol="0"/>
          <a:lstStyle/>
          <a:p>
            <a:endParaRPr/>
          </a:p>
        </p:txBody>
      </p:sp>
      <p:sp>
        <p:nvSpPr>
          <p:cNvPr id="1204" name="object 1204"/>
          <p:cNvSpPr/>
          <p:nvPr/>
        </p:nvSpPr>
        <p:spPr>
          <a:xfrm>
            <a:off x="7730653" y="5600287"/>
            <a:ext cx="55244" cy="56515"/>
          </a:xfrm>
          <a:custGeom>
            <a:avLst/>
            <a:gdLst/>
            <a:ahLst/>
            <a:cxnLst/>
            <a:rect l="l" t="t" r="r" b="b"/>
            <a:pathLst>
              <a:path w="55245" h="56514">
                <a:moveTo>
                  <a:pt x="27546" y="0"/>
                </a:moveTo>
                <a:lnTo>
                  <a:pt x="53305" y="18763"/>
                </a:lnTo>
                <a:lnTo>
                  <a:pt x="55143" y="23447"/>
                </a:lnTo>
                <a:lnTo>
                  <a:pt x="55143" y="32816"/>
                </a:lnTo>
                <a:lnTo>
                  <a:pt x="53305" y="37500"/>
                </a:lnTo>
                <a:lnTo>
                  <a:pt x="52387" y="40311"/>
                </a:lnTo>
                <a:lnTo>
                  <a:pt x="46875" y="47806"/>
                </a:lnTo>
                <a:lnTo>
                  <a:pt x="39526" y="53427"/>
                </a:lnTo>
                <a:lnTo>
                  <a:pt x="36732" y="54364"/>
                </a:lnTo>
                <a:lnTo>
                  <a:pt x="32139" y="56237"/>
                </a:lnTo>
                <a:lnTo>
                  <a:pt x="22952" y="56237"/>
                </a:lnTo>
                <a:lnTo>
                  <a:pt x="19278" y="54364"/>
                </a:lnTo>
                <a:lnTo>
                  <a:pt x="15603" y="53427"/>
                </a:lnTo>
                <a:lnTo>
                  <a:pt x="8267" y="47806"/>
                </a:lnTo>
                <a:lnTo>
                  <a:pt x="3674" y="40311"/>
                </a:lnTo>
                <a:lnTo>
                  <a:pt x="1837" y="37500"/>
                </a:lnTo>
                <a:lnTo>
                  <a:pt x="0" y="28131"/>
                </a:lnTo>
                <a:lnTo>
                  <a:pt x="1837" y="18763"/>
                </a:lnTo>
                <a:lnTo>
                  <a:pt x="3674" y="15952"/>
                </a:lnTo>
                <a:lnTo>
                  <a:pt x="8267" y="8457"/>
                </a:lnTo>
                <a:lnTo>
                  <a:pt x="15603" y="2810"/>
                </a:lnTo>
                <a:lnTo>
                  <a:pt x="22952" y="936"/>
                </a:lnTo>
                <a:lnTo>
                  <a:pt x="27546" y="0"/>
                </a:lnTo>
                <a:close/>
              </a:path>
            </a:pathLst>
          </a:custGeom>
          <a:ln w="3175">
            <a:solidFill>
              <a:srgbClr val="0000FF"/>
            </a:solidFill>
          </a:ln>
        </p:spPr>
        <p:txBody>
          <a:bodyPr wrap="square" lIns="0" tIns="0" rIns="0" bIns="0" rtlCol="0"/>
          <a:lstStyle/>
          <a:p>
            <a:endParaRPr/>
          </a:p>
        </p:txBody>
      </p:sp>
      <p:sp>
        <p:nvSpPr>
          <p:cNvPr id="1205" name="object 1205"/>
          <p:cNvSpPr/>
          <p:nvPr/>
        </p:nvSpPr>
        <p:spPr>
          <a:xfrm>
            <a:off x="7658975" y="5671515"/>
            <a:ext cx="55244" cy="56515"/>
          </a:xfrm>
          <a:custGeom>
            <a:avLst/>
            <a:gdLst/>
            <a:ahLst/>
            <a:cxnLst/>
            <a:rect l="l" t="t" r="r" b="b"/>
            <a:pathLst>
              <a:path w="55245" h="56514">
                <a:moveTo>
                  <a:pt x="27584" y="0"/>
                </a:moveTo>
                <a:lnTo>
                  <a:pt x="0" y="28131"/>
                </a:lnTo>
                <a:lnTo>
                  <a:pt x="1837" y="37500"/>
                </a:lnTo>
                <a:lnTo>
                  <a:pt x="2755" y="40311"/>
                </a:lnTo>
                <a:lnTo>
                  <a:pt x="8293" y="47806"/>
                </a:lnTo>
                <a:lnTo>
                  <a:pt x="15642" y="53427"/>
                </a:lnTo>
                <a:lnTo>
                  <a:pt x="18398" y="54364"/>
                </a:lnTo>
                <a:lnTo>
                  <a:pt x="22991" y="56237"/>
                </a:lnTo>
                <a:lnTo>
                  <a:pt x="32177" y="56237"/>
                </a:lnTo>
                <a:lnTo>
                  <a:pt x="36770" y="54364"/>
                </a:lnTo>
                <a:lnTo>
                  <a:pt x="39526" y="53427"/>
                </a:lnTo>
                <a:lnTo>
                  <a:pt x="46875" y="47806"/>
                </a:lnTo>
                <a:lnTo>
                  <a:pt x="47564" y="46869"/>
                </a:lnTo>
                <a:lnTo>
                  <a:pt x="22991" y="46869"/>
                </a:lnTo>
                <a:lnTo>
                  <a:pt x="21153" y="45932"/>
                </a:lnTo>
                <a:lnTo>
                  <a:pt x="14723" y="41247"/>
                </a:lnTo>
                <a:lnTo>
                  <a:pt x="11049" y="35626"/>
                </a:lnTo>
                <a:lnTo>
                  <a:pt x="9211" y="28131"/>
                </a:lnTo>
                <a:lnTo>
                  <a:pt x="11049" y="20636"/>
                </a:lnTo>
                <a:lnTo>
                  <a:pt x="14723" y="15015"/>
                </a:lnTo>
                <a:lnTo>
                  <a:pt x="20235" y="11268"/>
                </a:lnTo>
                <a:lnTo>
                  <a:pt x="27584" y="9368"/>
                </a:lnTo>
                <a:lnTo>
                  <a:pt x="47562" y="9368"/>
                </a:lnTo>
                <a:lnTo>
                  <a:pt x="46875" y="8431"/>
                </a:lnTo>
                <a:lnTo>
                  <a:pt x="39526" y="2810"/>
                </a:lnTo>
                <a:lnTo>
                  <a:pt x="36770" y="1873"/>
                </a:lnTo>
                <a:lnTo>
                  <a:pt x="27584" y="0"/>
                </a:lnTo>
                <a:close/>
              </a:path>
              <a:path w="55245" h="56514">
                <a:moveTo>
                  <a:pt x="47562" y="9368"/>
                </a:moveTo>
                <a:lnTo>
                  <a:pt x="27584" y="9368"/>
                </a:lnTo>
                <a:lnTo>
                  <a:pt x="34933" y="11268"/>
                </a:lnTo>
                <a:lnTo>
                  <a:pt x="40445" y="15015"/>
                </a:lnTo>
                <a:lnTo>
                  <a:pt x="45038" y="21573"/>
                </a:lnTo>
                <a:lnTo>
                  <a:pt x="45956" y="23447"/>
                </a:lnTo>
                <a:lnTo>
                  <a:pt x="45956" y="32816"/>
                </a:lnTo>
                <a:lnTo>
                  <a:pt x="45038" y="34689"/>
                </a:lnTo>
                <a:lnTo>
                  <a:pt x="40445" y="41247"/>
                </a:lnTo>
                <a:lnTo>
                  <a:pt x="34014" y="45932"/>
                </a:lnTo>
                <a:lnTo>
                  <a:pt x="32177" y="46869"/>
                </a:lnTo>
                <a:lnTo>
                  <a:pt x="47564" y="46869"/>
                </a:lnTo>
                <a:lnTo>
                  <a:pt x="52387" y="40311"/>
                </a:lnTo>
                <a:lnTo>
                  <a:pt x="53305" y="37500"/>
                </a:lnTo>
                <a:lnTo>
                  <a:pt x="55143" y="32816"/>
                </a:lnTo>
                <a:lnTo>
                  <a:pt x="55143" y="23447"/>
                </a:lnTo>
                <a:lnTo>
                  <a:pt x="53305" y="18763"/>
                </a:lnTo>
                <a:lnTo>
                  <a:pt x="52387" y="15952"/>
                </a:lnTo>
                <a:lnTo>
                  <a:pt x="47562" y="9368"/>
                </a:lnTo>
                <a:close/>
              </a:path>
            </a:pathLst>
          </a:custGeom>
          <a:solidFill>
            <a:srgbClr val="0000FF"/>
          </a:solidFill>
        </p:spPr>
        <p:txBody>
          <a:bodyPr wrap="square" lIns="0" tIns="0" rIns="0" bIns="0" rtlCol="0"/>
          <a:lstStyle/>
          <a:p>
            <a:endParaRPr/>
          </a:p>
        </p:txBody>
      </p:sp>
      <p:sp>
        <p:nvSpPr>
          <p:cNvPr id="1206" name="object 1206"/>
          <p:cNvSpPr/>
          <p:nvPr/>
        </p:nvSpPr>
        <p:spPr>
          <a:xfrm>
            <a:off x="7668186" y="5680883"/>
            <a:ext cx="36830" cy="38100"/>
          </a:xfrm>
          <a:custGeom>
            <a:avLst/>
            <a:gdLst/>
            <a:ahLst/>
            <a:cxnLst/>
            <a:rect l="l" t="t" r="r" b="b"/>
            <a:pathLst>
              <a:path w="36829" h="38100">
                <a:moveTo>
                  <a:pt x="18372" y="0"/>
                </a:moveTo>
                <a:lnTo>
                  <a:pt x="11023" y="1899"/>
                </a:lnTo>
                <a:lnTo>
                  <a:pt x="5511" y="5647"/>
                </a:lnTo>
                <a:lnTo>
                  <a:pt x="1837" y="11268"/>
                </a:lnTo>
                <a:lnTo>
                  <a:pt x="0" y="18763"/>
                </a:lnTo>
                <a:lnTo>
                  <a:pt x="1837" y="26258"/>
                </a:lnTo>
                <a:lnTo>
                  <a:pt x="5511" y="31879"/>
                </a:lnTo>
                <a:lnTo>
                  <a:pt x="11942" y="36563"/>
                </a:lnTo>
                <a:lnTo>
                  <a:pt x="13779" y="37500"/>
                </a:lnTo>
                <a:lnTo>
                  <a:pt x="22965" y="37500"/>
                </a:lnTo>
                <a:lnTo>
                  <a:pt x="24802" y="36563"/>
                </a:lnTo>
                <a:lnTo>
                  <a:pt x="31233" y="31879"/>
                </a:lnTo>
                <a:lnTo>
                  <a:pt x="35826" y="25321"/>
                </a:lnTo>
                <a:lnTo>
                  <a:pt x="36745" y="23447"/>
                </a:lnTo>
                <a:lnTo>
                  <a:pt x="36745" y="14078"/>
                </a:lnTo>
                <a:lnTo>
                  <a:pt x="35826" y="12205"/>
                </a:lnTo>
                <a:lnTo>
                  <a:pt x="31233" y="5647"/>
                </a:lnTo>
                <a:lnTo>
                  <a:pt x="25721" y="1899"/>
                </a:lnTo>
                <a:lnTo>
                  <a:pt x="18372" y="0"/>
                </a:lnTo>
                <a:close/>
              </a:path>
            </a:pathLst>
          </a:custGeom>
          <a:ln w="3175">
            <a:solidFill>
              <a:srgbClr val="0000FF"/>
            </a:solidFill>
          </a:ln>
        </p:spPr>
        <p:txBody>
          <a:bodyPr wrap="square" lIns="0" tIns="0" rIns="0" bIns="0" rtlCol="0"/>
          <a:lstStyle/>
          <a:p>
            <a:endParaRPr/>
          </a:p>
        </p:txBody>
      </p:sp>
      <p:sp>
        <p:nvSpPr>
          <p:cNvPr id="1207" name="object 1207"/>
          <p:cNvSpPr/>
          <p:nvPr/>
        </p:nvSpPr>
        <p:spPr>
          <a:xfrm>
            <a:off x="7658975" y="5671515"/>
            <a:ext cx="55244" cy="56515"/>
          </a:xfrm>
          <a:custGeom>
            <a:avLst/>
            <a:gdLst/>
            <a:ahLst/>
            <a:cxnLst/>
            <a:rect l="l" t="t" r="r" b="b"/>
            <a:pathLst>
              <a:path w="55245" h="56514">
                <a:moveTo>
                  <a:pt x="27584" y="0"/>
                </a:moveTo>
                <a:lnTo>
                  <a:pt x="53305" y="18763"/>
                </a:lnTo>
                <a:lnTo>
                  <a:pt x="55143" y="23447"/>
                </a:lnTo>
                <a:lnTo>
                  <a:pt x="55143" y="32816"/>
                </a:lnTo>
                <a:lnTo>
                  <a:pt x="53305" y="37500"/>
                </a:lnTo>
                <a:lnTo>
                  <a:pt x="52387" y="40311"/>
                </a:lnTo>
                <a:lnTo>
                  <a:pt x="46875" y="47806"/>
                </a:lnTo>
                <a:lnTo>
                  <a:pt x="39526" y="53427"/>
                </a:lnTo>
                <a:lnTo>
                  <a:pt x="36770" y="54364"/>
                </a:lnTo>
                <a:lnTo>
                  <a:pt x="32177" y="56237"/>
                </a:lnTo>
                <a:lnTo>
                  <a:pt x="22991" y="56237"/>
                </a:lnTo>
                <a:lnTo>
                  <a:pt x="18398" y="54364"/>
                </a:lnTo>
                <a:lnTo>
                  <a:pt x="15642" y="53427"/>
                </a:lnTo>
                <a:lnTo>
                  <a:pt x="8293" y="47806"/>
                </a:lnTo>
                <a:lnTo>
                  <a:pt x="2755" y="40311"/>
                </a:lnTo>
                <a:lnTo>
                  <a:pt x="1837" y="37500"/>
                </a:lnTo>
                <a:lnTo>
                  <a:pt x="0" y="28131"/>
                </a:lnTo>
                <a:lnTo>
                  <a:pt x="1837" y="18763"/>
                </a:lnTo>
                <a:lnTo>
                  <a:pt x="2755" y="15952"/>
                </a:lnTo>
                <a:lnTo>
                  <a:pt x="8293" y="8431"/>
                </a:lnTo>
                <a:lnTo>
                  <a:pt x="15642" y="2810"/>
                </a:lnTo>
                <a:lnTo>
                  <a:pt x="18398" y="1873"/>
                </a:lnTo>
                <a:lnTo>
                  <a:pt x="27584" y="0"/>
                </a:lnTo>
                <a:close/>
              </a:path>
            </a:pathLst>
          </a:custGeom>
          <a:ln w="3175">
            <a:solidFill>
              <a:srgbClr val="0000FF"/>
            </a:solidFill>
          </a:ln>
        </p:spPr>
        <p:txBody>
          <a:bodyPr wrap="square" lIns="0" tIns="0" rIns="0" bIns="0" rtlCol="0"/>
          <a:lstStyle/>
          <a:p>
            <a:endParaRPr/>
          </a:p>
        </p:txBody>
      </p:sp>
      <p:sp>
        <p:nvSpPr>
          <p:cNvPr id="1208" name="object 1208"/>
          <p:cNvSpPr/>
          <p:nvPr/>
        </p:nvSpPr>
        <p:spPr>
          <a:xfrm>
            <a:off x="7536784" y="5772748"/>
            <a:ext cx="55244" cy="56515"/>
          </a:xfrm>
          <a:custGeom>
            <a:avLst/>
            <a:gdLst/>
            <a:ahLst/>
            <a:cxnLst/>
            <a:rect l="l" t="t" r="r" b="b"/>
            <a:pathLst>
              <a:path w="55245" h="56514">
                <a:moveTo>
                  <a:pt x="27584" y="0"/>
                </a:moveTo>
                <a:lnTo>
                  <a:pt x="0" y="28092"/>
                </a:lnTo>
                <a:lnTo>
                  <a:pt x="1837" y="37461"/>
                </a:lnTo>
                <a:lnTo>
                  <a:pt x="2755" y="40272"/>
                </a:lnTo>
                <a:lnTo>
                  <a:pt x="8254" y="47767"/>
                </a:lnTo>
                <a:lnTo>
                  <a:pt x="15603" y="53388"/>
                </a:lnTo>
                <a:lnTo>
                  <a:pt x="18398" y="54324"/>
                </a:lnTo>
                <a:lnTo>
                  <a:pt x="22991" y="56198"/>
                </a:lnTo>
                <a:lnTo>
                  <a:pt x="32177" y="56198"/>
                </a:lnTo>
                <a:lnTo>
                  <a:pt x="36770" y="54324"/>
                </a:lnTo>
                <a:lnTo>
                  <a:pt x="39526" y="53388"/>
                </a:lnTo>
                <a:lnTo>
                  <a:pt x="46875" y="47767"/>
                </a:lnTo>
                <a:lnTo>
                  <a:pt x="47564" y="46830"/>
                </a:lnTo>
                <a:lnTo>
                  <a:pt x="22991" y="46830"/>
                </a:lnTo>
                <a:lnTo>
                  <a:pt x="21153" y="45893"/>
                </a:lnTo>
                <a:lnTo>
                  <a:pt x="14685" y="41209"/>
                </a:lnTo>
                <a:lnTo>
                  <a:pt x="11010" y="35587"/>
                </a:lnTo>
                <a:lnTo>
                  <a:pt x="9173" y="28092"/>
                </a:lnTo>
                <a:lnTo>
                  <a:pt x="11010" y="20598"/>
                </a:lnTo>
                <a:lnTo>
                  <a:pt x="14685" y="14976"/>
                </a:lnTo>
                <a:lnTo>
                  <a:pt x="20235" y="11242"/>
                </a:lnTo>
                <a:lnTo>
                  <a:pt x="27584" y="9368"/>
                </a:lnTo>
                <a:lnTo>
                  <a:pt x="47565" y="9368"/>
                </a:lnTo>
                <a:lnTo>
                  <a:pt x="46875" y="8431"/>
                </a:lnTo>
                <a:lnTo>
                  <a:pt x="39526" y="2810"/>
                </a:lnTo>
                <a:lnTo>
                  <a:pt x="36770" y="1873"/>
                </a:lnTo>
                <a:lnTo>
                  <a:pt x="27584" y="0"/>
                </a:lnTo>
                <a:close/>
              </a:path>
              <a:path w="55245" h="56514">
                <a:moveTo>
                  <a:pt x="47565" y="9368"/>
                </a:moveTo>
                <a:lnTo>
                  <a:pt x="27584" y="9368"/>
                </a:lnTo>
                <a:lnTo>
                  <a:pt x="34933" y="11242"/>
                </a:lnTo>
                <a:lnTo>
                  <a:pt x="40445" y="14976"/>
                </a:lnTo>
                <a:lnTo>
                  <a:pt x="45038" y="21534"/>
                </a:lnTo>
                <a:lnTo>
                  <a:pt x="45956" y="23408"/>
                </a:lnTo>
                <a:lnTo>
                  <a:pt x="45956" y="32777"/>
                </a:lnTo>
                <a:lnTo>
                  <a:pt x="45038" y="34650"/>
                </a:lnTo>
                <a:lnTo>
                  <a:pt x="40445" y="41209"/>
                </a:lnTo>
                <a:lnTo>
                  <a:pt x="34014" y="45893"/>
                </a:lnTo>
                <a:lnTo>
                  <a:pt x="32177" y="46830"/>
                </a:lnTo>
                <a:lnTo>
                  <a:pt x="47564" y="46830"/>
                </a:lnTo>
                <a:lnTo>
                  <a:pt x="52387" y="40272"/>
                </a:lnTo>
                <a:lnTo>
                  <a:pt x="53293" y="37461"/>
                </a:lnTo>
                <a:lnTo>
                  <a:pt x="55130" y="32777"/>
                </a:lnTo>
                <a:lnTo>
                  <a:pt x="55130" y="23408"/>
                </a:lnTo>
                <a:lnTo>
                  <a:pt x="53293" y="18724"/>
                </a:lnTo>
                <a:lnTo>
                  <a:pt x="52387" y="15913"/>
                </a:lnTo>
                <a:lnTo>
                  <a:pt x="47565" y="9368"/>
                </a:lnTo>
                <a:close/>
              </a:path>
            </a:pathLst>
          </a:custGeom>
          <a:solidFill>
            <a:srgbClr val="0000FF"/>
          </a:solidFill>
        </p:spPr>
        <p:txBody>
          <a:bodyPr wrap="square" lIns="0" tIns="0" rIns="0" bIns="0" rtlCol="0"/>
          <a:lstStyle/>
          <a:p>
            <a:endParaRPr/>
          </a:p>
        </p:txBody>
      </p:sp>
      <p:sp>
        <p:nvSpPr>
          <p:cNvPr id="1209" name="object 1209"/>
          <p:cNvSpPr/>
          <p:nvPr/>
        </p:nvSpPr>
        <p:spPr>
          <a:xfrm>
            <a:off x="7545958" y="5782117"/>
            <a:ext cx="36830" cy="37465"/>
          </a:xfrm>
          <a:custGeom>
            <a:avLst/>
            <a:gdLst/>
            <a:ahLst/>
            <a:cxnLst/>
            <a:rect l="l" t="t" r="r" b="b"/>
            <a:pathLst>
              <a:path w="36829" h="37464">
                <a:moveTo>
                  <a:pt x="18410" y="0"/>
                </a:moveTo>
                <a:lnTo>
                  <a:pt x="11061" y="1873"/>
                </a:lnTo>
                <a:lnTo>
                  <a:pt x="5511" y="5608"/>
                </a:lnTo>
                <a:lnTo>
                  <a:pt x="1837" y="11229"/>
                </a:lnTo>
                <a:lnTo>
                  <a:pt x="0" y="18724"/>
                </a:lnTo>
                <a:lnTo>
                  <a:pt x="1837" y="26219"/>
                </a:lnTo>
                <a:lnTo>
                  <a:pt x="5511" y="31840"/>
                </a:lnTo>
                <a:lnTo>
                  <a:pt x="11980" y="36524"/>
                </a:lnTo>
                <a:lnTo>
                  <a:pt x="13817" y="37461"/>
                </a:lnTo>
                <a:lnTo>
                  <a:pt x="23003" y="37461"/>
                </a:lnTo>
                <a:lnTo>
                  <a:pt x="24841" y="36524"/>
                </a:lnTo>
                <a:lnTo>
                  <a:pt x="31271" y="31840"/>
                </a:lnTo>
                <a:lnTo>
                  <a:pt x="35864" y="25282"/>
                </a:lnTo>
                <a:lnTo>
                  <a:pt x="36783" y="23408"/>
                </a:lnTo>
                <a:lnTo>
                  <a:pt x="36783" y="14039"/>
                </a:lnTo>
                <a:lnTo>
                  <a:pt x="35864" y="12166"/>
                </a:lnTo>
                <a:lnTo>
                  <a:pt x="31271" y="5608"/>
                </a:lnTo>
                <a:lnTo>
                  <a:pt x="25759" y="1873"/>
                </a:lnTo>
                <a:lnTo>
                  <a:pt x="18410" y="0"/>
                </a:lnTo>
                <a:close/>
              </a:path>
            </a:pathLst>
          </a:custGeom>
          <a:ln w="3175">
            <a:solidFill>
              <a:srgbClr val="0000FF"/>
            </a:solidFill>
          </a:ln>
        </p:spPr>
        <p:txBody>
          <a:bodyPr wrap="square" lIns="0" tIns="0" rIns="0" bIns="0" rtlCol="0"/>
          <a:lstStyle/>
          <a:p>
            <a:endParaRPr/>
          </a:p>
        </p:txBody>
      </p:sp>
      <p:sp>
        <p:nvSpPr>
          <p:cNvPr id="1210" name="object 1210"/>
          <p:cNvSpPr/>
          <p:nvPr/>
        </p:nvSpPr>
        <p:spPr>
          <a:xfrm>
            <a:off x="7536784" y="5772748"/>
            <a:ext cx="55244" cy="56515"/>
          </a:xfrm>
          <a:custGeom>
            <a:avLst/>
            <a:gdLst/>
            <a:ahLst/>
            <a:cxnLst/>
            <a:rect l="l" t="t" r="r" b="b"/>
            <a:pathLst>
              <a:path w="55245" h="56514">
                <a:moveTo>
                  <a:pt x="27584" y="0"/>
                </a:moveTo>
                <a:lnTo>
                  <a:pt x="53293" y="18724"/>
                </a:lnTo>
                <a:lnTo>
                  <a:pt x="55130" y="23408"/>
                </a:lnTo>
                <a:lnTo>
                  <a:pt x="55130" y="32777"/>
                </a:lnTo>
                <a:lnTo>
                  <a:pt x="53293" y="37461"/>
                </a:lnTo>
                <a:lnTo>
                  <a:pt x="52387" y="40272"/>
                </a:lnTo>
                <a:lnTo>
                  <a:pt x="46875" y="47767"/>
                </a:lnTo>
                <a:lnTo>
                  <a:pt x="39526" y="53388"/>
                </a:lnTo>
                <a:lnTo>
                  <a:pt x="36770" y="54324"/>
                </a:lnTo>
                <a:lnTo>
                  <a:pt x="32177" y="56198"/>
                </a:lnTo>
                <a:lnTo>
                  <a:pt x="22991" y="56198"/>
                </a:lnTo>
                <a:lnTo>
                  <a:pt x="18398" y="54324"/>
                </a:lnTo>
                <a:lnTo>
                  <a:pt x="15603" y="53388"/>
                </a:lnTo>
                <a:lnTo>
                  <a:pt x="8254" y="47767"/>
                </a:lnTo>
                <a:lnTo>
                  <a:pt x="2755" y="40272"/>
                </a:lnTo>
                <a:lnTo>
                  <a:pt x="1837" y="37461"/>
                </a:lnTo>
                <a:lnTo>
                  <a:pt x="0" y="28092"/>
                </a:lnTo>
                <a:lnTo>
                  <a:pt x="1837" y="18724"/>
                </a:lnTo>
                <a:lnTo>
                  <a:pt x="2755" y="15913"/>
                </a:lnTo>
                <a:lnTo>
                  <a:pt x="8254" y="8431"/>
                </a:lnTo>
                <a:lnTo>
                  <a:pt x="15603" y="2810"/>
                </a:lnTo>
                <a:lnTo>
                  <a:pt x="18398" y="1873"/>
                </a:lnTo>
                <a:lnTo>
                  <a:pt x="27584" y="0"/>
                </a:lnTo>
                <a:close/>
              </a:path>
            </a:pathLst>
          </a:custGeom>
          <a:ln w="3175">
            <a:solidFill>
              <a:srgbClr val="0000FF"/>
            </a:solidFill>
          </a:ln>
        </p:spPr>
        <p:txBody>
          <a:bodyPr wrap="square" lIns="0" tIns="0" rIns="0" bIns="0" rtlCol="0"/>
          <a:lstStyle/>
          <a:p>
            <a:endParaRPr/>
          </a:p>
        </p:txBody>
      </p:sp>
      <p:sp>
        <p:nvSpPr>
          <p:cNvPr id="1211" name="object 1211"/>
          <p:cNvSpPr/>
          <p:nvPr/>
        </p:nvSpPr>
        <p:spPr>
          <a:xfrm>
            <a:off x="7418256" y="5863637"/>
            <a:ext cx="55244" cy="56515"/>
          </a:xfrm>
          <a:custGeom>
            <a:avLst/>
            <a:gdLst/>
            <a:ahLst/>
            <a:cxnLst/>
            <a:rect l="l" t="t" r="r" b="b"/>
            <a:pathLst>
              <a:path w="55245" h="56514">
                <a:moveTo>
                  <a:pt x="27558" y="0"/>
                </a:moveTo>
                <a:lnTo>
                  <a:pt x="18372" y="1873"/>
                </a:lnTo>
                <a:lnTo>
                  <a:pt x="15616" y="3747"/>
                </a:lnTo>
                <a:lnTo>
                  <a:pt x="8267" y="8431"/>
                </a:lnTo>
                <a:lnTo>
                  <a:pt x="2755" y="15926"/>
                </a:lnTo>
                <a:lnTo>
                  <a:pt x="918" y="23421"/>
                </a:lnTo>
                <a:lnTo>
                  <a:pt x="0" y="28105"/>
                </a:lnTo>
                <a:lnTo>
                  <a:pt x="1837" y="37474"/>
                </a:lnTo>
                <a:lnTo>
                  <a:pt x="2755" y="40285"/>
                </a:lnTo>
                <a:lnTo>
                  <a:pt x="8267" y="47780"/>
                </a:lnTo>
                <a:lnTo>
                  <a:pt x="15616" y="53401"/>
                </a:lnTo>
                <a:lnTo>
                  <a:pt x="18372" y="54364"/>
                </a:lnTo>
                <a:lnTo>
                  <a:pt x="22965" y="56237"/>
                </a:lnTo>
                <a:lnTo>
                  <a:pt x="32151" y="56237"/>
                </a:lnTo>
                <a:lnTo>
                  <a:pt x="36770" y="54364"/>
                </a:lnTo>
                <a:lnTo>
                  <a:pt x="39526" y="53401"/>
                </a:lnTo>
                <a:lnTo>
                  <a:pt x="46875" y="47780"/>
                </a:lnTo>
                <a:lnTo>
                  <a:pt x="47564" y="46843"/>
                </a:lnTo>
                <a:lnTo>
                  <a:pt x="22965" y="46843"/>
                </a:lnTo>
                <a:lnTo>
                  <a:pt x="21128" y="45906"/>
                </a:lnTo>
                <a:lnTo>
                  <a:pt x="14698" y="41222"/>
                </a:lnTo>
                <a:lnTo>
                  <a:pt x="11023" y="35600"/>
                </a:lnTo>
                <a:lnTo>
                  <a:pt x="9186" y="28105"/>
                </a:lnTo>
                <a:lnTo>
                  <a:pt x="10104" y="23421"/>
                </a:lnTo>
                <a:lnTo>
                  <a:pt x="11023" y="20611"/>
                </a:lnTo>
                <a:lnTo>
                  <a:pt x="14698" y="14989"/>
                </a:lnTo>
                <a:lnTo>
                  <a:pt x="22047" y="10305"/>
                </a:lnTo>
                <a:lnTo>
                  <a:pt x="27558" y="9368"/>
                </a:lnTo>
                <a:lnTo>
                  <a:pt x="47564" y="9368"/>
                </a:lnTo>
                <a:lnTo>
                  <a:pt x="46875" y="8431"/>
                </a:lnTo>
                <a:lnTo>
                  <a:pt x="39526" y="3747"/>
                </a:lnTo>
                <a:lnTo>
                  <a:pt x="36770" y="1873"/>
                </a:lnTo>
                <a:lnTo>
                  <a:pt x="27558" y="0"/>
                </a:lnTo>
                <a:close/>
              </a:path>
              <a:path w="55245" h="56514">
                <a:moveTo>
                  <a:pt x="47564" y="9368"/>
                </a:moveTo>
                <a:lnTo>
                  <a:pt x="27558" y="9368"/>
                </a:lnTo>
                <a:lnTo>
                  <a:pt x="33096" y="10305"/>
                </a:lnTo>
                <a:lnTo>
                  <a:pt x="40445" y="14989"/>
                </a:lnTo>
                <a:lnTo>
                  <a:pt x="45956" y="23421"/>
                </a:lnTo>
                <a:lnTo>
                  <a:pt x="45956" y="32790"/>
                </a:lnTo>
                <a:lnTo>
                  <a:pt x="45038" y="34663"/>
                </a:lnTo>
                <a:lnTo>
                  <a:pt x="40445" y="41222"/>
                </a:lnTo>
                <a:lnTo>
                  <a:pt x="34014" y="45906"/>
                </a:lnTo>
                <a:lnTo>
                  <a:pt x="32151" y="46843"/>
                </a:lnTo>
                <a:lnTo>
                  <a:pt x="47564" y="46843"/>
                </a:lnTo>
                <a:lnTo>
                  <a:pt x="52387" y="40285"/>
                </a:lnTo>
                <a:lnTo>
                  <a:pt x="53305" y="37474"/>
                </a:lnTo>
                <a:lnTo>
                  <a:pt x="55143" y="32790"/>
                </a:lnTo>
                <a:lnTo>
                  <a:pt x="55143" y="23421"/>
                </a:lnTo>
                <a:lnTo>
                  <a:pt x="53305" y="19674"/>
                </a:lnTo>
                <a:lnTo>
                  <a:pt x="52387" y="15926"/>
                </a:lnTo>
                <a:lnTo>
                  <a:pt x="47564" y="9368"/>
                </a:lnTo>
                <a:close/>
              </a:path>
            </a:pathLst>
          </a:custGeom>
          <a:solidFill>
            <a:srgbClr val="0000FF"/>
          </a:solidFill>
        </p:spPr>
        <p:txBody>
          <a:bodyPr wrap="square" lIns="0" tIns="0" rIns="0" bIns="0" rtlCol="0"/>
          <a:lstStyle/>
          <a:p>
            <a:endParaRPr/>
          </a:p>
        </p:txBody>
      </p:sp>
      <p:sp>
        <p:nvSpPr>
          <p:cNvPr id="1212" name="object 1212"/>
          <p:cNvSpPr/>
          <p:nvPr/>
        </p:nvSpPr>
        <p:spPr>
          <a:xfrm>
            <a:off x="7427442" y="5873006"/>
            <a:ext cx="36830" cy="37465"/>
          </a:xfrm>
          <a:custGeom>
            <a:avLst/>
            <a:gdLst/>
            <a:ahLst/>
            <a:cxnLst/>
            <a:rect l="l" t="t" r="r" b="b"/>
            <a:pathLst>
              <a:path w="36829" h="37464">
                <a:moveTo>
                  <a:pt x="18372" y="0"/>
                </a:moveTo>
                <a:lnTo>
                  <a:pt x="0" y="18737"/>
                </a:lnTo>
                <a:lnTo>
                  <a:pt x="1837" y="26232"/>
                </a:lnTo>
                <a:lnTo>
                  <a:pt x="5511" y="31853"/>
                </a:lnTo>
                <a:lnTo>
                  <a:pt x="11942" y="36537"/>
                </a:lnTo>
                <a:lnTo>
                  <a:pt x="13779" y="37474"/>
                </a:lnTo>
                <a:lnTo>
                  <a:pt x="22965" y="37474"/>
                </a:lnTo>
                <a:lnTo>
                  <a:pt x="24828" y="36537"/>
                </a:lnTo>
                <a:lnTo>
                  <a:pt x="31258" y="31853"/>
                </a:lnTo>
                <a:lnTo>
                  <a:pt x="35851" y="25295"/>
                </a:lnTo>
                <a:lnTo>
                  <a:pt x="36770" y="23421"/>
                </a:lnTo>
                <a:lnTo>
                  <a:pt x="36770" y="14053"/>
                </a:lnTo>
                <a:lnTo>
                  <a:pt x="34933" y="11242"/>
                </a:lnTo>
                <a:lnTo>
                  <a:pt x="31258" y="5621"/>
                </a:lnTo>
                <a:lnTo>
                  <a:pt x="23909" y="936"/>
                </a:lnTo>
                <a:lnTo>
                  <a:pt x="18372" y="0"/>
                </a:lnTo>
                <a:close/>
              </a:path>
            </a:pathLst>
          </a:custGeom>
          <a:ln w="3175">
            <a:solidFill>
              <a:srgbClr val="0000FF"/>
            </a:solidFill>
          </a:ln>
        </p:spPr>
        <p:txBody>
          <a:bodyPr wrap="square" lIns="0" tIns="0" rIns="0" bIns="0" rtlCol="0"/>
          <a:lstStyle/>
          <a:p>
            <a:endParaRPr/>
          </a:p>
        </p:txBody>
      </p:sp>
      <p:sp>
        <p:nvSpPr>
          <p:cNvPr id="1213" name="object 1213"/>
          <p:cNvSpPr/>
          <p:nvPr/>
        </p:nvSpPr>
        <p:spPr>
          <a:xfrm>
            <a:off x="7418256" y="5863637"/>
            <a:ext cx="55244" cy="56515"/>
          </a:xfrm>
          <a:custGeom>
            <a:avLst/>
            <a:gdLst/>
            <a:ahLst/>
            <a:cxnLst/>
            <a:rect l="l" t="t" r="r" b="b"/>
            <a:pathLst>
              <a:path w="55245" h="56514">
                <a:moveTo>
                  <a:pt x="27558" y="0"/>
                </a:moveTo>
                <a:lnTo>
                  <a:pt x="36770" y="1873"/>
                </a:lnTo>
                <a:lnTo>
                  <a:pt x="39526" y="3747"/>
                </a:lnTo>
                <a:lnTo>
                  <a:pt x="46875" y="8431"/>
                </a:lnTo>
                <a:lnTo>
                  <a:pt x="52387" y="15926"/>
                </a:lnTo>
                <a:lnTo>
                  <a:pt x="53305" y="19674"/>
                </a:lnTo>
                <a:lnTo>
                  <a:pt x="55143" y="23421"/>
                </a:lnTo>
                <a:lnTo>
                  <a:pt x="55143" y="32790"/>
                </a:lnTo>
                <a:lnTo>
                  <a:pt x="53305" y="37474"/>
                </a:lnTo>
                <a:lnTo>
                  <a:pt x="52387" y="40285"/>
                </a:lnTo>
                <a:lnTo>
                  <a:pt x="46875" y="47780"/>
                </a:lnTo>
                <a:lnTo>
                  <a:pt x="39526" y="53401"/>
                </a:lnTo>
                <a:lnTo>
                  <a:pt x="36770" y="54364"/>
                </a:lnTo>
                <a:lnTo>
                  <a:pt x="32151" y="56237"/>
                </a:lnTo>
                <a:lnTo>
                  <a:pt x="22965" y="56237"/>
                </a:lnTo>
                <a:lnTo>
                  <a:pt x="18372" y="54364"/>
                </a:lnTo>
                <a:lnTo>
                  <a:pt x="15616" y="53401"/>
                </a:lnTo>
                <a:lnTo>
                  <a:pt x="8267" y="47780"/>
                </a:lnTo>
                <a:lnTo>
                  <a:pt x="2755" y="40285"/>
                </a:lnTo>
                <a:lnTo>
                  <a:pt x="1837" y="37474"/>
                </a:lnTo>
                <a:lnTo>
                  <a:pt x="0" y="28105"/>
                </a:lnTo>
                <a:lnTo>
                  <a:pt x="918" y="23421"/>
                </a:lnTo>
                <a:lnTo>
                  <a:pt x="2755" y="15926"/>
                </a:lnTo>
                <a:lnTo>
                  <a:pt x="8267" y="8431"/>
                </a:lnTo>
                <a:lnTo>
                  <a:pt x="15616" y="3747"/>
                </a:lnTo>
                <a:lnTo>
                  <a:pt x="18372" y="1873"/>
                </a:lnTo>
                <a:lnTo>
                  <a:pt x="27558" y="0"/>
                </a:lnTo>
                <a:close/>
              </a:path>
            </a:pathLst>
          </a:custGeom>
          <a:ln w="3175">
            <a:solidFill>
              <a:srgbClr val="0000FF"/>
            </a:solidFill>
          </a:ln>
        </p:spPr>
        <p:txBody>
          <a:bodyPr wrap="square" lIns="0" tIns="0" rIns="0" bIns="0" rtlCol="0"/>
          <a:lstStyle/>
          <a:p>
            <a:endParaRPr/>
          </a:p>
        </p:txBody>
      </p:sp>
      <p:sp>
        <p:nvSpPr>
          <p:cNvPr id="1214" name="object 1214"/>
          <p:cNvSpPr/>
          <p:nvPr/>
        </p:nvSpPr>
        <p:spPr>
          <a:xfrm>
            <a:off x="7288717" y="5951728"/>
            <a:ext cx="55244" cy="56515"/>
          </a:xfrm>
          <a:custGeom>
            <a:avLst/>
            <a:gdLst/>
            <a:ahLst/>
            <a:cxnLst/>
            <a:rect l="l" t="t" r="r" b="b"/>
            <a:pathLst>
              <a:path w="55245" h="56514">
                <a:moveTo>
                  <a:pt x="27558" y="0"/>
                </a:moveTo>
                <a:lnTo>
                  <a:pt x="0" y="28105"/>
                </a:lnTo>
                <a:lnTo>
                  <a:pt x="1837" y="37474"/>
                </a:lnTo>
                <a:lnTo>
                  <a:pt x="2755" y="40272"/>
                </a:lnTo>
                <a:lnTo>
                  <a:pt x="8267" y="47805"/>
                </a:lnTo>
                <a:lnTo>
                  <a:pt x="15616" y="53427"/>
                </a:lnTo>
                <a:lnTo>
                  <a:pt x="18372" y="54364"/>
                </a:lnTo>
                <a:lnTo>
                  <a:pt x="22966" y="56237"/>
                </a:lnTo>
                <a:lnTo>
                  <a:pt x="32152" y="56237"/>
                </a:lnTo>
                <a:lnTo>
                  <a:pt x="36745" y="54364"/>
                </a:lnTo>
                <a:lnTo>
                  <a:pt x="39500" y="53427"/>
                </a:lnTo>
                <a:lnTo>
                  <a:pt x="46849" y="47805"/>
                </a:lnTo>
                <a:lnTo>
                  <a:pt x="47533" y="46869"/>
                </a:lnTo>
                <a:lnTo>
                  <a:pt x="22966" y="46869"/>
                </a:lnTo>
                <a:lnTo>
                  <a:pt x="21128" y="45932"/>
                </a:lnTo>
                <a:lnTo>
                  <a:pt x="14698" y="41208"/>
                </a:lnTo>
                <a:lnTo>
                  <a:pt x="11023" y="35600"/>
                </a:lnTo>
                <a:lnTo>
                  <a:pt x="9186" y="28105"/>
                </a:lnTo>
                <a:lnTo>
                  <a:pt x="11023" y="20610"/>
                </a:lnTo>
                <a:lnTo>
                  <a:pt x="14698" y="14989"/>
                </a:lnTo>
                <a:lnTo>
                  <a:pt x="20209" y="11242"/>
                </a:lnTo>
                <a:lnTo>
                  <a:pt x="27558" y="9368"/>
                </a:lnTo>
                <a:lnTo>
                  <a:pt x="47537" y="9368"/>
                </a:lnTo>
                <a:lnTo>
                  <a:pt x="46849" y="8431"/>
                </a:lnTo>
                <a:lnTo>
                  <a:pt x="39500" y="2810"/>
                </a:lnTo>
                <a:lnTo>
                  <a:pt x="36745" y="1873"/>
                </a:lnTo>
                <a:lnTo>
                  <a:pt x="27558" y="0"/>
                </a:lnTo>
                <a:close/>
              </a:path>
              <a:path w="55245" h="56514">
                <a:moveTo>
                  <a:pt x="47537" y="9368"/>
                </a:moveTo>
                <a:lnTo>
                  <a:pt x="27558" y="9368"/>
                </a:lnTo>
                <a:lnTo>
                  <a:pt x="34907" y="11242"/>
                </a:lnTo>
                <a:lnTo>
                  <a:pt x="40419" y="14989"/>
                </a:lnTo>
                <a:lnTo>
                  <a:pt x="45012" y="21547"/>
                </a:lnTo>
                <a:lnTo>
                  <a:pt x="45931" y="23421"/>
                </a:lnTo>
                <a:lnTo>
                  <a:pt x="45931" y="32790"/>
                </a:lnTo>
                <a:lnTo>
                  <a:pt x="45012" y="34663"/>
                </a:lnTo>
                <a:lnTo>
                  <a:pt x="40419" y="41208"/>
                </a:lnTo>
                <a:lnTo>
                  <a:pt x="33989" y="45932"/>
                </a:lnTo>
                <a:lnTo>
                  <a:pt x="32152" y="46869"/>
                </a:lnTo>
                <a:lnTo>
                  <a:pt x="47533" y="46869"/>
                </a:lnTo>
                <a:lnTo>
                  <a:pt x="52348" y="40272"/>
                </a:lnTo>
                <a:lnTo>
                  <a:pt x="53268" y="37474"/>
                </a:lnTo>
                <a:lnTo>
                  <a:pt x="55105" y="32790"/>
                </a:lnTo>
                <a:lnTo>
                  <a:pt x="55105" y="23421"/>
                </a:lnTo>
                <a:lnTo>
                  <a:pt x="53268" y="18737"/>
                </a:lnTo>
                <a:lnTo>
                  <a:pt x="52348" y="15926"/>
                </a:lnTo>
                <a:lnTo>
                  <a:pt x="47537" y="9368"/>
                </a:lnTo>
                <a:close/>
              </a:path>
            </a:pathLst>
          </a:custGeom>
          <a:solidFill>
            <a:srgbClr val="0000FF"/>
          </a:solidFill>
        </p:spPr>
        <p:txBody>
          <a:bodyPr wrap="square" lIns="0" tIns="0" rIns="0" bIns="0" rtlCol="0"/>
          <a:lstStyle/>
          <a:p>
            <a:endParaRPr/>
          </a:p>
        </p:txBody>
      </p:sp>
      <p:sp>
        <p:nvSpPr>
          <p:cNvPr id="1215" name="object 1215"/>
          <p:cNvSpPr/>
          <p:nvPr/>
        </p:nvSpPr>
        <p:spPr>
          <a:xfrm>
            <a:off x="7297903" y="5961097"/>
            <a:ext cx="36830" cy="38100"/>
          </a:xfrm>
          <a:custGeom>
            <a:avLst/>
            <a:gdLst/>
            <a:ahLst/>
            <a:cxnLst/>
            <a:rect l="l" t="t" r="r" b="b"/>
            <a:pathLst>
              <a:path w="36829" h="38100">
                <a:moveTo>
                  <a:pt x="18372" y="0"/>
                </a:moveTo>
                <a:lnTo>
                  <a:pt x="11023" y="1873"/>
                </a:lnTo>
                <a:lnTo>
                  <a:pt x="5512" y="5621"/>
                </a:lnTo>
                <a:lnTo>
                  <a:pt x="1837" y="11242"/>
                </a:lnTo>
                <a:lnTo>
                  <a:pt x="0" y="18737"/>
                </a:lnTo>
                <a:lnTo>
                  <a:pt x="1837" y="26232"/>
                </a:lnTo>
                <a:lnTo>
                  <a:pt x="5512" y="31840"/>
                </a:lnTo>
                <a:lnTo>
                  <a:pt x="11941" y="36563"/>
                </a:lnTo>
                <a:lnTo>
                  <a:pt x="13779" y="37500"/>
                </a:lnTo>
                <a:lnTo>
                  <a:pt x="22965" y="37500"/>
                </a:lnTo>
                <a:lnTo>
                  <a:pt x="24803" y="36563"/>
                </a:lnTo>
                <a:lnTo>
                  <a:pt x="31233" y="31840"/>
                </a:lnTo>
                <a:lnTo>
                  <a:pt x="35826" y="25295"/>
                </a:lnTo>
                <a:lnTo>
                  <a:pt x="36744" y="23421"/>
                </a:lnTo>
                <a:lnTo>
                  <a:pt x="36744" y="14052"/>
                </a:lnTo>
                <a:lnTo>
                  <a:pt x="35826" y="12179"/>
                </a:lnTo>
                <a:lnTo>
                  <a:pt x="31233" y="5621"/>
                </a:lnTo>
                <a:lnTo>
                  <a:pt x="25721" y="1873"/>
                </a:lnTo>
                <a:lnTo>
                  <a:pt x="18372" y="0"/>
                </a:lnTo>
                <a:close/>
              </a:path>
            </a:pathLst>
          </a:custGeom>
          <a:ln w="3175">
            <a:solidFill>
              <a:srgbClr val="0000FF"/>
            </a:solidFill>
          </a:ln>
        </p:spPr>
        <p:txBody>
          <a:bodyPr wrap="square" lIns="0" tIns="0" rIns="0" bIns="0" rtlCol="0"/>
          <a:lstStyle/>
          <a:p>
            <a:endParaRPr/>
          </a:p>
        </p:txBody>
      </p:sp>
      <p:sp>
        <p:nvSpPr>
          <p:cNvPr id="1216" name="object 1216"/>
          <p:cNvSpPr/>
          <p:nvPr/>
        </p:nvSpPr>
        <p:spPr>
          <a:xfrm>
            <a:off x="7288717" y="5951728"/>
            <a:ext cx="55244" cy="56515"/>
          </a:xfrm>
          <a:custGeom>
            <a:avLst/>
            <a:gdLst/>
            <a:ahLst/>
            <a:cxnLst/>
            <a:rect l="l" t="t" r="r" b="b"/>
            <a:pathLst>
              <a:path w="55245" h="56514">
                <a:moveTo>
                  <a:pt x="27558" y="0"/>
                </a:moveTo>
                <a:lnTo>
                  <a:pt x="53268" y="18737"/>
                </a:lnTo>
                <a:lnTo>
                  <a:pt x="55105" y="23421"/>
                </a:lnTo>
                <a:lnTo>
                  <a:pt x="55105" y="32790"/>
                </a:lnTo>
                <a:lnTo>
                  <a:pt x="53268" y="37474"/>
                </a:lnTo>
                <a:lnTo>
                  <a:pt x="52348" y="40272"/>
                </a:lnTo>
                <a:lnTo>
                  <a:pt x="46849" y="47805"/>
                </a:lnTo>
                <a:lnTo>
                  <a:pt x="39500" y="53427"/>
                </a:lnTo>
                <a:lnTo>
                  <a:pt x="36745" y="54364"/>
                </a:lnTo>
                <a:lnTo>
                  <a:pt x="32152" y="56237"/>
                </a:lnTo>
                <a:lnTo>
                  <a:pt x="22966" y="56237"/>
                </a:lnTo>
                <a:lnTo>
                  <a:pt x="18372" y="54364"/>
                </a:lnTo>
                <a:lnTo>
                  <a:pt x="15616" y="53427"/>
                </a:lnTo>
                <a:lnTo>
                  <a:pt x="8267" y="47805"/>
                </a:lnTo>
                <a:lnTo>
                  <a:pt x="2755" y="40272"/>
                </a:lnTo>
                <a:lnTo>
                  <a:pt x="1837" y="37474"/>
                </a:lnTo>
                <a:lnTo>
                  <a:pt x="0" y="28105"/>
                </a:lnTo>
                <a:lnTo>
                  <a:pt x="1837" y="18737"/>
                </a:lnTo>
                <a:lnTo>
                  <a:pt x="2755" y="15926"/>
                </a:lnTo>
                <a:lnTo>
                  <a:pt x="8267" y="8431"/>
                </a:lnTo>
                <a:lnTo>
                  <a:pt x="15616" y="2810"/>
                </a:lnTo>
                <a:lnTo>
                  <a:pt x="18372" y="1873"/>
                </a:lnTo>
                <a:lnTo>
                  <a:pt x="27558" y="0"/>
                </a:lnTo>
                <a:close/>
              </a:path>
            </a:pathLst>
          </a:custGeom>
          <a:ln w="3175">
            <a:solidFill>
              <a:srgbClr val="0000FF"/>
            </a:solidFill>
          </a:ln>
        </p:spPr>
        <p:txBody>
          <a:bodyPr wrap="square" lIns="0" tIns="0" rIns="0" bIns="0" rtlCol="0"/>
          <a:lstStyle/>
          <a:p>
            <a:endParaRPr/>
          </a:p>
        </p:txBody>
      </p:sp>
      <p:sp>
        <p:nvSpPr>
          <p:cNvPr id="1217" name="object 1217"/>
          <p:cNvSpPr/>
          <p:nvPr/>
        </p:nvSpPr>
        <p:spPr>
          <a:xfrm>
            <a:off x="7102197" y="6077320"/>
            <a:ext cx="55244" cy="56515"/>
          </a:xfrm>
          <a:custGeom>
            <a:avLst/>
            <a:gdLst/>
            <a:ahLst/>
            <a:cxnLst/>
            <a:rect l="l" t="t" r="r" b="b"/>
            <a:pathLst>
              <a:path w="55245" h="56514">
                <a:moveTo>
                  <a:pt x="27558" y="0"/>
                </a:moveTo>
                <a:lnTo>
                  <a:pt x="0" y="28092"/>
                </a:lnTo>
                <a:lnTo>
                  <a:pt x="1837" y="37461"/>
                </a:lnTo>
                <a:lnTo>
                  <a:pt x="2755" y="40272"/>
                </a:lnTo>
                <a:lnTo>
                  <a:pt x="8267" y="47767"/>
                </a:lnTo>
                <a:lnTo>
                  <a:pt x="15616" y="53388"/>
                </a:lnTo>
                <a:lnTo>
                  <a:pt x="18372" y="54325"/>
                </a:lnTo>
                <a:lnTo>
                  <a:pt x="22966" y="56198"/>
                </a:lnTo>
                <a:lnTo>
                  <a:pt x="32152" y="56198"/>
                </a:lnTo>
                <a:lnTo>
                  <a:pt x="35826" y="54325"/>
                </a:lnTo>
                <a:lnTo>
                  <a:pt x="39526" y="53388"/>
                </a:lnTo>
                <a:lnTo>
                  <a:pt x="46875" y="47767"/>
                </a:lnTo>
                <a:lnTo>
                  <a:pt x="47449" y="46830"/>
                </a:lnTo>
                <a:lnTo>
                  <a:pt x="22966" y="46830"/>
                </a:lnTo>
                <a:lnTo>
                  <a:pt x="21128" y="45893"/>
                </a:lnTo>
                <a:lnTo>
                  <a:pt x="14698" y="41209"/>
                </a:lnTo>
                <a:lnTo>
                  <a:pt x="11023" y="35587"/>
                </a:lnTo>
                <a:lnTo>
                  <a:pt x="9186" y="28092"/>
                </a:lnTo>
                <a:lnTo>
                  <a:pt x="11023" y="20597"/>
                </a:lnTo>
                <a:lnTo>
                  <a:pt x="14698" y="14976"/>
                </a:lnTo>
                <a:lnTo>
                  <a:pt x="20209" y="11242"/>
                </a:lnTo>
                <a:lnTo>
                  <a:pt x="27558" y="9368"/>
                </a:lnTo>
                <a:lnTo>
                  <a:pt x="47450" y="9368"/>
                </a:lnTo>
                <a:lnTo>
                  <a:pt x="46875" y="8431"/>
                </a:lnTo>
                <a:lnTo>
                  <a:pt x="39526" y="2810"/>
                </a:lnTo>
                <a:lnTo>
                  <a:pt x="32152" y="936"/>
                </a:lnTo>
                <a:lnTo>
                  <a:pt x="27558" y="0"/>
                </a:lnTo>
                <a:close/>
              </a:path>
              <a:path w="55245" h="56514">
                <a:moveTo>
                  <a:pt x="47450" y="9368"/>
                </a:moveTo>
                <a:lnTo>
                  <a:pt x="27558" y="9368"/>
                </a:lnTo>
                <a:lnTo>
                  <a:pt x="32152" y="10305"/>
                </a:lnTo>
                <a:lnTo>
                  <a:pt x="35826" y="11242"/>
                </a:lnTo>
                <a:lnTo>
                  <a:pt x="40444" y="14976"/>
                </a:lnTo>
                <a:lnTo>
                  <a:pt x="45038" y="22471"/>
                </a:lnTo>
                <a:lnTo>
                  <a:pt x="45956" y="28092"/>
                </a:lnTo>
                <a:lnTo>
                  <a:pt x="45038" y="33714"/>
                </a:lnTo>
                <a:lnTo>
                  <a:pt x="40444" y="41209"/>
                </a:lnTo>
                <a:lnTo>
                  <a:pt x="32152" y="46830"/>
                </a:lnTo>
                <a:lnTo>
                  <a:pt x="47449" y="46830"/>
                </a:lnTo>
                <a:lnTo>
                  <a:pt x="51468" y="40272"/>
                </a:lnTo>
                <a:lnTo>
                  <a:pt x="53306" y="37461"/>
                </a:lnTo>
                <a:lnTo>
                  <a:pt x="55143" y="28092"/>
                </a:lnTo>
                <a:lnTo>
                  <a:pt x="53306" y="18724"/>
                </a:lnTo>
                <a:lnTo>
                  <a:pt x="51468" y="15913"/>
                </a:lnTo>
                <a:lnTo>
                  <a:pt x="47450" y="9368"/>
                </a:lnTo>
                <a:close/>
              </a:path>
            </a:pathLst>
          </a:custGeom>
          <a:solidFill>
            <a:srgbClr val="0000FF"/>
          </a:solidFill>
        </p:spPr>
        <p:txBody>
          <a:bodyPr wrap="square" lIns="0" tIns="0" rIns="0" bIns="0" rtlCol="0"/>
          <a:lstStyle/>
          <a:p>
            <a:endParaRPr/>
          </a:p>
        </p:txBody>
      </p:sp>
      <p:sp>
        <p:nvSpPr>
          <p:cNvPr id="1218" name="object 1218"/>
          <p:cNvSpPr/>
          <p:nvPr/>
        </p:nvSpPr>
        <p:spPr>
          <a:xfrm>
            <a:off x="7111383" y="6086689"/>
            <a:ext cx="36830" cy="37465"/>
          </a:xfrm>
          <a:custGeom>
            <a:avLst/>
            <a:gdLst/>
            <a:ahLst/>
            <a:cxnLst/>
            <a:rect l="l" t="t" r="r" b="b"/>
            <a:pathLst>
              <a:path w="36829" h="37464">
                <a:moveTo>
                  <a:pt x="18372" y="0"/>
                </a:moveTo>
                <a:lnTo>
                  <a:pt x="11023" y="1873"/>
                </a:lnTo>
                <a:lnTo>
                  <a:pt x="5512" y="5608"/>
                </a:lnTo>
                <a:lnTo>
                  <a:pt x="1837" y="11229"/>
                </a:lnTo>
                <a:lnTo>
                  <a:pt x="0" y="18724"/>
                </a:lnTo>
                <a:lnTo>
                  <a:pt x="1837" y="26219"/>
                </a:lnTo>
                <a:lnTo>
                  <a:pt x="5512" y="31840"/>
                </a:lnTo>
                <a:lnTo>
                  <a:pt x="11941" y="36524"/>
                </a:lnTo>
                <a:lnTo>
                  <a:pt x="13779" y="37461"/>
                </a:lnTo>
                <a:lnTo>
                  <a:pt x="22966" y="37461"/>
                </a:lnTo>
                <a:lnTo>
                  <a:pt x="25721" y="35587"/>
                </a:lnTo>
                <a:lnTo>
                  <a:pt x="31258" y="31840"/>
                </a:lnTo>
                <a:lnTo>
                  <a:pt x="35852" y="24345"/>
                </a:lnTo>
                <a:lnTo>
                  <a:pt x="36770" y="18724"/>
                </a:lnTo>
                <a:lnTo>
                  <a:pt x="35852" y="13103"/>
                </a:lnTo>
                <a:lnTo>
                  <a:pt x="31258" y="5608"/>
                </a:lnTo>
                <a:lnTo>
                  <a:pt x="26640" y="1873"/>
                </a:lnTo>
                <a:lnTo>
                  <a:pt x="22966" y="936"/>
                </a:lnTo>
                <a:lnTo>
                  <a:pt x="18372" y="0"/>
                </a:lnTo>
                <a:close/>
              </a:path>
            </a:pathLst>
          </a:custGeom>
          <a:ln w="3175">
            <a:solidFill>
              <a:srgbClr val="0000FF"/>
            </a:solidFill>
          </a:ln>
        </p:spPr>
        <p:txBody>
          <a:bodyPr wrap="square" lIns="0" tIns="0" rIns="0" bIns="0" rtlCol="0"/>
          <a:lstStyle/>
          <a:p>
            <a:endParaRPr/>
          </a:p>
        </p:txBody>
      </p:sp>
      <p:sp>
        <p:nvSpPr>
          <p:cNvPr id="1219" name="object 1219"/>
          <p:cNvSpPr/>
          <p:nvPr/>
        </p:nvSpPr>
        <p:spPr>
          <a:xfrm>
            <a:off x="7102197" y="6077320"/>
            <a:ext cx="55244" cy="56515"/>
          </a:xfrm>
          <a:custGeom>
            <a:avLst/>
            <a:gdLst/>
            <a:ahLst/>
            <a:cxnLst/>
            <a:rect l="l" t="t" r="r" b="b"/>
            <a:pathLst>
              <a:path w="55245" h="56514">
                <a:moveTo>
                  <a:pt x="27558" y="0"/>
                </a:moveTo>
                <a:lnTo>
                  <a:pt x="32152" y="936"/>
                </a:lnTo>
                <a:lnTo>
                  <a:pt x="39526" y="2810"/>
                </a:lnTo>
                <a:lnTo>
                  <a:pt x="46875" y="8431"/>
                </a:lnTo>
                <a:lnTo>
                  <a:pt x="51468" y="15913"/>
                </a:lnTo>
                <a:lnTo>
                  <a:pt x="53306" y="18724"/>
                </a:lnTo>
                <a:lnTo>
                  <a:pt x="55143" y="28092"/>
                </a:lnTo>
                <a:lnTo>
                  <a:pt x="54224" y="32777"/>
                </a:lnTo>
                <a:lnTo>
                  <a:pt x="53306" y="37461"/>
                </a:lnTo>
                <a:lnTo>
                  <a:pt x="51468" y="40272"/>
                </a:lnTo>
                <a:lnTo>
                  <a:pt x="46875" y="47767"/>
                </a:lnTo>
                <a:lnTo>
                  <a:pt x="39526" y="53388"/>
                </a:lnTo>
                <a:lnTo>
                  <a:pt x="35826" y="54325"/>
                </a:lnTo>
                <a:lnTo>
                  <a:pt x="32152" y="56198"/>
                </a:lnTo>
                <a:lnTo>
                  <a:pt x="22966" y="56198"/>
                </a:lnTo>
                <a:lnTo>
                  <a:pt x="18372" y="54325"/>
                </a:lnTo>
                <a:lnTo>
                  <a:pt x="15616" y="53388"/>
                </a:lnTo>
                <a:lnTo>
                  <a:pt x="8267" y="47767"/>
                </a:lnTo>
                <a:lnTo>
                  <a:pt x="2755" y="40272"/>
                </a:lnTo>
                <a:lnTo>
                  <a:pt x="1837" y="37461"/>
                </a:lnTo>
                <a:lnTo>
                  <a:pt x="0" y="28092"/>
                </a:lnTo>
                <a:lnTo>
                  <a:pt x="1837" y="18724"/>
                </a:lnTo>
                <a:lnTo>
                  <a:pt x="2755" y="15913"/>
                </a:lnTo>
                <a:lnTo>
                  <a:pt x="8267" y="8431"/>
                </a:lnTo>
                <a:lnTo>
                  <a:pt x="15616" y="2810"/>
                </a:lnTo>
                <a:lnTo>
                  <a:pt x="18372" y="1873"/>
                </a:lnTo>
                <a:lnTo>
                  <a:pt x="27558" y="0"/>
                </a:lnTo>
                <a:close/>
              </a:path>
            </a:pathLst>
          </a:custGeom>
          <a:ln w="3175">
            <a:solidFill>
              <a:srgbClr val="0000FF"/>
            </a:solidFill>
          </a:ln>
        </p:spPr>
        <p:txBody>
          <a:bodyPr wrap="square" lIns="0" tIns="0" rIns="0" bIns="0" rtlCol="0"/>
          <a:lstStyle/>
          <a:p>
            <a:endParaRPr/>
          </a:p>
        </p:txBody>
      </p:sp>
      <p:sp>
        <p:nvSpPr>
          <p:cNvPr id="1220" name="object 1220"/>
          <p:cNvSpPr/>
          <p:nvPr/>
        </p:nvSpPr>
        <p:spPr>
          <a:xfrm>
            <a:off x="6962554" y="6181325"/>
            <a:ext cx="55244" cy="56515"/>
          </a:xfrm>
          <a:custGeom>
            <a:avLst/>
            <a:gdLst/>
            <a:ahLst/>
            <a:cxnLst/>
            <a:rect l="l" t="t" r="r" b="b"/>
            <a:pathLst>
              <a:path w="55245" h="56514">
                <a:moveTo>
                  <a:pt x="27546" y="0"/>
                </a:moveTo>
                <a:lnTo>
                  <a:pt x="0" y="28105"/>
                </a:lnTo>
                <a:lnTo>
                  <a:pt x="1836" y="37474"/>
                </a:lnTo>
                <a:lnTo>
                  <a:pt x="2755" y="40285"/>
                </a:lnTo>
                <a:lnTo>
                  <a:pt x="8267" y="47806"/>
                </a:lnTo>
                <a:lnTo>
                  <a:pt x="15616" y="53427"/>
                </a:lnTo>
                <a:lnTo>
                  <a:pt x="18372" y="54364"/>
                </a:lnTo>
                <a:lnTo>
                  <a:pt x="22965" y="56237"/>
                </a:lnTo>
                <a:lnTo>
                  <a:pt x="32139" y="56237"/>
                </a:lnTo>
                <a:lnTo>
                  <a:pt x="35814" y="54364"/>
                </a:lnTo>
                <a:lnTo>
                  <a:pt x="39488" y="53427"/>
                </a:lnTo>
                <a:lnTo>
                  <a:pt x="46837" y="47806"/>
                </a:lnTo>
                <a:lnTo>
                  <a:pt x="47409" y="46869"/>
                </a:lnTo>
                <a:lnTo>
                  <a:pt x="22965" y="46869"/>
                </a:lnTo>
                <a:lnTo>
                  <a:pt x="21128" y="45932"/>
                </a:lnTo>
                <a:lnTo>
                  <a:pt x="14698" y="41222"/>
                </a:lnTo>
                <a:lnTo>
                  <a:pt x="11023" y="35600"/>
                </a:lnTo>
                <a:lnTo>
                  <a:pt x="9186" y="28105"/>
                </a:lnTo>
                <a:lnTo>
                  <a:pt x="11023" y="20611"/>
                </a:lnTo>
                <a:lnTo>
                  <a:pt x="14698" y="14989"/>
                </a:lnTo>
                <a:lnTo>
                  <a:pt x="20209" y="11242"/>
                </a:lnTo>
                <a:lnTo>
                  <a:pt x="27546" y="9368"/>
                </a:lnTo>
                <a:lnTo>
                  <a:pt x="47411" y="9368"/>
                </a:lnTo>
                <a:lnTo>
                  <a:pt x="46837" y="8431"/>
                </a:lnTo>
                <a:lnTo>
                  <a:pt x="39488" y="2810"/>
                </a:lnTo>
                <a:lnTo>
                  <a:pt x="32139" y="936"/>
                </a:lnTo>
                <a:lnTo>
                  <a:pt x="27546" y="0"/>
                </a:lnTo>
                <a:close/>
              </a:path>
              <a:path w="55245" h="56514">
                <a:moveTo>
                  <a:pt x="47411" y="9368"/>
                </a:moveTo>
                <a:lnTo>
                  <a:pt x="27546" y="9368"/>
                </a:lnTo>
                <a:lnTo>
                  <a:pt x="32139" y="10305"/>
                </a:lnTo>
                <a:lnTo>
                  <a:pt x="34895" y="11242"/>
                </a:lnTo>
                <a:lnTo>
                  <a:pt x="40406" y="14989"/>
                </a:lnTo>
                <a:lnTo>
                  <a:pt x="45000" y="22484"/>
                </a:lnTo>
                <a:lnTo>
                  <a:pt x="45918" y="28105"/>
                </a:lnTo>
                <a:lnTo>
                  <a:pt x="45000" y="33727"/>
                </a:lnTo>
                <a:lnTo>
                  <a:pt x="40406" y="41222"/>
                </a:lnTo>
                <a:lnTo>
                  <a:pt x="34895" y="45932"/>
                </a:lnTo>
                <a:lnTo>
                  <a:pt x="32139" y="46869"/>
                </a:lnTo>
                <a:lnTo>
                  <a:pt x="47409" y="46869"/>
                </a:lnTo>
                <a:lnTo>
                  <a:pt x="51430" y="40285"/>
                </a:lnTo>
                <a:lnTo>
                  <a:pt x="53268" y="37474"/>
                </a:lnTo>
                <a:lnTo>
                  <a:pt x="55105" y="28105"/>
                </a:lnTo>
                <a:lnTo>
                  <a:pt x="53268" y="18737"/>
                </a:lnTo>
                <a:lnTo>
                  <a:pt x="51430" y="15926"/>
                </a:lnTo>
                <a:lnTo>
                  <a:pt x="47411" y="9368"/>
                </a:lnTo>
                <a:close/>
              </a:path>
            </a:pathLst>
          </a:custGeom>
          <a:solidFill>
            <a:srgbClr val="0000FF"/>
          </a:solidFill>
        </p:spPr>
        <p:txBody>
          <a:bodyPr wrap="square" lIns="0" tIns="0" rIns="0" bIns="0" rtlCol="0"/>
          <a:lstStyle/>
          <a:p>
            <a:endParaRPr/>
          </a:p>
        </p:txBody>
      </p:sp>
      <p:sp>
        <p:nvSpPr>
          <p:cNvPr id="1221" name="object 1221"/>
          <p:cNvSpPr/>
          <p:nvPr/>
        </p:nvSpPr>
        <p:spPr>
          <a:xfrm>
            <a:off x="6971739" y="6190694"/>
            <a:ext cx="36830" cy="38100"/>
          </a:xfrm>
          <a:custGeom>
            <a:avLst/>
            <a:gdLst/>
            <a:ahLst/>
            <a:cxnLst/>
            <a:rect l="l" t="t" r="r" b="b"/>
            <a:pathLst>
              <a:path w="36829" h="38100">
                <a:moveTo>
                  <a:pt x="18360" y="0"/>
                </a:moveTo>
                <a:lnTo>
                  <a:pt x="11023" y="1873"/>
                </a:lnTo>
                <a:lnTo>
                  <a:pt x="5512" y="5621"/>
                </a:lnTo>
                <a:lnTo>
                  <a:pt x="1837" y="11242"/>
                </a:lnTo>
                <a:lnTo>
                  <a:pt x="0" y="18737"/>
                </a:lnTo>
                <a:lnTo>
                  <a:pt x="1837" y="26232"/>
                </a:lnTo>
                <a:lnTo>
                  <a:pt x="5512" y="31853"/>
                </a:lnTo>
                <a:lnTo>
                  <a:pt x="11941" y="36563"/>
                </a:lnTo>
                <a:lnTo>
                  <a:pt x="13779" y="37500"/>
                </a:lnTo>
                <a:lnTo>
                  <a:pt x="22952" y="37500"/>
                </a:lnTo>
                <a:lnTo>
                  <a:pt x="25709" y="36563"/>
                </a:lnTo>
                <a:lnTo>
                  <a:pt x="31220" y="31853"/>
                </a:lnTo>
                <a:lnTo>
                  <a:pt x="35814" y="24358"/>
                </a:lnTo>
                <a:lnTo>
                  <a:pt x="36732" y="18737"/>
                </a:lnTo>
                <a:lnTo>
                  <a:pt x="35814" y="13116"/>
                </a:lnTo>
                <a:lnTo>
                  <a:pt x="31220" y="5621"/>
                </a:lnTo>
                <a:lnTo>
                  <a:pt x="25709" y="1873"/>
                </a:lnTo>
                <a:lnTo>
                  <a:pt x="22952" y="936"/>
                </a:lnTo>
                <a:lnTo>
                  <a:pt x="18360" y="0"/>
                </a:lnTo>
                <a:close/>
              </a:path>
            </a:pathLst>
          </a:custGeom>
          <a:ln w="3175">
            <a:solidFill>
              <a:srgbClr val="0000FF"/>
            </a:solidFill>
          </a:ln>
        </p:spPr>
        <p:txBody>
          <a:bodyPr wrap="square" lIns="0" tIns="0" rIns="0" bIns="0" rtlCol="0"/>
          <a:lstStyle/>
          <a:p>
            <a:endParaRPr/>
          </a:p>
        </p:txBody>
      </p:sp>
      <p:sp>
        <p:nvSpPr>
          <p:cNvPr id="1222" name="object 1222"/>
          <p:cNvSpPr/>
          <p:nvPr/>
        </p:nvSpPr>
        <p:spPr>
          <a:xfrm>
            <a:off x="6962554" y="6181325"/>
            <a:ext cx="55244" cy="56515"/>
          </a:xfrm>
          <a:custGeom>
            <a:avLst/>
            <a:gdLst/>
            <a:ahLst/>
            <a:cxnLst/>
            <a:rect l="l" t="t" r="r" b="b"/>
            <a:pathLst>
              <a:path w="55245" h="56514">
                <a:moveTo>
                  <a:pt x="27546" y="0"/>
                </a:moveTo>
                <a:lnTo>
                  <a:pt x="32139" y="936"/>
                </a:lnTo>
                <a:lnTo>
                  <a:pt x="39488" y="2810"/>
                </a:lnTo>
                <a:lnTo>
                  <a:pt x="46837" y="8431"/>
                </a:lnTo>
                <a:lnTo>
                  <a:pt x="51430" y="15926"/>
                </a:lnTo>
                <a:lnTo>
                  <a:pt x="53268" y="18737"/>
                </a:lnTo>
                <a:lnTo>
                  <a:pt x="55105" y="28105"/>
                </a:lnTo>
                <a:lnTo>
                  <a:pt x="53268" y="37474"/>
                </a:lnTo>
                <a:lnTo>
                  <a:pt x="51430" y="40285"/>
                </a:lnTo>
                <a:lnTo>
                  <a:pt x="46837" y="47806"/>
                </a:lnTo>
                <a:lnTo>
                  <a:pt x="39488" y="53427"/>
                </a:lnTo>
                <a:lnTo>
                  <a:pt x="35814" y="54364"/>
                </a:lnTo>
                <a:lnTo>
                  <a:pt x="32139" y="56237"/>
                </a:lnTo>
                <a:lnTo>
                  <a:pt x="22965" y="56237"/>
                </a:lnTo>
                <a:lnTo>
                  <a:pt x="18372" y="54364"/>
                </a:lnTo>
                <a:lnTo>
                  <a:pt x="15616" y="53427"/>
                </a:lnTo>
                <a:lnTo>
                  <a:pt x="8267" y="47806"/>
                </a:lnTo>
                <a:lnTo>
                  <a:pt x="2755" y="40285"/>
                </a:lnTo>
                <a:lnTo>
                  <a:pt x="1836" y="37474"/>
                </a:lnTo>
                <a:lnTo>
                  <a:pt x="0" y="28105"/>
                </a:lnTo>
                <a:lnTo>
                  <a:pt x="1836" y="18737"/>
                </a:lnTo>
                <a:lnTo>
                  <a:pt x="2755" y="15926"/>
                </a:lnTo>
                <a:lnTo>
                  <a:pt x="8267" y="8431"/>
                </a:lnTo>
                <a:lnTo>
                  <a:pt x="15616" y="2810"/>
                </a:lnTo>
                <a:lnTo>
                  <a:pt x="18372" y="1873"/>
                </a:lnTo>
                <a:lnTo>
                  <a:pt x="27546" y="0"/>
                </a:lnTo>
                <a:close/>
              </a:path>
            </a:pathLst>
          </a:custGeom>
          <a:ln w="3175">
            <a:solidFill>
              <a:srgbClr val="0000FF"/>
            </a:solidFill>
          </a:ln>
        </p:spPr>
        <p:txBody>
          <a:bodyPr wrap="square" lIns="0" tIns="0" rIns="0" bIns="0" rtlCol="0"/>
          <a:lstStyle/>
          <a:p>
            <a:endParaRPr/>
          </a:p>
        </p:txBody>
      </p:sp>
      <p:sp>
        <p:nvSpPr>
          <p:cNvPr id="1223" name="object 1223"/>
          <p:cNvSpPr/>
          <p:nvPr/>
        </p:nvSpPr>
        <p:spPr>
          <a:xfrm>
            <a:off x="6824708" y="6268479"/>
            <a:ext cx="55244" cy="56515"/>
          </a:xfrm>
          <a:custGeom>
            <a:avLst/>
            <a:gdLst/>
            <a:ahLst/>
            <a:cxnLst/>
            <a:rect l="l" t="t" r="r" b="b"/>
            <a:pathLst>
              <a:path w="55245" h="56514">
                <a:moveTo>
                  <a:pt x="27584" y="0"/>
                </a:moveTo>
                <a:lnTo>
                  <a:pt x="18398" y="1873"/>
                </a:lnTo>
                <a:lnTo>
                  <a:pt x="15642" y="3747"/>
                </a:lnTo>
                <a:lnTo>
                  <a:pt x="8305" y="8431"/>
                </a:lnTo>
                <a:lnTo>
                  <a:pt x="2794" y="15926"/>
                </a:lnTo>
                <a:lnTo>
                  <a:pt x="918" y="23421"/>
                </a:lnTo>
                <a:lnTo>
                  <a:pt x="0" y="28092"/>
                </a:lnTo>
                <a:lnTo>
                  <a:pt x="1837" y="37500"/>
                </a:lnTo>
                <a:lnTo>
                  <a:pt x="2794" y="40311"/>
                </a:lnTo>
                <a:lnTo>
                  <a:pt x="8305" y="47806"/>
                </a:lnTo>
                <a:lnTo>
                  <a:pt x="15642" y="53427"/>
                </a:lnTo>
                <a:lnTo>
                  <a:pt x="18398" y="54364"/>
                </a:lnTo>
                <a:lnTo>
                  <a:pt x="22991" y="56237"/>
                </a:lnTo>
                <a:lnTo>
                  <a:pt x="32177" y="56237"/>
                </a:lnTo>
                <a:lnTo>
                  <a:pt x="36770" y="54364"/>
                </a:lnTo>
                <a:lnTo>
                  <a:pt x="39526" y="53427"/>
                </a:lnTo>
                <a:lnTo>
                  <a:pt x="46875" y="47806"/>
                </a:lnTo>
                <a:lnTo>
                  <a:pt x="47564" y="46869"/>
                </a:lnTo>
                <a:lnTo>
                  <a:pt x="22991" y="46869"/>
                </a:lnTo>
                <a:lnTo>
                  <a:pt x="21153" y="45932"/>
                </a:lnTo>
                <a:lnTo>
                  <a:pt x="14723" y="41248"/>
                </a:lnTo>
                <a:lnTo>
                  <a:pt x="11062" y="35626"/>
                </a:lnTo>
                <a:lnTo>
                  <a:pt x="9224" y="28092"/>
                </a:lnTo>
                <a:lnTo>
                  <a:pt x="10143" y="23421"/>
                </a:lnTo>
                <a:lnTo>
                  <a:pt x="11062" y="20611"/>
                </a:lnTo>
                <a:lnTo>
                  <a:pt x="14723" y="14989"/>
                </a:lnTo>
                <a:lnTo>
                  <a:pt x="22072" y="10305"/>
                </a:lnTo>
                <a:lnTo>
                  <a:pt x="27584" y="9368"/>
                </a:lnTo>
                <a:lnTo>
                  <a:pt x="47564" y="9368"/>
                </a:lnTo>
                <a:lnTo>
                  <a:pt x="46875" y="8431"/>
                </a:lnTo>
                <a:lnTo>
                  <a:pt x="39526" y="3747"/>
                </a:lnTo>
                <a:lnTo>
                  <a:pt x="36770" y="1873"/>
                </a:lnTo>
                <a:lnTo>
                  <a:pt x="27584" y="0"/>
                </a:lnTo>
                <a:close/>
              </a:path>
              <a:path w="55245" h="56514">
                <a:moveTo>
                  <a:pt x="47564" y="9368"/>
                </a:moveTo>
                <a:lnTo>
                  <a:pt x="27584" y="9368"/>
                </a:lnTo>
                <a:lnTo>
                  <a:pt x="33096" y="10305"/>
                </a:lnTo>
                <a:lnTo>
                  <a:pt x="40444" y="14989"/>
                </a:lnTo>
                <a:lnTo>
                  <a:pt x="45038" y="20611"/>
                </a:lnTo>
                <a:lnTo>
                  <a:pt x="45956" y="23421"/>
                </a:lnTo>
                <a:lnTo>
                  <a:pt x="45956" y="32777"/>
                </a:lnTo>
                <a:lnTo>
                  <a:pt x="45038" y="34690"/>
                </a:lnTo>
                <a:lnTo>
                  <a:pt x="40444" y="41248"/>
                </a:lnTo>
                <a:lnTo>
                  <a:pt x="34014" y="45932"/>
                </a:lnTo>
                <a:lnTo>
                  <a:pt x="32177" y="46869"/>
                </a:lnTo>
                <a:lnTo>
                  <a:pt x="47564" y="46869"/>
                </a:lnTo>
                <a:lnTo>
                  <a:pt x="52387" y="40311"/>
                </a:lnTo>
                <a:lnTo>
                  <a:pt x="53306" y="37500"/>
                </a:lnTo>
                <a:lnTo>
                  <a:pt x="55143" y="32777"/>
                </a:lnTo>
                <a:lnTo>
                  <a:pt x="55143" y="23421"/>
                </a:lnTo>
                <a:lnTo>
                  <a:pt x="53306" y="19674"/>
                </a:lnTo>
                <a:lnTo>
                  <a:pt x="52387" y="15926"/>
                </a:lnTo>
                <a:lnTo>
                  <a:pt x="47564" y="9368"/>
                </a:lnTo>
                <a:close/>
              </a:path>
            </a:pathLst>
          </a:custGeom>
          <a:solidFill>
            <a:srgbClr val="0000FF"/>
          </a:solidFill>
        </p:spPr>
        <p:txBody>
          <a:bodyPr wrap="square" lIns="0" tIns="0" rIns="0" bIns="0" rtlCol="0"/>
          <a:lstStyle/>
          <a:p>
            <a:endParaRPr/>
          </a:p>
        </p:txBody>
      </p:sp>
      <p:sp>
        <p:nvSpPr>
          <p:cNvPr id="1224" name="object 1224"/>
          <p:cNvSpPr/>
          <p:nvPr/>
        </p:nvSpPr>
        <p:spPr>
          <a:xfrm>
            <a:off x="6833933" y="6277848"/>
            <a:ext cx="36830" cy="38100"/>
          </a:xfrm>
          <a:custGeom>
            <a:avLst/>
            <a:gdLst/>
            <a:ahLst/>
            <a:cxnLst/>
            <a:rect l="l" t="t" r="r" b="b"/>
            <a:pathLst>
              <a:path w="36829" h="38100">
                <a:moveTo>
                  <a:pt x="18360" y="0"/>
                </a:moveTo>
                <a:lnTo>
                  <a:pt x="0" y="18724"/>
                </a:lnTo>
                <a:lnTo>
                  <a:pt x="1837" y="26258"/>
                </a:lnTo>
                <a:lnTo>
                  <a:pt x="5499" y="31879"/>
                </a:lnTo>
                <a:lnTo>
                  <a:pt x="11929" y="36563"/>
                </a:lnTo>
                <a:lnTo>
                  <a:pt x="13767" y="37500"/>
                </a:lnTo>
                <a:lnTo>
                  <a:pt x="22953" y="37500"/>
                </a:lnTo>
                <a:lnTo>
                  <a:pt x="24790" y="36563"/>
                </a:lnTo>
                <a:lnTo>
                  <a:pt x="31220" y="31879"/>
                </a:lnTo>
                <a:lnTo>
                  <a:pt x="35813" y="25321"/>
                </a:lnTo>
                <a:lnTo>
                  <a:pt x="36732" y="23408"/>
                </a:lnTo>
                <a:lnTo>
                  <a:pt x="36732" y="14052"/>
                </a:lnTo>
                <a:lnTo>
                  <a:pt x="35813" y="11242"/>
                </a:lnTo>
                <a:lnTo>
                  <a:pt x="31220" y="5621"/>
                </a:lnTo>
                <a:lnTo>
                  <a:pt x="23872" y="936"/>
                </a:lnTo>
                <a:lnTo>
                  <a:pt x="18360" y="0"/>
                </a:lnTo>
                <a:close/>
              </a:path>
            </a:pathLst>
          </a:custGeom>
          <a:ln w="3175">
            <a:solidFill>
              <a:srgbClr val="0000FF"/>
            </a:solidFill>
          </a:ln>
        </p:spPr>
        <p:txBody>
          <a:bodyPr wrap="square" lIns="0" tIns="0" rIns="0" bIns="0" rtlCol="0"/>
          <a:lstStyle/>
          <a:p>
            <a:endParaRPr/>
          </a:p>
        </p:txBody>
      </p:sp>
      <p:sp>
        <p:nvSpPr>
          <p:cNvPr id="1225" name="object 1225"/>
          <p:cNvSpPr/>
          <p:nvPr/>
        </p:nvSpPr>
        <p:spPr>
          <a:xfrm>
            <a:off x="6824708" y="6268479"/>
            <a:ext cx="55244" cy="56515"/>
          </a:xfrm>
          <a:custGeom>
            <a:avLst/>
            <a:gdLst/>
            <a:ahLst/>
            <a:cxnLst/>
            <a:rect l="l" t="t" r="r" b="b"/>
            <a:pathLst>
              <a:path w="55245" h="56514">
                <a:moveTo>
                  <a:pt x="27584" y="0"/>
                </a:moveTo>
                <a:lnTo>
                  <a:pt x="36770" y="1873"/>
                </a:lnTo>
                <a:lnTo>
                  <a:pt x="39526" y="3747"/>
                </a:lnTo>
                <a:lnTo>
                  <a:pt x="46875" y="8431"/>
                </a:lnTo>
                <a:lnTo>
                  <a:pt x="52387" y="15926"/>
                </a:lnTo>
                <a:lnTo>
                  <a:pt x="53306" y="19674"/>
                </a:lnTo>
                <a:lnTo>
                  <a:pt x="55143" y="23421"/>
                </a:lnTo>
                <a:lnTo>
                  <a:pt x="55143" y="32777"/>
                </a:lnTo>
                <a:lnTo>
                  <a:pt x="53306" y="37500"/>
                </a:lnTo>
                <a:lnTo>
                  <a:pt x="52387" y="40311"/>
                </a:lnTo>
                <a:lnTo>
                  <a:pt x="46875" y="47806"/>
                </a:lnTo>
                <a:lnTo>
                  <a:pt x="39526" y="53427"/>
                </a:lnTo>
                <a:lnTo>
                  <a:pt x="36770" y="54364"/>
                </a:lnTo>
                <a:lnTo>
                  <a:pt x="32177" y="56237"/>
                </a:lnTo>
                <a:lnTo>
                  <a:pt x="22991" y="56237"/>
                </a:lnTo>
                <a:lnTo>
                  <a:pt x="18398" y="54364"/>
                </a:lnTo>
                <a:lnTo>
                  <a:pt x="15642" y="53427"/>
                </a:lnTo>
                <a:lnTo>
                  <a:pt x="8305" y="47806"/>
                </a:lnTo>
                <a:lnTo>
                  <a:pt x="2794" y="40311"/>
                </a:lnTo>
                <a:lnTo>
                  <a:pt x="1837" y="37500"/>
                </a:lnTo>
                <a:lnTo>
                  <a:pt x="0" y="28092"/>
                </a:lnTo>
                <a:lnTo>
                  <a:pt x="918" y="23421"/>
                </a:lnTo>
                <a:lnTo>
                  <a:pt x="2794" y="15926"/>
                </a:lnTo>
                <a:lnTo>
                  <a:pt x="8305" y="8431"/>
                </a:lnTo>
                <a:lnTo>
                  <a:pt x="15642" y="3747"/>
                </a:lnTo>
                <a:lnTo>
                  <a:pt x="18398" y="1873"/>
                </a:lnTo>
                <a:lnTo>
                  <a:pt x="27584" y="0"/>
                </a:lnTo>
                <a:close/>
              </a:path>
            </a:pathLst>
          </a:custGeom>
          <a:ln w="3175">
            <a:solidFill>
              <a:srgbClr val="0000FF"/>
            </a:solidFill>
          </a:ln>
        </p:spPr>
        <p:txBody>
          <a:bodyPr wrap="square" lIns="0" tIns="0" rIns="0" bIns="0" rtlCol="0"/>
          <a:lstStyle/>
          <a:p>
            <a:endParaRPr/>
          </a:p>
        </p:txBody>
      </p:sp>
      <p:sp>
        <p:nvSpPr>
          <p:cNvPr id="1226" name="object 1226"/>
          <p:cNvSpPr/>
          <p:nvPr/>
        </p:nvSpPr>
        <p:spPr>
          <a:xfrm>
            <a:off x="6724591" y="6345315"/>
            <a:ext cx="55244" cy="56515"/>
          </a:xfrm>
          <a:custGeom>
            <a:avLst/>
            <a:gdLst/>
            <a:ahLst/>
            <a:cxnLst/>
            <a:rect l="l" t="t" r="r" b="b"/>
            <a:pathLst>
              <a:path w="55245" h="56514">
                <a:moveTo>
                  <a:pt x="27558" y="0"/>
                </a:moveTo>
                <a:lnTo>
                  <a:pt x="22966" y="936"/>
                </a:lnTo>
                <a:lnTo>
                  <a:pt x="15616" y="2810"/>
                </a:lnTo>
                <a:lnTo>
                  <a:pt x="8267" y="8431"/>
                </a:lnTo>
                <a:lnTo>
                  <a:pt x="3674" y="15926"/>
                </a:lnTo>
                <a:lnTo>
                  <a:pt x="1837" y="18737"/>
                </a:lnTo>
                <a:lnTo>
                  <a:pt x="0" y="28105"/>
                </a:lnTo>
                <a:lnTo>
                  <a:pt x="1837" y="37513"/>
                </a:lnTo>
                <a:lnTo>
                  <a:pt x="3674" y="40324"/>
                </a:lnTo>
                <a:lnTo>
                  <a:pt x="8267" y="47819"/>
                </a:lnTo>
                <a:lnTo>
                  <a:pt x="15616" y="53427"/>
                </a:lnTo>
                <a:lnTo>
                  <a:pt x="19291" y="54364"/>
                </a:lnTo>
                <a:lnTo>
                  <a:pt x="22966" y="56237"/>
                </a:lnTo>
                <a:lnTo>
                  <a:pt x="32152" y="56237"/>
                </a:lnTo>
                <a:lnTo>
                  <a:pt x="36745" y="54364"/>
                </a:lnTo>
                <a:lnTo>
                  <a:pt x="39501" y="53427"/>
                </a:lnTo>
                <a:lnTo>
                  <a:pt x="46850" y="47819"/>
                </a:lnTo>
                <a:lnTo>
                  <a:pt x="47539" y="46882"/>
                </a:lnTo>
                <a:lnTo>
                  <a:pt x="22966" y="46882"/>
                </a:lnTo>
                <a:lnTo>
                  <a:pt x="20210" y="45945"/>
                </a:lnTo>
                <a:lnTo>
                  <a:pt x="14698" y="41261"/>
                </a:lnTo>
                <a:lnTo>
                  <a:pt x="10105" y="33766"/>
                </a:lnTo>
                <a:lnTo>
                  <a:pt x="9186" y="28105"/>
                </a:lnTo>
                <a:lnTo>
                  <a:pt x="10105" y="22484"/>
                </a:lnTo>
                <a:lnTo>
                  <a:pt x="14698" y="14989"/>
                </a:lnTo>
                <a:lnTo>
                  <a:pt x="19291" y="11242"/>
                </a:lnTo>
                <a:lnTo>
                  <a:pt x="22966" y="10305"/>
                </a:lnTo>
                <a:lnTo>
                  <a:pt x="27558" y="9368"/>
                </a:lnTo>
                <a:lnTo>
                  <a:pt x="47539" y="9368"/>
                </a:lnTo>
                <a:lnTo>
                  <a:pt x="46850" y="8431"/>
                </a:lnTo>
                <a:lnTo>
                  <a:pt x="39501" y="2810"/>
                </a:lnTo>
                <a:lnTo>
                  <a:pt x="36745" y="1873"/>
                </a:lnTo>
                <a:lnTo>
                  <a:pt x="27558" y="0"/>
                </a:lnTo>
                <a:close/>
              </a:path>
              <a:path w="55245" h="56514">
                <a:moveTo>
                  <a:pt x="47539" y="9368"/>
                </a:moveTo>
                <a:lnTo>
                  <a:pt x="27558" y="9368"/>
                </a:lnTo>
                <a:lnTo>
                  <a:pt x="34907" y="11242"/>
                </a:lnTo>
                <a:lnTo>
                  <a:pt x="40419" y="14989"/>
                </a:lnTo>
                <a:lnTo>
                  <a:pt x="45012" y="21547"/>
                </a:lnTo>
                <a:lnTo>
                  <a:pt x="45932" y="23421"/>
                </a:lnTo>
                <a:lnTo>
                  <a:pt x="45932" y="32790"/>
                </a:lnTo>
                <a:lnTo>
                  <a:pt x="45012" y="34703"/>
                </a:lnTo>
                <a:lnTo>
                  <a:pt x="40419" y="41261"/>
                </a:lnTo>
                <a:lnTo>
                  <a:pt x="33989" y="45945"/>
                </a:lnTo>
                <a:lnTo>
                  <a:pt x="32152" y="46882"/>
                </a:lnTo>
                <a:lnTo>
                  <a:pt x="47539" y="46882"/>
                </a:lnTo>
                <a:lnTo>
                  <a:pt x="52361" y="40324"/>
                </a:lnTo>
                <a:lnTo>
                  <a:pt x="53280" y="37513"/>
                </a:lnTo>
                <a:lnTo>
                  <a:pt x="55117" y="32790"/>
                </a:lnTo>
                <a:lnTo>
                  <a:pt x="55117" y="23421"/>
                </a:lnTo>
                <a:lnTo>
                  <a:pt x="53280" y="18737"/>
                </a:lnTo>
                <a:lnTo>
                  <a:pt x="52361" y="15926"/>
                </a:lnTo>
                <a:lnTo>
                  <a:pt x="47539" y="9368"/>
                </a:lnTo>
                <a:close/>
              </a:path>
            </a:pathLst>
          </a:custGeom>
          <a:solidFill>
            <a:srgbClr val="0000FF"/>
          </a:solidFill>
        </p:spPr>
        <p:txBody>
          <a:bodyPr wrap="square" lIns="0" tIns="0" rIns="0" bIns="0" rtlCol="0"/>
          <a:lstStyle/>
          <a:p>
            <a:endParaRPr/>
          </a:p>
        </p:txBody>
      </p:sp>
      <p:sp>
        <p:nvSpPr>
          <p:cNvPr id="1227" name="object 1227"/>
          <p:cNvSpPr/>
          <p:nvPr/>
        </p:nvSpPr>
        <p:spPr>
          <a:xfrm>
            <a:off x="6733776" y="6354684"/>
            <a:ext cx="36830" cy="38100"/>
          </a:xfrm>
          <a:custGeom>
            <a:avLst/>
            <a:gdLst/>
            <a:ahLst/>
            <a:cxnLst/>
            <a:rect l="l" t="t" r="r" b="b"/>
            <a:pathLst>
              <a:path w="36829" h="38100">
                <a:moveTo>
                  <a:pt x="18372" y="0"/>
                </a:moveTo>
                <a:lnTo>
                  <a:pt x="0" y="18737"/>
                </a:lnTo>
                <a:lnTo>
                  <a:pt x="919" y="24397"/>
                </a:lnTo>
                <a:lnTo>
                  <a:pt x="5512" y="31892"/>
                </a:lnTo>
                <a:lnTo>
                  <a:pt x="11024" y="36576"/>
                </a:lnTo>
                <a:lnTo>
                  <a:pt x="13779" y="37513"/>
                </a:lnTo>
                <a:lnTo>
                  <a:pt x="22966" y="37513"/>
                </a:lnTo>
                <a:lnTo>
                  <a:pt x="24803" y="36576"/>
                </a:lnTo>
                <a:lnTo>
                  <a:pt x="31233" y="31892"/>
                </a:lnTo>
                <a:lnTo>
                  <a:pt x="35826" y="25334"/>
                </a:lnTo>
                <a:lnTo>
                  <a:pt x="36745" y="23421"/>
                </a:lnTo>
                <a:lnTo>
                  <a:pt x="36745" y="14052"/>
                </a:lnTo>
                <a:lnTo>
                  <a:pt x="35826" y="12179"/>
                </a:lnTo>
                <a:lnTo>
                  <a:pt x="31233" y="5621"/>
                </a:lnTo>
                <a:lnTo>
                  <a:pt x="25721" y="1873"/>
                </a:lnTo>
                <a:lnTo>
                  <a:pt x="18372" y="0"/>
                </a:lnTo>
                <a:close/>
              </a:path>
            </a:pathLst>
          </a:custGeom>
          <a:ln w="3175">
            <a:solidFill>
              <a:srgbClr val="0000FF"/>
            </a:solidFill>
          </a:ln>
        </p:spPr>
        <p:txBody>
          <a:bodyPr wrap="square" lIns="0" tIns="0" rIns="0" bIns="0" rtlCol="0"/>
          <a:lstStyle/>
          <a:p>
            <a:endParaRPr/>
          </a:p>
        </p:txBody>
      </p:sp>
      <p:sp>
        <p:nvSpPr>
          <p:cNvPr id="1228" name="object 1228"/>
          <p:cNvSpPr/>
          <p:nvPr/>
        </p:nvSpPr>
        <p:spPr>
          <a:xfrm>
            <a:off x="6724591" y="6345315"/>
            <a:ext cx="55244" cy="56515"/>
          </a:xfrm>
          <a:custGeom>
            <a:avLst/>
            <a:gdLst/>
            <a:ahLst/>
            <a:cxnLst/>
            <a:rect l="l" t="t" r="r" b="b"/>
            <a:pathLst>
              <a:path w="55245" h="56514">
                <a:moveTo>
                  <a:pt x="27558" y="0"/>
                </a:moveTo>
                <a:lnTo>
                  <a:pt x="53280" y="18737"/>
                </a:lnTo>
                <a:lnTo>
                  <a:pt x="55117" y="23421"/>
                </a:lnTo>
                <a:lnTo>
                  <a:pt x="55117" y="32790"/>
                </a:lnTo>
                <a:lnTo>
                  <a:pt x="53280" y="37513"/>
                </a:lnTo>
                <a:lnTo>
                  <a:pt x="52361" y="40324"/>
                </a:lnTo>
                <a:lnTo>
                  <a:pt x="46850" y="47819"/>
                </a:lnTo>
                <a:lnTo>
                  <a:pt x="39501" y="53427"/>
                </a:lnTo>
                <a:lnTo>
                  <a:pt x="36745" y="54364"/>
                </a:lnTo>
                <a:lnTo>
                  <a:pt x="32152" y="56237"/>
                </a:lnTo>
                <a:lnTo>
                  <a:pt x="22966" y="56237"/>
                </a:lnTo>
                <a:lnTo>
                  <a:pt x="19291" y="54364"/>
                </a:lnTo>
                <a:lnTo>
                  <a:pt x="15616" y="53427"/>
                </a:lnTo>
                <a:lnTo>
                  <a:pt x="8267" y="47819"/>
                </a:lnTo>
                <a:lnTo>
                  <a:pt x="3674" y="40324"/>
                </a:lnTo>
                <a:lnTo>
                  <a:pt x="1837" y="37513"/>
                </a:lnTo>
                <a:lnTo>
                  <a:pt x="0" y="28105"/>
                </a:lnTo>
                <a:lnTo>
                  <a:pt x="1837" y="18737"/>
                </a:lnTo>
                <a:lnTo>
                  <a:pt x="3674" y="15926"/>
                </a:lnTo>
                <a:lnTo>
                  <a:pt x="8267" y="8431"/>
                </a:lnTo>
                <a:lnTo>
                  <a:pt x="15616" y="2810"/>
                </a:lnTo>
                <a:lnTo>
                  <a:pt x="22966" y="936"/>
                </a:lnTo>
                <a:lnTo>
                  <a:pt x="27558" y="0"/>
                </a:lnTo>
                <a:close/>
              </a:path>
            </a:pathLst>
          </a:custGeom>
          <a:ln w="3175">
            <a:solidFill>
              <a:srgbClr val="0000FF"/>
            </a:solidFill>
          </a:ln>
        </p:spPr>
        <p:txBody>
          <a:bodyPr wrap="square" lIns="0" tIns="0" rIns="0" bIns="0" rtlCol="0"/>
          <a:lstStyle/>
          <a:p>
            <a:endParaRPr/>
          </a:p>
        </p:txBody>
      </p:sp>
      <p:sp>
        <p:nvSpPr>
          <p:cNvPr id="1229" name="object 1229"/>
          <p:cNvSpPr/>
          <p:nvPr/>
        </p:nvSpPr>
        <p:spPr>
          <a:xfrm>
            <a:off x="6622610" y="6424038"/>
            <a:ext cx="55244" cy="56515"/>
          </a:xfrm>
          <a:custGeom>
            <a:avLst/>
            <a:gdLst/>
            <a:ahLst/>
            <a:cxnLst/>
            <a:rect l="l" t="t" r="r" b="b"/>
            <a:pathLst>
              <a:path w="55245" h="56514">
                <a:moveTo>
                  <a:pt x="27545" y="0"/>
                </a:moveTo>
                <a:lnTo>
                  <a:pt x="0" y="28105"/>
                </a:lnTo>
                <a:lnTo>
                  <a:pt x="1837" y="37500"/>
                </a:lnTo>
                <a:lnTo>
                  <a:pt x="2755" y="40311"/>
                </a:lnTo>
                <a:lnTo>
                  <a:pt x="8267" y="47806"/>
                </a:lnTo>
                <a:lnTo>
                  <a:pt x="15603" y="53427"/>
                </a:lnTo>
                <a:lnTo>
                  <a:pt x="18359" y="54364"/>
                </a:lnTo>
                <a:lnTo>
                  <a:pt x="22952" y="56237"/>
                </a:lnTo>
                <a:lnTo>
                  <a:pt x="32139" y="56237"/>
                </a:lnTo>
                <a:lnTo>
                  <a:pt x="36731" y="54364"/>
                </a:lnTo>
                <a:lnTo>
                  <a:pt x="39488" y="53427"/>
                </a:lnTo>
                <a:lnTo>
                  <a:pt x="46836" y="47806"/>
                </a:lnTo>
                <a:lnTo>
                  <a:pt x="47525" y="46869"/>
                </a:lnTo>
                <a:lnTo>
                  <a:pt x="22952" y="46869"/>
                </a:lnTo>
                <a:lnTo>
                  <a:pt x="21115" y="45932"/>
                </a:lnTo>
                <a:lnTo>
                  <a:pt x="14685" y="41248"/>
                </a:lnTo>
                <a:lnTo>
                  <a:pt x="11023" y="35626"/>
                </a:lnTo>
                <a:lnTo>
                  <a:pt x="9186" y="28105"/>
                </a:lnTo>
                <a:lnTo>
                  <a:pt x="11023" y="20611"/>
                </a:lnTo>
                <a:lnTo>
                  <a:pt x="14685" y="14989"/>
                </a:lnTo>
                <a:lnTo>
                  <a:pt x="20196" y="11242"/>
                </a:lnTo>
                <a:lnTo>
                  <a:pt x="27545" y="9368"/>
                </a:lnTo>
                <a:lnTo>
                  <a:pt x="47525" y="9368"/>
                </a:lnTo>
                <a:lnTo>
                  <a:pt x="46836" y="8431"/>
                </a:lnTo>
                <a:lnTo>
                  <a:pt x="39488" y="2810"/>
                </a:lnTo>
                <a:lnTo>
                  <a:pt x="36731" y="1873"/>
                </a:lnTo>
                <a:lnTo>
                  <a:pt x="27545" y="0"/>
                </a:lnTo>
                <a:close/>
              </a:path>
              <a:path w="55245" h="56514">
                <a:moveTo>
                  <a:pt x="47525" y="9368"/>
                </a:moveTo>
                <a:lnTo>
                  <a:pt x="27545" y="9368"/>
                </a:lnTo>
                <a:lnTo>
                  <a:pt x="34894" y="11242"/>
                </a:lnTo>
                <a:lnTo>
                  <a:pt x="40406" y="14989"/>
                </a:lnTo>
                <a:lnTo>
                  <a:pt x="44999" y="21547"/>
                </a:lnTo>
                <a:lnTo>
                  <a:pt x="45918" y="23421"/>
                </a:lnTo>
                <a:lnTo>
                  <a:pt x="45918" y="32816"/>
                </a:lnTo>
                <a:lnTo>
                  <a:pt x="44999" y="34689"/>
                </a:lnTo>
                <a:lnTo>
                  <a:pt x="40406" y="41248"/>
                </a:lnTo>
                <a:lnTo>
                  <a:pt x="33976" y="45932"/>
                </a:lnTo>
                <a:lnTo>
                  <a:pt x="32139" y="46869"/>
                </a:lnTo>
                <a:lnTo>
                  <a:pt x="47525" y="46869"/>
                </a:lnTo>
                <a:lnTo>
                  <a:pt x="52348" y="40311"/>
                </a:lnTo>
                <a:lnTo>
                  <a:pt x="53267" y="37500"/>
                </a:lnTo>
                <a:lnTo>
                  <a:pt x="55104" y="32816"/>
                </a:lnTo>
                <a:lnTo>
                  <a:pt x="55104" y="23421"/>
                </a:lnTo>
                <a:lnTo>
                  <a:pt x="53267" y="18737"/>
                </a:lnTo>
                <a:lnTo>
                  <a:pt x="52348" y="15926"/>
                </a:lnTo>
                <a:lnTo>
                  <a:pt x="47525" y="9368"/>
                </a:lnTo>
                <a:close/>
              </a:path>
            </a:pathLst>
          </a:custGeom>
          <a:solidFill>
            <a:srgbClr val="0000FF"/>
          </a:solidFill>
        </p:spPr>
        <p:txBody>
          <a:bodyPr wrap="square" lIns="0" tIns="0" rIns="0" bIns="0" rtlCol="0"/>
          <a:lstStyle/>
          <a:p>
            <a:endParaRPr/>
          </a:p>
        </p:txBody>
      </p:sp>
      <p:sp>
        <p:nvSpPr>
          <p:cNvPr id="1230" name="object 1230"/>
          <p:cNvSpPr/>
          <p:nvPr/>
        </p:nvSpPr>
        <p:spPr>
          <a:xfrm>
            <a:off x="6631796" y="6433406"/>
            <a:ext cx="36830" cy="38100"/>
          </a:xfrm>
          <a:custGeom>
            <a:avLst/>
            <a:gdLst/>
            <a:ahLst/>
            <a:cxnLst/>
            <a:rect l="l" t="t" r="r" b="b"/>
            <a:pathLst>
              <a:path w="36829" h="38100">
                <a:moveTo>
                  <a:pt x="18359" y="0"/>
                </a:moveTo>
                <a:lnTo>
                  <a:pt x="11010" y="1873"/>
                </a:lnTo>
                <a:lnTo>
                  <a:pt x="5498" y="5621"/>
                </a:lnTo>
                <a:lnTo>
                  <a:pt x="1837" y="11242"/>
                </a:lnTo>
                <a:lnTo>
                  <a:pt x="0" y="18737"/>
                </a:lnTo>
                <a:lnTo>
                  <a:pt x="1837" y="26258"/>
                </a:lnTo>
                <a:lnTo>
                  <a:pt x="5498" y="31879"/>
                </a:lnTo>
                <a:lnTo>
                  <a:pt x="11929" y="36563"/>
                </a:lnTo>
                <a:lnTo>
                  <a:pt x="13766" y="37500"/>
                </a:lnTo>
                <a:lnTo>
                  <a:pt x="22952" y="37500"/>
                </a:lnTo>
                <a:lnTo>
                  <a:pt x="24790" y="36563"/>
                </a:lnTo>
                <a:lnTo>
                  <a:pt x="31220" y="31879"/>
                </a:lnTo>
                <a:lnTo>
                  <a:pt x="35813" y="25321"/>
                </a:lnTo>
                <a:lnTo>
                  <a:pt x="36731" y="23447"/>
                </a:lnTo>
                <a:lnTo>
                  <a:pt x="36731" y="14052"/>
                </a:lnTo>
                <a:lnTo>
                  <a:pt x="35813" y="12179"/>
                </a:lnTo>
                <a:lnTo>
                  <a:pt x="31220" y="5621"/>
                </a:lnTo>
                <a:lnTo>
                  <a:pt x="25708" y="1873"/>
                </a:lnTo>
                <a:lnTo>
                  <a:pt x="18359" y="0"/>
                </a:lnTo>
                <a:close/>
              </a:path>
            </a:pathLst>
          </a:custGeom>
          <a:ln w="3175">
            <a:solidFill>
              <a:srgbClr val="0000FF"/>
            </a:solidFill>
          </a:ln>
        </p:spPr>
        <p:txBody>
          <a:bodyPr wrap="square" lIns="0" tIns="0" rIns="0" bIns="0" rtlCol="0"/>
          <a:lstStyle/>
          <a:p>
            <a:endParaRPr/>
          </a:p>
        </p:txBody>
      </p:sp>
      <p:sp>
        <p:nvSpPr>
          <p:cNvPr id="1231" name="object 1231"/>
          <p:cNvSpPr/>
          <p:nvPr/>
        </p:nvSpPr>
        <p:spPr>
          <a:xfrm>
            <a:off x="6622610" y="6424038"/>
            <a:ext cx="55244" cy="56515"/>
          </a:xfrm>
          <a:custGeom>
            <a:avLst/>
            <a:gdLst/>
            <a:ahLst/>
            <a:cxnLst/>
            <a:rect l="l" t="t" r="r" b="b"/>
            <a:pathLst>
              <a:path w="55245" h="56514">
                <a:moveTo>
                  <a:pt x="27545" y="0"/>
                </a:moveTo>
                <a:lnTo>
                  <a:pt x="53267" y="18737"/>
                </a:lnTo>
                <a:lnTo>
                  <a:pt x="55104" y="23421"/>
                </a:lnTo>
                <a:lnTo>
                  <a:pt x="55104" y="32816"/>
                </a:lnTo>
                <a:lnTo>
                  <a:pt x="53267" y="37500"/>
                </a:lnTo>
                <a:lnTo>
                  <a:pt x="52348" y="40311"/>
                </a:lnTo>
                <a:lnTo>
                  <a:pt x="46836" y="47806"/>
                </a:lnTo>
                <a:lnTo>
                  <a:pt x="39488" y="53427"/>
                </a:lnTo>
                <a:lnTo>
                  <a:pt x="36731" y="54364"/>
                </a:lnTo>
                <a:lnTo>
                  <a:pt x="32139" y="56237"/>
                </a:lnTo>
                <a:lnTo>
                  <a:pt x="22952" y="56237"/>
                </a:lnTo>
                <a:lnTo>
                  <a:pt x="18359" y="54364"/>
                </a:lnTo>
                <a:lnTo>
                  <a:pt x="15603" y="53427"/>
                </a:lnTo>
                <a:lnTo>
                  <a:pt x="8267" y="47806"/>
                </a:lnTo>
                <a:lnTo>
                  <a:pt x="2755" y="40311"/>
                </a:lnTo>
                <a:lnTo>
                  <a:pt x="1837" y="37500"/>
                </a:lnTo>
                <a:lnTo>
                  <a:pt x="0" y="28105"/>
                </a:lnTo>
                <a:lnTo>
                  <a:pt x="1837" y="18737"/>
                </a:lnTo>
                <a:lnTo>
                  <a:pt x="2755" y="15926"/>
                </a:lnTo>
                <a:lnTo>
                  <a:pt x="8267" y="8431"/>
                </a:lnTo>
                <a:lnTo>
                  <a:pt x="15603" y="2810"/>
                </a:lnTo>
                <a:lnTo>
                  <a:pt x="18359" y="1873"/>
                </a:lnTo>
                <a:lnTo>
                  <a:pt x="27545" y="0"/>
                </a:lnTo>
                <a:close/>
              </a:path>
            </a:pathLst>
          </a:custGeom>
          <a:ln w="3175">
            <a:solidFill>
              <a:srgbClr val="0000FF"/>
            </a:solidFill>
          </a:ln>
        </p:spPr>
        <p:txBody>
          <a:bodyPr wrap="square" lIns="0" tIns="0" rIns="0" bIns="0" rtlCol="0"/>
          <a:lstStyle/>
          <a:p>
            <a:endParaRPr/>
          </a:p>
        </p:txBody>
      </p:sp>
      <p:sp>
        <p:nvSpPr>
          <p:cNvPr id="1232" name="object 1232"/>
          <p:cNvSpPr/>
          <p:nvPr/>
        </p:nvSpPr>
        <p:spPr>
          <a:xfrm>
            <a:off x="8726637" y="6108224"/>
            <a:ext cx="38735" cy="39370"/>
          </a:xfrm>
          <a:custGeom>
            <a:avLst/>
            <a:gdLst/>
            <a:ahLst/>
            <a:cxnLst/>
            <a:rect l="l" t="t" r="r" b="b"/>
            <a:pathLst>
              <a:path w="38734" h="39370">
                <a:moveTo>
                  <a:pt x="6430" y="0"/>
                </a:moveTo>
                <a:lnTo>
                  <a:pt x="0" y="6558"/>
                </a:lnTo>
                <a:lnTo>
                  <a:pt x="32139" y="39348"/>
                </a:lnTo>
                <a:lnTo>
                  <a:pt x="38569" y="32790"/>
                </a:lnTo>
                <a:lnTo>
                  <a:pt x="6430" y="0"/>
                </a:lnTo>
                <a:close/>
              </a:path>
            </a:pathLst>
          </a:custGeom>
          <a:solidFill>
            <a:srgbClr val="008000"/>
          </a:solidFill>
        </p:spPr>
        <p:txBody>
          <a:bodyPr wrap="square" lIns="0" tIns="0" rIns="0" bIns="0" rtlCol="0"/>
          <a:lstStyle/>
          <a:p>
            <a:endParaRPr/>
          </a:p>
        </p:txBody>
      </p:sp>
      <p:sp>
        <p:nvSpPr>
          <p:cNvPr id="1233" name="object 1233"/>
          <p:cNvSpPr/>
          <p:nvPr/>
        </p:nvSpPr>
        <p:spPr>
          <a:xfrm>
            <a:off x="8726637" y="6108224"/>
            <a:ext cx="38735" cy="39370"/>
          </a:xfrm>
          <a:custGeom>
            <a:avLst/>
            <a:gdLst/>
            <a:ahLst/>
            <a:cxnLst/>
            <a:rect l="l" t="t" r="r" b="b"/>
            <a:pathLst>
              <a:path w="38734" h="39370">
                <a:moveTo>
                  <a:pt x="6430" y="0"/>
                </a:moveTo>
                <a:lnTo>
                  <a:pt x="38569" y="32790"/>
                </a:lnTo>
                <a:lnTo>
                  <a:pt x="32139" y="39348"/>
                </a:lnTo>
                <a:lnTo>
                  <a:pt x="0" y="6558"/>
                </a:lnTo>
                <a:lnTo>
                  <a:pt x="6430" y="0"/>
                </a:lnTo>
                <a:close/>
              </a:path>
            </a:pathLst>
          </a:custGeom>
          <a:ln w="3175">
            <a:solidFill>
              <a:srgbClr val="008000"/>
            </a:solidFill>
          </a:ln>
        </p:spPr>
        <p:txBody>
          <a:bodyPr wrap="square" lIns="0" tIns="0" rIns="0" bIns="0" rtlCol="0"/>
          <a:lstStyle/>
          <a:p>
            <a:endParaRPr/>
          </a:p>
        </p:txBody>
      </p:sp>
      <p:sp>
        <p:nvSpPr>
          <p:cNvPr id="1234" name="object 1234"/>
          <p:cNvSpPr/>
          <p:nvPr/>
        </p:nvSpPr>
        <p:spPr>
          <a:xfrm>
            <a:off x="8726637" y="6108224"/>
            <a:ext cx="38735" cy="39370"/>
          </a:xfrm>
          <a:custGeom>
            <a:avLst/>
            <a:gdLst/>
            <a:ahLst/>
            <a:cxnLst/>
            <a:rect l="l" t="t" r="r" b="b"/>
            <a:pathLst>
              <a:path w="38734" h="39370">
                <a:moveTo>
                  <a:pt x="32139" y="0"/>
                </a:moveTo>
                <a:lnTo>
                  <a:pt x="0" y="32790"/>
                </a:lnTo>
                <a:lnTo>
                  <a:pt x="6430" y="39348"/>
                </a:lnTo>
                <a:lnTo>
                  <a:pt x="38569" y="6558"/>
                </a:lnTo>
                <a:lnTo>
                  <a:pt x="32139" y="0"/>
                </a:lnTo>
                <a:close/>
              </a:path>
            </a:pathLst>
          </a:custGeom>
          <a:solidFill>
            <a:srgbClr val="008000"/>
          </a:solidFill>
        </p:spPr>
        <p:txBody>
          <a:bodyPr wrap="square" lIns="0" tIns="0" rIns="0" bIns="0" rtlCol="0"/>
          <a:lstStyle/>
          <a:p>
            <a:endParaRPr/>
          </a:p>
        </p:txBody>
      </p:sp>
      <p:sp>
        <p:nvSpPr>
          <p:cNvPr id="1235" name="object 1235"/>
          <p:cNvSpPr/>
          <p:nvPr/>
        </p:nvSpPr>
        <p:spPr>
          <a:xfrm>
            <a:off x="8726637" y="6108224"/>
            <a:ext cx="38735" cy="39370"/>
          </a:xfrm>
          <a:custGeom>
            <a:avLst/>
            <a:gdLst/>
            <a:ahLst/>
            <a:cxnLst/>
            <a:rect l="l" t="t" r="r" b="b"/>
            <a:pathLst>
              <a:path w="38734" h="39370">
                <a:moveTo>
                  <a:pt x="32139" y="0"/>
                </a:moveTo>
                <a:lnTo>
                  <a:pt x="38569" y="6558"/>
                </a:lnTo>
                <a:lnTo>
                  <a:pt x="6430" y="39348"/>
                </a:lnTo>
                <a:lnTo>
                  <a:pt x="0" y="32790"/>
                </a:lnTo>
                <a:lnTo>
                  <a:pt x="32139" y="0"/>
                </a:lnTo>
                <a:close/>
              </a:path>
            </a:pathLst>
          </a:custGeom>
          <a:ln w="3175">
            <a:solidFill>
              <a:srgbClr val="008000"/>
            </a:solidFill>
          </a:ln>
        </p:spPr>
        <p:txBody>
          <a:bodyPr wrap="square" lIns="0" tIns="0" rIns="0" bIns="0" rtlCol="0"/>
          <a:lstStyle/>
          <a:p>
            <a:endParaRPr/>
          </a:p>
        </p:txBody>
      </p:sp>
      <p:sp>
        <p:nvSpPr>
          <p:cNvPr id="1236" name="object 1236"/>
          <p:cNvSpPr/>
          <p:nvPr/>
        </p:nvSpPr>
        <p:spPr>
          <a:xfrm>
            <a:off x="8609027" y="6120403"/>
            <a:ext cx="38735" cy="40640"/>
          </a:xfrm>
          <a:custGeom>
            <a:avLst/>
            <a:gdLst/>
            <a:ahLst/>
            <a:cxnLst/>
            <a:rect l="l" t="t" r="r" b="b"/>
            <a:pathLst>
              <a:path w="38734" h="40639">
                <a:moveTo>
                  <a:pt x="6430" y="0"/>
                </a:moveTo>
                <a:lnTo>
                  <a:pt x="0" y="6558"/>
                </a:lnTo>
                <a:lnTo>
                  <a:pt x="32151" y="40311"/>
                </a:lnTo>
                <a:lnTo>
                  <a:pt x="38582" y="33753"/>
                </a:lnTo>
                <a:lnTo>
                  <a:pt x="6430" y="0"/>
                </a:lnTo>
                <a:close/>
              </a:path>
            </a:pathLst>
          </a:custGeom>
          <a:solidFill>
            <a:srgbClr val="008000"/>
          </a:solidFill>
        </p:spPr>
        <p:txBody>
          <a:bodyPr wrap="square" lIns="0" tIns="0" rIns="0" bIns="0" rtlCol="0"/>
          <a:lstStyle/>
          <a:p>
            <a:endParaRPr/>
          </a:p>
        </p:txBody>
      </p:sp>
      <p:sp>
        <p:nvSpPr>
          <p:cNvPr id="1237" name="object 1237"/>
          <p:cNvSpPr/>
          <p:nvPr/>
        </p:nvSpPr>
        <p:spPr>
          <a:xfrm>
            <a:off x="8609027" y="6120403"/>
            <a:ext cx="38735" cy="40640"/>
          </a:xfrm>
          <a:custGeom>
            <a:avLst/>
            <a:gdLst/>
            <a:ahLst/>
            <a:cxnLst/>
            <a:rect l="l" t="t" r="r" b="b"/>
            <a:pathLst>
              <a:path w="38734" h="40639">
                <a:moveTo>
                  <a:pt x="6430" y="0"/>
                </a:moveTo>
                <a:lnTo>
                  <a:pt x="38582" y="33753"/>
                </a:lnTo>
                <a:lnTo>
                  <a:pt x="32151" y="40311"/>
                </a:lnTo>
                <a:lnTo>
                  <a:pt x="0" y="6558"/>
                </a:lnTo>
                <a:lnTo>
                  <a:pt x="6430" y="0"/>
                </a:lnTo>
                <a:close/>
              </a:path>
            </a:pathLst>
          </a:custGeom>
          <a:ln w="3175">
            <a:solidFill>
              <a:srgbClr val="008000"/>
            </a:solidFill>
          </a:ln>
        </p:spPr>
        <p:txBody>
          <a:bodyPr wrap="square" lIns="0" tIns="0" rIns="0" bIns="0" rtlCol="0"/>
          <a:lstStyle/>
          <a:p>
            <a:endParaRPr/>
          </a:p>
        </p:txBody>
      </p:sp>
      <p:sp>
        <p:nvSpPr>
          <p:cNvPr id="1238" name="object 1238"/>
          <p:cNvSpPr/>
          <p:nvPr/>
        </p:nvSpPr>
        <p:spPr>
          <a:xfrm>
            <a:off x="8609027" y="6120403"/>
            <a:ext cx="38735" cy="40640"/>
          </a:xfrm>
          <a:custGeom>
            <a:avLst/>
            <a:gdLst/>
            <a:ahLst/>
            <a:cxnLst/>
            <a:rect l="l" t="t" r="r" b="b"/>
            <a:pathLst>
              <a:path w="38734" h="40639">
                <a:moveTo>
                  <a:pt x="32151" y="0"/>
                </a:moveTo>
                <a:lnTo>
                  <a:pt x="0" y="33753"/>
                </a:lnTo>
                <a:lnTo>
                  <a:pt x="6430" y="40311"/>
                </a:lnTo>
                <a:lnTo>
                  <a:pt x="38582" y="6558"/>
                </a:lnTo>
                <a:lnTo>
                  <a:pt x="32151" y="0"/>
                </a:lnTo>
                <a:close/>
              </a:path>
            </a:pathLst>
          </a:custGeom>
          <a:solidFill>
            <a:srgbClr val="008000"/>
          </a:solidFill>
        </p:spPr>
        <p:txBody>
          <a:bodyPr wrap="square" lIns="0" tIns="0" rIns="0" bIns="0" rtlCol="0"/>
          <a:lstStyle/>
          <a:p>
            <a:endParaRPr/>
          </a:p>
        </p:txBody>
      </p:sp>
      <p:sp>
        <p:nvSpPr>
          <p:cNvPr id="1239" name="object 1239"/>
          <p:cNvSpPr/>
          <p:nvPr/>
        </p:nvSpPr>
        <p:spPr>
          <a:xfrm>
            <a:off x="8609027" y="6120403"/>
            <a:ext cx="38735" cy="40640"/>
          </a:xfrm>
          <a:custGeom>
            <a:avLst/>
            <a:gdLst/>
            <a:ahLst/>
            <a:cxnLst/>
            <a:rect l="l" t="t" r="r" b="b"/>
            <a:pathLst>
              <a:path w="38734" h="40639">
                <a:moveTo>
                  <a:pt x="32151" y="0"/>
                </a:moveTo>
                <a:lnTo>
                  <a:pt x="38582" y="6558"/>
                </a:lnTo>
                <a:lnTo>
                  <a:pt x="6430" y="40311"/>
                </a:lnTo>
                <a:lnTo>
                  <a:pt x="0" y="33753"/>
                </a:lnTo>
                <a:lnTo>
                  <a:pt x="32151" y="0"/>
                </a:lnTo>
                <a:close/>
              </a:path>
            </a:pathLst>
          </a:custGeom>
          <a:ln w="3175">
            <a:solidFill>
              <a:srgbClr val="008000"/>
            </a:solidFill>
          </a:ln>
        </p:spPr>
        <p:txBody>
          <a:bodyPr wrap="square" lIns="0" tIns="0" rIns="0" bIns="0" rtlCol="0"/>
          <a:lstStyle/>
          <a:p>
            <a:endParaRPr/>
          </a:p>
        </p:txBody>
      </p:sp>
      <p:sp>
        <p:nvSpPr>
          <p:cNvPr id="1240" name="object 1240"/>
          <p:cNvSpPr/>
          <p:nvPr/>
        </p:nvSpPr>
        <p:spPr>
          <a:xfrm>
            <a:off x="8508884" y="6068849"/>
            <a:ext cx="38735" cy="39370"/>
          </a:xfrm>
          <a:custGeom>
            <a:avLst/>
            <a:gdLst/>
            <a:ahLst/>
            <a:cxnLst/>
            <a:rect l="l" t="t" r="r" b="b"/>
            <a:pathLst>
              <a:path w="38734" h="39370">
                <a:moveTo>
                  <a:pt x="6430" y="0"/>
                </a:moveTo>
                <a:lnTo>
                  <a:pt x="0" y="6597"/>
                </a:lnTo>
                <a:lnTo>
                  <a:pt x="32151" y="39374"/>
                </a:lnTo>
                <a:lnTo>
                  <a:pt x="38569" y="32816"/>
                </a:lnTo>
                <a:lnTo>
                  <a:pt x="6430" y="0"/>
                </a:lnTo>
                <a:close/>
              </a:path>
            </a:pathLst>
          </a:custGeom>
          <a:solidFill>
            <a:srgbClr val="008000"/>
          </a:solidFill>
        </p:spPr>
        <p:txBody>
          <a:bodyPr wrap="square" lIns="0" tIns="0" rIns="0" bIns="0" rtlCol="0"/>
          <a:lstStyle/>
          <a:p>
            <a:endParaRPr/>
          </a:p>
        </p:txBody>
      </p:sp>
      <p:sp>
        <p:nvSpPr>
          <p:cNvPr id="1241" name="object 1241"/>
          <p:cNvSpPr/>
          <p:nvPr/>
        </p:nvSpPr>
        <p:spPr>
          <a:xfrm>
            <a:off x="8508884" y="6068849"/>
            <a:ext cx="38735" cy="39370"/>
          </a:xfrm>
          <a:custGeom>
            <a:avLst/>
            <a:gdLst/>
            <a:ahLst/>
            <a:cxnLst/>
            <a:rect l="l" t="t" r="r" b="b"/>
            <a:pathLst>
              <a:path w="38734" h="39370">
                <a:moveTo>
                  <a:pt x="6430" y="0"/>
                </a:moveTo>
                <a:lnTo>
                  <a:pt x="38569" y="32816"/>
                </a:lnTo>
                <a:lnTo>
                  <a:pt x="32151" y="39374"/>
                </a:lnTo>
                <a:lnTo>
                  <a:pt x="0" y="6597"/>
                </a:lnTo>
                <a:lnTo>
                  <a:pt x="6430" y="0"/>
                </a:lnTo>
                <a:close/>
              </a:path>
            </a:pathLst>
          </a:custGeom>
          <a:ln w="3175">
            <a:solidFill>
              <a:srgbClr val="008000"/>
            </a:solidFill>
          </a:ln>
        </p:spPr>
        <p:txBody>
          <a:bodyPr wrap="square" lIns="0" tIns="0" rIns="0" bIns="0" rtlCol="0"/>
          <a:lstStyle/>
          <a:p>
            <a:endParaRPr/>
          </a:p>
        </p:txBody>
      </p:sp>
      <p:sp>
        <p:nvSpPr>
          <p:cNvPr id="1242" name="object 1242"/>
          <p:cNvSpPr/>
          <p:nvPr/>
        </p:nvSpPr>
        <p:spPr>
          <a:xfrm>
            <a:off x="8508884" y="6068849"/>
            <a:ext cx="38735" cy="39370"/>
          </a:xfrm>
          <a:custGeom>
            <a:avLst/>
            <a:gdLst/>
            <a:ahLst/>
            <a:cxnLst/>
            <a:rect l="l" t="t" r="r" b="b"/>
            <a:pathLst>
              <a:path w="38734" h="39370">
                <a:moveTo>
                  <a:pt x="32151" y="0"/>
                </a:moveTo>
                <a:lnTo>
                  <a:pt x="0" y="32816"/>
                </a:lnTo>
                <a:lnTo>
                  <a:pt x="6430" y="39374"/>
                </a:lnTo>
                <a:lnTo>
                  <a:pt x="38569" y="6597"/>
                </a:lnTo>
                <a:lnTo>
                  <a:pt x="32151" y="0"/>
                </a:lnTo>
                <a:close/>
              </a:path>
            </a:pathLst>
          </a:custGeom>
          <a:solidFill>
            <a:srgbClr val="008000"/>
          </a:solidFill>
        </p:spPr>
        <p:txBody>
          <a:bodyPr wrap="square" lIns="0" tIns="0" rIns="0" bIns="0" rtlCol="0"/>
          <a:lstStyle/>
          <a:p>
            <a:endParaRPr/>
          </a:p>
        </p:txBody>
      </p:sp>
      <p:sp>
        <p:nvSpPr>
          <p:cNvPr id="1243" name="object 1243"/>
          <p:cNvSpPr/>
          <p:nvPr/>
        </p:nvSpPr>
        <p:spPr>
          <a:xfrm>
            <a:off x="8508884" y="6068849"/>
            <a:ext cx="38735" cy="39370"/>
          </a:xfrm>
          <a:custGeom>
            <a:avLst/>
            <a:gdLst/>
            <a:ahLst/>
            <a:cxnLst/>
            <a:rect l="l" t="t" r="r" b="b"/>
            <a:pathLst>
              <a:path w="38734" h="39370">
                <a:moveTo>
                  <a:pt x="32151" y="0"/>
                </a:moveTo>
                <a:lnTo>
                  <a:pt x="38569" y="6597"/>
                </a:lnTo>
                <a:lnTo>
                  <a:pt x="6430" y="39374"/>
                </a:lnTo>
                <a:lnTo>
                  <a:pt x="0" y="32816"/>
                </a:lnTo>
                <a:lnTo>
                  <a:pt x="32151" y="0"/>
                </a:lnTo>
                <a:close/>
              </a:path>
            </a:pathLst>
          </a:custGeom>
          <a:ln w="3175">
            <a:solidFill>
              <a:srgbClr val="008000"/>
            </a:solidFill>
          </a:ln>
        </p:spPr>
        <p:txBody>
          <a:bodyPr wrap="square" lIns="0" tIns="0" rIns="0" bIns="0" rtlCol="0"/>
          <a:lstStyle/>
          <a:p>
            <a:endParaRPr/>
          </a:p>
        </p:txBody>
      </p:sp>
      <p:sp>
        <p:nvSpPr>
          <p:cNvPr id="1244" name="object 1244"/>
          <p:cNvSpPr/>
          <p:nvPr/>
        </p:nvSpPr>
        <p:spPr>
          <a:xfrm>
            <a:off x="8390330" y="6042617"/>
            <a:ext cx="38735" cy="40005"/>
          </a:xfrm>
          <a:custGeom>
            <a:avLst/>
            <a:gdLst/>
            <a:ahLst/>
            <a:cxnLst/>
            <a:rect l="l" t="t" r="r" b="b"/>
            <a:pathLst>
              <a:path w="38734" h="40004">
                <a:moveTo>
                  <a:pt x="6455" y="0"/>
                </a:moveTo>
                <a:lnTo>
                  <a:pt x="0" y="6558"/>
                </a:lnTo>
                <a:lnTo>
                  <a:pt x="32177" y="39387"/>
                </a:lnTo>
                <a:lnTo>
                  <a:pt x="38607" y="32829"/>
                </a:lnTo>
                <a:lnTo>
                  <a:pt x="6455" y="0"/>
                </a:lnTo>
                <a:close/>
              </a:path>
            </a:pathLst>
          </a:custGeom>
          <a:solidFill>
            <a:srgbClr val="008000"/>
          </a:solidFill>
        </p:spPr>
        <p:txBody>
          <a:bodyPr wrap="square" lIns="0" tIns="0" rIns="0" bIns="0" rtlCol="0"/>
          <a:lstStyle/>
          <a:p>
            <a:endParaRPr/>
          </a:p>
        </p:txBody>
      </p:sp>
      <p:sp>
        <p:nvSpPr>
          <p:cNvPr id="1245" name="object 1245"/>
          <p:cNvSpPr/>
          <p:nvPr/>
        </p:nvSpPr>
        <p:spPr>
          <a:xfrm>
            <a:off x="8390330" y="6042617"/>
            <a:ext cx="38735" cy="40005"/>
          </a:xfrm>
          <a:custGeom>
            <a:avLst/>
            <a:gdLst/>
            <a:ahLst/>
            <a:cxnLst/>
            <a:rect l="l" t="t" r="r" b="b"/>
            <a:pathLst>
              <a:path w="38734" h="40004">
                <a:moveTo>
                  <a:pt x="6455" y="0"/>
                </a:moveTo>
                <a:lnTo>
                  <a:pt x="38607" y="32829"/>
                </a:lnTo>
                <a:lnTo>
                  <a:pt x="32177" y="39387"/>
                </a:lnTo>
                <a:lnTo>
                  <a:pt x="0" y="6558"/>
                </a:lnTo>
                <a:lnTo>
                  <a:pt x="6455" y="0"/>
                </a:lnTo>
                <a:close/>
              </a:path>
            </a:pathLst>
          </a:custGeom>
          <a:ln w="3175">
            <a:solidFill>
              <a:srgbClr val="008000"/>
            </a:solidFill>
          </a:ln>
        </p:spPr>
        <p:txBody>
          <a:bodyPr wrap="square" lIns="0" tIns="0" rIns="0" bIns="0" rtlCol="0"/>
          <a:lstStyle/>
          <a:p>
            <a:endParaRPr/>
          </a:p>
        </p:txBody>
      </p:sp>
      <p:sp>
        <p:nvSpPr>
          <p:cNvPr id="1246" name="object 1246"/>
          <p:cNvSpPr/>
          <p:nvPr/>
        </p:nvSpPr>
        <p:spPr>
          <a:xfrm>
            <a:off x="8390330" y="6042617"/>
            <a:ext cx="38735" cy="40005"/>
          </a:xfrm>
          <a:custGeom>
            <a:avLst/>
            <a:gdLst/>
            <a:ahLst/>
            <a:cxnLst/>
            <a:rect l="l" t="t" r="r" b="b"/>
            <a:pathLst>
              <a:path w="38734" h="40004">
                <a:moveTo>
                  <a:pt x="32177" y="0"/>
                </a:moveTo>
                <a:lnTo>
                  <a:pt x="0" y="32829"/>
                </a:lnTo>
                <a:lnTo>
                  <a:pt x="6455" y="39387"/>
                </a:lnTo>
                <a:lnTo>
                  <a:pt x="38607" y="6558"/>
                </a:lnTo>
                <a:lnTo>
                  <a:pt x="32177" y="0"/>
                </a:lnTo>
                <a:close/>
              </a:path>
            </a:pathLst>
          </a:custGeom>
          <a:solidFill>
            <a:srgbClr val="008000"/>
          </a:solidFill>
        </p:spPr>
        <p:txBody>
          <a:bodyPr wrap="square" lIns="0" tIns="0" rIns="0" bIns="0" rtlCol="0"/>
          <a:lstStyle/>
          <a:p>
            <a:endParaRPr/>
          </a:p>
        </p:txBody>
      </p:sp>
      <p:sp>
        <p:nvSpPr>
          <p:cNvPr id="1247" name="object 1247"/>
          <p:cNvSpPr/>
          <p:nvPr/>
        </p:nvSpPr>
        <p:spPr>
          <a:xfrm>
            <a:off x="8390330" y="6042617"/>
            <a:ext cx="38735" cy="40005"/>
          </a:xfrm>
          <a:custGeom>
            <a:avLst/>
            <a:gdLst/>
            <a:ahLst/>
            <a:cxnLst/>
            <a:rect l="l" t="t" r="r" b="b"/>
            <a:pathLst>
              <a:path w="38734" h="40004">
                <a:moveTo>
                  <a:pt x="32177" y="0"/>
                </a:moveTo>
                <a:lnTo>
                  <a:pt x="38607" y="6558"/>
                </a:lnTo>
                <a:lnTo>
                  <a:pt x="6455" y="39387"/>
                </a:lnTo>
                <a:lnTo>
                  <a:pt x="0" y="32829"/>
                </a:lnTo>
                <a:lnTo>
                  <a:pt x="32177" y="0"/>
                </a:lnTo>
                <a:close/>
              </a:path>
            </a:pathLst>
          </a:custGeom>
          <a:ln w="3175">
            <a:solidFill>
              <a:srgbClr val="008000"/>
            </a:solidFill>
          </a:ln>
        </p:spPr>
        <p:txBody>
          <a:bodyPr wrap="square" lIns="0" tIns="0" rIns="0" bIns="0" rtlCol="0"/>
          <a:lstStyle/>
          <a:p>
            <a:endParaRPr/>
          </a:p>
        </p:txBody>
      </p:sp>
      <p:sp>
        <p:nvSpPr>
          <p:cNvPr id="1248" name="object 1248"/>
          <p:cNvSpPr/>
          <p:nvPr/>
        </p:nvSpPr>
        <p:spPr>
          <a:xfrm>
            <a:off x="8260791" y="6027640"/>
            <a:ext cx="38735" cy="39370"/>
          </a:xfrm>
          <a:custGeom>
            <a:avLst/>
            <a:gdLst/>
            <a:ahLst/>
            <a:cxnLst/>
            <a:rect l="l" t="t" r="r" b="b"/>
            <a:pathLst>
              <a:path w="38734" h="39370">
                <a:moveTo>
                  <a:pt x="6430" y="0"/>
                </a:moveTo>
                <a:lnTo>
                  <a:pt x="0" y="6558"/>
                </a:lnTo>
                <a:lnTo>
                  <a:pt x="32177" y="39335"/>
                </a:lnTo>
                <a:lnTo>
                  <a:pt x="38607" y="32777"/>
                </a:lnTo>
                <a:lnTo>
                  <a:pt x="6430" y="0"/>
                </a:lnTo>
                <a:close/>
              </a:path>
            </a:pathLst>
          </a:custGeom>
          <a:solidFill>
            <a:srgbClr val="008000"/>
          </a:solidFill>
        </p:spPr>
        <p:txBody>
          <a:bodyPr wrap="square" lIns="0" tIns="0" rIns="0" bIns="0" rtlCol="0"/>
          <a:lstStyle/>
          <a:p>
            <a:endParaRPr/>
          </a:p>
        </p:txBody>
      </p:sp>
      <p:sp>
        <p:nvSpPr>
          <p:cNvPr id="1249" name="object 1249"/>
          <p:cNvSpPr/>
          <p:nvPr/>
        </p:nvSpPr>
        <p:spPr>
          <a:xfrm>
            <a:off x="8260791" y="6027640"/>
            <a:ext cx="38735" cy="39370"/>
          </a:xfrm>
          <a:custGeom>
            <a:avLst/>
            <a:gdLst/>
            <a:ahLst/>
            <a:cxnLst/>
            <a:rect l="l" t="t" r="r" b="b"/>
            <a:pathLst>
              <a:path w="38734" h="39370">
                <a:moveTo>
                  <a:pt x="6430" y="0"/>
                </a:moveTo>
                <a:lnTo>
                  <a:pt x="38607" y="32777"/>
                </a:lnTo>
                <a:lnTo>
                  <a:pt x="32177" y="39335"/>
                </a:lnTo>
                <a:lnTo>
                  <a:pt x="0" y="6558"/>
                </a:lnTo>
                <a:lnTo>
                  <a:pt x="6430" y="0"/>
                </a:lnTo>
                <a:close/>
              </a:path>
            </a:pathLst>
          </a:custGeom>
          <a:ln w="3175">
            <a:solidFill>
              <a:srgbClr val="008000"/>
            </a:solidFill>
          </a:ln>
        </p:spPr>
        <p:txBody>
          <a:bodyPr wrap="square" lIns="0" tIns="0" rIns="0" bIns="0" rtlCol="0"/>
          <a:lstStyle/>
          <a:p>
            <a:endParaRPr/>
          </a:p>
        </p:txBody>
      </p:sp>
      <p:sp>
        <p:nvSpPr>
          <p:cNvPr id="1250" name="object 1250"/>
          <p:cNvSpPr/>
          <p:nvPr/>
        </p:nvSpPr>
        <p:spPr>
          <a:xfrm>
            <a:off x="8260791" y="6027640"/>
            <a:ext cx="38735" cy="39370"/>
          </a:xfrm>
          <a:custGeom>
            <a:avLst/>
            <a:gdLst/>
            <a:ahLst/>
            <a:cxnLst/>
            <a:rect l="l" t="t" r="r" b="b"/>
            <a:pathLst>
              <a:path w="38734" h="39370">
                <a:moveTo>
                  <a:pt x="32177" y="0"/>
                </a:moveTo>
                <a:lnTo>
                  <a:pt x="0" y="32777"/>
                </a:lnTo>
                <a:lnTo>
                  <a:pt x="6430" y="39335"/>
                </a:lnTo>
                <a:lnTo>
                  <a:pt x="38607" y="6558"/>
                </a:lnTo>
                <a:lnTo>
                  <a:pt x="32177" y="0"/>
                </a:lnTo>
                <a:close/>
              </a:path>
            </a:pathLst>
          </a:custGeom>
          <a:solidFill>
            <a:srgbClr val="008000"/>
          </a:solidFill>
        </p:spPr>
        <p:txBody>
          <a:bodyPr wrap="square" lIns="0" tIns="0" rIns="0" bIns="0" rtlCol="0"/>
          <a:lstStyle/>
          <a:p>
            <a:endParaRPr/>
          </a:p>
        </p:txBody>
      </p:sp>
      <p:sp>
        <p:nvSpPr>
          <p:cNvPr id="1251" name="object 1251"/>
          <p:cNvSpPr/>
          <p:nvPr/>
        </p:nvSpPr>
        <p:spPr>
          <a:xfrm>
            <a:off x="8260791" y="6027640"/>
            <a:ext cx="38735" cy="39370"/>
          </a:xfrm>
          <a:custGeom>
            <a:avLst/>
            <a:gdLst/>
            <a:ahLst/>
            <a:cxnLst/>
            <a:rect l="l" t="t" r="r" b="b"/>
            <a:pathLst>
              <a:path w="38734" h="39370">
                <a:moveTo>
                  <a:pt x="32177" y="0"/>
                </a:moveTo>
                <a:lnTo>
                  <a:pt x="38607" y="6558"/>
                </a:lnTo>
                <a:lnTo>
                  <a:pt x="6430" y="39335"/>
                </a:lnTo>
                <a:lnTo>
                  <a:pt x="0" y="32777"/>
                </a:lnTo>
                <a:lnTo>
                  <a:pt x="32177" y="0"/>
                </a:lnTo>
                <a:close/>
              </a:path>
            </a:pathLst>
          </a:custGeom>
          <a:ln w="3175">
            <a:solidFill>
              <a:srgbClr val="008000"/>
            </a:solidFill>
          </a:ln>
        </p:spPr>
        <p:txBody>
          <a:bodyPr wrap="square" lIns="0" tIns="0" rIns="0" bIns="0" rtlCol="0"/>
          <a:lstStyle/>
          <a:p>
            <a:endParaRPr/>
          </a:p>
        </p:txBody>
      </p:sp>
      <p:sp>
        <p:nvSpPr>
          <p:cNvPr id="1252" name="object 1252"/>
          <p:cNvSpPr/>
          <p:nvPr/>
        </p:nvSpPr>
        <p:spPr>
          <a:xfrm>
            <a:off x="8139519" y="6009840"/>
            <a:ext cx="38735" cy="39370"/>
          </a:xfrm>
          <a:custGeom>
            <a:avLst/>
            <a:gdLst/>
            <a:ahLst/>
            <a:cxnLst/>
            <a:rect l="l" t="t" r="r" b="b"/>
            <a:pathLst>
              <a:path w="38734" h="39370">
                <a:moveTo>
                  <a:pt x="6417" y="0"/>
                </a:moveTo>
                <a:lnTo>
                  <a:pt x="0" y="6558"/>
                </a:lnTo>
                <a:lnTo>
                  <a:pt x="32139" y="39335"/>
                </a:lnTo>
                <a:lnTo>
                  <a:pt x="38569" y="32777"/>
                </a:lnTo>
                <a:lnTo>
                  <a:pt x="6417" y="0"/>
                </a:lnTo>
                <a:close/>
              </a:path>
            </a:pathLst>
          </a:custGeom>
          <a:solidFill>
            <a:srgbClr val="008000"/>
          </a:solidFill>
        </p:spPr>
        <p:txBody>
          <a:bodyPr wrap="square" lIns="0" tIns="0" rIns="0" bIns="0" rtlCol="0"/>
          <a:lstStyle/>
          <a:p>
            <a:endParaRPr/>
          </a:p>
        </p:txBody>
      </p:sp>
      <p:sp>
        <p:nvSpPr>
          <p:cNvPr id="1253" name="object 1253"/>
          <p:cNvSpPr/>
          <p:nvPr/>
        </p:nvSpPr>
        <p:spPr>
          <a:xfrm>
            <a:off x="8139519" y="6009840"/>
            <a:ext cx="38735" cy="39370"/>
          </a:xfrm>
          <a:custGeom>
            <a:avLst/>
            <a:gdLst/>
            <a:ahLst/>
            <a:cxnLst/>
            <a:rect l="l" t="t" r="r" b="b"/>
            <a:pathLst>
              <a:path w="38734" h="39370">
                <a:moveTo>
                  <a:pt x="6417" y="0"/>
                </a:moveTo>
                <a:lnTo>
                  <a:pt x="38569" y="32777"/>
                </a:lnTo>
                <a:lnTo>
                  <a:pt x="32139" y="39335"/>
                </a:lnTo>
                <a:lnTo>
                  <a:pt x="0" y="6558"/>
                </a:lnTo>
                <a:lnTo>
                  <a:pt x="6417" y="0"/>
                </a:lnTo>
                <a:close/>
              </a:path>
            </a:pathLst>
          </a:custGeom>
          <a:ln w="3175">
            <a:solidFill>
              <a:srgbClr val="008000"/>
            </a:solidFill>
          </a:ln>
        </p:spPr>
        <p:txBody>
          <a:bodyPr wrap="square" lIns="0" tIns="0" rIns="0" bIns="0" rtlCol="0"/>
          <a:lstStyle/>
          <a:p>
            <a:endParaRPr/>
          </a:p>
        </p:txBody>
      </p:sp>
      <p:sp>
        <p:nvSpPr>
          <p:cNvPr id="1254" name="object 1254"/>
          <p:cNvSpPr/>
          <p:nvPr/>
        </p:nvSpPr>
        <p:spPr>
          <a:xfrm>
            <a:off x="8139519" y="6009840"/>
            <a:ext cx="38735" cy="39370"/>
          </a:xfrm>
          <a:custGeom>
            <a:avLst/>
            <a:gdLst/>
            <a:ahLst/>
            <a:cxnLst/>
            <a:rect l="l" t="t" r="r" b="b"/>
            <a:pathLst>
              <a:path w="38734" h="39370">
                <a:moveTo>
                  <a:pt x="32139" y="0"/>
                </a:moveTo>
                <a:lnTo>
                  <a:pt x="0" y="32777"/>
                </a:lnTo>
                <a:lnTo>
                  <a:pt x="6417" y="39335"/>
                </a:lnTo>
                <a:lnTo>
                  <a:pt x="38569" y="6558"/>
                </a:lnTo>
                <a:lnTo>
                  <a:pt x="32139" y="0"/>
                </a:lnTo>
                <a:close/>
              </a:path>
            </a:pathLst>
          </a:custGeom>
          <a:solidFill>
            <a:srgbClr val="008000"/>
          </a:solidFill>
        </p:spPr>
        <p:txBody>
          <a:bodyPr wrap="square" lIns="0" tIns="0" rIns="0" bIns="0" rtlCol="0"/>
          <a:lstStyle/>
          <a:p>
            <a:endParaRPr/>
          </a:p>
        </p:txBody>
      </p:sp>
      <p:sp>
        <p:nvSpPr>
          <p:cNvPr id="1255" name="object 1255"/>
          <p:cNvSpPr/>
          <p:nvPr/>
        </p:nvSpPr>
        <p:spPr>
          <a:xfrm>
            <a:off x="8139519" y="6009840"/>
            <a:ext cx="38735" cy="39370"/>
          </a:xfrm>
          <a:custGeom>
            <a:avLst/>
            <a:gdLst/>
            <a:ahLst/>
            <a:cxnLst/>
            <a:rect l="l" t="t" r="r" b="b"/>
            <a:pathLst>
              <a:path w="38734" h="39370">
                <a:moveTo>
                  <a:pt x="32139" y="0"/>
                </a:moveTo>
                <a:lnTo>
                  <a:pt x="38569" y="6558"/>
                </a:lnTo>
                <a:lnTo>
                  <a:pt x="6417" y="39335"/>
                </a:lnTo>
                <a:lnTo>
                  <a:pt x="0" y="32777"/>
                </a:lnTo>
                <a:lnTo>
                  <a:pt x="32139" y="0"/>
                </a:lnTo>
                <a:close/>
              </a:path>
            </a:pathLst>
          </a:custGeom>
          <a:ln w="3175">
            <a:solidFill>
              <a:srgbClr val="008000"/>
            </a:solidFill>
          </a:ln>
        </p:spPr>
        <p:txBody>
          <a:bodyPr wrap="square" lIns="0" tIns="0" rIns="0" bIns="0" rtlCol="0"/>
          <a:lstStyle/>
          <a:p>
            <a:endParaRPr/>
          </a:p>
        </p:txBody>
      </p:sp>
      <p:sp>
        <p:nvSpPr>
          <p:cNvPr id="1256" name="object 1256"/>
          <p:cNvSpPr/>
          <p:nvPr/>
        </p:nvSpPr>
        <p:spPr>
          <a:xfrm>
            <a:off x="8027421" y="5997661"/>
            <a:ext cx="38735" cy="39370"/>
          </a:xfrm>
          <a:custGeom>
            <a:avLst/>
            <a:gdLst/>
            <a:ahLst/>
            <a:cxnLst/>
            <a:rect l="l" t="t" r="r" b="b"/>
            <a:pathLst>
              <a:path w="38734" h="39370">
                <a:moveTo>
                  <a:pt x="6430" y="0"/>
                </a:moveTo>
                <a:lnTo>
                  <a:pt x="0" y="6558"/>
                </a:lnTo>
                <a:lnTo>
                  <a:pt x="32151" y="39348"/>
                </a:lnTo>
                <a:lnTo>
                  <a:pt x="38582" y="32790"/>
                </a:lnTo>
                <a:lnTo>
                  <a:pt x="6430" y="0"/>
                </a:lnTo>
                <a:close/>
              </a:path>
            </a:pathLst>
          </a:custGeom>
          <a:solidFill>
            <a:srgbClr val="008000"/>
          </a:solidFill>
        </p:spPr>
        <p:txBody>
          <a:bodyPr wrap="square" lIns="0" tIns="0" rIns="0" bIns="0" rtlCol="0"/>
          <a:lstStyle/>
          <a:p>
            <a:endParaRPr/>
          </a:p>
        </p:txBody>
      </p:sp>
      <p:sp>
        <p:nvSpPr>
          <p:cNvPr id="1257" name="object 1257"/>
          <p:cNvSpPr/>
          <p:nvPr/>
        </p:nvSpPr>
        <p:spPr>
          <a:xfrm>
            <a:off x="8027421" y="5997661"/>
            <a:ext cx="38735" cy="39370"/>
          </a:xfrm>
          <a:custGeom>
            <a:avLst/>
            <a:gdLst/>
            <a:ahLst/>
            <a:cxnLst/>
            <a:rect l="l" t="t" r="r" b="b"/>
            <a:pathLst>
              <a:path w="38734" h="39370">
                <a:moveTo>
                  <a:pt x="6430" y="0"/>
                </a:moveTo>
                <a:lnTo>
                  <a:pt x="38582" y="32790"/>
                </a:lnTo>
                <a:lnTo>
                  <a:pt x="32151" y="39348"/>
                </a:lnTo>
                <a:lnTo>
                  <a:pt x="0" y="6558"/>
                </a:lnTo>
                <a:lnTo>
                  <a:pt x="6430" y="0"/>
                </a:lnTo>
                <a:close/>
              </a:path>
            </a:pathLst>
          </a:custGeom>
          <a:ln w="3175">
            <a:solidFill>
              <a:srgbClr val="008000"/>
            </a:solidFill>
          </a:ln>
        </p:spPr>
        <p:txBody>
          <a:bodyPr wrap="square" lIns="0" tIns="0" rIns="0" bIns="0" rtlCol="0"/>
          <a:lstStyle/>
          <a:p>
            <a:endParaRPr/>
          </a:p>
        </p:txBody>
      </p:sp>
      <p:sp>
        <p:nvSpPr>
          <p:cNvPr id="1258" name="object 1258"/>
          <p:cNvSpPr/>
          <p:nvPr/>
        </p:nvSpPr>
        <p:spPr>
          <a:xfrm>
            <a:off x="8027421" y="5997661"/>
            <a:ext cx="38735" cy="39370"/>
          </a:xfrm>
          <a:custGeom>
            <a:avLst/>
            <a:gdLst/>
            <a:ahLst/>
            <a:cxnLst/>
            <a:rect l="l" t="t" r="r" b="b"/>
            <a:pathLst>
              <a:path w="38734" h="39370">
                <a:moveTo>
                  <a:pt x="32151" y="0"/>
                </a:moveTo>
                <a:lnTo>
                  <a:pt x="0" y="32790"/>
                </a:lnTo>
                <a:lnTo>
                  <a:pt x="6430" y="39348"/>
                </a:lnTo>
                <a:lnTo>
                  <a:pt x="38582" y="6558"/>
                </a:lnTo>
                <a:lnTo>
                  <a:pt x="32151" y="0"/>
                </a:lnTo>
                <a:close/>
              </a:path>
            </a:pathLst>
          </a:custGeom>
          <a:solidFill>
            <a:srgbClr val="008000"/>
          </a:solidFill>
        </p:spPr>
        <p:txBody>
          <a:bodyPr wrap="square" lIns="0" tIns="0" rIns="0" bIns="0" rtlCol="0"/>
          <a:lstStyle/>
          <a:p>
            <a:endParaRPr/>
          </a:p>
        </p:txBody>
      </p:sp>
      <p:sp>
        <p:nvSpPr>
          <p:cNvPr id="1259" name="object 1259"/>
          <p:cNvSpPr/>
          <p:nvPr/>
        </p:nvSpPr>
        <p:spPr>
          <a:xfrm>
            <a:off x="8027421" y="5997661"/>
            <a:ext cx="38735" cy="39370"/>
          </a:xfrm>
          <a:custGeom>
            <a:avLst/>
            <a:gdLst/>
            <a:ahLst/>
            <a:cxnLst/>
            <a:rect l="l" t="t" r="r" b="b"/>
            <a:pathLst>
              <a:path w="38734" h="39370">
                <a:moveTo>
                  <a:pt x="32151" y="0"/>
                </a:moveTo>
                <a:lnTo>
                  <a:pt x="38582" y="6558"/>
                </a:lnTo>
                <a:lnTo>
                  <a:pt x="6430" y="39348"/>
                </a:lnTo>
                <a:lnTo>
                  <a:pt x="0" y="32790"/>
                </a:lnTo>
                <a:lnTo>
                  <a:pt x="32151" y="0"/>
                </a:lnTo>
                <a:close/>
              </a:path>
            </a:pathLst>
          </a:custGeom>
          <a:ln w="3175">
            <a:solidFill>
              <a:srgbClr val="008000"/>
            </a:solidFill>
          </a:ln>
        </p:spPr>
        <p:txBody>
          <a:bodyPr wrap="square" lIns="0" tIns="0" rIns="0" bIns="0" rtlCol="0"/>
          <a:lstStyle/>
          <a:p>
            <a:endParaRPr/>
          </a:p>
        </p:txBody>
      </p:sp>
      <p:sp>
        <p:nvSpPr>
          <p:cNvPr id="1260" name="object 1260"/>
          <p:cNvSpPr/>
          <p:nvPr/>
        </p:nvSpPr>
        <p:spPr>
          <a:xfrm>
            <a:off x="7907987" y="6011714"/>
            <a:ext cx="38735" cy="39370"/>
          </a:xfrm>
          <a:custGeom>
            <a:avLst/>
            <a:gdLst/>
            <a:ahLst/>
            <a:cxnLst/>
            <a:rect l="l" t="t" r="r" b="b"/>
            <a:pathLst>
              <a:path w="38734" h="39370">
                <a:moveTo>
                  <a:pt x="6430" y="0"/>
                </a:moveTo>
                <a:lnTo>
                  <a:pt x="0" y="6558"/>
                </a:lnTo>
                <a:lnTo>
                  <a:pt x="32151" y="39335"/>
                </a:lnTo>
                <a:lnTo>
                  <a:pt x="38569" y="32777"/>
                </a:lnTo>
                <a:lnTo>
                  <a:pt x="6430" y="0"/>
                </a:lnTo>
                <a:close/>
              </a:path>
            </a:pathLst>
          </a:custGeom>
          <a:solidFill>
            <a:srgbClr val="008000"/>
          </a:solidFill>
        </p:spPr>
        <p:txBody>
          <a:bodyPr wrap="square" lIns="0" tIns="0" rIns="0" bIns="0" rtlCol="0"/>
          <a:lstStyle/>
          <a:p>
            <a:endParaRPr/>
          </a:p>
        </p:txBody>
      </p:sp>
      <p:sp>
        <p:nvSpPr>
          <p:cNvPr id="1261" name="object 1261"/>
          <p:cNvSpPr/>
          <p:nvPr/>
        </p:nvSpPr>
        <p:spPr>
          <a:xfrm>
            <a:off x="7907987" y="6011714"/>
            <a:ext cx="38735" cy="39370"/>
          </a:xfrm>
          <a:custGeom>
            <a:avLst/>
            <a:gdLst/>
            <a:ahLst/>
            <a:cxnLst/>
            <a:rect l="l" t="t" r="r" b="b"/>
            <a:pathLst>
              <a:path w="38734" h="39370">
                <a:moveTo>
                  <a:pt x="6430" y="0"/>
                </a:moveTo>
                <a:lnTo>
                  <a:pt x="38569" y="32777"/>
                </a:lnTo>
                <a:lnTo>
                  <a:pt x="32151" y="39335"/>
                </a:lnTo>
                <a:lnTo>
                  <a:pt x="0" y="6558"/>
                </a:lnTo>
                <a:lnTo>
                  <a:pt x="6430" y="0"/>
                </a:lnTo>
                <a:close/>
              </a:path>
            </a:pathLst>
          </a:custGeom>
          <a:ln w="3175">
            <a:solidFill>
              <a:srgbClr val="008000"/>
            </a:solidFill>
          </a:ln>
        </p:spPr>
        <p:txBody>
          <a:bodyPr wrap="square" lIns="0" tIns="0" rIns="0" bIns="0" rtlCol="0"/>
          <a:lstStyle/>
          <a:p>
            <a:endParaRPr/>
          </a:p>
        </p:txBody>
      </p:sp>
      <p:sp>
        <p:nvSpPr>
          <p:cNvPr id="1262" name="object 1262"/>
          <p:cNvSpPr/>
          <p:nvPr/>
        </p:nvSpPr>
        <p:spPr>
          <a:xfrm>
            <a:off x="7907987" y="6011714"/>
            <a:ext cx="38735" cy="39370"/>
          </a:xfrm>
          <a:custGeom>
            <a:avLst/>
            <a:gdLst/>
            <a:ahLst/>
            <a:cxnLst/>
            <a:rect l="l" t="t" r="r" b="b"/>
            <a:pathLst>
              <a:path w="38734" h="39370">
                <a:moveTo>
                  <a:pt x="32151" y="0"/>
                </a:moveTo>
                <a:lnTo>
                  <a:pt x="0" y="32777"/>
                </a:lnTo>
                <a:lnTo>
                  <a:pt x="6430" y="39335"/>
                </a:lnTo>
                <a:lnTo>
                  <a:pt x="38569" y="6558"/>
                </a:lnTo>
                <a:lnTo>
                  <a:pt x="32151" y="0"/>
                </a:lnTo>
                <a:close/>
              </a:path>
            </a:pathLst>
          </a:custGeom>
          <a:solidFill>
            <a:srgbClr val="008000"/>
          </a:solidFill>
        </p:spPr>
        <p:txBody>
          <a:bodyPr wrap="square" lIns="0" tIns="0" rIns="0" bIns="0" rtlCol="0"/>
          <a:lstStyle/>
          <a:p>
            <a:endParaRPr/>
          </a:p>
        </p:txBody>
      </p:sp>
      <p:sp>
        <p:nvSpPr>
          <p:cNvPr id="1263" name="object 1263"/>
          <p:cNvSpPr/>
          <p:nvPr/>
        </p:nvSpPr>
        <p:spPr>
          <a:xfrm>
            <a:off x="7907987" y="6011714"/>
            <a:ext cx="38735" cy="39370"/>
          </a:xfrm>
          <a:custGeom>
            <a:avLst/>
            <a:gdLst/>
            <a:ahLst/>
            <a:cxnLst/>
            <a:rect l="l" t="t" r="r" b="b"/>
            <a:pathLst>
              <a:path w="38734" h="39370">
                <a:moveTo>
                  <a:pt x="32151" y="0"/>
                </a:moveTo>
                <a:lnTo>
                  <a:pt x="38569" y="6558"/>
                </a:lnTo>
                <a:lnTo>
                  <a:pt x="6430" y="39335"/>
                </a:lnTo>
                <a:lnTo>
                  <a:pt x="0" y="32777"/>
                </a:lnTo>
                <a:lnTo>
                  <a:pt x="32151" y="0"/>
                </a:lnTo>
                <a:close/>
              </a:path>
            </a:pathLst>
          </a:custGeom>
          <a:ln w="3175">
            <a:solidFill>
              <a:srgbClr val="008000"/>
            </a:solidFill>
          </a:ln>
        </p:spPr>
        <p:txBody>
          <a:bodyPr wrap="square" lIns="0" tIns="0" rIns="0" bIns="0" rtlCol="0"/>
          <a:lstStyle/>
          <a:p>
            <a:endParaRPr/>
          </a:p>
        </p:txBody>
      </p:sp>
      <p:sp>
        <p:nvSpPr>
          <p:cNvPr id="1264" name="object 1264"/>
          <p:cNvSpPr/>
          <p:nvPr/>
        </p:nvSpPr>
        <p:spPr>
          <a:xfrm>
            <a:off x="7739839" y="5981708"/>
            <a:ext cx="38735" cy="39370"/>
          </a:xfrm>
          <a:custGeom>
            <a:avLst/>
            <a:gdLst/>
            <a:ahLst/>
            <a:cxnLst/>
            <a:rect l="l" t="t" r="r" b="b"/>
            <a:pathLst>
              <a:path w="38734" h="39370">
                <a:moveTo>
                  <a:pt x="6417" y="0"/>
                </a:moveTo>
                <a:lnTo>
                  <a:pt x="0" y="6558"/>
                </a:lnTo>
                <a:lnTo>
                  <a:pt x="32177" y="39374"/>
                </a:lnTo>
                <a:lnTo>
                  <a:pt x="38607" y="32816"/>
                </a:lnTo>
                <a:lnTo>
                  <a:pt x="6417" y="0"/>
                </a:lnTo>
                <a:close/>
              </a:path>
            </a:pathLst>
          </a:custGeom>
          <a:solidFill>
            <a:srgbClr val="008000"/>
          </a:solidFill>
        </p:spPr>
        <p:txBody>
          <a:bodyPr wrap="square" lIns="0" tIns="0" rIns="0" bIns="0" rtlCol="0"/>
          <a:lstStyle/>
          <a:p>
            <a:endParaRPr/>
          </a:p>
        </p:txBody>
      </p:sp>
      <p:sp>
        <p:nvSpPr>
          <p:cNvPr id="1265" name="object 1265"/>
          <p:cNvSpPr/>
          <p:nvPr/>
        </p:nvSpPr>
        <p:spPr>
          <a:xfrm>
            <a:off x="7739839" y="5981708"/>
            <a:ext cx="38735" cy="39370"/>
          </a:xfrm>
          <a:custGeom>
            <a:avLst/>
            <a:gdLst/>
            <a:ahLst/>
            <a:cxnLst/>
            <a:rect l="l" t="t" r="r" b="b"/>
            <a:pathLst>
              <a:path w="38734" h="39370">
                <a:moveTo>
                  <a:pt x="6417" y="0"/>
                </a:moveTo>
                <a:lnTo>
                  <a:pt x="38607" y="32816"/>
                </a:lnTo>
                <a:lnTo>
                  <a:pt x="32177" y="39374"/>
                </a:lnTo>
                <a:lnTo>
                  <a:pt x="0" y="6558"/>
                </a:lnTo>
                <a:lnTo>
                  <a:pt x="6417" y="0"/>
                </a:lnTo>
                <a:close/>
              </a:path>
            </a:pathLst>
          </a:custGeom>
          <a:ln w="3175">
            <a:solidFill>
              <a:srgbClr val="008000"/>
            </a:solidFill>
          </a:ln>
        </p:spPr>
        <p:txBody>
          <a:bodyPr wrap="square" lIns="0" tIns="0" rIns="0" bIns="0" rtlCol="0"/>
          <a:lstStyle/>
          <a:p>
            <a:endParaRPr/>
          </a:p>
        </p:txBody>
      </p:sp>
      <p:sp>
        <p:nvSpPr>
          <p:cNvPr id="1266" name="object 1266"/>
          <p:cNvSpPr/>
          <p:nvPr/>
        </p:nvSpPr>
        <p:spPr>
          <a:xfrm>
            <a:off x="7739839" y="5981708"/>
            <a:ext cx="38735" cy="39370"/>
          </a:xfrm>
          <a:custGeom>
            <a:avLst/>
            <a:gdLst/>
            <a:ahLst/>
            <a:cxnLst/>
            <a:rect l="l" t="t" r="r" b="b"/>
            <a:pathLst>
              <a:path w="38734" h="39370">
                <a:moveTo>
                  <a:pt x="32177" y="0"/>
                </a:moveTo>
                <a:lnTo>
                  <a:pt x="0" y="32816"/>
                </a:lnTo>
                <a:lnTo>
                  <a:pt x="6417" y="39374"/>
                </a:lnTo>
                <a:lnTo>
                  <a:pt x="38607" y="6558"/>
                </a:lnTo>
                <a:lnTo>
                  <a:pt x="32177" y="0"/>
                </a:lnTo>
                <a:close/>
              </a:path>
            </a:pathLst>
          </a:custGeom>
          <a:solidFill>
            <a:srgbClr val="008000"/>
          </a:solidFill>
        </p:spPr>
        <p:txBody>
          <a:bodyPr wrap="square" lIns="0" tIns="0" rIns="0" bIns="0" rtlCol="0"/>
          <a:lstStyle/>
          <a:p>
            <a:endParaRPr/>
          </a:p>
        </p:txBody>
      </p:sp>
      <p:sp>
        <p:nvSpPr>
          <p:cNvPr id="1267" name="object 1267"/>
          <p:cNvSpPr/>
          <p:nvPr/>
        </p:nvSpPr>
        <p:spPr>
          <a:xfrm>
            <a:off x="7739839" y="5981708"/>
            <a:ext cx="38735" cy="39370"/>
          </a:xfrm>
          <a:custGeom>
            <a:avLst/>
            <a:gdLst/>
            <a:ahLst/>
            <a:cxnLst/>
            <a:rect l="l" t="t" r="r" b="b"/>
            <a:pathLst>
              <a:path w="38734" h="39370">
                <a:moveTo>
                  <a:pt x="32177" y="0"/>
                </a:moveTo>
                <a:lnTo>
                  <a:pt x="38607" y="6558"/>
                </a:lnTo>
                <a:lnTo>
                  <a:pt x="6417" y="39374"/>
                </a:lnTo>
                <a:lnTo>
                  <a:pt x="0" y="32816"/>
                </a:lnTo>
                <a:lnTo>
                  <a:pt x="32177" y="0"/>
                </a:lnTo>
                <a:close/>
              </a:path>
            </a:pathLst>
          </a:custGeom>
          <a:ln w="3175">
            <a:solidFill>
              <a:srgbClr val="008000"/>
            </a:solidFill>
          </a:ln>
        </p:spPr>
        <p:txBody>
          <a:bodyPr wrap="square" lIns="0" tIns="0" rIns="0" bIns="0" rtlCol="0"/>
          <a:lstStyle/>
          <a:p>
            <a:endParaRPr/>
          </a:p>
        </p:txBody>
      </p:sp>
      <p:sp>
        <p:nvSpPr>
          <p:cNvPr id="1268" name="object 1268"/>
          <p:cNvSpPr/>
          <p:nvPr/>
        </p:nvSpPr>
        <p:spPr>
          <a:xfrm>
            <a:off x="7668186" y="5986392"/>
            <a:ext cx="38735" cy="39370"/>
          </a:xfrm>
          <a:custGeom>
            <a:avLst/>
            <a:gdLst/>
            <a:ahLst/>
            <a:cxnLst/>
            <a:rect l="l" t="t" r="r" b="b"/>
            <a:pathLst>
              <a:path w="38734" h="39370">
                <a:moveTo>
                  <a:pt x="6430" y="0"/>
                </a:moveTo>
                <a:lnTo>
                  <a:pt x="0" y="6545"/>
                </a:lnTo>
                <a:lnTo>
                  <a:pt x="32151" y="39374"/>
                </a:lnTo>
                <a:lnTo>
                  <a:pt x="38582" y="32816"/>
                </a:lnTo>
                <a:lnTo>
                  <a:pt x="6430" y="0"/>
                </a:lnTo>
                <a:close/>
              </a:path>
            </a:pathLst>
          </a:custGeom>
          <a:solidFill>
            <a:srgbClr val="008000"/>
          </a:solidFill>
        </p:spPr>
        <p:txBody>
          <a:bodyPr wrap="square" lIns="0" tIns="0" rIns="0" bIns="0" rtlCol="0"/>
          <a:lstStyle/>
          <a:p>
            <a:endParaRPr/>
          </a:p>
        </p:txBody>
      </p:sp>
      <p:sp>
        <p:nvSpPr>
          <p:cNvPr id="1269" name="object 1269"/>
          <p:cNvSpPr/>
          <p:nvPr/>
        </p:nvSpPr>
        <p:spPr>
          <a:xfrm>
            <a:off x="7668186" y="5986392"/>
            <a:ext cx="38735" cy="39370"/>
          </a:xfrm>
          <a:custGeom>
            <a:avLst/>
            <a:gdLst/>
            <a:ahLst/>
            <a:cxnLst/>
            <a:rect l="l" t="t" r="r" b="b"/>
            <a:pathLst>
              <a:path w="38734" h="39370">
                <a:moveTo>
                  <a:pt x="6430" y="0"/>
                </a:moveTo>
                <a:lnTo>
                  <a:pt x="38582" y="32816"/>
                </a:lnTo>
                <a:lnTo>
                  <a:pt x="32151" y="39374"/>
                </a:lnTo>
                <a:lnTo>
                  <a:pt x="0" y="6545"/>
                </a:lnTo>
                <a:lnTo>
                  <a:pt x="6430" y="0"/>
                </a:lnTo>
                <a:close/>
              </a:path>
            </a:pathLst>
          </a:custGeom>
          <a:ln w="3175">
            <a:solidFill>
              <a:srgbClr val="008000"/>
            </a:solidFill>
          </a:ln>
        </p:spPr>
        <p:txBody>
          <a:bodyPr wrap="square" lIns="0" tIns="0" rIns="0" bIns="0" rtlCol="0"/>
          <a:lstStyle/>
          <a:p>
            <a:endParaRPr/>
          </a:p>
        </p:txBody>
      </p:sp>
      <p:sp>
        <p:nvSpPr>
          <p:cNvPr id="1270" name="object 1270"/>
          <p:cNvSpPr/>
          <p:nvPr/>
        </p:nvSpPr>
        <p:spPr>
          <a:xfrm>
            <a:off x="7668186" y="5986392"/>
            <a:ext cx="38735" cy="39370"/>
          </a:xfrm>
          <a:custGeom>
            <a:avLst/>
            <a:gdLst/>
            <a:ahLst/>
            <a:cxnLst/>
            <a:rect l="l" t="t" r="r" b="b"/>
            <a:pathLst>
              <a:path w="38734" h="39370">
                <a:moveTo>
                  <a:pt x="32151" y="0"/>
                </a:moveTo>
                <a:lnTo>
                  <a:pt x="0" y="32816"/>
                </a:lnTo>
                <a:lnTo>
                  <a:pt x="6430" y="39374"/>
                </a:lnTo>
                <a:lnTo>
                  <a:pt x="38582" y="6545"/>
                </a:lnTo>
                <a:lnTo>
                  <a:pt x="32151" y="0"/>
                </a:lnTo>
                <a:close/>
              </a:path>
            </a:pathLst>
          </a:custGeom>
          <a:solidFill>
            <a:srgbClr val="008000"/>
          </a:solidFill>
        </p:spPr>
        <p:txBody>
          <a:bodyPr wrap="square" lIns="0" tIns="0" rIns="0" bIns="0" rtlCol="0"/>
          <a:lstStyle/>
          <a:p>
            <a:endParaRPr/>
          </a:p>
        </p:txBody>
      </p:sp>
      <p:sp>
        <p:nvSpPr>
          <p:cNvPr id="1271" name="object 1271"/>
          <p:cNvSpPr/>
          <p:nvPr/>
        </p:nvSpPr>
        <p:spPr>
          <a:xfrm>
            <a:off x="7668186" y="5986392"/>
            <a:ext cx="38735" cy="39370"/>
          </a:xfrm>
          <a:custGeom>
            <a:avLst/>
            <a:gdLst/>
            <a:ahLst/>
            <a:cxnLst/>
            <a:rect l="l" t="t" r="r" b="b"/>
            <a:pathLst>
              <a:path w="38734" h="39370">
                <a:moveTo>
                  <a:pt x="32151" y="0"/>
                </a:moveTo>
                <a:lnTo>
                  <a:pt x="38582" y="6545"/>
                </a:lnTo>
                <a:lnTo>
                  <a:pt x="6430" y="39374"/>
                </a:lnTo>
                <a:lnTo>
                  <a:pt x="0" y="32816"/>
                </a:lnTo>
                <a:lnTo>
                  <a:pt x="32151" y="0"/>
                </a:lnTo>
                <a:close/>
              </a:path>
            </a:pathLst>
          </a:custGeom>
          <a:ln w="3175">
            <a:solidFill>
              <a:srgbClr val="008000"/>
            </a:solidFill>
          </a:ln>
        </p:spPr>
        <p:txBody>
          <a:bodyPr wrap="square" lIns="0" tIns="0" rIns="0" bIns="0" rtlCol="0"/>
          <a:lstStyle/>
          <a:p>
            <a:endParaRPr/>
          </a:p>
        </p:txBody>
      </p:sp>
      <p:sp>
        <p:nvSpPr>
          <p:cNvPr id="1272" name="object 1272"/>
          <p:cNvSpPr/>
          <p:nvPr/>
        </p:nvSpPr>
        <p:spPr>
          <a:xfrm>
            <a:off x="7545040" y="5972339"/>
            <a:ext cx="38735" cy="39370"/>
          </a:xfrm>
          <a:custGeom>
            <a:avLst/>
            <a:gdLst/>
            <a:ahLst/>
            <a:cxnLst/>
            <a:rect l="l" t="t" r="r" b="b"/>
            <a:pathLst>
              <a:path w="38734" h="39370">
                <a:moveTo>
                  <a:pt x="6430" y="0"/>
                </a:moveTo>
                <a:lnTo>
                  <a:pt x="0" y="6558"/>
                </a:lnTo>
                <a:lnTo>
                  <a:pt x="32190" y="39374"/>
                </a:lnTo>
                <a:lnTo>
                  <a:pt x="38620" y="32816"/>
                </a:lnTo>
                <a:lnTo>
                  <a:pt x="6430" y="0"/>
                </a:lnTo>
                <a:close/>
              </a:path>
            </a:pathLst>
          </a:custGeom>
          <a:solidFill>
            <a:srgbClr val="008000"/>
          </a:solidFill>
        </p:spPr>
        <p:txBody>
          <a:bodyPr wrap="square" lIns="0" tIns="0" rIns="0" bIns="0" rtlCol="0"/>
          <a:lstStyle/>
          <a:p>
            <a:endParaRPr/>
          </a:p>
        </p:txBody>
      </p:sp>
      <p:sp>
        <p:nvSpPr>
          <p:cNvPr id="1273" name="object 1273"/>
          <p:cNvSpPr/>
          <p:nvPr/>
        </p:nvSpPr>
        <p:spPr>
          <a:xfrm>
            <a:off x="7545040" y="5972339"/>
            <a:ext cx="38735" cy="39370"/>
          </a:xfrm>
          <a:custGeom>
            <a:avLst/>
            <a:gdLst/>
            <a:ahLst/>
            <a:cxnLst/>
            <a:rect l="l" t="t" r="r" b="b"/>
            <a:pathLst>
              <a:path w="38734" h="39370">
                <a:moveTo>
                  <a:pt x="6430" y="0"/>
                </a:moveTo>
                <a:lnTo>
                  <a:pt x="38620" y="32816"/>
                </a:lnTo>
                <a:lnTo>
                  <a:pt x="32190" y="39374"/>
                </a:lnTo>
                <a:lnTo>
                  <a:pt x="0" y="6558"/>
                </a:lnTo>
                <a:lnTo>
                  <a:pt x="6430" y="0"/>
                </a:lnTo>
                <a:close/>
              </a:path>
            </a:pathLst>
          </a:custGeom>
          <a:ln w="3175">
            <a:solidFill>
              <a:srgbClr val="008000"/>
            </a:solidFill>
          </a:ln>
        </p:spPr>
        <p:txBody>
          <a:bodyPr wrap="square" lIns="0" tIns="0" rIns="0" bIns="0" rtlCol="0"/>
          <a:lstStyle/>
          <a:p>
            <a:endParaRPr/>
          </a:p>
        </p:txBody>
      </p:sp>
      <p:sp>
        <p:nvSpPr>
          <p:cNvPr id="1274" name="object 1274"/>
          <p:cNvSpPr/>
          <p:nvPr/>
        </p:nvSpPr>
        <p:spPr>
          <a:xfrm>
            <a:off x="7545040" y="5972339"/>
            <a:ext cx="38735" cy="39370"/>
          </a:xfrm>
          <a:custGeom>
            <a:avLst/>
            <a:gdLst/>
            <a:ahLst/>
            <a:cxnLst/>
            <a:rect l="l" t="t" r="r" b="b"/>
            <a:pathLst>
              <a:path w="38734" h="39370">
                <a:moveTo>
                  <a:pt x="32190" y="0"/>
                </a:moveTo>
                <a:lnTo>
                  <a:pt x="0" y="32816"/>
                </a:lnTo>
                <a:lnTo>
                  <a:pt x="6430" y="39374"/>
                </a:lnTo>
                <a:lnTo>
                  <a:pt x="38620" y="6558"/>
                </a:lnTo>
                <a:lnTo>
                  <a:pt x="32190" y="0"/>
                </a:lnTo>
                <a:close/>
              </a:path>
            </a:pathLst>
          </a:custGeom>
          <a:solidFill>
            <a:srgbClr val="008000"/>
          </a:solidFill>
        </p:spPr>
        <p:txBody>
          <a:bodyPr wrap="square" lIns="0" tIns="0" rIns="0" bIns="0" rtlCol="0"/>
          <a:lstStyle/>
          <a:p>
            <a:endParaRPr/>
          </a:p>
        </p:txBody>
      </p:sp>
      <p:sp>
        <p:nvSpPr>
          <p:cNvPr id="1275" name="object 1275"/>
          <p:cNvSpPr/>
          <p:nvPr/>
        </p:nvSpPr>
        <p:spPr>
          <a:xfrm>
            <a:off x="7545040" y="5972339"/>
            <a:ext cx="38735" cy="39370"/>
          </a:xfrm>
          <a:custGeom>
            <a:avLst/>
            <a:gdLst/>
            <a:ahLst/>
            <a:cxnLst/>
            <a:rect l="l" t="t" r="r" b="b"/>
            <a:pathLst>
              <a:path w="38734" h="39370">
                <a:moveTo>
                  <a:pt x="32190" y="0"/>
                </a:moveTo>
                <a:lnTo>
                  <a:pt x="38620" y="6558"/>
                </a:lnTo>
                <a:lnTo>
                  <a:pt x="6430" y="39374"/>
                </a:lnTo>
                <a:lnTo>
                  <a:pt x="0" y="32816"/>
                </a:lnTo>
                <a:lnTo>
                  <a:pt x="32190" y="0"/>
                </a:lnTo>
                <a:close/>
              </a:path>
            </a:pathLst>
          </a:custGeom>
          <a:ln w="3175">
            <a:solidFill>
              <a:srgbClr val="008000"/>
            </a:solidFill>
          </a:ln>
        </p:spPr>
        <p:txBody>
          <a:bodyPr wrap="square" lIns="0" tIns="0" rIns="0" bIns="0" rtlCol="0"/>
          <a:lstStyle/>
          <a:p>
            <a:endParaRPr/>
          </a:p>
        </p:txBody>
      </p:sp>
      <p:sp>
        <p:nvSpPr>
          <p:cNvPr id="1276" name="object 1276"/>
          <p:cNvSpPr/>
          <p:nvPr/>
        </p:nvSpPr>
        <p:spPr>
          <a:xfrm>
            <a:off x="7426524" y="5965781"/>
            <a:ext cx="38735" cy="39370"/>
          </a:xfrm>
          <a:custGeom>
            <a:avLst/>
            <a:gdLst/>
            <a:ahLst/>
            <a:cxnLst/>
            <a:rect l="l" t="t" r="r" b="b"/>
            <a:pathLst>
              <a:path w="38734" h="39370">
                <a:moveTo>
                  <a:pt x="6430" y="0"/>
                </a:moveTo>
                <a:lnTo>
                  <a:pt x="0" y="6558"/>
                </a:lnTo>
                <a:lnTo>
                  <a:pt x="32177" y="39374"/>
                </a:lnTo>
                <a:lnTo>
                  <a:pt x="38607" y="32816"/>
                </a:lnTo>
                <a:lnTo>
                  <a:pt x="6430" y="0"/>
                </a:lnTo>
                <a:close/>
              </a:path>
            </a:pathLst>
          </a:custGeom>
          <a:solidFill>
            <a:srgbClr val="008000"/>
          </a:solidFill>
        </p:spPr>
        <p:txBody>
          <a:bodyPr wrap="square" lIns="0" tIns="0" rIns="0" bIns="0" rtlCol="0"/>
          <a:lstStyle/>
          <a:p>
            <a:endParaRPr/>
          </a:p>
        </p:txBody>
      </p:sp>
      <p:sp>
        <p:nvSpPr>
          <p:cNvPr id="1277" name="object 1277"/>
          <p:cNvSpPr/>
          <p:nvPr/>
        </p:nvSpPr>
        <p:spPr>
          <a:xfrm>
            <a:off x="7426524" y="5965781"/>
            <a:ext cx="38735" cy="39370"/>
          </a:xfrm>
          <a:custGeom>
            <a:avLst/>
            <a:gdLst/>
            <a:ahLst/>
            <a:cxnLst/>
            <a:rect l="l" t="t" r="r" b="b"/>
            <a:pathLst>
              <a:path w="38734" h="39370">
                <a:moveTo>
                  <a:pt x="6430" y="0"/>
                </a:moveTo>
                <a:lnTo>
                  <a:pt x="38607" y="32816"/>
                </a:lnTo>
                <a:lnTo>
                  <a:pt x="32177" y="39374"/>
                </a:lnTo>
                <a:lnTo>
                  <a:pt x="0" y="6558"/>
                </a:lnTo>
                <a:lnTo>
                  <a:pt x="6430" y="0"/>
                </a:lnTo>
                <a:close/>
              </a:path>
            </a:pathLst>
          </a:custGeom>
          <a:ln w="3175">
            <a:solidFill>
              <a:srgbClr val="008000"/>
            </a:solidFill>
          </a:ln>
        </p:spPr>
        <p:txBody>
          <a:bodyPr wrap="square" lIns="0" tIns="0" rIns="0" bIns="0" rtlCol="0"/>
          <a:lstStyle/>
          <a:p>
            <a:endParaRPr/>
          </a:p>
        </p:txBody>
      </p:sp>
      <p:sp>
        <p:nvSpPr>
          <p:cNvPr id="1278" name="object 1278"/>
          <p:cNvSpPr/>
          <p:nvPr/>
        </p:nvSpPr>
        <p:spPr>
          <a:xfrm>
            <a:off x="7426524" y="5965781"/>
            <a:ext cx="38735" cy="39370"/>
          </a:xfrm>
          <a:custGeom>
            <a:avLst/>
            <a:gdLst/>
            <a:ahLst/>
            <a:cxnLst/>
            <a:rect l="l" t="t" r="r" b="b"/>
            <a:pathLst>
              <a:path w="38734" h="39370">
                <a:moveTo>
                  <a:pt x="32177" y="0"/>
                </a:moveTo>
                <a:lnTo>
                  <a:pt x="0" y="32816"/>
                </a:lnTo>
                <a:lnTo>
                  <a:pt x="6430" y="39374"/>
                </a:lnTo>
                <a:lnTo>
                  <a:pt x="38607" y="6558"/>
                </a:lnTo>
                <a:lnTo>
                  <a:pt x="32177" y="0"/>
                </a:lnTo>
                <a:close/>
              </a:path>
            </a:pathLst>
          </a:custGeom>
          <a:solidFill>
            <a:srgbClr val="008000"/>
          </a:solidFill>
        </p:spPr>
        <p:txBody>
          <a:bodyPr wrap="square" lIns="0" tIns="0" rIns="0" bIns="0" rtlCol="0"/>
          <a:lstStyle/>
          <a:p>
            <a:endParaRPr/>
          </a:p>
        </p:txBody>
      </p:sp>
      <p:sp>
        <p:nvSpPr>
          <p:cNvPr id="1279" name="object 1279"/>
          <p:cNvSpPr/>
          <p:nvPr/>
        </p:nvSpPr>
        <p:spPr>
          <a:xfrm>
            <a:off x="7426524" y="5965781"/>
            <a:ext cx="38735" cy="39370"/>
          </a:xfrm>
          <a:custGeom>
            <a:avLst/>
            <a:gdLst/>
            <a:ahLst/>
            <a:cxnLst/>
            <a:rect l="l" t="t" r="r" b="b"/>
            <a:pathLst>
              <a:path w="38734" h="39370">
                <a:moveTo>
                  <a:pt x="32177" y="0"/>
                </a:moveTo>
                <a:lnTo>
                  <a:pt x="38607" y="6558"/>
                </a:lnTo>
                <a:lnTo>
                  <a:pt x="6430" y="39374"/>
                </a:lnTo>
                <a:lnTo>
                  <a:pt x="0" y="32816"/>
                </a:lnTo>
                <a:lnTo>
                  <a:pt x="32177" y="0"/>
                </a:lnTo>
                <a:close/>
              </a:path>
            </a:pathLst>
          </a:custGeom>
          <a:ln w="3175">
            <a:solidFill>
              <a:srgbClr val="008000"/>
            </a:solidFill>
          </a:ln>
        </p:spPr>
        <p:txBody>
          <a:bodyPr wrap="square" lIns="0" tIns="0" rIns="0" bIns="0" rtlCol="0"/>
          <a:lstStyle/>
          <a:p>
            <a:endParaRPr/>
          </a:p>
        </p:txBody>
      </p:sp>
      <p:sp>
        <p:nvSpPr>
          <p:cNvPr id="1280" name="object 1280"/>
          <p:cNvSpPr/>
          <p:nvPr/>
        </p:nvSpPr>
        <p:spPr>
          <a:xfrm>
            <a:off x="7297903" y="5983582"/>
            <a:ext cx="38735" cy="39370"/>
          </a:xfrm>
          <a:custGeom>
            <a:avLst/>
            <a:gdLst/>
            <a:ahLst/>
            <a:cxnLst/>
            <a:rect l="l" t="t" r="r" b="b"/>
            <a:pathLst>
              <a:path w="38734" h="39370">
                <a:moveTo>
                  <a:pt x="6430" y="0"/>
                </a:moveTo>
                <a:lnTo>
                  <a:pt x="0" y="6558"/>
                </a:lnTo>
                <a:lnTo>
                  <a:pt x="32152" y="39374"/>
                </a:lnTo>
                <a:lnTo>
                  <a:pt x="38582" y="32816"/>
                </a:lnTo>
                <a:lnTo>
                  <a:pt x="6430" y="0"/>
                </a:lnTo>
                <a:close/>
              </a:path>
            </a:pathLst>
          </a:custGeom>
          <a:solidFill>
            <a:srgbClr val="008000"/>
          </a:solidFill>
        </p:spPr>
        <p:txBody>
          <a:bodyPr wrap="square" lIns="0" tIns="0" rIns="0" bIns="0" rtlCol="0"/>
          <a:lstStyle/>
          <a:p>
            <a:endParaRPr/>
          </a:p>
        </p:txBody>
      </p:sp>
      <p:sp>
        <p:nvSpPr>
          <p:cNvPr id="1281" name="object 1281"/>
          <p:cNvSpPr/>
          <p:nvPr/>
        </p:nvSpPr>
        <p:spPr>
          <a:xfrm>
            <a:off x="7297903" y="5983582"/>
            <a:ext cx="38735" cy="39370"/>
          </a:xfrm>
          <a:custGeom>
            <a:avLst/>
            <a:gdLst/>
            <a:ahLst/>
            <a:cxnLst/>
            <a:rect l="l" t="t" r="r" b="b"/>
            <a:pathLst>
              <a:path w="38734" h="39370">
                <a:moveTo>
                  <a:pt x="6430" y="0"/>
                </a:moveTo>
                <a:lnTo>
                  <a:pt x="38582" y="32816"/>
                </a:lnTo>
                <a:lnTo>
                  <a:pt x="32152" y="39374"/>
                </a:lnTo>
                <a:lnTo>
                  <a:pt x="0" y="6558"/>
                </a:lnTo>
                <a:lnTo>
                  <a:pt x="6430" y="0"/>
                </a:lnTo>
                <a:close/>
              </a:path>
            </a:pathLst>
          </a:custGeom>
          <a:ln w="3175">
            <a:solidFill>
              <a:srgbClr val="008000"/>
            </a:solidFill>
          </a:ln>
        </p:spPr>
        <p:txBody>
          <a:bodyPr wrap="square" lIns="0" tIns="0" rIns="0" bIns="0" rtlCol="0"/>
          <a:lstStyle/>
          <a:p>
            <a:endParaRPr/>
          </a:p>
        </p:txBody>
      </p:sp>
      <p:sp>
        <p:nvSpPr>
          <p:cNvPr id="1282" name="object 1282"/>
          <p:cNvSpPr/>
          <p:nvPr/>
        </p:nvSpPr>
        <p:spPr>
          <a:xfrm>
            <a:off x="7297903" y="5983582"/>
            <a:ext cx="38735" cy="39370"/>
          </a:xfrm>
          <a:custGeom>
            <a:avLst/>
            <a:gdLst/>
            <a:ahLst/>
            <a:cxnLst/>
            <a:rect l="l" t="t" r="r" b="b"/>
            <a:pathLst>
              <a:path w="38734" h="39370">
                <a:moveTo>
                  <a:pt x="32152" y="0"/>
                </a:moveTo>
                <a:lnTo>
                  <a:pt x="0" y="32816"/>
                </a:lnTo>
                <a:lnTo>
                  <a:pt x="6430" y="39374"/>
                </a:lnTo>
                <a:lnTo>
                  <a:pt x="38582" y="6558"/>
                </a:lnTo>
                <a:lnTo>
                  <a:pt x="32152" y="0"/>
                </a:lnTo>
                <a:close/>
              </a:path>
            </a:pathLst>
          </a:custGeom>
          <a:solidFill>
            <a:srgbClr val="008000"/>
          </a:solidFill>
        </p:spPr>
        <p:txBody>
          <a:bodyPr wrap="square" lIns="0" tIns="0" rIns="0" bIns="0" rtlCol="0"/>
          <a:lstStyle/>
          <a:p>
            <a:endParaRPr/>
          </a:p>
        </p:txBody>
      </p:sp>
      <p:sp>
        <p:nvSpPr>
          <p:cNvPr id="1283" name="object 1283"/>
          <p:cNvSpPr/>
          <p:nvPr/>
        </p:nvSpPr>
        <p:spPr>
          <a:xfrm>
            <a:off x="7297903" y="5983582"/>
            <a:ext cx="38735" cy="39370"/>
          </a:xfrm>
          <a:custGeom>
            <a:avLst/>
            <a:gdLst/>
            <a:ahLst/>
            <a:cxnLst/>
            <a:rect l="l" t="t" r="r" b="b"/>
            <a:pathLst>
              <a:path w="38734" h="39370">
                <a:moveTo>
                  <a:pt x="32152" y="0"/>
                </a:moveTo>
                <a:lnTo>
                  <a:pt x="38582" y="6558"/>
                </a:lnTo>
                <a:lnTo>
                  <a:pt x="6430" y="39374"/>
                </a:lnTo>
                <a:lnTo>
                  <a:pt x="0" y="32816"/>
                </a:lnTo>
                <a:lnTo>
                  <a:pt x="32152" y="0"/>
                </a:lnTo>
                <a:close/>
              </a:path>
            </a:pathLst>
          </a:custGeom>
          <a:ln w="3175">
            <a:solidFill>
              <a:srgbClr val="008000"/>
            </a:solidFill>
          </a:ln>
        </p:spPr>
        <p:txBody>
          <a:bodyPr wrap="square" lIns="0" tIns="0" rIns="0" bIns="0" rtlCol="0"/>
          <a:lstStyle/>
          <a:p>
            <a:endParaRPr/>
          </a:p>
        </p:txBody>
      </p:sp>
      <p:sp>
        <p:nvSpPr>
          <p:cNvPr id="1284" name="object 1284"/>
          <p:cNvSpPr/>
          <p:nvPr/>
        </p:nvSpPr>
        <p:spPr>
          <a:xfrm>
            <a:off x="7110465" y="5970466"/>
            <a:ext cx="38735" cy="39370"/>
          </a:xfrm>
          <a:custGeom>
            <a:avLst/>
            <a:gdLst/>
            <a:ahLst/>
            <a:cxnLst/>
            <a:rect l="l" t="t" r="r" b="b"/>
            <a:pathLst>
              <a:path w="38734" h="39370">
                <a:moveTo>
                  <a:pt x="6430" y="0"/>
                </a:moveTo>
                <a:lnTo>
                  <a:pt x="0" y="6557"/>
                </a:lnTo>
                <a:lnTo>
                  <a:pt x="32176" y="39374"/>
                </a:lnTo>
                <a:lnTo>
                  <a:pt x="38607" y="32816"/>
                </a:lnTo>
                <a:lnTo>
                  <a:pt x="6430" y="0"/>
                </a:lnTo>
                <a:close/>
              </a:path>
            </a:pathLst>
          </a:custGeom>
          <a:solidFill>
            <a:srgbClr val="008000"/>
          </a:solidFill>
        </p:spPr>
        <p:txBody>
          <a:bodyPr wrap="square" lIns="0" tIns="0" rIns="0" bIns="0" rtlCol="0"/>
          <a:lstStyle/>
          <a:p>
            <a:endParaRPr/>
          </a:p>
        </p:txBody>
      </p:sp>
      <p:sp>
        <p:nvSpPr>
          <p:cNvPr id="1285" name="object 1285"/>
          <p:cNvSpPr/>
          <p:nvPr/>
        </p:nvSpPr>
        <p:spPr>
          <a:xfrm>
            <a:off x="7110465" y="5970466"/>
            <a:ext cx="38735" cy="39370"/>
          </a:xfrm>
          <a:custGeom>
            <a:avLst/>
            <a:gdLst/>
            <a:ahLst/>
            <a:cxnLst/>
            <a:rect l="l" t="t" r="r" b="b"/>
            <a:pathLst>
              <a:path w="38734" h="39370">
                <a:moveTo>
                  <a:pt x="6430" y="0"/>
                </a:moveTo>
                <a:lnTo>
                  <a:pt x="38607" y="32816"/>
                </a:lnTo>
                <a:lnTo>
                  <a:pt x="32176" y="39374"/>
                </a:lnTo>
                <a:lnTo>
                  <a:pt x="0" y="6557"/>
                </a:lnTo>
                <a:lnTo>
                  <a:pt x="6430" y="0"/>
                </a:lnTo>
                <a:close/>
              </a:path>
            </a:pathLst>
          </a:custGeom>
          <a:ln w="3175">
            <a:solidFill>
              <a:srgbClr val="008000"/>
            </a:solidFill>
          </a:ln>
        </p:spPr>
        <p:txBody>
          <a:bodyPr wrap="square" lIns="0" tIns="0" rIns="0" bIns="0" rtlCol="0"/>
          <a:lstStyle/>
          <a:p>
            <a:endParaRPr/>
          </a:p>
        </p:txBody>
      </p:sp>
      <p:sp>
        <p:nvSpPr>
          <p:cNvPr id="1286" name="object 1286"/>
          <p:cNvSpPr/>
          <p:nvPr/>
        </p:nvSpPr>
        <p:spPr>
          <a:xfrm>
            <a:off x="7110465" y="5970466"/>
            <a:ext cx="38735" cy="39370"/>
          </a:xfrm>
          <a:custGeom>
            <a:avLst/>
            <a:gdLst/>
            <a:ahLst/>
            <a:cxnLst/>
            <a:rect l="l" t="t" r="r" b="b"/>
            <a:pathLst>
              <a:path w="38734" h="39370">
                <a:moveTo>
                  <a:pt x="32176" y="0"/>
                </a:moveTo>
                <a:lnTo>
                  <a:pt x="0" y="32816"/>
                </a:lnTo>
                <a:lnTo>
                  <a:pt x="6430" y="39374"/>
                </a:lnTo>
                <a:lnTo>
                  <a:pt x="38607" y="6557"/>
                </a:lnTo>
                <a:lnTo>
                  <a:pt x="32176" y="0"/>
                </a:lnTo>
                <a:close/>
              </a:path>
            </a:pathLst>
          </a:custGeom>
          <a:solidFill>
            <a:srgbClr val="008000"/>
          </a:solidFill>
        </p:spPr>
        <p:txBody>
          <a:bodyPr wrap="square" lIns="0" tIns="0" rIns="0" bIns="0" rtlCol="0"/>
          <a:lstStyle/>
          <a:p>
            <a:endParaRPr/>
          </a:p>
        </p:txBody>
      </p:sp>
      <p:sp>
        <p:nvSpPr>
          <p:cNvPr id="1287" name="object 1287"/>
          <p:cNvSpPr/>
          <p:nvPr/>
        </p:nvSpPr>
        <p:spPr>
          <a:xfrm>
            <a:off x="7110465" y="5970466"/>
            <a:ext cx="38735" cy="39370"/>
          </a:xfrm>
          <a:custGeom>
            <a:avLst/>
            <a:gdLst/>
            <a:ahLst/>
            <a:cxnLst/>
            <a:rect l="l" t="t" r="r" b="b"/>
            <a:pathLst>
              <a:path w="38734" h="39370">
                <a:moveTo>
                  <a:pt x="32176" y="0"/>
                </a:moveTo>
                <a:lnTo>
                  <a:pt x="38607" y="6557"/>
                </a:lnTo>
                <a:lnTo>
                  <a:pt x="6430" y="39374"/>
                </a:lnTo>
                <a:lnTo>
                  <a:pt x="0" y="32816"/>
                </a:lnTo>
                <a:lnTo>
                  <a:pt x="32176" y="0"/>
                </a:lnTo>
                <a:close/>
              </a:path>
            </a:pathLst>
          </a:custGeom>
          <a:ln w="3175">
            <a:solidFill>
              <a:srgbClr val="008000"/>
            </a:solidFill>
          </a:ln>
        </p:spPr>
        <p:txBody>
          <a:bodyPr wrap="square" lIns="0" tIns="0" rIns="0" bIns="0" rtlCol="0"/>
          <a:lstStyle/>
          <a:p>
            <a:endParaRPr/>
          </a:p>
        </p:txBody>
      </p:sp>
      <p:sp>
        <p:nvSpPr>
          <p:cNvPr id="1288" name="object 1288"/>
          <p:cNvSpPr/>
          <p:nvPr/>
        </p:nvSpPr>
        <p:spPr>
          <a:xfrm>
            <a:off x="6970821" y="5963908"/>
            <a:ext cx="38735" cy="39370"/>
          </a:xfrm>
          <a:custGeom>
            <a:avLst/>
            <a:gdLst/>
            <a:ahLst/>
            <a:cxnLst/>
            <a:rect l="l" t="t" r="r" b="b"/>
            <a:pathLst>
              <a:path w="38734" h="39370">
                <a:moveTo>
                  <a:pt x="6430" y="0"/>
                </a:moveTo>
                <a:lnTo>
                  <a:pt x="0" y="6558"/>
                </a:lnTo>
                <a:lnTo>
                  <a:pt x="32139" y="39374"/>
                </a:lnTo>
                <a:lnTo>
                  <a:pt x="38569" y="32816"/>
                </a:lnTo>
                <a:lnTo>
                  <a:pt x="6430" y="0"/>
                </a:lnTo>
                <a:close/>
              </a:path>
            </a:pathLst>
          </a:custGeom>
          <a:solidFill>
            <a:srgbClr val="008000"/>
          </a:solidFill>
        </p:spPr>
        <p:txBody>
          <a:bodyPr wrap="square" lIns="0" tIns="0" rIns="0" bIns="0" rtlCol="0"/>
          <a:lstStyle/>
          <a:p>
            <a:endParaRPr/>
          </a:p>
        </p:txBody>
      </p:sp>
      <p:sp>
        <p:nvSpPr>
          <p:cNvPr id="1289" name="object 1289"/>
          <p:cNvSpPr/>
          <p:nvPr/>
        </p:nvSpPr>
        <p:spPr>
          <a:xfrm>
            <a:off x="6970821" y="5963908"/>
            <a:ext cx="38735" cy="39370"/>
          </a:xfrm>
          <a:custGeom>
            <a:avLst/>
            <a:gdLst/>
            <a:ahLst/>
            <a:cxnLst/>
            <a:rect l="l" t="t" r="r" b="b"/>
            <a:pathLst>
              <a:path w="38734" h="39370">
                <a:moveTo>
                  <a:pt x="6430" y="0"/>
                </a:moveTo>
                <a:lnTo>
                  <a:pt x="38569" y="32816"/>
                </a:lnTo>
                <a:lnTo>
                  <a:pt x="32139" y="39374"/>
                </a:lnTo>
                <a:lnTo>
                  <a:pt x="0" y="6558"/>
                </a:lnTo>
                <a:lnTo>
                  <a:pt x="6430" y="0"/>
                </a:lnTo>
                <a:close/>
              </a:path>
            </a:pathLst>
          </a:custGeom>
          <a:ln w="3175">
            <a:solidFill>
              <a:srgbClr val="008000"/>
            </a:solidFill>
          </a:ln>
        </p:spPr>
        <p:txBody>
          <a:bodyPr wrap="square" lIns="0" tIns="0" rIns="0" bIns="0" rtlCol="0"/>
          <a:lstStyle/>
          <a:p>
            <a:endParaRPr/>
          </a:p>
        </p:txBody>
      </p:sp>
      <p:sp>
        <p:nvSpPr>
          <p:cNvPr id="1290" name="object 1290"/>
          <p:cNvSpPr/>
          <p:nvPr/>
        </p:nvSpPr>
        <p:spPr>
          <a:xfrm>
            <a:off x="6970821" y="5963908"/>
            <a:ext cx="38735" cy="39370"/>
          </a:xfrm>
          <a:custGeom>
            <a:avLst/>
            <a:gdLst/>
            <a:ahLst/>
            <a:cxnLst/>
            <a:rect l="l" t="t" r="r" b="b"/>
            <a:pathLst>
              <a:path w="38734" h="39370">
                <a:moveTo>
                  <a:pt x="32139" y="0"/>
                </a:moveTo>
                <a:lnTo>
                  <a:pt x="0" y="32816"/>
                </a:lnTo>
                <a:lnTo>
                  <a:pt x="6430" y="39374"/>
                </a:lnTo>
                <a:lnTo>
                  <a:pt x="38569" y="6558"/>
                </a:lnTo>
                <a:lnTo>
                  <a:pt x="32139" y="0"/>
                </a:lnTo>
                <a:close/>
              </a:path>
            </a:pathLst>
          </a:custGeom>
          <a:solidFill>
            <a:srgbClr val="008000"/>
          </a:solidFill>
        </p:spPr>
        <p:txBody>
          <a:bodyPr wrap="square" lIns="0" tIns="0" rIns="0" bIns="0" rtlCol="0"/>
          <a:lstStyle/>
          <a:p>
            <a:endParaRPr/>
          </a:p>
        </p:txBody>
      </p:sp>
      <p:sp>
        <p:nvSpPr>
          <p:cNvPr id="1291" name="object 1291"/>
          <p:cNvSpPr/>
          <p:nvPr/>
        </p:nvSpPr>
        <p:spPr>
          <a:xfrm>
            <a:off x="6970821" y="5963908"/>
            <a:ext cx="38735" cy="39370"/>
          </a:xfrm>
          <a:custGeom>
            <a:avLst/>
            <a:gdLst/>
            <a:ahLst/>
            <a:cxnLst/>
            <a:rect l="l" t="t" r="r" b="b"/>
            <a:pathLst>
              <a:path w="38734" h="39370">
                <a:moveTo>
                  <a:pt x="32139" y="0"/>
                </a:moveTo>
                <a:lnTo>
                  <a:pt x="38569" y="6558"/>
                </a:lnTo>
                <a:lnTo>
                  <a:pt x="6430" y="39374"/>
                </a:lnTo>
                <a:lnTo>
                  <a:pt x="0" y="32816"/>
                </a:lnTo>
                <a:lnTo>
                  <a:pt x="32139" y="0"/>
                </a:lnTo>
                <a:close/>
              </a:path>
            </a:pathLst>
          </a:custGeom>
          <a:ln w="3175">
            <a:solidFill>
              <a:srgbClr val="008000"/>
            </a:solidFill>
          </a:ln>
        </p:spPr>
        <p:txBody>
          <a:bodyPr wrap="square" lIns="0" tIns="0" rIns="0" bIns="0" rtlCol="0"/>
          <a:lstStyle/>
          <a:p>
            <a:endParaRPr/>
          </a:p>
        </p:txBody>
      </p:sp>
      <p:sp>
        <p:nvSpPr>
          <p:cNvPr id="1292" name="object 1292"/>
          <p:cNvSpPr/>
          <p:nvPr/>
        </p:nvSpPr>
        <p:spPr>
          <a:xfrm>
            <a:off x="6833933" y="5969529"/>
            <a:ext cx="38735" cy="39370"/>
          </a:xfrm>
          <a:custGeom>
            <a:avLst/>
            <a:gdLst/>
            <a:ahLst/>
            <a:cxnLst/>
            <a:rect l="l" t="t" r="r" b="b"/>
            <a:pathLst>
              <a:path w="38734" h="39370">
                <a:moveTo>
                  <a:pt x="6418" y="0"/>
                </a:moveTo>
                <a:lnTo>
                  <a:pt x="0" y="6558"/>
                </a:lnTo>
                <a:lnTo>
                  <a:pt x="32139" y="39374"/>
                </a:lnTo>
                <a:lnTo>
                  <a:pt x="38569" y="32816"/>
                </a:lnTo>
                <a:lnTo>
                  <a:pt x="6418" y="0"/>
                </a:lnTo>
                <a:close/>
              </a:path>
            </a:pathLst>
          </a:custGeom>
          <a:solidFill>
            <a:srgbClr val="008000"/>
          </a:solidFill>
        </p:spPr>
        <p:txBody>
          <a:bodyPr wrap="square" lIns="0" tIns="0" rIns="0" bIns="0" rtlCol="0"/>
          <a:lstStyle/>
          <a:p>
            <a:endParaRPr/>
          </a:p>
        </p:txBody>
      </p:sp>
      <p:sp>
        <p:nvSpPr>
          <p:cNvPr id="1293" name="object 1293"/>
          <p:cNvSpPr/>
          <p:nvPr/>
        </p:nvSpPr>
        <p:spPr>
          <a:xfrm>
            <a:off x="6833933" y="5969529"/>
            <a:ext cx="38735" cy="39370"/>
          </a:xfrm>
          <a:custGeom>
            <a:avLst/>
            <a:gdLst/>
            <a:ahLst/>
            <a:cxnLst/>
            <a:rect l="l" t="t" r="r" b="b"/>
            <a:pathLst>
              <a:path w="38734" h="39370">
                <a:moveTo>
                  <a:pt x="6418" y="0"/>
                </a:moveTo>
                <a:lnTo>
                  <a:pt x="38569" y="32816"/>
                </a:lnTo>
                <a:lnTo>
                  <a:pt x="32139" y="39374"/>
                </a:lnTo>
                <a:lnTo>
                  <a:pt x="0" y="6558"/>
                </a:lnTo>
                <a:lnTo>
                  <a:pt x="6418" y="0"/>
                </a:lnTo>
                <a:close/>
              </a:path>
            </a:pathLst>
          </a:custGeom>
          <a:ln w="3175">
            <a:solidFill>
              <a:srgbClr val="008000"/>
            </a:solidFill>
          </a:ln>
        </p:spPr>
        <p:txBody>
          <a:bodyPr wrap="square" lIns="0" tIns="0" rIns="0" bIns="0" rtlCol="0"/>
          <a:lstStyle/>
          <a:p>
            <a:endParaRPr/>
          </a:p>
        </p:txBody>
      </p:sp>
      <p:sp>
        <p:nvSpPr>
          <p:cNvPr id="1294" name="object 1294"/>
          <p:cNvSpPr/>
          <p:nvPr/>
        </p:nvSpPr>
        <p:spPr>
          <a:xfrm>
            <a:off x="6833933" y="5969529"/>
            <a:ext cx="38735" cy="39370"/>
          </a:xfrm>
          <a:custGeom>
            <a:avLst/>
            <a:gdLst/>
            <a:ahLst/>
            <a:cxnLst/>
            <a:rect l="l" t="t" r="r" b="b"/>
            <a:pathLst>
              <a:path w="38734" h="39370">
                <a:moveTo>
                  <a:pt x="32139" y="0"/>
                </a:moveTo>
                <a:lnTo>
                  <a:pt x="0" y="32816"/>
                </a:lnTo>
                <a:lnTo>
                  <a:pt x="6418" y="39374"/>
                </a:lnTo>
                <a:lnTo>
                  <a:pt x="38569" y="6558"/>
                </a:lnTo>
                <a:lnTo>
                  <a:pt x="32139" y="0"/>
                </a:lnTo>
                <a:close/>
              </a:path>
            </a:pathLst>
          </a:custGeom>
          <a:solidFill>
            <a:srgbClr val="008000"/>
          </a:solidFill>
        </p:spPr>
        <p:txBody>
          <a:bodyPr wrap="square" lIns="0" tIns="0" rIns="0" bIns="0" rtlCol="0"/>
          <a:lstStyle/>
          <a:p>
            <a:endParaRPr/>
          </a:p>
        </p:txBody>
      </p:sp>
      <p:sp>
        <p:nvSpPr>
          <p:cNvPr id="1295" name="object 1295"/>
          <p:cNvSpPr/>
          <p:nvPr/>
        </p:nvSpPr>
        <p:spPr>
          <a:xfrm>
            <a:off x="6833933" y="5969529"/>
            <a:ext cx="38735" cy="39370"/>
          </a:xfrm>
          <a:custGeom>
            <a:avLst/>
            <a:gdLst/>
            <a:ahLst/>
            <a:cxnLst/>
            <a:rect l="l" t="t" r="r" b="b"/>
            <a:pathLst>
              <a:path w="38734" h="39370">
                <a:moveTo>
                  <a:pt x="32139" y="0"/>
                </a:moveTo>
                <a:lnTo>
                  <a:pt x="38569" y="6558"/>
                </a:lnTo>
                <a:lnTo>
                  <a:pt x="6418" y="39374"/>
                </a:lnTo>
                <a:lnTo>
                  <a:pt x="0" y="32816"/>
                </a:lnTo>
                <a:lnTo>
                  <a:pt x="32139" y="0"/>
                </a:lnTo>
                <a:close/>
              </a:path>
            </a:pathLst>
          </a:custGeom>
          <a:ln w="3175">
            <a:solidFill>
              <a:srgbClr val="008000"/>
            </a:solidFill>
          </a:ln>
        </p:spPr>
        <p:txBody>
          <a:bodyPr wrap="square" lIns="0" tIns="0" rIns="0" bIns="0" rtlCol="0"/>
          <a:lstStyle/>
          <a:p>
            <a:endParaRPr/>
          </a:p>
        </p:txBody>
      </p:sp>
      <p:sp>
        <p:nvSpPr>
          <p:cNvPr id="1296" name="object 1296"/>
          <p:cNvSpPr/>
          <p:nvPr/>
        </p:nvSpPr>
        <p:spPr>
          <a:xfrm>
            <a:off x="6733776" y="5993874"/>
            <a:ext cx="38735" cy="40005"/>
          </a:xfrm>
          <a:custGeom>
            <a:avLst/>
            <a:gdLst/>
            <a:ahLst/>
            <a:cxnLst/>
            <a:rect l="l" t="t" r="r" b="b"/>
            <a:pathLst>
              <a:path w="38734" h="40004">
                <a:moveTo>
                  <a:pt x="6430" y="0"/>
                </a:moveTo>
                <a:lnTo>
                  <a:pt x="0" y="6597"/>
                </a:lnTo>
                <a:lnTo>
                  <a:pt x="32152" y="39387"/>
                </a:lnTo>
                <a:lnTo>
                  <a:pt x="38582" y="32829"/>
                </a:lnTo>
                <a:lnTo>
                  <a:pt x="6430" y="0"/>
                </a:lnTo>
                <a:close/>
              </a:path>
            </a:pathLst>
          </a:custGeom>
          <a:solidFill>
            <a:srgbClr val="008000"/>
          </a:solidFill>
        </p:spPr>
        <p:txBody>
          <a:bodyPr wrap="square" lIns="0" tIns="0" rIns="0" bIns="0" rtlCol="0"/>
          <a:lstStyle/>
          <a:p>
            <a:endParaRPr/>
          </a:p>
        </p:txBody>
      </p:sp>
      <p:sp>
        <p:nvSpPr>
          <p:cNvPr id="1297" name="object 1297"/>
          <p:cNvSpPr/>
          <p:nvPr/>
        </p:nvSpPr>
        <p:spPr>
          <a:xfrm>
            <a:off x="6733776" y="5993874"/>
            <a:ext cx="38735" cy="40005"/>
          </a:xfrm>
          <a:custGeom>
            <a:avLst/>
            <a:gdLst/>
            <a:ahLst/>
            <a:cxnLst/>
            <a:rect l="l" t="t" r="r" b="b"/>
            <a:pathLst>
              <a:path w="38734" h="40004">
                <a:moveTo>
                  <a:pt x="6430" y="0"/>
                </a:moveTo>
                <a:lnTo>
                  <a:pt x="38582" y="32829"/>
                </a:lnTo>
                <a:lnTo>
                  <a:pt x="32152" y="39387"/>
                </a:lnTo>
                <a:lnTo>
                  <a:pt x="0" y="6597"/>
                </a:lnTo>
                <a:lnTo>
                  <a:pt x="6430" y="0"/>
                </a:lnTo>
                <a:close/>
              </a:path>
            </a:pathLst>
          </a:custGeom>
          <a:ln w="3175">
            <a:solidFill>
              <a:srgbClr val="008000"/>
            </a:solidFill>
          </a:ln>
        </p:spPr>
        <p:txBody>
          <a:bodyPr wrap="square" lIns="0" tIns="0" rIns="0" bIns="0" rtlCol="0"/>
          <a:lstStyle/>
          <a:p>
            <a:endParaRPr/>
          </a:p>
        </p:txBody>
      </p:sp>
      <p:sp>
        <p:nvSpPr>
          <p:cNvPr id="1298" name="object 1298"/>
          <p:cNvSpPr/>
          <p:nvPr/>
        </p:nvSpPr>
        <p:spPr>
          <a:xfrm>
            <a:off x="6733776" y="5993874"/>
            <a:ext cx="38735" cy="40005"/>
          </a:xfrm>
          <a:custGeom>
            <a:avLst/>
            <a:gdLst/>
            <a:ahLst/>
            <a:cxnLst/>
            <a:rect l="l" t="t" r="r" b="b"/>
            <a:pathLst>
              <a:path w="38734" h="40004">
                <a:moveTo>
                  <a:pt x="32152" y="0"/>
                </a:moveTo>
                <a:lnTo>
                  <a:pt x="0" y="32829"/>
                </a:lnTo>
                <a:lnTo>
                  <a:pt x="6430" y="39387"/>
                </a:lnTo>
                <a:lnTo>
                  <a:pt x="38582" y="6597"/>
                </a:lnTo>
                <a:lnTo>
                  <a:pt x="32152" y="0"/>
                </a:lnTo>
                <a:close/>
              </a:path>
            </a:pathLst>
          </a:custGeom>
          <a:solidFill>
            <a:srgbClr val="008000"/>
          </a:solidFill>
        </p:spPr>
        <p:txBody>
          <a:bodyPr wrap="square" lIns="0" tIns="0" rIns="0" bIns="0" rtlCol="0"/>
          <a:lstStyle/>
          <a:p>
            <a:endParaRPr/>
          </a:p>
        </p:txBody>
      </p:sp>
      <p:sp>
        <p:nvSpPr>
          <p:cNvPr id="1299" name="object 1299"/>
          <p:cNvSpPr/>
          <p:nvPr/>
        </p:nvSpPr>
        <p:spPr>
          <a:xfrm>
            <a:off x="6733776" y="5993874"/>
            <a:ext cx="38735" cy="40005"/>
          </a:xfrm>
          <a:custGeom>
            <a:avLst/>
            <a:gdLst/>
            <a:ahLst/>
            <a:cxnLst/>
            <a:rect l="l" t="t" r="r" b="b"/>
            <a:pathLst>
              <a:path w="38734" h="40004">
                <a:moveTo>
                  <a:pt x="32152" y="0"/>
                </a:moveTo>
                <a:lnTo>
                  <a:pt x="38582" y="6597"/>
                </a:lnTo>
                <a:lnTo>
                  <a:pt x="6430" y="39387"/>
                </a:lnTo>
                <a:lnTo>
                  <a:pt x="0" y="32829"/>
                </a:lnTo>
                <a:lnTo>
                  <a:pt x="32152" y="0"/>
                </a:lnTo>
                <a:close/>
              </a:path>
            </a:pathLst>
          </a:custGeom>
          <a:ln w="3175">
            <a:solidFill>
              <a:srgbClr val="008000"/>
            </a:solidFill>
          </a:ln>
        </p:spPr>
        <p:txBody>
          <a:bodyPr wrap="square" lIns="0" tIns="0" rIns="0" bIns="0" rtlCol="0"/>
          <a:lstStyle/>
          <a:p>
            <a:endParaRPr/>
          </a:p>
        </p:txBody>
      </p:sp>
      <p:sp>
        <p:nvSpPr>
          <p:cNvPr id="1300" name="object 1300"/>
          <p:cNvSpPr/>
          <p:nvPr/>
        </p:nvSpPr>
        <p:spPr>
          <a:xfrm>
            <a:off x="6630878" y="6008903"/>
            <a:ext cx="38735" cy="39370"/>
          </a:xfrm>
          <a:custGeom>
            <a:avLst/>
            <a:gdLst/>
            <a:ahLst/>
            <a:cxnLst/>
            <a:rect l="l" t="t" r="r" b="b"/>
            <a:pathLst>
              <a:path w="38734" h="39370">
                <a:moveTo>
                  <a:pt x="6417" y="0"/>
                </a:moveTo>
                <a:lnTo>
                  <a:pt x="0" y="6558"/>
                </a:lnTo>
                <a:lnTo>
                  <a:pt x="32139" y="39335"/>
                </a:lnTo>
                <a:lnTo>
                  <a:pt x="38568" y="32777"/>
                </a:lnTo>
                <a:lnTo>
                  <a:pt x="6417" y="0"/>
                </a:lnTo>
                <a:close/>
              </a:path>
            </a:pathLst>
          </a:custGeom>
          <a:solidFill>
            <a:srgbClr val="008000"/>
          </a:solidFill>
        </p:spPr>
        <p:txBody>
          <a:bodyPr wrap="square" lIns="0" tIns="0" rIns="0" bIns="0" rtlCol="0"/>
          <a:lstStyle/>
          <a:p>
            <a:endParaRPr/>
          </a:p>
        </p:txBody>
      </p:sp>
      <p:sp>
        <p:nvSpPr>
          <p:cNvPr id="1301" name="object 1301"/>
          <p:cNvSpPr/>
          <p:nvPr/>
        </p:nvSpPr>
        <p:spPr>
          <a:xfrm>
            <a:off x="6630878" y="6008903"/>
            <a:ext cx="38735" cy="39370"/>
          </a:xfrm>
          <a:custGeom>
            <a:avLst/>
            <a:gdLst/>
            <a:ahLst/>
            <a:cxnLst/>
            <a:rect l="l" t="t" r="r" b="b"/>
            <a:pathLst>
              <a:path w="38734" h="39370">
                <a:moveTo>
                  <a:pt x="6417" y="0"/>
                </a:moveTo>
                <a:lnTo>
                  <a:pt x="38568" y="32777"/>
                </a:lnTo>
                <a:lnTo>
                  <a:pt x="32139" y="39335"/>
                </a:lnTo>
                <a:lnTo>
                  <a:pt x="0" y="6558"/>
                </a:lnTo>
                <a:lnTo>
                  <a:pt x="6417" y="0"/>
                </a:lnTo>
                <a:close/>
              </a:path>
            </a:pathLst>
          </a:custGeom>
          <a:ln w="3175">
            <a:solidFill>
              <a:srgbClr val="008000"/>
            </a:solidFill>
          </a:ln>
        </p:spPr>
        <p:txBody>
          <a:bodyPr wrap="square" lIns="0" tIns="0" rIns="0" bIns="0" rtlCol="0"/>
          <a:lstStyle/>
          <a:p>
            <a:endParaRPr/>
          </a:p>
        </p:txBody>
      </p:sp>
      <p:sp>
        <p:nvSpPr>
          <p:cNvPr id="1302" name="object 1302"/>
          <p:cNvSpPr/>
          <p:nvPr/>
        </p:nvSpPr>
        <p:spPr>
          <a:xfrm>
            <a:off x="6630878" y="6008903"/>
            <a:ext cx="38735" cy="39370"/>
          </a:xfrm>
          <a:custGeom>
            <a:avLst/>
            <a:gdLst/>
            <a:ahLst/>
            <a:cxnLst/>
            <a:rect l="l" t="t" r="r" b="b"/>
            <a:pathLst>
              <a:path w="38734" h="39370">
                <a:moveTo>
                  <a:pt x="32139" y="0"/>
                </a:moveTo>
                <a:lnTo>
                  <a:pt x="0" y="32777"/>
                </a:lnTo>
                <a:lnTo>
                  <a:pt x="6417" y="39335"/>
                </a:lnTo>
                <a:lnTo>
                  <a:pt x="38568" y="6558"/>
                </a:lnTo>
                <a:lnTo>
                  <a:pt x="32139" y="0"/>
                </a:lnTo>
                <a:close/>
              </a:path>
            </a:pathLst>
          </a:custGeom>
          <a:solidFill>
            <a:srgbClr val="008000"/>
          </a:solidFill>
        </p:spPr>
        <p:txBody>
          <a:bodyPr wrap="square" lIns="0" tIns="0" rIns="0" bIns="0" rtlCol="0"/>
          <a:lstStyle/>
          <a:p>
            <a:endParaRPr/>
          </a:p>
        </p:txBody>
      </p:sp>
      <p:sp>
        <p:nvSpPr>
          <p:cNvPr id="1303" name="object 1303"/>
          <p:cNvSpPr/>
          <p:nvPr/>
        </p:nvSpPr>
        <p:spPr>
          <a:xfrm>
            <a:off x="6630878" y="6008903"/>
            <a:ext cx="38735" cy="39370"/>
          </a:xfrm>
          <a:custGeom>
            <a:avLst/>
            <a:gdLst/>
            <a:ahLst/>
            <a:cxnLst/>
            <a:rect l="l" t="t" r="r" b="b"/>
            <a:pathLst>
              <a:path w="38734" h="39370">
                <a:moveTo>
                  <a:pt x="32139" y="0"/>
                </a:moveTo>
                <a:lnTo>
                  <a:pt x="38568" y="6558"/>
                </a:lnTo>
                <a:lnTo>
                  <a:pt x="6417" y="39335"/>
                </a:lnTo>
                <a:lnTo>
                  <a:pt x="0" y="32777"/>
                </a:lnTo>
                <a:lnTo>
                  <a:pt x="32139" y="0"/>
                </a:lnTo>
                <a:close/>
              </a:path>
            </a:pathLst>
          </a:custGeom>
          <a:ln w="3175">
            <a:solidFill>
              <a:srgbClr val="008000"/>
            </a:solidFill>
          </a:ln>
        </p:spPr>
        <p:txBody>
          <a:bodyPr wrap="square" lIns="0" tIns="0" rIns="0" bIns="0" rtlCol="0"/>
          <a:lstStyle/>
          <a:p>
            <a:endParaRPr/>
          </a:p>
        </p:txBody>
      </p:sp>
      <p:sp>
        <p:nvSpPr>
          <p:cNvPr id="1304" name="object 1304"/>
          <p:cNvSpPr/>
          <p:nvPr/>
        </p:nvSpPr>
        <p:spPr>
          <a:xfrm>
            <a:off x="6647400" y="4920879"/>
            <a:ext cx="2100580" cy="1537970"/>
          </a:xfrm>
          <a:custGeom>
            <a:avLst/>
            <a:gdLst/>
            <a:ahLst/>
            <a:cxnLst/>
            <a:rect l="l" t="t" r="r" b="b"/>
            <a:pathLst>
              <a:path w="2100579" h="1537970">
                <a:moveTo>
                  <a:pt x="2094852" y="0"/>
                </a:moveTo>
                <a:lnTo>
                  <a:pt x="1508641" y="429200"/>
                </a:lnTo>
                <a:lnTo>
                  <a:pt x="1395637" y="510721"/>
                </a:lnTo>
                <a:lnTo>
                  <a:pt x="1277121" y="598812"/>
                </a:lnTo>
                <a:lnTo>
                  <a:pt x="1037321" y="773147"/>
                </a:lnTo>
                <a:lnTo>
                  <a:pt x="1036402" y="773147"/>
                </a:lnTo>
                <a:lnTo>
                  <a:pt x="0" y="1530328"/>
                </a:lnTo>
                <a:lnTo>
                  <a:pt x="5512" y="1537849"/>
                </a:lnTo>
                <a:lnTo>
                  <a:pt x="1041914" y="780641"/>
                </a:lnTo>
                <a:lnTo>
                  <a:pt x="1282633" y="606307"/>
                </a:lnTo>
                <a:lnTo>
                  <a:pt x="1401149" y="518215"/>
                </a:lnTo>
                <a:lnTo>
                  <a:pt x="1514152" y="436695"/>
                </a:lnTo>
                <a:lnTo>
                  <a:pt x="2100351" y="7494"/>
                </a:lnTo>
                <a:lnTo>
                  <a:pt x="2094852" y="0"/>
                </a:lnTo>
                <a:close/>
              </a:path>
            </a:pathLst>
          </a:custGeom>
          <a:solidFill>
            <a:srgbClr val="FF0000"/>
          </a:solidFill>
        </p:spPr>
        <p:txBody>
          <a:bodyPr wrap="square" lIns="0" tIns="0" rIns="0" bIns="0" rtlCol="0"/>
          <a:lstStyle/>
          <a:p>
            <a:endParaRPr/>
          </a:p>
        </p:txBody>
      </p:sp>
      <p:sp>
        <p:nvSpPr>
          <p:cNvPr id="1305" name="object 1305"/>
          <p:cNvSpPr/>
          <p:nvPr/>
        </p:nvSpPr>
        <p:spPr>
          <a:xfrm>
            <a:off x="6647400" y="4920879"/>
            <a:ext cx="2100580" cy="1537970"/>
          </a:xfrm>
          <a:custGeom>
            <a:avLst/>
            <a:gdLst/>
            <a:ahLst/>
            <a:cxnLst/>
            <a:rect l="l" t="t" r="r" b="b"/>
            <a:pathLst>
              <a:path w="2100579" h="1537970">
                <a:moveTo>
                  <a:pt x="2094852" y="0"/>
                </a:moveTo>
                <a:lnTo>
                  <a:pt x="2100351" y="7494"/>
                </a:lnTo>
                <a:lnTo>
                  <a:pt x="1982754" y="93712"/>
                </a:lnTo>
                <a:lnTo>
                  <a:pt x="1883530" y="165876"/>
                </a:lnTo>
                <a:lnTo>
                  <a:pt x="1765002" y="253031"/>
                </a:lnTo>
                <a:lnTo>
                  <a:pt x="1635437" y="347667"/>
                </a:lnTo>
                <a:lnTo>
                  <a:pt x="1514152" y="436695"/>
                </a:lnTo>
                <a:lnTo>
                  <a:pt x="1401149" y="518215"/>
                </a:lnTo>
                <a:lnTo>
                  <a:pt x="1282633" y="606307"/>
                </a:lnTo>
                <a:lnTo>
                  <a:pt x="1113554" y="729088"/>
                </a:lnTo>
                <a:lnTo>
                  <a:pt x="1041914" y="780641"/>
                </a:lnTo>
                <a:lnTo>
                  <a:pt x="919724" y="870593"/>
                </a:lnTo>
                <a:lnTo>
                  <a:pt x="801170" y="956811"/>
                </a:lnTo>
                <a:lnTo>
                  <a:pt x="671630" y="1051460"/>
                </a:lnTo>
                <a:lnTo>
                  <a:pt x="485111" y="1188281"/>
                </a:lnTo>
                <a:lnTo>
                  <a:pt x="345454" y="1290426"/>
                </a:lnTo>
                <a:lnTo>
                  <a:pt x="207647" y="1390722"/>
                </a:lnTo>
                <a:lnTo>
                  <a:pt x="107505" y="1463824"/>
                </a:lnTo>
                <a:lnTo>
                  <a:pt x="5512" y="1537849"/>
                </a:lnTo>
                <a:lnTo>
                  <a:pt x="0" y="1530328"/>
                </a:lnTo>
                <a:lnTo>
                  <a:pt x="101993" y="1456290"/>
                </a:lnTo>
                <a:lnTo>
                  <a:pt x="202136" y="1383227"/>
                </a:lnTo>
                <a:lnTo>
                  <a:pt x="339956" y="1282931"/>
                </a:lnTo>
                <a:lnTo>
                  <a:pt x="479600" y="1180786"/>
                </a:lnTo>
                <a:lnTo>
                  <a:pt x="666119" y="1043965"/>
                </a:lnTo>
                <a:lnTo>
                  <a:pt x="795658" y="949316"/>
                </a:lnTo>
                <a:lnTo>
                  <a:pt x="914212" y="863112"/>
                </a:lnTo>
                <a:lnTo>
                  <a:pt x="1036402" y="773147"/>
                </a:lnTo>
                <a:lnTo>
                  <a:pt x="1037321" y="773147"/>
                </a:lnTo>
                <a:lnTo>
                  <a:pt x="1108043" y="721593"/>
                </a:lnTo>
                <a:lnTo>
                  <a:pt x="1277121" y="598812"/>
                </a:lnTo>
                <a:lnTo>
                  <a:pt x="1395637" y="510721"/>
                </a:lnTo>
                <a:lnTo>
                  <a:pt x="1508641" y="429200"/>
                </a:lnTo>
                <a:lnTo>
                  <a:pt x="1629925" y="340172"/>
                </a:lnTo>
                <a:lnTo>
                  <a:pt x="1759490" y="245536"/>
                </a:lnTo>
                <a:lnTo>
                  <a:pt x="1878018" y="158382"/>
                </a:lnTo>
                <a:lnTo>
                  <a:pt x="1977243" y="86217"/>
                </a:lnTo>
                <a:lnTo>
                  <a:pt x="2094852" y="0"/>
                </a:lnTo>
                <a:close/>
              </a:path>
            </a:pathLst>
          </a:custGeom>
          <a:ln w="3175">
            <a:solidFill>
              <a:srgbClr val="FF0000"/>
            </a:solidFill>
          </a:ln>
        </p:spPr>
        <p:txBody>
          <a:bodyPr wrap="square" lIns="0" tIns="0" rIns="0" bIns="0" rtlCol="0"/>
          <a:lstStyle/>
          <a:p>
            <a:endParaRPr/>
          </a:p>
        </p:txBody>
      </p:sp>
      <p:sp>
        <p:nvSpPr>
          <p:cNvPr id="1306" name="object 1306"/>
          <p:cNvSpPr/>
          <p:nvPr/>
        </p:nvSpPr>
        <p:spPr>
          <a:xfrm>
            <a:off x="6650156" y="5966718"/>
            <a:ext cx="2094864" cy="123825"/>
          </a:xfrm>
          <a:custGeom>
            <a:avLst/>
            <a:gdLst/>
            <a:ahLst/>
            <a:cxnLst/>
            <a:rect l="l" t="t" r="r" b="b"/>
            <a:pathLst>
              <a:path w="2094865" h="123825">
                <a:moveTo>
                  <a:pt x="0" y="0"/>
                </a:moveTo>
                <a:lnTo>
                  <a:pt x="0" y="9368"/>
                </a:lnTo>
                <a:lnTo>
                  <a:pt x="2094840" y="123705"/>
                </a:lnTo>
                <a:lnTo>
                  <a:pt x="2094840" y="114349"/>
                </a:lnTo>
                <a:lnTo>
                  <a:pt x="0" y="0"/>
                </a:lnTo>
                <a:close/>
              </a:path>
            </a:pathLst>
          </a:custGeom>
          <a:solidFill>
            <a:srgbClr val="00BFBF"/>
          </a:solidFill>
        </p:spPr>
        <p:txBody>
          <a:bodyPr wrap="square" lIns="0" tIns="0" rIns="0" bIns="0" rtlCol="0"/>
          <a:lstStyle/>
          <a:p>
            <a:endParaRPr/>
          </a:p>
        </p:txBody>
      </p:sp>
      <p:sp>
        <p:nvSpPr>
          <p:cNvPr id="1307" name="object 1307"/>
          <p:cNvSpPr/>
          <p:nvPr/>
        </p:nvSpPr>
        <p:spPr>
          <a:xfrm>
            <a:off x="6650156" y="5966718"/>
            <a:ext cx="2094864" cy="123825"/>
          </a:xfrm>
          <a:custGeom>
            <a:avLst/>
            <a:gdLst/>
            <a:ahLst/>
            <a:cxnLst/>
            <a:rect l="l" t="t" r="r" b="b"/>
            <a:pathLst>
              <a:path w="2094865" h="123825">
                <a:moveTo>
                  <a:pt x="0" y="0"/>
                </a:moveTo>
                <a:lnTo>
                  <a:pt x="101992" y="5621"/>
                </a:lnTo>
                <a:lnTo>
                  <a:pt x="202136" y="11242"/>
                </a:lnTo>
                <a:lnTo>
                  <a:pt x="339943" y="18737"/>
                </a:lnTo>
                <a:lnTo>
                  <a:pt x="479600" y="26219"/>
                </a:lnTo>
                <a:lnTo>
                  <a:pt x="666119" y="36563"/>
                </a:lnTo>
                <a:lnTo>
                  <a:pt x="795658" y="43121"/>
                </a:lnTo>
                <a:lnTo>
                  <a:pt x="914212" y="49679"/>
                </a:lnTo>
                <a:lnTo>
                  <a:pt x="1036403" y="56237"/>
                </a:lnTo>
                <a:lnTo>
                  <a:pt x="1108043" y="59985"/>
                </a:lnTo>
                <a:lnTo>
                  <a:pt x="1277121" y="69353"/>
                </a:lnTo>
                <a:lnTo>
                  <a:pt x="1395637" y="75898"/>
                </a:lnTo>
                <a:lnTo>
                  <a:pt x="1508641" y="82457"/>
                </a:lnTo>
                <a:lnTo>
                  <a:pt x="1629925" y="89015"/>
                </a:lnTo>
                <a:lnTo>
                  <a:pt x="1759490" y="95573"/>
                </a:lnTo>
                <a:lnTo>
                  <a:pt x="1878018" y="102131"/>
                </a:lnTo>
                <a:lnTo>
                  <a:pt x="1977243" y="107791"/>
                </a:lnTo>
                <a:lnTo>
                  <a:pt x="2094840" y="114349"/>
                </a:lnTo>
                <a:lnTo>
                  <a:pt x="2094840" y="123705"/>
                </a:lnTo>
                <a:lnTo>
                  <a:pt x="1977243" y="117160"/>
                </a:lnTo>
                <a:lnTo>
                  <a:pt x="1878018" y="111538"/>
                </a:lnTo>
                <a:lnTo>
                  <a:pt x="1759490" y="104980"/>
                </a:lnTo>
                <a:lnTo>
                  <a:pt x="1629925" y="98383"/>
                </a:lnTo>
                <a:lnTo>
                  <a:pt x="1508641" y="91825"/>
                </a:lnTo>
                <a:lnTo>
                  <a:pt x="1395637" y="85267"/>
                </a:lnTo>
                <a:lnTo>
                  <a:pt x="1277121" y="78709"/>
                </a:lnTo>
                <a:lnTo>
                  <a:pt x="1108043" y="69353"/>
                </a:lnTo>
                <a:lnTo>
                  <a:pt x="1036403" y="65606"/>
                </a:lnTo>
                <a:lnTo>
                  <a:pt x="914212" y="59048"/>
                </a:lnTo>
                <a:lnTo>
                  <a:pt x="795658" y="52490"/>
                </a:lnTo>
                <a:lnTo>
                  <a:pt x="666119" y="45932"/>
                </a:lnTo>
                <a:lnTo>
                  <a:pt x="479600" y="35626"/>
                </a:lnTo>
                <a:lnTo>
                  <a:pt x="339943" y="28131"/>
                </a:lnTo>
                <a:lnTo>
                  <a:pt x="202136" y="20611"/>
                </a:lnTo>
                <a:lnTo>
                  <a:pt x="101992" y="14989"/>
                </a:lnTo>
                <a:lnTo>
                  <a:pt x="0" y="9368"/>
                </a:lnTo>
                <a:lnTo>
                  <a:pt x="0" y="0"/>
                </a:lnTo>
                <a:close/>
              </a:path>
            </a:pathLst>
          </a:custGeom>
          <a:ln w="3175">
            <a:solidFill>
              <a:srgbClr val="00BFBF"/>
            </a:solidFill>
          </a:ln>
        </p:spPr>
        <p:txBody>
          <a:bodyPr wrap="square" lIns="0" tIns="0" rIns="0" bIns="0" rtlCol="0"/>
          <a:lstStyle/>
          <a:p>
            <a:endParaRPr/>
          </a:p>
        </p:txBody>
      </p:sp>
      <p:sp>
        <p:nvSpPr>
          <p:cNvPr id="1308" name="object 1308"/>
          <p:cNvSpPr/>
          <p:nvPr/>
        </p:nvSpPr>
        <p:spPr>
          <a:xfrm>
            <a:off x="6543779" y="4827951"/>
            <a:ext cx="2313498" cy="1552660"/>
          </a:xfrm>
          <a:prstGeom prst="rect">
            <a:avLst/>
          </a:prstGeom>
          <a:blipFill>
            <a:blip r:embed="rId5" cstate="print"/>
            <a:stretch>
              <a:fillRect/>
            </a:stretch>
          </a:blipFill>
        </p:spPr>
        <p:txBody>
          <a:bodyPr wrap="square" lIns="0" tIns="0" rIns="0" bIns="0" rtlCol="0"/>
          <a:lstStyle/>
          <a:p>
            <a:endParaRPr/>
          </a:p>
        </p:txBody>
      </p:sp>
      <p:sp>
        <p:nvSpPr>
          <p:cNvPr id="1309" name="object 1309"/>
          <p:cNvSpPr/>
          <p:nvPr/>
        </p:nvSpPr>
        <p:spPr>
          <a:xfrm>
            <a:off x="7565287" y="6730486"/>
            <a:ext cx="56515" cy="81915"/>
          </a:xfrm>
          <a:custGeom>
            <a:avLst/>
            <a:gdLst/>
            <a:ahLst/>
            <a:cxnLst/>
            <a:rect l="l" t="t" r="r" b="b"/>
            <a:pathLst>
              <a:path w="56515" h="81915">
                <a:moveTo>
                  <a:pt x="3674" y="69351"/>
                </a:moveTo>
                <a:lnTo>
                  <a:pt x="4593" y="80592"/>
                </a:lnTo>
                <a:lnTo>
                  <a:pt x="8267" y="81529"/>
                </a:lnTo>
                <a:lnTo>
                  <a:pt x="16535" y="81529"/>
                </a:lnTo>
                <a:lnTo>
                  <a:pt x="31588" y="70288"/>
                </a:lnTo>
                <a:lnTo>
                  <a:pt x="6430" y="70288"/>
                </a:lnTo>
                <a:lnTo>
                  <a:pt x="3674" y="69351"/>
                </a:lnTo>
                <a:close/>
              </a:path>
              <a:path w="56515" h="81915">
                <a:moveTo>
                  <a:pt x="14698" y="0"/>
                </a:moveTo>
                <a:lnTo>
                  <a:pt x="0" y="0"/>
                </a:lnTo>
                <a:lnTo>
                  <a:pt x="20209" y="58110"/>
                </a:lnTo>
                <a:lnTo>
                  <a:pt x="19291" y="62794"/>
                </a:lnTo>
                <a:lnTo>
                  <a:pt x="16535" y="66542"/>
                </a:lnTo>
                <a:lnTo>
                  <a:pt x="14698" y="68414"/>
                </a:lnTo>
                <a:lnTo>
                  <a:pt x="12860" y="69351"/>
                </a:lnTo>
                <a:lnTo>
                  <a:pt x="9186" y="70288"/>
                </a:lnTo>
                <a:lnTo>
                  <a:pt x="31588" y="70288"/>
                </a:lnTo>
                <a:lnTo>
                  <a:pt x="33057" y="66542"/>
                </a:lnTo>
                <a:lnTo>
                  <a:pt x="36732" y="55301"/>
                </a:lnTo>
                <a:lnTo>
                  <a:pt x="41634" y="41249"/>
                </a:lnTo>
                <a:lnTo>
                  <a:pt x="28464" y="41249"/>
                </a:lnTo>
                <a:lnTo>
                  <a:pt x="14698" y="0"/>
                </a:lnTo>
                <a:close/>
              </a:path>
              <a:path w="56515" h="81915">
                <a:moveTo>
                  <a:pt x="56023" y="0"/>
                </a:moveTo>
                <a:lnTo>
                  <a:pt x="41325" y="0"/>
                </a:lnTo>
                <a:lnTo>
                  <a:pt x="28464" y="41249"/>
                </a:lnTo>
                <a:lnTo>
                  <a:pt x="41634" y="41249"/>
                </a:lnTo>
                <a:lnTo>
                  <a:pt x="56023" y="0"/>
                </a:lnTo>
                <a:close/>
              </a:path>
            </a:pathLst>
          </a:custGeom>
          <a:solidFill>
            <a:srgbClr val="000000"/>
          </a:solidFill>
        </p:spPr>
        <p:txBody>
          <a:bodyPr wrap="square" lIns="0" tIns="0" rIns="0" bIns="0" rtlCol="0"/>
          <a:lstStyle/>
          <a:p>
            <a:endParaRPr/>
          </a:p>
        </p:txBody>
      </p:sp>
      <p:sp>
        <p:nvSpPr>
          <p:cNvPr id="1310" name="object 1310"/>
          <p:cNvSpPr/>
          <p:nvPr/>
        </p:nvSpPr>
        <p:spPr>
          <a:xfrm>
            <a:off x="7565287" y="6730486"/>
            <a:ext cx="56515" cy="81915"/>
          </a:xfrm>
          <a:custGeom>
            <a:avLst/>
            <a:gdLst/>
            <a:ahLst/>
            <a:cxnLst/>
            <a:rect l="l" t="t" r="r" b="b"/>
            <a:pathLst>
              <a:path w="56515" h="81915">
                <a:moveTo>
                  <a:pt x="0" y="0"/>
                </a:moveTo>
                <a:lnTo>
                  <a:pt x="14698" y="0"/>
                </a:lnTo>
                <a:lnTo>
                  <a:pt x="28464" y="41249"/>
                </a:lnTo>
                <a:lnTo>
                  <a:pt x="41325" y="0"/>
                </a:lnTo>
                <a:lnTo>
                  <a:pt x="56023" y="0"/>
                </a:lnTo>
                <a:lnTo>
                  <a:pt x="36732" y="55301"/>
                </a:lnTo>
                <a:lnTo>
                  <a:pt x="33057" y="66542"/>
                </a:lnTo>
                <a:lnTo>
                  <a:pt x="16535" y="81529"/>
                </a:lnTo>
                <a:lnTo>
                  <a:pt x="12860" y="81529"/>
                </a:lnTo>
                <a:lnTo>
                  <a:pt x="8267" y="81529"/>
                </a:lnTo>
                <a:lnTo>
                  <a:pt x="4593" y="80592"/>
                </a:lnTo>
                <a:lnTo>
                  <a:pt x="3674" y="69351"/>
                </a:lnTo>
                <a:lnTo>
                  <a:pt x="6430" y="70288"/>
                </a:lnTo>
                <a:lnTo>
                  <a:pt x="9186" y="70288"/>
                </a:lnTo>
                <a:lnTo>
                  <a:pt x="20209" y="58110"/>
                </a:lnTo>
                <a:lnTo>
                  <a:pt x="0" y="0"/>
                </a:lnTo>
                <a:close/>
              </a:path>
            </a:pathLst>
          </a:custGeom>
          <a:ln w="3175">
            <a:solidFill>
              <a:srgbClr val="000000"/>
            </a:solidFill>
          </a:ln>
        </p:spPr>
        <p:txBody>
          <a:bodyPr wrap="square" lIns="0" tIns="0" rIns="0" bIns="0" rtlCol="0"/>
          <a:lstStyle/>
          <a:p>
            <a:endParaRPr/>
          </a:p>
        </p:txBody>
      </p:sp>
      <p:sp>
        <p:nvSpPr>
          <p:cNvPr id="1311" name="object 1311"/>
          <p:cNvSpPr/>
          <p:nvPr/>
        </p:nvSpPr>
        <p:spPr>
          <a:xfrm>
            <a:off x="7659893" y="6707999"/>
            <a:ext cx="26034" cy="103505"/>
          </a:xfrm>
          <a:custGeom>
            <a:avLst/>
            <a:gdLst/>
            <a:ahLst/>
            <a:cxnLst/>
            <a:rect l="l" t="t" r="r" b="b"/>
            <a:pathLst>
              <a:path w="26034" h="103504">
                <a:moveTo>
                  <a:pt x="25747" y="0"/>
                </a:moveTo>
                <a:lnTo>
                  <a:pt x="16560" y="0"/>
                </a:lnTo>
                <a:lnTo>
                  <a:pt x="10130" y="10305"/>
                </a:lnTo>
                <a:lnTo>
                  <a:pt x="5537" y="22487"/>
                </a:lnTo>
                <a:lnTo>
                  <a:pt x="918" y="36538"/>
                </a:lnTo>
                <a:lnTo>
                  <a:pt x="0" y="51526"/>
                </a:lnTo>
                <a:lnTo>
                  <a:pt x="918" y="64673"/>
                </a:lnTo>
                <a:lnTo>
                  <a:pt x="3674" y="77788"/>
                </a:lnTo>
                <a:lnTo>
                  <a:pt x="9211" y="90901"/>
                </a:lnTo>
                <a:lnTo>
                  <a:pt x="16560" y="103079"/>
                </a:lnTo>
                <a:lnTo>
                  <a:pt x="25747" y="103079"/>
                </a:lnTo>
                <a:lnTo>
                  <a:pt x="22991" y="93712"/>
                </a:lnTo>
                <a:lnTo>
                  <a:pt x="20235" y="87155"/>
                </a:lnTo>
                <a:lnTo>
                  <a:pt x="16560" y="70293"/>
                </a:lnTo>
                <a:lnTo>
                  <a:pt x="14723" y="51526"/>
                </a:lnTo>
                <a:lnTo>
                  <a:pt x="15642" y="39349"/>
                </a:lnTo>
                <a:lnTo>
                  <a:pt x="17479" y="27171"/>
                </a:lnTo>
                <a:lnTo>
                  <a:pt x="20235" y="14993"/>
                </a:lnTo>
                <a:lnTo>
                  <a:pt x="25747" y="0"/>
                </a:lnTo>
                <a:close/>
              </a:path>
            </a:pathLst>
          </a:custGeom>
          <a:solidFill>
            <a:srgbClr val="000000"/>
          </a:solidFill>
        </p:spPr>
        <p:txBody>
          <a:bodyPr wrap="square" lIns="0" tIns="0" rIns="0" bIns="0" rtlCol="0"/>
          <a:lstStyle/>
          <a:p>
            <a:endParaRPr/>
          </a:p>
        </p:txBody>
      </p:sp>
      <p:sp>
        <p:nvSpPr>
          <p:cNvPr id="1312" name="object 1312"/>
          <p:cNvSpPr/>
          <p:nvPr/>
        </p:nvSpPr>
        <p:spPr>
          <a:xfrm>
            <a:off x="7659893" y="6707999"/>
            <a:ext cx="26034" cy="103505"/>
          </a:xfrm>
          <a:custGeom>
            <a:avLst/>
            <a:gdLst/>
            <a:ahLst/>
            <a:cxnLst/>
            <a:rect l="l" t="t" r="r" b="b"/>
            <a:pathLst>
              <a:path w="26034" h="103504">
                <a:moveTo>
                  <a:pt x="16560" y="0"/>
                </a:moveTo>
                <a:lnTo>
                  <a:pt x="25747" y="0"/>
                </a:lnTo>
                <a:lnTo>
                  <a:pt x="20235" y="14993"/>
                </a:lnTo>
                <a:lnTo>
                  <a:pt x="17479" y="27171"/>
                </a:lnTo>
                <a:lnTo>
                  <a:pt x="15642" y="39349"/>
                </a:lnTo>
                <a:lnTo>
                  <a:pt x="14723" y="51526"/>
                </a:lnTo>
                <a:lnTo>
                  <a:pt x="16560" y="70293"/>
                </a:lnTo>
                <a:lnTo>
                  <a:pt x="20235" y="87155"/>
                </a:lnTo>
                <a:lnTo>
                  <a:pt x="22991" y="93712"/>
                </a:lnTo>
                <a:lnTo>
                  <a:pt x="25747" y="103079"/>
                </a:lnTo>
                <a:lnTo>
                  <a:pt x="16560" y="103079"/>
                </a:lnTo>
                <a:lnTo>
                  <a:pt x="9211" y="90901"/>
                </a:lnTo>
                <a:lnTo>
                  <a:pt x="3674" y="77788"/>
                </a:lnTo>
                <a:lnTo>
                  <a:pt x="918" y="64673"/>
                </a:lnTo>
                <a:lnTo>
                  <a:pt x="0" y="51526"/>
                </a:lnTo>
                <a:lnTo>
                  <a:pt x="918" y="36538"/>
                </a:lnTo>
                <a:lnTo>
                  <a:pt x="5537" y="22487"/>
                </a:lnTo>
                <a:lnTo>
                  <a:pt x="10130" y="10305"/>
                </a:lnTo>
                <a:lnTo>
                  <a:pt x="16560" y="0"/>
                </a:lnTo>
                <a:close/>
              </a:path>
            </a:pathLst>
          </a:custGeom>
          <a:ln w="3175">
            <a:solidFill>
              <a:srgbClr val="000000"/>
            </a:solidFill>
          </a:ln>
        </p:spPr>
        <p:txBody>
          <a:bodyPr wrap="square" lIns="0" tIns="0" rIns="0" bIns="0" rtlCol="0"/>
          <a:lstStyle/>
          <a:p>
            <a:endParaRPr/>
          </a:p>
        </p:txBody>
      </p:sp>
      <p:sp>
        <p:nvSpPr>
          <p:cNvPr id="1313" name="object 1313"/>
          <p:cNvSpPr/>
          <p:nvPr/>
        </p:nvSpPr>
        <p:spPr>
          <a:xfrm>
            <a:off x="7696664" y="6728612"/>
            <a:ext cx="83820" cy="60325"/>
          </a:xfrm>
          <a:custGeom>
            <a:avLst/>
            <a:gdLst/>
            <a:ahLst/>
            <a:cxnLst/>
            <a:rect l="l" t="t" r="r" b="b"/>
            <a:pathLst>
              <a:path w="83820" h="60325">
                <a:moveTo>
                  <a:pt x="14698" y="1873"/>
                </a:moveTo>
                <a:lnTo>
                  <a:pt x="0" y="1873"/>
                </a:lnTo>
                <a:lnTo>
                  <a:pt x="0" y="59984"/>
                </a:lnTo>
                <a:lnTo>
                  <a:pt x="14698" y="59984"/>
                </a:lnTo>
                <a:lnTo>
                  <a:pt x="14698" y="26229"/>
                </a:lnTo>
                <a:lnTo>
                  <a:pt x="15616" y="22482"/>
                </a:lnTo>
                <a:lnTo>
                  <a:pt x="15616" y="19672"/>
                </a:lnTo>
                <a:lnTo>
                  <a:pt x="17453" y="16862"/>
                </a:lnTo>
                <a:lnTo>
                  <a:pt x="20209" y="14051"/>
                </a:lnTo>
                <a:lnTo>
                  <a:pt x="22965" y="13114"/>
                </a:lnTo>
                <a:lnTo>
                  <a:pt x="26640" y="12177"/>
                </a:lnTo>
                <a:lnTo>
                  <a:pt x="82242" y="12177"/>
                </a:lnTo>
                <a:lnTo>
                  <a:pt x="81783" y="10304"/>
                </a:lnTo>
                <a:lnTo>
                  <a:pt x="81476" y="9367"/>
                </a:lnTo>
                <a:lnTo>
                  <a:pt x="14698" y="9367"/>
                </a:lnTo>
                <a:lnTo>
                  <a:pt x="14698" y="1873"/>
                </a:lnTo>
                <a:close/>
              </a:path>
              <a:path w="83820" h="60325">
                <a:moveTo>
                  <a:pt x="60616" y="12177"/>
                </a:moveTo>
                <a:lnTo>
                  <a:pt x="28477" y="12177"/>
                </a:lnTo>
                <a:lnTo>
                  <a:pt x="31233" y="13114"/>
                </a:lnTo>
                <a:lnTo>
                  <a:pt x="33070" y="16862"/>
                </a:lnTo>
                <a:lnTo>
                  <a:pt x="33989" y="19672"/>
                </a:lnTo>
                <a:lnTo>
                  <a:pt x="33989" y="59984"/>
                </a:lnTo>
                <a:lnTo>
                  <a:pt x="49593" y="59984"/>
                </a:lnTo>
                <a:lnTo>
                  <a:pt x="49593" y="23418"/>
                </a:lnTo>
                <a:lnTo>
                  <a:pt x="50511" y="19672"/>
                </a:lnTo>
                <a:lnTo>
                  <a:pt x="54186" y="14051"/>
                </a:lnTo>
                <a:lnTo>
                  <a:pt x="57860" y="13114"/>
                </a:lnTo>
                <a:lnTo>
                  <a:pt x="60616" y="12177"/>
                </a:lnTo>
                <a:close/>
              </a:path>
              <a:path w="83820" h="60325">
                <a:moveTo>
                  <a:pt x="82242" y="12177"/>
                </a:moveTo>
                <a:lnTo>
                  <a:pt x="63372" y="12177"/>
                </a:lnTo>
                <a:lnTo>
                  <a:pt x="67047" y="15925"/>
                </a:lnTo>
                <a:lnTo>
                  <a:pt x="67965" y="17799"/>
                </a:lnTo>
                <a:lnTo>
                  <a:pt x="68884" y="21545"/>
                </a:lnTo>
                <a:lnTo>
                  <a:pt x="68884" y="59984"/>
                </a:lnTo>
                <a:lnTo>
                  <a:pt x="83620" y="59984"/>
                </a:lnTo>
                <a:lnTo>
                  <a:pt x="83620" y="17799"/>
                </a:lnTo>
                <a:lnTo>
                  <a:pt x="82242" y="12177"/>
                </a:lnTo>
                <a:close/>
              </a:path>
              <a:path w="83820" h="60325">
                <a:moveTo>
                  <a:pt x="32151" y="0"/>
                </a:moveTo>
                <a:lnTo>
                  <a:pt x="22965" y="2810"/>
                </a:lnTo>
                <a:lnTo>
                  <a:pt x="14698" y="9367"/>
                </a:lnTo>
                <a:lnTo>
                  <a:pt x="47755" y="9367"/>
                </a:lnTo>
                <a:lnTo>
                  <a:pt x="45918" y="6558"/>
                </a:lnTo>
                <a:lnTo>
                  <a:pt x="43175" y="4684"/>
                </a:lnTo>
                <a:lnTo>
                  <a:pt x="41338" y="2810"/>
                </a:lnTo>
                <a:lnTo>
                  <a:pt x="36745" y="936"/>
                </a:lnTo>
                <a:lnTo>
                  <a:pt x="32151" y="0"/>
                </a:lnTo>
                <a:close/>
              </a:path>
              <a:path w="83820" h="60325">
                <a:moveTo>
                  <a:pt x="65209" y="0"/>
                </a:moveTo>
                <a:lnTo>
                  <a:pt x="59698" y="936"/>
                </a:lnTo>
                <a:lnTo>
                  <a:pt x="56023" y="2810"/>
                </a:lnTo>
                <a:lnTo>
                  <a:pt x="51430" y="5621"/>
                </a:lnTo>
                <a:lnTo>
                  <a:pt x="47755" y="9367"/>
                </a:lnTo>
                <a:lnTo>
                  <a:pt x="81476" y="9367"/>
                </a:lnTo>
                <a:lnTo>
                  <a:pt x="65209" y="0"/>
                </a:lnTo>
                <a:close/>
              </a:path>
            </a:pathLst>
          </a:custGeom>
          <a:solidFill>
            <a:srgbClr val="000000"/>
          </a:solidFill>
        </p:spPr>
        <p:txBody>
          <a:bodyPr wrap="square" lIns="0" tIns="0" rIns="0" bIns="0" rtlCol="0"/>
          <a:lstStyle/>
          <a:p>
            <a:endParaRPr/>
          </a:p>
        </p:txBody>
      </p:sp>
      <p:sp>
        <p:nvSpPr>
          <p:cNvPr id="1314" name="object 1314"/>
          <p:cNvSpPr/>
          <p:nvPr/>
        </p:nvSpPr>
        <p:spPr>
          <a:xfrm>
            <a:off x="7696664" y="6728612"/>
            <a:ext cx="83820" cy="60325"/>
          </a:xfrm>
          <a:custGeom>
            <a:avLst/>
            <a:gdLst/>
            <a:ahLst/>
            <a:cxnLst/>
            <a:rect l="l" t="t" r="r" b="b"/>
            <a:pathLst>
              <a:path w="83820" h="60325">
                <a:moveTo>
                  <a:pt x="32151" y="0"/>
                </a:moveTo>
                <a:lnTo>
                  <a:pt x="36745" y="936"/>
                </a:lnTo>
                <a:lnTo>
                  <a:pt x="41338" y="2810"/>
                </a:lnTo>
                <a:lnTo>
                  <a:pt x="43175" y="4684"/>
                </a:lnTo>
                <a:lnTo>
                  <a:pt x="45918" y="6558"/>
                </a:lnTo>
                <a:lnTo>
                  <a:pt x="47755" y="9367"/>
                </a:lnTo>
                <a:lnTo>
                  <a:pt x="51430" y="5621"/>
                </a:lnTo>
                <a:lnTo>
                  <a:pt x="56023" y="2810"/>
                </a:lnTo>
                <a:lnTo>
                  <a:pt x="59698" y="936"/>
                </a:lnTo>
                <a:lnTo>
                  <a:pt x="65209" y="0"/>
                </a:lnTo>
                <a:lnTo>
                  <a:pt x="68884" y="936"/>
                </a:lnTo>
                <a:lnTo>
                  <a:pt x="72597" y="1873"/>
                </a:lnTo>
                <a:lnTo>
                  <a:pt x="83620" y="17799"/>
                </a:lnTo>
                <a:lnTo>
                  <a:pt x="83620" y="22482"/>
                </a:lnTo>
                <a:lnTo>
                  <a:pt x="83620" y="59984"/>
                </a:lnTo>
                <a:lnTo>
                  <a:pt x="68884" y="59984"/>
                </a:lnTo>
                <a:lnTo>
                  <a:pt x="68884" y="27166"/>
                </a:lnTo>
                <a:lnTo>
                  <a:pt x="68884" y="21545"/>
                </a:lnTo>
                <a:lnTo>
                  <a:pt x="67965" y="17799"/>
                </a:lnTo>
                <a:lnTo>
                  <a:pt x="67047" y="15925"/>
                </a:lnTo>
                <a:lnTo>
                  <a:pt x="65209" y="14051"/>
                </a:lnTo>
                <a:lnTo>
                  <a:pt x="63372" y="12177"/>
                </a:lnTo>
                <a:lnTo>
                  <a:pt x="60616" y="12177"/>
                </a:lnTo>
                <a:lnTo>
                  <a:pt x="57860" y="13114"/>
                </a:lnTo>
                <a:lnTo>
                  <a:pt x="54186" y="14051"/>
                </a:lnTo>
                <a:lnTo>
                  <a:pt x="52348" y="16862"/>
                </a:lnTo>
                <a:lnTo>
                  <a:pt x="50511" y="19672"/>
                </a:lnTo>
                <a:lnTo>
                  <a:pt x="49593" y="23418"/>
                </a:lnTo>
                <a:lnTo>
                  <a:pt x="49593" y="27166"/>
                </a:lnTo>
                <a:lnTo>
                  <a:pt x="49593" y="31849"/>
                </a:lnTo>
                <a:lnTo>
                  <a:pt x="49593" y="59984"/>
                </a:lnTo>
                <a:lnTo>
                  <a:pt x="33989" y="59984"/>
                </a:lnTo>
                <a:lnTo>
                  <a:pt x="33989" y="28103"/>
                </a:lnTo>
                <a:lnTo>
                  <a:pt x="33989" y="23418"/>
                </a:lnTo>
                <a:lnTo>
                  <a:pt x="33989" y="19672"/>
                </a:lnTo>
                <a:lnTo>
                  <a:pt x="33070" y="16862"/>
                </a:lnTo>
                <a:lnTo>
                  <a:pt x="32151" y="14988"/>
                </a:lnTo>
                <a:lnTo>
                  <a:pt x="31233" y="13114"/>
                </a:lnTo>
                <a:lnTo>
                  <a:pt x="28477" y="12177"/>
                </a:lnTo>
                <a:lnTo>
                  <a:pt x="26640" y="12177"/>
                </a:lnTo>
                <a:lnTo>
                  <a:pt x="22965" y="13114"/>
                </a:lnTo>
                <a:lnTo>
                  <a:pt x="20209" y="14051"/>
                </a:lnTo>
                <a:lnTo>
                  <a:pt x="17453" y="16862"/>
                </a:lnTo>
                <a:lnTo>
                  <a:pt x="15616" y="19672"/>
                </a:lnTo>
                <a:lnTo>
                  <a:pt x="15616" y="22482"/>
                </a:lnTo>
                <a:lnTo>
                  <a:pt x="14698" y="26229"/>
                </a:lnTo>
                <a:lnTo>
                  <a:pt x="14698" y="31849"/>
                </a:lnTo>
                <a:lnTo>
                  <a:pt x="14698" y="59984"/>
                </a:lnTo>
                <a:lnTo>
                  <a:pt x="0" y="59984"/>
                </a:lnTo>
                <a:lnTo>
                  <a:pt x="0" y="1873"/>
                </a:lnTo>
                <a:lnTo>
                  <a:pt x="14698" y="1873"/>
                </a:lnTo>
                <a:lnTo>
                  <a:pt x="14698" y="9367"/>
                </a:lnTo>
                <a:lnTo>
                  <a:pt x="22965" y="2810"/>
                </a:lnTo>
                <a:lnTo>
                  <a:pt x="32151" y="0"/>
                </a:lnTo>
                <a:close/>
              </a:path>
            </a:pathLst>
          </a:custGeom>
          <a:ln w="3175">
            <a:solidFill>
              <a:srgbClr val="000000"/>
            </a:solidFill>
          </a:ln>
        </p:spPr>
        <p:txBody>
          <a:bodyPr wrap="square" lIns="0" tIns="0" rIns="0" bIns="0" rtlCol="0"/>
          <a:lstStyle/>
          <a:p>
            <a:endParaRPr/>
          </a:p>
        </p:txBody>
      </p:sp>
      <p:sp>
        <p:nvSpPr>
          <p:cNvPr id="1315" name="object 1315"/>
          <p:cNvSpPr/>
          <p:nvPr/>
        </p:nvSpPr>
        <p:spPr>
          <a:xfrm>
            <a:off x="7794051" y="6728612"/>
            <a:ext cx="85090" cy="60325"/>
          </a:xfrm>
          <a:custGeom>
            <a:avLst/>
            <a:gdLst/>
            <a:ahLst/>
            <a:cxnLst/>
            <a:rect l="l" t="t" r="r" b="b"/>
            <a:pathLst>
              <a:path w="85090" h="60325">
                <a:moveTo>
                  <a:pt x="14698" y="1873"/>
                </a:moveTo>
                <a:lnTo>
                  <a:pt x="0" y="1873"/>
                </a:lnTo>
                <a:lnTo>
                  <a:pt x="0" y="59984"/>
                </a:lnTo>
                <a:lnTo>
                  <a:pt x="14698" y="59984"/>
                </a:lnTo>
                <a:lnTo>
                  <a:pt x="14698" y="31849"/>
                </a:lnTo>
                <a:lnTo>
                  <a:pt x="15616" y="26229"/>
                </a:lnTo>
                <a:lnTo>
                  <a:pt x="15616" y="22482"/>
                </a:lnTo>
                <a:lnTo>
                  <a:pt x="16535" y="19672"/>
                </a:lnTo>
                <a:lnTo>
                  <a:pt x="20209" y="14051"/>
                </a:lnTo>
                <a:lnTo>
                  <a:pt x="22965" y="13114"/>
                </a:lnTo>
                <a:lnTo>
                  <a:pt x="26640" y="12177"/>
                </a:lnTo>
                <a:lnTo>
                  <a:pt x="83161" y="12177"/>
                </a:lnTo>
                <a:lnTo>
                  <a:pt x="82701" y="10304"/>
                </a:lnTo>
                <a:lnTo>
                  <a:pt x="82089" y="9367"/>
                </a:lnTo>
                <a:lnTo>
                  <a:pt x="14698" y="9367"/>
                </a:lnTo>
                <a:lnTo>
                  <a:pt x="14698" y="1873"/>
                </a:lnTo>
                <a:close/>
              </a:path>
              <a:path w="85090" h="60325">
                <a:moveTo>
                  <a:pt x="60629" y="12177"/>
                </a:moveTo>
                <a:lnTo>
                  <a:pt x="29396" y="12177"/>
                </a:lnTo>
                <a:lnTo>
                  <a:pt x="31233" y="13114"/>
                </a:lnTo>
                <a:lnTo>
                  <a:pt x="33070" y="14988"/>
                </a:lnTo>
                <a:lnTo>
                  <a:pt x="33989" y="16862"/>
                </a:lnTo>
                <a:lnTo>
                  <a:pt x="33989" y="19672"/>
                </a:lnTo>
                <a:lnTo>
                  <a:pt x="34907" y="23418"/>
                </a:lnTo>
                <a:lnTo>
                  <a:pt x="34907" y="59984"/>
                </a:lnTo>
                <a:lnTo>
                  <a:pt x="49605" y="59984"/>
                </a:lnTo>
                <a:lnTo>
                  <a:pt x="49605" y="27166"/>
                </a:lnTo>
                <a:lnTo>
                  <a:pt x="50524" y="23418"/>
                </a:lnTo>
                <a:lnTo>
                  <a:pt x="50524" y="19672"/>
                </a:lnTo>
                <a:lnTo>
                  <a:pt x="52361" y="16862"/>
                </a:lnTo>
                <a:lnTo>
                  <a:pt x="55117" y="14051"/>
                </a:lnTo>
                <a:lnTo>
                  <a:pt x="60629" y="12177"/>
                </a:lnTo>
                <a:close/>
              </a:path>
              <a:path w="85090" h="60325">
                <a:moveTo>
                  <a:pt x="83161" y="12177"/>
                </a:moveTo>
                <a:lnTo>
                  <a:pt x="63385" y="12177"/>
                </a:lnTo>
                <a:lnTo>
                  <a:pt x="66141" y="14051"/>
                </a:lnTo>
                <a:lnTo>
                  <a:pt x="67978" y="15925"/>
                </a:lnTo>
                <a:lnTo>
                  <a:pt x="68897" y="17799"/>
                </a:lnTo>
                <a:lnTo>
                  <a:pt x="68897" y="59984"/>
                </a:lnTo>
                <a:lnTo>
                  <a:pt x="84539" y="59984"/>
                </a:lnTo>
                <a:lnTo>
                  <a:pt x="84539" y="22482"/>
                </a:lnTo>
                <a:lnTo>
                  <a:pt x="83620" y="17799"/>
                </a:lnTo>
                <a:lnTo>
                  <a:pt x="83620" y="14051"/>
                </a:lnTo>
                <a:lnTo>
                  <a:pt x="83161" y="12177"/>
                </a:lnTo>
                <a:close/>
              </a:path>
              <a:path w="85090" h="60325">
                <a:moveTo>
                  <a:pt x="32151" y="0"/>
                </a:moveTo>
                <a:lnTo>
                  <a:pt x="22965" y="2810"/>
                </a:lnTo>
                <a:lnTo>
                  <a:pt x="14698" y="9367"/>
                </a:lnTo>
                <a:lnTo>
                  <a:pt x="47768" y="9367"/>
                </a:lnTo>
                <a:lnTo>
                  <a:pt x="32151" y="0"/>
                </a:lnTo>
                <a:close/>
              </a:path>
              <a:path w="85090" h="60325">
                <a:moveTo>
                  <a:pt x="65222" y="0"/>
                </a:moveTo>
                <a:lnTo>
                  <a:pt x="60629" y="936"/>
                </a:lnTo>
                <a:lnTo>
                  <a:pt x="56036" y="2810"/>
                </a:lnTo>
                <a:lnTo>
                  <a:pt x="51443" y="5621"/>
                </a:lnTo>
                <a:lnTo>
                  <a:pt x="47768" y="9367"/>
                </a:lnTo>
                <a:lnTo>
                  <a:pt x="82089" y="9367"/>
                </a:lnTo>
                <a:lnTo>
                  <a:pt x="80864" y="7494"/>
                </a:lnTo>
                <a:lnTo>
                  <a:pt x="79001" y="4684"/>
                </a:lnTo>
                <a:lnTo>
                  <a:pt x="76246" y="2810"/>
                </a:lnTo>
                <a:lnTo>
                  <a:pt x="65222" y="0"/>
                </a:lnTo>
                <a:close/>
              </a:path>
            </a:pathLst>
          </a:custGeom>
          <a:solidFill>
            <a:srgbClr val="000000"/>
          </a:solidFill>
        </p:spPr>
        <p:txBody>
          <a:bodyPr wrap="square" lIns="0" tIns="0" rIns="0" bIns="0" rtlCol="0"/>
          <a:lstStyle/>
          <a:p>
            <a:endParaRPr/>
          </a:p>
        </p:txBody>
      </p:sp>
      <p:sp>
        <p:nvSpPr>
          <p:cNvPr id="1316" name="object 1316"/>
          <p:cNvSpPr/>
          <p:nvPr/>
        </p:nvSpPr>
        <p:spPr>
          <a:xfrm>
            <a:off x="7794051" y="6728612"/>
            <a:ext cx="85090" cy="60325"/>
          </a:xfrm>
          <a:custGeom>
            <a:avLst/>
            <a:gdLst/>
            <a:ahLst/>
            <a:cxnLst/>
            <a:rect l="l" t="t" r="r" b="b"/>
            <a:pathLst>
              <a:path w="85090" h="60325">
                <a:moveTo>
                  <a:pt x="32151" y="0"/>
                </a:moveTo>
                <a:lnTo>
                  <a:pt x="47768" y="9367"/>
                </a:lnTo>
                <a:lnTo>
                  <a:pt x="51443" y="5621"/>
                </a:lnTo>
                <a:lnTo>
                  <a:pt x="56036" y="2810"/>
                </a:lnTo>
                <a:lnTo>
                  <a:pt x="60629" y="936"/>
                </a:lnTo>
                <a:lnTo>
                  <a:pt x="65222" y="0"/>
                </a:lnTo>
                <a:lnTo>
                  <a:pt x="68897" y="936"/>
                </a:lnTo>
                <a:lnTo>
                  <a:pt x="72571" y="1873"/>
                </a:lnTo>
                <a:lnTo>
                  <a:pt x="83620" y="14051"/>
                </a:lnTo>
                <a:lnTo>
                  <a:pt x="83620" y="17799"/>
                </a:lnTo>
                <a:lnTo>
                  <a:pt x="84539" y="22482"/>
                </a:lnTo>
                <a:lnTo>
                  <a:pt x="84539" y="59984"/>
                </a:lnTo>
                <a:lnTo>
                  <a:pt x="68897" y="59984"/>
                </a:lnTo>
                <a:lnTo>
                  <a:pt x="68897" y="27166"/>
                </a:lnTo>
                <a:lnTo>
                  <a:pt x="68897" y="21545"/>
                </a:lnTo>
                <a:lnTo>
                  <a:pt x="68897" y="17799"/>
                </a:lnTo>
                <a:lnTo>
                  <a:pt x="67978" y="15925"/>
                </a:lnTo>
                <a:lnTo>
                  <a:pt x="66141" y="14051"/>
                </a:lnTo>
                <a:lnTo>
                  <a:pt x="63385" y="12177"/>
                </a:lnTo>
                <a:lnTo>
                  <a:pt x="60629" y="12177"/>
                </a:lnTo>
                <a:lnTo>
                  <a:pt x="57873" y="13114"/>
                </a:lnTo>
                <a:lnTo>
                  <a:pt x="55117" y="14051"/>
                </a:lnTo>
                <a:lnTo>
                  <a:pt x="52361" y="16862"/>
                </a:lnTo>
                <a:lnTo>
                  <a:pt x="50524" y="19672"/>
                </a:lnTo>
                <a:lnTo>
                  <a:pt x="50524" y="23418"/>
                </a:lnTo>
                <a:lnTo>
                  <a:pt x="49605" y="27166"/>
                </a:lnTo>
                <a:lnTo>
                  <a:pt x="49605" y="31849"/>
                </a:lnTo>
                <a:lnTo>
                  <a:pt x="49605" y="59984"/>
                </a:lnTo>
                <a:lnTo>
                  <a:pt x="34907" y="59984"/>
                </a:lnTo>
                <a:lnTo>
                  <a:pt x="34907" y="28103"/>
                </a:lnTo>
                <a:lnTo>
                  <a:pt x="34907" y="23418"/>
                </a:lnTo>
                <a:lnTo>
                  <a:pt x="33989" y="19672"/>
                </a:lnTo>
                <a:lnTo>
                  <a:pt x="33989" y="16862"/>
                </a:lnTo>
                <a:lnTo>
                  <a:pt x="33070" y="14988"/>
                </a:lnTo>
                <a:lnTo>
                  <a:pt x="31233" y="13114"/>
                </a:lnTo>
                <a:lnTo>
                  <a:pt x="29396" y="12177"/>
                </a:lnTo>
                <a:lnTo>
                  <a:pt x="26640" y="12177"/>
                </a:lnTo>
                <a:lnTo>
                  <a:pt x="22965" y="13114"/>
                </a:lnTo>
                <a:lnTo>
                  <a:pt x="20209" y="14051"/>
                </a:lnTo>
                <a:lnTo>
                  <a:pt x="18372" y="16862"/>
                </a:lnTo>
                <a:lnTo>
                  <a:pt x="16535" y="19672"/>
                </a:lnTo>
                <a:lnTo>
                  <a:pt x="15616" y="22482"/>
                </a:lnTo>
                <a:lnTo>
                  <a:pt x="15616" y="26229"/>
                </a:lnTo>
                <a:lnTo>
                  <a:pt x="14698" y="31849"/>
                </a:lnTo>
                <a:lnTo>
                  <a:pt x="14698" y="59984"/>
                </a:lnTo>
                <a:lnTo>
                  <a:pt x="0" y="59984"/>
                </a:lnTo>
                <a:lnTo>
                  <a:pt x="0" y="1873"/>
                </a:lnTo>
                <a:lnTo>
                  <a:pt x="14698" y="1873"/>
                </a:lnTo>
                <a:lnTo>
                  <a:pt x="14698" y="9367"/>
                </a:lnTo>
                <a:lnTo>
                  <a:pt x="22965" y="2810"/>
                </a:lnTo>
                <a:lnTo>
                  <a:pt x="32151" y="0"/>
                </a:lnTo>
                <a:close/>
              </a:path>
            </a:pathLst>
          </a:custGeom>
          <a:ln w="3175">
            <a:solidFill>
              <a:srgbClr val="000000"/>
            </a:solidFill>
          </a:ln>
        </p:spPr>
        <p:txBody>
          <a:bodyPr wrap="square" lIns="0" tIns="0" rIns="0" bIns="0" rtlCol="0"/>
          <a:lstStyle/>
          <a:p>
            <a:endParaRPr/>
          </a:p>
        </p:txBody>
      </p:sp>
      <p:sp>
        <p:nvSpPr>
          <p:cNvPr id="1317" name="object 1317"/>
          <p:cNvSpPr/>
          <p:nvPr/>
        </p:nvSpPr>
        <p:spPr>
          <a:xfrm>
            <a:off x="7890533" y="6707999"/>
            <a:ext cx="26670" cy="103505"/>
          </a:xfrm>
          <a:custGeom>
            <a:avLst/>
            <a:gdLst/>
            <a:ahLst/>
            <a:cxnLst/>
            <a:rect l="l" t="t" r="r" b="b"/>
            <a:pathLst>
              <a:path w="26670" h="103504">
                <a:moveTo>
                  <a:pt x="9186" y="0"/>
                </a:moveTo>
                <a:lnTo>
                  <a:pt x="0" y="0"/>
                </a:lnTo>
                <a:lnTo>
                  <a:pt x="5511" y="14993"/>
                </a:lnTo>
                <a:lnTo>
                  <a:pt x="9186" y="27171"/>
                </a:lnTo>
                <a:lnTo>
                  <a:pt x="11023" y="39349"/>
                </a:lnTo>
                <a:lnTo>
                  <a:pt x="11942" y="51526"/>
                </a:lnTo>
                <a:lnTo>
                  <a:pt x="11942" y="58116"/>
                </a:lnTo>
                <a:lnTo>
                  <a:pt x="11023" y="63736"/>
                </a:lnTo>
                <a:lnTo>
                  <a:pt x="9186" y="76851"/>
                </a:lnTo>
                <a:lnTo>
                  <a:pt x="7349" y="83408"/>
                </a:lnTo>
                <a:lnTo>
                  <a:pt x="5511" y="88092"/>
                </a:lnTo>
                <a:lnTo>
                  <a:pt x="4593" y="92775"/>
                </a:lnTo>
                <a:lnTo>
                  <a:pt x="2755" y="97459"/>
                </a:lnTo>
                <a:lnTo>
                  <a:pt x="0" y="103079"/>
                </a:lnTo>
                <a:lnTo>
                  <a:pt x="9186" y="103079"/>
                </a:lnTo>
                <a:lnTo>
                  <a:pt x="17453" y="89029"/>
                </a:lnTo>
                <a:lnTo>
                  <a:pt x="22965" y="74977"/>
                </a:lnTo>
                <a:lnTo>
                  <a:pt x="25721" y="62799"/>
                </a:lnTo>
                <a:lnTo>
                  <a:pt x="26640" y="50589"/>
                </a:lnTo>
                <a:lnTo>
                  <a:pt x="25721" y="37475"/>
                </a:lnTo>
                <a:lnTo>
                  <a:pt x="22047" y="24361"/>
                </a:lnTo>
                <a:lnTo>
                  <a:pt x="16535" y="12179"/>
                </a:lnTo>
                <a:lnTo>
                  <a:pt x="9186" y="0"/>
                </a:lnTo>
                <a:close/>
              </a:path>
            </a:pathLst>
          </a:custGeom>
          <a:solidFill>
            <a:srgbClr val="000000"/>
          </a:solidFill>
        </p:spPr>
        <p:txBody>
          <a:bodyPr wrap="square" lIns="0" tIns="0" rIns="0" bIns="0" rtlCol="0"/>
          <a:lstStyle/>
          <a:p>
            <a:endParaRPr/>
          </a:p>
        </p:txBody>
      </p:sp>
      <p:sp>
        <p:nvSpPr>
          <p:cNvPr id="1318" name="object 1318"/>
          <p:cNvSpPr/>
          <p:nvPr/>
        </p:nvSpPr>
        <p:spPr>
          <a:xfrm>
            <a:off x="7890533" y="6707999"/>
            <a:ext cx="26670" cy="103505"/>
          </a:xfrm>
          <a:custGeom>
            <a:avLst/>
            <a:gdLst/>
            <a:ahLst/>
            <a:cxnLst/>
            <a:rect l="l" t="t" r="r" b="b"/>
            <a:pathLst>
              <a:path w="26670" h="103504">
                <a:moveTo>
                  <a:pt x="0" y="0"/>
                </a:moveTo>
                <a:lnTo>
                  <a:pt x="9186" y="0"/>
                </a:lnTo>
                <a:lnTo>
                  <a:pt x="16535" y="12179"/>
                </a:lnTo>
                <a:lnTo>
                  <a:pt x="22047" y="24361"/>
                </a:lnTo>
                <a:lnTo>
                  <a:pt x="25721" y="37475"/>
                </a:lnTo>
                <a:lnTo>
                  <a:pt x="26640" y="50589"/>
                </a:lnTo>
                <a:lnTo>
                  <a:pt x="25721" y="62799"/>
                </a:lnTo>
                <a:lnTo>
                  <a:pt x="22965" y="74977"/>
                </a:lnTo>
                <a:lnTo>
                  <a:pt x="17453" y="89029"/>
                </a:lnTo>
                <a:lnTo>
                  <a:pt x="9186" y="103079"/>
                </a:lnTo>
                <a:lnTo>
                  <a:pt x="0" y="103079"/>
                </a:lnTo>
                <a:lnTo>
                  <a:pt x="2755" y="97459"/>
                </a:lnTo>
                <a:lnTo>
                  <a:pt x="4593" y="92775"/>
                </a:lnTo>
                <a:lnTo>
                  <a:pt x="5511" y="88092"/>
                </a:lnTo>
                <a:lnTo>
                  <a:pt x="7349" y="83408"/>
                </a:lnTo>
                <a:lnTo>
                  <a:pt x="9186" y="76851"/>
                </a:lnTo>
                <a:lnTo>
                  <a:pt x="10104" y="70293"/>
                </a:lnTo>
                <a:lnTo>
                  <a:pt x="11023" y="63736"/>
                </a:lnTo>
                <a:lnTo>
                  <a:pt x="11942" y="58116"/>
                </a:lnTo>
                <a:lnTo>
                  <a:pt x="11942" y="51526"/>
                </a:lnTo>
                <a:lnTo>
                  <a:pt x="11023" y="39349"/>
                </a:lnTo>
                <a:lnTo>
                  <a:pt x="9186" y="27171"/>
                </a:lnTo>
                <a:lnTo>
                  <a:pt x="5511" y="14993"/>
                </a:lnTo>
                <a:lnTo>
                  <a:pt x="0" y="0"/>
                </a:lnTo>
                <a:close/>
              </a:path>
            </a:pathLst>
          </a:custGeom>
          <a:ln w="3175">
            <a:solidFill>
              <a:srgbClr val="000000"/>
            </a:solidFill>
          </a:ln>
        </p:spPr>
        <p:txBody>
          <a:bodyPr wrap="square" lIns="0" tIns="0" rIns="0" bIns="0" rtlCol="0"/>
          <a:lstStyle/>
          <a:p>
            <a:endParaRPr/>
          </a:p>
        </p:txBody>
      </p:sp>
      <p:sp>
        <p:nvSpPr>
          <p:cNvPr id="1319" name="object 1319"/>
          <p:cNvSpPr/>
          <p:nvPr/>
        </p:nvSpPr>
        <p:spPr>
          <a:xfrm>
            <a:off x="6216500" y="5901112"/>
            <a:ext cx="75565" cy="66040"/>
          </a:xfrm>
          <a:custGeom>
            <a:avLst/>
            <a:gdLst/>
            <a:ahLst/>
            <a:cxnLst/>
            <a:rect l="l" t="t" r="r" b="b"/>
            <a:pathLst>
              <a:path w="75564" h="66039">
                <a:moveTo>
                  <a:pt x="75314" y="0"/>
                </a:moveTo>
                <a:lnTo>
                  <a:pt x="0" y="30942"/>
                </a:lnTo>
                <a:lnTo>
                  <a:pt x="75314" y="65606"/>
                </a:lnTo>
                <a:lnTo>
                  <a:pt x="75314" y="59985"/>
                </a:lnTo>
                <a:lnTo>
                  <a:pt x="71640" y="59985"/>
                </a:lnTo>
                <a:lnTo>
                  <a:pt x="17441" y="34689"/>
                </a:lnTo>
                <a:lnTo>
                  <a:pt x="71640" y="12179"/>
                </a:lnTo>
                <a:lnTo>
                  <a:pt x="75314" y="12179"/>
                </a:lnTo>
                <a:lnTo>
                  <a:pt x="75314" y="0"/>
                </a:lnTo>
                <a:close/>
              </a:path>
              <a:path w="75564" h="66039">
                <a:moveTo>
                  <a:pt x="75314" y="12179"/>
                </a:moveTo>
                <a:lnTo>
                  <a:pt x="71640" y="12179"/>
                </a:lnTo>
                <a:lnTo>
                  <a:pt x="71640" y="59985"/>
                </a:lnTo>
                <a:lnTo>
                  <a:pt x="75314" y="59985"/>
                </a:lnTo>
                <a:lnTo>
                  <a:pt x="75314" y="12179"/>
                </a:lnTo>
                <a:close/>
              </a:path>
            </a:pathLst>
          </a:custGeom>
          <a:solidFill>
            <a:srgbClr val="000000"/>
          </a:solidFill>
        </p:spPr>
        <p:txBody>
          <a:bodyPr wrap="square" lIns="0" tIns="0" rIns="0" bIns="0" rtlCol="0"/>
          <a:lstStyle/>
          <a:p>
            <a:endParaRPr/>
          </a:p>
        </p:txBody>
      </p:sp>
      <p:sp>
        <p:nvSpPr>
          <p:cNvPr id="1320" name="object 1320"/>
          <p:cNvSpPr/>
          <p:nvPr/>
        </p:nvSpPr>
        <p:spPr>
          <a:xfrm>
            <a:off x="6233941" y="5913291"/>
            <a:ext cx="54610" cy="48260"/>
          </a:xfrm>
          <a:custGeom>
            <a:avLst/>
            <a:gdLst/>
            <a:ahLst/>
            <a:cxnLst/>
            <a:rect l="l" t="t" r="r" b="b"/>
            <a:pathLst>
              <a:path w="54610" h="48260">
                <a:moveTo>
                  <a:pt x="54199" y="0"/>
                </a:moveTo>
                <a:lnTo>
                  <a:pt x="0" y="22510"/>
                </a:lnTo>
                <a:lnTo>
                  <a:pt x="54199" y="47806"/>
                </a:lnTo>
                <a:lnTo>
                  <a:pt x="54199" y="0"/>
                </a:lnTo>
                <a:close/>
              </a:path>
            </a:pathLst>
          </a:custGeom>
          <a:ln w="3175">
            <a:solidFill>
              <a:srgbClr val="000000"/>
            </a:solidFill>
          </a:ln>
        </p:spPr>
        <p:txBody>
          <a:bodyPr wrap="square" lIns="0" tIns="0" rIns="0" bIns="0" rtlCol="0"/>
          <a:lstStyle/>
          <a:p>
            <a:endParaRPr/>
          </a:p>
        </p:txBody>
      </p:sp>
      <p:sp>
        <p:nvSpPr>
          <p:cNvPr id="1321" name="object 1321"/>
          <p:cNvSpPr/>
          <p:nvPr/>
        </p:nvSpPr>
        <p:spPr>
          <a:xfrm>
            <a:off x="6216500" y="5901112"/>
            <a:ext cx="75565" cy="66040"/>
          </a:xfrm>
          <a:custGeom>
            <a:avLst/>
            <a:gdLst/>
            <a:ahLst/>
            <a:cxnLst/>
            <a:rect l="l" t="t" r="r" b="b"/>
            <a:pathLst>
              <a:path w="75564" h="66039">
                <a:moveTo>
                  <a:pt x="75314" y="0"/>
                </a:moveTo>
                <a:lnTo>
                  <a:pt x="75314" y="65606"/>
                </a:lnTo>
                <a:lnTo>
                  <a:pt x="0" y="30942"/>
                </a:lnTo>
                <a:lnTo>
                  <a:pt x="75314" y="0"/>
                </a:lnTo>
                <a:close/>
              </a:path>
            </a:pathLst>
          </a:custGeom>
          <a:ln w="3175">
            <a:solidFill>
              <a:srgbClr val="000000"/>
            </a:solidFill>
          </a:ln>
        </p:spPr>
        <p:txBody>
          <a:bodyPr wrap="square" lIns="0" tIns="0" rIns="0" bIns="0" rtlCol="0"/>
          <a:lstStyle/>
          <a:p>
            <a:endParaRPr/>
          </a:p>
        </p:txBody>
      </p:sp>
      <p:sp>
        <p:nvSpPr>
          <p:cNvPr id="1322" name="object 1322"/>
          <p:cNvSpPr/>
          <p:nvPr/>
        </p:nvSpPr>
        <p:spPr>
          <a:xfrm>
            <a:off x="6211907" y="5868322"/>
            <a:ext cx="80010" cy="32384"/>
          </a:xfrm>
          <a:custGeom>
            <a:avLst/>
            <a:gdLst/>
            <a:ahLst/>
            <a:cxnLst/>
            <a:rect l="l" t="t" r="r" b="b"/>
            <a:pathLst>
              <a:path w="80010" h="32385">
                <a:moveTo>
                  <a:pt x="0" y="0"/>
                </a:moveTo>
                <a:lnTo>
                  <a:pt x="0" y="12179"/>
                </a:lnTo>
                <a:lnTo>
                  <a:pt x="79907" y="31853"/>
                </a:lnTo>
                <a:lnTo>
                  <a:pt x="79907" y="19674"/>
                </a:lnTo>
                <a:lnTo>
                  <a:pt x="0" y="0"/>
                </a:lnTo>
                <a:close/>
              </a:path>
            </a:pathLst>
          </a:custGeom>
          <a:solidFill>
            <a:srgbClr val="000000"/>
          </a:solidFill>
        </p:spPr>
        <p:txBody>
          <a:bodyPr wrap="square" lIns="0" tIns="0" rIns="0" bIns="0" rtlCol="0"/>
          <a:lstStyle/>
          <a:p>
            <a:endParaRPr/>
          </a:p>
        </p:txBody>
      </p:sp>
      <p:sp>
        <p:nvSpPr>
          <p:cNvPr id="1323" name="object 1323"/>
          <p:cNvSpPr/>
          <p:nvPr/>
        </p:nvSpPr>
        <p:spPr>
          <a:xfrm>
            <a:off x="6211907" y="5868322"/>
            <a:ext cx="80010" cy="32384"/>
          </a:xfrm>
          <a:custGeom>
            <a:avLst/>
            <a:gdLst/>
            <a:ahLst/>
            <a:cxnLst/>
            <a:rect l="l" t="t" r="r" b="b"/>
            <a:pathLst>
              <a:path w="80010" h="32385">
                <a:moveTo>
                  <a:pt x="0" y="0"/>
                </a:moveTo>
                <a:lnTo>
                  <a:pt x="79907" y="19674"/>
                </a:lnTo>
                <a:lnTo>
                  <a:pt x="79907" y="31853"/>
                </a:lnTo>
                <a:lnTo>
                  <a:pt x="0" y="12179"/>
                </a:lnTo>
                <a:lnTo>
                  <a:pt x="0" y="0"/>
                </a:lnTo>
                <a:close/>
              </a:path>
            </a:pathLst>
          </a:custGeom>
          <a:ln w="3175">
            <a:solidFill>
              <a:srgbClr val="000000"/>
            </a:solidFill>
          </a:ln>
        </p:spPr>
        <p:txBody>
          <a:bodyPr wrap="square" lIns="0" tIns="0" rIns="0" bIns="0" rtlCol="0"/>
          <a:lstStyle/>
          <a:p>
            <a:endParaRPr/>
          </a:p>
        </p:txBody>
      </p:sp>
      <p:sp>
        <p:nvSpPr>
          <p:cNvPr id="1324" name="object 1324"/>
          <p:cNvSpPr/>
          <p:nvPr/>
        </p:nvSpPr>
        <p:spPr>
          <a:xfrm>
            <a:off x="6218337" y="5804589"/>
            <a:ext cx="73660" cy="59055"/>
          </a:xfrm>
          <a:custGeom>
            <a:avLst/>
            <a:gdLst/>
            <a:ahLst/>
            <a:cxnLst/>
            <a:rect l="l" t="t" r="r" b="b"/>
            <a:pathLst>
              <a:path w="73660" h="59054">
                <a:moveTo>
                  <a:pt x="18360" y="2810"/>
                </a:moveTo>
                <a:lnTo>
                  <a:pt x="0" y="4684"/>
                </a:lnTo>
                <a:lnTo>
                  <a:pt x="0" y="59048"/>
                </a:lnTo>
                <a:lnTo>
                  <a:pt x="919" y="59048"/>
                </a:lnTo>
                <a:lnTo>
                  <a:pt x="17616" y="45932"/>
                </a:lnTo>
                <a:lnTo>
                  <a:pt x="2756" y="45932"/>
                </a:lnTo>
                <a:lnTo>
                  <a:pt x="2756" y="19674"/>
                </a:lnTo>
                <a:lnTo>
                  <a:pt x="18360" y="5621"/>
                </a:lnTo>
                <a:lnTo>
                  <a:pt x="18360" y="2810"/>
                </a:lnTo>
                <a:close/>
              </a:path>
              <a:path w="73660" h="59054">
                <a:moveTo>
                  <a:pt x="42108" y="30916"/>
                </a:moveTo>
                <a:lnTo>
                  <a:pt x="36732" y="30916"/>
                </a:lnTo>
                <a:lnTo>
                  <a:pt x="70721" y="59048"/>
                </a:lnTo>
                <a:lnTo>
                  <a:pt x="73477" y="59048"/>
                </a:lnTo>
                <a:lnTo>
                  <a:pt x="73477" y="49679"/>
                </a:lnTo>
                <a:lnTo>
                  <a:pt x="64291" y="49679"/>
                </a:lnTo>
                <a:lnTo>
                  <a:pt x="42108" y="30916"/>
                </a:lnTo>
                <a:close/>
              </a:path>
              <a:path w="73660" h="59054">
                <a:moveTo>
                  <a:pt x="51430" y="0"/>
                </a:moveTo>
                <a:lnTo>
                  <a:pt x="51430" y="1873"/>
                </a:lnTo>
                <a:lnTo>
                  <a:pt x="56023" y="3747"/>
                </a:lnTo>
                <a:lnTo>
                  <a:pt x="58779" y="5621"/>
                </a:lnTo>
                <a:lnTo>
                  <a:pt x="61535" y="8431"/>
                </a:lnTo>
                <a:lnTo>
                  <a:pt x="62453" y="11242"/>
                </a:lnTo>
                <a:lnTo>
                  <a:pt x="63372" y="14989"/>
                </a:lnTo>
                <a:lnTo>
                  <a:pt x="64291" y="19674"/>
                </a:lnTo>
                <a:lnTo>
                  <a:pt x="64291" y="49679"/>
                </a:lnTo>
                <a:lnTo>
                  <a:pt x="73477" y="49679"/>
                </a:lnTo>
                <a:lnTo>
                  <a:pt x="73477" y="2810"/>
                </a:lnTo>
                <a:lnTo>
                  <a:pt x="51430" y="0"/>
                </a:lnTo>
                <a:close/>
              </a:path>
              <a:path w="73660" h="59054">
                <a:moveTo>
                  <a:pt x="32139" y="22484"/>
                </a:moveTo>
                <a:lnTo>
                  <a:pt x="2756" y="45932"/>
                </a:lnTo>
                <a:lnTo>
                  <a:pt x="17616" y="45932"/>
                </a:lnTo>
                <a:lnTo>
                  <a:pt x="36732" y="30916"/>
                </a:lnTo>
                <a:lnTo>
                  <a:pt x="42108" y="30916"/>
                </a:lnTo>
                <a:lnTo>
                  <a:pt x="32139" y="22484"/>
                </a:lnTo>
                <a:close/>
              </a:path>
            </a:pathLst>
          </a:custGeom>
          <a:solidFill>
            <a:srgbClr val="000000"/>
          </a:solidFill>
        </p:spPr>
        <p:txBody>
          <a:bodyPr wrap="square" lIns="0" tIns="0" rIns="0" bIns="0" rtlCol="0"/>
          <a:lstStyle/>
          <a:p>
            <a:endParaRPr/>
          </a:p>
        </p:txBody>
      </p:sp>
      <p:sp>
        <p:nvSpPr>
          <p:cNvPr id="1325" name="object 1325"/>
          <p:cNvSpPr/>
          <p:nvPr/>
        </p:nvSpPr>
        <p:spPr>
          <a:xfrm>
            <a:off x="6218337" y="5804589"/>
            <a:ext cx="73660" cy="59055"/>
          </a:xfrm>
          <a:custGeom>
            <a:avLst/>
            <a:gdLst/>
            <a:ahLst/>
            <a:cxnLst/>
            <a:rect l="l" t="t" r="r" b="b"/>
            <a:pathLst>
              <a:path w="73660" h="59054">
                <a:moveTo>
                  <a:pt x="51430" y="0"/>
                </a:moveTo>
                <a:lnTo>
                  <a:pt x="73477" y="2810"/>
                </a:lnTo>
                <a:lnTo>
                  <a:pt x="73477" y="59048"/>
                </a:lnTo>
                <a:lnTo>
                  <a:pt x="70721" y="59048"/>
                </a:lnTo>
                <a:lnTo>
                  <a:pt x="36732" y="30916"/>
                </a:lnTo>
                <a:lnTo>
                  <a:pt x="919" y="59048"/>
                </a:lnTo>
                <a:lnTo>
                  <a:pt x="0" y="59048"/>
                </a:lnTo>
                <a:lnTo>
                  <a:pt x="0" y="4684"/>
                </a:lnTo>
                <a:lnTo>
                  <a:pt x="18360" y="2810"/>
                </a:lnTo>
                <a:lnTo>
                  <a:pt x="18360" y="5621"/>
                </a:lnTo>
                <a:lnTo>
                  <a:pt x="12860" y="6558"/>
                </a:lnTo>
                <a:lnTo>
                  <a:pt x="9186" y="7494"/>
                </a:lnTo>
                <a:lnTo>
                  <a:pt x="6430" y="9368"/>
                </a:lnTo>
                <a:lnTo>
                  <a:pt x="4593" y="12179"/>
                </a:lnTo>
                <a:lnTo>
                  <a:pt x="3674" y="15926"/>
                </a:lnTo>
                <a:lnTo>
                  <a:pt x="2756" y="19674"/>
                </a:lnTo>
                <a:lnTo>
                  <a:pt x="2756" y="45932"/>
                </a:lnTo>
                <a:lnTo>
                  <a:pt x="32139" y="22484"/>
                </a:lnTo>
                <a:lnTo>
                  <a:pt x="64291" y="49679"/>
                </a:lnTo>
                <a:lnTo>
                  <a:pt x="64291" y="19674"/>
                </a:lnTo>
                <a:lnTo>
                  <a:pt x="63372" y="14989"/>
                </a:lnTo>
                <a:lnTo>
                  <a:pt x="51430" y="1873"/>
                </a:lnTo>
                <a:lnTo>
                  <a:pt x="51430" y="0"/>
                </a:lnTo>
                <a:close/>
              </a:path>
            </a:pathLst>
          </a:custGeom>
          <a:ln w="3175">
            <a:solidFill>
              <a:srgbClr val="000000"/>
            </a:solidFill>
          </a:ln>
        </p:spPr>
        <p:txBody>
          <a:bodyPr wrap="square" lIns="0" tIns="0" rIns="0" bIns="0" rtlCol="0"/>
          <a:lstStyle/>
          <a:p>
            <a:endParaRPr/>
          </a:p>
        </p:txBody>
      </p:sp>
      <p:sp>
        <p:nvSpPr>
          <p:cNvPr id="1326" name="object 1326"/>
          <p:cNvSpPr/>
          <p:nvPr/>
        </p:nvSpPr>
        <p:spPr>
          <a:xfrm>
            <a:off x="3666868" y="6558847"/>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1327" name="object 1327"/>
          <p:cNvSpPr/>
          <p:nvPr/>
        </p:nvSpPr>
        <p:spPr>
          <a:xfrm>
            <a:off x="3666868" y="6538135"/>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1328" name="object 1328"/>
          <p:cNvSpPr/>
          <p:nvPr/>
        </p:nvSpPr>
        <p:spPr>
          <a:xfrm>
            <a:off x="3666868" y="6516938"/>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1329" name="object 1329"/>
          <p:cNvSpPr/>
          <p:nvPr/>
        </p:nvSpPr>
        <p:spPr>
          <a:xfrm>
            <a:off x="3666868" y="6496226"/>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1330" name="object 1330"/>
          <p:cNvSpPr/>
          <p:nvPr/>
        </p:nvSpPr>
        <p:spPr>
          <a:xfrm>
            <a:off x="3666868" y="6475514"/>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1331" name="object 1331"/>
          <p:cNvSpPr/>
          <p:nvPr/>
        </p:nvSpPr>
        <p:spPr>
          <a:xfrm>
            <a:off x="3666868" y="6454803"/>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1332" name="object 1332"/>
          <p:cNvSpPr/>
          <p:nvPr/>
        </p:nvSpPr>
        <p:spPr>
          <a:xfrm>
            <a:off x="3666868" y="6434065"/>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1333" name="object 1333"/>
          <p:cNvSpPr/>
          <p:nvPr/>
        </p:nvSpPr>
        <p:spPr>
          <a:xfrm>
            <a:off x="3666868" y="6413353"/>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1334" name="object 1334"/>
          <p:cNvSpPr/>
          <p:nvPr/>
        </p:nvSpPr>
        <p:spPr>
          <a:xfrm>
            <a:off x="3666868" y="6392641"/>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1335" name="object 1335"/>
          <p:cNvSpPr/>
          <p:nvPr/>
        </p:nvSpPr>
        <p:spPr>
          <a:xfrm>
            <a:off x="3666868" y="6371943"/>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1336" name="object 1336"/>
          <p:cNvSpPr/>
          <p:nvPr/>
        </p:nvSpPr>
        <p:spPr>
          <a:xfrm>
            <a:off x="3666868" y="6351192"/>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1337" name="object 1337"/>
          <p:cNvSpPr/>
          <p:nvPr/>
        </p:nvSpPr>
        <p:spPr>
          <a:xfrm>
            <a:off x="3666868" y="6330493"/>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1338" name="object 1338"/>
          <p:cNvSpPr/>
          <p:nvPr/>
        </p:nvSpPr>
        <p:spPr>
          <a:xfrm>
            <a:off x="3666868" y="6309782"/>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1339" name="object 1339"/>
          <p:cNvSpPr/>
          <p:nvPr/>
        </p:nvSpPr>
        <p:spPr>
          <a:xfrm>
            <a:off x="3666868" y="6289032"/>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1340" name="object 1340"/>
          <p:cNvSpPr/>
          <p:nvPr/>
        </p:nvSpPr>
        <p:spPr>
          <a:xfrm>
            <a:off x="3666868" y="6268332"/>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1341" name="object 1341"/>
          <p:cNvSpPr/>
          <p:nvPr/>
        </p:nvSpPr>
        <p:spPr>
          <a:xfrm>
            <a:off x="3666868" y="6247620"/>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1342" name="object 1342"/>
          <p:cNvSpPr/>
          <p:nvPr/>
        </p:nvSpPr>
        <p:spPr>
          <a:xfrm>
            <a:off x="3666868" y="6226909"/>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1343" name="object 1343"/>
          <p:cNvSpPr/>
          <p:nvPr/>
        </p:nvSpPr>
        <p:spPr>
          <a:xfrm>
            <a:off x="3666868" y="6205711"/>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1344" name="object 1344"/>
          <p:cNvSpPr/>
          <p:nvPr/>
        </p:nvSpPr>
        <p:spPr>
          <a:xfrm>
            <a:off x="3666868" y="6184999"/>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1345" name="object 1345"/>
          <p:cNvSpPr/>
          <p:nvPr/>
        </p:nvSpPr>
        <p:spPr>
          <a:xfrm>
            <a:off x="3666868" y="6164288"/>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1346" name="object 1346"/>
          <p:cNvSpPr/>
          <p:nvPr/>
        </p:nvSpPr>
        <p:spPr>
          <a:xfrm>
            <a:off x="3666868" y="6143563"/>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1347" name="object 1347"/>
          <p:cNvSpPr/>
          <p:nvPr/>
        </p:nvSpPr>
        <p:spPr>
          <a:xfrm>
            <a:off x="3666868" y="6122839"/>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1348" name="object 1348"/>
          <p:cNvSpPr/>
          <p:nvPr/>
        </p:nvSpPr>
        <p:spPr>
          <a:xfrm>
            <a:off x="3666868" y="6102127"/>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1349" name="object 1349"/>
          <p:cNvSpPr/>
          <p:nvPr/>
        </p:nvSpPr>
        <p:spPr>
          <a:xfrm>
            <a:off x="3666868" y="6081428"/>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1350" name="object 1350"/>
          <p:cNvSpPr/>
          <p:nvPr/>
        </p:nvSpPr>
        <p:spPr>
          <a:xfrm>
            <a:off x="3666868" y="6060678"/>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1351" name="object 1351"/>
          <p:cNvSpPr/>
          <p:nvPr/>
        </p:nvSpPr>
        <p:spPr>
          <a:xfrm>
            <a:off x="3666868" y="6039966"/>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1352" name="object 1352"/>
          <p:cNvSpPr/>
          <p:nvPr/>
        </p:nvSpPr>
        <p:spPr>
          <a:xfrm>
            <a:off x="3666868" y="6019267"/>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1353" name="object 1353"/>
          <p:cNvSpPr/>
          <p:nvPr/>
        </p:nvSpPr>
        <p:spPr>
          <a:xfrm>
            <a:off x="3666868" y="5998555"/>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1354" name="object 1354"/>
          <p:cNvSpPr/>
          <p:nvPr/>
        </p:nvSpPr>
        <p:spPr>
          <a:xfrm>
            <a:off x="3666868" y="5977818"/>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1355" name="object 1355"/>
          <p:cNvSpPr/>
          <p:nvPr/>
        </p:nvSpPr>
        <p:spPr>
          <a:xfrm>
            <a:off x="3666868" y="5957106"/>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1356" name="object 1356"/>
          <p:cNvSpPr/>
          <p:nvPr/>
        </p:nvSpPr>
        <p:spPr>
          <a:xfrm>
            <a:off x="3666868" y="5936394"/>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1357" name="object 1357"/>
          <p:cNvSpPr/>
          <p:nvPr/>
        </p:nvSpPr>
        <p:spPr>
          <a:xfrm>
            <a:off x="3666868" y="5915209"/>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1358" name="object 1358"/>
          <p:cNvSpPr/>
          <p:nvPr/>
        </p:nvSpPr>
        <p:spPr>
          <a:xfrm>
            <a:off x="3666868" y="5894484"/>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1359" name="object 1359"/>
          <p:cNvSpPr/>
          <p:nvPr/>
        </p:nvSpPr>
        <p:spPr>
          <a:xfrm>
            <a:off x="3666868" y="5873773"/>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1360" name="object 1360"/>
          <p:cNvSpPr/>
          <p:nvPr/>
        </p:nvSpPr>
        <p:spPr>
          <a:xfrm>
            <a:off x="3666868" y="5853061"/>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1361" name="object 1361"/>
          <p:cNvSpPr/>
          <p:nvPr/>
        </p:nvSpPr>
        <p:spPr>
          <a:xfrm>
            <a:off x="3666868" y="5832323"/>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1362" name="object 1362"/>
          <p:cNvSpPr/>
          <p:nvPr/>
        </p:nvSpPr>
        <p:spPr>
          <a:xfrm>
            <a:off x="3666868" y="5811611"/>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1363" name="object 1363"/>
          <p:cNvSpPr/>
          <p:nvPr/>
        </p:nvSpPr>
        <p:spPr>
          <a:xfrm>
            <a:off x="3666868" y="5790900"/>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1364" name="object 1364"/>
          <p:cNvSpPr/>
          <p:nvPr/>
        </p:nvSpPr>
        <p:spPr>
          <a:xfrm>
            <a:off x="3666868" y="5770201"/>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1365" name="object 1365"/>
          <p:cNvSpPr/>
          <p:nvPr/>
        </p:nvSpPr>
        <p:spPr>
          <a:xfrm>
            <a:off x="3666868" y="5749450"/>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1366" name="object 1366"/>
          <p:cNvSpPr/>
          <p:nvPr/>
        </p:nvSpPr>
        <p:spPr>
          <a:xfrm>
            <a:off x="3666868" y="5728752"/>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1367" name="object 1367"/>
          <p:cNvSpPr/>
          <p:nvPr/>
        </p:nvSpPr>
        <p:spPr>
          <a:xfrm>
            <a:off x="3666868" y="5708040"/>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1368" name="object 1368"/>
          <p:cNvSpPr/>
          <p:nvPr/>
        </p:nvSpPr>
        <p:spPr>
          <a:xfrm>
            <a:off x="3666868" y="5687328"/>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1369" name="object 1369"/>
          <p:cNvSpPr/>
          <p:nvPr/>
        </p:nvSpPr>
        <p:spPr>
          <a:xfrm>
            <a:off x="3666868" y="5666590"/>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1370" name="object 1370"/>
          <p:cNvSpPr/>
          <p:nvPr/>
        </p:nvSpPr>
        <p:spPr>
          <a:xfrm>
            <a:off x="3666868" y="5645879"/>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1371" name="object 1371"/>
          <p:cNvSpPr/>
          <p:nvPr/>
        </p:nvSpPr>
        <p:spPr>
          <a:xfrm>
            <a:off x="3666868" y="5625167"/>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1372" name="object 1372"/>
          <p:cNvSpPr/>
          <p:nvPr/>
        </p:nvSpPr>
        <p:spPr>
          <a:xfrm>
            <a:off x="3666868" y="5603969"/>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1373" name="object 1373"/>
          <p:cNvSpPr/>
          <p:nvPr/>
        </p:nvSpPr>
        <p:spPr>
          <a:xfrm>
            <a:off x="3666868" y="5583258"/>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1374" name="object 1374"/>
          <p:cNvSpPr/>
          <p:nvPr/>
        </p:nvSpPr>
        <p:spPr>
          <a:xfrm>
            <a:off x="3666868" y="5562546"/>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1375" name="object 1375"/>
          <p:cNvSpPr/>
          <p:nvPr/>
        </p:nvSpPr>
        <p:spPr>
          <a:xfrm>
            <a:off x="3666868" y="5541834"/>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1376" name="object 1376"/>
          <p:cNvSpPr/>
          <p:nvPr/>
        </p:nvSpPr>
        <p:spPr>
          <a:xfrm>
            <a:off x="3666868" y="5521097"/>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1377" name="object 1377"/>
          <p:cNvSpPr/>
          <p:nvPr/>
        </p:nvSpPr>
        <p:spPr>
          <a:xfrm>
            <a:off x="3666868" y="5500385"/>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1378" name="object 1378"/>
          <p:cNvSpPr/>
          <p:nvPr/>
        </p:nvSpPr>
        <p:spPr>
          <a:xfrm>
            <a:off x="3666868" y="5479686"/>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1379" name="object 1379"/>
          <p:cNvSpPr/>
          <p:nvPr/>
        </p:nvSpPr>
        <p:spPr>
          <a:xfrm>
            <a:off x="3666868" y="5458955"/>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1380" name="object 1380"/>
          <p:cNvSpPr/>
          <p:nvPr/>
        </p:nvSpPr>
        <p:spPr>
          <a:xfrm>
            <a:off x="3666868" y="5438230"/>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1381" name="object 1381"/>
          <p:cNvSpPr/>
          <p:nvPr/>
        </p:nvSpPr>
        <p:spPr>
          <a:xfrm>
            <a:off x="3666868" y="5417525"/>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1382" name="object 1382"/>
          <p:cNvSpPr/>
          <p:nvPr/>
        </p:nvSpPr>
        <p:spPr>
          <a:xfrm>
            <a:off x="3666868" y="5396813"/>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1383" name="object 1383"/>
          <p:cNvSpPr/>
          <p:nvPr/>
        </p:nvSpPr>
        <p:spPr>
          <a:xfrm>
            <a:off x="3666868" y="5376076"/>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1384" name="object 1384"/>
          <p:cNvSpPr/>
          <p:nvPr/>
        </p:nvSpPr>
        <p:spPr>
          <a:xfrm>
            <a:off x="3666868" y="5355364"/>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1385" name="object 1385"/>
          <p:cNvSpPr/>
          <p:nvPr/>
        </p:nvSpPr>
        <p:spPr>
          <a:xfrm>
            <a:off x="3666868" y="5334652"/>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1386" name="object 1386"/>
          <p:cNvSpPr/>
          <p:nvPr/>
        </p:nvSpPr>
        <p:spPr>
          <a:xfrm>
            <a:off x="3666868" y="5313940"/>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1387" name="object 1387"/>
          <p:cNvSpPr/>
          <p:nvPr/>
        </p:nvSpPr>
        <p:spPr>
          <a:xfrm>
            <a:off x="3666868" y="5292742"/>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1388" name="object 1388"/>
          <p:cNvSpPr/>
          <p:nvPr/>
        </p:nvSpPr>
        <p:spPr>
          <a:xfrm>
            <a:off x="3666868" y="5272031"/>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1389" name="object 1389"/>
          <p:cNvSpPr/>
          <p:nvPr/>
        </p:nvSpPr>
        <p:spPr>
          <a:xfrm>
            <a:off x="3666868" y="5251319"/>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1390" name="object 1390"/>
          <p:cNvSpPr/>
          <p:nvPr/>
        </p:nvSpPr>
        <p:spPr>
          <a:xfrm>
            <a:off x="3666868" y="5230581"/>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1391" name="object 1391"/>
          <p:cNvSpPr/>
          <p:nvPr/>
        </p:nvSpPr>
        <p:spPr>
          <a:xfrm>
            <a:off x="3666868" y="5209870"/>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1392" name="object 1392"/>
          <p:cNvSpPr/>
          <p:nvPr/>
        </p:nvSpPr>
        <p:spPr>
          <a:xfrm>
            <a:off x="3666868" y="5189158"/>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1393" name="object 1393"/>
          <p:cNvSpPr/>
          <p:nvPr/>
        </p:nvSpPr>
        <p:spPr>
          <a:xfrm>
            <a:off x="3666868" y="5168459"/>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1394" name="object 1394"/>
          <p:cNvSpPr/>
          <p:nvPr/>
        </p:nvSpPr>
        <p:spPr>
          <a:xfrm>
            <a:off x="3666868" y="5147709"/>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1395" name="object 1395"/>
          <p:cNvSpPr/>
          <p:nvPr/>
        </p:nvSpPr>
        <p:spPr>
          <a:xfrm>
            <a:off x="3666868" y="5127010"/>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1396" name="object 1396"/>
          <p:cNvSpPr/>
          <p:nvPr/>
        </p:nvSpPr>
        <p:spPr>
          <a:xfrm>
            <a:off x="3666868" y="5106298"/>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1397" name="object 1397"/>
          <p:cNvSpPr/>
          <p:nvPr/>
        </p:nvSpPr>
        <p:spPr>
          <a:xfrm>
            <a:off x="3666868" y="5085586"/>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1398" name="object 1398"/>
          <p:cNvSpPr/>
          <p:nvPr/>
        </p:nvSpPr>
        <p:spPr>
          <a:xfrm>
            <a:off x="3666868" y="5064849"/>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1399" name="object 1399"/>
          <p:cNvSpPr/>
          <p:nvPr/>
        </p:nvSpPr>
        <p:spPr>
          <a:xfrm>
            <a:off x="3666868" y="5044137"/>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1400" name="object 1400"/>
          <p:cNvSpPr/>
          <p:nvPr/>
        </p:nvSpPr>
        <p:spPr>
          <a:xfrm>
            <a:off x="3666868" y="5023425"/>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1401" name="object 1401"/>
          <p:cNvSpPr/>
          <p:nvPr/>
        </p:nvSpPr>
        <p:spPr>
          <a:xfrm>
            <a:off x="3666868" y="5002228"/>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1402" name="object 1402"/>
          <p:cNvSpPr/>
          <p:nvPr/>
        </p:nvSpPr>
        <p:spPr>
          <a:xfrm>
            <a:off x="3666868" y="4981516"/>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1403" name="object 1403"/>
          <p:cNvSpPr/>
          <p:nvPr/>
        </p:nvSpPr>
        <p:spPr>
          <a:xfrm>
            <a:off x="3666868" y="4960804"/>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1404" name="object 1404"/>
          <p:cNvSpPr/>
          <p:nvPr/>
        </p:nvSpPr>
        <p:spPr>
          <a:xfrm>
            <a:off x="3666868" y="4940092"/>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1405" name="object 1405"/>
          <p:cNvSpPr/>
          <p:nvPr/>
        </p:nvSpPr>
        <p:spPr>
          <a:xfrm>
            <a:off x="3910791" y="6516938"/>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1406" name="object 1406"/>
          <p:cNvSpPr/>
          <p:nvPr/>
        </p:nvSpPr>
        <p:spPr>
          <a:xfrm>
            <a:off x="3910791" y="6496226"/>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1407" name="object 1407"/>
          <p:cNvSpPr/>
          <p:nvPr/>
        </p:nvSpPr>
        <p:spPr>
          <a:xfrm>
            <a:off x="3910791" y="6475514"/>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1408" name="object 1408"/>
          <p:cNvSpPr/>
          <p:nvPr/>
        </p:nvSpPr>
        <p:spPr>
          <a:xfrm>
            <a:off x="3910791" y="6454803"/>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1409" name="object 1409"/>
          <p:cNvSpPr/>
          <p:nvPr/>
        </p:nvSpPr>
        <p:spPr>
          <a:xfrm>
            <a:off x="3910791" y="6434065"/>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1410" name="object 1410"/>
          <p:cNvSpPr/>
          <p:nvPr/>
        </p:nvSpPr>
        <p:spPr>
          <a:xfrm>
            <a:off x="3910791" y="6413353"/>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1411" name="object 1411"/>
          <p:cNvSpPr/>
          <p:nvPr/>
        </p:nvSpPr>
        <p:spPr>
          <a:xfrm>
            <a:off x="3910791" y="6392641"/>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1412" name="object 1412"/>
          <p:cNvSpPr/>
          <p:nvPr/>
        </p:nvSpPr>
        <p:spPr>
          <a:xfrm>
            <a:off x="3910791" y="6371943"/>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1413" name="object 1413"/>
          <p:cNvSpPr/>
          <p:nvPr/>
        </p:nvSpPr>
        <p:spPr>
          <a:xfrm>
            <a:off x="3910791" y="6351192"/>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1414" name="object 1414"/>
          <p:cNvSpPr/>
          <p:nvPr/>
        </p:nvSpPr>
        <p:spPr>
          <a:xfrm>
            <a:off x="3910791" y="6330493"/>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1415" name="object 1415"/>
          <p:cNvSpPr/>
          <p:nvPr/>
        </p:nvSpPr>
        <p:spPr>
          <a:xfrm>
            <a:off x="3910791" y="6309782"/>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1416" name="object 1416"/>
          <p:cNvSpPr/>
          <p:nvPr/>
        </p:nvSpPr>
        <p:spPr>
          <a:xfrm>
            <a:off x="3910791" y="6289032"/>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1417" name="object 1417"/>
          <p:cNvSpPr/>
          <p:nvPr/>
        </p:nvSpPr>
        <p:spPr>
          <a:xfrm>
            <a:off x="3910791" y="6268332"/>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1418" name="object 1418"/>
          <p:cNvSpPr/>
          <p:nvPr/>
        </p:nvSpPr>
        <p:spPr>
          <a:xfrm>
            <a:off x="3910791" y="6247620"/>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1419" name="object 1419"/>
          <p:cNvSpPr/>
          <p:nvPr/>
        </p:nvSpPr>
        <p:spPr>
          <a:xfrm>
            <a:off x="3910791" y="6226909"/>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1420" name="object 1420"/>
          <p:cNvSpPr/>
          <p:nvPr/>
        </p:nvSpPr>
        <p:spPr>
          <a:xfrm>
            <a:off x="3910791" y="6205711"/>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1421" name="object 1421"/>
          <p:cNvSpPr/>
          <p:nvPr/>
        </p:nvSpPr>
        <p:spPr>
          <a:xfrm>
            <a:off x="3910791" y="6184999"/>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1422" name="object 1422"/>
          <p:cNvSpPr/>
          <p:nvPr/>
        </p:nvSpPr>
        <p:spPr>
          <a:xfrm>
            <a:off x="3910791" y="6164288"/>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1423" name="object 1423"/>
          <p:cNvSpPr/>
          <p:nvPr/>
        </p:nvSpPr>
        <p:spPr>
          <a:xfrm>
            <a:off x="3910791" y="6143563"/>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1424" name="object 1424"/>
          <p:cNvSpPr/>
          <p:nvPr/>
        </p:nvSpPr>
        <p:spPr>
          <a:xfrm>
            <a:off x="3910791" y="6122839"/>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1425" name="object 1425"/>
          <p:cNvSpPr/>
          <p:nvPr/>
        </p:nvSpPr>
        <p:spPr>
          <a:xfrm>
            <a:off x="3910791" y="6102127"/>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1426" name="object 1426"/>
          <p:cNvSpPr/>
          <p:nvPr/>
        </p:nvSpPr>
        <p:spPr>
          <a:xfrm>
            <a:off x="3910791" y="6081428"/>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1427" name="object 1427"/>
          <p:cNvSpPr/>
          <p:nvPr/>
        </p:nvSpPr>
        <p:spPr>
          <a:xfrm>
            <a:off x="3910791" y="6060678"/>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1428" name="object 1428"/>
          <p:cNvSpPr/>
          <p:nvPr/>
        </p:nvSpPr>
        <p:spPr>
          <a:xfrm>
            <a:off x="3910791" y="6039966"/>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1429" name="object 1429"/>
          <p:cNvSpPr/>
          <p:nvPr/>
        </p:nvSpPr>
        <p:spPr>
          <a:xfrm>
            <a:off x="3910791" y="6019267"/>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1430" name="object 1430"/>
          <p:cNvSpPr/>
          <p:nvPr/>
        </p:nvSpPr>
        <p:spPr>
          <a:xfrm>
            <a:off x="3910791" y="5998555"/>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1431" name="object 1431"/>
          <p:cNvSpPr/>
          <p:nvPr/>
        </p:nvSpPr>
        <p:spPr>
          <a:xfrm>
            <a:off x="3910791" y="5977818"/>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1432" name="object 1432"/>
          <p:cNvSpPr/>
          <p:nvPr/>
        </p:nvSpPr>
        <p:spPr>
          <a:xfrm>
            <a:off x="3910791" y="5957106"/>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1433" name="object 1433"/>
          <p:cNvSpPr/>
          <p:nvPr/>
        </p:nvSpPr>
        <p:spPr>
          <a:xfrm>
            <a:off x="3910791" y="5936394"/>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1434" name="object 1434"/>
          <p:cNvSpPr/>
          <p:nvPr/>
        </p:nvSpPr>
        <p:spPr>
          <a:xfrm>
            <a:off x="3910791" y="5915209"/>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1435" name="object 1435"/>
          <p:cNvSpPr/>
          <p:nvPr/>
        </p:nvSpPr>
        <p:spPr>
          <a:xfrm>
            <a:off x="3910791" y="5894484"/>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1436" name="object 1436"/>
          <p:cNvSpPr/>
          <p:nvPr/>
        </p:nvSpPr>
        <p:spPr>
          <a:xfrm>
            <a:off x="3910791" y="5873773"/>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1437" name="object 1437"/>
          <p:cNvSpPr/>
          <p:nvPr/>
        </p:nvSpPr>
        <p:spPr>
          <a:xfrm>
            <a:off x="3910791" y="5853061"/>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1438" name="object 1438"/>
          <p:cNvSpPr/>
          <p:nvPr/>
        </p:nvSpPr>
        <p:spPr>
          <a:xfrm>
            <a:off x="3910791" y="5832323"/>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1439" name="object 1439"/>
          <p:cNvSpPr/>
          <p:nvPr/>
        </p:nvSpPr>
        <p:spPr>
          <a:xfrm>
            <a:off x="3910791" y="5811611"/>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1440" name="object 1440"/>
          <p:cNvSpPr/>
          <p:nvPr/>
        </p:nvSpPr>
        <p:spPr>
          <a:xfrm>
            <a:off x="3910791" y="5790900"/>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1441" name="object 1441"/>
          <p:cNvSpPr/>
          <p:nvPr/>
        </p:nvSpPr>
        <p:spPr>
          <a:xfrm>
            <a:off x="3910791" y="5770201"/>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1442" name="object 1442"/>
          <p:cNvSpPr/>
          <p:nvPr/>
        </p:nvSpPr>
        <p:spPr>
          <a:xfrm>
            <a:off x="3910791" y="5749450"/>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1443" name="object 1443"/>
          <p:cNvSpPr/>
          <p:nvPr/>
        </p:nvSpPr>
        <p:spPr>
          <a:xfrm>
            <a:off x="3910791" y="5728752"/>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1444" name="object 1444"/>
          <p:cNvSpPr/>
          <p:nvPr/>
        </p:nvSpPr>
        <p:spPr>
          <a:xfrm>
            <a:off x="3910791" y="5708040"/>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1445" name="object 1445"/>
          <p:cNvSpPr/>
          <p:nvPr/>
        </p:nvSpPr>
        <p:spPr>
          <a:xfrm>
            <a:off x="3910791" y="5687328"/>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1446" name="object 1446"/>
          <p:cNvSpPr/>
          <p:nvPr/>
        </p:nvSpPr>
        <p:spPr>
          <a:xfrm>
            <a:off x="3910791" y="5666590"/>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1447" name="object 1447"/>
          <p:cNvSpPr/>
          <p:nvPr/>
        </p:nvSpPr>
        <p:spPr>
          <a:xfrm>
            <a:off x="3910791" y="5645879"/>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1448" name="object 1448"/>
          <p:cNvSpPr/>
          <p:nvPr/>
        </p:nvSpPr>
        <p:spPr>
          <a:xfrm>
            <a:off x="3910791" y="5625167"/>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1449" name="object 1449"/>
          <p:cNvSpPr/>
          <p:nvPr/>
        </p:nvSpPr>
        <p:spPr>
          <a:xfrm>
            <a:off x="3910791" y="5603969"/>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1450" name="object 1450"/>
          <p:cNvSpPr/>
          <p:nvPr/>
        </p:nvSpPr>
        <p:spPr>
          <a:xfrm>
            <a:off x="3910791" y="5583258"/>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1451" name="object 1451"/>
          <p:cNvSpPr/>
          <p:nvPr/>
        </p:nvSpPr>
        <p:spPr>
          <a:xfrm>
            <a:off x="3910791" y="5562546"/>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1452" name="object 1452"/>
          <p:cNvSpPr/>
          <p:nvPr/>
        </p:nvSpPr>
        <p:spPr>
          <a:xfrm>
            <a:off x="3910791" y="5541834"/>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1453" name="object 1453"/>
          <p:cNvSpPr/>
          <p:nvPr/>
        </p:nvSpPr>
        <p:spPr>
          <a:xfrm>
            <a:off x="3910791" y="5521097"/>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1454" name="object 1454"/>
          <p:cNvSpPr/>
          <p:nvPr/>
        </p:nvSpPr>
        <p:spPr>
          <a:xfrm>
            <a:off x="3910791" y="5500385"/>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1455" name="object 1455"/>
          <p:cNvSpPr/>
          <p:nvPr/>
        </p:nvSpPr>
        <p:spPr>
          <a:xfrm>
            <a:off x="3910791" y="5479686"/>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1456" name="object 1456"/>
          <p:cNvSpPr/>
          <p:nvPr/>
        </p:nvSpPr>
        <p:spPr>
          <a:xfrm>
            <a:off x="3910791" y="5458955"/>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1457" name="object 1457"/>
          <p:cNvSpPr/>
          <p:nvPr/>
        </p:nvSpPr>
        <p:spPr>
          <a:xfrm>
            <a:off x="3910791" y="5438230"/>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1458" name="object 1458"/>
          <p:cNvSpPr/>
          <p:nvPr/>
        </p:nvSpPr>
        <p:spPr>
          <a:xfrm>
            <a:off x="3910791" y="5417525"/>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1459" name="object 1459"/>
          <p:cNvSpPr/>
          <p:nvPr/>
        </p:nvSpPr>
        <p:spPr>
          <a:xfrm>
            <a:off x="3910791" y="5396813"/>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1460" name="object 1460"/>
          <p:cNvSpPr/>
          <p:nvPr/>
        </p:nvSpPr>
        <p:spPr>
          <a:xfrm>
            <a:off x="3910791" y="5376076"/>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1461" name="object 1461"/>
          <p:cNvSpPr/>
          <p:nvPr/>
        </p:nvSpPr>
        <p:spPr>
          <a:xfrm>
            <a:off x="3910791" y="5355364"/>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1462" name="object 1462"/>
          <p:cNvSpPr/>
          <p:nvPr/>
        </p:nvSpPr>
        <p:spPr>
          <a:xfrm>
            <a:off x="3910791" y="5334652"/>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1463" name="object 1463"/>
          <p:cNvSpPr/>
          <p:nvPr/>
        </p:nvSpPr>
        <p:spPr>
          <a:xfrm>
            <a:off x="3910791" y="5313940"/>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1464" name="object 1464"/>
          <p:cNvSpPr/>
          <p:nvPr/>
        </p:nvSpPr>
        <p:spPr>
          <a:xfrm>
            <a:off x="3910791" y="5292742"/>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1465" name="object 1465"/>
          <p:cNvSpPr/>
          <p:nvPr/>
        </p:nvSpPr>
        <p:spPr>
          <a:xfrm>
            <a:off x="3910791" y="5272031"/>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1466" name="object 1466"/>
          <p:cNvSpPr/>
          <p:nvPr/>
        </p:nvSpPr>
        <p:spPr>
          <a:xfrm>
            <a:off x="3910791" y="5251319"/>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1467" name="object 1467"/>
          <p:cNvSpPr/>
          <p:nvPr/>
        </p:nvSpPr>
        <p:spPr>
          <a:xfrm>
            <a:off x="3910791" y="5230581"/>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1468" name="object 1468"/>
          <p:cNvSpPr/>
          <p:nvPr/>
        </p:nvSpPr>
        <p:spPr>
          <a:xfrm>
            <a:off x="3910791" y="5209870"/>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1469" name="object 1469"/>
          <p:cNvSpPr/>
          <p:nvPr/>
        </p:nvSpPr>
        <p:spPr>
          <a:xfrm>
            <a:off x="3910791" y="5189158"/>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1470" name="object 1470"/>
          <p:cNvSpPr/>
          <p:nvPr/>
        </p:nvSpPr>
        <p:spPr>
          <a:xfrm>
            <a:off x="3910791" y="5168459"/>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1471" name="object 1471"/>
          <p:cNvSpPr/>
          <p:nvPr/>
        </p:nvSpPr>
        <p:spPr>
          <a:xfrm>
            <a:off x="3910791" y="5147709"/>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1472" name="object 1472"/>
          <p:cNvSpPr/>
          <p:nvPr/>
        </p:nvSpPr>
        <p:spPr>
          <a:xfrm>
            <a:off x="3910791" y="5127010"/>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1473" name="object 1473"/>
          <p:cNvSpPr/>
          <p:nvPr/>
        </p:nvSpPr>
        <p:spPr>
          <a:xfrm>
            <a:off x="3910791" y="5106298"/>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1474" name="object 1474"/>
          <p:cNvSpPr/>
          <p:nvPr/>
        </p:nvSpPr>
        <p:spPr>
          <a:xfrm>
            <a:off x="3910791" y="5085586"/>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1475" name="object 1475"/>
          <p:cNvSpPr/>
          <p:nvPr/>
        </p:nvSpPr>
        <p:spPr>
          <a:xfrm>
            <a:off x="3910791" y="5064849"/>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1476" name="object 1476"/>
          <p:cNvSpPr/>
          <p:nvPr/>
        </p:nvSpPr>
        <p:spPr>
          <a:xfrm>
            <a:off x="3910791" y="5044137"/>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1477" name="object 1477"/>
          <p:cNvSpPr/>
          <p:nvPr/>
        </p:nvSpPr>
        <p:spPr>
          <a:xfrm>
            <a:off x="3910791" y="5023425"/>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1478" name="object 1478"/>
          <p:cNvSpPr/>
          <p:nvPr/>
        </p:nvSpPr>
        <p:spPr>
          <a:xfrm>
            <a:off x="3910791" y="5002228"/>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1479" name="object 1479"/>
          <p:cNvSpPr/>
          <p:nvPr/>
        </p:nvSpPr>
        <p:spPr>
          <a:xfrm>
            <a:off x="3910791" y="4981516"/>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1480" name="object 1480"/>
          <p:cNvSpPr/>
          <p:nvPr/>
        </p:nvSpPr>
        <p:spPr>
          <a:xfrm>
            <a:off x="3910791" y="4960804"/>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1481" name="object 1481"/>
          <p:cNvSpPr/>
          <p:nvPr/>
        </p:nvSpPr>
        <p:spPr>
          <a:xfrm>
            <a:off x="3910791" y="4940092"/>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1482" name="object 1482"/>
          <p:cNvSpPr/>
          <p:nvPr/>
        </p:nvSpPr>
        <p:spPr>
          <a:xfrm>
            <a:off x="4154662" y="6516938"/>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1483" name="object 1483"/>
          <p:cNvSpPr/>
          <p:nvPr/>
        </p:nvSpPr>
        <p:spPr>
          <a:xfrm>
            <a:off x="4154662" y="6496226"/>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1484" name="object 1484"/>
          <p:cNvSpPr/>
          <p:nvPr/>
        </p:nvSpPr>
        <p:spPr>
          <a:xfrm>
            <a:off x="4154662" y="6475514"/>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1485" name="object 1485"/>
          <p:cNvSpPr/>
          <p:nvPr/>
        </p:nvSpPr>
        <p:spPr>
          <a:xfrm>
            <a:off x="4154662" y="6454803"/>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1486" name="object 1486"/>
          <p:cNvSpPr/>
          <p:nvPr/>
        </p:nvSpPr>
        <p:spPr>
          <a:xfrm>
            <a:off x="4154662" y="6434065"/>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1487" name="object 1487"/>
          <p:cNvSpPr/>
          <p:nvPr/>
        </p:nvSpPr>
        <p:spPr>
          <a:xfrm>
            <a:off x="4154662" y="6413353"/>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1488" name="object 1488"/>
          <p:cNvSpPr/>
          <p:nvPr/>
        </p:nvSpPr>
        <p:spPr>
          <a:xfrm>
            <a:off x="4154662" y="6392641"/>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1489" name="object 1489"/>
          <p:cNvSpPr/>
          <p:nvPr/>
        </p:nvSpPr>
        <p:spPr>
          <a:xfrm>
            <a:off x="4154662" y="6371943"/>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1490" name="object 1490"/>
          <p:cNvSpPr/>
          <p:nvPr/>
        </p:nvSpPr>
        <p:spPr>
          <a:xfrm>
            <a:off x="4154662" y="6351192"/>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1491" name="object 1491"/>
          <p:cNvSpPr/>
          <p:nvPr/>
        </p:nvSpPr>
        <p:spPr>
          <a:xfrm>
            <a:off x="4154662" y="6330493"/>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1492" name="object 1492"/>
          <p:cNvSpPr/>
          <p:nvPr/>
        </p:nvSpPr>
        <p:spPr>
          <a:xfrm>
            <a:off x="4154662" y="6309782"/>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1493" name="object 1493"/>
          <p:cNvSpPr/>
          <p:nvPr/>
        </p:nvSpPr>
        <p:spPr>
          <a:xfrm>
            <a:off x="4154662" y="6289032"/>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1494" name="object 1494"/>
          <p:cNvSpPr/>
          <p:nvPr/>
        </p:nvSpPr>
        <p:spPr>
          <a:xfrm>
            <a:off x="4154662" y="6268332"/>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1495" name="object 1495"/>
          <p:cNvSpPr/>
          <p:nvPr/>
        </p:nvSpPr>
        <p:spPr>
          <a:xfrm>
            <a:off x="4154662" y="6247620"/>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1496" name="object 1496"/>
          <p:cNvSpPr/>
          <p:nvPr/>
        </p:nvSpPr>
        <p:spPr>
          <a:xfrm>
            <a:off x="4154662" y="6226909"/>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1497" name="object 1497"/>
          <p:cNvSpPr/>
          <p:nvPr/>
        </p:nvSpPr>
        <p:spPr>
          <a:xfrm>
            <a:off x="4154662" y="6205711"/>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1498" name="object 1498"/>
          <p:cNvSpPr/>
          <p:nvPr/>
        </p:nvSpPr>
        <p:spPr>
          <a:xfrm>
            <a:off x="4154662" y="6184999"/>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1499" name="object 1499"/>
          <p:cNvSpPr/>
          <p:nvPr/>
        </p:nvSpPr>
        <p:spPr>
          <a:xfrm>
            <a:off x="4154662" y="6164288"/>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1500" name="object 1500"/>
          <p:cNvSpPr/>
          <p:nvPr/>
        </p:nvSpPr>
        <p:spPr>
          <a:xfrm>
            <a:off x="4154662" y="6143563"/>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1501" name="object 1501"/>
          <p:cNvSpPr/>
          <p:nvPr/>
        </p:nvSpPr>
        <p:spPr>
          <a:xfrm>
            <a:off x="4154662" y="6122839"/>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1502" name="object 1502"/>
          <p:cNvSpPr/>
          <p:nvPr/>
        </p:nvSpPr>
        <p:spPr>
          <a:xfrm>
            <a:off x="4154662" y="6102127"/>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1503" name="object 1503"/>
          <p:cNvSpPr/>
          <p:nvPr/>
        </p:nvSpPr>
        <p:spPr>
          <a:xfrm>
            <a:off x="4154662" y="6081428"/>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1504" name="object 1504"/>
          <p:cNvSpPr/>
          <p:nvPr/>
        </p:nvSpPr>
        <p:spPr>
          <a:xfrm>
            <a:off x="4154662" y="6060678"/>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1505" name="object 1505"/>
          <p:cNvSpPr/>
          <p:nvPr/>
        </p:nvSpPr>
        <p:spPr>
          <a:xfrm>
            <a:off x="4154662" y="6039966"/>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1506" name="object 1506"/>
          <p:cNvSpPr/>
          <p:nvPr/>
        </p:nvSpPr>
        <p:spPr>
          <a:xfrm>
            <a:off x="4154662" y="6019267"/>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1507" name="object 1507"/>
          <p:cNvSpPr/>
          <p:nvPr/>
        </p:nvSpPr>
        <p:spPr>
          <a:xfrm>
            <a:off x="4154662" y="5998555"/>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1508" name="object 1508"/>
          <p:cNvSpPr/>
          <p:nvPr/>
        </p:nvSpPr>
        <p:spPr>
          <a:xfrm>
            <a:off x="4154662" y="5977818"/>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1509" name="object 1509"/>
          <p:cNvSpPr/>
          <p:nvPr/>
        </p:nvSpPr>
        <p:spPr>
          <a:xfrm>
            <a:off x="4154662" y="5957106"/>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1510" name="object 1510"/>
          <p:cNvSpPr/>
          <p:nvPr/>
        </p:nvSpPr>
        <p:spPr>
          <a:xfrm>
            <a:off x="4154662" y="5936394"/>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1511" name="object 1511"/>
          <p:cNvSpPr/>
          <p:nvPr/>
        </p:nvSpPr>
        <p:spPr>
          <a:xfrm>
            <a:off x="4154662" y="5915209"/>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1512" name="object 1512"/>
          <p:cNvSpPr/>
          <p:nvPr/>
        </p:nvSpPr>
        <p:spPr>
          <a:xfrm>
            <a:off x="4154662" y="5894484"/>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1513" name="object 1513"/>
          <p:cNvSpPr/>
          <p:nvPr/>
        </p:nvSpPr>
        <p:spPr>
          <a:xfrm>
            <a:off x="4154662" y="5873773"/>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1514" name="object 1514"/>
          <p:cNvSpPr/>
          <p:nvPr/>
        </p:nvSpPr>
        <p:spPr>
          <a:xfrm>
            <a:off x="4154662" y="5853061"/>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1515" name="object 1515"/>
          <p:cNvSpPr/>
          <p:nvPr/>
        </p:nvSpPr>
        <p:spPr>
          <a:xfrm>
            <a:off x="4154662" y="5832323"/>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1516" name="object 1516"/>
          <p:cNvSpPr/>
          <p:nvPr/>
        </p:nvSpPr>
        <p:spPr>
          <a:xfrm>
            <a:off x="4154662" y="5811611"/>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1517" name="object 1517"/>
          <p:cNvSpPr/>
          <p:nvPr/>
        </p:nvSpPr>
        <p:spPr>
          <a:xfrm>
            <a:off x="4154662" y="5790900"/>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1518" name="object 1518"/>
          <p:cNvSpPr/>
          <p:nvPr/>
        </p:nvSpPr>
        <p:spPr>
          <a:xfrm>
            <a:off x="4154662" y="5770201"/>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1519" name="object 1519"/>
          <p:cNvSpPr/>
          <p:nvPr/>
        </p:nvSpPr>
        <p:spPr>
          <a:xfrm>
            <a:off x="4154662" y="5749450"/>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1520" name="object 1520"/>
          <p:cNvSpPr/>
          <p:nvPr/>
        </p:nvSpPr>
        <p:spPr>
          <a:xfrm>
            <a:off x="4154662" y="5728752"/>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1521" name="object 1521"/>
          <p:cNvSpPr/>
          <p:nvPr/>
        </p:nvSpPr>
        <p:spPr>
          <a:xfrm>
            <a:off x="4154662" y="5708040"/>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1522" name="object 1522"/>
          <p:cNvSpPr/>
          <p:nvPr/>
        </p:nvSpPr>
        <p:spPr>
          <a:xfrm>
            <a:off x="4154662" y="5687328"/>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1523" name="object 1523"/>
          <p:cNvSpPr/>
          <p:nvPr/>
        </p:nvSpPr>
        <p:spPr>
          <a:xfrm>
            <a:off x="4154662" y="5666590"/>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1524" name="object 1524"/>
          <p:cNvSpPr/>
          <p:nvPr/>
        </p:nvSpPr>
        <p:spPr>
          <a:xfrm>
            <a:off x="4154662" y="5645879"/>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1525" name="object 1525"/>
          <p:cNvSpPr/>
          <p:nvPr/>
        </p:nvSpPr>
        <p:spPr>
          <a:xfrm>
            <a:off x="4154662" y="5625167"/>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1526" name="object 1526"/>
          <p:cNvSpPr/>
          <p:nvPr/>
        </p:nvSpPr>
        <p:spPr>
          <a:xfrm>
            <a:off x="4154662" y="5603969"/>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1527" name="object 1527"/>
          <p:cNvSpPr/>
          <p:nvPr/>
        </p:nvSpPr>
        <p:spPr>
          <a:xfrm>
            <a:off x="4154662" y="5583258"/>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1528" name="object 1528"/>
          <p:cNvSpPr/>
          <p:nvPr/>
        </p:nvSpPr>
        <p:spPr>
          <a:xfrm>
            <a:off x="4154662" y="5562546"/>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1529" name="object 1529"/>
          <p:cNvSpPr/>
          <p:nvPr/>
        </p:nvSpPr>
        <p:spPr>
          <a:xfrm>
            <a:off x="4154662" y="5541834"/>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1530" name="object 1530"/>
          <p:cNvSpPr/>
          <p:nvPr/>
        </p:nvSpPr>
        <p:spPr>
          <a:xfrm>
            <a:off x="5131131" y="6516938"/>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1531" name="object 1531"/>
          <p:cNvSpPr/>
          <p:nvPr/>
        </p:nvSpPr>
        <p:spPr>
          <a:xfrm>
            <a:off x="5131131" y="6496226"/>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1532" name="object 1532"/>
          <p:cNvSpPr/>
          <p:nvPr/>
        </p:nvSpPr>
        <p:spPr>
          <a:xfrm>
            <a:off x="5131131" y="6475514"/>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1533" name="object 1533"/>
          <p:cNvSpPr/>
          <p:nvPr/>
        </p:nvSpPr>
        <p:spPr>
          <a:xfrm>
            <a:off x="5131131" y="6454803"/>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1534" name="object 1534"/>
          <p:cNvSpPr/>
          <p:nvPr/>
        </p:nvSpPr>
        <p:spPr>
          <a:xfrm>
            <a:off x="5131131" y="6434065"/>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1535" name="object 1535"/>
          <p:cNvSpPr/>
          <p:nvPr/>
        </p:nvSpPr>
        <p:spPr>
          <a:xfrm>
            <a:off x="5131131" y="6413353"/>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1536" name="object 1536"/>
          <p:cNvSpPr/>
          <p:nvPr/>
        </p:nvSpPr>
        <p:spPr>
          <a:xfrm>
            <a:off x="5131131" y="6392641"/>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1537" name="object 1537"/>
          <p:cNvSpPr/>
          <p:nvPr/>
        </p:nvSpPr>
        <p:spPr>
          <a:xfrm>
            <a:off x="5131131" y="6371943"/>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1538" name="object 1538"/>
          <p:cNvSpPr/>
          <p:nvPr/>
        </p:nvSpPr>
        <p:spPr>
          <a:xfrm>
            <a:off x="5131131" y="6351192"/>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1539" name="object 1539"/>
          <p:cNvSpPr/>
          <p:nvPr/>
        </p:nvSpPr>
        <p:spPr>
          <a:xfrm>
            <a:off x="5131131" y="6330493"/>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1540" name="object 1540"/>
          <p:cNvSpPr/>
          <p:nvPr/>
        </p:nvSpPr>
        <p:spPr>
          <a:xfrm>
            <a:off x="5131131" y="6309782"/>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1541" name="object 1541"/>
          <p:cNvSpPr/>
          <p:nvPr/>
        </p:nvSpPr>
        <p:spPr>
          <a:xfrm>
            <a:off x="5131131" y="6289032"/>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1542" name="object 1542"/>
          <p:cNvSpPr/>
          <p:nvPr/>
        </p:nvSpPr>
        <p:spPr>
          <a:xfrm>
            <a:off x="5131131" y="6268332"/>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1543" name="object 1543"/>
          <p:cNvSpPr/>
          <p:nvPr/>
        </p:nvSpPr>
        <p:spPr>
          <a:xfrm>
            <a:off x="5131131" y="6247620"/>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1544" name="object 1544"/>
          <p:cNvSpPr/>
          <p:nvPr/>
        </p:nvSpPr>
        <p:spPr>
          <a:xfrm>
            <a:off x="5131131" y="6226909"/>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1545" name="object 1545"/>
          <p:cNvSpPr/>
          <p:nvPr/>
        </p:nvSpPr>
        <p:spPr>
          <a:xfrm>
            <a:off x="5131131" y="6205711"/>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1546" name="object 1546"/>
          <p:cNvSpPr/>
          <p:nvPr/>
        </p:nvSpPr>
        <p:spPr>
          <a:xfrm>
            <a:off x="5131131" y="6184999"/>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1547" name="object 1547"/>
          <p:cNvSpPr/>
          <p:nvPr/>
        </p:nvSpPr>
        <p:spPr>
          <a:xfrm>
            <a:off x="5131131" y="6164288"/>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1548" name="object 1548"/>
          <p:cNvSpPr/>
          <p:nvPr/>
        </p:nvSpPr>
        <p:spPr>
          <a:xfrm>
            <a:off x="5131131" y="6143563"/>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1549" name="object 1549"/>
          <p:cNvSpPr/>
          <p:nvPr/>
        </p:nvSpPr>
        <p:spPr>
          <a:xfrm>
            <a:off x="5131131" y="6122839"/>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1550" name="object 1550"/>
          <p:cNvSpPr/>
          <p:nvPr/>
        </p:nvSpPr>
        <p:spPr>
          <a:xfrm>
            <a:off x="5131131" y="6102127"/>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1551" name="object 1551"/>
          <p:cNvSpPr/>
          <p:nvPr/>
        </p:nvSpPr>
        <p:spPr>
          <a:xfrm>
            <a:off x="5131131" y="6081428"/>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1552" name="object 1552"/>
          <p:cNvSpPr/>
          <p:nvPr/>
        </p:nvSpPr>
        <p:spPr>
          <a:xfrm>
            <a:off x="5131131" y="6060678"/>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1553" name="object 1553"/>
          <p:cNvSpPr/>
          <p:nvPr/>
        </p:nvSpPr>
        <p:spPr>
          <a:xfrm>
            <a:off x="5131131" y="6039966"/>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1554" name="object 1554"/>
          <p:cNvSpPr/>
          <p:nvPr/>
        </p:nvSpPr>
        <p:spPr>
          <a:xfrm>
            <a:off x="5131131" y="6019267"/>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1555" name="object 1555"/>
          <p:cNvSpPr/>
          <p:nvPr/>
        </p:nvSpPr>
        <p:spPr>
          <a:xfrm>
            <a:off x="5131131" y="5998555"/>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1556" name="object 1556"/>
          <p:cNvSpPr/>
          <p:nvPr/>
        </p:nvSpPr>
        <p:spPr>
          <a:xfrm>
            <a:off x="5131131" y="5977818"/>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1557" name="object 1557"/>
          <p:cNvSpPr/>
          <p:nvPr/>
        </p:nvSpPr>
        <p:spPr>
          <a:xfrm>
            <a:off x="5131131" y="5957106"/>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1558" name="object 1558"/>
          <p:cNvSpPr/>
          <p:nvPr/>
        </p:nvSpPr>
        <p:spPr>
          <a:xfrm>
            <a:off x="5131131" y="5936394"/>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1559" name="object 1559"/>
          <p:cNvSpPr/>
          <p:nvPr/>
        </p:nvSpPr>
        <p:spPr>
          <a:xfrm>
            <a:off x="5131131" y="5915209"/>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1560" name="object 1560"/>
          <p:cNvSpPr/>
          <p:nvPr/>
        </p:nvSpPr>
        <p:spPr>
          <a:xfrm>
            <a:off x="5131131" y="5894484"/>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1561" name="object 1561"/>
          <p:cNvSpPr/>
          <p:nvPr/>
        </p:nvSpPr>
        <p:spPr>
          <a:xfrm>
            <a:off x="5131131" y="5873773"/>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1562" name="object 1562"/>
          <p:cNvSpPr/>
          <p:nvPr/>
        </p:nvSpPr>
        <p:spPr>
          <a:xfrm>
            <a:off x="5131131" y="5853061"/>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1563" name="object 1563"/>
          <p:cNvSpPr/>
          <p:nvPr/>
        </p:nvSpPr>
        <p:spPr>
          <a:xfrm>
            <a:off x="5131131" y="5832323"/>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1564" name="object 1564"/>
          <p:cNvSpPr/>
          <p:nvPr/>
        </p:nvSpPr>
        <p:spPr>
          <a:xfrm>
            <a:off x="5131131" y="5811611"/>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1565" name="object 1565"/>
          <p:cNvSpPr/>
          <p:nvPr/>
        </p:nvSpPr>
        <p:spPr>
          <a:xfrm>
            <a:off x="5131131" y="5790900"/>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1566" name="object 1566"/>
          <p:cNvSpPr/>
          <p:nvPr/>
        </p:nvSpPr>
        <p:spPr>
          <a:xfrm>
            <a:off x="5131131" y="5770201"/>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1567" name="object 1567"/>
          <p:cNvSpPr/>
          <p:nvPr/>
        </p:nvSpPr>
        <p:spPr>
          <a:xfrm>
            <a:off x="5131131" y="5749450"/>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1568" name="object 1568"/>
          <p:cNvSpPr/>
          <p:nvPr/>
        </p:nvSpPr>
        <p:spPr>
          <a:xfrm>
            <a:off x="5131131" y="5728752"/>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1569" name="object 1569"/>
          <p:cNvSpPr/>
          <p:nvPr/>
        </p:nvSpPr>
        <p:spPr>
          <a:xfrm>
            <a:off x="5131131" y="5708040"/>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1570" name="object 1570"/>
          <p:cNvSpPr/>
          <p:nvPr/>
        </p:nvSpPr>
        <p:spPr>
          <a:xfrm>
            <a:off x="5131131" y="5687328"/>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1571" name="object 1571"/>
          <p:cNvSpPr/>
          <p:nvPr/>
        </p:nvSpPr>
        <p:spPr>
          <a:xfrm>
            <a:off x="5131131" y="5666590"/>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1572" name="object 1572"/>
          <p:cNvSpPr/>
          <p:nvPr/>
        </p:nvSpPr>
        <p:spPr>
          <a:xfrm>
            <a:off x="5131131" y="5645879"/>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1573" name="object 1573"/>
          <p:cNvSpPr/>
          <p:nvPr/>
        </p:nvSpPr>
        <p:spPr>
          <a:xfrm>
            <a:off x="5131131" y="5625167"/>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1574" name="object 1574"/>
          <p:cNvSpPr/>
          <p:nvPr/>
        </p:nvSpPr>
        <p:spPr>
          <a:xfrm>
            <a:off x="5131131" y="5603969"/>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1575" name="object 1575"/>
          <p:cNvSpPr/>
          <p:nvPr/>
        </p:nvSpPr>
        <p:spPr>
          <a:xfrm>
            <a:off x="5131131" y="5583258"/>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1576" name="object 1576"/>
          <p:cNvSpPr/>
          <p:nvPr/>
        </p:nvSpPr>
        <p:spPr>
          <a:xfrm>
            <a:off x="5131131" y="5562546"/>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1577" name="object 1577"/>
          <p:cNvSpPr/>
          <p:nvPr/>
        </p:nvSpPr>
        <p:spPr>
          <a:xfrm>
            <a:off x="5131131" y="5541834"/>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1578" name="object 1578"/>
          <p:cNvSpPr/>
          <p:nvPr/>
        </p:nvSpPr>
        <p:spPr>
          <a:xfrm>
            <a:off x="3546313" y="6580480"/>
            <a:ext cx="2563495" cy="0"/>
          </a:xfrm>
          <a:custGeom>
            <a:avLst/>
            <a:gdLst/>
            <a:ahLst/>
            <a:cxnLst/>
            <a:rect l="l" t="t" r="r" b="b"/>
            <a:pathLst>
              <a:path w="2563495">
                <a:moveTo>
                  <a:pt x="0" y="0"/>
                </a:moveTo>
                <a:lnTo>
                  <a:pt x="2563153" y="0"/>
                </a:lnTo>
              </a:path>
            </a:pathLst>
          </a:custGeom>
          <a:ln w="3175">
            <a:solidFill>
              <a:srgbClr val="000000"/>
            </a:solidFill>
          </a:ln>
        </p:spPr>
        <p:txBody>
          <a:bodyPr wrap="square" lIns="0" tIns="0" rIns="0" bIns="0" rtlCol="0"/>
          <a:lstStyle/>
          <a:p>
            <a:endParaRPr/>
          </a:p>
        </p:txBody>
      </p:sp>
      <p:sp>
        <p:nvSpPr>
          <p:cNvPr id="1579" name="object 1579"/>
          <p:cNvSpPr/>
          <p:nvPr/>
        </p:nvSpPr>
        <p:spPr>
          <a:xfrm>
            <a:off x="6081836" y="6431810"/>
            <a:ext cx="27940" cy="0"/>
          </a:xfrm>
          <a:custGeom>
            <a:avLst/>
            <a:gdLst/>
            <a:ahLst/>
            <a:cxnLst/>
            <a:rect l="l" t="t" r="r" b="b"/>
            <a:pathLst>
              <a:path w="27939">
                <a:moveTo>
                  <a:pt x="0" y="0"/>
                </a:moveTo>
                <a:lnTo>
                  <a:pt x="27630" y="0"/>
                </a:lnTo>
              </a:path>
            </a:pathLst>
          </a:custGeom>
          <a:ln w="4695">
            <a:solidFill>
              <a:srgbClr val="000000"/>
            </a:solidFill>
          </a:ln>
        </p:spPr>
        <p:txBody>
          <a:bodyPr wrap="square" lIns="0" tIns="0" rIns="0" bIns="0" rtlCol="0"/>
          <a:lstStyle/>
          <a:p>
            <a:endParaRPr/>
          </a:p>
        </p:txBody>
      </p:sp>
      <p:sp>
        <p:nvSpPr>
          <p:cNvPr id="1580" name="object 1580"/>
          <p:cNvSpPr/>
          <p:nvPr/>
        </p:nvSpPr>
        <p:spPr>
          <a:xfrm>
            <a:off x="6081836" y="6125554"/>
            <a:ext cx="27940" cy="0"/>
          </a:xfrm>
          <a:custGeom>
            <a:avLst/>
            <a:gdLst/>
            <a:ahLst/>
            <a:cxnLst/>
            <a:rect l="l" t="t" r="r" b="b"/>
            <a:pathLst>
              <a:path w="27939">
                <a:moveTo>
                  <a:pt x="0" y="0"/>
                </a:moveTo>
                <a:lnTo>
                  <a:pt x="27630" y="0"/>
                </a:lnTo>
              </a:path>
            </a:pathLst>
          </a:custGeom>
          <a:ln w="5615">
            <a:solidFill>
              <a:srgbClr val="000000"/>
            </a:solidFill>
          </a:ln>
        </p:spPr>
        <p:txBody>
          <a:bodyPr wrap="square" lIns="0" tIns="0" rIns="0" bIns="0" rtlCol="0"/>
          <a:lstStyle/>
          <a:p>
            <a:endParaRPr/>
          </a:p>
        </p:txBody>
      </p:sp>
      <p:sp>
        <p:nvSpPr>
          <p:cNvPr id="1581" name="object 1581"/>
          <p:cNvSpPr/>
          <p:nvPr/>
        </p:nvSpPr>
        <p:spPr>
          <a:xfrm>
            <a:off x="6081836" y="5829861"/>
            <a:ext cx="27940" cy="0"/>
          </a:xfrm>
          <a:custGeom>
            <a:avLst/>
            <a:gdLst/>
            <a:ahLst/>
            <a:cxnLst/>
            <a:rect l="l" t="t" r="r" b="b"/>
            <a:pathLst>
              <a:path w="27939">
                <a:moveTo>
                  <a:pt x="0" y="0"/>
                </a:moveTo>
                <a:lnTo>
                  <a:pt x="27630" y="0"/>
                </a:lnTo>
              </a:path>
            </a:pathLst>
          </a:custGeom>
          <a:ln w="5201">
            <a:solidFill>
              <a:srgbClr val="000000"/>
            </a:solidFill>
          </a:ln>
        </p:spPr>
        <p:txBody>
          <a:bodyPr wrap="square" lIns="0" tIns="0" rIns="0" bIns="0" rtlCol="0"/>
          <a:lstStyle/>
          <a:p>
            <a:endParaRPr/>
          </a:p>
        </p:txBody>
      </p:sp>
      <p:sp>
        <p:nvSpPr>
          <p:cNvPr id="1582" name="object 1582"/>
          <p:cNvSpPr/>
          <p:nvPr/>
        </p:nvSpPr>
        <p:spPr>
          <a:xfrm>
            <a:off x="6082756" y="5523789"/>
            <a:ext cx="27305" cy="0"/>
          </a:xfrm>
          <a:custGeom>
            <a:avLst/>
            <a:gdLst/>
            <a:ahLst/>
            <a:cxnLst/>
            <a:rect l="l" t="t" r="r" b="b"/>
            <a:pathLst>
              <a:path w="27304">
                <a:moveTo>
                  <a:pt x="0" y="0"/>
                </a:moveTo>
                <a:lnTo>
                  <a:pt x="26710" y="0"/>
                </a:lnTo>
              </a:path>
            </a:pathLst>
          </a:custGeom>
          <a:ln w="5661">
            <a:solidFill>
              <a:srgbClr val="000000"/>
            </a:solidFill>
          </a:ln>
        </p:spPr>
        <p:txBody>
          <a:bodyPr wrap="square" lIns="0" tIns="0" rIns="0" bIns="0" rtlCol="0"/>
          <a:lstStyle/>
          <a:p>
            <a:endParaRPr/>
          </a:p>
        </p:txBody>
      </p:sp>
      <p:sp>
        <p:nvSpPr>
          <p:cNvPr id="1583" name="object 1583"/>
          <p:cNvSpPr/>
          <p:nvPr/>
        </p:nvSpPr>
        <p:spPr>
          <a:xfrm>
            <a:off x="6055150" y="5227406"/>
            <a:ext cx="54610" cy="0"/>
          </a:xfrm>
          <a:custGeom>
            <a:avLst/>
            <a:gdLst/>
            <a:ahLst/>
            <a:cxnLst/>
            <a:rect l="l" t="t" r="r" b="b"/>
            <a:pathLst>
              <a:path w="54610">
                <a:moveTo>
                  <a:pt x="0" y="0"/>
                </a:moveTo>
                <a:lnTo>
                  <a:pt x="54315" y="0"/>
                </a:lnTo>
              </a:path>
            </a:pathLst>
          </a:custGeom>
          <a:ln w="6536">
            <a:solidFill>
              <a:srgbClr val="000000"/>
            </a:solidFill>
          </a:ln>
        </p:spPr>
        <p:txBody>
          <a:bodyPr wrap="square" lIns="0" tIns="0" rIns="0" bIns="0" rtlCol="0"/>
          <a:lstStyle/>
          <a:p>
            <a:endParaRPr/>
          </a:p>
        </p:txBody>
      </p:sp>
      <p:sp>
        <p:nvSpPr>
          <p:cNvPr id="1584" name="object 1584"/>
          <p:cNvSpPr/>
          <p:nvPr/>
        </p:nvSpPr>
        <p:spPr>
          <a:xfrm>
            <a:off x="6055150" y="4921150"/>
            <a:ext cx="54610" cy="0"/>
          </a:xfrm>
          <a:custGeom>
            <a:avLst/>
            <a:gdLst/>
            <a:ahLst/>
            <a:cxnLst/>
            <a:rect l="l" t="t" r="r" b="b"/>
            <a:pathLst>
              <a:path w="54610">
                <a:moveTo>
                  <a:pt x="0" y="0"/>
                </a:moveTo>
                <a:lnTo>
                  <a:pt x="54315" y="0"/>
                </a:lnTo>
              </a:path>
            </a:pathLst>
          </a:custGeom>
          <a:ln w="3774">
            <a:solidFill>
              <a:srgbClr val="000000"/>
            </a:solidFill>
          </a:ln>
        </p:spPr>
        <p:txBody>
          <a:bodyPr wrap="square" lIns="0" tIns="0" rIns="0" bIns="0" rtlCol="0"/>
          <a:lstStyle/>
          <a:p>
            <a:endParaRPr/>
          </a:p>
        </p:txBody>
      </p:sp>
      <p:sp>
        <p:nvSpPr>
          <p:cNvPr id="1585" name="object 1585"/>
          <p:cNvSpPr/>
          <p:nvPr/>
        </p:nvSpPr>
        <p:spPr>
          <a:xfrm>
            <a:off x="3546313" y="4772562"/>
            <a:ext cx="2563495" cy="0"/>
          </a:xfrm>
          <a:custGeom>
            <a:avLst/>
            <a:gdLst/>
            <a:ahLst/>
            <a:cxnLst/>
            <a:rect l="l" t="t" r="r" b="b"/>
            <a:pathLst>
              <a:path w="2563495">
                <a:moveTo>
                  <a:pt x="0" y="0"/>
                </a:moveTo>
                <a:lnTo>
                  <a:pt x="2563153" y="0"/>
                </a:lnTo>
              </a:path>
            </a:pathLst>
          </a:custGeom>
          <a:ln w="3820">
            <a:solidFill>
              <a:srgbClr val="000000"/>
            </a:solidFill>
          </a:ln>
        </p:spPr>
        <p:txBody>
          <a:bodyPr wrap="square" lIns="0" tIns="0" rIns="0" bIns="0" rtlCol="0"/>
          <a:lstStyle/>
          <a:p>
            <a:endParaRPr/>
          </a:p>
        </p:txBody>
      </p:sp>
      <p:sp>
        <p:nvSpPr>
          <p:cNvPr id="1586" name="object 1586"/>
          <p:cNvSpPr/>
          <p:nvPr/>
        </p:nvSpPr>
        <p:spPr>
          <a:xfrm>
            <a:off x="3312359" y="4770652"/>
            <a:ext cx="356809" cy="1930914"/>
          </a:xfrm>
          <a:prstGeom prst="rect">
            <a:avLst/>
          </a:prstGeom>
          <a:blipFill>
            <a:blip r:embed="rId6" cstate="print"/>
            <a:stretch>
              <a:fillRect/>
            </a:stretch>
          </a:blipFill>
        </p:spPr>
        <p:txBody>
          <a:bodyPr wrap="square" lIns="0" tIns="0" rIns="0" bIns="0" rtlCol="0"/>
          <a:lstStyle/>
          <a:p>
            <a:endParaRPr/>
          </a:p>
        </p:txBody>
      </p:sp>
      <p:sp>
        <p:nvSpPr>
          <p:cNvPr id="1587" name="object 1587"/>
          <p:cNvSpPr/>
          <p:nvPr/>
        </p:nvSpPr>
        <p:spPr>
          <a:xfrm>
            <a:off x="3587721" y="6429462"/>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1588" name="object 1588"/>
          <p:cNvSpPr/>
          <p:nvPr/>
        </p:nvSpPr>
        <p:spPr>
          <a:xfrm>
            <a:off x="3607990" y="6429462"/>
            <a:ext cx="3175" cy="0"/>
          </a:xfrm>
          <a:custGeom>
            <a:avLst/>
            <a:gdLst/>
            <a:ahLst/>
            <a:cxnLst/>
            <a:rect l="l" t="t" r="r" b="b"/>
            <a:pathLst>
              <a:path w="3175">
                <a:moveTo>
                  <a:pt x="0" y="0"/>
                </a:moveTo>
                <a:lnTo>
                  <a:pt x="2760" y="0"/>
                </a:lnTo>
              </a:path>
            </a:pathLst>
          </a:custGeom>
          <a:ln w="3175">
            <a:solidFill>
              <a:srgbClr val="000000"/>
            </a:solidFill>
          </a:ln>
        </p:spPr>
        <p:txBody>
          <a:bodyPr wrap="square" lIns="0" tIns="0" rIns="0" bIns="0" rtlCol="0"/>
          <a:lstStyle/>
          <a:p>
            <a:endParaRPr/>
          </a:p>
        </p:txBody>
      </p:sp>
      <p:sp>
        <p:nvSpPr>
          <p:cNvPr id="1589" name="object 1589"/>
          <p:cNvSpPr/>
          <p:nvPr/>
        </p:nvSpPr>
        <p:spPr>
          <a:xfrm>
            <a:off x="3629154" y="6429462"/>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1590" name="object 1590"/>
          <p:cNvSpPr/>
          <p:nvPr/>
        </p:nvSpPr>
        <p:spPr>
          <a:xfrm>
            <a:off x="3649398" y="6429462"/>
            <a:ext cx="3175" cy="0"/>
          </a:xfrm>
          <a:custGeom>
            <a:avLst/>
            <a:gdLst/>
            <a:ahLst/>
            <a:cxnLst/>
            <a:rect l="l" t="t" r="r" b="b"/>
            <a:pathLst>
              <a:path w="3175">
                <a:moveTo>
                  <a:pt x="0" y="0"/>
                </a:moveTo>
                <a:lnTo>
                  <a:pt x="2760" y="0"/>
                </a:lnTo>
              </a:path>
            </a:pathLst>
          </a:custGeom>
          <a:ln w="3175">
            <a:solidFill>
              <a:srgbClr val="000000"/>
            </a:solidFill>
          </a:ln>
        </p:spPr>
        <p:txBody>
          <a:bodyPr wrap="square" lIns="0" tIns="0" rIns="0" bIns="0" rtlCol="0"/>
          <a:lstStyle/>
          <a:p>
            <a:endParaRPr/>
          </a:p>
        </p:txBody>
      </p:sp>
      <p:sp>
        <p:nvSpPr>
          <p:cNvPr id="1591" name="object 1591"/>
          <p:cNvSpPr/>
          <p:nvPr/>
        </p:nvSpPr>
        <p:spPr>
          <a:xfrm>
            <a:off x="3670549" y="6429462"/>
            <a:ext cx="3175" cy="0"/>
          </a:xfrm>
          <a:custGeom>
            <a:avLst/>
            <a:gdLst/>
            <a:ahLst/>
            <a:cxnLst/>
            <a:rect l="l" t="t" r="r" b="b"/>
            <a:pathLst>
              <a:path w="3175">
                <a:moveTo>
                  <a:pt x="0" y="0"/>
                </a:moveTo>
                <a:lnTo>
                  <a:pt x="2760" y="0"/>
                </a:lnTo>
              </a:path>
            </a:pathLst>
          </a:custGeom>
          <a:ln w="3175">
            <a:solidFill>
              <a:srgbClr val="000000"/>
            </a:solidFill>
          </a:ln>
        </p:spPr>
        <p:txBody>
          <a:bodyPr wrap="square" lIns="0" tIns="0" rIns="0" bIns="0" rtlCol="0"/>
          <a:lstStyle/>
          <a:p>
            <a:endParaRPr/>
          </a:p>
        </p:txBody>
      </p:sp>
      <p:sp>
        <p:nvSpPr>
          <p:cNvPr id="1592" name="object 1592"/>
          <p:cNvSpPr/>
          <p:nvPr/>
        </p:nvSpPr>
        <p:spPr>
          <a:xfrm>
            <a:off x="3691713" y="6429462"/>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1593" name="object 1593"/>
          <p:cNvSpPr/>
          <p:nvPr/>
        </p:nvSpPr>
        <p:spPr>
          <a:xfrm>
            <a:off x="3711995" y="6429462"/>
            <a:ext cx="3175" cy="0"/>
          </a:xfrm>
          <a:custGeom>
            <a:avLst/>
            <a:gdLst/>
            <a:ahLst/>
            <a:cxnLst/>
            <a:rect l="l" t="t" r="r" b="b"/>
            <a:pathLst>
              <a:path w="3175">
                <a:moveTo>
                  <a:pt x="0" y="0"/>
                </a:moveTo>
                <a:lnTo>
                  <a:pt x="2760" y="0"/>
                </a:lnTo>
              </a:path>
            </a:pathLst>
          </a:custGeom>
          <a:ln w="3175">
            <a:solidFill>
              <a:srgbClr val="000000"/>
            </a:solidFill>
          </a:ln>
        </p:spPr>
        <p:txBody>
          <a:bodyPr wrap="square" lIns="0" tIns="0" rIns="0" bIns="0" rtlCol="0"/>
          <a:lstStyle/>
          <a:p>
            <a:endParaRPr/>
          </a:p>
        </p:txBody>
      </p:sp>
      <p:sp>
        <p:nvSpPr>
          <p:cNvPr id="1594" name="object 1594"/>
          <p:cNvSpPr/>
          <p:nvPr/>
        </p:nvSpPr>
        <p:spPr>
          <a:xfrm>
            <a:off x="3733146" y="6429462"/>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1595" name="object 1595"/>
          <p:cNvSpPr/>
          <p:nvPr/>
        </p:nvSpPr>
        <p:spPr>
          <a:xfrm>
            <a:off x="3753390" y="6429462"/>
            <a:ext cx="3175" cy="0"/>
          </a:xfrm>
          <a:custGeom>
            <a:avLst/>
            <a:gdLst/>
            <a:ahLst/>
            <a:cxnLst/>
            <a:rect l="l" t="t" r="r" b="b"/>
            <a:pathLst>
              <a:path w="3175">
                <a:moveTo>
                  <a:pt x="0" y="0"/>
                </a:moveTo>
                <a:lnTo>
                  <a:pt x="2760" y="0"/>
                </a:lnTo>
              </a:path>
            </a:pathLst>
          </a:custGeom>
          <a:ln w="3175">
            <a:solidFill>
              <a:srgbClr val="000000"/>
            </a:solidFill>
          </a:ln>
        </p:spPr>
        <p:txBody>
          <a:bodyPr wrap="square" lIns="0" tIns="0" rIns="0" bIns="0" rtlCol="0"/>
          <a:lstStyle/>
          <a:p>
            <a:endParaRPr/>
          </a:p>
        </p:txBody>
      </p:sp>
      <p:sp>
        <p:nvSpPr>
          <p:cNvPr id="1596" name="object 1596"/>
          <p:cNvSpPr/>
          <p:nvPr/>
        </p:nvSpPr>
        <p:spPr>
          <a:xfrm>
            <a:off x="3774554" y="6429462"/>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1597" name="object 1597"/>
          <p:cNvSpPr/>
          <p:nvPr/>
        </p:nvSpPr>
        <p:spPr>
          <a:xfrm>
            <a:off x="3794798" y="6429462"/>
            <a:ext cx="3175" cy="0"/>
          </a:xfrm>
          <a:custGeom>
            <a:avLst/>
            <a:gdLst/>
            <a:ahLst/>
            <a:cxnLst/>
            <a:rect l="l" t="t" r="r" b="b"/>
            <a:pathLst>
              <a:path w="3175">
                <a:moveTo>
                  <a:pt x="0" y="0"/>
                </a:moveTo>
                <a:lnTo>
                  <a:pt x="2760" y="0"/>
                </a:lnTo>
              </a:path>
            </a:pathLst>
          </a:custGeom>
          <a:ln w="3175">
            <a:solidFill>
              <a:srgbClr val="000000"/>
            </a:solidFill>
          </a:ln>
        </p:spPr>
        <p:txBody>
          <a:bodyPr wrap="square" lIns="0" tIns="0" rIns="0" bIns="0" rtlCol="0"/>
          <a:lstStyle/>
          <a:p>
            <a:endParaRPr/>
          </a:p>
        </p:txBody>
      </p:sp>
      <p:sp>
        <p:nvSpPr>
          <p:cNvPr id="1598" name="object 1598"/>
          <p:cNvSpPr/>
          <p:nvPr/>
        </p:nvSpPr>
        <p:spPr>
          <a:xfrm>
            <a:off x="3815988" y="6429462"/>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1599" name="object 1599"/>
          <p:cNvSpPr/>
          <p:nvPr/>
        </p:nvSpPr>
        <p:spPr>
          <a:xfrm>
            <a:off x="3836231" y="6429462"/>
            <a:ext cx="3175" cy="0"/>
          </a:xfrm>
          <a:custGeom>
            <a:avLst/>
            <a:gdLst/>
            <a:ahLst/>
            <a:cxnLst/>
            <a:rect l="l" t="t" r="r" b="b"/>
            <a:pathLst>
              <a:path w="3175">
                <a:moveTo>
                  <a:pt x="0" y="0"/>
                </a:moveTo>
                <a:lnTo>
                  <a:pt x="2760" y="0"/>
                </a:lnTo>
              </a:path>
            </a:pathLst>
          </a:custGeom>
          <a:ln w="3175">
            <a:solidFill>
              <a:srgbClr val="000000"/>
            </a:solidFill>
          </a:ln>
        </p:spPr>
        <p:txBody>
          <a:bodyPr wrap="square" lIns="0" tIns="0" rIns="0" bIns="0" rtlCol="0"/>
          <a:lstStyle/>
          <a:p>
            <a:endParaRPr/>
          </a:p>
        </p:txBody>
      </p:sp>
      <p:sp>
        <p:nvSpPr>
          <p:cNvPr id="1600" name="object 1600"/>
          <p:cNvSpPr/>
          <p:nvPr/>
        </p:nvSpPr>
        <p:spPr>
          <a:xfrm>
            <a:off x="3857395" y="6429462"/>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1601" name="object 1601"/>
          <p:cNvSpPr/>
          <p:nvPr/>
        </p:nvSpPr>
        <p:spPr>
          <a:xfrm>
            <a:off x="3877626" y="6429462"/>
            <a:ext cx="3175" cy="0"/>
          </a:xfrm>
          <a:custGeom>
            <a:avLst/>
            <a:gdLst/>
            <a:ahLst/>
            <a:cxnLst/>
            <a:rect l="l" t="t" r="r" b="b"/>
            <a:pathLst>
              <a:path w="3175">
                <a:moveTo>
                  <a:pt x="0" y="0"/>
                </a:moveTo>
                <a:lnTo>
                  <a:pt x="2760" y="0"/>
                </a:lnTo>
              </a:path>
            </a:pathLst>
          </a:custGeom>
          <a:ln w="3175">
            <a:solidFill>
              <a:srgbClr val="000000"/>
            </a:solidFill>
          </a:ln>
        </p:spPr>
        <p:txBody>
          <a:bodyPr wrap="square" lIns="0" tIns="0" rIns="0" bIns="0" rtlCol="0"/>
          <a:lstStyle/>
          <a:p>
            <a:endParaRPr/>
          </a:p>
        </p:txBody>
      </p:sp>
      <p:sp>
        <p:nvSpPr>
          <p:cNvPr id="1602" name="object 1602"/>
          <p:cNvSpPr/>
          <p:nvPr/>
        </p:nvSpPr>
        <p:spPr>
          <a:xfrm>
            <a:off x="3898790" y="6429462"/>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1603" name="object 1603"/>
          <p:cNvSpPr/>
          <p:nvPr/>
        </p:nvSpPr>
        <p:spPr>
          <a:xfrm>
            <a:off x="3919060" y="6429462"/>
            <a:ext cx="3175" cy="0"/>
          </a:xfrm>
          <a:custGeom>
            <a:avLst/>
            <a:gdLst/>
            <a:ahLst/>
            <a:cxnLst/>
            <a:rect l="l" t="t" r="r" b="b"/>
            <a:pathLst>
              <a:path w="3175">
                <a:moveTo>
                  <a:pt x="0" y="0"/>
                </a:moveTo>
                <a:lnTo>
                  <a:pt x="2760" y="0"/>
                </a:lnTo>
              </a:path>
            </a:pathLst>
          </a:custGeom>
          <a:ln w="3175">
            <a:solidFill>
              <a:srgbClr val="000000"/>
            </a:solidFill>
          </a:ln>
        </p:spPr>
        <p:txBody>
          <a:bodyPr wrap="square" lIns="0" tIns="0" rIns="0" bIns="0" rtlCol="0"/>
          <a:lstStyle/>
          <a:p>
            <a:endParaRPr/>
          </a:p>
        </p:txBody>
      </p:sp>
      <p:sp>
        <p:nvSpPr>
          <p:cNvPr id="1604" name="object 1604"/>
          <p:cNvSpPr/>
          <p:nvPr/>
        </p:nvSpPr>
        <p:spPr>
          <a:xfrm>
            <a:off x="3940223" y="6429462"/>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1605" name="object 1605"/>
          <p:cNvSpPr/>
          <p:nvPr/>
        </p:nvSpPr>
        <p:spPr>
          <a:xfrm>
            <a:off x="3960467" y="6429462"/>
            <a:ext cx="3175" cy="0"/>
          </a:xfrm>
          <a:custGeom>
            <a:avLst/>
            <a:gdLst/>
            <a:ahLst/>
            <a:cxnLst/>
            <a:rect l="l" t="t" r="r" b="b"/>
            <a:pathLst>
              <a:path w="3175">
                <a:moveTo>
                  <a:pt x="0" y="0"/>
                </a:moveTo>
                <a:lnTo>
                  <a:pt x="2760" y="0"/>
                </a:lnTo>
              </a:path>
            </a:pathLst>
          </a:custGeom>
          <a:ln w="3175">
            <a:solidFill>
              <a:srgbClr val="000000"/>
            </a:solidFill>
          </a:ln>
        </p:spPr>
        <p:txBody>
          <a:bodyPr wrap="square" lIns="0" tIns="0" rIns="0" bIns="0" rtlCol="0"/>
          <a:lstStyle/>
          <a:p>
            <a:endParaRPr/>
          </a:p>
        </p:txBody>
      </p:sp>
      <p:sp>
        <p:nvSpPr>
          <p:cNvPr id="1606" name="object 1606"/>
          <p:cNvSpPr/>
          <p:nvPr/>
        </p:nvSpPr>
        <p:spPr>
          <a:xfrm>
            <a:off x="3981631" y="6429462"/>
            <a:ext cx="3175" cy="0"/>
          </a:xfrm>
          <a:custGeom>
            <a:avLst/>
            <a:gdLst/>
            <a:ahLst/>
            <a:cxnLst/>
            <a:rect l="l" t="t" r="r" b="b"/>
            <a:pathLst>
              <a:path w="3175">
                <a:moveTo>
                  <a:pt x="0" y="0"/>
                </a:moveTo>
                <a:lnTo>
                  <a:pt x="2760" y="0"/>
                </a:lnTo>
              </a:path>
            </a:pathLst>
          </a:custGeom>
          <a:ln w="3175">
            <a:solidFill>
              <a:srgbClr val="000000"/>
            </a:solidFill>
          </a:ln>
        </p:spPr>
        <p:txBody>
          <a:bodyPr wrap="square" lIns="0" tIns="0" rIns="0" bIns="0" rtlCol="0"/>
          <a:lstStyle/>
          <a:p>
            <a:endParaRPr/>
          </a:p>
        </p:txBody>
      </p:sp>
      <p:sp>
        <p:nvSpPr>
          <p:cNvPr id="1607" name="object 1607"/>
          <p:cNvSpPr/>
          <p:nvPr/>
        </p:nvSpPr>
        <p:spPr>
          <a:xfrm>
            <a:off x="4002795" y="6429462"/>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1608" name="object 1608"/>
          <p:cNvSpPr/>
          <p:nvPr/>
        </p:nvSpPr>
        <p:spPr>
          <a:xfrm>
            <a:off x="4023064" y="6429462"/>
            <a:ext cx="3175" cy="0"/>
          </a:xfrm>
          <a:custGeom>
            <a:avLst/>
            <a:gdLst/>
            <a:ahLst/>
            <a:cxnLst/>
            <a:rect l="l" t="t" r="r" b="b"/>
            <a:pathLst>
              <a:path w="3175">
                <a:moveTo>
                  <a:pt x="0" y="0"/>
                </a:moveTo>
                <a:lnTo>
                  <a:pt x="2760" y="0"/>
                </a:lnTo>
              </a:path>
            </a:pathLst>
          </a:custGeom>
          <a:ln w="3175">
            <a:solidFill>
              <a:srgbClr val="000000"/>
            </a:solidFill>
          </a:ln>
        </p:spPr>
        <p:txBody>
          <a:bodyPr wrap="square" lIns="0" tIns="0" rIns="0" bIns="0" rtlCol="0"/>
          <a:lstStyle/>
          <a:p>
            <a:endParaRPr/>
          </a:p>
        </p:txBody>
      </p:sp>
      <p:sp>
        <p:nvSpPr>
          <p:cNvPr id="1609" name="object 1609"/>
          <p:cNvSpPr/>
          <p:nvPr/>
        </p:nvSpPr>
        <p:spPr>
          <a:xfrm>
            <a:off x="4044229" y="6429462"/>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1610" name="object 1610"/>
          <p:cNvSpPr/>
          <p:nvPr/>
        </p:nvSpPr>
        <p:spPr>
          <a:xfrm>
            <a:off x="4064472" y="6429462"/>
            <a:ext cx="3175" cy="0"/>
          </a:xfrm>
          <a:custGeom>
            <a:avLst/>
            <a:gdLst/>
            <a:ahLst/>
            <a:cxnLst/>
            <a:rect l="l" t="t" r="r" b="b"/>
            <a:pathLst>
              <a:path w="3175">
                <a:moveTo>
                  <a:pt x="0" y="0"/>
                </a:moveTo>
                <a:lnTo>
                  <a:pt x="2760" y="0"/>
                </a:lnTo>
              </a:path>
            </a:pathLst>
          </a:custGeom>
          <a:ln w="3175">
            <a:solidFill>
              <a:srgbClr val="000000"/>
            </a:solidFill>
          </a:ln>
        </p:spPr>
        <p:txBody>
          <a:bodyPr wrap="square" lIns="0" tIns="0" rIns="0" bIns="0" rtlCol="0"/>
          <a:lstStyle/>
          <a:p>
            <a:endParaRPr/>
          </a:p>
        </p:txBody>
      </p:sp>
      <p:sp>
        <p:nvSpPr>
          <p:cNvPr id="1611" name="object 1611"/>
          <p:cNvSpPr/>
          <p:nvPr/>
        </p:nvSpPr>
        <p:spPr>
          <a:xfrm>
            <a:off x="4085623" y="6429462"/>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1612" name="object 1612"/>
          <p:cNvSpPr/>
          <p:nvPr/>
        </p:nvSpPr>
        <p:spPr>
          <a:xfrm>
            <a:off x="4105867" y="6429462"/>
            <a:ext cx="3175" cy="0"/>
          </a:xfrm>
          <a:custGeom>
            <a:avLst/>
            <a:gdLst/>
            <a:ahLst/>
            <a:cxnLst/>
            <a:rect l="l" t="t" r="r" b="b"/>
            <a:pathLst>
              <a:path w="3175">
                <a:moveTo>
                  <a:pt x="0" y="0"/>
                </a:moveTo>
                <a:lnTo>
                  <a:pt x="2760" y="0"/>
                </a:lnTo>
              </a:path>
            </a:pathLst>
          </a:custGeom>
          <a:ln w="3175">
            <a:solidFill>
              <a:srgbClr val="000000"/>
            </a:solidFill>
          </a:ln>
        </p:spPr>
        <p:txBody>
          <a:bodyPr wrap="square" lIns="0" tIns="0" rIns="0" bIns="0" rtlCol="0"/>
          <a:lstStyle/>
          <a:p>
            <a:endParaRPr/>
          </a:p>
        </p:txBody>
      </p:sp>
      <p:sp>
        <p:nvSpPr>
          <p:cNvPr id="1613" name="object 1613"/>
          <p:cNvSpPr/>
          <p:nvPr/>
        </p:nvSpPr>
        <p:spPr>
          <a:xfrm>
            <a:off x="4127057" y="6429462"/>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1614" name="object 1614"/>
          <p:cNvSpPr/>
          <p:nvPr/>
        </p:nvSpPr>
        <p:spPr>
          <a:xfrm>
            <a:off x="4147301" y="6429462"/>
            <a:ext cx="3175" cy="0"/>
          </a:xfrm>
          <a:custGeom>
            <a:avLst/>
            <a:gdLst/>
            <a:ahLst/>
            <a:cxnLst/>
            <a:rect l="l" t="t" r="r" b="b"/>
            <a:pathLst>
              <a:path w="3175">
                <a:moveTo>
                  <a:pt x="0" y="0"/>
                </a:moveTo>
                <a:lnTo>
                  <a:pt x="2760" y="0"/>
                </a:lnTo>
              </a:path>
            </a:pathLst>
          </a:custGeom>
          <a:ln w="3175">
            <a:solidFill>
              <a:srgbClr val="000000"/>
            </a:solidFill>
          </a:ln>
        </p:spPr>
        <p:txBody>
          <a:bodyPr wrap="square" lIns="0" tIns="0" rIns="0" bIns="0" rtlCol="0"/>
          <a:lstStyle/>
          <a:p>
            <a:endParaRPr/>
          </a:p>
        </p:txBody>
      </p:sp>
      <p:sp>
        <p:nvSpPr>
          <p:cNvPr id="1615" name="object 1615"/>
          <p:cNvSpPr/>
          <p:nvPr/>
        </p:nvSpPr>
        <p:spPr>
          <a:xfrm>
            <a:off x="4168464" y="6429462"/>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1616" name="object 1616"/>
          <p:cNvSpPr/>
          <p:nvPr/>
        </p:nvSpPr>
        <p:spPr>
          <a:xfrm>
            <a:off x="4188709" y="6429462"/>
            <a:ext cx="3175" cy="0"/>
          </a:xfrm>
          <a:custGeom>
            <a:avLst/>
            <a:gdLst/>
            <a:ahLst/>
            <a:cxnLst/>
            <a:rect l="l" t="t" r="r" b="b"/>
            <a:pathLst>
              <a:path w="3175">
                <a:moveTo>
                  <a:pt x="0" y="0"/>
                </a:moveTo>
                <a:lnTo>
                  <a:pt x="2760" y="0"/>
                </a:lnTo>
              </a:path>
            </a:pathLst>
          </a:custGeom>
          <a:ln w="3175">
            <a:solidFill>
              <a:srgbClr val="000000"/>
            </a:solidFill>
          </a:ln>
        </p:spPr>
        <p:txBody>
          <a:bodyPr wrap="square" lIns="0" tIns="0" rIns="0" bIns="0" rtlCol="0"/>
          <a:lstStyle/>
          <a:p>
            <a:endParaRPr/>
          </a:p>
        </p:txBody>
      </p:sp>
      <p:sp>
        <p:nvSpPr>
          <p:cNvPr id="1617" name="object 1617"/>
          <p:cNvSpPr/>
          <p:nvPr/>
        </p:nvSpPr>
        <p:spPr>
          <a:xfrm>
            <a:off x="4209872" y="6429462"/>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1618" name="object 1618"/>
          <p:cNvSpPr/>
          <p:nvPr/>
        </p:nvSpPr>
        <p:spPr>
          <a:xfrm>
            <a:off x="4230142" y="6429462"/>
            <a:ext cx="3175" cy="0"/>
          </a:xfrm>
          <a:custGeom>
            <a:avLst/>
            <a:gdLst/>
            <a:ahLst/>
            <a:cxnLst/>
            <a:rect l="l" t="t" r="r" b="b"/>
            <a:pathLst>
              <a:path w="3175">
                <a:moveTo>
                  <a:pt x="0" y="0"/>
                </a:moveTo>
                <a:lnTo>
                  <a:pt x="2760" y="0"/>
                </a:lnTo>
              </a:path>
            </a:pathLst>
          </a:custGeom>
          <a:ln w="3175">
            <a:solidFill>
              <a:srgbClr val="000000"/>
            </a:solidFill>
          </a:ln>
        </p:spPr>
        <p:txBody>
          <a:bodyPr wrap="square" lIns="0" tIns="0" rIns="0" bIns="0" rtlCol="0"/>
          <a:lstStyle/>
          <a:p>
            <a:endParaRPr/>
          </a:p>
        </p:txBody>
      </p:sp>
      <p:sp>
        <p:nvSpPr>
          <p:cNvPr id="1619" name="object 1619"/>
          <p:cNvSpPr/>
          <p:nvPr/>
        </p:nvSpPr>
        <p:spPr>
          <a:xfrm>
            <a:off x="4251306" y="6429462"/>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1620" name="object 1620"/>
          <p:cNvSpPr/>
          <p:nvPr/>
        </p:nvSpPr>
        <p:spPr>
          <a:xfrm>
            <a:off x="4271537" y="6429462"/>
            <a:ext cx="3175" cy="0"/>
          </a:xfrm>
          <a:custGeom>
            <a:avLst/>
            <a:gdLst/>
            <a:ahLst/>
            <a:cxnLst/>
            <a:rect l="l" t="t" r="r" b="b"/>
            <a:pathLst>
              <a:path w="3175">
                <a:moveTo>
                  <a:pt x="0" y="0"/>
                </a:moveTo>
                <a:lnTo>
                  <a:pt x="2760" y="0"/>
                </a:lnTo>
              </a:path>
            </a:pathLst>
          </a:custGeom>
          <a:ln w="3175">
            <a:solidFill>
              <a:srgbClr val="000000"/>
            </a:solidFill>
          </a:ln>
        </p:spPr>
        <p:txBody>
          <a:bodyPr wrap="square" lIns="0" tIns="0" rIns="0" bIns="0" rtlCol="0"/>
          <a:lstStyle/>
          <a:p>
            <a:endParaRPr/>
          </a:p>
        </p:txBody>
      </p:sp>
      <p:sp>
        <p:nvSpPr>
          <p:cNvPr id="1621" name="object 1621"/>
          <p:cNvSpPr/>
          <p:nvPr/>
        </p:nvSpPr>
        <p:spPr>
          <a:xfrm>
            <a:off x="4292701" y="6429462"/>
            <a:ext cx="3175" cy="0"/>
          </a:xfrm>
          <a:custGeom>
            <a:avLst/>
            <a:gdLst/>
            <a:ahLst/>
            <a:cxnLst/>
            <a:rect l="l" t="t" r="r" b="b"/>
            <a:pathLst>
              <a:path w="3175">
                <a:moveTo>
                  <a:pt x="0" y="0"/>
                </a:moveTo>
                <a:lnTo>
                  <a:pt x="2760" y="0"/>
                </a:lnTo>
              </a:path>
            </a:pathLst>
          </a:custGeom>
          <a:ln w="3175">
            <a:solidFill>
              <a:srgbClr val="000000"/>
            </a:solidFill>
          </a:ln>
        </p:spPr>
        <p:txBody>
          <a:bodyPr wrap="square" lIns="0" tIns="0" rIns="0" bIns="0" rtlCol="0"/>
          <a:lstStyle/>
          <a:p>
            <a:endParaRPr/>
          </a:p>
        </p:txBody>
      </p:sp>
      <p:sp>
        <p:nvSpPr>
          <p:cNvPr id="1622" name="object 1622"/>
          <p:cNvSpPr/>
          <p:nvPr/>
        </p:nvSpPr>
        <p:spPr>
          <a:xfrm>
            <a:off x="4313864" y="6429462"/>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1623" name="object 1623"/>
          <p:cNvSpPr/>
          <p:nvPr/>
        </p:nvSpPr>
        <p:spPr>
          <a:xfrm>
            <a:off x="4334134" y="6429462"/>
            <a:ext cx="3175" cy="0"/>
          </a:xfrm>
          <a:custGeom>
            <a:avLst/>
            <a:gdLst/>
            <a:ahLst/>
            <a:cxnLst/>
            <a:rect l="l" t="t" r="r" b="b"/>
            <a:pathLst>
              <a:path w="3175">
                <a:moveTo>
                  <a:pt x="0" y="0"/>
                </a:moveTo>
                <a:lnTo>
                  <a:pt x="2760" y="0"/>
                </a:lnTo>
              </a:path>
            </a:pathLst>
          </a:custGeom>
          <a:ln w="3175">
            <a:solidFill>
              <a:srgbClr val="000000"/>
            </a:solidFill>
          </a:ln>
        </p:spPr>
        <p:txBody>
          <a:bodyPr wrap="square" lIns="0" tIns="0" rIns="0" bIns="0" rtlCol="0"/>
          <a:lstStyle/>
          <a:p>
            <a:endParaRPr/>
          </a:p>
        </p:txBody>
      </p:sp>
      <p:sp>
        <p:nvSpPr>
          <p:cNvPr id="1624" name="object 1624"/>
          <p:cNvSpPr/>
          <p:nvPr/>
        </p:nvSpPr>
        <p:spPr>
          <a:xfrm>
            <a:off x="4355298" y="6429462"/>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1625" name="object 1625"/>
          <p:cNvSpPr/>
          <p:nvPr/>
        </p:nvSpPr>
        <p:spPr>
          <a:xfrm>
            <a:off x="4375542" y="6429462"/>
            <a:ext cx="3175" cy="0"/>
          </a:xfrm>
          <a:custGeom>
            <a:avLst/>
            <a:gdLst/>
            <a:ahLst/>
            <a:cxnLst/>
            <a:rect l="l" t="t" r="r" b="b"/>
            <a:pathLst>
              <a:path w="3175">
                <a:moveTo>
                  <a:pt x="0" y="0"/>
                </a:moveTo>
                <a:lnTo>
                  <a:pt x="2760" y="0"/>
                </a:lnTo>
              </a:path>
            </a:pathLst>
          </a:custGeom>
          <a:ln w="3175">
            <a:solidFill>
              <a:srgbClr val="000000"/>
            </a:solidFill>
          </a:ln>
        </p:spPr>
        <p:txBody>
          <a:bodyPr wrap="square" lIns="0" tIns="0" rIns="0" bIns="0" rtlCol="0"/>
          <a:lstStyle/>
          <a:p>
            <a:endParaRPr/>
          </a:p>
        </p:txBody>
      </p:sp>
      <p:sp>
        <p:nvSpPr>
          <p:cNvPr id="1626" name="object 1626"/>
          <p:cNvSpPr/>
          <p:nvPr/>
        </p:nvSpPr>
        <p:spPr>
          <a:xfrm>
            <a:off x="4396706" y="6429462"/>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1627" name="object 1627"/>
          <p:cNvSpPr/>
          <p:nvPr/>
        </p:nvSpPr>
        <p:spPr>
          <a:xfrm>
            <a:off x="4416950" y="6429462"/>
            <a:ext cx="3175" cy="0"/>
          </a:xfrm>
          <a:custGeom>
            <a:avLst/>
            <a:gdLst/>
            <a:ahLst/>
            <a:cxnLst/>
            <a:rect l="l" t="t" r="r" b="b"/>
            <a:pathLst>
              <a:path w="3175">
                <a:moveTo>
                  <a:pt x="0" y="0"/>
                </a:moveTo>
                <a:lnTo>
                  <a:pt x="2760" y="0"/>
                </a:lnTo>
              </a:path>
            </a:pathLst>
          </a:custGeom>
          <a:ln w="3175">
            <a:solidFill>
              <a:srgbClr val="000000"/>
            </a:solidFill>
          </a:ln>
        </p:spPr>
        <p:txBody>
          <a:bodyPr wrap="square" lIns="0" tIns="0" rIns="0" bIns="0" rtlCol="0"/>
          <a:lstStyle/>
          <a:p>
            <a:endParaRPr/>
          </a:p>
        </p:txBody>
      </p:sp>
      <p:sp>
        <p:nvSpPr>
          <p:cNvPr id="1628" name="object 1628"/>
          <p:cNvSpPr/>
          <p:nvPr/>
        </p:nvSpPr>
        <p:spPr>
          <a:xfrm>
            <a:off x="4438139" y="6429462"/>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1629" name="object 1629"/>
          <p:cNvSpPr/>
          <p:nvPr/>
        </p:nvSpPr>
        <p:spPr>
          <a:xfrm>
            <a:off x="4458383" y="6429462"/>
            <a:ext cx="3175" cy="0"/>
          </a:xfrm>
          <a:custGeom>
            <a:avLst/>
            <a:gdLst/>
            <a:ahLst/>
            <a:cxnLst/>
            <a:rect l="l" t="t" r="r" b="b"/>
            <a:pathLst>
              <a:path w="3175">
                <a:moveTo>
                  <a:pt x="0" y="0"/>
                </a:moveTo>
                <a:lnTo>
                  <a:pt x="2760" y="0"/>
                </a:lnTo>
              </a:path>
            </a:pathLst>
          </a:custGeom>
          <a:ln w="3175">
            <a:solidFill>
              <a:srgbClr val="000000"/>
            </a:solidFill>
          </a:ln>
        </p:spPr>
        <p:txBody>
          <a:bodyPr wrap="square" lIns="0" tIns="0" rIns="0" bIns="0" rtlCol="0"/>
          <a:lstStyle/>
          <a:p>
            <a:endParaRPr/>
          </a:p>
        </p:txBody>
      </p:sp>
      <p:sp>
        <p:nvSpPr>
          <p:cNvPr id="1630" name="object 1630"/>
          <p:cNvSpPr/>
          <p:nvPr/>
        </p:nvSpPr>
        <p:spPr>
          <a:xfrm>
            <a:off x="4479534" y="6429462"/>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1631" name="object 1631"/>
          <p:cNvSpPr/>
          <p:nvPr/>
        </p:nvSpPr>
        <p:spPr>
          <a:xfrm>
            <a:off x="4499778" y="6429462"/>
            <a:ext cx="3175" cy="0"/>
          </a:xfrm>
          <a:custGeom>
            <a:avLst/>
            <a:gdLst/>
            <a:ahLst/>
            <a:cxnLst/>
            <a:rect l="l" t="t" r="r" b="b"/>
            <a:pathLst>
              <a:path w="3175">
                <a:moveTo>
                  <a:pt x="0" y="0"/>
                </a:moveTo>
                <a:lnTo>
                  <a:pt x="2760" y="0"/>
                </a:lnTo>
              </a:path>
            </a:pathLst>
          </a:custGeom>
          <a:ln w="3175">
            <a:solidFill>
              <a:srgbClr val="000000"/>
            </a:solidFill>
          </a:ln>
        </p:spPr>
        <p:txBody>
          <a:bodyPr wrap="square" lIns="0" tIns="0" rIns="0" bIns="0" rtlCol="0"/>
          <a:lstStyle/>
          <a:p>
            <a:endParaRPr/>
          </a:p>
        </p:txBody>
      </p:sp>
      <p:sp>
        <p:nvSpPr>
          <p:cNvPr id="1632" name="object 1632"/>
          <p:cNvSpPr/>
          <p:nvPr/>
        </p:nvSpPr>
        <p:spPr>
          <a:xfrm>
            <a:off x="4520942" y="6429462"/>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1633" name="object 1633"/>
          <p:cNvSpPr/>
          <p:nvPr/>
        </p:nvSpPr>
        <p:spPr>
          <a:xfrm>
            <a:off x="4541211" y="6429462"/>
            <a:ext cx="3175" cy="0"/>
          </a:xfrm>
          <a:custGeom>
            <a:avLst/>
            <a:gdLst/>
            <a:ahLst/>
            <a:cxnLst/>
            <a:rect l="l" t="t" r="r" b="b"/>
            <a:pathLst>
              <a:path w="3175">
                <a:moveTo>
                  <a:pt x="0" y="0"/>
                </a:moveTo>
                <a:lnTo>
                  <a:pt x="2760" y="0"/>
                </a:lnTo>
              </a:path>
            </a:pathLst>
          </a:custGeom>
          <a:ln w="3175">
            <a:solidFill>
              <a:srgbClr val="000000"/>
            </a:solidFill>
          </a:ln>
        </p:spPr>
        <p:txBody>
          <a:bodyPr wrap="square" lIns="0" tIns="0" rIns="0" bIns="0" rtlCol="0"/>
          <a:lstStyle/>
          <a:p>
            <a:endParaRPr/>
          </a:p>
        </p:txBody>
      </p:sp>
      <p:sp>
        <p:nvSpPr>
          <p:cNvPr id="1634" name="object 1634"/>
          <p:cNvSpPr/>
          <p:nvPr/>
        </p:nvSpPr>
        <p:spPr>
          <a:xfrm>
            <a:off x="4562375" y="6429462"/>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1635" name="object 1635"/>
          <p:cNvSpPr/>
          <p:nvPr/>
        </p:nvSpPr>
        <p:spPr>
          <a:xfrm>
            <a:off x="4583539" y="6429462"/>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1636" name="object 1636"/>
          <p:cNvSpPr/>
          <p:nvPr/>
        </p:nvSpPr>
        <p:spPr>
          <a:xfrm>
            <a:off x="4603783" y="6429462"/>
            <a:ext cx="3175" cy="0"/>
          </a:xfrm>
          <a:custGeom>
            <a:avLst/>
            <a:gdLst/>
            <a:ahLst/>
            <a:cxnLst/>
            <a:rect l="l" t="t" r="r" b="b"/>
            <a:pathLst>
              <a:path w="3175">
                <a:moveTo>
                  <a:pt x="0" y="0"/>
                </a:moveTo>
                <a:lnTo>
                  <a:pt x="2760" y="0"/>
                </a:lnTo>
              </a:path>
            </a:pathLst>
          </a:custGeom>
          <a:ln w="3175">
            <a:solidFill>
              <a:srgbClr val="000000"/>
            </a:solidFill>
          </a:ln>
        </p:spPr>
        <p:txBody>
          <a:bodyPr wrap="square" lIns="0" tIns="0" rIns="0" bIns="0" rtlCol="0"/>
          <a:lstStyle/>
          <a:p>
            <a:endParaRPr/>
          </a:p>
        </p:txBody>
      </p:sp>
      <p:sp>
        <p:nvSpPr>
          <p:cNvPr id="1637" name="object 1637"/>
          <p:cNvSpPr/>
          <p:nvPr/>
        </p:nvSpPr>
        <p:spPr>
          <a:xfrm>
            <a:off x="4624934" y="6429462"/>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1638" name="object 1638"/>
          <p:cNvSpPr/>
          <p:nvPr/>
        </p:nvSpPr>
        <p:spPr>
          <a:xfrm>
            <a:off x="4666380" y="6429462"/>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1639" name="object 1639"/>
          <p:cNvSpPr/>
          <p:nvPr/>
        </p:nvSpPr>
        <p:spPr>
          <a:xfrm>
            <a:off x="4686611" y="6429462"/>
            <a:ext cx="3175" cy="0"/>
          </a:xfrm>
          <a:custGeom>
            <a:avLst/>
            <a:gdLst/>
            <a:ahLst/>
            <a:cxnLst/>
            <a:rect l="l" t="t" r="r" b="b"/>
            <a:pathLst>
              <a:path w="3175">
                <a:moveTo>
                  <a:pt x="0" y="0"/>
                </a:moveTo>
                <a:lnTo>
                  <a:pt x="2760" y="0"/>
                </a:lnTo>
              </a:path>
            </a:pathLst>
          </a:custGeom>
          <a:ln w="3175">
            <a:solidFill>
              <a:srgbClr val="000000"/>
            </a:solidFill>
          </a:ln>
        </p:spPr>
        <p:txBody>
          <a:bodyPr wrap="square" lIns="0" tIns="0" rIns="0" bIns="0" rtlCol="0"/>
          <a:lstStyle/>
          <a:p>
            <a:endParaRPr/>
          </a:p>
        </p:txBody>
      </p:sp>
      <p:sp>
        <p:nvSpPr>
          <p:cNvPr id="1640" name="object 1640"/>
          <p:cNvSpPr/>
          <p:nvPr/>
        </p:nvSpPr>
        <p:spPr>
          <a:xfrm>
            <a:off x="4707775" y="6429462"/>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1641" name="object 1641"/>
          <p:cNvSpPr/>
          <p:nvPr/>
        </p:nvSpPr>
        <p:spPr>
          <a:xfrm>
            <a:off x="4728019" y="6429462"/>
            <a:ext cx="3175" cy="0"/>
          </a:xfrm>
          <a:custGeom>
            <a:avLst/>
            <a:gdLst/>
            <a:ahLst/>
            <a:cxnLst/>
            <a:rect l="l" t="t" r="r" b="b"/>
            <a:pathLst>
              <a:path w="3175">
                <a:moveTo>
                  <a:pt x="0" y="0"/>
                </a:moveTo>
                <a:lnTo>
                  <a:pt x="2760" y="0"/>
                </a:lnTo>
              </a:path>
            </a:pathLst>
          </a:custGeom>
          <a:ln w="3175">
            <a:solidFill>
              <a:srgbClr val="000000"/>
            </a:solidFill>
          </a:ln>
        </p:spPr>
        <p:txBody>
          <a:bodyPr wrap="square" lIns="0" tIns="0" rIns="0" bIns="0" rtlCol="0"/>
          <a:lstStyle/>
          <a:p>
            <a:endParaRPr/>
          </a:p>
        </p:txBody>
      </p:sp>
      <p:sp>
        <p:nvSpPr>
          <p:cNvPr id="1642" name="object 1642"/>
          <p:cNvSpPr/>
          <p:nvPr/>
        </p:nvSpPr>
        <p:spPr>
          <a:xfrm>
            <a:off x="4749208" y="6429462"/>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1643" name="object 1643"/>
          <p:cNvSpPr/>
          <p:nvPr/>
        </p:nvSpPr>
        <p:spPr>
          <a:xfrm>
            <a:off x="4769452" y="6429462"/>
            <a:ext cx="3175" cy="0"/>
          </a:xfrm>
          <a:custGeom>
            <a:avLst/>
            <a:gdLst/>
            <a:ahLst/>
            <a:cxnLst/>
            <a:rect l="l" t="t" r="r" b="b"/>
            <a:pathLst>
              <a:path w="3175">
                <a:moveTo>
                  <a:pt x="0" y="0"/>
                </a:moveTo>
                <a:lnTo>
                  <a:pt x="2760" y="0"/>
                </a:lnTo>
              </a:path>
            </a:pathLst>
          </a:custGeom>
          <a:ln w="3175">
            <a:solidFill>
              <a:srgbClr val="000000"/>
            </a:solidFill>
          </a:ln>
        </p:spPr>
        <p:txBody>
          <a:bodyPr wrap="square" lIns="0" tIns="0" rIns="0" bIns="0" rtlCol="0"/>
          <a:lstStyle/>
          <a:p>
            <a:endParaRPr/>
          </a:p>
        </p:txBody>
      </p:sp>
      <p:sp>
        <p:nvSpPr>
          <p:cNvPr id="1644" name="object 1644"/>
          <p:cNvSpPr/>
          <p:nvPr/>
        </p:nvSpPr>
        <p:spPr>
          <a:xfrm>
            <a:off x="4790616" y="6429462"/>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1645" name="object 1645"/>
          <p:cNvSpPr/>
          <p:nvPr/>
        </p:nvSpPr>
        <p:spPr>
          <a:xfrm>
            <a:off x="4810860" y="6429462"/>
            <a:ext cx="3175" cy="0"/>
          </a:xfrm>
          <a:custGeom>
            <a:avLst/>
            <a:gdLst/>
            <a:ahLst/>
            <a:cxnLst/>
            <a:rect l="l" t="t" r="r" b="b"/>
            <a:pathLst>
              <a:path w="3175">
                <a:moveTo>
                  <a:pt x="0" y="0"/>
                </a:moveTo>
                <a:lnTo>
                  <a:pt x="2760" y="0"/>
                </a:lnTo>
              </a:path>
            </a:pathLst>
          </a:custGeom>
          <a:ln w="3175">
            <a:solidFill>
              <a:srgbClr val="000000"/>
            </a:solidFill>
          </a:ln>
        </p:spPr>
        <p:txBody>
          <a:bodyPr wrap="square" lIns="0" tIns="0" rIns="0" bIns="0" rtlCol="0"/>
          <a:lstStyle/>
          <a:p>
            <a:endParaRPr/>
          </a:p>
        </p:txBody>
      </p:sp>
      <p:sp>
        <p:nvSpPr>
          <p:cNvPr id="1646" name="object 1646"/>
          <p:cNvSpPr/>
          <p:nvPr/>
        </p:nvSpPr>
        <p:spPr>
          <a:xfrm>
            <a:off x="4832011" y="6429462"/>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1647" name="object 1647"/>
          <p:cNvSpPr/>
          <p:nvPr/>
        </p:nvSpPr>
        <p:spPr>
          <a:xfrm>
            <a:off x="4852293" y="6429462"/>
            <a:ext cx="3175" cy="0"/>
          </a:xfrm>
          <a:custGeom>
            <a:avLst/>
            <a:gdLst/>
            <a:ahLst/>
            <a:cxnLst/>
            <a:rect l="l" t="t" r="r" b="b"/>
            <a:pathLst>
              <a:path w="3175">
                <a:moveTo>
                  <a:pt x="0" y="0"/>
                </a:moveTo>
                <a:lnTo>
                  <a:pt x="2760" y="0"/>
                </a:lnTo>
              </a:path>
            </a:pathLst>
          </a:custGeom>
          <a:ln w="3175">
            <a:solidFill>
              <a:srgbClr val="000000"/>
            </a:solidFill>
          </a:ln>
        </p:spPr>
        <p:txBody>
          <a:bodyPr wrap="square" lIns="0" tIns="0" rIns="0" bIns="0" rtlCol="0"/>
          <a:lstStyle/>
          <a:p>
            <a:endParaRPr/>
          </a:p>
        </p:txBody>
      </p:sp>
      <p:sp>
        <p:nvSpPr>
          <p:cNvPr id="1648" name="object 1648"/>
          <p:cNvSpPr/>
          <p:nvPr/>
        </p:nvSpPr>
        <p:spPr>
          <a:xfrm>
            <a:off x="4873457" y="6429462"/>
            <a:ext cx="1905" cy="0"/>
          </a:xfrm>
          <a:custGeom>
            <a:avLst/>
            <a:gdLst/>
            <a:ahLst/>
            <a:cxnLst/>
            <a:rect l="l" t="t" r="r" b="b"/>
            <a:pathLst>
              <a:path w="1904">
                <a:moveTo>
                  <a:pt x="0" y="0"/>
                </a:moveTo>
                <a:lnTo>
                  <a:pt x="1827" y="0"/>
                </a:lnTo>
              </a:path>
            </a:pathLst>
          </a:custGeom>
          <a:ln w="3175">
            <a:solidFill>
              <a:srgbClr val="000000"/>
            </a:solidFill>
          </a:ln>
        </p:spPr>
        <p:txBody>
          <a:bodyPr wrap="square" lIns="0" tIns="0" rIns="0" bIns="0" rtlCol="0"/>
          <a:lstStyle/>
          <a:p>
            <a:endParaRPr/>
          </a:p>
        </p:txBody>
      </p:sp>
      <p:sp>
        <p:nvSpPr>
          <p:cNvPr id="1649" name="object 1649"/>
          <p:cNvSpPr/>
          <p:nvPr/>
        </p:nvSpPr>
        <p:spPr>
          <a:xfrm>
            <a:off x="4894608" y="6429462"/>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1650" name="object 1650"/>
          <p:cNvSpPr/>
          <p:nvPr/>
        </p:nvSpPr>
        <p:spPr>
          <a:xfrm>
            <a:off x="4914852" y="6429462"/>
            <a:ext cx="3175" cy="0"/>
          </a:xfrm>
          <a:custGeom>
            <a:avLst/>
            <a:gdLst/>
            <a:ahLst/>
            <a:cxnLst/>
            <a:rect l="l" t="t" r="r" b="b"/>
            <a:pathLst>
              <a:path w="3175">
                <a:moveTo>
                  <a:pt x="0" y="0"/>
                </a:moveTo>
                <a:lnTo>
                  <a:pt x="2760" y="0"/>
                </a:lnTo>
              </a:path>
            </a:pathLst>
          </a:custGeom>
          <a:ln w="3175">
            <a:solidFill>
              <a:srgbClr val="000000"/>
            </a:solidFill>
          </a:ln>
        </p:spPr>
        <p:txBody>
          <a:bodyPr wrap="square" lIns="0" tIns="0" rIns="0" bIns="0" rtlCol="0"/>
          <a:lstStyle/>
          <a:p>
            <a:endParaRPr/>
          </a:p>
        </p:txBody>
      </p:sp>
      <p:sp>
        <p:nvSpPr>
          <p:cNvPr id="1651" name="object 1651"/>
          <p:cNvSpPr/>
          <p:nvPr/>
        </p:nvSpPr>
        <p:spPr>
          <a:xfrm>
            <a:off x="4936016" y="6429462"/>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1652" name="object 1652"/>
          <p:cNvSpPr/>
          <p:nvPr/>
        </p:nvSpPr>
        <p:spPr>
          <a:xfrm>
            <a:off x="4956260" y="6429462"/>
            <a:ext cx="3175" cy="0"/>
          </a:xfrm>
          <a:custGeom>
            <a:avLst/>
            <a:gdLst/>
            <a:ahLst/>
            <a:cxnLst/>
            <a:rect l="l" t="t" r="r" b="b"/>
            <a:pathLst>
              <a:path w="3175">
                <a:moveTo>
                  <a:pt x="0" y="0"/>
                </a:moveTo>
                <a:lnTo>
                  <a:pt x="2786" y="0"/>
                </a:lnTo>
              </a:path>
            </a:pathLst>
          </a:custGeom>
          <a:ln w="3175">
            <a:solidFill>
              <a:srgbClr val="000000"/>
            </a:solidFill>
          </a:ln>
        </p:spPr>
        <p:txBody>
          <a:bodyPr wrap="square" lIns="0" tIns="0" rIns="0" bIns="0" rtlCol="0"/>
          <a:lstStyle/>
          <a:p>
            <a:endParaRPr/>
          </a:p>
        </p:txBody>
      </p:sp>
      <p:sp>
        <p:nvSpPr>
          <p:cNvPr id="1653" name="object 1653"/>
          <p:cNvSpPr/>
          <p:nvPr/>
        </p:nvSpPr>
        <p:spPr>
          <a:xfrm>
            <a:off x="4977450" y="6429462"/>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1654" name="object 1654"/>
          <p:cNvSpPr/>
          <p:nvPr/>
        </p:nvSpPr>
        <p:spPr>
          <a:xfrm>
            <a:off x="4997693" y="6429462"/>
            <a:ext cx="3175" cy="0"/>
          </a:xfrm>
          <a:custGeom>
            <a:avLst/>
            <a:gdLst/>
            <a:ahLst/>
            <a:cxnLst/>
            <a:rect l="l" t="t" r="r" b="b"/>
            <a:pathLst>
              <a:path w="3175">
                <a:moveTo>
                  <a:pt x="0" y="0"/>
                </a:moveTo>
                <a:lnTo>
                  <a:pt x="2760" y="0"/>
                </a:lnTo>
              </a:path>
            </a:pathLst>
          </a:custGeom>
          <a:ln w="3175">
            <a:solidFill>
              <a:srgbClr val="000000"/>
            </a:solidFill>
          </a:ln>
        </p:spPr>
        <p:txBody>
          <a:bodyPr wrap="square" lIns="0" tIns="0" rIns="0" bIns="0" rtlCol="0"/>
          <a:lstStyle/>
          <a:p>
            <a:endParaRPr/>
          </a:p>
        </p:txBody>
      </p:sp>
      <p:sp>
        <p:nvSpPr>
          <p:cNvPr id="1655" name="object 1655"/>
          <p:cNvSpPr/>
          <p:nvPr/>
        </p:nvSpPr>
        <p:spPr>
          <a:xfrm>
            <a:off x="5018857" y="6429462"/>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1656" name="object 1656"/>
          <p:cNvSpPr/>
          <p:nvPr/>
        </p:nvSpPr>
        <p:spPr>
          <a:xfrm>
            <a:off x="5039088" y="6429462"/>
            <a:ext cx="3175" cy="0"/>
          </a:xfrm>
          <a:custGeom>
            <a:avLst/>
            <a:gdLst/>
            <a:ahLst/>
            <a:cxnLst/>
            <a:rect l="l" t="t" r="r" b="b"/>
            <a:pathLst>
              <a:path w="3175">
                <a:moveTo>
                  <a:pt x="0" y="0"/>
                </a:moveTo>
                <a:lnTo>
                  <a:pt x="2760" y="0"/>
                </a:lnTo>
              </a:path>
            </a:pathLst>
          </a:custGeom>
          <a:ln w="3175">
            <a:solidFill>
              <a:srgbClr val="000000"/>
            </a:solidFill>
          </a:ln>
        </p:spPr>
        <p:txBody>
          <a:bodyPr wrap="square" lIns="0" tIns="0" rIns="0" bIns="0" rtlCol="0"/>
          <a:lstStyle/>
          <a:p>
            <a:endParaRPr/>
          </a:p>
        </p:txBody>
      </p:sp>
      <p:sp>
        <p:nvSpPr>
          <p:cNvPr id="1657" name="object 1657"/>
          <p:cNvSpPr/>
          <p:nvPr/>
        </p:nvSpPr>
        <p:spPr>
          <a:xfrm>
            <a:off x="5060252" y="6429462"/>
            <a:ext cx="1905" cy="0"/>
          </a:xfrm>
          <a:custGeom>
            <a:avLst/>
            <a:gdLst/>
            <a:ahLst/>
            <a:cxnLst/>
            <a:rect l="l" t="t" r="r" b="b"/>
            <a:pathLst>
              <a:path w="1904">
                <a:moveTo>
                  <a:pt x="0" y="0"/>
                </a:moveTo>
                <a:lnTo>
                  <a:pt x="1878" y="0"/>
                </a:lnTo>
              </a:path>
            </a:pathLst>
          </a:custGeom>
          <a:ln w="3175">
            <a:solidFill>
              <a:srgbClr val="000000"/>
            </a:solidFill>
          </a:ln>
        </p:spPr>
        <p:txBody>
          <a:bodyPr wrap="square" lIns="0" tIns="0" rIns="0" bIns="0" rtlCol="0"/>
          <a:lstStyle/>
          <a:p>
            <a:endParaRPr/>
          </a:p>
        </p:txBody>
      </p:sp>
      <p:sp>
        <p:nvSpPr>
          <p:cNvPr id="1658" name="object 1658"/>
          <p:cNvSpPr/>
          <p:nvPr/>
        </p:nvSpPr>
        <p:spPr>
          <a:xfrm>
            <a:off x="5080522" y="6429462"/>
            <a:ext cx="3175" cy="0"/>
          </a:xfrm>
          <a:custGeom>
            <a:avLst/>
            <a:gdLst/>
            <a:ahLst/>
            <a:cxnLst/>
            <a:rect l="l" t="t" r="r" b="b"/>
            <a:pathLst>
              <a:path w="3175">
                <a:moveTo>
                  <a:pt x="0" y="0"/>
                </a:moveTo>
                <a:lnTo>
                  <a:pt x="2760" y="0"/>
                </a:lnTo>
              </a:path>
            </a:pathLst>
          </a:custGeom>
          <a:ln w="3175">
            <a:solidFill>
              <a:srgbClr val="000000"/>
            </a:solidFill>
          </a:ln>
        </p:spPr>
        <p:txBody>
          <a:bodyPr wrap="square" lIns="0" tIns="0" rIns="0" bIns="0" rtlCol="0"/>
          <a:lstStyle/>
          <a:p>
            <a:endParaRPr/>
          </a:p>
        </p:txBody>
      </p:sp>
      <p:sp>
        <p:nvSpPr>
          <p:cNvPr id="1659" name="object 1659"/>
          <p:cNvSpPr/>
          <p:nvPr/>
        </p:nvSpPr>
        <p:spPr>
          <a:xfrm>
            <a:off x="5101686" y="6429462"/>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1660" name="object 1660"/>
          <p:cNvSpPr/>
          <p:nvPr/>
        </p:nvSpPr>
        <p:spPr>
          <a:xfrm>
            <a:off x="5121929" y="6429462"/>
            <a:ext cx="3175" cy="0"/>
          </a:xfrm>
          <a:custGeom>
            <a:avLst/>
            <a:gdLst/>
            <a:ahLst/>
            <a:cxnLst/>
            <a:rect l="l" t="t" r="r" b="b"/>
            <a:pathLst>
              <a:path w="3175">
                <a:moveTo>
                  <a:pt x="0" y="0"/>
                </a:moveTo>
                <a:lnTo>
                  <a:pt x="2760" y="0"/>
                </a:lnTo>
              </a:path>
            </a:pathLst>
          </a:custGeom>
          <a:ln w="3175">
            <a:solidFill>
              <a:srgbClr val="000000"/>
            </a:solidFill>
          </a:ln>
        </p:spPr>
        <p:txBody>
          <a:bodyPr wrap="square" lIns="0" tIns="0" rIns="0" bIns="0" rtlCol="0"/>
          <a:lstStyle/>
          <a:p>
            <a:endParaRPr/>
          </a:p>
        </p:txBody>
      </p:sp>
      <p:sp>
        <p:nvSpPr>
          <p:cNvPr id="1661" name="object 1661"/>
          <p:cNvSpPr/>
          <p:nvPr/>
        </p:nvSpPr>
        <p:spPr>
          <a:xfrm>
            <a:off x="5143093" y="6429462"/>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1662" name="object 1662"/>
          <p:cNvSpPr/>
          <p:nvPr/>
        </p:nvSpPr>
        <p:spPr>
          <a:xfrm>
            <a:off x="5163337" y="6429462"/>
            <a:ext cx="3175" cy="0"/>
          </a:xfrm>
          <a:custGeom>
            <a:avLst/>
            <a:gdLst/>
            <a:ahLst/>
            <a:cxnLst/>
            <a:rect l="l" t="t" r="r" b="b"/>
            <a:pathLst>
              <a:path w="3175">
                <a:moveTo>
                  <a:pt x="0" y="0"/>
                </a:moveTo>
                <a:lnTo>
                  <a:pt x="2786" y="0"/>
                </a:lnTo>
              </a:path>
            </a:pathLst>
          </a:custGeom>
          <a:ln w="3175">
            <a:solidFill>
              <a:srgbClr val="000000"/>
            </a:solidFill>
          </a:ln>
        </p:spPr>
        <p:txBody>
          <a:bodyPr wrap="square" lIns="0" tIns="0" rIns="0" bIns="0" rtlCol="0"/>
          <a:lstStyle/>
          <a:p>
            <a:endParaRPr/>
          </a:p>
        </p:txBody>
      </p:sp>
      <p:sp>
        <p:nvSpPr>
          <p:cNvPr id="1663" name="object 1663"/>
          <p:cNvSpPr/>
          <p:nvPr/>
        </p:nvSpPr>
        <p:spPr>
          <a:xfrm>
            <a:off x="5184527" y="6429462"/>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1664" name="object 1664"/>
          <p:cNvSpPr/>
          <p:nvPr/>
        </p:nvSpPr>
        <p:spPr>
          <a:xfrm>
            <a:off x="5205691" y="6429462"/>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1665" name="object 1665"/>
          <p:cNvSpPr/>
          <p:nvPr/>
        </p:nvSpPr>
        <p:spPr>
          <a:xfrm>
            <a:off x="5225934" y="6429462"/>
            <a:ext cx="3175" cy="0"/>
          </a:xfrm>
          <a:custGeom>
            <a:avLst/>
            <a:gdLst/>
            <a:ahLst/>
            <a:cxnLst/>
            <a:rect l="l" t="t" r="r" b="b"/>
            <a:pathLst>
              <a:path w="3175">
                <a:moveTo>
                  <a:pt x="0" y="0"/>
                </a:moveTo>
                <a:lnTo>
                  <a:pt x="2747" y="0"/>
                </a:lnTo>
              </a:path>
            </a:pathLst>
          </a:custGeom>
          <a:ln w="3175">
            <a:solidFill>
              <a:srgbClr val="000000"/>
            </a:solidFill>
          </a:ln>
        </p:spPr>
        <p:txBody>
          <a:bodyPr wrap="square" lIns="0" tIns="0" rIns="0" bIns="0" rtlCol="0"/>
          <a:lstStyle/>
          <a:p>
            <a:endParaRPr/>
          </a:p>
        </p:txBody>
      </p:sp>
      <p:sp>
        <p:nvSpPr>
          <p:cNvPr id="1666" name="object 1666"/>
          <p:cNvSpPr/>
          <p:nvPr/>
        </p:nvSpPr>
        <p:spPr>
          <a:xfrm>
            <a:off x="5247086" y="6429462"/>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1667" name="object 1667"/>
          <p:cNvSpPr/>
          <p:nvPr/>
        </p:nvSpPr>
        <p:spPr>
          <a:xfrm>
            <a:off x="5267330" y="6429462"/>
            <a:ext cx="3175" cy="0"/>
          </a:xfrm>
          <a:custGeom>
            <a:avLst/>
            <a:gdLst/>
            <a:ahLst/>
            <a:cxnLst/>
            <a:rect l="l" t="t" r="r" b="b"/>
            <a:pathLst>
              <a:path w="3175">
                <a:moveTo>
                  <a:pt x="0" y="0"/>
                </a:moveTo>
                <a:lnTo>
                  <a:pt x="2798" y="0"/>
                </a:lnTo>
              </a:path>
            </a:pathLst>
          </a:custGeom>
          <a:ln w="3175">
            <a:solidFill>
              <a:srgbClr val="000000"/>
            </a:solidFill>
          </a:ln>
        </p:spPr>
        <p:txBody>
          <a:bodyPr wrap="square" lIns="0" tIns="0" rIns="0" bIns="0" rtlCol="0"/>
          <a:lstStyle/>
          <a:p>
            <a:endParaRPr/>
          </a:p>
        </p:txBody>
      </p:sp>
      <p:sp>
        <p:nvSpPr>
          <p:cNvPr id="1668" name="object 1668"/>
          <p:cNvSpPr/>
          <p:nvPr/>
        </p:nvSpPr>
        <p:spPr>
          <a:xfrm>
            <a:off x="5288519" y="6429462"/>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1669" name="object 1669"/>
          <p:cNvSpPr/>
          <p:nvPr/>
        </p:nvSpPr>
        <p:spPr>
          <a:xfrm>
            <a:off x="5308763" y="6429462"/>
            <a:ext cx="3175" cy="0"/>
          </a:xfrm>
          <a:custGeom>
            <a:avLst/>
            <a:gdLst/>
            <a:ahLst/>
            <a:cxnLst/>
            <a:rect l="l" t="t" r="r" b="b"/>
            <a:pathLst>
              <a:path w="3175">
                <a:moveTo>
                  <a:pt x="0" y="0"/>
                </a:moveTo>
                <a:lnTo>
                  <a:pt x="2760" y="0"/>
                </a:lnTo>
              </a:path>
            </a:pathLst>
          </a:custGeom>
          <a:ln w="3175">
            <a:solidFill>
              <a:srgbClr val="000000"/>
            </a:solidFill>
          </a:ln>
        </p:spPr>
        <p:txBody>
          <a:bodyPr wrap="square" lIns="0" tIns="0" rIns="0" bIns="0" rtlCol="0"/>
          <a:lstStyle/>
          <a:p>
            <a:endParaRPr/>
          </a:p>
        </p:txBody>
      </p:sp>
      <p:sp>
        <p:nvSpPr>
          <p:cNvPr id="1670" name="object 1670"/>
          <p:cNvSpPr/>
          <p:nvPr/>
        </p:nvSpPr>
        <p:spPr>
          <a:xfrm>
            <a:off x="5329927" y="6429462"/>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1671" name="object 1671"/>
          <p:cNvSpPr/>
          <p:nvPr/>
        </p:nvSpPr>
        <p:spPr>
          <a:xfrm>
            <a:off x="5350171" y="6429462"/>
            <a:ext cx="3175" cy="0"/>
          </a:xfrm>
          <a:custGeom>
            <a:avLst/>
            <a:gdLst/>
            <a:ahLst/>
            <a:cxnLst/>
            <a:rect l="l" t="t" r="r" b="b"/>
            <a:pathLst>
              <a:path w="3175">
                <a:moveTo>
                  <a:pt x="0" y="0"/>
                </a:moveTo>
                <a:lnTo>
                  <a:pt x="2760" y="0"/>
                </a:lnTo>
              </a:path>
            </a:pathLst>
          </a:custGeom>
          <a:ln w="3175">
            <a:solidFill>
              <a:srgbClr val="000000"/>
            </a:solidFill>
          </a:ln>
        </p:spPr>
        <p:txBody>
          <a:bodyPr wrap="square" lIns="0" tIns="0" rIns="0" bIns="0" rtlCol="0"/>
          <a:lstStyle/>
          <a:p>
            <a:endParaRPr/>
          </a:p>
        </p:txBody>
      </p:sp>
      <p:sp>
        <p:nvSpPr>
          <p:cNvPr id="1672" name="object 1672"/>
          <p:cNvSpPr/>
          <p:nvPr/>
        </p:nvSpPr>
        <p:spPr>
          <a:xfrm>
            <a:off x="5371334" y="6429462"/>
            <a:ext cx="1905" cy="0"/>
          </a:xfrm>
          <a:custGeom>
            <a:avLst/>
            <a:gdLst/>
            <a:ahLst/>
            <a:cxnLst/>
            <a:rect l="l" t="t" r="r" b="b"/>
            <a:pathLst>
              <a:path w="1904">
                <a:moveTo>
                  <a:pt x="0" y="0"/>
                </a:moveTo>
                <a:lnTo>
                  <a:pt x="1865" y="0"/>
                </a:lnTo>
              </a:path>
            </a:pathLst>
          </a:custGeom>
          <a:ln w="3175">
            <a:solidFill>
              <a:srgbClr val="000000"/>
            </a:solidFill>
          </a:ln>
        </p:spPr>
        <p:txBody>
          <a:bodyPr wrap="square" lIns="0" tIns="0" rIns="0" bIns="0" rtlCol="0"/>
          <a:lstStyle/>
          <a:p>
            <a:endParaRPr/>
          </a:p>
        </p:txBody>
      </p:sp>
      <p:sp>
        <p:nvSpPr>
          <p:cNvPr id="1673" name="object 1673"/>
          <p:cNvSpPr/>
          <p:nvPr/>
        </p:nvSpPr>
        <p:spPr>
          <a:xfrm>
            <a:off x="5391604" y="6429462"/>
            <a:ext cx="3175" cy="0"/>
          </a:xfrm>
          <a:custGeom>
            <a:avLst/>
            <a:gdLst/>
            <a:ahLst/>
            <a:cxnLst/>
            <a:rect l="l" t="t" r="r" b="b"/>
            <a:pathLst>
              <a:path w="3175">
                <a:moveTo>
                  <a:pt x="0" y="0"/>
                </a:moveTo>
                <a:lnTo>
                  <a:pt x="2760" y="0"/>
                </a:lnTo>
              </a:path>
            </a:pathLst>
          </a:custGeom>
          <a:ln w="3175">
            <a:solidFill>
              <a:srgbClr val="000000"/>
            </a:solidFill>
          </a:ln>
        </p:spPr>
        <p:txBody>
          <a:bodyPr wrap="square" lIns="0" tIns="0" rIns="0" bIns="0" rtlCol="0"/>
          <a:lstStyle/>
          <a:p>
            <a:endParaRPr/>
          </a:p>
        </p:txBody>
      </p:sp>
      <p:sp>
        <p:nvSpPr>
          <p:cNvPr id="1674" name="object 1674"/>
          <p:cNvSpPr/>
          <p:nvPr/>
        </p:nvSpPr>
        <p:spPr>
          <a:xfrm>
            <a:off x="5412768" y="6429462"/>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1675" name="object 1675"/>
          <p:cNvSpPr/>
          <p:nvPr/>
        </p:nvSpPr>
        <p:spPr>
          <a:xfrm>
            <a:off x="5432999" y="6429462"/>
            <a:ext cx="3175" cy="0"/>
          </a:xfrm>
          <a:custGeom>
            <a:avLst/>
            <a:gdLst/>
            <a:ahLst/>
            <a:cxnLst/>
            <a:rect l="l" t="t" r="r" b="b"/>
            <a:pathLst>
              <a:path w="3175">
                <a:moveTo>
                  <a:pt x="0" y="0"/>
                </a:moveTo>
                <a:lnTo>
                  <a:pt x="2760" y="0"/>
                </a:lnTo>
              </a:path>
            </a:pathLst>
          </a:custGeom>
          <a:ln w="3175">
            <a:solidFill>
              <a:srgbClr val="000000"/>
            </a:solidFill>
          </a:ln>
        </p:spPr>
        <p:txBody>
          <a:bodyPr wrap="square" lIns="0" tIns="0" rIns="0" bIns="0" rtlCol="0"/>
          <a:lstStyle/>
          <a:p>
            <a:endParaRPr/>
          </a:p>
        </p:txBody>
      </p:sp>
      <p:sp>
        <p:nvSpPr>
          <p:cNvPr id="1676" name="object 1676"/>
          <p:cNvSpPr/>
          <p:nvPr/>
        </p:nvSpPr>
        <p:spPr>
          <a:xfrm>
            <a:off x="5454163" y="6429462"/>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1677" name="object 1677"/>
          <p:cNvSpPr/>
          <p:nvPr/>
        </p:nvSpPr>
        <p:spPr>
          <a:xfrm>
            <a:off x="5474407" y="6429462"/>
            <a:ext cx="3175" cy="0"/>
          </a:xfrm>
          <a:custGeom>
            <a:avLst/>
            <a:gdLst/>
            <a:ahLst/>
            <a:cxnLst/>
            <a:rect l="l" t="t" r="r" b="b"/>
            <a:pathLst>
              <a:path w="3175">
                <a:moveTo>
                  <a:pt x="0" y="0"/>
                </a:moveTo>
                <a:lnTo>
                  <a:pt x="2786" y="0"/>
                </a:lnTo>
              </a:path>
            </a:pathLst>
          </a:custGeom>
          <a:ln w="3175">
            <a:solidFill>
              <a:srgbClr val="000000"/>
            </a:solidFill>
          </a:ln>
        </p:spPr>
        <p:txBody>
          <a:bodyPr wrap="square" lIns="0" tIns="0" rIns="0" bIns="0" rtlCol="0"/>
          <a:lstStyle/>
          <a:p>
            <a:endParaRPr/>
          </a:p>
        </p:txBody>
      </p:sp>
      <p:sp>
        <p:nvSpPr>
          <p:cNvPr id="1678" name="object 1678"/>
          <p:cNvSpPr/>
          <p:nvPr/>
        </p:nvSpPr>
        <p:spPr>
          <a:xfrm>
            <a:off x="5516760" y="6429462"/>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1679" name="object 1679"/>
          <p:cNvSpPr/>
          <p:nvPr/>
        </p:nvSpPr>
        <p:spPr>
          <a:xfrm>
            <a:off x="5558168" y="6429462"/>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1680" name="object 1680"/>
          <p:cNvSpPr/>
          <p:nvPr/>
        </p:nvSpPr>
        <p:spPr>
          <a:xfrm>
            <a:off x="5599601" y="6429462"/>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1681" name="object 1681"/>
          <p:cNvSpPr/>
          <p:nvPr/>
        </p:nvSpPr>
        <p:spPr>
          <a:xfrm>
            <a:off x="5640996" y="6429462"/>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1682" name="object 1682"/>
          <p:cNvSpPr/>
          <p:nvPr/>
        </p:nvSpPr>
        <p:spPr>
          <a:xfrm>
            <a:off x="5682404" y="6429462"/>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1683" name="object 1683"/>
          <p:cNvSpPr/>
          <p:nvPr/>
        </p:nvSpPr>
        <p:spPr>
          <a:xfrm>
            <a:off x="5723837" y="6429462"/>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1684" name="object 1684"/>
          <p:cNvSpPr/>
          <p:nvPr/>
        </p:nvSpPr>
        <p:spPr>
          <a:xfrm>
            <a:off x="5765245" y="6429462"/>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1685" name="object 1685"/>
          <p:cNvSpPr/>
          <p:nvPr/>
        </p:nvSpPr>
        <p:spPr>
          <a:xfrm>
            <a:off x="5827842" y="6429462"/>
            <a:ext cx="1905" cy="0"/>
          </a:xfrm>
          <a:custGeom>
            <a:avLst/>
            <a:gdLst/>
            <a:ahLst/>
            <a:cxnLst/>
            <a:rect l="l" t="t" r="r" b="b"/>
            <a:pathLst>
              <a:path w="1904">
                <a:moveTo>
                  <a:pt x="0" y="0"/>
                </a:moveTo>
                <a:lnTo>
                  <a:pt x="1827" y="0"/>
                </a:lnTo>
              </a:path>
            </a:pathLst>
          </a:custGeom>
          <a:ln w="3175">
            <a:solidFill>
              <a:srgbClr val="000000"/>
            </a:solidFill>
          </a:ln>
        </p:spPr>
        <p:txBody>
          <a:bodyPr wrap="square" lIns="0" tIns="0" rIns="0" bIns="0" rtlCol="0"/>
          <a:lstStyle/>
          <a:p>
            <a:endParaRPr/>
          </a:p>
        </p:txBody>
      </p:sp>
      <p:sp>
        <p:nvSpPr>
          <p:cNvPr id="1686" name="object 1686"/>
          <p:cNvSpPr/>
          <p:nvPr/>
        </p:nvSpPr>
        <p:spPr>
          <a:xfrm>
            <a:off x="5869237" y="6429462"/>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1687" name="object 1687"/>
          <p:cNvSpPr/>
          <p:nvPr/>
        </p:nvSpPr>
        <p:spPr>
          <a:xfrm>
            <a:off x="5910671" y="6429462"/>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1688" name="object 1688"/>
          <p:cNvSpPr/>
          <p:nvPr/>
        </p:nvSpPr>
        <p:spPr>
          <a:xfrm>
            <a:off x="5952078" y="6429462"/>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1689" name="object 1689"/>
          <p:cNvSpPr/>
          <p:nvPr/>
        </p:nvSpPr>
        <p:spPr>
          <a:xfrm>
            <a:off x="5993474" y="6429462"/>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1690" name="object 1690"/>
          <p:cNvSpPr/>
          <p:nvPr/>
        </p:nvSpPr>
        <p:spPr>
          <a:xfrm>
            <a:off x="6034907" y="6429462"/>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1691" name="object 1691"/>
          <p:cNvSpPr/>
          <p:nvPr/>
        </p:nvSpPr>
        <p:spPr>
          <a:xfrm>
            <a:off x="6076315" y="6429462"/>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1692" name="object 1692"/>
          <p:cNvSpPr/>
          <p:nvPr/>
        </p:nvSpPr>
        <p:spPr>
          <a:xfrm>
            <a:off x="3587721" y="6128361"/>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1693" name="object 1693"/>
          <p:cNvSpPr/>
          <p:nvPr/>
        </p:nvSpPr>
        <p:spPr>
          <a:xfrm>
            <a:off x="3607990" y="6128361"/>
            <a:ext cx="3175" cy="0"/>
          </a:xfrm>
          <a:custGeom>
            <a:avLst/>
            <a:gdLst/>
            <a:ahLst/>
            <a:cxnLst/>
            <a:rect l="l" t="t" r="r" b="b"/>
            <a:pathLst>
              <a:path w="3175">
                <a:moveTo>
                  <a:pt x="0" y="0"/>
                </a:moveTo>
                <a:lnTo>
                  <a:pt x="2760" y="0"/>
                </a:lnTo>
              </a:path>
            </a:pathLst>
          </a:custGeom>
          <a:ln w="3175">
            <a:solidFill>
              <a:srgbClr val="000000"/>
            </a:solidFill>
          </a:ln>
        </p:spPr>
        <p:txBody>
          <a:bodyPr wrap="square" lIns="0" tIns="0" rIns="0" bIns="0" rtlCol="0"/>
          <a:lstStyle/>
          <a:p>
            <a:endParaRPr/>
          </a:p>
        </p:txBody>
      </p:sp>
      <p:sp>
        <p:nvSpPr>
          <p:cNvPr id="1694" name="object 1694"/>
          <p:cNvSpPr/>
          <p:nvPr/>
        </p:nvSpPr>
        <p:spPr>
          <a:xfrm>
            <a:off x="3629154" y="6128361"/>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1695" name="object 1695"/>
          <p:cNvSpPr/>
          <p:nvPr/>
        </p:nvSpPr>
        <p:spPr>
          <a:xfrm>
            <a:off x="3649398" y="6128361"/>
            <a:ext cx="3175" cy="0"/>
          </a:xfrm>
          <a:custGeom>
            <a:avLst/>
            <a:gdLst/>
            <a:ahLst/>
            <a:cxnLst/>
            <a:rect l="l" t="t" r="r" b="b"/>
            <a:pathLst>
              <a:path w="3175">
                <a:moveTo>
                  <a:pt x="0" y="0"/>
                </a:moveTo>
                <a:lnTo>
                  <a:pt x="2760" y="0"/>
                </a:lnTo>
              </a:path>
            </a:pathLst>
          </a:custGeom>
          <a:ln w="3175">
            <a:solidFill>
              <a:srgbClr val="000000"/>
            </a:solidFill>
          </a:ln>
        </p:spPr>
        <p:txBody>
          <a:bodyPr wrap="square" lIns="0" tIns="0" rIns="0" bIns="0" rtlCol="0"/>
          <a:lstStyle/>
          <a:p>
            <a:endParaRPr/>
          </a:p>
        </p:txBody>
      </p:sp>
      <p:sp>
        <p:nvSpPr>
          <p:cNvPr id="1696" name="object 1696"/>
          <p:cNvSpPr/>
          <p:nvPr/>
        </p:nvSpPr>
        <p:spPr>
          <a:xfrm>
            <a:off x="3670549" y="6128361"/>
            <a:ext cx="3175" cy="0"/>
          </a:xfrm>
          <a:custGeom>
            <a:avLst/>
            <a:gdLst/>
            <a:ahLst/>
            <a:cxnLst/>
            <a:rect l="l" t="t" r="r" b="b"/>
            <a:pathLst>
              <a:path w="3175">
                <a:moveTo>
                  <a:pt x="0" y="0"/>
                </a:moveTo>
                <a:lnTo>
                  <a:pt x="2760" y="0"/>
                </a:lnTo>
              </a:path>
            </a:pathLst>
          </a:custGeom>
          <a:ln w="3175">
            <a:solidFill>
              <a:srgbClr val="000000"/>
            </a:solidFill>
          </a:ln>
        </p:spPr>
        <p:txBody>
          <a:bodyPr wrap="square" lIns="0" tIns="0" rIns="0" bIns="0" rtlCol="0"/>
          <a:lstStyle/>
          <a:p>
            <a:endParaRPr/>
          </a:p>
        </p:txBody>
      </p:sp>
      <p:sp>
        <p:nvSpPr>
          <p:cNvPr id="1697" name="object 1697"/>
          <p:cNvSpPr/>
          <p:nvPr/>
        </p:nvSpPr>
        <p:spPr>
          <a:xfrm>
            <a:off x="3691713" y="6128361"/>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1698" name="object 1698"/>
          <p:cNvSpPr/>
          <p:nvPr/>
        </p:nvSpPr>
        <p:spPr>
          <a:xfrm>
            <a:off x="3711995" y="6128361"/>
            <a:ext cx="3175" cy="0"/>
          </a:xfrm>
          <a:custGeom>
            <a:avLst/>
            <a:gdLst/>
            <a:ahLst/>
            <a:cxnLst/>
            <a:rect l="l" t="t" r="r" b="b"/>
            <a:pathLst>
              <a:path w="3175">
                <a:moveTo>
                  <a:pt x="0" y="0"/>
                </a:moveTo>
                <a:lnTo>
                  <a:pt x="2760" y="0"/>
                </a:lnTo>
              </a:path>
            </a:pathLst>
          </a:custGeom>
          <a:ln w="3175">
            <a:solidFill>
              <a:srgbClr val="000000"/>
            </a:solidFill>
          </a:ln>
        </p:spPr>
        <p:txBody>
          <a:bodyPr wrap="square" lIns="0" tIns="0" rIns="0" bIns="0" rtlCol="0"/>
          <a:lstStyle/>
          <a:p>
            <a:endParaRPr/>
          </a:p>
        </p:txBody>
      </p:sp>
      <p:sp>
        <p:nvSpPr>
          <p:cNvPr id="1699" name="object 1699"/>
          <p:cNvSpPr/>
          <p:nvPr/>
        </p:nvSpPr>
        <p:spPr>
          <a:xfrm>
            <a:off x="3733146" y="6128361"/>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1700" name="object 1700"/>
          <p:cNvSpPr/>
          <p:nvPr/>
        </p:nvSpPr>
        <p:spPr>
          <a:xfrm>
            <a:off x="3753390" y="6128361"/>
            <a:ext cx="3175" cy="0"/>
          </a:xfrm>
          <a:custGeom>
            <a:avLst/>
            <a:gdLst/>
            <a:ahLst/>
            <a:cxnLst/>
            <a:rect l="l" t="t" r="r" b="b"/>
            <a:pathLst>
              <a:path w="3175">
                <a:moveTo>
                  <a:pt x="0" y="0"/>
                </a:moveTo>
                <a:lnTo>
                  <a:pt x="2760" y="0"/>
                </a:lnTo>
              </a:path>
            </a:pathLst>
          </a:custGeom>
          <a:ln w="3175">
            <a:solidFill>
              <a:srgbClr val="000000"/>
            </a:solidFill>
          </a:ln>
        </p:spPr>
        <p:txBody>
          <a:bodyPr wrap="square" lIns="0" tIns="0" rIns="0" bIns="0" rtlCol="0"/>
          <a:lstStyle/>
          <a:p>
            <a:endParaRPr/>
          </a:p>
        </p:txBody>
      </p:sp>
      <p:sp>
        <p:nvSpPr>
          <p:cNvPr id="1701" name="object 1701"/>
          <p:cNvSpPr/>
          <p:nvPr/>
        </p:nvSpPr>
        <p:spPr>
          <a:xfrm>
            <a:off x="3774554" y="6128361"/>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1702" name="object 1702"/>
          <p:cNvSpPr/>
          <p:nvPr/>
        </p:nvSpPr>
        <p:spPr>
          <a:xfrm>
            <a:off x="3794798" y="6128361"/>
            <a:ext cx="3175" cy="0"/>
          </a:xfrm>
          <a:custGeom>
            <a:avLst/>
            <a:gdLst/>
            <a:ahLst/>
            <a:cxnLst/>
            <a:rect l="l" t="t" r="r" b="b"/>
            <a:pathLst>
              <a:path w="3175">
                <a:moveTo>
                  <a:pt x="0" y="0"/>
                </a:moveTo>
                <a:lnTo>
                  <a:pt x="2760" y="0"/>
                </a:lnTo>
              </a:path>
            </a:pathLst>
          </a:custGeom>
          <a:ln w="3175">
            <a:solidFill>
              <a:srgbClr val="000000"/>
            </a:solidFill>
          </a:ln>
        </p:spPr>
        <p:txBody>
          <a:bodyPr wrap="square" lIns="0" tIns="0" rIns="0" bIns="0" rtlCol="0"/>
          <a:lstStyle/>
          <a:p>
            <a:endParaRPr/>
          </a:p>
        </p:txBody>
      </p:sp>
      <p:sp>
        <p:nvSpPr>
          <p:cNvPr id="1703" name="object 1703"/>
          <p:cNvSpPr/>
          <p:nvPr/>
        </p:nvSpPr>
        <p:spPr>
          <a:xfrm>
            <a:off x="3815988" y="6128361"/>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1704" name="object 1704"/>
          <p:cNvSpPr/>
          <p:nvPr/>
        </p:nvSpPr>
        <p:spPr>
          <a:xfrm>
            <a:off x="3836231" y="6128361"/>
            <a:ext cx="3175" cy="0"/>
          </a:xfrm>
          <a:custGeom>
            <a:avLst/>
            <a:gdLst/>
            <a:ahLst/>
            <a:cxnLst/>
            <a:rect l="l" t="t" r="r" b="b"/>
            <a:pathLst>
              <a:path w="3175">
                <a:moveTo>
                  <a:pt x="0" y="0"/>
                </a:moveTo>
                <a:lnTo>
                  <a:pt x="2760" y="0"/>
                </a:lnTo>
              </a:path>
            </a:pathLst>
          </a:custGeom>
          <a:ln w="3175">
            <a:solidFill>
              <a:srgbClr val="000000"/>
            </a:solidFill>
          </a:ln>
        </p:spPr>
        <p:txBody>
          <a:bodyPr wrap="square" lIns="0" tIns="0" rIns="0" bIns="0" rtlCol="0"/>
          <a:lstStyle/>
          <a:p>
            <a:endParaRPr/>
          </a:p>
        </p:txBody>
      </p:sp>
      <p:sp>
        <p:nvSpPr>
          <p:cNvPr id="1705" name="object 1705"/>
          <p:cNvSpPr/>
          <p:nvPr/>
        </p:nvSpPr>
        <p:spPr>
          <a:xfrm>
            <a:off x="3857395" y="6128361"/>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1706" name="object 1706"/>
          <p:cNvSpPr/>
          <p:nvPr/>
        </p:nvSpPr>
        <p:spPr>
          <a:xfrm>
            <a:off x="3877626" y="6128361"/>
            <a:ext cx="3175" cy="0"/>
          </a:xfrm>
          <a:custGeom>
            <a:avLst/>
            <a:gdLst/>
            <a:ahLst/>
            <a:cxnLst/>
            <a:rect l="l" t="t" r="r" b="b"/>
            <a:pathLst>
              <a:path w="3175">
                <a:moveTo>
                  <a:pt x="0" y="0"/>
                </a:moveTo>
                <a:lnTo>
                  <a:pt x="2760" y="0"/>
                </a:lnTo>
              </a:path>
            </a:pathLst>
          </a:custGeom>
          <a:ln w="3175">
            <a:solidFill>
              <a:srgbClr val="000000"/>
            </a:solidFill>
          </a:ln>
        </p:spPr>
        <p:txBody>
          <a:bodyPr wrap="square" lIns="0" tIns="0" rIns="0" bIns="0" rtlCol="0"/>
          <a:lstStyle/>
          <a:p>
            <a:endParaRPr/>
          </a:p>
        </p:txBody>
      </p:sp>
      <p:sp>
        <p:nvSpPr>
          <p:cNvPr id="1707" name="object 1707"/>
          <p:cNvSpPr/>
          <p:nvPr/>
        </p:nvSpPr>
        <p:spPr>
          <a:xfrm>
            <a:off x="3898790" y="6128361"/>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1708" name="object 1708"/>
          <p:cNvSpPr/>
          <p:nvPr/>
        </p:nvSpPr>
        <p:spPr>
          <a:xfrm>
            <a:off x="3919060" y="6128361"/>
            <a:ext cx="3175" cy="0"/>
          </a:xfrm>
          <a:custGeom>
            <a:avLst/>
            <a:gdLst/>
            <a:ahLst/>
            <a:cxnLst/>
            <a:rect l="l" t="t" r="r" b="b"/>
            <a:pathLst>
              <a:path w="3175">
                <a:moveTo>
                  <a:pt x="0" y="0"/>
                </a:moveTo>
                <a:lnTo>
                  <a:pt x="2760" y="0"/>
                </a:lnTo>
              </a:path>
            </a:pathLst>
          </a:custGeom>
          <a:ln w="3175">
            <a:solidFill>
              <a:srgbClr val="000000"/>
            </a:solidFill>
          </a:ln>
        </p:spPr>
        <p:txBody>
          <a:bodyPr wrap="square" lIns="0" tIns="0" rIns="0" bIns="0" rtlCol="0"/>
          <a:lstStyle/>
          <a:p>
            <a:endParaRPr/>
          </a:p>
        </p:txBody>
      </p:sp>
      <p:sp>
        <p:nvSpPr>
          <p:cNvPr id="1709" name="object 1709"/>
          <p:cNvSpPr/>
          <p:nvPr/>
        </p:nvSpPr>
        <p:spPr>
          <a:xfrm>
            <a:off x="3940223" y="6128361"/>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1710" name="object 1710"/>
          <p:cNvSpPr/>
          <p:nvPr/>
        </p:nvSpPr>
        <p:spPr>
          <a:xfrm>
            <a:off x="3960467" y="6128361"/>
            <a:ext cx="3175" cy="0"/>
          </a:xfrm>
          <a:custGeom>
            <a:avLst/>
            <a:gdLst/>
            <a:ahLst/>
            <a:cxnLst/>
            <a:rect l="l" t="t" r="r" b="b"/>
            <a:pathLst>
              <a:path w="3175">
                <a:moveTo>
                  <a:pt x="0" y="0"/>
                </a:moveTo>
                <a:lnTo>
                  <a:pt x="2760" y="0"/>
                </a:lnTo>
              </a:path>
            </a:pathLst>
          </a:custGeom>
          <a:ln w="3175">
            <a:solidFill>
              <a:srgbClr val="000000"/>
            </a:solidFill>
          </a:ln>
        </p:spPr>
        <p:txBody>
          <a:bodyPr wrap="square" lIns="0" tIns="0" rIns="0" bIns="0" rtlCol="0"/>
          <a:lstStyle/>
          <a:p>
            <a:endParaRPr/>
          </a:p>
        </p:txBody>
      </p:sp>
      <p:sp>
        <p:nvSpPr>
          <p:cNvPr id="1711" name="object 1711"/>
          <p:cNvSpPr/>
          <p:nvPr/>
        </p:nvSpPr>
        <p:spPr>
          <a:xfrm>
            <a:off x="3981631" y="6128361"/>
            <a:ext cx="3175" cy="0"/>
          </a:xfrm>
          <a:custGeom>
            <a:avLst/>
            <a:gdLst/>
            <a:ahLst/>
            <a:cxnLst/>
            <a:rect l="l" t="t" r="r" b="b"/>
            <a:pathLst>
              <a:path w="3175">
                <a:moveTo>
                  <a:pt x="0" y="0"/>
                </a:moveTo>
                <a:lnTo>
                  <a:pt x="2760" y="0"/>
                </a:lnTo>
              </a:path>
            </a:pathLst>
          </a:custGeom>
          <a:ln w="3175">
            <a:solidFill>
              <a:srgbClr val="000000"/>
            </a:solidFill>
          </a:ln>
        </p:spPr>
        <p:txBody>
          <a:bodyPr wrap="square" lIns="0" tIns="0" rIns="0" bIns="0" rtlCol="0"/>
          <a:lstStyle/>
          <a:p>
            <a:endParaRPr/>
          </a:p>
        </p:txBody>
      </p:sp>
      <p:sp>
        <p:nvSpPr>
          <p:cNvPr id="1712" name="object 1712"/>
          <p:cNvSpPr/>
          <p:nvPr/>
        </p:nvSpPr>
        <p:spPr>
          <a:xfrm>
            <a:off x="4002795" y="6128361"/>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1713" name="object 1713"/>
          <p:cNvSpPr/>
          <p:nvPr/>
        </p:nvSpPr>
        <p:spPr>
          <a:xfrm>
            <a:off x="4023064" y="6128361"/>
            <a:ext cx="3175" cy="0"/>
          </a:xfrm>
          <a:custGeom>
            <a:avLst/>
            <a:gdLst/>
            <a:ahLst/>
            <a:cxnLst/>
            <a:rect l="l" t="t" r="r" b="b"/>
            <a:pathLst>
              <a:path w="3175">
                <a:moveTo>
                  <a:pt x="0" y="0"/>
                </a:moveTo>
                <a:lnTo>
                  <a:pt x="2760" y="0"/>
                </a:lnTo>
              </a:path>
            </a:pathLst>
          </a:custGeom>
          <a:ln w="3175">
            <a:solidFill>
              <a:srgbClr val="000000"/>
            </a:solidFill>
          </a:ln>
        </p:spPr>
        <p:txBody>
          <a:bodyPr wrap="square" lIns="0" tIns="0" rIns="0" bIns="0" rtlCol="0"/>
          <a:lstStyle/>
          <a:p>
            <a:endParaRPr/>
          </a:p>
        </p:txBody>
      </p:sp>
      <p:sp>
        <p:nvSpPr>
          <p:cNvPr id="1714" name="object 1714"/>
          <p:cNvSpPr/>
          <p:nvPr/>
        </p:nvSpPr>
        <p:spPr>
          <a:xfrm>
            <a:off x="4044229" y="6128361"/>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1715" name="object 1715"/>
          <p:cNvSpPr/>
          <p:nvPr/>
        </p:nvSpPr>
        <p:spPr>
          <a:xfrm>
            <a:off x="4064472" y="6128361"/>
            <a:ext cx="3175" cy="0"/>
          </a:xfrm>
          <a:custGeom>
            <a:avLst/>
            <a:gdLst/>
            <a:ahLst/>
            <a:cxnLst/>
            <a:rect l="l" t="t" r="r" b="b"/>
            <a:pathLst>
              <a:path w="3175">
                <a:moveTo>
                  <a:pt x="0" y="0"/>
                </a:moveTo>
                <a:lnTo>
                  <a:pt x="2760" y="0"/>
                </a:lnTo>
              </a:path>
            </a:pathLst>
          </a:custGeom>
          <a:ln w="3175">
            <a:solidFill>
              <a:srgbClr val="000000"/>
            </a:solidFill>
          </a:ln>
        </p:spPr>
        <p:txBody>
          <a:bodyPr wrap="square" lIns="0" tIns="0" rIns="0" bIns="0" rtlCol="0"/>
          <a:lstStyle/>
          <a:p>
            <a:endParaRPr/>
          </a:p>
        </p:txBody>
      </p:sp>
      <p:sp>
        <p:nvSpPr>
          <p:cNvPr id="1716" name="object 1716"/>
          <p:cNvSpPr/>
          <p:nvPr/>
        </p:nvSpPr>
        <p:spPr>
          <a:xfrm>
            <a:off x="4085623" y="6128361"/>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1717" name="object 1717"/>
          <p:cNvSpPr/>
          <p:nvPr/>
        </p:nvSpPr>
        <p:spPr>
          <a:xfrm>
            <a:off x="4105867" y="6128361"/>
            <a:ext cx="3175" cy="0"/>
          </a:xfrm>
          <a:custGeom>
            <a:avLst/>
            <a:gdLst/>
            <a:ahLst/>
            <a:cxnLst/>
            <a:rect l="l" t="t" r="r" b="b"/>
            <a:pathLst>
              <a:path w="3175">
                <a:moveTo>
                  <a:pt x="0" y="0"/>
                </a:moveTo>
                <a:lnTo>
                  <a:pt x="2760" y="0"/>
                </a:lnTo>
              </a:path>
            </a:pathLst>
          </a:custGeom>
          <a:ln w="3175">
            <a:solidFill>
              <a:srgbClr val="000000"/>
            </a:solidFill>
          </a:ln>
        </p:spPr>
        <p:txBody>
          <a:bodyPr wrap="square" lIns="0" tIns="0" rIns="0" bIns="0" rtlCol="0"/>
          <a:lstStyle/>
          <a:p>
            <a:endParaRPr/>
          </a:p>
        </p:txBody>
      </p:sp>
      <p:sp>
        <p:nvSpPr>
          <p:cNvPr id="1718" name="object 1718"/>
          <p:cNvSpPr/>
          <p:nvPr/>
        </p:nvSpPr>
        <p:spPr>
          <a:xfrm>
            <a:off x="4127057" y="6128361"/>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1719" name="object 1719"/>
          <p:cNvSpPr/>
          <p:nvPr/>
        </p:nvSpPr>
        <p:spPr>
          <a:xfrm>
            <a:off x="4147301" y="6128361"/>
            <a:ext cx="3175" cy="0"/>
          </a:xfrm>
          <a:custGeom>
            <a:avLst/>
            <a:gdLst/>
            <a:ahLst/>
            <a:cxnLst/>
            <a:rect l="l" t="t" r="r" b="b"/>
            <a:pathLst>
              <a:path w="3175">
                <a:moveTo>
                  <a:pt x="0" y="0"/>
                </a:moveTo>
                <a:lnTo>
                  <a:pt x="2760" y="0"/>
                </a:lnTo>
              </a:path>
            </a:pathLst>
          </a:custGeom>
          <a:ln w="3175">
            <a:solidFill>
              <a:srgbClr val="000000"/>
            </a:solidFill>
          </a:ln>
        </p:spPr>
        <p:txBody>
          <a:bodyPr wrap="square" lIns="0" tIns="0" rIns="0" bIns="0" rtlCol="0"/>
          <a:lstStyle/>
          <a:p>
            <a:endParaRPr/>
          </a:p>
        </p:txBody>
      </p:sp>
      <p:sp>
        <p:nvSpPr>
          <p:cNvPr id="1720" name="object 1720"/>
          <p:cNvSpPr/>
          <p:nvPr/>
        </p:nvSpPr>
        <p:spPr>
          <a:xfrm>
            <a:off x="4168464" y="6128361"/>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1721" name="object 1721"/>
          <p:cNvSpPr/>
          <p:nvPr/>
        </p:nvSpPr>
        <p:spPr>
          <a:xfrm>
            <a:off x="4188709" y="6128361"/>
            <a:ext cx="3175" cy="0"/>
          </a:xfrm>
          <a:custGeom>
            <a:avLst/>
            <a:gdLst/>
            <a:ahLst/>
            <a:cxnLst/>
            <a:rect l="l" t="t" r="r" b="b"/>
            <a:pathLst>
              <a:path w="3175">
                <a:moveTo>
                  <a:pt x="0" y="0"/>
                </a:moveTo>
                <a:lnTo>
                  <a:pt x="2760" y="0"/>
                </a:lnTo>
              </a:path>
            </a:pathLst>
          </a:custGeom>
          <a:ln w="3175">
            <a:solidFill>
              <a:srgbClr val="000000"/>
            </a:solidFill>
          </a:ln>
        </p:spPr>
        <p:txBody>
          <a:bodyPr wrap="square" lIns="0" tIns="0" rIns="0" bIns="0" rtlCol="0"/>
          <a:lstStyle/>
          <a:p>
            <a:endParaRPr/>
          </a:p>
        </p:txBody>
      </p:sp>
      <p:sp>
        <p:nvSpPr>
          <p:cNvPr id="1722" name="object 1722"/>
          <p:cNvSpPr/>
          <p:nvPr/>
        </p:nvSpPr>
        <p:spPr>
          <a:xfrm>
            <a:off x="4209872" y="6128361"/>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1723" name="object 1723"/>
          <p:cNvSpPr/>
          <p:nvPr/>
        </p:nvSpPr>
        <p:spPr>
          <a:xfrm>
            <a:off x="4230142" y="6128361"/>
            <a:ext cx="3175" cy="0"/>
          </a:xfrm>
          <a:custGeom>
            <a:avLst/>
            <a:gdLst/>
            <a:ahLst/>
            <a:cxnLst/>
            <a:rect l="l" t="t" r="r" b="b"/>
            <a:pathLst>
              <a:path w="3175">
                <a:moveTo>
                  <a:pt x="0" y="0"/>
                </a:moveTo>
                <a:lnTo>
                  <a:pt x="2760" y="0"/>
                </a:lnTo>
              </a:path>
            </a:pathLst>
          </a:custGeom>
          <a:ln w="3175">
            <a:solidFill>
              <a:srgbClr val="000000"/>
            </a:solidFill>
          </a:ln>
        </p:spPr>
        <p:txBody>
          <a:bodyPr wrap="square" lIns="0" tIns="0" rIns="0" bIns="0" rtlCol="0"/>
          <a:lstStyle/>
          <a:p>
            <a:endParaRPr/>
          </a:p>
        </p:txBody>
      </p:sp>
      <p:sp>
        <p:nvSpPr>
          <p:cNvPr id="1724" name="object 1724"/>
          <p:cNvSpPr/>
          <p:nvPr/>
        </p:nvSpPr>
        <p:spPr>
          <a:xfrm>
            <a:off x="4251306" y="6128361"/>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1725" name="object 1725"/>
          <p:cNvSpPr/>
          <p:nvPr/>
        </p:nvSpPr>
        <p:spPr>
          <a:xfrm>
            <a:off x="4271537" y="6128361"/>
            <a:ext cx="3175" cy="0"/>
          </a:xfrm>
          <a:custGeom>
            <a:avLst/>
            <a:gdLst/>
            <a:ahLst/>
            <a:cxnLst/>
            <a:rect l="l" t="t" r="r" b="b"/>
            <a:pathLst>
              <a:path w="3175">
                <a:moveTo>
                  <a:pt x="0" y="0"/>
                </a:moveTo>
                <a:lnTo>
                  <a:pt x="2760" y="0"/>
                </a:lnTo>
              </a:path>
            </a:pathLst>
          </a:custGeom>
          <a:ln w="3175">
            <a:solidFill>
              <a:srgbClr val="000000"/>
            </a:solidFill>
          </a:ln>
        </p:spPr>
        <p:txBody>
          <a:bodyPr wrap="square" lIns="0" tIns="0" rIns="0" bIns="0" rtlCol="0"/>
          <a:lstStyle/>
          <a:p>
            <a:endParaRPr/>
          </a:p>
        </p:txBody>
      </p:sp>
      <p:sp>
        <p:nvSpPr>
          <p:cNvPr id="1726" name="object 1726"/>
          <p:cNvSpPr/>
          <p:nvPr/>
        </p:nvSpPr>
        <p:spPr>
          <a:xfrm>
            <a:off x="4292701" y="6128361"/>
            <a:ext cx="3175" cy="0"/>
          </a:xfrm>
          <a:custGeom>
            <a:avLst/>
            <a:gdLst/>
            <a:ahLst/>
            <a:cxnLst/>
            <a:rect l="l" t="t" r="r" b="b"/>
            <a:pathLst>
              <a:path w="3175">
                <a:moveTo>
                  <a:pt x="0" y="0"/>
                </a:moveTo>
                <a:lnTo>
                  <a:pt x="2760" y="0"/>
                </a:lnTo>
              </a:path>
            </a:pathLst>
          </a:custGeom>
          <a:ln w="3175">
            <a:solidFill>
              <a:srgbClr val="000000"/>
            </a:solidFill>
          </a:ln>
        </p:spPr>
        <p:txBody>
          <a:bodyPr wrap="square" lIns="0" tIns="0" rIns="0" bIns="0" rtlCol="0"/>
          <a:lstStyle/>
          <a:p>
            <a:endParaRPr/>
          </a:p>
        </p:txBody>
      </p:sp>
      <p:sp>
        <p:nvSpPr>
          <p:cNvPr id="1727" name="object 1727"/>
          <p:cNvSpPr/>
          <p:nvPr/>
        </p:nvSpPr>
        <p:spPr>
          <a:xfrm>
            <a:off x="4313864" y="6128361"/>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1728" name="object 1728"/>
          <p:cNvSpPr/>
          <p:nvPr/>
        </p:nvSpPr>
        <p:spPr>
          <a:xfrm>
            <a:off x="4334134" y="6128361"/>
            <a:ext cx="3175" cy="0"/>
          </a:xfrm>
          <a:custGeom>
            <a:avLst/>
            <a:gdLst/>
            <a:ahLst/>
            <a:cxnLst/>
            <a:rect l="l" t="t" r="r" b="b"/>
            <a:pathLst>
              <a:path w="3175">
                <a:moveTo>
                  <a:pt x="0" y="0"/>
                </a:moveTo>
                <a:lnTo>
                  <a:pt x="2760" y="0"/>
                </a:lnTo>
              </a:path>
            </a:pathLst>
          </a:custGeom>
          <a:ln w="3175">
            <a:solidFill>
              <a:srgbClr val="000000"/>
            </a:solidFill>
          </a:ln>
        </p:spPr>
        <p:txBody>
          <a:bodyPr wrap="square" lIns="0" tIns="0" rIns="0" bIns="0" rtlCol="0"/>
          <a:lstStyle/>
          <a:p>
            <a:endParaRPr/>
          </a:p>
        </p:txBody>
      </p:sp>
      <p:sp>
        <p:nvSpPr>
          <p:cNvPr id="1729" name="object 1729"/>
          <p:cNvSpPr/>
          <p:nvPr/>
        </p:nvSpPr>
        <p:spPr>
          <a:xfrm>
            <a:off x="4355298" y="6128361"/>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1730" name="object 1730"/>
          <p:cNvSpPr/>
          <p:nvPr/>
        </p:nvSpPr>
        <p:spPr>
          <a:xfrm>
            <a:off x="4375542" y="6128361"/>
            <a:ext cx="3175" cy="0"/>
          </a:xfrm>
          <a:custGeom>
            <a:avLst/>
            <a:gdLst/>
            <a:ahLst/>
            <a:cxnLst/>
            <a:rect l="l" t="t" r="r" b="b"/>
            <a:pathLst>
              <a:path w="3175">
                <a:moveTo>
                  <a:pt x="0" y="0"/>
                </a:moveTo>
                <a:lnTo>
                  <a:pt x="2760" y="0"/>
                </a:lnTo>
              </a:path>
            </a:pathLst>
          </a:custGeom>
          <a:ln w="3175">
            <a:solidFill>
              <a:srgbClr val="000000"/>
            </a:solidFill>
          </a:ln>
        </p:spPr>
        <p:txBody>
          <a:bodyPr wrap="square" lIns="0" tIns="0" rIns="0" bIns="0" rtlCol="0"/>
          <a:lstStyle/>
          <a:p>
            <a:endParaRPr/>
          </a:p>
        </p:txBody>
      </p:sp>
      <p:sp>
        <p:nvSpPr>
          <p:cNvPr id="1731" name="object 1731"/>
          <p:cNvSpPr/>
          <p:nvPr/>
        </p:nvSpPr>
        <p:spPr>
          <a:xfrm>
            <a:off x="4396706" y="6128361"/>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1732" name="object 1732"/>
          <p:cNvSpPr/>
          <p:nvPr/>
        </p:nvSpPr>
        <p:spPr>
          <a:xfrm>
            <a:off x="4416950" y="6128361"/>
            <a:ext cx="3175" cy="0"/>
          </a:xfrm>
          <a:custGeom>
            <a:avLst/>
            <a:gdLst/>
            <a:ahLst/>
            <a:cxnLst/>
            <a:rect l="l" t="t" r="r" b="b"/>
            <a:pathLst>
              <a:path w="3175">
                <a:moveTo>
                  <a:pt x="0" y="0"/>
                </a:moveTo>
                <a:lnTo>
                  <a:pt x="2760" y="0"/>
                </a:lnTo>
              </a:path>
            </a:pathLst>
          </a:custGeom>
          <a:ln w="3175">
            <a:solidFill>
              <a:srgbClr val="000000"/>
            </a:solidFill>
          </a:ln>
        </p:spPr>
        <p:txBody>
          <a:bodyPr wrap="square" lIns="0" tIns="0" rIns="0" bIns="0" rtlCol="0"/>
          <a:lstStyle/>
          <a:p>
            <a:endParaRPr/>
          </a:p>
        </p:txBody>
      </p:sp>
      <p:sp>
        <p:nvSpPr>
          <p:cNvPr id="1733" name="object 1733"/>
          <p:cNvSpPr/>
          <p:nvPr/>
        </p:nvSpPr>
        <p:spPr>
          <a:xfrm>
            <a:off x="4438139" y="6128361"/>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1734" name="object 1734"/>
          <p:cNvSpPr/>
          <p:nvPr/>
        </p:nvSpPr>
        <p:spPr>
          <a:xfrm>
            <a:off x="4458383" y="6128361"/>
            <a:ext cx="3175" cy="0"/>
          </a:xfrm>
          <a:custGeom>
            <a:avLst/>
            <a:gdLst/>
            <a:ahLst/>
            <a:cxnLst/>
            <a:rect l="l" t="t" r="r" b="b"/>
            <a:pathLst>
              <a:path w="3175">
                <a:moveTo>
                  <a:pt x="0" y="0"/>
                </a:moveTo>
                <a:lnTo>
                  <a:pt x="2760" y="0"/>
                </a:lnTo>
              </a:path>
            </a:pathLst>
          </a:custGeom>
          <a:ln w="3175">
            <a:solidFill>
              <a:srgbClr val="000000"/>
            </a:solidFill>
          </a:ln>
        </p:spPr>
        <p:txBody>
          <a:bodyPr wrap="square" lIns="0" tIns="0" rIns="0" bIns="0" rtlCol="0"/>
          <a:lstStyle/>
          <a:p>
            <a:endParaRPr/>
          </a:p>
        </p:txBody>
      </p:sp>
      <p:sp>
        <p:nvSpPr>
          <p:cNvPr id="1735" name="object 1735"/>
          <p:cNvSpPr/>
          <p:nvPr/>
        </p:nvSpPr>
        <p:spPr>
          <a:xfrm>
            <a:off x="4479534" y="6128361"/>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1736" name="object 1736"/>
          <p:cNvSpPr/>
          <p:nvPr/>
        </p:nvSpPr>
        <p:spPr>
          <a:xfrm>
            <a:off x="4499778" y="6128361"/>
            <a:ext cx="3175" cy="0"/>
          </a:xfrm>
          <a:custGeom>
            <a:avLst/>
            <a:gdLst/>
            <a:ahLst/>
            <a:cxnLst/>
            <a:rect l="l" t="t" r="r" b="b"/>
            <a:pathLst>
              <a:path w="3175">
                <a:moveTo>
                  <a:pt x="0" y="0"/>
                </a:moveTo>
                <a:lnTo>
                  <a:pt x="2760" y="0"/>
                </a:lnTo>
              </a:path>
            </a:pathLst>
          </a:custGeom>
          <a:ln w="3175">
            <a:solidFill>
              <a:srgbClr val="000000"/>
            </a:solidFill>
          </a:ln>
        </p:spPr>
        <p:txBody>
          <a:bodyPr wrap="square" lIns="0" tIns="0" rIns="0" bIns="0" rtlCol="0"/>
          <a:lstStyle/>
          <a:p>
            <a:endParaRPr/>
          </a:p>
        </p:txBody>
      </p:sp>
      <p:sp>
        <p:nvSpPr>
          <p:cNvPr id="1737" name="object 1737"/>
          <p:cNvSpPr/>
          <p:nvPr/>
        </p:nvSpPr>
        <p:spPr>
          <a:xfrm>
            <a:off x="4520942" y="6128361"/>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1738" name="object 1738"/>
          <p:cNvSpPr/>
          <p:nvPr/>
        </p:nvSpPr>
        <p:spPr>
          <a:xfrm>
            <a:off x="4541211" y="6128361"/>
            <a:ext cx="3175" cy="0"/>
          </a:xfrm>
          <a:custGeom>
            <a:avLst/>
            <a:gdLst/>
            <a:ahLst/>
            <a:cxnLst/>
            <a:rect l="l" t="t" r="r" b="b"/>
            <a:pathLst>
              <a:path w="3175">
                <a:moveTo>
                  <a:pt x="0" y="0"/>
                </a:moveTo>
                <a:lnTo>
                  <a:pt x="2760" y="0"/>
                </a:lnTo>
              </a:path>
            </a:pathLst>
          </a:custGeom>
          <a:ln w="3175">
            <a:solidFill>
              <a:srgbClr val="000000"/>
            </a:solidFill>
          </a:ln>
        </p:spPr>
        <p:txBody>
          <a:bodyPr wrap="square" lIns="0" tIns="0" rIns="0" bIns="0" rtlCol="0"/>
          <a:lstStyle/>
          <a:p>
            <a:endParaRPr/>
          </a:p>
        </p:txBody>
      </p:sp>
      <p:sp>
        <p:nvSpPr>
          <p:cNvPr id="1739" name="object 1739"/>
          <p:cNvSpPr/>
          <p:nvPr/>
        </p:nvSpPr>
        <p:spPr>
          <a:xfrm>
            <a:off x="4562375" y="6128361"/>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1740" name="object 1740"/>
          <p:cNvSpPr/>
          <p:nvPr/>
        </p:nvSpPr>
        <p:spPr>
          <a:xfrm>
            <a:off x="4583539" y="6128361"/>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1741" name="object 1741"/>
          <p:cNvSpPr/>
          <p:nvPr/>
        </p:nvSpPr>
        <p:spPr>
          <a:xfrm>
            <a:off x="4603783" y="6128361"/>
            <a:ext cx="3175" cy="0"/>
          </a:xfrm>
          <a:custGeom>
            <a:avLst/>
            <a:gdLst/>
            <a:ahLst/>
            <a:cxnLst/>
            <a:rect l="l" t="t" r="r" b="b"/>
            <a:pathLst>
              <a:path w="3175">
                <a:moveTo>
                  <a:pt x="0" y="0"/>
                </a:moveTo>
                <a:lnTo>
                  <a:pt x="2760" y="0"/>
                </a:lnTo>
              </a:path>
            </a:pathLst>
          </a:custGeom>
          <a:ln w="3175">
            <a:solidFill>
              <a:srgbClr val="000000"/>
            </a:solidFill>
          </a:ln>
        </p:spPr>
        <p:txBody>
          <a:bodyPr wrap="square" lIns="0" tIns="0" rIns="0" bIns="0" rtlCol="0"/>
          <a:lstStyle/>
          <a:p>
            <a:endParaRPr/>
          </a:p>
        </p:txBody>
      </p:sp>
      <p:sp>
        <p:nvSpPr>
          <p:cNvPr id="1742" name="object 1742"/>
          <p:cNvSpPr/>
          <p:nvPr/>
        </p:nvSpPr>
        <p:spPr>
          <a:xfrm>
            <a:off x="4624934" y="6128361"/>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1743" name="object 1743"/>
          <p:cNvSpPr/>
          <p:nvPr/>
        </p:nvSpPr>
        <p:spPr>
          <a:xfrm>
            <a:off x="4666380" y="6128361"/>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1744" name="object 1744"/>
          <p:cNvSpPr/>
          <p:nvPr/>
        </p:nvSpPr>
        <p:spPr>
          <a:xfrm>
            <a:off x="4686611" y="6128361"/>
            <a:ext cx="3175" cy="0"/>
          </a:xfrm>
          <a:custGeom>
            <a:avLst/>
            <a:gdLst/>
            <a:ahLst/>
            <a:cxnLst/>
            <a:rect l="l" t="t" r="r" b="b"/>
            <a:pathLst>
              <a:path w="3175">
                <a:moveTo>
                  <a:pt x="0" y="0"/>
                </a:moveTo>
                <a:lnTo>
                  <a:pt x="2760" y="0"/>
                </a:lnTo>
              </a:path>
            </a:pathLst>
          </a:custGeom>
          <a:ln w="3175">
            <a:solidFill>
              <a:srgbClr val="000000"/>
            </a:solidFill>
          </a:ln>
        </p:spPr>
        <p:txBody>
          <a:bodyPr wrap="square" lIns="0" tIns="0" rIns="0" bIns="0" rtlCol="0"/>
          <a:lstStyle/>
          <a:p>
            <a:endParaRPr/>
          </a:p>
        </p:txBody>
      </p:sp>
      <p:sp>
        <p:nvSpPr>
          <p:cNvPr id="1745" name="object 1745"/>
          <p:cNvSpPr/>
          <p:nvPr/>
        </p:nvSpPr>
        <p:spPr>
          <a:xfrm>
            <a:off x="4707775" y="6128361"/>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1746" name="object 1746"/>
          <p:cNvSpPr/>
          <p:nvPr/>
        </p:nvSpPr>
        <p:spPr>
          <a:xfrm>
            <a:off x="4728019" y="6128361"/>
            <a:ext cx="3175" cy="0"/>
          </a:xfrm>
          <a:custGeom>
            <a:avLst/>
            <a:gdLst/>
            <a:ahLst/>
            <a:cxnLst/>
            <a:rect l="l" t="t" r="r" b="b"/>
            <a:pathLst>
              <a:path w="3175">
                <a:moveTo>
                  <a:pt x="0" y="0"/>
                </a:moveTo>
                <a:lnTo>
                  <a:pt x="2760" y="0"/>
                </a:lnTo>
              </a:path>
            </a:pathLst>
          </a:custGeom>
          <a:ln w="3175">
            <a:solidFill>
              <a:srgbClr val="000000"/>
            </a:solidFill>
          </a:ln>
        </p:spPr>
        <p:txBody>
          <a:bodyPr wrap="square" lIns="0" tIns="0" rIns="0" bIns="0" rtlCol="0"/>
          <a:lstStyle/>
          <a:p>
            <a:endParaRPr/>
          </a:p>
        </p:txBody>
      </p:sp>
      <p:sp>
        <p:nvSpPr>
          <p:cNvPr id="1747" name="object 1747"/>
          <p:cNvSpPr/>
          <p:nvPr/>
        </p:nvSpPr>
        <p:spPr>
          <a:xfrm>
            <a:off x="4749208" y="6128361"/>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1748" name="object 1748"/>
          <p:cNvSpPr/>
          <p:nvPr/>
        </p:nvSpPr>
        <p:spPr>
          <a:xfrm>
            <a:off x="4769452" y="6128361"/>
            <a:ext cx="3175" cy="0"/>
          </a:xfrm>
          <a:custGeom>
            <a:avLst/>
            <a:gdLst/>
            <a:ahLst/>
            <a:cxnLst/>
            <a:rect l="l" t="t" r="r" b="b"/>
            <a:pathLst>
              <a:path w="3175">
                <a:moveTo>
                  <a:pt x="0" y="0"/>
                </a:moveTo>
                <a:lnTo>
                  <a:pt x="2760" y="0"/>
                </a:lnTo>
              </a:path>
            </a:pathLst>
          </a:custGeom>
          <a:ln w="3175">
            <a:solidFill>
              <a:srgbClr val="000000"/>
            </a:solidFill>
          </a:ln>
        </p:spPr>
        <p:txBody>
          <a:bodyPr wrap="square" lIns="0" tIns="0" rIns="0" bIns="0" rtlCol="0"/>
          <a:lstStyle/>
          <a:p>
            <a:endParaRPr/>
          </a:p>
        </p:txBody>
      </p:sp>
      <p:sp>
        <p:nvSpPr>
          <p:cNvPr id="1749" name="object 1749"/>
          <p:cNvSpPr/>
          <p:nvPr/>
        </p:nvSpPr>
        <p:spPr>
          <a:xfrm>
            <a:off x="4790616" y="6128361"/>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1750" name="object 1750"/>
          <p:cNvSpPr/>
          <p:nvPr/>
        </p:nvSpPr>
        <p:spPr>
          <a:xfrm>
            <a:off x="4810860" y="6128361"/>
            <a:ext cx="3175" cy="0"/>
          </a:xfrm>
          <a:custGeom>
            <a:avLst/>
            <a:gdLst/>
            <a:ahLst/>
            <a:cxnLst/>
            <a:rect l="l" t="t" r="r" b="b"/>
            <a:pathLst>
              <a:path w="3175">
                <a:moveTo>
                  <a:pt x="0" y="0"/>
                </a:moveTo>
                <a:lnTo>
                  <a:pt x="2760" y="0"/>
                </a:lnTo>
              </a:path>
            </a:pathLst>
          </a:custGeom>
          <a:ln w="3175">
            <a:solidFill>
              <a:srgbClr val="000000"/>
            </a:solidFill>
          </a:ln>
        </p:spPr>
        <p:txBody>
          <a:bodyPr wrap="square" lIns="0" tIns="0" rIns="0" bIns="0" rtlCol="0"/>
          <a:lstStyle/>
          <a:p>
            <a:endParaRPr/>
          </a:p>
        </p:txBody>
      </p:sp>
      <p:sp>
        <p:nvSpPr>
          <p:cNvPr id="1751" name="object 1751"/>
          <p:cNvSpPr/>
          <p:nvPr/>
        </p:nvSpPr>
        <p:spPr>
          <a:xfrm>
            <a:off x="4832011" y="6128361"/>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1752" name="object 1752"/>
          <p:cNvSpPr/>
          <p:nvPr/>
        </p:nvSpPr>
        <p:spPr>
          <a:xfrm>
            <a:off x="4852293" y="6128361"/>
            <a:ext cx="3175" cy="0"/>
          </a:xfrm>
          <a:custGeom>
            <a:avLst/>
            <a:gdLst/>
            <a:ahLst/>
            <a:cxnLst/>
            <a:rect l="l" t="t" r="r" b="b"/>
            <a:pathLst>
              <a:path w="3175">
                <a:moveTo>
                  <a:pt x="0" y="0"/>
                </a:moveTo>
                <a:lnTo>
                  <a:pt x="2760" y="0"/>
                </a:lnTo>
              </a:path>
            </a:pathLst>
          </a:custGeom>
          <a:ln w="3175">
            <a:solidFill>
              <a:srgbClr val="000000"/>
            </a:solidFill>
          </a:ln>
        </p:spPr>
        <p:txBody>
          <a:bodyPr wrap="square" lIns="0" tIns="0" rIns="0" bIns="0" rtlCol="0"/>
          <a:lstStyle/>
          <a:p>
            <a:endParaRPr/>
          </a:p>
        </p:txBody>
      </p:sp>
      <p:sp>
        <p:nvSpPr>
          <p:cNvPr id="1753" name="object 1753"/>
          <p:cNvSpPr/>
          <p:nvPr/>
        </p:nvSpPr>
        <p:spPr>
          <a:xfrm>
            <a:off x="4873457" y="6128361"/>
            <a:ext cx="1905" cy="0"/>
          </a:xfrm>
          <a:custGeom>
            <a:avLst/>
            <a:gdLst/>
            <a:ahLst/>
            <a:cxnLst/>
            <a:rect l="l" t="t" r="r" b="b"/>
            <a:pathLst>
              <a:path w="1904">
                <a:moveTo>
                  <a:pt x="0" y="0"/>
                </a:moveTo>
                <a:lnTo>
                  <a:pt x="1827" y="0"/>
                </a:lnTo>
              </a:path>
            </a:pathLst>
          </a:custGeom>
          <a:ln w="3175">
            <a:solidFill>
              <a:srgbClr val="000000"/>
            </a:solidFill>
          </a:ln>
        </p:spPr>
        <p:txBody>
          <a:bodyPr wrap="square" lIns="0" tIns="0" rIns="0" bIns="0" rtlCol="0"/>
          <a:lstStyle/>
          <a:p>
            <a:endParaRPr/>
          </a:p>
        </p:txBody>
      </p:sp>
      <p:sp>
        <p:nvSpPr>
          <p:cNvPr id="1754" name="object 1754"/>
          <p:cNvSpPr/>
          <p:nvPr/>
        </p:nvSpPr>
        <p:spPr>
          <a:xfrm>
            <a:off x="4894608" y="6128361"/>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1755" name="object 1755"/>
          <p:cNvSpPr/>
          <p:nvPr/>
        </p:nvSpPr>
        <p:spPr>
          <a:xfrm>
            <a:off x="4914852" y="6128361"/>
            <a:ext cx="3175" cy="0"/>
          </a:xfrm>
          <a:custGeom>
            <a:avLst/>
            <a:gdLst/>
            <a:ahLst/>
            <a:cxnLst/>
            <a:rect l="l" t="t" r="r" b="b"/>
            <a:pathLst>
              <a:path w="3175">
                <a:moveTo>
                  <a:pt x="0" y="0"/>
                </a:moveTo>
                <a:lnTo>
                  <a:pt x="2760" y="0"/>
                </a:lnTo>
              </a:path>
            </a:pathLst>
          </a:custGeom>
          <a:ln w="3175">
            <a:solidFill>
              <a:srgbClr val="000000"/>
            </a:solidFill>
          </a:ln>
        </p:spPr>
        <p:txBody>
          <a:bodyPr wrap="square" lIns="0" tIns="0" rIns="0" bIns="0" rtlCol="0"/>
          <a:lstStyle/>
          <a:p>
            <a:endParaRPr/>
          </a:p>
        </p:txBody>
      </p:sp>
      <p:sp>
        <p:nvSpPr>
          <p:cNvPr id="1756" name="object 1756"/>
          <p:cNvSpPr/>
          <p:nvPr/>
        </p:nvSpPr>
        <p:spPr>
          <a:xfrm>
            <a:off x="4936016" y="6128361"/>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1757" name="object 1757"/>
          <p:cNvSpPr/>
          <p:nvPr/>
        </p:nvSpPr>
        <p:spPr>
          <a:xfrm>
            <a:off x="4956260" y="6128361"/>
            <a:ext cx="3175" cy="0"/>
          </a:xfrm>
          <a:custGeom>
            <a:avLst/>
            <a:gdLst/>
            <a:ahLst/>
            <a:cxnLst/>
            <a:rect l="l" t="t" r="r" b="b"/>
            <a:pathLst>
              <a:path w="3175">
                <a:moveTo>
                  <a:pt x="0" y="0"/>
                </a:moveTo>
                <a:lnTo>
                  <a:pt x="2786" y="0"/>
                </a:lnTo>
              </a:path>
            </a:pathLst>
          </a:custGeom>
          <a:ln w="3175">
            <a:solidFill>
              <a:srgbClr val="000000"/>
            </a:solidFill>
          </a:ln>
        </p:spPr>
        <p:txBody>
          <a:bodyPr wrap="square" lIns="0" tIns="0" rIns="0" bIns="0" rtlCol="0"/>
          <a:lstStyle/>
          <a:p>
            <a:endParaRPr/>
          </a:p>
        </p:txBody>
      </p:sp>
      <p:sp>
        <p:nvSpPr>
          <p:cNvPr id="1758" name="object 1758"/>
          <p:cNvSpPr/>
          <p:nvPr/>
        </p:nvSpPr>
        <p:spPr>
          <a:xfrm>
            <a:off x="4977450" y="6128361"/>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1759" name="object 1759"/>
          <p:cNvSpPr/>
          <p:nvPr/>
        </p:nvSpPr>
        <p:spPr>
          <a:xfrm>
            <a:off x="4997693" y="6128361"/>
            <a:ext cx="3175" cy="0"/>
          </a:xfrm>
          <a:custGeom>
            <a:avLst/>
            <a:gdLst/>
            <a:ahLst/>
            <a:cxnLst/>
            <a:rect l="l" t="t" r="r" b="b"/>
            <a:pathLst>
              <a:path w="3175">
                <a:moveTo>
                  <a:pt x="0" y="0"/>
                </a:moveTo>
                <a:lnTo>
                  <a:pt x="2760" y="0"/>
                </a:lnTo>
              </a:path>
            </a:pathLst>
          </a:custGeom>
          <a:ln w="3175">
            <a:solidFill>
              <a:srgbClr val="000000"/>
            </a:solidFill>
          </a:ln>
        </p:spPr>
        <p:txBody>
          <a:bodyPr wrap="square" lIns="0" tIns="0" rIns="0" bIns="0" rtlCol="0"/>
          <a:lstStyle/>
          <a:p>
            <a:endParaRPr/>
          </a:p>
        </p:txBody>
      </p:sp>
      <p:sp>
        <p:nvSpPr>
          <p:cNvPr id="1760" name="object 1760"/>
          <p:cNvSpPr/>
          <p:nvPr/>
        </p:nvSpPr>
        <p:spPr>
          <a:xfrm>
            <a:off x="5018857" y="6128361"/>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1761" name="object 1761"/>
          <p:cNvSpPr/>
          <p:nvPr/>
        </p:nvSpPr>
        <p:spPr>
          <a:xfrm>
            <a:off x="5039088" y="6128361"/>
            <a:ext cx="3175" cy="0"/>
          </a:xfrm>
          <a:custGeom>
            <a:avLst/>
            <a:gdLst/>
            <a:ahLst/>
            <a:cxnLst/>
            <a:rect l="l" t="t" r="r" b="b"/>
            <a:pathLst>
              <a:path w="3175">
                <a:moveTo>
                  <a:pt x="0" y="0"/>
                </a:moveTo>
                <a:lnTo>
                  <a:pt x="2760" y="0"/>
                </a:lnTo>
              </a:path>
            </a:pathLst>
          </a:custGeom>
          <a:ln w="3175">
            <a:solidFill>
              <a:srgbClr val="000000"/>
            </a:solidFill>
          </a:ln>
        </p:spPr>
        <p:txBody>
          <a:bodyPr wrap="square" lIns="0" tIns="0" rIns="0" bIns="0" rtlCol="0"/>
          <a:lstStyle/>
          <a:p>
            <a:endParaRPr/>
          </a:p>
        </p:txBody>
      </p:sp>
      <p:sp>
        <p:nvSpPr>
          <p:cNvPr id="1762" name="object 1762"/>
          <p:cNvSpPr/>
          <p:nvPr/>
        </p:nvSpPr>
        <p:spPr>
          <a:xfrm>
            <a:off x="5060252" y="6128361"/>
            <a:ext cx="1905" cy="0"/>
          </a:xfrm>
          <a:custGeom>
            <a:avLst/>
            <a:gdLst/>
            <a:ahLst/>
            <a:cxnLst/>
            <a:rect l="l" t="t" r="r" b="b"/>
            <a:pathLst>
              <a:path w="1904">
                <a:moveTo>
                  <a:pt x="0" y="0"/>
                </a:moveTo>
                <a:lnTo>
                  <a:pt x="1878" y="0"/>
                </a:lnTo>
              </a:path>
            </a:pathLst>
          </a:custGeom>
          <a:ln w="3175">
            <a:solidFill>
              <a:srgbClr val="000000"/>
            </a:solidFill>
          </a:ln>
        </p:spPr>
        <p:txBody>
          <a:bodyPr wrap="square" lIns="0" tIns="0" rIns="0" bIns="0" rtlCol="0"/>
          <a:lstStyle/>
          <a:p>
            <a:endParaRPr/>
          </a:p>
        </p:txBody>
      </p:sp>
      <p:sp>
        <p:nvSpPr>
          <p:cNvPr id="1763" name="object 1763"/>
          <p:cNvSpPr/>
          <p:nvPr/>
        </p:nvSpPr>
        <p:spPr>
          <a:xfrm>
            <a:off x="5080522" y="6128361"/>
            <a:ext cx="3175" cy="0"/>
          </a:xfrm>
          <a:custGeom>
            <a:avLst/>
            <a:gdLst/>
            <a:ahLst/>
            <a:cxnLst/>
            <a:rect l="l" t="t" r="r" b="b"/>
            <a:pathLst>
              <a:path w="3175">
                <a:moveTo>
                  <a:pt x="0" y="0"/>
                </a:moveTo>
                <a:lnTo>
                  <a:pt x="2760" y="0"/>
                </a:lnTo>
              </a:path>
            </a:pathLst>
          </a:custGeom>
          <a:ln w="3175">
            <a:solidFill>
              <a:srgbClr val="000000"/>
            </a:solidFill>
          </a:ln>
        </p:spPr>
        <p:txBody>
          <a:bodyPr wrap="square" lIns="0" tIns="0" rIns="0" bIns="0" rtlCol="0"/>
          <a:lstStyle/>
          <a:p>
            <a:endParaRPr/>
          </a:p>
        </p:txBody>
      </p:sp>
      <p:sp>
        <p:nvSpPr>
          <p:cNvPr id="1764" name="object 1764"/>
          <p:cNvSpPr/>
          <p:nvPr/>
        </p:nvSpPr>
        <p:spPr>
          <a:xfrm>
            <a:off x="5101686" y="6128361"/>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1765" name="object 1765"/>
          <p:cNvSpPr/>
          <p:nvPr/>
        </p:nvSpPr>
        <p:spPr>
          <a:xfrm>
            <a:off x="5121929" y="6128361"/>
            <a:ext cx="3175" cy="0"/>
          </a:xfrm>
          <a:custGeom>
            <a:avLst/>
            <a:gdLst/>
            <a:ahLst/>
            <a:cxnLst/>
            <a:rect l="l" t="t" r="r" b="b"/>
            <a:pathLst>
              <a:path w="3175">
                <a:moveTo>
                  <a:pt x="0" y="0"/>
                </a:moveTo>
                <a:lnTo>
                  <a:pt x="2760" y="0"/>
                </a:lnTo>
              </a:path>
            </a:pathLst>
          </a:custGeom>
          <a:ln w="3175">
            <a:solidFill>
              <a:srgbClr val="000000"/>
            </a:solidFill>
          </a:ln>
        </p:spPr>
        <p:txBody>
          <a:bodyPr wrap="square" lIns="0" tIns="0" rIns="0" bIns="0" rtlCol="0"/>
          <a:lstStyle/>
          <a:p>
            <a:endParaRPr/>
          </a:p>
        </p:txBody>
      </p:sp>
      <p:sp>
        <p:nvSpPr>
          <p:cNvPr id="1766" name="object 1766"/>
          <p:cNvSpPr/>
          <p:nvPr/>
        </p:nvSpPr>
        <p:spPr>
          <a:xfrm>
            <a:off x="5143093" y="6128361"/>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1767" name="object 1767"/>
          <p:cNvSpPr/>
          <p:nvPr/>
        </p:nvSpPr>
        <p:spPr>
          <a:xfrm>
            <a:off x="5163337" y="6128361"/>
            <a:ext cx="3175" cy="0"/>
          </a:xfrm>
          <a:custGeom>
            <a:avLst/>
            <a:gdLst/>
            <a:ahLst/>
            <a:cxnLst/>
            <a:rect l="l" t="t" r="r" b="b"/>
            <a:pathLst>
              <a:path w="3175">
                <a:moveTo>
                  <a:pt x="0" y="0"/>
                </a:moveTo>
                <a:lnTo>
                  <a:pt x="2786" y="0"/>
                </a:lnTo>
              </a:path>
            </a:pathLst>
          </a:custGeom>
          <a:ln w="3175">
            <a:solidFill>
              <a:srgbClr val="000000"/>
            </a:solidFill>
          </a:ln>
        </p:spPr>
        <p:txBody>
          <a:bodyPr wrap="square" lIns="0" tIns="0" rIns="0" bIns="0" rtlCol="0"/>
          <a:lstStyle/>
          <a:p>
            <a:endParaRPr/>
          </a:p>
        </p:txBody>
      </p:sp>
      <p:sp>
        <p:nvSpPr>
          <p:cNvPr id="1768" name="object 1768"/>
          <p:cNvSpPr/>
          <p:nvPr/>
        </p:nvSpPr>
        <p:spPr>
          <a:xfrm>
            <a:off x="5184527" y="6128361"/>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1769" name="object 1769"/>
          <p:cNvSpPr/>
          <p:nvPr/>
        </p:nvSpPr>
        <p:spPr>
          <a:xfrm>
            <a:off x="5205691" y="6128361"/>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1770" name="object 1770"/>
          <p:cNvSpPr/>
          <p:nvPr/>
        </p:nvSpPr>
        <p:spPr>
          <a:xfrm>
            <a:off x="5225934" y="6128361"/>
            <a:ext cx="3175" cy="0"/>
          </a:xfrm>
          <a:custGeom>
            <a:avLst/>
            <a:gdLst/>
            <a:ahLst/>
            <a:cxnLst/>
            <a:rect l="l" t="t" r="r" b="b"/>
            <a:pathLst>
              <a:path w="3175">
                <a:moveTo>
                  <a:pt x="0" y="0"/>
                </a:moveTo>
                <a:lnTo>
                  <a:pt x="2747" y="0"/>
                </a:lnTo>
              </a:path>
            </a:pathLst>
          </a:custGeom>
          <a:ln w="3175">
            <a:solidFill>
              <a:srgbClr val="000000"/>
            </a:solidFill>
          </a:ln>
        </p:spPr>
        <p:txBody>
          <a:bodyPr wrap="square" lIns="0" tIns="0" rIns="0" bIns="0" rtlCol="0"/>
          <a:lstStyle/>
          <a:p>
            <a:endParaRPr/>
          </a:p>
        </p:txBody>
      </p:sp>
      <p:sp>
        <p:nvSpPr>
          <p:cNvPr id="1771" name="object 1771"/>
          <p:cNvSpPr/>
          <p:nvPr/>
        </p:nvSpPr>
        <p:spPr>
          <a:xfrm>
            <a:off x="5247086" y="6128361"/>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1772" name="object 1772"/>
          <p:cNvSpPr/>
          <p:nvPr/>
        </p:nvSpPr>
        <p:spPr>
          <a:xfrm>
            <a:off x="5267330" y="6128361"/>
            <a:ext cx="3175" cy="0"/>
          </a:xfrm>
          <a:custGeom>
            <a:avLst/>
            <a:gdLst/>
            <a:ahLst/>
            <a:cxnLst/>
            <a:rect l="l" t="t" r="r" b="b"/>
            <a:pathLst>
              <a:path w="3175">
                <a:moveTo>
                  <a:pt x="0" y="0"/>
                </a:moveTo>
                <a:lnTo>
                  <a:pt x="2798" y="0"/>
                </a:lnTo>
              </a:path>
            </a:pathLst>
          </a:custGeom>
          <a:ln w="3175">
            <a:solidFill>
              <a:srgbClr val="000000"/>
            </a:solidFill>
          </a:ln>
        </p:spPr>
        <p:txBody>
          <a:bodyPr wrap="square" lIns="0" tIns="0" rIns="0" bIns="0" rtlCol="0"/>
          <a:lstStyle/>
          <a:p>
            <a:endParaRPr/>
          </a:p>
        </p:txBody>
      </p:sp>
      <p:sp>
        <p:nvSpPr>
          <p:cNvPr id="1773" name="object 1773"/>
          <p:cNvSpPr/>
          <p:nvPr/>
        </p:nvSpPr>
        <p:spPr>
          <a:xfrm>
            <a:off x="5288519" y="6128361"/>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1774" name="object 1774"/>
          <p:cNvSpPr/>
          <p:nvPr/>
        </p:nvSpPr>
        <p:spPr>
          <a:xfrm>
            <a:off x="5308763" y="6128361"/>
            <a:ext cx="3175" cy="0"/>
          </a:xfrm>
          <a:custGeom>
            <a:avLst/>
            <a:gdLst/>
            <a:ahLst/>
            <a:cxnLst/>
            <a:rect l="l" t="t" r="r" b="b"/>
            <a:pathLst>
              <a:path w="3175">
                <a:moveTo>
                  <a:pt x="0" y="0"/>
                </a:moveTo>
                <a:lnTo>
                  <a:pt x="2760" y="0"/>
                </a:lnTo>
              </a:path>
            </a:pathLst>
          </a:custGeom>
          <a:ln w="3175">
            <a:solidFill>
              <a:srgbClr val="000000"/>
            </a:solidFill>
          </a:ln>
        </p:spPr>
        <p:txBody>
          <a:bodyPr wrap="square" lIns="0" tIns="0" rIns="0" bIns="0" rtlCol="0"/>
          <a:lstStyle/>
          <a:p>
            <a:endParaRPr/>
          </a:p>
        </p:txBody>
      </p:sp>
      <p:sp>
        <p:nvSpPr>
          <p:cNvPr id="1775" name="object 1775"/>
          <p:cNvSpPr/>
          <p:nvPr/>
        </p:nvSpPr>
        <p:spPr>
          <a:xfrm>
            <a:off x="5329927" y="6128361"/>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1776" name="object 1776"/>
          <p:cNvSpPr/>
          <p:nvPr/>
        </p:nvSpPr>
        <p:spPr>
          <a:xfrm>
            <a:off x="5350171" y="6128361"/>
            <a:ext cx="3175" cy="0"/>
          </a:xfrm>
          <a:custGeom>
            <a:avLst/>
            <a:gdLst/>
            <a:ahLst/>
            <a:cxnLst/>
            <a:rect l="l" t="t" r="r" b="b"/>
            <a:pathLst>
              <a:path w="3175">
                <a:moveTo>
                  <a:pt x="0" y="0"/>
                </a:moveTo>
                <a:lnTo>
                  <a:pt x="2760" y="0"/>
                </a:lnTo>
              </a:path>
            </a:pathLst>
          </a:custGeom>
          <a:ln w="3175">
            <a:solidFill>
              <a:srgbClr val="000000"/>
            </a:solidFill>
          </a:ln>
        </p:spPr>
        <p:txBody>
          <a:bodyPr wrap="square" lIns="0" tIns="0" rIns="0" bIns="0" rtlCol="0"/>
          <a:lstStyle/>
          <a:p>
            <a:endParaRPr/>
          </a:p>
        </p:txBody>
      </p:sp>
      <p:sp>
        <p:nvSpPr>
          <p:cNvPr id="1777" name="object 1777"/>
          <p:cNvSpPr/>
          <p:nvPr/>
        </p:nvSpPr>
        <p:spPr>
          <a:xfrm>
            <a:off x="5371334" y="6128361"/>
            <a:ext cx="1905" cy="0"/>
          </a:xfrm>
          <a:custGeom>
            <a:avLst/>
            <a:gdLst/>
            <a:ahLst/>
            <a:cxnLst/>
            <a:rect l="l" t="t" r="r" b="b"/>
            <a:pathLst>
              <a:path w="1904">
                <a:moveTo>
                  <a:pt x="0" y="0"/>
                </a:moveTo>
                <a:lnTo>
                  <a:pt x="1865" y="0"/>
                </a:lnTo>
              </a:path>
            </a:pathLst>
          </a:custGeom>
          <a:ln w="3175">
            <a:solidFill>
              <a:srgbClr val="000000"/>
            </a:solidFill>
          </a:ln>
        </p:spPr>
        <p:txBody>
          <a:bodyPr wrap="square" lIns="0" tIns="0" rIns="0" bIns="0" rtlCol="0"/>
          <a:lstStyle/>
          <a:p>
            <a:endParaRPr/>
          </a:p>
        </p:txBody>
      </p:sp>
      <p:sp>
        <p:nvSpPr>
          <p:cNvPr id="1778" name="object 1778"/>
          <p:cNvSpPr/>
          <p:nvPr/>
        </p:nvSpPr>
        <p:spPr>
          <a:xfrm>
            <a:off x="5391604" y="6128361"/>
            <a:ext cx="3175" cy="0"/>
          </a:xfrm>
          <a:custGeom>
            <a:avLst/>
            <a:gdLst/>
            <a:ahLst/>
            <a:cxnLst/>
            <a:rect l="l" t="t" r="r" b="b"/>
            <a:pathLst>
              <a:path w="3175">
                <a:moveTo>
                  <a:pt x="0" y="0"/>
                </a:moveTo>
                <a:lnTo>
                  <a:pt x="2760" y="0"/>
                </a:lnTo>
              </a:path>
            </a:pathLst>
          </a:custGeom>
          <a:ln w="3175">
            <a:solidFill>
              <a:srgbClr val="000000"/>
            </a:solidFill>
          </a:ln>
        </p:spPr>
        <p:txBody>
          <a:bodyPr wrap="square" lIns="0" tIns="0" rIns="0" bIns="0" rtlCol="0"/>
          <a:lstStyle/>
          <a:p>
            <a:endParaRPr/>
          </a:p>
        </p:txBody>
      </p:sp>
      <p:sp>
        <p:nvSpPr>
          <p:cNvPr id="1779" name="object 1779"/>
          <p:cNvSpPr/>
          <p:nvPr/>
        </p:nvSpPr>
        <p:spPr>
          <a:xfrm>
            <a:off x="5412768" y="6128361"/>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1780" name="object 1780"/>
          <p:cNvSpPr/>
          <p:nvPr/>
        </p:nvSpPr>
        <p:spPr>
          <a:xfrm>
            <a:off x="5432999" y="6128361"/>
            <a:ext cx="3175" cy="0"/>
          </a:xfrm>
          <a:custGeom>
            <a:avLst/>
            <a:gdLst/>
            <a:ahLst/>
            <a:cxnLst/>
            <a:rect l="l" t="t" r="r" b="b"/>
            <a:pathLst>
              <a:path w="3175">
                <a:moveTo>
                  <a:pt x="0" y="0"/>
                </a:moveTo>
                <a:lnTo>
                  <a:pt x="2760" y="0"/>
                </a:lnTo>
              </a:path>
            </a:pathLst>
          </a:custGeom>
          <a:ln w="3175">
            <a:solidFill>
              <a:srgbClr val="000000"/>
            </a:solidFill>
          </a:ln>
        </p:spPr>
        <p:txBody>
          <a:bodyPr wrap="square" lIns="0" tIns="0" rIns="0" bIns="0" rtlCol="0"/>
          <a:lstStyle/>
          <a:p>
            <a:endParaRPr/>
          </a:p>
        </p:txBody>
      </p:sp>
      <p:sp>
        <p:nvSpPr>
          <p:cNvPr id="1781" name="object 1781"/>
          <p:cNvSpPr/>
          <p:nvPr/>
        </p:nvSpPr>
        <p:spPr>
          <a:xfrm>
            <a:off x="5454163" y="6128361"/>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1782" name="object 1782"/>
          <p:cNvSpPr/>
          <p:nvPr/>
        </p:nvSpPr>
        <p:spPr>
          <a:xfrm>
            <a:off x="5474407" y="6128361"/>
            <a:ext cx="3175" cy="0"/>
          </a:xfrm>
          <a:custGeom>
            <a:avLst/>
            <a:gdLst/>
            <a:ahLst/>
            <a:cxnLst/>
            <a:rect l="l" t="t" r="r" b="b"/>
            <a:pathLst>
              <a:path w="3175">
                <a:moveTo>
                  <a:pt x="0" y="0"/>
                </a:moveTo>
                <a:lnTo>
                  <a:pt x="2786" y="0"/>
                </a:lnTo>
              </a:path>
            </a:pathLst>
          </a:custGeom>
          <a:ln w="3175">
            <a:solidFill>
              <a:srgbClr val="000000"/>
            </a:solidFill>
          </a:ln>
        </p:spPr>
        <p:txBody>
          <a:bodyPr wrap="square" lIns="0" tIns="0" rIns="0" bIns="0" rtlCol="0"/>
          <a:lstStyle/>
          <a:p>
            <a:endParaRPr/>
          </a:p>
        </p:txBody>
      </p:sp>
      <p:sp>
        <p:nvSpPr>
          <p:cNvPr id="1783" name="object 1783"/>
          <p:cNvSpPr/>
          <p:nvPr/>
        </p:nvSpPr>
        <p:spPr>
          <a:xfrm>
            <a:off x="5516760" y="6128361"/>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1784" name="object 1784"/>
          <p:cNvSpPr/>
          <p:nvPr/>
        </p:nvSpPr>
        <p:spPr>
          <a:xfrm>
            <a:off x="5558168" y="6128361"/>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1785" name="object 1785"/>
          <p:cNvSpPr/>
          <p:nvPr/>
        </p:nvSpPr>
        <p:spPr>
          <a:xfrm>
            <a:off x="5599601" y="6128361"/>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1786" name="object 1786"/>
          <p:cNvSpPr/>
          <p:nvPr/>
        </p:nvSpPr>
        <p:spPr>
          <a:xfrm>
            <a:off x="5640996" y="6128361"/>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1787" name="object 1787"/>
          <p:cNvSpPr/>
          <p:nvPr/>
        </p:nvSpPr>
        <p:spPr>
          <a:xfrm>
            <a:off x="5682404" y="6128361"/>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1788" name="object 1788"/>
          <p:cNvSpPr/>
          <p:nvPr/>
        </p:nvSpPr>
        <p:spPr>
          <a:xfrm>
            <a:off x="5723837" y="6128361"/>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1789" name="object 1789"/>
          <p:cNvSpPr/>
          <p:nvPr/>
        </p:nvSpPr>
        <p:spPr>
          <a:xfrm>
            <a:off x="5765245" y="6128361"/>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1790" name="object 1790"/>
          <p:cNvSpPr/>
          <p:nvPr/>
        </p:nvSpPr>
        <p:spPr>
          <a:xfrm>
            <a:off x="5827842" y="6128361"/>
            <a:ext cx="1905" cy="0"/>
          </a:xfrm>
          <a:custGeom>
            <a:avLst/>
            <a:gdLst/>
            <a:ahLst/>
            <a:cxnLst/>
            <a:rect l="l" t="t" r="r" b="b"/>
            <a:pathLst>
              <a:path w="1904">
                <a:moveTo>
                  <a:pt x="0" y="0"/>
                </a:moveTo>
                <a:lnTo>
                  <a:pt x="1827" y="0"/>
                </a:lnTo>
              </a:path>
            </a:pathLst>
          </a:custGeom>
          <a:ln w="3175">
            <a:solidFill>
              <a:srgbClr val="000000"/>
            </a:solidFill>
          </a:ln>
        </p:spPr>
        <p:txBody>
          <a:bodyPr wrap="square" lIns="0" tIns="0" rIns="0" bIns="0" rtlCol="0"/>
          <a:lstStyle/>
          <a:p>
            <a:endParaRPr/>
          </a:p>
        </p:txBody>
      </p:sp>
      <p:sp>
        <p:nvSpPr>
          <p:cNvPr id="1791" name="object 1791"/>
          <p:cNvSpPr/>
          <p:nvPr/>
        </p:nvSpPr>
        <p:spPr>
          <a:xfrm>
            <a:off x="5869237" y="6128361"/>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1792" name="object 1792"/>
          <p:cNvSpPr/>
          <p:nvPr/>
        </p:nvSpPr>
        <p:spPr>
          <a:xfrm>
            <a:off x="5910671" y="6128361"/>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1793" name="object 1793"/>
          <p:cNvSpPr/>
          <p:nvPr/>
        </p:nvSpPr>
        <p:spPr>
          <a:xfrm>
            <a:off x="5952078" y="6128361"/>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1794" name="object 1794"/>
          <p:cNvSpPr/>
          <p:nvPr/>
        </p:nvSpPr>
        <p:spPr>
          <a:xfrm>
            <a:off x="5993474" y="6128361"/>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1795" name="object 1795"/>
          <p:cNvSpPr/>
          <p:nvPr/>
        </p:nvSpPr>
        <p:spPr>
          <a:xfrm>
            <a:off x="6034907" y="6128361"/>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1796" name="object 1796"/>
          <p:cNvSpPr/>
          <p:nvPr/>
        </p:nvSpPr>
        <p:spPr>
          <a:xfrm>
            <a:off x="6076315" y="6128361"/>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1797" name="object 1797"/>
          <p:cNvSpPr/>
          <p:nvPr/>
        </p:nvSpPr>
        <p:spPr>
          <a:xfrm>
            <a:off x="3587721" y="5827260"/>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1798" name="object 1798"/>
          <p:cNvSpPr/>
          <p:nvPr/>
        </p:nvSpPr>
        <p:spPr>
          <a:xfrm>
            <a:off x="3607990" y="5827260"/>
            <a:ext cx="3175" cy="0"/>
          </a:xfrm>
          <a:custGeom>
            <a:avLst/>
            <a:gdLst/>
            <a:ahLst/>
            <a:cxnLst/>
            <a:rect l="l" t="t" r="r" b="b"/>
            <a:pathLst>
              <a:path w="3175">
                <a:moveTo>
                  <a:pt x="0" y="0"/>
                </a:moveTo>
                <a:lnTo>
                  <a:pt x="2760" y="0"/>
                </a:lnTo>
              </a:path>
            </a:pathLst>
          </a:custGeom>
          <a:ln w="3175">
            <a:solidFill>
              <a:srgbClr val="000000"/>
            </a:solidFill>
          </a:ln>
        </p:spPr>
        <p:txBody>
          <a:bodyPr wrap="square" lIns="0" tIns="0" rIns="0" bIns="0" rtlCol="0"/>
          <a:lstStyle/>
          <a:p>
            <a:endParaRPr/>
          </a:p>
        </p:txBody>
      </p:sp>
      <p:sp>
        <p:nvSpPr>
          <p:cNvPr id="1799" name="object 1799"/>
          <p:cNvSpPr/>
          <p:nvPr/>
        </p:nvSpPr>
        <p:spPr>
          <a:xfrm>
            <a:off x="3629154" y="5827260"/>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1800" name="object 1800"/>
          <p:cNvSpPr/>
          <p:nvPr/>
        </p:nvSpPr>
        <p:spPr>
          <a:xfrm>
            <a:off x="3649398" y="5827260"/>
            <a:ext cx="3175" cy="0"/>
          </a:xfrm>
          <a:custGeom>
            <a:avLst/>
            <a:gdLst/>
            <a:ahLst/>
            <a:cxnLst/>
            <a:rect l="l" t="t" r="r" b="b"/>
            <a:pathLst>
              <a:path w="3175">
                <a:moveTo>
                  <a:pt x="0" y="0"/>
                </a:moveTo>
                <a:lnTo>
                  <a:pt x="2760" y="0"/>
                </a:lnTo>
              </a:path>
            </a:pathLst>
          </a:custGeom>
          <a:ln w="3175">
            <a:solidFill>
              <a:srgbClr val="000000"/>
            </a:solidFill>
          </a:ln>
        </p:spPr>
        <p:txBody>
          <a:bodyPr wrap="square" lIns="0" tIns="0" rIns="0" bIns="0" rtlCol="0"/>
          <a:lstStyle/>
          <a:p>
            <a:endParaRPr/>
          </a:p>
        </p:txBody>
      </p:sp>
      <p:sp>
        <p:nvSpPr>
          <p:cNvPr id="1801" name="object 1801"/>
          <p:cNvSpPr/>
          <p:nvPr/>
        </p:nvSpPr>
        <p:spPr>
          <a:xfrm>
            <a:off x="3670549" y="5827260"/>
            <a:ext cx="3175" cy="0"/>
          </a:xfrm>
          <a:custGeom>
            <a:avLst/>
            <a:gdLst/>
            <a:ahLst/>
            <a:cxnLst/>
            <a:rect l="l" t="t" r="r" b="b"/>
            <a:pathLst>
              <a:path w="3175">
                <a:moveTo>
                  <a:pt x="0" y="0"/>
                </a:moveTo>
                <a:lnTo>
                  <a:pt x="2760" y="0"/>
                </a:lnTo>
              </a:path>
            </a:pathLst>
          </a:custGeom>
          <a:ln w="3175">
            <a:solidFill>
              <a:srgbClr val="000000"/>
            </a:solidFill>
          </a:ln>
        </p:spPr>
        <p:txBody>
          <a:bodyPr wrap="square" lIns="0" tIns="0" rIns="0" bIns="0" rtlCol="0"/>
          <a:lstStyle/>
          <a:p>
            <a:endParaRPr/>
          </a:p>
        </p:txBody>
      </p:sp>
      <p:sp>
        <p:nvSpPr>
          <p:cNvPr id="1802" name="object 1802"/>
          <p:cNvSpPr/>
          <p:nvPr/>
        </p:nvSpPr>
        <p:spPr>
          <a:xfrm>
            <a:off x="3691713" y="5827260"/>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1803" name="object 1803"/>
          <p:cNvSpPr/>
          <p:nvPr/>
        </p:nvSpPr>
        <p:spPr>
          <a:xfrm>
            <a:off x="3711995" y="5827260"/>
            <a:ext cx="3175" cy="0"/>
          </a:xfrm>
          <a:custGeom>
            <a:avLst/>
            <a:gdLst/>
            <a:ahLst/>
            <a:cxnLst/>
            <a:rect l="l" t="t" r="r" b="b"/>
            <a:pathLst>
              <a:path w="3175">
                <a:moveTo>
                  <a:pt x="0" y="0"/>
                </a:moveTo>
                <a:lnTo>
                  <a:pt x="2760" y="0"/>
                </a:lnTo>
              </a:path>
            </a:pathLst>
          </a:custGeom>
          <a:ln w="3175">
            <a:solidFill>
              <a:srgbClr val="000000"/>
            </a:solidFill>
          </a:ln>
        </p:spPr>
        <p:txBody>
          <a:bodyPr wrap="square" lIns="0" tIns="0" rIns="0" bIns="0" rtlCol="0"/>
          <a:lstStyle/>
          <a:p>
            <a:endParaRPr/>
          </a:p>
        </p:txBody>
      </p:sp>
      <p:sp>
        <p:nvSpPr>
          <p:cNvPr id="1804" name="object 1804"/>
          <p:cNvSpPr/>
          <p:nvPr/>
        </p:nvSpPr>
        <p:spPr>
          <a:xfrm>
            <a:off x="3733146" y="5827260"/>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1805" name="object 1805"/>
          <p:cNvSpPr/>
          <p:nvPr/>
        </p:nvSpPr>
        <p:spPr>
          <a:xfrm>
            <a:off x="3753390" y="5827260"/>
            <a:ext cx="3175" cy="0"/>
          </a:xfrm>
          <a:custGeom>
            <a:avLst/>
            <a:gdLst/>
            <a:ahLst/>
            <a:cxnLst/>
            <a:rect l="l" t="t" r="r" b="b"/>
            <a:pathLst>
              <a:path w="3175">
                <a:moveTo>
                  <a:pt x="0" y="0"/>
                </a:moveTo>
                <a:lnTo>
                  <a:pt x="2760" y="0"/>
                </a:lnTo>
              </a:path>
            </a:pathLst>
          </a:custGeom>
          <a:ln w="3175">
            <a:solidFill>
              <a:srgbClr val="000000"/>
            </a:solidFill>
          </a:ln>
        </p:spPr>
        <p:txBody>
          <a:bodyPr wrap="square" lIns="0" tIns="0" rIns="0" bIns="0" rtlCol="0"/>
          <a:lstStyle/>
          <a:p>
            <a:endParaRPr/>
          </a:p>
        </p:txBody>
      </p:sp>
      <p:sp>
        <p:nvSpPr>
          <p:cNvPr id="1806" name="object 1806"/>
          <p:cNvSpPr/>
          <p:nvPr/>
        </p:nvSpPr>
        <p:spPr>
          <a:xfrm>
            <a:off x="3774554" y="5827260"/>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1807" name="object 1807"/>
          <p:cNvSpPr/>
          <p:nvPr/>
        </p:nvSpPr>
        <p:spPr>
          <a:xfrm>
            <a:off x="3794798" y="5827260"/>
            <a:ext cx="3175" cy="0"/>
          </a:xfrm>
          <a:custGeom>
            <a:avLst/>
            <a:gdLst/>
            <a:ahLst/>
            <a:cxnLst/>
            <a:rect l="l" t="t" r="r" b="b"/>
            <a:pathLst>
              <a:path w="3175">
                <a:moveTo>
                  <a:pt x="0" y="0"/>
                </a:moveTo>
                <a:lnTo>
                  <a:pt x="2760" y="0"/>
                </a:lnTo>
              </a:path>
            </a:pathLst>
          </a:custGeom>
          <a:ln w="3175">
            <a:solidFill>
              <a:srgbClr val="000000"/>
            </a:solidFill>
          </a:ln>
        </p:spPr>
        <p:txBody>
          <a:bodyPr wrap="square" lIns="0" tIns="0" rIns="0" bIns="0" rtlCol="0"/>
          <a:lstStyle/>
          <a:p>
            <a:endParaRPr/>
          </a:p>
        </p:txBody>
      </p:sp>
      <p:sp>
        <p:nvSpPr>
          <p:cNvPr id="1808" name="object 1808"/>
          <p:cNvSpPr/>
          <p:nvPr/>
        </p:nvSpPr>
        <p:spPr>
          <a:xfrm>
            <a:off x="3815988" y="5827260"/>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1809" name="object 1809"/>
          <p:cNvSpPr/>
          <p:nvPr/>
        </p:nvSpPr>
        <p:spPr>
          <a:xfrm>
            <a:off x="3836231" y="5827260"/>
            <a:ext cx="3175" cy="0"/>
          </a:xfrm>
          <a:custGeom>
            <a:avLst/>
            <a:gdLst/>
            <a:ahLst/>
            <a:cxnLst/>
            <a:rect l="l" t="t" r="r" b="b"/>
            <a:pathLst>
              <a:path w="3175">
                <a:moveTo>
                  <a:pt x="0" y="0"/>
                </a:moveTo>
                <a:lnTo>
                  <a:pt x="2760" y="0"/>
                </a:lnTo>
              </a:path>
            </a:pathLst>
          </a:custGeom>
          <a:ln w="3175">
            <a:solidFill>
              <a:srgbClr val="000000"/>
            </a:solidFill>
          </a:ln>
        </p:spPr>
        <p:txBody>
          <a:bodyPr wrap="square" lIns="0" tIns="0" rIns="0" bIns="0" rtlCol="0"/>
          <a:lstStyle/>
          <a:p>
            <a:endParaRPr/>
          </a:p>
        </p:txBody>
      </p:sp>
      <p:sp>
        <p:nvSpPr>
          <p:cNvPr id="1810" name="object 1810"/>
          <p:cNvSpPr/>
          <p:nvPr/>
        </p:nvSpPr>
        <p:spPr>
          <a:xfrm>
            <a:off x="3857395" y="5827260"/>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1811" name="object 1811"/>
          <p:cNvSpPr/>
          <p:nvPr/>
        </p:nvSpPr>
        <p:spPr>
          <a:xfrm>
            <a:off x="3877626" y="5827260"/>
            <a:ext cx="3175" cy="0"/>
          </a:xfrm>
          <a:custGeom>
            <a:avLst/>
            <a:gdLst/>
            <a:ahLst/>
            <a:cxnLst/>
            <a:rect l="l" t="t" r="r" b="b"/>
            <a:pathLst>
              <a:path w="3175">
                <a:moveTo>
                  <a:pt x="0" y="0"/>
                </a:moveTo>
                <a:lnTo>
                  <a:pt x="2760" y="0"/>
                </a:lnTo>
              </a:path>
            </a:pathLst>
          </a:custGeom>
          <a:ln w="3175">
            <a:solidFill>
              <a:srgbClr val="000000"/>
            </a:solidFill>
          </a:ln>
        </p:spPr>
        <p:txBody>
          <a:bodyPr wrap="square" lIns="0" tIns="0" rIns="0" bIns="0" rtlCol="0"/>
          <a:lstStyle/>
          <a:p>
            <a:endParaRPr/>
          </a:p>
        </p:txBody>
      </p:sp>
      <p:sp>
        <p:nvSpPr>
          <p:cNvPr id="1812" name="object 1812"/>
          <p:cNvSpPr/>
          <p:nvPr/>
        </p:nvSpPr>
        <p:spPr>
          <a:xfrm>
            <a:off x="3898790" y="5827260"/>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1813" name="object 1813"/>
          <p:cNvSpPr/>
          <p:nvPr/>
        </p:nvSpPr>
        <p:spPr>
          <a:xfrm>
            <a:off x="3919060" y="5827260"/>
            <a:ext cx="3175" cy="0"/>
          </a:xfrm>
          <a:custGeom>
            <a:avLst/>
            <a:gdLst/>
            <a:ahLst/>
            <a:cxnLst/>
            <a:rect l="l" t="t" r="r" b="b"/>
            <a:pathLst>
              <a:path w="3175">
                <a:moveTo>
                  <a:pt x="0" y="0"/>
                </a:moveTo>
                <a:lnTo>
                  <a:pt x="2760" y="0"/>
                </a:lnTo>
              </a:path>
            </a:pathLst>
          </a:custGeom>
          <a:ln w="3175">
            <a:solidFill>
              <a:srgbClr val="000000"/>
            </a:solidFill>
          </a:ln>
        </p:spPr>
        <p:txBody>
          <a:bodyPr wrap="square" lIns="0" tIns="0" rIns="0" bIns="0" rtlCol="0"/>
          <a:lstStyle/>
          <a:p>
            <a:endParaRPr/>
          </a:p>
        </p:txBody>
      </p:sp>
      <p:sp>
        <p:nvSpPr>
          <p:cNvPr id="1814" name="object 1814"/>
          <p:cNvSpPr/>
          <p:nvPr/>
        </p:nvSpPr>
        <p:spPr>
          <a:xfrm>
            <a:off x="3940223" y="5827260"/>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1815" name="object 1815"/>
          <p:cNvSpPr/>
          <p:nvPr/>
        </p:nvSpPr>
        <p:spPr>
          <a:xfrm>
            <a:off x="3960467" y="5827260"/>
            <a:ext cx="3175" cy="0"/>
          </a:xfrm>
          <a:custGeom>
            <a:avLst/>
            <a:gdLst/>
            <a:ahLst/>
            <a:cxnLst/>
            <a:rect l="l" t="t" r="r" b="b"/>
            <a:pathLst>
              <a:path w="3175">
                <a:moveTo>
                  <a:pt x="0" y="0"/>
                </a:moveTo>
                <a:lnTo>
                  <a:pt x="2760" y="0"/>
                </a:lnTo>
              </a:path>
            </a:pathLst>
          </a:custGeom>
          <a:ln w="3175">
            <a:solidFill>
              <a:srgbClr val="000000"/>
            </a:solidFill>
          </a:ln>
        </p:spPr>
        <p:txBody>
          <a:bodyPr wrap="square" lIns="0" tIns="0" rIns="0" bIns="0" rtlCol="0"/>
          <a:lstStyle/>
          <a:p>
            <a:endParaRPr/>
          </a:p>
        </p:txBody>
      </p:sp>
      <p:sp>
        <p:nvSpPr>
          <p:cNvPr id="1816" name="object 1816"/>
          <p:cNvSpPr/>
          <p:nvPr/>
        </p:nvSpPr>
        <p:spPr>
          <a:xfrm>
            <a:off x="3981631" y="5827260"/>
            <a:ext cx="3175" cy="0"/>
          </a:xfrm>
          <a:custGeom>
            <a:avLst/>
            <a:gdLst/>
            <a:ahLst/>
            <a:cxnLst/>
            <a:rect l="l" t="t" r="r" b="b"/>
            <a:pathLst>
              <a:path w="3175">
                <a:moveTo>
                  <a:pt x="0" y="0"/>
                </a:moveTo>
                <a:lnTo>
                  <a:pt x="2760" y="0"/>
                </a:lnTo>
              </a:path>
            </a:pathLst>
          </a:custGeom>
          <a:ln w="3175">
            <a:solidFill>
              <a:srgbClr val="000000"/>
            </a:solidFill>
          </a:ln>
        </p:spPr>
        <p:txBody>
          <a:bodyPr wrap="square" lIns="0" tIns="0" rIns="0" bIns="0" rtlCol="0"/>
          <a:lstStyle/>
          <a:p>
            <a:endParaRPr/>
          </a:p>
        </p:txBody>
      </p:sp>
      <p:sp>
        <p:nvSpPr>
          <p:cNvPr id="1817" name="object 1817"/>
          <p:cNvSpPr/>
          <p:nvPr/>
        </p:nvSpPr>
        <p:spPr>
          <a:xfrm>
            <a:off x="4002795" y="5827260"/>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1818" name="object 1818"/>
          <p:cNvSpPr/>
          <p:nvPr/>
        </p:nvSpPr>
        <p:spPr>
          <a:xfrm>
            <a:off x="4023064" y="5827260"/>
            <a:ext cx="3175" cy="0"/>
          </a:xfrm>
          <a:custGeom>
            <a:avLst/>
            <a:gdLst/>
            <a:ahLst/>
            <a:cxnLst/>
            <a:rect l="l" t="t" r="r" b="b"/>
            <a:pathLst>
              <a:path w="3175">
                <a:moveTo>
                  <a:pt x="0" y="0"/>
                </a:moveTo>
                <a:lnTo>
                  <a:pt x="2760" y="0"/>
                </a:lnTo>
              </a:path>
            </a:pathLst>
          </a:custGeom>
          <a:ln w="3175">
            <a:solidFill>
              <a:srgbClr val="000000"/>
            </a:solidFill>
          </a:ln>
        </p:spPr>
        <p:txBody>
          <a:bodyPr wrap="square" lIns="0" tIns="0" rIns="0" bIns="0" rtlCol="0"/>
          <a:lstStyle/>
          <a:p>
            <a:endParaRPr/>
          </a:p>
        </p:txBody>
      </p:sp>
      <p:sp>
        <p:nvSpPr>
          <p:cNvPr id="1819" name="object 1819"/>
          <p:cNvSpPr/>
          <p:nvPr/>
        </p:nvSpPr>
        <p:spPr>
          <a:xfrm>
            <a:off x="4044229" y="5827260"/>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1820" name="object 1820"/>
          <p:cNvSpPr/>
          <p:nvPr/>
        </p:nvSpPr>
        <p:spPr>
          <a:xfrm>
            <a:off x="4064472" y="5827260"/>
            <a:ext cx="3175" cy="0"/>
          </a:xfrm>
          <a:custGeom>
            <a:avLst/>
            <a:gdLst/>
            <a:ahLst/>
            <a:cxnLst/>
            <a:rect l="l" t="t" r="r" b="b"/>
            <a:pathLst>
              <a:path w="3175">
                <a:moveTo>
                  <a:pt x="0" y="0"/>
                </a:moveTo>
                <a:lnTo>
                  <a:pt x="2760" y="0"/>
                </a:lnTo>
              </a:path>
            </a:pathLst>
          </a:custGeom>
          <a:ln w="3175">
            <a:solidFill>
              <a:srgbClr val="000000"/>
            </a:solidFill>
          </a:ln>
        </p:spPr>
        <p:txBody>
          <a:bodyPr wrap="square" lIns="0" tIns="0" rIns="0" bIns="0" rtlCol="0"/>
          <a:lstStyle/>
          <a:p>
            <a:endParaRPr/>
          </a:p>
        </p:txBody>
      </p:sp>
      <p:sp>
        <p:nvSpPr>
          <p:cNvPr id="1821" name="object 1821"/>
          <p:cNvSpPr/>
          <p:nvPr/>
        </p:nvSpPr>
        <p:spPr>
          <a:xfrm>
            <a:off x="4085623" y="5827260"/>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1822" name="object 1822"/>
          <p:cNvSpPr/>
          <p:nvPr/>
        </p:nvSpPr>
        <p:spPr>
          <a:xfrm>
            <a:off x="4105867" y="5827260"/>
            <a:ext cx="3175" cy="0"/>
          </a:xfrm>
          <a:custGeom>
            <a:avLst/>
            <a:gdLst/>
            <a:ahLst/>
            <a:cxnLst/>
            <a:rect l="l" t="t" r="r" b="b"/>
            <a:pathLst>
              <a:path w="3175">
                <a:moveTo>
                  <a:pt x="0" y="0"/>
                </a:moveTo>
                <a:lnTo>
                  <a:pt x="2760" y="0"/>
                </a:lnTo>
              </a:path>
            </a:pathLst>
          </a:custGeom>
          <a:ln w="3175">
            <a:solidFill>
              <a:srgbClr val="000000"/>
            </a:solidFill>
          </a:ln>
        </p:spPr>
        <p:txBody>
          <a:bodyPr wrap="square" lIns="0" tIns="0" rIns="0" bIns="0" rtlCol="0"/>
          <a:lstStyle/>
          <a:p>
            <a:endParaRPr/>
          </a:p>
        </p:txBody>
      </p:sp>
      <p:sp>
        <p:nvSpPr>
          <p:cNvPr id="1823" name="object 1823"/>
          <p:cNvSpPr/>
          <p:nvPr/>
        </p:nvSpPr>
        <p:spPr>
          <a:xfrm>
            <a:off x="4127057" y="5827260"/>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1824" name="object 1824"/>
          <p:cNvSpPr/>
          <p:nvPr/>
        </p:nvSpPr>
        <p:spPr>
          <a:xfrm>
            <a:off x="4147301" y="5827260"/>
            <a:ext cx="3175" cy="0"/>
          </a:xfrm>
          <a:custGeom>
            <a:avLst/>
            <a:gdLst/>
            <a:ahLst/>
            <a:cxnLst/>
            <a:rect l="l" t="t" r="r" b="b"/>
            <a:pathLst>
              <a:path w="3175">
                <a:moveTo>
                  <a:pt x="0" y="0"/>
                </a:moveTo>
                <a:lnTo>
                  <a:pt x="2760" y="0"/>
                </a:lnTo>
              </a:path>
            </a:pathLst>
          </a:custGeom>
          <a:ln w="3175">
            <a:solidFill>
              <a:srgbClr val="000000"/>
            </a:solidFill>
          </a:ln>
        </p:spPr>
        <p:txBody>
          <a:bodyPr wrap="square" lIns="0" tIns="0" rIns="0" bIns="0" rtlCol="0"/>
          <a:lstStyle/>
          <a:p>
            <a:endParaRPr/>
          </a:p>
        </p:txBody>
      </p:sp>
      <p:sp>
        <p:nvSpPr>
          <p:cNvPr id="1825" name="object 1825"/>
          <p:cNvSpPr/>
          <p:nvPr/>
        </p:nvSpPr>
        <p:spPr>
          <a:xfrm>
            <a:off x="4168464" y="5827260"/>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1826" name="object 1826"/>
          <p:cNvSpPr/>
          <p:nvPr/>
        </p:nvSpPr>
        <p:spPr>
          <a:xfrm>
            <a:off x="4188709" y="5827260"/>
            <a:ext cx="3175" cy="0"/>
          </a:xfrm>
          <a:custGeom>
            <a:avLst/>
            <a:gdLst/>
            <a:ahLst/>
            <a:cxnLst/>
            <a:rect l="l" t="t" r="r" b="b"/>
            <a:pathLst>
              <a:path w="3175">
                <a:moveTo>
                  <a:pt x="0" y="0"/>
                </a:moveTo>
                <a:lnTo>
                  <a:pt x="2760" y="0"/>
                </a:lnTo>
              </a:path>
            </a:pathLst>
          </a:custGeom>
          <a:ln w="3175">
            <a:solidFill>
              <a:srgbClr val="000000"/>
            </a:solidFill>
          </a:ln>
        </p:spPr>
        <p:txBody>
          <a:bodyPr wrap="square" lIns="0" tIns="0" rIns="0" bIns="0" rtlCol="0"/>
          <a:lstStyle/>
          <a:p>
            <a:endParaRPr/>
          </a:p>
        </p:txBody>
      </p:sp>
      <p:sp>
        <p:nvSpPr>
          <p:cNvPr id="1827" name="object 1827"/>
          <p:cNvSpPr/>
          <p:nvPr/>
        </p:nvSpPr>
        <p:spPr>
          <a:xfrm>
            <a:off x="4209872" y="5827260"/>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1828" name="object 1828"/>
          <p:cNvSpPr/>
          <p:nvPr/>
        </p:nvSpPr>
        <p:spPr>
          <a:xfrm>
            <a:off x="4230142" y="5827260"/>
            <a:ext cx="3175" cy="0"/>
          </a:xfrm>
          <a:custGeom>
            <a:avLst/>
            <a:gdLst/>
            <a:ahLst/>
            <a:cxnLst/>
            <a:rect l="l" t="t" r="r" b="b"/>
            <a:pathLst>
              <a:path w="3175">
                <a:moveTo>
                  <a:pt x="0" y="0"/>
                </a:moveTo>
                <a:lnTo>
                  <a:pt x="2760" y="0"/>
                </a:lnTo>
              </a:path>
            </a:pathLst>
          </a:custGeom>
          <a:ln w="3175">
            <a:solidFill>
              <a:srgbClr val="000000"/>
            </a:solidFill>
          </a:ln>
        </p:spPr>
        <p:txBody>
          <a:bodyPr wrap="square" lIns="0" tIns="0" rIns="0" bIns="0" rtlCol="0"/>
          <a:lstStyle/>
          <a:p>
            <a:endParaRPr/>
          </a:p>
        </p:txBody>
      </p:sp>
      <p:sp>
        <p:nvSpPr>
          <p:cNvPr id="1829" name="object 1829"/>
          <p:cNvSpPr/>
          <p:nvPr/>
        </p:nvSpPr>
        <p:spPr>
          <a:xfrm>
            <a:off x="4251306" y="5827260"/>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1830" name="object 1830"/>
          <p:cNvSpPr/>
          <p:nvPr/>
        </p:nvSpPr>
        <p:spPr>
          <a:xfrm>
            <a:off x="4271537" y="5827260"/>
            <a:ext cx="3175" cy="0"/>
          </a:xfrm>
          <a:custGeom>
            <a:avLst/>
            <a:gdLst/>
            <a:ahLst/>
            <a:cxnLst/>
            <a:rect l="l" t="t" r="r" b="b"/>
            <a:pathLst>
              <a:path w="3175">
                <a:moveTo>
                  <a:pt x="0" y="0"/>
                </a:moveTo>
                <a:lnTo>
                  <a:pt x="2760" y="0"/>
                </a:lnTo>
              </a:path>
            </a:pathLst>
          </a:custGeom>
          <a:ln w="3175">
            <a:solidFill>
              <a:srgbClr val="000000"/>
            </a:solidFill>
          </a:ln>
        </p:spPr>
        <p:txBody>
          <a:bodyPr wrap="square" lIns="0" tIns="0" rIns="0" bIns="0" rtlCol="0"/>
          <a:lstStyle/>
          <a:p>
            <a:endParaRPr/>
          </a:p>
        </p:txBody>
      </p:sp>
      <p:sp>
        <p:nvSpPr>
          <p:cNvPr id="1831" name="object 1831"/>
          <p:cNvSpPr/>
          <p:nvPr/>
        </p:nvSpPr>
        <p:spPr>
          <a:xfrm>
            <a:off x="4292701" y="5827260"/>
            <a:ext cx="3175" cy="0"/>
          </a:xfrm>
          <a:custGeom>
            <a:avLst/>
            <a:gdLst/>
            <a:ahLst/>
            <a:cxnLst/>
            <a:rect l="l" t="t" r="r" b="b"/>
            <a:pathLst>
              <a:path w="3175">
                <a:moveTo>
                  <a:pt x="0" y="0"/>
                </a:moveTo>
                <a:lnTo>
                  <a:pt x="2760" y="0"/>
                </a:lnTo>
              </a:path>
            </a:pathLst>
          </a:custGeom>
          <a:ln w="3175">
            <a:solidFill>
              <a:srgbClr val="000000"/>
            </a:solidFill>
          </a:ln>
        </p:spPr>
        <p:txBody>
          <a:bodyPr wrap="square" lIns="0" tIns="0" rIns="0" bIns="0" rtlCol="0"/>
          <a:lstStyle/>
          <a:p>
            <a:endParaRPr/>
          </a:p>
        </p:txBody>
      </p:sp>
      <p:sp>
        <p:nvSpPr>
          <p:cNvPr id="1832" name="object 1832"/>
          <p:cNvSpPr/>
          <p:nvPr/>
        </p:nvSpPr>
        <p:spPr>
          <a:xfrm>
            <a:off x="4313864" y="5827260"/>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1833" name="object 1833"/>
          <p:cNvSpPr/>
          <p:nvPr/>
        </p:nvSpPr>
        <p:spPr>
          <a:xfrm>
            <a:off x="4334134" y="5827260"/>
            <a:ext cx="3175" cy="0"/>
          </a:xfrm>
          <a:custGeom>
            <a:avLst/>
            <a:gdLst/>
            <a:ahLst/>
            <a:cxnLst/>
            <a:rect l="l" t="t" r="r" b="b"/>
            <a:pathLst>
              <a:path w="3175">
                <a:moveTo>
                  <a:pt x="0" y="0"/>
                </a:moveTo>
                <a:lnTo>
                  <a:pt x="2760" y="0"/>
                </a:lnTo>
              </a:path>
            </a:pathLst>
          </a:custGeom>
          <a:ln w="3175">
            <a:solidFill>
              <a:srgbClr val="000000"/>
            </a:solidFill>
          </a:ln>
        </p:spPr>
        <p:txBody>
          <a:bodyPr wrap="square" lIns="0" tIns="0" rIns="0" bIns="0" rtlCol="0"/>
          <a:lstStyle/>
          <a:p>
            <a:endParaRPr/>
          </a:p>
        </p:txBody>
      </p:sp>
      <p:sp>
        <p:nvSpPr>
          <p:cNvPr id="1834" name="object 1834"/>
          <p:cNvSpPr/>
          <p:nvPr/>
        </p:nvSpPr>
        <p:spPr>
          <a:xfrm>
            <a:off x="4355298" y="5827260"/>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1835" name="object 1835"/>
          <p:cNvSpPr/>
          <p:nvPr/>
        </p:nvSpPr>
        <p:spPr>
          <a:xfrm>
            <a:off x="4375542" y="5827260"/>
            <a:ext cx="3175" cy="0"/>
          </a:xfrm>
          <a:custGeom>
            <a:avLst/>
            <a:gdLst/>
            <a:ahLst/>
            <a:cxnLst/>
            <a:rect l="l" t="t" r="r" b="b"/>
            <a:pathLst>
              <a:path w="3175">
                <a:moveTo>
                  <a:pt x="0" y="0"/>
                </a:moveTo>
                <a:lnTo>
                  <a:pt x="2760" y="0"/>
                </a:lnTo>
              </a:path>
            </a:pathLst>
          </a:custGeom>
          <a:ln w="3175">
            <a:solidFill>
              <a:srgbClr val="000000"/>
            </a:solidFill>
          </a:ln>
        </p:spPr>
        <p:txBody>
          <a:bodyPr wrap="square" lIns="0" tIns="0" rIns="0" bIns="0" rtlCol="0"/>
          <a:lstStyle/>
          <a:p>
            <a:endParaRPr/>
          </a:p>
        </p:txBody>
      </p:sp>
      <p:sp>
        <p:nvSpPr>
          <p:cNvPr id="1836" name="object 1836"/>
          <p:cNvSpPr/>
          <p:nvPr/>
        </p:nvSpPr>
        <p:spPr>
          <a:xfrm>
            <a:off x="4396706" y="5827260"/>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1837" name="object 1837"/>
          <p:cNvSpPr/>
          <p:nvPr/>
        </p:nvSpPr>
        <p:spPr>
          <a:xfrm>
            <a:off x="4416950" y="5827260"/>
            <a:ext cx="3175" cy="0"/>
          </a:xfrm>
          <a:custGeom>
            <a:avLst/>
            <a:gdLst/>
            <a:ahLst/>
            <a:cxnLst/>
            <a:rect l="l" t="t" r="r" b="b"/>
            <a:pathLst>
              <a:path w="3175">
                <a:moveTo>
                  <a:pt x="0" y="0"/>
                </a:moveTo>
                <a:lnTo>
                  <a:pt x="2760" y="0"/>
                </a:lnTo>
              </a:path>
            </a:pathLst>
          </a:custGeom>
          <a:ln w="3175">
            <a:solidFill>
              <a:srgbClr val="000000"/>
            </a:solidFill>
          </a:ln>
        </p:spPr>
        <p:txBody>
          <a:bodyPr wrap="square" lIns="0" tIns="0" rIns="0" bIns="0" rtlCol="0"/>
          <a:lstStyle/>
          <a:p>
            <a:endParaRPr/>
          </a:p>
        </p:txBody>
      </p:sp>
      <p:sp>
        <p:nvSpPr>
          <p:cNvPr id="1838" name="object 1838"/>
          <p:cNvSpPr/>
          <p:nvPr/>
        </p:nvSpPr>
        <p:spPr>
          <a:xfrm>
            <a:off x="4438139" y="5827260"/>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1839" name="object 1839"/>
          <p:cNvSpPr/>
          <p:nvPr/>
        </p:nvSpPr>
        <p:spPr>
          <a:xfrm>
            <a:off x="4458383" y="5827260"/>
            <a:ext cx="3175" cy="0"/>
          </a:xfrm>
          <a:custGeom>
            <a:avLst/>
            <a:gdLst/>
            <a:ahLst/>
            <a:cxnLst/>
            <a:rect l="l" t="t" r="r" b="b"/>
            <a:pathLst>
              <a:path w="3175">
                <a:moveTo>
                  <a:pt x="0" y="0"/>
                </a:moveTo>
                <a:lnTo>
                  <a:pt x="2760" y="0"/>
                </a:lnTo>
              </a:path>
            </a:pathLst>
          </a:custGeom>
          <a:ln w="3175">
            <a:solidFill>
              <a:srgbClr val="000000"/>
            </a:solidFill>
          </a:ln>
        </p:spPr>
        <p:txBody>
          <a:bodyPr wrap="square" lIns="0" tIns="0" rIns="0" bIns="0" rtlCol="0"/>
          <a:lstStyle/>
          <a:p>
            <a:endParaRPr/>
          </a:p>
        </p:txBody>
      </p:sp>
      <p:sp>
        <p:nvSpPr>
          <p:cNvPr id="1840" name="object 1840"/>
          <p:cNvSpPr/>
          <p:nvPr/>
        </p:nvSpPr>
        <p:spPr>
          <a:xfrm>
            <a:off x="4479534" y="5827260"/>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1841" name="object 1841"/>
          <p:cNvSpPr/>
          <p:nvPr/>
        </p:nvSpPr>
        <p:spPr>
          <a:xfrm>
            <a:off x="4499778" y="5827260"/>
            <a:ext cx="3175" cy="0"/>
          </a:xfrm>
          <a:custGeom>
            <a:avLst/>
            <a:gdLst/>
            <a:ahLst/>
            <a:cxnLst/>
            <a:rect l="l" t="t" r="r" b="b"/>
            <a:pathLst>
              <a:path w="3175">
                <a:moveTo>
                  <a:pt x="0" y="0"/>
                </a:moveTo>
                <a:lnTo>
                  <a:pt x="2760" y="0"/>
                </a:lnTo>
              </a:path>
            </a:pathLst>
          </a:custGeom>
          <a:ln w="3175">
            <a:solidFill>
              <a:srgbClr val="000000"/>
            </a:solidFill>
          </a:ln>
        </p:spPr>
        <p:txBody>
          <a:bodyPr wrap="square" lIns="0" tIns="0" rIns="0" bIns="0" rtlCol="0"/>
          <a:lstStyle/>
          <a:p>
            <a:endParaRPr/>
          </a:p>
        </p:txBody>
      </p:sp>
      <p:sp>
        <p:nvSpPr>
          <p:cNvPr id="1842" name="object 1842"/>
          <p:cNvSpPr/>
          <p:nvPr/>
        </p:nvSpPr>
        <p:spPr>
          <a:xfrm>
            <a:off x="4520942" y="5827260"/>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1843" name="object 1843"/>
          <p:cNvSpPr/>
          <p:nvPr/>
        </p:nvSpPr>
        <p:spPr>
          <a:xfrm>
            <a:off x="4541211" y="5827260"/>
            <a:ext cx="3175" cy="0"/>
          </a:xfrm>
          <a:custGeom>
            <a:avLst/>
            <a:gdLst/>
            <a:ahLst/>
            <a:cxnLst/>
            <a:rect l="l" t="t" r="r" b="b"/>
            <a:pathLst>
              <a:path w="3175">
                <a:moveTo>
                  <a:pt x="0" y="0"/>
                </a:moveTo>
                <a:lnTo>
                  <a:pt x="2760" y="0"/>
                </a:lnTo>
              </a:path>
            </a:pathLst>
          </a:custGeom>
          <a:ln w="3175">
            <a:solidFill>
              <a:srgbClr val="000000"/>
            </a:solidFill>
          </a:ln>
        </p:spPr>
        <p:txBody>
          <a:bodyPr wrap="square" lIns="0" tIns="0" rIns="0" bIns="0" rtlCol="0"/>
          <a:lstStyle/>
          <a:p>
            <a:endParaRPr/>
          </a:p>
        </p:txBody>
      </p:sp>
      <p:sp>
        <p:nvSpPr>
          <p:cNvPr id="1844" name="object 1844"/>
          <p:cNvSpPr/>
          <p:nvPr/>
        </p:nvSpPr>
        <p:spPr>
          <a:xfrm>
            <a:off x="4562375" y="5827260"/>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1845" name="object 1845"/>
          <p:cNvSpPr/>
          <p:nvPr/>
        </p:nvSpPr>
        <p:spPr>
          <a:xfrm>
            <a:off x="4583539" y="5827260"/>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1846" name="object 1846"/>
          <p:cNvSpPr/>
          <p:nvPr/>
        </p:nvSpPr>
        <p:spPr>
          <a:xfrm>
            <a:off x="4603783" y="5827260"/>
            <a:ext cx="3175" cy="0"/>
          </a:xfrm>
          <a:custGeom>
            <a:avLst/>
            <a:gdLst/>
            <a:ahLst/>
            <a:cxnLst/>
            <a:rect l="l" t="t" r="r" b="b"/>
            <a:pathLst>
              <a:path w="3175">
                <a:moveTo>
                  <a:pt x="0" y="0"/>
                </a:moveTo>
                <a:lnTo>
                  <a:pt x="2760" y="0"/>
                </a:lnTo>
              </a:path>
            </a:pathLst>
          </a:custGeom>
          <a:ln w="3175">
            <a:solidFill>
              <a:srgbClr val="000000"/>
            </a:solidFill>
          </a:ln>
        </p:spPr>
        <p:txBody>
          <a:bodyPr wrap="square" lIns="0" tIns="0" rIns="0" bIns="0" rtlCol="0"/>
          <a:lstStyle/>
          <a:p>
            <a:endParaRPr/>
          </a:p>
        </p:txBody>
      </p:sp>
      <p:sp>
        <p:nvSpPr>
          <p:cNvPr id="1847" name="object 1847"/>
          <p:cNvSpPr/>
          <p:nvPr/>
        </p:nvSpPr>
        <p:spPr>
          <a:xfrm>
            <a:off x="4624934" y="5827260"/>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1848" name="object 1848"/>
          <p:cNvSpPr/>
          <p:nvPr/>
        </p:nvSpPr>
        <p:spPr>
          <a:xfrm>
            <a:off x="4666380" y="5827260"/>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1849" name="object 1849"/>
          <p:cNvSpPr/>
          <p:nvPr/>
        </p:nvSpPr>
        <p:spPr>
          <a:xfrm>
            <a:off x="4686611" y="5827260"/>
            <a:ext cx="3175" cy="0"/>
          </a:xfrm>
          <a:custGeom>
            <a:avLst/>
            <a:gdLst/>
            <a:ahLst/>
            <a:cxnLst/>
            <a:rect l="l" t="t" r="r" b="b"/>
            <a:pathLst>
              <a:path w="3175">
                <a:moveTo>
                  <a:pt x="0" y="0"/>
                </a:moveTo>
                <a:lnTo>
                  <a:pt x="2760" y="0"/>
                </a:lnTo>
              </a:path>
            </a:pathLst>
          </a:custGeom>
          <a:ln w="3175">
            <a:solidFill>
              <a:srgbClr val="000000"/>
            </a:solidFill>
          </a:ln>
        </p:spPr>
        <p:txBody>
          <a:bodyPr wrap="square" lIns="0" tIns="0" rIns="0" bIns="0" rtlCol="0"/>
          <a:lstStyle/>
          <a:p>
            <a:endParaRPr/>
          </a:p>
        </p:txBody>
      </p:sp>
      <p:sp>
        <p:nvSpPr>
          <p:cNvPr id="1850" name="object 1850"/>
          <p:cNvSpPr/>
          <p:nvPr/>
        </p:nvSpPr>
        <p:spPr>
          <a:xfrm>
            <a:off x="4707775" y="5827260"/>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1851" name="object 1851"/>
          <p:cNvSpPr/>
          <p:nvPr/>
        </p:nvSpPr>
        <p:spPr>
          <a:xfrm>
            <a:off x="4728019" y="5827260"/>
            <a:ext cx="3175" cy="0"/>
          </a:xfrm>
          <a:custGeom>
            <a:avLst/>
            <a:gdLst/>
            <a:ahLst/>
            <a:cxnLst/>
            <a:rect l="l" t="t" r="r" b="b"/>
            <a:pathLst>
              <a:path w="3175">
                <a:moveTo>
                  <a:pt x="0" y="0"/>
                </a:moveTo>
                <a:lnTo>
                  <a:pt x="2760" y="0"/>
                </a:lnTo>
              </a:path>
            </a:pathLst>
          </a:custGeom>
          <a:ln w="3175">
            <a:solidFill>
              <a:srgbClr val="000000"/>
            </a:solidFill>
          </a:ln>
        </p:spPr>
        <p:txBody>
          <a:bodyPr wrap="square" lIns="0" tIns="0" rIns="0" bIns="0" rtlCol="0"/>
          <a:lstStyle/>
          <a:p>
            <a:endParaRPr/>
          </a:p>
        </p:txBody>
      </p:sp>
      <p:sp>
        <p:nvSpPr>
          <p:cNvPr id="1852" name="object 1852"/>
          <p:cNvSpPr/>
          <p:nvPr/>
        </p:nvSpPr>
        <p:spPr>
          <a:xfrm>
            <a:off x="4749208" y="5827260"/>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1853" name="object 1853"/>
          <p:cNvSpPr/>
          <p:nvPr/>
        </p:nvSpPr>
        <p:spPr>
          <a:xfrm>
            <a:off x="4769452" y="5827260"/>
            <a:ext cx="3175" cy="0"/>
          </a:xfrm>
          <a:custGeom>
            <a:avLst/>
            <a:gdLst/>
            <a:ahLst/>
            <a:cxnLst/>
            <a:rect l="l" t="t" r="r" b="b"/>
            <a:pathLst>
              <a:path w="3175">
                <a:moveTo>
                  <a:pt x="0" y="0"/>
                </a:moveTo>
                <a:lnTo>
                  <a:pt x="2760" y="0"/>
                </a:lnTo>
              </a:path>
            </a:pathLst>
          </a:custGeom>
          <a:ln w="3175">
            <a:solidFill>
              <a:srgbClr val="000000"/>
            </a:solidFill>
          </a:ln>
        </p:spPr>
        <p:txBody>
          <a:bodyPr wrap="square" lIns="0" tIns="0" rIns="0" bIns="0" rtlCol="0"/>
          <a:lstStyle/>
          <a:p>
            <a:endParaRPr/>
          </a:p>
        </p:txBody>
      </p:sp>
      <p:sp>
        <p:nvSpPr>
          <p:cNvPr id="1854" name="object 1854"/>
          <p:cNvSpPr/>
          <p:nvPr/>
        </p:nvSpPr>
        <p:spPr>
          <a:xfrm>
            <a:off x="4790616" y="5827260"/>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1855" name="object 1855"/>
          <p:cNvSpPr/>
          <p:nvPr/>
        </p:nvSpPr>
        <p:spPr>
          <a:xfrm>
            <a:off x="4810860" y="5827260"/>
            <a:ext cx="3175" cy="0"/>
          </a:xfrm>
          <a:custGeom>
            <a:avLst/>
            <a:gdLst/>
            <a:ahLst/>
            <a:cxnLst/>
            <a:rect l="l" t="t" r="r" b="b"/>
            <a:pathLst>
              <a:path w="3175">
                <a:moveTo>
                  <a:pt x="0" y="0"/>
                </a:moveTo>
                <a:lnTo>
                  <a:pt x="2760" y="0"/>
                </a:lnTo>
              </a:path>
            </a:pathLst>
          </a:custGeom>
          <a:ln w="3175">
            <a:solidFill>
              <a:srgbClr val="000000"/>
            </a:solidFill>
          </a:ln>
        </p:spPr>
        <p:txBody>
          <a:bodyPr wrap="square" lIns="0" tIns="0" rIns="0" bIns="0" rtlCol="0"/>
          <a:lstStyle/>
          <a:p>
            <a:endParaRPr/>
          </a:p>
        </p:txBody>
      </p:sp>
      <p:sp>
        <p:nvSpPr>
          <p:cNvPr id="1856" name="object 1856"/>
          <p:cNvSpPr/>
          <p:nvPr/>
        </p:nvSpPr>
        <p:spPr>
          <a:xfrm>
            <a:off x="4832011" y="5827260"/>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1857" name="object 1857"/>
          <p:cNvSpPr/>
          <p:nvPr/>
        </p:nvSpPr>
        <p:spPr>
          <a:xfrm>
            <a:off x="4852293" y="5827260"/>
            <a:ext cx="3175" cy="0"/>
          </a:xfrm>
          <a:custGeom>
            <a:avLst/>
            <a:gdLst/>
            <a:ahLst/>
            <a:cxnLst/>
            <a:rect l="l" t="t" r="r" b="b"/>
            <a:pathLst>
              <a:path w="3175">
                <a:moveTo>
                  <a:pt x="0" y="0"/>
                </a:moveTo>
                <a:lnTo>
                  <a:pt x="2760" y="0"/>
                </a:lnTo>
              </a:path>
            </a:pathLst>
          </a:custGeom>
          <a:ln w="3175">
            <a:solidFill>
              <a:srgbClr val="000000"/>
            </a:solidFill>
          </a:ln>
        </p:spPr>
        <p:txBody>
          <a:bodyPr wrap="square" lIns="0" tIns="0" rIns="0" bIns="0" rtlCol="0"/>
          <a:lstStyle/>
          <a:p>
            <a:endParaRPr/>
          </a:p>
        </p:txBody>
      </p:sp>
      <p:sp>
        <p:nvSpPr>
          <p:cNvPr id="1858" name="object 1858"/>
          <p:cNvSpPr/>
          <p:nvPr/>
        </p:nvSpPr>
        <p:spPr>
          <a:xfrm>
            <a:off x="4873457" y="5827260"/>
            <a:ext cx="1905" cy="0"/>
          </a:xfrm>
          <a:custGeom>
            <a:avLst/>
            <a:gdLst/>
            <a:ahLst/>
            <a:cxnLst/>
            <a:rect l="l" t="t" r="r" b="b"/>
            <a:pathLst>
              <a:path w="1904">
                <a:moveTo>
                  <a:pt x="0" y="0"/>
                </a:moveTo>
                <a:lnTo>
                  <a:pt x="1827" y="0"/>
                </a:lnTo>
              </a:path>
            </a:pathLst>
          </a:custGeom>
          <a:ln w="3175">
            <a:solidFill>
              <a:srgbClr val="000000"/>
            </a:solidFill>
          </a:ln>
        </p:spPr>
        <p:txBody>
          <a:bodyPr wrap="square" lIns="0" tIns="0" rIns="0" bIns="0" rtlCol="0"/>
          <a:lstStyle/>
          <a:p>
            <a:endParaRPr/>
          </a:p>
        </p:txBody>
      </p:sp>
      <p:sp>
        <p:nvSpPr>
          <p:cNvPr id="1859" name="object 1859"/>
          <p:cNvSpPr/>
          <p:nvPr/>
        </p:nvSpPr>
        <p:spPr>
          <a:xfrm>
            <a:off x="4894608" y="5827260"/>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1860" name="object 1860"/>
          <p:cNvSpPr/>
          <p:nvPr/>
        </p:nvSpPr>
        <p:spPr>
          <a:xfrm>
            <a:off x="4914852" y="5827260"/>
            <a:ext cx="3175" cy="0"/>
          </a:xfrm>
          <a:custGeom>
            <a:avLst/>
            <a:gdLst/>
            <a:ahLst/>
            <a:cxnLst/>
            <a:rect l="l" t="t" r="r" b="b"/>
            <a:pathLst>
              <a:path w="3175">
                <a:moveTo>
                  <a:pt x="0" y="0"/>
                </a:moveTo>
                <a:lnTo>
                  <a:pt x="2760" y="0"/>
                </a:lnTo>
              </a:path>
            </a:pathLst>
          </a:custGeom>
          <a:ln w="3175">
            <a:solidFill>
              <a:srgbClr val="000000"/>
            </a:solidFill>
          </a:ln>
        </p:spPr>
        <p:txBody>
          <a:bodyPr wrap="square" lIns="0" tIns="0" rIns="0" bIns="0" rtlCol="0"/>
          <a:lstStyle/>
          <a:p>
            <a:endParaRPr/>
          </a:p>
        </p:txBody>
      </p:sp>
      <p:sp>
        <p:nvSpPr>
          <p:cNvPr id="1861" name="object 1861"/>
          <p:cNvSpPr/>
          <p:nvPr/>
        </p:nvSpPr>
        <p:spPr>
          <a:xfrm>
            <a:off x="4936016" y="5827260"/>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1862" name="object 1862"/>
          <p:cNvSpPr/>
          <p:nvPr/>
        </p:nvSpPr>
        <p:spPr>
          <a:xfrm>
            <a:off x="4956260" y="5827260"/>
            <a:ext cx="3175" cy="0"/>
          </a:xfrm>
          <a:custGeom>
            <a:avLst/>
            <a:gdLst/>
            <a:ahLst/>
            <a:cxnLst/>
            <a:rect l="l" t="t" r="r" b="b"/>
            <a:pathLst>
              <a:path w="3175">
                <a:moveTo>
                  <a:pt x="0" y="0"/>
                </a:moveTo>
                <a:lnTo>
                  <a:pt x="2786" y="0"/>
                </a:lnTo>
              </a:path>
            </a:pathLst>
          </a:custGeom>
          <a:ln w="3175">
            <a:solidFill>
              <a:srgbClr val="000000"/>
            </a:solidFill>
          </a:ln>
        </p:spPr>
        <p:txBody>
          <a:bodyPr wrap="square" lIns="0" tIns="0" rIns="0" bIns="0" rtlCol="0"/>
          <a:lstStyle/>
          <a:p>
            <a:endParaRPr/>
          </a:p>
        </p:txBody>
      </p:sp>
      <p:sp>
        <p:nvSpPr>
          <p:cNvPr id="1863" name="object 1863"/>
          <p:cNvSpPr/>
          <p:nvPr/>
        </p:nvSpPr>
        <p:spPr>
          <a:xfrm>
            <a:off x="4977450" y="5827260"/>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1864" name="object 1864"/>
          <p:cNvSpPr/>
          <p:nvPr/>
        </p:nvSpPr>
        <p:spPr>
          <a:xfrm>
            <a:off x="4997693" y="5827260"/>
            <a:ext cx="3175" cy="0"/>
          </a:xfrm>
          <a:custGeom>
            <a:avLst/>
            <a:gdLst/>
            <a:ahLst/>
            <a:cxnLst/>
            <a:rect l="l" t="t" r="r" b="b"/>
            <a:pathLst>
              <a:path w="3175">
                <a:moveTo>
                  <a:pt x="0" y="0"/>
                </a:moveTo>
                <a:lnTo>
                  <a:pt x="2760" y="0"/>
                </a:lnTo>
              </a:path>
            </a:pathLst>
          </a:custGeom>
          <a:ln w="3175">
            <a:solidFill>
              <a:srgbClr val="000000"/>
            </a:solidFill>
          </a:ln>
        </p:spPr>
        <p:txBody>
          <a:bodyPr wrap="square" lIns="0" tIns="0" rIns="0" bIns="0" rtlCol="0"/>
          <a:lstStyle/>
          <a:p>
            <a:endParaRPr/>
          </a:p>
        </p:txBody>
      </p:sp>
      <p:sp>
        <p:nvSpPr>
          <p:cNvPr id="1865" name="object 1865"/>
          <p:cNvSpPr/>
          <p:nvPr/>
        </p:nvSpPr>
        <p:spPr>
          <a:xfrm>
            <a:off x="5018857" y="5827260"/>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1866" name="object 1866"/>
          <p:cNvSpPr/>
          <p:nvPr/>
        </p:nvSpPr>
        <p:spPr>
          <a:xfrm>
            <a:off x="5039088" y="5827260"/>
            <a:ext cx="3175" cy="0"/>
          </a:xfrm>
          <a:custGeom>
            <a:avLst/>
            <a:gdLst/>
            <a:ahLst/>
            <a:cxnLst/>
            <a:rect l="l" t="t" r="r" b="b"/>
            <a:pathLst>
              <a:path w="3175">
                <a:moveTo>
                  <a:pt x="0" y="0"/>
                </a:moveTo>
                <a:lnTo>
                  <a:pt x="2760" y="0"/>
                </a:lnTo>
              </a:path>
            </a:pathLst>
          </a:custGeom>
          <a:ln w="3175">
            <a:solidFill>
              <a:srgbClr val="000000"/>
            </a:solidFill>
          </a:ln>
        </p:spPr>
        <p:txBody>
          <a:bodyPr wrap="square" lIns="0" tIns="0" rIns="0" bIns="0" rtlCol="0"/>
          <a:lstStyle/>
          <a:p>
            <a:endParaRPr/>
          </a:p>
        </p:txBody>
      </p:sp>
      <p:sp>
        <p:nvSpPr>
          <p:cNvPr id="1867" name="object 1867"/>
          <p:cNvSpPr/>
          <p:nvPr/>
        </p:nvSpPr>
        <p:spPr>
          <a:xfrm>
            <a:off x="5060252" y="5827260"/>
            <a:ext cx="1905" cy="0"/>
          </a:xfrm>
          <a:custGeom>
            <a:avLst/>
            <a:gdLst/>
            <a:ahLst/>
            <a:cxnLst/>
            <a:rect l="l" t="t" r="r" b="b"/>
            <a:pathLst>
              <a:path w="1904">
                <a:moveTo>
                  <a:pt x="0" y="0"/>
                </a:moveTo>
                <a:lnTo>
                  <a:pt x="1878" y="0"/>
                </a:lnTo>
              </a:path>
            </a:pathLst>
          </a:custGeom>
          <a:ln w="3175">
            <a:solidFill>
              <a:srgbClr val="000000"/>
            </a:solidFill>
          </a:ln>
        </p:spPr>
        <p:txBody>
          <a:bodyPr wrap="square" lIns="0" tIns="0" rIns="0" bIns="0" rtlCol="0"/>
          <a:lstStyle/>
          <a:p>
            <a:endParaRPr/>
          </a:p>
        </p:txBody>
      </p:sp>
      <p:sp>
        <p:nvSpPr>
          <p:cNvPr id="1868" name="object 1868"/>
          <p:cNvSpPr/>
          <p:nvPr/>
        </p:nvSpPr>
        <p:spPr>
          <a:xfrm>
            <a:off x="5080522" y="5827260"/>
            <a:ext cx="3175" cy="0"/>
          </a:xfrm>
          <a:custGeom>
            <a:avLst/>
            <a:gdLst/>
            <a:ahLst/>
            <a:cxnLst/>
            <a:rect l="l" t="t" r="r" b="b"/>
            <a:pathLst>
              <a:path w="3175">
                <a:moveTo>
                  <a:pt x="0" y="0"/>
                </a:moveTo>
                <a:lnTo>
                  <a:pt x="2760" y="0"/>
                </a:lnTo>
              </a:path>
            </a:pathLst>
          </a:custGeom>
          <a:ln w="3175">
            <a:solidFill>
              <a:srgbClr val="000000"/>
            </a:solidFill>
          </a:ln>
        </p:spPr>
        <p:txBody>
          <a:bodyPr wrap="square" lIns="0" tIns="0" rIns="0" bIns="0" rtlCol="0"/>
          <a:lstStyle/>
          <a:p>
            <a:endParaRPr/>
          </a:p>
        </p:txBody>
      </p:sp>
      <p:sp>
        <p:nvSpPr>
          <p:cNvPr id="1869" name="object 1869"/>
          <p:cNvSpPr/>
          <p:nvPr/>
        </p:nvSpPr>
        <p:spPr>
          <a:xfrm>
            <a:off x="5101686" y="5827260"/>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1870" name="object 1870"/>
          <p:cNvSpPr/>
          <p:nvPr/>
        </p:nvSpPr>
        <p:spPr>
          <a:xfrm>
            <a:off x="5121929" y="5827260"/>
            <a:ext cx="3175" cy="0"/>
          </a:xfrm>
          <a:custGeom>
            <a:avLst/>
            <a:gdLst/>
            <a:ahLst/>
            <a:cxnLst/>
            <a:rect l="l" t="t" r="r" b="b"/>
            <a:pathLst>
              <a:path w="3175">
                <a:moveTo>
                  <a:pt x="0" y="0"/>
                </a:moveTo>
                <a:lnTo>
                  <a:pt x="2760" y="0"/>
                </a:lnTo>
              </a:path>
            </a:pathLst>
          </a:custGeom>
          <a:ln w="3175">
            <a:solidFill>
              <a:srgbClr val="000000"/>
            </a:solidFill>
          </a:ln>
        </p:spPr>
        <p:txBody>
          <a:bodyPr wrap="square" lIns="0" tIns="0" rIns="0" bIns="0" rtlCol="0"/>
          <a:lstStyle/>
          <a:p>
            <a:endParaRPr/>
          </a:p>
        </p:txBody>
      </p:sp>
      <p:sp>
        <p:nvSpPr>
          <p:cNvPr id="1871" name="object 1871"/>
          <p:cNvSpPr/>
          <p:nvPr/>
        </p:nvSpPr>
        <p:spPr>
          <a:xfrm>
            <a:off x="5143093" y="5827260"/>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1872" name="object 1872"/>
          <p:cNvSpPr/>
          <p:nvPr/>
        </p:nvSpPr>
        <p:spPr>
          <a:xfrm>
            <a:off x="5163337" y="5827260"/>
            <a:ext cx="3175" cy="0"/>
          </a:xfrm>
          <a:custGeom>
            <a:avLst/>
            <a:gdLst/>
            <a:ahLst/>
            <a:cxnLst/>
            <a:rect l="l" t="t" r="r" b="b"/>
            <a:pathLst>
              <a:path w="3175">
                <a:moveTo>
                  <a:pt x="0" y="0"/>
                </a:moveTo>
                <a:lnTo>
                  <a:pt x="2786" y="0"/>
                </a:lnTo>
              </a:path>
            </a:pathLst>
          </a:custGeom>
          <a:ln w="3175">
            <a:solidFill>
              <a:srgbClr val="000000"/>
            </a:solidFill>
          </a:ln>
        </p:spPr>
        <p:txBody>
          <a:bodyPr wrap="square" lIns="0" tIns="0" rIns="0" bIns="0" rtlCol="0"/>
          <a:lstStyle/>
          <a:p>
            <a:endParaRPr/>
          </a:p>
        </p:txBody>
      </p:sp>
      <p:sp>
        <p:nvSpPr>
          <p:cNvPr id="1873" name="object 1873"/>
          <p:cNvSpPr/>
          <p:nvPr/>
        </p:nvSpPr>
        <p:spPr>
          <a:xfrm>
            <a:off x="5184527" y="5827260"/>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1874" name="object 1874"/>
          <p:cNvSpPr/>
          <p:nvPr/>
        </p:nvSpPr>
        <p:spPr>
          <a:xfrm>
            <a:off x="5205691" y="5827260"/>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1875" name="object 1875"/>
          <p:cNvSpPr/>
          <p:nvPr/>
        </p:nvSpPr>
        <p:spPr>
          <a:xfrm>
            <a:off x="5225934" y="5827260"/>
            <a:ext cx="3175" cy="0"/>
          </a:xfrm>
          <a:custGeom>
            <a:avLst/>
            <a:gdLst/>
            <a:ahLst/>
            <a:cxnLst/>
            <a:rect l="l" t="t" r="r" b="b"/>
            <a:pathLst>
              <a:path w="3175">
                <a:moveTo>
                  <a:pt x="0" y="0"/>
                </a:moveTo>
                <a:lnTo>
                  <a:pt x="2747" y="0"/>
                </a:lnTo>
              </a:path>
            </a:pathLst>
          </a:custGeom>
          <a:ln w="3175">
            <a:solidFill>
              <a:srgbClr val="000000"/>
            </a:solidFill>
          </a:ln>
        </p:spPr>
        <p:txBody>
          <a:bodyPr wrap="square" lIns="0" tIns="0" rIns="0" bIns="0" rtlCol="0"/>
          <a:lstStyle/>
          <a:p>
            <a:endParaRPr/>
          </a:p>
        </p:txBody>
      </p:sp>
      <p:sp>
        <p:nvSpPr>
          <p:cNvPr id="1876" name="object 1876"/>
          <p:cNvSpPr/>
          <p:nvPr/>
        </p:nvSpPr>
        <p:spPr>
          <a:xfrm>
            <a:off x="5247086" y="5827260"/>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1877" name="object 1877"/>
          <p:cNvSpPr/>
          <p:nvPr/>
        </p:nvSpPr>
        <p:spPr>
          <a:xfrm>
            <a:off x="5267330" y="5827260"/>
            <a:ext cx="3175" cy="0"/>
          </a:xfrm>
          <a:custGeom>
            <a:avLst/>
            <a:gdLst/>
            <a:ahLst/>
            <a:cxnLst/>
            <a:rect l="l" t="t" r="r" b="b"/>
            <a:pathLst>
              <a:path w="3175">
                <a:moveTo>
                  <a:pt x="0" y="0"/>
                </a:moveTo>
                <a:lnTo>
                  <a:pt x="2798" y="0"/>
                </a:lnTo>
              </a:path>
            </a:pathLst>
          </a:custGeom>
          <a:ln w="3175">
            <a:solidFill>
              <a:srgbClr val="000000"/>
            </a:solidFill>
          </a:ln>
        </p:spPr>
        <p:txBody>
          <a:bodyPr wrap="square" lIns="0" tIns="0" rIns="0" bIns="0" rtlCol="0"/>
          <a:lstStyle/>
          <a:p>
            <a:endParaRPr/>
          </a:p>
        </p:txBody>
      </p:sp>
      <p:sp>
        <p:nvSpPr>
          <p:cNvPr id="1878" name="object 1878"/>
          <p:cNvSpPr/>
          <p:nvPr/>
        </p:nvSpPr>
        <p:spPr>
          <a:xfrm>
            <a:off x="5288519" y="5827260"/>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1879" name="object 1879"/>
          <p:cNvSpPr/>
          <p:nvPr/>
        </p:nvSpPr>
        <p:spPr>
          <a:xfrm>
            <a:off x="5308763" y="5827260"/>
            <a:ext cx="3175" cy="0"/>
          </a:xfrm>
          <a:custGeom>
            <a:avLst/>
            <a:gdLst/>
            <a:ahLst/>
            <a:cxnLst/>
            <a:rect l="l" t="t" r="r" b="b"/>
            <a:pathLst>
              <a:path w="3175">
                <a:moveTo>
                  <a:pt x="0" y="0"/>
                </a:moveTo>
                <a:lnTo>
                  <a:pt x="2760" y="0"/>
                </a:lnTo>
              </a:path>
            </a:pathLst>
          </a:custGeom>
          <a:ln w="3175">
            <a:solidFill>
              <a:srgbClr val="000000"/>
            </a:solidFill>
          </a:ln>
        </p:spPr>
        <p:txBody>
          <a:bodyPr wrap="square" lIns="0" tIns="0" rIns="0" bIns="0" rtlCol="0"/>
          <a:lstStyle/>
          <a:p>
            <a:endParaRPr/>
          </a:p>
        </p:txBody>
      </p:sp>
      <p:sp>
        <p:nvSpPr>
          <p:cNvPr id="1880" name="object 1880"/>
          <p:cNvSpPr/>
          <p:nvPr/>
        </p:nvSpPr>
        <p:spPr>
          <a:xfrm>
            <a:off x="5329927" y="5827260"/>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1881" name="object 1881"/>
          <p:cNvSpPr/>
          <p:nvPr/>
        </p:nvSpPr>
        <p:spPr>
          <a:xfrm>
            <a:off x="5350171" y="5827260"/>
            <a:ext cx="3175" cy="0"/>
          </a:xfrm>
          <a:custGeom>
            <a:avLst/>
            <a:gdLst/>
            <a:ahLst/>
            <a:cxnLst/>
            <a:rect l="l" t="t" r="r" b="b"/>
            <a:pathLst>
              <a:path w="3175">
                <a:moveTo>
                  <a:pt x="0" y="0"/>
                </a:moveTo>
                <a:lnTo>
                  <a:pt x="2760" y="0"/>
                </a:lnTo>
              </a:path>
            </a:pathLst>
          </a:custGeom>
          <a:ln w="3175">
            <a:solidFill>
              <a:srgbClr val="000000"/>
            </a:solidFill>
          </a:ln>
        </p:spPr>
        <p:txBody>
          <a:bodyPr wrap="square" lIns="0" tIns="0" rIns="0" bIns="0" rtlCol="0"/>
          <a:lstStyle/>
          <a:p>
            <a:endParaRPr/>
          </a:p>
        </p:txBody>
      </p:sp>
      <p:sp>
        <p:nvSpPr>
          <p:cNvPr id="1882" name="object 1882"/>
          <p:cNvSpPr/>
          <p:nvPr/>
        </p:nvSpPr>
        <p:spPr>
          <a:xfrm>
            <a:off x="5371334" y="5827260"/>
            <a:ext cx="1905" cy="0"/>
          </a:xfrm>
          <a:custGeom>
            <a:avLst/>
            <a:gdLst/>
            <a:ahLst/>
            <a:cxnLst/>
            <a:rect l="l" t="t" r="r" b="b"/>
            <a:pathLst>
              <a:path w="1904">
                <a:moveTo>
                  <a:pt x="0" y="0"/>
                </a:moveTo>
                <a:lnTo>
                  <a:pt x="1865" y="0"/>
                </a:lnTo>
              </a:path>
            </a:pathLst>
          </a:custGeom>
          <a:ln w="3175">
            <a:solidFill>
              <a:srgbClr val="000000"/>
            </a:solidFill>
          </a:ln>
        </p:spPr>
        <p:txBody>
          <a:bodyPr wrap="square" lIns="0" tIns="0" rIns="0" bIns="0" rtlCol="0"/>
          <a:lstStyle/>
          <a:p>
            <a:endParaRPr/>
          </a:p>
        </p:txBody>
      </p:sp>
      <p:sp>
        <p:nvSpPr>
          <p:cNvPr id="1883" name="object 1883"/>
          <p:cNvSpPr/>
          <p:nvPr/>
        </p:nvSpPr>
        <p:spPr>
          <a:xfrm>
            <a:off x="5391604" y="5827260"/>
            <a:ext cx="3175" cy="0"/>
          </a:xfrm>
          <a:custGeom>
            <a:avLst/>
            <a:gdLst/>
            <a:ahLst/>
            <a:cxnLst/>
            <a:rect l="l" t="t" r="r" b="b"/>
            <a:pathLst>
              <a:path w="3175">
                <a:moveTo>
                  <a:pt x="0" y="0"/>
                </a:moveTo>
                <a:lnTo>
                  <a:pt x="2760" y="0"/>
                </a:lnTo>
              </a:path>
            </a:pathLst>
          </a:custGeom>
          <a:ln w="3175">
            <a:solidFill>
              <a:srgbClr val="000000"/>
            </a:solidFill>
          </a:ln>
        </p:spPr>
        <p:txBody>
          <a:bodyPr wrap="square" lIns="0" tIns="0" rIns="0" bIns="0" rtlCol="0"/>
          <a:lstStyle/>
          <a:p>
            <a:endParaRPr/>
          </a:p>
        </p:txBody>
      </p:sp>
      <p:sp>
        <p:nvSpPr>
          <p:cNvPr id="1884" name="object 1884"/>
          <p:cNvSpPr/>
          <p:nvPr/>
        </p:nvSpPr>
        <p:spPr>
          <a:xfrm>
            <a:off x="5412768" y="5827260"/>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1885" name="object 1885"/>
          <p:cNvSpPr/>
          <p:nvPr/>
        </p:nvSpPr>
        <p:spPr>
          <a:xfrm>
            <a:off x="5432999" y="5827260"/>
            <a:ext cx="3175" cy="0"/>
          </a:xfrm>
          <a:custGeom>
            <a:avLst/>
            <a:gdLst/>
            <a:ahLst/>
            <a:cxnLst/>
            <a:rect l="l" t="t" r="r" b="b"/>
            <a:pathLst>
              <a:path w="3175">
                <a:moveTo>
                  <a:pt x="0" y="0"/>
                </a:moveTo>
                <a:lnTo>
                  <a:pt x="2760" y="0"/>
                </a:lnTo>
              </a:path>
            </a:pathLst>
          </a:custGeom>
          <a:ln w="3175">
            <a:solidFill>
              <a:srgbClr val="000000"/>
            </a:solidFill>
          </a:ln>
        </p:spPr>
        <p:txBody>
          <a:bodyPr wrap="square" lIns="0" tIns="0" rIns="0" bIns="0" rtlCol="0"/>
          <a:lstStyle/>
          <a:p>
            <a:endParaRPr/>
          </a:p>
        </p:txBody>
      </p:sp>
      <p:sp>
        <p:nvSpPr>
          <p:cNvPr id="1886" name="object 1886"/>
          <p:cNvSpPr/>
          <p:nvPr/>
        </p:nvSpPr>
        <p:spPr>
          <a:xfrm>
            <a:off x="5454163" y="5827260"/>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1887" name="object 1887"/>
          <p:cNvSpPr/>
          <p:nvPr/>
        </p:nvSpPr>
        <p:spPr>
          <a:xfrm>
            <a:off x="5474407" y="5827260"/>
            <a:ext cx="3175" cy="0"/>
          </a:xfrm>
          <a:custGeom>
            <a:avLst/>
            <a:gdLst/>
            <a:ahLst/>
            <a:cxnLst/>
            <a:rect l="l" t="t" r="r" b="b"/>
            <a:pathLst>
              <a:path w="3175">
                <a:moveTo>
                  <a:pt x="0" y="0"/>
                </a:moveTo>
                <a:lnTo>
                  <a:pt x="2786" y="0"/>
                </a:lnTo>
              </a:path>
            </a:pathLst>
          </a:custGeom>
          <a:ln w="3175">
            <a:solidFill>
              <a:srgbClr val="000000"/>
            </a:solidFill>
          </a:ln>
        </p:spPr>
        <p:txBody>
          <a:bodyPr wrap="square" lIns="0" tIns="0" rIns="0" bIns="0" rtlCol="0"/>
          <a:lstStyle/>
          <a:p>
            <a:endParaRPr/>
          </a:p>
        </p:txBody>
      </p:sp>
      <p:sp>
        <p:nvSpPr>
          <p:cNvPr id="1888" name="object 1888"/>
          <p:cNvSpPr/>
          <p:nvPr/>
        </p:nvSpPr>
        <p:spPr>
          <a:xfrm>
            <a:off x="5516760" y="5827260"/>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1889" name="object 1889"/>
          <p:cNvSpPr/>
          <p:nvPr/>
        </p:nvSpPr>
        <p:spPr>
          <a:xfrm>
            <a:off x="5558168" y="5827260"/>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1890" name="object 1890"/>
          <p:cNvSpPr/>
          <p:nvPr/>
        </p:nvSpPr>
        <p:spPr>
          <a:xfrm>
            <a:off x="5599601" y="5827260"/>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1891" name="object 1891"/>
          <p:cNvSpPr/>
          <p:nvPr/>
        </p:nvSpPr>
        <p:spPr>
          <a:xfrm>
            <a:off x="5640996" y="5827260"/>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1892" name="object 1892"/>
          <p:cNvSpPr/>
          <p:nvPr/>
        </p:nvSpPr>
        <p:spPr>
          <a:xfrm>
            <a:off x="5682404" y="5827260"/>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1893" name="object 1893"/>
          <p:cNvSpPr/>
          <p:nvPr/>
        </p:nvSpPr>
        <p:spPr>
          <a:xfrm>
            <a:off x="5723837" y="5827260"/>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1894" name="object 1894"/>
          <p:cNvSpPr/>
          <p:nvPr/>
        </p:nvSpPr>
        <p:spPr>
          <a:xfrm>
            <a:off x="5765245" y="5827260"/>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1895" name="object 1895"/>
          <p:cNvSpPr/>
          <p:nvPr/>
        </p:nvSpPr>
        <p:spPr>
          <a:xfrm>
            <a:off x="5827842" y="5827260"/>
            <a:ext cx="1905" cy="0"/>
          </a:xfrm>
          <a:custGeom>
            <a:avLst/>
            <a:gdLst/>
            <a:ahLst/>
            <a:cxnLst/>
            <a:rect l="l" t="t" r="r" b="b"/>
            <a:pathLst>
              <a:path w="1904">
                <a:moveTo>
                  <a:pt x="0" y="0"/>
                </a:moveTo>
                <a:lnTo>
                  <a:pt x="1827" y="0"/>
                </a:lnTo>
              </a:path>
            </a:pathLst>
          </a:custGeom>
          <a:ln w="3175">
            <a:solidFill>
              <a:srgbClr val="000000"/>
            </a:solidFill>
          </a:ln>
        </p:spPr>
        <p:txBody>
          <a:bodyPr wrap="square" lIns="0" tIns="0" rIns="0" bIns="0" rtlCol="0"/>
          <a:lstStyle/>
          <a:p>
            <a:endParaRPr/>
          </a:p>
        </p:txBody>
      </p:sp>
      <p:sp>
        <p:nvSpPr>
          <p:cNvPr id="1896" name="object 1896"/>
          <p:cNvSpPr/>
          <p:nvPr/>
        </p:nvSpPr>
        <p:spPr>
          <a:xfrm>
            <a:off x="5869237" y="5827260"/>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1897" name="object 1897"/>
          <p:cNvSpPr/>
          <p:nvPr/>
        </p:nvSpPr>
        <p:spPr>
          <a:xfrm>
            <a:off x="5910671" y="5827260"/>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1898" name="object 1898"/>
          <p:cNvSpPr/>
          <p:nvPr/>
        </p:nvSpPr>
        <p:spPr>
          <a:xfrm>
            <a:off x="5952078" y="5827260"/>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1899" name="object 1899"/>
          <p:cNvSpPr/>
          <p:nvPr/>
        </p:nvSpPr>
        <p:spPr>
          <a:xfrm>
            <a:off x="5993474" y="5827260"/>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1900" name="object 1900"/>
          <p:cNvSpPr/>
          <p:nvPr/>
        </p:nvSpPr>
        <p:spPr>
          <a:xfrm>
            <a:off x="6034907" y="5827260"/>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1901" name="object 1901"/>
          <p:cNvSpPr/>
          <p:nvPr/>
        </p:nvSpPr>
        <p:spPr>
          <a:xfrm>
            <a:off x="6076315" y="5827260"/>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1902" name="object 1902"/>
          <p:cNvSpPr/>
          <p:nvPr/>
        </p:nvSpPr>
        <p:spPr>
          <a:xfrm>
            <a:off x="3607990" y="5525239"/>
            <a:ext cx="3175" cy="0"/>
          </a:xfrm>
          <a:custGeom>
            <a:avLst/>
            <a:gdLst/>
            <a:ahLst/>
            <a:cxnLst/>
            <a:rect l="l" t="t" r="r" b="b"/>
            <a:pathLst>
              <a:path w="3175">
                <a:moveTo>
                  <a:pt x="0" y="0"/>
                </a:moveTo>
                <a:lnTo>
                  <a:pt x="2760" y="0"/>
                </a:lnTo>
              </a:path>
            </a:pathLst>
          </a:custGeom>
          <a:ln w="3175">
            <a:solidFill>
              <a:srgbClr val="000000"/>
            </a:solidFill>
          </a:ln>
        </p:spPr>
        <p:txBody>
          <a:bodyPr wrap="square" lIns="0" tIns="0" rIns="0" bIns="0" rtlCol="0"/>
          <a:lstStyle/>
          <a:p>
            <a:endParaRPr/>
          </a:p>
        </p:txBody>
      </p:sp>
      <p:sp>
        <p:nvSpPr>
          <p:cNvPr id="1903" name="object 1903"/>
          <p:cNvSpPr/>
          <p:nvPr/>
        </p:nvSpPr>
        <p:spPr>
          <a:xfrm>
            <a:off x="3629154" y="5525239"/>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1904" name="object 1904"/>
          <p:cNvSpPr/>
          <p:nvPr/>
        </p:nvSpPr>
        <p:spPr>
          <a:xfrm>
            <a:off x="3649398" y="5525239"/>
            <a:ext cx="3175" cy="0"/>
          </a:xfrm>
          <a:custGeom>
            <a:avLst/>
            <a:gdLst/>
            <a:ahLst/>
            <a:cxnLst/>
            <a:rect l="l" t="t" r="r" b="b"/>
            <a:pathLst>
              <a:path w="3175">
                <a:moveTo>
                  <a:pt x="0" y="0"/>
                </a:moveTo>
                <a:lnTo>
                  <a:pt x="2760" y="0"/>
                </a:lnTo>
              </a:path>
            </a:pathLst>
          </a:custGeom>
          <a:ln w="3175">
            <a:solidFill>
              <a:srgbClr val="000000"/>
            </a:solidFill>
          </a:ln>
        </p:spPr>
        <p:txBody>
          <a:bodyPr wrap="square" lIns="0" tIns="0" rIns="0" bIns="0" rtlCol="0"/>
          <a:lstStyle/>
          <a:p>
            <a:endParaRPr/>
          </a:p>
        </p:txBody>
      </p:sp>
      <p:sp>
        <p:nvSpPr>
          <p:cNvPr id="1905" name="object 1905"/>
          <p:cNvSpPr/>
          <p:nvPr/>
        </p:nvSpPr>
        <p:spPr>
          <a:xfrm>
            <a:off x="3670549" y="5525239"/>
            <a:ext cx="3175" cy="0"/>
          </a:xfrm>
          <a:custGeom>
            <a:avLst/>
            <a:gdLst/>
            <a:ahLst/>
            <a:cxnLst/>
            <a:rect l="l" t="t" r="r" b="b"/>
            <a:pathLst>
              <a:path w="3175">
                <a:moveTo>
                  <a:pt x="0" y="0"/>
                </a:moveTo>
                <a:lnTo>
                  <a:pt x="2760" y="0"/>
                </a:lnTo>
              </a:path>
            </a:pathLst>
          </a:custGeom>
          <a:ln w="3175">
            <a:solidFill>
              <a:srgbClr val="000000"/>
            </a:solidFill>
          </a:ln>
        </p:spPr>
        <p:txBody>
          <a:bodyPr wrap="square" lIns="0" tIns="0" rIns="0" bIns="0" rtlCol="0"/>
          <a:lstStyle/>
          <a:p>
            <a:endParaRPr/>
          </a:p>
        </p:txBody>
      </p:sp>
      <p:sp>
        <p:nvSpPr>
          <p:cNvPr id="1906" name="object 1906"/>
          <p:cNvSpPr/>
          <p:nvPr/>
        </p:nvSpPr>
        <p:spPr>
          <a:xfrm>
            <a:off x="3691713" y="5525239"/>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1907" name="object 1907"/>
          <p:cNvSpPr/>
          <p:nvPr/>
        </p:nvSpPr>
        <p:spPr>
          <a:xfrm>
            <a:off x="3711995" y="5525239"/>
            <a:ext cx="3175" cy="0"/>
          </a:xfrm>
          <a:custGeom>
            <a:avLst/>
            <a:gdLst/>
            <a:ahLst/>
            <a:cxnLst/>
            <a:rect l="l" t="t" r="r" b="b"/>
            <a:pathLst>
              <a:path w="3175">
                <a:moveTo>
                  <a:pt x="0" y="0"/>
                </a:moveTo>
                <a:lnTo>
                  <a:pt x="2760" y="0"/>
                </a:lnTo>
              </a:path>
            </a:pathLst>
          </a:custGeom>
          <a:ln w="3175">
            <a:solidFill>
              <a:srgbClr val="000000"/>
            </a:solidFill>
          </a:ln>
        </p:spPr>
        <p:txBody>
          <a:bodyPr wrap="square" lIns="0" tIns="0" rIns="0" bIns="0" rtlCol="0"/>
          <a:lstStyle/>
          <a:p>
            <a:endParaRPr/>
          </a:p>
        </p:txBody>
      </p:sp>
      <p:sp>
        <p:nvSpPr>
          <p:cNvPr id="1908" name="object 1908"/>
          <p:cNvSpPr/>
          <p:nvPr/>
        </p:nvSpPr>
        <p:spPr>
          <a:xfrm>
            <a:off x="3733146" y="5525239"/>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1909" name="object 1909"/>
          <p:cNvSpPr/>
          <p:nvPr/>
        </p:nvSpPr>
        <p:spPr>
          <a:xfrm>
            <a:off x="3753390" y="5525239"/>
            <a:ext cx="3175" cy="0"/>
          </a:xfrm>
          <a:custGeom>
            <a:avLst/>
            <a:gdLst/>
            <a:ahLst/>
            <a:cxnLst/>
            <a:rect l="l" t="t" r="r" b="b"/>
            <a:pathLst>
              <a:path w="3175">
                <a:moveTo>
                  <a:pt x="0" y="0"/>
                </a:moveTo>
                <a:lnTo>
                  <a:pt x="2760" y="0"/>
                </a:lnTo>
              </a:path>
            </a:pathLst>
          </a:custGeom>
          <a:ln w="3175">
            <a:solidFill>
              <a:srgbClr val="000000"/>
            </a:solidFill>
          </a:ln>
        </p:spPr>
        <p:txBody>
          <a:bodyPr wrap="square" lIns="0" tIns="0" rIns="0" bIns="0" rtlCol="0"/>
          <a:lstStyle/>
          <a:p>
            <a:endParaRPr/>
          </a:p>
        </p:txBody>
      </p:sp>
      <p:sp>
        <p:nvSpPr>
          <p:cNvPr id="1910" name="object 1910"/>
          <p:cNvSpPr/>
          <p:nvPr/>
        </p:nvSpPr>
        <p:spPr>
          <a:xfrm>
            <a:off x="3774554" y="5525239"/>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1911" name="object 1911"/>
          <p:cNvSpPr/>
          <p:nvPr/>
        </p:nvSpPr>
        <p:spPr>
          <a:xfrm>
            <a:off x="3794798" y="5525239"/>
            <a:ext cx="3175" cy="0"/>
          </a:xfrm>
          <a:custGeom>
            <a:avLst/>
            <a:gdLst/>
            <a:ahLst/>
            <a:cxnLst/>
            <a:rect l="l" t="t" r="r" b="b"/>
            <a:pathLst>
              <a:path w="3175">
                <a:moveTo>
                  <a:pt x="0" y="0"/>
                </a:moveTo>
                <a:lnTo>
                  <a:pt x="2760" y="0"/>
                </a:lnTo>
              </a:path>
            </a:pathLst>
          </a:custGeom>
          <a:ln w="3175">
            <a:solidFill>
              <a:srgbClr val="000000"/>
            </a:solidFill>
          </a:ln>
        </p:spPr>
        <p:txBody>
          <a:bodyPr wrap="square" lIns="0" tIns="0" rIns="0" bIns="0" rtlCol="0"/>
          <a:lstStyle/>
          <a:p>
            <a:endParaRPr/>
          </a:p>
        </p:txBody>
      </p:sp>
      <p:sp>
        <p:nvSpPr>
          <p:cNvPr id="1912" name="object 1912"/>
          <p:cNvSpPr/>
          <p:nvPr/>
        </p:nvSpPr>
        <p:spPr>
          <a:xfrm>
            <a:off x="3815988" y="5525239"/>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1913" name="object 1913"/>
          <p:cNvSpPr/>
          <p:nvPr/>
        </p:nvSpPr>
        <p:spPr>
          <a:xfrm>
            <a:off x="3836231" y="5525239"/>
            <a:ext cx="3175" cy="0"/>
          </a:xfrm>
          <a:custGeom>
            <a:avLst/>
            <a:gdLst/>
            <a:ahLst/>
            <a:cxnLst/>
            <a:rect l="l" t="t" r="r" b="b"/>
            <a:pathLst>
              <a:path w="3175">
                <a:moveTo>
                  <a:pt x="0" y="0"/>
                </a:moveTo>
                <a:lnTo>
                  <a:pt x="2760" y="0"/>
                </a:lnTo>
              </a:path>
            </a:pathLst>
          </a:custGeom>
          <a:ln w="3175">
            <a:solidFill>
              <a:srgbClr val="000000"/>
            </a:solidFill>
          </a:ln>
        </p:spPr>
        <p:txBody>
          <a:bodyPr wrap="square" lIns="0" tIns="0" rIns="0" bIns="0" rtlCol="0"/>
          <a:lstStyle/>
          <a:p>
            <a:endParaRPr/>
          </a:p>
        </p:txBody>
      </p:sp>
      <p:sp>
        <p:nvSpPr>
          <p:cNvPr id="1914" name="object 1914"/>
          <p:cNvSpPr/>
          <p:nvPr/>
        </p:nvSpPr>
        <p:spPr>
          <a:xfrm>
            <a:off x="3857395" y="5525239"/>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1915" name="object 1915"/>
          <p:cNvSpPr/>
          <p:nvPr/>
        </p:nvSpPr>
        <p:spPr>
          <a:xfrm>
            <a:off x="3877626" y="5525239"/>
            <a:ext cx="3175" cy="0"/>
          </a:xfrm>
          <a:custGeom>
            <a:avLst/>
            <a:gdLst/>
            <a:ahLst/>
            <a:cxnLst/>
            <a:rect l="l" t="t" r="r" b="b"/>
            <a:pathLst>
              <a:path w="3175">
                <a:moveTo>
                  <a:pt x="0" y="0"/>
                </a:moveTo>
                <a:lnTo>
                  <a:pt x="2760" y="0"/>
                </a:lnTo>
              </a:path>
            </a:pathLst>
          </a:custGeom>
          <a:ln w="3175">
            <a:solidFill>
              <a:srgbClr val="000000"/>
            </a:solidFill>
          </a:ln>
        </p:spPr>
        <p:txBody>
          <a:bodyPr wrap="square" lIns="0" tIns="0" rIns="0" bIns="0" rtlCol="0"/>
          <a:lstStyle/>
          <a:p>
            <a:endParaRPr/>
          </a:p>
        </p:txBody>
      </p:sp>
      <p:sp>
        <p:nvSpPr>
          <p:cNvPr id="1916" name="object 1916"/>
          <p:cNvSpPr/>
          <p:nvPr/>
        </p:nvSpPr>
        <p:spPr>
          <a:xfrm>
            <a:off x="3898790" y="5525239"/>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1917" name="object 1917"/>
          <p:cNvSpPr/>
          <p:nvPr/>
        </p:nvSpPr>
        <p:spPr>
          <a:xfrm>
            <a:off x="3919060" y="5525239"/>
            <a:ext cx="3175" cy="0"/>
          </a:xfrm>
          <a:custGeom>
            <a:avLst/>
            <a:gdLst/>
            <a:ahLst/>
            <a:cxnLst/>
            <a:rect l="l" t="t" r="r" b="b"/>
            <a:pathLst>
              <a:path w="3175">
                <a:moveTo>
                  <a:pt x="0" y="0"/>
                </a:moveTo>
                <a:lnTo>
                  <a:pt x="2760" y="0"/>
                </a:lnTo>
              </a:path>
            </a:pathLst>
          </a:custGeom>
          <a:ln w="3175">
            <a:solidFill>
              <a:srgbClr val="000000"/>
            </a:solidFill>
          </a:ln>
        </p:spPr>
        <p:txBody>
          <a:bodyPr wrap="square" lIns="0" tIns="0" rIns="0" bIns="0" rtlCol="0"/>
          <a:lstStyle/>
          <a:p>
            <a:endParaRPr/>
          </a:p>
        </p:txBody>
      </p:sp>
      <p:sp>
        <p:nvSpPr>
          <p:cNvPr id="1918" name="object 1918"/>
          <p:cNvSpPr/>
          <p:nvPr/>
        </p:nvSpPr>
        <p:spPr>
          <a:xfrm>
            <a:off x="3940223" y="5525239"/>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1919" name="object 1919"/>
          <p:cNvSpPr/>
          <p:nvPr/>
        </p:nvSpPr>
        <p:spPr>
          <a:xfrm>
            <a:off x="3960467" y="5525239"/>
            <a:ext cx="3175" cy="0"/>
          </a:xfrm>
          <a:custGeom>
            <a:avLst/>
            <a:gdLst/>
            <a:ahLst/>
            <a:cxnLst/>
            <a:rect l="l" t="t" r="r" b="b"/>
            <a:pathLst>
              <a:path w="3175">
                <a:moveTo>
                  <a:pt x="0" y="0"/>
                </a:moveTo>
                <a:lnTo>
                  <a:pt x="2760" y="0"/>
                </a:lnTo>
              </a:path>
            </a:pathLst>
          </a:custGeom>
          <a:ln w="3175">
            <a:solidFill>
              <a:srgbClr val="000000"/>
            </a:solidFill>
          </a:ln>
        </p:spPr>
        <p:txBody>
          <a:bodyPr wrap="square" lIns="0" tIns="0" rIns="0" bIns="0" rtlCol="0"/>
          <a:lstStyle/>
          <a:p>
            <a:endParaRPr/>
          </a:p>
        </p:txBody>
      </p:sp>
      <p:sp>
        <p:nvSpPr>
          <p:cNvPr id="1920" name="object 1920"/>
          <p:cNvSpPr/>
          <p:nvPr/>
        </p:nvSpPr>
        <p:spPr>
          <a:xfrm>
            <a:off x="3981631" y="5525239"/>
            <a:ext cx="3175" cy="0"/>
          </a:xfrm>
          <a:custGeom>
            <a:avLst/>
            <a:gdLst/>
            <a:ahLst/>
            <a:cxnLst/>
            <a:rect l="l" t="t" r="r" b="b"/>
            <a:pathLst>
              <a:path w="3175">
                <a:moveTo>
                  <a:pt x="0" y="0"/>
                </a:moveTo>
                <a:lnTo>
                  <a:pt x="2760" y="0"/>
                </a:lnTo>
              </a:path>
            </a:pathLst>
          </a:custGeom>
          <a:ln w="3175">
            <a:solidFill>
              <a:srgbClr val="000000"/>
            </a:solidFill>
          </a:ln>
        </p:spPr>
        <p:txBody>
          <a:bodyPr wrap="square" lIns="0" tIns="0" rIns="0" bIns="0" rtlCol="0"/>
          <a:lstStyle/>
          <a:p>
            <a:endParaRPr/>
          </a:p>
        </p:txBody>
      </p:sp>
      <p:sp>
        <p:nvSpPr>
          <p:cNvPr id="1921" name="object 1921"/>
          <p:cNvSpPr/>
          <p:nvPr/>
        </p:nvSpPr>
        <p:spPr>
          <a:xfrm>
            <a:off x="4002795" y="5525239"/>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1922" name="object 1922"/>
          <p:cNvSpPr/>
          <p:nvPr/>
        </p:nvSpPr>
        <p:spPr>
          <a:xfrm>
            <a:off x="4023064" y="5525239"/>
            <a:ext cx="3175" cy="0"/>
          </a:xfrm>
          <a:custGeom>
            <a:avLst/>
            <a:gdLst/>
            <a:ahLst/>
            <a:cxnLst/>
            <a:rect l="l" t="t" r="r" b="b"/>
            <a:pathLst>
              <a:path w="3175">
                <a:moveTo>
                  <a:pt x="0" y="0"/>
                </a:moveTo>
                <a:lnTo>
                  <a:pt x="2760" y="0"/>
                </a:lnTo>
              </a:path>
            </a:pathLst>
          </a:custGeom>
          <a:ln w="3175">
            <a:solidFill>
              <a:srgbClr val="000000"/>
            </a:solidFill>
          </a:ln>
        </p:spPr>
        <p:txBody>
          <a:bodyPr wrap="square" lIns="0" tIns="0" rIns="0" bIns="0" rtlCol="0"/>
          <a:lstStyle/>
          <a:p>
            <a:endParaRPr/>
          </a:p>
        </p:txBody>
      </p:sp>
      <p:sp>
        <p:nvSpPr>
          <p:cNvPr id="1923" name="object 1923"/>
          <p:cNvSpPr/>
          <p:nvPr/>
        </p:nvSpPr>
        <p:spPr>
          <a:xfrm>
            <a:off x="4044229" y="5525239"/>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1924" name="object 1924"/>
          <p:cNvSpPr/>
          <p:nvPr/>
        </p:nvSpPr>
        <p:spPr>
          <a:xfrm>
            <a:off x="4064472" y="5525239"/>
            <a:ext cx="3175" cy="0"/>
          </a:xfrm>
          <a:custGeom>
            <a:avLst/>
            <a:gdLst/>
            <a:ahLst/>
            <a:cxnLst/>
            <a:rect l="l" t="t" r="r" b="b"/>
            <a:pathLst>
              <a:path w="3175">
                <a:moveTo>
                  <a:pt x="0" y="0"/>
                </a:moveTo>
                <a:lnTo>
                  <a:pt x="2760" y="0"/>
                </a:lnTo>
              </a:path>
            </a:pathLst>
          </a:custGeom>
          <a:ln w="3175">
            <a:solidFill>
              <a:srgbClr val="000000"/>
            </a:solidFill>
          </a:ln>
        </p:spPr>
        <p:txBody>
          <a:bodyPr wrap="square" lIns="0" tIns="0" rIns="0" bIns="0" rtlCol="0"/>
          <a:lstStyle/>
          <a:p>
            <a:endParaRPr/>
          </a:p>
        </p:txBody>
      </p:sp>
      <p:sp>
        <p:nvSpPr>
          <p:cNvPr id="1925" name="object 1925"/>
          <p:cNvSpPr/>
          <p:nvPr/>
        </p:nvSpPr>
        <p:spPr>
          <a:xfrm>
            <a:off x="4085623" y="5525239"/>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1926" name="object 1926"/>
          <p:cNvSpPr/>
          <p:nvPr/>
        </p:nvSpPr>
        <p:spPr>
          <a:xfrm>
            <a:off x="4105867" y="5525239"/>
            <a:ext cx="3175" cy="0"/>
          </a:xfrm>
          <a:custGeom>
            <a:avLst/>
            <a:gdLst/>
            <a:ahLst/>
            <a:cxnLst/>
            <a:rect l="l" t="t" r="r" b="b"/>
            <a:pathLst>
              <a:path w="3175">
                <a:moveTo>
                  <a:pt x="0" y="0"/>
                </a:moveTo>
                <a:lnTo>
                  <a:pt x="2760" y="0"/>
                </a:lnTo>
              </a:path>
            </a:pathLst>
          </a:custGeom>
          <a:ln w="3175">
            <a:solidFill>
              <a:srgbClr val="000000"/>
            </a:solidFill>
          </a:ln>
        </p:spPr>
        <p:txBody>
          <a:bodyPr wrap="square" lIns="0" tIns="0" rIns="0" bIns="0" rtlCol="0"/>
          <a:lstStyle/>
          <a:p>
            <a:endParaRPr/>
          </a:p>
        </p:txBody>
      </p:sp>
      <p:sp>
        <p:nvSpPr>
          <p:cNvPr id="1927" name="object 1927"/>
          <p:cNvSpPr/>
          <p:nvPr/>
        </p:nvSpPr>
        <p:spPr>
          <a:xfrm>
            <a:off x="4127057" y="5525239"/>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1928" name="object 1928"/>
          <p:cNvSpPr/>
          <p:nvPr/>
        </p:nvSpPr>
        <p:spPr>
          <a:xfrm>
            <a:off x="4168464" y="5525239"/>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1929" name="object 1929"/>
          <p:cNvSpPr/>
          <p:nvPr/>
        </p:nvSpPr>
        <p:spPr>
          <a:xfrm>
            <a:off x="4188709" y="5525239"/>
            <a:ext cx="3175" cy="0"/>
          </a:xfrm>
          <a:custGeom>
            <a:avLst/>
            <a:gdLst/>
            <a:ahLst/>
            <a:cxnLst/>
            <a:rect l="l" t="t" r="r" b="b"/>
            <a:pathLst>
              <a:path w="3175">
                <a:moveTo>
                  <a:pt x="0" y="0"/>
                </a:moveTo>
                <a:lnTo>
                  <a:pt x="2760" y="0"/>
                </a:lnTo>
              </a:path>
            </a:pathLst>
          </a:custGeom>
          <a:ln w="3175">
            <a:solidFill>
              <a:srgbClr val="000000"/>
            </a:solidFill>
          </a:ln>
        </p:spPr>
        <p:txBody>
          <a:bodyPr wrap="square" lIns="0" tIns="0" rIns="0" bIns="0" rtlCol="0"/>
          <a:lstStyle/>
          <a:p>
            <a:endParaRPr/>
          </a:p>
        </p:txBody>
      </p:sp>
      <p:sp>
        <p:nvSpPr>
          <p:cNvPr id="1930" name="object 1930"/>
          <p:cNvSpPr/>
          <p:nvPr/>
        </p:nvSpPr>
        <p:spPr>
          <a:xfrm>
            <a:off x="4209872" y="5525239"/>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1931" name="object 1931"/>
          <p:cNvSpPr/>
          <p:nvPr/>
        </p:nvSpPr>
        <p:spPr>
          <a:xfrm>
            <a:off x="4230142" y="5525239"/>
            <a:ext cx="3175" cy="0"/>
          </a:xfrm>
          <a:custGeom>
            <a:avLst/>
            <a:gdLst/>
            <a:ahLst/>
            <a:cxnLst/>
            <a:rect l="l" t="t" r="r" b="b"/>
            <a:pathLst>
              <a:path w="3175">
                <a:moveTo>
                  <a:pt x="0" y="0"/>
                </a:moveTo>
                <a:lnTo>
                  <a:pt x="2760" y="0"/>
                </a:lnTo>
              </a:path>
            </a:pathLst>
          </a:custGeom>
          <a:ln w="3175">
            <a:solidFill>
              <a:srgbClr val="000000"/>
            </a:solidFill>
          </a:ln>
        </p:spPr>
        <p:txBody>
          <a:bodyPr wrap="square" lIns="0" tIns="0" rIns="0" bIns="0" rtlCol="0"/>
          <a:lstStyle/>
          <a:p>
            <a:endParaRPr/>
          </a:p>
        </p:txBody>
      </p:sp>
      <p:sp>
        <p:nvSpPr>
          <p:cNvPr id="1932" name="object 1932"/>
          <p:cNvSpPr/>
          <p:nvPr/>
        </p:nvSpPr>
        <p:spPr>
          <a:xfrm>
            <a:off x="4251306" y="5525239"/>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1933" name="object 1933"/>
          <p:cNvSpPr/>
          <p:nvPr/>
        </p:nvSpPr>
        <p:spPr>
          <a:xfrm>
            <a:off x="4271537" y="5525239"/>
            <a:ext cx="3175" cy="0"/>
          </a:xfrm>
          <a:custGeom>
            <a:avLst/>
            <a:gdLst/>
            <a:ahLst/>
            <a:cxnLst/>
            <a:rect l="l" t="t" r="r" b="b"/>
            <a:pathLst>
              <a:path w="3175">
                <a:moveTo>
                  <a:pt x="0" y="0"/>
                </a:moveTo>
                <a:lnTo>
                  <a:pt x="2760" y="0"/>
                </a:lnTo>
              </a:path>
            </a:pathLst>
          </a:custGeom>
          <a:ln w="3175">
            <a:solidFill>
              <a:srgbClr val="000000"/>
            </a:solidFill>
          </a:ln>
        </p:spPr>
        <p:txBody>
          <a:bodyPr wrap="square" lIns="0" tIns="0" rIns="0" bIns="0" rtlCol="0"/>
          <a:lstStyle/>
          <a:p>
            <a:endParaRPr/>
          </a:p>
        </p:txBody>
      </p:sp>
      <p:sp>
        <p:nvSpPr>
          <p:cNvPr id="1934" name="object 1934"/>
          <p:cNvSpPr/>
          <p:nvPr/>
        </p:nvSpPr>
        <p:spPr>
          <a:xfrm>
            <a:off x="4292701" y="5525239"/>
            <a:ext cx="3175" cy="0"/>
          </a:xfrm>
          <a:custGeom>
            <a:avLst/>
            <a:gdLst/>
            <a:ahLst/>
            <a:cxnLst/>
            <a:rect l="l" t="t" r="r" b="b"/>
            <a:pathLst>
              <a:path w="3175">
                <a:moveTo>
                  <a:pt x="0" y="0"/>
                </a:moveTo>
                <a:lnTo>
                  <a:pt x="2760" y="0"/>
                </a:lnTo>
              </a:path>
            </a:pathLst>
          </a:custGeom>
          <a:ln w="3175">
            <a:solidFill>
              <a:srgbClr val="000000"/>
            </a:solidFill>
          </a:ln>
        </p:spPr>
        <p:txBody>
          <a:bodyPr wrap="square" lIns="0" tIns="0" rIns="0" bIns="0" rtlCol="0"/>
          <a:lstStyle/>
          <a:p>
            <a:endParaRPr/>
          </a:p>
        </p:txBody>
      </p:sp>
      <p:sp>
        <p:nvSpPr>
          <p:cNvPr id="1935" name="object 1935"/>
          <p:cNvSpPr/>
          <p:nvPr/>
        </p:nvSpPr>
        <p:spPr>
          <a:xfrm>
            <a:off x="4313864" y="5525239"/>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1936" name="object 1936"/>
          <p:cNvSpPr/>
          <p:nvPr/>
        </p:nvSpPr>
        <p:spPr>
          <a:xfrm>
            <a:off x="4334134" y="5525239"/>
            <a:ext cx="3175" cy="0"/>
          </a:xfrm>
          <a:custGeom>
            <a:avLst/>
            <a:gdLst/>
            <a:ahLst/>
            <a:cxnLst/>
            <a:rect l="l" t="t" r="r" b="b"/>
            <a:pathLst>
              <a:path w="3175">
                <a:moveTo>
                  <a:pt x="0" y="0"/>
                </a:moveTo>
                <a:lnTo>
                  <a:pt x="2760" y="0"/>
                </a:lnTo>
              </a:path>
            </a:pathLst>
          </a:custGeom>
          <a:ln w="3175">
            <a:solidFill>
              <a:srgbClr val="000000"/>
            </a:solidFill>
          </a:ln>
        </p:spPr>
        <p:txBody>
          <a:bodyPr wrap="square" lIns="0" tIns="0" rIns="0" bIns="0" rtlCol="0"/>
          <a:lstStyle/>
          <a:p>
            <a:endParaRPr/>
          </a:p>
        </p:txBody>
      </p:sp>
      <p:sp>
        <p:nvSpPr>
          <p:cNvPr id="1937" name="object 1937"/>
          <p:cNvSpPr/>
          <p:nvPr/>
        </p:nvSpPr>
        <p:spPr>
          <a:xfrm>
            <a:off x="4355298" y="5525239"/>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1938" name="object 1938"/>
          <p:cNvSpPr/>
          <p:nvPr/>
        </p:nvSpPr>
        <p:spPr>
          <a:xfrm>
            <a:off x="4375542" y="5525239"/>
            <a:ext cx="3175" cy="0"/>
          </a:xfrm>
          <a:custGeom>
            <a:avLst/>
            <a:gdLst/>
            <a:ahLst/>
            <a:cxnLst/>
            <a:rect l="l" t="t" r="r" b="b"/>
            <a:pathLst>
              <a:path w="3175">
                <a:moveTo>
                  <a:pt x="0" y="0"/>
                </a:moveTo>
                <a:lnTo>
                  <a:pt x="2760" y="0"/>
                </a:lnTo>
              </a:path>
            </a:pathLst>
          </a:custGeom>
          <a:ln w="3175">
            <a:solidFill>
              <a:srgbClr val="000000"/>
            </a:solidFill>
          </a:ln>
        </p:spPr>
        <p:txBody>
          <a:bodyPr wrap="square" lIns="0" tIns="0" rIns="0" bIns="0" rtlCol="0"/>
          <a:lstStyle/>
          <a:p>
            <a:endParaRPr/>
          </a:p>
        </p:txBody>
      </p:sp>
      <p:sp>
        <p:nvSpPr>
          <p:cNvPr id="1939" name="object 1939"/>
          <p:cNvSpPr/>
          <p:nvPr/>
        </p:nvSpPr>
        <p:spPr>
          <a:xfrm>
            <a:off x="4396706" y="5525239"/>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1940" name="object 1940"/>
          <p:cNvSpPr/>
          <p:nvPr/>
        </p:nvSpPr>
        <p:spPr>
          <a:xfrm>
            <a:off x="4416950" y="5525239"/>
            <a:ext cx="3175" cy="0"/>
          </a:xfrm>
          <a:custGeom>
            <a:avLst/>
            <a:gdLst/>
            <a:ahLst/>
            <a:cxnLst/>
            <a:rect l="l" t="t" r="r" b="b"/>
            <a:pathLst>
              <a:path w="3175">
                <a:moveTo>
                  <a:pt x="0" y="0"/>
                </a:moveTo>
                <a:lnTo>
                  <a:pt x="2760" y="0"/>
                </a:lnTo>
              </a:path>
            </a:pathLst>
          </a:custGeom>
          <a:ln w="3175">
            <a:solidFill>
              <a:srgbClr val="000000"/>
            </a:solidFill>
          </a:ln>
        </p:spPr>
        <p:txBody>
          <a:bodyPr wrap="square" lIns="0" tIns="0" rIns="0" bIns="0" rtlCol="0"/>
          <a:lstStyle/>
          <a:p>
            <a:endParaRPr/>
          </a:p>
        </p:txBody>
      </p:sp>
      <p:sp>
        <p:nvSpPr>
          <p:cNvPr id="1941" name="object 1941"/>
          <p:cNvSpPr/>
          <p:nvPr/>
        </p:nvSpPr>
        <p:spPr>
          <a:xfrm>
            <a:off x="4438139" y="5525239"/>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1942" name="object 1942"/>
          <p:cNvSpPr/>
          <p:nvPr/>
        </p:nvSpPr>
        <p:spPr>
          <a:xfrm>
            <a:off x="4458383" y="5525239"/>
            <a:ext cx="3175" cy="0"/>
          </a:xfrm>
          <a:custGeom>
            <a:avLst/>
            <a:gdLst/>
            <a:ahLst/>
            <a:cxnLst/>
            <a:rect l="l" t="t" r="r" b="b"/>
            <a:pathLst>
              <a:path w="3175">
                <a:moveTo>
                  <a:pt x="0" y="0"/>
                </a:moveTo>
                <a:lnTo>
                  <a:pt x="2760" y="0"/>
                </a:lnTo>
              </a:path>
            </a:pathLst>
          </a:custGeom>
          <a:ln w="3175">
            <a:solidFill>
              <a:srgbClr val="000000"/>
            </a:solidFill>
          </a:ln>
        </p:spPr>
        <p:txBody>
          <a:bodyPr wrap="square" lIns="0" tIns="0" rIns="0" bIns="0" rtlCol="0"/>
          <a:lstStyle/>
          <a:p>
            <a:endParaRPr/>
          </a:p>
        </p:txBody>
      </p:sp>
      <p:sp>
        <p:nvSpPr>
          <p:cNvPr id="1943" name="object 1943"/>
          <p:cNvSpPr/>
          <p:nvPr/>
        </p:nvSpPr>
        <p:spPr>
          <a:xfrm>
            <a:off x="4479534" y="5525239"/>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1944" name="object 1944"/>
          <p:cNvSpPr/>
          <p:nvPr/>
        </p:nvSpPr>
        <p:spPr>
          <a:xfrm>
            <a:off x="4499778" y="5525239"/>
            <a:ext cx="3175" cy="0"/>
          </a:xfrm>
          <a:custGeom>
            <a:avLst/>
            <a:gdLst/>
            <a:ahLst/>
            <a:cxnLst/>
            <a:rect l="l" t="t" r="r" b="b"/>
            <a:pathLst>
              <a:path w="3175">
                <a:moveTo>
                  <a:pt x="0" y="0"/>
                </a:moveTo>
                <a:lnTo>
                  <a:pt x="2760" y="0"/>
                </a:lnTo>
              </a:path>
            </a:pathLst>
          </a:custGeom>
          <a:ln w="3175">
            <a:solidFill>
              <a:srgbClr val="000000"/>
            </a:solidFill>
          </a:ln>
        </p:spPr>
        <p:txBody>
          <a:bodyPr wrap="square" lIns="0" tIns="0" rIns="0" bIns="0" rtlCol="0"/>
          <a:lstStyle/>
          <a:p>
            <a:endParaRPr/>
          </a:p>
        </p:txBody>
      </p:sp>
      <p:sp>
        <p:nvSpPr>
          <p:cNvPr id="1945" name="object 1945"/>
          <p:cNvSpPr/>
          <p:nvPr/>
        </p:nvSpPr>
        <p:spPr>
          <a:xfrm>
            <a:off x="4520942" y="5525239"/>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1946" name="object 1946"/>
          <p:cNvSpPr/>
          <p:nvPr/>
        </p:nvSpPr>
        <p:spPr>
          <a:xfrm>
            <a:off x="4541211" y="5525239"/>
            <a:ext cx="3175" cy="0"/>
          </a:xfrm>
          <a:custGeom>
            <a:avLst/>
            <a:gdLst/>
            <a:ahLst/>
            <a:cxnLst/>
            <a:rect l="l" t="t" r="r" b="b"/>
            <a:pathLst>
              <a:path w="3175">
                <a:moveTo>
                  <a:pt x="0" y="0"/>
                </a:moveTo>
                <a:lnTo>
                  <a:pt x="2760" y="0"/>
                </a:lnTo>
              </a:path>
            </a:pathLst>
          </a:custGeom>
          <a:ln w="3175">
            <a:solidFill>
              <a:srgbClr val="000000"/>
            </a:solidFill>
          </a:ln>
        </p:spPr>
        <p:txBody>
          <a:bodyPr wrap="square" lIns="0" tIns="0" rIns="0" bIns="0" rtlCol="0"/>
          <a:lstStyle/>
          <a:p>
            <a:endParaRPr/>
          </a:p>
        </p:txBody>
      </p:sp>
      <p:sp>
        <p:nvSpPr>
          <p:cNvPr id="1947" name="object 1947"/>
          <p:cNvSpPr/>
          <p:nvPr/>
        </p:nvSpPr>
        <p:spPr>
          <a:xfrm>
            <a:off x="4562375" y="5525239"/>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1948" name="object 1948"/>
          <p:cNvSpPr/>
          <p:nvPr/>
        </p:nvSpPr>
        <p:spPr>
          <a:xfrm>
            <a:off x="4583539" y="5525239"/>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1949" name="object 1949"/>
          <p:cNvSpPr/>
          <p:nvPr/>
        </p:nvSpPr>
        <p:spPr>
          <a:xfrm>
            <a:off x="4603783" y="5525239"/>
            <a:ext cx="3175" cy="0"/>
          </a:xfrm>
          <a:custGeom>
            <a:avLst/>
            <a:gdLst/>
            <a:ahLst/>
            <a:cxnLst/>
            <a:rect l="l" t="t" r="r" b="b"/>
            <a:pathLst>
              <a:path w="3175">
                <a:moveTo>
                  <a:pt x="0" y="0"/>
                </a:moveTo>
                <a:lnTo>
                  <a:pt x="2760" y="0"/>
                </a:lnTo>
              </a:path>
            </a:pathLst>
          </a:custGeom>
          <a:ln w="3175">
            <a:solidFill>
              <a:srgbClr val="000000"/>
            </a:solidFill>
          </a:ln>
        </p:spPr>
        <p:txBody>
          <a:bodyPr wrap="square" lIns="0" tIns="0" rIns="0" bIns="0" rtlCol="0"/>
          <a:lstStyle/>
          <a:p>
            <a:endParaRPr/>
          </a:p>
        </p:txBody>
      </p:sp>
      <p:sp>
        <p:nvSpPr>
          <p:cNvPr id="1950" name="object 1950"/>
          <p:cNvSpPr/>
          <p:nvPr/>
        </p:nvSpPr>
        <p:spPr>
          <a:xfrm>
            <a:off x="4624934" y="5525239"/>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1951" name="object 1951"/>
          <p:cNvSpPr/>
          <p:nvPr/>
        </p:nvSpPr>
        <p:spPr>
          <a:xfrm>
            <a:off x="4666380" y="5525239"/>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1952" name="object 1952"/>
          <p:cNvSpPr/>
          <p:nvPr/>
        </p:nvSpPr>
        <p:spPr>
          <a:xfrm>
            <a:off x="4686611" y="5525239"/>
            <a:ext cx="3175" cy="0"/>
          </a:xfrm>
          <a:custGeom>
            <a:avLst/>
            <a:gdLst/>
            <a:ahLst/>
            <a:cxnLst/>
            <a:rect l="l" t="t" r="r" b="b"/>
            <a:pathLst>
              <a:path w="3175">
                <a:moveTo>
                  <a:pt x="0" y="0"/>
                </a:moveTo>
                <a:lnTo>
                  <a:pt x="2760" y="0"/>
                </a:lnTo>
              </a:path>
            </a:pathLst>
          </a:custGeom>
          <a:ln w="3175">
            <a:solidFill>
              <a:srgbClr val="000000"/>
            </a:solidFill>
          </a:ln>
        </p:spPr>
        <p:txBody>
          <a:bodyPr wrap="square" lIns="0" tIns="0" rIns="0" bIns="0" rtlCol="0"/>
          <a:lstStyle/>
          <a:p>
            <a:endParaRPr/>
          </a:p>
        </p:txBody>
      </p:sp>
      <p:sp>
        <p:nvSpPr>
          <p:cNvPr id="1953" name="object 1953"/>
          <p:cNvSpPr/>
          <p:nvPr/>
        </p:nvSpPr>
        <p:spPr>
          <a:xfrm>
            <a:off x="4707775" y="5525239"/>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1954" name="object 1954"/>
          <p:cNvSpPr/>
          <p:nvPr/>
        </p:nvSpPr>
        <p:spPr>
          <a:xfrm>
            <a:off x="4728019" y="5525239"/>
            <a:ext cx="3175" cy="0"/>
          </a:xfrm>
          <a:custGeom>
            <a:avLst/>
            <a:gdLst/>
            <a:ahLst/>
            <a:cxnLst/>
            <a:rect l="l" t="t" r="r" b="b"/>
            <a:pathLst>
              <a:path w="3175">
                <a:moveTo>
                  <a:pt x="0" y="0"/>
                </a:moveTo>
                <a:lnTo>
                  <a:pt x="2760" y="0"/>
                </a:lnTo>
              </a:path>
            </a:pathLst>
          </a:custGeom>
          <a:ln w="3175">
            <a:solidFill>
              <a:srgbClr val="000000"/>
            </a:solidFill>
          </a:ln>
        </p:spPr>
        <p:txBody>
          <a:bodyPr wrap="square" lIns="0" tIns="0" rIns="0" bIns="0" rtlCol="0"/>
          <a:lstStyle/>
          <a:p>
            <a:endParaRPr/>
          </a:p>
        </p:txBody>
      </p:sp>
      <p:sp>
        <p:nvSpPr>
          <p:cNvPr id="1955" name="object 1955"/>
          <p:cNvSpPr/>
          <p:nvPr/>
        </p:nvSpPr>
        <p:spPr>
          <a:xfrm>
            <a:off x="4749208" y="5525239"/>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1956" name="object 1956"/>
          <p:cNvSpPr/>
          <p:nvPr/>
        </p:nvSpPr>
        <p:spPr>
          <a:xfrm>
            <a:off x="4769452" y="5525239"/>
            <a:ext cx="3175" cy="0"/>
          </a:xfrm>
          <a:custGeom>
            <a:avLst/>
            <a:gdLst/>
            <a:ahLst/>
            <a:cxnLst/>
            <a:rect l="l" t="t" r="r" b="b"/>
            <a:pathLst>
              <a:path w="3175">
                <a:moveTo>
                  <a:pt x="0" y="0"/>
                </a:moveTo>
                <a:lnTo>
                  <a:pt x="2760" y="0"/>
                </a:lnTo>
              </a:path>
            </a:pathLst>
          </a:custGeom>
          <a:ln w="3175">
            <a:solidFill>
              <a:srgbClr val="000000"/>
            </a:solidFill>
          </a:ln>
        </p:spPr>
        <p:txBody>
          <a:bodyPr wrap="square" lIns="0" tIns="0" rIns="0" bIns="0" rtlCol="0"/>
          <a:lstStyle/>
          <a:p>
            <a:endParaRPr/>
          </a:p>
        </p:txBody>
      </p:sp>
      <p:sp>
        <p:nvSpPr>
          <p:cNvPr id="1957" name="object 1957"/>
          <p:cNvSpPr/>
          <p:nvPr/>
        </p:nvSpPr>
        <p:spPr>
          <a:xfrm>
            <a:off x="4790616" y="5525239"/>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1958" name="object 1958"/>
          <p:cNvSpPr/>
          <p:nvPr/>
        </p:nvSpPr>
        <p:spPr>
          <a:xfrm>
            <a:off x="4810860" y="5525239"/>
            <a:ext cx="3175" cy="0"/>
          </a:xfrm>
          <a:custGeom>
            <a:avLst/>
            <a:gdLst/>
            <a:ahLst/>
            <a:cxnLst/>
            <a:rect l="l" t="t" r="r" b="b"/>
            <a:pathLst>
              <a:path w="3175">
                <a:moveTo>
                  <a:pt x="0" y="0"/>
                </a:moveTo>
                <a:lnTo>
                  <a:pt x="2760" y="0"/>
                </a:lnTo>
              </a:path>
            </a:pathLst>
          </a:custGeom>
          <a:ln w="3175">
            <a:solidFill>
              <a:srgbClr val="000000"/>
            </a:solidFill>
          </a:ln>
        </p:spPr>
        <p:txBody>
          <a:bodyPr wrap="square" lIns="0" tIns="0" rIns="0" bIns="0" rtlCol="0"/>
          <a:lstStyle/>
          <a:p>
            <a:endParaRPr/>
          </a:p>
        </p:txBody>
      </p:sp>
      <p:sp>
        <p:nvSpPr>
          <p:cNvPr id="1959" name="object 1959"/>
          <p:cNvSpPr/>
          <p:nvPr/>
        </p:nvSpPr>
        <p:spPr>
          <a:xfrm>
            <a:off x="4832011" y="5525239"/>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1960" name="object 1960"/>
          <p:cNvSpPr/>
          <p:nvPr/>
        </p:nvSpPr>
        <p:spPr>
          <a:xfrm>
            <a:off x="4852293" y="5525239"/>
            <a:ext cx="3175" cy="0"/>
          </a:xfrm>
          <a:custGeom>
            <a:avLst/>
            <a:gdLst/>
            <a:ahLst/>
            <a:cxnLst/>
            <a:rect l="l" t="t" r="r" b="b"/>
            <a:pathLst>
              <a:path w="3175">
                <a:moveTo>
                  <a:pt x="0" y="0"/>
                </a:moveTo>
                <a:lnTo>
                  <a:pt x="2760" y="0"/>
                </a:lnTo>
              </a:path>
            </a:pathLst>
          </a:custGeom>
          <a:ln w="3175">
            <a:solidFill>
              <a:srgbClr val="000000"/>
            </a:solidFill>
          </a:ln>
        </p:spPr>
        <p:txBody>
          <a:bodyPr wrap="square" lIns="0" tIns="0" rIns="0" bIns="0" rtlCol="0"/>
          <a:lstStyle/>
          <a:p>
            <a:endParaRPr/>
          </a:p>
        </p:txBody>
      </p:sp>
      <p:sp>
        <p:nvSpPr>
          <p:cNvPr id="1961" name="object 1961"/>
          <p:cNvSpPr/>
          <p:nvPr/>
        </p:nvSpPr>
        <p:spPr>
          <a:xfrm>
            <a:off x="4873457" y="5525239"/>
            <a:ext cx="1905" cy="0"/>
          </a:xfrm>
          <a:custGeom>
            <a:avLst/>
            <a:gdLst/>
            <a:ahLst/>
            <a:cxnLst/>
            <a:rect l="l" t="t" r="r" b="b"/>
            <a:pathLst>
              <a:path w="1904">
                <a:moveTo>
                  <a:pt x="0" y="0"/>
                </a:moveTo>
                <a:lnTo>
                  <a:pt x="1827" y="0"/>
                </a:lnTo>
              </a:path>
            </a:pathLst>
          </a:custGeom>
          <a:ln w="3175">
            <a:solidFill>
              <a:srgbClr val="000000"/>
            </a:solidFill>
          </a:ln>
        </p:spPr>
        <p:txBody>
          <a:bodyPr wrap="square" lIns="0" tIns="0" rIns="0" bIns="0" rtlCol="0"/>
          <a:lstStyle/>
          <a:p>
            <a:endParaRPr/>
          </a:p>
        </p:txBody>
      </p:sp>
      <p:sp>
        <p:nvSpPr>
          <p:cNvPr id="1962" name="object 1962"/>
          <p:cNvSpPr/>
          <p:nvPr/>
        </p:nvSpPr>
        <p:spPr>
          <a:xfrm>
            <a:off x="4894608" y="5525239"/>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1963" name="object 1963"/>
          <p:cNvSpPr/>
          <p:nvPr/>
        </p:nvSpPr>
        <p:spPr>
          <a:xfrm>
            <a:off x="4914852" y="5525239"/>
            <a:ext cx="3175" cy="0"/>
          </a:xfrm>
          <a:custGeom>
            <a:avLst/>
            <a:gdLst/>
            <a:ahLst/>
            <a:cxnLst/>
            <a:rect l="l" t="t" r="r" b="b"/>
            <a:pathLst>
              <a:path w="3175">
                <a:moveTo>
                  <a:pt x="0" y="0"/>
                </a:moveTo>
                <a:lnTo>
                  <a:pt x="2760" y="0"/>
                </a:lnTo>
              </a:path>
            </a:pathLst>
          </a:custGeom>
          <a:ln w="3175">
            <a:solidFill>
              <a:srgbClr val="000000"/>
            </a:solidFill>
          </a:ln>
        </p:spPr>
        <p:txBody>
          <a:bodyPr wrap="square" lIns="0" tIns="0" rIns="0" bIns="0" rtlCol="0"/>
          <a:lstStyle/>
          <a:p>
            <a:endParaRPr/>
          </a:p>
        </p:txBody>
      </p:sp>
      <p:sp>
        <p:nvSpPr>
          <p:cNvPr id="1964" name="object 1964"/>
          <p:cNvSpPr/>
          <p:nvPr/>
        </p:nvSpPr>
        <p:spPr>
          <a:xfrm>
            <a:off x="4936016" y="5525239"/>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1965" name="object 1965"/>
          <p:cNvSpPr/>
          <p:nvPr/>
        </p:nvSpPr>
        <p:spPr>
          <a:xfrm>
            <a:off x="4956260" y="5525239"/>
            <a:ext cx="3175" cy="0"/>
          </a:xfrm>
          <a:custGeom>
            <a:avLst/>
            <a:gdLst/>
            <a:ahLst/>
            <a:cxnLst/>
            <a:rect l="l" t="t" r="r" b="b"/>
            <a:pathLst>
              <a:path w="3175">
                <a:moveTo>
                  <a:pt x="0" y="0"/>
                </a:moveTo>
                <a:lnTo>
                  <a:pt x="2786" y="0"/>
                </a:lnTo>
              </a:path>
            </a:pathLst>
          </a:custGeom>
          <a:ln w="3175">
            <a:solidFill>
              <a:srgbClr val="000000"/>
            </a:solidFill>
          </a:ln>
        </p:spPr>
        <p:txBody>
          <a:bodyPr wrap="square" lIns="0" tIns="0" rIns="0" bIns="0" rtlCol="0"/>
          <a:lstStyle/>
          <a:p>
            <a:endParaRPr/>
          </a:p>
        </p:txBody>
      </p:sp>
      <p:sp>
        <p:nvSpPr>
          <p:cNvPr id="1966" name="object 1966"/>
          <p:cNvSpPr/>
          <p:nvPr/>
        </p:nvSpPr>
        <p:spPr>
          <a:xfrm>
            <a:off x="4977450" y="5525239"/>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1967" name="object 1967"/>
          <p:cNvSpPr/>
          <p:nvPr/>
        </p:nvSpPr>
        <p:spPr>
          <a:xfrm>
            <a:off x="4997693" y="5525239"/>
            <a:ext cx="3175" cy="0"/>
          </a:xfrm>
          <a:custGeom>
            <a:avLst/>
            <a:gdLst/>
            <a:ahLst/>
            <a:cxnLst/>
            <a:rect l="l" t="t" r="r" b="b"/>
            <a:pathLst>
              <a:path w="3175">
                <a:moveTo>
                  <a:pt x="0" y="0"/>
                </a:moveTo>
                <a:lnTo>
                  <a:pt x="2760" y="0"/>
                </a:lnTo>
              </a:path>
            </a:pathLst>
          </a:custGeom>
          <a:ln w="3175">
            <a:solidFill>
              <a:srgbClr val="000000"/>
            </a:solidFill>
          </a:ln>
        </p:spPr>
        <p:txBody>
          <a:bodyPr wrap="square" lIns="0" tIns="0" rIns="0" bIns="0" rtlCol="0"/>
          <a:lstStyle/>
          <a:p>
            <a:endParaRPr/>
          </a:p>
        </p:txBody>
      </p:sp>
      <p:sp>
        <p:nvSpPr>
          <p:cNvPr id="1968" name="object 1968"/>
          <p:cNvSpPr/>
          <p:nvPr/>
        </p:nvSpPr>
        <p:spPr>
          <a:xfrm>
            <a:off x="5018857" y="5525239"/>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1969" name="object 1969"/>
          <p:cNvSpPr/>
          <p:nvPr/>
        </p:nvSpPr>
        <p:spPr>
          <a:xfrm>
            <a:off x="5039088" y="5525239"/>
            <a:ext cx="3175" cy="0"/>
          </a:xfrm>
          <a:custGeom>
            <a:avLst/>
            <a:gdLst/>
            <a:ahLst/>
            <a:cxnLst/>
            <a:rect l="l" t="t" r="r" b="b"/>
            <a:pathLst>
              <a:path w="3175">
                <a:moveTo>
                  <a:pt x="0" y="0"/>
                </a:moveTo>
                <a:lnTo>
                  <a:pt x="2760" y="0"/>
                </a:lnTo>
              </a:path>
            </a:pathLst>
          </a:custGeom>
          <a:ln w="3175">
            <a:solidFill>
              <a:srgbClr val="000000"/>
            </a:solidFill>
          </a:ln>
        </p:spPr>
        <p:txBody>
          <a:bodyPr wrap="square" lIns="0" tIns="0" rIns="0" bIns="0" rtlCol="0"/>
          <a:lstStyle/>
          <a:p>
            <a:endParaRPr/>
          </a:p>
        </p:txBody>
      </p:sp>
      <p:sp>
        <p:nvSpPr>
          <p:cNvPr id="1970" name="object 1970"/>
          <p:cNvSpPr/>
          <p:nvPr/>
        </p:nvSpPr>
        <p:spPr>
          <a:xfrm>
            <a:off x="5060252" y="5525239"/>
            <a:ext cx="1905" cy="0"/>
          </a:xfrm>
          <a:custGeom>
            <a:avLst/>
            <a:gdLst/>
            <a:ahLst/>
            <a:cxnLst/>
            <a:rect l="l" t="t" r="r" b="b"/>
            <a:pathLst>
              <a:path w="1904">
                <a:moveTo>
                  <a:pt x="0" y="0"/>
                </a:moveTo>
                <a:lnTo>
                  <a:pt x="1878" y="0"/>
                </a:lnTo>
              </a:path>
            </a:pathLst>
          </a:custGeom>
          <a:ln w="3175">
            <a:solidFill>
              <a:srgbClr val="000000"/>
            </a:solidFill>
          </a:ln>
        </p:spPr>
        <p:txBody>
          <a:bodyPr wrap="square" lIns="0" tIns="0" rIns="0" bIns="0" rtlCol="0"/>
          <a:lstStyle/>
          <a:p>
            <a:endParaRPr/>
          </a:p>
        </p:txBody>
      </p:sp>
      <p:sp>
        <p:nvSpPr>
          <p:cNvPr id="1971" name="object 1971"/>
          <p:cNvSpPr/>
          <p:nvPr/>
        </p:nvSpPr>
        <p:spPr>
          <a:xfrm>
            <a:off x="5080522" y="5525239"/>
            <a:ext cx="3175" cy="0"/>
          </a:xfrm>
          <a:custGeom>
            <a:avLst/>
            <a:gdLst/>
            <a:ahLst/>
            <a:cxnLst/>
            <a:rect l="l" t="t" r="r" b="b"/>
            <a:pathLst>
              <a:path w="3175">
                <a:moveTo>
                  <a:pt x="0" y="0"/>
                </a:moveTo>
                <a:lnTo>
                  <a:pt x="2760" y="0"/>
                </a:lnTo>
              </a:path>
            </a:pathLst>
          </a:custGeom>
          <a:ln w="3175">
            <a:solidFill>
              <a:srgbClr val="000000"/>
            </a:solidFill>
          </a:ln>
        </p:spPr>
        <p:txBody>
          <a:bodyPr wrap="square" lIns="0" tIns="0" rIns="0" bIns="0" rtlCol="0"/>
          <a:lstStyle/>
          <a:p>
            <a:endParaRPr/>
          </a:p>
        </p:txBody>
      </p:sp>
      <p:sp>
        <p:nvSpPr>
          <p:cNvPr id="1972" name="object 1972"/>
          <p:cNvSpPr/>
          <p:nvPr/>
        </p:nvSpPr>
        <p:spPr>
          <a:xfrm>
            <a:off x="5101686" y="5525239"/>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1973" name="object 1973"/>
          <p:cNvSpPr/>
          <p:nvPr/>
        </p:nvSpPr>
        <p:spPr>
          <a:xfrm>
            <a:off x="5143093" y="5525239"/>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1974" name="object 1974"/>
          <p:cNvSpPr/>
          <p:nvPr/>
        </p:nvSpPr>
        <p:spPr>
          <a:xfrm>
            <a:off x="5163337" y="5525239"/>
            <a:ext cx="3175" cy="0"/>
          </a:xfrm>
          <a:custGeom>
            <a:avLst/>
            <a:gdLst/>
            <a:ahLst/>
            <a:cxnLst/>
            <a:rect l="l" t="t" r="r" b="b"/>
            <a:pathLst>
              <a:path w="3175">
                <a:moveTo>
                  <a:pt x="0" y="0"/>
                </a:moveTo>
                <a:lnTo>
                  <a:pt x="2786" y="0"/>
                </a:lnTo>
              </a:path>
            </a:pathLst>
          </a:custGeom>
          <a:ln w="3175">
            <a:solidFill>
              <a:srgbClr val="000000"/>
            </a:solidFill>
          </a:ln>
        </p:spPr>
        <p:txBody>
          <a:bodyPr wrap="square" lIns="0" tIns="0" rIns="0" bIns="0" rtlCol="0"/>
          <a:lstStyle/>
          <a:p>
            <a:endParaRPr/>
          </a:p>
        </p:txBody>
      </p:sp>
      <p:sp>
        <p:nvSpPr>
          <p:cNvPr id="1975" name="object 1975"/>
          <p:cNvSpPr/>
          <p:nvPr/>
        </p:nvSpPr>
        <p:spPr>
          <a:xfrm>
            <a:off x="5184527" y="5525239"/>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1976" name="object 1976"/>
          <p:cNvSpPr/>
          <p:nvPr/>
        </p:nvSpPr>
        <p:spPr>
          <a:xfrm>
            <a:off x="5205691" y="5525239"/>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1977" name="object 1977"/>
          <p:cNvSpPr/>
          <p:nvPr/>
        </p:nvSpPr>
        <p:spPr>
          <a:xfrm>
            <a:off x="5225934" y="5525239"/>
            <a:ext cx="3175" cy="0"/>
          </a:xfrm>
          <a:custGeom>
            <a:avLst/>
            <a:gdLst/>
            <a:ahLst/>
            <a:cxnLst/>
            <a:rect l="l" t="t" r="r" b="b"/>
            <a:pathLst>
              <a:path w="3175">
                <a:moveTo>
                  <a:pt x="0" y="0"/>
                </a:moveTo>
                <a:lnTo>
                  <a:pt x="2747" y="0"/>
                </a:lnTo>
              </a:path>
            </a:pathLst>
          </a:custGeom>
          <a:ln w="3175">
            <a:solidFill>
              <a:srgbClr val="000000"/>
            </a:solidFill>
          </a:ln>
        </p:spPr>
        <p:txBody>
          <a:bodyPr wrap="square" lIns="0" tIns="0" rIns="0" bIns="0" rtlCol="0"/>
          <a:lstStyle/>
          <a:p>
            <a:endParaRPr/>
          </a:p>
        </p:txBody>
      </p:sp>
      <p:sp>
        <p:nvSpPr>
          <p:cNvPr id="1978" name="object 1978"/>
          <p:cNvSpPr/>
          <p:nvPr/>
        </p:nvSpPr>
        <p:spPr>
          <a:xfrm>
            <a:off x="5247086" y="5525239"/>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1979" name="object 1979"/>
          <p:cNvSpPr/>
          <p:nvPr/>
        </p:nvSpPr>
        <p:spPr>
          <a:xfrm>
            <a:off x="5267330" y="5525239"/>
            <a:ext cx="3175" cy="0"/>
          </a:xfrm>
          <a:custGeom>
            <a:avLst/>
            <a:gdLst/>
            <a:ahLst/>
            <a:cxnLst/>
            <a:rect l="l" t="t" r="r" b="b"/>
            <a:pathLst>
              <a:path w="3175">
                <a:moveTo>
                  <a:pt x="0" y="0"/>
                </a:moveTo>
                <a:lnTo>
                  <a:pt x="2798" y="0"/>
                </a:lnTo>
              </a:path>
            </a:pathLst>
          </a:custGeom>
          <a:ln w="3175">
            <a:solidFill>
              <a:srgbClr val="000000"/>
            </a:solidFill>
          </a:ln>
        </p:spPr>
        <p:txBody>
          <a:bodyPr wrap="square" lIns="0" tIns="0" rIns="0" bIns="0" rtlCol="0"/>
          <a:lstStyle/>
          <a:p>
            <a:endParaRPr/>
          </a:p>
        </p:txBody>
      </p:sp>
      <p:sp>
        <p:nvSpPr>
          <p:cNvPr id="1980" name="object 1980"/>
          <p:cNvSpPr/>
          <p:nvPr/>
        </p:nvSpPr>
        <p:spPr>
          <a:xfrm>
            <a:off x="5288519" y="5525239"/>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1981" name="object 1981"/>
          <p:cNvSpPr/>
          <p:nvPr/>
        </p:nvSpPr>
        <p:spPr>
          <a:xfrm>
            <a:off x="5308763" y="5525239"/>
            <a:ext cx="3175" cy="0"/>
          </a:xfrm>
          <a:custGeom>
            <a:avLst/>
            <a:gdLst/>
            <a:ahLst/>
            <a:cxnLst/>
            <a:rect l="l" t="t" r="r" b="b"/>
            <a:pathLst>
              <a:path w="3175">
                <a:moveTo>
                  <a:pt x="0" y="0"/>
                </a:moveTo>
                <a:lnTo>
                  <a:pt x="2760" y="0"/>
                </a:lnTo>
              </a:path>
            </a:pathLst>
          </a:custGeom>
          <a:ln w="3175">
            <a:solidFill>
              <a:srgbClr val="000000"/>
            </a:solidFill>
          </a:ln>
        </p:spPr>
        <p:txBody>
          <a:bodyPr wrap="square" lIns="0" tIns="0" rIns="0" bIns="0" rtlCol="0"/>
          <a:lstStyle/>
          <a:p>
            <a:endParaRPr/>
          </a:p>
        </p:txBody>
      </p:sp>
      <p:sp>
        <p:nvSpPr>
          <p:cNvPr id="1982" name="object 1982"/>
          <p:cNvSpPr/>
          <p:nvPr/>
        </p:nvSpPr>
        <p:spPr>
          <a:xfrm>
            <a:off x="5329927" y="5525239"/>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1983" name="object 1983"/>
          <p:cNvSpPr/>
          <p:nvPr/>
        </p:nvSpPr>
        <p:spPr>
          <a:xfrm>
            <a:off x="5350171" y="5525239"/>
            <a:ext cx="3175" cy="0"/>
          </a:xfrm>
          <a:custGeom>
            <a:avLst/>
            <a:gdLst/>
            <a:ahLst/>
            <a:cxnLst/>
            <a:rect l="l" t="t" r="r" b="b"/>
            <a:pathLst>
              <a:path w="3175">
                <a:moveTo>
                  <a:pt x="0" y="0"/>
                </a:moveTo>
                <a:lnTo>
                  <a:pt x="2760" y="0"/>
                </a:lnTo>
              </a:path>
            </a:pathLst>
          </a:custGeom>
          <a:ln w="3175">
            <a:solidFill>
              <a:srgbClr val="000000"/>
            </a:solidFill>
          </a:ln>
        </p:spPr>
        <p:txBody>
          <a:bodyPr wrap="square" lIns="0" tIns="0" rIns="0" bIns="0" rtlCol="0"/>
          <a:lstStyle/>
          <a:p>
            <a:endParaRPr/>
          </a:p>
        </p:txBody>
      </p:sp>
      <p:sp>
        <p:nvSpPr>
          <p:cNvPr id="1984" name="object 1984"/>
          <p:cNvSpPr/>
          <p:nvPr/>
        </p:nvSpPr>
        <p:spPr>
          <a:xfrm>
            <a:off x="5371334" y="5525239"/>
            <a:ext cx="1905" cy="0"/>
          </a:xfrm>
          <a:custGeom>
            <a:avLst/>
            <a:gdLst/>
            <a:ahLst/>
            <a:cxnLst/>
            <a:rect l="l" t="t" r="r" b="b"/>
            <a:pathLst>
              <a:path w="1904">
                <a:moveTo>
                  <a:pt x="0" y="0"/>
                </a:moveTo>
                <a:lnTo>
                  <a:pt x="1865" y="0"/>
                </a:lnTo>
              </a:path>
            </a:pathLst>
          </a:custGeom>
          <a:ln w="3175">
            <a:solidFill>
              <a:srgbClr val="000000"/>
            </a:solidFill>
          </a:ln>
        </p:spPr>
        <p:txBody>
          <a:bodyPr wrap="square" lIns="0" tIns="0" rIns="0" bIns="0" rtlCol="0"/>
          <a:lstStyle/>
          <a:p>
            <a:endParaRPr/>
          </a:p>
        </p:txBody>
      </p:sp>
      <p:sp>
        <p:nvSpPr>
          <p:cNvPr id="1985" name="object 1985"/>
          <p:cNvSpPr/>
          <p:nvPr/>
        </p:nvSpPr>
        <p:spPr>
          <a:xfrm>
            <a:off x="5391604" y="5525239"/>
            <a:ext cx="3175" cy="0"/>
          </a:xfrm>
          <a:custGeom>
            <a:avLst/>
            <a:gdLst/>
            <a:ahLst/>
            <a:cxnLst/>
            <a:rect l="l" t="t" r="r" b="b"/>
            <a:pathLst>
              <a:path w="3175">
                <a:moveTo>
                  <a:pt x="0" y="0"/>
                </a:moveTo>
                <a:lnTo>
                  <a:pt x="2760" y="0"/>
                </a:lnTo>
              </a:path>
            </a:pathLst>
          </a:custGeom>
          <a:ln w="3175">
            <a:solidFill>
              <a:srgbClr val="000000"/>
            </a:solidFill>
          </a:ln>
        </p:spPr>
        <p:txBody>
          <a:bodyPr wrap="square" lIns="0" tIns="0" rIns="0" bIns="0" rtlCol="0"/>
          <a:lstStyle/>
          <a:p>
            <a:endParaRPr/>
          </a:p>
        </p:txBody>
      </p:sp>
      <p:sp>
        <p:nvSpPr>
          <p:cNvPr id="1986" name="object 1986"/>
          <p:cNvSpPr/>
          <p:nvPr/>
        </p:nvSpPr>
        <p:spPr>
          <a:xfrm>
            <a:off x="5412768" y="5525239"/>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1987" name="object 1987"/>
          <p:cNvSpPr/>
          <p:nvPr/>
        </p:nvSpPr>
        <p:spPr>
          <a:xfrm>
            <a:off x="5432999" y="5525239"/>
            <a:ext cx="3175" cy="0"/>
          </a:xfrm>
          <a:custGeom>
            <a:avLst/>
            <a:gdLst/>
            <a:ahLst/>
            <a:cxnLst/>
            <a:rect l="l" t="t" r="r" b="b"/>
            <a:pathLst>
              <a:path w="3175">
                <a:moveTo>
                  <a:pt x="0" y="0"/>
                </a:moveTo>
                <a:lnTo>
                  <a:pt x="2760" y="0"/>
                </a:lnTo>
              </a:path>
            </a:pathLst>
          </a:custGeom>
          <a:ln w="3175">
            <a:solidFill>
              <a:srgbClr val="000000"/>
            </a:solidFill>
          </a:ln>
        </p:spPr>
        <p:txBody>
          <a:bodyPr wrap="square" lIns="0" tIns="0" rIns="0" bIns="0" rtlCol="0"/>
          <a:lstStyle/>
          <a:p>
            <a:endParaRPr/>
          </a:p>
        </p:txBody>
      </p:sp>
      <p:sp>
        <p:nvSpPr>
          <p:cNvPr id="1988" name="object 1988"/>
          <p:cNvSpPr/>
          <p:nvPr/>
        </p:nvSpPr>
        <p:spPr>
          <a:xfrm>
            <a:off x="5454163" y="5525239"/>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1989" name="object 1989"/>
          <p:cNvSpPr/>
          <p:nvPr/>
        </p:nvSpPr>
        <p:spPr>
          <a:xfrm>
            <a:off x="5474407" y="5525239"/>
            <a:ext cx="3175" cy="0"/>
          </a:xfrm>
          <a:custGeom>
            <a:avLst/>
            <a:gdLst/>
            <a:ahLst/>
            <a:cxnLst/>
            <a:rect l="l" t="t" r="r" b="b"/>
            <a:pathLst>
              <a:path w="3175">
                <a:moveTo>
                  <a:pt x="0" y="0"/>
                </a:moveTo>
                <a:lnTo>
                  <a:pt x="2786" y="0"/>
                </a:lnTo>
              </a:path>
            </a:pathLst>
          </a:custGeom>
          <a:ln w="3175">
            <a:solidFill>
              <a:srgbClr val="000000"/>
            </a:solidFill>
          </a:ln>
        </p:spPr>
        <p:txBody>
          <a:bodyPr wrap="square" lIns="0" tIns="0" rIns="0" bIns="0" rtlCol="0"/>
          <a:lstStyle/>
          <a:p>
            <a:endParaRPr/>
          </a:p>
        </p:txBody>
      </p:sp>
      <p:sp>
        <p:nvSpPr>
          <p:cNvPr id="1990" name="object 1990"/>
          <p:cNvSpPr/>
          <p:nvPr/>
        </p:nvSpPr>
        <p:spPr>
          <a:xfrm>
            <a:off x="5495596" y="5525239"/>
            <a:ext cx="3175" cy="0"/>
          </a:xfrm>
          <a:custGeom>
            <a:avLst/>
            <a:gdLst/>
            <a:ahLst/>
            <a:cxnLst/>
            <a:rect l="l" t="t" r="r" b="b"/>
            <a:pathLst>
              <a:path w="3175">
                <a:moveTo>
                  <a:pt x="0" y="0"/>
                </a:moveTo>
                <a:lnTo>
                  <a:pt x="2760" y="0"/>
                </a:lnTo>
              </a:path>
            </a:pathLst>
          </a:custGeom>
          <a:ln w="3175">
            <a:solidFill>
              <a:srgbClr val="000000"/>
            </a:solidFill>
          </a:ln>
        </p:spPr>
        <p:txBody>
          <a:bodyPr wrap="square" lIns="0" tIns="0" rIns="0" bIns="0" rtlCol="0"/>
          <a:lstStyle/>
          <a:p>
            <a:endParaRPr/>
          </a:p>
        </p:txBody>
      </p:sp>
      <p:sp>
        <p:nvSpPr>
          <p:cNvPr id="1991" name="object 1991"/>
          <p:cNvSpPr/>
          <p:nvPr/>
        </p:nvSpPr>
        <p:spPr>
          <a:xfrm>
            <a:off x="5516760" y="5525239"/>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1992" name="object 1992"/>
          <p:cNvSpPr/>
          <p:nvPr/>
        </p:nvSpPr>
        <p:spPr>
          <a:xfrm>
            <a:off x="5537004" y="5525239"/>
            <a:ext cx="3175" cy="0"/>
          </a:xfrm>
          <a:custGeom>
            <a:avLst/>
            <a:gdLst/>
            <a:ahLst/>
            <a:cxnLst/>
            <a:rect l="l" t="t" r="r" b="b"/>
            <a:pathLst>
              <a:path w="3175">
                <a:moveTo>
                  <a:pt x="0" y="0"/>
                </a:moveTo>
                <a:lnTo>
                  <a:pt x="2760" y="0"/>
                </a:lnTo>
              </a:path>
            </a:pathLst>
          </a:custGeom>
          <a:ln w="3175">
            <a:solidFill>
              <a:srgbClr val="000000"/>
            </a:solidFill>
          </a:ln>
        </p:spPr>
        <p:txBody>
          <a:bodyPr wrap="square" lIns="0" tIns="0" rIns="0" bIns="0" rtlCol="0"/>
          <a:lstStyle/>
          <a:p>
            <a:endParaRPr/>
          </a:p>
        </p:txBody>
      </p:sp>
      <p:sp>
        <p:nvSpPr>
          <p:cNvPr id="1993" name="object 1993"/>
          <p:cNvSpPr/>
          <p:nvPr/>
        </p:nvSpPr>
        <p:spPr>
          <a:xfrm>
            <a:off x="5558168" y="5525239"/>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1994" name="object 1994"/>
          <p:cNvSpPr/>
          <p:nvPr/>
        </p:nvSpPr>
        <p:spPr>
          <a:xfrm>
            <a:off x="5578412" y="5525239"/>
            <a:ext cx="3175" cy="0"/>
          </a:xfrm>
          <a:custGeom>
            <a:avLst/>
            <a:gdLst/>
            <a:ahLst/>
            <a:cxnLst/>
            <a:rect l="l" t="t" r="r" b="b"/>
            <a:pathLst>
              <a:path w="3175">
                <a:moveTo>
                  <a:pt x="0" y="0"/>
                </a:moveTo>
                <a:lnTo>
                  <a:pt x="2747" y="0"/>
                </a:lnTo>
              </a:path>
            </a:pathLst>
          </a:custGeom>
          <a:ln w="3175">
            <a:solidFill>
              <a:srgbClr val="000000"/>
            </a:solidFill>
          </a:ln>
        </p:spPr>
        <p:txBody>
          <a:bodyPr wrap="square" lIns="0" tIns="0" rIns="0" bIns="0" rtlCol="0"/>
          <a:lstStyle/>
          <a:p>
            <a:endParaRPr/>
          </a:p>
        </p:txBody>
      </p:sp>
      <p:sp>
        <p:nvSpPr>
          <p:cNvPr id="1995" name="object 1995"/>
          <p:cNvSpPr/>
          <p:nvPr/>
        </p:nvSpPr>
        <p:spPr>
          <a:xfrm>
            <a:off x="5599601" y="5525239"/>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1996" name="object 1996"/>
          <p:cNvSpPr/>
          <p:nvPr/>
        </p:nvSpPr>
        <p:spPr>
          <a:xfrm>
            <a:off x="5640996" y="5525239"/>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1997" name="object 1997"/>
          <p:cNvSpPr/>
          <p:nvPr/>
        </p:nvSpPr>
        <p:spPr>
          <a:xfrm>
            <a:off x="5661240" y="5525239"/>
            <a:ext cx="3175" cy="0"/>
          </a:xfrm>
          <a:custGeom>
            <a:avLst/>
            <a:gdLst/>
            <a:ahLst/>
            <a:cxnLst/>
            <a:rect l="l" t="t" r="r" b="b"/>
            <a:pathLst>
              <a:path w="3175">
                <a:moveTo>
                  <a:pt x="0" y="0"/>
                </a:moveTo>
                <a:lnTo>
                  <a:pt x="2760" y="0"/>
                </a:lnTo>
              </a:path>
            </a:pathLst>
          </a:custGeom>
          <a:ln w="3175">
            <a:solidFill>
              <a:srgbClr val="000000"/>
            </a:solidFill>
          </a:ln>
        </p:spPr>
        <p:txBody>
          <a:bodyPr wrap="square" lIns="0" tIns="0" rIns="0" bIns="0" rtlCol="0"/>
          <a:lstStyle/>
          <a:p>
            <a:endParaRPr/>
          </a:p>
        </p:txBody>
      </p:sp>
      <p:sp>
        <p:nvSpPr>
          <p:cNvPr id="1998" name="object 1998"/>
          <p:cNvSpPr/>
          <p:nvPr/>
        </p:nvSpPr>
        <p:spPr>
          <a:xfrm>
            <a:off x="5682404" y="5525239"/>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1999" name="object 1999"/>
          <p:cNvSpPr/>
          <p:nvPr/>
        </p:nvSpPr>
        <p:spPr>
          <a:xfrm>
            <a:off x="5702674" y="5525239"/>
            <a:ext cx="3175" cy="0"/>
          </a:xfrm>
          <a:custGeom>
            <a:avLst/>
            <a:gdLst/>
            <a:ahLst/>
            <a:cxnLst/>
            <a:rect l="l" t="t" r="r" b="b"/>
            <a:pathLst>
              <a:path w="3175">
                <a:moveTo>
                  <a:pt x="0" y="0"/>
                </a:moveTo>
                <a:lnTo>
                  <a:pt x="2760" y="0"/>
                </a:lnTo>
              </a:path>
            </a:pathLst>
          </a:custGeom>
          <a:ln w="3175">
            <a:solidFill>
              <a:srgbClr val="000000"/>
            </a:solidFill>
          </a:ln>
        </p:spPr>
        <p:txBody>
          <a:bodyPr wrap="square" lIns="0" tIns="0" rIns="0" bIns="0" rtlCol="0"/>
          <a:lstStyle/>
          <a:p>
            <a:endParaRPr/>
          </a:p>
        </p:txBody>
      </p:sp>
      <p:sp>
        <p:nvSpPr>
          <p:cNvPr id="2000" name="object 2000"/>
          <p:cNvSpPr/>
          <p:nvPr/>
        </p:nvSpPr>
        <p:spPr>
          <a:xfrm>
            <a:off x="5723837" y="5525239"/>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2001" name="object 2001"/>
          <p:cNvSpPr/>
          <p:nvPr/>
        </p:nvSpPr>
        <p:spPr>
          <a:xfrm>
            <a:off x="5744081" y="5525239"/>
            <a:ext cx="3175" cy="0"/>
          </a:xfrm>
          <a:custGeom>
            <a:avLst/>
            <a:gdLst/>
            <a:ahLst/>
            <a:cxnLst/>
            <a:rect l="l" t="t" r="r" b="b"/>
            <a:pathLst>
              <a:path w="3175">
                <a:moveTo>
                  <a:pt x="0" y="0"/>
                </a:moveTo>
                <a:lnTo>
                  <a:pt x="2760" y="0"/>
                </a:lnTo>
              </a:path>
            </a:pathLst>
          </a:custGeom>
          <a:ln w="3175">
            <a:solidFill>
              <a:srgbClr val="000000"/>
            </a:solidFill>
          </a:ln>
        </p:spPr>
        <p:txBody>
          <a:bodyPr wrap="square" lIns="0" tIns="0" rIns="0" bIns="0" rtlCol="0"/>
          <a:lstStyle/>
          <a:p>
            <a:endParaRPr/>
          </a:p>
        </p:txBody>
      </p:sp>
      <p:sp>
        <p:nvSpPr>
          <p:cNvPr id="2002" name="object 2002"/>
          <p:cNvSpPr/>
          <p:nvPr/>
        </p:nvSpPr>
        <p:spPr>
          <a:xfrm>
            <a:off x="5765245" y="5525239"/>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2003" name="object 2003"/>
          <p:cNvSpPr/>
          <p:nvPr/>
        </p:nvSpPr>
        <p:spPr>
          <a:xfrm>
            <a:off x="5785476" y="5525239"/>
            <a:ext cx="3175" cy="0"/>
          </a:xfrm>
          <a:custGeom>
            <a:avLst/>
            <a:gdLst/>
            <a:ahLst/>
            <a:cxnLst/>
            <a:rect l="l" t="t" r="r" b="b"/>
            <a:pathLst>
              <a:path w="3175">
                <a:moveTo>
                  <a:pt x="0" y="0"/>
                </a:moveTo>
                <a:lnTo>
                  <a:pt x="2760" y="0"/>
                </a:lnTo>
              </a:path>
            </a:pathLst>
          </a:custGeom>
          <a:ln w="3175">
            <a:solidFill>
              <a:srgbClr val="000000"/>
            </a:solidFill>
          </a:ln>
        </p:spPr>
        <p:txBody>
          <a:bodyPr wrap="square" lIns="0" tIns="0" rIns="0" bIns="0" rtlCol="0"/>
          <a:lstStyle/>
          <a:p>
            <a:endParaRPr/>
          </a:p>
        </p:txBody>
      </p:sp>
      <p:sp>
        <p:nvSpPr>
          <p:cNvPr id="2004" name="object 2004"/>
          <p:cNvSpPr/>
          <p:nvPr/>
        </p:nvSpPr>
        <p:spPr>
          <a:xfrm>
            <a:off x="5806678" y="5525239"/>
            <a:ext cx="3175" cy="0"/>
          </a:xfrm>
          <a:custGeom>
            <a:avLst/>
            <a:gdLst/>
            <a:ahLst/>
            <a:cxnLst/>
            <a:rect l="l" t="t" r="r" b="b"/>
            <a:pathLst>
              <a:path w="3175">
                <a:moveTo>
                  <a:pt x="0" y="0"/>
                </a:moveTo>
                <a:lnTo>
                  <a:pt x="2760" y="0"/>
                </a:lnTo>
              </a:path>
            </a:pathLst>
          </a:custGeom>
          <a:ln w="3175">
            <a:solidFill>
              <a:srgbClr val="000000"/>
            </a:solidFill>
          </a:ln>
        </p:spPr>
        <p:txBody>
          <a:bodyPr wrap="square" lIns="0" tIns="0" rIns="0" bIns="0" rtlCol="0"/>
          <a:lstStyle/>
          <a:p>
            <a:endParaRPr/>
          </a:p>
        </p:txBody>
      </p:sp>
      <p:sp>
        <p:nvSpPr>
          <p:cNvPr id="2005" name="object 2005"/>
          <p:cNvSpPr/>
          <p:nvPr/>
        </p:nvSpPr>
        <p:spPr>
          <a:xfrm>
            <a:off x="5827842" y="5525239"/>
            <a:ext cx="1905" cy="0"/>
          </a:xfrm>
          <a:custGeom>
            <a:avLst/>
            <a:gdLst/>
            <a:ahLst/>
            <a:cxnLst/>
            <a:rect l="l" t="t" r="r" b="b"/>
            <a:pathLst>
              <a:path w="1904">
                <a:moveTo>
                  <a:pt x="0" y="0"/>
                </a:moveTo>
                <a:lnTo>
                  <a:pt x="1827" y="0"/>
                </a:lnTo>
              </a:path>
            </a:pathLst>
          </a:custGeom>
          <a:ln w="3175">
            <a:solidFill>
              <a:srgbClr val="000000"/>
            </a:solidFill>
          </a:ln>
        </p:spPr>
        <p:txBody>
          <a:bodyPr wrap="square" lIns="0" tIns="0" rIns="0" bIns="0" rtlCol="0"/>
          <a:lstStyle/>
          <a:p>
            <a:endParaRPr/>
          </a:p>
        </p:txBody>
      </p:sp>
      <p:sp>
        <p:nvSpPr>
          <p:cNvPr id="2006" name="object 2006"/>
          <p:cNvSpPr/>
          <p:nvPr/>
        </p:nvSpPr>
        <p:spPr>
          <a:xfrm>
            <a:off x="5848074" y="5525239"/>
            <a:ext cx="3175" cy="0"/>
          </a:xfrm>
          <a:custGeom>
            <a:avLst/>
            <a:gdLst/>
            <a:ahLst/>
            <a:cxnLst/>
            <a:rect l="l" t="t" r="r" b="b"/>
            <a:pathLst>
              <a:path w="3175">
                <a:moveTo>
                  <a:pt x="0" y="0"/>
                </a:moveTo>
                <a:lnTo>
                  <a:pt x="2760" y="0"/>
                </a:lnTo>
              </a:path>
            </a:pathLst>
          </a:custGeom>
          <a:ln w="3175">
            <a:solidFill>
              <a:srgbClr val="000000"/>
            </a:solidFill>
          </a:ln>
        </p:spPr>
        <p:txBody>
          <a:bodyPr wrap="square" lIns="0" tIns="0" rIns="0" bIns="0" rtlCol="0"/>
          <a:lstStyle/>
          <a:p>
            <a:endParaRPr/>
          </a:p>
        </p:txBody>
      </p:sp>
      <p:sp>
        <p:nvSpPr>
          <p:cNvPr id="2007" name="object 2007"/>
          <p:cNvSpPr/>
          <p:nvPr/>
        </p:nvSpPr>
        <p:spPr>
          <a:xfrm>
            <a:off x="5869237" y="5525239"/>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2008" name="object 2008"/>
          <p:cNvSpPr/>
          <p:nvPr/>
        </p:nvSpPr>
        <p:spPr>
          <a:xfrm>
            <a:off x="5889481" y="5525239"/>
            <a:ext cx="3175" cy="0"/>
          </a:xfrm>
          <a:custGeom>
            <a:avLst/>
            <a:gdLst/>
            <a:ahLst/>
            <a:cxnLst/>
            <a:rect l="l" t="t" r="r" b="b"/>
            <a:pathLst>
              <a:path w="3175">
                <a:moveTo>
                  <a:pt x="0" y="0"/>
                </a:moveTo>
                <a:lnTo>
                  <a:pt x="2760" y="0"/>
                </a:lnTo>
              </a:path>
            </a:pathLst>
          </a:custGeom>
          <a:ln w="3175">
            <a:solidFill>
              <a:srgbClr val="000000"/>
            </a:solidFill>
          </a:ln>
        </p:spPr>
        <p:txBody>
          <a:bodyPr wrap="square" lIns="0" tIns="0" rIns="0" bIns="0" rtlCol="0"/>
          <a:lstStyle/>
          <a:p>
            <a:endParaRPr/>
          </a:p>
        </p:txBody>
      </p:sp>
      <p:sp>
        <p:nvSpPr>
          <p:cNvPr id="2009" name="object 2009"/>
          <p:cNvSpPr/>
          <p:nvPr/>
        </p:nvSpPr>
        <p:spPr>
          <a:xfrm>
            <a:off x="5910671" y="5525239"/>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2010" name="object 2010"/>
          <p:cNvSpPr/>
          <p:nvPr/>
        </p:nvSpPr>
        <p:spPr>
          <a:xfrm>
            <a:off x="5930915" y="5525239"/>
            <a:ext cx="3175" cy="0"/>
          </a:xfrm>
          <a:custGeom>
            <a:avLst/>
            <a:gdLst/>
            <a:ahLst/>
            <a:cxnLst/>
            <a:rect l="l" t="t" r="r" b="b"/>
            <a:pathLst>
              <a:path w="3175">
                <a:moveTo>
                  <a:pt x="0" y="0"/>
                </a:moveTo>
                <a:lnTo>
                  <a:pt x="2760" y="0"/>
                </a:lnTo>
              </a:path>
            </a:pathLst>
          </a:custGeom>
          <a:ln w="3175">
            <a:solidFill>
              <a:srgbClr val="000000"/>
            </a:solidFill>
          </a:ln>
        </p:spPr>
        <p:txBody>
          <a:bodyPr wrap="square" lIns="0" tIns="0" rIns="0" bIns="0" rtlCol="0"/>
          <a:lstStyle/>
          <a:p>
            <a:endParaRPr/>
          </a:p>
        </p:txBody>
      </p:sp>
      <p:sp>
        <p:nvSpPr>
          <p:cNvPr id="2011" name="object 2011"/>
          <p:cNvSpPr/>
          <p:nvPr/>
        </p:nvSpPr>
        <p:spPr>
          <a:xfrm>
            <a:off x="5952078" y="5525239"/>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2012" name="object 2012"/>
          <p:cNvSpPr/>
          <p:nvPr/>
        </p:nvSpPr>
        <p:spPr>
          <a:xfrm>
            <a:off x="5972322" y="5525239"/>
            <a:ext cx="3175" cy="0"/>
          </a:xfrm>
          <a:custGeom>
            <a:avLst/>
            <a:gdLst/>
            <a:ahLst/>
            <a:cxnLst/>
            <a:rect l="l" t="t" r="r" b="b"/>
            <a:pathLst>
              <a:path w="3175">
                <a:moveTo>
                  <a:pt x="0" y="0"/>
                </a:moveTo>
                <a:lnTo>
                  <a:pt x="2760" y="0"/>
                </a:lnTo>
              </a:path>
            </a:pathLst>
          </a:custGeom>
          <a:ln w="3175">
            <a:solidFill>
              <a:srgbClr val="000000"/>
            </a:solidFill>
          </a:ln>
        </p:spPr>
        <p:txBody>
          <a:bodyPr wrap="square" lIns="0" tIns="0" rIns="0" bIns="0" rtlCol="0"/>
          <a:lstStyle/>
          <a:p>
            <a:endParaRPr/>
          </a:p>
        </p:txBody>
      </p:sp>
      <p:sp>
        <p:nvSpPr>
          <p:cNvPr id="2013" name="object 2013"/>
          <p:cNvSpPr/>
          <p:nvPr/>
        </p:nvSpPr>
        <p:spPr>
          <a:xfrm>
            <a:off x="5993474" y="5525239"/>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2014" name="object 2014"/>
          <p:cNvSpPr/>
          <p:nvPr/>
        </p:nvSpPr>
        <p:spPr>
          <a:xfrm>
            <a:off x="6013756" y="5525239"/>
            <a:ext cx="3175" cy="0"/>
          </a:xfrm>
          <a:custGeom>
            <a:avLst/>
            <a:gdLst/>
            <a:ahLst/>
            <a:cxnLst/>
            <a:rect l="l" t="t" r="r" b="b"/>
            <a:pathLst>
              <a:path w="3175">
                <a:moveTo>
                  <a:pt x="0" y="0"/>
                </a:moveTo>
                <a:lnTo>
                  <a:pt x="2760" y="0"/>
                </a:lnTo>
              </a:path>
            </a:pathLst>
          </a:custGeom>
          <a:ln w="3175">
            <a:solidFill>
              <a:srgbClr val="000000"/>
            </a:solidFill>
          </a:ln>
        </p:spPr>
        <p:txBody>
          <a:bodyPr wrap="square" lIns="0" tIns="0" rIns="0" bIns="0" rtlCol="0"/>
          <a:lstStyle/>
          <a:p>
            <a:endParaRPr/>
          </a:p>
        </p:txBody>
      </p:sp>
      <p:sp>
        <p:nvSpPr>
          <p:cNvPr id="2015" name="object 2015"/>
          <p:cNvSpPr/>
          <p:nvPr/>
        </p:nvSpPr>
        <p:spPr>
          <a:xfrm>
            <a:off x="6034907" y="5525239"/>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2016" name="object 2016"/>
          <p:cNvSpPr/>
          <p:nvPr/>
        </p:nvSpPr>
        <p:spPr>
          <a:xfrm>
            <a:off x="6055150" y="5525239"/>
            <a:ext cx="3175" cy="0"/>
          </a:xfrm>
          <a:custGeom>
            <a:avLst/>
            <a:gdLst/>
            <a:ahLst/>
            <a:cxnLst/>
            <a:rect l="l" t="t" r="r" b="b"/>
            <a:pathLst>
              <a:path w="3175">
                <a:moveTo>
                  <a:pt x="0" y="0"/>
                </a:moveTo>
                <a:lnTo>
                  <a:pt x="2760" y="0"/>
                </a:lnTo>
              </a:path>
            </a:pathLst>
          </a:custGeom>
          <a:ln w="3175">
            <a:solidFill>
              <a:srgbClr val="000000"/>
            </a:solidFill>
          </a:ln>
        </p:spPr>
        <p:txBody>
          <a:bodyPr wrap="square" lIns="0" tIns="0" rIns="0" bIns="0" rtlCol="0"/>
          <a:lstStyle/>
          <a:p>
            <a:endParaRPr/>
          </a:p>
        </p:txBody>
      </p:sp>
      <p:sp>
        <p:nvSpPr>
          <p:cNvPr id="2017" name="object 2017"/>
          <p:cNvSpPr/>
          <p:nvPr/>
        </p:nvSpPr>
        <p:spPr>
          <a:xfrm>
            <a:off x="6076315" y="5525239"/>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2018" name="object 2018"/>
          <p:cNvSpPr/>
          <p:nvPr/>
        </p:nvSpPr>
        <p:spPr>
          <a:xfrm>
            <a:off x="6096558" y="5525239"/>
            <a:ext cx="3175" cy="0"/>
          </a:xfrm>
          <a:custGeom>
            <a:avLst/>
            <a:gdLst/>
            <a:ahLst/>
            <a:cxnLst/>
            <a:rect l="l" t="t" r="r" b="b"/>
            <a:pathLst>
              <a:path w="3175">
                <a:moveTo>
                  <a:pt x="0" y="0"/>
                </a:moveTo>
                <a:lnTo>
                  <a:pt x="2760" y="0"/>
                </a:lnTo>
              </a:path>
            </a:pathLst>
          </a:custGeom>
          <a:ln w="3175">
            <a:solidFill>
              <a:srgbClr val="000000"/>
            </a:solidFill>
          </a:ln>
        </p:spPr>
        <p:txBody>
          <a:bodyPr wrap="square" lIns="0" tIns="0" rIns="0" bIns="0" rtlCol="0"/>
          <a:lstStyle/>
          <a:p>
            <a:endParaRPr/>
          </a:p>
        </p:txBody>
      </p:sp>
      <p:sp>
        <p:nvSpPr>
          <p:cNvPr id="2019" name="object 2019"/>
          <p:cNvSpPr/>
          <p:nvPr/>
        </p:nvSpPr>
        <p:spPr>
          <a:xfrm>
            <a:off x="3607990" y="5224138"/>
            <a:ext cx="3175" cy="0"/>
          </a:xfrm>
          <a:custGeom>
            <a:avLst/>
            <a:gdLst/>
            <a:ahLst/>
            <a:cxnLst/>
            <a:rect l="l" t="t" r="r" b="b"/>
            <a:pathLst>
              <a:path w="3175">
                <a:moveTo>
                  <a:pt x="0" y="0"/>
                </a:moveTo>
                <a:lnTo>
                  <a:pt x="2760" y="0"/>
                </a:lnTo>
              </a:path>
            </a:pathLst>
          </a:custGeom>
          <a:ln w="3175">
            <a:solidFill>
              <a:srgbClr val="000000"/>
            </a:solidFill>
          </a:ln>
        </p:spPr>
        <p:txBody>
          <a:bodyPr wrap="square" lIns="0" tIns="0" rIns="0" bIns="0" rtlCol="0"/>
          <a:lstStyle/>
          <a:p>
            <a:endParaRPr/>
          </a:p>
        </p:txBody>
      </p:sp>
      <p:sp>
        <p:nvSpPr>
          <p:cNvPr id="2020" name="object 2020"/>
          <p:cNvSpPr/>
          <p:nvPr/>
        </p:nvSpPr>
        <p:spPr>
          <a:xfrm>
            <a:off x="3629154" y="5224138"/>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2021" name="object 2021"/>
          <p:cNvSpPr/>
          <p:nvPr/>
        </p:nvSpPr>
        <p:spPr>
          <a:xfrm>
            <a:off x="3649398" y="5224138"/>
            <a:ext cx="3175" cy="0"/>
          </a:xfrm>
          <a:custGeom>
            <a:avLst/>
            <a:gdLst/>
            <a:ahLst/>
            <a:cxnLst/>
            <a:rect l="l" t="t" r="r" b="b"/>
            <a:pathLst>
              <a:path w="3175">
                <a:moveTo>
                  <a:pt x="0" y="0"/>
                </a:moveTo>
                <a:lnTo>
                  <a:pt x="2760" y="0"/>
                </a:lnTo>
              </a:path>
            </a:pathLst>
          </a:custGeom>
          <a:ln w="3175">
            <a:solidFill>
              <a:srgbClr val="000000"/>
            </a:solidFill>
          </a:ln>
        </p:spPr>
        <p:txBody>
          <a:bodyPr wrap="square" lIns="0" tIns="0" rIns="0" bIns="0" rtlCol="0"/>
          <a:lstStyle/>
          <a:p>
            <a:endParaRPr/>
          </a:p>
        </p:txBody>
      </p:sp>
      <p:sp>
        <p:nvSpPr>
          <p:cNvPr id="2022" name="object 2022"/>
          <p:cNvSpPr/>
          <p:nvPr/>
        </p:nvSpPr>
        <p:spPr>
          <a:xfrm>
            <a:off x="3670549" y="5224138"/>
            <a:ext cx="3175" cy="0"/>
          </a:xfrm>
          <a:custGeom>
            <a:avLst/>
            <a:gdLst/>
            <a:ahLst/>
            <a:cxnLst/>
            <a:rect l="l" t="t" r="r" b="b"/>
            <a:pathLst>
              <a:path w="3175">
                <a:moveTo>
                  <a:pt x="0" y="0"/>
                </a:moveTo>
                <a:lnTo>
                  <a:pt x="2760" y="0"/>
                </a:lnTo>
              </a:path>
            </a:pathLst>
          </a:custGeom>
          <a:ln w="3175">
            <a:solidFill>
              <a:srgbClr val="000000"/>
            </a:solidFill>
          </a:ln>
        </p:spPr>
        <p:txBody>
          <a:bodyPr wrap="square" lIns="0" tIns="0" rIns="0" bIns="0" rtlCol="0"/>
          <a:lstStyle/>
          <a:p>
            <a:endParaRPr/>
          </a:p>
        </p:txBody>
      </p:sp>
      <p:sp>
        <p:nvSpPr>
          <p:cNvPr id="2023" name="object 2023"/>
          <p:cNvSpPr/>
          <p:nvPr/>
        </p:nvSpPr>
        <p:spPr>
          <a:xfrm>
            <a:off x="3691713" y="5224138"/>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2024" name="object 2024"/>
          <p:cNvSpPr/>
          <p:nvPr/>
        </p:nvSpPr>
        <p:spPr>
          <a:xfrm>
            <a:off x="3711995" y="5224138"/>
            <a:ext cx="3175" cy="0"/>
          </a:xfrm>
          <a:custGeom>
            <a:avLst/>
            <a:gdLst/>
            <a:ahLst/>
            <a:cxnLst/>
            <a:rect l="l" t="t" r="r" b="b"/>
            <a:pathLst>
              <a:path w="3175">
                <a:moveTo>
                  <a:pt x="0" y="0"/>
                </a:moveTo>
                <a:lnTo>
                  <a:pt x="2760" y="0"/>
                </a:lnTo>
              </a:path>
            </a:pathLst>
          </a:custGeom>
          <a:ln w="3175">
            <a:solidFill>
              <a:srgbClr val="000000"/>
            </a:solidFill>
          </a:ln>
        </p:spPr>
        <p:txBody>
          <a:bodyPr wrap="square" lIns="0" tIns="0" rIns="0" bIns="0" rtlCol="0"/>
          <a:lstStyle/>
          <a:p>
            <a:endParaRPr/>
          </a:p>
        </p:txBody>
      </p:sp>
      <p:sp>
        <p:nvSpPr>
          <p:cNvPr id="2025" name="object 2025"/>
          <p:cNvSpPr/>
          <p:nvPr/>
        </p:nvSpPr>
        <p:spPr>
          <a:xfrm>
            <a:off x="3733146" y="5224138"/>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2026" name="object 2026"/>
          <p:cNvSpPr/>
          <p:nvPr/>
        </p:nvSpPr>
        <p:spPr>
          <a:xfrm>
            <a:off x="3753390" y="5224138"/>
            <a:ext cx="3175" cy="0"/>
          </a:xfrm>
          <a:custGeom>
            <a:avLst/>
            <a:gdLst/>
            <a:ahLst/>
            <a:cxnLst/>
            <a:rect l="l" t="t" r="r" b="b"/>
            <a:pathLst>
              <a:path w="3175">
                <a:moveTo>
                  <a:pt x="0" y="0"/>
                </a:moveTo>
                <a:lnTo>
                  <a:pt x="2760" y="0"/>
                </a:lnTo>
              </a:path>
            </a:pathLst>
          </a:custGeom>
          <a:ln w="3175">
            <a:solidFill>
              <a:srgbClr val="000000"/>
            </a:solidFill>
          </a:ln>
        </p:spPr>
        <p:txBody>
          <a:bodyPr wrap="square" lIns="0" tIns="0" rIns="0" bIns="0" rtlCol="0"/>
          <a:lstStyle/>
          <a:p>
            <a:endParaRPr/>
          </a:p>
        </p:txBody>
      </p:sp>
      <p:sp>
        <p:nvSpPr>
          <p:cNvPr id="2027" name="object 2027"/>
          <p:cNvSpPr/>
          <p:nvPr/>
        </p:nvSpPr>
        <p:spPr>
          <a:xfrm>
            <a:off x="3774554" y="5224138"/>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2028" name="object 2028"/>
          <p:cNvSpPr/>
          <p:nvPr/>
        </p:nvSpPr>
        <p:spPr>
          <a:xfrm>
            <a:off x="3794798" y="5224138"/>
            <a:ext cx="3175" cy="0"/>
          </a:xfrm>
          <a:custGeom>
            <a:avLst/>
            <a:gdLst/>
            <a:ahLst/>
            <a:cxnLst/>
            <a:rect l="l" t="t" r="r" b="b"/>
            <a:pathLst>
              <a:path w="3175">
                <a:moveTo>
                  <a:pt x="0" y="0"/>
                </a:moveTo>
                <a:lnTo>
                  <a:pt x="2760" y="0"/>
                </a:lnTo>
              </a:path>
            </a:pathLst>
          </a:custGeom>
          <a:ln w="3175">
            <a:solidFill>
              <a:srgbClr val="000000"/>
            </a:solidFill>
          </a:ln>
        </p:spPr>
        <p:txBody>
          <a:bodyPr wrap="square" lIns="0" tIns="0" rIns="0" bIns="0" rtlCol="0"/>
          <a:lstStyle/>
          <a:p>
            <a:endParaRPr/>
          </a:p>
        </p:txBody>
      </p:sp>
      <p:sp>
        <p:nvSpPr>
          <p:cNvPr id="2029" name="object 2029"/>
          <p:cNvSpPr/>
          <p:nvPr/>
        </p:nvSpPr>
        <p:spPr>
          <a:xfrm>
            <a:off x="3815988" y="5224138"/>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2030" name="object 2030"/>
          <p:cNvSpPr/>
          <p:nvPr/>
        </p:nvSpPr>
        <p:spPr>
          <a:xfrm>
            <a:off x="3836231" y="5224138"/>
            <a:ext cx="3175" cy="0"/>
          </a:xfrm>
          <a:custGeom>
            <a:avLst/>
            <a:gdLst/>
            <a:ahLst/>
            <a:cxnLst/>
            <a:rect l="l" t="t" r="r" b="b"/>
            <a:pathLst>
              <a:path w="3175">
                <a:moveTo>
                  <a:pt x="0" y="0"/>
                </a:moveTo>
                <a:lnTo>
                  <a:pt x="2760" y="0"/>
                </a:lnTo>
              </a:path>
            </a:pathLst>
          </a:custGeom>
          <a:ln w="3175">
            <a:solidFill>
              <a:srgbClr val="000000"/>
            </a:solidFill>
          </a:ln>
        </p:spPr>
        <p:txBody>
          <a:bodyPr wrap="square" lIns="0" tIns="0" rIns="0" bIns="0" rtlCol="0"/>
          <a:lstStyle/>
          <a:p>
            <a:endParaRPr/>
          </a:p>
        </p:txBody>
      </p:sp>
      <p:sp>
        <p:nvSpPr>
          <p:cNvPr id="2031" name="object 2031"/>
          <p:cNvSpPr/>
          <p:nvPr/>
        </p:nvSpPr>
        <p:spPr>
          <a:xfrm>
            <a:off x="3857395" y="5224138"/>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2032" name="object 2032"/>
          <p:cNvSpPr/>
          <p:nvPr/>
        </p:nvSpPr>
        <p:spPr>
          <a:xfrm>
            <a:off x="3877626" y="5224138"/>
            <a:ext cx="3175" cy="0"/>
          </a:xfrm>
          <a:custGeom>
            <a:avLst/>
            <a:gdLst/>
            <a:ahLst/>
            <a:cxnLst/>
            <a:rect l="l" t="t" r="r" b="b"/>
            <a:pathLst>
              <a:path w="3175">
                <a:moveTo>
                  <a:pt x="0" y="0"/>
                </a:moveTo>
                <a:lnTo>
                  <a:pt x="2760" y="0"/>
                </a:lnTo>
              </a:path>
            </a:pathLst>
          </a:custGeom>
          <a:ln w="3175">
            <a:solidFill>
              <a:srgbClr val="000000"/>
            </a:solidFill>
          </a:ln>
        </p:spPr>
        <p:txBody>
          <a:bodyPr wrap="square" lIns="0" tIns="0" rIns="0" bIns="0" rtlCol="0"/>
          <a:lstStyle/>
          <a:p>
            <a:endParaRPr/>
          </a:p>
        </p:txBody>
      </p:sp>
      <p:sp>
        <p:nvSpPr>
          <p:cNvPr id="2033" name="object 2033"/>
          <p:cNvSpPr/>
          <p:nvPr/>
        </p:nvSpPr>
        <p:spPr>
          <a:xfrm>
            <a:off x="3898790" y="5224138"/>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2034" name="object 2034"/>
          <p:cNvSpPr/>
          <p:nvPr/>
        </p:nvSpPr>
        <p:spPr>
          <a:xfrm>
            <a:off x="3919060" y="5224138"/>
            <a:ext cx="3175" cy="0"/>
          </a:xfrm>
          <a:custGeom>
            <a:avLst/>
            <a:gdLst/>
            <a:ahLst/>
            <a:cxnLst/>
            <a:rect l="l" t="t" r="r" b="b"/>
            <a:pathLst>
              <a:path w="3175">
                <a:moveTo>
                  <a:pt x="0" y="0"/>
                </a:moveTo>
                <a:lnTo>
                  <a:pt x="2760" y="0"/>
                </a:lnTo>
              </a:path>
            </a:pathLst>
          </a:custGeom>
          <a:ln w="3175">
            <a:solidFill>
              <a:srgbClr val="000000"/>
            </a:solidFill>
          </a:ln>
        </p:spPr>
        <p:txBody>
          <a:bodyPr wrap="square" lIns="0" tIns="0" rIns="0" bIns="0" rtlCol="0"/>
          <a:lstStyle/>
          <a:p>
            <a:endParaRPr/>
          </a:p>
        </p:txBody>
      </p:sp>
      <p:sp>
        <p:nvSpPr>
          <p:cNvPr id="2035" name="object 2035"/>
          <p:cNvSpPr/>
          <p:nvPr/>
        </p:nvSpPr>
        <p:spPr>
          <a:xfrm>
            <a:off x="3940223" y="5224138"/>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2036" name="object 2036"/>
          <p:cNvSpPr/>
          <p:nvPr/>
        </p:nvSpPr>
        <p:spPr>
          <a:xfrm>
            <a:off x="3960467" y="5224138"/>
            <a:ext cx="3175" cy="0"/>
          </a:xfrm>
          <a:custGeom>
            <a:avLst/>
            <a:gdLst/>
            <a:ahLst/>
            <a:cxnLst/>
            <a:rect l="l" t="t" r="r" b="b"/>
            <a:pathLst>
              <a:path w="3175">
                <a:moveTo>
                  <a:pt x="0" y="0"/>
                </a:moveTo>
                <a:lnTo>
                  <a:pt x="2760" y="0"/>
                </a:lnTo>
              </a:path>
            </a:pathLst>
          </a:custGeom>
          <a:ln w="3175">
            <a:solidFill>
              <a:srgbClr val="000000"/>
            </a:solidFill>
          </a:ln>
        </p:spPr>
        <p:txBody>
          <a:bodyPr wrap="square" lIns="0" tIns="0" rIns="0" bIns="0" rtlCol="0"/>
          <a:lstStyle/>
          <a:p>
            <a:endParaRPr/>
          </a:p>
        </p:txBody>
      </p:sp>
      <p:sp>
        <p:nvSpPr>
          <p:cNvPr id="2037" name="object 2037"/>
          <p:cNvSpPr/>
          <p:nvPr/>
        </p:nvSpPr>
        <p:spPr>
          <a:xfrm>
            <a:off x="3981631" y="5224138"/>
            <a:ext cx="3175" cy="0"/>
          </a:xfrm>
          <a:custGeom>
            <a:avLst/>
            <a:gdLst/>
            <a:ahLst/>
            <a:cxnLst/>
            <a:rect l="l" t="t" r="r" b="b"/>
            <a:pathLst>
              <a:path w="3175">
                <a:moveTo>
                  <a:pt x="0" y="0"/>
                </a:moveTo>
                <a:lnTo>
                  <a:pt x="2760" y="0"/>
                </a:lnTo>
              </a:path>
            </a:pathLst>
          </a:custGeom>
          <a:ln w="3175">
            <a:solidFill>
              <a:srgbClr val="000000"/>
            </a:solidFill>
          </a:ln>
        </p:spPr>
        <p:txBody>
          <a:bodyPr wrap="square" lIns="0" tIns="0" rIns="0" bIns="0" rtlCol="0"/>
          <a:lstStyle/>
          <a:p>
            <a:endParaRPr/>
          </a:p>
        </p:txBody>
      </p:sp>
      <p:sp>
        <p:nvSpPr>
          <p:cNvPr id="2038" name="object 2038"/>
          <p:cNvSpPr/>
          <p:nvPr/>
        </p:nvSpPr>
        <p:spPr>
          <a:xfrm>
            <a:off x="4002795" y="5224138"/>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2039" name="object 2039"/>
          <p:cNvSpPr/>
          <p:nvPr/>
        </p:nvSpPr>
        <p:spPr>
          <a:xfrm>
            <a:off x="4023064" y="5224138"/>
            <a:ext cx="3175" cy="0"/>
          </a:xfrm>
          <a:custGeom>
            <a:avLst/>
            <a:gdLst/>
            <a:ahLst/>
            <a:cxnLst/>
            <a:rect l="l" t="t" r="r" b="b"/>
            <a:pathLst>
              <a:path w="3175">
                <a:moveTo>
                  <a:pt x="0" y="0"/>
                </a:moveTo>
                <a:lnTo>
                  <a:pt x="2760" y="0"/>
                </a:lnTo>
              </a:path>
            </a:pathLst>
          </a:custGeom>
          <a:ln w="3175">
            <a:solidFill>
              <a:srgbClr val="000000"/>
            </a:solidFill>
          </a:ln>
        </p:spPr>
        <p:txBody>
          <a:bodyPr wrap="square" lIns="0" tIns="0" rIns="0" bIns="0" rtlCol="0"/>
          <a:lstStyle/>
          <a:p>
            <a:endParaRPr/>
          </a:p>
        </p:txBody>
      </p:sp>
      <p:sp>
        <p:nvSpPr>
          <p:cNvPr id="2040" name="object 2040"/>
          <p:cNvSpPr/>
          <p:nvPr/>
        </p:nvSpPr>
        <p:spPr>
          <a:xfrm>
            <a:off x="4044229" y="5224138"/>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2041" name="object 2041"/>
          <p:cNvSpPr/>
          <p:nvPr/>
        </p:nvSpPr>
        <p:spPr>
          <a:xfrm>
            <a:off x="4064472" y="5224138"/>
            <a:ext cx="3175" cy="0"/>
          </a:xfrm>
          <a:custGeom>
            <a:avLst/>
            <a:gdLst/>
            <a:ahLst/>
            <a:cxnLst/>
            <a:rect l="l" t="t" r="r" b="b"/>
            <a:pathLst>
              <a:path w="3175">
                <a:moveTo>
                  <a:pt x="0" y="0"/>
                </a:moveTo>
                <a:lnTo>
                  <a:pt x="2760" y="0"/>
                </a:lnTo>
              </a:path>
            </a:pathLst>
          </a:custGeom>
          <a:ln w="3175">
            <a:solidFill>
              <a:srgbClr val="000000"/>
            </a:solidFill>
          </a:ln>
        </p:spPr>
        <p:txBody>
          <a:bodyPr wrap="square" lIns="0" tIns="0" rIns="0" bIns="0" rtlCol="0"/>
          <a:lstStyle/>
          <a:p>
            <a:endParaRPr/>
          </a:p>
        </p:txBody>
      </p:sp>
      <p:sp>
        <p:nvSpPr>
          <p:cNvPr id="2042" name="object 2042"/>
          <p:cNvSpPr/>
          <p:nvPr/>
        </p:nvSpPr>
        <p:spPr>
          <a:xfrm>
            <a:off x="4085623" y="5224138"/>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2043" name="object 2043"/>
          <p:cNvSpPr/>
          <p:nvPr/>
        </p:nvSpPr>
        <p:spPr>
          <a:xfrm>
            <a:off x="4105867" y="5224138"/>
            <a:ext cx="3175" cy="0"/>
          </a:xfrm>
          <a:custGeom>
            <a:avLst/>
            <a:gdLst/>
            <a:ahLst/>
            <a:cxnLst/>
            <a:rect l="l" t="t" r="r" b="b"/>
            <a:pathLst>
              <a:path w="3175">
                <a:moveTo>
                  <a:pt x="0" y="0"/>
                </a:moveTo>
                <a:lnTo>
                  <a:pt x="2760" y="0"/>
                </a:lnTo>
              </a:path>
            </a:pathLst>
          </a:custGeom>
          <a:ln w="3175">
            <a:solidFill>
              <a:srgbClr val="000000"/>
            </a:solidFill>
          </a:ln>
        </p:spPr>
        <p:txBody>
          <a:bodyPr wrap="square" lIns="0" tIns="0" rIns="0" bIns="0" rtlCol="0"/>
          <a:lstStyle/>
          <a:p>
            <a:endParaRPr/>
          </a:p>
        </p:txBody>
      </p:sp>
      <p:sp>
        <p:nvSpPr>
          <p:cNvPr id="2044" name="object 2044"/>
          <p:cNvSpPr/>
          <p:nvPr/>
        </p:nvSpPr>
        <p:spPr>
          <a:xfrm>
            <a:off x="4127057" y="5224138"/>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2045" name="object 2045"/>
          <p:cNvSpPr/>
          <p:nvPr/>
        </p:nvSpPr>
        <p:spPr>
          <a:xfrm>
            <a:off x="4147301" y="5224138"/>
            <a:ext cx="3175" cy="0"/>
          </a:xfrm>
          <a:custGeom>
            <a:avLst/>
            <a:gdLst/>
            <a:ahLst/>
            <a:cxnLst/>
            <a:rect l="l" t="t" r="r" b="b"/>
            <a:pathLst>
              <a:path w="3175">
                <a:moveTo>
                  <a:pt x="0" y="0"/>
                </a:moveTo>
                <a:lnTo>
                  <a:pt x="2760" y="0"/>
                </a:lnTo>
              </a:path>
            </a:pathLst>
          </a:custGeom>
          <a:ln w="3175">
            <a:solidFill>
              <a:srgbClr val="000000"/>
            </a:solidFill>
          </a:ln>
        </p:spPr>
        <p:txBody>
          <a:bodyPr wrap="square" lIns="0" tIns="0" rIns="0" bIns="0" rtlCol="0"/>
          <a:lstStyle/>
          <a:p>
            <a:endParaRPr/>
          </a:p>
        </p:txBody>
      </p:sp>
      <p:sp>
        <p:nvSpPr>
          <p:cNvPr id="2046" name="object 2046"/>
          <p:cNvSpPr/>
          <p:nvPr/>
        </p:nvSpPr>
        <p:spPr>
          <a:xfrm>
            <a:off x="4168464" y="5224138"/>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2047" name="object 2047"/>
          <p:cNvSpPr/>
          <p:nvPr/>
        </p:nvSpPr>
        <p:spPr>
          <a:xfrm>
            <a:off x="4188709" y="5224138"/>
            <a:ext cx="3175" cy="0"/>
          </a:xfrm>
          <a:custGeom>
            <a:avLst/>
            <a:gdLst/>
            <a:ahLst/>
            <a:cxnLst/>
            <a:rect l="l" t="t" r="r" b="b"/>
            <a:pathLst>
              <a:path w="3175">
                <a:moveTo>
                  <a:pt x="0" y="0"/>
                </a:moveTo>
                <a:lnTo>
                  <a:pt x="2760" y="0"/>
                </a:lnTo>
              </a:path>
            </a:pathLst>
          </a:custGeom>
          <a:ln w="3175">
            <a:solidFill>
              <a:srgbClr val="000000"/>
            </a:solidFill>
          </a:ln>
        </p:spPr>
        <p:txBody>
          <a:bodyPr wrap="square" lIns="0" tIns="0" rIns="0" bIns="0" rtlCol="0"/>
          <a:lstStyle/>
          <a:p>
            <a:endParaRPr/>
          </a:p>
        </p:txBody>
      </p:sp>
      <p:sp>
        <p:nvSpPr>
          <p:cNvPr id="2048" name="object 2048"/>
          <p:cNvSpPr/>
          <p:nvPr/>
        </p:nvSpPr>
        <p:spPr>
          <a:xfrm>
            <a:off x="4209872" y="5224138"/>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2049" name="object 2049"/>
          <p:cNvSpPr/>
          <p:nvPr/>
        </p:nvSpPr>
        <p:spPr>
          <a:xfrm>
            <a:off x="4230142" y="5224138"/>
            <a:ext cx="3175" cy="0"/>
          </a:xfrm>
          <a:custGeom>
            <a:avLst/>
            <a:gdLst/>
            <a:ahLst/>
            <a:cxnLst/>
            <a:rect l="l" t="t" r="r" b="b"/>
            <a:pathLst>
              <a:path w="3175">
                <a:moveTo>
                  <a:pt x="0" y="0"/>
                </a:moveTo>
                <a:lnTo>
                  <a:pt x="2760" y="0"/>
                </a:lnTo>
              </a:path>
            </a:pathLst>
          </a:custGeom>
          <a:ln w="3175">
            <a:solidFill>
              <a:srgbClr val="000000"/>
            </a:solidFill>
          </a:ln>
        </p:spPr>
        <p:txBody>
          <a:bodyPr wrap="square" lIns="0" tIns="0" rIns="0" bIns="0" rtlCol="0"/>
          <a:lstStyle/>
          <a:p>
            <a:endParaRPr/>
          </a:p>
        </p:txBody>
      </p:sp>
      <p:sp>
        <p:nvSpPr>
          <p:cNvPr id="2050" name="object 2050"/>
          <p:cNvSpPr/>
          <p:nvPr/>
        </p:nvSpPr>
        <p:spPr>
          <a:xfrm>
            <a:off x="4251306" y="5224138"/>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2051" name="object 2051"/>
          <p:cNvSpPr/>
          <p:nvPr/>
        </p:nvSpPr>
        <p:spPr>
          <a:xfrm>
            <a:off x="4271537" y="5224138"/>
            <a:ext cx="3175" cy="0"/>
          </a:xfrm>
          <a:custGeom>
            <a:avLst/>
            <a:gdLst/>
            <a:ahLst/>
            <a:cxnLst/>
            <a:rect l="l" t="t" r="r" b="b"/>
            <a:pathLst>
              <a:path w="3175">
                <a:moveTo>
                  <a:pt x="0" y="0"/>
                </a:moveTo>
                <a:lnTo>
                  <a:pt x="2760" y="0"/>
                </a:lnTo>
              </a:path>
            </a:pathLst>
          </a:custGeom>
          <a:ln w="3175">
            <a:solidFill>
              <a:srgbClr val="000000"/>
            </a:solidFill>
          </a:ln>
        </p:spPr>
        <p:txBody>
          <a:bodyPr wrap="square" lIns="0" tIns="0" rIns="0" bIns="0" rtlCol="0"/>
          <a:lstStyle/>
          <a:p>
            <a:endParaRPr/>
          </a:p>
        </p:txBody>
      </p:sp>
      <p:sp>
        <p:nvSpPr>
          <p:cNvPr id="2052" name="object 2052"/>
          <p:cNvSpPr/>
          <p:nvPr/>
        </p:nvSpPr>
        <p:spPr>
          <a:xfrm>
            <a:off x="4292701" y="5224138"/>
            <a:ext cx="3175" cy="0"/>
          </a:xfrm>
          <a:custGeom>
            <a:avLst/>
            <a:gdLst/>
            <a:ahLst/>
            <a:cxnLst/>
            <a:rect l="l" t="t" r="r" b="b"/>
            <a:pathLst>
              <a:path w="3175">
                <a:moveTo>
                  <a:pt x="0" y="0"/>
                </a:moveTo>
                <a:lnTo>
                  <a:pt x="2760" y="0"/>
                </a:lnTo>
              </a:path>
            </a:pathLst>
          </a:custGeom>
          <a:ln w="3175">
            <a:solidFill>
              <a:srgbClr val="000000"/>
            </a:solidFill>
          </a:ln>
        </p:spPr>
        <p:txBody>
          <a:bodyPr wrap="square" lIns="0" tIns="0" rIns="0" bIns="0" rtlCol="0"/>
          <a:lstStyle/>
          <a:p>
            <a:endParaRPr/>
          </a:p>
        </p:txBody>
      </p:sp>
      <p:sp>
        <p:nvSpPr>
          <p:cNvPr id="2053" name="object 2053"/>
          <p:cNvSpPr/>
          <p:nvPr/>
        </p:nvSpPr>
        <p:spPr>
          <a:xfrm>
            <a:off x="4313864" y="5224138"/>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2054" name="object 2054"/>
          <p:cNvSpPr/>
          <p:nvPr/>
        </p:nvSpPr>
        <p:spPr>
          <a:xfrm>
            <a:off x="4334134" y="5224138"/>
            <a:ext cx="3175" cy="0"/>
          </a:xfrm>
          <a:custGeom>
            <a:avLst/>
            <a:gdLst/>
            <a:ahLst/>
            <a:cxnLst/>
            <a:rect l="l" t="t" r="r" b="b"/>
            <a:pathLst>
              <a:path w="3175">
                <a:moveTo>
                  <a:pt x="0" y="0"/>
                </a:moveTo>
                <a:lnTo>
                  <a:pt x="2760" y="0"/>
                </a:lnTo>
              </a:path>
            </a:pathLst>
          </a:custGeom>
          <a:ln w="3175">
            <a:solidFill>
              <a:srgbClr val="000000"/>
            </a:solidFill>
          </a:ln>
        </p:spPr>
        <p:txBody>
          <a:bodyPr wrap="square" lIns="0" tIns="0" rIns="0" bIns="0" rtlCol="0"/>
          <a:lstStyle/>
          <a:p>
            <a:endParaRPr/>
          </a:p>
        </p:txBody>
      </p:sp>
      <p:sp>
        <p:nvSpPr>
          <p:cNvPr id="2055" name="object 2055"/>
          <p:cNvSpPr/>
          <p:nvPr/>
        </p:nvSpPr>
        <p:spPr>
          <a:xfrm>
            <a:off x="4355298" y="5224138"/>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2056" name="object 2056"/>
          <p:cNvSpPr/>
          <p:nvPr/>
        </p:nvSpPr>
        <p:spPr>
          <a:xfrm>
            <a:off x="4375542" y="5224138"/>
            <a:ext cx="3175" cy="0"/>
          </a:xfrm>
          <a:custGeom>
            <a:avLst/>
            <a:gdLst/>
            <a:ahLst/>
            <a:cxnLst/>
            <a:rect l="l" t="t" r="r" b="b"/>
            <a:pathLst>
              <a:path w="3175">
                <a:moveTo>
                  <a:pt x="0" y="0"/>
                </a:moveTo>
                <a:lnTo>
                  <a:pt x="2760" y="0"/>
                </a:lnTo>
              </a:path>
            </a:pathLst>
          </a:custGeom>
          <a:ln w="3175">
            <a:solidFill>
              <a:srgbClr val="000000"/>
            </a:solidFill>
          </a:ln>
        </p:spPr>
        <p:txBody>
          <a:bodyPr wrap="square" lIns="0" tIns="0" rIns="0" bIns="0" rtlCol="0"/>
          <a:lstStyle/>
          <a:p>
            <a:endParaRPr/>
          </a:p>
        </p:txBody>
      </p:sp>
      <p:sp>
        <p:nvSpPr>
          <p:cNvPr id="2057" name="object 2057"/>
          <p:cNvSpPr/>
          <p:nvPr/>
        </p:nvSpPr>
        <p:spPr>
          <a:xfrm>
            <a:off x="4396706" y="5224138"/>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2058" name="object 2058"/>
          <p:cNvSpPr/>
          <p:nvPr/>
        </p:nvSpPr>
        <p:spPr>
          <a:xfrm>
            <a:off x="4416950" y="5224138"/>
            <a:ext cx="3175" cy="0"/>
          </a:xfrm>
          <a:custGeom>
            <a:avLst/>
            <a:gdLst/>
            <a:ahLst/>
            <a:cxnLst/>
            <a:rect l="l" t="t" r="r" b="b"/>
            <a:pathLst>
              <a:path w="3175">
                <a:moveTo>
                  <a:pt x="0" y="0"/>
                </a:moveTo>
                <a:lnTo>
                  <a:pt x="2760" y="0"/>
                </a:lnTo>
              </a:path>
            </a:pathLst>
          </a:custGeom>
          <a:ln w="3175">
            <a:solidFill>
              <a:srgbClr val="000000"/>
            </a:solidFill>
          </a:ln>
        </p:spPr>
        <p:txBody>
          <a:bodyPr wrap="square" lIns="0" tIns="0" rIns="0" bIns="0" rtlCol="0"/>
          <a:lstStyle/>
          <a:p>
            <a:endParaRPr/>
          </a:p>
        </p:txBody>
      </p:sp>
      <p:sp>
        <p:nvSpPr>
          <p:cNvPr id="2059" name="object 2059"/>
          <p:cNvSpPr/>
          <p:nvPr/>
        </p:nvSpPr>
        <p:spPr>
          <a:xfrm>
            <a:off x="4438139" y="5224138"/>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2060" name="object 2060"/>
          <p:cNvSpPr/>
          <p:nvPr/>
        </p:nvSpPr>
        <p:spPr>
          <a:xfrm>
            <a:off x="4458383" y="5224138"/>
            <a:ext cx="3175" cy="0"/>
          </a:xfrm>
          <a:custGeom>
            <a:avLst/>
            <a:gdLst/>
            <a:ahLst/>
            <a:cxnLst/>
            <a:rect l="l" t="t" r="r" b="b"/>
            <a:pathLst>
              <a:path w="3175">
                <a:moveTo>
                  <a:pt x="0" y="0"/>
                </a:moveTo>
                <a:lnTo>
                  <a:pt x="2760" y="0"/>
                </a:lnTo>
              </a:path>
            </a:pathLst>
          </a:custGeom>
          <a:ln w="3175">
            <a:solidFill>
              <a:srgbClr val="000000"/>
            </a:solidFill>
          </a:ln>
        </p:spPr>
        <p:txBody>
          <a:bodyPr wrap="square" lIns="0" tIns="0" rIns="0" bIns="0" rtlCol="0"/>
          <a:lstStyle/>
          <a:p>
            <a:endParaRPr/>
          </a:p>
        </p:txBody>
      </p:sp>
      <p:sp>
        <p:nvSpPr>
          <p:cNvPr id="2061" name="object 2061"/>
          <p:cNvSpPr/>
          <p:nvPr/>
        </p:nvSpPr>
        <p:spPr>
          <a:xfrm>
            <a:off x="4479534" y="5224138"/>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2062" name="object 2062"/>
          <p:cNvSpPr/>
          <p:nvPr/>
        </p:nvSpPr>
        <p:spPr>
          <a:xfrm>
            <a:off x="4499778" y="5224138"/>
            <a:ext cx="3175" cy="0"/>
          </a:xfrm>
          <a:custGeom>
            <a:avLst/>
            <a:gdLst/>
            <a:ahLst/>
            <a:cxnLst/>
            <a:rect l="l" t="t" r="r" b="b"/>
            <a:pathLst>
              <a:path w="3175">
                <a:moveTo>
                  <a:pt x="0" y="0"/>
                </a:moveTo>
                <a:lnTo>
                  <a:pt x="2760" y="0"/>
                </a:lnTo>
              </a:path>
            </a:pathLst>
          </a:custGeom>
          <a:ln w="3175">
            <a:solidFill>
              <a:srgbClr val="000000"/>
            </a:solidFill>
          </a:ln>
        </p:spPr>
        <p:txBody>
          <a:bodyPr wrap="square" lIns="0" tIns="0" rIns="0" bIns="0" rtlCol="0"/>
          <a:lstStyle/>
          <a:p>
            <a:endParaRPr/>
          </a:p>
        </p:txBody>
      </p:sp>
      <p:sp>
        <p:nvSpPr>
          <p:cNvPr id="2063" name="object 2063"/>
          <p:cNvSpPr/>
          <p:nvPr/>
        </p:nvSpPr>
        <p:spPr>
          <a:xfrm>
            <a:off x="4520942" y="5224138"/>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2064" name="object 2064"/>
          <p:cNvSpPr/>
          <p:nvPr/>
        </p:nvSpPr>
        <p:spPr>
          <a:xfrm>
            <a:off x="4541211" y="5224138"/>
            <a:ext cx="3175" cy="0"/>
          </a:xfrm>
          <a:custGeom>
            <a:avLst/>
            <a:gdLst/>
            <a:ahLst/>
            <a:cxnLst/>
            <a:rect l="l" t="t" r="r" b="b"/>
            <a:pathLst>
              <a:path w="3175">
                <a:moveTo>
                  <a:pt x="0" y="0"/>
                </a:moveTo>
                <a:lnTo>
                  <a:pt x="2760" y="0"/>
                </a:lnTo>
              </a:path>
            </a:pathLst>
          </a:custGeom>
          <a:ln w="3175">
            <a:solidFill>
              <a:srgbClr val="000000"/>
            </a:solidFill>
          </a:ln>
        </p:spPr>
        <p:txBody>
          <a:bodyPr wrap="square" lIns="0" tIns="0" rIns="0" bIns="0" rtlCol="0"/>
          <a:lstStyle/>
          <a:p>
            <a:endParaRPr/>
          </a:p>
        </p:txBody>
      </p:sp>
      <p:sp>
        <p:nvSpPr>
          <p:cNvPr id="2065" name="object 2065"/>
          <p:cNvSpPr/>
          <p:nvPr/>
        </p:nvSpPr>
        <p:spPr>
          <a:xfrm>
            <a:off x="4562375" y="5224138"/>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2066" name="object 2066"/>
          <p:cNvSpPr/>
          <p:nvPr/>
        </p:nvSpPr>
        <p:spPr>
          <a:xfrm>
            <a:off x="4583539" y="5224138"/>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2067" name="object 2067"/>
          <p:cNvSpPr/>
          <p:nvPr/>
        </p:nvSpPr>
        <p:spPr>
          <a:xfrm>
            <a:off x="4603783" y="5224138"/>
            <a:ext cx="3175" cy="0"/>
          </a:xfrm>
          <a:custGeom>
            <a:avLst/>
            <a:gdLst/>
            <a:ahLst/>
            <a:cxnLst/>
            <a:rect l="l" t="t" r="r" b="b"/>
            <a:pathLst>
              <a:path w="3175">
                <a:moveTo>
                  <a:pt x="0" y="0"/>
                </a:moveTo>
                <a:lnTo>
                  <a:pt x="2760" y="0"/>
                </a:lnTo>
              </a:path>
            </a:pathLst>
          </a:custGeom>
          <a:ln w="3175">
            <a:solidFill>
              <a:srgbClr val="000000"/>
            </a:solidFill>
          </a:ln>
        </p:spPr>
        <p:txBody>
          <a:bodyPr wrap="square" lIns="0" tIns="0" rIns="0" bIns="0" rtlCol="0"/>
          <a:lstStyle/>
          <a:p>
            <a:endParaRPr/>
          </a:p>
        </p:txBody>
      </p:sp>
      <p:sp>
        <p:nvSpPr>
          <p:cNvPr id="2068" name="object 2068"/>
          <p:cNvSpPr/>
          <p:nvPr/>
        </p:nvSpPr>
        <p:spPr>
          <a:xfrm>
            <a:off x="4624934" y="5224138"/>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2069" name="object 2069"/>
          <p:cNvSpPr/>
          <p:nvPr/>
        </p:nvSpPr>
        <p:spPr>
          <a:xfrm>
            <a:off x="4666380" y="5224138"/>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2070" name="object 2070"/>
          <p:cNvSpPr/>
          <p:nvPr/>
        </p:nvSpPr>
        <p:spPr>
          <a:xfrm>
            <a:off x="4686611" y="5224138"/>
            <a:ext cx="3175" cy="0"/>
          </a:xfrm>
          <a:custGeom>
            <a:avLst/>
            <a:gdLst/>
            <a:ahLst/>
            <a:cxnLst/>
            <a:rect l="l" t="t" r="r" b="b"/>
            <a:pathLst>
              <a:path w="3175">
                <a:moveTo>
                  <a:pt x="0" y="0"/>
                </a:moveTo>
                <a:lnTo>
                  <a:pt x="2760" y="0"/>
                </a:lnTo>
              </a:path>
            </a:pathLst>
          </a:custGeom>
          <a:ln w="3175">
            <a:solidFill>
              <a:srgbClr val="000000"/>
            </a:solidFill>
          </a:ln>
        </p:spPr>
        <p:txBody>
          <a:bodyPr wrap="square" lIns="0" tIns="0" rIns="0" bIns="0" rtlCol="0"/>
          <a:lstStyle/>
          <a:p>
            <a:endParaRPr/>
          </a:p>
        </p:txBody>
      </p:sp>
      <p:sp>
        <p:nvSpPr>
          <p:cNvPr id="2071" name="object 2071"/>
          <p:cNvSpPr/>
          <p:nvPr/>
        </p:nvSpPr>
        <p:spPr>
          <a:xfrm>
            <a:off x="4707775" y="5224138"/>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2072" name="object 2072"/>
          <p:cNvSpPr/>
          <p:nvPr/>
        </p:nvSpPr>
        <p:spPr>
          <a:xfrm>
            <a:off x="4728019" y="5224138"/>
            <a:ext cx="3175" cy="0"/>
          </a:xfrm>
          <a:custGeom>
            <a:avLst/>
            <a:gdLst/>
            <a:ahLst/>
            <a:cxnLst/>
            <a:rect l="l" t="t" r="r" b="b"/>
            <a:pathLst>
              <a:path w="3175">
                <a:moveTo>
                  <a:pt x="0" y="0"/>
                </a:moveTo>
                <a:lnTo>
                  <a:pt x="2760" y="0"/>
                </a:lnTo>
              </a:path>
            </a:pathLst>
          </a:custGeom>
          <a:ln w="3175">
            <a:solidFill>
              <a:srgbClr val="000000"/>
            </a:solidFill>
          </a:ln>
        </p:spPr>
        <p:txBody>
          <a:bodyPr wrap="square" lIns="0" tIns="0" rIns="0" bIns="0" rtlCol="0"/>
          <a:lstStyle/>
          <a:p>
            <a:endParaRPr/>
          </a:p>
        </p:txBody>
      </p:sp>
      <p:sp>
        <p:nvSpPr>
          <p:cNvPr id="2073" name="object 2073"/>
          <p:cNvSpPr/>
          <p:nvPr/>
        </p:nvSpPr>
        <p:spPr>
          <a:xfrm>
            <a:off x="4749208" y="5224138"/>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2074" name="object 2074"/>
          <p:cNvSpPr/>
          <p:nvPr/>
        </p:nvSpPr>
        <p:spPr>
          <a:xfrm>
            <a:off x="4769452" y="5224138"/>
            <a:ext cx="3175" cy="0"/>
          </a:xfrm>
          <a:custGeom>
            <a:avLst/>
            <a:gdLst/>
            <a:ahLst/>
            <a:cxnLst/>
            <a:rect l="l" t="t" r="r" b="b"/>
            <a:pathLst>
              <a:path w="3175">
                <a:moveTo>
                  <a:pt x="0" y="0"/>
                </a:moveTo>
                <a:lnTo>
                  <a:pt x="2760" y="0"/>
                </a:lnTo>
              </a:path>
            </a:pathLst>
          </a:custGeom>
          <a:ln w="3175">
            <a:solidFill>
              <a:srgbClr val="000000"/>
            </a:solidFill>
          </a:ln>
        </p:spPr>
        <p:txBody>
          <a:bodyPr wrap="square" lIns="0" tIns="0" rIns="0" bIns="0" rtlCol="0"/>
          <a:lstStyle/>
          <a:p>
            <a:endParaRPr/>
          </a:p>
        </p:txBody>
      </p:sp>
      <p:sp>
        <p:nvSpPr>
          <p:cNvPr id="2075" name="object 2075"/>
          <p:cNvSpPr/>
          <p:nvPr/>
        </p:nvSpPr>
        <p:spPr>
          <a:xfrm>
            <a:off x="4790616" y="5224138"/>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2076" name="object 2076"/>
          <p:cNvSpPr/>
          <p:nvPr/>
        </p:nvSpPr>
        <p:spPr>
          <a:xfrm>
            <a:off x="4810860" y="5224138"/>
            <a:ext cx="3175" cy="0"/>
          </a:xfrm>
          <a:custGeom>
            <a:avLst/>
            <a:gdLst/>
            <a:ahLst/>
            <a:cxnLst/>
            <a:rect l="l" t="t" r="r" b="b"/>
            <a:pathLst>
              <a:path w="3175">
                <a:moveTo>
                  <a:pt x="0" y="0"/>
                </a:moveTo>
                <a:lnTo>
                  <a:pt x="2760" y="0"/>
                </a:lnTo>
              </a:path>
            </a:pathLst>
          </a:custGeom>
          <a:ln w="3175">
            <a:solidFill>
              <a:srgbClr val="000000"/>
            </a:solidFill>
          </a:ln>
        </p:spPr>
        <p:txBody>
          <a:bodyPr wrap="square" lIns="0" tIns="0" rIns="0" bIns="0" rtlCol="0"/>
          <a:lstStyle/>
          <a:p>
            <a:endParaRPr/>
          </a:p>
        </p:txBody>
      </p:sp>
      <p:sp>
        <p:nvSpPr>
          <p:cNvPr id="2077" name="object 2077"/>
          <p:cNvSpPr/>
          <p:nvPr/>
        </p:nvSpPr>
        <p:spPr>
          <a:xfrm>
            <a:off x="4832011" y="5224138"/>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2078" name="object 2078"/>
          <p:cNvSpPr/>
          <p:nvPr/>
        </p:nvSpPr>
        <p:spPr>
          <a:xfrm>
            <a:off x="4852293" y="5224138"/>
            <a:ext cx="3175" cy="0"/>
          </a:xfrm>
          <a:custGeom>
            <a:avLst/>
            <a:gdLst/>
            <a:ahLst/>
            <a:cxnLst/>
            <a:rect l="l" t="t" r="r" b="b"/>
            <a:pathLst>
              <a:path w="3175">
                <a:moveTo>
                  <a:pt x="0" y="0"/>
                </a:moveTo>
                <a:lnTo>
                  <a:pt x="2760" y="0"/>
                </a:lnTo>
              </a:path>
            </a:pathLst>
          </a:custGeom>
          <a:ln w="3175">
            <a:solidFill>
              <a:srgbClr val="000000"/>
            </a:solidFill>
          </a:ln>
        </p:spPr>
        <p:txBody>
          <a:bodyPr wrap="square" lIns="0" tIns="0" rIns="0" bIns="0" rtlCol="0"/>
          <a:lstStyle/>
          <a:p>
            <a:endParaRPr/>
          </a:p>
        </p:txBody>
      </p:sp>
      <p:sp>
        <p:nvSpPr>
          <p:cNvPr id="2079" name="object 2079"/>
          <p:cNvSpPr/>
          <p:nvPr/>
        </p:nvSpPr>
        <p:spPr>
          <a:xfrm>
            <a:off x="4873457" y="5224138"/>
            <a:ext cx="1905" cy="0"/>
          </a:xfrm>
          <a:custGeom>
            <a:avLst/>
            <a:gdLst/>
            <a:ahLst/>
            <a:cxnLst/>
            <a:rect l="l" t="t" r="r" b="b"/>
            <a:pathLst>
              <a:path w="1904">
                <a:moveTo>
                  <a:pt x="0" y="0"/>
                </a:moveTo>
                <a:lnTo>
                  <a:pt x="1827" y="0"/>
                </a:lnTo>
              </a:path>
            </a:pathLst>
          </a:custGeom>
          <a:ln w="3175">
            <a:solidFill>
              <a:srgbClr val="000000"/>
            </a:solidFill>
          </a:ln>
        </p:spPr>
        <p:txBody>
          <a:bodyPr wrap="square" lIns="0" tIns="0" rIns="0" bIns="0" rtlCol="0"/>
          <a:lstStyle/>
          <a:p>
            <a:endParaRPr/>
          </a:p>
        </p:txBody>
      </p:sp>
      <p:sp>
        <p:nvSpPr>
          <p:cNvPr id="2080" name="object 2080"/>
          <p:cNvSpPr/>
          <p:nvPr/>
        </p:nvSpPr>
        <p:spPr>
          <a:xfrm>
            <a:off x="4894608" y="5224138"/>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2081" name="object 2081"/>
          <p:cNvSpPr/>
          <p:nvPr/>
        </p:nvSpPr>
        <p:spPr>
          <a:xfrm>
            <a:off x="4914852" y="5224138"/>
            <a:ext cx="3175" cy="0"/>
          </a:xfrm>
          <a:custGeom>
            <a:avLst/>
            <a:gdLst/>
            <a:ahLst/>
            <a:cxnLst/>
            <a:rect l="l" t="t" r="r" b="b"/>
            <a:pathLst>
              <a:path w="3175">
                <a:moveTo>
                  <a:pt x="0" y="0"/>
                </a:moveTo>
                <a:lnTo>
                  <a:pt x="2760" y="0"/>
                </a:lnTo>
              </a:path>
            </a:pathLst>
          </a:custGeom>
          <a:ln w="3175">
            <a:solidFill>
              <a:srgbClr val="000000"/>
            </a:solidFill>
          </a:ln>
        </p:spPr>
        <p:txBody>
          <a:bodyPr wrap="square" lIns="0" tIns="0" rIns="0" bIns="0" rtlCol="0"/>
          <a:lstStyle/>
          <a:p>
            <a:endParaRPr/>
          </a:p>
        </p:txBody>
      </p:sp>
      <p:sp>
        <p:nvSpPr>
          <p:cNvPr id="2082" name="object 2082"/>
          <p:cNvSpPr/>
          <p:nvPr/>
        </p:nvSpPr>
        <p:spPr>
          <a:xfrm>
            <a:off x="4936016" y="5224138"/>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2083" name="object 2083"/>
          <p:cNvSpPr/>
          <p:nvPr/>
        </p:nvSpPr>
        <p:spPr>
          <a:xfrm>
            <a:off x="4956260" y="5224138"/>
            <a:ext cx="3175" cy="0"/>
          </a:xfrm>
          <a:custGeom>
            <a:avLst/>
            <a:gdLst/>
            <a:ahLst/>
            <a:cxnLst/>
            <a:rect l="l" t="t" r="r" b="b"/>
            <a:pathLst>
              <a:path w="3175">
                <a:moveTo>
                  <a:pt x="0" y="0"/>
                </a:moveTo>
                <a:lnTo>
                  <a:pt x="2786" y="0"/>
                </a:lnTo>
              </a:path>
            </a:pathLst>
          </a:custGeom>
          <a:ln w="3175">
            <a:solidFill>
              <a:srgbClr val="000000"/>
            </a:solidFill>
          </a:ln>
        </p:spPr>
        <p:txBody>
          <a:bodyPr wrap="square" lIns="0" tIns="0" rIns="0" bIns="0" rtlCol="0"/>
          <a:lstStyle/>
          <a:p>
            <a:endParaRPr/>
          </a:p>
        </p:txBody>
      </p:sp>
      <p:sp>
        <p:nvSpPr>
          <p:cNvPr id="2084" name="object 2084"/>
          <p:cNvSpPr/>
          <p:nvPr/>
        </p:nvSpPr>
        <p:spPr>
          <a:xfrm>
            <a:off x="4977450" y="5224138"/>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2085" name="object 2085"/>
          <p:cNvSpPr/>
          <p:nvPr/>
        </p:nvSpPr>
        <p:spPr>
          <a:xfrm>
            <a:off x="4997693" y="5224138"/>
            <a:ext cx="3175" cy="0"/>
          </a:xfrm>
          <a:custGeom>
            <a:avLst/>
            <a:gdLst/>
            <a:ahLst/>
            <a:cxnLst/>
            <a:rect l="l" t="t" r="r" b="b"/>
            <a:pathLst>
              <a:path w="3175">
                <a:moveTo>
                  <a:pt x="0" y="0"/>
                </a:moveTo>
                <a:lnTo>
                  <a:pt x="2760" y="0"/>
                </a:lnTo>
              </a:path>
            </a:pathLst>
          </a:custGeom>
          <a:ln w="3175">
            <a:solidFill>
              <a:srgbClr val="000000"/>
            </a:solidFill>
          </a:ln>
        </p:spPr>
        <p:txBody>
          <a:bodyPr wrap="square" lIns="0" tIns="0" rIns="0" bIns="0" rtlCol="0"/>
          <a:lstStyle/>
          <a:p>
            <a:endParaRPr/>
          </a:p>
        </p:txBody>
      </p:sp>
      <p:sp>
        <p:nvSpPr>
          <p:cNvPr id="2086" name="object 2086"/>
          <p:cNvSpPr/>
          <p:nvPr/>
        </p:nvSpPr>
        <p:spPr>
          <a:xfrm>
            <a:off x="5018857" y="5224138"/>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2087" name="object 2087"/>
          <p:cNvSpPr/>
          <p:nvPr/>
        </p:nvSpPr>
        <p:spPr>
          <a:xfrm>
            <a:off x="5039088" y="5224138"/>
            <a:ext cx="3175" cy="0"/>
          </a:xfrm>
          <a:custGeom>
            <a:avLst/>
            <a:gdLst/>
            <a:ahLst/>
            <a:cxnLst/>
            <a:rect l="l" t="t" r="r" b="b"/>
            <a:pathLst>
              <a:path w="3175">
                <a:moveTo>
                  <a:pt x="0" y="0"/>
                </a:moveTo>
                <a:lnTo>
                  <a:pt x="2760" y="0"/>
                </a:lnTo>
              </a:path>
            </a:pathLst>
          </a:custGeom>
          <a:ln w="3175">
            <a:solidFill>
              <a:srgbClr val="000000"/>
            </a:solidFill>
          </a:ln>
        </p:spPr>
        <p:txBody>
          <a:bodyPr wrap="square" lIns="0" tIns="0" rIns="0" bIns="0" rtlCol="0"/>
          <a:lstStyle/>
          <a:p>
            <a:endParaRPr/>
          </a:p>
        </p:txBody>
      </p:sp>
      <p:sp>
        <p:nvSpPr>
          <p:cNvPr id="2088" name="object 2088"/>
          <p:cNvSpPr/>
          <p:nvPr/>
        </p:nvSpPr>
        <p:spPr>
          <a:xfrm>
            <a:off x="5060252" y="5224138"/>
            <a:ext cx="1905" cy="0"/>
          </a:xfrm>
          <a:custGeom>
            <a:avLst/>
            <a:gdLst/>
            <a:ahLst/>
            <a:cxnLst/>
            <a:rect l="l" t="t" r="r" b="b"/>
            <a:pathLst>
              <a:path w="1904">
                <a:moveTo>
                  <a:pt x="0" y="0"/>
                </a:moveTo>
                <a:lnTo>
                  <a:pt x="1878" y="0"/>
                </a:lnTo>
              </a:path>
            </a:pathLst>
          </a:custGeom>
          <a:ln w="3175">
            <a:solidFill>
              <a:srgbClr val="000000"/>
            </a:solidFill>
          </a:ln>
        </p:spPr>
        <p:txBody>
          <a:bodyPr wrap="square" lIns="0" tIns="0" rIns="0" bIns="0" rtlCol="0"/>
          <a:lstStyle/>
          <a:p>
            <a:endParaRPr/>
          </a:p>
        </p:txBody>
      </p:sp>
      <p:sp>
        <p:nvSpPr>
          <p:cNvPr id="2089" name="object 2089"/>
          <p:cNvSpPr/>
          <p:nvPr/>
        </p:nvSpPr>
        <p:spPr>
          <a:xfrm>
            <a:off x="5080522" y="5224138"/>
            <a:ext cx="3175" cy="0"/>
          </a:xfrm>
          <a:custGeom>
            <a:avLst/>
            <a:gdLst/>
            <a:ahLst/>
            <a:cxnLst/>
            <a:rect l="l" t="t" r="r" b="b"/>
            <a:pathLst>
              <a:path w="3175">
                <a:moveTo>
                  <a:pt x="0" y="0"/>
                </a:moveTo>
                <a:lnTo>
                  <a:pt x="2760" y="0"/>
                </a:lnTo>
              </a:path>
            </a:pathLst>
          </a:custGeom>
          <a:ln w="3175">
            <a:solidFill>
              <a:srgbClr val="000000"/>
            </a:solidFill>
          </a:ln>
        </p:spPr>
        <p:txBody>
          <a:bodyPr wrap="square" lIns="0" tIns="0" rIns="0" bIns="0" rtlCol="0"/>
          <a:lstStyle/>
          <a:p>
            <a:endParaRPr/>
          </a:p>
        </p:txBody>
      </p:sp>
      <p:sp>
        <p:nvSpPr>
          <p:cNvPr id="2090" name="object 2090"/>
          <p:cNvSpPr/>
          <p:nvPr/>
        </p:nvSpPr>
        <p:spPr>
          <a:xfrm>
            <a:off x="5101686" y="5224138"/>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2091" name="object 2091"/>
          <p:cNvSpPr/>
          <p:nvPr/>
        </p:nvSpPr>
        <p:spPr>
          <a:xfrm>
            <a:off x="5121929" y="5224138"/>
            <a:ext cx="3175" cy="0"/>
          </a:xfrm>
          <a:custGeom>
            <a:avLst/>
            <a:gdLst/>
            <a:ahLst/>
            <a:cxnLst/>
            <a:rect l="l" t="t" r="r" b="b"/>
            <a:pathLst>
              <a:path w="3175">
                <a:moveTo>
                  <a:pt x="0" y="0"/>
                </a:moveTo>
                <a:lnTo>
                  <a:pt x="2760" y="0"/>
                </a:lnTo>
              </a:path>
            </a:pathLst>
          </a:custGeom>
          <a:ln w="3175">
            <a:solidFill>
              <a:srgbClr val="000000"/>
            </a:solidFill>
          </a:ln>
        </p:spPr>
        <p:txBody>
          <a:bodyPr wrap="square" lIns="0" tIns="0" rIns="0" bIns="0" rtlCol="0"/>
          <a:lstStyle/>
          <a:p>
            <a:endParaRPr/>
          </a:p>
        </p:txBody>
      </p:sp>
      <p:sp>
        <p:nvSpPr>
          <p:cNvPr id="2092" name="object 2092"/>
          <p:cNvSpPr/>
          <p:nvPr/>
        </p:nvSpPr>
        <p:spPr>
          <a:xfrm>
            <a:off x="5143093" y="5224138"/>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2093" name="object 2093"/>
          <p:cNvSpPr/>
          <p:nvPr/>
        </p:nvSpPr>
        <p:spPr>
          <a:xfrm>
            <a:off x="5163337" y="5224138"/>
            <a:ext cx="3175" cy="0"/>
          </a:xfrm>
          <a:custGeom>
            <a:avLst/>
            <a:gdLst/>
            <a:ahLst/>
            <a:cxnLst/>
            <a:rect l="l" t="t" r="r" b="b"/>
            <a:pathLst>
              <a:path w="3175">
                <a:moveTo>
                  <a:pt x="0" y="0"/>
                </a:moveTo>
                <a:lnTo>
                  <a:pt x="2786" y="0"/>
                </a:lnTo>
              </a:path>
            </a:pathLst>
          </a:custGeom>
          <a:ln w="3175">
            <a:solidFill>
              <a:srgbClr val="000000"/>
            </a:solidFill>
          </a:ln>
        </p:spPr>
        <p:txBody>
          <a:bodyPr wrap="square" lIns="0" tIns="0" rIns="0" bIns="0" rtlCol="0"/>
          <a:lstStyle/>
          <a:p>
            <a:endParaRPr/>
          </a:p>
        </p:txBody>
      </p:sp>
      <p:sp>
        <p:nvSpPr>
          <p:cNvPr id="2094" name="object 2094"/>
          <p:cNvSpPr/>
          <p:nvPr/>
        </p:nvSpPr>
        <p:spPr>
          <a:xfrm>
            <a:off x="5184527" y="5224138"/>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2095" name="object 2095"/>
          <p:cNvSpPr/>
          <p:nvPr/>
        </p:nvSpPr>
        <p:spPr>
          <a:xfrm>
            <a:off x="5205691" y="5224138"/>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2096" name="object 2096"/>
          <p:cNvSpPr/>
          <p:nvPr/>
        </p:nvSpPr>
        <p:spPr>
          <a:xfrm>
            <a:off x="5225934" y="5224138"/>
            <a:ext cx="3175" cy="0"/>
          </a:xfrm>
          <a:custGeom>
            <a:avLst/>
            <a:gdLst/>
            <a:ahLst/>
            <a:cxnLst/>
            <a:rect l="l" t="t" r="r" b="b"/>
            <a:pathLst>
              <a:path w="3175">
                <a:moveTo>
                  <a:pt x="0" y="0"/>
                </a:moveTo>
                <a:lnTo>
                  <a:pt x="2747" y="0"/>
                </a:lnTo>
              </a:path>
            </a:pathLst>
          </a:custGeom>
          <a:ln w="3175">
            <a:solidFill>
              <a:srgbClr val="000000"/>
            </a:solidFill>
          </a:ln>
        </p:spPr>
        <p:txBody>
          <a:bodyPr wrap="square" lIns="0" tIns="0" rIns="0" bIns="0" rtlCol="0"/>
          <a:lstStyle/>
          <a:p>
            <a:endParaRPr/>
          </a:p>
        </p:txBody>
      </p:sp>
      <p:sp>
        <p:nvSpPr>
          <p:cNvPr id="2097" name="object 2097"/>
          <p:cNvSpPr/>
          <p:nvPr/>
        </p:nvSpPr>
        <p:spPr>
          <a:xfrm>
            <a:off x="5247086" y="5224138"/>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2098" name="object 2098"/>
          <p:cNvSpPr/>
          <p:nvPr/>
        </p:nvSpPr>
        <p:spPr>
          <a:xfrm>
            <a:off x="5267330" y="5224138"/>
            <a:ext cx="3175" cy="0"/>
          </a:xfrm>
          <a:custGeom>
            <a:avLst/>
            <a:gdLst/>
            <a:ahLst/>
            <a:cxnLst/>
            <a:rect l="l" t="t" r="r" b="b"/>
            <a:pathLst>
              <a:path w="3175">
                <a:moveTo>
                  <a:pt x="0" y="0"/>
                </a:moveTo>
                <a:lnTo>
                  <a:pt x="2798" y="0"/>
                </a:lnTo>
              </a:path>
            </a:pathLst>
          </a:custGeom>
          <a:ln w="3175">
            <a:solidFill>
              <a:srgbClr val="000000"/>
            </a:solidFill>
          </a:ln>
        </p:spPr>
        <p:txBody>
          <a:bodyPr wrap="square" lIns="0" tIns="0" rIns="0" bIns="0" rtlCol="0"/>
          <a:lstStyle/>
          <a:p>
            <a:endParaRPr/>
          </a:p>
        </p:txBody>
      </p:sp>
      <p:sp>
        <p:nvSpPr>
          <p:cNvPr id="2099" name="object 2099"/>
          <p:cNvSpPr/>
          <p:nvPr/>
        </p:nvSpPr>
        <p:spPr>
          <a:xfrm>
            <a:off x="5288519" y="5224138"/>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2100" name="object 2100"/>
          <p:cNvSpPr/>
          <p:nvPr/>
        </p:nvSpPr>
        <p:spPr>
          <a:xfrm>
            <a:off x="5308763" y="5224138"/>
            <a:ext cx="3175" cy="0"/>
          </a:xfrm>
          <a:custGeom>
            <a:avLst/>
            <a:gdLst/>
            <a:ahLst/>
            <a:cxnLst/>
            <a:rect l="l" t="t" r="r" b="b"/>
            <a:pathLst>
              <a:path w="3175">
                <a:moveTo>
                  <a:pt x="0" y="0"/>
                </a:moveTo>
                <a:lnTo>
                  <a:pt x="2760" y="0"/>
                </a:lnTo>
              </a:path>
            </a:pathLst>
          </a:custGeom>
          <a:ln w="3175">
            <a:solidFill>
              <a:srgbClr val="000000"/>
            </a:solidFill>
          </a:ln>
        </p:spPr>
        <p:txBody>
          <a:bodyPr wrap="square" lIns="0" tIns="0" rIns="0" bIns="0" rtlCol="0"/>
          <a:lstStyle/>
          <a:p>
            <a:endParaRPr/>
          </a:p>
        </p:txBody>
      </p:sp>
      <p:sp>
        <p:nvSpPr>
          <p:cNvPr id="2101" name="object 2101"/>
          <p:cNvSpPr/>
          <p:nvPr/>
        </p:nvSpPr>
        <p:spPr>
          <a:xfrm>
            <a:off x="5329927" y="5224138"/>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2102" name="object 2102"/>
          <p:cNvSpPr/>
          <p:nvPr/>
        </p:nvSpPr>
        <p:spPr>
          <a:xfrm>
            <a:off x="5350171" y="5224138"/>
            <a:ext cx="3175" cy="0"/>
          </a:xfrm>
          <a:custGeom>
            <a:avLst/>
            <a:gdLst/>
            <a:ahLst/>
            <a:cxnLst/>
            <a:rect l="l" t="t" r="r" b="b"/>
            <a:pathLst>
              <a:path w="3175">
                <a:moveTo>
                  <a:pt x="0" y="0"/>
                </a:moveTo>
                <a:lnTo>
                  <a:pt x="2760" y="0"/>
                </a:lnTo>
              </a:path>
            </a:pathLst>
          </a:custGeom>
          <a:ln w="3175">
            <a:solidFill>
              <a:srgbClr val="000000"/>
            </a:solidFill>
          </a:ln>
        </p:spPr>
        <p:txBody>
          <a:bodyPr wrap="square" lIns="0" tIns="0" rIns="0" bIns="0" rtlCol="0"/>
          <a:lstStyle/>
          <a:p>
            <a:endParaRPr/>
          </a:p>
        </p:txBody>
      </p:sp>
      <p:sp>
        <p:nvSpPr>
          <p:cNvPr id="2103" name="object 2103"/>
          <p:cNvSpPr/>
          <p:nvPr/>
        </p:nvSpPr>
        <p:spPr>
          <a:xfrm>
            <a:off x="5371334" y="5224138"/>
            <a:ext cx="1905" cy="0"/>
          </a:xfrm>
          <a:custGeom>
            <a:avLst/>
            <a:gdLst/>
            <a:ahLst/>
            <a:cxnLst/>
            <a:rect l="l" t="t" r="r" b="b"/>
            <a:pathLst>
              <a:path w="1904">
                <a:moveTo>
                  <a:pt x="0" y="0"/>
                </a:moveTo>
                <a:lnTo>
                  <a:pt x="1865" y="0"/>
                </a:lnTo>
              </a:path>
            </a:pathLst>
          </a:custGeom>
          <a:ln w="3175">
            <a:solidFill>
              <a:srgbClr val="000000"/>
            </a:solidFill>
          </a:ln>
        </p:spPr>
        <p:txBody>
          <a:bodyPr wrap="square" lIns="0" tIns="0" rIns="0" bIns="0" rtlCol="0"/>
          <a:lstStyle/>
          <a:p>
            <a:endParaRPr/>
          </a:p>
        </p:txBody>
      </p:sp>
      <p:sp>
        <p:nvSpPr>
          <p:cNvPr id="2104" name="object 2104"/>
          <p:cNvSpPr/>
          <p:nvPr/>
        </p:nvSpPr>
        <p:spPr>
          <a:xfrm>
            <a:off x="5391604" y="5224138"/>
            <a:ext cx="3175" cy="0"/>
          </a:xfrm>
          <a:custGeom>
            <a:avLst/>
            <a:gdLst/>
            <a:ahLst/>
            <a:cxnLst/>
            <a:rect l="l" t="t" r="r" b="b"/>
            <a:pathLst>
              <a:path w="3175">
                <a:moveTo>
                  <a:pt x="0" y="0"/>
                </a:moveTo>
                <a:lnTo>
                  <a:pt x="2760" y="0"/>
                </a:lnTo>
              </a:path>
            </a:pathLst>
          </a:custGeom>
          <a:ln w="3175">
            <a:solidFill>
              <a:srgbClr val="000000"/>
            </a:solidFill>
          </a:ln>
        </p:spPr>
        <p:txBody>
          <a:bodyPr wrap="square" lIns="0" tIns="0" rIns="0" bIns="0" rtlCol="0"/>
          <a:lstStyle/>
          <a:p>
            <a:endParaRPr/>
          </a:p>
        </p:txBody>
      </p:sp>
      <p:sp>
        <p:nvSpPr>
          <p:cNvPr id="2105" name="object 2105"/>
          <p:cNvSpPr/>
          <p:nvPr/>
        </p:nvSpPr>
        <p:spPr>
          <a:xfrm>
            <a:off x="5412768" y="5224138"/>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2106" name="object 2106"/>
          <p:cNvSpPr/>
          <p:nvPr/>
        </p:nvSpPr>
        <p:spPr>
          <a:xfrm>
            <a:off x="5432999" y="5224138"/>
            <a:ext cx="3175" cy="0"/>
          </a:xfrm>
          <a:custGeom>
            <a:avLst/>
            <a:gdLst/>
            <a:ahLst/>
            <a:cxnLst/>
            <a:rect l="l" t="t" r="r" b="b"/>
            <a:pathLst>
              <a:path w="3175">
                <a:moveTo>
                  <a:pt x="0" y="0"/>
                </a:moveTo>
                <a:lnTo>
                  <a:pt x="2760" y="0"/>
                </a:lnTo>
              </a:path>
            </a:pathLst>
          </a:custGeom>
          <a:ln w="3175">
            <a:solidFill>
              <a:srgbClr val="000000"/>
            </a:solidFill>
          </a:ln>
        </p:spPr>
        <p:txBody>
          <a:bodyPr wrap="square" lIns="0" tIns="0" rIns="0" bIns="0" rtlCol="0"/>
          <a:lstStyle/>
          <a:p>
            <a:endParaRPr/>
          </a:p>
        </p:txBody>
      </p:sp>
      <p:sp>
        <p:nvSpPr>
          <p:cNvPr id="2107" name="object 2107"/>
          <p:cNvSpPr/>
          <p:nvPr/>
        </p:nvSpPr>
        <p:spPr>
          <a:xfrm>
            <a:off x="5454163" y="5224138"/>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2108" name="object 2108"/>
          <p:cNvSpPr/>
          <p:nvPr/>
        </p:nvSpPr>
        <p:spPr>
          <a:xfrm>
            <a:off x="5474407" y="5224138"/>
            <a:ext cx="3175" cy="0"/>
          </a:xfrm>
          <a:custGeom>
            <a:avLst/>
            <a:gdLst/>
            <a:ahLst/>
            <a:cxnLst/>
            <a:rect l="l" t="t" r="r" b="b"/>
            <a:pathLst>
              <a:path w="3175">
                <a:moveTo>
                  <a:pt x="0" y="0"/>
                </a:moveTo>
                <a:lnTo>
                  <a:pt x="2786" y="0"/>
                </a:lnTo>
              </a:path>
            </a:pathLst>
          </a:custGeom>
          <a:ln w="3175">
            <a:solidFill>
              <a:srgbClr val="000000"/>
            </a:solidFill>
          </a:ln>
        </p:spPr>
        <p:txBody>
          <a:bodyPr wrap="square" lIns="0" tIns="0" rIns="0" bIns="0" rtlCol="0"/>
          <a:lstStyle/>
          <a:p>
            <a:endParaRPr/>
          </a:p>
        </p:txBody>
      </p:sp>
      <p:sp>
        <p:nvSpPr>
          <p:cNvPr id="2109" name="object 2109"/>
          <p:cNvSpPr/>
          <p:nvPr/>
        </p:nvSpPr>
        <p:spPr>
          <a:xfrm>
            <a:off x="5495596" y="5224138"/>
            <a:ext cx="3175" cy="0"/>
          </a:xfrm>
          <a:custGeom>
            <a:avLst/>
            <a:gdLst/>
            <a:ahLst/>
            <a:cxnLst/>
            <a:rect l="l" t="t" r="r" b="b"/>
            <a:pathLst>
              <a:path w="3175">
                <a:moveTo>
                  <a:pt x="0" y="0"/>
                </a:moveTo>
                <a:lnTo>
                  <a:pt x="2760" y="0"/>
                </a:lnTo>
              </a:path>
            </a:pathLst>
          </a:custGeom>
          <a:ln w="3175">
            <a:solidFill>
              <a:srgbClr val="000000"/>
            </a:solidFill>
          </a:ln>
        </p:spPr>
        <p:txBody>
          <a:bodyPr wrap="square" lIns="0" tIns="0" rIns="0" bIns="0" rtlCol="0"/>
          <a:lstStyle/>
          <a:p>
            <a:endParaRPr/>
          </a:p>
        </p:txBody>
      </p:sp>
      <p:sp>
        <p:nvSpPr>
          <p:cNvPr id="2110" name="object 2110"/>
          <p:cNvSpPr/>
          <p:nvPr/>
        </p:nvSpPr>
        <p:spPr>
          <a:xfrm>
            <a:off x="5516760" y="5224138"/>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2111" name="object 2111"/>
          <p:cNvSpPr/>
          <p:nvPr/>
        </p:nvSpPr>
        <p:spPr>
          <a:xfrm>
            <a:off x="5537004" y="5224138"/>
            <a:ext cx="3175" cy="0"/>
          </a:xfrm>
          <a:custGeom>
            <a:avLst/>
            <a:gdLst/>
            <a:ahLst/>
            <a:cxnLst/>
            <a:rect l="l" t="t" r="r" b="b"/>
            <a:pathLst>
              <a:path w="3175">
                <a:moveTo>
                  <a:pt x="0" y="0"/>
                </a:moveTo>
                <a:lnTo>
                  <a:pt x="2760" y="0"/>
                </a:lnTo>
              </a:path>
            </a:pathLst>
          </a:custGeom>
          <a:ln w="3175">
            <a:solidFill>
              <a:srgbClr val="000000"/>
            </a:solidFill>
          </a:ln>
        </p:spPr>
        <p:txBody>
          <a:bodyPr wrap="square" lIns="0" tIns="0" rIns="0" bIns="0" rtlCol="0"/>
          <a:lstStyle/>
          <a:p>
            <a:endParaRPr/>
          </a:p>
        </p:txBody>
      </p:sp>
      <p:sp>
        <p:nvSpPr>
          <p:cNvPr id="2112" name="object 2112"/>
          <p:cNvSpPr/>
          <p:nvPr/>
        </p:nvSpPr>
        <p:spPr>
          <a:xfrm>
            <a:off x="5558168" y="5224138"/>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2113" name="object 2113"/>
          <p:cNvSpPr/>
          <p:nvPr/>
        </p:nvSpPr>
        <p:spPr>
          <a:xfrm>
            <a:off x="5578412" y="5224138"/>
            <a:ext cx="3175" cy="0"/>
          </a:xfrm>
          <a:custGeom>
            <a:avLst/>
            <a:gdLst/>
            <a:ahLst/>
            <a:cxnLst/>
            <a:rect l="l" t="t" r="r" b="b"/>
            <a:pathLst>
              <a:path w="3175">
                <a:moveTo>
                  <a:pt x="0" y="0"/>
                </a:moveTo>
                <a:lnTo>
                  <a:pt x="2747" y="0"/>
                </a:lnTo>
              </a:path>
            </a:pathLst>
          </a:custGeom>
          <a:ln w="3175">
            <a:solidFill>
              <a:srgbClr val="000000"/>
            </a:solidFill>
          </a:ln>
        </p:spPr>
        <p:txBody>
          <a:bodyPr wrap="square" lIns="0" tIns="0" rIns="0" bIns="0" rtlCol="0"/>
          <a:lstStyle/>
          <a:p>
            <a:endParaRPr/>
          </a:p>
        </p:txBody>
      </p:sp>
      <p:sp>
        <p:nvSpPr>
          <p:cNvPr id="2114" name="object 2114"/>
          <p:cNvSpPr/>
          <p:nvPr/>
        </p:nvSpPr>
        <p:spPr>
          <a:xfrm>
            <a:off x="5599601" y="5224138"/>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2115" name="object 2115"/>
          <p:cNvSpPr/>
          <p:nvPr/>
        </p:nvSpPr>
        <p:spPr>
          <a:xfrm>
            <a:off x="5619845" y="5224138"/>
            <a:ext cx="3175" cy="0"/>
          </a:xfrm>
          <a:custGeom>
            <a:avLst/>
            <a:gdLst/>
            <a:ahLst/>
            <a:cxnLst/>
            <a:rect l="l" t="t" r="r" b="b"/>
            <a:pathLst>
              <a:path w="3175">
                <a:moveTo>
                  <a:pt x="0" y="0"/>
                </a:moveTo>
                <a:lnTo>
                  <a:pt x="2760" y="0"/>
                </a:lnTo>
              </a:path>
            </a:pathLst>
          </a:custGeom>
          <a:ln w="3175">
            <a:solidFill>
              <a:srgbClr val="000000"/>
            </a:solidFill>
          </a:ln>
        </p:spPr>
        <p:txBody>
          <a:bodyPr wrap="square" lIns="0" tIns="0" rIns="0" bIns="0" rtlCol="0"/>
          <a:lstStyle/>
          <a:p>
            <a:endParaRPr/>
          </a:p>
        </p:txBody>
      </p:sp>
      <p:sp>
        <p:nvSpPr>
          <p:cNvPr id="2116" name="object 2116"/>
          <p:cNvSpPr/>
          <p:nvPr/>
        </p:nvSpPr>
        <p:spPr>
          <a:xfrm>
            <a:off x="5640996" y="5224138"/>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2117" name="object 2117"/>
          <p:cNvSpPr/>
          <p:nvPr/>
        </p:nvSpPr>
        <p:spPr>
          <a:xfrm>
            <a:off x="5661240" y="5224138"/>
            <a:ext cx="3175" cy="0"/>
          </a:xfrm>
          <a:custGeom>
            <a:avLst/>
            <a:gdLst/>
            <a:ahLst/>
            <a:cxnLst/>
            <a:rect l="l" t="t" r="r" b="b"/>
            <a:pathLst>
              <a:path w="3175">
                <a:moveTo>
                  <a:pt x="0" y="0"/>
                </a:moveTo>
                <a:lnTo>
                  <a:pt x="2760" y="0"/>
                </a:lnTo>
              </a:path>
            </a:pathLst>
          </a:custGeom>
          <a:ln w="3175">
            <a:solidFill>
              <a:srgbClr val="000000"/>
            </a:solidFill>
          </a:ln>
        </p:spPr>
        <p:txBody>
          <a:bodyPr wrap="square" lIns="0" tIns="0" rIns="0" bIns="0" rtlCol="0"/>
          <a:lstStyle/>
          <a:p>
            <a:endParaRPr/>
          </a:p>
        </p:txBody>
      </p:sp>
      <p:sp>
        <p:nvSpPr>
          <p:cNvPr id="2118" name="object 2118"/>
          <p:cNvSpPr/>
          <p:nvPr/>
        </p:nvSpPr>
        <p:spPr>
          <a:xfrm>
            <a:off x="5682404" y="5224138"/>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2119" name="object 2119"/>
          <p:cNvSpPr/>
          <p:nvPr/>
        </p:nvSpPr>
        <p:spPr>
          <a:xfrm>
            <a:off x="5702674" y="5224138"/>
            <a:ext cx="3175" cy="0"/>
          </a:xfrm>
          <a:custGeom>
            <a:avLst/>
            <a:gdLst/>
            <a:ahLst/>
            <a:cxnLst/>
            <a:rect l="l" t="t" r="r" b="b"/>
            <a:pathLst>
              <a:path w="3175">
                <a:moveTo>
                  <a:pt x="0" y="0"/>
                </a:moveTo>
                <a:lnTo>
                  <a:pt x="2760" y="0"/>
                </a:lnTo>
              </a:path>
            </a:pathLst>
          </a:custGeom>
          <a:ln w="3175">
            <a:solidFill>
              <a:srgbClr val="000000"/>
            </a:solidFill>
          </a:ln>
        </p:spPr>
        <p:txBody>
          <a:bodyPr wrap="square" lIns="0" tIns="0" rIns="0" bIns="0" rtlCol="0"/>
          <a:lstStyle/>
          <a:p>
            <a:endParaRPr/>
          </a:p>
        </p:txBody>
      </p:sp>
      <p:sp>
        <p:nvSpPr>
          <p:cNvPr id="2120" name="object 2120"/>
          <p:cNvSpPr/>
          <p:nvPr/>
        </p:nvSpPr>
        <p:spPr>
          <a:xfrm>
            <a:off x="5723837" y="5224138"/>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2121" name="object 2121"/>
          <p:cNvSpPr/>
          <p:nvPr/>
        </p:nvSpPr>
        <p:spPr>
          <a:xfrm>
            <a:off x="5744081" y="5224138"/>
            <a:ext cx="3175" cy="0"/>
          </a:xfrm>
          <a:custGeom>
            <a:avLst/>
            <a:gdLst/>
            <a:ahLst/>
            <a:cxnLst/>
            <a:rect l="l" t="t" r="r" b="b"/>
            <a:pathLst>
              <a:path w="3175">
                <a:moveTo>
                  <a:pt x="0" y="0"/>
                </a:moveTo>
                <a:lnTo>
                  <a:pt x="2760" y="0"/>
                </a:lnTo>
              </a:path>
            </a:pathLst>
          </a:custGeom>
          <a:ln w="3175">
            <a:solidFill>
              <a:srgbClr val="000000"/>
            </a:solidFill>
          </a:ln>
        </p:spPr>
        <p:txBody>
          <a:bodyPr wrap="square" lIns="0" tIns="0" rIns="0" bIns="0" rtlCol="0"/>
          <a:lstStyle/>
          <a:p>
            <a:endParaRPr/>
          </a:p>
        </p:txBody>
      </p:sp>
      <p:sp>
        <p:nvSpPr>
          <p:cNvPr id="2122" name="object 2122"/>
          <p:cNvSpPr/>
          <p:nvPr/>
        </p:nvSpPr>
        <p:spPr>
          <a:xfrm>
            <a:off x="5765245" y="5224138"/>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2123" name="object 2123"/>
          <p:cNvSpPr/>
          <p:nvPr/>
        </p:nvSpPr>
        <p:spPr>
          <a:xfrm>
            <a:off x="5785476" y="5224138"/>
            <a:ext cx="3175" cy="0"/>
          </a:xfrm>
          <a:custGeom>
            <a:avLst/>
            <a:gdLst/>
            <a:ahLst/>
            <a:cxnLst/>
            <a:rect l="l" t="t" r="r" b="b"/>
            <a:pathLst>
              <a:path w="3175">
                <a:moveTo>
                  <a:pt x="0" y="0"/>
                </a:moveTo>
                <a:lnTo>
                  <a:pt x="2760" y="0"/>
                </a:lnTo>
              </a:path>
            </a:pathLst>
          </a:custGeom>
          <a:ln w="3175">
            <a:solidFill>
              <a:srgbClr val="000000"/>
            </a:solidFill>
          </a:ln>
        </p:spPr>
        <p:txBody>
          <a:bodyPr wrap="square" lIns="0" tIns="0" rIns="0" bIns="0" rtlCol="0"/>
          <a:lstStyle/>
          <a:p>
            <a:endParaRPr/>
          </a:p>
        </p:txBody>
      </p:sp>
      <p:sp>
        <p:nvSpPr>
          <p:cNvPr id="2124" name="object 2124"/>
          <p:cNvSpPr/>
          <p:nvPr/>
        </p:nvSpPr>
        <p:spPr>
          <a:xfrm>
            <a:off x="5806678" y="5224138"/>
            <a:ext cx="3175" cy="0"/>
          </a:xfrm>
          <a:custGeom>
            <a:avLst/>
            <a:gdLst/>
            <a:ahLst/>
            <a:cxnLst/>
            <a:rect l="l" t="t" r="r" b="b"/>
            <a:pathLst>
              <a:path w="3175">
                <a:moveTo>
                  <a:pt x="0" y="0"/>
                </a:moveTo>
                <a:lnTo>
                  <a:pt x="2760" y="0"/>
                </a:lnTo>
              </a:path>
            </a:pathLst>
          </a:custGeom>
          <a:ln w="3175">
            <a:solidFill>
              <a:srgbClr val="000000"/>
            </a:solidFill>
          </a:ln>
        </p:spPr>
        <p:txBody>
          <a:bodyPr wrap="square" lIns="0" tIns="0" rIns="0" bIns="0" rtlCol="0"/>
          <a:lstStyle/>
          <a:p>
            <a:endParaRPr/>
          </a:p>
        </p:txBody>
      </p:sp>
      <p:sp>
        <p:nvSpPr>
          <p:cNvPr id="2125" name="object 2125"/>
          <p:cNvSpPr/>
          <p:nvPr/>
        </p:nvSpPr>
        <p:spPr>
          <a:xfrm>
            <a:off x="5827842" y="5224138"/>
            <a:ext cx="1905" cy="0"/>
          </a:xfrm>
          <a:custGeom>
            <a:avLst/>
            <a:gdLst/>
            <a:ahLst/>
            <a:cxnLst/>
            <a:rect l="l" t="t" r="r" b="b"/>
            <a:pathLst>
              <a:path w="1904">
                <a:moveTo>
                  <a:pt x="0" y="0"/>
                </a:moveTo>
                <a:lnTo>
                  <a:pt x="1827" y="0"/>
                </a:lnTo>
              </a:path>
            </a:pathLst>
          </a:custGeom>
          <a:ln w="3175">
            <a:solidFill>
              <a:srgbClr val="000000"/>
            </a:solidFill>
          </a:ln>
        </p:spPr>
        <p:txBody>
          <a:bodyPr wrap="square" lIns="0" tIns="0" rIns="0" bIns="0" rtlCol="0"/>
          <a:lstStyle/>
          <a:p>
            <a:endParaRPr/>
          </a:p>
        </p:txBody>
      </p:sp>
      <p:sp>
        <p:nvSpPr>
          <p:cNvPr id="2126" name="object 2126"/>
          <p:cNvSpPr/>
          <p:nvPr/>
        </p:nvSpPr>
        <p:spPr>
          <a:xfrm>
            <a:off x="5848074" y="5224138"/>
            <a:ext cx="3175" cy="0"/>
          </a:xfrm>
          <a:custGeom>
            <a:avLst/>
            <a:gdLst/>
            <a:ahLst/>
            <a:cxnLst/>
            <a:rect l="l" t="t" r="r" b="b"/>
            <a:pathLst>
              <a:path w="3175">
                <a:moveTo>
                  <a:pt x="0" y="0"/>
                </a:moveTo>
                <a:lnTo>
                  <a:pt x="2760" y="0"/>
                </a:lnTo>
              </a:path>
            </a:pathLst>
          </a:custGeom>
          <a:ln w="3175">
            <a:solidFill>
              <a:srgbClr val="000000"/>
            </a:solidFill>
          </a:ln>
        </p:spPr>
        <p:txBody>
          <a:bodyPr wrap="square" lIns="0" tIns="0" rIns="0" bIns="0" rtlCol="0"/>
          <a:lstStyle/>
          <a:p>
            <a:endParaRPr/>
          </a:p>
        </p:txBody>
      </p:sp>
      <p:sp>
        <p:nvSpPr>
          <p:cNvPr id="2127" name="object 2127"/>
          <p:cNvSpPr/>
          <p:nvPr/>
        </p:nvSpPr>
        <p:spPr>
          <a:xfrm>
            <a:off x="5869237" y="5224138"/>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2128" name="object 2128"/>
          <p:cNvSpPr/>
          <p:nvPr/>
        </p:nvSpPr>
        <p:spPr>
          <a:xfrm>
            <a:off x="5889481" y="5224138"/>
            <a:ext cx="3175" cy="0"/>
          </a:xfrm>
          <a:custGeom>
            <a:avLst/>
            <a:gdLst/>
            <a:ahLst/>
            <a:cxnLst/>
            <a:rect l="l" t="t" r="r" b="b"/>
            <a:pathLst>
              <a:path w="3175">
                <a:moveTo>
                  <a:pt x="0" y="0"/>
                </a:moveTo>
                <a:lnTo>
                  <a:pt x="2760" y="0"/>
                </a:lnTo>
              </a:path>
            </a:pathLst>
          </a:custGeom>
          <a:ln w="3175">
            <a:solidFill>
              <a:srgbClr val="000000"/>
            </a:solidFill>
          </a:ln>
        </p:spPr>
        <p:txBody>
          <a:bodyPr wrap="square" lIns="0" tIns="0" rIns="0" bIns="0" rtlCol="0"/>
          <a:lstStyle/>
          <a:p>
            <a:endParaRPr/>
          </a:p>
        </p:txBody>
      </p:sp>
      <p:sp>
        <p:nvSpPr>
          <p:cNvPr id="2129" name="object 2129"/>
          <p:cNvSpPr/>
          <p:nvPr/>
        </p:nvSpPr>
        <p:spPr>
          <a:xfrm>
            <a:off x="5910671" y="5224138"/>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2130" name="object 2130"/>
          <p:cNvSpPr/>
          <p:nvPr/>
        </p:nvSpPr>
        <p:spPr>
          <a:xfrm>
            <a:off x="5930915" y="5224138"/>
            <a:ext cx="3175" cy="0"/>
          </a:xfrm>
          <a:custGeom>
            <a:avLst/>
            <a:gdLst/>
            <a:ahLst/>
            <a:cxnLst/>
            <a:rect l="l" t="t" r="r" b="b"/>
            <a:pathLst>
              <a:path w="3175">
                <a:moveTo>
                  <a:pt x="0" y="0"/>
                </a:moveTo>
                <a:lnTo>
                  <a:pt x="2760" y="0"/>
                </a:lnTo>
              </a:path>
            </a:pathLst>
          </a:custGeom>
          <a:ln w="3175">
            <a:solidFill>
              <a:srgbClr val="000000"/>
            </a:solidFill>
          </a:ln>
        </p:spPr>
        <p:txBody>
          <a:bodyPr wrap="square" lIns="0" tIns="0" rIns="0" bIns="0" rtlCol="0"/>
          <a:lstStyle/>
          <a:p>
            <a:endParaRPr/>
          </a:p>
        </p:txBody>
      </p:sp>
      <p:sp>
        <p:nvSpPr>
          <p:cNvPr id="2131" name="object 2131"/>
          <p:cNvSpPr/>
          <p:nvPr/>
        </p:nvSpPr>
        <p:spPr>
          <a:xfrm>
            <a:off x="5952078" y="5224138"/>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2132" name="object 2132"/>
          <p:cNvSpPr/>
          <p:nvPr/>
        </p:nvSpPr>
        <p:spPr>
          <a:xfrm>
            <a:off x="5972322" y="5224138"/>
            <a:ext cx="3175" cy="0"/>
          </a:xfrm>
          <a:custGeom>
            <a:avLst/>
            <a:gdLst/>
            <a:ahLst/>
            <a:cxnLst/>
            <a:rect l="l" t="t" r="r" b="b"/>
            <a:pathLst>
              <a:path w="3175">
                <a:moveTo>
                  <a:pt x="0" y="0"/>
                </a:moveTo>
                <a:lnTo>
                  <a:pt x="2760" y="0"/>
                </a:lnTo>
              </a:path>
            </a:pathLst>
          </a:custGeom>
          <a:ln w="3175">
            <a:solidFill>
              <a:srgbClr val="000000"/>
            </a:solidFill>
          </a:ln>
        </p:spPr>
        <p:txBody>
          <a:bodyPr wrap="square" lIns="0" tIns="0" rIns="0" bIns="0" rtlCol="0"/>
          <a:lstStyle/>
          <a:p>
            <a:endParaRPr/>
          </a:p>
        </p:txBody>
      </p:sp>
      <p:sp>
        <p:nvSpPr>
          <p:cNvPr id="2133" name="object 2133"/>
          <p:cNvSpPr/>
          <p:nvPr/>
        </p:nvSpPr>
        <p:spPr>
          <a:xfrm>
            <a:off x="5993474" y="5224138"/>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2134" name="object 2134"/>
          <p:cNvSpPr/>
          <p:nvPr/>
        </p:nvSpPr>
        <p:spPr>
          <a:xfrm>
            <a:off x="6013756" y="5224138"/>
            <a:ext cx="3175" cy="0"/>
          </a:xfrm>
          <a:custGeom>
            <a:avLst/>
            <a:gdLst/>
            <a:ahLst/>
            <a:cxnLst/>
            <a:rect l="l" t="t" r="r" b="b"/>
            <a:pathLst>
              <a:path w="3175">
                <a:moveTo>
                  <a:pt x="0" y="0"/>
                </a:moveTo>
                <a:lnTo>
                  <a:pt x="2760" y="0"/>
                </a:lnTo>
              </a:path>
            </a:pathLst>
          </a:custGeom>
          <a:ln w="3175">
            <a:solidFill>
              <a:srgbClr val="000000"/>
            </a:solidFill>
          </a:ln>
        </p:spPr>
        <p:txBody>
          <a:bodyPr wrap="square" lIns="0" tIns="0" rIns="0" bIns="0" rtlCol="0"/>
          <a:lstStyle/>
          <a:p>
            <a:endParaRPr/>
          </a:p>
        </p:txBody>
      </p:sp>
      <p:sp>
        <p:nvSpPr>
          <p:cNvPr id="2135" name="object 2135"/>
          <p:cNvSpPr/>
          <p:nvPr/>
        </p:nvSpPr>
        <p:spPr>
          <a:xfrm>
            <a:off x="6034907" y="5224138"/>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2136" name="object 2136"/>
          <p:cNvSpPr/>
          <p:nvPr/>
        </p:nvSpPr>
        <p:spPr>
          <a:xfrm>
            <a:off x="6076315" y="5224138"/>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2137" name="object 2137"/>
          <p:cNvSpPr/>
          <p:nvPr/>
        </p:nvSpPr>
        <p:spPr>
          <a:xfrm>
            <a:off x="3607990" y="4923037"/>
            <a:ext cx="3175" cy="0"/>
          </a:xfrm>
          <a:custGeom>
            <a:avLst/>
            <a:gdLst/>
            <a:ahLst/>
            <a:cxnLst/>
            <a:rect l="l" t="t" r="r" b="b"/>
            <a:pathLst>
              <a:path w="3175">
                <a:moveTo>
                  <a:pt x="0" y="0"/>
                </a:moveTo>
                <a:lnTo>
                  <a:pt x="2760" y="0"/>
                </a:lnTo>
              </a:path>
            </a:pathLst>
          </a:custGeom>
          <a:ln w="3175">
            <a:solidFill>
              <a:srgbClr val="000000"/>
            </a:solidFill>
          </a:ln>
        </p:spPr>
        <p:txBody>
          <a:bodyPr wrap="square" lIns="0" tIns="0" rIns="0" bIns="0" rtlCol="0"/>
          <a:lstStyle/>
          <a:p>
            <a:endParaRPr/>
          </a:p>
        </p:txBody>
      </p:sp>
      <p:sp>
        <p:nvSpPr>
          <p:cNvPr id="2138" name="object 2138"/>
          <p:cNvSpPr/>
          <p:nvPr/>
        </p:nvSpPr>
        <p:spPr>
          <a:xfrm>
            <a:off x="3629154" y="4923037"/>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2139" name="object 2139"/>
          <p:cNvSpPr/>
          <p:nvPr/>
        </p:nvSpPr>
        <p:spPr>
          <a:xfrm>
            <a:off x="3649398" y="4923037"/>
            <a:ext cx="3175" cy="0"/>
          </a:xfrm>
          <a:custGeom>
            <a:avLst/>
            <a:gdLst/>
            <a:ahLst/>
            <a:cxnLst/>
            <a:rect l="l" t="t" r="r" b="b"/>
            <a:pathLst>
              <a:path w="3175">
                <a:moveTo>
                  <a:pt x="0" y="0"/>
                </a:moveTo>
                <a:lnTo>
                  <a:pt x="2760" y="0"/>
                </a:lnTo>
              </a:path>
            </a:pathLst>
          </a:custGeom>
          <a:ln w="3175">
            <a:solidFill>
              <a:srgbClr val="000000"/>
            </a:solidFill>
          </a:ln>
        </p:spPr>
        <p:txBody>
          <a:bodyPr wrap="square" lIns="0" tIns="0" rIns="0" bIns="0" rtlCol="0"/>
          <a:lstStyle/>
          <a:p>
            <a:endParaRPr/>
          </a:p>
        </p:txBody>
      </p:sp>
      <p:sp>
        <p:nvSpPr>
          <p:cNvPr id="2140" name="object 2140"/>
          <p:cNvSpPr/>
          <p:nvPr/>
        </p:nvSpPr>
        <p:spPr>
          <a:xfrm>
            <a:off x="3691713" y="4923037"/>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2141" name="object 2141"/>
          <p:cNvSpPr/>
          <p:nvPr/>
        </p:nvSpPr>
        <p:spPr>
          <a:xfrm>
            <a:off x="3711995" y="4923037"/>
            <a:ext cx="3175" cy="0"/>
          </a:xfrm>
          <a:custGeom>
            <a:avLst/>
            <a:gdLst/>
            <a:ahLst/>
            <a:cxnLst/>
            <a:rect l="l" t="t" r="r" b="b"/>
            <a:pathLst>
              <a:path w="3175">
                <a:moveTo>
                  <a:pt x="0" y="0"/>
                </a:moveTo>
                <a:lnTo>
                  <a:pt x="2760" y="0"/>
                </a:lnTo>
              </a:path>
            </a:pathLst>
          </a:custGeom>
          <a:ln w="3175">
            <a:solidFill>
              <a:srgbClr val="000000"/>
            </a:solidFill>
          </a:ln>
        </p:spPr>
        <p:txBody>
          <a:bodyPr wrap="square" lIns="0" tIns="0" rIns="0" bIns="0" rtlCol="0"/>
          <a:lstStyle/>
          <a:p>
            <a:endParaRPr/>
          </a:p>
        </p:txBody>
      </p:sp>
      <p:sp>
        <p:nvSpPr>
          <p:cNvPr id="2142" name="object 2142"/>
          <p:cNvSpPr/>
          <p:nvPr/>
        </p:nvSpPr>
        <p:spPr>
          <a:xfrm>
            <a:off x="3733146" y="4923037"/>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2143" name="object 2143"/>
          <p:cNvSpPr/>
          <p:nvPr/>
        </p:nvSpPr>
        <p:spPr>
          <a:xfrm>
            <a:off x="3753390" y="4923037"/>
            <a:ext cx="3175" cy="0"/>
          </a:xfrm>
          <a:custGeom>
            <a:avLst/>
            <a:gdLst/>
            <a:ahLst/>
            <a:cxnLst/>
            <a:rect l="l" t="t" r="r" b="b"/>
            <a:pathLst>
              <a:path w="3175">
                <a:moveTo>
                  <a:pt x="0" y="0"/>
                </a:moveTo>
                <a:lnTo>
                  <a:pt x="2760" y="0"/>
                </a:lnTo>
              </a:path>
            </a:pathLst>
          </a:custGeom>
          <a:ln w="3175">
            <a:solidFill>
              <a:srgbClr val="000000"/>
            </a:solidFill>
          </a:ln>
        </p:spPr>
        <p:txBody>
          <a:bodyPr wrap="square" lIns="0" tIns="0" rIns="0" bIns="0" rtlCol="0"/>
          <a:lstStyle/>
          <a:p>
            <a:endParaRPr/>
          </a:p>
        </p:txBody>
      </p:sp>
      <p:sp>
        <p:nvSpPr>
          <p:cNvPr id="2144" name="object 2144"/>
          <p:cNvSpPr/>
          <p:nvPr/>
        </p:nvSpPr>
        <p:spPr>
          <a:xfrm>
            <a:off x="3774554" y="4923037"/>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2145" name="object 2145"/>
          <p:cNvSpPr/>
          <p:nvPr/>
        </p:nvSpPr>
        <p:spPr>
          <a:xfrm>
            <a:off x="3794798" y="4923037"/>
            <a:ext cx="3175" cy="0"/>
          </a:xfrm>
          <a:custGeom>
            <a:avLst/>
            <a:gdLst/>
            <a:ahLst/>
            <a:cxnLst/>
            <a:rect l="l" t="t" r="r" b="b"/>
            <a:pathLst>
              <a:path w="3175">
                <a:moveTo>
                  <a:pt x="0" y="0"/>
                </a:moveTo>
                <a:lnTo>
                  <a:pt x="2760" y="0"/>
                </a:lnTo>
              </a:path>
            </a:pathLst>
          </a:custGeom>
          <a:ln w="3175">
            <a:solidFill>
              <a:srgbClr val="000000"/>
            </a:solidFill>
          </a:ln>
        </p:spPr>
        <p:txBody>
          <a:bodyPr wrap="square" lIns="0" tIns="0" rIns="0" bIns="0" rtlCol="0"/>
          <a:lstStyle/>
          <a:p>
            <a:endParaRPr/>
          </a:p>
        </p:txBody>
      </p:sp>
      <p:sp>
        <p:nvSpPr>
          <p:cNvPr id="2146" name="object 2146"/>
          <p:cNvSpPr/>
          <p:nvPr/>
        </p:nvSpPr>
        <p:spPr>
          <a:xfrm>
            <a:off x="3815988" y="4923037"/>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2147" name="object 2147"/>
          <p:cNvSpPr/>
          <p:nvPr/>
        </p:nvSpPr>
        <p:spPr>
          <a:xfrm>
            <a:off x="3836231" y="4923037"/>
            <a:ext cx="3175" cy="0"/>
          </a:xfrm>
          <a:custGeom>
            <a:avLst/>
            <a:gdLst/>
            <a:ahLst/>
            <a:cxnLst/>
            <a:rect l="l" t="t" r="r" b="b"/>
            <a:pathLst>
              <a:path w="3175">
                <a:moveTo>
                  <a:pt x="0" y="0"/>
                </a:moveTo>
                <a:lnTo>
                  <a:pt x="2760" y="0"/>
                </a:lnTo>
              </a:path>
            </a:pathLst>
          </a:custGeom>
          <a:ln w="3175">
            <a:solidFill>
              <a:srgbClr val="000000"/>
            </a:solidFill>
          </a:ln>
        </p:spPr>
        <p:txBody>
          <a:bodyPr wrap="square" lIns="0" tIns="0" rIns="0" bIns="0" rtlCol="0"/>
          <a:lstStyle/>
          <a:p>
            <a:endParaRPr/>
          </a:p>
        </p:txBody>
      </p:sp>
      <p:sp>
        <p:nvSpPr>
          <p:cNvPr id="2148" name="object 2148"/>
          <p:cNvSpPr/>
          <p:nvPr/>
        </p:nvSpPr>
        <p:spPr>
          <a:xfrm>
            <a:off x="3857395" y="4923037"/>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2149" name="object 2149"/>
          <p:cNvSpPr/>
          <p:nvPr/>
        </p:nvSpPr>
        <p:spPr>
          <a:xfrm>
            <a:off x="3877626" y="4923037"/>
            <a:ext cx="3175" cy="0"/>
          </a:xfrm>
          <a:custGeom>
            <a:avLst/>
            <a:gdLst/>
            <a:ahLst/>
            <a:cxnLst/>
            <a:rect l="l" t="t" r="r" b="b"/>
            <a:pathLst>
              <a:path w="3175">
                <a:moveTo>
                  <a:pt x="0" y="0"/>
                </a:moveTo>
                <a:lnTo>
                  <a:pt x="2760" y="0"/>
                </a:lnTo>
              </a:path>
            </a:pathLst>
          </a:custGeom>
          <a:ln w="3175">
            <a:solidFill>
              <a:srgbClr val="000000"/>
            </a:solidFill>
          </a:ln>
        </p:spPr>
        <p:txBody>
          <a:bodyPr wrap="square" lIns="0" tIns="0" rIns="0" bIns="0" rtlCol="0"/>
          <a:lstStyle/>
          <a:p>
            <a:endParaRPr/>
          </a:p>
        </p:txBody>
      </p:sp>
      <p:sp>
        <p:nvSpPr>
          <p:cNvPr id="2150" name="object 2150"/>
          <p:cNvSpPr/>
          <p:nvPr/>
        </p:nvSpPr>
        <p:spPr>
          <a:xfrm>
            <a:off x="3898790" y="4923037"/>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2151" name="object 2151"/>
          <p:cNvSpPr/>
          <p:nvPr/>
        </p:nvSpPr>
        <p:spPr>
          <a:xfrm>
            <a:off x="3940223" y="4923037"/>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2152" name="object 2152"/>
          <p:cNvSpPr/>
          <p:nvPr/>
        </p:nvSpPr>
        <p:spPr>
          <a:xfrm>
            <a:off x="3960467" y="4923037"/>
            <a:ext cx="3175" cy="0"/>
          </a:xfrm>
          <a:custGeom>
            <a:avLst/>
            <a:gdLst/>
            <a:ahLst/>
            <a:cxnLst/>
            <a:rect l="l" t="t" r="r" b="b"/>
            <a:pathLst>
              <a:path w="3175">
                <a:moveTo>
                  <a:pt x="0" y="0"/>
                </a:moveTo>
                <a:lnTo>
                  <a:pt x="2760" y="0"/>
                </a:lnTo>
              </a:path>
            </a:pathLst>
          </a:custGeom>
          <a:ln w="3175">
            <a:solidFill>
              <a:srgbClr val="000000"/>
            </a:solidFill>
          </a:ln>
        </p:spPr>
        <p:txBody>
          <a:bodyPr wrap="square" lIns="0" tIns="0" rIns="0" bIns="0" rtlCol="0"/>
          <a:lstStyle/>
          <a:p>
            <a:endParaRPr/>
          </a:p>
        </p:txBody>
      </p:sp>
      <p:sp>
        <p:nvSpPr>
          <p:cNvPr id="2153" name="object 2153"/>
          <p:cNvSpPr/>
          <p:nvPr/>
        </p:nvSpPr>
        <p:spPr>
          <a:xfrm>
            <a:off x="3981631" y="4923037"/>
            <a:ext cx="3175" cy="0"/>
          </a:xfrm>
          <a:custGeom>
            <a:avLst/>
            <a:gdLst/>
            <a:ahLst/>
            <a:cxnLst/>
            <a:rect l="l" t="t" r="r" b="b"/>
            <a:pathLst>
              <a:path w="3175">
                <a:moveTo>
                  <a:pt x="0" y="0"/>
                </a:moveTo>
                <a:lnTo>
                  <a:pt x="2760" y="0"/>
                </a:lnTo>
              </a:path>
            </a:pathLst>
          </a:custGeom>
          <a:ln w="3175">
            <a:solidFill>
              <a:srgbClr val="000000"/>
            </a:solidFill>
          </a:ln>
        </p:spPr>
        <p:txBody>
          <a:bodyPr wrap="square" lIns="0" tIns="0" rIns="0" bIns="0" rtlCol="0"/>
          <a:lstStyle/>
          <a:p>
            <a:endParaRPr/>
          </a:p>
        </p:txBody>
      </p:sp>
      <p:sp>
        <p:nvSpPr>
          <p:cNvPr id="2154" name="object 2154"/>
          <p:cNvSpPr/>
          <p:nvPr/>
        </p:nvSpPr>
        <p:spPr>
          <a:xfrm>
            <a:off x="4002795" y="4923037"/>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2155" name="object 2155"/>
          <p:cNvSpPr/>
          <p:nvPr/>
        </p:nvSpPr>
        <p:spPr>
          <a:xfrm>
            <a:off x="4023064" y="4923037"/>
            <a:ext cx="3175" cy="0"/>
          </a:xfrm>
          <a:custGeom>
            <a:avLst/>
            <a:gdLst/>
            <a:ahLst/>
            <a:cxnLst/>
            <a:rect l="l" t="t" r="r" b="b"/>
            <a:pathLst>
              <a:path w="3175">
                <a:moveTo>
                  <a:pt x="0" y="0"/>
                </a:moveTo>
                <a:lnTo>
                  <a:pt x="2760" y="0"/>
                </a:lnTo>
              </a:path>
            </a:pathLst>
          </a:custGeom>
          <a:ln w="3175">
            <a:solidFill>
              <a:srgbClr val="000000"/>
            </a:solidFill>
          </a:ln>
        </p:spPr>
        <p:txBody>
          <a:bodyPr wrap="square" lIns="0" tIns="0" rIns="0" bIns="0" rtlCol="0"/>
          <a:lstStyle/>
          <a:p>
            <a:endParaRPr/>
          </a:p>
        </p:txBody>
      </p:sp>
      <p:sp>
        <p:nvSpPr>
          <p:cNvPr id="2156" name="object 2156"/>
          <p:cNvSpPr/>
          <p:nvPr/>
        </p:nvSpPr>
        <p:spPr>
          <a:xfrm>
            <a:off x="4044229" y="4923037"/>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2157" name="object 2157"/>
          <p:cNvSpPr/>
          <p:nvPr/>
        </p:nvSpPr>
        <p:spPr>
          <a:xfrm>
            <a:off x="4064472" y="4923037"/>
            <a:ext cx="3175" cy="0"/>
          </a:xfrm>
          <a:custGeom>
            <a:avLst/>
            <a:gdLst/>
            <a:ahLst/>
            <a:cxnLst/>
            <a:rect l="l" t="t" r="r" b="b"/>
            <a:pathLst>
              <a:path w="3175">
                <a:moveTo>
                  <a:pt x="0" y="0"/>
                </a:moveTo>
                <a:lnTo>
                  <a:pt x="2760" y="0"/>
                </a:lnTo>
              </a:path>
            </a:pathLst>
          </a:custGeom>
          <a:ln w="3175">
            <a:solidFill>
              <a:srgbClr val="000000"/>
            </a:solidFill>
          </a:ln>
        </p:spPr>
        <p:txBody>
          <a:bodyPr wrap="square" lIns="0" tIns="0" rIns="0" bIns="0" rtlCol="0"/>
          <a:lstStyle/>
          <a:p>
            <a:endParaRPr/>
          </a:p>
        </p:txBody>
      </p:sp>
      <p:sp>
        <p:nvSpPr>
          <p:cNvPr id="2158" name="object 2158"/>
          <p:cNvSpPr/>
          <p:nvPr/>
        </p:nvSpPr>
        <p:spPr>
          <a:xfrm>
            <a:off x="4085623" y="4923037"/>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2159" name="object 2159"/>
          <p:cNvSpPr/>
          <p:nvPr/>
        </p:nvSpPr>
        <p:spPr>
          <a:xfrm>
            <a:off x="4105867" y="4923037"/>
            <a:ext cx="3175" cy="0"/>
          </a:xfrm>
          <a:custGeom>
            <a:avLst/>
            <a:gdLst/>
            <a:ahLst/>
            <a:cxnLst/>
            <a:rect l="l" t="t" r="r" b="b"/>
            <a:pathLst>
              <a:path w="3175">
                <a:moveTo>
                  <a:pt x="0" y="0"/>
                </a:moveTo>
                <a:lnTo>
                  <a:pt x="2760" y="0"/>
                </a:lnTo>
              </a:path>
            </a:pathLst>
          </a:custGeom>
          <a:ln w="3175">
            <a:solidFill>
              <a:srgbClr val="000000"/>
            </a:solidFill>
          </a:ln>
        </p:spPr>
        <p:txBody>
          <a:bodyPr wrap="square" lIns="0" tIns="0" rIns="0" bIns="0" rtlCol="0"/>
          <a:lstStyle/>
          <a:p>
            <a:endParaRPr/>
          </a:p>
        </p:txBody>
      </p:sp>
      <p:sp>
        <p:nvSpPr>
          <p:cNvPr id="2160" name="object 2160"/>
          <p:cNvSpPr/>
          <p:nvPr/>
        </p:nvSpPr>
        <p:spPr>
          <a:xfrm>
            <a:off x="4127057" y="4923037"/>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2161" name="object 2161"/>
          <p:cNvSpPr/>
          <p:nvPr/>
        </p:nvSpPr>
        <p:spPr>
          <a:xfrm>
            <a:off x="4147301" y="4923037"/>
            <a:ext cx="3175" cy="0"/>
          </a:xfrm>
          <a:custGeom>
            <a:avLst/>
            <a:gdLst/>
            <a:ahLst/>
            <a:cxnLst/>
            <a:rect l="l" t="t" r="r" b="b"/>
            <a:pathLst>
              <a:path w="3175">
                <a:moveTo>
                  <a:pt x="0" y="0"/>
                </a:moveTo>
                <a:lnTo>
                  <a:pt x="2760" y="0"/>
                </a:lnTo>
              </a:path>
            </a:pathLst>
          </a:custGeom>
          <a:ln w="3175">
            <a:solidFill>
              <a:srgbClr val="000000"/>
            </a:solidFill>
          </a:ln>
        </p:spPr>
        <p:txBody>
          <a:bodyPr wrap="square" lIns="0" tIns="0" rIns="0" bIns="0" rtlCol="0"/>
          <a:lstStyle/>
          <a:p>
            <a:endParaRPr/>
          </a:p>
        </p:txBody>
      </p:sp>
      <p:sp>
        <p:nvSpPr>
          <p:cNvPr id="2162" name="object 2162"/>
          <p:cNvSpPr/>
          <p:nvPr/>
        </p:nvSpPr>
        <p:spPr>
          <a:xfrm>
            <a:off x="4168464" y="4923037"/>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2163" name="object 2163"/>
          <p:cNvSpPr/>
          <p:nvPr/>
        </p:nvSpPr>
        <p:spPr>
          <a:xfrm>
            <a:off x="4188709" y="4923037"/>
            <a:ext cx="3175" cy="0"/>
          </a:xfrm>
          <a:custGeom>
            <a:avLst/>
            <a:gdLst/>
            <a:ahLst/>
            <a:cxnLst/>
            <a:rect l="l" t="t" r="r" b="b"/>
            <a:pathLst>
              <a:path w="3175">
                <a:moveTo>
                  <a:pt x="0" y="0"/>
                </a:moveTo>
                <a:lnTo>
                  <a:pt x="2760" y="0"/>
                </a:lnTo>
              </a:path>
            </a:pathLst>
          </a:custGeom>
          <a:ln w="3175">
            <a:solidFill>
              <a:srgbClr val="000000"/>
            </a:solidFill>
          </a:ln>
        </p:spPr>
        <p:txBody>
          <a:bodyPr wrap="square" lIns="0" tIns="0" rIns="0" bIns="0" rtlCol="0"/>
          <a:lstStyle/>
          <a:p>
            <a:endParaRPr/>
          </a:p>
        </p:txBody>
      </p:sp>
      <p:sp>
        <p:nvSpPr>
          <p:cNvPr id="2164" name="object 2164"/>
          <p:cNvSpPr/>
          <p:nvPr/>
        </p:nvSpPr>
        <p:spPr>
          <a:xfrm>
            <a:off x="4209872" y="4923037"/>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2165" name="object 2165"/>
          <p:cNvSpPr/>
          <p:nvPr/>
        </p:nvSpPr>
        <p:spPr>
          <a:xfrm>
            <a:off x="4230142" y="4923037"/>
            <a:ext cx="3175" cy="0"/>
          </a:xfrm>
          <a:custGeom>
            <a:avLst/>
            <a:gdLst/>
            <a:ahLst/>
            <a:cxnLst/>
            <a:rect l="l" t="t" r="r" b="b"/>
            <a:pathLst>
              <a:path w="3175">
                <a:moveTo>
                  <a:pt x="0" y="0"/>
                </a:moveTo>
                <a:lnTo>
                  <a:pt x="2760" y="0"/>
                </a:lnTo>
              </a:path>
            </a:pathLst>
          </a:custGeom>
          <a:ln w="3175">
            <a:solidFill>
              <a:srgbClr val="000000"/>
            </a:solidFill>
          </a:ln>
        </p:spPr>
        <p:txBody>
          <a:bodyPr wrap="square" lIns="0" tIns="0" rIns="0" bIns="0" rtlCol="0"/>
          <a:lstStyle/>
          <a:p>
            <a:endParaRPr/>
          </a:p>
        </p:txBody>
      </p:sp>
      <p:sp>
        <p:nvSpPr>
          <p:cNvPr id="2166" name="object 2166"/>
          <p:cNvSpPr/>
          <p:nvPr/>
        </p:nvSpPr>
        <p:spPr>
          <a:xfrm>
            <a:off x="4251306" y="4923037"/>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2167" name="object 2167"/>
          <p:cNvSpPr/>
          <p:nvPr/>
        </p:nvSpPr>
        <p:spPr>
          <a:xfrm>
            <a:off x="4271537" y="4923037"/>
            <a:ext cx="3175" cy="0"/>
          </a:xfrm>
          <a:custGeom>
            <a:avLst/>
            <a:gdLst/>
            <a:ahLst/>
            <a:cxnLst/>
            <a:rect l="l" t="t" r="r" b="b"/>
            <a:pathLst>
              <a:path w="3175">
                <a:moveTo>
                  <a:pt x="0" y="0"/>
                </a:moveTo>
                <a:lnTo>
                  <a:pt x="2760" y="0"/>
                </a:lnTo>
              </a:path>
            </a:pathLst>
          </a:custGeom>
          <a:ln w="3175">
            <a:solidFill>
              <a:srgbClr val="000000"/>
            </a:solidFill>
          </a:ln>
        </p:spPr>
        <p:txBody>
          <a:bodyPr wrap="square" lIns="0" tIns="0" rIns="0" bIns="0" rtlCol="0"/>
          <a:lstStyle/>
          <a:p>
            <a:endParaRPr/>
          </a:p>
        </p:txBody>
      </p:sp>
      <p:sp>
        <p:nvSpPr>
          <p:cNvPr id="2168" name="object 2168"/>
          <p:cNvSpPr/>
          <p:nvPr/>
        </p:nvSpPr>
        <p:spPr>
          <a:xfrm>
            <a:off x="4292701" y="4923037"/>
            <a:ext cx="3175" cy="0"/>
          </a:xfrm>
          <a:custGeom>
            <a:avLst/>
            <a:gdLst/>
            <a:ahLst/>
            <a:cxnLst/>
            <a:rect l="l" t="t" r="r" b="b"/>
            <a:pathLst>
              <a:path w="3175">
                <a:moveTo>
                  <a:pt x="0" y="0"/>
                </a:moveTo>
                <a:lnTo>
                  <a:pt x="2760" y="0"/>
                </a:lnTo>
              </a:path>
            </a:pathLst>
          </a:custGeom>
          <a:ln w="3175">
            <a:solidFill>
              <a:srgbClr val="000000"/>
            </a:solidFill>
          </a:ln>
        </p:spPr>
        <p:txBody>
          <a:bodyPr wrap="square" lIns="0" tIns="0" rIns="0" bIns="0" rtlCol="0"/>
          <a:lstStyle/>
          <a:p>
            <a:endParaRPr/>
          </a:p>
        </p:txBody>
      </p:sp>
      <p:sp>
        <p:nvSpPr>
          <p:cNvPr id="2169" name="object 2169"/>
          <p:cNvSpPr/>
          <p:nvPr/>
        </p:nvSpPr>
        <p:spPr>
          <a:xfrm>
            <a:off x="4313864" y="4923037"/>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2170" name="object 2170"/>
          <p:cNvSpPr/>
          <p:nvPr/>
        </p:nvSpPr>
        <p:spPr>
          <a:xfrm>
            <a:off x="4334134" y="4923037"/>
            <a:ext cx="3175" cy="0"/>
          </a:xfrm>
          <a:custGeom>
            <a:avLst/>
            <a:gdLst/>
            <a:ahLst/>
            <a:cxnLst/>
            <a:rect l="l" t="t" r="r" b="b"/>
            <a:pathLst>
              <a:path w="3175">
                <a:moveTo>
                  <a:pt x="0" y="0"/>
                </a:moveTo>
                <a:lnTo>
                  <a:pt x="2760" y="0"/>
                </a:lnTo>
              </a:path>
            </a:pathLst>
          </a:custGeom>
          <a:ln w="3175">
            <a:solidFill>
              <a:srgbClr val="000000"/>
            </a:solidFill>
          </a:ln>
        </p:spPr>
        <p:txBody>
          <a:bodyPr wrap="square" lIns="0" tIns="0" rIns="0" bIns="0" rtlCol="0"/>
          <a:lstStyle/>
          <a:p>
            <a:endParaRPr/>
          </a:p>
        </p:txBody>
      </p:sp>
      <p:sp>
        <p:nvSpPr>
          <p:cNvPr id="2171" name="object 2171"/>
          <p:cNvSpPr/>
          <p:nvPr/>
        </p:nvSpPr>
        <p:spPr>
          <a:xfrm>
            <a:off x="4355298" y="4923037"/>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2172" name="object 2172"/>
          <p:cNvSpPr/>
          <p:nvPr/>
        </p:nvSpPr>
        <p:spPr>
          <a:xfrm>
            <a:off x="4375542" y="4923037"/>
            <a:ext cx="3175" cy="0"/>
          </a:xfrm>
          <a:custGeom>
            <a:avLst/>
            <a:gdLst/>
            <a:ahLst/>
            <a:cxnLst/>
            <a:rect l="l" t="t" r="r" b="b"/>
            <a:pathLst>
              <a:path w="3175">
                <a:moveTo>
                  <a:pt x="0" y="0"/>
                </a:moveTo>
                <a:lnTo>
                  <a:pt x="2760" y="0"/>
                </a:lnTo>
              </a:path>
            </a:pathLst>
          </a:custGeom>
          <a:ln w="3175">
            <a:solidFill>
              <a:srgbClr val="000000"/>
            </a:solidFill>
          </a:ln>
        </p:spPr>
        <p:txBody>
          <a:bodyPr wrap="square" lIns="0" tIns="0" rIns="0" bIns="0" rtlCol="0"/>
          <a:lstStyle/>
          <a:p>
            <a:endParaRPr/>
          </a:p>
        </p:txBody>
      </p:sp>
      <p:sp>
        <p:nvSpPr>
          <p:cNvPr id="2173" name="object 2173"/>
          <p:cNvSpPr/>
          <p:nvPr/>
        </p:nvSpPr>
        <p:spPr>
          <a:xfrm>
            <a:off x="4396706" y="4923037"/>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2174" name="object 2174"/>
          <p:cNvSpPr/>
          <p:nvPr/>
        </p:nvSpPr>
        <p:spPr>
          <a:xfrm>
            <a:off x="4416950" y="4923037"/>
            <a:ext cx="3175" cy="0"/>
          </a:xfrm>
          <a:custGeom>
            <a:avLst/>
            <a:gdLst/>
            <a:ahLst/>
            <a:cxnLst/>
            <a:rect l="l" t="t" r="r" b="b"/>
            <a:pathLst>
              <a:path w="3175">
                <a:moveTo>
                  <a:pt x="0" y="0"/>
                </a:moveTo>
                <a:lnTo>
                  <a:pt x="2760" y="0"/>
                </a:lnTo>
              </a:path>
            </a:pathLst>
          </a:custGeom>
          <a:ln w="3175">
            <a:solidFill>
              <a:srgbClr val="000000"/>
            </a:solidFill>
          </a:ln>
        </p:spPr>
        <p:txBody>
          <a:bodyPr wrap="square" lIns="0" tIns="0" rIns="0" bIns="0" rtlCol="0"/>
          <a:lstStyle/>
          <a:p>
            <a:endParaRPr/>
          </a:p>
        </p:txBody>
      </p:sp>
      <p:sp>
        <p:nvSpPr>
          <p:cNvPr id="2175" name="object 2175"/>
          <p:cNvSpPr/>
          <p:nvPr/>
        </p:nvSpPr>
        <p:spPr>
          <a:xfrm>
            <a:off x="4438139" y="4923037"/>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2176" name="object 2176"/>
          <p:cNvSpPr/>
          <p:nvPr/>
        </p:nvSpPr>
        <p:spPr>
          <a:xfrm>
            <a:off x="4458383" y="4923037"/>
            <a:ext cx="3175" cy="0"/>
          </a:xfrm>
          <a:custGeom>
            <a:avLst/>
            <a:gdLst/>
            <a:ahLst/>
            <a:cxnLst/>
            <a:rect l="l" t="t" r="r" b="b"/>
            <a:pathLst>
              <a:path w="3175">
                <a:moveTo>
                  <a:pt x="0" y="0"/>
                </a:moveTo>
                <a:lnTo>
                  <a:pt x="2760" y="0"/>
                </a:lnTo>
              </a:path>
            </a:pathLst>
          </a:custGeom>
          <a:ln w="3175">
            <a:solidFill>
              <a:srgbClr val="000000"/>
            </a:solidFill>
          </a:ln>
        </p:spPr>
        <p:txBody>
          <a:bodyPr wrap="square" lIns="0" tIns="0" rIns="0" bIns="0" rtlCol="0"/>
          <a:lstStyle/>
          <a:p>
            <a:endParaRPr/>
          </a:p>
        </p:txBody>
      </p:sp>
      <p:sp>
        <p:nvSpPr>
          <p:cNvPr id="2177" name="object 2177"/>
          <p:cNvSpPr/>
          <p:nvPr/>
        </p:nvSpPr>
        <p:spPr>
          <a:xfrm>
            <a:off x="4479534" y="4923037"/>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2178" name="object 2178"/>
          <p:cNvSpPr/>
          <p:nvPr/>
        </p:nvSpPr>
        <p:spPr>
          <a:xfrm>
            <a:off x="4499778" y="4923037"/>
            <a:ext cx="3175" cy="0"/>
          </a:xfrm>
          <a:custGeom>
            <a:avLst/>
            <a:gdLst/>
            <a:ahLst/>
            <a:cxnLst/>
            <a:rect l="l" t="t" r="r" b="b"/>
            <a:pathLst>
              <a:path w="3175">
                <a:moveTo>
                  <a:pt x="0" y="0"/>
                </a:moveTo>
                <a:lnTo>
                  <a:pt x="2760" y="0"/>
                </a:lnTo>
              </a:path>
            </a:pathLst>
          </a:custGeom>
          <a:ln w="3175">
            <a:solidFill>
              <a:srgbClr val="000000"/>
            </a:solidFill>
          </a:ln>
        </p:spPr>
        <p:txBody>
          <a:bodyPr wrap="square" lIns="0" tIns="0" rIns="0" bIns="0" rtlCol="0"/>
          <a:lstStyle/>
          <a:p>
            <a:endParaRPr/>
          </a:p>
        </p:txBody>
      </p:sp>
      <p:sp>
        <p:nvSpPr>
          <p:cNvPr id="2179" name="object 2179"/>
          <p:cNvSpPr/>
          <p:nvPr/>
        </p:nvSpPr>
        <p:spPr>
          <a:xfrm>
            <a:off x="4520942" y="4923037"/>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2180" name="object 2180"/>
          <p:cNvSpPr/>
          <p:nvPr/>
        </p:nvSpPr>
        <p:spPr>
          <a:xfrm>
            <a:off x="4541211" y="4923037"/>
            <a:ext cx="3175" cy="0"/>
          </a:xfrm>
          <a:custGeom>
            <a:avLst/>
            <a:gdLst/>
            <a:ahLst/>
            <a:cxnLst/>
            <a:rect l="l" t="t" r="r" b="b"/>
            <a:pathLst>
              <a:path w="3175">
                <a:moveTo>
                  <a:pt x="0" y="0"/>
                </a:moveTo>
                <a:lnTo>
                  <a:pt x="2760" y="0"/>
                </a:lnTo>
              </a:path>
            </a:pathLst>
          </a:custGeom>
          <a:ln w="3175">
            <a:solidFill>
              <a:srgbClr val="000000"/>
            </a:solidFill>
          </a:ln>
        </p:spPr>
        <p:txBody>
          <a:bodyPr wrap="square" lIns="0" tIns="0" rIns="0" bIns="0" rtlCol="0"/>
          <a:lstStyle/>
          <a:p>
            <a:endParaRPr/>
          </a:p>
        </p:txBody>
      </p:sp>
      <p:sp>
        <p:nvSpPr>
          <p:cNvPr id="2181" name="object 2181"/>
          <p:cNvSpPr/>
          <p:nvPr/>
        </p:nvSpPr>
        <p:spPr>
          <a:xfrm>
            <a:off x="4562375" y="4923037"/>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2182" name="object 2182"/>
          <p:cNvSpPr/>
          <p:nvPr/>
        </p:nvSpPr>
        <p:spPr>
          <a:xfrm>
            <a:off x="4583539" y="4923037"/>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2183" name="object 2183"/>
          <p:cNvSpPr/>
          <p:nvPr/>
        </p:nvSpPr>
        <p:spPr>
          <a:xfrm>
            <a:off x="4603783" y="4923037"/>
            <a:ext cx="3175" cy="0"/>
          </a:xfrm>
          <a:custGeom>
            <a:avLst/>
            <a:gdLst/>
            <a:ahLst/>
            <a:cxnLst/>
            <a:rect l="l" t="t" r="r" b="b"/>
            <a:pathLst>
              <a:path w="3175">
                <a:moveTo>
                  <a:pt x="0" y="0"/>
                </a:moveTo>
                <a:lnTo>
                  <a:pt x="2760" y="0"/>
                </a:lnTo>
              </a:path>
            </a:pathLst>
          </a:custGeom>
          <a:ln w="3175">
            <a:solidFill>
              <a:srgbClr val="000000"/>
            </a:solidFill>
          </a:ln>
        </p:spPr>
        <p:txBody>
          <a:bodyPr wrap="square" lIns="0" tIns="0" rIns="0" bIns="0" rtlCol="0"/>
          <a:lstStyle/>
          <a:p>
            <a:endParaRPr/>
          </a:p>
        </p:txBody>
      </p:sp>
      <p:sp>
        <p:nvSpPr>
          <p:cNvPr id="2184" name="object 2184"/>
          <p:cNvSpPr/>
          <p:nvPr/>
        </p:nvSpPr>
        <p:spPr>
          <a:xfrm>
            <a:off x="4624934" y="4923037"/>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2185" name="object 2185"/>
          <p:cNvSpPr/>
          <p:nvPr/>
        </p:nvSpPr>
        <p:spPr>
          <a:xfrm>
            <a:off x="4666380" y="4923037"/>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2186" name="object 2186"/>
          <p:cNvSpPr/>
          <p:nvPr/>
        </p:nvSpPr>
        <p:spPr>
          <a:xfrm>
            <a:off x="4686611" y="4923037"/>
            <a:ext cx="3175" cy="0"/>
          </a:xfrm>
          <a:custGeom>
            <a:avLst/>
            <a:gdLst/>
            <a:ahLst/>
            <a:cxnLst/>
            <a:rect l="l" t="t" r="r" b="b"/>
            <a:pathLst>
              <a:path w="3175">
                <a:moveTo>
                  <a:pt x="0" y="0"/>
                </a:moveTo>
                <a:lnTo>
                  <a:pt x="2760" y="0"/>
                </a:lnTo>
              </a:path>
            </a:pathLst>
          </a:custGeom>
          <a:ln w="3175">
            <a:solidFill>
              <a:srgbClr val="000000"/>
            </a:solidFill>
          </a:ln>
        </p:spPr>
        <p:txBody>
          <a:bodyPr wrap="square" lIns="0" tIns="0" rIns="0" bIns="0" rtlCol="0"/>
          <a:lstStyle/>
          <a:p>
            <a:endParaRPr/>
          </a:p>
        </p:txBody>
      </p:sp>
      <p:sp>
        <p:nvSpPr>
          <p:cNvPr id="2187" name="object 2187"/>
          <p:cNvSpPr/>
          <p:nvPr/>
        </p:nvSpPr>
        <p:spPr>
          <a:xfrm>
            <a:off x="4707775" y="4923037"/>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2188" name="object 2188"/>
          <p:cNvSpPr/>
          <p:nvPr/>
        </p:nvSpPr>
        <p:spPr>
          <a:xfrm>
            <a:off x="4728019" y="4923037"/>
            <a:ext cx="3175" cy="0"/>
          </a:xfrm>
          <a:custGeom>
            <a:avLst/>
            <a:gdLst/>
            <a:ahLst/>
            <a:cxnLst/>
            <a:rect l="l" t="t" r="r" b="b"/>
            <a:pathLst>
              <a:path w="3175">
                <a:moveTo>
                  <a:pt x="0" y="0"/>
                </a:moveTo>
                <a:lnTo>
                  <a:pt x="2760" y="0"/>
                </a:lnTo>
              </a:path>
            </a:pathLst>
          </a:custGeom>
          <a:ln w="3175">
            <a:solidFill>
              <a:srgbClr val="000000"/>
            </a:solidFill>
          </a:ln>
        </p:spPr>
        <p:txBody>
          <a:bodyPr wrap="square" lIns="0" tIns="0" rIns="0" bIns="0" rtlCol="0"/>
          <a:lstStyle/>
          <a:p>
            <a:endParaRPr/>
          </a:p>
        </p:txBody>
      </p:sp>
      <p:sp>
        <p:nvSpPr>
          <p:cNvPr id="2189" name="object 2189"/>
          <p:cNvSpPr/>
          <p:nvPr/>
        </p:nvSpPr>
        <p:spPr>
          <a:xfrm>
            <a:off x="4749208" y="4923037"/>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2190" name="object 2190"/>
          <p:cNvSpPr/>
          <p:nvPr/>
        </p:nvSpPr>
        <p:spPr>
          <a:xfrm>
            <a:off x="4769452" y="4923037"/>
            <a:ext cx="3175" cy="0"/>
          </a:xfrm>
          <a:custGeom>
            <a:avLst/>
            <a:gdLst/>
            <a:ahLst/>
            <a:cxnLst/>
            <a:rect l="l" t="t" r="r" b="b"/>
            <a:pathLst>
              <a:path w="3175">
                <a:moveTo>
                  <a:pt x="0" y="0"/>
                </a:moveTo>
                <a:lnTo>
                  <a:pt x="2760" y="0"/>
                </a:lnTo>
              </a:path>
            </a:pathLst>
          </a:custGeom>
          <a:ln w="3175">
            <a:solidFill>
              <a:srgbClr val="000000"/>
            </a:solidFill>
          </a:ln>
        </p:spPr>
        <p:txBody>
          <a:bodyPr wrap="square" lIns="0" tIns="0" rIns="0" bIns="0" rtlCol="0"/>
          <a:lstStyle/>
          <a:p>
            <a:endParaRPr/>
          </a:p>
        </p:txBody>
      </p:sp>
      <p:sp>
        <p:nvSpPr>
          <p:cNvPr id="2191" name="object 2191"/>
          <p:cNvSpPr/>
          <p:nvPr/>
        </p:nvSpPr>
        <p:spPr>
          <a:xfrm>
            <a:off x="4790616" y="4923037"/>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2192" name="object 2192"/>
          <p:cNvSpPr/>
          <p:nvPr/>
        </p:nvSpPr>
        <p:spPr>
          <a:xfrm>
            <a:off x="4810860" y="4923037"/>
            <a:ext cx="3175" cy="0"/>
          </a:xfrm>
          <a:custGeom>
            <a:avLst/>
            <a:gdLst/>
            <a:ahLst/>
            <a:cxnLst/>
            <a:rect l="l" t="t" r="r" b="b"/>
            <a:pathLst>
              <a:path w="3175">
                <a:moveTo>
                  <a:pt x="0" y="0"/>
                </a:moveTo>
                <a:lnTo>
                  <a:pt x="2760" y="0"/>
                </a:lnTo>
              </a:path>
            </a:pathLst>
          </a:custGeom>
          <a:ln w="3175">
            <a:solidFill>
              <a:srgbClr val="000000"/>
            </a:solidFill>
          </a:ln>
        </p:spPr>
        <p:txBody>
          <a:bodyPr wrap="square" lIns="0" tIns="0" rIns="0" bIns="0" rtlCol="0"/>
          <a:lstStyle/>
          <a:p>
            <a:endParaRPr/>
          </a:p>
        </p:txBody>
      </p:sp>
      <p:sp>
        <p:nvSpPr>
          <p:cNvPr id="2193" name="object 2193"/>
          <p:cNvSpPr/>
          <p:nvPr/>
        </p:nvSpPr>
        <p:spPr>
          <a:xfrm>
            <a:off x="4832011" y="4923037"/>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2194" name="object 2194"/>
          <p:cNvSpPr/>
          <p:nvPr/>
        </p:nvSpPr>
        <p:spPr>
          <a:xfrm>
            <a:off x="4852293" y="4923037"/>
            <a:ext cx="3175" cy="0"/>
          </a:xfrm>
          <a:custGeom>
            <a:avLst/>
            <a:gdLst/>
            <a:ahLst/>
            <a:cxnLst/>
            <a:rect l="l" t="t" r="r" b="b"/>
            <a:pathLst>
              <a:path w="3175">
                <a:moveTo>
                  <a:pt x="0" y="0"/>
                </a:moveTo>
                <a:lnTo>
                  <a:pt x="2760" y="0"/>
                </a:lnTo>
              </a:path>
            </a:pathLst>
          </a:custGeom>
          <a:ln w="3175">
            <a:solidFill>
              <a:srgbClr val="000000"/>
            </a:solidFill>
          </a:ln>
        </p:spPr>
        <p:txBody>
          <a:bodyPr wrap="square" lIns="0" tIns="0" rIns="0" bIns="0" rtlCol="0"/>
          <a:lstStyle/>
          <a:p>
            <a:endParaRPr/>
          </a:p>
        </p:txBody>
      </p:sp>
      <p:sp>
        <p:nvSpPr>
          <p:cNvPr id="2195" name="object 2195"/>
          <p:cNvSpPr/>
          <p:nvPr/>
        </p:nvSpPr>
        <p:spPr>
          <a:xfrm>
            <a:off x="4873457" y="4923037"/>
            <a:ext cx="1905" cy="0"/>
          </a:xfrm>
          <a:custGeom>
            <a:avLst/>
            <a:gdLst/>
            <a:ahLst/>
            <a:cxnLst/>
            <a:rect l="l" t="t" r="r" b="b"/>
            <a:pathLst>
              <a:path w="1904">
                <a:moveTo>
                  <a:pt x="0" y="0"/>
                </a:moveTo>
                <a:lnTo>
                  <a:pt x="1827" y="0"/>
                </a:lnTo>
              </a:path>
            </a:pathLst>
          </a:custGeom>
          <a:ln w="3175">
            <a:solidFill>
              <a:srgbClr val="000000"/>
            </a:solidFill>
          </a:ln>
        </p:spPr>
        <p:txBody>
          <a:bodyPr wrap="square" lIns="0" tIns="0" rIns="0" bIns="0" rtlCol="0"/>
          <a:lstStyle/>
          <a:p>
            <a:endParaRPr/>
          </a:p>
        </p:txBody>
      </p:sp>
      <p:sp>
        <p:nvSpPr>
          <p:cNvPr id="2196" name="object 2196"/>
          <p:cNvSpPr/>
          <p:nvPr/>
        </p:nvSpPr>
        <p:spPr>
          <a:xfrm>
            <a:off x="4894608" y="4923037"/>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2197" name="object 2197"/>
          <p:cNvSpPr/>
          <p:nvPr/>
        </p:nvSpPr>
        <p:spPr>
          <a:xfrm>
            <a:off x="4914852" y="4923037"/>
            <a:ext cx="3175" cy="0"/>
          </a:xfrm>
          <a:custGeom>
            <a:avLst/>
            <a:gdLst/>
            <a:ahLst/>
            <a:cxnLst/>
            <a:rect l="l" t="t" r="r" b="b"/>
            <a:pathLst>
              <a:path w="3175">
                <a:moveTo>
                  <a:pt x="0" y="0"/>
                </a:moveTo>
                <a:lnTo>
                  <a:pt x="2760" y="0"/>
                </a:lnTo>
              </a:path>
            </a:pathLst>
          </a:custGeom>
          <a:ln w="3175">
            <a:solidFill>
              <a:srgbClr val="000000"/>
            </a:solidFill>
          </a:ln>
        </p:spPr>
        <p:txBody>
          <a:bodyPr wrap="square" lIns="0" tIns="0" rIns="0" bIns="0" rtlCol="0"/>
          <a:lstStyle/>
          <a:p>
            <a:endParaRPr/>
          </a:p>
        </p:txBody>
      </p:sp>
      <p:sp>
        <p:nvSpPr>
          <p:cNvPr id="2198" name="object 2198"/>
          <p:cNvSpPr/>
          <p:nvPr/>
        </p:nvSpPr>
        <p:spPr>
          <a:xfrm>
            <a:off x="4936016" y="4923037"/>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2199" name="object 2199"/>
          <p:cNvSpPr/>
          <p:nvPr/>
        </p:nvSpPr>
        <p:spPr>
          <a:xfrm>
            <a:off x="4956260" y="4923037"/>
            <a:ext cx="3175" cy="0"/>
          </a:xfrm>
          <a:custGeom>
            <a:avLst/>
            <a:gdLst/>
            <a:ahLst/>
            <a:cxnLst/>
            <a:rect l="l" t="t" r="r" b="b"/>
            <a:pathLst>
              <a:path w="3175">
                <a:moveTo>
                  <a:pt x="0" y="0"/>
                </a:moveTo>
                <a:lnTo>
                  <a:pt x="2786" y="0"/>
                </a:lnTo>
              </a:path>
            </a:pathLst>
          </a:custGeom>
          <a:ln w="3175">
            <a:solidFill>
              <a:srgbClr val="000000"/>
            </a:solidFill>
          </a:ln>
        </p:spPr>
        <p:txBody>
          <a:bodyPr wrap="square" lIns="0" tIns="0" rIns="0" bIns="0" rtlCol="0"/>
          <a:lstStyle/>
          <a:p>
            <a:endParaRPr/>
          </a:p>
        </p:txBody>
      </p:sp>
      <p:sp>
        <p:nvSpPr>
          <p:cNvPr id="2200" name="object 2200"/>
          <p:cNvSpPr/>
          <p:nvPr/>
        </p:nvSpPr>
        <p:spPr>
          <a:xfrm>
            <a:off x="4977450" y="4923037"/>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2201" name="object 2201"/>
          <p:cNvSpPr/>
          <p:nvPr/>
        </p:nvSpPr>
        <p:spPr>
          <a:xfrm>
            <a:off x="4997693" y="4923037"/>
            <a:ext cx="3175" cy="0"/>
          </a:xfrm>
          <a:custGeom>
            <a:avLst/>
            <a:gdLst/>
            <a:ahLst/>
            <a:cxnLst/>
            <a:rect l="l" t="t" r="r" b="b"/>
            <a:pathLst>
              <a:path w="3175">
                <a:moveTo>
                  <a:pt x="0" y="0"/>
                </a:moveTo>
                <a:lnTo>
                  <a:pt x="2760" y="0"/>
                </a:lnTo>
              </a:path>
            </a:pathLst>
          </a:custGeom>
          <a:ln w="3175">
            <a:solidFill>
              <a:srgbClr val="000000"/>
            </a:solidFill>
          </a:ln>
        </p:spPr>
        <p:txBody>
          <a:bodyPr wrap="square" lIns="0" tIns="0" rIns="0" bIns="0" rtlCol="0"/>
          <a:lstStyle/>
          <a:p>
            <a:endParaRPr/>
          </a:p>
        </p:txBody>
      </p:sp>
      <p:sp>
        <p:nvSpPr>
          <p:cNvPr id="2202" name="object 2202"/>
          <p:cNvSpPr/>
          <p:nvPr/>
        </p:nvSpPr>
        <p:spPr>
          <a:xfrm>
            <a:off x="5018857" y="4923037"/>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2203" name="object 2203"/>
          <p:cNvSpPr/>
          <p:nvPr/>
        </p:nvSpPr>
        <p:spPr>
          <a:xfrm>
            <a:off x="5039088" y="4923037"/>
            <a:ext cx="3175" cy="0"/>
          </a:xfrm>
          <a:custGeom>
            <a:avLst/>
            <a:gdLst/>
            <a:ahLst/>
            <a:cxnLst/>
            <a:rect l="l" t="t" r="r" b="b"/>
            <a:pathLst>
              <a:path w="3175">
                <a:moveTo>
                  <a:pt x="0" y="0"/>
                </a:moveTo>
                <a:lnTo>
                  <a:pt x="2760" y="0"/>
                </a:lnTo>
              </a:path>
            </a:pathLst>
          </a:custGeom>
          <a:ln w="3175">
            <a:solidFill>
              <a:srgbClr val="000000"/>
            </a:solidFill>
          </a:ln>
        </p:spPr>
        <p:txBody>
          <a:bodyPr wrap="square" lIns="0" tIns="0" rIns="0" bIns="0" rtlCol="0"/>
          <a:lstStyle/>
          <a:p>
            <a:endParaRPr/>
          </a:p>
        </p:txBody>
      </p:sp>
      <p:sp>
        <p:nvSpPr>
          <p:cNvPr id="2204" name="object 2204"/>
          <p:cNvSpPr/>
          <p:nvPr/>
        </p:nvSpPr>
        <p:spPr>
          <a:xfrm>
            <a:off x="5060252" y="4923037"/>
            <a:ext cx="1905" cy="0"/>
          </a:xfrm>
          <a:custGeom>
            <a:avLst/>
            <a:gdLst/>
            <a:ahLst/>
            <a:cxnLst/>
            <a:rect l="l" t="t" r="r" b="b"/>
            <a:pathLst>
              <a:path w="1904">
                <a:moveTo>
                  <a:pt x="0" y="0"/>
                </a:moveTo>
                <a:lnTo>
                  <a:pt x="1878" y="0"/>
                </a:lnTo>
              </a:path>
            </a:pathLst>
          </a:custGeom>
          <a:ln w="3175">
            <a:solidFill>
              <a:srgbClr val="000000"/>
            </a:solidFill>
          </a:ln>
        </p:spPr>
        <p:txBody>
          <a:bodyPr wrap="square" lIns="0" tIns="0" rIns="0" bIns="0" rtlCol="0"/>
          <a:lstStyle/>
          <a:p>
            <a:endParaRPr/>
          </a:p>
        </p:txBody>
      </p:sp>
      <p:sp>
        <p:nvSpPr>
          <p:cNvPr id="2205" name="object 2205"/>
          <p:cNvSpPr/>
          <p:nvPr/>
        </p:nvSpPr>
        <p:spPr>
          <a:xfrm>
            <a:off x="5080522" y="4923037"/>
            <a:ext cx="3175" cy="0"/>
          </a:xfrm>
          <a:custGeom>
            <a:avLst/>
            <a:gdLst/>
            <a:ahLst/>
            <a:cxnLst/>
            <a:rect l="l" t="t" r="r" b="b"/>
            <a:pathLst>
              <a:path w="3175">
                <a:moveTo>
                  <a:pt x="0" y="0"/>
                </a:moveTo>
                <a:lnTo>
                  <a:pt x="2760" y="0"/>
                </a:lnTo>
              </a:path>
            </a:pathLst>
          </a:custGeom>
          <a:ln w="3175">
            <a:solidFill>
              <a:srgbClr val="000000"/>
            </a:solidFill>
          </a:ln>
        </p:spPr>
        <p:txBody>
          <a:bodyPr wrap="square" lIns="0" tIns="0" rIns="0" bIns="0" rtlCol="0"/>
          <a:lstStyle/>
          <a:p>
            <a:endParaRPr/>
          </a:p>
        </p:txBody>
      </p:sp>
      <p:sp>
        <p:nvSpPr>
          <p:cNvPr id="2206" name="object 2206"/>
          <p:cNvSpPr/>
          <p:nvPr/>
        </p:nvSpPr>
        <p:spPr>
          <a:xfrm>
            <a:off x="5101686" y="4923037"/>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2207" name="object 2207"/>
          <p:cNvSpPr/>
          <p:nvPr/>
        </p:nvSpPr>
        <p:spPr>
          <a:xfrm>
            <a:off x="5121929" y="4923037"/>
            <a:ext cx="3175" cy="0"/>
          </a:xfrm>
          <a:custGeom>
            <a:avLst/>
            <a:gdLst/>
            <a:ahLst/>
            <a:cxnLst/>
            <a:rect l="l" t="t" r="r" b="b"/>
            <a:pathLst>
              <a:path w="3175">
                <a:moveTo>
                  <a:pt x="0" y="0"/>
                </a:moveTo>
                <a:lnTo>
                  <a:pt x="2760" y="0"/>
                </a:lnTo>
              </a:path>
            </a:pathLst>
          </a:custGeom>
          <a:ln w="3175">
            <a:solidFill>
              <a:srgbClr val="000000"/>
            </a:solidFill>
          </a:ln>
        </p:spPr>
        <p:txBody>
          <a:bodyPr wrap="square" lIns="0" tIns="0" rIns="0" bIns="0" rtlCol="0"/>
          <a:lstStyle/>
          <a:p>
            <a:endParaRPr/>
          </a:p>
        </p:txBody>
      </p:sp>
      <p:sp>
        <p:nvSpPr>
          <p:cNvPr id="2208" name="object 2208"/>
          <p:cNvSpPr/>
          <p:nvPr/>
        </p:nvSpPr>
        <p:spPr>
          <a:xfrm>
            <a:off x="5143093" y="4923037"/>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2209" name="object 2209"/>
          <p:cNvSpPr/>
          <p:nvPr/>
        </p:nvSpPr>
        <p:spPr>
          <a:xfrm>
            <a:off x="5163337" y="4923037"/>
            <a:ext cx="3175" cy="0"/>
          </a:xfrm>
          <a:custGeom>
            <a:avLst/>
            <a:gdLst/>
            <a:ahLst/>
            <a:cxnLst/>
            <a:rect l="l" t="t" r="r" b="b"/>
            <a:pathLst>
              <a:path w="3175">
                <a:moveTo>
                  <a:pt x="0" y="0"/>
                </a:moveTo>
                <a:lnTo>
                  <a:pt x="2786" y="0"/>
                </a:lnTo>
              </a:path>
            </a:pathLst>
          </a:custGeom>
          <a:ln w="3175">
            <a:solidFill>
              <a:srgbClr val="000000"/>
            </a:solidFill>
          </a:ln>
        </p:spPr>
        <p:txBody>
          <a:bodyPr wrap="square" lIns="0" tIns="0" rIns="0" bIns="0" rtlCol="0"/>
          <a:lstStyle/>
          <a:p>
            <a:endParaRPr/>
          </a:p>
        </p:txBody>
      </p:sp>
      <p:sp>
        <p:nvSpPr>
          <p:cNvPr id="2210" name="object 2210"/>
          <p:cNvSpPr/>
          <p:nvPr/>
        </p:nvSpPr>
        <p:spPr>
          <a:xfrm>
            <a:off x="5184527" y="4923037"/>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2211" name="object 2211"/>
          <p:cNvSpPr/>
          <p:nvPr/>
        </p:nvSpPr>
        <p:spPr>
          <a:xfrm>
            <a:off x="5205691" y="4923037"/>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2212" name="object 2212"/>
          <p:cNvSpPr/>
          <p:nvPr/>
        </p:nvSpPr>
        <p:spPr>
          <a:xfrm>
            <a:off x="5225934" y="4923037"/>
            <a:ext cx="3175" cy="0"/>
          </a:xfrm>
          <a:custGeom>
            <a:avLst/>
            <a:gdLst/>
            <a:ahLst/>
            <a:cxnLst/>
            <a:rect l="l" t="t" r="r" b="b"/>
            <a:pathLst>
              <a:path w="3175">
                <a:moveTo>
                  <a:pt x="0" y="0"/>
                </a:moveTo>
                <a:lnTo>
                  <a:pt x="2747" y="0"/>
                </a:lnTo>
              </a:path>
            </a:pathLst>
          </a:custGeom>
          <a:ln w="3175">
            <a:solidFill>
              <a:srgbClr val="000000"/>
            </a:solidFill>
          </a:ln>
        </p:spPr>
        <p:txBody>
          <a:bodyPr wrap="square" lIns="0" tIns="0" rIns="0" bIns="0" rtlCol="0"/>
          <a:lstStyle/>
          <a:p>
            <a:endParaRPr/>
          </a:p>
        </p:txBody>
      </p:sp>
      <p:sp>
        <p:nvSpPr>
          <p:cNvPr id="2213" name="object 2213"/>
          <p:cNvSpPr/>
          <p:nvPr/>
        </p:nvSpPr>
        <p:spPr>
          <a:xfrm>
            <a:off x="5247086" y="4923037"/>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2214" name="object 2214"/>
          <p:cNvSpPr/>
          <p:nvPr/>
        </p:nvSpPr>
        <p:spPr>
          <a:xfrm>
            <a:off x="5267330" y="4923037"/>
            <a:ext cx="3175" cy="0"/>
          </a:xfrm>
          <a:custGeom>
            <a:avLst/>
            <a:gdLst/>
            <a:ahLst/>
            <a:cxnLst/>
            <a:rect l="l" t="t" r="r" b="b"/>
            <a:pathLst>
              <a:path w="3175">
                <a:moveTo>
                  <a:pt x="0" y="0"/>
                </a:moveTo>
                <a:lnTo>
                  <a:pt x="2798" y="0"/>
                </a:lnTo>
              </a:path>
            </a:pathLst>
          </a:custGeom>
          <a:ln w="3175">
            <a:solidFill>
              <a:srgbClr val="000000"/>
            </a:solidFill>
          </a:ln>
        </p:spPr>
        <p:txBody>
          <a:bodyPr wrap="square" lIns="0" tIns="0" rIns="0" bIns="0" rtlCol="0"/>
          <a:lstStyle/>
          <a:p>
            <a:endParaRPr/>
          </a:p>
        </p:txBody>
      </p:sp>
      <p:sp>
        <p:nvSpPr>
          <p:cNvPr id="2215" name="object 2215"/>
          <p:cNvSpPr/>
          <p:nvPr/>
        </p:nvSpPr>
        <p:spPr>
          <a:xfrm>
            <a:off x="5288519" y="4923037"/>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2216" name="object 2216"/>
          <p:cNvSpPr/>
          <p:nvPr/>
        </p:nvSpPr>
        <p:spPr>
          <a:xfrm>
            <a:off x="5308763" y="4923037"/>
            <a:ext cx="3175" cy="0"/>
          </a:xfrm>
          <a:custGeom>
            <a:avLst/>
            <a:gdLst/>
            <a:ahLst/>
            <a:cxnLst/>
            <a:rect l="l" t="t" r="r" b="b"/>
            <a:pathLst>
              <a:path w="3175">
                <a:moveTo>
                  <a:pt x="0" y="0"/>
                </a:moveTo>
                <a:lnTo>
                  <a:pt x="2760" y="0"/>
                </a:lnTo>
              </a:path>
            </a:pathLst>
          </a:custGeom>
          <a:ln w="3175">
            <a:solidFill>
              <a:srgbClr val="000000"/>
            </a:solidFill>
          </a:ln>
        </p:spPr>
        <p:txBody>
          <a:bodyPr wrap="square" lIns="0" tIns="0" rIns="0" bIns="0" rtlCol="0"/>
          <a:lstStyle/>
          <a:p>
            <a:endParaRPr/>
          </a:p>
        </p:txBody>
      </p:sp>
      <p:sp>
        <p:nvSpPr>
          <p:cNvPr id="2217" name="object 2217"/>
          <p:cNvSpPr/>
          <p:nvPr/>
        </p:nvSpPr>
        <p:spPr>
          <a:xfrm>
            <a:off x="5329927" y="4923037"/>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2218" name="object 2218"/>
          <p:cNvSpPr/>
          <p:nvPr/>
        </p:nvSpPr>
        <p:spPr>
          <a:xfrm>
            <a:off x="5350171" y="4923037"/>
            <a:ext cx="3175" cy="0"/>
          </a:xfrm>
          <a:custGeom>
            <a:avLst/>
            <a:gdLst/>
            <a:ahLst/>
            <a:cxnLst/>
            <a:rect l="l" t="t" r="r" b="b"/>
            <a:pathLst>
              <a:path w="3175">
                <a:moveTo>
                  <a:pt x="0" y="0"/>
                </a:moveTo>
                <a:lnTo>
                  <a:pt x="2760" y="0"/>
                </a:lnTo>
              </a:path>
            </a:pathLst>
          </a:custGeom>
          <a:ln w="3175">
            <a:solidFill>
              <a:srgbClr val="000000"/>
            </a:solidFill>
          </a:ln>
        </p:spPr>
        <p:txBody>
          <a:bodyPr wrap="square" lIns="0" tIns="0" rIns="0" bIns="0" rtlCol="0"/>
          <a:lstStyle/>
          <a:p>
            <a:endParaRPr/>
          </a:p>
        </p:txBody>
      </p:sp>
      <p:sp>
        <p:nvSpPr>
          <p:cNvPr id="2219" name="object 2219"/>
          <p:cNvSpPr/>
          <p:nvPr/>
        </p:nvSpPr>
        <p:spPr>
          <a:xfrm>
            <a:off x="5371334" y="4923037"/>
            <a:ext cx="1905" cy="0"/>
          </a:xfrm>
          <a:custGeom>
            <a:avLst/>
            <a:gdLst/>
            <a:ahLst/>
            <a:cxnLst/>
            <a:rect l="l" t="t" r="r" b="b"/>
            <a:pathLst>
              <a:path w="1904">
                <a:moveTo>
                  <a:pt x="0" y="0"/>
                </a:moveTo>
                <a:lnTo>
                  <a:pt x="1865" y="0"/>
                </a:lnTo>
              </a:path>
            </a:pathLst>
          </a:custGeom>
          <a:ln w="3175">
            <a:solidFill>
              <a:srgbClr val="000000"/>
            </a:solidFill>
          </a:ln>
        </p:spPr>
        <p:txBody>
          <a:bodyPr wrap="square" lIns="0" tIns="0" rIns="0" bIns="0" rtlCol="0"/>
          <a:lstStyle/>
          <a:p>
            <a:endParaRPr/>
          </a:p>
        </p:txBody>
      </p:sp>
      <p:sp>
        <p:nvSpPr>
          <p:cNvPr id="2220" name="object 2220"/>
          <p:cNvSpPr/>
          <p:nvPr/>
        </p:nvSpPr>
        <p:spPr>
          <a:xfrm>
            <a:off x="5391604" y="4923037"/>
            <a:ext cx="3175" cy="0"/>
          </a:xfrm>
          <a:custGeom>
            <a:avLst/>
            <a:gdLst/>
            <a:ahLst/>
            <a:cxnLst/>
            <a:rect l="l" t="t" r="r" b="b"/>
            <a:pathLst>
              <a:path w="3175">
                <a:moveTo>
                  <a:pt x="0" y="0"/>
                </a:moveTo>
                <a:lnTo>
                  <a:pt x="2760" y="0"/>
                </a:lnTo>
              </a:path>
            </a:pathLst>
          </a:custGeom>
          <a:ln w="3175">
            <a:solidFill>
              <a:srgbClr val="000000"/>
            </a:solidFill>
          </a:ln>
        </p:spPr>
        <p:txBody>
          <a:bodyPr wrap="square" lIns="0" tIns="0" rIns="0" bIns="0" rtlCol="0"/>
          <a:lstStyle/>
          <a:p>
            <a:endParaRPr/>
          </a:p>
        </p:txBody>
      </p:sp>
      <p:sp>
        <p:nvSpPr>
          <p:cNvPr id="2221" name="object 2221"/>
          <p:cNvSpPr/>
          <p:nvPr/>
        </p:nvSpPr>
        <p:spPr>
          <a:xfrm>
            <a:off x="5412768" y="4923037"/>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2222" name="object 2222"/>
          <p:cNvSpPr/>
          <p:nvPr/>
        </p:nvSpPr>
        <p:spPr>
          <a:xfrm>
            <a:off x="5432999" y="4923037"/>
            <a:ext cx="3175" cy="0"/>
          </a:xfrm>
          <a:custGeom>
            <a:avLst/>
            <a:gdLst/>
            <a:ahLst/>
            <a:cxnLst/>
            <a:rect l="l" t="t" r="r" b="b"/>
            <a:pathLst>
              <a:path w="3175">
                <a:moveTo>
                  <a:pt x="0" y="0"/>
                </a:moveTo>
                <a:lnTo>
                  <a:pt x="2760" y="0"/>
                </a:lnTo>
              </a:path>
            </a:pathLst>
          </a:custGeom>
          <a:ln w="3175">
            <a:solidFill>
              <a:srgbClr val="000000"/>
            </a:solidFill>
          </a:ln>
        </p:spPr>
        <p:txBody>
          <a:bodyPr wrap="square" lIns="0" tIns="0" rIns="0" bIns="0" rtlCol="0"/>
          <a:lstStyle/>
          <a:p>
            <a:endParaRPr/>
          </a:p>
        </p:txBody>
      </p:sp>
      <p:sp>
        <p:nvSpPr>
          <p:cNvPr id="2223" name="object 2223"/>
          <p:cNvSpPr/>
          <p:nvPr/>
        </p:nvSpPr>
        <p:spPr>
          <a:xfrm>
            <a:off x="5454163" y="4923037"/>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2224" name="object 2224"/>
          <p:cNvSpPr/>
          <p:nvPr/>
        </p:nvSpPr>
        <p:spPr>
          <a:xfrm>
            <a:off x="5474407" y="4923037"/>
            <a:ext cx="3175" cy="0"/>
          </a:xfrm>
          <a:custGeom>
            <a:avLst/>
            <a:gdLst/>
            <a:ahLst/>
            <a:cxnLst/>
            <a:rect l="l" t="t" r="r" b="b"/>
            <a:pathLst>
              <a:path w="3175">
                <a:moveTo>
                  <a:pt x="0" y="0"/>
                </a:moveTo>
                <a:lnTo>
                  <a:pt x="2786" y="0"/>
                </a:lnTo>
              </a:path>
            </a:pathLst>
          </a:custGeom>
          <a:ln w="3175">
            <a:solidFill>
              <a:srgbClr val="000000"/>
            </a:solidFill>
          </a:ln>
        </p:spPr>
        <p:txBody>
          <a:bodyPr wrap="square" lIns="0" tIns="0" rIns="0" bIns="0" rtlCol="0"/>
          <a:lstStyle/>
          <a:p>
            <a:endParaRPr/>
          </a:p>
        </p:txBody>
      </p:sp>
      <p:sp>
        <p:nvSpPr>
          <p:cNvPr id="2225" name="object 2225"/>
          <p:cNvSpPr/>
          <p:nvPr/>
        </p:nvSpPr>
        <p:spPr>
          <a:xfrm>
            <a:off x="5495596" y="4923037"/>
            <a:ext cx="3175" cy="0"/>
          </a:xfrm>
          <a:custGeom>
            <a:avLst/>
            <a:gdLst/>
            <a:ahLst/>
            <a:cxnLst/>
            <a:rect l="l" t="t" r="r" b="b"/>
            <a:pathLst>
              <a:path w="3175">
                <a:moveTo>
                  <a:pt x="0" y="0"/>
                </a:moveTo>
                <a:lnTo>
                  <a:pt x="2760" y="0"/>
                </a:lnTo>
              </a:path>
            </a:pathLst>
          </a:custGeom>
          <a:ln w="3175">
            <a:solidFill>
              <a:srgbClr val="000000"/>
            </a:solidFill>
          </a:ln>
        </p:spPr>
        <p:txBody>
          <a:bodyPr wrap="square" lIns="0" tIns="0" rIns="0" bIns="0" rtlCol="0"/>
          <a:lstStyle/>
          <a:p>
            <a:endParaRPr/>
          </a:p>
        </p:txBody>
      </p:sp>
      <p:sp>
        <p:nvSpPr>
          <p:cNvPr id="2226" name="object 2226"/>
          <p:cNvSpPr/>
          <p:nvPr/>
        </p:nvSpPr>
        <p:spPr>
          <a:xfrm>
            <a:off x="5516760" y="4923037"/>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2227" name="object 2227"/>
          <p:cNvSpPr/>
          <p:nvPr/>
        </p:nvSpPr>
        <p:spPr>
          <a:xfrm>
            <a:off x="5537004" y="4923037"/>
            <a:ext cx="3175" cy="0"/>
          </a:xfrm>
          <a:custGeom>
            <a:avLst/>
            <a:gdLst/>
            <a:ahLst/>
            <a:cxnLst/>
            <a:rect l="l" t="t" r="r" b="b"/>
            <a:pathLst>
              <a:path w="3175">
                <a:moveTo>
                  <a:pt x="0" y="0"/>
                </a:moveTo>
                <a:lnTo>
                  <a:pt x="2760" y="0"/>
                </a:lnTo>
              </a:path>
            </a:pathLst>
          </a:custGeom>
          <a:ln w="3175">
            <a:solidFill>
              <a:srgbClr val="000000"/>
            </a:solidFill>
          </a:ln>
        </p:spPr>
        <p:txBody>
          <a:bodyPr wrap="square" lIns="0" tIns="0" rIns="0" bIns="0" rtlCol="0"/>
          <a:lstStyle/>
          <a:p>
            <a:endParaRPr/>
          </a:p>
        </p:txBody>
      </p:sp>
      <p:sp>
        <p:nvSpPr>
          <p:cNvPr id="2228" name="object 2228"/>
          <p:cNvSpPr/>
          <p:nvPr/>
        </p:nvSpPr>
        <p:spPr>
          <a:xfrm>
            <a:off x="5558168" y="4923037"/>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2229" name="object 2229"/>
          <p:cNvSpPr/>
          <p:nvPr/>
        </p:nvSpPr>
        <p:spPr>
          <a:xfrm>
            <a:off x="5578412" y="4923037"/>
            <a:ext cx="3175" cy="0"/>
          </a:xfrm>
          <a:custGeom>
            <a:avLst/>
            <a:gdLst/>
            <a:ahLst/>
            <a:cxnLst/>
            <a:rect l="l" t="t" r="r" b="b"/>
            <a:pathLst>
              <a:path w="3175">
                <a:moveTo>
                  <a:pt x="0" y="0"/>
                </a:moveTo>
                <a:lnTo>
                  <a:pt x="2747" y="0"/>
                </a:lnTo>
              </a:path>
            </a:pathLst>
          </a:custGeom>
          <a:ln w="3175">
            <a:solidFill>
              <a:srgbClr val="000000"/>
            </a:solidFill>
          </a:ln>
        </p:spPr>
        <p:txBody>
          <a:bodyPr wrap="square" lIns="0" tIns="0" rIns="0" bIns="0" rtlCol="0"/>
          <a:lstStyle/>
          <a:p>
            <a:endParaRPr/>
          </a:p>
        </p:txBody>
      </p:sp>
      <p:sp>
        <p:nvSpPr>
          <p:cNvPr id="2230" name="object 2230"/>
          <p:cNvSpPr/>
          <p:nvPr/>
        </p:nvSpPr>
        <p:spPr>
          <a:xfrm>
            <a:off x="5599601" y="4923037"/>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2231" name="object 2231"/>
          <p:cNvSpPr/>
          <p:nvPr/>
        </p:nvSpPr>
        <p:spPr>
          <a:xfrm>
            <a:off x="5640996" y="4923037"/>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2232" name="object 2232"/>
          <p:cNvSpPr/>
          <p:nvPr/>
        </p:nvSpPr>
        <p:spPr>
          <a:xfrm>
            <a:off x="5661240" y="4923037"/>
            <a:ext cx="3175" cy="0"/>
          </a:xfrm>
          <a:custGeom>
            <a:avLst/>
            <a:gdLst/>
            <a:ahLst/>
            <a:cxnLst/>
            <a:rect l="l" t="t" r="r" b="b"/>
            <a:pathLst>
              <a:path w="3175">
                <a:moveTo>
                  <a:pt x="0" y="0"/>
                </a:moveTo>
                <a:lnTo>
                  <a:pt x="2760" y="0"/>
                </a:lnTo>
              </a:path>
            </a:pathLst>
          </a:custGeom>
          <a:ln w="3175">
            <a:solidFill>
              <a:srgbClr val="000000"/>
            </a:solidFill>
          </a:ln>
        </p:spPr>
        <p:txBody>
          <a:bodyPr wrap="square" lIns="0" tIns="0" rIns="0" bIns="0" rtlCol="0"/>
          <a:lstStyle/>
          <a:p>
            <a:endParaRPr/>
          </a:p>
        </p:txBody>
      </p:sp>
      <p:sp>
        <p:nvSpPr>
          <p:cNvPr id="2233" name="object 2233"/>
          <p:cNvSpPr/>
          <p:nvPr/>
        </p:nvSpPr>
        <p:spPr>
          <a:xfrm>
            <a:off x="5682404" y="4923037"/>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2234" name="object 2234"/>
          <p:cNvSpPr/>
          <p:nvPr/>
        </p:nvSpPr>
        <p:spPr>
          <a:xfrm>
            <a:off x="5702674" y="4923037"/>
            <a:ext cx="3175" cy="0"/>
          </a:xfrm>
          <a:custGeom>
            <a:avLst/>
            <a:gdLst/>
            <a:ahLst/>
            <a:cxnLst/>
            <a:rect l="l" t="t" r="r" b="b"/>
            <a:pathLst>
              <a:path w="3175">
                <a:moveTo>
                  <a:pt x="0" y="0"/>
                </a:moveTo>
                <a:lnTo>
                  <a:pt x="2760" y="0"/>
                </a:lnTo>
              </a:path>
            </a:pathLst>
          </a:custGeom>
          <a:ln w="3175">
            <a:solidFill>
              <a:srgbClr val="000000"/>
            </a:solidFill>
          </a:ln>
        </p:spPr>
        <p:txBody>
          <a:bodyPr wrap="square" lIns="0" tIns="0" rIns="0" bIns="0" rtlCol="0"/>
          <a:lstStyle/>
          <a:p>
            <a:endParaRPr/>
          </a:p>
        </p:txBody>
      </p:sp>
      <p:sp>
        <p:nvSpPr>
          <p:cNvPr id="2235" name="object 2235"/>
          <p:cNvSpPr/>
          <p:nvPr/>
        </p:nvSpPr>
        <p:spPr>
          <a:xfrm>
            <a:off x="5723837" y="4923037"/>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2236" name="object 2236"/>
          <p:cNvSpPr/>
          <p:nvPr/>
        </p:nvSpPr>
        <p:spPr>
          <a:xfrm>
            <a:off x="5744081" y="4923037"/>
            <a:ext cx="3175" cy="0"/>
          </a:xfrm>
          <a:custGeom>
            <a:avLst/>
            <a:gdLst/>
            <a:ahLst/>
            <a:cxnLst/>
            <a:rect l="l" t="t" r="r" b="b"/>
            <a:pathLst>
              <a:path w="3175">
                <a:moveTo>
                  <a:pt x="0" y="0"/>
                </a:moveTo>
                <a:lnTo>
                  <a:pt x="2760" y="0"/>
                </a:lnTo>
              </a:path>
            </a:pathLst>
          </a:custGeom>
          <a:ln w="3175">
            <a:solidFill>
              <a:srgbClr val="000000"/>
            </a:solidFill>
          </a:ln>
        </p:spPr>
        <p:txBody>
          <a:bodyPr wrap="square" lIns="0" tIns="0" rIns="0" bIns="0" rtlCol="0"/>
          <a:lstStyle/>
          <a:p>
            <a:endParaRPr/>
          </a:p>
        </p:txBody>
      </p:sp>
      <p:sp>
        <p:nvSpPr>
          <p:cNvPr id="2237" name="object 2237"/>
          <p:cNvSpPr/>
          <p:nvPr/>
        </p:nvSpPr>
        <p:spPr>
          <a:xfrm>
            <a:off x="5765245" y="4923037"/>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2238" name="object 2238"/>
          <p:cNvSpPr/>
          <p:nvPr/>
        </p:nvSpPr>
        <p:spPr>
          <a:xfrm>
            <a:off x="5785476" y="4923037"/>
            <a:ext cx="3175" cy="0"/>
          </a:xfrm>
          <a:custGeom>
            <a:avLst/>
            <a:gdLst/>
            <a:ahLst/>
            <a:cxnLst/>
            <a:rect l="l" t="t" r="r" b="b"/>
            <a:pathLst>
              <a:path w="3175">
                <a:moveTo>
                  <a:pt x="0" y="0"/>
                </a:moveTo>
                <a:lnTo>
                  <a:pt x="2760" y="0"/>
                </a:lnTo>
              </a:path>
            </a:pathLst>
          </a:custGeom>
          <a:ln w="3175">
            <a:solidFill>
              <a:srgbClr val="000000"/>
            </a:solidFill>
          </a:ln>
        </p:spPr>
        <p:txBody>
          <a:bodyPr wrap="square" lIns="0" tIns="0" rIns="0" bIns="0" rtlCol="0"/>
          <a:lstStyle/>
          <a:p>
            <a:endParaRPr/>
          </a:p>
        </p:txBody>
      </p:sp>
      <p:sp>
        <p:nvSpPr>
          <p:cNvPr id="2239" name="object 2239"/>
          <p:cNvSpPr/>
          <p:nvPr/>
        </p:nvSpPr>
        <p:spPr>
          <a:xfrm>
            <a:off x="5806678" y="4923037"/>
            <a:ext cx="3175" cy="0"/>
          </a:xfrm>
          <a:custGeom>
            <a:avLst/>
            <a:gdLst/>
            <a:ahLst/>
            <a:cxnLst/>
            <a:rect l="l" t="t" r="r" b="b"/>
            <a:pathLst>
              <a:path w="3175">
                <a:moveTo>
                  <a:pt x="0" y="0"/>
                </a:moveTo>
                <a:lnTo>
                  <a:pt x="2760" y="0"/>
                </a:lnTo>
              </a:path>
            </a:pathLst>
          </a:custGeom>
          <a:ln w="3175">
            <a:solidFill>
              <a:srgbClr val="000000"/>
            </a:solidFill>
          </a:ln>
        </p:spPr>
        <p:txBody>
          <a:bodyPr wrap="square" lIns="0" tIns="0" rIns="0" bIns="0" rtlCol="0"/>
          <a:lstStyle/>
          <a:p>
            <a:endParaRPr/>
          </a:p>
        </p:txBody>
      </p:sp>
      <p:sp>
        <p:nvSpPr>
          <p:cNvPr id="2240" name="object 2240"/>
          <p:cNvSpPr/>
          <p:nvPr/>
        </p:nvSpPr>
        <p:spPr>
          <a:xfrm>
            <a:off x="5827842" y="4923037"/>
            <a:ext cx="1905" cy="0"/>
          </a:xfrm>
          <a:custGeom>
            <a:avLst/>
            <a:gdLst/>
            <a:ahLst/>
            <a:cxnLst/>
            <a:rect l="l" t="t" r="r" b="b"/>
            <a:pathLst>
              <a:path w="1904">
                <a:moveTo>
                  <a:pt x="0" y="0"/>
                </a:moveTo>
                <a:lnTo>
                  <a:pt x="1827" y="0"/>
                </a:lnTo>
              </a:path>
            </a:pathLst>
          </a:custGeom>
          <a:ln w="3175">
            <a:solidFill>
              <a:srgbClr val="000000"/>
            </a:solidFill>
          </a:ln>
        </p:spPr>
        <p:txBody>
          <a:bodyPr wrap="square" lIns="0" tIns="0" rIns="0" bIns="0" rtlCol="0"/>
          <a:lstStyle/>
          <a:p>
            <a:endParaRPr/>
          </a:p>
        </p:txBody>
      </p:sp>
      <p:sp>
        <p:nvSpPr>
          <p:cNvPr id="2241" name="object 2241"/>
          <p:cNvSpPr/>
          <p:nvPr/>
        </p:nvSpPr>
        <p:spPr>
          <a:xfrm>
            <a:off x="5848074" y="4923037"/>
            <a:ext cx="3175" cy="0"/>
          </a:xfrm>
          <a:custGeom>
            <a:avLst/>
            <a:gdLst/>
            <a:ahLst/>
            <a:cxnLst/>
            <a:rect l="l" t="t" r="r" b="b"/>
            <a:pathLst>
              <a:path w="3175">
                <a:moveTo>
                  <a:pt x="0" y="0"/>
                </a:moveTo>
                <a:lnTo>
                  <a:pt x="2760" y="0"/>
                </a:lnTo>
              </a:path>
            </a:pathLst>
          </a:custGeom>
          <a:ln w="3175">
            <a:solidFill>
              <a:srgbClr val="000000"/>
            </a:solidFill>
          </a:ln>
        </p:spPr>
        <p:txBody>
          <a:bodyPr wrap="square" lIns="0" tIns="0" rIns="0" bIns="0" rtlCol="0"/>
          <a:lstStyle/>
          <a:p>
            <a:endParaRPr/>
          </a:p>
        </p:txBody>
      </p:sp>
      <p:sp>
        <p:nvSpPr>
          <p:cNvPr id="2242" name="object 2242"/>
          <p:cNvSpPr/>
          <p:nvPr/>
        </p:nvSpPr>
        <p:spPr>
          <a:xfrm>
            <a:off x="5869237" y="4923037"/>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2243" name="object 2243"/>
          <p:cNvSpPr/>
          <p:nvPr/>
        </p:nvSpPr>
        <p:spPr>
          <a:xfrm>
            <a:off x="5889481" y="4923037"/>
            <a:ext cx="3175" cy="0"/>
          </a:xfrm>
          <a:custGeom>
            <a:avLst/>
            <a:gdLst/>
            <a:ahLst/>
            <a:cxnLst/>
            <a:rect l="l" t="t" r="r" b="b"/>
            <a:pathLst>
              <a:path w="3175">
                <a:moveTo>
                  <a:pt x="0" y="0"/>
                </a:moveTo>
                <a:lnTo>
                  <a:pt x="2760" y="0"/>
                </a:lnTo>
              </a:path>
            </a:pathLst>
          </a:custGeom>
          <a:ln w="3175">
            <a:solidFill>
              <a:srgbClr val="000000"/>
            </a:solidFill>
          </a:ln>
        </p:spPr>
        <p:txBody>
          <a:bodyPr wrap="square" lIns="0" tIns="0" rIns="0" bIns="0" rtlCol="0"/>
          <a:lstStyle/>
          <a:p>
            <a:endParaRPr/>
          </a:p>
        </p:txBody>
      </p:sp>
      <p:sp>
        <p:nvSpPr>
          <p:cNvPr id="2244" name="object 2244"/>
          <p:cNvSpPr/>
          <p:nvPr/>
        </p:nvSpPr>
        <p:spPr>
          <a:xfrm>
            <a:off x="5910671" y="4923037"/>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2245" name="object 2245"/>
          <p:cNvSpPr/>
          <p:nvPr/>
        </p:nvSpPr>
        <p:spPr>
          <a:xfrm>
            <a:off x="5930915" y="4923037"/>
            <a:ext cx="3175" cy="0"/>
          </a:xfrm>
          <a:custGeom>
            <a:avLst/>
            <a:gdLst/>
            <a:ahLst/>
            <a:cxnLst/>
            <a:rect l="l" t="t" r="r" b="b"/>
            <a:pathLst>
              <a:path w="3175">
                <a:moveTo>
                  <a:pt x="0" y="0"/>
                </a:moveTo>
                <a:lnTo>
                  <a:pt x="2760" y="0"/>
                </a:lnTo>
              </a:path>
            </a:pathLst>
          </a:custGeom>
          <a:ln w="3175">
            <a:solidFill>
              <a:srgbClr val="000000"/>
            </a:solidFill>
          </a:ln>
        </p:spPr>
        <p:txBody>
          <a:bodyPr wrap="square" lIns="0" tIns="0" rIns="0" bIns="0" rtlCol="0"/>
          <a:lstStyle/>
          <a:p>
            <a:endParaRPr/>
          </a:p>
        </p:txBody>
      </p:sp>
      <p:sp>
        <p:nvSpPr>
          <p:cNvPr id="2246" name="object 2246"/>
          <p:cNvSpPr/>
          <p:nvPr/>
        </p:nvSpPr>
        <p:spPr>
          <a:xfrm>
            <a:off x="5952078" y="4923037"/>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2247" name="object 2247"/>
          <p:cNvSpPr/>
          <p:nvPr/>
        </p:nvSpPr>
        <p:spPr>
          <a:xfrm>
            <a:off x="5972322" y="4923037"/>
            <a:ext cx="3175" cy="0"/>
          </a:xfrm>
          <a:custGeom>
            <a:avLst/>
            <a:gdLst/>
            <a:ahLst/>
            <a:cxnLst/>
            <a:rect l="l" t="t" r="r" b="b"/>
            <a:pathLst>
              <a:path w="3175">
                <a:moveTo>
                  <a:pt x="0" y="0"/>
                </a:moveTo>
                <a:lnTo>
                  <a:pt x="2760" y="0"/>
                </a:lnTo>
              </a:path>
            </a:pathLst>
          </a:custGeom>
          <a:ln w="3175">
            <a:solidFill>
              <a:srgbClr val="000000"/>
            </a:solidFill>
          </a:ln>
        </p:spPr>
        <p:txBody>
          <a:bodyPr wrap="square" lIns="0" tIns="0" rIns="0" bIns="0" rtlCol="0"/>
          <a:lstStyle/>
          <a:p>
            <a:endParaRPr/>
          </a:p>
        </p:txBody>
      </p:sp>
      <p:sp>
        <p:nvSpPr>
          <p:cNvPr id="2248" name="object 2248"/>
          <p:cNvSpPr/>
          <p:nvPr/>
        </p:nvSpPr>
        <p:spPr>
          <a:xfrm>
            <a:off x="5993474" y="4923037"/>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2249" name="object 2249"/>
          <p:cNvSpPr/>
          <p:nvPr/>
        </p:nvSpPr>
        <p:spPr>
          <a:xfrm>
            <a:off x="6013756" y="4923037"/>
            <a:ext cx="3175" cy="0"/>
          </a:xfrm>
          <a:custGeom>
            <a:avLst/>
            <a:gdLst/>
            <a:ahLst/>
            <a:cxnLst/>
            <a:rect l="l" t="t" r="r" b="b"/>
            <a:pathLst>
              <a:path w="3175">
                <a:moveTo>
                  <a:pt x="0" y="0"/>
                </a:moveTo>
                <a:lnTo>
                  <a:pt x="2760" y="0"/>
                </a:lnTo>
              </a:path>
            </a:pathLst>
          </a:custGeom>
          <a:ln w="3175">
            <a:solidFill>
              <a:srgbClr val="000000"/>
            </a:solidFill>
          </a:ln>
        </p:spPr>
        <p:txBody>
          <a:bodyPr wrap="square" lIns="0" tIns="0" rIns="0" bIns="0" rtlCol="0"/>
          <a:lstStyle/>
          <a:p>
            <a:endParaRPr/>
          </a:p>
        </p:txBody>
      </p:sp>
      <p:sp>
        <p:nvSpPr>
          <p:cNvPr id="2250" name="object 2250"/>
          <p:cNvSpPr/>
          <p:nvPr/>
        </p:nvSpPr>
        <p:spPr>
          <a:xfrm>
            <a:off x="6034907" y="4923037"/>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2251" name="object 2251"/>
          <p:cNvSpPr/>
          <p:nvPr/>
        </p:nvSpPr>
        <p:spPr>
          <a:xfrm>
            <a:off x="6076315" y="4923037"/>
            <a:ext cx="1905" cy="0"/>
          </a:xfrm>
          <a:custGeom>
            <a:avLst/>
            <a:gdLst/>
            <a:ahLst/>
            <a:cxnLst/>
            <a:rect l="l" t="t" r="r" b="b"/>
            <a:pathLst>
              <a:path w="1904">
                <a:moveTo>
                  <a:pt x="0" y="0"/>
                </a:moveTo>
                <a:lnTo>
                  <a:pt x="1840" y="0"/>
                </a:lnTo>
              </a:path>
            </a:pathLst>
          </a:custGeom>
          <a:ln w="3175">
            <a:solidFill>
              <a:srgbClr val="000000"/>
            </a:solidFill>
          </a:ln>
        </p:spPr>
        <p:txBody>
          <a:bodyPr wrap="square" lIns="0" tIns="0" rIns="0" bIns="0" rtlCol="0"/>
          <a:lstStyle/>
          <a:p>
            <a:endParaRPr/>
          </a:p>
        </p:txBody>
      </p:sp>
      <p:sp>
        <p:nvSpPr>
          <p:cNvPr id="2252" name="object 2252"/>
          <p:cNvSpPr/>
          <p:nvPr/>
        </p:nvSpPr>
        <p:spPr>
          <a:xfrm>
            <a:off x="6108542" y="4772039"/>
            <a:ext cx="0" cy="1808480"/>
          </a:xfrm>
          <a:custGeom>
            <a:avLst/>
            <a:gdLst/>
            <a:ahLst/>
            <a:cxnLst/>
            <a:rect l="l" t="t" r="r" b="b"/>
            <a:pathLst>
              <a:path h="1808479">
                <a:moveTo>
                  <a:pt x="0" y="0"/>
                </a:moveTo>
                <a:lnTo>
                  <a:pt x="0" y="1808441"/>
                </a:lnTo>
              </a:path>
            </a:pathLst>
          </a:custGeom>
          <a:ln w="3175">
            <a:solidFill>
              <a:srgbClr val="000000"/>
            </a:solidFill>
          </a:ln>
        </p:spPr>
        <p:txBody>
          <a:bodyPr wrap="square" lIns="0" tIns="0" rIns="0" bIns="0" rtlCol="0"/>
          <a:lstStyle/>
          <a:p>
            <a:endParaRPr/>
          </a:p>
        </p:txBody>
      </p:sp>
      <p:sp>
        <p:nvSpPr>
          <p:cNvPr id="2253" name="object 2253"/>
          <p:cNvSpPr/>
          <p:nvPr/>
        </p:nvSpPr>
        <p:spPr>
          <a:xfrm>
            <a:off x="3669859" y="4772033"/>
            <a:ext cx="0" cy="152400"/>
          </a:xfrm>
          <a:custGeom>
            <a:avLst/>
            <a:gdLst/>
            <a:ahLst/>
            <a:cxnLst/>
            <a:rect l="l" t="t" r="r" b="b"/>
            <a:pathLst>
              <a:path h="152400">
                <a:moveTo>
                  <a:pt x="0" y="0"/>
                </a:moveTo>
                <a:lnTo>
                  <a:pt x="0" y="152383"/>
                </a:lnTo>
              </a:path>
            </a:pathLst>
          </a:custGeom>
          <a:ln w="6900">
            <a:solidFill>
              <a:srgbClr val="000000"/>
            </a:solidFill>
          </a:ln>
        </p:spPr>
        <p:txBody>
          <a:bodyPr wrap="square" lIns="0" tIns="0" rIns="0" bIns="0" rtlCol="0"/>
          <a:lstStyle/>
          <a:p>
            <a:endParaRPr/>
          </a:p>
        </p:txBody>
      </p:sp>
      <p:sp>
        <p:nvSpPr>
          <p:cNvPr id="2254" name="object 2254"/>
          <p:cNvSpPr/>
          <p:nvPr/>
        </p:nvSpPr>
        <p:spPr>
          <a:xfrm>
            <a:off x="3911711" y="6537216"/>
            <a:ext cx="0" cy="43815"/>
          </a:xfrm>
          <a:custGeom>
            <a:avLst/>
            <a:gdLst/>
            <a:ahLst/>
            <a:cxnLst/>
            <a:rect l="l" t="t" r="r" b="b"/>
            <a:pathLst>
              <a:path h="43815">
                <a:moveTo>
                  <a:pt x="0" y="0"/>
                </a:moveTo>
                <a:lnTo>
                  <a:pt x="0" y="43264"/>
                </a:lnTo>
              </a:path>
            </a:pathLst>
          </a:custGeom>
          <a:ln w="3175">
            <a:solidFill>
              <a:srgbClr val="000000"/>
            </a:solidFill>
          </a:ln>
        </p:spPr>
        <p:txBody>
          <a:bodyPr wrap="square" lIns="0" tIns="0" rIns="0" bIns="0" rtlCol="0"/>
          <a:lstStyle/>
          <a:p>
            <a:endParaRPr/>
          </a:p>
        </p:txBody>
      </p:sp>
      <p:sp>
        <p:nvSpPr>
          <p:cNvPr id="2255" name="object 2255"/>
          <p:cNvSpPr/>
          <p:nvPr/>
        </p:nvSpPr>
        <p:spPr>
          <a:xfrm>
            <a:off x="3916076" y="4772033"/>
            <a:ext cx="0" cy="152400"/>
          </a:xfrm>
          <a:custGeom>
            <a:avLst/>
            <a:gdLst/>
            <a:ahLst/>
            <a:cxnLst/>
            <a:rect l="l" t="t" r="r" b="b"/>
            <a:pathLst>
              <a:path h="152400">
                <a:moveTo>
                  <a:pt x="0" y="0"/>
                </a:moveTo>
                <a:lnTo>
                  <a:pt x="0" y="152384"/>
                </a:lnTo>
              </a:path>
            </a:pathLst>
          </a:custGeom>
          <a:ln w="11489">
            <a:solidFill>
              <a:srgbClr val="000000"/>
            </a:solidFill>
          </a:ln>
        </p:spPr>
        <p:txBody>
          <a:bodyPr wrap="square" lIns="0" tIns="0" rIns="0" bIns="0" rtlCol="0"/>
          <a:lstStyle/>
          <a:p>
            <a:endParaRPr/>
          </a:p>
        </p:txBody>
      </p:sp>
      <p:sp>
        <p:nvSpPr>
          <p:cNvPr id="2256" name="object 2256"/>
          <p:cNvSpPr/>
          <p:nvPr/>
        </p:nvSpPr>
        <p:spPr>
          <a:xfrm>
            <a:off x="3822429" y="6665190"/>
            <a:ext cx="30480" cy="13970"/>
          </a:xfrm>
          <a:custGeom>
            <a:avLst/>
            <a:gdLst/>
            <a:ahLst/>
            <a:cxnLst/>
            <a:rect l="l" t="t" r="r" b="b"/>
            <a:pathLst>
              <a:path w="30479" h="13970">
                <a:moveTo>
                  <a:pt x="0" y="6918"/>
                </a:moveTo>
                <a:lnTo>
                  <a:pt x="30361" y="6918"/>
                </a:lnTo>
              </a:path>
            </a:pathLst>
          </a:custGeom>
          <a:ln w="15107">
            <a:solidFill>
              <a:srgbClr val="000000"/>
            </a:solidFill>
          </a:ln>
        </p:spPr>
        <p:txBody>
          <a:bodyPr wrap="square" lIns="0" tIns="0" rIns="0" bIns="0" rtlCol="0"/>
          <a:lstStyle/>
          <a:p>
            <a:endParaRPr/>
          </a:p>
        </p:txBody>
      </p:sp>
      <p:sp>
        <p:nvSpPr>
          <p:cNvPr id="2257" name="object 2257"/>
          <p:cNvSpPr/>
          <p:nvPr/>
        </p:nvSpPr>
        <p:spPr>
          <a:xfrm>
            <a:off x="3858315" y="6621929"/>
            <a:ext cx="53975" cy="79375"/>
          </a:xfrm>
          <a:custGeom>
            <a:avLst/>
            <a:gdLst/>
            <a:ahLst/>
            <a:cxnLst/>
            <a:rect l="l" t="t" r="r" b="b"/>
            <a:pathLst>
              <a:path w="53975" h="79375">
                <a:moveTo>
                  <a:pt x="13789" y="54336"/>
                </a:moveTo>
                <a:lnTo>
                  <a:pt x="0" y="55257"/>
                </a:lnTo>
                <a:lnTo>
                  <a:pt x="2760" y="65370"/>
                </a:lnTo>
                <a:lnTo>
                  <a:pt x="8281" y="72734"/>
                </a:lnTo>
                <a:lnTo>
                  <a:pt x="16550" y="77336"/>
                </a:lnTo>
                <a:lnTo>
                  <a:pt x="25752" y="79177"/>
                </a:lnTo>
                <a:lnTo>
                  <a:pt x="34033" y="78257"/>
                </a:lnTo>
                <a:lnTo>
                  <a:pt x="41395" y="74575"/>
                </a:lnTo>
                <a:lnTo>
                  <a:pt x="47836" y="69052"/>
                </a:lnTo>
                <a:lnTo>
                  <a:pt x="49491" y="65370"/>
                </a:lnTo>
                <a:lnTo>
                  <a:pt x="22991" y="65370"/>
                </a:lnTo>
                <a:lnTo>
                  <a:pt x="20231" y="64449"/>
                </a:lnTo>
                <a:lnTo>
                  <a:pt x="15630" y="59859"/>
                </a:lnTo>
                <a:lnTo>
                  <a:pt x="13789" y="54336"/>
                </a:lnTo>
                <a:close/>
              </a:path>
              <a:path w="53975" h="79375">
                <a:moveTo>
                  <a:pt x="50320" y="38649"/>
                </a:moveTo>
                <a:lnTo>
                  <a:pt x="26672" y="38649"/>
                </a:lnTo>
                <a:lnTo>
                  <a:pt x="32193" y="40490"/>
                </a:lnTo>
                <a:lnTo>
                  <a:pt x="34954" y="42331"/>
                </a:lnTo>
                <a:lnTo>
                  <a:pt x="36794" y="45092"/>
                </a:lnTo>
                <a:lnTo>
                  <a:pt x="37714" y="47854"/>
                </a:lnTo>
                <a:lnTo>
                  <a:pt x="37714" y="56177"/>
                </a:lnTo>
                <a:lnTo>
                  <a:pt x="36794" y="59859"/>
                </a:lnTo>
                <a:lnTo>
                  <a:pt x="34954" y="61700"/>
                </a:lnTo>
                <a:lnTo>
                  <a:pt x="29432" y="65370"/>
                </a:lnTo>
                <a:lnTo>
                  <a:pt x="49491" y="65370"/>
                </a:lnTo>
                <a:lnTo>
                  <a:pt x="51555" y="60780"/>
                </a:lnTo>
                <a:lnTo>
                  <a:pt x="53395" y="51574"/>
                </a:lnTo>
                <a:lnTo>
                  <a:pt x="51555" y="40490"/>
                </a:lnTo>
                <a:lnTo>
                  <a:pt x="50320" y="38649"/>
                </a:lnTo>
                <a:close/>
              </a:path>
              <a:path w="53975" h="79375">
                <a:moveTo>
                  <a:pt x="49676" y="0"/>
                </a:moveTo>
                <a:lnTo>
                  <a:pt x="10109" y="0"/>
                </a:lnTo>
                <a:lnTo>
                  <a:pt x="920" y="43251"/>
                </a:lnTo>
                <a:lnTo>
                  <a:pt x="14710" y="45092"/>
                </a:lnTo>
                <a:lnTo>
                  <a:pt x="18390" y="41410"/>
                </a:lnTo>
                <a:lnTo>
                  <a:pt x="22071" y="39569"/>
                </a:lnTo>
                <a:lnTo>
                  <a:pt x="26672" y="38649"/>
                </a:lnTo>
                <a:lnTo>
                  <a:pt x="50320" y="38649"/>
                </a:lnTo>
                <a:lnTo>
                  <a:pt x="45996" y="32205"/>
                </a:lnTo>
                <a:lnTo>
                  <a:pt x="41088" y="28523"/>
                </a:lnTo>
                <a:lnTo>
                  <a:pt x="19311" y="28523"/>
                </a:lnTo>
                <a:lnTo>
                  <a:pt x="22071" y="14728"/>
                </a:lnTo>
                <a:lnTo>
                  <a:pt x="49676" y="14728"/>
                </a:lnTo>
                <a:lnTo>
                  <a:pt x="49676" y="0"/>
                </a:lnTo>
                <a:close/>
              </a:path>
              <a:path w="53975" h="79375">
                <a:moveTo>
                  <a:pt x="29432" y="24841"/>
                </a:moveTo>
                <a:lnTo>
                  <a:pt x="24832" y="25761"/>
                </a:lnTo>
                <a:lnTo>
                  <a:pt x="19311" y="28523"/>
                </a:lnTo>
                <a:lnTo>
                  <a:pt x="41088" y="28523"/>
                </a:lnTo>
                <a:lnTo>
                  <a:pt x="38634" y="26682"/>
                </a:lnTo>
                <a:lnTo>
                  <a:pt x="29432" y="24841"/>
                </a:lnTo>
                <a:close/>
              </a:path>
            </a:pathLst>
          </a:custGeom>
          <a:solidFill>
            <a:srgbClr val="000000"/>
          </a:solidFill>
        </p:spPr>
        <p:txBody>
          <a:bodyPr wrap="square" lIns="0" tIns="0" rIns="0" bIns="0" rtlCol="0"/>
          <a:lstStyle/>
          <a:p>
            <a:endParaRPr/>
          </a:p>
        </p:txBody>
      </p:sp>
      <p:sp>
        <p:nvSpPr>
          <p:cNvPr id="2258" name="object 2258"/>
          <p:cNvSpPr/>
          <p:nvPr/>
        </p:nvSpPr>
        <p:spPr>
          <a:xfrm>
            <a:off x="3858315" y="6621929"/>
            <a:ext cx="53975" cy="79375"/>
          </a:xfrm>
          <a:custGeom>
            <a:avLst/>
            <a:gdLst/>
            <a:ahLst/>
            <a:cxnLst/>
            <a:rect l="l" t="t" r="r" b="b"/>
            <a:pathLst>
              <a:path w="53975" h="79375">
                <a:moveTo>
                  <a:pt x="10109" y="0"/>
                </a:moveTo>
                <a:lnTo>
                  <a:pt x="49676" y="0"/>
                </a:lnTo>
                <a:lnTo>
                  <a:pt x="49676" y="14728"/>
                </a:lnTo>
                <a:lnTo>
                  <a:pt x="22071" y="14728"/>
                </a:lnTo>
                <a:lnTo>
                  <a:pt x="19311" y="28523"/>
                </a:lnTo>
                <a:lnTo>
                  <a:pt x="24832" y="25761"/>
                </a:lnTo>
                <a:lnTo>
                  <a:pt x="29432" y="24841"/>
                </a:lnTo>
                <a:lnTo>
                  <a:pt x="38634" y="26682"/>
                </a:lnTo>
                <a:lnTo>
                  <a:pt x="45996" y="32205"/>
                </a:lnTo>
                <a:lnTo>
                  <a:pt x="51555" y="40490"/>
                </a:lnTo>
                <a:lnTo>
                  <a:pt x="53395" y="51574"/>
                </a:lnTo>
                <a:lnTo>
                  <a:pt x="51555" y="60780"/>
                </a:lnTo>
                <a:lnTo>
                  <a:pt x="47836" y="69052"/>
                </a:lnTo>
                <a:lnTo>
                  <a:pt x="41395" y="74575"/>
                </a:lnTo>
                <a:lnTo>
                  <a:pt x="34033" y="78257"/>
                </a:lnTo>
                <a:lnTo>
                  <a:pt x="25752" y="79177"/>
                </a:lnTo>
                <a:lnTo>
                  <a:pt x="16550" y="77336"/>
                </a:lnTo>
                <a:lnTo>
                  <a:pt x="8281" y="72734"/>
                </a:lnTo>
                <a:lnTo>
                  <a:pt x="2760" y="65370"/>
                </a:lnTo>
                <a:lnTo>
                  <a:pt x="0" y="55257"/>
                </a:lnTo>
                <a:lnTo>
                  <a:pt x="13789" y="54336"/>
                </a:lnTo>
                <a:lnTo>
                  <a:pt x="14710" y="57098"/>
                </a:lnTo>
                <a:lnTo>
                  <a:pt x="15630" y="59859"/>
                </a:lnTo>
                <a:lnTo>
                  <a:pt x="18390" y="62621"/>
                </a:lnTo>
                <a:lnTo>
                  <a:pt x="20231" y="64449"/>
                </a:lnTo>
                <a:lnTo>
                  <a:pt x="22991" y="65370"/>
                </a:lnTo>
                <a:lnTo>
                  <a:pt x="25752" y="65370"/>
                </a:lnTo>
                <a:lnTo>
                  <a:pt x="29432" y="65370"/>
                </a:lnTo>
                <a:lnTo>
                  <a:pt x="32193" y="63541"/>
                </a:lnTo>
                <a:lnTo>
                  <a:pt x="34954" y="61700"/>
                </a:lnTo>
                <a:lnTo>
                  <a:pt x="36794" y="59859"/>
                </a:lnTo>
                <a:lnTo>
                  <a:pt x="37714" y="56177"/>
                </a:lnTo>
                <a:lnTo>
                  <a:pt x="37714" y="51574"/>
                </a:lnTo>
                <a:lnTo>
                  <a:pt x="37714" y="47854"/>
                </a:lnTo>
                <a:lnTo>
                  <a:pt x="36794" y="45092"/>
                </a:lnTo>
                <a:lnTo>
                  <a:pt x="34954" y="42331"/>
                </a:lnTo>
                <a:lnTo>
                  <a:pt x="32193" y="40490"/>
                </a:lnTo>
                <a:lnTo>
                  <a:pt x="29432" y="39569"/>
                </a:lnTo>
                <a:lnTo>
                  <a:pt x="26672" y="38649"/>
                </a:lnTo>
                <a:lnTo>
                  <a:pt x="22071" y="39569"/>
                </a:lnTo>
                <a:lnTo>
                  <a:pt x="18390" y="41410"/>
                </a:lnTo>
                <a:lnTo>
                  <a:pt x="14710" y="45092"/>
                </a:lnTo>
                <a:lnTo>
                  <a:pt x="920" y="43251"/>
                </a:lnTo>
                <a:lnTo>
                  <a:pt x="10109" y="0"/>
                </a:lnTo>
                <a:close/>
              </a:path>
            </a:pathLst>
          </a:custGeom>
          <a:ln w="3175">
            <a:solidFill>
              <a:srgbClr val="000000"/>
            </a:solidFill>
          </a:ln>
        </p:spPr>
        <p:txBody>
          <a:bodyPr wrap="square" lIns="0" tIns="0" rIns="0" bIns="0" rtlCol="0"/>
          <a:lstStyle/>
          <a:p>
            <a:endParaRPr/>
          </a:p>
        </p:txBody>
      </p:sp>
      <p:sp>
        <p:nvSpPr>
          <p:cNvPr id="2259" name="object 2259"/>
          <p:cNvSpPr/>
          <p:nvPr/>
        </p:nvSpPr>
        <p:spPr>
          <a:xfrm>
            <a:off x="4155582" y="6537216"/>
            <a:ext cx="0" cy="43815"/>
          </a:xfrm>
          <a:custGeom>
            <a:avLst/>
            <a:gdLst/>
            <a:ahLst/>
            <a:cxnLst/>
            <a:rect l="l" t="t" r="r" b="b"/>
            <a:pathLst>
              <a:path h="43815">
                <a:moveTo>
                  <a:pt x="0" y="0"/>
                </a:moveTo>
                <a:lnTo>
                  <a:pt x="0" y="43264"/>
                </a:lnTo>
              </a:path>
            </a:pathLst>
          </a:custGeom>
          <a:ln w="3175">
            <a:solidFill>
              <a:srgbClr val="000000"/>
            </a:solidFill>
          </a:ln>
        </p:spPr>
        <p:txBody>
          <a:bodyPr wrap="square" lIns="0" tIns="0" rIns="0" bIns="0" rtlCol="0"/>
          <a:lstStyle/>
          <a:p>
            <a:endParaRPr/>
          </a:p>
        </p:txBody>
      </p:sp>
      <p:sp>
        <p:nvSpPr>
          <p:cNvPr id="2260" name="object 2260"/>
          <p:cNvSpPr/>
          <p:nvPr/>
        </p:nvSpPr>
        <p:spPr>
          <a:xfrm>
            <a:off x="4152132" y="4772035"/>
            <a:ext cx="0" cy="755015"/>
          </a:xfrm>
          <a:custGeom>
            <a:avLst/>
            <a:gdLst/>
            <a:ahLst/>
            <a:cxnLst/>
            <a:rect l="l" t="t" r="r" b="b"/>
            <a:pathLst>
              <a:path h="755014">
                <a:moveTo>
                  <a:pt x="0" y="0"/>
                </a:moveTo>
                <a:lnTo>
                  <a:pt x="0" y="754583"/>
                </a:lnTo>
              </a:path>
            </a:pathLst>
          </a:custGeom>
          <a:ln w="9662">
            <a:solidFill>
              <a:srgbClr val="000000"/>
            </a:solidFill>
          </a:ln>
        </p:spPr>
        <p:txBody>
          <a:bodyPr wrap="square" lIns="0" tIns="0" rIns="0" bIns="0" rtlCol="0"/>
          <a:lstStyle/>
          <a:p>
            <a:endParaRPr/>
          </a:p>
        </p:txBody>
      </p:sp>
      <p:sp>
        <p:nvSpPr>
          <p:cNvPr id="2261" name="object 2261"/>
          <p:cNvSpPr/>
          <p:nvPr/>
        </p:nvSpPr>
        <p:spPr>
          <a:xfrm>
            <a:off x="4066313" y="6665190"/>
            <a:ext cx="30480" cy="13970"/>
          </a:xfrm>
          <a:custGeom>
            <a:avLst/>
            <a:gdLst/>
            <a:ahLst/>
            <a:cxnLst/>
            <a:rect l="l" t="t" r="r" b="b"/>
            <a:pathLst>
              <a:path w="30479" h="13970">
                <a:moveTo>
                  <a:pt x="0" y="6918"/>
                </a:moveTo>
                <a:lnTo>
                  <a:pt x="30361" y="6918"/>
                </a:lnTo>
              </a:path>
            </a:pathLst>
          </a:custGeom>
          <a:ln w="15107">
            <a:solidFill>
              <a:srgbClr val="000000"/>
            </a:solidFill>
          </a:ln>
        </p:spPr>
        <p:txBody>
          <a:bodyPr wrap="square" lIns="0" tIns="0" rIns="0" bIns="0" rtlCol="0"/>
          <a:lstStyle/>
          <a:p>
            <a:endParaRPr/>
          </a:p>
        </p:txBody>
      </p:sp>
      <p:sp>
        <p:nvSpPr>
          <p:cNvPr id="2262" name="object 2262"/>
          <p:cNvSpPr/>
          <p:nvPr/>
        </p:nvSpPr>
        <p:spPr>
          <a:xfrm>
            <a:off x="4100346" y="6621929"/>
            <a:ext cx="56515" cy="78740"/>
          </a:xfrm>
          <a:custGeom>
            <a:avLst/>
            <a:gdLst/>
            <a:ahLst/>
            <a:cxnLst/>
            <a:rect l="l" t="t" r="r" b="b"/>
            <a:pathLst>
              <a:path w="56514" h="78740">
                <a:moveTo>
                  <a:pt x="46034" y="61700"/>
                </a:moveTo>
                <a:lnTo>
                  <a:pt x="30391" y="61700"/>
                </a:lnTo>
                <a:lnTo>
                  <a:pt x="30391" y="78257"/>
                </a:lnTo>
                <a:lnTo>
                  <a:pt x="46034" y="78257"/>
                </a:lnTo>
                <a:lnTo>
                  <a:pt x="46034" y="61700"/>
                </a:lnTo>
                <a:close/>
              </a:path>
              <a:path w="56514" h="78740">
                <a:moveTo>
                  <a:pt x="46034" y="0"/>
                </a:moveTo>
                <a:lnTo>
                  <a:pt x="32231" y="0"/>
                </a:lnTo>
                <a:lnTo>
                  <a:pt x="0" y="47854"/>
                </a:lnTo>
                <a:lnTo>
                  <a:pt x="0" y="61700"/>
                </a:lnTo>
                <a:lnTo>
                  <a:pt x="56156" y="61700"/>
                </a:lnTo>
                <a:lnTo>
                  <a:pt x="56156" y="47854"/>
                </a:lnTo>
                <a:lnTo>
                  <a:pt x="12882" y="47854"/>
                </a:lnTo>
                <a:lnTo>
                  <a:pt x="30391" y="23000"/>
                </a:lnTo>
                <a:lnTo>
                  <a:pt x="46034" y="23000"/>
                </a:lnTo>
                <a:lnTo>
                  <a:pt x="46034" y="0"/>
                </a:lnTo>
                <a:close/>
              </a:path>
              <a:path w="56514" h="78740">
                <a:moveTo>
                  <a:pt x="46034" y="23000"/>
                </a:moveTo>
                <a:lnTo>
                  <a:pt x="30391" y="23000"/>
                </a:lnTo>
                <a:lnTo>
                  <a:pt x="30391" y="47854"/>
                </a:lnTo>
                <a:lnTo>
                  <a:pt x="46034" y="47854"/>
                </a:lnTo>
                <a:lnTo>
                  <a:pt x="46034" y="23000"/>
                </a:lnTo>
                <a:close/>
              </a:path>
            </a:pathLst>
          </a:custGeom>
          <a:solidFill>
            <a:srgbClr val="000000"/>
          </a:solidFill>
        </p:spPr>
        <p:txBody>
          <a:bodyPr wrap="square" lIns="0" tIns="0" rIns="0" bIns="0" rtlCol="0"/>
          <a:lstStyle/>
          <a:p>
            <a:endParaRPr/>
          </a:p>
        </p:txBody>
      </p:sp>
      <p:sp>
        <p:nvSpPr>
          <p:cNvPr id="2263" name="object 2263"/>
          <p:cNvSpPr/>
          <p:nvPr/>
        </p:nvSpPr>
        <p:spPr>
          <a:xfrm>
            <a:off x="4113229" y="6644930"/>
            <a:ext cx="17780" cy="25400"/>
          </a:xfrm>
          <a:custGeom>
            <a:avLst/>
            <a:gdLst/>
            <a:ahLst/>
            <a:cxnLst/>
            <a:rect l="l" t="t" r="r" b="b"/>
            <a:pathLst>
              <a:path w="17779" h="25400">
                <a:moveTo>
                  <a:pt x="17508" y="0"/>
                </a:moveTo>
                <a:lnTo>
                  <a:pt x="0" y="24854"/>
                </a:lnTo>
                <a:lnTo>
                  <a:pt x="17508" y="24854"/>
                </a:lnTo>
                <a:lnTo>
                  <a:pt x="17508" y="0"/>
                </a:lnTo>
                <a:close/>
              </a:path>
            </a:pathLst>
          </a:custGeom>
          <a:ln w="3175">
            <a:solidFill>
              <a:srgbClr val="000000"/>
            </a:solidFill>
          </a:ln>
        </p:spPr>
        <p:txBody>
          <a:bodyPr wrap="square" lIns="0" tIns="0" rIns="0" bIns="0" rtlCol="0"/>
          <a:lstStyle/>
          <a:p>
            <a:endParaRPr/>
          </a:p>
        </p:txBody>
      </p:sp>
      <p:sp>
        <p:nvSpPr>
          <p:cNvPr id="2264" name="object 2264"/>
          <p:cNvSpPr/>
          <p:nvPr/>
        </p:nvSpPr>
        <p:spPr>
          <a:xfrm>
            <a:off x="4100346" y="6621929"/>
            <a:ext cx="56515" cy="78740"/>
          </a:xfrm>
          <a:custGeom>
            <a:avLst/>
            <a:gdLst/>
            <a:ahLst/>
            <a:cxnLst/>
            <a:rect l="l" t="t" r="r" b="b"/>
            <a:pathLst>
              <a:path w="56514" h="78740">
                <a:moveTo>
                  <a:pt x="32231" y="0"/>
                </a:moveTo>
                <a:lnTo>
                  <a:pt x="46034" y="0"/>
                </a:lnTo>
                <a:lnTo>
                  <a:pt x="46034" y="47854"/>
                </a:lnTo>
                <a:lnTo>
                  <a:pt x="56156" y="47854"/>
                </a:lnTo>
                <a:lnTo>
                  <a:pt x="56156" y="61700"/>
                </a:lnTo>
                <a:lnTo>
                  <a:pt x="46034" y="61700"/>
                </a:lnTo>
                <a:lnTo>
                  <a:pt x="46034" y="78257"/>
                </a:lnTo>
                <a:lnTo>
                  <a:pt x="30391" y="78257"/>
                </a:lnTo>
                <a:lnTo>
                  <a:pt x="30391" y="61700"/>
                </a:lnTo>
                <a:lnTo>
                  <a:pt x="0" y="61700"/>
                </a:lnTo>
                <a:lnTo>
                  <a:pt x="0" y="47854"/>
                </a:lnTo>
                <a:lnTo>
                  <a:pt x="32231" y="0"/>
                </a:lnTo>
                <a:close/>
              </a:path>
            </a:pathLst>
          </a:custGeom>
          <a:ln w="3175">
            <a:solidFill>
              <a:srgbClr val="000000"/>
            </a:solidFill>
          </a:ln>
        </p:spPr>
        <p:txBody>
          <a:bodyPr wrap="square" lIns="0" tIns="0" rIns="0" bIns="0" rtlCol="0"/>
          <a:lstStyle/>
          <a:p>
            <a:endParaRPr/>
          </a:p>
        </p:txBody>
      </p:sp>
      <p:sp>
        <p:nvSpPr>
          <p:cNvPr id="2265" name="object 2265"/>
          <p:cNvSpPr/>
          <p:nvPr/>
        </p:nvSpPr>
        <p:spPr>
          <a:xfrm>
            <a:off x="4400386" y="4772039"/>
            <a:ext cx="0" cy="1808480"/>
          </a:xfrm>
          <a:custGeom>
            <a:avLst/>
            <a:gdLst/>
            <a:ahLst/>
            <a:cxnLst/>
            <a:rect l="l" t="t" r="r" b="b"/>
            <a:pathLst>
              <a:path h="1808479">
                <a:moveTo>
                  <a:pt x="0" y="0"/>
                </a:moveTo>
                <a:lnTo>
                  <a:pt x="0" y="1808440"/>
                </a:lnTo>
              </a:path>
            </a:pathLst>
          </a:custGeom>
          <a:ln w="3175">
            <a:solidFill>
              <a:srgbClr val="000000"/>
            </a:solidFill>
          </a:ln>
        </p:spPr>
        <p:txBody>
          <a:bodyPr wrap="square" lIns="0" tIns="0" rIns="0" bIns="0" rtlCol="0"/>
          <a:lstStyle/>
          <a:p>
            <a:endParaRPr/>
          </a:p>
        </p:txBody>
      </p:sp>
      <p:sp>
        <p:nvSpPr>
          <p:cNvPr id="2266" name="object 2266"/>
          <p:cNvSpPr/>
          <p:nvPr/>
        </p:nvSpPr>
        <p:spPr>
          <a:xfrm>
            <a:off x="4311104" y="6665190"/>
            <a:ext cx="29845" cy="13970"/>
          </a:xfrm>
          <a:custGeom>
            <a:avLst/>
            <a:gdLst/>
            <a:ahLst/>
            <a:cxnLst/>
            <a:rect l="l" t="t" r="r" b="b"/>
            <a:pathLst>
              <a:path w="29845" h="13970">
                <a:moveTo>
                  <a:pt x="0" y="6918"/>
                </a:moveTo>
                <a:lnTo>
                  <a:pt x="29473" y="6918"/>
                </a:lnTo>
              </a:path>
            </a:pathLst>
          </a:custGeom>
          <a:ln w="15107">
            <a:solidFill>
              <a:srgbClr val="000000"/>
            </a:solidFill>
          </a:ln>
        </p:spPr>
        <p:txBody>
          <a:bodyPr wrap="square" lIns="0" tIns="0" rIns="0" bIns="0" rtlCol="0"/>
          <a:lstStyle/>
          <a:p>
            <a:endParaRPr/>
          </a:p>
        </p:txBody>
      </p:sp>
      <p:sp>
        <p:nvSpPr>
          <p:cNvPr id="2267" name="object 2267"/>
          <p:cNvSpPr/>
          <p:nvPr/>
        </p:nvSpPr>
        <p:spPr>
          <a:xfrm>
            <a:off x="4346096" y="6620088"/>
            <a:ext cx="52705" cy="81280"/>
          </a:xfrm>
          <a:custGeom>
            <a:avLst/>
            <a:gdLst/>
            <a:ahLst/>
            <a:cxnLst/>
            <a:rect l="l" t="t" r="r" b="b"/>
            <a:pathLst>
              <a:path w="52704" h="81279">
                <a:moveTo>
                  <a:pt x="15642" y="56177"/>
                </a:moveTo>
                <a:lnTo>
                  <a:pt x="0" y="58018"/>
                </a:lnTo>
                <a:lnTo>
                  <a:pt x="2760" y="67211"/>
                </a:lnTo>
                <a:lnTo>
                  <a:pt x="8281" y="74575"/>
                </a:lnTo>
                <a:lnTo>
                  <a:pt x="16562" y="79177"/>
                </a:lnTo>
                <a:lnTo>
                  <a:pt x="25764" y="81018"/>
                </a:lnTo>
                <a:lnTo>
                  <a:pt x="35886" y="79177"/>
                </a:lnTo>
                <a:lnTo>
                  <a:pt x="45088" y="73654"/>
                </a:lnTo>
                <a:lnTo>
                  <a:pt x="49919" y="67211"/>
                </a:lnTo>
                <a:lnTo>
                  <a:pt x="23924" y="67211"/>
                </a:lnTo>
                <a:lnTo>
                  <a:pt x="21163" y="66290"/>
                </a:lnTo>
                <a:lnTo>
                  <a:pt x="19323" y="64462"/>
                </a:lnTo>
                <a:lnTo>
                  <a:pt x="15642" y="58939"/>
                </a:lnTo>
                <a:lnTo>
                  <a:pt x="15642" y="56177"/>
                </a:lnTo>
                <a:close/>
              </a:path>
              <a:path w="52704" h="81279">
                <a:moveTo>
                  <a:pt x="47158" y="44172"/>
                </a:moveTo>
                <a:lnTo>
                  <a:pt x="30365" y="44172"/>
                </a:lnTo>
                <a:lnTo>
                  <a:pt x="32206" y="46013"/>
                </a:lnTo>
                <a:lnTo>
                  <a:pt x="34046" y="46933"/>
                </a:lnTo>
                <a:lnTo>
                  <a:pt x="35886" y="49695"/>
                </a:lnTo>
                <a:lnTo>
                  <a:pt x="36806" y="52495"/>
                </a:lnTo>
                <a:lnTo>
                  <a:pt x="37727" y="55257"/>
                </a:lnTo>
                <a:lnTo>
                  <a:pt x="36806" y="58939"/>
                </a:lnTo>
                <a:lnTo>
                  <a:pt x="35886" y="61700"/>
                </a:lnTo>
                <a:lnTo>
                  <a:pt x="34046" y="64462"/>
                </a:lnTo>
                <a:lnTo>
                  <a:pt x="32206" y="66290"/>
                </a:lnTo>
                <a:lnTo>
                  <a:pt x="29445" y="67211"/>
                </a:lnTo>
                <a:lnTo>
                  <a:pt x="49919" y="67211"/>
                </a:lnTo>
                <a:lnTo>
                  <a:pt x="50609" y="66290"/>
                </a:lnTo>
                <a:lnTo>
                  <a:pt x="52449" y="57098"/>
                </a:lnTo>
                <a:lnTo>
                  <a:pt x="51529" y="52495"/>
                </a:lnTo>
                <a:lnTo>
                  <a:pt x="50609" y="47854"/>
                </a:lnTo>
                <a:lnTo>
                  <a:pt x="47848" y="45092"/>
                </a:lnTo>
                <a:lnTo>
                  <a:pt x="47158" y="44172"/>
                </a:lnTo>
                <a:close/>
              </a:path>
              <a:path w="52704" h="81279">
                <a:moveTo>
                  <a:pt x="47112" y="14728"/>
                </a:moveTo>
                <a:lnTo>
                  <a:pt x="27605" y="14728"/>
                </a:lnTo>
                <a:lnTo>
                  <a:pt x="30365" y="15648"/>
                </a:lnTo>
                <a:lnTo>
                  <a:pt x="33126" y="18397"/>
                </a:lnTo>
                <a:lnTo>
                  <a:pt x="33126" y="20238"/>
                </a:lnTo>
                <a:lnTo>
                  <a:pt x="34046" y="23000"/>
                </a:lnTo>
                <a:lnTo>
                  <a:pt x="33126" y="25761"/>
                </a:lnTo>
                <a:lnTo>
                  <a:pt x="32206" y="27602"/>
                </a:lnTo>
                <a:lnTo>
                  <a:pt x="31285" y="30364"/>
                </a:lnTo>
                <a:lnTo>
                  <a:pt x="23004" y="33126"/>
                </a:lnTo>
                <a:lnTo>
                  <a:pt x="21163" y="45092"/>
                </a:lnTo>
                <a:lnTo>
                  <a:pt x="24844" y="44172"/>
                </a:lnTo>
                <a:lnTo>
                  <a:pt x="47158" y="44172"/>
                </a:lnTo>
                <a:lnTo>
                  <a:pt x="45088" y="41410"/>
                </a:lnTo>
                <a:lnTo>
                  <a:pt x="41407" y="39569"/>
                </a:lnTo>
                <a:lnTo>
                  <a:pt x="37727" y="38649"/>
                </a:lnTo>
                <a:lnTo>
                  <a:pt x="44168" y="34046"/>
                </a:lnTo>
                <a:lnTo>
                  <a:pt x="47848" y="27602"/>
                </a:lnTo>
                <a:lnTo>
                  <a:pt x="48769" y="21159"/>
                </a:lnTo>
                <a:lnTo>
                  <a:pt x="47848" y="16569"/>
                </a:lnTo>
                <a:lnTo>
                  <a:pt x="47112" y="14728"/>
                </a:lnTo>
                <a:close/>
              </a:path>
              <a:path w="52704" h="81279">
                <a:moveTo>
                  <a:pt x="25764" y="0"/>
                </a:moveTo>
                <a:lnTo>
                  <a:pt x="1840" y="22079"/>
                </a:lnTo>
                <a:lnTo>
                  <a:pt x="16562" y="24841"/>
                </a:lnTo>
                <a:lnTo>
                  <a:pt x="17483" y="21159"/>
                </a:lnTo>
                <a:lnTo>
                  <a:pt x="18403" y="19318"/>
                </a:lnTo>
                <a:lnTo>
                  <a:pt x="19323" y="16569"/>
                </a:lnTo>
                <a:lnTo>
                  <a:pt x="21163" y="15648"/>
                </a:lnTo>
                <a:lnTo>
                  <a:pt x="23924" y="14728"/>
                </a:lnTo>
                <a:lnTo>
                  <a:pt x="47112" y="14728"/>
                </a:lnTo>
                <a:lnTo>
                  <a:pt x="46008" y="11966"/>
                </a:lnTo>
                <a:lnTo>
                  <a:pt x="43248" y="7364"/>
                </a:lnTo>
                <a:lnTo>
                  <a:pt x="35886" y="1841"/>
                </a:lnTo>
                <a:lnTo>
                  <a:pt x="25764" y="0"/>
                </a:lnTo>
                <a:close/>
              </a:path>
            </a:pathLst>
          </a:custGeom>
          <a:solidFill>
            <a:srgbClr val="000000"/>
          </a:solidFill>
        </p:spPr>
        <p:txBody>
          <a:bodyPr wrap="square" lIns="0" tIns="0" rIns="0" bIns="0" rtlCol="0"/>
          <a:lstStyle/>
          <a:p>
            <a:endParaRPr/>
          </a:p>
        </p:txBody>
      </p:sp>
      <p:sp>
        <p:nvSpPr>
          <p:cNvPr id="2268" name="object 2268"/>
          <p:cNvSpPr/>
          <p:nvPr/>
        </p:nvSpPr>
        <p:spPr>
          <a:xfrm>
            <a:off x="4346096" y="6620088"/>
            <a:ext cx="52705" cy="81280"/>
          </a:xfrm>
          <a:custGeom>
            <a:avLst/>
            <a:gdLst/>
            <a:ahLst/>
            <a:cxnLst/>
            <a:rect l="l" t="t" r="r" b="b"/>
            <a:pathLst>
              <a:path w="52704" h="81279">
                <a:moveTo>
                  <a:pt x="25764" y="0"/>
                </a:moveTo>
                <a:lnTo>
                  <a:pt x="48769" y="21159"/>
                </a:lnTo>
                <a:lnTo>
                  <a:pt x="47848" y="27602"/>
                </a:lnTo>
                <a:lnTo>
                  <a:pt x="44168" y="34046"/>
                </a:lnTo>
                <a:lnTo>
                  <a:pt x="37727" y="38649"/>
                </a:lnTo>
                <a:lnTo>
                  <a:pt x="41407" y="39569"/>
                </a:lnTo>
                <a:lnTo>
                  <a:pt x="45088" y="41410"/>
                </a:lnTo>
                <a:lnTo>
                  <a:pt x="47848" y="45092"/>
                </a:lnTo>
                <a:lnTo>
                  <a:pt x="50609" y="47854"/>
                </a:lnTo>
                <a:lnTo>
                  <a:pt x="51529" y="52495"/>
                </a:lnTo>
                <a:lnTo>
                  <a:pt x="52449" y="57098"/>
                </a:lnTo>
                <a:lnTo>
                  <a:pt x="50609" y="66290"/>
                </a:lnTo>
                <a:lnTo>
                  <a:pt x="45088" y="73654"/>
                </a:lnTo>
                <a:lnTo>
                  <a:pt x="35886" y="79177"/>
                </a:lnTo>
                <a:lnTo>
                  <a:pt x="25764" y="81018"/>
                </a:lnTo>
                <a:lnTo>
                  <a:pt x="16562" y="79177"/>
                </a:lnTo>
                <a:lnTo>
                  <a:pt x="8281" y="74575"/>
                </a:lnTo>
                <a:lnTo>
                  <a:pt x="2760" y="67211"/>
                </a:lnTo>
                <a:lnTo>
                  <a:pt x="0" y="58018"/>
                </a:lnTo>
                <a:lnTo>
                  <a:pt x="15642" y="56177"/>
                </a:lnTo>
                <a:lnTo>
                  <a:pt x="15642" y="58939"/>
                </a:lnTo>
                <a:lnTo>
                  <a:pt x="17483" y="61700"/>
                </a:lnTo>
                <a:lnTo>
                  <a:pt x="19323" y="64462"/>
                </a:lnTo>
                <a:lnTo>
                  <a:pt x="21163" y="66290"/>
                </a:lnTo>
                <a:lnTo>
                  <a:pt x="23924" y="67211"/>
                </a:lnTo>
                <a:lnTo>
                  <a:pt x="26684" y="67211"/>
                </a:lnTo>
                <a:lnTo>
                  <a:pt x="29445" y="67211"/>
                </a:lnTo>
                <a:lnTo>
                  <a:pt x="37727" y="55257"/>
                </a:lnTo>
                <a:lnTo>
                  <a:pt x="36806" y="52495"/>
                </a:lnTo>
                <a:lnTo>
                  <a:pt x="35886" y="49695"/>
                </a:lnTo>
                <a:lnTo>
                  <a:pt x="34046" y="46933"/>
                </a:lnTo>
                <a:lnTo>
                  <a:pt x="32206" y="46013"/>
                </a:lnTo>
                <a:lnTo>
                  <a:pt x="30365" y="44172"/>
                </a:lnTo>
                <a:lnTo>
                  <a:pt x="27605" y="44172"/>
                </a:lnTo>
                <a:lnTo>
                  <a:pt x="24844" y="44172"/>
                </a:lnTo>
                <a:lnTo>
                  <a:pt x="21163" y="45092"/>
                </a:lnTo>
                <a:lnTo>
                  <a:pt x="23004" y="33126"/>
                </a:lnTo>
                <a:lnTo>
                  <a:pt x="25764" y="32205"/>
                </a:lnTo>
                <a:lnTo>
                  <a:pt x="28525" y="31285"/>
                </a:lnTo>
                <a:lnTo>
                  <a:pt x="31285" y="30364"/>
                </a:lnTo>
                <a:lnTo>
                  <a:pt x="32206" y="27602"/>
                </a:lnTo>
                <a:lnTo>
                  <a:pt x="33126" y="25761"/>
                </a:lnTo>
                <a:lnTo>
                  <a:pt x="34046" y="23000"/>
                </a:lnTo>
                <a:lnTo>
                  <a:pt x="33126" y="20238"/>
                </a:lnTo>
                <a:lnTo>
                  <a:pt x="33126" y="18397"/>
                </a:lnTo>
                <a:lnTo>
                  <a:pt x="31285" y="16569"/>
                </a:lnTo>
                <a:lnTo>
                  <a:pt x="30365" y="15648"/>
                </a:lnTo>
                <a:lnTo>
                  <a:pt x="27605" y="14728"/>
                </a:lnTo>
                <a:lnTo>
                  <a:pt x="25764" y="14728"/>
                </a:lnTo>
                <a:lnTo>
                  <a:pt x="23924" y="14728"/>
                </a:lnTo>
                <a:lnTo>
                  <a:pt x="21163" y="15648"/>
                </a:lnTo>
                <a:lnTo>
                  <a:pt x="19323" y="16569"/>
                </a:lnTo>
                <a:lnTo>
                  <a:pt x="18403" y="19318"/>
                </a:lnTo>
                <a:lnTo>
                  <a:pt x="17483" y="21159"/>
                </a:lnTo>
                <a:lnTo>
                  <a:pt x="16562" y="24841"/>
                </a:lnTo>
                <a:lnTo>
                  <a:pt x="1840" y="22079"/>
                </a:lnTo>
                <a:lnTo>
                  <a:pt x="2760" y="17477"/>
                </a:lnTo>
                <a:lnTo>
                  <a:pt x="3680" y="13807"/>
                </a:lnTo>
                <a:lnTo>
                  <a:pt x="5520" y="10125"/>
                </a:lnTo>
                <a:lnTo>
                  <a:pt x="8281" y="7364"/>
                </a:lnTo>
                <a:lnTo>
                  <a:pt x="11041" y="4602"/>
                </a:lnTo>
                <a:lnTo>
                  <a:pt x="13802" y="2761"/>
                </a:lnTo>
                <a:lnTo>
                  <a:pt x="17483" y="1841"/>
                </a:lnTo>
                <a:lnTo>
                  <a:pt x="21163" y="920"/>
                </a:lnTo>
                <a:lnTo>
                  <a:pt x="25764" y="0"/>
                </a:lnTo>
                <a:close/>
              </a:path>
            </a:pathLst>
          </a:custGeom>
          <a:ln w="3175">
            <a:solidFill>
              <a:srgbClr val="000000"/>
            </a:solidFill>
          </a:ln>
        </p:spPr>
        <p:txBody>
          <a:bodyPr wrap="square" lIns="0" tIns="0" rIns="0" bIns="0" rtlCol="0"/>
          <a:lstStyle/>
          <a:p>
            <a:endParaRPr/>
          </a:p>
        </p:txBody>
      </p:sp>
      <p:sp>
        <p:nvSpPr>
          <p:cNvPr id="2269" name="object 2269"/>
          <p:cNvSpPr/>
          <p:nvPr/>
        </p:nvSpPr>
        <p:spPr>
          <a:xfrm>
            <a:off x="4644296" y="4772040"/>
            <a:ext cx="0" cy="1808480"/>
          </a:xfrm>
          <a:custGeom>
            <a:avLst/>
            <a:gdLst/>
            <a:ahLst/>
            <a:cxnLst/>
            <a:rect l="l" t="t" r="r" b="b"/>
            <a:pathLst>
              <a:path h="1808479">
                <a:moveTo>
                  <a:pt x="0" y="0"/>
                </a:moveTo>
                <a:lnTo>
                  <a:pt x="0" y="1808439"/>
                </a:lnTo>
              </a:path>
            </a:pathLst>
          </a:custGeom>
          <a:ln w="3175">
            <a:solidFill>
              <a:srgbClr val="000000"/>
            </a:solidFill>
          </a:ln>
        </p:spPr>
        <p:txBody>
          <a:bodyPr wrap="square" lIns="0" tIns="0" rIns="0" bIns="0" rtlCol="0"/>
          <a:lstStyle/>
          <a:p>
            <a:endParaRPr/>
          </a:p>
        </p:txBody>
      </p:sp>
      <p:sp>
        <p:nvSpPr>
          <p:cNvPr id="2270" name="object 2270"/>
          <p:cNvSpPr/>
          <p:nvPr/>
        </p:nvSpPr>
        <p:spPr>
          <a:xfrm>
            <a:off x="4555014" y="6665190"/>
            <a:ext cx="29845" cy="13970"/>
          </a:xfrm>
          <a:custGeom>
            <a:avLst/>
            <a:gdLst/>
            <a:ahLst/>
            <a:cxnLst/>
            <a:rect l="l" t="t" r="r" b="b"/>
            <a:pathLst>
              <a:path w="29845" h="13970">
                <a:moveTo>
                  <a:pt x="0" y="6918"/>
                </a:moveTo>
                <a:lnTo>
                  <a:pt x="29441" y="6918"/>
                </a:lnTo>
              </a:path>
            </a:pathLst>
          </a:custGeom>
          <a:ln w="15107">
            <a:solidFill>
              <a:srgbClr val="000000"/>
            </a:solidFill>
          </a:ln>
        </p:spPr>
        <p:txBody>
          <a:bodyPr wrap="square" lIns="0" tIns="0" rIns="0" bIns="0" rtlCol="0"/>
          <a:lstStyle/>
          <a:p>
            <a:endParaRPr/>
          </a:p>
        </p:txBody>
      </p:sp>
      <p:sp>
        <p:nvSpPr>
          <p:cNvPr id="2271" name="object 2271"/>
          <p:cNvSpPr/>
          <p:nvPr/>
        </p:nvSpPr>
        <p:spPr>
          <a:xfrm>
            <a:off x="4589980" y="6620088"/>
            <a:ext cx="52705" cy="80645"/>
          </a:xfrm>
          <a:custGeom>
            <a:avLst/>
            <a:gdLst/>
            <a:ahLst/>
            <a:cxnLst/>
            <a:rect l="l" t="t" r="r" b="b"/>
            <a:pathLst>
              <a:path w="52704" h="80645">
                <a:moveTo>
                  <a:pt x="50839" y="14728"/>
                </a:moveTo>
                <a:lnTo>
                  <a:pt x="30365" y="14728"/>
                </a:lnTo>
                <a:lnTo>
                  <a:pt x="32206" y="15648"/>
                </a:lnTo>
                <a:lnTo>
                  <a:pt x="34953" y="16569"/>
                </a:lnTo>
                <a:lnTo>
                  <a:pt x="35873" y="19318"/>
                </a:lnTo>
                <a:lnTo>
                  <a:pt x="36794" y="21159"/>
                </a:lnTo>
                <a:lnTo>
                  <a:pt x="36794" y="29444"/>
                </a:lnTo>
                <a:lnTo>
                  <a:pt x="34033" y="34046"/>
                </a:lnTo>
                <a:lnTo>
                  <a:pt x="32206" y="35887"/>
                </a:lnTo>
                <a:lnTo>
                  <a:pt x="30365" y="38649"/>
                </a:lnTo>
                <a:lnTo>
                  <a:pt x="26685" y="42331"/>
                </a:lnTo>
                <a:lnTo>
                  <a:pt x="22084" y="46013"/>
                </a:lnTo>
                <a:lnTo>
                  <a:pt x="11962" y="57098"/>
                </a:lnTo>
                <a:lnTo>
                  <a:pt x="5521" y="65382"/>
                </a:lnTo>
                <a:lnTo>
                  <a:pt x="1840" y="72734"/>
                </a:lnTo>
                <a:lnTo>
                  <a:pt x="0" y="80098"/>
                </a:lnTo>
                <a:lnTo>
                  <a:pt x="52475" y="80098"/>
                </a:lnTo>
                <a:lnTo>
                  <a:pt x="52475" y="65382"/>
                </a:lnTo>
                <a:lnTo>
                  <a:pt x="23004" y="65382"/>
                </a:lnTo>
                <a:lnTo>
                  <a:pt x="25764" y="60780"/>
                </a:lnTo>
                <a:lnTo>
                  <a:pt x="26685" y="59859"/>
                </a:lnTo>
                <a:lnTo>
                  <a:pt x="29445" y="58018"/>
                </a:lnTo>
                <a:lnTo>
                  <a:pt x="31285" y="55257"/>
                </a:lnTo>
                <a:lnTo>
                  <a:pt x="34953" y="52495"/>
                </a:lnTo>
                <a:lnTo>
                  <a:pt x="38634" y="47854"/>
                </a:lnTo>
                <a:lnTo>
                  <a:pt x="42315" y="45092"/>
                </a:lnTo>
                <a:lnTo>
                  <a:pt x="44155" y="42331"/>
                </a:lnTo>
                <a:lnTo>
                  <a:pt x="47874" y="36808"/>
                </a:lnTo>
                <a:lnTo>
                  <a:pt x="50635" y="32205"/>
                </a:lnTo>
                <a:lnTo>
                  <a:pt x="51555" y="27602"/>
                </a:lnTo>
                <a:lnTo>
                  <a:pt x="52475" y="22079"/>
                </a:lnTo>
                <a:lnTo>
                  <a:pt x="50839" y="14728"/>
                </a:lnTo>
                <a:close/>
              </a:path>
              <a:path w="52704" h="80645">
                <a:moveTo>
                  <a:pt x="27605" y="0"/>
                </a:moveTo>
                <a:lnTo>
                  <a:pt x="17483" y="1841"/>
                </a:lnTo>
                <a:lnTo>
                  <a:pt x="10121" y="6443"/>
                </a:lnTo>
                <a:lnTo>
                  <a:pt x="4600" y="13807"/>
                </a:lnTo>
                <a:lnTo>
                  <a:pt x="1840" y="24841"/>
                </a:lnTo>
                <a:lnTo>
                  <a:pt x="16563" y="25761"/>
                </a:lnTo>
                <a:lnTo>
                  <a:pt x="17483" y="22079"/>
                </a:lnTo>
                <a:lnTo>
                  <a:pt x="18403" y="19318"/>
                </a:lnTo>
                <a:lnTo>
                  <a:pt x="19323" y="16569"/>
                </a:lnTo>
                <a:lnTo>
                  <a:pt x="22084" y="15648"/>
                </a:lnTo>
                <a:lnTo>
                  <a:pt x="23924" y="14728"/>
                </a:lnTo>
                <a:lnTo>
                  <a:pt x="50839" y="14728"/>
                </a:lnTo>
                <a:lnTo>
                  <a:pt x="50635" y="13807"/>
                </a:lnTo>
                <a:lnTo>
                  <a:pt x="45995" y="6443"/>
                </a:lnTo>
                <a:lnTo>
                  <a:pt x="37714" y="1841"/>
                </a:lnTo>
                <a:lnTo>
                  <a:pt x="27605" y="0"/>
                </a:lnTo>
                <a:close/>
              </a:path>
            </a:pathLst>
          </a:custGeom>
          <a:solidFill>
            <a:srgbClr val="000000"/>
          </a:solidFill>
        </p:spPr>
        <p:txBody>
          <a:bodyPr wrap="square" lIns="0" tIns="0" rIns="0" bIns="0" rtlCol="0"/>
          <a:lstStyle/>
          <a:p>
            <a:endParaRPr/>
          </a:p>
        </p:txBody>
      </p:sp>
      <p:sp>
        <p:nvSpPr>
          <p:cNvPr id="2272" name="object 2272"/>
          <p:cNvSpPr/>
          <p:nvPr/>
        </p:nvSpPr>
        <p:spPr>
          <a:xfrm>
            <a:off x="4589980" y="6620088"/>
            <a:ext cx="52705" cy="80645"/>
          </a:xfrm>
          <a:custGeom>
            <a:avLst/>
            <a:gdLst/>
            <a:ahLst/>
            <a:cxnLst/>
            <a:rect l="l" t="t" r="r" b="b"/>
            <a:pathLst>
              <a:path w="52704" h="80645">
                <a:moveTo>
                  <a:pt x="27605" y="0"/>
                </a:moveTo>
                <a:lnTo>
                  <a:pt x="37714" y="1841"/>
                </a:lnTo>
                <a:lnTo>
                  <a:pt x="45995" y="6443"/>
                </a:lnTo>
                <a:lnTo>
                  <a:pt x="50635" y="13807"/>
                </a:lnTo>
                <a:lnTo>
                  <a:pt x="52475" y="22079"/>
                </a:lnTo>
                <a:lnTo>
                  <a:pt x="51555" y="27602"/>
                </a:lnTo>
                <a:lnTo>
                  <a:pt x="50635" y="32205"/>
                </a:lnTo>
                <a:lnTo>
                  <a:pt x="47874" y="36808"/>
                </a:lnTo>
                <a:lnTo>
                  <a:pt x="44155" y="42331"/>
                </a:lnTo>
                <a:lnTo>
                  <a:pt x="42315" y="45092"/>
                </a:lnTo>
                <a:lnTo>
                  <a:pt x="38634" y="47854"/>
                </a:lnTo>
                <a:lnTo>
                  <a:pt x="34953" y="52495"/>
                </a:lnTo>
                <a:lnTo>
                  <a:pt x="31285" y="55257"/>
                </a:lnTo>
                <a:lnTo>
                  <a:pt x="29445" y="58018"/>
                </a:lnTo>
                <a:lnTo>
                  <a:pt x="26685" y="59859"/>
                </a:lnTo>
                <a:lnTo>
                  <a:pt x="25764" y="60780"/>
                </a:lnTo>
                <a:lnTo>
                  <a:pt x="23004" y="65382"/>
                </a:lnTo>
                <a:lnTo>
                  <a:pt x="52475" y="65382"/>
                </a:lnTo>
                <a:lnTo>
                  <a:pt x="52475" y="80098"/>
                </a:lnTo>
                <a:lnTo>
                  <a:pt x="0" y="80098"/>
                </a:lnTo>
                <a:lnTo>
                  <a:pt x="1840" y="72734"/>
                </a:lnTo>
                <a:lnTo>
                  <a:pt x="5521" y="65382"/>
                </a:lnTo>
                <a:lnTo>
                  <a:pt x="11962" y="57098"/>
                </a:lnTo>
                <a:lnTo>
                  <a:pt x="22084" y="46013"/>
                </a:lnTo>
                <a:lnTo>
                  <a:pt x="26685" y="42331"/>
                </a:lnTo>
                <a:lnTo>
                  <a:pt x="30365" y="38649"/>
                </a:lnTo>
                <a:lnTo>
                  <a:pt x="32206" y="35887"/>
                </a:lnTo>
                <a:lnTo>
                  <a:pt x="34033" y="34046"/>
                </a:lnTo>
                <a:lnTo>
                  <a:pt x="36794" y="29444"/>
                </a:lnTo>
                <a:lnTo>
                  <a:pt x="36794" y="24841"/>
                </a:lnTo>
                <a:lnTo>
                  <a:pt x="36794" y="21159"/>
                </a:lnTo>
                <a:lnTo>
                  <a:pt x="35873" y="19318"/>
                </a:lnTo>
                <a:lnTo>
                  <a:pt x="34953" y="16569"/>
                </a:lnTo>
                <a:lnTo>
                  <a:pt x="32206" y="15648"/>
                </a:lnTo>
                <a:lnTo>
                  <a:pt x="30365" y="14728"/>
                </a:lnTo>
                <a:lnTo>
                  <a:pt x="27605" y="14728"/>
                </a:lnTo>
                <a:lnTo>
                  <a:pt x="23924" y="14728"/>
                </a:lnTo>
                <a:lnTo>
                  <a:pt x="22084" y="15648"/>
                </a:lnTo>
                <a:lnTo>
                  <a:pt x="19323" y="16569"/>
                </a:lnTo>
                <a:lnTo>
                  <a:pt x="18403" y="19318"/>
                </a:lnTo>
                <a:lnTo>
                  <a:pt x="17483" y="22079"/>
                </a:lnTo>
                <a:lnTo>
                  <a:pt x="16563" y="25761"/>
                </a:lnTo>
                <a:lnTo>
                  <a:pt x="1840" y="24841"/>
                </a:lnTo>
                <a:lnTo>
                  <a:pt x="4600" y="13807"/>
                </a:lnTo>
                <a:lnTo>
                  <a:pt x="10121" y="6443"/>
                </a:lnTo>
                <a:lnTo>
                  <a:pt x="17483" y="1841"/>
                </a:lnTo>
                <a:lnTo>
                  <a:pt x="27605" y="0"/>
                </a:lnTo>
                <a:close/>
              </a:path>
            </a:pathLst>
          </a:custGeom>
          <a:ln w="3175">
            <a:solidFill>
              <a:srgbClr val="000000"/>
            </a:solidFill>
          </a:ln>
        </p:spPr>
        <p:txBody>
          <a:bodyPr wrap="square" lIns="0" tIns="0" rIns="0" bIns="0" rtlCol="0"/>
          <a:lstStyle/>
          <a:p>
            <a:endParaRPr/>
          </a:p>
        </p:txBody>
      </p:sp>
      <p:sp>
        <p:nvSpPr>
          <p:cNvPr id="2273" name="object 2273"/>
          <p:cNvSpPr/>
          <p:nvPr/>
        </p:nvSpPr>
        <p:spPr>
          <a:xfrm>
            <a:off x="4888167" y="4772039"/>
            <a:ext cx="0" cy="1808480"/>
          </a:xfrm>
          <a:custGeom>
            <a:avLst/>
            <a:gdLst/>
            <a:ahLst/>
            <a:cxnLst/>
            <a:rect l="l" t="t" r="r" b="b"/>
            <a:pathLst>
              <a:path h="1808479">
                <a:moveTo>
                  <a:pt x="0" y="0"/>
                </a:moveTo>
                <a:lnTo>
                  <a:pt x="0" y="1808440"/>
                </a:lnTo>
              </a:path>
            </a:pathLst>
          </a:custGeom>
          <a:ln w="3175">
            <a:solidFill>
              <a:srgbClr val="000000"/>
            </a:solidFill>
          </a:ln>
        </p:spPr>
        <p:txBody>
          <a:bodyPr wrap="square" lIns="0" tIns="0" rIns="0" bIns="0" rtlCol="0"/>
          <a:lstStyle/>
          <a:p>
            <a:endParaRPr/>
          </a:p>
        </p:txBody>
      </p:sp>
      <p:sp>
        <p:nvSpPr>
          <p:cNvPr id="2274" name="object 2274"/>
          <p:cNvSpPr/>
          <p:nvPr/>
        </p:nvSpPr>
        <p:spPr>
          <a:xfrm>
            <a:off x="4798898" y="6665190"/>
            <a:ext cx="29845" cy="13970"/>
          </a:xfrm>
          <a:custGeom>
            <a:avLst/>
            <a:gdLst/>
            <a:ahLst/>
            <a:cxnLst/>
            <a:rect l="l" t="t" r="r" b="b"/>
            <a:pathLst>
              <a:path w="29845" h="13970">
                <a:moveTo>
                  <a:pt x="0" y="6918"/>
                </a:moveTo>
                <a:lnTo>
                  <a:pt x="29441" y="6918"/>
                </a:lnTo>
              </a:path>
            </a:pathLst>
          </a:custGeom>
          <a:ln w="15107">
            <a:solidFill>
              <a:srgbClr val="000000"/>
            </a:solidFill>
          </a:ln>
        </p:spPr>
        <p:txBody>
          <a:bodyPr wrap="square" lIns="0" tIns="0" rIns="0" bIns="0" rtlCol="0"/>
          <a:lstStyle/>
          <a:p>
            <a:endParaRPr/>
          </a:p>
        </p:txBody>
      </p:sp>
      <p:sp>
        <p:nvSpPr>
          <p:cNvPr id="2275" name="object 2275"/>
          <p:cNvSpPr/>
          <p:nvPr/>
        </p:nvSpPr>
        <p:spPr>
          <a:xfrm>
            <a:off x="4837532" y="6620088"/>
            <a:ext cx="35560" cy="80645"/>
          </a:xfrm>
          <a:custGeom>
            <a:avLst/>
            <a:gdLst/>
            <a:ahLst/>
            <a:cxnLst/>
            <a:rect l="l" t="t" r="r" b="b"/>
            <a:pathLst>
              <a:path w="35560" h="80645">
                <a:moveTo>
                  <a:pt x="35004" y="22079"/>
                </a:moveTo>
                <a:lnTo>
                  <a:pt x="19361" y="22079"/>
                </a:lnTo>
                <a:lnTo>
                  <a:pt x="19361" y="80098"/>
                </a:lnTo>
                <a:lnTo>
                  <a:pt x="35004" y="80098"/>
                </a:lnTo>
                <a:lnTo>
                  <a:pt x="35004" y="22079"/>
                </a:lnTo>
                <a:close/>
              </a:path>
              <a:path w="35560" h="80645">
                <a:moveTo>
                  <a:pt x="35004" y="0"/>
                </a:moveTo>
                <a:lnTo>
                  <a:pt x="22122" y="0"/>
                </a:lnTo>
                <a:lnTo>
                  <a:pt x="20282" y="4602"/>
                </a:lnTo>
                <a:lnTo>
                  <a:pt x="17521" y="9205"/>
                </a:lnTo>
                <a:lnTo>
                  <a:pt x="12882" y="12887"/>
                </a:lnTo>
                <a:lnTo>
                  <a:pt x="8281" y="15648"/>
                </a:lnTo>
                <a:lnTo>
                  <a:pt x="4600" y="18397"/>
                </a:lnTo>
                <a:lnTo>
                  <a:pt x="0" y="20238"/>
                </a:lnTo>
                <a:lnTo>
                  <a:pt x="0" y="34967"/>
                </a:lnTo>
                <a:lnTo>
                  <a:pt x="11042" y="29444"/>
                </a:lnTo>
                <a:lnTo>
                  <a:pt x="19361" y="22079"/>
                </a:lnTo>
                <a:lnTo>
                  <a:pt x="35004" y="22079"/>
                </a:lnTo>
                <a:lnTo>
                  <a:pt x="35004" y="0"/>
                </a:lnTo>
                <a:close/>
              </a:path>
            </a:pathLst>
          </a:custGeom>
          <a:solidFill>
            <a:srgbClr val="000000"/>
          </a:solidFill>
        </p:spPr>
        <p:txBody>
          <a:bodyPr wrap="square" lIns="0" tIns="0" rIns="0" bIns="0" rtlCol="0"/>
          <a:lstStyle/>
          <a:p>
            <a:endParaRPr/>
          </a:p>
        </p:txBody>
      </p:sp>
      <p:sp>
        <p:nvSpPr>
          <p:cNvPr id="2276" name="object 2276"/>
          <p:cNvSpPr/>
          <p:nvPr/>
        </p:nvSpPr>
        <p:spPr>
          <a:xfrm>
            <a:off x="4837532" y="6620088"/>
            <a:ext cx="35560" cy="80645"/>
          </a:xfrm>
          <a:custGeom>
            <a:avLst/>
            <a:gdLst/>
            <a:ahLst/>
            <a:cxnLst/>
            <a:rect l="l" t="t" r="r" b="b"/>
            <a:pathLst>
              <a:path w="35560" h="80645">
                <a:moveTo>
                  <a:pt x="22122" y="0"/>
                </a:moveTo>
                <a:lnTo>
                  <a:pt x="35004" y="0"/>
                </a:lnTo>
                <a:lnTo>
                  <a:pt x="35004" y="80098"/>
                </a:lnTo>
                <a:lnTo>
                  <a:pt x="19361" y="80098"/>
                </a:lnTo>
                <a:lnTo>
                  <a:pt x="19361" y="22079"/>
                </a:lnTo>
                <a:lnTo>
                  <a:pt x="11042" y="29444"/>
                </a:lnTo>
                <a:lnTo>
                  <a:pt x="0" y="34967"/>
                </a:lnTo>
                <a:lnTo>
                  <a:pt x="0" y="20238"/>
                </a:lnTo>
                <a:lnTo>
                  <a:pt x="4600" y="18397"/>
                </a:lnTo>
                <a:lnTo>
                  <a:pt x="8281" y="15648"/>
                </a:lnTo>
                <a:lnTo>
                  <a:pt x="12882" y="12887"/>
                </a:lnTo>
                <a:lnTo>
                  <a:pt x="17521" y="9205"/>
                </a:lnTo>
                <a:lnTo>
                  <a:pt x="20282" y="4602"/>
                </a:lnTo>
                <a:lnTo>
                  <a:pt x="22122" y="0"/>
                </a:lnTo>
                <a:close/>
              </a:path>
            </a:pathLst>
          </a:custGeom>
          <a:ln w="3175">
            <a:solidFill>
              <a:srgbClr val="000000"/>
            </a:solidFill>
          </a:ln>
        </p:spPr>
        <p:txBody>
          <a:bodyPr wrap="square" lIns="0" tIns="0" rIns="0" bIns="0" rtlCol="0"/>
          <a:lstStyle/>
          <a:p>
            <a:endParaRPr/>
          </a:p>
        </p:txBody>
      </p:sp>
      <p:sp>
        <p:nvSpPr>
          <p:cNvPr id="2277" name="object 2277"/>
          <p:cNvSpPr/>
          <p:nvPr/>
        </p:nvSpPr>
        <p:spPr>
          <a:xfrm>
            <a:off x="5132051" y="6537216"/>
            <a:ext cx="0" cy="43815"/>
          </a:xfrm>
          <a:custGeom>
            <a:avLst/>
            <a:gdLst/>
            <a:ahLst/>
            <a:cxnLst/>
            <a:rect l="l" t="t" r="r" b="b"/>
            <a:pathLst>
              <a:path h="43815">
                <a:moveTo>
                  <a:pt x="0" y="0"/>
                </a:moveTo>
                <a:lnTo>
                  <a:pt x="0" y="43264"/>
                </a:lnTo>
              </a:path>
            </a:pathLst>
          </a:custGeom>
          <a:ln w="3175">
            <a:solidFill>
              <a:srgbClr val="000000"/>
            </a:solidFill>
          </a:ln>
        </p:spPr>
        <p:txBody>
          <a:bodyPr wrap="square" lIns="0" tIns="0" rIns="0" bIns="0" rtlCol="0"/>
          <a:lstStyle/>
          <a:p>
            <a:endParaRPr/>
          </a:p>
        </p:txBody>
      </p:sp>
      <p:sp>
        <p:nvSpPr>
          <p:cNvPr id="2278" name="object 2278"/>
          <p:cNvSpPr/>
          <p:nvPr/>
        </p:nvSpPr>
        <p:spPr>
          <a:xfrm>
            <a:off x="5127680" y="4772035"/>
            <a:ext cx="0" cy="755015"/>
          </a:xfrm>
          <a:custGeom>
            <a:avLst/>
            <a:gdLst/>
            <a:ahLst/>
            <a:cxnLst/>
            <a:rect l="l" t="t" r="r" b="b"/>
            <a:pathLst>
              <a:path h="755014">
                <a:moveTo>
                  <a:pt x="0" y="0"/>
                </a:moveTo>
                <a:lnTo>
                  <a:pt x="0" y="754583"/>
                </a:lnTo>
              </a:path>
            </a:pathLst>
          </a:custGeom>
          <a:ln w="11501">
            <a:solidFill>
              <a:srgbClr val="000000"/>
            </a:solidFill>
          </a:ln>
        </p:spPr>
        <p:txBody>
          <a:bodyPr wrap="square" lIns="0" tIns="0" rIns="0" bIns="0" rtlCol="0"/>
          <a:lstStyle/>
          <a:p>
            <a:endParaRPr/>
          </a:p>
        </p:txBody>
      </p:sp>
      <p:sp>
        <p:nvSpPr>
          <p:cNvPr id="2279" name="object 2279"/>
          <p:cNvSpPr/>
          <p:nvPr/>
        </p:nvSpPr>
        <p:spPr>
          <a:xfrm>
            <a:off x="5106287" y="6620088"/>
            <a:ext cx="52069" cy="81280"/>
          </a:xfrm>
          <a:custGeom>
            <a:avLst/>
            <a:gdLst/>
            <a:ahLst/>
            <a:cxnLst/>
            <a:rect l="l" t="t" r="r" b="b"/>
            <a:pathLst>
              <a:path w="52070" h="81279">
                <a:moveTo>
                  <a:pt x="25764" y="0"/>
                </a:moveTo>
                <a:lnTo>
                  <a:pt x="0" y="40490"/>
                </a:lnTo>
                <a:lnTo>
                  <a:pt x="920" y="54336"/>
                </a:lnTo>
                <a:lnTo>
                  <a:pt x="2760" y="64462"/>
                </a:lnTo>
                <a:lnTo>
                  <a:pt x="7361" y="71813"/>
                </a:lnTo>
                <a:lnTo>
                  <a:pt x="15642" y="79177"/>
                </a:lnTo>
                <a:lnTo>
                  <a:pt x="25764" y="81018"/>
                </a:lnTo>
                <a:lnTo>
                  <a:pt x="35886" y="79177"/>
                </a:lnTo>
                <a:lnTo>
                  <a:pt x="44168" y="72734"/>
                </a:lnTo>
                <a:lnTo>
                  <a:pt x="46933" y="67211"/>
                </a:lnTo>
                <a:lnTo>
                  <a:pt x="23004" y="67211"/>
                </a:lnTo>
                <a:lnTo>
                  <a:pt x="20243" y="65382"/>
                </a:lnTo>
                <a:lnTo>
                  <a:pt x="14722" y="40490"/>
                </a:lnTo>
                <a:lnTo>
                  <a:pt x="15642" y="29444"/>
                </a:lnTo>
                <a:lnTo>
                  <a:pt x="23004" y="14728"/>
                </a:lnTo>
                <a:lnTo>
                  <a:pt x="47031" y="14728"/>
                </a:lnTo>
                <a:lnTo>
                  <a:pt x="44168" y="8284"/>
                </a:lnTo>
                <a:lnTo>
                  <a:pt x="35886" y="2761"/>
                </a:lnTo>
                <a:lnTo>
                  <a:pt x="25764" y="0"/>
                </a:lnTo>
                <a:close/>
              </a:path>
              <a:path w="52070" h="81279">
                <a:moveTo>
                  <a:pt x="47031" y="14728"/>
                </a:moveTo>
                <a:lnTo>
                  <a:pt x="28525" y="14728"/>
                </a:lnTo>
                <a:lnTo>
                  <a:pt x="31285" y="15648"/>
                </a:lnTo>
                <a:lnTo>
                  <a:pt x="33126" y="17477"/>
                </a:lnTo>
                <a:lnTo>
                  <a:pt x="34046" y="19318"/>
                </a:lnTo>
                <a:lnTo>
                  <a:pt x="34966" y="23000"/>
                </a:lnTo>
                <a:lnTo>
                  <a:pt x="35886" y="29444"/>
                </a:lnTo>
                <a:lnTo>
                  <a:pt x="36806" y="40490"/>
                </a:lnTo>
                <a:lnTo>
                  <a:pt x="35886" y="52495"/>
                </a:lnTo>
                <a:lnTo>
                  <a:pt x="34966" y="59859"/>
                </a:lnTo>
                <a:lnTo>
                  <a:pt x="34046" y="62621"/>
                </a:lnTo>
                <a:lnTo>
                  <a:pt x="33126" y="64462"/>
                </a:lnTo>
                <a:lnTo>
                  <a:pt x="31285" y="65382"/>
                </a:lnTo>
                <a:lnTo>
                  <a:pt x="28525" y="67211"/>
                </a:lnTo>
                <a:lnTo>
                  <a:pt x="46933" y="67211"/>
                </a:lnTo>
                <a:lnTo>
                  <a:pt x="47848" y="65382"/>
                </a:lnTo>
                <a:lnTo>
                  <a:pt x="50609" y="54336"/>
                </a:lnTo>
                <a:lnTo>
                  <a:pt x="51529" y="40490"/>
                </a:lnTo>
                <a:lnTo>
                  <a:pt x="50609" y="27602"/>
                </a:lnTo>
                <a:lnTo>
                  <a:pt x="47848" y="16569"/>
                </a:lnTo>
                <a:lnTo>
                  <a:pt x="47031" y="14728"/>
                </a:lnTo>
                <a:close/>
              </a:path>
            </a:pathLst>
          </a:custGeom>
          <a:solidFill>
            <a:srgbClr val="000000"/>
          </a:solidFill>
        </p:spPr>
        <p:txBody>
          <a:bodyPr wrap="square" lIns="0" tIns="0" rIns="0" bIns="0" rtlCol="0"/>
          <a:lstStyle/>
          <a:p>
            <a:endParaRPr/>
          </a:p>
        </p:txBody>
      </p:sp>
      <p:sp>
        <p:nvSpPr>
          <p:cNvPr id="2280" name="object 2280"/>
          <p:cNvSpPr/>
          <p:nvPr/>
        </p:nvSpPr>
        <p:spPr>
          <a:xfrm>
            <a:off x="5121009" y="6634816"/>
            <a:ext cx="22225" cy="52705"/>
          </a:xfrm>
          <a:custGeom>
            <a:avLst/>
            <a:gdLst/>
            <a:ahLst/>
            <a:cxnLst/>
            <a:rect l="l" t="t" r="r" b="b"/>
            <a:pathLst>
              <a:path w="22225" h="52704">
                <a:moveTo>
                  <a:pt x="11042" y="0"/>
                </a:moveTo>
                <a:lnTo>
                  <a:pt x="8281" y="0"/>
                </a:lnTo>
                <a:lnTo>
                  <a:pt x="5521" y="920"/>
                </a:lnTo>
                <a:lnTo>
                  <a:pt x="0" y="25761"/>
                </a:lnTo>
                <a:lnTo>
                  <a:pt x="920" y="36846"/>
                </a:lnTo>
                <a:lnTo>
                  <a:pt x="8281" y="52482"/>
                </a:lnTo>
                <a:lnTo>
                  <a:pt x="11042" y="52482"/>
                </a:lnTo>
                <a:lnTo>
                  <a:pt x="13802" y="52482"/>
                </a:lnTo>
                <a:lnTo>
                  <a:pt x="16563" y="50654"/>
                </a:lnTo>
                <a:lnTo>
                  <a:pt x="18403" y="49733"/>
                </a:lnTo>
                <a:lnTo>
                  <a:pt x="19323" y="47892"/>
                </a:lnTo>
                <a:lnTo>
                  <a:pt x="20243" y="45131"/>
                </a:lnTo>
                <a:lnTo>
                  <a:pt x="21163" y="37767"/>
                </a:lnTo>
                <a:lnTo>
                  <a:pt x="22084" y="25761"/>
                </a:lnTo>
                <a:lnTo>
                  <a:pt x="21163" y="14715"/>
                </a:lnTo>
                <a:lnTo>
                  <a:pt x="13802" y="0"/>
                </a:lnTo>
                <a:lnTo>
                  <a:pt x="11042" y="0"/>
                </a:lnTo>
                <a:close/>
              </a:path>
            </a:pathLst>
          </a:custGeom>
          <a:ln w="3175">
            <a:solidFill>
              <a:srgbClr val="000000"/>
            </a:solidFill>
          </a:ln>
        </p:spPr>
        <p:txBody>
          <a:bodyPr wrap="square" lIns="0" tIns="0" rIns="0" bIns="0" rtlCol="0"/>
          <a:lstStyle/>
          <a:p>
            <a:endParaRPr/>
          </a:p>
        </p:txBody>
      </p:sp>
      <p:sp>
        <p:nvSpPr>
          <p:cNvPr id="2281" name="object 2281"/>
          <p:cNvSpPr/>
          <p:nvPr/>
        </p:nvSpPr>
        <p:spPr>
          <a:xfrm>
            <a:off x="5106287" y="6620088"/>
            <a:ext cx="52069" cy="81280"/>
          </a:xfrm>
          <a:custGeom>
            <a:avLst/>
            <a:gdLst/>
            <a:ahLst/>
            <a:cxnLst/>
            <a:rect l="l" t="t" r="r" b="b"/>
            <a:pathLst>
              <a:path w="52070" h="81279">
                <a:moveTo>
                  <a:pt x="25764" y="0"/>
                </a:moveTo>
                <a:lnTo>
                  <a:pt x="51529" y="40490"/>
                </a:lnTo>
                <a:lnTo>
                  <a:pt x="50609" y="54336"/>
                </a:lnTo>
                <a:lnTo>
                  <a:pt x="47848" y="65382"/>
                </a:lnTo>
                <a:lnTo>
                  <a:pt x="44168" y="72734"/>
                </a:lnTo>
                <a:lnTo>
                  <a:pt x="35886" y="79177"/>
                </a:lnTo>
                <a:lnTo>
                  <a:pt x="25764" y="81018"/>
                </a:lnTo>
                <a:lnTo>
                  <a:pt x="15642" y="79177"/>
                </a:lnTo>
                <a:lnTo>
                  <a:pt x="7361" y="71813"/>
                </a:lnTo>
                <a:lnTo>
                  <a:pt x="2760" y="64462"/>
                </a:lnTo>
                <a:lnTo>
                  <a:pt x="920" y="54336"/>
                </a:lnTo>
                <a:lnTo>
                  <a:pt x="0" y="40490"/>
                </a:lnTo>
                <a:lnTo>
                  <a:pt x="920" y="27602"/>
                </a:lnTo>
                <a:lnTo>
                  <a:pt x="3680" y="16569"/>
                </a:lnTo>
                <a:lnTo>
                  <a:pt x="7361" y="8284"/>
                </a:lnTo>
                <a:lnTo>
                  <a:pt x="15642" y="2761"/>
                </a:lnTo>
                <a:lnTo>
                  <a:pt x="25764" y="0"/>
                </a:lnTo>
                <a:close/>
              </a:path>
            </a:pathLst>
          </a:custGeom>
          <a:ln w="3175">
            <a:solidFill>
              <a:srgbClr val="000000"/>
            </a:solidFill>
          </a:ln>
        </p:spPr>
        <p:txBody>
          <a:bodyPr wrap="square" lIns="0" tIns="0" rIns="0" bIns="0" rtlCol="0"/>
          <a:lstStyle/>
          <a:p>
            <a:endParaRPr/>
          </a:p>
        </p:txBody>
      </p:sp>
      <p:sp>
        <p:nvSpPr>
          <p:cNvPr id="2282" name="object 2282"/>
          <p:cNvSpPr/>
          <p:nvPr/>
        </p:nvSpPr>
        <p:spPr>
          <a:xfrm>
            <a:off x="5375961" y="4772039"/>
            <a:ext cx="0" cy="1808480"/>
          </a:xfrm>
          <a:custGeom>
            <a:avLst/>
            <a:gdLst/>
            <a:ahLst/>
            <a:cxnLst/>
            <a:rect l="l" t="t" r="r" b="b"/>
            <a:pathLst>
              <a:path h="1808479">
                <a:moveTo>
                  <a:pt x="0" y="0"/>
                </a:moveTo>
                <a:lnTo>
                  <a:pt x="0" y="1808440"/>
                </a:lnTo>
              </a:path>
            </a:pathLst>
          </a:custGeom>
          <a:ln w="3175">
            <a:solidFill>
              <a:srgbClr val="000000"/>
            </a:solidFill>
          </a:ln>
        </p:spPr>
        <p:txBody>
          <a:bodyPr wrap="square" lIns="0" tIns="0" rIns="0" bIns="0" rtlCol="0"/>
          <a:lstStyle/>
          <a:p>
            <a:endParaRPr/>
          </a:p>
        </p:txBody>
      </p:sp>
      <p:sp>
        <p:nvSpPr>
          <p:cNvPr id="2283" name="object 2283"/>
          <p:cNvSpPr/>
          <p:nvPr/>
        </p:nvSpPr>
        <p:spPr>
          <a:xfrm>
            <a:off x="5353851" y="6620088"/>
            <a:ext cx="34290" cy="80645"/>
          </a:xfrm>
          <a:custGeom>
            <a:avLst/>
            <a:gdLst/>
            <a:ahLst/>
            <a:cxnLst/>
            <a:rect l="l" t="t" r="r" b="b"/>
            <a:pathLst>
              <a:path w="34289" h="80645">
                <a:moveTo>
                  <a:pt x="34071" y="22079"/>
                </a:moveTo>
                <a:lnTo>
                  <a:pt x="19349" y="22079"/>
                </a:lnTo>
                <a:lnTo>
                  <a:pt x="19349" y="80098"/>
                </a:lnTo>
                <a:lnTo>
                  <a:pt x="34071" y="80098"/>
                </a:lnTo>
                <a:lnTo>
                  <a:pt x="34071" y="22079"/>
                </a:lnTo>
                <a:close/>
              </a:path>
              <a:path w="34289" h="80645">
                <a:moveTo>
                  <a:pt x="34071" y="0"/>
                </a:moveTo>
                <a:lnTo>
                  <a:pt x="22109" y="0"/>
                </a:lnTo>
                <a:lnTo>
                  <a:pt x="19349" y="4602"/>
                </a:lnTo>
                <a:lnTo>
                  <a:pt x="16563" y="9205"/>
                </a:lnTo>
                <a:lnTo>
                  <a:pt x="12882" y="12887"/>
                </a:lnTo>
                <a:lnTo>
                  <a:pt x="3680" y="18397"/>
                </a:lnTo>
                <a:lnTo>
                  <a:pt x="0" y="20238"/>
                </a:lnTo>
                <a:lnTo>
                  <a:pt x="0" y="34967"/>
                </a:lnTo>
                <a:lnTo>
                  <a:pt x="10121" y="29444"/>
                </a:lnTo>
                <a:lnTo>
                  <a:pt x="19349" y="22079"/>
                </a:lnTo>
                <a:lnTo>
                  <a:pt x="34071" y="22079"/>
                </a:lnTo>
                <a:lnTo>
                  <a:pt x="34071" y="0"/>
                </a:lnTo>
                <a:close/>
              </a:path>
            </a:pathLst>
          </a:custGeom>
          <a:solidFill>
            <a:srgbClr val="000000"/>
          </a:solidFill>
        </p:spPr>
        <p:txBody>
          <a:bodyPr wrap="square" lIns="0" tIns="0" rIns="0" bIns="0" rtlCol="0"/>
          <a:lstStyle/>
          <a:p>
            <a:endParaRPr/>
          </a:p>
        </p:txBody>
      </p:sp>
      <p:sp>
        <p:nvSpPr>
          <p:cNvPr id="2284" name="object 2284"/>
          <p:cNvSpPr/>
          <p:nvPr/>
        </p:nvSpPr>
        <p:spPr>
          <a:xfrm>
            <a:off x="5353851" y="6620088"/>
            <a:ext cx="34290" cy="80645"/>
          </a:xfrm>
          <a:custGeom>
            <a:avLst/>
            <a:gdLst/>
            <a:ahLst/>
            <a:cxnLst/>
            <a:rect l="l" t="t" r="r" b="b"/>
            <a:pathLst>
              <a:path w="34289" h="80645">
                <a:moveTo>
                  <a:pt x="22109" y="0"/>
                </a:moveTo>
                <a:lnTo>
                  <a:pt x="34071" y="0"/>
                </a:lnTo>
                <a:lnTo>
                  <a:pt x="34071" y="80098"/>
                </a:lnTo>
                <a:lnTo>
                  <a:pt x="19349" y="80098"/>
                </a:lnTo>
                <a:lnTo>
                  <a:pt x="19349" y="22079"/>
                </a:lnTo>
                <a:lnTo>
                  <a:pt x="10121" y="29444"/>
                </a:lnTo>
                <a:lnTo>
                  <a:pt x="0" y="34967"/>
                </a:lnTo>
                <a:lnTo>
                  <a:pt x="0" y="20238"/>
                </a:lnTo>
                <a:lnTo>
                  <a:pt x="3680" y="18397"/>
                </a:lnTo>
                <a:lnTo>
                  <a:pt x="8281" y="15648"/>
                </a:lnTo>
                <a:lnTo>
                  <a:pt x="12882" y="12887"/>
                </a:lnTo>
                <a:lnTo>
                  <a:pt x="16563" y="9205"/>
                </a:lnTo>
                <a:lnTo>
                  <a:pt x="19349" y="4602"/>
                </a:lnTo>
                <a:lnTo>
                  <a:pt x="22109" y="0"/>
                </a:lnTo>
                <a:close/>
              </a:path>
            </a:pathLst>
          </a:custGeom>
          <a:ln w="3175">
            <a:solidFill>
              <a:srgbClr val="000000"/>
            </a:solidFill>
          </a:ln>
        </p:spPr>
        <p:txBody>
          <a:bodyPr wrap="square" lIns="0" tIns="0" rIns="0" bIns="0" rtlCol="0"/>
          <a:lstStyle/>
          <a:p>
            <a:endParaRPr/>
          </a:p>
        </p:txBody>
      </p:sp>
      <p:sp>
        <p:nvSpPr>
          <p:cNvPr id="2285" name="object 2285"/>
          <p:cNvSpPr/>
          <p:nvPr/>
        </p:nvSpPr>
        <p:spPr>
          <a:xfrm>
            <a:off x="5620765" y="6537216"/>
            <a:ext cx="0" cy="43815"/>
          </a:xfrm>
          <a:custGeom>
            <a:avLst/>
            <a:gdLst/>
            <a:ahLst/>
            <a:cxnLst/>
            <a:rect l="l" t="t" r="r" b="b"/>
            <a:pathLst>
              <a:path h="43815">
                <a:moveTo>
                  <a:pt x="0" y="0"/>
                </a:moveTo>
                <a:lnTo>
                  <a:pt x="0" y="43264"/>
                </a:lnTo>
              </a:path>
            </a:pathLst>
          </a:custGeom>
          <a:ln w="3175">
            <a:solidFill>
              <a:srgbClr val="000000"/>
            </a:solidFill>
          </a:ln>
        </p:spPr>
        <p:txBody>
          <a:bodyPr wrap="square" lIns="0" tIns="0" rIns="0" bIns="0" rtlCol="0"/>
          <a:lstStyle/>
          <a:p>
            <a:endParaRPr/>
          </a:p>
        </p:txBody>
      </p:sp>
      <p:sp>
        <p:nvSpPr>
          <p:cNvPr id="2286" name="object 2286"/>
          <p:cNvSpPr/>
          <p:nvPr/>
        </p:nvSpPr>
        <p:spPr>
          <a:xfrm>
            <a:off x="5620994" y="4772036"/>
            <a:ext cx="0" cy="812165"/>
          </a:xfrm>
          <a:custGeom>
            <a:avLst/>
            <a:gdLst/>
            <a:ahLst/>
            <a:cxnLst/>
            <a:rect l="l" t="t" r="r" b="b"/>
            <a:pathLst>
              <a:path h="812164">
                <a:moveTo>
                  <a:pt x="0" y="0"/>
                </a:moveTo>
                <a:lnTo>
                  <a:pt x="0" y="812141"/>
                </a:lnTo>
              </a:path>
            </a:pathLst>
          </a:custGeom>
          <a:ln w="3221">
            <a:solidFill>
              <a:srgbClr val="000000"/>
            </a:solidFill>
          </a:ln>
        </p:spPr>
        <p:txBody>
          <a:bodyPr wrap="square" lIns="0" tIns="0" rIns="0" bIns="0" rtlCol="0"/>
          <a:lstStyle/>
          <a:p>
            <a:endParaRPr/>
          </a:p>
        </p:txBody>
      </p:sp>
      <p:sp>
        <p:nvSpPr>
          <p:cNvPr id="2287" name="object 2287"/>
          <p:cNvSpPr/>
          <p:nvPr/>
        </p:nvSpPr>
        <p:spPr>
          <a:xfrm>
            <a:off x="5594080" y="6620088"/>
            <a:ext cx="52705" cy="80645"/>
          </a:xfrm>
          <a:custGeom>
            <a:avLst/>
            <a:gdLst/>
            <a:ahLst/>
            <a:cxnLst/>
            <a:rect l="l" t="t" r="r" b="b"/>
            <a:pathLst>
              <a:path w="52704" h="80645">
                <a:moveTo>
                  <a:pt x="50801" y="14728"/>
                </a:moveTo>
                <a:lnTo>
                  <a:pt x="30365" y="14728"/>
                </a:lnTo>
                <a:lnTo>
                  <a:pt x="34046" y="16569"/>
                </a:lnTo>
                <a:lnTo>
                  <a:pt x="35873" y="19318"/>
                </a:lnTo>
                <a:lnTo>
                  <a:pt x="36794" y="21159"/>
                </a:lnTo>
                <a:lnTo>
                  <a:pt x="36794" y="24841"/>
                </a:lnTo>
                <a:lnTo>
                  <a:pt x="35873" y="29444"/>
                </a:lnTo>
                <a:lnTo>
                  <a:pt x="34046" y="34046"/>
                </a:lnTo>
                <a:lnTo>
                  <a:pt x="29445" y="38649"/>
                </a:lnTo>
                <a:lnTo>
                  <a:pt x="26685" y="42331"/>
                </a:lnTo>
                <a:lnTo>
                  <a:pt x="1840" y="72734"/>
                </a:lnTo>
                <a:lnTo>
                  <a:pt x="0" y="80098"/>
                </a:lnTo>
                <a:lnTo>
                  <a:pt x="52437" y="80098"/>
                </a:lnTo>
                <a:lnTo>
                  <a:pt x="52437" y="65382"/>
                </a:lnTo>
                <a:lnTo>
                  <a:pt x="23004" y="65382"/>
                </a:lnTo>
                <a:lnTo>
                  <a:pt x="25764" y="60780"/>
                </a:lnTo>
                <a:lnTo>
                  <a:pt x="31285" y="55257"/>
                </a:lnTo>
                <a:lnTo>
                  <a:pt x="34966" y="52495"/>
                </a:lnTo>
                <a:lnTo>
                  <a:pt x="38634" y="47854"/>
                </a:lnTo>
                <a:lnTo>
                  <a:pt x="52437" y="22079"/>
                </a:lnTo>
                <a:lnTo>
                  <a:pt x="50801" y="14728"/>
                </a:lnTo>
                <a:close/>
              </a:path>
              <a:path w="52704" h="80645">
                <a:moveTo>
                  <a:pt x="27605" y="0"/>
                </a:moveTo>
                <a:lnTo>
                  <a:pt x="17483" y="1841"/>
                </a:lnTo>
                <a:lnTo>
                  <a:pt x="10121" y="6443"/>
                </a:lnTo>
                <a:lnTo>
                  <a:pt x="3680" y="13807"/>
                </a:lnTo>
                <a:lnTo>
                  <a:pt x="1840" y="24841"/>
                </a:lnTo>
                <a:lnTo>
                  <a:pt x="16563" y="25761"/>
                </a:lnTo>
                <a:lnTo>
                  <a:pt x="16563" y="22079"/>
                </a:lnTo>
                <a:lnTo>
                  <a:pt x="18403" y="19318"/>
                </a:lnTo>
                <a:lnTo>
                  <a:pt x="19323" y="16569"/>
                </a:lnTo>
                <a:lnTo>
                  <a:pt x="21163" y="15648"/>
                </a:lnTo>
                <a:lnTo>
                  <a:pt x="23924" y="14728"/>
                </a:lnTo>
                <a:lnTo>
                  <a:pt x="50801" y="14728"/>
                </a:lnTo>
                <a:lnTo>
                  <a:pt x="50596" y="13807"/>
                </a:lnTo>
                <a:lnTo>
                  <a:pt x="45075" y="6443"/>
                </a:lnTo>
                <a:lnTo>
                  <a:pt x="37714" y="1841"/>
                </a:lnTo>
                <a:lnTo>
                  <a:pt x="27605" y="0"/>
                </a:lnTo>
                <a:close/>
              </a:path>
            </a:pathLst>
          </a:custGeom>
          <a:solidFill>
            <a:srgbClr val="000000"/>
          </a:solidFill>
        </p:spPr>
        <p:txBody>
          <a:bodyPr wrap="square" lIns="0" tIns="0" rIns="0" bIns="0" rtlCol="0"/>
          <a:lstStyle/>
          <a:p>
            <a:endParaRPr/>
          </a:p>
        </p:txBody>
      </p:sp>
      <p:sp>
        <p:nvSpPr>
          <p:cNvPr id="2288" name="object 2288"/>
          <p:cNvSpPr/>
          <p:nvPr/>
        </p:nvSpPr>
        <p:spPr>
          <a:xfrm>
            <a:off x="5594080" y="6620088"/>
            <a:ext cx="52705" cy="80645"/>
          </a:xfrm>
          <a:custGeom>
            <a:avLst/>
            <a:gdLst/>
            <a:ahLst/>
            <a:cxnLst/>
            <a:rect l="l" t="t" r="r" b="b"/>
            <a:pathLst>
              <a:path w="52704" h="80645">
                <a:moveTo>
                  <a:pt x="27605" y="0"/>
                </a:moveTo>
                <a:lnTo>
                  <a:pt x="37714" y="1841"/>
                </a:lnTo>
                <a:lnTo>
                  <a:pt x="45075" y="6443"/>
                </a:lnTo>
                <a:lnTo>
                  <a:pt x="50596" y="13807"/>
                </a:lnTo>
                <a:lnTo>
                  <a:pt x="52437" y="22079"/>
                </a:lnTo>
                <a:lnTo>
                  <a:pt x="51516" y="27602"/>
                </a:lnTo>
                <a:lnTo>
                  <a:pt x="38634" y="47854"/>
                </a:lnTo>
                <a:lnTo>
                  <a:pt x="34966" y="52495"/>
                </a:lnTo>
                <a:lnTo>
                  <a:pt x="31285" y="55257"/>
                </a:lnTo>
                <a:lnTo>
                  <a:pt x="28525" y="58018"/>
                </a:lnTo>
                <a:lnTo>
                  <a:pt x="26685" y="59859"/>
                </a:lnTo>
                <a:lnTo>
                  <a:pt x="25764" y="60780"/>
                </a:lnTo>
                <a:lnTo>
                  <a:pt x="23004" y="65382"/>
                </a:lnTo>
                <a:lnTo>
                  <a:pt x="52437" y="65382"/>
                </a:lnTo>
                <a:lnTo>
                  <a:pt x="52437" y="80098"/>
                </a:lnTo>
                <a:lnTo>
                  <a:pt x="0" y="80098"/>
                </a:lnTo>
                <a:lnTo>
                  <a:pt x="1840" y="72734"/>
                </a:lnTo>
                <a:lnTo>
                  <a:pt x="5521" y="65382"/>
                </a:lnTo>
                <a:lnTo>
                  <a:pt x="11962" y="57098"/>
                </a:lnTo>
                <a:lnTo>
                  <a:pt x="22084" y="46013"/>
                </a:lnTo>
                <a:lnTo>
                  <a:pt x="26685" y="42331"/>
                </a:lnTo>
                <a:lnTo>
                  <a:pt x="29445" y="38649"/>
                </a:lnTo>
                <a:lnTo>
                  <a:pt x="32206" y="35887"/>
                </a:lnTo>
                <a:lnTo>
                  <a:pt x="34046" y="34046"/>
                </a:lnTo>
                <a:lnTo>
                  <a:pt x="35873" y="29444"/>
                </a:lnTo>
                <a:lnTo>
                  <a:pt x="36794" y="24841"/>
                </a:lnTo>
                <a:lnTo>
                  <a:pt x="36794" y="21159"/>
                </a:lnTo>
                <a:lnTo>
                  <a:pt x="35873" y="19318"/>
                </a:lnTo>
                <a:lnTo>
                  <a:pt x="34046" y="16569"/>
                </a:lnTo>
                <a:lnTo>
                  <a:pt x="32206" y="15648"/>
                </a:lnTo>
                <a:lnTo>
                  <a:pt x="30365" y="14728"/>
                </a:lnTo>
                <a:lnTo>
                  <a:pt x="26685" y="14728"/>
                </a:lnTo>
                <a:lnTo>
                  <a:pt x="23924" y="14728"/>
                </a:lnTo>
                <a:lnTo>
                  <a:pt x="21163" y="15648"/>
                </a:lnTo>
                <a:lnTo>
                  <a:pt x="19323" y="16569"/>
                </a:lnTo>
                <a:lnTo>
                  <a:pt x="18403" y="19318"/>
                </a:lnTo>
                <a:lnTo>
                  <a:pt x="16563" y="22079"/>
                </a:lnTo>
                <a:lnTo>
                  <a:pt x="16563" y="25761"/>
                </a:lnTo>
                <a:lnTo>
                  <a:pt x="1840" y="24841"/>
                </a:lnTo>
                <a:lnTo>
                  <a:pt x="3680" y="13807"/>
                </a:lnTo>
                <a:lnTo>
                  <a:pt x="10121" y="6443"/>
                </a:lnTo>
                <a:lnTo>
                  <a:pt x="17483" y="1841"/>
                </a:lnTo>
                <a:lnTo>
                  <a:pt x="27605" y="0"/>
                </a:lnTo>
                <a:close/>
              </a:path>
            </a:pathLst>
          </a:custGeom>
          <a:ln w="3175">
            <a:solidFill>
              <a:srgbClr val="000000"/>
            </a:solidFill>
          </a:ln>
        </p:spPr>
        <p:txBody>
          <a:bodyPr wrap="square" lIns="0" tIns="0" rIns="0" bIns="0" rtlCol="0"/>
          <a:lstStyle/>
          <a:p>
            <a:endParaRPr/>
          </a:p>
        </p:txBody>
      </p:sp>
      <p:sp>
        <p:nvSpPr>
          <p:cNvPr id="2289" name="object 2289"/>
          <p:cNvSpPr/>
          <p:nvPr/>
        </p:nvSpPr>
        <p:spPr>
          <a:xfrm>
            <a:off x="5864636" y="6537216"/>
            <a:ext cx="0" cy="43815"/>
          </a:xfrm>
          <a:custGeom>
            <a:avLst/>
            <a:gdLst/>
            <a:ahLst/>
            <a:cxnLst/>
            <a:rect l="l" t="t" r="r" b="b"/>
            <a:pathLst>
              <a:path h="43815">
                <a:moveTo>
                  <a:pt x="0" y="0"/>
                </a:moveTo>
                <a:lnTo>
                  <a:pt x="0" y="43264"/>
                </a:lnTo>
              </a:path>
            </a:pathLst>
          </a:custGeom>
          <a:ln w="3175">
            <a:solidFill>
              <a:srgbClr val="000000"/>
            </a:solidFill>
          </a:ln>
        </p:spPr>
        <p:txBody>
          <a:bodyPr wrap="square" lIns="0" tIns="0" rIns="0" bIns="0" rtlCol="0"/>
          <a:lstStyle/>
          <a:p>
            <a:endParaRPr/>
          </a:p>
        </p:txBody>
      </p:sp>
      <p:sp>
        <p:nvSpPr>
          <p:cNvPr id="2290" name="object 2290"/>
          <p:cNvSpPr/>
          <p:nvPr/>
        </p:nvSpPr>
        <p:spPr>
          <a:xfrm>
            <a:off x="5864635" y="4772036"/>
            <a:ext cx="0" cy="812165"/>
          </a:xfrm>
          <a:custGeom>
            <a:avLst/>
            <a:gdLst/>
            <a:ahLst/>
            <a:cxnLst/>
            <a:rect l="l" t="t" r="r" b="b"/>
            <a:pathLst>
              <a:path h="812164">
                <a:moveTo>
                  <a:pt x="0" y="0"/>
                </a:moveTo>
                <a:lnTo>
                  <a:pt x="0" y="812141"/>
                </a:lnTo>
              </a:path>
            </a:pathLst>
          </a:custGeom>
          <a:ln w="3175">
            <a:solidFill>
              <a:srgbClr val="000000"/>
            </a:solidFill>
          </a:ln>
        </p:spPr>
        <p:txBody>
          <a:bodyPr wrap="square" lIns="0" tIns="0" rIns="0" bIns="0" rtlCol="0"/>
          <a:lstStyle/>
          <a:p>
            <a:endParaRPr/>
          </a:p>
        </p:txBody>
      </p:sp>
      <p:sp>
        <p:nvSpPr>
          <p:cNvPr id="2291" name="object 2291"/>
          <p:cNvSpPr/>
          <p:nvPr/>
        </p:nvSpPr>
        <p:spPr>
          <a:xfrm>
            <a:off x="5837952" y="6620088"/>
            <a:ext cx="52705" cy="81280"/>
          </a:xfrm>
          <a:custGeom>
            <a:avLst/>
            <a:gdLst/>
            <a:ahLst/>
            <a:cxnLst/>
            <a:rect l="l" t="t" r="r" b="b"/>
            <a:pathLst>
              <a:path w="52704" h="81279">
                <a:moveTo>
                  <a:pt x="15642" y="56177"/>
                </a:moveTo>
                <a:lnTo>
                  <a:pt x="0" y="58018"/>
                </a:lnTo>
                <a:lnTo>
                  <a:pt x="2760" y="67211"/>
                </a:lnTo>
                <a:lnTo>
                  <a:pt x="8281" y="74575"/>
                </a:lnTo>
                <a:lnTo>
                  <a:pt x="16563" y="79177"/>
                </a:lnTo>
                <a:lnTo>
                  <a:pt x="25764" y="81018"/>
                </a:lnTo>
                <a:lnTo>
                  <a:pt x="35886" y="79177"/>
                </a:lnTo>
                <a:lnTo>
                  <a:pt x="44168" y="73654"/>
                </a:lnTo>
                <a:lnTo>
                  <a:pt x="49804" y="67211"/>
                </a:lnTo>
                <a:lnTo>
                  <a:pt x="23924" y="67211"/>
                </a:lnTo>
                <a:lnTo>
                  <a:pt x="21163" y="66290"/>
                </a:lnTo>
                <a:lnTo>
                  <a:pt x="19323" y="64462"/>
                </a:lnTo>
                <a:lnTo>
                  <a:pt x="15642" y="58939"/>
                </a:lnTo>
                <a:lnTo>
                  <a:pt x="15642" y="56177"/>
                </a:lnTo>
                <a:close/>
              </a:path>
              <a:path w="52704" h="81279">
                <a:moveTo>
                  <a:pt x="47158" y="44172"/>
                </a:moveTo>
                <a:lnTo>
                  <a:pt x="30365" y="44172"/>
                </a:lnTo>
                <a:lnTo>
                  <a:pt x="32206" y="46013"/>
                </a:lnTo>
                <a:lnTo>
                  <a:pt x="34046" y="46933"/>
                </a:lnTo>
                <a:lnTo>
                  <a:pt x="35886" y="49695"/>
                </a:lnTo>
                <a:lnTo>
                  <a:pt x="36806" y="52495"/>
                </a:lnTo>
                <a:lnTo>
                  <a:pt x="36806" y="58939"/>
                </a:lnTo>
                <a:lnTo>
                  <a:pt x="35886" y="61700"/>
                </a:lnTo>
                <a:lnTo>
                  <a:pt x="34046" y="64462"/>
                </a:lnTo>
                <a:lnTo>
                  <a:pt x="31285" y="66290"/>
                </a:lnTo>
                <a:lnTo>
                  <a:pt x="29445" y="67211"/>
                </a:lnTo>
                <a:lnTo>
                  <a:pt x="49804" y="67211"/>
                </a:lnTo>
                <a:lnTo>
                  <a:pt x="50609" y="66290"/>
                </a:lnTo>
                <a:lnTo>
                  <a:pt x="52449" y="57098"/>
                </a:lnTo>
                <a:lnTo>
                  <a:pt x="51529" y="52495"/>
                </a:lnTo>
                <a:lnTo>
                  <a:pt x="50609" y="47854"/>
                </a:lnTo>
                <a:lnTo>
                  <a:pt x="47848" y="45092"/>
                </a:lnTo>
                <a:lnTo>
                  <a:pt x="47158" y="44172"/>
                </a:lnTo>
                <a:close/>
              </a:path>
              <a:path w="52704" h="81279">
                <a:moveTo>
                  <a:pt x="47112" y="14728"/>
                </a:moveTo>
                <a:lnTo>
                  <a:pt x="27605" y="14728"/>
                </a:lnTo>
                <a:lnTo>
                  <a:pt x="31285" y="16569"/>
                </a:lnTo>
                <a:lnTo>
                  <a:pt x="32206" y="18397"/>
                </a:lnTo>
                <a:lnTo>
                  <a:pt x="33126" y="20238"/>
                </a:lnTo>
                <a:lnTo>
                  <a:pt x="34046" y="23000"/>
                </a:lnTo>
                <a:lnTo>
                  <a:pt x="33126" y="25761"/>
                </a:lnTo>
                <a:lnTo>
                  <a:pt x="22084" y="33126"/>
                </a:lnTo>
                <a:lnTo>
                  <a:pt x="21163" y="45092"/>
                </a:lnTo>
                <a:lnTo>
                  <a:pt x="24844" y="44172"/>
                </a:lnTo>
                <a:lnTo>
                  <a:pt x="47158" y="44172"/>
                </a:lnTo>
                <a:lnTo>
                  <a:pt x="45088" y="41410"/>
                </a:lnTo>
                <a:lnTo>
                  <a:pt x="41407" y="39569"/>
                </a:lnTo>
                <a:lnTo>
                  <a:pt x="37727" y="38649"/>
                </a:lnTo>
                <a:lnTo>
                  <a:pt x="43248" y="34046"/>
                </a:lnTo>
                <a:lnTo>
                  <a:pt x="46928" y="27602"/>
                </a:lnTo>
                <a:lnTo>
                  <a:pt x="48769" y="21159"/>
                </a:lnTo>
                <a:lnTo>
                  <a:pt x="47848" y="16569"/>
                </a:lnTo>
                <a:lnTo>
                  <a:pt x="47112" y="14728"/>
                </a:lnTo>
                <a:close/>
              </a:path>
              <a:path w="52704" h="81279">
                <a:moveTo>
                  <a:pt x="25764" y="0"/>
                </a:moveTo>
                <a:lnTo>
                  <a:pt x="2760" y="17477"/>
                </a:lnTo>
                <a:lnTo>
                  <a:pt x="920" y="22079"/>
                </a:lnTo>
                <a:lnTo>
                  <a:pt x="16563" y="24841"/>
                </a:lnTo>
                <a:lnTo>
                  <a:pt x="16563" y="21159"/>
                </a:lnTo>
                <a:lnTo>
                  <a:pt x="18403" y="19318"/>
                </a:lnTo>
                <a:lnTo>
                  <a:pt x="19323" y="16569"/>
                </a:lnTo>
                <a:lnTo>
                  <a:pt x="23004" y="14728"/>
                </a:lnTo>
                <a:lnTo>
                  <a:pt x="47112" y="14728"/>
                </a:lnTo>
                <a:lnTo>
                  <a:pt x="46008" y="11966"/>
                </a:lnTo>
                <a:lnTo>
                  <a:pt x="43248" y="7364"/>
                </a:lnTo>
                <a:lnTo>
                  <a:pt x="34966" y="1841"/>
                </a:lnTo>
                <a:lnTo>
                  <a:pt x="25764" y="0"/>
                </a:lnTo>
                <a:close/>
              </a:path>
            </a:pathLst>
          </a:custGeom>
          <a:solidFill>
            <a:srgbClr val="000000"/>
          </a:solidFill>
        </p:spPr>
        <p:txBody>
          <a:bodyPr wrap="square" lIns="0" tIns="0" rIns="0" bIns="0" rtlCol="0"/>
          <a:lstStyle/>
          <a:p>
            <a:endParaRPr/>
          </a:p>
        </p:txBody>
      </p:sp>
      <p:sp>
        <p:nvSpPr>
          <p:cNvPr id="2292" name="object 2292"/>
          <p:cNvSpPr/>
          <p:nvPr/>
        </p:nvSpPr>
        <p:spPr>
          <a:xfrm>
            <a:off x="5837952" y="6620088"/>
            <a:ext cx="52705" cy="81280"/>
          </a:xfrm>
          <a:custGeom>
            <a:avLst/>
            <a:gdLst/>
            <a:ahLst/>
            <a:cxnLst/>
            <a:rect l="l" t="t" r="r" b="b"/>
            <a:pathLst>
              <a:path w="52704" h="81279">
                <a:moveTo>
                  <a:pt x="25764" y="0"/>
                </a:moveTo>
                <a:lnTo>
                  <a:pt x="48769" y="21159"/>
                </a:lnTo>
                <a:lnTo>
                  <a:pt x="46928" y="27602"/>
                </a:lnTo>
                <a:lnTo>
                  <a:pt x="43248" y="34046"/>
                </a:lnTo>
                <a:lnTo>
                  <a:pt x="37727" y="38649"/>
                </a:lnTo>
                <a:lnTo>
                  <a:pt x="41407" y="39569"/>
                </a:lnTo>
                <a:lnTo>
                  <a:pt x="45088" y="41410"/>
                </a:lnTo>
                <a:lnTo>
                  <a:pt x="47848" y="45092"/>
                </a:lnTo>
                <a:lnTo>
                  <a:pt x="50609" y="47854"/>
                </a:lnTo>
                <a:lnTo>
                  <a:pt x="51529" y="52495"/>
                </a:lnTo>
                <a:lnTo>
                  <a:pt x="52449" y="57098"/>
                </a:lnTo>
                <a:lnTo>
                  <a:pt x="50609" y="66290"/>
                </a:lnTo>
                <a:lnTo>
                  <a:pt x="44168" y="73654"/>
                </a:lnTo>
                <a:lnTo>
                  <a:pt x="35886" y="79177"/>
                </a:lnTo>
                <a:lnTo>
                  <a:pt x="25764" y="81018"/>
                </a:lnTo>
                <a:lnTo>
                  <a:pt x="16563" y="79177"/>
                </a:lnTo>
                <a:lnTo>
                  <a:pt x="8281" y="74575"/>
                </a:lnTo>
                <a:lnTo>
                  <a:pt x="2760" y="67211"/>
                </a:lnTo>
                <a:lnTo>
                  <a:pt x="0" y="58018"/>
                </a:lnTo>
                <a:lnTo>
                  <a:pt x="15642" y="56177"/>
                </a:lnTo>
                <a:lnTo>
                  <a:pt x="15642" y="58939"/>
                </a:lnTo>
                <a:lnTo>
                  <a:pt x="17483" y="61700"/>
                </a:lnTo>
                <a:lnTo>
                  <a:pt x="19323" y="64462"/>
                </a:lnTo>
                <a:lnTo>
                  <a:pt x="21163" y="66290"/>
                </a:lnTo>
                <a:lnTo>
                  <a:pt x="23924" y="67211"/>
                </a:lnTo>
                <a:lnTo>
                  <a:pt x="25764" y="67211"/>
                </a:lnTo>
                <a:lnTo>
                  <a:pt x="29445" y="67211"/>
                </a:lnTo>
                <a:lnTo>
                  <a:pt x="31285" y="66290"/>
                </a:lnTo>
                <a:lnTo>
                  <a:pt x="34046" y="64462"/>
                </a:lnTo>
                <a:lnTo>
                  <a:pt x="35886" y="61700"/>
                </a:lnTo>
                <a:lnTo>
                  <a:pt x="36806" y="58939"/>
                </a:lnTo>
                <a:lnTo>
                  <a:pt x="36806" y="55257"/>
                </a:lnTo>
                <a:lnTo>
                  <a:pt x="36806" y="52495"/>
                </a:lnTo>
                <a:lnTo>
                  <a:pt x="35886" y="49695"/>
                </a:lnTo>
                <a:lnTo>
                  <a:pt x="34046" y="46933"/>
                </a:lnTo>
                <a:lnTo>
                  <a:pt x="32206" y="46013"/>
                </a:lnTo>
                <a:lnTo>
                  <a:pt x="30365" y="44172"/>
                </a:lnTo>
                <a:lnTo>
                  <a:pt x="27605" y="44172"/>
                </a:lnTo>
                <a:lnTo>
                  <a:pt x="24844" y="44172"/>
                </a:lnTo>
                <a:lnTo>
                  <a:pt x="21163" y="45092"/>
                </a:lnTo>
                <a:lnTo>
                  <a:pt x="22084" y="33126"/>
                </a:lnTo>
                <a:lnTo>
                  <a:pt x="25764" y="32205"/>
                </a:lnTo>
                <a:lnTo>
                  <a:pt x="28525" y="31285"/>
                </a:lnTo>
                <a:lnTo>
                  <a:pt x="30365" y="30364"/>
                </a:lnTo>
                <a:lnTo>
                  <a:pt x="32206" y="27602"/>
                </a:lnTo>
                <a:lnTo>
                  <a:pt x="33126" y="25761"/>
                </a:lnTo>
                <a:lnTo>
                  <a:pt x="34046" y="23000"/>
                </a:lnTo>
                <a:lnTo>
                  <a:pt x="33126" y="20238"/>
                </a:lnTo>
                <a:lnTo>
                  <a:pt x="32206" y="18397"/>
                </a:lnTo>
                <a:lnTo>
                  <a:pt x="31285" y="16569"/>
                </a:lnTo>
                <a:lnTo>
                  <a:pt x="29445" y="15648"/>
                </a:lnTo>
                <a:lnTo>
                  <a:pt x="27605" y="14728"/>
                </a:lnTo>
                <a:lnTo>
                  <a:pt x="25764" y="14728"/>
                </a:lnTo>
                <a:lnTo>
                  <a:pt x="23004" y="14728"/>
                </a:lnTo>
                <a:lnTo>
                  <a:pt x="21163" y="15648"/>
                </a:lnTo>
                <a:lnTo>
                  <a:pt x="19323" y="16569"/>
                </a:lnTo>
                <a:lnTo>
                  <a:pt x="18403" y="19318"/>
                </a:lnTo>
                <a:lnTo>
                  <a:pt x="16563" y="21159"/>
                </a:lnTo>
                <a:lnTo>
                  <a:pt x="16563" y="24841"/>
                </a:lnTo>
                <a:lnTo>
                  <a:pt x="920" y="22079"/>
                </a:lnTo>
                <a:lnTo>
                  <a:pt x="2760" y="17477"/>
                </a:lnTo>
                <a:lnTo>
                  <a:pt x="3680" y="13807"/>
                </a:lnTo>
                <a:lnTo>
                  <a:pt x="21163" y="920"/>
                </a:lnTo>
                <a:lnTo>
                  <a:pt x="25764" y="0"/>
                </a:lnTo>
                <a:close/>
              </a:path>
            </a:pathLst>
          </a:custGeom>
          <a:ln w="3175">
            <a:solidFill>
              <a:srgbClr val="000000"/>
            </a:solidFill>
          </a:ln>
        </p:spPr>
        <p:txBody>
          <a:bodyPr wrap="square" lIns="0" tIns="0" rIns="0" bIns="0" rtlCol="0"/>
          <a:lstStyle/>
          <a:p>
            <a:endParaRPr/>
          </a:p>
        </p:txBody>
      </p:sp>
      <p:sp>
        <p:nvSpPr>
          <p:cNvPr id="2293" name="object 2293"/>
          <p:cNvSpPr/>
          <p:nvPr/>
        </p:nvSpPr>
        <p:spPr>
          <a:xfrm>
            <a:off x="6079995" y="6621929"/>
            <a:ext cx="56515" cy="78740"/>
          </a:xfrm>
          <a:custGeom>
            <a:avLst/>
            <a:gdLst/>
            <a:ahLst/>
            <a:cxnLst/>
            <a:rect l="l" t="t" r="r" b="b"/>
            <a:pathLst>
              <a:path w="56514" h="78740">
                <a:moveTo>
                  <a:pt x="46034" y="61700"/>
                </a:moveTo>
                <a:lnTo>
                  <a:pt x="31311" y="61700"/>
                </a:lnTo>
                <a:lnTo>
                  <a:pt x="31311" y="78257"/>
                </a:lnTo>
                <a:lnTo>
                  <a:pt x="46034" y="78257"/>
                </a:lnTo>
                <a:lnTo>
                  <a:pt x="46034" y="61700"/>
                </a:lnTo>
                <a:close/>
              </a:path>
              <a:path w="56514" h="78740">
                <a:moveTo>
                  <a:pt x="46034" y="0"/>
                </a:moveTo>
                <a:lnTo>
                  <a:pt x="33151" y="0"/>
                </a:lnTo>
                <a:lnTo>
                  <a:pt x="0" y="47854"/>
                </a:lnTo>
                <a:lnTo>
                  <a:pt x="0" y="61700"/>
                </a:lnTo>
                <a:lnTo>
                  <a:pt x="56156" y="61700"/>
                </a:lnTo>
                <a:lnTo>
                  <a:pt x="56156" y="47854"/>
                </a:lnTo>
                <a:lnTo>
                  <a:pt x="13802" y="47854"/>
                </a:lnTo>
                <a:lnTo>
                  <a:pt x="31311" y="23000"/>
                </a:lnTo>
                <a:lnTo>
                  <a:pt x="46034" y="23000"/>
                </a:lnTo>
                <a:lnTo>
                  <a:pt x="46034" y="0"/>
                </a:lnTo>
                <a:close/>
              </a:path>
              <a:path w="56514" h="78740">
                <a:moveTo>
                  <a:pt x="46034" y="23000"/>
                </a:moveTo>
                <a:lnTo>
                  <a:pt x="31311" y="23000"/>
                </a:lnTo>
                <a:lnTo>
                  <a:pt x="31311" y="47854"/>
                </a:lnTo>
                <a:lnTo>
                  <a:pt x="46034" y="47854"/>
                </a:lnTo>
                <a:lnTo>
                  <a:pt x="46034" y="23000"/>
                </a:lnTo>
                <a:close/>
              </a:path>
            </a:pathLst>
          </a:custGeom>
          <a:solidFill>
            <a:srgbClr val="000000"/>
          </a:solidFill>
        </p:spPr>
        <p:txBody>
          <a:bodyPr wrap="square" lIns="0" tIns="0" rIns="0" bIns="0" rtlCol="0"/>
          <a:lstStyle/>
          <a:p>
            <a:endParaRPr/>
          </a:p>
        </p:txBody>
      </p:sp>
      <p:sp>
        <p:nvSpPr>
          <p:cNvPr id="2294" name="object 2294"/>
          <p:cNvSpPr/>
          <p:nvPr/>
        </p:nvSpPr>
        <p:spPr>
          <a:xfrm>
            <a:off x="6093798" y="6644930"/>
            <a:ext cx="17780" cy="25400"/>
          </a:xfrm>
          <a:custGeom>
            <a:avLst/>
            <a:gdLst/>
            <a:ahLst/>
            <a:cxnLst/>
            <a:rect l="l" t="t" r="r" b="b"/>
            <a:pathLst>
              <a:path w="17779" h="25400">
                <a:moveTo>
                  <a:pt x="17508" y="0"/>
                </a:moveTo>
                <a:lnTo>
                  <a:pt x="0" y="24854"/>
                </a:lnTo>
                <a:lnTo>
                  <a:pt x="17508" y="24854"/>
                </a:lnTo>
                <a:lnTo>
                  <a:pt x="17508" y="0"/>
                </a:lnTo>
                <a:close/>
              </a:path>
            </a:pathLst>
          </a:custGeom>
          <a:ln w="3175">
            <a:solidFill>
              <a:srgbClr val="000000"/>
            </a:solidFill>
          </a:ln>
        </p:spPr>
        <p:txBody>
          <a:bodyPr wrap="square" lIns="0" tIns="0" rIns="0" bIns="0" rtlCol="0"/>
          <a:lstStyle/>
          <a:p>
            <a:endParaRPr/>
          </a:p>
        </p:txBody>
      </p:sp>
      <p:sp>
        <p:nvSpPr>
          <p:cNvPr id="2295" name="object 2295"/>
          <p:cNvSpPr/>
          <p:nvPr/>
        </p:nvSpPr>
        <p:spPr>
          <a:xfrm>
            <a:off x="6079995" y="6621929"/>
            <a:ext cx="56515" cy="78740"/>
          </a:xfrm>
          <a:custGeom>
            <a:avLst/>
            <a:gdLst/>
            <a:ahLst/>
            <a:cxnLst/>
            <a:rect l="l" t="t" r="r" b="b"/>
            <a:pathLst>
              <a:path w="56514" h="78740">
                <a:moveTo>
                  <a:pt x="33151" y="0"/>
                </a:moveTo>
                <a:lnTo>
                  <a:pt x="46034" y="0"/>
                </a:lnTo>
                <a:lnTo>
                  <a:pt x="46034" y="47854"/>
                </a:lnTo>
                <a:lnTo>
                  <a:pt x="56156" y="47854"/>
                </a:lnTo>
                <a:lnTo>
                  <a:pt x="56156" y="61700"/>
                </a:lnTo>
                <a:lnTo>
                  <a:pt x="46034" y="61700"/>
                </a:lnTo>
                <a:lnTo>
                  <a:pt x="46034" y="78257"/>
                </a:lnTo>
                <a:lnTo>
                  <a:pt x="31311" y="78257"/>
                </a:lnTo>
                <a:lnTo>
                  <a:pt x="31311" y="61700"/>
                </a:lnTo>
                <a:lnTo>
                  <a:pt x="0" y="61700"/>
                </a:lnTo>
                <a:lnTo>
                  <a:pt x="0" y="47854"/>
                </a:lnTo>
                <a:lnTo>
                  <a:pt x="33151" y="0"/>
                </a:lnTo>
                <a:close/>
              </a:path>
            </a:pathLst>
          </a:custGeom>
          <a:ln w="3175">
            <a:solidFill>
              <a:srgbClr val="000000"/>
            </a:solidFill>
          </a:ln>
        </p:spPr>
        <p:txBody>
          <a:bodyPr wrap="square" lIns="0" tIns="0" rIns="0" bIns="0" rtlCol="0"/>
          <a:lstStyle/>
          <a:p>
            <a:endParaRPr/>
          </a:p>
        </p:txBody>
      </p:sp>
      <p:sp>
        <p:nvSpPr>
          <p:cNvPr id="2296" name="object 2296"/>
          <p:cNvSpPr/>
          <p:nvPr/>
        </p:nvSpPr>
        <p:spPr>
          <a:xfrm>
            <a:off x="5927234" y="5064849"/>
            <a:ext cx="56515" cy="55244"/>
          </a:xfrm>
          <a:custGeom>
            <a:avLst/>
            <a:gdLst/>
            <a:ahLst/>
            <a:cxnLst/>
            <a:rect l="l" t="t" r="r" b="b"/>
            <a:pathLst>
              <a:path w="56514" h="55245">
                <a:moveTo>
                  <a:pt x="28525" y="0"/>
                </a:moveTo>
                <a:lnTo>
                  <a:pt x="19323" y="1841"/>
                </a:lnTo>
                <a:lnTo>
                  <a:pt x="16563" y="2761"/>
                </a:lnTo>
                <a:lnTo>
                  <a:pt x="8281" y="8284"/>
                </a:lnTo>
                <a:lnTo>
                  <a:pt x="3680" y="15648"/>
                </a:lnTo>
                <a:lnTo>
                  <a:pt x="1840" y="18436"/>
                </a:lnTo>
                <a:lnTo>
                  <a:pt x="0" y="27641"/>
                </a:lnTo>
                <a:lnTo>
                  <a:pt x="1840" y="36846"/>
                </a:lnTo>
                <a:lnTo>
                  <a:pt x="3680" y="39608"/>
                </a:lnTo>
                <a:lnTo>
                  <a:pt x="8281" y="46972"/>
                </a:lnTo>
                <a:lnTo>
                  <a:pt x="16563" y="52495"/>
                </a:lnTo>
                <a:lnTo>
                  <a:pt x="19323" y="53416"/>
                </a:lnTo>
                <a:lnTo>
                  <a:pt x="23924" y="55257"/>
                </a:lnTo>
                <a:lnTo>
                  <a:pt x="33126" y="55257"/>
                </a:lnTo>
                <a:lnTo>
                  <a:pt x="36806" y="53416"/>
                </a:lnTo>
                <a:lnTo>
                  <a:pt x="40487" y="52495"/>
                </a:lnTo>
                <a:lnTo>
                  <a:pt x="47848" y="46972"/>
                </a:lnTo>
                <a:lnTo>
                  <a:pt x="48424" y="46051"/>
                </a:lnTo>
                <a:lnTo>
                  <a:pt x="23924" y="46051"/>
                </a:lnTo>
                <a:lnTo>
                  <a:pt x="22084" y="45131"/>
                </a:lnTo>
                <a:lnTo>
                  <a:pt x="14722" y="40528"/>
                </a:lnTo>
                <a:lnTo>
                  <a:pt x="10121" y="33164"/>
                </a:lnTo>
                <a:lnTo>
                  <a:pt x="9201" y="27641"/>
                </a:lnTo>
                <a:lnTo>
                  <a:pt x="10121" y="22118"/>
                </a:lnTo>
                <a:lnTo>
                  <a:pt x="14722" y="14728"/>
                </a:lnTo>
                <a:lnTo>
                  <a:pt x="20243" y="11046"/>
                </a:lnTo>
                <a:lnTo>
                  <a:pt x="28525" y="9205"/>
                </a:lnTo>
                <a:lnTo>
                  <a:pt x="48424" y="9205"/>
                </a:lnTo>
                <a:lnTo>
                  <a:pt x="47848" y="8284"/>
                </a:lnTo>
                <a:lnTo>
                  <a:pt x="40487" y="2761"/>
                </a:lnTo>
                <a:lnTo>
                  <a:pt x="33126" y="920"/>
                </a:lnTo>
                <a:lnTo>
                  <a:pt x="28525" y="0"/>
                </a:lnTo>
                <a:close/>
              </a:path>
              <a:path w="56514" h="55245">
                <a:moveTo>
                  <a:pt x="48424" y="9205"/>
                </a:moveTo>
                <a:lnTo>
                  <a:pt x="28525" y="9205"/>
                </a:lnTo>
                <a:lnTo>
                  <a:pt x="33126" y="10125"/>
                </a:lnTo>
                <a:lnTo>
                  <a:pt x="36806" y="11046"/>
                </a:lnTo>
                <a:lnTo>
                  <a:pt x="41407" y="14728"/>
                </a:lnTo>
                <a:lnTo>
                  <a:pt x="46008" y="22118"/>
                </a:lnTo>
                <a:lnTo>
                  <a:pt x="46928" y="27641"/>
                </a:lnTo>
                <a:lnTo>
                  <a:pt x="46008" y="33164"/>
                </a:lnTo>
                <a:lnTo>
                  <a:pt x="41407" y="40528"/>
                </a:lnTo>
                <a:lnTo>
                  <a:pt x="33126" y="46051"/>
                </a:lnTo>
                <a:lnTo>
                  <a:pt x="48424" y="46051"/>
                </a:lnTo>
                <a:lnTo>
                  <a:pt x="52449" y="39608"/>
                </a:lnTo>
                <a:lnTo>
                  <a:pt x="54277" y="36846"/>
                </a:lnTo>
                <a:lnTo>
                  <a:pt x="56117" y="27641"/>
                </a:lnTo>
                <a:lnTo>
                  <a:pt x="54277" y="18436"/>
                </a:lnTo>
                <a:lnTo>
                  <a:pt x="52449" y="15648"/>
                </a:lnTo>
                <a:lnTo>
                  <a:pt x="48424" y="9205"/>
                </a:lnTo>
                <a:close/>
              </a:path>
            </a:pathLst>
          </a:custGeom>
          <a:solidFill>
            <a:srgbClr val="0000FF"/>
          </a:solidFill>
        </p:spPr>
        <p:txBody>
          <a:bodyPr wrap="square" lIns="0" tIns="0" rIns="0" bIns="0" rtlCol="0"/>
          <a:lstStyle/>
          <a:p>
            <a:endParaRPr/>
          </a:p>
        </p:txBody>
      </p:sp>
      <p:sp>
        <p:nvSpPr>
          <p:cNvPr id="2297" name="object 2297"/>
          <p:cNvSpPr/>
          <p:nvPr/>
        </p:nvSpPr>
        <p:spPr>
          <a:xfrm>
            <a:off x="5936436" y="5074054"/>
            <a:ext cx="38100" cy="37465"/>
          </a:xfrm>
          <a:custGeom>
            <a:avLst/>
            <a:gdLst/>
            <a:ahLst/>
            <a:cxnLst/>
            <a:rect l="l" t="t" r="r" b="b"/>
            <a:pathLst>
              <a:path w="38100" h="37464">
                <a:moveTo>
                  <a:pt x="19323" y="0"/>
                </a:moveTo>
                <a:lnTo>
                  <a:pt x="11042" y="1841"/>
                </a:lnTo>
                <a:lnTo>
                  <a:pt x="5521" y="5523"/>
                </a:lnTo>
                <a:lnTo>
                  <a:pt x="920" y="12912"/>
                </a:lnTo>
                <a:lnTo>
                  <a:pt x="0" y="18436"/>
                </a:lnTo>
                <a:lnTo>
                  <a:pt x="920" y="23959"/>
                </a:lnTo>
                <a:lnTo>
                  <a:pt x="5521" y="31323"/>
                </a:lnTo>
                <a:lnTo>
                  <a:pt x="12882" y="35926"/>
                </a:lnTo>
                <a:lnTo>
                  <a:pt x="14722" y="36846"/>
                </a:lnTo>
                <a:lnTo>
                  <a:pt x="23924" y="36846"/>
                </a:lnTo>
                <a:lnTo>
                  <a:pt x="26685" y="35005"/>
                </a:lnTo>
                <a:lnTo>
                  <a:pt x="32206" y="31323"/>
                </a:lnTo>
                <a:lnTo>
                  <a:pt x="36806" y="23959"/>
                </a:lnTo>
                <a:lnTo>
                  <a:pt x="37727" y="18436"/>
                </a:lnTo>
                <a:lnTo>
                  <a:pt x="36806" y="12912"/>
                </a:lnTo>
                <a:lnTo>
                  <a:pt x="32206" y="5523"/>
                </a:lnTo>
                <a:lnTo>
                  <a:pt x="27605" y="1841"/>
                </a:lnTo>
                <a:lnTo>
                  <a:pt x="23924" y="920"/>
                </a:lnTo>
                <a:lnTo>
                  <a:pt x="19323" y="0"/>
                </a:lnTo>
                <a:close/>
              </a:path>
            </a:pathLst>
          </a:custGeom>
          <a:ln w="3175">
            <a:solidFill>
              <a:srgbClr val="0000FF"/>
            </a:solidFill>
          </a:ln>
        </p:spPr>
        <p:txBody>
          <a:bodyPr wrap="square" lIns="0" tIns="0" rIns="0" bIns="0" rtlCol="0"/>
          <a:lstStyle/>
          <a:p>
            <a:endParaRPr/>
          </a:p>
        </p:txBody>
      </p:sp>
      <p:sp>
        <p:nvSpPr>
          <p:cNvPr id="2298" name="object 2298"/>
          <p:cNvSpPr/>
          <p:nvPr/>
        </p:nvSpPr>
        <p:spPr>
          <a:xfrm>
            <a:off x="5927234" y="5064849"/>
            <a:ext cx="56515" cy="55244"/>
          </a:xfrm>
          <a:custGeom>
            <a:avLst/>
            <a:gdLst/>
            <a:ahLst/>
            <a:cxnLst/>
            <a:rect l="l" t="t" r="r" b="b"/>
            <a:pathLst>
              <a:path w="56514" h="55245">
                <a:moveTo>
                  <a:pt x="28525" y="0"/>
                </a:moveTo>
                <a:lnTo>
                  <a:pt x="33126" y="920"/>
                </a:lnTo>
                <a:lnTo>
                  <a:pt x="40487" y="2761"/>
                </a:lnTo>
                <a:lnTo>
                  <a:pt x="47848" y="8284"/>
                </a:lnTo>
                <a:lnTo>
                  <a:pt x="52449" y="15648"/>
                </a:lnTo>
                <a:lnTo>
                  <a:pt x="54277" y="18436"/>
                </a:lnTo>
                <a:lnTo>
                  <a:pt x="56117" y="27641"/>
                </a:lnTo>
                <a:lnTo>
                  <a:pt x="54277" y="36846"/>
                </a:lnTo>
                <a:lnTo>
                  <a:pt x="52449" y="39608"/>
                </a:lnTo>
                <a:lnTo>
                  <a:pt x="47848" y="46972"/>
                </a:lnTo>
                <a:lnTo>
                  <a:pt x="40487" y="52495"/>
                </a:lnTo>
                <a:lnTo>
                  <a:pt x="36806" y="53416"/>
                </a:lnTo>
                <a:lnTo>
                  <a:pt x="33126" y="55257"/>
                </a:lnTo>
                <a:lnTo>
                  <a:pt x="23924" y="55257"/>
                </a:lnTo>
                <a:lnTo>
                  <a:pt x="19323" y="53416"/>
                </a:lnTo>
                <a:lnTo>
                  <a:pt x="16563" y="52495"/>
                </a:lnTo>
                <a:lnTo>
                  <a:pt x="8281" y="46972"/>
                </a:lnTo>
                <a:lnTo>
                  <a:pt x="3680" y="39608"/>
                </a:lnTo>
                <a:lnTo>
                  <a:pt x="1840" y="36846"/>
                </a:lnTo>
                <a:lnTo>
                  <a:pt x="0" y="27641"/>
                </a:lnTo>
                <a:lnTo>
                  <a:pt x="1840" y="18436"/>
                </a:lnTo>
                <a:lnTo>
                  <a:pt x="3680" y="15648"/>
                </a:lnTo>
                <a:lnTo>
                  <a:pt x="8281" y="8284"/>
                </a:lnTo>
                <a:lnTo>
                  <a:pt x="16563" y="2761"/>
                </a:lnTo>
                <a:lnTo>
                  <a:pt x="19323" y="1841"/>
                </a:lnTo>
                <a:lnTo>
                  <a:pt x="28525" y="0"/>
                </a:lnTo>
                <a:close/>
              </a:path>
            </a:pathLst>
          </a:custGeom>
          <a:ln w="3175">
            <a:solidFill>
              <a:srgbClr val="0000FF"/>
            </a:solidFill>
          </a:ln>
        </p:spPr>
        <p:txBody>
          <a:bodyPr wrap="square" lIns="0" tIns="0" rIns="0" bIns="0" rtlCol="0"/>
          <a:lstStyle/>
          <a:p>
            <a:endParaRPr/>
          </a:p>
        </p:txBody>
      </p:sp>
      <p:sp>
        <p:nvSpPr>
          <p:cNvPr id="2299" name="object 2299"/>
          <p:cNvSpPr/>
          <p:nvPr/>
        </p:nvSpPr>
        <p:spPr>
          <a:xfrm>
            <a:off x="5805758" y="5143106"/>
            <a:ext cx="55244" cy="55244"/>
          </a:xfrm>
          <a:custGeom>
            <a:avLst/>
            <a:gdLst/>
            <a:ahLst/>
            <a:cxnLst/>
            <a:rect l="l" t="t" r="r" b="b"/>
            <a:pathLst>
              <a:path w="55245" h="55245">
                <a:moveTo>
                  <a:pt x="27592" y="0"/>
                </a:moveTo>
                <a:lnTo>
                  <a:pt x="18403" y="1841"/>
                </a:lnTo>
                <a:lnTo>
                  <a:pt x="15642" y="3682"/>
                </a:lnTo>
                <a:lnTo>
                  <a:pt x="8281" y="8284"/>
                </a:lnTo>
                <a:lnTo>
                  <a:pt x="2760" y="15687"/>
                </a:lnTo>
                <a:lnTo>
                  <a:pt x="920" y="23051"/>
                </a:lnTo>
                <a:lnTo>
                  <a:pt x="0" y="27654"/>
                </a:lnTo>
                <a:lnTo>
                  <a:pt x="1840" y="36859"/>
                </a:lnTo>
                <a:lnTo>
                  <a:pt x="2760" y="39620"/>
                </a:lnTo>
                <a:lnTo>
                  <a:pt x="8281" y="46972"/>
                </a:lnTo>
                <a:lnTo>
                  <a:pt x="15642" y="52495"/>
                </a:lnTo>
                <a:lnTo>
                  <a:pt x="18403" y="53416"/>
                </a:lnTo>
                <a:lnTo>
                  <a:pt x="23004" y="55257"/>
                </a:lnTo>
                <a:lnTo>
                  <a:pt x="32193" y="55257"/>
                </a:lnTo>
                <a:lnTo>
                  <a:pt x="36794" y="53416"/>
                </a:lnTo>
                <a:lnTo>
                  <a:pt x="39554" y="52495"/>
                </a:lnTo>
                <a:lnTo>
                  <a:pt x="46916" y="46972"/>
                </a:lnTo>
                <a:lnTo>
                  <a:pt x="47607" y="46051"/>
                </a:lnTo>
                <a:lnTo>
                  <a:pt x="23004" y="46051"/>
                </a:lnTo>
                <a:lnTo>
                  <a:pt x="21163" y="45131"/>
                </a:lnTo>
                <a:lnTo>
                  <a:pt x="14722" y="40541"/>
                </a:lnTo>
                <a:lnTo>
                  <a:pt x="11042" y="35018"/>
                </a:lnTo>
                <a:lnTo>
                  <a:pt x="9201" y="27654"/>
                </a:lnTo>
                <a:lnTo>
                  <a:pt x="10121" y="23051"/>
                </a:lnTo>
                <a:lnTo>
                  <a:pt x="11042" y="19369"/>
                </a:lnTo>
                <a:lnTo>
                  <a:pt x="14722" y="14766"/>
                </a:lnTo>
                <a:lnTo>
                  <a:pt x="22084" y="10125"/>
                </a:lnTo>
                <a:lnTo>
                  <a:pt x="27592" y="9205"/>
                </a:lnTo>
                <a:lnTo>
                  <a:pt x="47602" y="9205"/>
                </a:lnTo>
                <a:lnTo>
                  <a:pt x="46916" y="8284"/>
                </a:lnTo>
                <a:lnTo>
                  <a:pt x="39554" y="3682"/>
                </a:lnTo>
                <a:lnTo>
                  <a:pt x="36794" y="1841"/>
                </a:lnTo>
                <a:lnTo>
                  <a:pt x="27592" y="0"/>
                </a:lnTo>
                <a:close/>
              </a:path>
              <a:path w="55245" h="55245">
                <a:moveTo>
                  <a:pt x="47602" y="9205"/>
                </a:moveTo>
                <a:lnTo>
                  <a:pt x="27592" y="9205"/>
                </a:lnTo>
                <a:lnTo>
                  <a:pt x="33113" y="10125"/>
                </a:lnTo>
                <a:lnTo>
                  <a:pt x="40474" y="14766"/>
                </a:lnTo>
                <a:lnTo>
                  <a:pt x="45075" y="20289"/>
                </a:lnTo>
                <a:lnTo>
                  <a:pt x="45995" y="23051"/>
                </a:lnTo>
                <a:lnTo>
                  <a:pt x="45995" y="32256"/>
                </a:lnTo>
                <a:lnTo>
                  <a:pt x="45075" y="34097"/>
                </a:lnTo>
                <a:lnTo>
                  <a:pt x="40474" y="40541"/>
                </a:lnTo>
                <a:lnTo>
                  <a:pt x="34033" y="45131"/>
                </a:lnTo>
                <a:lnTo>
                  <a:pt x="32193" y="46051"/>
                </a:lnTo>
                <a:lnTo>
                  <a:pt x="47607" y="46051"/>
                </a:lnTo>
                <a:lnTo>
                  <a:pt x="52437" y="39620"/>
                </a:lnTo>
                <a:lnTo>
                  <a:pt x="53357" y="36859"/>
                </a:lnTo>
                <a:lnTo>
                  <a:pt x="55197" y="32256"/>
                </a:lnTo>
                <a:lnTo>
                  <a:pt x="55197" y="23051"/>
                </a:lnTo>
                <a:lnTo>
                  <a:pt x="53357" y="19369"/>
                </a:lnTo>
                <a:lnTo>
                  <a:pt x="52437" y="15687"/>
                </a:lnTo>
                <a:lnTo>
                  <a:pt x="47602" y="9205"/>
                </a:lnTo>
                <a:close/>
              </a:path>
            </a:pathLst>
          </a:custGeom>
          <a:solidFill>
            <a:srgbClr val="0000FF"/>
          </a:solidFill>
        </p:spPr>
        <p:txBody>
          <a:bodyPr wrap="square" lIns="0" tIns="0" rIns="0" bIns="0" rtlCol="0"/>
          <a:lstStyle/>
          <a:p>
            <a:endParaRPr/>
          </a:p>
        </p:txBody>
      </p:sp>
      <p:sp>
        <p:nvSpPr>
          <p:cNvPr id="2300" name="object 2300"/>
          <p:cNvSpPr/>
          <p:nvPr/>
        </p:nvSpPr>
        <p:spPr>
          <a:xfrm>
            <a:off x="5814960" y="5152311"/>
            <a:ext cx="36830" cy="37465"/>
          </a:xfrm>
          <a:custGeom>
            <a:avLst/>
            <a:gdLst/>
            <a:ahLst/>
            <a:cxnLst/>
            <a:rect l="l" t="t" r="r" b="b"/>
            <a:pathLst>
              <a:path w="36829" h="37464">
                <a:moveTo>
                  <a:pt x="18390" y="0"/>
                </a:moveTo>
                <a:lnTo>
                  <a:pt x="0" y="18448"/>
                </a:lnTo>
                <a:lnTo>
                  <a:pt x="1840" y="25813"/>
                </a:lnTo>
                <a:lnTo>
                  <a:pt x="5521" y="31336"/>
                </a:lnTo>
                <a:lnTo>
                  <a:pt x="11962" y="35926"/>
                </a:lnTo>
                <a:lnTo>
                  <a:pt x="13802" y="36846"/>
                </a:lnTo>
                <a:lnTo>
                  <a:pt x="22991" y="36846"/>
                </a:lnTo>
                <a:lnTo>
                  <a:pt x="24831" y="35926"/>
                </a:lnTo>
                <a:lnTo>
                  <a:pt x="31273" y="31336"/>
                </a:lnTo>
                <a:lnTo>
                  <a:pt x="35873" y="24892"/>
                </a:lnTo>
                <a:lnTo>
                  <a:pt x="36794" y="23051"/>
                </a:lnTo>
                <a:lnTo>
                  <a:pt x="36794" y="13846"/>
                </a:lnTo>
                <a:lnTo>
                  <a:pt x="35873" y="11084"/>
                </a:lnTo>
                <a:lnTo>
                  <a:pt x="31273" y="5561"/>
                </a:lnTo>
                <a:lnTo>
                  <a:pt x="23911" y="920"/>
                </a:lnTo>
                <a:lnTo>
                  <a:pt x="18390" y="0"/>
                </a:lnTo>
                <a:close/>
              </a:path>
            </a:pathLst>
          </a:custGeom>
          <a:ln w="3175">
            <a:solidFill>
              <a:srgbClr val="0000FF"/>
            </a:solidFill>
          </a:ln>
        </p:spPr>
        <p:txBody>
          <a:bodyPr wrap="square" lIns="0" tIns="0" rIns="0" bIns="0" rtlCol="0"/>
          <a:lstStyle/>
          <a:p>
            <a:endParaRPr/>
          </a:p>
        </p:txBody>
      </p:sp>
      <p:sp>
        <p:nvSpPr>
          <p:cNvPr id="2301" name="object 2301"/>
          <p:cNvSpPr/>
          <p:nvPr/>
        </p:nvSpPr>
        <p:spPr>
          <a:xfrm>
            <a:off x="5805758" y="5143106"/>
            <a:ext cx="55244" cy="55244"/>
          </a:xfrm>
          <a:custGeom>
            <a:avLst/>
            <a:gdLst/>
            <a:ahLst/>
            <a:cxnLst/>
            <a:rect l="l" t="t" r="r" b="b"/>
            <a:pathLst>
              <a:path w="55245" h="55245">
                <a:moveTo>
                  <a:pt x="27592" y="0"/>
                </a:moveTo>
                <a:lnTo>
                  <a:pt x="36794" y="1841"/>
                </a:lnTo>
                <a:lnTo>
                  <a:pt x="39554" y="3682"/>
                </a:lnTo>
                <a:lnTo>
                  <a:pt x="46916" y="8284"/>
                </a:lnTo>
                <a:lnTo>
                  <a:pt x="52437" y="15687"/>
                </a:lnTo>
                <a:lnTo>
                  <a:pt x="53357" y="19369"/>
                </a:lnTo>
                <a:lnTo>
                  <a:pt x="55197" y="23051"/>
                </a:lnTo>
                <a:lnTo>
                  <a:pt x="55197" y="32256"/>
                </a:lnTo>
                <a:lnTo>
                  <a:pt x="53357" y="36859"/>
                </a:lnTo>
                <a:lnTo>
                  <a:pt x="52437" y="39620"/>
                </a:lnTo>
                <a:lnTo>
                  <a:pt x="46916" y="46972"/>
                </a:lnTo>
                <a:lnTo>
                  <a:pt x="39554" y="52495"/>
                </a:lnTo>
                <a:lnTo>
                  <a:pt x="36794" y="53416"/>
                </a:lnTo>
                <a:lnTo>
                  <a:pt x="32193" y="55257"/>
                </a:lnTo>
                <a:lnTo>
                  <a:pt x="23004" y="55257"/>
                </a:lnTo>
                <a:lnTo>
                  <a:pt x="18403" y="53416"/>
                </a:lnTo>
                <a:lnTo>
                  <a:pt x="15642" y="52495"/>
                </a:lnTo>
                <a:lnTo>
                  <a:pt x="8281" y="46972"/>
                </a:lnTo>
                <a:lnTo>
                  <a:pt x="2760" y="39620"/>
                </a:lnTo>
                <a:lnTo>
                  <a:pt x="1840" y="36859"/>
                </a:lnTo>
                <a:lnTo>
                  <a:pt x="0" y="27654"/>
                </a:lnTo>
                <a:lnTo>
                  <a:pt x="920" y="23051"/>
                </a:lnTo>
                <a:lnTo>
                  <a:pt x="2760" y="15687"/>
                </a:lnTo>
                <a:lnTo>
                  <a:pt x="8281" y="8284"/>
                </a:lnTo>
                <a:lnTo>
                  <a:pt x="15642" y="3682"/>
                </a:lnTo>
                <a:lnTo>
                  <a:pt x="18403" y="1841"/>
                </a:lnTo>
                <a:lnTo>
                  <a:pt x="27592" y="0"/>
                </a:lnTo>
                <a:close/>
              </a:path>
            </a:pathLst>
          </a:custGeom>
          <a:ln w="3175">
            <a:solidFill>
              <a:srgbClr val="0000FF"/>
            </a:solidFill>
          </a:ln>
        </p:spPr>
        <p:txBody>
          <a:bodyPr wrap="square" lIns="0" tIns="0" rIns="0" bIns="0" rtlCol="0"/>
          <a:lstStyle/>
          <a:p>
            <a:endParaRPr/>
          </a:p>
        </p:txBody>
      </p:sp>
      <p:sp>
        <p:nvSpPr>
          <p:cNvPr id="2302" name="object 2302"/>
          <p:cNvSpPr/>
          <p:nvPr/>
        </p:nvSpPr>
        <p:spPr>
          <a:xfrm>
            <a:off x="5677803" y="5210330"/>
            <a:ext cx="55244" cy="55244"/>
          </a:xfrm>
          <a:custGeom>
            <a:avLst/>
            <a:gdLst/>
            <a:ahLst/>
            <a:cxnLst/>
            <a:rect l="l" t="t" r="r" b="b"/>
            <a:pathLst>
              <a:path w="55245" h="55245">
                <a:moveTo>
                  <a:pt x="27630" y="0"/>
                </a:moveTo>
                <a:lnTo>
                  <a:pt x="0" y="27641"/>
                </a:lnTo>
                <a:lnTo>
                  <a:pt x="920" y="32243"/>
                </a:lnTo>
                <a:lnTo>
                  <a:pt x="2760" y="39608"/>
                </a:lnTo>
                <a:lnTo>
                  <a:pt x="8307" y="46972"/>
                </a:lnTo>
                <a:lnTo>
                  <a:pt x="15668" y="51574"/>
                </a:lnTo>
                <a:lnTo>
                  <a:pt x="18429" y="53416"/>
                </a:lnTo>
                <a:lnTo>
                  <a:pt x="27630" y="55257"/>
                </a:lnTo>
                <a:lnTo>
                  <a:pt x="36832" y="53416"/>
                </a:lnTo>
                <a:lnTo>
                  <a:pt x="39592" y="51574"/>
                </a:lnTo>
                <a:lnTo>
                  <a:pt x="46954" y="46972"/>
                </a:lnTo>
                <a:lnTo>
                  <a:pt x="47644" y="46051"/>
                </a:lnTo>
                <a:lnTo>
                  <a:pt x="27630" y="46051"/>
                </a:lnTo>
                <a:lnTo>
                  <a:pt x="22109" y="45131"/>
                </a:lnTo>
                <a:lnTo>
                  <a:pt x="14748" y="40528"/>
                </a:lnTo>
                <a:lnTo>
                  <a:pt x="11067" y="35005"/>
                </a:lnTo>
                <a:lnTo>
                  <a:pt x="10147" y="32243"/>
                </a:lnTo>
                <a:lnTo>
                  <a:pt x="9227" y="27641"/>
                </a:lnTo>
                <a:lnTo>
                  <a:pt x="11067" y="20251"/>
                </a:lnTo>
                <a:lnTo>
                  <a:pt x="14748" y="14728"/>
                </a:lnTo>
                <a:lnTo>
                  <a:pt x="20269" y="11046"/>
                </a:lnTo>
                <a:lnTo>
                  <a:pt x="27630" y="9205"/>
                </a:lnTo>
                <a:lnTo>
                  <a:pt x="47644" y="9205"/>
                </a:lnTo>
                <a:lnTo>
                  <a:pt x="46954" y="8284"/>
                </a:lnTo>
                <a:lnTo>
                  <a:pt x="39592" y="2761"/>
                </a:lnTo>
                <a:lnTo>
                  <a:pt x="36832" y="1841"/>
                </a:lnTo>
                <a:lnTo>
                  <a:pt x="27630" y="0"/>
                </a:lnTo>
                <a:close/>
              </a:path>
              <a:path w="55245" h="55245">
                <a:moveTo>
                  <a:pt x="47644" y="9205"/>
                </a:moveTo>
                <a:lnTo>
                  <a:pt x="27630" y="9205"/>
                </a:lnTo>
                <a:lnTo>
                  <a:pt x="34992" y="11046"/>
                </a:lnTo>
                <a:lnTo>
                  <a:pt x="40513" y="14728"/>
                </a:lnTo>
                <a:lnTo>
                  <a:pt x="45114" y="21172"/>
                </a:lnTo>
                <a:lnTo>
                  <a:pt x="46034" y="23051"/>
                </a:lnTo>
                <a:lnTo>
                  <a:pt x="46034" y="32243"/>
                </a:lnTo>
                <a:lnTo>
                  <a:pt x="45114" y="35005"/>
                </a:lnTo>
                <a:lnTo>
                  <a:pt x="40513" y="40528"/>
                </a:lnTo>
                <a:lnTo>
                  <a:pt x="33151" y="45131"/>
                </a:lnTo>
                <a:lnTo>
                  <a:pt x="27630" y="46051"/>
                </a:lnTo>
                <a:lnTo>
                  <a:pt x="47644" y="46051"/>
                </a:lnTo>
                <a:lnTo>
                  <a:pt x="52475" y="39608"/>
                </a:lnTo>
                <a:lnTo>
                  <a:pt x="53395" y="35926"/>
                </a:lnTo>
                <a:lnTo>
                  <a:pt x="55235" y="32243"/>
                </a:lnTo>
                <a:lnTo>
                  <a:pt x="55235" y="23051"/>
                </a:lnTo>
                <a:lnTo>
                  <a:pt x="53395" y="18410"/>
                </a:lnTo>
                <a:lnTo>
                  <a:pt x="52475" y="15648"/>
                </a:lnTo>
                <a:lnTo>
                  <a:pt x="47644" y="9205"/>
                </a:lnTo>
                <a:close/>
              </a:path>
            </a:pathLst>
          </a:custGeom>
          <a:solidFill>
            <a:srgbClr val="0000FF"/>
          </a:solidFill>
        </p:spPr>
        <p:txBody>
          <a:bodyPr wrap="square" lIns="0" tIns="0" rIns="0" bIns="0" rtlCol="0"/>
          <a:lstStyle/>
          <a:p>
            <a:endParaRPr/>
          </a:p>
        </p:txBody>
      </p:sp>
      <p:sp>
        <p:nvSpPr>
          <p:cNvPr id="2303" name="object 2303"/>
          <p:cNvSpPr/>
          <p:nvPr/>
        </p:nvSpPr>
        <p:spPr>
          <a:xfrm>
            <a:off x="5687030" y="5219535"/>
            <a:ext cx="36830" cy="37465"/>
          </a:xfrm>
          <a:custGeom>
            <a:avLst/>
            <a:gdLst/>
            <a:ahLst/>
            <a:cxnLst/>
            <a:rect l="l" t="t" r="r" b="b"/>
            <a:pathLst>
              <a:path w="36829" h="37464">
                <a:moveTo>
                  <a:pt x="18403" y="0"/>
                </a:moveTo>
                <a:lnTo>
                  <a:pt x="11042" y="1841"/>
                </a:lnTo>
                <a:lnTo>
                  <a:pt x="5521" y="5523"/>
                </a:lnTo>
                <a:lnTo>
                  <a:pt x="1840" y="11046"/>
                </a:lnTo>
                <a:lnTo>
                  <a:pt x="0" y="18436"/>
                </a:lnTo>
                <a:lnTo>
                  <a:pt x="920" y="23038"/>
                </a:lnTo>
                <a:lnTo>
                  <a:pt x="1840" y="25800"/>
                </a:lnTo>
                <a:lnTo>
                  <a:pt x="5521" y="31323"/>
                </a:lnTo>
                <a:lnTo>
                  <a:pt x="12882" y="35926"/>
                </a:lnTo>
                <a:lnTo>
                  <a:pt x="18403" y="36846"/>
                </a:lnTo>
                <a:lnTo>
                  <a:pt x="23924" y="35926"/>
                </a:lnTo>
                <a:lnTo>
                  <a:pt x="31285" y="31323"/>
                </a:lnTo>
                <a:lnTo>
                  <a:pt x="35886" y="25800"/>
                </a:lnTo>
                <a:lnTo>
                  <a:pt x="36806" y="23038"/>
                </a:lnTo>
                <a:lnTo>
                  <a:pt x="36806" y="13846"/>
                </a:lnTo>
                <a:lnTo>
                  <a:pt x="35886" y="11966"/>
                </a:lnTo>
                <a:lnTo>
                  <a:pt x="31285" y="5523"/>
                </a:lnTo>
                <a:lnTo>
                  <a:pt x="25764" y="1841"/>
                </a:lnTo>
                <a:lnTo>
                  <a:pt x="18403" y="0"/>
                </a:lnTo>
                <a:close/>
              </a:path>
            </a:pathLst>
          </a:custGeom>
          <a:ln w="3175">
            <a:solidFill>
              <a:srgbClr val="0000FF"/>
            </a:solidFill>
          </a:ln>
        </p:spPr>
        <p:txBody>
          <a:bodyPr wrap="square" lIns="0" tIns="0" rIns="0" bIns="0" rtlCol="0"/>
          <a:lstStyle/>
          <a:p>
            <a:endParaRPr/>
          </a:p>
        </p:txBody>
      </p:sp>
      <p:sp>
        <p:nvSpPr>
          <p:cNvPr id="2304" name="object 2304"/>
          <p:cNvSpPr/>
          <p:nvPr/>
        </p:nvSpPr>
        <p:spPr>
          <a:xfrm>
            <a:off x="5677803" y="5210330"/>
            <a:ext cx="55244" cy="55244"/>
          </a:xfrm>
          <a:custGeom>
            <a:avLst/>
            <a:gdLst/>
            <a:ahLst/>
            <a:cxnLst/>
            <a:rect l="l" t="t" r="r" b="b"/>
            <a:pathLst>
              <a:path w="55245" h="55245">
                <a:moveTo>
                  <a:pt x="27630" y="0"/>
                </a:moveTo>
                <a:lnTo>
                  <a:pt x="53395" y="18410"/>
                </a:lnTo>
                <a:lnTo>
                  <a:pt x="55235" y="23051"/>
                </a:lnTo>
                <a:lnTo>
                  <a:pt x="55235" y="32243"/>
                </a:lnTo>
                <a:lnTo>
                  <a:pt x="53395" y="35926"/>
                </a:lnTo>
                <a:lnTo>
                  <a:pt x="52475" y="39608"/>
                </a:lnTo>
                <a:lnTo>
                  <a:pt x="46954" y="46972"/>
                </a:lnTo>
                <a:lnTo>
                  <a:pt x="39592" y="51574"/>
                </a:lnTo>
                <a:lnTo>
                  <a:pt x="36832" y="53416"/>
                </a:lnTo>
                <a:lnTo>
                  <a:pt x="27630" y="55257"/>
                </a:lnTo>
                <a:lnTo>
                  <a:pt x="18429" y="53416"/>
                </a:lnTo>
                <a:lnTo>
                  <a:pt x="15668" y="51574"/>
                </a:lnTo>
                <a:lnTo>
                  <a:pt x="8307" y="46972"/>
                </a:lnTo>
                <a:lnTo>
                  <a:pt x="2760" y="39608"/>
                </a:lnTo>
                <a:lnTo>
                  <a:pt x="920" y="32243"/>
                </a:lnTo>
                <a:lnTo>
                  <a:pt x="0" y="27641"/>
                </a:lnTo>
                <a:lnTo>
                  <a:pt x="1840" y="18410"/>
                </a:lnTo>
                <a:lnTo>
                  <a:pt x="2760" y="15648"/>
                </a:lnTo>
                <a:lnTo>
                  <a:pt x="8307" y="8284"/>
                </a:lnTo>
                <a:lnTo>
                  <a:pt x="15668" y="2761"/>
                </a:lnTo>
                <a:lnTo>
                  <a:pt x="18429" y="1841"/>
                </a:lnTo>
                <a:lnTo>
                  <a:pt x="27630" y="0"/>
                </a:lnTo>
                <a:close/>
              </a:path>
            </a:pathLst>
          </a:custGeom>
          <a:ln w="3175">
            <a:solidFill>
              <a:srgbClr val="0000FF"/>
            </a:solidFill>
          </a:ln>
        </p:spPr>
        <p:txBody>
          <a:bodyPr wrap="square" lIns="0" tIns="0" rIns="0" bIns="0" rtlCol="0"/>
          <a:lstStyle/>
          <a:p>
            <a:endParaRPr/>
          </a:p>
        </p:txBody>
      </p:sp>
      <p:sp>
        <p:nvSpPr>
          <p:cNvPr id="2305" name="object 2305"/>
          <p:cNvSpPr/>
          <p:nvPr/>
        </p:nvSpPr>
        <p:spPr>
          <a:xfrm>
            <a:off x="5571050" y="5295964"/>
            <a:ext cx="55244" cy="55244"/>
          </a:xfrm>
          <a:custGeom>
            <a:avLst/>
            <a:gdLst/>
            <a:ahLst/>
            <a:cxnLst/>
            <a:rect l="l" t="t" r="r" b="b"/>
            <a:pathLst>
              <a:path w="55245" h="55245">
                <a:moveTo>
                  <a:pt x="27630" y="0"/>
                </a:moveTo>
                <a:lnTo>
                  <a:pt x="0" y="27641"/>
                </a:lnTo>
                <a:lnTo>
                  <a:pt x="1840" y="36846"/>
                </a:lnTo>
                <a:lnTo>
                  <a:pt x="2760" y="39608"/>
                </a:lnTo>
                <a:lnTo>
                  <a:pt x="8268" y="46972"/>
                </a:lnTo>
                <a:lnTo>
                  <a:pt x="15668" y="52495"/>
                </a:lnTo>
                <a:lnTo>
                  <a:pt x="18429" y="53416"/>
                </a:lnTo>
                <a:lnTo>
                  <a:pt x="23029" y="55257"/>
                </a:lnTo>
                <a:lnTo>
                  <a:pt x="32231" y="55257"/>
                </a:lnTo>
                <a:lnTo>
                  <a:pt x="36832" y="53416"/>
                </a:lnTo>
                <a:lnTo>
                  <a:pt x="39592" y="52495"/>
                </a:lnTo>
                <a:lnTo>
                  <a:pt x="46954" y="46972"/>
                </a:lnTo>
                <a:lnTo>
                  <a:pt x="47644" y="46051"/>
                </a:lnTo>
                <a:lnTo>
                  <a:pt x="23029" y="46051"/>
                </a:lnTo>
                <a:lnTo>
                  <a:pt x="21189" y="45131"/>
                </a:lnTo>
                <a:lnTo>
                  <a:pt x="14748" y="40528"/>
                </a:lnTo>
                <a:lnTo>
                  <a:pt x="11067" y="35005"/>
                </a:lnTo>
                <a:lnTo>
                  <a:pt x="9188" y="27641"/>
                </a:lnTo>
                <a:lnTo>
                  <a:pt x="11067" y="20277"/>
                </a:lnTo>
                <a:lnTo>
                  <a:pt x="14748" y="14753"/>
                </a:lnTo>
                <a:lnTo>
                  <a:pt x="20269" y="11046"/>
                </a:lnTo>
                <a:lnTo>
                  <a:pt x="27630" y="9205"/>
                </a:lnTo>
                <a:lnTo>
                  <a:pt x="47642" y="9205"/>
                </a:lnTo>
                <a:lnTo>
                  <a:pt x="46954" y="8284"/>
                </a:lnTo>
                <a:lnTo>
                  <a:pt x="39592" y="2761"/>
                </a:lnTo>
                <a:lnTo>
                  <a:pt x="36832" y="1841"/>
                </a:lnTo>
                <a:lnTo>
                  <a:pt x="27630" y="0"/>
                </a:lnTo>
                <a:close/>
              </a:path>
              <a:path w="55245" h="55245">
                <a:moveTo>
                  <a:pt x="47642" y="9205"/>
                </a:moveTo>
                <a:lnTo>
                  <a:pt x="27630" y="9205"/>
                </a:lnTo>
                <a:lnTo>
                  <a:pt x="34992" y="11046"/>
                </a:lnTo>
                <a:lnTo>
                  <a:pt x="40513" y="14753"/>
                </a:lnTo>
                <a:lnTo>
                  <a:pt x="45114" y="21197"/>
                </a:lnTo>
                <a:lnTo>
                  <a:pt x="46034" y="23038"/>
                </a:lnTo>
                <a:lnTo>
                  <a:pt x="46034" y="32243"/>
                </a:lnTo>
                <a:lnTo>
                  <a:pt x="45114" y="34084"/>
                </a:lnTo>
                <a:lnTo>
                  <a:pt x="40513" y="40528"/>
                </a:lnTo>
                <a:lnTo>
                  <a:pt x="34071" y="45131"/>
                </a:lnTo>
                <a:lnTo>
                  <a:pt x="32231" y="46051"/>
                </a:lnTo>
                <a:lnTo>
                  <a:pt x="47644" y="46051"/>
                </a:lnTo>
                <a:lnTo>
                  <a:pt x="52475" y="39608"/>
                </a:lnTo>
                <a:lnTo>
                  <a:pt x="53395" y="36846"/>
                </a:lnTo>
                <a:lnTo>
                  <a:pt x="55235" y="32243"/>
                </a:lnTo>
                <a:lnTo>
                  <a:pt x="55235" y="23038"/>
                </a:lnTo>
                <a:lnTo>
                  <a:pt x="53395" y="18436"/>
                </a:lnTo>
                <a:lnTo>
                  <a:pt x="52475" y="15674"/>
                </a:lnTo>
                <a:lnTo>
                  <a:pt x="47642" y="9205"/>
                </a:lnTo>
                <a:close/>
              </a:path>
            </a:pathLst>
          </a:custGeom>
          <a:solidFill>
            <a:srgbClr val="0000FF"/>
          </a:solidFill>
        </p:spPr>
        <p:txBody>
          <a:bodyPr wrap="square" lIns="0" tIns="0" rIns="0" bIns="0" rtlCol="0"/>
          <a:lstStyle/>
          <a:p>
            <a:endParaRPr/>
          </a:p>
        </p:txBody>
      </p:sp>
      <p:sp>
        <p:nvSpPr>
          <p:cNvPr id="2306" name="object 2306"/>
          <p:cNvSpPr/>
          <p:nvPr/>
        </p:nvSpPr>
        <p:spPr>
          <a:xfrm>
            <a:off x="5580239" y="5305169"/>
            <a:ext cx="37465" cy="37465"/>
          </a:xfrm>
          <a:custGeom>
            <a:avLst/>
            <a:gdLst/>
            <a:ahLst/>
            <a:cxnLst/>
            <a:rect l="l" t="t" r="r" b="b"/>
            <a:pathLst>
              <a:path w="37464" h="37464">
                <a:moveTo>
                  <a:pt x="18441" y="0"/>
                </a:moveTo>
                <a:lnTo>
                  <a:pt x="11080" y="1841"/>
                </a:lnTo>
                <a:lnTo>
                  <a:pt x="5559" y="5548"/>
                </a:lnTo>
                <a:lnTo>
                  <a:pt x="1878" y="11071"/>
                </a:lnTo>
                <a:lnTo>
                  <a:pt x="0" y="18436"/>
                </a:lnTo>
                <a:lnTo>
                  <a:pt x="1878" y="25800"/>
                </a:lnTo>
                <a:lnTo>
                  <a:pt x="5559" y="31323"/>
                </a:lnTo>
                <a:lnTo>
                  <a:pt x="12000" y="35926"/>
                </a:lnTo>
                <a:lnTo>
                  <a:pt x="13840" y="36846"/>
                </a:lnTo>
                <a:lnTo>
                  <a:pt x="23042" y="36846"/>
                </a:lnTo>
                <a:lnTo>
                  <a:pt x="24883" y="35926"/>
                </a:lnTo>
                <a:lnTo>
                  <a:pt x="31324" y="31323"/>
                </a:lnTo>
                <a:lnTo>
                  <a:pt x="35925" y="24879"/>
                </a:lnTo>
                <a:lnTo>
                  <a:pt x="36845" y="23038"/>
                </a:lnTo>
                <a:lnTo>
                  <a:pt x="36845" y="13833"/>
                </a:lnTo>
                <a:lnTo>
                  <a:pt x="35925" y="11992"/>
                </a:lnTo>
                <a:lnTo>
                  <a:pt x="31324" y="5548"/>
                </a:lnTo>
                <a:lnTo>
                  <a:pt x="25803" y="1841"/>
                </a:lnTo>
                <a:lnTo>
                  <a:pt x="18441" y="0"/>
                </a:lnTo>
                <a:close/>
              </a:path>
            </a:pathLst>
          </a:custGeom>
          <a:ln w="3175">
            <a:solidFill>
              <a:srgbClr val="0000FF"/>
            </a:solidFill>
          </a:ln>
        </p:spPr>
        <p:txBody>
          <a:bodyPr wrap="square" lIns="0" tIns="0" rIns="0" bIns="0" rtlCol="0"/>
          <a:lstStyle/>
          <a:p>
            <a:endParaRPr/>
          </a:p>
        </p:txBody>
      </p:sp>
      <p:sp>
        <p:nvSpPr>
          <p:cNvPr id="2307" name="object 2307"/>
          <p:cNvSpPr/>
          <p:nvPr/>
        </p:nvSpPr>
        <p:spPr>
          <a:xfrm>
            <a:off x="5571050" y="5295964"/>
            <a:ext cx="55244" cy="55244"/>
          </a:xfrm>
          <a:custGeom>
            <a:avLst/>
            <a:gdLst/>
            <a:ahLst/>
            <a:cxnLst/>
            <a:rect l="l" t="t" r="r" b="b"/>
            <a:pathLst>
              <a:path w="55245" h="55245">
                <a:moveTo>
                  <a:pt x="27630" y="0"/>
                </a:moveTo>
                <a:lnTo>
                  <a:pt x="53395" y="18436"/>
                </a:lnTo>
                <a:lnTo>
                  <a:pt x="55235" y="23038"/>
                </a:lnTo>
                <a:lnTo>
                  <a:pt x="55235" y="32243"/>
                </a:lnTo>
                <a:lnTo>
                  <a:pt x="53395" y="36846"/>
                </a:lnTo>
                <a:lnTo>
                  <a:pt x="52475" y="39608"/>
                </a:lnTo>
                <a:lnTo>
                  <a:pt x="46954" y="46972"/>
                </a:lnTo>
                <a:lnTo>
                  <a:pt x="39592" y="52495"/>
                </a:lnTo>
                <a:lnTo>
                  <a:pt x="36832" y="53416"/>
                </a:lnTo>
                <a:lnTo>
                  <a:pt x="32231" y="55257"/>
                </a:lnTo>
                <a:lnTo>
                  <a:pt x="23029" y="55257"/>
                </a:lnTo>
                <a:lnTo>
                  <a:pt x="18429" y="53416"/>
                </a:lnTo>
                <a:lnTo>
                  <a:pt x="15668" y="52495"/>
                </a:lnTo>
                <a:lnTo>
                  <a:pt x="8268" y="46972"/>
                </a:lnTo>
                <a:lnTo>
                  <a:pt x="2760" y="39608"/>
                </a:lnTo>
                <a:lnTo>
                  <a:pt x="1840" y="36846"/>
                </a:lnTo>
                <a:lnTo>
                  <a:pt x="0" y="27641"/>
                </a:lnTo>
                <a:lnTo>
                  <a:pt x="1840" y="18436"/>
                </a:lnTo>
                <a:lnTo>
                  <a:pt x="2760" y="15674"/>
                </a:lnTo>
                <a:lnTo>
                  <a:pt x="8268" y="8284"/>
                </a:lnTo>
                <a:lnTo>
                  <a:pt x="15668" y="2761"/>
                </a:lnTo>
                <a:lnTo>
                  <a:pt x="18429" y="1841"/>
                </a:lnTo>
                <a:lnTo>
                  <a:pt x="27630" y="0"/>
                </a:lnTo>
                <a:close/>
              </a:path>
            </a:pathLst>
          </a:custGeom>
          <a:ln w="3175">
            <a:solidFill>
              <a:srgbClr val="0000FF"/>
            </a:solidFill>
          </a:ln>
        </p:spPr>
        <p:txBody>
          <a:bodyPr wrap="square" lIns="0" tIns="0" rIns="0" bIns="0" rtlCol="0"/>
          <a:lstStyle/>
          <a:p>
            <a:endParaRPr/>
          </a:p>
        </p:txBody>
      </p:sp>
      <p:sp>
        <p:nvSpPr>
          <p:cNvPr id="2308" name="object 2308"/>
          <p:cNvSpPr/>
          <p:nvPr/>
        </p:nvSpPr>
        <p:spPr>
          <a:xfrm>
            <a:off x="5437600" y="5361347"/>
            <a:ext cx="55244" cy="55244"/>
          </a:xfrm>
          <a:custGeom>
            <a:avLst/>
            <a:gdLst/>
            <a:ahLst/>
            <a:cxnLst/>
            <a:rect l="l" t="t" r="r" b="b"/>
            <a:pathLst>
              <a:path w="55245" h="55245">
                <a:moveTo>
                  <a:pt x="27605" y="0"/>
                </a:moveTo>
                <a:lnTo>
                  <a:pt x="0" y="27641"/>
                </a:lnTo>
                <a:lnTo>
                  <a:pt x="920" y="32243"/>
                </a:lnTo>
                <a:lnTo>
                  <a:pt x="2760" y="39608"/>
                </a:lnTo>
                <a:lnTo>
                  <a:pt x="8281" y="46972"/>
                </a:lnTo>
                <a:lnTo>
                  <a:pt x="15642" y="51574"/>
                </a:lnTo>
                <a:lnTo>
                  <a:pt x="18403" y="53416"/>
                </a:lnTo>
                <a:lnTo>
                  <a:pt x="27605" y="55257"/>
                </a:lnTo>
                <a:lnTo>
                  <a:pt x="36806" y="53416"/>
                </a:lnTo>
                <a:lnTo>
                  <a:pt x="39592" y="51574"/>
                </a:lnTo>
                <a:lnTo>
                  <a:pt x="46954" y="46972"/>
                </a:lnTo>
                <a:lnTo>
                  <a:pt x="47644" y="46051"/>
                </a:lnTo>
                <a:lnTo>
                  <a:pt x="27605" y="46051"/>
                </a:lnTo>
                <a:lnTo>
                  <a:pt x="22084" y="45131"/>
                </a:lnTo>
                <a:lnTo>
                  <a:pt x="14722" y="40528"/>
                </a:lnTo>
                <a:lnTo>
                  <a:pt x="11042" y="35005"/>
                </a:lnTo>
                <a:lnTo>
                  <a:pt x="10121" y="32243"/>
                </a:lnTo>
                <a:lnTo>
                  <a:pt x="9201" y="27641"/>
                </a:lnTo>
                <a:lnTo>
                  <a:pt x="11042" y="20251"/>
                </a:lnTo>
                <a:lnTo>
                  <a:pt x="14722" y="14728"/>
                </a:lnTo>
                <a:lnTo>
                  <a:pt x="20243" y="11046"/>
                </a:lnTo>
                <a:lnTo>
                  <a:pt x="27605" y="9205"/>
                </a:lnTo>
                <a:lnTo>
                  <a:pt x="47644" y="9205"/>
                </a:lnTo>
                <a:lnTo>
                  <a:pt x="46954" y="8284"/>
                </a:lnTo>
                <a:lnTo>
                  <a:pt x="39592" y="2761"/>
                </a:lnTo>
                <a:lnTo>
                  <a:pt x="36806" y="1841"/>
                </a:lnTo>
                <a:lnTo>
                  <a:pt x="27605" y="0"/>
                </a:lnTo>
                <a:close/>
              </a:path>
              <a:path w="55245" h="55245">
                <a:moveTo>
                  <a:pt x="47644" y="9205"/>
                </a:moveTo>
                <a:lnTo>
                  <a:pt x="27605" y="9205"/>
                </a:lnTo>
                <a:lnTo>
                  <a:pt x="34966" y="11046"/>
                </a:lnTo>
                <a:lnTo>
                  <a:pt x="40513" y="14728"/>
                </a:lnTo>
                <a:lnTo>
                  <a:pt x="45114" y="21172"/>
                </a:lnTo>
                <a:lnTo>
                  <a:pt x="46034" y="23038"/>
                </a:lnTo>
                <a:lnTo>
                  <a:pt x="46034" y="32243"/>
                </a:lnTo>
                <a:lnTo>
                  <a:pt x="45114" y="35005"/>
                </a:lnTo>
                <a:lnTo>
                  <a:pt x="40513" y="40528"/>
                </a:lnTo>
                <a:lnTo>
                  <a:pt x="33126" y="45131"/>
                </a:lnTo>
                <a:lnTo>
                  <a:pt x="27605" y="46051"/>
                </a:lnTo>
                <a:lnTo>
                  <a:pt x="47644" y="46051"/>
                </a:lnTo>
                <a:lnTo>
                  <a:pt x="52475" y="39608"/>
                </a:lnTo>
                <a:lnTo>
                  <a:pt x="53395" y="35926"/>
                </a:lnTo>
                <a:lnTo>
                  <a:pt x="55235" y="32243"/>
                </a:lnTo>
                <a:lnTo>
                  <a:pt x="55235" y="23038"/>
                </a:lnTo>
                <a:lnTo>
                  <a:pt x="53395" y="18410"/>
                </a:lnTo>
                <a:lnTo>
                  <a:pt x="52475" y="15648"/>
                </a:lnTo>
                <a:lnTo>
                  <a:pt x="47644" y="9205"/>
                </a:lnTo>
                <a:close/>
              </a:path>
            </a:pathLst>
          </a:custGeom>
          <a:solidFill>
            <a:srgbClr val="0000FF"/>
          </a:solidFill>
        </p:spPr>
        <p:txBody>
          <a:bodyPr wrap="square" lIns="0" tIns="0" rIns="0" bIns="0" rtlCol="0"/>
          <a:lstStyle/>
          <a:p>
            <a:endParaRPr/>
          </a:p>
        </p:txBody>
      </p:sp>
      <p:sp>
        <p:nvSpPr>
          <p:cNvPr id="2309" name="object 2309"/>
          <p:cNvSpPr/>
          <p:nvPr/>
        </p:nvSpPr>
        <p:spPr>
          <a:xfrm>
            <a:off x="5446802" y="5370552"/>
            <a:ext cx="36830" cy="37465"/>
          </a:xfrm>
          <a:custGeom>
            <a:avLst/>
            <a:gdLst/>
            <a:ahLst/>
            <a:cxnLst/>
            <a:rect l="l" t="t" r="r" b="b"/>
            <a:pathLst>
              <a:path w="36829" h="37464">
                <a:moveTo>
                  <a:pt x="18403" y="0"/>
                </a:moveTo>
                <a:lnTo>
                  <a:pt x="11042" y="1841"/>
                </a:lnTo>
                <a:lnTo>
                  <a:pt x="5521" y="5523"/>
                </a:lnTo>
                <a:lnTo>
                  <a:pt x="1840" y="11046"/>
                </a:lnTo>
                <a:lnTo>
                  <a:pt x="0" y="18436"/>
                </a:lnTo>
                <a:lnTo>
                  <a:pt x="920" y="23038"/>
                </a:lnTo>
                <a:lnTo>
                  <a:pt x="1840" y="25800"/>
                </a:lnTo>
                <a:lnTo>
                  <a:pt x="5521" y="31323"/>
                </a:lnTo>
                <a:lnTo>
                  <a:pt x="12882" y="35926"/>
                </a:lnTo>
                <a:lnTo>
                  <a:pt x="18403" y="36846"/>
                </a:lnTo>
                <a:lnTo>
                  <a:pt x="23924" y="35926"/>
                </a:lnTo>
                <a:lnTo>
                  <a:pt x="31311" y="31323"/>
                </a:lnTo>
                <a:lnTo>
                  <a:pt x="35912" y="25800"/>
                </a:lnTo>
                <a:lnTo>
                  <a:pt x="36832" y="23038"/>
                </a:lnTo>
                <a:lnTo>
                  <a:pt x="36832" y="13833"/>
                </a:lnTo>
                <a:lnTo>
                  <a:pt x="35912" y="11966"/>
                </a:lnTo>
                <a:lnTo>
                  <a:pt x="31311" y="5523"/>
                </a:lnTo>
                <a:lnTo>
                  <a:pt x="25764" y="1841"/>
                </a:lnTo>
                <a:lnTo>
                  <a:pt x="18403" y="0"/>
                </a:lnTo>
                <a:close/>
              </a:path>
            </a:pathLst>
          </a:custGeom>
          <a:ln w="3175">
            <a:solidFill>
              <a:srgbClr val="0000FF"/>
            </a:solidFill>
          </a:ln>
        </p:spPr>
        <p:txBody>
          <a:bodyPr wrap="square" lIns="0" tIns="0" rIns="0" bIns="0" rtlCol="0"/>
          <a:lstStyle/>
          <a:p>
            <a:endParaRPr/>
          </a:p>
        </p:txBody>
      </p:sp>
      <p:sp>
        <p:nvSpPr>
          <p:cNvPr id="2310" name="object 2310"/>
          <p:cNvSpPr/>
          <p:nvPr/>
        </p:nvSpPr>
        <p:spPr>
          <a:xfrm>
            <a:off x="5437600" y="5361347"/>
            <a:ext cx="55244" cy="55244"/>
          </a:xfrm>
          <a:custGeom>
            <a:avLst/>
            <a:gdLst/>
            <a:ahLst/>
            <a:cxnLst/>
            <a:rect l="l" t="t" r="r" b="b"/>
            <a:pathLst>
              <a:path w="55245" h="55245">
                <a:moveTo>
                  <a:pt x="27605" y="0"/>
                </a:moveTo>
                <a:lnTo>
                  <a:pt x="53395" y="18410"/>
                </a:lnTo>
                <a:lnTo>
                  <a:pt x="55235" y="23038"/>
                </a:lnTo>
                <a:lnTo>
                  <a:pt x="55235" y="32243"/>
                </a:lnTo>
                <a:lnTo>
                  <a:pt x="53395" y="35926"/>
                </a:lnTo>
                <a:lnTo>
                  <a:pt x="52475" y="39608"/>
                </a:lnTo>
                <a:lnTo>
                  <a:pt x="46954" y="46972"/>
                </a:lnTo>
                <a:lnTo>
                  <a:pt x="39592" y="51574"/>
                </a:lnTo>
                <a:lnTo>
                  <a:pt x="36806" y="53416"/>
                </a:lnTo>
                <a:lnTo>
                  <a:pt x="27605" y="55257"/>
                </a:lnTo>
                <a:lnTo>
                  <a:pt x="18403" y="53416"/>
                </a:lnTo>
                <a:lnTo>
                  <a:pt x="15642" y="51574"/>
                </a:lnTo>
                <a:lnTo>
                  <a:pt x="8281" y="46972"/>
                </a:lnTo>
                <a:lnTo>
                  <a:pt x="2760" y="39608"/>
                </a:lnTo>
                <a:lnTo>
                  <a:pt x="920" y="32243"/>
                </a:lnTo>
                <a:lnTo>
                  <a:pt x="0" y="27641"/>
                </a:lnTo>
                <a:lnTo>
                  <a:pt x="1840" y="18410"/>
                </a:lnTo>
                <a:lnTo>
                  <a:pt x="2760" y="15648"/>
                </a:lnTo>
                <a:lnTo>
                  <a:pt x="8281" y="8284"/>
                </a:lnTo>
                <a:lnTo>
                  <a:pt x="15642" y="2761"/>
                </a:lnTo>
                <a:lnTo>
                  <a:pt x="18403" y="1841"/>
                </a:lnTo>
                <a:lnTo>
                  <a:pt x="27605" y="0"/>
                </a:lnTo>
                <a:close/>
              </a:path>
            </a:pathLst>
          </a:custGeom>
          <a:ln w="3175">
            <a:solidFill>
              <a:srgbClr val="0000FF"/>
            </a:solidFill>
          </a:ln>
        </p:spPr>
        <p:txBody>
          <a:bodyPr wrap="square" lIns="0" tIns="0" rIns="0" bIns="0" rtlCol="0"/>
          <a:lstStyle/>
          <a:p>
            <a:endParaRPr/>
          </a:p>
        </p:txBody>
      </p:sp>
      <p:sp>
        <p:nvSpPr>
          <p:cNvPr id="2311" name="object 2311"/>
          <p:cNvSpPr/>
          <p:nvPr/>
        </p:nvSpPr>
        <p:spPr>
          <a:xfrm>
            <a:off x="5264569" y="5494862"/>
            <a:ext cx="55244" cy="55244"/>
          </a:xfrm>
          <a:custGeom>
            <a:avLst/>
            <a:gdLst/>
            <a:ahLst/>
            <a:cxnLst/>
            <a:rect l="l" t="t" r="r" b="b"/>
            <a:pathLst>
              <a:path w="55245" h="55245">
                <a:moveTo>
                  <a:pt x="27630" y="0"/>
                </a:moveTo>
                <a:lnTo>
                  <a:pt x="0" y="27615"/>
                </a:lnTo>
                <a:lnTo>
                  <a:pt x="1840" y="36820"/>
                </a:lnTo>
                <a:lnTo>
                  <a:pt x="2760" y="39582"/>
                </a:lnTo>
                <a:lnTo>
                  <a:pt x="8319" y="46972"/>
                </a:lnTo>
                <a:lnTo>
                  <a:pt x="15668" y="52495"/>
                </a:lnTo>
                <a:lnTo>
                  <a:pt x="18429" y="53416"/>
                </a:lnTo>
                <a:lnTo>
                  <a:pt x="23029" y="55257"/>
                </a:lnTo>
                <a:lnTo>
                  <a:pt x="32231" y="55257"/>
                </a:lnTo>
                <a:lnTo>
                  <a:pt x="36832" y="53416"/>
                </a:lnTo>
                <a:lnTo>
                  <a:pt x="39592" y="52495"/>
                </a:lnTo>
                <a:lnTo>
                  <a:pt x="46954" y="46972"/>
                </a:lnTo>
                <a:lnTo>
                  <a:pt x="47642" y="46051"/>
                </a:lnTo>
                <a:lnTo>
                  <a:pt x="23029" y="46051"/>
                </a:lnTo>
                <a:lnTo>
                  <a:pt x="21189" y="45131"/>
                </a:lnTo>
                <a:lnTo>
                  <a:pt x="14748" y="40541"/>
                </a:lnTo>
                <a:lnTo>
                  <a:pt x="11080" y="34979"/>
                </a:lnTo>
                <a:lnTo>
                  <a:pt x="9240" y="27615"/>
                </a:lnTo>
                <a:lnTo>
                  <a:pt x="11080" y="20251"/>
                </a:lnTo>
                <a:lnTo>
                  <a:pt x="14748" y="14728"/>
                </a:lnTo>
                <a:lnTo>
                  <a:pt x="20269" y="11046"/>
                </a:lnTo>
                <a:lnTo>
                  <a:pt x="27630" y="9205"/>
                </a:lnTo>
                <a:lnTo>
                  <a:pt x="47644" y="9205"/>
                </a:lnTo>
                <a:lnTo>
                  <a:pt x="46954" y="8284"/>
                </a:lnTo>
                <a:lnTo>
                  <a:pt x="39592" y="2761"/>
                </a:lnTo>
                <a:lnTo>
                  <a:pt x="36832" y="1841"/>
                </a:lnTo>
                <a:lnTo>
                  <a:pt x="27630" y="0"/>
                </a:lnTo>
                <a:close/>
              </a:path>
              <a:path w="55245" h="55245">
                <a:moveTo>
                  <a:pt x="47644" y="9205"/>
                </a:moveTo>
                <a:lnTo>
                  <a:pt x="27630" y="9205"/>
                </a:lnTo>
                <a:lnTo>
                  <a:pt x="34992" y="11046"/>
                </a:lnTo>
                <a:lnTo>
                  <a:pt x="40513" y="14728"/>
                </a:lnTo>
                <a:lnTo>
                  <a:pt x="45114" y="21172"/>
                </a:lnTo>
                <a:lnTo>
                  <a:pt x="46034" y="23013"/>
                </a:lnTo>
                <a:lnTo>
                  <a:pt x="46034" y="32218"/>
                </a:lnTo>
                <a:lnTo>
                  <a:pt x="45114" y="34059"/>
                </a:lnTo>
                <a:lnTo>
                  <a:pt x="40513" y="40541"/>
                </a:lnTo>
                <a:lnTo>
                  <a:pt x="34071" y="45131"/>
                </a:lnTo>
                <a:lnTo>
                  <a:pt x="32231" y="46051"/>
                </a:lnTo>
                <a:lnTo>
                  <a:pt x="47642" y="46051"/>
                </a:lnTo>
                <a:lnTo>
                  <a:pt x="52475" y="39582"/>
                </a:lnTo>
                <a:lnTo>
                  <a:pt x="53395" y="36820"/>
                </a:lnTo>
                <a:lnTo>
                  <a:pt x="55235" y="32218"/>
                </a:lnTo>
                <a:lnTo>
                  <a:pt x="55235" y="23013"/>
                </a:lnTo>
                <a:lnTo>
                  <a:pt x="53395" y="18410"/>
                </a:lnTo>
                <a:lnTo>
                  <a:pt x="52475" y="15648"/>
                </a:lnTo>
                <a:lnTo>
                  <a:pt x="47644" y="9205"/>
                </a:lnTo>
                <a:close/>
              </a:path>
            </a:pathLst>
          </a:custGeom>
          <a:solidFill>
            <a:srgbClr val="0000FF"/>
          </a:solidFill>
        </p:spPr>
        <p:txBody>
          <a:bodyPr wrap="square" lIns="0" tIns="0" rIns="0" bIns="0" rtlCol="0"/>
          <a:lstStyle/>
          <a:p>
            <a:endParaRPr/>
          </a:p>
        </p:txBody>
      </p:sp>
      <p:sp>
        <p:nvSpPr>
          <p:cNvPr id="2312" name="object 2312"/>
          <p:cNvSpPr/>
          <p:nvPr/>
        </p:nvSpPr>
        <p:spPr>
          <a:xfrm>
            <a:off x="5273809" y="5504067"/>
            <a:ext cx="36830" cy="37465"/>
          </a:xfrm>
          <a:custGeom>
            <a:avLst/>
            <a:gdLst/>
            <a:ahLst/>
            <a:cxnLst/>
            <a:rect l="l" t="t" r="r" b="b"/>
            <a:pathLst>
              <a:path w="36829" h="37464">
                <a:moveTo>
                  <a:pt x="18390" y="0"/>
                </a:moveTo>
                <a:lnTo>
                  <a:pt x="11029" y="1841"/>
                </a:lnTo>
                <a:lnTo>
                  <a:pt x="5508" y="5523"/>
                </a:lnTo>
                <a:lnTo>
                  <a:pt x="1840" y="11046"/>
                </a:lnTo>
                <a:lnTo>
                  <a:pt x="0" y="18410"/>
                </a:lnTo>
                <a:lnTo>
                  <a:pt x="1840" y="25774"/>
                </a:lnTo>
                <a:lnTo>
                  <a:pt x="5508" y="31336"/>
                </a:lnTo>
                <a:lnTo>
                  <a:pt x="11949" y="35926"/>
                </a:lnTo>
                <a:lnTo>
                  <a:pt x="13789" y="36846"/>
                </a:lnTo>
                <a:lnTo>
                  <a:pt x="22991" y="36846"/>
                </a:lnTo>
                <a:lnTo>
                  <a:pt x="24831" y="35926"/>
                </a:lnTo>
                <a:lnTo>
                  <a:pt x="31273" y="31336"/>
                </a:lnTo>
                <a:lnTo>
                  <a:pt x="35873" y="24854"/>
                </a:lnTo>
                <a:lnTo>
                  <a:pt x="36794" y="23013"/>
                </a:lnTo>
                <a:lnTo>
                  <a:pt x="36794" y="13807"/>
                </a:lnTo>
                <a:lnTo>
                  <a:pt x="35873" y="11966"/>
                </a:lnTo>
                <a:lnTo>
                  <a:pt x="31273" y="5523"/>
                </a:lnTo>
                <a:lnTo>
                  <a:pt x="25752" y="1841"/>
                </a:lnTo>
                <a:lnTo>
                  <a:pt x="18390" y="0"/>
                </a:lnTo>
                <a:close/>
              </a:path>
            </a:pathLst>
          </a:custGeom>
          <a:ln w="3175">
            <a:solidFill>
              <a:srgbClr val="0000FF"/>
            </a:solidFill>
          </a:ln>
        </p:spPr>
        <p:txBody>
          <a:bodyPr wrap="square" lIns="0" tIns="0" rIns="0" bIns="0" rtlCol="0"/>
          <a:lstStyle/>
          <a:p>
            <a:endParaRPr/>
          </a:p>
        </p:txBody>
      </p:sp>
      <p:sp>
        <p:nvSpPr>
          <p:cNvPr id="2313" name="object 2313"/>
          <p:cNvSpPr/>
          <p:nvPr/>
        </p:nvSpPr>
        <p:spPr>
          <a:xfrm>
            <a:off x="5264569" y="5494862"/>
            <a:ext cx="55244" cy="55244"/>
          </a:xfrm>
          <a:custGeom>
            <a:avLst/>
            <a:gdLst/>
            <a:ahLst/>
            <a:cxnLst/>
            <a:rect l="l" t="t" r="r" b="b"/>
            <a:pathLst>
              <a:path w="55245" h="55245">
                <a:moveTo>
                  <a:pt x="27630" y="0"/>
                </a:moveTo>
                <a:lnTo>
                  <a:pt x="53395" y="18410"/>
                </a:lnTo>
                <a:lnTo>
                  <a:pt x="55235" y="23013"/>
                </a:lnTo>
                <a:lnTo>
                  <a:pt x="55235" y="32218"/>
                </a:lnTo>
                <a:lnTo>
                  <a:pt x="53395" y="36820"/>
                </a:lnTo>
                <a:lnTo>
                  <a:pt x="52475" y="39582"/>
                </a:lnTo>
                <a:lnTo>
                  <a:pt x="46954" y="46972"/>
                </a:lnTo>
                <a:lnTo>
                  <a:pt x="39592" y="52495"/>
                </a:lnTo>
                <a:lnTo>
                  <a:pt x="36832" y="53416"/>
                </a:lnTo>
                <a:lnTo>
                  <a:pt x="32231" y="55257"/>
                </a:lnTo>
                <a:lnTo>
                  <a:pt x="23029" y="55257"/>
                </a:lnTo>
                <a:lnTo>
                  <a:pt x="18429" y="53416"/>
                </a:lnTo>
                <a:lnTo>
                  <a:pt x="15668" y="52495"/>
                </a:lnTo>
                <a:lnTo>
                  <a:pt x="8319" y="46972"/>
                </a:lnTo>
                <a:lnTo>
                  <a:pt x="2760" y="39582"/>
                </a:lnTo>
                <a:lnTo>
                  <a:pt x="1840" y="36820"/>
                </a:lnTo>
                <a:lnTo>
                  <a:pt x="0" y="27615"/>
                </a:lnTo>
                <a:lnTo>
                  <a:pt x="1840" y="18410"/>
                </a:lnTo>
                <a:lnTo>
                  <a:pt x="2760" y="15648"/>
                </a:lnTo>
                <a:lnTo>
                  <a:pt x="8319" y="8284"/>
                </a:lnTo>
                <a:lnTo>
                  <a:pt x="15668" y="2761"/>
                </a:lnTo>
                <a:lnTo>
                  <a:pt x="18429" y="1841"/>
                </a:lnTo>
                <a:lnTo>
                  <a:pt x="27630" y="0"/>
                </a:lnTo>
                <a:close/>
              </a:path>
            </a:pathLst>
          </a:custGeom>
          <a:ln w="3175">
            <a:solidFill>
              <a:srgbClr val="0000FF"/>
            </a:solidFill>
          </a:ln>
        </p:spPr>
        <p:txBody>
          <a:bodyPr wrap="square" lIns="0" tIns="0" rIns="0" bIns="0" rtlCol="0"/>
          <a:lstStyle/>
          <a:p>
            <a:endParaRPr/>
          </a:p>
        </p:txBody>
      </p:sp>
      <p:sp>
        <p:nvSpPr>
          <p:cNvPr id="2314" name="object 2314"/>
          <p:cNvSpPr/>
          <p:nvPr/>
        </p:nvSpPr>
        <p:spPr>
          <a:xfrm>
            <a:off x="5135732" y="5571291"/>
            <a:ext cx="55244" cy="55244"/>
          </a:xfrm>
          <a:custGeom>
            <a:avLst/>
            <a:gdLst/>
            <a:ahLst/>
            <a:cxnLst/>
            <a:rect l="l" t="t" r="r" b="b"/>
            <a:pathLst>
              <a:path w="55245" h="55245">
                <a:moveTo>
                  <a:pt x="27605" y="0"/>
                </a:moveTo>
                <a:lnTo>
                  <a:pt x="23004" y="920"/>
                </a:lnTo>
                <a:lnTo>
                  <a:pt x="15642" y="2761"/>
                </a:lnTo>
                <a:lnTo>
                  <a:pt x="8281" y="8284"/>
                </a:lnTo>
                <a:lnTo>
                  <a:pt x="3680" y="15648"/>
                </a:lnTo>
                <a:lnTo>
                  <a:pt x="1840" y="18410"/>
                </a:lnTo>
                <a:lnTo>
                  <a:pt x="0" y="27615"/>
                </a:lnTo>
                <a:lnTo>
                  <a:pt x="1840" y="36820"/>
                </a:lnTo>
                <a:lnTo>
                  <a:pt x="3680" y="39608"/>
                </a:lnTo>
                <a:lnTo>
                  <a:pt x="8281" y="46972"/>
                </a:lnTo>
                <a:lnTo>
                  <a:pt x="15642" y="52495"/>
                </a:lnTo>
                <a:lnTo>
                  <a:pt x="19323" y="53416"/>
                </a:lnTo>
                <a:lnTo>
                  <a:pt x="23004" y="55257"/>
                </a:lnTo>
                <a:lnTo>
                  <a:pt x="32231" y="55257"/>
                </a:lnTo>
                <a:lnTo>
                  <a:pt x="36832" y="53416"/>
                </a:lnTo>
                <a:lnTo>
                  <a:pt x="39592" y="52495"/>
                </a:lnTo>
                <a:lnTo>
                  <a:pt x="46954" y="46972"/>
                </a:lnTo>
                <a:lnTo>
                  <a:pt x="47644" y="46051"/>
                </a:lnTo>
                <a:lnTo>
                  <a:pt x="23004" y="46051"/>
                </a:lnTo>
                <a:lnTo>
                  <a:pt x="14722" y="40528"/>
                </a:lnTo>
                <a:lnTo>
                  <a:pt x="10121" y="33138"/>
                </a:lnTo>
                <a:lnTo>
                  <a:pt x="9201" y="27615"/>
                </a:lnTo>
                <a:lnTo>
                  <a:pt x="10121" y="22092"/>
                </a:lnTo>
                <a:lnTo>
                  <a:pt x="14722" y="14728"/>
                </a:lnTo>
                <a:lnTo>
                  <a:pt x="19323" y="11046"/>
                </a:lnTo>
                <a:lnTo>
                  <a:pt x="23004" y="10125"/>
                </a:lnTo>
                <a:lnTo>
                  <a:pt x="27605" y="9205"/>
                </a:lnTo>
                <a:lnTo>
                  <a:pt x="47644" y="9205"/>
                </a:lnTo>
                <a:lnTo>
                  <a:pt x="46954" y="8284"/>
                </a:lnTo>
                <a:lnTo>
                  <a:pt x="39592" y="2761"/>
                </a:lnTo>
                <a:lnTo>
                  <a:pt x="36832" y="1841"/>
                </a:lnTo>
                <a:lnTo>
                  <a:pt x="27605" y="0"/>
                </a:lnTo>
                <a:close/>
              </a:path>
              <a:path w="55245" h="55245">
                <a:moveTo>
                  <a:pt x="47644" y="9205"/>
                </a:moveTo>
                <a:lnTo>
                  <a:pt x="27605" y="9205"/>
                </a:lnTo>
                <a:lnTo>
                  <a:pt x="34992" y="11046"/>
                </a:lnTo>
                <a:lnTo>
                  <a:pt x="40513" y="14728"/>
                </a:lnTo>
                <a:lnTo>
                  <a:pt x="45114" y="21172"/>
                </a:lnTo>
                <a:lnTo>
                  <a:pt x="46034" y="23013"/>
                </a:lnTo>
                <a:lnTo>
                  <a:pt x="46034" y="32218"/>
                </a:lnTo>
                <a:lnTo>
                  <a:pt x="45114" y="34059"/>
                </a:lnTo>
                <a:lnTo>
                  <a:pt x="40513" y="40528"/>
                </a:lnTo>
                <a:lnTo>
                  <a:pt x="34071" y="45131"/>
                </a:lnTo>
                <a:lnTo>
                  <a:pt x="32231" y="46051"/>
                </a:lnTo>
                <a:lnTo>
                  <a:pt x="47644" y="46051"/>
                </a:lnTo>
                <a:lnTo>
                  <a:pt x="52475" y="39608"/>
                </a:lnTo>
                <a:lnTo>
                  <a:pt x="53395" y="36820"/>
                </a:lnTo>
                <a:lnTo>
                  <a:pt x="55235" y="32218"/>
                </a:lnTo>
                <a:lnTo>
                  <a:pt x="55235" y="23013"/>
                </a:lnTo>
                <a:lnTo>
                  <a:pt x="53395" y="18410"/>
                </a:lnTo>
                <a:lnTo>
                  <a:pt x="52475" y="15648"/>
                </a:lnTo>
                <a:lnTo>
                  <a:pt x="47644" y="9205"/>
                </a:lnTo>
                <a:close/>
              </a:path>
            </a:pathLst>
          </a:custGeom>
          <a:solidFill>
            <a:srgbClr val="0000FF"/>
          </a:solidFill>
        </p:spPr>
        <p:txBody>
          <a:bodyPr wrap="square" lIns="0" tIns="0" rIns="0" bIns="0" rtlCol="0"/>
          <a:lstStyle/>
          <a:p>
            <a:endParaRPr/>
          </a:p>
        </p:txBody>
      </p:sp>
      <p:sp>
        <p:nvSpPr>
          <p:cNvPr id="2315" name="object 2315"/>
          <p:cNvSpPr/>
          <p:nvPr/>
        </p:nvSpPr>
        <p:spPr>
          <a:xfrm>
            <a:off x="5144934" y="5580496"/>
            <a:ext cx="36830" cy="37465"/>
          </a:xfrm>
          <a:custGeom>
            <a:avLst/>
            <a:gdLst/>
            <a:ahLst/>
            <a:cxnLst/>
            <a:rect l="l" t="t" r="r" b="b"/>
            <a:pathLst>
              <a:path w="36829" h="37464">
                <a:moveTo>
                  <a:pt x="18403" y="0"/>
                </a:moveTo>
                <a:lnTo>
                  <a:pt x="0" y="18410"/>
                </a:lnTo>
                <a:lnTo>
                  <a:pt x="920" y="23933"/>
                </a:lnTo>
                <a:lnTo>
                  <a:pt x="5521" y="31323"/>
                </a:lnTo>
                <a:lnTo>
                  <a:pt x="11042" y="35005"/>
                </a:lnTo>
                <a:lnTo>
                  <a:pt x="13802" y="36846"/>
                </a:lnTo>
                <a:lnTo>
                  <a:pt x="23029" y="36846"/>
                </a:lnTo>
                <a:lnTo>
                  <a:pt x="24870" y="35926"/>
                </a:lnTo>
                <a:lnTo>
                  <a:pt x="31311" y="31323"/>
                </a:lnTo>
                <a:lnTo>
                  <a:pt x="35912" y="24854"/>
                </a:lnTo>
                <a:lnTo>
                  <a:pt x="36832" y="23013"/>
                </a:lnTo>
                <a:lnTo>
                  <a:pt x="36832" y="13807"/>
                </a:lnTo>
                <a:lnTo>
                  <a:pt x="35912" y="11966"/>
                </a:lnTo>
                <a:lnTo>
                  <a:pt x="31311" y="5523"/>
                </a:lnTo>
                <a:lnTo>
                  <a:pt x="25790" y="1841"/>
                </a:lnTo>
                <a:lnTo>
                  <a:pt x="18403" y="0"/>
                </a:lnTo>
                <a:close/>
              </a:path>
            </a:pathLst>
          </a:custGeom>
          <a:ln w="3175">
            <a:solidFill>
              <a:srgbClr val="0000FF"/>
            </a:solidFill>
          </a:ln>
        </p:spPr>
        <p:txBody>
          <a:bodyPr wrap="square" lIns="0" tIns="0" rIns="0" bIns="0" rtlCol="0"/>
          <a:lstStyle/>
          <a:p>
            <a:endParaRPr/>
          </a:p>
        </p:txBody>
      </p:sp>
      <p:sp>
        <p:nvSpPr>
          <p:cNvPr id="2316" name="object 2316"/>
          <p:cNvSpPr/>
          <p:nvPr/>
        </p:nvSpPr>
        <p:spPr>
          <a:xfrm>
            <a:off x="5135732" y="5571291"/>
            <a:ext cx="55244" cy="55244"/>
          </a:xfrm>
          <a:custGeom>
            <a:avLst/>
            <a:gdLst/>
            <a:ahLst/>
            <a:cxnLst/>
            <a:rect l="l" t="t" r="r" b="b"/>
            <a:pathLst>
              <a:path w="55245" h="55245">
                <a:moveTo>
                  <a:pt x="27605" y="0"/>
                </a:moveTo>
                <a:lnTo>
                  <a:pt x="53395" y="18410"/>
                </a:lnTo>
                <a:lnTo>
                  <a:pt x="55235" y="23013"/>
                </a:lnTo>
                <a:lnTo>
                  <a:pt x="55235" y="32218"/>
                </a:lnTo>
                <a:lnTo>
                  <a:pt x="53395" y="36820"/>
                </a:lnTo>
                <a:lnTo>
                  <a:pt x="52475" y="39608"/>
                </a:lnTo>
                <a:lnTo>
                  <a:pt x="46954" y="46972"/>
                </a:lnTo>
                <a:lnTo>
                  <a:pt x="39592" y="52495"/>
                </a:lnTo>
                <a:lnTo>
                  <a:pt x="36832" y="53416"/>
                </a:lnTo>
                <a:lnTo>
                  <a:pt x="32231" y="55257"/>
                </a:lnTo>
                <a:lnTo>
                  <a:pt x="23004" y="55257"/>
                </a:lnTo>
                <a:lnTo>
                  <a:pt x="19323" y="53416"/>
                </a:lnTo>
                <a:lnTo>
                  <a:pt x="15642" y="52495"/>
                </a:lnTo>
                <a:lnTo>
                  <a:pt x="8281" y="46972"/>
                </a:lnTo>
                <a:lnTo>
                  <a:pt x="3680" y="39608"/>
                </a:lnTo>
                <a:lnTo>
                  <a:pt x="1840" y="36820"/>
                </a:lnTo>
                <a:lnTo>
                  <a:pt x="0" y="27615"/>
                </a:lnTo>
                <a:lnTo>
                  <a:pt x="1840" y="18410"/>
                </a:lnTo>
                <a:lnTo>
                  <a:pt x="3680" y="15648"/>
                </a:lnTo>
                <a:lnTo>
                  <a:pt x="8281" y="8284"/>
                </a:lnTo>
                <a:lnTo>
                  <a:pt x="15642" y="2761"/>
                </a:lnTo>
                <a:lnTo>
                  <a:pt x="23004" y="920"/>
                </a:lnTo>
                <a:lnTo>
                  <a:pt x="27605" y="0"/>
                </a:lnTo>
                <a:close/>
              </a:path>
            </a:pathLst>
          </a:custGeom>
          <a:ln w="3175">
            <a:solidFill>
              <a:srgbClr val="0000FF"/>
            </a:solidFill>
          </a:ln>
        </p:spPr>
        <p:txBody>
          <a:bodyPr wrap="square" lIns="0" tIns="0" rIns="0" bIns="0" rtlCol="0"/>
          <a:lstStyle/>
          <a:p>
            <a:endParaRPr/>
          </a:p>
        </p:txBody>
      </p:sp>
      <p:sp>
        <p:nvSpPr>
          <p:cNvPr id="2317" name="object 2317"/>
          <p:cNvSpPr/>
          <p:nvPr/>
        </p:nvSpPr>
        <p:spPr>
          <a:xfrm>
            <a:off x="5098925" y="5592463"/>
            <a:ext cx="55244" cy="55244"/>
          </a:xfrm>
          <a:custGeom>
            <a:avLst/>
            <a:gdLst/>
            <a:ahLst/>
            <a:cxnLst/>
            <a:rect l="l" t="t" r="r" b="b"/>
            <a:pathLst>
              <a:path w="55245" h="55245">
                <a:moveTo>
                  <a:pt x="27605" y="0"/>
                </a:moveTo>
                <a:lnTo>
                  <a:pt x="0" y="27641"/>
                </a:lnTo>
                <a:lnTo>
                  <a:pt x="1840" y="36846"/>
                </a:lnTo>
                <a:lnTo>
                  <a:pt x="2760" y="39608"/>
                </a:lnTo>
                <a:lnTo>
                  <a:pt x="8281" y="46972"/>
                </a:lnTo>
                <a:lnTo>
                  <a:pt x="15642" y="52495"/>
                </a:lnTo>
                <a:lnTo>
                  <a:pt x="18403" y="53416"/>
                </a:lnTo>
                <a:lnTo>
                  <a:pt x="23004" y="55257"/>
                </a:lnTo>
                <a:lnTo>
                  <a:pt x="32206" y="55257"/>
                </a:lnTo>
                <a:lnTo>
                  <a:pt x="36806" y="53416"/>
                </a:lnTo>
                <a:lnTo>
                  <a:pt x="39567" y="52495"/>
                </a:lnTo>
                <a:lnTo>
                  <a:pt x="46928" y="46972"/>
                </a:lnTo>
                <a:lnTo>
                  <a:pt x="47619" y="46051"/>
                </a:lnTo>
                <a:lnTo>
                  <a:pt x="23004" y="46051"/>
                </a:lnTo>
                <a:lnTo>
                  <a:pt x="21163" y="45131"/>
                </a:lnTo>
                <a:lnTo>
                  <a:pt x="14722" y="40528"/>
                </a:lnTo>
                <a:lnTo>
                  <a:pt x="11042" y="35005"/>
                </a:lnTo>
                <a:lnTo>
                  <a:pt x="9201" y="27641"/>
                </a:lnTo>
                <a:lnTo>
                  <a:pt x="11042" y="20277"/>
                </a:lnTo>
                <a:lnTo>
                  <a:pt x="14722" y="14728"/>
                </a:lnTo>
                <a:lnTo>
                  <a:pt x="20243" y="11046"/>
                </a:lnTo>
                <a:lnTo>
                  <a:pt x="27605" y="9205"/>
                </a:lnTo>
                <a:lnTo>
                  <a:pt x="47618" y="9205"/>
                </a:lnTo>
                <a:lnTo>
                  <a:pt x="46928" y="8284"/>
                </a:lnTo>
                <a:lnTo>
                  <a:pt x="39567" y="2761"/>
                </a:lnTo>
                <a:lnTo>
                  <a:pt x="36806" y="1841"/>
                </a:lnTo>
                <a:lnTo>
                  <a:pt x="27605" y="0"/>
                </a:lnTo>
                <a:close/>
              </a:path>
              <a:path w="55245" h="55245">
                <a:moveTo>
                  <a:pt x="47618" y="9205"/>
                </a:moveTo>
                <a:lnTo>
                  <a:pt x="27605" y="9205"/>
                </a:lnTo>
                <a:lnTo>
                  <a:pt x="34966" y="11046"/>
                </a:lnTo>
                <a:lnTo>
                  <a:pt x="40487" y="14728"/>
                </a:lnTo>
                <a:lnTo>
                  <a:pt x="45088" y="21197"/>
                </a:lnTo>
                <a:lnTo>
                  <a:pt x="46008" y="23038"/>
                </a:lnTo>
                <a:lnTo>
                  <a:pt x="46008" y="32243"/>
                </a:lnTo>
                <a:lnTo>
                  <a:pt x="45088" y="34084"/>
                </a:lnTo>
                <a:lnTo>
                  <a:pt x="40487" y="40528"/>
                </a:lnTo>
                <a:lnTo>
                  <a:pt x="34046" y="45131"/>
                </a:lnTo>
                <a:lnTo>
                  <a:pt x="32206" y="46051"/>
                </a:lnTo>
                <a:lnTo>
                  <a:pt x="47619" y="46051"/>
                </a:lnTo>
                <a:lnTo>
                  <a:pt x="52449" y="39608"/>
                </a:lnTo>
                <a:lnTo>
                  <a:pt x="53370" y="36846"/>
                </a:lnTo>
                <a:lnTo>
                  <a:pt x="55210" y="32243"/>
                </a:lnTo>
                <a:lnTo>
                  <a:pt x="55210" y="23038"/>
                </a:lnTo>
                <a:lnTo>
                  <a:pt x="53370" y="18436"/>
                </a:lnTo>
                <a:lnTo>
                  <a:pt x="52449" y="15648"/>
                </a:lnTo>
                <a:lnTo>
                  <a:pt x="47618" y="9205"/>
                </a:lnTo>
                <a:close/>
              </a:path>
            </a:pathLst>
          </a:custGeom>
          <a:solidFill>
            <a:srgbClr val="0000FF"/>
          </a:solidFill>
        </p:spPr>
        <p:txBody>
          <a:bodyPr wrap="square" lIns="0" tIns="0" rIns="0" bIns="0" rtlCol="0"/>
          <a:lstStyle/>
          <a:p>
            <a:endParaRPr/>
          </a:p>
        </p:txBody>
      </p:sp>
      <p:sp>
        <p:nvSpPr>
          <p:cNvPr id="2318" name="object 2318"/>
          <p:cNvSpPr/>
          <p:nvPr/>
        </p:nvSpPr>
        <p:spPr>
          <a:xfrm>
            <a:off x="5108127" y="5601668"/>
            <a:ext cx="36830" cy="37465"/>
          </a:xfrm>
          <a:custGeom>
            <a:avLst/>
            <a:gdLst/>
            <a:ahLst/>
            <a:cxnLst/>
            <a:rect l="l" t="t" r="r" b="b"/>
            <a:pathLst>
              <a:path w="36829" h="37464">
                <a:moveTo>
                  <a:pt x="18403" y="0"/>
                </a:moveTo>
                <a:lnTo>
                  <a:pt x="11042" y="1841"/>
                </a:lnTo>
                <a:lnTo>
                  <a:pt x="5521" y="5523"/>
                </a:lnTo>
                <a:lnTo>
                  <a:pt x="1840" y="11071"/>
                </a:lnTo>
                <a:lnTo>
                  <a:pt x="0" y="18436"/>
                </a:lnTo>
                <a:lnTo>
                  <a:pt x="1840" y="25800"/>
                </a:lnTo>
                <a:lnTo>
                  <a:pt x="5521" y="31323"/>
                </a:lnTo>
                <a:lnTo>
                  <a:pt x="11962" y="35926"/>
                </a:lnTo>
                <a:lnTo>
                  <a:pt x="13802" y="36846"/>
                </a:lnTo>
                <a:lnTo>
                  <a:pt x="23004" y="36846"/>
                </a:lnTo>
                <a:lnTo>
                  <a:pt x="24844" y="35926"/>
                </a:lnTo>
                <a:lnTo>
                  <a:pt x="31285" y="31323"/>
                </a:lnTo>
                <a:lnTo>
                  <a:pt x="35886" y="24879"/>
                </a:lnTo>
                <a:lnTo>
                  <a:pt x="36806" y="23038"/>
                </a:lnTo>
                <a:lnTo>
                  <a:pt x="36806" y="13833"/>
                </a:lnTo>
                <a:lnTo>
                  <a:pt x="35886" y="11992"/>
                </a:lnTo>
                <a:lnTo>
                  <a:pt x="31285" y="5523"/>
                </a:lnTo>
                <a:lnTo>
                  <a:pt x="25764" y="1841"/>
                </a:lnTo>
                <a:lnTo>
                  <a:pt x="18403" y="0"/>
                </a:lnTo>
                <a:close/>
              </a:path>
            </a:pathLst>
          </a:custGeom>
          <a:ln w="3175">
            <a:solidFill>
              <a:srgbClr val="0000FF"/>
            </a:solidFill>
          </a:ln>
        </p:spPr>
        <p:txBody>
          <a:bodyPr wrap="square" lIns="0" tIns="0" rIns="0" bIns="0" rtlCol="0"/>
          <a:lstStyle/>
          <a:p>
            <a:endParaRPr/>
          </a:p>
        </p:txBody>
      </p:sp>
      <p:sp>
        <p:nvSpPr>
          <p:cNvPr id="2319" name="object 2319"/>
          <p:cNvSpPr/>
          <p:nvPr/>
        </p:nvSpPr>
        <p:spPr>
          <a:xfrm>
            <a:off x="5098925" y="5592463"/>
            <a:ext cx="55244" cy="55244"/>
          </a:xfrm>
          <a:custGeom>
            <a:avLst/>
            <a:gdLst/>
            <a:ahLst/>
            <a:cxnLst/>
            <a:rect l="l" t="t" r="r" b="b"/>
            <a:pathLst>
              <a:path w="55245" h="55245">
                <a:moveTo>
                  <a:pt x="27605" y="0"/>
                </a:moveTo>
                <a:lnTo>
                  <a:pt x="53370" y="18436"/>
                </a:lnTo>
                <a:lnTo>
                  <a:pt x="55210" y="23038"/>
                </a:lnTo>
                <a:lnTo>
                  <a:pt x="55210" y="32243"/>
                </a:lnTo>
                <a:lnTo>
                  <a:pt x="53370" y="36846"/>
                </a:lnTo>
                <a:lnTo>
                  <a:pt x="52449" y="39608"/>
                </a:lnTo>
                <a:lnTo>
                  <a:pt x="46928" y="46972"/>
                </a:lnTo>
                <a:lnTo>
                  <a:pt x="39567" y="52495"/>
                </a:lnTo>
                <a:lnTo>
                  <a:pt x="36806" y="53416"/>
                </a:lnTo>
                <a:lnTo>
                  <a:pt x="32206" y="55257"/>
                </a:lnTo>
                <a:lnTo>
                  <a:pt x="23004" y="55257"/>
                </a:lnTo>
                <a:lnTo>
                  <a:pt x="18403" y="53416"/>
                </a:lnTo>
                <a:lnTo>
                  <a:pt x="15642" y="52495"/>
                </a:lnTo>
                <a:lnTo>
                  <a:pt x="8281" y="46972"/>
                </a:lnTo>
                <a:lnTo>
                  <a:pt x="2760" y="39608"/>
                </a:lnTo>
                <a:lnTo>
                  <a:pt x="1840" y="36846"/>
                </a:lnTo>
                <a:lnTo>
                  <a:pt x="0" y="27641"/>
                </a:lnTo>
                <a:lnTo>
                  <a:pt x="1840" y="18436"/>
                </a:lnTo>
                <a:lnTo>
                  <a:pt x="2760" y="15648"/>
                </a:lnTo>
                <a:lnTo>
                  <a:pt x="8281" y="8284"/>
                </a:lnTo>
                <a:lnTo>
                  <a:pt x="15642" y="2761"/>
                </a:lnTo>
                <a:lnTo>
                  <a:pt x="18403" y="1841"/>
                </a:lnTo>
                <a:lnTo>
                  <a:pt x="27605" y="0"/>
                </a:lnTo>
                <a:close/>
              </a:path>
            </a:pathLst>
          </a:custGeom>
          <a:ln w="3175">
            <a:solidFill>
              <a:srgbClr val="0000FF"/>
            </a:solidFill>
          </a:ln>
        </p:spPr>
        <p:txBody>
          <a:bodyPr wrap="square" lIns="0" tIns="0" rIns="0" bIns="0" rtlCol="0"/>
          <a:lstStyle/>
          <a:p>
            <a:endParaRPr/>
          </a:p>
        </p:txBody>
      </p:sp>
      <p:sp>
        <p:nvSpPr>
          <p:cNvPr id="2320" name="object 2320"/>
          <p:cNvSpPr/>
          <p:nvPr/>
        </p:nvSpPr>
        <p:spPr>
          <a:xfrm>
            <a:off x="5005055" y="5626548"/>
            <a:ext cx="55244" cy="55244"/>
          </a:xfrm>
          <a:custGeom>
            <a:avLst/>
            <a:gdLst/>
            <a:ahLst/>
            <a:cxnLst/>
            <a:rect l="l" t="t" r="r" b="b"/>
            <a:pathLst>
              <a:path w="55245" h="55245">
                <a:moveTo>
                  <a:pt x="27592" y="0"/>
                </a:moveTo>
                <a:lnTo>
                  <a:pt x="0" y="27615"/>
                </a:lnTo>
                <a:lnTo>
                  <a:pt x="1840" y="36820"/>
                </a:lnTo>
                <a:lnTo>
                  <a:pt x="2760" y="39582"/>
                </a:lnTo>
                <a:lnTo>
                  <a:pt x="8281" y="46946"/>
                </a:lnTo>
                <a:lnTo>
                  <a:pt x="15642" y="52469"/>
                </a:lnTo>
                <a:lnTo>
                  <a:pt x="18403" y="53390"/>
                </a:lnTo>
                <a:lnTo>
                  <a:pt x="22991" y="55231"/>
                </a:lnTo>
                <a:lnTo>
                  <a:pt x="32193" y="55231"/>
                </a:lnTo>
                <a:lnTo>
                  <a:pt x="36794" y="53390"/>
                </a:lnTo>
                <a:lnTo>
                  <a:pt x="39554" y="52469"/>
                </a:lnTo>
                <a:lnTo>
                  <a:pt x="46916" y="46946"/>
                </a:lnTo>
                <a:lnTo>
                  <a:pt x="47606" y="46026"/>
                </a:lnTo>
                <a:lnTo>
                  <a:pt x="22991" y="46026"/>
                </a:lnTo>
                <a:lnTo>
                  <a:pt x="21151" y="45105"/>
                </a:lnTo>
                <a:lnTo>
                  <a:pt x="14722" y="40503"/>
                </a:lnTo>
                <a:lnTo>
                  <a:pt x="11042" y="34979"/>
                </a:lnTo>
                <a:lnTo>
                  <a:pt x="9201" y="27615"/>
                </a:lnTo>
                <a:lnTo>
                  <a:pt x="11042" y="20251"/>
                </a:lnTo>
                <a:lnTo>
                  <a:pt x="14722" y="14728"/>
                </a:lnTo>
                <a:lnTo>
                  <a:pt x="20231" y="11046"/>
                </a:lnTo>
                <a:lnTo>
                  <a:pt x="27592" y="9205"/>
                </a:lnTo>
                <a:lnTo>
                  <a:pt x="47606" y="9205"/>
                </a:lnTo>
                <a:lnTo>
                  <a:pt x="46916" y="8284"/>
                </a:lnTo>
                <a:lnTo>
                  <a:pt x="39554" y="2761"/>
                </a:lnTo>
                <a:lnTo>
                  <a:pt x="36794" y="1841"/>
                </a:lnTo>
                <a:lnTo>
                  <a:pt x="27592" y="0"/>
                </a:lnTo>
                <a:close/>
              </a:path>
              <a:path w="55245" h="55245">
                <a:moveTo>
                  <a:pt x="47606" y="9205"/>
                </a:moveTo>
                <a:lnTo>
                  <a:pt x="27592" y="9205"/>
                </a:lnTo>
                <a:lnTo>
                  <a:pt x="34953" y="11046"/>
                </a:lnTo>
                <a:lnTo>
                  <a:pt x="40474" y="14728"/>
                </a:lnTo>
                <a:lnTo>
                  <a:pt x="45075" y="21172"/>
                </a:lnTo>
                <a:lnTo>
                  <a:pt x="45995" y="23013"/>
                </a:lnTo>
                <a:lnTo>
                  <a:pt x="45995" y="32218"/>
                </a:lnTo>
                <a:lnTo>
                  <a:pt x="45075" y="34059"/>
                </a:lnTo>
                <a:lnTo>
                  <a:pt x="40474" y="40503"/>
                </a:lnTo>
                <a:lnTo>
                  <a:pt x="34033" y="45105"/>
                </a:lnTo>
                <a:lnTo>
                  <a:pt x="32193" y="46026"/>
                </a:lnTo>
                <a:lnTo>
                  <a:pt x="47606" y="46026"/>
                </a:lnTo>
                <a:lnTo>
                  <a:pt x="52437" y="39582"/>
                </a:lnTo>
                <a:lnTo>
                  <a:pt x="53357" y="36820"/>
                </a:lnTo>
                <a:lnTo>
                  <a:pt x="55197" y="32218"/>
                </a:lnTo>
                <a:lnTo>
                  <a:pt x="55197" y="23013"/>
                </a:lnTo>
                <a:lnTo>
                  <a:pt x="53357" y="18410"/>
                </a:lnTo>
                <a:lnTo>
                  <a:pt x="52437" y="15648"/>
                </a:lnTo>
                <a:lnTo>
                  <a:pt x="47606" y="9205"/>
                </a:lnTo>
                <a:close/>
              </a:path>
            </a:pathLst>
          </a:custGeom>
          <a:solidFill>
            <a:srgbClr val="0000FF"/>
          </a:solidFill>
        </p:spPr>
        <p:txBody>
          <a:bodyPr wrap="square" lIns="0" tIns="0" rIns="0" bIns="0" rtlCol="0"/>
          <a:lstStyle/>
          <a:p>
            <a:endParaRPr/>
          </a:p>
        </p:txBody>
      </p:sp>
      <p:sp>
        <p:nvSpPr>
          <p:cNvPr id="2321" name="object 2321"/>
          <p:cNvSpPr/>
          <p:nvPr/>
        </p:nvSpPr>
        <p:spPr>
          <a:xfrm>
            <a:off x="5014257" y="5635753"/>
            <a:ext cx="36830" cy="36830"/>
          </a:xfrm>
          <a:custGeom>
            <a:avLst/>
            <a:gdLst/>
            <a:ahLst/>
            <a:cxnLst/>
            <a:rect l="l" t="t" r="r" b="b"/>
            <a:pathLst>
              <a:path w="36829" h="36829">
                <a:moveTo>
                  <a:pt x="18390" y="0"/>
                </a:moveTo>
                <a:lnTo>
                  <a:pt x="11029" y="1841"/>
                </a:lnTo>
                <a:lnTo>
                  <a:pt x="5521" y="5523"/>
                </a:lnTo>
                <a:lnTo>
                  <a:pt x="1840" y="11046"/>
                </a:lnTo>
                <a:lnTo>
                  <a:pt x="0" y="18410"/>
                </a:lnTo>
                <a:lnTo>
                  <a:pt x="1840" y="25774"/>
                </a:lnTo>
                <a:lnTo>
                  <a:pt x="5521" y="31297"/>
                </a:lnTo>
                <a:lnTo>
                  <a:pt x="11949" y="35900"/>
                </a:lnTo>
                <a:lnTo>
                  <a:pt x="13789" y="36820"/>
                </a:lnTo>
                <a:lnTo>
                  <a:pt x="22991" y="36820"/>
                </a:lnTo>
                <a:lnTo>
                  <a:pt x="24831" y="35900"/>
                </a:lnTo>
                <a:lnTo>
                  <a:pt x="31273" y="31297"/>
                </a:lnTo>
                <a:lnTo>
                  <a:pt x="35873" y="24854"/>
                </a:lnTo>
                <a:lnTo>
                  <a:pt x="36794" y="23013"/>
                </a:lnTo>
                <a:lnTo>
                  <a:pt x="36794" y="13807"/>
                </a:lnTo>
                <a:lnTo>
                  <a:pt x="35873" y="11966"/>
                </a:lnTo>
                <a:lnTo>
                  <a:pt x="31273" y="5523"/>
                </a:lnTo>
                <a:lnTo>
                  <a:pt x="25752" y="1841"/>
                </a:lnTo>
                <a:lnTo>
                  <a:pt x="18390" y="0"/>
                </a:lnTo>
                <a:close/>
              </a:path>
            </a:pathLst>
          </a:custGeom>
          <a:ln w="3175">
            <a:solidFill>
              <a:srgbClr val="0000FF"/>
            </a:solidFill>
          </a:ln>
        </p:spPr>
        <p:txBody>
          <a:bodyPr wrap="square" lIns="0" tIns="0" rIns="0" bIns="0" rtlCol="0"/>
          <a:lstStyle/>
          <a:p>
            <a:endParaRPr/>
          </a:p>
        </p:txBody>
      </p:sp>
      <p:sp>
        <p:nvSpPr>
          <p:cNvPr id="2322" name="object 2322"/>
          <p:cNvSpPr/>
          <p:nvPr/>
        </p:nvSpPr>
        <p:spPr>
          <a:xfrm>
            <a:off x="5005055" y="5626548"/>
            <a:ext cx="55244" cy="55244"/>
          </a:xfrm>
          <a:custGeom>
            <a:avLst/>
            <a:gdLst/>
            <a:ahLst/>
            <a:cxnLst/>
            <a:rect l="l" t="t" r="r" b="b"/>
            <a:pathLst>
              <a:path w="55245" h="55245">
                <a:moveTo>
                  <a:pt x="27592" y="0"/>
                </a:moveTo>
                <a:lnTo>
                  <a:pt x="53357" y="18410"/>
                </a:lnTo>
                <a:lnTo>
                  <a:pt x="55197" y="23013"/>
                </a:lnTo>
                <a:lnTo>
                  <a:pt x="55197" y="32218"/>
                </a:lnTo>
                <a:lnTo>
                  <a:pt x="53357" y="36820"/>
                </a:lnTo>
                <a:lnTo>
                  <a:pt x="52437" y="39582"/>
                </a:lnTo>
                <a:lnTo>
                  <a:pt x="46916" y="46946"/>
                </a:lnTo>
                <a:lnTo>
                  <a:pt x="39554" y="52469"/>
                </a:lnTo>
                <a:lnTo>
                  <a:pt x="36794" y="53390"/>
                </a:lnTo>
                <a:lnTo>
                  <a:pt x="32193" y="55231"/>
                </a:lnTo>
                <a:lnTo>
                  <a:pt x="22991" y="55231"/>
                </a:lnTo>
                <a:lnTo>
                  <a:pt x="18403" y="53390"/>
                </a:lnTo>
                <a:lnTo>
                  <a:pt x="15642" y="52469"/>
                </a:lnTo>
                <a:lnTo>
                  <a:pt x="8281" y="46946"/>
                </a:lnTo>
                <a:lnTo>
                  <a:pt x="2760" y="39582"/>
                </a:lnTo>
                <a:lnTo>
                  <a:pt x="1840" y="36820"/>
                </a:lnTo>
                <a:lnTo>
                  <a:pt x="0" y="27615"/>
                </a:lnTo>
                <a:lnTo>
                  <a:pt x="1840" y="18410"/>
                </a:lnTo>
                <a:lnTo>
                  <a:pt x="2760" y="15648"/>
                </a:lnTo>
                <a:lnTo>
                  <a:pt x="8281" y="8284"/>
                </a:lnTo>
                <a:lnTo>
                  <a:pt x="15642" y="2761"/>
                </a:lnTo>
                <a:lnTo>
                  <a:pt x="18403" y="1841"/>
                </a:lnTo>
                <a:lnTo>
                  <a:pt x="27592" y="0"/>
                </a:lnTo>
                <a:close/>
              </a:path>
            </a:pathLst>
          </a:custGeom>
          <a:ln w="3175">
            <a:solidFill>
              <a:srgbClr val="0000FF"/>
            </a:solidFill>
          </a:ln>
        </p:spPr>
        <p:txBody>
          <a:bodyPr wrap="square" lIns="0" tIns="0" rIns="0" bIns="0" rtlCol="0"/>
          <a:lstStyle/>
          <a:p>
            <a:endParaRPr/>
          </a:p>
        </p:txBody>
      </p:sp>
      <p:sp>
        <p:nvSpPr>
          <p:cNvPr id="2323" name="object 2323"/>
          <p:cNvSpPr/>
          <p:nvPr/>
        </p:nvSpPr>
        <p:spPr>
          <a:xfrm>
            <a:off x="4645216" y="5830022"/>
            <a:ext cx="55244" cy="55244"/>
          </a:xfrm>
          <a:custGeom>
            <a:avLst/>
            <a:gdLst/>
            <a:ahLst/>
            <a:cxnLst/>
            <a:rect l="l" t="t" r="r" b="b"/>
            <a:pathLst>
              <a:path w="55245" h="55245">
                <a:moveTo>
                  <a:pt x="27592" y="0"/>
                </a:moveTo>
                <a:lnTo>
                  <a:pt x="0" y="27641"/>
                </a:lnTo>
                <a:lnTo>
                  <a:pt x="1840" y="36846"/>
                </a:lnTo>
                <a:lnTo>
                  <a:pt x="2760" y="39608"/>
                </a:lnTo>
                <a:lnTo>
                  <a:pt x="8281" y="46972"/>
                </a:lnTo>
                <a:lnTo>
                  <a:pt x="15642" y="52495"/>
                </a:lnTo>
                <a:lnTo>
                  <a:pt x="18403" y="53416"/>
                </a:lnTo>
                <a:lnTo>
                  <a:pt x="23004" y="55257"/>
                </a:lnTo>
                <a:lnTo>
                  <a:pt x="32193" y="55257"/>
                </a:lnTo>
                <a:lnTo>
                  <a:pt x="36794" y="53416"/>
                </a:lnTo>
                <a:lnTo>
                  <a:pt x="39554" y="52495"/>
                </a:lnTo>
                <a:lnTo>
                  <a:pt x="46916" y="46972"/>
                </a:lnTo>
                <a:lnTo>
                  <a:pt x="47606" y="46051"/>
                </a:lnTo>
                <a:lnTo>
                  <a:pt x="23004" y="46051"/>
                </a:lnTo>
                <a:lnTo>
                  <a:pt x="21163" y="45131"/>
                </a:lnTo>
                <a:lnTo>
                  <a:pt x="14722" y="40528"/>
                </a:lnTo>
                <a:lnTo>
                  <a:pt x="11042" y="35005"/>
                </a:lnTo>
                <a:lnTo>
                  <a:pt x="9201" y="27641"/>
                </a:lnTo>
                <a:lnTo>
                  <a:pt x="11042" y="20277"/>
                </a:lnTo>
                <a:lnTo>
                  <a:pt x="14722" y="14753"/>
                </a:lnTo>
                <a:lnTo>
                  <a:pt x="20243" y="11071"/>
                </a:lnTo>
                <a:lnTo>
                  <a:pt x="27592" y="9205"/>
                </a:lnTo>
                <a:lnTo>
                  <a:pt x="47603" y="9205"/>
                </a:lnTo>
                <a:lnTo>
                  <a:pt x="46916" y="8284"/>
                </a:lnTo>
                <a:lnTo>
                  <a:pt x="39554" y="2761"/>
                </a:lnTo>
                <a:lnTo>
                  <a:pt x="36794" y="1841"/>
                </a:lnTo>
                <a:lnTo>
                  <a:pt x="27592" y="0"/>
                </a:lnTo>
                <a:close/>
              </a:path>
              <a:path w="55245" h="55245">
                <a:moveTo>
                  <a:pt x="47603" y="9205"/>
                </a:moveTo>
                <a:lnTo>
                  <a:pt x="27592" y="9205"/>
                </a:lnTo>
                <a:lnTo>
                  <a:pt x="34953" y="11071"/>
                </a:lnTo>
                <a:lnTo>
                  <a:pt x="40474" y="14753"/>
                </a:lnTo>
                <a:lnTo>
                  <a:pt x="45075" y="21197"/>
                </a:lnTo>
                <a:lnTo>
                  <a:pt x="45995" y="23038"/>
                </a:lnTo>
                <a:lnTo>
                  <a:pt x="45995" y="32243"/>
                </a:lnTo>
                <a:lnTo>
                  <a:pt x="45075" y="34084"/>
                </a:lnTo>
                <a:lnTo>
                  <a:pt x="40474" y="40528"/>
                </a:lnTo>
                <a:lnTo>
                  <a:pt x="34033" y="45131"/>
                </a:lnTo>
                <a:lnTo>
                  <a:pt x="32193" y="46051"/>
                </a:lnTo>
                <a:lnTo>
                  <a:pt x="47606" y="46051"/>
                </a:lnTo>
                <a:lnTo>
                  <a:pt x="52437" y="39608"/>
                </a:lnTo>
                <a:lnTo>
                  <a:pt x="53357" y="36846"/>
                </a:lnTo>
                <a:lnTo>
                  <a:pt x="55197" y="32243"/>
                </a:lnTo>
                <a:lnTo>
                  <a:pt x="55197" y="23038"/>
                </a:lnTo>
                <a:lnTo>
                  <a:pt x="53357" y="18436"/>
                </a:lnTo>
                <a:lnTo>
                  <a:pt x="52437" y="15674"/>
                </a:lnTo>
                <a:lnTo>
                  <a:pt x="47603" y="9205"/>
                </a:lnTo>
                <a:close/>
              </a:path>
            </a:pathLst>
          </a:custGeom>
          <a:solidFill>
            <a:srgbClr val="0000FF"/>
          </a:solidFill>
        </p:spPr>
        <p:txBody>
          <a:bodyPr wrap="square" lIns="0" tIns="0" rIns="0" bIns="0" rtlCol="0"/>
          <a:lstStyle/>
          <a:p>
            <a:endParaRPr/>
          </a:p>
        </p:txBody>
      </p:sp>
      <p:sp>
        <p:nvSpPr>
          <p:cNvPr id="2324" name="object 2324"/>
          <p:cNvSpPr/>
          <p:nvPr/>
        </p:nvSpPr>
        <p:spPr>
          <a:xfrm>
            <a:off x="4654418" y="5839227"/>
            <a:ext cx="36830" cy="37465"/>
          </a:xfrm>
          <a:custGeom>
            <a:avLst/>
            <a:gdLst/>
            <a:ahLst/>
            <a:cxnLst/>
            <a:rect l="l" t="t" r="r" b="b"/>
            <a:pathLst>
              <a:path w="36829" h="37464">
                <a:moveTo>
                  <a:pt x="18390" y="0"/>
                </a:moveTo>
                <a:lnTo>
                  <a:pt x="11042" y="1866"/>
                </a:lnTo>
                <a:lnTo>
                  <a:pt x="5521" y="5548"/>
                </a:lnTo>
                <a:lnTo>
                  <a:pt x="1840" y="11071"/>
                </a:lnTo>
                <a:lnTo>
                  <a:pt x="0" y="18436"/>
                </a:lnTo>
                <a:lnTo>
                  <a:pt x="1840" y="25800"/>
                </a:lnTo>
                <a:lnTo>
                  <a:pt x="5521" y="31323"/>
                </a:lnTo>
                <a:lnTo>
                  <a:pt x="11962" y="35926"/>
                </a:lnTo>
                <a:lnTo>
                  <a:pt x="13802" y="36846"/>
                </a:lnTo>
                <a:lnTo>
                  <a:pt x="22991" y="36846"/>
                </a:lnTo>
                <a:lnTo>
                  <a:pt x="24831" y="35926"/>
                </a:lnTo>
                <a:lnTo>
                  <a:pt x="31273" y="31323"/>
                </a:lnTo>
                <a:lnTo>
                  <a:pt x="35873" y="24879"/>
                </a:lnTo>
                <a:lnTo>
                  <a:pt x="36794" y="23038"/>
                </a:lnTo>
                <a:lnTo>
                  <a:pt x="36794" y="13833"/>
                </a:lnTo>
                <a:lnTo>
                  <a:pt x="35873" y="11992"/>
                </a:lnTo>
                <a:lnTo>
                  <a:pt x="31273" y="5548"/>
                </a:lnTo>
                <a:lnTo>
                  <a:pt x="25752" y="1866"/>
                </a:lnTo>
                <a:lnTo>
                  <a:pt x="18390" y="0"/>
                </a:lnTo>
                <a:close/>
              </a:path>
            </a:pathLst>
          </a:custGeom>
          <a:ln w="3175">
            <a:solidFill>
              <a:srgbClr val="0000FF"/>
            </a:solidFill>
          </a:ln>
        </p:spPr>
        <p:txBody>
          <a:bodyPr wrap="square" lIns="0" tIns="0" rIns="0" bIns="0" rtlCol="0"/>
          <a:lstStyle/>
          <a:p>
            <a:endParaRPr/>
          </a:p>
        </p:txBody>
      </p:sp>
      <p:sp>
        <p:nvSpPr>
          <p:cNvPr id="2325" name="object 2325"/>
          <p:cNvSpPr/>
          <p:nvPr/>
        </p:nvSpPr>
        <p:spPr>
          <a:xfrm>
            <a:off x="4645216" y="5830022"/>
            <a:ext cx="55244" cy="55244"/>
          </a:xfrm>
          <a:custGeom>
            <a:avLst/>
            <a:gdLst/>
            <a:ahLst/>
            <a:cxnLst/>
            <a:rect l="l" t="t" r="r" b="b"/>
            <a:pathLst>
              <a:path w="55245" h="55245">
                <a:moveTo>
                  <a:pt x="27592" y="0"/>
                </a:moveTo>
                <a:lnTo>
                  <a:pt x="53357" y="18436"/>
                </a:lnTo>
                <a:lnTo>
                  <a:pt x="55197" y="23038"/>
                </a:lnTo>
                <a:lnTo>
                  <a:pt x="55197" y="32243"/>
                </a:lnTo>
                <a:lnTo>
                  <a:pt x="53357" y="36846"/>
                </a:lnTo>
                <a:lnTo>
                  <a:pt x="52437" y="39608"/>
                </a:lnTo>
                <a:lnTo>
                  <a:pt x="46916" y="46972"/>
                </a:lnTo>
                <a:lnTo>
                  <a:pt x="39554" y="52495"/>
                </a:lnTo>
                <a:lnTo>
                  <a:pt x="36794" y="53416"/>
                </a:lnTo>
                <a:lnTo>
                  <a:pt x="32193" y="55257"/>
                </a:lnTo>
                <a:lnTo>
                  <a:pt x="23004" y="55257"/>
                </a:lnTo>
                <a:lnTo>
                  <a:pt x="18403" y="53416"/>
                </a:lnTo>
                <a:lnTo>
                  <a:pt x="15642" y="52495"/>
                </a:lnTo>
                <a:lnTo>
                  <a:pt x="8281" y="46972"/>
                </a:lnTo>
                <a:lnTo>
                  <a:pt x="2760" y="39608"/>
                </a:lnTo>
                <a:lnTo>
                  <a:pt x="1840" y="36846"/>
                </a:lnTo>
                <a:lnTo>
                  <a:pt x="0" y="27641"/>
                </a:lnTo>
                <a:lnTo>
                  <a:pt x="1840" y="18436"/>
                </a:lnTo>
                <a:lnTo>
                  <a:pt x="2760" y="15674"/>
                </a:lnTo>
                <a:lnTo>
                  <a:pt x="8281" y="8284"/>
                </a:lnTo>
                <a:lnTo>
                  <a:pt x="15642" y="2761"/>
                </a:lnTo>
                <a:lnTo>
                  <a:pt x="18403" y="1841"/>
                </a:lnTo>
                <a:lnTo>
                  <a:pt x="27592" y="0"/>
                </a:lnTo>
                <a:close/>
              </a:path>
            </a:pathLst>
          </a:custGeom>
          <a:ln w="3175">
            <a:solidFill>
              <a:srgbClr val="0000FF"/>
            </a:solidFill>
          </a:ln>
        </p:spPr>
        <p:txBody>
          <a:bodyPr wrap="square" lIns="0" tIns="0" rIns="0" bIns="0" rtlCol="0"/>
          <a:lstStyle/>
          <a:p>
            <a:endParaRPr/>
          </a:p>
        </p:txBody>
      </p:sp>
      <p:sp>
        <p:nvSpPr>
          <p:cNvPr id="2326" name="object 2326"/>
          <p:cNvSpPr/>
          <p:nvPr/>
        </p:nvSpPr>
        <p:spPr>
          <a:xfrm>
            <a:off x="4393945" y="5976437"/>
            <a:ext cx="55244" cy="55244"/>
          </a:xfrm>
          <a:custGeom>
            <a:avLst/>
            <a:gdLst/>
            <a:ahLst/>
            <a:cxnLst/>
            <a:rect l="l" t="t" r="r" b="b"/>
            <a:pathLst>
              <a:path w="55245" h="55245">
                <a:moveTo>
                  <a:pt x="27605" y="0"/>
                </a:moveTo>
                <a:lnTo>
                  <a:pt x="0" y="27641"/>
                </a:lnTo>
                <a:lnTo>
                  <a:pt x="1840" y="36846"/>
                </a:lnTo>
                <a:lnTo>
                  <a:pt x="2760" y="39608"/>
                </a:lnTo>
                <a:lnTo>
                  <a:pt x="8281" y="46972"/>
                </a:lnTo>
                <a:lnTo>
                  <a:pt x="15642" y="52495"/>
                </a:lnTo>
                <a:lnTo>
                  <a:pt x="18403" y="53416"/>
                </a:lnTo>
                <a:lnTo>
                  <a:pt x="23004" y="55257"/>
                </a:lnTo>
                <a:lnTo>
                  <a:pt x="32193" y="55257"/>
                </a:lnTo>
                <a:lnTo>
                  <a:pt x="36832" y="53416"/>
                </a:lnTo>
                <a:lnTo>
                  <a:pt x="39592" y="52495"/>
                </a:lnTo>
                <a:lnTo>
                  <a:pt x="46954" y="46972"/>
                </a:lnTo>
                <a:lnTo>
                  <a:pt x="47644" y="46051"/>
                </a:lnTo>
                <a:lnTo>
                  <a:pt x="23004" y="46051"/>
                </a:lnTo>
                <a:lnTo>
                  <a:pt x="21163" y="45131"/>
                </a:lnTo>
                <a:lnTo>
                  <a:pt x="14722" y="40528"/>
                </a:lnTo>
                <a:lnTo>
                  <a:pt x="11042" y="35005"/>
                </a:lnTo>
                <a:lnTo>
                  <a:pt x="9201" y="27641"/>
                </a:lnTo>
                <a:lnTo>
                  <a:pt x="11042" y="20276"/>
                </a:lnTo>
                <a:lnTo>
                  <a:pt x="14722" y="14715"/>
                </a:lnTo>
                <a:lnTo>
                  <a:pt x="20243" y="11046"/>
                </a:lnTo>
                <a:lnTo>
                  <a:pt x="27605" y="9205"/>
                </a:lnTo>
                <a:lnTo>
                  <a:pt x="47641" y="9205"/>
                </a:lnTo>
                <a:lnTo>
                  <a:pt x="46954" y="8284"/>
                </a:lnTo>
                <a:lnTo>
                  <a:pt x="39592" y="2761"/>
                </a:lnTo>
                <a:lnTo>
                  <a:pt x="36832" y="1841"/>
                </a:lnTo>
                <a:lnTo>
                  <a:pt x="27605" y="0"/>
                </a:lnTo>
                <a:close/>
              </a:path>
              <a:path w="55245" h="55245">
                <a:moveTo>
                  <a:pt x="47641" y="9205"/>
                </a:moveTo>
                <a:lnTo>
                  <a:pt x="27605" y="9205"/>
                </a:lnTo>
                <a:lnTo>
                  <a:pt x="34953" y="11046"/>
                </a:lnTo>
                <a:lnTo>
                  <a:pt x="40513" y="14715"/>
                </a:lnTo>
                <a:lnTo>
                  <a:pt x="45113" y="21197"/>
                </a:lnTo>
                <a:lnTo>
                  <a:pt x="46034" y="23038"/>
                </a:lnTo>
                <a:lnTo>
                  <a:pt x="46034" y="32243"/>
                </a:lnTo>
                <a:lnTo>
                  <a:pt x="45113" y="34084"/>
                </a:lnTo>
                <a:lnTo>
                  <a:pt x="40513" y="40528"/>
                </a:lnTo>
                <a:lnTo>
                  <a:pt x="34033" y="45131"/>
                </a:lnTo>
                <a:lnTo>
                  <a:pt x="32193" y="46051"/>
                </a:lnTo>
                <a:lnTo>
                  <a:pt x="47644" y="46051"/>
                </a:lnTo>
                <a:lnTo>
                  <a:pt x="52475" y="39608"/>
                </a:lnTo>
                <a:lnTo>
                  <a:pt x="53395" y="36846"/>
                </a:lnTo>
                <a:lnTo>
                  <a:pt x="55235" y="32243"/>
                </a:lnTo>
                <a:lnTo>
                  <a:pt x="55235" y="23038"/>
                </a:lnTo>
                <a:lnTo>
                  <a:pt x="53395" y="18436"/>
                </a:lnTo>
                <a:lnTo>
                  <a:pt x="52475" y="15674"/>
                </a:lnTo>
                <a:lnTo>
                  <a:pt x="47641" y="9205"/>
                </a:lnTo>
                <a:close/>
              </a:path>
            </a:pathLst>
          </a:custGeom>
          <a:solidFill>
            <a:srgbClr val="0000FF"/>
          </a:solidFill>
        </p:spPr>
        <p:txBody>
          <a:bodyPr wrap="square" lIns="0" tIns="0" rIns="0" bIns="0" rtlCol="0"/>
          <a:lstStyle/>
          <a:p>
            <a:endParaRPr/>
          </a:p>
        </p:txBody>
      </p:sp>
      <p:sp>
        <p:nvSpPr>
          <p:cNvPr id="2327" name="object 2327"/>
          <p:cNvSpPr/>
          <p:nvPr/>
        </p:nvSpPr>
        <p:spPr>
          <a:xfrm>
            <a:off x="4403147" y="5985642"/>
            <a:ext cx="36830" cy="37465"/>
          </a:xfrm>
          <a:custGeom>
            <a:avLst/>
            <a:gdLst/>
            <a:ahLst/>
            <a:cxnLst/>
            <a:rect l="l" t="t" r="r" b="b"/>
            <a:pathLst>
              <a:path w="36829" h="37464">
                <a:moveTo>
                  <a:pt x="18403" y="0"/>
                </a:moveTo>
                <a:lnTo>
                  <a:pt x="11041" y="1841"/>
                </a:lnTo>
                <a:lnTo>
                  <a:pt x="5520" y="5510"/>
                </a:lnTo>
                <a:lnTo>
                  <a:pt x="1840" y="11071"/>
                </a:lnTo>
                <a:lnTo>
                  <a:pt x="0" y="18436"/>
                </a:lnTo>
                <a:lnTo>
                  <a:pt x="1840" y="25800"/>
                </a:lnTo>
                <a:lnTo>
                  <a:pt x="5520" y="31323"/>
                </a:lnTo>
                <a:lnTo>
                  <a:pt x="11961" y="35926"/>
                </a:lnTo>
                <a:lnTo>
                  <a:pt x="13802" y="36846"/>
                </a:lnTo>
                <a:lnTo>
                  <a:pt x="22991" y="36846"/>
                </a:lnTo>
                <a:lnTo>
                  <a:pt x="24831" y="35926"/>
                </a:lnTo>
                <a:lnTo>
                  <a:pt x="31311" y="31323"/>
                </a:lnTo>
                <a:lnTo>
                  <a:pt x="35912" y="24879"/>
                </a:lnTo>
                <a:lnTo>
                  <a:pt x="36832" y="23038"/>
                </a:lnTo>
                <a:lnTo>
                  <a:pt x="36832" y="13833"/>
                </a:lnTo>
                <a:lnTo>
                  <a:pt x="35912" y="11992"/>
                </a:lnTo>
                <a:lnTo>
                  <a:pt x="31311" y="5510"/>
                </a:lnTo>
                <a:lnTo>
                  <a:pt x="25751" y="1841"/>
                </a:lnTo>
                <a:lnTo>
                  <a:pt x="18403" y="0"/>
                </a:lnTo>
                <a:close/>
              </a:path>
            </a:pathLst>
          </a:custGeom>
          <a:ln w="3175">
            <a:solidFill>
              <a:srgbClr val="0000FF"/>
            </a:solidFill>
          </a:ln>
        </p:spPr>
        <p:txBody>
          <a:bodyPr wrap="square" lIns="0" tIns="0" rIns="0" bIns="0" rtlCol="0"/>
          <a:lstStyle/>
          <a:p>
            <a:endParaRPr/>
          </a:p>
        </p:txBody>
      </p:sp>
      <p:sp>
        <p:nvSpPr>
          <p:cNvPr id="2328" name="object 2328"/>
          <p:cNvSpPr/>
          <p:nvPr/>
        </p:nvSpPr>
        <p:spPr>
          <a:xfrm>
            <a:off x="4393945" y="5976437"/>
            <a:ext cx="55244" cy="55244"/>
          </a:xfrm>
          <a:custGeom>
            <a:avLst/>
            <a:gdLst/>
            <a:ahLst/>
            <a:cxnLst/>
            <a:rect l="l" t="t" r="r" b="b"/>
            <a:pathLst>
              <a:path w="55245" h="55245">
                <a:moveTo>
                  <a:pt x="27605" y="0"/>
                </a:moveTo>
                <a:lnTo>
                  <a:pt x="53395" y="18436"/>
                </a:lnTo>
                <a:lnTo>
                  <a:pt x="55235" y="23038"/>
                </a:lnTo>
                <a:lnTo>
                  <a:pt x="55235" y="32243"/>
                </a:lnTo>
                <a:lnTo>
                  <a:pt x="53395" y="36846"/>
                </a:lnTo>
                <a:lnTo>
                  <a:pt x="52475" y="39608"/>
                </a:lnTo>
                <a:lnTo>
                  <a:pt x="46954" y="46972"/>
                </a:lnTo>
                <a:lnTo>
                  <a:pt x="39592" y="52495"/>
                </a:lnTo>
                <a:lnTo>
                  <a:pt x="36832" y="53416"/>
                </a:lnTo>
                <a:lnTo>
                  <a:pt x="32193" y="55257"/>
                </a:lnTo>
                <a:lnTo>
                  <a:pt x="23004" y="55257"/>
                </a:lnTo>
                <a:lnTo>
                  <a:pt x="18403" y="53416"/>
                </a:lnTo>
                <a:lnTo>
                  <a:pt x="15642" y="52495"/>
                </a:lnTo>
                <a:lnTo>
                  <a:pt x="8281" y="46972"/>
                </a:lnTo>
                <a:lnTo>
                  <a:pt x="2760" y="39608"/>
                </a:lnTo>
                <a:lnTo>
                  <a:pt x="1840" y="36846"/>
                </a:lnTo>
                <a:lnTo>
                  <a:pt x="0" y="27641"/>
                </a:lnTo>
                <a:lnTo>
                  <a:pt x="1840" y="18436"/>
                </a:lnTo>
                <a:lnTo>
                  <a:pt x="2760" y="15674"/>
                </a:lnTo>
                <a:lnTo>
                  <a:pt x="8281" y="8284"/>
                </a:lnTo>
                <a:lnTo>
                  <a:pt x="15642" y="2761"/>
                </a:lnTo>
                <a:lnTo>
                  <a:pt x="18403" y="1841"/>
                </a:lnTo>
                <a:lnTo>
                  <a:pt x="27605" y="0"/>
                </a:lnTo>
                <a:close/>
              </a:path>
            </a:pathLst>
          </a:custGeom>
          <a:ln w="3175">
            <a:solidFill>
              <a:srgbClr val="0000FF"/>
            </a:solidFill>
          </a:ln>
        </p:spPr>
        <p:txBody>
          <a:bodyPr wrap="square" lIns="0" tIns="0" rIns="0" bIns="0" rtlCol="0"/>
          <a:lstStyle/>
          <a:p>
            <a:endParaRPr/>
          </a:p>
        </p:txBody>
      </p:sp>
      <p:sp>
        <p:nvSpPr>
          <p:cNvPr id="2329" name="object 2329"/>
          <p:cNvSpPr/>
          <p:nvPr/>
        </p:nvSpPr>
        <p:spPr>
          <a:xfrm>
            <a:off x="4173985" y="6103508"/>
            <a:ext cx="55244" cy="55244"/>
          </a:xfrm>
          <a:custGeom>
            <a:avLst/>
            <a:gdLst/>
            <a:ahLst/>
            <a:cxnLst/>
            <a:rect l="l" t="t" r="r" b="b"/>
            <a:pathLst>
              <a:path w="55245" h="55245">
                <a:moveTo>
                  <a:pt x="27605" y="0"/>
                </a:moveTo>
                <a:lnTo>
                  <a:pt x="0" y="27615"/>
                </a:lnTo>
                <a:lnTo>
                  <a:pt x="1840" y="36820"/>
                </a:lnTo>
                <a:lnTo>
                  <a:pt x="2760" y="39608"/>
                </a:lnTo>
                <a:lnTo>
                  <a:pt x="8281" y="46972"/>
                </a:lnTo>
                <a:lnTo>
                  <a:pt x="15643" y="52495"/>
                </a:lnTo>
                <a:lnTo>
                  <a:pt x="18403" y="53416"/>
                </a:lnTo>
                <a:lnTo>
                  <a:pt x="23004" y="55257"/>
                </a:lnTo>
                <a:lnTo>
                  <a:pt x="32206" y="55257"/>
                </a:lnTo>
                <a:lnTo>
                  <a:pt x="36807" y="53416"/>
                </a:lnTo>
                <a:lnTo>
                  <a:pt x="39567" y="52495"/>
                </a:lnTo>
                <a:lnTo>
                  <a:pt x="46954" y="46972"/>
                </a:lnTo>
                <a:lnTo>
                  <a:pt x="47644" y="46051"/>
                </a:lnTo>
                <a:lnTo>
                  <a:pt x="23004" y="46051"/>
                </a:lnTo>
                <a:lnTo>
                  <a:pt x="21164" y="45131"/>
                </a:lnTo>
                <a:lnTo>
                  <a:pt x="14723" y="40528"/>
                </a:lnTo>
                <a:lnTo>
                  <a:pt x="11042" y="34979"/>
                </a:lnTo>
                <a:lnTo>
                  <a:pt x="9201" y="27615"/>
                </a:lnTo>
                <a:lnTo>
                  <a:pt x="11042" y="20251"/>
                </a:lnTo>
                <a:lnTo>
                  <a:pt x="14723" y="14728"/>
                </a:lnTo>
                <a:lnTo>
                  <a:pt x="20244" y="11046"/>
                </a:lnTo>
                <a:lnTo>
                  <a:pt x="27605" y="9205"/>
                </a:lnTo>
                <a:lnTo>
                  <a:pt x="47644" y="9205"/>
                </a:lnTo>
                <a:lnTo>
                  <a:pt x="46954" y="8284"/>
                </a:lnTo>
                <a:lnTo>
                  <a:pt x="39567" y="2761"/>
                </a:lnTo>
                <a:lnTo>
                  <a:pt x="36807" y="1841"/>
                </a:lnTo>
                <a:lnTo>
                  <a:pt x="27605" y="0"/>
                </a:lnTo>
                <a:close/>
              </a:path>
              <a:path w="55245" h="55245">
                <a:moveTo>
                  <a:pt x="47644" y="9205"/>
                </a:moveTo>
                <a:lnTo>
                  <a:pt x="27605" y="9205"/>
                </a:lnTo>
                <a:lnTo>
                  <a:pt x="34966" y="11046"/>
                </a:lnTo>
                <a:lnTo>
                  <a:pt x="40487" y="14728"/>
                </a:lnTo>
                <a:lnTo>
                  <a:pt x="45088" y="21172"/>
                </a:lnTo>
                <a:lnTo>
                  <a:pt x="46008" y="23013"/>
                </a:lnTo>
                <a:lnTo>
                  <a:pt x="46008" y="32218"/>
                </a:lnTo>
                <a:lnTo>
                  <a:pt x="45088" y="34059"/>
                </a:lnTo>
                <a:lnTo>
                  <a:pt x="40487" y="40528"/>
                </a:lnTo>
                <a:lnTo>
                  <a:pt x="34046" y="45131"/>
                </a:lnTo>
                <a:lnTo>
                  <a:pt x="32206" y="46051"/>
                </a:lnTo>
                <a:lnTo>
                  <a:pt x="47644" y="46051"/>
                </a:lnTo>
                <a:lnTo>
                  <a:pt x="52475" y="39608"/>
                </a:lnTo>
                <a:lnTo>
                  <a:pt x="53395" y="36820"/>
                </a:lnTo>
                <a:lnTo>
                  <a:pt x="55236" y="32218"/>
                </a:lnTo>
                <a:lnTo>
                  <a:pt x="55236" y="23013"/>
                </a:lnTo>
                <a:lnTo>
                  <a:pt x="53395" y="18410"/>
                </a:lnTo>
                <a:lnTo>
                  <a:pt x="52475" y="15648"/>
                </a:lnTo>
                <a:lnTo>
                  <a:pt x="47644" y="9205"/>
                </a:lnTo>
                <a:close/>
              </a:path>
            </a:pathLst>
          </a:custGeom>
          <a:solidFill>
            <a:srgbClr val="0000FF"/>
          </a:solidFill>
        </p:spPr>
        <p:txBody>
          <a:bodyPr wrap="square" lIns="0" tIns="0" rIns="0" bIns="0" rtlCol="0"/>
          <a:lstStyle/>
          <a:p>
            <a:endParaRPr/>
          </a:p>
        </p:txBody>
      </p:sp>
      <p:sp>
        <p:nvSpPr>
          <p:cNvPr id="2330" name="object 2330"/>
          <p:cNvSpPr/>
          <p:nvPr/>
        </p:nvSpPr>
        <p:spPr>
          <a:xfrm>
            <a:off x="4183187" y="6112713"/>
            <a:ext cx="36830" cy="37465"/>
          </a:xfrm>
          <a:custGeom>
            <a:avLst/>
            <a:gdLst/>
            <a:ahLst/>
            <a:cxnLst/>
            <a:rect l="l" t="t" r="r" b="b"/>
            <a:pathLst>
              <a:path w="36829" h="37464">
                <a:moveTo>
                  <a:pt x="18403" y="0"/>
                </a:moveTo>
                <a:lnTo>
                  <a:pt x="11042" y="1841"/>
                </a:lnTo>
                <a:lnTo>
                  <a:pt x="5521" y="5523"/>
                </a:lnTo>
                <a:lnTo>
                  <a:pt x="1840" y="11046"/>
                </a:lnTo>
                <a:lnTo>
                  <a:pt x="0" y="18410"/>
                </a:lnTo>
                <a:lnTo>
                  <a:pt x="1840" y="25774"/>
                </a:lnTo>
                <a:lnTo>
                  <a:pt x="5521" y="31323"/>
                </a:lnTo>
                <a:lnTo>
                  <a:pt x="11962" y="35926"/>
                </a:lnTo>
                <a:lnTo>
                  <a:pt x="13802" y="36846"/>
                </a:lnTo>
                <a:lnTo>
                  <a:pt x="23004" y="36846"/>
                </a:lnTo>
                <a:lnTo>
                  <a:pt x="24845" y="35926"/>
                </a:lnTo>
                <a:lnTo>
                  <a:pt x="31286" y="31323"/>
                </a:lnTo>
                <a:lnTo>
                  <a:pt x="35886" y="24854"/>
                </a:lnTo>
                <a:lnTo>
                  <a:pt x="36807" y="23013"/>
                </a:lnTo>
                <a:lnTo>
                  <a:pt x="36807" y="13807"/>
                </a:lnTo>
                <a:lnTo>
                  <a:pt x="35886" y="11966"/>
                </a:lnTo>
                <a:lnTo>
                  <a:pt x="31286" y="5523"/>
                </a:lnTo>
                <a:lnTo>
                  <a:pt x="25765" y="1841"/>
                </a:lnTo>
                <a:lnTo>
                  <a:pt x="18403" y="0"/>
                </a:lnTo>
                <a:close/>
              </a:path>
            </a:pathLst>
          </a:custGeom>
          <a:ln w="3175">
            <a:solidFill>
              <a:srgbClr val="0000FF"/>
            </a:solidFill>
          </a:ln>
        </p:spPr>
        <p:txBody>
          <a:bodyPr wrap="square" lIns="0" tIns="0" rIns="0" bIns="0" rtlCol="0"/>
          <a:lstStyle/>
          <a:p>
            <a:endParaRPr/>
          </a:p>
        </p:txBody>
      </p:sp>
      <p:sp>
        <p:nvSpPr>
          <p:cNvPr id="2331" name="object 2331"/>
          <p:cNvSpPr/>
          <p:nvPr/>
        </p:nvSpPr>
        <p:spPr>
          <a:xfrm>
            <a:off x="4173985" y="6103508"/>
            <a:ext cx="55244" cy="55244"/>
          </a:xfrm>
          <a:custGeom>
            <a:avLst/>
            <a:gdLst/>
            <a:ahLst/>
            <a:cxnLst/>
            <a:rect l="l" t="t" r="r" b="b"/>
            <a:pathLst>
              <a:path w="55245" h="55245">
                <a:moveTo>
                  <a:pt x="27605" y="0"/>
                </a:moveTo>
                <a:lnTo>
                  <a:pt x="53395" y="18410"/>
                </a:lnTo>
                <a:lnTo>
                  <a:pt x="55236" y="23013"/>
                </a:lnTo>
                <a:lnTo>
                  <a:pt x="55236" y="32218"/>
                </a:lnTo>
                <a:lnTo>
                  <a:pt x="53395" y="36820"/>
                </a:lnTo>
                <a:lnTo>
                  <a:pt x="52475" y="39608"/>
                </a:lnTo>
                <a:lnTo>
                  <a:pt x="46954" y="46972"/>
                </a:lnTo>
                <a:lnTo>
                  <a:pt x="39567" y="52495"/>
                </a:lnTo>
                <a:lnTo>
                  <a:pt x="36807" y="53416"/>
                </a:lnTo>
                <a:lnTo>
                  <a:pt x="32206" y="55257"/>
                </a:lnTo>
                <a:lnTo>
                  <a:pt x="23004" y="55257"/>
                </a:lnTo>
                <a:lnTo>
                  <a:pt x="18403" y="53416"/>
                </a:lnTo>
                <a:lnTo>
                  <a:pt x="15643" y="52495"/>
                </a:lnTo>
                <a:lnTo>
                  <a:pt x="8281" y="46972"/>
                </a:lnTo>
                <a:lnTo>
                  <a:pt x="2760" y="39608"/>
                </a:lnTo>
                <a:lnTo>
                  <a:pt x="1840" y="36820"/>
                </a:lnTo>
                <a:lnTo>
                  <a:pt x="0" y="27615"/>
                </a:lnTo>
                <a:lnTo>
                  <a:pt x="1840" y="18410"/>
                </a:lnTo>
                <a:lnTo>
                  <a:pt x="2760" y="15648"/>
                </a:lnTo>
                <a:lnTo>
                  <a:pt x="8281" y="8284"/>
                </a:lnTo>
                <a:lnTo>
                  <a:pt x="15643" y="2761"/>
                </a:lnTo>
                <a:lnTo>
                  <a:pt x="18403" y="1841"/>
                </a:lnTo>
                <a:lnTo>
                  <a:pt x="27605" y="0"/>
                </a:lnTo>
                <a:close/>
              </a:path>
            </a:pathLst>
          </a:custGeom>
          <a:ln w="3175">
            <a:solidFill>
              <a:srgbClr val="0000FF"/>
            </a:solidFill>
          </a:ln>
        </p:spPr>
        <p:txBody>
          <a:bodyPr wrap="square" lIns="0" tIns="0" rIns="0" bIns="0" rtlCol="0"/>
          <a:lstStyle/>
          <a:p>
            <a:endParaRPr/>
          </a:p>
        </p:txBody>
      </p:sp>
      <p:sp>
        <p:nvSpPr>
          <p:cNvPr id="2332" name="object 2332"/>
          <p:cNvSpPr/>
          <p:nvPr/>
        </p:nvSpPr>
        <p:spPr>
          <a:xfrm>
            <a:off x="3913551" y="6228750"/>
            <a:ext cx="55244" cy="55244"/>
          </a:xfrm>
          <a:custGeom>
            <a:avLst/>
            <a:gdLst/>
            <a:ahLst/>
            <a:cxnLst/>
            <a:rect l="l" t="t" r="r" b="b"/>
            <a:pathLst>
              <a:path w="55245" h="55245">
                <a:moveTo>
                  <a:pt x="27592" y="0"/>
                </a:moveTo>
                <a:lnTo>
                  <a:pt x="0" y="27615"/>
                </a:lnTo>
                <a:lnTo>
                  <a:pt x="1840" y="36820"/>
                </a:lnTo>
                <a:lnTo>
                  <a:pt x="2760" y="39582"/>
                </a:lnTo>
                <a:lnTo>
                  <a:pt x="8268" y="46946"/>
                </a:lnTo>
                <a:lnTo>
                  <a:pt x="15630" y="52469"/>
                </a:lnTo>
                <a:lnTo>
                  <a:pt x="18390" y="53390"/>
                </a:lnTo>
                <a:lnTo>
                  <a:pt x="22991" y="55231"/>
                </a:lnTo>
                <a:lnTo>
                  <a:pt x="32193" y="55231"/>
                </a:lnTo>
                <a:lnTo>
                  <a:pt x="36793" y="53390"/>
                </a:lnTo>
                <a:lnTo>
                  <a:pt x="39554" y="52469"/>
                </a:lnTo>
                <a:lnTo>
                  <a:pt x="46915" y="46946"/>
                </a:lnTo>
                <a:lnTo>
                  <a:pt x="47605" y="46026"/>
                </a:lnTo>
                <a:lnTo>
                  <a:pt x="22991" y="46026"/>
                </a:lnTo>
                <a:lnTo>
                  <a:pt x="21151" y="45105"/>
                </a:lnTo>
                <a:lnTo>
                  <a:pt x="14709" y="40503"/>
                </a:lnTo>
                <a:lnTo>
                  <a:pt x="11029" y="34979"/>
                </a:lnTo>
                <a:lnTo>
                  <a:pt x="9188" y="27615"/>
                </a:lnTo>
                <a:lnTo>
                  <a:pt x="11029" y="20251"/>
                </a:lnTo>
                <a:lnTo>
                  <a:pt x="14709" y="14728"/>
                </a:lnTo>
                <a:lnTo>
                  <a:pt x="20231" y="11046"/>
                </a:lnTo>
                <a:lnTo>
                  <a:pt x="27592" y="9205"/>
                </a:lnTo>
                <a:lnTo>
                  <a:pt x="47605" y="9205"/>
                </a:lnTo>
                <a:lnTo>
                  <a:pt x="46915" y="8284"/>
                </a:lnTo>
                <a:lnTo>
                  <a:pt x="39554" y="2761"/>
                </a:lnTo>
                <a:lnTo>
                  <a:pt x="36793" y="1841"/>
                </a:lnTo>
                <a:lnTo>
                  <a:pt x="27592" y="0"/>
                </a:lnTo>
                <a:close/>
              </a:path>
              <a:path w="55245" h="55245">
                <a:moveTo>
                  <a:pt x="47605" y="9205"/>
                </a:moveTo>
                <a:lnTo>
                  <a:pt x="27592" y="9205"/>
                </a:lnTo>
                <a:lnTo>
                  <a:pt x="34953" y="11046"/>
                </a:lnTo>
                <a:lnTo>
                  <a:pt x="40474" y="14728"/>
                </a:lnTo>
                <a:lnTo>
                  <a:pt x="45075" y="21172"/>
                </a:lnTo>
                <a:lnTo>
                  <a:pt x="45995" y="23013"/>
                </a:lnTo>
                <a:lnTo>
                  <a:pt x="45995" y="32218"/>
                </a:lnTo>
                <a:lnTo>
                  <a:pt x="45075" y="34059"/>
                </a:lnTo>
                <a:lnTo>
                  <a:pt x="40474" y="40503"/>
                </a:lnTo>
                <a:lnTo>
                  <a:pt x="34033" y="45105"/>
                </a:lnTo>
                <a:lnTo>
                  <a:pt x="32193" y="46026"/>
                </a:lnTo>
                <a:lnTo>
                  <a:pt x="47605" y="46026"/>
                </a:lnTo>
                <a:lnTo>
                  <a:pt x="52437" y="39582"/>
                </a:lnTo>
                <a:lnTo>
                  <a:pt x="53357" y="36820"/>
                </a:lnTo>
                <a:lnTo>
                  <a:pt x="55197" y="32218"/>
                </a:lnTo>
                <a:lnTo>
                  <a:pt x="55197" y="23013"/>
                </a:lnTo>
                <a:lnTo>
                  <a:pt x="53357" y="18410"/>
                </a:lnTo>
                <a:lnTo>
                  <a:pt x="52437" y="15648"/>
                </a:lnTo>
                <a:lnTo>
                  <a:pt x="47605" y="9205"/>
                </a:lnTo>
                <a:close/>
              </a:path>
            </a:pathLst>
          </a:custGeom>
          <a:solidFill>
            <a:srgbClr val="0000FF"/>
          </a:solidFill>
        </p:spPr>
        <p:txBody>
          <a:bodyPr wrap="square" lIns="0" tIns="0" rIns="0" bIns="0" rtlCol="0"/>
          <a:lstStyle/>
          <a:p>
            <a:endParaRPr/>
          </a:p>
        </p:txBody>
      </p:sp>
      <p:sp>
        <p:nvSpPr>
          <p:cNvPr id="2333" name="object 2333"/>
          <p:cNvSpPr/>
          <p:nvPr/>
        </p:nvSpPr>
        <p:spPr>
          <a:xfrm>
            <a:off x="3922740" y="6237955"/>
            <a:ext cx="36830" cy="36830"/>
          </a:xfrm>
          <a:custGeom>
            <a:avLst/>
            <a:gdLst/>
            <a:ahLst/>
            <a:cxnLst/>
            <a:rect l="l" t="t" r="r" b="b"/>
            <a:pathLst>
              <a:path w="36829" h="36829">
                <a:moveTo>
                  <a:pt x="18403" y="0"/>
                </a:moveTo>
                <a:lnTo>
                  <a:pt x="11042" y="1841"/>
                </a:lnTo>
                <a:lnTo>
                  <a:pt x="5521" y="5523"/>
                </a:lnTo>
                <a:lnTo>
                  <a:pt x="1840" y="11046"/>
                </a:lnTo>
                <a:lnTo>
                  <a:pt x="0" y="18410"/>
                </a:lnTo>
                <a:lnTo>
                  <a:pt x="1840" y="25774"/>
                </a:lnTo>
                <a:lnTo>
                  <a:pt x="5521" y="31297"/>
                </a:lnTo>
                <a:lnTo>
                  <a:pt x="11962" y="35900"/>
                </a:lnTo>
                <a:lnTo>
                  <a:pt x="13802" y="36820"/>
                </a:lnTo>
                <a:lnTo>
                  <a:pt x="23004" y="36820"/>
                </a:lnTo>
                <a:lnTo>
                  <a:pt x="24844" y="35900"/>
                </a:lnTo>
                <a:lnTo>
                  <a:pt x="31285" y="31297"/>
                </a:lnTo>
                <a:lnTo>
                  <a:pt x="35886" y="24854"/>
                </a:lnTo>
                <a:lnTo>
                  <a:pt x="36806" y="23013"/>
                </a:lnTo>
                <a:lnTo>
                  <a:pt x="36806" y="13807"/>
                </a:lnTo>
                <a:lnTo>
                  <a:pt x="35886" y="11966"/>
                </a:lnTo>
                <a:lnTo>
                  <a:pt x="31285" y="5523"/>
                </a:lnTo>
                <a:lnTo>
                  <a:pt x="25764" y="1841"/>
                </a:lnTo>
                <a:lnTo>
                  <a:pt x="18403" y="0"/>
                </a:lnTo>
                <a:close/>
              </a:path>
            </a:pathLst>
          </a:custGeom>
          <a:ln w="3175">
            <a:solidFill>
              <a:srgbClr val="0000FF"/>
            </a:solidFill>
          </a:ln>
        </p:spPr>
        <p:txBody>
          <a:bodyPr wrap="square" lIns="0" tIns="0" rIns="0" bIns="0" rtlCol="0"/>
          <a:lstStyle/>
          <a:p>
            <a:endParaRPr/>
          </a:p>
        </p:txBody>
      </p:sp>
      <p:sp>
        <p:nvSpPr>
          <p:cNvPr id="2334" name="object 2334"/>
          <p:cNvSpPr/>
          <p:nvPr/>
        </p:nvSpPr>
        <p:spPr>
          <a:xfrm>
            <a:off x="3913551" y="6228750"/>
            <a:ext cx="55244" cy="55244"/>
          </a:xfrm>
          <a:custGeom>
            <a:avLst/>
            <a:gdLst/>
            <a:ahLst/>
            <a:cxnLst/>
            <a:rect l="l" t="t" r="r" b="b"/>
            <a:pathLst>
              <a:path w="55245" h="55245">
                <a:moveTo>
                  <a:pt x="27592" y="0"/>
                </a:moveTo>
                <a:lnTo>
                  <a:pt x="53357" y="18410"/>
                </a:lnTo>
                <a:lnTo>
                  <a:pt x="55197" y="23013"/>
                </a:lnTo>
                <a:lnTo>
                  <a:pt x="55197" y="32218"/>
                </a:lnTo>
                <a:lnTo>
                  <a:pt x="53357" y="36820"/>
                </a:lnTo>
                <a:lnTo>
                  <a:pt x="52437" y="39582"/>
                </a:lnTo>
                <a:lnTo>
                  <a:pt x="46915" y="46946"/>
                </a:lnTo>
                <a:lnTo>
                  <a:pt x="39554" y="52469"/>
                </a:lnTo>
                <a:lnTo>
                  <a:pt x="36793" y="53390"/>
                </a:lnTo>
                <a:lnTo>
                  <a:pt x="32193" y="55231"/>
                </a:lnTo>
                <a:lnTo>
                  <a:pt x="22991" y="55231"/>
                </a:lnTo>
                <a:lnTo>
                  <a:pt x="18390" y="53390"/>
                </a:lnTo>
                <a:lnTo>
                  <a:pt x="15630" y="52469"/>
                </a:lnTo>
                <a:lnTo>
                  <a:pt x="8268" y="46946"/>
                </a:lnTo>
                <a:lnTo>
                  <a:pt x="2760" y="39582"/>
                </a:lnTo>
                <a:lnTo>
                  <a:pt x="1840" y="36820"/>
                </a:lnTo>
                <a:lnTo>
                  <a:pt x="0" y="27615"/>
                </a:lnTo>
                <a:lnTo>
                  <a:pt x="1840" y="18410"/>
                </a:lnTo>
                <a:lnTo>
                  <a:pt x="2760" y="15648"/>
                </a:lnTo>
                <a:lnTo>
                  <a:pt x="8268" y="8284"/>
                </a:lnTo>
                <a:lnTo>
                  <a:pt x="15630" y="2761"/>
                </a:lnTo>
                <a:lnTo>
                  <a:pt x="18390" y="1841"/>
                </a:lnTo>
                <a:lnTo>
                  <a:pt x="27592" y="0"/>
                </a:lnTo>
                <a:close/>
              </a:path>
            </a:pathLst>
          </a:custGeom>
          <a:ln w="3175">
            <a:solidFill>
              <a:srgbClr val="0000FF"/>
            </a:solidFill>
          </a:ln>
        </p:spPr>
        <p:txBody>
          <a:bodyPr wrap="square" lIns="0" tIns="0" rIns="0" bIns="0" rtlCol="0"/>
          <a:lstStyle/>
          <a:p>
            <a:endParaRPr/>
          </a:p>
        </p:txBody>
      </p:sp>
      <p:sp>
        <p:nvSpPr>
          <p:cNvPr id="2335" name="object 2335"/>
          <p:cNvSpPr/>
          <p:nvPr/>
        </p:nvSpPr>
        <p:spPr>
          <a:xfrm>
            <a:off x="5936436" y="5342016"/>
            <a:ext cx="38735" cy="38735"/>
          </a:xfrm>
          <a:custGeom>
            <a:avLst/>
            <a:gdLst/>
            <a:ahLst/>
            <a:cxnLst/>
            <a:rect l="l" t="t" r="r" b="b"/>
            <a:pathLst>
              <a:path w="38735" h="38735">
                <a:moveTo>
                  <a:pt x="6441" y="0"/>
                </a:moveTo>
                <a:lnTo>
                  <a:pt x="0" y="6443"/>
                </a:lnTo>
                <a:lnTo>
                  <a:pt x="32206" y="38662"/>
                </a:lnTo>
                <a:lnTo>
                  <a:pt x="38647" y="32218"/>
                </a:lnTo>
                <a:lnTo>
                  <a:pt x="6441" y="0"/>
                </a:lnTo>
                <a:close/>
              </a:path>
            </a:pathLst>
          </a:custGeom>
          <a:solidFill>
            <a:srgbClr val="008000"/>
          </a:solidFill>
        </p:spPr>
        <p:txBody>
          <a:bodyPr wrap="square" lIns="0" tIns="0" rIns="0" bIns="0" rtlCol="0"/>
          <a:lstStyle/>
          <a:p>
            <a:endParaRPr/>
          </a:p>
        </p:txBody>
      </p:sp>
      <p:sp>
        <p:nvSpPr>
          <p:cNvPr id="2336" name="object 2336"/>
          <p:cNvSpPr/>
          <p:nvPr/>
        </p:nvSpPr>
        <p:spPr>
          <a:xfrm>
            <a:off x="5936436" y="5342016"/>
            <a:ext cx="38735" cy="38735"/>
          </a:xfrm>
          <a:custGeom>
            <a:avLst/>
            <a:gdLst/>
            <a:ahLst/>
            <a:cxnLst/>
            <a:rect l="l" t="t" r="r" b="b"/>
            <a:pathLst>
              <a:path w="38735" h="38735">
                <a:moveTo>
                  <a:pt x="6441" y="0"/>
                </a:moveTo>
                <a:lnTo>
                  <a:pt x="38647" y="32218"/>
                </a:lnTo>
                <a:lnTo>
                  <a:pt x="32206" y="38662"/>
                </a:lnTo>
                <a:lnTo>
                  <a:pt x="0" y="6443"/>
                </a:lnTo>
                <a:lnTo>
                  <a:pt x="6441" y="0"/>
                </a:lnTo>
                <a:close/>
              </a:path>
            </a:pathLst>
          </a:custGeom>
          <a:ln w="3175">
            <a:solidFill>
              <a:srgbClr val="008000"/>
            </a:solidFill>
          </a:ln>
        </p:spPr>
        <p:txBody>
          <a:bodyPr wrap="square" lIns="0" tIns="0" rIns="0" bIns="0" rtlCol="0"/>
          <a:lstStyle/>
          <a:p>
            <a:endParaRPr/>
          </a:p>
        </p:txBody>
      </p:sp>
      <p:sp>
        <p:nvSpPr>
          <p:cNvPr id="2337" name="object 2337"/>
          <p:cNvSpPr/>
          <p:nvPr/>
        </p:nvSpPr>
        <p:spPr>
          <a:xfrm>
            <a:off x="5936436" y="5342016"/>
            <a:ext cx="38735" cy="38735"/>
          </a:xfrm>
          <a:custGeom>
            <a:avLst/>
            <a:gdLst/>
            <a:ahLst/>
            <a:cxnLst/>
            <a:rect l="l" t="t" r="r" b="b"/>
            <a:pathLst>
              <a:path w="38735" h="38735">
                <a:moveTo>
                  <a:pt x="32206" y="0"/>
                </a:moveTo>
                <a:lnTo>
                  <a:pt x="0" y="32218"/>
                </a:lnTo>
                <a:lnTo>
                  <a:pt x="6441" y="38662"/>
                </a:lnTo>
                <a:lnTo>
                  <a:pt x="38647" y="6443"/>
                </a:lnTo>
                <a:lnTo>
                  <a:pt x="32206" y="0"/>
                </a:lnTo>
                <a:close/>
              </a:path>
            </a:pathLst>
          </a:custGeom>
          <a:solidFill>
            <a:srgbClr val="008000"/>
          </a:solidFill>
        </p:spPr>
        <p:txBody>
          <a:bodyPr wrap="square" lIns="0" tIns="0" rIns="0" bIns="0" rtlCol="0"/>
          <a:lstStyle/>
          <a:p>
            <a:endParaRPr/>
          </a:p>
        </p:txBody>
      </p:sp>
      <p:sp>
        <p:nvSpPr>
          <p:cNvPr id="2338" name="object 2338"/>
          <p:cNvSpPr/>
          <p:nvPr/>
        </p:nvSpPr>
        <p:spPr>
          <a:xfrm>
            <a:off x="5936436" y="5342016"/>
            <a:ext cx="38735" cy="38735"/>
          </a:xfrm>
          <a:custGeom>
            <a:avLst/>
            <a:gdLst/>
            <a:ahLst/>
            <a:cxnLst/>
            <a:rect l="l" t="t" r="r" b="b"/>
            <a:pathLst>
              <a:path w="38735" h="38735">
                <a:moveTo>
                  <a:pt x="32206" y="0"/>
                </a:moveTo>
                <a:lnTo>
                  <a:pt x="38647" y="6443"/>
                </a:lnTo>
                <a:lnTo>
                  <a:pt x="6441" y="38662"/>
                </a:lnTo>
                <a:lnTo>
                  <a:pt x="0" y="32218"/>
                </a:lnTo>
                <a:lnTo>
                  <a:pt x="32206" y="0"/>
                </a:lnTo>
                <a:close/>
              </a:path>
            </a:pathLst>
          </a:custGeom>
          <a:ln w="3175">
            <a:solidFill>
              <a:srgbClr val="008000"/>
            </a:solidFill>
          </a:ln>
        </p:spPr>
        <p:txBody>
          <a:bodyPr wrap="square" lIns="0" tIns="0" rIns="0" bIns="0" rtlCol="0"/>
          <a:lstStyle/>
          <a:p>
            <a:endParaRPr/>
          </a:p>
        </p:txBody>
      </p:sp>
      <p:sp>
        <p:nvSpPr>
          <p:cNvPr id="2339" name="object 2339"/>
          <p:cNvSpPr/>
          <p:nvPr/>
        </p:nvSpPr>
        <p:spPr>
          <a:xfrm>
            <a:off x="5814960" y="5339255"/>
            <a:ext cx="38735" cy="38735"/>
          </a:xfrm>
          <a:custGeom>
            <a:avLst/>
            <a:gdLst/>
            <a:ahLst/>
            <a:cxnLst/>
            <a:rect l="l" t="t" r="r" b="b"/>
            <a:pathLst>
              <a:path w="38735" h="38735">
                <a:moveTo>
                  <a:pt x="6441" y="0"/>
                </a:moveTo>
                <a:lnTo>
                  <a:pt x="0" y="6443"/>
                </a:lnTo>
                <a:lnTo>
                  <a:pt x="32193" y="38662"/>
                </a:lnTo>
                <a:lnTo>
                  <a:pt x="38634" y="32218"/>
                </a:lnTo>
                <a:lnTo>
                  <a:pt x="6441" y="0"/>
                </a:lnTo>
                <a:close/>
              </a:path>
            </a:pathLst>
          </a:custGeom>
          <a:solidFill>
            <a:srgbClr val="008000"/>
          </a:solidFill>
        </p:spPr>
        <p:txBody>
          <a:bodyPr wrap="square" lIns="0" tIns="0" rIns="0" bIns="0" rtlCol="0"/>
          <a:lstStyle/>
          <a:p>
            <a:endParaRPr/>
          </a:p>
        </p:txBody>
      </p:sp>
      <p:sp>
        <p:nvSpPr>
          <p:cNvPr id="2340" name="object 2340"/>
          <p:cNvSpPr/>
          <p:nvPr/>
        </p:nvSpPr>
        <p:spPr>
          <a:xfrm>
            <a:off x="5814960" y="5339255"/>
            <a:ext cx="38735" cy="38735"/>
          </a:xfrm>
          <a:custGeom>
            <a:avLst/>
            <a:gdLst/>
            <a:ahLst/>
            <a:cxnLst/>
            <a:rect l="l" t="t" r="r" b="b"/>
            <a:pathLst>
              <a:path w="38735" h="38735">
                <a:moveTo>
                  <a:pt x="6441" y="0"/>
                </a:moveTo>
                <a:lnTo>
                  <a:pt x="38634" y="32218"/>
                </a:lnTo>
                <a:lnTo>
                  <a:pt x="32193" y="38662"/>
                </a:lnTo>
                <a:lnTo>
                  <a:pt x="0" y="6443"/>
                </a:lnTo>
                <a:lnTo>
                  <a:pt x="6441" y="0"/>
                </a:lnTo>
                <a:close/>
              </a:path>
            </a:pathLst>
          </a:custGeom>
          <a:ln w="3175">
            <a:solidFill>
              <a:srgbClr val="008000"/>
            </a:solidFill>
          </a:ln>
        </p:spPr>
        <p:txBody>
          <a:bodyPr wrap="square" lIns="0" tIns="0" rIns="0" bIns="0" rtlCol="0"/>
          <a:lstStyle/>
          <a:p>
            <a:endParaRPr/>
          </a:p>
        </p:txBody>
      </p:sp>
      <p:sp>
        <p:nvSpPr>
          <p:cNvPr id="2341" name="object 2341"/>
          <p:cNvSpPr/>
          <p:nvPr/>
        </p:nvSpPr>
        <p:spPr>
          <a:xfrm>
            <a:off x="5814960" y="5339255"/>
            <a:ext cx="38735" cy="38735"/>
          </a:xfrm>
          <a:custGeom>
            <a:avLst/>
            <a:gdLst/>
            <a:ahLst/>
            <a:cxnLst/>
            <a:rect l="l" t="t" r="r" b="b"/>
            <a:pathLst>
              <a:path w="38735" h="38735">
                <a:moveTo>
                  <a:pt x="32193" y="0"/>
                </a:moveTo>
                <a:lnTo>
                  <a:pt x="0" y="32218"/>
                </a:lnTo>
                <a:lnTo>
                  <a:pt x="6441" y="38662"/>
                </a:lnTo>
                <a:lnTo>
                  <a:pt x="38634" y="6443"/>
                </a:lnTo>
                <a:lnTo>
                  <a:pt x="32193" y="0"/>
                </a:lnTo>
                <a:close/>
              </a:path>
            </a:pathLst>
          </a:custGeom>
          <a:solidFill>
            <a:srgbClr val="008000"/>
          </a:solidFill>
        </p:spPr>
        <p:txBody>
          <a:bodyPr wrap="square" lIns="0" tIns="0" rIns="0" bIns="0" rtlCol="0"/>
          <a:lstStyle/>
          <a:p>
            <a:endParaRPr/>
          </a:p>
        </p:txBody>
      </p:sp>
      <p:sp>
        <p:nvSpPr>
          <p:cNvPr id="2342" name="object 2342"/>
          <p:cNvSpPr/>
          <p:nvPr/>
        </p:nvSpPr>
        <p:spPr>
          <a:xfrm>
            <a:off x="5814960" y="5339255"/>
            <a:ext cx="38735" cy="38735"/>
          </a:xfrm>
          <a:custGeom>
            <a:avLst/>
            <a:gdLst/>
            <a:ahLst/>
            <a:cxnLst/>
            <a:rect l="l" t="t" r="r" b="b"/>
            <a:pathLst>
              <a:path w="38735" h="38735">
                <a:moveTo>
                  <a:pt x="32193" y="0"/>
                </a:moveTo>
                <a:lnTo>
                  <a:pt x="38634" y="6443"/>
                </a:lnTo>
                <a:lnTo>
                  <a:pt x="6441" y="38662"/>
                </a:lnTo>
                <a:lnTo>
                  <a:pt x="0" y="32218"/>
                </a:lnTo>
                <a:lnTo>
                  <a:pt x="32193" y="0"/>
                </a:lnTo>
                <a:close/>
              </a:path>
            </a:pathLst>
          </a:custGeom>
          <a:ln w="3175">
            <a:solidFill>
              <a:srgbClr val="008000"/>
            </a:solidFill>
          </a:ln>
        </p:spPr>
        <p:txBody>
          <a:bodyPr wrap="square" lIns="0" tIns="0" rIns="0" bIns="0" rtlCol="0"/>
          <a:lstStyle/>
          <a:p>
            <a:endParaRPr/>
          </a:p>
        </p:txBody>
      </p:sp>
      <p:sp>
        <p:nvSpPr>
          <p:cNvPr id="2343" name="object 2343"/>
          <p:cNvSpPr/>
          <p:nvPr/>
        </p:nvSpPr>
        <p:spPr>
          <a:xfrm>
            <a:off x="5686110" y="5344778"/>
            <a:ext cx="38735" cy="38735"/>
          </a:xfrm>
          <a:custGeom>
            <a:avLst/>
            <a:gdLst/>
            <a:ahLst/>
            <a:cxnLst/>
            <a:rect l="l" t="t" r="r" b="b"/>
            <a:pathLst>
              <a:path w="38735" h="38735">
                <a:moveTo>
                  <a:pt x="6441" y="0"/>
                </a:moveTo>
                <a:lnTo>
                  <a:pt x="0" y="6443"/>
                </a:lnTo>
                <a:lnTo>
                  <a:pt x="32206" y="38662"/>
                </a:lnTo>
                <a:lnTo>
                  <a:pt x="38647" y="32218"/>
                </a:lnTo>
                <a:lnTo>
                  <a:pt x="6441" y="0"/>
                </a:lnTo>
                <a:close/>
              </a:path>
            </a:pathLst>
          </a:custGeom>
          <a:solidFill>
            <a:srgbClr val="008000"/>
          </a:solidFill>
        </p:spPr>
        <p:txBody>
          <a:bodyPr wrap="square" lIns="0" tIns="0" rIns="0" bIns="0" rtlCol="0"/>
          <a:lstStyle/>
          <a:p>
            <a:endParaRPr/>
          </a:p>
        </p:txBody>
      </p:sp>
      <p:sp>
        <p:nvSpPr>
          <p:cNvPr id="2344" name="object 2344"/>
          <p:cNvSpPr/>
          <p:nvPr/>
        </p:nvSpPr>
        <p:spPr>
          <a:xfrm>
            <a:off x="5686110" y="5344778"/>
            <a:ext cx="38735" cy="38735"/>
          </a:xfrm>
          <a:custGeom>
            <a:avLst/>
            <a:gdLst/>
            <a:ahLst/>
            <a:cxnLst/>
            <a:rect l="l" t="t" r="r" b="b"/>
            <a:pathLst>
              <a:path w="38735" h="38735">
                <a:moveTo>
                  <a:pt x="6441" y="0"/>
                </a:moveTo>
                <a:lnTo>
                  <a:pt x="38647" y="32218"/>
                </a:lnTo>
                <a:lnTo>
                  <a:pt x="32206" y="38662"/>
                </a:lnTo>
                <a:lnTo>
                  <a:pt x="0" y="6443"/>
                </a:lnTo>
                <a:lnTo>
                  <a:pt x="6441" y="0"/>
                </a:lnTo>
                <a:close/>
              </a:path>
            </a:pathLst>
          </a:custGeom>
          <a:ln w="3175">
            <a:solidFill>
              <a:srgbClr val="008000"/>
            </a:solidFill>
          </a:ln>
        </p:spPr>
        <p:txBody>
          <a:bodyPr wrap="square" lIns="0" tIns="0" rIns="0" bIns="0" rtlCol="0"/>
          <a:lstStyle/>
          <a:p>
            <a:endParaRPr/>
          </a:p>
        </p:txBody>
      </p:sp>
      <p:sp>
        <p:nvSpPr>
          <p:cNvPr id="2345" name="object 2345"/>
          <p:cNvSpPr/>
          <p:nvPr/>
        </p:nvSpPr>
        <p:spPr>
          <a:xfrm>
            <a:off x="5686110" y="5344778"/>
            <a:ext cx="38735" cy="38735"/>
          </a:xfrm>
          <a:custGeom>
            <a:avLst/>
            <a:gdLst/>
            <a:ahLst/>
            <a:cxnLst/>
            <a:rect l="l" t="t" r="r" b="b"/>
            <a:pathLst>
              <a:path w="38735" h="38735">
                <a:moveTo>
                  <a:pt x="32206" y="0"/>
                </a:moveTo>
                <a:lnTo>
                  <a:pt x="0" y="32218"/>
                </a:lnTo>
                <a:lnTo>
                  <a:pt x="6441" y="38662"/>
                </a:lnTo>
                <a:lnTo>
                  <a:pt x="38647" y="6443"/>
                </a:lnTo>
                <a:lnTo>
                  <a:pt x="32206" y="0"/>
                </a:lnTo>
                <a:close/>
              </a:path>
            </a:pathLst>
          </a:custGeom>
          <a:solidFill>
            <a:srgbClr val="008000"/>
          </a:solidFill>
        </p:spPr>
        <p:txBody>
          <a:bodyPr wrap="square" lIns="0" tIns="0" rIns="0" bIns="0" rtlCol="0"/>
          <a:lstStyle/>
          <a:p>
            <a:endParaRPr/>
          </a:p>
        </p:txBody>
      </p:sp>
      <p:sp>
        <p:nvSpPr>
          <p:cNvPr id="2346" name="object 2346"/>
          <p:cNvSpPr/>
          <p:nvPr/>
        </p:nvSpPr>
        <p:spPr>
          <a:xfrm>
            <a:off x="5686110" y="5344778"/>
            <a:ext cx="38735" cy="38735"/>
          </a:xfrm>
          <a:custGeom>
            <a:avLst/>
            <a:gdLst/>
            <a:ahLst/>
            <a:cxnLst/>
            <a:rect l="l" t="t" r="r" b="b"/>
            <a:pathLst>
              <a:path w="38735" h="38735">
                <a:moveTo>
                  <a:pt x="32206" y="0"/>
                </a:moveTo>
                <a:lnTo>
                  <a:pt x="38647" y="6443"/>
                </a:lnTo>
                <a:lnTo>
                  <a:pt x="6441" y="38662"/>
                </a:lnTo>
                <a:lnTo>
                  <a:pt x="0" y="32218"/>
                </a:lnTo>
                <a:lnTo>
                  <a:pt x="32206" y="0"/>
                </a:lnTo>
                <a:close/>
              </a:path>
            </a:pathLst>
          </a:custGeom>
          <a:ln w="3175">
            <a:solidFill>
              <a:srgbClr val="008000"/>
            </a:solidFill>
          </a:ln>
        </p:spPr>
        <p:txBody>
          <a:bodyPr wrap="square" lIns="0" tIns="0" rIns="0" bIns="0" rtlCol="0"/>
          <a:lstStyle/>
          <a:p>
            <a:endParaRPr/>
          </a:p>
        </p:txBody>
      </p:sp>
      <p:sp>
        <p:nvSpPr>
          <p:cNvPr id="2347" name="object 2347"/>
          <p:cNvSpPr/>
          <p:nvPr/>
        </p:nvSpPr>
        <p:spPr>
          <a:xfrm>
            <a:off x="5579319" y="5342016"/>
            <a:ext cx="38735" cy="40005"/>
          </a:xfrm>
          <a:custGeom>
            <a:avLst/>
            <a:gdLst/>
            <a:ahLst/>
            <a:cxnLst/>
            <a:rect l="l" t="t" r="r" b="b"/>
            <a:pathLst>
              <a:path w="38735" h="40004">
                <a:moveTo>
                  <a:pt x="6479" y="0"/>
                </a:moveTo>
                <a:lnTo>
                  <a:pt x="0" y="6443"/>
                </a:lnTo>
                <a:lnTo>
                  <a:pt x="32244" y="39582"/>
                </a:lnTo>
                <a:lnTo>
                  <a:pt x="38685" y="33138"/>
                </a:lnTo>
                <a:lnTo>
                  <a:pt x="6479" y="0"/>
                </a:lnTo>
                <a:close/>
              </a:path>
            </a:pathLst>
          </a:custGeom>
          <a:solidFill>
            <a:srgbClr val="008000"/>
          </a:solidFill>
        </p:spPr>
        <p:txBody>
          <a:bodyPr wrap="square" lIns="0" tIns="0" rIns="0" bIns="0" rtlCol="0"/>
          <a:lstStyle/>
          <a:p>
            <a:endParaRPr/>
          </a:p>
        </p:txBody>
      </p:sp>
      <p:sp>
        <p:nvSpPr>
          <p:cNvPr id="2348" name="object 2348"/>
          <p:cNvSpPr/>
          <p:nvPr/>
        </p:nvSpPr>
        <p:spPr>
          <a:xfrm>
            <a:off x="5579319" y="5342016"/>
            <a:ext cx="38735" cy="40005"/>
          </a:xfrm>
          <a:custGeom>
            <a:avLst/>
            <a:gdLst/>
            <a:ahLst/>
            <a:cxnLst/>
            <a:rect l="l" t="t" r="r" b="b"/>
            <a:pathLst>
              <a:path w="38735" h="40004">
                <a:moveTo>
                  <a:pt x="6479" y="0"/>
                </a:moveTo>
                <a:lnTo>
                  <a:pt x="38685" y="33138"/>
                </a:lnTo>
                <a:lnTo>
                  <a:pt x="32244" y="39582"/>
                </a:lnTo>
                <a:lnTo>
                  <a:pt x="0" y="6443"/>
                </a:lnTo>
                <a:lnTo>
                  <a:pt x="6479" y="0"/>
                </a:lnTo>
                <a:close/>
              </a:path>
            </a:pathLst>
          </a:custGeom>
          <a:ln w="3175">
            <a:solidFill>
              <a:srgbClr val="008000"/>
            </a:solidFill>
          </a:ln>
        </p:spPr>
        <p:txBody>
          <a:bodyPr wrap="square" lIns="0" tIns="0" rIns="0" bIns="0" rtlCol="0"/>
          <a:lstStyle/>
          <a:p>
            <a:endParaRPr/>
          </a:p>
        </p:txBody>
      </p:sp>
      <p:sp>
        <p:nvSpPr>
          <p:cNvPr id="2349" name="object 2349"/>
          <p:cNvSpPr/>
          <p:nvPr/>
        </p:nvSpPr>
        <p:spPr>
          <a:xfrm>
            <a:off x="5579319" y="5342016"/>
            <a:ext cx="38735" cy="40005"/>
          </a:xfrm>
          <a:custGeom>
            <a:avLst/>
            <a:gdLst/>
            <a:ahLst/>
            <a:cxnLst/>
            <a:rect l="l" t="t" r="r" b="b"/>
            <a:pathLst>
              <a:path w="38735" h="40004">
                <a:moveTo>
                  <a:pt x="32244" y="0"/>
                </a:moveTo>
                <a:lnTo>
                  <a:pt x="0" y="33138"/>
                </a:lnTo>
                <a:lnTo>
                  <a:pt x="6479" y="39582"/>
                </a:lnTo>
                <a:lnTo>
                  <a:pt x="38685" y="6443"/>
                </a:lnTo>
                <a:lnTo>
                  <a:pt x="32244" y="0"/>
                </a:lnTo>
                <a:close/>
              </a:path>
            </a:pathLst>
          </a:custGeom>
          <a:solidFill>
            <a:srgbClr val="008000"/>
          </a:solidFill>
        </p:spPr>
        <p:txBody>
          <a:bodyPr wrap="square" lIns="0" tIns="0" rIns="0" bIns="0" rtlCol="0"/>
          <a:lstStyle/>
          <a:p>
            <a:endParaRPr/>
          </a:p>
        </p:txBody>
      </p:sp>
      <p:sp>
        <p:nvSpPr>
          <p:cNvPr id="2350" name="object 2350"/>
          <p:cNvSpPr/>
          <p:nvPr/>
        </p:nvSpPr>
        <p:spPr>
          <a:xfrm>
            <a:off x="5579319" y="5342016"/>
            <a:ext cx="38735" cy="40005"/>
          </a:xfrm>
          <a:custGeom>
            <a:avLst/>
            <a:gdLst/>
            <a:ahLst/>
            <a:cxnLst/>
            <a:rect l="l" t="t" r="r" b="b"/>
            <a:pathLst>
              <a:path w="38735" h="40004">
                <a:moveTo>
                  <a:pt x="32244" y="0"/>
                </a:moveTo>
                <a:lnTo>
                  <a:pt x="38685" y="6443"/>
                </a:lnTo>
                <a:lnTo>
                  <a:pt x="6479" y="39582"/>
                </a:lnTo>
                <a:lnTo>
                  <a:pt x="0" y="33138"/>
                </a:lnTo>
                <a:lnTo>
                  <a:pt x="32244" y="0"/>
                </a:lnTo>
                <a:close/>
              </a:path>
            </a:pathLst>
          </a:custGeom>
          <a:ln w="3175">
            <a:solidFill>
              <a:srgbClr val="008000"/>
            </a:solidFill>
          </a:ln>
        </p:spPr>
        <p:txBody>
          <a:bodyPr wrap="square" lIns="0" tIns="0" rIns="0" bIns="0" rtlCol="0"/>
          <a:lstStyle/>
          <a:p>
            <a:endParaRPr/>
          </a:p>
        </p:txBody>
      </p:sp>
      <p:sp>
        <p:nvSpPr>
          <p:cNvPr id="2351" name="object 2351"/>
          <p:cNvSpPr/>
          <p:nvPr/>
        </p:nvSpPr>
        <p:spPr>
          <a:xfrm>
            <a:off x="5446802" y="5335573"/>
            <a:ext cx="38735" cy="38735"/>
          </a:xfrm>
          <a:custGeom>
            <a:avLst/>
            <a:gdLst/>
            <a:ahLst/>
            <a:cxnLst/>
            <a:rect l="l" t="t" r="r" b="b"/>
            <a:pathLst>
              <a:path w="38735" h="38735">
                <a:moveTo>
                  <a:pt x="6441" y="0"/>
                </a:moveTo>
                <a:lnTo>
                  <a:pt x="0" y="6443"/>
                </a:lnTo>
                <a:lnTo>
                  <a:pt x="32231" y="38662"/>
                </a:lnTo>
                <a:lnTo>
                  <a:pt x="38672" y="32218"/>
                </a:lnTo>
                <a:lnTo>
                  <a:pt x="6441" y="0"/>
                </a:lnTo>
                <a:close/>
              </a:path>
            </a:pathLst>
          </a:custGeom>
          <a:solidFill>
            <a:srgbClr val="008000"/>
          </a:solidFill>
        </p:spPr>
        <p:txBody>
          <a:bodyPr wrap="square" lIns="0" tIns="0" rIns="0" bIns="0" rtlCol="0"/>
          <a:lstStyle/>
          <a:p>
            <a:endParaRPr/>
          </a:p>
        </p:txBody>
      </p:sp>
      <p:sp>
        <p:nvSpPr>
          <p:cNvPr id="2352" name="object 2352"/>
          <p:cNvSpPr/>
          <p:nvPr/>
        </p:nvSpPr>
        <p:spPr>
          <a:xfrm>
            <a:off x="5446802" y="5335573"/>
            <a:ext cx="38735" cy="38735"/>
          </a:xfrm>
          <a:custGeom>
            <a:avLst/>
            <a:gdLst/>
            <a:ahLst/>
            <a:cxnLst/>
            <a:rect l="l" t="t" r="r" b="b"/>
            <a:pathLst>
              <a:path w="38735" h="38735">
                <a:moveTo>
                  <a:pt x="6441" y="0"/>
                </a:moveTo>
                <a:lnTo>
                  <a:pt x="38672" y="32218"/>
                </a:lnTo>
                <a:lnTo>
                  <a:pt x="32231" y="38662"/>
                </a:lnTo>
                <a:lnTo>
                  <a:pt x="0" y="6443"/>
                </a:lnTo>
                <a:lnTo>
                  <a:pt x="6441" y="0"/>
                </a:lnTo>
                <a:close/>
              </a:path>
            </a:pathLst>
          </a:custGeom>
          <a:ln w="3175">
            <a:solidFill>
              <a:srgbClr val="008000"/>
            </a:solidFill>
          </a:ln>
        </p:spPr>
        <p:txBody>
          <a:bodyPr wrap="square" lIns="0" tIns="0" rIns="0" bIns="0" rtlCol="0"/>
          <a:lstStyle/>
          <a:p>
            <a:endParaRPr/>
          </a:p>
        </p:txBody>
      </p:sp>
      <p:sp>
        <p:nvSpPr>
          <p:cNvPr id="2353" name="object 2353"/>
          <p:cNvSpPr/>
          <p:nvPr/>
        </p:nvSpPr>
        <p:spPr>
          <a:xfrm>
            <a:off x="5446802" y="5335573"/>
            <a:ext cx="38735" cy="38735"/>
          </a:xfrm>
          <a:custGeom>
            <a:avLst/>
            <a:gdLst/>
            <a:ahLst/>
            <a:cxnLst/>
            <a:rect l="l" t="t" r="r" b="b"/>
            <a:pathLst>
              <a:path w="38735" h="38735">
                <a:moveTo>
                  <a:pt x="32231" y="0"/>
                </a:moveTo>
                <a:lnTo>
                  <a:pt x="0" y="32218"/>
                </a:lnTo>
                <a:lnTo>
                  <a:pt x="6441" y="38662"/>
                </a:lnTo>
                <a:lnTo>
                  <a:pt x="38672" y="6443"/>
                </a:lnTo>
                <a:lnTo>
                  <a:pt x="32231" y="0"/>
                </a:lnTo>
                <a:close/>
              </a:path>
            </a:pathLst>
          </a:custGeom>
          <a:solidFill>
            <a:srgbClr val="008000"/>
          </a:solidFill>
        </p:spPr>
        <p:txBody>
          <a:bodyPr wrap="square" lIns="0" tIns="0" rIns="0" bIns="0" rtlCol="0"/>
          <a:lstStyle/>
          <a:p>
            <a:endParaRPr/>
          </a:p>
        </p:txBody>
      </p:sp>
      <p:sp>
        <p:nvSpPr>
          <p:cNvPr id="2354" name="object 2354"/>
          <p:cNvSpPr/>
          <p:nvPr/>
        </p:nvSpPr>
        <p:spPr>
          <a:xfrm>
            <a:off x="5446802" y="5335573"/>
            <a:ext cx="38735" cy="38735"/>
          </a:xfrm>
          <a:custGeom>
            <a:avLst/>
            <a:gdLst/>
            <a:ahLst/>
            <a:cxnLst/>
            <a:rect l="l" t="t" r="r" b="b"/>
            <a:pathLst>
              <a:path w="38735" h="38735">
                <a:moveTo>
                  <a:pt x="32231" y="0"/>
                </a:moveTo>
                <a:lnTo>
                  <a:pt x="38672" y="6443"/>
                </a:lnTo>
                <a:lnTo>
                  <a:pt x="6441" y="38662"/>
                </a:lnTo>
                <a:lnTo>
                  <a:pt x="0" y="32218"/>
                </a:lnTo>
                <a:lnTo>
                  <a:pt x="32231" y="0"/>
                </a:lnTo>
                <a:close/>
              </a:path>
            </a:pathLst>
          </a:custGeom>
          <a:ln w="3175">
            <a:solidFill>
              <a:srgbClr val="008000"/>
            </a:solidFill>
          </a:ln>
        </p:spPr>
        <p:txBody>
          <a:bodyPr wrap="square" lIns="0" tIns="0" rIns="0" bIns="0" rtlCol="0"/>
          <a:lstStyle/>
          <a:p>
            <a:endParaRPr/>
          </a:p>
        </p:txBody>
      </p:sp>
      <p:sp>
        <p:nvSpPr>
          <p:cNvPr id="2355" name="object 2355"/>
          <p:cNvSpPr/>
          <p:nvPr/>
        </p:nvSpPr>
        <p:spPr>
          <a:xfrm>
            <a:off x="5272889" y="5324526"/>
            <a:ext cx="38735" cy="38735"/>
          </a:xfrm>
          <a:custGeom>
            <a:avLst/>
            <a:gdLst/>
            <a:ahLst/>
            <a:cxnLst/>
            <a:rect l="l" t="t" r="r" b="b"/>
            <a:pathLst>
              <a:path w="38735" h="38735">
                <a:moveTo>
                  <a:pt x="6428" y="0"/>
                </a:moveTo>
                <a:lnTo>
                  <a:pt x="0" y="6443"/>
                </a:lnTo>
                <a:lnTo>
                  <a:pt x="32193" y="38662"/>
                </a:lnTo>
                <a:lnTo>
                  <a:pt x="38634" y="32218"/>
                </a:lnTo>
                <a:lnTo>
                  <a:pt x="6428" y="0"/>
                </a:lnTo>
                <a:close/>
              </a:path>
            </a:pathLst>
          </a:custGeom>
          <a:solidFill>
            <a:srgbClr val="008000"/>
          </a:solidFill>
        </p:spPr>
        <p:txBody>
          <a:bodyPr wrap="square" lIns="0" tIns="0" rIns="0" bIns="0" rtlCol="0"/>
          <a:lstStyle/>
          <a:p>
            <a:endParaRPr/>
          </a:p>
        </p:txBody>
      </p:sp>
      <p:sp>
        <p:nvSpPr>
          <p:cNvPr id="2356" name="object 2356"/>
          <p:cNvSpPr/>
          <p:nvPr/>
        </p:nvSpPr>
        <p:spPr>
          <a:xfrm>
            <a:off x="5272889" y="5324526"/>
            <a:ext cx="38735" cy="38735"/>
          </a:xfrm>
          <a:custGeom>
            <a:avLst/>
            <a:gdLst/>
            <a:ahLst/>
            <a:cxnLst/>
            <a:rect l="l" t="t" r="r" b="b"/>
            <a:pathLst>
              <a:path w="38735" h="38735">
                <a:moveTo>
                  <a:pt x="6428" y="0"/>
                </a:moveTo>
                <a:lnTo>
                  <a:pt x="38634" y="32218"/>
                </a:lnTo>
                <a:lnTo>
                  <a:pt x="32193" y="38662"/>
                </a:lnTo>
                <a:lnTo>
                  <a:pt x="0" y="6443"/>
                </a:lnTo>
                <a:lnTo>
                  <a:pt x="6428" y="0"/>
                </a:lnTo>
                <a:close/>
              </a:path>
            </a:pathLst>
          </a:custGeom>
          <a:ln w="3175">
            <a:solidFill>
              <a:srgbClr val="008000"/>
            </a:solidFill>
          </a:ln>
        </p:spPr>
        <p:txBody>
          <a:bodyPr wrap="square" lIns="0" tIns="0" rIns="0" bIns="0" rtlCol="0"/>
          <a:lstStyle/>
          <a:p>
            <a:endParaRPr/>
          </a:p>
        </p:txBody>
      </p:sp>
      <p:sp>
        <p:nvSpPr>
          <p:cNvPr id="2357" name="object 2357"/>
          <p:cNvSpPr/>
          <p:nvPr/>
        </p:nvSpPr>
        <p:spPr>
          <a:xfrm>
            <a:off x="5272889" y="5324526"/>
            <a:ext cx="38735" cy="38735"/>
          </a:xfrm>
          <a:custGeom>
            <a:avLst/>
            <a:gdLst/>
            <a:ahLst/>
            <a:cxnLst/>
            <a:rect l="l" t="t" r="r" b="b"/>
            <a:pathLst>
              <a:path w="38735" h="38735">
                <a:moveTo>
                  <a:pt x="32193" y="0"/>
                </a:moveTo>
                <a:lnTo>
                  <a:pt x="0" y="32218"/>
                </a:lnTo>
                <a:lnTo>
                  <a:pt x="6428" y="38662"/>
                </a:lnTo>
                <a:lnTo>
                  <a:pt x="38634" y="6443"/>
                </a:lnTo>
                <a:lnTo>
                  <a:pt x="32193" y="0"/>
                </a:lnTo>
                <a:close/>
              </a:path>
            </a:pathLst>
          </a:custGeom>
          <a:solidFill>
            <a:srgbClr val="008000"/>
          </a:solidFill>
        </p:spPr>
        <p:txBody>
          <a:bodyPr wrap="square" lIns="0" tIns="0" rIns="0" bIns="0" rtlCol="0"/>
          <a:lstStyle/>
          <a:p>
            <a:endParaRPr/>
          </a:p>
        </p:txBody>
      </p:sp>
      <p:sp>
        <p:nvSpPr>
          <p:cNvPr id="2358" name="object 2358"/>
          <p:cNvSpPr/>
          <p:nvPr/>
        </p:nvSpPr>
        <p:spPr>
          <a:xfrm>
            <a:off x="5272889" y="5324526"/>
            <a:ext cx="38735" cy="38735"/>
          </a:xfrm>
          <a:custGeom>
            <a:avLst/>
            <a:gdLst/>
            <a:ahLst/>
            <a:cxnLst/>
            <a:rect l="l" t="t" r="r" b="b"/>
            <a:pathLst>
              <a:path w="38735" h="38735">
                <a:moveTo>
                  <a:pt x="32193" y="0"/>
                </a:moveTo>
                <a:lnTo>
                  <a:pt x="38634" y="6443"/>
                </a:lnTo>
                <a:lnTo>
                  <a:pt x="6428" y="38662"/>
                </a:lnTo>
                <a:lnTo>
                  <a:pt x="0" y="32218"/>
                </a:lnTo>
                <a:lnTo>
                  <a:pt x="32193" y="0"/>
                </a:lnTo>
                <a:close/>
              </a:path>
            </a:pathLst>
          </a:custGeom>
          <a:ln w="3175">
            <a:solidFill>
              <a:srgbClr val="008000"/>
            </a:solidFill>
          </a:ln>
        </p:spPr>
        <p:txBody>
          <a:bodyPr wrap="square" lIns="0" tIns="0" rIns="0" bIns="0" rtlCol="0"/>
          <a:lstStyle/>
          <a:p>
            <a:endParaRPr/>
          </a:p>
        </p:txBody>
      </p:sp>
      <p:sp>
        <p:nvSpPr>
          <p:cNvPr id="2359" name="object 2359"/>
          <p:cNvSpPr/>
          <p:nvPr/>
        </p:nvSpPr>
        <p:spPr>
          <a:xfrm>
            <a:off x="5144934" y="5329129"/>
            <a:ext cx="38735" cy="38735"/>
          </a:xfrm>
          <a:custGeom>
            <a:avLst/>
            <a:gdLst/>
            <a:ahLst/>
            <a:cxnLst/>
            <a:rect l="l" t="t" r="r" b="b"/>
            <a:pathLst>
              <a:path w="38735" h="38735">
                <a:moveTo>
                  <a:pt x="6441" y="0"/>
                </a:moveTo>
                <a:lnTo>
                  <a:pt x="0" y="6443"/>
                </a:lnTo>
                <a:lnTo>
                  <a:pt x="32231" y="38662"/>
                </a:lnTo>
                <a:lnTo>
                  <a:pt x="38672" y="32218"/>
                </a:lnTo>
                <a:lnTo>
                  <a:pt x="6441" y="0"/>
                </a:lnTo>
                <a:close/>
              </a:path>
            </a:pathLst>
          </a:custGeom>
          <a:solidFill>
            <a:srgbClr val="008000"/>
          </a:solidFill>
        </p:spPr>
        <p:txBody>
          <a:bodyPr wrap="square" lIns="0" tIns="0" rIns="0" bIns="0" rtlCol="0"/>
          <a:lstStyle/>
          <a:p>
            <a:endParaRPr/>
          </a:p>
        </p:txBody>
      </p:sp>
      <p:sp>
        <p:nvSpPr>
          <p:cNvPr id="2360" name="object 2360"/>
          <p:cNvSpPr/>
          <p:nvPr/>
        </p:nvSpPr>
        <p:spPr>
          <a:xfrm>
            <a:off x="5144934" y="5329129"/>
            <a:ext cx="38735" cy="38735"/>
          </a:xfrm>
          <a:custGeom>
            <a:avLst/>
            <a:gdLst/>
            <a:ahLst/>
            <a:cxnLst/>
            <a:rect l="l" t="t" r="r" b="b"/>
            <a:pathLst>
              <a:path w="38735" h="38735">
                <a:moveTo>
                  <a:pt x="6441" y="0"/>
                </a:moveTo>
                <a:lnTo>
                  <a:pt x="38672" y="32218"/>
                </a:lnTo>
                <a:lnTo>
                  <a:pt x="32231" y="38662"/>
                </a:lnTo>
                <a:lnTo>
                  <a:pt x="0" y="6443"/>
                </a:lnTo>
                <a:lnTo>
                  <a:pt x="6441" y="0"/>
                </a:lnTo>
                <a:close/>
              </a:path>
            </a:pathLst>
          </a:custGeom>
          <a:ln w="3175">
            <a:solidFill>
              <a:srgbClr val="008000"/>
            </a:solidFill>
          </a:ln>
        </p:spPr>
        <p:txBody>
          <a:bodyPr wrap="square" lIns="0" tIns="0" rIns="0" bIns="0" rtlCol="0"/>
          <a:lstStyle/>
          <a:p>
            <a:endParaRPr/>
          </a:p>
        </p:txBody>
      </p:sp>
      <p:sp>
        <p:nvSpPr>
          <p:cNvPr id="2361" name="object 2361"/>
          <p:cNvSpPr/>
          <p:nvPr/>
        </p:nvSpPr>
        <p:spPr>
          <a:xfrm>
            <a:off x="5144934" y="5329129"/>
            <a:ext cx="38735" cy="38735"/>
          </a:xfrm>
          <a:custGeom>
            <a:avLst/>
            <a:gdLst/>
            <a:ahLst/>
            <a:cxnLst/>
            <a:rect l="l" t="t" r="r" b="b"/>
            <a:pathLst>
              <a:path w="38735" h="38735">
                <a:moveTo>
                  <a:pt x="32231" y="0"/>
                </a:moveTo>
                <a:lnTo>
                  <a:pt x="0" y="32218"/>
                </a:lnTo>
                <a:lnTo>
                  <a:pt x="6441" y="38662"/>
                </a:lnTo>
                <a:lnTo>
                  <a:pt x="38672" y="6443"/>
                </a:lnTo>
                <a:lnTo>
                  <a:pt x="32231" y="0"/>
                </a:lnTo>
                <a:close/>
              </a:path>
            </a:pathLst>
          </a:custGeom>
          <a:solidFill>
            <a:srgbClr val="008000"/>
          </a:solidFill>
        </p:spPr>
        <p:txBody>
          <a:bodyPr wrap="square" lIns="0" tIns="0" rIns="0" bIns="0" rtlCol="0"/>
          <a:lstStyle/>
          <a:p>
            <a:endParaRPr/>
          </a:p>
        </p:txBody>
      </p:sp>
      <p:sp>
        <p:nvSpPr>
          <p:cNvPr id="2362" name="object 2362"/>
          <p:cNvSpPr/>
          <p:nvPr/>
        </p:nvSpPr>
        <p:spPr>
          <a:xfrm>
            <a:off x="5144934" y="5329129"/>
            <a:ext cx="38735" cy="38735"/>
          </a:xfrm>
          <a:custGeom>
            <a:avLst/>
            <a:gdLst/>
            <a:ahLst/>
            <a:cxnLst/>
            <a:rect l="l" t="t" r="r" b="b"/>
            <a:pathLst>
              <a:path w="38735" h="38735">
                <a:moveTo>
                  <a:pt x="32231" y="0"/>
                </a:moveTo>
                <a:lnTo>
                  <a:pt x="38672" y="6443"/>
                </a:lnTo>
                <a:lnTo>
                  <a:pt x="6441" y="38662"/>
                </a:lnTo>
                <a:lnTo>
                  <a:pt x="0" y="32218"/>
                </a:lnTo>
                <a:lnTo>
                  <a:pt x="32231" y="0"/>
                </a:lnTo>
                <a:close/>
              </a:path>
            </a:pathLst>
          </a:custGeom>
          <a:ln w="3175">
            <a:solidFill>
              <a:srgbClr val="008000"/>
            </a:solidFill>
          </a:ln>
        </p:spPr>
        <p:txBody>
          <a:bodyPr wrap="square" lIns="0" tIns="0" rIns="0" bIns="0" rtlCol="0"/>
          <a:lstStyle/>
          <a:p>
            <a:endParaRPr/>
          </a:p>
        </p:txBody>
      </p:sp>
      <p:sp>
        <p:nvSpPr>
          <p:cNvPr id="2363" name="object 2363"/>
          <p:cNvSpPr/>
          <p:nvPr/>
        </p:nvSpPr>
        <p:spPr>
          <a:xfrm>
            <a:off x="5107207" y="5334652"/>
            <a:ext cx="40005" cy="38735"/>
          </a:xfrm>
          <a:custGeom>
            <a:avLst/>
            <a:gdLst/>
            <a:ahLst/>
            <a:cxnLst/>
            <a:rect l="l" t="t" r="r" b="b"/>
            <a:pathLst>
              <a:path w="40004" h="38735">
                <a:moveTo>
                  <a:pt x="6441" y="0"/>
                </a:moveTo>
                <a:lnTo>
                  <a:pt x="0" y="6443"/>
                </a:lnTo>
                <a:lnTo>
                  <a:pt x="33126" y="38662"/>
                </a:lnTo>
                <a:lnTo>
                  <a:pt x="39567" y="32218"/>
                </a:lnTo>
                <a:lnTo>
                  <a:pt x="6441" y="0"/>
                </a:lnTo>
                <a:close/>
              </a:path>
            </a:pathLst>
          </a:custGeom>
          <a:solidFill>
            <a:srgbClr val="008000"/>
          </a:solidFill>
        </p:spPr>
        <p:txBody>
          <a:bodyPr wrap="square" lIns="0" tIns="0" rIns="0" bIns="0" rtlCol="0"/>
          <a:lstStyle/>
          <a:p>
            <a:endParaRPr/>
          </a:p>
        </p:txBody>
      </p:sp>
      <p:sp>
        <p:nvSpPr>
          <p:cNvPr id="2364" name="object 2364"/>
          <p:cNvSpPr/>
          <p:nvPr/>
        </p:nvSpPr>
        <p:spPr>
          <a:xfrm>
            <a:off x="5107207" y="5334652"/>
            <a:ext cx="40005" cy="38735"/>
          </a:xfrm>
          <a:custGeom>
            <a:avLst/>
            <a:gdLst/>
            <a:ahLst/>
            <a:cxnLst/>
            <a:rect l="l" t="t" r="r" b="b"/>
            <a:pathLst>
              <a:path w="40004" h="38735">
                <a:moveTo>
                  <a:pt x="6441" y="0"/>
                </a:moveTo>
                <a:lnTo>
                  <a:pt x="39567" y="32218"/>
                </a:lnTo>
                <a:lnTo>
                  <a:pt x="33126" y="38662"/>
                </a:lnTo>
                <a:lnTo>
                  <a:pt x="0" y="6443"/>
                </a:lnTo>
                <a:lnTo>
                  <a:pt x="6441" y="0"/>
                </a:lnTo>
                <a:close/>
              </a:path>
            </a:pathLst>
          </a:custGeom>
          <a:ln w="3175">
            <a:solidFill>
              <a:srgbClr val="008000"/>
            </a:solidFill>
          </a:ln>
        </p:spPr>
        <p:txBody>
          <a:bodyPr wrap="square" lIns="0" tIns="0" rIns="0" bIns="0" rtlCol="0"/>
          <a:lstStyle/>
          <a:p>
            <a:endParaRPr/>
          </a:p>
        </p:txBody>
      </p:sp>
      <p:sp>
        <p:nvSpPr>
          <p:cNvPr id="2365" name="object 2365"/>
          <p:cNvSpPr/>
          <p:nvPr/>
        </p:nvSpPr>
        <p:spPr>
          <a:xfrm>
            <a:off x="5107207" y="5334652"/>
            <a:ext cx="40005" cy="38735"/>
          </a:xfrm>
          <a:custGeom>
            <a:avLst/>
            <a:gdLst/>
            <a:ahLst/>
            <a:cxnLst/>
            <a:rect l="l" t="t" r="r" b="b"/>
            <a:pathLst>
              <a:path w="40004" h="38735">
                <a:moveTo>
                  <a:pt x="33126" y="0"/>
                </a:moveTo>
                <a:lnTo>
                  <a:pt x="0" y="32218"/>
                </a:lnTo>
                <a:lnTo>
                  <a:pt x="6441" y="38662"/>
                </a:lnTo>
                <a:lnTo>
                  <a:pt x="39567" y="6443"/>
                </a:lnTo>
                <a:lnTo>
                  <a:pt x="33126" y="0"/>
                </a:lnTo>
                <a:close/>
              </a:path>
            </a:pathLst>
          </a:custGeom>
          <a:solidFill>
            <a:srgbClr val="008000"/>
          </a:solidFill>
        </p:spPr>
        <p:txBody>
          <a:bodyPr wrap="square" lIns="0" tIns="0" rIns="0" bIns="0" rtlCol="0"/>
          <a:lstStyle/>
          <a:p>
            <a:endParaRPr/>
          </a:p>
        </p:txBody>
      </p:sp>
      <p:sp>
        <p:nvSpPr>
          <p:cNvPr id="2366" name="object 2366"/>
          <p:cNvSpPr/>
          <p:nvPr/>
        </p:nvSpPr>
        <p:spPr>
          <a:xfrm>
            <a:off x="5107207" y="5334652"/>
            <a:ext cx="40005" cy="38735"/>
          </a:xfrm>
          <a:custGeom>
            <a:avLst/>
            <a:gdLst/>
            <a:ahLst/>
            <a:cxnLst/>
            <a:rect l="l" t="t" r="r" b="b"/>
            <a:pathLst>
              <a:path w="40004" h="38735">
                <a:moveTo>
                  <a:pt x="33126" y="0"/>
                </a:moveTo>
                <a:lnTo>
                  <a:pt x="39567" y="6443"/>
                </a:lnTo>
                <a:lnTo>
                  <a:pt x="6441" y="38662"/>
                </a:lnTo>
                <a:lnTo>
                  <a:pt x="0" y="32218"/>
                </a:lnTo>
                <a:lnTo>
                  <a:pt x="33126" y="0"/>
                </a:lnTo>
                <a:close/>
              </a:path>
            </a:pathLst>
          </a:custGeom>
          <a:ln w="3175">
            <a:solidFill>
              <a:srgbClr val="008000"/>
            </a:solidFill>
          </a:ln>
        </p:spPr>
        <p:txBody>
          <a:bodyPr wrap="square" lIns="0" tIns="0" rIns="0" bIns="0" rtlCol="0"/>
          <a:lstStyle/>
          <a:p>
            <a:endParaRPr/>
          </a:p>
        </p:txBody>
      </p:sp>
      <p:sp>
        <p:nvSpPr>
          <p:cNvPr id="2367" name="object 2367"/>
          <p:cNvSpPr/>
          <p:nvPr/>
        </p:nvSpPr>
        <p:spPr>
          <a:xfrm>
            <a:off x="5013336" y="5293203"/>
            <a:ext cx="38735" cy="40005"/>
          </a:xfrm>
          <a:custGeom>
            <a:avLst/>
            <a:gdLst/>
            <a:ahLst/>
            <a:cxnLst/>
            <a:rect l="l" t="t" r="r" b="b"/>
            <a:pathLst>
              <a:path w="38735" h="40004">
                <a:moveTo>
                  <a:pt x="6441" y="0"/>
                </a:moveTo>
                <a:lnTo>
                  <a:pt x="0" y="6443"/>
                </a:lnTo>
                <a:lnTo>
                  <a:pt x="32193" y="39608"/>
                </a:lnTo>
                <a:lnTo>
                  <a:pt x="38634" y="33164"/>
                </a:lnTo>
                <a:lnTo>
                  <a:pt x="6441" y="0"/>
                </a:lnTo>
                <a:close/>
              </a:path>
            </a:pathLst>
          </a:custGeom>
          <a:solidFill>
            <a:srgbClr val="008000"/>
          </a:solidFill>
        </p:spPr>
        <p:txBody>
          <a:bodyPr wrap="square" lIns="0" tIns="0" rIns="0" bIns="0" rtlCol="0"/>
          <a:lstStyle/>
          <a:p>
            <a:endParaRPr/>
          </a:p>
        </p:txBody>
      </p:sp>
      <p:sp>
        <p:nvSpPr>
          <p:cNvPr id="2368" name="object 2368"/>
          <p:cNvSpPr/>
          <p:nvPr/>
        </p:nvSpPr>
        <p:spPr>
          <a:xfrm>
            <a:off x="5013336" y="5293203"/>
            <a:ext cx="38735" cy="40005"/>
          </a:xfrm>
          <a:custGeom>
            <a:avLst/>
            <a:gdLst/>
            <a:ahLst/>
            <a:cxnLst/>
            <a:rect l="l" t="t" r="r" b="b"/>
            <a:pathLst>
              <a:path w="38735" h="40004">
                <a:moveTo>
                  <a:pt x="6441" y="0"/>
                </a:moveTo>
                <a:lnTo>
                  <a:pt x="38634" y="33164"/>
                </a:lnTo>
                <a:lnTo>
                  <a:pt x="32193" y="39608"/>
                </a:lnTo>
                <a:lnTo>
                  <a:pt x="0" y="6443"/>
                </a:lnTo>
                <a:lnTo>
                  <a:pt x="6441" y="0"/>
                </a:lnTo>
                <a:close/>
              </a:path>
            </a:pathLst>
          </a:custGeom>
          <a:ln w="3175">
            <a:solidFill>
              <a:srgbClr val="008000"/>
            </a:solidFill>
          </a:ln>
        </p:spPr>
        <p:txBody>
          <a:bodyPr wrap="square" lIns="0" tIns="0" rIns="0" bIns="0" rtlCol="0"/>
          <a:lstStyle/>
          <a:p>
            <a:endParaRPr/>
          </a:p>
        </p:txBody>
      </p:sp>
      <p:sp>
        <p:nvSpPr>
          <p:cNvPr id="2369" name="object 2369"/>
          <p:cNvSpPr/>
          <p:nvPr/>
        </p:nvSpPr>
        <p:spPr>
          <a:xfrm>
            <a:off x="5013336" y="5293203"/>
            <a:ext cx="38735" cy="40005"/>
          </a:xfrm>
          <a:custGeom>
            <a:avLst/>
            <a:gdLst/>
            <a:ahLst/>
            <a:cxnLst/>
            <a:rect l="l" t="t" r="r" b="b"/>
            <a:pathLst>
              <a:path w="38735" h="40004">
                <a:moveTo>
                  <a:pt x="32193" y="0"/>
                </a:moveTo>
                <a:lnTo>
                  <a:pt x="0" y="33164"/>
                </a:lnTo>
                <a:lnTo>
                  <a:pt x="6441" y="39608"/>
                </a:lnTo>
                <a:lnTo>
                  <a:pt x="38634" y="6443"/>
                </a:lnTo>
                <a:lnTo>
                  <a:pt x="32193" y="0"/>
                </a:lnTo>
                <a:close/>
              </a:path>
            </a:pathLst>
          </a:custGeom>
          <a:solidFill>
            <a:srgbClr val="008000"/>
          </a:solidFill>
        </p:spPr>
        <p:txBody>
          <a:bodyPr wrap="square" lIns="0" tIns="0" rIns="0" bIns="0" rtlCol="0"/>
          <a:lstStyle/>
          <a:p>
            <a:endParaRPr/>
          </a:p>
        </p:txBody>
      </p:sp>
      <p:sp>
        <p:nvSpPr>
          <p:cNvPr id="2370" name="object 2370"/>
          <p:cNvSpPr/>
          <p:nvPr/>
        </p:nvSpPr>
        <p:spPr>
          <a:xfrm>
            <a:off x="5013336" y="5293203"/>
            <a:ext cx="38735" cy="40005"/>
          </a:xfrm>
          <a:custGeom>
            <a:avLst/>
            <a:gdLst/>
            <a:ahLst/>
            <a:cxnLst/>
            <a:rect l="l" t="t" r="r" b="b"/>
            <a:pathLst>
              <a:path w="38735" h="40004">
                <a:moveTo>
                  <a:pt x="32193" y="0"/>
                </a:moveTo>
                <a:lnTo>
                  <a:pt x="38634" y="6443"/>
                </a:lnTo>
                <a:lnTo>
                  <a:pt x="6441" y="39608"/>
                </a:lnTo>
                <a:lnTo>
                  <a:pt x="0" y="33164"/>
                </a:lnTo>
                <a:lnTo>
                  <a:pt x="32193" y="0"/>
                </a:lnTo>
                <a:close/>
              </a:path>
            </a:pathLst>
          </a:custGeom>
          <a:ln w="3175">
            <a:solidFill>
              <a:srgbClr val="008000"/>
            </a:solidFill>
          </a:ln>
        </p:spPr>
        <p:txBody>
          <a:bodyPr wrap="square" lIns="0" tIns="0" rIns="0" bIns="0" rtlCol="0"/>
          <a:lstStyle/>
          <a:p>
            <a:endParaRPr/>
          </a:p>
        </p:txBody>
      </p:sp>
      <p:sp>
        <p:nvSpPr>
          <p:cNvPr id="2371" name="object 2371"/>
          <p:cNvSpPr/>
          <p:nvPr/>
        </p:nvSpPr>
        <p:spPr>
          <a:xfrm>
            <a:off x="4654418" y="5314400"/>
            <a:ext cx="38735" cy="38735"/>
          </a:xfrm>
          <a:custGeom>
            <a:avLst/>
            <a:gdLst/>
            <a:ahLst/>
            <a:cxnLst/>
            <a:rect l="l" t="t" r="r" b="b"/>
            <a:pathLst>
              <a:path w="38735" h="38735">
                <a:moveTo>
                  <a:pt x="6441" y="0"/>
                </a:moveTo>
                <a:lnTo>
                  <a:pt x="0" y="6443"/>
                </a:lnTo>
                <a:lnTo>
                  <a:pt x="32193" y="38662"/>
                </a:lnTo>
                <a:lnTo>
                  <a:pt x="38634" y="32218"/>
                </a:lnTo>
                <a:lnTo>
                  <a:pt x="6441" y="0"/>
                </a:lnTo>
                <a:close/>
              </a:path>
            </a:pathLst>
          </a:custGeom>
          <a:solidFill>
            <a:srgbClr val="008000"/>
          </a:solidFill>
        </p:spPr>
        <p:txBody>
          <a:bodyPr wrap="square" lIns="0" tIns="0" rIns="0" bIns="0" rtlCol="0"/>
          <a:lstStyle/>
          <a:p>
            <a:endParaRPr/>
          </a:p>
        </p:txBody>
      </p:sp>
      <p:sp>
        <p:nvSpPr>
          <p:cNvPr id="2372" name="object 2372"/>
          <p:cNvSpPr/>
          <p:nvPr/>
        </p:nvSpPr>
        <p:spPr>
          <a:xfrm>
            <a:off x="4654418" y="5314400"/>
            <a:ext cx="38735" cy="38735"/>
          </a:xfrm>
          <a:custGeom>
            <a:avLst/>
            <a:gdLst/>
            <a:ahLst/>
            <a:cxnLst/>
            <a:rect l="l" t="t" r="r" b="b"/>
            <a:pathLst>
              <a:path w="38735" h="38735">
                <a:moveTo>
                  <a:pt x="6441" y="0"/>
                </a:moveTo>
                <a:lnTo>
                  <a:pt x="38634" y="32218"/>
                </a:lnTo>
                <a:lnTo>
                  <a:pt x="32193" y="38662"/>
                </a:lnTo>
                <a:lnTo>
                  <a:pt x="0" y="6443"/>
                </a:lnTo>
                <a:lnTo>
                  <a:pt x="6441" y="0"/>
                </a:lnTo>
                <a:close/>
              </a:path>
            </a:pathLst>
          </a:custGeom>
          <a:ln w="3175">
            <a:solidFill>
              <a:srgbClr val="008000"/>
            </a:solidFill>
          </a:ln>
        </p:spPr>
        <p:txBody>
          <a:bodyPr wrap="square" lIns="0" tIns="0" rIns="0" bIns="0" rtlCol="0"/>
          <a:lstStyle/>
          <a:p>
            <a:endParaRPr/>
          </a:p>
        </p:txBody>
      </p:sp>
      <p:sp>
        <p:nvSpPr>
          <p:cNvPr id="2373" name="object 2373"/>
          <p:cNvSpPr/>
          <p:nvPr/>
        </p:nvSpPr>
        <p:spPr>
          <a:xfrm>
            <a:off x="4654418" y="5314400"/>
            <a:ext cx="38735" cy="38735"/>
          </a:xfrm>
          <a:custGeom>
            <a:avLst/>
            <a:gdLst/>
            <a:ahLst/>
            <a:cxnLst/>
            <a:rect l="l" t="t" r="r" b="b"/>
            <a:pathLst>
              <a:path w="38735" h="38735">
                <a:moveTo>
                  <a:pt x="32193" y="0"/>
                </a:moveTo>
                <a:lnTo>
                  <a:pt x="0" y="32218"/>
                </a:lnTo>
                <a:lnTo>
                  <a:pt x="6441" y="38662"/>
                </a:lnTo>
                <a:lnTo>
                  <a:pt x="38634" y="6443"/>
                </a:lnTo>
                <a:lnTo>
                  <a:pt x="32193" y="0"/>
                </a:lnTo>
                <a:close/>
              </a:path>
            </a:pathLst>
          </a:custGeom>
          <a:solidFill>
            <a:srgbClr val="008000"/>
          </a:solidFill>
        </p:spPr>
        <p:txBody>
          <a:bodyPr wrap="square" lIns="0" tIns="0" rIns="0" bIns="0" rtlCol="0"/>
          <a:lstStyle/>
          <a:p>
            <a:endParaRPr/>
          </a:p>
        </p:txBody>
      </p:sp>
      <p:sp>
        <p:nvSpPr>
          <p:cNvPr id="2374" name="object 2374"/>
          <p:cNvSpPr/>
          <p:nvPr/>
        </p:nvSpPr>
        <p:spPr>
          <a:xfrm>
            <a:off x="4654418" y="5314400"/>
            <a:ext cx="38735" cy="38735"/>
          </a:xfrm>
          <a:custGeom>
            <a:avLst/>
            <a:gdLst/>
            <a:ahLst/>
            <a:cxnLst/>
            <a:rect l="l" t="t" r="r" b="b"/>
            <a:pathLst>
              <a:path w="38735" h="38735">
                <a:moveTo>
                  <a:pt x="32193" y="0"/>
                </a:moveTo>
                <a:lnTo>
                  <a:pt x="38634" y="6443"/>
                </a:lnTo>
                <a:lnTo>
                  <a:pt x="6441" y="38662"/>
                </a:lnTo>
                <a:lnTo>
                  <a:pt x="0" y="32218"/>
                </a:lnTo>
                <a:lnTo>
                  <a:pt x="32193" y="0"/>
                </a:lnTo>
                <a:close/>
              </a:path>
            </a:pathLst>
          </a:custGeom>
          <a:ln w="3175">
            <a:solidFill>
              <a:srgbClr val="008000"/>
            </a:solidFill>
          </a:ln>
        </p:spPr>
        <p:txBody>
          <a:bodyPr wrap="square" lIns="0" tIns="0" rIns="0" bIns="0" rtlCol="0"/>
          <a:lstStyle/>
          <a:p>
            <a:endParaRPr/>
          </a:p>
        </p:txBody>
      </p:sp>
      <p:sp>
        <p:nvSpPr>
          <p:cNvPr id="2375" name="object 2375"/>
          <p:cNvSpPr/>
          <p:nvPr/>
        </p:nvSpPr>
        <p:spPr>
          <a:xfrm>
            <a:off x="4402227" y="5296885"/>
            <a:ext cx="38735" cy="38735"/>
          </a:xfrm>
          <a:custGeom>
            <a:avLst/>
            <a:gdLst/>
            <a:ahLst/>
            <a:cxnLst/>
            <a:rect l="l" t="t" r="r" b="b"/>
            <a:pathLst>
              <a:path w="38735" h="38735">
                <a:moveTo>
                  <a:pt x="6441" y="0"/>
                </a:moveTo>
                <a:lnTo>
                  <a:pt x="0" y="6443"/>
                </a:lnTo>
                <a:lnTo>
                  <a:pt x="32231" y="38687"/>
                </a:lnTo>
                <a:lnTo>
                  <a:pt x="38672" y="32243"/>
                </a:lnTo>
                <a:lnTo>
                  <a:pt x="6441" y="0"/>
                </a:lnTo>
                <a:close/>
              </a:path>
            </a:pathLst>
          </a:custGeom>
          <a:solidFill>
            <a:srgbClr val="008000"/>
          </a:solidFill>
        </p:spPr>
        <p:txBody>
          <a:bodyPr wrap="square" lIns="0" tIns="0" rIns="0" bIns="0" rtlCol="0"/>
          <a:lstStyle/>
          <a:p>
            <a:endParaRPr/>
          </a:p>
        </p:txBody>
      </p:sp>
      <p:sp>
        <p:nvSpPr>
          <p:cNvPr id="2376" name="object 2376"/>
          <p:cNvSpPr/>
          <p:nvPr/>
        </p:nvSpPr>
        <p:spPr>
          <a:xfrm>
            <a:off x="4402227" y="5296885"/>
            <a:ext cx="38735" cy="38735"/>
          </a:xfrm>
          <a:custGeom>
            <a:avLst/>
            <a:gdLst/>
            <a:ahLst/>
            <a:cxnLst/>
            <a:rect l="l" t="t" r="r" b="b"/>
            <a:pathLst>
              <a:path w="38735" h="38735">
                <a:moveTo>
                  <a:pt x="6441" y="0"/>
                </a:moveTo>
                <a:lnTo>
                  <a:pt x="38672" y="32243"/>
                </a:lnTo>
                <a:lnTo>
                  <a:pt x="32231" y="38687"/>
                </a:lnTo>
                <a:lnTo>
                  <a:pt x="0" y="6443"/>
                </a:lnTo>
                <a:lnTo>
                  <a:pt x="6441" y="0"/>
                </a:lnTo>
                <a:close/>
              </a:path>
            </a:pathLst>
          </a:custGeom>
          <a:ln w="3175">
            <a:solidFill>
              <a:srgbClr val="008000"/>
            </a:solidFill>
          </a:ln>
        </p:spPr>
        <p:txBody>
          <a:bodyPr wrap="square" lIns="0" tIns="0" rIns="0" bIns="0" rtlCol="0"/>
          <a:lstStyle/>
          <a:p>
            <a:endParaRPr/>
          </a:p>
        </p:txBody>
      </p:sp>
      <p:sp>
        <p:nvSpPr>
          <p:cNvPr id="2377" name="object 2377"/>
          <p:cNvSpPr/>
          <p:nvPr/>
        </p:nvSpPr>
        <p:spPr>
          <a:xfrm>
            <a:off x="4402227" y="5296885"/>
            <a:ext cx="38735" cy="38735"/>
          </a:xfrm>
          <a:custGeom>
            <a:avLst/>
            <a:gdLst/>
            <a:ahLst/>
            <a:cxnLst/>
            <a:rect l="l" t="t" r="r" b="b"/>
            <a:pathLst>
              <a:path w="38735" h="38735">
                <a:moveTo>
                  <a:pt x="32231" y="0"/>
                </a:moveTo>
                <a:lnTo>
                  <a:pt x="0" y="32243"/>
                </a:lnTo>
                <a:lnTo>
                  <a:pt x="6441" y="38687"/>
                </a:lnTo>
                <a:lnTo>
                  <a:pt x="38672" y="6443"/>
                </a:lnTo>
                <a:lnTo>
                  <a:pt x="32231" y="0"/>
                </a:lnTo>
                <a:close/>
              </a:path>
            </a:pathLst>
          </a:custGeom>
          <a:solidFill>
            <a:srgbClr val="008000"/>
          </a:solidFill>
        </p:spPr>
        <p:txBody>
          <a:bodyPr wrap="square" lIns="0" tIns="0" rIns="0" bIns="0" rtlCol="0"/>
          <a:lstStyle/>
          <a:p>
            <a:endParaRPr/>
          </a:p>
        </p:txBody>
      </p:sp>
      <p:sp>
        <p:nvSpPr>
          <p:cNvPr id="2378" name="object 2378"/>
          <p:cNvSpPr/>
          <p:nvPr/>
        </p:nvSpPr>
        <p:spPr>
          <a:xfrm>
            <a:off x="4402227" y="5296885"/>
            <a:ext cx="38735" cy="38735"/>
          </a:xfrm>
          <a:custGeom>
            <a:avLst/>
            <a:gdLst/>
            <a:ahLst/>
            <a:cxnLst/>
            <a:rect l="l" t="t" r="r" b="b"/>
            <a:pathLst>
              <a:path w="38735" h="38735">
                <a:moveTo>
                  <a:pt x="32231" y="0"/>
                </a:moveTo>
                <a:lnTo>
                  <a:pt x="38672" y="6443"/>
                </a:lnTo>
                <a:lnTo>
                  <a:pt x="6441" y="38687"/>
                </a:lnTo>
                <a:lnTo>
                  <a:pt x="0" y="32243"/>
                </a:lnTo>
                <a:lnTo>
                  <a:pt x="32231" y="0"/>
                </a:lnTo>
                <a:close/>
              </a:path>
            </a:pathLst>
          </a:custGeom>
          <a:ln w="3175">
            <a:solidFill>
              <a:srgbClr val="008000"/>
            </a:solidFill>
          </a:ln>
        </p:spPr>
        <p:txBody>
          <a:bodyPr wrap="square" lIns="0" tIns="0" rIns="0" bIns="0" rtlCol="0"/>
          <a:lstStyle/>
          <a:p>
            <a:endParaRPr/>
          </a:p>
        </p:txBody>
      </p:sp>
      <p:sp>
        <p:nvSpPr>
          <p:cNvPr id="2379" name="object 2379"/>
          <p:cNvSpPr/>
          <p:nvPr/>
        </p:nvSpPr>
        <p:spPr>
          <a:xfrm>
            <a:off x="4183187" y="5282157"/>
            <a:ext cx="38735" cy="38735"/>
          </a:xfrm>
          <a:custGeom>
            <a:avLst/>
            <a:gdLst/>
            <a:ahLst/>
            <a:cxnLst/>
            <a:rect l="l" t="t" r="r" b="b"/>
            <a:pathLst>
              <a:path w="38735" h="38735">
                <a:moveTo>
                  <a:pt x="6441" y="0"/>
                </a:moveTo>
                <a:lnTo>
                  <a:pt x="0" y="6443"/>
                </a:lnTo>
                <a:lnTo>
                  <a:pt x="32206" y="38687"/>
                </a:lnTo>
                <a:lnTo>
                  <a:pt x="38672" y="32243"/>
                </a:lnTo>
                <a:lnTo>
                  <a:pt x="6441" y="0"/>
                </a:lnTo>
                <a:close/>
              </a:path>
            </a:pathLst>
          </a:custGeom>
          <a:solidFill>
            <a:srgbClr val="008000"/>
          </a:solidFill>
        </p:spPr>
        <p:txBody>
          <a:bodyPr wrap="square" lIns="0" tIns="0" rIns="0" bIns="0" rtlCol="0"/>
          <a:lstStyle/>
          <a:p>
            <a:endParaRPr/>
          </a:p>
        </p:txBody>
      </p:sp>
      <p:sp>
        <p:nvSpPr>
          <p:cNvPr id="2380" name="object 2380"/>
          <p:cNvSpPr/>
          <p:nvPr/>
        </p:nvSpPr>
        <p:spPr>
          <a:xfrm>
            <a:off x="4183187" y="5282157"/>
            <a:ext cx="38735" cy="38735"/>
          </a:xfrm>
          <a:custGeom>
            <a:avLst/>
            <a:gdLst/>
            <a:ahLst/>
            <a:cxnLst/>
            <a:rect l="l" t="t" r="r" b="b"/>
            <a:pathLst>
              <a:path w="38735" h="38735">
                <a:moveTo>
                  <a:pt x="6441" y="0"/>
                </a:moveTo>
                <a:lnTo>
                  <a:pt x="38672" y="32243"/>
                </a:lnTo>
                <a:lnTo>
                  <a:pt x="32206" y="38687"/>
                </a:lnTo>
                <a:lnTo>
                  <a:pt x="0" y="6443"/>
                </a:lnTo>
                <a:lnTo>
                  <a:pt x="6441" y="0"/>
                </a:lnTo>
                <a:close/>
              </a:path>
            </a:pathLst>
          </a:custGeom>
          <a:ln w="3175">
            <a:solidFill>
              <a:srgbClr val="008000"/>
            </a:solidFill>
          </a:ln>
        </p:spPr>
        <p:txBody>
          <a:bodyPr wrap="square" lIns="0" tIns="0" rIns="0" bIns="0" rtlCol="0"/>
          <a:lstStyle/>
          <a:p>
            <a:endParaRPr/>
          </a:p>
        </p:txBody>
      </p:sp>
      <p:sp>
        <p:nvSpPr>
          <p:cNvPr id="2381" name="object 2381"/>
          <p:cNvSpPr/>
          <p:nvPr/>
        </p:nvSpPr>
        <p:spPr>
          <a:xfrm>
            <a:off x="4183187" y="5282157"/>
            <a:ext cx="38735" cy="38735"/>
          </a:xfrm>
          <a:custGeom>
            <a:avLst/>
            <a:gdLst/>
            <a:ahLst/>
            <a:cxnLst/>
            <a:rect l="l" t="t" r="r" b="b"/>
            <a:pathLst>
              <a:path w="38735" h="38735">
                <a:moveTo>
                  <a:pt x="32206" y="0"/>
                </a:moveTo>
                <a:lnTo>
                  <a:pt x="0" y="32243"/>
                </a:lnTo>
                <a:lnTo>
                  <a:pt x="6441" y="38687"/>
                </a:lnTo>
                <a:lnTo>
                  <a:pt x="38672" y="6443"/>
                </a:lnTo>
                <a:lnTo>
                  <a:pt x="32206" y="0"/>
                </a:lnTo>
                <a:close/>
              </a:path>
            </a:pathLst>
          </a:custGeom>
          <a:solidFill>
            <a:srgbClr val="008000"/>
          </a:solidFill>
        </p:spPr>
        <p:txBody>
          <a:bodyPr wrap="square" lIns="0" tIns="0" rIns="0" bIns="0" rtlCol="0"/>
          <a:lstStyle/>
          <a:p>
            <a:endParaRPr/>
          </a:p>
        </p:txBody>
      </p:sp>
      <p:sp>
        <p:nvSpPr>
          <p:cNvPr id="2382" name="object 2382"/>
          <p:cNvSpPr/>
          <p:nvPr/>
        </p:nvSpPr>
        <p:spPr>
          <a:xfrm>
            <a:off x="4183187" y="5282157"/>
            <a:ext cx="38735" cy="38735"/>
          </a:xfrm>
          <a:custGeom>
            <a:avLst/>
            <a:gdLst/>
            <a:ahLst/>
            <a:cxnLst/>
            <a:rect l="l" t="t" r="r" b="b"/>
            <a:pathLst>
              <a:path w="38735" h="38735">
                <a:moveTo>
                  <a:pt x="32206" y="0"/>
                </a:moveTo>
                <a:lnTo>
                  <a:pt x="38672" y="6443"/>
                </a:lnTo>
                <a:lnTo>
                  <a:pt x="6441" y="38687"/>
                </a:lnTo>
                <a:lnTo>
                  <a:pt x="0" y="32243"/>
                </a:lnTo>
                <a:lnTo>
                  <a:pt x="32206" y="0"/>
                </a:lnTo>
                <a:close/>
              </a:path>
            </a:pathLst>
          </a:custGeom>
          <a:ln w="3175">
            <a:solidFill>
              <a:srgbClr val="008000"/>
            </a:solidFill>
          </a:ln>
        </p:spPr>
        <p:txBody>
          <a:bodyPr wrap="square" lIns="0" tIns="0" rIns="0" bIns="0" rtlCol="0"/>
          <a:lstStyle/>
          <a:p>
            <a:endParaRPr/>
          </a:p>
        </p:txBody>
      </p:sp>
      <p:sp>
        <p:nvSpPr>
          <p:cNvPr id="2383" name="object 2383"/>
          <p:cNvSpPr/>
          <p:nvPr/>
        </p:nvSpPr>
        <p:spPr>
          <a:xfrm>
            <a:off x="3922740" y="5261905"/>
            <a:ext cx="38735" cy="38735"/>
          </a:xfrm>
          <a:custGeom>
            <a:avLst/>
            <a:gdLst/>
            <a:ahLst/>
            <a:cxnLst/>
            <a:rect l="l" t="t" r="r" b="b"/>
            <a:pathLst>
              <a:path w="38735" h="38735">
                <a:moveTo>
                  <a:pt x="6441" y="0"/>
                </a:moveTo>
                <a:lnTo>
                  <a:pt x="0" y="6443"/>
                </a:lnTo>
                <a:lnTo>
                  <a:pt x="32206" y="38662"/>
                </a:lnTo>
                <a:lnTo>
                  <a:pt x="38647" y="32218"/>
                </a:lnTo>
                <a:lnTo>
                  <a:pt x="6441" y="0"/>
                </a:lnTo>
                <a:close/>
              </a:path>
            </a:pathLst>
          </a:custGeom>
          <a:solidFill>
            <a:srgbClr val="008000"/>
          </a:solidFill>
        </p:spPr>
        <p:txBody>
          <a:bodyPr wrap="square" lIns="0" tIns="0" rIns="0" bIns="0" rtlCol="0"/>
          <a:lstStyle/>
          <a:p>
            <a:endParaRPr/>
          </a:p>
        </p:txBody>
      </p:sp>
      <p:sp>
        <p:nvSpPr>
          <p:cNvPr id="2384" name="object 2384"/>
          <p:cNvSpPr/>
          <p:nvPr/>
        </p:nvSpPr>
        <p:spPr>
          <a:xfrm>
            <a:off x="3922740" y="5261905"/>
            <a:ext cx="38735" cy="38735"/>
          </a:xfrm>
          <a:custGeom>
            <a:avLst/>
            <a:gdLst/>
            <a:ahLst/>
            <a:cxnLst/>
            <a:rect l="l" t="t" r="r" b="b"/>
            <a:pathLst>
              <a:path w="38735" h="38735">
                <a:moveTo>
                  <a:pt x="6441" y="0"/>
                </a:moveTo>
                <a:lnTo>
                  <a:pt x="38647" y="32218"/>
                </a:lnTo>
                <a:lnTo>
                  <a:pt x="32206" y="38662"/>
                </a:lnTo>
                <a:lnTo>
                  <a:pt x="0" y="6443"/>
                </a:lnTo>
                <a:lnTo>
                  <a:pt x="6441" y="0"/>
                </a:lnTo>
                <a:close/>
              </a:path>
            </a:pathLst>
          </a:custGeom>
          <a:ln w="3175">
            <a:solidFill>
              <a:srgbClr val="008000"/>
            </a:solidFill>
          </a:ln>
        </p:spPr>
        <p:txBody>
          <a:bodyPr wrap="square" lIns="0" tIns="0" rIns="0" bIns="0" rtlCol="0"/>
          <a:lstStyle/>
          <a:p>
            <a:endParaRPr/>
          </a:p>
        </p:txBody>
      </p:sp>
      <p:sp>
        <p:nvSpPr>
          <p:cNvPr id="2385" name="object 2385"/>
          <p:cNvSpPr/>
          <p:nvPr/>
        </p:nvSpPr>
        <p:spPr>
          <a:xfrm>
            <a:off x="3922740" y="5261905"/>
            <a:ext cx="38735" cy="38735"/>
          </a:xfrm>
          <a:custGeom>
            <a:avLst/>
            <a:gdLst/>
            <a:ahLst/>
            <a:cxnLst/>
            <a:rect l="l" t="t" r="r" b="b"/>
            <a:pathLst>
              <a:path w="38735" h="38735">
                <a:moveTo>
                  <a:pt x="32206" y="0"/>
                </a:moveTo>
                <a:lnTo>
                  <a:pt x="0" y="32218"/>
                </a:lnTo>
                <a:lnTo>
                  <a:pt x="6441" y="38662"/>
                </a:lnTo>
                <a:lnTo>
                  <a:pt x="38647" y="6443"/>
                </a:lnTo>
                <a:lnTo>
                  <a:pt x="32206" y="0"/>
                </a:lnTo>
                <a:close/>
              </a:path>
            </a:pathLst>
          </a:custGeom>
          <a:solidFill>
            <a:srgbClr val="008000"/>
          </a:solidFill>
        </p:spPr>
        <p:txBody>
          <a:bodyPr wrap="square" lIns="0" tIns="0" rIns="0" bIns="0" rtlCol="0"/>
          <a:lstStyle/>
          <a:p>
            <a:endParaRPr/>
          </a:p>
        </p:txBody>
      </p:sp>
      <p:sp>
        <p:nvSpPr>
          <p:cNvPr id="2386" name="object 2386"/>
          <p:cNvSpPr/>
          <p:nvPr/>
        </p:nvSpPr>
        <p:spPr>
          <a:xfrm>
            <a:off x="3922740" y="5261905"/>
            <a:ext cx="38735" cy="38735"/>
          </a:xfrm>
          <a:custGeom>
            <a:avLst/>
            <a:gdLst/>
            <a:ahLst/>
            <a:cxnLst/>
            <a:rect l="l" t="t" r="r" b="b"/>
            <a:pathLst>
              <a:path w="38735" h="38735">
                <a:moveTo>
                  <a:pt x="32206" y="0"/>
                </a:moveTo>
                <a:lnTo>
                  <a:pt x="38647" y="6443"/>
                </a:lnTo>
                <a:lnTo>
                  <a:pt x="6441" y="38662"/>
                </a:lnTo>
                <a:lnTo>
                  <a:pt x="0" y="32218"/>
                </a:lnTo>
                <a:lnTo>
                  <a:pt x="32206" y="0"/>
                </a:lnTo>
                <a:close/>
              </a:path>
            </a:pathLst>
          </a:custGeom>
          <a:ln w="3175">
            <a:solidFill>
              <a:srgbClr val="008000"/>
            </a:solidFill>
          </a:ln>
        </p:spPr>
        <p:txBody>
          <a:bodyPr wrap="square" lIns="0" tIns="0" rIns="0" bIns="0" rtlCol="0"/>
          <a:lstStyle/>
          <a:p>
            <a:endParaRPr/>
          </a:p>
        </p:txBody>
      </p:sp>
      <p:sp>
        <p:nvSpPr>
          <p:cNvPr id="2387" name="object 2387"/>
          <p:cNvSpPr/>
          <p:nvPr/>
        </p:nvSpPr>
        <p:spPr>
          <a:xfrm>
            <a:off x="3939303" y="5109059"/>
            <a:ext cx="2019300" cy="1179195"/>
          </a:xfrm>
          <a:custGeom>
            <a:avLst/>
            <a:gdLst/>
            <a:ahLst/>
            <a:cxnLst/>
            <a:rect l="l" t="t" r="r" b="b"/>
            <a:pathLst>
              <a:path w="2019300" h="1179195">
                <a:moveTo>
                  <a:pt x="2014615" y="0"/>
                </a:moveTo>
                <a:lnTo>
                  <a:pt x="1892207" y="69985"/>
                </a:lnTo>
                <a:lnTo>
                  <a:pt x="0" y="1171239"/>
                </a:lnTo>
                <a:lnTo>
                  <a:pt x="4600" y="1178591"/>
                </a:lnTo>
                <a:lnTo>
                  <a:pt x="1896807" y="77336"/>
                </a:lnTo>
                <a:lnTo>
                  <a:pt x="2019216" y="7364"/>
                </a:lnTo>
                <a:lnTo>
                  <a:pt x="2014615" y="0"/>
                </a:lnTo>
                <a:close/>
              </a:path>
            </a:pathLst>
          </a:custGeom>
          <a:solidFill>
            <a:srgbClr val="FF0000"/>
          </a:solidFill>
        </p:spPr>
        <p:txBody>
          <a:bodyPr wrap="square" lIns="0" tIns="0" rIns="0" bIns="0" rtlCol="0"/>
          <a:lstStyle/>
          <a:p>
            <a:endParaRPr/>
          </a:p>
        </p:txBody>
      </p:sp>
      <p:sp>
        <p:nvSpPr>
          <p:cNvPr id="2388" name="object 2388"/>
          <p:cNvSpPr/>
          <p:nvPr/>
        </p:nvSpPr>
        <p:spPr>
          <a:xfrm>
            <a:off x="3939303" y="5109059"/>
            <a:ext cx="2019300" cy="1179195"/>
          </a:xfrm>
          <a:custGeom>
            <a:avLst/>
            <a:gdLst/>
            <a:ahLst/>
            <a:cxnLst/>
            <a:rect l="l" t="t" r="r" b="b"/>
            <a:pathLst>
              <a:path w="2019300" h="1179195">
                <a:moveTo>
                  <a:pt x="2014615" y="0"/>
                </a:moveTo>
                <a:lnTo>
                  <a:pt x="2019216" y="7364"/>
                </a:lnTo>
                <a:lnTo>
                  <a:pt x="1896807" y="77336"/>
                </a:lnTo>
                <a:lnTo>
                  <a:pt x="1768891" y="151924"/>
                </a:lnTo>
                <a:lnTo>
                  <a:pt x="1662138" y="214546"/>
                </a:lnTo>
                <a:lnTo>
                  <a:pt x="1528662" y="291895"/>
                </a:lnTo>
                <a:lnTo>
                  <a:pt x="1355657" y="392245"/>
                </a:lnTo>
                <a:lnTo>
                  <a:pt x="1226820" y="466833"/>
                </a:lnTo>
                <a:lnTo>
                  <a:pt x="1189987" y="488005"/>
                </a:lnTo>
                <a:lnTo>
                  <a:pt x="1096104" y="543262"/>
                </a:lnTo>
                <a:lnTo>
                  <a:pt x="736265" y="752285"/>
                </a:lnTo>
                <a:lnTo>
                  <a:pt x="484994" y="898700"/>
                </a:lnTo>
                <a:lnTo>
                  <a:pt x="265048" y="1026666"/>
                </a:lnTo>
                <a:lnTo>
                  <a:pt x="4600" y="1178591"/>
                </a:lnTo>
                <a:lnTo>
                  <a:pt x="0" y="1171239"/>
                </a:lnTo>
                <a:lnTo>
                  <a:pt x="260447" y="1019302"/>
                </a:lnTo>
                <a:lnTo>
                  <a:pt x="480406" y="891336"/>
                </a:lnTo>
                <a:lnTo>
                  <a:pt x="731677" y="744921"/>
                </a:lnTo>
                <a:lnTo>
                  <a:pt x="1091503" y="535898"/>
                </a:lnTo>
                <a:lnTo>
                  <a:pt x="1185386" y="480641"/>
                </a:lnTo>
                <a:lnTo>
                  <a:pt x="1222193" y="459469"/>
                </a:lnTo>
                <a:lnTo>
                  <a:pt x="1351056" y="384881"/>
                </a:lnTo>
                <a:lnTo>
                  <a:pt x="1524061" y="284531"/>
                </a:lnTo>
                <a:lnTo>
                  <a:pt x="1657537" y="207181"/>
                </a:lnTo>
                <a:lnTo>
                  <a:pt x="1764290" y="144560"/>
                </a:lnTo>
                <a:lnTo>
                  <a:pt x="1892207" y="69985"/>
                </a:lnTo>
                <a:lnTo>
                  <a:pt x="2014615" y="0"/>
                </a:lnTo>
                <a:close/>
              </a:path>
            </a:pathLst>
          </a:custGeom>
          <a:ln w="3175">
            <a:solidFill>
              <a:srgbClr val="FF0000"/>
            </a:solidFill>
          </a:ln>
        </p:spPr>
        <p:txBody>
          <a:bodyPr wrap="square" lIns="0" tIns="0" rIns="0" bIns="0" rtlCol="0"/>
          <a:lstStyle/>
          <a:p>
            <a:endParaRPr/>
          </a:p>
        </p:txBody>
      </p:sp>
      <p:sp>
        <p:nvSpPr>
          <p:cNvPr id="2389" name="object 2389"/>
          <p:cNvSpPr/>
          <p:nvPr/>
        </p:nvSpPr>
        <p:spPr>
          <a:xfrm>
            <a:off x="3941144" y="5287679"/>
            <a:ext cx="2014855" cy="87630"/>
          </a:xfrm>
          <a:custGeom>
            <a:avLst/>
            <a:gdLst/>
            <a:ahLst/>
            <a:cxnLst/>
            <a:rect l="l" t="t" r="r" b="b"/>
            <a:pathLst>
              <a:path w="2014854" h="87629">
                <a:moveTo>
                  <a:pt x="0" y="0"/>
                </a:moveTo>
                <a:lnTo>
                  <a:pt x="0" y="9205"/>
                </a:lnTo>
                <a:lnTo>
                  <a:pt x="1185386" y="55257"/>
                </a:lnTo>
                <a:lnTo>
                  <a:pt x="1222193" y="57098"/>
                </a:lnTo>
                <a:lnTo>
                  <a:pt x="2014615" y="87475"/>
                </a:lnTo>
                <a:lnTo>
                  <a:pt x="2014615" y="78270"/>
                </a:lnTo>
                <a:lnTo>
                  <a:pt x="1222193" y="47892"/>
                </a:lnTo>
                <a:lnTo>
                  <a:pt x="1185386" y="46051"/>
                </a:lnTo>
                <a:lnTo>
                  <a:pt x="0" y="0"/>
                </a:lnTo>
                <a:close/>
              </a:path>
            </a:pathLst>
          </a:custGeom>
          <a:solidFill>
            <a:srgbClr val="00BFBF"/>
          </a:solidFill>
        </p:spPr>
        <p:txBody>
          <a:bodyPr wrap="square" lIns="0" tIns="0" rIns="0" bIns="0" rtlCol="0"/>
          <a:lstStyle/>
          <a:p>
            <a:endParaRPr/>
          </a:p>
        </p:txBody>
      </p:sp>
      <p:sp>
        <p:nvSpPr>
          <p:cNvPr id="2390" name="object 2390"/>
          <p:cNvSpPr/>
          <p:nvPr/>
        </p:nvSpPr>
        <p:spPr>
          <a:xfrm>
            <a:off x="3941144" y="5287679"/>
            <a:ext cx="2014855" cy="87630"/>
          </a:xfrm>
          <a:custGeom>
            <a:avLst/>
            <a:gdLst/>
            <a:ahLst/>
            <a:cxnLst/>
            <a:rect l="l" t="t" r="r" b="b"/>
            <a:pathLst>
              <a:path w="2014854" h="87629">
                <a:moveTo>
                  <a:pt x="0" y="0"/>
                </a:moveTo>
                <a:lnTo>
                  <a:pt x="260446" y="10125"/>
                </a:lnTo>
                <a:lnTo>
                  <a:pt x="480406" y="18410"/>
                </a:lnTo>
                <a:lnTo>
                  <a:pt x="731664" y="28561"/>
                </a:lnTo>
                <a:lnTo>
                  <a:pt x="1091503" y="42369"/>
                </a:lnTo>
                <a:lnTo>
                  <a:pt x="1185386" y="46051"/>
                </a:lnTo>
                <a:lnTo>
                  <a:pt x="1222193" y="47892"/>
                </a:lnTo>
                <a:lnTo>
                  <a:pt x="1351055" y="52495"/>
                </a:lnTo>
                <a:lnTo>
                  <a:pt x="1524061" y="58939"/>
                </a:lnTo>
                <a:lnTo>
                  <a:pt x="1657537" y="64462"/>
                </a:lnTo>
                <a:lnTo>
                  <a:pt x="1764290" y="68144"/>
                </a:lnTo>
                <a:lnTo>
                  <a:pt x="1892206" y="73667"/>
                </a:lnTo>
                <a:lnTo>
                  <a:pt x="2014615" y="78270"/>
                </a:lnTo>
                <a:lnTo>
                  <a:pt x="2014615" y="87475"/>
                </a:lnTo>
                <a:lnTo>
                  <a:pt x="1892206" y="82872"/>
                </a:lnTo>
                <a:lnTo>
                  <a:pt x="1764290" y="77349"/>
                </a:lnTo>
                <a:lnTo>
                  <a:pt x="1657537" y="73667"/>
                </a:lnTo>
                <a:lnTo>
                  <a:pt x="1524061" y="68144"/>
                </a:lnTo>
                <a:lnTo>
                  <a:pt x="1351055" y="61700"/>
                </a:lnTo>
                <a:lnTo>
                  <a:pt x="1222193" y="57098"/>
                </a:lnTo>
                <a:lnTo>
                  <a:pt x="1185386" y="55257"/>
                </a:lnTo>
                <a:lnTo>
                  <a:pt x="1091503" y="51574"/>
                </a:lnTo>
                <a:lnTo>
                  <a:pt x="731664" y="37767"/>
                </a:lnTo>
                <a:lnTo>
                  <a:pt x="480406" y="27641"/>
                </a:lnTo>
                <a:lnTo>
                  <a:pt x="260446" y="19331"/>
                </a:lnTo>
                <a:lnTo>
                  <a:pt x="0" y="9205"/>
                </a:lnTo>
                <a:lnTo>
                  <a:pt x="0" y="0"/>
                </a:lnTo>
                <a:close/>
              </a:path>
            </a:pathLst>
          </a:custGeom>
          <a:ln w="3175">
            <a:solidFill>
              <a:srgbClr val="00BFBF"/>
            </a:solidFill>
          </a:ln>
        </p:spPr>
        <p:txBody>
          <a:bodyPr wrap="square" lIns="0" tIns="0" rIns="0" bIns="0" rtlCol="0"/>
          <a:lstStyle/>
          <a:p>
            <a:endParaRPr/>
          </a:p>
        </p:txBody>
      </p:sp>
      <p:sp>
        <p:nvSpPr>
          <p:cNvPr id="2391" name="object 2391"/>
          <p:cNvSpPr/>
          <p:nvPr/>
        </p:nvSpPr>
        <p:spPr>
          <a:xfrm>
            <a:off x="6022957" y="4965408"/>
            <a:ext cx="46355" cy="9525"/>
          </a:xfrm>
          <a:custGeom>
            <a:avLst/>
            <a:gdLst/>
            <a:ahLst/>
            <a:cxnLst/>
            <a:rect l="l" t="t" r="r" b="b"/>
            <a:pathLst>
              <a:path w="46354" h="9525">
                <a:moveTo>
                  <a:pt x="0" y="4602"/>
                </a:moveTo>
                <a:lnTo>
                  <a:pt x="46002" y="4602"/>
                </a:lnTo>
              </a:path>
            </a:pathLst>
          </a:custGeom>
          <a:ln w="10474">
            <a:solidFill>
              <a:srgbClr val="BF00BF"/>
            </a:solidFill>
          </a:ln>
        </p:spPr>
        <p:txBody>
          <a:bodyPr wrap="square" lIns="0" tIns="0" rIns="0" bIns="0" rtlCol="0"/>
          <a:lstStyle/>
          <a:p>
            <a:endParaRPr/>
          </a:p>
        </p:txBody>
      </p:sp>
      <p:sp>
        <p:nvSpPr>
          <p:cNvPr id="2392" name="object 2392"/>
          <p:cNvSpPr/>
          <p:nvPr/>
        </p:nvSpPr>
        <p:spPr>
          <a:xfrm>
            <a:off x="6041348" y="4947003"/>
            <a:ext cx="9525" cy="46355"/>
          </a:xfrm>
          <a:custGeom>
            <a:avLst/>
            <a:gdLst/>
            <a:ahLst/>
            <a:cxnLst/>
            <a:rect l="l" t="t" r="r" b="b"/>
            <a:pathLst>
              <a:path w="9525" h="46354">
                <a:moveTo>
                  <a:pt x="0" y="23009"/>
                </a:moveTo>
                <a:lnTo>
                  <a:pt x="9200" y="23009"/>
                </a:lnTo>
              </a:path>
            </a:pathLst>
          </a:custGeom>
          <a:ln w="47289">
            <a:solidFill>
              <a:srgbClr val="BF00BF"/>
            </a:solidFill>
          </a:ln>
        </p:spPr>
        <p:txBody>
          <a:bodyPr wrap="square" lIns="0" tIns="0" rIns="0" bIns="0" rtlCol="0"/>
          <a:lstStyle/>
          <a:p>
            <a:endParaRPr/>
          </a:p>
        </p:txBody>
      </p:sp>
      <p:sp>
        <p:nvSpPr>
          <p:cNvPr id="2393" name="object 2393"/>
          <p:cNvSpPr/>
          <p:nvPr/>
        </p:nvSpPr>
        <p:spPr>
          <a:xfrm>
            <a:off x="5841632" y="5094332"/>
            <a:ext cx="46355" cy="9525"/>
          </a:xfrm>
          <a:custGeom>
            <a:avLst/>
            <a:gdLst/>
            <a:ahLst/>
            <a:cxnLst/>
            <a:rect l="l" t="t" r="r" b="b"/>
            <a:pathLst>
              <a:path w="46354" h="9525">
                <a:moveTo>
                  <a:pt x="0" y="4602"/>
                </a:moveTo>
                <a:lnTo>
                  <a:pt x="46003" y="4602"/>
                </a:lnTo>
              </a:path>
            </a:pathLst>
          </a:custGeom>
          <a:ln w="10474">
            <a:solidFill>
              <a:srgbClr val="BF00BF"/>
            </a:solidFill>
          </a:ln>
        </p:spPr>
        <p:txBody>
          <a:bodyPr wrap="square" lIns="0" tIns="0" rIns="0" bIns="0" rtlCol="0"/>
          <a:lstStyle/>
          <a:p>
            <a:endParaRPr/>
          </a:p>
        </p:txBody>
      </p:sp>
      <p:sp>
        <p:nvSpPr>
          <p:cNvPr id="2394" name="object 2394"/>
          <p:cNvSpPr/>
          <p:nvPr/>
        </p:nvSpPr>
        <p:spPr>
          <a:xfrm>
            <a:off x="5860036" y="5075895"/>
            <a:ext cx="9525" cy="46355"/>
          </a:xfrm>
          <a:custGeom>
            <a:avLst/>
            <a:gdLst/>
            <a:ahLst/>
            <a:cxnLst/>
            <a:rect l="l" t="t" r="r" b="b"/>
            <a:pathLst>
              <a:path w="9525" h="46354">
                <a:moveTo>
                  <a:pt x="0" y="23025"/>
                </a:moveTo>
                <a:lnTo>
                  <a:pt x="9200" y="23025"/>
                </a:lnTo>
              </a:path>
            </a:pathLst>
          </a:custGeom>
          <a:ln w="47321">
            <a:solidFill>
              <a:srgbClr val="BF00BF"/>
            </a:solidFill>
          </a:ln>
        </p:spPr>
        <p:txBody>
          <a:bodyPr wrap="square" lIns="0" tIns="0" rIns="0" bIns="0" rtlCol="0"/>
          <a:lstStyle/>
          <a:p>
            <a:endParaRPr/>
          </a:p>
        </p:txBody>
      </p:sp>
      <p:sp>
        <p:nvSpPr>
          <p:cNvPr id="2395" name="object 2395"/>
          <p:cNvSpPr/>
          <p:nvPr/>
        </p:nvSpPr>
        <p:spPr>
          <a:xfrm>
            <a:off x="5548966" y="5276634"/>
            <a:ext cx="46355" cy="9525"/>
          </a:xfrm>
          <a:custGeom>
            <a:avLst/>
            <a:gdLst/>
            <a:ahLst/>
            <a:cxnLst/>
            <a:rect l="l" t="t" r="r" b="b"/>
            <a:pathLst>
              <a:path w="46354" h="9525">
                <a:moveTo>
                  <a:pt x="0" y="4602"/>
                </a:moveTo>
                <a:lnTo>
                  <a:pt x="46034" y="4602"/>
                </a:lnTo>
              </a:path>
            </a:pathLst>
          </a:custGeom>
          <a:ln w="10474">
            <a:solidFill>
              <a:srgbClr val="BF00BF"/>
            </a:solidFill>
          </a:ln>
        </p:spPr>
        <p:txBody>
          <a:bodyPr wrap="square" lIns="0" tIns="0" rIns="0" bIns="0" rtlCol="0"/>
          <a:lstStyle/>
          <a:p>
            <a:endParaRPr/>
          </a:p>
        </p:txBody>
      </p:sp>
      <p:sp>
        <p:nvSpPr>
          <p:cNvPr id="2396" name="object 2396"/>
          <p:cNvSpPr/>
          <p:nvPr/>
        </p:nvSpPr>
        <p:spPr>
          <a:xfrm>
            <a:off x="5567370" y="5257594"/>
            <a:ext cx="9525" cy="47625"/>
          </a:xfrm>
          <a:custGeom>
            <a:avLst/>
            <a:gdLst/>
            <a:ahLst/>
            <a:cxnLst/>
            <a:rect l="l" t="t" r="r" b="b"/>
            <a:pathLst>
              <a:path w="9525" h="47625">
                <a:moveTo>
                  <a:pt x="0" y="47289"/>
                </a:moveTo>
                <a:lnTo>
                  <a:pt x="9200" y="47289"/>
                </a:lnTo>
                <a:lnTo>
                  <a:pt x="9200" y="0"/>
                </a:lnTo>
                <a:lnTo>
                  <a:pt x="0" y="0"/>
                </a:lnTo>
                <a:lnTo>
                  <a:pt x="0" y="47289"/>
                </a:lnTo>
                <a:close/>
              </a:path>
            </a:pathLst>
          </a:custGeom>
          <a:solidFill>
            <a:srgbClr val="BF00BF"/>
          </a:solidFill>
        </p:spPr>
        <p:txBody>
          <a:bodyPr wrap="square" lIns="0" tIns="0" rIns="0" bIns="0" rtlCol="0"/>
          <a:lstStyle/>
          <a:p>
            <a:endParaRPr/>
          </a:p>
        </p:txBody>
      </p:sp>
      <p:sp>
        <p:nvSpPr>
          <p:cNvPr id="2397" name="object 2397"/>
          <p:cNvSpPr/>
          <p:nvPr/>
        </p:nvSpPr>
        <p:spPr>
          <a:xfrm>
            <a:off x="5583958" y="5253621"/>
            <a:ext cx="46355" cy="9525"/>
          </a:xfrm>
          <a:custGeom>
            <a:avLst/>
            <a:gdLst/>
            <a:ahLst/>
            <a:cxnLst/>
            <a:rect l="l" t="t" r="r" b="b"/>
            <a:pathLst>
              <a:path w="46354" h="9525">
                <a:moveTo>
                  <a:pt x="0" y="4602"/>
                </a:moveTo>
                <a:lnTo>
                  <a:pt x="46002" y="4602"/>
                </a:lnTo>
              </a:path>
            </a:pathLst>
          </a:custGeom>
          <a:ln w="10474">
            <a:solidFill>
              <a:srgbClr val="BF00BF"/>
            </a:solidFill>
          </a:ln>
        </p:spPr>
        <p:txBody>
          <a:bodyPr wrap="square" lIns="0" tIns="0" rIns="0" bIns="0" rtlCol="0"/>
          <a:lstStyle/>
          <a:p>
            <a:endParaRPr/>
          </a:p>
        </p:txBody>
      </p:sp>
      <p:sp>
        <p:nvSpPr>
          <p:cNvPr id="2398" name="object 2398"/>
          <p:cNvSpPr/>
          <p:nvPr/>
        </p:nvSpPr>
        <p:spPr>
          <a:xfrm>
            <a:off x="5602362" y="5235215"/>
            <a:ext cx="9525" cy="46355"/>
          </a:xfrm>
          <a:custGeom>
            <a:avLst/>
            <a:gdLst/>
            <a:ahLst/>
            <a:cxnLst/>
            <a:rect l="l" t="t" r="r" b="b"/>
            <a:pathLst>
              <a:path w="9525" h="46354">
                <a:moveTo>
                  <a:pt x="0" y="23010"/>
                </a:moveTo>
                <a:lnTo>
                  <a:pt x="9200" y="23010"/>
                </a:lnTo>
              </a:path>
            </a:pathLst>
          </a:custGeom>
          <a:ln w="47291">
            <a:solidFill>
              <a:srgbClr val="BF00BF"/>
            </a:solidFill>
          </a:ln>
        </p:spPr>
        <p:txBody>
          <a:bodyPr wrap="square" lIns="0" tIns="0" rIns="0" bIns="0" rtlCol="0"/>
          <a:lstStyle/>
          <a:p>
            <a:endParaRPr/>
          </a:p>
        </p:txBody>
      </p:sp>
      <p:sp>
        <p:nvSpPr>
          <p:cNvPr id="2399" name="object 2399"/>
          <p:cNvSpPr/>
          <p:nvPr/>
        </p:nvSpPr>
        <p:spPr>
          <a:xfrm>
            <a:off x="5326246" y="5468180"/>
            <a:ext cx="46355" cy="9525"/>
          </a:xfrm>
          <a:custGeom>
            <a:avLst/>
            <a:gdLst/>
            <a:ahLst/>
            <a:cxnLst/>
            <a:rect l="l" t="t" r="r" b="b"/>
            <a:pathLst>
              <a:path w="46354" h="9525">
                <a:moveTo>
                  <a:pt x="0" y="4602"/>
                </a:moveTo>
                <a:lnTo>
                  <a:pt x="46002" y="4602"/>
                </a:lnTo>
              </a:path>
            </a:pathLst>
          </a:custGeom>
          <a:ln w="10474">
            <a:solidFill>
              <a:srgbClr val="BF00BF"/>
            </a:solidFill>
          </a:ln>
        </p:spPr>
        <p:txBody>
          <a:bodyPr wrap="square" lIns="0" tIns="0" rIns="0" bIns="0" rtlCol="0"/>
          <a:lstStyle/>
          <a:p>
            <a:endParaRPr/>
          </a:p>
        </p:txBody>
      </p:sp>
      <p:sp>
        <p:nvSpPr>
          <p:cNvPr id="2400" name="object 2400"/>
          <p:cNvSpPr/>
          <p:nvPr/>
        </p:nvSpPr>
        <p:spPr>
          <a:xfrm>
            <a:off x="5344650" y="5449730"/>
            <a:ext cx="9525" cy="46355"/>
          </a:xfrm>
          <a:custGeom>
            <a:avLst/>
            <a:gdLst/>
            <a:ahLst/>
            <a:cxnLst/>
            <a:rect l="l" t="t" r="r" b="b"/>
            <a:pathLst>
              <a:path w="9525" h="46354">
                <a:moveTo>
                  <a:pt x="0" y="23025"/>
                </a:moveTo>
                <a:lnTo>
                  <a:pt x="9200" y="23025"/>
                </a:lnTo>
              </a:path>
            </a:pathLst>
          </a:custGeom>
          <a:ln w="47321">
            <a:solidFill>
              <a:srgbClr val="BF00BF"/>
            </a:solidFill>
          </a:ln>
        </p:spPr>
        <p:txBody>
          <a:bodyPr wrap="square" lIns="0" tIns="0" rIns="0" bIns="0" rtlCol="0"/>
          <a:lstStyle/>
          <a:p>
            <a:endParaRPr/>
          </a:p>
        </p:txBody>
      </p:sp>
      <p:sp>
        <p:nvSpPr>
          <p:cNvPr id="2401" name="object 2401"/>
          <p:cNvSpPr/>
          <p:nvPr/>
        </p:nvSpPr>
        <p:spPr>
          <a:xfrm>
            <a:off x="5348330" y="5413844"/>
            <a:ext cx="46355" cy="9525"/>
          </a:xfrm>
          <a:custGeom>
            <a:avLst/>
            <a:gdLst/>
            <a:ahLst/>
            <a:cxnLst/>
            <a:rect l="l" t="t" r="r" b="b"/>
            <a:pathLst>
              <a:path w="46354" h="9525">
                <a:moveTo>
                  <a:pt x="0" y="4602"/>
                </a:moveTo>
                <a:lnTo>
                  <a:pt x="46034" y="4602"/>
                </a:lnTo>
              </a:path>
            </a:pathLst>
          </a:custGeom>
          <a:ln w="10474">
            <a:solidFill>
              <a:srgbClr val="BF00BF"/>
            </a:solidFill>
          </a:ln>
        </p:spPr>
        <p:txBody>
          <a:bodyPr wrap="square" lIns="0" tIns="0" rIns="0" bIns="0" rtlCol="0"/>
          <a:lstStyle/>
          <a:p>
            <a:endParaRPr/>
          </a:p>
        </p:txBody>
      </p:sp>
      <p:sp>
        <p:nvSpPr>
          <p:cNvPr id="2402" name="object 2402"/>
          <p:cNvSpPr/>
          <p:nvPr/>
        </p:nvSpPr>
        <p:spPr>
          <a:xfrm>
            <a:off x="5366734" y="5395424"/>
            <a:ext cx="9525" cy="46355"/>
          </a:xfrm>
          <a:custGeom>
            <a:avLst/>
            <a:gdLst/>
            <a:ahLst/>
            <a:cxnLst/>
            <a:rect l="l" t="t" r="r" b="b"/>
            <a:pathLst>
              <a:path w="9525" h="46354">
                <a:moveTo>
                  <a:pt x="0" y="23010"/>
                </a:moveTo>
                <a:lnTo>
                  <a:pt x="9232" y="23010"/>
                </a:lnTo>
              </a:path>
            </a:pathLst>
          </a:custGeom>
          <a:ln w="47291">
            <a:solidFill>
              <a:srgbClr val="BF00BF"/>
            </a:solidFill>
          </a:ln>
        </p:spPr>
        <p:txBody>
          <a:bodyPr wrap="square" lIns="0" tIns="0" rIns="0" bIns="0" rtlCol="0"/>
          <a:lstStyle/>
          <a:p>
            <a:endParaRPr/>
          </a:p>
        </p:txBody>
      </p:sp>
      <p:sp>
        <p:nvSpPr>
          <p:cNvPr id="2403" name="object 2403"/>
          <p:cNvSpPr/>
          <p:nvPr/>
        </p:nvSpPr>
        <p:spPr>
          <a:xfrm>
            <a:off x="5001374" y="5638516"/>
            <a:ext cx="46355" cy="9525"/>
          </a:xfrm>
          <a:custGeom>
            <a:avLst/>
            <a:gdLst/>
            <a:ahLst/>
            <a:cxnLst/>
            <a:rect l="l" t="t" r="r" b="b"/>
            <a:pathLst>
              <a:path w="46354" h="9525">
                <a:moveTo>
                  <a:pt x="0" y="4602"/>
                </a:moveTo>
                <a:lnTo>
                  <a:pt x="46002" y="4602"/>
                </a:lnTo>
              </a:path>
            </a:pathLst>
          </a:custGeom>
          <a:ln w="10474">
            <a:solidFill>
              <a:srgbClr val="BF00BF"/>
            </a:solidFill>
          </a:ln>
        </p:spPr>
        <p:txBody>
          <a:bodyPr wrap="square" lIns="0" tIns="0" rIns="0" bIns="0" rtlCol="0"/>
          <a:lstStyle/>
          <a:p>
            <a:endParaRPr/>
          </a:p>
        </p:txBody>
      </p:sp>
      <p:sp>
        <p:nvSpPr>
          <p:cNvPr id="2404" name="object 2404"/>
          <p:cNvSpPr/>
          <p:nvPr/>
        </p:nvSpPr>
        <p:spPr>
          <a:xfrm>
            <a:off x="5019778" y="5620110"/>
            <a:ext cx="9525" cy="46355"/>
          </a:xfrm>
          <a:custGeom>
            <a:avLst/>
            <a:gdLst/>
            <a:ahLst/>
            <a:cxnLst/>
            <a:rect l="l" t="t" r="r" b="b"/>
            <a:pathLst>
              <a:path w="9525" h="46354">
                <a:moveTo>
                  <a:pt x="0" y="23009"/>
                </a:moveTo>
                <a:lnTo>
                  <a:pt x="9200" y="23009"/>
                </a:lnTo>
              </a:path>
            </a:pathLst>
          </a:custGeom>
          <a:ln w="47289">
            <a:solidFill>
              <a:srgbClr val="BF00BF"/>
            </a:solidFill>
          </a:ln>
        </p:spPr>
        <p:txBody>
          <a:bodyPr wrap="square" lIns="0" tIns="0" rIns="0" bIns="0" rtlCol="0"/>
          <a:lstStyle/>
          <a:p>
            <a:endParaRPr/>
          </a:p>
        </p:txBody>
      </p:sp>
      <p:sp>
        <p:nvSpPr>
          <p:cNvPr id="2405" name="object 2405"/>
          <p:cNvSpPr/>
          <p:nvPr/>
        </p:nvSpPr>
        <p:spPr>
          <a:xfrm>
            <a:off x="5103526" y="5581418"/>
            <a:ext cx="46355" cy="9525"/>
          </a:xfrm>
          <a:custGeom>
            <a:avLst/>
            <a:gdLst/>
            <a:ahLst/>
            <a:cxnLst/>
            <a:rect l="l" t="t" r="r" b="b"/>
            <a:pathLst>
              <a:path w="46354" h="9525">
                <a:moveTo>
                  <a:pt x="0" y="4602"/>
                </a:moveTo>
                <a:lnTo>
                  <a:pt x="46002" y="4602"/>
                </a:lnTo>
              </a:path>
            </a:pathLst>
          </a:custGeom>
          <a:ln w="10474">
            <a:solidFill>
              <a:srgbClr val="BF00BF"/>
            </a:solidFill>
          </a:ln>
        </p:spPr>
        <p:txBody>
          <a:bodyPr wrap="square" lIns="0" tIns="0" rIns="0" bIns="0" rtlCol="0"/>
          <a:lstStyle/>
          <a:p>
            <a:endParaRPr/>
          </a:p>
        </p:txBody>
      </p:sp>
      <p:sp>
        <p:nvSpPr>
          <p:cNvPr id="2406" name="object 2406"/>
          <p:cNvSpPr/>
          <p:nvPr/>
        </p:nvSpPr>
        <p:spPr>
          <a:xfrm>
            <a:off x="5121929" y="5563012"/>
            <a:ext cx="9525" cy="46355"/>
          </a:xfrm>
          <a:custGeom>
            <a:avLst/>
            <a:gdLst/>
            <a:ahLst/>
            <a:cxnLst/>
            <a:rect l="l" t="t" r="r" b="b"/>
            <a:pathLst>
              <a:path w="9525" h="46354">
                <a:moveTo>
                  <a:pt x="0" y="23009"/>
                </a:moveTo>
                <a:lnTo>
                  <a:pt x="9200" y="23009"/>
                </a:lnTo>
              </a:path>
            </a:pathLst>
          </a:custGeom>
          <a:ln w="47289">
            <a:solidFill>
              <a:srgbClr val="BF00BF"/>
            </a:solidFill>
          </a:ln>
        </p:spPr>
        <p:txBody>
          <a:bodyPr wrap="square" lIns="0" tIns="0" rIns="0" bIns="0" rtlCol="0"/>
          <a:lstStyle/>
          <a:p>
            <a:endParaRPr/>
          </a:p>
        </p:txBody>
      </p:sp>
      <p:sp>
        <p:nvSpPr>
          <p:cNvPr id="2407" name="object 2407"/>
          <p:cNvSpPr/>
          <p:nvPr/>
        </p:nvSpPr>
        <p:spPr>
          <a:xfrm>
            <a:off x="5124690" y="5549199"/>
            <a:ext cx="46355" cy="9525"/>
          </a:xfrm>
          <a:custGeom>
            <a:avLst/>
            <a:gdLst/>
            <a:ahLst/>
            <a:cxnLst/>
            <a:rect l="l" t="t" r="r" b="b"/>
            <a:pathLst>
              <a:path w="46354" h="9525">
                <a:moveTo>
                  <a:pt x="0" y="4602"/>
                </a:moveTo>
                <a:lnTo>
                  <a:pt x="46034" y="4602"/>
                </a:lnTo>
              </a:path>
            </a:pathLst>
          </a:custGeom>
          <a:ln w="10474">
            <a:solidFill>
              <a:srgbClr val="BF00BF"/>
            </a:solidFill>
          </a:ln>
        </p:spPr>
        <p:txBody>
          <a:bodyPr wrap="square" lIns="0" tIns="0" rIns="0" bIns="0" rtlCol="0"/>
          <a:lstStyle/>
          <a:p>
            <a:endParaRPr/>
          </a:p>
        </p:txBody>
      </p:sp>
      <p:sp>
        <p:nvSpPr>
          <p:cNvPr id="2408" name="object 2408"/>
          <p:cNvSpPr/>
          <p:nvPr/>
        </p:nvSpPr>
        <p:spPr>
          <a:xfrm>
            <a:off x="5143093" y="5530762"/>
            <a:ext cx="9525" cy="46355"/>
          </a:xfrm>
          <a:custGeom>
            <a:avLst/>
            <a:gdLst/>
            <a:ahLst/>
            <a:cxnLst/>
            <a:rect l="l" t="t" r="r" b="b"/>
            <a:pathLst>
              <a:path w="9525" h="46354">
                <a:moveTo>
                  <a:pt x="0" y="23025"/>
                </a:moveTo>
                <a:lnTo>
                  <a:pt x="9200" y="23025"/>
                </a:lnTo>
              </a:path>
            </a:pathLst>
          </a:custGeom>
          <a:ln w="47321">
            <a:solidFill>
              <a:srgbClr val="BF00BF"/>
            </a:solidFill>
          </a:ln>
        </p:spPr>
        <p:txBody>
          <a:bodyPr wrap="square" lIns="0" tIns="0" rIns="0" bIns="0" rtlCol="0"/>
          <a:lstStyle/>
          <a:p>
            <a:endParaRPr/>
          </a:p>
        </p:txBody>
      </p:sp>
      <p:sp>
        <p:nvSpPr>
          <p:cNvPr id="2409" name="object 2409"/>
          <p:cNvSpPr/>
          <p:nvPr/>
        </p:nvSpPr>
        <p:spPr>
          <a:xfrm>
            <a:off x="4797057" y="5750833"/>
            <a:ext cx="46355" cy="9525"/>
          </a:xfrm>
          <a:custGeom>
            <a:avLst/>
            <a:gdLst/>
            <a:ahLst/>
            <a:cxnLst/>
            <a:rect l="l" t="t" r="r" b="b"/>
            <a:pathLst>
              <a:path w="46354" h="9525">
                <a:moveTo>
                  <a:pt x="0" y="4602"/>
                </a:moveTo>
                <a:lnTo>
                  <a:pt x="46002" y="4602"/>
                </a:lnTo>
              </a:path>
            </a:pathLst>
          </a:custGeom>
          <a:ln w="10474">
            <a:solidFill>
              <a:srgbClr val="BF00BF"/>
            </a:solidFill>
          </a:ln>
        </p:spPr>
        <p:txBody>
          <a:bodyPr wrap="square" lIns="0" tIns="0" rIns="0" bIns="0" rtlCol="0"/>
          <a:lstStyle/>
          <a:p>
            <a:endParaRPr/>
          </a:p>
        </p:txBody>
      </p:sp>
      <p:sp>
        <p:nvSpPr>
          <p:cNvPr id="2410" name="object 2410"/>
          <p:cNvSpPr/>
          <p:nvPr/>
        </p:nvSpPr>
        <p:spPr>
          <a:xfrm>
            <a:off x="4815461" y="5732434"/>
            <a:ext cx="9525" cy="46355"/>
          </a:xfrm>
          <a:custGeom>
            <a:avLst/>
            <a:gdLst/>
            <a:ahLst/>
            <a:cxnLst/>
            <a:rect l="l" t="t" r="r" b="b"/>
            <a:pathLst>
              <a:path w="9525" h="46354">
                <a:moveTo>
                  <a:pt x="0" y="23025"/>
                </a:moveTo>
                <a:lnTo>
                  <a:pt x="9200" y="23025"/>
                </a:lnTo>
              </a:path>
            </a:pathLst>
          </a:custGeom>
          <a:ln w="47321">
            <a:solidFill>
              <a:srgbClr val="BF00BF"/>
            </a:solidFill>
          </a:ln>
        </p:spPr>
        <p:txBody>
          <a:bodyPr wrap="square" lIns="0" tIns="0" rIns="0" bIns="0" rtlCol="0"/>
          <a:lstStyle/>
          <a:p>
            <a:endParaRPr/>
          </a:p>
        </p:txBody>
      </p:sp>
      <p:sp>
        <p:nvSpPr>
          <p:cNvPr id="2411" name="object 2411"/>
          <p:cNvSpPr/>
          <p:nvPr/>
        </p:nvSpPr>
        <p:spPr>
          <a:xfrm>
            <a:off x="4547652" y="5935935"/>
            <a:ext cx="46355" cy="9525"/>
          </a:xfrm>
          <a:custGeom>
            <a:avLst/>
            <a:gdLst/>
            <a:ahLst/>
            <a:cxnLst/>
            <a:rect l="l" t="t" r="r" b="b"/>
            <a:pathLst>
              <a:path w="46354" h="9525">
                <a:moveTo>
                  <a:pt x="0" y="4602"/>
                </a:moveTo>
                <a:lnTo>
                  <a:pt x="46002" y="4602"/>
                </a:lnTo>
              </a:path>
            </a:pathLst>
          </a:custGeom>
          <a:ln w="10474">
            <a:solidFill>
              <a:srgbClr val="BF00BF"/>
            </a:solidFill>
          </a:ln>
        </p:spPr>
        <p:txBody>
          <a:bodyPr wrap="square" lIns="0" tIns="0" rIns="0" bIns="0" rtlCol="0"/>
          <a:lstStyle/>
          <a:p>
            <a:endParaRPr/>
          </a:p>
        </p:txBody>
      </p:sp>
      <p:sp>
        <p:nvSpPr>
          <p:cNvPr id="2412" name="object 2412"/>
          <p:cNvSpPr/>
          <p:nvPr/>
        </p:nvSpPr>
        <p:spPr>
          <a:xfrm>
            <a:off x="4566056" y="5917529"/>
            <a:ext cx="9525" cy="46355"/>
          </a:xfrm>
          <a:custGeom>
            <a:avLst/>
            <a:gdLst/>
            <a:ahLst/>
            <a:cxnLst/>
            <a:rect l="l" t="t" r="r" b="b"/>
            <a:pathLst>
              <a:path w="9525" h="46354">
                <a:moveTo>
                  <a:pt x="0" y="23009"/>
                </a:moveTo>
                <a:lnTo>
                  <a:pt x="9200" y="23009"/>
                </a:lnTo>
              </a:path>
            </a:pathLst>
          </a:custGeom>
          <a:ln w="47289">
            <a:solidFill>
              <a:srgbClr val="BF00BF"/>
            </a:solidFill>
          </a:ln>
        </p:spPr>
        <p:txBody>
          <a:bodyPr wrap="square" lIns="0" tIns="0" rIns="0" bIns="0" rtlCol="0"/>
          <a:lstStyle/>
          <a:p>
            <a:endParaRPr/>
          </a:p>
        </p:txBody>
      </p:sp>
      <p:sp>
        <p:nvSpPr>
          <p:cNvPr id="2413" name="object 2413"/>
          <p:cNvSpPr/>
          <p:nvPr/>
        </p:nvSpPr>
        <p:spPr>
          <a:xfrm>
            <a:off x="4271537" y="6085098"/>
            <a:ext cx="46355" cy="9525"/>
          </a:xfrm>
          <a:custGeom>
            <a:avLst/>
            <a:gdLst/>
            <a:ahLst/>
            <a:cxnLst/>
            <a:rect l="l" t="t" r="r" b="b"/>
            <a:pathLst>
              <a:path w="46354" h="9525">
                <a:moveTo>
                  <a:pt x="0" y="4602"/>
                </a:moveTo>
                <a:lnTo>
                  <a:pt x="46002" y="4602"/>
                </a:lnTo>
              </a:path>
            </a:pathLst>
          </a:custGeom>
          <a:ln w="10474">
            <a:solidFill>
              <a:srgbClr val="BF00BF"/>
            </a:solidFill>
          </a:ln>
        </p:spPr>
        <p:txBody>
          <a:bodyPr wrap="square" lIns="0" tIns="0" rIns="0" bIns="0" rtlCol="0"/>
          <a:lstStyle/>
          <a:p>
            <a:endParaRPr/>
          </a:p>
        </p:txBody>
      </p:sp>
      <p:sp>
        <p:nvSpPr>
          <p:cNvPr id="2414" name="object 2414"/>
          <p:cNvSpPr/>
          <p:nvPr/>
        </p:nvSpPr>
        <p:spPr>
          <a:xfrm>
            <a:off x="4289940" y="6066661"/>
            <a:ext cx="9525" cy="46355"/>
          </a:xfrm>
          <a:custGeom>
            <a:avLst/>
            <a:gdLst/>
            <a:ahLst/>
            <a:cxnLst/>
            <a:rect l="l" t="t" r="r" b="b"/>
            <a:pathLst>
              <a:path w="9525" h="46354">
                <a:moveTo>
                  <a:pt x="0" y="23025"/>
                </a:moveTo>
                <a:lnTo>
                  <a:pt x="9200" y="23025"/>
                </a:lnTo>
              </a:path>
            </a:pathLst>
          </a:custGeom>
          <a:ln w="47321">
            <a:solidFill>
              <a:srgbClr val="BF00BF"/>
            </a:solidFill>
          </a:ln>
        </p:spPr>
        <p:txBody>
          <a:bodyPr wrap="square" lIns="0" tIns="0" rIns="0" bIns="0" rtlCol="0"/>
          <a:lstStyle/>
          <a:p>
            <a:endParaRPr/>
          </a:p>
        </p:txBody>
      </p:sp>
      <p:sp>
        <p:nvSpPr>
          <p:cNvPr id="2415" name="object 2415"/>
          <p:cNvSpPr/>
          <p:nvPr/>
        </p:nvSpPr>
        <p:spPr>
          <a:xfrm>
            <a:off x="4030426" y="6228751"/>
            <a:ext cx="46355" cy="9525"/>
          </a:xfrm>
          <a:custGeom>
            <a:avLst/>
            <a:gdLst/>
            <a:ahLst/>
            <a:cxnLst/>
            <a:rect l="l" t="t" r="r" b="b"/>
            <a:pathLst>
              <a:path w="46354" h="9525">
                <a:moveTo>
                  <a:pt x="0" y="4602"/>
                </a:moveTo>
                <a:lnTo>
                  <a:pt x="46002" y="4602"/>
                </a:lnTo>
              </a:path>
            </a:pathLst>
          </a:custGeom>
          <a:ln w="10474">
            <a:solidFill>
              <a:srgbClr val="BF00BF"/>
            </a:solidFill>
          </a:ln>
        </p:spPr>
        <p:txBody>
          <a:bodyPr wrap="square" lIns="0" tIns="0" rIns="0" bIns="0" rtlCol="0"/>
          <a:lstStyle/>
          <a:p>
            <a:endParaRPr/>
          </a:p>
        </p:txBody>
      </p:sp>
      <p:sp>
        <p:nvSpPr>
          <p:cNvPr id="2416" name="object 2416"/>
          <p:cNvSpPr/>
          <p:nvPr/>
        </p:nvSpPr>
        <p:spPr>
          <a:xfrm>
            <a:off x="4048829" y="6210314"/>
            <a:ext cx="9525" cy="46355"/>
          </a:xfrm>
          <a:custGeom>
            <a:avLst/>
            <a:gdLst/>
            <a:ahLst/>
            <a:cxnLst/>
            <a:rect l="l" t="t" r="r" b="b"/>
            <a:pathLst>
              <a:path w="9525" h="46354">
                <a:moveTo>
                  <a:pt x="0" y="23025"/>
                </a:moveTo>
                <a:lnTo>
                  <a:pt x="9200" y="23025"/>
                </a:lnTo>
              </a:path>
            </a:pathLst>
          </a:custGeom>
          <a:ln w="47321">
            <a:solidFill>
              <a:srgbClr val="BF00BF"/>
            </a:solidFill>
          </a:ln>
        </p:spPr>
        <p:txBody>
          <a:bodyPr wrap="square" lIns="0" tIns="0" rIns="0" bIns="0" rtlCol="0"/>
          <a:lstStyle/>
          <a:p>
            <a:endParaRPr/>
          </a:p>
        </p:txBody>
      </p:sp>
      <p:sp>
        <p:nvSpPr>
          <p:cNvPr id="2417" name="object 2417"/>
          <p:cNvSpPr/>
          <p:nvPr/>
        </p:nvSpPr>
        <p:spPr>
          <a:xfrm>
            <a:off x="3795718" y="6332783"/>
            <a:ext cx="46355" cy="9525"/>
          </a:xfrm>
          <a:custGeom>
            <a:avLst/>
            <a:gdLst/>
            <a:ahLst/>
            <a:cxnLst/>
            <a:rect l="l" t="t" r="r" b="b"/>
            <a:pathLst>
              <a:path w="46354" h="9525">
                <a:moveTo>
                  <a:pt x="0" y="4602"/>
                </a:moveTo>
                <a:lnTo>
                  <a:pt x="46034" y="4602"/>
                </a:lnTo>
              </a:path>
            </a:pathLst>
          </a:custGeom>
          <a:ln w="10474">
            <a:solidFill>
              <a:srgbClr val="BF00BF"/>
            </a:solidFill>
          </a:ln>
        </p:spPr>
        <p:txBody>
          <a:bodyPr wrap="square" lIns="0" tIns="0" rIns="0" bIns="0" rtlCol="0"/>
          <a:lstStyle/>
          <a:p>
            <a:endParaRPr/>
          </a:p>
        </p:txBody>
      </p:sp>
      <p:sp>
        <p:nvSpPr>
          <p:cNvPr id="2418" name="object 2418"/>
          <p:cNvSpPr/>
          <p:nvPr/>
        </p:nvSpPr>
        <p:spPr>
          <a:xfrm>
            <a:off x="3814147" y="6313457"/>
            <a:ext cx="9525" cy="46990"/>
          </a:xfrm>
          <a:custGeom>
            <a:avLst/>
            <a:gdLst/>
            <a:ahLst/>
            <a:cxnLst/>
            <a:rect l="l" t="t" r="r" b="b"/>
            <a:pathLst>
              <a:path w="9525" h="46989">
                <a:moveTo>
                  <a:pt x="0" y="23470"/>
                </a:moveTo>
                <a:lnTo>
                  <a:pt x="9200" y="23470"/>
                </a:lnTo>
              </a:path>
            </a:pathLst>
          </a:custGeom>
          <a:ln w="48210">
            <a:solidFill>
              <a:srgbClr val="BF00BF"/>
            </a:solidFill>
          </a:ln>
        </p:spPr>
        <p:txBody>
          <a:bodyPr wrap="square" lIns="0" tIns="0" rIns="0" bIns="0" rtlCol="0"/>
          <a:lstStyle/>
          <a:p>
            <a:endParaRPr/>
          </a:p>
        </p:txBody>
      </p:sp>
      <p:sp>
        <p:nvSpPr>
          <p:cNvPr id="2419" name="object 2419"/>
          <p:cNvSpPr/>
          <p:nvPr/>
        </p:nvSpPr>
        <p:spPr>
          <a:xfrm>
            <a:off x="3612591" y="6405530"/>
            <a:ext cx="46355" cy="9525"/>
          </a:xfrm>
          <a:custGeom>
            <a:avLst/>
            <a:gdLst/>
            <a:ahLst/>
            <a:cxnLst/>
            <a:rect l="l" t="t" r="r" b="b"/>
            <a:pathLst>
              <a:path w="46354" h="9525">
                <a:moveTo>
                  <a:pt x="0" y="4602"/>
                </a:moveTo>
                <a:lnTo>
                  <a:pt x="46002" y="4602"/>
                </a:lnTo>
              </a:path>
            </a:pathLst>
          </a:custGeom>
          <a:ln w="10474">
            <a:solidFill>
              <a:srgbClr val="BF00BF"/>
            </a:solidFill>
          </a:ln>
        </p:spPr>
        <p:txBody>
          <a:bodyPr wrap="square" lIns="0" tIns="0" rIns="0" bIns="0" rtlCol="0"/>
          <a:lstStyle/>
          <a:p>
            <a:endParaRPr/>
          </a:p>
        </p:txBody>
      </p:sp>
      <p:sp>
        <p:nvSpPr>
          <p:cNvPr id="2420" name="object 2420"/>
          <p:cNvSpPr/>
          <p:nvPr/>
        </p:nvSpPr>
        <p:spPr>
          <a:xfrm>
            <a:off x="3630995" y="6387124"/>
            <a:ext cx="9525" cy="46355"/>
          </a:xfrm>
          <a:custGeom>
            <a:avLst/>
            <a:gdLst/>
            <a:ahLst/>
            <a:cxnLst/>
            <a:rect l="l" t="t" r="r" b="b"/>
            <a:pathLst>
              <a:path w="9525" h="46354">
                <a:moveTo>
                  <a:pt x="0" y="23010"/>
                </a:moveTo>
                <a:lnTo>
                  <a:pt x="9200" y="23010"/>
                </a:lnTo>
              </a:path>
            </a:pathLst>
          </a:custGeom>
          <a:ln w="47291">
            <a:solidFill>
              <a:srgbClr val="BF00BF"/>
            </a:solidFill>
          </a:ln>
        </p:spPr>
        <p:txBody>
          <a:bodyPr wrap="square" lIns="0" tIns="0" rIns="0" bIns="0" rtlCol="0"/>
          <a:lstStyle/>
          <a:p>
            <a:endParaRPr/>
          </a:p>
        </p:txBody>
      </p:sp>
      <p:sp>
        <p:nvSpPr>
          <p:cNvPr id="2421" name="object 2421"/>
          <p:cNvSpPr/>
          <p:nvPr/>
        </p:nvSpPr>
        <p:spPr>
          <a:xfrm>
            <a:off x="6026638" y="4950678"/>
            <a:ext cx="38735" cy="38735"/>
          </a:xfrm>
          <a:custGeom>
            <a:avLst/>
            <a:gdLst/>
            <a:ahLst/>
            <a:cxnLst/>
            <a:rect l="l" t="t" r="r" b="b"/>
            <a:pathLst>
              <a:path w="38735" h="38735">
                <a:moveTo>
                  <a:pt x="6428" y="0"/>
                </a:moveTo>
                <a:lnTo>
                  <a:pt x="0" y="6443"/>
                </a:lnTo>
                <a:lnTo>
                  <a:pt x="32193" y="38662"/>
                </a:lnTo>
                <a:lnTo>
                  <a:pt x="38634" y="32218"/>
                </a:lnTo>
                <a:lnTo>
                  <a:pt x="6428" y="0"/>
                </a:lnTo>
                <a:close/>
              </a:path>
            </a:pathLst>
          </a:custGeom>
          <a:solidFill>
            <a:srgbClr val="BF00BF"/>
          </a:solidFill>
        </p:spPr>
        <p:txBody>
          <a:bodyPr wrap="square" lIns="0" tIns="0" rIns="0" bIns="0" rtlCol="0"/>
          <a:lstStyle/>
          <a:p>
            <a:endParaRPr/>
          </a:p>
        </p:txBody>
      </p:sp>
      <p:sp>
        <p:nvSpPr>
          <p:cNvPr id="2422" name="object 2422"/>
          <p:cNvSpPr/>
          <p:nvPr/>
        </p:nvSpPr>
        <p:spPr>
          <a:xfrm>
            <a:off x="6026638" y="4950678"/>
            <a:ext cx="38735" cy="38735"/>
          </a:xfrm>
          <a:custGeom>
            <a:avLst/>
            <a:gdLst/>
            <a:ahLst/>
            <a:cxnLst/>
            <a:rect l="l" t="t" r="r" b="b"/>
            <a:pathLst>
              <a:path w="38735" h="38735">
                <a:moveTo>
                  <a:pt x="6428" y="0"/>
                </a:moveTo>
                <a:lnTo>
                  <a:pt x="38634" y="32218"/>
                </a:lnTo>
                <a:lnTo>
                  <a:pt x="32193" y="38662"/>
                </a:lnTo>
                <a:lnTo>
                  <a:pt x="0" y="6443"/>
                </a:lnTo>
                <a:lnTo>
                  <a:pt x="6428" y="0"/>
                </a:lnTo>
                <a:close/>
              </a:path>
            </a:pathLst>
          </a:custGeom>
          <a:ln w="3175">
            <a:solidFill>
              <a:srgbClr val="BF00BF"/>
            </a:solidFill>
          </a:ln>
        </p:spPr>
        <p:txBody>
          <a:bodyPr wrap="square" lIns="0" tIns="0" rIns="0" bIns="0" rtlCol="0"/>
          <a:lstStyle/>
          <a:p>
            <a:endParaRPr/>
          </a:p>
        </p:txBody>
      </p:sp>
      <p:sp>
        <p:nvSpPr>
          <p:cNvPr id="2423" name="object 2423"/>
          <p:cNvSpPr/>
          <p:nvPr/>
        </p:nvSpPr>
        <p:spPr>
          <a:xfrm>
            <a:off x="6026638" y="4950678"/>
            <a:ext cx="38735" cy="38735"/>
          </a:xfrm>
          <a:custGeom>
            <a:avLst/>
            <a:gdLst/>
            <a:ahLst/>
            <a:cxnLst/>
            <a:rect l="l" t="t" r="r" b="b"/>
            <a:pathLst>
              <a:path w="38735" h="38735">
                <a:moveTo>
                  <a:pt x="32193" y="0"/>
                </a:moveTo>
                <a:lnTo>
                  <a:pt x="0" y="32218"/>
                </a:lnTo>
                <a:lnTo>
                  <a:pt x="6428" y="38662"/>
                </a:lnTo>
                <a:lnTo>
                  <a:pt x="38634" y="6443"/>
                </a:lnTo>
                <a:lnTo>
                  <a:pt x="32193" y="0"/>
                </a:lnTo>
                <a:close/>
              </a:path>
            </a:pathLst>
          </a:custGeom>
          <a:solidFill>
            <a:srgbClr val="BF00BF"/>
          </a:solidFill>
        </p:spPr>
        <p:txBody>
          <a:bodyPr wrap="square" lIns="0" tIns="0" rIns="0" bIns="0" rtlCol="0"/>
          <a:lstStyle/>
          <a:p>
            <a:endParaRPr/>
          </a:p>
        </p:txBody>
      </p:sp>
      <p:sp>
        <p:nvSpPr>
          <p:cNvPr id="2424" name="object 2424"/>
          <p:cNvSpPr/>
          <p:nvPr/>
        </p:nvSpPr>
        <p:spPr>
          <a:xfrm>
            <a:off x="6026638" y="4950678"/>
            <a:ext cx="38735" cy="38735"/>
          </a:xfrm>
          <a:custGeom>
            <a:avLst/>
            <a:gdLst/>
            <a:ahLst/>
            <a:cxnLst/>
            <a:rect l="l" t="t" r="r" b="b"/>
            <a:pathLst>
              <a:path w="38735" h="38735">
                <a:moveTo>
                  <a:pt x="32193" y="0"/>
                </a:moveTo>
                <a:lnTo>
                  <a:pt x="38634" y="6443"/>
                </a:lnTo>
                <a:lnTo>
                  <a:pt x="6428" y="38662"/>
                </a:lnTo>
                <a:lnTo>
                  <a:pt x="0" y="32218"/>
                </a:lnTo>
                <a:lnTo>
                  <a:pt x="32193" y="0"/>
                </a:lnTo>
                <a:close/>
              </a:path>
            </a:pathLst>
          </a:custGeom>
          <a:ln w="3175">
            <a:solidFill>
              <a:srgbClr val="BF00BF"/>
            </a:solidFill>
          </a:ln>
        </p:spPr>
        <p:txBody>
          <a:bodyPr wrap="square" lIns="0" tIns="0" rIns="0" bIns="0" rtlCol="0"/>
          <a:lstStyle/>
          <a:p>
            <a:endParaRPr/>
          </a:p>
        </p:txBody>
      </p:sp>
      <p:sp>
        <p:nvSpPr>
          <p:cNvPr id="2425" name="object 2425"/>
          <p:cNvSpPr/>
          <p:nvPr/>
        </p:nvSpPr>
        <p:spPr>
          <a:xfrm>
            <a:off x="5846233" y="5079577"/>
            <a:ext cx="38735" cy="40005"/>
          </a:xfrm>
          <a:custGeom>
            <a:avLst/>
            <a:gdLst/>
            <a:ahLst/>
            <a:cxnLst/>
            <a:rect l="l" t="t" r="r" b="b"/>
            <a:pathLst>
              <a:path w="38735" h="40004">
                <a:moveTo>
                  <a:pt x="6441" y="0"/>
                </a:moveTo>
                <a:lnTo>
                  <a:pt x="0" y="6469"/>
                </a:lnTo>
                <a:lnTo>
                  <a:pt x="32206" y="39608"/>
                </a:lnTo>
                <a:lnTo>
                  <a:pt x="38647" y="33164"/>
                </a:lnTo>
                <a:lnTo>
                  <a:pt x="6441" y="0"/>
                </a:lnTo>
                <a:close/>
              </a:path>
            </a:pathLst>
          </a:custGeom>
          <a:solidFill>
            <a:srgbClr val="BF00BF"/>
          </a:solidFill>
        </p:spPr>
        <p:txBody>
          <a:bodyPr wrap="square" lIns="0" tIns="0" rIns="0" bIns="0" rtlCol="0"/>
          <a:lstStyle/>
          <a:p>
            <a:endParaRPr/>
          </a:p>
        </p:txBody>
      </p:sp>
      <p:sp>
        <p:nvSpPr>
          <p:cNvPr id="2426" name="object 2426"/>
          <p:cNvSpPr/>
          <p:nvPr/>
        </p:nvSpPr>
        <p:spPr>
          <a:xfrm>
            <a:off x="5846233" y="5079577"/>
            <a:ext cx="38735" cy="40005"/>
          </a:xfrm>
          <a:custGeom>
            <a:avLst/>
            <a:gdLst/>
            <a:ahLst/>
            <a:cxnLst/>
            <a:rect l="l" t="t" r="r" b="b"/>
            <a:pathLst>
              <a:path w="38735" h="40004">
                <a:moveTo>
                  <a:pt x="6441" y="0"/>
                </a:moveTo>
                <a:lnTo>
                  <a:pt x="38647" y="33164"/>
                </a:lnTo>
                <a:lnTo>
                  <a:pt x="32206" y="39608"/>
                </a:lnTo>
                <a:lnTo>
                  <a:pt x="0" y="6469"/>
                </a:lnTo>
                <a:lnTo>
                  <a:pt x="6441" y="0"/>
                </a:lnTo>
                <a:close/>
              </a:path>
            </a:pathLst>
          </a:custGeom>
          <a:ln w="3175">
            <a:solidFill>
              <a:srgbClr val="BF00BF"/>
            </a:solidFill>
          </a:ln>
        </p:spPr>
        <p:txBody>
          <a:bodyPr wrap="square" lIns="0" tIns="0" rIns="0" bIns="0" rtlCol="0"/>
          <a:lstStyle/>
          <a:p>
            <a:endParaRPr/>
          </a:p>
        </p:txBody>
      </p:sp>
      <p:sp>
        <p:nvSpPr>
          <p:cNvPr id="2427" name="object 2427"/>
          <p:cNvSpPr/>
          <p:nvPr/>
        </p:nvSpPr>
        <p:spPr>
          <a:xfrm>
            <a:off x="5846233" y="5079577"/>
            <a:ext cx="38735" cy="40005"/>
          </a:xfrm>
          <a:custGeom>
            <a:avLst/>
            <a:gdLst/>
            <a:ahLst/>
            <a:cxnLst/>
            <a:rect l="l" t="t" r="r" b="b"/>
            <a:pathLst>
              <a:path w="38735" h="40004">
                <a:moveTo>
                  <a:pt x="32206" y="0"/>
                </a:moveTo>
                <a:lnTo>
                  <a:pt x="0" y="33164"/>
                </a:lnTo>
                <a:lnTo>
                  <a:pt x="6441" y="39608"/>
                </a:lnTo>
                <a:lnTo>
                  <a:pt x="38647" y="6469"/>
                </a:lnTo>
                <a:lnTo>
                  <a:pt x="32206" y="0"/>
                </a:lnTo>
                <a:close/>
              </a:path>
            </a:pathLst>
          </a:custGeom>
          <a:solidFill>
            <a:srgbClr val="BF00BF"/>
          </a:solidFill>
        </p:spPr>
        <p:txBody>
          <a:bodyPr wrap="square" lIns="0" tIns="0" rIns="0" bIns="0" rtlCol="0"/>
          <a:lstStyle/>
          <a:p>
            <a:endParaRPr/>
          </a:p>
        </p:txBody>
      </p:sp>
      <p:sp>
        <p:nvSpPr>
          <p:cNvPr id="2428" name="object 2428"/>
          <p:cNvSpPr/>
          <p:nvPr/>
        </p:nvSpPr>
        <p:spPr>
          <a:xfrm>
            <a:off x="5846233" y="5079577"/>
            <a:ext cx="38735" cy="40005"/>
          </a:xfrm>
          <a:custGeom>
            <a:avLst/>
            <a:gdLst/>
            <a:ahLst/>
            <a:cxnLst/>
            <a:rect l="l" t="t" r="r" b="b"/>
            <a:pathLst>
              <a:path w="38735" h="40004">
                <a:moveTo>
                  <a:pt x="32206" y="0"/>
                </a:moveTo>
                <a:lnTo>
                  <a:pt x="38647" y="6469"/>
                </a:lnTo>
                <a:lnTo>
                  <a:pt x="6441" y="39608"/>
                </a:lnTo>
                <a:lnTo>
                  <a:pt x="0" y="33164"/>
                </a:lnTo>
                <a:lnTo>
                  <a:pt x="32206" y="0"/>
                </a:lnTo>
                <a:close/>
              </a:path>
            </a:pathLst>
          </a:custGeom>
          <a:ln w="3175">
            <a:solidFill>
              <a:srgbClr val="BF00BF"/>
            </a:solidFill>
          </a:ln>
        </p:spPr>
        <p:txBody>
          <a:bodyPr wrap="square" lIns="0" tIns="0" rIns="0" bIns="0" rtlCol="0"/>
          <a:lstStyle/>
          <a:p>
            <a:endParaRPr/>
          </a:p>
        </p:txBody>
      </p:sp>
      <p:sp>
        <p:nvSpPr>
          <p:cNvPr id="2429" name="object 2429"/>
          <p:cNvSpPr/>
          <p:nvPr/>
        </p:nvSpPr>
        <p:spPr>
          <a:xfrm>
            <a:off x="5552647" y="5262826"/>
            <a:ext cx="38735" cy="38735"/>
          </a:xfrm>
          <a:custGeom>
            <a:avLst/>
            <a:gdLst/>
            <a:ahLst/>
            <a:cxnLst/>
            <a:rect l="l" t="t" r="r" b="b"/>
            <a:pathLst>
              <a:path w="38735" h="38735">
                <a:moveTo>
                  <a:pt x="6441" y="0"/>
                </a:moveTo>
                <a:lnTo>
                  <a:pt x="0" y="6443"/>
                </a:lnTo>
                <a:lnTo>
                  <a:pt x="32231" y="38662"/>
                </a:lnTo>
                <a:lnTo>
                  <a:pt x="38672" y="32218"/>
                </a:lnTo>
                <a:lnTo>
                  <a:pt x="6441" y="0"/>
                </a:lnTo>
                <a:close/>
              </a:path>
            </a:pathLst>
          </a:custGeom>
          <a:solidFill>
            <a:srgbClr val="BF00BF"/>
          </a:solidFill>
        </p:spPr>
        <p:txBody>
          <a:bodyPr wrap="square" lIns="0" tIns="0" rIns="0" bIns="0" rtlCol="0"/>
          <a:lstStyle/>
          <a:p>
            <a:endParaRPr/>
          </a:p>
        </p:txBody>
      </p:sp>
      <p:sp>
        <p:nvSpPr>
          <p:cNvPr id="2430" name="object 2430"/>
          <p:cNvSpPr/>
          <p:nvPr/>
        </p:nvSpPr>
        <p:spPr>
          <a:xfrm>
            <a:off x="5552647" y="5262826"/>
            <a:ext cx="38735" cy="38735"/>
          </a:xfrm>
          <a:custGeom>
            <a:avLst/>
            <a:gdLst/>
            <a:ahLst/>
            <a:cxnLst/>
            <a:rect l="l" t="t" r="r" b="b"/>
            <a:pathLst>
              <a:path w="38735" h="38735">
                <a:moveTo>
                  <a:pt x="6441" y="0"/>
                </a:moveTo>
                <a:lnTo>
                  <a:pt x="38672" y="32218"/>
                </a:lnTo>
                <a:lnTo>
                  <a:pt x="32231" y="38662"/>
                </a:lnTo>
                <a:lnTo>
                  <a:pt x="0" y="6443"/>
                </a:lnTo>
                <a:lnTo>
                  <a:pt x="6441" y="0"/>
                </a:lnTo>
                <a:close/>
              </a:path>
            </a:pathLst>
          </a:custGeom>
          <a:ln w="3175">
            <a:solidFill>
              <a:srgbClr val="BF00BF"/>
            </a:solidFill>
          </a:ln>
        </p:spPr>
        <p:txBody>
          <a:bodyPr wrap="square" lIns="0" tIns="0" rIns="0" bIns="0" rtlCol="0"/>
          <a:lstStyle/>
          <a:p>
            <a:endParaRPr/>
          </a:p>
        </p:txBody>
      </p:sp>
      <p:sp>
        <p:nvSpPr>
          <p:cNvPr id="2431" name="object 2431"/>
          <p:cNvSpPr/>
          <p:nvPr/>
        </p:nvSpPr>
        <p:spPr>
          <a:xfrm>
            <a:off x="5552647" y="5262826"/>
            <a:ext cx="38735" cy="38735"/>
          </a:xfrm>
          <a:custGeom>
            <a:avLst/>
            <a:gdLst/>
            <a:ahLst/>
            <a:cxnLst/>
            <a:rect l="l" t="t" r="r" b="b"/>
            <a:pathLst>
              <a:path w="38735" h="38735">
                <a:moveTo>
                  <a:pt x="32231" y="0"/>
                </a:moveTo>
                <a:lnTo>
                  <a:pt x="0" y="32218"/>
                </a:lnTo>
                <a:lnTo>
                  <a:pt x="6441" y="38662"/>
                </a:lnTo>
                <a:lnTo>
                  <a:pt x="38672" y="6443"/>
                </a:lnTo>
                <a:lnTo>
                  <a:pt x="32231" y="0"/>
                </a:lnTo>
                <a:close/>
              </a:path>
            </a:pathLst>
          </a:custGeom>
          <a:solidFill>
            <a:srgbClr val="BF00BF"/>
          </a:solidFill>
        </p:spPr>
        <p:txBody>
          <a:bodyPr wrap="square" lIns="0" tIns="0" rIns="0" bIns="0" rtlCol="0"/>
          <a:lstStyle/>
          <a:p>
            <a:endParaRPr/>
          </a:p>
        </p:txBody>
      </p:sp>
      <p:sp>
        <p:nvSpPr>
          <p:cNvPr id="2432" name="object 2432"/>
          <p:cNvSpPr/>
          <p:nvPr/>
        </p:nvSpPr>
        <p:spPr>
          <a:xfrm>
            <a:off x="5552647" y="5262826"/>
            <a:ext cx="38735" cy="38735"/>
          </a:xfrm>
          <a:custGeom>
            <a:avLst/>
            <a:gdLst/>
            <a:ahLst/>
            <a:cxnLst/>
            <a:rect l="l" t="t" r="r" b="b"/>
            <a:pathLst>
              <a:path w="38735" h="38735">
                <a:moveTo>
                  <a:pt x="32231" y="0"/>
                </a:moveTo>
                <a:lnTo>
                  <a:pt x="38672" y="6443"/>
                </a:lnTo>
                <a:lnTo>
                  <a:pt x="6441" y="38662"/>
                </a:lnTo>
                <a:lnTo>
                  <a:pt x="0" y="32218"/>
                </a:lnTo>
                <a:lnTo>
                  <a:pt x="32231" y="0"/>
                </a:lnTo>
                <a:close/>
              </a:path>
            </a:pathLst>
          </a:custGeom>
          <a:ln w="3175">
            <a:solidFill>
              <a:srgbClr val="BF00BF"/>
            </a:solidFill>
          </a:ln>
        </p:spPr>
        <p:txBody>
          <a:bodyPr wrap="square" lIns="0" tIns="0" rIns="0" bIns="0" rtlCol="0"/>
          <a:lstStyle/>
          <a:p>
            <a:endParaRPr/>
          </a:p>
        </p:txBody>
      </p:sp>
      <p:sp>
        <p:nvSpPr>
          <p:cNvPr id="2433" name="object 2433"/>
          <p:cNvSpPr/>
          <p:nvPr/>
        </p:nvSpPr>
        <p:spPr>
          <a:xfrm>
            <a:off x="5587639" y="5238892"/>
            <a:ext cx="38735" cy="38735"/>
          </a:xfrm>
          <a:custGeom>
            <a:avLst/>
            <a:gdLst/>
            <a:ahLst/>
            <a:cxnLst/>
            <a:rect l="l" t="t" r="r" b="b"/>
            <a:pathLst>
              <a:path w="38735" h="38735">
                <a:moveTo>
                  <a:pt x="6441" y="0"/>
                </a:moveTo>
                <a:lnTo>
                  <a:pt x="0" y="6443"/>
                </a:lnTo>
                <a:lnTo>
                  <a:pt x="32206" y="38662"/>
                </a:lnTo>
                <a:lnTo>
                  <a:pt x="38647" y="32218"/>
                </a:lnTo>
                <a:lnTo>
                  <a:pt x="6441" y="0"/>
                </a:lnTo>
                <a:close/>
              </a:path>
            </a:pathLst>
          </a:custGeom>
          <a:solidFill>
            <a:srgbClr val="BF00BF"/>
          </a:solidFill>
        </p:spPr>
        <p:txBody>
          <a:bodyPr wrap="square" lIns="0" tIns="0" rIns="0" bIns="0" rtlCol="0"/>
          <a:lstStyle/>
          <a:p>
            <a:endParaRPr/>
          </a:p>
        </p:txBody>
      </p:sp>
      <p:sp>
        <p:nvSpPr>
          <p:cNvPr id="2434" name="object 2434"/>
          <p:cNvSpPr/>
          <p:nvPr/>
        </p:nvSpPr>
        <p:spPr>
          <a:xfrm>
            <a:off x="5587639" y="5238892"/>
            <a:ext cx="38735" cy="38735"/>
          </a:xfrm>
          <a:custGeom>
            <a:avLst/>
            <a:gdLst/>
            <a:ahLst/>
            <a:cxnLst/>
            <a:rect l="l" t="t" r="r" b="b"/>
            <a:pathLst>
              <a:path w="38735" h="38735">
                <a:moveTo>
                  <a:pt x="6441" y="0"/>
                </a:moveTo>
                <a:lnTo>
                  <a:pt x="38647" y="32218"/>
                </a:lnTo>
                <a:lnTo>
                  <a:pt x="32206" y="38662"/>
                </a:lnTo>
                <a:lnTo>
                  <a:pt x="0" y="6443"/>
                </a:lnTo>
                <a:lnTo>
                  <a:pt x="6441" y="0"/>
                </a:lnTo>
                <a:close/>
              </a:path>
            </a:pathLst>
          </a:custGeom>
          <a:ln w="3175">
            <a:solidFill>
              <a:srgbClr val="BF00BF"/>
            </a:solidFill>
          </a:ln>
        </p:spPr>
        <p:txBody>
          <a:bodyPr wrap="square" lIns="0" tIns="0" rIns="0" bIns="0" rtlCol="0"/>
          <a:lstStyle/>
          <a:p>
            <a:endParaRPr/>
          </a:p>
        </p:txBody>
      </p:sp>
      <p:sp>
        <p:nvSpPr>
          <p:cNvPr id="2435" name="object 2435"/>
          <p:cNvSpPr/>
          <p:nvPr/>
        </p:nvSpPr>
        <p:spPr>
          <a:xfrm>
            <a:off x="5587639" y="5238892"/>
            <a:ext cx="38735" cy="38735"/>
          </a:xfrm>
          <a:custGeom>
            <a:avLst/>
            <a:gdLst/>
            <a:ahLst/>
            <a:cxnLst/>
            <a:rect l="l" t="t" r="r" b="b"/>
            <a:pathLst>
              <a:path w="38735" h="38735">
                <a:moveTo>
                  <a:pt x="32206" y="0"/>
                </a:moveTo>
                <a:lnTo>
                  <a:pt x="0" y="32218"/>
                </a:lnTo>
                <a:lnTo>
                  <a:pt x="6441" y="38662"/>
                </a:lnTo>
                <a:lnTo>
                  <a:pt x="38647" y="6443"/>
                </a:lnTo>
                <a:lnTo>
                  <a:pt x="32206" y="0"/>
                </a:lnTo>
                <a:close/>
              </a:path>
            </a:pathLst>
          </a:custGeom>
          <a:solidFill>
            <a:srgbClr val="BF00BF"/>
          </a:solidFill>
        </p:spPr>
        <p:txBody>
          <a:bodyPr wrap="square" lIns="0" tIns="0" rIns="0" bIns="0" rtlCol="0"/>
          <a:lstStyle/>
          <a:p>
            <a:endParaRPr/>
          </a:p>
        </p:txBody>
      </p:sp>
      <p:sp>
        <p:nvSpPr>
          <p:cNvPr id="2436" name="object 2436"/>
          <p:cNvSpPr/>
          <p:nvPr/>
        </p:nvSpPr>
        <p:spPr>
          <a:xfrm>
            <a:off x="5587639" y="5238892"/>
            <a:ext cx="38735" cy="38735"/>
          </a:xfrm>
          <a:custGeom>
            <a:avLst/>
            <a:gdLst/>
            <a:ahLst/>
            <a:cxnLst/>
            <a:rect l="l" t="t" r="r" b="b"/>
            <a:pathLst>
              <a:path w="38735" h="38735">
                <a:moveTo>
                  <a:pt x="32206" y="0"/>
                </a:moveTo>
                <a:lnTo>
                  <a:pt x="38647" y="6443"/>
                </a:lnTo>
                <a:lnTo>
                  <a:pt x="6441" y="38662"/>
                </a:lnTo>
                <a:lnTo>
                  <a:pt x="0" y="32218"/>
                </a:lnTo>
                <a:lnTo>
                  <a:pt x="32206" y="0"/>
                </a:lnTo>
                <a:close/>
              </a:path>
            </a:pathLst>
          </a:custGeom>
          <a:ln w="3175">
            <a:solidFill>
              <a:srgbClr val="BF00BF"/>
            </a:solidFill>
          </a:ln>
        </p:spPr>
        <p:txBody>
          <a:bodyPr wrap="square" lIns="0" tIns="0" rIns="0" bIns="0" rtlCol="0"/>
          <a:lstStyle/>
          <a:p>
            <a:endParaRPr/>
          </a:p>
        </p:txBody>
      </p:sp>
      <p:sp>
        <p:nvSpPr>
          <p:cNvPr id="2437" name="object 2437"/>
          <p:cNvSpPr/>
          <p:nvPr/>
        </p:nvSpPr>
        <p:spPr>
          <a:xfrm>
            <a:off x="5329927" y="5454333"/>
            <a:ext cx="40005" cy="38735"/>
          </a:xfrm>
          <a:custGeom>
            <a:avLst/>
            <a:gdLst/>
            <a:ahLst/>
            <a:cxnLst/>
            <a:rect l="l" t="t" r="r" b="b"/>
            <a:pathLst>
              <a:path w="40004" h="38735">
                <a:moveTo>
                  <a:pt x="6441" y="0"/>
                </a:moveTo>
                <a:lnTo>
                  <a:pt x="0" y="6482"/>
                </a:lnTo>
                <a:lnTo>
                  <a:pt x="33126" y="38687"/>
                </a:lnTo>
                <a:lnTo>
                  <a:pt x="39567" y="32243"/>
                </a:lnTo>
                <a:lnTo>
                  <a:pt x="6441" y="0"/>
                </a:lnTo>
                <a:close/>
              </a:path>
            </a:pathLst>
          </a:custGeom>
          <a:solidFill>
            <a:srgbClr val="BF00BF"/>
          </a:solidFill>
        </p:spPr>
        <p:txBody>
          <a:bodyPr wrap="square" lIns="0" tIns="0" rIns="0" bIns="0" rtlCol="0"/>
          <a:lstStyle/>
          <a:p>
            <a:endParaRPr/>
          </a:p>
        </p:txBody>
      </p:sp>
      <p:sp>
        <p:nvSpPr>
          <p:cNvPr id="2438" name="object 2438"/>
          <p:cNvSpPr/>
          <p:nvPr/>
        </p:nvSpPr>
        <p:spPr>
          <a:xfrm>
            <a:off x="5329927" y="5454333"/>
            <a:ext cx="40005" cy="38735"/>
          </a:xfrm>
          <a:custGeom>
            <a:avLst/>
            <a:gdLst/>
            <a:ahLst/>
            <a:cxnLst/>
            <a:rect l="l" t="t" r="r" b="b"/>
            <a:pathLst>
              <a:path w="40004" h="38735">
                <a:moveTo>
                  <a:pt x="6441" y="0"/>
                </a:moveTo>
                <a:lnTo>
                  <a:pt x="39567" y="32243"/>
                </a:lnTo>
                <a:lnTo>
                  <a:pt x="33126" y="38687"/>
                </a:lnTo>
                <a:lnTo>
                  <a:pt x="0" y="6482"/>
                </a:lnTo>
                <a:lnTo>
                  <a:pt x="6441" y="0"/>
                </a:lnTo>
                <a:close/>
              </a:path>
            </a:pathLst>
          </a:custGeom>
          <a:ln w="3175">
            <a:solidFill>
              <a:srgbClr val="BF00BF"/>
            </a:solidFill>
          </a:ln>
        </p:spPr>
        <p:txBody>
          <a:bodyPr wrap="square" lIns="0" tIns="0" rIns="0" bIns="0" rtlCol="0"/>
          <a:lstStyle/>
          <a:p>
            <a:endParaRPr/>
          </a:p>
        </p:txBody>
      </p:sp>
      <p:sp>
        <p:nvSpPr>
          <p:cNvPr id="2439" name="object 2439"/>
          <p:cNvSpPr/>
          <p:nvPr/>
        </p:nvSpPr>
        <p:spPr>
          <a:xfrm>
            <a:off x="5329927" y="5454333"/>
            <a:ext cx="40005" cy="38735"/>
          </a:xfrm>
          <a:custGeom>
            <a:avLst/>
            <a:gdLst/>
            <a:ahLst/>
            <a:cxnLst/>
            <a:rect l="l" t="t" r="r" b="b"/>
            <a:pathLst>
              <a:path w="40004" h="38735">
                <a:moveTo>
                  <a:pt x="33126" y="0"/>
                </a:moveTo>
                <a:lnTo>
                  <a:pt x="0" y="32243"/>
                </a:lnTo>
                <a:lnTo>
                  <a:pt x="6441" y="38687"/>
                </a:lnTo>
                <a:lnTo>
                  <a:pt x="39567" y="6482"/>
                </a:lnTo>
                <a:lnTo>
                  <a:pt x="33126" y="0"/>
                </a:lnTo>
                <a:close/>
              </a:path>
            </a:pathLst>
          </a:custGeom>
          <a:solidFill>
            <a:srgbClr val="BF00BF"/>
          </a:solidFill>
        </p:spPr>
        <p:txBody>
          <a:bodyPr wrap="square" lIns="0" tIns="0" rIns="0" bIns="0" rtlCol="0"/>
          <a:lstStyle/>
          <a:p>
            <a:endParaRPr/>
          </a:p>
        </p:txBody>
      </p:sp>
      <p:sp>
        <p:nvSpPr>
          <p:cNvPr id="2440" name="object 2440"/>
          <p:cNvSpPr/>
          <p:nvPr/>
        </p:nvSpPr>
        <p:spPr>
          <a:xfrm>
            <a:off x="5329927" y="5454333"/>
            <a:ext cx="40005" cy="38735"/>
          </a:xfrm>
          <a:custGeom>
            <a:avLst/>
            <a:gdLst/>
            <a:ahLst/>
            <a:cxnLst/>
            <a:rect l="l" t="t" r="r" b="b"/>
            <a:pathLst>
              <a:path w="40004" h="38735">
                <a:moveTo>
                  <a:pt x="33126" y="0"/>
                </a:moveTo>
                <a:lnTo>
                  <a:pt x="39567" y="6482"/>
                </a:lnTo>
                <a:lnTo>
                  <a:pt x="6441" y="38687"/>
                </a:lnTo>
                <a:lnTo>
                  <a:pt x="0" y="32243"/>
                </a:lnTo>
                <a:lnTo>
                  <a:pt x="33126" y="0"/>
                </a:lnTo>
                <a:close/>
              </a:path>
            </a:pathLst>
          </a:custGeom>
          <a:ln w="3175">
            <a:solidFill>
              <a:srgbClr val="BF00BF"/>
            </a:solidFill>
          </a:ln>
        </p:spPr>
        <p:txBody>
          <a:bodyPr wrap="square" lIns="0" tIns="0" rIns="0" bIns="0" rtlCol="0"/>
          <a:lstStyle/>
          <a:p>
            <a:endParaRPr/>
          </a:p>
        </p:txBody>
      </p:sp>
      <p:sp>
        <p:nvSpPr>
          <p:cNvPr id="2441" name="object 2441"/>
          <p:cNvSpPr/>
          <p:nvPr/>
        </p:nvSpPr>
        <p:spPr>
          <a:xfrm>
            <a:off x="5352931" y="5400035"/>
            <a:ext cx="38735" cy="38735"/>
          </a:xfrm>
          <a:custGeom>
            <a:avLst/>
            <a:gdLst/>
            <a:ahLst/>
            <a:cxnLst/>
            <a:rect l="l" t="t" r="r" b="b"/>
            <a:pathLst>
              <a:path w="38735" h="38735">
                <a:moveTo>
                  <a:pt x="6441" y="0"/>
                </a:moveTo>
                <a:lnTo>
                  <a:pt x="0" y="6443"/>
                </a:lnTo>
                <a:lnTo>
                  <a:pt x="32231" y="38649"/>
                </a:lnTo>
                <a:lnTo>
                  <a:pt x="38672" y="32218"/>
                </a:lnTo>
                <a:lnTo>
                  <a:pt x="6441" y="0"/>
                </a:lnTo>
                <a:close/>
              </a:path>
            </a:pathLst>
          </a:custGeom>
          <a:solidFill>
            <a:srgbClr val="BF00BF"/>
          </a:solidFill>
        </p:spPr>
        <p:txBody>
          <a:bodyPr wrap="square" lIns="0" tIns="0" rIns="0" bIns="0" rtlCol="0"/>
          <a:lstStyle/>
          <a:p>
            <a:endParaRPr/>
          </a:p>
        </p:txBody>
      </p:sp>
      <p:sp>
        <p:nvSpPr>
          <p:cNvPr id="2442" name="object 2442"/>
          <p:cNvSpPr/>
          <p:nvPr/>
        </p:nvSpPr>
        <p:spPr>
          <a:xfrm>
            <a:off x="5352931" y="5400035"/>
            <a:ext cx="38735" cy="38735"/>
          </a:xfrm>
          <a:custGeom>
            <a:avLst/>
            <a:gdLst/>
            <a:ahLst/>
            <a:cxnLst/>
            <a:rect l="l" t="t" r="r" b="b"/>
            <a:pathLst>
              <a:path w="38735" h="38735">
                <a:moveTo>
                  <a:pt x="6441" y="0"/>
                </a:moveTo>
                <a:lnTo>
                  <a:pt x="38672" y="32218"/>
                </a:lnTo>
                <a:lnTo>
                  <a:pt x="32231" y="38649"/>
                </a:lnTo>
                <a:lnTo>
                  <a:pt x="0" y="6443"/>
                </a:lnTo>
                <a:lnTo>
                  <a:pt x="6441" y="0"/>
                </a:lnTo>
                <a:close/>
              </a:path>
            </a:pathLst>
          </a:custGeom>
          <a:ln w="3175">
            <a:solidFill>
              <a:srgbClr val="BF00BF"/>
            </a:solidFill>
          </a:ln>
        </p:spPr>
        <p:txBody>
          <a:bodyPr wrap="square" lIns="0" tIns="0" rIns="0" bIns="0" rtlCol="0"/>
          <a:lstStyle/>
          <a:p>
            <a:endParaRPr/>
          </a:p>
        </p:txBody>
      </p:sp>
      <p:sp>
        <p:nvSpPr>
          <p:cNvPr id="2443" name="object 2443"/>
          <p:cNvSpPr/>
          <p:nvPr/>
        </p:nvSpPr>
        <p:spPr>
          <a:xfrm>
            <a:off x="5352931" y="5400035"/>
            <a:ext cx="38735" cy="38735"/>
          </a:xfrm>
          <a:custGeom>
            <a:avLst/>
            <a:gdLst/>
            <a:ahLst/>
            <a:cxnLst/>
            <a:rect l="l" t="t" r="r" b="b"/>
            <a:pathLst>
              <a:path w="38735" h="38735">
                <a:moveTo>
                  <a:pt x="32231" y="0"/>
                </a:moveTo>
                <a:lnTo>
                  <a:pt x="0" y="32218"/>
                </a:lnTo>
                <a:lnTo>
                  <a:pt x="6441" y="38649"/>
                </a:lnTo>
                <a:lnTo>
                  <a:pt x="38672" y="6443"/>
                </a:lnTo>
                <a:lnTo>
                  <a:pt x="32231" y="0"/>
                </a:lnTo>
                <a:close/>
              </a:path>
            </a:pathLst>
          </a:custGeom>
          <a:solidFill>
            <a:srgbClr val="BF00BF"/>
          </a:solidFill>
        </p:spPr>
        <p:txBody>
          <a:bodyPr wrap="square" lIns="0" tIns="0" rIns="0" bIns="0" rtlCol="0"/>
          <a:lstStyle/>
          <a:p>
            <a:endParaRPr/>
          </a:p>
        </p:txBody>
      </p:sp>
      <p:sp>
        <p:nvSpPr>
          <p:cNvPr id="2444" name="object 2444"/>
          <p:cNvSpPr/>
          <p:nvPr/>
        </p:nvSpPr>
        <p:spPr>
          <a:xfrm>
            <a:off x="5352931" y="5400035"/>
            <a:ext cx="38735" cy="38735"/>
          </a:xfrm>
          <a:custGeom>
            <a:avLst/>
            <a:gdLst/>
            <a:ahLst/>
            <a:cxnLst/>
            <a:rect l="l" t="t" r="r" b="b"/>
            <a:pathLst>
              <a:path w="38735" h="38735">
                <a:moveTo>
                  <a:pt x="32231" y="0"/>
                </a:moveTo>
                <a:lnTo>
                  <a:pt x="38672" y="6443"/>
                </a:lnTo>
                <a:lnTo>
                  <a:pt x="6441" y="38649"/>
                </a:lnTo>
                <a:lnTo>
                  <a:pt x="0" y="32218"/>
                </a:lnTo>
                <a:lnTo>
                  <a:pt x="32231" y="0"/>
                </a:lnTo>
                <a:close/>
              </a:path>
            </a:pathLst>
          </a:custGeom>
          <a:ln w="3175">
            <a:solidFill>
              <a:srgbClr val="BF00BF"/>
            </a:solidFill>
          </a:ln>
        </p:spPr>
        <p:txBody>
          <a:bodyPr wrap="square" lIns="0" tIns="0" rIns="0" bIns="0" rtlCol="0"/>
          <a:lstStyle/>
          <a:p>
            <a:endParaRPr/>
          </a:p>
        </p:txBody>
      </p:sp>
      <p:sp>
        <p:nvSpPr>
          <p:cNvPr id="2445" name="object 2445"/>
          <p:cNvSpPr/>
          <p:nvPr/>
        </p:nvSpPr>
        <p:spPr>
          <a:xfrm>
            <a:off x="5005975" y="5623786"/>
            <a:ext cx="38735" cy="38735"/>
          </a:xfrm>
          <a:custGeom>
            <a:avLst/>
            <a:gdLst/>
            <a:ahLst/>
            <a:cxnLst/>
            <a:rect l="l" t="t" r="r" b="b"/>
            <a:pathLst>
              <a:path w="38735" h="38735">
                <a:moveTo>
                  <a:pt x="6441" y="0"/>
                </a:moveTo>
                <a:lnTo>
                  <a:pt x="0" y="6443"/>
                </a:lnTo>
                <a:lnTo>
                  <a:pt x="32193" y="38662"/>
                </a:lnTo>
                <a:lnTo>
                  <a:pt x="38634" y="32218"/>
                </a:lnTo>
                <a:lnTo>
                  <a:pt x="6441" y="0"/>
                </a:lnTo>
                <a:close/>
              </a:path>
            </a:pathLst>
          </a:custGeom>
          <a:solidFill>
            <a:srgbClr val="BF00BF"/>
          </a:solidFill>
        </p:spPr>
        <p:txBody>
          <a:bodyPr wrap="square" lIns="0" tIns="0" rIns="0" bIns="0" rtlCol="0"/>
          <a:lstStyle/>
          <a:p>
            <a:endParaRPr/>
          </a:p>
        </p:txBody>
      </p:sp>
      <p:sp>
        <p:nvSpPr>
          <p:cNvPr id="2446" name="object 2446"/>
          <p:cNvSpPr/>
          <p:nvPr/>
        </p:nvSpPr>
        <p:spPr>
          <a:xfrm>
            <a:off x="5005975" y="5623786"/>
            <a:ext cx="38735" cy="38735"/>
          </a:xfrm>
          <a:custGeom>
            <a:avLst/>
            <a:gdLst/>
            <a:ahLst/>
            <a:cxnLst/>
            <a:rect l="l" t="t" r="r" b="b"/>
            <a:pathLst>
              <a:path w="38735" h="38735">
                <a:moveTo>
                  <a:pt x="6441" y="0"/>
                </a:moveTo>
                <a:lnTo>
                  <a:pt x="38634" y="32218"/>
                </a:lnTo>
                <a:lnTo>
                  <a:pt x="32193" y="38662"/>
                </a:lnTo>
                <a:lnTo>
                  <a:pt x="0" y="6443"/>
                </a:lnTo>
                <a:lnTo>
                  <a:pt x="6441" y="0"/>
                </a:lnTo>
                <a:close/>
              </a:path>
            </a:pathLst>
          </a:custGeom>
          <a:ln w="3175">
            <a:solidFill>
              <a:srgbClr val="BF00BF"/>
            </a:solidFill>
          </a:ln>
        </p:spPr>
        <p:txBody>
          <a:bodyPr wrap="square" lIns="0" tIns="0" rIns="0" bIns="0" rtlCol="0"/>
          <a:lstStyle/>
          <a:p>
            <a:endParaRPr/>
          </a:p>
        </p:txBody>
      </p:sp>
      <p:sp>
        <p:nvSpPr>
          <p:cNvPr id="2447" name="object 2447"/>
          <p:cNvSpPr/>
          <p:nvPr/>
        </p:nvSpPr>
        <p:spPr>
          <a:xfrm>
            <a:off x="5005975" y="5623786"/>
            <a:ext cx="38735" cy="38735"/>
          </a:xfrm>
          <a:custGeom>
            <a:avLst/>
            <a:gdLst/>
            <a:ahLst/>
            <a:cxnLst/>
            <a:rect l="l" t="t" r="r" b="b"/>
            <a:pathLst>
              <a:path w="38735" h="38735">
                <a:moveTo>
                  <a:pt x="32193" y="0"/>
                </a:moveTo>
                <a:lnTo>
                  <a:pt x="0" y="32218"/>
                </a:lnTo>
                <a:lnTo>
                  <a:pt x="6441" y="38662"/>
                </a:lnTo>
                <a:lnTo>
                  <a:pt x="38634" y="6443"/>
                </a:lnTo>
                <a:lnTo>
                  <a:pt x="32193" y="0"/>
                </a:lnTo>
                <a:close/>
              </a:path>
            </a:pathLst>
          </a:custGeom>
          <a:solidFill>
            <a:srgbClr val="BF00BF"/>
          </a:solidFill>
        </p:spPr>
        <p:txBody>
          <a:bodyPr wrap="square" lIns="0" tIns="0" rIns="0" bIns="0" rtlCol="0"/>
          <a:lstStyle/>
          <a:p>
            <a:endParaRPr/>
          </a:p>
        </p:txBody>
      </p:sp>
      <p:sp>
        <p:nvSpPr>
          <p:cNvPr id="2448" name="object 2448"/>
          <p:cNvSpPr/>
          <p:nvPr/>
        </p:nvSpPr>
        <p:spPr>
          <a:xfrm>
            <a:off x="5005975" y="5623786"/>
            <a:ext cx="38735" cy="38735"/>
          </a:xfrm>
          <a:custGeom>
            <a:avLst/>
            <a:gdLst/>
            <a:ahLst/>
            <a:cxnLst/>
            <a:rect l="l" t="t" r="r" b="b"/>
            <a:pathLst>
              <a:path w="38735" h="38735">
                <a:moveTo>
                  <a:pt x="32193" y="0"/>
                </a:moveTo>
                <a:lnTo>
                  <a:pt x="38634" y="6443"/>
                </a:lnTo>
                <a:lnTo>
                  <a:pt x="6441" y="38662"/>
                </a:lnTo>
                <a:lnTo>
                  <a:pt x="0" y="32218"/>
                </a:lnTo>
                <a:lnTo>
                  <a:pt x="32193" y="0"/>
                </a:lnTo>
                <a:close/>
              </a:path>
            </a:pathLst>
          </a:custGeom>
          <a:ln w="3175">
            <a:solidFill>
              <a:srgbClr val="BF00BF"/>
            </a:solidFill>
          </a:ln>
        </p:spPr>
        <p:txBody>
          <a:bodyPr wrap="square" lIns="0" tIns="0" rIns="0" bIns="0" rtlCol="0"/>
          <a:lstStyle/>
          <a:p>
            <a:endParaRPr/>
          </a:p>
        </p:txBody>
      </p:sp>
      <p:sp>
        <p:nvSpPr>
          <p:cNvPr id="2449" name="object 2449"/>
          <p:cNvSpPr/>
          <p:nvPr/>
        </p:nvSpPr>
        <p:spPr>
          <a:xfrm>
            <a:off x="5107207" y="5567608"/>
            <a:ext cx="40005" cy="38735"/>
          </a:xfrm>
          <a:custGeom>
            <a:avLst/>
            <a:gdLst/>
            <a:ahLst/>
            <a:cxnLst/>
            <a:rect l="l" t="t" r="r" b="b"/>
            <a:pathLst>
              <a:path w="40004" h="38735">
                <a:moveTo>
                  <a:pt x="6441" y="0"/>
                </a:moveTo>
                <a:lnTo>
                  <a:pt x="0" y="6443"/>
                </a:lnTo>
                <a:lnTo>
                  <a:pt x="33126" y="38662"/>
                </a:lnTo>
                <a:lnTo>
                  <a:pt x="39567" y="32218"/>
                </a:lnTo>
                <a:lnTo>
                  <a:pt x="6441" y="0"/>
                </a:lnTo>
                <a:close/>
              </a:path>
            </a:pathLst>
          </a:custGeom>
          <a:solidFill>
            <a:srgbClr val="BF00BF"/>
          </a:solidFill>
        </p:spPr>
        <p:txBody>
          <a:bodyPr wrap="square" lIns="0" tIns="0" rIns="0" bIns="0" rtlCol="0"/>
          <a:lstStyle/>
          <a:p>
            <a:endParaRPr/>
          </a:p>
        </p:txBody>
      </p:sp>
      <p:sp>
        <p:nvSpPr>
          <p:cNvPr id="2450" name="object 2450"/>
          <p:cNvSpPr/>
          <p:nvPr/>
        </p:nvSpPr>
        <p:spPr>
          <a:xfrm>
            <a:off x="5107207" y="5567608"/>
            <a:ext cx="40005" cy="38735"/>
          </a:xfrm>
          <a:custGeom>
            <a:avLst/>
            <a:gdLst/>
            <a:ahLst/>
            <a:cxnLst/>
            <a:rect l="l" t="t" r="r" b="b"/>
            <a:pathLst>
              <a:path w="40004" h="38735">
                <a:moveTo>
                  <a:pt x="6441" y="0"/>
                </a:moveTo>
                <a:lnTo>
                  <a:pt x="39567" y="32218"/>
                </a:lnTo>
                <a:lnTo>
                  <a:pt x="33126" y="38662"/>
                </a:lnTo>
                <a:lnTo>
                  <a:pt x="0" y="6443"/>
                </a:lnTo>
                <a:lnTo>
                  <a:pt x="6441" y="0"/>
                </a:lnTo>
                <a:close/>
              </a:path>
            </a:pathLst>
          </a:custGeom>
          <a:ln w="3175">
            <a:solidFill>
              <a:srgbClr val="BF00BF"/>
            </a:solidFill>
          </a:ln>
        </p:spPr>
        <p:txBody>
          <a:bodyPr wrap="square" lIns="0" tIns="0" rIns="0" bIns="0" rtlCol="0"/>
          <a:lstStyle/>
          <a:p>
            <a:endParaRPr/>
          </a:p>
        </p:txBody>
      </p:sp>
      <p:sp>
        <p:nvSpPr>
          <p:cNvPr id="2451" name="object 2451"/>
          <p:cNvSpPr/>
          <p:nvPr/>
        </p:nvSpPr>
        <p:spPr>
          <a:xfrm>
            <a:off x="5107207" y="5567608"/>
            <a:ext cx="40005" cy="38735"/>
          </a:xfrm>
          <a:custGeom>
            <a:avLst/>
            <a:gdLst/>
            <a:ahLst/>
            <a:cxnLst/>
            <a:rect l="l" t="t" r="r" b="b"/>
            <a:pathLst>
              <a:path w="40004" h="38735">
                <a:moveTo>
                  <a:pt x="33126" y="0"/>
                </a:moveTo>
                <a:lnTo>
                  <a:pt x="0" y="32218"/>
                </a:lnTo>
                <a:lnTo>
                  <a:pt x="6441" y="38662"/>
                </a:lnTo>
                <a:lnTo>
                  <a:pt x="39567" y="6443"/>
                </a:lnTo>
                <a:lnTo>
                  <a:pt x="33126" y="0"/>
                </a:lnTo>
                <a:close/>
              </a:path>
            </a:pathLst>
          </a:custGeom>
          <a:solidFill>
            <a:srgbClr val="BF00BF"/>
          </a:solidFill>
        </p:spPr>
        <p:txBody>
          <a:bodyPr wrap="square" lIns="0" tIns="0" rIns="0" bIns="0" rtlCol="0"/>
          <a:lstStyle/>
          <a:p>
            <a:endParaRPr/>
          </a:p>
        </p:txBody>
      </p:sp>
      <p:sp>
        <p:nvSpPr>
          <p:cNvPr id="2452" name="object 2452"/>
          <p:cNvSpPr/>
          <p:nvPr/>
        </p:nvSpPr>
        <p:spPr>
          <a:xfrm>
            <a:off x="5107207" y="5567608"/>
            <a:ext cx="40005" cy="38735"/>
          </a:xfrm>
          <a:custGeom>
            <a:avLst/>
            <a:gdLst/>
            <a:ahLst/>
            <a:cxnLst/>
            <a:rect l="l" t="t" r="r" b="b"/>
            <a:pathLst>
              <a:path w="40004" h="38735">
                <a:moveTo>
                  <a:pt x="33126" y="0"/>
                </a:moveTo>
                <a:lnTo>
                  <a:pt x="39567" y="6443"/>
                </a:lnTo>
                <a:lnTo>
                  <a:pt x="6441" y="38662"/>
                </a:lnTo>
                <a:lnTo>
                  <a:pt x="0" y="32218"/>
                </a:lnTo>
                <a:lnTo>
                  <a:pt x="33126" y="0"/>
                </a:lnTo>
                <a:close/>
              </a:path>
            </a:pathLst>
          </a:custGeom>
          <a:ln w="3175">
            <a:solidFill>
              <a:srgbClr val="BF00BF"/>
            </a:solidFill>
          </a:ln>
        </p:spPr>
        <p:txBody>
          <a:bodyPr wrap="square" lIns="0" tIns="0" rIns="0" bIns="0" rtlCol="0"/>
          <a:lstStyle/>
          <a:p>
            <a:endParaRPr/>
          </a:p>
        </p:txBody>
      </p:sp>
      <p:sp>
        <p:nvSpPr>
          <p:cNvPr id="2453" name="object 2453"/>
          <p:cNvSpPr/>
          <p:nvPr/>
        </p:nvSpPr>
        <p:spPr>
          <a:xfrm>
            <a:off x="5128371" y="5534444"/>
            <a:ext cx="38735" cy="38735"/>
          </a:xfrm>
          <a:custGeom>
            <a:avLst/>
            <a:gdLst/>
            <a:ahLst/>
            <a:cxnLst/>
            <a:rect l="l" t="t" r="r" b="b"/>
            <a:pathLst>
              <a:path w="38735" h="38735">
                <a:moveTo>
                  <a:pt x="6441" y="0"/>
                </a:moveTo>
                <a:lnTo>
                  <a:pt x="0" y="6469"/>
                </a:lnTo>
                <a:lnTo>
                  <a:pt x="32206" y="38687"/>
                </a:lnTo>
                <a:lnTo>
                  <a:pt x="38672" y="32243"/>
                </a:lnTo>
                <a:lnTo>
                  <a:pt x="6441" y="0"/>
                </a:lnTo>
                <a:close/>
              </a:path>
            </a:pathLst>
          </a:custGeom>
          <a:solidFill>
            <a:srgbClr val="BF00BF"/>
          </a:solidFill>
        </p:spPr>
        <p:txBody>
          <a:bodyPr wrap="square" lIns="0" tIns="0" rIns="0" bIns="0" rtlCol="0"/>
          <a:lstStyle/>
          <a:p>
            <a:endParaRPr/>
          </a:p>
        </p:txBody>
      </p:sp>
      <p:sp>
        <p:nvSpPr>
          <p:cNvPr id="2454" name="object 2454"/>
          <p:cNvSpPr/>
          <p:nvPr/>
        </p:nvSpPr>
        <p:spPr>
          <a:xfrm>
            <a:off x="5128371" y="5534444"/>
            <a:ext cx="38735" cy="38735"/>
          </a:xfrm>
          <a:custGeom>
            <a:avLst/>
            <a:gdLst/>
            <a:ahLst/>
            <a:cxnLst/>
            <a:rect l="l" t="t" r="r" b="b"/>
            <a:pathLst>
              <a:path w="38735" h="38735">
                <a:moveTo>
                  <a:pt x="6441" y="0"/>
                </a:moveTo>
                <a:lnTo>
                  <a:pt x="38672" y="32243"/>
                </a:lnTo>
                <a:lnTo>
                  <a:pt x="32206" y="38687"/>
                </a:lnTo>
                <a:lnTo>
                  <a:pt x="0" y="6469"/>
                </a:lnTo>
                <a:lnTo>
                  <a:pt x="6441" y="0"/>
                </a:lnTo>
                <a:close/>
              </a:path>
            </a:pathLst>
          </a:custGeom>
          <a:ln w="3175">
            <a:solidFill>
              <a:srgbClr val="BF00BF"/>
            </a:solidFill>
          </a:ln>
        </p:spPr>
        <p:txBody>
          <a:bodyPr wrap="square" lIns="0" tIns="0" rIns="0" bIns="0" rtlCol="0"/>
          <a:lstStyle/>
          <a:p>
            <a:endParaRPr/>
          </a:p>
        </p:txBody>
      </p:sp>
      <p:sp>
        <p:nvSpPr>
          <p:cNvPr id="2455" name="object 2455"/>
          <p:cNvSpPr/>
          <p:nvPr/>
        </p:nvSpPr>
        <p:spPr>
          <a:xfrm>
            <a:off x="5128371" y="5534444"/>
            <a:ext cx="38735" cy="38735"/>
          </a:xfrm>
          <a:custGeom>
            <a:avLst/>
            <a:gdLst/>
            <a:ahLst/>
            <a:cxnLst/>
            <a:rect l="l" t="t" r="r" b="b"/>
            <a:pathLst>
              <a:path w="38735" h="38735">
                <a:moveTo>
                  <a:pt x="32206" y="0"/>
                </a:moveTo>
                <a:lnTo>
                  <a:pt x="0" y="32243"/>
                </a:lnTo>
                <a:lnTo>
                  <a:pt x="6441" y="38687"/>
                </a:lnTo>
                <a:lnTo>
                  <a:pt x="38672" y="6469"/>
                </a:lnTo>
                <a:lnTo>
                  <a:pt x="32206" y="0"/>
                </a:lnTo>
                <a:close/>
              </a:path>
            </a:pathLst>
          </a:custGeom>
          <a:solidFill>
            <a:srgbClr val="BF00BF"/>
          </a:solidFill>
        </p:spPr>
        <p:txBody>
          <a:bodyPr wrap="square" lIns="0" tIns="0" rIns="0" bIns="0" rtlCol="0"/>
          <a:lstStyle/>
          <a:p>
            <a:endParaRPr/>
          </a:p>
        </p:txBody>
      </p:sp>
      <p:sp>
        <p:nvSpPr>
          <p:cNvPr id="2456" name="object 2456"/>
          <p:cNvSpPr/>
          <p:nvPr/>
        </p:nvSpPr>
        <p:spPr>
          <a:xfrm>
            <a:off x="5128371" y="5534444"/>
            <a:ext cx="38735" cy="38735"/>
          </a:xfrm>
          <a:custGeom>
            <a:avLst/>
            <a:gdLst/>
            <a:ahLst/>
            <a:cxnLst/>
            <a:rect l="l" t="t" r="r" b="b"/>
            <a:pathLst>
              <a:path w="38735" h="38735">
                <a:moveTo>
                  <a:pt x="32206" y="0"/>
                </a:moveTo>
                <a:lnTo>
                  <a:pt x="38672" y="6469"/>
                </a:lnTo>
                <a:lnTo>
                  <a:pt x="6441" y="38687"/>
                </a:lnTo>
                <a:lnTo>
                  <a:pt x="0" y="32243"/>
                </a:lnTo>
                <a:lnTo>
                  <a:pt x="32206" y="0"/>
                </a:lnTo>
                <a:close/>
              </a:path>
            </a:pathLst>
          </a:custGeom>
          <a:ln w="3175">
            <a:solidFill>
              <a:srgbClr val="BF00BF"/>
            </a:solidFill>
          </a:ln>
        </p:spPr>
        <p:txBody>
          <a:bodyPr wrap="square" lIns="0" tIns="0" rIns="0" bIns="0" rtlCol="0"/>
          <a:lstStyle/>
          <a:p>
            <a:endParaRPr/>
          </a:p>
        </p:txBody>
      </p:sp>
      <p:sp>
        <p:nvSpPr>
          <p:cNvPr id="2457" name="object 2457"/>
          <p:cNvSpPr/>
          <p:nvPr/>
        </p:nvSpPr>
        <p:spPr>
          <a:xfrm>
            <a:off x="4800738" y="5737023"/>
            <a:ext cx="40005" cy="38735"/>
          </a:xfrm>
          <a:custGeom>
            <a:avLst/>
            <a:gdLst/>
            <a:ahLst/>
            <a:cxnLst/>
            <a:rect l="l" t="t" r="r" b="b"/>
            <a:pathLst>
              <a:path w="40004" h="38735">
                <a:moveTo>
                  <a:pt x="6441" y="0"/>
                </a:moveTo>
                <a:lnTo>
                  <a:pt x="0" y="6443"/>
                </a:lnTo>
                <a:lnTo>
                  <a:pt x="33113" y="38700"/>
                </a:lnTo>
                <a:lnTo>
                  <a:pt x="39554" y="32256"/>
                </a:lnTo>
                <a:lnTo>
                  <a:pt x="6441" y="0"/>
                </a:lnTo>
                <a:close/>
              </a:path>
            </a:pathLst>
          </a:custGeom>
          <a:solidFill>
            <a:srgbClr val="BF00BF"/>
          </a:solidFill>
        </p:spPr>
        <p:txBody>
          <a:bodyPr wrap="square" lIns="0" tIns="0" rIns="0" bIns="0" rtlCol="0"/>
          <a:lstStyle/>
          <a:p>
            <a:endParaRPr/>
          </a:p>
        </p:txBody>
      </p:sp>
      <p:sp>
        <p:nvSpPr>
          <p:cNvPr id="2458" name="object 2458"/>
          <p:cNvSpPr/>
          <p:nvPr/>
        </p:nvSpPr>
        <p:spPr>
          <a:xfrm>
            <a:off x="4800738" y="5737023"/>
            <a:ext cx="40005" cy="38735"/>
          </a:xfrm>
          <a:custGeom>
            <a:avLst/>
            <a:gdLst/>
            <a:ahLst/>
            <a:cxnLst/>
            <a:rect l="l" t="t" r="r" b="b"/>
            <a:pathLst>
              <a:path w="40004" h="38735">
                <a:moveTo>
                  <a:pt x="6441" y="0"/>
                </a:moveTo>
                <a:lnTo>
                  <a:pt x="39554" y="32256"/>
                </a:lnTo>
                <a:lnTo>
                  <a:pt x="33113" y="38700"/>
                </a:lnTo>
                <a:lnTo>
                  <a:pt x="0" y="6443"/>
                </a:lnTo>
                <a:lnTo>
                  <a:pt x="6441" y="0"/>
                </a:lnTo>
                <a:close/>
              </a:path>
            </a:pathLst>
          </a:custGeom>
          <a:ln w="3175">
            <a:solidFill>
              <a:srgbClr val="BF00BF"/>
            </a:solidFill>
          </a:ln>
        </p:spPr>
        <p:txBody>
          <a:bodyPr wrap="square" lIns="0" tIns="0" rIns="0" bIns="0" rtlCol="0"/>
          <a:lstStyle/>
          <a:p>
            <a:endParaRPr/>
          </a:p>
        </p:txBody>
      </p:sp>
      <p:sp>
        <p:nvSpPr>
          <p:cNvPr id="2459" name="object 2459"/>
          <p:cNvSpPr/>
          <p:nvPr/>
        </p:nvSpPr>
        <p:spPr>
          <a:xfrm>
            <a:off x="4800738" y="5737023"/>
            <a:ext cx="40005" cy="38735"/>
          </a:xfrm>
          <a:custGeom>
            <a:avLst/>
            <a:gdLst/>
            <a:ahLst/>
            <a:cxnLst/>
            <a:rect l="l" t="t" r="r" b="b"/>
            <a:pathLst>
              <a:path w="40004" h="38735">
                <a:moveTo>
                  <a:pt x="33113" y="0"/>
                </a:moveTo>
                <a:lnTo>
                  <a:pt x="0" y="32256"/>
                </a:lnTo>
                <a:lnTo>
                  <a:pt x="6441" y="38700"/>
                </a:lnTo>
                <a:lnTo>
                  <a:pt x="39554" y="6443"/>
                </a:lnTo>
                <a:lnTo>
                  <a:pt x="33113" y="0"/>
                </a:lnTo>
                <a:close/>
              </a:path>
            </a:pathLst>
          </a:custGeom>
          <a:solidFill>
            <a:srgbClr val="BF00BF"/>
          </a:solidFill>
        </p:spPr>
        <p:txBody>
          <a:bodyPr wrap="square" lIns="0" tIns="0" rIns="0" bIns="0" rtlCol="0"/>
          <a:lstStyle/>
          <a:p>
            <a:endParaRPr/>
          </a:p>
        </p:txBody>
      </p:sp>
      <p:sp>
        <p:nvSpPr>
          <p:cNvPr id="2460" name="object 2460"/>
          <p:cNvSpPr/>
          <p:nvPr/>
        </p:nvSpPr>
        <p:spPr>
          <a:xfrm>
            <a:off x="4800738" y="5737023"/>
            <a:ext cx="40005" cy="38735"/>
          </a:xfrm>
          <a:custGeom>
            <a:avLst/>
            <a:gdLst/>
            <a:ahLst/>
            <a:cxnLst/>
            <a:rect l="l" t="t" r="r" b="b"/>
            <a:pathLst>
              <a:path w="40004" h="38735">
                <a:moveTo>
                  <a:pt x="33113" y="0"/>
                </a:moveTo>
                <a:lnTo>
                  <a:pt x="39554" y="6443"/>
                </a:lnTo>
                <a:lnTo>
                  <a:pt x="6441" y="38700"/>
                </a:lnTo>
                <a:lnTo>
                  <a:pt x="0" y="32256"/>
                </a:lnTo>
                <a:lnTo>
                  <a:pt x="33113" y="0"/>
                </a:lnTo>
                <a:close/>
              </a:path>
            </a:pathLst>
          </a:custGeom>
          <a:ln w="3175">
            <a:solidFill>
              <a:srgbClr val="BF00BF"/>
            </a:solidFill>
          </a:ln>
        </p:spPr>
        <p:txBody>
          <a:bodyPr wrap="square" lIns="0" tIns="0" rIns="0" bIns="0" rtlCol="0"/>
          <a:lstStyle/>
          <a:p>
            <a:endParaRPr/>
          </a:p>
        </p:txBody>
      </p:sp>
      <p:sp>
        <p:nvSpPr>
          <p:cNvPr id="2461" name="object 2461"/>
          <p:cNvSpPr/>
          <p:nvPr/>
        </p:nvSpPr>
        <p:spPr>
          <a:xfrm>
            <a:off x="4551333" y="5922126"/>
            <a:ext cx="38735" cy="38735"/>
          </a:xfrm>
          <a:custGeom>
            <a:avLst/>
            <a:gdLst/>
            <a:ahLst/>
            <a:cxnLst/>
            <a:rect l="l" t="t" r="r" b="b"/>
            <a:pathLst>
              <a:path w="38735" h="38735">
                <a:moveTo>
                  <a:pt x="6441" y="0"/>
                </a:moveTo>
                <a:lnTo>
                  <a:pt x="0" y="6443"/>
                </a:lnTo>
                <a:lnTo>
                  <a:pt x="32206" y="38661"/>
                </a:lnTo>
                <a:lnTo>
                  <a:pt x="38647" y="32218"/>
                </a:lnTo>
                <a:lnTo>
                  <a:pt x="6441" y="0"/>
                </a:lnTo>
                <a:close/>
              </a:path>
            </a:pathLst>
          </a:custGeom>
          <a:solidFill>
            <a:srgbClr val="BF00BF"/>
          </a:solidFill>
        </p:spPr>
        <p:txBody>
          <a:bodyPr wrap="square" lIns="0" tIns="0" rIns="0" bIns="0" rtlCol="0"/>
          <a:lstStyle/>
          <a:p>
            <a:endParaRPr/>
          </a:p>
        </p:txBody>
      </p:sp>
      <p:sp>
        <p:nvSpPr>
          <p:cNvPr id="2462" name="object 2462"/>
          <p:cNvSpPr/>
          <p:nvPr/>
        </p:nvSpPr>
        <p:spPr>
          <a:xfrm>
            <a:off x="4551333" y="5922126"/>
            <a:ext cx="38735" cy="38735"/>
          </a:xfrm>
          <a:custGeom>
            <a:avLst/>
            <a:gdLst/>
            <a:ahLst/>
            <a:cxnLst/>
            <a:rect l="l" t="t" r="r" b="b"/>
            <a:pathLst>
              <a:path w="38735" h="38735">
                <a:moveTo>
                  <a:pt x="6441" y="0"/>
                </a:moveTo>
                <a:lnTo>
                  <a:pt x="38647" y="32218"/>
                </a:lnTo>
                <a:lnTo>
                  <a:pt x="32206" y="38661"/>
                </a:lnTo>
                <a:lnTo>
                  <a:pt x="0" y="6443"/>
                </a:lnTo>
                <a:lnTo>
                  <a:pt x="6441" y="0"/>
                </a:lnTo>
                <a:close/>
              </a:path>
            </a:pathLst>
          </a:custGeom>
          <a:ln w="3175">
            <a:solidFill>
              <a:srgbClr val="BF00BF"/>
            </a:solidFill>
          </a:ln>
        </p:spPr>
        <p:txBody>
          <a:bodyPr wrap="square" lIns="0" tIns="0" rIns="0" bIns="0" rtlCol="0"/>
          <a:lstStyle/>
          <a:p>
            <a:endParaRPr/>
          </a:p>
        </p:txBody>
      </p:sp>
      <p:sp>
        <p:nvSpPr>
          <p:cNvPr id="2463" name="object 2463"/>
          <p:cNvSpPr/>
          <p:nvPr/>
        </p:nvSpPr>
        <p:spPr>
          <a:xfrm>
            <a:off x="4551333" y="5922126"/>
            <a:ext cx="38735" cy="38735"/>
          </a:xfrm>
          <a:custGeom>
            <a:avLst/>
            <a:gdLst/>
            <a:ahLst/>
            <a:cxnLst/>
            <a:rect l="l" t="t" r="r" b="b"/>
            <a:pathLst>
              <a:path w="38735" h="38735">
                <a:moveTo>
                  <a:pt x="32206" y="0"/>
                </a:moveTo>
                <a:lnTo>
                  <a:pt x="0" y="32218"/>
                </a:lnTo>
                <a:lnTo>
                  <a:pt x="6441" y="38661"/>
                </a:lnTo>
                <a:lnTo>
                  <a:pt x="38647" y="6443"/>
                </a:lnTo>
                <a:lnTo>
                  <a:pt x="32206" y="0"/>
                </a:lnTo>
                <a:close/>
              </a:path>
            </a:pathLst>
          </a:custGeom>
          <a:solidFill>
            <a:srgbClr val="BF00BF"/>
          </a:solidFill>
        </p:spPr>
        <p:txBody>
          <a:bodyPr wrap="square" lIns="0" tIns="0" rIns="0" bIns="0" rtlCol="0"/>
          <a:lstStyle/>
          <a:p>
            <a:endParaRPr/>
          </a:p>
        </p:txBody>
      </p:sp>
      <p:sp>
        <p:nvSpPr>
          <p:cNvPr id="2464" name="object 2464"/>
          <p:cNvSpPr/>
          <p:nvPr/>
        </p:nvSpPr>
        <p:spPr>
          <a:xfrm>
            <a:off x="4551333" y="5922126"/>
            <a:ext cx="38735" cy="38735"/>
          </a:xfrm>
          <a:custGeom>
            <a:avLst/>
            <a:gdLst/>
            <a:ahLst/>
            <a:cxnLst/>
            <a:rect l="l" t="t" r="r" b="b"/>
            <a:pathLst>
              <a:path w="38735" h="38735">
                <a:moveTo>
                  <a:pt x="32206" y="0"/>
                </a:moveTo>
                <a:lnTo>
                  <a:pt x="38647" y="6443"/>
                </a:lnTo>
                <a:lnTo>
                  <a:pt x="6441" y="38661"/>
                </a:lnTo>
                <a:lnTo>
                  <a:pt x="0" y="32218"/>
                </a:lnTo>
                <a:lnTo>
                  <a:pt x="32206" y="0"/>
                </a:lnTo>
                <a:close/>
              </a:path>
            </a:pathLst>
          </a:custGeom>
          <a:ln w="3175">
            <a:solidFill>
              <a:srgbClr val="BF00BF"/>
            </a:solidFill>
          </a:ln>
        </p:spPr>
        <p:txBody>
          <a:bodyPr wrap="square" lIns="0" tIns="0" rIns="0" bIns="0" rtlCol="0"/>
          <a:lstStyle/>
          <a:p>
            <a:endParaRPr/>
          </a:p>
        </p:txBody>
      </p:sp>
      <p:sp>
        <p:nvSpPr>
          <p:cNvPr id="2465" name="object 2465"/>
          <p:cNvSpPr/>
          <p:nvPr/>
        </p:nvSpPr>
        <p:spPr>
          <a:xfrm>
            <a:off x="4275217" y="6070381"/>
            <a:ext cx="38735" cy="38735"/>
          </a:xfrm>
          <a:custGeom>
            <a:avLst/>
            <a:gdLst/>
            <a:ahLst/>
            <a:cxnLst/>
            <a:rect l="l" t="t" r="r" b="b"/>
            <a:pathLst>
              <a:path w="38735" h="38735">
                <a:moveTo>
                  <a:pt x="6441" y="0"/>
                </a:moveTo>
                <a:lnTo>
                  <a:pt x="0" y="6443"/>
                </a:lnTo>
                <a:lnTo>
                  <a:pt x="32206" y="38649"/>
                </a:lnTo>
                <a:lnTo>
                  <a:pt x="38647" y="32205"/>
                </a:lnTo>
                <a:lnTo>
                  <a:pt x="6441" y="0"/>
                </a:lnTo>
                <a:close/>
              </a:path>
            </a:pathLst>
          </a:custGeom>
          <a:solidFill>
            <a:srgbClr val="BF00BF"/>
          </a:solidFill>
        </p:spPr>
        <p:txBody>
          <a:bodyPr wrap="square" lIns="0" tIns="0" rIns="0" bIns="0" rtlCol="0"/>
          <a:lstStyle/>
          <a:p>
            <a:endParaRPr/>
          </a:p>
        </p:txBody>
      </p:sp>
      <p:sp>
        <p:nvSpPr>
          <p:cNvPr id="2466" name="object 2466"/>
          <p:cNvSpPr/>
          <p:nvPr/>
        </p:nvSpPr>
        <p:spPr>
          <a:xfrm>
            <a:off x="4275217" y="6070381"/>
            <a:ext cx="38735" cy="38735"/>
          </a:xfrm>
          <a:custGeom>
            <a:avLst/>
            <a:gdLst/>
            <a:ahLst/>
            <a:cxnLst/>
            <a:rect l="l" t="t" r="r" b="b"/>
            <a:pathLst>
              <a:path w="38735" h="38735">
                <a:moveTo>
                  <a:pt x="6441" y="0"/>
                </a:moveTo>
                <a:lnTo>
                  <a:pt x="38647" y="32205"/>
                </a:lnTo>
                <a:lnTo>
                  <a:pt x="32206" y="38649"/>
                </a:lnTo>
                <a:lnTo>
                  <a:pt x="0" y="6443"/>
                </a:lnTo>
                <a:lnTo>
                  <a:pt x="6441" y="0"/>
                </a:lnTo>
                <a:close/>
              </a:path>
            </a:pathLst>
          </a:custGeom>
          <a:ln w="3175">
            <a:solidFill>
              <a:srgbClr val="BF00BF"/>
            </a:solidFill>
          </a:ln>
        </p:spPr>
        <p:txBody>
          <a:bodyPr wrap="square" lIns="0" tIns="0" rIns="0" bIns="0" rtlCol="0"/>
          <a:lstStyle/>
          <a:p>
            <a:endParaRPr/>
          </a:p>
        </p:txBody>
      </p:sp>
      <p:sp>
        <p:nvSpPr>
          <p:cNvPr id="2467" name="object 2467"/>
          <p:cNvSpPr/>
          <p:nvPr/>
        </p:nvSpPr>
        <p:spPr>
          <a:xfrm>
            <a:off x="4275217" y="6070381"/>
            <a:ext cx="38735" cy="38735"/>
          </a:xfrm>
          <a:custGeom>
            <a:avLst/>
            <a:gdLst/>
            <a:ahLst/>
            <a:cxnLst/>
            <a:rect l="l" t="t" r="r" b="b"/>
            <a:pathLst>
              <a:path w="38735" h="38735">
                <a:moveTo>
                  <a:pt x="32206" y="0"/>
                </a:moveTo>
                <a:lnTo>
                  <a:pt x="0" y="32205"/>
                </a:lnTo>
                <a:lnTo>
                  <a:pt x="6441" y="38649"/>
                </a:lnTo>
                <a:lnTo>
                  <a:pt x="38647" y="6443"/>
                </a:lnTo>
                <a:lnTo>
                  <a:pt x="32206" y="0"/>
                </a:lnTo>
                <a:close/>
              </a:path>
            </a:pathLst>
          </a:custGeom>
          <a:solidFill>
            <a:srgbClr val="BF00BF"/>
          </a:solidFill>
        </p:spPr>
        <p:txBody>
          <a:bodyPr wrap="square" lIns="0" tIns="0" rIns="0" bIns="0" rtlCol="0"/>
          <a:lstStyle/>
          <a:p>
            <a:endParaRPr/>
          </a:p>
        </p:txBody>
      </p:sp>
      <p:sp>
        <p:nvSpPr>
          <p:cNvPr id="2468" name="object 2468"/>
          <p:cNvSpPr/>
          <p:nvPr/>
        </p:nvSpPr>
        <p:spPr>
          <a:xfrm>
            <a:off x="4275217" y="6070381"/>
            <a:ext cx="38735" cy="38735"/>
          </a:xfrm>
          <a:custGeom>
            <a:avLst/>
            <a:gdLst/>
            <a:ahLst/>
            <a:cxnLst/>
            <a:rect l="l" t="t" r="r" b="b"/>
            <a:pathLst>
              <a:path w="38735" h="38735">
                <a:moveTo>
                  <a:pt x="32206" y="0"/>
                </a:moveTo>
                <a:lnTo>
                  <a:pt x="38647" y="6443"/>
                </a:lnTo>
                <a:lnTo>
                  <a:pt x="6441" y="38649"/>
                </a:lnTo>
                <a:lnTo>
                  <a:pt x="0" y="32205"/>
                </a:lnTo>
                <a:lnTo>
                  <a:pt x="32206" y="0"/>
                </a:lnTo>
                <a:close/>
              </a:path>
            </a:pathLst>
          </a:custGeom>
          <a:ln w="3175">
            <a:solidFill>
              <a:srgbClr val="BF00BF"/>
            </a:solidFill>
          </a:ln>
        </p:spPr>
        <p:txBody>
          <a:bodyPr wrap="square" lIns="0" tIns="0" rIns="0" bIns="0" rtlCol="0"/>
          <a:lstStyle/>
          <a:p>
            <a:endParaRPr/>
          </a:p>
        </p:txBody>
      </p:sp>
      <p:sp>
        <p:nvSpPr>
          <p:cNvPr id="2469" name="object 2469"/>
          <p:cNvSpPr/>
          <p:nvPr/>
        </p:nvSpPr>
        <p:spPr>
          <a:xfrm>
            <a:off x="4035027" y="6214916"/>
            <a:ext cx="38735" cy="38735"/>
          </a:xfrm>
          <a:custGeom>
            <a:avLst/>
            <a:gdLst/>
            <a:ahLst/>
            <a:cxnLst/>
            <a:rect l="l" t="t" r="r" b="b"/>
            <a:pathLst>
              <a:path w="38735" h="38735">
                <a:moveTo>
                  <a:pt x="6441" y="0"/>
                </a:moveTo>
                <a:lnTo>
                  <a:pt x="0" y="6469"/>
                </a:lnTo>
                <a:lnTo>
                  <a:pt x="32205" y="38687"/>
                </a:lnTo>
                <a:lnTo>
                  <a:pt x="38634" y="32243"/>
                </a:lnTo>
                <a:lnTo>
                  <a:pt x="6441" y="0"/>
                </a:lnTo>
                <a:close/>
              </a:path>
            </a:pathLst>
          </a:custGeom>
          <a:solidFill>
            <a:srgbClr val="BF00BF"/>
          </a:solidFill>
        </p:spPr>
        <p:txBody>
          <a:bodyPr wrap="square" lIns="0" tIns="0" rIns="0" bIns="0" rtlCol="0"/>
          <a:lstStyle/>
          <a:p>
            <a:endParaRPr/>
          </a:p>
        </p:txBody>
      </p:sp>
      <p:sp>
        <p:nvSpPr>
          <p:cNvPr id="2470" name="object 2470"/>
          <p:cNvSpPr/>
          <p:nvPr/>
        </p:nvSpPr>
        <p:spPr>
          <a:xfrm>
            <a:off x="4035027" y="6214916"/>
            <a:ext cx="38735" cy="38735"/>
          </a:xfrm>
          <a:custGeom>
            <a:avLst/>
            <a:gdLst/>
            <a:ahLst/>
            <a:cxnLst/>
            <a:rect l="l" t="t" r="r" b="b"/>
            <a:pathLst>
              <a:path w="38735" h="38735">
                <a:moveTo>
                  <a:pt x="6441" y="0"/>
                </a:moveTo>
                <a:lnTo>
                  <a:pt x="38634" y="32243"/>
                </a:lnTo>
                <a:lnTo>
                  <a:pt x="32205" y="38687"/>
                </a:lnTo>
                <a:lnTo>
                  <a:pt x="0" y="6469"/>
                </a:lnTo>
                <a:lnTo>
                  <a:pt x="6441" y="0"/>
                </a:lnTo>
                <a:close/>
              </a:path>
            </a:pathLst>
          </a:custGeom>
          <a:ln w="3175">
            <a:solidFill>
              <a:srgbClr val="BF00BF"/>
            </a:solidFill>
          </a:ln>
        </p:spPr>
        <p:txBody>
          <a:bodyPr wrap="square" lIns="0" tIns="0" rIns="0" bIns="0" rtlCol="0"/>
          <a:lstStyle/>
          <a:p>
            <a:endParaRPr/>
          </a:p>
        </p:txBody>
      </p:sp>
      <p:sp>
        <p:nvSpPr>
          <p:cNvPr id="2471" name="object 2471"/>
          <p:cNvSpPr/>
          <p:nvPr/>
        </p:nvSpPr>
        <p:spPr>
          <a:xfrm>
            <a:off x="4035027" y="6214916"/>
            <a:ext cx="38735" cy="38735"/>
          </a:xfrm>
          <a:custGeom>
            <a:avLst/>
            <a:gdLst/>
            <a:ahLst/>
            <a:cxnLst/>
            <a:rect l="l" t="t" r="r" b="b"/>
            <a:pathLst>
              <a:path w="38735" h="38735">
                <a:moveTo>
                  <a:pt x="32205" y="0"/>
                </a:moveTo>
                <a:lnTo>
                  <a:pt x="0" y="32243"/>
                </a:lnTo>
                <a:lnTo>
                  <a:pt x="6441" y="38687"/>
                </a:lnTo>
                <a:lnTo>
                  <a:pt x="38634" y="6469"/>
                </a:lnTo>
                <a:lnTo>
                  <a:pt x="32205" y="0"/>
                </a:lnTo>
                <a:close/>
              </a:path>
            </a:pathLst>
          </a:custGeom>
          <a:solidFill>
            <a:srgbClr val="BF00BF"/>
          </a:solidFill>
        </p:spPr>
        <p:txBody>
          <a:bodyPr wrap="square" lIns="0" tIns="0" rIns="0" bIns="0" rtlCol="0"/>
          <a:lstStyle/>
          <a:p>
            <a:endParaRPr/>
          </a:p>
        </p:txBody>
      </p:sp>
      <p:sp>
        <p:nvSpPr>
          <p:cNvPr id="2472" name="object 2472"/>
          <p:cNvSpPr/>
          <p:nvPr/>
        </p:nvSpPr>
        <p:spPr>
          <a:xfrm>
            <a:off x="4035027" y="6214916"/>
            <a:ext cx="38735" cy="38735"/>
          </a:xfrm>
          <a:custGeom>
            <a:avLst/>
            <a:gdLst/>
            <a:ahLst/>
            <a:cxnLst/>
            <a:rect l="l" t="t" r="r" b="b"/>
            <a:pathLst>
              <a:path w="38735" h="38735">
                <a:moveTo>
                  <a:pt x="32205" y="0"/>
                </a:moveTo>
                <a:lnTo>
                  <a:pt x="38634" y="6469"/>
                </a:lnTo>
                <a:lnTo>
                  <a:pt x="6441" y="38687"/>
                </a:lnTo>
                <a:lnTo>
                  <a:pt x="0" y="32243"/>
                </a:lnTo>
                <a:lnTo>
                  <a:pt x="32205" y="0"/>
                </a:lnTo>
                <a:close/>
              </a:path>
            </a:pathLst>
          </a:custGeom>
          <a:ln w="3175">
            <a:solidFill>
              <a:srgbClr val="BF00BF"/>
            </a:solidFill>
          </a:ln>
        </p:spPr>
        <p:txBody>
          <a:bodyPr wrap="square" lIns="0" tIns="0" rIns="0" bIns="0" rtlCol="0"/>
          <a:lstStyle/>
          <a:p>
            <a:endParaRPr/>
          </a:p>
        </p:txBody>
      </p:sp>
      <p:sp>
        <p:nvSpPr>
          <p:cNvPr id="2473" name="object 2473"/>
          <p:cNvSpPr/>
          <p:nvPr/>
        </p:nvSpPr>
        <p:spPr>
          <a:xfrm>
            <a:off x="3799399" y="6318066"/>
            <a:ext cx="38735" cy="38735"/>
          </a:xfrm>
          <a:custGeom>
            <a:avLst/>
            <a:gdLst/>
            <a:ahLst/>
            <a:cxnLst/>
            <a:rect l="l" t="t" r="r" b="b"/>
            <a:pathLst>
              <a:path w="38735" h="38735">
                <a:moveTo>
                  <a:pt x="6467" y="0"/>
                </a:moveTo>
                <a:lnTo>
                  <a:pt x="0" y="6443"/>
                </a:lnTo>
                <a:lnTo>
                  <a:pt x="32231" y="38649"/>
                </a:lnTo>
                <a:lnTo>
                  <a:pt x="38672" y="32205"/>
                </a:lnTo>
                <a:lnTo>
                  <a:pt x="6467" y="0"/>
                </a:lnTo>
                <a:close/>
              </a:path>
            </a:pathLst>
          </a:custGeom>
          <a:solidFill>
            <a:srgbClr val="BF00BF"/>
          </a:solidFill>
        </p:spPr>
        <p:txBody>
          <a:bodyPr wrap="square" lIns="0" tIns="0" rIns="0" bIns="0" rtlCol="0"/>
          <a:lstStyle/>
          <a:p>
            <a:endParaRPr/>
          </a:p>
        </p:txBody>
      </p:sp>
      <p:sp>
        <p:nvSpPr>
          <p:cNvPr id="2474" name="object 2474"/>
          <p:cNvSpPr/>
          <p:nvPr/>
        </p:nvSpPr>
        <p:spPr>
          <a:xfrm>
            <a:off x="3799399" y="6318066"/>
            <a:ext cx="38735" cy="38735"/>
          </a:xfrm>
          <a:custGeom>
            <a:avLst/>
            <a:gdLst/>
            <a:ahLst/>
            <a:cxnLst/>
            <a:rect l="l" t="t" r="r" b="b"/>
            <a:pathLst>
              <a:path w="38735" h="38735">
                <a:moveTo>
                  <a:pt x="6467" y="0"/>
                </a:moveTo>
                <a:lnTo>
                  <a:pt x="38672" y="32205"/>
                </a:lnTo>
                <a:lnTo>
                  <a:pt x="32231" y="38649"/>
                </a:lnTo>
                <a:lnTo>
                  <a:pt x="0" y="6443"/>
                </a:lnTo>
                <a:lnTo>
                  <a:pt x="6467" y="0"/>
                </a:lnTo>
                <a:close/>
              </a:path>
            </a:pathLst>
          </a:custGeom>
          <a:ln w="3175">
            <a:solidFill>
              <a:srgbClr val="BF00BF"/>
            </a:solidFill>
          </a:ln>
        </p:spPr>
        <p:txBody>
          <a:bodyPr wrap="square" lIns="0" tIns="0" rIns="0" bIns="0" rtlCol="0"/>
          <a:lstStyle/>
          <a:p>
            <a:endParaRPr/>
          </a:p>
        </p:txBody>
      </p:sp>
      <p:sp>
        <p:nvSpPr>
          <p:cNvPr id="2475" name="object 2475"/>
          <p:cNvSpPr/>
          <p:nvPr/>
        </p:nvSpPr>
        <p:spPr>
          <a:xfrm>
            <a:off x="3799399" y="6318066"/>
            <a:ext cx="38735" cy="38735"/>
          </a:xfrm>
          <a:custGeom>
            <a:avLst/>
            <a:gdLst/>
            <a:ahLst/>
            <a:cxnLst/>
            <a:rect l="l" t="t" r="r" b="b"/>
            <a:pathLst>
              <a:path w="38735" h="38735">
                <a:moveTo>
                  <a:pt x="32231" y="0"/>
                </a:moveTo>
                <a:lnTo>
                  <a:pt x="0" y="32205"/>
                </a:lnTo>
                <a:lnTo>
                  <a:pt x="6467" y="38649"/>
                </a:lnTo>
                <a:lnTo>
                  <a:pt x="38672" y="6443"/>
                </a:lnTo>
                <a:lnTo>
                  <a:pt x="32231" y="0"/>
                </a:lnTo>
                <a:close/>
              </a:path>
            </a:pathLst>
          </a:custGeom>
          <a:solidFill>
            <a:srgbClr val="BF00BF"/>
          </a:solidFill>
        </p:spPr>
        <p:txBody>
          <a:bodyPr wrap="square" lIns="0" tIns="0" rIns="0" bIns="0" rtlCol="0"/>
          <a:lstStyle/>
          <a:p>
            <a:endParaRPr/>
          </a:p>
        </p:txBody>
      </p:sp>
      <p:sp>
        <p:nvSpPr>
          <p:cNvPr id="2476" name="object 2476"/>
          <p:cNvSpPr/>
          <p:nvPr/>
        </p:nvSpPr>
        <p:spPr>
          <a:xfrm>
            <a:off x="3799399" y="6318066"/>
            <a:ext cx="38735" cy="38735"/>
          </a:xfrm>
          <a:custGeom>
            <a:avLst/>
            <a:gdLst/>
            <a:ahLst/>
            <a:cxnLst/>
            <a:rect l="l" t="t" r="r" b="b"/>
            <a:pathLst>
              <a:path w="38735" h="38735">
                <a:moveTo>
                  <a:pt x="32231" y="0"/>
                </a:moveTo>
                <a:lnTo>
                  <a:pt x="38672" y="6443"/>
                </a:lnTo>
                <a:lnTo>
                  <a:pt x="6467" y="38649"/>
                </a:lnTo>
                <a:lnTo>
                  <a:pt x="0" y="32205"/>
                </a:lnTo>
                <a:lnTo>
                  <a:pt x="32231" y="0"/>
                </a:lnTo>
                <a:close/>
              </a:path>
            </a:pathLst>
          </a:custGeom>
          <a:ln w="3175">
            <a:solidFill>
              <a:srgbClr val="BF00BF"/>
            </a:solidFill>
          </a:ln>
        </p:spPr>
        <p:txBody>
          <a:bodyPr wrap="square" lIns="0" tIns="0" rIns="0" bIns="0" rtlCol="0"/>
          <a:lstStyle/>
          <a:p>
            <a:endParaRPr/>
          </a:p>
        </p:txBody>
      </p:sp>
      <p:sp>
        <p:nvSpPr>
          <p:cNvPr id="2477" name="object 2477"/>
          <p:cNvSpPr/>
          <p:nvPr/>
        </p:nvSpPr>
        <p:spPr>
          <a:xfrm>
            <a:off x="3616272" y="6390800"/>
            <a:ext cx="40005" cy="38735"/>
          </a:xfrm>
          <a:custGeom>
            <a:avLst/>
            <a:gdLst/>
            <a:ahLst/>
            <a:cxnLst/>
            <a:rect l="l" t="t" r="r" b="b"/>
            <a:pathLst>
              <a:path w="40004" h="38735">
                <a:moveTo>
                  <a:pt x="6441" y="0"/>
                </a:moveTo>
                <a:lnTo>
                  <a:pt x="0" y="6443"/>
                </a:lnTo>
                <a:lnTo>
                  <a:pt x="33125" y="38662"/>
                </a:lnTo>
                <a:lnTo>
                  <a:pt x="39567" y="32218"/>
                </a:lnTo>
                <a:lnTo>
                  <a:pt x="6441" y="0"/>
                </a:lnTo>
                <a:close/>
              </a:path>
            </a:pathLst>
          </a:custGeom>
          <a:solidFill>
            <a:srgbClr val="BF00BF"/>
          </a:solidFill>
        </p:spPr>
        <p:txBody>
          <a:bodyPr wrap="square" lIns="0" tIns="0" rIns="0" bIns="0" rtlCol="0"/>
          <a:lstStyle/>
          <a:p>
            <a:endParaRPr/>
          </a:p>
        </p:txBody>
      </p:sp>
      <p:sp>
        <p:nvSpPr>
          <p:cNvPr id="2478" name="object 2478"/>
          <p:cNvSpPr/>
          <p:nvPr/>
        </p:nvSpPr>
        <p:spPr>
          <a:xfrm>
            <a:off x="3616272" y="6390800"/>
            <a:ext cx="40005" cy="38735"/>
          </a:xfrm>
          <a:custGeom>
            <a:avLst/>
            <a:gdLst/>
            <a:ahLst/>
            <a:cxnLst/>
            <a:rect l="l" t="t" r="r" b="b"/>
            <a:pathLst>
              <a:path w="40004" h="38735">
                <a:moveTo>
                  <a:pt x="6441" y="0"/>
                </a:moveTo>
                <a:lnTo>
                  <a:pt x="39567" y="32218"/>
                </a:lnTo>
                <a:lnTo>
                  <a:pt x="33125" y="38662"/>
                </a:lnTo>
                <a:lnTo>
                  <a:pt x="0" y="6443"/>
                </a:lnTo>
                <a:lnTo>
                  <a:pt x="6441" y="0"/>
                </a:lnTo>
                <a:close/>
              </a:path>
            </a:pathLst>
          </a:custGeom>
          <a:ln w="3175">
            <a:solidFill>
              <a:srgbClr val="BF00BF"/>
            </a:solidFill>
          </a:ln>
        </p:spPr>
        <p:txBody>
          <a:bodyPr wrap="square" lIns="0" tIns="0" rIns="0" bIns="0" rtlCol="0"/>
          <a:lstStyle/>
          <a:p>
            <a:endParaRPr/>
          </a:p>
        </p:txBody>
      </p:sp>
      <p:sp>
        <p:nvSpPr>
          <p:cNvPr id="2479" name="object 2479"/>
          <p:cNvSpPr/>
          <p:nvPr/>
        </p:nvSpPr>
        <p:spPr>
          <a:xfrm>
            <a:off x="3616272" y="6390800"/>
            <a:ext cx="40005" cy="38735"/>
          </a:xfrm>
          <a:custGeom>
            <a:avLst/>
            <a:gdLst/>
            <a:ahLst/>
            <a:cxnLst/>
            <a:rect l="l" t="t" r="r" b="b"/>
            <a:pathLst>
              <a:path w="40004" h="38735">
                <a:moveTo>
                  <a:pt x="33125" y="0"/>
                </a:moveTo>
                <a:lnTo>
                  <a:pt x="0" y="32218"/>
                </a:lnTo>
                <a:lnTo>
                  <a:pt x="6441" y="38662"/>
                </a:lnTo>
                <a:lnTo>
                  <a:pt x="39567" y="6443"/>
                </a:lnTo>
                <a:lnTo>
                  <a:pt x="33125" y="0"/>
                </a:lnTo>
                <a:close/>
              </a:path>
            </a:pathLst>
          </a:custGeom>
          <a:solidFill>
            <a:srgbClr val="BF00BF"/>
          </a:solidFill>
        </p:spPr>
        <p:txBody>
          <a:bodyPr wrap="square" lIns="0" tIns="0" rIns="0" bIns="0" rtlCol="0"/>
          <a:lstStyle/>
          <a:p>
            <a:endParaRPr/>
          </a:p>
        </p:txBody>
      </p:sp>
      <p:sp>
        <p:nvSpPr>
          <p:cNvPr id="2480" name="object 2480"/>
          <p:cNvSpPr/>
          <p:nvPr/>
        </p:nvSpPr>
        <p:spPr>
          <a:xfrm>
            <a:off x="3616272" y="6390800"/>
            <a:ext cx="40005" cy="38735"/>
          </a:xfrm>
          <a:custGeom>
            <a:avLst/>
            <a:gdLst/>
            <a:ahLst/>
            <a:cxnLst/>
            <a:rect l="l" t="t" r="r" b="b"/>
            <a:pathLst>
              <a:path w="40004" h="38735">
                <a:moveTo>
                  <a:pt x="33125" y="0"/>
                </a:moveTo>
                <a:lnTo>
                  <a:pt x="39567" y="6443"/>
                </a:lnTo>
                <a:lnTo>
                  <a:pt x="6441" y="38662"/>
                </a:lnTo>
                <a:lnTo>
                  <a:pt x="0" y="32218"/>
                </a:lnTo>
                <a:lnTo>
                  <a:pt x="33125" y="0"/>
                </a:lnTo>
                <a:close/>
              </a:path>
            </a:pathLst>
          </a:custGeom>
          <a:ln w="3175">
            <a:solidFill>
              <a:srgbClr val="BF00BF"/>
            </a:solidFill>
          </a:ln>
        </p:spPr>
        <p:txBody>
          <a:bodyPr wrap="square" lIns="0" tIns="0" rIns="0" bIns="0" rtlCol="0"/>
          <a:lstStyle/>
          <a:p>
            <a:endParaRPr/>
          </a:p>
        </p:txBody>
      </p:sp>
      <p:sp>
        <p:nvSpPr>
          <p:cNvPr id="2481" name="object 2481"/>
          <p:cNvSpPr/>
          <p:nvPr/>
        </p:nvSpPr>
        <p:spPr>
          <a:xfrm>
            <a:off x="6022957" y="5266509"/>
            <a:ext cx="46355" cy="9525"/>
          </a:xfrm>
          <a:custGeom>
            <a:avLst/>
            <a:gdLst/>
            <a:ahLst/>
            <a:cxnLst/>
            <a:rect l="l" t="t" r="r" b="b"/>
            <a:pathLst>
              <a:path w="46354" h="9525">
                <a:moveTo>
                  <a:pt x="0" y="4602"/>
                </a:moveTo>
                <a:lnTo>
                  <a:pt x="46002" y="4602"/>
                </a:lnTo>
              </a:path>
            </a:pathLst>
          </a:custGeom>
          <a:ln w="10474">
            <a:solidFill>
              <a:srgbClr val="BFBF00"/>
            </a:solidFill>
          </a:ln>
        </p:spPr>
        <p:txBody>
          <a:bodyPr wrap="square" lIns="0" tIns="0" rIns="0" bIns="0" rtlCol="0"/>
          <a:lstStyle/>
          <a:p>
            <a:endParaRPr/>
          </a:p>
        </p:txBody>
      </p:sp>
      <p:sp>
        <p:nvSpPr>
          <p:cNvPr id="2482" name="object 2482"/>
          <p:cNvSpPr/>
          <p:nvPr/>
        </p:nvSpPr>
        <p:spPr>
          <a:xfrm>
            <a:off x="6041348" y="5248102"/>
            <a:ext cx="9525" cy="46355"/>
          </a:xfrm>
          <a:custGeom>
            <a:avLst/>
            <a:gdLst/>
            <a:ahLst/>
            <a:cxnLst/>
            <a:rect l="l" t="t" r="r" b="b"/>
            <a:pathLst>
              <a:path w="9525" h="46354">
                <a:moveTo>
                  <a:pt x="0" y="23010"/>
                </a:moveTo>
                <a:lnTo>
                  <a:pt x="9200" y="23010"/>
                </a:lnTo>
              </a:path>
            </a:pathLst>
          </a:custGeom>
          <a:ln w="47291">
            <a:solidFill>
              <a:srgbClr val="BFBF00"/>
            </a:solidFill>
          </a:ln>
        </p:spPr>
        <p:txBody>
          <a:bodyPr wrap="square" lIns="0" tIns="0" rIns="0" bIns="0" rtlCol="0"/>
          <a:lstStyle/>
          <a:p>
            <a:endParaRPr/>
          </a:p>
        </p:txBody>
      </p:sp>
      <p:sp>
        <p:nvSpPr>
          <p:cNvPr id="2483" name="object 2483"/>
          <p:cNvSpPr/>
          <p:nvPr/>
        </p:nvSpPr>
        <p:spPr>
          <a:xfrm>
            <a:off x="5841632" y="5257303"/>
            <a:ext cx="46355" cy="9525"/>
          </a:xfrm>
          <a:custGeom>
            <a:avLst/>
            <a:gdLst/>
            <a:ahLst/>
            <a:cxnLst/>
            <a:rect l="l" t="t" r="r" b="b"/>
            <a:pathLst>
              <a:path w="46354" h="9525">
                <a:moveTo>
                  <a:pt x="0" y="4602"/>
                </a:moveTo>
                <a:lnTo>
                  <a:pt x="46003" y="4602"/>
                </a:lnTo>
              </a:path>
            </a:pathLst>
          </a:custGeom>
          <a:ln w="10474">
            <a:solidFill>
              <a:srgbClr val="BFBF00"/>
            </a:solidFill>
          </a:ln>
        </p:spPr>
        <p:txBody>
          <a:bodyPr wrap="square" lIns="0" tIns="0" rIns="0" bIns="0" rtlCol="0"/>
          <a:lstStyle/>
          <a:p>
            <a:endParaRPr/>
          </a:p>
        </p:txBody>
      </p:sp>
      <p:sp>
        <p:nvSpPr>
          <p:cNvPr id="2484" name="object 2484"/>
          <p:cNvSpPr/>
          <p:nvPr/>
        </p:nvSpPr>
        <p:spPr>
          <a:xfrm>
            <a:off x="5860036" y="5237978"/>
            <a:ext cx="9525" cy="46990"/>
          </a:xfrm>
          <a:custGeom>
            <a:avLst/>
            <a:gdLst/>
            <a:ahLst/>
            <a:cxnLst/>
            <a:rect l="l" t="t" r="r" b="b"/>
            <a:pathLst>
              <a:path w="9525" h="46989">
                <a:moveTo>
                  <a:pt x="0" y="23470"/>
                </a:moveTo>
                <a:lnTo>
                  <a:pt x="9200" y="23470"/>
                </a:lnTo>
              </a:path>
            </a:pathLst>
          </a:custGeom>
          <a:ln w="48210">
            <a:solidFill>
              <a:srgbClr val="BFBF00"/>
            </a:solidFill>
          </a:ln>
        </p:spPr>
        <p:txBody>
          <a:bodyPr wrap="square" lIns="0" tIns="0" rIns="0" bIns="0" rtlCol="0"/>
          <a:lstStyle/>
          <a:p>
            <a:endParaRPr/>
          </a:p>
        </p:txBody>
      </p:sp>
      <p:sp>
        <p:nvSpPr>
          <p:cNvPr id="2485" name="object 2485"/>
          <p:cNvSpPr/>
          <p:nvPr/>
        </p:nvSpPr>
        <p:spPr>
          <a:xfrm>
            <a:off x="5548966" y="5304244"/>
            <a:ext cx="46355" cy="9525"/>
          </a:xfrm>
          <a:custGeom>
            <a:avLst/>
            <a:gdLst/>
            <a:ahLst/>
            <a:cxnLst/>
            <a:rect l="l" t="t" r="r" b="b"/>
            <a:pathLst>
              <a:path w="46354" h="9525">
                <a:moveTo>
                  <a:pt x="0" y="4617"/>
                </a:moveTo>
                <a:lnTo>
                  <a:pt x="46034" y="4617"/>
                </a:lnTo>
              </a:path>
            </a:pathLst>
          </a:custGeom>
          <a:ln w="10505">
            <a:solidFill>
              <a:srgbClr val="BFBF00"/>
            </a:solidFill>
          </a:ln>
        </p:spPr>
        <p:txBody>
          <a:bodyPr wrap="square" lIns="0" tIns="0" rIns="0" bIns="0" rtlCol="0"/>
          <a:lstStyle/>
          <a:p>
            <a:endParaRPr/>
          </a:p>
        </p:txBody>
      </p:sp>
      <p:sp>
        <p:nvSpPr>
          <p:cNvPr id="2486" name="object 2486"/>
          <p:cNvSpPr/>
          <p:nvPr/>
        </p:nvSpPr>
        <p:spPr>
          <a:xfrm>
            <a:off x="5567370" y="5285204"/>
            <a:ext cx="9525" cy="47625"/>
          </a:xfrm>
          <a:custGeom>
            <a:avLst/>
            <a:gdLst/>
            <a:ahLst/>
            <a:cxnLst/>
            <a:rect l="l" t="t" r="r" b="b"/>
            <a:pathLst>
              <a:path w="9525" h="47625">
                <a:moveTo>
                  <a:pt x="0" y="47321"/>
                </a:moveTo>
                <a:lnTo>
                  <a:pt x="9200" y="47321"/>
                </a:lnTo>
                <a:lnTo>
                  <a:pt x="9200" y="0"/>
                </a:lnTo>
                <a:lnTo>
                  <a:pt x="0" y="0"/>
                </a:lnTo>
                <a:lnTo>
                  <a:pt x="0" y="47321"/>
                </a:lnTo>
                <a:close/>
              </a:path>
            </a:pathLst>
          </a:custGeom>
          <a:solidFill>
            <a:srgbClr val="BFBF00"/>
          </a:solidFill>
        </p:spPr>
        <p:txBody>
          <a:bodyPr wrap="square" lIns="0" tIns="0" rIns="0" bIns="0" rtlCol="0"/>
          <a:lstStyle/>
          <a:p>
            <a:endParaRPr/>
          </a:p>
        </p:txBody>
      </p:sp>
      <p:sp>
        <p:nvSpPr>
          <p:cNvPr id="2487" name="object 2487"/>
          <p:cNvSpPr/>
          <p:nvPr/>
        </p:nvSpPr>
        <p:spPr>
          <a:xfrm>
            <a:off x="5583958" y="5307926"/>
            <a:ext cx="46355" cy="9525"/>
          </a:xfrm>
          <a:custGeom>
            <a:avLst/>
            <a:gdLst/>
            <a:ahLst/>
            <a:cxnLst/>
            <a:rect l="l" t="t" r="r" b="b"/>
            <a:pathLst>
              <a:path w="46354" h="9525">
                <a:moveTo>
                  <a:pt x="0" y="4617"/>
                </a:moveTo>
                <a:lnTo>
                  <a:pt x="46002" y="4617"/>
                </a:lnTo>
              </a:path>
            </a:pathLst>
          </a:custGeom>
          <a:ln w="10505">
            <a:solidFill>
              <a:srgbClr val="BFBF00"/>
            </a:solidFill>
          </a:ln>
        </p:spPr>
        <p:txBody>
          <a:bodyPr wrap="square" lIns="0" tIns="0" rIns="0" bIns="0" rtlCol="0"/>
          <a:lstStyle/>
          <a:p>
            <a:endParaRPr/>
          </a:p>
        </p:txBody>
      </p:sp>
      <p:sp>
        <p:nvSpPr>
          <p:cNvPr id="2488" name="object 2488"/>
          <p:cNvSpPr/>
          <p:nvPr/>
        </p:nvSpPr>
        <p:spPr>
          <a:xfrm>
            <a:off x="5602362" y="5289521"/>
            <a:ext cx="9525" cy="46355"/>
          </a:xfrm>
          <a:custGeom>
            <a:avLst/>
            <a:gdLst/>
            <a:ahLst/>
            <a:cxnLst/>
            <a:rect l="l" t="t" r="r" b="b"/>
            <a:pathLst>
              <a:path w="9525" h="46354">
                <a:moveTo>
                  <a:pt x="0" y="23025"/>
                </a:moveTo>
                <a:lnTo>
                  <a:pt x="9200" y="23025"/>
                </a:lnTo>
              </a:path>
            </a:pathLst>
          </a:custGeom>
          <a:ln w="47321">
            <a:solidFill>
              <a:srgbClr val="BFBF00"/>
            </a:solidFill>
          </a:ln>
        </p:spPr>
        <p:txBody>
          <a:bodyPr wrap="square" lIns="0" tIns="0" rIns="0" bIns="0" rtlCol="0"/>
          <a:lstStyle/>
          <a:p>
            <a:endParaRPr/>
          </a:p>
        </p:txBody>
      </p:sp>
      <p:sp>
        <p:nvSpPr>
          <p:cNvPr id="2489" name="object 2489"/>
          <p:cNvSpPr/>
          <p:nvPr/>
        </p:nvSpPr>
        <p:spPr>
          <a:xfrm>
            <a:off x="5326246" y="5326369"/>
            <a:ext cx="46355" cy="9525"/>
          </a:xfrm>
          <a:custGeom>
            <a:avLst/>
            <a:gdLst/>
            <a:ahLst/>
            <a:cxnLst/>
            <a:rect l="l" t="t" r="r" b="b"/>
            <a:pathLst>
              <a:path w="46354" h="9525">
                <a:moveTo>
                  <a:pt x="0" y="4602"/>
                </a:moveTo>
                <a:lnTo>
                  <a:pt x="46002" y="4602"/>
                </a:lnTo>
              </a:path>
            </a:pathLst>
          </a:custGeom>
          <a:ln w="10474">
            <a:solidFill>
              <a:srgbClr val="BFBF00"/>
            </a:solidFill>
          </a:ln>
        </p:spPr>
        <p:txBody>
          <a:bodyPr wrap="square" lIns="0" tIns="0" rIns="0" bIns="0" rtlCol="0"/>
          <a:lstStyle/>
          <a:p>
            <a:endParaRPr/>
          </a:p>
        </p:txBody>
      </p:sp>
      <p:sp>
        <p:nvSpPr>
          <p:cNvPr id="2490" name="object 2490"/>
          <p:cNvSpPr/>
          <p:nvPr/>
        </p:nvSpPr>
        <p:spPr>
          <a:xfrm>
            <a:off x="5344650" y="5307931"/>
            <a:ext cx="9525" cy="46355"/>
          </a:xfrm>
          <a:custGeom>
            <a:avLst/>
            <a:gdLst/>
            <a:ahLst/>
            <a:cxnLst/>
            <a:rect l="l" t="t" r="r" b="b"/>
            <a:pathLst>
              <a:path w="9525" h="46354">
                <a:moveTo>
                  <a:pt x="0" y="23025"/>
                </a:moveTo>
                <a:lnTo>
                  <a:pt x="9200" y="23025"/>
                </a:lnTo>
              </a:path>
            </a:pathLst>
          </a:custGeom>
          <a:ln w="47321">
            <a:solidFill>
              <a:srgbClr val="BFBF00"/>
            </a:solidFill>
          </a:ln>
        </p:spPr>
        <p:txBody>
          <a:bodyPr wrap="square" lIns="0" tIns="0" rIns="0" bIns="0" rtlCol="0"/>
          <a:lstStyle/>
          <a:p>
            <a:endParaRPr/>
          </a:p>
        </p:txBody>
      </p:sp>
      <p:sp>
        <p:nvSpPr>
          <p:cNvPr id="2491" name="object 2491"/>
          <p:cNvSpPr/>
          <p:nvPr/>
        </p:nvSpPr>
        <p:spPr>
          <a:xfrm>
            <a:off x="5348330" y="5303323"/>
            <a:ext cx="46355" cy="9525"/>
          </a:xfrm>
          <a:custGeom>
            <a:avLst/>
            <a:gdLst/>
            <a:ahLst/>
            <a:cxnLst/>
            <a:rect l="l" t="t" r="r" b="b"/>
            <a:pathLst>
              <a:path w="46354" h="9525">
                <a:moveTo>
                  <a:pt x="0" y="4617"/>
                </a:moveTo>
                <a:lnTo>
                  <a:pt x="46034" y="4617"/>
                </a:lnTo>
              </a:path>
            </a:pathLst>
          </a:custGeom>
          <a:ln w="10505">
            <a:solidFill>
              <a:srgbClr val="BFBF00"/>
            </a:solidFill>
          </a:ln>
        </p:spPr>
        <p:txBody>
          <a:bodyPr wrap="square" lIns="0" tIns="0" rIns="0" bIns="0" rtlCol="0"/>
          <a:lstStyle/>
          <a:p>
            <a:endParaRPr/>
          </a:p>
        </p:txBody>
      </p:sp>
      <p:sp>
        <p:nvSpPr>
          <p:cNvPr id="2492" name="object 2492"/>
          <p:cNvSpPr/>
          <p:nvPr/>
        </p:nvSpPr>
        <p:spPr>
          <a:xfrm>
            <a:off x="5366734" y="5284918"/>
            <a:ext cx="9525" cy="46355"/>
          </a:xfrm>
          <a:custGeom>
            <a:avLst/>
            <a:gdLst/>
            <a:ahLst/>
            <a:cxnLst/>
            <a:rect l="l" t="t" r="r" b="b"/>
            <a:pathLst>
              <a:path w="9525" h="46354">
                <a:moveTo>
                  <a:pt x="0" y="23025"/>
                </a:moveTo>
                <a:lnTo>
                  <a:pt x="9232" y="23025"/>
                </a:lnTo>
              </a:path>
            </a:pathLst>
          </a:custGeom>
          <a:ln w="47321">
            <a:solidFill>
              <a:srgbClr val="BFBF00"/>
            </a:solidFill>
          </a:ln>
        </p:spPr>
        <p:txBody>
          <a:bodyPr wrap="square" lIns="0" tIns="0" rIns="0" bIns="0" rtlCol="0"/>
          <a:lstStyle/>
          <a:p>
            <a:endParaRPr/>
          </a:p>
        </p:txBody>
      </p:sp>
      <p:sp>
        <p:nvSpPr>
          <p:cNvPr id="2493" name="object 2493"/>
          <p:cNvSpPr/>
          <p:nvPr/>
        </p:nvSpPr>
        <p:spPr>
          <a:xfrm>
            <a:off x="5001374" y="5316242"/>
            <a:ext cx="46355" cy="9525"/>
          </a:xfrm>
          <a:custGeom>
            <a:avLst/>
            <a:gdLst/>
            <a:ahLst/>
            <a:cxnLst/>
            <a:rect l="l" t="t" r="r" b="b"/>
            <a:pathLst>
              <a:path w="46354" h="9525">
                <a:moveTo>
                  <a:pt x="0" y="4602"/>
                </a:moveTo>
                <a:lnTo>
                  <a:pt x="46002" y="4602"/>
                </a:lnTo>
              </a:path>
            </a:pathLst>
          </a:custGeom>
          <a:ln w="10474">
            <a:solidFill>
              <a:srgbClr val="BFBF00"/>
            </a:solidFill>
          </a:ln>
        </p:spPr>
        <p:txBody>
          <a:bodyPr wrap="square" lIns="0" tIns="0" rIns="0" bIns="0" rtlCol="0"/>
          <a:lstStyle/>
          <a:p>
            <a:endParaRPr/>
          </a:p>
        </p:txBody>
      </p:sp>
      <p:sp>
        <p:nvSpPr>
          <p:cNvPr id="2494" name="object 2494"/>
          <p:cNvSpPr/>
          <p:nvPr/>
        </p:nvSpPr>
        <p:spPr>
          <a:xfrm>
            <a:off x="5019778" y="5297806"/>
            <a:ext cx="9525" cy="46355"/>
          </a:xfrm>
          <a:custGeom>
            <a:avLst/>
            <a:gdLst/>
            <a:ahLst/>
            <a:cxnLst/>
            <a:rect l="l" t="t" r="r" b="b"/>
            <a:pathLst>
              <a:path w="9525" h="46354">
                <a:moveTo>
                  <a:pt x="0" y="23025"/>
                </a:moveTo>
                <a:lnTo>
                  <a:pt x="9200" y="23025"/>
                </a:lnTo>
              </a:path>
            </a:pathLst>
          </a:custGeom>
          <a:ln w="47321">
            <a:solidFill>
              <a:srgbClr val="BFBF00"/>
            </a:solidFill>
          </a:ln>
        </p:spPr>
        <p:txBody>
          <a:bodyPr wrap="square" lIns="0" tIns="0" rIns="0" bIns="0" rtlCol="0"/>
          <a:lstStyle/>
          <a:p>
            <a:endParaRPr/>
          </a:p>
        </p:txBody>
      </p:sp>
      <p:sp>
        <p:nvSpPr>
          <p:cNvPr id="2495" name="object 2495"/>
          <p:cNvSpPr/>
          <p:nvPr/>
        </p:nvSpPr>
        <p:spPr>
          <a:xfrm>
            <a:off x="5103526" y="5310720"/>
            <a:ext cx="46355" cy="9525"/>
          </a:xfrm>
          <a:custGeom>
            <a:avLst/>
            <a:gdLst/>
            <a:ahLst/>
            <a:cxnLst/>
            <a:rect l="l" t="t" r="r" b="b"/>
            <a:pathLst>
              <a:path w="46354" h="9525">
                <a:moveTo>
                  <a:pt x="0" y="4602"/>
                </a:moveTo>
                <a:lnTo>
                  <a:pt x="46002" y="4602"/>
                </a:lnTo>
              </a:path>
            </a:pathLst>
          </a:custGeom>
          <a:ln w="10474">
            <a:solidFill>
              <a:srgbClr val="BFBF00"/>
            </a:solidFill>
          </a:ln>
        </p:spPr>
        <p:txBody>
          <a:bodyPr wrap="square" lIns="0" tIns="0" rIns="0" bIns="0" rtlCol="0"/>
          <a:lstStyle/>
          <a:p>
            <a:endParaRPr/>
          </a:p>
        </p:txBody>
      </p:sp>
      <p:sp>
        <p:nvSpPr>
          <p:cNvPr id="2496" name="object 2496"/>
          <p:cNvSpPr/>
          <p:nvPr/>
        </p:nvSpPr>
        <p:spPr>
          <a:xfrm>
            <a:off x="5121929" y="5291362"/>
            <a:ext cx="9525" cy="46990"/>
          </a:xfrm>
          <a:custGeom>
            <a:avLst/>
            <a:gdLst/>
            <a:ahLst/>
            <a:cxnLst/>
            <a:rect l="l" t="t" r="r" b="b"/>
            <a:pathLst>
              <a:path w="9525" h="46989">
                <a:moveTo>
                  <a:pt x="0" y="23486"/>
                </a:moveTo>
                <a:lnTo>
                  <a:pt x="9200" y="23486"/>
                </a:lnTo>
              </a:path>
            </a:pathLst>
          </a:custGeom>
          <a:ln w="48242">
            <a:solidFill>
              <a:srgbClr val="BFBF00"/>
            </a:solidFill>
          </a:ln>
        </p:spPr>
        <p:txBody>
          <a:bodyPr wrap="square" lIns="0" tIns="0" rIns="0" bIns="0" rtlCol="0"/>
          <a:lstStyle/>
          <a:p>
            <a:endParaRPr/>
          </a:p>
        </p:txBody>
      </p:sp>
      <p:sp>
        <p:nvSpPr>
          <p:cNvPr id="2497" name="object 2497"/>
          <p:cNvSpPr/>
          <p:nvPr/>
        </p:nvSpPr>
        <p:spPr>
          <a:xfrm>
            <a:off x="5124690" y="5305164"/>
            <a:ext cx="46355" cy="9525"/>
          </a:xfrm>
          <a:custGeom>
            <a:avLst/>
            <a:gdLst/>
            <a:ahLst/>
            <a:cxnLst/>
            <a:rect l="l" t="t" r="r" b="b"/>
            <a:pathLst>
              <a:path w="46354" h="9525">
                <a:moveTo>
                  <a:pt x="0" y="4617"/>
                </a:moveTo>
                <a:lnTo>
                  <a:pt x="46034" y="4617"/>
                </a:lnTo>
              </a:path>
            </a:pathLst>
          </a:custGeom>
          <a:ln w="10505">
            <a:solidFill>
              <a:srgbClr val="BFBF00"/>
            </a:solidFill>
          </a:ln>
        </p:spPr>
        <p:txBody>
          <a:bodyPr wrap="square" lIns="0" tIns="0" rIns="0" bIns="0" rtlCol="0"/>
          <a:lstStyle/>
          <a:p>
            <a:endParaRPr/>
          </a:p>
        </p:txBody>
      </p:sp>
      <p:sp>
        <p:nvSpPr>
          <p:cNvPr id="2498" name="object 2498"/>
          <p:cNvSpPr/>
          <p:nvPr/>
        </p:nvSpPr>
        <p:spPr>
          <a:xfrm>
            <a:off x="5143093" y="5286759"/>
            <a:ext cx="9525" cy="46355"/>
          </a:xfrm>
          <a:custGeom>
            <a:avLst/>
            <a:gdLst/>
            <a:ahLst/>
            <a:cxnLst/>
            <a:rect l="l" t="t" r="r" b="b"/>
            <a:pathLst>
              <a:path w="9525" h="46354">
                <a:moveTo>
                  <a:pt x="0" y="23025"/>
                </a:moveTo>
                <a:lnTo>
                  <a:pt x="9200" y="23025"/>
                </a:lnTo>
              </a:path>
            </a:pathLst>
          </a:custGeom>
          <a:ln w="47321">
            <a:solidFill>
              <a:srgbClr val="BFBF00"/>
            </a:solidFill>
          </a:ln>
        </p:spPr>
        <p:txBody>
          <a:bodyPr wrap="square" lIns="0" tIns="0" rIns="0" bIns="0" rtlCol="0"/>
          <a:lstStyle/>
          <a:p>
            <a:endParaRPr/>
          </a:p>
        </p:txBody>
      </p:sp>
      <p:sp>
        <p:nvSpPr>
          <p:cNvPr id="2499" name="object 2499"/>
          <p:cNvSpPr/>
          <p:nvPr/>
        </p:nvSpPr>
        <p:spPr>
          <a:xfrm>
            <a:off x="4797057" y="5302403"/>
            <a:ext cx="46355" cy="9525"/>
          </a:xfrm>
          <a:custGeom>
            <a:avLst/>
            <a:gdLst/>
            <a:ahLst/>
            <a:cxnLst/>
            <a:rect l="l" t="t" r="r" b="b"/>
            <a:pathLst>
              <a:path w="46354" h="9525">
                <a:moveTo>
                  <a:pt x="0" y="4617"/>
                </a:moveTo>
                <a:lnTo>
                  <a:pt x="46002" y="4617"/>
                </a:lnTo>
              </a:path>
            </a:pathLst>
          </a:custGeom>
          <a:ln w="10505">
            <a:solidFill>
              <a:srgbClr val="BFBF00"/>
            </a:solidFill>
          </a:ln>
        </p:spPr>
        <p:txBody>
          <a:bodyPr wrap="square" lIns="0" tIns="0" rIns="0" bIns="0" rtlCol="0"/>
          <a:lstStyle/>
          <a:p>
            <a:endParaRPr/>
          </a:p>
        </p:txBody>
      </p:sp>
      <p:sp>
        <p:nvSpPr>
          <p:cNvPr id="2500" name="object 2500"/>
          <p:cNvSpPr/>
          <p:nvPr/>
        </p:nvSpPr>
        <p:spPr>
          <a:xfrm>
            <a:off x="4815461" y="5283998"/>
            <a:ext cx="9525" cy="46355"/>
          </a:xfrm>
          <a:custGeom>
            <a:avLst/>
            <a:gdLst/>
            <a:ahLst/>
            <a:cxnLst/>
            <a:rect l="l" t="t" r="r" b="b"/>
            <a:pathLst>
              <a:path w="9525" h="46354">
                <a:moveTo>
                  <a:pt x="0" y="23025"/>
                </a:moveTo>
                <a:lnTo>
                  <a:pt x="9200" y="23025"/>
                </a:lnTo>
              </a:path>
            </a:pathLst>
          </a:custGeom>
          <a:ln w="47321">
            <a:solidFill>
              <a:srgbClr val="BFBF00"/>
            </a:solidFill>
          </a:ln>
        </p:spPr>
        <p:txBody>
          <a:bodyPr wrap="square" lIns="0" tIns="0" rIns="0" bIns="0" rtlCol="0"/>
          <a:lstStyle/>
          <a:p>
            <a:endParaRPr/>
          </a:p>
        </p:txBody>
      </p:sp>
      <p:sp>
        <p:nvSpPr>
          <p:cNvPr id="2501" name="object 2501"/>
          <p:cNvSpPr/>
          <p:nvPr/>
        </p:nvSpPr>
        <p:spPr>
          <a:xfrm>
            <a:off x="4547652" y="5272032"/>
            <a:ext cx="46355" cy="9525"/>
          </a:xfrm>
          <a:custGeom>
            <a:avLst/>
            <a:gdLst/>
            <a:ahLst/>
            <a:cxnLst/>
            <a:rect l="l" t="t" r="r" b="b"/>
            <a:pathLst>
              <a:path w="46354" h="9525">
                <a:moveTo>
                  <a:pt x="0" y="4602"/>
                </a:moveTo>
                <a:lnTo>
                  <a:pt x="46002" y="4602"/>
                </a:lnTo>
              </a:path>
            </a:pathLst>
          </a:custGeom>
          <a:ln w="10474">
            <a:solidFill>
              <a:srgbClr val="BFBF00"/>
            </a:solidFill>
          </a:ln>
        </p:spPr>
        <p:txBody>
          <a:bodyPr wrap="square" lIns="0" tIns="0" rIns="0" bIns="0" rtlCol="0"/>
          <a:lstStyle/>
          <a:p>
            <a:endParaRPr/>
          </a:p>
        </p:txBody>
      </p:sp>
      <p:sp>
        <p:nvSpPr>
          <p:cNvPr id="2502" name="object 2502"/>
          <p:cNvSpPr/>
          <p:nvPr/>
        </p:nvSpPr>
        <p:spPr>
          <a:xfrm>
            <a:off x="4566056" y="5253626"/>
            <a:ext cx="9525" cy="46355"/>
          </a:xfrm>
          <a:custGeom>
            <a:avLst/>
            <a:gdLst/>
            <a:ahLst/>
            <a:cxnLst/>
            <a:rect l="l" t="t" r="r" b="b"/>
            <a:pathLst>
              <a:path w="9525" h="46354">
                <a:moveTo>
                  <a:pt x="0" y="23009"/>
                </a:moveTo>
                <a:lnTo>
                  <a:pt x="9200" y="23009"/>
                </a:lnTo>
              </a:path>
            </a:pathLst>
          </a:custGeom>
          <a:ln w="47289">
            <a:solidFill>
              <a:srgbClr val="BFBF00"/>
            </a:solidFill>
          </a:ln>
        </p:spPr>
        <p:txBody>
          <a:bodyPr wrap="square" lIns="0" tIns="0" rIns="0" bIns="0" rtlCol="0"/>
          <a:lstStyle/>
          <a:p>
            <a:endParaRPr/>
          </a:p>
        </p:txBody>
      </p:sp>
      <p:sp>
        <p:nvSpPr>
          <p:cNvPr id="2503" name="object 2503"/>
          <p:cNvSpPr/>
          <p:nvPr/>
        </p:nvSpPr>
        <p:spPr>
          <a:xfrm>
            <a:off x="4271537" y="5254542"/>
            <a:ext cx="46355" cy="9525"/>
          </a:xfrm>
          <a:custGeom>
            <a:avLst/>
            <a:gdLst/>
            <a:ahLst/>
            <a:cxnLst/>
            <a:rect l="l" t="t" r="r" b="b"/>
            <a:pathLst>
              <a:path w="46354" h="9525">
                <a:moveTo>
                  <a:pt x="0" y="4602"/>
                </a:moveTo>
                <a:lnTo>
                  <a:pt x="46002" y="4602"/>
                </a:lnTo>
              </a:path>
            </a:pathLst>
          </a:custGeom>
          <a:ln w="10474">
            <a:solidFill>
              <a:srgbClr val="BFBF00"/>
            </a:solidFill>
          </a:ln>
        </p:spPr>
        <p:txBody>
          <a:bodyPr wrap="square" lIns="0" tIns="0" rIns="0" bIns="0" rtlCol="0"/>
          <a:lstStyle/>
          <a:p>
            <a:endParaRPr/>
          </a:p>
        </p:txBody>
      </p:sp>
      <p:sp>
        <p:nvSpPr>
          <p:cNvPr id="2504" name="object 2504"/>
          <p:cNvSpPr/>
          <p:nvPr/>
        </p:nvSpPr>
        <p:spPr>
          <a:xfrm>
            <a:off x="4289940" y="5236135"/>
            <a:ext cx="9525" cy="46355"/>
          </a:xfrm>
          <a:custGeom>
            <a:avLst/>
            <a:gdLst/>
            <a:ahLst/>
            <a:cxnLst/>
            <a:rect l="l" t="t" r="r" b="b"/>
            <a:pathLst>
              <a:path w="9525" h="46354">
                <a:moveTo>
                  <a:pt x="0" y="23010"/>
                </a:moveTo>
                <a:lnTo>
                  <a:pt x="9200" y="23010"/>
                </a:lnTo>
              </a:path>
            </a:pathLst>
          </a:custGeom>
          <a:ln w="47291">
            <a:solidFill>
              <a:srgbClr val="BFBF00"/>
            </a:solidFill>
          </a:ln>
        </p:spPr>
        <p:txBody>
          <a:bodyPr wrap="square" lIns="0" tIns="0" rIns="0" bIns="0" rtlCol="0"/>
          <a:lstStyle/>
          <a:p>
            <a:endParaRPr/>
          </a:p>
        </p:txBody>
      </p:sp>
      <p:sp>
        <p:nvSpPr>
          <p:cNvPr id="2505" name="object 2505"/>
          <p:cNvSpPr/>
          <p:nvPr/>
        </p:nvSpPr>
        <p:spPr>
          <a:xfrm>
            <a:off x="4030426" y="5221377"/>
            <a:ext cx="46355" cy="9525"/>
          </a:xfrm>
          <a:custGeom>
            <a:avLst/>
            <a:gdLst/>
            <a:ahLst/>
            <a:cxnLst/>
            <a:rect l="l" t="t" r="r" b="b"/>
            <a:pathLst>
              <a:path w="46354" h="9525">
                <a:moveTo>
                  <a:pt x="0" y="4602"/>
                </a:moveTo>
                <a:lnTo>
                  <a:pt x="46002" y="4602"/>
                </a:lnTo>
              </a:path>
            </a:pathLst>
          </a:custGeom>
          <a:ln w="10474">
            <a:solidFill>
              <a:srgbClr val="BFBF00"/>
            </a:solidFill>
          </a:ln>
        </p:spPr>
        <p:txBody>
          <a:bodyPr wrap="square" lIns="0" tIns="0" rIns="0" bIns="0" rtlCol="0"/>
          <a:lstStyle/>
          <a:p>
            <a:endParaRPr/>
          </a:p>
        </p:txBody>
      </p:sp>
      <p:sp>
        <p:nvSpPr>
          <p:cNvPr id="2506" name="object 2506"/>
          <p:cNvSpPr/>
          <p:nvPr/>
        </p:nvSpPr>
        <p:spPr>
          <a:xfrm>
            <a:off x="4048829" y="5202966"/>
            <a:ext cx="9525" cy="46355"/>
          </a:xfrm>
          <a:custGeom>
            <a:avLst/>
            <a:gdLst/>
            <a:ahLst/>
            <a:cxnLst/>
            <a:rect l="l" t="t" r="r" b="b"/>
            <a:pathLst>
              <a:path w="9525" h="46354">
                <a:moveTo>
                  <a:pt x="0" y="23025"/>
                </a:moveTo>
                <a:lnTo>
                  <a:pt x="9200" y="23025"/>
                </a:lnTo>
              </a:path>
            </a:pathLst>
          </a:custGeom>
          <a:ln w="47321">
            <a:solidFill>
              <a:srgbClr val="BFBF00"/>
            </a:solidFill>
          </a:ln>
        </p:spPr>
        <p:txBody>
          <a:bodyPr wrap="square" lIns="0" tIns="0" rIns="0" bIns="0" rtlCol="0"/>
          <a:lstStyle/>
          <a:p>
            <a:endParaRPr/>
          </a:p>
        </p:txBody>
      </p:sp>
      <p:sp>
        <p:nvSpPr>
          <p:cNvPr id="2507" name="object 2507"/>
          <p:cNvSpPr/>
          <p:nvPr/>
        </p:nvSpPr>
        <p:spPr>
          <a:xfrm>
            <a:off x="3795718" y="5199285"/>
            <a:ext cx="46355" cy="9525"/>
          </a:xfrm>
          <a:custGeom>
            <a:avLst/>
            <a:gdLst/>
            <a:ahLst/>
            <a:cxnLst/>
            <a:rect l="l" t="t" r="r" b="b"/>
            <a:pathLst>
              <a:path w="46354" h="9525">
                <a:moveTo>
                  <a:pt x="0" y="4602"/>
                </a:moveTo>
                <a:lnTo>
                  <a:pt x="46034" y="4602"/>
                </a:lnTo>
              </a:path>
            </a:pathLst>
          </a:custGeom>
          <a:ln w="10474">
            <a:solidFill>
              <a:srgbClr val="BFBF00"/>
            </a:solidFill>
          </a:ln>
        </p:spPr>
        <p:txBody>
          <a:bodyPr wrap="square" lIns="0" tIns="0" rIns="0" bIns="0" rtlCol="0"/>
          <a:lstStyle/>
          <a:p>
            <a:endParaRPr/>
          </a:p>
        </p:txBody>
      </p:sp>
      <p:sp>
        <p:nvSpPr>
          <p:cNvPr id="2508" name="object 2508"/>
          <p:cNvSpPr/>
          <p:nvPr/>
        </p:nvSpPr>
        <p:spPr>
          <a:xfrm>
            <a:off x="3814147" y="5180878"/>
            <a:ext cx="9525" cy="46355"/>
          </a:xfrm>
          <a:custGeom>
            <a:avLst/>
            <a:gdLst/>
            <a:ahLst/>
            <a:cxnLst/>
            <a:rect l="l" t="t" r="r" b="b"/>
            <a:pathLst>
              <a:path w="9525" h="46354">
                <a:moveTo>
                  <a:pt x="0" y="23010"/>
                </a:moveTo>
                <a:lnTo>
                  <a:pt x="9200" y="23010"/>
                </a:lnTo>
              </a:path>
            </a:pathLst>
          </a:custGeom>
          <a:ln w="47291">
            <a:solidFill>
              <a:srgbClr val="BFBF00"/>
            </a:solidFill>
          </a:ln>
        </p:spPr>
        <p:txBody>
          <a:bodyPr wrap="square" lIns="0" tIns="0" rIns="0" bIns="0" rtlCol="0"/>
          <a:lstStyle/>
          <a:p>
            <a:endParaRPr/>
          </a:p>
        </p:txBody>
      </p:sp>
      <p:sp>
        <p:nvSpPr>
          <p:cNvPr id="2509" name="object 2509"/>
          <p:cNvSpPr/>
          <p:nvPr/>
        </p:nvSpPr>
        <p:spPr>
          <a:xfrm>
            <a:off x="3612591" y="5153240"/>
            <a:ext cx="46355" cy="9525"/>
          </a:xfrm>
          <a:custGeom>
            <a:avLst/>
            <a:gdLst/>
            <a:ahLst/>
            <a:cxnLst/>
            <a:rect l="l" t="t" r="r" b="b"/>
            <a:pathLst>
              <a:path w="46354" h="9525">
                <a:moveTo>
                  <a:pt x="0" y="4617"/>
                </a:moveTo>
                <a:lnTo>
                  <a:pt x="46002" y="4617"/>
                </a:lnTo>
              </a:path>
            </a:pathLst>
          </a:custGeom>
          <a:ln w="10505">
            <a:solidFill>
              <a:srgbClr val="BFBF00"/>
            </a:solidFill>
          </a:ln>
        </p:spPr>
        <p:txBody>
          <a:bodyPr wrap="square" lIns="0" tIns="0" rIns="0" bIns="0" rtlCol="0"/>
          <a:lstStyle/>
          <a:p>
            <a:endParaRPr/>
          </a:p>
        </p:txBody>
      </p:sp>
      <p:sp>
        <p:nvSpPr>
          <p:cNvPr id="2510" name="object 2510"/>
          <p:cNvSpPr/>
          <p:nvPr/>
        </p:nvSpPr>
        <p:spPr>
          <a:xfrm>
            <a:off x="3630995" y="5134834"/>
            <a:ext cx="9525" cy="46355"/>
          </a:xfrm>
          <a:custGeom>
            <a:avLst/>
            <a:gdLst/>
            <a:ahLst/>
            <a:cxnLst/>
            <a:rect l="l" t="t" r="r" b="b"/>
            <a:pathLst>
              <a:path w="9525" h="46354">
                <a:moveTo>
                  <a:pt x="0" y="23025"/>
                </a:moveTo>
                <a:lnTo>
                  <a:pt x="9200" y="23025"/>
                </a:lnTo>
              </a:path>
            </a:pathLst>
          </a:custGeom>
          <a:ln w="47321">
            <a:solidFill>
              <a:srgbClr val="BFBF00"/>
            </a:solidFill>
          </a:ln>
        </p:spPr>
        <p:txBody>
          <a:bodyPr wrap="square" lIns="0" tIns="0" rIns="0" bIns="0" rtlCol="0"/>
          <a:lstStyle/>
          <a:p>
            <a:endParaRPr/>
          </a:p>
        </p:txBody>
      </p:sp>
      <p:sp>
        <p:nvSpPr>
          <p:cNvPr id="2511" name="object 2511"/>
          <p:cNvSpPr/>
          <p:nvPr/>
        </p:nvSpPr>
        <p:spPr>
          <a:xfrm>
            <a:off x="3636516" y="5004989"/>
            <a:ext cx="2412365" cy="1465580"/>
          </a:xfrm>
          <a:custGeom>
            <a:avLst/>
            <a:gdLst/>
            <a:ahLst/>
            <a:cxnLst/>
            <a:rect l="l" t="t" r="r" b="b"/>
            <a:pathLst>
              <a:path w="2412365" h="1465579">
                <a:moveTo>
                  <a:pt x="23924" y="1442909"/>
                </a:moveTo>
                <a:lnTo>
                  <a:pt x="0" y="1457638"/>
                </a:lnTo>
                <a:lnTo>
                  <a:pt x="4600" y="1465002"/>
                </a:lnTo>
                <a:lnTo>
                  <a:pt x="28525" y="1450273"/>
                </a:lnTo>
                <a:lnTo>
                  <a:pt x="23924" y="1442909"/>
                </a:lnTo>
                <a:close/>
              </a:path>
              <a:path w="2412365" h="1465579">
                <a:moveTo>
                  <a:pt x="71799" y="1414347"/>
                </a:moveTo>
                <a:lnTo>
                  <a:pt x="47836" y="1429076"/>
                </a:lnTo>
                <a:lnTo>
                  <a:pt x="52437" y="1436440"/>
                </a:lnTo>
                <a:lnTo>
                  <a:pt x="76399" y="1421711"/>
                </a:lnTo>
                <a:lnTo>
                  <a:pt x="71799" y="1414347"/>
                </a:lnTo>
                <a:close/>
              </a:path>
              <a:path w="2412365" h="1465579">
                <a:moveTo>
                  <a:pt x="118714" y="1385811"/>
                </a:moveTo>
                <a:lnTo>
                  <a:pt x="94790" y="1400539"/>
                </a:lnTo>
                <a:lnTo>
                  <a:pt x="99391" y="1407904"/>
                </a:lnTo>
                <a:lnTo>
                  <a:pt x="123315" y="1393175"/>
                </a:lnTo>
                <a:lnTo>
                  <a:pt x="118714" y="1385811"/>
                </a:lnTo>
                <a:close/>
              </a:path>
              <a:path w="2412365" h="1465579">
                <a:moveTo>
                  <a:pt x="165643" y="1357249"/>
                </a:moveTo>
                <a:lnTo>
                  <a:pt x="142639" y="1372016"/>
                </a:lnTo>
                <a:lnTo>
                  <a:pt x="147240" y="1379380"/>
                </a:lnTo>
                <a:lnTo>
                  <a:pt x="170270" y="1364652"/>
                </a:lnTo>
                <a:lnTo>
                  <a:pt x="165643" y="1357249"/>
                </a:lnTo>
                <a:close/>
              </a:path>
              <a:path w="2412365" h="1465579">
                <a:moveTo>
                  <a:pt x="213518" y="1328726"/>
                </a:moveTo>
                <a:lnTo>
                  <a:pt x="189593" y="1343441"/>
                </a:lnTo>
                <a:lnTo>
                  <a:pt x="194194" y="1350806"/>
                </a:lnTo>
                <a:lnTo>
                  <a:pt x="218119" y="1336077"/>
                </a:lnTo>
                <a:lnTo>
                  <a:pt x="213518" y="1328726"/>
                </a:lnTo>
                <a:close/>
              </a:path>
              <a:path w="2412365" h="1465579">
                <a:moveTo>
                  <a:pt x="260434" y="1300189"/>
                </a:moveTo>
                <a:lnTo>
                  <a:pt x="237430" y="1313997"/>
                </a:lnTo>
                <a:lnTo>
                  <a:pt x="242030" y="1321362"/>
                </a:lnTo>
                <a:lnTo>
                  <a:pt x="265034" y="1307554"/>
                </a:lnTo>
                <a:lnTo>
                  <a:pt x="260434" y="1300189"/>
                </a:lnTo>
                <a:close/>
              </a:path>
              <a:path w="2412365" h="1465579">
                <a:moveTo>
                  <a:pt x="308308" y="1271628"/>
                </a:moveTo>
                <a:lnTo>
                  <a:pt x="284384" y="1285423"/>
                </a:lnTo>
                <a:lnTo>
                  <a:pt x="288985" y="1292825"/>
                </a:lnTo>
                <a:lnTo>
                  <a:pt x="312909" y="1278992"/>
                </a:lnTo>
                <a:lnTo>
                  <a:pt x="308308" y="1271628"/>
                </a:lnTo>
                <a:close/>
              </a:path>
              <a:path w="2412365" h="1465579">
                <a:moveTo>
                  <a:pt x="355237" y="1242171"/>
                </a:moveTo>
                <a:lnTo>
                  <a:pt x="331313" y="1256899"/>
                </a:lnTo>
                <a:lnTo>
                  <a:pt x="335913" y="1264263"/>
                </a:lnTo>
                <a:lnTo>
                  <a:pt x="359838" y="1249535"/>
                </a:lnTo>
                <a:lnTo>
                  <a:pt x="355237" y="1242171"/>
                </a:lnTo>
                <a:close/>
              </a:path>
              <a:path w="2412365" h="1465579">
                <a:moveTo>
                  <a:pt x="402192" y="1213635"/>
                </a:moveTo>
                <a:lnTo>
                  <a:pt x="379187" y="1228363"/>
                </a:lnTo>
                <a:lnTo>
                  <a:pt x="383788" y="1235727"/>
                </a:lnTo>
                <a:lnTo>
                  <a:pt x="406792" y="1220999"/>
                </a:lnTo>
                <a:lnTo>
                  <a:pt x="402192" y="1213635"/>
                </a:lnTo>
                <a:close/>
              </a:path>
              <a:path w="2412365" h="1465579">
                <a:moveTo>
                  <a:pt x="450028" y="1185073"/>
                </a:moveTo>
                <a:lnTo>
                  <a:pt x="426116" y="1199801"/>
                </a:lnTo>
                <a:lnTo>
                  <a:pt x="430717" y="1207165"/>
                </a:lnTo>
                <a:lnTo>
                  <a:pt x="454628" y="1192437"/>
                </a:lnTo>
                <a:lnTo>
                  <a:pt x="450028" y="1185073"/>
                </a:lnTo>
                <a:close/>
              </a:path>
              <a:path w="2412365" h="1465579">
                <a:moveTo>
                  <a:pt x="496982" y="1156536"/>
                </a:moveTo>
                <a:lnTo>
                  <a:pt x="473032" y="1170344"/>
                </a:lnTo>
                <a:lnTo>
                  <a:pt x="477633" y="1177709"/>
                </a:lnTo>
                <a:lnTo>
                  <a:pt x="501583" y="1163901"/>
                </a:lnTo>
                <a:lnTo>
                  <a:pt x="496982" y="1156536"/>
                </a:lnTo>
                <a:close/>
              </a:path>
              <a:path w="2412365" h="1465579">
                <a:moveTo>
                  <a:pt x="544831" y="1127975"/>
                </a:moveTo>
                <a:lnTo>
                  <a:pt x="520906" y="1141808"/>
                </a:lnTo>
                <a:lnTo>
                  <a:pt x="525507" y="1149172"/>
                </a:lnTo>
                <a:lnTo>
                  <a:pt x="549432" y="1135339"/>
                </a:lnTo>
                <a:lnTo>
                  <a:pt x="544831" y="1127975"/>
                </a:lnTo>
                <a:close/>
              </a:path>
              <a:path w="2412365" h="1465579">
                <a:moveTo>
                  <a:pt x="591785" y="1099438"/>
                </a:moveTo>
                <a:lnTo>
                  <a:pt x="567835" y="1113246"/>
                </a:lnTo>
                <a:lnTo>
                  <a:pt x="572436" y="1120610"/>
                </a:lnTo>
                <a:lnTo>
                  <a:pt x="596386" y="1106803"/>
                </a:lnTo>
                <a:lnTo>
                  <a:pt x="591785" y="1099438"/>
                </a:lnTo>
                <a:close/>
              </a:path>
              <a:path w="2412365" h="1465579">
                <a:moveTo>
                  <a:pt x="639622" y="1070915"/>
                </a:moveTo>
                <a:lnTo>
                  <a:pt x="615710" y="1084710"/>
                </a:lnTo>
                <a:lnTo>
                  <a:pt x="620311" y="1092074"/>
                </a:lnTo>
                <a:lnTo>
                  <a:pt x="644222" y="1078279"/>
                </a:lnTo>
                <a:lnTo>
                  <a:pt x="639622" y="1070915"/>
                </a:lnTo>
                <a:close/>
              </a:path>
              <a:path w="2412365" h="1465579">
                <a:moveTo>
                  <a:pt x="686550" y="1042340"/>
                </a:moveTo>
                <a:lnTo>
                  <a:pt x="662626" y="1056148"/>
                </a:lnTo>
                <a:lnTo>
                  <a:pt x="667227" y="1063551"/>
                </a:lnTo>
                <a:lnTo>
                  <a:pt x="691177" y="1049704"/>
                </a:lnTo>
                <a:lnTo>
                  <a:pt x="686550" y="1042340"/>
                </a:lnTo>
                <a:close/>
              </a:path>
              <a:path w="2412365" h="1465579">
                <a:moveTo>
                  <a:pt x="733505" y="1013817"/>
                </a:moveTo>
                <a:lnTo>
                  <a:pt x="710500" y="1027625"/>
                </a:lnTo>
                <a:lnTo>
                  <a:pt x="715101" y="1034976"/>
                </a:lnTo>
                <a:lnTo>
                  <a:pt x="738106" y="1021181"/>
                </a:lnTo>
                <a:lnTo>
                  <a:pt x="733505" y="1013817"/>
                </a:lnTo>
                <a:close/>
              </a:path>
              <a:path w="2412365" h="1465579">
                <a:moveTo>
                  <a:pt x="781354" y="984322"/>
                </a:moveTo>
                <a:lnTo>
                  <a:pt x="757429" y="999088"/>
                </a:lnTo>
                <a:lnTo>
                  <a:pt x="762030" y="1006453"/>
                </a:lnTo>
                <a:lnTo>
                  <a:pt x="785942" y="991724"/>
                </a:lnTo>
                <a:lnTo>
                  <a:pt x="781354" y="984322"/>
                </a:lnTo>
                <a:close/>
              </a:path>
              <a:path w="2412365" h="1465579">
                <a:moveTo>
                  <a:pt x="828308" y="955798"/>
                </a:moveTo>
                <a:lnTo>
                  <a:pt x="804383" y="970527"/>
                </a:lnTo>
                <a:lnTo>
                  <a:pt x="808984" y="977891"/>
                </a:lnTo>
                <a:lnTo>
                  <a:pt x="832909" y="963162"/>
                </a:lnTo>
                <a:lnTo>
                  <a:pt x="828308" y="955798"/>
                </a:lnTo>
                <a:close/>
              </a:path>
              <a:path w="2412365" h="1465579">
                <a:moveTo>
                  <a:pt x="875224" y="927262"/>
                </a:moveTo>
                <a:lnTo>
                  <a:pt x="852220" y="941990"/>
                </a:lnTo>
                <a:lnTo>
                  <a:pt x="856820" y="949354"/>
                </a:lnTo>
                <a:lnTo>
                  <a:pt x="879825" y="934626"/>
                </a:lnTo>
                <a:lnTo>
                  <a:pt x="875224" y="927262"/>
                </a:lnTo>
                <a:close/>
              </a:path>
              <a:path w="2412365" h="1465579">
                <a:moveTo>
                  <a:pt x="923098" y="898700"/>
                </a:moveTo>
                <a:lnTo>
                  <a:pt x="899174" y="912533"/>
                </a:lnTo>
                <a:lnTo>
                  <a:pt x="903775" y="919898"/>
                </a:lnTo>
                <a:lnTo>
                  <a:pt x="927699" y="906064"/>
                </a:lnTo>
                <a:lnTo>
                  <a:pt x="923098" y="898700"/>
                </a:lnTo>
                <a:close/>
              </a:path>
              <a:path w="2412365" h="1465579">
                <a:moveTo>
                  <a:pt x="970027" y="870164"/>
                </a:moveTo>
                <a:lnTo>
                  <a:pt x="947023" y="883972"/>
                </a:lnTo>
                <a:lnTo>
                  <a:pt x="951624" y="891336"/>
                </a:lnTo>
                <a:lnTo>
                  <a:pt x="974628" y="877528"/>
                </a:lnTo>
                <a:lnTo>
                  <a:pt x="970027" y="870164"/>
                </a:lnTo>
                <a:close/>
              </a:path>
              <a:path w="2412365" h="1465579">
                <a:moveTo>
                  <a:pt x="1017902" y="841628"/>
                </a:moveTo>
                <a:lnTo>
                  <a:pt x="993939" y="855435"/>
                </a:lnTo>
                <a:lnTo>
                  <a:pt x="998540" y="862800"/>
                </a:lnTo>
                <a:lnTo>
                  <a:pt x="1022503" y="848992"/>
                </a:lnTo>
                <a:lnTo>
                  <a:pt x="1017902" y="841628"/>
                </a:lnTo>
                <a:close/>
              </a:path>
              <a:path w="2412365" h="1465579">
                <a:moveTo>
                  <a:pt x="1064818" y="813066"/>
                </a:moveTo>
                <a:lnTo>
                  <a:pt x="1040893" y="826874"/>
                </a:lnTo>
                <a:lnTo>
                  <a:pt x="1045494" y="834238"/>
                </a:lnTo>
                <a:lnTo>
                  <a:pt x="1069419" y="820430"/>
                </a:lnTo>
                <a:lnTo>
                  <a:pt x="1064818" y="813066"/>
                </a:lnTo>
                <a:close/>
              </a:path>
              <a:path w="2412365" h="1465579">
                <a:moveTo>
                  <a:pt x="1111772" y="783609"/>
                </a:moveTo>
                <a:lnTo>
                  <a:pt x="1088742" y="798337"/>
                </a:lnTo>
                <a:lnTo>
                  <a:pt x="1093343" y="805701"/>
                </a:lnTo>
                <a:lnTo>
                  <a:pt x="1116373" y="790973"/>
                </a:lnTo>
                <a:lnTo>
                  <a:pt x="1111772" y="783609"/>
                </a:lnTo>
                <a:close/>
              </a:path>
              <a:path w="2412365" h="1465579">
                <a:moveTo>
                  <a:pt x="1159621" y="755047"/>
                </a:moveTo>
                <a:lnTo>
                  <a:pt x="1135697" y="769814"/>
                </a:lnTo>
                <a:lnTo>
                  <a:pt x="1140298" y="777178"/>
                </a:lnTo>
                <a:lnTo>
                  <a:pt x="1164222" y="762450"/>
                </a:lnTo>
                <a:lnTo>
                  <a:pt x="1159621" y="755047"/>
                </a:lnTo>
                <a:close/>
              </a:path>
              <a:path w="2412365" h="1465579">
                <a:moveTo>
                  <a:pt x="1206537" y="726524"/>
                </a:moveTo>
                <a:lnTo>
                  <a:pt x="1183546" y="741239"/>
                </a:lnTo>
                <a:lnTo>
                  <a:pt x="1188134" y="748603"/>
                </a:lnTo>
                <a:lnTo>
                  <a:pt x="1211138" y="733875"/>
                </a:lnTo>
                <a:lnTo>
                  <a:pt x="1206537" y="726524"/>
                </a:lnTo>
                <a:close/>
              </a:path>
              <a:path w="2412365" h="1465579">
                <a:moveTo>
                  <a:pt x="1254412" y="697987"/>
                </a:moveTo>
                <a:lnTo>
                  <a:pt x="1230500" y="712716"/>
                </a:lnTo>
                <a:lnTo>
                  <a:pt x="1235101" y="720080"/>
                </a:lnTo>
                <a:lnTo>
                  <a:pt x="1259013" y="705352"/>
                </a:lnTo>
                <a:lnTo>
                  <a:pt x="1254412" y="697987"/>
                </a:lnTo>
                <a:close/>
              </a:path>
              <a:path w="2412365" h="1465579">
                <a:moveTo>
                  <a:pt x="1301341" y="669425"/>
                </a:moveTo>
                <a:lnTo>
                  <a:pt x="1277416" y="683259"/>
                </a:lnTo>
                <a:lnTo>
                  <a:pt x="1282017" y="690623"/>
                </a:lnTo>
                <a:lnTo>
                  <a:pt x="1305941" y="676790"/>
                </a:lnTo>
                <a:lnTo>
                  <a:pt x="1301341" y="669425"/>
                </a:lnTo>
                <a:close/>
              </a:path>
              <a:path w="2412365" h="1465579">
                <a:moveTo>
                  <a:pt x="1348295" y="640889"/>
                </a:moveTo>
                <a:lnTo>
                  <a:pt x="1325291" y="654697"/>
                </a:lnTo>
                <a:lnTo>
                  <a:pt x="1329891" y="662061"/>
                </a:lnTo>
                <a:lnTo>
                  <a:pt x="1352896" y="648253"/>
                </a:lnTo>
                <a:lnTo>
                  <a:pt x="1348295" y="640889"/>
                </a:lnTo>
                <a:close/>
              </a:path>
              <a:path w="2412365" h="1465579">
                <a:moveTo>
                  <a:pt x="1409014" y="604043"/>
                </a:moveTo>
                <a:lnTo>
                  <a:pt x="1386022" y="617876"/>
                </a:lnTo>
                <a:lnTo>
                  <a:pt x="1385102" y="618797"/>
                </a:lnTo>
                <a:lnTo>
                  <a:pt x="1372219" y="626161"/>
                </a:lnTo>
                <a:lnTo>
                  <a:pt x="1376820" y="633525"/>
                </a:lnTo>
                <a:lnTo>
                  <a:pt x="1400732" y="619717"/>
                </a:lnTo>
                <a:lnTo>
                  <a:pt x="1413614" y="611432"/>
                </a:lnTo>
                <a:lnTo>
                  <a:pt x="1409014" y="604043"/>
                </a:lnTo>
                <a:close/>
              </a:path>
              <a:path w="2412365" h="1465579">
                <a:moveTo>
                  <a:pt x="1455968" y="575506"/>
                </a:moveTo>
                <a:lnTo>
                  <a:pt x="1443085" y="582871"/>
                </a:lnTo>
                <a:lnTo>
                  <a:pt x="1419135" y="597599"/>
                </a:lnTo>
                <a:lnTo>
                  <a:pt x="1409934" y="603122"/>
                </a:lnTo>
                <a:lnTo>
                  <a:pt x="1414535" y="610512"/>
                </a:lnTo>
                <a:lnTo>
                  <a:pt x="1460569" y="582871"/>
                </a:lnTo>
                <a:lnTo>
                  <a:pt x="1455968" y="575506"/>
                </a:lnTo>
                <a:close/>
              </a:path>
              <a:path w="2412365" h="1465579">
                <a:moveTo>
                  <a:pt x="1527741" y="532242"/>
                </a:moveTo>
                <a:lnTo>
                  <a:pt x="1503817" y="546050"/>
                </a:lnTo>
                <a:lnTo>
                  <a:pt x="1490934" y="554334"/>
                </a:lnTo>
                <a:lnTo>
                  <a:pt x="1485413" y="557096"/>
                </a:lnTo>
                <a:lnTo>
                  <a:pt x="1479892" y="560778"/>
                </a:lnTo>
                <a:lnTo>
                  <a:pt x="1456888" y="574586"/>
                </a:lnTo>
                <a:lnTo>
                  <a:pt x="1461489" y="581950"/>
                </a:lnTo>
                <a:lnTo>
                  <a:pt x="1471611" y="576427"/>
                </a:lnTo>
                <a:lnTo>
                  <a:pt x="1479892" y="570904"/>
                </a:lnTo>
                <a:lnTo>
                  <a:pt x="1485413" y="568142"/>
                </a:lnTo>
                <a:lnTo>
                  <a:pt x="1490014" y="564460"/>
                </a:lnTo>
                <a:lnTo>
                  <a:pt x="1492775" y="563540"/>
                </a:lnTo>
                <a:lnTo>
                  <a:pt x="1508418" y="553414"/>
                </a:lnTo>
                <a:lnTo>
                  <a:pt x="1532368" y="539606"/>
                </a:lnTo>
                <a:lnTo>
                  <a:pt x="1527741" y="532242"/>
                </a:lnTo>
                <a:close/>
              </a:path>
              <a:path w="2412365" h="1465579">
                <a:moveTo>
                  <a:pt x="1574696" y="502759"/>
                </a:moveTo>
                <a:lnTo>
                  <a:pt x="1551691" y="517488"/>
                </a:lnTo>
                <a:lnTo>
                  <a:pt x="1556292" y="524852"/>
                </a:lnTo>
                <a:lnTo>
                  <a:pt x="1579297" y="510124"/>
                </a:lnTo>
                <a:lnTo>
                  <a:pt x="1574696" y="502759"/>
                </a:lnTo>
                <a:close/>
              </a:path>
              <a:path w="2412365" h="1465579">
                <a:moveTo>
                  <a:pt x="1622532" y="474236"/>
                </a:moveTo>
                <a:lnTo>
                  <a:pt x="1598607" y="488952"/>
                </a:lnTo>
                <a:lnTo>
                  <a:pt x="1603208" y="496316"/>
                </a:lnTo>
                <a:lnTo>
                  <a:pt x="1627133" y="481587"/>
                </a:lnTo>
                <a:lnTo>
                  <a:pt x="1622532" y="474236"/>
                </a:lnTo>
                <a:close/>
              </a:path>
              <a:path w="2412365" h="1465579">
                <a:moveTo>
                  <a:pt x="1669486" y="445661"/>
                </a:moveTo>
                <a:lnTo>
                  <a:pt x="1646482" y="460428"/>
                </a:lnTo>
                <a:lnTo>
                  <a:pt x="1651083" y="467792"/>
                </a:lnTo>
                <a:lnTo>
                  <a:pt x="1674087" y="453025"/>
                </a:lnTo>
                <a:lnTo>
                  <a:pt x="1669486" y="445661"/>
                </a:lnTo>
                <a:close/>
              </a:path>
              <a:path w="2412365" h="1465579">
                <a:moveTo>
                  <a:pt x="1717335" y="417138"/>
                </a:moveTo>
                <a:lnTo>
                  <a:pt x="1693411" y="431866"/>
                </a:lnTo>
                <a:lnTo>
                  <a:pt x="1698012" y="439218"/>
                </a:lnTo>
                <a:lnTo>
                  <a:pt x="1713655" y="430025"/>
                </a:lnTo>
                <a:lnTo>
                  <a:pt x="1715495" y="429105"/>
                </a:lnTo>
                <a:lnTo>
                  <a:pt x="1729297" y="420820"/>
                </a:lnTo>
                <a:lnTo>
                  <a:pt x="1727572" y="418058"/>
                </a:lnTo>
                <a:lnTo>
                  <a:pt x="1717335" y="418058"/>
                </a:lnTo>
                <a:lnTo>
                  <a:pt x="1717335" y="417138"/>
                </a:lnTo>
                <a:close/>
              </a:path>
              <a:path w="2412365" h="1465579">
                <a:moveTo>
                  <a:pt x="1724697" y="413456"/>
                </a:moveTo>
                <a:lnTo>
                  <a:pt x="1717335" y="418058"/>
                </a:lnTo>
                <a:lnTo>
                  <a:pt x="1727572" y="418058"/>
                </a:lnTo>
                <a:lnTo>
                  <a:pt x="1724697" y="413456"/>
                </a:lnTo>
                <a:close/>
              </a:path>
              <a:path w="2412365" h="1465579">
                <a:moveTo>
                  <a:pt x="1767050" y="387681"/>
                </a:moveTo>
                <a:lnTo>
                  <a:pt x="1744046" y="401489"/>
                </a:lnTo>
                <a:lnTo>
                  <a:pt x="1748647" y="408853"/>
                </a:lnTo>
                <a:lnTo>
                  <a:pt x="1771651" y="395045"/>
                </a:lnTo>
                <a:lnTo>
                  <a:pt x="1767050" y="387681"/>
                </a:lnTo>
                <a:close/>
              </a:path>
              <a:path w="2412365" h="1465579">
                <a:moveTo>
                  <a:pt x="1814886" y="358199"/>
                </a:moveTo>
                <a:lnTo>
                  <a:pt x="1790975" y="372927"/>
                </a:lnTo>
                <a:lnTo>
                  <a:pt x="1795563" y="380317"/>
                </a:lnTo>
                <a:lnTo>
                  <a:pt x="1819487" y="365563"/>
                </a:lnTo>
                <a:lnTo>
                  <a:pt x="1814886" y="358199"/>
                </a:lnTo>
                <a:close/>
              </a:path>
              <a:path w="2412365" h="1465579">
                <a:moveTo>
                  <a:pt x="1861841" y="329662"/>
                </a:moveTo>
                <a:lnTo>
                  <a:pt x="1837891" y="344391"/>
                </a:lnTo>
                <a:lnTo>
                  <a:pt x="1842517" y="351755"/>
                </a:lnTo>
                <a:lnTo>
                  <a:pt x="1866442" y="337027"/>
                </a:lnTo>
                <a:lnTo>
                  <a:pt x="1861841" y="329662"/>
                </a:lnTo>
                <a:close/>
              </a:path>
              <a:path w="2412365" h="1465579">
                <a:moveTo>
                  <a:pt x="1908769" y="301101"/>
                </a:moveTo>
                <a:lnTo>
                  <a:pt x="1885765" y="315855"/>
                </a:lnTo>
                <a:lnTo>
                  <a:pt x="1890366" y="323219"/>
                </a:lnTo>
                <a:lnTo>
                  <a:pt x="1913370" y="308490"/>
                </a:lnTo>
                <a:lnTo>
                  <a:pt x="1908769" y="301101"/>
                </a:lnTo>
                <a:close/>
              </a:path>
              <a:path w="2412365" h="1465579">
                <a:moveTo>
                  <a:pt x="1956644" y="272564"/>
                </a:moveTo>
                <a:lnTo>
                  <a:pt x="1932694" y="286372"/>
                </a:lnTo>
                <a:lnTo>
                  <a:pt x="1932694" y="287293"/>
                </a:lnTo>
                <a:lnTo>
                  <a:pt x="1930854" y="290054"/>
                </a:lnTo>
                <a:lnTo>
                  <a:pt x="1932694" y="292816"/>
                </a:lnTo>
                <a:lnTo>
                  <a:pt x="1935454" y="294657"/>
                </a:lnTo>
                <a:lnTo>
                  <a:pt x="1938215" y="293736"/>
                </a:lnTo>
                <a:lnTo>
                  <a:pt x="1961245" y="279928"/>
                </a:lnTo>
                <a:lnTo>
                  <a:pt x="1956644" y="272564"/>
                </a:lnTo>
                <a:close/>
              </a:path>
              <a:path w="2412365" h="1465579">
                <a:moveTo>
                  <a:pt x="1981489" y="256915"/>
                </a:moveTo>
                <a:lnTo>
                  <a:pt x="1957564" y="271644"/>
                </a:lnTo>
                <a:lnTo>
                  <a:pt x="1962165" y="279008"/>
                </a:lnTo>
                <a:lnTo>
                  <a:pt x="1986090" y="264280"/>
                </a:lnTo>
                <a:lnTo>
                  <a:pt x="1981489" y="256915"/>
                </a:lnTo>
                <a:close/>
              </a:path>
              <a:path w="2412365" h="1465579">
                <a:moveTo>
                  <a:pt x="2028405" y="228392"/>
                </a:moveTo>
                <a:lnTo>
                  <a:pt x="2004480" y="243108"/>
                </a:lnTo>
                <a:lnTo>
                  <a:pt x="2009081" y="250472"/>
                </a:lnTo>
                <a:lnTo>
                  <a:pt x="2033006" y="235743"/>
                </a:lnTo>
                <a:lnTo>
                  <a:pt x="2028405" y="228392"/>
                </a:lnTo>
                <a:close/>
              </a:path>
              <a:path w="2412365" h="1465579">
                <a:moveTo>
                  <a:pt x="2075359" y="199817"/>
                </a:moveTo>
                <a:lnTo>
                  <a:pt x="2052355" y="214546"/>
                </a:lnTo>
                <a:lnTo>
                  <a:pt x="2056956" y="221910"/>
                </a:lnTo>
                <a:lnTo>
                  <a:pt x="2079960" y="207181"/>
                </a:lnTo>
                <a:lnTo>
                  <a:pt x="2075359" y="199817"/>
                </a:lnTo>
                <a:close/>
              </a:path>
              <a:path w="2412365" h="1465579">
                <a:moveTo>
                  <a:pt x="2123208" y="171294"/>
                </a:moveTo>
                <a:lnTo>
                  <a:pt x="2099284" y="186009"/>
                </a:lnTo>
                <a:lnTo>
                  <a:pt x="2103884" y="193374"/>
                </a:lnTo>
                <a:lnTo>
                  <a:pt x="2127809" y="178658"/>
                </a:lnTo>
                <a:lnTo>
                  <a:pt x="2123208" y="171294"/>
                </a:lnTo>
                <a:close/>
              </a:path>
              <a:path w="2412365" h="1465579">
                <a:moveTo>
                  <a:pt x="2170162" y="142719"/>
                </a:moveTo>
                <a:lnTo>
                  <a:pt x="2146200" y="156565"/>
                </a:lnTo>
                <a:lnTo>
                  <a:pt x="2150800" y="163930"/>
                </a:lnTo>
                <a:lnTo>
                  <a:pt x="2174763" y="150083"/>
                </a:lnTo>
                <a:lnTo>
                  <a:pt x="2170162" y="142719"/>
                </a:lnTo>
                <a:close/>
              </a:path>
              <a:path w="2412365" h="1465579">
                <a:moveTo>
                  <a:pt x="2217078" y="114196"/>
                </a:moveTo>
                <a:lnTo>
                  <a:pt x="2194074" y="128004"/>
                </a:lnTo>
                <a:lnTo>
                  <a:pt x="2198675" y="135355"/>
                </a:lnTo>
                <a:lnTo>
                  <a:pt x="2221679" y="121560"/>
                </a:lnTo>
                <a:lnTo>
                  <a:pt x="2217078" y="114196"/>
                </a:lnTo>
                <a:close/>
              </a:path>
              <a:path w="2412365" h="1465579">
                <a:moveTo>
                  <a:pt x="2264953" y="85659"/>
                </a:moveTo>
                <a:lnTo>
                  <a:pt x="2241003" y="99467"/>
                </a:lnTo>
                <a:lnTo>
                  <a:pt x="2245604" y="106832"/>
                </a:lnTo>
                <a:lnTo>
                  <a:pt x="2269554" y="93024"/>
                </a:lnTo>
                <a:lnTo>
                  <a:pt x="2264953" y="85659"/>
                </a:lnTo>
                <a:close/>
              </a:path>
              <a:path w="2412365" h="1465579">
                <a:moveTo>
                  <a:pt x="2311882" y="57098"/>
                </a:moveTo>
                <a:lnTo>
                  <a:pt x="2288877" y="70905"/>
                </a:lnTo>
                <a:lnTo>
                  <a:pt x="2293478" y="78295"/>
                </a:lnTo>
                <a:lnTo>
                  <a:pt x="2316483" y="64462"/>
                </a:lnTo>
                <a:lnTo>
                  <a:pt x="2311882" y="57098"/>
                </a:lnTo>
                <a:close/>
              </a:path>
              <a:path w="2412365" h="1465579">
                <a:moveTo>
                  <a:pt x="2359718" y="28561"/>
                </a:moveTo>
                <a:lnTo>
                  <a:pt x="2335806" y="42369"/>
                </a:lnTo>
                <a:lnTo>
                  <a:pt x="2340407" y="49733"/>
                </a:lnTo>
                <a:lnTo>
                  <a:pt x="2364357" y="35926"/>
                </a:lnTo>
                <a:lnTo>
                  <a:pt x="2359718" y="28561"/>
                </a:lnTo>
                <a:close/>
              </a:path>
              <a:path w="2412365" h="1465579">
                <a:moveTo>
                  <a:pt x="2407592" y="0"/>
                </a:moveTo>
                <a:lnTo>
                  <a:pt x="2383681" y="13833"/>
                </a:lnTo>
                <a:lnTo>
                  <a:pt x="2388282" y="21197"/>
                </a:lnTo>
                <a:lnTo>
                  <a:pt x="2412193" y="7389"/>
                </a:lnTo>
                <a:lnTo>
                  <a:pt x="2407592" y="0"/>
                </a:lnTo>
                <a:close/>
              </a:path>
            </a:pathLst>
          </a:custGeom>
          <a:solidFill>
            <a:srgbClr val="404040"/>
          </a:solidFill>
        </p:spPr>
        <p:txBody>
          <a:bodyPr wrap="square" lIns="0" tIns="0" rIns="0" bIns="0" rtlCol="0"/>
          <a:lstStyle/>
          <a:p>
            <a:endParaRPr/>
          </a:p>
        </p:txBody>
      </p:sp>
      <p:sp>
        <p:nvSpPr>
          <p:cNvPr id="2512" name="object 2512"/>
          <p:cNvSpPr/>
          <p:nvPr/>
        </p:nvSpPr>
        <p:spPr>
          <a:xfrm>
            <a:off x="3636516" y="6447899"/>
            <a:ext cx="28575" cy="22225"/>
          </a:xfrm>
          <a:custGeom>
            <a:avLst/>
            <a:gdLst/>
            <a:ahLst/>
            <a:cxnLst/>
            <a:rect l="l" t="t" r="r" b="b"/>
            <a:pathLst>
              <a:path w="28575" h="22225">
                <a:moveTo>
                  <a:pt x="23924" y="0"/>
                </a:moveTo>
                <a:lnTo>
                  <a:pt x="28525" y="7364"/>
                </a:lnTo>
                <a:lnTo>
                  <a:pt x="4600" y="22092"/>
                </a:lnTo>
                <a:lnTo>
                  <a:pt x="0" y="14728"/>
                </a:lnTo>
                <a:lnTo>
                  <a:pt x="23924" y="0"/>
                </a:lnTo>
                <a:close/>
              </a:path>
            </a:pathLst>
          </a:custGeom>
          <a:ln w="3175">
            <a:solidFill>
              <a:srgbClr val="404040"/>
            </a:solidFill>
          </a:ln>
        </p:spPr>
        <p:txBody>
          <a:bodyPr wrap="square" lIns="0" tIns="0" rIns="0" bIns="0" rtlCol="0"/>
          <a:lstStyle/>
          <a:p>
            <a:endParaRPr/>
          </a:p>
        </p:txBody>
      </p:sp>
      <p:sp>
        <p:nvSpPr>
          <p:cNvPr id="2513" name="object 2513"/>
          <p:cNvSpPr/>
          <p:nvPr/>
        </p:nvSpPr>
        <p:spPr>
          <a:xfrm>
            <a:off x="3684352" y="6419337"/>
            <a:ext cx="28575" cy="22225"/>
          </a:xfrm>
          <a:custGeom>
            <a:avLst/>
            <a:gdLst/>
            <a:ahLst/>
            <a:cxnLst/>
            <a:rect l="l" t="t" r="r" b="b"/>
            <a:pathLst>
              <a:path w="28575" h="22225">
                <a:moveTo>
                  <a:pt x="23962" y="0"/>
                </a:moveTo>
                <a:lnTo>
                  <a:pt x="28563" y="7364"/>
                </a:lnTo>
                <a:lnTo>
                  <a:pt x="4600" y="22092"/>
                </a:lnTo>
                <a:lnTo>
                  <a:pt x="0" y="14728"/>
                </a:lnTo>
                <a:lnTo>
                  <a:pt x="23962" y="0"/>
                </a:lnTo>
                <a:close/>
              </a:path>
            </a:pathLst>
          </a:custGeom>
          <a:ln w="3175">
            <a:solidFill>
              <a:srgbClr val="404040"/>
            </a:solidFill>
          </a:ln>
        </p:spPr>
        <p:txBody>
          <a:bodyPr wrap="square" lIns="0" tIns="0" rIns="0" bIns="0" rtlCol="0"/>
          <a:lstStyle/>
          <a:p>
            <a:endParaRPr/>
          </a:p>
        </p:txBody>
      </p:sp>
      <p:sp>
        <p:nvSpPr>
          <p:cNvPr id="2514" name="object 2514"/>
          <p:cNvSpPr/>
          <p:nvPr/>
        </p:nvSpPr>
        <p:spPr>
          <a:xfrm>
            <a:off x="3731306" y="6390800"/>
            <a:ext cx="28575" cy="22225"/>
          </a:xfrm>
          <a:custGeom>
            <a:avLst/>
            <a:gdLst/>
            <a:ahLst/>
            <a:cxnLst/>
            <a:rect l="l" t="t" r="r" b="b"/>
            <a:pathLst>
              <a:path w="28575" h="22225">
                <a:moveTo>
                  <a:pt x="23924" y="0"/>
                </a:moveTo>
                <a:lnTo>
                  <a:pt x="28525" y="7364"/>
                </a:lnTo>
                <a:lnTo>
                  <a:pt x="4600" y="22092"/>
                </a:lnTo>
                <a:lnTo>
                  <a:pt x="0" y="14728"/>
                </a:lnTo>
                <a:lnTo>
                  <a:pt x="23924" y="0"/>
                </a:lnTo>
                <a:close/>
              </a:path>
            </a:pathLst>
          </a:custGeom>
          <a:ln w="3175">
            <a:solidFill>
              <a:srgbClr val="404040"/>
            </a:solidFill>
          </a:ln>
        </p:spPr>
        <p:txBody>
          <a:bodyPr wrap="square" lIns="0" tIns="0" rIns="0" bIns="0" rtlCol="0"/>
          <a:lstStyle/>
          <a:p>
            <a:endParaRPr/>
          </a:p>
        </p:txBody>
      </p:sp>
      <p:sp>
        <p:nvSpPr>
          <p:cNvPr id="2515" name="object 2515"/>
          <p:cNvSpPr/>
          <p:nvPr/>
        </p:nvSpPr>
        <p:spPr>
          <a:xfrm>
            <a:off x="3779155" y="6362239"/>
            <a:ext cx="27940" cy="22225"/>
          </a:xfrm>
          <a:custGeom>
            <a:avLst/>
            <a:gdLst/>
            <a:ahLst/>
            <a:cxnLst/>
            <a:rect l="l" t="t" r="r" b="b"/>
            <a:pathLst>
              <a:path w="27939" h="22225">
                <a:moveTo>
                  <a:pt x="23004" y="0"/>
                </a:moveTo>
                <a:lnTo>
                  <a:pt x="27630" y="7402"/>
                </a:lnTo>
                <a:lnTo>
                  <a:pt x="4600" y="22130"/>
                </a:lnTo>
                <a:lnTo>
                  <a:pt x="0" y="14766"/>
                </a:lnTo>
                <a:lnTo>
                  <a:pt x="23004" y="0"/>
                </a:lnTo>
                <a:close/>
              </a:path>
            </a:pathLst>
          </a:custGeom>
          <a:ln w="3175">
            <a:solidFill>
              <a:srgbClr val="404040"/>
            </a:solidFill>
          </a:ln>
        </p:spPr>
        <p:txBody>
          <a:bodyPr wrap="square" lIns="0" tIns="0" rIns="0" bIns="0" rtlCol="0"/>
          <a:lstStyle/>
          <a:p>
            <a:endParaRPr/>
          </a:p>
        </p:txBody>
      </p:sp>
      <p:sp>
        <p:nvSpPr>
          <p:cNvPr id="2516" name="object 2516"/>
          <p:cNvSpPr/>
          <p:nvPr/>
        </p:nvSpPr>
        <p:spPr>
          <a:xfrm>
            <a:off x="3826109" y="6333715"/>
            <a:ext cx="28575" cy="22225"/>
          </a:xfrm>
          <a:custGeom>
            <a:avLst/>
            <a:gdLst/>
            <a:ahLst/>
            <a:cxnLst/>
            <a:rect l="l" t="t" r="r" b="b"/>
            <a:pathLst>
              <a:path w="28575" h="22225">
                <a:moveTo>
                  <a:pt x="23924" y="0"/>
                </a:moveTo>
                <a:lnTo>
                  <a:pt x="28525" y="7351"/>
                </a:lnTo>
                <a:lnTo>
                  <a:pt x="4600" y="22079"/>
                </a:lnTo>
                <a:lnTo>
                  <a:pt x="0" y="14715"/>
                </a:lnTo>
                <a:lnTo>
                  <a:pt x="23924" y="0"/>
                </a:lnTo>
                <a:close/>
              </a:path>
            </a:pathLst>
          </a:custGeom>
          <a:ln w="3175">
            <a:solidFill>
              <a:srgbClr val="404040"/>
            </a:solidFill>
          </a:ln>
        </p:spPr>
        <p:txBody>
          <a:bodyPr wrap="square" lIns="0" tIns="0" rIns="0" bIns="0" rtlCol="0"/>
          <a:lstStyle/>
          <a:p>
            <a:endParaRPr/>
          </a:p>
        </p:txBody>
      </p:sp>
      <p:sp>
        <p:nvSpPr>
          <p:cNvPr id="2517" name="object 2517"/>
          <p:cNvSpPr/>
          <p:nvPr/>
        </p:nvSpPr>
        <p:spPr>
          <a:xfrm>
            <a:off x="3873946" y="6305179"/>
            <a:ext cx="27940" cy="21590"/>
          </a:xfrm>
          <a:custGeom>
            <a:avLst/>
            <a:gdLst/>
            <a:ahLst/>
            <a:cxnLst/>
            <a:rect l="l" t="t" r="r" b="b"/>
            <a:pathLst>
              <a:path w="27939" h="21589">
                <a:moveTo>
                  <a:pt x="23003" y="0"/>
                </a:moveTo>
                <a:lnTo>
                  <a:pt x="27604" y="7364"/>
                </a:lnTo>
                <a:lnTo>
                  <a:pt x="4600" y="21172"/>
                </a:lnTo>
                <a:lnTo>
                  <a:pt x="0" y="13807"/>
                </a:lnTo>
                <a:lnTo>
                  <a:pt x="23003" y="0"/>
                </a:lnTo>
                <a:close/>
              </a:path>
            </a:pathLst>
          </a:custGeom>
          <a:ln w="3175">
            <a:solidFill>
              <a:srgbClr val="404040"/>
            </a:solidFill>
          </a:ln>
        </p:spPr>
        <p:txBody>
          <a:bodyPr wrap="square" lIns="0" tIns="0" rIns="0" bIns="0" rtlCol="0"/>
          <a:lstStyle/>
          <a:p>
            <a:endParaRPr/>
          </a:p>
        </p:txBody>
      </p:sp>
      <p:sp>
        <p:nvSpPr>
          <p:cNvPr id="2518" name="object 2518"/>
          <p:cNvSpPr/>
          <p:nvPr/>
        </p:nvSpPr>
        <p:spPr>
          <a:xfrm>
            <a:off x="3920900" y="6276617"/>
            <a:ext cx="28575" cy="21590"/>
          </a:xfrm>
          <a:custGeom>
            <a:avLst/>
            <a:gdLst/>
            <a:ahLst/>
            <a:cxnLst/>
            <a:rect l="l" t="t" r="r" b="b"/>
            <a:pathLst>
              <a:path w="28575" h="21589">
                <a:moveTo>
                  <a:pt x="23924" y="0"/>
                </a:moveTo>
                <a:lnTo>
                  <a:pt x="28525" y="7364"/>
                </a:lnTo>
                <a:lnTo>
                  <a:pt x="4600" y="21197"/>
                </a:lnTo>
                <a:lnTo>
                  <a:pt x="0" y="13795"/>
                </a:lnTo>
                <a:lnTo>
                  <a:pt x="23924" y="0"/>
                </a:lnTo>
                <a:close/>
              </a:path>
            </a:pathLst>
          </a:custGeom>
          <a:ln w="3175">
            <a:solidFill>
              <a:srgbClr val="404040"/>
            </a:solidFill>
          </a:ln>
        </p:spPr>
        <p:txBody>
          <a:bodyPr wrap="square" lIns="0" tIns="0" rIns="0" bIns="0" rtlCol="0"/>
          <a:lstStyle/>
          <a:p>
            <a:endParaRPr/>
          </a:p>
        </p:txBody>
      </p:sp>
      <p:sp>
        <p:nvSpPr>
          <p:cNvPr id="2519" name="object 2519"/>
          <p:cNvSpPr/>
          <p:nvPr/>
        </p:nvSpPr>
        <p:spPr>
          <a:xfrm>
            <a:off x="3967829" y="6247160"/>
            <a:ext cx="28575" cy="22225"/>
          </a:xfrm>
          <a:custGeom>
            <a:avLst/>
            <a:gdLst/>
            <a:ahLst/>
            <a:cxnLst/>
            <a:rect l="l" t="t" r="r" b="b"/>
            <a:pathLst>
              <a:path w="28575" h="22225">
                <a:moveTo>
                  <a:pt x="23924" y="0"/>
                </a:moveTo>
                <a:lnTo>
                  <a:pt x="28525" y="7364"/>
                </a:lnTo>
                <a:lnTo>
                  <a:pt x="4600" y="22092"/>
                </a:lnTo>
                <a:lnTo>
                  <a:pt x="0" y="14728"/>
                </a:lnTo>
                <a:lnTo>
                  <a:pt x="23924" y="0"/>
                </a:lnTo>
                <a:close/>
              </a:path>
            </a:pathLst>
          </a:custGeom>
          <a:ln w="3175">
            <a:solidFill>
              <a:srgbClr val="404040"/>
            </a:solidFill>
          </a:ln>
        </p:spPr>
        <p:txBody>
          <a:bodyPr wrap="square" lIns="0" tIns="0" rIns="0" bIns="0" rtlCol="0"/>
          <a:lstStyle/>
          <a:p>
            <a:endParaRPr/>
          </a:p>
        </p:txBody>
      </p:sp>
      <p:sp>
        <p:nvSpPr>
          <p:cNvPr id="2520" name="object 2520"/>
          <p:cNvSpPr/>
          <p:nvPr/>
        </p:nvSpPr>
        <p:spPr>
          <a:xfrm>
            <a:off x="4015703" y="6218624"/>
            <a:ext cx="27940" cy="22225"/>
          </a:xfrm>
          <a:custGeom>
            <a:avLst/>
            <a:gdLst/>
            <a:ahLst/>
            <a:cxnLst/>
            <a:rect l="l" t="t" r="r" b="b"/>
            <a:pathLst>
              <a:path w="27939" h="22225">
                <a:moveTo>
                  <a:pt x="23004" y="0"/>
                </a:moveTo>
                <a:lnTo>
                  <a:pt x="27605" y="7364"/>
                </a:lnTo>
                <a:lnTo>
                  <a:pt x="4600" y="22092"/>
                </a:lnTo>
                <a:lnTo>
                  <a:pt x="0" y="14728"/>
                </a:lnTo>
                <a:lnTo>
                  <a:pt x="23004" y="0"/>
                </a:lnTo>
                <a:close/>
              </a:path>
            </a:pathLst>
          </a:custGeom>
          <a:ln w="3175">
            <a:solidFill>
              <a:srgbClr val="404040"/>
            </a:solidFill>
          </a:ln>
        </p:spPr>
        <p:txBody>
          <a:bodyPr wrap="square" lIns="0" tIns="0" rIns="0" bIns="0" rtlCol="0"/>
          <a:lstStyle/>
          <a:p>
            <a:endParaRPr/>
          </a:p>
        </p:txBody>
      </p:sp>
      <p:sp>
        <p:nvSpPr>
          <p:cNvPr id="2521" name="object 2521"/>
          <p:cNvSpPr/>
          <p:nvPr/>
        </p:nvSpPr>
        <p:spPr>
          <a:xfrm>
            <a:off x="4062632" y="6190062"/>
            <a:ext cx="28575" cy="22225"/>
          </a:xfrm>
          <a:custGeom>
            <a:avLst/>
            <a:gdLst/>
            <a:ahLst/>
            <a:cxnLst/>
            <a:rect l="l" t="t" r="r" b="b"/>
            <a:pathLst>
              <a:path w="28575" h="22225">
                <a:moveTo>
                  <a:pt x="23911" y="0"/>
                </a:moveTo>
                <a:lnTo>
                  <a:pt x="28512" y="7364"/>
                </a:lnTo>
                <a:lnTo>
                  <a:pt x="4600" y="22092"/>
                </a:lnTo>
                <a:lnTo>
                  <a:pt x="0" y="14728"/>
                </a:lnTo>
                <a:lnTo>
                  <a:pt x="23911" y="0"/>
                </a:lnTo>
                <a:close/>
              </a:path>
            </a:pathLst>
          </a:custGeom>
          <a:ln w="3175">
            <a:solidFill>
              <a:srgbClr val="404040"/>
            </a:solidFill>
          </a:ln>
        </p:spPr>
        <p:txBody>
          <a:bodyPr wrap="square" lIns="0" tIns="0" rIns="0" bIns="0" rtlCol="0"/>
          <a:lstStyle/>
          <a:p>
            <a:endParaRPr/>
          </a:p>
        </p:txBody>
      </p:sp>
      <p:sp>
        <p:nvSpPr>
          <p:cNvPr id="2522" name="object 2522"/>
          <p:cNvSpPr/>
          <p:nvPr/>
        </p:nvSpPr>
        <p:spPr>
          <a:xfrm>
            <a:off x="4109548" y="6161526"/>
            <a:ext cx="28575" cy="21590"/>
          </a:xfrm>
          <a:custGeom>
            <a:avLst/>
            <a:gdLst/>
            <a:ahLst/>
            <a:cxnLst/>
            <a:rect l="l" t="t" r="r" b="b"/>
            <a:pathLst>
              <a:path w="28575" h="21589">
                <a:moveTo>
                  <a:pt x="23950" y="0"/>
                </a:moveTo>
                <a:lnTo>
                  <a:pt x="28550" y="7364"/>
                </a:lnTo>
                <a:lnTo>
                  <a:pt x="4600" y="21172"/>
                </a:lnTo>
                <a:lnTo>
                  <a:pt x="0" y="13807"/>
                </a:lnTo>
                <a:lnTo>
                  <a:pt x="23950" y="0"/>
                </a:lnTo>
                <a:close/>
              </a:path>
            </a:pathLst>
          </a:custGeom>
          <a:ln w="3175">
            <a:solidFill>
              <a:srgbClr val="404040"/>
            </a:solidFill>
          </a:ln>
        </p:spPr>
        <p:txBody>
          <a:bodyPr wrap="square" lIns="0" tIns="0" rIns="0" bIns="0" rtlCol="0"/>
          <a:lstStyle/>
          <a:p>
            <a:endParaRPr/>
          </a:p>
        </p:txBody>
      </p:sp>
      <p:sp>
        <p:nvSpPr>
          <p:cNvPr id="2523" name="object 2523"/>
          <p:cNvSpPr/>
          <p:nvPr/>
        </p:nvSpPr>
        <p:spPr>
          <a:xfrm>
            <a:off x="4157422" y="6132964"/>
            <a:ext cx="28575" cy="21590"/>
          </a:xfrm>
          <a:custGeom>
            <a:avLst/>
            <a:gdLst/>
            <a:ahLst/>
            <a:cxnLst/>
            <a:rect l="l" t="t" r="r" b="b"/>
            <a:pathLst>
              <a:path w="28575" h="21589">
                <a:moveTo>
                  <a:pt x="23924" y="0"/>
                </a:moveTo>
                <a:lnTo>
                  <a:pt x="28525" y="7364"/>
                </a:lnTo>
                <a:lnTo>
                  <a:pt x="4600" y="21197"/>
                </a:lnTo>
                <a:lnTo>
                  <a:pt x="0" y="13833"/>
                </a:lnTo>
                <a:lnTo>
                  <a:pt x="23924" y="0"/>
                </a:lnTo>
                <a:close/>
              </a:path>
            </a:pathLst>
          </a:custGeom>
          <a:ln w="3175">
            <a:solidFill>
              <a:srgbClr val="404040"/>
            </a:solidFill>
          </a:ln>
        </p:spPr>
        <p:txBody>
          <a:bodyPr wrap="square" lIns="0" tIns="0" rIns="0" bIns="0" rtlCol="0"/>
          <a:lstStyle/>
          <a:p>
            <a:endParaRPr/>
          </a:p>
        </p:txBody>
      </p:sp>
      <p:sp>
        <p:nvSpPr>
          <p:cNvPr id="2524" name="object 2524"/>
          <p:cNvSpPr/>
          <p:nvPr/>
        </p:nvSpPr>
        <p:spPr>
          <a:xfrm>
            <a:off x="4204351" y="6104428"/>
            <a:ext cx="28575" cy="21590"/>
          </a:xfrm>
          <a:custGeom>
            <a:avLst/>
            <a:gdLst/>
            <a:ahLst/>
            <a:cxnLst/>
            <a:rect l="l" t="t" r="r" b="b"/>
            <a:pathLst>
              <a:path w="28575" h="21589">
                <a:moveTo>
                  <a:pt x="23950" y="0"/>
                </a:moveTo>
                <a:lnTo>
                  <a:pt x="28551" y="7364"/>
                </a:lnTo>
                <a:lnTo>
                  <a:pt x="4600" y="21172"/>
                </a:lnTo>
                <a:lnTo>
                  <a:pt x="0" y="13807"/>
                </a:lnTo>
                <a:lnTo>
                  <a:pt x="23950" y="0"/>
                </a:lnTo>
                <a:close/>
              </a:path>
            </a:pathLst>
          </a:custGeom>
          <a:ln w="3175">
            <a:solidFill>
              <a:srgbClr val="404040"/>
            </a:solidFill>
          </a:ln>
        </p:spPr>
        <p:txBody>
          <a:bodyPr wrap="square" lIns="0" tIns="0" rIns="0" bIns="0" rtlCol="0"/>
          <a:lstStyle/>
          <a:p>
            <a:endParaRPr/>
          </a:p>
        </p:txBody>
      </p:sp>
      <p:sp>
        <p:nvSpPr>
          <p:cNvPr id="2525" name="object 2525"/>
          <p:cNvSpPr/>
          <p:nvPr/>
        </p:nvSpPr>
        <p:spPr>
          <a:xfrm>
            <a:off x="4252226" y="6075905"/>
            <a:ext cx="28575" cy="21590"/>
          </a:xfrm>
          <a:custGeom>
            <a:avLst/>
            <a:gdLst/>
            <a:ahLst/>
            <a:cxnLst/>
            <a:rect l="l" t="t" r="r" b="b"/>
            <a:pathLst>
              <a:path w="28575" h="21589">
                <a:moveTo>
                  <a:pt x="23911" y="0"/>
                </a:moveTo>
                <a:lnTo>
                  <a:pt x="28512" y="7364"/>
                </a:lnTo>
                <a:lnTo>
                  <a:pt x="4600" y="21159"/>
                </a:lnTo>
                <a:lnTo>
                  <a:pt x="0" y="13795"/>
                </a:lnTo>
                <a:lnTo>
                  <a:pt x="23911" y="0"/>
                </a:lnTo>
                <a:close/>
              </a:path>
            </a:pathLst>
          </a:custGeom>
          <a:ln w="3175">
            <a:solidFill>
              <a:srgbClr val="404040"/>
            </a:solidFill>
          </a:ln>
        </p:spPr>
        <p:txBody>
          <a:bodyPr wrap="square" lIns="0" tIns="0" rIns="0" bIns="0" rtlCol="0"/>
          <a:lstStyle/>
          <a:p>
            <a:endParaRPr/>
          </a:p>
        </p:txBody>
      </p:sp>
      <p:sp>
        <p:nvSpPr>
          <p:cNvPr id="2526" name="object 2526"/>
          <p:cNvSpPr/>
          <p:nvPr/>
        </p:nvSpPr>
        <p:spPr>
          <a:xfrm>
            <a:off x="4299142" y="6047330"/>
            <a:ext cx="28575" cy="21590"/>
          </a:xfrm>
          <a:custGeom>
            <a:avLst/>
            <a:gdLst/>
            <a:ahLst/>
            <a:cxnLst/>
            <a:rect l="l" t="t" r="r" b="b"/>
            <a:pathLst>
              <a:path w="28575" h="21589">
                <a:moveTo>
                  <a:pt x="23924" y="0"/>
                </a:moveTo>
                <a:lnTo>
                  <a:pt x="28550" y="7364"/>
                </a:lnTo>
                <a:lnTo>
                  <a:pt x="4600" y="21210"/>
                </a:lnTo>
                <a:lnTo>
                  <a:pt x="0" y="13807"/>
                </a:lnTo>
                <a:lnTo>
                  <a:pt x="23924" y="0"/>
                </a:lnTo>
                <a:close/>
              </a:path>
            </a:pathLst>
          </a:custGeom>
          <a:ln w="3175">
            <a:solidFill>
              <a:srgbClr val="404040"/>
            </a:solidFill>
          </a:ln>
        </p:spPr>
        <p:txBody>
          <a:bodyPr wrap="square" lIns="0" tIns="0" rIns="0" bIns="0" rtlCol="0"/>
          <a:lstStyle/>
          <a:p>
            <a:endParaRPr/>
          </a:p>
        </p:txBody>
      </p:sp>
      <p:sp>
        <p:nvSpPr>
          <p:cNvPr id="2527" name="object 2527"/>
          <p:cNvSpPr/>
          <p:nvPr/>
        </p:nvSpPr>
        <p:spPr>
          <a:xfrm>
            <a:off x="4347016" y="6018807"/>
            <a:ext cx="27940" cy="21590"/>
          </a:xfrm>
          <a:custGeom>
            <a:avLst/>
            <a:gdLst/>
            <a:ahLst/>
            <a:cxnLst/>
            <a:rect l="l" t="t" r="r" b="b"/>
            <a:pathLst>
              <a:path w="27939" h="21589">
                <a:moveTo>
                  <a:pt x="23004" y="0"/>
                </a:moveTo>
                <a:lnTo>
                  <a:pt x="27605" y="7364"/>
                </a:lnTo>
                <a:lnTo>
                  <a:pt x="4600" y="21159"/>
                </a:lnTo>
                <a:lnTo>
                  <a:pt x="0" y="13807"/>
                </a:lnTo>
                <a:lnTo>
                  <a:pt x="23004" y="0"/>
                </a:lnTo>
                <a:close/>
              </a:path>
            </a:pathLst>
          </a:custGeom>
          <a:ln w="3175">
            <a:solidFill>
              <a:srgbClr val="404040"/>
            </a:solidFill>
          </a:ln>
        </p:spPr>
        <p:txBody>
          <a:bodyPr wrap="square" lIns="0" tIns="0" rIns="0" bIns="0" rtlCol="0"/>
          <a:lstStyle/>
          <a:p>
            <a:endParaRPr/>
          </a:p>
        </p:txBody>
      </p:sp>
      <p:sp>
        <p:nvSpPr>
          <p:cNvPr id="2528" name="object 2528"/>
          <p:cNvSpPr/>
          <p:nvPr/>
        </p:nvSpPr>
        <p:spPr>
          <a:xfrm>
            <a:off x="4393945" y="5989311"/>
            <a:ext cx="28575" cy="22225"/>
          </a:xfrm>
          <a:custGeom>
            <a:avLst/>
            <a:gdLst/>
            <a:ahLst/>
            <a:cxnLst/>
            <a:rect l="l" t="t" r="r" b="b"/>
            <a:pathLst>
              <a:path w="28575" h="22225">
                <a:moveTo>
                  <a:pt x="23924" y="0"/>
                </a:moveTo>
                <a:lnTo>
                  <a:pt x="28512" y="7402"/>
                </a:lnTo>
                <a:lnTo>
                  <a:pt x="4600" y="22130"/>
                </a:lnTo>
                <a:lnTo>
                  <a:pt x="0" y="14766"/>
                </a:lnTo>
                <a:lnTo>
                  <a:pt x="23924" y="0"/>
                </a:lnTo>
                <a:close/>
              </a:path>
            </a:pathLst>
          </a:custGeom>
          <a:ln w="3175">
            <a:solidFill>
              <a:srgbClr val="404040"/>
            </a:solidFill>
          </a:ln>
        </p:spPr>
        <p:txBody>
          <a:bodyPr wrap="square" lIns="0" tIns="0" rIns="0" bIns="0" rtlCol="0"/>
          <a:lstStyle/>
          <a:p>
            <a:endParaRPr/>
          </a:p>
        </p:txBody>
      </p:sp>
      <p:sp>
        <p:nvSpPr>
          <p:cNvPr id="2529" name="object 2529"/>
          <p:cNvSpPr/>
          <p:nvPr/>
        </p:nvSpPr>
        <p:spPr>
          <a:xfrm>
            <a:off x="4440899" y="5960788"/>
            <a:ext cx="28575" cy="22225"/>
          </a:xfrm>
          <a:custGeom>
            <a:avLst/>
            <a:gdLst/>
            <a:ahLst/>
            <a:cxnLst/>
            <a:rect l="l" t="t" r="r" b="b"/>
            <a:pathLst>
              <a:path w="28575" h="22225">
                <a:moveTo>
                  <a:pt x="23924" y="0"/>
                </a:moveTo>
                <a:lnTo>
                  <a:pt x="28525" y="7364"/>
                </a:lnTo>
                <a:lnTo>
                  <a:pt x="4600" y="22092"/>
                </a:lnTo>
                <a:lnTo>
                  <a:pt x="0" y="14728"/>
                </a:lnTo>
                <a:lnTo>
                  <a:pt x="23924" y="0"/>
                </a:lnTo>
                <a:close/>
              </a:path>
            </a:pathLst>
          </a:custGeom>
          <a:ln w="3175">
            <a:solidFill>
              <a:srgbClr val="404040"/>
            </a:solidFill>
          </a:ln>
        </p:spPr>
        <p:txBody>
          <a:bodyPr wrap="square" lIns="0" tIns="0" rIns="0" bIns="0" rtlCol="0"/>
          <a:lstStyle/>
          <a:p>
            <a:endParaRPr/>
          </a:p>
        </p:txBody>
      </p:sp>
      <p:sp>
        <p:nvSpPr>
          <p:cNvPr id="2530" name="object 2530"/>
          <p:cNvSpPr/>
          <p:nvPr/>
        </p:nvSpPr>
        <p:spPr>
          <a:xfrm>
            <a:off x="4488736" y="5932251"/>
            <a:ext cx="27940" cy="22225"/>
          </a:xfrm>
          <a:custGeom>
            <a:avLst/>
            <a:gdLst/>
            <a:ahLst/>
            <a:cxnLst/>
            <a:rect l="l" t="t" r="r" b="b"/>
            <a:pathLst>
              <a:path w="27939" h="22225">
                <a:moveTo>
                  <a:pt x="23004" y="0"/>
                </a:moveTo>
                <a:lnTo>
                  <a:pt x="27605" y="7364"/>
                </a:lnTo>
                <a:lnTo>
                  <a:pt x="4600" y="22092"/>
                </a:lnTo>
                <a:lnTo>
                  <a:pt x="0" y="14728"/>
                </a:lnTo>
                <a:lnTo>
                  <a:pt x="23004" y="0"/>
                </a:lnTo>
                <a:close/>
              </a:path>
            </a:pathLst>
          </a:custGeom>
          <a:ln w="3175">
            <a:solidFill>
              <a:srgbClr val="404040"/>
            </a:solidFill>
          </a:ln>
        </p:spPr>
        <p:txBody>
          <a:bodyPr wrap="square" lIns="0" tIns="0" rIns="0" bIns="0" rtlCol="0"/>
          <a:lstStyle/>
          <a:p>
            <a:endParaRPr/>
          </a:p>
        </p:txBody>
      </p:sp>
      <p:sp>
        <p:nvSpPr>
          <p:cNvPr id="2531" name="object 2531"/>
          <p:cNvSpPr/>
          <p:nvPr/>
        </p:nvSpPr>
        <p:spPr>
          <a:xfrm>
            <a:off x="4535690" y="5903690"/>
            <a:ext cx="28575" cy="21590"/>
          </a:xfrm>
          <a:custGeom>
            <a:avLst/>
            <a:gdLst/>
            <a:ahLst/>
            <a:cxnLst/>
            <a:rect l="l" t="t" r="r" b="b"/>
            <a:pathLst>
              <a:path w="28575" h="21589">
                <a:moveTo>
                  <a:pt x="23924" y="0"/>
                </a:moveTo>
                <a:lnTo>
                  <a:pt x="28525" y="7364"/>
                </a:lnTo>
                <a:lnTo>
                  <a:pt x="4600" y="21197"/>
                </a:lnTo>
                <a:lnTo>
                  <a:pt x="0" y="13833"/>
                </a:lnTo>
                <a:lnTo>
                  <a:pt x="23924" y="0"/>
                </a:lnTo>
                <a:close/>
              </a:path>
            </a:pathLst>
          </a:custGeom>
          <a:ln w="3175">
            <a:solidFill>
              <a:srgbClr val="404040"/>
            </a:solidFill>
          </a:ln>
        </p:spPr>
        <p:txBody>
          <a:bodyPr wrap="square" lIns="0" tIns="0" rIns="0" bIns="0" rtlCol="0"/>
          <a:lstStyle/>
          <a:p>
            <a:endParaRPr/>
          </a:p>
        </p:txBody>
      </p:sp>
      <p:sp>
        <p:nvSpPr>
          <p:cNvPr id="2532" name="object 2532"/>
          <p:cNvSpPr/>
          <p:nvPr/>
        </p:nvSpPr>
        <p:spPr>
          <a:xfrm>
            <a:off x="4583539" y="5875153"/>
            <a:ext cx="27940" cy="21590"/>
          </a:xfrm>
          <a:custGeom>
            <a:avLst/>
            <a:gdLst/>
            <a:ahLst/>
            <a:cxnLst/>
            <a:rect l="l" t="t" r="r" b="b"/>
            <a:pathLst>
              <a:path w="27939" h="21589">
                <a:moveTo>
                  <a:pt x="23004" y="0"/>
                </a:moveTo>
                <a:lnTo>
                  <a:pt x="27605" y="7364"/>
                </a:lnTo>
                <a:lnTo>
                  <a:pt x="4600" y="21172"/>
                </a:lnTo>
                <a:lnTo>
                  <a:pt x="0" y="13807"/>
                </a:lnTo>
                <a:lnTo>
                  <a:pt x="23004" y="0"/>
                </a:lnTo>
                <a:close/>
              </a:path>
            </a:pathLst>
          </a:custGeom>
          <a:ln w="3175">
            <a:solidFill>
              <a:srgbClr val="404040"/>
            </a:solidFill>
          </a:ln>
        </p:spPr>
        <p:txBody>
          <a:bodyPr wrap="square" lIns="0" tIns="0" rIns="0" bIns="0" rtlCol="0"/>
          <a:lstStyle/>
          <a:p>
            <a:endParaRPr/>
          </a:p>
        </p:txBody>
      </p:sp>
      <p:sp>
        <p:nvSpPr>
          <p:cNvPr id="2533" name="object 2533"/>
          <p:cNvSpPr/>
          <p:nvPr/>
        </p:nvSpPr>
        <p:spPr>
          <a:xfrm>
            <a:off x="4630455" y="5846617"/>
            <a:ext cx="28575" cy="21590"/>
          </a:xfrm>
          <a:custGeom>
            <a:avLst/>
            <a:gdLst/>
            <a:ahLst/>
            <a:cxnLst/>
            <a:rect l="l" t="t" r="r" b="b"/>
            <a:pathLst>
              <a:path w="28575" h="21589">
                <a:moveTo>
                  <a:pt x="23962" y="0"/>
                </a:moveTo>
                <a:lnTo>
                  <a:pt x="28563" y="7364"/>
                </a:lnTo>
                <a:lnTo>
                  <a:pt x="4600" y="21172"/>
                </a:lnTo>
                <a:lnTo>
                  <a:pt x="0" y="13807"/>
                </a:lnTo>
                <a:lnTo>
                  <a:pt x="23962" y="0"/>
                </a:lnTo>
                <a:close/>
              </a:path>
            </a:pathLst>
          </a:custGeom>
          <a:ln w="3175">
            <a:solidFill>
              <a:srgbClr val="404040"/>
            </a:solidFill>
          </a:ln>
        </p:spPr>
        <p:txBody>
          <a:bodyPr wrap="square" lIns="0" tIns="0" rIns="0" bIns="0" rtlCol="0"/>
          <a:lstStyle/>
          <a:p>
            <a:endParaRPr/>
          </a:p>
        </p:txBody>
      </p:sp>
      <p:sp>
        <p:nvSpPr>
          <p:cNvPr id="2534" name="object 2534"/>
          <p:cNvSpPr/>
          <p:nvPr/>
        </p:nvSpPr>
        <p:spPr>
          <a:xfrm>
            <a:off x="4677409" y="5818055"/>
            <a:ext cx="28575" cy="21590"/>
          </a:xfrm>
          <a:custGeom>
            <a:avLst/>
            <a:gdLst/>
            <a:ahLst/>
            <a:cxnLst/>
            <a:rect l="l" t="t" r="r" b="b"/>
            <a:pathLst>
              <a:path w="28575" h="21589">
                <a:moveTo>
                  <a:pt x="23924" y="0"/>
                </a:moveTo>
                <a:lnTo>
                  <a:pt x="28525" y="7364"/>
                </a:lnTo>
                <a:lnTo>
                  <a:pt x="4600" y="21172"/>
                </a:lnTo>
                <a:lnTo>
                  <a:pt x="0" y="13807"/>
                </a:lnTo>
                <a:lnTo>
                  <a:pt x="23924" y="0"/>
                </a:lnTo>
                <a:close/>
              </a:path>
            </a:pathLst>
          </a:custGeom>
          <a:ln w="3175">
            <a:solidFill>
              <a:srgbClr val="404040"/>
            </a:solidFill>
          </a:ln>
        </p:spPr>
        <p:txBody>
          <a:bodyPr wrap="square" lIns="0" tIns="0" rIns="0" bIns="0" rtlCol="0"/>
          <a:lstStyle/>
          <a:p>
            <a:endParaRPr/>
          </a:p>
        </p:txBody>
      </p:sp>
      <p:sp>
        <p:nvSpPr>
          <p:cNvPr id="2535" name="object 2535"/>
          <p:cNvSpPr/>
          <p:nvPr/>
        </p:nvSpPr>
        <p:spPr>
          <a:xfrm>
            <a:off x="4725258" y="5788598"/>
            <a:ext cx="27940" cy="22225"/>
          </a:xfrm>
          <a:custGeom>
            <a:avLst/>
            <a:gdLst/>
            <a:ahLst/>
            <a:cxnLst/>
            <a:rect l="l" t="t" r="r" b="b"/>
            <a:pathLst>
              <a:path w="27939" h="22225">
                <a:moveTo>
                  <a:pt x="23029" y="0"/>
                </a:moveTo>
                <a:lnTo>
                  <a:pt x="27630" y="7364"/>
                </a:lnTo>
                <a:lnTo>
                  <a:pt x="4600" y="22092"/>
                </a:lnTo>
                <a:lnTo>
                  <a:pt x="0" y="14728"/>
                </a:lnTo>
                <a:lnTo>
                  <a:pt x="23029" y="0"/>
                </a:lnTo>
                <a:close/>
              </a:path>
            </a:pathLst>
          </a:custGeom>
          <a:ln w="3175">
            <a:solidFill>
              <a:srgbClr val="404040"/>
            </a:solidFill>
          </a:ln>
        </p:spPr>
        <p:txBody>
          <a:bodyPr wrap="square" lIns="0" tIns="0" rIns="0" bIns="0" rtlCol="0"/>
          <a:lstStyle/>
          <a:p>
            <a:endParaRPr/>
          </a:p>
        </p:txBody>
      </p:sp>
      <p:sp>
        <p:nvSpPr>
          <p:cNvPr id="2536" name="object 2536"/>
          <p:cNvSpPr/>
          <p:nvPr/>
        </p:nvSpPr>
        <p:spPr>
          <a:xfrm>
            <a:off x="4772213" y="5760037"/>
            <a:ext cx="28575" cy="22225"/>
          </a:xfrm>
          <a:custGeom>
            <a:avLst/>
            <a:gdLst/>
            <a:ahLst/>
            <a:cxnLst/>
            <a:rect l="l" t="t" r="r" b="b"/>
            <a:pathLst>
              <a:path w="28575" h="22225">
                <a:moveTo>
                  <a:pt x="23924" y="0"/>
                </a:moveTo>
                <a:lnTo>
                  <a:pt x="28525" y="7402"/>
                </a:lnTo>
                <a:lnTo>
                  <a:pt x="4600" y="22130"/>
                </a:lnTo>
                <a:lnTo>
                  <a:pt x="0" y="14766"/>
                </a:lnTo>
                <a:lnTo>
                  <a:pt x="23924" y="0"/>
                </a:lnTo>
                <a:close/>
              </a:path>
            </a:pathLst>
          </a:custGeom>
          <a:ln w="3175">
            <a:solidFill>
              <a:srgbClr val="404040"/>
            </a:solidFill>
          </a:ln>
        </p:spPr>
        <p:txBody>
          <a:bodyPr wrap="square" lIns="0" tIns="0" rIns="0" bIns="0" rtlCol="0"/>
          <a:lstStyle/>
          <a:p>
            <a:endParaRPr/>
          </a:p>
        </p:txBody>
      </p:sp>
      <p:sp>
        <p:nvSpPr>
          <p:cNvPr id="2537" name="object 2537"/>
          <p:cNvSpPr/>
          <p:nvPr/>
        </p:nvSpPr>
        <p:spPr>
          <a:xfrm>
            <a:off x="4820062" y="5731513"/>
            <a:ext cx="27940" cy="22225"/>
          </a:xfrm>
          <a:custGeom>
            <a:avLst/>
            <a:gdLst/>
            <a:ahLst/>
            <a:cxnLst/>
            <a:rect l="l" t="t" r="r" b="b"/>
            <a:pathLst>
              <a:path w="27939" h="22225">
                <a:moveTo>
                  <a:pt x="22991" y="0"/>
                </a:moveTo>
                <a:lnTo>
                  <a:pt x="27592" y="7351"/>
                </a:lnTo>
                <a:lnTo>
                  <a:pt x="4588" y="22079"/>
                </a:lnTo>
                <a:lnTo>
                  <a:pt x="0" y="14715"/>
                </a:lnTo>
                <a:lnTo>
                  <a:pt x="22991" y="0"/>
                </a:lnTo>
                <a:close/>
              </a:path>
            </a:pathLst>
          </a:custGeom>
          <a:ln w="3175">
            <a:solidFill>
              <a:srgbClr val="404040"/>
            </a:solidFill>
          </a:ln>
        </p:spPr>
        <p:txBody>
          <a:bodyPr wrap="square" lIns="0" tIns="0" rIns="0" bIns="0" rtlCol="0"/>
          <a:lstStyle/>
          <a:p>
            <a:endParaRPr/>
          </a:p>
        </p:txBody>
      </p:sp>
      <p:sp>
        <p:nvSpPr>
          <p:cNvPr id="2538" name="object 2538"/>
          <p:cNvSpPr/>
          <p:nvPr/>
        </p:nvSpPr>
        <p:spPr>
          <a:xfrm>
            <a:off x="4867016" y="5702977"/>
            <a:ext cx="28575" cy="22225"/>
          </a:xfrm>
          <a:custGeom>
            <a:avLst/>
            <a:gdLst/>
            <a:ahLst/>
            <a:cxnLst/>
            <a:rect l="l" t="t" r="r" b="b"/>
            <a:pathLst>
              <a:path w="28575" h="22225">
                <a:moveTo>
                  <a:pt x="23911" y="0"/>
                </a:moveTo>
                <a:lnTo>
                  <a:pt x="28512" y="7364"/>
                </a:lnTo>
                <a:lnTo>
                  <a:pt x="4600" y="22092"/>
                </a:lnTo>
                <a:lnTo>
                  <a:pt x="0" y="14728"/>
                </a:lnTo>
                <a:lnTo>
                  <a:pt x="23911" y="0"/>
                </a:lnTo>
                <a:close/>
              </a:path>
            </a:pathLst>
          </a:custGeom>
          <a:ln w="3175">
            <a:solidFill>
              <a:srgbClr val="404040"/>
            </a:solidFill>
          </a:ln>
        </p:spPr>
        <p:txBody>
          <a:bodyPr wrap="square" lIns="0" tIns="0" rIns="0" bIns="0" rtlCol="0"/>
          <a:lstStyle/>
          <a:p>
            <a:endParaRPr/>
          </a:p>
        </p:txBody>
      </p:sp>
      <p:sp>
        <p:nvSpPr>
          <p:cNvPr id="2539" name="object 2539"/>
          <p:cNvSpPr/>
          <p:nvPr/>
        </p:nvSpPr>
        <p:spPr>
          <a:xfrm>
            <a:off x="4913932" y="5674415"/>
            <a:ext cx="28575" cy="21590"/>
          </a:xfrm>
          <a:custGeom>
            <a:avLst/>
            <a:gdLst/>
            <a:ahLst/>
            <a:cxnLst/>
            <a:rect l="l" t="t" r="r" b="b"/>
            <a:pathLst>
              <a:path w="28575" h="21589">
                <a:moveTo>
                  <a:pt x="23924" y="0"/>
                </a:moveTo>
                <a:lnTo>
                  <a:pt x="28525" y="7364"/>
                </a:lnTo>
                <a:lnTo>
                  <a:pt x="4600" y="21197"/>
                </a:lnTo>
                <a:lnTo>
                  <a:pt x="0" y="13833"/>
                </a:lnTo>
                <a:lnTo>
                  <a:pt x="23924" y="0"/>
                </a:lnTo>
                <a:close/>
              </a:path>
            </a:pathLst>
          </a:custGeom>
          <a:ln w="3175">
            <a:solidFill>
              <a:srgbClr val="404040"/>
            </a:solidFill>
          </a:ln>
        </p:spPr>
        <p:txBody>
          <a:bodyPr wrap="square" lIns="0" tIns="0" rIns="0" bIns="0" rtlCol="0"/>
          <a:lstStyle/>
          <a:p>
            <a:endParaRPr/>
          </a:p>
        </p:txBody>
      </p:sp>
      <p:sp>
        <p:nvSpPr>
          <p:cNvPr id="2540" name="object 2540"/>
          <p:cNvSpPr/>
          <p:nvPr/>
        </p:nvSpPr>
        <p:spPr>
          <a:xfrm>
            <a:off x="4961807" y="5645879"/>
            <a:ext cx="27940" cy="21590"/>
          </a:xfrm>
          <a:custGeom>
            <a:avLst/>
            <a:gdLst/>
            <a:ahLst/>
            <a:cxnLst/>
            <a:rect l="l" t="t" r="r" b="b"/>
            <a:pathLst>
              <a:path w="27939" h="21589">
                <a:moveTo>
                  <a:pt x="23004" y="0"/>
                </a:moveTo>
                <a:lnTo>
                  <a:pt x="27605" y="7364"/>
                </a:lnTo>
                <a:lnTo>
                  <a:pt x="4600" y="21172"/>
                </a:lnTo>
                <a:lnTo>
                  <a:pt x="0" y="13807"/>
                </a:lnTo>
                <a:lnTo>
                  <a:pt x="23004" y="0"/>
                </a:lnTo>
                <a:close/>
              </a:path>
            </a:pathLst>
          </a:custGeom>
          <a:ln w="3175">
            <a:solidFill>
              <a:srgbClr val="404040"/>
            </a:solidFill>
          </a:ln>
        </p:spPr>
        <p:txBody>
          <a:bodyPr wrap="square" lIns="0" tIns="0" rIns="0" bIns="0" rtlCol="0"/>
          <a:lstStyle/>
          <a:p>
            <a:endParaRPr/>
          </a:p>
        </p:txBody>
      </p:sp>
      <p:sp>
        <p:nvSpPr>
          <p:cNvPr id="2541" name="object 2541"/>
          <p:cNvSpPr/>
          <p:nvPr/>
        </p:nvSpPr>
        <p:spPr>
          <a:xfrm>
            <a:off x="5008735" y="5609032"/>
            <a:ext cx="41910" cy="29845"/>
          </a:xfrm>
          <a:custGeom>
            <a:avLst/>
            <a:gdLst/>
            <a:ahLst/>
            <a:cxnLst/>
            <a:rect l="l" t="t" r="r" b="b"/>
            <a:pathLst>
              <a:path w="41910" h="29845">
                <a:moveTo>
                  <a:pt x="36794" y="0"/>
                </a:moveTo>
                <a:lnTo>
                  <a:pt x="41394" y="7389"/>
                </a:lnTo>
                <a:lnTo>
                  <a:pt x="28512" y="15674"/>
                </a:lnTo>
                <a:lnTo>
                  <a:pt x="4600" y="29482"/>
                </a:lnTo>
                <a:lnTo>
                  <a:pt x="0" y="22118"/>
                </a:lnTo>
                <a:lnTo>
                  <a:pt x="12882" y="14753"/>
                </a:lnTo>
                <a:lnTo>
                  <a:pt x="13802" y="13833"/>
                </a:lnTo>
                <a:lnTo>
                  <a:pt x="36794" y="0"/>
                </a:lnTo>
                <a:close/>
              </a:path>
            </a:pathLst>
          </a:custGeom>
          <a:ln w="3175">
            <a:solidFill>
              <a:srgbClr val="404040"/>
            </a:solidFill>
          </a:ln>
        </p:spPr>
        <p:txBody>
          <a:bodyPr wrap="square" lIns="0" tIns="0" rIns="0" bIns="0" rtlCol="0"/>
          <a:lstStyle/>
          <a:p>
            <a:endParaRPr/>
          </a:p>
        </p:txBody>
      </p:sp>
      <p:sp>
        <p:nvSpPr>
          <p:cNvPr id="2542" name="object 2542"/>
          <p:cNvSpPr/>
          <p:nvPr/>
        </p:nvSpPr>
        <p:spPr>
          <a:xfrm>
            <a:off x="5046450" y="5580496"/>
            <a:ext cx="50800" cy="35560"/>
          </a:xfrm>
          <a:custGeom>
            <a:avLst/>
            <a:gdLst/>
            <a:ahLst/>
            <a:cxnLst/>
            <a:rect l="l" t="t" r="r" b="b"/>
            <a:pathLst>
              <a:path w="50800" h="35560">
                <a:moveTo>
                  <a:pt x="46034" y="0"/>
                </a:moveTo>
                <a:lnTo>
                  <a:pt x="50635" y="7364"/>
                </a:lnTo>
                <a:lnTo>
                  <a:pt x="27643" y="21172"/>
                </a:lnTo>
                <a:lnTo>
                  <a:pt x="13802" y="29456"/>
                </a:lnTo>
                <a:lnTo>
                  <a:pt x="4600" y="35005"/>
                </a:lnTo>
                <a:lnTo>
                  <a:pt x="0" y="27615"/>
                </a:lnTo>
                <a:lnTo>
                  <a:pt x="9201" y="22092"/>
                </a:lnTo>
                <a:lnTo>
                  <a:pt x="33151" y="7364"/>
                </a:lnTo>
                <a:lnTo>
                  <a:pt x="46034" y="0"/>
                </a:lnTo>
                <a:close/>
              </a:path>
            </a:pathLst>
          </a:custGeom>
          <a:ln w="3175">
            <a:solidFill>
              <a:srgbClr val="404040"/>
            </a:solidFill>
          </a:ln>
        </p:spPr>
        <p:txBody>
          <a:bodyPr wrap="square" lIns="0" tIns="0" rIns="0" bIns="0" rtlCol="0"/>
          <a:lstStyle/>
          <a:p>
            <a:endParaRPr/>
          </a:p>
        </p:txBody>
      </p:sp>
      <p:sp>
        <p:nvSpPr>
          <p:cNvPr id="2543" name="object 2543"/>
          <p:cNvSpPr/>
          <p:nvPr/>
        </p:nvSpPr>
        <p:spPr>
          <a:xfrm>
            <a:off x="5093404" y="5537231"/>
            <a:ext cx="75565" cy="50165"/>
          </a:xfrm>
          <a:custGeom>
            <a:avLst/>
            <a:gdLst/>
            <a:ahLst/>
            <a:cxnLst/>
            <a:rect l="l" t="t" r="r" b="b"/>
            <a:pathLst>
              <a:path w="75564" h="50164">
                <a:moveTo>
                  <a:pt x="70853" y="0"/>
                </a:moveTo>
                <a:lnTo>
                  <a:pt x="75479" y="7364"/>
                </a:lnTo>
                <a:lnTo>
                  <a:pt x="51529" y="21172"/>
                </a:lnTo>
                <a:lnTo>
                  <a:pt x="35886" y="31297"/>
                </a:lnTo>
                <a:lnTo>
                  <a:pt x="33126" y="32218"/>
                </a:lnTo>
                <a:lnTo>
                  <a:pt x="28525" y="35900"/>
                </a:lnTo>
                <a:lnTo>
                  <a:pt x="23004" y="38662"/>
                </a:lnTo>
                <a:lnTo>
                  <a:pt x="14722" y="44185"/>
                </a:lnTo>
                <a:lnTo>
                  <a:pt x="4600" y="49708"/>
                </a:lnTo>
                <a:lnTo>
                  <a:pt x="0" y="42344"/>
                </a:lnTo>
                <a:lnTo>
                  <a:pt x="18403" y="31297"/>
                </a:lnTo>
                <a:lnTo>
                  <a:pt x="23004" y="28536"/>
                </a:lnTo>
                <a:lnTo>
                  <a:pt x="28525" y="24854"/>
                </a:lnTo>
                <a:lnTo>
                  <a:pt x="34046" y="22092"/>
                </a:lnTo>
                <a:lnTo>
                  <a:pt x="46928" y="13807"/>
                </a:lnTo>
                <a:lnTo>
                  <a:pt x="70853" y="0"/>
                </a:lnTo>
                <a:close/>
              </a:path>
            </a:pathLst>
          </a:custGeom>
          <a:ln w="3175">
            <a:solidFill>
              <a:srgbClr val="404040"/>
            </a:solidFill>
          </a:ln>
        </p:spPr>
        <p:txBody>
          <a:bodyPr wrap="square" lIns="0" tIns="0" rIns="0" bIns="0" rtlCol="0"/>
          <a:lstStyle/>
          <a:p>
            <a:endParaRPr/>
          </a:p>
        </p:txBody>
      </p:sp>
      <p:sp>
        <p:nvSpPr>
          <p:cNvPr id="2544" name="object 2544"/>
          <p:cNvSpPr/>
          <p:nvPr/>
        </p:nvSpPr>
        <p:spPr>
          <a:xfrm>
            <a:off x="5188207" y="5507749"/>
            <a:ext cx="27940" cy="22225"/>
          </a:xfrm>
          <a:custGeom>
            <a:avLst/>
            <a:gdLst/>
            <a:ahLst/>
            <a:cxnLst/>
            <a:rect l="l" t="t" r="r" b="b"/>
            <a:pathLst>
              <a:path w="27939" h="22225">
                <a:moveTo>
                  <a:pt x="23004" y="0"/>
                </a:moveTo>
                <a:lnTo>
                  <a:pt x="27605" y="7364"/>
                </a:lnTo>
                <a:lnTo>
                  <a:pt x="4600" y="22092"/>
                </a:lnTo>
                <a:lnTo>
                  <a:pt x="0" y="14728"/>
                </a:lnTo>
                <a:lnTo>
                  <a:pt x="23004" y="0"/>
                </a:lnTo>
                <a:close/>
              </a:path>
            </a:pathLst>
          </a:custGeom>
          <a:ln w="3175">
            <a:solidFill>
              <a:srgbClr val="404040"/>
            </a:solidFill>
          </a:ln>
        </p:spPr>
        <p:txBody>
          <a:bodyPr wrap="square" lIns="0" tIns="0" rIns="0" bIns="0" rtlCol="0"/>
          <a:lstStyle/>
          <a:p>
            <a:endParaRPr/>
          </a:p>
        </p:txBody>
      </p:sp>
      <p:sp>
        <p:nvSpPr>
          <p:cNvPr id="2545" name="object 2545"/>
          <p:cNvSpPr/>
          <p:nvPr/>
        </p:nvSpPr>
        <p:spPr>
          <a:xfrm>
            <a:off x="5235123" y="5479226"/>
            <a:ext cx="28575" cy="22225"/>
          </a:xfrm>
          <a:custGeom>
            <a:avLst/>
            <a:gdLst/>
            <a:ahLst/>
            <a:cxnLst/>
            <a:rect l="l" t="t" r="r" b="b"/>
            <a:pathLst>
              <a:path w="28575" h="22225">
                <a:moveTo>
                  <a:pt x="23924" y="0"/>
                </a:moveTo>
                <a:lnTo>
                  <a:pt x="28525" y="7351"/>
                </a:lnTo>
                <a:lnTo>
                  <a:pt x="4600" y="22079"/>
                </a:lnTo>
                <a:lnTo>
                  <a:pt x="0" y="14715"/>
                </a:lnTo>
                <a:lnTo>
                  <a:pt x="23924" y="0"/>
                </a:lnTo>
                <a:close/>
              </a:path>
            </a:pathLst>
          </a:custGeom>
          <a:ln w="3175">
            <a:solidFill>
              <a:srgbClr val="404040"/>
            </a:solidFill>
          </a:ln>
        </p:spPr>
        <p:txBody>
          <a:bodyPr wrap="square" lIns="0" tIns="0" rIns="0" bIns="0" rtlCol="0"/>
          <a:lstStyle/>
          <a:p>
            <a:endParaRPr/>
          </a:p>
        </p:txBody>
      </p:sp>
      <p:sp>
        <p:nvSpPr>
          <p:cNvPr id="2546" name="object 2546"/>
          <p:cNvSpPr/>
          <p:nvPr/>
        </p:nvSpPr>
        <p:spPr>
          <a:xfrm>
            <a:off x="5282998" y="5450651"/>
            <a:ext cx="27940" cy="22225"/>
          </a:xfrm>
          <a:custGeom>
            <a:avLst/>
            <a:gdLst/>
            <a:ahLst/>
            <a:cxnLst/>
            <a:rect l="l" t="t" r="r" b="b"/>
            <a:pathLst>
              <a:path w="27939" h="22225">
                <a:moveTo>
                  <a:pt x="23004" y="0"/>
                </a:moveTo>
                <a:lnTo>
                  <a:pt x="27605" y="7364"/>
                </a:lnTo>
                <a:lnTo>
                  <a:pt x="4600" y="22130"/>
                </a:lnTo>
                <a:lnTo>
                  <a:pt x="0" y="14766"/>
                </a:lnTo>
                <a:lnTo>
                  <a:pt x="23004" y="0"/>
                </a:lnTo>
                <a:close/>
              </a:path>
            </a:pathLst>
          </a:custGeom>
          <a:ln w="3175">
            <a:solidFill>
              <a:srgbClr val="404040"/>
            </a:solidFill>
          </a:ln>
        </p:spPr>
        <p:txBody>
          <a:bodyPr wrap="square" lIns="0" tIns="0" rIns="0" bIns="0" rtlCol="0"/>
          <a:lstStyle/>
          <a:p>
            <a:endParaRPr/>
          </a:p>
        </p:txBody>
      </p:sp>
      <p:sp>
        <p:nvSpPr>
          <p:cNvPr id="2547" name="object 2547"/>
          <p:cNvSpPr/>
          <p:nvPr/>
        </p:nvSpPr>
        <p:spPr>
          <a:xfrm>
            <a:off x="5329927" y="5418445"/>
            <a:ext cx="36195" cy="26034"/>
          </a:xfrm>
          <a:custGeom>
            <a:avLst/>
            <a:gdLst/>
            <a:ahLst/>
            <a:cxnLst/>
            <a:rect l="l" t="t" r="r" b="b"/>
            <a:pathLst>
              <a:path w="36195" h="26035">
                <a:moveTo>
                  <a:pt x="31285" y="0"/>
                </a:moveTo>
                <a:lnTo>
                  <a:pt x="35886" y="7364"/>
                </a:lnTo>
                <a:lnTo>
                  <a:pt x="22084" y="15648"/>
                </a:lnTo>
                <a:lnTo>
                  <a:pt x="20243" y="16569"/>
                </a:lnTo>
                <a:lnTo>
                  <a:pt x="4600" y="25761"/>
                </a:lnTo>
                <a:lnTo>
                  <a:pt x="0" y="18410"/>
                </a:lnTo>
                <a:lnTo>
                  <a:pt x="23924" y="3682"/>
                </a:lnTo>
                <a:lnTo>
                  <a:pt x="23924" y="4602"/>
                </a:lnTo>
                <a:lnTo>
                  <a:pt x="31285" y="0"/>
                </a:lnTo>
                <a:close/>
              </a:path>
            </a:pathLst>
          </a:custGeom>
          <a:ln w="3175">
            <a:solidFill>
              <a:srgbClr val="404040"/>
            </a:solidFill>
          </a:ln>
        </p:spPr>
        <p:txBody>
          <a:bodyPr wrap="square" lIns="0" tIns="0" rIns="0" bIns="0" rtlCol="0"/>
          <a:lstStyle/>
          <a:p>
            <a:endParaRPr/>
          </a:p>
        </p:txBody>
      </p:sp>
      <p:sp>
        <p:nvSpPr>
          <p:cNvPr id="2548" name="object 2548"/>
          <p:cNvSpPr/>
          <p:nvPr/>
        </p:nvSpPr>
        <p:spPr>
          <a:xfrm>
            <a:off x="5380562" y="5392671"/>
            <a:ext cx="27940" cy="21590"/>
          </a:xfrm>
          <a:custGeom>
            <a:avLst/>
            <a:gdLst/>
            <a:ahLst/>
            <a:cxnLst/>
            <a:rect l="l" t="t" r="r" b="b"/>
            <a:pathLst>
              <a:path w="27939" h="21589">
                <a:moveTo>
                  <a:pt x="23004" y="0"/>
                </a:moveTo>
                <a:lnTo>
                  <a:pt x="27605" y="7364"/>
                </a:lnTo>
                <a:lnTo>
                  <a:pt x="4600" y="21172"/>
                </a:lnTo>
                <a:lnTo>
                  <a:pt x="0" y="13807"/>
                </a:lnTo>
                <a:lnTo>
                  <a:pt x="23004" y="0"/>
                </a:lnTo>
                <a:close/>
              </a:path>
            </a:pathLst>
          </a:custGeom>
          <a:ln w="3175">
            <a:solidFill>
              <a:srgbClr val="404040"/>
            </a:solidFill>
          </a:ln>
        </p:spPr>
        <p:txBody>
          <a:bodyPr wrap="square" lIns="0" tIns="0" rIns="0" bIns="0" rtlCol="0"/>
          <a:lstStyle/>
          <a:p>
            <a:endParaRPr/>
          </a:p>
        </p:txBody>
      </p:sp>
      <p:sp>
        <p:nvSpPr>
          <p:cNvPr id="2549" name="object 2549"/>
          <p:cNvSpPr/>
          <p:nvPr/>
        </p:nvSpPr>
        <p:spPr>
          <a:xfrm>
            <a:off x="5427491" y="5363188"/>
            <a:ext cx="28575" cy="22225"/>
          </a:xfrm>
          <a:custGeom>
            <a:avLst/>
            <a:gdLst/>
            <a:ahLst/>
            <a:cxnLst/>
            <a:rect l="l" t="t" r="r" b="b"/>
            <a:pathLst>
              <a:path w="28575" h="22225">
                <a:moveTo>
                  <a:pt x="23911" y="0"/>
                </a:moveTo>
                <a:lnTo>
                  <a:pt x="28512" y="7364"/>
                </a:lnTo>
                <a:lnTo>
                  <a:pt x="4588" y="22118"/>
                </a:lnTo>
                <a:lnTo>
                  <a:pt x="0" y="14728"/>
                </a:lnTo>
                <a:lnTo>
                  <a:pt x="23911" y="0"/>
                </a:lnTo>
                <a:close/>
              </a:path>
            </a:pathLst>
          </a:custGeom>
          <a:ln w="3175">
            <a:solidFill>
              <a:srgbClr val="404040"/>
            </a:solidFill>
          </a:ln>
        </p:spPr>
        <p:txBody>
          <a:bodyPr wrap="square" lIns="0" tIns="0" rIns="0" bIns="0" rtlCol="0"/>
          <a:lstStyle/>
          <a:p>
            <a:endParaRPr/>
          </a:p>
        </p:txBody>
      </p:sp>
      <p:sp>
        <p:nvSpPr>
          <p:cNvPr id="2550" name="object 2550"/>
          <p:cNvSpPr/>
          <p:nvPr/>
        </p:nvSpPr>
        <p:spPr>
          <a:xfrm>
            <a:off x="5474407" y="5334652"/>
            <a:ext cx="28575" cy="22225"/>
          </a:xfrm>
          <a:custGeom>
            <a:avLst/>
            <a:gdLst/>
            <a:ahLst/>
            <a:cxnLst/>
            <a:rect l="l" t="t" r="r" b="b"/>
            <a:pathLst>
              <a:path w="28575" h="22225">
                <a:moveTo>
                  <a:pt x="23950" y="0"/>
                </a:moveTo>
                <a:lnTo>
                  <a:pt x="28550" y="7364"/>
                </a:lnTo>
                <a:lnTo>
                  <a:pt x="4626" y="22092"/>
                </a:lnTo>
                <a:lnTo>
                  <a:pt x="0" y="14728"/>
                </a:lnTo>
                <a:lnTo>
                  <a:pt x="23950" y="0"/>
                </a:lnTo>
                <a:close/>
              </a:path>
            </a:pathLst>
          </a:custGeom>
          <a:ln w="3175">
            <a:solidFill>
              <a:srgbClr val="404040"/>
            </a:solidFill>
          </a:ln>
        </p:spPr>
        <p:txBody>
          <a:bodyPr wrap="square" lIns="0" tIns="0" rIns="0" bIns="0" rtlCol="0"/>
          <a:lstStyle/>
          <a:p>
            <a:endParaRPr/>
          </a:p>
        </p:txBody>
      </p:sp>
      <p:sp>
        <p:nvSpPr>
          <p:cNvPr id="2551" name="object 2551"/>
          <p:cNvSpPr/>
          <p:nvPr/>
        </p:nvSpPr>
        <p:spPr>
          <a:xfrm>
            <a:off x="5522281" y="5306090"/>
            <a:ext cx="27940" cy="22225"/>
          </a:xfrm>
          <a:custGeom>
            <a:avLst/>
            <a:gdLst/>
            <a:ahLst/>
            <a:cxnLst/>
            <a:rect l="l" t="t" r="r" b="b"/>
            <a:pathLst>
              <a:path w="27939" h="22225">
                <a:moveTo>
                  <a:pt x="23004" y="0"/>
                </a:moveTo>
                <a:lnTo>
                  <a:pt x="27605" y="7389"/>
                </a:lnTo>
                <a:lnTo>
                  <a:pt x="4600" y="22118"/>
                </a:lnTo>
                <a:lnTo>
                  <a:pt x="0" y="14753"/>
                </a:lnTo>
                <a:lnTo>
                  <a:pt x="23004" y="0"/>
                </a:lnTo>
                <a:close/>
              </a:path>
            </a:pathLst>
          </a:custGeom>
          <a:ln w="3175">
            <a:solidFill>
              <a:srgbClr val="404040"/>
            </a:solidFill>
          </a:ln>
        </p:spPr>
        <p:txBody>
          <a:bodyPr wrap="square" lIns="0" tIns="0" rIns="0" bIns="0" rtlCol="0"/>
          <a:lstStyle/>
          <a:p>
            <a:endParaRPr/>
          </a:p>
        </p:txBody>
      </p:sp>
      <p:sp>
        <p:nvSpPr>
          <p:cNvPr id="2552" name="object 2552"/>
          <p:cNvSpPr/>
          <p:nvPr/>
        </p:nvSpPr>
        <p:spPr>
          <a:xfrm>
            <a:off x="5567370" y="5277554"/>
            <a:ext cx="30480" cy="22225"/>
          </a:xfrm>
          <a:custGeom>
            <a:avLst/>
            <a:gdLst/>
            <a:ahLst/>
            <a:cxnLst/>
            <a:rect l="l" t="t" r="r" b="b"/>
            <a:pathLst>
              <a:path w="30479" h="22225">
                <a:moveTo>
                  <a:pt x="25790" y="0"/>
                </a:moveTo>
                <a:lnTo>
                  <a:pt x="30391" y="7364"/>
                </a:lnTo>
                <a:lnTo>
                  <a:pt x="7361" y="21172"/>
                </a:lnTo>
                <a:lnTo>
                  <a:pt x="4600" y="22092"/>
                </a:lnTo>
                <a:lnTo>
                  <a:pt x="1840" y="20251"/>
                </a:lnTo>
                <a:lnTo>
                  <a:pt x="0" y="17489"/>
                </a:lnTo>
                <a:lnTo>
                  <a:pt x="1840" y="14728"/>
                </a:lnTo>
                <a:lnTo>
                  <a:pt x="1840" y="13807"/>
                </a:lnTo>
                <a:lnTo>
                  <a:pt x="25790" y="0"/>
                </a:lnTo>
                <a:close/>
              </a:path>
            </a:pathLst>
          </a:custGeom>
          <a:ln w="3175">
            <a:solidFill>
              <a:srgbClr val="404040"/>
            </a:solidFill>
          </a:ln>
        </p:spPr>
        <p:txBody>
          <a:bodyPr wrap="square" lIns="0" tIns="0" rIns="0" bIns="0" rtlCol="0"/>
          <a:lstStyle/>
          <a:p>
            <a:endParaRPr/>
          </a:p>
        </p:txBody>
      </p:sp>
      <p:sp>
        <p:nvSpPr>
          <p:cNvPr id="2553" name="object 2553"/>
          <p:cNvSpPr/>
          <p:nvPr/>
        </p:nvSpPr>
        <p:spPr>
          <a:xfrm>
            <a:off x="5594080" y="5261905"/>
            <a:ext cx="28575" cy="22225"/>
          </a:xfrm>
          <a:custGeom>
            <a:avLst/>
            <a:gdLst/>
            <a:ahLst/>
            <a:cxnLst/>
            <a:rect l="l" t="t" r="r" b="b"/>
            <a:pathLst>
              <a:path w="28575" h="22225">
                <a:moveTo>
                  <a:pt x="23924" y="0"/>
                </a:moveTo>
                <a:lnTo>
                  <a:pt x="28525" y="7364"/>
                </a:lnTo>
                <a:lnTo>
                  <a:pt x="4600" y="22092"/>
                </a:lnTo>
                <a:lnTo>
                  <a:pt x="0" y="14728"/>
                </a:lnTo>
                <a:lnTo>
                  <a:pt x="23924" y="0"/>
                </a:lnTo>
                <a:close/>
              </a:path>
            </a:pathLst>
          </a:custGeom>
          <a:ln w="3175">
            <a:solidFill>
              <a:srgbClr val="404040"/>
            </a:solidFill>
          </a:ln>
        </p:spPr>
        <p:txBody>
          <a:bodyPr wrap="square" lIns="0" tIns="0" rIns="0" bIns="0" rtlCol="0"/>
          <a:lstStyle/>
          <a:p>
            <a:endParaRPr/>
          </a:p>
        </p:txBody>
      </p:sp>
      <p:sp>
        <p:nvSpPr>
          <p:cNvPr id="2554" name="object 2554"/>
          <p:cNvSpPr/>
          <p:nvPr/>
        </p:nvSpPr>
        <p:spPr>
          <a:xfrm>
            <a:off x="5640996" y="5233382"/>
            <a:ext cx="28575" cy="22225"/>
          </a:xfrm>
          <a:custGeom>
            <a:avLst/>
            <a:gdLst/>
            <a:ahLst/>
            <a:cxnLst/>
            <a:rect l="l" t="t" r="r" b="b"/>
            <a:pathLst>
              <a:path w="28575" h="22225">
                <a:moveTo>
                  <a:pt x="23924" y="0"/>
                </a:moveTo>
                <a:lnTo>
                  <a:pt x="28525" y="7351"/>
                </a:lnTo>
                <a:lnTo>
                  <a:pt x="4600" y="22079"/>
                </a:lnTo>
                <a:lnTo>
                  <a:pt x="0" y="14715"/>
                </a:lnTo>
                <a:lnTo>
                  <a:pt x="23924" y="0"/>
                </a:lnTo>
                <a:close/>
              </a:path>
            </a:pathLst>
          </a:custGeom>
          <a:ln w="3175">
            <a:solidFill>
              <a:srgbClr val="404040"/>
            </a:solidFill>
          </a:ln>
        </p:spPr>
        <p:txBody>
          <a:bodyPr wrap="square" lIns="0" tIns="0" rIns="0" bIns="0" rtlCol="0"/>
          <a:lstStyle/>
          <a:p>
            <a:endParaRPr/>
          </a:p>
        </p:txBody>
      </p:sp>
      <p:sp>
        <p:nvSpPr>
          <p:cNvPr id="2555" name="object 2555"/>
          <p:cNvSpPr/>
          <p:nvPr/>
        </p:nvSpPr>
        <p:spPr>
          <a:xfrm>
            <a:off x="5688871" y="5204807"/>
            <a:ext cx="27940" cy="22225"/>
          </a:xfrm>
          <a:custGeom>
            <a:avLst/>
            <a:gdLst/>
            <a:ahLst/>
            <a:cxnLst/>
            <a:rect l="l" t="t" r="r" b="b"/>
            <a:pathLst>
              <a:path w="27939" h="22225">
                <a:moveTo>
                  <a:pt x="23004" y="0"/>
                </a:moveTo>
                <a:lnTo>
                  <a:pt x="27605" y="7364"/>
                </a:lnTo>
                <a:lnTo>
                  <a:pt x="4600" y="22092"/>
                </a:lnTo>
                <a:lnTo>
                  <a:pt x="0" y="14728"/>
                </a:lnTo>
                <a:lnTo>
                  <a:pt x="23004" y="0"/>
                </a:lnTo>
                <a:close/>
              </a:path>
            </a:pathLst>
          </a:custGeom>
          <a:ln w="3175">
            <a:solidFill>
              <a:srgbClr val="404040"/>
            </a:solidFill>
          </a:ln>
        </p:spPr>
        <p:txBody>
          <a:bodyPr wrap="square" lIns="0" tIns="0" rIns="0" bIns="0" rtlCol="0"/>
          <a:lstStyle/>
          <a:p>
            <a:endParaRPr/>
          </a:p>
        </p:txBody>
      </p:sp>
      <p:sp>
        <p:nvSpPr>
          <p:cNvPr id="2556" name="object 2556"/>
          <p:cNvSpPr/>
          <p:nvPr/>
        </p:nvSpPr>
        <p:spPr>
          <a:xfrm>
            <a:off x="5735799" y="5176284"/>
            <a:ext cx="28575" cy="22225"/>
          </a:xfrm>
          <a:custGeom>
            <a:avLst/>
            <a:gdLst/>
            <a:ahLst/>
            <a:cxnLst/>
            <a:rect l="l" t="t" r="r" b="b"/>
            <a:pathLst>
              <a:path w="28575" h="22225">
                <a:moveTo>
                  <a:pt x="23924" y="0"/>
                </a:moveTo>
                <a:lnTo>
                  <a:pt x="28525" y="7364"/>
                </a:lnTo>
                <a:lnTo>
                  <a:pt x="4600" y="22079"/>
                </a:lnTo>
                <a:lnTo>
                  <a:pt x="0" y="14715"/>
                </a:lnTo>
                <a:lnTo>
                  <a:pt x="23924" y="0"/>
                </a:lnTo>
                <a:close/>
              </a:path>
            </a:pathLst>
          </a:custGeom>
          <a:ln w="3175">
            <a:solidFill>
              <a:srgbClr val="404040"/>
            </a:solidFill>
          </a:ln>
        </p:spPr>
        <p:txBody>
          <a:bodyPr wrap="square" lIns="0" tIns="0" rIns="0" bIns="0" rtlCol="0"/>
          <a:lstStyle/>
          <a:p>
            <a:endParaRPr/>
          </a:p>
        </p:txBody>
      </p:sp>
      <p:sp>
        <p:nvSpPr>
          <p:cNvPr id="2557" name="object 2557"/>
          <p:cNvSpPr/>
          <p:nvPr/>
        </p:nvSpPr>
        <p:spPr>
          <a:xfrm>
            <a:off x="5782716" y="5147709"/>
            <a:ext cx="28575" cy="21590"/>
          </a:xfrm>
          <a:custGeom>
            <a:avLst/>
            <a:gdLst/>
            <a:ahLst/>
            <a:cxnLst/>
            <a:rect l="l" t="t" r="r" b="b"/>
            <a:pathLst>
              <a:path w="28575" h="21589">
                <a:moveTo>
                  <a:pt x="23962" y="0"/>
                </a:moveTo>
                <a:lnTo>
                  <a:pt x="28563" y="7364"/>
                </a:lnTo>
                <a:lnTo>
                  <a:pt x="4600" y="21210"/>
                </a:lnTo>
                <a:lnTo>
                  <a:pt x="0" y="13846"/>
                </a:lnTo>
                <a:lnTo>
                  <a:pt x="23962" y="0"/>
                </a:lnTo>
                <a:close/>
              </a:path>
            </a:pathLst>
          </a:custGeom>
          <a:ln w="3175">
            <a:solidFill>
              <a:srgbClr val="404040"/>
            </a:solidFill>
          </a:ln>
        </p:spPr>
        <p:txBody>
          <a:bodyPr wrap="square" lIns="0" tIns="0" rIns="0" bIns="0" rtlCol="0"/>
          <a:lstStyle/>
          <a:p>
            <a:endParaRPr/>
          </a:p>
        </p:txBody>
      </p:sp>
      <p:sp>
        <p:nvSpPr>
          <p:cNvPr id="2558" name="object 2558"/>
          <p:cNvSpPr/>
          <p:nvPr/>
        </p:nvSpPr>
        <p:spPr>
          <a:xfrm>
            <a:off x="5830590" y="5119185"/>
            <a:ext cx="27940" cy="21590"/>
          </a:xfrm>
          <a:custGeom>
            <a:avLst/>
            <a:gdLst/>
            <a:ahLst/>
            <a:cxnLst/>
            <a:rect l="l" t="t" r="r" b="b"/>
            <a:pathLst>
              <a:path w="27939" h="21589">
                <a:moveTo>
                  <a:pt x="23004" y="0"/>
                </a:moveTo>
                <a:lnTo>
                  <a:pt x="27605" y="7364"/>
                </a:lnTo>
                <a:lnTo>
                  <a:pt x="4600" y="21159"/>
                </a:lnTo>
                <a:lnTo>
                  <a:pt x="0" y="13807"/>
                </a:lnTo>
                <a:lnTo>
                  <a:pt x="23004" y="0"/>
                </a:lnTo>
                <a:close/>
              </a:path>
            </a:pathLst>
          </a:custGeom>
          <a:ln w="3175">
            <a:solidFill>
              <a:srgbClr val="404040"/>
            </a:solidFill>
          </a:ln>
        </p:spPr>
        <p:txBody>
          <a:bodyPr wrap="square" lIns="0" tIns="0" rIns="0" bIns="0" rtlCol="0"/>
          <a:lstStyle/>
          <a:p>
            <a:endParaRPr/>
          </a:p>
        </p:txBody>
      </p:sp>
      <p:sp>
        <p:nvSpPr>
          <p:cNvPr id="2559" name="object 2559"/>
          <p:cNvSpPr/>
          <p:nvPr/>
        </p:nvSpPr>
        <p:spPr>
          <a:xfrm>
            <a:off x="5877519" y="5090649"/>
            <a:ext cx="28575" cy="21590"/>
          </a:xfrm>
          <a:custGeom>
            <a:avLst/>
            <a:gdLst/>
            <a:ahLst/>
            <a:cxnLst/>
            <a:rect l="l" t="t" r="r" b="b"/>
            <a:pathLst>
              <a:path w="28575" h="21589">
                <a:moveTo>
                  <a:pt x="23950" y="0"/>
                </a:moveTo>
                <a:lnTo>
                  <a:pt x="28550" y="7364"/>
                </a:lnTo>
                <a:lnTo>
                  <a:pt x="4600" y="21172"/>
                </a:lnTo>
                <a:lnTo>
                  <a:pt x="0" y="13807"/>
                </a:lnTo>
                <a:lnTo>
                  <a:pt x="23950" y="0"/>
                </a:lnTo>
                <a:close/>
              </a:path>
            </a:pathLst>
          </a:custGeom>
          <a:ln w="3175">
            <a:solidFill>
              <a:srgbClr val="404040"/>
            </a:solidFill>
          </a:ln>
        </p:spPr>
        <p:txBody>
          <a:bodyPr wrap="square" lIns="0" tIns="0" rIns="0" bIns="0" rtlCol="0"/>
          <a:lstStyle/>
          <a:p>
            <a:endParaRPr/>
          </a:p>
        </p:txBody>
      </p:sp>
      <p:sp>
        <p:nvSpPr>
          <p:cNvPr id="2560" name="object 2560"/>
          <p:cNvSpPr/>
          <p:nvPr/>
        </p:nvSpPr>
        <p:spPr>
          <a:xfrm>
            <a:off x="5925394" y="5062087"/>
            <a:ext cx="27940" cy="21590"/>
          </a:xfrm>
          <a:custGeom>
            <a:avLst/>
            <a:gdLst/>
            <a:ahLst/>
            <a:cxnLst/>
            <a:rect l="l" t="t" r="r" b="b"/>
            <a:pathLst>
              <a:path w="27939" h="21589">
                <a:moveTo>
                  <a:pt x="23004" y="0"/>
                </a:moveTo>
                <a:lnTo>
                  <a:pt x="27605" y="7364"/>
                </a:lnTo>
                <a:lnTo>
                  <a:pt x="4600" y="21197"/>
                </a:lnTo>
                <a:lnTo>
                  <a:pt x="0" y="13807"/>
                </a:lnTo>
                <a:lnTo>
                  <a:pt x="23004" y="0"/>
                </a:lnTo>
                <a:close/>
              </a:path>
            </a:pathLst>
          </a:custGeom>
          <a:ln w="3175">
            <a:solidFill>
              <a:srgbClr val="404040"/>
            </a:solidFill>
          </a:ln>
        </p:spPr>
        <p:txBody>
          <a:bodyPr wrap="square" lIns="0" tIns="0" rIns="0" bIns="0" rtlCol="0"/>
          <a:lstStyle/>
          <a:p>
            <a:endParaRPr/>
          </a:p>
        </p:txBody>
      </p:sp>
      <p:sp>
        <p:nvSpPr>
          <p:cNvPr id="2561" name="object 2561"/>
          <p:cNvSpPr/>
          <p:nvPr/>
        </p:nvSpPr>
        <p:spPr>
          <a:xfrm>
            <a:off x="5972322" y="5033551"/>
            <a:ext cx="28575" cy="21590"/>
          </a:xfrm>
          <a:custGeom>
            <a:avLst/>
            <a:gdLst/>
            <a:ahLst/>
            <a:cxnLst/>
            <a:rect l="l" t="t" r="r" b="b"/>
            <a:pathLst>
              <a:path w="28575" h="21589">
                <a:moveTo>
                  <a:pt x="23911" y="0"/>
                </a:moveTo>
                <a:lnTo>
                  <a:pt x="28550" y="7364"/>
                </a:lnTo>
                <a:lnTo>
                  <a:pt x="4600" y="21172"/>
                </a:lnTo>
                <a:lnTo>
                  <a:pt x="0" y="13807"/>
                </a:lnTo>
                <a:lnTo>
                  <a:pt x="23911" y="0"/>
                </a:lnTo>
                <a:close/>
              </a:path>
            </a:pathLst>
          </a:custGeom>
          <a:ln w="3175">
            <a:solidFill>
              <a:srgbClr val="404040"/>
            </a:solidFill>
          </a:ln>
        </p:spPr>
        <p:txBody>
          <a:bodyPr wrap="square" lIns="0" tIns="0" rIns="0" bIns="0" rtlCol="0"/>
          <a:lstStyle/>
          <a:p>
            <a:endParaRPr/>
          </a:p>
        </p:txBody>
      </p:sp>
      <p:sp>
        <p:nvSpPr>
          <p:cNvPr id="2562" name="object 2562"/>
          <p:cNvSpPr/>
          <p:nvPr/>
        </p:nvSpPr>
        <p:spPr>
          <a:xfrm>
            <a:off x="6020197" y="5004989"/>
            <a:ext cx="28575" cy="21590"/>
          </a:xfrm>
          <a:custGeom>
            <a:avLst/>
            <a:gdLst/>
            <a:ahLst/>
            <a:cxnLst/>
            <a:rect l="l" t="t" r="r" b="b"/>
            <a:pathLst>
              <a:path w="28575" h="21589">
                <a:moveTo>
                  <a:pt x="23911" y="0"/>
                </a:moveTo>
                <a:lnTo>
                  <a:pt x="28512" y="7389"/>
                </a:lnTo>
                <a:lnTo>
                  <a:pt x="4600" y="21197"/>
                </a:lnTo>
                <a:lnTo>
                  <a:pt x="0" y="13833"/>
                </a:lnTo>
                <a:lnTo>
                  <a:pt x="23911" y="0"/>
                </a:lnTo>
                <a:close/>
              </a:path>
            </a:pathLst>
          </a:custGeom>
          <a:ln w="3175">
            <a:solidFill>
              <a:srgbClr val="404040"/>
            </a:solidFill>
          </a:ln>
        </p:spPr>
        <p:txBody>
          <a:bodyPr wrap="square" lIns="0" tIns="0" rIns="0" bIns="0" rtlCol="0"/>
          <a:lstStyle/>
          <a:p>
            <a:endParaRPr/>
          </a:p>
        </p:txBody>
      </p:sp>
      <p:sp>
        <p:nvSpPr>
          <p:cNvPr id="2563" name="object 2563"/>
          <p:cNvSpPr/>
          <p:nvPr/>
        </p:nvSpPr>
        <p:spPr>
          <a:xfrm>
            <a:off x="3635595" y="5210330"/>
            <a:ext cx="2410460" cy="124460"/>
          </a:xfrm>
          <a:custGeom>
            <a:avLst/>
            <a:gdLst/>
            <a:ahLst/>
            <a:cxnLst/>
            <a:rect l="l" t="t" r="r" b="b"/>
            <a:pathLst>
              <a:path w="2410460" h="124460">
                <a:moveTo>
                  <a:pt x="2382761" y="114196"/>
                </a:moveTo>
                <a:lnTo>
                  <a:pt x="2382761" y="123401"/>
                </a:lnTo>
                <a:lnTo>
                  <a:pt x="2410353" y="124321"/>
                </a:lnTo>
                <a:lnTo>
                  <a:pt x="2410353" y="115116"/>
                </a:lnTo>
                <a:lnTo>
                  <a:pt x="2382761" y="114196"/>
                </a:lnTo>
                <a:close/>
              </a:path>
              <a:path w="2410460" h="124460">
                <a:moveTo>
                  <a:pt x="2327525" y="111434"/>
                </a:moveTo>
                <a:lnTo>
                  <a:pt x="2327525" y="120639"/>
                </a:lnTo>
                <a:lnTo>
                  <a:pt x="2355117" y="121560"/>
                </a:lnTo>
                <a:lnTo>
                  <a:pt x="2355117" y="112355"/>
                </a:lnTo>
                <a:lnTo>
                  <a:pt x="2327525" y="111434"/>
                </a:lnTo>
                <a:close/>
              </a:path>
              <a:path w="2410460" h="124460">
                <a:moveTo>
                  <a:pt x="2272314" y="108673"/>
                </a:moveTo>
                <a:lnTo>
                  <a:pt x="2272314" y="117878"/>
                </a:lnTo>
                <a:lnTo>
                  <a:pt x="2299919" y="119719"/>
                </a:lnTo>
                <a:lnTo>
                  <a:pt x="2299919" y="110514"/>
                </a:lnTo>
                <a:lnTo>
                  <a:pt x="2272314" y="108673"/>
                </a:lnTo>
                <a:close/>
              </a:path>
              <a:path w="2410460" h="124460">
                <a:moveTo>
                  <a:pt x="2217078" y="105911"/>
                </a:moveTo>
                <a:lnTo>
                  <a:pt x="2217078" y="115116"/>
                </a:lnTo>
                <a:lnTo>
                  <a:pt x="2229041" y="116037"/>
                </a:lnTo>
                <a:lnTo>
                  <a:pt x="2244684" y="116957"/>
                </a:lnTo>
                <a:lnTo>
                  <a:pt x="2244684" y="107752"/>
                </a:lnTo>
                <a:lnTo>
                  <a:pt x="2229041" y="106832"/>
                </a:lnTo>
                <a:lnTo>
                  <a:pt x="2217078" y="105911"/>
                </a:lnTo>
                <a:close/>
              </a:path>
              <a:path w="2410460" h="124460">
                <a:moveTo>
                  <a:pt x="2161881" y="104070"/>
                </a:moveTo>
                <a:lnTo>
                  <a:pt x="2161881" y="113275"/>
                </a:lnTo>
                <a:lnTo>
                  <a:pt x="2189486" y="114196"/>
                </a:lnTo>
                <a:lnTo>
                  <a:pt x="2189486" y="104990"/>
                </a:lnTo>
                <a:lnTo>
                  <a:pt x="2161881" y="104070"/>
                </a:lnTo>
                <a:close/>
              </a:path>
              <a:path w="2410460" h="124460">
                <a:moveTo>
                  <a:pt x="2106645" y="101308"/>
                </a:moveTo>
                <a:lnTo>
                  <a:pt x="2106645" y="110514"/>
                </a:lnTo>
                <a:lnTo>
                  <a:pt x="2134250" y="111434"/>
                </a:lnTo>
                <a:lnTo>
                  <a:pt x="2134250" y="102229"/>
                </a:lnTo>
                <a:lnTo>
                  <a:pt x="2106645" y="101308"/>
                </a:lnTo>
                <a:close/>
              </a:path>
              <a:path w="2410460" h="124460">
                <a:moveTo>
                  <a:pt x="2051435" y="98547"/>
                </a:moveTo>
                <a:lnTo>
                  <a:pt x="2051435" y="107752"/>
                </a:lnTo>
                <a:lnTo>
                  <a:pt x="2079040" y="108673"/>
                </a:lnTo>
                <a:lnTo>
                  <a:pt x="2079040" y="99467"/>
                </a:lnTo>
                <a:lnTo>
                  <a:pt x="2051435" y="98547"/>
                </a:lnTo>
                <a:close/>
              </a:path>
              <a:path w="2410460" h="124460">
                <a:moveTo>
                  <a:pt x="1996199" y="95760"/>
                </a:moveTo>
                <a:lnTo>
                  <a:pt x="1996199" y="104990"/>
                </a:lnTo>
                <a:lnTo>
                  <a:pt x="2023804" y="106832"/>
                </a:lnTo>
                <a:lnTo>
                  <a:pt x="2023804" y="97601"/>
                </a:lnTo>
                <a:lnTo>
                  <a:pt x="1996199" y="95760"/>
                </a:lnTo>
                <a:close/>
              </a:path>
              <a:path w="2410460" h="124460">
                <a:moveTo>
                  <a:pt x="1940975" y="92998"/>
                </a:moveTo>
                <a:lnTo>
                  <a:pt x="1940975" y="102229"/>
                </a:lnTo>
                <a:lnTo>
                  <a:pt x="1968606" y="104070"/>
                </a:lnTo>
                <a:lnTo>
                  <a:pt x="1968606" y="103149"/>
                </a:lnTo>
                <a:lnTo>
                  <a:pt x="1971367" y="103149"/>
                </a:lnTo>
                <a:lnTo>
                  <a:pt x="1975047" y="101308"/>
                </a:lnTo>
                <a:lnTo>
                  <a:pt x="1975968" y="98547"/>
                </a:lnTo>
                <a:lnTo>
                  <a:pt x="1975047" y="95760"/>
                </a:lnTo>
                <a:lnTo>
                  <a:pt x="1971367" y="93919"/>
                </a:lnTo>
                <a:lnTo>
                  <a:pt x="1955724" y="93919"/>
                </a:lnTo>
                <a:lnTo>
                  <a:pt x="1940975" y="92998"/>
                </a:lnTo>
                <a:close/>
              </a:path>
              <a:path w="2410460" h="124460">
                <a:moveTo>
                  <a:pt x="1955724" y="92998"/>
                </a:moveTo>
                <a:lnTo>
                  <a:pt x="1955724" y="93919"/>
                </a:lnTo>
                <a:lnTo>
                  <a:pt x="1971367" y="93919"/>
                </a:lnTo>
                <a:lnTo>
                  <a:pt x="1955724" y="92998"/>
                </a:lnTo>
                <a:close/>
              </a:path>
              <a:path w="2410460" h="124460">
                <a:moveTo>
                  <a:pt x="1900488" y="90236"/>
                </a:moveTo>
                <a:lnTo>
                  <a:pt x="1900488" y="99467"/>
                </a:lnTo>
                <a:lnTo>
                  <a:pt x="1928093" y="101308"/>
                </a:lnTo>
                <a:lnTo>
                  <a:pt x="1928093" y="92078"/>
                </a:lnTo>
                <a:lnTo>
                  <a:pt x="1900488" y="90236"/>
                </a:lnTo>
                <a:close/>
              </a:path>
              <a:path w="2410460" h="124460">
                <a:moveTo>
                  <a:pt x="1845278" y="88395"/>
                </a:moveTo>
                <a:lnTo>
                  <a:pt x="1845278" y="97601"/>
                </a:lnTo>
                <a:lnTo>
                  <a:pt x="1872883" y="98547"/>
                </a:lnTo>
                <a:lnTo>
                  <a:pt x="1872883" y="89316"/>
                </a:lnTo>
                <a:lnTo>
                  <a:pt x="1845278" y="88395"/>
                </a:lnTo>
                <a:close/>
              </a:path>
              <a:path w="2410460" h="124460">
                <a:moveTo>
                  <a:pt x="1790054" y="85634"/>
                </a:moveTo>
                <a:lnTo>
                  <a:pt x="1790054" y="94839"/>
                </a:lnTo>
                <a:lnTo>
                  <a:pt x="1817647" y="95760"/>
                </a:lnTo>
                <a:lnTo>
                  <a:pt x="1817647" y="86554"/>
                </a:lnTo>
                <a:lnTo>
                  <a:pt x="1790054" y="85634"/>
                </a:lnTo>
                <a:close/>
              </a:path>
              <a:path w="2410460" h="124460">
                <a:moveTo>
                  <a:pt x="1723776" y="81952"/>
                </a:moveTo>
                <a:lnTo>
                  <a:pt x="1720096" y="81952"/>
                </a:lnTo>
                <a:lnTo>
                  <a:pt x="1720096" y="91157"/>
                </a:lnTo>
                <a:lnTo>
                  <a:pt x="1734818" y="92078"/>
                </a:lnTo>
                <a:lnTo>
                  <a:pt x="1762449" y="92998"/>
                </a:lnTo>
                <a:lnTo>
                  <a:pt x="1762449" y="83793"/>
                </a:lnTo>
                <a:lnTo>
                  <a:pt x="1735739" y="82872"/>
                </a:lnTo>
                <a:lnTo>
                  <a:pt x="1723776" y="81952"/>
                </a:lnTo>
                <a:close/>
              </a:path>
              <a:path w="2410460" h="124460">
                <a:moveTo>
                  <a:pt x="1668566" y="80111"/>
                </a:moveTo>
                <a:lnTo>
                  <a:pt x="1668566" y="89316"/>
                </a:lnTo>
                <a:lnTo>
                  <a:pt x="1696171" y="90236"/>
                </a:lnTo>
                <a:lnTo>
                  <a:pt x="1696171" y="81031"/>
                </a:lnTo>
                <a:lnTo>
                  <a:pt x="1668566" y="80111"/>
                </a:lnTo>
                <a:close/>
              </a:path>
              <a:path w="2410460" h="124460">
                <a:moveTo>
                  <a:pt x="1613330" y="77349"/>
                </a:moveTo>
                <a:lnTo>
                  <a:pt x="1613330" y="86554"/>
                </a:lnTo>
                <a:lnTo>
                  <a:pt x="1640961" y="87475"/>
                </a:lnTo>
                <a:lnTo>
                  <a:pt x="1640961" y="78270"/>
                </a:lnTo>
                <a:lnTo>
                  <a:pt x="1613330" y="77349"/>
                </a:lnTo>
                <a:close/>
              </a:path>
              <a:path w="2410460" h="124460">
                <a:moveTo>
                  <a:pt x="1558133" y="74588"/>
                </a:moveTo>
                <a:lnTo>
                  <a:pt x="1558133" y="83793"/>
                </a:lnTo>
                <a:lnTo>
                  <a:pt x="1585738" y="84713"/>
                </a:lnTo>
                <a:lnTo>
                  <a:pt x="1585738" y="75508"/>
                </a:lnTo>
                <a:lnTo>
                  <a:pt x="1558133" y="74588"/>
                </a:lnTo>
                <a:close/>
              </a:path>
              <a:path w="2410460" h="124460">
                <a:moveTo>
                  <a:pt x="1502897" y="71826"/>
                </a:moveTo>
                <a:lnTo>
                  <a:pt x="1502897" y="81031"/>
                </a:lnTo>
                <a:lnTo>
                  <a:pt x="1530527" y="81952"/>
                </a:lnTo>
                <a:lnTo>
                  <a:pt x="1530527" y="72747"/>
                </a:lnTo>
                <a:lnTo>
                  <a:pt x="1502897" y="71826"/>
                </a:lnTo>
                <a:close/>
              </a:path>
              <a:path w="2410460" h="124460">
                <a:moveTo>
                  <a:pt x="1447686" y="69064"/>
                </a:moveTo>
                <a:lnTo>
                  <a:pt x="1447686" y="78270"/>
                </a:lnTo>
                <a:lnTo>
                  <a:pt x="1490934" y="80111"/>
                </a:lnTo>
                <a:lnTo>
                  <a:pt x="1500136" y="80111"/>
                </a:lnTo>
                <a:lnTo>
                  <a:pt x="1500136" y="70905"/>
                </a:lnTo>
                <a:lnTo>
                  <a:pt x="1447686" y="69064"/>
                </a:lnTo>
                <a:close/>
              </a:path>
              <a:path w="2410460" h="124460">
                <a:moveTo>
                  <a:pt x="1444926" y="76429"/>
                </a:moveTo>
                <a:lnTo>
                  <a:pt x="1419135" y="76429"/>
                </a:lnTo>
                <a:lnTo>
                  <a:pt x="1441245" y="78270"/>
                </a:lnTo>
                <a:lnTo>
                  <a:pt x="1444926" y="78270"/>
                </a:lnTo>
                <a:lnTo>
                  <a:pt x="1444926" y="76429"/>
                </a:lnTo>
                <a:close/>
              </a:path>
              <a:path w="2410460" h="124460">
                <a:moveTo>
                  <a:pt x="1391530" y="66303"/>
                </a:moveTo>
                <a:lnTo>
                  <a:pt x="1391530" y="75508"/>
                </a:lnTo>
                <a:lnTo>
                  <a:pt x="1419135" y="77349"/>
                </a:lnTo>
                <a:lnTo>
                  <a:pt x="1419135" y="76429"/>
                </a:lnTo>
                <a:lnTo>
                  <a:pt x="1444926" y="76429"/>
                </a:lnTo>
                <a:lnTo>
                  <a:pt x="1444926" y="69064"/>
                </a:lnTo>
                <a:lnTo>
                  <a:pt x="1431110" y="68144"/>
                </a:lnTo>
                <a:lnTo>
                  <a:pt x="1413614" y="68144"/>
                </a:lnTo>
                <a:lnTo>
                  <a:pt x="1391530" y="66303"/>
                </a:lnTo>
                <a:close/>
              </a:path>
              <a:path w="2410460" h="124460">
                <a:moveTo>
                  <a:pt x="1417295" y="67223"/>
                </a:moveTo>
                <a:lnTo>
                  <a:pt x="1413614" y="67223"/>
                </a:lnTo>
                <a:lnTo>
                  <a:pt x="1413614" y="68144"/>
                </a:lnTo>
                <a:lnTo>
                  <a:pt x="1431110" y="68144"/>
                </a:lnTo>
                <a:lnTo>
                  <a:pt x="1417295" y="67223"/>
                </a:lnTo>
                <a:close/>
              </a:path>
              <a:path w="2410460" h="124460">
                <a:moveTo>
                  <a:pt x="1362097" y="64462"/>
                </a:moveTo>
                <a:lnTo>
                  <a:pt x="1362097" y="73667"/>
                </a:lnTo>
                <a:lnTo>
                  <a:pt x="1389690" y="75508"/>
                </a:lnTo>
                <a:lnTo>
                  <a:pt x="1389690" y="66303"/>
                </a:lnTo>
                <a:lnTo>
                  <a:pt x="1362097" y="64462"/>
                </a:lnTo>
                <a:close/>
              </a:path>
              <a:path w="2410460" h="124460">
                <a:moveTo>
                  <a:pt x="1306862" y="61700"/>
                </a:moveTo>
                <a:lnTo>
                  <a:pt x="1306862" y="70905"/>
                </a:lnTo>
                <a:lnTo>
                  <a:pt x="1334492" y="72747"/>
                </a:lnTo>
                <a:lnTo>
                  <a:pt x="1334492" y="63541"/>
                </a:lnTo>
                <a:lnTo>
                  <a:pt x="1306862" y="61700"/>
                </a:lnTo>
                <a:close/>
              </a:path>
              <a:path w="2410460" h="124460">
                <a:moveTo>
                  <a:pt x="1251651" y="59859"/>
                </a:moveTo>
                <a:lnTo>
                  <a:pt x="1251651" y="69064"/>
                </a:lnTo>
                <a:lnTo>
                  <a:pt x="1279256" y="69985"/>
                </a:lnTo>
                <a:lnTo>
                  <a:pt x="1279256" y="60780"/>
                </a:lnTo>
                <a:lnTo>
                  <a:pt x="1251651" y="59859"/>
                </a:lnTo>
                <a:close/>
              </a:path>
              <a:path w="2410460" h="124460">
                <a:moveTo>
                  <a:pt x="1196415" y="57098"/>
                </a:moveTo>
                <a:lnTo>
                  <a:pt x="1196415" y="66303"/>
                </a:lnTo>
                <a:lnTo>
                  <a:pt x="1224059" y="67223"/>
                </a:lnTo>
                <a:lnTo>
                  <a:pt x="1224059" y="58018"/>
                </a:lnTo>
                <a:lnTo>
                  <a:pt x="1196415" y="57098"/>
                </a:lnTo>
                <a:close/>
              </a:path>
              <a:path w="2410460" h="124460">
                <a:moveTo>
                  <a:pt x="1141218" y="54336"/>
                </a:moveTo>
                <a:lnTo>
                  <a:pt x="1141218" y="63541"/>
                </a:lnTo>
                <a:lnTo>
                  <a:pt x="1168823" y="64462"/>
                </a:lnTo>
                <a:lnTo>
                  <a:pt x="1168823" y="55257"/>
                </a:lnTo>
                <a:lnTo>
                  <a:pt x="1141218" y="54336"/>
                </a:lnTo>
                <a:close/>
              </a:path>
              <a:path w="2410460" h="124460">
                <a:moveTo>
                  <a:pt x="1085982" y="51574"/>
                </a:moveTo>
                <a:lnTo>
                  <a:pt x="1085982" y="60780"/>
                </a:lnTo>
                <a:lnTo>
                  <a:pt x="1113613" y="62621"/>
                </a:lnTo>
                <a:lnTo>
                  <a:pt x="1113613" y="53416"/>
                </a:lnTo>
                <a:lnTo>
                  <a:pt x="1085982" y="51574"/>
                </a:lnTo>
                <a:close/>
              </a:path>
              <a:path w="2410460" h="124460">
                <a:moveTo>
                  <a:pt x="1030784" y="49733"/>
                </a:moveTo>
                <a:lnTo>
                  <a:pt x="1030784" y="58939"/>
                </a:lnTo>
                <a:lnTo>
                  <a:pt x="1058377" y="59859"/>
                </a:lnTo>
                <a:lnTo>
                  <a:pt x="1058377" y="50654"/>
                </a:lnTo>
                <a:lnTo>
                  <a:pt x="1030784" y="49733"/>
                </a:lnTo>
                <a:close/>
              </a:path>
              <a:path w="2410460" h="124460">
                <a:moveTo>
                  <a:pt x="975548" y="46972"/>
                </a:moveTo>
                <a:lnTo>
                  <a:pt x="975548" y="56177"/>
                </a:lnTo>
                <a:lnTo>
                  <a:pt x="1003179" y="57098"/>
                </a:lnTo>
                <a:lnTo>
                  <a:pt x="1003179" y="47892"/>
                </a:lnTo>
                <a:lnTo>
                  <a:pt x="975548" y="46972"/>
                </a:lnTo>
                <a:close/>
              </a:path>
              <a:path w="2410460" h="124460">
                <a:moveTo>
                  <a:pt x="920338" y="44210"/>
                </a:moveTo>
                <a:lnTo>
                  <a:pt x="920338" y="53416"/>
                </a:lnTo>
                <a:lnTo>
                  <a:pt x="947943" y="55257"/>
                </a:lnTo>
                <a:lnTo>
                  <a:pt x="947943" y="46051"/>
                </a:lnTo>
                <a:lnTo>
                  <a:pt x="920338" y="44210"/>
                </a:lnTo>
                <a:close/>
              </a:path>
              <a:path w="2410460" h="124460">
                <a:moveTo>
                  <a:pt x="865102" y="41449"/>
                </a:moveTo>
                <a:lnTo>
                  <a:pt x="865102" y="50654"/>
                </a:lnTo>
                <a:lnTo>
                  <a:pt x="892707" y="52495"/>
                </a:lnTo>
                <a:lnTo>
                  <a:pt x="892707" y="43290"/>
                </a:lnTo>
                <a:lnTo>
                  <a:pt x="865102" y="41449"/>
                </a:lnTo>
                <a:close/>
              </a:path>
              <a:path w="2410460" h="124460">
                <a:moveTo>
                  <a:pt x="809904" y="38687"/>
                </a:moveTo>
                <a:lnTo>
                  <a:pt x="809904" y="47892"/>
                </a:lnTo>
                <a:lnTo>
                  <a:pt x="837497" y="49733"/>
                </a:lnTo>
                <a:lnTo>
                  <a:pt x="837497" y="40528"/>
                </a:lnTo>
                <a:lnTo>
                  <a:pt x="809904" y="38687"/>
                </a:lnTo>
                <a:close/>
              </a:path>
              <a:path w="2410460" h="124460">
                <a:moveTo>
                  <a:pt x="754669" y="35926"/>
                </a:moveTo>
                <a:lnTo>
                  <a:pt x="754669" y="45131"/>
                </a:lnTo>
                <a:lnTo>
                  <a:pt x="782274" y="46972"/>
                </a:lnTo>
                <a:lnTo>
                  <a:pt x="782274" y="37767"/>
                </a:lnTo>
                <a:lnTo>
                  <a:pt x="754669" y="35926"/>
                </a:lnTo>
                <a:close/>
              </a:path>
              <a:path w="2410460" h="124460">
                <a:moveTo>
                  <a:pt x="699458" y="33164"/>
                </a:moveTo>
                <a:lnTo>
                  <a:pt x="699458" y="42369"/>
                </a:lnTo>
                <a:lnTo>
                  <a:pt x="727063" y="44210"/>
                </a:lnTo>
                <a:lnTo>
                  <a:pt x="727063" y="35005"/>
                </a:lnTo>
                <a:lnTo>
                  <a:pt x="699458" y="33164"/>
                </a:lnTo>
                <a:close/>
              </a:path>
              <a:path w="2410460" h="124460">
                <a:moveTo>
                  <a:pt x="644222" y="30402"/>
                </a:moveTo>
                <a:lnTo>
                  <a:pt x="644222" y="39608"/>
                </a:lnTo>
                <a:lnTo>
                  <a:pt x="671828" y="41449"/>
                </a:lnTo>
                <a:lnTo>
                  <a:pt x="671828" y="32243"/>
                </a:lnTo>
                <a:lnTo>
                  <a:pt x="644222" y="30402"/>
                </a:lnTo>
                <a:close/>
              </a:path>
              <a:path w="2410460" h="124460">
                <a:moveTo>
                  <a:pt x="589025" y="28561"/>
                </a:moveTo>
                <a:lnTo>
                  <a:pt x="589025" y="37767"/>
                </a:lnTo>
                <a:lnTo>
                  <a:pt x="616630" y="38687"/>
                </a:lnTo>
                <a:lnTo>
                  <a:pt x="616630" y="29482"/>
                </a:lnTo>
                <a:lnTo>
                  <a:pt x="589025" y="28561"/>
                </a:lnTo>
                <a:close/>
              </a:path>
              <a:path w="2410460" h="124460">
                <a:moveTo>
                  <a:pt x="533789" y="25800"/>
                </a:moveTo>
                <a:lnTo>
                  <a:pt x="533789" y="35005"/>
                </a:lnTo>
                <a:lnTo>
                  <a:pt x="561394" y="35926"/>
                </a:lnTo>
                <a:lnTo>
                  <a:pt x="561394" y="26720"/>
                </a:lnTo>
                <a:lnTo>
                  <a:pt x="533789" y="25800"/>
                </a:lnTo>
                <a:close/>
              </a:path>
              <a:path w="2410460" h="124460">
                <a:moveTo>
                  <a:pt x="478553" y="23051"/>
                </a:moveTo>
                <a:lnTo>
                  <a:pt x="478553" y="32243"/>
                </a:lnTo>
                <a:lnTo>
                  <a:pt x="506184" y="33164"/>
                </a:lnTo>
                <a:lnTo>
                  <a:pt x="506184" y="23971"/>
                </a:lnTo>
                <a:lnTo>
                  <a:pt x="478553" y="23051"/>
                </a:lnTo>
                <a:close/>
              </a:path>
              <a:path w="2410460" h="124460">
                <a:moveTo>
                  <a:pt x="423356" y="20251"/>
                </a:moveTo>
                <a:lnTo>
                  <a:pt x="423356" y="29482"/>
                </a:lnTo>
                <a:lnTo>
                  <a:pt x="450948" y="31323"/>
                </a:lnTo>
                <a:lnTo>
                  <a:pt x="450948" y="22092"/>
                </a:lnTo>
                <a:lnTo>
                  <a:pt x="423356" y="20251"/>
                </a:lnTo>
                <a:close/>
              </a:path>
              <a:path w="2410460" h="124460">
                <a:moveTo>
                  <a:pt x="368119" y="17489"/>
                </a:moveTo>
                <a:lnTo>
                  <a:pt x="368119" y="26720"/>
                </a:lnTo>
                <a:lnTo>
                  <a:pt x="395750" y="28561"/>
                </a:lnTo>
                <a:lnTo>
                  <a:pt x="395750" y="19331"/>
                </a:lnTo>
                <a:lnTo>
                  <a:pt x="368119" y="17489"/>
                </a:lnTo>
                <a:close/>
              </a:path>
              <a:path w="2410460" h="124460">
                <a:moveTo>
                  <a:pt x="312909" y="15648"/>
                </a:moveTo>
                <a:lnTo>
                  <a:pt x="312909" y="24879"/>
                </a:lnTo>
                <a:lnTo>
                  <a:pt x="340514" y="25800"/>
                </a:lnTo>
                <a:lnTo>
                  <a:pt x="340514" y="16569"/>
                </a:lnTo>
                <a:lnTo>
                  <a:pt x="312909" y="15648"/>
                </a:lnTo>
                <a:close/>
              </a:path>
              <a:path w="2410460" h="124460">
                <a:moveTo>
                  <a:pt x="257673" y="12887"/>
                </a:moveTo>
                <a:lnTo>
                  <a:pt x="257673" y="22092"/>
                </a:lnTo>
                <a:lnTo>
                  <a:pt x="285304" y="23051"/>
                </a:lnTo>
                <a:lnTo>
                  <a:pt x="285304" y="13807"/>
                </a:lnTo>
                <a:lnTo>
                  <a:pt x="257673" y="12887"/>
                </a:lnTo>
                <a:close/>
              </a:path>
              <a:path w="2410460" h="124460">
                <a:moveTo>
                  <a:pt x="202476" y="10125"/>
                </a:moveTo>
                <a:lnTo>
                  <a:pt x="202476" y="19331"/>
                </a:lnTo>
                <a:lnTo>
                  <a:pt x="230081" y="20251"/>
                </a:lnTo>
                <a:lnTo>
                  <a:pt x="230081" y="11046"/>
                </a:lnTo>
                <a:lnTo>
                  <a:pt x="202476" y="10125"/>
                </a:lnTo>
                <a:close/>
              </a:path>
              <a:path w="2410460" h="124460">
                <a:moveTo>
                  <a:pt x="147240" y="7364"/>
                </a:moveTo>
                <a:lnTo>
                  <a:pt x="147240" y="16569"/>
                </a:lnTo>
                <a:lnTo>
                  <a:pt x="174871" y="18410"/>
                </a:lnTo>
                <a:lnTo>
                  <a:pt x="174871" y="9205"/>
                </a:lnTo>
                <a:lnTo>
                  <a:pt x="147240" y="7364"/>
                </a:lnTo>
                <a:close/>
              </a:path>
              <a:path w="2410460" h="124460">
                <a:moveTo>
                  <a:pt x="92029" y="4602"/>
                </a:moveTo>
                <a:lnTo>
                  <a:pt x="92029" y="13807"/>
                </a:lnTo>
                <a:lnTo>
                  <a:pt x="119634" y="15648"/>
                </a:lnTo>
                <a:lnTo>
                  <a:pt x="119634" y="6443"/>
                </a:lnTo>
                <a:lnTo>
                  <a:pt x="92029" y="4602"/>
                </a:lnTo>
                <a:close/>
              </a:path>
              <a:path w="2410460" h="124460">
                <a:moveTo>
                  <a:pt x="36793" y="1841"/>
                </a:moveTo>
                <a:lnTo>
                  <a:pt x="36793" y="11046"/>
                </a:lnTo>
                <a:lnTo>
                  <a:pt x="64437" y="12887"/>
                </a:lnTo>
                <a:lnTo>
                  <a:pt x="64437" y="3682"/>
                </a:lnTo>
                <a:lnTo>
                  <a:pt x="36793" y="1841"/>
                </a:lnTo>
                <a:close/>
              </a:path>
              <a:path w="2410460" h="124460">
                <a:moveTo>
                  <a:pt x="0" y="0"/>
                </a:moveTo>
                <a:lnTo>
                  <a:pt x="0" y="9205"/>
                </a:lnTo>
                <a:lnTo>
                  <a:pt x="9201" y="10125"/>
                </a:lnTo>
                <a:lnTo>
                  <a:pt x="9201" y="920"/>
                </a:lnTo>
                <a:lnTo>
                  <a:pt x="0" y="0"/>
                </a:lnTo>
                <a:close/>
              </a:path>
            </a:pathLst>
          </a:custGeom>
          <a:solidFill>
            <a:srgbClr val="0000FF"/>
          </a:solidFill>
        </p:spPr>
        <p:txBody>
          <a:bodyPr wrap="square" lIns="0" tIns="0" rIns="0" bIns="0" rtlCol="0"/>
          <a:lstStyle/>
          <a:p>
            <a:endParaRPr/>
          </a:p>
        </p:txBody>
      </p:sp>
      <p:sp>
        <p:nvSpPr>
          <p:cNvPr id="2564" name="object 2564"/>
          <p:cNvSpPr/>
          <p:nvPr/>
        </p:nvSpPr>
        <p:spPr>
          <a:xfrm>
            <a:off x="6018357" y="5324526"/>
            <a:ext cx="27940" cy="10160"/>
          </a:xfrm>
          <a:custGeom>
            <a:avLst/>
            <a:gdLst/>
            <a:ahLst/>
            <a:cxnLst/>
            <a:rect l="l" t="t" r="r" b="b"/>
            <a:pathLst>
              <a:path w="27939" h="10160">
                <a:moveTo>
                  <a:pt x="0" y="0"/>
                </a:moveTo>
                <a:lnTo>
                  <a:pt x="27592" y="920"/>
                </a:lnTo>
                <a:lnTo>
                  <a:pt x="27592" y="10125"/>
                </a:lnTo>
                <a:lnTo>
                  <a:pt x="0" y="9205"/>
                </a:lnTo>
                <a:lnTo>
                  <a:pt x="0" y="0"/>
                </a:lnTo>
                <a:close/>
              </a:path>
            </a:pathLst>
          </a:custGeom>
          <a:ln w="3175">
            <a:solidFill>
              <a:srgbClr val="0000FF"/>
            </a:solidFill>
          </a:ln>
        </p:spPr>
        <p:txBody>
          <a:bodyPr wrap="square" lIns="0" tIns="0" rIns="0" bIns="0" rtlCol="0"/>
          <a:lstStyle/>
          <a:p>
            <a:endParaRPr/>
          </a:p>
        </p:txBody>
      </p:sp>
      <p:sp>
        <p:nvSpPr>
          <p:cNvPr id="2565" name="object 2565"/>
          <p:cNvSpPr/>
          <p:nvPr/>
        </p:nvSpPr>
        <p:spPr>
          <a:xfrm>
            <a:off x="5963120" y="5321765"/>
            <a:ext cx="27940" cy="10160"/>
          </a:xfrm>
          <a:custGeom>
            <a:avLst/>
            <a:gdLst/>
            <a:ahLst/>
            <a:cxnLst/>
            <a:rect l="l" t="t" r="r" b="b"/>
            <a:pathLst>
              <a:path w="27939" h="10160">
                <a:moveTo>
                  <a:pt x="0" y="0"/>
                </a:moveTo>
                <a:lnTo>
                  <a:pt x="27592" y="920"/>
                </a:lnTo>
                <a:lnTo>
                  <a:pt x="27592" y="10125"/>
                </a:lnTo>
                <a:lnTo>
                  <a:pt x="0" y="9205"/>
                </a:lnTo>
                <a:lnTo>
                  <a:pt x="0" y="0"/>
                </a:lnTo>
                <a:close/>
              </a:path>
            </a:pathLst>
          </a:custGeom>
          <a:ln w="3175">
            <a:solidFill>
              <a:srgbClr val="0000FF"/>
            </a:solidFill>
          </a:ln>
        </p:spPr>
        <p:txBody>
          <a:bodyPr wrap="square" lIns="0" tIns="0" rIns="0" bIns="0" rtlCol="0"/>
          <a:lstStyle/>
          <a:p>
            <a:endParaRPr/>
          </a:p>
        </p:txBody>
      </p:sp>
      <p:sp>
        <p:nvSpPr>
          <p:cNvPr id="2566" name="object 2566"/>
          <p:cNvSpPr/>
          <p:nvPr/>
        </p:nvSpPr>
        <p:spPr>
          <a:xfrm>
            <a:off x="5907910" y="5319003"/>
            <a:ext cx="27940" cy="11430"/>
          </a:xfrm>
          <a:custGeom>
            <a:avLst/>
            <a:gdLst/>
            <a:ahLst/>
            <a:cxnLst/>
            <a:rect l="l" t="t" r="r" b="b"/>
            <a:pathLst>
              <a:path w="27939" h="11429">
                <a:moveTo>
                  <a:pt x="0" y="0"/>
                </a:moveTo>
                <a:lnTo>
                  <a:pt x="27605" y="1841"/>
                </a:lnTo>
                <a:lnTo>
                  <a:pt x="27605" y="11046"/>
                </a:lnTo>
                <a:lnTo>
                  <a:pt x="0" y="9205"/>
                </a:lnTo>
                <a:lnTo>
                  <a:pt x="0" y="0"/>
                </a:lnTo>
                <a:close/>
              </a:path>
            </a:pathLst>
          </a:custGeom>
          <a:ln w="3175">
            <a:solidFill>
              <a:srgbClr val="0000FF"/>
            </a:solidFill>
          </a:ln>
        </p:spPr>
        <p:txBody>
          <a:bodyPr wrap="square" lIns="0" tIns="0" rIns="0" bIns="0" rtlCol="0"/>
          <a:lstStyle/>
          <a:p>
            <a:endParaRPr/>
          </a:p>
        </p:txBody>
      </p:sp>
      <p:sp>
        <p:nvSpPr>
          <p:cNvPr id="2567" name="object 2567"/>
          <p:cNvSpPr/>
          <p:nvPr/>
        </p:nvSpPr>
        <p:spPr>
          <a:xfrm>
            <a:off x="5852674" y="5316241"/>
            <a:ext cx="27940" cy="11430"/>
          </a:xfrm>
          <a:custGeom>
            <a:avLst/>
            <a:gdLst/>
            <a:ahLst/>
            <a:cxnLst/>
            <a:rect l="l" t="t" r="r" b="b"/>
            <a:pathLst>
              <a:path w="27939" h="11429">
                <a:moveTo>
                  <a:pt x="0" y="0"/>
                </a:moveTo>
                <a:lnTo>
                  <a:pt x="11962" y="920"/>
                </a:lnTo>
                <a:lnTo>
                  <a:pt x="27605" y="1841"/>
                </a:lnTo>
                <a:lnTo>
                  <a:pt x="27605" y="11046"/>
                </a:lnTo>
                <a:lnTo>
                  <a:pt x="11962" y="10125"/>
                </a:lnTo>
                <a:lnTo>
                  <a:pt x="0" y="9205"/>
                </a:lnTo>
                <a:lnTo>
                  <a:pt x="0" y="0"/>
                </a:lnTo>
                <a:close/>
              </a:path>
            </a:pathLst>
          </a:custGeom>
          <a:ln w="3175">
            <a:solidFill>
              <a:srgbClr val="0000FF"/>
            </a:solidFill>
          </a:ln>
        </p:spPr>
        <p:txBody>
          <a:bodyPr wrap="square" lIns="0" tIns="0" rIns="0" bIns="0" rtlCol="0"/>
          <a:lstStyle/>
          <a:p>
            <a:endParaRPr/>
          </a:p>
        </p:txBody>
      </p:sp>
      <p:sp>
        <p:nvSpPr>
          <p:cNvPr id="2568" name="object 2568"/>
          <p:cNvSpPr/>
          <p:nvPr/>
        </p:nvSpPr>
        <p:spPr>
          <a:xfrm>
            <a:off x="5797477" y="5314400"/>
            <a:ext cx="27940" cy="10160"/>
          </a:xfrm>
          <a:custGeom>
            <a:avLst/>
            <a:gdLst/>
            <a:ahLst/>
            <a:cxnLst/>
            <a:rect l="l" t="t" r="r" b="b"/>
            <a:pathLst>
              <a:path w="27939" h="10160">
                <a:moveTo>
                  <a:pt x="0" y="0"/>
                </a:moveTo>
                <a:lnTo>
                  <a:pt x="27605" y="920"/>
                </a:lnTo>
                <a:lnTo>
                  <a:pt x="27605" y="10125"/>
                </a:lnTo>
                <a:lnTo>
                  <a:pt x="0" y="9205"/>
                </a:lnTo>
                <a:lnTo>
                  <a:pt x="0" y="0"/>
                </a:lnTo>
                <a:close/>
              </a:path>
            </a:pathLst>
          </a:custGeom>
          <a:ln w="3175">
            <a:solidFill>
              <a:srgbClr val="0000FF"/>
            </a:solidFill>
          </a:ln>
        </p:spPr>
        <p:txBody>
          <a:bodyPr wrap="square" lIns="0" tIns="0" rIns="0" bIns="0" rtlCol="0"/>
          <a:lstStyle/>
          <a:p>
            <a:endParaRPr/>
          </a:p>
        </p:txBody>
      </p:sp>
      <p:sp>
        <p:nvSpPr>
          <p:cNvPr id="2569" name="object 2569"/>
          <p:cNvSpPr/>
          <p:nvPr/>
        </p:nvSpPr>
        <p:spPr>
          <a:xfrm>
            <a:off x="5742241" y="5311639"/>
            <a:ext cx="27940" cy="10160"/>
          </a:xfrm>
          <a:custGeom>
            <a:avLst/>
            <a:gdLst/>
            <a:ahLst/>
            <a:cxnLst/>
            <a:rect l="l" t="t" r="r" b="b"/>
            <a:pathLst>
              <a:path w="27939" h="10160">
                <a:moveTo>
                  <a:pt x="0" y="0"/>
                </a:moveTo>
                <a:lnTo>
                  <a:pt x="27605" y="920"/>
                </a:lnTo>
                <a:lnTo>
                  <a:pt x="27605" y="10125"/>
                </a:lnTo>
                <a:lnTo>
                  <a:pt x="0" y="9205"/>
                </a:lnTo>
                <a:lnTo>
                  <a:pt x="0" y="0"/>
                </a:lnTo>
                <a:close/>
              </a:path>
            </a:pathLst>
          </a:custGeom>
          <a:ln w="3175">
            <a:solidFill>
              <a:srgbClr val="0000FF"/>
            </a:solidFill>
          </a:ln>
        </p:spPr>
        <p:txBody>
          <a:bodyPr wrap="square" lIns="0" tIns="0" rIns="0" bIns="0" rtlCol="0"/>
          <a:lstStyle/>
          <a:p>
            <a:endParaRPr/>
          </a:p>
        </p:txBody>
      </p:sp>
      <p:sp>
        <p:nvSpPr>
          <p:cNvPr id="2570" name="object 2570"/>
          <p:cNvSpPr/>
          <p:nvPr/>
        </p:nvSpPr>
        <p:spPr>
          <a:xfrm>
            <a:off x="5687030" y="5308877"/>
            <a:ext cx="27940" cy="10160"/>
          </a:xfrm>
          <a:custGeom>
            <a:avLst/>
            <a:gdLst/>
            <a:ahLst/>
            <a:cxnLst/>
            <a:rect l="l" t="t" r="r" b="b"/>
            <a:pathLst>
              <a:path w="27939" h="10160">
                <a:moveTo>
                  <a:pt x="0" y="0"/>
                </a:moveTo>
                <a:lnTo>
                  <a:pt x="27605" y="920"/>
                </a:lnTo>
                <a:lnTo>
                  <a:pt x="27605" y="10125"/>
                </a:lnTo>
                <a:lnTo>
                  <a:pt x="0" y="9205"/>
                </a:lnTo>
                <a:lnTo>
                  <a:pt x="0" y="0"/>
                </a:lnTo>
                <a:close/>
              </a:path>
            </a:pathLst>
          </a:custGeom>
          <a:ln w="3175">
            <a:solidFill>
              <a:srgbClr val="0000FF"/>
            </a:solidFill>
          </a:ln>
        </p:spPr>
        <p:txBody>
          <a:bodyPr wrap="square" lIns="0" tIns="0" rIns="0" bIns="0" rtlCol="0"/>
          <a:lstStyle/>
          <a:p>
            <a:endParaRPr/>
          </a:p>
        </p:txBody>
      </p:sp>
      <p:sp>
        <p:nvSpPr>
          <p:cNvPr id="2571" name="object 2571"/>
          <p:cNvSpPr/>
          <p:nvPr/>
        </p:nvSpPr>
        <p:spPr>
          <a:xfrm>
            <a:off x="5631795" y="5306090"/>
            <a:ext cx="27940" cy="11430"/>
          </a:xfrm>
          <a:custGeom>
            <a:avLst/>
            <a:gdLst/>
            <a:ahLst/>
            <a:cxnLst/>
            <a:rect l="l" t="t" r="r" b="b"/>
            <a:pathLst>
              <a:path w="27939" h="11429">
                <a:moveTo>
                  <a:pt x="0" y="0"/>
                </a:moveTo>
                <a:lnTo>
                  <a:pt x="27605" y="1841"/>
                </a:lnTo>
                <a:lnTo>
                  <a:pt x="27605" y="11071"/>
                </a:lnTo>
                <a:lnTo>
                  <a:pt x="0" y="9230"/>
                </a:lnTo>
                <a:lnTo>
                  <a:pt x="0" y="0"/>
                </a:lnTo>
                <a:close/>
              </a:path>
            </a:pathLst>
          </a:custGeom>
          <a:ln w="3175">
            <a:solidFill>
              <a:srgbClr val="0000FF"/>
            </a:solidFill>
          </a:ln>
        </p:spPr>
        <p:txBody>
          <a:bodyPr wrap="square" lIns="0" tIns="0" rIns="0" bIns="0" rtlCol="0"/>
          <a:lstStyle/>
          <a:p>
            <a:endParaRPr/>
          </a:p>
        </p:txBody>
      </p:sp>
      <p:sp>
        <p:nvSpPr>
          <p:cNvPr id="2572" name="object 2572"/>
          <p:cNvSpPr/>
          <p:nvPr/>
        </p:nvSpPr>
        <p:spPr>
          <a:xfrm>
            <a:off x="5576572" y="5303329"/>
            <a:ext cx="35560" cy="11430"/>
          </a:xfrm>
          <a:custGeom>
            <a:avLst/>
            <a:gdLst/>
            <a:ahLst/>
            <a:cxnLst/>
            <a:rect l="l" t="t" r="r" b="b"/>
            <a:pathLst>
              <a:path w="35560" h="11429">
                <a:moveTo>
                  <a:pt x="0" y="0"/>
                </a:moveTo>
                <a:lnTo>
                  <a:pt x="14748" y="920"/>
                </a:lnTo>
                <a:lnTo>
                  <a:pt x="14748" y="0"/>
                </a:lnTo>
                <a:lnTo>
                  <a:pt x="30391" y="920"/>
                </a:lnTo>
                <a:lnTo>
                  <a:pt x="34071" y="2761"/>
                </a:lnTo>
                <a:lnTo>
                  <a:pt x="34992" y="5548"/>
                </a:lnTo>
                <a:lnTo>
                  <a:pt x="34071" y="8310"/>
                </a:lnTo>
                <a:lnTo>
                  <a:pt x="30391" y="10151"/>
                </a:lnTo>
                <a:lnTo>
                  <a:pt x="27630" y="10151"/>
                </a:lnTo>
                <a:lnTo>
                  <a:pt x="27630" y="11071"/>
                </a:lnTo>
                <a:lnTo>
                  <a:pt x="0" y="9230"/>
                </a:lnTo>
                <a:lnTo>
                  <a:pt x="0" y="0"/>
                </a:lnTo>
                <a:close/>
              </a:path>
            </a:pathLst>
          </a:custGeom>
          <a:ln w="3175">
            <a:solidFill>
              <a:srgbClr val="0000FF"/>
            </a:solidFill>
          </a:ln>
        </p:spPr>
        <p:txBody>
          <a:bodyPr wrap="square" lIns="0" tIns="0" rIns="0" bIns="0" rtlCol="0"/>
          <a:lstStyle/>
          <a:p>
            <a:endParaRPr/>
          </a:p>
        </p:txBody>
      </p:sp>
      <p:sp>
        <p:nvSpPr>
          <p:cNvPr id="2573" name="object 2573"/>
          <p:cNvSpPr/>
          <p:nvPr/>
        </p:nvSpPr>
        <p:spPr>
          <a:xfrm>
            <a:off x="5536084" y="5300567"/>
            <a:ext cx="27940" cy="11430"/>
          </a:xfrm>
          <a:custGeom>
            <a:avLst/>
            <a:gdLst/>
            <a:ahLst/>
            <a:cxnLst/>
            <a:rect l="l" t="t" r="r" b="b"/>
            <a:pathLst>
              <a:path w="27939" h="11429">
                <a:moveTo>
                  <a:pt x="0" y="0"/>
                </a:moveTo>
                <a:lnTo>
                  <a:pt x="27605" y="1841"/>
                </a:lnTo>
                <a:lnTo>
                  <a:pt x="27605" y="11071"/>
                </a:lnTo>
                <a:lnTo>
                  <a:pt x="0" y="9230"/>
                </a:lnTo>
                <a:lnTo>
                  <a:pt x="0" y="0"/>
                </a:lnTo>
                <a:close/>
              </a:path>
            </a:pathLst>
          </a:custGeom>
          <a:ln w="3175">
            <a:solidFill>
              <a:srgbClr val="0000FF"/>
            </a:solidFill>
          </a:ln>
        </p:spPr>
        <p:txBody>
          <a:bodyPr wrap="square" lIns="0" tIns="0" rIns="0" bIns="0" rtlCol="0"/>
          <a:lstStyle/>
          <a:p>
            <a:endParaRPr/>
          </a:p>
        </p:txBody>
      </p:sp>
      <p:sp>
        <p:nvSpPr>
          <p:cNvPr id="2574" name="object 2574"/>
          <p:cNvSpPr/>
          <p:nvPr/>
        </p:nvSpPr>
        <p:spPr>
          <a:xfrm>
            <a:off x="5480873" y="5298726"/>
            <a:ext cx="27940" cy="10160"/>
          </a:xfrm>
          <a:custGeom>
            <a:avLst/>
            <a:gdLst/>
            <a:ahLst/>
            <a:cxnLst/>
            <a:rect l="l" t="t" r="r" b="b"/>
            <a:pathLst>
              <a:path w="27939" h="10160">
                <a:moveTo>
                  <a:pt x="0" y="0"/>
                </a:moveTo>
                <a:lnTo>
                  <a:pt x="27605" y="920"/>
                </a:lnTo>
                <a:lnTo>
                  <a:pt x="27605" y="10151"/>
                </a:lnTo>
                <a:lnTo>
                  <a:pt x="0" y="9205"/>
                </a:lnTo>
                <a:lnTo>
                  <a:pt x="0" y="0"/>
                </a:lnTo>
                <a:close/>
              </a:path>
            </a:pathLst>
          </a:custGeom>
          <a:ln w="3175">
            <a:solidFill>
              <a:srgbClr val="0000FF"/>
            </a:solidFill>
          </a:ln>
        </p:spPr>
        <p:txBody>
          <a:bodyPr wrap="square" lIns="0" tIns="0" rIns="0" bIns="0" rtlCol="0"/>
          <a:lstStyle/>
          <a:p>
            <a:endParaRPr/>
          </a:p>
        </p:txBody>
      </p:sp>
      <p:sp>
        <p:nvSpPr>
          <p:cNvPr id="2575" name="object 2575"/>
          <p:cNvSpPr/>
          <p:nvPr/>
        </p:nvSpPr>
        <p:spPr>
          <a:xfrm>
            <a:off x="5425650" y="5295964"/>
            <a:ext cx="27940" cy="10160"/>
          </a:xfrm>
          <a:custGeom>
            <a:avLst/>
            <a:gdLst/>
            <a:ahLst/>
            <a:cxnLst/>
            <a:rect l="l" t="t" r="r" b="b"/>
            <a:pathLst>
              <a:path w="27939" h="10160">
                <a:moveTo>
                  <a:pt x="0" y="0"/>
                </a:moveTo>
                <a:lnTo>
                  <a:pt x="27592" y="920"/>
                </a:lnTo>
                <a:lnTo>
                  <a:pt x="27592" y="10125"/>
                </a:lnTo>
                <a:lnTo>
                  <a:pt x="0" y="9205"/>
                </a:lnTo>
                <a:lnTo>
                  <a:pt x="0" y="0"/>
                </a:lnTo>
                <a:close/>
              </a:path>
            </a:pathLst>
          </a:custGeom>
          <a:ln w="3175">
            <a:solidFill>
              <a:srgbClr val="0000FF"/>
            </a:solidFill>
          </a:ln>
        </p:spPr>
        <p:txBody>
          <a:bodyPr wrap="square" lIns="0" tIns="0" rIns="0" bIns="0" rtlCol="0"/>
          <a:lstStyle/>
          <a:p>
            <a:endParaRPr/>
          </a:p>
        </p:txBody>
      </p:sp>
      <p:sp>
        <p:nvSpPr>
          <p:cNvPr id="2576" name="object 2576"/>
          <p:cNvSpPr/>
          <p:nvPr/>
        </p:nvSpPr>
        <p:spPr>
          <a:xfrm>
            <a:off x="5355692" y="5292282"/>
            <a:ext cx="42545" cy="11430"/>
          </a:xfrm>
          <a:custGeom>
            <a:avLst/>
            <a:gdLst/>
            <a:ahLst/>
            <a:cxnLst/>
            <a:rect l="l" t="t" r="r" b="b"/>
            <a:pathLst>
              <a:path w="42545" h="11429">
                <a:moveTo>
                  <a:pt x="0" y="0"/>
                </a:moveTo>
                <a:lnTo>
                  <a:pt x="3680" y="0"/>
                </a:lnTo>
                <a:lnTo>
                  <a:pt x="15642" y="920"/>
                </a:lnTo>
                <a:lnTo>
                  <a:pt x="42353" y="1841"/>
                </a:lnTo>
                <a:lnTo>
                  <a:pt x="42353" y="11046"/>
                </a:lnTo>
                <a:lnTo>
                  <a:pt x="14722" y="10125"/>
                </a:lnTo>
                <a:lnTo>
                  <a:pt x="0" y="9205"/>
                </a:lnTo>
                <a:lnTo>
                  <a:pt x="0" y="0"/>
                </a:lnTo>
                <a:close/>
              </a:path>
            </a:pathLst>
          </a:custGeom>
          <a:ln w="3175">
            <a:solidFill>
              <a:srgbClr val="0000FF"/>
            </a:solidFill>
          </a:ln>
        </p:spPr>
        <p:txBody>
          <a:bodyPr wrap="square" lIns="0" tIns="0" rIns="0" bIns="0" rtlCol="0"/>
          <a:lstStyle/>
          <a:p>
            <a:endParaRPr/>
          </a:p>
        </p:txBody>
      </p:sp>
      <p:sp>
        <p:nvSpPr>
          <p:cNvPr id="2577" name="object 2577"/>
          <p:cNvSpPr/>
          <p:nvPr/>
        </p:nvSpPr>
        <p:spPr>
          <a:xfrm>
            <a:off x="5304162" y="5290441"/>
            <a:ext cx="27940" cy="10160"/>
          </a:xfrm>
          <a:custGeom>
            <a:avLst/>
            <a:gdLst/>
            <a:ahLst/>
            <a:cxnLst/>
            <a:rect l="l" t="t" r="r" b="b"/>
            <a:pathLst>
              <a:path w="27939" h="10160">
                <a:moveTo>
                  <a:pt x="0" y="0"/>
                </a:moveTo>
                <a:lnTo>
                  <a:pt x="27605" y="920"/>
                </a:lnTo>
                <a:lnTo>
                  <a:pt x="27605" y="10125"/>
                </a:lnTo>
                <a:lnTo>
                  <a:pt x="0" y="9205"/>
                </a:lnTo>
                <a:lnTo>
                  <a:pt x="0" y="0"/>
                </a:lnTo>
                <a:close/>
              </a:path>
            </a:pathLst>
          </a:custGeom>
          <a:ln w="3175">
            <a:solidFill>
              <a:srgbClr val="0000FF"/>
            </a:solidFill>
          </a:ln>
        </p:spPr>
        <p:txBody>
          <a:bodyPr wrap="square" lIns="0" tIns="0" rIns="0" bIns="0" rtlCol="0"/>
          <a:lstStyle/>
          <a:p>
            <a:endParaRPr/>
          </a:p>
        </p:txBody>
      </p:sp>
      <p:sp>
        <p:nvSpPr>
          <p:cNvPr id="2578" name="object 2578"/>
          <p:cNvSpPr/>
          <p:nvPr/>
        </p:nvSpPr>
        <p:spPr>
          <a:xfrm>
            <a:off x="5248926" y="5287679"/>
            <a:ext cx="27940" cy="10160"/>
          </a:xfrm>
          <a:custGeom>
            <a:avLst/>
            <a:gdLst/>
            <a:ahLst/>
            <a:cxnLst/>
            <a:rect l="l" t="t" r="r" b="b"/>
            <a:pathLst>
              <a:path w="27939" h="10160">
                <a:moveTo>
                  <a:pt x="0" y="0"/>
                </a:moveTo>
                <a:lnTo>
                  <a:pt x="27630" y="920"/>
                </a:lnTo>
                <a:lnTo>
                  <a:pt x="27630" y="10125"/>
                </a:lnTo>
                <a:lnTo>
                  <a:pt x="0" y="9205"/>
                </a:lnTo>
                <a:lnTo>
                  <a:pt x="0" y="0"/>
                </a:lnTo>
                <a:close/>
              </a:path>
            </a:pathLst>
          </a:custGeom>
          <a:ln w="3175">
            <a:solidFill>
              <a:srgbClr val="0000FF"/>
            </a:solidFill>
          </a:ln>
        </p:spPr>
        <p:txBody>
          <a:bodyPr wrap="square" lIns="0" tIns="0" rIns="0" bIns="0" rtlCol="0"/>
          <a:lstStyle/>
          <a:p>
            <a:endParaRPr/>
          </a:p>
        </p:txBody>
      </p:sp>
      <p:sp>
        <p:nvSpPr>
          <p:cNvPr id="2579" name="object 2579"/>
          <p:cNvSpPr/>
          <p:nvPr/>
        </p:nvSpPr>
        <p:spPr>
          <a:xfrm>
            <a:off x="5193729" y="5284918"/>
            <a:ext cx="27940" cy="10160"/>
          </a:xfrm>
          <a:custGeom>
            <a:avLst/>
            <a:gdLst/>
            <a:ahLst/>
            <a:cxnLst/>
            <a:rect l="l" t="t" r="r" b="b"/>
            <a:pathLst>
              <a:path w="27939" h="10160">
                <a:moveTo>
                  <a:pt x="0" y="0"/>
                </a:moveTo>
                <a:lnTo>
                  <a:pt x="27605" y="920"/>
                </a:lnTo>
                <a:lnTo>
                  <a:pt x="27605" y="10125"/>
                </a:lnTo>
                <a:lnTo>
                  <a:pt x="0" y="9205"/>
                </a:lnTo>
                <a:lnTo>
                  <a:pt x="0" y="0"/>
                </a:lnTo>
                <a:close/>
              </a:path>
            </a:pathLst>
          </a:custGeom>
          <a:ln w="3175">
            <a:solidFill>
              <a:srgbClr val="0000FF"/>
            </a:solidFill>
          </a:ln>
        </p:spPr>
        <p:txBody>
          <a:bodyPr wrap="square" lIns="0" tIns="0" rIns="0" bIns="0" rtlCol="0"/>
          <a:lstStyle/>
          <a:p>
            <a:endParaRPr/>
          </a:p>
        </p:txBody>
      </p:sp>
      <p:sp>
        <p:nvSpPr>
          <p:cNvPr id="2580" name="object 2580"/>
          <p:cNvSpPr/>
          <p:nvPr/>
        </p:nvSpPr>
        <p:spPr>
          <a:xfrm>
            <a:off x="5138492" y="5282157"/>
            <a:ext cx="27940" cy="10160"/>
          </a:xfrm>
          <a:custGeom>
            <a:avLst/>
            <a:gdLst/>
            <a:ahLst/>
            <a:cxnLst/>
            <a:rect l="l" t="t" r="r" b="b"/>
            <a:pathLst>
              <a:path w="27939" h="10160">
                <a:moveTo>
                  <a:pt x="0" y="0"/>
                </a:moveTo>
                <a:lnTo>
                  <a:pt x="27630" y="920"/>
                </a:lnTo>
                <a:lnTo>
                  <a:pt x="27630" y="10125"/>
                </a:lnTo>
                <a:lnTo>
                  <a:pt x="0" y="9205"/>
                </a:lnTo>
                <a:lnTo>
                  <a:pt x="0" y="0"/>
                </a:lnTo>
                <a:close/>
              </a:path>
            </a:pathLst>
          </a:custGeom>
          <a:ln w="3175">
            <a:solidFill>
              <a:srgbClr val="0000FF"/>
            </a:solidFill>
          </a:ln>
        </p:spPr>
        <p:txBody>
          <a:bodyPr wrap="square" lIns="0" tIns="0" rIns="0" bIns="0" rtlCol="0"/>
          <a:lstStyle/>
          <a:p>
            <a:endParaRPr/>
          </a:p>
        </p:txBody>
      </p:sp>
      <p:sp>
        <p:nvSpPr>
          <p:cNvPr id="2581" name="object 2581"/>
          <p:cNvSpPr/>
          <p:nvPr/>
        </p:nvSpPr>
        <p:spPr>
          <a:xfrm>
            <a:off x="5083282" y="5279395"/>
            <a:ext cx="52705" cy="11430"/>
          </a:xfrm>
          <a:custGeom>
            <a:avLst/>
            <a:gdLst/>
            <a:ahLst/>
            <a:cxnLst/>
            <a:rect l="l" t="t" r="r" b="b"/>
            <a:pathLst>
              <a:path w="52704" h="11429">
                <a:moveTo>
                  <a:pt x="0" y="0"/>
                </a:moveTo>
                <a:lnTo>
                  <a:pt x="27605" y="920"/>
                </a:lnTo>
                <a:lnTo>
                  <a:pt x="52449" y="1841"/>
                </a:lnTo>
                <a:lnTo>
                  <a:pt x="52449" y="11046"/>
                </a:lnTo>
                <a:lnTo>
                  <a:pt x="48769" y="11046"/>
                </a:lnTo>
                <a:lnTo>
                  <a:pt x="43248" y="11046"/>
                </a:lnTo>
                <a:lnTo>
                  <a:pt x="21163" y="10125"/>
                </a:lnTo>
                <a:lnTo>
                  <a:pt x="0" y="9205"/>
                </a:lnTo>
                <a:lnTo>
                  <a:pt x="0" y="0"/>
                </a:lnTo>
                <a:close/>
              </a:path>
            </a:pathLst>
          </a:custGeom>
          <a:ln w="3175">
            <a:solidFill>
              <a:srgbClr val="0000FF"/>
            </a:solidFill>
          </a:ln>
        </p:spPr>
        <p:txBody>
          <a:bodyPr wrap="square" lIns="0" tIns="0" rIns="0" bIns="0" rtlCol="0"/>
          <a:lstStyle/>
          <a:p>
            <a:endParaRPr/>
          </a:p>
        </p:txBody>
      </p:sp>
      <p:sp>
        <p:nvSpPr>
          <p:cNvPr id="2582" name="object 2582"/>
          <p:cNvSpPr/>
          <p:nvPr/>
        </p:nvSpPr>
        <p:spPr>
          <a:xfrm>
            <a:off x="5027126" y="5276633"/>
            <a:ext cx="53975" cy="12065"/>
          </a:xfrm>
          <a:custGeom>
            <a:avLst/>
            <a:gdLst/>
            <a:ahLst/>
            <a:cxnLst/>
            <a:rect l="l" t="t" r="r" b="b"/>
            <a:pathLst>
              <a:path w="53975" h="12064">
                <a:moveTo>
                  <a:pt x="0" y="0"/>
                </a:moveTo>
                <a:lnTo>
                  <a:pt x="22084" y="1841"/>
                </a:lnTo>
                <a:lnTo>
                  <a:pt x="22084" y="920"/>
                </a:lnTo>
                <a:lnTo>
                  <a:pt x="25764" y="920"/>
                </a:lnTo>
                <a:lnTo>
                  <a:pt x="53395" y="2761"/>
                </a:lnTo>
                <a:lnTo>
                  <a:pt x="53395" y="11966"/>
                </a:lnTo>
                <a:lnTo>
                  <a:pt x="49714" y="11966"/>
                </a:lnTo>
                <a:lnTo>
                  <a:pt x="27605" y="10125"/>
                </a:lnTo>
                <a:lnTo>
                  <a:pt x="27605" y="11046"/>
                </a:lnTo>
                <a:lnTo>
                  <a:pt x="0" y="9205"/>
                </a:lnTo>
                <a:lnTo>
                  <a:pt x="0" y="0"/>
                </a:lnTo>
                <a:close/>
              </a:path>
            </a:pathLst>
          </a:custGeom>
          <a:ln w="3175">
            <a:solidFill>
              <a:srgbClr val="0000FF"/>
            </a:solidFill>
          </a:ln>
        </p:spPr>
        <p:txBody>
          <a:bodyPr wrap="square" lIns="0" tIns="0" rIns="0" bIns="0" rtlCol="0"/>
          <a:lstStyle/>
          <a:p>
            <a:endParaRPr/>
          </a:p>
        </p:txBody>
      </p:sp>
      <p:sp>
        <p:nvSpPr>
          <p:cNvPr id="2583" name="object 2583"/>
          <p:cNvSpPr/>
          <p:nvPr/>
        </p:nvSpPr>
        <p:spPr>
          <a:xfrm>
            <a:off x="4997693" y="5274792"/>
            <a:ext cx="27940" cy="11430"/>
          </a:xfrm>
          <a:custGeom>
            <a:avLst/>
            <a:gdLst/>
            <a:ahLst/>
            <a:cxnLst/>
            <a:rect l="l" t="t" r="r" b="b"/>
            <a:pathLst>
              <a:path w="27939" h="11429">
                <a:moveTo>
                  <a:pt x="0" y="0"/>
                </a:moveTo>
                <a:lnTo>
                  <a:pt x="27592" y="1841"/>
                </a:lnTo>
                <a:lnTo>
                  <a:pt x="27592" y="11046"/>
                </a:lnTo>
                <a:lnTo>
                  <a:pt x="0" y="9205"/>
                </a:lnTo>
                <a:lnTo>
                  <a:pt x="0" y="0"/>
                </a:lnTo>
                <a:close/>
              </a:path>
            </a:pathLst>
          </a:custGeom>
          <a:ln w="3175">
            <a:solidFill>
              <a:srgbClr val="0000FF"/>
            </a:solidFill>
          </a:ln>
        </p:spPr>
        <p:txBody>
          <a:bodyPr wrap="square" lIns="0" tIns="0" rIns="0" bIns="0" rtlCol="0"/>
          <a:lstStyle/>
          <a:p>
            <a:endParaRPr/>
          </a:p>
        </p:txBody>
      </p:sp>
      <p:sp>
        <p:nvSpPr>
          <p:cNvPr id="2584" name="object 2584"/>
          <p:cNvSpPr/>
          <p:nvPr/>
        </p:nvSpPr>
        <p:spPr>
          <a:xfrm>
            <a:off x="4942458" y="5272031"/>
            <a:ext cx="27940" cy="11430"/>
          </a:xfrm>
          <a:custGeom>
            <a:avLst/>
            <a:gdLst/>
            <a:ahLst/>
            <a:cxnLst/>
            <a:rect l="l" t="t" r="r" b="b"/>
            <a:pathLst>
              <a:path w="27939" h="11429">
                <a:moveTo>
                  <a:pt x="0" y="0"/>
                </a:moveTo>
                <a:lnTo>
                  <a:pt x="27630" y="1841"/>
                </a:lnTo>
                <a:lnTo>
                  <a:pt x="27630" y="11046"/>
                </a:lnTo>
                <a:lnTo>
                  <a:pt x="0" y="9205"/>
                </a:lnTo>
                <a:lnTo>
                  <a:pt x="0" y="0"/>
                </a:lnTo>
                <a:close/>
              </a:path>
            </a:pathLst>
          </a:custGeom>
          <a:ln w="3175">
            <a:solidFill>
              <a:srgbClr val="0000FF"/>
            </a:solidFill>
          </a:ln>
        </p:spPr>
        <p:txBody>
          <a:bodyPr wrap="square" lIns="0" tIns="0" rIns="0" bIns="0" rtlCol="0"/>
          <a:lstStyle/>
          <a:p>
            <a:endParaRPr/>
          </a:p>
        </p:txBody>
      </p:sp>
      <p:sp>
        <p:nvSpPr>
          <p:cNvPr id="2585" name="object 2585"/>
          <p:cNvSpPr/>
          <p:nvPr/>
        </p:nvSpPr>
        <p:spPr>
          <a:xfrm>
            <a:off x="4887247" y="5270190"/>
            <a:ext cx="27940" cy="10160"/>
          </a:xfrm>
          <a:custGeom>
            <a:avLst/>
            <a:gdLst/>
            <a:ahLst/>
            <a:cxnLst/>
            <a:rect l="l" t="t" r="r" b="b"/>
            <a:pathLst>
              <a:path w="27939" h="10160">
                <a:moveTo>
                  <a:pt x="0" y="0"/>
                </a:moveTo>
                <a:lnTo>
                  <a:pt x="27605" y="920"/>
                </a:lnTo>
                <a:lnTo>
                  <a:pt x="27605" y="10125"/>
                </a:lnTo>
                <a:lnTo>
                  <a:pt x="0" y="9205"/>
                </a:lnTo>
                <a:lnTo>
                  <a:pt x="0" y="0"/>
                </a:lnTo>
                <a:close/>
              </a:path>
            </a:pathLst>
          </a:custGeom>
          <a:ln w="3175">
            <a:solidFill>
              <a:srgbClr val="0000FF"/>
            </a:solidFill>
          </a:ln>
        </p:spPr>
        <p:txBody>
          <a:bodyPr wrap="square" lIns="0" tIns="0" rIns="0" bIns="0" rtlCol="0"/>
          <a:lstStyle/>
          <a:p>
            <a:endParaRPr/>
          </a:p>
        </p:txBody>
      </p:sp>
      <p:sp>
        <p:nvSpPr>
          <p:cNvPr id="2586" name="object 2586"/>
          <p:cNvSpPr/>
          <p:nvPr/>
        </p:nvSpPr>
        <p:spPr>
          <a:xfrm>
            <a:off x="4832011" y="5267428"/>
            <a:ext cx="27940" cy="10160"/>
          </a:xfrm>
          <a:custGeom>
            <a:avLst/>
            <a:gdLst/>
            <a:ahLst/>
            <a:cxnLst/>
            <a:rect l="l" t="t" r="r" b="b"/>
            <a:pathLst>
              <a:path w="27939" h="10160">
                <a:moveTo>
                  <a:pt x="0" y="0"/>
                </a:moveTo>
                <a:lnTo>
                  <a:pt x="27643" y="920"/>
                </a:lnTo>
                <a:lnTo>
                  <a:pt x="27643" y="10125"/>
                </a:lnTo>
                <a:lnTo>
                  <a:pt x="0" y="9205"/>
                </a:lnTo>
                <a:lnTo>
                  <a:pt x="0" y="0"/>
                </a:lnTo>
                <a:close/>
              </a:path>
            </a:pathLst>
          </a:custGeom>
          <a:ln w="3175">
            <a:solidFill>
              <a:srgbClr val="0000FF"/>
            </a:solidFill>
          </a:ln>
        </p:spPr>
        <p:txBody>
          <a:bodyPr wrap="square" lIns="0" tIns="0" rIns="0" bIns="0" rtlCol="0"/>
          <a:lstStyle/>
          <a:p>
            <a:endParaRPr/>
          </a:p>
        </p:txBody>
      </p:sp>
      <p:sp>
        <p:nvSpPr>
          <p:cNvPr id="2587" name="object 2587"/>
          <p:cNvSpPr/>
          <p:nvPr/>
        </p:nvSpPr>
        <p:spPr>
          <a:xfrm>
            <a:off x="4776814" y="5264667"/>
            <a:ext cx="27940" cy="10160"/>
          </a:xfrm>
          <a:custGeom>
            <a:avLst/>
            <a:gdLst/>
            <a:ahLst/>
            <a:cxnLst/>
            <a:rect l="l" t="t" r="r" b="b"/>
            <a:pathLst>
              <a:path w="27939" h="10160">
                <a:moveTo>
                  <a:pt x="0" y="0"/>
                </a:moveTo>
                <a:lnTo>
                  <a:pt x="27605" y="920"/>
                </a:lnTo>
                <a:lnTo>
                  <a:pt x="27605" y="10125"/>
                </a:lnTo>
                <a:lnTo>
                  <a:pt x="0" y="9205"/>
                </a:lnTo>
                <a:lnTo>
                  <a:pt x="0" y="0"/>
                </a:lnTo>
                <a:close/>
              </a:path>
            </a:pathLst>
          </a:custGeom>
          <a:ln w="3175">
            <a:solidFill>
              <a:srgbClr val="0000FF"/>
            </a:solidFill>
          </a:ln>
        </p:spPr>
        <p:txBody>
          <a:bodyPr wrap="square" lIns="0" tIns="0" rIns="0" bIns="0" rtlCol="0"/>
          <a:lstStyle/>
          <a:p>
            <a:endParaRPr/>
          </a:p>
        </p:txBody>
      </p:sp>
      <p:sp>
        <p:nvSpPr>
          <p:cNvPr id="2588" name="object 2588"/>
          <p:cNvSpPr/>
          <p:nvPr/>
        </p:nvSpPr>
        <p:spPr>
          <a:xfrm>
            <a:off x="4721578" y="5261905"/>
            <a:ext cx="27940" cy="11430"/>
          </a:xfrm>
          <a:custGeom>
            <a:avLst/>
            <a:gdLst/>
            <a:ahLst/>
            <a:cxnLst/>
            <a:rect l="l" t="t" r="r" b="b"/>
            <a:pathLst>
              <a:path w="27939" h="11429">
                <a:moveTo>
                  <a:pt x="0" y="0"/>
                </a:moveTo>
                <a:lnTo>
                  <a:pt x="27630" y="1841"/>
                </a:lnTo>
                <a:lnTo>
                  <a:pt x="27630" y="11046"/>
                </a:lnTo>
                <a:lnTo>
                  <a:pt x="0" y="9205"/>
                </a:lnTo>
                <a:lnTo>
                  <a:pt x="0" y="0"/>
                </a:lnTo>
                <a:close/>
              </a:path>
            </a:pathLst>
          </a:custGeom>
          <a:ln w="3175">
            <a:solidFill>
              <a:srgbClr val="0000FF"/>
            </a:solidFill>
          </a:ln>
        </p:spPr>
        <p:txBody>
          <a:bodyPr wrap="square" lIns="0" tIns="0" rIns="0" bIns="0" rtlCol="0"/>
          <a:lstStyle/>
          <a:p>
            <a:endParaRPr/>
          </a:p>
        </p:txBody>
      </p:sp>
      <p:sp>
        <p:nvSpPr>
          <p:cNvPr id="2589" name="object 2589"/>
          <p:cNvSpPr/>
          <p:nvPr/>
        </p:nvSpPr>
        <p:spPr>
          <a:xfrm>
            <a:off x="4666380" y="5260064"/>
            <a:ext cx="27940" cy="10160"/>
          </a:xfrm>
          <a:custGeom>
            <a:avLst/>
            <a:gdLst/>
            <a:ahLst/>
            <a:cxnLst/>
            <a:rect l="l" t="t" r="r" b="b"/>
            <a:pathLst>
              <a:path w="27939" h="10160">
                <a:moveTo>
                  <a:pt x="0" y="0"/>
                </a:moveTo>
                <a:lnTo>
                  <a:pt x="27592" y="920"/>
                </a:lnTo>
                <a:lnTo>
                  <a:pt x="27592" y="10125"/>
                </a:lnTo>
                <a:lnTo>
                  <a:pt x="0" y="9205"/>
                </a:lnTo>
                <a:lnTo>
                  <a:pt x="0" y="0"/>
                </a:lnTo>
                <a:close/>
              </a:path>
            </a:pathLst>
          </a:custGeom>
          <a:ln w="3175">
            <a:solidFill>
              <a:srgbClr val="0000FF"/>
            </a:solidFill>
          </a:ln>
        </p:spPr>
        <p:txBody>
          <a:bodyPr wrap="square" lIns="0" tIns="0" rIns="0" bIns="0" rtlCol="0"/>
          <a:lstStyle/>
          <a:p>
            <a:endParaRPr/>
          </a:p>
        </p:txBody>
      </p:sp>
      <p:sp>
        <p:nvSpPr>
          <p:cNvPr id="2590" name="object 2590"/>
          <p:cNvSpPr/>
          <p:nvPr/>
        </p:nvSpPr>
        <p:spPr>
          <a:xfrm>
            <a:off x="4611144" y="5257302"/>
            <a:ext cx="27940" cy="10160"/>
          </a:xfrm>
          <a:custGeom>
            <a:avLst/>
            <a:gdLst/>
            <a:ahLst/>
            <a:cxnLst/>
            <a:rect l="l" t="t" r="r" b="b"/>
            <a:pathLst>
              <a:path w="27939" h="10160">
                <a:moveTo>
                  <a:pt x="0" y="0"/>
                </a:moveTo>
                <a:lnTo>
                  <a:pt x="27630" y="920"/>
                </a:lnTo>
                <a:lnTo>
                  <a:pt x="27630" y="10125"/>
                </a:lnTo>
                <a:lnTo>
                  <a:pt x="0" y="9205"/>
                </a:lnTo>
                <a:lnTo>
                  <a:pt x="0" y="0"/>
                </a:lnTo>
                <a:close/>
              </a:path>
            </a:pathLst>
          </a:custGeom>
          <a:ln w="3175">
            <a:solidFill>
              <a:srgbClr val="0000FF"/>
            </a:solidFill>
          </a:ln>
        </p:spPr>
        <p:txBody>
          <a:bodyPr wrap="square" lIns="0" tIns="0" rIns="0" bIns="0" rtlCol="0"/>
          <a:lstStyle/>
          <a:p>
            <a:endParaRPr/>
          </a:p>
        </p:txBody>
      </p:sp>
      <p:sp>
        <p:nvSpPr>
          <p:cNvPr id="2591" name="object 2591"/>
          <p:cNvSpPr/>
          <p:nvPr/>
        </p:nvSpPr>
        <p:spPr>
          <a:xfrm>
            <a:off x="4555934" y="5254541"/>
            <a:ext cx="27940" cy="11430"/>
          </a:xfrm>
          <a:custGeom>
            <a:avLst/>
            <a:gdLst/>
            <a:ahLst/>
            <a:cxnLst/>
            <a:rect l="l" t="t" r="r" b="b"/>
            <a:pathLst>
              <a:path w="27939" h="11429">
                <a:moveTo>
                  <a:pt x="0" y="0"/>
                </a:moveTo>
                <a:lnTo>
                  <a:pt x="14722" y="920"/>
                </a:lnTo>
                <a:lnTo>
                  <a:pt x="27605" y="1841"/>
                </a:lnTo>
                <a:lnTo>
                  <a:pt x="27605" y="11046"/>
                </a:lnTo>
                <a:lnTo>
                  <a:pt x="14722" y="10125"/>
                </a:lnTo>
                <a:lnTo>
                  <a:pt x="0" y="9205"/>
                </a:lnTo>
                <a:lnTo>
                  <a:pt x="0" y="0"/>
                </a:lnTo>
                <a:close/>
              </a:path>
            </a:pathLst>
          </a:custGeom>
          <a:ln w="3175">
            <a:solidFill>
              <a:srgbClr val="0000FF"/>
            </a:solidFill>
          </a:ln>
        </p:spPr>
        <p:txBody>
          <a:bodyPr wrap="square" lIns="0" tIns="0" rIns="0" bIns="0" rtlCol="0"/>
          <a:lstStyle/>
          <a:p>
            <a:endParaRPr/>
          </a:p>
        </p:txBody>
      </p:sp>
      <p:sp>
        <p:nvSpPr>
          <p:cNvPr id="2592" name="object 2592"/>
          <p:cNvSpPr/>
          <p:nvPr/>
        </p:nvSpPr>
        <p:spPr>
          <a:xfrm>
            <a:off x="4500698" y="5251779"/>
            <a:ext cx="27940" cy="11430"/>
          </a:xfrm>
          <a:custGeom>
            <a:avLst/>
            <a:gdLst/>
            <a:ahLst/>
            <a:cxnLst/>
            <a:rect l="l" t="t" r="r" b="b"/>
            <a:pathLst>
              <a:path w="27939" h="11429">
                <a:moveTo>
                  <a:pt x="0" y="0"/>
                </a:moveTo>
                <a:lnTo>
                  <a:pt x="27605" y="1841"/>
                </a:lnTo>
                <a:lnTo>
                  <a:pt x="27605" y="11046"/>
                </a:lnTo>
                <a:lnTo>
                  <a:pt x="0" y="9205"/>
                </a:lnTo>
                <a:lnTo>
                  <a:pt x="0" y="0"/>
                </a:lnTo>
                <a:close/>
              </a:path>
            </a:pathLst>
          </a:custGeom>
          <a:ln w="3175">
            <a:solidFill>
              <a:srgbClr val="0000FF"/>
            </a:solidFill>
          </a:ln>
        </p:spPr>
        <p:txBody>
          <a:bodyPr wrap="square" lIns="0" tIns="0" rIns="0" bIns="0" rtlCol="0"/>
          <a:lstStyle/>
          <a:p>
            <a:endParaRPr/>
          </a:p>
        </p:txBody>
      </p:sp>
      <p:sp>
        <p:nvSpPr>
          <p:cNvPr id="2593" name="object 2593"/>
          <p:cNvSpPr/>
          <p:nvPr/>
        </p:nvSpPr>
        <p:spPr>
          <a:xfrm>
            <a:off x="4445500" y="5249017"/>
            <a:ext cx="27940" cy="11430"/>
          </a:xfrm>
          <a:custGeom>
            <a:avLst/>
            <a:gdLst/>
            <a:ahLst/>
            <a:cxnLst/>
            <a:rect l="l" t="t" r="r" b="b"/>
            <a:pathLst>
              <a:path w="27939" h="11429">
                <a:moveTo>
                  <a:pt x="0" y="0"/>
                </a:moveTo>
                <a:lnTo>
                  <a:pt x="27592" y="1841"/>
                </a:lnTo>
                <a:lnTo>
                  <a:pt x="27592" y="11046"/>
                </a:lnTo>
                <a:lnTo>
                  <a:pt x="0" y="9205"/>
                </a:lnTo>
                <a:lnTo>
                  <a:pt x="0" y="0"/>
                </a:lnTo>
                <a:close/>
              </a:path>
            </a:pathLst>
          </a:custGeom>
          <a:ln w="3175">
            <a:solidFill>
              <a:srgbClr val="0000FF"/>
            </a:solidFill>
          </a:ln>
        </p:spPr>
        <p:txBody>
          <a:bodyPr wrap="square" lIns="0" tIns="0" rIns="0" bIns="0" rtlCol="0"/>
          <a:lstStyle/>
          <a:p>
            <a:endParaRPr/>
          </a:p>
        </p:txBody>
      </p:sp>
      <p:sp>
        <p:nvSpPr>
          <p:cNvPr id="2594" name="object 2594"/>
          <p:cNvSpPr/>
          <p:nvPr/>
        </p:nvSpPr>
        <p:spPr>
          <a:xfrm>
            <a:off x="4390264" y="5246256"/>
            <a:ext cx="27940" cy="11430"/>
          </a:xfrm>
          <a:custGeom>
            <a:avLst/>
            <a:gdLst/>
            <a:ahLst/>
            <a:cxnLst/>
            <a:rect l="l" t="t" r="r" b="b"/>
            <a:pathLst>
              <a:path w="27939" h="11429">
                <a:moveTo>
                  <a:pt x="0" y="0"/>
                </a:moveTo>
                <a:lnTo>
                  <a:pt x="27605" y="1841"/>
                </a:lnTo>
                <a:lnTo>
                  <a:pt x="27605" y="11046"/>
                </a:lnTo>
                <a:lnTo>
                  <a:pt x="0" y="9205"/>
                </a:lnTo>
                <a:lnTo>
                  <a:pt x="0" y="0"/>
                </a:lnTo>
                <a:close/>
              </a:path>
            </a:pathLst>
          </a:custGeom>
          <a:ln w="3175">
            <a:solidFill>
              <a:srgbClr val="0000FF"/>
            </a:solidFill>
          </a:ln>
        </p:spPr>
        <p:txBody>
          <a:bodyPr wrap="square" lIns="0" tIns="0" rIns="0" bIns="0" rtlCol="0"/>
          <a:lstStyle/>
          <a:p>
            <a:endParaRPr/>
          </a:p>
        </p:txBody>
      </p:sp>
      <p:sp>
        <p:nvSpPr>
          <p:cNvPr id="2595" name="object 2595"/>
          <p:cNvSpPr/>
          <p:nvPr/>
        </p:nvSpPr>
        <p:spPr>
          <a:xfrm>
            <a:off x="4335054" y="5243495"/>
            <a:ext cx="27940" cy="11430"/>
          </a:xfrm>
          <a:custGeom>
            <a:avLst/>
            <a:gdLst/>
            <a:ahLst/>
            <a:cxnLst/>
            <a:rect l="l" t="t" r="r" b="b"/>
            <a:pathLst>
              <a:path w="27939" h="11429">
                <a:moveTo>
                  <a:pt x="0" y="0"/>
                </a:moveTo>
                <a:lnTo>
                  <a:pt x="27604" y="1841"/>
                </a:lnTo>
                <a:lnTo>
                  <a:pt x="27604" y="11046"/>
                </a:lnTo>
                <a:lnTo>
                  <a:pt x="0" y="9205"/>
                </a:lnTo>
                <a:lnTo>
                  <a:pt x="0" y="0"/>
                </a:lnTo>
                <a:close/>
              </a:path>
            </a:pathLst>
          </a:custGeom>
          <a:ln w="3175">
            <a:solidFill>
              <a:srgbClr val="0000FF"/>
            </a:solidFill>
          </a:ln>
        </p:spPr>
        <p:txBody>
          <a:bodyPr wrap="square" lIns="0" tIns="0" rIns="0" bIns="0" rtlCol="0"/>
          <a:lstStyle/>
          <a:p>
            <a:endParaRPr/>
          </a:p>
        </p:txBody>
      </p:sp>
      <p:sp>
        <p:nvSpPr>
          <p:cNvPr id="2596" name="object 2596"/>
          <p:cNvSpPr/>
          <p:nvPr/>
        </p:nvSpPr>
        <p:spPr>
          <a:xfrm>
            <a:off x="4279818" y="5240733"/>
            <a:ext cx="27940" cy="11430"/>
          </a:xfrm>
          <a:custGeom>
            <a:avLst/>
            <a:gdLst/>
            <a:ahLst/>
            <a:cxnLst/>
            <a:rect l="l" t="t" r="r" b="b"/>
            <a:pathLst>
              <a:path w="27939" h="11429">
                <a:moveTo>
                  <a:pt x="0" y="0"/>
                </a:moveTo>
                <a:lnTo>
                  <a:pt x="14722" y="920"/>
                </a:lnTo>
                <a:lnTo>
                  <a:pt x="27605" y="1841"/>
                </a:lnTo>
                <a:lnTo>
                  <a:pt x="27605" y="11046"/>
                </a:lnTo>
                <a:lnTo>
                  <a:pt x="14722" y="10125"/>
                </a:lnTo>
                <a:lnTo>
                  <a:pt x="0" y="9205"/>
                </a:lnTo>
                <a:lnTo>
                  <a:pt x="0" y="0"/>
                </a:lnTo>
                <a:close/>
              </a:path>
            </a:pathLst>
          </a:custGeom>
          <a:ln w="3175">
            <a:solidFill>
              <a:srgbClr val="0000FF"/>
            </a:solidFill>
          </a:ln>
        </p:spPr>
        <p:txBody>
          <a:bodyPr wrap="square" lIns="0" tIns="0" rIns="0" bIns="0" rtlCol="0"/>
          <a:lstStyle/>
          <a:p>
            <a:endParaRPr/>
          </a:p>
        </p:txBody>
      </p:sp>
      <p:sp>
        <p:nvSpPr>
          <p:cNvPr id="2597" name="object 2597"/>
          <p:cNvSpPr/>
          <p:nvPr/>
        </p:nvSpPr>
        <p:spPr>
          <a:xfrm>
            <a:off x="4224621" y="5238892"/>
            <a:ext cx="27940" cy="10160"/>
          </a:xfrm>
          <a:custGeom>
            <a:avLst/>
            <a:gdLst/>
            <a:ahLst/>
            <a:cxnLst/>
            <a:rect l="l" t="t" r="r" b="b"/>
            <a:pathLst>
              <a:path w="27939" h="10160">
                <a:moveTo>
                  <a:pt x="0" y="0"/>
                </a:moveTo>
                <a:lnTo>
                  <a:pt x="27605" y="920"/>
                </a:lnTo>
                <a:lnTo>
                  <a:pt x="27605" y="10125"/>
                </a:lnTo>
                <a:lnTo>
                  <a:pt x="0" y="9205"/>
                </a:lnTo>
                <a:lnTo>
                  <a:pt x="0" y="0"/>
                </a:lnTo>
                <a:close/>
              </a:path>
            </a:pathLst>
          </a:custGeom>
          <a:ln w="3175">
            <a:solidFill>
              <a:srgbClr val="0000FF"/>
            </a:solidFill>
          </a:ln>
        </p:spPr>
        <p:txBody>
          <a:bodyPr wrap="square" lIns="0" tIns="0" rIns="0" bIns="0" rtlCol="0"/>
          <a:lstStyle/>
          <a:p>
            <a:endParaRPr/>
          </a:p>
        </p:txBody>
      </p:sp>
      <p:sp>
        <p:nvSpPr>
          <p:cNvPr id="2598" name="object 2598"/>
          <p:cNvSpPr/>
          <p:nvPr/>
        </p:nvSpPr>
        <p:spPr>
          <a:xfrm>
            <a:off x="4169385" y="5236130"/>
            <a:ext cx="27940" cy="10160"/>
          </a:xfrm>
          <a:custGeom>
            <a:avLst/>
            <a:gdLst/>
            <a:ahLst/>
            <a:cxnLst/>
            <a:rect l="l" t="t" r="r" b="b"/>
            <a:pathLst>
              <a:path w="27939" h="10160">
                <a:moveTo>
                  <a:pt x="0" y="0"/>
                </a:moveTo>
                <a:lnTo>
                  <a:pt x="27605" y="920"/>
                </a:lnTo>
                <a:lnTo>
                  <a:pt x="27605" y="10125"/>
                </a:lnTo>
                <a:lnTo>
                  <a:pt x="0" y="9205"/>
                </a:lnTo>
                <a:lnTo>
                  <a:pt x="0" y="0"/>
                </a:lnTo>
                <a:close/>
              </a:path>
            </a:pathLst>
          </a:custGeom>
          <a:ln w="3175">
            <a:solidFill>
              <a:srgbClr val="0000FF"/>
            </a:solidFill>
          </a:ln>
        </p:spPr>
        <p:txBody>
          <a:bodyPr wrap="square" lIns="0" tIns="0" rIns="0" bIns="0" rtlCol="0"/>
          <a:lstStyle/>
          <a:p>
            <a:endParaRPr/>
          </a:p>
        </p:txBody>
      </p:sp>
      <p:sp>
        <p:nvSpPr>
          <p:cNvPr id="2599" name="object 2599"/>
          <p:cNvSpPr/>
          <p:nvPr/>
        </p:nvSpPr>
        <p:spPr>
          <a:xfrm>
            <a:off x="4114149" y="5233382"/>
            <a:ext cx="27940" cy="10160"/>
          </a:xfrm>
          <a:custGeom>
            <a:avLst/>
            <a:gdLst/>
            <a:ahLst/>
            <a:cxnLst/>
            <a:rect l="l" t="t" r="r" b="b"/>
            <a:pathLst>
              <a:path w="27939" h="10160">
                <a:moveTo>
                  <a:pt x="0" y="0"/>
                </a:moveTo>
                <a:lnTo>
                  <a:pt x="27630" y="920"/>
                </a:lnTo>
                <a:lnTo>
                  <a:pt x="27630" y="10112"/>
                </a:lnTo>
                <a:lnTo>
                  <a:pt x="0" y="9192"/>
                </a:lnTo>
                <a:lnTo>
                  <a:pt x="0" y="0"/>
                </a:lnTo>
                <a:close/>
              </a:path>
            </a:pathLst>
          </a:custGeom>
          <a:ln w="3175">
            <a:solidFill>
              <a:srgbClr val="0000FF"/>
            </a:solidFill>
          </a:ln>
        </p:spPr>
        <p:txBody>
          <a:bodyPr wrap="square" lIns="0" tIns="0" rIns="0" bIns="0" rtlCol="0"/>
          <a:lstStyle/>
          <a:p>
            <a:endParaRPr/>
          </a:p>
        </p:txBody>
      </p:sp>
      <p:sp>
        <p:nvSpPr>
          <p:cNvPr id="2600" name="object 2600"/>
          <p:cNvSpPr/>
          <p:nvPr/>
        </p:nvSpPr>
        <p:spPr>
          <a:xfrm>
            <a:off x="4058951" y="5230581"/>
            <a:ext cx="27940" cy="11430"/>
          </a:xfrm>
          <a:custGeom>
            <a:avLst/>
            <a:gdLst/>
            <a:ahLst/>
            <a:cxnLst/>
            <a:rect l="l" t="t" r="r" b="b"/>
            <a:pathLst>
              <a:path w="27939" h="11429">
                <a:moveTo>
                  <a:pt x="0" y="0"/>
                </a:moveTo>
                <a:lnTo>
                  <a:pt x="27592" y="1841"/>
                </a:lnTo>
                <a:lnTo>
                  <a:pt x="27592" y="11071"/>
                </a:lnTo>
                <a:lnTo>
                  <a:pt x="0" y="9230"/>
                </a:lnTo>
                <a:lnTo>
                  <a:pt x="0" y="0"/>
                </a:lnTo>
                <a:close/>
              </a:path>
            </a:pathLst>
          </a:custGeom>
          <a:ln w="3175">
            <a:solidFill>
              <a:srgbClr val="0000FF"/>
            </a:solidFill>
          </a:ln>
        </p:spPr>
        <p:txBody>
          <a:bodyPr wrap="square" lIns="0" tIns="0" rIns="0" bIns="0" rtlCol="0"/>
          <a:lstStyle/>
          <a:p>
            <a:endParaRPr/>
          </a:p>
        </p:txBody>
      </p:sp>
      <p:sp>
        <p:nvSpPr>
          <p:cNvPr id="2601" name="object 2601"/>
          <p:cNvSpPr/>
          <p:nvPr/>
        </p:nvSpPr>
        <p:spPr>
          <a:xfrm>
            <a:off x="4003715" y="5227820"/>
            <a:ext cx="27940" cy="11430"/>
          </a:xfrm>
          <a:custGeom>
            <a:avLst/>
            <a:gdLst/>
            <a:ahLst/>
            <a:cxnLst/>
            <a:rect l="l" t="t" r="r" b="b"/>
            <a:pathLst>
              <a:path w="27939" h="11429">
                <a:moveTo>
                  <a:pt x="0" y="0"/>
                </a:moveTo>
                <a:lnTo>
                  <a:pt x="27630" y="1841"/>
                </a:lnTo>
                <a:lnTo>
                  <a:pt x="27630" y="11071"/>
                </a:lnTo>
                <a:lnTo>
                  <a:pt x="0" y="9230"/>
                </a:lnTo>
                <a:lnTo>
                  <a:pt x="0" y="0"/>
                </a:lnTo>
                <a:close/>
              </a:path>
            </a:pathLst>
          </a:custGeom>
          <a:ln w="3175">
            <a:solidFill>
              <a:srgbClr val="0000FF"/>
            </a:solidFill>
          </a:ln>
        </p:spPr>
        <p:txBody>
          <a:bodyPr wrap="square" lIns="0" tIns="0" rIns="0" bIns="0" rtlCol="0"/>
          <a:lstStyle/>
          <a:p>
            <a:endParaRPr/>
          </a:p>
        </p:txBody>
      </p:sp>
      <p:sp>
        <p:nvSpPr>
          <p:cNvPr id="2602" name="object 2602"/>
          <p:cNvSpPr/>
          <p:nvPr/>
        </p:nvSpPr>
        <p:spPr>
          <a:xfrm>
            <a:off x="3948505" y="5225979"/>
            <a:ext cx="27940" cy="10160"/>
          </a:xfrm>
          <a:custGeom>
            <a:avLst/>
            <a:gdLst/>
            <a:ahLst/>
            <a:cxnLst/>
            <a:rect l="l" t="t" r="r" b="b"/>
            <a:pathLst>
              <a:path w="27939" h="10160">
                <a:moveTo>
                  <a:pt x="0" y="0"/>
                </a:moveTo>
                <a:lnTo>
                  <a:pt x="27605" y="920"/>
                </a:lnTo>
                <a:lnTo>
                  <a:pt x="27605" y="10151"/>
                </a:lnTo>
                <a:lnTo>
                  <a:pt x="0" y="9230"/>
                </a:lnTo>
                <a:lnTo>
                  <a:pt x="0" y="0"/>
                </a:lnTo>
                <a:close/>
              </a:path>
            </a:pathLst>
          </a:custGeom>
          <a:ln w="3175">
            <a:solidFill>
              <a:srgbClr val="0000FF"/>
            </a:solidFill>
          </a:ln>
        </p:spPr>
        <p:txBody>
          <a:bodyPr wrap="square" lIns="0" tIns="0" rIns="0" bIns="0" rtlCol="0"/>
          <a:lstStyle/>
          <a:p>
            <a:endParaRPr/>
          </a:p>
        </p:txBody>
      </p:sp>
      <p:sp>
        <p:nvSpPr>
          <p:cNvPr id="2603" name="object 2603"/>
          <p:cNvSpPr/>
          <p:nvPr/>
        </p:nvSpPr>
        <p:spPr>
          <a:xfrm>
            <a:off x="3893269" y="5223218"/>
            <a:ext cx="27940" cy="10160"/>
          </a:xfrm>
          <a:custGeom>
            <a:avLst/>
            <a:gdLst/>
            <a:ahLst/>
            <a:cxnLst/>
            <a:rect l="l" t="t" r="r" b="b"/>
            <a:pathLst>
              <a:path w="27939" h="10160">
                <a:moveTo>
                  <a:pt x="0" y="0"/>
                </a:moveTo>
                <a:lnTo>
                  <a:pt x="27630" y="920"/>
                </a:lnTo>
                <a:lnTo>
                  <a:pt x="27630" y="10164"/>
                </a:lnTo>
                <a:lnTo>
                  <a:pt x="0" y="9205"/>
                </a:lnTo>
                <a:lnTo>
                  <a:pt x="0" y="0"/>
                </a:lnTo>
                <a:close/>
              </a:path>
            </a:pathLst>
          </a:custGeom>
          <a:ln w="3175">
            <a:solidFill>
              <a:srgbClr val="0000FF"/>
            </a:solidFill>
          </a:ln>
        </p:spPr>
        <p:txBody>
          <a:bodyPr wrap="square" lIns="0" tIns="0" rIns="0" bIns="0" rtlCol="0"/>
          <a:lstStyle/>
          <a:p>
            <a:endParaRPr/>
          </a:p>
        </p:txBody>
      </p:sp>
      <p:sp>
        <p:nvSpPr>
          <p:cNvPr id="2604" name="object 2604"/>
          <p:cNvSpPr/>
          <p:nvPr/>
        </p:nvSpPr>
        <p:spPr>
          <a:xfrm>
            <a:off x="3838071" y="5220456"/>
            <a:ext cx="27940" cy="10160"/>
          </a:xfrm>
          <a:custGeom>
            <a:avLst/>
            <a:gdLst/>
            <a:ahLst/>
            <a:cxnLst/>
            <a:rect l="l" t="t" r="r" b="b"/>
            <a:pathLst>
              <a:path w="27939" h="10160">
                <a:moveTo>
                  <a:pt x="0" y="0"/>
                </a:moveTo>
                <a:lnTo>
                  <a:pt x="27605" y="920"/>
                </a:lnTo>
                <a:lnTo>
                  <a:pt x="27605" y="10125"/>
                </a:lnTo>
                <a:lnTo>
                  <a:pt x="0" y="9205"/>
                </a:lnTo>
                <a:lnTo>
                  <a:pt x="0" y="0"/>
                </a:lnTo>
                <a:close/>
              </a:path>
            </a:pathLst>
          </a:custGeom>
          <a:ln w="3175">
            <a:solidFill>
              <a:srgbClr val="0000FF"/>
            </a:solidFill>
          </a:ln>
        </p:spPr>
        <p:txBody>
          <a:bodyPr wrap="square" lIns="0" tIns="0" rIns="0" bIns="0" rtlCol="0"/>
          <a:lstStyle/>
          <a:p>
            <a:endParaRPr/>
          </a:p>
        </p:txBody>
      </p:sp>
      <p:sp>
        <p:nvSpPr>
          <p:cNvPr id="2605" name="object 2605"/>
          <p:cNvSpPr/>
          <p:nvPr/>
        </p:nvSpPr>
        <p:spPr>
          <a:xfrm>
            <a:off x="3782836" y="5217694"/>
            <a:ext cx="27940" cy="11430"/>
          </a:xfrm>
          <a:custGeom>
            <a:avLst/>
            <a:gdLst/>
            <a:ahLst/>
            <a:cxnLst/>
            <a:rect l="l" t="t" r="r" b="b"/>
            <a:pathLst>
              <a:path w="27939" h="11429">
                <a:moveTo>
                  <a:pt x="0" y="0"/>
                </a:moveTo>
                <a:lnTo>
                  <a:pt x="27630" y="1841"/>
                </a:lnTo>
                <a:lnTo>
                  <a:pt x="27630" y="11046"/>
                </a:lnTo>
                <a:lnTo>
                  <a:pt x="0" y="9205"/>
                </a:lnTo>
                <a:lnTo>
                  <a:pt x="0" y="0"/>
                </a:lnTo>
                <a:close/>
              </a:path>
            </a:pathLst>
          </a:custGeom>
          <a:ln w="3175">
            <a:solidFill>
              <a:srgbClr val="0000FF"/>
            </a:solidFill>
          </a:ln>
        </p:spPr>
        <p:txBody>
          <a:bodyPr wrap="square" lIns="0" tIns="0" rIns="0" bIns="0" rtlCol="0"/>
          <a:lstStyle/>
          <a:p>
            <a:endParaRPr/>
          </a:p>
        </p:txBody>
      </p:sp>
      <p:sp>
        <p:nvSpPr>
          <p:cNvPr id="2606" name="object 2606"/>
          <p:cNvSpPr/>
          <p:nvPr/>
        </p:nvSpPr>
        <p:spPr>
          <a:xfrm>
            <a:off x="3727625" y="5214933"/>
            <a:ext cx="27940" cy="11430"/>
          </a:xfrm>
          <a:custGeom>
            <a:avLst/>
            <a:gdLst/>
            <a:ahLst/>
            <a:cxnLst/>
            <a:rect l="l" t="t" r="r" b="b"/>
            <a:pathLst>
              <a:path w="27939" h="11429">
                <a:moveTo>
                  <a:pt x="0" y="0"/>
                </a:moveTo>
                <a:lnTo>
                  <a:pt x="27605" y="1841"/>
                </a:lnTo>
                <a:lnTo>
                  <a:pt x="27605" y="11046"/>
                </a:lnTo>
                <a:lnTo>
                  <a:pt x="0" y="9205"/>
                </a:lnTo>
                <a:lnTo>
                  <a:pt x="0" y="0"/>
                </a:lnTo>
                <a:close/>
              </a:path>
            </a:pathLst>
          </a:custGeom>
          <a:ln w="3175">
            <a:solidFill>
              <a:srgbClr val="0000FF"/>
            </a:solidFill>
          </a:ln>
        </p:spPr>
        <p:txBody>
          <a:bodyPr wrap="square" lIns="0" tIns="0" rIns="0" bIns="0" rtlCol="0"/>
          <a:lstStyle/>
          <a:p>
            <a:endParaRPr/>
          </a:p>
        </p:txBody>
      </p:sp>
      <p:sp>
        <p:nvSpPr>
          <p:cNvPr id="2607" name="object 2607"/>
          <p:cNvSpPr/>
          <p:nvPr/>
        </p:nvSpPr>
        <p:spPr>
          <a:xfrm>
            <a:off x="3672389" y="5212171"/>
            <a:ext cx="27940" cy="11430"/>
          </a:xfrm>
          <a:custGeom>
            <a:avLst/>
            <a:gdLst/>
            <a:ahLst/>
            <a:cxnLst/>
            <a:rect l="l" t="t" r="r" b="b"/>
            <a:pathLst>
              <a:path w="27939" h="11429">
                <a:moveTo>
                  <a:pt x="0" y="0"/>
                </a:moveTo>
                <a:lnTo>
                  <a:pt x="27643" y="1841"/>
                </a:lnTo>
                <a:lnTo>
                  <a:pt x="27643" y="11046"/>
                </a:lnTo>
                <a:lnTo>
                  <a:pt x="0" y="9205"/>
                </a:lnTo>
                <a:lnTo>
                  <a:pt x="0" y="0"/>
                </a:lnTo>
                <a:close/>
              </a:path>
            </a:pathLst>
          </a:custGeom>
          <a:ln w="3175">
            <a:solidFill>
              <a:srgbClr val="0000FF"/>
            </a:solidFill>
          </a:ln>
        </p:spPr>
        <p:txBody>
          <a:bodyPr wrap="square" lIns="0" tIns="0" rIns="0" bIns="0" rtlCol="0"/>
          <a:lstStyle/>
          <a:p>
            <a:endParaRPr/>
          </a:p>
        </p:txBody>
      </p:sp>
      <p:sp>
        <p:nvSpPr>
          <p:cNvPr id="2608" name="object 2608"/>
          <p:cNvSpPr/>
          <p:nvPr/>
        </p:nvSpPr>
        <p:spPr>
          <a:xfrm>
            <a:off x="3635595" y="5210330"/>
            <a:ext cx="9525" cy="10160"/>
          </a:xfrm>
          <a:custGeom>
            <a:avLst/>
            <a:gdLst/>
            <a:ahLst/>
            <a:cxnLst/>
            <a:rect l="l" t="t" r="r" b="b"/>
            <a:pathLst>
              <a:path w="9525" h="10160">
                <a:moveTo>
                  <a:pt x="0" y="0"/>
                </a:moveTo>
                <a:lnTo>
                  <a:pt x="9201" y="920"/>
                </a:lnTo>
                <a:lnTo>
                  <a:pt x="9201" y="10125"/>
                </a:lnTo>
                <a:lnTo>
                  <a:pt x="0" y="9205"/>
                </a:lnTo>
                <a:lnTo>
                  <a:pt x="0" y="0"/>
                </a:lnTo>
                <a:close/>
              </a:path>
            </a:pathLst>
          </a:custGeom>
          <a:ln w="3175">
            <a:solidFill>
              <a:srgbClr val="0000FF"/>
            </a:solidFill>
          </a:ln>
        </p:spPr>
        <p:txBody>
          <a:bodyPr wrap="square" lIns="0" tIns="0" rIns="0" bIns="0" rtlCol="0"/>
          <a:lstStyle/>
          <a:p>
            <a:endParaRPr/>
          </a:p>
        </p:txBody>
      </p:sp>
      <p:sp>
        <p:nvSpPr>
          <p:cNvPr id="2609" name="object 2609"/>
          <p:cNvSpPr/>
          <p:nvPr/>
        </p:nvSpPr>
        <p:spPr>
          <a:xfrm>
            <a:off x="4646136" y="6745291"/>
            <a:ext cx="60325" cy="57150"/>
          </a:xfrm>
          <a:custGeom>
            <a:avLst/>
            <a:gdLst/>
            <a:ahLst/>
            <a:cxnLst/>
            <a:rect l="l" t="t" r="r" b="b"/>
            <a:pathLst>
              <a:path w="60325" h="57150">
                <a:moveTo>
                  <a:pt x="20243" y="0"/>
                </a:moveTo>
                <a:lnTo>
                  <a:pt x="2760" y="0"/>
                </a:lnTo>
                <a:lnTo>
                  <a:pt x="21163" y="27643"/>
                </a:lnTo>
                <a:lnTo>
                  <a:pt x="0" y="57096"/>
                </a:lnTo>
                <a:lnTo>
                  <a:pt x="18403" y="57096"/>
                </a:lnTo>
                <a:lnTo>
                  <a:pt x="29432" y="39609"/>
                </a:lnTo>
                <a:lnTo>
                  <a:pt x="47613" y="39609"/>
                </a:lnTo>
                <a:lnTo>
                  <a:pt x="38634" y="26723"/>
                </a:lnTo>
                <a:lnTo>
                  <a:pt x="46620" y="15679"/>
                </a:lnTo>
                <a:lnTo>
                  <a:pt x="29432" y="15679"/>
                </a:lnTo>
                <a:lnTo>
                  <a:pt x="20243" y="0"/>
                </a:lnTo>
                <a:close/>
              </a:path>
              <a:path w="60325" h="57150">
                <a:moveTo>
                  <a:pt x="47613" y="39609"/>
                </a:moveTo>
                <a:lnTo>
                  <a:pt x="29432" y="39609"/>
                </a:lnTo>
                <a:lnTo>
                  <a:pt x="42315" y="57096"/>
                </a:lnTo>
                <a:lnTo>
                  <a:pt x="59798" y="57096"/>
                </a:lnTo>
                <a:lnTo>
                  <a:pt x="47613" y="39609"/>
                </a:lnTo>
                <a:close/>
              </a:path>
              <a:path w="60325" h="57150">
                <a:moveTo>
                  <a:pt x="57958" y="0"/>
                </a:moveTo>
                <a:lnTo>
                  <a:pt x="39554" y="0"/>
                </a:lnTo>
                <a:lnTo>
                  <a:pt x="29432" y="15679"/>
                </a:lnTo>
                <a:lnTo>
                  <a:pt x="46620" y="15679"/>
                </a:lnTo>
                <a:lnTo>
                  <a:pt x="57958" y="0"/>
                </a:lnTo>
                <a:close/>
              </a:path>
            </a:pathLst>
          </a:custGeom>
          <a:solidFill>
            <a:srgbClr val="000000"/>
          </a:solidFill>
        </p:spPr>
        <p:txBody>
          <a:bodyPr wrap="square" lIns="0" tIns="0" rIns="0" bIns="0" rtlCol="0"/>
          <a:lstStyle/>
          <a:p>
            <a:endParaRPr/>
          </a:p>
        </p:txBody>
      </p:sp>
      <p:sp>
        <p:nvSpPr>
          <p:cNvPr id="2610" name="object 2610"/>
          <p:cNvSpPr/>
          <p:nvPr/>
        </p:nvSpPr>
        <p:spPr>
          <a:xfrm>
            <a:off x="4646136" y="6745291"/>
            <a:ext cx="60325" cy="57150"/>
          </a:xfrm>
          <a:custGeom>
            <a:avLst/>
            <a:gdLst/>
            <a:ahLst/>
            <a:cxnLst/>
            <a:rect l="l" t="t" r="r" b="b"/>
            <a:pathLst>
              <a:path w="60325" h="57150">
                <a:moveTo>
                  <a:pt x="2760" y="0"/>
                </a:moveTo>
                <a:lnTo>
                  <a:pt x="20243" y="0"/>
                </a:lnTo>
                <a:lnTo>
                  <a:pt x="29432" y="15679"/>
                </a:lnTo>
                <a:lnTo>
                  <a:pt x="39554" y="0"/>
                </a:lnTo>
                <a:lnTo>
                  <a:pt x="57958" y="0"/>
                </a:lnTo>
                <a:lnTo>
                  <a:pt x="38634" y="26723"/>
                </a:lnTo>
                <a:lnTo>
                  <a:pt x="59798" y="57096"/>
                </a:lnTo>
                <a:lnTo>
                  <a:pt x="42315" y="57096"/>
                </a:lnTo>
                <a:lnTo>
                  <a:pt x="29432" y="39609"/>
                </a:lnTo>
                <a:lnTo>
                  <a:pt x="18403" y="57096"/>
                </a:lnTo>
                <a:lnTo>
                  <a:pt x="0" y="57096"/>
                </a:lnTo>
                <a:lnTo>
                  <a:pt x="21163" y="27643"/>
                </a:lnTo>
                <a:lnTo>
                  <a:pt x="2760" y="0"/>
                </a:lnTo>
                <a:close/>
              </a:path>
            </a:pathLst>
          </a:custGeom>
          <a:ln w="3175">
            <a:solidFill>
              <a:srgbClr val="000000"/>
            </a:solidFill>
          </a:ln>
        </p:spPr>
        <p:txBody>
          <a:bodyPr wrap="square" lIns="0" tIns="0" rIns="0" bIns="0" rtlCol="0"/>
          <a:lstStyle/>
          <a:p>
            <a:endParaRPr/>
          </a:p>
        </p:txBody>
      </p:sp>
      <p:sp>
        <p:nvSpPr>
          <p:cNvPr id="2611" name="object 2611"/>
          <p:cNvSpPr/>
          <p:nvPr/>
        </p:nvSpPr>
        <p:spPr>
          <a:xfrm>
            <a:off x="4743662" y="6723201"/>
            <a:ext cx="27305" cy="101600"/>
          </a:xfrm>
          <a:custGeom>
            <a:avLst/>
            <a:gdLst/>
            <a:ahLst/>
            <a:cxnLst/>
            <a:rect l="l" t="t" r="r" b="b"/>
            <a:pathLst>
              <a:path w="27304" h="101600">
                <a:moveTo>
                  <a:pt x="26710" y="0"/>
                </a:moveTo>
                <a:lnTo>
                  <a:pt x="17508" y="0"/>
                </a:lnTo>
                <a:lnTo>
                  <a:pt x="11067" y="10124"/>
                </a:lnTo>
                <a:lnTo>
                  <a:pt x="5546" y="22090"/>
                </a:lnTo>
                <a:lnTo>
                  <a:pt x="920" y="35928"/>
                </a:lnTo>
                <a:lnTo>
                  <a:pt x="0" y="50654"/>
                </a:lnTo>
                <a:lnTo>
                  <a:pt x="920" y="63540"/>
                </a:lnTo>
                <a:lnTo>
                  <a:pt x="4626" y="76426"/>
                </a:lnTo>
                <a:lnTo>
                  <a:pt x="10147" y="89312"/>
                </a:lnTo>
                <a:lnTo>
                  <a:pt x="17508" y="101309"/>
                </a:lnTo>
                <a:lnTo>
                  <a:pt x="26710" y="101309"/>
                </a:lnTo>
                <a:lnTo>
                  <a:pt x="23029" y="92072"/>
                </a:lnTo>
                <a:lnTo>
                  <a:pt x="20269" y="85630"/>
                </a:lnTo>
                <a:lnTo>
                  <a:pt x="16588" y="69062"/>
                </a:lnTo>
                <a:lnTo>
                  <a:pt x="14748" y="50654"/>
                </a:lnTo>
                <a:lnTo>
                  <a:pt x="15668" y="38688"/>
                </a:lnTo>
                <a:lnTo>
                  <a:pt x="17508" y="26724"/>
                </a:lnTo>
                <a:lnTo>
                  <a:pt x="21189" y="14727"/>
                </a:lnTo>
                <a:lnTo>
                  <a:pt x="26710" y="0"/>
                </a:lnTo>
                <a:close/>
              </a:path>
            </a:pathLst>
          </a:custGeom>
          <a:solidFill>
            <a:srgbClr val="000000"/>
          </a:solidFill>
        </p:spPr>
        <p:txBody>
          <a:bodyPr wrap="square" lIns="0" tIns="0" rIns="0" bIns="0" rtlCol="0"/>
          <a:lstStyle/>
          <a:p>
            <a:endParaRPr/>
          </a:p>
        </p:txBody>
      </p:sp>
      <p:sp>
        <p:nvSpPr>
          <p:cNvPr id="2612" name="object 2612"/>
          <p:cNvSpPr/>
          <p:nvPr/>
        </p:nvSpPr>
        <p:spPr>
          <a:xfrm>
            <a:off x="4743662" y="6723201"/>
            <a:ext cx="27305" cy="101600"/>
          </a:xfrm>
          <a:custGeom>
            <a:avLst/>
            <a:gdLst/>
            <a:ahLst/>
            <a:cxnLst/>
            <a:rect l="l" t="t" r="r" b="b"/>
            <a:pathLst>
              <a:path w="27304" h="101600">
                <a:moveTo>
                  <a:pt x="17508" y="0"/>
                </a:moveTo>
                <a:lnTo>
                  <a:pt x="26710" y="0"/>
                </a:lnTo>
                <a:lnTo>
                  <a:pt x="21189" y="14727"/>
                </a:lnTo>
                <a:lnTo>
                  <a:pt x="17508" y="26724"/>
                </a:lnTo>
                <a:lnTo>
                  <a:pt x="15668" y="38688"/>
                </a:lnTo>
                <a:lnTo>
                  <a:pt x="14748" y="50654"/>
                </a:lnTo>
                <a:lnTo>
                  <a:pt x="16588" y="69062"/>
                </a:lnTo>
                <a:lnTo>
                  <a:pt x="20269" y="85630"/>
                </a:lnTo>
                <a:lnTo>
                  <a:pt x="23029" y="92072"/>
                </a:lnTo>
                <a:lnTo>
                  <a:pt x="26710" y="101309"/>
                </a:lnTo>
                <a:lnTo>
                  <a:pt x="17508" y="101309"/>
                </a:lnTo>
                <a:lnTo>
                  <a:pt x="10147" y="89312"/>
                </a:lnTo>
                <a:lnTo>
                  <a:pt x="4626" y="76426"/>
                </a:lnTo>
                <a:lnTo>
                  <a:pt x="920" y="63540"/>
                </a:lnTo>
                <a:lnTo>
                  <a:pt x="0" y="50654"/>
                </a:lnTo>
                <a:lnTo>
                  <a:pt x="920" y="35928"/>
                </a:lnTo>
                <a:lnTo>
                  <a:pt x="5546" y="22090"/>
                </a:lnTo>
                <a:lnTo>
                  <a:pt x="11067" y="10124"/>
                </a:lnTo>
                <a:lnTo>
                  <a:pt x="17508" y="0"/>
                </a:lnTo>
                <a:close/>
              </a:path>
            </a:pathLst>
          </a:custGeom>
          <a:ln w="3175">
            <a:solidFill>
              <a:srgbClr val="000000"/>
            </a:solidFill>
          </a:ln>
        </p:spPr>
        <p:txBody>
          <a:bodyPr wrap="square" lIns="0" tIns="0" rIns="0" bIns="0" rtlCol="0"/>
          <a:lstStyle/>
          <a:p>
            <a:endParaRPr/>
          </a:p>
        </p:txBody>
      </p:sp>
      <p:sp>
        <p:nvSpPr>
          <p:cNvPr id="2613" name="object 2613"/>
          <p:cNvSpPr/>
          <p:nvPr/>
        </p:nvSpPr>
        <p:spPr>
          <a:xfrm>
            <a:off x="4780494" y="6743450"/>
            <a:ext cx="83820" cy="59055"/>
          </a:xfrm>
          <a:custGeom>
            <a:avLst/>
            <a:gdLst/>
            <a:ahLst/>
            <a:cxnLst/>
            <a:rect l="l" t="t" r="r" b="b"/>
            <a:pathLst>
              <a:path w="83820" h="59054">
                <a:moveTo>
                  <a:pt x="14722" y="1841"/>
                </a:moveTo>
                <a:lnTo>
                  <a:pt x="0" y="1841"/>
                </a:lnTo>
                <a:lnTo>
                  <a:pt x="0" y="58937"/>
                </a:lnTo>
                <a:lnTo>
                  <a:pt x="14722" y="58937"/>
                </a:lnTo>
                <a:lnTo>
                  <a:pt x="14722" y="25804"/>
                </a:lnTo>
                <a:lnTo>
                  <a:pt x="15642" y="22122"/>
                </a:lnTo>
                <a:lnTo>
                  <a:pt x="17483" y="16600"/>
                </a:lnTo>
                <a:lnTo>
                  <a:pt x="20243" y="13838"/>
                </a:lnTo>
                <a:lnTo>
                  <a:pt x="23004" y="11997"/>
                </a:lnTo>
                <a:lnTo>
                  <a:pt x="83301" y="11997"/>
                </a:lnTo>
                <a:lnTo>
                  <a:pt x="82841" y="10156"/>
                </a:lnTo>
                <a:lnTo>
                  <a:pt x="82227" y="9235"/>
                </a:lnTo>
                <a:lnTo>
                  <a:pt x="14722" y="9235"/>
                </a:lnTo>
                <a:lnTo>
                  <a:pt x="14722" y="1841"/>
                </a:lnTo>
                <a:close/>
              </a:path>
              <a:path w="83820" h="59054">
                <a:moveTo>
                  <a:pt x="57958" y="11997"/>
                </a:moveTo>
                <a:lnTo>
                  <a:pt x="29445" y="11997"/>
                </a:lnTo>
                <a:lnTo>
                  <a:pt x="31285" y="12918"/>
                </a:lnTo>
                <a:lnTo>
                  <a:pt x="33126" y="14759"/>
                </a:lnTo>
                <a:lnTo>
                  <a:pt x="34046" y="16600"/>
                </a:lnTo>
                <a:lnTo>
                  <a:pt x="34046" y="23042"/>
                </a:lnTo>
                <a:lnTo>
                  <a:pt x="34966" y="27645"/>
                </a:lnTo>
                <a:lnTo>
                  <a:pt x="34966" y="58937"/>
                </a:lnTo>
                <a:lnTo>
                  <a:pt x="49676" y="58937"/>
                </a:lnTo>
                <a:lnTo>
                  <a:pt x="49676" y="23042"/>
                </a:lnTo>
                <a:lnTo>
                  <a:pt x="50596" y="19360"/>
                </a:lnTo>
                <a:lnTo>
                  <a:pt x="52437" y="16600"/>
                </a:lnTo>
                <a:lnTo>
                  <a:pt x="55197" y="13838"/>
                </a:lnTo>
                <a:lnTo>
                  <a:pt x="57958" y="11997"/>
                </a:lnTo>
                <a:close/>
              </a:path>
              <a:path w="83820" h="59054">
                <a:moveTo>
                  <a:pt x="83301" y="11997"/>
                </a:moveTo>
                <a:lnTo>
                  <a:pt x="63479" y="11997"/>
                </a:lnTo>
                <a:lnTo>
                  <a:pt x="66239" y="13838"/>
                </a:lnTo>
                <a:lnTo>
                  <a:pt x="68079" y="17520"/>
                </a:lnTo>
                <a:lnTo>
                  <a:pt x="69000" y="21201"/>
                </a:lnTo>
                <a:lnTo>
                  <a:pt x="69000" y="58937"/>
                </a:lnTo>
                <a:lnTo>
                  <a:pt x="83761" y="58937"/>
                </a:lnTo>
                <a:lnTo>
                  <a:pt x="83761" y="13838"/>
                </a:lnTo>
                <a:lnTo>
                  <a:pt x="83301" y="11997"/>
                </a:lnTo>
                <a:close/>
              </a:path>
              <a:path w="83820" h="59054">
                <a:moveTo>
                  <a:pt x="32206" y="0"/>
                </a:moveTo>
                <a:lnTo>
                  <a:pt x="23004" y="2793"/>
                </a:lnTo>
                <a:lnTo>
                  <a:pt x="14722" y="9235"/>
                </a:lnTo>
                <a:lnTo>
                  <a:pt x="47836" y="9235"/>
                </a:lnTo>
                <a:lnTo>
                  <a:pt x="32206" y="0"/>
                </a:lnTo>
                <a:close/>
              </a:path>
              <a:path w="83820" h="59054">
                <a:moveTo>
                  <a:pt x="65319" y="0"/>
                </a:moveTo>
                <a:lnTo>
                  <a:pt x="60718" y="920"/>
                </a:lnTo>
                <a:lnTo>
                  <a:pt x="56117" y="2793"/>
                </a:lnTo>
                <a:lnTo>
                  <a:pt x="51516" y="5555"/>
                </a:lnTo>
                <a:lnTo>
                  <a:pt x="47836" y="9235"/>
                </a:lnTo>
                <a:lnTo>
                  <a:pt x="82227" y="9235"/>
                </a:lnTo>
                <a:lnTo>
                  <a:pt x="81000" y="7394"/>
                </a:lnTo>
                <a:lnTo>
                  <a:pt x="76399" y="2793"/>
                </a:lnTo>
                <a:lnTo>
                  <a:pt x="72719" y="1841"/>
                </a:lnTo>
                <a:lnTo>
                  <a:pt x="65319" y="0"/>
                </a:lnTo>
                <a:close/>
              </a:path>
            </a:pathLst>
          </a:custGeom>
          <a:solidFill>
            <a:srgbClr val="000000"/>
          </a:solidFill>
        </p:spPr>
        <p:txBody>
          <a:bodyPr wrap="square" lIns="0" tIns="0" rIns="0" bIns="0" rtlCol="0"/>
          <a:lstStyle/>
          <a:p>
            <a:endParaRPr/>
          </a:p>
        </p:txBody>
      </p:sp>
      <p:sp>
        <p:nvSpPr>
          <p:cNvPr id="2614" name="object 2614"/>
          <p:cNvSpPr/>
          <p:nvPr/>
        </p:nvSpPr>
        <p:spPr>
          <a:xfrm>
            <a:off x="4780494" y="6743450"/>
            <a:ext cx="83820" cy="59055"/>
          </a:xfrm>
          <a:custGeom>
            <a:avLst/>
            <a:gdLst/>
            <a:ahLst/>
            <a:cxnLst/>
            <a:rect l="l" t="t" r="r" b="b"/>
            <a:pathLst>
              <a:path w="83820" h="59054">
                <a:moveTo>
                  <a:pt x="32206" y="0"/>
                </a:moveTo>
                <a:lnTo>
                  <a:pt x="47836" y="9235"/>
                </a:lnTo>
                <a:lnTo>
                  <a:pt x="51516" y="5555"/>
                </a:lnTo>
                <a:lnTo>
                  <a:pt x="56117" y="2793"/>
                </a:lnTo>
                <a:lnTo>
                  <a:pt x="60718" y="920"/>
                </a:lnTo>
                <a:lnTo>
                  <a:pt x="65319" y="0"/>
                </a:lnTo>
                <a:lnTo>
                  <a:pt x="69000" y="920"/>
                </a:lnTo>
                <a:lnTo>
                  <a:pt x="72719" y="1841"/>
                </a:lnTo>
                <a:lnTo>
                  <a:pt x="76399" y="2793"/>
                </a:lnTo>
                <a:lnTo>
                  <a:pt x="78240" y="4634"/>
                </a:lnTo>
                <a:lnTo>
                  <a:pt x="81000" y="7394"/>
                </a:lnTo>
                <a:lnTo>
                  <a:pt x="82841" y="10156"/>
                </a:lnTo>
                <a:lnTo>
                  <a:pt x="83761" y="13838"/>
                </a:lnTo>
                <a:lnTo>
                  <a:pt x="83761" y="17520"/>
                </a:lnTo>
                <a:lnTo>
                  <a:pt x="83761" y="22122"/>
                </a:lnTo>
                <a:lnTo>
                  <a:pt x="83761" y="58937"/>
                </a:lnTo>
                <a:lnTo>
                  <a:pt x="69000" y="58937"/>
                </a:lnTo>
                <a:lnTo>
                  <a:pt x="69000" y="26724"/>
                </a:lnTo>
                <a:lnTo>
                  <a:pt x="69000" y="21201"/>
                </a:lnTo>
                <a:lnTo>
                  <a:pt x="68079" y="17520"/>
                </a:lnTo>
                <a:lnTo>
                  <a:pt x="67159" y="15679"/>
                </a:lnTo>
                <a:lnTo>
                  <a:pt x="66239" y="13838"/>
                </a:lnTo>
                <a:lnTo>
                  <a:pt x="63479" y="11997"/>
                </a:lnTo>
                <a:lnTo>
                  <a:pt x="60718" y="11997"/>
                </a:lnTo>
                <a:lnTo>
                  <a:pt x="57958" y="11997"/>
                </a:lnTo>
                <a:lnTo>
                  <a:pt x="55197" y="13838"/>
                </a:lnTo>
                <a:lnTo>
                  <a:pt x="52437" y="16600"/>
                </a:lnTo>
                <a:lnTo>
                  <a:pt x="50596" y="19360"/>
                </a:lnTo>
                <a:lnTo>
                  <a:pt x="49676" y="23042"/>
                </a:lnTo>
                <a:lnTo>
                  <a:pt x="49676" y="26724"/>
                </a:lnTo>
                <a:lnTo>
                  <a:pt x="49676" y="31325"/>
                </a:lnTo>
                <a:lnTo>
                  <a:pt x="49676" y="58937"/>
                </a:lnTo>
                <a:lnTo>
                  <a:pt x="34966" y="58937"/>
                </a:lnTo>
                <a:lnTo>
                  <a:pt x="34966" y="27645"/>
                </a:lnTo>
                <a:lnTo>
                  <a:pt x="34046" y="23042"/>
                </a:lnTo>
                <a:lnTo>
                  <a:pt x="34046" y="19360"/>
                </a:lnTo>
                <a:lnTo>
                  <a:pt x="34046" y="16600"/>
                </a:lnTo>
                <a:lnTo>
                  <a:pt x="33126" y="14759"/>
                </a:lnTo>
                <a:lnTo>
                  <a:pt x="31285" y="12918"/>
                </a:lnTo>
                <a:lnTo>
                  <a:pt x="29445" y="11997"/>
                </a:lnTo>
                <a:lnTo>
                  <a:pt x="26685" y="11997"/>
                </a:lnTo>
                <a:lnTo>
                  <a:pt x="23004" y="11997"/>
                </a:lnTo>
                <a:lnTo>
                  <a:pt x="14722" y="25804"/>
                </a:lnTo>
                <a:lnTo>
                  <a:pt x="14722" y="31325"/>
                </a:lnTo>
                <a:lnTo>
                  <a:pt x="14722" y="58937"/>
                </a:lnTo>
                <a:lnTo>
                  <a:pt x="0" y="58937"/>
                </a:lnTo>
                <a:lnTo>
                  <a:pt x="0" y="1841"/>
                </a:lnTo>
                <a:lnTo>
                  <a:pt x="14722" y="1841"/>
                </a:lnTo>
                <a:lnTo>
                  <a:pt x="14722" y="9235"/>
                </a:lnTo>
                <a:lnTo>
                  <a:pt x="23004" y="2793"/>
                </a:lnTo>
                <a:lnTo>
                  <a:pt x="32206" y="0"/>
                </a:lnTo>
                <a:close/>
              </a:path>
            </a:pathLst>
          </a:custGeom>
          <a:ln w="3175">
            <a:solidFill>
              <a:srgbClr val="000000"/>
            </a:solidFill>
          </a:ln>
        </p:spPr>
        <p:txBody>
          <a:bodyPr wrap="square" lIns="0" tIns="0" rIns="0" bIns="0" rtlCol="0"/>
          <a:lstStyle/>
          <a:p>
            <a:endParaRPr/>
          </a:p>
        </p:txBody>
      </p:sp>
      <p:sp>
        <p:nvSpPr>
          <p:cNvPr id="2615" name="object 2615"/>
          <p:cNvSpPr/>
          <p:nvPr/>
        </p:nvSpPr>
        <p:spPr>
          <a:xfrm>
            <a:off x="4878046" y="6743450"/>
            <a:ext cx="85090" cy="59055"/>
          </a:xfrm>
          <a:custGeom>
            <a:avLst/>
            <a:gdLst/>
            <a:ahLst/>
            <a:cxnLst/>
            <a:rect l="l" t="t" r="r" b="b"/>
            <a:pathLst>
              <a:path w="85089" h="59054">
                <a:moveTo>
                  <a:pt x="15642" y="1841"/>
                </a:moveTo>
                <a:lnTo>
                  <a:pt x="0" y="1841"/>
                </a:lnTo>
                <a:lnTo>
                  <a:pt x="0" y="58937"/>
                </a:lnTo>
                <a:lnTo>
                  <a:pt x="15642" y="58937"/>
                </a:lnTo>
                <a:lnTo>
                  <a:pt x="15642" y="22122"/>
                </a:lnTo>
                <a:lnTo>
                  <a:pt x="16563" y="19360"/>
                </a:lnTo>
                <a:lnTo>
                  <a:pt x="20243" y="13838"/>
                </a:lnTo>
                <a:lnTo>
                  <a:pt x="23924" y="11997"/>
                </a:lnTo>
                <a:lnTo>
                  <a:pt x="83301" y="11997"/>
                </a:lnTo>
                <a:lnTo>
                  <a:pt x="82841" y="10156"/>
                </a:lnTo>
                <a:lnTo>
                  <a:pt x="82227" y="9235"/>
                </a:lnTo>
                <a:lnTo>
                  <a:pt x="15642" y="9235"/>
                </a:lnTo>
                <a:lnTo>
                  <a:pt x="15642" y="1841"/>
                </a:lnTo>
                <a:close/>
              </a:path>
              <a:path w="85089" h="59054">
                <a:moveTo>
                  <a:pt x="57970" y="11997"/>
                </a:moveTo>
                <a:lnTo>
                  <a:pt x="29445" y="11997"/>
                </a:lnTo>
                <a:lnTo>
                  <a:pt x="31285" y="12918"/>
                </a:lnTo>
                <a:lnTo>
                  <a:pt x="33126" y="14759"/>
                </a:lnTo>
                <a:lnTo>
                  <a:pt x="34046" y="16600"/>
                </a:lnTo>
                <a:lnTo>
                  <a:pt x="34966" y="19360"/>
                </a:lnTo>
                <a:lnTo>
                  <a:pt x="34966" y="58937"/>
                </a:lnTo>
                <a:lnTo>
                  <a:pt x="49689" y="58937"/>
                </a:lnTo>
                <a:lnTo>
                  <a:pt x="49689" y="26724"/>
                </a:lnTo>
                <a:lnTo>
                  <a:pt x="51529" y="19360"/>
                </a:lnTo>
                <a:lnTo>
                  <a:pt x="52449" y="16600"/>
                </a:lnTo>
                <a:lnTo>
                  <a:pt x="55210" y="13838"/>
                </a:lnTo>
                <a:lnTo>
                  <a:pt x="57970" y="11997"/>
                </a:lnTo>
                <a:close/>
              </a:path>
              <a:path w="85089" h="59054">
                <a:moveTo>
                  <a:pt x="83301" y="11997"/>
                </a:moveTo>
                <a:lnTo>
                  <a:pt x="64412" y="11997"/>
                </a:lnTo>
                <a:lnTo>
                  <a:pt x="68092" y="15679"/>
                </a:lnTo>
                <a:lnTo>
                  <a:pt x="69012" y="17520"/>
                </a:lnTo>
                <a:lnTo>
                  <a:pt x="69012" y="21201"/>
                </a:lnTo>
                <a:lnTo>
                  <a:pt x="69933" y="26724"/>
                </a:lnTo>
                <a:lnTo>
                  <a:pt x="69933" y="58937"/>
                </a:lnTo>
                <a:lnTo>
                  <a:pt x="84681" y="58937"/>
                </a:lnTo>
                <a:lnTo>
                  <a:pt x="84681" y="17520"/>
                </a:lnTo>
                <a:lnTo>
                  <a:pt x="83301" y="11997"/>
                </a:lnTo>
                <a:close/>
              </a:path>
              <a:path w="85089" h="59054">
                <a:moveTo>
                  <a:pt x="32206" y="0"/>
                </a:moveTo>
                <a:lnTo>
                  <a:pt x="23004" y="2793"/>
                </a:lnTo>
                <a:lnTo>
                  <a:pt x="15642" y="9235"/>
                </a:lnTo>
                <a:lnTo>
                  <a:pt x="47848" y="9235"/>
                </a:lnTo>
                <a:lnTo>
                  <a:pt x="32206" y="0"/>
                </a:lnTo>
                <a:close/>
              </a:path>
              <a:path w="85089" h="59054">
                <a:moveTo>
                  <a:pt x="65332" y="0"/>
                </a:moveTo>
                <a:lnTo>
                  <a:pt x="60731" y="920"/>
                </a:lnTo>
                <a:lnTo>
                  <a:pt x="56130" y="2793"/>
                </a:lnTo>
                <a:lnTo>
                  <a:pt x="52449" y="5555"/>
                </a:lnTo>
                <a:lnTo>
                  <a:pt x="47848" y="9235"/>
                </a:lnTo>
                <a:lnTo>
                  <a:pt x="82227" y="9235"/>
                </a:lnTo>
                <a:lnTo>
                  <a:pt x="65332" y="0"/>
                </a:lnTo>
                <a:close/>
              </a:path>
            </a:pathLst>
          </a:custGeom>
          <a:solidFill>
            <a:srgbClr val="000000"/>
          </a:solidFill>
        </p:spPr>
        <p:txBody>
          <a:bodyPr wrap="square" lIns="0" tIns="0" rIns="0" bIns="0" rtlCol="0"/>
          <a:lstStyle/>
          <a:p>
            <a:endParaRPr/>
          </a:p>
        </p:txBody>
      </p:sp>
      <p:sp>
        <p:nvSpPr>
          <p:cNvPr id="2616" name="object 2616"/>
          <p:cNvSpPr/>
          <p:nvPr/>
        </p:nvSpPr>
        <p:spPr>
          <a:xfrm>
            <a:off x="4878046" y="6743450"/>
            <a:ext cx="85090" cy="59055"/>
          </a:xfrm>
          <a:custGeom>
            <a:avLst/>
            <a:gdLst/>
            <a:ahLst/>
            <a:cxnLst/>
            <a:rect l="l" t="t" r="r" b="b"/>
            <a:pathLst>
              <a:path w="85089" h="59054">
                <a:moveTo>
                  <a:pt x="32206" y="0"/>
                </a:moveTo>
                <a:lnTo>
                  <a:pt x="47848" y="9235"/>
                </a:lnTo>
                <a:lnTo>
                  <a:pt x="52449" y="5555"/>
                </a:lnTo>
                <a:lnTo>
                  <a:pt x="56130" y="2793"/>
                </a:lnTo>
                <a:lnTo>
                  <a:pt x="60731" y="920"/>
                </a:lnTo>
                <a:lnTo>
                  <a:pt x="65332" y="0"/>
                </a:lnTo>
                <a:lnTo>
                  <a:pt x="69933" y="920"/>
                </a:lnTo>
                <a:lnTo>
                  <a:pt x="84681" y="17520"/>
                </a:lnTo>
                <a:lnTo>
                  <a:pt x="84681" y="22122"/>
                </a:lnTo>
                <a:lnTo>
                  <a:pt x="84681" y="58937"/>
                </a:lnTo>
                <a:lnTo>
                  <a:pt x="69933" y="58937"/>
                </a:lnTo>
                <a:lnTo>
                  <a:pt x="69933" y="26724"/>
                </a:lnTo>
                <a:lnTo>
                  <a:pt x="69012" y="21201"/>
                </a:lnTo>
                <a:lnTo>
                  <a:pt x="69012" y="17520"/>
                </a:lnTo>
                <a:lnTo>
                  <a:pt x="68092" y="15679"/>
                </a:lnTo>
                <a:lnTo>
                  <a:pt x="66252" y="13838"/>
                </a:lnTo>
                <a:lnTo>
                  <a:pt x="64412" y="11997"/>
                </a:lnTo>
                <a:lnTo>
                  <a:pt x="61651" y="11997"/>
                </a:lnTo>
                <a:lnTo>
                  <a:pt x="57970" y="11997"/>
                </a:lnTo>
                <a:lnTo>
                  <a:pt x="49689" y="26724"/>
                </a:lnTo>
                <a:lnTo>
                  <a:pt x="49689" y="31325"/>
                </a:lnTo>
                <a:lnTo>
                  <a:pt x="49689" y="58937"/>
                </a:lnTo>
                <a:lnTo>
                  <a:pt x="34966" y="58937"/>
                </a:lnTo>
                <a:lnTo>
                  <a:pt x="34966" y="27645"/>
                </a:lnTo>
                <a:lnTo>
                  <a:pt x="34966" y="23042"/>
                </a:lnTo>
                <a:lnTo>
                  <a:pt x="34966" y="19360"/>
                </a:lnTo>
                <a:lnTo>
                  <a:pt x="34046" y="16600"/>
                </a:lnTo>
                <a:lnTo>
                  <a:pt x="33126" y="14759"/>
                </a:lnTo>
                <a:lnTo>
                  <a:pt x="31285" y="12918"/>
                </a:lnTo>
                <a:lnTo>
                  <a:pt x="29445" y="11997"/>
                </a:lnTo>
                <a:lnTo>
                  <a:pt x="26685" y="11997"/>
                </a:lnTo>
                <a:lnTo>
                  <a:pt x="23924" y="11997"/>
                </a:lnTo>
                <a:lnTo>
                  <a:pt x="20243" y="13838"/>
                </a:lnTo>
                <a:lnTo>
                  <a:pt x="18403" y="16600"/>
                </a:lnTo>
                <a:lnTo>
                  <a:pt x="16563" y="19360"/>
                </a:lnTo>
                <a:lnTo>
                  <a:pt x="15642" y="22122"/>
                </a:lnTo>
                <a:lnTo>
                  <a:pt x="15642" y="25804"/>
                </a:lnTo>
                <a:lnTo>
                  <a:pt x="15642" y="31325"/>
                </a:lnTo>
                <a:lnTo>
                  <a:pt x="15642" y="58937"/>
                </a:lnTo>
                <a:lnTo>
                  <a:pt x="0" y="58937"/>
                </a:lnTo>
                <a:lnTo>
                  <a:pt x="0" y="1841"/>
                </a:lnTo>
                <a:lnTo>
                  <a:pt x="15642" y="1841"/>
                </a:lnTo>
                <a:lnTo>
                  <a:pt x="15642" y="9235"/>
                </a:lnTo>
                <a:lnTo>
                  <a:pt x="23004" y="2793"/>
                </a:lnTo>
                <a:lnTo>
                  <a:pt x="32206" y="0"/>
                </a:lnTo>
                <a:close/>
              </a:path>
            </a:pathLst>
          </a:custGeom>
          <a:ln w="3175">
            <a:solidFill>
              <a:srgbClr val="000000"/>
            </a:solidFill>
          </a:ln>
        </p:spPr>
        <p:txBody>
          <a:bodyPr wrap="square" lIns="0" tIns="0" rIns="0" bIns="0" rtlCol="0"/>
          <a:lstStyle/>
          <a:p>
            <a:endParaRPr/>
          </a:p>
        </p:txBody>
      </p:sp>
      <p:sp>
        <p:nvSpPr>
          <p:cNvPr id="2617" name="object 2617"/>
          <p:cNvSpPr/>
          <p:nvPr/>
        </p:nvSpPr>
        <p:spPr>
          <a:xfrm>
            <a:off x="4975609" y="6723201"/>
            <a:ext cx="26034" cy="101600"/>
          </a:xfrm>
          <a:custGeom>
            <a:avLst/>
            <a:gdLst/>
            <a:ahLst/>
            <a:cxnLst/>
            <a:rect l="l" t="t" r="r" b="b"/>
            <a:pathLst>
              <a:path w="26035" h="101600">
                <a:moveTo>
                  <a:pt x="9201" y="0"/>
                </a:moveTo>
                <a:lnTo>
                  <a:pt x="0" y="0"/>
                </a:lnTo>
                <a:lnTo>
                  <a:pt x="5521" y="14727"/>
                </a:lnTo>
                <a:lnTo>
                  <a:pt x="8281" y="26724"/>
                </a:lnTo>
                <a:lnTo>
                  <a:pt x="10121" y="38688"/>
                </a:lnTo>
                <a:lnTo>
                  <a:pt x="11042" y="50654"/>
                </a:lnTo>
                <a:lnTo>
                  <a:pt x="11042" y="57098"/>
                </a:lnTo>
                <a:lnTo>
                  <a:pt x="10121" y="62619"/>
                </a:lnTo>
                <a:lnTo>
                  <a:pt x="8281" y="75506"/>
                </a:lnTo>
                <a:lnTo>
                  <a:pt x="6441" y="81948"/>
                </a:lnTo>
                <a:lnTo>
                  <a:pt x="5521" y="86551"/>
                </a:lnTo>
                <a:lnTo>
                  <a:pt x="1840" y="95755"/>
                </a:lnTo>
                <a:lnTo>
                  <a:pt x="0" y="101309"/>
                </a:lnTo>
                <a:lnTo>
                  <a:pt x="9201" y="101309"/>
                </a:lnTo>
                <a:lnTo>
                  <a:pt x="16563" y="87471"/>
                </a:lnTo>
                <a:lnTo>
                  <a:pt x="22084" y="73664"/>
                </a:lnTo>
                <a:lnTo>
                  <a:pt x="24844" y="60778"/>
                </a:lnTo>
                <a:lnTo>
                  <a:pt x="25764" y="49733"/>
                </a:lnTo>
                <a:lnTo>
                  <a:pt x="24844" y="36849"/>
                </a:lnTo>
                <a:lnTo>
                  <a:pt x="21163" y="23963"/>
                </a:lnTo>
                <a:lnTo>
                  <a:pt x="16563" y="11965"/>
                </a:lnTo>
                <a:lnTo>
                  <a:pt x="9201" y="0"/>
                </a:lnTo>
                <a:close/>
              </a:path>
            </a:pathLst>
          </a:custGeom>
          <a:solidFill>
            <a:srgbClr val="000000"/>
          </a:solidFill>
        </p:spPr>
        <p:txBody>
          <a:bodyPr wrap="square" lIns="0" tIns="0" rIns="0" bIns="0" rtlCol="0"/>
          <a:lstStyle/>
          <a:p>
            <a:endParaRPr/>
          </a:p>
        </p:txBody>
      </p:sp>
      <p:sp>
        <p:nvSpPr>
          <p:cNvPr id="2618" name="object 2618"/>
          <p:cNvSpPr/>
          <p:nvPr/>
        </p:nvSpPr>
        <p:spPr>
          <a:xfrm>
            <a:off x="4975609" y="6723201"/>
            <a:ext cx="26034" cy="101600"/>
          </a:xfrm>
          <a:custGeom>
            <a:avLst/>
            <a:gdLst/>
            <a:ahLst/>
            <a:cxnLst/>
            <a:rect l="l" t="t" r="r" b="b"/>
            <a:pathLst>
              <a:path w="26035" h="101600">
                <a:moveTo>
                  <a:pt x="0" y="0"/>
                </a:moveTo>
                <a:lnTo>
                  <a:pt x="9201" y="0"/>
                </a:lnTo>
                <a:lnTo>
                  <a:pt x="16563" y="11965"/>
                </a:lnTo>
                <a:lnTo>
                  <a:pt x="21163" y="23963"/>
                </a:lnTo>
                <a:lnTo>
                  <a:pt x="24844" y="36849"/>
                </a:lnTo>
                <a:lnTo>
                  <a:pt x="25764" y="49733"/>
                </a:lnTo>
                <a:lnTo>
                  <a:pt x="24844" y="60778"/>
                </a:lnTo>
                <a:lnTo>
                  <a:pt x="22084" y="73664"/>
                </a:lnTo>
                <a:lnTo>
                  <a:pt x="16563" y="87471"/>
                </a:lnTo>
                <a:lnTo>
                  <a:pt x="9201" y="101309"/>
                </a:lnTo>
                <a:lnTo>
                  <a:pt x="0" y="101309"/>
                </a:lnTo>
                <a:lnTo>
                  <a:pt x="1840" y="95755"/>
                </a:lnTo>
                <a:lnTo>
                  <a:pt x="3680" y="91152"/>
                </a:lnTo>
                <a:lnTo>
                  <a:pt x="5521" y="86551"/>
                </a:lnTo>
                <a:lnTo>
                  <a:pt x="6441" y="81948"/>
                </a:lnTo>
                <a:lnTo>
                  <a:pt x="8281" y="75506"/>
                </a:lnTo>
                <a:lnTo>
                  <a:pt x="9201" y="69062"/>
                </a:lnTo>
                <a:lnTo>
                  <a:pt x="10121" y="62619"/>
                </a:lnTo>
                <a:lnTo>
                  <a:pt x="11042" y="57098"/>
                </a:lnTo>
                <a:lnTo>
                  <a:pt x="11042" y="50654"/>
                </a:lnTo>
                <a:lnTo>
                  <a:pt x="10121" y="38688"/>
                </a:lnTo>
                <a:lnTo>
                  <a:pt x="8281" y="26724"/>
                </a:lnTo>
                <a:lnTo>
                  <a:pt x="5521" y="14727"/>
                </a:lnTo>
                <a:lnTo>
                  <a:pt x="0" y="0"/>
                </a:lnTo>
                <a:close/>
              </a:path>
            </a:pathLst>
          </a:custGeom>
          <a:ln w="3175">
            <a:solidFill>
              <a:srgbClr val="000000"/>
            </a:solidFill>
          </a:ln>
        </p:spPr>
        <p:txBody>
          <a:bodyPr wrap="square" lIns="0" tIns="0" rIns="0" bIns="0" rtlCol="0"/>
          <a:lstStyle/>
          <a:p>
            <a:endParaRPr/>
          </a:p>
        </p:txBody>
      </p:sp>
      <p:sp>
        <p:nvSpPr>
          <p:cNvPr id="2619" name="object 2619"/>
          <p:cNvSpPr/>
          <p:nvPr/>
        </p:nvSpPr>
        <p:spPr>
          <a:xfrm>
            <a:off x="3186478" y="5691931"/>
            <a:ext cx="74930" cy="64769"/>
          </a:xfrm>
          <a:custGeom>
            <a:avLst/>
            <a:gdLst/>
            <a:ahLst/>
            <a:cxnLst/>
            <a:rect l="l" t="t" r="r" b="b"/>
            <a:pathLst>
              <a:path w="74929" h="64770">
                <a:moveTo>
                  <a:pt x="74523" y="0"/>
                </a:moveTo>
                <a:lnTo>
                  <a:pt x="0" y="30377"/>
                </a:lnTo>
                <a:lnTo>
                  <a:pt x="74523" y="64423"/>
                </a:lnTo>
                <a:lnTo>
                  <a:pt x="74523" y="58900"/>
                </a:lnTo>
                <a:lnTo>
                  <a:pt x="70844" y="58900"/>
                </a:lnTo>
                <a:lnTo>
                  <a:pt x="16560" y="34059"/>
                </a:lnTo>
                <a:lnTo>
                  <a:pt x="70844" y="11966"/>
                </a:lnTo>
                <a:lnTo>
                  <a:pt x="74523" y="11966"/>
                </a:lnTo>
                <a:lnTo>
                  <a:pt x="74523" y="0"/>
                </a:lnTo>
                <a:close/>
              </a:path>
              <a:path w="74929" h="64770">
                <a:moveTo>
                  <a:pt x="74523" y="11966"/>
                </a:moveTo>
                <a:lnTo>
                  <a:pt x="70844" y="11966"/>
                </a:lnTo>
                <a:lnTo>
                  <a:pt x="70844" y="58900"/>
                </a:lnTo>
                <a:lnTo>
                  <a:pt x="74523" y="58900"/>
                </a:lnTo>
                <a:lnTo>
                  <a:pt x="74523" y="11966"/>
                </a:lnTo>
                <a:close/>
              </a:path>
            </a:pathLst>
          </a:custGeom>
          <a:solidFill>
            <a:srgbClr val="000000"/>
          </a:solidFill>
        </p:spPr>
        <p:txBody>
          <a:bodyPr wrap="square" lIns="0" tIns="0" rIns="0" bIns="0" rtlCol="0"/>
          <a:lstStyle/>
          <a:p>
            <a:endParaRPr/>
          </a:p>
        </p:txBody>
      </p:sp>
      <p:sp>
        <p:nvSpPr>
          <p:cNvPr id="2620" name="object 2620"/>
          <p:cNvSpPr/>
          <p:nvPr/>
        </p:nvSpPr>
        <p:spPr>
          <a:xfrm>
            <a:off x="3203039" y="5703897"/>
            <a:ext cx="54610" cy="46990"/>
          </a:xfrm>
          <a:custGeom>
            <a:avLst/>
            <a:gdLst/>
            <a:ahLst/>
            <a:cxnLst/>
            <a:rect l="l" t="t" r="r" b="b"/>
            <a:pathLst>
              <a:path w="54610" h="46989">
                <a:moveTo>
                  <a:pt x="54283" y="0"/>
                </a:moveTo>
                <a:lnTo>
                  <a:pt x="0" y="22092"/>
                </a:lnTo>
                <a:lnTo>
                  <a:pt x="54283" y="46933"/>
                </a:lnTo>
                <a:lnTo>
                  <a:pt x="54283" y="0"/>
                </a:lnTo>
                <a:close/>
              </a:path>
            </a:pathLst>
          </a:custGeom>
          <a:ln w="3175">
            <a:solidFill>
              <a:srgbClr val="000000"/>
            </a:solidFill>
          </a:ln>
        </p:spPr>
        <p:txBody>
          <a:bodyPr wrap="square" lIns="0" tIns="0" rIns="0" bIns="0" rtlCol="0"/>
          <a:lstStyle/>
          <a:p>
            <a:endParaRPr/>
          </a:p>
        </p:txBody>
      </p:sp>
      <p:sp>
        <p:nvSpPr>
          <p:cNvPr id="2621" name="object 2621"/>
          <p:cNvSpPr/>
          <p:nvPr/>
        </p:nvSpPr>
        <p:spPr>
          <a:xfrm>
            <a:off x="3186478" y="5691931"/>
            <a:ext cx="74930" cy="64769"/>
          </a:xfrm>
          <a:custGeom>
            <a:avLst/>
            <a:gdLst/>
            <a:ahLst/>
            <a:cxnLst/>
            <a:rect l="l" t="t" r="r" b="b"/>
            <a:pathLst>
              <a:path w="74929" h="64770">
                <a:moveTo>
                  <a:pt x="74523" y="0"/>
                </a:moveTo>
                <a:lnTo>
                  <a:pt x="74523" y="64423"/>
                </a:lnTo>
                <a:lnTo>
                  <a:pt x="0" y="30377"/>
                </a:lnTo>
                <a:lnTo>
                  <a:pt x="74523" y="0"/>
                </a:lnTo>
                <a:close/>
              </a:path>
            </a:pathLst>
          </a:custGeom>
          <a:ln w="3175">
            <a:solidFill>
              <a:srgbClr val="000000"/>
            </a:solidFill>
          </a:ln>
        </p:spPr>
        <p:txBody>
          <a:bodyPr wrap="square" lIns="0" tIns="0" rIns="0" bIns="0" rtlCol="0"/>
          <a:lstStyle/>
          <a:p>
            <a:endParaRPr/>
          </a:p>
        </p:txBody>
      </p:sp>
      <p:sp>
        <p:nvSpPr>
          <p:cNvPr id="2622" name="object 2622"/>
          <p:cNvSpPr/>
          <p:nvPr/>
        </p:nvSpPr>
        <p:spPr>
          <a:xfrm>
            <a:off x="3181877" y="5659687"/>
            <a:ext cx="79375" cy="31750"/>
          </a:xfrm>
          <a:custGeom>
            <a:avLst/>
            <a:gdLst/>
            <a:ahLst/>
            <a:cxnLst/>
            <a:rect l="l" t="t" r="r" b="b"/>
            <a:pathLst>
              <a:path w="79375" h="31750">
                <a:moveTo>
                  <a:pt x="0" y="0"/>
                </a:moveTo>
                <a:lnTo>
                  <a:pt x="0" y="11966"/>
                </a:lnTo>
                <a:lnTo>
                  <a:pt x="79124" y="31323"/>
                </a:lnTo>
                <a:lnTo>
                  <a:pt x="79124" y="20251"/>
                </a:lnTo>
                <a:lnTo>
                  <a:pt x="0" y="0"/>
                </a:lnTo>
                <a:close/>
              </a:path>
            </a:pathLst>
          </a:custGeom>
          <a:solidFill>
            <a:srgbClr val="000000"/>
          </a:solidFill>
        </p:spPr>
        <p:txBody>
          <a:bodyPr wrap="square" lIns="0" tIns="0" rIns="0" bIns="0" rtlCol="0"/>
          <a:lstStyle/>
          <a:p>
            <a:endParaRPr/>
          </a:p>
        </p:txBody>
      </p:sp>
      <p:sp>
        <p:nvSpPr>
          <p:cNvPr id="2623" name="object 2623"/>
          <p:cNvSpPr/>
          <p:nvPr/>
        </p:nvSpPr>
        <p:spPr>
          <a:xfrm>
            <a:off x="3181877" y="5659687"/>
            <a:ext cx="79375" cy="31750"/>
          </a:xfrm>
          <a:custGeom>
            <a:avLst/>
            <a:gdLst/>
            <a:ahLst/>
            <a:cxnLst/>
            <a:rect l="l" t="t" r="r" b="b"/>
            <a:pathLst>
              <a:path w="79375" h="31750">
                <a:moveTo>
                  <a:pt x="0" y="0"/>
                </a:moveTo>
                <a:lnTo>
                  <a:pt x="79124" y="20251"/>
                </a:lnTo>
                <a:lnTo>
                  <a:pt x="79124" y="31323"/>
                </a:lnTo>
                <a:lnTo>
                  <a:pt x="0" y="11966"/>
                </a:lnTo>
                <a:lnTo>
                  <a:pt x="0" y="0"/>
                </a:lnTo>
                <a:close/>
              </a:path>
            </a:pathLst>
          </a:custGeom>
          <a:ln w="3175">
            <a:solidFill>
              <a:srgbClr val="000000"/>
            </a:solidFill>
          </a:ln>
        </p:spPr>
        <p:txBody>
          <a:bodyPr wrap="square" lIns="0" tIns="0" rIns="0" bIns="0" rtlCol="0"/>
          <a:lstStyle/>
          <a:p>
            <a:endParaRPr/>
          </a:p>
        </p:txBody>
      </p:sp>
      <p:sp>
        <p:nvSpPr>
          <p:cNvPr id="2624" name="object 2624"/>
          <p:cNvSpPr/>
          <p:nvPr/>
        </p:nvSpPr>
        <p:spPr>
          <a:xfrm>
            <a:off x="3187398" y="5597065"/>
            <a:ext cx="73660" cy="59055"/>
          </a:xfrm>
          <a:custGeom>
            <a:avLst/>
            <a:gdLst/>
            <a:ahLst/>
            <a:cxnLst/>
            <a:rect l="l" t="t" r="r" b="b"/>
            <a:pathLst>
              <a:path w="73660" h="59054">
                <a:moveTo>
                  <a:pt x="18401" y="3682"/>
                </a:moveTo>
                <a:lnTo>
                  <a:pt x="0" y="4602"/>
                </a:lnTo>
                <a:lnTo>
                  <a:pt x="0" y="58939"/>
                </a:lnTo>
                <a:lnTo>
                  <a:pt x="1839" y="58939"/>
                </a:lnTo>
                <a:lnTo>
                  <a:pt x="17628" y="46051"/>
                </a:lnTo>
                <a:lnTo>
                  <a:pt x="3679" y="46051"/>
                </a:lnTo>
                <a:lnTo>
                  <a:pt x="3679" y="15674"/>
                </a:lnTo>
                <a:lnTo>
                  <a:pt x="18401" y="5523"/>
                </a:lnTo>
                <a:lnTo>
                  <a:pt x="18401" y="3682"/>
                </a:lnTo>
                <a:close/>
              </a:path>
              <a:path w="73660" h="59054">
                <a:moveTo>
                  <a:pt x="42194" y="30402"/>
                </a:moveTo>
                <a:lnTo>
                  <a:pt x="36801" y="30402"/>
                </a:lnTo>
                <a:lnTo>
                  <a:pt x="71764" y="58939"/>
                </a:lnTo>
                <a:lnTo>
                  <a:pt x="73603" y="58939"/>
                </a:lnTo>
                <a:lnTo>
                  <a:pt x="73603" y="48813"/>
                </a:lnTo>
                <a:lnTo>
                  <a:pt x="64403" y="48813"/>
                </a:lnTo>
                <a:lnTo>
                  <a:pt x="42194" y="30402"/>
                </a:lnTo>
                <a:close/>
              </a:path>
              <a:path w="73660" h="59054">
                <a:moveTo>
                  <a:pt x="51523" y="0"/>
                </a:moveTo>
                <a:lnTo>
                  <a:pt x="51523" y="1841"/>
                </a:lnTo>
                <a:lnTo>
                  <a:pt x="56122" y="3682"/>
                </a:lnTo>
                <a:lnTo>
                  <a:pt x="59803" y="5523"/>
                </a:lnTo>
                <a:lnTo>
                  <a:pt x="63482" y="11046"/>
                </a:lnTo>
                <a:lnTo>
                  <a:pt x="64403" y="14753"/>
                </a:lnTo>
                <a:lnTo>
                  <a:pt x="64403" y="48813"/>
                </a:lnTo>
                <a:lnTo>
                  <a:pt x="73603" y="48813"/>
                </a:lnTo>
                <a:lnTo>
                  <a:pt x="73603" y="3682"/>
                </a:lnTo>
                <a:lnTo>
                  <a:pt x="51523" y="0"/>
                </a:lnTo>
                <a:close/>
              </a:path>
              <a:path w="73660" h="59054">
                <a:moveTo>
                  <a:pt x="32200" y="22118"/>
                </a:moveTo>
                <a:lnTo>
                  <a:pt x="3679" y="46051"/>
                </a:lnTo>
                <a:lnTo>
                  <a:pt x="17628" y="46051"/>
                </a:lnTo>
                <a:lnTo>
                  <a:pt x="36801" y="30402"/>
                </a:lnTo>
                <a:lnTo>
                  <a:pt x="42194" y="30402"/>
                </a:lnTo>
                <a:lnTo>
                  <a:pt x="32200" y="22118"/>
                </a:lnTo>
                <a:close/>
              </a:path>
            </a:pathLst>
          </a:custGeom>
          <a:solidFill>
            <a:srgbClr val="000000"/>
          </a:solidFill>
        </p:spPr>
        <p:txBody>
          <a:bodyPr wrap="square" lIns="0" tIns="0" rIns="0" bIns="0" rtlCol="0"/>
          <a:lstStyle/>
          <a:p>
            <a:endParaRPr/>
          </a:p>
        </p:txBody>
      </p:sp>
      <p:sp>
        <p:nvSpPr>
          <p:cNvPr id="2625" name="object 2625"/>
          <p:cNvSpPr/>
          <p:nvPr/>
        </p:nvSpPr>
        <p:spPr>
          <a:xfrm>
            <a:off x="3187398" y="5597065"/>
            <a:ext cx="73660" cy="59055"/>
          </a:xfrm>
          <a:custGeom>
            <a:avLst/>
            <a:gdLst/>
            <a:ahLst/>
            <a:cxnLst/>
            <a:rect l="l" t="t" r="r" b="b"/>
            <a:pathLst>
              <a:path w="73660" h="59054">
                <a:moveTo>
                  <a:pt x="51523" y="0"/>
                </a:moveTo>
                <a:lnTo>
                  <a:pt x="73603" y="3682"/>
                </a:lnTo>
                <a:lnTo>
                  <a:pt x="73603" y="58939"/>
                </a:lnTo>
                <a:lnTo>
                  <a:pt x="71764" y="58939"/>
                </a:lnTo>
                <a:lnTo>
                  <a:pt x="36801" y="30402"/>
                </a:lnTo>
                <a:lnTo>
                  <a:pt x="1839" y="58939"/>
                </a:lnTo>
                <a:lnTo>
                  <a:pt x="0" y="58939"/>
                </a:lnTo>
                <a:lnTo>
                  <a:pt x="0" y="4602"/>
                </a:lnTo>
                <a:lnTo>
                  <a:pt x="18401" y="3682"/>
                </a:lnTo>
                <a:lnTo>
                  <a:pt x="18401" y="5523"/>
                </a:lnTo>
                <a:lnTo>
                  <a:pt x="13800" y="6443"/>
                </a:lnTo>
                <a:lnTo>
                  <a:pt x="10120" y="8284"/>
                </a:lnTo>
                <a:lnTo>
                  <a:pt x="7360" y="10125"/>
                </a:lnTo>
                <a:lnTo>
                  <a:pt x="4599" y="12887"/>
                </a:lnTo>
                <a:lnTo>
                  <a:pt x="3679" y="15674"/>
                </a:lnTo>
                <a:lnTo>
                  <a:pt x="3679" y="19356"/>
                </a:lnTo>
                <a:lnTo>
                  <a:pt x="3679" y="46051"/>
                </a:lnTo>
                <a:lnTo>
                  <a:pt x="32200" y="22118"/>
                </a:lnTo>
                <a:lnTo>
                  <a:pt x="64403" y="48813"/>
                </a:lnTo>
                <a:lnTo>
                  <a:pt x="64403" y="19356"/>
                </a:lnTo>
                <a:lnTo>
                  <a:pt x="64403" y="14753"/>
                </a:lnTo>
                <a:lnTo>
                  <a:pt x="63482" y="11046"/>
                </a:lnTo>
                <a:lnTo>
                  <a:pt x="61643" y="8284"/>
                </a:lnTo>
                <a:lnTo>
                  <a:pt x="59803" y="5523"/>
                </a:lnTo>
                <a:lnTo>
                  <a:pt x="56122" y="3682"/>
                </a:lnTo>
                <a:lnTo>
                  <a:pt x="51523" y="1841"/>
                </a:lnTo>
                <a:lnTo>
                  <a:pt x="51523" y="0"/>
                </a:lnTo>
                <a:close/>
              </a:path>
            </a:pathLst>
          </a:custGeom>
          <a:ln w="3175">
            <a:solidFill>
              <a:srgbClr val="000000"/>
            </a:solidFill>
          </a:ln>
        </p:spPr>
        <p:txBody>
          <a:bodyPr wrap="square" lIns="0" tIns="0" rIns="0" bIns="0" rtlCol="0"/>
          <a:lstStyle/>
          <a:p>
            <a:endParaRPr/>
          </a:p>
        </p:txBody>
      </p:sp>
      <p:sp>
        <p:nvSpPr>
          <p:cNvPr id="2626" name="object 2626"/>
          <p:cNvSpPr/>
          <p:nvPr/>
        </p:nvSpPr>
        <p:spPr>
          <a:xfrm>
            <a:off x="5455938" y="5568355"/>
            <a:ext cx="629642" cy="990667"/>
          </a:xfrm>
          <a:prstGeom prst="rect">
            <a:avLst/>
          </a:prstGeom>
          <a:blipFill>
            <a:blip r:embed="rId7" cstate="print"/>
            <a:stretch>
              <a:fillRect/>
            </a:stretch>
          </a:blipFill>
        </p:spPr>
        <p:txBody>
          <a:bodyPr wrap="square" lIns="0" tIns="0" rIns="0" bIns="0" rtlCol="0"/>
          <a:lstStyle/>
          <a:p>
            <a:endParaRPr/>
          </a:p>
        </p:txBody>
      </p:sp>
      <p:sp>
        <p:nvSpPr>
          <p:cNvPr id="2627" name="object 2627"/>
          <p:cNvSpPr/>
          <p:nvPr/>
        </p:nvSpPr>
        <p:spPr>
          <a:xfrm>
            <a:off x="4327563" y="824019"/>
            <a:ext cx="4666343" cy="1440159"/>
          </a:xfrm>
          <a:prstGeom prst="rect">
            <a:avLst/>
          </a:prstGeom>
          <a:blipFill>
            <a:blip r:embed="rId8" cstate="print"/>
            <a:stretch>
              <a:fillRect/>
            </a:stretch>
          </a:blipFill>
        </p:spPr>
        <p:txBody>
          <a:bodyPr wrap="square" lIns="0" tIns="0" rIns="0" bIns="0" rtlCol="0"/>
          <a:lstStyle/>
          <a:p>
            <a:endParaRPr/>
          </a:p>
        </p:txBody>
      </p:sp>
      <p:sp>
        <p:nvSpPr>
          <p:cNvPr id="2629" name="object 2629"/>
          <p:cNvSpPr/>
          <p:nvPr/>
        </p:nvSpPr>
        <p:spPr>
          <a:xfrm>
            <a:off x="6290158" y="2403701"/>
            <a:ext cx="1543685" cy="1431925"/>
          </a:xfrm>
          <a:custGeom>
            <a:avLst/>
            <a:gdLst/>
            <a:ahLst/>
            <a:cxnLst/>
            <a:rect l="l" t="t" r="r" b="b"/>
            <a:pathLst>
              <a:path w="1543684" h="1431925">
                <a:moveTo>
                  <a:pt x="0" y="715924"/>
                </a:moveTo>
                <a:lnTo>
                  <a:pt x="2558" y="657207"/>
                </a:lnTo>
                <a:lnTo>
                  <a:pt x="10102" y="599798"/>
                </a:lnTo>
                <a:lnTo>
                  <a:pt x="22431" y="543879"/>
                </a:lnTo>
                <a:lnTo>
                  <a:pt x="39348" y="489637"/>
                </a:lnTo>
                <a:lnTo>
                  <a:pt x="60654" y="437254"/>
                </a:lnTo>
                <a:lnTo>
                  <a:pt x="86150" y="386916"/>
                </a:lnTo>
                <a:lnTo>
                  <a:pt x="115638" y="338806"/>
                </a:lnTo>
                <a:lnTo>
                  <a:pt x="148919" y="293108"/>
                </a:lnTo>
                <a:lnTo>
                  <a:pt x="185794" y="250008"/>
                </a:lnTo>
                <a:lnTo>
                  <a:pt x="226065" y="209689"/>
                </a:lnTo>
                <a:lnTo>
                  <a:pt x="269533" y="172335"/>
                </a:lnTo>
                <a:lnTo>
                  <a:pt x="315999" y="138131"/>
                </a:lnTo>
                <a:lnTo>
                  <a:pt x="365266" y="107261"/>
                </a:lnTo>
                <a:lnTo>
                  <a:pt x="417133" y="79910"/>
                </a:lnTo>
                <a:lnTo>
                  <a:pt x="471403" y="56260"/>
                </a:lnTo>
                <a:lnTo>
                  <a:pt x="527876" y="36498"/>
                </a:lnTo>
                <a:lnTo>
                  <a:pt x="586355" y="20806"/>
                </a:lnTo>
                <a:lnTo>
                  <a:pt x="646640" y="9370"/>
                </a:lnTo>
                <a:lnTo>
                  <a:pt x="708534" y="2373"/>
                </a:lnTo>
                <a:lnTo>
                  <a:pt x="771836" y="0"/>
                </a:lnTo>
                <a:lnTo>
                  <a:pt x="835139" y="2373"/>
                </a:lnTo>
                <a:lnTo>
                  <a:pt x="897032" y="9370"/>
                </a:lnTo>
                <a:lnTo>
                  <a:pt x="957318" y="20806"/>
                </a:lnTo>
                <a:lnTo>
                  <a:pt x="1015796" y="36498"/>
                </a:lnTo>
                <a:lnTo>
                  <a:pt x="1072270" y="56260"/>
                </a:lnTo>
                <a:lnTo>
                  <a:pt x="1126540" y="79910"/>
                </a:lnTo>
                <a:lnTo>
                  <a:pt x="1178407" y="107261"/>
                </a:lnTo>
                <a:lnTo>
                  <a:pt x="1227673" y="138131"/>
                </a:lnTo>
                <a:lnTo>
                  <a:pt x="1274139" y="172335"/>
                </a:lnTo>
                <a:lnTo>
                  <a:pt x="1317607" y="209689"/>
                </a:lnTo>
                <a:lnTo>
                  <a:pt x="1357878" y="250008"/>
                </a:lnTo>
                <a:lnTo>
                  <a:pt x="1394753" y="293108"/>
                </a:lnTo>
                <a:lnTo>
                  <a:pt x="1428034" y="338806"/>
                </a:lnTo>
                <a:lnTo>
                  <a:pt x="1457522" y="386916"/>
                </a:lnTo>
                <a:lnTo>
                  <a:pt x="1483018" y="437254"/>
                </a:lnTo>
                <a:lnTo>
                  <a:pt x="1504324" y="489637"/>
                </a:lnTo>
                <a:lnTo>
                  <a:pt x="1521242" y="543879"/>
                </a:lnTo>
                <a:lnTo>
                  <a:pt x="1533571" y="599798"/>
                </a:lnTo>
                <a:lnTo>
                  <a:pt x="1541115" y="657207"/>
                </a:lnTo>
                <a:lnTo>
                  <a:pt x="1543673" y="715924"/>
                </a:lnTo>
                <a:lnTo>
                  <a:pt x="1541115" y="774641"/>
                </a:lnTo>
                <a:lnTo>
                  <a:pt x="1533571" y="832051"/>
                </a:lnTo>
                <a:lnTo>
                  <a:pt x="1521242" y="887969"/>
                </a:lnTo>
                <a:lnTo>
                  <a:pt x="1504324" y="942212"/>
                </a:lnTo>
                <a:lnTo>
                  <a:pt x="1483018" y="994595"/>
                </a:lnTo>
                <a:lnTo>
                  <a:pt x="1457522" y="1044933"/>
                </a:lnTo>
                <a:lnTo>
                  <a:pt x="1428034" y="1093043"/>
                </a:lnTo>
                <a:lnTo>
                  <a:pt x="1394753" y="1138740"/>
                </a:lnTo>
                <a:lnTo>
                  <a:pt x="1357878" y="1181841"/>
                </a:lnTo>
                <a:lnTo>
                  <a:pt x="1317607" y="1222160"/>
                </a:lnTo>
                <a:lnTo>
                  <a:pt x="1274139" y="1259513"/>
                </a:lnTo>
                <a:lnTo>
                  <a:pt x="1227673" y="1293717"/>
                </a:lnTo>
                <a:lnTo>
                  <a:pt x="1178407" y="1324587"/>
                </a:lnTo>
                <a:lnTo>
                  <a:pt x="1126540" y="1351939"/>
                </a:lnTo>
                <a:lnTo>
                  <a:pt x="1072270" y="1375588"/>
                </a:lnTo>
                <a:lnTo>
                  <a:pt x="1015796" y="1395351"/>
                </a:lnTo>
                <a:lnTo>
                  <a:pt x="957318" y="1411042"/>
                </a:lnTo>
                <a:lnTo>
                  <a:pt x="897032" y="1422479"/>
                </a:lnTo>
                <a:lnTo>
                  <a:pt x="835139" y="1429476"/>
                </a:lnTo>
                <a:lnTo>
                  <a:pt x="771836" y="1431849"/>
                </a:lnTo>
                <a:lnTo>
                  <a:pt x="708534" y="1429476"/>
                </a:lnTo>
                <a:lnTo>
                  <a:pt x="646640" y="1422479"/>
                </a:lnTo>
                <a:lnTo>
                  <a:pt x="586355" y="1411042"/>
                </a:lnTo>
                <a:lnTo>
                  <a:pt x="527876" y="1395351"/>
                </a:lnTo>
                <a:lnTo>
                  <a:pt x="471403" y="1375588"/>
                </a:lnTo>
                <a:lnTo>
                  <a:pt x="417133" y="1351939"/>
                </a:lnTo>
                <a:lnTo>
                  <a:pt x="365266" y="1324587"/>
                </a:lnTo>
                <a:lnTo>
                  <a:pt x="315999" y="1293717"/>
                </a:lnTo>
                <a:lnTo>
                  <a:pt x="269533" y="1259513"/>
                </a:lnTo>
                <a:lnTo>
                  <a:pt x="226065" y="1222160"/>
                </a:lnTo>
                <a:lnTo>
                  <a:pt x="185794" y="1181841"/>
                </a:lnTo>
                <a:lnTo>
                  <a:pt x="148919" y="1138740"/>
                </a:lnTo>
                <a:lnTo>
                  <a:pt x="115638" y="1093043"/>
                </a:lnTo>
                <a:lnTo>
                  <a:pt x="86150" y="1044933"/>
                </a:lnTo>
                <a:lnTo>
                  <a:pt x="60654" y="994595"/>
                </a:lnTo>
                <a:lnTo>
                  <a:pt x="39348" y="942212"/>
                </a:lnTo>
                <a:lnTo>
                  <a:pt x="22431" y="887969"/>
                </a:lnTo>
                <a:lnTo>
                  <a:pt x="10102" y="832051"/>
                </a:lnTo>
                <a:lnTo>
                  <a:pt x="2558" y="774641"/>
                </a:lnTo>
                <a:lnTo>
                  <a:pt x="0" y="715924"/>
                </a:lnTo>
                <a:close/>
              </a:path>
            </a:pathLst>
          </a:custGeom>
          <a:ln w="25399">
            <a:solidFill>
              <a:srgbClr val="FF2600"/>
            </a:solidFill>
          </a:ln>
        </p:spPr>
        <p:txBody>
          <a:bodyPr wrap="square" lIns="0" tIns="0" rIns="0" bIns="0" rtlCol="0"/>
          <a:lstStyle/>
          <a:p>
            <a:endParaRPr/>
          </a:p>
        </p:txBody>
      </p:sp>
      <p:sp>
        <p:nvSpPr>
          <p:cNvPr id="2630" name="object 2630"/>
          <p:cNvSpPr/>
          <p:nvPr/>
        </p:nvSpPr>
        <p:spPr>
          <a:xfrm>
            <a:off x="6290158" y="2403701"/>
            <a:ext cx="1543685" cy="1431925"/>
          </a:xfrm>
          <a:custGeom>
            <a:avLst/>
            <a:gdLst/>
            <a:ahLst/>
            <a:cxnLst/>
            <a:rect l="l" t="t" r="r" b="b"/>
            <a:pathLst>
              <a:path w="1543684" h="1431925">
                <a:moveTo>
                  <a:pt x="0" y="715924"/>
                </a:moveTo>
                <a:lnTo>
                  <a:pt x="2558" y="774641"/>
                </a:lnTo>
                <a:lnTo>
                  <a:pt x="10102" y="832051"/>
                </a:lnTo>
                <a:lnTo>
                  <a:pt x="22431" y="887969"/>
                </a:lnTo>
                <a:lnTo>
                  <a:pt x="39348" y="942212"/>
                </a:lnTo>
                <a:lnTo>
                  <a:pt x="60654" y="994595"/>
                </a:lnTo>
                <a:lnTo>
                  <a:pt x="86150" y="1044933"/>
                </a:lnTo>
                <a:lnTo>
                  <a:pt x="115638" y="1093043"/>
                </a:lnTo>
                <a:lnTo>
                  <a:pt x="148919" y="1138740"/>
                </a:lnTo>
                <a:lnTo>
                  <a:pt x="185794" y="1181841"/>
                </a:lnTo>
                <a:lnTo>
                  <a:pt x="226065" y="1222160"/>
                </a:lnTo>
                <a:lnTo>
                  <a:pt x="269533" y="1259513"/>
                </a:lnTo>
                <a:lnTo>
                  <a:pt x="315999" y="1293717"/>
                </a:lnTo>
                <a:lnTo>
                  <a:pt x="365266" y="1324587"/>
                </a:lnTo>
                <a:lnTo>
                  <a:pt x="417133" y="1351939"/>
                </a:lnTo>
                <a:lnTo>
                  <a:pt x="471403" y="1375588"/>
                </a:lnTo>
                <a:lnTo>
                  <a:pt x="527876" y="1395351"/>
                </a:lnTo>
                <a:lnTo>
                  <a:pt x="586355" y="1411042"/>
                </a:lnTo>
                <a:lnTo>
                  <a:pt x="646640" y="1422479"/>
                </a:lnTo>
                <a:lnTo>
                  <a:pt x="708534" y="1429476"/>
                </a:lnTo>
                <a:lnTo>
                  <a:pt x="771836" y="1431849"/>
                </a:lnTo>
                <a:lnTo>
                  <a:pt x="835139" y="1429476"/>
                </a:lnTo>
                <a:lnTo>
                  <a:pt x="897032" y="1422479"/>
                </a:lnTo>
                <a:lnTo>
                  <a:pt x="957318" y="1411042"/>
                </a:lnTo>
                <a:lnTo>
                  <a:pt x="1015796" y="1395351"/>
                </a:lnTo>
                <a:lnTo>
                  <a:pt x="1072270" y="1375588"/>
                </a:lnTo>
                <a:lnTo>
                  <a:pt x="1126540" y="1351939"/>
                </a:lnTo>
                <a:lnTo>
                  <a:pt x="1178407" y="1324587"/>
                </a:lnTo>
                <a:lnTo>
                  <a:pt x="1227673" y="1293717"/>
                </a:lnTo>
                <a:lnTo>
                  <a:pt x="1274139" y="1259513"/>
                </a:lnTo>
                <a:lnTo>
                  <a:pt x="1317607" y="1222160"/>
                </a:lnTo>
                <a:lnTo>
                  <a:pt x="1357878" y="1181841"/>
                </a:lnTo>
                <a:lnTo>
                  <a:pt x="1394753" y="1138740"/>
                </a:lnTo>
                <a:lnTo>
                  <a:pt x="1428034" y="1093043"/>
                </a:lnTo>
                <a:lnTo>
                  <a:pt x="1457522" y="1044933"/>
                </a:lnTo>
                <a:lnTo>
                  <a:pt x="1483018" y="994595"/>
                </a:lnTo>
                <a:lnTo>
                  <a:pt x="1504324" y="942212"/>
                </a:lnTo>
                <a:lnTo>
                  <a:pt x="1521242" y="887969"/>
                </a:lnTo>
                <a:lnTo>
                  <a:pt x="1533571" y="832051"/>
                </a:lnTo>
                <a:lnTo>
                  <a:pt x="1541115" y="774641"/>
                </a:lnTo>
                <a:lnTo>
                  <a:pt x="1543673" y="715924"/>
                </a:lnTo>
                <a:lnTo>
                  <a:pt x="1541115" y="657207"/>
                </a:lnTo>
                <a:lnTo>
                  <a:pt x="1533571" y="599798"/>
                </a:lnTo>
                <a:lnTo>
                  <a:pt x="1521242" y="543879"/>
                </a:lnTo>
                <a:lnTo>
                  <a:pt x="1504324" y="489637"/>
                </a:lnTo>
                <a:lnTo>
                  <a:pt x="1483018" y="437254"/>
                </a:lnTo>
                <a:lnTo>
                  <a:pt x="1457522" y="386916"/>
                </a:lnTo>
                <a:lnTo>
                  <a:pt x="1428034" y="338806"/>
                </a:lnTo>
                <a:lnTo>
                  <a:pt x="1394753" y="293108"/>
                </a:lnTo>
                <a:lnTo>
                  <a:pt x="1357878" y="250008"/>
                </a:lnTo>
                <a:lnTo>
                  <a:pt x="1317607" y="209689"/>
                </a:lnTo>
                <a:lnTo>
                  <a:pt x="1274139" y="172335"/>
                </a:lnTo>
                <a:lnTo>
                  <a:pt x="1227673" y="138131"/>
                </a:lnTo>
                <a:lnTo>
                  <a:pt x="1178407" y="107261"/>
                </a:lnTo>
                <a:lnTo>
                  <a:pt x="1126540" y="79910"/>
                </a:lnTo>
                <a:lnTo>
                  <a:pt x="1072270" y="56260"/>
                </a:lnTo>
                <a:lnTo>
                  <a:pt x="1015796" y="36498"/>
                </a:lnTo>
                <a:lnTo>
                  <a:pt x="957318" y="20806"/>
                </a:lnTo>
                <a:lnTo>
                  <a:pt x="897032" y="9370"/>
                </a:lnTo>
                <a:lnTo>
                  <a:pt x="835139" y="2373"/>
                </a:lnTo>
                <a:lnTo>
                  <a:pt x="771836" y="0"/>
                </a:lnTo>
                <a:lnTo>
                  <a:pt x="708534" y="2373"/>
                </a:lnTo>
                <a:lnTo>
                  <a:pt x="646640" y="9370"/>
                </a:lnTo>
                <a:lnTo>
                  <a:pt x="586355" y="20806"/>
                </a:lnTo>
                <a:lnTo>
                  <a:pt x="527876" y="36498"/>
                </a:lnTo>
                <a:lnTo>
                  <a:pt x="471403" y="56260"/>
                </a:lnTo>
                <a:lnTo>
                  <a:pt x="417133" y="79910"/>
                </a:lnTo>
                <a:lnTo>
                  <a:pt x="365266" y="107261"/>
                </a:lnTo>
                <a:lnTo>
                  <a:pt x="315999" y="138131"/>
                </a:lnTo>
                <a:lnTo>
                  <a:pt x="269533" y="172335"/>
                </a:lnTo>
                <a:lnTo>
                  <a:pt x="226065" y="209689"/>
                </a:lnTo>
                <a:lnTo>
                  <a:pt x="185794" y="250008"/>
                </a:lnTo>
                <a:lnTo>
                  <a:pt x="148919" y="293108"/>
                </a:lnTo>
                <a:lnTo>
                  <a:pt x="115638" y="338806"/>
                </a:lnTo>
                <a:lnTo>
                  <a:pt x="86150" y="386916"/>
                </a:lnTo>
                <a:lnTo>
                  <a:pt x="60654" y="437254"/>
                </a:lnTo>
                <a:lnTo>
                  <a:pt x="39348" y="489637"/>
                </a:lnTo>
                <a:lnTo>
                  <a:pt x="22431" y="543879"/>
                </a:lnTo>
                <a:lnTo>
                  <a:pt x="10102" y="599798"/>
                </a:lnTo>
                <a:lnTo>
                  <a:pt x="2558" y="657207"/>
                </a:lnTo>
                <a:lnTo>
                  <a:pt x="0" y="715924"/>
                </a:lnTo>
                <a:close/>
              </a:path>
            </a:pathLst>
          </a:custGeom>
          <a:ln w="25399">
            <a:solidFill>
              <a:srgbClr val="FF2600"/>
            </a:solidFill>
          </a:ln>
        </p:spPr>
        <p:txBody>
          <a:bodyPr wrap="square" lIns="0" tIns="0" rIns="0" bIns="0" rtlCol="0"/>
          <a:lstStyle/>
          <a:p>
            <a:endParaRPr/>
          </a:p>
        </p:txBody>
      </p:sp>
      <p:sp>
        <p:nvSpPr>
          <p:cNvPr id="2631" name="object 2631"/>
          <p:cNvSpPr/>
          <p:nvPr/>
        </p:nvSpPr>
        <p:spPr>
          <a:xfrm>
            <a:off x="5311399" y="2739604"/>
            <a:ext cx="916940" cy="148590"/>
          </a:xfrm>
          <a:custGeom>
            <a:avLst/>
            <a:gdLst/>
            <a:ahLst/>
            <a:cxnLst/>
            <a:rect l="l" t="t" r="r" b="b"/>
            <a:pathLst>
              <a:path w="916939" h="148589">
                <a:moveTo>
                  <a:pt x="916782" y="0"/>
                </a:moveTo>
                <a:lnTo>
                  <a:pt x="0" y="148310"/>
                </a:lnTo>
              </a:path>
            </a:pathLst>
          </a:custGeom>
          <a:ln w="38099">
            <a:solidFill>
              <a:srgbClr val="FF2600"/>
            </a:solidFill>
          </a:ln>
        </p:spPr>
        <p:txBody>
          <a:bodyPr wrap="square" lIns="0" tIns="0" rIns="0" bIns="0" rtlCol="0"/>
          <a:lstStyle/>
          <a:p>
            <a:endParaRPr/>
          </a:p>
        </p:txBody>
      </p:sp>
      <p:sp>
        <p:nvSpPr>
          <p:cNvPr id="2632" name="object 2632"/>
          <p:cNvSpPr/>
          <p:nvPr/>
        </p:nvSpPr>
        <p:spPr>
          <a:xfrm>
            <a:off x="5274078" y="2785337"/>
            <a:ext cx="179705" cy="168910"/>
          </a:xfrm>
          <a:custGeom>
            <a:avLst/>
            <a:gdLst/>
            <a:ahLst/>
            <a:cxnLst/>
            <a:rect l="l" t="t" r="r" b="b"/>
            <a:pathLst>
              <a:path w="179704" h="168910">
                <a:moveTo>
                  <a:pt x="144036" y="0"/>
                </a:moveTo>
                <a:lnTo>
                  <a:pt x="132287" y="870"/>
                </a:lnTo>
                <a:lnTo>
                  <a:pt x="127403" y="3793"/>
                </a:lnTo>
                <a:lnTo>
                  <a:pt x="0" y="108615"/>
                </a:lnTo>
                <a:lnTo>
                  <a:pt x="153954" y="167919"/>
                </a:lnTo>
                <a:lnTo>
                  <a:pt x="166124" y="168435"/>
                </a:lnTo>
                <a:lnTo>
                  <a:pt x="175970" y="161678"/>
                </a:lnTo>
                <a:lnTo>
                  <a:pt x="178579" y="156991"/>
                </a:lnTo>
                <a:lnTo>
                  <a:pt x="179095" y="144821"/>
                </a:lnTo>
                <a:lnTo>
                  <a:pt x="172337" y="134976"/>
                </a:lnTo>
                <a:lnTo>
                  <a:pt x="167650" y="132367"/>
                </a:lnTo>
                <a:lnTo>
                  <a:pt x="74644" y="96540"/>
                </a:lnTo>
                <a:lnTo>
                  <a:pt x="151610" y="33215"/>
                </a:lnTo>
                <a:lnTo>
                  <a:pt x="158012" y="23033"/>
                </a:lnTo>
                <a:lnTo>
                  <a:pt x="157141" y="11285"/>
                </a:lnTo>
                <a:lnTo>
                  <a:pt x="154218" y="6402"/>
                </a:lnTo>
                <a:lnTo>
                  <a:pt x="144036" y="0"/>
                </a:lnTo>
                <a:close/>
              </a:path>
            </a:pathLst>
          </a:custGeom>
          <a:solidFill>
            <a:srgbClr val="FF2600"/>
          </a:solidFill>
        </p:spPr>
        <p:txBody>
          <a:bodyPr wrap="square" lIns="0" tIns="0" rIns="0" bIns="0" rtlCol="0"/>
          <a:lstStyle/>
          <a:p>
            <a:endParaRPr/>
          </a:p>
        </p:txBody>
      </p:sp>
      <p:sp>
        <p:nvSpPr>
          <p:cNvPr id="2633" name="object 2633"/>
          <p:cNvSpPr txBox="1"/>
          <p:nvPr/>
        </p:nvSpPr>
        <p:spPr>
          <a:xfrm rot="21120000">
            <a:off x="5486718" y="2574359"/>
            <a:ext cx="572061" cy="203200"/>
          </a:xfrm>
          <a:prstGeom prst="rect">
            <a:avLst/>
          </a:prstGeom>
        </p:spPr>
        <p:txBody>
          <a:bodyPr vert="horz" wrap="square" lIns="0" tIns="0" rIns="0" bIns="0" rtlCol="0">
            <a:spAutoFit/>
          </a:bodyPr>
          <a:lstStyle/>
          <a:p>
            <a:pPr>
              <a:lnSpc>
                <a:spcPct val="100000"/>
              </a:lnSpc>
            </a:pPr>
            <a:r>
              <a:rPr sz="1600" b="1" spc="-35" dirty="0">
                <a:solidFill>
                  <a:srgbClr val="FF0000"/>
                </a:solidFill>
                <a:latin typeface="Calibri"/>
                <a:cs typeface="Calibri"/>
              </a:rPr>
              <a:t>BE</a:t>
            </a:r>
            <a:r>
              <a:rPr sz="1600" b="1" spc="-15" dirty="0">
                <a:solidFill>
                  <a:srgbClr val="FF0000"/>
                </a:solidFill>
                <a:latin typeface="Calibri"/>
                <a:cs typeface="Calibri"/>
              </a:rPr>
              <a:t>AM</a:t>
            </a:r>
            <a:endParaRPr sz="1600" dirty="0">
              <a:latin typeface="Calibri"/>
              <a:cs typeface="Calibri"/>
            </a:endParaRPr>
          </a:p>
        </p:txBody>
      </p:sp>
      <p:sp>
        <p:nvSpPr>
          <p:cNvPr id="2634" name="object 2634"/>
          <p:cNvSpPr/>
          <p:nvPr/>
        </p:nvSpPr>
        <p:spPr>
          <a:xfrm>
            <a:off x="107204" y="4833120"/>
            <a:ext cx="3024335" cy="1956982"/>
          </a:xfrm>
          <a:prstGeom prst="rect">
            <a:avLst/>
          </a:prstGeom>
          <a:blipFill>
            <a:blip r:embed="rId9" cstate="print"/>
            <a:stretch>
              <a:fillRect/>
            </a:stretch>
          </a:blipFill>
        </p:spPr>
        <p:txBody>
          <a:bodyPr wrap="square" lIns="0" tIns="0" rIns="0" bIns="0" rtlCol="0"/>
          <a:lstStyle/>
          <a:p>
            <a:endParaRPr/>
          </a:p>
        </p:txBody>
      </p:sp>
      <p:sp>
        <p:nvSpPr>
          <p:cNvPr id="2635" name="object 2635"/>
          <p:cNvSpPr txBox="1"/>
          <p:nvPr/>
        </p:nvSpPr>
        <p:spPr>
          <a:xfrm>
            <a:off x="6368898" y="4072731"/>
            <a:ext cx="1317625" cy="228600"/>
          </a:xfrm>
          <a:prstGeom prst="rect">
            <a:avLst/>
          </a:prstGeom>
        </p:spPr>
        <p:txBody>
          <a:bodyPr vert="horz" wrap="square" lIns="0" tIns="0" rIns="0" bIns="0" rtlCol="0">
            <a:spAutoFit/>
          </a:bodyPr>
          <a:lstStyle/>
          <a:p>
            <a:pPr marL="12700">
              <a:lnSpc>
                <a:spcPct val="100000"/>
              </a:lnSpc>
            </a:pPr>
            <a:r>
              <a:rPr sz="1600" b="1" spc="-10" dirty="0">
                <a:solidFill>
                  <a:srgbClr val="FF0000"/>
                </a:solidFill>
                <a:latin typeface="Calibri"/>
                <a:cs typeface="Calibri"/>
              </a:rPr>
              <a:t>STRIPLINE BPM</a:t>
            </a:r>
            <a:endParaRPr sz="1600" dirty="0">
              <a:latin typeface="Calibri"/>
              <a:cs typeface="Calibri"/>
            </a:endParaRPr>
          </a:p>
        </p:txBody>
      </p:sp>
      <p:sp>
        <p:nvSpPr>
          <p:cNvPr id="2636" name="object 2636"/>
          <p:cNvSpPr txBox="1"/>
          <p:nvPr/>
        </p:nvSpPr>
        <p:spPr>
          <a:xfrm>
            <a:off x="4218690" y="4505105"/>
            <a:ext cx="3585210" cy="215444"/>
          </a:xfrm>
          <a:prstGeom prst="rect">
            <a:avLst/>
          </a:prstGeom>
        </p:spPr>
        <p:txBody>
          <a:bodyPr vert="horz" wrap="square" lIns="0" tIns="0" rIns="0" bIns="0" rtlCol="0">
            <a:spAutoFit/>
          </a:bodyPr>
          <a:lstStyle/>
          <a:p>
            <a:pPr marL="12700">
              <a:lnSpc>
                <a:spcPct val="100000"/>
              </a:lnSpc>
            </a:pPr>
            <a:r>
              <a:rPr sz="1400" dirty="0">
                <a:latin typeface="Calibri"/>
                <a:cs typeface="Calibri"/>
              </a:rPr>
              <a:t>T</a:t>
            </a:r>
            <a:r>
              <a:rPr sz="1400" spc="-10" dirty="0">
                <a:latin typeface="Calibri"/>
                <a:cs typeface="Calibri"/>
              </a:rPr>
              <a:t>BL Beam sweep in ho</a:t>
            </a:r>
            <a:r>
              <a:rPr sz="1400" spc="-5" dirty="0">
                <a:latin typeface="Calibri"/>
                <a:cs typeface="Calibri"/>
              </a:rPr>
              <a:t>rizontal and </a:t>
            </a:r>
            <a:r>
              <a:rPr sz="1400" spc="-10" dirty="0" smtClean="0">
                <a:latin typeface="Calibri"/>
                <a:cs typeface="Calibri"/>
              </a:rPr>
              <a:t>ver</a:t>
            </a:r>
            <a:r>
              <a:rPr lang="fr-FR" sz="1400" spc="60" dirty="0" smtClean="0">
                <a:latin typeface="Calibri"/>
                <a:cs typeface="Calibri"/>
              </a:rPr>
              <a:t>tical</a:t>
            </a:r>
            <a:r>
              <a:rPr sz="1400" spc="-10" dirty="0" smtClean="0">
                <a:latin typeface="Calibri"/>
                <a:cs typeface="Calibri"/>
              </a:rPr>
              <a:t> </a:t>
            </a:r>
            <a:r>
              <a:rPr sz="1400" spc="-10" dirty="0">
                <a:latin typeface="Calibri"/>
                <a:cs typeface="Calibri"/>
              </a:rPr>
              <a:t>planes</a:t>
            </a:r>
            <a:endParaRPr sz="1400" dirty="0">
              <a:latin typeface="Calibri"/>
              <a:cs typeface="Calibri"/>
            </a:endParaRPr>
          </a:p>
        </p:txBody>
      </p:sp>
      <p:sp>
        <p:nvSpPr>
          <p:cNvPr id="2637" name="object 2637"/>
          <p:cNvSpPr/>
          <p:nvPr/>
        </p:nvSpPr>
        <p:spPr>
          <a:xfrm>
            <a:off x="327729" y="1000870"/>
            <a:ext cx="1439809" cy="672268"/>
          </a:xfrm>
          <a:prstGeom prst="rect">
            <a:avLst/>
          </a:prstGeom>
          <a:blipFill>
            <a:blip r:embed="rId10" cstate="print"/>
            <a:stretch>
              <a:fillRect/>
            </a:stretch>
          </a:blipFill>
        </p:spPr>
        <p:txBody>
          <a:bodyPr wrap="square" lIns="0" tIns="0" rIns="0" bIns="0" rtlCol="0"/>
          <a:lstStyle/>
          <a:p>
            <a:endParaRPr/>
          </a:p>
        </p:txBody>
      </p:sp>
      <p:sp>
        <p:nvSpPr>
          <p:cNvPr id="2638" name="object 2638"/>
          <p:cNvSpPr/>
          <p:nvPr/>
        </p:nvSpPr>
        <p:spPr>
          <a:xfrm>
            <a:off x="1961106" y="1005935"/>
            <a:ext cx="737181" cy="667203"/>
          </a:xfrm>
          <a:prstGeom prst="rect">
            <a:avLst/>
          </a:prstGeom>
          <a:blipFill>
            <a:blip r:embed="rId11" cstate="print"/>
            <a:stretch>
              <a:fillRect/>
            </a:stretch>
          </a:blipFill>
        </p:spPr>
        <p:txBody>
          <a:bodyPr wrap="square" lIns="0" tIns="0" rIns="0" bIns="0" rtlCol="0"/>
          <a:lstStyle/>
          <a:p>
            <a:endParaRPr/>
          </a:p>
        </p:txBody>
      </p:sp>
      <p:sp>
        <p:nvSpPr>
          <p:cNvPr id="2639" name="object 2639"/>
          <p:cNvSpPr/>
          <p:nvPr/>
        </p:nvSpPr>
        <p:spPr>
          <a:xfrm>
            <a:off x="1147052" y="1068020"/>
            <a:ext cx="798400" cy="348063"/>
          </a:xfrm>
          <a:prstGeom prst="rect">
            <a:avLst/>
          </a:prstGeom>
          <a:blipFill>
            <a:blip r:embed="rId12" cstate="print"/>
            <a:stretch>
              <a:fillRect/>
            </a:stretch>
          </a:blipFill>
        </p:spPr>
        <p:txBody>
          <a:bodyPr wrap="square" lIns="0" tIns="0" rIns="0" bIns="0" rtlCol="0"/>
          <a:lstStyle/>
          <a:p>
            <a:endParaRPr/>
          </a:p>
        </p:txBody>
      </p:sp>
      <p:sp>
        <p:nvSpPr>
          <p:cNvPr id="2640" name="object 2640"/>
          <p:cNvSpPr/>
          <p:nvPr/>
        </p:nvSpPr>
        <p:spPr>
          <a:xfrm>
            <a:off x="2764482" y="1068020"/>
            <a:ext cx="625473" cy="605118"/>
          </a:xfrm>
          <a:prstGeom prst="rect">
            <a:avLst/>
          </a:prstGeom>
          <a:blipFill>
            <a:blip r:embed="rId13" cstate="print"/>
            <a:stretch>
              <a:fillRect/>
            </a:stretch>
          </a:blipFill>
        </p:spPr>
        <p:txBody>
          <a:bodyPr wrap="square" lIns="0" tIns="0" rIns="0" bIns="0" rtlCol="0"/>
          <a:lstStyle/>
          <a:p>
            <a:endParaRPr/>
          </a:p>
        </p:txBody>
      </p:sp>
      <p:sp>
        <p:nvSpPr>
          <p:cNvPr id="2644" name="object 7"/>
          <p:cNvSpPr txBox="1"/>
          <p:nvPr/>
        </p:nvSpPr>
        <p:spPr>
          <a:xfrm>
            <a:off x="198902" y="3272279"/>
            <a:ext cx="3816801" cy="1534138"/>
          </a:xfrm>
          <a:prstGeom prst="rect">
            <a:avLst/>
          </a:prstGeom>
        </p:spPr>
        <p:txBody>
          <a:bodyPr vert="horz" wrap="square" lIns="0" tIns="0" rIns="0" bIns="0" rtlCol="0">
            <a:spAutoFit/>
          </a:bodyPr>
          <a:lstStyle/>
          <a:p>
            <a:pPr marL="354965" marR="5080" indent="-342900" algn="just">
              <a:lnSpc>
                <a:spcPct val="89000"/>
              </a:lnSpc>
            </a:pPr>
            <a:r>
              <a:rPr lang="en-US" sz="1600" dirty="0" smtClean="0">
                <a:latin typeface="Arial"/>
                <a:cs typeface="Arial"/>
              </a:rPr>
              <a:t>•</a:t>
            </a:r>
            <a:r>
              <a:rPr lang="en-US" sz="1600" dirty="0" smtClean="0">
                <a:latin typeface="Helvetica"/>
                <a:cs typeface="Helvetica"/>
              </a:rPr>
              <a:t>  </a:t>
            </a:r>
            <a:r>
              <a:rPr lang="en-US" sz="1600" spc="-10" dirty="0" smtClean="0">
                <a:latin typeface="Calibri"/>
                <a:cs typeface="Helvetica"/>
              </a:rPr>
              <a:t>Resolution</a:t>
            </a:r>
            <a:r>
              <a:rPr lang="en-US" sz="1600" dirty="0" smtClean="0">
                <a:latin typeface="Calibri"/>
                <a:cs typeface="Calibri"/>
              </a:rPr>
              <a:t> </a:t>
            </a:r>
            <a:r>
              <a:rPr lang="en-US" sz="1600" spc="165" dirty="0" smtClean="0">
                <a:latin typeface="Calibri"/>
                <a:cs typeface="Calibri"/>
              </a:rPr>
              <a:t> </a:t>
            </a:r>
            <a:r>
              <a:rPr lang="en-US" sz="1600" spc="-10" dirty="0" smtClean="0">
                <a:latin typeface="Calibri"/>
                <a:cs typeface="Calibri"/>
              </a:rPr>
              <a:t>te</a:t>
            </a:r>
            <a:r>
              <a:rPr lang="en-US" sz="1600" dirty="0" smtClean="0">
                <a:latin typeface="Calibri"/>
                <a:cs typeface="Calibri"/>
              </a:rPr>
              <a:t>sts </a:t>
            </a:r>
            <a:r>
              <a:rPr lang="en-US" sz="1600" spc="165" dirty="0" smtClean="0">
                <a:latin typeface="Calibri"/>
                <a:cs typeface="Calibri"/>
              </a:rPr>
              <a:t> </a:t>
            </a:r>
            <a:r>
              <a:rPr lang="en-US" sz="1600" dirty="0" smtClean="0">
                <a:latin typeface="Calibri"/>
                <a:cs typeface="Calibri"/>
              </a:rPr>
              <a:t>p</a:t>
            </a:r>
            <a:r>
              <a:rPr lang="en-US" sz="1600" spc="-10" dirty="0" smtClean="0">
                <a:latin typeface="Calibri"/>
                <a:cs typeface="Calibri"/>
              </a:rPr>
              <a:t>er</a:t>
            </a:r>
            <a:r>
              <a:rPr lang="en-US" sz="1600" dirty="0" smtClean="0">
                <a:latin typeface="Calibri"/>
                <a:cs typeface="Calibri"/>
              </a:rPr>
              <a:t>fo</a:t>
            </a:r>
            <a:r>
              <a:rPr lang="en-US" sz="1600" spc="-10" dirty="0" smtClean="0">
                <a:latin typeface="Calibri"/>
                <a:cs typeface="Calibri"/>
              </a:rPr>
              <a:t>rme</a:t>
            </a:r>
            <a:r>
              <a:rPr lang="en-US" sz="1600" dirty="0" smtClean="0">
                <a:latin typeface="Calibri"/>
                <a:cs typeface="Calibri"/>
              </a:rPr>
              <a:t>d usin</a:t>
            </a:r>
            <a:r>
              <a:rPr lang="en-US" sz="1600" spc="-10" dirty="0" smtClean="0">
                <a:latin typeface="Calibri"/>
                <a:cs typeface="Calibri"/>
              </a:rPr>
              <a:t>g</a:t>
            </a:r>
            <a:r>
              <a:rPr lang="en-US" sz="1600" spc="120" dirty="0">
                <a:latin typeface="Calibri"/>
                <a:cs typeface="Calibri"/>
              </a:rPr>
              <a:t> </a:t>
            </a:r>
            <a:r>
              <a:rPr lang="en-US" sz="1600" spc="120" dirty="0" smtClean="0">
                <a:latin typeface="Calibri"/>
                <a:cs typeface="Calibri"/>
              </a:rPr>
              <a:t>Singular Value Decomposition (</a:t>
            </a:r>
            <a:r>
              <a:rPr lang="en-US" sz="1600" spc="-10" dirty="0" smtClean="0">
                <a:latin typeface="Calibri"/>
                <a:cs typeface="Calibri"/>
              </a:rPr>
              <a:t>S</a:t>
            </a:r>
            <a:r>
              <a:rPr lang="en-US" sz="1600" dirty="0" smtClean="0">
                <a:latin typeface="Calibri"/>
                <a:cs typeface="Calibri"/>
              </a:rPr>
              <a:t>VD)</a:t>
            </a:r>
            <a:r>
              <a:rPr lang="en-US" sz="1600" spc="120" dirty="0" smtClean="0">
                <a:latin typeface="Calibri"/>
                <a:cs typeface="Calibri"/>
              </a:rPr>
              <a:t> </a:t>
            </a:r>
            <a:r>
              <a:rPr lang="en-US" sz="1600" dirty="0" smtClean="0">
                <a:latin typeface="Calibri"/>
                <a:cs typeface="Calibri"/>
              </a:rPr>
              <a:t>anal</a:t>
            </a:r>
            <a:r>
              <a:rPr lang="en-US" sz="1600" spc="-10" dirty="0" smtClean="0">
                <a:latin typeface="Calibri"/>
                <a:cs typeface="Calibri"/>
              </a:rPr>
              <a:t>y</a:t>
            </a:r>
            <a:r>
              <a:rPr lang="en-US" sz="1600" dirty="0" smtClean="0">
                <a:latin typeface="Calibri"/>
                <a:cs typeface="Calibri"/>
              </a:rPr>
              <a:t>sis: </a:t>
            </a:r>
            <a:r>
              <a:rPr lang="en-US" sz="1600" b="1" dirty="0" smtClean="0">
                <a:solidFill>
                  <a:srgbClr val="FF0000"/>
                </a:solidFill>
                <a:latin typeface="Calibri"/>
                <a:cs typeface="Calibri"/>
              </a:rPr>
              <a:t>10 µm</a:t>
            </a:r>
            <a:r>
              <a:rPr lang="en-US" sz="1600" dirty="0" smtClean="0">
                <a:solidFill>
                  <a:srgbClr val="FF0000"/>
                </a:solidFill>
                <a:latin typeface="Calibri"/>
                <a:cs typeface="Calibri"/>
              </a:rPr>
              <a:t> </a:t>
            </a:r>
            <a:r>
              <a:rPr lang="en-US" sz="1600" dirty="0" smtClean="0">
                <a:latin typeface="Calibri"/>
                <a:cs typeface="Calibri"/>
              </a:rPr>
              <a:t>(H and V planes)  for a 3A beam current </a:t>
            </a:r>
            <a:r>
              <a:rPr lang="en-US" sz="1600" dirty="0" smtClean="0">
                <a:latin typeface="Calibri"/>
                <a:cs typeface="Calibri"/>
                <a:sym typeface="Wingdings" panose="05000000000000000000" pitchFamily="2" charset="2"/>
              </a:rPr>
              <a:t> Requirement not met (</a:t>
            </a:r>
            <a:r>
              <a:rPr lang="en-US" sz="1600" b="1" dirty="0">
                <a:solidFill>
                  <a:srgbClr val="FF0000"/>
                </a:solidFill>
                <a:cs typeface="Calibri"/>
                <a:sym typeface="Wingdings" panose="05000000000000000000" pitchFamily="2" charset="2"/>
              </a:rPr>
              <a:t>2</a:t>
            </a:r>
            <a:r>
              <a:rPr lang="en-US" sz="1600" b="1" dirty="0" smtClean="0">
                <a:solidFill>
                  <a:srgbClr val="FF0000"/>
                </a:solidFill>
                <a:cs typeface="Calibri"/>
              </a:rPr>
              <a:t> µm</a:t>
            </a:r>
            <a:r>
              <a:rPr lang="en-US" sz="1600" dirty="0" smtClean="0">
                <a:cs typeface="Calibri"/>
              </a:rPr>
              <a:t>)</a:t>
            </a:r>
            <a:r>
              <a:rPr lang="en-US" sz="1600" dirty="0" smtClean="0">
                <a:latin typeface="Calibri"/>
                <a:cs typeface="Calibri"/>
                <a:sym typeface="Wingdings" panose="05000000000000000000" pitchFamily="2" charset="2"/>
              </a:rPr>
              <a:t>.</a:t>
            </a:r>
          </a:p>
          <a:p>
            <a:pPr marL="354965" marR="5080" indent="-342900" algn="just">
              <a:lnSpc>
                <a:spcPct val="89000"/>
              </a:lnSpc>
              <a:buFont typeface="Arial" panose="020B0604020202020204" pitchFamily="34" charset="0"/>
              <a:buChar char="•"/>
            </a:pPr>
            <a:r>
              <a:rPr lang="en-US" sz="1600" dirty="0" smtClean="0">
                <a:latin typeface="Calibri"/>
                <a:cs typeface="Calibri"/>
                <a:sym typeface="Wingdings" panose="05000000000000000000" pitchFamily="2" charset="2"/>
              </a:rPr>
              <a:t>Poor rejection of the PETS interference at 12 GHz (next slide)</a:t>
            </a:r>
            <a:endParaRPr lang="en-US" sz="1600" dirty="0">
              <a:latin typeface="Calibri"/>
              <a:cs typeface="Calibri"/>
            </a:endParaRPr>
          </a:p>
        </p:txBody>
      </p:sp>
      <p:sp>
        <p:nvSpPr>
          <p:cNvPr id="2641" name="Título 1"/>
          <p:cNvSpPr>
            <a:spLocks noGrp="1"/>
          </p:cNvSpPr>
          <p:nvPr>
            <p:ph type="title"/>
          </p:nvPr>
        </p:nvSpPr>
        <p:spPr>
          <a:xfrm>
            <a:off x="-221876" y="92292"/>
            <a:ext cx="9371384" cy="576064"/>
          </a:xfrm>
        </p:spPr>
        <p:txBody>
          <a:bodyPr>
            <a:normAutofit/>
          </a:bodyPr>
          <a:lstStyle/>
          <a:p>
            <a:r>
              <a:rPr lang="en-GB" sz="2800" dirty="0" smtClean="0"/>
              <a:t>First </a:t>
            </a:r>
            <a:r>
              <a:rPr lang="en-GB" sz="2800" dirty="0" err="1"/>
              <a:t>S</a:t>
            </a:r>
            <a:r>
              <a:rPr lang="en-GB" sz="2800" dirty="0" err="1" smtClean="0"/>
              <a:t>tripline</a:t>
            </a:r>
            <a:r>
              <a:rPr lang="en-GB" sz="2800" dirty="0" smtClean="0"/>
              <a:t> BPM Prototype</a:t>
            </a:r>
            <a:endParaRPr lang="es-ES" sz="2800" dirty="0"/>
          </a:p>
        </p:txBody>
      </p:sp>
      <p:sp>
        <p:nvSpPr>
          <p:cNvPr id="2" name="Marcador de fecha 1"/>
          <p:cNvSpPr>
            <a:spLocks noGrp="1"/>
          </p:cNvSpPr>
          <p:nvPr>
            <p:ph type="dt" sz="half" idx="10"/>
          </p:nvPr>
        </p:nvSpPr>
        <p:spPr/>
        <p:txBody>
          <a:bodyPr/>
          <a:lstStyle/>
          <a:p>
            <a:r>
              <a:rPr lang="es-ES_tradnl" smtClean="0">
                <a:solidFill>
                  <a:prstClr val="black">
                    <a:tint val="75000"/>
                  </a:prstClr>
                </a:solidFill>
              </a:rPr>
              <a:t>30 May - 5 June 2016</a:t>
            </a:r>
            <a:endParaRPr lang="en-US">
              <a:solidFill>
                <a:prstClr val="black">
                  <a:tint val="75000"/>
                </a:prstClr>
              </a:solidFill>
            </a:endParaRPr>
          </a:p>
        </p:txBody>
      </p:sp>
      <p:sp>
        <p:nvSpPr>
          <p:cNvPr id="3" name="Marcador de pie de página 2"/>
          <p:cNvSpPr>
            <a:spLocks noGrp="1"/>
          </p:cNvSpPr>
          <p:nvPr>
            <p:ph type="ftr" sz="quarter" idx="11"/>
          </p:nvPr>
        </p:nvSpPr>
        <p:spPr/>
        <p:txBody>
          <a:bodyPr/>
          <a:lstStyle/>
          <a:p>
            <a:r>
              <a:rPr lang="en-GB" smtClean="0"/>
              <a:t>ECFA LCWS 2016</a:t>
            </a:r>
            <a:endParaRPr lang="es-ES" dirty="0"/>
          </a:p>
        </p:txBody>
      </p:sp>
      <p:sp>
        <p:nvSpPr>
          <p:cNvPr id="4" name="Marcador de número de diapositiva 3"/>
          <p:cNvSpPr>
            <a:spLocks noGrp="1"/>
          </p:cNvSpPr>
          <p:nvPr>
            <p:ph type="sldNum" sz="quarter" idx="12"/>
          </p:nvPr>
        </p:nvSpPr>
        <p:spPr/>
        <p:txBody>
          <a:bodyPr/>
          <a:lstStyle/>
          <a:p>
            <a:fld id="{9A43A518-2C89-46D8-985F-EB86B73A5824}" type="slidenum">
              <a:rPr lang="en-US" smtClean="0">
                <a:solidFill>
                  <a:prstClr val="black">
                    <a:tint val="75000"/>
                  </a:prstClr>
                </a:solidFill>
              </a:rPr>
              <a:pPr/>
              <a:t>5</a:t>
            </a:fld>
            <a:endParaRPr lang="en-US">
              <a:solidFill>
                <a:prstClr val="black">
                  <a:tint val="75000"/>
                </a:prstClr>
              </a:solidFill>
            </a:endParaRPr>
          </a:p>
        </p:txBody>
      </p:sp>
    </p:spTree>
    <p:extLst>
      <p:ext uri="{BB962C8B-B14F-4D97-AF65-F5344CB8AC3E}">
        <p14:creationId xmlns:p14="http://schemas.microsoft.com/office/powerpoint/2010/main" val="2566058153"/>
      </p:ext>
    </p:extLst>
  </p:cSld>
  <p:clrMapOvr>
    <a:masterClrMapping/>
  </p:clrMapOvr>
  <mc:AlternateContent xmlns:mc="http://schemas.openxmlformats.org/markup-compatibility/2006">
    <mc:Choice xmlns:p14="http://schemas.microsoft.com/office/powerpoint/2010/main" Requires="p14">
      <p:transition spd="slow" p14:dur="2000">
        <p14:prism isContent="1"/>
      </p:transition>
    </mc:Choice>
    <mc:Fallback>
      <p:transition xmlns:p14="http://schemas.microsoft.com/office/powerpoint/2010/main" spd="slow">
        <p:fade/>
      </p:transition>
    </mc:Fallback>
  </mc:AlternateContent>
  <p:timing>
    <p:tnLst>
      <p:par>
        <p:cTn xmlns:p14="http://schemas.microsoft.com/office/powerpoint/2010/mai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fecha 1"/>
          <p:cNvSpPr>
            <a:spLocks noGrp="1"/>
          </p:cNvSpPr>
          <p:nvPr>
            <p:ph type="dt" sz="half" idx="10"/>
          </p:nvPr>
        </p:nvSpPr>
        <p:spPr/>
        <p:txBody>
          <a:bodyPr/>
          <a:lstStyle/>
          <a:p>
            <a:r>
              <a:rPr lang="es-ES_tradnl" smtClean="0">
                <a:solidFill>
                  <a:prstClr val="black">
                    <a:tint val="75000"/>
                  </a:prstClr>
                </a:solidFill>
              </a:rPr>
              <a:t>30 May - 5 June 2016</a:t>
            </a:r>
            <a:endParaRPr lang="en-US">
              <a:solidFill>
                <a:prstClr val="black">
                  <a:tint val="75000"/>
                </a:prstClr>
              </a:solidFill>
            </a:endParaRPr>
          </a:p>
        </p:txBody>
      </p:sp>
      <p:sp>
        <p:nvSpPr>
          <p:cNvPr id="3" name="Marcador de pie de página 2"/>
          <p:cNvSpPr>
            <a:spLocks noGrp="1"/>
          </p:cNvSpPr>
          <p:nvPr>
            <p:ph type="ftr" sz="quarter" idx="11"/>
          </p:nvPr>
        </p:nvSpPr>
        <p:spPr/>
        <p:txBody>
          <a:bodyPr/>
          <a:lstStyle/>
          <a:p>
            <a:r>
              <a:rPr lang="en-GB" smtClean="0"/>
              <a:t>ECFA LCWS 2016</a:t>
            </a:r>
            <a:endParaRPr lang="es-ES" dirty="0"/>
          </a:p>
        </p:txBody>
      </p:sp>
      <p:sp>
        <p:nvSpPr>
          <p:cNvPr id="4" name="Marcador de número de diapositiva 3"/>
          <p:cNvSpPr>
            <a:spLocks noGrp="1"/>
          </p:cNvSpPr>
          <p:nvPr>
            <p:ph type="sldNum" sz="quarter" idx="12"/>
          </p:nvPr>
        </p:nvSpPr>
        <p:spPr/>
        <p:txBody>
          <a:bodyPr/>
          <a:lstStyle/>
          <a:p>
            <a:fld id="{9A43A518-2C89-46D8-985F-EB86B73A5824}" type="slidenum">
              <a:rPr lang="en-US" smtClean="0">
                <a:solidFill>
                  <a:prstClr val="black">
                    <a:tint val="75000"/>
                  </a:prstClr>
                </a:solidFill>
              </a:rPr>
              <a:pPr/>
              <a:t>50</a:t>
            </a:fld>
            <a:endParaRPr lang="en-US">
              <a:solidFill>
                <a:prstClr val="black">
                  <a:tint val="75000"/>
                </a:prstClr>
              </a:solidFill>
            </a:endParaRPr>
          </a:p>
        </p:txBody>
      </p:sp>
      <p:sp>
        <p:nvSpPr>
          <p:cNvPr id="5" name="Título 4"/>
          <p:cNvSpPr>
            <a:spLocks noGrp="1"/>
          </p:cNvSpPr>
          <p:nvPr>
            <p:ph type="title"/>
          </p:nvPr>
        </p:nvSpPr>
        <p:spPr/>
        <p:txBody>
          <a:bodyPr>
            <a:normAutofit fontScale="90000"/>
          </a:bodyPr>
          <a:lstStyle/>
          <a:p>
            <a:r>
              <a:rPr lang="es-ES" dirty="0"/>
              <a:t>Th</a:t>
            </a:r>
            <a:r>
              <a:rPr lang="en-US" dirty="0"/>
              <a:t>e HPRF </a:t>
            </a:r>
            <a:r>
              <a:rPr lang="en-US" dirty="0" smtClean="0"/>
              <a:t>subsystem: lab integration</a:t>
            </a:r>
            <a:endParaRPr lang="en-US" dirty="0"/>
          </a:p>
        </p:txBody>
      </p:sp>
      <p:pic>
        <p:nvPicPr>
          <p:cNvPr id="8" name="Imagen 7"/>
          <p:cNvPicPr>
            <a:picLocks noChangeAspect="1"/>
          </p:cNvPicPr>
          <p:nvPr/>
        </p:nvPicPr>
        <p:blipFill>
          <a:blip r:embed="rId2"/>
          <a:stretch>
            <a:fillRect/>
          </a:stretch>
        </p:blipFill>
        <p:spPr>
          <a:xfrm>
            <a:off x="-24056" y="908720"/>
            <a:ext cx="9144000" cy="5649525"/>
          </a:xfrm>
          <a:prstGeom prst="rect">
            <a:avLst/>
          </a:prstGeom>
        </p:spPr>
      </p:pic>
    </p:spTree>
    <p:extLst>
      <p:ext uri="{BB962C8B-B14F-4D97-AF65-F5344CB8AC3E}">
        <p14:creationId xmlns:p14="http://schemas.microsoft.com/office/powerpoint/2010/main" val="2263447836"/>
      </p:ext>
    </p:extLst>
  </p:cSld>
  <p:clrMapOvr>
    <a:masterClrMapping/>
  </p:clrMapOvr>
  <mc:AlternateContent xmlns:mc="http://schemas.openxmlformats.org/markup-compatibility/2006">
    <mc:Choice xmlns:p14="http://schemas.microsoft.com/office/powerpoint/2010/main" Requires="p14">
      <p:transition spd="slow" p14:dur="2000">
        <p14:prism isContent="1"/>
      </p:transition>
    </mc:Choice>
    <mc:Fallback>
      <p:transition xmlns:p14="http://schemas.microsoft.com/office/powerpoint/2010/main" spd="slow">
        <p:fade/>
      </p:transition>
    </mc:Fallback>
  </mc:AlternateContent>
  <p:timing>
    <p:tnLst>
      <p:par>
        <p:cTn xmlns:p14="http://schemas.microsoft.com/office/powerpoint/2010/mai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fecha 1"/>
          <p:cNvSpPr>
            <a:spLocks noGrp="1"/>
          </p:cNvSpPr>
          <p:nvPr>
            <p:ph type="dt" sz="half" idx="10"/>
          </p:nvPr>
        </p:nvSpPr>
        <p:spPr/>
        <p:txBody>
          <a:bodyPr/>
          <a:lstStyle/>
          <a:p>
            <a:r>
              <a:rPr lang="es-ES_tradnl" smtClean="0">
                <a:solidFill>
                  <a:prstClr val="black">
                    <a:tint val="75000"/>
                  </a:prstClr>
                </a:solidFill>
              </a:rPr>
              <a:t>30 May - 5 June 2016</a:t>
            </a:r>
            <a:endParaRPr lang="en-US">
              <a:solidFill>
                <a:prstClr val="black">
                  <a:tint val="75000"/>
                </a:prstClr>
              </a:solidFill>
            </a:endParaRPr>
          </a:p>
        </p:txBody>
      </p:sp>
      <p:sp>
        <p:nvSpPr>
          <p:cNvPr id="3" name="Marcador de pie de página 2"/>
          <p:cNvSpPr>
            <a:spLocks noGrp="1"/>
          </p:cNvSpPr>
          <p:nvPr>
            <p:ph type="ftr" sz="quarter" idx="11"/>
          </p:nvPr>
        </p:nvSpPr>
        <p:spPr/>
        <p:txBody>
          <a:bodyPr/>
          <a:lstStyle/>
          <a:p>
            <a:r>
              <a:rPr lang="en-GB" smtClean="0"/>
              <a:t>ECFA LCWS 2016</a:t>
            </a:r>
            <a:endParaRPr lang="es-ES" dirty="0"/>
          </a:p>
        </p:txBody>
      </p:sp>
      <p:sp>
        <p:nvSpPr>
          <p:cNvPr id="4" name="Marcador de número de diapositiva 3"/>
          <p:cNvSpPr>
            <a:spLocks noGrp="1"/>
          </p:cNvSpPr>
          <p:nvPr>
            <p:ph type="sldNum" sz="quarter" idx="12"/>
          </p:nvPr>
        </p:nvSpPr>
        <p:spPr/>
        <p:txBody>
          <a:bodyPr/>
          <a:lstStyle/>
          <a:p>
            <a:fld id="{9A43A518-2C89-46D8-985F-EB86B73A5824}" type="slidenum">
              <a:rPr lang="en-US" smtClean="0">
                <a:solidFill>
                  <a:prstClr val="black">
                    <a:tint val="75000"/>
                  </a:prstClr>
                </a:solidFill>
              </a:rPr>
              <a:pPr/>
              <a:t>51</a:t>
            </a:fld>
            <a:endParaRPr lang="en-US">
              <a:solidFill>
                <a:prstClr val="black">
                  <a:tint val="75000"/>
                </a:prstClr>
              </a:solidFill>
            </a:endParaRPr>
          </a:p>
        </p:txBody>
      </p:sp>
      <p:sp>
        <p:nvSpPr>
          <p:cNvPr id="5" name="Título 4"/>
          <p:cNvSpPr>
            <a:spLocks noGrp="1"/>
          </p:cNvSpPr>
          <p:nvPr>
            <p:ph type="title"/>
          </p:nvPr>
        </p:nvSpPr>
        <p:spPr/>
        <p:txBody>
          <a:bodyPr>
            <a:normAutofit fontScale="90000"/>
          </a:bodyPr>
          <a:lstStyle/>
          <a:p>
            <a:r>
              <a:rPr lang="es-ES" dirty="0"/>
              <a:t>Th</a:t>
            </a:r>
            <a:r>
              <a:rPr lang="en-US" dirty="0"/>
              <a:t>e HPRF subsystem: lab integration</a:t>
            </a:r>
            <a:endParaRPr lang="es-ES" dirty="0"/>
          </a:p>
        </p:txBody>
      </p:sp>
      <p:pic>
        <p:nvPicPr>
          <p:cNvPr id="6" name="Imagen 5"/>
          <p:cNvPicPr>
            <a:picLocks noChangeAspect="1"/>
          </p:cNvPicPr>
          <p:nvPr/>
        </p:nvPicPr>
        <p:blipFill>
          <a:blip r:embed="rId2"/>
          <a:stretch>
            <a:fillRect/>
          </a:stretch>
        </p:blipFill>
        <p:spPr>
          <a:xfrm>
            <a:off x="0" y="1028700"/>
            <a:ext cx="9144000" cy="4776083"/>
          </a:xfrm>
          <a:prstGeom prst="rect">
            <a:avLst/>
          </a:prstGeom>
        </p:spPr>
      </p:pic>
    </p:spTree>
    <p:extLst>
      <p:ext uri="{BB962C8B-B14F-4D97-AF65-F5344CB8AC3E}">
        <p14:creationId xmlns:p14="http://schemas.microsoft.com/office/powerpoint/2010/main" val="1231081100"/>
      </p:ext>
    </p:extLst>
  </p:cSld>
  <p:clrMapOvr>
    <a:masterClrMapping/>
  </p:clrMapOvr>
  <mc:AlternateContent xmlns:mc="http://schemas.openxmlformats.org/markup-compatibility/2006">
    <mc:Choice xmlns:p14="http://schemas.microsoft.com/office/powerpoint/2010/main" Requires="p14">
      <p:transition spd="slow" p14:dur="2000">
        <p14:prism isContent="1"/>
      </p:transition>
    </mc:Choice>
    <mc:Fallback>
      <p:transition xmlns:p14="http://schemas.microsoft.com/office/powerpoint/2010/main" spd="slow">
        <p:fade/>
      </p:transition>
    </mc:Fallback>
  </mc:AlternateContent>
  <p:timing>
    <p:tnLst>
      <p:par>
        <p:cTn xmlns:p14="http://schemas.microsoft.com/office/powerpoint/2010/mai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fecha 1"/>
          <p:cNvSpPr>
            <a:spLocks noGrp="1"/>
          </p:cNvSpPr>
          <p:nvPr>
            <p:ph type="dt" sz="half" idx="10"/>
          </p:nvPr>
        </p:nvSpPr>
        <p:spPr/>
        <p:txBody>
          <a:bodyPr/>
          <a:lstStyle/>
          <a:p>
            <a:r>
              <a:rPr lang="es-ES_tradnl" smtClean="0">
                <a:solidFill>
                  <a:prstClr val="black">
                    <a:tint val="75000"/>
                  </a:prstClr>
                </a:solidFill>
              </a:rPr>
              <a:t>30 May - 5 June 2016</a:t>
            </a:r>
            <a:endParaRPr lang="en-US">
              <a:solidFill>
                <a:prstClr val="black">
                  <a:tint val="75000"/>
                </a:prstClr>
              </a:solidFill>
            </a:endParaRPr>
          </a:p>
        </p:txBody>
      </p:sp>
      <p:sp>
        <p:nvSpPr>
          <p:cNvPr id="3" name="Marcador de pie de página 2"/>
          <p:cNvSpPr>
            <a:spLocks noGrp="1"/>
          </p:cNvSpPr>
          <p:nvPr>
            <p:ph type="ftr" sz="quarter" idx="11"/>
          </p:nvPr>
        </p:nvSpPr>
        <p:spPr/>
        <p:txBody>
          <a:bodyPr/>
          <a:lstStyle/>
          <a:p>
            <a:r>
              <a:rPr lang="en-GB" smtClean="0"/>
              <a:t>ECFA LCWS 2016</a:t>
            </a:r>
            <a:endParaRPr lang="es-ES" dirty="0"/>
          </a:p>
        </p:txBody>
      </p:sp>
      <p:sp>
        <p:nvSpPr>
          <p:cNvPr id="4" name="Marcador de número de diapositiva 3"/>
          <p:cNvSpPr>
            <a:spLocks noGrp="1"/>
          </p:cNvSpPr>
          <p:nvPr>
            <p:ph type="sldNum" sz="quarter" idx="12"/>
          </p:nvPr>
        </p:nvSpPr>
        <p:spPr/>
        <p:txBody>
          <a:bodyPr/>
          <a:lstStyle/>
          <a:p>
            <a:fld id="{9A43A518-2C89-46D8-985F-EB86B73A5824}" type="slidenum">
              <a:rPr lang="en-US" smtClean="0">
                <a:solidFill>
                  <a:prstClr val="black">
                    <a:tint val="75000"/>
                  </a:prstClr>
                </a:solidFill>
              </a:rPr>
              <a:pPr/>
              <a:t>52</a:t>
            </a:fld>
            <a:endParaRPr lang="en-US">
              <a:solidFill>
                <a:prstClr val="black">
                  <a:tint val="75000"/>
                </a:prstClr>
              </a:solidFill>
            </a:endParaRPr>
          </a:p>
        </p:txBody>
      </p:sp>
      <p:sp>
        <p:nvSpPr>
          <p:cNvPr id="5" name="Título 4"/>
          <p:cNvSpPr>
            <a:spLocks noGrp="1"/>
          </p:cNvSpPr>
          <p:nvPr>
            <p:ph type="title"/>
          </p:nvPr>
        </p:nvSpPr>
        <p:spPr/>
        <p:txBody>
          <a:bodyPr>
            <a:normAutofit fontScale="90000"/>
          </a:bodyPr>
          <a:lstStyle/>
          <a:p>
            <a:r>
              <a:rPr lang="es-ES" dirty="0"/>
              <a:t>Th</a:t>
            </a:r>
            <a:r>
              <a:rPr lang="en-US" dirty="0"/>
              <a:t>e </a:t>
            </a:r>
            <a:r>
              <a:rPr lang="en-US" dirty="0" smtClean="0"/>
              <a:t>bunker: The real lab</a:t>
            </a:r>
            <a:endParaRPr lang="es-ES" dirty="0"/>
          </a:p>
        </p:txBody>
      </p:sp>
      <p:pic>
        <p:nvPicPr>
          <p:cNvPr id="7" name="Imagen 6" descr="IMG_20160524_102640.jpg"/>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179512" y="1106742"/>
            <a:ext cx="5328592" cy="3996444"/>
          </a:xfrm>
          <a:prstGeom prst="rect">
            <a:avLst/>
          </a:prstGeom>
        </p:spPr>
      </p:pic>
      <p:pic>
        <p:nvPicPr>
          <p:cNvPr id="8" name="Imagen 7" descr="IMG_20160524_102717.jpg"/>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5652120" y="1340768"/>
            <a:ext cx="2976331" cy="2232248"/>
          </a:xfrm>
          <a:prstGeom prst="rect">
            <a:avLst/>
          </a:prstGeom>
        </p:spPr>
      </p:pic>
      <p:sp>
        <p:nvSpPr>
          <p:cNvPr id="9" name="TextBox 176"/>
          <p:cNvSpPr txBox="1"/>
          <p:nvPr/>
        </p:nvSpPr>
        <p:spPr>
          <a:xfrm>
            <a:off x="6012160" y="3625279"/>
            <a:ext cx="2376264" cy="954107"/>
          </a:xfrm>
          <a:prstGeom prst="rect">
            <a:avLst/>
          </a:prstGeom>
          <a:noFill/>
          <a:ln>
            <a:solidFill>
              <a:schemeClr val="accent6">
                <a:lumMod val="75000"/>
              </a:schemeClr>
            </a:solidFill>
          </a:ln>
        </p:spPr>
        <p:txBody>
          <a:bodyPr wrap="square" rtlCol="0">
            <a:spAutoFit/>
          </a:bodyPr>
          <a:lstStyle/>
          <a:p>
            <a:r>
              <a:rPr lang="en-GB" sz="1400" dirty="0" smtClean="0"/>
              <a:t>Inside the bunker:</a:t>
            </a:r>
          </a:p>
          <a:p>
            <a:pPr marL="285750" indent="-285750">
              <a:buFont typeface="Arial"/>
              <a:buChar char="•"/>
            </a:pPr>
            <a:r>
              <a:rPr lang="en-GB" sz="1400" dirty="0" smtClean="0"/>
              <a:t>Supporting </a:t>
            </a:r>
            <a:r>
              <a:rPr lang="en-GB" sz="1400" dirty="0"/>
              <a:t>structure </a:t>
            </a:r>
            <a:r>
              <a:rPr lang="en-GB" sz="1400" dirty="0" smtClean="0"/>
              <a:t>(7)</a:t>
            </a:r>
          </a:p>
          <a:p>
            <a:pPr marL="285750" indent="-285750">
              <a:buFont typeface="Arial"/>
              <a:buChar char="•"/>
            </a:pPr>
            <a:r>
              <a:rPr lang="en-GB" sz="1400" dirty="0" err="1" smtClean="0"/>
              <a:t>Chiller</a:t>
            </a:r>
            <a:r>
              <a:rPr lang="en-GB" sz="1400" dirty="0" smtClean="0"/>
              <a:t> for the DUT (8) </a:t>
            </a:r>
            <a:endParaRPr lang="en-GB" sz="1400" dirty="0"/>
          </a:p>
          <a:p>
            <a:pPr algn="ctr"/>
            <a:endParaRPr lang="en-GB" sz="1400" dirty="0" smtClean="0"/>
          </a:p>
        </p:txBody>
      </p:sp>
      <p:sp>
        <p:nvSpPr>
          <p:cNvPr id="10" name="TextBox 176"/>
          <p:cNvSpPr txBox="1"/>
          <p:nvPr/>
        </p:nvSpPr>
        <p:spPr>
          <a:xfrm>
            <a:off x="179512" y="5355793"/>
            <a:ext cx="5400600" cy="1169551"/>
          </a:xfrm>
          <a:prstGeom prst="rect">
            <a:avLst/>
          </a:prstGeom>
          <a:noFill/>
          <a:ln>
            <a:solidFill>
              <a:schemeClr val="accent6">
                <a:lumMod val="75000"/>
              </a:schemeClr>
            </a:solidFill>
          </a:ln>
        </p:spPr>
        <p:txBody>
          <a:bodyPr wrap="square" rtlCol="0">
            <a:spAutoFit/>
          </a:bodyPr>
          <a:lstStyle/>
          <a:p>
            <a:r>
              <a:rPr lang="en-GB" sz="1400" dirty="0" smtClean="0"/>
              <a:t>Outside the bunker:</a:t>
            </a:r>
          </a:p>
          <a:p>
            <a:pPr marL="285750" indent="-285750">
              <a:buFont typeface="Arial"/>
              <a:buChar char="•"/>
            </a:pPr>
            <a:r>
              <a:rPr lang="en-GB" sz="1400" dirty="0" smtClean="0"/>
              <a:t>The bunker (1), the crane (2) and the supporting structure (3)</a:t>
            </a:r>
          </a:p>
          <a:p>
            <a:pPr marL="285750" indent="-285750">
              <a:buFont typeface="Arial"/>
              <a:buChar char="•"/>
            </a:pPr>
            <a:r>
              <a:rPr lang="en-GB" sz="1400" dirty="0" smtClean="0"/>
              <a:t>Rack for LLRF (4)</a:t>
            </a:r>
          </a:p>
          <a:p>
            <a:pPr marL="285750" indent="-285750">
              <a:buFont typeface="Arial"/>
              <a:buChar char="•"/>
            </a:pPr>
            <a:r>
              <a:rPr lang="en-GB" sz="1400" dirty="0" smtClean="0"/>
              <a:t>Rack for vacuum components (5)</a:t>
            </a:r>
          </a:p>
          <a:p>
            <a:pPr marL="285750" indent="-285750">
              <a:buFont typeface="Arial"/>
              <a:buChar char="•"/>
            </a:pPr>
            <a:r>
              <a:rPr lang="en-GB" sz="1400" dirty="0" smtClean="0"/>
              <a:t>Rack for Solid State Amplifier (6)</a:t>
            </a:r>
          </a:p>
        </p:txBody>
      </p:sp>
      <p:sp>
        <p:nvSpPr>
          <p:cNvPr id="11" name="CuadroTexto 10"/>
          <p:cNvSpPr txBox="1"/>
          <p:nvPr/>
        </p:nvSpPr>
        <p:spPr>
          <a:xfrm>
            <a:off x="2195736" y="2492896"/>
            <a:ext cx="301660" cy="369332"/>
          </a:xfrm>
          <a:prstGeom prst="rect">
            <a:avLst/>
          </a:prstGeom>
          <a:solidFill>
            <a:srgbClr val="FFFFFF"/>
          </a:solidFill>
        </p:spPr>
        <p:txBody>
          <a:bodyPr wrap="none" rtlCol="0">
            <a:spAutoFit/>
          </a:bodyPr>
          <a:lstStyle/>
          <a:p>
            <a:r>
              <a:rPr lang="en-US" b="1" dirty="0" smtClean="0"/>
              <a:t>1</a:t>
            </a:r>
            <a:endParaRPr lang="en-US" b="1" dirty="0"/>
          </a:p>
        </p:txBody>
      </p:sp>
      <p:sp>
        <p:nvSpPr>
          <p:cNvPr id="12" name="CuadroTexto 11"/>
          <p:cNvSpPr txBox="1"/>
          <p:nvPr/>
        </p:nvSpPr>
        <p:spPr>
          <a:xfrm>
            <a:off x="2699792" y="1268760"/>
            <a:ext cx="301660" cy="369332"/>
          </a:xfrm>
          <a:prstGeom prst="rect">
            <a:avLst/>
          </a:prstGeom>
          <a:solidFill>
            <a:srgbClr val="FFFFFF"/>
          </a:solidFill>
        </p:spPr>
        <p:txBody>
          <a:bodyPr wrap="none" rtlCol="0">
            <a:spAutoFit/>
          </a:bodyPr>
          <a:lstStyle/>
          <a:p>
            <a:r>
              <a:rPr lang="en-US" b="1" dirty="0"/>
              <a:t>2</a:t>
            </a:r>
          </a:p>
        </p:txBody>
      </p:sp>
      <p:sp>
        <p:nvSpPr>
          <p:cNvPr id="13" name="CuadroTexto 12"/>
          <p:cNvSpPr txBox="1"/>
          <p:nvPr/>
        </p:nvSpPr>
        <p:spPr>
          <a:xfrm>
            <a:off x="4860032" y="1556792"/>
            <a:ext cx="301660" cy="369332"/>
          </a:xfrm>
          <a:prstGeom prst="rect">
            <a:avLst/>
          </a:prstGeom>
          <a:solidFill>
            <a:srgbClr val="FFFFFF"/>
          </a:solidFill>
        </p:spPr>
        <p:txBody>
          <a:bodyPr wrap="none" rtlCol="0">
            <a:spAutoFit/>
          </a:bodyPr>
          <a:lstStyle/>
          <a:p>
            <a:r>
              <a:rPr lang="en-US" b="1" dirty="0" smtClean="0"/>
              <a:t>3</a:t>
            </a:r>
            <a:endParaRPr lang="en-US" b="1" dirty="0"/>
          </a:p>
        </p:txBody>
      </p:sp>
      <p:sp>
        <p:nvSpPr>
          <p:cNvPr id="14" name="CuadroTexto 13"/>
          <p:cNvSpPr txBox="1"/>
          <p:nvPr/>
        </p:nvSpPr>
        <p:spPr>
          <a:xfrm>
            <a:off x="3275856" y="3212976"/>
            <a:ext cx="301660" cy="369332"/>
          </a:xfrm>
          <a:prstGeom prst="rect">
            <a:avLst/>
          </a:prstGeom>
          <a:solidFill>
            <a:srgbClr val="FFFFFF"/>
          </a:solidFill>
        </p:spPr>
        <p:txBody>
          <a:bodyPr wrap="none" rtlCol="0">
            <a:spAutoFit/>
          </a:bodyPr>
          <a:lstStyle/>
          <a:p>
            <a:r>
              <a:rPr lang="en-US" b="1" dirty="0"/>
              <a:t>4</a:t>
            </a:r>
          </a:p>
        </p:txBody>
      </p:sp>
      <p:sp>
        <p:nvSpPr>
          <p:cNvPr id="15" name="CuadroTexto 14"/>
          <p:cNvSpPr txBox="1"/>
          <p:nvPr/>
        </p:nvSpPr>
        <p:spPr>
          <a:xfrm>
            <a:off x="1547664" y="3501008"/>
            <a:ext cx="301660" cy="369332"/>
          </a:xfrm>
          <a:prstGeom prst="rect">
            <a:avLst/>
          </a:prstGeom>
          <a:solidFill>
            <a:srgbClr val="FFFFFF"/>
          </a:solidFill>
        </p:spPr>
        <p:txBody>
          <a:bodyPr wrap="none" rtlCol="0">
            <a:spAutoFit/>
          </a:bodyPr>
          <a:lstStyle/>
          <a:p>
            <a:r>
              <a:rPr lang="en-US" b="1" dirty="0" smtClean="0"/>
              <a:t>5</a:t>
            </a:r>
            <a:endParaRPr lang="en-US" b="1" dirty="0"/>
          </a:p>
        </p:txBody>
      </p:sp>
      <p:sp>
        <p:nvSpPr>
          <p:cNvPr id="16" name="CuadroTexto 15"/>
          <p:cNvSpPr txBox="1"/>
          <p:nvPr/>
        </p:nvSpPr>
        <p:spPr>
          <a:xfrm>
            <a:off x="4283968" y="4005064"/>
            <a:ext cx="301660" cy="369332"/>
          </a:xfrm>
          <a:prstGeom prst="rect">
            <a:avLst/>
          </a:prstGeom>
          <a:solidFill>
            <a:srgbClr val="FFFFFF"/>
          </a:solidFill>
        </p:spPr>
        <p:txBody>
          <a:bodyPr wrap="none" rtlCol="0">
            <a:spAutoFit/>
          </a:bodyPr>
          <a:lstStyle/>
          <a:p>
            <a:r>
              <a:rPr lang="en-US" b="1" dirty="0"/>
              <a:t>6</a:t>
            </a:r>
          </a:p>
        </p:txBody>
      </p:sp>
      <p:sp>
        <p:nvSpPr>
          <p:cNvPr id="17" name="CuadroTexto 16"/>
          <p:cNvSpPr txBox="1"/>
          <p:nvPr/>
        </p:nvSpPr>
        <p:spPr>
          <a:xfrm>
            <a:off x="6012160" y="1484784"/>
            <a:ext cx="301660" cy="369332"/>
          </a:xfrm>
          <a:prstGeom prst="rect">
            <a:avLst/>
          </a:prstGeom>
          <a:solidFill>
            <a:srgbClr val="FFFFFF"/>
          </a:solidFill>
        </p:spPr>
        <p:txBody>
          <a:bodyPr wrap="none" rtlCol="0">
            <a:spAutoFit/>
          </a:bodyPr>
          <a:lstStyle/>
          <a:p>
            <a:r>
              <a:rPr lang="en-US" b="1" dirty="0" smtClean="0"/>
              <a:t>7</a:t>
            </a:r>
            <a:endParaRPr lang="en-US" b="1" dirty="0"/>
          </a:p>
        </p:txBody>
      </p:sp>
      <p:sp>
        <p:nvSpPr>
          <p:cNvPr id="18" name="CuadroTexto 17"/>
          <p:cNvSpPr txBox="1"/>
          <p:nvPr/>
        </p:nvSpPr>
        <p:spPr>
          <a:xfrm>
            <a:off x="7308304" y="3131676"/>
            <a:ext cx="301660" cy="369332"/>
          </a:xfrm>
          <a:prstGeom prst="rect">
            <a:avLst/>
          </a:prstGeom>
          <a:solidFill>
            <a:srgbClr val="FFFFFF"/>
          </a:solidFill>
        </p:spPr>
        <p:txBody>
          <a:bodyPr wrap="none" rtlCol="0">
            <a:spAutoFit/>
          </a:bodyPr>
          <a:lstStyle/>
          <a:p>
            <a:r>
              <a:rPr lang="en-US" b="1" dirty="0" smtClean="0"/>
              <a:t>8</a:t>
            </a:r>
            <a:endParaRPr lang="en-US" b="1" dirty="0"/>
          </a:p>
        </p:txBody>
      </p:sp>
    </p:spTree>
    <p:extLst>
      <p:ext uri="{BB962C8B-B14F-4D97-AF65-F5344CB8AC3E}">
        <p14:creationId xmlns:p14="http://schemas.microsoft.com/office/powerpoint/2010/main" val="2994883332"/>
      </p:ext>
    </p:extLst>
  </p:cSld>
  <p:clrMapOvr>
    <a:masterClrMapping/>
  </p:clrMapOvr>
  <mc:AlternateContent xmlns:mc="http://schemas.openxmlformats.org/markup-compatibility/2006">
    <mc:Choice xmlns:p14="http://schemas.microsoft.com/office/powerpoint/2010/main" Requires="p14">
      <p:transition spd="slow" p14:dur="2000">
        <p14:prism isContent="1"/>
      </p:transition>
    </mc:Choice>
    <mc:Fallback>
      <p:transition xmlns:p14="http://schemas.microsoft.com/office/powerpoint/2010/main" spd="slow">
        <p:fade/>
      </p:transition>
    </mc:Fallback>
  </mc:AlternateContent>
  <p:timing>
    <p:tnLst>
      <p:par>
        <p:cTn xmlns:p14="http://schemas.microsoft.com/office/powerpoint/2010/mai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fecha 1"/>
          <p:cNvSpPr>
            <a:spLocks noGrp="1"/>
          </p:cNvSpPr>
          <p:nvPr>
            <p:ph type="dt" sz="half" idx="10"/>
          </p:nvPr>
        </p:nvSpPr>
        <p:spPr/>
        <p:txBody>
          <a:bodyPr/>
          <a:lstStyle/>
          <a:p>
            <a:r>
              <a:rPr lang="es-ES_tradnl" smtClean="0">
                <a:solidFill>
                  <a:prstClr val="black">
                    <a:tint val="75000"/>
                  </a:prstClr>
                </a:solidFill>
              </a:rPr>
              <a:t>30 May - 5 June 2016</a:t>
            </a:r>
            <a:endParaRPr lang="en-US">
              <a:solidFill>
                <a:prstClr val="black">
                  <a:tint val="75000"/>
                </a:prstClr>
              </a:solidFill>
            </a:endParaRPr>
          </a:p>
        </p:txBody>
      </p:sp>
      <p:sp>
        <p:nvSpPr>
          <p:cNvPr id="3" name="Marcador de pie de página 2"/>
          <p:cNvSpPr>
            <a:spLocks noGrp="1"/>
          </p:cNvSpPr>
          <p:nvPr>
            <p:ph type="ftr" sz="quarter" idx="11"/>
          </p:nvPr>
        </p:nvSpPr>
        <p:spPr/>
        <p:txBody>
          <a:bodyPr/>
          <a:lstStyle/>
          <a:p>
            <a:r>
              <a:rPr lang="en-GB" smtClean="0"/>
              <a:t>ECFA LCWS 2016</a:t>
            </a:r>
            <a:endParaRPr lang="es-ES" dirty="0"/>
          </a:p>
        </p:txBody>
      </p:sp>
      <p:sp>
        <p:nvSpPr>
          <p:cNvPr id="4" name="Marcador de número de diapositiva 3"/>
          <p:cNvSpPr>
            <a:spLocks noGrp="1"/>
          </p:cNvSpPr>
          <p:nvPr>
            <p:ph type="sldNum" sz="quarter" idx="12"/>
          </p:nvPr>
        </p:nvSpPr>
        <p:spPr/>
        <p:txBody>
          <a:bodyPr/>
          <a:lstStyle/>
          <a:p>
            <a:fld id="{9A43A518-2C89-46D8-985F-EB86B73A5824}" type="slidenum">
              <a:rPr lang="en-US" smtClean="0">
                <a:solidFill>
                  <a:prstClr val="black">
                    <a:tint val="75000"/>
                  </a:prstClr>
                </a:solidFill>
              </a:rPr>
              <a:pPr/>
              <a:t>53</a:t>
            </a:fld>
            <a:endParaRPr lang="en-US">
              <a:solidFill>
                <a:prstClr val="black">
                  <a:tint val="75000"/>
                </a:prstClr>
              </a:solidFill>
            </a:endParaRPr>
          </a:p>
        </p:txBody>
      </p:sp>
      <p:sp>
        <p:nvSpPr>
          <p:cNvPr id="5" name="Título 4"/>
          <p:cNvSpPr>
            <a:spLocks noGrp="1"/>
          </p:cNvSpPr>
          <p:nvPr>
            <p:ph type="title"/>
          </p:nvPr>
        </p:nvSpPr>
        <p:spPr/>
        <p:txBody>
          <a:bodyPr>
            <a:normAutofit fontScale="90000"/>
          </a:bodyPr>
          <a:lstStyle/>
          <a:p>
            <a:r>
              <a:rPr lang="es-ES" dirty="0"/>
              <a:t>Th</a:t>
            </a:r>
            <a:r>
              <a:rPr lang="en-US" dirty="0"/>
              <a:t>e HPRF subsystem: </a:t>
            </a:r>
            <a:r>
              <a:rPr lang="es-ES" dirty="0" smtClean="0"/>
              <a:t>status</a:t>
            </a:r>
            <a:endParaRPr lang="es-ES" dirty="0"/>
          </a:p>
        </p:txBody>
      </p:sp>
      <p:sp>
        <p:nvSpPr>
          <p:cNvPr id="6" name="Marcador de contenido 15"/>
          <p:cNvSpPr txBox="1">
            <a:spLocks/>
          </p:cNvSpPr>
          <p:nvPr/>
        </p:nvSpPr>
        <p:spPr>
          <a:xfrm>
            <a:off x="457200" y="1041400"/>
            <a:ext cx="5410944" cy="5314950"/>
          </a:xfrm>
          <a:prstGeom prst="rect">
            <a:avLst/>
          </a:prstGeom>
        </p:spPr>
        <p:txBody>
          <a:bodyPr>
            <a:normAutofit fontScale="47500" lnSpcReduction="20000"/>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n-US" dirty="0" smtClean="0"/>
              <a:t>Klystron VKS8262G1:</a:t>
            </a:r>
          </a:p>
          <a:p>
            <a:pPr lvl="1"/>
            <a:r>
              <a:rPr lang="en-US" dirty="0" smtClean="0"/>
              <a:t>Provider: CPI</a:t>
            </a:r>
          </a:p>
          <a:p>
            <a:pPr lvl="1"/>
            <a:r>
              <a:rPr lang="en-US" dirty="0" smtClean="0"/>
              <a:t>Output port flange for UHV</a:t>
            </a:r>
          </a:p>
          <a:p>
            <a:pPr lvl="1"/>
            <a:r>
              <a:rPr lang="en-US" dirty="0" smtClean="0"/>
              <a:t>Peak power: 7.6 MW @145 kV &amp; 105 A</a:t>
            </a:r>
          </a:p>
          <a:p>
            <a:pPr lvl="1"/>
            <a:r>
              <a:rPr lang="en-US" dirty="0" err="1" smtClean="0"/>
              <a:t>Tp</a:t>
            </a:r>
            <a:r>
              <a:rPr lang="en-US" dirty="0"/>
              <a:t> </a:t>
            </a:r>
            <a:r>
              <a:rPr lang="en-US" dirty="0" smtClean="0"/>
              <a:t>= 5 us, 400 Hz</a:t>
            </a:r>
          </a:p>
          <a:p>
            <a:pPr lvl="1"/>
            <a:r>
              <a:rPr lang="en-US" dirty="0" smtClean="0"/>
              <a:t>Status: RF tests in CPI. Now in JEMA facility (integrated into the modulator)</a:t>
            </a:r>
          </a:p>
          <a:p>
            <a:endParaRPr lang="en-US" dirty="0"/>
          </a:p>
          <a:p>
            <a:endParaRPr lang="en-US" dirty="0" smtClean="0"/>
          </a:p>
          <a:p>
            <a:endParaRPr lang="en-US" dirty="0"/>
          </a:p>
          <a:p>
            <a:pPr marL="0" indent="0">
              <a:buNone/>
            </a:pPr>
            <a:r>
              <a:rPr lang="en-US" dirty="0" smtClean="0"/>
              <a:t>	</a:t>
            </a:r>
          </a:p>
          <a:p>
            <a:endParaRPr lang="en-US" dirty="0" smtClean="0"/>
          </a:p>
          <a:p>
            <a:endParaRPr lang="en-US" dirty="0"/>
          </a:p>
          <a:p>
            <a:endParaRPr lang="en-US" dirty="0" smtClean="0"/>
          </a:p>
          <a:p>
            <a:endParaRPr lang="en-US" dirty="0" smtClean="0"/>
          </a:p>
          <a:p>
            <a:endParaRPr lang="en-US" dirty="0" smtClean="0"/>
          </a:p>
          <a:p>
            <a:endParaRPr lang="en-US" dirty="0" smtClean="0"/>
          </a:p>
          <a:p>
            <a:endParaRPr lang="en-US" dirty="0" smtClean="0"/>
          </a:p>
          <a:p>
            <a:r>
              <a:rPr lang="en-US" dirty="0" smtClean="0"/>
              <a:t>SSPA (Solid-state Power Amplifier):</a:t>
            </a:r>
          </a:p>
          <a:p>
            <a:pPr lvl="1"/>
            <a:r>
              <a:rPr lang="en-US" dirty="0" smtClean="0"/>
              <a:t>To drive the Klystron	</a:t>
            </a:r>
          </a:p>
          <a:p>
            <a:pPr lvl="1"/>
            <a:r>
              <a:rPr lang="en-US" dirty="0" smtClean="0"/>
              <a:t>Solid-state: </a:t>
            </a:r>
            <a:r>
              <a:rPr lang="en-US" dirty="0" err="1" smtClean="0"/>
              <a:t>MicrowaveAmplifiers</a:t>
            </a:r>
            <a:r>
              <a:rPr lang="en-US" dirty="0" smtClean="0"/>
              <a:t>:</a:t>
            </a:r>
          </a:p>
          <a:p>
            <a:pPr lvl="2"/>
            <a:r>
              <a:rPr lang="en-US" dirty="0" smtClean="0"/>
              <a:t>AM10 S-Band 400W Power Amplifier.</a:t>
            </a:r>
          </a:p>
          <a:p>
            <a:pPr lvl="1"/>
            <a:r>
              <a:rPr lang="en-US" dirty="0" smtClean="0"/>
              <a:t>Acceptance tests done</a:t>
            </a:r>
          </a:p>
          <a:p>
            <a:pPr lvl="1"/>
            <a:r>
              <a:rPr lang="en-US" dirty="0" smtClean="0"/>
              <a:t>Status: tested at IFIMED, and one to be used at CERN soon</a:t>
            </a:r>
          </a:p>
        </p:txBody>
      </p:sp>
      <p:pic>
        <p:nvPicPr>
          <p:cNvPr id="8" name="Imagen 7"/>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4932040" y="692696"/>
            <a:ext cx="1152128" cy="1544227"/>
          </a:xfrm>
          <a:prstGeom prst="rect">
            <a:avLst/>
          </a:prstGeom>
        </p:spPr>
      </p:pic>
      <p:pic>
        <p:nvPicPr>
          <p:cNvPr id="14" name="Imagen 13"/>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5292080" y="4725144"/>
            <a:ext cx="2448272" cy="1836204"/>
          </a:xfrm>
          <a:prstGeom prst="rect">
            <a:avLst/>
          </a:prstGeom>
        </p:spPr>
      </p:pic>
      <p:pic>
        <p:nvPicPr>
          <p:cNvPr id="10" name="Imagen 9"/>
          <p:cNvPicPr>
            <a:picLocks noChangeAspect="1"/>
          </p:cNvPicPr>
          <p:nvPr/>
        </p:nvPicPr>
        <p:blipFill rotWithShape="1">
          <a:blip r:embed="rId4" cstate="print">
            <a:extLst>
              <a:ext uri="{28A0092B-C50C-407E-A947-70E740481C1C}">
                <a14:useLocalDpi xmlns:a14="http://schemas.microsoft.com/office/drawing/2010/main"/>
              </a:ext>
            </a:extLst>
          </a:blip>
          <a:srcRect/>
          <a:stretch/>
        </p:blipFill>
        <p:spPr>
          <a:xfrm>
            <a:off x="1167457" y="2611805"/>
            <a:ext cx="4196631" cy="1753299"/>
          </a:xfrm>
          <a:prstGeom prst="rect">
            <a:avLst/>
          </a:prstGeom>
        </p:spPr>
      </p:pic>
      <p:pic>
        <p:nvPicPr>
          <p:cNvPr id="11" name="Imagen 10"/>
          <p:cNvPicPr>
            <a:picLocks noChangeAspect="1"/>
          </p:cNvPicPr>
          <p:nvPr/>
        </p:nvPicPr>
        <p:blipFill rotWithShape="1">
          <a:blip r:embed="rId5" cstate="print">
            <a:extLst>
              <a:ext uri="{28A0092B-C50C-407E-A947-70E740481C1C}">
                <a14:useLocalDpi xmlns:a14="http://schemas.microsoft.com/office/drawing/2010/main"/>
              </a:ext>
            </a:extLst>
          </a:blip>
          <a:srcRect/>
          <a:stretch/>
        </p:blipFill>
        <p:spPr>
          <a:xfrm>
            <a:off x="5837060" y="1481414"/>
            <a:ext cx="2839396" cy="2883690"/>
          </a:xfrm>
          <a:prstGeom prst="rect">
            <a:avLst/>
          </a:prstGeom>
        </p:spPr>
      </p:pic>
    </p:spTree>
    <p:extLst>
      <p:ext uri="{BB962C8B-B14F-4D97-AF65-F5344CB8AC3E}">
        <p14:creationId xmlns:p14="http://schemas.microsoft.com/office/powerpoint/2010/main" val="3090276852"/>
      </p:ext>
    </p:extLst>
  </p:cSld>
  <p:clrMapOvr>
    <a:masterClrMapping/>
  </p:clrMapOvr>
  <mc:AlternateContent xmlns:mc="http://schemas.openxmlformats.org/markup-compatibility/2006">
    <mc:Choice xmlns:p14="http://schemas.microsoft.com/office/powerpoint/2010/main" Requires="p14">
      <p:transition spd="slow" p14:dur="2000">
        <p14:prism isContent="1"/>
      </p:transition>
    </mc:Choice>
    <mc:Fallback>
      <p:transition xmlns:p14="http://schemas.microsoft.com/office/powerpoint/2010/main" spd="slow">
        <p:fade/>
      </p:transition>
    </mc:Fallback>
  </mc:AlternateContent>
  <p:timing>
    <p:tnLst>
      <p:par>
        <p:cTn xmlns:p14="http://schemas.microsoft.com/office/powerpoint/2010/mai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fecha 1"/>
          <p:cNvSpPr>
            <a:spLocks noGrp="1"/>
          </p:cNvSpPr>
          <p:nvPr>
            <p:ph type="dt" sz="half" idx="10"/>
          </p:nvPr>
        </p:nvSpPr>
        <p:spPr/>
        <p:txBody>
          <a:bodyPr/>
          <a:lstStyle/>
          <a:p>
            <a:r>
              <a:rPr lang="es-ES_tradnl" smtClean="0">
                <a:solidFill>
                  <a:prstClr val="black">
                    <a:tint val="75000"/>
                  </a:prstClr>
                </a:solidFill>
              </a:rPr>
              <a:t>30 May - 5 June 2016</a:t>
            </a:r>
            <a:endParaRPr lang="en-US">
              <a:solidFill>
                <a:prstClr val="black">
                  <a:tint val="75000"/>
                </a:prstClr>
              </a:solidFill>
            </a:endParaRPr>
          </a:p>
        </p:txBody>
      </p:sp>
      <p:sp>
        <p:nvSpPr>
          <p:cNvPr id="3" name="Marcador de pie de página 2"/>
          <p:cNvSpPr>
            <a:spLocks noGrp="1"/>
          </p:cNvSpPr>
          <p:nvPr>
            <p:ph type="ftr" sz="quarter" idx="11"/>
          </p:nvPr>
        </p:nvSpPr>
        <p:spPr/>
        <p:txBody>
          <a:bodyPr/>
          <a:lstStyle/>
          <a:p>
            <a:r>
              <a:rPr lang="en-GB" smtClean="0"/>
              <a:t>ECFA LCWS 2016</a:t>
            </a:r>
            <a:endParaRPr lang="es-ES" dirty="0"/>
          </a:p>
        </p:txBody>
      </p:sp>
      <p:sp>
        <p:nvSpPr>
          <p:cNvPr id="4" name="Marcador de número de diapositiva 3"/>
          <p:cNvSpPr>
            <a:spLocks noGrp="1"/>
          </p:cNvSpPr>
          <p:nvPr>
            <p:ph type="sldNum" sz="quarter" idx="12"/>
          </p:nvPr>
        </p:nvSpPr>
        <p:spPr/>
        <p:txBody>
          <a:bodyPr/>
          <a:lstStyle/>
          <a:p>
            <a:fld id="{9A43A518-2C89-46D8-985F-EB86B73A5824}" type="slidenum">
              <a:rPr lang="en-US" smtClean="0">
                <a:solidFill>
                  <a:prstClr val="black">
                    <a:tint val="75000"/>
                  </a:prstClr>
                </a:solidFill>
              </a:rPr>
              <a:pPr/>
              <a:t>54</a:t>
            </a:fld>
            <a:endParaRPr lang="en-US">
              <a:solidFill>
                <a:prstClr val="black">
                  <a:tint val="75000"/>
                </a:prstClr>
              </a:solidFill>
            </a:endParaRPr>
          </a:p>
        </p:txBody>
      </p:sp>
      <p:sp>
        <p:nvSpPr>
          <p:cNvPr id="5" name="Título 4"/>
          <p:cNvSpPr>
            <a:spLocks noGrp="1"/>
          </p:cNvSpPr>
          <p:nvPr>
            <p:ph type="title"/>
          </p:nvPr>
        </p:nvSpPr>
        <p:spPr/>
        <p:txBody>
          <a:bodyPr>
            <a:normAutofit fontScale="90000"/>
          </a:bodyPr>
          <a:lstStyle/>
          <a:p>
            <a:r>
              <a:rPr lang="es-ES" dirty="0"/>
              <a:t>Th</a:t>
            </a:r>
            <a:r>
              <a:rPr lang="en-US" dirty="0"/>
              <a:t>e HPRF subsystem: </a:t>
            </a:r>
            <a:r>
              <a:rPr lang="es-ES" dirty="0" smtClean="0"/>
              <a:t>status</a:t>
            </a:r>
            <a:endParaRPr lang="es-ES" dirty="0"/>
          </a:p>
        </p:txBody>
      </p:sp>
      <p:sp>
        <p:nvSpPr>
          <p:cNvPr id="6" name="Marcador de contenido 15"/>
          <p:cNvSpPr txBox="1">
            <a:spLocks/>
          </p:cNvSpPr>
          <p:nvPr/>
        </p:nvSpPr>
        <p:spPr>
          <a:xfrm>
            <a:off x="395536" y="836712"/>
            <a:ext cx="5770984" cy="2963664"/>
          </a:xfrm>
          <a:prstGeom prst="rect">
            <a:avLst/>
          </a:prstGeom>
        </p:spPr>
        <p:txBody>
          <a:bodyPr>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n-US" sz="1200" dirty="0" smtClean="0"/>
              <a:t>Solid-state switching modulator. Specs:</a:t>
            </a:r>
          </a:p>
          <a:p>
            <a:pPr lvl="1"/>
            <a:r>
              <a:rPr lang="en-US" sz="1200" dirty="0" smtClean="0"/>
              <a:t>Provider: JEMA (</a:t>
            </a:r>
            <a:r>
              <a:rPr lang="en-US" sz="1200" dirty="0" err="1" smtClean="0"/>
              <a:t>Lasarte-Oria</a:t>
            </a:r>
            <a:r>
              <a:rPr lang="en-US" sz="1200" dirty="0" smtClean="0"/>
              <a:t>)</a:t>
            </a:r>
          </a:p>
          <a:p>
            <a:pPr lvl="1"/>
            <a:r>
              <a:rPr lang="en-US" sz="1200" dirty="0" err="1" smtClean="0"/>
              <a:t>Vpeak</a:t>
            </a:r>
            <a:r>
              <a:rPr lang="en-US" sz="1200" dirty="0"/>
              <a:t>,</a:t>
            </a:r>
            <a:r>
              <a:rPr lang="en-US" sz="1200" dirty="0" smtClean="0"/>
              <a:t> </a:t>
            </a:r>
            <a:r>
              <a:rPr lang="es-ES_tradnl" sz="1200" dirty="0" err="1" smtClean="0"/>
              <a:t>typical</a:t>
            </a:r>
            <a:r>
              <a:rPr lang="es-ES_tradnl" sz="1200" dirty="0" smtClean="0"/>
              <a:t>: 145 </a:t>
            </a:r>
            <a:r>
              <a:rPr lang="es-ES_tradnl" sz="1200" dirty="0" err="1" smtClean="0"/>
              <a:t>kV</a:t>
            </a:r>
            <a:endParaRPr lang="es-ES_tradnl" sz="1200" dirty="0"/>
          </a:p>
          <a:p>
            <a:pPr lvl="1"/>
            <a:r>
              <a:rPr lang="es-ES" sz="1200" dirty="0" err="1" smtClean="0"/>
              <a:t>Ip</a:t>
            </a:r>
            <a:r>
              <a:rPr lang="es-ES_tradnl" sz="1200" dirty="0" err="1" smtClean="0"/>
              <a:t>eak</a:t>
            </a:r>
            <a:r>
              <a:rPr lang="es-ES_tradnl" sz="1200" dirty="0"/>
              <a:t>,</a:t>
            </a:r>
            <a:r>
              <a:rPr lang="es-ES_tradnl" sz="1200" dirty="0" smtClean="0"/>
              <a:t> t</a:t>
            </a:r>
            <a:r>
              <a:rPr lang="es-ES" sz="1200" dirty="0"/>
              <a:t>y</a:t>
            </a:r>
            <a:r>
              <a:rPr lang="es-ES_tradnl" sz="1200" dirty="0" smtClean="0"/>
              <a:t>pical: 105</a:t>
            </a:r>
            <a:r>
              <a:rPr lang="es-ES" sz="1200" dirty="0"/>
              <a:t> </a:t>
            </a:r>
            <a:r>
              <a:rPr lang="es-ES" sz="1200" dirty="0" smtClean="0"/>
              <a:t>A</a:t>
            </a:r>
            <a:endParaRPr lang="es-ES_tradnl" sz="1200" dirty="0"/>
          </a:p>
          <a:p>
            <a:pPr lvl="1"/>
            <a:r>
              <a:rPr lang="en-US" sz="1200" dirty="0" err="1" smtClean="0"/>
              <a:t>Tp</a:t>
            </a:r>
            <a:r>
              <a:rPr lang="en-US" sz="1200" dirty="0" smtClean="0"/>
              <a:t> </a:t>
            </a:r>
            <a:r>
              <a:rPr lang="en-US" sz="1200" dirty="0"/>
              <a:t>= 5 us, 400 </a:t>
            </a:r>
            <a:r>
              <a:rPr lang="en-US" sz="1200" dirty="0" smtClean="0"/>
              <a:t>Hz</a:t>
            </a:r>
            <a:r>
              <a:rPr lang="es-ES_tradnl" sz="1200" dirty="0"/>
              <a:t>	</a:t>
            </a:r>
          </a:p>
          <a:p>
            <a:pPr lvl="1"/>
            <a:r>
              <a:rPr lang="es-ES" sz="1200" dirty="0" err="1" smtClean="0"/>
              <a:t>Voltage</a:t>
            </a:r>
            <a:r>
              <a:rPr lang="es-ES" sz="1200" dirty="0" smtClean="0"/>
              <a:t> </a:t>
            </a:r>
            <a:r>
              <a:rPr lang="es-ES" sz="1200" dirty="0" err="1" smtClean="0"/>
              <a:t>flatness</a:t>
            </a:r>
            <a:r>
              <a:rPr lang="es-ES_tradnl" sz="1200" dirty="0" smtClean="0"/>
              <a:t>: &lt;</a:t>
            </a:r>
            <a:r>
              <a:rPr lang="es-ES_tradnl" sz="1200" dirty="0"/>
              <a:t>=+/-0.25% 	</a:t>
            </a:r>
          </a:p>
          <a:p>
            <a:pPr lvl="1"/>
            <a:r>
              <a:rPr lang="es-ES_tradnl" sz="1200" dirty="0" err="1" smtClean="0"/>
              <a:t>Stability</a:t>
            </a:r>
            <a:r>
              <a:rPr lang="es-ES_tradnl" sz="1200" dirty="0" smtClean="0"/>
              <a:t>, pulse </a:t>
            </a:r>
            <a:r>
              <a:rPr lang="es-ES_tradnl" sz="1200" dirty="0" err="1" smtClean="0"/>
              <a:t>to</a:t>
            </a:r>
            <a:r>
              <a:rPr lang="es-ES_tradnl" sz="1200" dirty="0" smtClean="0"/>
              <a:t> pulse: &lt;</a:t>
            </a:r>
            <a:r>
              <a:rPr lang="es-ES_tradnl" sz="1200" dirty="0"/>
              <a:t>= 0.1% 	</a:t>
            </a:r>
          </a:p>
          <a:p>
            <a:pPr lvl="1"/>
            <a:r>
              <a:rPr lang="es-ES_tradnl" sz="1200" dirty="0" err="1" smtClean="0"/>
              <a:t>Risetime</a:t>
            </a:r>
            <a:r>
              <a:rPr lang="es-ES_tradnl" sz="1200" dirty="0"/>
              <a:t> </a:t>
            </a:r>
            <a:r>
              <a:rPr lang="es-ES" sz="1200" dirty="0" smtClean="0"/>
              <a:t>(</a:t>
            </a:r>
            <a:r>
              <a:rPr lang="es-ES" sz="1200" dirty="0"/>
              <a:t>10-&gt;90%</a:t>
            </a:r>
            <a:r>
              <a:rPr lang="es-ES" sz="1200" dirty="0" smtClean="0"/>
              <a:t>): &lt;</a:t>
            </a:r>
            <a:r>
              <a:rPr lang="es-ES" sz="1200" dirty="0"/>
              <a:t>=2us 	</a:t>
            </a:r>
          </a:p>
          <a:p>
            <a:pPr lvl="1"/>
            <a:r>
              <a:rPr lang="es-ES_tradnl" sz="1200" dirty="0" err="1" smtClean="0"/>
              <a:t>Falltime</a:t>
            </a:r>
            <a:r>
              <a:rPr lang="es-ES_tradnl" sz="1200" dirty="0"/>
              <a:t> </a:t>
            </a:r>
            <a:r>
              <a:rPr lang="es-ES" sz="1200" dirty="0" smtClean="0"/>
              <a:t>(</a:t>
            </a:r>
            <a:r>
              <a:rPr lang="es-ES" sz="1200" dirty="0"/>
              <a:t>90-&gt;10%</a:t>
            </a:r>
            <a:r>
              <a:rPr lang="es-ES" sz="1200" dirty="0" smtClean="0"/>
              <a:t>): &lt;</a:t>
            </a:r>
            <a:r>
              <a:rPr lang="es-ES" sz="1200" dirty="0"/>
              <a:t>=2us 	</a:t>
            </a:r>
          </a:p>
          <a:p>
            <a:pPr lvl="1"/>
            <a:r>
              <a:rPr lang="es-ES_tradnl" sz="1200" dirty="0" err="1" smtClean="0"/>
              <a:t>Adjustable</a:t>
            </a:r>
            <a:r>
              <a:rPr lang="es-ES_tradnl" sz="1200" dirty="0" smtClean="0"/>
              <a:t> </a:t>
            </a:r>
            <a:r>
              <a:rPr lang="es-ES_tradnl" sz="1200" dirty="0" err="1" smtClean="0"/>
              <a:t>voltage</a:t>
            </a:r>
            <a:r>
              <a:rPr lang="es-ES_tradnl" sz="1200" dirty="0" smtClean="0"/>
              <a:t>: (45kV - 150kV)</a:t>
            </a:r>
          </a:p>
          <a:p>
            <a:pPr lvl="1"/>
            <a:endParaRPr lang="es-ES_tradnl" sz="1200" dirty="0"/>
          </a:p>
          <a:p>
            <a:pPr lvl="1"/>
            <a:r>
              <a:rPr lang="es-ES_tradnl" sz="1200" dirty="0" smtClean="0"/>
              <a:t>Status: </a:t>
            </a:r>
            <a:r>
              <a:rPr lang="es-ES_tradnl" sz="1200" dirty="0" err="1" smtClean="0"/>
              <a:t>finalizing</a:t>
            </a:r>
            <a:r>
              <a:rPr lang="es-ES_tradnl" sz="1200" dirty="0" smtClean="0"/>
              <a:t> </a:t>
            </a:r>
            <a:r>
              <a:rPr lang="es-ES_tradnl" sz="1200" dirty="0" err="1" smtClean="0"/>
              <a:t>tests</a:t>
            </a:r>
            <a:r>
              <a:rPr lang="es-ES_tradnl" sz="1200" dirty="0" smtClean="0"/>
              <a:t> (</a:t>
            </a:r>
            <a:r>
              <a:rPr lang="es-ES_tradnl" sz="1200" dirty="0" err="1" smtClean="0"/>
              <a:t>interlocks</a:t>
            </a:r>
            <a:r>
              <a:rPr lang="es-ES_tradnl" sz="1200" dirty="0" smtClean="0"/>
              <a:t> </a:t>
            </a:r>
            <a:r>
              <a:rPr lang="es-ES_tradnl" sz="1200" dirty="0" err="1" smtClean="0"/>
              <a:t>with</a:t>
            </a:r>
            <a:r>
              <a:rPr lang="es-ES_tradnl" sz="1200" dirty="0" smtClean="0"/>
              <a:t> </a:t>
            </a:r>
            <a:r>
              <a:rPr lang="es-ES_tradnl" sz="1200" dirty="0" err="1" smtClean="0"/>
              <a:t>passive</a:t>
            </a:r>
            <a:r>
              <a:rPr lang="es-ES_tradnl" sz="1200" dirty="0" smtClean="0"/>
              <a:t> load and </a:t>
            </a:r>
            <a:r>
              <a:rPr lang="es-ES_tradnl" sz="1200" dirty="0" err="1" smtClean="0"/>
              <a:t>next</a:t>
            </a:r>
            <a:r>
              <a:rPr lang="es-ES_tradnl" sz="1200" dirty="0" smtClean="0"/>
              <a:t> </a:t>
            </a:r>
            <a:r>
              <a:rPr lang="es-ES_tradnl" sz="1200" dirty="0" err="1" smtClean="0"/>
              <a:t>will</a:t>
            </a:r>
            <a:r>
              <a:rPr lang="es-ES_tradnl" sz="1200" dirty="0" smtClean="0"/>
              <a:t> be </a:t>
            </a:r>
            <a:r>
              <a:rPr lang="es-ES_tradnl" sz="1200" dirty="0" err="1" smtClean="0"/>
              <a:t>with</a:t>
            </a:r>
            <a:r>
              <a:rPr lang="es-ES_tradnl" sz="1200" dirty="0" smtClean="0"/>
              <a:t> </a:t>
            </a:r>
            <a:r>
              <a:rPr lang="es-ES_tradnl" sz="1200" dirty="0" err="1" smtClean="0"/>
              <a:t>the</a:t>
            </a:r>
            <a:r>
              <a:rPr lang="es-ES_tradnl" sz="1200" dirty="0" smtClean="0"/>
              <a:t> real </a:t>
            </a:r>
            <a:r>
              <a:rPr lang="es-ES_tradnl" sz="1200" dirty="0" err="1" smtClean="0"/>
              <a:t>klystron</a:t>
            </a:r>
            <a:r>
              <a:rPr lang="es-ES_tradnl" sz="1200" dirty="0" smtClean="0"/>
              <a:t>)</a:t>
            </a:r>
            <a:endParaRPr lang="es-ES_tradnl" sz="1200" dirty="0"/>
          </a:p>
        </p:txBody>
      </p:sp>
      <p:pic>
        <p:nvPicPr>
          <p:cNvPr id="7" name="Imagen 6" descr="Makina_1_1.jpg"/>
          <p:cNvPicPr>
            <a:picLocks noChangeAspect="1"/>
          </p:cNvPicPr>
          <p:nvPr/>
        </p:nvPicPr>
        <p:blipFill rotWithShape="1">
          <a:blip r:embed="rId2" cstate="print">
            <a:extLst>
              <a:ext uri="{28A0092B-C50C-407E-A947-70E740481C1C}">
                <a14:useLocalDpi xmlns:a14="http://schemas.microsoft.com/office/drawing/2010/main"/>
              </a:ext>
            </a:extLst>
          </a:blip>
          <a:srcRect/>
          <a:stretch/>
        </p:blipFill>
        <p:spPr>
          <a:xfrm>
            <a:off x="251520" y="4077072"/>
            <a:ext cx="2222500" cy="2476500"/>
          </a:xfrm>
          <a:prstGeom prst="rect">
            <a:avLst/>
          </a:prstGeom>
        </p:spPr>
      </p:pic>
      <p:pic>
        <p:nvPicPr>
          <p:cNvPr id="9" name="Imagen 8" descr="Makina_1_2.jpg"/>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a:off x="6064448" y="980728"/>
            <a:ext cx="2540000" cy="5565380"/>
          </a:xfrm>
          <a:prstGeom prst="rect">
            <a:avLst/>
          </a:prstGeom>
        </p:spPr>
      </p:pic>
      <p:pic>
        <p:nvPicPr>
          <p:cNvPr id="10" name="Imagen 9" descr="Makina_1_3.jpg"/>
          <p:cNvPicPr>
            <a:picLocks noChangeAspect="1"/>
          </p:cNvPicPr>
          <p:nvPr/>
        </p:nvPicPr>
        <p:blipFill rotWithShape="1">
          <a:blip r:embed="rId4" cstate="print">
            <a:extLst>
              <a:ext uri="{28A0092B-C50C-407E-A947-70E740481C1C}">
                <a14:useLocalDpi xmlns:a14="http://schemas.microsoft.com/office/drawing/2010/main"/>
              </a:ext>
            </a:extLst>
          </a:blip>
          <a:srcRect/>
          <a:stretch/>
        </p:blipFill>
        <p:spPr>
          <a:xfrm>
            <a:off x="3131840" y="3861048"/>
            <a:ext cx="2120900" cy="2857500"/>
          </a:xfrm>
          <a:prstGeom prst="rect">
            <a:avLst/>
          </a:prstGeom>
        </p:spPr>
      </p:pic>
    </p:spTree>
    <p:extLst>
      <p:ext uri="{BB962C8B-B14F-4D97-AF65-F5344CB8AC3E}">
        <p14:creationId xmlns:p14="http://schemas.microsoft.com/office/powerpoint/2010/main" val="3967922418"/>
      </p:ext>
    </p:extLst>
  </p:cSld>
  <p:clrMapOvr>
    <a:masterClrMapping/>
  </p:clrMapOvr>
  <mc:AlternateContent xmlns:mc="http://schemas.openxmlformats.org/markup-compatibility/2006">
    <mc:Choice xmlns:p14="http://schemas.microsoft.com/office/powerpoint/2010/main" Requires="p14">
      <p:transition spd="slow" p14:dur="2000">
        <p14:prism isContent="1"/>
      </p:transition>
    </mc:Choice>
    <mc:Fallback>
      <p:transition xmlns:p14="http://schemas.microsoft.com/office/powerpoint/2010/main" spd="slow">
        <p:fade/>
      </p:transition>
    </mc:Fallback>
  </mc:AlternateContent>
  <p:timing>
    <p:tnLst>
      <p:par>
        <p:cTn xmlns:p14="http://schemas.microsoft.com/office/powerpoint/2010/mai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fecha 3"/>
          <p:cNvSpPr>
            <a:spLocks noGrp="1"/>
          </p:cNvSpPr>
          <p:nvPr>
            <p:ph type="dt" sz="half" idx="10"/>
          </p:nvPr>
        </p:nvSpPr>
        <p:spPr/>
        <p:txBody>
          <a:bodyPr/>
          <a:lstStyle/>
          <a:p>
            <a:r>
              <a:rPr lang="es-ES_tradnl" smtClean="0">
                <a:solidFill>
                  <a:prstClr val="black">
                    <a:tint val="75000"/>
                  </a:prstClr>
                </a:solidFill>
              </a:rPr>
              <a:t>30 May - 5 June 2016</a:t>
            </a:r>
            <a:endParaRPr lang="en-US">
              <a:solidFill>
                <a:prstClr val="black">
                  <a:tint val="75000"/>
                </a:prstClr>
              </a:solidFill>
            </a:endParaRPr>
          </a:p>
        </p:txBody>
      </p:sp>
      <p:sp>
        <p:nvSpPr>
          <p:cNvPr id="5" name="Marcador de pie de página 4"/>
          <p:cNvSpPr>
            <a:spLocks noGrp="1"/>
          </p:cNvSpPr>
          <p:nvPr>
            <p:ph type="ftr" sz="quarter" idx="11"/>
          </p:nvPr>
        </p:nvSpPr>
        <p:spPr/>
        <p:txBody>
          <a:bodyPr/>
          <a:lstStyle/>
          <a:p>
            <a:r>
              <a:rPr lang="en-GB" smtClean="0"/>
              <a:t>ECFA LCWS 2016</a:t>
            </a:r>
            <a:endParaRPr lang="es-ES" dirty="0"/>
          </a:p>
        </p:txBody>
      </p:sp>
      <p:sp>
        <p:nvSpPr>
          <p:cNvPr id="6" name="Marcador de número de diapositiva 5"/>
          <p:cNvSpPr>
            <a:spLocks noGrp="1"/>
          </p:cNvSpPr>
          <p:nvPr>
            <p:ph type="sldNum" sz="quarter" idx="12"/>
          </p:nvPr>
        </p:nvSpPr>
        <p:spPr/>
        <p:txBody>
          <a:bodyPr/>
          <a:lstStyle/>
          <a:p>
            <a:fld id="{9A43A518-2C89-46D8-985F-EB86B73A5824}" type="slidenum">
              <a:rPr lang="en-US" smtClean="0">
                <a:solidFill>
                  <a:prstClr val="black">
                    <a:tint val="75000"/>
                  </a:prstClr>
                </a:solidFill>
              </a:rPr>
              <a:pPr/>
              <a:t>55</a:t>
            </a:fld>
            <a:endParaRPr lang="en-US">
              <a:solidFill>
                <a:prstClr val="black">
                  <a:tint val="75000"/>
                </a:prstClr>
              </a:solidFill>
            </a:endParaRPr>
          </a:p>
        </p:txBody>
      </p:sp>
      <p:sp>
        <p:nvSpPr>
          <p:cNvPr id="7" name="Título 6"/>
          <p:cNvSpPr>
            <a:spLocks noGrp="1"/>
          </p:cNvSpPr>
          <p:nvPr>
            <p:ph type="title"/>
          </p:nvPr>
        </p:nvSpPr>
        <p:spPr/>
        <p:txBody>
          <a:bodyPr>
            <a:normAutofit fontScale="90000"/>
          </a:bodyPr>
          <a:lstStyle/>
          <a:p>
            <a:r>
              <a:rPr lang="en-US" dirty="0" smtClean="0"/>
              <a:t>LLRF subsystem</a:t>
            </a:r>
            <a:endParaRPr lang="en-US" dirty="0"/>
          </a:p>
        </p:txBody>
      </p:sp>
      <p:sp>
        <p:nvSpPr>
          <p:cNvPr id="3" name="Rectángulo redondeado 2"/>
          <p:cNvSpPr/>
          <p:nvPr/>
        </p:nvSpPr>
        <p:spPr>
          <a:xfrm>
            <a:off x="179512" y="2204864"/>
            <a:ext cx="5760640" cy="3168352"/>
          </a:xfrm>
          <a:prstGeom prst="roundRect">
            <a:avLst>
              <a:gd name="adj" fmla="val 8554"/>
            </a:avLst>
          </a:prstGeom>
          <a:solidFill>
            <a:srgbClr val="45DF6F"/>
          </a:solidFill>
        </p:spPr>
        <p:style>
          <a:lnRef idx="1">
            <a:schemeClr val="accent1"/>
          </a:lnRef>
          <a:fillRef idx="3">
            <a:schemeClr val="accent1"/>
          </a:fillRef>
          <a:effectRef idx="2">
            <a:schemeClr val="accent1"/>
          </a:effectRef>
          <a:fontRef idx="minor">
            <a:schemeClr val="lt1"/>
          </a:fontRef>
        </p:style>
        <p:txBody>
          <a:bodyPr rtlCol="0" anchor="t"/>
          <a:lstStyle/>
          <a:p>
            <a:pPr algn="ctr"/>
            <a:r>
              <a:rPr lang="en-US" sz="2800" b="1" dirty="0" smtClean="0">
                <a:solidFill>
                  <a:srgbClr val="000000"/>
                </a:solidFill>
              </a:rPr>
              <a:t>LLRF</a:t>
            </a:r>
            <a:endParaRPr lang="en-US" sz="2800" b="1" dirty="0">
              <a:solidFill>
                <a:srgbClr val="000000"/>
              </a:solidFill>
            </a:endParaRPr>
          </a:p>
        </p:txBody>
      </p:sp>
      <p:sp>
        <p:nvSpPr>
          <p:cNvPr id="32" name="Rectángulo 31"/>
          <p:cNvSpPr/>
          <p:nvPr/>
        </p:nvSpPr>
        <p:spPr>
          <a:xfrm>
            <a:off x="4067944" y="2492896"/>
            <a:ext cx="1440160" cy="576064"/>
          </a:xfrm>
          <a:prstGeom prst="rect">
            <a:avLst/>
          </a:prstGeom>
          <a:solidFill>
            <a:srgbClr val="FFCC66"/>
          </a:solidFill>
          <a:ln>
            <a:solidFill>
              <a:srgbClr val="4F81BD"/>
            </a:solidFill>
          </a:ln>
        </p:spPr>
        <p:style>
          <a:lnRef idx="1">
            <a:schemeClr val="accent3"/>
          </a:lnRef>
          <a:fillRef idx="2">
            <a:schemeClr val="accent3"/>
          </a:fillRef>
          <a:effectRef idx="1">
            <a:schemeClr val="accent3"/>
          </a:effectRef>
          <a:fontRef idx="minor">
            <a:schemeClr val="dk1"/>
          </a:fontRef>
        </p:style>
        <p:txBody>
          <a:bodyPr rtlCol="0" anchor="ctr"/>
          <a:lstStyle/>
          <a:p>
            <a:r>
              <a:rPr lang="en-US" sz="1400" b="1" dirty="0" smtClean="0"/>
              <a:t>Calibration power meter</a:t>
            </a:r>
          </a:p>
        </p:txBody>
      </p:sp>
      <p:sp>
        <p:nvSpPr>
          <p:cNvPr id="33" name="Rectángulo 32"/>
          <p:cNvSpPr/>
          <p:nvPr/>
        </p:nvSpPr>
        <p:spPr>
          <a:xfrm>
            <a:off x="4067944" y="3212976"/>
            <a:ext cx="1440160" cy="576064"/>
          </a:xfrm>
          <a:prstGeom prst="rect">
            <a:avLst/>
          </a:prstGeom>
          <a:solidFill>
            <a:srgbClr val="FFCC66"/>
          </a:solidFill>
          <a:ln>
            <a:solidFill>
              <a:srgbClr val="4F81BD"/>
            </a:solidFill>
          </a:ln>
        </p:spPr>
        <p:style>
          <a:lnRef idx="1">
            <a:schemeClr val="accent3"/>
          </a:lnRef>
          <a:fillRef idx="2">
            <a:schemeClr val="accent3"/>
          </a:fillRef>
          <a:effectRef idx="1">
            <a:schemeClr val="accent3"/>
          </a:effectRef>
          <a:fontRef idx="minor">
            <a:schemeClr val="dk1"/>
          </a:fontRef>
        </p:style>
        <p:txBody>
          <a:bodyPr rtlCol="0" anchor="ctr"/>
          <a:lstStyle/>
          <a:p>
            <a:r>
              <a:rPr lang="en-US" sz="1400" b="1" dirty="0" smtClean="0"/>
              <a:t>Log detector</a:t>
            </a:r>
          </a:p>
        </p:txBody>
      </p:sp>
      <p:sp>
        <p:nvSpPr>
          <p:cNvPr id="34" name="Rectángulo 33"/>
          <p:cNvSpPr/>
          <p:nvPr/>
        </p:nvSpPr>
        <p:spPr>
          <a:xfrm>
            <a:off x="4067944" y="3933056"/>
            <a:ext cx="1440160" cy="576064"/>
          </a:xfrm>
          <a:prstGeom prst="rect">
            <a:avLst/>
          </a:prstGeom>
          <a:solidFill>
            <a:srgbClr val="FFCC66"/>
          </a:solidFill>
          <a:ln>
            <a:solidFill>
              <a:srgbClr val="4F81BD"/>
            </a:solidFill>
          </a:ln>
        </p:spPr>
        <p:style>
          <a:lnRef idx="1">
            <a:schemeClr val="accent3"/>
          </a:lnRef>
          <a:fillRef idx="2">
            <a:schemeClr val="accent3"/>
          </a:fillRef>
          <a:effectRef idx="1">
            <a:schemeClr val="accent3"/>
          </a:effectRef>
          <a:fontRef idx="minor">
            <a:schemeClr val="dk1"/>
          </a:fontRef>
        </p:style>
        <p:txBody>
          <a:bodyPr rtlCol="0" anchor="ctr"/>
          <a:lstStyle/>
          <a:p>
            <a:r>
              <a:rPr lang="en-US" sz="1400" b="1" dirty="0" smtClean="0"/>
              <a:t>Down-mixer</a:t>
            </a:r>
          </a:p>
        </p:txBody>
      </p:sp>
      <p:sp>
        <p:nvSpPr>
          <p:cNvPr id="35" name="Rectángulo 34"/>
          <p:cNvSpPr/>
          <p:nvPr/>
        </p:nvSpPr>
        <p:spPr>
          <a:xfrm>
            <a:off x="4067944" y="4653136"/>
            <a:ext cx="1440160" cy="576064"/>
          </a:xfrm>
          <a:prstGeom prst="rect">
            <a:avLst/>
          </a:prstGeom>
          <a:solidFill>
            <a:srgbClr val="FFCC66"/>
          </a:solidFill>
          <a:ln>
            <a:solidFill>
              <a:srgbClr val="4F81BD"/>
            </a:solidFill>
          </a:ln>
        </p:spPr>
        <p:style>
          <a:lnRef idx="1">
            <a:schemeClr val="accent3"/>
          </a:lnRef>
          <a:fillRef idx="2">
            <a:schemeClr val="accent3"/>
          </a:fillRef>
          <a:effectRef idx="1">
            <a:schemeClr val="accent3"/>
          </a:effectRef>
          <a:fontRef idx="minor">
            <a:schemeClr val="dk1"/>
          </a:fontRef>
        </p:style>
        <p:txBody>
          <a:bodyPr rtlCol="0" anchor="ctr"/>
          <a:lstStyle/>
          <a:p>
            <a:r>
              <a:rPr lang="en-US" sz="1400" b="1" dirty="0" smtClean="0"/>
              <a:t>Environmental monitoring</a:t>
            </a:r>
          </a:p>
        </p:txBody>
      </p:sp>
      <p:sp>
        <p:nvSpPr>
          <p:cNvPr id="15" name="Rectángulo redondeado 14"/>
          <p:cNvSpPr/>
          <p:nvPr/>
        </p:nvSpPr>
        <p:spPr>
          <a:xfrm>
            <a:off x="6228184" y="1196752"/>
            <a:ext cx="2160240" cy="1368152"/>
          </a:xfrm>
          <a:prstGeom prst="roundRect">
            <a:avLst/>
          </a:prstGeom>
          <a:solidFill>
            <a:schemeClr val="accent1">
              <a:lumMod val="75000"/>
            </a:schemeClr>
          </a:solidFill>
        </p:spPr>
        <p:style>
          <a:lnRef idx="1">
            <a:schemeClr val="accent1"/>
          </a:lnRef>
          <a:fillRef idx="3">
            <a:schemeClr val="accent1"/>
          </a:fillRef>
          <a:effectRef idx="2">
            <a:schemeClr val="accent1"/>
          </a:effectRef>
          <a:fontRef idx="minor">
            <a:schemeClr val="lt1"/>
          </a:fontRef>
        </p:style>
        <p:txBody>
          <a:bodyPr rtlCol="0" anchor="ctr"/>
          <a:lstStyle/>
          <a:p>
            <a:r>
              <a:rPr lang="en-US" sz="2000" b="1" dirty="0"/>
              <a:t>High Power RF:</a:t>
            </a:r>
          </a:p>
          <a:p>
            <a:pPr marL="285750" indent="-285750">
              <a:buFont typeface="Arial"/>
              <a:buChar char="•"/>
            </a:pPr>
            <a:r>
              <a:rPr lang="en-US" sz="1200" dirty="0"/>
              <a:t>Solid state amplifier</a:t>
            </a:r>
          </a:p>
          <a:p>
            <a:pPr marL="285750" indent="-285750">
              <a:buFont typeface="Arial"/>
              <a:buChar char="•"/>
            </a:pPr>
            <a:r>
              <a:rPr lang="en-US" sz="1200" dirty="0" err="1"/>
              <a:t>Klistron+modulator</a:t>
            </a:r>
            <a:endParaRPr lang="en-US" sz="1200" dirty="0"/>
          </a:p>
          <a:p>
            <a:pPr marL="285750" indent="-285750">
              <a:buFont typeface="Arial"/>
              <a:buChar char="•"/>
            </a:pPr>
            <a:r>
              <a:rPr lang="en-US" sz="1200" dirty="0"/>
              <a:t>RF network</a:t>
            </a:r>
          </a:p>
          <a:p>
            <a:pPr marL="285750" indent="-285750">
              <a:buFont typeface="Arial"/>
              <a:buChar char="•"/>
            </a:pPr>
            <a:r>
              <a:rPr lang="en-US" sz="1200" dirty="0"/>
              <a:t>Device under test</a:t>
            </a:r>
          </a:p>
        </p:txBody>
      </p:sp>
      <p:sp>
        <p:nvSpPr>
          <p:cNvPr id="16" name="Rectángulo 15"/>
          <p:cNvSpPr/>
          <p:nvPr/>
        </p:nvSpPr>
        <p:spPr>
          <a:xfrm>
            <a:off x="467544" y="2844800"/>
            <a:ext cx="2377256" cy="2243667"/>
          </a:xfrm>
          <a:custGeom>
            <a:avLst/>
            <a:gdLst>
              <a:gd name="connsiteX0" fmla="*/ 0 w 2376264"/>
              <a:gd name="connsiteY0" fmla="*/ 0 h 2232248"/>
              <a:gd name="connsiteX1" fmla="*/ 2376264 w 2376264"/>
              <a:gd name="connsiteY1" fmla="*/ 0 h 2232248"/>
              <a:gd name="connsiteX2" fmla="*/ 2376264 w 2376264"/>
              <a:gd name="connsiteY2" fmla="*/ 2232248 h 2232248"/>
              <a:gd name="connsiteX3" fmla="*/ 0 w 2376264"/>
              <a:gd name="connsiteY3" fmla="*/ 2232248 h 2232248"/>
              <a:gd name="connsiteX4" fmla="*/ 0 w 2376264"/>
              <a:gd name="connsiteY4" fmla="*/ 0 h 2232248"/>
              <a:gd name="connsiteX0" fmla="*/ 0 w 2377256"/>
              <a:gd name="connsiteY0" fmla="*/ 0 h 2232248"/>
              <a:gd name="connsiteX1" fmla="*/ 2376264 w 2377256"/>
              <a:gd name="connsiteY1" fmla="*/ 0 h 2232248"/>
              <a:gd name="connsiteX2" fmla="*/ 2377256 w 2377256"/>
              <a:gd name="connsiteY2" fmla="*/ 715764 h 2232248"/>
              <a:gd name="connsiteX3" fmla="*/ 2376264 w 2377256"/>
              <a:gd name="connsiteY3" fmla="*/ 2232248 h 2232248"/>
              <a:gd name="connsiteX4" fmla="*/ 0 w 2377256"/>
              <a:gd name="connsiteY4" fmla="*/ 2232248 h 2232248"/>
              <a:gd name="connsiteX5" fmla="*/ 0 w 2377256"/>
              <a:gd name="connsiteY5" fmla="*/ 0 h 2232248"/>
              <a:gd name="connsiteX0" fmla="*/ 0 w 2552577"/>
              <a:gd name="connsiteY0" fmla="*/ 0 h 2232248"/>
              <a:gd name="connsiteX1" fmla="*/ 2376264 w 2552577"/>
              <a:gd name="connsiteY1" fmla="*/ 0 h 2232248"/>
              <a:gd name="connsiteX2" fmla="*/ 2377256 w 2552577"/>
              <a:gd name="connsiteY2" fmla="*/ 715764 h 2232248"/>
              <a:gd name="connsiteX3" fmla="*/ 2377256 w 2552577"/>
              <a:gd name="connsiteY3" fmla="*/ 1553964 h 2232248"/>
              <a:gd name="connsiteX4" fmla="*/ 2376264 w 2552577"/>
              <a:gd name="connsiteY4" fmla="*/ 2232248 h 2232248"/>
              <a:gd name="connsiteX5" fmla="*/ 0 w 2552577"/>
              <a:gd name="connsiteY5" fmla="*/ 2232248 h 2232248"/>
              <a:gd name="connsiteX6" fmla="*/ 0 w 2552577"/>
              <a:gd name="connsiteY6" fmla="*/ 0 h 2232248"/>
              <a:gd name="connsiteX0" fmla="*/ 0 w 2377256"/>
              <a:gd name="connsiteY0" fmla="*/ 0 h 2232248"/>
              <a:gd name="connsiteX1" fmla="*/ 2376264 w 2377256"/>
              <a:gd name="connsiteY1" fmla="*/ 0 h 2232248"/>
              <a:gd name="connsiteX2" fmla="*/ 2377256 w 2377256"/>
              <a:gd name="connsiteY2" fmla="*/ 715764 h 2232248"/>
              <a:gd name="connsiteX3" fmla="*/ 2377256 w 2377256"/>
              <a:gd name="connsiteY3" fmla="*/ 1553964 h 2232248"/>
              <a:gd name="connsiteX4" fmla="*/ 2376264 w 2377256"/>
              <a:gd name="connsiteY4" fmla="*/ 2232248 h 2232248"/>
              <a:gd name="connsiteX5" fmla="*/ 0 w 2377256"/>
              <a:gd name="connsiteY5" fmla="*/ 2232248 h 2232248"/>
              <a:gd name="connsiteX6" fmla="*/ 0 w 2377256"/>
              <a:gd name="connsiteY6" fmla="*/ 0 h 2232248"/>
              <a:gd name="connsiteX0" fmla="*/ 0 w 2377256"/>
              <a:gd name="connsiteY0" fmla="*/ 0 h 2232248"/>
              <a:gd name="connsiteX1" fmla="*/ 2376264 w 2377256"/>
              <a:gd name="connsiteY1" fmla="*/ 0 h 2232248"/>
              <a:gd name="connsiteX2" fmla="*/ 2377256 w 2377256"/>
              <a:gd name="connsiteY2" fmla="*/ 525264 h 2232248"/>
              <a:gd name="connsiteX3" fmla="*/ 2377256 w 2377256"/>
              <a:gd name="connsiteY3" fmla="*/ 1553964 h 2232248"/>
              <a:gd name="connsiteX4" fmla="*/ 2376264 w 2377256"/>
              <a:gd name="connsiteY4" fmla="*/ 2232248 h 2232248"/>
              <a:gd name="connsiteX5" fmla="*/ 0 w 2377256"/>
              <a:gd name="connsiteY5" fmla="*/ 2232248 h 2232248"/>
              <a:gd name="connsiteX6" fmla="*/ 0 w 2377256"/>
              <a:gd name="connsiteY6" fmla="*/ 0 h 2232248"/>
              <a:gd name="connsiteX0" fmla="*/ 0 w 2377256"/>
              <a:gd name="connsiteY0" fmla="*/ 0 h 2232248"/>
              <a:gd name="connsiteX1" fmla="*/ 2376264 w 2377256"/>
              <a:gd name="connsiteY1" fmla="*/ 0 h 2232248"/>
              <a:gd name="connsiteX2" fmla="*/ 2377256 w 2377256"/>
              <a:gd name="connsiteY2" fmla="*/ 525264 h 2232248"/>
              <a:gd name="connsiteX3" fmla="*/ 2377256 w 2377256"/>
              <a:gd name="connsiteY3" fmla="*/ 1757164 h 2232248"/>
              <a:gd name="connsiteX4" fmla="*/ 2376264 w 2377256"/>
              <a:gd name="connsiteY4" fmla="*/ 2232248 h 2232248"/>
              <a:gd name="connsiteX5" fmla="*/ 0 w 2377256"/>
              <a:gd name="connsiteY5" fmla="*/ 2232248 h 2232248"/>
              <a:gd name="connsiteX6" fmla="*/ 0 w 2377256"/>
              <a:gd name="connsiteY6" fmla="*/ 0 h 2232248"/>
              <a:gd name="connsiteX0" fmla="*/ 0 w 2377256"/>
              <a:gd name="connsiteY0" fmla="*/ 0 h 2232248"/>
              <a:gd name="connsiteX1" fmla="*/ 2376264 w 2377256"/>
              <a:gd name="connsiteY1" fmla="*/ 0 h 2232248"/>
              <a:gd name="connsiteX2" fmla="*/ 2377256 w 2377256"/>
              <a:gd name="connsiteY2" fmla="*/ 525264 h 2232248"/>
              <a:gd name="connsiteX3" fmla="*/ 2377256 w 2377256"/>
              <a:gd name="connsiteY3" fmla="*/ 1757164 h 2232248"/>
              <a:gd name="connsiteX4" fmla="*/ 2376264 w 2377256"/>
              <a:gd name="connsiteY4" fmla="*/ 2232248 h 2232248"/>
              <a:gd name="connsiteX5" fmla="*/ 0 w 2377256"/>
              <a:gd name="connsiteY5" fmla="*/ 2232248 h 2232248"/>
              <a:gd name="connsiteX6" fmla="*/ 0 w 2377256"/>
              <a:gd name="connsiteY6" fmla="*/ 0 h 2232248"/>
              <a:gd name="connsiteX0" fmla="*/ 0 w 2377256"/>
              <a:gd name="connsiteY0" fmla="*/ 0 h 2232248"/>
              <a:gd name="connsiteX1" fmla="*/ 2376264 w 2377256"/>
              <a:gd name="connsiteY1" fmla="*/ 0 h 2232248"/>
              <a:gd name="connsiteX2" fmla="*/ 2377256 w 2377256"/>
              <a:gd name="connsiteY2" fmla="*/ 525264 h 2232248"/>
              <a:gd name="connsiteX3" fmla="*/ 2377256 w 2377256"/>
              <a:gd name="connsiteY3" fmla="*/ 1096764 h 2232248"/>
              <a:gd name="connsiteX4" fmla="*/ 2377256 w 2377256"/>
              <a:gd name="connsiteY4" fmla="*/ 1757164 h 2232248"/>
              <a:gd name="connsiteX5" fmla="*/ 2376264 w 2377256"/>
              <a:gd name="connsiteY5" fmla="*/ 2232248 h 2232248"/>
              <a:gd name="connsiteX6" fmla="*/ 0 w 2377256"/>
              <a:gd name="connsiteY6" fmla="*/ 2232248 h 2232248"/>
              <a:gd name="connsiteX7" fmla="*/ 0 w 2377256"/>
              <a:gd name="connsiteY7" fmla="*/ 0 h 2232248"/>
              <a:gd name="connsiteX0" fmla="*/ 0 w 2377256"/>
              <a:gd name="connsiteY0" fmla="*/ 0 h 2232248"/>
              <a:gd name="connsiteX1" fmla="*/ 2376264 w 2377256"/>
              <a:gd name="connsiteY1" fmla="*/ 0 h 2232248"/>
              <a:gd name="connsiteX2" fmla="*/ 2377256 w 2377256"/>
              <a:gd name="connsiteY2" fmla="*/ 525264 h 2232248"/>
              <a:gd name="connsiteX3" fmla="*/ 2377256 w 2377256"/>
              <a:gd name="connsiteY3" fmla="*/ 1096764 h 2232248"/>
              <a:gd name="connsiteX4" fmla="*/ 2377256 w 2377256"/>
              <a:gd name="connsiteY4" fmla="*/ 1401564 h 2232248"/>
              <a:gd name="connsiteX5" fmla="*/ 2377256 w 2377256"/>
              <a:gd name="connsiteY5" fmla="*/ 1757164 h 2232248"/>
              <a:gd name="connsiteX6" fmla="*/ 2376264 w 2377256"/>
              <a:gd name="connsiteY6" fmla="*/ 2232248 h 2232248"/>
              <a:gd name="connsiteX7" fmla="*/ 0 w 2377256"/>
              <a:gd name="connsiteY7" fmla="*/ 2232248 h 2232248"/>
              <a:gd name="connsiteX8" fmla="*/ 0 w 2377256"/>
              <a:gd name="connsiteY8" fmla="*/ 0 h 2232248"/>
              <a:gd name="connsiteX0" fmla="*/ 0 w 2377256"/>
              <a:gd name="connsiteY0" fmla="*/ 0 h 2235531"/>
              <a:gd name="connsiteX1" fmla="*/ 2376264 w 2377256"/>
              <a:gd name="connsiteY1" fmla="*/ 0 h 2235531"/>
              <a:gd name="connsiteX2" fmla="*/ 2377256 w 2377256"/>
              <a:gd name="connsiteY2" fmla="*/ 525264 h 2235531"/>
              <a:gd name="connsiteX3" fmla="*/ 2377256 w 2377256"/>
              <a:gd name="connsiteY3" fmla="*/ 1096764 h 2235531"/>
              <a:gd name="connsiteX4" fmla="*/ 2377256 w 2377256"/>
              <a:gd name="connsiteY4" fmla="*/ 1401564 h 2235531"/>
              <a:gd name="connsiteX5" fmla="*/ 2377256 w 2377256"/>
              <a:gd name="connsiteY5" fmla="*/ 1757164 h 2235531"/>
              <a:gd name="connsiteX6" fmla="*/ 2376264 w 2377256"/>
              <a:gd name="connsiteY6" fmla="*/ 2232248 h 2235531"/>
              <a:gd name="connsiteX7" fmla="*/ 1107256 w 2377256"/>
              <a:gd name="connsiteY7" fmla="*/ 2235531 h 2235531"/>
              <a:gd name="connsiteX8" fmla="*/ 0 w 2377256"/>
              <a:gd name="connsiteY8" fmla="*/ 2232248 h 2235531"/>
              <a:gd name="connsiteX9" fmla="*/ 0 w 2377256"/>
              <a:gd name="connsiteY9" fmla="*/ 0 h 2235531"/>
              <a:gd name="connsiteX0" fmla="*/ 0 w 2377256"/>
              <a:gd name="connsiteY0" fmla="*/ 0 h 2235531"/>
              <a:gd name="connsiteX1" fmla="*/ 2376264 w 2377256"/>
              <a:gd name="connsiteY1" fmla="*/ 0 h 2235531"/>
              <a:gd name="connsiteX2" fmla="*/ 2377256 w 2377256"/>
              <a:gd name="connsiteY2" fmla="*/ 525264 h 2235531"/>
              <a:gd name="connsiteX3" fmla="*/ 2377256 w 2377256"/>
              <a:gd name="connsiteY3" fmla="*/ 918964 h 2235531"/>
              <a:gd name="connsiteX4" fmla="*/ 2377256 w 2377256"/>
              <a:gd name="connsiteY4" fmla="*/ 1401564 h 2235531"/>
              <a:gd name="connsiteX5" fmla="*/ 2377256 w 2377256"/>
              <a:gd name="connsiteY5" fmla="*/ 1757164 h 2235531"/>
              <a:gd name="connsiteX6" fmla="*/ 2376264 w 2377256"/>
              <a:gd name="connsiteY6" fmla="*/ 2232248 h 2235531"/>
              <a:gd name="connsiteX7" fmla="*/ 1107256 w 2377256"/>
              <a:gd name="connsiteY7" fmla="*/ 2235531 h 2235531"/>
              <a:gd name="connsiteX8" fmla="*/ 0 w 2377256"/>
              <a:gd name="connsiteY8" fmla="*/ 2232248 h 2235531"/>
              <a:gd name="connsiteX9" fmla="*/ 0 w 2377256"/>
              <a:gd name="connsiteY9" fmla="*/ 0 h 2235531"/>
              <a:gd name="connsiteX0" fmla="*/ 0 w 2377256"/>
              <a:gd name="connsiteY0" fmla="*/ 8136 h 2243667"/>
              <a:gd name="connsiteX1" fmla="*/ 1132656 w 2377256"/>
              <a:gd name="connsiteY1" fmla="*/ 0 h 2243667"/>
              <a:gd name="connsiteX2" fmla="*/ 2376264 w 2377256"/>
              <a:gd name="connsiteY2" fmla="*/ 8136 h 2243667"/>
              <a:gd name="connsiteX3" fmla="*/ 2377256 w 2377256"/>
              <a:gd name="connsiteY3" fmla="*/ 533400 h 2243667"/>
              <a:gd name="connsiteX4" fmla="*/ 2377256 w 2377256"/>
              <a:gd name="connsiteY4" fmla="*/ 927100 h 2243667"/>
              <a:gd name="connsiteX5" fmla="*/ 2377256 w 2377256"/>
              <a:gd name="connsiteY5" fmla="*/ 1409700 h 2243667"/>
              <a:gd name="connsiteX6" fmla="*/ 2377256 w 2377256"/>
              <a:gd name="connsiteY6" fmla="*/ 1765300 h 2243667"/>
              <a:gd name="connsiteX7" fmla="*/ 2376264 w 2377256"/>
              <a:gd name="connsiteY7" fmla="*/ 2240384 h 2243667"/>
              <a:gd name="connsiteX8" fmla="*/ 1107256 w 2377256"/>
              <a:gd name="connsiteY8" fmla="*/ 2243667 h 2243667"/>
              <a:gd name="connsiteX9" fmla="*/ 0 w 2377256"/>
              <a:gd name="connsiteY9" fmla="*/ 2240384 h 2243667"/>
              <a:gd name="connsiteX10" fmla="*/ 0 w 2377256"/>
              <a:gd name="connsiteY10" fmla="*/ 8136 h 22436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377256" h="2243667">
                <a:moveTo>
                  <a:pt x="0" y="8136"/>
                </a:moveTo>
                <a:lnTo>
                  <a:pt x="1132656" y="0"/>
                </a:lnTo>
                <a:lnTo>
                  <a:pt x="2376264" y="8136"/>
                </a:lnTo>
                <a:cubicBezTo>
                  <a:pt x="2376595" y="246724"/>
                  <a:pt x="2376925" y="294812"/>
                  <a:pt x="2377256" y="533400"/>
                </a:cubicBezTo>
                <a:lnTo>
                  <a:pt x="2377256" y="927100"/>
                </a:lnTo>
                <a:lnTo>
                  <a:pt x="2377256" y="1409700"/>
                </a:lnTo>
                <a:lnTo>
                  <a:pt x="2377256" y="1765300"/>
                </a:lnTo>
                <a:cubicBezTo>
                  <a:pt x="2376925" y="1991395"/>
                  <a:pt x="2376595" y="2014289"/>
                  <a:pt x="2376264" y="2240384"/>
                </a:cubicBezTo>
                <a:lnTo>
                  <a:pt x="1107256" y="2243667"/>
                </a:lnTo>
                <a:lnTo>
                  <a:pt x="0" y="2240384"/>
                </a:lnTo>
                <a:lnTo>
                  <a:pt x="0" y="8136"/>
                </a:lnTo>
                <a:close/>
              </a:path>
            </a:pathLst>
          </a:custGeom>
          <a:solidFill>
            <a:schemeClr val="bg1"/>
          </a:solidFill>
        </p:spPr>
        <p:style>
          <a:lnRef idx="1">
            <a:schemeClr val="accent1"/>
          </a:lnRef>
          <a:fillRef idx="3">
            <a:schemeClr val="accent1"/>
          </a:fillRef>
          <a:effectRef idx="2">
            <a:schemeClr val="accent1"/>
          </a:effectRef>
          <a:fontRef idx="minor">
            <a:schemeClr val="lt1"/>
          </a:fontRef>
        </p:style>
        <p:txBody>
          <a:bodyPr rtlCol="0" anchor="ctr"/>
          <a:lstStyle/>
          <a:p>
            <a:r>
              <a:rPr lang="en-US" sz="1600" b="1" dirty="0">
                <a:solidFill>
                  <a:srgbClr val="000000"/>
                </a:solidFill>
              </a:rPr>
              <a:t>National </a:t>
            </a:r>
            <a:r>
              <a:rPr lang="en-US" sz="1600" b="1" dirty="0" err="1">
                <a:solidFill>
                  <a:srgbClr val="000000"/>
                </a:solidFill>
              </a:rPr>
              <a:t>Instrumens</a:t>
            </a:r>
            <a:endParaRPr lang="en-US" sz="1600" b="1" dirty="0">
              <a:solidFill>
                <a:srgbClr val="000000"/>
              </a:solidFill>
            </a:endParaRPr>
          </a:p>
          <a:p>
            <a:r>
              <a:rPr lang="en-US" sz="1600" b="1" dirty="0">
                <a:solidFill>
                  <a:srgbClr val="000000"/>
                </a:solidFill>
              </a:rPr>
              <a:t>PXI real-time system:</a:t>
            </a:r>
          </a:p>
          <a:p>
            <a:pPr marL="144000" indent="-144000">
              <a:buFont typeface="Arial"/>
              <a:buChar char="•"/>
            </a:pPr>
            <a:r>
              <a:rPr lang="en-US" sz="1400" dirty="0">
                <a:solidFill>
                  <a:srgbClr val="000000"/>
                </a:solidFill>
              </a:rPr>
              <a:t>RF generation</a:t>
            </a:r>
          </a:p>
          <a:p>
            <a:pPr marL="144000" indent="-144000">
              <a:buFont typeface="Arial"/>
              <a:buChar char="•"/>
            </a:pPr>
            <a:r>
              <a:rPr lang="en-US" sz="1400" dirty="0">
                <a:solidFill>
                  <a:srgbClr val="000000"/>
                </a:solidFill>
              </a:rPr>
              <a:t>RF signals acquisition</a:t>
            </a:r>
          </a:p>
          <a:p>
            <a:pPr marL="144000" indent="-144000">
              <a:buFont typeface="Arial"/>
              <a:buChar char="•"/>
            </a:pPr>
            <a:r>
              <a:rPr lang="en-US" sz="1400" dirty="0">
                <a:solidFill>
                  <a:srgbClr val="000000"/>
                </a:solidFill>
              </a:rPr>
              <a:t>Signal processing</a:t>
            </a:r>
          </a:p>
          <a:p>
            <a:pPr marL="144000" indent="-144000">
              <a:buFont typeface="Arial"/>
              <a:buChar char="•"/>
            </a:pPr>
            <a:r>
              <a:rPr lang="en-US" sz="1400" dirty="0">
                <a:solidFill>
                  <a:srgbClr val="000000"/>
                </a:solidFill>
              </a:rPr>
              <a:t>External systems control, environmental monitoring and interlock</a:t>
            </a:r>
          </a:p>
        </p:txBody>
      </p:sp>
      <p:sp>
        <p:nvSpPr>
          <p:cNvPr id="36" name="Rectángulo redondeado 35"/>
          <p:cNvSpPr/>
          <p:nvPr/>
        </p:nvSpPr>
        <p:spPr>
          <a:xfrm>
            <a:off x="6300192" y="5085184"/>
            <a:ext cx="2160240" cy="1368152"/>
          </a:xfrm>
          <a:prstGeom prst="roundRect">
            <a:avLst/>
          </a:prstGeom>
        </p:spPr>
        <p:style>
          <a:lnRef idx="1">
            <a:schemeClr val="accent5"/>
          </a:lnRef>
          <a:fillRef idx="2">
            <a:schemeClr val="accent5"/>
          </a:fillRef>
          <a:effectRef idx="1">
            <a:schemeClr val="accent5"/>
          </a:effectRef>
          <a:fontRef idx="minor">
            <a:schemeClr val="dk1"/>
          </a:fontRef>
        </p:style>
        <p:txBody>
          <a:bodyPr rtlCol="0" anchor="ctr"/>
          <a:lstStyle/>
          <a:p>
            <a:r>
              <a:rPr lang="en-US" sz="2000" b="1" dirty="0" smtClean="0"/>
              <a:t>Ext. systems:</a:t>
            </a:r>
            <a:endParaRPr lang="en-US" sz="2000" b="1" dirty="0"/>
          </a:p>
          <a:p>
            <a:pPr marL="285750" indent="-285750">
              <a:buFont typeface="Arial"/>
              <a:buChar char="•"/>
            </a:pPr>
            <a:r>
              <a:rPr lang="en-US" sz="1200" dirty="0" smtClean="0"/>
              <a:t>Cooling</a:t>
            </a:r>
          </a:p>
          <a:p>
            <a:pPr marL="285750" indent="-285750">
              <a:buFont typeface="Arial"/>
              <a:buChar char="•"/>
            </a:pPr>
            <a:r>
              <a:rPr lang="en-US" sz="1200" dirty="0" smtClean="0"/>
              <a:t>Vacuum</a:t>
            </a:r>
          </a:p>
          <a:p>
            <a:pPr marL="285750" indent="-285750">
              <a:buFont typeface="Arial"/>
              <a:buChar char="•"/>
            </a:pPr>
            <a:r>
              <a:rPr lang="en-US" sz="1200" dirty="0" smtClean="0"/>
              <a:t>Access</a:t>
            </a:r>
          </a:p>
          <a:p>
            <a:pPr marL="285750" indent="-285750">
              <a:buFont typeface="Arial"/>
              <a:buChar char="•"/>
            </a:pPr>
            <a:r>
              <a:rPr lang="en-US" sz="1200" dirty="0" smtClean="0"/>
              <a:t>Modulator interlocks</a:t>
            </a:r>
            <a:endParaRPr lang="en-US" sz="1200" dirty="0"/>
          </a:p>
        </p:txBody>
      </p:sp>
      <p:cxnSp>
        <p:nvCxnSpPr>
          <p:cNvPr id="37" name="Conector angular 36"/>
          <p:cNvCxnSpPr>
            <a:stCxn id="36" idx="1"/>
            <a:endCxn id="16" idx="8"/>
          </p:cNvCxnSpPr>
          <p:nvPr/>
        </p:nvCxnSpPr>
        <p:spPr>
          <a:xfrm rot="10800000">
            <a:off x="1574800" y="5088468"/>
            <a:ext cx="4725392" cy="680793"/>
          </a:xfrm>
          <a:prstGeom prst="bentConnector3">
            <a:avLst>
              <a:gd name="adj1" fmla="val 100258"/>
            </a:avLst>
          </a:prstGeom>
          <a:ln>
            <a:solidFill>
              <a:schemeClr val="tx1">
                <a:lumMod val="85000"/>
                <a:lumOff val="15000"/>
              </a:schemeClr>
            </a:solidFill>
            <a:headEnd type="arrow"/>
            <a:tailEnd type="arrow"/>
          </a:ln>
        </p:spPr>
        <p:style>
          <a:lnRef idx="2">
            <a:schemeClr val="accent1"/>
          </a:lnRef>
          <a:fillRef idx="0">
            <a:schemeClr val="accent1"/>
          </a:fillRef>
          <a:effectRef idx="1">
            <a:schemeClr val="accent1"/>
          </a:effectRef>
          <a:fontRef idx="minor">
            <a:schemeClr val="tx1"/>
          </a:fontRef>
        </p:style>
      </p:cxnSp>
      <p:sp>
        <p:nvSpPr>
          <p:cNvPr id="38" name="CuadroTexto 37"/>
          <p:cNvSpPr txBox="1"/>
          <p:nvPr/>
        </p:nvSpPr>
        <p:spPr>
          <a:xfrm>
            <a:off x="2987824" y="5877272"/>
            <a:ext cx="2339102" cy="276999"/>
          </a:xfrm>
          <a:prstGeom prst="rect">
            <a:avLst/>
          </a:prstGeom>
          <a:noFill/>
        </p:spPr>
        <p:txBody>
          <a:bodyPr wrap="none" rtlCol="0">
            <a:spAutoFit/>
          </a:bodyPr>
          <a:lstStyle/>
          <a:p>
            <a:r>
              <a:rPr lang="en-US" sz="1200" dirty="0" smtClean="0"/>
              <a:t>Control, monitoring and interlocks</a:t>
            </a:r>
            <a:endParaRPr lang="en-US" sz="1200" dirty="0"/>
          </a:p>
        </p:txBody>
      </p:sp>
      <p:cxnSp>
        <p:nvCxnSpPr>
          <p:cNvPr id="41" name="Conector angular 40"/>
          <p:cNvCxnSpPr>
            <a:stCxn id="16" idx="1"/>
            <a:endCxn id="15" idx="1"/>
          </p:cNvCxnSpPr>
          <p:nvPr/>
        </p:nvCxnSpPr>
        <p:spPr>
          <a:xfrm flipV="1">
            <a:off x="1600200" y="1880828"/>
            <a:ext cx="4627984" cy="963972"/>
          </a:xfrm>
          <a:prstGeom prst="bentConnector3">
            <a:avLst>
              <a:gd name="adj1" fmla="val 56"/>
            </a:avLst>
          </a:prstGeom>
          <a:ln>
            <a:tailEnd type="arrow"/>
          </a:ln>
        </p:spPr>
        <p:style>
          <a:lnRef idx="2">
            <a:schemeClr val="accent1"/>
          </a:lnRef>
          <a:fillRef idx="0">
            <a:schemeClr val="accent1"/>
          </a:fillRef>
          <a:effectRef idx="1">
            <a:schemeClr val="accent1"/>
          </a:effectRef>
          <a:fontRef idx="minor">
            <a:schemeClr val="tx1"/>
          </a:fontRef>
        </p:style>
      </p:cxnSp>
      <p:sp>
        <p:nvSpPr>
          <p:cNvPr id="44" name="CuadroTexto 43"/>
          <p:cNvSpPr txBox="1"/>
          <p:nvPr/>
        </p:nvSpPr>
        <p:spPr>
          <a:xfrm>
            <a:off x="4211960" y="1484784"/>
            <a:ext cx="1055247" cy="276999"/>
          </a:xfrm>
          <a:prstGeom prst="rect">
            <a:avLst/>
          </a:prstGeom>
          <a:noFill/>
        </p:spPr>
        <p:txBody>
          <a:bodyPr wrap="none" rtlCol="0">
            <a:spAutoFit/>
          </a:bodyPr>
          <a:lstStyle/>
          <a:p>
            <a:r>
              <a:rPr lang="en-US" sz="1200" dirty="0" smtClean="0"/>
              <a:t>RF generation</a:t>
            </a:r>
            <a:endParaRPr lang="en-US" sz="1200" dirty="0"/>
          </a:p>
        </p:txBody>
      </p:sp>
      <p:cxnSp>
        <p:nvCxnSpPr>
          <p:cNvPr id="47" name="Conector angular 46"/>
          <p:cNvCxnSpPr>
            <a:stCxn id="32" idx="1"/>
            <a:endCxn id="16" idx="3"/>
          </p:cNvCxnSpPr>
          <p:nvPr/>
        </p:nvCxnSpPr>
        <p:spPr>
          <a:xfrm rot="10800000" flipV="1">
            <a:off x="2844800" y="2780928"/>
            <a:ext cx="1223144" cy="597272"/>
          </a:xfrm>
          <a:prstGeom prst="bentConnector3">
            <a:avLst/>
          </a:prstGeom>
          <a:ln>
            <a:tailEnd type="arrow"/>
          </a:ln>
        </p:spPr>
        <p:style>
          <a:lnRef idx="2">
            <a:schemeClr val="accent1"/>
          </a:lnRef>
          <a:fillRef idx="0">
            <a:schemeClr val="accent1"/>
          </a:fillRef>
          <a:effectRef idx="1">
            <a:schemeClr val="accent1"/>
          </a:effectRef>
          <a:fontRef idx="minor">
            <a:schemeClr val="tx1"/>
          </a:fontRef>
        </p:style>
      </p:cxnSp>
      <p:cxnSp>
        <p:nvCxnSpPr>
          <p:cNvPr id="48" name="Conector angular 47"/>
          <p:cNvCxnSpPr>
            <a:stCxn id="33" idx="1"/>
            <a:endCxn id="16" idx="4"/>
          </p:cNvCxnSpPr>
          <p:nvPr/>
        </p:nvCxnSpPr>
        <p:spPr>
          <a:xfrm rot="10800000" flipV="1">
            <a:off x="2844800" y="3501008"/>
            <a:ext cx="1223144" cy="270892"/>
          </a:xfrm>
          <a:prstGeom prst="bentConnector3">
            <a:avLst/>
          </a:prstGeom>
          <a:ln>
            <a:tailEnd type="arrow"/>
          </a:ln>
        </p:spPr>
        <p:style>
          <a:lnRef idx="2">
            <a:schemeClr val="accent1"/>
          </a:lnRef>
          <a:fillRef idx="0">
            <a:schemeClr val="accent1"/>
          </a:fillRef>
          <a:effectRef idx="1">
            <a:schemeClr val="accent1"/>
          </a:effectRef>
          <a:fontRef idx="minor">
            <a:schemeClr val="tx1"/>
          </a:fontRef>
        </p:style>
      </p:cxnSp>
      <p:cxnSp>
        <p:nvCxnSpPr>
          <p:cNvPr id="60" name="Conector angular 59"/>
          <p:cNvCxnSpPr>
            <a:stCxn id="34" idx="1"/>
            <a:endCxn id="16" idx="5"/>
          </p:cNvCxnSpPr>
          <p:nvPr/>
        </p:nvCxnSpPr>
        <p:spPr>
          <a:xfrm rot="10800000" flipV="1">
            <a:off x="2844800" y="4221088"/>
            <a:ext cx="1223144" cy="33412"/>
          </a:xfrm>
          <a:prstGeom prst="bentConnector3">
            <a:avLst/>
          </a:prstGeom>
          <a:ln>
            <a:tailEnd type="arrow"/>
          </a:ln>
        </p:spPr>
        <p:style>
          <a:lnRef idx="2">
            <a:schemeClr val="accent1"/>
          </a:lnRef>
          <a:fillRef idx="0">
            <a:schemeClr val="accent1"/>
          </a:fillRef>
          <a:effectRef idx="1">
            <a:schemeClr val="accent1"/>
          </a:effectRef>
          <a:fontRef idx="minor">
            <a:schemeClr val="tx1"/>
          </a:fontRef>
        </p:style>
      </p:cxnSp>
      <p:cxnSp>
        <p:nvCxnSpPr>
          <p:cNvPr id="63" name="Conector angular 62"/>
          <p:cNvCxnSpPr>
            <a:stCxn id="35" idx="1"/>
            <a:endCxn id="16" idx="6"/>
          </p:cNvCxnSpPr>
          <p:nvPr/>
        </p:nvCxnSpPr>
        <p:spPr>
          <a:xfrm rot="10800000">
            <a:off x="2844800" y="4610100"/>
            <a:ext cx="1223144" cy="331068"/>
          </a:xfrm>
          <a:prstGeom prst="bentConnector3">
            <a:avLst>
              <a:gd name="adj1" fmla="val 50000"/>
            </a:avLst>
          </a:prstGeom>
          <a:ln>
            <a:solidFill>
              <a:schemeClr val="tx1">
                <a:lumMod val="85000"/>
                <a:lumOff val="15000"/>
              </a:schemeClr>
            </a:solidFill>
            <a:tailEnd type="arrow"/>
          </a:ln>
        </p:spPr>
        <p:style>
          <a:lnRef idx="2">
            <a:schemeClr val="accent1"/>
          </a:lnRef>
          <a:fillRef idx="0">
            <a:schemeClr val="accent1"/>
          </a:fillRef>
          <a:effectRef idx="1">
            <a:schemeClr val="accent1"/>
          </a:effectRef>
          <a:fontRef idx="minor">
            <a:schemeClr val="tx1"/>
          </a:fontRef>
        </p:style>
      </p:cxnSp>
      <p:cxnSp>
        <p:nvCxnSpPr>
          <p:cNvPr id="80" name="Conector angular 79"/>
          <p:cNvCxnSpPr>
            <a:stCxn id="15" idx="2"/>
            <a:endCxn id="32" idx="3"/>
          </p:cNvCxnSpPr>
          <p:nvPr/>
        </p:nvCxnSpPr>
        <p:spPr>
          <a:xfrm rot="5400000">
            <a:off x="6300192" y="1772816"/>
            <a:ext cx="216024" cy="1800200"/>
          </a:xfrm>
          <a:prstGeom prst="bentConnector2">
            <a:avLst/>
          </a:prstGeom>
          <a:ln>
            <a:tailEnd type="arrow"/>
          </a:ln>
        </p:spPr>
        <p:style>
          <a:lnRef idx="2">
            <a:schemeClr val="accent1"/>
          </a:lnRef>
          <a:fillRef idx="0">
            <a:schemeClr val="accent1"/>
          </a:fillRef>
          <a:effectRef idx="1">
            <a:schemeClr val="accent1"/>
          </a:effectRef>
          <a:fontRef idx="minor">
            <a:schemeClr val="tx1"/>
          </a:fontRef>
        </p:style>
      </p:cxnSp>
      <p:cxnSp>
        <p:nvCxnSpPr>
          <p:cNvPr id="81" name="Conector angular 80"/>
          <p:cNvCxnSpPr>
            <a:stCxn id="15" idx="2"/>
            <a:endCxn id="33" idx="3"/>
          </p:cNvCxnSpPr>
          <p:nvPr/>
        </p:nvCxnSpPr>
        <p:spPr>
          <a:xfrm rot="5400000">
            <a:off x="5940152" y="2132856"/>
            <a:ext cx="936104" cy="1800200"/>
          </a:xfrm>
          <a:prstGeom prst="bentConnector2">
            <a:avLst/>
          </a:prstGeom>
          <a:ln>
            <a:tailEnd type="arrow"/>
          </a:ln>
        </p:spPr>
        <p:style>
          <a:lnRef idx="2">
            <a:schemeClr val="accent1"/>
          </a:lnRef>
          <a:fillRef idx="0">
            <a:schemeClr val="accent1"/>
          </a:fillRef>
          <a:effectRef idx="1">
            <a:schemeClr val="accent1"/>
          </a:effectRef>
          <a:fontRef idx="minor">
            <a:schemeClr val="tx1"/>
          </a:fontRef>
        </p:style>
      </p:cxnSp>
      <p:cxnSp>
        <p:nvCxnSpPr>
          <p:cNvPr id="84" name="Conector angular 83"/>
          <p:cNvCxnSpPr>
            <a:stCxn id="15" idx="2"/>
            <a:endCxn id="34" idx="3"/>
          </p:cNvCxnSpPr>
          <p:nvPr/>
        </p:nvCxnSpPr>
        <p:spPr>
          <a:xfrm rot="5400000">
            <a:off x="5580112" y="2492896"/>
            <a:ext cx="1656184" cy="1800200"/>
          </a:xfrm>
          <a:prstGeom prst="bentConnector2">
            <a:avLst/>
          </a:prstGeom>
          <a:ln>
            <a:tailEnd type="arrow"/>
          </a:ln>
        </p:spPr>
        <p:style>
          <a:lnRef idx="2">
            <a:schemeClr val="accent1"/>
          </a:lnRef>
          <a:fillRef idx="0">
            <a:schemeClr val="accent1"/>
          </a:fillRef>
          <a:effectRef idx="1">
            <a:schemeClr val="accent1"/>
          </a:effectRef>
          <a:fontRef idx="minor">
            <a:schemeClr val="tx1"/>
          </a:fontRef>
        </p:style>
      </p:cxnSp>
      <p:cxnSp>
        <p:nvCxnSpPr>
          <p:cNvPr id="87" name="Conector angular 86"/>
          <p:cNvCxnSpPr>
            <a:stCxn id="15" idx="3"/>
            <a:endCxn id="35" idx="3"/>
          </p:cNvCxnSpPr>
          <p:nvPr/>
        </p:nvCxnSpPr>
        <p:spPr>
          <a:xfrm flipH="1">
            <a:off x="5508104" y="1880828"/>
            <a:ext cx="2880320" cy="3060340"/>
          </a:xfrm>
          <a:prstGeom prst="bentConnector3">
            <a:avLst>
              <a:gd name="adj1" fmla="val -7937"/>
            </a:avLst>
          </a:prstGeom>
          <a:ln>
            <a:solidFill>
              <a:schemeClr val="tx1">
                <a:lumMod val="85000"/>
                <a:lumOff val="15000"/>
              </a:schemeClr>
            </a:solidFill>
            <a:tailEnd type="arrow"/>
          </a:ln>
        </p:spPr>
        <p:style>
          <a:lnRef idx="2">
            <a:schemeClr val="accent1"/>
          </a:lnRef>
          <a:fillRef idx="0">
            <a:schemeClr val="accent1"/>
          </a:fillRef>
          <a:effectRef idx="1">
            <a:schemeClr val="accent1"/>
          </a:effectRef>
          <a:fontRef idx="minor">
            <a:schemeClr val="tx1"/>
          </a:fontRef>
        </p:style>
      </p:cxnSp>
      <p:sp>
        <p:nvSpPr>
          <p:cNvPr id="93" name="CuadroTexto 92"/>
          <p:cNvSpPr txBox="1"/>
          <p:nvPr/>
        </p:nvSpPr>
        <p:spPr>
          <a:xfrm>
            <a:off x="6012160" y="3140968"/>
            <a:ext cx="954107" cy="276999"/>
          </a:xfrm>
          <a:prstGeom prst="rect">
            <a:avLst/>
          </a:prstGeom>
          <a:noFill/>
        </p:spPr>
        <p:txBody>
          <a:bodyPr wrap="none" rtlCol="0">
            <a:spAutoFit/>
          </a:bodyPr>
          <a:lstStyle/>
          <a:p>
            <a:r>
              <a:rPr lang="en-US" sz="1200" dirty="0" smtClean="0"/>
              <a:t>RF diagnosis</a:t>
            </a:r>
            <a:endParaRPr lang="en-US" sz="1200" dirty="0"/>
          </a:p>
        </p:txBody>
      </p:sp>
      <p:sp>
        <p:nvSpPr>
          <p:cNvPr id="94" name="CuadroTexto 93"/>
          <p:cNvSpPr txBox="1"/>
          <p:nvPr/>
        </p:nvSpPr>
        <p:spPr>
          <a:xfrm>
            <a:off x="6012160" y="4581128"/>
            <a:ext cx="1479892" cy="276999"/>
          </a:xfrm>
          <a:prstGeom prst="rect">
            <a:avLst/>
          </a:prstGeom>
          <a:noFill/>
        </p:spPr>
        <p:txBody>
          <a:bodyPr wrap="none" rtlCol="0">
            <a:spAutoFit/>
          </a:bodyPr>
          <a:lstStyle/>
          <a:p>
            <a:r>
              <a:rPr lang="en-US" sz="1200" dirty="0" err="1" smtClean="0"/>
              <a:t>Enviromental</a:t>
            </a:r>
            <a:r>
              <a:rPr lang="en-US" sz="1200" dirty="0" smtClean="0"/>
              <a:t> signals</a:t>
            </a:r>
            <a:endParaRPr lang="en-US" sz="1200" dirty="0"/>
          </a:p>
        </p:txBody>
      </p:sp>
    </p:spTree>
    <p:extLst>
      <p:ext uri="{BB962C8B-B14F-4D97-AF65-F5344CB8AC3E}">
        <p14:creationId xmlns:p14="http://schemas.microsoft.com/office/powerpoint/2010/main" val="651970807"/>
      </p:ext>
    </p:extLst>
  </p:cSld>
  <p:clrMapOvr>
    <a:masterClrMapping/>
  </p:clrMapOvr>
  <mc:AlternateContent xmlns:mc="http://schemas.openxmlformats.org/markup-compatibility/2006">
    <mc:Choice xmlns:p14="http://schemas.microsoft.com/office/powerpoint/2010/main" Requires="p14">
      <p:transition spd="slow" p14:dur="2000">
        <p14:prism isContent="1"/>
      </p:transition>
    </mc:Choice>
    <mc:Fallback>
      <p:transition xmlns:p14="http://schemas.microsoft.com/office/powerpoint/2010/main" spd="slow">
        <p:fade/>
      </p:transition>
    </mc:Fallback>
  </mc:AlternateContent>
  <p:timing>
    <p:tnLst>
      <p:par>
        <p:cTn xmlns:p14="http://schemas.microsoft.com/office/powerpoint/2010/mai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5496" y="260648"/>
            <a:ext cx="8229600" cy="576064"/>
          </a:xfrm>
        </p:spPr>
        <p:txBody>
          <a:bodyPr>
            <a:normAutofit fontScale="90000"/>
          </a:bodyPr>
          <a:lstStyle/>
          <a:p>
            <a:r>
              <a:rPr lang="en-GB" dirty="0"/>
              <a:t>WP2: Summary </a:t>
            </a:r>
            <a:r>
              <a:rPr lang="en-GB" dirty="0" smtClean="0"/>
              <a:t>IFIC-IFIMED HG RF lab</a:t>
            </a:r>
            <a:endParaRPr lang="en-US" dirty="0"/>
          </a:p>
        </p:txBody>
      </p:sp>
      <p:sp>
        <p:nvSpPr>
          <p:cNvPr id="3" name="Content Placeholder 2"/>
          <p:cNvSpPr>
            <a:spLocks noGrp="1"/>
          </p:cNvSpPr>
          <p:nvPr>
            <p:ph idx="1"/>
          </p:nvPr>
        </p:nvSpPr>
        <p:spPr>
          <a:xfrm>
            <a:off x="467544" y="1340768"/>
            <a:ext cx="7715200" cy="4896544"/>
          </a:xfrm>
        </p:spPr>
        <p:txBody>
          <a:bodyPr/>
          <a:lstStyle/>
          <a:p>
            <a:pPr algn="just"/>
            <a:r>
              <a:rPr lang="en-US" dirty="0" smtClean="0"/>
              <a:t>Lab building construction is ready</a:t>
            </a:r>
          </a:p>
          <a:p>
            <a:pPr algn="just"/>
            <a:r>
              <a:rPr lang="en-US" dirty="0" smtClean="0"/>
              <a:t>Lab design concept mostly performed</a:t>
            </a:r>
          </a:p>
          <a:p>
            <a:pPr algn="just"/>
            <a:r>
              <a:rPr lang="en-US" dirty="0" smtClean="0"/>
              <a:t>Commercial equipment reception and acceptance done.</a:t>
            </a:r>
          </a:p>
          <a:p>
            <a:pPr algn="just"/>
            <a:r>
              <a:rPr lang="en-US" dirty="0" smtClean="0"/>
              <a:t>Redesign of some of the elements advanced</a:t>
            </a:r>
          </a:p>
          <a:p>
            <a:pPr algn="just"/>
            <a:r>
              <a:rPr lang="en-US" dirty="0" smtClean="0"/>
              <a:t>Control software to be readapted</a:t>
            </a:r>
          </a:p>
          <a:p>
            <a:pPr algn="just"/>
            <a:endParaRPr lang="en-US" dirty="0" smtClean="0"/>
          </a:p>
        </p:txBody>
      </p:sp>
      <p:sp>
        <p:nvSpPr>
          <p:cNvPr id="4" name="Date Placeholder 3"/>
          <p:cNvSpPr>
            <a:spLocks noGrp="1"/>
          </p:cNvSpPr>
          <p:nvPr>
            <p:ph type="dt" sz="half" idx="10"/>
          </p:nvPr>
        </p:nvSpPr>
        <p:spPr/>
        <p:txBody>
          <a:bodyPr/>
          <a:lstStyle/>
          <a:p>
            <a:r>
              <a:rPr lang="es-ES_tradnl" smtClean="0">
                <a:solidFill>
                  <a:prstClr val="black">
                    <a:tint val="75000"/>
                  </a:prstClr>
                </a:solidFill>
              </a:rPr>
              <a:t>30 May - 5 June 2016</a:t>
            </a:r>
            <a:endParaRPr lang="en-US">
              <a:solidFill>
                <a:prstClr val="black">
                  <a:tint val="75000"/>
                </a:prstClr>
              </a:solidFill>
            </a:endParaRPr>
          </a:p>
        </p:txBody>
      </p:sp>
      <p:sp>
        <p:nvSpPr>
          <p:cNvPr id="5" name="Footer Placeholder 4"/>
          <p:cNvSpPr>
            <a:spLocks noGrp="1"/>
          </p:cNvSpPr>
          <p:nvPr>
            <p:ph type="ftr" sz="quarter" idx="11"/>
          </p:nvPr>
        </p:nvSpPr>
        <p:spPr/>
        <p:txBody>
          <a:bodyPr/>
          <a:lstStyle/>
          <a:p>
            <a:r>
              <a:rPr lang="en-GB" smtClean="0">
                <a:solidFill>
                  <a:prstClr val="black">
                    <a:tint val="75000"/>
                  </a:prstClr>
                </a:solidFill>
              </a:rPr>
              <a:t>ECFA LCWS 2016</a:t>
            </a: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9A43A518-2C89-46D8-985F-EB86B73A5824}" type="slidenum">
              <a:rPr lang="en-US" smtClean="0">
                <a:solidFill>
                  <a:prstClr val="black">
                    <a:tint val="75000"/>
                  </a:prstClr>
                </a:solidFill>
              </a:rPr>
              <a:pPr/>
              <a:t>56</a:t>
            </a:fld>
            <a:endParaRPr lang="en-US">
              <a:solidFill>
                <a:prstClr val="black">
                  <a:tint val="75000"/>
                </a:prstClr>
              </a:solidFill>
            </a:endParaRPr>
          </a:p>
        </p:txBody>
      </p:sp>
    </p:spTree>
    <p:extLst>
      <p:ext uri="{BB962C8B-B14F-4D97-AF65-F5344CB8AC3E}">
        <p14:creationId xmlns:p14="http://schemas.microsoft.com/office/powerpoint/2010/main" val="2652407852"/>
      </p:ext>
    </p:extLst>
  </p:cSld>
  <p:clrMapOvr>
    <a:masterClrMapping/>
  </p:clrMapOvr>
  <mc:AlternateContent xmlns:mc="http://schemas.openxmlformats.org/markup-compatibility/2006">
    <mc:Choice xmlns:p14="http://schemas.microsoft.com/office/powerpoint/2010/main" Requires="p14">
      <p:transition spd="slow" p14:dur="2000">
        <p14:prism isContent="1"/>
      </p:transition>
    </mc:Choice>
    <mc:Fallback>
      <p:transition xmlns:p14="http://schemas.microsoft.com/office/powerpoint/2010/main" spd="slow">
        <p:fade/>
      </p:transition>
    </mc:Fallback>
  </mc:AlternateContent>
  <p:timing>
    <p:tnLst>
      <p:par>
        <p:cTn xmlns:p14="http://schemas.microsoft.com/office/powerpoint/2010/mai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4"/>
          <p:cNvSpPr>
            <a:spLocks noGrp="1"/>
          </p:cNvSpPr>
          <p:nvPr>
            <p:ph type="title"/>
          </p:nvPr>
        </p:nvSpPr>
        <p:spPr/>
        <p:txBody>
          <a:bodyPr>
            <a:normAutofit fontScale="90000"/>
          </a:bodyPr>
          <a:lstStyle/>
          <a:p>
            <a:r>
              <a:rPr lang="es-ES" dirty="0" err="1" smtClean="0"/>
              <a:t>Vacuum</a:t>
            </a:r>
            <a:endParaRPr lang="es-ES" dirty="0"/>
          </a:p>
        </p:txBody>
      </p:sp>
      <p:sp>
        <p:nvSpPr>
          <p:cNvPr id="6" name="Marcador de contenido 5"/>
          <p:cNvSpPr>
            <a:spLocks noGrp="1"/>
          </p:cNvSpPr>
          <p:nvPr>
            <p:ph idx="1"/>
          </p:nvPr>
        </p:nvSpPr>
        <p:spPr>
          <a:xfrm>
            <a:off x="457199" y="836712"/>
            <a:ext cx="6779097" cy="5616624"/>
          </a:xfrm>
        </p:spPr>
        <p:txBody>
          <a:bodyPr>
            <a:normAutofit lnSpcReduction="10000"/>
          </a:bodyPr>
          <a:lstStyle/>
          <a:p>
            <a:r>
              <a:rPr lang="en-US" dirty="0" smtClean="0"/>
              <a:t>Ultra-high vacuum system:</a:t>
            </a:r>
          </a:p>
          <a:p>
            <a:pPr lvl="1"/>
            <a:r>
              <a:rPr lang="en-US" dirty="0" smtClean="0"/>
              <a:t>10</a:t>
            </a:r>
            <a:r>
              <a:rPr lang="en-US" baseline="30000" dirty="0" smtClean="0"/>
              <a:t>-7 </a:t>
            </a:r>
            <a:r>
              <a:rPr lang="en-US" dirty="0" smtClean="0"/>
              <a:t>mbar max pressure, 5*10</a:t>
            </a:r>
            <a:r>
              <a:rPr lang="en-US" baseline="30000" dirty="0" smtClean="0"/>
              <a:t>-8 </a:t>
            </a:r>
            <a:r>
              <a:rPr lang="en-US" dirty="0" smtClean="0"/>
              <a:t>mbar expected </a:t>
            </a:r>
          </a:p>
          <a:p>
            <a:pPr lvl="1"/>
            <a:r>
              <a:rPr lang="en-US" dirty="0" smtClean="0"/>
              <a:t>Followed Gerry’s rule: 1 pump per 4 m of waveguide</a:t>
            </a:r>
          </a:p>
          <a:p>
            <a:pPr lvl="1"/>
            <a:r>
              <a:rPr lang="en-US" dirty="0" smtClean="0"/>
              <a:t>Simulations to back-up performed</a:t>
            </a:r>
          </a:p>
          <a:p>
            <a:pPr marL="457200" lvl="1" indent="0">
              <a:buNone/>
            </a:pPr>
            <a:endParaRPr lang="en-US" dirty="0" smtClean="0"/>
          </a:p>
          <a:p>
            <a:r>
              <a:rPr lang="en-US" dirty="0" smtClean="0"/>
              <a:t>System based on </a:t>
            </a:r>
            <a:r>
              <a:rPr lang="en-US" dirty="0" err="1" smtClean="0"/>
              <a:t>Nextorr</a:t>
            </a:r>
            <a:r>
              <a:rPr lang="en-US" dirty="0" smtClean="0"/>
              <a:t> compact UHV pumps 100 l/s:</a:t>
            </a:r>
          </a:p>
          <a:p>
            <a:pPr lvl="1"/>
            <a:r>
              <a:rPr lang="en-US" dirty="0" smtClean="0"/>
              <a:t>A primary turbo pump is need to perform first vacuum</a:t>
            </a:r>
          </a:p>
          <a:p>
            <a:pPr lvl="1"/>
            <a:r>
              <a:rPr lang="en-US" dirty="0" smtClean="0"/>
              <a:t>UHV </a:t>
            </a:r>
            <a:r>
              <a:rPr lang="en-US" dirty="0" err="1" smtClean="0"/>
              <a:t>achived</a:t>
            </a:r>
            <a:r>
              <a:rPr lang="en-US" dirty="0" smtClean="0"/>
              <a:t> by </a:t>
            </a:r>
            <a:r>
              <a:rPr lang="en-US" dirty="0" err="1" smtClean="0"/>
              <a:t>Nextorr</a:t>
            </a:r>
            <a:r>
              <a:rPr lang="en-US" dirty="0" smtClean="0"/>
              <a:t> pumps (ion-pump </a:t>
            </a:r>
            <a:r>
              <a:rPr lang="en-US" dirty="0"/>
              <a:t>+ </a:t>
            </a:r>
            <a:r>
              <a:rPr lang="en-US" dirty="0" smtClean="0"/>
              <a:t>NEG)</a:t>
            </a:r>
          </a:p>
          <a:p>
            <a:pPr lvl="1"/>
            <a:r>
              <a:rPr lang="en-US" dirty="0" smtClean="0"/>
              <a:t>No </a:t>
            </a:r>
            <a:r>
              <a:rPr lang="en-US" dirty="0"/>
              <a:t>segmentation of the </a:t>
            </a:r>
            <a:r>
              <a:rPr lang="en-US" dirty="0" smtClean="0"/>
              <a:t>system</a:t>
            </a:r>
          </a:p>
          <a:p>
            <a:pPr lvl="1"/>
            <a:r>
              <a:rPr lang="en-US" dirty="0" smtClean="0"/>
              <a:t>3 </a:t>
            </a:r>
            <a:r>
              <a:rPr lang="en-US" dirty="0" err="1" smtClean="0"/>
              <a:t>Nextorr</a:t>
            </a:r>
            <a:r>
              <a:rPr lang="en-US" dirty="0" smtClean="0"/>
              <a:t> pumps per line: 1 next to the structure and load, 1 attached to the structure and one close to the klystron</a:t>
            </a:r>
          </a:p>
          <a:p>
            <a:pPr lvl="1"/>
            <a:r>
              <a:rPr lang="en-US" dirty="0" smtClean="0"/>
              <a:t>According to the simulations performed, we have an effective pumping speed of 38 l/s at the pumping port. Improvements to this can be easily implemented (see next slides)</a:t>
            </a:r>
          </a:p>
          <a:p>
            <a:pPr lvl="1"/>
            <a:endParaRPr lang="en-US" dirty="0"/>
          </a:p>
        </p:txBody>
      </p:sp>
      <p:sp>
        <p:nvSpPr>
          <p:cNvPr id="2" name="Marcador de fecha 1"/>
          <p:cNvSpPr>
            <a:spLocks noGrp="1"/>
          </p:cNvSpPr>
          <p:nvPr>
            <p:ph type="dt" sz="half" idx="10"/>
          </p:nvPr>
        </p:nvSpPr>
        <p:spPr/>
        <p:txBody>
          <a:bodyPr/>
          <a:lstStyle/>
          <a:p>
            <a:r>
              <a:rPr lang="es-ES_tradnl" smtClean="0">
                <a:solidFill>
                  <a:prstClr val="black">
                    <a:tint val="75000"/>
                  </a:prstClr>
                </a:solidFill>
              </a:rPr>
              <a:t>30 May - 5 June 2016</a:t>
            </a:r>
            <a:endParaRPr lang="en-US">
              <a:solidFill>
                <a:prstClr val="black">
                  <a:tint val="75000"/>
                </a:prstClr>
              </a:solidFill>
            </a:endParaRPr>
          </a:p>
        </p:txBody>
      </p:sp>
      <p:sp>
        <p:nvSpPr>
          <p:cNvPr id="3" name="Marcador de pie de página 2"/>
          <p:cNvSpPr>
            <a:spLocks noGrp="1"/>
          </p:cNvSpPr>
          <p:nvPr>
            <p:ph type="ftr" sz="quarter" idx="11"/>
          </p:nvPr>
        </p:nvSpPr>
        <p:spPr/>
        <p:txBody>
          <a:bodyPr/>
          <a:lstStyle/>
          <a:p>
            <a:r>
              <a:rPr lang="en-GB" smtClean="0"/>
              <a:t>ECFA LCWS 2016</a:t>
            </a:r>
            <a:endParaRPr lang="es-ES" dirty="0"/>
          </a:p>
        </p:txBody>
      </p:sp>
      <p:sp>
        <p:nvSpPr>
          <p:cNvPr id="4" name="Marcador de número de diapositiva 3"/>
          <p:cNvSpPr>
            <a:spLocks noGrp="1"/>
          </p:cNvSpPr>
          <p:nvPr>
            <p:ph type="sldNum" sz="quarter" idx="12"/>
          </p:nvPr>
        </p:nvSpPr>
        <p:spPr/>
        <p:txBody>
          <a:bodyPr/>
          <a:lstStyle/>
          <a:p>
            <a:fld id="{9A43A518-2C89-46D8-985F-EB86B73A5824}" type="slidenum">
              <a:rPr lang="en-US" smtClean="0">
                <a:solidFill>
                  <a:prstClr val="black">
                    <a:tint val="75000"/>
                  </a:prstClr>
                </a:solidFill>
              </a:rPr>
              <a:pPr/>
              <a:t>57</a:t>
            </a:fld>
            <a:endParaRPr lang="en-US">
              <a:solidFill>
                <a:prstClr val="black">
                  <a:tint val="75000"/>
                </a:prstClr>
              </a:solidFill>
            </a:endParaRPr>
          </a:p>
        </p:txBody>
      </p:sp>
      <p:pic>
        <p:nvPicPr>
          <p:cNvPr id="8" name="Imagen 7"/>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7012183" y="5085184"/>
            <a:ext cx="1964455" cy="1080120"/>
          </a:xfrm>
          <a:prstGeom prst="rect">
            <a:avLst/>
          </a:prstGeom>
        </p:spPr>
      </p:pic>
      <p:pic>
        <p:nvPicPr>
          <p:cNvPr id="7" name="6 Imagen"/>
          <p:cNvPicPr>
            <a:picLocks noChangeAspect="1"/>
          </p:cNvPicPr>
          <p:nvPr/>
        </p:nvPicPr>
        <p:blipFill rotWithShape="1">
          <a:blip r:embed="rId4" cstate="print">
            <a:extLst>
              <a:ext uri="{28A0092B-C50C-407E-A947-70E740481C1C}">
                <a14:useLocalDpi xmlns:a14="http://schemas.microsoft.com/office/drawing/2010/main" val="0"/>
              </a:ext>
            </a:extLst>
          </a:blip>
          <a:srcRect l="25815" t="9836" r="27552" b="13765"/>
          <a:stretch/>
        </p:blipFill>
        <p:spPr>
          <a:xfrm>
            <a:off x="7159323" y="2832918"/>
            <a:ext cx="1790700" cy="2200275"/>
          </a:xfrm>
          <a:prstGeom prst="rect">
            <a:avLst/>
          </a:prstGeom>
        </p:spPr>
      </p:pic>
    </p:spTree>
    <p:extLst>
      <p:ext uri="{BB962C8B-B14F-4D97-AF65-F5344CB8AC3E}">
        <p14:creationId xmlns:p14="http://schemas.microsoft.com/office/powerpoint/2010/main" val="3153063044"/>
      </p:ext>
    </p:extLst>
  </p:cSld>
  <p:clrMapOvr>
    <a:masterClrMapping/>
  </p:clrMapOvr>
  <mc:AlternateContent xmlns:mc="http://schemas.openxmlformats.org/markup-compatibility/2006">
    <mc:Choice xmlns:p14="http://schemas.microsoft.com/office/powerpoint/2010/main" Requires="p14">
      <p:transition spd="slow" p14:dur="2000">
        <p14:prism isContent="1"/>
      </p:transition>
    </mc:Choice>
    <mc:Fallback>
      <p:transition xmlns:p14="http://schemas.microsoft.com/office/powerpoint/2010/main" spd="slow">
        <p:fade/>
      </p:transition>
    </mc:Fallback>
  </mc:AlternateContent>
  <p:timing>
    <p:tnLst>
      <p:par>
        <p:cTn xmlns:p14="http://schemas.microsoft.com/office/powerpoint/2010/mai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67544" y="260648"/>
            <a:ext cx="8229600" cy="576064"/>
          </a:xfrm>
        </p:spPr>
        <p:txBody>
          <a:bodyPr>
            <a:normAutofit fontScale="90000"/>
          </a:bodyPr>
          <a:lstStyle/>
          <a:p>
            <a:r>
              <a:rPr lang="es-ES" dirty="0" err="1" smtClean="0"/>
              <a:t>Vacuum</a:t>
            </a:r>
            <a:r>
              <a:rPr lang="es-ES" dirty="0"/>
              <a:t> </a:t>
            </a:r>
            <a:r>
              <a:rPr lang="es-ES" dirty="0" err="1" smtClean="0"/>
              <a:t>simulations</a:t>
            </a:r>
            <a:r>
              <a:rPr lang="es-ES" dirty="0" smtClean="0"/>
              <a:t>: </a:t>
            </a:r>
            <a:br>
              <a:rPr lang="es-ES" dirty="0" smtClean="0"/>
            </a:br>
            <a:r>
              <a:rPr lang="es-ES" dirty="0" err="1" smtClean="0"/>
              <a:t>Seff</a:t>
            </a:r>
            <a:r>
              <a:rPr lang="es-ES" dirty="0" smtClean="0"/>
              <a:t>: 38 l/s , 3 </a:t>
            </a:r>
            <a:r>
              <a:rPr lang="es-ES" dirty="0" err="1" smtClean="0"/>
              <a:t>pumps</a:t>
            </a:r>
            <a:endParaRPr lang="es-ES" dirty="0"/>
          </a:p>
        </p:txBody>
      </p:sp>
      <p:sp>
        <p:nvSpPr>
          <p:cNvPr id="4" name="Marcador de fecha 3"/>
          <p:cNvSpPr>
            <a:spLocks noGrp="1"/>
          </p:cNvSpPr>
          <p:nvPr>
            <p:ph type="dt" sz="half" idx="10"/>
          </p:nvPr>
        </p:nvSpPr>
        <p:spPr/>
        <p:txBody>
          <a:bodyPr/>
          <a:lstStyle/>
          <a:p>
            <a:r>
              <a:rPr lang="es-ES_tradnl" smtClean="0">
                <a:solidFill>
                  <a:prstClr val="black">
                    <a:tint val="75000"/>
                  </a:prstClr>
                </a:solidFill>
              </a:rPr>
              <a:t>30 May - 5 June 2016</a:t>
            </a:r>
            <a:endParaRPr lang="en-US">
              <a:solidFill>
                <a:prstClr val="black">
                  <a:tint val="75000"/>
                </a:prstClr>
              </a:solidFill>
            </a:endParaRPr>
          </a:p>
        </p:txBody>
      </p:sp>
      <p:sp>
        <p:nvSpPr>
          <p:cNvPr id="5" name="Marcador de pie de página 4"/>
          <p:cNvSpPr>
            <a:spLocks noGrp="1"/>
          </p:cNvSpPr>
          <p:nvPr>
            <p:ph type="ftr" sz="quarter" idx="11"/>
          </p:nvPr>
        </p:nvSpPr>
        <p:spPr/>
        <p:txBody>
          <a:bodyPr/>
          <a:lstStyle/>
          <a:p>
            <a:r>
              <a:rPr lang="en-GB" smtClean="0"/>
              <a:t>ECFA LCWS 2016</a:t>
            </a:r>
            <a:endParaRPr lang="es-ES" dirty="0"/>
          </a:p>
        </p:txBody>
      </p:sp>
      <p:sp>
        <p:nvSpPr>
          <p:cNvPr id="6" name="Marcador de número de diapositiva 5"/>
          <p:cNvSpPr>
            <a:spLocks noGrp="1"/>
          </p:cNvSpPr>
          <p:nvPr>
            <p:ph type="sldNum" sz="quarter" idx="12"/>
          </p:nvPr>
        </p:nvSpPr>
        <p:spPr/>
        <p:txBody>
          <a:bodyPr/>
          <a:lstStyle/>
          <a:p>
            <a:fld id="{9A43A518-2C89-46D8-985F-EB86B73A5824}" type="slidenum">
              <a:rPr lang="en-US" smtClean="0">
                <a:solidFill>
                  <a:prstClr val="black">
                    <a:tint val="75000"/>
                  </a:prstClr>
                </a:solidFill>
              </a:rPr>
              <a:pPr/>
              <a:t>58</a:t>
            </a:fld>
            <a:endParaRPr lang="en-US">
              <a:solidFill>
                <a:prstClr val="black">
                  <a:tint val="75000"/>
                </a:prstClr>
              </a:solidFill>
            </a:endParaRPr>
          </a:p>
        </p:txBody>
      </p:sp>
      <p:pic>
        <p:nvPicPr>
          <p:cNvPr id="8" name="Imagen 7"/>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5771038" y="4293096"/>
            <a:ext cx="3240000" cy="1822500"/>
          </a:xfrm>
          <a:prstGeom prst="rect">
            <a:avLst/>
          </a:prstGeom>
        </p:spPr>
      </p:pic>
      <p:pic>
        <p:nvPicPr>
          <p:cNvPr id="7" name="Imagen 6"/>
          <p:cNvPicPr>
            <a:picLocks noChangeAspect="1"/>
          </p:cNvPicPr>
          <p:nvPr/>
        </p:nvPicPr>
        <p:blipFill rotWithShape="1">
          <a:blip r:embed="rId4" cstate="print">
            <a:extLst>
              <a:ext uri="{28A0092B-C50C-407E-A947-70E740481C1C}">
                <a14:useLocalDpi xmlns:a14="http://schemas.microsoft.com/office/drawing/2010/main"/>
              </a:ext>
            </a:extLst>
          </a:blip>
          <a:srcRect/>
          <a:stretch/>
        </p:blipFill>
        <p:spPr>
          <a:xfrm>
            <a:off x="107504" y="1124744"/>
            <a:ext cx="5760000" cy="2862392"/>
          </a:xfrm>
          <a:prstGeom prst="rect">
            <a:avLst/>
          </a:prstGeom>
        </p:spPr>
      </p:pic>
      <p:grpSp>
        <p:nvGrpSpPr>
          <p:cNvPr id="3" name="2 Grupo"/>
          <p:cNvGrpSpPr/>
          <p:nvPr/>
        </p:nvGrpSpPr>
        <p:grpSpPr>
          <a:xfrm>
            <a:off x="5940152" y="1769169"/>
            <a:ext cx="3166366" cy="1943884"/>
            <a:chOff x="467544" y="4509120"/>
            <a:chExt cx="3600400" cy="2016224"/>
          </a:xfrm>
        </p:grpSpPr>
        <p:pic>
          <p:nvPicPr>
            <p:cNvPr id="9" name="Imagen 8"/>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a:off x="467544" y="4581128"/>
              <a:ext cx="3600400" cy="1871876"/>
            </a:xfrm>
            <a:prstGeom prst="rect">
              <a:avLst/>
            </a:prstGeom>
          </p:spPr>
        </p:pic>
        <p:sp>
          <p:nvSpPr>
            <p:cNvPr id="10" name="Elipse 9"/>
            <p:cNvSpPr/>
            <p:nvPr/>
          </p:nvSpPr>
          <p:spPr>
            <a:xfrm>
              <a:off x="1187624" y="5661248"/>
              <a:ext cx="360040" cy="360040"/>
            </a:xfrm>
            <a:prstGeom prst="ellipse">
              <a:avLst/>
            </a:prstGeom>
            <a:noFill/>
            <a:ln w="2540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Elipse 10"/>
            <p:cNvSpPr/>
            <p:nvPr/>
          </p:nvSpPr>
          <p:spPr>
            <a:xfrm>
              <a:off x="755576" y="6021288"/>
              <a:ext cx="504056" cy="504056"/>
            </a:xfrm>
            <a:prstGeom prst="ellipse">
              <a:avLst/>
            </a:prstGeom>
            <a:noFill/>
            <a:ln w="2540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Elipse 11"/>
            <p:cNvSpPr/>
            <p:nvPr/>
          </p:nvSpPr>
          <p:spPr>
            <a:xfrm>
              <a:off x="2843808" y="4509120"/>
              <a:ext cx="504056" cy="504056"/>
            </a:xfrm>
            <a:prstGeom prst="ellipse">
              <a:avLst/>
            </a:prstGeom>
            <a:noFill/>
            <a:ln w="2540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Elipse 12"/>
            <p:cNvSpPr/>
            <p:nvPr/>
          </p:nvSpPr>
          <p:spPr>
            <a:xfrm>
              <a:off x="3419872" y="5373216"/>
              <a:ext cx="504056" cy="504056"/>
            </a:xfrm>
            <a:prstGeom prst="ellipse">
              <a:avLst/>
            </a:prstGeom>
            <a:noFill/>
            <a:ln w="2540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Elipse 13"/>
            <p:cNvSpPr/>
            <p:nvPr/>
          </p:nvSpPr>
          <p:spPr>
            <a:xfrm>
              <a:off x="539552" y="5517232"/>
              <a:ext cx="504056" cy="504056"/>
            </a:xfrm>
            <a:prstGeom prst="ellipse">
              <a:avLst/>
            </a:prstGeom>
            <a:noFill/>
            <a:ln w="2540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5" name="Elipse 14"/>
            <p:cNvSpPr/>
            <p:nvPr/>
          </p:nvSpPr>
          <p:spPr>
            <a:xfrm>
              <a:off x="1403648" y="5949280"/>
              <a:ext cx="360040" cy="360040"/>
            </a:xfrm>
            <a:prstGeom prst="ellipse">
              <a:avLst/>
            </a:prstGeom>
            <a:noFill/>
            <a:ln w="2540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16" name="CuadroTexto 15"/>
          <p:cNvSpPr txBox="1"/>
          <p:nvPr/>
        </p:nvSpPr>
        <p:spPr>
          <a:xfrm>
            <a:off x="6406218" y="1340768"/>
            <a:ext cx="1723549" cy="369332"/>
          </a:xfrm>
          <a:prstGeom prst="rect">
            <a:avLst/>
          </a:prstGeom>
          <a:noFill/>
        </p:spPr>
        <p:txBody>
          <a:bodyPr wrap="none" rtlCol="0">
            <a:spAutoFit/>
          </a:bodyPr>
          <a:lstStyle/>
          <a:p>
            <a:r>
              <a:rPr lang="en-US" dirty="0" smtClean="0"/>
              <a:t>Pumps locations</a:t>
            </a:r>
            <a:endParaRPr lang="en-US" dirty="0"/>
          </a:p>
        </p:txBody>
      </p:sp>
      <p:sp>
        <p:nvSpPr>
          <p:cNvPr id="17" name="CuadroTexto 15"/>
          <p:cNvSpPr txBox="1"/>
          <p:nvPr/>
        </p:nvSpPr>
        <p:spPr>
          <a:xfrm>
            <a:off x="283915" y="4293096"/>
            <a:ext cx="5400600" cy="2308324"/>
          </a:xfrm>
          <a:prstGeom prst="rect">
            <a:avLst/>
          </a:prstGeom>
          <a:noFill/>
        </p:spPr>
        <p:txBody>
          <a:bodyPr wrap="square" rtlCol="0">
            <a:spAutoFit/>
          </a:bodyPr>
          <a:lstStyle/>
          <a:p>
            <a:pPr marL="285750" indent="-285750">
              <a:buFontTx/>
              <a:buChar char="-"/>
            </a:pPr>
            <a:r>
              <a:rPr lang="en-US" dirty="0" smtClean="0"/>
              <a:t>Monte-Carlo simulations performed </a:t>
            </a:r>
            <a:r>
              <a:rPr lang="en-US" dirty="0"/>
              <a:t>with software </a:t>
            </a:r>
            <a:r>
              <a:rPr lang="en-US" dirty="0" err="1"/>
              <a:t>Molflow</a:t>
            </a:r>
            <a:r>
              <a:rPr lang="en-US" dirty="0"/>
              <a:t> </a:t>
            </a:r>
            <a:endParaRPr lang="en-US" dirty="0" smtClean="0"/>
          </a:p>
          <a:p>
            <a:pPr marL="285750" indent="-285750">
              <a:buFontTx/>
              <a:buChar char="-"/>
            </a:pPr>
            <a:r>
              <a:rPr lang="en-US" dirty="0" smtClean="0"/>
              <a:t>Effective pumping speed 38 l/s (calculated </a:t>
            </a:r>
            <a:r>
              <a:rPr lang="en-US" dirty="0" err="1" smtClean="0"/>
              <a:t>aswell</a:t>
            </a:r>
            <a:r>
              <a:rPr lang="en-US" dirty="0" smtClean="0"/>
              <a:t> by </a:t>
            </a:r>
            <a:r>
              <a:rPr lang="en-US" dirty="0" err="1" smtClean="0"/>
              <a:t>Molflow</a:t>
            </a:r>
            <a:r>
              <a:rPr lang="en-US" dirty="0" smtClean="0"/>
              <a:t> simulations) at each pumping port</a:t>
            </a:r>
          </a:p>
          <a:p>
            <a:pPr marL="285750" indent="-285750">
              <a:buFontTx/>
              <a:buChar char="-"/>
            </a:pPr>
            <a:r>
              <a:rPr lang="en-US" dirty="0" smtClean="0"/>
              <a:t>Pressure profile obtained</a:t>
            </a:r>
            <a:endParaRPr lang="en-US" dirty="0"/>
          </a:p>
          <a:p>
            <a:pPr marL="285750" indent="-285750">
              <a:buFontTx/>
              <a:buChar char="-"/>
            </a:pPr>
            <a:r>
              <a:rPr lang="en-US" dirty="0" smtClean="0"/>
              <a:t>Max. pressure: 4e</a:t>
            </a:r>
            <a:r>
              <a:rPr lang="en-US" baseline="30000" dirty="0" smtClean="0"/>
              <a:t>-7</a:t>
            </a:r>
            <a:r>
              <a:rPr lang="en-US" dirty="0" smtClean="0"/>
              <a:t> mbar</a:t>
            </a:r>
          </a:p>
          <a:p>
            <a:pPr marL="285750" indent="-285750">
              <a:buFontTx/>
              <a:buChar char="-"/>
            </a:pPr>
            <a:r>
              <a:rPr lang="en-US" dirty="0" smtClean="0"/>
              <a:t>Min. pressure:  </a:t>
            </a:r>
            <a:r>
              <a:rPr lang="en-US" dirty="0"/>
              <a:t>5e</a:t>
            </a:r>
            <a:r>
              <a:rPr lang="en-US" baseline="30000" dirty="0"/>
              <a:t>-8</a:t>
            </a:r>
            <a:r>
              <a:rPr lang="en-US" dirty="0"/>
              <a:t> mbar</a:t>
            </a:r>
          </a:p>
          <a:p>
            <a:pPr marL="285750" indent="-285750">
              <a:buFontTx/>
              <a:buChar char="-"/>
            </a:pPr>
            <a:endParaRPr lang="en-US" dirty="0"/>
          </a:p>
        </p:txBody>
      </p:sp>
    </p:spTree>
    <p:extLst>
      <p:ext uri="{BB962C8B-B14F-4D97-AF65-F5344CB8AC3E}">
        <p14:creationId xmlns:p14="http://schemas.microsoft.com/office/powerpoint/2010/main" val="3515000199"/>
      </p:ext>
    </p:extLst>
  </p:cSld>
  <p:clrMapOvr>
    <a:masterClrMapping/>
  </p:clrMapOvr>
  <mc:AlternateContent xmlns:mc="http://schemas.openxmlformats.org/markup-compatibility/2006">
    <mc:Choice xmlns:p14="http://schemas.microsoft.com/office/powerpoint/2010/main" Requires="p14">
      <p:transition spd="slow" p14:dur="2000">
        <p14:prism isContent="1"/>
      </p:transition>
    </mc:Choice>
    <mc:Fallback>
      <p:transition xmlns:p14="http://schemas.microsoft.com/office/powerpoint/2010/main" spd="slow">
        <p:fade/>
      </p:transition>
    </mc:Fallback>
  </mc:AlternateContent>
  <p:timing>
    <p:tnLst>
      <p:par>
        <p:cTn xmlns:p14="http://schemas.microsoft.com/office/powerpoint/2010/mai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en-US" dirty="0" smtClean="0"/>
              <a:t>Vacuum simulations: pumping speed</a:t>
            </a:r>
            <a:endParaRPr lang="en-US" dirty="0"/>
          </a:p>
        </p:txBody>
      </p:sp>
      <p:sp>
        <p:nvSpPr>
          <p:cNvPr id="4" name="Marcador de fecha 3"/>
          <p:cNvSpPr>
            <a:spLocks noGrp="1"/>
          </p:cNvSpPr>
          <p:nvPr>
            <p:ph type="dt" sz="half" idx="10"/>
          </p:nvPr>
        </p:nvSpPr>
        <p:spPr/>
        <p:txBody>
          <a:bodyPr/>
          <a:lstStyle/>
          <a:p>
            <a:r>
              <a:rPr lang="es-ES_tradnl" smtClean="0">
                <a:solidFill>
                  <a:prstClr val="black">
                    <a:tint val="75000"/>
                  </a:prstClr>
                </a:solidFill>
              </a:rPr>
              <a:t>30 May - 5 June 2016</a:t>
            </a:r>
            <a:endParaRPr lang="en-US">
              <a:solidFill>
                <a:prstClr val="black">
                  <a:tint val="75000"/>
                </a:prstClr>
              </a:solidFill>
            </a:endParaRPr>
          </a:p>
        </p:txBody>
      </p:sp>
      <p:sp>
        <p:nvSpPr>
          <p:cNvPr id="5" name="Marcador de pie de página 4"/>
          <p:cNvSpPr>
            <a:spLocks noGrp="1"/>
          </p:cNvSpPr>
          <p:nvPr>
            <p:ph type="ftr" sz="quarter" idx="11"/>
          </p:nvPr>
        </p:nvSpPr>
        <p:spPr/>
        <p:txBody>
          <a:bodyPr/>
          <a:lstStyle/>
          <a:p>
            <a:r>
              <a:rPr lang="en-GB" smtClean="0"/>
              <a:t>ECFA LCWS 2016</a:t>
            </a:r>
            <a:endParaRPr lang="es-ES" dirty="0"/>
          </a:p>
        </p:txBody>
      </p:sp>
      <p:sp>
        <p:nvSpPr>
          <p:cNvPr id="6" name="Marcador de número de diapositiva 5"/>
          <p:cNvSpPr>
            <a:spLocks noGrp="1"/>
          </p:cNvSpPr>
          <p:nvPr>
            <p:ph type="sldNum" sz="quarter" idx="12"/>
          </p:nvPr>
        </p:nvSpPr>
        <p:spPr/>
        <p:txBody>
          <a:bodyPr/>
          <a:lstStyle/>
          <a:p>
            <a:fld id="{9A43A518-2C89-46D8-985F-EB86B73A5824}" type="slidenum">
              <a:rPr lang="en-US" smtClean="0">
                <a:solidFill>
                  <a:prstClr val="black">
                    <a:tint val="75000"/>
                  </a:prstClr>
                </a:solidFill>
              </a:rPr>
              <a:pPr/>
              <a:t>59</a:t>
            </a:fld>
            <a:endParaRPr lang="en-US">
              <a:solidFill>
                <a:prstClr val="black">
                  <a:tint val="75000"/>
                </a:prstClr>
              </a:solidFill>
            </a:endParaRPr>
          </a:p>
        </p:txBody>
      </p:sp>
      <p:pic>
        <p:nvPicPr>
          <p:cNvPr id="7" name="Imagen 6"/>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rot="5400000">
            <a:off x="745251" y="1154814"/>
            <a:ext cx="1872208" cy="2859670"/>
          </a:xfrm>
          <a:prstGeom prst="rect">
            <a:avLst/>
          </a:prstGeom>
        </p:spPr>
      </p:pic>
      <p:pic>
        <p:nvPicPr>
          <p:cNvPr id="8" name="Imagen 7"/>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3419872" y="1686729"/>
            <a:ext cx="2664296" cy="1526247"/>
          </a:xfrm>
          <a:prstGeom prst="rect">
            <a:avLst/>
          </a:prstGeom>
        </p:spPr>
      </p:pic>
      <p:pic>
        <p:nvPicPr>
          <p:cNvPr id="9" name="Imagen 8"/>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a:off x="6242570" y="1686905"/>
            <a:ext cx="2721918" cy="1511992"/>
          </a:xfrm>
          <a:prstGeom prst="rect">
            <a:avLst/>
          </a:prstGeom>
        </p:spPr>
      </p:pic>
      <p:sp>
        <p:nvSpPr>
          <p:cNvPr id="10" name="CuadroTexto 9"/>
          <p:cNvSpPr txBox="1"/>
          <p:nvPr/>
        </p:nvSpPr>
        <p:spPr>
          <a:xfrm>
            <a:off x="3059832" y="694437"/>
            <a:ext cx="5256584" cy="707886"/>
          </a:xfrm>
          <a:prstGeom prst="rect">
            <a:avLst/>
          </a:prstGeom>
          <a:noFill/>
        </p:spPr>
        <p:txBody>
          <a:bodyPr wrap="square" rtlCol="0">
            <a:spAutoFit/>
          </a:bodyPr>
          <a:lstStyle/>
          <a:p>
            <a:r>
              <a:rPr lang="en-US" sz="2000" dirty="0" smtClean="0"/>
              <a:t>Simulations of effective vacuum pumping speed for H</a:t>
            </a:r>
            <a:r>
              <a:rPr lang="en-US" sz="2000" baseline="-25000" dirty="0" smtClean="0"/>
              <a:t>2</a:t>
            </a:r>
            <a:r>
              <a:rPr lang="en-US" sz="2000" dirty="0" smtClean="0"/>
              <a:t>(dominant gas) at molecular flow</a:t>
            </a:r>
            <a:endParaRPr lang="en-US" sz="2000" baseline="-25000" dirty="0"/>
          </a:p>
        </p:txBody>
      </p:sp>
      <p:sp>
        <p:nvSpPr>
          <p:cNvPr id="11" name="CuadroTexto 10"/>
          <p:cNvSpPr txBox="1"/>
          <p:nvPr/>
        </p:nvSpPr>
        <p:spPr>
          <a:xfrm>
            <a:off x="3491880" y="1393031"/>
            <a:ext cx="1714144" cy="307777"/>
          </a:xfrm>
          <a:prstGeom prst="rect">
            <a:avLst/>
          </a:prstGeom>
          <a:noFill/>
        </p:spPr>
        <p:txBody>
          <a:bodyPr wrap="none" rtlCol="0">
            <a:spAutoFit/>
          </a:bodyPr>
          <a:lstStyle/>
          <a:p>
            <a:r>
              <a:rPr lang="en-US" sz="1400" dirty="0" smtClean="0"/>
              <a:t>DN35 diameter cross</a:t>
            </a:r>
            <a:endParaRPr lang="en-US" sz="1400" dirty="0"/>
          </a:p>
        </p:txBody>
      </p:sp>
      <p:sp>
        <p:nvSpPr>
          <p:cNvPr id="12" name="CuadroTexto 11"/>
          <p:cNvSpPr txBox="1"/>
          <p:nvPr/>
        </p:nvSpPr>
        <p:spPr>
          <a:xfrm>
            <a:off x="6516216" y="1393031"/>
            <a:ext cx="1709763" cy="307777"/>
          </a:xfrm>
          <a:prstGeom prst="rect">
            <a:avLst/>
          </a:prstGeom>
          <a:noFill/>
        </p:spPr>
        <p:txBody>
          <a:bodyPr wrap="none" rtlCol="0">
            <a:spAutoFit/>
          </a:bodyPr>
          <a:lstStyle/>
          <a:p>
            <a:r>
              <a:rPr lang="en-US" sz="1400" dirty="0" smtClean="0"/>
              <a:t>DN63 diameter cross</a:t>
            </a:r>
            <a:endParaRPr lang="en-US" sz="1400" dirty="0"/>
          </a:p>
        </p:txBody>
      </p:sp>
      <p:graphicFrame>
        <p:nvGraphicFramePr>
          <p:cNvPr id="13" name="1 Gráfico"/>
          <p:cNvGraphicFramePr>
            <a:graphicFrameLocks noGrp="1"/>
          </p:cNvGraphicFramePr>
          <p:nvPr>
            <p:extLst>
              <p:ext uri="{D42A27DB-BD31-4B8C-83A1-F6EECF244321}">
                <p14:modId xmlns:p14="http://schemas.microsoft.com/office/powerpoint/2010/main" val="3807490087"/>
              </p:ext>
            </p:extLst>
          </p:nvPr>
        </p:nvGraphicFramePr>
        <p:xfrm>
          <a:off x="3779912" y="3284984"/>
          <a:ext cx="4608512" cy="3168352"/>
        </p:xfrm>
        <a:graphic>
          <a:graphicData uri="http://schemas.openxmlformats.org/drawingml/2006/chart">
            <c:chart xmlns:c="http://schemas.openxmlformats.org/drawingml/2006/chart" xmlns:r="http://schemas.openxmlformats.org/officeDocument/2006/relationships" r:id="rId6"/>
          </a:graphicData>
        </a:graphic>
      </p:graphicFrame>
      <p:sp>
        <p:nvSpPr>
          <p:cNvPr id="14" name="CuadroTexto 13"/>
          <p:cNvSpPr txBox="1"/>
          <p:nvPr/>
        </p:nvSpPr>
        <p:spPr>
          <a:xfrm>
            <a:off x="122858" y="1052736"/>
            <a:ext cx="2592288" cy="307777"/>
          </a:xfrm>
          <a:prstGeom prst="rect">
            <a:avLst/>
          </a:prstGeom>
          <a:noFill/>
        </p:spPr>
        <p:txBody>
          <a:bodyPr wrap="square" rtlCol="0">
            <a:spAutoFit/>
          </a:bodyPr>
          <a:lstStyle/>
          <a:p>
            <a:r>
              <a:rPr lang="en-US" sz="1400" dirty="0" smtClean="0"/>
              <a:t>Pumping assembly  cross-section</a:t>
            </a:r>
            <a:endParaRPr lang="en-US" sz="1400" dirty="0"/>
          </a:p>
        </p:txBody>
      </p:sp>
      <p:sp>
        <p:nvSpPr>
          <p:cNvPr id="16" name="TextBox 218"/>
          <p:cNvSpPr txBox="1"/>
          <p:nvPr/>
        </p:nvSpPr>
        <p:spPr>
          <a:xfrm>
            <a:off x="374886" y="2379658"/>
            <a:ext cx="648072" cy="276999"/>
          </a:xfrm>
          <a:prstGeom prst="rect">
            <a:avLst/>
          </a:prstGeom>
          <a:solidFill>
            <a:srgbClr val="FFC000"/>
          </a:solidFill>
          <a:ln>
            <a:solidFill>
              <a:srgbClr val="C00000"/>
            </a:solidFill>
          </a:ln>
        </p:spPr>
        <p:txBody>
          <a:bodyPr wrap="square" rtlCol="0">
            <a:spAutoFit/>
          </a:bodyPr>
          <a:lstStyle/>
          <a:p>
            <a:pPr algn="ctr"/>
            <a:r>
              <a:rPr lang="en-US" sz="1200" dirty="0">
                <a:solidFill>
                  <a:sysClr val="windowText" lastClr="000000"/>
                </a:solidFill>
              </a:rPr>
              <a:t>V</a:t>
            </a:r>
            <a:r>
              <a:rPr lang="en-US" sz="1200" dirty="0" smtClean="0">
                <a:solidFill>
                  <a:sysClr val="windowText" lastClr="000000"/>
                </a:solidFill>
              </a:rPr>
              <a:t>alve</a:t>
            </a:r>
            <a:endParaRPr lang="en-US" sz="1200" dirty="0">
              <a:solidFill>
                <a:sysClr val="windowText" lastClr="000000"/>
              </a:solidFill>
            </a:endParaRPr>
          </a:p>
        </p:txBody>
      </p:sp>
      <p:sp>
        <p:nvSpPr>
          <p:cNvPr id="17" name="TextBox 218"/>
          <p:cNvSpPr txBox="1"/>
          <p:nvPr/>
        </p:nvSpPr>
        <p:spPr>
          <a:xfrm>
            <a:off x="1310990" y="1504529"/>
            <a:ext cx="720080" cy="276999"/>
          </a:xfrm>
          <a:prstGeom prst="rect">
            <a:avLst/>
          </a:prstGeom>
          <a:solidFill>
            <a:srgbClr val="FFC000"/>
          </a:solidFill>
          <a:ln>
            <a:solidFill>
              <a:srgbClr val="C00000"/>
            </a:solidFill>
          </a:ln>
        </p:spPr>
        <p:txBody>
          <a:bodyPr wrap="square" rtlCol="0">
            <a:spAutoFit/>
          </a:bodyPr>
          <a:lstStyle/>
          <a:p>
            <a:pPr algn="ctr"/>
            <a:r>
              <a:rPr lang="en-US" sz="1200" dirty="0" err="1" smtClean="0">
                <a:solidFill>
                  <a:sysClr val="windowText" lastClr="000000"/>
                </a:solidFill>
              </a:rPr>
              <a:t>Nextorr</a:t>
            </a:r>
            <a:endParaRPr lang="en-US" sz="1200" dirty="0">
              <a:solidFill>
                <a:sysClr val="windowText" lastClr="000000"/>
              </a:solidFill>
            </a:endParaRPr>
          </a:p>
        </p:txBody>
      </p:sp>
      <p:sp>
        <p:nvSpPr>
          <p:cNvPr id="18" name="TextBox 218"/>
          <p:cNvSpPr txBox="1"/>
          <p:nvPr/>
        </p:nvSpPr>
        <p:spPr>
          <a:xfrm>
            <a:off x="2391110" y="2368625"/>
            <a:ext cx="648072" cy="276999"/>
          </a:xfrm>
          <a:prstGeom prst="rect">
            <a:avLst/>
          </a:prstGeom>
          <a:solidFill>
            <a:srgbClr val="FFC000"/>
          </a:solidFill>
          <a:ln>
            <a:solidFill>
              <a:srgbClr val="C00000"/>
            </a:solidFill>
          </a:ln>
        </p:spPr>
        <p:txBody>
          <a:bodyPr wrap="square" rtlCol="0">
            <a:spAutoFit/>
          </a:bodyPr>
          <a:lstStyle/>
          <a:p>
            <a:pPr algn="ctr"/>
            <a:r>
              <a:rPr lang="en-US" sz="1200" dirty="0" smtClean="0">
                <a:solidFill>
                  <a:sysClr val="windowText" lastClr="000000"/>
                </a:solidFill>
              </a:rPr>
              <a:t>Gauge</a:t>
            </a:r>
            <a:endParaRPr lang="en-US" sz="1200" dirty="0">
              <a:solidFill>
                <a:sysClr val="windowText" lastClr="000000"/>
              </a:solidFill>
            </a:endParaRPr>
          </a:p>
        </p:txBody>
      </p:sp>
      <p:sp>
        <p:nvSpPr>
          <p:cNvPr id="19" name="TextBox 218"/>
          <p:cNvSpPr txBox="1"/>
          <p:nvPr/>
        </p:nvSpPr>
        <p:spPr>
          <a:xfrm>
            <a:off x="1382998" y="3304729"/>
            <a:ext cx="720080" cy="276999"/>
          </a:xfrm>
          <a:prstGeom prst="rect">
            <a:avLst/>
          </a:prstGeom>
          <a:solidFill>
            <a:srgbClr val="FFC000"/>
          </a:solidFill>
          <a:ln>
            <a:solidFill>
              <a:srgbClr val="C00000"/>
            </a:solidFill>
          </a:ln>
        </p:spPr>
        <p:txBody>
          <a:bodyPr wrap="square" rtlCol="0">
            <a:spAutoFit/>
          </a:bodyPr>
          <a:lstStyle/>
          <a:p>
            <a:pPr algn="ctr"/>
            <a:r>
              <a:rPr lang="en-US" sz="1200" dirty="0">
                <a:solidFill>
                  <a:sysClr val="windowText" lastClr="000000"/>
                </a:solidFill>
              </a:rPr>
              <a:t>C</a:t>
            </a:r>
            <a:r>
              <a:rPr lang="en-US" sz="1200" dirty="0" smtClean="0">
                <a:solidFill>
                  <a:sysClr val="windowText" lastClr="000000"/>
                </a:solidFill>
              </a:rPr>
              <a:t>ross</a:t>
            </a:r>
            <a:endParaRPr lang="en-US" sz="1200" dirty="0">
              <a:solidFill>
                <a:sysClr val="windowText" lastClr="000000"/>
              </a:solidFill>
            </a:endParaRPr>
          </a:p>
        </p:txBody>
      </p:sp>
      <p:pic>
        <p:nvPicPr>
          <p:cNvPr id="20" name="Imagen 19"/>
          <p:cNvPicPr>
            <a:picLocks noChangeAspect="1"/>
          </p:cNvPicPr>
          <p:nvPr/>
        </p:nvPicPr>
        <p:blipFill>
          <a:blip r:embed="rId7" cstate="print">
            <a:extLst>
              <a:ext uri="{28A0092B-C50C-407E-A947-70E740481C1C}">
                <a14:useLocalDpi xmlns:a14="http://schemas.microsoft.com/office/drawing/2010/main"/>
              </a:ext>
            </a:extLst>
          </a:blip>
          <a:stretch>
            <a:fillRect/>
          </a:stretch>
        </p:blipFill>
        <p:spPr>
          <a:xfrm>
            <a:off x="202143" y="3933056"/>
            <a:ext cx="3433753" cy="1944216"/>
          </a:xfrm>
          <a:prstGeom prst="rect">
            <a:avLst/>
          </a:prstGeom>
        </p:spPr>
      </p:pic>
      <p:sp>
        <p:nvSpPr>
          <p:cNvPr id="21" name="Elipse 20"/>
          <p:cNvSpPr/>
          <p:nvPr/>
        </p:nvSpPr>
        <p:spPr>
          <a:xfrm>
            <a:off x="2051720" y="4653136"/>
            <a:ext cx="432048" cy="936104"/>
          </a:xfrm>
          <a:prstGeom prst="ellipse">
            <a:avLst/>
          </a:prstGeom>
          <a:noFill/>
          <a:ln w="2540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2" name="TextBox 218"/>
          <p:cNvSpPr txBox="1"/>
          <p:nvPr/>
        </p:nvSpPr>
        <p:spPr>
          <a:xfrm>
            <a:off x="1763688" y="5949280"/>
            <a:ext cx="1152128" cy="461665"/>
          </a:xfrm>
          <a:prstGeom prst="rect">
            <a:avLst/>
          </a:prstGeom>
          <a:solidFill>
            <a:srgbClr val="FFC000"/>
          </a:solidFill>
          <a:ln>
            <a:solidFill>
              <a:srgbClr val="C00000"/>
            </a:solidFill>
          </a:ln>
        </p:spPr>
        <p:txBody>
          <a:bodyPr wrap="square" rtlCol="0">
            <a:spAutoFit/>
          </a:bodyPr>
          <a:lstStyle/>
          <a:p>
            <a:pPr algn="ctr"/>
            <a:r>
              <a:rPr lang="en-US" sz="1200" dirty="0" smtClean="0">
                <a:solidFill>
                  <a:sysClr val="windowText" lastClr="000000"/>
                </a:solidFill>
              </a:rPr>
              <a:t>Improved region</a:t>
            </a:r>
            <a:endParaRPr lang="en-US" sz="1200" dirty="0">
              <a:solidFill>
                <a:sysClr val="windowText" lastClr="000000"/>
              </a:solidFill>
            </a:endParaRPr>
          </a:p>
        </p:txBody>
      </p:sp>
      <p:cxnSp>
        <p:nvCxnSpPr>
          <p:cNvPr id="24" name="Conector recto de flecha 23"/>
          <p:cNvCxnSpPr>
            <a:stCxn id="22" idx="0"/>
          </p:cNvCxnSpPr>
          <p:nvPr/>
        </p:nvCxnSpPr>
        <p:spPr>
          <a:xfrm flipV="1">
            <a:off x="2339752" y="5661248"/>
            <a:ext cx="0" cy="288032"/>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398529094"/>
      </p:ext>
    </p:extLst>
  </p:cSld>
  <p:clrMapOvr>
    <a:masterClrMapping/>
  </p:clrMapOvr>
  <mc:AlternateContent xmlns:mc="http://schemas.openxmlformats.org/markup-compatibility/2006">
    <mc:Choice xmlns:p14="http://schemas.microsoft.com/office/powerpoint/2010/main" Requires="p14">
      <p:transition spd="slow" p14:dur="2000">
        <p14:prism isContent="1"/>
      </p:transition>
    </mc:Choice>
    <mc:Fallback>
      <p:transition xmlns:p14="http://schemas.microsoft.com/office/powerpoint/2010/main" spd="slow">
        <p:fade/>
      </p:transition>
    </mc:Fallback>
  </mc:AlternateContent>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5345477" y="1467570"/>
            <a:ext cx="3240358" cy="1038067"/>
          </a:xfrm>
          <a:prstGeom prst="rect">
            <a:avLst/>
          </a:prstGeom>
          <a:blipFill>
            <a:blip r:embed="rId3" cstate="print"/>
            <a:stretch>
              <a:fillRect/>
            </a:stretch>
          </a:blipFill>
        </p:spPr>
        <p:txBody>
          <a:bodyPr wrap="square" lIns="0" tIns="0" rIns="0" bIns="0" rtlCol="0"/>
          <a:lstStyle/>
          <a:p>
            <a:endParaRPr/>
          </a:p>
        </p:txBody>
      </p:sp>
      <p:sp>
        <p:nvSpPr>
          <p:cNvPr id="3" name="object 3"/>
          <p:cNvSpPr/>
          <p:nvPr/>
        </p:nvSpPr>
        <p:spPr>
          <a:xfrm>
            <a:off x="4950150" y="2523526"/>
            <a:ext cx="4025265" cy="2374265"/>
          </a:xfrm>
          <a:custGeom>
            <a:avLst/>
            <a:gdLst/>
            <a:ahLst/>
            <a:cxnLst/>
            <a:rect l="l" t="t" r="r" b="b"/>
            <a:pathLst>
              <a:path w="4025265" h="2374265">
                <a:moveTo>
                  <a:pt x="0" y="2373725"/>
                </a:moveTo>
                <a:lnTo>
                  <a:pt x="0" y="0"/>
                </a:lnTo>
                <a:lnTo>
                  <a:pt x="4024680" y="0"/>
                </a:lnTo>
                <a:lnTo>
                  <a:pt x="4024680" y="2373725"/>
                </a:lnTo>
                <a:lnTo>
                  <a:pt x="0" y="2373725"/>
                </a:lnTo>
                <a:close/>
              </a:path>
            </a:pathLst>
          </a:custGeom>
          <a:solidFill>
            <a:srgbClr val="FFFFFF"/>
          </a:solidFill>
        </p:spPr>
        <p:txBody>
          <a:bodyPr wrap="square" lIns="0" tIns="0" rIns="0" bIns="0" rtlCol="0"/>
          <a:lstStyle/>
          <a:p>
            <a:endParaRPr/>
          </a:p>
        </p:txBody>
      </p:sp>
      <p:sp>
        <p:nvSpPr>
          <p:cNvPr id="4" name="object 4"/>
          <p:cNvSpPr/>
          <p:nvPr/>
        </p:nvSpPr>
        <p:spPr>
          <a:xfrm>
            <a:off x="5472071" y="2631618"/>
            <a:ext cx="3421379" cy="2005330"/>
          </a:xfrm>
          <a:custGeom>
            <a:avLst/>
            <a:gdLst/>
            <a:ahLst/>
            <a:cxnLst/>
            <a:rect l="l" t="t" r="r" b="b"/>
            <a:pathLst>
              <a:path w="3421379" h="2005329">
                <a:moveTo>
                  <a:pt x="0" y="2004985"/>
                </a:moveTo>
                <a:lnTo>
                  <a:pt x="3421353" y="2004985"/>
                </a:lnTo>
                <a:lnTo>
                  <a:pt x="3421353" y="0"/>
                </a:lnTo>
                <a:lnTo>
                  <a:pt x="0" y="0"/>
                </a:lnTo>
                <a:lnTo>
                  <a:pt x="0" y="2004985"/>
                </a:lnTo>
                <a:close/>
              </a:path>
            </a:pathLst>
          </a:custGeom>
          <a:solidFill>
            <a:srgbClr val="FFFFFF"/>
          </a:solidFill>
        </p:spPr>
        <p:txBody>
          <a:bodyPr wrap="square" lIns="0" tIns="0" rIns="0" bIns="0" rtlCol="0"/>
          <a:lstStyle/>
          <a:p>
            <a:endParaRPr/>
          </a:p>
        </p:txBody>
      </p:sp>
      <p:sp>
        <p:nvSpPr>
          <p:cNvPr id="5" name="object 5"/>
          <p:cNvSpPr/>
          <p:nvPr/>
        </p:nvSpPr>
        <p:spPr>
          <a:xfrm>
            <a:off x="5472071" y="2631632"/>
            <a:ext cx="0" cy="2005330"/>
          </a:xfrm>
          <a:custGeom>
            <a:avLst/>
            <a:gdLst/>
            <a:ahLst/>
            <a:cxnLst/>
            <a:rect l="l" t="t" r="r" b="b"/>
            <a:pathLst>
              <a:path h="2005329">
                <a:moveTo>
                  <a:pt x="0" y="2004971"/>
                </a:moveTo>
                <a:lnTo>
                  <a:pt x="0" y="0"/>
                </a:lnTo>
              </a:path>
            </a:pathLst>
          </a:custGeom>
          <a:ln w="3175">
            <a:solidFill>
              <a:srgbClr val="FFFFFF"/>
            </a:solidFill>
          </a:ln>
        </p:spPr>
        <p:txBody>
          <a:bodyPr wrap="square" lIns="0" tIns="0" rIns="0" bIns="0" rtlCol="0"/>
          <a:lstStyle/>
          <a:p>
            <a:endParaRPr/>
          </a:p>
        </p:txBody>
      </p:sp>
      <p:sp>
        <p:nvSpPr>
          <p:cNvPr id="6" name="object 6"/>
          <p:cNvSpPr/>
          <p:nvPr/>
        </p:nvSpPr>
        <p:spPr>
          <a:xfrm>
            <a:off x="5472071" y="2631632"/>
            <a:ext cx="3422015" cy="0"/>
          </a:xfrm>
          <a:custGeom>
            <a:avLst/>
            <a:gdLst/>
            <a:ahLst/>
            <a:cxnLst/>
            <a:rect l="l" t="t" r="r" b="b"/>
            <a:pathLst>
              <a:path w="3422015">
                <a:moveTo>
                  <a:pt x="0" y="0"/>
                </a:moveTo>
                <a:lnTo>
                  <a:pt x="3421398" y="0"/>
                </a:lnTo>
              </a:path>
            </a:pathLst>
          </a:custGeom>
          <a:ln w="3175">
            <a:solidFill>
              <a:srgbClr val="FFFFFF"/>
            </a:solidFill>
          </a:ln>
        </p:spPr>
        <p:txBody>
          <a:bodyPr wrap="square" lIns="0" tIns="0" rIns="0" bIns="0" rtlCol="0"/>
          <a:lstStyle/>
          <a:p>
            <a:endParaRPr/>
          </a:p>
        </p:txBody>
      </p:sp>
      <p:sp>
        <p:nvSpPr>
          <p:cNvPr id="7" name="object 7"/>
          <p:cNvSpPr/>
          <p:nvPr/>
        </p:nvSpPr>
        <p:spPr>
          <a:xfrm>
            <a:off x="8893470" y="2631632"/>
            <a:ext cx="0" cy="2005330"/>
          </a:xfrm>
          <a:custGeom>
            <a:avLst/>
            <a:gdLst/>
            <a:ahLst/>
            <a:cxnLst/>
            <a:rect l="l" t="t" r="r" b="b"/>
            <a:pathLst>
              <a:path h="2005329">
                <a:moveTo>
                  <a:pt x="0" y="0"/>
                </a:moveTo>
                <a:lnTo>
                  <a:pt x="0" y="2004971"/>
                </a:lnTo>
              </a:path>
            </a:pathLst>
          </a:custGeom>
          <a:ln w="3175">
            <a:solidFill>
              <a:srgbClr val="FFFFFF"/>
            </a:solidFill>
          </a:ln>
        </p:spPr>
        <p:txBody>
          <a:bodyPr wrap="square" lIns="0" tIns="0" rIns="0" bIns="0" rtlCol="0"/>
          <a:lstStyle/>
          <a:p>
            <a:endParaRPr/>
          </a:p>
        </p:txBody>
      </p:sp>
      <p:sp>
        <p:nvSpPr>
          <p:cNvPr id="8" name="object 8"/>
          <p:cNvSpPr/>
          <p:nvPr/>
        </p:nvSpPr>
        <p:spPr>
          <a:xfrm>
            <a:off x="5472071" y="4636604"/>
            <a:ext cx="3422015" cy="0"/>
          </a:xfrm>
          <a:custGeom>
            <a:avLst/>
            <a:gdLst/>
            <a:ahLst/>
            <a:cxnLst/>
            <a:rect l="l" t="t" r="r" b="b"/>
            <a:pathLst>
              <a:path w="3422015">
                <a:moveTo>
                  <a:pt x="3421398" y="0"/>
                </a:moveTo>
                <a:lnTo>
                  <a:pt x="0" y="0"/>
                </a:lnTo>
              </a:path>
            </a:pathLst>
          </a:custGeom>
          <a:ln w="3175">
            <a:solidFill>
              <a:srgbClr val="FFFFFF"/>
            </a:solidFill>
          </a:ln>
        </p:spPr>
        <p:txBody>
          <a:bodyPr wrap="square" lIns="0" tIns="0" rIns="0" bIns="0" rtlCol="0"/>
          <a:lstStyle/>
          <a:p>
            <a:endParaRPr/>
          </a:p>
        </p:txBody>
      </p:sp>
      <p:sp>
        <p:nvSpPr>
          <p:cNvPr id="9" name="object 9"/>
          <p:cNvSpPr/>
          <p:nvPr/>
        </p:nvSpPr>
        <p:spPr>
          <a:xfrm>
            <a:off x="5471446" y="4432576"/>
            <a:ext cx="34925" cy="0"/>
          </a:xfrm>
          <a:custGeom>
            <a:avLst/>
            <a:gdLst/>
            <a:ahLst/>
            <a:cxnLst/>
            <a:rect l="l" t="t" r="r" b="b"/>
            <a:pathLst>
              <a:path w="34925">
                <a:moveTo>
                  <a:pt x="0" y="0"/>
                </a:moveTo>
                <a:lnTo>
                  <a:pt x="34873" y="0"/>
                </a:lnTo>
              </a:path>
            </a:pathLst>
          </a:custGeom>
          <a:ln w="8816">
            <a:solidFill>
              <a:srgbClr val="000000"/>
            </a:solidFill>
          </a:ln>
        </p:spPr>
        <p:txBody>
          <a:bodyPr wrap="square" lIns="0" tIns="0" rIns="0" bIns="0" rtlCol="0"/>
          <a:lstStyle/>
          <a:p>
            <a:endParaRPr/>
          </a:p>
        </p:txBody>
      </p:sp>
      <p:sp>
        <p:nvSpPr>
          <p:cNvPr id="10" name="object 10"/>
          <p:cNvSpPr/>
          <p:nvPr/>
        </p:nvSpPr>
        <p:spPr>
          <a:xfrm>
            <a:off x="5471446" y="4033049"/>
            <a:ext cx="3175" cy="0"/>
          </a:xfrm>
          <a:custGeom>
            <a:avLst/>
            <a:gdLst/>
            <a:ahLst/>
            <a:cxnLst/>
            <a:rect l="l" t="t" r="r" b="b"/>
            <a:pathLst>
              <a:path w="3175">
                <a:moveTo>
                  <a:pt x="0" y="0"/>
                </a:moveTo>
                <a:lnTo>
                  <a:pt x="3051" y="0"/>
                </a:lnTo>
              </a:path>
            </a:pathLst>
          </a:custGeom>
          <a:ln w="4631">
            <a:solidFill>
              <a:srgbClr val="000000"/>
            </a:solidFill>
          </a:ln>
        </p:spPr>
        <p:txBody>
          <a:bodyPr wrap="square" lIns="0" tIns="0" rIns="0" bIns="0" rtlCol="0"/>
          <a:lstStyle/>
          <a:p>
            <a:endParaRPr/>
          </a:p>
        </p:txBody>
      </p:sp>
      <p:sp>
        <p:nvSpPr>
          <p:cNvPr id="11" name="object 11"/>
          <p:cNvSpPr/>
          <p:nvPr/>
        </p:nvSpPr>
        <p:spPr>
          <a:xfrm>
            <a:off x="5471446" y="3837009"/>
            <a:ext cx="3175" cy="0"/>
          </a:xfrm>
          <a:custGeom>
            <a:avLst/>
            <a:gdLst/>
            <a:ahLst/>
            <a:cxnLst/>
            <a:rect l="l" t="t" r="r" b="b"/>
            <a:pathLst>
              <a:path w="3175">
                <a:moveTo>
                  <a:pt x="0" y="0"/>
                </a:moveTo>
                <a:lnTo>
                  <a:pt x="3051" y="0"/>
                </a:lnTo>
              </a:path>
            </a:pathLst>
          </a:custGeom>
          <a:ln w="6540">
            <a:solidFill>
              <a:srgbClr val="000000"/>
            </a:solidFill>
          </a:ln>
        </p:spPr>
        <p:txBody>
          <a:bodyPr wrap="square" lIns="0" tIns="0" rIns="0" bIns="0" rtlCol="0"/>
          <a:lstStyle/>
          <a:p>
            <a:endParaRPr/>
          </a:p>
        </p:txBody>
      </p:sp>
      <p:sp>
        <p:nvSpPr>
          <p:cNvPr id="12" name="object 12"/>
          <p:cNvSpPr/>
          <p:nvPr/>
        </p:nvSpPr>
        <p:spPr>
          <a:xfrm>
            <a:off x="5471446" y="3430543"/>
            <a:ext cx="34925" cy="0"/>
          </a:xfrm>
          <a:custGeom>
            <a:avLst/>
            <a:gdLst/>
            <a:ahLst/>
            <a:cxnLst/>
            <a:rect l="l" t="t" r="r" b="b"/>
            <a:pathLst>
              <a:path w="34925">
                <a:moveTo>
                  <a:pt x="0" y="0"/>
                </a:moveTo>
                <a:lnTo>
                  <a:pt x="34873" y="0"/>
                </a:lnTo>
              </a:path>
            </a:pathLst>
          </a:custGeom>
          <a:ln w="8744">
            <a:solidFill>
              <a:srgbClr val="000000"/>
            </a:solidFill>
          </a:ln>
        </p:spPr>
        <p:txBody>
          <a:bodyPr wrap="square" lIns="0" tIns="0" rIns="0" bIns="0" rtlCol="0"/>
          <a:lstStyle/>
          <a:p>
            <a:endParaRPr/>
          </a:p>
        </p:txBody>
      </p:sp>
      <p:sp>
        <p:nvSpPr>
          <p:cNvPr id="13" name="object 13"/>
          <p:cNvSpPr/>
          <p:nvPr/>
        </p:nvSpPr>
        <p:spPr>
          <a:xfrm>
            <a:off x="5471446" y="3030539"/>
            <a:ext cx="3175" cy="0"/>
          </a:xfrm>
          <a:custGeom>
            <a:avLst/>
            <a:gdLst/>
            <a:ahLst/>
            <a:cxnLst/>
            <a:rect l="l" t="t" r="r" b="b"/>
            <a:pathLst>
              <a:path w="3175">
                <a:moveTo>
                  <a:pt x="0" y="0"/>
                </a:moveTo>
                <a:lnTo>
                  <a:pt x="3051" y="0"/>
                </a:lnTo>
              </a:path>
            </a:pathLst>
          </a:custGeom>
          <a:ln w="5514">
            <a:solidFill>
              <a:srgbClr val="000000"/>
            </a:solidFill>
          </a:ln>
        </p:spPr>
        <p:txBody>
          <a:bodyPr wrap="square" lIns="0" tIns="0" rIns="0" bIns="0" rtlCol="0"/>
          <a:lstStyle/>
          <a:p>
            <a:endParaRPr/>
          </a:p>
        </p:txBody>
      </p:sp>
      <p:sp>
        <p:nvSpPr>
          <p:cNvPr id="14" name="object 14"/>
          <p:cNvSpPr/>
          <p:nvPr/>
        </p:nvSpPr>
        <p:spPr>
          <a:xfrm>
            <a:off x="5471446" y="2834998"/>
            <a:ext cx="3175" cy="0"/>
          </a:xfrm>
          <a:custGeom>
            <a:avLst/>
            <a:gdLst/>
            <a:ahLst/>
            <a:cxnLst/>
            <a:rect l="l" t="t" r="r" b="b"/>
            <a:pathLst>
              <a:path w="3175">
                <a:moveTo>
                  <a:pt x="0" y="0"/>
                </a:moveTo>
                <a:lnTo>
                  <a:pt x="3051" y="0"/>
                </a:lnTo>
              </a:path>
            </a:pathLst>
          </a:custGeom>
          <a:ln w="6445">
            <a:solidFill>
              <a:srgbClr val="000000"/>
            </a:solidFill>
          </a:ln>
        </p:spPr>
        <p:txBody>
          <a:bodyPr wrap="square" lIns="0" tIns="0" rIns="0" bIns="0" rtlCol="0"/>
          <a:lstStyle/>
          <a:p>
            <a:endParaRPr/>
          </a:p>
        </p:txBody>
      </p:sp>
      <p:sp>
        <p:nvSpPr>
          <p:cNvPr id="15" name="object 15"/>
          <p:cNvSpPr/>
          <p:nvPr/>
        </p:nvSpPr>
        <p:spPr>
          <a:xfrm>
            <a:off x="5813242" y="4619717"/>
            <a:ext cx="1270" cy="0"/>
          </a:xfrm>
          <a:custGeom>
            <a:avLst/>
            <a:gdLst/>
            <a:ahLst/>
            <a:cxnLst/>
            <a:rect l="l" t="t" r="r" b="b"/>
            <a:pathLst>
              <a:path w="1270">
                <a:moveTo>
                  <a:pt x="0" y="0"/>
                </a:moveTo>
                <a:lnTo>
                  <a:pt x="1250" y="0"/>
                </a:lnTo>
              </a:path>
            </a:pathLst>
          </a:custGeom>
          <a:ln w="3175">
            <a:solidFill>
              <a:srgbClr val="000000"/>
            </a:solidFill>
          </a:ln>
        </p:spPr>
        <p:txBody>
          <a:bodyPr wrap="square" lIns="0" tIns="0" rIns="0" bIns="0" rtlCol="0"/>
          <a:lstStyle/>
          <a:p>
            <a:endParaRPr/>
          </a:p>
        </p:txBody>
      </p:sp>
      <p:sp>
        <p:nvSpPr>
          <p:cNvPr id="16" name="object 16"/>
          <p:cNvSpPr/>
          <p:nvPr/>
        </p:nvSpPr>
        <p:spPr>
          <a:xfrm>
            <a:off x="5813242" y="4603663"/>
            <a:ext cx="1270" cy="0"/>
          </a:xfrm>
          <a:custGeom>
            <a:avLst/>
            <a:gdLst/>
            <a:ahLst/>
            <a:cxnLst/>
            <a:rect l="l" t="t" r="r" b="b"/>
            <a:pathLst>
              <a:path w="1270">
                <a:moveTo>
                  <a:pt x="0" y="0"/>
                </a:moveTo>
                <a:lnTo>
                  <a:pt x="1250" y="0"/>
                </a:lnTo>
              </a:path>
            </a:pathLst>
          </a:custGeom>
          <a:ln w="3175">
            <a:solidFill>
              <a:srgbClr val="000000"/>
            </a:solidFill>
          </a:ln>
        </p:spPr>
        <p:txBody>
          <a:bodyPr wrap="square" lIns="0" tIns="0" rIns="0" bIns="0" rtlCol="0"/>
          <a:lstStyle/>
          <a:p>
            <a:endParaRPr/>
          </a:p>
        </p:txBody>
      </p:sp>
      <p:sp>
        <p:nvSpPr>
          <p:cNvPr id="17" name="object 17"/>
          <p:cNvSpPr/>
          <p:nvPr/>
        </p:nvSpPr>
        <p:spPr>
          <a:xfrm>
            <a:off x="5813242" y="4587695"/>
            <a:ext cx="1270" cy="0"/>
          </a:xfrm>
          <a:custGeom>
            <a:avLst/>
            <a:gdLst/>
            <a:ahLst/>
            <a:cxnLst/>
            <a:rect l="l" t="t" r="r" b="b"/>
            <a:pathLst>
              <a:path w="1270">
                <a:moveTo>
                  <a:pt x="0" y="0"/>
                </a:moveTo>
                <a:lnTo>
                  <a:pt x="1250" y="0"/>
                </a:lnTo>
              </a:path>
            </a:pathLst>
          </a:custGeom>
          <a:ln w="3175">
            <a:solidFill>
              <a:srgbClr val="000000"/>
            </a:solidFill>
          </a:ln>
        </p:spPr>
        <p:txBody>
          <a:bodyPr wrap="square" lIns="0" tIns="0" rIns="0" bIns="0" rtlCol="0"/>
          <a:lstStyle/>
          <a:p>
            <a:endParaRPr/>
          </a:p>
        </p:txBody>
      </p:sp>
      <p:sp>
        <p:nvSpPr>
          <p:cNvPr id="18" name="object 18"/>
          <p:cNvSpPr/>
          <p:nvPr/>
        </p:nvSpPr>
        <p:spPr>
          <a:xfrm>
            <a:off x="5813242" y="4571684"/>
            <a:ext cx="1270" cy="0"/>
          </a:xfrm>
          <a:custGeom>
            <a:avLst/>
            <a:gdLst/>
            <a:ahLst/>
            <a:cxnLst/>
            <a:rect l="l" t="t" r="r" b="b"/>
            <a:pathLst>
              <a:path w="1270">
                <a:moveTo>
                  <a:pt x="0" y="0"/>
                </a:moveTo>
                <a:lnTo>
                  <a:pt x="1250" y="0"/>
                </a:lnTo>
              </a:path>
            </a:pathLst>
          </a:custGeom>
          <a:ln w="3175">
            <a:solidFill>
              <a:srgbClr val="000000"/>
            </a:solidFill>
          </a:ln>
        </p:spPr>
        <p:txBody>
          <a:bodyPr wrap="square" lIns="0" tIns="0" rIns="0" bIns="0" rtlCol="0"/>
          <a:lstStyle/>
          <a:p>
            <a:endParaRPr/>
          </a:p>
        </p:txBody>
      </p:sp>
      <p:sp>
        <p:nvSpPr>
          <p:cNvPr id="19" name="object 19"/>
          <p:cNvSpPr/>
          <p:nvPr/>
        </p:nvSpPr>
        <p:spPr>
          <a:xfrm>
            <a:off x="5813242" y="4555675"/>
            <a:ext cx="1270" cy="0"/>
          </a:xfrm>
          <a:custGeom>
            <a:avLst/>
            <a:gdLst/>
            <a:ahLst/>
            <a:cxnLst/>
            <a:rect l="l" t="t" r="r" b="b"/>
            <a:pathLst>
              <a:path w="1270">
                <a:moveTo>
                  <a:pt x="0" y="0"/>
                </a:moveTo>
                <a:lnTo>
                  <a:pt x="1250" y="0"/>
                </a:lnTo>
              </a:path>
            </a:pathLst>
          </a:custGeom>
          <a:ln w="3175">
            <a:solidFill>
              <a:srgbClr val="000000"/>
            </a:solidFill>
          </a:ln>
        </p:spPr>
        <p:txBody>
          <a:bodyPr wrap="square" lIns="0" tIns="0" rIns="0" bIns="0" rtlCol="0"/>
          <a:lstStyle/>
          <a:p>
            <a:endParaRPr/>
          </a:p>
        </p:txBody>
      </p:sp>
      <p:sp>
        <p:nvSpPr>
          <p:cNvPr id="20" name="object 20"/>
          <p:cNvSpPr/>
          <p:nvPr/>
        </p:nvSpPr>
        <p:spPr>
          <a:xfrm>
            <a:off x="5813242" y="4539663"/>
            <a:ext cx="1270" cy="0"/>
          </a:xfrm>
          <a:custGeom>
            <a:avLst/>
            <a:gdLst/>
            <a:ahLst/>
            <a:cxnLst/>
            <a:rect l="l" t="t" r="r" b="b"/>
            <a:pathLst>
              <a:path w="1270">
                <a:moveTo>
                  <a:pt x="0" y="0"/>
                </a:moveTo>
                <a:lnTo>
                  <a:pt x="1250" y="0"/>
                </a:lnTo>
              </a:path>
            </a:pathLst>
          </a:custGeom>
          <a:ln w="3175">
            <a:solidFill>
              <a:srgbClr val="000000"/>
            </a:solidFill>
          </a:ln>
        </p:spPr>
        <p:txBody>
          <a:bodyPr wrap="square" lIns="0" tIns="0" rIns="0" bIns="0" rtlCol="0"/>
          <a:lstStyle/>
          <a:p>
            <a:endParaRPr/>
          </a:p>
        </p:txBody>
      </p:sp>
      <p:sp>
        <p:nvSpPr>
          <p:cNvPr id="21" name="object 21"/>
          <p:cNvSpPr/>
          <p:nvPr/>
        </p:nvSpPr>
        <p:spPr>
          <a:xfrm>
            <a:off x="5813242" y="4524095"/>
            <a:ext cx="1270" cy="0"/>
          </a:xfrm>
          <a:custGeom>
            <a:avLst/>
            <a:gdLst/>
            <a:ahLst/>
            <a:cxnLst/>
            <a:rect l="l" t="t" r="r" b="b"/>
            <a:pathLst>
              <a:path w="1270">
                <a:moveTo>
                  <a:pt x="0" y="0"/>
                </a:moveTo>
                <a:lnTo>
                  <a:pt x="1250" y="0"/>
                </a:lnTo>
              </a:path>
            </a:pathLst>
          </a:custGeom>
          <a:ln w="3175">
            <a:solidFill>
              <a:srgbClr val="000000"/>
            </a:solidFill>
          </a:ln>
        </p:spPr>
        <p:txBody>
          <a:bodyPr wrap="square" lIns="0" tIns="0" rIns="0" bIns="0" rtlCol="0"/>
          <a:lstStyle/>
          <a:p>
            <a:endParaRPr/>
          </a:p>
        </p:txBody>
      </p:sp>
      <p:sp>
        <p:nvSpPr>
          <p:cNvPr id="22" name="object 22"/>
          <p:cNvSpPr/>
          <p:nvPr/>
        </p:nvSpPr>
        <p:spPr>
          <a:xfrm>
            <a:off x="5813242" y="4508563"/>
            <a:ext cx="1270" cy="0"/>
          </a:xfrm>
          <a:custGeom>
            <a:avLst/>
            <a:gdLst/>
            <a:ahLst/>
            <a:cxnLst/>
            <a:rect l="l" t="t" r="r" b="b"/>
            <a:pathLst>
              <a:path w="1270">
                <a:moveTo>
                  <a:pt x="0" y="0"/>
                </a:moveTo>
                <a:lnTo>
                  <a:pt x="1250" y="0"/>
                </a:lnTo>
              </a:path>
            </a:pathLst>
          </a:custGeom>
          <a:ln w="3175">
            <a:solidFill>
              <a:srgbClr val="000000"/>
            </a:solidFill>
          </a:ln>
        </p:spPr>
        <p:txBody>
          <a:bodyPr wrap="square" lIns="0" tIns="0" rIns="0" bIns="0" rtlCol="0"/>
          <a:lstStyle/>
          <a:p>
            <a:endParaRPr/>
          </a:p>
        </p:txBody>
      </p:sp>
      <p:sp>
        <p:nvSpPr>
          <p:cNvPr id="23" name="object 23"/>
          <p:cNvSpPr/>
          <p:nvPr/>
        </p:nvSpPr>
        <p:spPr>
          <a:xfrm>
            <a:off x="5813242" y="4492554"/>
            <a:ext cx="1270" cy="0"/>
          </a:xfrm>
          <a:custGeom>
            <a:avLst/>
            <a:gdLst/>
            <a:ahLst/>
            <a:cxnLst/>
            <a:rect l="l" t="t" r="r" b="b"/>
            <a:pathLst>
              <a:path w="1270">
                <a:moveTo>
                  <a:pt x="0" y="0"/>
                </a:moveTo>
                <a:lnTo>
                  <a:pt x="1250" y="0"/>
                </a:lnTo>
              </a:path>
            </a:pathLst>
          </a:custGeom>
          <a:ln w="3175">
            <a:solidFill>
              <a:srgbClr val="000000"/>
            </a:solidFill>
          </a:ln>
        </p:spPr>
        <p:txBody>
          <a:bodyPr wrap="square" lIns="0" tIns="0" rIns="0" bIns="0" rtlCol="0"/>
          <a:lstStyle/>
          <a:p>
            <a:endParaRPr/>
          </a:p>
        </p:txBody>
      </p:sp>
      <p:sp>
        <p:nvSpPr>
          <p:cNvPr id="24" name="object 24"/>
          <p:cNvSpPr/>
          <p:nvPr/>
        </p:nvSpPr>
        <p:spPr>
          <a:xfrm>
            <a:off x="5813242" y="4476527"/>
            <a:ext cx="1270" cy="0"/>
          </a:xfrm>
          <a:custGeom>
            <a:avLst/>
            <a:gdLst/>
            <a:ahLst/>
            <a:cxnLst/>
            <a:rect l="l" t="t" r="r" b="b"/>
            <a:pathLst>
              <a:path w="1270">
                <a:moveTo>
                  <a:pt x="0" y="0"/>
                </a:moveTo>
                <a:lnTo>
                  <a:pt x="1250" y="0"/>
                </a:lnTo>
              </a:path>
            </a:pathLst>
          </a:custGeom>
          <a:ln w="3175">
            <a:solidFill>
              <a:srgbClr val="000000"/>
            </a:solidFill>
          </a:ln>
        </p:spPr>
        <p:txBody>
          <a:bodyPr wrap="square" lIns="0" tIns="0" rIns="0" bIns="0" rtlCol="0"/>
          <a:lstStyle/>
          <a:p>
            <a:endParaRPr/>
          </a:p>
        </p:txBody>
      </p:sp>
      <p:sp>
        <p:nvSpPr>
          <p:cNvPr id="25" name="object 25"/>
          <p:cNvSpPr/>
          <p:nvPr/>
        </p:nvSpPr>
        <p:spPr>
          <a:xfrm>
            <a:off x="5813242" y="4460536"/>
            <a:ext cx="1270" cy="0"/>
          </a:xfrm>
          <a:custGeom>
            <a:avLst/>
            <a:gdLst/>
            <a:ahLst/>
            <a:cxnLst/>
            <a:rect l="l" t="t" r="r" b="b"/>
            <a:pathLst>
              <a:path w="1270">
                <a:moveTo>
                  <a:pt x="0" y="0"/>
                </a:moveTo>
                <a:lnTo>
                  <a:pt x="1250" y="0"/>
                </a:lnTo>
              </a:path>
            </a:pathLst>
          </a:custGeom>
          <a:ln w="3175">
            <a:solidFill>
              <a:srgbClr val="000000"/>
            </a:solidFill>
          </a:ln>
        </p:spPr>
        <p:txBody>
          <a:bodyPr wrap="square" lIns="0" tIns="0" rIns="0" bIns="0" rtlCol="0"/>
          <a:lstStyle/>
          <a:p>
            <a:endParaRPr/>
          </a:p>
        </p:txBody>
      </p:sp>
      <p:sp>
        <p:nvSpPr>
          <p:cNvPr id="26" name="object 26"/>
          <p:cNvSpPr/>
          <p:nvPr/>
        </p:nvSpPr>
        <p:spPr>
          <a:xfrm>
            <a:off x="5813242" y="4444509"/>
            <a:ext cx="1270" cy="0"/>
          </a:xfrm>
          <a:custGeom>
            <a:avLst/>
            <a:gdLst/>
            <a:ahLst/>
            <a:cxnLst/>
            <a:rect l="l" t="t" r="r" b="b"/>
            <a:pathLst>
              <a:path w="1270">
                <a:moveTo>
                  <a:pt x="0" y="0"/>
                </a:moveTo>
                <a:lnTo>
                  <a:pt x="1250" y="0"/>
                </a:lnTo>
              </a:path>
            </a:pathLst>
          </a:custGeom>
          <a:ln w="3175">
            <a:solidFill>
              <a:srgbClr val="000000"/>
            </a:solidFill>
          </a:ln>
        </p:spPr>
        <p:txBody>
          <a:bodyPr wrap="square" lIns="0" tIns="0" rIns="0" bIns="0" rtlCol="0"/>
          <a:lstStyle/>
          <a:p>
            <a:endParaRPr/>
          </a:p>
        </p:txBody>
      </p:sp>
      <p:sp>
        <p:nvSpPr>
          <p:cNvPr id="27" name="object 27"/>
          <p:cNvSpPr/>
          <p:nvPr/>
        </p:nvSpPr>
        <p:spPr>
          <a:xfrm>
            <a:off x="5813242" y="4428518"/>
            <a:ext cx="1270" cy="0"/>
          </a:xfrm>
          <a:custGeom>
            <a:avLst/>
            <a:gdLst/>
            <a:ahLst/>
            <a:cxnLst/>
            <a:rect l="l" t="t" r="r" b="b"/>
            <a:pathLst>
              <a:path w="1270">
                <a:moveTo>
                  <a:pt x="0" y="0"/>
                </a:moveTo>
                <a:lnTo>
                  <a:pt x="1250" y="0"/>
                </a:lnTo>
              </a:path>
            </a:pathLst>
          </a:custGeom>
          <a:ln w="3175">
            <a:solidFill>
              <a:srgbClr val="000000"/>
            </a:solidFill>
          </a:ln>
        </p:spPr>
        <p:txBody>
          <a:bodyPr wrap="square" lIns="0" tIns="0" rIns="0" bIns="0" rtlCol="0"/>
          <a:lstStyle/>
          <a:p>
            <a:endParaRPr/>
          </a:p>
        </p:txBody>
      </p:sp>
      <p:sp>
        <p:nvSpPr>
          <p:cNvPr id="28" name="object 28"/>
          <p:cNvSpPr/>
          <p:nvPr/>
        </p:nvSpPr>
        <p:spPr>
          <a:xfrm>
            <a:off x="5813242" y="4412491"/>
            <a:ext cx="1270" cy="0"/>
          </a:xfrm>
          <a:custGeom>
            <a:avLst/>
            <a:gdLst/>
            <a:ahLst/>
            <a:cxnLst/>
            <a:rect l="l" t="t" r="r" b="b"/>
            <a:pathLst>
              <a:path w="1270">
                <a:moveTo>
                  <a:pt x="0" y="0"/>
                </a:moveTo>
                <a:lnTo>
                  <a:pt x="1250" y="0"/>
                </a:lnTo>
              </a:path>
            </a:pathLst>
          </a:custGeom>
          <a:ln w="3175">
            <a:solidFill>
              <a:srgbClr val="000000"/>
            </a:solidFill>
          </a:ln>
        </p:spPr>
        <p:txBody>
          <a:bodyPr wrap="square" lIns="0" tIns="0" rIns="0" bIns="0" rtlCol="0"/>
          <a:lstStyle/>
          <a:p>
            <a:endParaRPr/>
          </a:p>
        </p:txBody>
      </p:sp>
      <p:sp>
        <p:nvSpPr>
          <p:cNvPr id="29" name="object 29"/>
          <p:cNvSpPr/>
          <p:nvPr/>
        </p:nvSpPr>
        <p:spPr>
          <a:xfrm>
            <a:off x="5813242" y="4396482"/>
            <a:ext cx="1270" cy="0"/>
          </a:xfrm>
          <a:custGeom>
            <a:avLst/>
            <a:gdLst/>
            <a:ahLst/>
            <a:cxnLst/>
            <a:rect l="l" t="t" r="r" b="b"/>
            <a:pathLst>
              <a:path w="1270">
                <a:moveTo>
                  <a:pt x="0" y="0"/>
                </a:moveTo>
                <a:lnTo>
                  <a:pt x="1250" y="0"/>
                </a:lnTo>
              </a:path>
            </a:pathLst>
          </a:custGeom>
          <a:ln w="3175">
            <a:solidFill>
              <a:srgbClr val="000000"/>
            </a:solidFill>
          </a:ln>
        </p:spPr>
        <p:txBody>
          <a:bodyPr wrap="square" lIns="0" tIns="0" rIns="0" bIns="0" rtlCol="0"/>
          <a:lstStyle/>
          <a:p>
            <a:endParaRPr/>
          </a:p>
        </p:txBody>
      </p:sp>
      <p:sp>
        <p:nvSpPr>
          <p:cNvPr id="30" name="object 30"/>
          <p:cNvSpPr/>
          <p:nvPr/>
        </p:nvSpPr>
        <p:spPr>
          <a:xfrm>
            <a:off x="5813242" y="4380473"/>
            <a:ext cx="1270" cy="0"/>
          </a:xfrm>
          <a:custGeom>
            <a:avLst/>
            <a:gdLst/>
            <a:ahLst/>
            <a:cxnLst/>
            <a:rect l="l" t="t" r="r" b="b"/>
            <a:pathLst>
              <a:path w="1270">
                <a:moveTo>
                  <a:pt x="0" y="0"/>
                </a:moveTo>
                <a:lnTo>
                  <a:pt x="1250" y="0"/>
                </a:lnTo>
              </a:path>
            </a:pathLst>
          </a:custGeom>
          <a:ln w="3175">
            <a:solidFill>
              <a:srgbClr val="000000"/>
            </a:solidFill>
          </a:ln>
        </p:spPr>
        <p:txBody>
          <a:bodyPr wrap="square" lIns="0" tIns="0" rIns="0" bIns="0" rtlCol="0"/>
          <a:lstStyle/>
          <a:p>
            <a:endParaRPr/>
          </a:p>
        </p:txBody>
      </p:sp>
      <p:sp>
        <p:nvSpPr>
          <p:cNvPr id="31" name="object 31"/>
          <p:cNvSpPr/>
          <p:nvPr/>
        </p:nvSpPr>
        <p:spPr>
          <a:xfrm>
            <a:off x="5813242" y="4364941"/>
            <a:ext cx="1270" cy="0"/>
          </a:xfrm>
          <a:custGeom>
            <a:avLst/>
            <a:gdLst/>
            <a:ahLst/>
            <a:cxnLst/>
            <a:rect l="l" t="t" r="r" b="b"/>
            <a:pathLst>
              <a:path w="1270">
                <a:moveTo>
                  <a:pt x="0" y="0"/>
                </a:moveTo>
                <a:lnTo>
                  <a:pt x="1250" y="0"/>
                </a:lnTo>
              </a:path>
            </a:pathLst>
          </a:custGeom>
          <a:ln w="3175">
            <a:solidFill>
              <a:srgbClr val="000000"/>
            </a:solidFill>
          </a:ln>
        </p:spPr>
        <p:txBody>
          <a:bodyPr wrap="square" lIns="0" tIns="0" rIns="0" bIns="0" rtlCol="0"/>
          <a:lstStyle/>
          <a:p>
            <a:endParaRPr/>
          </a:p>
        </p:txBody>
      </p:sp>
      <p:sp>
        <p:nvSpPr>
          <p:cNvPr id="32" name="object 32"/>
          <p:cNvSpPr/>
          <p:nvPr/>
        </p:nvSpPr>
        <p:spPr>
          <a:xfrm>
            <a:off x="5813242" y="4349409"/>
            <a:ext cx="1270" cy="0"/>
          </a:xfrm>
          <a:custGeom>
            <a:avLst/>
            <a:gdLst/>
            <a:ahLst/>
            <a:cxnLst/>
            <a:rect l="l" t="t" r="r" b="b"/>
            <a:pathLst>
              <a:path w="1270">
                <a:moveTo>
                  <a:pt x="0" y="0"/>
                </a:moveTo>
                <a:lnTo>
                  <a:pt x="1250" y="0"/>
                </a:lnTo>
              </a:path>
            </a:pathLst>
          </a:custGeom>
          <a:ln w="3175">
            <a:solidFill>
              <a:srgbClr val="000000"/>
            </a:solidFill>
          </a:ln>
        </p:spPr>
        <p:txBody>
          <a:bodyPr wrap="square" lIns="0" tIns="0" rIns="0" bIns="0" rtlCol="0"/>
          <a:lstStyle/>
          <a:p>
            <a:endParaRPr/>
          </a:p>
        </p:txBody>
      </p:sp>
      <p:sp>
        <p:nvSpPr>
          <p:cNvPr id="33" name="object 33"/>
          <p:cNvSpPr/>
          <p:nvPr/>
        </p:nvSpPr>
        <p:spPr>
          <a:xfrm>
            <a:off x="5813242" y="4333418"/>
            <a:ext cx="1270" cy="0"/>
          </a:xfrm>
          <a:custGeom>
            <a:avLst/>
            <a:gdLst/>
            <a:ahLst/>
            <a:cxnLst/>
            <a:rect l="l" t="t" r="r" b="b"/>
            <a:pathLst>
              <a:path w="1270">
                <a:moveTo>
                  <a:pt x="0" y="0"/>
                </a:moveTo>
                <a:lnTo>
                  <a:pt x="1250" y="0"/>
                </a:lnTo>
              </a:path>
            </a:pathLst>
          </a:custGeom>
          <a:ln w="3175">
            <a:solidFill>
              <a:srgbClr val="000000"/>
            </a:solidFill>
          </a:ln>
        </p:spPr>
        <p:txBody>
          <a:bodyPr wrap="square" lIns="0" tIns="0" rIns="0" bIns="0" rtlCol="0"/>
          <a:lstStyle/>
          <a:p>
            <a:endParaRPr/>
          </a:p>
        </p:txBody>
      </p:sp>
      <p:sp>
        <p:nvSpPr>
          <p:cNvPr id="34" name="object 34"/>
          <p:cNvSpPr/>
          <p:nvPr/>
        </p:nvSpPr>
        <p:spPr>
          <a:xfrm>
            <a:off x="5813242" y="4317391"/>
            <a:ext cx="1270" cy="0"/>
          </a:xfrm>
          <a:custGeom>
            <a:avLst/>
            <a:gdLst/>
            <a:ahLst/>
            <a:cxnLst/>
            <a:rect l="l" t="t" r="r" b="b"/>
            <a:pathLst>
              <a:path w="1270">
                <a:moveTo>
                  <a:pt x="0" y="0"/>
                </a:moveTo>
                <a:lnTo>
                  <a:pt x="1250" y="0"/>
                </a:lnTo>
              </a:path>
            </a:pathLst>
          </a:custGeom>
          <a:ln w="3175">
            <a:solidFill>
              <a:srgbClr val="000000"/>
            </a:solidFill>
          </a:ln>
        </p:spPr>
        <p:txBody>
          <a:bodyPr wrap="square" lIns="0" tIns="0" rIns="0" bIns="0" rtlCol="0"/>
          <a:lstStyle/>
          <a:p>
            <a:endParaRPr/>
          </a:p>
        </p:txBody>
      </p:sp>
      <p:sp>
        <p:nvSpPr>
          <p:cNvPr id="35" name="object 35"/>
          <p:cNvSpPr/>
          <p:nvPr/>
        </p:nvSpPr>
        <p:spPr>
          <a:xfrm>
            <a:off x="5813242" y="4301400"/>
            <a:ext cx="1270" cy="0"/>
          </a:xfrm>
          <a:custGeom>
            <a:avLst/>
            <a:gdLst/>
            <a:ahLst/>
            <a:cxnLst/>
            <a:rect l="l" t="t" r="r" b="b"/>
            <a:pathLst>
              <a:path w="1270">
                <a:moveTo>
                  <a:pt x="0" y="0"/>
                </a:moveTo>
                <a:lnTo>
                  <a:pt x="1250" y="0"/>
                </a:lnTo>
              </a:path>
            </a:pathLst>
          </a:custGeom>
          <a:ln w="3175">
            <a:solidFill>
              <a:srgbClr val="000000"/>
            </a:solidFill>
          </a:ln>
        </p:spPr>
        <p:txBody>
          <a:bodyPr wrap="square" lIns="0" tIns="0" rIns="0" bIns="0" rtlCol="0"/>
          <a:lstStyle/>
          <a:p>
            <a:endParaRPr/>
          </a:p>
        </p:txBody>
      </p:sp>
      <p:sp>
        <p:nvSpPr>
          <p:cNvPr id="36" name="object 36"/>
          <p:cNvSpPr/>
          <p:nvPr/>
        </p:nvSpPr>
        <p:spPr>
          <a:xfrm>
            <a:off x="5813242" y="4285373"/>
            <a:ext cx="1270" cy="0"/>
          </a:xfrm>
          <a:custGeom>
            <a:avLst/>
            <a:gdLst/>
            <a:ahLst/>
            <a:cxnLst/>
            <a:rect l="l" t="t" r="r" b="b"/>
            <a:pathLst>
              <a:path w="1270">
                <a:moveTo>
                  <a:pt x="0" y="0"/>
                </a:moveTo>
                <a:lnTo>
                  <a:pt x="1250" y="0"/>
                </a:lnTo>
              </a:path>
            </a:pathLst>
          </a:custGeom>
          <a:ln w="3175">
            <a:solidFill>
              <a:srgbClr val="000000"/>
            </a:solidFill>
          </a:ln>
        </p:spPr>
        <p:txBody>
          <a:bodyPr wrap="square" lIns="0" tIns="0" rIns="0" bIns="0" rtlCol="0"/>
          <a:lstStyle/>
          <a:p>
            <a:endParaRPr/>
          </a:p>
        </p:txBody>
      </p:sp>
      <p:sp>
        <p:nvSpPr>
          <p:cNvPr id="37" name="object 37"/>
          <p:cNvSpPr/>
          <p:nvPr/>
        </p:nvSpPr>
        <p:spPr>
          <a:xfrm>
            <a:off x="5813242" y="4269364"/>
            <a:ext cx="1270" cy="0"/>
          </a:xfrm>
          <a:custGeom>
            <a:avLst/>
            <a:gdLst/>
            <a:ahLst/>
            <a:cxnLst/>
            <a:rect l="l" t="t" r="r" b="b"/>
            <a:pathLst>
              <a:path w="1270">
                <a:moveTo>
                  <a:pt x="0" y="0"/>
                </a:moveTo>
                <a:lnTo>
                  <a:pt x="1250" y="0"/>
                </a:lnTo>
              </a:path>
            </a:pathLst>
          </a:custGeom>
          <a:ln w="3175">
            <a:solidFill>
              <a:srgbClr val="000000"/>
            </a:solidFill>
          </a:ln>
        </p:spPr>
        <p:txBody>
          <a:bodyPr wrap="square" lIns="0" tIns="0" rIns="0" bIns="0" rtlCol="0"/>
          <a:lstStyle/>
          <a:p>
            <a:endParaRPr/>
          </a:p>
        </p:txBody>
      </p:sp>
      <p:sp>
        <p:nvSpPr>
          <p:cNvPr id="38" name="object 38"/>
          <p:cNvSpPr/>
          <p:nvPr/>
        </p:nvSpPr>
        <p:spPr>
          <a:xfrm>
            <a:off x="5813242" y="4253355"/>
            <a:ext cx="1270" cy="0"/>
          </a:xfrm>
          <a:custGeom>
            <a:avLst/>
            <a:gdLst/>
            <a:ahLst/>
            <a:cxnLst/>
            <a:rect l="l" t="t" r="r" b="b"/>
            <a:pathLst>
              <a:path w="1270">
                <a:moveTo>
                  <a:pt x="0" y="0"/>
                </a:moveTo>
                <a:lnTo>
                  <a:pt x="1250" y="0"/>
                </a:lnTo>
              </a:path>
            </a:pathLst>
          </a:custGeom>
          <a:ln w="3175">
            <a:solidFill>
              <a:srgbClr val="000000"/>
            </a:solidFill>
          </a:ln>
        </p:spPr>
        <p:txBody>
          <a:bodyPr wrap="square" lIns="0" tIns="0" rIns="0" bIns="0" rtlCol="0"/>
          <a:lstStyle/>
          <a:p>
            <a:endParaRPr/>
          </a:p>
        </p:txBody>
      </p:sp>
      <p:sp>
        <p:nvSpPr>
          <p:cNvPr id="39" name="object 39"/>
          <p:cNvSpPr/>
          <p:nvPr/>
        </p:nvSpPr>
        <p:spPr>
          <a:xfrm>
            <a:off x="5813242" y="4237346"/>
            <a:ext cx="1270" cy="0"/>
          </a:xfrm>
          <a:custGeom>
            <a:avLst/>
            <a:gdLst/>
            <a:ahLst/>
            <a:cxnLst/>
            <a:rect l="l" t="t" r="r" b="b"/>
            <a:pathLst>
              <a:path w="1270">
                <a:moveTo>
                  <a:pt x="0" y="0"/>
                </a:moveTo>
                <a:lnTo>
                  <a:pt x="1250" y="0"/>
                </a:lnTo>
              </a:path>
            </a:pathLst>
          </a:custGeom>
          <a:ln w="3175">
            <a:solidFill>
              <a:srgbClr val="000000"/>
            </a:solidFill>
          </a:ln>
        </p:spPr>
        <p:txBody>
          <a:bodyPr wrap="square" lIns="0" tIns="0" rIns="0" bIns="0" rtlCol="0"/>
          <a:lstStyle/>
          <a:p>
            <a:endParaRPr/>
          </a:p>
        </p:txBody>
      </p:sp>
      <p:sp>
        <p:nvSpPr>
          <p:cNvPr id="40" name="object 40"/>
          <p:cNvSpPr/>
          <p:nvPr/>
        </p:nvSpPr>
        <p:spPr>
          <a:xfrm>
            <a:off x="5813242" y="4221778"/>
            <a:ext cx="1270" cy="0"/>
          </a:xfrm>
          <a:custGeom>
            <a:avLst/>
            <a:gdLst/>
            <a:ahLst/>
            <a:cxnLst/>
            <a:rect l="l" t="t" r="r" b="b"/>
            <a:pathLst>
              <a:path w="1270">
                <a:moveTo>
                  <a:pt x="0" y="0"/>
                </a:moveTo>
                <a:lnTo>
                  <a:pt x="1250" y="0"/>
                </a:lnTo>
              </a:path>
            </a:pathLst>
          </a:custGeom>
          <a:ln w="3175">
            <a:solidFill>
              <a:srgbClr val="000000"/>
            </a:solidFill>
          </a:ln>
        </p:spPr>
        <p:txBody>
          <a:bodyPr wrap="square" lIns="0" tIns="0" rIns="0" bIns="0" rtlCol="0"/>
          <a:lstStyle/>
          <a:p>
            <a:endParaRPr/>
          </a:p>
        </p:txBody>
      </p:sp>
      <p:sp>
        <p:nvSpPr>
          <p:cNvPr id="41" name="object 41"/>
          <p:cNvSpPr/>
          <p:nvPr/>
        </p:nvSpPr>
        <p:spPr>
          <a:xfrm>
            <a:off x="5813242" y="4206246"/>
            <a:ext cx="1270" cy="0"/>
          </a:xfrm>
          <a:custGeom>
            <a:avLst/>
            <a:gdLst/>
            <a:ahLst/>
            <a:cxnLst/>
            <a:rect l="l" t="t" r="r" b="b"/>
            <a:pathLst>
              <a:path w="1270">
                <a:moveTo>
                  <a:pt x="0" y="0"/>
                </a:moveTo>
                <a:lnTo>
                  <a:pt x="1250" y="0"/>
                </a:lnTo>
              </a:path>
            </a:pathLst>
          </a:custGeom>
          <a:ln w="3175">
            <a:solidFill>
              <a:srgbClr val="000000"/>
            </a:solidFill>
          </a:ln>
        </p:spPr>
        <p:txBody>
          <a:bodyPr wrap="square" lIns="0" tIns="0" rIns="0" bIns="0" rtlCol="0"/>
          <a:lstStyle/>
          <a:p>
            <a:endParaRPr/>
          </a:p>
        </p:txBody>
      </p:sp>
      <p:sp>
        <p:nvSpPr>
          <p:cNvPr id="42" name="object 42"/>
          <p:cNvSpPr/>
          <p:nvPr/>
        </p:nvSpPr>
        <p:spPr>
          <a:xfrm>
            <a:off x="5813242" y="4190237"/>
            <a:ext cx="1270" cy="0"/>
          </a:xfrm>
          <a:custGeom>
            <a:avLst/>
            <a:gdLst/>
            <a:ahLst/>
            <a:cxnLst/>
            <a:rect l="l" t="t" r="r" b="b"/>
            <a:pathLst>
              <a:path w="1270">
                <a:moveTo>
                  <a:pt x="0" y="0"/>
                </a:moveTo>
                <a:lnTo>
                  <a:pt x="1250" y="0"/>
                </a:lnTo>
              </a:path>
            </a:pathLst>
          </a:custGeom>
          <a:ln w="3175">
            <a:solidFill>
              <a:srgbClr val="000000"/>
            </a:solidFill>
          </a:ln>
        </p:spPr>
        <p:txBody>
          <a:bodyPr wrap="square" lIns="0" tIns="0" rIns="0" bIns="0" rtlCol="0"/>
          <a:lstStyle/>
          <a:p>
            <a:endParaRPr/>
          </a:p>
        </p:txBody>
      </p:sp>
      <p:sp>
        <p:nvSpPr>
          <p:cNvPr id="43" name="object 43"/>
          <p:cNvSpPr/>
          <p:nvPr/>
        </p:nvSpPr>
        <p:spPr>
          <a:xfrm>
            <a:off x="5813242" y="4174228"/>
            <a:ext cx="1270" cy="0"/>
          </a:xfrm>
          <a:custGeom>
            <a:avLst/>
            <a:gdLst/>
            <a:ahLst/>
            <a:cxnLst/>
            <a:rect l="l" t="t" r="r" b="b"/>
            <a:pathLst>
              <a:path w="1270">
                <a:moveTo>
                  <a:pt x="0" y="0"/>
                </a:moveTo>
                <a:lnTo>
                  <a:pt x="1250" y="0"/>
                </a:lnTo>
              </a:path>
            </a:pathLst>
          </a:custGeom>
          <a:ln w="3175">
            <a:solidFill>
              <a:srgbClr val="000000"/>
            </a:solidFill>
          </a:ln>
        </p:spPr>
        <p:txBody>
          <a:bodyPr wrap="square" lIns="0" tIns="0" rIns="0" bIns="0" rtlCol="0"/>
          <a:lstStyle/>
          <a:p>
            <a:endParaRPr/>
          </a:p>
        </p:txBody>
      </p:sp>
      <p:sp>
        <p:nvSpPr>
          <p:cNvPr id="44" name="object 44"/>
          <p:cNvSpPr/>
          <p:nvPr/>
        </p:nvSpPr>
        <p:spPr>
          <a:xfrm>
            <a:off x="5813242" y="4158219"/>
            <a:ext cx="1270" cy="0"/>
          </a:xfrm>
          <a:custGeom>
            <a:avLst/>
            <a:gdLst/>
            <a:ahLst/>
            <a:cxnLst/>
            <a:rect l="l" t="t" r="r" b="b"/>
            <a:pathLst>
              <a:path w="1270">
                <a:moveTo>
                  <a:pt x="0" y="0"/>
                </a:moveTo>
                <a:lnTo>
                  <a:pt x="1250" y="0"/>
                </a:lnTo>
              </a:path>
            </a:pathLst>
          </a:custGeom>
          <a:ln w="3175">
            <a:solidFill>
              <a:srgbClr val="000000"/>
            </a:solidFill>
          </a:ln>
        </p:spPr>
        <p:txBody>
          <a:bodyPr wrap="square" lIns="0" tIns="0" rIns="0" bIns="0" rtlCol="0"/>
          <a:lstStyle/>
          <a:p>
            <a:endParaRPr/>
          </a:p>
        </p:txBody>
      </p:sp>
      <p:sp>
        <p:nvSpPr>
          <p:cNvPr id="45" name="object 45"/>
          <p:cNvSpPr/>
          <p:nvPr/>
        </p:nvSpPr>
        <p:spPr>
          <a:xfrm>
            <a:off x="5813242" y="4142210"/>
            <a:ext cx="1270" cy="0"/>
          </a:xfrm>
          <a:custGeom>
            <a:avLst/>
            <a:gdLst/>
            <a:ahLst/>
            <a:cxnLst/>
            <a:rect l="l" t="t" r="r" b="b"/>
            <a:pathLst>
              <a:path w="1270">
                <a:moveTo>
                  <a:pt x="0" y="0"/>
                </a:moveTo>
                <a:lnTo>
                  <a:pt x="1250" y="0"/>
                </a:lnTo>
              </a:path>
            </a:pathLst>
          </a:custGeom>
          <a:ln w="3175">
            <a:solidFill>
              <a:srgbClr val="000000"/>
            </a:solidFill>
          </a:ln>
        </p:spPr>
        <p:txBody>
          <a:bodyPr wrap="square" lIns="0" tIns="0" rIns="0" bIns="0" rtlCol="0"/>
          <a:lstStyle/>
          <a:p>
            <a:endParaRPr/>
          </a:p>
        </p:txBody>
      </p:sp>
      <p:sp>
        <p:nvSpPr>
          <p:cNvPr id="46" name="object 46"/>
          <p:cNvSpPr/>
          <p:nvPr/>
        </p:nvSpPr>
        <p:spPr>
          <a:xfrm>
            <a:off x="5813242" y="4126183"/>
            <a:ext cx="1270" cy="0"/>
          </a:xfrm>
          <a:custGeom>
            <a:avLst/>
            <a:gdLst/>
            <a:ahLst/>
            <a:cxnLst/>
            <a:rect l="l" t="t" r="r" b="b"/>
            <a:pathLst>
              <a:path w="1270">
                <a:moveTo>
                  <a:pt x="0" y="0"/>
                </a:moveTo>
                <a:lnTo>
                  <a:pt x="1250" y="0"/>
                </a:lnTo>
              </a:path>
            </a:pathLst>
          </a:custGeom>
          <a:ln w="3175">
            <a:solidFill>
              <a:srgbClr val="000000"/>
            </a:solidFill>
          </a:ln>
        </p:spPr>
        <p:txBody>
          <a:bodyPr wrap="square" lIns="0" tIns="0" rIns="0" bIns="0" rtlCol="0"/>
          <a:lstStyle/>
          <a:p>
            <a:endParaRPr/>
          </a:p>
        </p:txBody>
      </p:sp>
      <p:sp>
        <p:nvSpPr>
          <p:cNvPr id="47" name="object 47"/>
          <p:cNvSpPr/>
          <p:nvPr/>
        </p:nvSpPr>
        <p:spPr>
          <a:xfrm>
            <a:off x="5813242" y="4110192"/>
            <a:ext cx="1270" cy="0"/>
          </a:xfrm>
          <a:custGeom>
            <a:avLst/>
            <a:gdLst/>
            <a:ahLst/>
            <a:cxnLst/>
            <a:rect l="l" t="t" r="r" b="b"/>
            <a:pathLst>
              <a:path w="1270">
                <a:moveTo>
                  <a:pt x="0" y="0"/>
                </a:moveTo>
                <a:lnTo>
                  <a:pt x="1250" y="0"/>
                </a:lnTo>
              </a:path>
            </a:pathLst>
          </a:custGeom>
          <a:ln w="3175">
            <a:solidFill>
              <a:srgbClr val="000000"/>
            </a:solidFill>
          </a:ln>
        </p:spPr>
        <p:txBody>
          <a:bodyPr wrap="square" lIns="0" tIns="0" rIns="0" bIns="0" rtlCol="0"/>
          <a:lstStyle/>
          <a:p>
            <a:endParaRPr/>
          </a:p>
        </p:txBody>
      </p:sp>
      <p:sp>
        <p:nvSpPr>
          <p:cNvPr id="48" name="object 48"/>
          <p:cNvSpPr/>
          <p:nvPr/>
        </p:nvSpPr>
        <p:spPr>
          <a:xfrm>
            <a:off x="5813242" y="4094165"/>
            <a:ext cx="1270" cy="0"/>
          </a:xfrm>
          <a:custGeom>
            <a:avLst/>
            <a:gdLst/>
            <a:ahLst/>
            <a:cxnLst/>
            <a:rect l="l" t="t" r="r" b="b"/>
            <a:pathLst>
              <a:path w="1270">
                <a:moveTo>
                  <a:pt x="0" y="0"/>
                </a:moveTo>
                <a:lnTo>
                  <a:pt x="1250" y="0"/>
                </a:lnTo>
              </a:path>
            </a:pathLst>
          </a:custGeom>
          <a:ln w="3175">
            <a:solidFill>
              <a:srgbClr val="000000"/>
            </a:solidFill>
          </a:ln>
        </p:spPr>
        <p:txBody>
          <a:bodyPr wrap="square" lIns="0" tIns="0" rIns="0" bIns="0" rtlCol="0"/>
          <a:lstStyle/>
          <a:p>
            <a:endParaRPr/>
          </a:p>
        </p:txBody>
      </p:sp>
      <p:sp>
        <p:nvSpPr>
          <p:cNvPr id="49" name="object 49"/>
          <p:cNvSpPr/>
          <p:nvPr/>
        </p:nvSpPr>
        <p:spPr>
          <a:xfrm>
            <a:off x="5813242" y="4078651"/>
            <a:ext cx="1270" cy="0"/>
          </a:xfrm>
          <a:custGeom>
            <a:avLst/>
            <a:gdLst/>
            <a:ahLst/>
            <a:cxnLst/>
            <a:rect l="l" t="t" r="r" b="b"/>
            <a:pathLst>
              <a:path w="1270">
                <a:moveTo>
                  <a:pt x="0" y="0"/>
                </a:moveTo>
                <a:lnTo>
                  <a:pt x="1250" y="0"/>
                </a:lnTo>
              </a:path>
            </a:pathLst>
          </a:custGeom>
          <a:ln w="3175">
            <a:solidFill>
              <a:srgbClr val="000000"/>
            </a:solidFill>
          </a:ln>
        </p:spPr>
        <p:txBody>
          <a:bodyPr wrap="square" lIns="0" tIns="0" rIns="0" bIns="0" rtlCol="0"/>
          <a:lstStyle/>
          <a:p>
            <a:endParaRPr/>
          </a:p>
        </p:txBody>
      </p:sp>
      <p:sp>
        <p:nvSpPr>
          <p:cNvPr id="50" name="object 50"/>
          <p:cNvSpPr/>
          <p:nvPr/>
        </p:nvSpPr>
        <p:spPr>
          <a:xfrm>
            <a:off x="5813242" y="4062642"/>
            <a:ext cx="1270" cy="0"/>
          </a:xfrm>
          <a:custGeom>
            <a:avLst/>
            <a:gdLst/>
            <a:ahLst/>
            <a:cxnLst/>
            <a:rect l="l" t="t" r="r" b="b"/>
            <a:pathLst>
              <a:path w="1270">
                <a:moveTo>
                  <a:pt x="0" y="0"/>
                </a:moveTo>
                <a:lnTo>
                  <a:pt x="1250" y="0"/>
                </a:lnTo>
              </a:path>
            </a:pathLst>
          </a:custGeom>
          <a:ln w="3175">
            <a:solidFill>
              <a:srgbClr val="000000"/>
            </a:solidFill>
          </a:ln>
        </p:spPr>
        <p:txBody>
          <a:bodyPr wrap="square" lIns="0" tIns="0" rIns="0" bIns="0" rtlCol="0"/>
          <a:lstStyle/>
          <a:p>
            <a:endParaRPr/>
          </a:p>
        </p:txBody>
      </p:sp>
      <p:sp>
        <p:nvSpPr>
          <p:cNvPr id="51" name="object 51"/>
          <p:cNvSpPr/>
          <p:nvPr/>
        </p:nvSpPr>
        <p:spPr>
          <a:xfrm>
            <a:off x="5813242" y="4047110"/>
            <a:ext cx="1270" cy="0"/>
          </a:xfrm>
          <a:custGeom>
            <a:avLst/>
            <a:gdLst/>
            <a:ahLst/>
            <a:cxnLst/>
            <a:rect l="l" t="t" r="r" b="b"/>
            <a:pathLst>
              <a:path w="1270">
                <a:moveTo>
                  <a:pt x="0" y="0"/>
                </a:moveTo>
                <a:lnTo>
                  <a:pt x="1250" y="0"/>
                </a:lnTo>
              </a:path>
            </a:pathLst>
          </a:custGeom>
          <a:ln w="3175">
            <a:solidFill>
              <a:srgbClr val="000000"/>
            </a:solidFill>
          </a:ln>
        </p:spPr>
        <p:txBody>
          <a:bodyPr wrap="square" lIns="0" tIns="0" rIns="0" bIns="0" rtlCol="0"/>
          <a:lstStyle/>
          <a:p>
            <a:endParaRPr/>
          </a:p>
        </p:txBody>
      </p:sp>
      <p:sp>
        <p:nvSpPr>
          <p:cNvPr id="52" name="object 52"/>
          <p:cNvSpPr/>
          <p:nvPr/>
        </p:nvSpPr>
        <p:spPr>
          <a:xfrm>
            <a:off x="5813242" y="4031083"/>
            <a:ext cx="1270" cy="0"/>
          </a:xfrm>
          <a:custGeom>
            <a:avLst/>
            <a:gdLst/>
            <a:ahLst/>
            <a:cxnLst/>
            <a:rect l="l" t="t" r="r" b="b"/>
            <a:pathLst>
              <a:path w="1270">
                <a:moveTo>
                  <a:pt x="0" y="0"/>
                </a:moveTo>
                <a:lnTo>
                  <a:pt x="1250" y="0"/>
                </a:lnTo>
              </a:path>
            </a:pathLst>
          </a:custGeom>
          <a:ln w="3175">
            <a:solidFill>
              <a:srgbClr val="000000"/>
            </a:solidFill>
          </a:ln>
        </p:spPr>
        <p:txBody>
          <a:bodyPr wrap="square" lIns="0" tIns="0" rIns="0" bIns="0" rtlCol="0"/>
          <a:lstStyle/>
          <a:p>
            <a:endParaRPr/>
          </a:p>
        </p:txBody>
      </p:sp>
      <p:sp>
        <p:nvSpPr>
          <p:cNvPr id="53" name="object 53"/>
          <p:cNvSpPr/>
          <p:nvPr/>
        </p:nvSpPr>
        <p:spPr>
          <a:xfrm>
            <a:off x="5813242" y="4015092"/>
            <a:ext cx="1270" cy="0"/>
          </a:xfrm>
          <a:custGeom>
            <a:avLst/>
            <a:gdLst/>
            <a:ahLst/>
            <a:cxnLst/>
            <a:rect l="l" t="t" r="r" b="b"/>
            <a:pathLst>
              <a:path w="1270">
                <a:moveTo>
                  <a:pt x="0" y="0"/>
                </a:moveTo>
                <a:lnTo>
                  <a:pt x="1250" y="0"/>
                </a:lnTo>
              </a:path>
            </a:pathLst>
          </a:custGeom>
          <a:ln w="3175">
            <a:solidFill>
              <a:srgbClr val="000000"/>
            </a:solidFill>
          </a:ln>
        </p:spPr>
        <p:txBody>
          <a:bodyPr wrap="square" lIns="0" tIns="0" rIns="0" bIns="0" rtlCol="0"/>
          <a:lstStyle/>
          <a:p>
            <a:endParaRPr/>
          </a:p>
        </p:txBody>
      </p:sp>
      <p:sp>
        <p:nvSpPr>
          <p:cNvPr id="54" name="object 54"/>
          <p:cNvSpPr/>
          <p:nvPr/>
        </p:nvSpPr>
        <p:spPr>
          <a:xfrm>
            <a:off x="5813242" y="3999065"/>
            <a:ext cx="1270" cy="0"/>
          </a:xfrm>
          <a:custGeom>
            <a:avLst/>
            <a:gdLst/>
            <a:ahLst/>
            <a:cxnLst/>
            <a:rect l="l" t="t" r="r" b="b"/>
            <a:pathLst>
              <a:path w="1270">
                <a:moveTo>
                  <a:pt x="0" y="0"/>
                </a:moveTo>
                <a:lnTo>
                  <a:pt x="1250" y="0"/>
                </a:lnTo>
              </a:path>
            </a:pathLst>
          </a:custGeom>
          <a:ln w="3175">
            <a:solidFill>
              <a:srgbClr val="000000"/>
            </a:solidFill>
          </a:ln>
        </p:spPr>
        <p:txBody>
          <a:bodyPr wrap="square" lIns="0" tIns="0" rIns="0" bIns="0" rtlCol="0"/>
          <a:lstStyle/>
          <a:p>
            <a:endParaRPr/>
          </a:p>
        </p:txBody>
      </p:sp>
      <p:sp>
        <p:nvSpPr>
          <p:cNvPr id="55" name="object 55"/>
          <p:cNvSpPr/>
          <p:nvPr/>
        </p:nvSpPr>
        <p:spPr>
          <a:xfrm>
            <a:off x="5813242" y="3983073"/>
            <a:ext cx="1270" cy="0"/>
          </a:xfrm>
          <a:custGeom>
            <a:avLst/>
            <a:gdLst/>
            <a:ahLst/>
            <a:cxnLst/>
            <a:rect l="l" t="t" r="r" b="b"/>
            <a:pathLst>
              <a:path w="1270">
                <a:moveTo>
                  <a:pt x="0" y="0"/>
                </a:moveTo>
                <a:lnTo>
                  <a:pt x="1250" y="0"/>
                </a:lnTo>
              </a:path>
            </a:pathLst>
          </a:custGeom>
          <a:ln w="3175">
            <a:solidFill>
              <a:srgbClr val="000000"/>
            </a:solidFill>
          </a:ln>
        </p:spPr>
        <p:txBody>
          <a:bodyPr wrap="square" lIns="0" tIns="0" rIns="0" bIns="0" rtlCol="0"/>
          <a:lstStyle/>
          <a:p>
            <a:endParaRPr/>
          </a:p>
        </p:txBody>
      </p:sp>
      <p:sp>
        <p:nvSpPr>
          <p:cNvPr id="56" name="object 56"/>
          <p:cNvSpPr/>
          <p:nvPr/>
        </p:nvSpPr>
        <p:spPr>
          <a:xfrm>
            <a:off x="5813242" y="3967047"/>
            <a:ext cx="1270" cy="0"/>
          </a:xfrm>
          <a:custGeom>
            <a:avLst/>
            <a:gdLst/>
            <a:ahLst/>
            <a:cxnLst/>
            <a:rect l="l" t="t" r="r" b="b"/>
            <a:pathLst>
              <a:path w="1270">
                <a:moveTo>
                  <a:pt x="0" y="0"/>
                </a:moveTo>
                <a:lnTo>
                  <a:pt x="1250" y="0"/>
                </a:lnTo>
              </a:path>
            </a:pathLst>
          </a:custGeom>
          <a:ln w="3175">
            <a:solidFill>
              <a:srgbClr val="000000"/>
            </a:solidFill>
          </a:ln>
        </p:spPr>
        <p:txBody>
          <a:bodyPr wrap="square" lIns="0" tIns="0" rIns="0" bIns="0" rtlCol="0"/>
          <a:lstStyle/>
          <a:p>
            <a:endParaRPr/>
          </a:p>
        </p:txBody>
      </p:sp>
      <p:sp>
        <p:nvSpPr>
          <p:cNvPr id="57" name="object 57"/>
          <p:cNvSpPr/>
          <p:nvPr/>
        </p:nvSpPr>
        <p:spPr>
          <a:xfrm>
            <a:off x="5813242" y="3951038"/>
            <a:ext cx="1270" cy="0"/>
          </a:xfrm>
          <a:custGeom>
            <a:avLst/>
            <a:gdLst/>
            <a:ahLst/>
            <a:cxnLst/>
            <a:rect l="l" t="t" r="r" b="b"/>
            <a:pathLst>
              <a:path w="1270">
                <a:moveTo>
                  <a:pt x="0" y="0"/>
                </a:moveTo>
                <a:lnTo>
                  <a:pt x="1250" y="0"/>
                </a:lnTo>
              </a:path>
            </a:pathLst>
          </a:custGeom>
          <a:ln w="3175">
            <a:solidFill>
              <a:srgbClr val="000000"/>
            </a:solidFill>
          </a:ln>
        </p:spPr>
        <p:txBody>
          <a:bodyPr wrap="square" lIns="0" tIns="0" rIns="0" bIns="0" rtlCol="0"/>
          <a:lstStyle/>
          <a:p>
            <a:endParaRPr/>
          </a:p>
        </p:txBody>
      </p:sp>
      <p:sp>
        <p:nvSpPr>
          <p:cNvPr id="58" name="object 58"/>
          <p:cNvSpPr/>
          <p:nvPr/>
        </p:nvSpPr>
        <p:spPr>
          <a:xfrm>
            <a:off x="5813242" y="3935029"/>
            <a:ext cx="1270" cy="0"/>
          </a:xfrm>
          <a:custGeom>
            <a:avLst/>
            <a:gdLst/>
            <a:ahLst/>
            <a:cxnLst/>
            <a:rect l="l" t="t" r="r" b="b"/>
            <a:pathLst>
              <a:path w="1270">
                <a:moveTo>
                  <a:pt x="0" y="0"/>
                </a:moveTo>
                <a:lnTo>
                  <a:pt x="1250" y="0"/>
                </a:lnTo>
              </a:path>
            </a:pathLst>
          </a:custGeom>
          <a:ln w="3175">
            <a:solidFill>
              <a:srgbClr val="000000"/>
            </a:solidFill>
          </a:ln>
        </p:spPr>
        <p:txBody>
          <a:bodyPr wrap="square" lIns="0" tIns="0" rIns="0" bIns="0" rtlCol="0"/>
          <a:lstStyle/>
          <a:p>
            <a:endParaRPr/>
          </a:p>
        </p:txBody>
      </p:sp>
      <p:sp>
        <p:nvSpPr>
          <p:cNvPr id="59" name="object 59"/>
          <p:cNvSpPr/>
          <p:nvPr/>
        </p:nvSpPr>
        <p:spPr>
          <a:xfrm>
            <a:off x="5813242" y="3919515"/>
            <a:ext cx="1270" cy="0"/>
          </a:xfrm>
          <a:custGeom>
            <a:avLst/>
            <a:gdLst/>
            <a:ahLst/>
            <a:cxnLst/>
            <a:rect l="l" t="t" r="r" b="b"/>
            <a:pathLst>
              <a:path w="1270">
                <a:moveTo>
                  <a:pt x="0" y="0"/>
                </a:moveTo>
                <a:lnTo>
                  <a:pt x="1250" y="0"/>
                </a:lnTo>
              </a:path>
            </a:pathLst>
          </a:custGeom>
          <a:ln w="3175">
            <a:solidFill>
              <a:srgbClr val="000000"/>
            </a:solidFill>
          </a:ln>
        </p:spPr>
        <p:txBody>
          <a:bodyPr wrap="square" lIns="0" tIns="0" rIns="0" bIns="0" rtlCol="0"/>
          <a:lstStyle/>
          <a:p>
            <a:endParaRPr/>
          </a:p>
        </p:txBody>
      </p:sp>
      <p:sp>
        <p:nvSpPr>
          <p:cNvPr id="60" name="object 60"/>
          <p:cNvSpPr/>
          <p:nvPr/>
        </p:nvSpPr>
        <p:spPr>
          <a:xfrm>
            <a:off x="5813242" y="3903965"/>
            <a:ext cx="1270" cy="0"/>
          </a:xfrm>
          <a:custGeom>
            <a:avLst/>
            <a:gdLst/>
            <a:ahLst/>
            <a:cxnLst/>
            <a:rect l="l" t="t" r="r" b="b"/>
            <a:pathLst>
              <a:path w="1270">
                <a:moveTo>
                  <a:pt x="0" y="0"/>
                </a:moveTo>
                <a:lnTo>
                  <a:pt x="1250" y="0"/>
                </a:lnTo>
              </a:path>
            </a:pathLst>
          </a:custGeom>
          <a:ln w="3175">
            <a:solidFill>
              <a:srgbClr val="000000"/>
            </a:solidFill>
          </a:ln>
        </p:spPr>
        <p:txBody>
          <a:bodyPr wrap="square" lIns="0" tIns="0" rIns="0" bIns="0" rtlCol="0"/>
          <a:lstStyle/>
          <a:p>
            <a:endParaRPr/>
          </a:p>
        </p:txBody>
      </p:sp>
      <p:sp>
        <p:nvSpPr>
          <p:cNvPr id="61" name="object 61"/>
          <p:cNvSpPr/>
          <p:nvPr/>
        </p:nvSpPr>
        <p:spPr>
          <a:xfrm>
            <a:off x="5813242" y="3887973"/>
            <a:ext cx="1270" cy="0"/>
          </a:xfrm>
          <a:custGeom>
            <a:avLst/>
            <a:gdLst/>
            <a:ahLst/>
            <a:cxnLst/>
            <a:rect l="l" t="t" r="r" b="b"/>
            <a:pathLst>
              <a:path w="1270">
                <a:moveTo>
                  <a:pt x="0" y="0"/>
                </a:moveTo>
                <a:lnTo>
                  <a:pt x="1250" y="0"/>
                </a:lnTo>
              </a:path>
            </a:pathLst>
          </a:custGeom>
          <a:ln w="3175">
            <a:solidFill>
              <a:srgbClr val="000000"/>
            </a:solidFill>
          </a:ln>
        </p:spPr>
        <p:txBody>
          <a:bodyPr wrap="square" lIns="0" tIns="0" rIns="0" bIns="0" rtlCol="0"/>
          <a:lstStyle/>
          <a:p>
            <a:endParaRPr/>
          </a:p>
        </p:txBody>
      </p:sp>
      <p:sp>
        <p:nvSpPr>
          <p:cNvPr id="62" name="object 62"/>
          <p:cNvSpPr/>
          <p:nvPr/>
        </p:nvSpPr>
        <p:spPr>
          <a:xfrm>
            <a:off x="5813242" y="3871946"/>
            <a:ext cx="1270" cy="0"/>
          </a:xfrm>
          <a:custGeom>
            <a:avLst/>
            <a:gdLst/>
            <a:ahLst/>
            <a:cxnLst/>
            <a:rect l="l" t="t" r="r" b="b"/>
            <a:pathLst>
              <a:path w="1270">
                <a:moveTo>
                  <a:pt x="0" y="0"/>
                </a:moveTo>
                <a:lnTo>
                  <a:pt x="1250" y="0"/>
                </a:lnTo>
              </a:path>
            </a:pathLst>
          </a:custGeom>
          <a:ln w="3175">
            <a:solidFill>
              <a:srgbClr val="000000"/>
            </a:solidFill>
          </a:ln>
        </p:spPr>
        <p:txBody>
          <a:bodyPr wrap="square" lIns="0" tIns="0" rIns="0" bIns="0" rtlCol="0"/>
          <a:lstStyle/>
          <a:p>
            <a:endParaRPr/>
          </a:p>
        </p:txBody>
      </p:sp>
      <p:sp>
        <p:nvSpPr>
          <p:cNvPr id="63" name="object 63"/>
          <p:cNvSpPr/>
          <p:nvPr/>
        </p:nvSpPr>
        <p:spPr>
          <a:xfrm>
            <a:off x="5813242" y="3855955"/>
            <a:ext cx="1270" cy="0"/>
          </a:xfrm>
          <a:custGeom>
            <a:avLst/>
            <a:gdLst/>
            <a:ahLst/>
            <a:cxnLst/>
            <a:rect l="l" t="t" r="r" b="b"/>
            <a:pathLst>
              <a:path w="1270">
                <a:moveTo>
                  <a:pt x="0" y="0"/>
                </a:moveTo>
                <a:lnTo>
                  <a:pt x="1250" y="0"/>
                </a:lnTo>
              </a:path>
            </a:pathLst>
          </a:custGeom>
          <a:ln w="3175">
            <a:solidFill>
              <a:srgbClr val="000000"/>
            </a:solidFill>
          </a:ln>
        </p:spPr>
        <p:txBody>
          <a:bodyPr wrap="square" lIns="0" tIns="0" rIns="0" bIns="0" rtlCol="0"/>
          <a:lstStyle/>
          <a:p>
            <a:endParaRPr/>
          </a:p>
        </p:txBody>
      </p:sp>
      <p:sp>
        <p:nvSpPr>
          <p:cNvPr id="64" name="object 64"/>
          <p:cNvSpPr/>
          <p:nvPr/>
        </p:nvSpPr>
        <p:spPr>
          <a:xfrm>
            <a:off x="5813242" y="3839928"/>
            <a:ext cx="1270" cy="0"/>
          </a:xfrm>
          <a:custGeom>
            <a:avLst/>
            <a:gdLst/>
            <a:ahLst/>
            <a:cxnLst/>
            <a:rect l="l" t="t" r="r" b="b"/>
            <a:pathLst>
              <a:path w="1270">
                <a:moveTo>
                  <a:pt x="0" y="0"/>
                </a:moveTo>
                <a:lnTo>
                  <a:pt x="1250" y="0"/>
                </a:lnTo>
              </a:path>
            </a:pathLst>
          </a:custGeom>
          <a:ln w="3175">
            <a:solidFill>
              <a:srgbClr val="000000"/>
            </a:solidFill>
          </a:ln>
        </p:spPr>
        <p:txBody>
          <a:bodyPr wrap="square" lIns="0" tIns="0" rIns="0" bIns="0" rtlCol="0"/>
          <a:lstStyle/>
          <a:p>
            <a:endParaRPr/>
          </a:p>
        </p:txBody>
      </p:sp>
      <p:sp>
        <p:nvSpPr>
          <p:cNvPr id="65" name="object 65"/>
          <p:cNvSpPr/>
          <p:nvPr/>
        </p:nvSpPr>
        <p:spPr>
          <a:xfrm>
            <a:off x="5813242" y="3823920"/>
            <a:ext cx="1270" cy="0"/>
          </a:xfrm>
          <a:custGeom>
            <a:avLst/>
            <a:gdLst/>
            <a:ahLst/>
            <a:cxnLst/>
            <a:rect l="l" t="t" r="r" b="b"/>
            <a:pathLst>
              <a:path w="1270">
                <a:moveTo>
                  <a:pt x="0" y="0"/>
                </a:moveTo>
                <a:lnTo>
                  <a:pt x="1250" y="0"/>
                </a:lnTo>
              </a:path>
            </a:pathLst>
          </a:custGeom>
          <a:ln w="3175">
            <a:solidFill>
              <a:srgbClr val="000000"/>
            </a:solidFill>
          </a:ln>
        </p:spPr>
        <p:txBody>
          <a:bodyPr wrap="square" lIns="0" tIns="0" rIns="0" bIns="0" rtlCol="0"/>
          <a:lstStyle/>
          <a:p>
            <a:endParaRPr/>
          </a:p>
        </p:txBody>
      </p:sp>
      <p:sp>
        <p:nvSpPr>
          <p:cNvPr id="66" name="object 66"/>
          <p:cNvSpPr/>
          <p:nvPr/>
        </p:nvSpPr>
        <p:spPr>
          <a:xfrm>
            <a:off x="5813242" y="3807910"/>
            <a:ext cx="1270" cy="0"/>
          </a:xfrm>
          <a:custGeom>
            <a:avLst/>
            <a:gdLst/>
            <a:ahLst/>
            <a:cxnLst/>
            <a:rect l="l" t="t" r="r" b="b"/>
            <a:pathLst>
              <a:path w="1270">
                <a:moveTo>
                  <a:pt x="0" y="0"/>
                </a:moveTo>
                <a:lnTo>
                  <a:pt x="1250" y="0"/>
                </a:lnTo>
              </a:path>
            </a:pathLst>
          </a:custGeom>
          <a:ln w="3175">
            <a:solidFill>
              <a:srgbClr val="000000"/>
            </a:solidFill>
          </a:ln>
        </p:spPr>
        <p:txBody>
          <a:bodyPr wrap="square" lIns="0" tIns="0" rIns="0" bIns="0" rtlCol="0"/>
          <a:lstStyle/>
          <a:p>
            <a:endParaRPr/>
          </a:p>
        </p:txBody>
      </p:sp>
      <p:sp>
        <p:nvSpPr>
          <p:cNvPr id="67" name="object 67"/>
          <p:cNvSpPr/>
          <p:nvPr/>
        </p:nvSpPr>
        <p:spPr>
          <a:xfrm>
            <a:off x="5813242" y="3791884"/>
            <a:ext cx="1270" cy="0"/>
          </a:xfrm>
          <a:custGeom>
            <a:avLst/>
            <a:gdLst/>
            <a:ahLst/>
            <a:cxnLst/>
            <a:rect l="l" t="t" r="r" b="b"/>
            <a:pathLst>
              <a:path w="1270">
                <a:moveTo>
                  <a:pt x="0" y="0"/>
                </a:moveTo>
                <a:lnTo>
                  <a:pt x="1250" y="0"/>
                </a:lnTo>
              </a:path>
            </a:pathLst>
          </a:custGeom>
          <a:ln w="3175">
            <a:solidFill>
              <a:srgbClr val="000000"/>
            </a:solidFill>
          </a:ln>
        </p:spPr>
        <p:txBody>
          <a:bodyPr wrap="square" lIns="0" tIns="0" rIns="0" bIns="0" rtlCol="0"/>
          <a:lstStyle/>
          <a:p>
            <a:endParaRPr/>
          </a:p>
        </p:txBody>
      </p:sp>
      <p:sp>
        <p:nvSpPr>
          <p:cNvPr id="68" name="object 68"/>
          <p:cNvSpPr/>
          <p:nvPr/>
        </p:nvSpPr>
        <p:spPr>
          <a:xfrm>
            <a:off x="5813242" y="3776369"/>
            <a:ext cx="1270" cy="0"/>
          </a:xfrm>
          <a:custGeom>
            <a:avLst/>
            <a:gdLst/>
            <a:ahLst/>
            <a:cxnLst/>
            <a:rect l="l" t="t" r="r" b="b"/>
            <a:pathLst>
              <a:path w="1270">
                <a:moveTo>
                  <a:pt x="0" y="0"/>
                </a:moveTo>
                <a:lnTo>
                  <a:pt x="1250" y="0"/>
                </a:lnTo>
              </a:path>
            </a:pathLst>
          </a:custGeom>
          <a:ln w="3175">
            <a:solidFill>
              <a:srgbClr val="000000"/>
            </a:solidFill>
          </a:ln>
        </p:spPr>
        <p:txBody>
          <a:bodyPr wrap="square" lIns="0" tIns="0" rIns="0" bIns="0" rtlCol="0"/>
          <a:lstStyle/>
          <a:p>
            <a:endParaRPr/>
          </a:p>
        </p:txBody>
      </p:sp>
      <p:sp>
        <p:nvSpPr>
          <p:cNvPr id="69" name="object 69"/>
          <p:cNvSpPr/>
          <p:nvPr/>
        </p:nvSpPr>
        <p:spPr>
          <a:xfrm>
            <a:off x="5813242" y="3760307"/>
            <a:ext cx="1270" cy="0"/>
          </a:xfrm>
          <a:custGeom>
            <a:avLst/>
            <a:gdLst/>
            <a:ahLst/>
            <a:cxnLst/>
            <a:rect l="l" t="t" r="r" b="b"/>
            <a:pathLst>
              <a:path w="1270">
                <a:moveTo>
                  <a:pt x="0" y="0"/>
                </a:moveTo>
                <a:lnTo>
                  <a:pt x="1250" y="0"/>
                </a:lnTo>
              </a:path>
            </a:pathLst>
          </a:custGeom>
          <a:ln w="3175">
            <a:solidFill>
              <a:srgbClr val="000000"/>
            </a:solidFill>
          </a:ln>
        </p:spPr>
        <p:txBody>
          <a:bodyPr wrap="square" lIns="0" tIns="0" rIns="0" bIns="0" rtlCol="0"/>
          <a:lstStyle/>
          <a:p>
            <a:endParaRPr/>
          </a:p>
        </p:txBody>
      </p:sp>
      <p:sp>
        <p:nvSpPr>
          <p:cNvPr id="70" name="object 70"/>
          <p:cNvSpPr/>
          <p:nvPr/>
        </p:nvSpPr>
        <p:spPr>
          <a:xfrm>
            <a:off x="5813242" y="3744775"/>
            <a:ext cx="1270" cy="0"/>
          </a:xfrm>
          <a:custGeom>
            <a:avLst/>
            <a:gdLst/>
            <a:ahLst/>
            <a:cxnLst/>
            <a:rect l="l" t="t" r="r" b="b"/>
            <a:pathLst>
              <a:path w="1270">
                <a:moveTo>
                  <a:pt x="0" y="0"/>
                </a:moveTo>
                <a:lnTo>
                  <a:pt x="1250" y="0"/>
                </a:lnTo>
              </a:path>
            </a:pathLst>
          </a:custGeom>
          <a:ln w="3175">
            <a:solidFill>
              <a:srgbClr val="000000"/>
            </a:solidFill>
          </a:ln>
        </p:spPr>
        <p:txBody>
          <a:bodyPr wrap="square" lIns="0" tIns="0" rIns="0" bIns="0" rtlCol="0"/>
          <a:lstStyle/>
          <a:p>
            <a:endParaRPr/>
          </a:p>
        </p:txBody>
      </p:sp>
      <p:sp>
        <p:nvSpPr>
          <p:cNvPr id="71" name="object 71"/>
          <p:cNvSpPr/>
          <p:nvPr/>
        </p:nvSpPr>
        <p:spPr>
          <a:xfrm>
            <a:off x="5813242" y="3728784"/>
            <a:ext cx="1270" cy="0"/>
          </a:xfrm>
          <a:custGeom>
            <a:avLst/>
            <a:gdLst/>
            <a:ahLst/>
            <a:cxnLst/>
            <a:rect l="l" t="t" r="r" b="b"/>
            <a:pathLst>
              <a:path w="1270">
                <a:moveTo>
                  <a:pt x="0" y="0"/>
                </a:moveTo>
                <a:lnTo>
                  <a:pt x="1250" y="0"/>
                </a:lnTo>
              </a:path>
            </a:pathLst>
          </a:custGeom>
          <a:ln w="3175">
            <a:solidFill>
              <a:srgbClr val="000000"/>
            </a:solidFill>
          </a:ln>
        </p:spPr>
        <p:txBody>
          <a:bodyPr wrap="square" lIns="0" tIns="0" rIns="0" bIns="0" rtlCol="0"/>
          <a:lstStyle/>
          <a:p>
            <a:endParaRPr/>
          </a:p>
        </p:txBody>
      </p:sp>
      <p:sp>
        <p:nvSpPr>
          <p:cNvPr id="72" name="object 72"/>
          <p:cNvSpPr/>
          <p:nvPr/>
        </p:nvSpPr>
        <p:spPr>
          <a:xfrm>
            <a:off x="5813242" y="3712757"/>
            <a:ext cx="1270" cy="0"/>
          </a:xfrm>
          <a:custGeom>
            <a:avLst/>
            <a:gdLst/>
            <a:ahLst/>
            <a:cxnLst/>
            <a:rect l="l" t="t" r="r" b="b"/>
            <a:pathLst>
              <a:path w="1270">
                <a:moveTo>
                  <a:pt x="0" y="0"/>
                </a:moveTo>
                <a:lnTo>
                  <a:pt x="1250" y="0"/>
                </a:lnTo>
              </a:path>
            </a:pathLst>
          </a:custGeom>
          <a:ln w="3175">
            <a:solidFill>
              <a:srgbClr val="000000"/>
            </a:solidFill>
          </a:ln>
        </p:spPr>
        <p:txBody>
          <a:bodyPr wrap="square" lIns="0" tIns="0" rIns="0" bIns="0" rtlCol="0"/>
          <a:lstStyle/>
          <a:p>
            <a:endParaRPr/>
          </a:p>
        </p:txBody>
      </p:sp>
      <p:sp>
        <p:nvSpPr>
          <p:cNvPr id="73" name="object 73"/>
          <p:cNvSpPr/>
          <p:nvPr/>
        </p:nvSpPr>
        <p:spPr>
          <a:xfrm>
            <a:off x="5813242" y="3696748"/>
            <a:ext cx="1270" cy="0"/>
          </a:xfrm>
          <a:custGeom>
            <a:avLst/>
            <a:gdLst/>
            <a:ahLst/>
            <a:cxnLst/>
            <a:rect l="l" t="t" r="r" b="b"/>
            <a:pathLst>
              <a:path w="1270">
                <a:moveTo>
                  <a:pt x="0" y="0"/>
                </a:moveTo>
                <a:lnTo>
                  <a:pt x="1250" y="0"/>
                </a:lnTo>
              </a:path>
            </a:pathLst>
          </a:custGeom>
          <a:ln w="3175">
            <a:solidFill>
              <a:srgbClr val="000000"/>
            </a:solidFill>
          </a:ln>
        </p:spPr>
        <p:txBody>
          <a:bodyPr wrap="square" lIns="0" tIns="0" rIns="0" bIns="0" rtlCol="0"/>
          <a:lstStyle/>
          <a:p>
            <a:endParaRPr/>
          </a:p>
        </p:txBody>
      </p:sp>
      <p:sp>
        <p:nvSpPr>
          <p:cNvPr id="74" name="object 74"/>
          <p:cNvSpPr/>
          <p:nvPr/>
        </p:nvSpPr>
        <p:spPr>
          <a:xfrm>
            <a:off x="5813242" y="3680739"/>
            <a:ext cx="1270" cy="0"/>
          </a:xfrm>
          <a:custGeom>
            <a:avLst/>
            <a:gdLst/>
            <a:ahLst/>
            <a:cxnLst/>
            <a:rect l="l" t="t" r="r" b="b"/>
            <a:pathLst>
              <a:path w="1270">
                <a:moveTo>
                  <a:pt x="0" y="0"/>
                </a:moveTo>
                <a:lnTo>
                  <a:pt x="1250" y="0"/>
                </a:lnTo>
              </a:path>
            </a:pathLst>
          </a:custGeom>
          <a:ln w="3175">
            <a:solidFill>
              <a:srgbClr val="000000"/>
            </a:solidFill>
          </a:ln>
        </p:spPr>
        <p:txBody>
          <a:bodyPr wrap="square" lIns="0" tIns="0" rIns="0" bIns="0" rtlCol="0"/>
          <a:lstStyle/>
          <a:p>
            <a:endParaRPr/>
          </a:p>
        </p:txBody>
      </p:sp>
      <p:sp>
        <p:nvSpPr>
          <p:cNvPr id="75" name="object 75"/>
          <p:cNvSpPr/>
          <p:nvPr/>
        </p:nvSpPr>
        <p:spPr>
          <a:xfrm>
            <a:off x="5813242" y="3664730"/>
            <a:ext cx="1270" cy="0"/>
          </a:xfrm>
          <a:custGeom>
            <a:avLst/>
            <a:gdLst/>
            <a:ahLst/>
            <a:cxnLst/>
            <a:rect l="l" t="t" r="r" b="b"/>
            <a:pathLst>
              <a:path w="1270">
                <a:moveTo>
                  <a:pt x="0" y="0"/>
                </a:moveTo>
                <a:lnTo>
                  <a:pt x="1250" y="0"/>
                </a:lnTo>
              </a:path>
            </a:pathLst>
          </a:custGeom>
          <a:ln w="3175">
            <a:solidFill>
              <a:srgbClr val="000000"/>
            </a:solidFill>
          </a:ln>
        </p:spPr>
        <p:txBody>
          <a:bodyPr wrap="square" lIns="0" tIns="0" rIns="0" bIns="0" rtlCol="0"/>
          <a:lstStyle/>
          <a:p>
            <a:endParaRPr/>
          </a:p>
        </p:txBody>
      </p:sp>
      <p:sp>
        <p:nvSpPr>
          <p:cNvPr id="76" name="object 76"/>
          <p:cNvSpPr/>
          <p:nvPr/>
        </p:nvSpPr>
        <p:spPr>
          <a:xfrm>
            <a:off x="6156183" y="4619717"/>
            <a:ext cx="1270" cy="0"/>
          </a:xfrm>
          <a:custGeom>
            <a:avLst/>
            <a:gdLst/>
            <a:ahLst/>
            <a:cxnLst/>
            <a:rect l="l" t="t" r="r" b="b"/>
            <a:pathLst>
              <a:path w="1270">
                <a:moveTo>
                  <a:pt x="0" y="0"/>
                </a:moveTo>
                <a:lnTo>
                  <a:pt x="1250" y="0"/>
                </a:lnTo>
              </a:path>
            </a:pathLst>
          </a:custGeom>
          <a:ln w="3175">
            <a:solidFill>
              <a:srgbClr val="000000"/>
            </a:solidFill>
          </a:ln>
        </p:spPr>
        <p:txBody>
          <a:bodyPr wrap="square" lIns="0" tIns="0" rIns="0" bIns="0" rtlCol="0"/>
          <a:lstStyle/>
          <a:p>
            <a:endParaRPr/>
          </a:p>
        </p:txBody>
      </p:sp>
      <p:sp>
        <p:nvSpPr>
          <p:cNvPr id="77" name="object 77"/>
          <p:cNvSpPr/>
          <p:nvPr/>
        </p:nvSpPr>
        <p:spPr>
          <a:xfrm>
            <a:off x="6156183" y="4603663"/>
            <a:ext cx="1270" cy="0"/>
          </a:xfrm>
          <a:custGeom>
            <a:avLst/>
            <a:gdLst/>
            <a:ahLst/>
            <a:cxnLst/>
            <a:rect l="l" t="t" r="r" b="b"/>
            <a:pathLst>
              <a:path w="1270">
                <a:moveTo>
                  <a:pt x="0" y="0"/>
                </a:moveTo>
                <a:lnTo>
                  <a:pt x="1250" y="0"/>
                </a:lnTo>
              </a:path>
            </a:pathLst>
          </a:custGeom>
          <a:ln w="3175">
            <a:solidFill>
              <a:srgbClr val="000000"/>
            </a:solidFill>
          </a:ln>
        </p:spPr>
        <p:txBody>
          <a:bodyPr wrap="square" lIns="0" tIns="0" rIns="0" bIns="0" rtlCol="0"/>
          <a:lstStyle/>
          <a:p>
            <a:endParaRPr/>
          </a:p>
        </p:txBody>
      </p:sp>
      <p:sp>
        <p:nvSpPr>
          <p:cNvPr id="78" name="object 78"/>
          <p:cNvSpPr/>
          <p:nvPr/>
        </p:nvSpPr>
        <p:spPr>
          <a:xfrm>
            <a:off x="6156183" y="4587695"/>
            <a:ext cx="1270" cy="0"/>
          </a:xfrm>
          <a:custGeom>
            <a:avLst/>
            <a:gdLst/>
            <a:ahLst/>
            <a:cxnLst/>
            <a:rect l="l" t="t" r="r" b="b"/>
            <a:pathLst>
              <a:path w="1270">
                <a:moveTo>
                  <a:pt x="0" y="0"/>
                </a:moveTo>
                <a:lnTo>
                  <a:pt x="1250" y="0"/>
                </a:lnTo>
              </a:path>
            </a:pathLst>
          </a:custGeom>
          <a:ln w="3175">
            <a:solidFill>
              <a:srgbClr val="000000"/>
            </a:solidFill>
          </a:ln>
        </p:spPr>
        <p:txBody>
          <a:bodyPr wrap="square" lIns="0" tIns="0" rIns="0" bIns="0" rtlCol="0"/>
          <a:lstStyle/>
          <a:p>
            <a:endParaRPr/>
          </a:p>
        </p:txBody>
      </p:sp>
      <p:sp>
        <p:nvSpPr>
          <p:cNvPr id="79" name="object 79"/>
          <p:cNvSpPr/>
          <p:nvPr/>
        </p:nvSpPr>
        <p:spPr>
          <a:xfrm>
            <a:off x="6156183" y="4571684"/>
            <a:ext cx="1270" cy="0"/>
          </a:xfrm>
          <a:custGeom>
            <a:avLst/>
            <a:gdLst/>
            <a:ahLst/>
            <a:cxnLst/>
            <a:rect l="l" t="t" r="r" b="b"/>
            <a:pathLst>
              <a:path w="1270">
                <a:moveTo>
                  <a:pt x="0" y="0"/>
                </a:moveTo>
                <a:lnTo>
                  <a:pt x="1250" y="0"/>
                </a:lnTo>
              </a:path>
            </a:pathLst>
          </a:custGeom>
          <a:ln w="3175">
            <a:solidFill>
              <a:srgbClr val="000000"/>
            </a:solidFill>
          </a:ln>
        </p:spPr>
        <p:txBody>
          <a:bodyPr wrap="square" lIns="0" tIns="0" rIns="0" bIns="0" rtlCol="0"/>
          <a:lstStyle/>
          <a:p>
            <a:endParaRPr/>
          </a:p>
        </p:txBody>
      </p:sp>
      <p:sp>
        <p:nvSpPr>
          <p:cNvPr id="80" name="object 80"/>
          <p:cNvSpPr/>
          <p:nvPr/>
        </p:nvSpPr>
        <p:spPr>
          <a:xfrm>
            <a:off x="6156183" y="4555675"/>
            <a:ext cx="1270" cy="0"/>
          </a:xfrm>
          <a:custGeom>
            <a:avLst/>
            <a:gdLst/>
            <a:ahLst/>
            <a:cxnLst/>
            <a:rect l="l" t="t" r="r" b="b"/>
            <a:pathLst>
              <a:path w="1270">
                <a:moveTo>
                  <a:pt x="0" y="0"/>
                </a:moveTo>
                <a:lnTo>
                  <a:pt x="1250" y="0"/>
                </a:lnTo>
              </a:path>
            </a:pathLst>
          </a:custGeom>
          <a:ln w="3175">
            <a:solidFill>
              <a:srgbClr val="000000"/>
            </a:solidFill>
          </a:ln>
        </p:spPr>
        <p:txBody>
          <a:bodyPr wrap="square" lIns="0" tIns="0" rIns="0" bIns="0" rtlCol="0"/>
          <a:lstStyle/>
          <a:p>
            <a:endParaRPr/>
          </a:p>
        </p:txBody>
      </p:sp>
      <p:sp>
        <p:nvSpPr>
          <p:cNvPr id="81" name="object 81"/>
          <p:cNvSpPr/>
          <p:nvPr/>
        </p:nvSpPr>
        <p:spPr>
          <a:xfrm>
            <a:off x="6156183" y="4539663"/>
            <a:ext cx="1270" cy="0"/>
          </a:xfrm>
          <a:custGeom>
            <a:avLst/>
            <a:gdLst/>
            <a:ahLst/>
            <a:cxnLst/>
            <a:rect l="l" t="t" r="r" b="b"/>
            <a:pathLst>
              <a:path w="1270">
                <a:moveTo>
                  <a:pt x="0" y="0"/>
                </a:moveTo>
                <a:lnTo>
                  <a:pt x="1250" y="0"/>
                </a:lnTo>
              </a:path>
            </a:pathLst>
          </a:custGeom>
          <a:ln w="3175">
            <a:solidFill>
              <a:srgbClr val="000000"/>
            </a:solidFill>
          </a:ln>
        </p:spPr>
        <p:txBody>
          <a:bodyPr wrap="square" lIns="0" tIns="0" rIns="0" bIns="0" rtlCol="0"/>
          <a:lstStyle/>
          <a:p>
            <a:endParaRPr/>
          </a:p>
        </p:txBody>
      </p:sp>
      <p:sp>
        <p:nvSpPr>
          <p:cNvPr id="82" name="object 82"/>
          <p:cNvSpPr/>
          <p:nvPr/>
        </p:nvSpPr>
        <p:spPr>
          <a:xfrm>
            <a:off x="6156183" y="4524095"/>
            <a:ext cx="1270" cy="0"/>
          </a:xfrm>
          <a:custGeom>
            <a:avLst/>
            <a:gdLst/>
            <a:ahLst/>
            <a:cxnLst/>
            <a:rect l="l" t="t" r="r" b="b"/>
            <a:pathLst>
              <a:path w="1270">
                <a:moveTo>
                  <a:pt x="0" y="0"/>
                </a:moveTo>
                <a:lnTo>
                  <a:pt x="1250" y="0"/>
                </a:lnTo>
              </a:path>
            </a:pathLst>
          </a:custGeom>
          <a:ln w="3175">
            <a:solidFill>
              <a:srgbClr val="000000"/>
            </a:solidFill>
          </a:ln>
        </p:spPr>
        <p:txBody>
          <a:bodyPr wrap="square" lIns="0" tIns="0" rIns="0" bIns="0" rtlCol="0"/>
          <a:lstStyle/>
          <a:p>
            <a:endParaRPr/>
          </a:p>
        </p:txBody>
      </p:sp>
      <p:sp>
        <p:nvSpPr>
          <p:cNvPr id="83" name="object 83"/>
          <p:cNvSpPr/>
          <p:nvPr/>
        </p:nvSpPr>
        <p:spPr>
          <a:xfrm>
            <a:off x="6156183" y="4508563"/>
            <a:ext cx="1270" cy="0"/>
          </a:xfrm>
          <a:custGeom>
            <a:avLst/>
            <a:gdLst/>
            <a:ahLst/>
            <a:cxnLst/>
            <a:rect l="l" t="t" r="r" b="b"/>
            <a:pathLst>
              <a:path w="1270">
                <a:moveTo>
                  <a:pt x="0" y="0"/>
                </a:moveTo>
                <a:lnTo>
                  <a:pt x="1250" y="0"/>
                </a:lnTo>
              </a:path>
            </a:pathLst>
          </a:custGeom>
          <a:ln w="3175">
            <a:solidFill>
              <a:srgbClr val="000000"/>
            </a:solidFill>
          </a:ln>
        </p:spPr>
        <p:txBody>
          <a:bodyPr wrap="square" lIns="0" tIns="0" rIns="0" bIns="0" rtlCol="0"/>
          <a:lstStyle/>
          <a:p>
            <a:endParaRPr/>
          </a:p>
        </p:txBody>
      </p:sp>
      <p:sp>
        <p:nvSpPr>
          <p:cNvPr id="84" name="object 84"/>
          <p:cNvSpPr/>
          <p:nvPr/>
        </p:nvSpPr>
        <p:spPr>
          <a:xfrm>
            <a:off x="6156183" y="4492554"/>
            <a:ext cx="1270" cy="0"/>
          </a:xfrm>
          <a:custGeom>
            <a:avLst/>
            <a:gdLst/>
            <a:ahLst/>
            <a:cxnLst/>
            <a:rect l="l" t="t" r="r" b="b"/>
            <a:pathLst>
              <a:path w="1270">
                <a:moveTo>
                  <a:pt x="0" y="0"/>
                </a:moveTo>
                <a:lnTo>
                  <a:pt x="1250" y="0"/>
                </a:lnTo>
              </a:path>
            </a:pathLst>
          </a:custGeom>
          <a:ln w="3175">
            <a:solidFill>
              <a:srgbClr val="000000"/>
            </a:solidFill>
          </a:ln>
        </p:spPr>
        <p:txBody>
          <a:bodyPr wrap="square" lIns="0" tIns="0" rIns="0" bIns="0" rtlCol="0"/>
          <a:lstStyle/>
          <a:p>
            <a:endParaRPr/>
          </a:p>
        </p:txBody>
      </p:sp>
      <p:sp>
        <p:nvSpPr>
          <p:cNvPr id="85" name="object 85"/>
          <p:cNvSpPr/>
          <p:nvPr/>
        </p:nvSpPr>
        <p:spPr>
          <a:xfrm>
            <a:off x="6156183" y="4476527"/>
            <a:ext cx="1270" cy="0"/>
          </a:xfrm>
          <a:custGeom>
            <a:avLst/>
            <a:gdLst/>
            <a:ahLst/>
            <a:cxnLst/>
            <a:rect l="l" t="t" r="r" b="b"/>
            <a:pathLst>
              <a:path w="1270">
                <a:moveTo>
                  <a:pt x="0" y="0"/>
                </a:moveTo>
                <a:lnTo>
                  <a:pt x="1250" y="0"/>
                </a:lnTo>
              </a:path>
            </a:pathLst>
          </a:custGeom>
          <a:ln w="3175">
            <a:solidFill>
              <a:srgbClr val="000000"/>
            </a:solidFill>
          </a:ln>
        </p:spPr>
        <p:txBody>
          <a:bodyPr wrap="square" lIns="0" tIns="0" rIns="0" bIns="0" rtlCol="0"/>
          <a:lstStyle/>
          <a:p>
            <a:endParaRPr/>
          </a:p>
        </p:txBody>
      </p:sp>
      <p:sp>
        <p:nvSpPr>
          <p:cNvPr id="86" name="object 86"/>
          <p:cNvSpPr/>
          <p:nvPr/>
        </p:nvSpPr>
        <p:spPr>
          <a:xfrm>
            <a:off x="6156183" y="4460536"/>
            <a:ext cx="1270" cy="0"/>
          </a:xfrm>
          <a:custGeom>
            <a:avLst/>
            <a:gdLst/>
            <a:ahLst/>
            <a:cxnLst/>
            <a:rect l="l" t="t" r="r" b="b"/>
            <a:pathLst>
              <a:path w="1270">
                <a:moveTo>
                  <a:pt x="0" y="0"/>
                </a:moveTo>
                <a:lnTo>
                  <a:pt x="1250" y="0"/>
                </a:lnTo>
              </a:path>
            </a:pathLst>
          </a:custGeom>
          <a:ln w="3175">
            <a:solidFill>
              <a:srgbClr val="000000"/>
            </a:solidFill>
          </a:ln>
        </p:spPr>
        <p:txBody>
          <a:bodyPr wrap="square" lIns="0" tIns="0" rIns="0" bIns="0" rtlCol="0"/>
          <a:lstStyle/>
          <a:p>
            <a:endParaRPr/>
          </a:p>
        </p:txBody>
      </p:sp>
      <p:sp>
        <p:nvSpPr>
          <p:cNvPr id="87" name="object 87"/>
          <p:cNvSpPr/>
          <p:nvPr/>
        </p:nvSpPr>
        <p:spPr>
          <a:xfrm>
            <a:off x="6156183" y="4444509"/>
            <a:ext cx="1270" cy="0"/>
          </a:xfrm>
          <a:custGeom>
            <a:avLst/>
            <a:gdLst/>
            <a:ahLst/>
            <a:cxnLst/>
            <a:rect l="l" t="t" r="r" b="b"/>
            <a:pathLst>
              <a:path w="1270">
                <a:moveTo>
                  <a:pt x="0" y="0"/>
                </a:moveTo>
                <a:lnTo>
                  <a:pt x="1250" y="0"/>
                </a:lnTo>
              </a:path>
            </a:pathLst>
          </a:custGeom>
          <a:ln w="3175">
            <a:solidFill>
              <a:srgbClr val="000000"/>
            </a:solidFill>
          </a:ln>
        </p:spPr>
        <p:txBody>
          <a:bodyPr wrap="square" lIns="0" tIns="0" rIns="0" bIns="0" rtlCol="0"/>
          <a:lstStyle/>
          <a:p>
            <a:endParaRPr/>
          </a:p>
        </p:txBody>
      </p:sp>
      <p:sp>
        <p:nvSpPr>
          <p:cNvPr id="88" name="object 88"/>
          <p:cNvSpPr/>
          <p:nvPr/>
        </p:nvSpPr>
        <p:spPr>
          <a:xfrm>
            <a:off x="6156183" y="4428518"/>
            <a:ext cx="1270" cy="0"/>
          </a:xfrm>
          <a:custGeom>
            <a:avLst/>
            <a:gdLst/>
            <a:ahLst/>
            <a:cxnLst/>
            <a:rect l="l" t="t" r="r" b="b"/>
            <a:pathLst>
              <a:path w="1270">
                <a:moveTo>
                  <a:pt x="0" y="0"/>
                </a:moveTo>
                <a:lnTo>
                  <a:pt x="1250" y="0"/>
                </a:lnTo>
              </a:path>
            </a:pathLst>
          </a:custGeom>
          <a:ln w="3175">
            <a:solidFill>
              <a:srgbClr val="000000"/>
            </a:solidFill>
          </a:ln>
        </p:spPr>
        <p:txBody>
          <a:bodyPr wrap="square" lIns="0" tIns="0" rIns="0" bIns="0" rtlCol="0"/>
          <a:lstStyle/>
          <a:p>
            <a:endParaRPr/>
          </a:p>
        </p:txBody>
      </p:sp>
      <p:sp>
        <p:nvSpPr>
          <p:cNvPr id="89" name="object 89"/>
          <p:cNvSpPr/>
          <p:nvPr/>
        </p:nvSpPr>
        <p:spPr>
          <a:xfrm>
            <a:off x="6156183" y="4412491"/>
            <a:ext cx="1270" cy="0"/>
          </a:xfrm>
          <a:custGeom>
            <a:avLst/>
            <a:gdLst/>
            <a:ahLst/>
            <a:cxnLst/>
            <a:rect l="l" t="t" r="r" b="b"/>
            <a:pathLst>
              <a:path w="1270">
                <a:moveTo>
                  <a:pt x="0" y="0"/>
                </a:moveTo>
                <a:lnTo>
                  <a:pt x="1250" y="0"/>
                </a:lnTo>
              </a:path>
            </a:pathLst>
          </a:custGeom>
          <a:ln w="3175">
            <a:solidFill>
              <a:srgbClr val="000000"/>
            </a:solidFill>
          </a:ln>
        </p:spPr>
        <p:txBody>
          <a:bodyPr wrap="square" lIns="0" tIns="0" rIns="0" bIns="0" rtlCol="0"/>
          <a:lstStyle/>
          <a:p>
            <a:endParaRPr/>
          </a:p>
        </p:txBody>
      </p:sp>
      <p:sp>
        <p:nvSpPr>
          <p:cNvPr id="90" name="object 90"/>
          <p:cNvSpPr/>
          <p:nvPr/>
        </p:nvSpPr>
        <p:spPr>
          <a:xfrm>
            <a:off x="6156183" y="4396482"/>
            <a:ext cx="1270" cy="0"/>
          </a:xfrm>
          <a:custGeom>
            <a:avLst/>
            <a:gdLst/>
            <a:ahLst/>
            <a:cxnLst/>
            <a:rect l="l" t="t" r="r" b="b"/>
            <a:pathLst>
              <a:path w="1270">
                <a:moveTo>
                  <a:pt x="0" y="0"/>
                </a:moveTo>
                <a:lnTo>
                  <a:pt x="1250" y="0"/>
                </a:lnTo>
              </a:path>
            </a:pathLst>
          </a:custGeom>
          <a:ln w="3175">
            <a:solidFill>
              <a:srgbClr val="000000"/>
            </a:solidFill>
          </a:ln>
        </p:spPr>
        <p:txBody>
          <a:bodyPr wrap="square" lIns="0" tIns="0" rIns="0" bIns="0" rtlCol="0"/>
          <a:lstStyle/>
          <a:p>
            <a:endParaRPr/>
          </a:p>
        </p:txBody>
      </p:sp>
      <p:sp>
        <p:nvSpPr>
          <p:cNvPr id="91" name="object 91"/>
          <p:cNvSpPr/>
          <p:nvPr/>
        </p:nvSpPr>
        <p:spPr>
          <a:xfrm>
            <a:off x="6156183" y="4380473"/>
            <a:ext cx="1270" cy="0"/>
          </a:xfrm>
          <a:custGeom>
            <a:avLst/>
            <a:gdLst/>
            <a:ahLst/>
            <a:cxnLst/>
            <a:rect l="l" t="t" r="r" b="b"/>
            <a:pathLst>
              <a:path w="1270">
                <a:moveTo>
                  <a:pt x="0" y="0"/>
                </a:moveTo>
                <a:lnTo>
                  <a:pt x="1250" y="0"/>
                </a:lnTo>
              </a:path>
            </a:pathLst>
          </a:custGeom>
          <a:ln w="3175">
            <a:solidFill>
              <a:srgbClr val="000000"/>
            </a:solidFill>
          </a:ln>
        </p:spPr>
        <p:txBody>
          <a:bodyPr wrap="square" lIns="0" tIns="0" rIns="0" bIns="0" rtlCol="0"/>
          <a:lstStyle/>
          <a:p>
            <a:endParaRPr/>
          </a:p>
        </p:txBody>
      </p:sp>
      <p:sp>
        <p:nvSpPr>
          <p:cNvPr id="92" name="object 92"/>
          <p:cNvSpPr/>
          <p:nvPr/>
        </p:nvSpPr>
        <p:spPr>
          <a:xfrm>
            <a:off x="6156183" y="4364941"/>
            <a:ext cx="1270" cy="0"/>
          </a:xfrm>
          <a:custGeom>
            <a:avLst/>
            <a:gdLst/>
            <a:ahLst/>
            <a:cxnLst/>
            <a:rect l="l" t="t" r="r" b="b"/>
            <a:pathLst>
              <a:path w="1270">
                <a:moveTo>
                  <a:pt x="0" y="0"/>
                </a:moveTo>
                <a:lnTo>
                  <a:pt x="1250" y="0"/>
                </a:lnTo>
              </a:path>
            </a:pathLst>
          </a:custGeom>
          <a:ln w="3175">
            <a:solidFill>
              <a:srgbClr val="000000"/>
            </a:solidFill>
          </a:ln>
        </p:spPr>
        <p:txBody>
          <a:bodyPr wrap="square" lIns="0" tIns="0" rIns="0" bIns="0" rtlCol="0"/>
          <a:lstStyle/>
          <a:p>
            <a:endParaRPr/>
          </a:p>
        </p:txBody>
      </p:sp>
      <p:sp>
        <p:nvSpPr>
          <p:cNvPr id="93" name="object 93"/>
          <p:cNvSpPr/>
          <p:nvPr/>
        </p:nvSpPr>
        <p:spPr>
          <a:xfrm>
            <a:off x="6156183" y="4349409"/>
            <a:ext cx="1270" cy="0"/>
          </a:xfrm>
          <a:custGeom>
            <a:avLst/>
            <a:gdLst/>
            <a:ahLst/>
            <a:cxnLst/>
            <a:rect l="l" t="t" r="r" b="b"/>
            <a:pathLst>
              <a:path w="1270">
                <a:moveTo>
                  <a:pt x="0" y="0"/>
                </a:moveTo>
                <a:lnTo>
                  <a:pt x="1250" y="0"/>
                </a:lnTo>
              </a:path>
            </a:pathLst>
          </a:custGeom>
          <a:ln w="3175">
            <a:solidFill>
              <a:srgbClr val="000000"/>
            </a:solidFill>
          </a:ln>
        </p:spPr>
        <p:txBody>
          <a:bodyPr wrap="square" lIns="0" tIns="0" rIns="0" bIns="0" rtlCol="0"/>
          <a:lstStyle/>
          <a:p>
            <a:endParaRPr/>
          </a:p>
        </p:txBody>
      </p:sp>
      <p:sp>
        <p:nvSpPr>
          <p:cNvPr id="94" name="object 94"/>
          <p:cNvSpPr/>
          <p:nvPr/>
        </p:nvSpPr>
        <p:spPr>
          <a:xfrm>
            <a:off x="6156183" y="4333418"/>
            <a:ext cx="1270" cy="0"/>
          </a:xfrm>
          <a:custGeom>
            <a:avLst/>
            <a:gdLst/>
            <a:ahLst/>
            <a:cxnLst/>
            <a:rect l="l" t="t" r="r" b="b"/>
            <a:pathLst>
              <a:path w="1270">
                <a:moveTo>
                  <a:pt x="0" y="0"/>
                </a:moveTo>
                <a:lnTo>
                  <a:pt x="1250" y="0"/>
                </a:lnTo>
              </a:path>
            </a:pathLst>
          </a:custGeom>
          <a:ln w="3175">
            <a:solidFill>
              <a:srgbClr val="000000"/>
            </a:solidFill>
          </a:ln>
        </p:spPr>
        <p:txBody>
          <a:bodyPr wrap="square" lIns="0" tIns="0" rIns="0" bIns="0" rtlCol="0"/>
          <a:lstStyle/>
          <a:p>
            <a:endParaRPr/>
          </a:p>
        </p:txBody>
      </p:sp>
      <p:sp>
        <p:nvSpPr>
          <p:cNvPr id="95" name="object 95"/>
          <p:cNvSpPr/>
          <p:nvPr/>
        </p:nvSpPr>
        <p:spPr>
          <a:xfrm>
            <a:off x="6156183" y="4317391"/>
            <a:ext cx="1270" cy="0"/>
          </a:xfrm>
          <a:custGeom>
            <a:avLst/>
            <a:gdLst/>
            <a:ahLst/>
            <a:cxnLst/>
            <a:rect l="l" t="t" r="r" b="b"/>
            <a:pathLst>
              <a:path w="1270">
                <a:moveTo>
                  <a:pt x="0" y="0"/>
                </a:moveTo>
                <a:lnTo>
                  <a:pt x="1250" y="0"/>
                </a:lnTo>
              </a:path>
            </a:pathLst>
          </a:custGeom>
          <a:ln w="3175">
            <a:solidFill>
              <a:srgbClr val="000000"/>
            </a:solidFill>
          </a:ln>
        </p:spPr>
        <p:txBody>
          <a:bodyPr wrap="square" lIns="0" tIns="0" rIns="0" bIns="0" rtlCol="0"/>
          <a:lstStyle/>
          <a:p>
            <a:endParaRPr/>
          </a:p>
        </p:txBody>
      </p:sp>
      <p:sp>
        <p:nvSpPr>
          <p:cNvPr id="96" name="object 96"/>
          <p:cNvSpPr/>
          <p:nvPr/>
        </p:nvSpPr>
        <p:spPr>
          <a:xfrm>
            <a:off x="6156183" y="4301400"/>
            <a:ext cx="1270" cy="0"/>
          </a:xfrm>
          <a:custGeom>
            <a:avLst/>
            <a:gdLst/>
            <a:ahLst/>
            <a:cxnLst/>
            <a:rect l="l" t="t" r="r" b="b"/>
            <a:pathLst>
              <a:path w="1270">
                <a:moveTo>
                  <a:pt x="0" y="0"/>
                </a:moveTo>
                <a:lnTo>
                  <a:pt x="1250" y="0"/>
                </a:lnTo>
              </a:path>
            </a:pathLst>
          </a:custGeom>
          <a:ln w="3175">
            <a:solidFill>
              <a:srgbClr val="000000"/>
            </a:solidFill>
          </a:ln>
        </p:spPr>
        <p:txBody>
          <a:bodyPr wrap="square" lIns="0" tIns="0" rIns="0" bIns="0" rtlCol="0"/>
          <a:lstStyle/>
          <a:p>
            <a:endParaRPr/>
          </a:p>
        </p:txBody>
      </p:sp>
      <p:sp>
        <p:nvSpPr>
          <p:cNvPr id="97" name="object 97"/>
          <p:cNvSpPr/>
          <p:nvPr/>
        </p:nvSpPr>
        <p:spPr>
          <a:xfrm>
            <a:off x="6156183" y="4285373"/>
            <a:ext cx="1270" cy="0"/>
          </a:xfrm>
          <a:custGeom>
            <a:avLst/>
            <a:gdLst/>
            <a:ahLst/>
            <a:cxnLst/>
            <a:rect l="l" t="t" r="r" b="b"/>
            <a:pathLst>
              <a:path w="1270">
                <a:moveTo>
                  <a:pt x="0" y="0"/>
                </a:moveTo>
                <a:lnTo>
                  <a:pt x="1250" y="0"/>
                </a:lnTo>
              </a:path>
            </a:pathLst>
          </a:custGeom>
          <a:ln w="3175">
            <a:solidFill>
              <a:srgbClr val="000000"/>
            </a:solidFill>
          </a:ln>
        </p:spPr>
        <p:txBody>
          <a:bodyPr wrap="square" lIns="0" tIns="0" rIns="0" bIns="0" rtlCol="0"/>
          <a:lstStyle/>
          <a:p>
            <a:endParaRPr/>
          </a:p>
        </p:txBody>
      </p:sp>
      <p:sp>
        <p:nvSpPr>
          <p:cNvPr id="98" name="object 98"/>
          <p:cNvSpPr/>
          <p:nvPr/>
        </p:nvSpPr>
        <p:spPr>
          <a:xfrm>
            <a:off x="6156183" y="4269364"/>
            <a:ext cx="1270" cy="0"/>
          </a:xfrm>
          <a:custGeom>
            <a:avLst/>
            <a:gdLst/>
            <a:ahLst/>
            <a:cxnLst/>
            <a:rect l="l" t="t" r="r" b="b"/>
            <a:pathLst>
              <a:path w="1270">
                <a:moveTo>
                  <a:pt x="0" y="0"/>
                </a:moveTo>
                <a:lnTo>
                  <a:pt x="1250" y="0"/>
                </a:lnTo>
              </a:path>
            </a:pathLst>
          </a:custGeom>
          <a:ln w="3175">
            <a:solidFill>
              <a:srgbClr val="000000"/>
            </a:solidFill>
          </a:ln>
        </p:spPr>
        <p:txBody>
          <a:bodyPr wrap="square" lIns="0" tIns="0" rIns="0" bIns="0" rtlCol="0"/>
          <a:lstStyle/>
          <a:p>
            <a:endParaRPr/>
          </a:p>
        </p:txBody>
      </p:sp>
      <p:sp>
        <p:nvSpPr>
          <p:cNvPr id="99" name="object 99"/>
          <p:cNvSpPr/>
          <p:nvPr/>
        </p:nvSpPr>
        <p:spPr>
          <a:xfrm>
            <a:off x="6156183" y="4253355"/>
            <a:ext cx="1270" cy="0"/>
          </a:xfrm>
          <a:custGeom>
            <a:avLst/>
            <a:gdLst/>
            <a:ahLst/>
            <a:cxnLst/>
            <a:rect l="l" t="t" r="r" b="b"/>
            <a:pathLst>
              <a:path w="1270">
                <a:moveTo>
                  <a:pt x="0" y="0"/>
                </a:moveTo>
                <a:lnTo>
                  <a:pt x="1250" y="0"/>
                </a:lnTo>
              </a:path>
            </a:pathLst>
          </a:custGeom>
          <a:ln w="3175">
            <a:solidFill>
              <a:srgbClr val="000000"/>
            </a:solidFill>
          </a:ln>
        </p:spPr>
        <p:txBody>
          <a:bodyPr wrap="square" lIns="0" tIns="0" rIns="0" bIns="0" rtlCol="0"/>
          <a:lstStyle/>
          <a:p>
            <a:endParaRPr/>
          </a:p>
        </p:txBody>
      </p:sp>
      <p:sp>
        <p:nvSpPr>
          <p:cNvPr id="100" name="object 100"/>
          <p:cNvSpPr/>
          <p:nvPr/>
        </p:nvSpPr>
        <p:spPr>
          <a:xfrm>
            <a:off x="6156183" y="4221778"/>
            <a:ext cx="1270" cy="0"/>
          </a:xfrm>
          <a:custGeom>
            <a:avLst/>
            <a:gdLst/>
            <a:ahLst/>
            <a:cxnLst/>
            <a:rect l="l" t="t" r="r" b="b"/>
            <a:pathLst>
              <a:path w="1270">
                <a:moveTo>
                  <a:pt x="0" y="0"/>
                </a:moveTo>
                <a:lnTo>
                  <a:pt x="1250" y="0"/>
                </a:lnTo>
              </a:path>
            </a:pathLst>
          </a:custGeom>
          <a:ln w="3175">
            <a:solidFill>
              <a:srgbClr val="000000"/>
            </a:solidFill>
          </a:ln>
        </p:spPr>
        <p:txBody>
          <a:bodyPr wrap="square" lIns="0" tIns="0" rIns="0" bIns="0" rtlCol="0"/>
          <a:lstStyle/>
          <a:p>
            <a:endParaRPr/>
          </a:p>
        </p:txBody>
      </p:sp>
      <p:sp>
        <p:nvSpPr>
          <p:cNvPr id="101" name="object 101"/>
          <p:cNvSpPr/>
          <p:nvPr/>
        </p:nvSpPr>
        <p:spPr>
          <a:xfrm>
            <a:off x="6156183" y="4206246"/>
            <a:ext cx="1270" cy="0"/>
          </a:xfrm>
          <a:custGeom>
            <a:avLst/>
            <a:gdLst/>
            <a:ahLst/>
            <a:cxnLst/>
            <a:rect l="l" t="t" r="r" b="b"/>
            <a:pathLst>
              <a:path w="1270">
                <a:moveTo>
                  <a:pt x="0" y="0"/>
                </a:moveTo>
                <a:lnTo>
                  <a:pt x="1250" y="0"/>
                </a:lnTo>
              </a:path>
            </a:pathLst>
          </a:custGeom>
          <a:ln w="3175">
            <a:solidFill>
              <a:srgbClr val="000000"/>
            </a:solidFill>
          </a:ln>
        </p:spPr>
        <p:txBody>
          <a:bodyPr wrap="square" lIns="0" tIns="0" rIns="0" bIns="0" rtlCol="0"/>
          <a:lstStyle/>
          <a:p>
            <a:endParaRPr/>
          </a:p>
        </p:txBody>
      </p:sp>
      <p:sp>
        <p:nvSpPr>
          <p:cNvPr id="102" name="object 102"/>
          <p:cNvSpPr/>
          <p:nvPr/>
        </p:nvSpPr>
        <p:spPr>
          <a:xfrm>
            <a:off x="6156183" y="4190237"/>
            <a:ext cx="1270" cy="0"/>
          </a:xfrm>
          <a:custGeom>
            <a:avLst/>
            <a:gdLst/>
            <a:ahLst/>
            <a:cxnLst/>
            <a:rect l="l" t="t" r="r" b="b"/>
            <a:pathLst>
              <a:path w="1270">
                <a:moveTo>
                  <a:pt x="0" y="0"/>
                </a:moveTo>
                <a:lnTo>
                  <a:pt x="1250" y="0"/>
                </a:lnTo>
              </a:path>
            </a:pathLst>
          </a:custGeom>
          <a:ln w="3175">
            <a:solidFill>
              <a:srgbClr val="000000"/>
            </a:solidFill>
          </a:ln>
        </p:spPr>
        <p:txBody>
          <a:bodyPr wrap="square" lIns="0" tIns="0" rIns="0" bIns="0" rtlCol="0"/>
          <a:lstStyle/>
          <a:p>
            <a:endParaRPr/>
          </a:p>
        </p:txBody>
      </p:sp>
      <p:sp>
        <p:nvSpPr>
          <p:cNvPr id="103" name="object 103"/>
          <p:cNvSpPr/>
          <p:nvPr/>
        </p:nvSpPr>
        <p:spPr>
          <a:xfrm>
            <a:off x="6156183" y="4174228"/>
            <a:ext cx="1270" cy="0"/>
          </a:xfrm>
          <a:custGeom>
            <a:avLst/>
            <a:gdLst/>
            <a:ahLst/>
            <a:cxnLst/>
            <a:rect l="l" t="t" r="r" b="b"/>
            <a:pathLst>
              <a:path w="1270">
                <a:moveTo>
                  <a:pt x="0" y="0"/>
                </a:moveTo>
                <a:lnTo>
                  <a:pt x="1250" y="0"/>
                </a:lnTo>
              </a:path>
            </a:pathLst>
          </a:custGeom>
          <a:ln w="3175">
            <a:solidFill>
              <a:srgbClr val="000000"/>
            </a:solidFill>
          </a:ln>
        </p:spPr>
        <p:txBody>
          <a:bodyPr wrap="square" lIns="0" tIns="0" rIns="0" bIns="0" rtlCol="0"/>
          <a:lstStyle/>
          <a:p>
            <a:endParaRPr/>
          </a:p>
        </p:txBody>
      </p:sp>
      <p:sp>
        <p:nvSpPr>
          <p:cNvPr id="104" name="object 104"/>
          <p:cNvSpPr/>
          <p:nvPr/>
        </p:nvSpPr>
        <p:spPr>
          <a:xfrm>
            <a:off x="6156183" y="4158219"/>
            <a:ext cx="1270" cy="0"/>
          </a:xfrm>
          <a:custGeom>
            <a:avLst/>
            <a:gdLst/>
            <a:ahLst/>
            <a:cxnLst/>
            <a:rect l="l" t="t" r="r" b="b"/>
            <a:pathLst>
              <a:path w="1270">
                <a:moveTo>
                  <a:pt x="0" y="0"/>
                </a:moveTo>
                <a:lnTo>
                  <a:pt x="1250" y="0"/>
                </a:lnTo>
              </a:path>
            </a:pathLst>
          </a:custGeom>
          <a:ln w="3175">
            <a:solidFill>
              <a:srgbClr val="000000"/>
            </a:solidFill>
          </a:ln>
        </p:spPr>
        <p:txBody>
          <a:bodyPr wrap="square" lIns="0" tIns="0" rIns="0" bIns="0" rtlCol="0"/>
          <a:lstStyle/>
          <a:p>
            <a:endParaRPr/>
          </a:p>
        </p:txBody>
      </p:sp>
      <p:sp>
        <p:nvSpPr>
          <p:cNvPr id="105" name="object 105"/>
          <p:cNvSpPr/>
          <p:nvPr/>
        </p:nvSpPr>
        <p:spPr>
          <a:xfrm>
            <a:off x="6156183" y="4142210"/>
            <a:ext cx="1270" cy="0"/>
          </a:xfrm>
          <a:custGeom>
            <a:avLst/>
            <a:gdLst/>
            <a:ahLst/>
            <a:cxnLst/>
            <a:rect l="l" t="t" r="r" b="b"/>
            <a:pathLst>
              <a:path w="1270">
                <a:moveTo>
                  <a:pt x="0" y="0"/>
                </a:moveTo>
                <a:lnTo>
                  <a:pt x="1250" y="0"/>
                </a:lnTo>
              </a:path>
            </a:pathLst>
          </a:custGeom>
          <a:ln w="3175">
            <a:solidFill>
              <a:srgbClr val="000000"/>
            </a:solidFill>
          </a:ln>
        </p:spPr>
        <p:txBody>
          <a:bodyPr wrap="square" lIns="0" tIns="0" rIns="0" bIns="0" rtlCol="0"/>
          <a:lstStyle/>
          <a:p>
            <a:endParaRPr/>
          </a:p>
        </p:txBody>
      </p:sp>
      <p:sp>
        <p:nvSpPr>
          <p:cNvPr id="106" name="object 106"/>
          <p:cNvSpPr/>
          <p:nvPr/>
        </p:nvSpPr>
        <p:spPr>
          <a:xfrm>
            <a:off x="6156183" y="4126183"/>
            <a:ext cx="1270" cy="0"/>
          </a:xfrm>
          <a:custGeom>
            <a:avLst/>
            <a:gdLst/>
            <a:ahLst/>
            <a:cxnLst/>
            <a:rect l="l" t="t" r="r" b="b"/>
            <a:pathLst>
              <a:path w="1270">
                <a:moveTo>
                  <a:pt x="0" y="0"/>
                </a:moveTo>
                <a:lnTo>
                  <a:pt x="1250" y="0"/>
                </a:lnTo>
              </a:path>
            </a:pathLst>
          </a:custGeom>
          <a:ln w="3175">
            <a:solidFill>
              <a:srgbClr val="000000"/>
            </a:solidFill>
          </a:ln>
        </p:spPr>
        <p:txBody>
          <a:bodyPr wrap="square" lIns="0" tIns="0" rIns="0" bIns="0" rtlCol="0"/>
          <a:lstStyle/>
          <a:p>
            <a:endParaRPr/>
          </a:p>
        </p:txBody>
      </p:sp>
      <p:sp>
        <p:nvSpPr>
          <p:cNvPr id="107" name="object 107"/>
          <p:cNvSpPr/>
          <p:nvPr/>
        </p:nvSpPr>
        <p:spPr>
          <a:xfrm>
            <a:off x="6156183" y="4110192"/>
            <a:ext cx="1270" cy="0"/>
          </a:xfrm>
          <a:custGeom>
            <a:avLst/>
            <a:gdLst/>
            <a:ahLst/>
            <a:cxnLst/>
            <a:rect l="l" t="t" r="r" b="b"/>
            <a:pathLst>
              <a:path w="1270">
                <a:moveTo>
                  <a:pt x="0" y="0"/>
                </a:moveTo>
                <a:lnTo>
                  <a:pt x="1250" y="0"/>
                </a:lnTo>
              </a:path>
            </a:pathLst>
          </a:custGeom>
          <a:ln w="3175">
            <a:solidFill>
              <a:srgbClr val="000000"/>
            </a:solidFill>
          </a:ln>
        </p:spPr>
        <p:txBody>
          <a:bodyPr wrap="square" lIns="0" tIns="0" rIns="0" bIns="0" rtlCol="0"/>
          <a:lstStyle/>
          <a:p>
            <a:endParaRPr/>
          </a:p>
        </p:txBody>
      </p:sp>
      <p:sp>
        <p:nvSpPr>
          <p:cNvPr id="108" name="object 108"/>
          <p:cNvSpPr/>
          <p:nvPr/>
        </p:nvSpPr>
        <p:spPr>
          <a:xfrm>
            <a:off x="6156183" y="4094165"/>
            <a:ext cx="1270" cy="0"/>
          </a:xfrm>
          <a:custGeom>
            <a:avLst/>
            <a:gdLst/>
            <a:ahLst/>
            <a:cxnLst/>
            <a:rect l="l" t="t" r="r" b="b"/>
            <a:pathLst>
              <a:path w="1270">
                <a:moveTo>
                  <a:pt x="0" y="0"/>
                </a:moveTo>
                <a:lnTo>
                  <a:pt x="1250" y="0"/>
                </a:lnTo>
              </a:path>
            </a:pathLst>
          </a:custGeom>
          <a:ln w="3175">
            <a:solidFill>
              <a:srgbClr val="000000"/>
            </a:solidFill>
          </a:ln>
        </p:spPr>
        <p:txBody>
          <a:bodyPr wrap="square" lIns="0" tIns="0" rIns="0" bIns="0" rtlCol="0"/>
          <a:lstStyle/>
          <a:p>
            <a:endParaRPr/>
          </a:p>
        </p:txBody>
      </p:sp>
      <p:sp>
        <p:nvSpPr>
          <p:cNvPr id="109" name="object 109"/>
          <p:cNvSpPr/>
          <p:nvPr/>
        </p:nvSpPr>
        <p:spPr>
          <a:xfrm>
            <a:off x="6156183" y="4078651"/>
            <a:ext cx="1270" cy="0"/>
          </a:xfrm>
          <a:custGeom>
            <a:avLst/>
            <a:gdLst/>
            <a:ahLst/>
            <a:cxnLst/>
            <a:rect l="l" t="t" r="r" b="b"/>
            <a:pathLst>
              <a:path w="1270">
                <a:moveTo>
                  <a:pt x="0" y="0"/>
                </a:moveTo>
                <a:lnTo>
                  <a:pt x="1250" y="0"/>
                </a:lnTo>
              </a:path>
            </a:pathLst>
          </a:custGeom>
          <a:ln w="3175">
            <a:solidFill>
              <a:srgbClr val="000000"/>
            </a:solidFill>
          </a:ln>
        </p:spPr>
        <p:txBody>
          <a:bodyPr wrap="square" lIns="0" tIns="0" rIns="0" bIns="0" rtlCol="0"/>
          <a:lstStyle/>
          <a:p>
            <a:endParaRPr/>
          </a:p>
        </p:txBody>
      </p:sp>
      <p:sp>
        <p:nvSpPr>
          <p:cNvPr id="110" name="object 110"/>
          <p:cNvSpPr/>
          <p:nvPr/>
        </p:nvSpPr>
        <p:spPr>
          <a:xfrm>
            <a:off x="6156183" y="4062642"/>
            <a:ext cx="1270" cy="0"/>
          </a:xfrm>
          <a:custGeom>
            <a:avLst/>
            <a:gdLst/>
            <a:ahLst/>
            <a:cxnLst/>
            <a:rect l="l" t="t" r="r" b="b"/>
            <a:pathLst>
              <a:path w="1270">
                <a:moveTo>
                  <a:pt x="0" y="0"/>
                </a:moveTo>
                <a:lnTo>
                  <a:pt x="1250" y="0"/>
                </a:lnTo>
              </a:path>
            </a:pathLst>
          </a:custGeom>
          <a:ln w="3175">
            <a:solidFill>
              <a:srgbClr val="000000"/>
            </a:solidFill>
          </a:ln>
        </p:spPr>
        <p:txBody>
          <a:bodyPr wrap="square" lIns="0" tIns="0" rIns="0" bIns="0" rtlCol="0"/>
          <a:lstStyle/>
          <a:p>
            <a:endParaRPr/>
          </a:p>
        </p:txBody>
      </p:sp>
      <p:sp>
        <p:nvSpPr>
          <p:cNvPr id="111" name="object 111"/>
          <p:cNvSpPr/>
          <p:nvPr/>
        </p:nvSpPr>
        <p:spPr>
          <a:xfrm>
            <a:off x="6156183" y="4047110"/>
            <a:ext cx="1270" cy="0"/>
          </a:xfrm>
          <a:custGeom>
            <a:avLst/>
            <a:gdLst/>
            <a:ahLst/>
            <a:cxnLst/>
            <a:rect l="l" t="t" r="r" b="b"/>
            <a:pathLst>
              <a:path w="1270">
                <a:moveTo>
                  <a:pt x="0" y="0"/>
                </a:moveTo>
                <a:lnTo>
                  <a:pt x="1250" y="0"/>
                </a:lnTo>
              </a:path>
            </a:pathLst>
          </a:custGeom>
          <a:ln w="3175">
            <a:solidFill>
              <a:srgbClr val="000000"/>
            </a:solidFill>
          </a:ln>
        </p:spPr>
        <p:txBody>
          <a:bodyPr wrap="square" lIns="0" tIns="0" rIns="0" bIns="0" rtlCol="0"/>
          <a:lstStyle/>
          <a:p>
            <a:endParaRPr/>
          </a:p>
        </p:txBody>
      </p:sp>
      <p:sp>
        <p:nvSpPr>
          <p:cNvPr id="112" name="object 112"/>
          <p:cNvSpPr/>
          <p:nvPr/>
        </p:nvSpPr>
        <p:spPr>
          <a:xfrm>
            <a:off x="5988360" y="4032808"/>
            <a:ext cx="169545" cy="0"/>
          </a:xfrm>
          <a:custGeom>
            <a:avLst/>
            <a:gdLst/>
            <a:ahLst/>
            <a:cxnLst/>
            <a:rect l="l" t="t" r="r" b="b"/>
            <a:pathLst>
              <a:path w="169545">
                <a:moveTo>
                  <a:pt x="0" y="0"/>
                </a:moveTo>
                <a:lnTo>
                  <a:pt x="169073" y="0"/>
                </a:lnTo>
              </a:path>
            </a:pathLst>
          </a:custGeom>
          <a:ln w="4149">
            <a:solidFill>
              <a:srgbClr val="000000"/>
            </a:solidFill>
          </a:ln>
        </p:spPr>
        <p:txBody>
          <a:bodyPr wrap="square" lIns="0" tIns="0" rIns="0" bIns="0" rtlCol="0"/>
          <a:lstStyle/>
          <a:p>
            <a:endParaRPr/>
          </a:p>
        </p:txBody>
      </p:sp>
      <p:sp>
        <p:nvSpPr>
          <p:cNvPr id="113" name="object 113"/>
          <p:cNvSpPr/>
          <p:nvPr/>
        </p:nvSpPr>
        <p:spPr>
          <a:xfrm>
            <a:off x="6156183" y="4015092"/>
            <a:ext cx="1270" cy="0"/>
          </a:xfrm>
          <a:custGeom>
            <a:avLst/>
            <a:gdLst/>
            <a:ahLst/>
            <a:cxnLst/>
            <a:rect l="l" t="t" r="r" b="b"/>
            <a:pathLst>
              <a:path w="1270">
                <a:moveTo>
                  <a:pt x="0" y="0"/>
                </a:moveTo>
                <a:lnTo>
                  <a:pt x="1250" y="0"/>
                </a:lnTo>
              </a:path>
            </a:pathLst>
          </a:custGeom>
          <a:ln w="3175">
            <a:solidFill>
              <a:srgbClr val="000000"/>
            </a:solidFill>
          </a:ln>
        </p:spPr>
        <p:txBody>
          <a:bodyPr wrap="square" lIns="0" tIns="0" rIns="0" bIns="0" rtlCol="0"/>
          <a:lstStyle/>
          <a:p>
            <a:endParaRPr/>
          </a:p>
        </p:txBody>
      </p:sp>
      <p:sp>
        <p:nvSpPr>
          <p:cNvPr id="114" name="object 114"/>
          <p:cNvSpPr/>
          <p:nvPr/>
        </p:nvSpPr>
        <p:spPr>
          <a:xfrm>
            <a:off x="6156183" y="3999065"/>
            <a:ext cx="1270" cy="0"/>
          </a:xfrm>
          <a:custGeom>
            <a:avLst/>
            <a:gdLst/>
            <a:ahLst/>
            <a:cxnLst/>
            <a:rect l="l" t="t" r="r" b="b"/>
            <a:pathLst>
              <a:path w="1270">
                <a:moveTo>
                  <a:pt x="0" y="0"/>
                </a:moveTo>
                <a:lnTo>
                  <a:pt x="1250" y="0"/>
                </a:lnTo>
              </a:path>
            </a:pathLst>
          </a:custGeom>
          <a:ln w="3175">
            <a:solidFill>
              <a:srgbClr val="000000"/>
            </a:solidFill>
          </a:ln>
        </p:spPr>
        <p:txBody>
          <a:bodyPr wrap="square" lIns="0" tIns="0" rIns="0" bIns="0" rtlCol="0"/>
          <a:lstStyle/>
          <a:p>
            <a:endParaRPr/>
          </a:p>
        </p:txBody>
      </p:sp>
      <p:sp>
        <p:nvSpPr>
          <p:cNvPr id="115" name="object 115"/>
          <p:cNvSpPr/>
          <p:nvPr/>
        </p:nvSpPr>
        <p:spPr>
          <a:xfrm>
            <a:off x="6156183" y="3983073"/>
            <a:ext cx="1270" cy="0"/>
          </a:xfrm>
          <a:custGeom>
            <a:avLst/>
            <a:gdLst/>
            <a:ahLst/>
            <a:cxnLst/>
            <a:rect l="l" t="t" r="r" b="b"/>
            <a:pathLst>
              <a:path w="1270">
                <a:moveTo>
                  <a:pt x="0" y="0"/>
                </a:moveTo>
                <a:lnTo>
                  <a:pt x="1250" y="0"/>
                </a:lnTo>
              </a:path>
            </a:pathLst>
          </a:custGeom>
          <a:ln w="3175">
            <a:solidFill>
              <a:srgbClr val="000000"/>
            </a:solidFill>
          </a:ln>
        </p:spPr>
        <p:txBody>
          <a:bodyPr wrap="square" lIns="0" tIns="0" rIns="0" bIns="0" rtlCol="0"/>
          <a:lstStyle/>
          <a:p>
            <a:endParaRPr/>
          </a:p>
        </p:txBody>
      </p:sp>
      <p:sp>
        <p:nvSpPr>
          <p:cNvPr id="116" name="object 116"/>
          <p:cNvSpPr/>
          <p:nvPr/>
        </p:nvSpPr>
        <p:spPr>
          <a:xfrm>
            <a:off x="6156183" y="3967047"/>
            <a:ext cx="1270" cy="0"/>
          </a:xfrm>
          <a:custGeom>
            <a:avLst/>
            <a:gdLst/>
            <a:ahLst/>
            <a:cxnLst/>
            <a:rect l="l" t="t" r="r" b="b"/>
            <a:pathLst>
              <a:path w="1270">
                <a:moveTo>
                  <a:pt x="0" y="0"/>
                </a:moveTo>
                <a:lnTo>
                  <a:pt x="1250" y="0"/>
                </a:lnTo>
              </a:path>
            </a:pathLst>
          </a:custGeom>
          <a:ln w="3175">
            <a:solidFill>
              <a:srgbClr val="000000"/>
            </a:solidFill>
          </a:ln>
        </p:spPr>
        <p:txBody>
          <a:bodyPr wrap="square" lIns="0" tIns="0" rIns="0" bIns="0" rtlCol="0"/>
          <a:lstStyle/>
          <a:p>
            <a:endParaRPr/>
          </a:p>
        </p:txBody>
      </p:sp>
      <p:sp>
        <p:nvSpPr>
          <p:cNvPr id="117" name="object 117"/>
          <p:cNvSpPr/>
          <p:nvPr/>
        </p:nvSpPr>
        <p:spPr>
          <a:xfrm>
            <a:off x="6156183" y="3951038"/>
            <a:ext cx="1270" cy="0"/>
          </a:xfrm>
          <a:custGeom>
            <a:avLst/>
            <a:gdLst/>
            <a:ahLst/>
            <a:cxnLst/>
            <a:rect l="l" t="t" r="r" b="b"/>
            <a:pathLst>
              <a:path w="1270">
                <a:moveTo>
                  <a:pt x="0" y="0"/>
                </a:moveTo>
                <a:lnTo>
                  <a:pt x="1250" y="0"/>
                </a:lnTo>
              </a:path>
            </a:pathLst>
          </a:custGeom>
          <a:ln w="3175">
            <a:solidFill>
              <a:srgbClr val="000000"/>
            </a:solidFill>
          </a:ln>
        </p:spPr>
        <p:txBody>
          <a:bodyPr wrap="square" lIns="0" tIns="0" rIns="0" bIns="0" rtlCol="0"/>
          <a:lstStyle/>
          <a:p>
            <a:endParaRPr/>
          </a:p>
        </p:txBody>
      </p:sp>
      <p:sp>
        <p:nvSpPr>
          <p:cNvPr id="118" name="object 118"/>
          <p:cNvSpPr/>
          <p:nvPr/>
        </p:nvSpPr>
        <p:spPr>
          <a:xfrm>
            <a:off x="6156183" y="3935029"/>
            <a:ext cx="1270" cy="0"/>
          </a:xfrm>
          <a:custGeom>
            <a:avLst/>
            <a:gdLst/>
            <a:ahLst/>
            <a:cxnLst/>
            <a:rect l="l" t="t" r="r" b="b"/>
            <a:pathLst>
              <a:path w="1270">
                <a:moveTo>
                  <a:pt x="0" y="0"/>
                </a:moveTo>
                <a:lnTo>
                  <a:pt x="1250" y="0"/>
                </a:lnTo>
              </a:path>
            </a:pathLst>
          </a:custGeom>
          <a:ln w="3175">
            <a:solidFill>
              <a:srgbClr val="000000"/>
            </a:solidFill>
          </a:ln>
        </p:spPr>
        <p:txBody>
          <a:bodyPr wrap="square" lIns="0" tIns="0" rIns="0" bIns="0" rtlCol="0"/>
          <a:lstStyle/>
          <a:p>
            <a:endParaRPr/>
          </a:p>
        </p:txBody>
      </p:sp>
      <p:sp>
        <p:nvSpPr>
          <p:cNvPr id="119" name="object 119"/>
          <p:cNvSpPr/>
          <p:nvPr/>
        </p:nvSpPr>
        <p:spPr>
          <a:xfrm>
            <a:off x="6156183" y="3919515"/>
            <a:ext cx="1270" cy="0"/>
          </a:xfrm>
          <a:custGeom>
            <a:avLst/>
            <a:gdLst/>
            <a:ahLst/>
            <a:cxnLst/>
            <a:rect l="l" t="t" r="r" b="b"/>
            <a:pathLst>
              <a:path w="1270">
                <a:moveTo>
                  <a:pt x="0" y="0"/>
                </a:moveTo>
                <a:lnTo>
                  <a:pt x="1250" y="0"/>
                </a:lnTo>
              </a:path>
            </a:pathLst>
          </a:custGeom>
          <a:ln w="3175">
            <a:solidFill>
              <a:srgbClr val="000000"/>
            </a:solidFill>
          </a:ln>
        </p:spPr>
        <p:txBody>
          <a:bodyPr wrap="square" lIns="0" tIns="0" rIns="0" bIns="0" rtlCol="0"/>
          <a:lstStyle/>
          <a:p>
            <a:endParaRPr/>
          </a:p>
        </p:txBody>
      </p:sp>
      <p:sp>
        <p:nvSpPr>
          <p:cNvPr id="120" name="object 120"/>
          <p:cNvSpPr/>
          <p:nvPr/>
        </p:nvSpPr>
        <p:spPr>
          <a:xfrm>
            <a:off x="6156183" y="3903965"/>
            <a:ext cx="1270" cy="0"/>
          </a:xfrm>
          <a:custGeom>
            <a:avLst/>
            <a:gdLst/>
            <a:ahLst/>
            <a:cxnLst/>
            <a:rect l="l" t="t" r="r" b="b"/>
            <a:pathLst>
              <a:path w="1270">
                <a:moveTo>
                  <a:pt x="0" y="0"/>
                </a:moveTo>
                <a:lnTo>
                  <a:pt x="1250" y="0"/>
                </a:lnTo>
              </a:path>
            </a:pathLst>
          </a:custGeom>
          <a:ln w="3175">
            <a:solidFill>
              <a:srgbClr val="000000"/>
            </a:solidFill>
          </a:ln>
        </p:spPr>
        <p:txBody>
          <a:bodyPr wrap="square" lIns="0" tIns="0" rIns="0" bIns="0" rtlCol="0"/>
          <a:lstStyle/>
          <a:p>
            <a:endParaRPr/>
          </a:p>
        </p:txBody>
      </p:sp>
      <p:sp>
        <p:nvSpPr>
          <p:cNvPr id="121" name="object 121"/>
          <p:cNvSpPr/>
          <p:nvPr/>
        </p:nvSpPr>
        <p:spPr>
          <a:xfrm>
            <a:off x="6156183" y="3887973"/>
            <a:ext cx="1270" cy="0"/>
          </a:xfrm>
          <a:custGeom>
            <a:avLst/>
            <a:gdLst/>
            <a:ahLst/>
            <a:cxnLst/>
            <a:rect l="l" t="t" r="r" b="b"/>
            <a:pathLst>
              <a:path w="1270">
                <a:moveTo>
                  <a:pt x="0" y="0"/>
                </a:moveTo>
                <a:lnTo>
                  <a:pt x="1250" y="0"/>
                </a:lnTo>
              </a:path>
            </a:pathLst>
          </a:custGeom>
          <a:ln w="3175">
            <a:solidFill>
              <a:srgbClr val="000000"/>
            </a:solidFill>
          </a:ln>
        </p:spPr>
        <p:txBody>
          <a:bodyPr wrap="square" lIns="0" tIns="0" rIns="0" bIns="0" rtlCol="0"/>
          <a:lstStyle/>
          <a:p>
            <a:endParaRPr/>
          </a:p>
        </p:txBody>
      </p:sp>
      <p:sp>
        <p:nvSpPr>
          <p:cNvPr id="122" name="object 122"/>
          <p:cNvSpPr/>
          <p:nvPr/>
        </p:nvSpPr>
        <p:spPr>
          <a:xfrm>
            <a:off x="6156183" y="3871946"/>
            <a:ext cx="1270" cy="0"/>
          </a:xfrm>
          <a:custGeom>
            <a:avLst/>
            <a:gdLst/>
            <a:ahLst/>
            <a:cxnLst/>
            <a:rect l="l" t="t" r="r" b="b"/>
            <a:pathLst>
              <a:path w="1270">
                <a:moveTo>
                  <a:pt x="0" y="0"/>
                </a:moveTo>
                <a:lnTo>
                  <a:pt x="1250" y="0"/>
                </a:lnTo>
              </a:path>
            </a:pathLst>
          </a:custGeom>
          <a:ln w="3175">
            <a:solidFill>
              <a:srgbClr val="000000"/>
            </a:solidFill>
          </a:ln>
        </p:spPr>
        <p:txBody>
          <a:bodyPr wrap="square" lIns="0" tIns="0" rIns="0" bIns="0" rtlCol="0"/>
          <a:lstStyle/>
          <a:p>
            <a:endParaRPr/>
          </a:p>
        </p:txBody>
      </p:sp>
      <p:sp>
        <p:nvSpPr>
          <p:cNvPr id="123" name="object 123"/>
          <p:cNvSpPr/>
          <p:nvPr/>
        </p:nvSpPr>
        <p:spPr>
          <a:xfrm>
            <a:off x="6156183" y="3855955"/>
            <a:ext cx="1270" cy="0"/>
          </a:xfrm>
          <a:custGeom>
            <a:avLst/>
            <a:gdLst/>
            <a:ahLst/>
            <a:cxnLst/>
            <a:rect l="l" t="t" r="r" b="b"/>
            <a:pathLst>
              <a:path w="1270">
                <a:moveTo>
                  <a:pt x="0" y="0"/>
                </a:moveTo>
                <a:lnTo>
                  <a:pt x="1250" y="0"/>
                </a:lnTo>
              </a:path>
            </a:pathLst>
          </a:custGeom>
          <a:ln w="3175">
            <a:solidFill>
              <a:srgbClr val="000000"/>
            </a:solidFill>
          </a:ln>
        </p:spPr>
        <p:txBody>
          <a:bodyPr wrap="square" lIns="0" tIns="0" rIns="0" bIns="0" rtlCol="0"/>
          <a:lstStyle/>
          <a:p>
            <a:endParaRPr/>
          </a:p>
        </p:txBody>
      </p:sp>
      <p:sp>
        <p:nvSpPr>
          <p:cNvPr id="124" name="object 124"/>
          <p:cNvSpPr/>
          <p:nvPr/>
        </p:nvSpPr>
        <p:spPr>
          <a:xfrm>
            <a:off x="5988360" y="3837250"/>
            <a:ext cx="169545" cy="0"/>
          </a:xfrm>
          <a:custGeom>
            <a:avLst/>
            <a:gdLst/>
            <a:ahLst/>
            <a:cxnLst/>
            <a:rect l="l" t="t" r="r" b="b"/>
            <a:pathLst>
              <a:path w="169545">
                <a:moveTo>
                  <a:pt x="0" y="0"/>
                </a:moveTo>
                <a:lnTo>
                  <a:pt x="169073" y="0"/>
                </a:lnTo>
              </a:path>
            </a:pathLst>
          </a:custGeom>
          <a:ln w="6057">
            <a:solidFill>
              <a:srgbClr val="000000"/>
            </a:solidFill>
          </a:ln>
        </p:spPr>
        <p:txBody>
          <a:bodyPr wrap="square" lIns="0" tIns="0" rIns="0" bIns="0" rtlCol="0"/>
          <a:lstStyle/>
          <a:p>
            <a:endParaRPr/>
          </a:p>
        </p:txBody>
      </p:sp>
      <p:sp>
        <p:nvSpPr>
          <p:cNvPr id="125" name="object 125"/>
          <p:cNvSpPr/>
          <p:nvPr/>
        </p:nvSpPr>
        <p:spPr>
          <a:xfrm>
            <a:off x="6156183" y="3823920"/>
            <a:ext cx="1270" cy="0"/>
          </a:xfrm>
          <a:custGeom>
            <a:avLst/>
            <a:gdLst/>
            <a:ahLst/>
            <a:cxnLst/>
            <a:rect l="l" t="t" r="r" b="b"/>
            <a:pathLst>
              <a:path w="1270">
                <a:moveTo>
                  <a:pt x="0" y="0"/>
                </a:moveTo>
                <a:lnTo>
                  <a:pt x="1250" y="0"/>
                </a:lnTo>
              </a:path>
            </a:pathLst>
          </a:custGeom>
          <a:ln w="3175">
            <a:solidFill>
              <a:srgbClr val="000000"/>
            </a:solidFill>
          </a:ln>
        </p:spPr>
        <p:txBody>
          <a:bodyPr wrap="square" lIns="0" tIns="0" rIns="0" bIns="0" rtlCol="0"/>
          <a:lstStyle/>
          <a:p>
            <a:endParaRPr/>
          </a:p>
        </p:txBody>
      </p:sp>
      <p:sp>
        <p:nvSpPr>
          <p:cNvPr id="126" name="object 126"/>
          <p:cNvSpPr/>
          <p:nvPr/>
        </p:nvSpPr>
        <p:spPr>
          <a:xfrm>
            <a:off x="6156183" y="3807910"/>
            <a:ext cx="1270" cy="0"/>
          </a:xfrm>
          <a:custGeom>
            <a:avLst/>
            <a:gdLst/>
            <a:ahLst/>
            <a:cxnLst/>
            <a:rect l="l" t="t" r="r" b="b"/>
            <a:pathLst>
              <a:path w="1270">
                <a:moveTo>
                  <a:pt x="0" y="0"/>
                </a:moveTo>
                <a:lnTo>
                  <a:pt x="1250" y="0"/>
                </a:lnTo>
              </a:path>
            </a:pathLst>
          </a:custGeom>
          <a:ln w="3175">
            <a:solidFill>
              <a:srgbClr val="000000"/>
            </a:solidFill>
          </a:ln>
        </p:spPr>
        <p:txBody>
          <a:bodyPr wrap="square" lIns="0" tIns="0" rIns="0" bIns="0" rtlCol="0"/>
          <a:lstStyle/>
          <a:p>
            <a:endParaRPr/>
          </a:p>
        </p:txBody>
      </p:sp>
      <p:sp>
        <p:nvSpPr>
          <p:cNvPr id="127" name="object 127"/>
          <p:cNvSpPr/>
          <p:nvPr/>
        </p:nvSpPr>
        <p:spPr>
          <a:xfrm>
            <a:off x="6156183" y="3791884"/>
            <a:ext cx="1270" cy="0"/>
          </a:xfrm>
          <a:custGeom>
            <a:avLst/>
            <a:gdLst/>
            <a:ahLst/>
            <a:cxnLst/>
            <a:rect l="l" t="t" r="r" b="b"/>
            <a:pathLst>
              <a:path w="1270">
                <a:moveTo>
                  <a:pt x="0" y="0"/>
                </a:moveTo>
                <a:lnTo>
                  <a:pt x="1250" y="0"/>
                </a:lnTo>
              </a:path>
            </a:pathLst>
          </a:custGeom>
          <a:ln w="3175">
            <a:solidFill>
              <a:srgbClr val="000000"/>
            </a:solidFill>
          </a:ln>
        </p:spPr>
        <p:txBody>
          <a:bodyPr wrap="square" lIns="0" tIns="0" rIns="0" bIns="0" rtlCol="0"/>
          <a:lstStyle/>
          <a:p>
            <a:endParaRPr/>
          </a:p>
        </p:txBody>
      </p:sp>
      <p:sp>
        <p:nvSpPr>
          <p:cNvPr id="128" name="object 128"/>
          <p:cNvSpPr/>
          <p:nvPr/>
        </p:nvSpPr>
        <p:spPr>
          <a:xfrm>
            <a:off x="6156183" y="3776369"/>
            <a:ext cx="1270" cy="0"/>
          </a:xfrm>
          <a:custGeom>
            <a:avLst/>
            <a:gdLst/>
            <a:ahLst/>
            <a:cxnLst/>
            <a:rect l="l" t="t" r="r" b="b"/>
            <a:pathLst>
              <a:path w="1270">
                <a:moveTo>
                  <a:pt x="0" y="0"/>
                </a:moveTo>
                <a:lnTo>
                  <a:pt x="1250" y="0"/>
                </a:lnTo>
              </a:path>
            </a:pathLst>
          </a:custGeom>
          <a:ln w="3175">
            <a:solidFill>
              <a:srgbClr val="000000"/>
            </a:solidFill>
          </a:ln>
        </p:spPr>
        <p:txBody>
          <a:bodyPr wrap="square" lIns="0" tIns="0" rIns="0" bIns="0" rtlCol="0"/>
          <a:lstStyle/>
          <a:p>
            <a:endParaRPr/>
          </a:p>
        </p:txBody>
      </p:sp>
      <p:sp>
        <p:nvSpPr>
          <p:cNvPr id="129" name="object 129"/>
          <p:cNvSpPr/>
          <p:nvPr/>
        </p:nvSpPr>
        <p:spPr>
          <a:xfrm>
            <a:off x="6156183" y="3760307"/>
            <a:ext cx="1270" cy="0"/>
          </a:xfrm>
          <a:custGeom>
            <a:avLst/>
            <a:gdLst/>
            <a:ahLst/>
            <a:cxnLst/>
            <a:rect l="l" t="t" r="r" b="b"/>
            <a:pathLst>
              <a:path w="1270">
                <a:moveTo>
                  <a:pt x="0" y="0"/>
                </a:moveTo>
                <a:lnTo>
                  <a:pt x="1250" y="0"/>
                </a:lnTo>
              </a:path>
            </a:pathLst>
          </a:custGeom>
          <a:ln w="3175">
            <a:solidFill>
              <a:srgbClr val="000000"/>
            </a:solidFill>
          </a:ln>
        </p:spPr>
        <p:txBody>
          <a:bodyPr wrap="square" lIns="0" tIns="0" rIns="0" bIns="0" rtlCol="0"/>
          <a:lstStyle/>
          <a:p>
            <a:endParaRPr/>
          </a:p>
        </p:txBody>
      </p:sp>
      <p:sp>
        <p:nvSpPr>
          <p:cNvPr id="130" name="object 130"/>
          <p:cNvSpPr/>
          <p:nvPr/>
        </p:nvSpPr>
        <p:spPr>
          <a:xfrm>
            <a:off x="6156183" y="3744775"/>
            <a:ext cx="1270" cy="0"/>
          </a:xfrm>
          <a:custGeom>
            <a:avLst/>
            <a:gdLst/>
            <a:ahLst/>
            <a:cxnLst/>
            <a:rect l="l" t="t" r="r" b="b"/>
            <a:pathLst>
              <a:path w="1270">
                <a:moveTo>
                  <a:pt x="0" y="0"/>
                </a:moveTo>
                <a:lnTo>
                  <a:pt x="1250" y="0"/>
                </a:lnTo>
              </a:path>
            </a:pathLst>
          </a:custGeom>
          <a:ln w="3175">
            <a:solidFill>
              <a:srgbClr val="000000"/>
            </a:solidFill>
          </a:ln>
        </p:spPr>
        <p:txBody>
          <a:bodyPr wrap="square" lIns="0" tIns="0" rIns="0" bIns="0" rtlCol="0"/>
          <a:lstStyle/>
          <a:p>
            <a:endParaRPr/>
          </a:p>
        </p:txBody>
      </p:sp>
      <p:sp>
        <p:nvSpPr>
          <p:cNvPr id="131" name="object 131"/>
          <p:cNvSpPr/>
          <p:nvPr/>
        </p:nvSpPr>
        <p:spPr>
          <a:xfrm>
            <a:off x="6156183" y="3728784"/>
            <a:ext cx="1270" cy="0"/>
          </a:xfrm>
          <a:custGeom>
            <a:avLst/>
            <a:gdLst/>
            <a:ahLst/>
            <a:cxnLst/>
            <a:rect l="l" t="t" r="r" b="b"/>
            <a:pathLst>
              <a:path w="1270">
                <a:moveTo>
                  <a:pt x="0" y="0"/>
                </a:moveTo>
                <a:lnTo>
                  <a:pt x="1250" y="0"/>
                </a:lnTo>
              </a:path>
            </a:pathLst>
          </a:custGeom>
          <a:ln w="3175">
            <a:solidFill>
              <a:srgbClr val="000000"/>
            </a:solidFill>
          </a:ln>
        </p:spPr>
        <p:txBody>
          <a:bodyPr wrap="square" lIns="0" tIns="0" rIns="0" bIns="0" rtlCol="0"/>
          <a:lstStyle/>
          <a:p>
            <a:endParaRPr/>
          </a:p>
        </p:txBody>
      </p:sp>
      <p:sp>
        <p:nvSpPr>
          <p:cNvPr id="132" name="object 132"/>
          <p:cNvSpPr/>
          <p:nvPr/>
        </p:nvSpPr>
        <p:spPr>
          <a:xfrm>
            <a:off x="6156183" y="3712757"/>
            <a:ext cx="1270" cy="0"/>
          </a:xfrm>
          <a:custGeom>
            <a:avLst/>
            <a:gdLst/>
            <a:ahLst/>
            <a:cxnLst/>
            <a:rect l="l" t="t" r="r" b="b"/>
            <a:pathLst>
              <a:path w="1270">
                <a:moveTo>
                  <a:pt x="0" y="0"/>
                </a:moveTo>
                <a:lnTo>
                  <a:pt x="1250" y="0"/>
                </a:lnTo>
              </a:path>
            </a:pathLst>
          </a:custGeom>
          <a:ln w="3175">
            <a:solidFill>
              <a:srgbClr val="000000"/>
            </a:solidFill>
          </a:ln>
        </p:spPr>
        <p:txBody>
          <a:bodyPr wrap="square" lIns="0" tIns="0" rIns="0" bIns="0" rtlCol="0"/>
          <a:lstStyle/>
          <a:p>
            <a:endParaRPr/>
          </a:p>
        </p:txBody>
      </p:sp>
      <p:sp>
        <p:nvSpPr>
          <p:cNvPr id="133" name="object 133"/>
          <p:cNvSpPr/>
          <p:nvPr/>
        </p:nvSpPr>
        <p:spPr>
          <a:xfrm>
            <a:off x="6156183" y="3696748"/>
            <a:ext cx="1270" cy="0"/>
          </a:xfrm>
          <a:custGeom>
            <a:avLst/>
            <a:gdLst/>
            <a:ahLst/>
            <a:cxnLst/>
            <a:rect l="l" t="t" r="r" b="b"/>
            <a:pathLst>
              <a:path w="1270">
                <a:moveTo>
                  <a:pt x="0" y="0"/>
                </a:moveTo>
                <a:lnTo>
                  <a:pt x="1250" y="0"/>
                </a:lnTo>
              </a:path>
            </a:pathLst>
          </a:custGeom>
          <a:ln w="3175">
            <a:solidFill>
              <a:srgbClr val="000000"/>
            </a:solidFill>
          </a:ln>
        </p:spPr>
        <p:txBody>
          <a:bodyPr wrap="square" lIns="0" tIns="0" rIns="0" bIns="0" rtlCol="0"/>
          <a:lstStyle/>
          <a:p>
            <a:endParaRPr/>
          </a:p>
        </p:txBody>
      </p:sp>
      <p:sp>
        <p:nvSpPr>
          <p:cNvPr id="134" name="object 134"/>
          <p:cNvSpPr/>
          <p:nvPr/>
        </p:nvSpPr>
        <p:spPr>
          <a:xfrm>
            <a:off x="6156183" y="3680739"/>
            <a:ext cx="1270" cy="0"/>
          </a:xfrm>
          <a:custGeom>
            <a:avLst/>
            <a:gdLst/>
            <a:ahLst/>
            <a:cxnLst/>
            <a:rect l="l" t="t" r="r" b="b"/>
            <a:pathLst>
              <a:path w="1270">
                <a:moveTo>
                  <a:pt x="0" y="0"/>
                </a:moveTo>
                <a:lnTo>
                  <a:pt x="1250" y="0"/>
                </a:lnTo>
              </a:path>
            </a:pathLst>
          </a:custGeom>
          <a:ln w="3175">
            <a:solidFill>
              <a:srgbClr val="000000"/>
            </a:solidFill>
          </a:ln>
        </p:spPr>
        <p:txBody>
          <a:bodyPr wrap="square" lIns="0" tIns="0" rIns="0" bIns="0" rtlCol="0"/>
          <a:lstStyle/>
          <a:p>
            <a:endParaRPr/>
          </a:p>
        </p:txBody>
      </p:sp>
      <p:sp>
        <p:nvSpPr>
          <p:cNvPr id="135" name="object 135"/>
          <p:cNvSpPr/>
          <p:nvPr/>
        </p:nvSpPr>
        <p:spPr>
          <a:xfrm>
            <a:off x="6156183" y="3664730"/>
            <a:ext cx="1270" cy="0"/>
          </a:xfrm>
          <a:custGeom>
            <a:avLst/>
            <a:gdLst/>
            <a:ahLst/>
            <a:cxnLst/>
            <a:rect l="l" t="t" r="r" b="b"/>
            <a:pathLst>
              <a:path w="1270">
                <a:moveTo>
                  <a:pt x="0" y="0"/>
                </a:moveTo>
                <a:lnTo>
                  <a:pt x="1250" y="0"/>
                </a:lnTo>
              </a:path>
            </a:pathLst>
          </a:custGeom>
          <a:ln w="3175">
            <a:solidFill>
              <a:srgbClr val="000000"/>
            </a:solidFill>
          </a:ln>
        </p:spPr>
        <p:txBody>
          <a:bodyPr wrap="square" lIns="0" tIns="0" rIns="0" bIns="0" rtlCol="0"/>
          <a:lstStyle/>
          <a:p>
            <a:endParaRPr/>
          </a:p>
        </p:txBody>
      </p:sp>
      <p:sp>
        <p:nvSpPr>
          <p:cNvPr id="136" name="object 136"/>
          <p:cNvSpPr/>
          <p:nvPr/>
        </p:nvSpPr>
        <p:spPr>
          <a:xfrm>
            <a:off x="6156183" y="3648721"/>
            <a:ext cx="1270" cy="0"/>
          </a:xfrm>
          <a:custGeom>
            <a:avLst/>
            <a:gdLst/>
            <a:ahLst/>
            <a:cxnLst/>
            <a:rect l="l" t="t" r="r" b="b"/>
            <a:pathLst>
              <a:path w="1270">
                <a:moveTo>
                  <a:pt x="0" y="0"/>
                </a:moveTo>
                <a:lnTo>
                  <a:pt x="1250" y="0"/>
                </a:lnTo>
              </a:path>
            </a:pathLst>
          </a:custGeom>
          <a:ln w="3175">
            <a:solidFill>
              <a:srgbClr val="000000"/>
            </a:solidFill>
          </a:ln>
        </p:spPr>
        <p:txBody>
          <a:bodyPr wrap="square" lIns="0" tIns="0" rIns="0" bIns="0" rtlCol="0"/>
          <a:lstStyle/>
          <a:p>
            <a:endParaRPr/>
          </a:p>
        </p:txBody>
      </p:sp>
      <p:sp>
        <p:nvSpPr>
          <p:cNvPr id="137" name="object 137"/>
          <p:cNvSpPr/>
          <p:nvPr/>
        </p:nvSpPr>
        <p:spPr>
          <a:xfrm>
            <a:off x="6156183" y="3617180"/>
            <a:ext cx="1270" cy="0"/>
          </a:xfrm>
          <a:custGeom>
            <a:avLst/>
            <a:gdLst/>
            <a:ahLst/>
            <a:cxnLst/>
            <a:rect l="l" t="t" r="r" b="b"/>
            <a:pathLst>
              <a:path w="1270">
                <a:moveTo>
                  <a:pt x="0" y="0"/>
                </a:moveTo>
                <a:lnTo>
                  <a:pt x="1250" y="0"/>
                </a:lnTo>
              </a:path>
            </a:pathLst>
          </a:custGeom>
          <a:ln w="3175">
            <a:solidFill>
              <a:srgbClr val="000000"/>
            </a:solidFill>
          </a:ln>
        </p:spPr>
        <p:txBody>
          <a:bodyPr wrap="square" lIns="0" tIns="0" rIns="0" bIns="0" rtlCol="0"/>
          <a:lstStyle/>
          <a:p>
            <a:endParaRPr/>
          </a:p>
        </p:txBody>
      </p:sp>
      <p:sp>
        <p:nvSpPr>
          <p:cNvPr id="138" name="object 138"/>
          <p:cNvSpPr/>
          <p:nvPr/>
        </p:nvSpPr>
        <p:spPr>
          <a:xfrm>
            <a:off x="6156183" y="3585639"/>
            <a:ext cx="1270" cy="0"/>
          </a:xfrm>
          <a:custGeom>
            <a:avLst/>
            <a:gdLst/>
            <a:ahLst/>
            <a:cxnLst/>
            <a:rect l="l" t="t" r="r" b="b"/>
            <a:pathLst>
              <a:path w="1270">
                <a:moveTo>
                  <a:pt x="0" y="0"/>
                </a:moveTo>
                <a:lnTo>
                  <a:pt x="1250" y="0"/>
                </a:lnTo>
              </a:path>
            </a:pathLst>
          </a:custGeom>
          <a:ln w="3175">
            <a:solidFill>
              <a:srgbClr val="000000"/>
            </a:solidFill>
          </a:ln>
        </p:spPr>
        <p:txBody>
          <a:bodyPr wrap="square" lIns="0" tIns="0" rIns="0" bIns="0" rtlCol="0"/>
          <a:lstStyle/>
          <a:p>
            <a:endParaRPr/>
          </a:p>
        </p:txBody>
      </p:sp>
      <p:sp>
        <p:nvSpPr>
          <p:cNvPr id="139" name="object 139"/>
          <p:cNvSpPr/>
          <p:nvPr/>
        </p:nvSpPr>
        <p:spPr>
          <a:xfrm>
            <a:off x="6156183" y="3553621"/>
            <a:ext cx="1270" cy="0"/>
          </a:xfrm>
          <a:custGeom>
            <a:avLst/>
            <a:gdLst/>
            <a:ahLst/>
            <a:cxnLst/>
            <a:rect l="l" t="t" r="r" b="b"/>
            <a:pathLst>
              <a:path w="1270">
                <a:moveTo>
                  <a:pt x="0" y="0"/>
                </a:moveTo>
                <a:lnTo>
                  <a:pt x="1250" y="0"/>
                </a:lnTo>
              </a:path>
            </a:pathLst>
          </a:custGeom>
          <a:ln w="3175">
            <a:solidFill>
              <a:srgbClr val="000000"/>
            </a:solidFill>
          </a:ln>
        </p:spPr>
        <p:txBody>
          <a:bodyPr wrap="square" lIns="0" tIns="0" rIns="0" bIns="0" rtlCol="0"/>
          <a:lstStyle/>
          <a:p>
            <a:endParaRPr/>
          </a:p>
        </p:txBody>
      </p:sp>
      <p:sp>
        <p:nvSpPr>
          <p:cNvPr id="140" name="object 140"/>
          <p:cNvSpPr/>
          <p:nvPr/>
        </p:nvSpPr>
        <p:spPr>
          <a:xfrm>
            <a:off x="6156183" y="3521602"/>
            <a:ext cx="1270" cy="0"/>
          </a:xfrm>
          <a:custGeom>
            <a:avLst/>
            <a:gdLst/>
            <a:ahLst/>
            <a:cxnLst/>
            <a:rect l="l" t="t" r="r" b="b"/>
            <a:pathLst>
              <a:path w="1270">
                <a:moveTo>
                  <a:pt x="0" y="0"/>
                </a:moveTo>
                <a:lnTo>
                  <a:pt x="1250" y="0"/>
                </a:lnTo>
              </a:path>
            </a:pathLst>
          </a:custGeom>
          <a:ln w="3175">
            <a:solidFill>
              <a:srgbClr val="000000"/>
            </a:solidFill>
          </a:ln>
        </p:spPr>
        <p:txBody>
          <a:bodyPr wrap="square" lIns="0" tIns="0" rIns="0" bIns="0" rtlCol="0"/>
          <a:lstStyle/>
          <a:p>
            <a:endParaRPr/>
          </a:p>
        </p:txBody>
      </p:sp>
      <p:sp>
        <p:nvSpPr>
          <p:cNvPr id="141" name="object 141"/>
          <p:cNvSpPr/>
          <p:nvPr/>
        </p:nvSpPr>
        <p:spPr>
          <a:xfrm>
            <a:off x="6156183" y="3489584"/>
            <a:ext cx="1270" cy="0"/>
          </a:xfrm>
          <a:custGeom>
            <a:avLst/>
            <a:gdLst/>
            <a:ahLst/>
            <a:cxnLst/>
            <a:rect l="l" t="t" r="r" b="b"/>
            <a:pathLst>
              <a:path w="1270">
                <a:moveTo>
                  <a:pt x="0" y="0"/>
                </a:moveTo>
                <a:lnTo>
                  <a:pt x="1250" y="0"/>
                </a:lnTo>
              </a:path>
            </a:pathLst>
          </a:custGeom>
          <a:ln w="3175">
            <a:solidFill>
              <a:srgbClr val="000000"/>
            </a:solidFill>
          </a:ln>
        </p:spPr>
        <p:txBody>
          <a:bodyPr wrap="square" lIns="0" tIns="0" rIns="0" bIns="0" rtlCol="0"/>
          <a:lstStyle/>
          <a:p>
            <a:endParaRPr/>
          </a:p>
        </p:txBody>
      </p:sp>
      <p:sp>
        <p:nvSpPr>
          <p:cNvPr id="142" name="object 142"/>
          <p:cNvSpPr/>
          <p:nvPr/>
        </p:nvSpPr>
        <p:spPr>
          <a:xfrm>
            <a:off x="6156183" y="3458520"/>
            <a:ext cx="1270" cy="0"/>
          </a:xfrm>
          <a:custGeom>
            <a:avLst/>
            <a:gdLst/>
            <a:ahLst/>
            <a:cxnLst/>
            <a:rect l="l" t="t" r="r" b="b"/>
            <a:pathLst>
              <a:path w="1270">
                <a:moveTo>
                  <a:pt x="0" y="0"/>
                </a:moveTo>
                <a:lnTo>
                  <a:pt x="1250" y="0"/>
                </a:lnTo>
              </a:path>
            </a:pathLst>
          </a:custGeom>
          <a:ln w="3175">
            <a:solidFill>
              <a:srgbClr val="000000"/>
            </a:solidFill>
          </a:ln>
        </p:spPr>
        <p:txBody>
          <a:bodyPr wrap="square" lIns="0" tIns="0" rIns="0" bIns="0" rtlCol="0"/>
          <a:lstStyle/>
          <a:p>
            <a:endParaRPr/>
          </a:p>
        </p:txBody>
      </p:sp>
      <p:sp>
        <p:nvSpPr>
          <p:cNvPr id="143" name="object 143"/>
          <p:cNvSpPr/>
          <p:nvPr/>
        </p:nvSpPr>
        <p:spPr>
          <a:xfrm>
            <a:off x="6156183" y="3426502"/>
            <a:ext cx="1270" cy="0"/>
          </a:xfrm>
          <a:custGeom>
            <a:avLst/>
            <a:gdLst/>
            <a:ahLst/>
            <a:cxnLst/>
            <a:rect l="l" t="t" r="r" b="b"/>
            <a:pathLst>
              <a:path w="1270">
                <a:moveTo>
                  <a:pt x="0" y="0"/>
                </a:moveTo>
                <a:lnTo>
                  <a:pt x="1250" y="0"/>
                </a:lnTo>
              </a:path>
            </a:pathLst>
          </a:custGeom>
          <a:ln w="3175">
            <a:solidFill>
              <a:srgbClr val="000000"/>
            </a:solidFill>
          </a:ln>
        </p:spPr>
        <p:txBody>
          <a:bodyPr wrap="square" lIns="0" tIns="0" rIns="0" bIns="0" rtlCol="0"/>
          <a:lstStyle/>
          <a:p>
            <a:endParaRPr/>
          </a:p>
        </p:txBody>
      </p:sp>
      <p:sp>
        <p:nvSpPr>
          <p:cNvPr id="144" name="object 144"/>
          <p:cNvSpPr/>
          <p:nvPr/>
        </p:nvSpPr>
        <p:spPr>
          <a:xfrm>
            <a:off x="6156183" y="3394484"/>
            <a:ext cx="1270" cy="0"/>
          </a:xfrm>
          <a:custGeom>
            <a:avLst/>
            <a:gdLst/>
            <a:ahLst/>
            <a:cxnLst/>
            <a:rect l="l" t="t" r="r" b="b"/>
            <a:pathLst>
              <a:path w="1270">
                <a:moveTo>
                  <a:pt x="0" y="0"/>
                </a:moveTo>
                <a:lnTo>
                  <a:pt x="1250" y="0"/>
                </a:lnTo>
              </a:path>
            </a:pathLst>
          </a:custGeom>
          <a:ln w="3175">
            <a:solidFill>
              <a:srgbClr val="000000"/>
            </a:solidFill>
          </a:ln>
        </p:spPr>
        <p:txBody>
          <a:bodyPr wrap="square" lIns="0" tIns="0" rIns="0" bIns="0" rtlCol="0"/>
          <a:lstStyle/>
          <a:p>
            <a:endParaRPr/>
          </a:p>
        </p:txBody>
      </p:sp>
      <p:sp>
        <p:nvSpPr>
          <p:cNvPr id="145" name="object 145"/>
          <p:cNvSpPr/>
          <p:nvPr/>
        </p:nvSpPr>
        <p:spPr>
          <a:xfrm>
            <a:off x="6156183" y="3362466"/>
            <a:ext cx="1270" cy="0"/>
          </a:xfrm>
          <a:custGeom>
            <a:avLst/>
            <a:gdLst/>
            <a:ahLst/>
            <a:cxnLst/>
            <a:rect l="l" t="t" r="r" b="b"/>
            <a:pathLst>
              <a:path w="1270">
                <a:moveTo>
                  <a:pt x="0" y="0"/>
                </a:moveTo>
                <a:lnTo>
                  <a:pt x="1250" y="0"/>
                </a:lnTo>
              </a:path>
            </a:pathLst>
          </a:custGeom>
          <a:ln w="3175">
            <a:solidFill>
              <a:srgbClr val="000000"/>
            </a:solidFill>
          </a:ln>
        </p:spPr>
        <p:txBody>
          <a:bodyPr wrap="square" lIns="0" tIns="0" rIns="0" bIns="0" rtlCol="0"/>
          <a:lstStyle/>
          <a:p>
            <a:endParaRPr/>
          </a:p>
        </p:txBody>
      </p:sp>
      <p:sp>
        <p:nvSpPr>
          <p:cNvPr id="146" name="object 146"/>
          <p:cNvSpPr/>
          <p:nvPr/>
        </p:nvSpPr>
        <p:spPr>
          <a:xfrm>
            <a:off x="6156183" y="3330448"/>
            <a:ext cx="1270" cy="0"/>
          </a:xfrm>
          <a:custGeom>
            <a:avLst/>
            <a:gdLst/>
            <a:ahLst/>
            <a:cxnLst/>
            <a:rect l="l" t="t" r="r" b="b"/>
            <a:pathLst>
              <a:path w="1270">
                <a:moveTo>
                  <a:pt x="0" y="0"/>
                </a:moveTo>
                <a:lnTo>
                  <a:pt x="1250" y="0"/>
                </a:lnTo>
              </a:path>
            </a:pathLst>
          </a:custGeom>
          <a:ln w="3175">
            <a:solidFill>
              <a:srgbClr val="000000"/>
            </a:solidFill>
          </a:ln>
        </p:spPr>
        <p:txBody>
          <a:bodyPr wrap="square" lIns="0" tIns="0" rIns="0" bIns="0" rtlCol="0"/>
          <a:lstStyle/>
          <a:p>
            <a:endParaRPr/>
          </a:p>
        </p:txBody>
      </p:sp>
      <p:sp>
        <p:nvSpPr>
          <p:cNvPr id="147" name="object 147"/>
          <p:cNvSpPr/>
          <p:nvPr/>
        </p:nvSpPr>
        <p:spPr>
          <a:xfrm>
            <a:off x="6156183" y="3299331"/>
            <a:ext cx="1270" cy="0"/>
          </a:xfrm>
          <a:custGeom>
            <a:avLst/>
            <a:gdLst/>
            <a:ahLst/>
            <a:cxnLst/>
            <a:rect l="l" t="t" r="r" b="b"/>
            <a:pathLst>
              <a:path w="1270">
                <a:moveTo>
                  <a:pt x="0" y="0"/>
                </a:moveTo>
                <a:lnTo>
                  <a:pt x="1250" y="0"/>
                </a:lnTo>
              </a:path>
            </a:pathLst>
          </a:custGeom>
          <a:ln w="3175">
            <a:solidFill>
              <a:srgbClr val="000000"/>
            </a:solidFill>
          </a:ln>
        </p:spPr>
        <p:txBody>
          <a:bodyPr wrap="square" lIns="0" tIns="0" rIns="0" bIns="0" rtlCol="0"/>
          <a:lstStyle/>
          <a:p>
            <a:endParaRPr/>
          </a:p>
        </p:txBody>
      </p:sp>
      <p:sp>
        <p:nvSpPr>
          <p:cNvPr id="148" name="object 148"/>
          <p:cNvSpPr/>
          <p:nvPr/>
        </p:nvSpPr>
        <p:spPr>
          <a:xfrm>
            <a:off x="6156183" y="3267313"/>
            <a:ext cx="1270" cy="0"/>
          </a:xfrm>
          <a:custGeom>
            <a:avLst/>
            <a:gdLst/>
            <a:ahLst/>
            <a:cxnLst/>
            <a:rect l="l" t="t" r="r" b="b"/>
            <a:pathLst>
              <a:path w="1270">
                <a:moveTo>
                  <a:pt x="0" y="0"/>
                </a:moveTo>
                <a:lnTo>
                  <a:pt x="1250" y="0"/>
                </a:lnTo>
              </a:path>
            </a:pathLst>
          </a:custGeom>
          <a:ln w="3175">
            <a:solidFill>
              <a:srgbClr val="000000"/>
            </a:solidFill>
          </a:ln>
        </p:spPr>
        <p:txBody>
          <a:bodyPr wrap="square" lIns="0" tIns="0" rIns="0" bIns="0" rtlCol="0"/>
          <a:lstStyle/>
          <a:p>
            <a:endParaRPr/>
          </a:p>
        </p:txBody>
      </p:sp>
      <p:sp>
        <p:nvSpPr>
          <p:cNvPr id="149" name="object 149"/>
          <p:cNvSpPr/>
          <p:nvPr/>
        </p:nvSpPr>
        <p:spPr>
          <a:xfrm>
            <a:off x="5988360" y="3030298"/>
            <a:ext cx="169545" cy="0"/>
          </a:xfrm>
          <a:custGeom>
            <a:avLst/>
            <a:gdLst/>
            <a:ahLst/>
            <a:cxnLst/>
            <a:rect l="l" t="t" r="r" b="b"/>
            <a:pathLst>
              <a:path w="169545">
                <a:moveTo>
                  <a:pt x="0" y="0"/>
                </a:moveTo>
                <a:lnTo>
                  <a:pt x="169073" y="0"/>
                </a:lnTo>
              </a:path>
            </a:pathLst>
          </a:custGeom>
          <a:ln w="5032">
            <a:solidFill>
              <a:srgbClr val="000000"/>
            </a:solidFill>
          </a:ln>
        </p:spPr>
        <p:txBody>
          <a:bodyPr wrap="square" lIns="0" tIns="0" rIns="0" bIns="0" rtlCol="0"/>
          <a:lstStyle/>
          <a:p>
            <a:endParaRPr/>
          </a:p>
        </p:txBody>
      </p:sp>
      <p:sp>
        <p:nvSpPr>
          <p:cNvPr id="150" name="object 150"/>
          <p:cNvSpPr/>
          <p:nvPr/>
        </p:nvSpPr>
        <p:spPr>
          <a:xfrm>
            <a:off x="5988360" y="2835240"/>
            <a:ext cx="169545" cy="0"/>
          </a:xfrm>
          <a:custGeom>
            <a:avLst/>
            <a:gdLst/>
            <a:ahLst/>
            <a:cxnLst/>
            <a:rect l="l" t="t" r="r" b="b"/>
            <a:pathLst>
              <a:path w="169545">
                <a:moveTo>
                  <a:pt x="0" y="0"/>
                </a:moveTo>
                <a:lnTo>
                  <a:pt x="169073" y="0"/>
                </a:lnTo>
              </a:path>
            </a:pathLst>
          </a:custGeom>
          <a:ln w="5962">
            <a:solidFill>
              <a:srgbClr val="000000"/>
            </a:solidFill>
          </a:ln>
        </p:spPr>
        <p:txBody>
          <a:bodyPr wrap="square" lIns="0" tIns="0" rIns="0" bIns="0" rtlCol="0"/>
          <a:lstStyle/>
          <a:p>
            <a:endParaRPr/>
          </a:p>
        </p:txBody>
      </p:sp>
      <p:sp>
        <p:nvSpPr>
          <p:cNvPr id="151" name="object 151"/>
          <p:cNvSpPr/>
          <p:nvPr/>
        </p:nvSpPr>
        <p:spPr>
          <a:xfrm>
            <a:off x="7866219" y="4571684"/>
            <a:ext cx="1270" cy="0"/>
          </a:xfrm>
          <a:custGeom>
            <a:avLst/>
            <a:gdLst/>
            <a:ahLst/>
            <a:cxnLst/>
            <a:rect l="l" t="t" r="r" b="b"/>
            <a:pathLst>
              <a:path w="1270">
                <a:moveTo>
                  <a:pt x="0" y="0"/>
                </a:moveTo>
                <a:lnTo>
                  <a:pt x="1250" y="0"/>
                </a:lnTo>
              </a:path>
            </a:pathLst>
          </a:custGeom>
          <a:ln w="3175">
            <a:solidFill>
              <a:srgbClr val="000000"/>
            </a:solidFill>
          </a:ln>
        </p:spPr>
        <p:txBody>
          <a:bodyPr wrap="square" lIns="0" tIns="0" rIns="0" bIns="0" rtlCol="0"/>
          <a:lstStyle/>
          <a:p>
            <a:endParaRPr/>
          </a:p>
        </p:txBody>
      </p:sp>
      <p:sp>
        <p:nvSpPr>
          <p:cNvPr id="152" name="object 152"/>
          <p:cNvSpPr/>
          <p:nvPr/>
        </p:nvSpPr>
        <p:spPr>
          <a:xfrm>
            <a:off x="7866219" y="4555675"/>
            <a:ext cx="1270" cy="0"/>
          </a:xfrm>
          <a:custGeom>
            <a:avLst/>
            <a:gdLst/>
            <a:ahLst/>
            <a:cxnLst/>
            <a:rect l="l" t="t" r="r" b="b"/>
            <a:pathLst>
              <a:path w="1270">
                <a:moveTo>
                  <a:pt x="0" y="0"/>
                </a:moveTo>
                <a:lnTo>
                  <a:pt x="1250" y="0"/>
                </a:lnTo>
              </a:path>
            </a:pathLst>
          </a:custGeom>
          <a:ln w="3175">
            <a:solidFill>
              <a:srgbClr val="000000"/>
            </a:solidFill>
          </a:ln>
        </p:spPr>
        <p:txBody>
          <a:bodyPr wrap="square" lIns="0" tIns="0" rIns="0" bIns="0" rtlCol="0"/>
          <a:lstStyle/>
          <a:p>
            <a:endParaRPr/>
          </a:p>
        </p:txBody>
      </p:sp>
      <p:sp>
        <p:nvSpPr>
          <p:cNvPr id="153" name="object 153"/>
          <p:cNvSpPr/>
          <p:nvPr/>
        </p:nvSpPr>
        <p:spPr>
          <a:xfrm>
            <a:off x="7866219" y="4539663"/>
            <a:ext cx="1270" cy="0"/>
          </a:xfrm>
          <a:custGeom>
            <a:avLst/>
            <a:gdLst/>
            <a:ahLst/>
            <a:cxnLst/>
            <a:rect l="l" t="t" r="r" b="b"/>
            <a:pathLst>
              <a:path w="1270">
                <a:moveTo>
                  <a:pt x="0" y="0"/>
                </a:moveTo>
                <a:lnTo>
                  <a:pt x="1250" y="0"/>
                </a:lnTo>
              </a:path>
            </a:pathLst>
          </a:custGeom>
          <a:ln w="3175">
            <a:solidFill>
              <a:srgbClr val="000000"/>
            </a:solidFill>
          </a:ln>
        </p:spPr>
        <p:txBody>
          <a:bodyPr wrap="square" lIns="0" tIns="0" rIns="0" bIns="0" rtlCol="0"/>
          <a:lstStyle/>
          <a:p>
            <a:endParaRPr/>
          </a:p>
        </p:txBody>
      </p:sp>
      <p:sp>
        <p:nvSpPr>
          <p:cNvPr id="154" name="object 154"/>
          <p:cNvSpPr/>
          <p:nvPr/>
        </p:nvSpPr>
        <p:spPr>
          <a:xfrm>
            <a:off x="7866219" y="4524095"/>
            <a:ext cx="1270" cy="0"/>
          </a:xfrm>
          <a:custGeom>
            <a:avLst/>
            <a:gdLst/>
            <a:ahLst/>
            <a:cxnLst/>
            <a:rect l="l" t="t" r="r" b="b"/>
            <a:pathLst>
              <a:path w="1270">
                <a:moveTo>
                  <a:pt x="0" y="0"/>
                </a:moveTo>
                <a:lnTo>
                  <a:pt x="1250" y="0"/>
                </a:lnTo>
              </a:path>
            </a:pathLst>
          </a:custGeom>
          <a:ln w="3175">
            <a:solidFill>
              <a:srgbClr val="000000"/>
            </a:solidFill>
          </a:ln>
        </p:spPr>
        <p:txBody>
          <a:bodyPr wrap="square" lIns="0" tIns="0" rIns="0" bIns="0" rtlCol="0"/>
          <a:lstStyle/>
          <a:p>
            <a:endParaRPr/>
          </a:p>
        </p:txBody>
      </p:sp>
      <p:sp>
        <p:nvSpPr>
          <p:cNvPr id="155" name="object 155"/>
          <p:cNvSpPr/>
          <p:nvPr/>
        </p:nvSpPr>
        <p:spPr>
          <a:xfrm>
            <a:off x="7866219" y="4508563"/>
            <a:ext cx="1270" cy="0"/>
          </a:xfrm>
          <a:custGeom>
            <a:avLst/>
            <a:gdLst/>
            <a:ahLst/>
            <a:cxnLst/>
            <a:rect l="l" t="t" r="r" b="b"/>
            <a:pathLst>
              <a:path w="1270">
                <a:moveTo>
                  <a:pt x="0" y="0"/>
                </a:moveTo>
                <a:lnTo>
                  <a:pt x="1250" y="0"/>
                </a:lnTo>
              </a:path>
            </a:pathLst>
          </a:custGeom>
          <a:ln w="3175">
            <a:solidFill>
              <a:srgbClr val="000000"/>
            </a:solidFill>
          </a:ln>
        </p:spPr>
        <p:txBody>
          <a:bodyPr wrap="square" lIns="0" tIns="0" rIns="0" bIns="0" rtlCol="0"/>
          <a:lstStyle/>
          <a:p>
            <a:endParaRPr/>
          </a:p>
        </p:txBody>
      </p:sp>
      <p:sp>
        <p:nvSpPr>
          <p:cNvPr id="156" name="object 156"/>
          <p:cNvSpPr/>
          <p:nvPr/>
        </p:nvSpPr>
        <p:spPr>
          <a:xfrm>
            <a:off x="7866219" y="4492554"/>
            <a:ext cx="1270" cy="0"/>
          </a:xfrm>
          <a:custGeom>
            <a:avLst/>
            <a:gdLst/>
            <a:ahLst/>
            <a:cxnLst/>
            <a:rect l="l" t="t" r="r" b="b"/>
            <a:pathLst>
              <a:path w="1270">
                <a:moveTo>
                  <a:pt x="0" y="0"/>
                </a:moveTo>
                <a:lnTo>
                  <a:pt x="1250" y="0"/>
                </a:lnTo>
              </a:path>
            </a:pathLst>
          </a:custGeom>
          <a:ln w="3175">
            <a:solidFill>
              <a:srgbClr val="000000"/>
            </a:solidFill>
          </a:ln>
        </p:spPr>
        <p:txBody>
          <a:bodyPr wrap="square" lIns="0" tIns="0" rIns="0" bIns="0" rtlCol="0"/>
          <a:lstStyle/>
          <a:p>
            <a:endParaRPr/>
          </a:p>
        </p:txBody>
      </p:sp>
      <p:sp>
        <p:nvSpPr>
          <p:cNvPr id="157" name="object 157"/>
          <p:cNvSpPr/>
          <p:nvPr/>
        </p:nvSpPr>
        <p:spPr>
          <a:xfrm>
            <a:off x="7866219" y="4476527"/>
            <a:ext cx="1270" cy="0"/>
          </a:xfrm>
          <a:custGeom>
            <a:avLst/>
            <a:gdLst/>
            <a:ahLst/>
            <a:cxnLst/>
            <a:rect l="l" t="t" r="r" b="b"/>
            <a:pathLst>
              <a:path w="1270">
                <a:moveTo>
                  <a:pt x="0" y="0"/>
                </a:moveTo>
                <a:lnTo>
                  <a:pt x="1250" y="0"/>
                </a:lnTo>
              </a:path>
            </a:pathLst>
          </a:custGeom>
          <a:ln w="3175">
            <a:solidFill>
              <a:srgbClr val="000000"/>
            </a:solidFill>
          </a:ln>
        </p:spPr>
        <p:txBody>
          <a:bodyPr wrap="square" lIns="0" tIns="0" rIns="0" bIns="0" rtlCol="0"/>
          <a:lstStyle/>
          <a:p>
            <a:endParaRPr/>
          </a:p>
        </p:txBody>
      </p:sp>
      <p:sp>
        <p:nvSpPr>
          <p:cNvPr id="158" name="object 158"/>
          <p:cNvSpPr/>
          <p:nvPr/>
        </p:nvSpPr>
        <p:spPr>
          <a:xfrm>
            <a:off x="7866219" y="4460536"/>
            <a:ext cx="1270" cy="0"/>
          </a:xfrm>
          <a:custGeom>
            <a:avLst/>
            <a:gdLst/>
            <a:ahLst/>
            <a:cxnLst/>
            <a:rect l="l" t="t" r="r" b="b"/>
            <a:pathLst>
              <a:path w="1270">
                <a:moveTo>
                  <a:pt x="0" y="0"/>
                </a:moveTo>
                <a:lnTo>
                  <a:pt x="1250" y="0"/>
                </a:lnTo>
              </a:path>
            </a:pathLst>
          </a:custGeom>
          <a:ln w="3175">
            <a:solidFill>
              <a:srgbClr val="000000"/>
            </a:solidFill>
          </a:ln>
        </p:spPr>
        <p:txBody>
          <a:bodyPr wrap="square" lIns="0" tIns="0" rIns="0" bIns="0" rtlCol="0"/>
          <a:lstStyle/>
          <a:p>
            <a:endParaRPr/>
          </a:p>
        </p:txBody>
      </p:sp>
      <p:sp>
        <p:nvSpPr>
          <p:cNvPr id="159" name="object 159"/>
          <p:cNvSpPr/>
          <p:nvPr/>
        </p:nvSpPr>
        <p:spPr>
          <a:xfrm>
            <a:off x="7866219" y="4444509"/>
            <a:ext cx="1270" cy="0"/>
          </a:xfrm>
          <a:custGeom>
            <a:avLst/>
            <a:gdLst/>
            <a:ahLst/>
            <a:cxnLst/>
            <a:rect l="l" t="t" r="r" b="b"/>
            <a:pathLst>
              <a:path w="1270">
                <a:moveTo>
                  <a:pt x="0" y="0"/>
                </a:moveTo>
                <a:lnTo>
                  <a:pt x="1250" y="0"/>
                </a:lnTo>
              </a:path>
            </a:pathLst>
          </a:custGeom>
          <a:ln w="3175">
            <a:solidFill>
              <a:srgbClr val="000000"/>
            </a:solidFill>
          </a:ln>
        </p:spPr>
        <p:txBody>
          <a:bodyPr wrap="square" lIns="0" tIns="0" rIns="0" bIns="0" rtlCol="0"/>
          <a:lstStyle/>
          <a:p>
            <a:endParaRPr/>
          </a:p>
        </p:txBody>
      </p:sp>
      <p:sp>
        <p:nvSpPr>
          <p:cNvPr id="160" name="object 160"/>
          <p:cNvSpPr/>
          <p:nvPr/>
        </p:nvSpPr>
        <p:spPr>
          <a:xfrm>
            <a:off x="7866219" y="4428518"/>
            <a:ext cx="1270" cy="0"/>
          </a:xfrm>
          <a:custGeom>
            <a:avLst/>
            <a:gdLst/>
            <a:ahLst/>
            <a:cxnLst/>
            <a:rect l="l" t="t" r="r" b="b"/>
            <a:pathLst>
              <a:path w="1270">
                <a:moveTo>
                  <a:pt x="0" y="0"/>
                </a:moveTo>
                <a:lnTo>
                  <a:pt x="1250" y="0"/>
                </a:lnTo>
              </a:path>
            </a:pathLst>
          </a:custGeom>
          <a:ln w="3175">
            <a:solidFill>
              <a:srgbClr val="000000"/>
            </a:solidFill>
          </a:ln>
        </p:spPr>
        <p:txBody>
          <a:bodyPr wrap="square" lIns="0" tIns="0" rIns="0" bIns="0" rtlCol="0"/>
          <a:lstStyle/>
          <a:p>
            <a:endParaRPr/>
          </a:p>
        </p:txBody>
      </p:sp>
      <p:sp>
        <p:nvSpPr>
          <p:cNvPr id="161" name="object 161"/>
          <p:cNvSpPr/>
          <p:nvPr/>
        </p:nvSpPr>
        <p:spPr>
          <a:xfrm>
            <a:off x="7866219" y="4412491"/>
            <a:ext cx="1270" cy="0"/>
          </a:xfrm>
          <a:custGeom>
            <a:avLst/>
            <a:gdLst/>
            <a:ahLst/>
            <a:cxnLst/>
            <a:rect l="l" t="t" r="r" b="b"/>
            <a:pathLst>
              <a:path w="1270">
                <a:moveTo>
                  <a:pt x="0" y="0"/>
                </a:moveTo>
                <a:lnTo>
                  <a:pt x="1250" y="0"/>
                </a:lnTo>
              </a:path>
            </a:pathLst>
          </a:custGeom>
          <a:ln w="3175">
            <a:solidFill>
              <a:srgbClr val="000000"/>
            </a:solidFill>
          </a:ln>
        </p:spPr>
        <p:txBody>
          <a:bodyPr wrap="square" lIns="0" tIns="0" rIns="0" bIns="0" rtlCol="0"/>
          <a:lstStyle/>
          <a:p>
            <a:endParaRPr/>
          </a:p>
        </p:txBody>
      </p:sp>
      <p:sp>
        <p:nvSpPr>
          <p:cNvPr id="162" name="object 162"/>
          <p:cNvSpPr/>
          <p:nvPr/>
        </p:nvSpPr>
        <p:spPr>
          <a:xfrm>
            <a:off x="7866219" y="4396482"/>
            <a:ext cx="1270" cy="0"/>
          </a:xfrm>
          <a:custGeom>
            <a:avLst/>
            <a:gdLst/>
            <a:ahLst/>
            <a:cxnLst/>
            <a:rect l="l" t="t" r="r" b="b"/>
            <a:pathLst>
              <a:path w="1270">
                <a:moveTo>
                  <a:pt x="0" y="0"/>
                </a:moveTo>
                <a:lnTo>
                  <a:pt x="1250" y="0"/>
                </a:lnTo>
              </a:path>
            </a:pathLst>
          </a:custGeom>
          <a:ln w="3175">
            <a:solidFill>
              <a:srgbClr val="000000"/>
            </a:solidFill>
          </a:ln>
        </p:spPr>
        <p:txBody>
          <a:bodyPr wrap="square" lIns="0" tIns="0" rIns="0" bIns="0" rtlCol="0"/>
          <a:lstStyle/>
          <a:p>
            <a:endParaRPr/>
          </a:p>
        </p:txBody>
      </p:sp>
      <p:sp>
        <p:nvSpPr>
          <p:cNvPr id="163" name="object 163"/>
          <p:cNvSpPr/>
          <p:nvPr/>
        </p:nvSpPr>
        <p:spPr>
          <a:xfrm>
            <a:off x="7866219" y="4380473"/>
            <a:ext cx="1270" cy="0"/>
          </a:xfrm>
          <a:custGeom>
            <a:avLst/>
            <a:gdLst/>
            <a:ahLst/>
            <a:cxnLst/>
            <a:rect l="l" t="t" r="r" b="b"/>
            <a:pathLst>
              <a:path w="1270">
                <a:moveTo>
                  <a:pt x="0" y="0"/>
                </a:moveTo>
                <a:lnTo>
                  <a:pt x="1250" y="0"/>
                </a:lnTo>
              </a:path>
            </a:pathLst>
          </a:custGeom>
          <a:ln w="3175">
            <a:solidFill>
              <a:srgbClr val="000000"/>
            </a:solidFill>
          </a:ln>
        </p:spPr>
        <p:txBody>
          <a:bodyPr wrap="square" lIns="0" tIns="0" rIns="0" bIns="0" rtlCol="0"/>
          <a:lstStyle/>
          <a:p>
            <a:endParaRPr/>
          </a:p>
        </p:txBody>
      </p:sp>
      <p:sp>
        <p:nvSpPr>
          <p:cNvPr id="164" name="object 164"/>
          <p:cNvSpPr/>
          <p:nvPr/>
        </p:nvSpPr>
        <p:spPr>
          <a:xfrm>
            <a:off x="7866219" y="4364941"/>
            <a:ext cx="1270" cy="0"/>
          </a:xfrm>
          <a:custGeom>
            <a:avLst/>
            <a:gdLst/>
            <a:ahLst/>
            <a:cxnLst/>
            <a:rect l="l" t="t" r="r" b="b"/>
            <a:pathLst>
              <a:path w="1270">
                <a:moveTo>
                  <a:pt x="0" y="0"/>
                </a:moveTo>
                <a:lnTo>
                  <a:pt x="1250" y="0"/>
                </a:lnTo>
              </a:path>
            </a:pathLst>
          </a:custGeom>
          <a:ln w="3175">
            <a:solidFill>
              <a:srgbClr val="000000"/>
            </a:solidFill>
          </a:ln>
        </p:spPr>
        <p:txBody>
          <a:bodyPr wrap="square" lIns="0" tIns="0" rIns="0" bIns="0" rtlCol="0"/>
          <a:lstStyle/>
          <a:p>
            <a:endParaRPr/>
          </a:p>
        </p:txBody>
      </p:sp>
      <p:sp>
        <p:nvSpPr>
          <p:cNvPr id="165" name="object 165"/>
          <p:cNvSpPr/>
          <p:nvPr/>
        </p:nvSpPr>
        <p:spPr>
          <a:xfrm>
            <a:off x="7866219" y="4349409"/>
            <a:ext cx="1270" cy="0"/>
          </a:xfrm>
          <a:custGeom>
            <a:avLst/>
            <a:gdLst/>
            <a:ahLst/>
            <a:cxnLst/>
            <a:rect l="l" t="t" r="r" b="b"/>
            <a:pathLst>
              <a:path w="1270">
                <a:moveTo>
                  <a:pt x="0" y="0"/>
                </a:moveTo>
                <a:lnTo>
                  <a:pt x="1250" y="0"/>
                </a:lnTo>
              </a:path>
            </a:pathLst>
          </a:custGeom>
          <a:ln w="3175">
            <a:solidFill>
              <a:srgbClr val="000000"/>
            </a:solidFill>
          </a:ln>
        </p:spPr>
        <p:txBody>
          <a:bodyPr wrap="square" lIns="0" tIns="0" rIns="0" bIns="0" rtlCol="0"/>
          <a:lstStyle/>
          <a:p>
            <a:endParaRPr/>
          </a:p>
        </p:txBody>
      </p:sp>
      <p:sp>
        <p:nvSpPr>
          <p:cNvPr id="166" name="object 166"/>
          <p:cNvSpPr/>
          <p:nvPr/>
        </p:nvSpPr>
        <p:spPr>
          <a:xfrm>
            <a:off x="7866219" y="4333418"/>
            <a:ext cx="1270" cy="0"/>
          </a:xfrm>
          <a:custGeom>
            <a:avLst/>
            <a:gdLst/>
            <a:ahLst/>
            <a:cxnLst/>
            <a:rect l="l" t="t" r="r" b="b"/>
            <a:pathLst>
              <a:path w="1270">
                <a:moveTo>
                  <a:pt x="0" y="0"/>
                </a:moveTo>
                <a:lnTo>
                  <a:pt x="1250" y="0"/>
                </a:lnTo>
              </a:path>
            </a:pathLst>
          </a:custGeom>
          <a:ln w="3175">
            <a:solidFill>
              <a:srgbClr val="000000"/>
            </a:solidFill>
          </a:ln>
        </p:spPr>
        <p:txBody>
          <a:bodyPr wrap="square" lIns="0" tIns="0" rIns="0" bIns="0" rtlCol="0"/>
          <a:lstStyle/>
          <a:p>
            <a:endParaRPr/>
          </a:p>
        </p:txBody>
      </p:sp>
      <p:sp>
        <p:nvSpPr>
          <p:cNvPr id="167" name="object 167"/>
          <p:cNvSpPr/>
          <p:nvPr/>
        </p:nvSpPr>
        <p:spPr>
          <a:xfrm>
            <a:off x="7866219" y="4317391"/>
            <a:ext cx="1270" cy="0"/>
          </a:xfrm>
          <a:custGeom>
            <a:avLst/>
            <a:gdLst/>
            <a:ahLst/>
            <a:cxnLst/>
            <a:rect l="l" t="t" r="r" b="b"/>
            <a:pathLst>
              <a:path w="1270">
                <a:moveTo>
                  <a:pt x="0" y="0"/>
                </a:moveTo>
                <a:lnTo>
                  <a:pt x="1250" y="0"/>
                </a:lnTo>
              </a:path>
            </a:pathLst>
          </a:custGeom>
          <a:ln w="3175">
            <a:solidFill>
              <a:srgbClr val="000000"/>
            </a:solidFill>
          </a:ln>
        </p:spPr>
        <p:txBody>
          <a:bodyPr wrap="square" lIns="0" tIns="0" rIns="0" bIns="0" rtlCol="0"/>
          <a:lstStyle/>
          <a:p>
            <a:endParaRPr/>
          </a:p>
        </p:txBody>
      </p:sp>
      <p:sp>
        <p:nvSpPr>
          <p:cNvPr id="168" name="object 168"/>
          <p:cNvSpPr/>
          <p:nvPr/>
        </p:nvSpPr>
        <p:spPr>
          <a:xfrm>
            <a:off x="7866219" y="4301400"/>
            <a:ext cx="1270" cy="0"/>
          </a:xfrm>
          <a:custGeom>
            <a:avLst/>
            <a:gdLst/>
            <a:ahLst/>
            <a:cxnLst/>
            <a:rect l="l" t="t" r="r" b="b"/>
            <a:pathLst>
              <a:path w="1270">
                <a:moveTo>
                  <a:pt x="0" y="0"/>
                </a:moveTo>
                <a:lnTo>
                  <a:pt x="1250" y="0"/>
                </a:lnTo>
              </a:path>
            </a:pathLst>
          </a:custGeom>
          <a:ln w="3175">
            <a:solidFill>
              <a:srgbClr val="000000"/>
            </a:solidFill>
          </a:ln>
        </p:spPr>
        <p:txBody>
          <a:bodyPr wrap="square" lIns="0" tIns="0" rIns="0" bIns="0" rtlCol="0"/>
          <a:lstStyle/>
          <a:p>
            <a:endParaRPr/>
          </a:p>
        </p:txBody>
      </p:sp>
      <p:sp>
        <p:nvSpPr>
          <p:cNvPr id="169" name="object 169"/>
          <p:cNvSpPr/>
          <p:nvPr/>
        </p:nvSpPr>
        <p:spPr>
          <a:xfrm>
            <a:off x="7866219" y="4285373"/>
            <a:ext cx="1270" cy="0"/>
          </a:xfrm>
          <a:custGeom>
            <a:avLst/>
            <a:gdLst/>
            <a:ahLst/>
            <a:cxnLst/>
            <a:rect l="l" t="t" r="r" b="b"/>
            <a:pathLst>
              <a:path w="1270">
                <a:moveTo>
                  <a:pt x="0" y="0"/>
                </a:moveTo>
                <a:lnTo>
                  <a:pt x="1250" y="0"/>
                </a:lnTo>
              </a:path>
            </a:pathLst>
          </a:custGeom>
          <a:ln w="3175">
            <a:solidFill>
              <a:srgbClr val="000000"/>
            </a:solidFill>
          </a:ln>
        </p:spPr>
        <p:txBody>
          <a:bodyPr wrap="square" lIns="0" tIns="0" rIns="0" bIns="0" rtlCol="0"/>
          <a:lstStyle/>
          <a:p>
            <a:endParaRPr/>
          </a:p>
        </p:txBody>
      </p:sp>
      <p:sp>
        <p:nvSpPr>
          <p:cNvPr id="170" name="object 170"/>
          <p:cNvSpPr/>
          <p:nvPr/>
        </p:nvSpPr>
        <p:spPr>
          <a:xfrm>
            <a:off x="7866219" y="4269364"/>
            <a:ext cx="1270" cy="0"/>
          </a:xfrm>
          <a:custGeom>
            <a:avLst/>
            <a:gdLst/>
            <a:ahLst/>
            <a:cxnLst/>
            <a:rect l="l" t="t" r="r" b="b"/>
            <a:pathLst>
              <a:path w="1270">
                <a:moveTo>
                  <a:pt x="0" y="0"/>
                </a:moveTo>
                <a:lnTo>
                  <a:pt x="1250" y="0"/>
                </a:lnTo>
              </a:path>
            </a:pathLst>
          </a:custGeom>
          <a:ln w="3175">
            <a:solidFill>
              <a:srgbClr val="000000"/>
            </a:solidFill>
          </a:ln>
        </p:spPr>
        <p:txBody>
          <a:bodyPr wrap="square" lIns="0" tIns="0" rIns="0" bIns="0" rtlCol="0"/>
          <a:lstStyle/>
          <a:p>
            <a:endParaRPr/>
          </a:p>
        </p:txBody>
      </p:sp>
      <p:sp>
        <p:nvSpPr>
          <p:cNvPr id="171" name="object 171"/>
          <p:cNvSpPr/>
          <p:nvPr/>
        </p:nvSpPr>
        <p:spPr>
          <a:xfrm>
            <a:off x="7866219" y="4253355"/>
            <a:ext cx="1270" cy="0"/>
          </a:xfrm>
          <a:custGeom>
            <a:avLst/>
            <a:gdLst/>
            <a:ahLst/>
            <a:cxnLst/>
            <a:rect l="l" t="t" r="r" b="b"/>
            <a:pathLst>
              <a:path w="1270">
                <a:moveTo>
                  <a:pt x="0" y="0"/>
                </a:moveTo>
                <a:lnTo>
                  <a:pt x="1250" y="0"/>
                </a:lnTo>
              </a:path>
            </a:pathLst>
          </a:custGeom>
          <a:ln w="3175">
            <a:solidFill>
              <a:srgbClr val="000000"/>
            </a:solidFill>
          </a:ln>
        </p:spPr>
        <p:txBody>
          <a:bodyPr wrap="square" lIns="0" tIns="0" rIns="0" bIns="0" rtlCol="0"/>
          <a:lstStyle/>
          <a:p>
            <a:endParaRPr/>
          </a:p>
        </p:txBody>
      </p:sp>
      <p:sp>
        <p:nvSpPr>
          <p:cNvPr id="172" name="object 172"/>
          <p:cNvSpPr/>
          <p:nvPr/>
        </p:nvSpPr>
        <p:spPr>
          <a:xfrm>
            <a:off x="7866219" y="4221778"/>
            <a:ext cx="1270" cy="0"/>
          </a:xfrm>
          <a:custGeom>
            <a:avLst/>
            <a:gdLst/>
            <a:ahLst/>
            <a:cxnLst/>
            <a:rect l="l" t="t" r="r" b="b"/>
            <a:pathLst>
              <a:path w="1270">
                <a:moveTo>
                  <a:pt x="0" y="0"/>
                </a:moveTo>
                <a:lnTo>
                  <a:pt x="1250" y="0"/>
                </a:lnTo>
              </a:path>
            </a:pathLst>
          </a:custGeom>
          <a:ln w="3175">
            <a:solidFill>
              <a:srgbClr val="000000"/>
            </a:solidFill>
          </a:ln>
        </p:spPr>
        <p:txBody>
          <a:bodyPr wrap="square" lIns="0" tIns="0" rIns="0" bIns="0" rtlCol="0"/>
          <a:lstStyle/>
          <a:p>
            <a:endParaRPr/>
          </a:p>
        </p:txBody>
      </p:sp>
      <p:sp>
        <p:nvSpPr>
          <p:cNvPr id="173" name="object 173"/>
          <p:cNvSpPr/>
          <p:nvPr/>
        </p:nvSpPr>
        <p:spPr>
          <a:xfrm>
            <a:off x="7866219" y="4206246"/>
            <a:ext cx="1270" cy="0"/>
          </a:xfrm>
          <a:custGeom>
            <a:avLst/>
            <a:gdLst/>
            <a:ahLst/>
            <a:cxnLst/>
            <a:rect l="l" t="t" r="r" b="b"/>
            <a:pathLst>
              <a:path w="1270">
                <a:moveTo>
                  <a:pt x="0" y="0"/>
                </a:moveTo>
                <a:lnTo>
                  <a:pt x="1250" y="0"/>
                </a:lnTo>
              </a:path>
            </a:pathLst>
          </a:custGeom>
          <a:ln w="3175">
            <a:solidFill>
              <a:srgbClr val="000000"/>
            </a:solidFill>
          </a:ln>
        </p:spPr>
        <p:txBody>
          <a:bodyPr wrap="square" lIns="0" tIns="0" rIns="0" bIns="0" rtlCol="0"/>
          <a:lstStyle/>
          <a:p>
            <a:endParaRPr/>
          </a:p>
        </p:txBody>
      </p:sp>
      <p:sp>
        <p:nvSpPr>
          <p:cNvPr id="174" name="object 174"/>
          <p:cNvSpPr/>
          <p:nvPr/>
        </p:nvSpPr>
        <p:spPr>
          <a:xfrm>
            <a:off x="7866219" y="4190237"/>
            <a:ext cx="1270" cy="0"/>
          </a:xfrm>
          <a:custGeom>
            <a:avLst/>
            <a:gdLst/>
            <a:ahLst/>
            <a:cxnLst/>
            <a:rect l="l" t="t" r="r" b="b"/>
            <a:pathLst>
              <a:path w="1270">
                <a:moveTo>
                  <a:pt x="0" y="0"/>
                </a:moveTo>
                <a:lnTo>
                  <a:pt x="1250" y="0"/>
                </a:lnTo>
              </a:path>
            </a:pathLst>
          </a:custGeom>
          <a:ln w="3175">
            <a:solidFill>
              <a:srgbClr val="000000"/>
            </a:solidFill>
          </a:ln>
        </p:spPr>
        <p:txBody>
          <a:bodyPr wrap="square" lIns="0" tIns="0" rIns="0" bIns="0" rtlCol="0"/>
          <a:lstStyle/>
          <a:p>
            <a:endParaRPr/>
          </a:p>
        </p:txBody>
      </p:sp>
      <p:sp>
        <p:nvSpPr>
          <p:cNvPr id="175" name="object 175"/>
          <p:cNvSpPr/>
          <p:nvPr/>
        </p:nvSpPr>
        <p:spPr>
          <a:xfrm>
            <a:off x="7866219" y="4174228"/>
            <a:ext cx="1270" cy="0"/>
          </a:xfrm>
          <a:custGeom>
            <a:avLst/>
            <a:gdLst/>
            <a:ahLst/>
            <a:cxnLst/>
            <a:rect l="l" t="t" r="r" b="b"/>
            <a:pathLst>
              <a:path w="1270">
                <a:moveTo>
                  <a:pt x="0" y="0"/>
                </a:moveTo>
                <a:lnTo>
                  <a:pt x="1250" y="0"/>
                </a:lnTo>
              </a:path>
            </a:pathLst>
          </a:custGeom>
          <a:ln w="3175">
            <a:solidFill>
              <a:srgbClr val="000000"/>
            </a:solidFill>
          </a:ln>
        </p:spPr>
        <p:txBody>
          <a:bodyPr wrap="square" lIns="0" tIns="0" rIns="0" bIns="0" rtlCol="0"/>
          <a:lstStyle/>
          <a:p>
            <a:endParaRPr/>
          </a:p>
        </p:txBody>
      </p:sp>
      <p:sp>
        <p:nvSpPr>
          <p:cNvPr id="176" name="object 176"/>
          <p:cNvSpPr/>
          <p:nvPr/>
        </p:nvSpPr>
        <p:spPr>
          <a:xfrm>
            <a:off x="7866219" y="4158219"/>
            <a:ext cx="1270" cy="0"/>
          </a:xfrm>
          <a:custGeom>
            <a:avLst/>
            <a:gdLst/>
            <a:ahLst/>
            <a:cxnLst/>
            <a:rect l="l" t="t" r="r" b="b"/>
            <a:pathLst>
              <a:path w="1270">
                <a:moveTo>
                  <a:pt x="0" y="0"/>
                </a:moveTo>
                <a:lnTo>
                  <a:pt x="1250" y="0"/>
                </a:lnTo>
              </a:path>
            </a:pathLst>
          </a:custGeom>
          <a:ln w="3175">
            <a:solidFill>
              <a:srgbClr val="000000"/>
            </a:solidFill>
          </a:ln>
        </p:spPr>
        <p:txBody>
          <a:bodyPr wrap="square" lIns="0" tIns="0" rIns="0" bIns="0" rtlCol="0"/>
          <a:lstStyle/>
          <a:p>
            <a:endParaRPr/>
          </a:p>
        </p:txBody>
      </p:sp>
      <p:sp>
        <p:nvSpPr>
          <p:cNvPr id="177" name="object 177"/>
          <p:cNvSpPr/>
          <p:nvPr/>
        </p:nvSpPr>
        <p:spPr>
          <a:xfrm>
            <a:off x="7866219" y="4142210"/>
            <a:ext cx="1270" cy="0"/>
          </a:xfrm>
          <a:custGeom>
            <a:avLst/>
            <a:gdLst/>
            <a:ahLst/>
            <a:cxnLst/>
            <a:rect l="l" t="t" r="r" b="b"/>
            <a:pathLst>
              <a:path w="1270">
                <a:moveTo>
                  <a:pt x="0" y="0"/>
                </a:moveTo>
                <a:lnTo>
                  <a:pt x="1250" y="0"/>
                </a:lnTo>
              </a:path>
            </a:pathLst>
          </a:custGeom>
          <a:ln w="3175">
            <a:solidFill>
              <a:srgbClr val="000000"/>
            </a:solidFill>
          </a:ln>
        </p:spPr>
        <p:txBody>
          <a:bodyPr wrap="square" lIns="0" tIns="0" rIns="0" bIns="0" rtlCol="0"/>
          <a:lstStyle/>
          <a:p>
            <a:endParaRPr/>
          </a:p>
        </p:txBody>
      </p:sp>
      <p:sp>
        <p:nvSpPr>
          <p:cNvPr id="178" name="object 178"/>
          <p:cNvSpPr/>
          <p:nvPr/>
        </p:nvSpPr>
        <p:spPr>
          <a:xfrm>
            <a:off x="7866219" y="4126183"/>
            <a:ext cx="1270" cy="0"/>
          </a:xfrm>
          <a:custGeom>
            <a:avLst/>
            <a:gdLst/>
            <a:ahLst/>
            <a:cxnLst/>
            <a:rect l="l" t="t" r="r" b="b"/>
            <a:pathLst>
              <a:path w="1270">
                <a:moveTo>
                  <a:pt x="0" y="0"/>
                </a:moveTo>
                <a:lnTo>
                  <a:pt x="1250" y="0"/>
                </a:lnTo>
              </a:path>
            </a:pathLst>
          </a:custGeom>
          <a:ln w="3175">
            <a:solidFill>
              <a:srgbClr val="000000"/>
            </a:solidFill>
          </a:ln>
        </p:spPr>
        <p:txBody>
          <a:bodyPr wrap="square" lIns="0" tIns="0" rIns="0" bIns="0" rtlCol="0"/>
          <a:lstStyle/>
          <a:p>
            <a:endParaRPr/>
          </a:p>
        </p:txBody>
      </p:sp>
      <p:sp>
        <p:nvSpPr>
          <p:cNvPr id="179" name="object 179"/>
          <p:cNvSpPr/>
          <p:nvPr/>
        </p:nvSpPr>
        <p:spPr>
          <a:xfrm>
            <a:off x="7866219" y="4110192"/>
            <a:ext cx="1270" cy="0"/>
          </a:xfrm>
          <a:custGeom>
            <a:avLst/>
            <a:gdLst/>
            <a:ahLst/>
            <a:cxnLst/>
            <a:rect l="l" t="t" r="r" b="b"/>
            <a:pathLst>
              <a:path w="1270">
                <a:moveTo>
                  <a:pt x="0" y="0"/>
                </a:moveTo>
                <a:lnTo>
                  <a:pt x="1250" y="0"/>
                </a:lnTo>
              </a:path>
            </a:pathLst>
          </a:custGeom>
          <a:ln w="3175">
            <a:solidFill>
              <a:srgbClr val="000000"/>
            </a:solidFill>
          </a:ln>
        </p:spPr>
        <p:txBody>
          <a:bodyPr wrap="square" lIns="0" tIns="0" rIns="0" bIns="0" rtlCol="0"/>
          <a:lstStyle/>
          <a:p>
            <a:endParaRPr/>
          </a:p>
        </p:txBody>
      </p:sp>
      <p:sp>
        <p:nvSpPr>
          <p:cNvPr id="180" name="object 180"/>
          <p:cNvSpPr/>
          <p:nvPr/>
        </p:nvSpPr>
        <p:spPr>
          <a:xfrm>
            <a:off x="7866219" y="4094165"/>
            <a:ext cx="1270" cy="0"/>
          </a:xfrm>
          <a:custGeom>
            <a:avLst/>
            <a:gdLst/>
            <a:ahLst/>
            <a:cxnLst/>
            <a:rect l="l" t="t" r="r" b="b"/>
            <a:pathLst>
              <a:path w="1270">
                <a:moveTo>
                  <a:pt x="0" y="0"/>
                </a:moveTo>
                <a:lnTo>
                  <a:pt x="1250" y="0"/>
                </a:lnTo>
              </a:path>
            </a:pathLst>
          </a:custGeom>
          <a:ln w="3175">
            <a:solidFill>
              <a:srgbClr val="000000"/>
            </a:solidFill>
          </a:ln>
        </p:spPr>
        <p:txBody>
          <a:bodyPr wrap="square" lIns="0" tIns="0" rIns="0" bIns="0" rtlCol="0"/>
          <a:lstStyle/>
          <a:p>
            <a:endParaRPr/>
          </a:p>
        </p:txBody>
      </p:sp>
      <p:sp>
        <p:nvSpPr>
          <p:cNvPr id="181" name="object 181"/>
          <p:cNvSpPr/>
          <p:nvPr/>
        </p:nvSpPr>
        <p:spPr>
          <a:xfrm>
            <a:off x="7866219" y="4078651"/>
            <a:ext cx="1270" cy="0"/>
          </a:xfrm>
          <a:custGeom>
            <a:avLst/>
            <a:gdLst/>
            <a:ahLst/>
            <a:cxnLst/>
            <a:rect l="l" t="t" r="r" b="b"/>
            <a:pathLst>
              <a:path w="1270">
                <a:moveTo>
                  <a:pt x="0" y="0"/>
                </a:moveTo>
                <a:lnTo>
                  <a:pt x="1250" y="0"/>
                </a:lnTo>
              </a:path>
            </a:pathLst>
          </a:custGeom>
          <a:ln w="3175">
            <a:solidFill>
              <a:srgbClr val="000000"/>
            </a:solidFill>
          </a:ln>
        </p:spPr>
        <p:txBody>
          <a:bodyPr wrap="square" lIns="0" tIns="0" rIns="0" bIns="0" rtlCol="0"/>
          <a:lstStyle/>
          <a:p>
            <a:endParaRPr/>
          </a:p>
        </p:txBody>
      </p:sp>
      <p:sp>
        <p:nvSpPr>
          <p:cNvPr id="182" name="object 182"/>
          <p:cNvSpPr/>
          <p:nvPr/>
        </p:nvSpPr>
        <p:spPr>
          <a:xfrm>
            <a:off x="7866219" y="4062642"/>
            <a:ext cx="1270" cy="0"/>
          </a:xfrm>
          <a:custGeom>
            <a:avLst/>
            <a:gdLst/>
            <a:ahLst/>
            <a:cxnLst/>
            <a:rect l="l" t="t" r="r" b="b"/>
            <a:pathLst>
              <a:path w="1270">
                <a:moveTo>
                  <a:pt x="0" y="0"/>
                </a:moveTo>
                <a:lnTo>
                  <a:pt x="1250" y="0"/>
                </a:lnTo>
              </a:path>
            </a:pathLst>
          </a:custGeom>
          <a:ln w="3175">
            <a:solidFill>
              <a:srgbClr val="000000"/>
            </a:solidFill>
          </a:ln>
        </p:spPr>
        <p:txBody>
          <a:bodyPr wrap="square" lIns="0" tIns="0" rIns="0" bIns="0" rtlCol="0"/>
          <a:lstStyle/>
          <a:p>
            <a:endParaRPr/>
          </a:p>
        </p:txBody>
      </p:sp>
      <p:sp>
        <p:nvSpPr>
          <p:cNvPr id="183" name="object 183"/>
          <p:cNvSpPr/>
          <p:nvPr/>
        </p:nvSpPr>
        <p:spPr>
          <a:xfrm>
            <a:off x="7866219" y="4047110"/>
            <a:ext cx="1270" cy="0"/>
          </a:xfrm>
          <a:custGeom>
            <a:avLst/>
            <a:gdLst/>
            <a:ahLst/>
            <a:cxnLst/>
            <a:rect l="l" t="t" r="r" b="b"/>
            <a:pathLst>
              <a:path w="1270">
                <a:moveTo>
                  <a:pt x="0" y="0"/>
                </a:moveTo>
                <a:lnTo>
                  <a:pt x="1250" y="0"/>
                </a:lnTo>
              </a:path>
            </a:pathLst>
          </a:custGeom>
          <a:ln w="3175">
            <a:solidFill>
              <a:srgbClr val="000000"/>
            </a:solidFill>
          </a:ln>
        </p:spPr>
        <p:txBody>
          <a:bodyPr wrap="square" lIns="0" tIns="0" rIns="0" bIns="0" rtlCol="0"/>
          <a:lstStyle/>
          <a:p>
            <a:endParaRPr/>
          </a:p>
        </p:txBody>
      </p:sp>
      <p:sp>
        <p:nvSpPr>
          <p:cNvPr id="184" name="object 184"/>
          <p:cNvSpPr/>
          <p:nvPr/>
        </p:nvSpPr>
        <p:spPr>
          <a:xfrm>
            <a:off x="7741160" y="4032808"/>
            <a:ext cx="126364" cy="0"/>
          </a:xfrm>
          <a:custGeom>
            <a:avLst/>
            <a:gdLst/>
            <a:ahLst/>
            <a:cxnLst/>
            <a:rect l="l" t="t" r="r" b="b"/>
            <a:pathLst>
              <a:path w="126365">
                <a:moveTo>
                  <a:pt x="0" y="0"/>
                </a:moveTo>
                <a:lnTo>
                  <a:pt x="126308" y="0"/>
                </a:lnTo>
              </a:path>
            </a:pathLst>
          </a:custGeom>
          <a:ln w="4149">
            <a:solidFill>
              <a:srgbClr val="000000"/>
            </a:solidFill>
          </a:ln>
        </p:spPr>
        <p:txBody>
          <a:bodyPr wrap="square" lIns="0" tIns="0" rIns="0" bIns="0" rtlCol="0"/>
          <a:lstStyle/>
          <a:p>
            <a:endParaRPr/>
          </a:p>
        </p:txBody>
      </p:sp>
      <p:sp>
        <p:nvSpPr>
          <p:cNvPr id="185" name="object 185"/>
          <p:cNvSpPr/>
          <p:nvPr/>
        </p:nvSpPr>
        <p:spPr>
          <a:xfrm>
            <a:off x="7866219" y="4015092"/>
            <a:ext cx="1270" cy="0"/>
          </a:xfrm>
          <a:custGeom>
            <a:avLst/>
            <a:gdLst/>
            <a:ahLst/>
            <a:cxnLst/>
            <a:rect l="l" t="t" r="r" b="b"/>
            <a:pathLst>
              <a:path w="1270">
                <a:moveTo>
                  <a:pt x="0" y="0"/>
                </a:moveTo>
                <a:lnTo>
                  <a:pt x="1250" y="0"/>
                </a:lnTo>
              </a:path>
            </a:pathLst>
          </a:custGeom>
          <a:ln w="3175">
            <a:solidFill>
              <a:srgbClr val="000000"/>
            </a:solidFill>
          </a:ln>
        </p:spPr>
        <p:txBody>
          <a:bodyPr wrap="square" lIns="0" tIns="0" rIns="0" bIns="0" rtlCol="0"/>
          <a:lstStyle/>
          <a:p>
            <a:endParaRPr/>
          </a:p>
        </p:txBody>
      </p:sp>
      <p:sp>
        <p:nvSpPr>
          <p:cNvPr id="186" name="object 186"/>
          <p:cNvSpPr/>
          <p:nvPr/>
        </p:nvSpPr>
        <p:spPr>
          <a:xfrm>
            <a:off x="7866219" y="3999065"/>
            <a:ext cx="1270" cy="0"/>
          </a:xfrm>
          <a:custGeom>
            <a:avLst/>
            <a:gdLst/>
            <a:ahLst/>
            <a:cxnLst/>
            <a:rect l="l" t="t" r="r" b="b"/>
            <a:pathLst>
              <a:path w="1270">
                <a:moveTo>
                  <a:pt x="0" y="0"/>
                </a:moveTo>
                <a:lnTo>
                  <a:pt x="1250" y="0"/>
                </a:lnTo>
              </a:path>
            </a:pathLst>
          </a:custGeom>
          <a:ln w="3175">
            <a:solidFill>
              <a:srgbClr val="000000"/>
            </a:solidFill>
          </a:ln>
        </p:spPr>
        <p:txBody>
          <a:bodyPr wrap="square" lIns="0" tIns="0" rIns="0" bIns="0" rtlCol="0"/>
          <a:lstStyle/>
          <a:p>
            <a:endParaRPr/>
          </a:p>
        </p:txBody>
      </p:sp>
      <p:sp>
        <p:nvSpPr>
          <p:cNvPr id="187" name="object 187"/>
          <p:cNvSpPr/>
          <p:nvPr/>
        </p:nvSpPr>
        <p:spPr>
          <a:xfrm>
            <a:off x="7866219" y="3983073"/>
            <a:ext cx="1270" cy="0"/>
          </a:xfrm>
          <a:custGeom>
            <a:avLst/>
            <a:gdLst/>
            <a:ahLst/>
            <a:cxnLst/>
            <a:rect l="l" t="t" r="r" b="b"/>
            <a:pathLst>
              <a:path w="1270">
                <a:moveTo>
                  <a:pt x="0" y="0"/>
                </a:moveTo>
                <a:lnTo>
                  <a:pt x="1250" y="0"/>
                </a:lnTo>
              </a:path>
            </a:pathLst>
          </a:custGeom>
          <a:ln w="3175">
            <a:solidFill>
              <a:srgbClr val="000000"/>
            </a:solidFill>
          </a:ln>
        </p:spPr>
        <p:txBody>
          <a:bodyPr wrap="square" lIns="0" tIns="0" rIns="0" bIns="0" rtlCol="0"/>
          <a:lstStyle/>
          <a:p>
            <a:endParaRPr/>
          </a:p>
        </p:txBody>
      </p:sp>
      <p:sp>
        <p:nvSpPr>
          <p:cNvPr id="188" name="object 188"/>
          <p:cNvSpPr/>
          <p:nvPr/>
        </p:nvSpPr>
        <p:spPr>
          <a:xfrm>
            <a:off x="7866219" y="3967047"/>
            <a:ext cx="1270" cy="0"/>
          </a:xfrm>
          <a:custGeom>
            <a:avLst/>
            <a:gdLst/>
            <a:ahLst/>
            <a:cxnLst/>
            <a:rect l="l" t="t" r="r" b="b"/>
            <a:pathLst>
              <a:path w="1270">
                <a:moveTo>
                  <a:pt x="0" y="0"/>
                </a:moveTo>
                <a:lnTo>
                  <a:pt x="1250" y="0"/>
                </a:lnTo>
              </a:path>
            </a:pathLst>
          </a:custGeom>
          <a:ln w="3175">
            <a:solidFill>
              <a:srgbClr val="000000"/>
            </a:solidFill>
          </a:ln>
        </p:spPr>
        <p:txBody>
          <a:bodyPr wrap="square" lIns="0" tIns="0" rIns="0" bIns="0" rtlCol="0"/>
          <a:lstStyle/>
          <a:p>
            <a:endParaRPr/>
          </a:p>
        </p:txBody>
      </p:sp>
      <p:sp>
        <p:nvSpPr>
          <p:cNvPr id="189" name="object 189"/>
          <p:cNvSpPr/>
          <p:nvPr/>
        </p:nvSpPr>
        <p:spPr>
          <a:xfrm>
            <a:off x="7866219" y="3951038"/>
            <a:ext cx="1270" cy="0"/>
          </a:xfrm>
          <a:custGeom>
            <a:avLst/>
            <a:gdLst/>
            <a:ahLst/>
            <a:cxnLst/>
            <a:rect l="l" t="t" r="r" b="b"/>
            <a:pathLst>
              <a:path w="1270">
                <a:moveTo>
                  <a:pt x="0" y="0"/>
                </a:moveTo>
                <a:lnTo>
                  <a:pt x="1250" y="0"/>
                </a:lnTo>
              </a:path>
            </a:pathLst>
          </a:custGeom>
          <a:ln w="3175">
            <a:solidFill>
              <a:srgbClr val="000000"/>
            </a:solidFill>
          </a:ln>
        </p:spPr>
        <p:txBody>
          <a:bodyPr wrap="square" lIns="0" tIns="0" rIns="0" bIns="0" rtlCol="0"/>
          <a:lstStyle/>
          <a:p>
            <a:endParaRPr/>
          </a:p>
        </p:txBody>
      </p:sp>
      <p:sp>
        <p:nvSpPr>
          <p:cNvPr id="190" name="object 190"/>
          <p:cNvSpPr/>
          <p:nvPr/>
        </p:nvSpPr>
        <p:spPr>
          <a:xfrm>
            <a:off x="7866219" y="3935029"/>
            <a:ext cx="1270" cy="0"/>
          </a:xfrm>
          <a:custGeom>
            <a:avLst/>
            <a:gdLst/>
            <a:ahLst/>
            <a:cxnLst/>
            <a:rect l="l" t="t" r="r" b="b"/>
            <a:pathLst>
              <a:path w="1270">
                <a:moveTo>
                  <a:pt x="0" y="0"/>
                </a:moveTo>
                <a:lnTo>
                  <a:pt x="1250" y="0"/>
                </a:lnTo>
              </a:path>
            </a:pathLst>
          </a:custGeom>
          <a:ln w="3175">
            <a:solidFill>
              <a:srgbClr val="000000"/>
            </a:solidFill>
          </a:ln>
        </p:spPr>
        <p:txBody>
          <a:bodyPr wrap="square" lIns="0" tIns="0" rIns="0" bIns="0" rtlCol="0"/>
          <a:lstStyle/>
          <a:p>
            <a:endParaRPr/>
          </a:p>
        </p:txBody>
      </p:sp>
      <p:sp>
        <p:nvSpPr>
          <p:cNvPr id="191" name="object 191"/>
          <p:cNvSpPr/>
          <p:nvPr/>
        </p:nvSpPr>
        <p:spPr>
          <a:xfrm>
            <a:off x="7866219" y="3919515"/>
            <a:ext cx="1270" cy="0"/>
          </a:xfrm>
          <a:custGeom>
            <a:avLst/>
            <a:gdLst/>
            <a:ahLst/>
            <a:cxnLst/>
            <a:rect l="l" t="t" r="r" b="b"/>
            <a:pathLst>
              <a:path w="1270">
                <a:moveTo>
                  <a:pt x="0" y="0"/>
                </a:moveTo>
                <a:lnTo>
                  <a:pt x="1250" y="0"/>
                </a:lnTo>
              </a:path>
            </a:pathLst>
          </a:custGeom>
          <a:ln w="3175">
            <a:solidFill>
              <a:srgbClr val="000000"/>
            </a:solidFill>
          </a:ln>
        </p:spPr>
        <p:txBody>
          <a:bodyPr wrap="square" lIns="0" tIns="0" rIns="0" bIns="0" rtlCol="0"/>
          <a:lstStyle/>
          <a:p>
            <a:endParaRPr/>
          </a:p>
        </p:txBody>
      </p:sp>
      <p:sp>
        <p:nvSpPr>
          <p:cNvPr id="192" name="object 192"/>
          <p:cNvSpPr/>
          <p:nvPr/>
        </p:nvSpPr>
        <p:spPr>
          <a:xfrm>
            <a:off x="7866219" y="3903965"/>
            <a:ext cx="1270" cy="0"/>
          </a:xfrm>
          <a:custGeom>
            <a:avLst/>
            <a:gdLst/>
            <a:ahLst/>
            <a:cxnLst/>
            <a:rect l="l" t="t" r="r" b="b"/>
            <a:pathLst>
              <a:path w="1270">
                <a:moveTo>
                  <a:pt x="0" y="0"/>
                </a:moveTo>
                <a:lnTo>
                  <a:pt x="1250" y="0"/>
                </a:lnTo>
              </a:path>
            </a:pathLst>
          </a:custGeom>
          <a:ln w="3175">
            <a:solidFill>
              <a:srgbClr val="000000"/>
            </a:solidFill>
          </a:ln>
        </p:spPr>
        <p:txBody>
          <a:bodyPr wrap="square" lIns="0" tIns="0" rIns="0" bIns="0" rtlCol="0"/>
          <a:lstStyle/>
          <a:p>
            <a:endParaRPr/>
          </a:p>
        </p:txBody>
      </p:sp>
      <p:sp>
        <p:nvSpPr>
          <p:cNvPr id="193" name="object 193"/>
          <p:cNvSpPr/>
          <p:nvPr/>
        </p:nvSpPr>
        <p:spPr>
          <a:xfrm>
            <a:off x="7866219" y="3887973"/>
            <a:ext cx="1270" cy="0"/>
          </a:xfrm>
          <a:custGeom>
            <a:avLst/>
            <a:gdLst/>
            <a:ahLst/>
            <a:cxnLst/>
            <a:rect l="l" t="t" r="r" b="b"/>
            <a:pathLst>
              <a:path w="1270">
                <a:moveTo>
                  <a:pt x="0" y="0"/>
                </a:moveTo>
                <a:lnTo>
                  <a:pt x="1250" y="0"/>
                </a:lnTo>
              </a:path>
            </a:pathLst>
          </a:custGeom>
          <a:ln w="3175">
            <a:solidFill>
              <a:srgbClr val="000000"/>
            </a:solidFill>
          </a:ln>
        </p:spPr>
        <p:txBody>
          <a:bodyPr wrap="square" lIns="0" tIns="0" rIns="0" bIns="0" rtlCol="0"/>
          <a:lstStyle/>
          <a:p>
            <a:endParaRPr/>
          </a:p>
        </p:txBody>
      </p:sp>
      <p:sp>
        <p:nvSpPr>
          <p:cNvPr id="194" name="object 194"/>
          <p:cNvSpPr/>
          <p:nvPr/>
        </p:nvSpPr>
        <p:spPr>
          <a:xfrm>
            <a:off x="7866219" y="3871946"/>
            <a:ext cx="1270" cy="0"/>
          </a:xfrm>
          <a:custGeom>
            <a:avLst/>
            <a:gdLst/>
            <a:ahLst/>
            <a:cxnLst/>
            <a:rect l="l" t="t" r="r" b="b"/>
            <a:pathLst>
              <a:path w="1270">
                <a:moveTo>
                  <a:pt x="0" y="0"/>
                </a:moveTo>
                <a:lnTo>
                  <a:pt x="1250" y="0"/>
                </a:lnTo>
              </a:path>
            </a:pathLst>
          </a:custGeom>
          <a:ln w="3175">
            <a:solidFill>
              <a:srgbClr val="000000"/>
            </a:solidFill>
          </a:ln>
        </p:spPr>
        <p:txBody>
          <a:bodyPr wrap="square" lIns="0" tIns="0" rIns="0" bIns="0" rtlCol="0"/>
          <a:lstStyle/>
          <a:p>
            <a:endParaRPr/>
          </a:p>
        </p:txBody>
      </p:sp>
      <p:sp>
        <p:nvSpPr>
          <p:cNvPr id="195" name="object 195"/>
          <p:cNvSpPr/>
          <p:nvPr/>
        </p:nvSpPr>
        <p:spPr>
          <a:xfrm>
            <a:off x="7866219" y="3855955"/>
            <a:ext cx="1270" cy="0"/>
          </a:xfrm>
          <a:custGeom>
            <a:avLst/>
            <a:gdLst/>
            <a:ahLst/>
            <a:cxnLst/>
            <a:rect l="l" t="t" r="r" b="b"/>
            <a:pathLst>
              <a:path w="1270">
                <a:moveTo>
                  <a:pt x="0" y="0"/>
                </a:moveTo>
                <a:lnTo>
                  <a:pt x="1250" y="0"/>
                </a:lnTo>
              </a:path>
            </a:pathLst>
          </a:custGeom>
          <a:ln w="3175">
            <a:solidFill>
              <a:srgbClr val="000000"/>
            </a:solidFill>
          </a:ln>
        </p:spPr>
        <p:txBody>
          <a:bodyPr wrap="square" lIns="0" tIns="0" rIns="0" bIns="0" rtlCol="0"/>
          <a:lstStyle/>
          <a:p>
            <a:endParaRPr/>
          </a:p>
        </p:txBody>
      </p:sp>
      <p:sp>
        <p:nvSpPr>
          <p:cNvPr id="196" name="object 196"/>
          <p:cNvSpPr/>
          <p:nvPr/>
        </p:nvSpPr>
        <p:spPr>
          <a:xfrm>
            <a:off x="7741160" y="3837250"/>
            <a:ext cx="126364" cy="0"/>
          </a:xfrm>
          <a:custGeom>
            <a:avLst/>
            <a:gdLst/>
            <a:ahLst/>
            <a:cxnLst/>
            <a:rect l="l" t="t" r="r" b="b"/>
            <a:pathLst>
              <a:path w="126365">
                <a:moveTo>
                  <a:pt x="0" y="0"/>
                </a:moveTo>
                <a:lnTo>
                  <a:pt x="126308" y="0"/>
                </a:lnTo>
              </a:path>
            </a:pathLst>
          </a:custGeom>
          <a:ln w="6057">
            <a:solidFill>
              <a:srgbClr val="000000"/>
            </a:solidFill>
          </a:ln>
        </p:spPr>
        <p:txBody>
          <a:bodyPr wrap="square" lIns="0" tIns="0" rIns="0" bIns="0" rtlCol="0"/>
          <a:lstStyle/>
          <a:p>
            <a:endParaRPr/>
          </a:p>
        </p:txBody>
      </p:sp>
      <p:sp>
        <p:nvSpPr>
          <p:cNvPr id="197" name="object 197"/>
          <p:cNvSpPr/>
          <p:nvPr/>
        </p:nvSpPr>
        <p:spPr>
          <a:xfrm>
            <a:off x="7866219" y="3823920"/>
            <a:ext cx="1270" cy="0"/>
          </a:xfrm>
          <a:custGeom>
            <a:avLst/>
            <a:gdLst/>
            <a:ahLst/>
            <a:cxnLst/>
            <a:rect l="l" t="t" r="r" b="b"/>
            <a:pathLst>
              <a:path w="1270">
                <a:moveTo>
                  <a:pt x="0" y="0"/>
                </a:moveTo>
                <a:lnTo>
                  <a:pt x="1250" y="0"/>
                </a:lnTo>
              </a:path>
            </a:pathLst>
          </a:custGeom>
          <a:ln w="3175">
            <a:solidFill>
              <a:srgbClr val="000000"/>
            </a:solidFill>
          </a:ln>
        </p:spPr>
        <p:txBody>
          <a:bodyPr wrap="square" lIns="0" tIns="0" rIns="0" bIns="0" rtlCol="0"/>
          <a:lstStyle/>
          <a:p>
            <a:endParaRPr/>
          </a:p>
        </p:txBody>
      </p:sp>
      <p:sp>
        <p:nvSpPr>
          <p:cNvPr id="198" name="object 198"/>
          <p:cNvSpPr/>
          <p:nvPr/>
        </p:nvSpPr>
        <p:spPr>
          <a:xfrm>
            <a:off x="7866219" y="3807910"/>
            <a:ext cx="1270" cy="0"/>
          </a:xfrm>
          <a:custGeom>
            <a:avLst/>
            <a:gdLst/>
            <a:ahLst/>
            <a:cxnLst/>
            <a:rect l="l" t="t" r="r" b="b"/>
            <a:pathLst>
              <a:path w="1270">
                <a:moveTo>
                  <a:pt x="0" y="0"/>
                </a:moveTo>
                <a:lnTo>
                  <a:pt x="1250" y="0"/>
                </a:lnTo>
              </a:path>
            </a:pathLst>
          </a:custGeom>
          <a:ln w="3175">
            <a:solidFill>
              <a:srgbClr val="000000"/>
            </a:solidFill>
          </a:ln>
        </p:spPr>
        <p:txBody>
          <a:bodyPr wrap="square" lIns="0" tIns="0" rIns="0" bIns="0" rtlCol="0"/>
          <a:lstStyle/>
          <a:p>
            <a:endParaRPr/>
          </a:p>
        </p:txBody>
      </p:sp>
      <p:sp>
        <p:nvSpPr>
          <p:cNvPr id="199" name="object 199"/>
          <p:cNvSpPr/>
          <p:nvPr/>
        </p:nvSpPr>
        <p:spPr>
          <a:xfrm>
            <a:off x="7866219" y="3791884"/>
            <a:ext cx="1270" cy="0"/>
          </a:xfrm>
          <a:custGeom>
            <a:avLst/>
            <a:gdLst/>
            <a:ahLst/>
            <a:cxnLst/>
            <a:rect l="l" t="t" r="r" b="b"/>
            <a:pathLst>
              <a:path w="1270">
                <a:moveTo>
                  <a:pt x="0" y="0"/>
                </a:moveTo>
                <a:lnTo>
                  <a:pt x="1250" y="0"/>
                </a:lnTo>
              </a:path>
            </a:pathLst>
          </a:custGeom>
          <a:ln w="3175">
            <a:solidFill>
              <a:srgbClr val="000000"/>
            </a:solidFill>
          </a:ln>
        </p:spPr>
        <p:txBody>
          <a:bodyPr wrap="square" lIns="0" tIns="0" rIns="0" bIns="0" rtlCol="0"/>
          <a:lstStyle/>
          <a:p>
            <a:endParaRPr/>
          </a:p>
        </p:txBody>
      </p:sp>
      <p:sp>
        <p:nvSpPr>
          <p:cNvPr id="200" name="object 200"/>
          <p:cNvSpPr/>
          <p:nvPr/>
        </p:nvSpPr>
        <p:spPr>
          <a:xfrm>
            <a:off x="7866219" y="3776369"/>
            <a:ext cx="1270" cy="0"/>
          </a:xfrm>
          <a:custGeom>
            <a:avLst/>
            <a:gdLst/>
            <a:ahLst/>
            <a:cxnLst/>
            <a:rect l="l" t="t" r="r" b="b"/>
            <a:pathLst>
              <a:path w="1270">
                <a:moveTo>
                  <a:pt x="0" y="0"/>
                </a:moveTo>
                <a:lnTo>
                  <a:pt x="1250" y="0"/>
                </a:lnTo>
              </a:path>
            </a:pathLst>
          </a:custGeom>
          <a:ln w="3175">
            <a:solidFill>
              <a:srgbClr val="000000"/>
            </a:solidFill>
          </a:ln>
        </p:spPr>
        <p:txBody>
          <a:bodyPr wrap="square" lIns="0" tIns="0" rIns="0" bIns="0" rtlCol="0"/>
          <a:lstStyle/>
          <a:p>
            <a:endParaRPr/>
          </a:p>
        </p:txBody>
      </p:sp>
      <p:sp>
        <p:nvSpPr>
          <p:cNvPr id="201" name="object 201"/>
          <p:cNvSpPr/>
          <p:nvPr/>
        </p:nvSpPr>
        <p:spPr>
          <a:xfrm>
            <a:off x="7866219" y="3760307"/>
            <a:ext cx="1270" cy="0"/>
          </a:xfrm>
          <a:custGeom>
            <a:avLst/>
            <a:gdLst/>
            <a:ahLst/>
            <a:cxnLst/>
            <a:rect l="l" t="t" r="r" b="b"/>
            <a:pathLst>
              <a:path w="1270">
                <a:moveTo>
                  <a:pt x="0" y="0"/>
                </a:moveTo>
                <a:lnTo>
                  <a:pt x="1250" y="0"/>
                </a:lnTo>
              </a:path>
            </a:pathLst>
          </a:custGeom>
          <a:ln w="3175">
            <a:solidFill>
              <a:srgbClr val="000000"/>
            </a:solidFill>
          </a:ln>
        </p:spPr>
        <p:txBody>
          <a:bodyPr wrap="square" lIns="0" tIns="0" rIns="0" bIns="0" rtlCol="0"/>
          <a:lstStyle/>
          <a:p>
            <a:endParaRPr/>
          </a:p>
        </p:txBody>
      </p:sp>
      <p:sp>
        <p:nvSpPr>
          <p:cNvPr id="202" name="object 202"/>
          <p:cNvSpPr/>
          <p:nvPr/>
        </p:nvSpPr>
        <p:spPr>
          <a:xfrm>
            <a:off x="7866219" y="3744775"/>
            <a:ext cx="1270" cy="0"/>
          </a:xfrm>
          <a:custGeom>
            <a:avLst/>
            <a:gdLst/>
            <a:ahLst/>
            <a:cxnLst/>
            <a:rect l="l" t="t" r="r" b="b"/>
            <a:pathLst>
              <a:path w="1270">
                <a:moveTo>
                  <a:pt x="0" y="0"/>
                </a:moveTo>
                <a:lnTo>
                  <a:pt x="1250" y="0"/>
                </a:lnTo>
              </a:path>
            </a:pathLst>
          </a:custGeom>
          <a:ln w="3175">
            <a:solidFill>
              <a:srgbClr val="000000"/>
            </a:solidFill>
          </a:ln>
        </p:spPr>
        <p:txBody>
          <a:bodyPr wrap="square" lIns="0" tIns="0" rIns="0" bIns="0" rtlCol="0"/>
          <a:lstStyle/>
          <a:p>
            <a:endParaRPr/>
          </a:p>
        </p:txBody>
      </p:sp>
      <p:sp>
        <p:nvSpPr>
          <p:cNvPr id="203" name="object 203"/>
          <p:cNvSpPr/>
          <p:nvPr/>
        </p:nvSpPr>
        <p:spPr>
          <a:xfrm>
            <a:off x="7866219" y="3728784"/>
            <a:ext cx="1270" cy="0"/>
          </a:xfrm>
          <a:custGeom>
            <a:avLst/>
            <a:gdLst/>
            <a:ahLst/>
            <a:cxnLst/>
            <a:rect l="l" t="t" r="r" b="b"/>
            <a:pathLst>
              <a:path w="1270">
                <a:moveTo>
                  <a:pt x="0" y="0"/>
                </a:moveTo>
                <a:lnTo>
                  <a:pt x="1250" y="0"/>
                </a:lnTo>
              </a:path>
            </a:pathLst>
          </a:custGeom>
          <a:ln w="3175">
            <a:solidFill>
              <a:srgbClr val="000000"/>
            </a:solidFill>
          </a:ln>
        </p:spPr>
        <p:txBody>
          <a:bodyPr wrap="square" lIns="0" tIns="0" rIns="0" bIns="0" rtlCol="0"/>
          <a:lstStyle/>
          <a:p>
            <a:endParaRPr/>
          </a:p>
        </p:txBody>
      </p:sp>
      <p:sp>
        <p:nvSpPr>
          <p:cNvPr id="204" name="object 204"/>
          <p:cNvSpPr/>
          <p:nvPr/>
        </p:nvSpPr>
        <p:spPr>
          <a:xfrm>
            <a:off x="7866219" y="3712757"/>
            <a:ext cx="1270" cy="0"/>
          </a:xfrm>
          <a:custGeom>
            <a:avLst/>
            <a:gdLst/>
            <a:ahLst/>
            <a:cxnLst/>
            <a:rect l="l" t="t" r="r" b="b"/>
            <a:pathLst>
              <a:path w="1270">
                <a:moveTo>
                  <a:pt x="0" y="0"/>
                </a:moveTo>
                <a:lnTo>
                  <a:pt x="1250" y="0"/>
                </a:lnTo>
              </a:path>
            </a:pathLst>
          </a:custGeom>
          <a:ln w="3175">
            <a:solidFill>
              <a:srgbClr val="000000"/>
            </a:solidFill>
          </a:ln>
        </p:spPr>
        <p:txBody>
          <a:bodyPr wrap="square" lIns="0" tIns="0" rIns="0" bIns="0" rtlCol="0"/>
          <a:lstStyle/>
          <a:p>
            <a:endParaRPr/>
          </a:p>
        </p:txBody>
      </p:sp>
      <p:sp>
        <p:nvSpPr>
          <p:cNvPr id="205" name="object 205"/>
          <p:cNvSpPr/>
          <p:nvPr/>
        </p:nvSpPr>
        <p:spPr>
          <a:xfrm>
            <a:off x="7866219" y="3696748"/>
            <a:ext cx="1270" cy="0"/>
          </a:xfrm>
          <a:custGeom>
            <a:avLst/>
            <a:gdLst/>
            <a:ahLst/>
            <a:cxnLst/>
            <a:rect l="l" t="t" r="r" b="b"/>
            <a:pathLst>
              <a:path w="1270">
                <a:moveTo>
                  <a:pt x="0" y="0"/>
                </a:moveTo>
                <a:lnTo>
                  <a:pt x="1250" y="0"/>
                </a:lnTo>
              </a:path>
            </a:pathLst>
          </a:custGeom>
          <a:ln w="3175">
            <a:solidFill>
              <a:srgbClr val="000000"/>
            </a:solidFill>
          </a:ln>
        </p:spPr>
        <p:txBody>
          <a:bodyPr wrap="square" lIns="0" tIns="0" rIns="0" bIns="0" rtlCol="0"/>
          <a:lstStyle/>
          <a:p>
            <a:endParaRPr/>
          </a:p>
        </p:txBody>
      </p:sp>
      <p:sp>
        <p:nvSpPr>
          <p:cNvPr id="206" name="object 206"/>
          <p:cNvSpPr/>
          <p:nvPr/>
        </p:nvSpPr>
        <p:spPr>
          <a:xfrm>
            <a:off x="7866219" y="3680739"/>
            <a:ext cx="1270" cy="0"/>
          </a:xfrm>
          <a:custGeom>
            <a:avLst/>
            <a:gdLst/>
            <a:ahLst/>
            <a:cxnLst/>
            <a:rect l="l" t="t" r="r" b="b"/>
            <a:pathLst>
              <a:path w="1270">
                <a:moveTo>
                  <a:pt x="0" y="0"/>
                </a:moveTo>
                <a:lnTo>
                  <a:pt x="1250" y="0"/>
                </a:lnTo>
              </a:path>
            </a:pathLst>
          </a:custGeom>
          <a:ln w="3175">
            <a:solidFill>
              <a:srgbClr val="000000"/>
            </a:solidFill>
          </a:ln>
        </p:spPr>
        <p:txBody>
          <a:bodyPr wrap="square" lIns="0" tIns="0" rIns="0" bIns="0" rtlCol="0"/>
          <a:lstStyle/>
          <a:p>
            <a:endParaRPr/>
          </a:p>
        </p:txBody>
      </p:sp>
      <p:sp>
        <p:nvSpPr>
          <p:cNvPr id="207" name="object 207"/>
          <p:cNvSpPr/>
          <p:nvPr/>
        </p:nvSpPr>
        <p:spPr>
          <a:xfrm>
            <a:off x="7866219" y="3664730"/>
            <a:ext cx="1270" cy="0"/>
          </a:xfrm>
          <a:custGeom>
            <a:avLst/>
            <a:gdLst/>
            <a:ahLst/>
            <a:cxnLst/>
            <a:rect l="l" t="t" r="r" b="b"/>
            <a:pathLst>
              <a:path w="1270">
                <a:moveTo>
                  <a:pt x="0" y="0"/>
                </a:moveTo>
                <a:lnTo>
                  <a:pt x="1250" y="0"/>
                </a:lnTo>
              </a:path>
            </a:pathLst>
          </a:custGeom>
          <a:ln w="3175">
            <a:solidFill>
              <a:srgbClr val="000000"/>
            </a:solidFill>
          </a:ln>
        </p:spPr>
        <p:txBody>
          <a:bodyPr wrap="square" lIns="0" tIns="0" rIns="0" bIns="0" rtlCol="0"/>
          <a:lstStyle/>
          <a:p>
            <a:endParaRPr/>
          </a:p>
        </p:txBody>
      </p:sp>
      <p:sp>
        <p:nvSpPr>
          <p:cNvPr id="208" name="object 208"/>
          <p:cNvSpPr/>
          <p:nvPr/>
        </p:nvSpPr>
        <p:spPr>
          <a:xfrm>
            <a:off x="7866219" y="3648721"/>
            <a:ext cx="1270" cy="0"/>
          </a:xfrm>
          <a:custGeom>
            <a:avLst/>
            <a:gdLst/>
            <a:ahLst/>
            <a:cxnLst/>
            <a:rect l="l" t="t" r="r" b="b"/>
            <a:pathLst>
              <a:path w="1270">
                <a:moveTo>
                  <a:pt x="0" y="0"/>
                </a:moveTo>
                <a:lnTo>
                  <a:pt x="1250" y="0"/>
                </a:lnTo>
              </a:path>
            </a:pathLst>
          </a:custGeom>
          <a:ln w="3175">
            <a:solidFill>
              <a:srgbClr val="000000"/>
            </a:solidFill>
          </a:ln>
        </p:spPr>
        <p:txBody>
          <a:bodyPr wrap="square" lIns="0" tIns="0" rIns="0" bIns="0" rtlCol="0"/>
          <a:lstStyle/>
          <a:p>
            <a:endParaRPr/>
          </a:p>
        </p:txBody>
      </p:sp>
      <p:sp>
        <p:nvSpPr>
          <p:cNvPr id="209" name="object 209"/>
          <p:cNvSpPr/>
          <p:nvPr/>
        </p:nvSpPr>
        <p:spPr>
          <a:xfrm>
            <a:off x="7866219" y="3617180"/>
            <a:ext cx="1270" cy="0"/>
          </a:xfrm>
          <a:custGeom>
            <a:avLst/>
            <a:gdLst/>
            <a:ahLst/>
            <a:cxnLst/>
            <a:rect l="l" t="t" r="r" b="b"/>
            <a:pathLst>
              <a:path w="1270">
                <a:moveTo>
                  <a:pt x="0" y="0"/>
                </a:moveTo>
                <a:lnTo>
                  <a:pt x="1250" y="0"/>
                </a:lnTo>
              </a:path>
            </a:pathLst>
          </a:custGeom>
          <a:ln w="3175">
            <a:solidFill>
              <a:srgbClr val="000000"/>
            </a:solidFill>
          </a:ln>
        </p:spPr>
        <p:txBody>
          <a:bodyPr wrap="square" lIns="0" tIns="0" rIns="0" bIns="0" rtlCol="0"/>
          <a:lstStyle/>
          <a:p>
            <a:endParaRPr/>
          </a:p>
        </p:txBody>
      </p:sp>
      <p:sp>
        <p:nvSpPr>
          <p:cNvPr id="210" name="object 210"/>
          <p:cNvSpPr/>
          <p:nvPr/>
        </p:nvSpPr>
        <p:spPr>
          <a:xfrm>
            <a:off x="7866219" y="3585639"/>
            <a:ext cx="1270" cy="0"/>
          </a:xfrm>
          <a:custGeom>
            <a:avLst/>
            <a:gdLst/>
            <a:ahLst/>
            <a:cxnLst/>
            <a:rect l="l" t="t" r="r" b="b"/>
            <a:pathLst>
              <a:path w="1270">
                <a:moveTo>
                  <a:pt x="0" y="0"/>
                </a:moveTo>
                <a:lnTo>
                  <a:pt x="1250" y="0"/>
                </a:lnTo>
              </a:path>
            </a:pathLst>
          </a:custGeom>
          <a:ln w="3175">
            <a:solidFill>
              <a:srgbClr val="000000"/>
            </a:solidFill>
          </a:ln>
        </p:spPr>
        <p:txBody>
          <a:bodyPr wrap="square" lIns="0" tIns="0" rIns="0" bIns="0" rtlCol="0"/>
          <a:lstStyle/>
          <a:p>
            <a:endParaRPr/>
          </a:p>
        </p:txBody>
      </p:sp>
      <p:sp>
        <p:nvSpPr>
          <p:cNvPr id="211" name="object 211"/>
          <p:cNvSpPr/>
          <p:nvPr/>
        </p:nvSpPr>
        <p:spPr>
          <a:xfrm>
            <a:off x="7866219" y="3553621"/>
            <a:ext cx="1270" cy="0"/>
          </a:xfrm>
          <a:custGeom>
            <a:avLst/>
            <a:gdLst/>
            <a:ahLst/>
            <a:cxnLst/>
            <a:rect l="l" t="t" r="r" b="b"/>
            <a:pathLst>
              <a:path w="1270">
                <a:moveTo>
                  <a:pt x="0" y="0"/>
                </a:moveTo>
                <a:lnTo>
                  <a:pt x="1250" y="0"/>
                </a:lnTo>
              </a:path>
            </a:pathLst>
          </a:custGeom>
          <a:ln w="3175">
            <a:solidFill>
              <a:srgbClr val="000000"/>
            </a:solidFill>
          </a:ln>
        </p:spPr>
        <p:txBody>
          <a:bodyPr wrap="square" lIns="0" tIns="0" rIns="0" bIns="0" rtlCol="0"/>
          <a:lstStyle/>
          <a:p>
            <a:endParaRPr/>
          </a:p>
        </p:txBody>
      </p:sp>
      <p:sp>
        <p:nvSpPr>
          <p:cNvPr id="212" name="object 212"/>
          <p:cNvSpPr/>
          <p:nvPr/>
        </p:nvSpPr>
        <p:spPr>
          <a:xfrm>
            <a:off x="7866219" y="3521602"/>
            <a:ext cx="1270" cy="0"/>
          </a:xfrm>
          <a:custGeom>
            <a:avLst/>
            <a:gdLst/>
            <a:ahLst/>
            <a:cxnLst/>
            <a:rect l="l" t="t" r="r" b="b"/>
            <a:pathLst>
              <a:path w="1270">
                <a:moveTo>
                  <a:pt x="0" y="0"/>
                </a:moveTo>
                <a:lnTo>
                  <a:pt x="1250" y="0"/>
                </a:lnTo>
              </a:path>
            </a:pathLst>
          </a:custGeom>
          <a:ln w="3175">
            <a:solidFill>
              <a:srgbClr val="000000"/>
            </a:solidFill>
          </a:ln>
        </p:spPr>
        <p:txBody>
          <a:bodyPr wrap="square" lIns="0" tIns="0" rIns="0" bIns="0" rtlCol="0"/>
          <a:lstStyle/>
          <a:p>
            <a:endParaRPr/>
          </a:p>
        </p:txBody>
      </p:sp>
      <p:sp>
        <p:nvSpPr>
          <p:cNvPr id="213" name="object 213"/>
          <p:cNvSpPr/>
          <p:nvPr/>
        </p:nvSpPr>
        <p:spPr>
          <a:xfrm>
            <a:off x="7866219" y="3489584"/>
            <a:ext cx="1270" cy="0"/>
          </a:xfrm>
          <a:custGeom>
            <a:avLst/>
            <a:gdLst/>
            <a:ahLst/>
            <a:cxnLst/>
            <a:rect l="l" t="t" r="r" b="b"/>
            <a:pathLst>
              <a:path w="1270">
                <a:moveTo>
                  <a:pt x="0" y="0"/>
                </a:moveTo>
                <a:lnTo>
                  <a:pt x="1250" y="0"/>
                </a:lnTo>
              </a:path>
            </a:pathLst>
          </a:custGeom>
          <a:ln w="3175">
            <a:solidFill>
              <a:srgbClr val="000000"/>
            </a:solidFill>
          </a:ln>
        </p:spPr>
        <p:txBody>
          <a:bodyPr wrap="square" lIns="0" tIns="0" rIns="0" bIns="0" rtlCol="0"/>
          <a:lstStyle/>
          <a:p>
            <a:endParaRPr/>
          </a:p>
        </p:txBody>
      </p:sp>
      <p:sp>
        <p:nvSpPr>
          <p:cNvPr id="214" name="object 214"/>
          <p:cNvSpPr/>
          <p:nvPr/>
        </p:nvSpPr>
        <p:spPr>
          <a:xfrm>
            <a:off x="7866219" y="3458520"/>
            <a:ext cx="1270" cy="0"/>
          </a:xfrm>
          <a:custGeom>
            <a:avLst/>
            <a:gdLst/>
            <a:ahLst/>
            <a:cxnLst/>
            <a:rect l="l" t="t" r="r" b="b"/>
            <a:pathLst>
              <a:path w="1270">
                <a:moveTo>
                  <a:pt x="0" y="0"/>
                </a:moveTo>
                <a:lnTo>
                  <a:pt x="1250" y="0"/>
                </a:lnTo>
              </a:path>
            </a:pathLst>
          </a:custGeom>
          <a:ln w="3175">
            <a:solidFill>
              <a:srgbClr val="000000"/>
            </a:solidFill>
          </a:ln>
        </p:spPr>
        <p:txBody>
          <a:bodyPr wrap="square" lIns="0" tIns="0" rIns="0" bIns="0" rtlCol="0"/>
          <a:lstStyle/>
          <a:p>
            <a:endParaRPr/>
          </a:p>
        </p:txBody>
      </p:sp>
      <p:sp>
        <p:nvSpPr>
          <p:cNvPr id="215" name="object 215"/>
          <p:cNvSpPr/>
          <p:nvPr/>
        </p:nvSpPr>
        <p:spPr>
          <a:xfrm>
            <a:off x="7866219" y="3426502"/>
            <a:ext cx="1270" cy="0"/>
          </a:xfrm>
          <a:custGeom>
            <a:avLst/>
            <a:gdLst/>
            <a:ahLst/>
            <a:cxnLst/>
            <a:rect l="l" t="t" r="r" b="b"/>
            <a:pathLst>
              <a:path w="1270">
                <a:moveTo>
                  <a:pt x="0" y="0"/>
                </a:moveTo>
                <a:lnTo>
                  <a:pt x="1250" y="0"/>
                </a:lnTo>
              </a:path>
            </a:pathLst>
          </a:custGeom>
          <a:ln w="3175">
            <a:solidFill>
              <a:srgbClr val="000000"/>
            </a:solidFill>
          </a:ln>
        </p:spPr>
        <p:txBody>
          <a:bodyPr wrap="square" lIns="0" tIns="0" rIns="0" bIns="0" rtlCol="0"/>
          <a:lstStyle/>
          <a:p>
            <a:endParaRPr/>
          </a:p>
        </p:txBody>
      </p:sp>
      <p:sp>
        <p:nvSpPr>
          <p:cNvPr id="216" name="object 216"/>
          <p:cNvSpPr/>
          <p:nvPr/>
        </p:nvSpPr>
        <p:spPr>
          <a:xfrm>
            <a:off x="7866219" y="3394484"/>
            <a:ext cx="1270" cy="0"/>
          </a:xfrm>
          <a:custGeom>
            <a:avLst/>
            <a:gdLst/>
            <a:ahLst/>
            <a:cxnLst/>
            <a:rect l="l" t="t" r="r" b="b"/>
            <a:pathLst>
              <a:path w="1270">
                <a:moveTo>
                  <a:pt x="0" y="0"/>
                </a:moveTo>
                <a:lnTo>
                  <a:pt x="1250" y="0"/>
                </a:lnTo>
              </a:path>
            </a:pathLst>
          </a:custGeom>
          <a:ln w="3175">
            <a:solidFill>
              <a:srgbClr val="000000"/>
            </a:solidFill>
          </a:ln>
        </p:spPr>
        <p:txBody>
          <a:bodyPr wrap="square" lIns="0" tIns="0" rIns="0" bIns="0" rtlCol="0"/>
          <a:lstStyle/>
          <a:p>
            <a:endParaRPr/>
          </a:p>
        </p:txBody>
      </p:sp>
      <p:sp>
        <p:nvSpPr>
          <p:cNvPr id="217" name="object 217"/>
          <p:cNvSpPr/>
          <p:nvPr/>
        </p:nvSpPr>
        <p:spPr>
          <a:xfrm>
            <a:off x="7866219" y="3362466"/>
            <a:ext cx="1270" cy="0"/>
          </a:xfrm>
          <a:custGeom>
            <a:avLst/>
            <a:gdLst/>
            <a:ahLst/>
            <a:cxnLst/>
            <a:rect l="l" t="t" r="r" b="b"/>
            <a:pathLst>
              <a:path w="1270">
                <a:moveTo>
                  <a:pt x="0" y="0"/>
                </a:moveTo>
                <a:lnTo>
                  <a:pt x="1250" y="0"/>
                </a:lnTo>
              </a:path>
            </a:pathLst>
          </a:custGeom>
          <a:ln w="3175">
            <a:solidFill>
              <a:srgbClr val="000000"/>
            </a:solidFill>
          </a:ln>
        </p:spPr>
        <p:txBody>
          <a:bodyPr wrap="square" lIns="0" tIns="0" rIns="0" bIns="0" rtlCol="0"/>
          <a:lstStyle/>
          <a:p>
            <a:endParaRPr/>
          </a:p>
        </p:txBody>
      </p:sp>
      <p:sp>
        <p:nvSpPr>
          <p:cNvPr id="218" name="object 218"/>
          <p:cNvSpPr/>
          <p:nvPr/>
        </p:nvSpPr>
        <p:spPr>
          <a:xfrm>
            <a:off x="7866219" y="3330448"/>
            <a:ext cx="1270" cy="0"/>
          </a:xfrm>
          <a:custGeom>
            <a:avLst/>
            <a:gdLst/>
            <a:ahLst/>
            <a:cxnLst/>
            <a:rect l="l" t="t" r="r" b="b"/>
            <a:pathLst>
              <a:path w="1270">
                <a:moveTo>
                  <a:pt x="0" y="0"/>
                </a:moveTo>
                <a:lnTo>
                  <a:pt x="1250" y="0"/>
                </a:lnTo>
              </a:path>
            </a:pathLst>
          </a:custGeom>
          <a:ln w="3175">
            <a:solidFill>
              <a:srgbClr val="000000"/>
            </a:solidFill>
          </a:ln>
        </p:spPr>
        <p:txBody>
          <a:bodyPr wrap="square" lIns="0" tIns="0" rIns="0" bIns="0" rtlCol="0"/>
          <a:lstStyle/>
          <a:p>
            <a:endParaRPr/>
          </a:p>
        </p:txBody>
      </p:sp>
      <p:sp>
        <p:nvSpPr>
          <p:cNvPr id="219" name="object 219"/>
          <p:cNvSpPr/>
          <p:nvPr/>
        </p:nvSpPr>
        <p:spPr>
          <a:xfrm>
            <a:off x="7866219" y="3299331"/>
            <a:ext cx="1270" cy="0"/>
          </a:xfrm>
          <a:custGeom>
            <a:avLst/>
            <a:gdLst/>
            <a:ahLst/>
            <a:cxnLst/>
            <a:rect l="l" t="t" r="r" b="b"/>
            <a:pathLst>
              <a:path w="1270">
                <a:moveTo>
                  <a:pt x="0" y="0"/>
                </a:moveTo>
                <a:lnTo>
                  <a:pt x="1250" y="0"/>
                </a:lnTo>
              </a:path>
            </a:pathLst>
          </a:custGeom>
          <a:ln w="3175">
            <a:solidFill>
              <a:srgbClr val="000000"/>
            </a:solidFill>
          </a:ln>
        </p:spPr>
        <p:txBody>
          <a:bodyPr wrap="square" lIns="0" tIns="0" rIns="0" bIns="0" rtlCol="0"/>
          <a:lstStyle/>
          <a:p>
            <a:endParaRPr/>
          </a:p>
        </p:txBody>
      </p:sp>
      <p:sp>
        <p:nvSpPr>
          <p:cNvPr id="220" name="object 220"/>
          <p:cNvSpPr/>
          <p:nvPr/>
        </p:nvSpPr>
        <p:spPr>
          <a:xfrm>
            <a:off x="7866219" y="3267313"/>
            <a:ext cx="1270" cy="0"/>
          </a:xfrm>
          <a:custGeom>
            <a:avLst/>
            <a:gdLst/>
            <a:ahLst/>
            <a:cxnLst/>
            <a:rect l="l" t="t" r="r" b="b"/>
            <a:pathLst>
              <a:path w="1270">
                <a:moveTo>
                  <a:pt x="0" y="0"/>
                </a:moveTo>
                <a:lnTo>
                  <a:pt x="1250" y="0"/>
                </a:lnTo>
              </a:path>
            </a:pathLst>
          </a:custGeom>
          <a:ln w="3175">
            <a:solidFill>
              <a:srgbClr val="000000"/>
            </a:solidFill>
          </a:ln>
        </p:spPr>
        <p:txBody>
          <a:bodyPr wrap="square" lIns="0" tIns="0" rIns="0" bIns="0" rtlCol="0"/>
          <a:lstStyle/>
          <a:p>
            <a:endParaRPr/>
          </a:p>
        </p:txBody>
      </p:sp>
      <p:sp>
        <p:nvSpPr>
          <p:cNvPr id="221" name="object 221"/>
          <p:cNvSpPr/>
          <p:nvPr/>
        </p:nvSpPr>
        <p:spPr>
          <a:xfrm>
            <a:off x="7741160" y="3030298"/>
            <a:ext cx="126364" cy="0"/>
          </a:xfrm>
          <a:custGeom>
            <a:avLst/>
            <a:gdLst/>
            <a:ahLst/>
            <a:cxnLst/>
            <a:rect l="l" t="t" r="r" b="b"/>
            <a:pathLst>
              <a:path w="126365">
                <a:moveTo>
                  <a:pt x="0" y="0"/>
                </a:moveTo>
                <a:lnTo>
                  <a:pt x="126308" y="0"/>
                </a:lnTo>
              </a:path>
            </a:pathLst>
          </a:custGeom>
          <a:ln w="5032">
            <a:solidFill>
              <a:srgbClr val="000000"/>
            </a:solidFill>
          </a:ln>
        </p:spPr>
        <p:txBody>
          <a:bodyPr wrap="square" lIns="0" tIns="0" rIns="0" bIns="0" rtlCol="0"/>
          <a:lstStyle/>
          <a:p>
            <a:endParaRPr/>
          </a:p>
        </p:txBody>
      </p:sp>
      <p:sp>
        <p:nvSpPr>
          <p:cNvPr id="222" name="object 222"/>
          <p:cNvSpPr/>
          <p:nvPr/>
        </p:nvSpPr>
        <p:spPr>
          <a:xfrm>
            <a:off x="7741160" y="2835240"/>
            <a:ext cx="126364" cy="0"/>
          </a:xfrm>
          <a:custGeom>
            <a:avLst/>
            <a:gdLst/>
            <a:ahLst/>
            <a:cxnLst/>
            <a:rect l="l" t="t" r="r" b="b"/>
            <a:pathLst>
              <a:path w="126365">
                <a:moveTo>
                  <a:pt x="0" y="0"/>
                </a:moveTo>
                <a:lnTo>
                  <a:pt x="126308" y="0"/>
                </a:lnTo>
              </a:path>
            </a:pathLst>
          </a:custGeom>
          <a:ln w="5962">
            <a:solidFill>
              <a:srgbClr val="000000"/>
            </a:solidFill>
          </a:ln>
        </p:spPr>
        <p:txBody>
          <a:bodyPr wrap="square" lIns="0" tIns="0" rIns="0" bIns="0" rtlCol="0"/>
          <a:lstStyle/>
          <a:p>
            <a:endParaRPr/>
          </a:p>
        </p:txBody>
      </p:sp>
      <p:sp>
        <p:nvSpPr>
          <p:cNvPr id="223" name="object 223"/>
          <p:cNvSpPr/>
          <p:nvPr/>
        </p:nvSpPr>
        <p:spPr>
          <a:xfrm>
            <a:off x="8208016" y="4571684"/>
            <a:ext cx="1270" cy="0"/>
          </a:xfrm>
          <a:custGeom>
            <a:avLst/>
            <a:gdLst/>
            <a:ahLst/>
            <a:cxnLst/>
            <a:rect l="l" t="t" r="r" b="b"/>
            <a:pathLst>
              <a:path w="1270">
                <a:moveTo>
                  <a:pt x="0" y="0"/>
                </a:moveTo>
                <a:lnTo>
                  <a:pt x="1250" y="0"/>
                </a:lnTo>
              </a:path>
            </a:pathLst>
          </a:custGeom>
          <a:ln w="3175">
            <a:solidFill>
              <a:srgbClr val="000000"/>
            </a:solidFill>
          </a:ln>
        </p:spPr>
        <p:txBody>
          <a:bodyPr wrap="square" lIns="0" tIns="0" rIns="0" bIns="0" rtlCol="0"/>
          <a:lstStyle/>
          <a:p>
            <a:endParaRPr/>
          </a:p>
        </p:txBody>
      </p:sp>
      <p:sp>
        <p:nvSpPr>
          <p:cNvPr id="224" name="object 224"/>
          <p:cNvSpPr/>
          <p:nvPr/>
        </p:nvSpPr>
        <p:spPr>
          <a:xfrm>
            <a:off x="8208016" y="4555675"/>
            <a:ext cx="1270" cy="0"/>
          </a:xfrm>
          <a:custGeom>
            <a:avLst/>
            <a:gdLst/>
            <a:ahLst/>
            <a:cxnLst/>
            <a:rect l="l" t="t" r="r" b="b"/>
            <a:pathLst>
              <a:path w="1270">
                <a:moveTo>
                  <a:pt x="0" y="0"/>
                </a:moveTo>
                <a:lnTo>
                  <a:pt x="1250" y="0"/>
                </a:lnTo>
              </a:path>
            </a:pathLst>
          </a:custGeom>
          <a:ln w="3175">
            <a:solidFill>
              <a:srgbClr val="000000"/>
            </a:solidFill>
          </a:ln>
        </p:spPr>
        <p:txBody>
          <a:bodyPr wrap="square" lIns="0" tIns="0" rIns="0" bIns="0" rtlCol="0"/>
          <a:lstStyle/>
          <a:p>
            <a:endParaRPr/>
          </a:p>
        </p:txBody>
      </p:sp>
      <p:sp>
        <p:nvSpPr>
          <p:cNvPr id="225" name="object 225"/>
          <p:cNvSpPr/>
          <p:nvPr/>
        </p:nvSpPr>
        <p:spPr>
          <a:xfrm>
            <a:off x="8208016" y="4539663"/>
            <a:ext cx="1270" cy="0"/>
          </a:xfrm>
          <a:custGeom>
            <a:avLst/>
            <a:gdLst/>
            <a:ahLst/>
            <a:cxnLst/>
            <a:rect l="l" t="t" r="r" b="b"/>
            <a:pathLst>
              <a:path w="1270">
                <a:moveTo>
                  <a:pt x="0" y="0"/>
                </a:moveTo>
                <a:lnTo>
                  <a:pt x="1250" y="0"/>
                </a:lnTo>
              </a:path>
            </a:pathLst>
          </a:custGeom>
          <a:ln w="3175">
            <a:solidFill>
              <a:srgbClr val="000000"/>
            </a:solidFill>
          </a:ln>
        </p:spPr>
        <p:txBody>
          <a:bodyPr wrap="square" lIns="0" tIns="0" rIns="0" bIns="0" rtlCol="0"/>
          <a:lstStyle/>
          <a:p>
            <a:endParaRPr/>
          </a:p>
        </p:txBody>
      </p:sp>
      <p:sp>
        <p:nvSpPr>
          <p:cNvPr id="226" name="object 226"/>
          <p:cNvSpPr/>
          <p:nvPr/>
        </p:nvSpPr>
        <p:spPr>
          <a:xfrm>
            <a:off x="8208016" y="4524095"/>
            <a:ext cx="1270" cy="0"/>
          </a:xfrm>
          <a:custGeom>
            <a:avLst/>
            <a:gdLst/>
            <a:ahLst/>
            <a:cxnLst/>
            <a:rect l="l" t="t" r="r" b="b"/>
            <a:pathLst>
              <a:path w="1270">
                <a:moveTo>
                  <a:pt x="0" y="0"/>
                </a:moveTo>
                <a:lnTo>
                  <a:pt x="1250" y="0"/>
                </a:lnTo>
              </a:path>
            </a:pathLst>
          </a:custGeom>
          <a:ln w="3175">
            <a:solidFill>
              <a:srgbClr val="000000"/>
            </a:solidFill>
          </a:ln>
        </p:spPr>
        <p:txBody>
          <a:bodyPr wrap="square" lIns="0" tIns="0" rIns="0" bIns="0" rtlCol="0"/>
          <a:lstStyle/>
          <a:p>
            <a:endParaRPr/>
          </a:p>
        </p:txBody>
      </p:sp>
      <p:sp>
        <p:nvSpPr>
          <p:cNvPr id="227" name="object 227"/>
          <p:cNvSpPr/>
          <p:nvPr/>
        </p:nvSpPr>
        <p:spPr>
          <a:xfrm>
            <a:off x="8208016" y="4508563"/>
            <a:ext cx="1270" cy="0"/>
          </a:xfrm>
          <a:custGeom>
            <a:avLst/>
            <a:gdLst/>
            <a:ahLst/>
            <a:cxnLst/>
            <a:rect l="l" t="t" r="r" b="b"/>
            <a:pathLst>
              <a:path w="1270">
                <a:moveTo>
                  <a:pt x="0" y="0"/>
                </a:moveTo>
                <a:lnTo>
                  <a:pt x="1250" y="0"/>
                </a:lnTo>
              </a:path>
            </a:pathLst>
          </a:custGeom>
          <a:ln w="3175">
            <a:solidFill>
              <a:srgbClr val="000000"/>
            </a:solidFill>
          </a:ln>
        </p:spPr>
        <p:txBody>
          <a:bodyPr wrap="square" lIns="0" tIns="0" rIns="0" bIns="0" rtlCol="0"/>
          <a:lstStyle/>
          <a:p>
            <a:endParaRPr/>
          </a:p>
        </p:txBody>
      </p:sp>
      <p:sp>
        <p:nvSpPr>
          <p:cNvPr id="228" name="object 228"/>
          <p:cNvSpPr/>
          <p:nvPr/>
        </p:nvSpPr>
        <p:spPr>
          <a:xfrm>
            <a:off x="8208016" y="4492554"/>
            <a:ext cx="1270" cy="0"/>
          </a:xfrm>
          <a:custGeom>
            <a:avLst/>
            <a:gdLst/>
            <a:ahLst/>
            <a:cxnLst/>
            <a:rect l="l" t="t" r="r" b="b"/>
            <a:pathLst>
              <a:path w="1270">
                <a:moveTo>
                  <a:pt x="0" y="0"/>
                </a:moveTo>
                <a:lnTo>
                  <a:pt x="1250" y="0"/>
                </a:lnTo>
              </a:path>
            </a:pathLst>
          </a:custGeom>
          <a:ln w="3175">
            <a:solidFill>
              <a:srgbClr val="000000"/>
            </a:solidFill>
          </a:ln>
        </p:spPr>
        <p:txBody>
          <a:bodyPr wrap="square" lIns="0" tIns="0" rIns="0" bIns="0" rtlCol="0"/>
          <a:lstStyle/>
          <a:p>
            <a:endParaRPr/>
          </a:p>
        </p:txBody>
      </p:sp>
      <p:sp>
        <p:nvSpPr>
          <p:cNvPr id="229" name="object 229"/>
          <p:cNvSpPr/>
          <p:nvPr/>
        </p:nvSpPr>
        <p:spPr>
          <a:xfrm>
            <a:off x="8208016" y="4476527"/>
            <a:ext cx="1270" cy="0"/>
          </a:xfrm>
          <a:custGeom>
            <a:avLst/>
            <a:gdLst/>
            <a:ahLst/>
            <a:cxnLst/>
            <a:rect l="l" t="t" r="r" b="b"/>
            <a:pathLst>
              <a:path w="1270">
                <a:moveTo>
                  <a:pt x="0" y="0"/>
                </a:moveTo>
                <a:lnTo>
                  <a:pt x="1250" y="0"/>
                </a:lnTo>
              </a:path>
            </a:pathLst>
          </a:custGeom>
          <a:ln w="3175">
            <a:solidFill>
              <a:srgbClr val="000000"/>
            </a:solidFill>
          </a:ln>
        </p:spPr>
        <p:txBody>
          <a:bodyPr wrap="square" lIns="0" tIns="0" rIns="0" bIns="0" rtlCol="0"/>
          <a:lstStyle/>
          <a:p>
            <a:endParaRPr/>
          </a:p>
        </p:txBody>
      </p:sp>
      <p:sp>
        <p:nvSpPr>
          <p:cNvPr id="230" name="object 230"/>
          <p:cNvSpPr/>
          <p:nvPr/>
        </p:nvSpPr>
        <p:spPr>
          <a:xfrm>
            <a:off x="8208016" y="4460536"/>
            <a:ext cx="1270" cy="0"/>
          </a:xfrm>
          <a:custGeom>
            <a:avLst/>
            <a:gdLst/>
            <a:ahLst/>
            <a:cxnLst/>
            <a:rect l="l" t="t" r="r" b="b"/>
            <a:pathLst>
              <a:path w="1270">
                <a:moveTo>
                  <a:pt x="0" y="0"/>
                </a:moveTo>
                <a:lnTo>
                  <a:pt x="1250" y="0"/>
                </a:lnTo>
              </a:path>
            </a:pathLst>
          </a:custGeom>
          <a:ln w="3175">
            <a:solidFill>
              <a:srgbClr val="000000"/>
            </a:solidFill>
          </a:ln>
        </p:spPr>
        <p:txBody>
          <a:bodyPr wrap="square" lIns="0" tIns="0" rIns="0" bIns="0" rtlCol="0"/>
          <a:lstStyle/>
          <a:p>
            <a:endParaRPr/>
          </a:p>
        </p:txBody>
      </p:sp>
      <p:sp>
        <p:nvSpPr>
          <p:cNvPr id="231" name="object 231"/>
          <p:cNvSpPr/>
          <p:nvPr/>
        </p:nvSpPr>
        <p:spPr>
          <a:xfrm>
            <a:off x="8208016" y="4444509"/>
            <a:ext cx="1270" cy="0"/>
          </a:xfrm>
          <a:custGeom>
            <a:avLst/>
            <a:gdLst/>
            <a:ahLst/>
            <a:cxnLst/>
            <a:rect l="l" t="t" r="r" b="b"/>
            <a:pathLst>
              <a:path w="1270">
                <a:moveTo>
                  <a:pt x="0" y="0"/>
                </a:moveTo>
                <a:lnTo>
                  <a:pt x="1250" y="0"/>
                </a:lnTo>
              </a:path>
            </a:pathLst>
          </a:custGeom>
          <a:ln w="3175">
            <a:solidFill>
              <a:srgbClr val="000000"/>
            </a:solidFill>
          </a:ln>
        </p:spPr>
        <p:txBody>
          <a:bodyPr wrap="square" lIns="0" tIns="0" rIns="0" bIns="0" rtlCol="0"/>
          <a:lstStyle/>
          <a:p>
            <a:endParaRPr/>
          </a:p>
        </p:txBody>
      </p:sp>
      <p:sp>
        <p:nvSpPr>
          <p:cNvPr id="232" name="object 232"/>
          <p:cNvSpPr/>
          <p:nvPr/>
        </p:nvSpPr>
        <p:spPr>
          <a:xfrm>
            <a:off x="8208016" y="4428518"/>
            <a:ext cx="1270" cy="0"/>
          </a:xfrm>
          <a:custGeom>
            <a:avLst/>
            <a:gdLst/>
            <a:ahLst/>
            <a:cxnLst/>
            <a:rect l="l" t="t" r="r" b="b"/>
            <a:pathLst>
              <a:path w="1270">
                <a:moveTo>
                  <a:pt x="0" y="0"/>
                </a:moveTo>
                <a:lnTo>
                  <a:pt x="1250" y="0"/>
                </a:lnTo>
              </a:path>
            </a:pathLst>
          </a:custGeom>
          <a:ln w="3175">
            <a:solidFill>
              <a:srgbClr val="000000"/>
            </a:solidFill>
          </a:ln>
        </p:spPr>
        <p:txBody>
          <a:bodyPr wrap="square" lIns="0" tIns="0" rIns="0" bIns="0" rtlCol="0"/>
          <a:lstStyle/>
          <a:p>
            <a:endParaRPr/>
          </a:p>
        </p:txBody>
      </p:sp>
      <p:sp>
        <p:nvSpPr>
          <p:cNvPr id="233" name="object 233"/>
          <p:cNvSpPr/>
          <p:nvPr/>
        </p:nvSpPr>
        <p:spPr>
          <a:xfrm>
            <a:off x="8208016" y="4412491"/>
            <a:ext cx="1270" cy="0"/>
          </a:xfrm>
          <a:custGeom>
            <a:avLst/>
            <a:gdLst/>
            <a:ahLst/>
            <a:cxnLst/>
            <a:rect l="l" t="t" r="r" b="b"/>
            <a:pathLst>
              <a:path w="1270">
                <a:moveTo>
                  <a:pt x="0" y="0"/>
                </a:moveTo>
                <a:lnTo>
                  <a:pt x="1250" y="0"/>
                </a:lnTo>
              </a:path>
            </a:pathLst>
          </a:custGeom>
          <a:ln w="3175">
            <a:solidFill>
              <a:srgbClr val="000000"/>
            </a:solidFill>
          </a:ln>
        </p:spPr>
        <p:txBody>
          <a:bodyPr wrap="square" lIns="0" tIns="0" rIns="0" bIns="0" rtlCol="0"/>
          <a:lstStyle/>
          <a:p>
            <a:endParaRPr/>
          </a:p>
        </p:txBody>
      </p:sp>
      <p:sp>
        <p:nvSpPr>
          <p:cNvPr id="234" name="object 234"/>
          <p:cNvSpPr/>
          <p:nvPr/>
        </p:nvSpPr>
        <p:spPr>
          <a:xfrm>
            <a:off x="8208016" y="4396482"/>
            <a:ext cx="1270" cy="0"/>
          </a:xfrm>
          <a:custGeom>
            <a:avLst/>
            <a:gdLst/>
            <a:ahLst/>
            <a:cxnLst/>
            <a:rect l="l" t="t" r="r" b="b"/>
            <a:pathLst>
              <a:path w="1270">
                <a:moveTo>
                  <a:pt x="0" y="0"/>
                </a:moveTo>
                <a:lnTo>
                  <a:pt x="1250" y="0"/>
                </a:lnTo>
              </a:path>
            </a:pathLst>
          </a:custGeom>
          <a:ln w="3175">
            <a:solidFill>
              <a:srgbClr val="000000"/>
            </a:solidFill>
          </a:ln>
        </p:spPr>
        <p:txBody>
          <a:bodyPr wrap="square" lIns="0" tIns="0" rIns="0" bIns="0" rtlCol="0"/>
          <a:lstStyle/>
          <a:p>
            <a:endParaRPr/>
          </a:p>
        </p:txBody>
      </p:sp>
      <p:sp>
        <p:nvSpPr>
          <p:cNvPr id="235" name="object 235"/>
          <p:cNvSpPr/>
          <p:nvPr/>
        </p:nvSpPr>
        <p:spPr>
          <a:xfrm>
            <a:off x="8208016" y="4380473"/>
            <a:ext cx="1270" cy="0"/>
          </a:xfrm>
          <a:custGeom>
            <a:avLst/>
            <a:gdLst/>
            <a:ahLst/>
            <a:cxnLst/>
            <a:rect l="l" t="t" r="r" b="b"/>
            <a:pathLst>
              <a:path w="1270">
                <a:moveTo>
                  <a:pt x="0" y="0"/>
                </a:moveTo>
                <a:lnTo>
                  <a:pt x="1250" y="0"/>
                </a:lnTo>
              </a:path>
            </a:pathLst>
          </a:custGeom>
          <a:ln w="3175">
            <a:solidFill>
              <a:srgbClr val="000000"/>
            </a:solidFill>
          </a:ln>
        </p:spPr>
        <p:txBody>
          <a:bodyPr wrap="square" lIns="0" tIns="0" rIns="0" bIns="0" rtlCol="0"/>
          <a:lstStyle/>
          <a:p>
            <a:endParaRPr/>
          </a:p>
        </p:txBody>
      </p:sp>
      <p:sp>
        <p:nvSpPr>
          <p:cNvPr id="236" name="object 236"/>
          <p:cNvSpPr/>
          <p:nvPr/>
        </p:nvSpPr>
        <p:spPr>
          <a:xfrm>
            <a:off x="8208016" y="4364941"/>
            <a:ext cx="1270" cy="0"/>
          </a:xfrm>
          <a:custGeom>
            <a:avLst/>
            <a:gdLst/>
            <a:ahLst/>
            <a:cxnLst/>
            <a:rect l="l" t="t" r="r" b="b"/>
            <a:pathLst>
              <a:path w="1270">
                <a:moveTo>
                  <a:pt x="0" y="0"/>
                </a:moveTo>
                <a:lnTo>
                  <a:pt x="1250" y="0"/>
                </a:lnTo>
              </a:path>
            </a:pathLst>
          </a:custGeom>
          <a:ln w="3175">
            <a:solidFill>
              <a:srgbClr val="000000"/>
            </a:solidFill>
          </a:ln>
        </p:spPr>
        <p:txBody>
          <a:bodyPr wrap="square" lIns="0" tIns="0" rIns="0" bIns="0" rtlCol="0"/>
          <a:lstStyle/>
          <a:p>
            <a:endParaRPr/>
          </a:p>
        </p:txBody>
      </p:sp>
      <p:sp>
        <p:nvSpPr>
          <p:cNvPr id="237" name="object 237"/>
          <p:cNvSpPr/>
          <p:nvPr/>
        </p:nvSpPr>
        <p:spPr>
          <a:xfrm>
            <a:off x="8208016" y="4349409"/>
            <a:ext cx="1270" cy="0"/>
          </a:xfrm>
          <a:custGeom>
            <a:avLst/>
            <a:gdLst/>
            <a:ahLst/>
            <a:cxnLst/>
            <a:rect l="l" t="t" r="r" b="b"/>
            <a:pathLst>
              <a:path w="1270">
                <a:moveTo>
                  <a:pt x="0" y="0"/>
                </a:moveTo>
                <a:lnTo>
                  <a:pt x="1250" y="0"/>
                </a:lnTo>
              </a:path>
            </a:pathLst>
          </a:custGeom>
          <a:ln w="3175">
            <a:solidFill>
              <a:srgbClr val="000000"/>
            </a:solidFill>
          </a:ln>
        </p:spPr>
        <p:txBody>
          <a:bodyPr wrap="square" lIns="0" tIns="0" rIns="0" bIns="0" rtlCol="0"/>
          <a:lstStyle/>
          <a:p>
            <a:endParaRPr/>
          </a:p>
        </p:txBody>
      </p:sp>
      <p:sp>
        <p:nvSpPr>
          <p:cNvPr id="238" name="object 238"/>
          <p:cNvSpPr/>
          <p:nvPr/>
        </p:nvSpPr>
        <p:spPr>
          <a:xfrm>
            <a:off x="8208016" y="4333418"/>
            <a:ext cx="1270" cy="0"/>
          </a:xfrm>
          <a:custGeom>
            <a:avLst/>
            <a:gdLst/>
            <a:ahLst/>
            <a:cxnLst/>
            <a:rect l="l" t="t" r="r" b="b"/>
            <a:pathLst>
              <a:path w="1270">
                <a:moveTo>
                  <a:pt x="0" y="0"/>
                </a:moveTo>
                <a:lnTo>
                  <a:pt x="1250" y="0"/>
                </a:lnTo>
              </a:path>
            </a:pathLst>
          </a:custGeom>
          <a:ln w="3175">
            <a:solidFill>
              <a:srgbClr val="000000"/>
            </a:solidFill>
          </a:ln>
        </p:spPr>
        <p:txBody>
          <a:bodyPr wrap="square" lIns="0" tIns="0" rIns="0" bIns="0" rtlCol="0"/>
          <a:lstStyle/>
          <a:p>
            <a:endParaRPr/>
          </a:p>
        </p:txBody>
      </p:sp>
      <p:sp>
        <p:nvSpPr>
          <p:cNvPr id="239" name="object 239"/>
          <p:cNvSpPr/>
          <p:nvPr/>
        </p:nvSpPr>
        <p:spPr>
          <a:xfrm>
            <a:off x="8208016" y="4317391"/>
            <a:ext cx="1270" cy="0"/>
          </a:xfrm>
          <a:custGeom>
            <a:avLst/>
            <a:gdLst/>
            <a:ahLst/>
            <a:cxnLst/>
            <a:rect l="l" t="t" r="r" b="b"/>
            <a:pathLst>
              <a:path w="1270">
                <a:moveTo>
                  <a:pt x="0" y="0"/>
                </a:moveTo>
                <a:lnTo>
                  <a:pt x="1250" y="0"/>
                </a:lnTo>
              </a:path>
            </a:pathLst>
          </a:custGeom>
          <a:ln w="3175">
            <a:solidFill>
              <a:srgbClr val="000000"/>
            </a:solidFill>
          </a:ln>
        </p:spPr>
        <p:txBody>
          <a:bodyPr wrap="square" lIns="0" tIns="0" rIns="0" bIns="0" rtlCol="0"/>
          <a:lstStyle/>
          <a:p>
            <a:endParaRPr/>
          </a:p>
        </p:txBody>
      </p:sp>
      <p:sp>
        <p:nvSpPr>
          <p:cNvPr id="240" name="object 240"/>
          <p:cNvSpPr/>
          <p:nvPr/>
        </p:nvSpPr>
        <p:spPr>
          <a:xfrm>
            <a:off x="8208016" y="4301400"/>
            <a:ext cx="1270" cy="0"/>
          </a:xfrm>
          <a:custGeom>
            <a:avLst/>
            <a:gdLst/>
            <a:ahLst/>
            <a:cxnLst/>
            <a:rect l="l" t="t" r="r" b="b"/>
            <a:pathLst>
              <a:path w="1270">
                <a:moveTo>
                  <a:pt x="0" y="0"/>
                </a:moveTo>
                <a:lnTo>
                  <a:pt x="1250" y="0"/>
                </a:lnTo>
              </a:path>
            </a:pathLst>
          </a:custGeom>
          <a:ln w="3175">
            <a:solidFill>
              <a:srgbClr val="000000"/>
            </a:solidFill>
          </a:ln>
        </p:spPr>
        <p:txBody>
          <a:bodyPr wrap="square" lIns="0" tIns="0" rIns="0" bIns="0" rtlCol="0"/>
          <a:lstStyle/>
          <a:p>
            <a:endParaRPr/>
          </a:p>
        </p:txBody>
      </p:sp>
      <p:sp>
        <p:nvSpPr>
          <p:cNvPr id="241" name="object 241"/>
          <p:cNvSpPr/>
          <p:nvPr/>
        </p:nvSpPr>
        <p:spPr>
          <a:xfrm>
            <a:off x="8208016" y="4285373"/>
            <a:ext cx="1270" cy="0"/>
          </a:xfrm>
          <a:custGeom>
            <a:avLst/>
            <a:gdLst/>
            <a:ahLst/>
            <a:cxnLst/>
            <a:rect l="l" t="t" r="r" b="b"/>
            <a:pathLst>
              <a:path w="1270">
                <a:moveTo>
                  <a:pt x="0" y="0"/>
                </a:moveTo>
                <a:lnTo>
                  <a:pt x="1250" y="0"/>
                </a:lnTo>
              </a:path>
            </a:pathLst>
          </a:custGeom>
          <a:ln w="3175">
            <a:solidFill>
              <a:srgbClr val="000000"/>
            </a:solidFill>
          </a:ln>
        </p:spPr>
        <p:txBody>
          <a:bodyPr wrap="square" lIns="0" tIns="0" rIns="0" bIns="0" rtlCol="0"/>
          <a:lstStyle/>
          <a:p>
            <a:endParaRPr/>
          </a:p>
        </p:txBody>
      </p:sp>
      <p:sp>
        <p:nvSpPr>
          <p:cNvPr id="242" name="object 242"/>
          <p:cNvSpPr/>
          <p:nvPr/>
        </p:nvSpPr>
        <p:spPr>
          <a:xfrm>
            <a:off x="8208016" y="4269364"/>
            <a:ext cx="1270" cy="0"/>
          </a:xfrm>
          <a:custGeom>
            <a:avLst/>
            <a:gdLst/>
            <a:ahLst/>
            <a:cxnLst/>
            <a:rect l="l" t="t" r="r" b="b"/>
            <a:pathLst>
              <a:path w="1270">
                <a:moveTo>
                  <a:pt x="0" y="0"/>
                </a:moveTo>
                <a:lnTo>
                  <a:pt x="1250" y="0"/>
                </a:lnTo>
              </a:path>
            </a:pathLst>
          </a:custGeom>
          <a:ln w="3175">
            <a:solidFill>
              <a:srgbClr val="000000"/>
            </a:solidFill>
          </a:ln>
        </p:spPr>
        <p:txBody>
          <a:bodyPr wrap="square" lIns="0" tIns="0" rIns="0" bIns="0" rtlCol="0"/>
          <a:lstStyle/>
          <a:p>
            <a:endParaRPr/>
          </a:p>
        </p:txBody>
      </p:sp>
      <p:sp>
        <p:nvSpPr>
          <p:cNvPr id="243" name="object 243"/>
          <p:cNvSpPr/>
          <p:nvPr/>
        </p:nvSpPr>
        <p:spPr>
          <a:xfrm>
            <a:off x="8208016" y="4253355"/>
            <a:ext cx="1270" cy="0"/>
          </a:xfrm>
          <a:custGeom>
            <a:avLst/>
            <a:gdLst/>
            <a:ahLst/>
            <a:cxnLst/>
            <a:rect l="l" t="t" r="r" b="b"/>
            <a:pathLst>
              <a:path w="1270">
                <a:moveTo>
                  <a:pt x="0" y="0"/>
                </a:moveTo>
                <a:lnTo>
                  <a:pt x="1250" y="0"/>
                </a:lnTo>
              </a:path>
            </a:pathLst>
          </a:custGeom>
          <a:ln w="3175">
            <a:solidFill>
              <a:srgbClr val="000000"/>
            </a:solidFill>
          </a:ln>
        </p:spPr>
        <p:txBody>
          <a:bodyPr wrap="square" lIns="0" tIns="0" rIns="0" bIns="0" rtlCol="0"/>
          <a:lstStyle/>
          <a:p>
            <a:endParaRPr/>
          </a:p>
        </p:txBody>
      </p:sp>
      <p:sp>
        <p:nvSpPr>
          <p:cNvPr id="244" name="object 244"/>
          <p:cNvSpPr/>
          <p:nvPr/>
        </p:nvSpPr>
        <p:spPr>
          <a:xfrm>
            <a:off x="8208016" y="4237346"/>
            <a:ext cx="1270" cy="0"/>
          </a:xfrm>
          <a:custGeom>
            <a:avLst/>
            <a:gdLst/>
            <a:ahLst/>
            <a:cxnLst/>
            <a:rect l="l" t="t" r="r" b="b"/>
            <a:pathLst>
              <a:path w="1270">
                <a:moveTo>
                  <a:pt x="0" y="0"/>
                </a:moveTo>
                <a:lnTo>
                  <a:pt x="1250" y="0"/>
                </a:lnTo>
              </a:path>
            </a:pathLst>
          </a:custGeom>
          <a:ln w="3175">
            <a:solidFill>
              <a:srgbClr val="000000"/>
            </a:solidFill>
          </a:ln>
        </p:spPr>
        <p:txBody>
          <a:bodyPr wrap="square" lIns="0" tIns="0" rIns="0" bIns="0" rtlCol="0"/>
          <a:lstStyle/>
          <a:p>
            <a:endParaRPr/>
          </a:p>
        </p:txBody>
      </p:sp>
      <p:sp>
        <p:nvSpPr>
          <p:cNvPr id="245" name="object 245"/>
          <p:cNvSpPr/>
          <p:nvPr/>
        </p:nvSpPr>
        <p:spPr>
          <a:xfrm>
            <a:off x="8208016" y="4221778"/>
            <a:ext cx="1270" cy="0"/>
          </a:xfrm>
          <a:custGeom>
            <a:avLst/>
            <a:gdLst/>
            <a:ahLst/>
            <a:cxnLst/>
            <a:rect l="l" t="t" r="r" b="b"/>
            <a:pathLst>
              <a:path w="1270">
                <a:moveTo>
                  <a:pt x="0" y="0"/>
                </a:moveTo>
                <a:lnTo>
                  <a:pt x="1250" y="0"/>
                </a:lnTo>
              </a:path>
            </a:pathLst>
          </a:custGeom>
          <a:ln w="3175">
            <a:solidFill>
              <a:srgbClr val="000000"/>
            </a:solidFill>
          </a:ln>
        </p:spPr>
        <p:txBody>
          <a:bodyPr wrap="square" lIns="0" tIns="0" rIns="0" bIns="0" rtlCol="0"/>
          <a:lstStyle/>
          <a:p>
            <a:endParaRPr/>
          </a:p>
        </p:txBody>
      </p:sp>
      <p:sp>
        <p:nvSpPr>
          <p:cNvPr id="246" name="object 246"/>
          <p:cNvSpPr/>
          <p:nvPr/>
        </p:nvSpPr>
        <p:spPr>
          <a:xfrm>
            <a:off x="8208016" y="4206246"/>
            <a:ext cx="1270" cy="0"/>
          </a:xfrm>
          <a:custGeom>
            <a:avLst/>
            <a:gdLst/>
            <a:ahLst/>
            <a:cxnLst/>
            <a:rect l="l" t="t" r="r" b="b"/>
            <a:pathLst>
              <a:path w="1270">
                <a:moveTo>
                  <a:pt x="0" y="0"/>
                </a:moveTo>
                <a:lnTo>
                  <a:pt x="1250" y="0"/>
                </a:lnTo>
              </a:path>
            </a:pathLst>
          </a:custGeom>
          <a:ln w="3175">
            <a:solidFill>
              <a:srgbClr val="000000"/>
            </a:solidFill>
          </a:ln>
        </p:spPr>
        <p:txBody>
          <a:bodyPr wrap="square" lIns="0" tIns="0" rIns="0" bIns="0" rtlCol="0"/>
          <a:lstStyle/>
          <a:p>
            <a:endParaRPr/>
          </a:p>
        </p:txBody>
      </p:sp>
      <p:sp>
        <p:nvSpPr>
          <p:cNvPr id="247" name="object 247"/>
          <p:cNvSpPr/>
          <p:nvPr/>
        </p:nvSpPr>
        <p:spPr>
          <a:xfrm>
            <a:off x="8208016" y="4190237"/>
            <a:ext cx="1270" cy="0"/>
          </a:xfrm>
          <a:custGeom>
            <a:avLst/>
            <a:gdLst/>
            <a:ahLst/>
            <a:cxnLst/>
            <a:rect l="l" t="t" r="r" b="b"/>
            <a:pathLst>
              <a:path w="1270">
                <a:moveTo>
                  <a:pt x="0" y="0"/>
                </a:moveTo>
                <a:lnTo>
                  <a:pt x="1250" y="0"/>
                </a:lnTo>
              </a:path>
            </a:pathLst>
          </a:custGeom>
          <a:ln w="3175">
            <a:solidFill>
              <a:srgbClr val="000000"/>
            </a:solidFill>
          </a:ln>
        </p:spPr>
        <p:txBody>
          <a:bodyPr wrap="square" lIns="0" tIns="0" rIns="0" bIns="0" rtlCol="0"/>
          <a:lstStyle/>
          <a:p>
            <a:endParaRPr/>
          </a:p>
        </p:txBody>
      </p:sp>
      <p:sp>
        <p:nvSpPr>
          <p:cNvPr id="248" name="object 248"/>
          <p:cNvSpPr/>
          <p:nvPr/>
        </p:nvSpPr>
        <p:spPr>
          <a:xfrm>
            <a:off x="8208016" y="4174228"/>
            <a:ext cx="1270" cy="0"/>
          </a:xfrm>
          <a:custGeom>
            <a:avLst/>
            <a:gdLst/>
            <a:ahLst/>
            <a:cxnLst/>
            <a:rect l="l" t="t" r="r" b="b"/>
            <a:pathLst>
              <a:path w="1270">
                <a:moveTo>
                  <a:pt x="0" y="0"/>
                </a:moveTo>
                <a:lnTo>
                  <a:pt x="1250" y="0"/>
                </a:lnTo>
              </a:path>
            </a:pathLst>
          </a:custGeom>
          <a:ln w="3175">
            <a:solidFill>
              <a:srgbClr val="000000"/>
            </a:solidFill>
          </a:ln>
        </p:spPr>
        <p:txBody>
          <a:bodyPr wrap="square" lIns="0" tIns="0" rIns="0" bIns="0" rtlCol="0"/>
          <a:lstStyle/>
          <a:p>
            <a:endParaRPr/>
          </a:p>
        </p:txBody>
      </p:sp>
      <p:sp>
        <p:nvSpPr>
          <p:cNvPr id="249" name="object 249"/>
          <p:cNvSpPr/>
          <p:nvPr/>
        </p:nvSpPr>
        <p:spPr>
          <a:xfrm>
            <a:off x="8208016" y="4158219"/>
            <a:ext cx="1270" cy="0"/>
          </a:xfrm>
          <a:custGeom>
            <a:avLst/>
            <a:gdLst/>
            <a:ahLst/>
            <a:cxnLst/>
            <a:rect l="l" t="t" r="r" b="b"/>
            <a:pathLst>
              <a:path w="1270">
                <a:moveTo>
                  <a:pt x="0" y="0"/>
                </a:moveTo>
                <a:lnTo>
                  <a:pt x="1250" y="0"/>
                </a:lnTo>
              </a:path>
            </a:pathLst>
          </a:custGeom>
          <a:ln w="3175">
            <a:solidFill>
              <a:srgbClr val="000000"/>
            </a:solidFill>
          </a:ln>
        </p:spPr>
        <p:txBody>
          <a:bodyPr wrap="square" lIns="0" tIns="0" rIns="0" bIns="0" rtlCol="0"/>
          <a:lstStyle/>
          <a:p>
            <a:endParaRPr/>
          </a:p>
        </p:txBody>
      </p:sp>
      <p:sp>
        <p:nvSpPr>
          <p:cNvPr id="250" name="object 250"/>
          <p:cNvSpPr/>
          <p:nvPr/>
        </p:nvSpPr>
        <p:spPr>
          <a:xfrm>
            <a:off x="8208016" y="4142210"/>
            <a:ext cx="1270" cy="0"/>
          </a:xfrm>
          <a:custGeom>
            <a:avLst/>
            <a:gdLst/>
            <a:ahLst/>
            <a:cxnLst/>
            <a:rect l="l" t="t" r="r" b="b"/>
            <a:pathLst>
              <a:path w="1270">
                <a:moveTo>
                  <a:pt x="0" y="0"/>
                </a:moveTo>
                <a:lnTo>
                  <a:pt x="1250" y="0"/>
                </a:lnTo>
              </a:path>
            </a:pathLst>
          </a:custGeom>
          <a:ln w="3175">
            <a:solidFill>
              <a:srgbClr val="000000"/>
            </a:solidFill>
          </a:ln>
        </p:spPr>
        <p:txBody>
          <a:bodyPr wrap="square" lIns="0" tIns="0" rIns="0" bIns="0" rtlCol="0"/>
          <a:lstStyle/>
          <a:p>
            <a:endParaRPr/>
          </a:p>
        </p:txBody>
      </p:sp>
      <p:sp>
        <p:nvSpPr>
          <p:cNvPr id="251" name="object 251"/>
          <p:cNvSpPr/>
          <p:nvPr/>
        </p:nvSpPr>
        <p:spPr>
          <a:xfrm>
            <a:off x="8208016" y="4126183"/>
            <a:ext cx="1270" cy="0"/>
          </a:xfrm>
          <a:custGeom>
            <a:avLst/>
            <a:gdLst/>
            <a:ahLst/>
            <a:cxnLst/>
            <a:rect l="l" t="t" r="r" b="b"/>
            <a:pathLst>
              <a:path w="1270">
                <a:moveTo>
                  <a:pt x="0" y="0"/>
                </a:moveTo>
                <a:lnTo>
                  <a:pt x="1250" y="0"/>
                </a:lnTo>
              </a:path>
            </a:pathLst>
          </a:custGeom>
          <a:ln w="3175">
            <a:solidFill>
              <a:srgbClr val="000000"/>
            </a:solidFill>
          </a:ln>
        </p:spPr>
        <p:txBody>
          <a:bodyPr wrap="square" lIns="0" tIns="0" rIns="0" bIns="0" rtlCol="0"/>
          <a:lstStyle/>
          <a:p>
            <a:endParaRPr/>
          </a:p>
        </p:txBody>
      </p:sp>
      <p:sp>
        <p:nvSpPr>
          <p:cNvPr id="252" name="object 252"/>
          <p:cNvSpPr/>
          <p:nvPr/>
        </p:nvSpPr>
        <p:spPr>
          <a:xfrm>
            <a:off x="8208016" y="4110192"/>
            <a:ext cx="1270" cy="0"/>
          </a:xfrm>
          <a:custGeom>
            <a:avLst/>
            <a:gdLst/>
            <a:ahLst/>
            <a:cxnLst/>
            <a:rect l="l" t="t" r="r" b="b"/>
            <a:pathLst>
              <a:path w="1270">
                <a:moveTo>
                  <a:pt x="0" y="0"/>
                </a:moveTo>
                <a:lnTo>
                  <a:pt x="1250" y="0"/>
                </a:lnTo>
              </a:path>
            </a:pathLst>
          </a:custGeom>
          <a:ln w="3175">
            <a:solidFill>
              <a:srgbClr val="000000"/>
            </a:solidFill>
          </a:ln>
        </p:spPr>
        <p:txBody>
          <a:bodyPr wrap="square" lIns="0" tIns="0" rIns="0" bIns="0" rtlCol="0"/>
          <a:lstStyle/>
          <a:p>
            <a:endParaRPr/>
          </a:p>
        </p:txBody>
      </p:sp>
      <p:sp>
        <p:nvSpPr>
          <p:cNvPr id="253" name="object 253"/>
          <p:cNvSpPr/>
          <p:nvPr/>
        </p:nvSpPr>
        <p:spPr>
          <a:xfrm>
            <a:off x="8208016" y="4094165"/>
            <a:ext cx="1270" cy="0"/>
          </a:xfrm>
          <a:custGeom>
            <a:avLst/>
            <a:gdLst/>
            <a:ahLst/>
            <a:cxnLst/>
            <a:rect l="l" t="t" r="r" b="b"/>
            <a:pathLst>
              <a:path w="1270">
                <a:moveTo>
                  <a:pt x="0" y="0"/>
                </a:moveTo>
                <a:lnTo>
                  <a:pt x="1250" y="0"/>
                </a:lnTo>
              </a:path>
            </a:pathLst>
          </a:custGeom>
          <a:ln w="3175">
            <a:solidFill>
              <a:srgbClr val="000000"/>
            </a:solidFill>
          </a:ln>
        </p:spPr>
        <p:txBody>
          <a:bodyPr wrap="square" lIns="0" tIns="0" rIns="0" bIns="0" rtlCol="0"/>
          <a:lstStyle/>
          <a:p>
            <a:endParaRPr/>
          </a:p>
        </p:txBody>
      </p:sp>
      <p:sp>
        <p:nvSpPr>
          <p:cNvPr id="254" name="object 254"/>
          <p:cNvSpPr/>
          <p:nvPr/>
        </p:nvSpPr>
        <p:spPr>
          <a:xfrm>
            <a:off x="8208016" y="4078651"/>
            <a:ext cx="1270" cy="0"/>
          </a:xfrm>
          <a:custGeom>
            <a:avLst/>
            <a:gdLst/>
            <a:ahLst/>
            <a:cxnLst/>
            <a:rect l="l" t="t" r="r" b="b"/>
            <a:pathLst>
              <a:path w="1270">
                <a:moveTo>
                  <a:pt x="0" y="0"/>
                </a:moveTo>
                <a:lnTo>
                  <a:pt x="1250" y="0"/>
                </a:lnTo>
              </a:path>
            </a:pathLst>
          </a:custGeom>
          <a:ln w="3175">
            <a:solidFill>
              <a:srgbClr val="000000"/>
            </a:solidFill>
          </a:ln>
        </p:spPr>
        <p:txBody>
          <a:bodyPr wrap="square" lIns="0" tIns="0" rIns="0" bIns="0" rtlCol="0"/>
          <a:lstStyle/>
          <a:p>
            <a:endParaRPr/>
          </a:p>
        </p:txBody>
      </p:sp>
      <p:sp>
        <p:nvSpPr>
          <p:cNvPr id="255" name="object 255"/>
          <p:cNvSpPr/>
          <p:nvPr/>
        </p:nvSpPr>
        <p:spPr>
          <a:xfrm>
            <a:off x="8208016" y="4062642"/>
            <a:ext cx="1270" cy="0"/>
          </a:xfrm>
          <a:custGeom>
            <a:avLst/>
            <a:gdLst/>
            <a:ahLst/>
            <a:cxnLst/>
            <a:rect l="l" t="t" r="r" b="b"/>
            <a:pathLst>
              <a:path w="1270">
                <a:moveTo>
                  <a:pt x="0" y="0"/>
                </a:moveTo>
                <a:lnTo>
                  <a:pt x="1250" y="0"/>
                </a:lnTo>
              </a:path>
            </a:pathLst>
          </a:custGeom>
          <a:ln w="3175">
            <a:solidFill>
              <a:srgbClr val="000000"/>
            </a:solidFill>
          </a:ln>
        </p:spPr>
        <p:txBody>
          <a:bodyPr wrap="square" lIns="0" tIns="0" rIns="0" bIns="0" rtlCol="0"/>
          <a:lstStyle/>
          <a:p>
            <a:endParaRPr/>
          </a:p>
        </p:txBody>
      </p:sp>
      <p:sp>
        <p:nvSpPr>
          <p:cNvPr id="256" name="object 256"/>
          <p:cNvSpPr/>
          <p:nvPr/>
        </p:nvSpPr>
        <p:spPr>
          <a:xfrm>
            <a:off x="8208016" y="4047110"/>
            <a:ext cx="1270" cy="0"/>
          </a:xfrm>
          <a:custGeom>
            <a:avLst/>
            <a:gdLst/>
            <a:ahLst/>
            <a:cxnLst/>
            <a:rect l="l" t="t" r="r" b="b"/>
            <a:pathLst>
              <a:path w="1270">
                <a:moveTo>
                  <a:pt x="0" y="0"/>
                </a:moveTo>
                <a:lnTo>
                  <a:pt x="1250" y="0"/>
                </a:lnTo>
              </a:path>
            </a:pathLst>
          </a:custGeom>
          <a:ln w="3175">
            <a:solidFill>
              <a:srgbClr val="000000"/>
            </a:solidFill>
          </a:ln>
        </p:spPr>
        <p:txBody>
          <a:bodyPr wrap="square" lIns="0" tIns="0" rIns="0" bIns="0" rtlCol="0"/>
          <a:lstStyle/>
          <a:p>
            <a:endParaRPr/>
          </a:p>
        </p:txBody>
      </p:sp>
      <p:sp>
        <p:nvSpPr>
          <p:cNvPr id="257" name="object 257"/>
          <p:cNvSpPr/>
          <p:nvPr/>
        </p:nvSpPr>
        <p:spPr>
          <a:xfrm>
            <a:off x="8208016" y="4031083"/>
            <a:ext cx="1270" cy="0"/>
          </a:xfrm>
          <a:custGeom>
            <a:avLst/>
            <a:gdLst/>
            <a:ahLst/>
            <a:cxnLst/>
            <a:rect l="l" t="t" r="r" b="b"/>
            <a:pathLst>
              <a:path w="1270">
                <a:moveTo>
                  <a:pt x="0" y="0"/>
                </a:moveTo>
                <a:lnTo>
                  <a:pt x="1250" y="0"/>
                </a:lnTo>
              </a:path>
            </a:pathLst>
          </a:custGeom>
          <a:ln w="3175">
            <a:solidFill>
              <a:srgbClr val="000000"/>
            </a:solidFill>
          </a:ln>
        </p:spPr>
        <p:txBody>
          <a:bodyPr wrap="square" lIns="0" tIns="0" rIns="0" bIns="0" rtlCol="0"/>
          <a:lstStyle/>
          <a:p>
            <a:endParaRPr/>
          </a:p>
        </p:txBody>
      </p:sp>
      <p:sp>
        <p:nvSpPr>
          <p:cNvPr id="258" name="object 258"/>
          <p:cNvSpPr/>
          <p:nvPr/>
        </p:nvSpPr>
        <p:spPr>
          <a:xfrm>
            <a:off x="8208016" y="4015092"/>
            <a:ext cx="1270" cy="0"/>
          </a:xfrm>
          <a:custGeom>
            <a:avLst/>
            <a:gdLst/>
            <a:ahLst/>
            <a:cxnLst/>
            <a:rect l="l" t="t" r="r" b="b"/>
            <a:pathLst>
              <a:path w="1270">
                <a:moveTo>
                  <a:pt x="0" y="0"/>
                </a:moveTo>
                <a:lnTo>
                  <a:pt x="1250" y="0"/>
                </a:lnTo>
              </a:path>
            </a:pathLst>
          </a:custGeom>
          <a:ln w="3175">
            <a:solidFill>
              <a:srgbClr val="000000"/>
            </a:solidFill>
          </a:ln>
        </p:spPr>
        <p:txBody>
          <a:bodyPr wrap="square" lIns="0" tIns="0" rIns="0" bIns="0" rtlCol="0"/>
          <a:lstStyle/>
          <a:p>
            <a:endParaRPr/>
          </a:p>
        </p:txBody>
      </p:sp>
      <p:sp>
        <p:nvSpPr>
          <p:cNvPr id="259" name="object 259"/>
          <p:cNvSpPr/>
          <p:nvPr/>
        </p:nvSpPr>
        <p:spPr>
          <a:xfrm>
            <a:off x="8208016" y="3999065"/>
            <a:ext cx="1270" cy="0"/>
          </a:xfrm>
          <a:custGeom>
            <a:avLst/>
            <a:gdLst/>
            <a:ahLst/>
            <a:cxnLst/>
            <a:rect l="l" t="t" r="r" b="b"/>
            <a:pathLst>
              <a:path w="1270">
                <a:moveTo>
                  <a:pt x="0" y="0"/>
                </a:moveTo>
                <a:lnTo>
                  <a:pt x="1250" y="0"/>
                </a:lnTo>
              </a:path>
            </a:pathLst>
          </a:custGeom>
          <a:ln w="3175">
            <a:solidFill>
              <a:srgbClr val="000000"/>
            </a:solidFill>
          </a:ln>
        </p:spPr>
        <p:txBody>
          <a:bodyPr wrap="square" lIns="0" tIns="0" rIns="0" bIns="0" rtlCol="0"/>
          <a:lstStyle/>
          <a:p>
            <a:endParaRPr/>
          </a:p>
        </p:txBody>
      </p:sp>
      <p:sp>
        <p:nvSpPr>
          <p:cNvPr id="260" name="object 260"/>
          <p:cNvSpPr/>
          <p:nvPr/>
        </p:nvSpPr>
        <p:spPr>
          <a:xfrm>
            <a:off x="8208016" y="3983073"/>
            <a:ext cx="1270" cy="0"/>
          </a:xfrm>
          <a:custGeom>
            <a:avLst/>
            <a:gdLst/>
            <a:ahLst/>
            <a:cxnLst/>
            <a:rect l="l" t="t" r="r" b="b"/>
            <a:pathLst>
              <a:path w="1270">
                <a:moveTo>
                  <a:pt x="0" y="0"/>
                </a:moveTo>
                <a:lnTo>
                  <a:pt x="1250" y="0"/>
                </a:lnTo>
              </a:path>
            </a:pathLst>
          </a:custGeom>
          <a:ln w="3175">
            <a:solidFill>
              <a:srgbClr val="000000"/>
            </a:solidFill>
          </a:ln>
        </p:spPr>
        <p:txBody>
          <a:bodyPr wrap="square" lIns="0" tIns="0" rIns="0" bIns="0" rtlCol="0"/>
          <a:lstStyle/>
          <a:p>
            <a:endParaRPr/>
          </a:p>
        </p:txBody>
      </p:sp>
      <p:sp>
        <p:nvSpPr>
          <p:cNvPr id="261" name="object 261"/>
          <p:cNvSpPr/>
          <p:nvPr/>
        </p:nvSpPr>
        <p:spPr>
          <a:xfrm>
            <a:off x="8208016" y="3967047"/>
            <a:ext cx="1270" cy="0"/>
          </a:xfrm>
          <a:custGeom>
            <a:avLst/>
            <a:gdLst/>
            <a:ahLst/>
            <a:cxnLst/>
            <a:rect l="l" t="t" r="r" b="b"/>
            <a:pathLst>
              <a:path w="1270">
                <a:moveTo>
                  <a:pt x="0" y="0"/>
                </a:moveTo>
                <a:lnTo>
                  <a:pt x="1250" y="0"/>
                </a:lnTo>
              </a:path>
            </a:pathLst>
          </a:custGeom>
          <a:ln w="3175">
            <a:solidFill>
              <a:srgbClr val="000000"/>
            </a:solidFill>
          </a:ln>
        </p:spPr>
        <p:txBody>
          <a:bodyPr wrap="square" lIns="0" tIns="0" rIns="0" bIns="0" rtlCol="0"/>
          <a:lstStyle/>
          <a:p>
            <a:endParaRPr/>
          </a:p>
        </p:txBody>
      </p:sp>
      <p:sp>
        <p:nvSpPr>
          <p:cNvPr id="262" name="object 262"/>
          <p:cNvSpPr/>
          <p:nvPr/>
        </p:nvSpPr>
        <p:spPr>
          <a:xfrm>
            <a:off x="8208016" y="3951038"/>
            <a:ext cx="1270" cy="0"/>
          </a:xfrm>
          <a:custGeom>
            <a:avLst/>
            <a:gdLst/>
            <a:ahLst/>
            <a:cxnLst/>
            <a:rect l="l" t="t" r="r" b="b"/>
            <a:pathLst>
              <a:path w="1270">
                <a:moveTo>
                  <a:pt x="0" y="0"/>
                </a:moveTo>
                <a:lnTo>
                  <a:pt x="1250" y="0"/>
                </a:lnTo>
              </a:path>
            </a:pathLst>
          </a:custGeom>
          <a:ln w="3175">
            <a:solidFill>
              <a:srgbClr val="000000"/>
            </a:solidFill>
          </a:ln>
        </p:spPr>
        <p:txBody>
          <a:bodyPr wrap="square" lIns="0" tIns="0" rIns="0" bIns="0" rtlCol="0"/>
          <a:lstStyle/>
          <a:p>
            <a:endParaRPr/>
          </a:p>
        </p:txBody>
      </p:sp>
      <p:sp>
        <p:nvSpPr>
          <p:cNvPr id="263" name="object 263"/>
          <p:cNvSpPr/>
          <p:nvPr/>
        </p:nvSpPr>
        <p:spPr>
          <a:xfrm>
            <a:off x="8208016" y="3935029"/>
            <a:ext cx="1270" cy="0"/>
          </a:xfrm>
          <a:custGeom>
            <a:avLst/>
            <a:gdLst/>
            <a:ahLst/>
            <a:cxnLst/>
            <a:rect l="l" t="t" r="r" b="b"/>
            <a:pathLst>
              <a:path w="1270">
                <a:moveTo>
                  <a:pt x="0" y="0"/>
                </a:moveTo>
                <a:lnTo>
                  <a:pt x="1250" y="0"/>
                </a:lnTo>
              </a:path>
            </a:pathLst>
          </a:custGeom>
          <a:ln w="3175">
            <a:solidFill>
              <a:srgbClr val="000000"/>
            </a:solidFill>
          </a:ln>
        </p:spPr>
        <p:txBody>
          <a:bodyPr wrap="square" lIns="0" tIns="0" rIns="0" bIns="0" rtlCol="0"/>
          <a:lstStyle/>
          <a:p>
            <a:endParaRPr/>
          </a:p>
        </p:txBody>
      </p:sp>
      <p:sp>
        <p:nvSpPr>
          <p:cNvPr id="264" name="object 264"/>
          <p:cNvSpPr/>
          <p:nvPr/>
        </p:nvSpPr>
        <p:spPr>
          <a:xfrm>
            <a:off x="8208016" y="3919515"/>
            <a:ext cx="1270" cy="0"/>
          </a:xfrm>
          <a:custGeom>
            <a:avLst/>
            <a:gdLst/>
            <a:ahLst/>
            <a:cxnLst/>
            <a:rect l="l" t="t" r="r" b="b"/>
            <a:pathLst>
              <a:path w="1270">
                <a:moveTo>
                  <a:pt x="0" y="0"/>
                </a:moveTo>
                <a:lnTo>
                  <a:pt x="1250" y="0"/>
                </a:lnTo>
              </a:path>
            </a:pathLst>
          </a:custGeom>
          <a:ln w="3175">
            <a:solidFill>
              <a:srgbClr val="000000"/>
            </a:solidFill>
          </a:ln>
        </p:spPr>
        <p:txBody>
          <a:bodyPr wrap="square" lIns="0" tIns="0" rIns="0" bIns="0" rtlCol="0"/>
          <a:lstStyle/>
          <a:p>
            <a:endParaRPr/>
          </a:p>
        </p:txBody>
      </p:sp>
      <p:sp>
        <p:nvSpPr>
          <p:cNvPr id="265" name="object 265"/>
          <p:cNvSpPr/>
          <p:nvPr/>
        </p:nvSpPr>
        <p:spPr>
          <a:xfrm>
            <a:off x="8208016" y="3903965"/>
            <a:ext cx="1270" cy="0"/>
          </a:xfrm>
          <a:custGeom>
            <a:avLst/>
            <a:gdLst/>
            <a:ahLst/>
            <a:cxnLst/>
            <a:rect l="l" t="t" r="r" b="b"/>
            <a:pathLst>
              <a:path w="1270">
                <a:moveTo>
                  <a:pt x="0" y="0"/>
                </a:moveTo>
                <a:lnTo>
                  <a:pt x="1250" y="0"/>
                </a:lnTo>
              </a:path>
            </a:pathLst>
          </a:custGeom>
          <a:ln w="3175">
            <a:solidFill>
              <a:srgbClr val="000000"/>
            </a:solidFill>
          </a:ln>
        </p:spPr>
        <p:txBody>
          <a:bodyPr wrap="square" lIns="0" tIns="0" rIns="0" bIns="0" rtlCol="0"/>
          <a:lstStyle/>
          <a:p>
            <a:endParaRPr/>
          </a:p>
        </p:txBody>
      </p:sp>
      <p:sp>
        <p:nvSpPr>
          <p:cNvPr id="266" name="object 266"/>
          <p:cNvSpPr/>
          <p:nvPr/>
        </p:nvSpPr>
        <p:spPr>
          <a:xfrm>
            <a:off x="8208016" y="3887973"/>
            <a:ext cx="1270" cy="0"/>
          </a:xfrm>
          <a:custGeom>
            <a:avLst/>
            <a:gdLst/>
            <a:ahLst/>
            <a:cxnLst/>
            <a:rect l="l" t="t" r="r" b="b"/>
            <a:pathLst>
              <a:path w="1270">
                <a:moveTo>
                  <a:pt x="0" y="0"/>
                </a:moveTo>
                <a:lnTo>
                  <a:pt x="1250" y="0"/>
                </a:lnTo>
              </a:path>
            </a:pathLst>
          </a:custGeom>
          <a:ln w="3175">
            <a:solidFill>
              <a:srgbClr val="000000"/>
            </a:solidFill>
          </a:ln>
        </p:spPr>
        <p:txBody>
          <a:bodyPr wrap="square" lIns="0" tIns="0" rIns="0" bIns="0" rtlCol="0"/>
          <a:lstStyle/>
          <a:p>
            <a:endParaRPr/>
          </a:p>
        </p:txBody>
      </p:sp>
      <p:sp>
        <p:nvSpPr>
          <p:cNvPr id="267" name="object 267"/>
          <p:cNvSpPr/>
          <p:nvPr/>
        </p:nvSpPr>
        <p:spPr>
          <a:xfrm>
            <a:off x="8208016" y="3871946"/>
            <a:ext cx="1270" cy="0"/>
          </a:xfrm>
          <a:custGeom>
            <a:avLst/>
            <a:gdLst/>
            <a:ahLst/>
            <a:cxnLst/>
            <a:rect l="l" t="t" r="r" b="b"/>
            <a:pathLst>
              <a:path w="1270">
                <a:moveTo>
                  <a:pt x="0" y="0"/>
                </a:moveTo>
                <a:lnTo>
                  <a:pt x="1250" y="0"/>
                </a:lnTo>
              </a:path>
            </a:pathLst>
          </a:custGeom>
          <a:ln w="3175">
            <a:solidFill>
              <a:srgbClr val="000000"/>
            </a:solidFill>
          </a:ln>
        </p:spPr>
        <p:txBody>
          <a:bodyPr wrap="square" lIns="0" tIns="0" rIns="0" bIns="0" rtlCol="0"/>
          <a:lstStyle/>
          <a:p>
            <a:endParaRPr/>
          </a:p>
        </p:txBody>
      </p:sp>
      <p:sp>
        <p:nvSpPr>
          <p:cNvPr id="268" name="object 268"/>
          <p:cNvSpPr/>
          <p:nvPr/>
        </p:nvSpPr>
        <p:spPr>
          <a:xfrm>
            <a:off x="8208016" y="3855955"/>
            <a:ext cx="1270" cy="0"/>
          </a:xfrm>
          <a:custGeom>
            <a:avLst/>
            <a:gdLst/>
            <a:ahLst/>
            <a:cxnLst/>
            <a:rect l="l" t="t" r="r" b="b"/>
            <a:pathLst>
              <a:path w="1270">
                <a:moveTo>
                  <a:pt x="0" y="0"/>
                </a:moveTo>
                <a:lnTo>
                  <a:pt x="1250" y="0"/>
                </a:lnTo>
              </a:path>
            </a:pathLst>
          </a:custGeom>
          <a:ln w="3175">
            <a:solidFill>
              <a:srgbClr val="000000"/>
            </a:solidFill>
          </a:ln>
        </p:spPr>
        <p:txBody>
          <a:bodyPr wrap="square" lIns="0" tIns="0" rIns="0" bIns="0" rtlCol="0"/>
          <a:lstStyle/>
          <a:p>
            <a:endParaRPr/>
          </a:p>
        </p:txBody>
      </p:sp>
      <p:sp>
        <p:nvSpPr>
          <p:cNvPr id="269" name="object 269"/>
          <p:cNvSpPr/>
          <p:nvPr/>
        </p:nvSpPr>
        <p:spPr>
          <a:xfrm>
            <a:off x="8208016" y="3839928"/>
            <a:ext cx="1270" cy="0"/>
          </a:xfrm>
          <a:custGeom>
            <a:avLst/>
            <a:gdLst/>
            <a:ahLst/>
            <a:cxnLst/>
            <a:rect l="l" t="t" r="r" b="b"/>
            <a:pathLst>
              <a:path w="1270">
                <a:moveTo>
                  <a:pt x="0" y="0"/>
                </a:moveTo>
                <a:lnTo>
                  <a:pt x="1250" y="0"/>
                </a:lnTo>
              </a:path>
            </a:pathLst>
          </a:custGeom>
          <a:ln w="3175">
            <a:solidFill>
              <a:srgbClr val="000000"/>
            </a:solidFill>
          </a:ln>
        </p:spPr>
        <p:txBody>
          <a:bodyPr wrap="square" lIns="0" tIns="0" rIns="0" bIns="0" rtlCol="0"/>
          <a:lstStyle/>
          <a:p>
            <a:endParaRPr/>
          </a:p>
        </p:txBody>
      </p:sp>
      <p:sp>
        <p:nvSpPr>
          <p:cNvPr id="270" name="object 270"/>
          <p:cNvSpPr/>
          <p:nvPr/>
        </p:nvSpPr>
        <p:spPr>
          <a:xfrm>
            <a:off x="8208016" y="3823920"/>
            <a:ext cx="1270" cy="0"/>
          </a:xfrm>
          <a:custGeom>
            <a:avLst/>
            <a:gdLst/>
            <a:ahLst/>
            <a:cxnLst/>
            <a:rect l="l" t="t" r="r" b="b"/>
            <a:pathLst>
              <a:path w="1270">
                <a:moveTo>
                  <a:pt x="0" y="0"/>
                </a:moveTo>
                <a:lnTo>
                  <a:pt x="1250" y="0"/>
                </a:lnTo>
              </a:path>
            </a:pathLst>
          </a:custGeom>
          <a:ln w="3175">
            <a:solidFill>
              <a:srgbClr val="000000"/>
            </a:solidFill>
          </a:ln>
        </p:spPr>
        <p:txBody>
          <a:bodyPr wrap="square" lIns="0" tIns="0" rIns="0" bIns="0" rtlCol="0"/>
          <a:lstStyle/>
          <a:p>
            <a:endParaRPr/>
          </a:p>
        </p:txBody>
      </p:sp>
      <p:sp>
        <p:nvSpPr>
          <p:cNvPr id="271" name="object 271"/>
          <p:cNvSpPr/>
          <p:nvPr/>
        </p:nvSpPr>
        <p:spPr>
          <a:xfrm>
            <a:off x="8208016" y="3807910"/>
            <a:ext cx="1270" cy="0"/>
          </a:xfrm>
          <a:custGeom>
            <a:avLst/>
            <a:gdLst/>
            <a:ahLst/>
            <a:cxnLst/>
            <a:rect l="l" t="t" r="r" b="b"/>
            <a:pathLst>
              <a:path w="1270">
                <a:moveTo>
                  <a:pt x="0" y="0"/>
                </a:moveTo>
                <a:lnTo>
                  <a:pt x="1250" y="0"/>
                </a:lnTo>
              </a:path>
            </a:pathLst>
          </a:custGeom>
          <a:ln w="3175">
            <a:solidFill>
              <a:srgbClr val="000000"/>
            </a:solidFill>
          </a:ln>
        </p:spPr>
        <p:txBody>
          <a:bodyPr wrap="square" lIns="0" tIns="0" rIns="0" bIns="0" rtlCol="0"/>
          <a:lstStyle/>
          <a:p>
            <a:endParaRPr/>
          </a:p>
        </p:txBody>
      </p:sp>
      <p:sp>
        <p:nvSpPr>
          <p:cNvPr id="272" name="object 272"/>
          <p:cNvSpPr/>
          <p:nvPr/>
        </p:nvSpPr>
        <p:spPr>
          <a:xfrm>
            <a:off x="8208016" y="3791884"/>
            <a:ext cx="1270" cy="0"/>
          </a:xfrm>
          <a:custGeom>
            <a:avLst/>
            <a:gdLst/>
            <a:ahLst/>
            <a:cxnLst/>
            <a:rect l="l" t="t" r="r" b="b"/>
            <a:pathLst>
              <a:path w="1270">
                <a:moveTo>
                  <a:pt x="0" y="0"/>
                </a:moveTo>
                <a:lnTo>
                  <a:pt x="1250" y="0"/>
                </a:lnTo>
              </a:path>
            </a:pathLst>
          </a:custGeom>
          <a:ln w="3175">
            <a:solidFill>
              <a:srgbClr val="000000"/>
            </a:solidFill>
          </a:ln>
        </p:spPr>
        <p:txBody>
          <a:bodyPr wrap="square" lIns="0" tIns="0" rIns="0" bIns="0" rtlCol="0"/>
          <a:lstStyle/>
          <a:p>
            <a:endParaRPr/>
          </a:p>
        </p:txBody>
      </p:sp>
      <p:sp>
        <p:nvSpPr>
          <p:cNvPr id="273" name="object 273"/>
          <p:cNvSpPr/>
          <p:nvPr/>
        </p:nvSpPr>
        <p:spPr>
          <a:xfrm>
            <a:off x="8208016" y="3776369"/>
            <a:ext cx="1270" cy="0"/>
          </a:xfrm>
          <a:custGeom>
            <a:avLst/>
            <a:gdLst/>
            <a:ahLst/>
            <a:cxnLst/>
            <a:rect l="l" t="t" r="r" b="b"/>
            <a:pathLst>
              <a:path w="1270">
                <a:moveTo>
                  <a:pt x="0" y="0"/>
                </a:moveTo>
                <a:lnTo>
                  <a:pt x="1250" y="0"/>
                </a:lnTo>
              </a:path>
            </a:pathLst>
          </a:custGeom>
          <a:ln w="3175">
            <a:solidFill>
              <a:srgbClr val="000000"/>
            </a:solidFill>
          </a:ln>
        </p:spPr>
        <p:txBody>
          <a:bodyPr wrap="square" lIns="0" tIns="0" rIns="0" bIns="0" rtlCol="0"/>
          <a:lstStyle/>
          <a:p>
            <a:endParaRPr/>
          </a:p>
        </p:txBody>
      </p:sp>
      <p:sp>
        <p:nvSpPr>
          <p:cNvPr id="274" name="object 274"/>
          <p:cNvSpPr/>
          <p:nvPr/>
        </p:nvSpPr>
        <p:spPr>
          <a:xfrm>
            <a:off x="8208016" y="3760307"/>
            <a:ext cx="1270" cy="0"/>
          </a:xfrm>
          <a:custGeom>
            <a:avLst/>
            <a:gdLst/>
            <a:ahLst/>
            <a:cxnLst/>
            <a:rect l="l" t="t" r="r" b="b"/>
            <a:pathLst>
              <a:path w="1270">
                <a:moveTo>
                  <a:pt x="0" y="0"/>
                </a:moveTo>
                <a:lnTo>
                  <a:pt x="1250" y="0"/>
                </a:lnTo>
              </a:path>
            </a:pathLst>
          </a:custGeom>
          <a:ln w="3175">
            <a:solidFill>
              <a:srgbClr val="000000"/>
            </a:solidFill>
          </a:ln>
        </p:spPr>
        <p:txBody>
          <a:bodyPr wrap="square" lIns="0" tIns="0" rIns="0" bIns="0" rtlCol="0"/>
          <a:lstStyle/>
          <a:p>
            <a:endParaRPr/>
          </a:p>
        </p:txBody>
      </p:sp>
      <p:sp>
        <p:nvSpPr>
          <p:cNvPr id="275" name="object 275"/>
          <p:cNvSpPr/>
          <p:nvPr/>
        </p:nvSpPr>
        <p:spPr>
          <a:xfrm>
            <a:off x="8208016" y="3744775"/>
            <a:ext cx="1270" cy="0"/>
          </a:xfrm>
          <a:custGeom>
            <a:avLst/>
            <a:gdLst/>
            <a:ahLst/>
            <a:cxnLst/>
            <a:rect l="l" t="t" r="r" b="b"/>
            <a:pathLst>
              <a:path w="1270">
                <a:moveTo>
                  <a:pt x="0" y="0"/>
                </a:moveTo>
                <a:lnTo>
                  <a:pt x="1250" y="0"/>
                </a:lnTo>
              </a:path>
            </a:pathLst>
          </a:custGeom>
          <a:ln w="3175">
            <a:solidFill>
              <a:srgbClr val="000000"/>
            </a:solidFill>
          </a:ln>
        </p:spPr>
        <p:txBody>
          <a:bodyPr wrap="square" lIns="0" tIns="0" rIns="0" bIns="0" rtlCol="0"/>
          <a:lstStyle/>
          <a:p>
            <a:endParaRPr/>
          </a:p>
        </p:txBody>
      </p:sp>
      <p:sp>
        <p:nvSpPr>
          <p:cNvPr id="276" name="object 276"/>
          <p:cNvSpPr/>
          <p:nvPr/>
        </p:nvSpPr>
        <p:spPr>
          <a:xfrm>
            <a:off x="8208016" y="3728784"/>
            <a:ext cx="1270" cy="0"/>
          </a:xfrm>
          <a:custGeom>
            <a:avLst/>
            <a:gdLst/>
            <a:ahLst/>
            <a:cxnLst/>
            <a:rect l="l" t="t" r="r" b="b"/>
            <a:pathLst>
              <a:path w="1270">
                <a:moveTo>
                  <a:pt x="0" y="0"/>
                </a:moveTo>
                <a:lnTo>
                  <a:pt x="1250" y="0"/>
                </a:lnTo>
              </a:path>
            </a:pathLst>
          </a:custGeom>
          <a:ln w="3175">
            <a:solidFill>
              <a:srgbClr val="000000"/>
            </a:solidFill>
          </a:ln>
        </p:spPr>
        <p:txBody>
          <a:bodyPr wrap="square" lIns="0" tIns="0" rIns="0" bIns="0" rtlCol="0"/>
          <a:lstStyle/>
          <a:p>
            <a:endParaRPr/>
          </a:p>
        </p:txBody>
      </p:sp>
      <p:sp>
        <p:nvSpPr>
          <p:cNvPr id="277" name="object 277"/>
          <p:cNvSpPr/>
          <p:nvPr/>
        </p:nvSpPr>
        <p:spPr>
          <a:xfrm>
            <a:off x="8208016" y="3712757"/>
            <a:ext cx="1270" cy="0"/>
          </a:xfrm>
          <a:custGeom>
            <a:avLst/>
            <a:gdLst/>
            <a:ahLst/>
            <a:cxnLst/>
            <a:rect l="l" t="t" r="r" b="b"/>
            <a:pathLst>
              <a:path w="1270">
                <a:moveTo>
                  <a:pt x="0" y="0"/>
                </a:moveTo>
                <a:lnTo>
                  <a:pt x="1250" y="0"/>
                </a:lnTo>
              </a:path>
            </a:pathLst>
          </a:custGeom>
          <a:ln w="3175">
            <a:solidFill>
              <a:srgbClr val="000000"/>
            </a:solidFill>
          </a:ln>
        </p:spPr>
        <p:txBody>
          <a:bodyPr wrap="square" lIns="0" tIns="0" rIns="0" bIns="0" rtlCol="0"/>
          <a:lstStyle/>
          <a:p>
            <a:endParaRPr/>
          </a:p>
        </p:txBody>
      </p:sp>
      <p:sp>
        <p:nvSpPr>
          <p:cNvPr id="278" name="object 278"/>
          <p:cNvSpPr/>
          <p:nvPr/>
        </p:nvSpPr>
        <p:spPr>
          <a:xfrm>
            <a:off x="8208016" y="3696748"/>
            <a:ext cx="1270" cy="0"/>
          </a:xfrm>
          <a:custGeom>
            <a:avLst/>
            <a:gdLst/>
            <a:ahLst/>
            <a:cxnLst/>
            <a:rect l="l" t="t" r="r" b="b"/>
            <a:pathLst>
              <a:path w="1270">
                <a:moveTo>
                  <a:pt x="0" y="0"/>
                </a:moveTo>
                <a:lnTo>
                  <a:pt x="1250" y="0"/>
                </a:lnTo>
              </a:path>
            </a:pathLst>
          </a:custGeom>
          <a:ln w="3175">
            <a:solidFill>
              <a:srgbClr val="000000"/>
            </a:solidFill>
          </a:ln>
        </p:spPr>
        <p:txBody>
          <a:bodyPr wrap="square" lIns="0" tIns="0" rIns="0" bIns="0" rtlCol="0"/>
          <a:lstStyle/>
          <a:p>
            <a:endParaRPr/>
          </a:p>
        </p:txBody>
      </p:sp>
      <p:sp>
        <p:nvSpPr>
          <p:cNvPr id="279" name="object 279"/>
          <p:cNvSpPr/>
          <p:nvPr/>
        </p:nvSpPr>
        <p:spPr>
          <a:xfrm>
            <a:off x="8208016" y="3680739"/>
            <a:ext cx="1270" cy="0"/>
          </a:xfrm>
          <a:custGeom>
            <a:avLst/>
            <a:gdLst/>
            <a:ahLst/>
            <a:cxnLst/>
            <a:rect l="l" t="t" r="r" b="b"/>
            <a:pathLst>
              <a:path w="1270">
                <a:moveTo>
                  <a:pt x="0" y="0"/>
                </a:moveTo>
                <a:lnTo>
                  <a:pt x="1250" y="0"/>
                </a:lnTo>
              </a:path>
            </a:pathLst>
          </a:custGeom>
          <a:ln w="3175">
            <a:solidFill>
              <a:srgbClr val="000000"/>
            </a:solidFill>
          </a:ln>
        </p:spPr>
        <p:txBody>
          <a:bodyPr wrap="square" lIns="0" tIns="0" rIns="0" bIns="0" rtlCol="0"/>
          <a:lstStyle/>
          <a:p>
            <a:endParaRPr/>
          </a:p>
        </p:txBody>
      </p:sp>
      <p:sp>
        <p:nvSpPr>
          <p:cNvPr id="280" name="object 280"/>
          <p:cNvSpPr/>
          <p:nvPr/>
        </p:nvSpPr>
        <p:spPr>
          <a:xfrm>
            <a:off x="8208016" y="3664730"/>
            <a:ext cx="1270" cy="0"/>
          </a:xfrm>
          <a:custGeom>
            <a:avLst/>
            <a:gdLst/>
            <a:ahLst/>
            <a:cxnLst/>
            <a:rect l="l" t="t" r="r" b="b"/>
            <a:pathLst>
              <a:path w="1270">
                <a:moveTo>
                  <a:pt x="0" y="0"/>
                </a:moveTo>
                <a:lnTo>
                  <a:pt x="1250" y="0"/>
                </a:lnTo>
              </a:path>
            </a:pathLst>
          </a:custGeom>
          <a:ln w="3175">
            <a:solidFill>
              <a:srgbClr val="000000"/>
            </a:solidFill>
          </a:ln>
        </p:spPr>
        <p:txBody>
          <a:bodyPr wrap="square" lIns="0" tIns="0" rIns="0" bIns="0" rtlCol="0"/>
          <a:lstStyle/>
          <a:p>
            <a:endParaRPr/>
          </a:p>
        </p:txBody>
      </p:sp>
      <p:sp>
        <p:nvSpPr>
          <p:cNvPr id="281" name="object 281"/>
          <p:cNvSpPr/>
          <p:nvPr/>
        </p:nvSpPr>
        <p:spPr>
          <a:xfrm>
            <a:off x="8208016" y="3648721"/>
            <a:ext cx="1270" cy="0"/>
          </a:xfrm>
          <a:custGeom>
            <a:avLst/>
            <a:gdLst/>
            <a:ahLst/>
            <a:cxnLst/>
            <a:rect l="l" t="t" r="r" b="b"/>
            <a:pathLst>
              <a:path w="1270">
                <a:moveTo>
                  <a:pt x="0" y="0"/>
                </a:moveTo>
                <a:lnTo>
                  <a:pt x="1250" y="0"/>
                </a:lnTo>
              </a:path>
            </a:pathLst>
          </a:custGeom>
          <a:ln w="3175">
            <a:solidFill>
              <a:srgbClr val="000000"/>
            </a:solidFill>
          </a:ln>
        </p:spPr>
        <p:txBody>
          <a:bodyPr wrap="square" lIns="0" tIns="0" rIns="0" bIns="0" rtlCol="0"/>
          <a:lstStyle/>
          <a:p>
            <a:endParaRPr/>
          </a:p>
        </p:txBody>
      </p:sp>
      <p:sp>
        <p:nvSpPr>
          <p:cNvPr id="282" name="object 282"/>
          <p:cNvSpPr/>
          <p:nvPr/>
        </p:nvSpPr>
        <p:spPr>
          <a:xfrm>
            <a:off x="8208016" y="3617180"/>
            <a:ext cx="1270" cy="0"/>
          </a:xfrm>
          <a:custGeom>
            <a:avLst/>
            <a:gdLst/>
            <a:ahLst/>
            <a:cxnLst/>
            <a:rect l="l" t="t" r="r" b="b"/>
            <a:pathLst>
              <a:path w="1270">
                <a:moveTo>
                  <a:pt x="0" y="0"/>
                </a:moveTo>
                <a:lnTo>
                  <a:pt x="1250" y="0"/>
                </a:lnTo>
              </a:path>
            </a:pathLst>
          </a:custGeom>
          <a:ln w="3175">
            <a:solidFill>
              <a:srgbClr val="000000"/>
            </a:solidFill>
          </a:ln>
        </p:spPr>
        <p:txBody>
          <a:bodyPr wrap="square" lIns="0" tIns="0" rIns="0" bIns="0" rtlCol="0"/>
          <a:lstStyle/>
          <a:p>
            <a:endParaRPr/>
          </a:p>
        </p:txBody>
      </p:sp>
      <p:sp>
        <p:nvSpPr>
          <p:cNvPr id="283" name="object 283"/>
          <p:cNvSpPr/>
          <p:nvPr/>
        </p:nvSpPr>
        <p:spPr>
          <a:xfrm>
            <a:off x="8208016" y="3601666"/>
            <a:ext cx="1270" cy="0"/>
          </a:xfrm>
          <a:custGeom>
            <a:avLst/>
            <a:gdLst/>
            <a:ahLst/>
            <a:cxnLst/>
            <a:rect l="l" t="t" r="r" b="b"/>
            <a:pathLst>
              <a:path w="1270">
                <a:moveTo>
                  <a:pt x="0" y="0"/>
                </a:moveTo>
                <a:lnTo>
                  <a:pt x="1250" y="0"/>
                </a:lnTo>
              </a:path>
            </a:pathLst>
          </a:custGeom>
          <a:ln w="3175">
            <a:solidFill>
              <a:srgbClr val="000000"/>
            </a:solidFill>
          </a:ln>
        </p:spPr>
        <p:txBody>
          <a:bodyPr wrap="square" lIns="0" tIns="0" rIns="0" bIns="0" rtlCol="0"/>
          <a:lstStyle/>
          <a:p>
            <a:endParaRPr/>
          </a:p>
        </p:txBody>
      </p:sp>
      <p:sp>
        <p:nvSpPr>
          <p:cNvPr id="284" name="object 284"/>
          <p:cNvSpPr/>
          <p:nvPr/>
        </p:nvSpPr>
        <p:spPr>
          <a:xfrm>
            <a:off x="8208016" y="3585639"/>
            <a:ext cx="1270" cy="0"/>
          </a:xfrm>
          <a:custGeom>
            <a:avLst/>
            <a:gdLst/>
            <a:ahLst/>
            <a:cxnLst/>
            <a:rect l="l" t="t" r="r" b="b"/>
            <a:pathLst>
              <a:path w="1270">
                <a:moveTo>
                  <a:pt x="0" y="0"/>
                </a:moveTo>
                <a:lnTo>
                  <a:pt x="1250" y="0"/>
                </a:lnTo>
              </a:path>
            </a:pathLst>
          </a:custGeom>
          <a:ln w="3175">
            <a:solidFill>
              <a:srgbClr val="000000"/>
            </a:solidFill>
          </a:ln>
        </p:spPr>
        <p:txBody>
          <a:bodyPr wrap="square" lIns="0" tIns="0" rIns="0" bIns="0" rtlCol="0"/>
          <a:lstStyle/>
          <a:p>
            <a:endParaRPr/>
          </a:p>
        </p:txBody>
      </p:sp>
      <p:sp>
        <p:nvSpPr>
          <p:cNvPr id="285" name="object 285"/>
          <p:cNvSpPr/>
          <p:nvPr/>
        </p:nvSpPr>
        <p:spPr>
          <a:xfrm>
            <a:off x="8208016" y="3569630"/>
            <a:ext cx="1270" cy="0"/>
          </a:xfrm>
          <a:custGeom>
            <a:avLst/>
            <a:gdLst/>
            <a:ahLst/>
            <a:cxnLst/>
            <a:rect l="l" t="t" r="r" b="b"/>
            <a:pathLst>
              <a:path w="1270">
                <a:moveTo>
                  <a:pt x="0" y="0"/>
                </a:moveTo>
                <a:lnTo>
                  <a:pt x="1250" y="0"/>
                </a:lnTo>
              </a:path>
            </a:pathLst>
          </a:custGeom>
          <a:ln w="3175">
            <a:solidFill>
              <a:srgbClr val="000000"/>
            </a:solidFill>
          </a:ln>
        </p:spPr>
        <p:txBody>
          <a:bodyPr wrap="square" lIns="0" tIns="0" rIns="0" bIns="0" rtlCol="0"/>
          <a:lstStyle/>
          <a:p>
            <a:endParaRPr/>
          </a:p>
        </p:txBody>
      </p:sp>
      <p:sp>
        <p:nvSpPr>
          <p:cNvPr id="286" name="object 286"/>
          <p:cNvSpPr/>
          <p:nvPr/>
        </p:nvSpPr>
        <p:spPr>
          <a:xfrm>
            <a:off x="8208016" y="3553621"/>
            <a:ext cx="1270" cy="0"/>
          </a:xfrm>
          <a:custGeom>
            <a:avLst/>
            <a:gdLst/>
            <a:ahLst/>
            <a:cxnLst/>
            <a:rect l="l" t="t" r="r" b="b"/>
            <a:pathLst>
              <a:path w="1270">
                <a:moveTo>
                  <a:pt x="0" y="0"/>
                </a:moveTo>
                <a:lnTo>
                  <a:pt x="1250" y="0"/>
                </a:lnTo>
              </a:path>
            </a:pathLst>
          </a:custGeom>
          <a:ln w="3175">
            <a:solidFill>
              <a:srgbClr val="000000"/>
            </a:solidFill>
          </a:ln>
        </p:spPr>
        <p:txBody>
          <a:bodyPr wrap="square" lIns="0" tIns="0" rIns="0" bIns="0" rtlCol="0"/>
          <a:lstStyle/>
          <a:p>
            <a:endParaRPr/>
          </a:p>
        </p:txBody>
      </p:sp>
      <p:sp>
        <p:nvSpPr>
          <p:cNvPr id="287" name="object 287"/>
          <p:cNvSpPr/>
          <p:nvPr/>
        </p:nvSpPr>
        <p:spPr>
          <a:xfrm>
            <a:off x="8208016" y="3537611"/>
            <a:ext cx="1270" cy="0"/>
          </a:xfrm>
          <a:custGeom>
            <a:avLst/>
            <a:gdLst/>
            <a:ahLst/>
            <a:cxnLst/>
            <a:rect l="l" t="t" r="r" b="b"/>
            <a:pathLst>
              <a:path w="1270">
                <a:moveTo>
                  <a:pt x="0" y="0"/>
                </a:moveTo>
                <a:lnTo>
                  <a:pt x="1250" y="0"/>
                </a:lnTo>
              </a:path>
            </a:pathLst>
          </a:custGeom>
          <a:ln w="3175">
            <a:solidFill>
              <a:srgbClr val="000000"/>
            </a:solidFill>
          </a:ln>
        </p:spPr>
        <p:txBody>
          <a:bodyPr wrap="square" lIns="0" tIns="0" rIns="0" bIns="0" rtlCol="0"/>
          <a:lstStyle/>
          <a:p>
            <a:endParaRPr/>
          </a:p>
        </p:txBody>
      </p:sp>
      <p:sp>
        <p:nvSpPr>
          <p:cNvPr id="288" name="object 288"/>
          <p:cNvSpPr/>
          <p:nvPr/>
        </p:nvSpPr>
        <p:spPr>
          <a:xfrm>
            <a:off x="8208016" y="3521602"/>
            <a:ext cx="1270" cy="0"/>
          </a:xfrm>
          <a:custGeom>
            <a:avLst/>
            <a:gdLst/>
            <a:ahLst/>
            <a:cxnLst/>
            <a:rect l="l" t="t" r="r" b="b"/>
            <a:pathLst>
              <a:path w="1270">
                <a:moveTo>
                  <a:pt x="0" y="0"/>
                </a:moveTo>
                <a:lnTo>
                  <a:pt x="1250" y="0"/>
                </a:lnTo>
              </a:path>
            </a:pathLst>
          </a:custGeom>
          <a:ln w="3175">
            <a:solidFill>
              <a:srgbClr val="000000"/>
            </a:solidFill>
          </a:ln>
        </p:spPr>
        <p:txBody>
          <a:bodyPr wrap="square" lIns="0" tIns="0" rIns="0" bIns="0" rtlCol="0"/>
          <a:lstStyle/>
          <a:p>
            <a:endParaRPr/>
          </a:p>
        </p:txBody>
      </p:sp>
      <p:sp>
        <p:nvSpPr>
          <p:cNvPr id="289" name="object 289"/>
          <p:cNvSpPr/>
          <p:nvPr/>
        </p:nvSpPr>
        <p:spPr>
          <a:xfrm>
            <a:off x="8208016" y="3505593"/>
            <a:ext cx="1270" cy="0"/>
          </a:xfrm>
          <a:custGeom>
            <a:avLst/>
            <a:gdLst/>
            <a:ahLst/>
            <a:cxnLst/>
            <a:rect l="l" t="t" r="r" b="b"/>
            <a:pathLst>
              <a:path w="1270">
                <a:moveTo>
                  <a:pt x="0" y="0"/>
                </a:moveTo>
                <a:lnTo>
                  <a:pt x="1250" y="0"/>
                </a:lnTo>
              </a:path>
            </a:pathLst>
          </a:custGeom>
          <a:ln w="3175">
            <a:solidFill>
              <a:srgbClr val="000000"/>
            </a:solidFill>
          </a:ln>
        </p:spPr>
        <p:txBody>
          <a:bodyPr wrap="square" lIns="0" tIns="0" rIns="0" bIns="0" rtlCol="0"/>
          <a:lstStyle/>
          <a:p>
            <a:endParaRPr/>
          </a:p>
        </p:txBody>
      </p:sp>
      <p:sp>
        <p:nvSpPr>
          <p:cNvPr id="290" name="object 290"/>
          <p:cNvSpPr/>
          <p:nvPr/>
        </p:nvSpPr>
        <p:spPr>
          <a:xfrm>
            <a:off x="8208016" y="3489584"/>
            <a:ext cx="1270" cy="0"/>
          </a:xfrm>
          <a:custGeom>
            <a:avLst/>
            <a:gdLst/>
            <a:ahLst/>
            <a:cxnLst/>
            <a:rect l="l" t="t" r="r" b="b"/>
            <a:pathLst>
              <a:path w="1270">
                <a:moveTo>
                  <a:pt x="0" y="0"/>
                </a:moveTo>
                <a:lnTo>
                  <a:pt x="1250" y="0"/>
                </a:lnTo>
              </a:path>
            </a:pathLst>
          </a:custGeom>
          <a:ln w="3175">
            <a:solidFill>
              <a:srgbClr val="000000"/>
            </a:solidFill>
          </a:ln>
        </p:spPr>
        <p:txBody>
          <a:bodyPr wrap="square" lIns="0" tIns="0" rIns="0" bIns="0" rtlCol="0"/>
          <a:lstStyle/>
          <a:p>
            <a:endParaRPr/>
          </a:p>
        </p:txBody>
      </p:sp>
      <p:sp>
        <p:nvSpPr>
          <p:cNvPr id="291" name="object 291"/>
          <p:cNvSpPr/>
          <p:nvPr/>
        </p:nvSpPr>
        <p:spPr>
          <a:xfrm>
            <a:off x="8208016" y="3474052"/>
            <a:ext cx="1270" cy="0"/>
          </a:xfrm>
          <a:custGeom>
            <a:avLst/>
            <a:gdLst/>
            <a:ahLst/>
            <a:cxnLst/>
            <a:rect l="l" t="t" r="r" b="b"/>
            <a:pathLst>
              <a:path w="1270">
                <a:moveTo>
                  <a:pt x="0" y="0"/>
                </a:moveTo>
                <a:lnTo>
                  <a:pt x="1250" y="0"/>
                </a:lnTo>
              </a:path>
            </a:pathLst>
          </a:custGeom>
          <a:ln w="3175">
            <a:solidFill>
              <a:srgbClr val="000000"/>
            </a:solidFill>
          </a:ln>
        </p:spPr>
        <p:txBody>
          <a:bodyPr wrap="square" lIns="0" tIns="0" rIns="0" bIns="0" rtlCol="0"/>
          <a:lstStyle/>
          <a:p>
            <a:endParaRPr/>
          </a:p>
        </p:txBody>
      </p:sp>
      <p:sp>
        <p:nvSpPr>
          <p:cNvPr id="292" name="object 292"/>
          <p:cNvSpPr/>
          <p:nvPr/>
        </p:nvSpPr>
        <p:spPr>
          <a:xfrm>
            <a:off x="8208016" y="3458520"/>
            <a:ext cx="1270" cy="0"/>
          </a:xfrm>
          <a:custGeom>
            <a:avLst/>
            <a:gdLst/>
            <a:ahLst/>
            <a:cxnLst/>
            <a:rect l="l" t="t" r="r" b="b"/>
            <a:pathLst>
              <a:path w="1270">
                <a:moveTo>
                  <a:pt x="0" y="0"/>
                </a:moveTo>
                <a:lnTo>
                  <a:pt x="1250" y="0"/>
                </a:lnTo>
              </a:path>
            </a:pathLst>
          </a:custGeom>
          <a:ln w="3175">
            <a:solidFill>
              <a:srgbClr val="000000"/>
            </a:solidFill>
          </a:ln>
        </p:spPr>
        <p:txBody>
          <a:bodyPr wrap="square" lIns="0" tIns="0" rIns="0" bIns="0" rtlCol="0"/>
          <a:lstStyle/>
          <a:p>
            <a:endParaRPr/>
          </a:p>
        </p:txBody>
      </p:sp>
      <p:sp>
        <p:nvSpPr>
          <p:cNvPr id="293" name="object 293"/>
          <p:cNvSpPr/>
          <p:nvPr/>
        </p:nvSpPr>
        <p:spPr>
          <a:xfrm>
            <a:off x="8208016" y="3442476"/>
            <a:ext cx="1270" cy="0"/>
          </a:xfrm>
          <a:custGeom>
            <a:avLst/>
            <a:gdLst/>
            <a:ahLst/>
            <a:cxnLst/>
            <a:rect l="l" t="t" r="r" b="b"/>
            <a:pathLst>
              <a:path w="1270">
                <a:moveTo>
                  <a:pt x="0" y="0"/>
                </a:moveTo>
                <a:lnTo>
                  <a:pt x="1250" y="0"/>
                </a:lnTo>
              </a:path>
            </a:pathLst>
          </a:custGeom>
          <a:ln w="3175">
            <a:solidFill>
              <a:srgbClr val="000000"/>
            </a:solidFill>
          </a:ln>
        </p:spPr>
        <p:txBody>
          <a:bodyPr wrap="square" lIns="0" tIns="0" rIns="0" bIns="0" rtlCol="0"/>
          <a:lstStyle/>
          <a:p>
            <a:endParaRPr/>
          </a:p>
        </p:txBody>
      </p:sp>
      <p:sp>
        <p:nvSpPr>
          <p:cNvPr id="294" name="object 294"/>
          <p:cNvSpPr/>
          <p:nvPr/>
        </p:nvSpPr>
        <p:spPr>
          <a:xfrm>
            <a:off x="8208016" y="3426502"/>
            <a:ext cx="1270" cy="0"/>
          </a:xfrm>
          <a:custGeom>
            <a:avLst/>
            <a:gdLst/>
            <a:ahLst/>
            <a:cxnLst/>
            <a:rect l="l" t="t" r="r" b="b"/>
            <a:pathLst>
              <a:path w="1270">
                <a:moveTo>
                  <a:pt x="0" y="0"/>
                </a:moveTo>
                <a:lnTo>
                  <a:pt x="1250" y="0"/>
                </a:lnTo>
              </a:path>
            </a:pathLst>
          </a:custGeom>
          <a:ln w="3175">
            <a:solidFill>
              <a:srgbClr val="000000"/>
            </a:solidFill>
          </a:ln>
        </p:spPr>
        <p:txBody>
          <a:bodyPr wrap="square" lIns="0" tIns="0" rIns="0" bIns="0" rtlCol="0"/>
          <a:lstStyle/>
          <a:p>
            <a:endParaRPr/>
          </a:p>
        </p:txBody>
      </p:sp>
      <p:sp>
        <p:nvSpPr>
          <p:cNvPr id="295" name="object 295"/>
          <p:cNvSpPr/>
          <p:nvPr/>
        </p:nvSpPr>
        <p:spPr>
          <a:xfrm>
            <a:off x="8208016" y="3410493"/>
            <a:ext cx="1270" cy="0"/>
          </a:xfrm>
          <a:custGeom>
            <a:avLst/>
            <a:gdLst/>
            <a:ahLst/>
            <a:cxnLst/>
            <a:rect l="l" t="t" r="r" b="b"/>
            <a:pathLst>
              <a:path w="1270">
                <a:moveTo>
                  <a:pt x="0" y="0"/>
                </a:moveTo>
                <a:lnTo>
                  <a:pt x="1250" y="0"/>
                </a:lnTo>
              </a:path>
            </a:pathLst>
          </a:custGeom>
          <a:ln w="3175">
            <a:solidFill>
              <a:srgbClr val="000000"/>
            </a:solidFill>
          </a:ln>
        </p:spPr>
        <p:txBody>
          <a:bodyPr wrap="square" lIns="0" tIns="0" rIns="0" bIns="0" rtlCol="0"/>
          <a:lstStyle/>
          <a:p>
            <a:endParaRPr/>
          </a:p>
        </p:txBody>
      </p:sp>
      <p:sp>
        <p:nvSpPr>
          <p:cNvPr id="296" name="object 296"/>
          <p:cNvSpPr/>
          <p:nvPr/>
        </p:nvSpPr>
        <p:spPr>
          <a:xfrm>
            <a:off x="8208016" y="3394484"/>
            <a:ext cx="1270" cy="0"/>
          </a:xfrm>
          <a:custGeom>
            <a:avLst/>
            <a:gdLst/>
            <a:ahLst/>
            <a:cxnLst/>
            <a:rect l="l" t="t" r="r" b="b"/>
            <a:pathLst>
              <a:path w="1270">
                <a:moveTo>
                  <a:pt x="0" y="0"/>
                </a:moveTo>
                <a:lnTo>
                  <a:pt x="1250" y="0"/>
                </a:lnTo>
              </a:path>
            </a:pathLst>
          </a:custGeom>
          <a:ln w="3175">
            <a:solidFill>
              <a:srgbClr val="000000"/>
            </a:solidFill>
          </a:ln>
        </p:spPr>
        <p:txBody>
          <a:bodyPr wrap="square" lIns="0" tIns="0" rIns="0" bIns="0" rtlCol="0"/>
          <a:lstStyle/>
          <a:p>
            <a:endParaRPr/>
          </a:p>
        </p:txBody>
      </p:sp>
      <p:sp>
        <p:nvSpPr>
          <p:cNvPr id="297" name="object 297"/>
          <p:cNvSpPr/>
          <p:nvPr/>
        </p:nvSpPr>
        <p:spPr>
          <a:xfrm>
            <a:off x="8208016" y="3378475"/>
            <a:ext cx="1270" cy="0"/>
          </a:xfrm>
          <a:custGeom>
            <a:avLst/>
            <a:gdLst/>
            <a:ahLst/>
            <a:cxnLst/>
            <a:rect l="l" t="t" r="r" b="b"/>
            <a:pathLst>
              <a:path w="1270">
                <a:moveTo>
                  <a:pt x="0" y="0"/>
                </a:moveTo>
                <a:lnTo>
                  <a:pt x="1250" y="0"/>
                </a:lnTo>
              </a:path>
            </a:pathLst>
          </a:custGeom>
          <a:ln w="3175">
            <a:solidFill>
              <a:srgbClr val="000000"/>
            </a:solidFill>
          </a:ln>
        </p:spPr>
        <p:txBody>
          <a:bodyPr wrap="square" lIns="0" tIns="0" rIns="0" bIns="0" rtlCol="0"/>
          <a:lstStyle/>
          <a:p>
            <a:endParaRPr/>
          </a:p>
        </p:txBody>
      </p:sp>
      <p:sp>
        <p:nvSpPr>
          <p:cNvPr id="298" name="object 298"/>
          <p:cNvSpPr/>
          <p:nvPr/>
        </p:nvSpPr>
        <p:spPr>
          <a:xfrm>
            <a:off x="8208016" y="3362466"/>
            <a:ext cx="1270" cy="0"/>
          </a:xfrm>
          <a:custGeom>
            <a:avLst/>
            <a:gdLst/>
            <a:ahLst/>
            <a:cxnLst/>
            <a:rect l="l" t="t" r="r" b="b"/>
            <a:pathLst>
              <a:path w="1270">
                <a:moveTo>
                  <a:pt x="0" y="0"/>
                </a:moveTo>
                <a:lnTo>
                  <a:pt x="1250" y="0"/>
                </a:lnTo>
              </a:path>
            </a:pathLst>
          </a:custGeom>
          <a:ln w="3175">
            <a:solidFill>
              <a:srgbClr val="000000"/>
            </a:solidFill>
          </a:ln>
        </p:spPr>
        <p:txBody>
          <a:bodyPr wrap="square" lIns="0" tIns="0" rIns="0" bIns="0" rtlCol="0"/>
          <a:lstStyle/>
          <a:p>
            <a:endParaRPr/>
          </a:p>
        </p:txBody>
      </p:sp>
      <p:sp>
        <p:nvSpPr>
          <p:cNvPr id="299" name="object 299"/>
          <p:cNvSpPr/>
          <p:nvPr/>
        </p:nvSpPr>
        <p:spPr>
          <a:xfrm>
            <a:off x="8208016" y="3346439"/>
            <a:ext cx="1270" cy="0"/>
          </a:xfrm>
          <a:custGeom>
            <a:avLst/>
            <a:gdLst/>
            <a:ahLst/>
            <a:cxnLst/>
            <a:rect l="l" t="t" r="r" b="b"/>
            <a:pathLst>
              <a:path w="1270">
                <a:moveTo>
                  <a:pt x="0" y="0"/>
                </a:moveTo>
                <a:lnTo>
                  <a:pt x="1250" y="0"/>
                </a:lnTo>
              </a:path>
            </a:pathLst>
          </a:custGeom>
          <a:ln w="3175">
            <a:solidFill>
              <a:srgbClr val="000000"/>
            </a:solidFill>
          </a:ln>
        </p:spPr>
        <p:txBody>
          <a:bodyPr wrap="square" lIns="0" tIns="0" rIns="0" bIns="0" rtlCol="0"/>
          <a:lstStyle/>
          <a:p>
            <a:endParaRPr/>
          </a:p>
        </p:txBody>
      </p:sp>
      <p:sp>
        <p:nvSpPr>
          <p:cNvPr id="300" name="object 300"/>
          <p:cNvSpPr/>
          <p:nvPr/>
        </p:nvSpPr>
        <p:spPr>
          <a:xfrm>
            <a:off x="8208016" y="3330448"/>
            <a:ext cx="1270" cy="0"/>
          </a:xfrm>
          <a:custGeom>
            <a:avLst/>
            <a:gdLst/>
            <a:ahLst/>
            <a:cxnLst/>
            <a:rect l="l" t="t" r="r" b="b"/>
            <a:pathLst>
              <a:path w="1270">
                <a:moveTo>
                  <a:pt x="0" y="0"/>
                </a:moveTo>
                <a:lnTo>
                  <a:pt x="1250" y="0"/>
                </a:lnTo>
              </a:path>
            </a:pathLst>
          </a:custGeom>
          <a:ln w="3175">
            <a:solidFill>
              <a:srgbClr val="000000"/>
            </a:solidFill>
          </a:ln>
        </p:spPr>
        <p:txBody>
          <a:bodyPr wrap="square" lIns="0" tIns="0" rIns="0" bIns="0" rtlCol="0"/>
          <a:lstStyle/>
          <a:p>
            <a:endParaRPr/>
          </a:p>
        </p:txBody>
      </p:sp>
      <p:sp>
        <p:nvSpPr>
          <p:cNvPr id="301" name="object 301"/>
          <p:cNvSpPr/>
          <p:nvPr/>
        </p:nvSpPr>
        <p:spPr>
          <a:xfrm>
            <a:off x="8208016" y="3314916"/>
            <a:ext cx="1270" cy="0"/>
          </a:xfrm>
          <a:custGeom>
            <a:avLst/>
            <a:gdLst/>
            <a:ahLst/>
            <a:cxnLst/>
            <a:rect l="l" t="t" r="r" b="b"/>
            <a:pathLst>
              <a:path w="1270">
                <a:moveTo>
                  <a:pt x="0" y="0"/>
                </a:moveTo>
                <a:lnTo>
                  <a:pt x="1250" y="0"/>
                </a:lnTo>
              </a:path>
            </a:pathLst>
          </a:custGeom>
          <a:ln w="3175">
            <a:solidFill>
              <a:srgbClr val="000000"/>
            </a:solidFill>
          </a:ln>
        </p:spPr>
        <p:txBody>
          <a:bodyPr wrap="square" lIns="0" tIns="0" rIns="0" bIns="0" rtlCol="0"/>
          <a:lstStyle/>
          <a:p>
            <a:endParaRPr/>
          </a:p>
        </p:txBody>
      </p:sp>
      <p:sp>
        <p:nvSpPr>
          <p:cNvPr id="302" name="object 302"/>
          <p:cNvSpPr/>
          <p:nvPr/>
        </p:nvSpPr>
        <p:spPr>
          <a:xfrm>
            <a:off x="8208016" y="3299331"/>
            <a:ext cx="1270" cy="0"/>
          </a:xfrm>
          <a:custGeom>
            <a:avLst/>
            <a:gdLst/>
            <a:ahLst/>
            <a:cxnLst/>
            <a:rect l="l" t="t" r="r" b="b"/>
            <a:pathLst>
              <a:path w="1270">
                <a:moveTo>
                  <a:pt x="0" y="0"/>
                </a:moveTo>
                <a:lnTo>
                  <a:pt x="1250" y="0"/>
                </a:lnTo>
              </a:path>
            </a:pathLst>
          </a:custGeom>
          <a:ln w="3175">
            <a:solidFill>
              <a:srgbClr val="000000"/>
            </a:solidFill>
          </a:ln>
        </p:spPr>
        <p:txBody>
          <a:bodyPr wrap="square" lIns="0" tIns="0" rIns="0" bIns="0" rtlCol="0"/>
          <a:lstStyle/>
          <a:p>
            <a:endParaRPr/>
          </a:p>
        </p:txBody>
      </p:sp>
      <p:sp>
        <p:nvSpPr>
          <p:cNvPr id="303" name="object 303"/>
          <p:cNvSpPr/>
          <p:nvPr/>
        </p:nvSpPr>
        <p:spPr>
          <a:xfrm>
            <a:off x="8208016" y="3283339"/>
            <a:ext cx="1270" cy="0"/>
          </a:xfrm>
          <a:custGeom>
            <a:avLst/>
            <a:gdLst/>
            <a:ahLst/>
            <a:cxnLst/>
            <a:rect l="l" t="t" r="r" b="b"/>
            <a:pathLst>
              <a:path w="1270">
                <a:moveTo>
                  <a:pt x="0" y="0"/>
                </a:moveTo>
                <a:lnTo>
                  <a:pt x="1250" y="0"/>
                </a:lnTo>
              </a:path>
            </a:pathLst>
          </a:custGeom>
          <a:ln w="3175">
            <a:solidFill>
              <a:srgbClr val="000000"/>
            </a:solidFill>
          </a:ln>
        </p:spPr>
        <p:txBody>
          <a:bodyPr wrap="square" lIns="0" tIns="0" rIns="0" bIns="0" rtlCol="0"/>
          <a:lstStyle/>
          <a:p>
            <a:endParaRPr/>
          </a:p>
        </p:txBody>
      </p:sp>
      <p:sp>
        <p:nvSpPr>
          <p:cNvPr id="304" name="object 304"/>
          <p:cNvSpPr/>
          <p:nvPr/>
        </p:nvSpPr>
        <p:spPr>
          <a:xfrm>
            <a:off x="8208016" y="3267313"/>
            <a:ext cx="1270" cy="0"/>
          </a:xfrm>
          <a:custGeom>
            <a:avLst/>
            <a:gdLst/>
            <a:ahLst/>
            <a:cxnLst/>
            <a:rect l="l" t="t" r="r" b="b"/>
            <a:pathLst>
              <a:path w="1270">
                <a:moveTo>
                  <a:pt x="0" y="0"/>
                </a:moveTo>
                <a:lnTo>
                  <a:pt x="1250" y="0"/>
                </a:lnTo>
              </a:path>
            </a:pathLst>
          </a:custGeom>
          <a:ln w="3175">
            <a:solidFill>
              <a:srgbClr val="000000"/>
            </a:solidFill>
          </a:ln>
        </p:spPr>
        <p:txBody>
          <a:bodyPr wrap="square" lIns="0" tIns="0" rIns="0" bIns="0" rtlCol="0"/>
          <a:lstStyle/>
          <a:p>
            <a:endParaRPr/>
          </a:p>
        </p:txBody>
      </p:sp>
      <p:sp>
        <p:nvSpPr>
          <p:cNvPr id="305" name="object 305"/>
          <p:cNvSpPr/>
          <p:nvPr/>
        </p:nvSpPr>
        <p:spPr>
          <a:xfrm>
            <a:off x="8208016" y="3251304"/>
            <a:ext cx="1270" cy="0"/>
          </a:xfrm>
          <a:custGeom>
            <a:avLst/>
            <a:gdLst/>
            <a:ahLst/>
            <a:cxnLst/>
            <a:rect l="l" t="t" r="r" b="b"/>
            <a:pathLst>
              <a:path w="1270">
                <a:moveTo>
                  <a:pt x="0" y="0"/>
                </a:moveTo>
                <a:lnTo>
                  <a:pt x="1250" y="0"/>
                </a:lnTo>
              </a:path>
            </a:pathLst>
          </a:custGeom>
          <a:ln w="3175">
            <a:solidFill>
              <a:srgbClr val="000000"/>
            </a:solidFill>
          </a:ln>
        </p:spPr>
        <p:txBody>
          <a:bodyPr wrap="square" lIns="0" tIns="0" rIns="0" bIns="0" rtlCol="0"/>
          <a:lstStyle/>
          <a:p>
            <a:endParaRPr/>
          </a:p>
        </p:txBody>
      </p:sp>
      <p:sp>
        <p:nvSpPr>
          <p:cNvPr id="306" name="object 306"/>
          <p:cNvSpPr/>
          <p:nvPr/>
        </p:nvSpPr>
        <p:spPr>
          <a:xfrm>
            <a:off x="8208016" y="3235294"/>
            <a:ext cx="1270" cy="0"/>
          </a:xfrm>
          <a:custGeom>
            <a:avLst/>
            <a:gdLst/>
            <a:ahLst/>
            <a:cxnLst/>
            <a:rect l="l" t="t" r="r" b="b"/>
            <a:pathLst>
              <a:path w="1270">
                <a:moveTo>
                  <a:pt x="0" y="0"/>
                </a:moveTo>
                <a:lnTo>
                  <a:pt x="1250" y="0"/>
                </a:lnTo>
              </a:path>
            </a:pathLst>
          </a:custGeom>
          <a:ln w="3175">
            <a:solidFill>
              <a:srgbClr val="000000"/>
            </a:solidFill>
          </a:ln>
        </p:spPr>
        <p:txBody>
          <a:bodyPr wrap="square" lIns="0" tIns="0" rIns="0" bIns="0" rtlCol="0"/>
          <a:lstStyle/>
          <a:p>
            <a:endParaRPr/>
          </a:p>
        </p:txBody>
      </p:sp>
      <p:sp>
        <p:nvSpPr>
          <p:cNvPr id="307" name="object 307"/>
          <p:cNvSpPr/>
          <p:nvPr/>
        </p:nvSpPr>
        <p:spPr>
          <a:xfrm>
            <a:off x="8208016" y="3219286"/>
            <a:ext cx="1270" cy="0"/>
          </a:xfrm>
          <a:custGeom>
            <a:avLst/>
            <a:gdLst/>
            <a:ahLst/>
            <a:cxnLst/>
            <a:rect l="l" t="t" r="r" b="b"/>
            <a:pathLst>
              <a:path w="1270">
                <a:moveTo>
                  <a:pt x="0" y="0"/>
                </a:moveTo>
                <a:lnTo>
                  <a:pt x="1250" y="0"/>
                </a:lnTo>
              </a:path>
            </a:pathLst>
          </a:custGeom>
          <a:ln w="3175">
            <a:solidFill>
              <a:srgbClr val="000000"/>
            </a:solidFill>
          </a:ln>
        </p:spPr>
        <p:txBody>
          <a:bodyPr wrap="square" lIns="0" tIns="0" rIns="0" bIns="0" rtlCol="0"/>
          <a:lstStyle/>
          <a:p>
            <a:endParaRPr/>
          </a:p>
        </p:txBody>
      </p:sp>
      <p:sp>
        <p:nvSpPr>
          <p:cNvPr id="308" name="object 308"/>
          <p:cNvSpPr/>
          <p:nvPr/>
        </p:nvSpPr>
        <p:spPr>
          <a:xfrm>
            <a:off x="8208016" y="3203276"/>
            <a:ext cx="1270" cy="0"/>
          </a:xfrm>
          <a:custGeom>
            <a:avLst/>
            <a:gdLst/>
            <a:ahLst/>
            <a:cxnLst/>
            <a:rect l="l" t="t" r="r" b="b"/>
            <a:pathLst>
              <a:path w="1270">
                <a:moveTo>
                  <a:pt x="0" y="0"/>
                </a:moveTo>
                <a:lnTo>
                  <a:pt x="1250" y="0"/>
                </a:lnTo>
              </a:path>
            </a:pathLst>
          </a:custGeom>
          <a:ln w="3175">
            <a:solidFill>
              <a:srgbClr val="000000"/>
            </a:solidFill>
          </a:ln>
        </p:spPr>
        <p:txBody>
          <a:bodyPr wrap="square" lIns="0" tIns="0" rIns="0" bIns="0" rtlCol="0"/>
          <a:lstStyle/>
          <a:p>
            <a:endParaRPr/>
          </a:p>
        </p:txBody>
      </p:sp>
      <p:sp>
        <p:nvSpPr>
          <p:cNvPr id="309" name="object 309"/>
          <p:cNvSpPr/>
          <p:nvPr/>
        </p:nvSpPr>
        <p:spPr>
          <a:xfrm>
            <a:off x="8208016" y="3187250"/>
            <a:ext cx="1270" cy="0"/>
          </a:xfrm>
          <a:custGeom>
            <a:avLst/>
            <a:gdLst/>
            <a:ahLst/>
            <a:cxnLst/>
            <a:rect l="l" t="t" r="r" b="b"/>
            <a:pathLst>
              <a:path w="1270">
                <a:moveTo>
                  <a:pt x="0" y="0"/>
                </a:moveTo>
                <a:lnTo>
                  <a:pt x="1250" y="0"/>
                </a:lnTo>
              </a:path>
            </a:pathLst>
          </a:custGeom>
          <a:ln w="3175">
            <a:solidFill>
              <a:srgbClr val="000000"/>
            </a:solidFill>
          </a:ln>
        </p:spPr>
        <p:txBody>
          <a:bodyPr wrap="square" lIns="0" tIns="0" rIns="0" bIns="0" rtlCol="0"/>
          <a:lstStyle/>
          <a:p>
            <a:endParaRPr/>
          </a:p>
        </p:txBody>
      </p:sp>
      <p:sp>
        <p:nvSpPr>
          <p:cNvPr id="310" name="object 310"/>
          <p:cNvSpPr/>
          <p:nvPr/>
        </p:nvSpPr>
        <p:spPr>
          <a:xfrm>
            <a:off x="8208016" y="3171735"/>
            <a:ext cx="1270" cy="0"/>
          </a:xfrm>
          <a:custGeom>
            <a:avLst/>
            <a:gdLst/>
            <a:ahLst/>
            <a:cxnLst/>
            <a:rect l="l" t="t" r="r" b="b"/>
            <a:pathLst>
              <a:path w="1270">
                <a:moveTo>
                  <a:pt x="0" y="0"/>
                </a:moveTo>
                <a:lnTo>
                  <a:pt x="1250" y="0"/>
                </a:lnTo>
              </a:path>
            </a:pathLst>
          </a:custGeom>
          <a:ln w="3175">
            <a:solidFill>
              <a:srgbClr val="000000"/>
            </a:solidFill>
          </a:ln>
        </p:spPr>
        <p:txBody>
          <a:bodyPr wrap="square" lIns="0" tIns="0" rIns="0" bIns="0" rtlCol="0"/>
          <a:lstStyle/>
          <a:p>
            <a:endParaRPr/>
          </a:p>
        </p:txBody>
      </p:sp>
      <p:sp>
        <p:nvSpPr>
          <p:cNvPr id="311" name="object 311"/>
          <p:cNvSpPr/>
          <p:nvPr/>
        </p:nvSpPr>
        <p:spPr>
          <a:xfrm>
            <a:off x="8208016" y="3156221"/>
            <a:ext cx="1270" cy="0"/>
          </a:xfrm>
          <a:custGeom>
            <a:avLst/>
            <a:gdLst/>
            <a:ahLst/>
            <a:cxnLst/>
            <a:rect l="l" t="t" r="r" b="b"/>
            <a:pathLst>
              <a:path w="1270">
                <a:moveTo>
                  <a:pt x="0" y="0"/>
                </a:moveTo>
                <a:lnTo>
                  <a:pt x="1250" y="0"/>
                </a:lnTo>
              </a:path>
            </a:pathLst>
          </a:custGeom>
          <a:ln w="3175">
            <a:solidFill>
              <a:srgbClr val="000000"/>
            </a:solidFill>
          </a:ln>
        </p:spPr>
        <p:txBody>
          <a:bodyPr wrap="square" lIns="0" tIns="0" rIns="0" bIns="0" rtlCol="0"/>
          <a:lstStyle/>
          <a:p>
            <a:endParaRPr/>
          </a:p>
        </p:txBody>
      </p:sp>
      <p:sp>
        <p:nvSpPr>
          <p:cNvPr id="312" name="object 312"/>
          <p:cNvSpPr/>
          <p:nvPr/>
        </p:nvSpPr>
        <p:spPr>
          <a:xfrm>
            <a:off x="8208016" y="3140194"/>
            <a:ext cx="1270" cy="0"/>
          </a:xfrm>
          <a:custGeom>
            <a:avLst/>
            <a:gdLst/>
            <a:ahLst/>
            <a:cxnLst/>
            <a:rect l="l" t="t" r="r" b="b"/>
            <a:pathLst>
              <a:path w="1270">
                <a:moveTo>
                  <a:pt x="0" y="0"/>
                </a:moveTo>
                <a:lnTo>
                  <a:pt x="1250" y="0"/>
                </a:lnTo>
              </a:path>
            </a:pathLst>
          </a:custGeom>
          <a:ln w="3175">
            <a:solidFill>
              <a:srgbClr val="000000"/>
            </a:solidFill>
          </a:ln>
        </p:spPr>
        <p:txBody>
          <a:bodyPr wrap="square" lIns="0" tIns="0" rIns="0" bIns="0" rtlCol="0"/>
          <a:lstStyle/>
          <a:p>
            <a:endParaRPr/>
          </a:p>
        </p:txBody>
      </p:sp>
      <p:sp>
        <p:nvSpPr>
          <p:cNvPr id="313" name="object 313"/>
          <p:cNvSpPr/>
          <p:nvPr/>
        </p:nvSpPr>
        <p:spPr>
          <a:xfrm>
            <a:off x="8208016" y="3124185"/>
            <a:ext cx="1270" cy="0"/>
          </a:xfrm>
          <a:custGeom>
            <a:avLst/>
            <a:gdLst/>
            <a:ahLst/>
            <a:cxnLst/>
            <a:rect l="l" t="t" r="r" b="b"/>
            <a:pathLst>
              <a:path w="1270">
                <a:moveTo>
                  <a:pt x="0" y="0"/>
                </a:moveTo>
                <a:lnTo>
                  <a:pt x="1250" y="0"/>
                </a:lnTo>
              </a:path>
            </a:pathLst>
          </a:custGeom>
          <a:ln w="3175">
            <a:solidFill>
              <a:srgbClr val="000000"/>
            </a:solidFill>
          </a:ln>
        </p:spPr>
        <p:txBody>
          <a:bodyPr wrap="square" lIns="0" tIns="0" rIns="0" bIns="0" rtlCol="0"/>
          <a:lstStyle/>
          <a:p>
            <a:endParaRPr/>
          </a:p>
        </p:txBody>
      </p:sp>
      <p:sp>
        <p:nvSpPr>
          <p:cNvPr id="314" name="object 314"/>
          <p:cNvSpPr/>
          <p:nvPr/>
        </p:nvSpPr>
        <p:spPr>
          <a:xfrm>
            <a:off x="8208016" y="3108176"/>
            <a:ext cx="1270" cy="0"/>
          </a:xfrm>
          <a:custGeom>
            <a:avLst/>
            <a:gdLst/>
            <a:ahLst/>
            <a:cxnLst/>
            <a:rect l="l" t="t" r="r" b="b"/>
            <a:pathLst>
              <a:path w="1270">
                <a:moveTo>
                  <a:pt x="0" y="0"/>
                </a:moveTo>
                <a:lnTo>
                  <a:pt x="1250" y="0"/>
                </a:lnTo>
              </a:path>
            </a:pathLst>
          </a:custGeom>
          <a:ln w="3175">
            <a:solidFill>
              <a:srgbClr val="000000"/>
            </a:solidFill>
          </a:ln>
        </p:spPr>
        <p:txBody>
          <a:bodyPr wrap="square" lIns="0" tIns="0" rIns="0" bIns="0" rtlCol="0"/>
          <a:lstStyle/>
          <a:p>
            <a:endParaRPr/>
          </a:p>
        </p:txBody>
      </p:sp>
      <p:sp>
        <p:nvSpPr>
          <p:cNvPr id="315" name="object 315"/>
          <p:cNvSpPr/>
          <p:nvPr/>
        </p:nvSpPr>
        <p:spPr>
          <a:xfrm>
            <a:off x="8208016" y="3092150"/>
            <a:ext cx="1270" cy="0"/>
          </a:xfrm>
          <a:custGeom>
            <a:avLst/>
            <a:gdLst/>
            <a:ahLst/>
            <a:cxnLst/>
            <a:rect l="l" t="t" r="r" b="b"/>
            <a:pathLst>
              <a:path w="1270">
                <a:moveTo>
                  <a:pt x="0" y="0"/>
                </a:moveTo>
                <a:lnTo>
                  <a:pt x="1250" y="0"/>
                </a:lnTo>
              </a:path>
            </a:pathLst>
          </a:custGeom>
          <a:ln w="3175">
            <a:solidFill>
              <a:srgbClr val="000000"/>
            </a:solidFill>
          </a:ln>
        </p:spPr>
        <p:txBody>
          <a:bodyPr wrap="square" lIns="0" tIns="0" rIns="0" bIns="0" rtlCol="0"/>
          <a:lstStyle/>
          <a:p>
            <a:endParaRPr/>
          </a:p>
        </p:txBody>
      </p:sp>
      <p:sp>
        <p:nvSpPr>
          <p:cNvPr id="316" name="object 316"/>
          <p:cNvSpPr/>
          <p:nvPr/>
        </p:nvSpPr>
        <p:spPr>
          <a:xfrm>
            <a:off x="8208016" y="3076158"/>
            <a:ext cx="1270" cy="0"/>
          </a:xfrm>
          <a:custGeom>
            <a:avLst/>
            <a:gdLst/>
            <a:ahLst/>
            <a:cxnLst/>
            <a:rect l="l" t="t" r="r" b="b"/>
            <a:pathLst>
              <a:path w="1270">
                <a:moveTo>
                  <a:pt x="0" y="0"/>
                </a:moveTo>
                <a:lnTo>
                  <a:pt x="1250" y="0"/>
                </a:lnTo>
              </a:path>
            </a:pathLst>
          </a:custGeom>
          <a:ln w="3175">
            <a:solidFill>
              <a:srgbClr val="000000"/>
            </a:solidFill>
          </a:ln>
        </p:spPr>
        <p:txBody>
          <a:bodyPr wrap="square" lIns="0" tIns="0" rIns="0" bIns="0" rtlCol="0"/>
          <a:lstStyle/>
          <a:p>
            <a:endParaRPr/>
          </a:p>
        </p:txBody>
      </p:sp>
      <p:sp>
        <p:nvSpPr>
          <p:cNvPr id="317" name="object 317"/>
          <p:cNvSpPr/>
          <p:nvPr/>
        </p:nvSpPr>
        <p:spPr>
          <a:xfrm>
            <a:off x="8208016" y="3060131"/>
            <a:ext cx="1270" cy="0"/>
          </a:xfrm>
          <a:custGeom>
            <a:avLst/>
            <a:gdLst/>
            <a:ahLst/>
            <a:cxnLst/>
            <a:rect l="l" t="t" r="r" b="b"/>
            <a:pathLst>
              <a:path w="1270">
                <a:moveTo>
                  <a:pt x="0" y="0"/>
                </a:moveTo>
                <a:lnTo>
                  <a:pt x="1250" y="0"/>
                </a:lnTo>
              </a:path>
            </a:pathLst>
          </a:custGeom>
          <a:ln w="3175">
            <a:solidFill>
              <a:srgbClr val="000000"/>
            </a:solidFill>
          </a:ln>
        </p:spPr>
        <p:txBody>
          <a:bodyPr wrap="square" lIns="0" tIns="0" rIns="0" bIns="0" rtlCol="0"/>
          <a:lstStyle/>
          <a:p>
            <a:endParaRPr/>
          </a:p>
        </p:txBody>
      </p:sp>
      <p:sp>
        <p:nvSpPr>
          <p:cNvPr id="318" name="object 318"/>
          <p:cNvSpPr/>
          <p:nvPr/>
        </p:nvSpPr>
        <p:spPr>
          <a:xfrm>
            <a:off x="8208016" y="3044140"/>
            <a:ext cx="1270" cy="0"/>
          </a:xfrm>
          <a:custGeom>
            <a:avLst/>
            <a:gdLst/>
            <a:ahLst/>
            <a:cxnLst/>
            <a:rect l="l" t="t" r="r" b="b"/>
            <a:pathLst>
              <a:path w="1270">
                <a:moveTo>
                  <a:pt x="0" y="0"/>
                </a:moveTo>
                <a:lnTo>
                  <a:pt x="1250" y="0"/>
                </a:lnTo>
              </a:path>
            </a:pathLst>
          </a:custGeom>
          <a:ln w="3175">
            <a:solidFill>
              <a:srgbClr val="000000"/>
            </a:solidFill>
          </a:ln>
        </p:spPr>
        <p:txBody>
          <a:bodyPr wrap="square" lIns="0" tIns="0" rIns="0" bIns="0" rtlCol="0"/>
          <a:lstStyle/>
          <a:p>
            <a:endParaRPr/>
          </a:p>
        </p:txBody>
      </p:sp>
      <p:sp>
        <p:nvSpPr>
          <p:cNvPr id="319" name="object 319"/>
          <p:cNvSpPr/>
          <p:nvPr/>
        </p:nvSpPr>
        <p:spPr>
          <a:xfrm>
            <a:off x="8208016" y="3028113"/>
            <a:ext cx="1270" cy="0"/>
          </a:xfrm>
          <a:custGeom>
            <a:avLst/>
            <a:gdLst/>
            <a:ahLst/>
            <a:cxnLst/>
            <a:rect l="l" t="t" r="r" b="b"/>
            <a:pathLst>
              <a:path w="1270">
                <a:moveTo>
                  <a:pt x="0" y="0"/>
                </a:moveTo>
                <a:lnTo>
                  <a:pt x="1250" y="0"/>
                </a:lnTo>
              </a:path>
            </a:pathLst>
          </a:custGeom>
          <a:ln w="3175">
            <a:solidFill>
              <a:srgbClr val="000000"/>
            </a:solidFill>
          </a:ln>
        </p:spPr>
        <p:txBody>
          <a:bodyPr wrap="square" lIns="0" tIns="0" rIns="0" bIns="0" rtlCol="0"/>
          <a:lstStyle/>
          <a:p>
            <a:endParaRPr/>
          </a:p>
        </p:txBody>
      </p:sp>
      <p:sp>
        <p:nvSpPr>
          <p:cNvPr id="320" name="object 320"/>
          <p:cNvSpPr/>
          <p:nvPr/>
        </p:nvSpPr>
        <p:spPr>
          <a:xfrm>
            <a:off x="8208016" y="3012581"/>
            <a:ext cx="1270" cy="0"/>
          </a:xfrm>
          <a:custGeom>
            <a:avLst/>
            <a:gdLst/>
            <a:ahLst/>
            <a:cxnLst/>
            <a:rect l="l" t="t" r="r" b="b"/>
            <a:pathLst>
              <a:path w="1270">
                <a:moveTo>
                  <a:pt x="0" y="0"/>
                </a:moveTo>
                <a:lnTo>
                  <a:pt x="1250" y="0"/>
                </a:lnTo>
              </a:path>
            </a:pathLst>
          </a:custGeom>
          <a:ln w="3175">
            <a:solidFill>
              <a:srgbClr val="000000"/>
            </a:solidFill>
          </a:ln>
        </p:spPr>
        <p:txBody>
          <a:bodyPr wrap="square" lIns="0" tIns="0" rIns="0" bIns="0" rtlCol="0"/>
          <a:lstStyle/>
          <a:p>
            <a:endParaRPr/>
          </a:p>
        </p:txBody>
      </p:sp>
      <p:sp>
        <p:nvSpPr>
          <p:cNvPr id="321" name="object 321"/>
          <p:cNvSpPr/>
          <p:nvPr/>
        </p:nvSpPr>
        <p:spPr>
          <a:xfrm>
            <a:off x="8208016" y="2997014"/>
            <a:ext cx="1270" cy="0"/>
          </a:xfrm>
          <a:custGeom>
            <a:avLst/>
            <a:gdLst/>
            <a:ahLst/>
            <a:cxnLst/>
            <a:rect l="l" t="t" r="r" b="b"/>
            <a:pathLst>
              <a:path w="1270">
                <a:moveTo>
                  <a:pt x="0" y="0"/>
                </a:moveTo>
                <a:lnTo>
                  <a:pt x="1250" y="0"/>
                </a:lnTo>
              </a:path>
            </a:pathLst>
          </a:custGeom>
          <a:ln w="3175">
            <a:solidFill>
              <a:srgbClr val="000000"/>
            </a:solidFill>
          </a:ln>
        </p:spPr>
        <p:txBody>
          <a:bodyPr wrap="square" lIns="0" tIns="0" rIns="0" bIns="0" rtlCol="0"/>
          <a:lstStyle/>
          <a:p>
            <a:endParaRPr/>
          </a:p>
        </p:txBody>
      </p:sp>
      <p:sp>
        <p:nvSpPr>
          <p:cNvPr id="322" name="object 322"/>
          <p:cNvSpPr/>
          <p:nvPr/>
        </p:nvSpPr>
        <p:spPr>
          <a:xfrm>
            <a:off x="8208016" y="2981005"/>
            <a:ext cx="1270" cy="0"/>
          </a:xfrm>
          <a:custGeom>
            <a:avLst/>
            <a:gdLst/>
            <a:ahLst/>
            <a:cxnLst/>
            <a:rect l="l" t="t" r="r" b="b"/>
            <a:pathLst>
              <a:path w="1270">
                <a:moveTo>
                  <a:pt x="0" y="0"/>
                </a:moveTo>
                <a:lnTo>
                  <a:pt x="1250" y="0"/>
                </a:lnTo>
              </a:path>
            </a:pathLst>
          </a:custGeom>
          <a:ln w="3175">
            <a:solidFill>
              <a:srgbClr val="000000"/>
            </a:solidFill>
          </a:ln>
        </p:spPr>
        <p:txBody>
          <a:bodyPr wrap="square" lIns="0" tIns="0" rIns="0" bIns="0" rtlCol="0"/>
          <a:lstStyle/>
          <a:p>
            <a:endParaRPr/>
          </a:p>
        </p:txBody>
      </p:sp>
      <p:sp>
        <p:nvSpPr>
          <p:cNvPr id="323" name="object 323"/>
          <p:cNvSpPr/>
          <p:nvPr/>
        </p:nvSpPr>
        <p:spPr>
          <a:xfrm>
            <a:off x="8208016" y="2964996"/>
            <a:ext cx="1270" cy="0"/>
          </a:xfrm>
          <a:custGeom>
            <a:avLst/>
            <a:gdLst/>
            <a:ahLst/>
            <a:cxnLst/>
            <a:rect l="l" t="t" r="r" b="b"/>
            <a:pathLst>
              <a:path w="1270">
                <a:moveTo>
                  <a:pt x="0" y="0"/>
                </a:moveTo>
                <a:lnTo>
                  <a:pt x="1250" y="0"/>
                </a:lnTo>
              </a:path>
            </a:pathLst>
          </a:custGeom>
          <a:ln w="3175">
            <a:solidFill>
              <a:srgbClr val="000000"/>
            </a:solidFill>
          </a:ln>
        </p:spPr>
        <p:txBody>
          <a:bodyPr wrap="square" lIns="0" tIns="0" rIns="0" bIns="0" rtlCol="0"/>
          <a:lstStyle/>
          <a:p>
            <a:endParaRPr/>
          </a:p>
        </p:txBody>
      </p:sp>
      <p:sp>
        <p:nvSpPr>
          <p:cNvPr id="324" name="object 324"/>
          <p:cNvSpPr/>
          <p:nvPr/>
        </p:nvSpPr>
        <p:spPr>
          <a:xfrm>
            <a:off x="8208016" y="2948987"/>
            <a:ext cx="1270" cy="0"/>
          </a:xfrm>
          <a:custGeom>
            <a:avLst/>
            <a:gdLst/>
            <a:ahLst/>
            <a:cxnLst/>
            <a:rect l="l" t="t" r="r" b="b"/>
            <a:pathLst>
              <a:path w="1270">
                <a:moveTo>
                  <a:pt x="0" y="0"/>
                </a:moveTo>
                <a:lnTo>
                  <a:pt x="1250" y="0"/>
                </a:lnTo>
              </a:path>
            </a:pathLst>
          </a:custGeom>
          <a:ln w="3175">
            <a:solidFill>
              <a:srgbClr val="000000"/>
            </a:solidFill>
          </a:ln>
        </p:spPr>
        <p:txBody>
          <a:bodyPr wrap="square" lIns="0" tIns="0" rIns="0" bIns="0" rtlCol="0"/>
          <a:lstStyle/>
          <a:p>
            <a:endParaRPr/>
          </a:p>
        </p:txBody>
      </p:sp>
      <p:sp>
        <p:nvSpPr>
          <p:cNvPr id="325" name="object 325"/>
          <p:cNvSpPr/>
          <p:nvPr/>
        </p:nvSpPr>
        <p:spPr>
          <a:xfrm>
            <a:off x="8208016" y="2932978"/>
            <a:ext cx="1270" cy="0"/>
          </a:xfrm>
          <a:custGeom>
            <a:avLst/>
            <a:gdLst/>
            <a:ahLst/>
            <a:cxnLst/>
            <a:rect l="l" t="t" r="r" b="b"/>
            <a:pathLst>
              <a:path w="1270">
                <a:moveTo>
                  <a:pt x="0" y="0"/>
                </a:moveTo>
                <a:lnTo>
                  <a:pt x="1250" y="0"/>
                </a:lnTo>
              </a:path>
            </a:pathLst>
          </a:custGeom>
          <a:ln w="3175">
            <a:solidFill>
              <a:srgbClr val="000000"/>
            </a:solidFill>
          </a:ln>
        </p:spPr>
        <p:txBody>
          <a:bodyPr wrap="square" lIns="0" tIns="0" rIns="0" bIns="0" rtlCol="0"/>
          <a:lstStyle/>
          <a:p>
            <a:endParaRPr/>
          </a:p>
        </p:txBody>
      </p:sp>
      <p:sp>
        <p:nvSpPr>
          <p:cNvPr id="326" name="object 326"/>
          <p:cNvSpPr/>
          <p:nvPr/>
        </p:nvSpPr>
        <p:spPr>
          <a:xfrm>
            <a:off x="8208016" y="2916969"/>
            <a:ext cx="1270" cy="0"/>
          </a:xfrm>
          <a:custGeom>
            <a:avLst/>
            <a:gdLst/>
            <a:ahLst/>
            <a:cxnLst/>
            <a:rect l="l" t="t" r="r" b="b"/>
            <a:pathLst>
              <a:path w="1270">
                <a:moveTo>
                  <a:pt x="0" y="0"/>
                </a:moveTo>
                <a:lnTo>
                  <a:pt x="1250" y="0"/>
                </a:lnTo>
              </a:path>
            </a:pathLst>
          </a:custGeom>
          <a:ln w="3175">
            <a:solidFill>
              <a:srgbClr val="000000"/>
            </a:solidFill>
          </a:ln>
        </p:spPr>
        <p:txBody>
          <a:bodyPr wrap="square" lIns="0" tIns="0" rIns="0" bIns="0" rtlCol="0"/>
          <a:lstStyle/>
          <a:p>
            <a:endParaRPr/>
          </a:p>
        </p:txBody>
      </p:sp>
      <p:sp>
        <p:nvSpPr>
          <p:cNvPr id="327" name="object 327"/>
          <p:cNvSpPr/>
          <p:nvPr/>
        </p:nvSpPr>
        <p:spPr>
          <a:xfrm>
            <a:off x="8208016" y="2900959"/>
            <a:ext cx="1270" cy="0"/>
          </a:xfrm>
          <a:custGeom>
            <a:avLst/>
            <a:gdLst/>
            <a:ahLst/>
            <a:cxnLst/>
            <a:rect l="l" t="t" r="r" b="b"/>
            <a:pathLst>
              <a:path w="1270">
                <a:moveTo>
                  <a:pt x="0" y="0"/>
                </a:moveTo>
                <a:lnTo>
                  <a:pt x="1250" y="0"/>
                </a:lnTo>
              </a:path>
            </a:pathLst>
          </a:custGeom>
          <a:ln w="3175">
            <a:solidFill>
              <a:srgbClr val="000000"/>
            </a:solidFill>
          </a:ln>
        </p:spPr>
        <p:txBody>
          <a:bodyPr wrap="square" lIns="0" tIns="0" rIns="0" bIns="0" rtlCol="0"/>
          <a:lstStyle/>
          <a:p>
            <a:endParaRPr/>
          </a:p>
        </p:txBody>
      </p:sp>
      <p:sp>
        <p:nvSpPr>
          <p:cNvPr id="328" name="object 328"/>
          <p:cNvSpPr/>
          <p:nvPr/>
        </p:nvSpPr>
        <p:spPr>
          <a:xfrm>
            <a:off x="8208016" y="2884950"/>
            <a:ext cx="1270" cy="0"/>
          </a:xfrm>
          <a:custGeom>
            <a:avLst/>
            <a:gdLst/>
            <a:ahLst/>
            <a:cxnLst/>
            <a:rect l="l" t="t" r="r" b="b"/>
            <a:pathLst>
              <a:path w="1270">
                <a:moveTo>
                  <a:pt x="0" y="0"/>
                </a:moveTo>
                <a:lnTo>
                  <a:pt x="1250" y="0"/>
                </a:lnTo>
              </a:path>
            </a:pathLst>
          </a:custGeom>
          <a:ln w="3175">
            <a:solidFill>
              <a:srgbClr val="000000"/>
            </a:solidFill>
          </a:ln>
        </p:spPr>
        <p:txBody>
          <a:bodyPr wrap="square" lIns="0" tIns="0" rIns="0" bIns="0" rtlCol="0"/>
          <a:lstStyle/>
          <a:p>
            <a:endParaRPr/>
          </a:p>
        </p:txBody>
      </p:sp>
      <p:sp>
        <p:nvSpPr>
          <p:cNvPr id="329" name="object 329"/>
          <p:cNvSpPr/>
          <p:nvPr/>
        </p:nvSpPr>
        <p:spPr>
          <a:xfrm>
            <a:off x="8208016" y="2869418"/>
            <a:ext cx="1270" cy="0"/>
          </a:xfrm>
          <a:custGeom>
            <a:avLst/>
            <a:gdLst/>
            <a:ahLst/>
            <a:cxnLst/>
            <a:rect l="l" t="t" r="r" b="b"/>
            <a:pathLst>
              <a:path w="1270">
                <a:moveTo>
                  <a:pt x="0" y="0"/>
                </a:moveTo>
                <a:lnTo>
                  <a:pt x="1250" y="0"/>
                </a:lnTo>
              </a:path>
            </a:pathLst>
          </a:custGeom>
          <a:ln w="3175">
            <a:solidFill>
              <a:srgbClr val="000000"/>
            </a:solidFill>
          </a:ln>
        </p:spPr>
        <p:txBody>
          <a:bodyPr wrap="square" lIns="0" tIns="0" rIns="0" bIns="0" rtlCol="0"/>
          <a:lstStyle/>
          <a:p>
            <a:endParaRPr/>
          </a:p>
        </p:txBody>
      </p:sp>
      <p:sp>
        <p:nvSpPr>
          <p:cNvPr id="330" name="object 330"/>
          <p:cNvSpPr/>
          <p:nvPr/>
        </p:nvSpPr>
        <p:spPr>
          <a:xfrm>
            <a:off x="8208016" y="2853887"/>
            <a:ext cx="1270" cy="0"/>
          </a:xfrm>
          <a:custGeom>
            <a:avLst/>
            <a:gdLst/>
            <a:ahLst/>
            <a:cxnLst/>
            <a:rect l="l" t="t" r="r" b="b"/>
            <a:pathLst>
              <a:path w="1270">
                <a:moveTo>
                  <a:pt x="0" y="0"/>
                </a:moveTo>
                <a:lnTo>
                  <a:pt x="1250" y="0"/>
                </a:lnTo>
              </a:path>
            </a:pathLst>
          </a:custGeom>
          <a:ln w="3175">
            <a:solidFill>
              <a:srgbClr val="000000"/>
            </a:solidFill>
          </a:ln>
        </p:spPr>
        <p:txBody>
          <a:bodyPr wrap="square" lIns="0" tIns="0" rIns="0" bIns="0" rtlCol="0"/>
          <a:lstStyle/>
          <a:p>
            <a:endParaRPr/>
          </a:p>
        </p:txBody>
      </p:sp>
      <p:sp>
        <p:nvSpPr>
          <p:cNvPr id="331" name="object 331"/>
          <p:cNvSpPr/>
          <p:nvPr/>
        </p:nvSpPr>
        <p:spPr>
          <a:xfrm>
            <a:off x="8208016" y="2662732"/>
            <a:ext cx="1270" cy="0"/>
          </a:xfrm>
          <a:custGeom>
            <a:avLst/>
            <a:gdLst/>
            <a:ahLst/>
            <a:cxnLst/>
            <a:rect l="l" t="t" r="r" b="b"/>
            <a:pathLst>
              <a:path w="1270">
                <a:moveTo>
                  <a:pt x="0" y="0"/>
                </a:moveTo>
                <a:lnTo>
                  <a:pt x="1250" y="0"/>
                </a:lnTo>
              </a:path>
            </a:pathLst>
          </a:custGeom>
          <a:ln w="3175">
            <a:solidFill>
              <a:srgbClr val="000000"/>
            </a:solidFill>
          </a:ln>
        </p:spPr>
        <p:txBody>
          <a:bodyPr wrap="square" lIns="0" tIns="0" rIns="0" bIns="0" rtlCol="0"/>
          <a:lstStyle/>
          <a:p>
            <a:endParaRPr/>
          </a:p>
        </p:txBody>
      </p:sp>
      <p:sp>
        <p:nvSpPr>
          <p:cNvPr id="332" name="object 332"/>
          <p:cNvSpPr/>
          <p:nvPr/>
        </p:nvSpPr>
        <p:spPr>
          <a:xfrm>
            <a:off x="8208016" y="2646705"/>
            <a:ext cx="1270" cy="0"/>
          </a:xfrm>
          <a:custGeom>
            <a:avLst/>
            <a:gdLst/>
            <a:ahLst/>
            <a:cxnLst/>
            <a:rect l="l" t="t" r="r" b="b"/>
            <a:pathLst>
              <a:path w="1270">
                <a:moveTo>
                  <a:pt x="0" y="0"/>
                </a:moveTo>
                <a:lnTo>
                  <a:pt x="1250" y="0"/>
                </a:lnTo>
              </a:path>
            </a:pathLst>
          </a:custGeom>
          <a:ln w="3175">
            <a:solidFill>
              <a:srgbClr val="000000"/>
            </a:solidFill>
          </a:ln>
        </p:spPr>
        <p:txBody>
          <a:bodyPr wrap="square" lIns="0" tIns="0" rIns="0" bIns="0" rtlCol="0"/>
          <a:lstStyle/>
          <a:p>
            <a:endParaRPr/>
          </a:p>
        </p:txBody>
      </p:sp>
      <p:sp>
        <p:nvSpPr>
          <p:cNvPr id="333" name="object 333"/>
          <p:cNvSpPr/>
          <p:nvPr/>
        </p:nvSpPr>
        <p:spPr>
          <a:xfrm>
            <a:off x="8551048" y="4619717"/>
            <a:ext cx="1270" cy="0"/>
          </a:xfrm>
          <a:custGeom>
            <a:avLst/>
            <a:gdLst/>
            <a:ahLst/>
            <a:cxnLst/>
            <a:rect l="l" t="t" r="r" b="b"/>
            <a:pathLst>
              <a:path w="1270">
                <a:moveTo>
                  <a:pt x="0" y="0"/>
                </a:moveTo>
                <a:lnTo>
                  <a:pt x="1250" y="0"/>
                </a:lnTo>
              </a:path>
            </a:pathLst>
          </a:custGeom>
          <a:ln w="3175">
            <a:solidFill>
              <a:srgbClr val="000000"/>
            </a:solidFill>
          </a:ln>
        </p:spPr>
        <p:txBody>
          <a:bodyPr wrap="square" lIns="0" tIns="0" rIns="0" bIns="0" rtlCol="0"/>
          <a:lstStyle/>
          <a:p>
            <a:endParaRPr/>
          </a:p>
        </p:txBody>
      </p:sp>
      <p:sp>
        <p:nvSpPr>
          <p:cNvPr id="334" name="object 334"/>
          <p:cNvSpPr/>
          <p:nvPr/>
        </p:nvSpPr>
        <p:spPr>
          <a:xfrm>
            <a:off x="8551048" y="4603663"/>
            <a:ext cx="1270" cy="0"/>
          </a:xfrm>
          <a:custGeom>
            <a:avLst/>
            <a:gdLst/>
            <a:ahLst/>
            <a:cxnLst/>
            <a:rect l="l" t="t" r="r" b="b"/>
            <a:pathLst>
              <a:path w="1270">
                <a:moveTo>
                  <a:pt x="0" y="0"/>
                </a:moveTo>
                <a:lnTo>
                  <a:pt x="1250" y="0"/>
                </a:lnTo>
              </a:path>
            </a:pathLst>
          </a:custGeom>
          <a:ln w="3175">
            <a:solidFill>
              <a:srgbClr val="000000"/>
            </a:solidFill>
          </a:ln>
        </p:spPr>
        <p:txBody>
          <a:bodyPr wrap="square" lIns="0" tIns="0" rIns="0" bIns="0" rtlCol="0"/>
          <a:lstStyle/>
          <a:p>
            <a:endParaRPr/>
          </a:p>
        </p:txBody>
      </p:sp>
      <p:sp>
        <p:nvSpPr>
          <p:cNvPr id="335" name="object 335"/>
          <p:cNvSpPr/>
          <p:nvPr/>
        </p:nvSpPr>
        <p:spPr>
          <a:xfrm>
            <a:off x="8551048" y="4587695"/>
            <a:ext cx="1270" cy="0"/>
          </a:xfrm>
          <a:custGeom>
            <a:avLst/>
            <a:gdLst/>
            <a:ahLst/>
            <a:cxnLst/>
            <a:rect l="l" t="t" r="r" b="b"/>
            <a:pathLst>
              <a:path w="1270">
                <a:moveTo>
                  <a:pt x="0" y="0"/>
                </a:moveTo>
                <a:lnTo>
                  <a:pt x="1250" y="0"/>
                </a:lnTo>
              </a:path>
            </a:pathLst>
          </a:custGeom>
          <a:ln w="3175">
            <a:solidFill>
              <a:srgbClr val="000000"/>
            </a:solidFill>
          </a:ln>
        </p:spPr>
        <p:txBody>
          <a:bodyPr wrap="square" lIns="0" tIns="0" rIns="0" bIns="0" rtlCol="0"/>
          <a:lstStyle/>
          <a:p>
            <a:endParaRPr/>
          </a:p>
        </p:txBody>
      </p:sp>
      <p:sp>
        <p:nvSpPr>
          <p:cNvPr id="336" name="object 336"/>
          <p:cNvSpPr/>
          <p:nvPr/>
        </p:nvSpPr>
        <p:spPr>
          <a:xfrm>
            <a:off x="8551048" y="4571684"/>
            <a:ext cx="1270" cy="0"/>
          </a:xfrm>
          <a:custGeom>
            <a:avLst/>
            <a:gdLst/>
            <a:ahLst/>
            <a:cxnLst/>
            <a:rect l="l" t="t" r="r" b="b"/>
            <a:pathLst>
              <a:path w="1270">
                <a:moveTo>
                  <a:pt x="0" y="0"/>
                </a:moveTo>
                <a:lnTo>
                  <a:pt x="1250" y="0"/>
                </a:lnTo>
              </a:path>
            </a:pathLst>
          </a:custGeom>
          <a:ln w="3175">
            <a:solidFill>
              <a:srgbClr val="000000"/>
            </a:solidFill>
          </a:ln>
        </p:spPr>
        <p:txBody>
          <a:bodyPr wrap="square" lIns="0" tIns="0" rIns="0" bIns="0" rtlCol="0"/>
          <a:lstStyle/>
          <a:p>
            <a:endParaRPr/>
          </a:p>
        </p:txBody>
      </p:sp>
      <p:sp>
        <p:nvSpPr>
          <p:cNvPr id="337" name="object 337"/>
          <p:cNvSpPr/>
          <p:nvPr/>
        </p:nvSpPr>
        <p:spPr>
          <a:xfrm>
            <a:off x="8551048" y="4555675"/>
            <a:ext cx="1270" cy="0"/>
          </a:xfrm>
          <a:custGeom>
            <a:avLst/>
            <a:gdLst/>
            <a:ahLst/>
            <a:cxnLst/>
            <a:rect l="l" t="t" r="r" b="b"/>
            <a:pathLst>
              <a:path w="1270">
                <a:moveTo>
                  <a:pt x="0" y="0"/>
                </a:moveTo>
                <a:lnTo>
                  <a:pt x="1250" y="0"/>
                </a:lnTo>
              </a:path>
            </a:pathLst>
          </a:custGeom>
          <a:ln w="3175">
            <a:solidFill>
              <a:srgbClr val="000000"/>
            </a:solidFill>
          </a:ln>
        </p:spPr>
        <p:txBody>
          <a:bodyPr wrap="square" lIns="0" tIns="0" rIns="0" bIns="0" rtlCol="0"/>
          <a:lstStyle/>
          <a:p>
            <a:endParaRPr/>
          </a:p>
        </p:txBody>
      </p:sp>
      <p:sp>
        <p:nvSpPr>
          <p:cNvPr id="338" name="object 338"/>
          <p:cNvSpPr/>
          <p:nvPr/>
        </p:nvSpPr>
        <p:spPr>
          <a:xfrm>
            <a:off x="8551048" y="4539663"/>
            <a:ext cx="1270" cy="0"/>
          </a:xfrm>
          <a:custGeom>
            <a:avLst/>
            <a:gdLst/>
            <a:ahLst/>
            <a:cxnLst/>
            <a:rect l="l" t="t" r="r" b="b"/>
            <a:pathLst>
              <a:path w="1270">
                <a:moveTo>
                  <a:pt x="0" y="0"/>
                </a:moveTo>
                <a:lnTo>
                  <a:pt x="1250" y="0"/>
                </a:lnTo>
              </a:path>
            </a:pathLst>
          </a:custGeom>
          <a:ln w="3175">
            <a:solidFill>
              <a:srgbClr val="000000"/>
            </a:solidFill>
          </a:ln>
        </p:spPr>
        <p:txBody>
          <a:bodyPr wrap="square" lIns="0" tIns="0" rIns="0" bIns="0" rtlCol="0"/>
          <a:lstStyle/>
          <a:p>
            <a:endParaRPr/>
          </a:p>
        </p:txBody>
      </p:sp>
      <p:sp>
        <p:nvSpPr>
          <p:cNvPr id="339" name="object 339"/>
          <p:cNvSpPr/>
          <p:nvPr/>
        </p:nvSpPr>
        <p:spPr>
          <a:xfrm>
            <a:off x="8551048" y="4524095"/>
            <a:ext cx="1270" cy="0"/>
          </a:xfrm>
          <a:custGeom>
            <a:avLst/>
            <a:gdLst/>
            <a:ahLst/>
            <a:cxnLst/>
            <a:rect l="l" t="t" r="r" b="b"/>
            <a:pathLst>
              <a:path w="1270">
                <a:moveTo>
                  <a:pt x="0" y="0"/>
                </a:moveTo>
                <a:lnTo>
                  <a:pt x="1250" y="0"/>
                </a:lnTo>
              </a:path>
            </a:pathLst>
          </a:custGeom>
          <a:ln w="3175">
            <a:solidFill>
              <a:srgbClr val="000000"/>
            </a:solidFill>
          </a:ln>
        </p:spPr>
        <p:txBody>
          <a:bodyPr wrap="square" lIns="0" tIns="0" rIns="0" bIns="0" rtlCol="0"/>
          <a:lstStyle/>
          <a:p>
            <a:endParaRPr/>
          </a:p>
        </p:txBody>
      </p:sp>
      <p:sp>
        <p:nvSpPr>
          <p:cNvPr id="340" name="object 340"/>
          <p:cNvSpPr/>
          <p:nvPr/>
        </p:nvSpPr>
        <p:spPr>
          <a:xfrm>
            <a:off x="8551048" y="4508563"/>
            <a:ext cx="1270" cy="0"/>
          </a:xfrm>
          <a:custGeom>
            <a:avLst/>
            <a:gdLst/>
            <a:ahLst/>
            <a:cxnLst/>
            <a:rect l="l" t="t" r="r" b="b"/>
            <a:pathLst>
              <a:path w="1270">
                <a:moveTo>
                  <a:pt x="0" y="0"/>
                </a:moveTo>
                <a:lnTo>
                  <a:pt x="1250" y="0"/>
                </a:lnTo>
              </a:path>
            </a:pathLst>
          </a:custGeom>
          <a:ln w="3175">
            <a:solidFill>
              <a:srgbClr val="000000"/>
            </a:solidFill>
          </a:ln>
        </p:spPr>
        <p:txBody>
          <a:bodyPr wrap="square" lIns="0" tIns="0" rIns="0" bIns="0" rtlCol="0"/>
          <a:lstStyle/>
          <a:p>
            <a:endParaRPr/>
          </a:p>
        </p:txBody>
      </p:sp>
      <p:sp>
        <p:nvSpPr>
          <p:cNvPr id="341" name="object 341"/>
          <p:cNvSpPr/>
          <p:nvPr/>
        </p:nvSpPr>
        <p:spPr>
          <a:xfrm>
            <a:off x="8551048" y="4492554"/>
            <a:ext cx="1270" cy="0"/>
          </a:xfrm>
          <a:custGeom>
            <a:avLst/>
            <a:gdLst/>
            <a:ahLst/>
            <a:cxnLst/>
            <a:rect l="l" t="t" r="r" b="b"/>
            <a:pathLst>
              <a:path w="1270">
                <a:moveTo>
                  <a:pt x="0" y="0"/>
                </a:moveTo>
                <a:lnTo>
                  <a:pt x="1250" y="0"/>
                </a:lnTo>
              </a:path>
            </a:pathLst>
          </a:custGeom>
          <a:ln w="3175">
            <a:solidFill>
              <a:srgbClr val="000000"/>
            </a:solidFill>
          </a:ln>
        </p:spPr>
        <p:txBody>
          <a:bodyPr wrap="square" lIns="0" tIns="0" rIns="0" bIns="0" rtlCol="0"/>
          <a:lstStyle/>
          <a:p>
            <a:endParaRPr/>
          </a:p>
        </p:txBody>
      </p:sp>
      <p:sp>
        <p:nvSpPr>
          <p:cNvPr id="342" name="object 342"/>
          <p:cNvSpPr/>
          <p:nvPr/>
        </p:nvSpPr>
        <p:spPr>
          <a:xfrm>
            <a:off x="8551048" y="4476527"/>
            <a:ext cx="1270" cy="0"/>
          </a:xfrm>
          <a:custGeom>
            <a:avLst/>
            <a:gdLst/>
            <a:ahLst/>
            <a:cxnLst/>
            <a:rect l="l" t="t" r="r" b="b"/>
            <a:pathLst>
              <a:path w="1270">
                <a:moveTo>
                  <a:pt x="0" y="0"/>
                </a:moveTo>
                <a:lnTo>
                  <a:pt x="1250" y="0"/>
                </a:lnTo>
              </a:path>
            </a:pathLst>
          </a:custGeom>
          <a:ln w="3175">
            <a:solidFill>
              <a:srgbClr val="000000"/>
            </a:solidFill>
          </a:ln>
        </p:spPr>
        <p:txBody>
          <a:bodyPr wrap="square" lIns="0" tIns="0" rIns="0" bIns="0" rtlCol="0"/>
          <a:lstStyle/>
          <a:p>
            <a:endParaRPr/>
          </a:p>
        </p:txBody>
      </p:sp>
      <p:sp>
        <p:nvSpPr>
          <p:cNvPr id="343" name="object 343"/>
          <p:cNvSpPr/>
          <p:nvPr/>
        </p:nvSpPr>
        <p:spPr>
          <a:xfrm>
            <a:off x="8551048" y="4460536"/>
            <a:ext cx="1270" cy="0"/>
          </a:xfrm>
          <a:custGeom>
            <a:avLst/>
            <a:gdLst/>
            <a:ahLst/>
            <a:cxnLst/>
            <a:rect l="l" t="t" r="r" b="b"/>
            <a:pathLst>
              <a:path w="1270">
                <a:moveTo>
                  <a:pt x="0" y="0"/>
                </a:moveTo>
                <a:lnTo>
                  <a:pt x="1250" y="0"/>
                </a:lnTo>
              </a:path>
            </a:pathLst>
          </a:custGeom>
          <a:ln w="3175">
            <a:solidFill>
              <a:srgbClr val="000000"/>
            </a:solidFill>
          </a:ln>
        </p:spPr>
        <p:txBody>
          <a:bodyPr wrap="square" lIns="0" tIns="0" rIns="0" bIns="0" rtlCol="0"/>
          <a:lstStyle/>
          <a:p>
            <a:endParaRPr/>
          </a:p>
        </p:txBody>
      </p:sp>
      <p:sp>
        <p:nvSpPr>
          <p:cNvPr id="344" name="object 344"/>
          <p:cNvSpPr/>
          <p:nvPr/>
        </p:nvSpPr>
        <p:spPr>
          <a:xfrm>
            <a:off x="8551048" y="4444509"/>
            <a:ext cx="1270" cy="0"/>
          </a:xfrm>
          <a:custGeom>
            <a:avLst/>
            <a:gdLst/>
            <a:ahLst/>
            <a:cxnLst/>
            <a:rect l="l" t="t" r="r" b="b"/>
            <a:pathLst>
              <a:path w="1270">
                <a:moveTo>
                  <a:pt x="0" y="0"/>
                </a:moveTo>
                <a:lnTo>
                  <a:pt x="1250" y="0"/>
                </a:lnTo>
              </a:path>
            </a:pathLst>
          </a:custGeom>
          <a:ln w="3175">
            <a:solidFill>
              <a:srgbClr val="000000"/>
            </a:solidFill>
          </a:ln>
        </p:spPr>
        <p:txBody>
          <a:bodyPr wrap="square" lIns="0" tIns="0" rIns="0" bIns="0" rtlCol="0"/>
          <a:lstStyle/>
          <a:p>
            <a:endParaRPr/>
          </a:p>
        </p:txBody>
      </p:sp>
      <p:sp>
        <p:nvSpPr>
          <p:cNvPr id="345" name="object 345"/>
          <p:cNvSpPr/>
          <p:nvPr/>
        </p:nvSpPr>
        <p:spPr>
          <a:xfrm>
            <a:off x="8551048" y="4428518"/>
            <a:ext cx="1270" cy="0"/>
          </a:xfrm>
          <a:custGeom>
            <a:avLst/>
            <a:gdLst/>
            <a:ahLst/>
            <a:cxnLst/>
            <a:rect l="l" t="t" r="r" b="b"/>
            <a:pathLst>
              <a:path w="1270">
                <a:moveTo>
                  <a:pt x="0" y="0"/>
                </a:moveTo>
                <a:lnTo>
                  <a:pt x="1250" y="0"/>
                </a:lnTo>
              </a:path>
            </a:pathLst>
          </a:custGeom>
          <a:ln w="3175">
            <a:solidFill>
              <a:srgbClr val="000000"/>
            </a:solidFill>
          </a:ln>
        </p:spPr>
        <p:txBody>
          <a:bodyPr wrap="square" lIns="0" tIns="0" rIns="0" bIns="0" rtlCol="0"/>
          <a:lstStyle/>
          <a:p>
            <a:endParaRPr/>
          </a:p>
        </p:txBody>
      </p:sp>
      <p:sp>
        <p:nvSpPr>
          <p:cNvPr id="346" name="object 346"/>
          <p:cNvSpPr/>
          <p:nvPr/>
        </p:nvSpPr>
        <p:spPr>
          <a:xfrm>
            <a:off x="8551048" y="4412491"/>
            <a:ext cx="1270" cy="0"/>
          </a:xfrm>
          <a:custGeom>
            <a:avLst/>
            <a:gdLst/>
            <a:ahLst/>
            <a:cxnLst/>
            <a:rect l="l" t="t" r="r" b="b"/>
            <a:pathLst>
              <a:path w="1270">
                <a:moveTo>
                  <a:pt x="0" y="0"/>
                </a:moveTo>
                <a:lnTo>
                  <a:pt x="1250" y="0"/>
                </a:lnTo>
              </a:path>
            </a:pathLst>
          </a:custGeom>
          <a:ln w="3175">
            <a:solidFill>
              <a:srgbClr val="000000"/>
            </a:solidFill>
          </a:ln>
        </p:spPr>
        <p:txBody>
          <a:bodyPr wrap="square" lIns="0" tIns="0" rIns="0" bIns="0" rtlCol="0"/>
          <a:lstStyle/>
          <a:p>
            <a:endParaRPr/>
          </a:p>
        </p:txBody>
      </p:sp>
      <p:sp>
        <p:nvSpPr>
          <p:cNvPr id="347" name="object 347"/>
          <p:cNvSpPr/>
          <p:nvPr/>
        </p:nvSpPr>
        <p:spPr>
          <a:xfrm>
            <a:off x="8551048" y="4396482"/>
            <a:ext cx="1270" cy="0"/>
          </a:xfrm>
          <a:custGeom>
            <a:avLst/>
            <a:gdLst/>
            <a:ahLst/>
            <a:cxnLst/>
            <a:rect l="l" t="t" r="r" b="b"/>
            <a:pathLst>
              <a:path w="1270">
                <a:moveTo>
                  <a:pt x="0" y="0"/>
                </a:moveTo>
                <a:lnTo>
                  <a:pt x="1250" y="0"/>
                </a:lnTo>
              </a:path>
            </a:pathLst>
          </a:custGeom>
          <a:ln w="3175">
            <a:solidFill>
              <a:srgbClr val="000000"/>
            </a:solidFill>
          </a:ln>
        </p:spPr>
        <p:txBody>
          <a:bodyPr wrap="square" lIns="0" tIns="0" rIns="0" bIns="0" rtlCol="0"/>
          <a:lstStyle/>
          <a:p>
            <a:endParaRPr/>
          </a:p>
        </p:txBody>
      </p:sp>
      <p:sp>
        <p:nvSpPr>
          <p:cNvPr id="348" name="object 348"/>
          <p:cNvSpPr/>
          <p:nvPr/>
        </p:nvSpPr>
        <p:spPr>
          <a:xfrm>
            <a:off x="8551048" y="4380473"/>
            <a:ext cx="1270" cy="0"/>
          </a:xfrm>
          <a:custGeom>
            <a:avLst/>
            <a:gdLst/>
            <a:ahLst/>
            <a:cxnLst/>
            <a:rect l="l" t="t" r="r" b="b"/>
            <a:pathLst>
              <a:path w="1270">
                <a:moveTo>
                  <a:pt x="0" y="0"/>
                </a:moveTo>
                <a:lnTo>
                  <a:pt x="1250" y="0"/>
                </a:lnTo>
              </a:path>
            </a:pathLst>
          </a:custGeom>
          <a:ln w="3175">
            <a:solidFill>
              <a:srgbClr val="000000"/>
            </a:solidFill>
          </a:ln>
        </p:spPr>
        <p:txBody>
          <a:bodyPr wrap="square" lIns="0" tIns="0" rIns="0" bIns="0" rtlCol="0"/>
          <a:lstStyle/>
          <a:p>
            <a:endParaRPr/>
          </a:p>
        </p:txBody>
      </p:sp>
      <p:sp>
        <p:nvSpPr>
          <p:cNvPr id="349" name="object 349"/>
          <p:cNvSpPr/>
          <p:nvPr/>
        </p:nvSpPr>
        <p:spPr>
          <a:xfrm>
            <a:off x="8551048" y="4364941"/>
            <a:ext cx="1270" cy="0"/>
          </a:xfrm>
          <a:custGeom>
            <a:avLst/>
            <a:gdLst/>
            <a:ahLst/>
            <a:cxnLst/>
            <a:rect l="l" t="t" r="r" b="b"/>
            <a:pathLst>
              <a:path w="1270">
                <a:moveTo>
                  <a:pt x="0" y="0"/>
                </a:moveTo>
                <a:lnTo>
                  <a:pt x="1250" y="0"/>
                </a:lnTo>
              </a:path>
            </a:pathLst>
          </a:custGeom>
          <a:ln w="3175">
            <a:solidFill>
              <a:srgbClr val="000000"/>
            </a:solidFill>
          </a:ln>
        </p:spPr>
        <p:txBody>
          <a:bodyPr wrap="square" lIns="0" tIns="0" rIns="0" bIns="0" rtlCol="0"/>
          <a:lstStyle/>
          <a:p>
            <a:endParaRPr/>
          </a:p>
        </p:txBody>
      </p:sp>
      <p:sp>
        <p:nvSpPr>
          <p:cNvPr id="350" name="object 350"/>
          <p:cNvSpPr/>
          <p:nvPr/>
        </p:nvSpPr>
        <p:spPr>
          <a:xfrm>
            <a:off x="8551048" y="4349409"/>
            <a:ext cx="1270" cy="0"/>
          </a:xfrm>
          <a:custGeom>
            <a:avLst/>
            <a:gdLst/>
            <a:ahLst/>
            <a:cxnLst/>
            <a:rect l="l" t="t" r="r" b="b"/>
            <a:pathLst>
              <a:path w="1270">
                <a:moveTo>
                  <a:pt x="0" y="0"/>
                </a:moveTo>
                <a:lnTo>
                  <a:pt x="1250" y="0"/>
                </a:lnTo>
              </a:path>
            </a:pathLst>
          </a:custGeom>
          <a:ln w="3175">
            <a:solidFill>
              <a:srgbClr val="000000"/>
            </a:solidFill>
          </a:ln>
        </p:spPr>
        <p:txBody>
          <a:bodyPr wrap="square" lIns="0" tIns="0" rIns="0" bIns="0" rtlCol="0"/>
          <a:lstStyle/>
          <a:p>
            <a:endParaRPr/>
          </a:p>
        </p:txBody>
      </p:sp>
      <p:sp>
        <p:nvSpPr>
          <p:cNvPr id="351" name="object 351"/>
          <p:cNvSpPr/>
          <p:nvPr/>
        </p:nvSpPr>
        <p:spPr>
          <a:xfrm>
            <a:off x="8551048" y="4333418"/>
            <a:ext cx="1270" cy="0"/>
          </a:xfrm>
          <a:custGeom>
            <a:avLst/>
            <a:gdLst/>
            <a:ahLst/>
            <a:cxnLst/>
            <a:rect l="l" t="t" r="r" b="b"/>
            <a:pathLst>
              <a:path w="1270">
                <a:moveTo>
                  <a:pt x="0" y="0"/>
                </a:moveTo>
                <a:lnTo>
                  <a:pt x="1250" y="0"/>
                </a:lnTo>
              </a:path>
            </a:pathLst>
          </a:custGeom>
          <a:ln w="3175">
            <a:solidFill>
              <a:srgbClr val="000000"/>
            </a:solidFill>
          </a:ln>
        </p:spPr>
        <p:txBody>
          <a:bodyPr wrap="square" lIns="0" tIns="0" rIns="0" bIns="0" rtlCol="0"/>
          <a:lstStyle/>
          <a:p>
            <a:endParaRPr/>
          </a:p>
        </p:txBody>
      </p:sp>
      <p:sp>
        <p:nvSpPr>
          <p:cNvPr id="352" name="object 352"/>
          <p:cNvSpPr/>
          <p:nvPr/>
        </p:nvSpPr>
        <p:spPr>
          <a:xfrm>
            <a:off x="8551048" y="4317391"/>
            <a:ext cx="1270" cy="0"/>
          </a:xfrm>
          <a:custGeom>
            <a:avLst/>
            <a:gdLst/>
            <a:ahLst/>
            <a:cxnLst/>
            <a:rect l="l" t="t" r="r" b="b"/>
            <a:pathLst>
              <a:path w="1270">
                <a:moveTo>
                  <a:pt x="0" y="0"/>
                </a:moveTo>
                <a:lnTo>
                  <a:pt x="1250" y="0"/>
                </a:lnTo>
              </a:path>
            </a:pathLst>
          </a:custGeom>
          <a:ln w="3175">
            <a:solidFill>
              <a:srgbClr val="000000"/>
            </a:solidFill>
          </a:ln>
        </p:spPr>
        <p:txBody>
          <a:bodyPr wrap="square" lIns="0" tIns="0" rIns="0" bIns="0" rtlCol="0"/>
          <a:lstStyle/>
          <a:p>
            <a:endParaRPr/>
          </a:p>
        </p:txBody>
      </p:sp>
      <p:sp>
        <p:nvSpPr>
          <p:cNvPr id="353" name="object 353"/>
          <p:cNvSpPr/>
          <p:nvPr/>
        </p:nvSpPr>
        <p:spPr>
          <a:xfrm>
            <a:off x="8551048" y="4301400"/>
            <a:ext cx="1270" cy="0"/>
          </a:xfrm>
          <a:custGeom>
            <a:avLst/>
            <a:gdLst/>
            <a:ahLst/>
            <a:cxnLst/>
            <a:rect l="l" t="t" r="r" b="b"/>
            <a:pathLst>
              <a:path w="1270">
                <a:moveTo>
                  <a:pt x="0" y="0"/>
                </a:moveTo>
                <a:lnTo>
                  <a:pt x="1250" y="0"/>
                </a:lnTo>
              </a:path>
            </a:pathLst>
          </a:custGeom>
          <a:ln w="3175">
            <a:solidFill>
              <a:srgbClr val="000000"/>
            </a:solidFill>
          </a:ln>
        </p:spPr>
        <p:txBody>
          <a:bodyPr wrap="square" lIns="0" tIns="0" rIns="0" bIns="0" rtlCol="0"/>
          <a:lstStyle/>
          <a:p>
            <a:endParaRPr/>
          </a:p>
        </p:txBody>
      </p:sp>
      <p:sp>
        <p:nvSpPr>
          <p:cNvPr id="354" name="object 354"/>
          <p:cNvSpPr/>
          <p:nvPr/>
        </p:nvSpPr>
        <p:spPr>
          <a:xfrm>
            <a:off x="8551048" y="4285373"/>
            <a:ext cx="1270" cy="0"/>
          </a:xfrm>
          <a:custGeom>
            <a:avLst/>
            <a:gdLst/>
            <a:ahLst/>
            <a:cxnLst/>
            <a:rect l="l" t="t" r="r" b="b"/>
            <a:pathLst>
              <a:path w="1270">
                <a:moveTo>
                  <a:pt x="0" y="0"/>
                </a:moveTo>
                <a:lnTo>
                  <a:pt x="1250" y="0"/>
                </a:lnTo>
              </a:path>
            </a:pathLst>
          </a:custGeom>
          <a:ln w="3175">
            <a:solidFill>
              <a:srgbClr val="000000"/>
            </a:solidFill>
          </a:ln>
        </p:spPr>
        <p:txBody>
          <a:bodyPr wrap="square" lIns="0" tIns="0" rIns="0" bIns="0" rtlCol="0"/>
          <a:lstStyle/>
          <a:p>
            <a:endParaRPr/>
          </a:p>
        </p:txBody>
      </p:sp>
      <p:sp>
        <p:nvSpPr>
          <p:cNvPr id="355" name="object 355"/>
          <p:cNvSpPr/>
          <p:nvPr/>
        </p:nvSpPr>
        <p:spPr>
          <a:xfrm>
            <a:off x="8551048" y="4269364"/>
            <a:ext cx="1270" cy="0"/>
          </a:xfrm>
          <a:custGeom>
            <a:avLst/>
            <a:gdLst/>
            <a:ahLst/>
            <a:cxnLst/>
            <a:rect l="l" t="t" r="r" b="b"/>
            <a:pathLst>
              <a:path w="1270">
                <a:moveTo>
                  <a:pt x="0" y="0"/>
                </a:moveTo>
                <a:lnTo>
                  <a:pt x="1250" y="0"/>
                </a:lnTo>
              </a:path>
            </a:pathLst>
          </a:custGeom>
          <a:ln w="3175">
            <a:solidFill>
              <a:srgbClr val="000000"/>
            </a:solidFill>
          </a:ln>
        </p:spPr>
        <p:txBody>
          <a:bodyPr wrap="square" lIns="0" tIns="0" rIns="0" bIns="0" rtlCol="0"/>
          <a:lstStyle/>
          <a:p>
            <a:endParaRPr/>
          </a:p>
        </p:txBody>
      </p:sp>
      <p:sp>
        <p:nvSpPr>
          <p:cNvPr id="356" name="object 356"/>
          <p:cNvSpPr/>
          <p:nvPr/>
        </p:nvSpPr>
        <p:spPr>
          <a:xfrm>
            <a:off x="8551048" y="4253355"/>
            <a:ext cx="1270" cy="0"/>
          </a:xfrm>
          <a:custGeom>
            <a:avLst/>
            <a:gdLst/>
            <a:ahLst/>
            <a:cxnLst/>
            <a:rect l="l" t="t" r="r" b="b"/>
            <a:pathLst>
              <a:path w="1270">
                <a:moveTo>
                  <a:pt x="0" y="0"/>
                </a:moveTo>
                <a:lnTo>
                  <a:pt x="1250" y="0"/>
                </a:lnTo>
              </a:path>
            </a:pathLst>
          </a:custGeom>
          <a:ln w="3175">
            <a:solidFill>
              <a:srgbClr val="000000"/>
            </a:solidFill>
          </a:ln>
        </p:spPr>
        <p:txBody>
          <a:bodyPr wrap="square" lIns="0" tIns="0" rIns="0" bIns="0" rtlCol="0"/>
          <a:lstStyle/>
          <a:p>
            <a:endParaRPr/>
          </a:p>
        </p:txBody>
      </p:sp>
      <p:sp>
        <p:nvSpPr>
          <p:cNvPr id="357" name="object 357"/>
          <p:cNvSpPr/>
          <p:nvPr/>
        </p:nvSpPr>
        <p:spPr>
          <a:xfrm>
            <a:off x="8551048" y="4237346"/>
            <a:ext cx="1270" cy="0"/>
          </a:xfrm>
          <a:custGeom>
            <a:avLst/>
            <a:gdLst/>
            <a:ahLst/>
            <a:cxnLst/>
            <a:rect l="l" t="t" r="r" b="b"/>
            <a:pathLst>
              <a:path w="1270">
                <a:moveTo>
                  <a:pt x="0" y="0"/>
                </a:moveTo>
                <a:lnTo>
                  <a:pt x="1250" y="0"/>
                </a:lnTo>
              </a:path>
            </a:pathLst>
          </a:custGeom>
          <a:ln w="3175">
            <a:solidFill>
              <a:srgbClr val="000000"/>
            </a:solidFill>
          </a:ln>
        </p:spPr>
        <p:txBody>
          <a:bodyPr wrap="square" lIns="0" tIns="0" rIns="0" bIns="0" rtlCol="0"/>
          <a:lstStyle/>
          <a:p>
            <a:endParaRPr/>
          </a:p>
        </p:txBody>
      </p:sp>
      <p:sp>
        <p:nvSpPr>
          <p:cNvPr id="358" name="object 358"/>
          <p:cNvSpPr/>
          <p:nvPr/>
        </p:nvSpPr>
        <p:spPr>
          <a:xfrm>
            <a:off x="8551048" y="4221778"/>
            <a:ext cx="1270" cy="0"/>
          </a:xfrm>
          <a:custGeom>
            <a:avLst/>
            <a:gdLst/>
            <a:ahLst/>
            <a:cxnLst/>
            <a:rect l="l" t="t" r="r" b="b"/>
            <a:pathLst>
              <a:path w="1270">
                <a:moveTo>
                  <a:pt x="0" y="0"/>
                </a:moveTo>
                <a:lnTo>
                  <a:pt x="1250" y="0"/>
                </a:lnTo>
              </a:path>
            </a:pathLst>
          </a:custGeom>
          <a:ln w="3175">
            <a:solidFill>
              <a:srgbClr val="000000"/>
            </a:solidFill>
          </a:ln>
        </p:spPr>
        <p:txBody>
          <a:bodyPr wrap="square" lIns="0" tIns="0" rIns="0" bIns="0" rtlCol="0"/>
          <a:lstStyle/>
          <a:p>
            <a:endParaRPr/>
          </a:p>
        </p:txBody>
      </p:sp>
      <p:sp>
        <p:nvSpPr>
          <p:cNvPr id="359" name="object 359"/>
          <p:cNvSpPr/>
          <p:nvPr/>
        </p:nvSpPr>
        <p:spPr>
          <a:xfrm>
            <a:off x="8551048" y="4206246"/>
            <a:ext cx="1270" cy="0"/>
          </a:xfrm>
          <a:custGeom>
            <a:avLst/>
            <a:gdLst/>
            <a:ahLst/>
            <a:cxnLst/>
            <a:rect l="l" t="t" r="r" b="b"/>
            <a:pathLst>
              <a:path w="1270">
                <a:moveTo>
                  <a:pt x="0" y="0"/>
                </a:moveTo>
                <a:lnTo>
                  <a:pt x="1250" y="0"/>
                </a:lnTo>
              </a:path>
            </a:pathLst>
          </a:custGeom>
          <a:ln w="3175">
            <a:solidFill>
              <a:srgbClr val="000000"/>
            </a:solidFill>
          </a:ln>
        </p:spPr>
        <p:txBody>
          <a:bodyPr wrap="square" lIns="0" tIns="0" rIns="0" bIns="0" rtlCol="0"/>
          <a:lstStyle/>
          <a:p>
            <a:endParaRPr/>
          </a:p>
        </p:txBody>
      </p:sp>
      <p:sp>
        <p:nvSpPr>
          <p:cNvPr id="360" name="object 360"/>
          <p:cNvSpPr/>
          <p:nvPr/>
        </p:nvSpPr>
        <p:spPr>
          <a:xfrm>
            <a:off x="8551048" y="4190237"/>
            <a:ext cx="1270" cy="0"/>
          </a:xfrm>
          <a:custGeom>
            <a:avLst/>
            <a:gdLst/>
            <a:ahLst/>
            <a:cxnLst/>
            <a:rect l="l" t="t" r="r" b="b"/>
            <a:pathLst>
              <a:path w="1270">
                <a:moveTo>
                  <a:pt x="0" y="0"/>
                </a:moveTo>
                <a:lnTo>
                  <a:pt x="1250" y="0"/>
                </a:lnTo>
              </a:path>
            </a:pathLst>
          </a:custGeom>
          <a:ln w="3175">
            <a:solidFill>
              <a:srgbClr val="000000"/>
            </a:solidFill>
          </a:ln>
        </p:spPr>
        <p:txBody>
          <a:bodyPr wrap="square" lIns="0" tIns="0" rIns="0" bIns="0" rtlCol="0"/>
          <a:lstStyle/>
          <a:p>
            <a:endParaRPr/>
          </a:p>
        </p:txBody>
      </p:sp>
      <p:sp>
        <p:nvSpPr>
          <p:cNvPr id="361" name="object 361"/>
          <p:cNvSpPr/>
          <p:nvPr/>
        </p:nvSpPr>
        <p:spPr>
          <a:xfrm>
            <a:off x="8551048" y="4174228"/>
            <a:ext cx="1270" cy="0"/>
          </a:xfrm>
          <a:custGeom>
            <a:avLst/>
            <a:gdLst/>
            <a:ahLst/>
            <a:cxnLst/>
            <a:rect l="l" t="t" r="r" b="b"/>
            <a:pathLst>
              <a:path w="1270">
                <a:moveTo>
                  <a:pt x="0" y="0"/>
                </a:moveTo>
                <a:lnTo>
                  <a:pt x="1250" y="0"/>
                </a:lnTo>
              </a:path>
            </a:pathLst>
          </a:custGeom>
          <a:ln w="3175">
            <a:solidFill>
              <a:srgbClr val="000000"/>
            </a:solidFill>
          </a:ln>
        </p:spPr>
        <p:txBody>
          <a:bodyPr wrap="square" lIns="0" tIns="0" rIns="0" bIns="0" rtlCol="0"/>
          <a:lstStyle/>
          <a:p>
            <a:endParaRPr/>
          </a:p>
        </p:txBody>
      </p:sp>
      <p:sp>
        <p:nvSpPr>
          <p:cNvPr id="362" name="object 362"/>
          <p:cNvSpPr/>
          <p:nvPr/>
        </p:nvSpPr>
        <p:spPr>
          <a:xfrm>
            <a:off x="8551048" y="4158219"/>
            <a:ext cx="1270" cy="0"/>
          </a:xfrm>
          <a:custGeom>
            <a:avLst/>
            <a:gdLst/>
            <a:ahLst/>
            <a:cxnLst/>
            <a:rect l="l" t="t" r="r" b="b"/>
            <a:pathLst>
              <a:path w="1270">
                <a:moveTo>
                  <a:pt x="0" y="0"/>
                </a:moveTo>
                <a:lnTo>
                  <a:pt x="1250" y="0"/>
                </a:lnTo>
              </a:path>
            </a:pathLst>
          </a:custGeom>
          <a:ln w="3175">
            <a:solidFill>
              <a:srgbClr val="000000"/>
            </a:solidFill>
          </a:ln>
        </p:spPr>
        <p:txBody>
          <a:bodyPr wrap="square" lIns="0" tIns="0" rIns="0" bIns="0" rtlCol="0"/>
          <a:lstStyle/>
          <a:p>
            <a:endParaRPr/>
          </a:p>
        </p:txBody>
      </p:sp>
      <p:sp>
        <p:nvSpPr>
          <p:cNvPr id="363" name="object 363"/>
          <p:cNvSpPr/>
          <p:nvPr/>
        </p:nvSpPr>
        <p:spPr>
          <a:xfrm>
            <a:off x="8551048" y="4142210"/>
            <a:ext cx="1270" cy="0"/>
          </a:xfrm>
          <a:custGeom>
            <a:avLst/>
            <a:gdLst/>
            <a:ahLst/>
            <a:cxnLst/>
            <a:rect l="l" t="t" r="r" b="b"/>
            <a:pathLst>
              <a:path w="1270">
                <a:moveTo>
                  <a:pt x="0" y="0"/>
                </a:moveTo>
                <a:lnTo>
                  <a:pt x="1250" y="0"/>
                </a:lnTo>
              </a:path>
            </a:pathLst>
          </a:custGeom>
          <a:ln w="3175">
            <a:solidFill>
              <a:srgbClr val="000000"/>
            </a:solidFill>
          </a:ln>
        </p:spPr>
        <p:txBody>
          <a:bodyPr wrap="square" lIns="0" tIns="0" rIns="0" bIns="0" rtlCol="0"/>
          <a:lstStyle/>
          <a:p>
            <a:endParaRPr/>
          </a:p>
        </p:txBody>
      </p:sp>
      <p:sp>
        <p:nvSpPr>
          <p:cNvPr id="364" name="object 364"/>
          <p:cNvSpPr/>
          <p:nvPr/>
        </p:nvSpPr>
        <p:spPr>
          <a:xfrm>
            <a:off x="8551048" y="4126183"/>
            <a:ext cx="1270" cy="0"/>
          </a:xfrm>
          <a:custGeom>
            <a:avLst/>
            <a:gdLst/>
            <a:ahLst/>
            <a:cxnLst/>
            <a:rect l="l" t="t" r="r" b="b"/>
            <a:pathLst>
              <a:path w="1270">
                <a:moveTo>
                  <a:pt x="0" y="0"/>
                </a:moveTo>
                <a:lnTo>
                  <a:pt x="1250" y="0"/>
                </a:lnTo>
              </a:path>
            </a:pathLst>
          </a:custGeom>
          <a:ln w="3175">
            <a:solidFill>
              <a:srgbClr val="000000"/>
            </a:solidFill>
          </a:ln>
        </p:spPr>
        <p:txBody>
          <a:bodyPr wrap="square" lIns="0" tIns="0" rIns="0" bIns="0" rtlCol="0"/>
          <a:lstStyle/>
          <a:p>
            <a:endParaRPr/>
          </a:p>
        </p:txBody>
      </p:sp>
      <p:sp>
        <p:nvSpPr>
          <p:cNvPr id="365" name="object 365"/>
          <p:cNvSpPr/>
          <p:nvPr/>
        </p:nvSpPr>
        <p:spPr>
          <a:xfrm>
            <a:off x="8551048" y="4110192"/>
            <a:ext cx="1270" cy="0"/>
          </a:xfrm>
          <a:custGeom>
            <a:avLst/>
            <a:gdLst/>
            <a:ahLst/>
            <a:cxnLst/>
            <a:rect l="l" t="t" r="r" b="b"/>
            <a:pathLst>
              <a:path w="1270">
                <a:moveTo>
                  <a:pt x="0" y="0"/>
                </a:moveTo>
                <a:lnTo>
                  <a:pt x="1250" y="0"/>
                </a:lnTo>
              </a:path>
            </a:pathLst>
          </a:custGeom>
          <a:ln w="3175">
            <a:solidFill>
              <a:srgbClr val="000000"/>
            </a:solidFill>
          </a:ln>
        </p:spPr>
        <p:txBody>
          <a:bodyPr wrap="square" lIns="0" tIns="0" rIns="0" bIns="0" rtlCol="0"/>
          <a:lstStyle/>
          <a:p>
            <a:endParaRPr/>
          </a:p>
        </p:txBody>
      </p:sp>
      <p:sp>
        <p:nvSpPr>
          <p:cNvPr id="366" name="object 366"/>
          <p:cNvSpPr/>
          <p:nvPr/>
        </p:nvSpPr>
        <p:spPr>
          <a:xfrm>
            <a:off x="8551048" y="4094165"/>
            <a:ext cx="1270" cy="0"/>
          </a:xfrm>
          <a:custGeom>
            <a:avLst/>
            <a:gdLst/>
            <a:ahLst/>
            <a:cxnLst/>
            <a:rect l="l" t="t" r="r" b="b"/>
            <a:pathLst>
              <a:path w="1270">
                <a:moveTo>
                  <a:pt x="0" y="0"/>
                </a:moveTo>
                <a:lnTo>
                  <a:pt x="1250" y="0"/>
                </a:lnTo>
              </a:path>
            </a:pathLst>
          </a:custGeom>
          <a:ln w="3175">
            <a:solidFill>
              <a:srgbClr val="000000"/>
            </a:solidFill>
          </a:ln>
        </p:spPr>
        <p:txBody>
          <a:bodyPr wrap="square" lIns="0" tIns="0" rIns="0" bIns="0" rtlCol="0"/>
          <a:lstStyle/>
          <a:p>
            <a:endParaRPr/>
          </a:p>
        </p:txBody>
      </p:sp>
      <p:sp>
        <p:nvSpPr>
          <p:cNvPr id="367" name="object 367"/>
          <p:cNvSpPr/>
          <p:nvPr/>
        </p:nvSpPr>
        <p:spPr>
          <a:xfrm>
            <a:off x="8551048" y="4078651"/>
            <a:ext cx="1270" cy="0"/>
          </a:xfrm>
          <a:custGeom>
            <a:avLst/>
            <a:gdLst/>
            <a:ahLst/>
            <a:cxnLst/>
            <a:rect l="l" t="t" r="r" b="b"/>
            <a:pathLst>
              <a:path w="1270">
                <a:moveTo>
                  <a:pt x="0" y="0"/>
                </a:moveTo>
                <a:lnTo>
                  <a:pt x="1250" y="0"/>
                </a:lnTo>
              </a:path>
            </a:pathLst>
          </a:custGeom>
          <a:ln w="3175">
            <a:solidFill>
              <a:srgbClr val="000000"/>
            </a:solidFill>
          </a:ln>
        </p:spPr>
        <p:txBody>
          <a:bodyPr wrap="square" lIns="0" tIns="0" rIns="0" bIns="0" rtlCol="0"/>
          <a:lstStyle/>
          <a:p>
            <a:endParaRPr/>
          </a:p>
        </p:txBody>
      </p:sp>
      <p:sp>
        <p:nvSpPr>
          <p:cNvPr id="368" name="object 368"/>
          <p:cNvSpPr/>
          <p:nvPr/>
        </p:nvSpPr>
        <p:spPr>
          <a:xfrm>
            <a:off x="8551048" y="4062642"/>
            <a:ext cx="1270" cy="0"/>
          </a:xfrm>
          <a:custGeom>
            <a:avLst/>
            <a:gdLst/>
            <a:ahLst/>
            <a:cxnLst/>
            <a:rect l="l" t="t" r="r" b="b"/>
            <a:pathLst>
              <a:path w="1270">
                <a:moveTo>
                  <a:pt x="0" y="0"/>
                </a:moveTo>
                <a:lnTo>
                  <a:pt x="1250" y="0"/>
                </a:lnTo>
              </a:path>
            </a:pathLst>
          </a:custGeom>
          <a:ln w="3175">
            <a:solidFill>
              <a:srgbClr val="000000"/>
            </a:solidFill>
          </a:ln>
        </p:spPr>
        <p:txBody>
          <a:bodyPr wrap="square" lIns="0" tIns="0" rIns="0" bIns="0" rtlCol="0"/>
          <a:lstStyle/>
          <a:p>
            <a:endParaRPr/>
          </a:p>
        </p:txBody>
      </p:sp>
      <p:sp>
        <p:nvSpPr>
          <p:cNvPr id="369" name="object 369"/>
          <p:cNvSpPr/>
          <p:nvPr/>
        </p:nvSpPr>
        <p:spPr>
          <a:xfrm>
            <a:off x="8551048" y="4047110"/>
            <a:ext cx="1270" cy="0"/>
          </a:xfrm>
          <a:custGeom>
            <a:avLst/>
            <a:gdLst/>
            <a:ahLst/>
            <a:cxnLst/>
            <a:rect l="l" t="t" r="r" b="b"/>
            <a:pathLst>
              <a:path w="1270">
                <a:moveTo>
                  <a:pt x="0" y="0"/>
                </a:moveTo>
                <a:lnTo>
                  <a:pt x="1250" y="0"/>
                </a:lnTo>
              </a:path>
            </a:pathLst>
          </a:custGeom>
          <a:ln w="3175">
            <a:solidFill>
              <a:srgbClr val="000000"/>
            </a:solidFill>
          </a:ln>
        </p:spPr>
        <p:txBody>
          <a:bodyPr wrap="square" lIns="0" tIns="0" rIns="0" bIns="0" rtlCol="0"/>
          <a:lstStyle/>
          <a:p>
            <a:endParaRPr/>
          </a:p>
        </p:txBody>
      </p:sp>
      <p:sp>
        <p:nvSpPr>
          <p:cNvPr id="370" name="object 370"/>
          <p:cNvSpPr/>
          <p:nvPr/>
        </p:nvSpPr>
        <p:spPr>
          <a:xfrm>
            <a:off x="8551048" y="4031083"/>
            <a:ext cx="1270" cy="0"/>
          </a:xfrm>
          <a:custGeom>
            <a:avLst/>
            <a:gdLst/>
            <a:ahLst/>
            <a:cxnLst/>
            <a:rect l="l" t="t" r="r" b="b"/>
            <a:pathLst>
              <a:path w="1270">
                <a:moveTo>
                  <a:pt x="0" y="0"/>
                </a:moveTo>
                <a:lnTo>
                  <a:pt x="1250" y="0"/>
                </a:lnTo>
              </a:path>
            </a:pathLst>
          </a:custGeom>
          <a:ln w="3175">
            <a:solidFill>
              <a:srgbClr val="000000"/>
            </a:solidFill>
          </a:ln>
        </p:spPr>
        <p:txBody>
          <a:bodyPr wrap="square" lIns="0" tIns="0" rIns="0" bIns="0" rtlCol="0"/>
          <a:lstStyle/>
          <a:p>
            <a:endParaRPr/>
          </a:p>
        </p:txBody>
      </p:sp>
      <p:sp>
        <p:nvSpPr>
          <p:cNvPr id="371" name="object 371"/>
          <p:cNvSpPr/>
          <p:nvPr/>
        </p:nvSpPr>
        <p:spPr>
          <a:xfrm>
            <a:off x="8551048" y="4015092"/>
            <a:ext cx="1270" cy="0"/>
          </a:xfrm>
          <a:custGeom>
            <a:avLst/>
            <a:gdLst/>
            <a:ahLst/>
            <a:cxnLst/>
            <a:rect l="l" t="t" r="r" b="b"/>
            <a:pathLst>
              <a:path w="1270">
                <a:moveTo>
                  <a:pt x="0" y="0"/>
                </a:moveTo>
                <a:lnTo>
                  <a:pt x="1250" y="0"/>
                </a:lnTo>
              </a:path>
            </a:pathLst>
          </a:custGeom>
          <a:ln w="3175">
            <a:solidFill>
              <a:srgbClr val="000000"/>
            </a:solidFill>
          </a:ln>
        </p:spPr>
        <p:txBody>
          <a:bodyPr wrap="square" lIns="0" tIns="0" rIns="0" bIns="0" rtlCol="0"/>
          <a:lstStyle/>
          <a:p>
            <a:endParaRPr/>
          </a:p>
        </p:txBody>
      </p:sp>
      <p:sp>
        <p:nvSpPr>
          <p:cNvPr id="372" name="object 372"/>
          <p:cNvSpPr/>
          <p:nvPr/>
        </p:nvSpPr>
        <p:spPr>
          <a:xfrm>
            <a:off x="8551048" y="3999065"/>
            <a:ext cx="1270" cy="0"/>
          </a:xfrm>
          <a:custGeom>
            <a:avLst/>
            <a:gdLst/>
            <a:ahLst/>
            <a:cxnLst/>
            <a:rect l="l" t="t" r="r" b="b"/>
            <a:pathLst>
              <a:path w="1270">
                <a:moveTo>
                  <a:pt x="0" y="0"/>
                </a:moveTo>
                <a:lnTo>
                  <a:pt x="1250" y="0"/>
                </a:lnTo>
              </a:path>
            </a:pathLst>
          </a:custGeom>
          <a:ln w="3175">
            <a:solidFill>
              <a:srgbClr val="000000"/>
            </a:solidFill>
          </a:ln>
        </p:spPr>
        <p:txBody>
          <a:bodyPr wrap="square" lIns="0" tIns="0" rIns="0" bIns="0" rtlCol="0"/>
          <a:lstStyle/>
          <a:p>
            <a:endParaRPr/>
          </a:p>
        </p:txBody>
      </p:sp>
      <p:sp>
        <p:nvSpPr>
          <p:cNvPr id="373" name="object 373"/>
          <p:cNvSpPr/>
          <p:nvPr/>
        </p:nvSpPr>
        <p:spPr>
          <a:xfrm>
            <a:off x="8551048" y="3983073"/>
            <a:ext cx="1270" cy="0"/>
          </a:xfrm>
          <a:custGeom>
            <a:avLst/>
            <a:gdLst/>
            <a:ahLst/>
            <a:cxnLst/>
            <a:rect l="l" t="t" r="r" b="b"/>
            <a:pathLst>
              <a:path w="1270">
                <a:moveTo>
                  <a:pt x="0" y="0"/>
                </a:moveTo>
                <a:lnTo>
                  <a:pt x="1250" y="0"/>
                </a:lnTo>
              </a:path>
            </a:pathLst>
          </a:custGeom>
          <a:ln w="3175">
            <a:solidFill>
              <a:srgbClr val="000000"/>
            </a:solidFill>
          </a:ln>
        </p:spPr>
        <p:txBody>
          <a:bodyPr wrap="square" lIns="0" tIns="0" rIns="0" bIns="0" rtlCol="0"/>
          <a:lstStyle/>
          <a:p>
            <a:endParaRPr/>
          </a:p>
        </p:txBody>
      </p:sp>
      <p:sp>
        <p:nvSpPr>
          <p:cNvPr id="374" name="object 374"/>
          <p:cNvSpPr/>
          <p:nvPr/>
        </p:nvSpPr>
        <p:spPr>
          <a:xfrm>
            <a:off x="8551048" y="3967047"/>
            <a:ext cx="1270" cy="0"/>
          </a:xfrm>
          <a:custGeom>
            <a:avLst/>
            <a:gdLst/>
            <a:ahLst/>
            <a:cxnLst/>
            <a:rect l="l" t="t" r="r" b="b"/>
            <a:pathLst>
              <a:path w="1270">
                <a:moveTo>
                  <a:pt x="0" y="0"/>
                </a:moveTo>
                <a:lnTo>
                  <a:pt x="1250" y="0"/>
                </a:lnTo>
              </a:path>
            </a:pathLst>
          </a:custGeom>
          <a:ln w="3175">
            <a:solidFill>
              <a:srgbClr val="000000"/>
            </a:solidFill>
          </a:ln>
        </p:spPr>
        <p:txBody>
          <a:bodyPr wrap="square" lIns="0" tIns="0" rIns="0" bIns="0" rtlCol="0"/>
          <a:lstStyle/>
          <a:p>
            <a:endParaRPr/>
          </a:p>
        </p:txBody>
      </p:sp>
      <p:sp>
        <p:nvSpPr>
          <p:cNvPr id="375" name="object 375"/>
          <p:cNvSpPr/>
          <p:nvPr/>
        </p:nvSpPr>
        <p:spPr>
          <a:xfrm>
            <a:off x="8551048" y="3951038"/>
            <a:ext cx="1270" cy="0"/>
          </a:xfrm>
          <a:custGeom>
            <a:avLst/>
            <a:gdLst/>
            <a:ahLst/>
            <a:cxnLst/>
            <a:rect l="l" t="t" r="r" b="b"/>
            <a:pathLst>
              <a:path w="1270">
                <a:moveTo>
                  <a:pt x="0" y="0"/>
                </a:moveTo>
                <a:lnTo>
                  <a:pt x="1250" y="0"/>
                </a:lnTo>
              </a:path>
            </a:pathLst>
          </a:custGeom>
          <a:ln w="3175">
            <a:solidFill>
              <a:srgbClr val="000000"/>
            </a:solidFill>
          </a:ln>
        </p:spPr>
        <p:txBody>
          <a:bodyPr wrap="square" lIns="0" tIns="0" rIns="0" bIns="0" rtlCol="0"/>
          <a:lstStyle/>
          <a:p>
            <a:endParaRPr/>
          </a:p>
        </p:txBody>
      </p:sp>
      <p:sp>
        <p:nvSpPr>
          <p:cNvPr id="376" name="object 376"/>
          <p:cNvSpPr/>
          <p:nvPr/>
        </p:nvSpPr>
        <p:spPr>
          <a:xfrm>
            <a:off x="8551048" y="3935029"/>
            <a:ext cx="1270" cy="0"/>
          </a:xfrm>
          <a:custGeom>
            <a:avLst/>
            <a:gdLst/>
            <a:ahLst/>
            <a:cxnLst/>
            <a:rect l="l" t="t" r="r" b="b"/>
            <a:pathLst>
              <a:path w="1270">
                <a:moveTo>
                  <a:pt x="0" y="0"/>
                </a:moveTo>
                <a:lnTo>
                  <a:pt x="1250" y="0"/>
                </a:lnTo>
              </a:path>
            </a:pathLst>
          </a:custGeom>
          <a:ln w="3175">
            <a:solidFill>
              <a:srgbClr val="000000"/>
            </a:solidFill>
          </a:ln>
        </p:spPr>
        <p:txBody>
          <a:bodyPr wrap="square" lIns="0" tIns="0" rIns="0" bIns="0" rtlCol="0"/>
          <a:lstStyle/>
          <a:p>
            <a:endParaRPr/>
          </a:p>
        </p:txBody>
      </p:sp>
      <p:sp>
        <p:nvSpPr>
          <p:cNvPr id="377" name="object 377"/>
          <p:cNvSpPr/>
          <p:nvPr/>
        </p:nvSpPr>
        <p:spPr>
          <a:xfrm>
            <a:off x="8551048" y="3919515"/>
            <a:ext cx="1270" cy="0"/>
          </a:xfrm>
          <a:custGeom>
            <a:avLst/>
            <a:gdLst/>
            <a:ahLst/>
            <a:cxnLst/>
            <a:rect l="l" t="t" r="r" b="b"/>
            <a:pathLst>
              <a:path w="1270">
                <a:moveTo>
                  <a:pt x="0" y="0"/>
                </a:moveTo>
                <a:lnTo>
                  <a:pt x="1250" y="0"/>
                </a:lnTo>
              </a:path>
            </a:pathLst>
          </a:custGeom>
          <a:ln w="3175">
            <a:solidFill>
              <a:srgbClr val="000000"/>
            </a:solidFill>
          </a:ln>
        </p:spPr>
        <p:txBody>
          <a:bodyPr wrap="square" lIns="0" tIns="0" rIns="0" bIns="0" rtlCol="0"/>
          <a:lstStyle/>
          <a:p>
            <a:endParaRPr/>
          </a:p>
        </p:txBody>
      </p:sp>
      <p:sp>
        <p:nvSpPr>
          <p:cNvPr id="378" name="object 378"/>
          <p:cNvSpPr/>
          <p:nvPr/>
        </p:nvSpPr>
        <p:spPr>
          <a:xfrm>
            <a:off x="8551048" y="3903965"/>
            <a:ext cx="1270" cy="0"/>
          </a:xfrm>
          <a:custGeom>
            <a:avLst/>
            <a:gdLst/>
            <a:ahLst/>
            <a:cxnLst/>
            <a:rect l="l" t="t" r="r" b="b"/>
            <a:pathLst>
              <a:path w="1270">
                <a:moveTo>
                  <a:pt x="0" y="0"/>
                </a:moveTo>
                <a:lnTo>
                  <a:pt x="1250" y="0"/>
                </a:lnTo>
              </a:path>
            </a:pathLst>
          </a:custGeom>
          <a:ln w="3175">
            <a:solidFill>
              <a:srgbClr val="000000"/>
            </a:solidFill>
          </a:ln>
        </p:spPr>
        <p:txBody>
          <a:bodyPr wrap="square" lIns="0" tIns="0" rIns="0" bIns="0" rtlCol="0"/>
          <a:lstStyle/>
          <a:p>
            <a:endParaRPr/>
          </a:p>
        </p:txBody>
      </p:sp>
      <p:sp>
        <p:nvSpPr>
          <p:cNvPr id="379" name="object 379"/>
          <p:cNvSpPr/>
          <p:nvPr/>
        </p:nvSpPr>
        <p:spPr>
          <a:xfrm>
            <a:off x="8551048" y="3887973"/>
            <a:ext cx="1270" cy="0"/>
          </a:xfrm>
          <a:custGeom>
            <a:avLst/>
            <a:gdLst/>
            <a:ahLst/>
            <a:cxnLst/>
            <a:rect l="l" t="t" r="r" b="b"/>
            <a:pathLst>
              <a:path w="1270">
                <a:moveTo>
                  <a:pt x="0" y="0"/>
                </a:moveTo>
                <a:lnTo>
                  <a:pt x="1250" y="0"/>
                </a:lnTo>
              </a:path>
            </a:pathLst>
          </a:custGeom>
          <a:ln w="3175">
            <a:solidFill>
              <a:srgbClr val="000000"/>
            </a:solidFill>
          </a:ln>
        </p:spPr>
        <p:txBody>
          <a:bodyPr wrap="square" lIns="0" tIns="0" rIns="0" bIns="0" rtlCol="0"/>
          <a:lstStyle/>
          <a:p>
            <a:endParaRPr/>
          </a:p>
        </p:txBody>
      </p:sp>
      <p:sp>
        <p:nvSpPr>
          <p:cNvPr id="380" name="object 380"/>
          <p:cNvSpPr/>
          <p:nvPr/>
        </p:nvSpPr>
        <p:spPr>
          <a:xfrm>
            <a:off x="8551048" y="3871946"/>
            <a:ext cx="1270" cy="0"/>
          </a:xfrm>
          <a:custGeom>
            <a:avLst/>
            <a:gdLst/>
            <a:ahLst/>
            <a:cxnLst/>
            <a:rect l="l" t="t" r="r" b="b"/>
            <a:pathLst>
              <a:path w="1270">
                <a:moveTo>
                  <a:pt x="0" y="0"/>
                </a:moveTo>
                <a:lnTo>
                  <a:pt x="1250" y="0"/>
                </a:lnTo>
              </a:path>
            </a:pathLst>
          </a:custGeom>
          <a:ln w="3175">
            <a:solidFill>
              <a:srgbClr val="000000"/>
            </a:solidFill>
          </a:ln>
        </p:spPr>
        <p:txBody>
          <a:bodyPr wrap="square" lIns="0" tIns="0" rIns="0" bIns="0" rtlCol="0"/>
          <a:lstStyle/>
          <a:p>
            <a:endParaRPr/>
          </a:p>
        </p:txBody>
      </p:sp>
      <p:sp>
        <p:nvSpPr>
          <p:cNvPr id="381" name="object 381"/>
          <p:cNvSpPr/>
          <p:nvPr/>
        </p:nvSpPr>
        <p:spPr>
          <a:xfrm>
            <a:off x="8551048" y="3855955"/>
            <a:ext cx="1270" cy="0"/>
          </a:xfrm>
          <a:custGeom>
            <a:avLst/>
            <a:gdLst/>
            <a:ahLst/>
            <a:cxnLst/>
            <a:rect l="l" t="t" r="r" b="b"/>
            <a:pathLst>
              <a:path w="1270">
                <a:moveTo>
                  <a:pt x="0" y="0"/>
                </a:moveTo>
                <a:lnTo>
                  <a:pt x="1250" y="0"/>
                </a:lnTo>
              </a:path>
            </a:pathLst>
          </a:custGeom>
          <a:ln w="3175">
            <a:solidFill>
              <a:srgbClr val="000000"/>
            </a:solidFill>
          </a:ln>
        </p:spPr>
        <p:txBody>
          <a:bodyPr wrap="square" lIns="0" tIns="0" rIns="0" bIns="0" rtlCol="0"/>
          <a:lstStyle/>
          <a:p>
            <a:endParaRPr/>
          </a:p>
        </p:txBody>
      </p:sp>
      <p:sp>
        <p:nvSpPr>
          <p:cNvPr id="382" name="object 382"/>
          <p:cNvSpPr/>
          <p:nvPr/>
        </p:nvSpPr>
        <p:spPr>
          <a:xfrm>
            <a:off x="8551048" y="3839928"/>
            <a:ext cx="1270" cy="0"/>
          </a:xfrm>
          <a:custGeom>
            <a:avLst/>
            <a:gdLst/>
            <a:ahLst/>
            <a:cxnLst/>
            <a:rect l="l" t="t" r="r" b="b"/>
            <a:pathLst>
              <a:path w="1270">
                <a:moveTo>
                  <a:pt x="0" y="0"/>
                </a:moveTo>
                <a:lnTo>
                  <a:pt x="1250" y="0"/>
                </a:lnTo>
              </a:path>
            </a:pathLst>
          </a:custGeom>
          <a:ln w="3175">
            <a:solidFill>
              <a:srgbClr val="000000"/>
            </a:solidFill>
          </a:ln>
        </p:spPr>
        <p:txBody>
          <a:bodyPr wrap="square" lIns="0" tIns="0" rIns="0" bIns="0" rtlCol="0"/>
          <a:lstStyle/>
          <a:p>
            <a:endParaRPr/>
          </a:p>
        </p:txBody>
      </p:sp>
      <p:sp>
        <p:nvSpPr>
          <p:cNvPr id="383" name="object 383"/>
          <p:cNvSpPr/>
          <p:nvPr/>
        </p:nvSpPr>
        <p:spPr>
          <a:xfrm>
            <a:off x="8551048" y="3823920"/>
            <a:ext cx="1270" cy="0"/>
          </a:xfrm>
          <a:custGeom>
            <a:avLst/>
            <a:gdLst/>
            <a:ahLst/>
            <a:cxnLst/>
            <a:rect l="l" t="t" r="r" b="b"/>
            <a:pathLst>
              <a:path w="1270">
                <a:moveTo>
                  <a:pt x="0" y="0"/>
                </a:moveTo>
                <a:lnTo>
                  <a:pt x="1250" y="0"/>
                </a:lnTo>
              </a:path>
            </a:pathLst>
          </a:custGeom>
          <a:ln w="3175">
            <a:solidFill>
              <a:srgbClr val="000000"/>
            </a:solidFill>
          </a:ln>
        </p:spPr>
        <p:txBody>
          <a:bodyPr wrap="square" lIns="0" tIns="0" rIns="0" bIns="0" rtlCol="0"/>
          <a:lstStyle/>
          <a:p>
            <a:endParaRPr/>
          </a:p>
        </p:txBody>
      </p:sp>
      <p:sp>
        <p:nvSpPr>
          <p:cNvPr id="384" name="object 384"/>
          <p:cNvSpPr/>
          <p:nvPr/>
        </p:nvSpPr>
        <p:spPr>
          <a:xfrm>
            <a:off x="8551048" y="3807910"/>
            <a:ext cx="1270" cy="0"/>
          </a:xfrm>
          <a:custGeom>
            <a:avLst/>
            <a:gdLst/>
            <a:ahLst/>
            <a:cxnLst/>
            <a:rect l="l" t="t" r="r" b="b"/>
            <a:pathLst>
              <a:path w="1270">
                <a:moveTo>
                  <a:pt x="0" y="0"/>
                </a:moveTo>
                <a:lnTo>
                  <a:pt x="1250" y="0"/>
                </a:lnTo>
              </a:path>
            </a:pathLst>
          </a:custGeom>
          <a:ln w="3175">
            <a:solidFill>
              <a:srgbClr val="000000"/>
            </a:solidFill>
          </a:ln>
        </p:spPr>
        <p:txBody>
          <a:bodyPr wrap="square" lIns="0" tIns="0" rIns="0" bIns="0" rtlCol="0"/>
          <a:lstStyle/>
          <a:p>
            <a:endParaRPr/>
          </a:p>
        </p:txBody>
      </p:sp>
      <p:sp>
        <p:nvSpPr>
          <p:cNvPr id="385" name="object 385"/>
          <p:cNvSpPr/>
          <p:nvPr/>
        </p:nvSpPr>
        <p:spPr>
          <a:xfrm>
            <a:off x="8551048" y="3791884"/>
            <a:ext cx="1270" cy="0"/>
          </a:xfrm>
          <a:custGeom>
            <a:avLst/>
            <a:gdLst/>
            <a:ahLst/>
            <a:cxnLst/>
            <a:rect l="l" t="t" r="r" b="b"/>
            <a:pathLst>
              <a:path w="1270">
                <a:moveTo>
                  <a:pt x="0" y="0"/>
                </a:moveTo>
                <a:lnTo>
                  <a:pt x="1250" y="0"/>
                </a:lnTo>
              </a:path>
            </a:pathLst>
          </a:custGeom>
          <a:ln w="3175">
            <a:solidFill>
              <a:srgbClr val="000000"/>
            </a:solidFill>
          </a:ln>
        </p:spPr>
        <p:txBody>
          <a:bodyPr wrap="square" lIns="0" tIns="0" rIns="0" bIns="0" rtlCol="0"/>
          <a:lstStyle/>
          <a:p>
            <a:endParaRPr/>
          </a:p>
        </p:txBody>
      </p:sp>
      <p:sp>
        <p:nvSpPr>
          <p:cNvPr id="386" name="object 386"/>
          <p:cNvSpPr/>
          <p:nvPr/>
        </p:nvSpPr>
        <p:spPr>
          <a:xfrm>
            <a:off x="8551048" y="3776369"/>
            <a:ext cx="1270" cy="0"/>
          </a:xfrm>
          <a:custGeom>
            <a:avLst/>
            <a:gdLst/>
            <a:ahLst/>
            <a:cxnLst/>
            <a:rect l="l" t="t" r="r" b="b"/>
            <a:pathLst>
              <a:path w="1270">
                <a:moveTo>
                  <a:pt x="0" y="0"/>
                </a:moveTo>
                <a:lnTo>
                  <a:pt x="1250" y="0"/>
                </a:lnTo>
              </a:path>
            </a:pathLst>
          </a:custGeom>
          <a:ln w="3175">
            <a:solidFill>
              <a:srgbClr val="000000"/>
            </a:solidFill>
          </a:ln>
        </p:spPr>
        <p:txBody>
          <a:bodyPr wrap="square" lIns="0" tIns="0" rIns="0" bIns="0" rtlCol="0"/>
          <a:lstStyle/>
          <a:p>
            <a:endParaRPr/>
          </a:p>
        </p:txBody>
      </p:sp>
      <p:sp>
        <p:nvSpPr>
          <p:cNvPr id="387" name="object 387"/>
          <p:cNvSpPr/>
          <p:nvPr/>
        </p:nvSpPr>
        <p:spPr>
          <a:xfrm>
            <a:off x="8551048" y="3760307"/>
            <a:ext cx="1270" cy="0"/>
          </a:xfrm>
          <a:custGeom>
            <a:avLst/>
            <a:gdLst/>
            <a:ahLst/>
            <a:cxnLst/>
            <a:rect l="l" t="t" r="r" b="b"/>
            <a:pathLst>
              <a:path w="1270">
                <a:moveTo>
                  <a:pt x="0" y="0"/>
                </a:moveTo>
                <a:lnTo>
                  <a:pt x="1250" y="0"/>
                </a:lnTo>
              </a:path>
            </a:pathLst>
          </a:custGeom>
          <a:ln w="3175">
            <a:solidFill>
              <a:srgbClr val="000000"/>
            </a:solidFill>
          </a:ln>
        </p:spPr>
        <p:txBody>
          <a:bodyPr wrap="square" lIns="0" tIns="0" rIns="0" bIns="0" rtlCol="0"/>
          <a:lstStyle/>
          <a:p>
            <a:endParaRPr/>
          </a:p>
        </p:txBody>
      </p:sp>
      <p:sp>
        <p:nvSpPr>
          <p:cNvPr id="388" name="object 388"/>
          <p:cNvSpPr/>
          <p:nvPr/>
        </p:nvSpPr>
        <p:spPr>
          <a:xfrm>
            <a:off x="8551048" y="3744775"/>
            <a:ext cx="1270" cy="0"/>
          </a:xfrm>
          <a:custGeom>
            <a:avLst/>
            <a:gdLst/>
            <a:ahLst/>
            <a:cxnLst/>
            <a:rect l="l" t="t" r="r" b="b"/>
            <a:pathLst>
              <a:path w="1270">
                <a:moveTo>
                  <a:pt x="0" y="0"/>
                </a:moveTo>
                <a:lnTo>
                  <a:pt x="1250" y="0"/>
                </a:lnTo>
              </a:path>
            </a:pathLst>
          </a:custGeom>
          <a:ln w="3175">
            <a:solidFill>
              <a:srgbClr val="000000"/>
            </a:solidFill>
          </a:ln>
        </p:spPr>
        <p:txBody>
          <a:bodyPr wrap="square" lIns="0" tIns="0" rIns="0" bIns="0" rtlCol="0"/>
          <a:lstStyle/>
          <a:p>
            <a:endParaRPr/>
          </a:p>
        </p:txBody>
      </p:sp>
      <p:sp>
        <p:nvSpPr>
          <p:cNvPr id="389" name="object 389"/>
          <p:cNvSpPr/>
          <p:nvPr/>
        </p:nvSpPr>
        <p:spPr>
          <a:xfrm>
            <a:off x="8551048" y="3728784"/>
            <a:ext cx="1270" cy="0"/>
          </a:xfrm>
          <a:custGeom>
            <a:avLst/>
            <a:gdLst/>
            <a:ahLst/>
            <a:cxnLst/>
            <a:rect l="l" t="t" r="r" b="b"/>
            <a:pathLst>
              <a:path w="1270">
                <a:moveTo>
                  <a:pt x="0" y="0"/>
                </a:moveTo>
                <a:lnTo>
                  <a:pt x="1250" y="0"/>
                </a:lnTo>
              </a:path>
            </a:pathLst>
          </a:custGeom>
          <a:ln w="3175">
            <a:solidFill>
              <a:srgbClr val="000000"/>
            </a:solidFill>
          </a:ln>
        </p:spPr>
        <p:txBody>
          <a:bodyPr wrap="square" lIns="0" tIns="0" rIns="0" bIns="0" rtlCol="0"/>
          <a:lstStyle/>
          <a:p>
            <a:endParaRPr/>
          </a:p>
        </p:txBody>
      </p:sp>
      <p:sp>
        <p:nvSpPr>
          <p:cNvPr id="390" name="object 390"/>
          <p:cNvSpPr/>
          <p:nvPr/>
        </p:nvSpPr>
        <p:spPr>
          <a:xfrm>
            <a:off x="8551048" y="3712757"/>
            <a:ext cx="1270" cy="0"/>
          </a:xfrm>
          <a:custGeom>
            <a:avLst/>
            <a:gdLst/>
            <a:ahLst/>
            <a:cxnLst/>
            <a:rect l="l" t="t" r="r" b="b"/>
            <a:pathLst>
              <a:path w="1270">
                <a:moveTo>
                  <a:pt x="0" y="0"/>
                </a:moveTo>
                <a:lnTo>
                  <a:pt x="1250" y="0"/>
                </a:lnTo>
              </a:path>
            </a:pathLst>
          </a:custGeom>
          <a:ln w="3175">
            <a:solidFill>
              <a:srgbClr val="000000"/>
            </a:solidFill>
          </a:ln>
        </p:spPr>
        <p:txBody>
          <a:bodyPr wrap="square" lIns="0" tIns="0" rIns="0" bIns="0" rtlCol="0"/>
          <a:lstStyle/>
          <a:p>
            <a:endParaRPr/>
          </a:p>
        </p:txBody>
      </p:sp>
      <p:sp>
        <p:nvSpPr>
          <p:cNvPr id="391" name="object 391"/>
          <p:cNvSpPr/>
          <p:nvPr/>
        </p:nvSpPr>
        <p:spPr>
          <a:xfrm>
            <a:off x="8551048" y="3696748"/>
            <a:ext cx="1270" cy="0"/>
          </a:xfrm>
          <a:custGeom>
            <a:avLst/>
            <a:gdLst/>
            <a:ahLst/>
            <a:cxnLst/>
            <a:rect l="l" t="t" r="r" b="b"/>
            <a:pathLst>
              <a:path w="1270">
                <a:moveTo>
                  <a:pt x="0" y="0"/>
                </a:moveTo>
                <a:lnTo>
                  <a:pt x="1250" y="0"/>
                </a:lnTo>
              </a:path>
            </a:pathLst>
          </a:custGeom>
          <a:ln w="3175">
            <a:solidFill>
              <a:srgbClr val="000000"/>
            </a:solidFill>
          </a:ln>
        </p:spPr>
        <p:txBody>
          <a:bodyPr wrap="square" lIns="0" tIns="0" rIns="0" bIns="0" rtlCol="0"/>
          <a:lstStyle/>
          <a:p>
            <a:endParaRPr/>
          </a:p>
        </p:txBody>
      </p:sp>
      <p:sp>
        <p:nvSpPr>
          <p:cNvPr id="392" name="object 392"/>
          <p:cNvSpPr/>
          <p:nvPr/>
        </p:nvSpPr>
        <p:spPr>
          <a:xfrm>
            <a:off x="8551048" y="3680739"/>
            <a:ext cx="1270" cy="0"/>
          </a:xfrm>
          <a:custGeom>
            <a:avLst/>
            <a:gdLst/>
            <a:ahLst/>
            <a:cxnLst/>
            <a:rect l="l" t="t" r="r" b="b"/>
            <a:pathLst>
              <a:path w="1270">
                <a:moveTo>
                  <a:pt x="0" y="0"/>
                </a:moveTo>
                <a:lnTo>
                  <a:pt x="1250" y="0"/>
                </a:lnTo>
              </a:path>
            </a:pathLst>
          </a:custGeom>
          <a:ln w="3175">
            <a:solidFill>
              <a:srgbClr val="000000"/>
            </a:solidFill>
          </a:ln>
        </p:spPr>
        <p:txBody>
          <a:bodyPr wrap="square" lIns="0" tIns="0" rIns="0" bIns="0" rtlCol="0"/>
          <a:lstStyle/>
          <a:p>
            <a:endParaRPr/>
          </a:p>
        </p:txBody>
      </p:sp>
      <p:sp>
        <p:nvSpPr>
          <p:cNvPr id="393" name="object 393"/>
          <p:cNvSpPr/>
          <p:nvPr/>
        </p:nvSpPr>
        <p:spPr>
          <a:xfrm>
            <a:off x="8551048" y="3664730"/>
            <a:ext cx="1270" cy="0"/>
          </a:xfrm>
          <a:custGeom>
            <a:avLst/>
            <a:gdLst/>
            <a:ahLst/>
            <a:cxnLst/>
            <a:rect l="l" t="t" r="r" b="b"/>
            <a:pathLst>
              <a:path w="1270">
                <a:moveTo>
                  <a:pt x="0" y="0"/>
                </a:moveTo>
                <a:lnTo>
                  <a:pt x="1250" y="0"/>
                </a:lnTo>
              </a:path>
            </a:pathLst>
          </a:custGeom>
          <a:ln w="3175">
            <a:solidFill>
              <a:srgbClr val="000000"/>
            </a:solidFill>
          </a:ln>
        </p:spPr>
        <p:txBody>
          <a:bodyPr wrap="square" lIns="0" tIns="0" rIns="0" bIns="0" rtlCol="0"/>
          <a:lstStyle/>
          <a:p>
            <a:endParaRPr/>
          </a:p>
        </p:txBody>
      </p:sp>
      <p:sp>
        <p:nvSpPr>
          <p:cNvPr id="394" name="object 394"/>
          <p:cNvSpPr/>
          <p:nvPr/>
        </p:nvSpPr>
        <p:spPr>
          <a:xfrm>
            <a:off x="8551048" y="3648721"/>
            <a:ext cx="1270" cy="0"/>
          </a:xfrm>
          <a:custGeom>
            <a:avLst/>
            <a:gdLst/>
            <a:ahLst/>
            <a:cxnLst/>
            <a:rect l="l" t="t" r="r" b="b"/>
            <a:pathLst>
              <a:path w="1270">
                <a:moveTo>
                  <a:pt x="0" y="0"/>
                </a:moveTo>
                <a:lnTo>
                  <a:pt x="1250" y="0"/>
                </a:lnTo>
              </a:path>
            </a:pathLst>
          </a:custGeom>
          <a:ln w="3175">
            <a:solidFill>
              <a:srgbClr val="000000"/>
            </a:solidFill>
          </a:ln>
        </p:spPr>
        <p:txBody>
          <a:bodyPr wrap="square" lIns="0" tIns="0" rIns="0" bIns="0" rtlCol="0"/>
          <a:lstStyle/>
          <a:p>
            <a:endParaRPr/>
          </a:p>
        </p:txBody>
      </p:sp>
      <p:sp>
        <p:nvSpPr>
          <p:cNvPr id="395" name="object 395"/>
          <p:cNvSpPr/>
          <p:nvPr/>
        </p:nvSpPr>
        <p:spPr>
          <a:xfrm>
            <a:off x="8551048" y="3617180"/>
            <a:ext cx="1270" cy="0"/>
          </a:xfrm>
          <a:custGeom>
            <a:avLst/>
            <a:gdLst/>
            <a:ahLst/>
            <a:cxnLst/>
            <a:rect l="l" t="t" r="r" b="b"/>
            <a:pathLst>
              <a:path w="1270">
                <a:moveTo>
                  <a:pt x="0" y="0"/>
                </a:moveTo>
                <a:lnTo>
                  <a:pt x="1250" y="0"/>
                </a:lnTo>
              </a:path>
            </a:pathLst>
          </a:custGeom>
          <a:ln w="3175">
            <a:solidFill>
              <a:srgbClr val="000000"/>
            </a:solidFill>
          </a:ln>
        </p:spPr>
        <p:txBody>
          <a:bodyPr wrap="square" lIns="0" tIns="0" rIns="0" bIns="0" rtlCol="0"/>
          <a:lstStyle/>
          <a:p>
            <a:endParaRPr/>
          </a:p>
        </p:txBody>
      </p:sp>
      <p:sp>
        <p:nvSpPr>
          <p:cNvPr id="396" name="object 396"/>
          <p:cNvSpPr/>
          <p:nvPr/>
        </p:nvSpPr>
        <p:spPr>
          <a:xfrm>
            <a:off x="8551048" y="3601666"/>
            <a:ext cx="1270" cy="0"/>
          </a:xfrm>
          <a:custGeom>
            <a:avLst/>
            <a:gdLst/>
            <a:ahLst/>
            <a:cxnLst/>
            <a:rect l="l" t="t" r="r" b="b"/>
            <a:pathLst>
              <a:path w="1270">
                <a:moveTo>
                  <a:pt x="0" y="0"/>
                </a:moveTo>
                <a:lnTo>
                  <a:pt x="1250" y="0"/>
                </a:lnTo>
              </a:path>
            </a:pathLst>
          </a:custGeom>
          <a:ln w="3175">
            <a:solidFill>
              <a:srgbClr val="000000"/>
            </a:solidFill>
          </a:ln>
        </p:spPr>
        <p:txBody>
          <a:bodyPr wrap="square" lIns="0" tIns="0" rIns="0" bIns="0" rtlCol="0"/>
          <a:lstStyle/>
          <a:p>
            <a:endParaRPr/>
          </a:p>
        </p:txBody>
      </p:sp>
      <p:sp>
        <p:nvSpPr>
          <p:cNvPr id="397" name="object 397"/>
          <p:cNvSpPr/>
          <p:nvPr/>
        </p:nvSpPr>
        <p:spPr>
          <a:xfrm>
            <a:off x="8551048" y="3585639"/>
            <a:ext cx="1270" cy="0"/>
          </a:xfrm>
          <a:custGeom>
            <a:avLst/>
            <a:gdLst/>
            <a:ahLst/>
            <a:cxnLst/>
            <a:rect l="l" t="t" r="r" b="b"/>
            <a:pathLst>
              <a:path w="1270">
                <a:moveTo>
                  <a:pt x="0" y="0"/>
                </a:moveTo>
                <a:lnTo>
                  <a:pt x="1250" y="0"/>
                </a:lnTo>
              </a:path>
            </a:pathLst>
          </a:custGeom>
          <a:ln w="3175">
            <a:solidFill>
              <a:srgbClr val="000000"/>
            </a:solidFill>
          </a:ln>
        </p:spPr>
        <p:txBody>
          <a:bodyPr wrap="square" lIns="0" tIns="0" rIns="0" bIns="0" rtlCol="0"/>
          <a:lstStyle/>
          <a:p>
            <a:endParaRPr/>
          </a:p>
        </p:txBody>
      </p:sp>
      <p:sp>
        <p:nvSpPr>
          <p:cNvPr id="398" name="object 398"/>
          <p:cNvSpPr/>
          <p:nvPr/>
        </p:nvSpPr>
        <p:spPr>
          <a:xfrm>
            <a:off x="8551048" y="3569630"/>
            <a:ext cx="1270" cy="0"/>
          </a:xfrm>
          <a:custGeom>
            <a:avLst/>
            <a:gdLst/>
            <a:ahLst/>
            <a:cxnLst/>
            <a:rect l="l" t="t" r="r" b="b"/>
            <a:pathLst>
              <a:path w="1270">
                <a:moveTo>
                  <a:pt x="0" y="0"/>
                </a:moveTo>
                <a:lnTo>
                  <a:pt x="1250" y="0"/>
                </a:lnTo>
              </a:path>
            </a:pathLst>
          </a:custGeom>
          <a:ln w="3175">
            <a:solidFill>
              <a:srgbClr val="000000"/>
            </a:solidFill>
          </a:ln>
        </p:spPr>
        <p:txBody>
          <a:bodyPr wrap="square" lIns="0" tIns="0" rIns="0" bIns="0" rtlCol="0"/>
          <a:lstStyle/>
          <a:p>
            <a:endParaRPr/>
          </a:p>
        </p:txBody>
      </p:sp>
      <p:sp>
        <p:nvSpPr>
          <p:cNvPr id="399" name="object 399"/>
          <p:cNvSpPr/>
          <p:nvPr/>
        </p:nvSpPr>
        <p:spPr>
          <a:xfrm>
            <a:off x="8551048" y="3553621"/>
            <a:ext cx="1270" cy="0"/>
          </a:xfrm>
          <a:custGeom>
            <a:avLst/>
            <a:gdLst/>
            <a:ahLst/>
            <a:cxnLst/>
            <a:rect l="l" t="t" r="r" b="b"/>
            <a:pathLst>
              <a:path w="1270">
                <a:moveTo>
                  <a:pt x="0" y="0"/>
                </a:moveTo>
                <a:lnTo>
                  <a:pt x="1250" y="0"/>
                </a:lnTo>
              </a:path>
            </a:pathLst>
          </a:custGeom>
          <a:ln w="3175">
            <a:solidFill>
              <a:srgbClr val="000000"/>
            </a:solidFill>
          </a:ln>
        </p:spPr>
        <p:txBody>
          <a:bodyPr wrap="square" lIns="0" tIns="0" rIns="0" bIns="0" rtlCol="0"/>
          <a:lstStyle/>
          <a:p>
            <a:endParaRPr/>
          </a:p>
        </p:txBody>
      </p:sp>
      <p:sp>
        <p:nvSpPr>
          <p:cNvPr id="400" name="object 400"/>
          <p:cNvSpPr/>
          <p:nvPr/>
        </p:nvSpPr>
        <p:spPr>
          <a:xfrm>
            <a:off x="8551048" y="3537611"/>
            <a:ext cx="1270" cy="0"/>
          </a:xfrm>
          <a:custGeom>
            <a:avLst/>
            <a:gdLst/>
            <a:ahLst/>
            <a:cxnLst/>
            <a:rect l="l" t="t" r="r" b="b"/>
            <a:pathLst>
              <a:path w="1270">
                <a:moveTo>
                  <a:pt x="0" y="0"/>
                </a:moveTo>
                <a:lnTo>
                  <a:pt x="1250" y="0"/>
                </a:lnTo>
              </a:path>
            </a:pathLst>
          </a:custGeom>
          <a:ln w="3175">
            <a:solidFill>
              <a:srgbClr val="000000"/>
            </a:solidFill>
          </a:ln>
        </p:spPr>
        <p:txBody>
          <a:bodyPr wrap="square" lIns="0" tIns="0" rIns="0" bIns="0" rtlCol="0"/>
          <a:lstStyle/>
          <a:p>
            <a:endParaRPr/>
          </a:p>
        </p:txBody>
      </p:sp>
      <p:sp>
        <p:nvSpPr>
          <p:cNvPr id="401" name="object 401"/>
          <p:cNvSpPr/>
          <p:nvPr/>
        </p:nvSpPr>
        <p:spPr>
          <a:xfrm>
            <a:off x="8551048" y="3521602"/>
            <a:ext cx="1270" cy="0"/>
          </a:xfrm>
          <a:custGeom>
            <a:avLst/>
            <a:gdLst/>
            <a:ahLst/>
            <a:cxnLst/>
            <a:rect l="l" t="t" r="r" b="b"/>
            <a:pathLst>
              <a:path w="1270">
                <a:moveTo>
                  <a:pt x="0" y="0"/>
                </a:moveTo>
                <a:lnTo>
                  <a:pt x="1250" y="0"/>
                </a:lnTo>
              </a:path>
            </a:pathLst>
          </a:custGeom>
          <a:ln w="3175">
            <a:solidFill>
              <a:srgbClr val="000000"/>
            </a:solidFill>
          </a:ln>
        </p:spPr>
        <p:txBody>
          <a:bodyPr wrap="square" lIns="0" tIns="0" rIns="0" bIns="0" rtlCol="0"/>
          <a:lstStyle/>
          <a:p>
            <a:endParaRPr/>
          </a:p>
        </p:txBody>
      </p:sp>
      <p:sp>
        <p:nvSpPr>
          <p:cNvPr id="402" name="object 402"/>
          <p:cNvSpPr/>
          <p:nvPr/>
        </p:nvSpPr>
        <p:spPr>
          <a:xfrm>
            <a:off x="8551048" y="3505593"/>
            <a:ext cx="1270" cy="0"/>
          </a:xfrm>
          <a:custGeom>
            <a:avLst/>
            <a:gdLst/>
            <a:ahLst/>
            <a:cxnLst/>
            <a:rect l="l" t="t" r="r" b="b"/>
            <a:pathLst>
              <a:path w="1270">
                <a:moveTo>
                  <a:pt x="0" y="0"/>
                </a:moveTo>
                <a:lnTo>
                  <a:pt x="1250" y="0"/>
                </a:lnTo>
              </a:path>
            </a:pathLst>
          </a:custGeom>
          <a:ln w="3175">
            <a:solidFill>
              <a:srgbClr val="000000"/>
            </a:solidFill>
          </a:ln>
        </p:spPr>
        <p:txBody>
          <a:bodyPr wrap="square" lIns="0" tIns="0" rIns="0" bIns="0" rtlCol="0"/>
          <a:lstStyle/>
          <a:p>
            <a:endParaRPr/>
          </a:p>
        </p:txBody>
      </p:sp>
      <p:sp>
        <p:nvSpPr>
          <p:cNvPr id="403" name="object 403"/>
          <p:cNvSpPr/>
          <p:nvPr/>
        </p:nvSpPr>
        <p:spPr>
          <a:xfrm>
            <a:off x="8551048" y="3489584"/>
            <a:ext cx="1270" cy="0"/>
          </a:xfrm>
          <a:custGeom>
            <a:avLst/>
            <a:gdLst/>
            <a:ahLst/>
            <a:cxnLst/>
            <a:rect l="l" t="t" r="r" b="b"/>
            <a:pathLst>
              <a:path w="1270">
                <a:moveTo>
                  <a:pt x="0" y="0"/>
                </a:moveTo>
                <a:lnTo>
                  <a:pt x="1250" y="0"/>
                </a:lnTo>
              </a:path>
            </a:pathLst>
          </a:custGeom>
          <a:ln w="3175">
            <a:solidFill>
              <a:srgbClr val="000000"/>
            </a:solidFill>
          </a:ln>
        </p:spPr>
        <p:txBody>
          <a:bodyPr wrap="square" lIns="0" tIns="0" rIns="0" bIns="0" rtlCol="0"/>
          <a:lstStyle/>
          <a:p>
            <a:endParaRPr/>
          </a:p>
        </p:txBody>
      </p:sp>
      <p:sp>
        <p:nvSpPr>
          <p:cNvPr id="404" name="object 404"/>
          <p:cNvSpPr/>
          <p:nvPr/>
        </p:nvSpPr>
        <p:spPr>
          <a:xfrm>
            <a:off x="8551048" y="3474052"/>
            <a:ext cx="1270" cy="0"/>
          </a:xfrm>
          <a:custGeom>
            <a:avLst/>
            <a:gdLst/>
            <a:ahLst/>
            <a:cxnLst/>
            <a:rect l="l" t="t" r="r" b="b"/>
            <a:pathLst>
              <a:path w="1270">
                <a:moveTo>
                  <a:pt x="0" y="0"/>
                </a:moveTo>
                <a:lnTo>
                  <a:pt x="1250" y="0"/>
                </a:lnTo>
              </a:path>
            </a:pathLst>
          </a:custGeom>
          <a:ln w="3175">
            <a:solidFill>
              <a:srgbClr val="000000"/>
            </a:solidFill>
          </a:ln>
        </p:spPr>
        <p:txBody>
          <a:bodyPr wrap="square" lIns="0" tIns="0" rIns="0" bIns="0" rtlCol="0"/>
          <a:lstStyle/>
          <a:p>
            <a:endParaRPr/>
          </a:p>
        </p:txBody>
      </p:sp>
      <p:sp>
        <p:nvSpPr>
          <p:cNvPr id="405" name="object 405"/>
          <p:cNvSpPr/>
          <p:nvPr/>
        </p:nvSpPr>
        <p:spPr>
          <a:xfrm>
            <a:off x="8551048" y="3458520"/>
            <a:ext cx="1270" cy="0"/>
          </a:xfrm>
          <a:custGeom>
            <a:avLst/>
            <a:gdLst/>
            <a:ahLst/>
            <a:cxnLst/>
            <a:rect l="l" t="t" r="r" b="b"/>
            <a:pathLst>
              <a:path w="1270">
                <a:moveTo>
                  <a:pt x="0" y="0"/>
                </a:moveTo>
                <a:lnTo>
                  <a:pt x="1250" y="0"/>
                </a:lnTo>
              </a:path>
            </a:pathLst>
          </a:custGeom>
          <a:ln w="3175">
            <a:solidFill>
              <a:srgbClr val="000000"/>
            </a:solidFill>
          </a:ln>
        </p:spPr>
        <p:txBody>
          <a:bodyPr wrap="square" lIns="0" tIns="0" rIns="0" bIns="0" rtlCol="0"/>
          <a:lstStyle/>
          <a:p>
            <a:endParaRPr/>
          </a:p>
        </p:txBody>
      </p:sp>
      <p:sp>
        <p:nvSpPr>
          <p:cNvPr id="406" name="object 406"/>
          <p:cNvSpPr/>
          <p:nvPr/>
        </p:nvSpPr>
        <p:spPr>
          <a:xfrm>
            <a:off x="8551048" y="3442476"/>
            <a:ext cx="1270" cy="0"/>
          </a:xfrm>
          <a:custGeom>
            <a:avLst/>
            <a:gdLst/>
            <a:ahLst/>
            <a:cxnLst/>
            <a:rect l="l" t="t" r="r" b="b"/>
            <a:pathLst>
              <a:path w="1270">
                <a:moveTo>
                  <a:pt x="0" y="0"/>
                </a:moveTo>
                <a:lnTo>
                  <a:pt x="1250" y="0"/>
                </a:lnTo>
              </a:path>
            </a:pathLst>
          </a:custGeom>
          <a:ln w="3175">
            <a:solidFill>
              <a:srgbClr val="000000"/>
            </a:solidFill>
          </a:ln>
        </p:spPr>
        <p:txBody>
          <a:bodyPr wrap="square" lIns="0" tIns="0" rIns="0" bIns="0" rtlCol="0"/>
          <a:lstStyle/>
          <a:p>
            <a:endParaRPr/>
          </a:p>
        </p:txBody>
      </p:sp>
      <p:sp>
        <p:nvSpPr>
          <p:cNvPr id="407" name="object 407"/>
          <p:cNvSpPr/>
          <p:nvPr/>
        </p:nvSpPr>
        <p:spPr>
          <a:xfrm>
            <a:off x="8551048" y="3426502"/>
            <a:ext cx="1270" cy="0"/>
          </a:xfrm>
          <a:custGeom>
            <a:avLst/>
            <a:gdLst/>
            <a:ahLst/>
            <a:cxnLst/>
            <a:rect l="l" t="t" r="r" b="b"/>
            <a:pathLst>
              <a:path w="1270">
                <a:moveTo>
                  <a:pt x="0" y="0"/>
                </a:moveTo>
                <a:lnTo>
                  <a:pt x="1250" y="0"/>
                </a:lnTo>
              </a:path>
            </a:pathLst>
          </a:custGeom>
          <a:ln w="3175">
            <a:solidFill>
              <a:srgbClr val="000000"/>
            </a:solidFill>
          </a:ln>
        </p:spPr>
        <p:txBody>
          <a:bodyPr wrap="square" lIns="0" tIns="0" rIns="0" bIns="0" rtlCol="0"/>
          <a:lstStyle/>
          <a:p>
            <a:endParaRPr/>
          </a:p>
        </p:txBody>
      </p:sp>
      <p:sp>
        <p:nvSpPr>
          <p:cNvPr id="408" name="object 408"/>
          <p:cNvSpPr/>
          <p:nvPr/>
        </p:nvSpPr>
        <p:spPr>
          <a:xfrm>
            <a:off x="8551048" y="3410493"/>
            <a:ext cx="1270" cy="0"/>
          </a:xfrm>
          <a:custGeom>
            <a:avLst/>
            <a:gdLst/>
            <a:ahLst/>
            <a:cxnLst/>
            <a:rect l="l" t="t" r="r" b="b"/>
            <a:pathLst>
              <a:path w="1270">
                <a:moveTo>
                  <a:pt x="0" y="0"/>
                </a:moveTo>
                <a:lnTo>
                  <a:pt x="1250" y="0"/>
                </a:lnTo>
              </a:path>
            </a:pathLst>
          </a:custGeom>
          <a:ln w="3175">
            <a:solidFill>
              <a:srgbClr val="000000"/>
            </a:solidFill>
          </a:ln>
        </p:spPr>
        <p:txBody>
          <a:bodyPr wrap="square" lIns="0" tIns="0" rIns="0" bIns="0" rtlCol="0"/>
          <a:lstStyle/>
          <a:p>
            <a:endParaRPr/>
          </a:p>
        </p:txBody>
      </p:sp>
      <p:sp>
        <p:nvSpPr>
          <p:cNvPr id="409" name="object 409"/>
          <p:cNvSpPr/>
          <p:nvPr/>
        </p:nvSpPr>
        <p:spPr>
          <a:xfrm>
            <a:off x="8551048" y="3394484"/>
            <a:ext cx="1270" cy="0"/>
          </a:xfrm>
          <a:custGeom>
            <a:avLst/>
            <a:gdLst/>
            <a:ahLst/>
            <a:cxnLst/>
            <a:rect l="l" t="t" r="r" b="b"/>
            <a:pathLst>
              <a:path w="1270">
                <a:moveTo>
                  <a:pt x="0" y="0"/>
                </a:moveTo>
                <a:lnTo>
                  <a:pt x="1250" y="0"/>
                </a:lnTo>
              </a:path>
            </a:pathLst>
          </a:custGeom>
          <a:ln w="3175">
            <a:solidFill>
              <a:srgbClr val="000000"/>
            </a:solidFill>
          </a:ln>
        </p:spPr>
        <p:txBody>
          <a:bodyPr wrap="square" lIns="0" tIns="0" rIns="0" bIns="0" rtlCol="0"/>
          <a:lstStyle/>
          <a:p>
            <a:endParaRPr/>
          </a:p>
        </p:txBody>
      </p:sp>
      <p:sp>
        <p:nvSpPr>
          <p:cNvPr id="410" name="object 410"/>
          <p:cNvSpPr/>
          <p:nvPr/>
        </p:nvSpPr>
        <p:spPr>
          <a:xfrm>
            <a:off x="8551048" y="3378475"/>
            <a:ext cx="1270" cy="0"/>
          </a:xfrm>
          <a:custGeom>
            <a:avLst/>
            <a:gdLst/>
            <a:ahLst/>
            <a:cxnLst/>
            <a:rect l="l" t="t" r="r" b="b"/>
            <a:pathLst>
              <a:path w="1270">
                <a:moveTo>
                  <a:pt x="0" y="0"/>
                </a:moveTo>
                <a:lnTo>
                  <a:pt x="1250" y="0"/>
                </a:lnTo>
              </a:path>
            </a:pathLst>
          </a:custGeom>
          <a:ln w="3175">
            <a:solidFill>
              <a:srgbClr val="000000"/>
            </a:solidFill>
          </a:ln>
        </p:spPr>
        <p:txBody>
          <a:bodyPr wrap="square" lIns="0" tIns="0" rIns="0" bIns="0" rtlCol="0"/>
          <a:lstStyle/>
          <a:p>
            <a:endParaRPr/>
          </a:p>
        </p:txBody>
      </p:sp>
      <p:sp>
        <p:nvSpPr>
          <p:cNvPr id="411" name="object 411"/>
          <p:cNvSpPr/>
          <p:nvPr/>
        </p:nvSpPr>
        <p:spPr>
          <a:xfrm>
            <a:off x="8551048" y="3362466"/>
            <a:ext cx="1270" cy="0"/>
          </a:xfrm>
          <a:custGeom>
            <a:avLst/>
            <a:gdLst/>
            <a:ahLst/>
            <a:cxnLst/>
            <a:rect l="l" t="t" r="r" b="b"/>
            <a:pathLst>
              <a:path w="1270">
                <a:moveTo>
                  <a:pt x="0" y="0"/>
                </a:moveTo>
                <a:lnTo>
                  <a:pt x="1250" y="0"/>
                </a:lnTo>
              </a:path>
            </a:pathLst>
          </a:custGeom>
          <a:ln w="3175">
            <a:solidFill>
              <a:srgbClr val="000000"/>
            </a:solidFill>
          </a:ln>
        </p:spPr>
        <p:txBody>
          <a:bodyPr wrap="square" lIns="0" tIns="0" rIns="0" bIns="0" rtlCol="0"/>
          <a:lstStyle/>
          <a:p>
            <a:endParaRPr/>
          </a:p>
        </p:txBody>
      </p:sp>
      <p:sp>
        <p:nvSpPr>
          <p:cNvPr id="412" name="object 412"/>
          <p:cNvSpPr/>
          <p:nvPr/>
        </p:nvSpPr>
        <p:spPr>
          <a:xfrm>
            <a:off x="8551048" y="3346439"/>
            <a:ext cx="1270" cy="0"/>
          </a:xfrm>
          <a:custGeom>
            <a:avLst/>
            <a:gdLst/>
            <a:ahLst/>
            <a:cxnLst/>
            <a:rect l="l" t="t" r="r" b="b"/>
            <a:pathLst>
              <a:path w="1270">
                <a:moveTo>
                  <a:pt x="0" y="0"/>
                </a:moveTo>
                <a:lnTo>
                  <a:pt x="1250" y="0"/>
                </a:lnTo>
              </a:path>
            </a:pathLst>
          </a:custGeom>
          <a:ln w="3175">
            <a:solidFill>
              <a:srgbClr val="000000"/>
            </a:solidFill>
          </a:ln>
        </p:spPr>
        <p:txBody>
          <a:bodyPr wrap="square" lIns="0" tIns="0" rIns="0" bIns="0" rtlCol="0"/>
          <a:lstStyle/>
          <a:p>
            <a:endParaRPr/>
          </a:p>
        </p:txBody>
      </p:sp>
      <p:sp>
        <p:nvSpPr>
          <p:cNvPr id="413" name="object 413"/>
          <p:cNvSpPr/>
          <p:nvPr/>
        </p:nvSpPr>
        <p:spPr>
          <a:xfrm>
            <a:off x="8551048" y="3330448"/>
            <a:ext cx="1270" cy="0"/>
          </a:xfrm>
          <a:custGeom>
            <a:avLst/>
            <a:gdLst/>
            <a:ahLst/>
            <a:cxnLst/>
            <a:rect l="l" t="t" r="r" b="b"/>
            <a:pathLst>
              <a:path w="1270">
                <a:moveTo>
                  <a:pt x="0" y="0"/>
                </a:moveTo>
                <a:lnTo>
                  <a:pt x="1250" y="0"/>
                </a:lnTo>
              </a:path>
            </a:pathLst>
          </a:custGeom>
          <a:ln w="3175">
            <a:solidFill>
              <a:srgbClr val="000000"/>
            </a:solidFill>
          </a:ln>
        </p:spPr>
        <p:txBody>
          <a:bodyPr wrap="square" lIns="0" tIns="0" rIns="0" bIns="0" rtlCol="0"/>
          <a:lstStyle/>
          <a:p>
            <a:endParaRPr/>
          </a:p>
        </p:txBody>
      </p:sp>
      <p:sp>
        <p:nvSpPr>
          <p:cNvPr id="414" name="object 414"/>
          <p:cNvSpPr/>
          <p:nvPr/>
        </p:nvSpPr>
        <p:spPr>
          <a:xfrm>
            <a:off x="8551048" y="3314916"/>
            <a:ext cx="1270" cy="0"/>
          </a:xfrm>
          <a:custGeom>
            <a:avLst/>
            <a:gdLst/>
            <a:ahLst/>
            <a:cxnLst/>
            <a:rect l="l" t="t" r="r" b="b"/>
            <a:pathLst>
              <a:path w="1270">
                <a:moveTo>
                  <a:pt x="0" y="0"/>
                </a:moveTo>
                <a:lnTo>
                  <a:pt x="1250" y="0"/>
                </a:lnTo>
              </a:path>
            </a:pathLst>
          </a:custGeom>
          <a:ln w="3175">
            <a:solidFill>
              <a:srgbClr val="000000"/>
            </a:solidFill>
          </a:ln>
        </p:spPr>
        <p:txBody>
          <a:bodyPr wrap="square" lIns="0" tIns="0" rIns="0" bIns="0" rtlCol="0"/>
          <a:lstStyle/>
          <a:p>
            <a:endParaRPr/>
          </a:p>
        </p:txBody>
      </p:sp>
      <p:sp>
        <p:nvSpPr>
          <p:cNvPr id="415" name="object 415"/>
          <p:cNvSpPr/>
          <p:nvPr/>
        </p:nvSpPr>
        <p:spPr>
          <a:xfrm>
            <a:off x="8551048" y="3299331"/>
            <a:ext cx="1270" cy="0"/>
          </a:xfrm>
          <a:custGeom>
            <a:avLst/>
            <a:gdLst/>
            <a:ahLst/>
            <a:cxnLst/>
            <a:rect l="l" t="t" r="r" b="b"/>
            <a:pathLst>
              <a:path w="1270">
                <a:moveTo>
                  <a:pt x="0" y="0"/>
                </a:moveTo>
                <a:lnTo>
                  <a:pt x="1250" y="0"/>
                </a:lnTo>
              </a:path>
            </a:pathLst>
          </a:custGeom>
          <a:ln w="3175">
            <a:solidFill>
              <a:srgbClr val="000000"/>
            </a:solidFill>
          </a:ln>
        </p:spPr>
        <p:txBody>
          <a:bodyPr wrap="square" lIns="0" tIns="0" rIns="0" bIns="0" rtlCol="0"/>
          <a:lstStyle/>
          <a:p>
            <a:endParaRPr/>
          </a:p>
        </p:txBody>
      </p:sp>
      <p:sp>
        <p:nvSpPr>
          <p:cNvPr id="416" name="object 416"/>
          <p:cNvSpPr/>
          <p:nvPr/>
        </p:nvSpPr>
        <p:spPr>
          <a:xfrm>
            <a:off x="8551048" y="3283339"/>
            <a:ext cx="1270" cy="0"/>
          </a:xfrm>
          <a:custGeom>
            <a:avLst/>
            <a:gdLst/>
            <a:ahLst/>
            <a:cxnLst/>
            <a:rect l="l" t="t" r="r" b="b"/>
            <a:pathLst>
              <a:path w="1270">
                <a:moveTo>
                  <a:pt x="0" y="0"/>
                </a:moveTo>
                <a:lnTo>
                  <a:pt x="1250" y="0"/>
                </a:lnTo>
              </a:path>
            </a:pathLst>
          </a:custGeom>
          <a:ln w="3175">
            <a:solidFill>
              <a:srgbClr val="000000"/>
            </a:solidFill>
          </a:ln>
        </p:spPr>
        <p:txBody>
          <a:bodyPr wrap="square" lIns="0" tIns="0" rIns="0" bIns="0" rtlCol="0"/>
          <a:lstStyle/>
          <a:p>
            <a:endParaRPr/>
          </a:p>
        </p:txBody>
      </p:sp>
      <p:sp>
        <p:nvSpPr>
          <p:cNvPr id="417" name="object 417"/>
          <p:cNvSpPr/>
          <p:nvPr/>
        </p:nvSpPr>
        <p:spPr>
          <a:xfrm>
            <a:off x="8551048" y="3267313"/>
            <a:ext cx="1270" cy="0"/>
          </a:xfrm>
          <a:custGeom>
            <a:avLst/>
            <a:gdLst/>
            <a:ahLst/>
            <a:cxnLst/>
            <a:rect l="l" t="t" r="r" b="b"/>
            <a:pathLst>
              <a:path w="1270">
                <a:moveTo>
                  <a:pt x="0" y="0"/>
                </a:moveTo>
                <a:lnTo>
                  <a:pt x="1250" y="0"/>
                </a:lnTo>
              </a:path>
            </a:pathLst>
          </a:custGeom>
          <a:ln w="3175">
            <a:solidFill>
              <a:srgbClr val="000000"/>
            </a:solidFill>
          </a:ln>
        </p:spPr>
        <p:txBody>
          <a:bodyPr wrap="square" lIns="0" tIns="0" rIns="0" bIns="0" rtlCol="0"/>
          <a:lstStyle/>
          <a:p>
            <a:endParaRPr/>
          </a:p>
        </p:txBody>
      </p:sp>
      <p:sp>
        <p:nvSpPr>
          <p:cNvPr id="418" name="object 418"/>
          <p:cNvSpPr/>
          <p:nvPr/>
        </p:nvSpPr>
        <p:spPr>
          <a:xfrm>
            <a:off x="8551048" y="3251304"/>
            <a:ext cx="1270" cy="0"/>
          </a:xfrm>
          <a:custGeom>
            <a:avLst/>
            <a:gdLst/>
            <a:ahLst/>
            <a:cxnLst/>
            <a:rect l="l" t="t" r="r" b="b"/>
            <a:pathLst>
              <a:path w="1270">
                <a:moveTo>
                  <a:pt x="0" y="0"/>
                </a:moveTo>
                <a:lnTo>
                  <a:pt x="1250" y="0"/>
                </a:lnTo>
              </a:path>
            </a:pathLst>
          </a:custGeom>
          <a:ln w="3175">
            <a:solidFill>
              <a:srgbClr val="000000"/>
            </a:solidFill>
          </a:ln>
        </p:spPr>
        <p:txBody>
          <a:bodyPr wrap="square" lIns="0" tIns="0" rIns="0" bIns="0" rtlCol="0"/>
          <a:lstStyle/>
          <a:p>
            <a:endParaRPr/>
          </a:p>
        </p:txBody>
      </p:sp>
      <p:sp>
        <p:nvSpPr>
          <p:cNvPr id="419" name="object 419"/>
          <p:cNvSpPr/>
          <p:nvPr/>
        </p:nvSpPr>
        <p:spPr>
          <a:xfrm>
            <a:off x="8551048" y="3235294"/>
            <a:ext cx="1270" cy="0"/>
          </a:xfrm>
          <a:custGeom>
            <a:avLst/>
            <a:gdLst/>
            <a:ahLst/>
            <a:cxnLst/>
            <a:rect l="l" t="t" r="r" b="b"/>
            <a:pathLst>
              <a:path w="1270">
                <a:moveTo>
                  <a:pt x="0" y="0"/>
                </a:moveTo>
                <a:lnTo>
                  <a:pt x="1250" y="0"/>
                </a:lnTo>
              </a:path>
            </a:pathLst>
          </a:custGeom>
          <a:ln w="3175">
            <a:solidFill>
              <a:srgbClr val="000000"/>
            </a:solidFill>
          </a:ln>
        </p:spPr>
        <p:txBody>
          <a:bodyPr wrap="square" lIns="0" tIns="0" rIns="0" bIns="0" rtlCol="0"/>
          <a:lstStyle/>
          <a:p>
            <a:endParaRPr/>
          </a:p>
        </p:txBody>
      </p:sp>
      <p:sp>
        <p:nvSpPr>
          <p:cNvPr id="420" name="object 420"/>
          <p:cNvSpPr/>
          <p:nvPr/>
        </p:nvSpPr>
        <p:spPr>
          <a:xfrm>
            <a:off x="8551048" y="3219286"/>
            <a:ext cx="1270" cy="0"/>
          </a:xfrm>
          <a:custGeom>
            <a:avLst/>
            <a:gdLst/>
            <a:ahLst/>
            <a:cxnLst/>
            <a:rect l="l" t="t" r="r" b="b"/>
            <a:pathLst>
              <a:path w="1270">
                <a:moveTo>
                  <a:pt x="0" y="0"/>
                </a:moveTo>
                <a:lnTo>
                  <a:pt x="1250" y="0"/>
                </a:lnTo>
              </a:path>
            </a:pathLst>
          </a:custGeom>
          <a:ln w="3175">
            <a:solidFill>
              <a:srgbClr val="000000"/>
            </a:solidFill>
          </a:ln>
        </p:spPr>
        <p:txBody>
          <a:bodyPr wrap="square" lIns="0" tIns="0" rIns="0" bIns="0" rtlCol="0"/>
          <a:lstStyle/>
          <a:p>
            <a:endParaRPr/>
          </a:p>
        </p:txBody>
      </p:sp>
      <p:sp>
        <p:nvSpPr>
          <p:cNvPr id="421" name="object 421"/>
          <p:cNvSpPr/>
          <p:nvPr/>
        </p:nvSpPr>
        <p:spPr>
          <a:xfrm>
            <a:off x="8551048" y="3203276"/>
            <a:ext cx="1270" cy="0"/>
          </a:xfrm>
          <a:custGeom>
            <a:avLst/>
            <a:gdLst/>
            <a:ahLst/>
            <a:cxnLst/>
            <a:rect l="l" t="t" r="r" b="b"/>
            <a:pathLst>
              <a:path w="1270">
                <a:moveTo>
                  <a:pt x="0" y="0"/>
                </a:moveTo>
                <a:lnTo>
                  <a:pt x="1250" y="0"/>
                </a:lnTo>
              </a:path>
            </a:pathLst>
          </a:custGeom>
          <a:ln w="3175">
            <a:solidFill>
              <a:srgbClr val="000000"/>
            </a:solidFill>
          </a:ln>
        </p:spPr>
        <p:txBody>
          <a:bodyPr wrap="square" lIns="0" tIns="0" rIns="0" bIns="0" rtlCol="0"/>
          <a:lstStyle/>
          <a:p>
            <a:endParaRPr/>
          </a:p>
        </p:txBody>
      </p:sp>
      <p:sp>
        <p:nvSpPr>
          <p:cNvPr id="422" name="object 422"/>
          <p:cNvSpPr/>
          <p:nvPr/>
        </p:nvSpPr>
        <p:spPr>
          <a:xfrm>
            <a:off x="8551048" y="3187250"/>
            <a:ext cx="1270" cy="0"/>
          </a:xfrm>
          <a:custGeom>
            <a:avLst/>
            <a:gdLst/>
            <a:ahLst/>
            <a:cxnLst/>
            <a:rect l="l" t="t" r="r" b="b"/>
            <a:pathLst>
              <a:path w="1270">
                <a:moveTo>
                  <a:pt x="0" y="0"/>
                </a:moveTo>
                <a:lnTo>
                  <a:pt x="1250" y="0"/>
                </a:lnTo>
              </a:path>
            </a:pathLst>
          </a:custGeom>
          <a:ln w="3175">
            <a:solidFill>
              <a:srgbClr val="000000"/>
            </a:solidFill>
          </a:ln>
        </p:spPr>
        <p:txBody>
          <a:bodyPr wrap="square" lIns="0" tIns="0" rIns="0" bIns="0" rtlCol="0"/>
          <a:lstStyle/>
          <a:p>
            <a:endParaRPr/>
          </a:p>
        </p:txBody>
      </p:sp>
      <p:sp>
        <p:nvSpPr>
          <p:cNvPr id="423" name="object 423"/>
          <p:cNvSpPr/>
          <p:nvPr/>
        </p:nvSpPr>
        <p:spPr>
          <a:xfrm>
            <a:off x="8551048" y="3171735"/>
            <a:ext cx="1270" cy="0"/>
          </a:xfrm>
          <a:custGeom>
            <a:avLst/>
            <a:gdLst/>
            <a:ahLst/>
            <a:cxnLst/>
            <a:rect l="l" t="t" r="r" b="b"/>
            <a:pathLst>
              <a:path w="1270">
                <a:moveTo>
                  <a:pt x="0" y="0"/>
                </a:moveTo>
                <a:lnTo>
                  <a:pt x="1250" y="0"/>
                </a:lnTo>
              </a:path>
            </a:pathLst>
          </a:custGeom>
          <a:ln w="3175">
            <a:solidFill>
              <a:srgbClr val="000000"/>
            </a:solidFill>
          </a:ln>
        </p:spPr>
        <p:txBody>
          <a:bodyPr wrap="square" lIns="0" tIns="0" rIns="0" bIns="0" rtlCol="0"/>
          <a:lstStyle/>
          <a:p>
            <a:endParaRPr/>
          </a:p>
        </p:txBody>
      </p:sp>
      <p:sp>
        <p:nvSpPr>
          <p:cNvPr id="424" name="object 424"/>
          <p:cNvSpPr/>
          <p:nvPr/>
        </p:nvSpPr>
        <p:spPr>
          <a:xfrm>
            <a:off x="8551048" y="3156221"/>
            <a:ext cx="1270" cy="0"/>
          </a:xfrm>
          <a:custGeom>
            <a:avLst/>
            <a:gdLst/>
            <a:ahLst/>
            <a:cxnLst/>
            <a:rect l="l" t="t" r="r" b="b"/>
            <a:pathLst>
              <a:path w="1270">
                <a:moveTo>
                  <a:pt x="0" y="0"/>
                </a:moveTo>
                <a:lnTo>
                  <a:pt x="1250" y="0"/>
                </a:lnTo>
              </a:path>
            </a:pathLst>
          </a:custGeom>
          <a:ln w="3175">
            <a:solidFill>
              <a:srgbClr val="000000"/>
            </a:solidFill>
          </a:ln>
        </p:spPr>
        <p:txBody>
          <a:bodyPr wrap="square" lIns="0" tIns="0" rIns="0" bIns="0" rtlCol="0"/>
          <a:lstStyle/>
          <a:p>
            <a:endParaRPr/>
          </a:p>
        </p:txBody>
      </p:sp>
      <p:sp>
        <p:nvSpPr>
          <p:cNvPr id="425" name="object 425"/>
          <p:cNvSpPr/>
          <p:nvPr/>
        </p:nvSpPr>
        <p:spPr>
          <a:xfrm>
            <a:off x="8551048" y="3140194"/>
            <a:ext cx="1270" cy="0"/>
          </a:xfrm>
          <a:custGeom>
            <a:avLst/>
            <a:gdLst/>
            <a:ahLst/>
            <a:cxnLst/>
            <a:rect l="l" t="t" r="r" b="b"/>
            <a:pathLst>
              <a:path w="1270">
                <a:moveTo>
                  <a:pt x="0" y="0"/>
                </a:moveTo>
                <a:lnTo>
                  <a:pt x="1250" y="0"/>
                </a:lnTo>
              </a:path>
            </a:pathLst>
          </a:custGeom>
          <a:ln w="3175">
            <a:solidFill>
              <a:srgbClr val="000000"/>
            </a:solidFill>
          </a:ln>
        </p:spPr>
        <p:txBody>
          <a:bodyPr wrap="square" lIns="0" tIns="0" rIns="0" bIns="0" rtlCol="0"/>
          <a:lstStyle/>
          <a:p>
            <a:endParaRPr/>
          </a:p>
        </p:txBody>
      </p:sp>
      <p:sp>
        <p:nvSpPr>
          <p:cNvPr id="426" name="object 426"/>
          <p:cNvSpPr/>
          <p:nvPr/>
        </p:nvSpPr>
        <p:spPr>
          <a:xfrm>
            <a:off x="8551048" y="3124185"/>
            <a:ext cx="1270" cy="0"/>
          </a:xfrm>
          <a:custGeom>
            <a:avLst/>
            <a:gdLst/>
            <a:ahLst/>
            <a:cxnLst/>
            <a:rect l="l" t="t" r="r" b="b"/>
            <a:pathLst>
              <a:path w="1270">
                <a:moveTo>
                  <a:pt x="0" y="0"/>
                </a:moveTo>
                <a:lnTo>
                  <a:pt x="1250" y="0"/>
                </a:lnTo>
              </a:path>
            </a:pathLst>
          </a:custGeom>
          <a:ln w="3175">
            <a:solidFill>
              <a:srgbClr val="000000"/>
            </a:solidFill>
          </a:ln>
        </p:spPr>
        <p:txBody>
          <a:bodyPr wrap="square" lIns="0" tIns="0" rIns="0" bIns="0" rtlCol="0"/>
          <a:lstStyle/>
          <a:p>
            <a:endParaRPr/>
          </a:p>
        </p:txBody>
      </p:sp>
      <p:sp>
        <p:nvSpPr>
          <p:cNvPr id="427" name="object 427"/>
          <p:cNvSpPr/>
          <p:nvPr/>
        </p:nvSpPr>
        <p:spPr>
          <a:xfrm>
            <a:off x="8551048" y="3108176"/>
            <a:ext cx="1270" cy="0"/>
          </a:xfrm>
          <a:custGeom>
            <a:avLst/>
            <a:gdLst/>
            <a:ahLst/>
            <a:cxnLst/>
            <a:rect l="l" t="t" r="r" b="b"/>
            <a:pathLst>
              <a:path w="1270">
                <a:moveTo>
                  <a:pt x="0" y="0"/>
                </a:moveTo>
                <a:lnTo>
                  <a:pt x="1250" y="0"/>
                </a:lnTo>
              </a:path>
            </a:pathLst>
          </a:custGeom>
          <a:ln w="3175">
            <a:solidFill>
              <a:srgbClr val="000000"/>
            </a:solidFill>
          </a:ln>
        </p:spPr>
        <p:txBody>
          <a:bodyPr wrap="square" lIns="0" tIns="0" rIns="0" bIns="0" rtlCol="0"/>
          <a:lstStyle/>
          <a:p>
            <a:endParaRPr/>
          </a:p>
        </p:txBody>
      </p:sp>
      <p:sp>
        <p:nvSpPr>
          <p:cNvPr id="428" name="object 428"/>
          <p:cNvSpPr/>
          <p:nvPr/>
        </p:nvSpPr>
        <p:spPr>
          <a:xfrm>
            <a:off x="8551048" y="3092150"/>
            <a:ext cx="1270" cy="0"/>
          </a:xfrm>
          <a:custGeom>
            <a:avLst/>
            <a:gdLst/>
            <a:ahLst/>
            <a:cxnLst/>
            <a:rect l="l" t="t" r="r" b="b"/>
            <a:pathLst>
              <a:path w="1270">
                <a:moveTo>
                  <a:pt x="0" y="0"/>
                </a:moveTo>
                <a:lnTo>
                  <a:pt x="1250" y="0"/>
                </a:lnTo>
              </a:path>
            </a:pathLst>
          </a:custGeom>
          <a:ln w="3175">
            <a:solidFill>
              <a:srgbClr val="000000"/>
            </a:solidFill>
          </a:ln>
        </p:spPr>
        <p:txBody>
          <a:bodyPr wrap="square" lIns="0" tIns="0" rIns="0" bIns="0" rtlCol="0"/>
          <a:lstStyle/>
          <a:p>
            <a:endParaRPr/>
          </a:p>
        </p:txBody>
      </p:sp>
      <p:sp>
        <p:nvSpPr>
          <p:cNvPr id="429" name="object 429"/>
          <p:cNvSpPr/>
          <p:nvPr/>
        </p:nvSpPr>
        <p:spPr>
          <a:xfrm>
            <a:off x="8551048" y="3076158"/>
            <a:ext cx="1270" cy="0"/>
          </a:xfrm>
          <a:custGeom>
            <a:avLst/>
            <a:gdLst/>
            <a:ahLst/>
            <a:cxnLst/>
            <a:rect l="l" t="t" r="r" b="b"/>
            <a:pathLst>
              <a:path w="1270">
                <a:moveTo>
                  <a:pt x="0" y="0"/>
                </a:moveTo>
                <a:lnTo>
                  <a:pt x="1250" y="0"/>
                </a:lnTo>
              </a:path>
            </a:pathLst>
          </a:custGeom>
          <a:ln w="3175">
            <a:solidFill>
              <a:srgbClr val="000000"/>
            </a:solidFill>
          </a:ln>
        </p:spPr>
        <p:txBody>
          <a:bodyPr wrap="square" lIns="0" tIns="0" rIns="0" bIns="0" rtlCol="0"/>
          <a:lstStyle/>
          <a:p>
            <a:endParaRPr/>
          </a:p>
        </p:txBody>
      </p:sp>
      <p:sp>
        <p:nvSpPr>
          <p:cNvPr id="430" name="object 430"/>
          <p:cNvSpPr/>
          <p:nvPr/>
        </p:nvSpPr>
        <p:spPr>
          <a:xfrm>
            <a:off x="8551048" y="3060131"/>
            <a:ext cx="1270" cy="0"/>
          </a:xfrm>
          <a:custGeom>
            <a:avLst/>
            <a:gdLst/>
            <a:ahLst/>
            <a:cxnLst/>
            <a:rect l="l" t="t" r="r" b="b"/>
            <a:pathLst>
              <a:path w="1270">
                <a:moveTo>
                  <a:pt x="0" y="0"/>
                </a:moveTo>
                <a:lnTo>
                  <a:pt x="1250" y="0"/>
                </a:lnTo>
              </a:path>
            </a:pathLst>
          </a:custGeom>
          <a:ln w="3175">
            <a:solidFill>
              <a:srgbClr val="000000"/>
            </a:solidFill>
          </a:ln>
        </p:spPr>
        <p:txBody>
          <a:bodyPr wrap="square" lIns="0" tIns="0" rIns="0" bIns="0" rtlCol="0"/>
          <a:lstStyle/>
          <a:p>
            <a:endParaRPr/>
          </a:p>
        </p:txBody>
      </p:sp>
      <p:sp>
        <p:nvSpPr>
          <p:cNvPr id="431" name="object 431"/>
          <p:cNvSpPr/>
          <p:nvPr/>
        </p:nvSpPr>
        <p:spPr>
          <a:xfrm>
            <a:off x="8551048" y="3044140"/>
            <a:ext cx="1270" cy="0"/>
          </a:xfrm>
          <a:custGeom>
            <a:avLst/>
            <a:gdLst/>
            <a:ahLst/>
            <a:cxnLst/>
            <a:rect l="l" t="t" r="r" b="b"/>
            <a:pathLst>
              <a:path w="1270">
                <a:moveTo>
                  <a:pt x="0" y="0"/>
                </a:moveTo>
                <a:lnTo>
                  <a:pt x="1250" y="0"/>
                </a:lnTo>
              </a:path>
            </a:pathLst>
          </a:custGeom>
          <a:ln w="3175">
            <a:solidFill>
              <a:srgbClr val="000000"/>
            </a:solidFill>
          </a:ln>
        </p:spPr>
        <p:txBody>
          <a:bodyPr wrap="square" lIns="0" tIns="0" rIns="0" bIns="0" rtlCol="0"/>
          <a:lstStyle/>
          <a:p>
            <a:endParaRPr/>
          </a:p>
        </p:txBody>
      </p:sp>
      <p:sp>
        <p:nvSpPr>
          <p:cNvPr id="432" name="object 432"/>
          <p:cNvSpPr/>
          <p:nvPr/>
        </p:nvSpPr>
        <p:spPr>
          <a:xfrm>
            <a:off x="8551048" y="3028113"/>
            <a:ext cx="1270" cy="0"/>
          </a:xfrm>
          <a:custGeom>
            <a:avLst/>
            <a:gdLst/>
            <a:ahLst/>
            <a:cxnLst/>
            <a:rect l="l" t="t" r="r" b="b"/>
            <a:pathLst>
              <a:path w="1270">
                <a:moveTo>
                  <a:pt x="0" y="0"/>
                </a:moveTo>
                <a:lnTo>
                  <a:pt x="1250" y="0"/>
                </a:lnTo>
              </a:path>
            </a:pathLst>
          </a:custGeom>
          <a:ln w="3175">
            <a:solidFill>
              <a:srgbClr val="000000"/>
            </a:solidFill>
          </a:ln>
        </p:spPr>
        <p:txBody>
          <a:bodyPr wrap="square" lIns="0" tIns="0" rIns="0" bIns="0" rtlCol="0"/>
          <a:lstStyle/>
          <a:p>
            <a:endParaRPr/>
          </a:p>
        </p:txBody>
      </p:sp>
      <p:sp>
        <p:nvSpPr>
          <p:cNvPr id="433" name="object 433"/>
          <p:cNvSpPr/>
          <p:nvPr/>
        </p:nvSpPr>
        <p:spPr>
          <a:xfrm>
            <a:off x="8551048" y="3012581"/>
            <a:ext cx="1270" cy="0"/>
          </a:xfrm>
          <a:custGeom>
            <a:avLst/>
            <a:gdLst/>
            <a:ahLst/>
            <a:cxnLst/>
            <a:rect l="l" t="t" r="r" b="b"/>
            <a:pathLst>
              <a:path w="1270">
                <a:moveTo>
                  <a:pt x="0" y="0"/>
                </a:moveTo>
                <a:lnTo>
                  <a:pt x="1250" y="0"/>
                </a:lnTo>
              </a:path>
            </a:pathLst>
          </a:custGeom>
          <a:ln w="3175">
            <a:solidFill>
              <a:srgbClr val="000000"/>
            </a:solidFill>
          </a:ln>
        </p:spPr>
        <p:txBody>
          <a:bodyPr wrap="square" lIns="0" tIns="0" rIns="0" bIns="0" rtlCol="0"/>
          <a:lstStyle/>
          <a:p>
            <a:endParaRPr/>
          </a:p>
        </p:txBody>
      </p:sp>
      <p:sp>
        <p:nvSpPr>
          <p:cNvPr id="434" name="object 434"/>
          <p:cNvSpPr/>
          <p:nvPr/>
        </p:nvSpPr>
        <p:spPr>
          <a:xfrm>
            <a:off x="8551048" y="2997014"/>
            <a:ext cx="1270" cy="0"/>
          </a:xfrm>
          <a:custGeom>
            <a:avLst/>
            <a:gdLst/>
            <a:ahLst/>
            <a:cxnLst/>
            <a:rect l="l" t="t" r="r" b="b"/>
            <a:pathLst>
              <a:path w="1270">
                <a:moveTo>
                  <a:pt x="0" y="0"/>
                </a:moveTo>
                <a:lnTo>
                  <a:pt x="1250" y="0"/>
                </a:lnTo>
              </a:path>
            </a:pathLst>
          </a:custGeom>
          <a:ln w="3175">
            <a:solidFill>
              <a:srgbClr val="000000"/>
            </a:solidFill>
          </a:ln>
        </p:spPr>
        <p:txBody>
          <a:bodyPr wrap="square" lIns="0" tIns="0" rIns="0" bIns="0" rtlCol="0"/>
          <a:lstStyle/>
          <a:p>
            <a:endParaRPr/>
          </a:p>
        </p:txBody>
      </p:sp>
      <p:sp>
        <p:nvSpPr>
          <p:cNvPr id="435" name="object 435"/>
          <p:cNvSpPr/>
          <p:nvPr/>
        </p:nvSpPr>
        <p:spPr>
          <a:xfrm>
            <a:off x="8551048" y="2981005"/>
            <a:ext cx="1270" cy="0"/>
          </a:xfrm>
          <a:custGeom>
            <a:avLst/>
            <a:gdLst/>
            <a:ahLst/>
            <a:cxnLst/>
            <a:rect l="l" t="t" r="r" b="b"/>
            <a:pathLst>
              <a:path w="1270">
                <a:moveTo>
                  <a:pt x="0" y="0"/>
                </a:moveTo>
                <a:lnTo>
                  <a:pt x="1250" y="0"/>
                </a:lnTo>
              </a:path>
            </a:pathLst>
          </a:custGeom>
          <a:ln w="3175">
            <a:solidFill>
              <a:srgbClr val="000000"/>
            </a:solidFill>
          </a:ln>
        </p:spPr>
        <p:txBody>
          <a:bodyPr wrap="square" lIns="0" tIns="0" rIns="0" bIns="0" rtlCol="0"/>
          <a:lstStyle/>
          <a:p>
            <a:endParaRPr/>
          </a:p>
        </p:txBody>
      </p:sp>
      <p:sp>
        <p:nvSpPr>
          <p:cNvPr id="436" name="object 436"/>
          <p:cNvSpPr/>
          <p:nvPr/>
        </p:nvSpPr>
        <p:spPr>
          <a:xfrm>
            <a:off x="8551048" y="2964996"/>
            <a:ext cx="1270" cy="0"/>
          </a:xfrm>
          <a:custGeom>
            <a:avLst/>
            <a:gdLst/>
            <a:ahLst/>
            <a:cxnLst/>
            <a:rect l="l" t="t" r="r" b="b"/>
            <a:pathLst>
              <a:path w="1270">
                <a:moveTo>
                  <a:pt x="0" y="0"/>
                </a:moveTo>
                <a:lnTo>
                  <a:pt x="1250" y="0"/>
                </a:lnTo>
              </a:path>
            </a:pathLst>
          </a:custGeom>
          <a:ln w="3175">
            <a:solidFill>
              <a:srgbClr val="000000"/>
            </a:solidFill>
          </a:ln>
        </p:spPr>
        <p:txBody>
          <a:bodyPr wrap="square" lIns="0" tIns="0" rIns="0" bIns="0" rtlCol="0"/>
          <a:lstStyle/>
          <a:p>
            <a:endParaRPr/>
          </a:p>
        </p:txBody>
      </p:sp>
      <p:sp>
        <p:nvSpPr>
          <p:cNvPr id="437" name="object 437"/>
          <p:cNvSpPr/>
          <p:nvPr/>
        </p:nvSpPr>
        <p:spPr>
          <a:xfrm>
            <a:off x="8551048" y="2948987"/>
            <a:ext cx="1270" cy="0"/>
          </a:xfrm>
          <a:custGeom>
            <a:avLst/>
            <a:gdLst/>
            <a:ahLst/>
            <a:cxnLst/>
            <a:rect l="l" t="t" r="r" b="b"/>
            <a:pathLst>
              <a:path w="1270">
                <a:moveTo>
                  <a:pt x="0" y="0"/>
                </a:moveTo>
                <a:lnTo>
                  <a:pt x="1250" y="0"/>
                </a:lnTo>
              </a:path>
            </a:pathLst>
          </a:custGeom>
          <a:ln w="3175">
            <a:solidFill>
              <a:srgbClr val="000000"/>
            </a:solidFill>
          </a:ln>
        </p:spPr>
        <p:txBody>
          <a:bodyPr wrap="square" lIns="0" tIns="0" rIns="0" bIns="0" rtlCol="0"/>
          <a:lstStyle/>
          <a:p>
            <a:endParaRPr/>
          </a:p>
        </p:txBody>
      </p:sp>
      <p:sp>
        <p:nvSpPr>
          <p:cNvPr id="438" name="object 438"/>
          <p:cNvSpPr/>
          <p:nvPr/>
        </p:nvSpPr>
        <p:spPr>
          <a:xfrm>
            <a:off x="8551048" y="2932978"/>
            <a:ext cx="1270" cy="0"/>
          </a:xfrm>
          <a:custGeom>
            <a:avLst/>
            <a:gdLst/>
            <a:ahLst/>
            <a:cxnLst/>
            <a:rect l="l" t="t" r="r" b="b"/>
            <a:pathLst>
              <a:path w="1270">
                <a:moveTo>
                  <a:pt x="0" y="0"/>
                </a:moveTo>
                <a:lnTo>
                  <a:pt x="1250" y="0"/>
                </a:lnTo>
              </a:path>
            </a:pathLst>
          </a:custGeom>
          <a:ln w="3175">
            <a:solidFill>
              <a:srgbClr val="000000"/>
            </a:solidFill>
          </a:ln>
        </p:spPr>
        <p:txBody>
          <a:bodyPr wrap="square" lIns="0" tIns="0" rIns="0" bIns="0" rtlCol="0"/>
          <a:lstStyle/>
          <a:p>
            <a:endParaRPr/>
          </a:p>
        </p:txBody>
      </p:sp>
      <p:sp>
        <p:nvSpPr>
          <p:cNvPr id="439" name="object 439"/>
          <p:cNvSpPr/>
          <p:nvPr/>
        </p:nvSpPr>
        <p:spPr>
          <a:xfrm>
            <a:off x="8551048" y="2916969"/>
            <a:ext cx="1270" cy="0"/>
          </a:xfrm>
          <a:custGeom>
            <a:avLst/>
            <a:gdLst/>
            <a:ahLst/>
            <a:cxnLst/>
            <a:rect l="l" t="t" r="r" b="b"/>
            <a:pathLst>
              <a:path w="1270">
                <a:moveTo>
                  <a:pt x="0" y="0"/>
                </a:moveTo>
                <a:lnTo>
                  <a:pt x="1250" y="0"/>
                </a:lnTo>
              </a:path>
            </a:pathLst>
          </a:custGeom>
          <a:ln w="3175">
            <a:solidFill>
              <a:srgbClr val="000000"/>
            </a:solidFill>
          </a:ln>
        </p:spPr>
        <p:txBody>
          <a:bodyPr wrap="square" lIns="0" tIns="0" rIns="0" bIns="0" rtlCol="0"/>
          <a:lstStyle/>
          <a:p>
            <a:endParaRPr/>
          </a:p>
        </p:txBody>
      </p:sp>
      <p:sp>
        <p:nvSpPr>
          <p:cNvPr id="440" name="object 440"/>
          <p:cNvSpPr/>
          <p:nvPr/>
        </p:nvSpPr>
        <p:spPr>
          <a:xfrm>
            <a:off x="8551048" y="2900959"/>
            <a:ext cx="1270" cy="0"/>
          </a:xfrm>
          <a:custGeom>
            <a:avLst/>
            <a:gdLst/>
            <a:ahLst/>
            <a:cxnLst/>
            <a:rect l="l" t="t" r="r" b="b"/>
            <a:pathLst>
              <a:path w="1270">
                <a:moveTo>
                  <a:pt x="0" y="0"/>
                </a:moveTo>
                <a:lnTo>
                  <a:pt x="1250" y="0"/>
                </a:lnTo>
              </a:path>
            </a:pathLst>
          </a:custGeom>
          <a:ln w="3175">
            <a:solidFill>
              <a:srgbClr val="000000"/>
            </a:solidFill>
          </a:ln>
        </p:spPr>
        <p:txBody>
          <a:bodyPr wrap="square" lIns="0" tIns="0" rIns="0" bIns="0" rtlCol="0"/>
          <a:lstStyle/>
          <a:p>
            <a:endParaRPr/>
          </a:p>
        </p:txBody>
      </p:sp>
      <p:sp>
        <p:nvSpPr>
          <p:cNvPr id="441" name="object 441"/>
          <p:cNvSpPr/>
          <p:nvPr/>
        </p:nvSpPr>
        <p:spPr>
          <a:xfrm>
            <a:off x="8551048" y="2884950"/>
            <a:ext cx="1270" cy="0"/>
          </a:xfrm>
          <a:custGeom>
            <a:avLst/>
            <a:gdLst/>
            <a:ahLst/>
            <a:cxnLst/>
            <a:rect l="l" t="t" r="r" b="b"/>
            <a:pathLst>
              <a:path w="1270">
                <a:moveTo>
                  <a:pt x="0" y="0"/>
                </a:moveTo>
                <a:lnTo>
                  <a:pt x="1250" y="0"/>
                </a:lnTo>
              </a:path>
            </a:pathLst>
          </a:custGeom>
          <a:ln w="3175">
            <a:solidFill>
              <a:srgbClr val="000000"/>
            </a:solidFill>
          </a:ln>
        </p:spPr>
        <p:txBody>
          <a:bodyPr wrap="square" lIns="0" tIns="0" rIns="0" bIns="0" rtlCol="0"/>
          <a:lstStyle/>
          <a:p>
            <a:endParaRPr/>
          </a:p>
        </p:txBody>
      </p:sp>
      <p:sp>
        <p:nvSpPr>
          <p:cNvPr id="442" name="object 442"/>
          <p:cNvSpPr/>
          <p:nvPr/>
        </p:nvSpPr>
        <p:spPr>
          <a:xfrm>
            <a:off x="8551048" y="2869418"/>
            <a:ext cx="1270" cy="0"/>
          </a:xfrm>
          <a:custGeom>
            <a:avLst/>
            <a:gdLst/>
            <a:ahLst/>
            <a:cxnLst/>
            <a:rect l="l" t="t" r="r" b="b"/>
            <a:pathLst>
              <a:path w="1270">
                <a:moveTo>
                  <a:pt x="0" y="0"/>
                </a:moveTo>
                <a:lnTo>
                  <a:pt x="1250" y="0"/>
                </a:lnTo>
              </a:path>
            </a:pathLst>
          </a:custGeom>
          <a:ln w="3175">
            <a:solidFill>
              <a:srgbClr val="000000"/>
            </a:solidFill>
          </a:ln>
        </p:spPr>
        <p:txBody>
          <a:bodyPr wrap="square" lIns="0" tIns="0" rIns="0" bIns="0" rtlCol="0"/>
          <a:lstStyle/>
          <a:p>
            <a:endParaRPr/>
          </a:p>
        </p:txBody>
      </p:sp>
      <p:sp>
        <p:nvSpPr>
          <p:cNvPr id="443" name="object 443"/>
          <p:cNvSpPr/>
          <p:nvPr/>
        </p:nvSpPr>
        <p:spPr>
          <a:xfrm>
            <a:off x="8551048" y="2853887"/>
            <a:ext cx="1270" cy="0"/>
          </a:xfrm>
          <a:custGeom>
            <a:avLst/>
            <a:gdLst/>
            <a:ahLst/>
            <a:cxnLst/>
            <a:rect l="l" t="t" r="r" b="b"/>
            <a:pathLst>
              <a:path w="1270">
                <a:moveTo>
                  <a:pt x="0" y="0"/>
                </a:moveTo>
                <a:lnTo>
                  <a:pt x="1250" y="0"/>
                </a:lnTo>
              </a:path>
            </a:pathLst>
          </a:custGeom>
          <a:ln w="3175">
            <a:solidFill>
              <a:srgbClr val="000000"/>
            </a:solidFill>
          </a:ln>
        </p:spPr>
        <p:txBody>
          <a:bodyPr wrap="square" lIns="0" tIns="0" rIns="0" bIns="0" rtlCol="0"/>
          <a:lstStyle/>
          <a:p>
            <a:endParaRPr/>
          </a:p>
        </p:txBody>
      </p:sp>
      <p:sp>
        <p:nvSpPr>
          <p:cNvPr id="444" name="object 444"/>
          <p:cNvSpPr/>
          <p:nvPr/>
        </p:nvSpPr>
        <p:spPr>
          <a:xfrm>
            <a:off x="8551048" y="2662732"/>
            <a:ext cx="1270" cy="0"/>
          </a:xfrm>
          <a:custGeom>
            <a:avLst/>
            <a:gdLst/>
            <a:ahLst/>
            <a:cxnLst/>
            <a:rect l="l" t="t" r="r" b="b"/>
            <a:pathLst>
              <a:path w="1270">
                <a:moveTo>
                  <a:pt x="0" y="0"/>
                </a:moveTo>
                <a:lnTo>
                  <a:pt x="1250" y="0"/>
                </a:lnTo>
              </a:path>
            </a:pathLst>
          </a:custGeom>
          <a:ln w="3175">
            <a:solidFill>
              <a:srgbClr val="000000"/>
            </a:solidFill>
          </a:ln>
        </p:spPr>
        <p:txBody>
          <a:bodyPr wrap="square" lIns="0" tIns="0" rIns="0" bIns="0" rtlCol="0"/>
          <a:lstStyle/>
          <a:p>
            <a:endParaRPr/>
          </a:p>
        </p:txBody>
      </p:sp>
      <p:sp>
        <p:nvSpPr>
          <p:cNvPr id="445" name="object 445"/>
          <p:cNvSpPr/>
          <p:nvPr/>
        </p:nvSpPr>
        <p:spPr>
          <a:xfrm>
            <a:off x="8551048" y="2646705"/>
            <a:ext cx="1270" cy="0"/>
          </a:xfrm>
          <a:custGeom>
            <a:avLst/>
            <a:gdLst/>
            <a:ahLst/>
            <a:cxnLst/>
            <a:rect l="l" t="t" r="r" b="b"/>
            <a:pathLst>
              <a:path w="1270">
                <a:moveTo>
                  <a:pt x="0" y="0"/>
                </a:moveTo>
                <a:lnTo>
                  <a:pt x="1250" y="0"/>
                </a:lnTo>
              </a:path>
            </a:pathLst>
          </a:custGeom>
          <a:ln w="3175">
            <a:solidFill>
              <a:srgbClr val="000000"/>
            </a:solidFill>
          </a:ln>
        </p:spPr>
        <p:txBody>
          <a:bodyPr wrap="square" lIns="0" tIns="0" rIns="0" bIns="0" rtlCol="0"/>
          <a:lstStyle/>
          <a:p>
            <a:endParaRPr/>
          </a:p>
        </p:txBody>
      </p:sp>
      <p:sp>
        <p:nvSpPr>
          <p:cNvPr id="446" name="object 446"/>
          <p:cNvSpPr/>
          <p:nvPr/>
        </p:nvSpPr>
        <p:spPr>
          <a:xfrm>
            <a:off x="5471447" y="4636439"/>
            <a:ext cx="3422650" cy="0"/>
          </a:xfrm>
          <a:custGeom>
            <a:avLst/>
            <a:gdLst/>
            <a:ahLst/>
            <a:cxnLst/>
            <a:rect l="l" t="t" r="r" b="b"/>
            <a:pathLst>
              <a:path w="3422650">
                <a:moveTo>
                  <a:pt x="0" y="0"/>
                </a:moveTo>
                <a:lnTo>
                  <a:pt x="3422648" y="0"/>
                </a:lnTo>
              </a:path>
            </a:pathLst>
          </a:custGeom>
          <a:ln w="3175">
            <a:solidFill>
              <a:srgbClr val="000000"/>
            </a:solidFill>
          </a:ln>
        </p:spPr>
        <p:txBody>
          <a:bodyPr wrap="square" lIns="0" tIns="0" rIns="0" bIns="0" rtlCol="0"/>
          <a:lstStyle/>
          <a:p>
            <a:endParaRPr/>
          </a:p>
        </p:txBody>
      </p:sp>
      <p:sp>
        <p:nvSpPr>
          <p:cNvPr id="447" name="object 447"/>
          <p:cNvSpPr/>
          <p:nvPr/>
        </p:nvSpPr>
        <p:spPr>
          <a:xfrm>
            <a:off x="8731156" y="4432115"/>
            <a:ext cx="163195" cy="0"/>
          </a:xfrm>
          <a:custGeom>
            <a:avLst/>
            <a:gdLst/>
            <a:ahLst/>
            <a:cxnLst/>
            <a:rect l="l" t="t" r="r" b="b"/>
            <a:pathLst>
              <a:path w="163195">
                <a:moveTo>
                  <a:pt x="0" y="0"/>
                </a:moveTo>
                <a:lnTo>
                  <a:pt x="162938" y="0"/>
                </a:lnTo>
              </a:path>
            </a:pathLst>
          </a:custGeom>
          <a:ln w="7895">
            <a:solidFill>
              <a:srgbClr val="000000"/>
            </a:solidFill>
          </a:ln>
        </p:spPr>
        <p:txBody>
          <a:bodyPr wrap="square" lIns="0" tIns="0" rIns="0" bIns="0" rtlCol="0"/>
          <a:lstStyle/>
          <a:p>
            <a:endParaRPr/>
          </a:p>
        </p:txBody>
      </p:sp>
      <p:sp>
        <p:nvSpPr>
          <p:cNvPr id="448" name="object 448"/>
          <p:cNvSpPr/>
          <p:nvPr/>
        </p:nvSpPr>
        <p:spPr>
          <a:xfrm>
            <a:off x="5471447" y="4236546"/>
            <a:ext cx="3422650" cy="0"/>
          </a:xfrm>
          <a:custGeom>
            <a:avLst/>
            <a:gdLst/>
            <a:ahLst/>
            <a:cxnLst/>
            <a:rect l="l" t="t" r="r" b="b"/>
            <a:pathLst>
              <a:path w="3422650">
                <a:moveTo>
                  <a:pt x="0" y="0"/>
                </a:moveTo>
                <a:lnTo>
                  <a:pt x="3422647" y="0"/>
                </a:lnTo>
              </a:path>
            </a:pathLst>
          </a:custGeom>
          <a:ln w="3175">
            <a:solidFill>
              <a:srgbClr val="000000"/>
            </a:solidFill>
          </a:ln>
        </p:spPr>
        <p:txBody>
          <a:bodyPr wrap="square" lIns="0" tIns="0" rIns="0" bIns="0" rtlCol="0"/>
          <a:lstStyle/>
          <a:p>
            <a:endParaRPr/>
          </a:p>
        </p:txBody>
      </p:sp>
      <p:sp>
        <p:nvSpPr>
          <p:cNvPr id="449" name="object 449"/>
          <p:cNvSpPr/>
          <p:nvPr/>
        </p:nvSpPr>
        <p:spPr>
          <a:xfrm>
            <a:off x="8731156" y="4032808"/>
            <a:ext cx="163195" cy="0"/>
          </a:xfrm>
          <a:custGeom>
            <a:avLst/>
            <a:gdLst/>
            <a:ahLst/>
            <a:cxnLst/>
            <a:rect l="l" t="t" r="r" b="b"/>
            <a:pathLst>
              <a:path w="163195">
                <a:moveTo>
                  <a:pt x="0" y="0"/>
                </a:moveTo>
                <a:lnTo>
                  <a:pt x="162938" y="0"/>
                </a:lnTo>
              </a:path>
            </a:pathLst>
          </a:custGeom>
          <a:ln w="4149">
            <a:solidFill>
              <a:srgbClr val="000000"/>
            </a:solidFill>
          </a:ln>
        </p:spPr>
        <p:txBody>
          <a:bodyPr wrap="square" lIns="0" tIns="0" rIns="0" bIns="0" rtlCol="0"/>
          <a:lstStyle/>
          <a:p>
            <a:endParaRPr/>
          </a:p>
        </p:txBody>
      </p:sp>
      <p:sp>
        <p:nvSpPr>
          <p:cNvPr id="450" name="object 450"/>
          <p:cNvSpPr/>
          <p:nvPr/>
        </p:nvSpPr>
        <p:spPr>
          <a:xfrm>
            <a:off x="8731156" y="3837250"/>
            <a:ext cx="163195" cy="0"/>
          </a:xfrm>
          <a:custGeom>
            <a:avLst/>
            <a:gdLst/>
            <a:ahLst/>
            <a:cxnLst/>
            <a:rect l="l" t="t" r="r" b="b"/>
            <a:pathLst>
              <a:path w="163195">
                <a:moveTo>
                  <a:pt x="0" y="0"/>
                </a:moveTo>
                <a:lnTo>
                  <a:pt x="162938" y="0"/>
                </a:lnTo>
              </a:path>
            </a:pathLst>
          </a:custGeom>
          <a:ln w="6057">
            <a:solidFill>
              <a:srgbClr val="000000"/>
            </a:solidFill>
          </a:ln>
        </p:spPr>
        <p:txBody>
          <a:bodyPr wrap="square" lIns="0" tIns="0" rIns="0" bIns="0" rtlCol="0"/>
          <a:lstStyle/>
          <a:p>
            <a:endParaRPr/>
          </a:p>
        </p:txBody>
      </p:sp>
      <p:sp>
        <p:nvSpPr>
          <p:cNvPr id="451" name="object 451"/>
          <p:cNvSpPr/>
          <p:nvPr/>
        </p:nvSpPr>
        <p:spPr>
          <a:xfrm>
            <a:off x="5471447" y="3633477"/>
            <a:ext cx="3422650" cy="0"/>
          </a:xfrm>
          <a:custGeom>
            <a:avLst/>
            <a:gdLst/>
            <a:ahLst/>
            <a:cxnLst/>
            <a:rect l="l" t="t" r="r" b="b"/>
            <a:pathLst>
              <a:path w="3422650">
                <a:moveTo>
                  <a:pt x="0" y="0"/>
                </a:moveTo>
                <a:lnTo>
                  <a:pt x="3422648" y="0"/>
                </a:lnTo>
              </a:path>
            </a:pathLst>
          </a:custGeom>
          <a:ln w="3175">
            <a:solidFill>
              <a:srgbClr val="000000"/>
            </a:solidFill>
          </a:ln>
        </p:spPr>
        <p:txBody>
          <a:bodyPr wrap="square" lIns="0" tIns="0" rIns="0" bIns="0" rtlCol="0"/>
          <a:lstStyle/>
          <a:p>
            <a:endParaRPr/>
          </a:p>
        </p:txBody>
      </p:sp>
      <p:sp>
        <p:nvSpPr>
          <p:cNvPr id="452" name="object 452"/>
          <p:cNvSpPr/>
          <p:nvPr/>
        </p:nvSpPr>
        <p:spPr>
          <a:xfrm>
            <a:off x="8731156" y="3430083"/>
            <a:ext cx="163195" cy="0"/>
          </a:xfrm>
          <a:custGeom>
            <a:avLst/>
            <a:gdLst/>
            <a:ahLst/>
            <a:cxnLst/>
            <a:rect l="l" t="t" r="r" b="b"/>
            <a:pathLst>
              <a:path w="163195">
                <a:moveTo>
                  <a:pt x="0" y="0"/>
                </a:moveTo>
                <a:lnTo>
                  <a:pt x="162938" y="0"/>
                </a:lnTo>
              </a:path>
            </a:pathLst>
          </a:custGeom>
          <a:ln w="7823">
            <a:solidFill>
              <a:srgbClr val="000000"/>
            </a:solidFill>
          </a:ln>
        </p:spPr>
        <p:txBody>
          <a:bodyPr wrap="square" lIns="0" tIns="0" rIns="0" bIns="0" rtlCol="0"/>
          <a:lstStyle/>
          <a:p>
            <a:endParaRPr/>
          </a:p>
        </p:txBody>
      </p:sp>
      <p:sp>
        <p:nvSpPr>
          <p:cNvPr id="453" name="object 453"/>
          <p:cNvSpPr/>
          <p:nvPr/>
        </p:nvSpPr>
        <p:spPr>
          <a:xfrm>
            <a:off x="5471447" y="3234542"/>
            <a:ext cx="3422650" cy="0"/>
          </a:xfrm>
          <a:custGeom>
            <a:avLst/>
            <a:gdLst/>
            <a:ahLst/>
            <a:cxnLst/>
            <a:rect l="l" t="t" r="r" b="b"/>
            <a:pathLst>
              <a:path w="3422650">
                <a:moveTo>
                  <a:pt x="0" y="0"/>
                </a:moveTo>
                <a:lnTo>
                  <a:pt x="3422647" y="0"/>
                </a:lnTo>
              </a:path>
            </a:pathLst>
          </a:custGeom>
          <a:ln w="3175">
            <a:solidFill>
              <a:srgbClr val="000000"/>
            </a:solidFill>
          </a:ln>
        </p:spPr>
        <p:txBody>
          <a:bodyPr wrap="square" lIns="0" tIns="0" rIns="0" bIns="0" rtlCol="0"/>
          <a:lstStyle/>
          <a:p>
            <a:endParaRPr/>
          </a:p>
        </p:txBody>
      </p:sp>
      <p:sp>
        <p:nvSpPr>
          <p:cNvPr id="454" name="object 454"/>
          <p:cNvSpPr/>
          <p:nvPr/>
        </p:nvSpPr>
        <p:spPr>
          <a:xfrm>
            <a:off x="8731156" y="3030298"/>
            <a:ext cx="163195" cy="0"/>
          </a:xfrm>
          <a:custGeom>
            <a:avLst/>
            <a:gdLst/>
            <a:ahLst/>
            <a:cxnLst/>
            <a:rect l="l" t="t" r="r" b="b"/>
            <a:pathLst>
              <a:path w="163195">
                <a:moveTo>
                  <a:pt x="0" y="0"/>
                </a:moveTo>
                <a:lnTo>
                  <a:pt x="162938" y="0"/>
                </a:lnTo>
              </a:path>
            </a:pathLst>
          </a:custGeom>
          <a:ln w="5031">
            <a:solidFill>
              <a:srgbClr val="000000"/>
            </a:solidFill>
          </a:ln>
        </p:spPr>
        <p:txBody>
          <a:bodyPr wrap="square" lIns="0" tIns="0" rIns="0" bIns="0" rtlCol="0"/>
          <a:lstStyle/>
          <a:p>
            <a:endParaRPr/>
          </a:p>
        </p:txBody>
      </p:sp>
      <p:sp>
        <p:nvSpPr>
          <p:cNvPr id="455" name="object 455"/>
          <p:cNvSpPr/>
          <p:nvPr/>
        </p:nvSpPr>
        <p:spPr>
          <a:xfrm>
            <a:off x="8871492" y="2835240"/>
            <a:ext cx="22860" cy="0"/>
          </a:xfrm>
          <a:custGeom>
            <a:avLst/>
            <a:gdLst/>
            <a:ahLst/>
            <a:cxnLst/>
            <a:rect l="l" t="t" r="r" b="b"/>
            <a:pathLst>
              <a:path w="22859">
                <a:moveTo>
                  <a:pt x="0" y="0"/>
                </a:moveTo>
                <a:lnTo>
                  <a:pt x="22602" y="0"/>
                </a:lnTo>
              </a:path>
            </a:pathLst>
          </a:custGeom>
          <a:ln w="5963">
            <a:solidFill>
              <a:srgbClr val="000000"/>
            </a:solidFill>
          </a:ln>
        </p:spPr>
        <p:txBody>
          <a:bodyPr wrap="square" lIns="0" tIns="0" rIns="0" bIns="0" rtlCol="0"/>
          <a:lstStyle/>
          <a:p>
            <a:endParaRPr/>
          </a:p>
        </p:txBody>
      </p:sp>
      <p:sp>
        <p:nvSpPr>
          <p:cNvPr id="456" name="object 456"/>
          <p:cNvSpPr/>
          <p:nvPr/>
        </p:nvSpPr>
        <p:spPr>
          <a:xfrm>
            <a:off x="5472071" y="4436063"/>
            <a:ext cx="106680" cy="0"/>
          </a:xfrm>
          <a:custGeom>
            <a:avLst/>
            <a:gdLst/>
            <a:ahLst/>
            <a:cxnLst/>
            <a:rect l="l" t="t" r="r" b="b"/>
            <a:pathLst>
              <a:path w="106679">
                <a:moveTo>
                  <a:pt x="0" y="0"/>
                </a:moveTo>
                <a:lnTo>
                  <a:pt x="106178" y="0"/>
                </a:lnTo>
              </a:path>
            </a:pathLst>
          </a:custGeom>
          <a:ln w="3175">
            <a:solidFill>
              <a:srgbClr val="000000"/>
            </a:solidFill>
          </a:ln>
        </p:spPr>
        <p:txBody>
          <a:bodyPr wrap="square" lIns="0" tIns="0" rIns="0" bIns="0" rtlCol="0"/>
          <a:lstStyle/>
          <a:p>
            <a:endParaRPr/>
          </a:p>
        </p:txBody>
      </p:sp>
      <p:sp>
        <p:nvSpPr>
          <p:cNvPr id="457" name="object 457"/>
          <p:cNvSpPr/>
          <p:nvPr/>
        </p:nvSpPr>
        <p:spPr>
          <a:xfrm>
            <a:off x="5596565" y="4436064"/>
            <a:ext cx="188595" cy="0"/>
          </a:xfrm>
          <a:custGeom>
            <a:avLst/>
            <a:gdLst/>
            <a:ahLst/>
            <a:cxnLst/>
            <a:rect l="l" t="t" r="r" b="b"/>
            <a:pathLst>
              <a:path w="188595">
                <a:moveTo>
                  <a:pt x="0" y="0"/>
                </a:moveTo>
                <a:lnTo>
                  <a:pt x="187998" y="0"/>
                </a:lnTo>
              </a:path>
            </a:pathLst>
          </a:custGeom>
          <a:ln w="3175">
            <a:solidFill>
              <a:srgbClr val="000000"/>
            </a:solidFill>
          </a:ln>
        </p:spPr>
        <p:txBody>
          <a:bodyPr wrap="square" lIns="0" tIns="0" rIns="0" bIns="0" rtlCol="0"/>
          <a:lstStyle/>
          <a:p>
            <a:endParaRPr/>
          </a:p>
        </p:txBody>
      </p:sp>
      <p:sp>
        <p:nvSpPr>
          <p:cNvPr id="458" name="object 458"/>
          <p:cNvSpPr/>
          <p:nvPr/>
        </p:nvSpPr>
        <p:spPr>
          <a:xfrm>
            <a:off x="5802833" y="4436064"/>
            <a:ext cx="167640" cy="0"/>
          </a:xfrm>
          <a:custGeom>
            <a:avLst/>
            <a:gdLst/>
            <a:ahLst/>
            <a:cxnLst/>
            <a:rect l="l" t="t" r="r" b="b"/>
            <a:pathLst>
              <a:path w="167639">
                <a:moveTo>
                  <a:pt x="0" y="0"/>
                </a:moveTo>
                <a:lnTo>
                  <a:pt x="167211" y="0"/>
                </a:lnTo>
              </a:path>
            </a:pathLst>
          </a:custGeom>
          <a:ln w="3175">
            <a:solidFill>
              <a:srgbClr val="000000"/>
            </a:solidFill>
          </a:ln>
        </p:spPr>
        <p:txBody>
          <a:bodyPr wrap="square" lIns="0" tIns="0" rIns="0" bIns="0" rtlCol="0"/>
          <a:lstStyle/>
          <a:p>
            <a:endParaRPr/>
          </a:p>
        </p:txBody>
      </p:sp>
      <p:sp>
        <p:nvSpPr>
          <p:cNvPr id="459" name="object 459"/>
          <p:cNvSpPr/>
          <p:nvPr/>
        </p:nvSpPr>
        <p:spPr>
          <a:xfrm>
            <a:off x="5988361" y="4436064"/>
            <a:ext cx="188595" cy="0"/>
          </a:xfrm>
          <a:custGeom>
            <a:avLst/>
            <a:gdLst/>
            <a:ahLst/>
            <a:cxnLst/>
            <a:rect l="l" t="t" r="r" b="b"/>
            <a:pathLst>
              <a:path w="188595">
                <a:moveTo>
                  <a:pt x="0" y="0"/>
                </a:moveTo>
                <a:lnTo>
                  <a:pt x="187998" y="0"/>
                </a:lnTo>
              </a:path>
            </a:pathLst>
          </a:custGeom>
          <a:ln w="3175">
            <a:solidFill>
              <a:srgbClr val="000000"/>
            </a:solidFill>
          </a:ln>
        </p:spPr>
        <p:txBody>
          <a:bodyPr wrap="square" lIns="0" tIns="0" rIns="0" bIns="0" rtlCol="0"/>
          <a:lstStyle/>
          <a:p>
            <a:endParaRPr/>
          </a:p>
        </p:txBody>
      </p:sp>
      <p:sp>
        <p:nvSpPr>
          <p:cNvPr id="460" name="object 460"/>
          <p:cNvSpPr/>
          <p:nvPr/>
        </p:nvSpPr>
        <p:spPr>
          <a:xfrm>
            <a:off x="6194629" y="4436064"/>
            <a:ext cx="167640" cy="0"/>
          </a:xfrm>
          <a:custGeom>
            <a:avLst/>
            <a:gdLst/>
            <a:ahLst/>
            <a:cxnLst/>
            <a:rect l="l" t="t" r="r" b="b"/>
            <a:pathLst>
              <a:path w="167639">
                <a:moveTo>
                  <a:pt x="0" y="0"/>
                </a:moveTo>
                <a:lnTo>
                  <a:pt x="167303" y="0"/>
                </a:lnTo>
              </a:path>
            </a:pathLst>
          </a:custGeom>
          <a:ln w="3175">
            <a:solidFill>
              <a:srgbClr val="000000"/>
            </a:solidFill>
          </a:ln>
        </p:spPr>
        <p:txBody>
          <a:bodyPr wrap="square" lIns="0" tIns="0" rIns="0" bIns="0" rtlCol="0"/>
          <a:lstStyle/>
          <a:p>
            <a:endParaRPr/>
          </a:p>
        </p:txBody>
      </p:sp>
      <p:sp>
        <p:nvSpPr>
          <p:cNvPr id="461" name="object 461"/>
          <p:cNvSpPr/>
          <p:nvPr/>
        </p:nvSpPr>
        <p:spPr>
          <a:xfrm>
            <a:off x="6380248" y="4436064"/>
            <a:ext cx="187960" cy="0"/>
          </a:xfrm>
          <a:custGeom>
            <a:avLst/>
            <a:gdLst/>
            <a:ahLst/>
            <a:cxnLst/>
            <a:rect l="l" t="t" r="r" b="b"/>
            <a:pathLst>
              <a:path w="187959">
                <a:moveTo>
                  <a:pt x="0" y="0"/>
                </a:moveTo>
                <a:lnTo>
                  <a:pt x="187907" y="0"/>
                </a:lnTo>
              </a:path>
            </a:pathLst>
          </a:custGeom>
          <a:ln w="3175">
            <a:solidFill>
              <a:srgbClr val="000000"/>
            </a:solidFill>
          </a:ln>
        </p:spPr>
        <p:txBody>
          <a:bodyPr wrap="square" lIns="0" tIns="0" rIns="0" bIns="0" rtlCol="0"/>
          <a:lstStyle/>
          <a:p>
            <a:endParaRPr/>
          </a:p>
        </p:txBody>
      </p:sp>
      <p:sp>
        <p:nvSpPr>
          <p:cNvPr id="462" name="object 462"/>
          <p:cNvSpPr/>
          <p:nvPr/>
        </p:nvSpPr>
        <p:spPr>
          <a:xfrm>
            <a:off x="6772043" y="4436064"/>
            <a:ext cx="167640" cy="0"/>
          </a:xfrm>
          <a:custGeom>
            <a:avLst/>
            <a:gdLst/>
            <a:ahLst/>
            <a:cxnLst/>
            <a:rect l="l" t="t" r="r" b="b"/>
            <a:pathLst>
              <a:path w="167640">
                <a:moveTo>
                  <a:pt x="0" y="0"/>
                </a:moveTo>
                <a:lnTo>
                  <a:pt x="167211" y="0"/>
                </a:lnTo>
              </a:path>
            </a:pathLst>
          </a:custGeom>
          <a:ln w="3175">
            <a:solidFill>
              <a:srgbClr val="000000"/>
            </a:solidFill>
          </a:ln>
        </p:spPr>
        <p:txBody>
          <a:bodyPr wrap="square" lIns="0" tIns="0" rIns="0" bIns="0" rtlCol="0"/>
          <a:lstStyle/>
          <a:p>
            <a:endParaRPr/>
          </a:p>
        </p:txBody>
      </p:sp>
      <p:sp>
        <p:nvSpPr>
          <p:cNvPr id="463" name="object 463"/>
          <p:cNvSpPr/>
          <p:nvPr/>
        </p:nvSpPr>
        <p:spPr>
          <a:xfrm>
            <a:off x="6957569" y="4436063"/>
            <a:ext cx="1270" cy="0"/>
          </a:xfrm>
          <a:custGeom>
            <a:avLst/>
            <a:gdLst/>
            <a:ahLst/>
            <a:cxnLst/>
            <a:rect l="l" t="t" r="r" b="b"/>
            <a:pathLst>
              <a:path w="1270">
                <a:moveTo>
                  <a:pt x="0" y="0"/>
                </a:moveTo>
                <a:lnTo>
                  <a:pt x="1236" y="0"/>
                </a:lnTo>
              </a:path>
            </a:pathLst>
          </a:custGeom>
          <a:ln w="3175">
            <a:solidFill>
              <a:srgbClr val="000000"/>
            </a:solidFill>
          </a:ln>
        </p:spPr>
        <p:txBody>
          <a:bodyPr wrap="square" lIns="0" tIns="0" rIns="0" bIns="0" rtlCol="0"/>
          <a:lstStyle/>
          <a:p>
            <a:endParaRPr/>
          </a:p>
        </p:txBody>
      </p:sp>
      <p:sp>
        <p:nvSpPr>
          <p:cNvPr id="464" name="object 464"/>
          <p:cNvSpPr/>
          <p:nvPr/>
        </p:nvSpPr>
        <p:spPr>
          <a:xfrm>
            <a:off x="7163838" y="4436064"/>
            <a:ext cx="167640" cy="0"/>
          </a:xfrm>
          <a:custGeom>
            <a:avLst/>
            <a:gdLst/>
            <a:ahLst/>
            <a:cxnLst/>
            <a:rect l="l" t="t" r="r" b="b"/>
            <a:pathLst>
              <a:path w="167640">
                <a:moveTo>
                  <a:pt x="0" y="0"/>
                </a:moveTo>
                <a:lnTo>
                  <a:pt x="167211" y="0"/>
                </a:lnTo>
              </a:path>
            </a:pathLst>
          </a:custGeom>
          <a:ln w="3175">
            <a:solidFill>
              <a:srgbClr val="000000"/>
            </a:solidFill>
          </a:ln>
        </p:spPr>
        <p:txBody>
          <a:bodyPr wrap="square" lIns="0" tIns="0" rIns="0" bIns="0" rtlCol="0"/>
          <a:lstStyle/>
          <a:p>
            <a:endParaRPr/>
          </a:p>
        </p:txBody>
      </p:sp>
      <p:sp>
        <p:nvSpPr>
          <p:cNvPr id="465" name="object 465"/>
          <p:cNvSpPr/>
          <p:nvPr/>
        </p:nvSpPr>
        <p:spPr>
          <a:xfrm>
            <a:off x="7349365" y="4436063"/>
            <a:ext cx="1270" cy="0"/>
          </a:xfrm>
          <a:custGeom>
            <a:avLst/>
            <a:gdLst/>
            <a:ahLst/>
            <a:cxnLst/>
            <a:rect l="l" t="t" r="r" b="b"/>
            <a:pathLst>
              <a:path w="1270">
                <a:moveTo>
                  <a:pt x="0" y="0"/>
                </a:moveTo>
                <a:lnTo>
                  <a:pt x="1236" y="0"/>
                </a:lnTo>
              </a:path>
            </a:pathLst>
          </a:custGeom>
          <a:ln w="3175">
            <a:solidFill>
              <a:srgbClr val="000000"/>
            </a:solidFill>
          </a:ln>
        </p:spPr>
        <p:txBody>
          <a:bodyPr wrap="square" lIns="0" tIns="0" rIns="0" bIns="0" rtlCol="0"/>
          <a:lstStyle/>
          <a:p>
            <a:endParaRPr/>
          </a:p>
        </p:txBody>
      </p:sp>
      <p:sp>
        <p:nvSpPr>
          <p:cNvPr id="466" name="object 466"/>
          <p:cNvSpPr/>
          <p:nvPr/>
        </p:nvSpPr>
        <p:spPr>
          <a:xfrm>
            <a:off x="7370152" y="4436064"/>
            <a:ext cx="167640" cy="0"/>
          </a:xfrm>
          <a:custGeom>
            <a:avLst/>
            <a:gdLst/>
            <a:ahLst/>
            <a:cxnLst/>
            <a:rect l="l" t="t" r="r" b="b"/>
            <a:pathLst>
              <a:path w="167640">
                <a:moveTo>
                  <a:pt x="0" y="0"/>
                </a:moveTo>
                <a:lnTo>
                  <a:pt x="167165" y="0"/>
                </a:lnTo>
              </a:path>
            </a:pathLst>
          </a:custGeom>
          <a:ln w="3175">
            <a:solidFill>
              <a:srgbClr val="000000"/>
            </a:solidFill>
          </a:ln>
        </p:spPr>
        <p:txBody>
          <a:bodyPr wrap="square" lIns="0" tIns="0" rIns="0" bIns="0" rtlCol="0"/>
          <a:lstStyle/>
          <a:p>
            <a:endParaRPr/>
          </a:p>
        </p:txBody>
      </p:sp>
      <p:sp>
        <p:nvSpPr>
          <p:cNvPr id="467" name="object 467"/>
          <p:cNvSpPr/>
          <p:nvPr/>
        </p:nvSpPr>
        <p:spPr>
          <a:xfrm>
            <a:off x="7555634" y="4436064"/>
            <a:ext cx="167640" cy="0"/>
          </a:xfrm>
          <a:custGeom>
            <a:avLst/>
            <a:gdLst/>
            <a:ahLst/>
            <a:cxnLst/>
            <a:rect l="l" t="t" r="r" b="b"/>
            <a:pathLst>
              <a:path w="167640">
                <a:moveTo>
                  <a:pt x="0" y="0"/>
                </a:moveTo>
                <a:lnTo>
                  <a:pt x="167211" y="0"/>
                </a:lnTo>
              </a:path>
            </a:pathLst>
          </a:custGeom>
          <a:ln w="3175">
            <a:solidFill>
              <a:srgbClr val="000000"/>
            </a:solidFill>
          </a:ln>
        </p:spPr>
        <p:txBody>
          <a:bodyPr wrap="square" lIns="0" tIns="0" rIns="0" bIns="0" rtlCol="0"/>
          <a:lstStyle/>
          <a:p>
            <a:endParaRPr/>
          </a:p>
        </p:txBody>
      </p:sp>
      <p:sp>
        <p:nvSpPr>
          <p:cNvPr id="468" name="object 468"/>
          <p:cNvSpPr/>
          <p:nvPr/>
        </p:nvSpPr>
        <p:spPr>
          <a:xfrm>
            <a:off x="8339225" y="4436064"/>
            <a:ext cx="167640" cy="0"/>
          </a:xfrm>
          <a:custGeom>
            <a:avLst/>
            <a:gdLst/>
            <a:ahLst/>
            <a:cxnLst/>
            <a:rect l="l" t="t" r="r" b="b"/>
            <a:pathLst>
              <a:path w="167640">
                <a:moveTo>
                  <a:pt x="0" y="0"/>
                </a:moveTo>
                <a:lnTo>
                  <a:pt x="167303" y="0"/>
                </a:lnTo>
              </a:path>
            </a:pathLst>
          </a:custGeom>
          <a:ln w="3175">
            <a:solidFill>
              <a:srgbClr val="000000"/>
            </a:solidFill>
          </a:ln>
        </p:spPr>
        <p:txBody>
          <a:bodyPr wrap="square" lIns="0" tIns="0" rIns="0" bIns="0" rtlCol="0"/>
          <a:lstStyle/>
          <a:p>
            <a:endParaRPr/>
          </a:p>
        </p:txBody>
      </p:sp>
      <p:sp>
        <p:nvSpPr>
          <p:cNvPr id="469" name="object 469"/>
          <p:cNvSpPr/>
          <p:nvPr/>
        </p:nvSpPr>
        <p:spPr>
          <a:xfrm>
            <a:off x="8524843" y="4436064"/>
            <a:ext cx="187960" cy="0"/>
          </a:xfrm>
          <a:custGeom>
            <a:avLst/>
            <a:gdLst/>
            <a:ahLst/>
            <a:cxnLst/>
            <a:rect l="l" t="t" r="r" b="b"/>
            <a:pathLst>
              <a:path w="187959">
                <a:moveTo>
                  <a:pt x="0" y="0"/>
                </a:moveTo>
                <a:lnTo>
                  <a:pt x="187861" y="0"/>
                </a:lnTo>
              </a:path>
            </a:pathLst>
          </a:custGeom>
          <a:ln w="3175">
            <a:solidFill>
              <a:srgbClr val="000000"/>
            </a:solidFill>
          </a:ln>
        </p:spPr>
        <p:txBody>
          <a:bodyPr wrap="square" lIns="0" tIns="0" rIns="0" bIns="0" rtlCol="0"/>
          <a:lstStyle/>
          <a:p>
            <a:endParaRPr/>
          </a:p>
        </p:txBody>
      </p:sp>
      <p:sp>
        <p:nvSpPr>
          <p:cNvPr id="470" name="object 470"/>
          <p:cNvSpPr/>
          <p:nvPr/>
        </p:nvSpPr>
        <p:spPr>
          <a:xfrm>
            <a:off x="5472071" y="4034883"/>
            <a:ext cx="498475" cy="0"/>
          </a:xfrm>
          <a:custGeom>
            <a:avLst/>
            <a:gdLst/>
            <a:ahLst/>
            <a:cxnLst/>
            <a:rect l="l" t="t" r="r" b="b"/>
            <a:pathLst>
              <a:path w="498475">
                <a:moveTo>
                  <a:pt x="0" y="0"/>
                </a:moveTo>
                <a:lnTo>
                  <a:pt x="497974" y="0"/>
                </a:lnTo>
              </a:path>
            </a:pathLst>
          </a:custGeom>
          <a:ln w="3175">
            <a:solidFill>
              <a:srgbClr val="000000"/>
            </a:solidFill>
          </a:ln>
        </p:spPr>
        <p:txBody>
          <a:bodyPr wrap="square" lIns="0" tIns="0" rIns="0" bIns="0" rtlCol="0"/>
          <a:lstStyle/>
          <a:p>
            <a:endParaRPr/>
          </a:p>
        </p:txBody>
      </p:sp>
      <p:sp>
        <p:nvSpPr>
          <p:cNvPr id="471" name="object 471"/>
          <p:cNvSpPr/>
          <p:nvPr/>
        </p:nvSpPr>
        <p:spPr>
          <a:xfrm>
            <a:off x="6173978" y="4034882"/>
            <a:ext cx="2540" cy="0"/>
          </a:xfrm>
          <a:custGeom>
            <a:avLst/>
            <a:gdLst/>
            <a:ahLst/>
            <a:cxnLst/>
            <a:rect l="l" t="t" r="r" b="b"/>
            <a:pathLst>
              <a:path w="2539">
                <a:moveTo>
                  <a:pt x="0" y="0"/>
                </a:moveTo>
                <a:lnTo>
                  <a:pt x="2380" y="0"/>
                </a:lnTo>
              </a:path>
            </a:pathLst>
          </a:custGeom>
          <a:ln w="3175">
            <a:solidFill>
              <a:srgbClr val="000000"/>
            </a:solidFill>
          </a:ln>
        </p:spPr>
        <p:txBody>
          <a:bodyPr wrap="square" lIns="0" tIns="0" rIns="0" bIns="0" rtlCol="0"/>
          <a:lstStyle/>
          <a:p>
            <a:endParaRPr/>
          </a:p>
        </p:txBody>
      </p:sp>
      <p:sp>
        <p:nvSpPr>
          <p:cNvPr id="472" name="object 472"/>
          <p:cNvSpPr/>
          <p:nvPr/>
        </p:nvSpPr>
        <p:spPr>
          <a:xfrm>
            <a:off x="6194629" y="4034882"/>
            <a:ext cx="167640" cy="0"/>
          </a:xfrm>
          <a:custGeom>
            <a:avLst/>
            <a:gdLst/>
            <a:ahLst/>
            <a:cxnLst/>
            <a:rect l="l" t="t" r="r" b="b"/>
            <a:pathLst>
              <a:path w="167639">
                <a:moveTo>
                  <a:pt x="0" y="0"/>
                </a:moveTo>
                <a:lnTo>
                  <a:pt x="167303" y="0"/>
                </a:lnTo>
              </a:path>
            </a:pathLst>
          </a:custGeom>
          <a:ln w="3175">
            <a:solidFill>
              <a:srgbClr val="000000"/>
            </a:solidFill>
          </a:ln>
        </p:spPr>
        <p:txBody>
          <a:bodyPr wrap="square" lIns="0" tIns="0" rIns="0" bIns="0" rtlCol="0"/>
          <a:lstStyle/>
          <a:p>
            <a:endParaRPr/>
          </a:p>
        </p:txBody>
      </p:sp>
      <p:sp>
        <p:nvSpPr>
          <p:cNvPr id="473" name="object 473"/>
          <p:cNvSpPr/>
          <p:nvPr/>
        </p:nvSpPr>
        <p:spPr>
          <a:xfrm>
            <a:off x="6380248" y="4034883"/>
            <a:ext cx="187960" cy="0"/>
          </a:xfrm>
          <a:custGeom>
            <a:avLst/>
            <a:gdLst/>
            <a:ahLst/>
            <a:cxnLst/>
            <a:rect l="l" t="t" r="r" b="b"/>
            <a:pathLst>
              <a:path w="187959">
                <a:moveTo>
                  <a:pt x="0" y="0"/>
                </a:moveTo>
                <a:lnTo>
                  <a:pt x="187907" y="0"/>
                </a:lnTo>
              </a:path>
            </a:pathLst>
          </a:custGeom>
          <a:ln w="3175">
            <a:solidFill>
              <a:srgbClr val="000000"/>
            </a:solidFill>
          </a:ln>
        </p:spPr>
        <p:txBody>
          <a:bodyPr wrap="square" lIns="0" tIns="0" rIns="0" bIns="0" rtlCol="0"/>
          <a:lstStyle/>
          <a:p>
            <a:endParaRPr/>
          </a:p>
        </p:txBody>
      </p:sp>
      <p:sp>
        <p:nvSpPr>
          <p:cNvPr id="474" name="object 474"/>
          <p:cNvSpPr/>
          <p:nvPr/>
        </p:nvSpPr>
        <p:spPr>
          <a:xfrm>
            <a:off x="6586562" y="4034882"/>
            <a:ext cx="167640" cy="0"/>
          </a:xfrm>
          <a:custGeom>
            <a:avLst/>
            <a:gdLst/>
            <a:ahLst/>
            <a:cxnLst/>
            <a:rect l="l" t="t" r="r" b="b"/>
            <a:pathLst>
              <a:path w="167640">
                <a:moveTo>
                  <a:pt x="0" y="0"/>
                </a:moveTo>
                <a:lnTo>
                  <a:pt x="167165" y="0"/>
                </a:lnTo>
              </a:path>
            </a:pathLst>
          </a:custGeom>
          <a:ln w="3175">
            <a:solidFill>
              <a:srgbClr val="000000"/>
            </a:solidFill>
          </a:ln>
        </p:spPr>
        <p:txBody>
          <a:bodyPr wrap="square" lIns="0" tIns="0" rIns="0" bIns="0" rtlCol="0"/>
          <a:lstStyle/>
          <a:p>
            <a:endParaRPr/>
          </a:p>
        </p:txBody>
      </p:sp>
      <p:sp>
        <p:nvSpPr>
          <p:cNvPr id="475" name="object 475"/>
          <p:cNvSpPr/>
          <p:nvPr/>
        </p:nvSpPr>
        <p:spPr>
          <a:xfrm>
            <a:off x="6772043" y="4034882"/>
            <a:ext cx="167640" cy="0"/>
          </a:xfrm>
          <a:custGeom>
            <a:avLst/>
            <a:gdLst/>
            <a:ahLst/>
            <a:cxnLst/>
            <a:rect l="l" t="t" r="r" b="b"/>
            <a:pathLst>
              <a:path w="167640">
                <a:moveTo>
                  <a:pt x="0" y="0"/>
                </a:moveTo>
                <a:lnTo>
                  <a:pt x="167211" y="0"/>
                </a:lnTo>
              </a:path>
            </a:pathLst>
          </a:custGeom>
          <a:ln w="3175">
            <a:solidFill>
              <a:srgbClr val="000000"/>
            </a:solidFill>
          </a:ln>
        </p:spPr>
        <p:txBody>
          <a:bodyPr wrap="square" lIns="0" tIns="0" rIns="0" bIns="0" rtlCol="0"/>
          <a:lstStyle/>
          <a:p>
            <a:endParaRPr/>
          </a:p>
        </p:txBody>
      </p:sp>
      <p:sp>
        <p:nvSpPr>
          <p:cNvPr id="476" name="object 476"/>
          <p:cNvSpPr/>
          <p:nvPr/>
        </p:nvSpPr>
        <p:spPr>
          <a:xfrm>
            <a:off x="6957569" y="4034882"/>
            <a:ext cx="1270" cy="0"/>
          </a:xfrm>
          <a:custGeom>
            <a:avLst/>
            <a:gdLst/>
            <a:ahLst/>
            <a:cxnLst/>
            <a:rect l="l" t="t" r="r" b="b"/>
            <a:pathLst>
              <a:path w="1270">
                <a:moveTo>
                  <a:pt x="0" y="0"/>
                </a:moveTo>
                <a:lnTo>
                  <a:pt x="1236" y="0"/>
                </a:lnTo>
              </a:path>
            </a:pathLst>
          </a:custGeom>
          <a:ln w="3175">
            <a:solidFill>
              <a:srgbClr val="000000"/>
            </a:solidFill>
          </a:ln>
        </p:spPr>
        <p:txBody>
          <a:bodyPr wrap="square" lIns="0" tIns="0" rIns="0" bIns="0" rtlCol="0"/>
          <a:lstStyle/>
          <a:p>
            <a:endParaRPr/>
          </a:p>
        </p:txBody>
      </p:sp>
      <p:sp>
        <p:nvSpPr>
          <p:cNvPr id="477" name="object 477"/>
          <p:cNvSpPr/>
          <p:nvPr/>
        </p:nvSpPr>
        <p:spPr>
          <a:xfrm>
            <a:off x="6978356" y="4034882"/>
            <a:ext cx="167640" cy="0"/>
          </a:xfrm>
          <a:custGeom>
            <a:avLst/>
            <a:gdLst/>
            <a:ahLst/>
            <a:cxnLst/>
            <a:rect l="l" t="t" r="r" b="b"/>
            <a:pathLst>
              <a:path w="167640">
                <a:moveTo>
                  <a:pt x="0" y="0"/>
                </a:moveTo>
                <a:lnTo>
                  <a:pt x="167165" y="0"/>
                </a:lnTo>
              </a:path>
            </a:pathLst>
          </a:custGeom>
          <a:ln w="3175">
            <a:solidFill>
              <a:srgbClr val="000000"/>
            </a:solidFill>
          </a:ln>
        </p:spPr>
        <p:txBody>
          <a:bodyPr wrap="square" lIns="0" tIns="0" rIns="0" bIns="0" rtlCol="0"/>
          <a:lstStyle/>
          <a:p>
            <a:endParaRPr/>
          </a:p>
        </p:txBody>
      </p:sp>
      <p:sp>
        <p:nvSpPr>
          <p:cNvPr id="478" name="object 478"/>
          <p:cNvSpPr/>
          <p:nvPr/>
        </p:nvSpPr>
        <p:spPr>
          <a:xfrm>
            <a:off x="7163838" y="4034882"/>
            <a:ext cx="167640" cy="0"/>
          </a:xfrm>
          <a:custGeom>
            <a:avLst/>
            <a:gdLst/>
            <a:ahLst/>
            <a:cxnLst/>
            <a:rect l="l" t="t" r="r" b="b"/>
            <a:pathLst>
              <a:path w="167640">
                <a:moveTo>
                  <a:pt x="0" y="0"/>
                </a:moveTo>
                <a:lnTo>
                  <a:pt x="167211" y="0"/>
                </a:lnTo>
              </a:path>
            </a:pathLst>
          </a:custGeom>
          <a:ln w="3175">
            <a:solidFill>
              <a:srgbClr val="000000"/>
            </a:solidFill>
          </a:ln>
        </p:spPr>
        <p:txBody>
          <a:bodyPr wrap="square" lIns="0" tIns="0" rIns="0" bIns="0" rtlCol="0"/>
          <a:lstStyle/>
          <a:p>
            <a:endParaRPr/>
          </a:p>
        </p:txBody>
      </p:sp>
      <p:sp>
        <p:nvSpPr>
          <p:cNvPr id="479" name="object 479"/>
          <p:cNvSpPr/>
          <p:nvPr/>
        </p:nvSpPr>
        <p:spPr>
          <a:xfrm>
            <a:off x="7349365" y="4034882"/>
            <a:ext cx="1270" cy="0"/>
          </a:xfrm>
          <a:custGeom>
            <a:avLst/>
            <a:gdLst/>
            <a:ahLst/>
            <a:cxnLst/>
            <a:rect l="l" t="t" r="r" b="b"/>
            <a:pathLst>
              <a:path w="1270">
                <a:moveTo>
                  <a:pt x="0" y="0"/>
                </a:moveTo>
                <a:lnTo>
                  <a:pt x="1236" y="0"/>
                </a:lnTo>
              </a:path>
            </a:pathLst>
          </a:custGeom>
          <a:ln w="3175">
            <a:solidFill>
              <a:srgbClr val="000000"/>
            </a:solidFill>
          </a:ln>
        </p:spPr>
        <p:txBody>
          <a:bodyPr wrap="square" lIns="0" tIns="0" rIns="0" bIns="0" rtlCol="0"/>
          <a:lstStyle/>
          <a:p>
            <a:endParaRPr/>
          </a:p>
        </p:txBody>
      </p:sp>
      <p:sp>
        <p:nvSpPr>
          <p:cNvPr id="480" name="object 480"/>
          <p:cNvSpPr/>
          <p:nvPr/>
        </p:nvSpPr>
        <p:spPr>
          <a:xfrm>
            <a:off x="7370152" y="4034882"/>
            <a:ext cx="167640" cy="0"/>
          </a:xfrm>
          <a:custGeom>
            <a:avLst/>
            <a:gdLst/>
            <a:ahLst/>
            <a:cxnLst/>
            <a:rect l="l" t="t" r="r" b="b"/>
            <a:pathLst>
              <a:path w="167640">
                <a:moveTo>
                  <a:pt x="0" y="0"/>
                </a:moveTo>
                <a:lnTo>
                  <a:pt x="167165" y="0"/>
                </a:lnTo>
              </a:path>
            </a:pathLst>
          </a:custGeom>
          <a:ln w="3175">
            <a:solidFill>
              <a:srgbClr val="000000"/>
            </a:solidFill>
          </a:ln>
        </p:spPr>
        <p:txBody>
          <a:bodyPr wrap="square" lIns="0" tIns="0" rIns="0" bIns="0" rtlCol="0"/>
          <a:lstStyle/>
          <a:p>
            <a:endParaRPr/>
          </a:p>
        </p:txBody>
      </p:sp>
      <p:sp>
        <p:nvSpPr>
          <p:cNvPr id="481" name="object 481"/>
          <p:cNvSpPr/>
          <p:nvPr/>
        </p:nvSpPr>
        <p:spPr>
          <a:xfrm>
            <a:off x="7555634" y="4034882"/>
            <a:ext cx="167640" cy="0"/>
          </a:xfrm>
          <a:custGeom>
            <a:avLst/>
            <a:gdLst/>
            <a:ahLst/>
            <a:cxnLst/>
            <a:rect l="l" t="t" r="r" b="b"/>
            <a:pathLst>
              <a:path w="167640">
                <a:moveTo>
                  <a:pt x="0" y="0"/>
                </a:moveTo>
                <a:lnTo>
                  <a:pt x="167211" y="0"/>
                </a:lnTo>
              </a:path>
            </a:pathLst>
          </a:custGeom>
          <a:ln w="3175">
            <a:solidFill>
              <a:srgbClr val="000000"/>
            </a:solidFill>
          </a:ln>
        </p:spPr>
        <p:txBody>
          <a:bodyPr wrap="square" lIns="0" tIns="0" rIns="0" bIns="0" rtlCol="0"/>
          <a:lstStyle/>
          <a:p>
            <a:endParaRPr/>
          </a:p>
        </p:txBody>
      </p:sp>
      <p:sp>
        <p:nvSpPr>
          <p:cNvPr id="482" name="object 482"/>
          <p:cNvSpPr/>
          <p:nvPr/>
        </p:nvSpPr>
        <p:spPr>
          <a:xfrm>
            <a:off x="7885251" y="4034882"/>
            <a:ext cx="44450" cy="0"/>
          </a:xfrm>
          <a:custGeom>
            <a:avLst/>
            <a:gdLst/>
            <a:ahLst/>
            <a:cxnLst/>
            <a:rect l="l" t="t" r="r" b="b"/>
            <a:pathLst>
              <a:path w="44450">
                <a:moveTo>
                  <a:pt x="0" y="0"/>
                </a:moveTo>
                <a:lnTo>
                  <a:pt x="43863" y="0"/>
                </a:lnTo>
              </a:path>
            </a:pathLst>
          </a:custGeom>
          <a:ln w="3175">
            <a:solidFill>
              <a:srgbClr val="000000"/>
            </a:solidFill>
          </a:ln>
        </p:spPr>
        <p:txBody>
          <a:bodyPr wrap="square" lIns="0" tIns="0" rIns="0" bIns="0" rtlCol="0"/>
          <a:lstStyle/>
          <a:p>
            <a:endParaRPr/>
          </a:p>
        </p:txBody>
      </p:sp>
      <p:sp>
        <p:nvSpPr>
          <p:cNvPr id="483" name="object 483"/>
          <p:cNvSpPr/>
          <p:nvPr/>
        </p:nvSpPr>
        <p:spPr>
          <a:xfrm>
            <a:off x="7947430" y="4034882"/>
            <a:ext cx="167640" cy="0"/>
          </a:xfrm>
          <a:custGeom>
            <a:avLst/>
            <a:gdLst/>
            <a:ahLst/>
            <a:cxnLst/>
            <a:rect l="l" t="t" r="r" b="b"/>
            <a:pathLst>
              <a:path w="167640">
                <a:moveTo>
                  <a:pt x="0" y="0"/>
                </a:moveTo>
                <a:lnTo>
                  <a:pt x="167211" y="0"/>
                </a:lnTo>
              </a:path>
            </a:pathLst>
          </a:custGeom>
          <a:ln w="3175">
            <a:solidFill>
              <a:srgbClr val="000000"/>
            </a:solidFill>
          </a:ln>
        </p:spPr>
        <p:txBody>
          <a:bodyPr wrap="square" lIns="0" tIns="0" rIns="0" bIns="0" rtlCol="0"/>
          <a:lstStyle/>
          <a:p>
            <a:endParaRPr/>
          </a:p>
        </p:txBody>
      </p:sp>
      <p:sp>
        <p:nvSpPr>
          <p:cNvPr id="484" name="object 484"/>
          <p:cNvSpPr/>
          <p:nvPr/>
        </p:nvSpPr>
        <p:spPr>
          <a:xfrm>
            <a:off x="8133048" y="4034883"/>
            <a:ext cx="187960" cy="0"/>
          </a:xfrm>
          <a:custGeom>
            <a:avLst/>
            <a:gdLst/>
            <a:ahLst/>
            <a:cxnLst/>
            <a:rect l="l" t="t" r="r" b="b"/>
            <a:pathLst>
              <a:path w="187959">
                <a:moveTo>
                  <a:pt x="0" y="0"/>
                </a:moveTo>
                <a:lnTo>
                  <a:pt x="187861" y="0"/>
                </a:lnTo>
              </a:path>
            </a:pathLst>
          </a:custGeom>
          <a:ln w="3175">
            <a:solidFill>
              <a:srgbClr val="000000"/>
            </a:solidFill>
          </a:ln>
        </p:spPr>
        <p:txBody>
          <a:bodyPr wrap="square" lIns="0" tIns="0" rIns="0" bIns="0" rtlCol="0"/>
          <a:lstStyle/>
          <a:p>
            <a:endParaRPr/>
          </a:p>
        </p:txBody>
      </p:sp>
      <p:sp>
        <p:nvSpPr>
          <p:cNvPr id="485" name="object 485"/>
          <p:cNvSpPr/>
          <p:nvPr/>
        </p:nvSpPr>
        <p:spPr>
          <a:xfrm>
            <a:off x="8339225" y="4034882"/>
            <a:ext cx="167640" cy="0"/>
          </a:xfrm>
          <a:custGeom>
            <a:avLst/>
            <a:gdLst/>
            <a:ahLst/>
            <a:cxnLst/>
            <a:rect l="l" t="t" r="r" b="b"/>
            <a:pathLst>
              <a:path w="167640">
                <a:moveTo>
                  <a:pt x="0" y="0"/>
                </a:moveTo>
                <a:lnTo>
                  <a:pt x="167303" y="0"/>
                </a:lnTo>
              </a:path>
            </a:pathLst>
          </a:custGeom>
          <a:ln w="3175">
            <a:solidFill>
              <a:srgbClr val="000000"/>
            </a:solidFill>
          </a:ln>
        </p:spPr>
        <p:txBody>
          <a:bodyPr wrap="square" lIns="0" tIns="0" rIns="0" bIns="0" rtlCol="0"/>
          <a:lstStyle/>
          <a:p>
            <a:endParaRPr/>
          </a:p>
        </p:txBody>
      </p:sp>
      <p:sp>
        <p:nvSpPr>
          <p:cNvPr id="486" name="object 486"/>
          <p:cNvSpPr/>
          <p:nvPr/>
        </p:nvSpPr>
        <p:spPr>
          <a:xfrm>
            <a:off x="8524843" y="4034883"/>
            <a:ext cx="187960" cy="0"/>
          </a:xfrm>
          <a:custGeom>
            <a:avLst/>
            <a:gdLst/>
            <a:ahLst/>
            <a:cxnLst/>
            <a:rect l="l" t="t" r="r" b="b"/>
            <a:pathLst>
              <a:path w="187959">
                <a:moveTo>
                  <a:pt x="0" y="0"/>
                </a:moveTo>
                <a:lnTo>
                  <a:pt x="187861" y="0"/>
                </a:lnTo>
              </a:path>
            </a:pathLst>
          </a:custGeom>
          <a:ln w="3175">
            <a:solidFill>
              <a:srgbClr val="000000"/>
            </a:solidFill>
          </a:ln>
        </p:spPr>
        <p:txBody>
          <a:bodyPr wrap="square" lIns="0" tIns="0" rIns="0" bIns="0" rtlCol="0"/>
          <a:lstStyle/>
          <a:p>
            <a:endParaRPr/>
          </a:p>
        </p:txBody>
      </p:sp>
      <p:sp>
        <p:nvSpPr>
          <p:cNvPr id="487" name="object 487"/>
          <p:cNvSpPr/>
          <p:nvPr/>
        </p:nvSpPr>
        <p:spPr>
          <a:xfrm>
            <a:off x="5472071" y="3834221"/>
            <a:ext cx="498475" cy="0"/>
          </a:xfrm>
          <a:custGeom>
            <a:avLst/>
            <a:gdLst/>
            <a:ahLst/>
            <a:cxnLst/>
            <a:rect l="l" t="t" r="r" b="b"/>
            <a:pathLst>
              <a:path w="498475">
                <a:moveTo>
                  <a:pt x="0" y="0"/>
                </a:moveTo>
                <a:lnTo>
                  <a:pt x="497974" y="0"/>
                </a:lnTo>
              </a:path>
            </a:pathLst>
          </a:custGeom>
          <a:ln w="3175">
            <a:solidFill>
              <a:srgbClr val="000000"/>
            </a:solidFill>
          </a:ln>
        </p:spPr>
        <p:txBody>
          <a:bodyPr wrap="square" lIns="0" tIns="0" rIns="0" bIns="0" rtlCol="0"/>
          <a:lstStyle/>
          <a:p>
            <a:endParaRPr/>
          </a:p>
        </p:txBody>
      </p:sp>
      <p:sp>
        <p:nvSpPr>
          <p:cNvPr id="488" name="object 488"/>
          <p:cNvSpPr/>
          <p:nvPr/>
        </p:nvSpPr>
        <p:spPr>
          <a:xfrm>
            <a:off x="6173978" y="3834221"/>
            <a:ext cx="2540" cy="0"/>
          </a:xfrm>
          <a:custGeom>
            <a:avLst/>
            <a:gdLst/>
            <a:ahLst/>
            <a:cxnLst/>
            <a:rect l="l" t="t" r="r" b="b"/>
            <a:pathLst>
              <a:path w="2539">
                <a:moveTo>
                  <a:pt x="0" y="0"/>
                </a:moveTo>
                <a:lnTo>
                  <a:pt x="2380" y="0"/>
                </a:lnTo>
              </a:path>
            </a:pathLst>
          </a:custGeom>
          <a:ln w="3175">
            <a:solidFill>
              <a:srgbClr val="000000"/>
            </a:solidFill>
          </a:ln>
        </p:spPr>
        <p:txBody>
          <a:bodyPr wrap="square" lIns="0" tIns="0" rIns="0" bIns="0" rtlCol="0"/>
          <a:lstStyle/>
          <a:p>
            <a:endParaRPr/>
          </a:p>
        </p:txBody>
      </p:sp>
      <p:sp>
        <p:nvSpPr>
          <p:cNvPr id="489" name="object 489"/>
          <p:cNvSpPr/>
          <p:nvPr/>
        </p:nvSpPr>
        <p:spPr>
          <a:xfrm>
            <a:off x="6194629" y="3834221"/>
            <a:ext cx="167640" cy="0"/>
          </a:xfrm>
          <a:custGeom>
            <a:avLst/>
            <a:gdLst/>
            <a:ahLst/>
            <a:cxnLst/>
            <a:rect l="l" t="t" r="r" b="b"/>
            <a:pathLst>
              <a:path w="167639">
                <a:moveTo>
                  <a:pt x="0" y="0"/>
                </a:moveTo>
                <a:lnTo>
                  <a:pt x="167303" y="0"/>
                </a:lnTo>
              </a:path>
            </a:pathLst>
          </a:custGeom>
          <a:ln w="3175">
            <a:solidFill>
              <a:srgbClr val="000000"/>
            </a:solidFill>
          </a:ln>
        </p:spPr>
        <p:txBody>
          <a:bodyPr wrap="square" lIns="0" tIns="0" rIns="0" bIns="0" rtlCol="0"/>
          <a:lstStyle/>
          <a:p>
            <a:endParaRPr/>
          </a:p>
        </p:txBody>
      </p:sp>
      <p:sp>
        <p:nvSpPr>
          <p:cNvPr id="490" name="object 490"/>
          <p:cNvSpPr/>
          <p:nvPr/>
        </p:nvSpPr>
        <p:spPr>
          <a:xfrm>
            <a:off x="6380248" y="3834221"/>
            <a:ext cx="187960" cy="0"/>
          </a:xfrm>
          <a:custGeom>
            <a:avLst/>
            <a:gdLst/>
            <a:ahLst/>
            <a:cxnLst/>
            <a:rect l="l" t="t" r="r" b="b"/>
            <a:pathLst>
              <a:path w="187959">
                <a:moveTo>
                  <a:pt x="0" y="0"/>
                </a:moveTo>
                <a:lnTo>
                  <a:pt x="187907" y="0"/>
                </a:lnTo>
              </a:path>
            </a:pathLst>
          </a:custGeom>
          <a:ln w="3175">
            <a:solidFill>
              <a:srgbClr val="000000"/>
            </a:solidFill>
          </a:ln>
        </p:spPr>
        <p:txBody>
          <a:bodyPr wrap="square" lIns="0" tIns="0" rIns="0" bIns="0" rtlCol="0"/>
          <a:lstStyle/>
          <a:p>
            <a:endParaRPr/>
          </a:p>
        </p:txBody>
      </p:sp>
      <p:sp>
        <p:nvSpPr>
          <p:cNvPr id="491" name="object 491"/>
          <p:cNvSpPr/>
          <p:nvPr/>
        </p:nvSpPr>
        <p:spPr>
          <a:xfrm>
            <a:off x="6586562" y="3834221"/>
            <a:ext cx="167640" cy="0"/>
          </a:xfrm>
          <a:custGeom>
            <a:avLst/>
            <a:gdLst/>
            <a:ahLst/>
            <a:cxnLst/>
            <a:rect l="l" t="t" r="r" b="b"/>
            <a:pathLst>
              <a:path w="167640">
                <a:moveTo>
                  <a:pt x="0" y="0"/>
                </a:moveTo>
                <a:lnTo>
                  <a:pt x="167165" y="0"/>
                </a:lnTo>
              </a:path>
            </a:pathLst>
          </a:custGeom>
          <a:ln w="3175">
            <a:solidFill>
              <a:srgbClr val="000000"/>
            </a:solidFill>
          </a:ln>
        </p:spPr>
        <p:txBody>
          <a:bodyPr wrap="square" lIns="0" tIns="0" rIns="0" bIns="0" rtlCol="0"/>
          <a:lstStyle/>
          <a:p>
            <a:endParaRPr/>
          </a:p>
        </p:txBody>
      </p:sp>
      <p:sp>
        <p:nvSpPr>
          <p:cNvPr id="492" name="object 492"/>
          <p:cNvSpPr/>
          <p:nvPr/>
        </p:nvSpPr>
        <p:spPr>
          <a:xfrm>
            <a:off x="6772043" y="3834221"/>
            <a:ext cx="167640" cy="0"/>
          </a:xfrm>
          <a:custGeom>
            <a:avLst/>
            <a:gdLst/>
            <a:ahLst/>
            <a:cxnLst/>
            <a:rect l="l" t="t" r="r" b="b"/>
            <a:pathLst>
              <a:path w="167640">
                <a:moveTo>
                  <a:pt x="0" y="0"/>
                </a:moveTo>
                <a:lnTo>
                  <a:pt x="167211" y="0"/>
                </a:lnTo>
              </a:path>
            </a:pathLst>
          </a:custGeom>
          <a:ln w="3175">
            <a:solidFill>
              <a:srgbClr val="000000"/>
            </a:solidFill>
          </a:ln>
        </p:spPr>
        <p:txBody>
          <a:bodyPr wrap="square" lIns="0" tIns="0" rIns="0" bIns="0" rtlCol="0"/>
          <a:lstStyle/>
          <a:p>
            <a:endParaRPr/>
          </a:p>
        </p:txBody>
      </p:sp>
      <p:sp>
        <p:nvSpPr>
          <p:cNvPr id="493" name="object 493"/>
          <p:cNvSpPr/>
          <p:nvPr/>
        </p:nvSpPr>
        <p:spPr>
          <a:xfrm>
            <a:off x="6957569" y="3834221"/>
            <a:ext cx="1270" cy="0"/>
          </a:xfrm>
          <a:custGeom>
            <a:avLst/>
            <a:gdLst/>
            <a:ahLst/>
            <a:cxnLst/>
            <a:rect l="l" t="t" r="r" b="b"/>
            <a:pathLst>
              <a:path w="1270">
                <a:moveTo>
                  <a:pt x="0" y="0"/>
                </a:moveTo>
                <a:lnTo>
                  <a:pt x="1236" y="0"/>
                </a:lnTo>
              </a:path>
            </a:pathLst>
          </a:custGeom>
          <a:ln w="3175">
            <a:solidFill>
              <a:srgbClr val="000000"/>
            </a:solidFill>
          </a:ln>
        </p:spPr>
        <p:txBody>
          <a:bodyPr wrap="square" lIns="0" tIns="0" rIns="0" bIns="0" rtlCol="0"/>
          <a:lstStyle/>
          <a:p>
            <a:endParaRPr/>
          </a:p>
        </p:txBody>
      </p:sp>
      <p:sp>
        <p:nvSpPr>
          <p:cNvPr id="494" name="object 494"/>
          <p:cNvSpPr/>
          <p:nvPr/>
        </p:nvSpPr>
        <p:spPr>
          <a:xfrm>
            <a:off x="6978356" y="3834221"/>
            <a:ext cx="167640" cy="0"/>
          </a:xfrm>
          <a:custGeom>
            <a:avLst/>
            <a:gdLst/>
            <a:ahLst/>
            <a:cxnLst/>
            <a:rect l="l" t="t" r="r" b="b"/>
            <a:pathLst>
              <a:path w="167640">
                <a:moveTo>
                  <a:pt x="0" y="0"/>
                </a:moveTo>
                <a:lnTo>
                  <a:pt x="167165" y="0"/>
                </a:lnTo>
              </a:path>
            </a:pathLst>
          </a:custGeom>
          <a:ln w="3175">
            <a:solidFill>
              <a:srgbClr val="000000"/>
            </a:solidFill>
          </a:ln>
        </p:spPr>
        <p:txBody>
          <a:bodyPr wrap="square" lIns="0" tIns="0" rIns="0" bIns="0" rtlCol="0"/>
          <a:lstStyle/>
          <a:p>
            <a:endParaRPr/>
          </a:p>
        </p:txBody>
      </p:sp>
      <p:sp>
        <p:nvSpPr>
          <p:cNvPr id="495" name="object 495"/>
          <p:cNvSpPr/>
          <p:nvPr/>
        </p:nvSpPr>
        <p:spPr>
          <a:xfrm>
            <a:off x="7163838" y="3834221"/>
            <a:ext cx="167640" cy="0"/>
          </a:xfrm>
          <a:custGeom>
            <a:avLst/>
            <a:gdLst/>
            <a:ahLst/>
            <a:cxnLst/>
            <a:rect l="l" t="t" r="r" b="b"/>
            <a:pathLst>
              <a:path w="167640">
                <a:moveTo>
                  <a:pt x="0" y="0"/>
                </a:moveTo>
                <a:lnTo>
                  <a:pt x="167211" y="0"/>
                </a:lnTo>
              </a:path>
            </a:pathLst>
          </a:custGeom>
          <a:ln w="3175">
            <a:solidFill>
              <a:srgbClr val="000000"/>
            </a:solidFill>
          </a:ln>
        </p:spPr>
        <p:txBody>
          <a:bodyPr wrap="square" lIns="0" tIns="0" rIns="0" bIns="0" rtlCol="0"/>
          <a:lstStyle/>
          <a:p>
            <a:endParaRPr/>
          </a:p>
        </p:txBody>
      </p:sp>
      <p:sp>
        <p:nvSpPr>
          <p:cNvPr id="496" name="object 496"/>
          <p:cNvSpPr/>
          <p:nvPr/>
        </p:nvSpPr>
        <p:spPr>
          <a:xfrm>
            <a:off x="7349365" y="3834221"/>
            <a:ext cx="1270" cy="0"/>
          </a:xfrm>
          <a:custGeom>
            <a:avLst/>
            <a:gdLst/>
            <a:ahLst/>
            <a:cxnLst/>
            <a:rect l="l" t="t" r="r" b="b"/>
            <a:pathLst>
              <a:path w="1270">
                <a:moveTo>
                  <a:pt x="0" y="0"/>
                </a:moveTo>
                <a:lnTo>
                  <a:pt x="1236" y="0"/>
                </a:lnTo>
              </a:path>
            </a:pathLst>
          </a:custGeom>
          <a:ln w="3175">
            <a:solidFill>
              <a:srgbClr val="000000"/>
            </a:solidFill>
          </a:ln>
        </p:spPr>
        <p:txBody>
          <a:bodyPr wrap="square" lIns="0" tIns="0" rIns="0" bIns="0" rtlCol="0"/>
          <a:lstStyle/>
          <a:p>
            <a:endParaRPr/>
          </a:p>
        </p:txBody>
      </p:sp>
      <p:sp>
        <p:nvSpPr>
          <p:cNvPr id="497" name="object 497"/>
          <p:cNvSpPr/>
          <p:nvPr/>
        </p:nvSpPr>
        <p:spPr>
          <a:xfrm>
            <a:off x="7370152" y="3834221"/>
            <a:ext cx="167640" cy="0"/>
          </a:xfrm>
          <a:custGeom>
            <a:avLst/>
            <a:gdLst/>
            <a:ahLst/>
            <a:cxnLst/>
            <a:rect l="l" t="t" r="r" b="b"/>
            <a:pathLst>
              <a:path w="167640">
                <a:moveTo>
                  <a:pt x="0" y="0"/>
                </a:moveTo>
                <a:lnTo>
                  <a:pt x="167165" y="0"/>
                </a:lnTo>
              </a:path>
            </a:pathLst>
          </a:custGeom>
          <a:ln w="3175">
            <a:solidFill>
              <a:srgbClr val="000000"/>
            </a:solidFill>
          </a:ln>
        </p:spPr>
        <p:txBody>
          <a:bodyPr wrap="square" lIns="0" tIns="0" rIns="0" bIns="0" rtlCol="0"/>
          <a:lstStyle/>
          <a:p>
            <a:endParaRPr/>
          </a:p>
        </p:txBody>
      </p:sp>
      <p:sp>
        <p:nvSpPr>
          <p:cNvPr id="498" name="object 498"/>
          <p:cNvSpPr/>
          <p:nvPr/>
        </p:nvSpPr>
        <p:spPr>
          <a:xfrm>
            <a:off x="7555634" y="3834221"/>
            <a:ext cx="167640" cy="0"/>
          </a:xfrm>
          <a:custGeom>
            <a:avLst/>
            <a:gdLst/>
            <a:ahLst/>
            <a:cxnLst/>
            <a:rect l="l" t="t" r="r" b="b"/>
            <a:pathLst>
              <a:path w="167640">
                <a:moveTo>
                  <a:pt x="0" y="0"/>
                </a:moveTo>
                <a:lnTo>
                  <a:pt x="167211" y="0"/>
                </a:lnTo>
              </a:path>
            </a:pathLst>
          </a:custGeom>
          <a:ln w="3175">
            <a:solidFill>
              <a:srgbClr val="000000"/>
            </a:solidFill>
          </a:ln>
        </p:spPr>
        <p:txBody>
          <a:bodyPr wrap="square" lIns="0" tIns="0" rIns="0" bIns="0" rtlCol="0"/>
          <a:lstStyle/>
          <a:p>
            <a:endParaRPr/>
          </a:p>
        </p:txBody>
      </p:sp>
      <p:sp>
        <p:nvSpPr>
          <p:cNvPr id="499" name="object 499"/>
          <p:cNvSpPr/>
          <p:nvPr/>
        </p:nvSpPr>
        <p:spPr>
          <a:xfrm>
            <a:off x="7885251" y="3834221"/>
            <a:ext cx="44450" cy="0"/>
          </a:xfrm>
          <a:custGeom>
            <a:avLst/>
            <a:gdLst/>
            <a:ahLst/>
            <a:cxnLst/>
            <a:rect l="l" t="t" r="r" b="b"/>
            <a:pathLst>
              <a:path w="44450">
                <a:moveTo>
                  <a:pt x="0" y="0"/>
                </a:moveTo>
                <a:lnTo>
                  <a:pt x="43863" y="0"/>
                </a:lnTo>
              </a:path>
            </a:pathLst>
          </a:custGeom>
          <a:ln w="3175">
            <a:solidFill>
              <a:srgbClr val="000000"/>
            </a:solidFill>
          </a:ln>
        </p:spPr>
        <p:txBody>
          <a:bodyPr wrap="square" lIns="0" tIns="0" rIns="0" bIns="0" rtlCol="0"/>
          <a:lstStyle/>
          <a:p>
            <a:endParaRPr/>
          </a:p>
        </p:txBody>
      </p:sp>
      <p:sp>
        <p:nvSpPr>
          <p:cNvPr id="500" name="object 500"/>
          <p:cNvSpPr/>
          <p:nvPr/>
        </p:nvSpPr>
        <p:spPr>
          <a:xfrm>
            <a:off x="7947430" y="3834221"/>
            <a:ext cx="167640" cy="0"/>
          </a:xfrm>
          <a:custGeom>
            <a:avLst/>
            <a:gdLst/>
            <a:ahLst/>
            <a:cxnLst/>
            <a:rect l="l" t="t" r="r" b="b"/>
            <a:pathLst>
              <a:path w="167640">
                <a:moveTo>
                  <a:pt x="0" y="0"/>
                </a:moveTo>
                <a:lnTo>
                  <a:pt x="167211" y="0"/>
                </a:lnTo>
              </a:path>
            </a:pathLst>
          </a:custGeom>
          <a:ln w="3175">
            <a:solidFill>
              <a:srgbClr val="000000"/>
            </a:solidFill>
          </a:ln>
        </p:spPr>
        <p:txBody>
          <a:bodyPr wrap="square" lIns="0" tIns="0" rIns="0" bIns="0" rtlCol="0"/>
          <a:lstStyle/>
          <a:p>
            <a:endParaRPr/>
          </a:p>
        </p:txBody>
      </p:sp>
      <p:sp>
        <p:nvSpPr>
          <p:cNvPr id="501" name="object 501"/>
          <p:cNvSpPr/>
          <p:nvPr/>
        </p:nvSpPr>
        <p:spPr>
          <a:xfrm>
            <a:off x="8133048" y="3834221"/>
            <a:ext cx="187960" cy="0"/>
          </a:xfrm>
          <a:custGeom>
            <a:avLst/>
            <a:gdLst/>
            <a:ahLst/>
            <a:cxnLst/>
            <a:rect l="l" t="t" r="r" b="b"/>
            <a:pathLst>
              <a:path w="187959">
                <a:moveTo>
                  <a:pt x="0" y="0"/>
                </a:moveTo>
                <a:lnTo>
                  <a:pt x="187861" y="0"/>
                </a:lnTo>
              </a:path>
            </a:pathLst>
          </a:custGeom>
          <a:ln w="3175">
            <a:solidFill>
              <a:srgbClr val="000000"/>
            </a:solidFill>
          </a:ln>
        </p:spPr>
        <p:txBody>
          <a:bodyPr wrap="square" lIns="0" tIns="0" rIns="0" bIns="0" rtlCol="0"/>
          <a:lstStyle/>
          <a:p>
            <a:endParaRPr/>
          </a:p>
        </p:txBody>
      </p:sp>
      <p:sp>
        <p:nvSpPr>
          <p:cNvPr id="502" name="object 502"/>
          <p:cNvSpPr/>
          <p:nvPr/>
        </p:nvSpPr>
        <p:spPr>
          <a:xfrm>
            <a:off x="8339225" y="3834221"/>
            <a:ext cx="167640" cy="0"/>
          </a:xfrm>
          <a:custGeom>
            <a:avLst/>
            <a:gdLst/>
            <a:ahLst/>
            <a:cxnLst/>
            <a:rect l="l" t="t" r="r" b="b"/>
            <a:pathLst>
              <a:path w="167640">
                <a:moveTo>
                  <a:pt x="0" y="0"/>
                </a:moveTo>
                <a:lnTo>
                  <a:pt x="167303" y="0"/>
                </a:lnTo>
              </a:path>
            </a:pathLst>
          </a:custGeom>
          <a:ln w="3175">
            <a:solidFill>
              <a:srgbClr val="000000"/>
            </a:solidFill>
          </a:ln>
        </p:spPr>
        <p:txBody>
          <a:bodyPr wrap="square" lIns="0" tIns="0" rIns="0" bIns="0" rtlCol="0"/>
          <a:lstStyle/>
          <a:p>
            <a:endParaRPr/>
          </a:p>
        </p:txBody>
      </p:sp>
      <p:sp>
        <p:nvSpPr>
          <p:cNvPr id="503" name="object 503"/>
          <p:cNvSpPr/>
          <p:nvPr/>
        </p:nvSpPr>
        <p:spPr>
          <a:xfrm>
            <a:off x="8524843" y="3834221"/>
            <a:ext cx="187960" cy="0"/>
          </a:xfrm>
          <a:custGeom>
            <a:avLst/>
            <a:gdLst/>
            <a:ahLst/>
            <a:cxnLst/>
            <a:rect l="l" t="t" r="r" b="b"/>
            <a:pathLst>
              <a:path w="187959">
                <a:moveTo>
                  <a:pt x="0" y="0"/>
                </a:moveTo>
                <a:lnTo>
                  <a:pt x="187861" y="0"/>
                </a:lnTo>
              </a:path>
            </a:pathLst>
          </a:custGeom>
          <a:ln w="3175">
            <a:solidFill>
              <a:srgbClr val="000000"/>
            </a:solidFill>
          </a:ln>
        </p:spPr>
        <p:txBody>
          <a:bodyPr wrap="square" lIns="0" tIns="0" rIns="0" bIns="0" rtlCol="0"/>
          <a:lstStyle/>
          <a:p>
            <a:endParaRPr/>
          </a:p>
        </p:txBody>
      </p:sp>
      <p:sp>
        <p:nvSpPr>
          <p:cNvPr id="504" name="object 504"/>
          <p:cNvSpPr/>
          <p:nvPr/>
        </p:nvSpPr>
        <p:spPr>
          <a:xfrm>
            <a:off x="5472071" y="3433995"/>
            <a:ext cx="106680" cy="0"/>
          </a:xfrm>
          <a:custGeom>
            <a:avLst/>
            <a:gdLst/>
            <a:ahLst/>
            <a:cxnLst/>
            <a:rect l="l" t="t" r="r" b="b"/>
            <a:pathLst>
              <a:path w="106679">
                <a:moveTo>
                  <a:pt x="0" y="0"/>
                </a:moveTo>
                <a:lnTo>
                  <a:pt x="106178" y="0"/>
                </a:lnTo>
              </a:path>
            </a:pathLst>
          </a:custGeom>
          <a:ln w="3175">
            <a:solidFill>
              <a:srgbClr val="000000"/>
            </a:solidFill>
          </a:ln>
        </p:spPr>
        <p:txBody>
          <a:bodyPr wrap="square" lIns="0" tIns="0" rIns="0" bIns="0" rtlCol="0"/>
          <a:lstStyle/>
          <a:p>
            <a:endParaRPr/>
          </a:p>
        </p:txBody>
      </p:sp>
      <p:sp>
        <p:nvSpPr>
          <p:cNvPr id="505" name="object 505"/>
          <p:cNvSpPr/>
          <p:nvPr/>
        </p:nvSpPr>
        <p:spPr>
          <a:xfrm>
            <a:off x="5596565" y="3433995"/>
            <a:ext cx="188595" cy="0"/>
          </a:xfrm>
          <a:custGeom>
            <a:avLst/>
            <a:gdLst/>
            <a:ahLst/>
            <a:cxnLst/>
            <a:rect l="l" t="t" r="r" b="b"/>
            <a:pathLst>
              <a:path w="188595">
                <a:moveTo>
                  <a:pt x="0" y="0"/>
                </a:moveTo>
                <a:lnTo>
                  <a:pt x="187998" y="0"/>
                </a:lnTo>
              </a:path>
            </a:pathLst>
          </a:custGeom>
          <a:ln w="3175">
            <a:solidFill>
              <a:srgbClr val="000000"/>
            </a:solidFill>
          </a:ln>
        </p:spPr>
        <p:txBody>
          <a:bodyPr wrap="square" lIns="0" tIns="0" rIns="0" bIns="0" rtlCol="0"/>
          <a:lstStyle/>
          <a:p>
            <a:endParaRPr/>
          </a:p>
        </p:txBody>
      </p:sp>
      <p:sp>
        <p:nvSpPr>
          <p:cNvPr id="506" name="object 506"/>
          <p:cNvSpPr/>
          <p:nvPr/>
        </p:nvSpPr>
        <p:spPr>
          <a:xfrm>
            <a:off x="5802833" y="3433995"/>
            <a:ext cx="167640" cy="0"/>
          </a:xfrm>
          <a:custGeom>
            <a:avLst/>
            <a:gdLst/>
            <a:ahLst/>
            <a:cxnLst/>
            <a:rect l="l" t="t" r="r" b="b"/>
            <a:pathLst>
              <a:path w="167639">
                <a:moveTo>
                  <a:pt x="0" y="0"/>
                </a:moveTo>
                <a:lnTo>
                  <a:pt x="167211" y="0"/>
                </a:lnTo>
              </a:path>
            </a:pathLst>
          </a:custGeom>
          <a:ln w="3175">
            <a:solidFill>
              <a:srgbClr val="000000"/>
            </a:solidFill>
          </a:ln>
        </p:spPr>
        <p:txBody>
          <a:bodyPr wrap="square" lIns="0" tIns="0" rIns="0" bIns="0" rtlCol="0"/>
          <a:lstStyle/>
          <a:p>
            <a:endParaRPr/>
          </a:p>
        </p:txBody>
      </p:sp>
      <p:sp>
        <p:nvSpPr>
          <p:cNvPr id="507" name="object 507"/>
          <p:cNvSpPr/>
          <p:nvPr/>
        </p:nvSpPr>
        <p:spPr>
          <a:xfrm>
            <a:off x="5988361" y="3433995"/>
            <a:ext cx="188595" cy="0"/>
          </a:xfrm>
          <a:custGeom>
            <a:avLst/>
            <a:gdLst/>
            <a:ahLst/>
            <a:cxnLst/>
            <a:rect l="l" t="t" r="r" b="b"/>
            <a:pathLst>
              <a:path w="188595">
                <a:moveTo>
                  <a:pt x="0" y="0"/>
                </a:moveTo>
                <a:lnTo>
                  <a:pt x="187998" y="0"/>
                </a:lnTo>
              </a:path>
            </a:pathLst>
          </a:custGeom>
          <a:ln w="3175">
            <a:solidFill>
              <a:srgbClr val="000000"/>
            </a:solidFill>
          </a:ln>
        </p:spPr>
        <p:txBody>
          <a:bodyPr wrap="square" lIns="0" tIns="0" rIns="0" bIns="0" rtlCol="0"/>
          <a:lstStyle/>
          <a:p>
            <a:endParaRPr/>
          </a:p>
        </p:txBody>
      </p:sp>
      <p:sp>
        <p:nvSpPr>
          <p:cNvPr id="508" name="object 508"/>
          <p:cNvSpPr/>
          <p:nvPr/>
        </p:nvSpPr>
        <p:spPr>
          <a:xfrm>
            <a:off x="6194629" y="3433995"/>
            <a:ext cx="167640" cy="0"/>
          </a:xfrm>
          <a:custGeom>
            <a:avLst/>
            <a:gdLst/>
            <a:ahLst/>
            <a:cxnLst/>
            <a:rect l="l" t="t" r="r" b="b"/>
            <a:pathLst>
              <a:path w="167639">
                <a:moveTo>
                  <a:pt x="0" y="0"/>
                </a:moveTo>
                <a:lnTo>
                  <a:pt x="167303" y="0"/>
                </a:lnTo>
              </a:path>
            </a:pathLst>
          </a:custGeom>
          <a:ln w="3175">
            <a:solidFill>
              <a:srgbClr val="000000"/>
            </a:solidFill>
          </a:ln>
        </p:spPr>
        <p:txBody>
          <a:bodyPr wrap="square" lIns="0" tIns="0" rIns="0" bIns="0" rtlCol="0"/>
          <a:lstStyle/>
          <a:p>
            <a:endParaRPr/>
          </a:p>
        </p:txBody>
      </p:sp>
      <p:sp>
        <p:nvSpPr>
          <p:cNvPr id="509" name="object 509"/>
          <p:cNvSpPr/>
          <p:nvPr/>
        </p:nvSpPr>
        <p:spPr>
          <a:xfrm>
            <a:off x="6380248" y="3433995"/>
            <a:ext cx="187960" cy="0"/>
          </a:xfrm>
          <a:custGeom>
            <a:avLst/>
            <a:gdLst/>
            <a:ahLst/>
            <a:cxnLst/>
            <a:rect l="l" t="t" r="r" b="b"/>
            <a:pathLst>
              <a:path w="187959">
                <a:moveTo>
                  <a:pt x="0" y="0"/>
                </a:moveTo>
                <a:lnTo>
                  <a:pt x="187907" y="0"/>
                </a:lnTo>
              </a:path>
            </a:pathLst>
          </a:custGeom>
          <a:ln w="3175">
            <a:solidFill>
              <a:srgbClr val="000000"/>
            </a:solidFill>
          </a:ln>
        </p:spPr>
        <p:txBody>
          <a:bodyPr wrap="square" lIns="0" tIns="0" rIns="0" bIns="0" rtlCol="0"/>
          <a:lstStyle/>
          <a:p>
            <a:endParaRPr/>
          </a:p>
        </p:txBody>
      </p:sp>
      <p:sp>
        <p:nvSpPr>
          <p:cNvPr id="510" name="object 510"/>
          <p:cNvSpPr/>
          <p:nvPr/>
        </p:nvSpPr>
        <p:spPr>
          <a:xfrm>
            <a:off x="6586562" y="3433995"/>
            <a:ext cx="167640" cy="0"/>
          </a:xfrm>
          <a:custGeom>
            <a:avLst/>
            <a:gdLst/>
            <a:ahLst/>
            <a:cxnLst/>
            <a:rect l="l" t="t" r="r" b="b"/>
            <a:pathLst>
              <a:path w="167640">
                <a:moveTo>
                  <a:pt x="0" y="0"/>
                </a:moveTo>
                <a:lnTo>
                  <a:pt x="167165" y="0"/>
                </a:lnTo>
              </a:path>
            </a:pathLst>
          </a:custGeom>
          <a:ln w="3175">
            <a:solidFill>
              <a:srgbClr val="000000"/>
            </a:solidFill>
          </a:ln>
        </p:spPr>
        <p:txBody>
          <a:bodyPr wrap="square" lIns="0" tIns="0" rIns="0" bIns="0" rtlCol="0"/>
          <a:lstStyle/>
          <a:p>
            <a:endParaRPr/>
          </a:p>
        </p:txBody>
      </p:sp>
      <p:sp>
        <p:nvSpPr>
          <p:cNvPr id="511" name="object 511"/>
          <p:cNvSpPr/>
          <p:nvPr/>
        </p:nvSpPr>
        <p:spPr>
          <a:xfrm>
            <a:off x="6772043" y="3433995"/>
            <a:ext cx="167640" cy="0"/>
          </a:xfrm>
          <a:custGeom>
            <a:avLst/>
            <a:gdLst/>
            <a:ahLst/>
            <a:cxnLst/>
            <a:rect l="l" t="t" r="r" b="b"/>
            <a:pathLst>
              <a:path w="167640">
                <a:moveTo>
                  <a:pt x="0" y="0"/>
                </a:moveTo>
                <a:lnTo>
                  <a:pt x="167211" y="0"/>
                </a:lnTo>
              </a:path>
            </a:pathLst>
          </a:custGeom>
          <a:ln w="3175">
            <a:solidFill>
              <a:srgbClr val="000000"/>
            </a:solidFill>
          </a:ln>
        </p:spPr>
        <p:txBody>
          <a:bodyPr wrap="square" lIns="0" tIns="0" rIns="0" bIns="0" rtlCol="0"/>
          <a:lstStyle/>
          <a:p>
            <a:endParaRPr/>
          </a:p>
        </p:txBody>
      </p:sp>
      <p:sp>
        <p:nvSpPr>
          <p:cNvPr id="512" name="object 512"/>
          <p:cNvSpPr/>
          <p:nvPr/>
        </p:nvSpPr>
        <p:spPr>
          <a:xfrm>
            <a:off x="6957569" y="3433994"/>
            <a:ext cx="1270" cy="0"/>
          </a:xfrm>
          <a:custGeom>
            <a:avLst/>
            <a:gdLst/>
            <a:ahLst/>
            <a:cxnLst/>
            <a:rect l="l" t="t" r="r" b="b"/>
            <a:pathLst>
              <a:path w="1270">
                <a:moveTo>
                  <a:pt x="0" y="0"/>
                </a:moveTo>
                <a:lnTo>
                  <a:pt x="1236" y="0"/>
                </a:lnTo>
              </a:path>
            </a:pathLst>
          </a:custGeom>
          <a:ln w="3175">
            <a:solidFill>
              <a:srgbClr val="000000"/>
            </a:solidFill>
          </a:ln>
        </p:spPr>
        <p:txBody>
          <a:bodyPr wrap="square" lIns="0" tIns="0" rIns="0" bIns="0" rtlCol="0"/>
          <a:lstStyle/>
          <a:p>
            <a:endParaRPr/>
          </a:p>
        </p:txBody>
      </p:sp>
      <p:sp>
        <p:nvSpPr>
          <p:cNvPr id="513" name="object 513"/>
          <p:cNvSpPr/>
          <p:nvPr/>
        </p:nvSpPr>
        <p:spPr>
          <a:xfrm>
            <a:off x="6978356" y="3433995"/>
            <a:ext cx="167640" cy="0"/>
          </a:xfrm>
          <a:custGeom>
            <a:avLst/>
            <a:gdLst/>
            <a:ahLst/>
            <a:cxnLst/>
            <a:rect l="l" t="t" r="r" b="b"/>
            <a:pathLst>
              <a:path w="167640">
                <a:moveTo>
                  <a:pt x="0" y="0"/>
                </a:moveTo>
                <a:lnTo>
                  <a:pt x="167165" y="0"/>
                </a:lnTo>
              </a:path>
            </a:pathLst>
          </a:custGeom>
          <a:ln w="3175">
            <a:solidFill>
              <a:srgbClr val="000000"/>
            </a:solidFill>
          </a:ln>
        </p:spPr>
        <p:txBody>
          <a:bodyPr wrap="square" lIns="0" tIns="0" rIns="0" bIns="0" rtlCol="0"/>
          <a:lstStyle/>
          <a:p>
            <a:endParaRPr/>
          </a:p>
        </p:txBody>
      </p:sp>
      <p:sp>
        <p:nvSpPr>
          <p:cNvPr id="514" name="object 514"/>
          <p:cNvSpPr/>
          <p:nvPr/>
        </p:nvSpPr>
        <p:spPr>
          <a:xfrm>
            <a:off x="7163838" y="3433995"/>
            <a:ext cx="167640" cy="0"/>
          </a:xfrm>
          <a:custGeom>
            <a:avLst/>
            <a:gdLst/>
            <a:ahLst/>
            <a:cxnLst/>
            <a:rect l="l" t="t" r="r" b="b"/>
            <a:pathLst>
              <a:path w="167640">
                <a:moveTo>
                  <a:pt x="0" y="0"/>
                </a:moveTo>
                <a:lnTo>
                  <a:pt x="167211" y="0"/>
                </a:lnTo>
              </a:path>
            </a:pathLst>
          </a:custGeom>
          <a:ln w="3175">
            <a:solidFill>
              <a:srgbClr val="000000"/>
            </a:solidFill>
          </a:ln>
        </p:spPr>
        <p:txBody>
          <a:bodyPr wrap="square" lIns="0" tIns="0" rIns="0" bIns="0" rtlCol="0"/>
          <a:lstStyle/>
          <a:p>
            <a:endParaRPr/>
          </a:p>
        </p:txBody>
      </p:sp>
      <p:sp>
        <p:nvSpPr>
          <p:cNvPr id="515" name="object 515"/>
          <p:cNvSpPr/>
          <p:nvPr/>
        </p:nvSpPr>
        <p:spPr>
          <a:xfrm>
            <a:off x="7349365" y="3433994"/>
            <a:ext cx="1270" cy="0"/>
          </a:xfrm>
          <a:custGeom>
            <a:avLst/>
            <a:gdLst/>
            <a:ahLst/>
            <a:cxnLst/>
            <a:rect l="l" t="t" r="r" b="b"/>
            <a:pathLst>
              <a:path w="1270">
                <a:moveTo>
                  <a:pt x="0" y="0"/>
                </a:moveTo>
                <a:lnTo>
                  <a:pt x="1236" y="0"/>
                </a:lnTo>
              </a:path>
            </a:pathLst>
          </a:custGeom>
          <a:ln w="3175">
            <a:solidFill>
              <a:srgbClr val="000000"/>
            </a:solidFill>
          </a:ln>
        </p:spPr>
        <p:txBody>
          <a:bodyPr wrap="square" lIns="0" tIns="0" rIns="0" bIns="0" rtlCol="0"/>
          <a:lstStyle/>
          <a:p>
            <a:endParaRPr/>
          </a:p>
        </p:txBody>
      </p:sp>
      <p:sp>
        <p:nvSpPr>
          <p:cNvPr id="516" name="object 516"/>
          <p:cNvSpPr/>
          <p:nvPr/>
        </p:nvSpPr>
        <p:spPr>
          <a:xfrm>
            <a:off x="7370152" y="3433995"/>
            <a:ext cx="167640" cy="0"/>
          </a:xfrm>
          <a:custGeom>
            <a:avLst/>
            <a:gdLst/>
            <a:ahLst/>
            <a:cxnLst/>
            <a:rect l="l" t="t" r="r" b="b"/>
            <a:pathLst>
              <a:path w="167640">
                <a:moveTo>
                  <a:pt x="0" y="0"/>
                </a:moveTo>
                <a:lnTo>
                  <a:pt x="167165" y="0"/>
                </a:lnTo>
              </a:path>
            </a:pathLst>
          </a:custGeom>
          <a:ln w="3175">
            <a:solidFill>
              <a:srgbClr val="000000"/>
            </a:solidFill>
          </a:ln>
        </p:spPr>
        <p:txBody>
          <a:bodyPr wrap="square" lIns="0" tIns="0" rIns="0" bIns="0" rtlCol="0"/>
          <a:lstStyle/>
          <a:p>
            <a:endParaRPr/>
          </a:p>
        </p:txBody>
      </p:sp>
      <p:sp>
        <p:nvSpPr>
          <p:cNvPr id="517" name="object 517"/>
          <p:cNvSpPr/>
          <p:nvPr/>
        </p:nvSpPr>
        <p:spPr>
          <a:xfrm>
            <a:off x="7555634" y="3433995"/>
            <a:ext cx="167640" cy="0"/>
          </a:xfrm>
          <a:custGeom>
            <a:avLst/>
            <a:gdLst/>
            <a:ahLst/>
            <a:cxnLst/>
            <a:rect l="l" t="t" r="r" b="b"/>
            <a:pathLst>
              <a:path w="167640">
                <a:moveTo>
                  <a:pt x="0" y="0"/>
                </a:moveTo>
                <a:lnTo>
                  <a:pt x="167211" y="0"/>
                </a:lnTo>
              </a:path>
            </a:pathLst>
          </a:custGeom>
          <a:ln w="3175">
            <a:solidFill>
              <a:srgbClr val="000000"/>
            </a:solidFill>
          </a:ln>
        </p:spPr>
        <p:txBody>
          <a:bodyPr wrap="square" lIns="0" tIns="0" rIns="0" bIns="0" rtlCol="0"/>
          <a:lstStyle/>
          <a:p>
            <a:endParaRPr/>
          </a:p>
        </p:txBody>
      </p:sp>
      <p:sp>
        <p:nvSpPr>
          <p:cNvPr id="518" name="object 518"/>
          <p:cNvSpPr/>
          <p:nvPr/>
        </p:nvSpPr>
        <p:spPr>
          <a:xfrm>
            <a:off x="7741161" y="3433995"/>
            <a:ext cx="187960" cy="0"/>
          </a:xfrm>
          <a:custGeom>
            <a:avLst/>
            <a:gdLst/>
            <a:ahLst/>
            <a:cxnLst/>
            <a:rect l="l" t="t" r="r" b="b"/>
            <a:pathLst>
              <a:path w="187959">
                <a:moveTo>
                  <a:pt x="0" y="0"/>
                </a:moveTo>
                <a:lnTo>
                  <a:pt x="187952" y="0"/>
                </a:lnTo>
              </a:path>
            </a:pathLst>
          </a:custGeom>
          <a:ln w="3175">
            <a:solidFill>
              <a:srgbClr val="000000"/>
            </a:solidFill>
          </a:ln>
        </p:spPr>
        <p:txBody>
          <a:bodyPr wrap="square" lIns="0" tIns="0" rIns="0" bIns="0" rtlCol="0"/>
          <a:lstStyle/>
          <a:p>
            <a:endParaRPr/>
          </a:p>
        </p:txBody>
      </p:sp>
      <p:sp>
        <p:nvSpPr>
          <p:cNvPr id="519" name="object 519"/>
          <p:cNvSpPr/>
          <p:nvPr/>
        </p:nvSpPr>
        <p:spPr>
          <a:xfrm>
            <a:off x="7947430" y="3433995"/>
            <a:ext cx="167640" cy="0"/>
          </a:xfrm>
          <a:custGeom>
            <a:avLst/>
            <a:gdLst/>
            <a:ahLst/>
            <a:cxnLst/>
            <a:rect l="l" t="t" r="r" b="b"/>
            <a:pathLst>
              <a:path w="167640">
                <a:moveTo>
                  <a:pt x="0" y="0"/>
                </a:moveTo>
                <a:lnTo>
                  <a:pt x="167211" y="0"/>
                </a:lnTo>
              </a:path>
            </a:pathLst>
          </a:custGeom>
          <a:ln w="3175">
            <a:solidFill>
              <a:srgbClr val="000000"/>
            </a:solidFill>
          </a:ln>
        </p:spPr>
        <p:txBody>
          <a:bodyPr wrap="square" lIns="0" tIns="0" rIns="0" bIns="0" rtlCol="0"/>
          <a:lstStyle/>
          <a:p>
            <a:endParaRPr/>
          </a:p>
        </p:txBody>
      </p:sp>
      <p:sp>
        <p:nvSpPr>
          <p:cNvPr id="520" name="object 520"/>
          <p:cNvSpPr/>
          <p:nvPr/>
        </p:nvSpPr>
        <p:spPr>
          <a:xfrm>
            <a:off x="8133048" y="3433995"/>
            <a:ext cx="187960" cy="0"/>
          </a:xfrm>
          <a:custGeom>
            <a:avLst/>
            <a:gdLst/>
            <a:ahLst/>
            <a:cxnLst/>
            <a:rect l="l" t="t" r="r" b="b"/>
            <a:pathLst>
              <a:path w="187959">
                <a:moveTo>
                  <a:pt x="0" y="0"/>
                </a:moveTo>
                <a:lnTo>
                  <a:pt x="187861" y="0"/>
                </a:lnTo>
              </a:path>
            </a:pathLst>
          </a:custGeom>
          <a:ln w="3175">
            <a:solidFill>
              <a:srgbClr val="000000"/>
            </a:solidFill>
          </a:ln>
        </p:spPr>
        <p:txBody>
          <a:bodyPr wrap="square" lIns="0" tIns="0" rIns="0" bIns="0" rtlCol="0"/>
          <a:lstStyle/>
          <a:p>
            <a:endParaRPr/>
          </a:p>
        </p:txBody>
      </p:sp>
      <p:sp>
        <p:nvSpPr>
          <p:cNvPr id="521" name="object 521"/>
          <p:cNvSpPr/>
          <p:nvPr/>
        </p:nvSpPr>
        <p:spPr>
          <a:xfrm>
            <a:off x="8339225" y="3433995"/>
            <a:ext cx="167640" cy="0"/>
          </a:xfrm>
          <a:custGeom>
            <a:avLst/>
            <a:gdLst/>
            <a:ahLst/>
            <a:cxnLst/>
            <a:rect l="l" t="t" r="r" b="b"/>
            <a:pathLst>
              <a:path w="167640">
                <a:moveTo>
                  <a:pt x="0" y="0"/>
                </a:moveTo>
                <a:lnTo>
                  <a:pt x="167303" y="0"/>
                </a:lnTo>
              </a:path>
            </a:pathLst>
          </a:custGeom>
          <a:ln w="3175">
            <a:solidFill>
              <a:srgbClr val="000000"/>
            </a:solidFill>
          </a:ln>
        </p:spPr>
        <p:txBody>
          <a:bodyPr wrap="square" lIns="0" tIns="0" rIns="0" bIns="0" rtlCol="0"/>
          <a:lstStyle/>
          <a:p>
            <a:endParaRPr/>
          </a:p>
        </p:txBody>
      </p:sp>
      <p:sp>
        <p:nvSpPr>
          <p:cNvPr id="522" name="object 522"/>
          <p:cNvSpPr/>
          <p:nvPr/>
        </p:nvSpPr>
        <p:spPr>
          <a:xfrm>
            <a:off x="8524843" y="3433995"/>
            <a:ext cx="187960" cy="0"/>
          </a:xfrm>
          <a:custGeom>
            <a:avLst/>
            <a:gdLst/>
            <a:ahLst/>
            <a:cxnLst/>
            <a:rect l="l" t="t" r="r" b="b"/>
            <a:pathLst>
              <a:path w="187959">
                <a:moveTo>
                  <a:pt x="0" y="0"/>
                </a:moveTo>
                <a:lnTo>
                  <a:pt x="187861" y="0"/>
                </a:lnTo>
              </a:path>
            </a:pathLst>
          </a:custGeom>
          <a:ln w="3175">
            <a:solidFill>
              <a:srgbClr val="000000"/>
            </a:solidFill>
          </a:ln>
        </p:spPr>
        <p:txBody>
          <a:bodyPr wrap="square" lIns="0" tIns="0" rIns="0" bIns="0" rtlCol="0"/>
          <a:lstStyle/>
          <a:p>
            <a:endParaRPr/>
          </a:p>
        </p:txBody>
      </p:sp>
      <p:sp>
        <p:nvSpPr>
          <p:cNvPr id="523" name="object 523"/>
          <p:cNvSpPr/>
          <p:nvPr/>
        </p:nvSpPr>
        <p:spPr>
          <a:xfrm>
            <a:off x="5472071" y="3032814"/>
            <a:ext cx="498475" cy="0"/>
          </a:xfrm>
          <a:custGeom>
            <a:avLst/>
            <a:gdLst/>
            <a:ahLst/>
            <a:cxnLst/>
            <a:rect l="l" t="t" r="r" b="b"/>
            <a:pathLst>
              <a:path w="498475">
                <a:moveTo>
                  <a:pt x="0" y="0"/>
                </a:moveTo>
                <a:lnTo>
                  <a:pt x="497974" y="0"/>
                </a:lnTo>
              </a:path>
            </a:pathLst>
          </a:custGeom>
          <a:ln w="3175">
            <a:solidFill>
              <a:srgbClr val="000000"/>
            </a:solidFill>
          </a:ln>
        </p:spPr>
        <p:txBody>
          <a:bodyPr wrap="square" lIns="0" tIns="0" rIns="0" bIns="0" rtlCol="0"/>
          <a:lstStyle/>
          <a:p>
            <a:endParaRPr/>
          </a:p>
        </p:txBody>
      </p:sp>
      <p:sp>
        <p:nvSpPr>
          <p:cNvPr id="524" name="object 524"/>
          <p:cNvSpPr/>
          <p:nvPr/>
        </p:nvSpPr>
        <p:spPr>
          <a:xfrm>
            <a:off x="6173978" y="3032814"/>
            <a:ext cx="2540" cy="0"/>
          </a:xfrm>
          <a:custGeom>
            <a:avLst/>
            <a:gdLst/>
            <a:ahLst/>
            <a:cxnLst/>
            <a:rect l="l" t="t" r="r" b="b"/>
            <a:pathLst>
              <a:path w="2539">
                <a:moveTo>
                  <a:pt x="0" y="0"/>
                </a:moveTo>
                <a:lnTo>
                  <a:pt x="2380" y="0"/>
                </a:lnTo>
              </a:path>
            </a:pathLst>
          </a:custGeom>
          <a:ln w="3175">
            <a:solidFill>
              <a:srgbClr val="000000"/>
            </a:solidFill>
          </a:ln>
        </p:spPr>
        <p:txBody>
          <a:bodyPr wrap="square" lIns="0" tIns="0" rIns="0" bIns="0" rtlCol="0"/>
          <a:lstStyle/>
          <a:p>
            <a:endParaRPr/>
          </a:p>
        </p:txBody>
      </p:sp>
      <p:sp>
        <p:nvSpPr>
          <p:cNvPr id="525" name="object 525"/>
          <p:cNvSpPr/>
          <p:nvPr/>
        </p:nvSpPr>
        <p:spPr>
          <a:xfrm>
            <a:off x="6194629" y="3032814"/>
            <a:ext cx="167640" cy="0"/>
          </a:xfrm>
          <a:custGeom>
            <a:avLst/>
            <a:gdLst/>
            <a:ahLst/>
            <a:cxnLst/>
            <a:rect l="l" t="t" r="r" b="b"/>
            <a:pathLst>
              <a:path w="167639">
                <a:moveTo>
                  <a:pt x="0" y="0"/>
                </a:moveTo>
                <a:lnTo>
                  <a:pt x="167303" y="0"/>
                </a:lnTo>
              </a:path>
            </a:pathLst>
          </a:custGeom>
          <a:ln w="3175">
            <a:solidFill>
              <a:srgbClr val="000000"/>
            </a:solidFill>
          </a:ln>
        </p:spPr>
        <p:txBody>
          <a:bodyPr wrap="square" lIns="0" tIns="0" rIns="0" bIns="0" rtlCol="0"/>
          <a:lstStyle/>
          <a:p>
            <a:endParaRPr/>
          </a:p>
        </p:txBody>
      </p:sp>
      <p:sp>
        <p:nvSpPr>
          <p:cNvPr id="526" name="object 526"/>
          <p:cNvSpPr/>
          <p:nvPr/>
        </p:nvSpPr>
        <p:spPr>
          <a:xfrm>
            <a:off x="6380248" y="3032814"/>
            <a:ext cx="187960" cy="0"/>
          </a:xfrm>
          <a:custGeom>
            <a:avLst/>
            <a:gdLst/>
            <a:ahLst/>
            <a:cxnLst/>
            <a:rect l="l" t="t" r="r" b="b"/>
            <a:pathLst>
              <a:path w="187959">
                <a:moveTo>
                  <a:pt x="0" y="0"/>
                </a:moveTo>
                <a:lnTo>
                  <a:pt x="187907" y="0"/>
                </a:lnTo>
              </a:path>
            </a:pathLst>
          </a:custGeom>
          <a:ln w="3175">
            <a:solidFill>
              <a:srgbClr val="000000"/>
            </a:solidFill>
          </a:ln>
        </p:spPr>
        <p:txBody>
          <a:bodyPr wrap="square" lIns="0" tIns="0" rIns="0" bIns="0" rtlCol="0"/>
          <a:lstStyle/>
          <a:p>
            <a:endParaRPr/>
          </a:p>
        </p:txBody>
      </p:sp>
      <p:sp>
        <p:nvSpPr>
          <p:cNvPr id="527" name="object 527"/>
          <p:cNvSpPr/>
          <p:nvPr/>
        </p:nvSpPr>
        <p:spPr>
          <a:xfrm>
            <a:off x="6586562" y="3032814"/>
            <a:ext cx="167640" cy="0"/>
          </a:xfrm>
          <a:custGeom>
            <a:avLst/>
            <a:gdLst/>
            <a:ahLst/>
            <a:cxnLst/>
            <a:rect l="l" t="t" r="r" b="b"/>
            <a:pathLst>
              <a:path w="167640">
                <a:moveTo>
                  <a:pt x="0" y="0"/>
                </a:moveTo>
                <a:lnTo>
                  <a:pt x="167165" y="0"/>
                </a:lnTo>
              </a:path>
            </a:pathLst>
          </a:custGeom>
          <a:ln w="3175">
            <a:solidFill>
              <a:srgbClr val="000000"/>
            </a:solidFill>
          </a:ln>
        </p:spPr>
        <p:txBody>
          <a:bodyPr wrap="square" lIns="0" tIns="0" rIns="0" bIns="0" rtlCol="0"/>
          <a:lstStyle/>
          <a:p>
            <a:endParaRPr/>
          </a:p>
        </p:txBody>
      </p:sp>
      <p:sp>
        <p:nvSpPr>
          <p:cNvPr id="528" name="object 528"/>
          <p:cNvSpPr/>
          <p:nvPr/>
        </p:nvSpPr>
        <p:spPr>
          <a:xfrm>
            <a:off x="6772043" y="3032814"/>
            <a:ext cx="167640" cy="0"/>
          </a:xfrm>
          <a:custGeom>
            <a:avLst/>
            <a:gdLst/>
            <a:ahLst/>
            <a:cxnLst/>
            <a:rect l="l" t="t" r="r" b="b"/>
            <a:pathLst>
              <a:path w="167640">
                <a:moveTo>
                  <a:pt x="0" y="0"/>
                </a:moveTo>
                <a:lnTo>
                  <a:pt x="167211" y="0"/>
                </a:lnTo>
              </a:path>
            </a:pathLst>
          </a:custGeom>
          <a:ln w="3175">
            <a:solidFill>
              <a:srgbClr val="000000"/>
            </a:solidFill>
          </a:ln>
        </p:spPr>
        <p:txBody>
          <a:bodyPr wrap="square" lIns="0" tIns="0" rIns="0" bIns="0" rtlCol="0"/>
          <a:lstStyle/>
          <a:p>
            <a:endParaRPr/>
          </a:p>
        </p:txBody>
      </p:sp>
      <p:sp>
        <p:nvSpPr>
          <p:cNvPr id="529" name="object 529"/>
          <p:cNvSpPr/>
          <p:nvPr/>
        </p:nvSpPr>
        <p:spPr>
          <a:xfrm>
            <a:off x="6957569" y="3032814"/>
            <a:ext cx="1270" cy="0"/>
          </a:xfrm>
          <a:custGeom>
            <a:avLst/>
            <a:gdLst/>
            <a:ahLst/>
            <a:cxnLst/>
            <a:rect l="l" t="t" r="r" b="b"/>
            <a:pathLst>
              <a:path w="1270">
                <a:moveTo>
                  <a:pt x="0" y="0"/>
                </a:moveTo>
                <a:lnTo>
                  <a:pt x="1236" y="0"/>
                </a:lnTo>
              </a:path>
            </a:pathLst>
          </a:custGeom>
          <a:ln w="3175">
            <a:solidFill>
              <a:srgbClr val="000000"/>
            </a:solidFill>
          </a:ln>
        </p:spPr>
        <p:txBody>
          <a:bodyPr wrap="square" lIns="0" tIns="0" rIns="0" bIns="0" rtlCol="0"/>
          <a:lstStyle/>
          <a:p>
            <a:endParaRPr/>
          </a:p>
        </p:txBody>
      </p:sp>
      <p:sp>
        <p:nvSpPr>
          <p:cNvPr id="530" name="object 530"/>
          <p:cNvSpPr/>
          <p:nvPr/>
        </p:nvSpPr>
        <p:spPr>
          <a:xfrm>
            <a:off x="7163838" y="3032814"/>
            <a:ext cx="167640" cy="0"/>
          </a:xfrm>
          <a:custGeom>
            <a:avLst/>
            <a:gdLst/>
            <a:ahLst/>
            <a:cxnLst/>
            <a:rect l="l" t="t" r="r" b="b"/>
            <a:pathLst>
              <a:path w="167640">
                <a:moveTo>
                  <a:pt x="0" y="0"/>
                </a:moveTo>
                <a:lnTo>
                  <a:pt x="167211" y="0"/>
                </a:lnTo>
              </a:path>
            </a:pathLst>
          </a:custGeom>
          <a:ln w="3175">
            <a:solidFill>
              <a:srgbClr val="000000"/>
            </a:solidFill>
          </a:ln>
        </p:spPr>
        <p:txBody>
          <a:bodyPr wrap="square" lIns="0" tIns="0" rIns="0" bIns="0" rtlCol="0"/>
          <a:lstStyle/>
          <a:p>
            <a:endParaRPr/>
          </a:p>
        </p:txBody>
      </p:sp>
      <p:sp>
        <p:nvSpPr>
          <p:cNvPr id="531" name="object 531"/>
          <p:cNvSpPr/>
          <p:nvPr/>
        </p:nvSpPr>
        <p:spPr>
          <a:xfrm>
            <a:off x="7349365" y="3032814"/>
            <a:ext cx="1270" cy="0"/>
          </a:xfrm>
          <a:custGeom>
            <a:avLst/>
            <a:gdLst/>
            <a:ahLst/>
            <a:cxnLst/>
            <a:rect l="l" t="t" r="r" b="b"/>
            <a:pathLst>
              <a:path w="1270">
                <a:moveTo>
                  <a:pt x="0" y="0"/>
                </a:moveTo>
                <a:lnTo>
                  <a:pt x="1236" y="0"/>
                </a:lnTo>
              </a:path>
            </a:pathLst>
          </a:custGeom>
          <a:ln w="3175">
            <a:solidFill>
              <a:srgbClr val="000000"/>
            </a:solidFill>
          </a:ln>
        </p:spPr>
        <p:txBody>
          <a:bodyPr wrap="square" lIns="0" tIns="0" rIns="0" bIns="0" rtlCol="0"/>
          <a:lstStyle/>
          <a:p>
            <a:endParaRPr/>
          </a:p>
        </p:txBody>
      </p:sp>
      <p:sp>
        <p:nvSpPr>
          <p:cNvPr id="532" name="object 532"/>
          <p:cNvSpPr/>
          <p:nvPr/>
        </p:nvSpPr>
        <p:spPr>
          <a:xfrm>
            <a:off x="7370152" y="3032814"/>
            <a:ext cx="167640" cy="0"/>
          </a:xfrm>
          <a:custGeom>
            <a:avLst/>
            <a:gdLst/>
            <a:ahLst/>
            <a:cxnLst/>
            <a:rect l="l" t="t" r="r" b="b"/>
            <a:pathLst>
              <a:path w="167640">
                <a:moveTo>
                  <a:pt x="0" y="0"/>
                </a:moveTo>
                <a:lnTo>
                  <a:pt x="167165" y="0"/>
                </a:lnTo>
              </a:path>
            </a:pathLst>
          </a:custGeom>
          <a:ln w="3175">
            <a:solidFill>
              <a:srgbClr val="000000"/>
            </a:solidFill>
          </a:ln>
        </p:spPr>
        <p:txBody>
          <a:bodyPr wrap="square" lIns="0" tIns="0" rIns="0" bIns="0" rtlCol="0"/>
          <a:lstStyle/>
          <a:p>
            <a:endParaRPr/>
          </a:p>
        </p:txBody>
      </p:sp>
      <p:sp>
        <p:nvSpPr>
          <p:cNvPr id="533" name="object 533"/>
          <p:cNvSpPr/>
          <p:nvPr/>
        </p:nvSpPr>
        <p:spPr>
          <a:xfrm>
            <a:off x="7885251" y="3032814"/>
            <a:ext cx="44450" cy="0"/>
          </a:xfrm>
          <a:custGeom>
            <a:avLst/>
            <a:gdLst/>
            <a:ahLst/>
            <a:cxnLst/>
            <a:rect l="l" t="t" r="r" b="b"/>
            <a:pathLst>
              <a:path w="44450">
                <a:moveTo>
                  <a:pt x="0" y="0"/>
                </a:moveTo>
                <a:lnTo>
                  <a:pt x="43863" y="0"/>
                </a:lnTo>
              </a:path>
            </a:pathLst>
          </a:custGeom>
          <a:ln w="3175">
            <a:solidFill>
              <a:srgbClr val="000000"/>
            </a:solidFill>
          </a:ln>
        </p:spPr>
        <p:txBody>
          <a:bodyPr wrap="square" lIns="0" tIns="0" rIns="0" bIns="0" rtlCol="0"/>
          <a:lstStyle/>
          <a:p>
            <a:endParaRPr/>
          </a:p>
        </p:txBody>
      </p:sp>
      <p:sp>
        <p:nvSpPr>
          <p:cNvPr id="534" name="object 534"/>
          <p:cNvSpPr/>
          <p:nvPr/>
        </p:nvSpPr>
        <p:spPr>
          <a:xfrm>
            <a:off x="5472071" y="2832258"/>
            <a:ext cx="498475" cy="0"/>
          </a:xfrm>
          <a:custGeom>
            <a:avLst/>
            <a:gdLst/>
            <a:ahLst/>
            <a:cxnLst/>
            <a:rect l="l" t="t" r="r" b="b"/>
            <a:pathLst>
              <a:path w="498475">
                <a:moveTo>
                  <a:pt x="0" y="0"/>
                </a:moveTo>
                <a:lnTo>
                  <a:pt x="497974" y="0"/>
                </a:lnTo>
              </a:path>
            </a:pathLst>
          </a:custGeom>
          <a:ln w="3175">
            <a:solidFill>
              <a:srgbClr val="000000"/>
            </a:solidFill>
          </a:ln>
        </p:spPr>
        <p:txBody>
          <a:bodyPr wrap="square" lIns="0" tIns="0" rIns="0" bIns="0" rtlCol="0"/>
          <a:lstStyle/>
          <a:p>
            <a:endParaRPr/>
          </a:p>
        </p:txBody>
      </p:sp>
      <p:sp>
        <p:nvSpPr>
          <p:cNvPr id="535" name="object 535"/>
          <p:cNvSpPr/>
          <p:nvPr/>
        </p:nvSpPr>
        <p:spPr>
          <a:xfrm>
            <a:off x="6173978" y="2832258"/>
            <a:ext cx="2540" cy="0"/>
          </a:xfrm>
          <a:custGeom>
            <a:avLst/>
            <a:gdLst/>
            <a:ahLst/>
            <a:cxnLst/>
            <a:rect l="l" t="t" r="r" b="b"/>
            <a:pathLst>
              <a:path w="2539">
                <a:moveTo>
                  <a:pt x="0" y="0"/>
                </a:moveTo>
                <a:lnTo>
                  <a:pt x="2380" y="0"/>
                </a:lnTo>
              </a:path>
            </a:pathLst>
          </a:custGeom>
          <a:ln w="3175">
            <a:solidFill>
              <a:srgbClr val="000000"/>
            </a:solidFill>
          </a:ln>
        </p:spPr>
        <p:txBody>
          <a:bodyPr wrap="square" lIns="0" tIns="0" rIns="0" bIns="0" rtlCol="0"/>
          <a:lstStyle/>
          <a:p>
            <a:endParaRPr/>
          </a:p>
        </p:txBody>
      </p:sp>
      <p:sp>
        <p:nvSpPr>
          <p:cNvPr id="536" name="object 536"/>
          <p:cNvSpPr/>
          <p:nvPr/>
        </p:nvSpPr>
        <p:spPr>
          <a:xfrm>
            <a:off x="6194629" y="2832258"/>
            <a:ext cx="167640" cy="0"/>
          </a:xfrm>
          <a:custGeom>
            <a:avLst/>
            <a:gdLst/>
            <a:ahLst/>
            <a:cxnLst/>
            <a:rect l="l" t="t" r="r" b="b"/>
            <a:pathLst>
              <a:path w="167639">
                <a:moveTo>
                  <a:pt x="0" y="0"/>
                </a:moveTo>
                <a:lnTo>
                  <a:pt x="167303" y="0"/>
                </a:lnTo>
              </a:path>
            </a:pathLst>
          </a:custGeom>
          <a:ln w="3175">
            <a:solidFill>
              <a:srgbClr val="000000"/>
            </a:solidFill>
          </a:ln>
        </p:spPr>
        <p:txBody>
          <a:bodyPr wrap="square" lIns="0" tIns="0" rIns="0" bIns="0" rtlCol="0"/>
          <a:lstStyle/>
          <a:p>
            <a:endParaRPr/>
          </a:p>
        </p:txBody>
      </p:sp>
      <p:sp>
        <p:nvSpPr>
          <p:cNvPr id="537" name="object 537"/>
          <p:cNvSpPr/>
          <p:nvPr/>
        </p:nvSpPr>
        <p:spPr>
          <a:xfrm>
            <a:off x="6380248" y="2832258"/>
            <a:ext cx="187960" cy="0"/>
          </a:xfrm>
          <a:custGeom>
            <a:avLst/>
            <a:gdLst/>
            <a:ahLst/>
            <a:cxnLst/>
            <a:rect l="l" t="t" r="r" b="b"/>
            <a:pathLst>
              <a:path w="187959">
                <a:moveTo>
                  <a:pt x="0" y="0"/>
                </a:moveTo>
                <a:lnTo>
                  <a:pt x="187907" y="0"/>
                </a:lnTo>
              </a:path>
            </a:pathLst>
          </a:custGeom>
          <a:ln w="3175">
            <a:solidFill>
              <a:srgbClr val="000000"/>
            </a:solidFill>
          </a:ln>
        </p:spPr>
        <p:txBody>
          <a:bodyPr wrap="square" lIns="0" tIns="0" rIns="0" bIns="0" rtlCol="0"/>
          <a:lstStyle/>
          <a:p>
            <a:endParaRPr/>
          </a:p>
        </p:txBody>
      </p:sp>
      <p:sp>
        <p:nvSpPr>
          <p:cNvPr id="538" name="object 538"/>
          <p:cNvSpPr/>
          <p:nvPr/>
        </p:nvSpPr>
        <p:spPr>
          <a:xfrm>
            <a:off x="6586562" y="2832258"/>
            <a:ext cx="167640" cy="0"/>
          </a:xfrm>
          <a:custGeom>
            <a:avLst/>
            <a:gdLst/>
            <a:ahLst/>
            <a:cxnLst/>
            <a:rect l="l" t="t" r="r" b="b"/>
            <a:pathLst>
              <a:path w="167640">
                <a:moveTo>
                  <a:pt x="0" y="0"/>
                </a:moveTo>
                <a:lnTo>
                  <a:pt x="167165" y="0"/>
                </a:lnTo>
              </a:path>
            </a:pathLst>
          </a:custGeom>
          <a:ln w="3175">
            <a:solidFill>
              <a:srgbClr val="000000"/>
            </a:solidFill>
          </a:ln>
        </p:spPr>
        <p:txBody>
          <a:bodyPr wrap="square" lIns="0" tIns="0" rIns="0" bIns="0" rtlCol="0"/>
          <a:lstStyle/>
          <a:p>
            <a:endParaRPr/>
          </a:p>
        </p:txBody>
      </p:sp>
      <p:sp>
        <p:nvSpPr>
          <p:cNvPr id="539" name="object 539"/>
          <p:cNvSpPr/>
          <p:nvPr/>
        </p:nvSpPr>
        <p:spPr>
          <a:xfrm>
            <a:off x="6772043" y="2832258"/>
            <a:ext cx="167640" cy="0"/>
          </a:xfrm>
          <a:custGeom>
            <a:avLst/>
            <a:gdLst/>
            <a:ahLst/>
            <a:cxnLst/>
            <a:rect l="l" t="t" r="r" b="b"/>
            <a:pathLst>
              <a:path w="167640">
                <a:moveTo>
                  <a:pt x="0" y="0"/>
                </a:moveTo>
                <a:lnTo>
                  <a:pt x="167211" y="0"/>
                </a:lnTo>
              </a:path>
            </a:pathLst>
          </a:custGeom>
          <a:ln w="3175">
            <a:solidFill>
              <a:srgbClr val="000000"/>
            </a:solidFill>
          </a:ln>
        </p:spPr>
        <p:txBody>
          <a:bodyPr wrap="square" lIns="0" tIns="0" rIns="0" bIns="0" rtlCol="0"/>
          <a:lstStyle/>
          <a:p>
            <a:endParaRPr/>
          </a:p>
        </p:txBody>
      </p:sp>
      <p:sp>
        <p:nvSpPr>
          <p:cNvPr id="540" name="object 540"/>
          <p:cNvSpPr/>
          <p:nvPr/>
        </p:nvSpPr>
        <p:spPr>
          <a:xfrm>
            <a:off x="6957569" y="2832258"/>
            <a:ext cx="1270" cy="0"/>
          </a:xfrm>
          <a:custGeom>
            <a:avLst/>
            <a:gdLst/>
            <a:ahLst/>
            <a:cxnLst/>
            <a:rect l="l" t="t" r="r" b="b"/>
            <a:pathLst>
              <a:path w="1270">
                <a:moveTo>
                  <a:pt x="0" y="0"/>
                </a:moveTo>
                <a:lnTo>
                  <a:pt x="1236" y="0"/>
                </a:lnTo>
              </a:path>
            </a:pathLst>
          </a:custGeom>
          <a:ln w="3175">
            <a:solidFill>
              <a:srgbClr val="000000"/>
            </a:solidFill>
          </a:ln>
        </p:spPr>
        <p:txBody>
          <a:bodyPr wrap="square" lIns="0" tIns="0" rIns="0" bIns="0" rtlCol="0"/>
          <a:lstStyle/>
          <a:p>
            <a:endParaRPr/>
          </a:p>
        </p:txBody>
      </p:sp>
      <p:sp>
        <p:nvSpPr>
          <p:cNvPr id="541" name="object 541"/>
          <p:cNvSpPr/>
          <p:nvPr/>
        </p:nvSpPr>
        <p:spPr>
          <a:xfrm>
            <a:off x="6978356" y="2832258"/>
            <a:ext cx="167640" cy="0"/>
          </a:xfrm>
          <a:custGeom>
            <a:avLst/>
            <a:gdLst/>
            <a:ahLst/>
            <a:cxnLst/>
            <a:rect l="l" t="t" r="r" b="b"/>
            <a:pathLst>
              <a:path w="167640">
                <a:moveTo>
                  <a:pt x="0" y="0"/>
                </a:moveTo>
                <a:lnTo>
                  <a:pt x="167165" y="0"/>
                </a:lnTo>
              </a:path>
            </a:pathLst>
          </a:custGeom>
          <a:ln w="3175">
            <a:solidFill>
              <a:srgbClr val="000000"/>
            </a:solidFill>
          </a:ln>
        </p:spPr>
        <p:txBody>
          <a:bodyPr wrap="square" lIns="0" tIns="0" rIns="0" bIns="0" rtlCol="0"/>
          <a:lstStyle/>
          <a:p>
            <a:endParaRPr/>
          </a:p>
        </p:txBody>
      </p:sp>
      <p:sp>
        <p:nvSpPr>
          <p:cNvPr id="542" name="object 542"/>
          <p:cNvSpPr/>
          <p:nvPr/>
        </p:nvSpPr>
        <p:spPr>
          <a:xfrm>
            <a:off x="7163838" y="2832258"/>
            <a:ext cx="167640" cy="0"/>
          </a:xfrm>
          <a:custGeom>
            <a:avLst/>
            <a:gdLst/>
            <a:ahLst/>
            <a:cxnLst/>
            <a:rect l="l" t="t" r="r" b="b"/>
            <a:pathLst>
              <a:path w="167640">
                <a:moveTo>
                  <a:pt x="0" y="0"/>
                </a:moveTo>
                <a:lnTo>
                  <a:pt x="167211" y="0"/>
                </a:lnTo>
              </a:path>
            </a:pathLst>
          </a:custGeom>
          <a:ln w="3175">
            <a:solidFill>
              <a:srgbClr val="000000"/>
            </a:solidFill>
          </a:ln>
        </p:spPr>
        <p:txBody>
          <a:bodyPr wrap="square" lIns="0" tIns="0" rIns="0" bIns="0" rtlCol="0"/>
          <a:lstStyle/>
          <a:p>
            <a:endParaRPr/>
          </a:p>
        </p:txBody>
      </p:sp>
      <p:sp>
        <p:nvSpPr>
          <p:cNvPr id="543" name="object 543"/>
          <p:cNvSpPr/>
          <p:nvPr/>
        </p:nvSpPr>
        <p:spPr>
          <a:xfrm>
            <a:off x="7349365" y="2832258"/>
            <a:ext cx="1270" cy="0"/>
          </a:xfrm>
          <a:custGeom>
            <a:avLst/>
            <a:gdLst/>
            <a:ahLst/>
            <a:cxnLst/>
            <a:rect l="l" t="t" r="r" b="b"/>
            <a:pathLst>
              <a:path w="1270">
                <a:moveTo>
                  <a:pt x="0" y="0"/>
                </a:moveTo>
                <a:lnTo>
                  <a:pt x="1236" y="0"/>
                </a:lnTo>
              </a:path>
            </a:pathLst>
          </a:custGeom>
          <a:ln w="3175">
            <a:solidFill>
              <a:srgbClr val="000000"/>
            </a:solidFill>
          </a:ln>
        </p:spPr>
        <p:txBody>
          <a:bodyPr wrap="square" lIns="0" tIns="0" rIns="0" bIns="0" rtlCol="0"/>
          <a:lstStyle/>
          <a:p>
            <a:endParaRPr/>
          </a:p>
        </p:txBody>
      </p:sp>
      <p:sp>
        <p:nvSpPr>
          <p:cNvPr id="544" name="object 544"/>
          <p:cNvSpPr/>
          <p:nvPr/>
        </p:nvSpPr>
        <p:spPr>
          <a:xfrm>
            <a:off x="7370152" y="2832258"/>
            <a:ext cx="167640" cy="0"/>
          </a:xfrm>
          <a:custGeom>
            <a:avLst/>
            <a:gdLst/>
            <a:ahLst/>
            <a:cxnLst/>
            <a:rect l="l" t="t" r="r" b="b"/>
            <a:pathLst>
              <a:path w="167640">
                <a:moveTo>
                  <a:pt x="0" y="0"/>
                </a:moveTo>
                <a:lnTo>
                  <a:pt x="167165" y="0"/>
                </a:lnTo>
              </a:path>
            </a:pathLst>
          </a:custGeom>
          <a:ln w="3175">
            <a:solidFill>
              <a:srgbClr val="000000"/>
            </a:solidFill>
          </a:ln>
        </p:spPr>
        <p:txBody>
          <a:bodyPr wrap="square" lIns="0" tIns="0" rIns="0" bIns="0" rtlCol="0"/>
          <a:lstStyle/>
          <a:p>
            <a:endParaRPr/>
          </a:p>
        </p:txBody>
      </p:sp>
      <p:sp>
        <p:nvSpPr>
          <p:cNvPr id="545" name="object 545"/>
          <p:cNvSpPr/>
          <p:nvPr/>
        </p:nvSpPr>
        <p:spPr>
          <a:xfrm>
            <a:off x="7555634" y="2832258"/>
            <a:ext cx="167640" cy="0"/>
          </a:xfrm>
          <a:custGeom>
            <a:avLst/>
            <a:gdLst/>
            <a:ahLst/>
            <a:cxnLst/>
            <a:rect l="l" t="t" r="r" b="b"/>
            <a:pathLst>
              <a:path w="167640">
                <a:moveTo>
                  <a:pt x="0" y="0"/>
                </a:moveTo>
                <a:lnTo>
                  <a:pt x="167211" y="0"/>
                </a:lnTo>
              </a:path>
            </a:pathLst>
          </a:custGeom>
          <a:ln w="3175">
            <a:solidFill>
              <a:srgbClr val="000000"/>
            </a:solidFill>
          </a:ln>
        </p:spPr>
        <p:txBody>
          <a:bodyPr wrap="square" lIns="0" tIns="0" rIns="0" bIns="0" rtlCol="0"/>
          <a:lstStyle/>
          <a:p>
            <a:endParaRPr/>
          </a:p>
        </p:txBody>
      </p:sp>
      <p:sp>
        <p:nvSpPr>
          <p:cNvPr id="546" name="object 546"/>
          <p:cNvSpPr/>
          <p:nvPr/>
        </p:nvSpPr>
        <p:spPr>
          <a:xfrm>
            <a:off x="7885251" y="2832258"/>
            <a:ext cx="44450" cy="0"/>
          </a:xfrm>
          <a:custGeom>
            <a:avLst/>
            <a:gdLst/>
            <a:ahLst/>
            <a:cxnLst/>
            <a:rect l="l" t="t" r="r" b="b"/>
            <a:pathLst>
              <a:path w="44450">
                <a:moveTo>
                  <a:pt x="0" y="0"/>
                </a:moveTo>
                <a:lnTo>
                  <a:pt x="43863" y="0"/>
                </a:lnTo>
              </a:path>
            </a:pathLst>
          </a:custGeom>
          <a:ln w="3175">
            <a:solidFill>
              <a:srgbClr val="000000"/>
            </a:solidFill>
          </a:ln>
        </p:spPr>
        <p:txBody>
          <a:bodyPr wrap="square" lIns="0" tIns="0" rIns="0" bIns="0" rtlCol="0"/>
          <a:lstStyle/>
          <a:p>
            <a:endParaRPr/>
          </a:p>
        </p:txBody>
      </p:sp>
      <p:sp>
        <p:nvSpPr>
          <p:cNvPr id="547" name="object 547"/>
          <p:cNvSpPr/>
          <p:nvPr/>
        </p:nvSpPr>
        <p:spPr>
          <a:xfrm>
            <a:off x="7947430" y="2832258"/>
            <a:ext cx="144145" cy="0"/>
          </a:xfrm>
          <a:custGeom>
            <a:avLst/>
            <a:gdLst/>
            <a:ahLst/>
            <a:cxnLst/>
            <a:rect l="l" t="t" r="r" b="b"/>
            <a:pathLst>
              <a:path w="144145">
                <a:moveTo>
                  <a:pt x="0" y="0"/>
                </a:moveTo>
                <a:lnTo>
                  <a:pt x="143997" y="0"/>
                </a:lnTo>
              </a:path>
            </a:pathLst>
          </a:custGeom>
          <a:ln w="3175">
            <a:solidFill>
              <a:srgbClr val="000000"/>
            </a:solidFill>
          </a:ln>
        </p:spPr>
        <p:txBody>
          <a:bodyPr wrap="square" lIns="0" tIns="0" rIns="0" bIns="0" rtlCol="0"/>
          <a:lstStyle/>
          <a:p>
            <a:endParaRPr/>
          </a:p>
        </p:txBody>
      </p:sp>
      <p:sp>
        <p:nvSpPr>
          <p:cNvPr id="548" name="object 548"/>
          <p:cNvSpPr/>
          <p:nvPr/>
        </p:nvSpPr>
        <p:spPr>
          <a:xfrm>
            <a:off x="5472071" y="2631632"/>
            <a:ext cx="3422015" cy="0"/>
          </a:xfrm>
          <a:custGeom>
            <a:avLst/>
            <a:gdLst/>
            <a:ahLst/>
            <a:cxnLst/>
            <a:rect l="l" t="t" r="r" b="b"/>
            <a:pathLst>
              <a:path w="3422015">
                <a:moveTo>
                  <a:pt x="0" y="0"/>
                </a:moveTo>
                <a:lnTo>
                  <a:pt x="3421401" y="0"/>
                </a:lnTo>
              </a:path>
            </a:pathLst>
          </a:custGeom>
          <a:ln w="3175">
            <a:solidFill>
              <a:srgbClr val="000000"/>
            </a:solidFill>
          </a:ln>
        </p:spPr>
        <p:txBody>
          <a:bodyPr wrap="square" lIns="0" tIns="0" rIns="0" bIns="0" rtlCol="0"/>
          <a:lstStyle/>
          <a:p>
            <a:endParaRPr/>
          </a:p>
        </p:txBody>
      </p:sp>
      <p:sp>
        <p:nvSpPr>
          <p:cNvPr id="549" name="object 549"/>
          <p:cNvSpPr/>
          <p:nvPr/>
        </p:nvSpPr>
        <p:spPr>
          <a:xfrm>
            <a:off x="8893482" y="2631640"/>
            <a:ext cx="0" cy="2005330"/>
          </a:xfrm>
          <a:custGeom>
            <a:avLst/>
            <a:gdLst/>
            <a:ahLst/>
            <a:cxnLst/>
            <a:rect l="l" t="t" r="r" b="b"/>
            <a:pathLst>
              <a:path h="2005329">
                <a:moveTo>
                  <a:pt x="0" y="0"/>
                </a:moveTo>
                <a:lnTo>
                  <a:pt x="0" y="2004973"/>
                </a:lnTo>
              </a:path>
            </a:pathLst>
          </a:custGeom>
          <a:ln w="3175">
            <a:solidFill>
              <a:srgbClr val="000000"/>
            </a:solidFill>
          </a:ln>
        </p:spPr>
        <p:txBody>
          <a:bodyPr wrap="square" lIns="0" tIns="0" rIns="0" bIns="0" rtlCol="0"/>
          <a:lstStyle/>
          <a:p>
            <a:endParaRPr/>
          </a:p>
        </p:txBody>
      </p:sp>
      <p:sp>
        <p:nvSpPr>
          <p:cNvPr id="550" name="object 550"/>
          <p:cNvSpPr/>
          <p:nvPr/>
        </p:nvSpPr>
        <p:spPr>
          <a:xfrm>
            <a:off x="5472081" y="2631640"/>
            <a:ext cx="0" cy="2005330"/>
          </a:xfrm>
          <a:custGeom>
            <a:avLst/>
            <a:gdLst/>
            <a:ahLst/>
            <a:cxnLst/>
            <a:rect l="l" t="t" r="r" b="b"/>
            <a:pathLst>
              <a:path h="2005329">
                <a:moveTo>
                  <a:pt x="0" y="0"/>
                </a:moveTo>
                <a:lnTo>
                  <a:pt x="0" y="2004973"/>
                </a:lnTo>
              </a:path>
            </a:pathLst>
          </a:custGeom>
          <a:ln w="3175">
            <a:solidFill>
              <a:srgbClr val="000000"/>
            </a:solidFill>
          </a:ln>
        </p:spPr>
        <p:txBody>
          <a:bodyPr wrap="square" lIns="0" tIns="0" rIns="0" bIns="0" rtlCol="0"/>
          <a:lstStyle/>
          <a:p>
            <a:endParaRPr/>
          </a:p>
        </p:txBody>
      </p:sp>
      <p:sp>
        <p:nvSpPr>
          <p:cNvPr id="551" name="object 551"/>
          <p:cNvSpPr/>
          <p:nvPr/>
        </p:nvSpPr>
        <p:spPr>
          <a:xfrm>
            <a:off x="5080070" y="2630439"/>
            <a:ext cx="3870118" cy="2194223"/>
          </a:xfrm>
          <a:prstGeom prst="rect">
            <a:avLst/>
          </a:prstGeom>
          <a:blipFill>
            <a:blip r:embed="rId4" cstate="print"/>
            <a:stretch>
              <a:fillRect/>
            </a:stretch>
          </a:blipFill>
        </p:spPr>
        <p:txBody>
          <a:bodyPr wrap="square" lIns="0" tIns="0" rIns="0" bIns="0" rtlCol="0"/>
          <a:lstStyle/>
          <a:p>
            <a:endParaRPr/>
          </a:p>
        </p:txBody>
      </p:sp>
      <p:sp>
        <p:nvSpPr>
          <p:cNvPr id="552" name="object 552"/>
          <p:cNvSpPr/>
          <p:nvPr/>
        </p:nvSpPr>
        <p:spPr>
          <a:xfrm>
            <a:off x="5813873" y="2631636"/>
            <a:ext cx="0" cy="1017905"/>
          </a:xfrm>
          <a:custGeom>
            <a:avLst/>
            <a:gdLst/>
            <a:ahLst/>
            <a:cxnLst/>
            <a:rect l="l" t="t" r="r" b="b"/>
            <a:pathLst>
              <a:path h="1017904">
                <a:moveTo>
                  <a:pt x="0" y="0"/>
                </a:moveTo>
                <a:lnTo>
                  <a:pt x="0" y="1017709"/>
                </a:lnTo>
              </a:path>
            </a:pathLst>
          </a:custGeom>
          <a:ln w="3175">
            <a:solidFill>
              <a:srgbClr val="000000"/>
            </a:solidFill>
          </a:ln>
        </p:spPr>
        <p:txBody>
          <a:bodyPr wrap="square" lIns="0" tIns="0" rIns="0" bIns="0" rtlCol="0"/>
          <a:lstStyle/>
          <a:p>
            <a:endParaRPr/>
          </a:p>
        </p:txBody>
      </p:sp>
      <p:sp>
        <p:nvSpPr>
          <p:cNvPr id="553" name="object 553"/>
          <p:cNvSpPr/>
          <p:nvPr/>
        </p:nvSpPr>
        <p:spPr>
          <a:xfrm>
            <a:off x="6156813" y="2631635"/>
            <a:ext cx="0" cy="970915"/>
          </a:xfrm>
          <a:custGeom>
            <a:avLst/>
            <a:gdLst/>
            <a:ahLst/>
            <a:cxnLst/>
            <a:rect l="l" t="t" r="r" b="b"/>
            <a:pathLst>
              <a:path h="970914">
                <a:moveTo>
                  <a:pt x="0" y="0"/>
                </a:moveTo>
                <a:lnTo>
                  <a:pt x="0" y="970655"/>
                </a:lnTo>
              </a:path>
            </a:pathLst>
          </a:custGeom>
          <a:ln w="3175">
            <a:solidFill>
              <a:srgbClr val="000000"/>
            </a:solidFill>
          </a:ln>
        </p:spPr>
        <p:txBody>
          <a:bodyPr wrap="square" lIns="0" tIns="0" rIns="0" bIns="0" rtlCol="0"/>
          <a:lstStyle/>
          <a:p>
            <a:endParaRPr/>
          </a:p>
        </p:txBody>
      </p:sp>
      <p:sp>
        <p:nvSpPr>
          <p:cNvPr id="554" name="object 554"/>
          <p:cNvSpPr/>
          <p:nvPr/>
        </p:nvSpPr>
        <p:spPr>
          <a:xfrm>
            <a:off x="6498571" y="2631640"/>
            <a:ext cx="0" cy="1988820"/>
          </a:xfrm>
          <a:custGeom>
            <a:avLst/>
            <a:gdLst/>
            <a:ahLst/>
            <a:cxnLst/>
            <a:rect l="l" t="t" r="r" b="b"/>
            <a:pathLst>
              <a:path h="1988820">
                <a:moveTo>
                  <a:pt x="0" y="0"/>
                </a:moveTo>
                <a:lnTo>
                  <a:pt x="0" y="1988702"/>
                </a:lnTo>
              </a:path>
            </a:pathLst>
          </a:custGeom>
          <a:ln w="3175">
            <a:solidFill>
              <a:srgbClr val="000000"/>
            </a:solidFill>
          </a:ln>
        </p:spPr>
        <p:txBody>
          <a:bodyPr wrap="square" lIns="0" tIns="0" rIns="0" bIns="0" rtlCol="0"/>
          <a:lstStyle/>
          <a:p>
            <a:endParaRPr/>
          </a:p>
        </p:txBody>
      </p:sp>
      <p:sp>
        <p:nvSpPr>
          <p:cNvPr id="555" name="object 555"/>
          <p:cNvSpPr/>
          <p:nvPr/>
        </p:nvSpPr>
        <p:spPr>
          <a:xfrm>
            <a:off x="6840367" y="2631640"/>
            <a:ext cx="0" cy="1988820"/>
          </a:xfrm>
          <a:custGeom>
            <a:avLst/>
            <a:gdLst/>
            <a:ahLst/>
            <a:cxnLst/>
            <a:rect l="l" t="t" r="r" b="b"/>
            <a:pathLst>
              <a:path h="1988820">
                <a:moveTo>
                  <a:pt x="0" y="0"/>
                </a:moveTo>
                <a:lnTo>
                  <a:pt x="0" y="1988702"/>
                </a:lnTo>
              </a:path>
            </a:pathLst>
          </a:custGeom>
          <a:ln w="3175">
            <a:solidFill>
              <a:srgbClr val="000000"/>
            </a:solidFill>
          </a:ln>
        </p:spPr>
        <p:txBody>
          <a:bodyPr wrap="square" lIns="0" tIns="0" rIns="0" bIns="0" rtlCol="0"/>
          <a:lstStyle/>
          <a:p>
            <a:endParaRPr/>
          </a:p>
        </p:txBody>
      </p:sp>
      <p:sp>
        <p:nvSpPr>
          <p:cNvPr id="556" name="object 556"/>
          <p:cNvSpPr/>
          <p:nvPr/>
        </p:nvSpPr>
        <p:spPr>
          <a:xfrm>
            <a:off x="7183401" y="2631640"/>
            <a:ext cx="0" cy="1988820"/>
          </a:xfrm>
          <a:custGeom>
            <a:avLst/>
            <a:gdLst/>
            <a:ahLst/>
            <a:cxnLst/>
            <a:rect l="l" t="t" r="r" b="b"/>
            <a:pathLst>
              <a:path h="1988820">
                <a:moveTo>
                  <a:pt x="0" y="0"/>
                </a:moveTo>
                <a:lnTo>
                  <a:pt x="0" y="1988702"/>
                </a:lnTo>
              </a:path>
            </a:pathLst>
          </a:custGeom>
          <a:ln w="3175">
            <a:solidFill>
              <a:srgbClr val="000000"/>
            </a:solidFill>
          </a:ln>
        </p:spPr>
        <p:txBody>
          <a:bodyPr wrap="square" lIns="0" tIns="0" rIns="0" bIns="0" rtlCol="0"/>
          <a:lstStyle/>
          <a:p>
            <a:endParaRPr/>
          </a:p>
        </p:txBody>
      </p:sp>
      <p:sp>
        <p:nvSpPr>
          <p:cNvPr id="557" name="object 557"/>
          <p:cNvSpPr/>
          <p:nvPr/>
        </p:nvSpPr>
        <p:spPr>
          <a:xfrm>
            <a:off x="7525198" y="2631640"/>
            <a:ext cx="0" cy="1988820"/>
          </a:xfrm>
          <a:custGeom>
            <a:avLst/>
            <a:gdLst/>
            <a:ahLst/>
            <a:cxnLst/>
            <a:rect l="l" t="t" r="r" b="b"/>
            <a:pathLst>
              <a:path h="1988820">
                <a:moveTo>
                  <a:pt x="0" y="0"/>
                </a:moveTo>
                <a:lnTo>
                  <a:pt x="0" y="1988702"/>
                </a:lnTo>
              </a:path>
            </a:pathLst>
          </a:custGeom>
          <a:ln w="3175">
            <a:solidFill>
              <a:srgbClr val="000000"/>
            </a:solidFill>
          </a:ln>
        </p:spPr>
        <p:txBody>
          <a:bodyPr wrap="square" lIns="0" tIns="0" rIns="0" bIns="0" rtlCol="0"/>
          <a:lstStyle/>
          <a:p>
            <a:endParaRPr/>
          </a:p>
        </p:txBody>
      </p:sp>
      <p:sp>
        <p:nvSpPr>
          <p:cNvPr id="558" name="object 558"/>
          <p:cNvSpPr/>
          <p:nvPr/>
        </p:nvSpPr>
        <p:spPr>
          <a:xfrm>
            <a:off x="7866844" y="4587070"/>
            <a:ext cx="0" cy="49530"/>
          </a:xfrm>
          <a:custGeom>
            <a:avLst/>
            <a:gdLst/>
            <a:ahLst/>
            <a:cxnLst/>
            <a:rect l="l" t="t" r="r" b="b"/>
            <a:pathLst>
              <a:path h="49529">
                <a:moveTo>
                  <a:pt x="0" y="0"/>
                </a:moveTo>
                <a:lnTo>
                  <a:pt x="0" y="49534"/>
                </a:lnTo>
              </a:path>
            </a:pathLst>
          </a:custGeom>
          <a:ln w="3175">
            <a:solidFill>
              <a:srgbClr val="000000"/>
            </a:solidFill>
          </a:ln>
        </p:spPr>
        <p:txBody>
          <a:bodyPr wrap="square" lIns="0" tIns="0" rIns="0" bIns="0" rtlCol="0"/>
          <a:lstStyle/>
          <a:p>
            <a:endParaRPr/>
          </a:p>
        </p:txBody>
      </p:sp>
      <p:sp>
        <p:nvSpPr>
          <p:cNvPr id="559" name="object 559"/>
          <p:cNvSpPr/>
          <p:nvPr/>
        </p:nvSpPr>
        <p:spPr>
          <a:xfrm>
            <a:off x="7866848" y="2631635"/>
            <a:ext cx="0" cy="970915"/>
          </a:xfrm>
          <a:custGeom>
            <a:avLst/>
            <a:gdLst/>
            <a:ahLst/>
            <a:cxnLst/>
            <a:rect l="l" t="t" r="r" b="b"/>
            <a:pathLst>
              <a:path h="970914">
                <a:moveTo>
                  <a:pt x="0" y="0"/>
                </a:moveTo>
                <a:lnTo>
                  <a:pt x="0" y="970655"/>
                </a:lnTo>
              </a:path>
            </a:pathLst>
          </a:custGeom>
          <a:ln w="3175">
            <a:solidFill>
              <a:srgbClr val="000000"/>
            </a:solidFill>
          </a:ln>
        </p:spPr>
        <p:txBody>
          <a:bodyPr wrap="square" lIns="0" tIns="0" rIns="0" bIns="0" rtlCol="0"/>
          <a:lstStyle/>
          <a:p>
            <a:endParaRPr/>
          </a:p>
        </p:txBody>
      </p:sp>
      <p:sp>
        <p:nvSpPr>
          <p:cNvPr id="560" name="object 560"/>
          <p:cNvSpPr/>
          <p:nvPr/>
        </p:nvSpPr>
        <p:spPr>
          <a:xfrm>
            <a:off x="7814464" y="4666784"/>
            <a:ext cx="34290" cy="61594"/>
          </a:xfrm>
          <a:custGeom>
            <a:avLst/>
            <a:gdLst/>
            <a:ahLst/>
            <a:cxnLst/>
            <a:rect l="l" t="t" r="r" b="b"/>
            <a:pathLst>
              <a:path w="34290" h="61595">
                <a:moveTo>
                  <a:pt x="34065" y="16931"/>
                </a:moveTo>
                <a:lnTo>
                  <a:pt x="19550" y="16931"/>
                </a:lnTo>
                <a:lnTo>
                  <a:pt x="19550" y="61237"/>
                </a:lnTo>
                <a:lnTo>
                  <a:pt x="34065" y="61237"/>
                </a:lnTo>
                <a:lnTo>
                  <a:pt x="34065" y="16931"/>
                </a:lnTo>
                <a:close/>
              </a:path>
              <a:path w="34290" h="61595">
                <a:moveTo>
                  <a:pt x="34065" y="0"/>
                </a:moveTo>
                <a:lnTo>
                  <a:pt x="21932" y="0"/>
                </a:lnTo>
                <a:lnTo>
                  <a:pt x="19550" y="3774"/>
                </a:lnTo>
                <a:lnTo>
                  <a:pt x="15796" y="6580"/>
                </a:lnTo>
                <a:lnTo>
                  <a:pt x="12133" y="9386"/>
                </a:lnTo>
                <a:lnTo>
                  <a:pt x="5998" y="13160"/>
                </a:lnTo>
                <a:lnTo>
                  <a:pt x="0" y="15090"/>
                </a:lnTo>
                <a:lnTo>
                  <a:pt x="0" y="26406"/>
                </a:lnTo>
                <a:lnTo>
                  <a:pt x="7280" y="24476"/>
                </a:lnTo>
                <a:lnTo>
                  <a:pt x="19550" y="16931"/>
                </a:lnTo>
                <a:lnTo>
                  <a:pt x="34065" y="16931"/>
                </a:lnTo>
                <a:lnTo>
                  <a:pt x="34065" y="0"/>
                </a:lnTo>
                <a:close/>
              </a:path>
            </a:pathLst>
          </a:custGeom>
          <a:solidFill>
            <a:srgbClr val="000000"/>
          </a:solidFill>
        </p:spPr>
        <p:txBody>
          <a:bodyPr wrap="square" lIns="0" tIns="0" rIns="0" bIns="0" rtlCol="0"/>
          <a:lstStyle/>
          <a:p>
            <a:endParaRPr/>
          </a:p>
        </p:txBody>
      </p:sp>
      <p:sp>
        <p:nvSpPr>
          <p:cNvPr id="561" name="object 561"/>
          <p:cNvSpPr/>
          <p:nvPr/>
        </p:nvSpPr>
        <p:spPr>
          <a:xfrm>
            <a:off x="7814464" y="4666784"/>
            <a:ext cx="34290" cy="61594"/>
          </a:xfrm>
          <a:custGeom>
            <a:avLst/>
            <a:gdLst/>
            <a:ahLst/>
            <a:cxnLst/>
            <a:rect l="l" t="t" r="r" b="b"/>
            <a:pathLst>
              <a:path w="34290" h="61595">
                <a:moveTo>
                  <a:pt x="21932" y="0"/>
                </a:moveTo>
                <a:lnTo>
                  <a:pt x="34065" y="0"/>
                </a:lnTo>
                <a:lnTo>
                  <a:pt x="34065" y="61237"/>
                </a:lnTo>
                <a:lnTo>
                  <a:pt x="19550" y="61237"/>
                </a:lnTo>
                <a:lnTo>
                  <a:pt x="19550" y="16931"/>
                </a:lnTo>
                <a:lnTo>
                  <a:pt x="13416" y="20705"/>
                </a:lnTo>
                <a:lnTo>
                  <a:pt x="7280" y="24476"/>
                </a:lnTo>
                <a:lnTo>
                  <a:pt x="0" y="26406"/>
                </a:lnTo>
                <a:lnTo>
                  <a:pt x="0" y="15090"/>
                </a:lnTo>
                <a:lnTo>
                  <a:pt x="5998" y="13160"/>
                </a:lnTo>
                <a:lnTo>
                  <a:pt x="12133" y="9386"/>
                </a:lnTo>
                <a:lnTo>
                  <a:pt x="15796" y="6580"/>
                </a:lnTo>
                <a:lnTo>
                  <a:pt x="19550" y="3774"/>
                </a:lnTo>
                <a:lnTo>
                  <a:pt x="21932" y="0"/>
                </a:lnTo>
                <a:close/>
              </a:path>
            </a:pathLst>
          </a:custGeom>
          <a:ln w="3175">
            <a:solidFill>
              <a:srgbClr val="000000"/>
            </a:solidFill>
          </a:ln>
        </p:spPr>
        <p:txBody>
          <a:bodyPr wrap="square" lIns="0" tIns="0" rIns="0" bIns="0" rtlCol="0"/>
          <a:lstStyle/>
          <a:p>
            <a:endParaRPr/>
          </a:p>
        </p:txBody>
      </p:sp>
      <p:sp>
        <p:nvSpPr>
          <p:cNvPr id="562" name="object 562"/>
          <p:cNvSpPr/>
          <p:nvPr/>
        </p:nvSpPr>
        <p:spPr>
          <a:xfrm>
            <a:off x="7869363" y="4667749"/>
            <a:ext cx="56515" cy="60325"/>
          </a:xfrm>
          <a:custGeom>
            <a:avLst/>
            <a:gdLst/>
            <a:ahLst/>
            <a:cxnLst/>
            <a:rect l="l" t="t" r="r" b="b"/>
            <a:pathLst>
              <a:path w="56515" h="60325">
                <a:moveTo>
                  <a:pt x="45099" y="47988"/>
                </a:moveTo>
                <a:lnTo>
                  <a:pt x="30447" y="47988"/>
                </a:lnTo>
                <a:lnTo>
                  <a:pt x="30447" y="60272"/>
                </a:lnTo>
                <a:lnTo>
                  <a:pt x="45099" y="60272"/>
                </a:lnTo>
                <a:lnTo>
                  <a:pt x="45099" y="47988"/>
                </a:lnTo>
                <a:close/>
              </a:path>
              <a:path w="56515" h="60325">
                <a:moveTo>
                  <a:pt x="45099" y="0"/>
                </a:moveTo>
                <a:lnTo>
                  <a:pt x="32965" y="0"/>
                </a:lnTo>
                <a:lnTo>
                  <a:pt x="0" y="37637"/>
                </a:lnTo>
                <a:lnTo>
                  <a:pt x="0" y="47988"/>
                </a:lnTo>
                <a:lnTo>
                  <a:pt x="56134" y="47988"/>
                </a:lnTo>
                <a:lnTo>
                  <a:pt x="56134" y="37637"/>
                </a:lnTo>
                <a:lnTo>
                  <a:pt x="13415" y="37637"/>
                </a:lnTo>
                <a:lnTo>
                  <a:pt x="30447" y="17896"/>
                </a:lnTo>
                <a:lnTo>
                  <a:pt x="45099" y="17896"/>
                </a:lnTo>
                <a:lnTo>
                  <a:pt x="45099" y="0"/>
                </a:lnTo>
                <a:close/>
              </a:path>
              <a:path w="56515" h="60325">
                <a:moveTo>
                  <a:pt x="45099" y="17896"/>
                </a:moveTo>
                <a:lnTo>
                  <a:pt x="30447" y="17896"/>
                </a:lnTo>
                <a:lnTo>
                  <a:pt x="30447" y="37637"/>
                </a:lnTo>
                <a:lnTo>
                  <a:pt x="45099" y="37637"/>
                </a:lnTo>
                <a:lnTo>
                  <a:pt x="45099" y="17896"/>
                </a:lnTo>
                <a:close/>
              </a:path>
            </a:pathLst>
          </a:custGeom>
          <a:solidFill>
            <a:srgbClr val="000000"/>
          </a:solidFill>
        </p:spPr>
        <p:txBody>
          <a:bodyPr wrap="square" lIns="0" tIns="0" rIns="0" bIns="0" rtlCol="0"/>
          <a:lstStyle/>
          <a:p>
            <a:endParaRPr/>
          </a:p>
        </p:txBody>
      </p:sp>
      <p:sp>
        <p:nvSpPr>
          <p:cNvPr id="563" name="object 563"/>
          <p:cNvSpPr/>
          <p:nvPr/>
        </p:nvSpPr>
        <p:spPr>
          <a:xfrm>
            <a:off x="7882778" y="4685646"/>
            <a:ext cx="17145" cy="20320"/>
          </a:xfrm>
          <a:custGeom>
            <a:avLst/>
            <a:gdLst/>
            <a:ahLst/>
            <a:cxnLst/>
            <a:rect l="l" t="t" r="r" b="b"/>
            <a:pathLst>
              <a:path w="17145" h="20320">
                <a:moveTo>
                  <a:pt x="17032" y="0"/>
                </a:moveTo>
                <a:lnTo>
                  <a:pt x="0" y="19741"/>
                </a:lnTo>
                <a:lnTo>
                  <a:pt x="17032" y="19741"/>
                </a:lnTo>
                <a:lnTo>
                  <a:pt x="17032" y="0"/>
                </a:lnTo>
                <a:close/>
              </a:path>
            </a:pathLst>
          </a:custGeom>
          <a:ln w="3175">
            <a:solidFill>
              <a:srgbClr val="000000"/>
            </a:solidFill>
          </a:ln>
        </p:spPr>
        <p:txBody>
          <a:bodyPr wrap="square" lIns="0" tIns="0" rIns="0" bIns="0" rtlCol="0"/>
          <a:lstStyle/>
          <a:p>
            <a:endParaRPr/>
          </a:p>
        </p:txBody>
      </p:sp>
      <p:sp>
        <p:nvSpPr>
          <p:cNvPr id="564" name="object 564"/>
          <p:cNvSpPr/>
          <p:nvPr/>
        </p:nvSpPr>
        <p:spPr>
          <a:xfrm>
            <a:off x="7869363" y="4667749"/>
            <a:ext cx="56515" cy="60325"/>
          </a:xfrm>
          <a:custGeom>
            <a:avLst/>
            <a:gdLst/>
            <a:ahLst/>
            <a:cxnLst/>
            <a:rect l="l" t="t" r="r" b="b"/>
            <a:pathLst>
              <a:path w="56515" h="60325">
                <a:moveTo>
                  <a:pt x="32965" y="0"/>
                </a:moveTo>
                <a:lnTo>
                  <a:pt x="45099" y="0"/>
                </a:lnTo>
                <a:lnTo>
                  <a:pt x="45099" y="37637"/>
                </a:lnTo>
                <a:lnTo>
                  <a:pt x="56134" y="37637"/>
                </a:lnTo>
                <a:lnTo>
                  <a:pt x="56134" y="47988"/>
                </a:lnTo>
                <a:lnTo>
                  <a:pt x="45099" y="47988"/>
                </a:lnTo>
                <a:lnTo>
                  <a:pt x="45099" y="60272"/>
                </a:lnTo>
                <a:lnTo>
                  <a:pt x="30447" y="60272"/>
                </a:lnTo>
                <a:lnTo>
                  <a:pt x="30447" y="47988"/>
                </a:lnTo>
                <a:lnTo>
                  <a:pt x="0" y="47988"/>
                </a:lnTo>
                <a:lnTo>
                  <a:pt x="0" y="37637"/>
                </a:lnTo>
                <a:lnTo>
                  <a:pt x="32965" y="0"/>
                </a:lnTo>
                <a:close/>
              </a:path>
            </a:pathLst>
          </a:custGeom>
          <a:ln w="3175">
            <a:solidFill>
              <a:srgbClr val="000000"/>
            </a:solidFill>
          </a:ln>
        </p:spPr>
        <p:txBody>
          <a:bodyPr wrap="square" lIns="0" tIns="0" rIns="0" bIns="0" rtlCol="0"/>
          <a:lstStyle/>
          <a:p>
            <a:endParaRPr/>
          </a:p>
        </p:txBody>
      </p:sp>
      <p:sp>
        <p:nvSpPr>
          <p:cNvPr id="565" name="object 565"/>
          <p:cNvSpPr/>
          <p:nvPr/>
        </p:nvSpPr>
        <p:spPr>
          <a:xfrm>
            <a:off x="8208641" y="4587070"/>
            <a:ext cx="0" cy="49530"/>
          </a:xfrm>
          <a:custGeom>
            <a:avLst/>
            <a:gdLst/>
            <a:ahLst/>
            <a:cxnLst/>
            <a:rect l="l" t="t" r="r" b="b"/>
            <a:pathLst>
              <a:path h="49529">
                <a:moveTo>
                  <a:pt x="0" y="0"/>
                </a:moveTo>
                <a:lnTo>
                  <a:pt x="0" y="49534"/>
                </a:lnTo>
              </a:path>
            </a:pathLst>
          </a:custGeom>
          <a:ln w="3175">
            <a:solidFill>
              <a:srgbClr val="000000"/>
            </a:solidFill>
          </a:ln>
        </p:spPr>
        <p:txBody>
          <a:bodyPr wrap="square" lIns="0" tIns="0" rIns="0" bIns="0" rtlCol="0"/>
          <a:lstStyle/>
          <a:p>
            <a:endParaRPr/>
          </a:p>
        </p:txBody>
      </p:sp>
      <p:sp>
        <p:nvSpPr>
          <p:cNvPr id="566" name="object 566"/>
          <p:cNvSpPr/>
          <p:nvPr/>
        </p:nvSpPr>
        <p:spPr>
          <a:xfrm>
            <a:off x="8156216" y="4666784"/>
            <a:ext cx="34290" cy="61594"/>
          </a:xfrm>
          <a:custGeom>
            <a:avLst/>
            <a:gdLst/>
            <a:ahLst/>
            <a:cxnLst/>
            <a:rect l="l" t="t" r="r" b="b"/>
            <a:pathLst>
              <a:path w="34290" h="61595">
                <a:moveTo>
                  <a:pt x="34110" y="16931"/>
                </a:moveTo>
                <a:lnTo>
                  <a:pt x="19459" y="16931"/>
                </a:lnTo>
                <a:lnTo>
                  <a:pt x="19459" y="61237"/>
                </a:lnTo>
                <a:lnTo>
                  <a:pt x="34110" y="61237"/>
                </a:lnTo>
                <a:lnTo>
                  <a:pt x="34110" y="16931"/>
                </a:lnTo>
                <a:close/>
              </a:path>
              <a:path w="34290" h="61595">
                <a:moveTo>
                  <a:pt x="34110" y="0"/>
                </a:moveTo>
                <a:lnTo>
                  <a:pt x="21976" y="0"/>
                </a:lnTo>
                <a:lnTo>
                  <a:pt x="19459" y="3774"/>
                </a:lnTo>
                <a:lnTo>
                  <a:pt x="17077" y="6580"/>
                </a:lnTo>
                <a:lnTo>
                  <a:pt x="12178" y="9386"/>
                </a:lnTo>
                <a:lnTo>
                  <a:pt x="6043" y="13160"/>
                </a:lnTo>
                <a:lnTo>
                  <a:pt x="0" y="15090"/>
                </a:lnTo>
                <a:lnTo>
                  <a:pt x="0" y="26406"/>
                </a:lnTo>
                <a:lnTo>
                  <a:pt x="7280" y="24476"/>
                </a:lnTo>
                <a:lnTo>
                  <a:pt x="13414" y="20705"/>
                </a:lnTo>
                <a:lnTo>
                  <a:pt x="19459" y="16931"/>
                </a:lnTo>
                <a:lnTo>
                  <a:pt x="34110" y="16931"/>
                </a:lnTo>
                <a:lnTo>
                  <a:pt x="34110" y="0"/>
                </a:lnTo>
                <a:close/>
              </a:path>
            </a:pathLst>
          </a:custGeom>
          <a:solidFill>
            <a:srgbClr val="000000"/>
          </a:solidFill>
        </p:spPr>
        <p:txBody>
          <a:bodyPr wrap="square" lIns="0" tIns="0" rIns="0" bIns="0" rtlCol="0"/>
          <a:lstStyle/>
          <a:p>
            <a:endParaRPr/>
          </a:p>
        </p:txBody>
      </p:sp>
      <p:sp>
        <p:nvSpPr>
          <p:cNvPr id="567" name="object 567"/>
          <p:cNvSpPr/>
          <p:nvPr/>
        </p:nvSpPr>
        <p:spPr>
          <a:xfrm>
            <a:off x="8156216" y="4666784"/>
            <a:ext cx="34290" cy="61594"/>
          </a:xfrm>
          <a:custGeom>
            <a:avLst/>
            <a:gdLst/>
            <a:ahLst/>
            <a:cxnLst/>
            <a:rect l="l" t="t" r="r" b="b"/>
            <a:pathLst>
              <a:path w="34290" h="61595">
                <a:moveTo>
                  <a:pt x="21976" y="0"/>
                </a:moveTo>
                <a:lnTo>
                  <a:pt x="34110" y="0"/>
                </a:lnTo>
                <a:lnTo>
                  <a:pt x="34110" y="61237"/>
                </a:lnTo>
                <a:lnTo>
                  <a:pt x="19459" y="61237"/>
                </a:lnTo>
                <a:lnTo>
                  <a:pt x="19459" y="16931"/>
                </a:lnTo>
                <a:lnTo>
                  <a:pt x="13414" y="20705"/>
                </a:lnTo>
                <a:lnTo>
                  <a:pt x="7280" y="24476"/>
                </a:lnTo>
                <a:lnTo>
                  <a:pt x="0" y="26406"/>
                </a:lnTo>
                <a:lnTo>
                  <a:pt x="0" y="15090"/>
                </a:lnTo>
                <a:lnTo>
                  <a:pt x="6043" y="13160"/>
                </a:lnTo>
                <a:lnTo>
                  <a:pt x="12178" y="9386"/>
                </a:lnTo>
                <a:lnTo>
                  <a:pt x="17077" y="6580"/>
                </a:lnTo>
                <a:lnTo>
                  <a:pt x="19459" y="3774"/>
                </a:lnTo>
                <a:lnTo>
                  <a:pt x="21976" y="0"/>
                </a:lnTo>
                <a:close/>
              </a:path>
            </a:pathLst>
          </a:custGeom>
          <a:ln w="3175">
            <a:solidFill>
              <a:srgbClr val="000000"/>
            </a:solidFill>
          </a:ln>
        </p:spPr>
        <p:txBody>
          <a:bodyPr wrap="square" lIns="0" tIns="0" rIns="0" bIns="0" rtlCol="0"/>
          <a:lstStyle/>
          <a:p>
            <a:endParaRPr/>
          </a:p>
        </p:txBody>
      </p:sp>
      <p:sp>
        <p:nvSpPr>
          <p:cNvPr id="568" name="object 568"/>
          <p:cNvSpPr/>
          <p:nvPr/>
        </p:nvSpPr>
        <p:spPr>
          <a:xfrm>
            <a:off x="8213540" y="4666784"/>
            <a:ext cx="51435" cy="62230"/>
          </a:xfrm>
          <a:custGeom>
            <a:avLst/>
            <a:gdLst/>
            <a:ahLst/>
            <a:cxnLst/>
            <a:rect l="l" t="t" r="r" b="b"/>
            <a:pathLst>
              <a:path w="51434" h="62229">
                <a:moveTo>
                  <a:pt x="28067" y="0"/>
                </a:moveTo>
                <a:lnTo>
                  <a:pt x="0" y="32021"/>
                </a:lnTo>
                <a:lnTo>
                  <a:pt x="1236" y="45182"/>
                </a:lnTo>
                <a:lnTo>
                  <a:pt x="26922" y="62113"/>
                </a:lnTo>
                <a:lnTo>
                  <a:pt x="32920" y="61237"/>
                </a:lnTo>
                <a:lnTo>
                  <a:pt x="39101" y="59304"/>
                </a:lnTo>
                <a:lnTo>
                  <a:pt x="43954" y="56498"/>
                </a:lnTo>
                <a:lnTo>
                  <a:pt x="47617" y="53692"/>
                </a:lnTo>
                <a:lnTo>
                  <a:pt x="48882" y="51762"/>
                </a:lnTo>
                <a:lnTo>
                  <a:pt x="26922" y="51762"/>
                </a:lnTo>
                <a:lnTo>
                  <a:pt x="22023" y="50882"/>
                </a:lnTo>
                <a:lnTo>
                  <a:pt x="18268" y="48953"/>
                </a:lnTo>
                <a:lnTo>
                  <a:pt x="15887" y="47112"/>
                </a:lnTo>
                <a:lnTo>
                  <a:pt x="14651" y="45182"/>
                </a:lnTo>
                <a:lnTo>
                  <a:pt x="14651" y="39566"/>
                </a:lnTo>
                <a:lnTo>
                  <a:pt x="15887" y="37637"/>
                </a:lnTo>
                <a:lnTo>
                  <a:pt x="18268" y="35792"/>
                </a:lnTo>
                <a:lnTo>
                  <a:pt x="22023" y="33863"/>
                </a:lnTo>
                <a:lnTo>
                  <a:pt x="49779" y="33863"/>
                </a:lnTo>
                <a:lnTo>
                  <a:pt x="48854" y="32021"/>
                </a:lnTo>
                <a:lnTo>
                  <a:pt x="45237" y="28250"/>
                </a:lnTo>
                <a:lnTo>
                  <a:pt x="13415" y="28250"/>
                </a:lnTo>
                <a:lnTo>
                  <a:pt x="14651" y="23511"/>
                </a:lnTo>
                <a:lnTo>
                  <a:pt x="14651" y="19741"/>
                </a:lnTo>
                <a:lnTo>
                  <a:pt x="15887" y="15966"/>
                </a:lnTo>
                <a:lnTo>
                  <a:pt x="18268" y="14125"/>
                </a:lnTo>
                <a:lnTo>
                  <a:pt x="20787" y="12284"/>
                </a:lnTo>
                <a:lnTo>
                  <a:pt x="23168" y="11315"/>
                </a:lnTo>
                <a:lnTo>
                  <a:pt x="26922" y="10351"/>
                </a:lnTo>
                <a:lnTo>
                  <a:pt x="48209" y="10351"/>
                </a:lnTo>
                <a:lnTo>
                  <a:pt x="46335" y="7545"/>
                </a:lnTo>
                <a:lnTo>
                  <a:pt x="42718" y="4739"/>
                </a:lnTo>
                <a:lnTo>
                  <a:pt x="39101" y="1841"/>
                </a:lnTo>
                <a:lnTo>
                  <a:pt x="34202" y="964"/>
                </a:lnTo>
                <a:lnTo>
                  <a:pt x="28067" y="0"/>
                </a:lnTo>
                <a:close/>
              </a:path>
              <a:path w="51434" h="62229">
                <a:moveTo>
                  <a:pt x="49779" y="33863"/>
                </a:moveTo>
                <a:lnTo>
                  <a:pt x="29303" y="33863"/>
                </a:lnTo>
                <a:lnTo>
                  <a:pt x="32920" y="35792"/>
                </a:lnTo>
                <a:lnTo>
                  <a:pt x="35438" y="37637"/>
                </a:lnTo>
                <a:lnTo>
                  <a:pt x="36583" y="39566"/>
                </a:lnTo>
                <a:lnTo>
                  <a:pt x="36583" y="45182"/>
                </a:lnTo>
                <a:lnTo>
                  <a:pt x="35438" y="47988"/>
                </a:lnTo>
                <a:lnTo>
                  <a:pt x="34202" y="49918"/>
                </a:lnTo>
                <a:lnTo>
                  <a:pt x="30540" y="50882"/>
                </a:lnTo>
                <a:lnTo>
                  <a:pt x="26922" y="51762"/>
                </a:lnTo>
                <a:lnTo>
                  <a:pt x="48882" y="51762"/>
                </a:lnTo>
                <a:lnTo>
                  <a:pt x="50090" y="49918"/>
                </a:lnTo>
                <a:lnTo>
                  <a:pt x="51235" y="46147"/>
                </a:lnTo>
                <a:lnTo>
                  <a:pt x="51235" y="36760"/>
                </a:lnTo>
                <a:lnTo>
                  <a:pt x="49779" y="33863"/>
                </a:lnTo>
                <a:close/>
              </a:path>
              <a:path w="51434" h="62229">
                <a:moveTo>
                  <a:pt x="34202" y="23511"/>
                </a:moveTo>
                <a:lnTo>
                  <a:pt x="23168" y="23511"/>
                </a:lnTo>
                <a:lnTo>
                  <a:pt x="18268" y="25441"/>
                </a:lnTo>
                <a:lnTo>
                  <a:pt x="13415" y="28250"/>
                </a:lnTo>
                <a:lnTo>
                  <a:pt x="45237" y="28250"/>
                </a:lnTo>
                <a:lnTo>
                  <a:pt x="39101" y="25441"/>
                </a:lnTo>
                <a:lnTo>
                  <a:pt x="34202" y="23511"/>
                </a:lnTo>
                <a:close/>
              </a:path>
              <a:path w="51434" h="62229">
                <a:moveTo>
                  <a:pt x="48209" y="10351"/>
                </a:moveTo>
                <a:lnTo>
                  <a:pt x="26922" y="10351"/>
                </a:lnTo>
                <a:lnTo>
                  <a:pt x="29303" y="11315"/>
                </a:lnTo>
                <a:lnTo>
                  <a:pt x="32920" y="12284"/>
                </a:lnTo>
                <a:lnTo>
                  <a:pt x="34202" y="15090"/>
                </a:lnTo>
                <a:lnTo>
                  <a:pt x="35438" y="17896"/>
                </a:lnTo>
                <a:lnTo>
                  <a:pt x="50090" y="16931"/>
                </a:lnTo>
                <a:lnTo>
                  <a:pt x="48854" y="11315"/>
                </a:lnTo>
                <a:lnTo>
                  <a:pt x="48209" y="10351"/>
                </a:lnTo>
                <a:close/>
              </a:path>
            </a:pathLst>
          </a:custGeom>
          <a:solidFill>
            <a:srgbClr val="000000"/>
          </a:solidFill>
        </p:spPr>
        <p:txBody>
          <a:bodyPr wrap="square" lIns="0" tIns="0" rIns="0" bIns="0" rtlCol="0"/>
          <a:lstStyle/>
          <a:p>
            <a:endParaRPr/>
          </a:p>
        </p:txBody>
      </p:sp>
      <p:sp>
        <p:nvSpPr>
          <p:cNvPr id="569" name="object 569"/>
          <p:cNvSpPr/>
          <p:nvPr/>
        </p:nvSpPr>
        <p:spPr>
          <a:xfrm>
            <a:off x="8228191" y="4700647"/>
            <a:ext cx="22225" cy="18415"/>
          </a:xfrm>
          <a:custGeom>
            <a:avLst/>
            <a:gdLst/>
            <a:ahLst/>
            <a:cxnLst/>
            <a:rect l="l" t="t" r="r" b="b"/>
            <a:pathLst>
              <a:path w="22225" h="18414">
                <a:moveTo>
                  <a:pt x="11034" y="0"/>
                </a:moveTo>
                <a:lnTo>
                  <a:pt x="7371" y="0"/>
                </a:lnTo>
                <a:lnTo>
                  <a:pt x="3616" y="1929"/>
                </a:lnTo>
                <a:lnTo>
                  <a:pt x="1236" y="3774"/>
                </a:lnTo>
                <a:lnTo>
                  <a:pt x="0" y="5703"/>
                </a:lnTo>
                <a:lnTo>
                  <a:pt x="0" y="8509"/>
                </a:lnTo>
                <a:lnTo>
                  <a:pt x="0" y="11319"/>
                </a:lnTo>
                <a:lnTo>
                  <a:pt x="1236" y="13248"/>
                </a:lnTo>
                <a:lnTo>
                  <a:pt x="3616" y="15090"/>
                </a:lnTo>
                <a:lnTo>
                  <a:pt x="7371" y="17019"/>
                </a:lnTo>
                <a:lnTo>
                  <a:pt x="12270" y="17899"/>
                </a:lnTo>
                <a:lnTo>
                  <a:pt x="15888" y="17019"/>
                </a:lnTo>
                <a:lnTo>
                  <a:pt x="19550" y="16055"/>
                </a:lnTo>
                <a:lnTo>
                  <a:pt x="20787" y="14125"/>
                </a:lnTo>
                <a:lnTo>
                  <a:pt x="21932" y="11319"/>
                </a:lnTo>
                <a:lnTo>
                  <a:pt x="21932" y="9474"/>
                </a:lnTo>
                <a:lnTo>
                  <a:pt x="21932" y="5703"/>
                </a:lnTo>
                <a:lnTo>
                  <a:pt x="20787" y="3774"/>
                </a:lnTo>
                <a:lnTo>
                  <a:pt x="18268" y="1929"/>
                </a:lnTo>
                <a:lnTo>
                  <a:pt x="14651" y="0"/>
                </a:lnTo>
                <a:lnTo>
                  <a:pt x="11034" y="0"/>
                </a:lnTo>
                <a:close/>
              </a:path>
            </a:pathLst>
          </a:custGeom>
          <a:ln w="3175">
            <a:solidFill>
              <a:srgbClr val="000000"/>
            </a:solidFill>
          </a:ln>
        </p:spPr>
        <p:txBody>
          <a:bodyPr wrap="square" lIns="0" tIns="0" rIns="0" bIns="0" rtlCol="0"/>
          <a:lstStyle/>
          <a:p>
            <a:endParaRPr/>
          </a:p>
        </p:txBody>
      </p:sp>
      <p:sp>
        <p:nvSpPr>
          <p:cNvPr id="570" name="object 570"/>
          <p:cNvSpPr/>
          <p:nvPr/>
        </p:nvSpPr>
        <p:spPr>
          <a:xfrm>
            <a:off x="8213540" y="4666784"/>
            <a:ext cx="51435" cy="62230"/>
          </a:xfrm>
          <a:custGeom>
            <a:avLst/>
            <a:gdLst/>
            <a:ahLst/>
            <a:cxnLst/>
            <a:rect l="l" t="t" r="r" b="b"/>
            <a:pathLst>
              <a:path w="51434" h="62229">
                <a:moveTo>
                  <a:pt x="28067" y="0"/>
                </a:moveTo>
                <a:lnTo>
                  <a:pt x="34202" y="964"/>
                </a:lnTo>
                <a:lnTo>
                  <a:pt x="39101" y="1841"/>
                </a:lnTo>
                <a:lnTo>
                  <a:pt x="42718" y="4739"/>
                </a:lnTo>
                <a:lnTo>
                  <a:pt x="46335" y="7545"/>
                </a:lnTo>
                <a:lnTo>
                  <a:pt x="48854" y="11315"/>
                </a:lnTo>
                <a:lnTo>
                  <a:pt x="50090" y="16931"/>
                </a:lnTo>
                <a:lnTo>
                  <a:pt x="35438" y="17896"/>
                </a:lnTo>
                <a:lnTo>
                  <a:pt x="34202" y="15090"/>
                </a:lnTo>
                <a:lnTo>
                  <a:pt x="32920" y="12284"/>
                </a:lnTo>
                <a:lnTo>
                  <a:pt x="29303" y="11315"/>
                </a:lnTo>
                <a:lnTo>
                  <a:pt x="26922" y="10351"/>
                </a:lnTo>
                <a:lnTo>
                  <a:pt x="23168" y="11315"/>
                </a:lnTo>
                <a:lnTo>
                  <a:pt x="20787" y="12284"/>
                </a:lnTo>
                <a:lnTo>
                  <a:pt x="18268" y="14125"/>
                </a:lnTo>
                <a:lnTo>
                  <a:pt x="15887" y="15966"/>
                </a:lnTo>
                <a:lnTo>
                  <a:pt x="14651" y="19741"/>
                </a:lnTo>
                <a:lnTo>
                  <a:pt x="14651" y="23511"/>
                </a:lnTo>
                <a:lnTo>
                  <a:pt x="13415" y="28250"/>
                </a:lnTo>
                <a:lnTo>
                  <a:pt x="18268" y="25441"/>
                </a:lnTo>
                <a:lnTo>
                  <a:pt x="23168" y="23511"/>
                </a:lnTo>
                <a:lnTo>
                  <a:pt x="28067" y="23511"/>
                </a:lnTo>
                <a:lnTo>
                  <a:pt x="34202" y="23511"/>
                </a:lnTo>
                <a:lnTo>
                  <a:pt x="39101" y="25441"/>
                </a:lnTo>
                <a:lnTo>
                  <a:pt x="45237" y="28250"/>
                </a:lnTo>
                <a:lnTo>
                  <a:pt x="48854" y="32021"/>
                </a:lnTo>
                <a:lnTo>
                  <a:pt x="51235" y="36760"/>
                </a:lnTo>
                <a:lnTo>
                  <a:pt x="51235" y="42372"/>
                </a:lnTo>
                <a:lnTo>
                  <a:pt x="51235" y="46147"/>
                </a:lnTo>
                <a:lnTo>
                  <a:pt x="26922" y="62113"/>
                </a:lnTo>
                <a:lnTo>
                  <a:pt x="20787" y="61237"/>
                </a:lnTo>
                <a:lnTo>
                  <a:pt x="0" y="32021"/>
                </a:lnTo>
                <a:lnTo>
                  <a:pt x="1236" y="21670"/>
                </a:lnTo>
                <a:lnTo>
                  <a:pt x="3709" y="13160"/>
                </a:lnTo>
                <a:lnTo>
                  <a:pt x="7371" y="7545"/>
                </a:lnTo>
                <a:lnTo>
                  <a:pt x="17124" y="1841"/>
                </a:lnTo>
                <a:lnTo>
                  <a:pt x="28067" y="0"/>
                </a:lnTo>
                <a:close/>
              </a:path>
            </a:pathLst>
          </a:custGeom>
          <a:ln w="3175">
            <a:solidFill>
              <a:srgbClr val="000000"/>
            </a:solidFill>
          </a:ln>
        </p:spPr>
        <p:txBody>
          <a:bodyPr wrap="square" lIns="0" tIns="0" rIns="0" bIns="0" rtlCol="0"/>
          <a:lstStyle/>
          <a:p>
            <a:endParaRPr/>
          </a:p>
        </p:txBody>
      </p:sp>
      <p:sp>
        <p:nvSpPr>
          <p:cNvPr id="571" name="object 571"/>
          <p:cNvSpPr/>
          <p:nvPr/>
        </p:nvSpPr>
        <p:spPr>
          <a:xfrm>
            <a:off x="5217031" y="2638208"/>
            <a:ext cx="30480" cy="10795"/>
          </a:xfrm>
          <a:custGeom>
            <a:avLst/>
            <a:gdLst/>
            <a:ahLst/>
            <a:cxnLst/>
            <a:rect l="l" t="t" r="r" b="b"/>
            <a:pathLst>
              <a:path w="30479" h="10794">
                <a:moveTo>
                  <a:pt x="0" y="5176"/>
                </a:moveTo>
                <a:lnTo>
                  <a:pt x="30461" y="5176"/>
                </a:lnTo>
              </a:path>
            </a:pathLst>
          </a:custGeom>
          <a:ln w="11622">
            <a:solidFill>
              <a:srgbClr val="000000"/>
            </a:solidFill>
          </a:ln>
        </p:spPr>
        <p:txBody>
          <a:bodyPr wrap="square" lIns="0" tIns="0" rIns="0" bIns="0" rtlCol="0"/>
          <a:lstStyle/>
          <a:p>
            <a:endParaRPr/>
          </a:p>
        </p:txBody>
      </p:sp>
      <p:sp>
        <p:nvSpPr>
          <p:cNvPr id="572" name="object 572"/>
          <p:cNvSpPr/>
          <p:nvPr/>
        </p:nvSpPr>
        <p:spPr>
          <a:xfrm>
            <a:off x="5256018" y="2603361"/>
            <a:ext cx="34290" cy="61594"/>
          </a:xfrm>
          <a:custGeom>
            <a:avLst/>
            <a:gdLst/>
            <a:ahLst/>
            <a:cxnLst/>
            <a:rect l="l" t="t" r="r" b="b"/>
            <a:pathLst>
              <a:path w="34289" h="61594">
                <a:moveTo>
                  <a:pt x="34211" y="16962"/>
                </a:moveTo>
                <a:lnTo>
                  <a:pt x="19550" y="16962"/>
                </a:lnTo>
                <a:lnTo>
                  <a:pt x="19550" y="61244"/>
                </a:lnTo>
                <a:lnTo>
                  <a:pt x="34211" y="61244"/>
                </a:lnTo>
                <a:lnTo>
                  <a:pt x="34211" y="16962"/>
                </a:lnTo>
                <a:close/>
              </a:path>
              <a:path w="34289" h="61594">
                <a:moveTo>
                  <a:pt x="34211" y="0"/>
                </a:moveTo>
                <a:lnTo>
                  <a:pt x="21936" y="0"/>
                </a:lnTo>
                <a:lnTo>
                  <a:pt x="20800" y="3781"/>
                </a:lnTo>
                <a:lnTo>
                  <a:pt x="17160" y="6608"/>
                </a:lnTo>
                <a:lnTo>
                  <a:pt x="13410" y="9400"/>
                </a:lnTo>
                <a:lnTo>
                  <a:pt x="6135" y="13181"/>
                </a:lnTo>
                <a:lnTo>
                  <a:pt x="0" y="15089"/>
                </a:lnTo>
                <a:lnTo>
                  <a:pt x="0" y="26434"/>
                </a:lnTo>
                <a:lnTo>
                  <a:pt x="7385" y="24490"/>
                </a:lnTo>
                <a:lnTo>
                  <a:pt x="13410" y="20709"/>
                </a:lnTo>
                <a:lnTo>
                  <a:pt x="19550" y="16962"/>
                </a:lnTo>
                <a:lnTo>
                  <a:pt x="34211" y="16962"/>
                </a:lnTo>
                <a:lnTo>
                  <a:pt x="34211" y="0"/>
                </a:lnTo>
                <a:close/>
              </a:path>
            </a:pathLst>
          </a:custGeom>
          <a:solidFill>
            <a:srgbClr val="000000"/>
          </a:solidFill>
        </p:spPr>
        <p:txBody>
          <a:bodyPr wrap="square" lIns="0" tIns="0" rIns="0" bIns="0" rtlCol="0"/>
          <a:lstStyle/>
          <a:p>
            <a:endParaRPr/>
          </a:p>
        </p:txBody>
      </p:sp>
      <p:sp>
        <p:nvSpPr>
          <p:cNvPr id="573" name="object 573"/>
          <p:cNvSpPr/>
          <p:nvPr/>
        </p:nvSpPr>
        <p:spPr>
          <a:xfrm>
            <a:off x="5256018" y="2603361"/>
            <a:ext cx="34290" cy="61594"/>
          </a:xfrm>
          <a:custGeom>
            <a:avLst/>
            <a:gdLst/>
            <a:ahLst/>
            <a:cxnLst/>
            <a:rect l="l" t="t" r="r" b="b"/>
            <a:pathLst>
              <a:path w="34289" h="61594">
                <a:moveTo>
                  <a:pt x="21936" y="0"/>
                </a:moveTo>
                <a:lnTo>
                  <a:pt x="34211" y="0"/>
                </a:lnTo>
                <a:lnTo>
                  <a:pt x="34211" y="61244"/>
                </a:lnTo>
                <a:lnTo>
                  <a:pt x="19550" y="61244"/>
                </a:lnTo>
                <a:lnTo>
                  <a:pt x="19550" y="16962"/>
                </a:lnTo>
                <a:lnTo>
                  <a:pt x="13410" y="20709"/>
                </a:lnTo>
                <a:lnTo>
                  <a:pt x="7385" y="24490"/>
                </a:lnTo>
                <a:lnTo>
                  <a:pt x="0" y="26434"/>
                </a:lnTo>
                <a:lnTo>
                  <a:pt x="0" y="15089"/>
                </a:lnTo>
                <a:lnTo>
                  <a:pt x="6135" y="13181"/>
                </a:lnTo>
                <a:lnTo>
                  <a:pt x="13410" y="9400"/>
                </a:lnTo>
                <a:lnTo>
                  <a:pt x="17160" y="6608"/>
                </a:lnTo>
                <a:lnTo>
                  <a:pt x="20800" y="3781"/>
                </a:lnTo>
                <a:lnTo>
                  <a:pt x="21936" y="0"/>
                </a:lnTo>
                <a:close/>
              </a:path>
            </a:pathLst>
          </a:custGeom>
          <a:ln w="3175">
            <a:solidFill>
              <a:srgbClr val="000000"/>
            </a:solidFill>
          </a:ln>
        </p:spPr>
        <p:txBody>
          <a:bodyPr wrap="square" lIns="0" tIns="0" rIns="0" bIns="0" rtlCol="0"/>
          <a:lstStyle/>
          <a:p>
            <a:endParaRPr/>
          </a:p>
        </p:txBody>
      </p:sp>
      <p:sp>
        <p:nvSpPr>
          <p:cNvPr id="574" name="object 574"/>
          <p:cNvSpPr/>
          <p:nvPr/>
        </p:nvSpPr>
        <p:spPr>
          <a:xfrm>
            <a:off x="5313416" y="2603361"/>
            <a:ext cx="51435" cy="62230"/>
          </a:xfrm>
          <a:custGeom>
            <a:avLst/>
            <a:gdLst/>
            <a:ahLst/>
            <a:cxnLst/>
            <a:rect l="l" t="t" r="r" b="b"/>
            <a:pathLst>
              <a:path w="51435" h="62230">
                <a:moveTo>
                  <a:pt x="14660" y="42372"/>
                </a:moveTo>
                <a:lnTo>
                  <a:pt x="0" y="43362"/>
                </a:lnTo>
                <a:lnTo>
                  <a:pt x="1249" y="48981"/>
                </a:lnTo>
                <a:lnTo>
                  <a:pt x="3635" y="52727"/>
                </a:lnTo>
                <a:lnTo>
                  <a:pt x="8525" y="56508"/>
                </a:lnTo>
                <a:lnTo>
                  <a:pt x="13410" y="59336"/>
                </a:lnTo>
                <a:lnTo>
                  <a:pt x="19550" y="61244"/>
                </a:lnTo>
                <a:lnTo>
                  <a:pt x="25576" y="62198"/>
                </a:lnTo>
                <a:lnTo>
                  <a:pt x="32961" y="61244"/>
                </a:lnTo>
                <a:lnTo>
                  <a:pt x="39101" y="59336"/>
                </a:lnTo>
                <a:lnTo>
                  <a:pt x="43872" y="56508"/>
                </a:lnTo>
                <a:lnTo>
                  <a:pt x="48762" y="52727"/>
                </a:lnTo>
                <a:lnTo>
                  <a:pt x="49732" y="50889"/>
                </a:lnTo>
                <a:lnTo>
                  <a:pt x="21936" y="50889"/>
                </a:lnTo>
                <a:lnTo>
                  <a:pt x="18300" y="48981"/>
                </a:lnTo>
                <a:lnTo>
                  <a:pt x="17050" y="47108"/>
                </a:lnTo>
                <a:lnTo>
                  <a:pt x="15800" y="45200"/>
                </a:lnTo>
                <a:lnTo>
                  <a:pt x="14660" y="42372"/>
                </a:lnTo>
                <a:close/>
              </a:path>
              <a:path w="51435" h="62230">
                <a:moveTo>
                  <a:pt x="47627" y="33891"/>
                </a:moveTo>
                <a:lnTo>
                  <a:pt x="30461" y="33891"/>
                </a:lnTo>
                <a:lnTo>
                  <a:pt x="34211" y="35799"/>
                </a:lnTo>
                <a:lnTo>
                  <a:pt x="35347" y="37636"/>
                </a:lnTo>
                <a:lnTo>
                  <a:pt x="36601" y="39580"/>
                </a:lnTo>
                <a:lnTo>
                  <a:pt x="36601" y="45200"/>
                </a:lnTo>
                <a:lnTo>
                  <a:pt x="35347" y="47108"/>
                </a:lnTo>
                <a:lnTo>
                  <a:pt x="34211" y="48981"/>
                </a:lnTo>
                <a:lnTo>
                  <a:pt x="30461" y="50889"/>
                </a:lnTo>
                <a:lnTo>
                  <a:pt x="49732" y="50889"/>
                </a:lnTo>
                <a:lnTo>
                  <a:pt x="51262" y="47991"/>
                </a:lnTo>
                <a:lnTo>
                  <a:pt x="51262" y="39580"/>
                </a:lnTo>
                <a:lnTo>
                  <a:pt x="50012" y="36788"/>
                </a:lnTo>
                <a:lnTo>
                  <a:pt x="47627" y="33891"/>
                </a:lnTo>
                <a:close/>
              </a:path>
              <a:path w="51435" h="62230">
                <a:moveTo>
                  <a:pt x="46982" y="10354"/>
                </a:moveTo>
                <a:lnTo>
                  <a:pt x="25576" y="10354"/>
                </a:lnTo>
                <a:lnTo>
                  <a:pt x="28076" y="11343"/>
                </a:lnTo>
                <a:lnTo>
                  <a:pt x="31711" y="12298"/>
                </a:lnTo>
                <a:lnTo>
                  <a:pt x="32961" y="14136"/>
                </a:lnTo>
                <a:lnTo>
                  <a:pt x="32961" y="20709"/>
                </a:lnTo>
                <a:lnTo>
                  <a:pt x="30461" y="22653"/>
                </a:lnTo>
                <a:lnTo>
                  <a:pt x="28076" y="23536"/>
                </a:lnTo>
                <a:lnTo>
                  <a:pt x="25576" y="24490"/>
                </a:lnTo>
                <a:lnTo>
                  <a:pt x="21936" y="24490"/>
                </a:lnTo>
                <a:lnTo>
                  <a:pt x="20686" y="34844"/>
                </a:lnTo>
                <a:lnTo>
                  <a:pt x="24436" y="33891"/>
                </a:lnTo>
                <a:lnTo>
                  <a:pt x="47627" y="33891"/>
                </a:lnTo>
                <a:lnTo>
                  <a:pt x="45122" y="32053"/>
                </a:lnTo>
                <a:lnTo>
                  <a:pt x="41486" y="30180"/>
                </a:lnTo>
                <a:lnTo>
                  <a:pt x="36601" y="29226"/>
                </a:lnTo>
                <a:lnTo>
                  <a:pt x="41486" y="26434"/>
                </a:lnTo>
                <a:lnTo>
                  <a:pt x="45122" y="23536"/>
                </a:lnTo>
                <a:lnTo>
                  <a:pt x="47627" y="19755"/>
                </a:lnTo>
                <a:lnTo>
                  <a:pt x="48762" y="16079"/>
                </a:lnTo>
                <a:lnTo>
                  <a:pt x="47627" y="12298"/>
                </a:lnTo>
                <a:lnTo>
                  <a:pt x="46982" y="10354"/>
                </a:lnTo>
                <a:close/>
              </a:path>
              <a:path w="51435" h="62230">
                <a:moveTo>
                  <a:pt x="30461" y="0"/>
                </a:moveTo>
                <a:lnTo>
                  <a:pt x="25576" y="0"/>
                </a:lnTo>
                <a:lnTo>
                  <a:pt x="19550" y="989"/>
                </a:lnTo>
                <a:lnTo>
                  <a:pt x="13410" y="1872"/>
                </a:lnTo>
                <a:lnTo>
                  <a:pt x="8525" y="4735"/>
                </a:lnTo>
                <a:lnTo>
                  <a:pt x="6139" y="7562"/>
                </a:lnTo>
                <a:lnTo>
                  <a:pt x="2385" y="11343"/>
                </a:lnTo>
                <a:lnTo>
                  <a:pt x="1249" y="16962"/>
                </a:lnTo>
                <a:lnTo>
                  <a:pt x="15800" y="18871"/>
                </a:lnTo>
                <a:lnTo>
                  <a:pt x="17050" y="15089"/>
                </a:lnTo>
                <a:lnTo>
                  <a:pt x="19550" y="12298"/>
                </a:lnTo>
                <a:lnTo>
                  <a:pt x="21936" y="11343"/>
                </a:lnTo>
                <a:lnTo>
                  <a:pt x="25576" y="10354"/>
                </a:lnTo>
                <a:lnTo>
                  <a:pt x="46982" y="10354"/>
                </a:lnTo>
                <a:lnTo>
                  <a:pt x="46372" y="8516"/>
                </a:lnTo>
                <a:lnTo>
                  <a:pt x="42737" y="5618"/>
                </a:lnTo>
                <a:lnTo>
                  <a:pt x="39101" y="2826"/>
                </a:lnTo>
                <a:lnTo>
                  <a:pt x="35347" y="989"/>
                </a:lnTo>
                <a:lnTo>
                  <a:pt x="30461" y="0"/>
                </a:lnTo>
                <a:close/>
              </a:path>
            </a:pathLst>
          </a:custGeom>
          <a:solidFill>
            <a:srgbClr val="000000"/>
          </a:solidFill>
        </p:spPr>
        <p:txBody>
          <a:bodyPr wrap="square" lIns="0" tIns="0" rIns="0" bIns="0" rtlCol="0"/>
          <a:lstStyle/>
          <a:p>
            <a:endParaRPr/>
          </a:p>
        </p:txBody>
      </p:sp>
      <p:sp>
        <p:nvSpPr>
          <p:cNvPr id="575" name="object 575"/>
          <p:cNvSpPr/>
          <p:nvPr/>
        </p:nvSpPr>
        <p:spPr>
          <a:xfrm>
            <a:off x="5313416" y="2603361"/>
            <a:ext cx="51435" cy="62230"/>
          </a:xfrm>
          <a:custGeom>
            <a:avLst/>
            <a:gdLst/>
            <a:ahLst/>
            <a:cxnLst/>
            <a:rect l="l" t="t" r="r" b="b"/>
            <a:pathLst>
              <a:path w="51435" h="62230">
                <a:moveTo>
                  <a:pt x="25576" y="0"/>
                </a:moveTo>
                <a:lnTo>
                  <a:pt x="30461" y="0"/>
                </a:lnTo>
                <a:lnTo>
                  <a:pt x="35347" y="989"/>
                </a:lnTo>
                <a:lnTo>
                  <a:pt x="48762" y="16079"/>
                </a:lnTo>
                <a:lnTo>
                  <a:pt x="47627" y="19755"/>
                </a:lnTo>
                <a:lnTo>
                  <a:pt x="45122" y="23536"/>
                </a:lnTo>
                <a:lnTo>
                  <a:pt x="41486" y="26434"/>
                </a:lnTo>
                <a:lnTo>
                  <a:pt x="36601" y="29226"/>
                </a:lnTo>
                <a:lnTo>
                  <a:pt x="41486" y="30180"/>
                </a:lnTo>
                <a:lnTo>
                  <a:pt x="45122" y="32053"/>
                </a:lnTo>
                <a:lnTo>
                  <a:pt x="47627" y="33891"/>
                </a:lnTo>
                <a:lnTo>
                  <a:pt x="50012" y="36788"/>
                </a:lnTo>
                <a:lnTo>
                  <a:pt x="51262" y="39580"/>
                </a:lnTo>
                <a:lnTo>
                  <a:pt x="51262" y="43362"/>
                </a:lnTo>
                <a:lnTo>
                  <a:pt x="51262" y="47991"/>
                </a:lnTo>
                <a:lnTo>
                  <a:pt x="25576" y="62198"/>
                </a:lnTo>
                <a:lnTo>
                  <a:pt x="19550" y="61244"/>
                </a:lnTo>
                <a:lnTo>
                  <a:pt x="0" y="43362"/>
                </a:lnTo>
                <a:lnTo>
                  <a:pt x="14660" y="42372"/>
                </a:lnTo>
                <a:lnTo>
                  <a:pt x="15800" y="45200"/>
                </a:lnTo>
                <a:lnTo>
                  <a:pt x="17050" y="47108"/>
                </a:lnTo>
                <a:lnTo>
                  <a:pt x="18300" y="48981"/>
                </a:lnTo>
                <a:lnTo>
                  <a:pt x="21936" y="50889"/>
                </a:lnTo>
                <a:lnTo>
                  <a:pt x="25576" y="50889"/>
                </a:lnTo>
                <a:lnTo>
                  <a:pt x="30461" y="50889"/>
                </a:lnTo>
                <a:lnTo>
                  <a:pt x="34211" y="48981"/>
                </a:lnTo>
                <a:lnTo>
                  <a:pt x="35347" y="47108"/>
                </a:lnTo>
                <a:lnTo>
                  <a:pt x="36601" y="45200"/>
                </a:lnTo>
                <a:lnTo>
                  <a:pt x="36601" y="42372"/>
                </a:lnTo>
                <a:lnTo>
                  <a:pt x="36601" y="39580"/>
                </a:lnTo>
                <a:lnTo>
                  <a:pt x="35347" y="37636"/>
                </a:lnTo>
                <a:lnTo>
                  <a:pt x="34211" y="35799"/>
                </a:lnTo>
                <a:lnTo>
                  <a:pt x="30461" y="33891"/>
                </a:lnTo>
                <a:lnTo>
                  <a:pt x="26826" y="33891"/>
                </a:lnTo>
                <a:lnTo>
                  <a:pt x="24436" y="33891"/>
                </a:lnTo>
                <a:lnTo>
                  <a:pt x="20686" y="34844"/>
                </a:lnTo>
                <a:lnTo>
                  <a:pt x="21936" y="24490"/>
                </a:lnTo>
                <a:lnTo>
                  <a:pt x="25576" y="24490"/>
                </a:lnTo>
                <a:lnTo>
                  <a:pt x="28076" y="23536"/>
                </a:lnTo>
                <a:lnTo>
                  <a:pt x="30461" y="22653"/>
                </a:lnTo>
                <a:lnTo>
                  <a:pt x="32961" y="20709"/>
                </a:lnTo>
                <a:lnTo>
                  <a:pt x="32961" y="16962"/>
                </a:lnTo>
                <a:lnTo>
                  <a:pt x="32961" y="14136"/>
                </a:lnTo>
                <a:lnTo>
                  <a:pt x="31711" y="12298"/>
                </a:lnTo>
                <a:lnTo>
                  <a:pt x="28076" y="11343"/>
                </a:lnTo>
                <a:lnTo>
                  <a:pt x="25576" y="10354"/>
                </a:lnTo>
                <a:lnTo>
                  <a:pt x="21936" y="11343"/>
                </a:lnTo>
                <a:lnTo>
                  <a:pt x="19550" y="12298"/>
                </a:lnTo>
                <a:lnTo>
                  <a:pt x="17050" y="15089"/>
                </a:lnTo>
                <a:lnTo>
                  <a:pt x="15800" y="18871"/>
                </a:lnTo>
                <a:lnTo>
                  <a:pt x="1249" y="16962"/>
                </a:lnTo>
                <a:lnTo>
                  <a:pt x="2385" y="11343"/>
                </a:lnTo>
                <a:lnTo>
                  <a:pt x="6139" y="7562"/>
                </a:lnTo>
                <a:lnTo>
                  <a:pt x="8525" y="4735"/>
                </a:lnTo>
                <a:lnTo>
                  <a:pt x="13410" y="1872"/>
                </a:lnTo>
                <a:lnTo>
                  <a:pt x="19550" y="989"/>
                </a:lnTo>
                <a:lnTo>
                  <a:pt x="25576" y="0"/>
                </a:lnTo>
                <a:close/>
              </a:path>
            </a:pathLst>
          </a:custGeom>
          <a:ln w="3175">
            <a:solidFill>
              <a:srgbClr val="000000"/>
            </a:solidFill>
          </a:ln>
        </p:spPr>
        <p:txBody>
          <a:bodyPr wrap="square" lIns="0" tIns="0" rIns="0" bIns="0" rtlCol="0"/>
          <a:lstStyle/>
          <a:p>
            <a:endParaRPr/>
          </a:p>
        </p:txBody>
      </p:sp>
      <p:sp>
        <p:nvSpPr>
          <p:cNvPr id="576" name="object 576"/>
          <p:cNvSpPr/>
          <p:nvPr/>
        </p:nvSpPr>
        <p:spPr>
          <a:xfrm>
            <a:off x="5374454" y="2604350"/>
            <a:ext cx="52705" cy="61594"/>
          </a:xfrm>
          <a:custGeom>
            <a:avLst/>
            <a:gdLst/>
            <a:ahLst/>
            <a:cxnLst/>
            <a:rect l="l" t="t" r="r" b="b"/>
            <a:pathLst>
              <a:path w="52704" h="61594">
                <a:moveTo>
                  <a:pt x="13410" y="41383"/>
                </a:moveTo>
                <a:lnTo>
                  <a:pt x="0" y="42373"/>
                </a:lnTo>
                <a:lnTo>
                  <a:pt x="1249" y="47991"/>
                </a:lnTo>
                <a:lnTo>
                  <a:pt x="3635" y="52727"/>
                </a:lnTo>
                <a:lnTo>
                  <a:pt x="8525" y="55519"/>
                </a:lnTo>
                <a:lnTo>
                  <a:pt x="13410" y="58346"/>
                </a:lnTo>
                <a:lnTo>
                  <a:pt x="18300" y="60255"/>
                </a:lnTo>
                <a:lnTo>
                  <a:pt x="25571" y="61209"/>
                </a:lnTo>
                <a:lnTo>
                  <a:pt x="37864" y="59301"/>
                </a:lnTo>
                <a:lnTo>
                  <a:pt x="46381" y="52727"/>
                </a:lnTo>
                <a:lnTo>
                  <a:pt x="49085" y="49900"/>
                </a:lnTo>
                <a:lnTo>
                  <a:pt x="20686" y="49900"/>
                </a:lnTo>
                <a:lnTo>
                  <a:pt x="17046" y="47991"/>
                </a:lnTo>
                <a:lnTo>
                  <a:pt x="15796" y="46118"/>
                </a:lnTo>
                <a:lnTo>
                  <a:pt x="14660" y="44210"/>
                </a:lnTo>
                <a:lnTo>
                  <a:pt x="13410" y="41383"/>
                </a:lnTo>
                <a:close/>
              </a:path>
              <a:path w="52704" h="61594">
                <a:moveTo>
                  <a:pt x="50398" y="30074"/>
                </a:moveTo>
                <a:lnTo>
                  <a:pt x="29326" y="30074"/>
                </a:lnTo>
                <a:lnTo>
                  <a:pt x="31711" y="31064"/>
                </a:lnTo>
                <a:lnTo>
                  <a:pt x="34202" y="32018"/>
                </a:lnTo>
                <a:lnTo>
                  <a:pt x="36583" y="33855"/>
                </a:lnTo>
                <a:lnTo>
                  <a:pt x="37864" y="36647"/>
                </a:lnTo>
                <a:lnTo>
                  <a:pt x="37864" y="39545"/>
                </a:lnTo>
                <a:lnTo>
                  <a:pt x="36583" y="43326"/>
                </a:lnTo>
                <a:lnTo>
                  <a:pt x="36583" y="45165"/>
                </a:lnTo>
                <a:lnTo>
                  <a:pt x="34202" y="47991"/>
                </a:lnTo>
                <a:lnTo>
                  <a:pt x="31711" y="48946"/>
                </a:lnTo>
                <a:lnTo>
                  <a:pt x="29326" y="49900"/>
                </a:lnTo>
                <a:lnTo>
                  <a:pt x="49085" y="49900"/>
                </a:lnTo>
                <a:lnTo>
                  <a:pt x="49998" y="48946"/>
                </a:lnTo>
                <a:lnTo>
                  <a:pt x="51280" y="44210"/>
                </a:lnTo>
                <a:lnTo>
                  <a:pt x="52517" y="39545"/>
                </a:lnTo>
                <a:lnTo>
                  <a:pt x="52517" y="34810"/>
                </a:lnTo>
                <a:lnTo>
                  <a:pt x="51280" y="31064"/>
                </a:lnTo>
                <a:lnTo>
                  <a:pt x="50398" y="30074"/>
                </a:lnTo>
                <a:close/>
              </a:path>
              <a:path w="52704" h="61594">
                <a:moveTo>
                  <a:pt x="48762" y="0"/>
                </a:moveTo>
                <a:lnTo>
                  <a:pt x="9775" y="0"/>
                </a:lnTo>
                <a:lnTo>
                  <a:pt x="1249" y="32901"/>
                </a:lnTo>
                <a:lnTo>
                  <a:pt x="14660" y="34810"/>
                </a:lnTo>
                <a:lnTo>
                  <a:pt x="18300" y="32018"/>
                </a:lnTo>
                <a:lnTo>
                  <a:pt x="21936" y="30074"/>
                </a:lnTo>
                <a:lnTo>
                  <a:pt x="50398" y="30074"/>
                </a:lnTo>
                <a:lnTo>
                  <a:pt x="48762" y="28237"/>
                </a:lnTo>
                <a:lnTo>
                  <a:pt x="40246" y="21663"/>
                </a:lnTo>
                <a:lnTo>
                  <a:pt x="19550" y="21663"/>
                </a:lnTo>
                <a:lnTo>
                  <a:pt x="21936" y="11308"/>
                </a:lnTo>
                <a:lnTo>
                  <a:pt x="48762" y="11308"/>
                </a:lnTo>
                <a:lnTo>
                  <a:pt x="48762" y="0"/>
                </a:lnTo>
                <a:close/>
              </a:path>
              <a:path w="52704" h="61594">
                <a:moveTo>
                  <a:pt x="35347" y="19720"/>
                </a:moveTo>
                <a:lnTo>
                  <a:pt x="24436" y="19720"/>
                </a:lnTo>
                <a:lnTo>
                  <a:pt x="19550" y="21663"/>
                </a:lnTo>
                <a:lnTo>
                  <a:pt x="40246" y="21663"/>
                </a:lnTo>
                <a:lnTo>
                  <a:pt x="35347" y="19720"/>
                </a:lnTo>
                <a:close/>
              </a:path>
            </a:pathLst>
          </a:custGeom>
          <a:solidFill>
            <a:srgbClr val="000000"/>
          </a:solidFill>
        </p:spPr>
        <p:txBody>
          <a:bodyPr wrap="square" lIns="0" tIns="0" rIns="0" bIns="0" rtlCol="0"/>
          <a:lstStyle/>
          <a:p>
            <a:endParaRPr/>
          </a:p>
        </p:txBody>
      </p:sp>
      <p:sp>
        <p:nvSpPr>
          <p:cNvPr id="577" name="object 577"/>
          <p:cNvSpPr/>
          <p:nvPr/>
        </p:nvSpPr>
        <p:spPr>
          <a:xfrm>
            <a:off x="5374454" y="2604350"/>
            <a:ext cx="52705" cy="61594"/>
          </a:xfrm>
          <a:custGeom>
            <a:avLst/>
            <a:gdLst/>
            <a:ahLst/>
            <a:cxnLst/>
            <a:rect l="l" t="t" r="r" b="b"/>
            <a:pathLst>
              <a:path w="52704" h="61594">
                <a:moveTo>
                  <a:pt x="9775" y="0"/>
                </a:moveTo>
                <a:lnTo>
                  <a:pt x="48762" y="0"/>
                </a:lnTo>
                <a:lnTo>
                  <a:pt x="48762" y="11308"/>
                </a:lnTo>
                <a:lnTo>
                  <a:pt x="21936" y="11308"/>
                </a:lnTo>
                <a:lnTo>
                  <a:pt x="19550" y="21663"/>
                </a:lnTo>
                <a:lnTo>
                  <a:pt x="24436" y="19720"/>
                </a:lnTo>
                <a:lnTo>
                  <a:pt x="29326" y="19720"/>
                </a:lnTo>
                <a:lnTo>
                  <a:pt x="35347" y="19720"/>
                </a:lnTo>
                <a:lnTo>
                  <a:pt x="52517" y="34810"/>
                </a:lnTo>
                <a:lnTo>
                  <a:pt x="52517" y="39545"/>
                </a:lnTo>
                <a:lnTo>
                  <a:pt x="25571" y="61209"/>
                </a:lnTo>
                <a:lnTo>
                  <a:pt x="18300" y="60255"/>
                </a:lnTo>
                <a:lnTo>
                  <a:pt x="13410" y="58346"/>
                </a:lnTo>
                <a:lnTo>
                  <a:pt x="8525" y="55519"/>
                </a:lnTo>
                <a:lnTo>
                  <a:pt x="3635" y="52727"/>
                </a:lnTo>
                <a:lnTo>
                  <a:pt x="1249" y="47991"/>
                </a:lnTo>
                <a:lnTo>
                  <a:pt x="0" y="42373"/>
                </a:lnTo>
                <a:lnTo>
                  <a:pt x="13410" y="41383"/>
                </a:lnTo>
                <a:lnTo>
                  <a:pt x="14660" y="44210"/>
                </a:lnTo>
                <a:lnTo>
                  <a:pt x="15796" y="46118"/>
                </a:lnTo>
                <a:lnTo>
                  <a:pt x="17046" y="47991"/>
                </a:lnTo>
                <a:lnTo>
                  <a:pt x="20686" y="49900"/>
                </a:lnTo>
                <a:lnTo>
                  <a:pt x="25571" y="49900"/>
                </a:lnTo>
                <a:lnTo>
                  <a:pt x="29326" y="49900"/>
                </a:lnTo>
                <a:lnTo>
                  <a:pt x="31711" y="48946"/>
                </a:lnTo>
                <a:lnTo>
                  <a:pt x="34202" y="47991"/>
                </a:lnTo>
                <a:lnTo>
                  <a:pt x="36583" y="45165"/>
                </a:lnTo>
                <a:lnTo>
                  <a:pt x="36583" y="43326"/>
                </a:lnTo>
                <a:lnTo>
                  <a:pt x="37864" y="39545"/>
                </a:lnTo>
                <a:lnTo>
                  <a:pt x="37864" y="36647"/>
                </a:lnTo>
                <a:lnTo>
                  <a:pt x="36583" y="33855"/>
                </a:lnTo>
                <a:lnTo>
                  <a:pt x="34202" y="32018"/>
                </a:lnTo>
                <a:lnTo>
                  <a:pt x="31711" y="31064"/>
                </a:lnTo>
                <a:lnTo>
                  <a:pt x="29326" y="30074"/>
                </a:lnTo>
                <a:lnTo>
                  <a:pt x="25571" y="30074"/>
                </a:lnTo>
                <a:lnTo>
                  <a:pt x="21936" y="30074"/>
                </a:lnTo>
                <a:lnTo>
                  <a:pt x="18300" y="32018"/>
                </a:lnTo>
                <a:lnTo>
                  <a:pt x="14660" y="34810"/>
                </a:lnTo>
                <a:lnTo>
                  <a:pt x="1249" y="32901"/>
                </a:lnTo>
                <a:lnTo>
                  <a:pt x="9775" y="0"/>
                </a:lnTo>
                <a:close/>
              </a:path>
            </a:pathLst>
          </a:custGeom>
          <a:ln w="3175">
            <a:solidFill>
              <a:srgbClr val="000000"/>
            </a:solidFill>
          </a:ln>
        </p:spPr>
        <p:txBody>
          <a:bodyPr wrap="square" lIns="0" tIns="0" rIns="0" bIns="0" rtlCol="0"/>
          <a:lstStyle/>
          <a:p>
            <a:endParaRPr/>
          </a:p>
        </p:txBody>
      </p:sp>
      <p:sp>
        <p:nvSpPr>
          <p:cNvPr id="580" name="object 580"/>
          <p:cNvSpPr/>
          <p:nvPr/>
        </p:nvSpPr>
        <p:spPr>
          <a:xfrm>
            <a:off x="525869" y="3119151"/>
            <a:ext cx="3816423" cy="2520278"/>
          </a:xfrm>
          <a:prstGeom prst="rect">
            <a:avLst/>
          </a:prstGeom>
          <a:blipFill>
            <a:blip r:embed="rId5" cstate="print"/>
            <a:stretch>
              <a:fillRect/>
            </a:stretch>
          </a:blipFill>
        </p:spPr>
        <p:txBody>
          <a:bodyPr wrap="square" lIns="0" tIns="0" rIns="0" bIns="0" rtlCol="0"/>
          <a:lstStyle/>
          <a:p>
            <a:endParaRPr/>
          </a:p>
        </p:txBody>
      </p:sp>
      <p:sp>
        <p:nvSpPr>
          <p:cNvPr id="581" name="object 581"/>
          <p:cNvSpPr/>
          <p:nvPr/>
        </p:nvSpPr>
        <p:spPr>
          <a:xfrm>
            <a:off x="5374454" y="588008"/>
            <a:ext cx="3096342" cy="888975"/>
          </a:xfrm>
          <a:prstGeom prst="rect">
            <a:avLst/>
          </a:prstGeom>
          <a:blipFill>
            <a:blip r:embed="rId6" cstate="print"/>
            <a:stretch>
              <a:fillRect/>
            </a:stretch>
          </a:blipFill>
        </p:spPr>
        <p:txBody>
          <a:bodyPr wrap="square" lIns="0" tIns="0" rIns="0" bIns="0" rtlCol="0"/>
          <a:lstStyle/>
          <a:p>
            <a:endParaRPr/>
          </a:p>
        </p:txBody>
      </p:sp>
      <p:sp>
        <p:nvSpPr>
          <p:cNvPr id="582" name="object 582"/>
          <p:cNvSpPr txBox="1"/>
          <p:nvPr/>
        </p:nvSpPr>
        <p:spPr>
          <a:xfrm>
            <a:off x="-243615" y="1925115"/>
            <a:ext cx="5011195" cy="1231106"/>
          </a:xfrm>
          <a:prstGeom prst="rect">
            <a:avLst/>
          </a:prstGeom>
        </p:spPr>
        <p:txBody>
          <a:bodyPr vert="horz" wrap="square" lIns="0" tIns="0" rIns="0" bIns="0" rtlCol="0">
            <a:spAutoFit/>
          </a:bodyPr>
          <a:lstStyle/>
          <a:p>
            <a:pPr marL="594360">
              <a:lnSpc>
                <a:spcPct val="100000"/>
              </a:lnSpc>
            </a:pPr>
            <a:r>
              <a:rPr lang="en-US" sz="1600" dirty="0" smtClean="0">
                <a:latin typeface="Arial"/>
                <a:cs typeface="Arial"/>
              </a:rPr>
              <a:t>•</a:t>
            </a:r>
            <a:r>
              <a:rPr lang="en-US" sz="1600" dirty="0" smtClean="0">
                <a:latin typeface="Helvetica"/>
                <a:cs typeface="Helvetica"/>
              </a:rPr>
              <a:t>    </a:t>
            </a:r>
            <a:r>
              <a:rPr lang="en-US" sz="1600" spc="135" dirty="0" smtClean="0">
                <a:latin typeface="Helvetica"/>
                <a:cs typeface="Helvetica"/>
              </a:rPr>
              <a:t> </a:t>
            </a:r>
            <a:r>
              <a:rPr lang="en-US" sz="1600" spc="-10" dirty="0" smtClean="0">
                <a:latin typeface="Calibri"/>
                <a:cs typeface="Calibri"/>
              </a:rPr>
              <a:t>2</a:t>
            </a:r>
            <a:r>
              <a:rPr lang="en-US" sz="1600" spc="100" dirty="0" smtClean="0">
                <a:latin typeface="Calibri"/>
                <a:cs typeface="Calibri"/>
              </a:rPr>
              <a:t> </a:t>
            </a:r>
            <a:r>
              <a:rPr lang="en-US" sz="1600" dirty="0" smtClean="0">
                <a:latin typeface="Calibri"/>
                <a:cs typeface="Calibri"/>
              </a:rPr>
              <a:t>S</a:t>
            </a:r>
            <a:r>
              <a:rPr lang="en-US" sz="1600" spc="-10" dirty="0" smtClean="0">
                <a:latin typeface="Calibri"/>
                <a:cs typeface="Calibri"/>
              </a:rPr>
              <a:t>tr</a:t>
            </a:r>
            <a:r>
              <a:rPr lang="en-US" sz="1600" dirty="0" smtClean="0">
                <a:latin typeface="Calibri"/>
                <a:cs typeface="Calibri"/>
              </a:rPr>
              <a:t>iplin</a:t>
            </a:r>
            <a:r>
              <a:rPr lang="en-US" sz="1600" spc="-10" dirty="0" smtClean="0">
                <a:latin typeface="Calibri"/>
                <a:cs typeface="Calibri"/>
              </a:rPr>
              <a:t>e</a:t>
            </a:r>
            <a:r>
              <a:rPr lang="en-US" sz="1600" spc="100" dirty="0" smtClean="0">
                <a:latin typeface="Calibri"/>
                <a:cs typeface="Calibri"/>
              </a:rPr>
              <a:t> </a:t>
            </a:r>
            <a:r>
              <a:rPr lang="en-US" sz="1600" dirty="0" smtClean="0">
                <a:latin typeface="Calibri"/>
                <a:cs typeface="Calibri"/>
              </a:rPr>
              <a:t>p</a:t>
            </a:r>
            <a:r>
              <a:rPr lang="en-US" sz="1600" spc="-10" dirty="0" smtClean="0">
                <a:latin typeface="Calibri"/>
                <a:cs typeface="Calibri"/>
              </a:rPr>
              <a:t>r</a:t>
            </a:r>
            <a:r>
              <a:rPr lang="en-US" sz="1600" dirty="0" smtClean="0">
                <a:latin typeface="Calibri"/>
                <a:cs typeface="Calibri"/>
              </a:rPr>
              <a:t>oto</a:t>
            </a:r>
            <a:r>
              <a:rPr lang="en-US" sz="1600" spc="-10" dirty="0" smtClean="0">
                <a:latin typeface="Calibri"/>
                <a:cs typeface="Calibri"/>
              </a:rPr>
              <a:t>ty</a:t>
            </a:r>
            <a:r>
              <a:rPr lang="en-US" sz="1600" dirty="0" smtClean="0">
                <a:latin typeface="Calibri"/>
                <a:cs typeface="Calibri"/>
              </a:rPr>
              <a:t>p</a:t>
            </a:r>
            <a:r>
              <a:rPr lang="en-US" sz="1600" spc="-10" dirty="0" smtClean="0">
                <a:latin typeface="Calibri"/>
                <a:cs typeface="Calibri"/>
              </a:rPr>
              <a:t>e</a:t>
            </a:r>
            <a:r>
              <a:rPr lang="en-US" sz="1600" dirty="0" smtClean="0">
                <a:latin typeface="Calibri"/>
                <a:cs typeface="Calibri"/>
              </a:rPr>
              <a:t>s</a:t>
            </a:r>
            <a:r>
              <a:rPr lang="en-US" sz="1600" spc="100" dirty="0" smtClean="0">
                <a:latin typeface="Calibri"/>
                <a:cs typeface="Calibri"/>
              </a:rPr>
              <a:t> </a:t>
            </a:r>
            <a:r>
              <a:rPr lang="en-US" sz="1600" spc="-15" dirty="0" smtClean="0">
                <a:latin typeface="Calibri"/>
                <a:cs typeface="Calibri"/>
              </a:rPr>
              <a:t>w</a:t>
            </a:r>
            <a:r>
              <a:rPr lang="en-US" sz="1600" dirty="0" smtClean="0">
                <a:latin typeface="Calibri"/>
                <a:cs typeface="Calibri"/>
              </a:rPr>
              <a:t>ith</a:t>
            </a:r>
            <a:r>
              <a:rPr lang="en-US" sz="1600" spc="100" dirty="0" smtClean="0">
                <a:latin typeface="Calibri"/>
                <a:cs typeface="Calibri"/>
              </a:rPr>
              <a:t> </a:t>
            </a:r>
            <a:r>
              <a:rPr lang="en-US" sz="1600" spc="-10" dirty="0" smtClean="0">
                <a:latin typeface="Calibri"/>
                <a:cs typeface="Calibri"/>
              </a:rPr>
              <a:t>5</a:t>
            </a:r>
            <a:r>
              <a:rPr lang="en-US" sz="1600" spc="-15" dirty="0" smtClean="0">
                <a:latin typeface="Calibri"/>
                <a:cs typeface="Calibri"/>
              </a:rPr>
              <a:t>0</a:t>
            </a:r>
            <a:r>
              <a:rPr lang="en-US" sz="1600" dirty="0" smtClean="0">
                <a:latin typeface="Calibri"/>
                <a:cs typeface="Calibri"/>
              </a:rPr>
              <a:t>Ω</a:t>
            </a:r>
            <a:r>
              <a:rPr lang="en-US" sz="1600" spc="-705" dirty="0" smtClean="0">
                <a:latin typeface="Calibri"/>
                <a:cs typeface="Calibri"/>
              </a:rPr>
              <a:t>­‐</a:t>
            </a:r>
            <a:r>
              <a:rPr lang="en-US" sz="1600" spc="-10" dirty="0" smtClean="0">
                <a:latin typeface="Calibri"/>
                <a:cs typeface="Calibri"/>
              </a:rPr>
              <a:t>-term</a:t>
            </a:r>
            <a:r>
              <a:rPr lang="en-US" sz="1600" dirty="0" smtClean="0">
                <a:latin typeface="Calibri"/>
                <a:cs typeface="Calibri"/>
              </a:rPr>
              <a:t>in</a:t>
            </a:r>
            <a:r>
              <a:rPr lang="en-US" sz="1600" spc="-10" dirty="0" smtClean="0">
                <a:latin typeface="Calibri"/>
                <a:cs typeface="Calibri"/>
              </a:rPr>
              <a:t>ate</a:t>
            </a:r>
            <a:r>
              <a:rPr lang="en-US" sz="1600" dirty="0" smtClean="0">
                <a:latin typeface="Calibri"/>
                <a:cs typeface="Calibri"/>
              </a:rPr>
              <a:t>d</a:t>
            </a:r>
            <a:r>
              <a:rPr lang="en-US" sz="1600" spc="100" dirty="0" smtClean="0">
                <a:latin typeface="Calibri"/>
                <a:cs typeface="Calibri"/>
              </a:rPr>
              <a:t> </a:t>
            </a:r>
            <a:r>
              <a:rPr lang="en-US" sz="1600" spc="-10" dirty="0" smtClean="0">
                <a:latin typeface="Calibri"/>
                <a:cs typeface="Calibri"/>
              </a:rPr>
              <a:t>e</a:t>
            </a:r>
            <a:r>
              <a:rPr lang="en-US" sz="1600" dirty="0" smtClean="0">
                <a:latin typeface="Calibri"/>
                <a:cs typeface="Calibri"/>
              </a:rPr>
              <a:t>l</a:t>
            </a:r>
            <a:r>
              <a:rPr lang="en-US" sz="1600" spc="-10" dirty="0" smtClean="0">
                <a:latin typeface="Calibri"/>
                <a:cs typeface="Calibri"/>
              </a:rPr>
              <a:t>ectr</a:t>
            </a:r>
            <a:r>
              <a:rPr lang="en-US" sz="1600" dirty="0" smtClean="0">
                <a:latin typeface="Calibri"/>
                <a:cs typeface="Calibri"/>
              </a:rPr>
              <a:t>od</a:t>
            </a:r>
            <a:r>
              <a:rPr lang="en-US" sz="1600" spc="-10" dirty="0" smtClean="0">
                <a:latin typeface="Calibri"/>
                <a:cs typeface="Calibri"/>
              </a:rPr>
              <a:t>e</a:t>
            </a:r>
            <a:r>
              <a:rPr lang="en-US" sz="1600" dirty="0" smtClean="0">
                <a:latin typeface="Calibri"/>
                <a:cs typeface="Calibri"/>
              </a:rPr>
              <a:t>s </a:t>
            </a:r>
            <a:r>
              <a:rPr lang="en-US" sz="1600" spc="75" dirty="0" smtClean="0">
                <a:latin typeface="Calibri"/>
                <a:cs typeface="Calibri"/>
              </a:rPr>
              <a:t>deve</a:t>
            </a:r>
            <a:r>
              <a:rPr lang="en-US" sz="1600" spc="90" dirty="0" smtClean="0">
                <a:latin typeface="Calibri"/>
                <a:cs typeface="Calibri"/>
              </a:rPr>
              <a:t>lope</a:t>
            </a:r>
            <a:r>
              <a:rPr lang="en-US" sz="1600" dirty="0" smtClean="0">
                <a:latin typeface="Calibri"/>
                <a:cs typeface="Calibri"/>
              </a:rPr>
              <a:t>d</a:t>
            </a:r>
            <a:r>
              <a:rPr lang="en-US" sz="1600" spc="170" dirty="0" smtClean="0">
                <a:latin typeface="Calibri"/>
                <a:cs typeface="Calibri"/>
              </a:rPr>
              <a:t> </a:t>
            </a:r>
            <a:r>
              <a:rPr lang="en-US" sz="1600" spc="90" dirty="0" smtClean="0">
                <a:latin typeface="Calibri"/>
                <a:cs typeface="Calibri"/>
              </a:rPr>
              <a:t>fo</a:t>
            </a:r>
            <a:r>
              <a:rPr lang="en-US" sz="1600" dirty="0" smtClean="0">
                <a:latin typeface="Calibri"/>
                <a:cs typeface="Calibri"/>
              </a:rPr>
              <a:t>r  </a:t>
            </a:r>
            <a:r>
              <a:rPr lang="en-US" sz="1600" spc="165" dirty="0" smtClean="0">
                <a:latin typeface="Calibri"/>
                <a:cs typeface="Calibri"/>
              </a:rPr>
              <a:t> </a:t>
            </a:r>
            <a:r>
              <a:rPr lang="en-US" sz="1600" spc="90" dirty="0" smtClean="0">
                <a:latin typeface="Calibri"/>
                <a:cs typeface="Calibri"/>
              </a:rPr>
              <a:t>CLI</a:t>
            </a:r>
            <a:r>
              <a:rPr lang="en-US" sz="1600" dirty="0" smtClean="0">
                <a:latin typeface="Calibri"/>
                <a:cs typeface="Calibri"/>
              </a:rPr>
              <a:t>C  </a:t>
            </a:r>
            <a:r>
              <a:rPr lang="en-US" sz="1600" spc="170" dirty="0" smtClean="0">
                <a:latin typeface="Calibri"/>
                <a:cs typeface="Calibri"/>
              </a:rPr>
              <a:t> </a:t>
            </a:r>
            <a:r>
              <a:rPr lang="en-US" sz="1600" spc="90" dirty="0" smtClean="0">
                <a:latin typeface="Calibri"/>
                <a:cs typeface="Calibri"/>
              </a:rPr>
              <a:t>Modul</a:t>
            </a:r>
            <a:r>
              <a:rPr lang="en-US" sz="1600" spc="85" dirty="0" smtClean="0">
                <a:latin typeface="Calibri"/>
                <a:cs typeface="Calibri"/>
              </a:rPr>
              <a:t>e.</a:t>
            </a:r>
          </a:p>
          <a:p>
            <a:pPr marL="594360">
              <a:lnSpc>
                <a:spcPct val="100000"/>
              </a:lnSpc>
            </a:pPr>
            <a:endParaRPr lang="en-US" sz="1600" spc="85" dirty="0">
              <a:latin typeface="Calibri"/>
              <a:cs typeface="Arial"/>
            </a:endParaRPr>
          </a:p>
          <a:p>
            <a:pPr marL="594360">
              <a:lnSpc>
                <a:spcPct val="100000"/>
              </a:lnSpc>
            </a:pPr>
            <a:r>
              <a:rPr lang="en-US" sz="1600" dirty="0" smtClean="0">
                <a:latin typeface="Arial"/>
                <a:cs typeface="Arial"/>
              </a:rPr>
              <a:t>•</a:t>
            </a:r>
            <a:r>
              <a:rPr lang="en-US" sz="1600" dirty="0" smtClean="0">
                <a:latin typeface="Helvetica"/>
                <a:cs typeface="Helvetica"/>
              </a:rPr>
              <a:t>    </a:t>
            </a:r>
            <a:r>
              <a:rPr lang="en-US" sz="1600" spc="135" dirty="0" smtClean="0">
                <a:latin typeface="Helvetica"/>
                <a:cs typeface="Helvetica"/>
              </a:rPr>
              <a:t> </a:t>
            </a:r>
            <a:r>
              <a:rPr lang="en-US" sz="1600" spc="-10" dirty="0" smtClean="0">
                <a:latin typeface="Calibri"/>
                <a:cs typeface="Calibri"/>
              </a:rPr>
              <a:t>8</a:t>
            </a:r>
            <a:r>
              <a:rPr lang="en-US" sz="1600" spc="-705" dirty="0" smtClean="0">
                <a:latin typeface="Calibri"/>
                <a:cs typeface="Calibri"/>
              </a:rPr>
              <a:t>‐ </a:t>
            </a:r>
            <a:r>
              <a:rPr lang="en-US" sz="1600" dirty="0" smtClean="0">
                <a:latin typeface="Calibri"/>
                <a:cs typeface="Calibri"/>
              </a:rPr>
              <a:t>-po</a:t>
            </a:r>
            <a:r>
              <a:rPr lang="en-US" sz="1600" spc="-10" dirty="0" smtClean="0">
                <a:latin typeface="Calibri"/>
                <a:cs typeface="Calibri"/>
              </a:rPr>
              <a:t>rt</a:t>
            </a:r>
            <a:r>
              <a:rPr lang="en-US" sz="1600" spc="160" dirty="0" smtClean="0">
                <a:latin typeface="Calibri"/>
                <a:cs typeface="Calibri"/>
              </a:rPr>
              <a:t> </a:t>
            </a:r>
            <a:r>
              <a:rPr lang="en-US" sz="1600" dirty="0" smtClean="0">
                <a:latin typeface="Calibri"/>
                <a:cs typeface="Calibri"/>
              </a:rPr>
              <a:t>d</a:t>
            </a:r>
            <a:r>
              <a:rPr lang="en-US" sz="1600" spc="-10" dirty="0" smtClean="0">
                <a:latin typeface="Calibri"/>
                <a:cs typeface="Calibri"/>
              </a:rPr>
              <a:t>e</a:t>
            </a:r>
            <a:r>
              <a:rPr lang="en-US" sz="1600" dirty="0" smtClean="0">
                <a:latin typeface="Calibri"/>
                <a:cs typeface="Calibri"/>
              </a:rPr>
              <a:t>si</a:t>
            </a:r>
            <a:r>
              <a:rPr lang="en-US" sz="1600" spc="-10" dirty="0" smtClean="0">
                <a:latin typeface="Calibri"/>
                <a:cs typeface="Calibri"/>
              </a:rPr>
              <a:t>g</a:t>
            </a:r>
            <a:r>
              <a:rPr lang="en-US" sz="1600" dirty="0" smtClean="0">
                <a:latin typeface="Calibri"/>
                <a:cs typeface="Calibri"/>
              </a:rPr>
              <a:t>n</a:t>
            </a:r>
            <a:r>
              <a:rPr lang="en-US" sz="1600" spc="160" dirty="0" smtClean="0">
                <a:latin typeface="Calibri"/>
                <a:cs typeface="Calibri"/>
              </a:rPr>
              <a:t> </a:t>
            </a:r>
            <a:r>
              <a:rPr lang="en-US" sz="1600" dirty="0" smtClean="0">
                <a:latin typeface="Calibri"/>
                <a:cs typeface="Calibri"/>
              </a:rPr>
              <a:t>fo</a:t>
            </a:r>
            <a:r>
              <a:rPr lang="en-US" sz="1600" spc="-10" dirty="0" smtClean="0">
                <a:latin typeface="Calibri"/>
                <a:cs typeface="Calibri"/>
              </a:rPr>
              <a:t>r</a:t>
            </a:r>
            <a:r>
              <a:rPr lang="en-US" sz="1600" spc="160" dirty="0" smtClean="0">
                <a:latin typeface="Calibri"/>
                <a:cs typeface="Calibri"/>
              </a:rPr>
              <a:t> </a:t>
            </a:r>
            <a:r>
              <a:rPr lang="en-US" sz="1600" dirty="0" smtClean="0">
                <a:latin typeface="Calibri"/>
                <a:cs typeface="Calibri"/>
              </a:rPr>
              <a:t>in</a:t>
            </a:r>
            <a:r>
              <a:rPr lang="en-US" sz="1600" spc="-10" dirty="0" smtClean="0">
                <a:latin typeface="Calibri"/>
                <a:cs typeface="Calibri"/>
              </a:rPr>
              <a:t>cre</a:t>
            </a:r>
            <a:r>
              <a:rPr lang="en-US" sz="1600" dirty="0" smtClean="0">
                <a:latin typeface="Calibri"/>
                <a:cs typeface="Calibri"/>
              </a:rPr>
              <a:t>as</a:t>
            </a:r>
            <a:r>
              <a:rPr lang="en-US" sz="1600" spc="-10" dirty="0" smtClean="0">
                <a:latin typeface="Calibri"/>
                <a:cs typeface="Calibri"/>
              </a:rPr>
              <a:t>e</a:t>
            </a:r>
            <a:r>
              <a:rPr lang="en-US" sz="1600" dirty="0" smtClean="0">
                <a:latin typeface="Calibri"/>
                <a:cs typeface="Calibri"/>
              </a:rPr>
              <a:t>d</a:t>
            </a:r>
            <a:r>
              <a:rPr lang="en-US" sz="1600" spc="160" dirty="0" smtClean="0">
                <a:latin typeface="Calibri"/>
                <a:cs typeface="Calibri"/>
              </a:rPr>
              <a:t> </a:t>
            </a:r>
            <a:r>
              <a:rPr lang="en-US" sz="1600" dirty="0" smtClean="0">
                <a:latin typeface="Calibri"/>
                <a:cs typeface="Calibri"/>
              </a:rPr>
              <a:t>no</a:t>
            </a:r>
            <a:r>
              <a:rPr lang="en-US" sz="1600" spc="-10" dirty="0" smtClean="0">
                <a:latin typeface="Calibri"/>
                <a:cs typeface="Calibri"/>
              </a:rPr>
              <a:t>tc</a:t>
            </a:r>
            <a:r>
              <a:rPr lang="en-US" sz="1600" dirty="0" smtClean="0">
                <a:latin typeface="Calibri"/>
                <a:cs typeface="Calibri"/>
              </a:rPr>
              <a:t>h</a:t>
            </a:r>
            <a:r>
              <a:rPr lang="en-US" sz="1600" spc="160" dirty="0" smtClean="0">
                <a:latin typeface="Calibri"/>
                <a:cs typeface="Calibri"/>
              </a:rPr>
              <a:t> </a:t>
            </a:r>
            <a:r>
              <a:rPr lang="en-US" sz="1600" dirty="0" smtClean="0">
                <a:latin typeface="Calibri"/>
                <a:cs typeface="Calibri"/>
              </a:rPr>
              <a:t>tunabili</a:t>
            </a:r>
            <a:r>
              <a:rPr lang="en-US" sz="1600" spc="-10" dirty="0" smtClean="0">
                <a:latin typeface="Calibri"/>
                <a:cs typeface="Calibri"/>
              </a:rPr>
              <a:t>ty</a:t>
            </a:r>
            <a:r>
              <a:rPr lang="en-US" sz="1600" spc="160" dirty="0" smtClean="0">
                <a:latin typeface="Calibri"/>
                <a:cs typeface="Calibri"/>
              </a:rPr>
              <a:t> </a:t>
            </a:r>
            <a:r>
              <a:rPr lang="en-US" sz="1600" dirty="0" smtClean="0">
                <a:latin typeface="Calibri"/>
                <a:cs typeface="Calibri"/>
              </a:rPr>
              <a:t>and</a:t>
            </a:r>
            <a:r>
              <a:rPr lang="en-US" sz="1600" spc="160" dirty="0" smtClean="0">
                <a:latin typeface="Calibri"/>
                <a:cs typeface="Calibri"/>
              </a:rPr>
              <a:t> </a:t>
            </a:r>
            <a:r>
              <a:rPr lang="en-US" sz="1600" dirty="0" smtClean="0">
                <a:latin typeface="Calibri"/>
                <a:cs typeface="Calibri"/>
              </a:rPr>
              <a:t>loop</a:t>
            </a:r>
            <a:r>
              <a:rPr lang="en-US" sz="1600" spc="-705" dirty="0" smtClean="0">
                <a:latin typeface="Calibri"/>
                <a:cs typeface="Calibri"/>
              </a:rPr>
              <a:t>-­‐</a:t>
            </a:r>
            <a:r>
              <a:rPr lang="en-US" sz="1600" spc="-300" dirty="0" smtClean="0">
                <a:latin typeface="Calibri"/>
                <a:cs typeface="Calibri"/>
              </a:rPr>
              <a:t> </a:t>
            </a:r>
            <a:r>
              <a:rPr lang="en-US" sz="1600" dirty="0" smtClean="0">
                <a:latin typeface="Calibri"/>
                <a:cs typeface="Calibri"/>
              </a:rPr>
              <a:t>-th</a:t>
            </a:r>
            <a:r>
              <a:rPr lang="en-US" sz="1600" spc="-10" dirty="0" smtClean="0">
                <a:latin typeface="Calibri"/>
                <a:cs typeface="Calibri"/>
              </a:rPr>
              <a:t>r</a:t>
            </a:r>
            <a:r>
              <a:rPr lang="en-US" sz="1600" dirty="0" smtClean="0">
                <a:latin typeface="Calibri"/>
                <a:cs typeface="Calibri"/>
              </a:rPr>
              <a:t>ou</a:t>
            </a:r>
            <a:r>
              <a:rPr lang="en-US" sz="1600" spc="-10" dirty="0" smtClean="0">
                <a:latin typeface="Calibri"/>
                <a:cs typeface="Calibri"/>
              </a:rPr>
              <a:t>g</a:t>
            </a:r>
            <a:r>
              <a:rPr lang="en-US" sz="1600" dirty="0" smtClean="0">
                <a:latin typeface="Calibri"/>
                <a:cs typeface="Calibri"/>
              </a:rPr>
              <a:t>h </a:t>
            </a:r>
            <a:r>
              <a:rPr lang="en-US" sz="1600" spc="-10" dirty="0" smtClean="0">
                <a:latin typeface="Calibri"/>
                <a:cs typeface="Calibri"/>
              </a:rPr>
              <a:t>c</a:t>
            </a:r>
            <a:r>
              <a:rPr lang="en-US" sz="1600" dirty="0" smtClean="0">
                <a:latin typeface="Calibri"/>
                <a:cs typeface="Calibri"/>
              </a:rPr>
              <a:t>alib</a:t>
            </a:r>
            <a:r>
              <a:rPr lang="en-US" sz="1600" spc="-10" dirty="0" smtClean="0">
                <a:latin typeface="Calibri"/>
                <a:cs typeface="Calibri"/>
              </a:rPr>
              <a:t>r</a:t>
            </a:r>
            <a:r>
              <a:rPr lang="en-US" sz="1600" spc="35" dirty="0" smtClean="0">
                <a:latin typeface="Calibri"/>
                <a:cs typeface="Calibri"/>
              </a:rPr>
              <a:t>ati</a:t>
            </a:r>
            <a:r>
              <a:rPr lang="en-US" sz="1600" dirty="0" smtClean="0">
                <a:latin typeface="Calibri"/>
                <a:cs typeface="Calibri"/>
              </a:rPr>
              <a:t>on.</a:t>
            </a:r>
            <a:endParaRPr lang="en-US" sz="1600" dirty="0">
              <a:latin typeface="Calibri"/>
              <a:cs typeface="Calibri"/>
            </a:endParaRPr>
          </a:p>
        </p:txBody>
      </p:sp>
      <p:sp>
        <p:nvSpPr>
          <p:cNvPr id="583" name="object 583"/>
          <p:cNvSpPr txBox="1"/>
          <p:nvPr/>
        </p:nvSpPr>
        <p:spPr>
          <a:xfrm>
            <a:off x="333953" y="1172912"/>
            <a:ext cx="4896485" cy="492443"/>
          </a:xfrm>
          <a:prstGeom prst="rect">
            <a:avLst/>
          </a:prstGeom>
        </p:spPr>
        <p:txBody>
          <a:bodyPr vert="horz" wrap="square" lIns="0" tIns="0" rIns="0" bIns="0" rtlCol="0">
            <a:spAutoFit/>
          </a:bodyPr>
          <a:lstStyle/>
          <a:p>
            <a:pPr marL="12700">
              <a:lnSpc>
                <a:spcPct val="100000"/>
              </a:lnSpc>
              <a:tabLst>
                <a:tab pos="354965" algn="l"/>
              </a:tabLst>
            </a:pPr>
            <a:r>
              <a:rPr sz="1600" dirty="0">
                <a:latin typeface="Arial"/>
                <a:cs typeface="Arial"/>
              </a:rPr>
              <a:t>•</a:t>
            </a:r>
            <a:r>
              <a:rPr sz="1600" dirty="0">
                <a:latin typeface="Helvetica"/>
                <a:cs typeface="Helvetica"/>
              </a:rPr>
              <a:t> 	</a:t>
            </a:r>
            <a:r>
              <a:rPr sz="1600" dirty="0">
                <a:latin typeface="Calibri"/>
                <a:cs typeface="Calibri"/>
              </a:rPr>
              <a:t>Enhan</a:t>
            </a:r>
            <a:r>
              <a:rPr sz="1600" spc="-10" dirty="0">
                <a:latin typeface="Calibri"/>
                <a:cs typeface="Calibri"/>
              </a:rPr>
              <a:t>ced PETS interference suppression at 12 G</a:t>
            </a:r>
            <a:r>
              <a:rPr sz="1600" spc="-5" dirty="0">
                <a:latin typeface="Calibri"/>
                <a:cs typeface="Calibri"/>
              </a:rPr>
              <a:t>H</a:t>
            </a:r>
            <a:r>
              <a:rPr sz="1600" dirty="0">
                <a:latin typeface="Calibri"/>
                <a:cs typeface="Calibri"/>
              </a:rPr>
              <a:t>z</a:t>
            </a:r>
            <a:r>
              <a:rPr sz="1600" spc="-5" dirty="0">
                <a:latin typeface="Calibri"/>
                <a:cs typeface="Calibri"/>
              </a:rPr>
              <a:t> </a:t>
            </a:r>
            <a:r>
              <a:rPr sz="1600" b="1" spc="-10" dirty="0" smtClean="0">
                <a:solidFill>
                  <a:srgbClr val="FF0000"/>
                </a:solidFill>
                <a:latin typeface="Calibri"/>
                <a:cs typeface="Calibri"/>
              </a:rPr>
              <a:t>(*)</a:t>
            </a:r>
            <a:r>
              <a:rPr lang="en-US" sz="1600" b="1" spc="-10" dirty="0" smtClean="0">
                <a:solidFill>
                  <a:srgbClr val="FF0000"/>
                </a:solidFill>
                <a:latin typeface="Calibri"/>
                <a:cs typeface="Calibri"/>
              </a:rPr>
              <a:t> </a:t>
            </a:r>
            <a:r>
              <a:rPr lang="en-US" sz="1600" spc="-10" dirty="0" smtClean="0">
                <a:latin typeface="Calibri"/>
                <a:cs typeface="Calibri"/>
              </a:rPr>
              <a:t>(blue trace) compared to the first prototype (green trace)</a:t>
            </a:r>
            <a:r>
              <a:rPr sz="1600" dirty="0" smtClean="0">
                <a:latin typeface="Calibri"/>
                <a:cs typeface="Calibri"/>
              </a:rPr>
              <a:t>.</a:t>
            </a:r>
            <a:endParaRPr sz="1600" dirty="0">
              <a:latin typeface="Calibri"/>
              <a:cs typeface="Calibri"/>
            </a:endParaRPr>
          </a:p>
        </p:txBody>
      </p:sp>
      <p:sp>
        <p:nvSpPr>
          <p:cNvPr id="585" name="object 585"/>
          <p:cNvSpPr/>
          <p:nvPr/>
        </p:nvSpPr>
        <p:spPr>
          <a:xfrm>
            <a:off x="7517656" y="2634517"/>
            <a:ext cx="0" cy="1957705"/>
          </a:xfrm>
          <a:custGeom>
            <a:avLst/>
            <a:gdLst/>
            <a:ahLst/>
            <a:cxnLst/>
            <a:rect l="l" t="t" r="r" b="b"/>
            <a:pathLst>
              <a:path h="1957704">
                <a:moveTo>
                  <a:pt x="0" y="0"/>
                </a:moveTo>
                <a:lnTo>
                  <a:pt x="0" y="1957360"/>
                </a:lnTo>
              </a:path>
            </a:pathLst>
          </a:custGeom>
          <a:ln w="15874">
            <a:solidFill>
              <a:srgbClr val="FF2600"/>
            </a:solidFill>
          </a:ln>
        </p:spPr>
        <p:txBody>
          <a:bodyPr wrap="square" lIns="0" tIns="0" rIns="0" bIns="0" rtlCol="0"/>
          <a:lstStyle/>
          <a:p>
            <a:endParaRPr/>
          </a:p>
        </p:txBody>
      </p:sp>
      <p:sp>
        <p:nvSpPr>
          <p:cNvPr id="587" name="object 587"/>
          <p:cNvSpPr txBox="1"/>
          <p:nvPr/>
        </p:nvSpPr>
        <p:spPr>
          <a:xfrm>
            <a:off x="7531393" y="2723417"/>
            <a:ext cx="1063625" cy="279400"/>
          </a:xfrm>
          <a:prstGeom prst="rect">
            <a:avLst/>
          </a:prstGeom>
        </p:spPr>
        <p:txBody>
          <a:bodyPr vert="horz" wrap="square" lIns="0" tIns="0" rIns="0" bIns="0" rtlCol="0">
            <a:spAutoFit/>
          </a:bodyPr>
          <a:lstStyle/>
          <a:p>
            <a:pPr marL="12700">
              <a:lnSpc>
                <a:spcPct val="100000"/>
              </a:lnSpc>
              <a:tabLst>
                <a:tab pos="601345" algn="l"/>
                <a:tab pos="807720" algn="l"/>
                <a:tab pos="993140" algn="l"/>
              </a:tabLst>
            </a:pPr>
            <a:r>
              <a:rPr sz="2000" b="1" u="sng" spc="-10" dirty="0">
                <a:solidFill>
                  <a:srgbClr val="FF0000"/>
                </a:solidFill>
                <a:latin typeface="Calibri"/>
                <a:cs typeface="Calibri"/>
              </a:rPr>
              <a:t>(</a:t>
            </a:r>
            <a:r>
              <a:rPr sz="2000" b="1" u="sng" spc="-5" dirty="0">
                <a:solidFill>
                  <a:srgbClr val="FF0000"/>
                </a:solidFill>
                <a:latin typeface="Calibri"/>
                <a:cs typeface="Calibri"/>
              </a:rPr>
              <a:t>*</a:t>
            </a:r>
            <a:r>
              <a:rPr sz="2000" b="1" spc="-10" dirty="0">
                <a:solidFill>
                  <a:srgbClr val="FF0000"/>
                </a:solidFill>
                <a:latin typeface="Calibri"/>
                <a:cs typeface="Calibri"/>
              </a:rPr>
              <a:t>)</a:t>
            </a:r>
            <a:r>
              <a:rPr sz="2000" b="1" dirty="0">
                <a:solidFill>
                  <a:srgbClr val="FF0000"/>
                </a:solidFill>
                <a:latin typeface="Calibri"/>
                <a:cs typeface="Calibri"/>
              </a:rPr>
              <a:t> </a:t>
            </a:r>
            <a:r>
              <a:rPr sz="2000" b="1" spc="30" dirty="0">
                <a:solidFill>
                  <a:srgbClr val="FF0000"/>
                </a:solidFill>
                <a:latin typeface="Calibri"/>
                <a:cs typeface="Calibri"/>
              </a:rPr>
              <a:t> </a:t>
            </a:r>
            <a:r>
              <a:rPr sz="2000" b="1" u="sng" dirty="0">
                <a:solidFill>
                  <a:srgbClr val="FF0000"/>
                </a:solidFill>
                <a:latin typeface="Calibri"/>
                <a:cs typeface="Calibri"/>
              </a:rPr>
              <a:t> </a:t>
            </a:r>
            <a:r>
              <a:rPr sz="2000" b="1" dirty="0">
                <a:solidFill>
                  <a:srgbClr val="FF0000"/>
                </a:solidFill>
                <a:latin typeface="Calibri"/>
                <a:cs typeface="Calibri"/>
              </a:rPr>
              <a:t>	</a:t>
            </a:r>
            <a:r>
              <a:rPr sz="2000" b="1" u="sng" dirty="0">
                <a:solidFill>
                  <a:srgbClr val="FF0000"/>
                </a:solidFill>
                <a:latin typeface="Calibri"/>
                <a:cs typeface="Calibri"/>
              </a:rPr>
              <a:t> </a:t>
            </a:r>
            <a:r>
              <a:rPr sz="2000" b="1" dirty="0">
                <a:solidFill>
                  <a:srgbClr val="FF0000"/>
                </a:solidFill>
                <a:latin typeface="Calibri"/>
                <a:cs typeface="Calibri"/>
              </a:rPr>
              <a:t>	</a:t>
            </a:r>
            <a:r>
              <a:rPr sz="2000" b="1" u="sng" dirty="0">
                <a:solidFill>
                  <a:srgbClr val="FF0000"/>
                </a:solidFill>
                <a:latin typeface="Calibri"/>
                <a:cs typeface="Calibri"/>
              </a:rPr>
              <a:t> </a:t>
            </a:r>
            <a:r>
              <a:rPr sz="2000" b="1" dirty="0">
                <a:solidFill>
                  <a:srgbClr val="FF0000"/>
                </a:solidFill>
                <a:latin typeface="Calibri"/>
                <a:cs typeface="Calibri"/>
              </a:rPr>
              <a:t>	</a:t>
            </a:r>
            <a:r>
              <a:rPr sz="2000" b="1" u="sng" dirty="0">
                <a:solidFill>
                  <a:srgbClr val="FF0000"/>
                </a:solidFill>
                <a:latin typeface="Calibri"/>
                <a:cs typeface="Calibri"/>
              </a:rPr>
              <a:t> </a:t>
            </a:r>
            <a:endParaRPr sz="2000">
              <a:latin typeface="Calibri"/>
              <a:cs typeface="Calibri"/>
            </a:endParaRPr>
          </a:p>
        </p:txBody>
      </p:sp>
      <p:sp>
        <p:nvSpPr>
          <p:cNvPr id="588" name="object 588"/>
          <p:cNvSpPr txBox="1"/>
          <p:nvPr/>
        </p:nvSpPr>
        <p:spPr>
          <a:xfrm>
            <a:off x="6965656" y="2723417"/>
            <a:ext cx="83185" cy="279400"/>
          </a:xfrm>
          <a:prstGeom prst="rect">
            <a:avLst/>
          </a:prstGeom>
        </p:spPr>
        <p:txBody>
          <a:bodyPr vert="horz" wrap="square" lIns="0" tIns="0" rIns="0" bIns="0" rtlCol="0">
            <a:spAutoFit/>
          </a:bodyPr>
          <a:lstStyle/>
          <a:p>
            <a:pPr marL="12700">
              <a:lnSpc>
                <a:spcPct val="100000"/>
              </a:lnSpc>
            </a:pPr>
            <a:r>
              <a:rPr sz="2000" b="1" u="sng" dirty="0">
                <a:solidFill>
                  <a:srgbClr val="FF0000"/>
                </a:solidFill>
                <a:latin typeface="Calibri"/>
                <a:cs typeface="Calibri"/>
              </a:rPr>
              <a:t> </a:t>
            </a:r>
            <a:endParaRPr sz="2000">
              <a:latin typeface="Calibri"/>
              <a:cs typeface="Calibri"/>
            </a:endParaRPr>
          </a:p>
        </p:txBody>
      </p:sp>
      <p:sp>
        <p:nvSpPr>
          <p:cNvPr id="589" name="object 589"/>
          <p:cNvSpPr txBox="1"/>
          <p:nvPr/>
        </p:nvSpPr>
        <p:spPr>
          <a:xfrm>
            <a:off x="6830300" y="4131640"/>
            <a:ext cx="862330" cy="165100"/>
          </a:xfrm>
          <a:prstGeom prst="rect">
            <a:avLst/>
          </a:prstGeom>
        </p:spPr>
        <p:txBody>
          <a:bodyPr vert="horz" wrap="square" lIns="0" tIns="0" rIns="0" bIns="0" rtlCol="0">
            <a:spAutoFit/>
          </a:bodyPr>
          <a:lstStyle/>
          <a:p>
            <a:pPr marL="12700">
              <a:lnSpc>
                <a:spcPct val="100000"/>
              </a:lnSpc>
            </a:pPr>
            <a:r>
              <a:rPr sz="1100" spc="-5" dirty="0">
                <a:solidFill>
                  <a:srgbClr val="FF0000"/>
                </a:solidFill>
                <a:latin typeface="Calibri"/>
                <a:cs typeface="Calibri"/>
              </a:rPr>
              <a:t>resonance du</a:t>
            </a:r>
            <a:r>
              <a:rPr sz="1100" spc="-10" dirty="0">
                <a:solidFill>
                  <a:srgbClr val="FF0000"/>
                </a:solidFill>
                <a:latin typeface="Calibri"/>
                <a:cs typeface="Calibri"/>
              </a:rPr>
              <a:t>e</a:t>
            </a:r>
            <a:endParaRPr sz="1100">
              <a:latin typeface="Calibri"/>
              <a:cs typeface="Calibri"/>
            </a:endParaRPr>
          </a:p>
        </p:txBody>
      </p:sp>
      <p:sp>
        <p:nvSpPr>
          <p:cNvPr id="590" name="object 590"/>
          <p:cNvSpPr txBox="1"/>
          <p:nvPr/>
        </p:nvSpPr>
        <p:spPr>
          <a:xfrm>
            <a:off x="6573862" y="4296740"/>
            <a:ext cx="57150" cy="165100"/>
          </a:xfrm>
          <a:prstGeom prst="rect">
            <a:avLst/>
          </a:prstGeom>
        </p:spPr>
        <p:txBody>
          <a:bodyPr vert="horz" wrap="square" lIns="0" tIns="0" rIns="0" bIns="0" rtlCol="0">
            <a:spAutoFit/>
          </a:bodyPr>
          <a:lstStyle/>
          <a:p>
            <a:pPr marL="12700">
              <a:lnSpc>
                <a:spcPct val="100000"/>
              </a:lnSpc>
            </a:pPr>
            <a:r>
              <a:rPr sz="1100" u="sng" dirty="0">
                <a:solidFill>
                  <a:srgbClr val="FF0000"/>
                </a:solidFill>
                <a:latin typeface="Calibri"/>
                <a:cs typeface="Calibri"/>
              </a:rPr>
              <a:t> </a:t>
            </a:r>
            <a:endParaRPr sz="1100">
              <a:latin typeface="Calibri"/>
              <a:cs typeface="Calibri"/>
            </a:endParaRPr>
          </a:p>
        </p:txBody>
      </p:sp>
      <p:sp>
        <p:nvSpPr>
          <p:cNvPr id="591" name="object 591"/>
          <p:cNvSpPr txBox="1"/>
          <p:nvPr/>
        </p:nvSpPr>
        <p:spPr>
          <a:xfrm>
            <a:off x="6861886" y="4296740"/>
            <a:ext cx="1315720" cy="189865"/>
          </a:xfrm>
          <a:prstGeom prst="rect">
            <a:avLst/>
          </a:prstGeom>
        </p:spPr>
        <p:txBody>
          <a:bodyPr vert="horz" wrap="square" lIns="0" tIns="0" rIns="0" bIns="0" rtlCol="0">
            <a:spAutoFit/>
          </a:bodyPr>
          <a:lstStyle/>
          <a:p>
            <a:pPr marL="12700">
              <a:lnSpc>
                <a:spcPct val="100000"/>
              </a:lnSpc>
              <a:tabLst>
                <a:tab pos="1085215" algn="l"/>
                <a:tab pos="1270635" algn="l"/>
              </a:tabLst>
            </a:pPr>
            <a:r>
              <a:rPr sz="1100" spc="-5" dirty="0">
                <a:solidFill>
                  <a:srgbClr val="FF0000"/>
                </a:solidFill>
                <a:latin typeface="Calibri"/>
                <a:cs typeface="Calibri"/>
              </a:rPr>
              <a:t>t</a:t>
            </a:r>
            <a:r>
              <a:rPr sz="1100" spc="-135" dirty="0">
                <a:solidFill>
                  <a:srgbClr val="FF0000"/>
                </a:solidFill>
                <a:latin typeface="Calibri"/>
                <a:cs typeface="Calibri"/>
              </a:rPr>
              <a:t>o</a:t>
            </a:r>
            <a:r>
              <a:rPr sz="1100" u="sng" dirty="0">
                <a:solidFill>
                  <a:srgbClr val="FF0000"/>
                </a:solidFill>
                <a:latin typeface="Calibri"/>
                <a:cs typeface="Calibri"/>
              </a:rPr>
              <a:t> </a:t>
            </a:r>
            <a:r>
              <a:rPr sz="1100" spc="-120" dirty="0">
                <a:solidFill>
                  <a:srgbClr val="FF0000"/>
                </a:solidFill>
                <a:latin typeface="Calibri"/>
                <a:cs typeface="Calibri"/>
              </a:rPr>
              <a:t> </a:t>
            </a:r>
            <a:r>
              <a:rPr sz="1100" u="sng" dirty="0">
                <a:solidFill>
                  <a:srgbClr val="FF0000"/>
                </a:solidFill>
                <a:latin typeface="Calibri"/>
                <a:cs typeface="Calibri"/>
              </a:rPr>
              <a:t>T</a:t>
            </a:r>
            <a:r>
              <a:rPr sz="1100" u="sng" spc="-10" dirty="0">
                <a:solidFill>
                  <a:srgbClr val="FF0000"/>
                </a:solidFill>
                <a:latin typeface="Calibri"/>
                <a:cs typeface="Calibri"/>
              </a:rPr>
              <a:t>M</a:t>
            </a:r>
            <a:r>
              <a:rPr sz="1050" spc="15" baseline="-23809" dirty="0">
                <a:solidFill>
                  <a:srgbClr val="FF2600"/>
                </a:solidFill>
                <a:latin typeface="Calibri"/>
                <a:cs typeface="Calibri"/>
              </a:rPr>
              <a:t>10</a:t>
            </a:r>
            <a:r>
              <a:rPr sz="1050" baseline="-23809" dirty="0">
                <a:solidFill>
                  <a:srgbClr val="FF2600"/>
                </a:solidFill>
                <a:latin typeface="Calibri"/>
                <a:cs typeface="Calibri"/>
              </a:rPr>
              <a:t> </a:t>
            </a:r>
            <a:r>
              <a:rPr sz="1050" spc="-104" baseline="-23809" dirty="0">
                <a:solidFill>
                  <a:srgbClr val="FF2600"/>
                </a:solidFill>
                <a:latin typeface="Calibri"/>
                <a:cs typeface="Calibri"/>
              </a:rPr>
              <a:t> </a:t>
            </a:r>
            <a:r>
              <a:rPr sz="1100" dirty="0">
                <a:solidFill>
                  <a:srgbClr val="FF0000"/>
                </a:solidFill>
                <a:latin typeface="Calibri"/>
                <a:cs typeface="Calibri"/>
              </a:rPr>
              <a:t>in th</a:t>
            </a:r>
            <a:r>
              <a:rPr sz="1100" spc="-10" dirty="0">
                <a:solidFill>
                  <a:srgbClr val="FF0000"/>
                </a:solidFill>
                <a:latin typeface="Calibri"/>
                <a:cs typeface="Calibri"/>
              </a:rPr>
              <a:t>e</a:t>
            </a:r>
            <a:r>
              <a:rPr sz="1100" dirty="0">
                <a:solidFill>
                  <a:srgbClr val="FF0000"/>
                </a:solidFill>
                <a:latin typeface="Calibri"/>
                <a:cs typeface="Calibri"/>
              </a:rPr>
              <a:t> </a:t>
            </a:r>
            <a:r>
              <a:rPr sz="1100" spc="85" dirty="0">
                <a:solidFill>
                  <a:srgbClr val="FF0000"/>
                </a:solidFill>
                <a:latin typeface="Calibri"/>
                <a:cs typeface="Calibri"/>
              </a:rPr>
              <a:t> </a:t>
            </a:r>
            <a:r>
              <a:rPr sz="1100" u="sng" dirty="0">
                <a:solidFill>
                  <a:srgbClr val="FF0000"/>
                </a:solidFill>
                <a:latin typeface="Calibri"/>
                <a:cs typeface="Calibri"/>
              </a:rPr>
              <a:t> </a:t>
            </a:r>
            <a:r>
              <a:rPr sz="1100" dirty="0">
                <a:solidFill>
                  <a:srgbClr val="FF0000"/>
                </a:solidFill>
                <a:latin typeface="Calibri"/>
                <a:cs typeface="Calibri"/>
              </a:rPr>
              <a:t>	</a:t>
            </a:r>
            <a:r>
              <a:rPr sz="1100" u="sng" dirty="0">
                <a:solidFill>
                  <a:srgbClr val="FF0000"/>
                </a:solidFill>
                <a:latin typeface="Calibri"/>
                <a:cs typeface="Calibri"/>
              </a:rPr>
              <a:t> </a:t>
            </a:r>
            <a:r>
              <a:rPr sz="1100" dirty="0">
                <a:solidFill>
                  <a:srgbClr val="FF0000"/>
                </a:solidFill>
                <a:latin typeface="Calibri"/>
                <a:cs typeface="Calibri"/>
              </a:rPr>
              <a:t>	</a:t>
            </a:r>
            <a:r>
              <a:rPr sz="1100" u="sng" dirty="0">
                <a:solidFill>
                  <a:srgbClr val="FF0000"/>
                </a:solidFill>
                <a:latin typeface="Calibri"/>
                <a:cs typeface="Calibri"/>
              </a:rPr>
              <a:t> </a:t>
            </a:r>
            <a:endParaRPr sz="1100">
              <a:latin typeface="Calibri"/>
              <a:cs typeface="Calibri"/>
            </a:endParaRPr>
          </a:p>
        </p:txBody>
      </p:sp>
      <p:sp>
        <p:nvSpPr>
          <p:cNvPr id="592" name="object 592"/>
          <p:cNvSpPr txBox="1"/>
          <p:nvPr/>
        </p:nvSpPr>
        <p:spPr>
          <a:xfrm>
            <a:off x="6830300" y="4461840"/>
            <a:ext cx="1007110" cy="165100"/>
          </a:xfrm>
          <a:prstGeom prst="rect">
            <a:avLst/>
          </a:prstGeom>
        </p:spPr>
        <p:txBody>
          <a:bodyPr vert="horz" wrap="square" lIns="0" tIns="0" rIns="0" bIns="0" rtlCol="0">
            <a:spAutoFit/>
          </a:bodyPr>
          <a:lstStyle/>
          <a:p>
            <a:pPr marL="12700">
              <a:lnSpc>
                <a:spcPct val="100000"/>
              </a:lnSpc>
            </a:pPr>
            <a:r>
              <a:rPr sz="1100" spc="-5" dirty="0">
                <a:solidFill>
                  <a:srgbClr val="FF0000"/>
                </a:solidFill>
                <a:latin typeface="Calibri"/>
                <a:cs typeface="Calibri"/>
              </a:rPr>
              <a:t>vacuu</a:t>
            </a:r>
            <a:r>
              <a:rPr sz="1100" spc="-10" dirty="0">
                <a:solidFill>
                  <a:srgbClr val="FF0000"/>
                </a:solidFill>
                <a:latin typeface="Calibri"/>
                <a:cs typeface="Calibri"/>
              </a:rPr>
              <a:t>m </a:t>
            </a:r>
            <a:r>
              <a:rPr sz="1100" spc="-5" dirty="0">
                <a:solidFill>
                  <a:srgbClr val="FF0000"/>
                </a:solidFill>
                <a:latin typeface="Calibri"/>
                <a:cs typeface="Calibri"/>
              </a:rPr>
              <a:t>ch</a:t>
            </a:r>
            <a:r>
              <a:rPr sz="1100" spc="-10" dirty="0">
                <a:solidFill>
                  <a:srgbClr val="FF0000"/>
                </a:solidFill>
                <a:latin typeface="Calibri"/>
                <a:cs typeface="Calibri"/>
              </a:rPr>
              <a:t>amb</a:t>
            </a:r>
            <a:r>
              <a:rPr sz="1100" spc="-5" dirty="0">
                <a:solidFill>
                  <a:srgbClr val="FF0000"/>
                </a:solidFill>
                <a:latin typeface="Calibri"/>
                <a:cs typeface="Calibri"/>
              </a:rPr>
              <a:t>er</a:t>
            </a:r>
            <a:endParaRPr sz="1100">
              <a:latin typeface="Calibri"/>
              <a:cs typeface="Calibri"/>
            </a:endParaRPr>
          </a:p>
        </p:txBody>
      </p:sp>
      <p:sp>
        <p:nvSpPr>
          <p:cNvPr id="593" name="object 593"/>
          <p:cNvSpPr/>
          <p:nvPr/>
        </p:nvSpPr>
        <p:spPr>
          <a:xfrm>
            <a:off x="6877098" y="4039841"/>
            <a:ext cx="615950" cy="0"/>
          </a:xfrm>
          <a:custGeom>
            <a:avLst/>
            <a:gdLst/>
            <a:ahLst/>
            <a:cxnLst/>
            <a:rect l="l" t="t" r="r" b="b"/>
            <a:pathLst>
              <a:path w="615950">
                <a:moveTo>
                  <a:pt x="0" y="0"/>
                </a:moveTo>
                <a:lnTo>
                  <a:pt x="615546" y="0"/>
                </a:lnTo>
              </a:path>
            </a:pathLst>
          </a:custGeom>
          <a:ln w="25399">
            <a:solidFill>
              <a:srgbClr val="FF2600"/>
            </a:solidFill>
          </a:ln>
        </p:spPr>
        <p:txBody>
          <a:bodyPr wrap="square" lIns="0" tIns="0" rIns="0" bIns="0" rtlCol="0"/>
          <a:lstStyle/>
          <a:p>
            <a:endParaRPr/>
          </a:p>
        </p:txBody>
      </p:sp>
      <p:sp>
        <p:nvSpPr>
          <p:cNvPr id="594" name="object 594"/>
          <p:cNvSpPr/>
          <p:nvPr/>
        </p:nvSpPr>
        <p:spPr>
          <a:xfrm>
            <a:off x="6851894" y="3980886"/>
            <a:ext cx="116205" cy="118110"/>
          </a:xfrm>
          <a:custGeom>
            <a:avLst/>
            <a:gdLst/>
            <a:ahLst/>
            <a:cxnLst/>
            <a:rect l="l" t="t" r="r" b="b"/>
            <a:pathLst>
              <a:path w="116204" h="118110">
                <a:moveTo>
                  <a:pt x="101065" y="0"/>
                </a:moveTo>
                <a:lnTo>
                  <a:pt x="0" y="58954"/>
                </a:lnTo>
                <a:lnTo>
                  <a:pt x="101065" y="117908"/>
                </a:lnTo>
                <a:lnTo>
                  <a:pt x="108841" y="115862"/>
                </a:lnTo>
                <a:lnTo>
                  <a:pt x="115909" y="103745"/>
                </a:lnTo>
                <a:lnTo>
                  <a:pt x="113861" y="95968"/>
                </a:lnTo>
                <a:lnTo>
                  <a:pt x="50410" y="58954"/>
                </a:lnTo>
                <a:lnTo>
                  <a:pt x="113861" y="21940"/>
                </a:lnTo>
                <a:lnTo>
                  <a:pt x="115909" y="14163"/>
                </a:lnTo>
                <a:lnTo>
                  <a:pt x="108841" y="2045"/>
                </a:lnTo>
                <a:lnTo>
                  <a:pt x="101065" y="0"/>
                </a:lnTo>
                <a:close/>
              </a:path>
            </a:pathLst>
          </a:custGeom>
          <a:solidFill>
            <a:srgbClr val="FF2600"/>
          </a:solidFill>
        </p:spPr>
        <p:txBody>
          <a:bodyPr wrap="square" lIns="0" tIns="0" rIns="0" bIns="0" rtlCol="0"/>
          <a:lstStyle/>
          <a:p>
            <a:endParaRPr/>
          </a:p>
        </p:txBody>
      </p:sp>
      <p:sp>
        <p:nvSpPr>
          <p:cNvPr id="595" name="object 595"/>
          <p:cNvSpPr/>
          <p:nvPr/>
        </p:nvSpPr>
        <p:spPr>
          <a:xfrm>
            <a:off x="7401941" y="3980886"/>
            <a:ext cx="116205" cy="118110"/>
          </a:xfrm>
          <a:custGeom>
            <a:avLst/>
            <a:gdLst/>
            <a:ahLst/>
            <a:cxnLst/>
            <a:rect l="l" t="t" r="r" b="b"/>
            <a:pathLst>
              <a:path w="116204" h="118110">
                <a:moveTo>
                  <a:pt x="14843" y="0"/>
                </a:moveTo>
                <a:lnTo>
                  <a:pt x="7067" y="2045"/>
                </a:lnTo>
                <a:lnTo>
                  <a:pt x="0" y="14163"/>
                </a:lnTo>
                <a:lnTo>
                  <a:pt x="2045" y="21940"/>
                </a:lnTo>
                <a:lnTo>
                  <a:pt x="65498" y="58954"/>
                </a:lnTo>
                <a:lnTo>
                  <a:pt x="2045" y="95968"/>
                </a:lnTo>
                <a:lnTo>
                  <a:pt x="0" y="103745"/>
                </a:lnTo>
                <a:lnTo>
                  <a:pt x="7067" y="115862"/>
                </a:lnTo>
                <a:lnTo>
                  <a:pt x="14843" y="117908"/>
                </a:lnTo>
                <a:lnTo>
                  <a:pt x="115907" y="58954"/>
                </a:lnTo>
                <a:lnTo>
                  <a:pt x="14843" y="0"/>
                </a:lnTo>
                <a:close/>
              </a:path>
            </a:pathLst>
          </a:custGeom>
          <a:solidFill>
            <a:srgbClr val="FF2600"/>
          </a:solidFill>
        </p:spPr>
        <p:txBody>
          <a:bodyPr wrap="square" lIns="0" tIns="0" rIns="0" bIns="0" rtlCol="0"/>
          <a:lstStyle/>
          <a:p>
            <a:endParaRPr/>
          </a:p>
        </p:txBody>
      </p:sp>
      <p:sp>
        <p:nvSpPr>
          <p:cNvPr id="598" name="Slide Number Placeholder 597"/>
          <p:cNvSpPr>
            <a:spLocks noGrp="1"/>
          </p:cNvSpPr>
          <p:nvPr>
            <p:ph type="sldNum" sz="quarter" idx="12"/>
          </p:nvPr>
        </p:nvSpPr>
        <p:spPr/>
        <p:txBody>
          <a:bodyPr/>
          <a:lstStyle/>
          <a:p>
            <a:fld id="{DBDECB7C-176B-9841-8A3A-F0D3DB7AE78E}" type="slidenum">
              <a:rPr lang="en-US" smtClean="0"/>
              <a:t>6</a:t>
            </a:fld>
            <a:endParaRPr lang="en-US"/>
          </a:p>
        </p:txBody>
      </p:sp>
      <p:graphicFrame>
        <p:nvGraphicFramePr>
          <p:cNvPr id="600" name="object 586"/>
          <p:cNvGraphicFramePr>
            <a:graphicFrameLocks noGrp="1"/>
          </p:cNvGraphicFramePr>
          <p:nvPr>
            <p:extLst/>
          </p:nvPr>
        </p:nvGraphicFramePr>
        <p:xfrm>
          <a:off x="4915872" y="4890693"/>
          <a:ext cx="4104453" cy="1901404"/>
        </p:xfrm>
        <a:graphic>
          <a:graphicData uri="http://schemas.openxmlformats.org/drawingml/2006/table">
            <a:tbl>
              <a:tblPr firstRow="1" bandRow="1">
                <a:tableStyleId>{2D5ABB26-0587-4C30-8999-92F81FD0307C}</a:tableStyleId>
              </a:tblPr>
              <a:tblGrid>
                <a:gridCol w="1503351"/>
                <a:gridCol w="1253575"/>
                <a:gridCol w="1347527"/>
              </a:tblGrid>
              <a:tr h="335279">
                <a:tc>
                  <a:txBody>
                    <a:bodyPr/>
                    <a:lstStyle/>
                    <a:p>
                      <a:pPr marL="175895">
                        <a:lnSpc>
                          <a:spcPct val="100000"/>
                        </a:lnSpc>
                      </a:pPr>
                      <a:r>
                        <a:rPr sz="1100" b="1" dirty="0">
                          <a:solidFill>
                            <a:srgbClr val="FFFFFF"/>
                          </a:solidFill>
                          <a:latin typeface="Calibri"/>
                          <a:cs typeface="Calibri"/>
                        </a:rPr>
                        <a:t>P</a:t>
                      </a:r>
                      <a:r>
                        <a:rPr sz="1100" b="1" spc="-5" dirty="0">
                          <a:solidFill>
                            <a:srgbClr val="FFFFFF"/>
                          </a:solidFill>
                          <a:latin typeface="Calibri"/>
                          <a:cs typeface="Calibri"/>
                        </a:rPr>
                        <a:t>arameter</a:t>
                      </a:r>
                      <a:endParaRPr sz="1100" dirty="0">
                        <a:latin typeface="Calibri"/>
                        <a:cs typeface="Calibri"/>
                      </a:endParaRPr>
                    </a:p>
                  </a:txBody>
                  <a:tcPr marL="0" marR="0" marT="0" marB="0">
                    <a:lnL w="12699">
                      <a:solidFill>
                        <a:srgbClr val="FFFFFF"/>
                      </a:solidFill>
                      <a:prstDash val="solid"/>
                    </a:lnL>
                    <a:lnR w="12699">
                      <a:solidFill>
                        <a:srgbClr val="FFFFFF"/>
                      </a:solidFill>
                      <a:prstDash val="solid"/>
                    </a:lnR>
                    <a:lnT w="12699">
                      <a:solidFill>
                        <a:srgbClr val="FFFFFF"/>
                      </a:solidFill>
                      <a:prstDash val="solid"/>
                    </a:lnT>
                    <a:lnB w="38099">
                      <a:solidFill>
                        <a:srgbClr val="FFFFFF"/>
                      </a:solidFill>
                      <a:prstDash val="solid"/>
                    </a:lnB>
                    <a:solidFill>
                      <a:srgbClr val="6095C9"/>
                    </a:solidFill>
                  </a:tcPr>
                </a:tc>
                <a:tc>
                  <a:txBody>
                    <a:bodyPr/>
                    <a:lstStyle/>
                    <a:p>
                      <a:pPr marL="556260" marR="252095" indent="-180975">
                        <a:lnSpc>
                          <a:spcPts val="1300"/>
                        </a:lnSpc>
                      </a:pPr>
                      <a:r>
                        <a:rPr sz="1100" b="1" dirty="0">
                          <a:solidFill>
                            <a:srgbClr val="FFFFFF"/>
                          </a:solidFill>
                          <a:latin typeface="Calibri"/>
                          <a:cs typeface="Calibri"/>
                        </a:rPr>
                        <a:t>Shortened BPM</a:t>
                      </a:r>
                      <a:endParaRPr sz="1100" dirty="0">
                        <a:latin typeface="Calibri"/>
                        <a:cs typeface="Calibri"/>
                      </a:endParaRPr>
                    </a:p>
                  </a:txBody>
                  <a:tcPr marL="0" marR="0" marT="0" marB="0">
                    <a:lnL w="12699">
                      <a:solidFill>
                        <a:srgbClr val="FFFFFF"/>
                      </a:solidFill>
                      <a:prstDash val="solid"/>
                    </a:lnL>
                    <a:lnR w="12699">
                      <a:solidFill>
                        <a:srgbClr val="FFFFFF"/>
                      </a:solidFill>
                      <a:prstDash val="solid"/>
                    </a:lnR>
                    <a:lnT w="12699">
                      <a:solidFill>
                        <a:srgbClr val="FFFFFF"/>
                      </a:solidFill>
                      <a:prstDash val="solid"/>
                    </a:lnT>
                    <a:lnB w="38099">
                      <a:solidFill>
                        <a:srgbClr val="FFFFFF"/>
                      </a:solidFill>
                      <a:prstDash val="solid"/>
                    </a:lnB>
                    <a:solidFill>
                      <a:srgbClr val="6095C9"/>
                    </a:solidFill>
                  </a:tcPr>
                </a:tc>
                <a:tc>
                  <a:txBody>
                    <a:bodyPr/>
                    <a:lstStyle/>
                    <a:p>
                      <a:pPr marL="587375" marR="264160" indent="-200025">
                        <a:lnSpc>
                          <a:spcPts val="1300"/>
                        </a:lnSpc>
                      </a:pPr>
                      <a:r>
                        <a:rPr sz="1100" b="1" dirty="0">
                          <a:solidFill>
                            <a:srgbClr val="FFFFFF"/>
                          </a:solidFill>
                          <a:latin typeface="Calibri"/>
                          <a:cs typeface="Calibri"/>
                        </a:rPr>
                        <a:t>Term</a:t>
                      </a:r>
                      <a:r>
                        <a:rPr sz="1100" b="1" spc="-5" dirty="0">
                          <a:solidFill>
                            <a:srgbClr val="FFFFFF"/>
                          </a:solidFill>
                          <a:latin typeface="Calibri"/>
                          <a:cs typeface="Calibri"/>
                        </a:rPr>
                        <a:t>in</a:t>
                      </a:r>
                      <a:r>
                        <a:rPr sz="1100" b="1" dirty="0">
                          <a:solidFill>
                            <a:srgbClr val="FFFFFF"/>
                          </a:solidFill>
                          <a:latin typeface="Calibri"/>
                          <a:cs typeface="Calibri"/>
                        </a:rPr>
                        <a:t>ated BPM</a:t>
                      </a:r>
                      <a:endParaRPr sz="1100">
                        <a:latin typeface="Calibri"/>
                        <a:cs typeface="Calibri"/>
                      </a:endParaRPr>
                    </a:p>
                  </a:txBody>
                  <a:tcPr marL="0" marR="0" marT="0" marB="0">
                    <a:lnL w="12699">
                      <a:solidFill>
                        <a:srgbClr val="FFFFFF"/>
                      </a:solidFill>
                      <a:prstDash val="solid"/>
                    </a:lnL>
                    <a:lnR w="12699">
                      <a:solidFill>
                        <a:srgbClr val="FFFFFF"/>
                      </a:solidFill>
                      <a:prstDash val="solid"/>
                    </a:lnR>
                    <a:lnT w="12699">
                      <a:solidFill>
                        <a:srgbClr val="FFFFFF"/>
                      </a:solidFill>
                      <a:prstDash val="solid"/>
                    </a:lnT>
                    <a:lnB w="38099">
                      <a:solidFill>
                        <a:srgbClr val="FFFFFF"/>
                      </a:solidFill>
                      <a:prstDash val="solid"/>
                    </a:lnB>
                    <a:solidFill>
                      <a:srgbClr val="6095C9"/>
                    </a:solidFill>
                  </a:tcPr>
                </a:tc>
              </a:tr>
              <a:tr h="167639">
                <a:tc>
                  <a:txBody>
                    <a:bodyPr/>
                    <a:lstStyle/>
                    <a:p>
                      <a:pPr marL="175895">
                        <a:lnSpc>
                          <a:spcPts val="1270"/>
                        </a:lnSpc>
                      </a:pPr>
                      <a:r>
                        <a:rPr sz="1100" b="1" dirty="0">
                          <a:solidFill>
                            <a:srgbClr val="FFFFFF"/>
                          </a:solidFill>
                          <a:latin typeface="Calibri"/>
                          <a:cs typeface="Calibri"/>
                        </a:rPr>
                        <a:t>Stripline length</a:t>
                      </a:r>
                      <a:endParaRPr sz="1100" dirty="0">
                        <a:latin typeface="Calibri"/>
                        <a:cs typeface="Calibri"/>
                      </a:endParaRPr>
                    </a:p>
                  </a:txBody>
                  <a:tcPr marL="0" marR="0" marT="0" marB="0">
                    <a:lnL w="12699">
                      <a:solidFill>
                        <a:srgbClr val="FFFFFF"/>
                      </a:solidFill>
                      <a:prstDash val="solid"/>
                    </a:lnL>
                    <a:lnR w="12699">
                      <a:solidFill>
                        <a:srgbClr val="FFFFFF"/>
                      </a:solidFill>
                      <a:prstDash val="solid"/>
                    </a:lnR>
                    <a:lnT w="38099">
                      <a:solidFill>
                        <a:srgbClr val="FFFFFF"/>
                      </a:solidFill>
                      <a:prstDash val="solid"/>
                    </a:lnT>
                    <a:lnB w="12699">
                      <a:solidFill>
                        <a:srgbClr val="FFFFFF"/>
                      </a:solidFill>
                      <a:prstDash val="solid"/>
                    </a:lnB>
                    <a:solidFill>
                      <a:srgbClr val="6095C9"/>
                    </a:solidFill>
                  </a:tcPr>
                </a:tc>
                <a:tc>
                  <a:txBody>
                    <a:bodyPr/>
                    <a:lstStyle/>
                    <a:p>
                      <a:pPr marL="175895">
                        <a:lnSpc>
                          <a:spcPts val="1270"/>
                        </a:lnSpc>
                      </a:pPr>
                      <a:r>
                        <a:rPr sz="1100" dirty="0">
                          <a:latin typeface="Calibri"/>
                          <a:cs typeface="Calibri"/>
                        </a:rPr>
                        <a:t>25</a:t>
                      </a:r>
                      <a:r>
                        <a:rPr sz="1100" spc="-5" dirty="0">
                          <a:latin typeface="Calibri"/>
                          <a:cs typeface="Calibri"/>
                        </a:rPr>
                        <a:t> </a:t>
                      </a:r>
                      <a:r>
                        <a:rPr sz="1100" dirty="0">
                          <a:latin typeface="Calibri"/>
                          <a:cs typeface="Calibri"/>
                        </a:rPr>
                        <a:t>mm</a:t>
                      </a:r>
                    </a:p>
                  </a:txBody>
                  <a:tcPr marL="0" marR="0" marT="0" marB="0">
                    <a:lnL w="12699">
                      <a:solidFill>
                        <a:srgbClr val="FFFFFF"/>
                      </a:solidFill>
                      <a:prstDash val="solid"/>
                    </a:lnL>
                    <a:lnR w="12699">
                      <a:solidFill>
                        <a:srgbClr val="FFFFFF"/>
                      </a:solidFill>
                      <a:prstDash val="solid"/>
                    </a:lnR>
                    <a:lnT w="38099">
                      <a:solidFill>
                        <a:srgbClr val="FFFFFF"/>
                      </a:solidFill>
                      <a:prstDash val="solid"/>
                    </a:lnT>
                    <a:lnB w="12699">
                      <a:solidFill>
                        <a:srgbClr val="FFFFFF"/>
                      </a:solidFill>
                      <a:prstDash val="solid"/>
                    </a:lnB>
                    <a:solidFill>
                      <a:srgbClr val="D9E0ED"/>
                    </a:solidFill>
                  </a:tcPr>
                </a:tc>
                <a:tc>
                  <a:txBody>
                    <a:bodyPr/>
                    <a:lstStyle/>
                    <a:p>
                      <a:pPr marL="175895">
                        <a:lnSpc>
                          <a:spcPts val="1270"/>
                        </a:lnSpc>
                      </a:pPr>
                      <a:r>
                        <a:rPr sz="1100" dirty="0">
                          <a:latin typeface="Calibri"/>
                          <a:cs typeface="Calibri"/>
                        </a:rPr>
                        <a:t>37.5</a:t>
                      </a:r>
                      <a:r>
                        <a:rPr sz="1100" spc="-5" dirty="0">
                          <a:latin typeface="Calibri"/>
                          <a:cs typeface="Calibri"/>
                        </a:rPr>
                        <a:t> </a:t>
                      </a:r>
                      <a:r>
                        <a:rPr sz="1100" dirty="0">
                          <a:latin typeface="Calibri"/>
                          <a:cs typeface="Calibri"/>
                        </a:rPr>
                        <a:t>mm</a:t>
                      </a:r>
                      <a:endParaRPr sz="1100">
                        <a:latin typeface="Calibri"/>
                        <a:cs typeface="Calibri"/>
                      </a:endParaRPr>
                    </a:p>
                  </a:txBody>
                  <a:tcPr marL="0" marR="0" marT="0" marB="0">
                    <a:lnL w="12699">
                      <a:solidFill>
                        <a:srgbClr val="FFFFFF"/>
                      </a:solidFill>
                      <a:prstDash val="solid"/>
                    </a:lnL>
                    <a:lnR w="12699">
                      <a:solidFill>
                        <a:srgbClr val="FFFFFF"/>
                      </a:solidFill>
                      <a:prstDash val="solid"/>
                    </a:lnR>
                    <a:lnT w="38099">
                      <a:solidFill>
                        <a:srgbClr val="FFFFFF"/>
                      </a:solidFill>
                      <a:prstDash val="solid"/>
                    </a:lnT>
                    <a:lnB w="12699">
                      <a:solidFill>
                        <a:srgbClr val="FFFFFF"/>
                      </a:solidFill>
                      <a:prstDash val="solid"/>
                    </a:lnB>
                    <a:solidFill>
                      <a:srgbClr val="D9E0ED"/>
                    </a:solidFill>
                  </a:tcPr>
                </a:tc>
              </a:tr>
              <a:tr h="178798">
                <a:tc>
                  <a:txBody>
                    <a:bodyPr/>
                    <a:lstStyle/>
                    <a:p>
                      <a:pPr marL="175895">
                        <a:lnSpc>
                          <a:spcPct val="100000"/>
                        </a:lnSpc>
                      </a:pPr>
                      <a:r>
                        <a:rPr sz="1100" b="1" dirty="0">
                          <a:solidFill>
                            <a:srgbClr val="FFFFFF"/>
                          </a:solidFill>
                          <a:latin typeface="Calibri"/>
                          <a:cs typeface="Calibri"/>
                        </a:rPr>
                        <a:t>Angular coverage</a:t>
                      </a:r>
                      <a:endParaRPr sz="1100">
                        <a:latin typeface="Calibri"/>
                        <a:cs typeface="Calibri"/>
                      </a:endParaRPr>
                    </a:p>
                  </a:txBody>
                  <a:tcPr marL="0" marR="0" marT="0" marB="0">
                    <a:lnL w="12699">
                      <a:solidFill>
                        <a:srgbClr val="FFFFFF"/>
                      </a:solidFill>
                      <a:prstDash val="solid"/>
                    </a:lnL>
                    <a:lnR w="12699">
                      <a:solidFill>
                        <a:srgbClr val="FFFFFF"/>
                      </a:solidFill>
                      <a:prstDash val="solid"/>
                    </a:lnR>
                    <a:lnT w="12699">
                      <a:solidFill>
                        <a:srgbClr val="FFFFFF"/>
                      </a:solidFill>
                      <a:prstDash val="solid"/>
                    </a:lnT>
                    <a:lnB w="12699">
                      <a:solidFill>
                        <a:srgbClr val="FFFFFF"/>
                      </a:solidFill>
                      <a:prstDash val="solid"/>
                    </a:lnB>
                    <a:solidFill>
                      <a:srgbClr val="6095C9"/>
                    </a:solidFill>
                  </a:tcPr>
                </a:tc>
                <a:tc>
                  <a:txBody>
                    <a:bodyPr/>
                    <a:lstStyle/>
                    <a:p>
                      <a:pPr marL="175895">
                        <a:lnSpc>
                          <a:spcPts val="1315"/>
                        </a:lnSpc>
                      </a:pPr>
                      <a:r>
                        <a:rPr sz="1100" dirty="0">
                          <a:latin typeface="Calibri"/>
                          <a:cs typeface="Calibri"/>
                        </a:rPr>
                        <a:t>12.5%</a:t>
                      </a:r>
                      <a:r>
                        <a:rPr sz="1100" spc="-5" dirty="0">
                          <a:latin typeface="Calibri"/>
                          <a:cs typeface="Calibri"/>
                        </a:rPr>
                        <a:t> (45°)</a:t>
                      </a:r>
                      <a:endParaRPr sz="1100">
                        <a:latin typeface="Calibri"/>
                        <a:cs typeface="Calibri"/>
                      </a:endParaRPr>
                    </a:p>
                  </a:txBody>
                  <a:tcPr marL="0" marR="0" marT="0" marB="0">
                    <a:lnL w="12699">
                      <a:solidFill>
                        <a:srgbClr val="FFFFFF"/>
                      </a:solidFill>
                      <a:prstDash val="solid"/>
                    </a:lnL>
                    <a:lnR w="12699">
                      <a:solidFill>
                        <a:srgbClr val="FFFFFF"/>
                      </a:solidFill>
                      <a:prstDash val="solid"/>
                    </a:lnR>
                    <a:lnT w="12699">
                      <a:solidFill>
                        <a:srgbClr val="FFFFFF"/>
                      </a:solidFill>
                      <a:prstDash val="solid"/>
                    </a:lnT>
                    <a:lnB w="12699">
                      <a:solidFill>
                        <a:srgbClr val="FFFFFF"/>
                      </a:solidFill>
                      <a:prstDash val="solid"/>
                    </a:lnB>
                    <a:solidFill>
                      <a:srgbClr val="EDF1F6"/>
                    </a:solidFill>
                  </a:tcPr>
                </a:tc>
                <a:tc>
                  <a:txBody>
                    <a:bodyPr/>
                    <a:lstStyle/>
                    <a:p>
                      <a:pPr marL="175895">
                        <a:lnSpc>
                          <a:spcPts val="1315"/>
                        </a:lnSpc>
                      </a:pPr>
                      <a:r>
                        <a:rPr sz="1100" dirty="0">
                          <a:latin typeface="Calibri"/>
                          <a:cs typeface="Calibri"/>
                        </a:rPr>
                        <a:t>5.55%</a:t>
                      </a:r>
                      <a:r>
                        <a:rPr sz="1100" spc="-5" dirty="0">
                          <a:latin typeface="Calibri"/>
                          <a:cs typeface="Calibri"/>
                        </a:rPr>
                        <a:t> (20°)</a:t>
                      </a:r>
                      <a:endParaRPr sz="1100">
                        <a:latin typeface="Calibri"/>
                        <a:cs typeface="Calibri"/>
                      </a:endParaRPr>
                    </a:p>
                  </a:txBody>
                  <a:tcPr marL="0" marR="0" marT="0" marB="0">
                    <a:lnL w="12699">
                      <a:solidFill>
                        <a:srgbClr val="FFFFFF"/>
                      </a:solidFill>
                      <a:prstDash val="solid"/>
                    </a:lnL>
                    <a:lnR w="12699">
                      <a:solidFill>
                        <a:srgbClr val="FFFFFF"/>
                      </a:solidFill>
                      <a:prstDash val="solid"/>
                    </a:lnR>
                    <a:lnT w="12699">
                      <a:solidFill>
                        <a:srgbClr val="FFFFFF"/>
                      </a:solidFill>
                      <a:prstDash val="solid"/>
                    </a:lnT>
                    <a:lnB w="12699">
                      <a:solidFill>
                        <a:srgbClr val="FFFFFF"/>
                      </a:solidFill>
                      <a:prstDash val="solid"/>
                    </a:lnB>
                    <a:solidFill>
                      <a:srgbClr val="EDF1F6"/>
                    </a:solidFill>
                  </a:tcPr>
                </a:tc>
              </a:tr>
              <a:tr h="167639">
                <a:tc>
                  <a:txBody>
                    <a:bodyPr/>
                    <a:lstStyle/>
                    <a:p>
                      <a:pPr marL="175895">
                        <a:lnSpc>
                          <a:spcPts val="1270"/>
                        </a:lnSpc>
                      </a:pPr>
                      <a:r>
                        <a:rPr sz="1100" b="1" dirty="0">
                          <a:solidFill>
                            <a:srgbClr val="FFFFFF"/>
                          </a:solidFill>
                          <a:latin typeface="Calibri"/>
                          <a:cs typeface="Calibri"/>
                        </a:rPr>
                        <a:t>Electrode thickness</a:t>
                      </a:r>
                      <a:endParaRPr sz="1100">
                        <a:latin typeface="Calibri"/>
                        <a:cs typeface="Calibri"/>
                      </a:endParaRPr>
                    </a:p>
                  </a:txBody>
                  <a:tcPr marL="0" marR="0" marT="0" marB="0">
                    <a:lnL w="12699">
                      <a:solidFill>
                        <a:srgbClr val="FFFFFF"/>
                      </a:solidFill>
                      <a:prstDash val="solid"/>
                    </a:lnL>
                    <a:lnR w="12699">
                      <a:solidFill>
                        <a:srgbClr val="FFFFFF"/>
                      </a:solidFill>
                      <a:prstDash val="solid"/>
                    </a:lnR>
                    <a:lnT w="12699">
                      <a:solidFill>
                        <a:srgbClr val="FFFFFF"/>
                      </a:solidFill>
                      <a:prstDash val="solid"/>
                    </a:lnT>
                    <a:lnB w="12699">
                      <a:solidFill>
                        <a:srgbClr val="FFFFFF"/>
                      </a:solidFill>
                      <a:prstDash val="solid"/>
                    </a:lnB>
                    <a:solidFill>
                      <a:srgbClr val="6095C9"/>
                    </a:solidFill>
                  </a:tcPr>
                </a:tc>
                <a:tc>
                  <a:txBody>
                    <a:bodyPr/>
                    <a:lstStyle/>
                    <a:p>
                      <a:pPr marL="175895">
                        <a:lnSpc>
                          <a:spcPts val="1270"/>
                        </a:lnSpc>
                      </a:pPr>
                      <a:r>
                        <a:rPr sz="1100" dirty="0">
                          <a:latin typeface="Calibri"/>
                          <a:cs typeface="Calibri"/>
                        </a:rPr>
                        <a:t>3.1</a:t>
                      </a:r>
                      <a:r>
                        <a:rPr sz="1100" spc="-5" dirty="0">
                          <a:latin typeface="Calibri"/>
                          <a:cs typeface="Calibri"/>
                        </a:rPr>
                        <a:t> </a:t>
                      </a:r>
                      <a:r>
                        <a:rPr sz="1100" dirty="0">
                          <a:latin typeface="Calibri"/>
                          <a:cs typeface="Calibri"/>
                        </a:rPr>
                        <a:t>mm</a:t>
                      </a:r>
                      <a:endParaRPr sz="1100">
                        <a:latin typeface="Calibri"/>
                        <a:cs typeface="Calibri"/>
                      </a:endParaRPr>
                    </a:p>
                  </a:txBody>
                  <a:tcPr marL="0" marR="0" marT="0" marB="0">
                    <a:lnL w="12699">
                      <a:solidFill>
                        <a:srgbClr val="FFFFFF"/>
                      </a:solidFill>
                      <a:prstDash val="solid"/>
                    </a:lnL>
                    <a:lnR w="12699">
                      <a:solidFill>
                        <a:srgbClr val="FFFFFF"/>
                      </a:solidFill>
                      <a:prstDash val="solid"/>
                    </a:lnR>
                    <a:lnT w="12699">
                      <a:solidFill>
                        <a:srgbClr val="FFFFFF"/>
                      </a:solidFill>
                      <a:prstDash val="solid"/>
                    </a:lnT>
                    <a:lnB w="12699">
                      <a:solidFill>
                        <a:srgbClr val="FFFFFF"/>
                      </a:solidFill>
                      <a:prstDash val="solid"/>
                    </a:lnB>
                    <a:solidFill>
                      <a:srgbClr val="D9E0ED"/>
                    </a:solidFill>
                  </a:tcPr>
                </a:tc>
                <a:tc>
                  <a:txBody>
                    <a:bodyPr/>
                    <a:lstStyle/>
                    <a:p>
                      <a:pPr marL="175895">
                        <a:lnSpc>
                          <a:spcPts val="1270"/>
                        </a:lnSpc>
                      </a:pPr>
                      <a:r>
                        <a:rPr sz="1100" dirty="0">
                          <a:latin typeface="Calibri"/>
                          <a:cs typeface="Calibri"/>
                        </a:rPr>
                        <a:t>1</a:t>
                      </a:r>
                      <a:r>
                        <a:rPr sz="1100" spc="-5" dirty="0">
                          <a:latin typeface="Calibri"/>
                          <a:cs typeface="Calibri"/>
                        </a:rPr>
                        <a:t> </a:t>
                      </a:r>
                      <a:r>
                        <a:rPr sz="1100" dirty="0">
                          <a:latin typeface="Calibri"/>
                          <a:cs typeface="Calibri"/>
                        </a:rPr>
                        <a:t>mm</a:t>
                      </a:r>
                      <a:endParaRPr sz="1100">
                        <a:latin typeface="Calibri"/>
                        <a:cs typeface="Calibri"/>
                      </a:endParaRPr>
                    </a:p>
                  </a:txBody>
                  <a:tcPr marL="0" marR="0" marT="0" marB="0">
                    <a:lnL w="12699">
                      <a:solidFill>
                        <a:srgbClr val="FFFFFF"/>
                      </a:solidFill>
                      <a:prstDash val="solid"/>
                    </a:lnL>
                    <a:lnR w="12699">
                      <a:solidFill>
                        <a:srgbClr val="FFFFFF"/>
                      </a:solidFill>
                      <a:prstDash val="solid"/>
                    </a:lnR>
                    <a:lnT w="12699">
                      <a:solidFill>
                        <a:srgbClr val="FFFFFF"/>
                      </a:solidFill>
                      <a:prstDash val="solid"/>
                    </a:lnT>
                    <a:lnB w="12699">
                      <a:solidFill>
                        <a:srgbClr val="FFFFFF"/>
                      </a:solidFill>
                      <a:prstDash val="solid"/>
                    </a:lnB>
                    <a:solidFill>
                      <a:srgbClr val="D9E0ED"/>
                    </a:solidFill>
                  </a:tcPr>
                </a:tc>
              </a:tr>
              <a:tr h="167640">
                <a:tc>
                  <a:txBody>
                    <a:bodyPr/>
                    <a:lstStyle/>
                    <a:p>
                      <a:pPr marL="175895">
                        <a:lnSpc>
                          <a:spcPts val="1270"/>
                        </a:lnSpc>
                      </a:pPr>
                      <a:r>
                        <a:rPr sz="1100" b="1" dirty="0">
                          <a:solidFill>
                            <a:srgbClr val="FFFFFF"/>
                          </a:solidFill>
                          <a:latin typeface="Calibri"/>
                          <a:cs typeface="Calibri"/>
                        </a:rPr>
                        <a:t>O</a:t>
                      </a:r>
                      <a:r>
                        <a:rPr sz="1100" b="1" spc="-5" dirty="0">
                          <a:solidFill>
                            <a:srgbClr val="FFFFFF"/>
                          </a:solidFill>
                          <a:latin typeface="Calibri"/>
                          <a:cs typeface="Calibri"/>
                        </a:rPr>
                        <a:t>ute</a:t>
                      </a:r>
                      <a:r>
                        <a:rPr sz="1100" b="1" dirty="0">
                          <a:solidFill>
                            <a:srgbClr val="FFFFFF"/>
                          </a:solidFill>
                          <a:latin typeface="Calibri"/>
                          <a:cs typeface="Calibri"/>
                        </a:rPr>
                        <a:t>r </a:t>
                      </a:r>
                      <a:r>
                        <a:rPr sz="1100" b="1" spc="-5" dirty="0">
                          <a:solidFill>
                            <a:srgbClr val="FFFFFF"/>
                          </a:solidFill>
                          <a:latin typeface="Calibri"/>
                          <a:cs typeface="Calibri"/>
                        </a:rPr>
                        <a:t>radiu</a:t>
                      </a:r>
                      <a:r>
                        <a:rPr sz="1100" b="1" dirty="0">
                          <a:solidFill>
                            <a:srgbClr val="FFFFFF"/>
                          </a:solidFill>
                          <a:latin typeface="Calibri"/>
                          <a:cs typeface="Calibri"/>
                        </a:rPr>
                        <a:t>s</a:t>
                      </a:r>
                      <a:endParaRPr sz="1100">
                        <a:latin typeface="Calibri"/>
                        <a:cs typeface="Calibri"/>
                      </a:endParaRPr>
                    </a:p>
                  </a:txBody>
                  <a:tcPr marL="0" marR="0" marT="0" marB="0">
                    <a:lnL w="12699">
                      <a:solidFill>
                        <a:srgbClr val="FFFFFF"/>
                      </a:solidFill>
                      <a:prstDash val="solid"/>
                    </a:lnL>
                    <a:lnR w="12699">
                      <a:solidFill>
                        <a:srgbClr val="FFFFFF"/>
                      </a:solidFill>
                      <a:prstDash val="solid"/>
                    </a:lnR>
                    <a:lnT w="12699">
                      <a:solidFill>
                        <a:srgbClr val="FFFFFF"/>
                      </a:solidFill>
                      <a:prstDash val="solid"/>
                    </a:lnT>
                    <a:lnB w="12699">
                      <a:solidFill>
                        <a:srgbClr val="FFFFFF"/>
                      </a:solidFill>
                      <a:prstDash val="solid"/>
                    </a:lnB>
                    <a:solidFill>
                      <a:srgbClr val="6095C9"/>
                    </a:solidFill>
                  </a:tcPr>
                </a:tc>
                <a:tc>
                  <a:txBody>
                    <a:bodyPr/>
                    <a:lstStyle/>
                    <a:p>
                      <a:pPr marL="175895">
                        <a:lnSpc>
                          <a:spcPts val="1270"/>
                        </a:lnSpc>
                      </a:pPr>
                      <a:r>
                        <a:rPr sz="1100" dirty="0">
                          <a:latin typeface="Calibri"/>
                          <a:cs typeface="Calibri"/>
                        </a:rPr>
                        <a:t>17</a:t>
                      </a:r>
                      <a:r>
                        <a:rPr sz="1100" spc="-5" dirty="0">
                          <a:latin typeface="Calibri"/>
                          <a:cs typeface="Calibri"/>
                        </a:rPr>
                        <a:t> </a:t>
                      </a:r>
                      <a:r>
                        <a:rPr sz="1100" dirty="0">
                          <a:latin typeface="Calibri"/>
                          <a:cs typeface="Calibri"/>
                        </a:rPr>
                        <a:t>mm</a:t>
                      </a:r>
                      <a:endParaRPr sz="1100">
                        <a:latin typeface="Calibri"/>
                        <a:cs typeface="Calibri"/>
                      </a:endParaRPr>
                    </a:p>
                  </a:txBody>
                  <a:tcPr marL="0" marR="0" marT="0" marB="0">
                    <a:lnL w="12699">
                      <a:solidFill>
                        <a:srgbClr val="FFFFFF"/>
                      </a:solidFill>
                      <a:prstDash val="solid"/>
                    </a:lnL>
                    <a:lnR w="12699">
                      <a:solidFill>
                        <a:srgbClr val="FFFFFF"/>
                      </a:solidFill>
                      <a:prstDash val="solid"/>
                    </a:lnR>
                    <a:lnT w="12699">
                      <a:solidFill>
                        <a:srgbClr val="FFFFFF"/>
                      </a:solidFill>
                      <a:prstDash val="solid"/>
                    </a:lnT>
                    <a:lnB w="12699">
                      <a:solidFill>
                        <a:srgbClr val="FFFFFF"/>
                      </a:solidFill>
                      <a:prstDash val="solid"/>
                    </a:lnB>
                    <a:solidFill>
                      <a:srgbClr val="EDF1F6"/>
                    </a:solidFill>
                  </a:tcPr>
                </a:tc>
                <a:tc>
                  <a:txBody>
                    <a:bodyPr/>
                    <a:lstStyle/>
                    <a:p>
                      <a:pPr marL="175895">
                        <a:lnSpc>
                          <a:spcPts val="1270"/>
                        </a:lnSpc>
                      </a:pPr>
                      <a:r>
                        <a:rPr sz="1100" dirty="0">
                          <a:latin typeface="Calibri"/>
                          <a:cs typeface="Calibri"/>
                        </a:rPr>
                        <a:t>13.54</a:t>
                      </a:r>
                      <a:r>
                        <a:rPr sz="1100" spc="-5" dirty="0">
                          <a:latin typeface="Calibri"/>
                          <a:cs typeface="Calibri"/>
                        </a:rPr>
                        <a:t> </a:t>
                      </a:r>
                      <a:r>
                        <a:rPr sz="1100" dirty="0">
                          <a:latin typeface="Calibri"/>
                          <a:cs typeface="Calibri"/>
                        </a:rPr>
                        <a:t>mm</a:t>
                      </a:r>
                      <a:endParaRPr sz="1100">
                        <a:latin typeface="Calibri"/>
                        <a:cs typeface="Calibri"/>
                      </a:endParaRPr>
                    </a:p>
                  </a:txBody>
                  <a:tcPr marL="0" marR="0" marT="0" marB="0">
                    <a:lnL w="12699">
                      <a:solidFill>
                        <a:srgbClr val="FFFFFF"/>
                      </a:solidFill>
                      <a:prstDash val="solid"/>
                    </a:lnL>
                    <a:lnR w="12699">
                      <a:solidFill>
                        <a:srgbClr val="FFFFFF"/>
                      </a:solidFill>
                      <a:prstDash val="solid"/>
                    </a:lnR>
                    <a:lnT w="12699">
                      <a:solidFill>
                        <a:srgbClr val="FFFFFF"/>
                      </a:solidFill>
                      <a:prstDash val="solid"/>
                    </a:lnT>
                    <a:lnB w="12699">
                      <a:solidFill>
                        <a:srgbClr val="FFFFFF"/>
                      </a:solidFill>
                      <a:prstDash val="solid"/>
                    </a:lnB>
                    <a:solidFill>
                      <a:srgbClr val="EDF1F6"/>
                    </a:solidFill>
                  </a:tcPr>
                </a:tc>
              </a:tr>
              <a:tr h="167639">
                <a:tc>
                  <a:txBody>
                    <a:bodyPr/>
                    <a:lstStyle/>
                    <a:p>
                      <a:pPr marL="175895">
                        <a:lnSpc>
                          <a:spcPts val="1270"/>
                        </a:lnSpc>
                      </a:pPr>
                      <a:r>
                        <a:rPr sz="1100" b="1" dirty="0">
                          <a:solidFill>
                            <a:srgbClr val="FFFFFF"/>
                          </a:solidFill>
                          <a:latin typeface="Calibri"/>
                          <a:cs typeface="Calibri"/>
                        </a:rPr>
                        <a:t>C</a:t>
                      </a:r>
                      <a:r>
                        <a:rPr sz="1100" b="1" spc="-5" dirty="0">
                          <a:solidFill>
                            <a:srgbClr val="FFFFFF"/>
                          </a:solidFill>
                          <a:latin typeface="Calibri"/>
                          <a:cs typeface="Calibri"/>
                        </a:rPr>
                        <a:t>h</a:t>
                      </a:r>
                      <a:r>
                        <a:rPr sz="1100" b="1" dirty="0">
                          <a:solidFill>
                            <a:srgbClr val="FFFFFF"/>
                          </a:solidFill>
                          <a:latin typeface="Calibri"/>
                          <a:cs typeface="Calibri"/>
                        </a:rPr>
                        <a:t>. </a:t>
                      </a:r>
                      <a:r>
                        <a:rPr sz="1100" b="1" spc="-5" dirty="0">
                          <a:solidFill>
                            <a:srgbClr val="FFFFFF"/>
                          </a:solidFill>
                          <a:latin typeface="Calibri"/>
                          <a:cs typeface="Calibri"/>
                        </a:rPr>
                        <a:t>Impedance</a:t>
                      </a:r>
                      <a:endParaRPr sz="1100">
                        <a:latin typeface="Calibri"/>
                        <a:cs typeface="Calibri"/>
                      </a:endParaRPr>
                    </a:p>
                  </a:txBody>
                  <a:tcPr marL="0" marR="0" marT="0" marB="0">
                    <a:lnL w="12699">
                      <a:solidFill>
                        <a:srgbClr val="FFFFFF"/>
                      </a:solidFill>
                      <a:prstDash val="solid"/>
                    </a:lnL>
                    <a:lnR w="12699">
                      <a:solidFill>
                        <a:srgbClr val="FFFFFF"/>
                      </a:solidFill>
                      <a:prstDash val="solid"/>
                    </a:lnR>
                    <a:lnT w="12699">
                      <a:solidFill>
                        <a:srgbClr val="FFFFFF"/>
                      </a:solidFill>
                      <a:prstDash val="solid"/>
                    </a:lnT>
                    <a:lnB w="12699">
                      <a:solidFill>
                        <a:srgbClr val="FFFFFF"/>
                      </a:solidFill>
                      <a:prstDash val="solid"/>
                    </a:lnB>
                    <a:solidFill>
                      <a:srgbClr val="6095C9"/>
                    </a:solidFill>
                  </a:tcPr>
                </a:tc>
                <a:tc>
                  <a:txBody>
                    <a:bodyPr/>
                    <a:lstStyle/>
                    <a:p>
                      <a:pPr marL="175895">
                        <a:lnSpc>
                          <a:spcPts val="1270"/>
                        </a:lnSpc>
                      </a:pPr>
                      <a:r>
                        <a:rPr sz="1100" dirty="0">
                          <a:latin typeface="Calibri"/>
                          <a:cs typeface="Calibri"/>
                        </a:rPr>
                        <a:t>37 Ω</a:t>
                      </a:r>
                      <a:endParaRPr sz="1100">
                        <a:latin typeface="Calibri"/>
                        <a:cs typeface="Calibri"/>
                      </a:endParaRPr>
                    </a:p>
                  </a:txBody>
                  <a:tcPr marL="0" marR="0" marT="0" marB="0">
                    <a:lnL w="12699">
                      <a:solidFill>
                        <a:srgbClr val="FFFFFF"/>
                      </a:solidFill>
                      <a:prstDash val="solid"/>
                    </a:lnL>
                    <a:lnR w="12699">
                      <a:solidFill>
                        <a:srgbClr val="FFFFFF"/>
                      </a:solidFill>
                      <a:prstDash val="solid"/>
                    </a:lnR>
                    <a:lnT w="12699">
                      <a:solidFill>
                        <a:srgbClr val="FFFFFF"/>
                      </a:solidFill>
                      <a:prstDash val="solid"/>
                    </a:lnT>
                    <a:lnB w="12699">
                      <a:solidFill>
                        <a:srgbClr val="FFFFFF"/>
                      </a:solidFill>
                      <a:prstDash val="solid"/>
                    </a:lnB>
                    <a:solidFill>
                      <a:srgbClr val="D9E0ED"/>
                    </a:solidFill>
                  </a:tcPr>
                </a:tc>
                <a:tc>
                  <a:txBody>
                    <a:bodyPr/>
                    <a:lstStyle/>
                    <a:p>
                      <a:pPr marL="175895">
                        <a:lnSpc>
                          <a:spcPts val="1270"/>
                        </a:lnSpc>
                      </a:pPr>
                      <a:r>
                        <a:rPr sz="1100" dirty="0">
                          <a:latin typeface="Calibri"/>
                          <a:cs typeface="Calibri"/>
                        </a:rPr>
                        <a:t>50 Ω</a:t>
                      </a:r>
                      <a:endParaRPr sz="1100">
                        <a:latin typeface="Calibri"/>
                        <a:cs typeface="Calibri"/>
                      </a:endParaRPr>
                    </a:p>
                  </a:txBody>
                  <a:tcPr marL="0" marR="0" marT="0" marB="0">
                    <a:lnL w="12699">
                      <a:solidFill>
                        <a:srgbClr val="FFFFFF"/>
                      </a:solidFill>
                      <a:prstDash val="solid"/>
                    </a:lnL>
                    <a:lnR w="12699">
                      <a:solidFill>
                        <a:srgbClr val="FFFFFF"/>
                      </a:solidFill>
                      <a:prstDash val="solid"/>
                    </a:lnR>
                    <a:lnT w="12699">
                      <a:solidFill>
                        <a:srgbClr val="FFFFFF"/>
                      </a:solidFill>
                      <a:prstDash val="solid"/>
                    </a:lnT>
                    <a:lnB w="12699">
                      <a:solidFill>
                        <a:srgbClr val="FFFFFF"/>
                      </a:solidFill>
                      <a:prstDash val="solid"/>
                    </a:lnB>
                    <a:solidFill>
                      <a:srgbClr val="D9E0ED"/>
                    </a:solidFill>
                  </a:tcPr>
                </a:tc>
              </a:tr>
              <a:tr h="167639">
                <a:tc>
                  <a:txBody>
                    <a:bodyPr/>
                    <a:lstStyle/>
                    <a:p>
                      <a:pPr marL="175895">
                        <a:lnSpc>
                          <a:spcPts val="1270"/>
                        </a:lnSpc>
                      </a:pPr>
                      <a:r>
                        <a:rPr sz="1100" b="1" dirty="0">
                          <a:solidFill>
                            <a:srgbClr val="FFFFFF"/>
                          </a:solidFill>
                          <a:latin typeface="Calibri"/>
                          <a:cs typeface="Calibri"/>
                        </a:rPr>
                        <a:t>D</a:t>
                      </a:r>
                      <a:r>
                        <a:rPr sz="1100" b="1" spc="-5" dirty="0">
                          <a:solidFill>
                            <a:srgbClr val="FFFFFF"/>
                          </a:solidFill>
                          <a:latin typeface="Calibri"/>
                          <a:cs typeface="Calibri"/>
                        </a:rPr>
                        <a:t>u</a:t>
                      </a:r>
                      <a:r>
                        <a:rPr sz="1100" b="1" dirty="0">
                          <a:solidFill>
                            <a:srgbClr val="FFFFFF"/>
                          </a:solidFill>
                          <a:latin typeface="Calibri"/>
                          <a:cs typeface="Calibri"/>
                        </a:rPr>
                        <a:t>ct </a:t>
                      </a:r>
                      <a:r>
                        <a:rPr sz="1100" b="1" spc="-5" dirty="0">
                          <a:solidFill>
                            <a:srgbClr val="FFFFFF"/>
                          </a:solidFill>
                          <a:latin typeface="Calibri"/>
                          <a:cs typeface="Calibri"/>
                        </a:rPr>
                        <a:t>ap</a:t>
                      </a:r>
                      <a:r>
                        <a:rPr sz="1100" b="1" dirty="0">
                          <a:solidFill>
                            <a:srgbClr val="FFFFFF"/>
                          </a:solidFill>
                          <a:latin typeface="Calibri"/>
                          <a:cs typeface="Calibri"/>
                        </a:rPr>
                        <a:t>er</a:t>
                      </a:r>
                      <a:r>
                        <a:rPr sz="1100" b="1" spc="-5" dirty="0">
                          <a:solidFill>
                            <a:srgbClr val="FFFFFF"/>
                          </a:solidFill>
                          <a:latin typeface="Calibri"/>
                          <a:cs typeface="Calibri"/>
                        </a:rPr>
                        <a:t>ture</a:t>
                      </a:r>
                      <a:endParaRPr sz="1100">
                        <a:latin typeface="Calibri"/>
                        <a:cs typeface="Calibri"/>
                      </a:endParaRPr>
                    </a:p>
                  </a:txBody>
                  <a:tcPr marL="0" marR="0" marT="0" marB="0">
                    <a:lnL w="12699">
                      <a:solidFill>
                        <a:srgbClr val="FFFFFF"/>
                      </a:solidFill>
                      <a:prstDash val="solid"/>
                    </a:lnL>
                    <a:lnR w="12699">
                      <a:solidFill>
                        <a:srgbClr val="FFFFFF"/>
                      </a:solidFill>
                      <a:prstDash val="solid"/>
                    </a:lnR>
                    <a:lnT w="12699">
                      <a:solidFill>
                        <a:srgbClr val="FFFFFF"/>
                      </a:solidFill>
                      <a:prstDash val="solid"/>
                    </a:lnT>
                    <a:lnB w="12699">
                      <a:solidFill>
                        <a:srgbClr val="FFFFFF"/>
                      </a:solidFill>
                      <a:prstDash val="solid"/>
                    </a:lnB>
                    <a:solidFill>
                      <a:srgbClr val="6095C9"/>
                    </a:solidFill>
                  </a:tcPr>
                </a:tc>
                <a:tc>
                  <a:txBody>
                    <a:bodyPr/>
                    <a:lstStyle/>
                    <a:p>
                      <a:pPr marL="175895">
                        <a:lnSpc>
                          <a:spcPts val="1270"/>
                        </a:lnSpc>
                      </a:pPr>
                      <a:r>
                        <a:rPr sz="1100" dirty="0">
                          <a:latin typeface="Calibri"/>
                          <a:cs typeface="Calibri"/>
                        </a:rPr>
                        <a:t>23</a:t>
                      </a:r>
                      <a:r>
                        <a:rPr sz="1100" spc="-5" dirty="0">
                          <a:latin typeface="Calibri"/>
                          <a:cs typeface="Calibri"/>
                        </a:rPr>
                        <a:t> </a:t>
                      </a:r>
                      <a:r>
                        <a:rPr sz="1100" dirty="0">
                          <a:latin typeface="Calibri"/>
                          <a:cs typeface="Calibri"/>
                        </a:rPr>
                        <a:t>mm</a:t>
                      </a:r>
                      <a:endParaRPr sz="1100">
                        <a:latin typeface="Calibri"/>
                        <a:cs typeface="Calibri"/>
                      </a:endParaRPr>
                    </a:p>
                  </a:txBody>
                  <a:tcPr marL="0" marR="0" marT="0" marB="0">
                    <a:lnL w="12699">
                      <a:solidFill>
                        <a:srgbClr val="FFFFFF"/>
                      </a:solidFill>
                      <a:prstDash val="solid"/>
                    </a:lnL>
                    <a:lnR w="12699">
                      <a:solidFill>
                        <a:srgbClr val="FFFFFF"/>
                      </a:solidFill>
                      <a:prstDash val="solid"/>
                    </a:lnR>
                    <a:lnT w="12699">
                      <a:solidFill>
                        <a:srgbClr val="FFFFFF"/>
                      </a:solidFill>
                      <a:prstDash val="solid"/>
                    </a:lnT>
                    <a:lnB w="12699">
                      <a:solidFill>
                        <a:srgbClr val="FFFFFF"/>
                      </a:solidFill>
                      <a:prstDash val="solid"/>
                    </a:lnB>
                    <a:solidFill>
                      <a:srgbClr val="EDF1F6"/>
                    </a:solidFill>
                  </a:tcPr>
                </a:tc>
                <a:tc>
                  <a:txBody>
                    <a:bodyPr/>
                    <a:lstStyle/>
                    <a:p>
                      <a:pPr marL="175895">
                        <a:lnSpc>
                          <a:spcPts val="1270"/>
                        </a:lnSpc>
                      </a:pPr>
                      <a:r>
                        <a:rPr sz="1100" dirty="0">
                          <a:latin typeface="Calibri"/>
                          <a:cs typeface="Calibri"/>
                        </a:rPr>
                        <a:t>23</a:t>
                      </a:r>
                      <a:r>
                        <a:rPr sz="1100" spc="-5" dirty="0">
                          <a:latin typeface="Calibri"/>
                          <a:cs typeface="Calibri"/>
                        </a:rPr>
                        <a:t> </a:t>
                      </a:r>
                      <a:r>
                        <a:rPr sz="1100" dirty="0">
                          <a:latin typeface="Calibri"/>
                          <a:cs typeface="Calibri"/>
                        </a:rPr>
                        <a:t>mm</a:t>
                      </a:r>
                      <a:endParaRPr sz="1100">
                        <a:latin typeface="Calibri"/>
                        <a:cs typeface="Calibri"/>
                      </a:endParaRPr>
                    </a:p>
                  </a:txBody>
                  <a:tcPr marL="0" marR="0" marT="0" marB="0">
                    <a:lnL w="12699">
                      <a:solidFill>
                        <a:srgbClr val="FFFFFF"/>
                      </a:solidFill>
                      <a:prstDash val="solid"/>
                    </a:lnL>
                    <a:lnR w="12699">
                      <a:solidFill>
                        <a:srgbClr val="FFFFFF"/>
                      </a:solidFill>
                      <a:prstDash val="solid"/>
                    </a:lnR>
                    <a:lnT w="12699">
                      <a:solidFill>
                        <a:srgbClr val="FFFFFF"/>
                      </a:solidFill>
                      <a:prstDash val="solid"/>
                    </a:lnT>
                    <a:lnB w="12699">
                      <a:solidFill>
                        <a:srgbClr val="FFFFFF"/>
                      </a:solidFill>
                      <a:prstDash val="solid"/>
                    </a:lnB>
                    <a:solidFill>
                      <a:srgbClr val="EDF1F6"/>
                    </a:solidFill>
                  </a:tcPr>
                </a:tc>
              </a:tr>
              <a:tr h="167639">
                <a:tc>
                  <a:txBody>
                    <a:bodyPr/>
                    <a:lstStyle/>
                    <a:p>
                      <a:pPr marL="175895">
                        <a:lnSpc>
                          <a:spcPts val="1270"/>
                        </a:lnSpc>
                      </a:pPr>
                      <a:r>
                        <a:rPr sz="1100" b="1" dirty="0" smtClean="0">
                          <a:solidFill>
                            <a:srgbClr val="FFFFFF"/>
                          </a:solidFill>
                          <a:latin typeface="Calibri"/>
                          <a:cs typeface="Calibri"/>
                        </a:rPr>
                        <a:t>Resolu</a:t>
                      </a:r>
                      <a:r>
                        <a:rPr lang="en-US" sz="1100" b="1" dirty="0" smtClean="0">
                          <a:solidFill>
                            <a:srgbClr val="FFFFFF"/>
                          </a:solidFill>
                          <a:latin typeface="Calibri"/>
                          <a:cs typeface="Calibri"/>
                        </a:rPr>
                        <a:t>ti</a:t>
                      </a:r>
                      <a:r>
                        <a:rPr sz="1100" b="1" dirty="0" smtClean="0">
                          <a:solidFill>
                            <a:srgbClr val="FFFFFF"/>
                          </a:solidFill>
                          <a:latin typeface="Calibri"/>
                          <a:cs typeface="Calibri"/>
                        </a:rPr>
                        <a:t>on</a:t>
                      </a:r>
                      <a:endParaRPr sz="1100" dirty="0">
                        <a:latin typeface="Calibri"/>
                        <a:cs typeface="Calibri"/>
                      </a:endParaRPr>
                    </a:p>
                  </a:txBody>
                  <a:tcPr marL="0" marR="0" marT="0" marB="0">
                    <a:lnL w="12699">
                      <a:solidFill>
                        <a:srgbClr val="FFFFFF"/>
                      </a:solidFill>
                      <a:prstDash val="solid"/>
                    </a:lnL>
                    <a:lnR w="12699">
                      <a:solidFill>
                        <a:srgbClr val="FFFFFF"/>
                      </a:solidFill>
                      <a:prstDash val="solid"/>
                    </a:lnR>
                    <a:lnT w="12699">
                      <a:solidFill>
                        <a:srgbClr val="FFFFFF"/>
                      </a:solidFill>
                      <a:prstDash val="solid"/>
                    </a:lnT>
                    <a:lnB w="12699">
                      <a:solidFill>
                        <a:srgbClr val="FFFFFF"/>
                      </a:solidFill>
                      <a:prstDash val="solid"/>
                    </a:lnB>
                    <a:solidFill>
                      <a:srgbClr val="6095C9"/>
                    </a:solidFill>
                  </a:tcPr>
                </a:tc>
                <a:tc>
                  <a:txBody>
                    <a:bodyPr/>
                    <a:lstStyle/>
                    <a:p>
                      <a:pPr marL="175895">
                        <a:lnSpc>
                          <a:spcPts val="1270"/>
                        </a:lnSpc>
                      </a:pPr>
                      <a:r>
                        <a:rPr sz="1100" dirty="0">
                          <a:latin typeface="Calibri"/>
                          <a:cs typeface="Calibri"/>
                        </a:rPr>
                        <a:t>2 μm</a:t>
                      </a:r>
                      <a:endParaRPr sz="1100">
                        <a:latin typeface="Calibri"/>
                        <a:cs typeface="Calibri"/>
                      </a:endParaRPr>
                    </a:p>
                  </a:txBody>
                  <a:tcPr marL="0" marR="0" marT="0" marB="0">
                    <a:lnL w="12699">
                      <a:solidFill>
                        <a:srgbClr val="FFFFFF"/>
                      </a:solidFill>
                      <a:prstDash val="solid"/>
                    </a:lnL>
                    <a:lnR w="12699">
                      <a:solidFill>
                        <a:srgbClr val="FFFFFF"/>
                      </a:solidFill>
                      <a:prstDash val="solid"/>
                    </a:lnR>
                    <a:lnT w="12699">
                      <a:solidFill>
                        <a:srgbClr val="FFFFFF"/>
                      </a:solidFill>
                      <a:prstDash val="solid"/>
                    </a:lnT>
                    <a:lnB w="12699">
                      <a:solidFill>
                        <a:srgbClr val="FFFFFF"/>
                      </a:solidFill>
                      <a:prstDash val="solid"/>
                    </a:lnB>
                    <a:solidFill>
                      <a:srgbClr val="D9E0ED"/>
                    </a:solidFill>
                  </a:tcPr>
                </a:tc>
                <a:tc>
                  <a:txBody>
                    <a:bodyPr/>
                    <a:lstStyle/>
                    <a:p>
                      <a:pPr marL="175895">
                        <a:lnSpc>
                          <a:spcPts val="1270"/>
                        </a:lnSpc>
                      </a:pPr>
                      <a:r>
                        <a:rPr sz="1100" dirty="0">
                          <a:latin typeface="Calibri"/>
                          <a:cs typeface="Calibri"/>
                        </a:rPr>
                        <a:t>2 μm</a:t>
                      </a:r>
                      <a:endParaRPr sz="1100">
                        <a:latin typeface="Calibri"/>
                        <a:cs typeface="Calibri"/>
                      </a:endParaRPr>
                    </a:p>
                  </a:txBody>
                  <a:tcPr marL="0" marR="0" marT="0" marB="0">
                    <a:lnL w="12699">
                      <a:solidFill>
                        <a:srgbClr val="FFFFFF"/>
                      </a:solidFill>
                      <a:prstDash val="solid"/>
                    </a:lnL>
                    <a:lnR w="12699">
                      <a:solidFill>
                        <a:srgbClr val="FFFFFF"/>
                      </a:solidFill>
                      <a:prstDash val="solid"/>
                    </a:lnR>
                    <a:lnT w="12699">
                      <a:solidFill>
                        <a:srgbClr val="FFFFFF"/>
                      </a:solidFill>
                      <a:prstDash val="solid"/>
                    </a:lnT>
                    <a:lnB w="12699">
                      <a:solidFill>
                        <a:srgbClr val="FFFFFF"/>
                      </a:solidFill>
                      <a:prstDash val="solid"/>
                    </a:lnB>
                    <a:solidFill>
                      <a:srgbClr val="D9E0ED"/>
                    </a:solidFill>
                  </a:tcPr>
                </a:tc>
              </a:tr>
              <a:tr h="167639">
                <a:tc>
                  <a:txBody>
                    <a:bodyPr/>
                    <a:lstStyle/>
                    <a:p>
                      <a:pPr marL="175895">
                        <a:lnSpc>
                          <a:spcPts val="1270"/>
                        </a:lnSpc>
                      </a:pPr>
                      <a:r>
                        <a:rPr sz="1100" b="1" dirty="0">
                          <a:solidFill>
                            <a:srgbClr val="FFFFFF"/>
                          </a:solidFill>
                          <a:latin typeface="Calibri"/>
                          <a:cs typeface="Calibri"/>
                        </a:rPr>
                        <a:t>Accuracy</a:t>
                      </a:r>
                      <a:endParaRPr sz="1100">
                        <a:latin typeface="Calibri"/>
                        <a:cs typeface="Calibri"/>
                      </a:endParaRPr>
                    </a:p>
                  </a:txBody>
                  <a:tcPr marL="0" marR="0" marT="0" marB="0">
                    <a:lnL w="12699">
                      <a:solidFill>
                        <a:srgbClr val="FFFFFF"/>
                      </a:solidFill>
                      <a:prstDash val="solid"/>
                    </a:lnL>
                    <a:lnR w="12699">
                      <a:solidFill>
                        <a:srgbClr val="FFFFFF"/>
                      </a:solidFill>
                      <a:prstDash val="solid"/>
                    </a:lnR>
                    <a:lnT w="12699">
                      <a:solidFill>
                        <a:srgbClr val="FFFFFF"/>
                      </a:solidFill>
                      <a:prstDash val="solid"/>
                    </a:lnT>
                    <a:lnB w="12699">
                      <a:solidFill>
                        <a:srgbClr val="FFFFFF"/>
                      </a:solidFill>
                      <a:prstDash val="solid"/>
                    </a:lnB>
                    <a:solidFill>
                      <a:srgbClr val="6095C9"/>
                    </a:solidFill>
                  </a:tcPr>
                </a:tc>
                <a:tc>
                  <a:txBody>
                    <a:bodyPr/>
                    <a:lstStyle/>
                    <a:p>
                      <a:pPr marL="175895">
                        <a:lnSpc>
                          <a:spcPts val="1270"/>
                        </a:lnSpc>
                      </a:pPr>
                      <a:r>
                        <a:rPr sz="1100" dirty="0">
                          <a:latin typeface="Calibri"/>
                          <a:cs typeface="Calibri"/>
                        </a:rPr>
                        <a:t>20 μm</a:t>
                      </a:r>
                      <a:endParaRPr sz="1100">
                        <a:latin typeface="Calibri"/>
                        <a:cs typeface="Calibri"/>
                      </a:endParaRPr>
                    </a:p>
                  </a:txBody>
                  <a:tcPr marL="0" marR="0" marT="0" marB="0">
                    <a:lnL w="12699">
                      <a:solidFill>
                        <a:srgbClr val="FFFFFF"/>
                      </a:solidFill>
                      <a:prstDash val="solid"/>
                    </a:lnL>
                    <a:lnR w="12699">
                      <a:solidFill>
                        <a:srgbClr val="FFFFFF"/>
                      </a:solidFill>
                      <a:prstDash val="solid"/>
                    </a:lnR>
                    <a:lnT w="12699">
                      <a:solidFill>
                        <a:srgbClr val="FFFFFF"/>
                      </a:solidFill>
                      <a:prstDash val="solid"/>
                    </a:lnT>
                    <a:lnB w="12699">
                      <a:solidFill>
                        <a:srgbClr val="FFFFFF"/>
                      </a:solidFill>
                      <a:prstDash val="solid"/>
                    </a:lnB>
                    <a:solidFill>
                      <a:srgbClr val="EDF1F6"/>
                    </a:solidFill>
                  </a:tcPr>
                </a:tc>
                <a:tc>
                  <a:txBody>
                    <a:bodyPr/>
                    <a:lstStyle/>
                    <a:p>
                      <a:pPr marL="175895">
                        <a:lnSpc>
                          <a:spcPts val="1370"/>
                        </a:lnSpc>
                        <a:tabLst>
                          <a:tab pos="732155" algn="l"/>
                        </a:tabLst>
                      </a:pPr>
                      <a:r>
                        <a:rPr sz="1100" dirty="0">
                          <a:latin typeface="Calibri"/>
                          <a:cs typeface="Calibri"/>
                        </a:rPr>
                        <a:t>20 μm	</a:t>
                      </a:r>
                      <a:endParaRPr sz="1800" baseline="-16203" dirty="0">
                        <a:latin typeface="Calibri"/>
                        <a:cs typeface="Calibri"/>
                      </a:endParaRPr>
                    </a:p>
                  </a:txBody>
                  <a:tcPr marL="0" marR="0" marT="0" marB="0">
                    <a:lnL w="12699">
                      <a:solidFill>
                        <a:srgbClr val="FFFFFF"/>
                      </a:solidFill>
                      <a:prstDash val="solid"/>
                    </a:lnL>
                    <a:lnR w="12699">
                      <a:solidFill>
                        <a:srgbClr val="FFFFFF"/>
                      </a:solidFill>
                      <a:prstDash val="solid"/>
                    </a:lnR>
                    <a:lnT w="12699">
                      <a:solidFill>
                        <a:srgbClr val="FFFFFF"/>
                      </a:solidFill>
                      <a:prstDash val="solid"/>
                    </a:lnT>
                    <a:lnB w="12699">
                      <a:solidFill>
                        <a:srgbClr val="FFFFFF"/>
                      </a:solidFill>
                      <a:prstDash val="solid"/>
                    </a:lnB>
                    <a:solidFill>
                      <a:srgbClr val="EDF1F6"/>
                    </a:solidFill>
                  </a:tcPr>
                </a:tc>
              </a:tr>
              <a:tr h="207502">
                <a:tc>
                  <a:txBody>
                    <a:bodyPr/>
                    <a:lstStyle/>
                    <a:p>
                      <a:pPr marL="175895">
                        <a:lnSpc>
                          <a:spcPct val="100000"/>
                        </a:lnSpc>
                      </a:pPr>
                      <a:r>
                        <a:rPr sz="1100" b="1" dirty="0">
                          <a:solidFill>
                            <a:srgbClr val="FFFFFF"/>
                          </a:solidFill>
                          <a:latin typeface="Calibri"/>
                          <a:cs typeface="Calibri"/>
                        </a:rPr>
                        <a:t>Time </a:t>
                      </a:r>
                      <a:r>
                        <a:rPr sz="1100" b="1" dirty="0" smtClean="0">
                          <a:solidFill>
                            <a:srgbClr val="FFFFFF"/>
                          </a:solidFill>
                          <a:latin typeface="Calibri"/>
                          <a:cs typeface="Calibri"/>
                        </a:rPr>
                        <a:t>Resolu</a:t>
                      </a:r>
                      <a:r>
                        <a:rPr lang="en-US" sz="1100" b="1" dirty="0" smtClean="0">
                          <a:solidFill>
                            <a:srgbClr val="FFFFFF"/>
                          </a:solidFill>
                          <a:latin typeface="Calibri"/>
                          <a:cs typeface="Calibri"/>
                        </a:rPr>
                        <a:t>ti</a:t>
                      </a:r>
                      <a:r>
                        <a:rPr sz="1100" b="1" dirty="0" smtClean="0">
                          <a:solidFill>
                            <a:srgbClr val="FFFFFF"/>
                          </a:solidFill>
                          <a:latin typeface="Calibri"/>
                          <a:cs typeface="Calibri"/>
                        </a:rPr>
                        <a:t>on</a:t>
                      </a:r>
                      <a:endParaRPr sz="1100" dirty="0">
                        <a:latin typeface="Calibri"/>
                        <a:cs typeface="Calibri"/>
                      </a:endParaRPr>
                    </a:p>
                  </a:txBody>
                  <a:tcPr marL="0" marR="0" marT="0" marB="0">
                    <a:lnL w="12699">
                      <a:solidFill>
                        <a:srgbClr val="FFFFFF"/>
                      </a:solidFill>
                      <a:prstDash val="solid"/>
                    </a:lnL>
                    <a:lnR w="12699">
                      <a:solidFill>
                        <a:srgbClr val="FFFFFF"/>
                      </a:solidFill>
                      <a:prstDash val="solid"/>
                    </a:lnR>
                    <a:lnT w="12699">
                      <a:solidFill>
                        <a:srgbClr val="FFFFFF"/>
                      </a:solidFill>
                      <a:prstDash val="solid"/>
                    </a:lnT>
                    <a:lnB w="12699">
                      <a:solidFill>
                        <a:srgbClr val="FFFFFF"/>
                      </a:solidFill>
                      <a:prstDash val="solid"/>
                    </a:lnB>
                    <a:solidFill>
                      <a:srgbClr val="6095C9"/>
                    </a:solidFill>
                  </a:tcPr>
                </a:tc>
                <a:tc>
                  <a:txBody>
                    <a:bodyPr/>
                    <a:lstStyle/>
                    <a:p>
                      <a:pPr marL="175895">
                        <a:lnSpc>
                          <a:spcPct val="100000"/>
                        </a:lnSpc>
                      </a:pPr>
                      <a:r>
                        <a:rPr sz="1100" dirty="0">
                          <a:latin typeface="Calibri"/>
                          <a:cs typeface="Calibri"/>
                        </a:rPr>
                        <a:t>10</a:t>
                      </a:r>
                      <a:r>
                        <a:rPr sz="1100" spc="-5" dirty="0">
                          <a:latin typeface="Calibri"/>
                          <a:cs typeface="Calibri"/>
                        </a:rPr>
                        <a:t> </a:t>
                      </a:r>
                      <a:r>
                        <a:rPr sz="1100" dirty="0">
                          <a:latin typeface="Calibri"/>
                          <a:cs typeface="Calibri"/>
                        </a:rPr>
                        <a:t>ns</a:t>
                      </a:r>
                      <a:endParaRPr sz="1100">
                        <a:latin typeface="Calibri"/>
                        <a:cs typeface="Calibri"/>
                      </a:endParaRPr>
                    </a:p>
                  </a:txBody>
                  <a:tcPr marL="0" marR="0" marT="0" marB="0">
                    <a:lnL w="12699">
                      <a:solidFill>
                        <a:srgbClr val="FFFFFF"/>
                      </a:solidFill>
                      <a:prstDash val="solid"/>
                    </a:lnL>
                    <a:lnR w="12699">
                      <a:solidFill>
                        <a:srgbClr val="FFFFFF"/>
                      </a:solidFill>
                      <a:prstDash val="solid"/>
                    </a:lnR>
                    <a:lnT w="12699">
                      <a:solidFill>
                        <a:srgbClr val="FFFFFF"/>
                      </a:solidFill>
                      <a:prstDash val="solid"/>
                    </a:lnT>
                    <a:lnB w="12699">
                      <a:solidFill>
                        <a:srgbClr val="FFFFFF"/>
                      </a:solidFill>
                      <a:prstDash val="solid"/>
                    </a:lnB>
                    <a:solidFill>
                      <a:srgbClr val="D9E0ED"/>
                    </a:solidFill>
                  </a:tcPr>
                </a:tc>
                <a:tc>
                  <a:txBody>
                    <a:bodyPr/>
                    <a:lstStyle/>
                    <a:p>
                      <a:pPr marL="175895">
                        <a:lnSpc>
                          <a:spcPct val="100000"/>
                        </a:lnSpc>
                      </a:pPr>
                      <a:r>
                        <a:rPr sz="1100" dirty="0">
                          <a:latin typeface="Calibri"/>
                          <a:cs typeface="Calibri"/>
                        </a:rPr>
                        <a:t>10</a:t>
                      </a:r>
                      <a:r>
                        <a:rPr sz="1100" spc="-5" dirty="0">
                          <a:latin typeface="Calibri"/>
                          <a:cs typeface="Calibri"/>
                        </a:rPr>
                        <a:t> </a:t>
                      </a:r>
                      <a:r>
                        <a:rPr sz="1100" dirty="0">
                          <a:latin typeface="Calibri"/>
                          <a:cs typeface="Calibri"/>
                        </a:rPr>
                        <a:t>ns</a:t>
                      </a:r>
                    </a:p>
                  </a:txBody>
                  <a:tcPr marL="0" marR="0" marT="0" marB="0">
                    <a:lnL w="12699">
                      <a:solidFill>
                        <a:srgbClr val="FFFFFF"/>
                      </a:solidFill>
                      <a:prstDash val="solid"/>
                    </a:lnL>
                    <a:lnR w="12699">
                      <a:solidFill>
                        <a:srgbClr val="FFFFFF"/>
                      </a:solidFill>
                      <a:prstDash val="solid"/>
                    </a:lnR>
                    <a:lnT w="12699">
                      <a:solidFill>
                        <a:srgbClr val="FFFFFF"/>
                      </a:solidFill>
                      <a:prstDash val="solid"/>
                    </a:lnT>
                    <a:lnB w="12699">
                      <a:solidFill>
                        <a:srgbClr val="FFFFFF"/>
                      </a:solidFill>
                      <a:prstDash val="solid"/>
                    </a:lnB>
                    <a:solidFill>
                      <a:srgbClr val="D9E0ED"/>
                    </a:solidFill>
                  </a:tcPr>
                </a:tc>
              </a:tr>
            </a:tbl>
          </a:graphicData>
        </a:graphic>
      </p:graphicFrame>
      <p:sp>
        <p:nvSpPr>
          <p:cNvPr id="596" name="Título 1"/>
          <p:cNvSpPr>
            <a:spLocks noGrp="1"/>
          </p:cNvSpPr>
          <p:nvPr>
            <p:ph type="title"/>
          </p:nvPr>
        </p:nvSpPr>
        <p:spPr>
          <a:xfrm>
            <a:off x="-221876" y="92292"/>
            <a:ext cx="9371384" cy="576064"/>
          </a:xfrm>
        </p:spPr>
        <p:txBody>
          <a:bodyPr>
            <a:normAutofit/>
          </a:bodyPr>
          <a:lstStyle/>
          <a:p>
            <a:r>
              <a:rPr lang="en-GB" sz="2800" dirty="0" err="1" smtClean="0"/>
              <a:t>Stripline</a:t>
            </a:r>
            <a:r>
              <a:rPr lang="en-GB" sz="2800" dirty="0" smtClean="0"/>
              <a:t> BPM Prototype for the CLIC TBM</a:t>
            </a:r>
            <a:endParaRPr lang="es-ES" sz="2800" dirty="0"/>
          </a:p>
        </p:txBody>
      </p:sp>
      <p:sp>
        <p:nvSpPr>
          <p:cNvPr id="601" name="object 583"/>
          <p:cNvSpPr txBox="1"/>
          <p:nvPr/>
        </p:nvSpPr>
        <p:spPr>
          <a:xfrm>
            <a:off x="326681" y="5805264"/>
            <a:ext cx="4323504" cy="553998"/>
          </a:xfrm>
          <a:prstGeom prst="rect">
            <a:avLst/>
          </a:prstGeom>
        </p:spPr>
        <p:txBody>
          <a:bodyPr vert="horz" wrap="square" lIns="0" tIns="0" rIns="0" bIns="0" rtlCol="0">
            <a:spAutoFit/>
          </a:bodyPr>
          <a:lstStyle/>
          <a:p>
            <a:pPr marL="12700">
              <a:lnSpc>
                <a:spcPct val="100000"/>
              </a:lnSpc>
              <a:tabLst>
                <a:tab pos="354965" algn="l"/>
              </a:tabLst>
            </a:pPr>
            <a:r>
              <a:rPr lang="en-US" sz="1200" dirty="0" smtClean="0">
                <a:cs typeface="Arial"/>
              </a:rPr>
              <a:t>A. Benot- Morell et al. </a:t>
            </a:r>
            <a:r>
              <a:rPr lang="en-US" sz="1200" dirty="0" smtClean="0">
                <a:cs typeface="Calibri"/>
              </a:rPr>
              <a:t>“Status of the Stripline Beam Position Monitor Development for the CLIC Drive Beam”, </a:t>
            </a:r>
            <a:r>
              <a:rPr lang="en-GB" sz="1200" dirty="0"/>
              <a:t>in </a:t>
            </a:r>
            <a:r>
              <a:rPr lang="en-GB" sz="1200" i="1" dirty="0"/>
              <a:t>Proc. IBIC’13</a:t>
            </a:r>
            <a:r>
              <a:rPr lang="en-GB" sz="1200" dirty="0"/>
              <a:t>, Oxford, United Kingdom, Sept. 2013, paper TUPC12, pp. 384-387. </a:t>
            </a:r>
            <a:endParaRPr sz="1200" dirty="0">
              <a:cs typeface="Calibri"/>
            </a:endParaRPr>
          </a:p>
        </p:txBody>
      </p:sp>
      <p:sp>
        <p:nvSpPr>
          <p:cNvPr id="579" name="Marcador de pie de página 578"/>
          <p:cNvSpPr>
            <a:spLocks noGrp="1"/>
          </p:cNvSpPr>
          <p:nvPr>
            <p:ph type="ftr" sz="quarter" idx="11"/>
          </p:nvPr>
        </p:nvSpPr>
        <p:spPr/>
        <p:txBody>
          <a:bodyPr/>
          <a:lstStyle/>
          <a:p>
            <a:r>
              <a:rPr lang="en-GB" smtClean="0"/>
              <a:t>ECFA LCWS 2016</a:t>
            </a:r>
            <a:endParaRPr lang="es-ES" dirty="0"/>
          </a:p>
        </p:txBody>
      </p:sp>
    </p:spTree>
    <p:extLst>
      <p:ext uri="{BB962C8B-B14F-4D97-AF65-F5344CB8AC3E}">
        <p14:creationId xmlns:p14="http://schemas.microsoft.com/office/powerpoint/2010/main" val="685616992"/>
      </p:ext>
    </p:extLst>
  </p:cSld>
  <p:clrMapOvr>
    <a:masterClrMapping/>
  </p:clrMapOvr>
  <mc:AlternateContent xmlns:mc="http://schemas.openxmlformats.org/markup-compatibility/2006">
    <mc:Choice xmlns:p14="http://schemas.microsoft.com/office/powerpoint/2010/main" Requires="p14">
      <p:transition spd="slow" p14:dur="2000">
        <p14:prism isContent="1"/>
      </p:transition>
    </mc:Choice>
    <mc:Fallback>
      <p:transition xmlns:p14="http://schemas.microsoft.com/office/powerpoint/2010/main" spd="slow">
        <p:fade/>
      </p:transition>
    </mc:Fallback>
  </mc:AlternateContent>
  <p:timing>
    <p:tnLst>
      <p:par>
        <p:cTn xmlns:p14="http://schemas.microsoft.com/office/powerpoint/2010/mai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en-US" dirty="0" smtClean="0"/>
              <a:t>Cooling</a:t>
            </a:r>
            <a:endParaRPr lang="en-US" dirty="0"/>
          </a:p>
        </p:txBody>
      </p:sp>
      <p:sp>
        <p:nvSpPr>
          <p:cNvPr id="3" name="Marcador de contenido 2"/>
          <p:cNvSpPr>
            <a:spLocks noGrp="1"/>
          </p:cNvSpPr>
          <p:nvPr>
            <p:ph idx="1"/>
          </p:nvPr>
        </p:nvSpPr>
        <p:spPr>
          <a:xfrm>
            <a:off x="395611" y="692696"/>
            <a:ext cx="8365058" cy="2458251"/>
          </a:xfrm>
        </p:spPr>
        <p:txBody>
          <a:bodyPr>
            <a:normAutofit fontScale="70000" lnSpcReduction="20000"/>
          </a:bodyPr>
          <a:lstStyle/>
          <a:p>
            <a:r>
              <a:rPr lang="en-US" dirty="0" smtClean="0"/>
              <a:t>Demineralized water cooling system installation in progress on the building. </a:t>
            </a:r>
          </a:p>
          <a:p>
            <a:pPr lvl="1"/>
            <a:r>
              <a:rPr lang="en-US" dirty="0" smtClean="0"/>
              <a:t>162KW max. cooling power</a:t>
            </a:r>
            <a:endParaRPr lang="de-DE" dirty="0" smtClean="0"/>
          </a:p>
          <a:p>
            <a:r>
              <a:rPr lang="en-US" dirty="0" smtClean="0"/>
              <a:t>Needed for:</a:t>
            </a:r>
          </a:p>
          <a:p>
            <a:pPr lvl="1"/>
            <a:r>
              <a:rPr lang="en-US" dirty="0" smtClean="0"/>
              <a:t>Modulator (2 * </a:t>
            </a:r>
            <a:r>
              <a:rPr lang="es-ES" dirty="0"/>
              <a:t>32 l/</a:t>
            </a:r>
            <a:r>
              <a:rPr lang="es-ES" dirty="0" smtClean="0"/>
              <a:t>min)</a:t>
            </a:r>
            <a:endParaRPr lang="en-US" dirty="0" smtClean="0"/>
          </a:p>
          <a:p>
            <a:pPr lvl="1"/>
            <a:r>
              <a:rPr lang="en-US" dirty="0" smtClean="0"/>
              <a:t>Klystron (2 * </a:t>
            </a:r>
            <a:r>
              <a:rPr lang="en-GB" dirty="0" smtClean="0"/>
              <a:t>58 </a:t>
            </a:r>
            <a:r>
              <a:rPr lang="en-GB" dirty="0"/>
              <a:t>l/</a:t>
            </a:r>
            <a:r>
              <a:rPr lang="en-GB" dirty="0" smtClean="0"/>
              <a:t>min)</a:t>
            </a:r>
            <a:endParaRPr lang="en-US" dirty="0" smtClean="0"/>
          </a:p>
          <a:p>
            <a:pPr lvl="1"/>
            <a:r>
              <a:rPr lang="en-US" dirty="0" smtClean="0"/>
              <a:t>RF water loads </a:t>
            </a:r>
          </a:p>
          <a:p>
            <a:r>
              <a:rPr lang="en-US" dirty="0" smtClean="0"/>
              <a:t>There is a demineralizer already installed, not able to reach the conductivity need by the klystrons (0,5 µS/cm) directly from the network water.</a:t>
            </a:r>
          </a:p>
          <a:p>
            <a:pPr lvl="1"/>
            <a:r>
              <a:rPr lang="en-US" dirty="0" smtClean="0"/>
              <a:t>Recirculate the water and make it pass twice through the demineralizer</a:t>
            </a:r>
          </a:p>
          <a:p>
            <a:pPr lvl="1"/>
            <a:r>
              <a:rPr lang="en-US" dirty="0" smtClean="0"/>
              <a:t>Upgrade the equipment with a pre/post water treatment</a:t>
            </a:r>
          </a:p>
        </p:txBody>
      </p:sp>
      <p:sp>
        <p:nvSpPr>
          <p:cNvPr id="4" name="Marcador de fecha 3"/>
          <p:cNvSpPr>
            <a:spLocks noGrp="1"/>
          </p:cNvSpPr>
          <p:nvPr>
            <p:ph type="dt" sz="half" idx="10"/>
          </p:nvPr>
        </p:nvSpPr>
        <p:spPr/>
        <p:txBody>
          <a:bodyPr/>
          <a:lstStyle/>
          <a:p>
            <a:r>
              <a:rPr lang="es-ES_tradnl" smtClean="0">
                <a:solidFill>
                  <a:prstClr val="black">
                    <a:tint val="75000"/>
                  </a:prstClr>
                </a:solidFill>
              </a:rPr>
              <a:t>30 May - 5 June 2016</a:t>
            </a:r>
            <a:endParaRPr lang="en-US">
              <a:solidFill>
                <a:prstClr val="black">
                  <a:tint val="75000"/>
                </a:prstClr>
              </a:solidFill>
            </a:endParaRPr>
          </a:p>
        </p:txBody>
      </p:sp>
      <p:sp>
        <p:nvSpPr>
          <p:cNvPr id="5" name="Marcador de pie de página 4"/>
          <p:cNvSpPr>
            <a:spLocks noGrp="1"/>
          </p:cNvSpPr>
          <p:nvPr>
            <p:ph type="ftr" sz="quarter" idx="11"/>
          </p:nvPr>
        </p:nvSpPr>
        <p:spPr/>
        <p:txBody>
          <a:bodyPr/>
          <a:lstStyle/>
          <a:p>
            <a:r>
              <a:rPr lang="en-GB" smtClean="0"/>
              <a:t>ECFA LCWS 2016</a:t>
            </a:r>
            <a:endParaRPr lang="es-ES" dirty="0"/>
          </a:p>
        </p:txBody>
      </p:sp>
      <p:sp>
        <p:nvSpPr>
          <p:cNvPr id="6" name="Marcador de número de diapositiva 5"/>
          <p:cNvSpPr>
            <a:spLocks noGrp="1"/>
          </p:cNvSpPr>
          <p:nvPr>
            <p:ph type="sldNum" sz="quarter" idx="12"/>
          </p:nvPr>
        </p:nvSpPr>
        <p:spPr/>
        <p:txBody>
          <a:bodyPr/>
          <a:lstStyle/>
          <a:p>
            <a:fld id="{9A43A518-2C89-46D8-985F-EB86B73A5824}" type="slidenum">
              <a:rPr lang="en-US" smtClean="0">
                <a:solidFill>
                  <a:prstClr val="black">
                    <a:tint val="75000"/>
                  </a:prstClr>
                </a:solidFill>
              </a:rPr>
              <a:pPr/>
              <a:t>60</a:t>
            </a:fld>
            <a:endParaRPr lang="en-US">
              <a:solidFill>
                <a:prstClr val="black">
                  <a:tint val="75000"/>
                </a:prstClr>
              </a:solidFill>
            </a:endParaRPr>
          </a:p>
        </p:txBody>
      </p:sp>
      <p:sp>
        <p:nvSpPr>
          <p:cNvPr id="8" name="7 CuadroTexto"/>
          <p:cNvSpPr txBox="1"/>
          <p:nvPr/>
        </p:nvSpPr>
        <p:spPr>
          <a:xfrm>
            <a:off x="619207" y="3087931"/>
            <a:ext cx="1789367" cy="369332"/>
          </a:xfrm>
          <a:prstGeom prst="rect">
            <a:avLst/>
          </a:prstGeom>
          <a:noFill/>
          <a:ln w="28575">
            <a:solidFill>
              <a:schemeClr val="tx2">
                <a:lumMod val="60000"/>
                <a:lumOff val="40000"/>
              </a:schemeClr>
            </a:solidFill>
          </a:ln>
        </p:spPr>
        <p:txBody>
          <a:bodyPr wrap="square" rtlCol="0">
            <a:spAutoFit/>
          </a:bodyPr>
          <a:lstStyle/>
          <a:p>
            <a:pPr algn="ctr"/>
            <a:r>
              <a:rPr lang="en-US" dirty="0" smtClean="0"/>
              <a:t>Cooling machine</a:t>
            </a:r>
          </a:p>
        </p:txBody>
      </p:sp>
      <p:cxnSp>
        <p:nvCxnSpPr>
          <p:cNvPr id="9" name="8 Conector recto"/>
          <p:cNvCxnSpPr>
            <a:stCxn id="8" idx="3"/>
          </p:cNvCxnSpPr>
          <p:nvPr/>
        </p:nvCxnSpPr>
        <p:spPr>
          <a:xfrm>
            <a:off x="2408574" y="3272597"/>
            <a:ext cx="596457" cy="0"/>
          </a:xfrm>
          <a:prstGeom prst="line">
            <a:avLst/>
          </a:prstGeom>
          <a:ln>
            <a:tailEnd type="triangle" w="lg" len="lg"/>
          </a:ln>
        </p:spPr>
        <p:style>
          <a:lnRef idx="2">
            <a:schemeClr val="accent1"/>
          </a:lnRef>
          <a:fillRef idx="0">
            <a:schemeClr val="accent1"/>
          </a:fillRef>
          <a:effectRef idx="1">
            <a:schemeClr val="accent1"/>
          </a:effectRef>
          <a:fontRef idx="minor">
            <a:schemeClr val="tx1"/>
          </a:fontRef>
        </p:style>
      </p:cxnSp>
      <p:sp>
        <p:nvSpPr>
          <p:cNvPr id="10" name="9 Elipse"/>
          <p:cNvSpPr/>
          <p:nvPr/>
        </p:nvSpPr>
        <p:spPr>
          <a:xfrm>
            <a:off x="3997149" y="3110395"/>
            <a:ext cx="358008" cy="324399"/>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1" name="10 Triángulo isósceles"/>
          <p:cNvSpPr/>
          <p:nvPr/>
        </p:nvSpPr>
        <p:spPr>
          <a:xfrm rot="5400000">
            <a:off x="4082990" y="3135901"/>
            <a:ext cx="243298" cy="273391"/>
          </a:xfrm>
          <a:prstGeom prst="triangl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cxnSp>
        <p:nvCxnSpPr>
          <p:cNvPr id="12" name="11 Conector recto"/>
          <p:cNvCxnSpPr>
            <a:stCxn id="10" idx="6"/>
          </p:cNvCxnSpPr>
          <p:nvPr/>
        </p:nvCxnSpPr>
        <p:spPr>
          <a:xfrm>
            <a:off x="4355157" y="3272595"/>
            <a:ext cx="737468" cy="1"/>
          </a:xfrm>
          <a:prstGeom prst="line">
            <a:avLst/>
          </a:prstGeom>
          <a:ln>
            <a:tailEnd type="triangle" w="lg" len="lg"/>
          </a:ln>
        </p:spPr>
        <p:style>
          <a:lnRef idx="2">
            <a:schemeClr val="accent1"/>
          </a:lnRef>
          <a:fillRef idx="0">
            <a:schemeClr val="accent1"/>
          </a:fillRef>
          <a:effectRef idx="1">
            <a:schemeClr val="accent1"/>
          </a:effectRef>
          <a:fontRef idx="minor">
            <a:schemeClr val="tx1"/>
          </a:fontRef>
        </p:style>
      </p:cxnSp>
      <p:cxnSp>
        <p:nvCxnSpPr>
          <p:cNvPr id="13" name="12 Conector recto"/>
          <p:cNvCxnSpPr/>
          <p:nvPr/>
        </p:nvCxnSpPr>
        <p:spPr>
          <a:xfrm>
            <a:off x="8671358" y="3272597"/>
            <a:ext cx="0" cy="608897"/>
          </a:xfrm>
          <a:prstGeom prst="line">
            <a:avLst/>
          </a:prstGeom>
          <a:ln>
            <a:headEnd w="lg" len="lg"/>
            <a:tailEnd type="triangle" w="lg" len="lg"/>
          </a:ln>
        </p:spPr>
        <p:style>
          <a:lnRef idx="2">
            <a:schemeClr val="accent1"/>
          </a:lnRef>
          <a:fillRef idx="0">
            <a:schemeClr val="accent1"/>
          </a:fillRef>
          <a:effectRef idx="1">
            <a:schemeClr val="accent1"/>
          </a:effectRef>
          <a:fontRef idx="minor">
            <a:schemeClr val="tx1"/>
          </a:fontRef>
        </p:style>
      </p:cxnSp>
      <p:grpSp>
        <p:nvGrpSpPr>
          <p:cNvPr id="14" name="13 Grupo"/>
          <p:cNvGrpSpPr/>
          <p:nvPr/>
        </p:nvGrpSpPr>
        <p:grpSpPr>
          <a:xfrm>
            <a:off x="7105662" y="4361895"/>
            <a:ext cx="1714810" cy="619993"/>
            <a:chOff x="4391980" y="3516366"/>
            <a:chExt cx="1656184" cy="646331"/>
          </a:xfrm>
        </p:grpSpPr>
        <p:sp>
          <p:nvSpPr>
            <p:cNvPr id="54" name="53 CuadroTexto"/>
            <p:cNvSpPr txBox="1"/>
            <p:nvPr/>
          </p:nvSpPr>
          <p:spPr>
            <a:xfrm>
              <a:off x="4391980" y="3516366"/>
              <a:ext cx="1656184" cy="646331"/>
            </a:xfrm>
            <a:prstGeom prst="rect">
              <a:avLst/>
            </a:prstGeom>
            <a:noFill/>
            <a:ln w="28575">
              <a:solidFill>
                <a:schemeClr val="tx2">
                  <a:lumMod val="60000"/>
                  <a:lumOff val="40000"/>
                </a:schemeClr>
              </a:solidFill>
            </a:ln>
          </p:spPr>
          <p:txBody>
            <a:bodyPr wrap="square" rtlCol="0">
              <a:spAutoFit/>
            </a:bodyPr>
            <a:lstStyle/>
            <a:p>
              <a:pPr algn="ctr"/>
              <a:r>
                <a:rPr lang="es-ES" dirty="0" smtClean="0"/>
                <a:t>HEAT EXCHANGER</a:t>
              </a:r>
              <a:endParaRPr lang="es-ES" dirty="0"/>
            </a:p>
          </p:txBody>
        </p:sp>
        <p:cxnSp>
          <p:nvCxnSpPr>
            <p:cNvPr id="55" name="54 Conector recto"/>
            <p:cNvCxnSpPr/>
            <p:nvPr/>
          </p:nvCxnSpPr>
          <p:spPr>
            <a:xfrm>
              <a:off x="4391980" y="3516366"/>
              <a:ext cx="1656184" cy="646331"/>
            </a:xfrm>
            <a:prstGeom prst="line">
              <a:avLst/>
            </a:prstGeom>
          </p:spPr>
          <p:style>
            <a:lnRef idx="1">
              <a:schemeClr val="accent1"/>
            </a:lnRef>
            <a:fillRef idx="0">
              <a:schemeClr val="accent1"/>
            </a:fillRef>
            <a:effectRef idx="0">
              <a:schemeClr val="accent1"/>
            </a:effectRef>
            <a:fontRef idx="minor">
              <a:schemeClr val="tx1"/>
            </a:fontRef>
          </p:style>
        </p:cxnSp>
        <p:cxnSp>
          <p:nvCxnSpPr>
            <p:cNvPr id="56" name="55 Conector recto"/>
            <p:cNvCxnSpPr/>
            <p:nvPr/>
          </p:nvCxnSpPr>
          <p:spPr>
            <a:xfrm flipV="1">
              <a:off x="4391980" y="3516366"/>
              <a:ext cx="1656184" cy="646331"/>
            </a:xfrm>
            <a:prstGeom prst="line">
              <a:avLst/>
            </a:prstGeom>
          </p:spPr>
          <p:style>
            <a:lnRef idx="1">
              <a:schemeClr val="accent1"/>
            </a:lnRef>
            <a:fillRef idx="0">
              <a:schemeClr val="accent1"/>
            </a:fillRef>
            <a:effectRef idx="0">
              <a:schemeClr val="accent1"/>
            </a:effectRef>
            <a:fontRef idx="minor">
              <a:schemeClr val="tx1"/>
            </a:fontRef>
          </p:style>
        </p:cxnSp>
      </p:grpSp>
      <p:cxnSp>
        <p:nvCxnSpPr>
          <p:cNvPr id="15" name="14 Conector recto"/>
          <p:cNvCxnSpPr/>
          <p:nvPr/>
        </p:nvCxnSpPr>
        <p:spPr>
          <a:xfrm flipV="1">
            <a:off x="7329333" y="4123042"/>
            <a:ext cx="0" cy="238854"/>
          </a:xfrm>
          <a:prstGeom prst="line">
            <a:avLst/>
          </a:prstGeom>
          <a:ln>
            <a:tailEnd type="triangle" w="lg" len="lg"/>
          </a:ln>
        </p:spPr>
        <p:style>
          <a:lnRef idx="2">
            <a:schemeClr val="accent2"/>
          </a:lnRef>
          <a:fillRef idx="0">
            <a:schemeClr val="accent2"/>
          </a:fillRef>
          <a:effectRef idx="1">
            <a:schemeClr val="accent2"/>
          </a:effectRef>
          <a:fontRef idx="minor">
            <a:schemeClr val="tx1"/>
          </a:fontRef>
        </p:style>
      </p:cxnSp>
      <p:cxnSp>
        <p:nvCxnSpPr>
          <p:cNvPr id="16" name="15 Conector recto"/>
          <p:cNvCxnSpPr/>
          <p:nvPr/>
        </p:nvCxnSpPr>
        <p:spPr>
          <a:xfrm flipH="1" flipV="1">
            <a:off x="395536" y="3881494"/>
            <a:ext cx="4697088" cy="4940"/>
          </a:xfrm>
          <a:prstGeom prst="line">
            <a:avLst/>
          </a:prstGeom>
        </p:spPr>
        <p:style>
          <a:lnRef idx="2">
            <a:schemeClr val="accent2"/>
          </a:lnRef>
          <a:fillRef idx="0">
            <a:schemeClr val="accent2"/>
          </a:fillRef>
          <a:effectRef idx="1">
            <a:schemeClr val="accent2"/>
          </a:effectRef>
          <a:fontRef idx="minor">
            <a:schemeClr val="tx1"/>
          </a:fontRef>
        </p:style>
      </p:cxnSp>
      <p:cxnSp>
        <p:nvCxnSpPr>
          <p:cNvPr id="17" name="16 Conector recto"/>
          <p:cNvCxnSpPr/>
          <p:nvPr/>
        </p:nvCxnSpPr>
        <p:spPr>
          <a:xfrm>
            <a:off x="395536" y="3272596"/>
            <a:ext cx="0" cy="608898"/>
          </a:xfrm>
          <a:prstGeom prst="line">
            <a:avLst/>
          </a:prstGeom>
        </p:spPr>
        <p:style>
          <a:lnRef idx="2">
            <a:schemeClr val="accent2"/>
          </a:lnRef>
          <a:fillRef idx="0">
            <a:schemeClr val="accent2"/>
          </a:fillRef>
          <a:effectRef idx="1">
            <a:schemeClr val="accent2"/>
          </a:effectRef>
          <a:fontRef idx="minor">
            <a:schemeClr val="tx1"/>
          </a:fontRef>
        </p:style>
      </p:cxnSp>
      <p:cxnSp>
        <p:nvCxnSpPr>
          <p:cNvPr id="18" name="17 Conector recto"/>
          <p:cNvCxnSpPr>
            <a:stCxn id="8" idx="1"/>
          </p:cNvCxnSpPr>
          <p:nvPr/>
        </p:nvCxnSpPr>
        <p:spPr>
          <a:xfrm flipH="1">
            <a:off x="395537" y="3272597"/>
            <a:ext cx="223670" cy="0"/>
          </a:xfrm>
          <a:prstGeom prst="line">
            <a:avLst/>
          </a:prstGeom>
        </p:spPr>
        <p:style>
          <a:lnRef idx="2">
            <a:schemeClr val="accent2"/>
          </a:lnRef>
          <a:fillRef idx="0">
            <a:schemeClr val="accent2"/>
          </a:fillRef>
          <a:effectRef idx="1">
            <a:schemeClr val="accent2"/>
          </a:effectRef>
          <a:fontRef idx="minor">
            <a:schemeClr val="tx1"/>
          </a:fontRef>
        </p:style>
      </p:cxnSp>
      <p:cxnSp>
        <p:nvCxnSpPr>
          <p:cNvPr id="19" name="18 Conector recto"/>
          <p:cNvCxnSpPr/>
          <p:nvPr/>
        </p:nvCxnSpPr>
        <p:spPr>
          <a:xfrm flipV="1">
            <a:off x="8671358" y="3829644"/>
            <a:ext cx="0" cy="532251"/>
          </a:xfrm>
          <a:prstGeom prst="line">
            <a:avLst/>
          </a:prstGeom>
        </p:spPr>
        <p:style>
          <a:lnRef idx="2">
            <a:schemeClr val="accent1"/>
          </a:lnRef>
          <a:fillRef idx="0">
            <a:schemeClr val="accent1"/>
          </a:fillRef>
          <a:effectRef idx="1">
            <a:schemeClr val="accent1"/>
          </a:effectRef>
          <a:fontRef idx="minor">
            <a:schemeClr val="tx1"/>
          </a:fontRef>
        </p:style>
      </p:cxnSp>
      <p:cxnSp>
        <p:nvCxnSpPr>
          <p:cNvPr id="20" name="19 Conector recto"/>
          <p:cNvCxnSpPr>
            <a:endCxn id="10" idx="2"/>
          </p:cNvCxnSpPr>
          <p:nvPr/>
        </p:nvCxnSpPr>
        <p:spPr>
          <a:xfrm flipV="1">
            <a:off x="2930472" y="3272595"/>
            <a:ext cx="1066677" cy="3"/>
          </a:xfrm>
          <a:prstGeom prst="line">
            <a:avLst/>
          </a:prstGeom>
        </p:spPr>
        <p:style>
          <a:lnRef idx="2">
            <a:schemeClr val="accent1"/>
          </a:lnRef>
          <a:fillRef idx="0">
            <a:schemeClr val="accent1"/>
          </a:fillRef>
          <a:effectRef idx="1">
            <a:schemeClr val="accent1"/>
          </a:effectRef>
          <a:fontRef idx="minor">
            <a:schemeClr val="tx1"/>
          </a:fontRef>
        </p:style>
      </p:cxnSp>
      <p:cxnSp>
        <p:nvCxnSpPr>
          <p:cNvPr id="21" name="20 Conector recto"/>
          <p:cNvCxnSpPr/>
          <p:nvPr/>
        </p:nvCxnSpPr>
        <p:spPr>
          <a:xfrm>
            <a:off x="5018067" y="3272597"/>
            <a:ext cx="3653291"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22" name="21 Conector recto"/>
          <p:cNvCxnSpPr/>
          <p:nvPr/>
        </p:nvCxnSpPr>
        <p:spPr>
          <a:xfrm>
            <a:off x="7329333" y="3881494"/>
            <a:ext cx="0" cy="311100"/>
          </a:xfrm>
          <a:prstGeom prst="line">
            <a:avLst/>
          </a:prstGeom>
        </p:spPr>
        <p:style>
          <a:lnRef idx="2">
            <a:schemeClr val="accent2"/>
          </a:lnRef>
          <a:fillRef idx="0">
            <a:schemeClr val="accent2"/>
          </a:fillRef>
          <a:effectRef idx="1">
            <a:schemeClr val="accent2"/>
          </a:effectRef>
          <a:fontRef idx="minor">
            <a:schemeClr val="tx1"/>
          </a:fontRef>
        </p:style>
      </p:cxnSp>
      <p:cxnSp>
        <p:nvCxnSpPr>
          <p:cNvPr id="23" name="22 Conector recto"/>
          <p:cNvCxnSpPr/>
          <p:nvPr/>
        </p:nvCxnSpPr>
        <p:spPr>
          <a:xfrm flipH="1">
            <a:off x="5018067" y="3886434"/>
            <a:ext cx="2311266" cy="0"/>
          </a:xfrm>
          <a:prstGeom prst="line">
            <a:avLst/>
          </a:prstGeom>
          <a:ln>
            <a:tailEnd type="triangle" w="lg" len="lg"/>
          </a:ln>
        </p:spPr>
        <p:style>
          <a:lnRef idx="2">
            <a:schemeClr val="accent2"/>
          </a:lnRef>
          <a:fillRef idx="0">
            <a:schemeClr val="accent2"/>
          </a:fillRef>
          <a:effectRef idx="1">
            <a:schemeClr val="accent2"/>
          </a:effectRef>
          <a:fontRef idx="minor">
            <a:schemeClr val="tx1"/>
          </a:fontRef>
        </p:style>
      </p:cxnSp>
      <p:sp>
        <p:nvSpPr>
          <p:cNvPr id="24" name="23 CuadroTexto"/>
          <p:cNvSpPr txBox="1"/>
          <p:nvPr/>
        </p:nvSpPr>
        <p:spPr>
          <a:xfrm>
            <a:off x="395611" y="4222631"/>
            <a:ext cx="1714810" cy="923330"/>
          </a:xfrm>
          <a:prstGeom prst="rect">
            <a:avLst/>
          </a:prstGeom>
          <a:noFill/>
          <a:ln w="28575">
            <a:solidFill>
              <a:srgbClr val="FFC000"/>
            </a:solidFill>
          </a:ln>
        </p:spPr>
        <p:txBody>
          <a:bodyPr wrap="square" rtlCol="0" anchor="ctr" anchorCtr="0">
            <a:spAutoFit/>
          </a:bodyPr>
          <a:lstStyle/>
          <a:p>
            <a:pPr algn="ctr"/>
            <a:endParaRPr lang="es-ES" dirty="0"/>
          </a:p>
          <a:p>
            <a:pPr algn="ctr"/>
            <a:r>
              <a:rPr lang="es-ES" dirty="0" smtClean="0"/>
              <a:t>KLYSTRON</a:t>
            </a:r>
          </a:p>
          <a:p>
            <a:pPr algn="ctr"/>
            <a:endParaRPr lang="es-ES" dirty="0"/>
          </a:p>
        </p:txBody>
      </p:sp>
      <p:cxnSp>
        <p:nvCxnSpPr>
          <p:cNvPr id="25" name="24 Conector recto"/>
          <p:cNvCxnSpPr/>
          <p:nvPr/>
        </p:nvCxnSpPr>
        <p:spPr>
          <a:xfrm>
            <a:off x="619207" y="5903643"/>
            <a:ext cx="3951007" cy="0"/>
          </a:xfrm>
          <a:prstGeom prst="line">
            <a:avLst/>
          </a:prstGeom>
          <a:ln cmpd="dbl">
            <a:prstDash val="solid"/>
            <a:tailEnd type="triangle" w="lg" len="lg"/>
          </a:ln>
        </p:spPr>
        <p:style>
          <a:lnRef idx="2">
            <a:schemeClr val="accent2"/>
          </a:lnRef>
          <a:fillRef idx="0">
            <a:schemeClr val="accent2"/>
          </a:fillRef>
          <a:effectRef idx="1">
            <a:schemeClr val="accent2"/>
          </a:effectRef>
          <a:fontRef idx="minor">
            <a:schemeClr val="tx1"/>
          </a:fontRef>
        </p:style>
      </p:cxnSp>
      <p:cxnSp>
        <p:nvCxnSpPr>
          <p:cNvPr id="26" name="25 Conector recto"/>
          <p:cNvCxnSpPr/>
          <p:nvPr/>
        </p:nvCxnSpPr>
        <p:spPr>
          <a:xfrm flipV="1">
            <a:off x="8671358" y="5340082"/>
            <a:ext cx="0" cy="563561"/>
          </a:xfrm>
          <a:prstGeom prst="line">
            <a:avLst/>
          </a:prstGeom>
          <a:ln cmpd="dbl">
            <a:prstDash val="solid"/>
            <a:tailEnd type="triangle" w="lg" len="lg"/>
          </a:ln>
        </p:spPr>
        <p:style>
          <a:lnRef idx="2">
            <a:schemeClr val="accent2"/>
          </a:lnRef>
          <a:fillRef idx="0">
            <a:schemeClr val="accent2"/>
          </a:fillRef>
          <a:effectRef idx="1">
            <a:schemeClr val="accent2"/>
          </a:effectRef>
          <a:fontRef idx="minor">
            <a:schemeClr val="tx1"/>
          </a:fontRef>
        </p:style>
      </p:cxnSp>
      <p:cxnSp>
        <p:nvCxnSpPr>
          <p:cNvPr id="27" name="26 Conector recto"/>
          <p:cNvCxnSpPr/>
          <p:nvPr/>
        </p:nvCxnSpPr>
        <p:spPr>
          <a:xfrm flipV="1">
            <a:off x="8671358" y="4981889"/>
            <a:ext cx="0" cy="457797"/>
          </a:xfrm>
          <a:prstGeom prst="line">
            <a:avLst/>
          </a:prstGeom>
          <a:ln cmpd="dbl">
            <a:prstDash val="solid"/>
          </a:ln>
        </p:spPr>
        <p:style>
          <a:lnRef idx="2">
            <a:schemeClr val="accent2"/>
          </a:lnRef>
          <a:fillRef idx="0">
            <a:schemeClr val="accent2"/>
          </a:fillRef>
          <a:effectRef idx="1">
            <a:schemeClr val="accent2"/>
          </a:effectRef>
          <a:fontRef idx="minor">
            <a:schemeClr val="tx1"/>
          </a:fontRef>
        </p:style>
      </p:cxnSp>
      <p:sp>
        <p:nvSpPr>
          <p:cNvPr id="28" name="27 CuadroTexto"/>
          <p:cNvSpPr txBox="1"/>
          <p:nvPr/>
        </p:nvSpPr>
        <p:spPr>
          <a:xfrm>
            <a:off x="2896566" y="3969153"/>
            <a:ext cx="1444769" cy="307777"/>
          </a:xfrm>
          <a:prstGeom prst="rect">
            <a:avLst/>
          </a:prstGeom>
          <a:noFill/>
          <a:ln w="28575">
            <a:solidFill>
              <a:srgbClr val="92D050"/>
            </a:solidFill>
          </a:ln>
        </p:spPr>
        <p:txBody>
          <a:bodyPr wrap="square" rtlCol="0" anchor="ctr" anchorCtr="0">
            <a:spAutoFit/>
          </a:bodyPr>
          <a:lstStyle/>
          <a:p>
            <a:pPr algn="ctr"/>
            <a:r>
              <a:rPr lang="es-ES" sz="1400" dirty="0" smtClean="0"/>
              <a:t>DEMINERALIZER</a:t>
            </a:r>
          </a:p>
        </p:txBody>
      </p:sp>
      <p:cxnSp>
        <p:nvCxnSpPr>
          <p:cNvPr id="29" name="28 Conector recto"/>
          <p:cNvCxnSpPr/>
          <p:nvPr/>
        </p:nvCxnSpPr>
        <p:spPr>
          <a:xfrm flipH="1">
            <a:off x="4477262" y="5903643"/>
            <a:ext cx="4194096" cy="0"/>
          </a:xfrm>
          <a:prstGeom prst="line">
            <a:avLst/>
          </a:prstGeom>
          <a:ln cmpd="dbl">
            <a:prstDash val="solid"/>
          </a:ln>
        </p:spPr>
        <p:style>
          <a:lnRef idx="2">
            <a:schemeClr val="accent2"/>
          </a:lnRef>
          <a:fillRef idx="0">
            <a:schemeClr val="accent2"/>
          </a:fillRef>
          <a:effectRef idx="1">
            <a:schemeClr val="accent2"/>
          </a:effectRef>
          <a:fontRef idx="minor">
            <a:schemeClr val="tx1"/>
          </a:fontRef>
        </p:style>
      </p:cxnSp>
      <p:cxnSp>
        <p:nvCxnSpPr>
          <p:cNvPr id="30" name="29 Conector recto"/>
          <p:cNvCxnSpPr/>
          <p:nvPr/>
        </p:nvCxnSpPr>
        <p:spPr>
          <a:xfrm>
            <a:off x="7335020" y="4981889"/>
            <a:ext cx="4847" cy="222656"/>
          </a:xfrm>
          <a:prstGeom prst="line">
            <a:avLst/>
          </a:prstGeom>
          <a:ln cmpd="dbl">
            <a:solidFill>
              <a:schemeClr val="accent1"/>
            </a:solidFill>
            <a:prstDash val="solid"/>
            <a:tailEnd type="triangle" w="lg" len="lg"/>
          </a:ln>
        </p:spPr>
        <p:style>
          <a:lnRef idx="2">
            <a:schemeClr val="accent2"/>
          </a:lnRef>
          <a:fillRef idx="0">
            <a:schemeClr val="accent2"/>
          </a:fillRef>
          <a:effectRef idx="1">
            <a:schemeClr val="accent2"/>
          </a:effectRef>
          <a:fontRef idx="minor">
            <a:schemeClr val="tx1"/>
          </a:fontRef>
        </p:style>
      </p:cxnSp>
      <p:cxnSp>
        <p:nvCxnSpPr>
          <p:cNvPr id="31" name="30 Conector recto"/>
          <p:cNvCxnSpPr/>
          <p:nvPr/>
        </p:nvCxnSpPr>
        <p:spPr>
          <a:xfrm flipH="1" flipV="1">
            <a:off x="7339866" y="5204545"/>
            <a:ext cx="1" cy="135537"/>
          </a:xfrm>
          <a:prstGeom prst="line">
            <a:avLst/>
          </a:prstGeom>
          <a:ln cmpd="dbl">
            <a:solidFill>
              <a:schemeClr val="accent1"/>
            </a:solidFill>
            <a:prstDash val="solid"/>
          </a:ln>
        </p:spPr>
        <p:style>
          <a:lnRef idx="2">
            <a:schemeClr val="accent2"/>
          </a:lnRef>
          <a:fillRef idx="0">
            <a:schemeClr val="accent2"/>
          </a:fillRef>
          <a:effectRef idx="1">
            <a:schemeClr val="accent2"/>
          </a:effectRef>
          <a:fontRef idx="minor">
            <a:schemeClr val="tx1"/>
          </a:fontRef>
        </p:style>
      </p:cxnSp>
      <p:cxnSp>
        <p:nvCxnSpPr>
          <p:cNvPr id="32" name="31 Conector recto"/>
          <p:cNvCxnSpPr/>
          <p:nvPr/>
        </p:nvCxnSpPr>
        <p:spPr>
          <a:xfrm flipH="1" flipV="1">
            <a:off x="6441716" y="4711094"/>
            <a:ext cx="9692" cy="628988"/>
          </a:xfrm>
          <a:prstGeom prst="line">
            <a:avLst/>
          </a:prstGeom>
          <a:ln cmpd="dbl">
            <a:solidFill>
              <a:schemeClr val="accent1"/>
            </a:solidFill>
            <a:prstDash val="solid"/>
            <a:tailEnd type="triangle" w="lg" len="lg"/>
          </a:ln>
        </p:spPr>
        <p:style>
          <a:lnRef idx="2">
            <a:schemeClr val="accent2"/>
          </a:lnRef>
          <a:fillRef idx="0">
            <a:schemeClr val="accent2"/>
          </a:fillRef>
          <a:effectRef idx="1">
            <a:schemeClr val="accent2"/>
          </a:effectRef>
          <a:fontRef idx="minor">
            <a:schemeClr val="tx1"/>
          </a:fontRef>
        </p:style>
      </p:cxnSp>
      <p:sp>
        <p:nvSpPr>
          <p:cNvPr id="33" name="32 CuadroTexto"/>
          <p:cNvSpPr txBox="1"/>
          <p:nvPr/>
        </p:nvSpPr>
        <p:spPr>
          <a:xfrm>
            <a:off x="5539966" y="4410129"/>
            <a:ext cx="1043797" cy="307777"/>
          </a:xfrm>
          <a:prstGeom prst="rect">
            <a:avLst/>
          </a:prstGeom>
          <a:noFill/>
          <a:ln w="28575">
            <a:solidFill>
              <a:schemeClr val="accent1"/>
            </a:solidFill>
          </a:ln>
        </p:spPr>
        <p:txBody>
          <a:bodyPr wrap="square" rtlCol="0" anchor="ctr" anchorCtr="0">
            <a:spAutoFit/>
          </a:bodyPr>
          <a:lstStyle/>
          <a:p>
            <a:pPr algn="ctr"/>
            <a:r>
              <a:rPr lang="es-ES" sz="1400" dirty="0" smtClean="0"/>
              <a:t>TANK</a:t>
            </a:r>
          </a:p>
        </p:txBody>
      </p:sp>
      <p:cxnSp>
        <p:nvCxnSpPr>
          <p:cNvPr id="34" name="33 Conector recto"/>
          <p:cNvCxnSpPr/>
          <p:nvPr/>
        </p:nvCxnSpPr>
        <p:spPr>
          <a:xfrm>
            <a:off x="6446562" y="5362408"/>
            <a:ext cx="893303" cy="0"/>
          </a:xfrm>
          <a:prstGeom prst="line">
            <a:avLst/>
          </a:prstGeom>
          <a:ln cmpd="dbl">
            <a:solidFill>
              <a:schemeClr val="accent1"/>
            </a:solidFill>
            <a:prstDash val="solid"/>
          </a:ln>
        </p:spPr>
        <p:style>
          <a:lnRef idx="2">
            <a:schemeClr val="accent2"/>
          </a:lnRef>
          <a:fillRef idx="0">
            <a:schemeClr val="accent2"/>
          </a:fillRef>
          <a:effectRef idx="1">
            <a:schemeClr val="accent2"/>
          </a:effectRef>
          <a:fontRef idx="minor">
            <a:schemeClr val="tx1"/>
          </a:fontRef>
        </p:style>
      </p:cxnSp>
      <p:cxnSp>
        <p:nvCxnSpPr>
          <p:cNvPr id="35" name="34 Conector recto"/>
          <p:cNvCxnSpPr/>
          <p:nvPr/>
        </p:nvCxnSpPr>
        <p:spPr>
          <a:xfrm>
            <a:off x="5716269" y="4717906"/>
            <a:ext cx="0" cy="298816"/>
          </a:xfrm>
          <a:prstGeom prst="line">
            <a:avLst/>
          </a:prstGeom>
          <a:ln cmpd="dbl">
            <a:solidFill>
              <a:schemeClr val="accent1"/>
            </a:solidFill>
            <a:prstDash val="solid"/>
            <a:tailEnd type="triangle" w="lg" len="lg"/>
          </a:ln>
        </p:spPr>
        <p:style>
          <a:lnRef idx="2">
            <a:schemeClr val="accent2"/>
          </a:lnRef>
          <a:fillRef idx="0">
            <a:schemeClr val="accent2"/>
          </a:fillRef>
          <a:effectRef idx="1">
            <a:schemeClr val="accent2"/>
          </a:effectRef>
          <a:fontRef idx="minor">
            <a:schemeClr val="tx1"/>
          </a:fontRef>
        </p:style>
      </p:cxnSp>
      <p:sp>
        <p:nvSpPr>
          <p:cNvPr id="36" name="35 Elipse"/>
          <p:cNvSpPr/>
          <p:nvPr/>
        </p:nvSpPr>
        <p:spPr>
          <a:xfrm rot="5400000">
            <a:off x="5553616" y="4971212"/>
            <a:ext cx="317135" cy="408158"/>
          </a:xfrm>
          <a:prstGeom prst="ellipse">
            <a:avLst/>
          </a:prstGeom>
          <a:noFill/>
          <a:ln cmpd="dbl">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37" name="36 Triángulo isósceles"/>
          <p:cNvSpPr/>
          <p:nvPr/>
        </p:nvSpPr>
        <p:spPr>
          <a:xfrm rot="10800000">
            <a:off x="5558144" y="5084864"/>
            <a:ext cx="299809" cy="239361"/>
          </a:xfrm>
          <a:prstGeom prst="triangle">
            <a:avLst/>
          </a:prstGeom>
          <a:noFill/>
          <a:ln cmpd="dbl">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cxnSp>
        <p:nvCxnSpPr>
          <p:cNvPr id="38" name="37 Conector recto"/>
          <p:cNvCxnSpPr/>
          <p:nvPr/>
        </p:nvCxnSpPr>
        <p:spPr>
          <a:xfrm>
            <a:off x="5716269" y="5333858"/>
            <a:ext cx="0" cy="190003"/>
          </a:xfrm>
          <a:prstGeom prst="line">
            <a:avLst/>
          </a:prstGeom>
          <a:ln cmpd="dbl">
            <a:solidFill>
              <a:schemeClr val="accent1"/>
            </a:solidFill>
            <a:prstDash val="solid"/>
            <a:tailEnd type="triangle" w="lg" len="lg"/>
          </a:ln>
        </p:spPr>
        <p:style>
          <a:lnRef idx="2">
            <a:schemeClr val="accent2"/>
          </a:lnRef>
          <a:fillRef idx="0">
            <a:schemeClr val="accent2"/>
          </a:fillRef>
          <a:effectRef idx="1">
            <a:schemeClr val="accent2"/>
          </a:effectRef>
          <a:fontRef idx="minor">
            <a:schemeClr val="tx1"/>
          </a:fontRef>
        </p:style>
      </p:cxnSp>
      <p:cxnSp>
        <p:nvCxnSpPr>
          <p:cNvPr id="39" name="38 Conector recto"/>
          <p:cNvCxnSpPr/>
          <p:nvPr/>
        </p:nvCxnSpPr>
        <p:spPr>
          <a:xfrm>
            <a:off x="5716269" y="5448684"/>
            <a:ext cx="0" cy="358047"/>
          </a:xfrm>
          <a:prstGeom prst="line">
            <a:avLst/>
          </a:prstGeom>
          <a:ln cmpd="dbl">
            <a:solidFill>
              <a:schemeClr val="accent1"/>
            </a:solidFill>
            <a:prstDash val="solid"/>
          </a:ln>
        </p:spPr>
        <p:style>
          <a:lnRef idx="2">
            <a:schemeClr val="accent2"/>
          </a:lnRef>
          <a:fillRef idx="0">
            <a:schemeClr val="accent2"/>
          </a:fillRef>
          <a:effectRef idx="1">
            <a:schemeClr val="accent2"/>
          </a:effectRef>
          <a:fontRef idx="minor">
            <a:schemeClr val="tx1"/>
          </a:fontRef>
        </p:style>
      </p:cxnSp>
      <p:cxnSp>
        <p:nvCxnSpPr>
          <p:cNvPr id="40" name="39 Conector recto"/>
          <p:cNvCxnSpPr/>
          <p:nvPr/>
        </p:nvCxnSpPr>
        <p:spPr>
          <a:xfrm flipH="1" flipV="1">
            <a:off x="2501032" y="5573406"/>
            <a:ext cx="1496117" cy="10830"/>
          </a:xfrm>
          <a:prstGeom prst="line">
            <a:avLst/>
          </a:prstGeom>
          <a:ln cmpd="dbl">
            <a:solidFill>
              <a:schemeClr val="accent1"/>
            </a:solidFill>
            <a:prstDash val="solid"/>
          </a:ln>
        </p:spPr>
        <p:style>
          <a:lnRef idx="2">
            <a:schemeClr val="accent2"/>
          </a:lnRef>
          <a:fillRef idx="0">
            <a:schemeClr val="accent2"/>
          </a:fillRef>
          <a:effectRef idx="1">
            <a:schemeClr val="accent2"/>
          </a:effectRef>
          <a:fontRef idx="minor">
            <a:schemeClr val="tx1"/>
          </a:fontRef>
        </p:style>
      </p:cxnSp>
      <p:cxnSp>
        <p:nvCxnSpPr>
          <p:cNvPr id="41" name="40 Conector recto"/>
          <p:cNvCxnSpPr/>
          <p:nvPr/>
        </p:nvCxnSpPr>
        <p:spPr>
          <a:xfrm>
            <a:off x="4341335" y="4123042"/>
            <a:ext cx="1102098" cy="0"/>
          </a:xfrm>
          <a:prstGeom prst="line">
            <a:avLst/>
          </a:prstGeom>
          <a:ln cmpd="dbl">
            <a:solidFill>
              <a:schemeClr val="accent1"/>
            </a:solidFill>
            <a:prstDash val="solid"/>
            <a:tailEnd type="triangle" w="lg" len="lg"/>
          </a:ln>
        </p:spPr>
        <p:style>
          <a:lnRef idx="2">
            <a:schemeClr val="accent2"/>
          </a:lnRef>
          <a:fillRef idx="0">
            <a:schemeClr val="accent2"/>
          </a:fillRef>
          <a:effectRef idx="1">
            <a:schemeClr val="accent2"/>
          </a:effectRef>
          <a:fontRef idx="minor">
            <a:schemeClr val="tx1"/>
          </a:fontRef>
        </p:style>
      </p:cxnSp>
      <p:cxnSp>
        <p:nvCxnSpPr>
          <p:cNvPr id="42" name="41 Conector recto"/>
          <p:cNvCxnSpPr/>
          <p:nvPr/>
        </p:nvCxnSpPr>
        <p:spPr>
          <a:xfrm>
            <a:off x="5689080" y="4113857"/>
            <a:ext cx="0" cy="296272"/>
          </a:xfrm>
          <a:prstGeom prst="line">
            <a:avLst/>
          </a:prstGeom>
          <a:ln cmpd="dbl">
            <a:solidFill>
              <a:schemeClr val="accent1"/>
            </a:solidFill>
            <a:prstDash val="solid"/>
          </a:ln>
        </p:spPr>
        <p:style>
          <a:lnRef idx="2">
            <a:schemeClr val="accent2"/>
          </a:lnRef>
          <a:fillRef idx="0">
            <a:schemeClr val="accent2"/>
          </a:fillRef>
          <a:effectRef idx="1">
            <a:schemeClr val="accent2"/>
          </a:effectRef>
          <a:fontRef idx="minor">
            <a:schemeClr val="tx1"/>
          </a:fontRef>
        </p:style>
      </p:cxnSp>
      <p:cxnSp>
        <p:nvCxnSpPr>
          <p:cNvPr id="43" name="42 Conector recto"/>
          <p:cNvCxnSpPr/>
          <p:nvPr/>
        </p:nvCxnSpPr>
        <p:spPr>
          <a:xfrm>
            <a:off x="4341335" y="4123042"/>
            <a:ext cx="1347745" cy="0"/>
          </a:xfrm>
          <a:prstGeom prst="line">
            <a:avLst/>
          </a:prstGeom>
          <a:ln cmpd="dbl">
            <a:solidFill>
              <a:schemeClr val="accent1"/>
            </a:solidFill>
            <a:prstDash val="solid"/>
          </a:ln>
        </p:spPr>
        <p:style>
          <a:lnRef idx="2">
            <a:schemeClr val="accent2"/>
          </a:lnRef>
          <a:fillRef idx="0">
            <a:schemeClr val="accent2"/>
          </a:fillRef>
          <a:effectRef idx="1">
            <a:schemeClr val="accent2"/>
          </a:effectRef>
          <a:fontRef idx="minor">
            <a:schemeClr val="tx1"/>
          </a:fontRef>
        </p:style>
      </p:cxnSp>
      <p:cxnSp>
        <p:nvCxnSpPr>
          <p:cNvPr id="44" name="43 Conector recto"/>
          <p:cNvCxnSpPr/>
          <p:nvPr/>
        </p:nvCxnSpPr>
        <p:spPr>
          <a:xfrm flipH="1" flipV="1">
            <a:off x="1886675" y="5798041"/>
            <a:ext cx="3829594" cy="3534"/>
          </a:xfrm>
          <a:prstGeom prst="line">
            <a:avLst/>
          </a:prstGeom>
          <a:ln cmpd="dbl">
            <a:solidFill>
              <a:schemeClr val="accent1"/>
            </a:solidFill>
            <a:prstDash val="solid"/>
          </a:ln>
        </p:spPr>
        <p:style>
          <a:lnRef idx="2">
            <a:schemeClr val="accent2"/>
          </a:lnRef>
          <a:fillRef idx="0">
            <a:schemeClr val="accent2"/>
          </a:fillRef>
          <a:effectRef idx="1">
            <a:schemeClr val="accent2"/>
          </a:effectRef>
          <a:fontRef idx="minor">
            <a:schemeClr val="tx1"/>
          </a:fontRef>
        </p:style>
      </p:cxnSp>
      <p:sp>
        <p:nvSpPr>
          <p:cNvPr id="45" name="44 Intercalar"/>
          <p:cNvSpPr/>
          <p:nvPr/>
        </p:nvSpPr>
        <p:spPr>
          <a:xfrm rot="5400000" flipH="1">
            <a:off x="4441036" y="5465104"/>
            <a:ext cx="72448" cy="223671"/>
          </a:xfrm>
          <a:prstGeom prst="flowChartCollate">
            <a:avLst/>
          </a:prstGeom>
          <a:noFill/>
          <a:ln cmpd="db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solidFill>
                <a:schemeClr val="tx1"/>
              </a:solidFill>
            </a:endParaRPr>
          </a:p>
        </p:txBody>
      </p:sp>
      <p:cxnSp>
        <p:nvCxnSpPr>
          <p:cNvPr id="46" name="45 Conector recto"/>
          <p:cNvCxnSpPr>
            <a:stCxn id="45" idx="2"/>
          </p:cNvCxnSpPr>
          <p:nvPr/>
        </p:nvCxnSpPr>
        <p:spPr>
          <a:xfrm flipH="1">
            <a:off x="3889462" y="5576940"/>
            <a:ext cx="475962" cy="0"/>
          </a:xfrm>
          <a:prstGeom prst="line">
            <a:avLst/>
          </a:prstGeom>
          <a:ln cmpd="dbl">
            <a:solidFill>
              <a:schemeClr val="accent1"/>
            </a:solidFill>
            <a:prstDash val="solid"/>
            <a:tailEnd type="triangle" w="lg" len="lg"/>
          </a:ln>
        </p:spPr>
        <p:style>
          <a:lnRef idx="2">
            <a:schemeClr val="accent2"/>
          </a:lnRef>
          <a:fillRef idx="0">
            <a:schemeClr val="accent2"/>
          </a:fillRef>
          <a:effectRef idx="1">
            <a:schemeClr val="accent2"/>
          </a:effectRef>
          <a:fontRef idx="minor">
            <a:schemeClr val="tx1"/>
          </a:fontRef>
        </p:style>
      </p:cxnSp>
      <p:cxnSp>
        <p:nvCxnSpPr>
          <p:cNvPr id="47" name="46 Conector recto"/>
          <p:cNvCxnSpPr/>
          <p:nvPr/>
        </p:nvCxnSpPr>
        <p:spPr>
          <a:xfrm flipH="1" flipV="1">
            <a:off x="4589096" y="5576940"/>
            <a:ext cx="1127174" cy="11"/>
          </a:xfrm>
          <a:prstGeom prst="line">
            <a:avLst/>
          </a:prstGeom>
          <a:ln cmpd="dbl">
            <a:solidFill>
              <a:schemeClr val="accent1"/>
            </a:solidFill>
            <a:prstDash val="solid"/>
          </a:ln>
        </p:spPr>
        <p:style>
          <a:lnRef idx="2">
            <a:schemeClr val="accent2"/>
          </a:lnRef>
          <a:fillRef idx="0">
            <a:schemeClr val="accent2"/>
          </a:fillRef>
          <a:effectRef idx="1">
            <a:schemeClr val="accent2"/>
          </a:effectRef>
          <a:fontRef idx="minor">
            <a:schemeClr val="tx1"/>
          </a:fontRef>
        </p:style>
      </p:cxnSp>
      <p:cxnSp>
        <p:nvCxnSpPr>
          <p:cNvPr id="48" name="47 Conector recto"/>
          <p:cNvCxnSpPr/>
          <p:nvPr/>
        </p:nvCxnSpPr>
        <p:spPr>
          <a:xfrm flipV="1">
            <a:off x="2501032" y="4918494"/>
            <a:ext cx="0" cy="654913"/>
          </a:xfrm>
          <a:prstGeom prst="line">
            <a:avLst/>
          </a:prstGeom>
          <a:ln cmpd="dbl">
            <a:solidFill>
              <a:schemeClr val="accent1"/>
            </a:solidFill>
            <a:prstDash val="solid"/>
            <a:tailEnd type="triangle" w="lg" len="lg"/>
          </a:ln>
        </p:spPr>
        <p:style>
          <a:lnRef idx="2">
            <a:schemeClr val="accent2"/>
          </a:lnRef>
          <a:fillRef idx="0">
            <a:schemeClr val="accent2"/>
          </a:fillRef>
          <a:effectRef idx="1">
            <a:schemeClr val="accent2"/>
          </a:effectRef>
          <a:fontRef idx="minor">
            <a:schemeClr val="tx1"/>
          </a:fontRef>
        </p:style>
      </p:cxnSp>
      <p:cxnSp>
        <p:nvCxnSpPr>
          <p:cNvPr id="49" name="48 Conector recto"/>
          <p:cNvCxnSpPr/>
          <p:nvPr/>
        </p:nvCxnSpPr>
        <p:spPr>
          <a:xfrm>
            <a:off x="2510401" y="4123042"/>
            <a:ext cx="1" cy="858847"/>
          </a:xfrm>
          <a:prstGeom prst="line">
            <a:avLst/>
          </a:prstGeom>
          <a:ln cmpd="dbl">
            <a:solidFill>
              <a:schemeClr val="accent1"/>
            </a:solidFill>
            <a:prstDash val="solid"/>
          </a:ln>
        </p:spPr>
        <p:style>
          <a:lnRef idx="2">
            <a:schemeClr val="accent2"/>
          </a:lnRef>
          <a:fillRef idx="0">
            <a:schemeClr val="accent2"/>
          </a:fillRef>
          <a:effectRef idx="1">
            <a:schemeClr val="accent2"/>
          </a:effectRef>
          <a:fontRef idx="minor">
            <a:schemeClr val="tx1"/>
          </a:fontRef>
        </p:style>
      </p:cxnSp>
      <p:cxnSp>
        <p:nvCxnSpPr>
          <p:cNvPr id="50" name="49 Conector recto"/>
          <p:cNvCxnSpPr>
            <a:stCxn id="28" idx="1"/>
          </p:cNvCxnSpPr>
          <p:nvPr/>
        </p:nvCxnSpPr>
        <p:spPr>
          <a:xfrm flipH="1">
            <a:off x="2501033" y="4123042"/>
            <a:ext cx="395533" cy="0"/>
          </a:xfrm>
          <a:prstGeom prst="line">
            <a:avLst/>
          </a:prstGeom>
          <a:ln cmpd="dbl">
            <a:solidFill>
              <a:schemeClr val="accent1"/>
            </a:solidFill>
            <a:prstDash val="solid"/>
          </a:ln>
        </p:spPr>
        <p:style>
          <a:lnRef idx="2">
            <a:schemeClr val="accent2"/>
          </a:lnRef>
          <a:fillRef idx="0">
            <a:schemeClr val="accent2"/>
          </a:fillRef>
          <a:effectRef idx="1">
            <a:schemeClr val="accent2"/>
          </a:effectRef>
          <a:fontRef idx="minor">
            <a:schemeClr val="tx1"/>
          </a:fontRef>
        </p:style>
      </p:cxnSp>
      <p:cxnSp>
        <p:nvCxnSpPr>
          <p:cNvPr id="51" name="50 Conector recto"/>
          <p:cNvCxnSpPr/>
          <p:nvPr/>
        </p:nvCxnSpPr>
        <p:spPr>
          <a:xfrm flipV="1">
            <a:off x="1886675" y="5385143"/>
            <a:ext cx="0" cy="430267"/>
          </a:xfrm>
          <a:prstGeom prst="line">
            <a:avLst/>
          </a:prstGeom>
          <a:ln cmpd="dbl">
            <a:solidFill>
              <a:schemeClr val="accent1"/>
            </a:solidFill>
            <a:prstDash val="solid"/>
            <a:tailEnd type="triangle" w="lg" len="lg"/>
          </a:ln>
        </p:spPr>
        <p:style>
          <a:lnRef idx="2">
            <a:schemeClr val="accent2"/>
          </a:lnRef>
          <a:fillRef idx="0">
            <a:schemeClr val="accent2"/>
          </a:fillRef>
          <a:effectRef idx="1">
            <a:schemeClr val="accent2"/>
          </a:effectRef>
          <a:fontRef idx="minor">
            <a:schemeClr val="tx1"/>
          </a:fontRef>
        </p:style>
      </p:cxnSp>
      <p:cxnSp>
        <p:nvCxnSpPr>
          <p:cNvPr id="52" name="51 Conector recto"/>
          <p:cNvCxnSpPr/>
          <p:nvPr/>
        </p:nvCxnSpPr>
        <p:spPr>
          <a:xfrm>
            <a:off x="1886675" y="5145961"/>
            <a:ext cx="1" cy="282898"/>
          </a:xfrm>
          <a:prstGeom prst="line">
            <a:avLst/>
          </a:prstGeom>
          <a:ln cmpd="dbl">
            <a:solidFill>
              <a:schemeClr val="accent1"/>
            </a:solidFill>
            <a:prstDash val="solid"/>
          </a:ln>
        </p:spPr>
        <p:style>
          <a:lnRef idx="2">
            <a:schemeClr val="accent2"/>
          </a:lnRef>
          <a:fillRef idx="0">
            <a:schemeClr val="accent2"/>
          </a:fillRef>
          <a:effectRef idx="1">
            <a:schemeClr val="accent2"/>
          </a:effectRef>
          <a:fontRef idx="minor">
            <a:schemeClr val="tx1"/>
          </a:fontRef>
        </p:style>
      </p:cxnSp>
      <p:cxnSp>
        <p:nvCxnSpPr>
          <p:cNvPr id="53" name="52 Conector recto"/>
          <p:cNvCxnSpPr/>
          <p:nvPr/>
        </p:nvCxnSpPr>
        <p:spPr>
          <a:xfrm flipH="1" flipV="1">
            <a:off x="619207" y="5145961"/>
            <a:ext cx="12102" cy="753725"/>
          </a:xfrm>
          <a:prstGeom prst="line">
            <a:avLst/>
          </a:prstGeom>
          <a:ln cmpd="dbl">
            <a:prstDash val="solid"/>
          </a:ln>
        </p:spPr>
        <p:style>
          <a:lnRef idx="2">
            <a:schemeClr val="accent2"/>
          </a:lnRef>
          <a:fillRef idx="0">
            <a:schemeClr val="accent2"/>
          </a:fillRef>
          <a:effectRef idx="1">
            <a:schemeClr val="accent2"/>
          </a:effectRef>
          <a:fontRef idx="minor">
            <a:schemeClr val="tx1"/>
          </a:fontRef>
        </p:style>
      </p:cxnSp>
      <p:grpSp>
        <p:nvGrpSpPr>
          <p:cNvPr id="60" name="59 Grupo"/>
          <p:cNvGrpSpPr/>
          <p:nvPr/>
        </p:nvGrpSpPr>
        <p:grpSpPr>
          <a:xfrm>
            <a:off x="2275398" y="6104639"/>
            <a:ext cx="2621642" cy="307777"/>
            <a:chOff x="5840393" y="5660871"/>
            <a:chExt cx="2621642" cy="307777"/>
          </a:xfrm>
        </p:grpSpPr>
        <p:cxnSp>
          <p:nvCxnSpPr>
            <p:cNvPr id="77" name="76 Conector recto"/>
            <p:cNvCxnSpPr/>
            <p:nvPr/>
          </p:nvCxnSpPr>
          <p:spPr>
            <a:xfrm>
              <a:off x="5840393" y="5814759"/>
              <a:ext cx="295598" cy="0"/>
            </a:xfrm>
            <a:prstGeom prst="line">
              <a:avLst/>
            </a:prstGeom>
          </p:spPr>
          <p:style>
            <a:lnRef idx="2">
              <a:schemeClr val="accent1"/>
            </a:lnRef>
            <a:fillRef idx="0">
              <a:schemeClr val="accent1"/>
            </a:fillRef>
            <a:effectRef idx="1">
              <a:schemeClr val="accent1"/>
            </a:effectRef>
            <a:fontRef idx="minor">
              <a:schemeClr val="tx1"/>
            </a:fontRef>
          </p:style>
        </p:cxnSp>
        <p:sp>
          <p:nvSpPr>
            <p:cNvPr id="78" name="77 CuadroTexto"/>
            <p:cNvSpPr txBox="1"/>
            <p:nvPr/>
          </p:nvSpPr>
          <p:spPr>
            <a:xfrm>
              <a:off x="6097251" y="5660871"/>
              <a:ext cx="2364784" cy="307777"/>
            </a:xfrm>
            <a:prstGeom prst="rect">
              <a:avLst/>
            </a:prstGeom>
            <a:noFill/>
          </p:spPr>
          <p:txBody>
            <a:bodyPr wrap="square" rtlCol="0">
              <a:spAutoFit/>
            </a:bodyPr>
            <a:lstStyle/>
            <a:p>
              <a:r>
                <a:rPr lang="es-ES" sz="1400" dirty="0" err="1" smtClean="0"/>
                <a:t>Primary</a:t>
              </a:r>
              <a:r>
                <a:rPr lang="es-ES" sz="1400" dirty="0" smtClean="0"/>
                <a:t> </a:t>
              </a:r>
              <a:r>
                <a:rPr lang="es-ES" sz="1400" dirty="0" err="1" smtClean="0"/>
                <a:t>circuit</a:t>
              </a:r>
              <a:endParaRPr lang="es-ES" sz="1400" dirty="0"/>
            </a:p>
          </p:txBody>
        </p:sp>
        <p:cxnSp>
          <p:nvCxnSpPr>
            <p:cNvPr id="81" name="80 Conector recto"/>
            <p:cNvCxnSpPr/>
            <p:nvPr/>
          </p:nvCxnSpPr>
          <p:spPr>
            <a:xfrm>
              <a:off x="5840393" y="5862451"/>
              <a:ext cx="295598" cy="0"/>
            </a:xfrm>
            <a:prstGeom prst="line">
              <a:avLst/>
            </a:prstGeom>
            <a:ln>
              <a:solidFill>
                <a:schemeClr val="accent2"/>
              </a:solidFill>
            </a:ln>
          </p:spPr>
          <p:style>
            <a:lnRef idx="2">
              <a:schemeClr val="accent1"/>
            </a:lnRef>
            <a:fillRef idx="0">
              <a:schemeClr val="accent1"/>
            </a:fillRef>
            <a:effectRef idx="1">
              <a:schemeClr val="accent1"/>
            </a:effectRef>
            <a:fontRef idx="minor">
              <a:schemeClr val="tx1"/>
            </a:fontRef>
          </p:style>
        </p:cxnSp>
      </p:grpSp>
      <p:grpSp>
        <p:nvGrpSpPr>
          <p:cNvPr id="67" name="66 Grupo"/>
          <p:cNvGrpSpPr/>
          <p:nvPr/>
        </p:nvGrpSpPr>
        <p:grpSpPr>
          <a:xfrm>
            <a:off x="4113676" y="6104639"/>
            <a:ext cx="4023701" cy="523220"/>
            <a:chOff x="4148848" y="6074132"/>
            <a:chExt cx="4023701" cy="523220"/>
          </a:xfrm>
        </p:grpSpPr>
        <p:cxnSp>
          <p:nvCxnSpPr>
            <p:cNvPr id="79" name="78 Conector recto"/>
            <p:cNvCxnSpPr/>
            <p:nvPr/>
          </p:nvCxnSpPr>
          <p:spPr>
            <a:xfrm>
              <a:off x="4148848" y="6222303"/>
              <a:ext cx="328412" cy="0"/>
            </a:xfrm>
            <a:prstGeom prst="line">
              <a:avLst/>
            </a:prstGeom>
            <a:ln cmpd="dbl">
              <a:solidFill>
                <a:schemeClr val="accent1"/>
              </a:solidFill>
              <a:prstDash val="solid"/>
            </a:ln>
          </p:spPr>
          <p:style>
            <a:lnRef idx="2">
              <a:schemeClr val="accent2"/>
            </a:lnRef>
            <a:fillRef idx="0">
              <a:schemeClr val="accent2"/>
            </a:fillRef>
            <a:effectRef idx="1">
              <a:schemeClr val="accent2"/>
            </a:effectRef>
            <a:fontRef idx="minor">
              <a:schemeClr val="tx1"/>
            </a:fontRef>
          </p:style>
        </p:cxnSp>
        <p:sp>
          <p:nvSpPr>
            <p:cNvPr id="80" name="79 CuadroTexto"/>
            <p:cNvSpPr txBox="1"/>
            <p:nvPr/>
          </p:nvSpPr>
          <p:spPr>
            <a:xfrm>
              <a:off x="4427984" y="6074132"/>
              <a:ext cx="3744565" cy="523220"/>
            </a:xfrm>
            <a:prstGeom prst="rect">
              <a:avLst/>
            </a:prstGeom>
            <a:noFill/>
          </p:spPr>
          <p:txBody>
            <a:bodyPr wrap="square" rtlCol="0">
              <a:spAutoFit/>
            </a:bodyPr>
            <a:lstStyle/>
            <a:p>
              <a:r>
                <a:rPr lang="es-ES" sz="1400" dirty="0" err="1" smtClean="0"/>
                <a:t>Secondary</a:t>
              </a:r>
              <a:r>
                <a:rPr lang="es-ES" sz="1400" dirty="0" smtClean="0"/>
                <a:t> </a:t>
              </a:r>
              <a:r>
                <a:rPr lang="es-ES" sz="1400" dirty="0" err="1" smtClean="0"/>
                <a:t>circuit</a:t>
              </a:r>
              <a:r>
                <a:rPr lang="es-ES" sz="1400" dirty="0" smtClean="0"/>
                <a:t> (</a:t>
              </a:r>
              <a:r>
                <a:rPr lang="es-ES" sz="1400" dirty="0" err="1" smtClean="0"/>
                <a:t>demineralized</a:t>
              </a:r>
              <a:r>
                <a:rPr lang="es-ES" sz="1400" dirty="0" smtClean="0"/>
                <a:t> </a:t>
              </a:r>
              <a:r>
                <a:rPr lang="es-ES" sz="1400" dirty="0" err="1" smtClean="0"/>
                <a:t>water</a:t>
              </a:r>
              <a:r>
                <a:rPr lang="es-ES" sz="1400" dirty="0" smtClean="0"/>
                <a:t>)</a:t>
              </a:r>
              <a:endParaRPr lang="es-ES" sz="1400" dirty="0"/>
            </a:p>
          </p:txBody>
        </p:sp>
        <p:cxnSp>
          <p:nvCxnSpPr>
            <p:cNvPr id="82" name="81 Conector recto"/>
            <p:cNvCxnSpPr/>
            <p:nvPr/>
          </p:nvCxnSpPr>
          <p:spPr>
            <a:xfrm flipV="1">
              <a:off x="4148848" y="6290208"/>
              <a:ext cx="328412" cy="1"/>
            </a:xfrm>
            <a:prstGeom prst="line">
              <a:avLst/>
            </a:prstGeom>
            <a:ln cmpd="dbl">
              <a:solidFill>
                <a:schemeClr val="accent2"/>
              </a:solidFill>
              <a:prstDash val="solid"/>
            </a:ln>
          </p:spPr>
          <p:style>
            <a:lnRef idx="2">
              <a:schemeClr val="accent2"/>
            </a:lnRef>
            <a:fillRef idx="0">
              <a:schemeClr val="accent2"/>
            </a:fillRef>
            <a:effectRef idx="1">
              <a:schemeClr val="accent2"/>
            </a:effectRef>
            <a:fontRef idx="minor">
              <a:schemeClr val="tx1"/>
            </a:fontRef>
          </p:style>
        </p:cxnSp>
      </p:grpSp>
      <p:pic>
        <p:nvPicPr>
          <p:cNvPr id="7" name="6 Imagen"/>
          <p:cNvPicPr>
            <a:picLocks noChangeAspect="1"/>
          </p:cNvPicPr>
          <p:nvPr/>
        </p:nvPicPr>
        <p:blipFill rotWithShape="1">
          <a:blip r:embed="rId3" cstate="print">
            <a:extLst>
              <a:ext uri="{28A0092B-C50C-407E-A947-70E740481C1C}">
                <a14:useLocalDpi xmlns:a14="http://schemas.microsoft.com/office/drawing/2010/main" val="0"/>
              </a:ext>
            </a:extLst>
          </a:blip>
          <a:srcRect l="22958" t="26063" r="15937" b="4560"/>
          <a:stretch/>
        </p:blipFill>
        <p:spPr>
          <a:xfrm>
            <a:off x="3249090" y="4298503"/>
            <a:ext cx="759781" cy="1150181"/>
          </a:xfrm>
          <a:prstGeom prst="rect">
            <a:avLst/>
          </a:prstGeom>
        </p:spPr>
      </p:pic>
    </p:spTree>
    <p:extLst>
      <p:ext uri="{BB962C8B-B14F-4D97-AF65-F5344CB8AC3E}">
        <p14:creationId xmlns:p14="http://schemas.microsoft.com/office/powerpoint/2010/main" val="533551369"/>
      </p:ext>
    </p:extLst>
  </p:cSld>
  <p:clrMapOvr>
    <a:masterClrMapping/>
  </p:clrMapOvr>
  <mc:AlternateContent xmlns:mc="http://schemas.openxmlformats.org/markup-compatibility/2006">
    <mc:Choice xmlns:p14="http://schemas.microsoft.com/office/powerpoint/2010/main" Requires="p14">
      <p:transition spd="slow" p14:dur="2000">
        <p14:prism isContent="1"/>
      </p:transition>
    </mc:Choice>
    <mc:Fallback>
      <p:transition xmlns:p14="http://schemas.microsoft.com/office/powerpoint/2010/main" spd="slow">
        <p:fade/>
      </p:transition>
    </mc:Fallback>
  </mc:AlternateContent>
  <p:timing>
    <p:tnLst>
      <p:par>
        <p:cTn xmlns:p14="http://schemas.microsoft.com/office/powerpoint/2010/mai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5496" y="404664"/>
            <a:ext cx="8229600" cy="576064"/>
          </a:xfrm>
        </p:spPr>
        <p:txBody>
          <a:bodyPr>
            <a:normAutofit fontScale="90000"/>
          </a:bodyPr>
          <a:lstStyle/>
          <a:p>
            <a:r>
              <a:rPr lang="en-GB" dirty="0" smtClean="0"/>
              <a:t>WP3: </a:t>
            </a:r>
            <a:r>
              <a:rPr lang="en-GB" dirty="0"/>
              <a:t>Summary IFIC-IFIMED HG RF </a:t>
            </a:r>
            <a:r>
              <a:rPr lang="en-GB" dirty="0" smtClean="0"/>
              <a:t>lab</a:t>
            </a:r>
            <a:endParaRPr lang="en-US" dirty="0"/>
          </a:p>
        </p:txBody>
      </p:sp>
      <p:sp>
        <p:nvSpPr>
          <p:cNvPr id="3" name="Content Placeholder 2"/>
          <p:cNvSpPr>
            <a:spLocks noGrp="1"/>
          </p:cNvSpPr>
          <p:nvPr>
            <p:ph idx="1"/>
          </p:nvPr>
        </p:nvSpPr>
        <p:spPr>
          <a:xfrm>
            <a:off x="467544" y="1700808"/>
            <a:ext cx="8064896" cy="3960440"/>
          </a:xfrm>
        </p:spPr>
        <p:txBody>
          <a:bodyPr>
            <a:normAutofit/>
          </a:bodyPr>
          <a:lstStyle/>
          <a:p>
            <a:pPr marL="342900" lvl="1" indent="-342900" algn="just">
              <a:buFont typeface="Arial" panose="020B0604020202020204" pitchFamily="34" charset="0"/>
              <a:buChar char="•"/>
            </a:pPr>
            <a:r>
              <a:rPr lang="en-US" sz="2400" dirty="0" smtClean="0"/>
              <a:t>Vacuum system designed (10</a:t>
            </a:r>
            <a:r>
              <a:rPr lang="en-US" sz="2400" baseline="30000" dirty="0" smtClean="0"/>
              <a:t>-7 </a:t>
            </a:r>
            <a:r>
              <a:rPr lang="en-US" sz="2400" dirty="0"/>
              <a:t>mbar max pressure, 5*10</a:t>
            </a:r>
            <a:r>
              <a:rPr lang="en-US" sz="2400" baseline="30000" dirty="0"/>
              <a:t>-8 </a:t>
            </a:r>
            <a:r>
              <a:rPr lang="en-US" sz="2400" dirty="0"/>
              <a:t>mbar </a:t>
            </a:r>
            <a:r>
              <a:rPr lang="en-US" sz="2400" dirty="0" smtClean="0"/>
              <a:t>expected)</a:t>
            </a:r>
          </a:p>
          <a:p>
            <a:pPr marL="342900" lvl="1" indent="-342900" algn="just">
              <a:buFont typeface="Arial" panose="020B0604020202020204" pitchFamily="34" charset="0"/>
              <a:buChar char="•"/>
            </a:pPr>
            <a:r>
              <a:rPr lang="en-US" sz="2400" dirty="0" smtClean="0"/>
              <a:t>Vacuum components ready to install</a:t>
            </a:r>
          </a:p>
          <a:p>
            <a:pPr algn="just"/>
            <a:r>
              <a:rPr lang="en-US" dirty="0" smtClean="0"/>
              <a:t>Cooling system installation ongoing, planned to be finished by the end of June</a:t>
            </a:r>
          </a:p>
          <a:p>
            <a:pPr algn="just"/>
            <a:r>
              <a:rPr lang="en-US" dirty="0" smtClean="0"/>
              <a:t>Too high conductivity found in the water provided by the current demineralizer, possible solutions under study.</a:t>
            </a:r>
          </a:p>
          <a:p>
            <a:pPr marL="0" indent="0" algn="just">
              <a:buNone/>
            </a:pPr>
            <a:endParaRPr lang="en-US" dirty="0"/>
          </a:p>
        </p:txBody>
      </p:sp>
      <p:sp>
        <p:nvSpPr>
          <p:cNvPr id="4" name="Date Placeholder 3"/>
          <p:cNvSpPr>
            <a:spLocks noGrp="1"/>
          </p:cNvSpPr>
          <p:nvPr>
            <p:ph type="dt" sz="half" idx="10"/>
          </p:nvPr>
        </p:nvSpPr>
        <p:spPr/>
        <p:txBody>
          <a:bodyPr/>
          <a:lstStyle/>
          <a:p>
            <a:r>
              <a:rPr lang="es-ES_tradnl" smtClean="0">
                <a:solidFill>
                  <a:prstClr val="black">
                    <a:tint val="75000"/>
                  </a:prstClr>
                </a:solidFill>
              </a:rPr>
              <a:t>30 May - 5 June 2016</a:t>
            </a:r>
            <a:endParaRPr lang="en-US">
              <a:solidFill>
                <a:prstClr val="black">
                  <a:tint val="75000"/>
                </a:prstClr>
              </a:solidFill>
            </a:endParaRPr>
          </a:p>
        </p:txBody>
      </p:sp>
      <p:sp>
        <p:nvSpPr>
          <p:cNvPr id="5" name="Footer Placeholder 4"/>
          <p:cNvSpPr>
            <a:spLocks noGrp="1"/>
          </p:cNvSpPr>
          <p:nvPr>
            <p:ph type="ftr" sz="quarter" idx="11"/>
          </p:nvPr>
        </p:nvSpPr>
        <p:spPr/>
        <p:txBody>
          <a:bodyPr/>
          <a:lstStyle/>
          <a:p>
            <a:r>
              <a:rPr lang="en-GB" smtClean="0">
                <a:solidFill>
                  <a:prstClr val="black">
                    <a:tint val="75000"/>
                  </a:prstClr>
                </a:solidFill>
              </a:rPr>
              <a:t>ECFA LCWS 2016</a:t>
            </a: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9A43A518-2C89-46D8-985F-EB86B73A5824}" type="slidenum">
              <a:rPr lang="en-US" smtClean="0">
                <a:solidFill>
                  <a:prstClr val="black">
                    <a:tint val="75000"/>
                  </a:prstClr>
                </a:solidFill>
              </a:rPr>
              <a:pPr/>
              <a:t>61</a:t>
            </a:fld>
            <a:endParaRPr lang="en-US">
              <a:solidFill>
                <a:prstClr val="black">
                  <a:tint val="75000"/>
                </a:prstClr>
              </a:solidFill>
            </a:endParaRPr>
          </a:p>
        </p:txBody>
      </p:sp>
    </p:spTree>
    <p:extLst>
      <p:ext uri="{BB962C8B-B14F-4D97-AF65-F5344CB8AC3E}">
        <p14:creationId xmlns:p14="http://schemas.microsoft.com/office/powerpoint/2010/main" val="2652407852"/>
      </p:ext>
    </p:extLst>
  </p:cSld>
  <p:clrMapOvr>
    <a:masterClrMapping/>
  </p:clrMapOvr>
  <mc:AlternateContent xmlns:mc="http://schemas.openxmlformats.org/markup-compatibility/2006">
    <mc:Choice xmlns:p14="http://schemas.microsoft.com/office/powerpoint/2010/main" Requires="p14">
      <p:transition spd="slow" p14:dur="2000">
        <p14:prism isContent="1"/>
      </p:transition>
    </mc:Choice>
    <mc:Fallback>
      <p:transition xmlns:p14="http://schemas.microsoft.com/office/powerpoint/2010/main" spd="slow">
        <p:fade/>
      </p:transition>
    </mc:Fallback>
  </mc:AlternateContent>
  <p:timing>
    <p:tnLst>
      <p:par>
        <p:cTn xmlns:p14="http://schemas.microsoft.com/office/powerpoint/2010/mai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71600" y="332656"/>
            <a:ext cx="6480720" cy="576064"/>
          </a:xfrm>
        </p:spPr>
        <p:txBody>
          <a:bodyPr>
            <a:normAutofit fontScale="90000"/>
          </a:bodyPr>
          <a:lstStyle/>
          <a:p>
            <a:pPr algn="l"/>
            <a:r>
              <a:rPr lang="en-GB" dirty="0" smtClean="0"/>
              <a:t>Conclusions</a:t>
            </a:r>
            <a:endParaRPr lang="en-US" dirty="0"/>
          </a:p>
        </p:txBody>
      </p:sp>
      <p:sp>
        <p:nvSpPr>
          <p:cNvPr id="3" name="Content Placeholder 2"/>
          <p:cNvSpPr>
            <a:spLocks noGrp="1"/>
          </p:cNvSpPr>
          <p:nvPr>
            <p:ph idx="1"/>
          </p:nvPr>
        </p:nvSpPr>
        <p:spPr>
          <a:xfrm>
            <a:off x="467544" y="1412776"/>
            <a:ext cx="8496944" cy="2592288"/>
          </a:xfrm>
        </p:spPr>
        <p:txBody>
          <a:bodyPr>
            <a:normAutofit/>
          </a:bodyPr>
          <a:lstStyle/>
          <a:p>
            <a:pPr marL="342900" lvl="1" indent="-342900" algn="just">
              <a:buFont typeface="Arial" panose="020B0604020202020204" pitchFamily="34" charset="0"/>
              <a:buChar char="•"/>
            </a:pPr>
            <a:r>
              <a:rPr lang="en-US" sz="2400" dirty="0" smtClean="0"/>
              <a:t>WP1 is close to be finished (June 2016)</a:t>
            </a:r>
            <a:endParaRPr lang="en-US" sz="2400" dirty="0" smtClean="0"/>
          </a:p>
          <a:p>
            <a:pPr marL="342900" lvl="1" indent="-342900" algn="just">
              <a:buFont typeface="Arial" panose="020B0604020202020204" pitchFamily="34" charset="0"/>
              <a:buChar char="•"/>
            </a:pPr>
            <a:r>
              <a:rPr lang="en-US" sz="2400" dirty="0" smtClean="0"/>
              <a:t>WP2 constructions is progressing well in the two locations</a:t>
            </a:r>
          </a:p>
          <a:p>
            <a:pPr marL="342900" lvl="1" indent="-342900" algn="just">
              <a:buFont typeface="Arial" panose="020B0604020202020204" pitchFamily="34" charset="0"/>
              <a:buChar char="•"/>
            </a:pPr>
            <a:r>
              <a:rPr lang="en-US" sz="2400" dirty="0" smtClean="0"/>
              <a:t>WP3 construction is progressing well the problems with the cooling and water are being solved </a:t>
            </a:r>
          </a:p>
          <a:p>
            <a:pPr marL="342900" lvl="1" indent="-342900" algn="just">
              <a:buFont typeface="Arial" panose="020B0604020202020204" pitchFamily="34" charset="0"/>
              <a:buChar char="•"/>
            </a:pPr>
            <a:r>
              <a:rPr lang="en-US" sz="2400" dirty="0" smtClean="0"/>
              <a:t>WP4 studies are progressing well in the </a:t>
            </a:r>
            <a:r>
              <a:rPr lang="en-US" sz="2400" dirty="0" err="1" smtClean="0"/>
              <a:t>XBOXes</a:t>
            </a:r>
            <a:endParaRPr lang="en-US" sz="2400" dirty="0" smtClean="0"/>
          </a:p>
        </p:txBody>
      </p:sp>
      <p:sp>
        <p:nvSpPr>
          <p:cNvPr id="4" name="Date Placeholder 3"/>
          <p:cNvSpPr>
            <a:spLocks noGrp="1"/>
          </p:cNvSpPr>
          <p:nvPr>
            <p:ph type="dt" sz="half" idx="10"/>
          </p:nvPr>
        </p:nvSpPr>
        <p:spPr/>
        <p:txBody>
          <a:bodyPr/>
          <a:lstStyle/>
          <a:p>
            <a:r>
              <a:rPr lang="es-ES_tradnl" smtClean="0">
                <a:solidFill>
                  <a:prstClr val="black">
                    <a:tint val="75000"/>
                  </a:prstClr>
                </a:solidFill>
              </a:rPr>
              <a:t>30 May - 5 June 2016</a:t>
            </a:r>
            <a:endParaRPr lang="en-US">
              <a:solidFill>
                <a:prstClr val="black">
                  <a:tint val="75000"/>
                </a:prstClr>
              </a:solidFill>
            </a:endParaRPr>
          </a:p>
        </p:txBody>
      </p:sp>
      <p:sp>
        <p:nvSpPr>
          <p:cNvPr id="5" name="Footer Placeholder 4"/>
          <p:cNvSpPr>
            <a:spLocks noGrp="1"/>
          </p:cNvSpPr>
          <p:nvPr>
            <p:ph type="ftr" sz="quarter" idx="11"/>
          </p:nvPr>
        </p:nvSpPr>
        <p:spPr/>
        <p:txBody>
          <a:bodyPr/>
          <a:lstStyle/>
          <a:p>
            <a:r>
              <a:rPr lang="en-GB" smtClean="0">
                <a:solidFill>
                  <a:prstClr val="black">
                    <a:tint val="75000"/>
                  </a:prstClr>
                </a:solidFill>
              </a:rPr>
              <a:t>ECFA LCWS 2016</a:t>
            </a: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9A43A518-2C89-46D8-985F-EB86B73A5824}" type="slidenum">
              <a:rPr lang="en-US" smtClean="0">
                <a:solidFill>
                  <a:prstClr val="black">
                    <a:tint val="75000"/>
                  </a:prstClr>
                </a:solidFill>
              </a:rPr>
              <a:pPr/>
              <a:t>62</a:t>
            </a:fld>
            <a:endParaRPr lang="en-US">
              <a:solidFill>
                <a:prstClr val="black">
                  <a:tint val="75000"/>
                </a:prstClr>
              </a:solidFill>
            </a:endParaRPr>
          </a:p>
        </p:txBody>
      </p:sp>
      <p:sp>
        <p:nvSpPr>
          <p:cNvPr id="7" name="Rectángulo 6"/>
          <p:cNvSpPr/>
          <p:nvPr/>
        </p:nvSpPr>
        <p:spPr>
          <a:xfrm>
            <a:off x="467544" y="4797152"/>
            <a:ext cx="7992888" cy="830997"/>
          </a:xfrm>
          <a:prstGeom prst="rect">
            <a:avLst/>
          </a:prstGeom>
        </p:spPr>
        <p:txBody>
          <a:bodyPr wrap="square">
            <a:spAutoFit/>
          </a:bodyPr>
          <a:lstStyle/>
          <a:p>
            <a:pPr marL="342900" lvl="1" indent="-342900" algn="just">
              <a:buFont typeface="Arial" panose="020B0604020202020204" pitchFamily="34" charset="0"/>
              <a:buChar char="•"/>
            </a:pPr>
            <a:r>
              <a:rPr lang="en-US" sz="2400" dirty="0"/>
              <a:t>The next step will be start the commissioning  for the IFIC-IFIMED RF labs.</a:t>
            </a:r>
            <a:endParaRPr lang="en-US" dirty="0"/>
          </a:p>
        </p:txBody>
      </p:sp>
      <p:sp>
        <p:nvSpPr>
          <p:cNvPr id="8" name="CuadroTexto 7"/>
          <p:cNvSpPr txBox="1"/>
          <p:nvPr/>
        </p:nvSpPr>
        <p:spPr>
          <a:xfrm>
            <a:off x="683568" y="4005064"/>
            <a:ext cx="1848182" cy="584776"/>
          </a:xfrm>
          <a:prstGeom prst="rect">
            <a:avLst/>
          </a:prstGeom>
          <a:noFill/>
        </p:spPr>
        <p:txBody>
          <a:bodyPr wrap="none" rtlCol="0">
            <a:spAutoFit/>
          </a:bodyPr>
          <a:lstStyle/>
          <a:p>
            <a:r>
              <a:rPr lang="en-GB" sz="3200" b="1" dirty="0" smtClean="0">
                <a:solidFill>
                  <a:srgbClr val="006600"/>
                </a:solidFill>
                <a:ea typeface="+mj-ea"/>
                <a:cs typeface="+mj-cs"/>
              </a:rPr>
              <a:t>Next Step</a:t>
            </a:r>
            <a:endParaRPr lang="es-ES" dirty="0"/>
          </a:p>
        </p:txBody>
      </p:sp>
    </p:spTree>
    <p:extLst>
      <p:ext uri="{BB962C8B-B14F-4D97-AF65-F5344CB8AC3E}">
        <p14:creationId xmlns:p14="http://schemas.microsoft.com/office/powerpoint/2010/main" val="4147934955"/>
      </p:ext>
    </p:extLst>
  </p:cSld>
  <p:clrMapOvr>
    <a:masterClrMapping/>
  </p:clrMapOvr>
  <mc:AlternateContent xmlns:mc="http://schemas.openxmlformats.org/markup-compatibility/2006">
    <mc:Choice xmlns:p14="http://schemas.microsoft.com/office/powerpoint/2010/main" Requires="p14">
      <p:transition spd="slow" p14:dur="2000">
        <p14:prism isContent="1"/>
      </p:transition>
    </mc:Choice>
    <mc:Fallback>
      <p:transition xmlns:p14="http://schemas.microsoft.com/office/powerpoint/2010/main" spd="slow">
        <p:fade/>
      </p:transition>
    </mc:Fallback>
  </mc:AlternateContent>
  <p:timing>
    <p:tnLst>
      <p:par>
        <p:cTn xmlns:p14="http://schemas.microsoft.com/office/powerpoint/2010/mai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19672" y="3212976"/>
            <a:ext cx="6408712" cy="1362075"/>
          </a:xfrm>
          <a:solidFill>
            <a:schemeClr val="bg1"/>
          </a:solidFill>
        </p:spPr>
        <p:txBody>
          <a:bodyPr/>
          <a:lstStyle/>
          <a:p>
            <a:pPr algn="ctr"/>
            <a:r>
              <a:rPr lang="en-GB" dirty="0" smtClean="0"/>
              <a:t>THANKS </a:t>
            </a:r>
            <a:r>
              <a:rPr lang="en-GB" dirty="0" smtClean="0"/>
              <a:t>FOR YOUR ATTENTION</a:t>
            </a:r>
            <a:endParaRPr lang="en-US" dirty="0"/>
          </a:p>
        </p:txBody>
      </p:sp>
      <p:sp>
        <p:nvSpPr>
          <p:cNvPr id="4" name="Date Placeholder 3"/>
          <p:cNvSpPr>
            <a:spLocks noGrp="1"/>
          </p:cNvSpPr>
          <p:nvPr>
            <p:ph type="dt" sz="half" idx="10"/>
          </p:nvPr>
        </p:nvSpPr>
        <p:spPr/>
        <p:txBody>
          <a:bodyPr/>
          <a:lstStyle/>
          <a:p>
            <a:r>
              <a:rPr lang="es-ES_tradnl" smtClean="0">
                <a:solidFill>
                  <a:prstClr val="black">
                    <a:tint val="75000"/>
                  </a:prstClr>
                </a:solidFill>
              </a:rPr>
              <a:t>30 May - 5 June 2016</a:t>
            </a:r>
            <a:endParaRPr lang="en-US">
              <a:solidFill>
                <a:prstClr val="black">
                  <a:tint val="75000"/>
                </a:prstClr>
              </a:solidFill>
            </a:endParaRPr>
          </a:p>
        </p:txBody>
      </p:sp>
      <p:sp>
        <p:nvSpPr>
          <p:cNvPr id="5" name="Footer Placeholder 4"/>
          <p:cNvSpPr>
            <a:spLocks noGrp="1"/>
          </p:cNvSpPr>
          <p:nvPr>
            <p:ph type="ftr" sz="quarter" idx="11"/>
          </p:nvPr>
        </p:nvSpPr>
        <p:spPr/>
        <p:txBody>
          <a:bodyPr/>
          <a:lstStyle/>
          <a:p>
            <a:r>
              <a:rPr lang="en-GB" smtClean="0">
                <a:solidFill>
                  <a:prstClr val="black">
                    <a:tint val="75000"/>
                  </a:prstClr>
                </a:solidFill>
              </a:rPr>
              <a:t>ECFA LCWS 2016</a:t>
            </a: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9A43A518-2C89-46D8-985F-EB86B73A5824}" type="slidenum">
              <a:rPr lang="en-US" smtClean="0">
                <a:solidFill>
                  <a:prstClr val="black">
                    <a:tint val="75000"/>
                  </a:prstClr>
                </a:solidFill>
              </a:rPr>
              <a:pPr/>
              <a:t>63</a:t>
            </a:fld>
            <a:endParaRPr lang="en-US">
              <a:solidFill>
                <a:prstClr val="black">
                  <a:tint val="75000"/>
                </a:prstClr>
              </a:solidFill>
            </a:endParaRPr>
          </a:p>
        </p:txBody>
      </p:sp>
      <p:pic>
        <p:nvPicPr>
          <p:cNvPr id="8" name="Imagen 7" descr="IMG_20160526_153322.jpg"/>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251520" y="4149080"/>
            <a:ext cx="2688298" cy="2016224"/>
          </a:xfrm>
          <a:prstGeom prst="rect">
            <a:avLst/>
          </a:prstGeom>
        </p:spPr>
      </p:pic>
      <p:pic>
        <p:nvPicPr>
          <p:cNvPr id="10" name="Imagen 9" descr="IMG_20160526_155202.jpg"/>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683568" y="836712"/>
            <a:ext cx="2052228" cy="2736304"/>
          </a:xfrm>
          <a:prstGeom prst="rect">
            <a:avLst/>
          </a:prstGeom>
        </p:spPr>
      </p:pic>
      <p:pic>
        <p:nvPicPr>
          <p:cNvPr id="11" name="Imagen 10" descr="IMG_20160526_164212.jpg"/>
          <p:cNvPicPr>
            <a:picLocks noChangeAspect="1"/>
          </p:cNvPicPr>
          <p:nvPr/>
        </p:nvPicPr>
        <p:blipFill rotWithShape="1">
          <a:blip r:embed="rId4" cstate="print">
            <a:extLst>
              <a:ext uri="{28A0092B-C50C-407E-A947-70E740481C1C}">
                <a14:useLocalDpi xmlns:a14="http://schemas.microsoft.com/office/drawing/2010/main"/>
              </a:ext>
            </a:extLst>
          </a:blip>
          <a:srcRect/>
          <a:stretch/>
        </p:blipFill>
        <p:spPr>
          <a:xfrm>
            <a:off x="6372200" y="548680"/>
            <a:ext cx="2474042" cy="2448272"/>
          </a:xfrm>
          <a:prstGeom prst="rect">
            <a:avLst/>
          </a:prstGeom>
        </p:spPr>
      </p:pic>
      <p:pic>
        <p:nvPicPr>
          <p:cNvPr id="12" name="Imagen 11" descr="IMG_20160526_153347#1.jpg"/>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a:off x="6228184" y="4221088"/>
            <a:ext cx="2496277" cy="1872208"/>
          </a:xfrm>
          <a:prstGeom prst="rect">
            <a:avLst/>
          </a:prstGeom>
        </p:spPr>
      </p:pic>
      <p:pic>
        <p:nvPicPr>
          <p:cNvPr id="15" name="Imagen 14" descr="IMG_20160526_153118.jpg"/>
          <p:cNvPicPr>
            <a:picLocks noChangeAspect="1"/>
          </p:cNvPicPr>
          <p:nvPr/>
        </p:nvPicPr>
        <p:blipFill>
          <a:blip r:embed="rId6" cstate="print">
            <a:extLst>
              <a:ext uri="{28A0092B-C50C-407E-A947-70E740481C1C}">
                <a14:useLocalDpi xmlns:a14="http://schemas.microsoft.com/office/drawing/2010/main"/>
              </a:ext>
            </a:extLst>
          </a:blip>
          <a:stretch>
            <a:fillRect/>
          </a:stretch>
        </p:blipFill>
        <p:spPr>
          <a:xfrm>
            <a:off x="2987824" y="548680"/>
            <a:ext cx="3132856" cy="2349642"/>
          </a:xfrm>
          <a:prstGeom prst="rect">
            <a:avLst/>
          </a:prstGeom>
        </p:spPr>
      </p:pic>
    </p:spTree>
    <p:extLst>
      <p:ext uri="{BB962C8B-B14F-4D97-AF65-F5344CB8AC3E}">
        <p14:creationId xmlns:p14="http://schemas.microsoft.com/office/powerpoint/2010/main" val="2019212435"/>
      </p:ext>
    </p:extLst>
  </p:cSld>
  <p:clrMapOvr>
    <a:masterClrMapping/>
  </p:clrMapOvr>
  <mc:AlternateContent xmlns:mc="http://schemas.openxmlformats.org/markup-compatibility/2006">
    <mc:Choice xmlns:p14="http://schemas.microsoft.com/office/powerpoint/2010/main" Requires="p14">
      <p:transition spd="slow" p14:dur="2000">
        <p14:prism isContent="1"/>
      </p:transition>
    </mc:Choice>
    <mc:Fallback>
      <p:transition xmlns:p14="http://schemas.microsoft.com/office/powerpoint/2010/main" spd="slow">
        <p:fade/>
      </p:transition>
    </mc:Fallback>
  </mc:AlternateContent>
  <p:timing>
    <p:tnLst>
      <p:par>
        <p:cTn xmlns:p14="http://schemas.microsoft.com/office/powerpoint/2010/mai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EXTRA </a:t>
            </a:r>
            <a:r>
              <a:rPr lang="en-GB" dirty="0" smtClean="0"/>
              <a:t>SLIDES WP1</a:t>
            </a:r>
            <a:endParaRPr lang="en-US" dirty="0"/>
          </a:p>
        </p:txBody>
      </p:sp>
      <p:sp>
        <p:nvSpPr>
          <p:cNvPr id="3" name="Text Placeholder 2"/>
          <p:cNvSpPr>
            <a:spLocks noGrp="1"/>
          </p:cNvSpPr>
          <p:nvPr>
            <p:ph type="body" idx="1"/>
          </p:nvPr>
        </p:nvSpPr>
        <p:spPr/>
        <p:txBody>
          <a:bodyPr/>
          <a:lstStyle/>
          <a:p>
            <a:endParaRPr lang="en-US" dirty="0"/>
          </a:p>
        </p:txBody>
      </p:sp>
      <p:sp>
        <p:nvSpPr>
          <p:cNvPr id="4" name="Date Placeholder 3"/>
          <p:cNvSpPr>
            <a:spLocks noGrp="1"/>
          </p:cNvSpPr>
          <p:nvPr>
            <p:ph type="dt" sz="half" idx="10"/>
          </p:nvPr>
        </p:nvSpPr>
        <p:spPr/>
        <p:txBody>
          <a:bodyPr/>
          <a:lstStyle/>
          <a:p>
            <a:r>
              <a:rPr lang="es-ES_tradnl" smtClean="0">
                <a:solidFill>
                  <a:prstClr val="black">
                    <a:tint val="75000"/>
                  </a:prstClr>
                </a:solidFill>
              </a:rPr>
              <a:t>30 May - 5 June 2016</a:t>
            </a:r>
            <a:endParaRPr lang="en-US">
              <a:solidFill>
                <a:prstClr val="black">
                  <a:tint val="75000"/>
                </a:prstClr>
              </a:solidFill>
            </a:endParaRPr>
          </a:p>
        </p:txBody>
      </p:sp>
      <p:sp>
        <p:nvSpPr>
          <p:cNvPr id="5" name="Footer Placeholder 4"/>
          <p:cNvSpPr>
            <a:spLocks noGrp="1"/>
          </p:cNvSpPr>
          <p:nvPr>
            <p:ph type="ftr" sz="quarter" idx="11"/>
          </p:nvPr>
        </p:nvSpPr>
        <p:spPr/>
        <p:txBody>
          <a:bodyPr/>
          <a:lstStyle/>
          <a:p>
            <a:r>
              <a:rPr lang="en-GB" smtClean="0">
                <a:solidFill>
                  <a:prstClr val="black">
                    <a:tint val="75000"/>
                  </a:prstClr>
                </a:solidFill>
              </a:rPr>
              <a:t>ECFA LCWS 2016</a:t>
            </a: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9A43A518-2C89-46D8-985F-EB86B73A5824}" type="slidenum">
              <a:rPr lang="en-US" smtClean="0">
                <a:solidFill>
                  <a:prstClr val="black">
                    <a:tint val="75000"/>
                  </a:prstClr>
                </a:solidFill>
              </a:rPr>
              <a:pPr/>
              <a:t>64</a:t>
            </a:fld>
            <a:endParaRPr lang="en-US">
              <a:solidFill>
                <a:prstClr val="black">
                  <a:tint val="75000"/>
                </a:prstClr>
              </a:solidFill>
            </a:endParaRPr>
          </a:p>
        </p:txBody>
      </p:sp>
    </p:spTree>
    <p:extLst>
      <p:ext uri="{BB962C8B-B14F-4D97-AF65-F5344CB8AC3E}">
        <p14:creationId xmlns:p14="http://schemas.microsoft.com/office/powerpoint/2010/main" val="3431240610"/>
      </p:ext>
    </p:extLst>
  </p:cSld>
  <p:clrMapOvr>
    <a:masterClrMapping/>
  </p:clrMapOvr>
  <p:timing>
    <p:tnLst>
      <p:par>
        <p:cTn xmlns:p14="http://schemas.microsoft.com/office/powerpoint/2010/mai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lide Number Placeholder 7"/>
          <p:cNvSpPr>
            <a:spLocks noGrp="1"/>
          </p:cNvSpPr>
          <p:nvPr>
            <p:ph type="sldNum" sz="quarter" idx="12"/>
          </p:nvPr>
        </p:nvSpPr>
        <p:spPr/>
        <p:txBody>
          <a:bodyPr/>
          <a:lstStyle/>
          <a:p>
            <a:fld id="{09B09AB9-44D9-42B0-85D4-7FA1C5A46970}" type="slidenum">
              <a:rPr lang="en-GB" smtClean="0"/>
              <a:t>65</a:t>
            </a:fld>
            <a:endParaRPr lang="en-GB"/>
          </a:p>
        </p:txBody>
      </p:sp>
      <p:sp>
        <p:nvSpPr>
          <p:cNvPr id="11" name="object 4"/>
          <p:cNvSpPr txBox="1"/>
          <p:nvPr/>
        </p:nvSpPr>
        <p:spPr>
          <a:xfrm>
            <a:off x="755576" y="483179"/>
            <a:ext cx="7505065" cy="279400"/>
          </a:xfrm>
          <a:prstGeom prst="rect">
            <a:avLst/>
          </a:prstGeom>
        </p:spPr>
        <p:txBody>
          <a:bodyPr vert="horz" wrap="square" lIns="0" tIns="0" rIns="0" bIns="0" rtlCol="0">
            <a:spAutoFit/>
          </a:bodyPr>
          <a:lstStyle/>
          <a:p>
            <a:pPr marL="12700">
              <a:lnSpc>
                <a:spcPct val="100000"/>
              </a:lnSpc>
            </a:pPr>
            <a:r>
              <a:rPr sz="2000" b="1" spc="-15" dirty="0">
                <a:solidFill>
                  <a:srgbClr val="FFFFFF"/>
                </a:solidFill>
                <a:latin typeface="Arial"/>
                <a:cs typeface="Arial"/>
              </a:rPr>
              <a:t>STR</a:t>
            </a:r>
            <a:r>
              <a:rPr sz="2000" b="1" spc="-10" dirty="0">
                <a:solidFill>
                  <a:srgbClr val="FFFFFF"/>
                </a:solidFill>
                <a:latin typeface="Arial"/>
                <a:cs typeface="Arial"/>
              </a:rPr>
              <a:t>IPLIN</a:t>
            </a:r>
            <a:r>
              <a:rPr sz="2000" b="1" spc="-15" dirty="0">
                <a:solidFill>
                  <a:srgbClr val="FFFFFF"/>
                </a:solidFill>
                <a:latin typeface="Arial"/>
                <a:cs typeface="Arial"/>
              </a:rPr>
              <a:t>E</a:t>
            </a:r>
            <a:r>
              <a:rPr sz="2000" b="1" spc="-5" dirty="0">
                <a:solidFill>
                  <a:srgbClr val="FFFFFF"/>
                </a:solidFill>
                <a:latin typeface="Arial"/>
                <a:cs typeface="Arial"/>
              </a:rPr>
              <a:t> </a:t>
            </a:r>
            <a:r>
              <a:rPr sz="2000" b="1" dirty="0">
                <a:solidFill>
                  <a:srgbClr val="FFFFFF"/>
                </a:solidFill>
                <a:latin typeface="Arial"/>
                <a:cs typeface="Arial"/>
              </a:rPr>
              <a:t>BPM</a:t>
            </a:r>
            <a:r>
              <a:rPr sz="2000" b="1" spc="-5" dirty="0">
                <a:solidFill>
                  <a:srgbClr val="FFFFFF"/>
                </a:solidFill>
                <a:latin typeface="Arial"/>
                <a:cs typeface="Arial"/>
              </a:rPr>
              <a:t> </a:t>
            </a:r>
            <a:r>
              <a:rPr sz="2000" b="1" dirty="0">
                <a:solidFill>
                  <a:srgbClr val="FFFFFF"/>
                </a:solidFill>
                <a:latin typeface="Arial"/>
                <a:cs typeface="Arial"/>
              </a:rPr>
              <a:t>D</a:t>
            </a:r>
            <a:r>
              <a:rPr sz="2000" b="1" spc="-15" dirty="0">
                <a:solidFill>
                  <a:srgbClr val="FFFFFF"/>
                </a:solidFill>
                <a:latin typeface="Arial"/>
                <a:cs typeface="Arial"/>
              </a:rPr>
              <a:t>EVELO</a:t>
            </a:r>
            <a:r>
              <a:rPr sz="2000" b="1" dirty="0">
                <a:solidFill>
                  <a:srgbClr val="FFFFFF"/>
                </a:solidFill>
                <a:latin typeface="Arial"/>
                <a:cs typeface="Arial"/>
              </a:rPr>
              <a:t>PMEN</a:t>
            </a:r>
            <a:r>
              <a:rPr sz="2000" b="1" spc="-15" dirty="0">
                <a:solidFill>
                  <a:srgbClr val="FFFFFF"/>
                </a:solidFill>
                <a:latin typeface="Arial"/>
                <a:cs typeface="Arial"/>
              </a:rPr>
              <a:t>T</a:t>
            </a:r>
            <a:r>
              <a:rPr sz="2000" b="1" spc="-5" dirty="0">
                <a:solidFill>
                  <a:srgbClr val="FFFFFF"/>
                </a:solidFill>
                <a:latin typeface="Arial"/>
                <a:cs typeface="Arial"/>
              </a:rPr>
              <a:t> </a:t>
            </a:r>
            <a:r>
              <a:rPr sz="2000" b="1" spc="-15" dirty="0">
                <a:solidFill>
                  <a:srgbClr val="FFFFFF"/>
                </a:solidFill>
                <a:latin typeface="Arial"/>
                <a:cs typeface="Arial"/>
              </a:rPr>
              <a:t>FO</a:t>
            </a:r>
            <a:r>
              <a:rPr sz="2000" b="1" dirty="0">
                <a:solidFill>
                  <a:srgbClr val="FFFFFF"/>
                </a:solidFill>
                <a:latin typeface="Arial"/>
                <a:cs typeface="Arial"/>
              </a:rPr>
              <a:t>R</a:t>
            </a:r>
            <a:r>
              <a:rPr sz="2000" b="1" spc="-5" dirty="0">
                <a:solidFill>
                  <a:srgbClr val="FFFFFF"/>
                </a:solidFill>
                <a:latin typeface="Arial"/>
                <a:cs typeface="Arial"/>
              </a:rPr>
              <a:t> </a:t>
            </a:r>
            <a:r>
              <a:rPr sz="2000" b="1" spc="-15" dirty="0">
                <a:solidFill>
                  <a:srgbClr val="FFFFFF"/>
                </a:solidFill>
                <a:latin typeface="Arial"/>
                <a:cs typeface="Arial"/>
              </a:rPr>
              <a:t>T</a:t>
            </a:r>
            <a:r>
              <a:rPr sz="2000" b="1" dirty="0">
                <a:solidFill>
                  <a:srgbClr val="FFFFFF"/>
                </a:solidFill>
                <a:latin typeface="Arial"/>
                <a:cs typeface="Arial"/>
              </a:rPr>
              <a:t>H</a:t>
            </a:r>
            <a:r>
              <a:rPr sz="2000" b="1" spc="-15" dirty="0">
                <a:solidFill>
                  <a:srgbClr val="FFFFFF"/>
                </a:solidFill>
                <a:latin typeface="Arial"/>
                <a:cs typeface="Arial"/>
              </a:rPr>
              <a:t>E</a:t>
            </a:r>
            <a:r>
              <a:rPr sz="2000" b="1" spc="-5" dirty="0">
                <a:solidFill>
                  <a:srgbClr val="FFFFFF"/>
                </a:solidFill>
                <a:latin typeface="Arial"/>
                <a:cs typeface="Arial"/>
              </a:rPr>
              <a:t> </a:t>
            </a:r>
            <a:r>
              <a:rPr sz="2000" b="1" dirty="0">
                <a:solidFill>
                  <a:srgbClr val="FFFFFF"/>
                </a:solidFill>
                <a:latin typeface="Arial"/>
                <a:cs typeface="Arial"/>
              </a:rPr>
              <a:t>C</a:t>
            </a:r>
            <a:r>
              <a:rPr sz="2000" b="1" spc="-10" dirty="0">
                <a:solidFill>
                  <a:srgbClr val="FFFFFF"/>
                </a:solidFill>
                <a:latin typeface="Arial"/>
                <a:cs typeface="Arial"/>
              </a:rPr>
              <a:t>LI</a:t>
            </a:r>
            <a:r>
              <a:rPr sz="2000" b="1" dirty="0">
                <a:solidFill>
                  <a:srgbClr val="FFFFFF"/>
                </a:solidFill>
                <a:latin typeface="Arial"/>
                <a:cs typeface="Arial"/>
              </a:rPr>
              <a:t>C</a:t>
            </a:r>
            <a:r>
              <a:rPr sz="2000" b="1" spc="-5" dirty="0">
                <a:solidFill>
                  <a:srgbClr val="FFFFFF"/>
                </a:solidFill>
                <a:latin typeface="Arial"/>
                <a:cs typeface="Arial"/>
              </a:rPr>
              <a:t> </a:t>
            </a:r>
            <a:r>
              <a:rPr sz="2000" b="1" dirty="0">
                <a:solidFill>
                  <a:srgbClr val="FFFFFF"/>
                </a:solidFill>
                <a:latin typeface="Arial"/>
                <a:cs typeface="Arial"/>
              </a:rPr>
              <a:t>DR</a:t>
            </a:r>
            <a:r>
              <a:rPr sz="2000" b="1" spc="-15" dirty="0">
                <a:solidFill>
                  <a:srgbClr val="FFFFFF"/>
                </a:solidFill>
                <a:latin typeface="Arial"/>
                <a:cs typeface="Arial"/>
              </a:rPr>
              <a:t>IVE</a:t>
            </a:r>
            <a:r>
              <a:rPr sz="2000" b="1" spc="-5" dirty="0">
                <a:solidFill>
                  <a:srgbClr val="FFFFFF"/>
                </a:solidFill>
                <a:latin typeface="Arial"/>
                <a:cs typeface="Arial"/>
              </a:rPr>
              <a:t> </a:t>
            </a:r>
            <a:r>
              <a:rPr sz="2000" b="1" dirty="0">
                <a:solidFill>
                  <a:srgbClr val="FFFFFF"/>
                </a:solidFill>
                <a:latin typeface="Arial"/>
                <a:cs typeface="Arial"/>
              </a:rPr>
              <a:t>BEAM</a:t>
            </a:r>
            <a:endParaRPr sz="2000" dirty="0">
              <a:latin typeface="Arial"/>
              <a:cs typeface="Arial"/>
            </a:endParaRPr>
          </a:p>
        </p:txBody>
      </p:sp>
      <p:pic>
        <p:nvPicPr>
          <p:cNvPr id="13" name="Picture 1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886720" y="3021959"/>
            <a:ext cx="4703735" cy="1784051"/>
          </a:xfrm>
          <a:prstGeom prst="rect">
            <a:avLst/>
          </a:prstGeom>
        </p:spPr>
      </p:pic>
      <p:pic>
        <p:nvPicPr>
          <p:cNvPr id="14" name="Picture 1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983981" y="4766473"/>
            <a:ext cx="4682277" cy="1917212"/>
          </a:xfrm>
          <a:prstGeom prst="rect">
            <a:avLst/>
          </a:prstGeom>
        </p:spPr>
      </p:pic>
      <p:pic>
        <p:nvPicPr>
          <p:cNvPr id="16" name="Picture 15"/>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635896" y="746356"/>
            <a:ext cx="5098942" cy="2152126"/>
          </a:xfrm>
          <a:prstGeom prst="rect">
            <a:avLst/>
          </a:prstGeom>
        </p:spPr>
      </p:pic>
      <p:sp>
        <p:nvSpPr>
          <p:cNvPr id="19" name="object 2636"/>
          <p:cNvSpPr txBox="1"/>
          <p:nvPr/>
        </p:nvSpPr>
        <p:spPr>
          <a:xfrm>
            <a:off x="4803214" y="2854542"/>
            <a:ext cx="3585210" cy="215444"/>
          </a:xfrm>
          <a:prstGeom prst="rect">
            <a:avLst/>
          </a:prstGeom>
        </p:spPr>
        <p:txBody>
          <a:bodyPr vert="horz" wrap="square" lIns="0" tIns="0" rIns="0" bIns="0" rtlCol="0">
            <a:spAutoFit/>
          </a:bodyPr>
          <a:lstStyle/>
          <a:p>
            <a:pPr marL="12700">
              <a:lnSpc>
                <a:spcPct val="100000"/>
              </a:lnSpc>
            </a:pPr>
            <a:r>
              <a:rPr sz="1400" dirty="0">
                <a:latin typeface="Calibri"/>
                <a:cs typeface="Calibri"/>
              </a:rPr>
              <a:t>T</a:t>
            </a:r>
            <a:r>
              <a:rPr sz="1400" spc="-10" dirty="0">
                <a:latin typeface="Calibri"/>
                <a:cs typeface="Calibri"/>
              </a:rPr>
              <a:t>BL Beam sweep in ho</a:t>
            </a:r>
            <a:r>
              <a:rPr sz="1400" spc="-5" dirty="0">
                <a:latin typeface="Calibri"/>
                <a:cs typeface="Calibri"/>
              </a:rPr>
              <a:t>rizontal and </a:t>
            </a:r>
            <a:r>
              <a:rPr sz="1400" spc="-10" dirty="0" smtClean="0">
                <a:latin typeface="Calibri"/>
                <a:cs typeface="Calibri"/>
              </a:rPr>
              <a:t>ver</a:t>
            </a:r>
            <a:r>
              <a:rPr lang="fr-FR" sz="1400" spc="60" dirty="0" smtClean="0">
                <a:latin typeface="Calibri"/>
                <a:cs typeface="Calibri"/>
              </a:rPr>
              <a:t>tical</a:t>
            </a:r>
            <a:r>
              <a:rPr sz="1400" spc="-10" dirty="0" smtClean="0">
                <a:latin typeface="Calibri"/>
                <a:cs typeface="Calibri"/>
              </a:rPr>
              <a:t> </a:t>
            </a:r>
            <a:r>
              <a:rPr sz="1400" spc="-10" dirty="0">
                <a:latin typeface="Calibri"/>
                <a:cs typeface="Calibri"/>
              </a:rPr>
              <a:t>planes</a:t>
            </a:r>
            <a:endParaRPr sz="1400" dirty="0">
              <a:latin typeface="Calibri"/>
              <a:cs typeface="Calibri"/>
            </a:endParaRPr>
          </a:p>
        </p:txBody>
      </p:sp>
      <p:sp>
        <p:nvSpPr>
          <p:cNvPr id="20" name="Content Placeholder 1"/>
          <p:cNvSpPr>
            <a:spLocks noGrp="1"/>
          </p:cNvSpPr>
          <p:nvPr>
            <p:ph idx="1"/>
          </p:nvPr>
        </p:nvSpPr>
        <p:spPr>
          <a:xfrm>
            <a:off x="201747" y="1124744"/>
            <a:ext cx="3366628" cy="5252183"/>
          </a:xfrm>
        </p:spPr>
        <p:txBody>
          <a:bodyPr>
            <a:normAutofit fontScale="92500" lnSpcReduction="10000"/>
          </a:bodyPr>
          <a:lstStyle/>
          <a:p>
            <a:pPr algn="just"/>
            <a:r>
              <a:rPr lang="en-GB" sz="2000" dirty="0" smtClean="0"/>
              <a:t>CTBM, pos. 0645 and 0685</a:t>
            </a:r>
          </a:p>
          <a:p>
            <a:endParaRPr lang="en-GB" sz="2000" dirty="0" smtClean="0"/>
          </a:p>
          <a:p>
            <a:pPr algn="just"/>
            <a:r>
              <a:rPr lang="en-GB" sz="2000" dirty="0" smtClean="0"/>
              <a:t>Evaluate the influence of 12 GHz PETS interference (130 MW in CLIC) in the linearity of the device.</a:t>
            </a:r>
          </a:p>
          <a:p>
            <a:endParaRPr lang="en-GB" sz="2000" dirty="0" smtClean="0"/>
          </a:p>
          <a:p>
            <a:pPr algn="just"/>
            <a:r>
              <a:rPr lang="en-GB" sz="2000" dirty="0" smtClean="0"/>
              <a:t>Beam steered by corrector 0510.</a:t>
            </a:r>
          </a:p>
          <a:p>
            <a:endParaRPr lang="en-GB" sz="2000" dirty="0" smtClean="0"/>
          </a:p>
          <a:p>
            <a:r>
              <a:rPr lang="en-GB" sz="2000" dirty="0" smtClean="0"/>
              <a:t>Reference BPMs: Inductive BPMs 0520 </a:t>
            </a:r>
            <a:r>
              <a:rPr lang="en-GB" sz="2000" dirty="0"/>
              <a:t>and </a:t>
            </a:r>
            <a:r>
              <a:rPr lang="en-GB" sz="2000" dirty="0" smtClean="0"/>
              <a:t>0750</a:t>
            </a:r>
          </a:p>
          <a:p>
            <a:endParaRPr lang="en-US" sz="2000" dirty="0"/>
          </a:p>
          <a:p>
            <a:r>
              <a:rPr lang="en-GB" sz="2000" dirty="0"/>
              <a:t>Three test scenarios: 2.4 MW, 40 MW and 60 MW PETS power interference at 12 </a:t>
            </a:r>
            <a:r>
              <a:rPr lang="en-GB" sz="2000" dirty="0" smtClean="0"/>
              <a:t>GHz</a:t>
            </a:r>
          </a:p>
          <a:p>
            <a:endParaRPr lang="en-GB" sz="2000" dirty="0" smtClean="0"/>
          </a:p>
        </p:txBody>
      </p:sp>
      <p:sp>
        <p:nvSpPr>
          <p:cNvPr id="2" name="Title 1"/>
          <p:cNvSpPr>
            <a:spLocks noGrp="1"/>
          </p:cNvSpPr>
          <p:nvPr>
            <p:ph type="title"/>
          </p:nvPr>
        </p:nvSpPr>
        <p:spPr/>
        <p:txBody>
          <a:bodyPr>
            <a:normAutofit fontScale="90000"/>
          </a:bodyPr>
          <a:lstStyle/>
          <a:p>
            <a:r>
              <a:rPr lang="en-US" dirty="0" smtClean="0"/>
              <a:t>Linearity/Sensitivity Tests</a:t>
            </a:r>
            <a:endParaRPr lang="en-GB" dirty="0"/>
          </a:p>
        </p:txBody>
      </p:sp>
      <p:sp>
        <p:nvSpPr>
          <p:cNvPr id="3" name="Marcador de fecha 2"/>
          <p:cNvSpPr>
            <a:spLocks noGrp="1"/>
          </p:cNvSpPr>
          <p:nvPr>
            <p:ph type="dt" sz="half" idx="10"/>
          </p:nvPr>
        </p:nvSpPr>
        <p:spPr/>
        <p:txBody>
          <a:bodyPr/>
          <a:lstStyle/>
          <a:p>
            <a:r>
              <a:rPr lang="es-ES_tradnl" smtClean="0">
                <a:solidFill>
                  <a:prstClr val="black">
                    <a:tint val="75000"/>
                  </a:prstClr>
                </a:solidFill>
              </a:rPr>
              <a:t>30 May - 5 June 2016</a:t>
            </a:r>
            <a:endParaRPr lang="en-US">
              <a:solidFill>
                <a:prstClr val="black">
                  <a:tint val="75000"/>
                </a:prstClr>
              </a:solidFill>
            </a:endParaRPr>
          </a:p>
        </p:txBody>
      </p:sp>
      <p:sp>
        <p:nvSpPr>
          <p:cNvPr id="4" name="Marcador de pie de página 3"/>
          <p:cNvSpPr>
            <a:spLocks noGrp="1"/>
          </p:cNvSpPr>
          <p:nvPr>
            <p:ph type="ftr" sz="quarter" idx="11"/>
          </p:nvPr>
        </p:nvSpPr>
        <p:spPr/>
        <p:txBody>
          <a:bodyPr/>
          <a:lstStyle/>
          <a:p>
            <a:r>
              <a:rPr lang="en-GB" smtClean="0"/>
              <a:t>ECFA LCWS 2016</a:t>
            </a:r>
            <a:endParaRPr lang="es-ES" dirty="0"/>
          </a:p>
        </p:txBody>
      </p:sp>
    </p:spTree>
    <p:extLst>
      <p:ext uri="{BB962C8B-B14F-4D97-AF65-F5344CB8AC3E}">
        <p14:creationId xmlns:p14="http://schemas.microsoft.com/office/powerpoint/2010/main" val="1291751268"/>
      </p:ext>
    </p:extLst>
  </p:cSld>
  <p:clrMapOvr>
    <a:masterClrMapping/>
  </p:clrMapOvr>
  <p:timing>
    <p:tnLst>
      <p:par>
        <p:cTn xmlns:p14="http://schemas.microsoft.com/office/powerpoint/2010/mai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lide Number Placeholder 7"/>
          <p:cNvSpPr>
            <a:spLocks noGrp="1"/>
          </p:cNvSpPr>
          <p:nvPr>
            <p:ph type="sldNum" sz="quarter" idx="12"/>
          </p:nvPr>
        </p:nvSpPr>
        <p:spPr/>
        <p:txBody>
          <a:bodyPr/>
          <a:lstStyle/>
          <a:p>
            <a:fld id="{09B09AB9-44D9-42B0-85D4-7FA1C5A46970}" type="slidenum">
              <a:rPr lang="en-GB" smtClean="0"/>
              <a:t>66</a:t>
            </a:fld>
            <a:endParaRPr lang="en-GB" dirty="0"/>
          </a:p>
        </p:txBody>
      </p:sp>
      <p:sp>
        <p:nvSpPr>
          <p:cNvPr id="11" name="object 4"/>
          <p:cNvSpPr txBox="1"/>
          <p:nvPr/>
        </p:nvSpPr>
        <p:spPr>
          <a:xfrm>
            <a:off x="769603" y="489521"/>
            <a:ext cx="7505065" cy="279400"/>
          </a:xfrm>
          <a:prstGeom prst="rect">
            <a:avLst/>
          </a:prstGeom>
        </p:spPr>
        <p:txBody>
          <a:bodyPr vert="horz" wrap="square" lIns="0" tIns="0" rIns="0" bIns="0" rtlCol="0">
            <a:spAutoFit/>
          </a:bodyPr>
          <a:lstStyle/>
          <a:p>
            <a:pPr marL="12700">
              <a:lnSpc>
                <a:spcPct val="100000"/>
              </a:lnSpc>
            </a:pPr>
            <a:r>
              <a:rPr sz="2000" b="1" spc="-15" dirty="0">
                <a:solidFill>
                  <a:srgbClr val="FFFFFF"/>
                </a:solidFill>
                <a:latin typeface="Arial"/>
                <a:cs typeface="Arial"/>
              </a:rPr>
              <a:t>STR</a:t>
            </a:r>
            <a:r>
              <a:rPr sz="2000" b="1" spc="-10" dirty="0">
                <a:solidFill>
                  <a:srgbClr val="FFFFFF"/>
                </a:solidFill>
                <a:latin typeface="Arial"/>
                <a:cs typeface="Arial"/>
              </a:rPr>
              <a:t>IPLIN</a:t>
            </a:r>
            <a:r>
              <a:rPr sz="2000" b="1" spc="-15" dirty="0">
                <a:solidFill>
                  <a:srgbClr val="FFFFFF"/>
                </a:solidFill>
                <a:latin typeface="Arial"/>
                <a:cs typeface="Arial"/>
              </a:rPr>
              <a:t>E</a:t>
            </a:r>
            <a:r>
              <a:rPr sz="2000" b="1" spc="-5" dirty="0">
                <a:solidFill>
                  <a:srgbClr val="FFFFFF"/>
                </a:solidFill>
                <a:latin typeface="Arial"/>
                <a:cs typeface="Arial"/>
              </a:rPr>
              <a:t> </a:t>
            </a:r>
            <a:r>
              <a:rPr sz="2000" b="1" dirty="0">
                <a:solidFill>
                  <a:srgbClr val="FFFFFF"/>
                </a:solidFill>
                <a:latin typeface="Arial"/>
                <a:cs typeface="Arial"/>
              </a:rPr>
              <a:t>BPM</a:t>
            </a:r>
            <a:r>
              <a:rPr sz="2000" b="1" spc="-5" dirty="0">
                <a:solidFill>
                  <a:srgbClr val="FFFFFF"/>
                </a:solidFill>
                <a:latin typeface="Arial"/>
                <a:cs typeface="Arial"/>
              </a:rPr>
              <a:t> </a:t>
            </a:r>
            <a:r>
              <a:rPr sz="2000" b="1" dirty="0">
                <a:solidFill>
                  <a:srgbClr val="FFFFFF"/>
                </a:solidFill>
                <a:latin typeface="Arial"/>
                <a:cs typeface="Arial"/>
              </a:rPr>
              <a:t>D</a:t>
            </a:r>
            <a:r>
              <a:rPr sz="2000" b="1" spc="-15" dirty="0">
                <a:solidFill>
                  <a:srgbClr val="FFFFFF"/>
                </a:solidFill>
                <a:latin typeface="Arial"/>
                <a:cs typeface="Arial"/>
              </a:rPr>
              <a:t>EVELO</a:t>
            </a:r>
            <a:r>
              <a:rPr sz="2000" b="1" dirty="0">
                <a:solidFill>
                  <a:srgbClr val="FFFFFF"/>
                </a:solidFill>
                <a:latin typeface="Arial"/>
                <a:cs typeface="Arial"/>
              </a:rPr>
              <a:t>PMEN</a:t>
            </a:r>
            <a:r>
              <a:rPr sz="2000" b="1" spc="-15" dirty="0">
                <a:solidFill>
                  <a:srgbClr val="FFFFFF"/>
                </a:solidFill>
                <a:latin typeface="Arial"/>
                <a:cs typeface="Arial"/>
              </a:rPr>
              <a:t>T</a:t>
            </a:r>
            <a:r>
              <a:rPr sz="2000" b="1" spc="-5" dirty="0">
                <a:solidFill>
                  <a:srgbClr val="FFFFFF"/>
                </a:solidFill>
                <a:latin typeface="Arial"/>
                <a:cs typeface="Arial"/>
              </a:rPr>
              <a:t> </a:t>
            </a:r>
            <a:r>
              <a:rPr sz="2000" b="1" spc="-15" dirty="0">
                <a:solidFill>
                  <a:srgbClr val="FFFFFF"/>
                </a:solidFill>
                <a:latin typeface="Arial"/>
                <a:cs typeface="Arial"/>
              </a:rPr>
              <a:t>FO</a:t>
            </a:r>
            <a:r>
              <a:rPr sz="2000" b="1" dirty="0">
                <a:solidFill>
                  <a:srgbClr val="FFFFFF"/>
                </a:solidFill>
                <a:latin typeface="Arial"/>
                <a:cs typeface="Arial"/>
              </a:rPr>
              <a:t>R</a:t>
            </a:r>
            <a:r>
              <a:rPr sz="2000" b="1" spc="-5" dirty="0">
                <a:solidFill>
                  <a:srgbClr val="FFFFFF"/>
                </a:solidFill>
                <a:latin typeface="Arial"/>
                <a:cs typeface="Arial"/>
              </a:rPr>
              <a:t> </a:t>
            </a:r>
            <a:r>
              <a:rPr sz="2000" b="1" spc="-15" dirty="0">
                <a:solidFill>
                  <a:srgbClr val="FFFFFF"/>
                </a:solidFill>
                <a:latin typeface="Arial"/>
                <a:cs typeface="Arial"/>
              </a:rPr>
              <a:t>T</a:t>
            </a:r>
            <a:r>
              <a:rPr sz="2000" b="1" dirty="0">
                <a:solidFill>
                  <a:srgbClr val="FFFFFF"/>
                </a:solidFill>
                <a:latin typeface="Arial"/>
                <a:cs typeface="Arial"/>
              </a:rPr>
              <a:t>H</a:t>
            </a:r>
            <a:r>
              <a:rPr sz="2000" b="1" spc="-15" dirty="0">
                <a:solidFill>
                  <a:srgbClr val="FFFFFF"/>
                </a:solidFill>
                <a:latin typeface="Arial"/>
                <a:cs typeface="Arial"/>
              </a:rPr>
              <a:t>E</a:t>
            </a:r>
            <a:r>
              <a:rPr sz="2000" b="1" spc="-5" dirty="0">
                <a:solidFill>
                  <a:srgbClr val="FFFFFF"/>
                </a:solidFill>
                <a:latin typeface="Arial"/>
                <a:cs typeface="Arial"/>
              </a:rPr>
              <a:t> </a:t>
            </a:r>
            <a:r>
              <a:rPr sz="2000" b="1" dirty="0">
                <a:solidFill>
                  <a:srgbClr val="FFFFFF"/>
                </a:solidFill>
                <a:latin typeface="Arial"/>
                <a:cs typeface="Arial"/>
              </a:rPr>
              <a:t>C</a:t>
            </a:r>
            <a:r>
              <a:rPr sz="2000" b="1" spc="-10" dirty="0">
                <a:solidFill>
                  <a:srgbClr val="FFFFFF"/>
                </a:solidFill>
                <a:latin typeface="Arial"/>
                <a:cs typeface="Arial"/>
              </a:rPr>
              <a:t>LI</a:t>
            </a:r>
            <a:r>
              <a:rPr sz="2000" b="1" dirty="0">
                <a:solidFill>
                  <a:srgbClr val="FFFFFF"/>
                </a:solidFill>
                <a:latin typeface="Arial"/>
                <a:cs typeface="Arial"/>
              </a:rPr>
              <a:t>C</a:t>
            </a:r>
            <a:r>
              <a:rPr sz="2000" b="1" spc="-5" dirty="0">
                <a:solidFill>
                  <a:srgbClr val="FFFFFF"/>
                </a:solidFill>
                <a:latin typeface="Arial"/>
                <a:cs typeface="Arial"/>
              </a:rPr>
              <a:t> </a:t>
            </a:r>
            <a:r>
              <a:rPr sz="2000" b="1" dirty="0">
                <a:solidFill>
                  <a:srgbClr val="FFFFFF"/>
                </a:solidFill>
                <a:latin typeface="Arial"/>
                <a:cs typeface="Arial"/>
              </a:rPr>
              <a:t>DR</a:t>
            </a:r>
            <a:r>
              <a:rPr sz="2000" b="1" spc="-15" dirty="0">
                <a:solidFill>
                  <a:srgbClr val="FFFFFF"/>
                </a:solidFill>
                <a:latin typeface="Arial"/>
                <a:cs typeface="Arial"/>
              </a:rPr>
              <a:t>IVE</a:t>
            </a:r>
            <a:r>
              <a:rPr sz="2000" b="1" spc="-5" dirty="0">
                <a:solidFill>
                  <a:srgbClr val="FFFFFF"/>
                </a:solidFill>
                <a:latin typeface="Arial"/>
                <a:cs typeface="Arial"/>
              </a:rPr>
              <a:t> </a:t>
            </a:r>
            <a:r>
              <a:rPr sz="2000" b="1" dirty="0">
                <a:solidFill>
                  <a:srgbClr val="FFFFFF"/>
                </a:solidFill>
                <a:latin typeface="Arial"/>
                <a:cs typeface="Arial"/>
              </a:rPr>
              <a:t>BEAM</a:t>
            </a:r>
            <a:endParaRPr sz="2000" dirty="0">
              <a:latin typeface="Arial"/>
              <a:cs typeface="Arial"/>
            </a:endParaRPr>
          </a:p>
        </p:txBody>
      </p:sp>
      <p:pic>
        <p:nvPicPr>
          <p:cNvPr id="15" name="Picture 1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407906" y="1109167"/>
            <a:ext cx="4229029" cy="2395797"/>
          </a:xfrm>
          <a:prstGeom prst="rect">
            <a:avLst/>
          </a:prstGeom>
        </p:spPr>
      </p:pic>
      <p:pic>
        <p:nvPicPr>
          <p:cNvPr id="17" name="Picture 1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467824" y="3575778"/>
            <a:ext cx="4411170" cy="2494260"/>
          </a:xfrm>
          <a:prstGeom prst="rect">
            <a:avLst/>
          </a:prstGeom>
        </p:spPr>
      </p:pic>
      <p:sp>
        <p:nvSpPr>
          <p:cNvPr id="20" name="Content Placeholder 1"/>
          <p:cNvSpPr>
            <a:spLocks noGrp="1"/>
          </p:cNvSpPr>
          <p:nvPr>
            <p:ph idx="1"/>
          </p:nvPr>
        </p:nvSpPr>
        <p:spPr>
          <a:xfrm>
            <a:off x="87370" y="1065585"/>
            <a:ext cx="4320480" cy="6032969"/>
          </a:xfrm>
        </p:spPr>
        <p:txBody>
          <a:bodyPr>
            <a:normAutofit/>
          </a:bodyPr>
          <a:lstStyle/>
          <a:p>
            <a:r>
              <a:rPr lang="en-GB" sz="1600" dirty="0" smtClean="0"/>
              <a:t>Singular Value Decomposition (SVD) analysis used to separate highly-correlated, systematic beam effects from uncorrelated BPM noise floor.</a:t>
            </a:r>
          </a:p>
          <a:p>
            <a:endParaRPr lang="en-US" sz="1600" dirty="0"/>
          </a:p>
          <a:p>
            <a:r>
              <a:rPr lang="en-US" sz="1600" dirty="0" smtClean="0"/>
              <a:t>Analysis performed for 1000 shots acquired from a centered 22 A beam.</a:t>
            </a:r>
          </a:p>
          <a:p>
            <a:endParaRPr lang="en-US" sz="1600" dirty="0"/>
          </a:p>
          <a:p>
            <a:r>
              <a:rPr lang="en-US" sz="1600" dirty="0" smtClean="0"/>
              <a:t>Position data are recorded for all 9 BPMs in the Drive Beam line of TBM and decomposed.</a:t>
            </a:r>
          </a:p>
          <a:p>
            <a:pPr marL="0" indent="0">
              <a:buNone/>
            </a:pPr>
            <a:endParaRPr lang="en-GB" sz="1600" dirty="0" smtClean="0"/>
          </a:p>
          <a:p>
            <a:r>
              <a:rPr lang="en-US" sz="1600" dirty="0" smtClean="0"/>
              <a:t>Eigenvalues corresponding to high correlation region (first 5 in this case) are set to zero and the position data matrix is recomputed.</a:t>
            </a:r>
            <a:endParaRPr lang="en-GB" sz="1600" dirty="0" smtClean="0"/>
          </a:p>
          <a:p>
            <a:endParaRPr lang="en-GB" sz="1600" dirty="0"/>
          </a:p>
          <a:p>
            <a:r>
              <a:rPr lang="en-GB" sz="1600" dirty="0" smtClean="0"/>
              <a:t>The standard deviation of the recomputed matrix columns gives the measured resolution for our prototypes:</a:t>
            </a:r>
          </a:p>
          <a:p>
            <a:pPr lvl="1">
              <a:buFont typeface="Arial" panose="020B0604020202020204" pitchFamily="34" charset="0"/>
              <a:buChar char="•"/>
            </a:pPr>
            <a:r>
              <a:rPr lang="en-GB" sz="1600" dirty="0" smtClean="0"/>
              <a:t>BPM0645 (#5)</a:t>
            </a:r>
            <a:r>
              <a:rPr lang="en-GB" sz="1600" b="1" dirty="0" smtClean="0"/>
              <a:t>: </a:t>
            </a:r>
            <a:r>
              <a:rPr lang="en-GB" sz="1600" b="1" dirty="0" smtClean="0">
                <a:solidFill>
                  <a:srgbClr val="FF0000"/>
                </a:solidFill>
              </a:rPr>
              <a:t>1.4 </a:t>
            </a:r>
            <a:r>
              <a:rPr lang="en-GB" sz="1600" b="1" dirty="0">
                <a:solidFill>
                  <a:srgbClr val="FF0000"/>
                </a:solidFill>
              </a:rPr>
              <a:t>µm (</a:t>
            </a:r>
            <a:r>
              <a:rPr lang="en-GB" sz="1600" b="1" dirty="0" smtClean="0">
                <a:solidFill>
                  <a:srgbClr val="FF0000"/>
                </a:solidFill>
              </a:rPr>
              <a:t>H) , </a:t>
            </a:r>
            <a:r>
              <a:rPr lang="en-GB" sz="1600" b="1" dirty="0">
                <a:solidFill>
                  <a:srgbClr val="FF0000"/>
                </a:solidFill>
              </a:rPr>
              <a:t>0.5 µm </a:t>
            </a:r>
            <a:r>
              <a:rPr lang="en-GB" sz="1600" b="1" dirty="0" smtClean="0">
                <a:solidFill>
                  <a:srgbClr val="FF0000"/>
                </a:solidFill>
              </a:rPr>
              <a:t>(V) </a:t>
            </a:r>
          </a:p>
          <a:p>
            <a:pPr lvl="1">
              <a:buFont typeface="Arial" panose="020B0604020202020204" pitchFamily="34" charset="0"/>
              <a:buChar char="•"/>
            </a:pPr>
            <a:r>
              <a:rPr lang="en-GB" sz="1600" dirty="0" smtClean="0"/>
              <a:t>BPM0685 (#6)</a:t>
            </a:r>
            <a:r>
              <a:rPr lang="en-GB" sz="1600" b="1" dirty="0" smtClean="0"/>
              <a:t>: </a:t>
            </a:r>
            <a:r>
              <a:rPr lang="en-GB" sz="1600" b="1" dirty="0" smtClean="0">
                <a:solidFill>
                  <a:srgbClr val="FF0000"/>
                </a:solidFill>
              </a:rPr>
              <a:t>2.4 </a:t>
            </a:r>
            <a:r>
              <a:rPr lang="en-GB" sz="1600" b="1" dirty="0">
                <a:solidFill>
                  <a:srgbClr val="FF0000"/>
                </a:solidFill>
              </a:rPr>
              <a:t>µm (H) , </a:t>
            </a:r>
            <a:r>
              <a:rPr lang="en-GB" sz="1600" b="1" dirty="0" smtClean="0">
                <a:solidFill>
                  <a:srgbClr val="FF0000"/>
                </a:solidFill>
              </a:rPr>
              <a:t>2.5 </a:t>
            </a:r>
            <a:r>
              <a:rPr lang="en-GB" sz="1600" b="1" dirty="0">
                <a:solidFill>
                  <a:srgbClr val="FF0000"/>
                </a:solidFill>
              </a:rPr>
              <a:t>µm (V) </a:t>
            </a:r>
          </a:p>
          <a:p>
            <a:pPr marL="393192" lvl="1" indent="0">
              <a:buNone/>
            </a:pPr>
            <a:endParaRPr lang="en-GB" sz="1600" b="1" dirty="0"/>
          </a:p>
          <a:p>
            <a:pPr marL="393192" lvl="1" indent="0">
              <a:buNone/>
            </a:pPr>
            <a:endParaRPr lang="en-GB" sz="2000" dirty="0"/>
          </a:p>
          <a:p>
            <a:pPr marL="393192" lvl="1" indent="0">
              <a:buNone/>
            </a:pPr>
            <a:endParaRPr lang="en-GB" sz="2000" b="1" dirty="0" smtClean="0"/>
          </a:p>
          <a:p>
            <a:pPr marL="393192" lvl="1" indent="0">
              <a:buNone/>
            </a:pPr>
            <a:endParaRPr lang="en-GB" b="1" dirty="0" smtClean="0"/>
          </a:p>
          <a:p>
            <a:pPr>
              <a:buFont typeface="Wingdings" panose="05000000000000000000" pitchFamily="2" charset="2"/>
              <a:buChar char="Ø"/>
            </a:pPr>
            <a:endParaRPr lang="en-GB" dirty="0"/>
          </a:p>
        </p:txBody>
      </p:sp>
      <p:sp>
        <p:nvSpPr>
          <p:cNvPr id="2" name="Title 1"/>
          <p:cNvSpPr>
            <a:spLocks noGrp="1"/>
          </p:cNvSpPr>
          <p:nvPr>
            <p:ph type="title"/>
          </p:nvPr>
        </p:nvSpPr>
        <p:spPr>
          <a:xfrm>
            <a:off x="407335" y="277025"/>
            <a:ext cx="8229600" cy="576064"/>
          </a:xfrm>
        </p:spPr>
        <p:txBody>
          <a:bodyPr>
            <a:normAutofit fontScale="90000"/>
          </a:bodyPr>
          <a:lstStyle/>
          <a:p>
            <a:r>
              <a:rPr lang="en-US" dirty="0" smtClean="0"/>
              <a:t>Resolution Tests</a:t>
            </a:r>
            <a:endParaRPr lang="en-GB" dirty="0"/>
          </a:p>
        </p:txBody>
      </p:sp>
      <p:sp>
        <p:nvSpPr>
          <p:cNvPr id="3" name="Marcador de fecha 2"/>
          <p:cNvSpPr>
            <a:spLocks noGrp="1"/>
          </p:cNvSpPr>
          <p:nvPr>
            <p:ph type="dt" sz="half" idx="10"/>
          </p:nvPr>
        </p:nvSpPr>
        <p:spPr/>
        <p:txBody>
          <a:bodyPr/>
          <a:lstStyle/>
          <a:p>
            <a:r>
              <a:rPr lang="es-ES_tradnl" smtClean="0">
                <a:solidFill>
                  <a:prstClr val="black">
                    <a:tint val="75000"/>
                  </a:prstClr>
                </a:solidFill>
              </a:rPr>
              <a:t>30 May - 5 June 2016</a:t>
            </a:r>
            <a:endParaRPr lang="en-US">
              <a:solidFill>
                <a:prstClr val="black">
                  <a:tint val="75000"/>
                </a:prstClr>
              </a:solidFill>
            </a:endParaRPr>
          </a:p>
        </p:txBody>
      </p:sp>
      <p:sp>
        <p:nvSpPr>
          <p:cNvPr id="4" name="Marcador de pie de página 3"/>
          <p:cNvSpPr>
            <a:spLocks noGrp="1"/>
          </p:cNvSpPr>
          <p:nvPr>
            <p:ph type="ftr" sz="quarter" idx="11"/>
          </p:nvPr>
        </p:nvSpPr>
        <p:spPr/>
        <p:txBody>
          <a:bodyPr/>
          <a:lstStyle/>
          <a:p>
            <a:r>
              <a:rPr lang="en-GB" smtClean="0"/>
              <a:t>ECFA LCWS 2016</a:t>
            </a:r>
            <a:endParaRPr lang="es-ES" dirty="0"/>
          </a:p>
        </p:txBody>
      </p:sp>
    </p:spTree>
    <p:extLst>
      <p:ext uri="{BB962C8B-B14F-4D97-AF65-F5344CB8AC3E}">
        <p14:creationId xmlns:p14="http://schemas.microsoft.com/office/powerpoint/2010/main" val="2271289760"/>
      </p:ext>
    </p:extLst>
  </p:cSld>
  <p:clrMapOvr>
    <a:masterClrMapping/>
  </p:clrMapOvr>
  <p:timing>
    <p:tnLst>
      <p:par>
        <p:cTn xmlns:p14="http://schemas.microsoft.com/office/powerpoint/2010/mai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lide Number Placeholder 7"/>
          <p:cNvSpPr>
            <a:spLocks noGrp="1"/>
          </p:cNvSpPr>
          <p:nvPr>
            <p:ph type="sldNum" sz="quarter" idx="12"/>
          </p:nvPr>
        </p:nvSpPr>
        <p:spPr>
          <a:xfrm>
            <a:off x="6963997" y="6426503"/>
            <a:ext cx="2133600" cy="365125"/>
          </a:xfrm>
        </p:spPr>
        <p:txBody>
          <a:bodyPr/>
          <a:lstStyle/>
          <a:p>
            <a:fld id="{09B09AB9-44D9-42B0-85D4-7FA1C5A46970}" type="slidenum">
              <a:rPr lang="en-GB" smtClean="0"/>
              <a:t>67</a:t>
            </a:fld>
            <a:endParaRPr lang="en-GB" dirty="0"/>
          </a:p>
        </p:txBody>
      </p:sp>
      <p:sp>
        <p:nvSpPr>
          <p:cNvPr id="11" name="object 4"/>
          <p:cNvSpPr txBox="1"/>
          <p:nvPr/>
        </p:nvSpPr>
        <p:spPr>
          <a:xfrm>
            <a:off x="769603" y="489521"/>
            <a:ext cx="7505065" cy="279400"/>
          </a:xfrm>
          <a:prstGeom prst="rect">
            <a:avLst/>
          </a:prstGeom>
        </p:spPr>
        <p:txBody>
          <a:bodyPr vert="horz" wrap="square" lIns="0" tIns="0" rIns="0" bIns="0" rtlCol="0">
            <a:spAutoFit/>
          </a:bodyPr>
          <a:lstStyle/>
          <a:p>
            <a:pPr marL="12700">
              <a:lnSpc>
                <a:spcPct val="100000"/>
              </a:lnSpc>
            </a:pPr>
            <a:r>
              <a:rPr sz="2000" b="1" spc="-15" dirty="0">
                <a:solidFill>
                  <a:srgbClr val="FFFFFF"/>
                </a:solidFill>
                <a:latin typeface="Arial"/>
                <a:cs typeface="Arial"/>
              </a:rPr>
              <a:t>STR</a:t>
            </a:r>
            <a:r>
              <a:rPr sz="2000" b="1" spc="-10" dirty="0">
                <a:solidFill>
                  <a:srgbClr val="FFFFFF"/>
                </a:solidFill>
                <a:latin typeface="Arial"/>
                <a:cs typeface="Arial"/>
              </a:rPr>
              <a:t>IPLIN</a:t>
            </a:r>
            <a:r>
              <a:rPr sz="2000" b="1" spc="-15" dirty="0">
                <a:solidFill>
                  <a:srgbClr val="FFFFFF"/>
                </a:solidFill>
                <a:latin typeface="Arial"/>
                <a:cs typeface="Arial"/>
              </a:rPr>
              <a:t>E</a:t>
            </a:r>
            <a:r>
              <a:rPr sz="2000" b="1" spc="-5" dirty="0">
                <a:solidFill>
                  <a:srgbClr val="FFFFFF"/>
                </a:solidFill>
                <a:latin typeface="Arial"/>
                <a:cs typeface="Arial"/>
              </a:rPr>
              <a:t> </a:t>
            </a:r>
            <a:r>
              <a:rPr sz="2000" b="1" dirty="0">
                <a:solidFill>
                  <a:srgbClr val="FFFFFF"/>
                </a:solidFill>
                <a:latin typeface="Arial"/>
                <a:cs typeface="Arial"/>
              </a:rPr>
              <a:t>BPM</a:t>
            </a:r>
            <a:r>
              <a:rPr sz="2000" b="1" spc="-5" dirty="0">
                <a:solidFill>
                  <a:srgbClr val="FFFFFF"/>
                </a:solidFill>
                <a:latin typeface="Arial"/>
                <a:cs typeface="Arial"/>
              </a:rPr>
              <a:t> </a:t>
            </a:r>
            <a:r>
              <a:rPr sz="2000" b="1" dirty="0">
                <a:solidFill>
                  <a:srgbClr val="FFFFFF"/>
                </a:solidFill>
                <a:latin typeface="Arial"/>
                <a:cs typeface="Arial"/>
              </a:rPr>
              <a:t>D</a:t>
            </a:r>
            <a:r>
              <a:rPr sz="2000" b="1" spc="-15" dirty="0">
                <a:solidFill>
                  <a:srgbClr val="FFFFFF"/>
                </a:solidFill>
                <a:latin typeface="Arial"/>
                <a:cs typeface="Arial"/>
              </a:rPr>
              <a:t>EVELO</a:t>
            </a:r>
            <a:r>
              <a:rPr sz="2000" b="1" dirty="0">
                <a:solidFill>
                  <a:srgbClr val="FFFFFF"/>
                </a:solidFill>
                <a:latin typeface="Arial"/>
                <a:cs typeface="Arial"/>
              </a:rPr>
              <a:t>PMEN</a:t>
            </a:r>
            <a:r>
              <a:rPr sz="2000" b="1" spc="-15" dirty="0">
                <a:solidFill>
                  <a:srgbClr val="FFFFFF"/>
                </a:solidFill>
                <a:latin typeface="Arial"/>
                <a:cs typeface="Arial"/>
              </a:rPr>
              <a:t>T</a:t>
            </a:r>
            <a:r>
              <a:rPr sz="2000" b="1" spc="-5" dirty="0">
                <a:solidFill>
                  <a:srgbClr val="FFFFFF"/>
                </a:solidFill>
                <a:latin typeface="Arial"/>
                <a:cs typeface="Arial"/>
              </a:rPr>
              <a:t> </a:t>
            </a:r>
            <a:r>
              <a:rPr sz="2000" b="1" spc="-15" dirty="0">
                <a:solidFill>
                  <a:srgbClr val="FFFFFF"/>
                </a:solidFill>
                <a:latin typeface="Arial"/>
                <a:cs typeface="Arial"/>
              </a:rPr>
              <a:t>FO</a:t>
            </a:r>
            <a:r>
              <a:rPr sz="2000" b="1" dirty="0">
                <a:solidFill>
                  <a:srgbClr val="FFFFFF"/>
                </a:solidFill>
                <a:latin typeface="Arial"/>
                <a:cs typeface="Arial"/>
              </a:rPr>
              <a:t>R</a:t>
            </a:r>
            <a:r>
              <a:rPr sz="2000" b="1" spc="-5" dirty="0">
                <a:solidFill>
                  <a:srgbClr val="FFFFFF"/>
                </a:solidFill>
                <a:latin typeface="Arial"/>
                <a:cs typeface="Arial"/>
              </a:rPr>
              <a:t> </a:t>
            </a:r>
            <a:r>
              <a:rPr sz="2000" b="1" spc="-15" dirty="0">
                <a:solidFill>
                  <a:srgbClr val="FFFFFF"/>
                </a:solidFill>
                <a:latin typeface="Arial"/>
                <a:cs typeface="Arial"/>
              </a:rPr>
              <a:t>T</a:t>
            </a:r>
            <a:r>
              <a:rPr sz="2000" b="1" dirty="0">
                <a:solidFill>
                  <a:srgbClr val="FFFFFF"/>
                </a:solidFill>
                <a:latin typeface="Arial"/>
                <a:cs typeface="Arial"/>
              </a:rPr>
              <a:t>H</a:t>
            </a:r>
            <a:r>
              <a:rPr sz="2000" b="1" spc="-15" dirty="0">
                <a:solidFill>
                  <a:srgbClr val="FFFFFF"/>
                </a:solidFill>
                <a:latin typeface="Arial"/>
                <a:cs typeface="Arial"/>
              </a:rPr>
              <a:t>E</a:t>
            </a:r>
            <a:r>
              <a:rPr sz="2000" b="1" spc="-5" dirty="0">
                <a:solidFill>
                  <a:srgbClr val="FFFFFF"/>
                </a:solidFill>
                <a:latin typeface="Arial"/>
                <a:cs typeface="Arial"/>
              </a:rPr>
              <a:t> </a:t>
            </a:r>
            <a:r>
              <a:rPr sz="2000" b="1" dirty="0">
                <a:solidFill>
                  <a:srgbClr val="FFFFFF"/>
                </a:solidFill>
                <a:latin typeface="Arial"/>
                <a:cs typeface="Arial"/>
              </a:rPr>
              <a:t>C</a:t>
            </a:r>
            <a:r>
              <a:rPr sz="2000" b="1" spc="-10" dirty="0">
                <a:solidFill>
                  <a:srgbClr val="FFFFFF"/>
                </a:solidFill>
                <a:latin typeface="Arial"/>
                <a:cs typeface="Arial"/>
              </a:rPr>
              <a:t>LI</a:t>
            </a:r>
            <a:r>
              <a:rPr sz="2000" b="1" dirty="0">
                <a:solidFill>
                  <a:srgbClr val="FFFFFF"/>
                </a:solidFill>
                <a:latin typeface="Arial"/>
                <a:cs typeface="Arial"/>
              </a:rPr>
              <a:t>C</a:t>
            </a:r>
            <a:r>
              <a:rPr sz="2000" b="1" spc="-5" dirty="0">
                <a:solidFill>
                  <a:srgbClr val="FFFFFF"/>
                </a:solidFill>
                <a:latin typeface="Arial"/>
                <a:cs typeface="Arial"/>
              </a:rPr>
              <a:t> </a:t>
            </a:r>
            <a:r>
              <a:rPr sz="2000" b="1" dirty="0">
                <a:solidFill>
                  <a:srgbClr val="FFFFFF"/>
                </a:solidFill>
                <a:latin typeface="Arial"/>
                <a:cs typeface="Arial"/>
              </a:rPr>
              <a:t>DR</a:t>
            </a:r>
            <a:r>
              <a:rPr sz="2000" b="1" spc="-15" dirty="0">
                <a:solidFill>
                  <a:srgbClr val="FFFFFF"/>
                </a:solidFill>
                <a:latin typeface="Arial"/>
                <a:cs typeface="Arial"/>
              </a:rPr>
              <a:t>IVE</a:t>
            </a:r>
            <a:r>
              <a:rPr sz="2000" b="1" spc="-5" dirty="0">
                <a:solidFill>
                  <a:srgbClr val="FFFFFF"/>
                </a:solidFill>
                <a:latin typeface="Arial"/>
                <a:cs typeface="Arial"/>
              </a:rPr>
              <a:t> </a:t>
            </a:r>
            <a:r>
              <a:rPr sz="2000" b="1" dirty="0">
                <a:solidFill>
                  <a:srgbClr val="FFFFFF"/>
                </a:solidFill>
                <a:latin typeface="Arial"/>
                <a:cs typeface="Arial"/>
              </a:rPr>
              <a:t>BEAM</a:t>
            </a:r>
            <a:endParaRPr sz="2000" dirty="0">
              <a:latin typeface="Arial"/>
              <a:cs typeface="Arial"/>
            </a:endParaRPr>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292959" y="3161559"/>
            <a:ext cx="3851041" cy="1839472"/>
          </a:xfrm>
          <a:prstGeom prst="rect">
            <a:avLst/>
          </a:prstGeom>
        </p:spPr>
      </p:pic>
      <p:pic>
        <p:nvPicPr>
          <p:cNvPr id="5" name="Picture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375268" y="5001031"/>
            <a:ext cx="3732824" cy="1760840"/>
          </a:xfrm>
          <a:prstGeom prst="rect">
            <a:avLst/>
          </a:prstGeom>
        </p:spPr>
      </p:pic>
      <p:pic>
        <p:nvPicPr>
          <p:cNvPr id="7" name="Picture 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331368" y="1094390"/>
            <a:ext cx="3774222" cy="2037412"/>
          </a:xfrm>
          <a:prstGeom prst="rect">
            <a:avLst/>
          </a:prstGeom>
        </p:spPr>
      </p:pic>
      <p:sp>
        <p:nvSpPr>
          <p:cNvPr id="21" name="Content Placeholder 1"/>
          <p:cNvSpPr>
            <a:spLocks noGrp="1"/>
          </p:cNvSpPr>
          <p:nvPr>
            <p:ph idx="1"/>
          </p:nvPr>
        </p:nvSpPr>
        <p:spPr>
          <a:xfrm>
            <a:off x="323528" y="1196752"/>
            <a:ext cx="4879580" cy="5112568"/>
          </a:xfrm>
        </p:spPr>
        <p:txBody>
          <a:bodyPr>
            <a:normAutofit/>
          </a:bodyPr>
          <a:lstStyle/>
          <a:p>
            <a:pPr algn="just"/>
            <a:r>
              <a:rPr lang="en-GB" sz="2000" dirty="0" smtClean="0"/>
              <a:t>Electrode signals with expected shape and levels.</a:t>
            </a:r>
          </a:p>
          <a:p>
            <a:pPr algn="just"/>
            <a:endParaRPr lang="en-US" sz="2000" dirty="0"/>
          </a:p>
          <a:p>
            <a:pPr algn="just"/>
            <a:r>
              <a:rPr lang="en-US" sz="2000" dirty="0" smtClean="0"/>
              <a:t>Influence of a PETS power increase from 2.4 MW to 40 MW via recombination studied for centered beams.</a:t>
            </a:r>
          </a:p>
          <a:p>
            <a:pPr algn="just"/>
            <a:endParaRPr lang="en-US" sz="2000" dirty="0"/>
          </a:p>
          <a:p>
            <a:pPr algn="just"/>
            <a:r>
              <a:rPr lang="en-US" sz="2000" dirty="0" smtClean="0"/>
              <a:t>The stripline BPM prototypes (#5 and #6) have a minimum trajectory variation in H-plane and perform well in V-plane.</a:t>
            </a:r>
          </a:p>
          <a:p>
            <a:pPr algn="just"/>
            <a:endParaRPr lang="en-US" sz="2000" dirty="0"/>
          </a:p>
          <a:p>
            <a:pPr algn="just"/>
            <a:r>
              <a:rPr lang="en-US" sz="2000" dirty="0" smtClean="0"/>
              <a:t>Effect of power recirculation in PETS still needs to be studied.</a:t>
            </a:r>
            <a:endParaRPr lang="en-GB" sz="2000" dirty="0" smtClean="0"/>
          </a:p>
        </p:txBody>
      </p:sp>
      <p:sp>
        <p:nvSpPr>
          <p:cNvPr id="2" name="Title 1"/>
          <p:cNvSpPr>
            <a:spLocks noGrp="1"/>
          </p:cNvSpPr>
          <p:nvPr>
            <p:ph type="title"/>
          </p:nvPr>
        </p:nvSpPr>
        <p:spPr>
          <a:xfrm>
            <a:off x="467544" y="341189"/>
            <a:ext cx="8229600" cy="576064"/>
          </a:xfrm>
        </p:spPr>
        <p:txBody>
          <a:bodyPr>
            <a:normAutofit fontScale="90000"/>
          </a:bodyPr>
          <a:lstStyle/>
          <a:p>
            <a:r>
              <a:rPr lang="en-US" dirty="0" smtClean="0"/>
              <a:t>Sensitivity to PETS RF power at 12 GHz</a:t>
            </a:r>
            <a:endParaRPr lang="en-GB" dirty="0"/>
          </a:p>
        </p:txBody>
      </p:sp>
      <p:sp>
        <p:nvSpPr>
          <p:cNvPr id="13" name="object 583"/>
          <p:cNvSpPr txBox="1"/>
          <p:nvPr/>
        </p:nvSpPr>
        <p:spPr>
          <a:xfrm>
            <a:off x="326681" y="5661248"/>
            <a:ext cx="4323504" cy="738664"/>
          </a:xfrm>
          <a:prstGeom prst="rect">
            <a:avLst/>
          </a:prstGeom>
        </p:spPr>
        <p:txBody>
          <a:bodyPr vert="horz" wrap="square" lIns="0" tIns="0" rIns="0" bIns="0" rtlCol="0">
            <a:spAutoFit/>
          </a:bodyPr>
          <a:lstStyle/>
          <a:p>
            <a:pPr marL="12700">
              <a:lnSpc>
                <a:spcPct val="100000"/>
              </a:lnSpc>
              <a:tabLst>
                <a:tab pos="354965" algn="l"/>
              </a:tabLst>
            </a:pPr>
            <a:r>
              <a:rPr lang="en-US" sz="1200" dirty="0" smtClean="0">
                <a:cs typeface="Arial"/>
              </a:rPr>
              <a:t>A. Benot- Morell et al. </a:t>
            </a:r>
            <a:r>
              <a:rPr lang="en-US" sz="1200" dirty="0" smtClean="0">
                <a:cs typeface="Calibri"/>
              </a:rPr>
              <a:t>“Beam Tests of a Prototype Stripline Beam Position Monitoring System for the Drive Beam of the CLIC Two-Beam Module at CTF3”, </a:t>
            </a:r>
            <a:r>
              <a:rPr lang="en-GB" sz="1200" dirty="0"/>
              <a:t>in </a:t>
            </a:r>
            <a:r>
              <a:rPr lang="en-GB" sz="1200" i="1" dirty="0"/>
              <a:t>Proc. </a:t>
            </a:r>
            <a:r>
              <a:rPr lang="en-GB" sz="1200" i="1" dirty="0" smtClean="0"/>
              <a:t>IPAC’16</a:t>
            </a:r>
            <a:r>
              <a:rPr lang="en-GB" sz="1200" dirty="0" smtClean="0"/>
              <a:t>, Busan, Korea, May 2016, </a:t>
            </a:r>
            <a:r>
              <a:rPr lang="en-GB" sz="1200" dirty="0"/>
              <a:t>paper </a:t>
            </a:r>
            <a:r>
              <a:rPr lang="en-GB" sz="1200" dirty="0" smtClean="0"/>
              <a:t>MOPMR019. </a:t>
            </a:r>
            <a:endParaRPr sz="1200" dirty="0">
              <a:cs typeface="Calibri"/>
            </a:endParaRPr>
          </a:p>
        </p:txBody>
      </p:sp>
      <p:sp>
        <p:nvSpPr>
          <p:cNvPr id="3" name="Marcador de fecha 2"/>
          <p:cNvSpPr>
            <a:spLocks noGrp="1"/>
          </p:cNvSpPr>
          <p:nvPr>
            <p:ph type="dt" sz="half" idx="10"/>
          </p:nvPr>
        </p:nvSpPr>
        <p:spPr/>
        <p:txBody>
          <a:bodyPr/>
          <a:lstStyle/>
          <a:p>
            <a:r>
              <a:rPr lang="es-ES_tradnl" smtClean="0">
                <a:solidFill>
                  <a:prstClr val="black">
                    <a:tint val="75000"/>
                  </a:prstClr>
                </a:solidFill>
              </a:rPr>
              <a:t>30 May - 5 June 2016</a:t>
            </a:r>
            <a:endParaRPr lang="en-US">
              <a:solidFill>
                <a:prstClr val="black">
                  <a:tint val="75000"/>
                </a:prstClr>
              </a:solidFill>
            </a:endParaRPr>
          </a:p>
        </p:txBody>
      </p:sp>
      <p:sp>
        <p:nvSpPr>
          <p:cNvPr id="6" name="Marcador de pie de página 5"/>
          <p:cNvSpPr>
            <a:spLocks noGrp="1"/>
          </p:cNvSpPr>
          <p:nvPr>
            <p:ph type="ftr" sz="quarter" idx="11"/>
          </p:nvPr>
        </p:nvSpPr>
        <p:spPr/>
        <p:txBody>
          <a:bodyPr/>
          <a:lstStyle/>
          <a:p>
            <a:r>
              <a:rPr lang="en-GB" smtClean="0"/>
              <a:t>ECFA LCWS 2016</a:t>
            </a:r>
            <a:endParaRPr lang="es-ES" dirty="0"/>
          </a:p>
        </p:txBody>
      </p:sp>
    </p:spTree>
    <p:extLst>
      <p:ext uri="{BB962C8B-B14F-4D97-AF65-F5344CB8AC3E}">
        <p14:creationId xmlns:p14="http://schemas.microsoft.com/office/powerpoint/2010/main" val="1314682705"/>
      </p:ext>
    </p:extLst>
  </p:cSld>
  <p:clrMapOvr>
    <a:masterClrMapping/>
  </p:clrMapOvr>
  <p:timing>
    <p:tnLst>
      <p:par>
        <p:cTn xmlns:p14="http://schemas.microsoft.com/office/powerpoint/2010/mai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EXTRA </a:t>
            </a:r>
            <a:r>
              <a:rPr lang="en-GB" dirty="0" smtClean="0"/>
              <a:t>SLIDES WP4 XBOXES</a:t>
            </a:r>
            <a:endParaRPr lang="en-US" dirty="0"/>
          </a:p>
        </p:txBody>
      </p:sp>
      <p:sp>
        <p:nvSpPr>
          <p:cNvPr id="3" name="Text Placeholder 2"/>
          <p:cNvSpPr>
            <a:spLocks noGrp="1"/>
          </p:cNvSpPr>
          <p:nvPr>
            <p:ph type="body" idx="1"/>
          </p:nvPr>
        </p:nvSpPr>
        <p:spPr/>
        <p:txBody>
          <a:bodyPr/>
          <a:lstStyle/>
          <a:p>
            <a:endParaRPr lang="en-US" dirty="0"/>
          </a:p>
        </p:txBody>
      </p:sp>
      <p:sp>
        <p:nvSpPr>
          <p:cNvPr id="4" name="Date Placeholder 3"/>
          <p:cNvSpPr>
            <a:spLocks noGrp="1"/>
          </p:cNvSpPr>
          <p:nvPr>
            <p:ph type="dt" sz="half" idx="10"/>
          </p:nvPr>
        </p:nvSpPr>
        <p:spPr/>
        <p:txBody>
          <a:bodyPr/>
          <a:lstStyle/>
          <a:p>
            <a:r>
              <a:rPr lang="es-ES_tradnl" smtClean="0">
                <a:solidFill>
                  <a:prstClr val="black">
                    <a:tint val="75000"/>
                  </a:prstClr>
                </a:solidFill>
              </a:rPr>
              <a:t>30 May - 5 June 2016</a:t>
            </a:r>
            <a:endParaRPr lang="en-US">
              <a:solidFill>
                <a:prstClr val="black">
                  <a:tint val="75000"/>
                </a:prstClr>
              </a:solidFill>
            </a:endParaRPr>
          </a:p>
        </p:txBody>
      </p:sp>
      <p:sp>
        <p:nvSpPr>
          <p:cNvPr id="5" name="Footer Placeholder 4"/>
          <p:cNvSpPr>
            <a:spLocks noGrp="1"/>
          </p:cNvSpPr>
          <p:nvPr>
            <p:ph type="ftr" sz="quarter" idx="11"/>
          </p:nvPr>
        </p:nvSpPr>
        <p:spPr/>
        <p:txBody>
          <a:bodyPr/>
          <a:lstStyle/>
          <a:p>
            <a:r>
              <a:rPr lang="en-GB" smtClean="0">
                <a:solidFill>
                  <a:prstClr val="black">
                    <a:tint val="75000"/>
                  </a:prstClr>
                </a:solidFill>
              </a:rPr>
              <a:t>ECFA LCWS 2016</a:t>
            </a: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9A43A518-2C89-46D8-985F-EB86B73A5824}" type="slidenum">
              <a:rPr lang="en-US" smtClean="0">
                <a:solidFill>
                  <a:prstClr val="black">
                    <a:tint val="75000"/>
                  </a:prstClr>
                </a:solidFill>
              </a:rPr>
              <a:pPr/>
              <a:t>68</a:t>
            </a:fld>
            <a:endParaRPr lang="en-US">
              <a:solidFill>
                <a:prstClr val="black">
                  <a:tint val="75000"/>
                </a:prstClr>
              </a:solidFill>
            </a:endParaRPr>
          </a:p>
        </p:txBody>
      </p:sp>
    </p:spTree>
    <p:extLst>
      <p:ext uri="{BB962C8B-B14F-4D97-AF65-F5344CB8AC3E}">
        <p14:creationId xmlns:p14="http://schemas.microsoft.com/office/powerpoint/2010/main" val="2923162734"/>
      </p:ext>
    </p:extLst>
  </p:cSld>
  <p:clrMapOvr>
    <a:masterClrMapping/>
  </p:clrMapOvr>
  <p:timing>
    <p:tnLst>
      <p:par>
        <p:cTn xmlns:p14="http://schemas.microsoft.com/office/powerpoint/2010/mai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Compact Linear Collider</a:t>
            </a:r>
            <a:endParaRPr lang="en-US" dirty="0"/>
          </a:p>
        </p:txBody>
      </p:sp>
      <p:sp>
        <p:nvSpPr>
          <p:cNvPr id="6" name="Slide Number Placeholder 5"/>
          <p:cNvSpPr>
            <a:spLocks noGrp="1"/>
          </p:cNvSpPr>
          <p:nvPr>
            <p:ph type="sldNum" sz="quarter" idx="12"/>
          </p:nvPr>
        </p:nvSpPr>
        <p:spPr/>
        <p:txBody>
          <a:bodyPr/>
          <a:lstStyle/>
          <a:p>
            <a:fld id="{9A43A518-2C89-46D8-985F-EB86B73A5824}" type="slidenum">
              <a:rPr lang="en-US" smtClean="0">
                <a:solidFill>
                  <a:prstClr val="black">
                    <a:tint val="75000"/>
                  </a:prstClr>
                </a:solidFill>
              </a:rPr>
              <a:pPr/>
              <a:t>69</a:t>
            </a:fld>
            <a:endParaRPr lang="en-US">
              <a:solidFill>
                <a:prstClr val="black">
                  <a:tint val="75000"/>
                </a:prstClr>
              </a:solidFill>
            </a:endParaRPr>
          </a:p>
        </p:txBody>
      </p:sp>
      <p:pic>
        <p:nvPicPr>
          <p:cNvPr id="14" name="Picture 13" descr="TD18#2 before installation to Nextef IMG_0346.JPG"/>
          <p:cNvPicPr>
            <a:picLocks noChangeAspect="1"/>
          </p:cNvPicPr>
          <p:nvPr/>
        </p:nvPicPr>
        <p:blipFill>
          <a:blip r:embed="rId2" cstate="print"/>
          <a:stretch>
            <a:fillRect/>
          </a:stretch>
        </p:blipFill>
        <p:spPr>
          <a:xfrm>
            <a:off x="1043608" y="1527214"/>
            <a:ext cx="4777773" cy="2736304"/>
          </a:xfrm>
          <a:prstGeom prst="rect">
            <a:avLst/>
          </a:prstGeom>
        </p:spPr>
      </p:pic>
      <p:pic>
        <p:nvPicPr>
          <p:cNvPr id="15" name="Picture 1" descr="DSC03747"/>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5507656" y="3338222"/>
            <a:ext cx="1179339" cy="1189718"/>
          </a:xfrm>
          <a:prstGeom prst="rect">
            <a:avLst/>
          </a:prstGeom>
          <a:noFill/>
          <a:ln w="9525">
            <a:noFill/>
            <a:miter lim="800000"/>
            <a:headEnd/>
            <a:tailEnd/>
          </a:ln>
        </p:spPr>
      </p:pic>
      <p:sp>
        <p:nvSpPr>
          <p:cNvPr id="17" name="Content Placeholder 2"/>
          <p:cNvSpPr txBox="1">
            <a:spLocks/>
          </p:cNvSpPr>
          <p:nvPr/>
        </p:nvSpPr>
        <p:spPr>
          <a:xfrm>
            <a:off x="5940152" y="1113398"/>
            <a:ext cx="2902125" cy="1064752"/>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Font typeface="Arial" panose="020B0604020202020204" pitchFamily="34" charset="0"/>
              <a:buNone/>
            </a:pPr>
            <a:r>
              <a:rPr lang="en-GB" sz="1600" dirty="0">
                <a:solidFill>
                  <a:prstClr val="black"/>
                </a:solidFill>
              </a:rPr>
              <a:t>CLIC main </a:t>
            </a:r>
            <a:r>
              <a:rPr lang="en-GB" sz="1600" dirty="0" smtClean="0">
                <a:solidFill>
                  <a:prstClr val="black"/>
                </a:solidFill>
              </a:rPr>
              <a:t>requirements:</a:t>
            </a:r>
            <a:endParaRPr lang="en-GB" sz="1600" dirty="0">
              <a:solidFill>
                <a:prstClr val="black"/>
              </a:solidFill>
            </a:endParaRPr>
          </a:p>
          <a:p>
            <a:pPr marL="0" indent="0">
              <a:buFont typeface="Arial" panose="020B0604020202020204" pitchFamily="34" charset="0"/>
              <a:buNone/>
            </a:pPr>
            <a:r>
              <a:rPr lang="en-GB" sz="1600" b="1" dirty="0">
                <a:solidFill>
                  <a:prstClr val="black"/>
                </a:solidFill>
              </a:rPr>
              <a:t>100 MV/m</a:t>
            </a:r>
            <a:r>
              <a:rPr lang="en-GB" sz="1600" dirty="0">
                <a:solidFill>
                  <a:prstClr val="black"/>
                </a:solidFill>
              </a:rPr>
              <a:t> gradient</a:t>
            </a:r>
          </a:p>
          <a:p>
            <a:pPr marL="0" indent="0">
              <a:buFont typeface="Arial" panose="020B0604020202020204" pitchFamily="34" charset="0"/>
              <a:buNone/>
            </a:pPr>
            <a:r>
              <a:rPr lang="en-GB" sz="1600" dirty="0" smtClean="0">
                <a:solidFill>
                  <a:prstClr val="black"/>
                </a:solidFill>
              </a:rPr>
              <a:t>at around </a:t>
            </a:r>
            <a:r>
              <a:rPr lang="en-GB" sz="1600" b="1" dirty="0" smtClean="0">
                <a:solidFill>
                  <a:prstClr val="black"/>
                </a:solidFill>
              </a:rPr>
              <a:t>180 </a:t>
            </a:r>
            <a:r>
              <a:rPr lang="en-GB" sz="1600" b="1" dirty="0">
                <a:solidFill>
                  <a:prstClr val="black"/>
                </a:solidFill>
              </a:rPr>
              <a:t>ns </a:t>
            </a:r>
            <a:r>
              <a:rPr lang="en-GB" sz="1600" dirty="0">
                <a:solidFill>
                  <a:prstClr val="black"/>
                </a:solidFill>
              </a:rPr>
              <a:t>pulse </a:t>
            </a:r>
            <a:r>
              <a:rPr lang="en-GB" sz="1600" dirty="0" smtClean="0">
                <a:solidFill>
                  <a:prstClr val="black"/>
                </a:solidFill>
              </a:rPr>
              <a:t>length</a:t>
            </a:r>
            <a:endParaRPr lang="en-GB" sz="1600" dirty="0">
              <a:solidFill>
                <a:prstClr val="black"/>
              </a:solidFill>
            </a:endParaRPr>
          </a:p>
        </p:txBody>
      </p:sp>
      <p:sp>
        <p:nvSpPr>
          <p:cNvPr id="18" name="TextBox 17"/>
          <p:cNvSpPr txBox="1"/>
          <p:nvPr/>
        </p:nvSpPr>
        <p:spPr>
          <a:xfrm>
            <a:off x="731173" y="4742575"/>
            <a:ext cx="7848872" cy="1754326"/>
          </a:xfrm>
          <a:prstGeom prst="rect">
            <a:avLst/>
          </a:prstGeom>
          <a:solidFill>
            <a:srgbClr val="FFFF00">
              <a:alpha val="30000"/>
            </a:srgbClr>
          </a:solidFill>
          <a:ln>
            <a:solidFill>
              <a:schemeClr val="tx1"/>
            </a:solidFill>
          </a:ln>
        </p:spPr>
        <p:txBody>
          <a:bodyPr wrap="square" rtlCol="0">
            <a:spAutoFit/>
          </a:bodyPr>
          <a:lstStyle/>
          <a:p>
            <a:r>
              <a:rPr lang="en-GB" dirty="0" smtClean="0">
                <a:solidFill>
                  <a:prstClr val="black"/>
                </a:solidFill>
              </a:rPr>
              <a:t>Tens of MW are needed to obtain accelerating gradients of </a:t>
            </a:r>
            <a:r>
              <a:rPr lang="en-GB" b="1" dirty="0" smtClean="0">
                <a:solidFill>
                  <a:prstClr val="black"/>
                </a:solidFill>
              </a:rPr>
              <a:t>100 MV/m</a:t>
            </a:r>
            <a:r>
              <a:rPr lang="en-GB" dirty="0" smtClean="0">
                <a:solidFill>
                  <a:prstClr val="black"/>
                </a:solidFill>
              </a:rPr>
              <a:t>. At such high power, presence of non-linear effects causes the formation of </a:t>
            </a:r>
            <a:r>
              <a:rPr lang="en-GB" b="1" dirty="0" smtClean="0">
                <a:solidFill>
                  <a:prstClr val="black"/>
                </a:solidFill>
              </a:rPr>
              <a:t>vacuum breakdowns</a:t>
            </a:r>
            <a:r>
              <a:rPr lang="en-GB" dirty="0" smtClean="0">
                <a:solidFill>
                  <a:prstClr val="black"/>
                </a:solidFill>
              </a:rPr>
              <a:t>, which affects negatively to beam transmission and, therefore, collision luminosity. </a:t>
            </a:r>
          </a:p>
          <a:p>
            <a:r>
              <a:rPr lang="en-GB" b="1" dirty="0" smtClean="0">
                <a:solidFill>
                  <a:prstClr val="black"/>
                </a:solidFill>
              </a:rPr>
              <a:t>The High-Gradient performance needs to be tested in advance at high-power test stands</a:t>
            </a:r>
            <a:r>
              <a:rPr lang="en-GB" dirty="0" smtClean="0">
                <a:solidFill>
                  <a:prstClr val="black"/>
                </a:solidFill>
              </a:rPr>
              <a:t>.</a:t>
            </a:r>
            <a:endParaRPr lang="en-GB" b="1" dirty="0">
              <a:solidFill>
                <a:prstClr val="black"/>
              </a:solidFill>
            </a:endParaRPr>
          </a:p>
        </p:txBody>
      </p:sp>
      <p:cxnSp>
        <p:nvCxnSpPr>
          <p:cNvPr id="30" name="Straight Arrow Connector 29"/>
          <p:cNvCxnSpPr/>
          <p:nvPr/>
        </p:nvCxnSpPr>
        <p:spPr>
          <a:xfrm flipV="1">
            <a:off x="1685912" y="3033684"/>
            <a:ext cx="252000" cy="792000"/>
          </a:xfrm>
          <a:prstGeom prst="straightConnector1">
            <a:avLst/>
          </a:prstGeom>
          <a:ln w="952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35" name="Straight Arrow Connector 34"/>
          <p:cNvCxnSpPr/>
          <p:nvPr/>
        </p:nvCxnSpPr>
        <p:spPr>
          <a:xfrm flipH="1">
            <a:off x="2279979" y="1347240"/>
            <a:ext cx="211045" cy="667549"/>
          </a:xfrm>
          <a:prstGeom prst="straightConnector1">
            <a:avLst/>
          </a:prstGeom>
          <a:ln w="889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37" name="Straight Arrow Connector 36"/>
          <p:cNvCxnSpPr/>
          <p:nvPr/>
        </p:nvCxnSpPr>
        <p:spPr>
          <a:xfrm flipH="1" flipV="1">
            <a:off x="4584235" y="1297953"/>
            <a:ext cx="105521" cy="666018"/>
          </a:xfrm>
          <a:prstGeom prst="straightConnector1">
            <a:avLst/>
          </a:prstGeom>
          <a:ln w="508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39" name="Straight Arrow Connector 38"/>
          <p:cNvCxnSpPr/>
          <p:nvPr/>
        </p:nvCxnSpPr>
        <p:spPr>
          <a:xfrm>
            <a:off x="4944275" y="3135983"/>
            <a:ext cx="129029" cy="814401"/>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43" name="Straight Arrow Connector 42"/>
          <p:cNvCxnSpPr/>
          <p:nvPr/>
        </p:nvCxnSpPr>
        <p:spPr>
          <a:xfrm flipV="1">
            <a:off x="479779" y="2495034"/>
            <a:ext cx="6078910" cy="206695"/>
          </a:xfrm>
          <a:prstGeom prst="straightConnector1">
            <a:avLst/>
          </a:prstGeom>
          <a:ln w="28575">
            <a:solidFill>
              <a:srgbClr val="00B0F0"/>
            </a:solidFill>
            <a:tailEnd type="triangle"/>
          </a:ln>
        </p:spPr>
        <p:style>
          <a:lnRef idx="1">
            <a:schemeClr val="accent1"/>
          </a:lnRef>
          <a:fillRef idx="0">
            <a:schemeClr val="accent1"/>
          </a:fillRef>
          <a:effectRef idx="0">
            <a:schemeClr val="accent1"/>
          </a:effectRef>
          <a:fontRef idx="minor">
            <a:schemeClr val="tx1"/>
          </a:fontRef>
        </p:style>
      </p:cxnSp>
      <p:sp>
        <p:nvSpPr>
          <p:cNvPr id="47" name="TextBox 46"/>
          <p:cNvSpPr txBox="1"/>
          <p:nvPr/>
        </p:nvSpPr>
        <p:spPr>
          <a:xfrm>
            <a:off x="1147846" y="3880060"/>
            <a:ext cx="966996" cy="276999"/>
          </a:xfrm>
          <a:prstGeom prst="rect">
            <a:avLst/>
          </a:prstGeom>
          <a:noFill/>
        </p:spPr>
        <p:txBody>
          <a:bodyPr wrap="none" rtlCol="0">
            <a:spAutoFit/>
          </a:bodyPr>
          <a:lstStyle/>
          <a:p>
            <a:r>
              <a:rPr lang="en-GB" sz="1200" b="1" dirty="0" smtClean="0">
                <a:solidFill>
                  <a:srgbClr val="FF0000"/>
                </a:solidFill>
              </a:rPr>
              <a:t>RF power IN</a:t>
            </a:r>
            <a:endParaRPr lang="en-US" sz="1200" b="1" dirty="0">
              <a:solidFill>
                <a:srgbClr val="FF0000"/>
              </a:solidFill>
            </a:endParaRPr>
          </a:p>
        </p:txBody>
      </p:sp>
      <p:sp>
        <p:nvSpPr>
          <p:cNvPr id="48" name="TextBox 47"/>
          <p:cNvSpPr txBox="1"/>
          <p:nvPr/>
        </p:nvSpPr>
        <p:spPr>
          <a:xfrm>
            <a:off x="1409184" y="1478533"/>
            <a:ext cx="966996" cy="276999"/>
          </a:xfrm>
          <a:prstGeom prst="rect">
            <a:avLst/>
          </a:prstGeom>
          <a:noFill/>
        </p:spPr>
        <p:txBody>
          <a:bodyPr wrap="none" rtlCol="0">
            <a:spAutoFit/>
          </a:bodyPr>
          <a:lstStyle/>
          <a:p>
            <a:r>
              <a:rPr lang="en-GB" sz="1200" b="1" dirty="0" smtClean="0">
                <a:solidFill>
                  <a:srgbClr val="FF0000"/>
                </a:solidFill>
              </a:rPr>
              <a:t>RF power IN</a:t>
            </a:r>
            <a:endParaRPr lang="en-US" sz="1200" b="1" dirty="0">
              <a:solidFill>
                <a:srgbClr val="FF0000"/>
              </a:solidFill>
            </a:endParaRPr>
          </a:p>
        </p:txBody>
      </p:sp>
      <p:sp>
        <p:nvSpPr>
          <p:cNvPr id="49" name="TextBox 48"/>
          <p:cNvSpPr txBox="1"/>
          <p:nvPr/>
        </p:nvSpPr>
        <p:spPr>
          <a:xfrm>
            <a:off x="4655609" y="1479977"/>
            <a:ext cx="1106457" cy="276999"/>
          </a:xfrm>
          <a:prstGeom prst="rect">
            <a:avLst/>
          </a:prstGeom>
          <a:noFill/>
        </p:spPr>
        <p:txBody>
          <a:bodyPr wrap="none" rtlCol="0">
            <a:spAutoFit/>
          </a:bodyPr>
          <a:lstStyle/>
          <a:p>
            <a:r>
              <a:rPr lang="en-GB" sz="1200" b="1" dirty="0" smtClean="0">
                <a:solidFill>
                  <a:srgbClr val="FF0000"/>
                </a:solidFill>
              </a:rPr>
              <a:t>RF power OUT</a:t>
            </a:r>
            <a:endParaRPr lang="en-US" sz="1200" b="1" dirty="0">
              <a:solidFill>
                <a:srgbClr val="FF0000"/>
              </a:solidFill>
            </a:endParaRPr>
          </a:p>
        </p:txBody>
      </p:sp>
      <p:sp>
        <p:nvSpPr>
          <p:cNvPr id="50" name="TextBox 49"/>
          <p:cNvSpPr txBox="1"/>
          <p:nvPr/>
        </p:nvSpPr>
        <p:spPr>
          <a:xfrm>
            <a:off x="4548673" y="3884575"/>
            <a:ext cx="1106457" cy="276999"/>
          </a:xfrm>
          <a:prstGeom prst="rect">
            <a:avLst/>
          </a:prstGeom>
          <a:noFill/>
        </p:spPr>
        <p:txBody>
          <a:bodyPr wrap="none" rtlCol="0">
            <a:spAutoFit/>
          </a:bodyPr>
          <a:lstStyle/>
          <a:p>
            <a:r>
              <a:rPr lang="en-GB" sz="1200" b="1" dirty="0" smtClean="0">
                <a:solidFill>
                  <a:srgbClr val="FF0000"/>
                </a:solidFill>
              </a:rPr>
              <a:t>RF power OUT</a:t>
            </a:r>
            <a:endParaRPr lang="en-US" sz="1200" b="1" dirty="0">
              <a:solidFill>
                <a:srgbClr val="FF0000"/>
              </a:solidFill>
            </a:endParaRPr>
          </a:p>
        </p:txBody>
      </p:sp>
      <p:sp>
        <p:nvSpPr>
          <p:cNvPr id="51" name="TextBox 50"/>
          <p:cNvSpPr txBox="1"/>
          <p:nvPr/>
        </p:nvSpPr>
        <p:spPr>
          <a:xfrm>
            <a:off x="92216" y="2425880"/>
            <a:ext cx="726481" cy="276999"/>
          </a:xfrm>
          <a:prstGeom prst="rect">
            <a:avLst/>
          </a:prstGeom>
          <a:noFill/>
        </p:spPr>
        <p:txBody>
          <a:bodyPr wrap="none" rtlCol="0">
            <a:spAutoFit/>
          </a:bodyPr>
          <a:lstStyle/>
          <a:p>
            <a:r>
              <a:rPr lang="en-GB" sz="1200" b="1" dirty="0" smtClean="0">
                <a:solidFill>
                  <a:srgbClr val="00B0F0"/>
                </a:solidFill>
              </a:rPr>
              <a:t>Beam IN</a:t>
            </a:r>
            <a:endParaRPr lang="en-US" sz="1200" b="1" dirty="0">
              <a:solidFill>
                <a:srgbClr val="00B0F0"/>
              </a:solidFill>
            </a:endParaRPr>
          </a:p>
        </p:txBody>
      </p:sp>
      <p:sp>
        <p:nvSpPr>
          <p:cNvPr id="52" name="TextBox 51"/>
          <p:cNvSpPr txBox="1"/>
          <p:nvPr/>
        </p:nvSpPr>
        <p:spPr>
          <a:xfrm>
            <a:off x="6254024" y="2207298"/>
            <a:ext cx="865943" cy="276999"/>
          </a:xfrm>
          <a:prstGeom prst="rect">
            <a:avLst/>
          </a:prstGeom>
          <a:noFill/>
        </p:spPr>
        <p:txBody>
          <a:bodyPr wrap="none" rtlCol="0">
            <a:spAutoFit/>
          </a:bodyPr>
          <a:lstStyle/>
          <a:p>
            <a:r>
              <a:rPr lang="en-GB" sz="1200" b="1" dirty="0" smtClean="0">
                <a:solidFill>
                  <a:srgbClr val="00B0F0"/>
                </a:solidFill>
              </a:rPr>
              <a:t>Beam OUT</a:t>
            </a:r>
            <a:endParaRPr lang="en-US" sz="1200" b="1" dirty="0">
              <a:solidFill>
                <a:srgbClr val="00B0F0"/>
              </a:solidFill>
            </a:endParaRPr>
          </a:p>
        </p:txBody>
      </p:sp>
      <p:sp>
        <p:nvSpPr>
          <p:cNvPr id="16" name="Content Placeholder 2"/>
          <p:cNvSpPr txBox="1">
            <a:spLocks/>
          </p:cNvSpPr>
          <p:nvPr/>
        </p:nvSpPr>
        <p:spPr>
          <a:xfrm>
            <a:off x="1043607" y="957725"/>
            <a:ext cx="4777774" cy="319668"/>
          </a:xfrm>
          <a:prstGeom prst="rect">
            <a:avLst/>
          </a:prstGeom>
        </p:spPr>
        <p:txBody>
          <a:bodyPr vert="horz" lIns="91440" tIns="45720" rIns="91440" bIns="45720" rtlCol="0">
            <a:normAutofit fontScale="92500" lnSpcReduction="10000"/>
          </a:bodyPr>
          <a:lstStyle>
            <a:lvl1pPr marL="342900" indent="-3429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Font typeface="Arial" panose="020B0604020202020204" pitchFamily="34" charset="0"/>
              <a:buNone/>
            </a:pPr>
            <a:r>
              <a:rPr lang="en-GB" sz="1600" dirty="0" smtClean="0">
                <a:solidFill>
                  <a:prstClr val="black"/>
                </a:solidFill>
              </a:rPr>
              <a:t>CLIC-G prototype (TD26CC), Travelling-Wave at 11.994 GHz</a:t>
            </a:r>
          </a:p>
        </p:txBody>
      </p:sp>
      <p:sp>
        <p:nvSpPr>
          <p:cNvPr id="3" name="Marcador de fecha 2"/>
          <p:cNvSpPr>
            <a:spLocks noGrp="1"/>
          </p:cNvSpPr>
          <p:nvPr>
            <p:ph type="dt" sz="half" idx="10"/>
          </p:nvPr>
        </p:nvSpPr>
        <p:spPr/>
        <p:txBody>
          <a:bodyPr/>
          <a:lstStyle/>
          <a:p>
            <a:r>
              <a:rPr lang="es-ES_tradnl" smtClean="0">
                <a:solidFill>
                  <a:prstClr val="black">
                    <a:tint val="75000"/>
                  </a:prstClr>
                </a:solidFill>
              </a:rPr>
              <a:t>30 May - 5 June 2016</a:t>
            </a:r>
            <a:endParaRPr lang="en-US">
              <a:solidFill>
                <a:prstClr val="black">
                  <a:tint val="75000"/>
                </a:prstClr>
              </a:solidFill>
            </a:endParaRPr>
          </a:p>
        </p:txBody>
      </p:sp>
      <p:sp>
        <p:nvSpPr>
          <p:cNvPr id="4" name="Marcador de pie de página 3"/>
          <p:cNvSpPr>
            <a:spLocks noGrp="1"/>
          </p:cNvSpPr>
          <p:nvPr>
            <p:ph type="ftr" sz="quarter" idx="11"/>
          </p:nvPr>
        </p:nvSpPr>
        <p:spPr/>
        <p:txBody>
          <a:bodyPr/>
          <a:lstStyle/>
          <a:p>
            <a:r>
              <a:rPr lang="en-GB" smtClean="0"/>
              <a:t>ECFA LCWS 2016</a:t>
            </a:r>
            <a:endParaRPr lang="es-ES" dirty="0"/>
          </a:p>
        </p:txBody>
      </p:sp>
    </p:spTree>
    <p:extLst>
      <p:ext uri="{BB962C8B-B14F-4D97-AF65-F5344CB8AC3E}">
        <p14:creationId xmlns:p14="http://schemas.microsoft.com/office/powerpoint/2010/main" val="2315319669"/>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object 4"/>
          <p:cNvSpPr txBox="1"/>
          <p:nvPr/>
        </p:nvSpPr>
        <p:spPr>
          <a:xfrm>
            <a:off x="819467" y="438287"/>
            <a:ext cx="7505065" cy="279400"/>
          </a:xfrm>
          <a:prstGeom prst="rect">
            <a:avLst/>
          </a:prstGeom>
        </p:spPr>
        <p:txBody>
          <a:bodyPr vert="horz" wrap="square" lIns="0" tIns="0" rIns="0" bIns="0" rtlCol="0">
            <a:spAutoFit/>
          </a:bodyPr>
          <a:lstStyle/>
          <a:p>
            <a:pPr marL="12700">
              <a:lnSpc>
                <a:spcPct val="100000"/>
              </a:lnSpc>
            </a:pPr>
            <a:r>
              <a:rPr sz="2000" b="1" spc="-15" dirty="0">
                <a:solidFill>
                  <a:srgbClr val="FFFFFF"/>
                </a:solidFill>
                <a:latin typeface="Arial"/>
                <a:cs typeface="Arial"/>
              </a:rPr>
              <a:t>STR</a:t>
            </a:r>
            <a:r>
              <a:rPr sz="2000" b="1" spc="-10" dirty="0">
                <a:solidFill>
                  <a:srgbClr val="FFFFFF"/>
                </a:solidFill>
                <a:latin typeface="Arial"/>
                <a:cs typeface="Arial"/>
              </a:rPr>
              <a:t>IPLIN</a:t>
            </a:r>
            <a:r>
              <a:rPr sz="2000" b="1" spc="-15" dirty="0">
                <a:solidFill>
                  <a:srgbClr val="FFFFFF"/>
                </a:solidFill>
                <a:latin typeface="Arial"/>
                <a:cs typeface="Arial"/>
              </a:rPr>
              <a:t>E</a:t>
            </a:r>
            <a:r>
              <a:rPr sz="2000" b="1" spc="-5" dirty="0">
                <a:solidFill>
                  <a:srgbClr val="FFFFFF"/>
                </a:solidFill>
                <a:latin typeface="Arial"/>
                <a:cs typeface="Arial"/>
              </a:rPr>
              <a:t> </a:t>
            </a:r>
            <a:r>
              <a:rPr sz="2000" b="1" dirty="0">
                <a:solidFill>
                  <a:srgbClr val="FFFFFF"/>
                </a:solidFill>
                <a:latin typeface="Arial"/>
                <a:cs typeface="Arial"/>
              </a:rPr>
              <a:t>BPM</a:t>
            </a:r>
            <a:r>
              <a:rPr sz="2000" b="1" spc="-5" dirty="0">
                <a:solidFill>
                  <a:srgbClr val="FFFFFF"/>
                </a:solidFill>
                <a:latin typeface="Arial"/>
                <a:cs typeface="Arial"/>
              </a:rPr>
              <a:t> </a:t>
            </a:r>
            <a:r>
              <a:rPr sz="2000" b="1" dirty="0">
                <a:solidFill>
                  <a:srgbClr val="FFFFFF"/>
                </a:solidFill>
                <a:latin typeface="Arial"/>
                <a:cs typeface="Arial"/>
              </a:rPr>
              <a:t>D</a:t>
            </a:r>
            <a:r>
              <a:rPr sz="2000" b="1" spc="-15" dirty="0">
                <a:solidFill>
                  <a:srgbClr val="FFFFFF"/>
                </a:solidFill>
                <a:latin typeface="Arial"/>
                <a:cs typeface="Arial"/>
              </a:rPr>
              <a:t>EVELO</a:t>
            </a:r>
            <a:r>
              <a:rPr sz="2000" b="1" dirty="0">
                <a:solidFill>
                  <a:srgbClr val="FFFFFF"/>
                </a:solidFill>
                <a:latin typeface="Arial"/>
                <a:cs typeface="Arial"/>
              </a:rPr>
              <a:t>PMEN</a:t>
            </a:r>
            <a:r>
              <a:rPr sz="2000" b="1" spc="-15" dirty="0">
                <a:solidFill>
                  <a:srgbClr val="FFFFFF"/>
                </a:solidFill>
                <a:latin typeface="Arial"/>
                <a:cs typeface="Arial"/>
              </a:rPr>
              <a:t>T</a:t>
            </a:r>
            <a:r>
              <a:rPr sz="2000" b="1" spc="-5" dirty="0">
                <a:solidFill>
                  <a:srgbClr val="FFFFFF"/>
                </a:solidFill>
                <a:latin typeface="Arial"/>
                <a:cs typeface="Arial"/>
              </a:rPr>
              <a:t> </a:t>
            </a:r>
            <a:r>
              <a:rPr sz="2000" b="1" spc="-15" dirty="0">
                <a:solidFill>
                  <a:srgbClr val="FFFFFF"/>
                </a:solidFill>
                <a:latin typeface="Arial"/>
                <a:cs typeface="Arial"/>
              </a:rPr>
              <a:t>FO</a:t>
            </a:r>
            <a:r>
              <a:rPr sz="2000" b="1" dirty="0">
                <a:solidFill>
                  <a:srgbClr val="FFFFFF"/>
                </a:solidFill>
                <a:latin typeface="Arial"/>
                <a:cs typeface="Arial"/>
              </a:rPr>
              <a:t>R</a:t>
            </a:r>
            <a:r>
              <a:rPr sz="2000" b="1" spc="-5" dirty="0">
                <a:solidFill>
                  <a:srgbClr val="FFFFFF"/>
                </a:solidFill>
                <a:latin typeface="Arial"/>
                <a:cs typeface="Arial"/>
              </a:rPr>
              <a:t> </a:t>
            </a:r>
            <a:r>
              <a:rPr sz="2000" b="1" spc="-15" dirty="0">
                <a:solidFill>
                  <a:srgbClr val="FFFFFF"/>
                </a:solidFill>
                <a:latin typeface="Arial"/>
                <a:cs typeface="Arial"/>
              </a:rPr>
              <a:t>T</a:t>
            </a:r>
            <a:r>
              <a:rPr sz="2000" b="1" dirty="0">
                <a:solidFill>
                  <a:srgbClr val="FFFFFF"/>
                </a:solidFill>
                <a:latin typeface="Arial"/>
                <a:cs typeface="Arial"/>
              </a:rPr>
              <a:t>H</a:t>
            </a:r>
            <a:r>
              <a:rPr sz="2000" b="1" spc="-15" dirty="0">
                <a:solidFill>
                  <a:srgbClr val="FFFFFF"/>
                </a:solidFill>
                <a:latin typeface="Arial"/>
                <a:cs typeface="Arial"/>
              </a:rPr>
              <a:t>E</a:t>
            </a:r>
            <a:r>
              <a:rPr sz="2000" b="1" spc="-5" dirty="0">
                <a:solidFill>
                  <a:srgbClr val="FFFFFF"/>
                </a:solidFill>
                <a:latin typeface="Arial"/>
                <a:cs typeface="Arial"/>
              </a:rPr>
              <a:t> </a:t>
            </a:r>
            <a:r>
              <a:rPr sz="2000" b="1" dirty="0">
                <a:solidFill>
                  <a:srgbClr val="FFFFFF"/>
                </a:solidFill>
                <a:latin typeface="Arial"/>
                <a:cs typeface="Arial"/>
              </a:rPr>
              <a:t>C</a:t>
            </a:r>
            <a:r>
              <a:rPr sz="2000" b="1" spc="-10" dirty="0">
                <a:solidFill>
                  <a:srgbClr val="FFFFFF"/>
                </a:solidFill>
                <a:latin typeface="Arial"/>
                <a:cs typeface="Arial"/>
              </a:rPr>
              <a:t>LI</a:t>
            </a:r>
            <a:r>
              <a:rPr sz="2000" b="1" dirty="0">
                <a:solidFill>
                  <a:srgbClr val="FFFFFF"/>
                </a:solidFill>
                <a:latin typeface="Arial"/>
                <a:cs typeface="Arial"/>
              </a:rPr>
              <a:t>C</a:t>
            </a:r>
            <a:r>
              <a:rPr sz="2000" b="1" spc="-5" dirty="0">
                <a:solidFill>
                  <a:srgbClr val="FFFFFF"/>
                </a:solidFill>
                <a:latin typeface="Arial"/>
                <a:cs typeface="Arial"/>
              </a:rPr>
              <a:t> </a:t>
            </a:r>
            <a:r>
              <a:rPr sz="2000" b="1" dirty="0">
                <a:solidFill>
                  <a:srgbClr val="FFFFFF"/>
                </a:solidFill>
                <a:latin typeface="Arial"/>
                <a:cs typeface="Arial"/>
              </a:rPr>
              <a:t>DR</a:t>
            </a:r>
            <a:r>
              <a:rPr sz="2000" b="1" spc="-15" dirty="0">
                <a:solidFill>
                  <a:srgbClr val="FFFFFF"/>
                </a:solidFill>
                <a:latin typeface="Arial"/>
                <a:cs typeface="Arial"/>
              </a:rPr>
              <a:t>IVE</a:t>
            </a:r>
            <a:r>
              <a:rPr sz="2000" b="1" spc="-5" dirty="0">
                <a:solidFill>
                  <a:srgbClr val="FFFFFF"/>
                </a:solidFill>
                <a:latin typeface="Arial"/>
                <a:cs typeface="Arial"/>
              </a:rPr>
              <a:t> </a:t>
            </a:r>
            <a:r>
              <a:rPr sz="2000" b="1" dirty="0">
                <a:solidFill>
                  <a:srgbClr val="FFFFFF"/>
                </a:solidFill>
                <a:latin typeface="Arial"/>
                <a:cs typeface="Arial"/>
              </a:rPr>
              <a:t>BEAM</a:t>
            </a:r>
            <a:endParaRPr sz="2000" dirty="0">
              <a:latin typeface="Arial"/>
              <a:cs typeface="Arial"/>
            </a:endParaRPr>
          </a:p>
        </p:txBody>
      </p:sp>
      <p:sp>
        <p:nvSpPr>
          <p:cNvPr id="17" name="object 4"/>
          <p:cNvSpPr txBox="1"/>
          <p:nvPr/>
        </p:nvSpPr>
        <p:spPr>
          <a:xfrm>
            <a:off x="769603" y="634162"/>
            <a:ext cx="7505065" cy="279400"/>
          </a:xfrm>
          <a:prstGeom prst="rect">
            <a:avLst/>
          </a:prstGeom>
        </p:spPr>
        <p:txBody>
          <a:bodyPr vert="horz" wrap="square" lIns="0" tIns="0" rIns="0" bIns="0" rtlCol="0">
            <a:spAutoFit/>
          </a:bodyPr>
          <a:lstStyle/>
          <a:p>
            <a:pPr marL="12700">
              <a:lnSpc>
                <a:spcPct val="100000"/>
              </a:lnSpc>
            </a:pPr>
            <a:r>
              <a:rPr sz="2000" b="1" spc="-15" dirty="0">
                <a:solidFill>
                  <a:srgbClr val="FFFFFF"/>
                </a:solidFill>
                <a:latin typeface="Arial"/>
                <a:cs typeface="Arial"/>
              </a:rPr>
              <a:t>STR</a:t>
            </a:r>
            <a:r>
              <a:rPr sz="2000" b="1" spc="-10" dirty="0">
                <a:solidFill>
                  <a:srgbClr val="FFFFFF"/>
                </a:solidFill>
                <a:latin typeface="Arial"/>
                <a:cs typeface="Arial"/>
              </a:rPr>
              <a:t>IPLIN</a:t>
            </a:r>
            <a:r>
              <a:rPr sz="2000" b="1" spc="-15" dirty="0">
                <a:solidFill>
                  <a:srgbClr val="FFFFFF"/>
                </a:solidFill>
                <a:latin typeface="Arial"/>
                <a:cs typeface="Arial"/>
              </a:rPr>
              <a:t>E</a:t>
            </a:r>
            <a:r>
              <a:rPr sz="2000" b="1" spc="-5" dirty="0">
                <a:solidFill>
                  <a:srgbClr val="FFFFFF"/>
                </a:solidFill>
                <a:latin typeface="Arial"/>
                <a:cs typeface="Arial"/>
              </a:rPr>
              <a:t> </a:t>
            </a:r>
            <a:r>
              <a:rPr sz="2000" b="1" dirty="0">
                <a:solidFill>
                  <a:srgbClr val="FFFFFF"/>
                </a:solidFill>
                <a:latin typeface="Arial"/>
                <a:cs typeface="Arial"/>
              </a:rPr>
              <a:t>BPM</a:t>
            </a:r>
            <a:r>
              <a:rPr sz="2000" b="1" spc="-5" dirty="0">
                <a:solidFill>
                  <a:srgbClr val="FFFFFF"/>
                </a:solidFill>
                <a:latin typeface="Arial"/>
                <a:cs typeface="Arial"/>
              </a:rPr>
              <a:t> </a:t>
            </a:r>
            <a:r>
              <a:rPr sz="2000" b="1" dirty="0">
                <a:solidFill>
                  <a:srgbClr val="FFFFFF"/>
                </a:solidFill>
                <a:latin typeface="Arial"/>
                <a:cs typeface="Arial"/>
              </a:rPr>
              <a:t>D</a:t>
            </a:r>
            <a:r>
              <a:rPr sz="2000" b="1" spc="-15" dirty="0">
                <a:solidFill>
                  <a:srgbClr val="FFFFFF"/>
                </a:solidFill>
                <a:latin typeface="Arial"/>
                <a:cs typeface="Arial"/>
              </a:rPr>
              <a:t>EVELO</a:t>
            </a:r>
            <a:r>
              <a:rPr sz="2000" b="1" dirty="0">
                <a:solidFill>
                  <a:srgbClr val="FFFFFF"/>
                </a:solidFill>
                <a:latin typeface="Arial"/>
                <a:cs typeface="Arial"/>
              </a:rPr>
              <a:t>PMEN</a:t>
            </a:r>
            <a:r>
              <a:rPr sz="2000" b="1" spc="-15" dirty="0">
                <a:solidFill>
                  <a:srgbClr val="FFFFFF"/>
                </a:solidFill>
                <a:latin typeface="Arial"/>
                <a:cs typeface="Arial"/>
              </a:rPr>
              <a:t>T</a:t>
            </a:r>
            <a:r>
              <a:rPr sz="2000" b="1" spc="-5" dirty="0">
                <a:solidFill>
                  <a:srgbClr val="FFFFFF"/>
                </a:solidFill>
                <a:latin typeface="Arial"/>
                <a:cs typeface="Arial"/>
              </a:rPr>
              <a:t> </a:t>
            </a:r>
            <a:r>
              <a:rPr sz="2000" b="1" spc="-15" dirty="0">
                <a:solidFill>
                  <a:srgbClr val="FFFFFF"/>
                </a:solidFill>
                <a:latin typeface="Arial"/>
                <a:cs typeface="Arial"/>
              </a:rPr>
              <a:t>FO</a:t>
            </a:r>
            <a:r>
              <a:rPr sz="2000" b="1" dirty="0">
                <a:solidFill>
                  <a:srgbClr val="FFFFFF"/>
                </a:solidFill>
                <a:latin typeface="Arial"/>
                <a:cs typeface="Arial"/>
              </a:rPr>
              <a:t>R</a:t>
            </a:r>
            <a:r>
              <a:rPr sz="2000" b="1" spc="-5" dirty="0">
                <a:solidFill>
                  <a:srgbClr val="FFFFFF"/>
                </a:solidFill>
                <a:latin typeface="Arial"/>
                <a:cs typeface="Arial"/>
              </a:rPr>
              <a:t> </a:t>
            </a:r>
            <a:r>
              <a:rPr sz="2000" b="1" spc="-15" dirty="0">
                <a:solidFill>
                  <a:srgbClr val="FFFFFF"/>
                </a:solidFill>
                <a:latin typeface="Arial"/>
                <a:cs typeface="Arial"/>
              </a:rPr>
              <a:t>T</a:t>
            </a:r>
            <a:r>
              <a:rPr sz="2000" b="1" dirty="0">
                <a:solidFill>
                  <a:srgbClr val="FFFFFF"/>
                </a:solidFill>
                <a:latin typeface="Arial"/>
                <a:cs typeface="Arial"/>
              </a:rPr>
              <a:t>H</a:t>
            </a:r>
            <a:r>
              <a:rPr sz="2000" b="1" spc="-15" dirty="0">
                <a:solidFill>
                  <a:srgbClr val="FFFFFF"/>
                </a:solidFill>
                <a:latin typeface="Arial"/>
                <a:cs typeface="Arial"/>
              </a:rPr>
              <a:t>E</a:t>
            </a:r>
            <a:r>
              <a:rPr sz="2000" b="1" spc="-5" dirty="0">
                <a:solidFill>
                  <a:srgbClr val="FFFFFF"/>
                </a:solidFill>
                <a:latin typeface="Arial"/>
                <a:cs typeface="Arial"/>
              </a:rPr>
              <a:t> </a:t>
            </a:r>
            <a:r>
              <a:rPr sz="2000" b="1" dirty="0">
                <a:solidFill>
                  <a:srgbClr val="FFFFFF"/>
                </a:solidFill>
                <a:latin typeface="Arial"/>
                <a:cs typeface="Arial"/>
              </a:rPr>
              <a:t>C</a:t>
            </a:r>
            <a:r>
              <a:rPr sz="2000" b="1" spc="-10" dirty="0">
                <a:solidFill>
                  <a:srgbClr val="FFFFFF"/>
                </a:solidFill>
                <a:latin typeface="Arial"/>
                <a:cs typeface="Arial"/>
              </a:rPr>
              <a:t>LI</a:t>
            </a:r>
            <a:r>
              <a:rPr sz="2000" b="1" dirty="0">
                <a:solidFill>
                  <a:srgbClr val="FFFFFF"/>
                </a:solidFill>
                <a:latin typeface="Arial"/>
                <a:cs typeface="Arial"/>
              </a:rPr>
              <a:t>C</a:t>
            </a:r>
            <a:r>
              <a:rPr sz="2000" b="1" spc="-5" dirty="0">
                <a:solidFill>
                  <a:srgbClr val="FFFFFF"/>
                </a:solidFill>
                <a:latin typeface="Arial"/>
                <a:cs typeface="Arial"/>
              </a:rPr>
              <a:t> </a:t>
            </a:r>
            <a:r>
              <a:rPr sz="2000" b="1" dirty="0">
                <a:solidFill>
                  <a:srgbClr val="FFFFFF"/>
                </a:solidFill>
                <a:latin typeface="Arial"/>
                <a:cs typeface="Arial"/>
              </a:rPr>
              <a:t>DR</a:t>
            </a:r>
            <a:r>
              <a:rPr sz="2000" b="1" spc="-15" dirty="0">
                <a:solidFill>
                  <a:srgbClr val="FFFFFF"/>
                </a:solidFill>
                <a:latin typeface="Arial"/>
                <a:cs typeface="Arial"/>
              </a:rPr>
              <a:t>IVE</a:t>
            </a:r>
            <a:r>
              <a:rPr sz="2000" b="1" spc="-5" dirty="0">
                <a:solidFill>
                  <a:srgbClr val="FFFFFF"/>
                </a:solidFill>
                <a:latin typeface="Arial"/>
                <a:cs typeface="Arial"/>
              </a:rPr>
              <a:t> </a:t>
            </a:r>
            <a:r>
              <a:rPr sz="2000" b="1" dirty="0">
                <a:solidFill>
                  <a:srgbClr val="FFFFFF"/>
                </a:solidFill>
                <a:latin typeface="Arial"/>
                <a:cs typeface="Arial"/>
              </a:rPr>
              <a:t>BEAM</a:t>
            </a:r>
            <a:endParaRPr sz="2000" dirty="0">
              <a:latin typeface="Arial"/>
              <a:cs typeface="Arial"/>
            </a:endParaRPr>
          </a:p>
        </p:txBody>
      </p:sp>
      <p:sp>
        <p:nvSpPr>
          <p:cNvPr id="19" name="Content Placeholder 1"/>
          <p:cNvSpPr txBox="1">
            <a:spLocks/>
          </p:cNvSpPr>
          <p:nvPr/>
        </p:nvSpPr>
        <p:spPr>
          <a:xfrm>
            <a:off x="565860" y="4238290"/>
            <a:ext cx="4459921" cy="2359061"/>
          </a:xfrm>
          <a:prstGeom prst="rect">
            <a:avLst/>
          </a:prstGeom>
        </p:spPr>
        <p:txBody>
          <a:bodyPr wrap="square" lIns="0" tIns="0" rIns="0" bIns="0">
            <a:normAutofit lnSpcReduction="10000"/>
          </a:bodyPr>
          <a:lstStyle>
            <a:lvl1pPr marL="0">
              <a:defRPr b="0" i="0">
                <a:solidFill>
                  <a:schemeClr val="tx1"/>
                </a:solidFill>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a:lstStyle>
          <a:p>
            <a:pPr marL="285750" lvl="1" indent="-285750" defTabSz="914400">
              <a:buFont typeface="Arial" panose="020B0604020202020204" pitchFamily="34" charset="0"/>
              <a:buChar char="•"/>
            </a:pPr>
            <a:r>
              <a:rPr lang="en-GB" kern="0" dirty="0" smtClean="0"/>
              <a:t>Two installed units: </a:t>
            </a:r>
          </a:p>
          <a:p>
            <a:pPr marL="742950" lvl="2" indent="-285750" defTabSz="914400">
              <a:buFont typeface="Arial" panose="020B0604020202020204" pitchFamily="34" charset="0"/>
              <a:buChar char="•"/>
            </a:pPr>
            <a:r>
              <a:rPr lang="en-GB" kern="0" dirty="0" smtClean="0"/>
              <a:t>CM.BPL0645</a:t>
            </a:r>
          </a:p>
          <a:p>
            <a:pPr marL="742950" lvl="1" indent="-285750" defTabSz="914400">
              <a:buFont typeface="Arial" panose="020B0604020202020204" pitchFamily="34" charset="0"/>
              <a:buChar char="•"/>
            </a:pPr>
            <a:r>
              <a:rPr lang="en-GB" kern="0" dirty="0" smtClean="0"/>
              <a:t>CM.BPL0685</a:t>
            </a:r>
          </a:p>
          <a:p>
            <a:pPr marL="285750" indent="-285750" defTabSz="914400">
              <a:buFont typeface="Arial" panose="020B0604020202020204" pitchFamily="34" charset="0"/>
              <a:buChar char="•"/>
            </a:pPr>
            <a:endParaRPr lang="en-GB" kern="0" dirty="0" smtClean="0"/>
          </a:p>
          <a:p>
            <a:pPr marL="285750" indent="-285750" defTabSz="914400">
              <a:buFont typeface="Arial" panose="020B0604020202020204" pitchFamily="34" charset="0"/>
              <a:buChar char="•"/>
            </a:pPr>
            <a:r>
              <a:rPr lang="en-GB" kern="0" dirty="0" smtClean="0"/>
              <a:t>Beam tests in progress:</a:t>
            </a:r>
          </a:p>
          <a:p>
            <a:pPr marL="742950" lvl="1" indent="-285750" defTabSz="914400">
              <a:buFont typeface="Arial" panose="020B0604020202020204" pitchFamily="34" charset="0"/>
              <a:buChar char="•"/>
            </a:pPr>
            <a:r>
              <a:rPr lang="en-US" kern="0" dirty="0" smtClean="0"/>
              <a:t>Linearity/Sensitivity (December’15)</a:t>
            </a:r>
          </a:p>
          <a:p>
            <a:pPr marL="742950" lvl="1" indent="-285750">
              <a:buFont typeface="Arial" panose="020B0604020202020204" pitchFamily="34" charset="0"/>
              <a:buChar char="•"/>
            </a:pPr>
            <a:r>
              <a:rPr lang="en-US" kern="0" dirty="0" smtClean="0"/>
              <a:t>Resolution</a:t>
            </a:r>
            <a:r>
              <a:rPr lang="en-US" kern="0" dirty="0"/>
              <a:t> </a:t>
            </a:r>
            <a:r>
              <a:rPr lang="en-US" kern="0" dirty="0" smtClean="0"/>
              <a:t>(December’15)</a:t>
            </a:r>
          </a:p>
          <a:p>
            <a:pPr marL="742950" lvl="1" indent="-285750" defTabSz="914400">
              <a:buFont typeface="Arial" panose="020B0604020202020204" pitchFamily="34" charset="0"/>
              <a:buChar char="•"/>
            </a:pPr>
            <a:r>
              <a:rPr lang="en-US" kern="0" dirty="0" smtClean="0"/>
              <a:t>Sensitivity to 12 GHz PETS power increase (April’16)</a:t>
            </a:r>
          </a:p>
        </p:txBody>
      </p:sp>
      <p:pic>
        <p:nvPicPr>
          <p:cNvPr id="20" name="Picture 19"/>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679930" y="4267200"/>
            <a:ext cx="2950529" cy="2192656"/>
          </a:xfrm>
          <a:prstGeom prst="rect">
            <a:avLst/>
          </a:prstGeom>
        </p:spPr>
      </p:pic>
      <p:pic>
        <p:nvPicPr>
          <p:cNvPr id="12" name="Picture 1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36026" y="1073763"/>
            <a:ext cx="8192309" cy="2910652"/>
          </a:xfrm>
          <a:prstGeom prst="rect">
            <a:avLst/>
          </a:prstGeom>
        </p:spPr>
      </p:pic>
      <p:sp>
        <p:nvSpPr>
          <p:cNvPr id="22" name="object 2633"/>
          <p:cNvSpPr txBox="1"/>
          <p:nvPr/>
        </p:nvSpPr>
        <p:spPr>
          <a:xfrm rot="393236">
            <a:off x="6673889" y="938523"/>
            <a:ext cx="1021962" cy="492443"/>
          </a:xfrm>
          <a:prstGeom prst="rect">
            <a:avLst/>
          </a:prstGeom>
        </p:spPr>
        <p:txBody>
          <a:bodyPr vert="horz" wrap="square" lIns="0" tIns="0" rIns="0" bIns="0" rtlCol="0">
            <a:spAutoFit/>
          </a:bodyPr>
          <a:lstStyle/>
          <a:p>
            <a:pPr>
              <a:lnSpc>
                <a:spcPct val="100000"/>
              </a:lnSpc>
            </a:pPr>
            <a:r>
              <a:rPr sz="3200" b="1" spc="-35" dirty="0">
                <a:solidFill>
                  <a:srgbClr val="FF0000"/>
                </a:solidFill>
                <a:latin typeface="Calibri"/>
                <a:cs typeface="Calibri"/>
              </a:rPr>
              <a:t>BE</a:t>
            </a:r>
            <a:r>
              <a:rPr sz="3200" b="1" spc="-15" dirty="0">
                <a:solidFill>
                  <a:srgbClr val="FF0000"/>
                </a:solidFill>
                <a:latin typeface="Calibri"/>
                <a:cs typeface="Calibri"/>
              </a:rPr>
              <a:t>AM</a:t>
            </a:r>
            <a:endParaRPr sz="3200" dirty="0">
              <a:latin typeface="Calibri"/>
              <a:cs typeface="Calibri"/>
            </a:endParaRPr>
          </a:p>
        </p:txBody>
      </p:sp>
      <p:sp>
        <p:nvSpPr>
          <p:cNvPr id="25" name="Donut 24"/>
          <p:cNvSpPr/>
          <p:nvPr/>
        </p:nvSpPr>
        <p:spPr>
          <a:xfrm>
            <a:off x="5025781" y="1393638"/>
            <a:ext cx="914400" cy="985777"/>
          </a:xfrm>
          <a:prstGeom prst="donut">
            <a:avLst>
              <a:gd name="adj" fmla="val 4835"/>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6" name="object 2631"/>
          <p:cNvSpPr/>
          <p:nvPr/>
        </p:nvSpPr>
        <p:spPr>
          <a:xfrm rot="930277">
            <a:off x="6674726" y="1404398"/>
            <a:ext cx="1122950" cy="185790"/>
          </a:xfrm>
          <a:custGeom>
            <a:avLst/>
            <a:gdLst/>
            <a:ahLst/>
            <a:cxnLst/>
            <a:rect l="l" t="t" r="r" b="b"/>
            <a:pathLst>
              <a:path w="916939" h="148589">
                <a:moveTo>
                  <a:pt x="916782" y="0"/>
                </a:moveTo>
                <a:lnTo>
                  <a:pt x="0" y="148310"/>
                </a:lnTo>
              </a:path>
            </a:pathLst>
          </a:custGeom>
          <a:ln w="66675">
            <a:solidFill>
              <a:srgbClr val="FF2600"/>
            </a:solidFill>
          </a:ln>
        </p:spPr>
        <p:txBody>
          <a:bodyPr wrap="square" lIns="0" tIns="0" rIns="0" bIns="0" rtlCol="0"/>
          <a:lstStyle/>
          <a:p>
            <a:endParaRPr/>
          </a:p>
        </p:txBody>
      </p:sp>
      <p:sp>
        <p:nvSpPr>
          <p:cNvPr id="27" name="object 2632"/>
          <p:cNvSpPr/>
          <p:nvPr/>
        </p:nvSpPr>
        <p:spPr>
          <a:xfrm rot="11449836">
            <a:off x="7299571" y="1428477"/>
            <a:ext cx="679115" cy="266141"/>
          </a:xfrm>
          <a:custGeom>
            <a:avLst/>
            <a:gdLst/>
            <a:ahLst/>
            <a:cxnLst/>
            <a:rect l="l" t="t" r="r" b="b"/>
            <a:pathLst>
              <a:path w="179704" h="168910">
                <a:moveTo>
                  <a:pt x="144036" y="0"/>
                </a:moveTo>
                <a:lnTo>
                  <a:pt x="132287" y="870"/>
                </a:lnTo>
                <a:lnTo>
                  <a:pt x="127403" y="3793"/>
                </a:lnTo>
                <a:lnTo>
                  <a:pt x="0" y="108615"/>
                </a:lnTo>
                <a:lnTo>
                  <a:pt x="153954" y="167919"/>
                </a:lnTo>
                <a:lnTo>
                  <a:pt x="166124" y="168435"/>
                </a:lnTo>
                <a:lnTo>
                  <a:pt x="175970" y="161678"/>
                </a:lnTo>
                <a:lnTo>
                  <a:pt x="178579" y="156991"/>
                </a:lnTo>
                <a:lnTo>
                  <a:pt x="179095" y="144821"/>
                </a:lnTo>
                <a:lnTo>
                  <a:pt x="172337" y="134976"/>
                </a:lnTo>
                <a:lnTo>
                  <a:pt x="167650" y="132367"/>
                </a:lnTo>
                <a:lnTo>
                  <a:pt x="74644" y="96540"/>
                </a:lnTo>
                <a:lnTo>
                  <a:pt x="151610" y="33215"/>
                </a:lnTo>
                <a:lnTo>
                  <a:pt x="158012" y="23033"/>
                </a:lnTo>
                <a:lnTo>
                  <a:pt x="157141" y="11285"/>
                </a:lnTo>
                <a:lnTo>
                  <a:pt x="154218" y="6402"/>
                </a:lnTo>
                <a:lnTo>
                  <a:pt x="144036" y="0"/>
                </a:lnTo>
                <a:close/>
              </a:path>
            </a:pathLst>
          </a:custGeom>
          <a:solidFill>
            <a:srgbClr val="FF2600"/>
          </a:solidFill>
        </p:spPr>
        <p:txBody>
          <a:bodyPr wrap="square" lIns="0" tIns="0" rIns="0" bIns="0" rtlCol="0"/>
          <a:lstStyle/>
          <a:p>
            <a:endParaRPr/>
          </a:p>
        </p:txBody>
      </p:sp>
      <p:sp>
        <p:nvSpPr>
          <p:cNvPr id="28" name="Donut 27"/>
          <p:cNvSpPr/>
          <p:nvPr/>
        </p:nvSpPr>
        <p:spPr>
          <a:xfrm>
            <a:off x="2875782" y="1317217"/>
            <a:ext cx="914400" cy="841159"/>
          </a:xfrm>
          <a:prstGeom prst="donut">
            <a:avLst>
              <a:gd name="adj" fmla="val 4835"/>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9" name="object 2635"/>
          <p:cNvSpPr txBox="1"/>
          <p:nvPr/>
        </p:nvSpPr>
        <p:spPr>
          <a:xfrm>
            <a:off x="465176" y="3250331"/>
            <a:ext cx="2688700" cy="430887"/>
          </a:xfrm>
          <a:prstGeom prst="rect">
            <a:avLst/>
          </a:prstGeom>
        </p:spPr>
        <p:txBody>
          <a:bodyPr vert="horz" wrap="square" lIns="0" tIns="0" rIns="0" bIns="0" rtlCol="0">
            <a:spAutoFit/>
          </a:bodyPr>
          <a:lstStyle/>
          <a:p>
            <a:pPr marL="12700">
              <a:lnSpc>
                <a:spcPct val="100000"/>
              </a:lnSpc>
            </a:pPr>
            <a:r>
              <a:rPr sz="2800" b="1" spc="-10" dirty="0">
                <a:solidFill>
                  <a:srgbClr val="FF0000"/>
                </a:solidFill>
                <a:latin typeface="Calibri"/>
                <a:cs typeface="Calibri"/>
              </a:rPr>
              <a:t>STRIPLINE </a:t>
            </a:r>
            <a:r>
              <a:rPr sz="2800" b="1" spc="-10" dirty="0" smtClean="0">
                <a:solidFill>
                  <a:srgbClr val="FF0000"/>
                </a:solidFill>
                <a:latin typeface="Calibri"/>
                <a:cs typeface="Calibri"/>
              </a:rPr>
              <a:t>BPM</a:t>
            </a:r>
            <a:r>
              <a:rPr lang="fr-FR" sz="2800" b="1" spc="-10" dirty="0" smtClean="0">
                <a:solidFill>
                  <a:srgbClr val="FF0000"/>
                </a:solidFill>
                <a:latin typeface="Calibri"/>
                <a:cs typeface="Calibri"/>
              </a:rPr>
              <a:t>s</a:t>
            </a:r>
            <a:endParaRPr sz="2800" dirty="0">
              <a:latin typeface="Calibri"/>
              <a:cs typeface="Calibri"/>
            </a:endParaRPr>
          </a:p>
        </p:txBody>
      </p:sp>
      <p:cxnSp>
        <p:nvCxnSpPr>
          <p:cNvPr id="31" name="Straight Arrow Connector 30"/>
          <p:cNvCxnSpPr>
            <a:stCxn id="29" idx="0"/>
          </p:cNvCxnSpPr>
          <p:nvPr/>
        </p:nvCxnSpPr>
        <p:spPr>
          <a:xfrm flipV="1">
            <a:off x="1809526" y="2090644"/>
            <a:ext cx="1268150" cy="1159687"/>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32" name="Straight Arrow Connector 31"/>
          <p:cNvCxnSpPr>
            <a:stCxn id="29" idx="0"/>
            <a:endCxn id="25" idx="3"/>
          </p:cNvCxnSpPr>
          <p:nvPr/>
        </p:nvCxnSpPr>
        <p:spPr>
          <a:xfrm flipV="1">
            <a:off x="1809526" y="2235051"/>
            <a:ext cx="3350166" cy="1015280"/>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5" name="Slide Number Placeholder 4"/>
          <p:cNvSpPr>
            <a:spLocks noGrp="1"/>
          </p:cNvSpPr>
          <p:nvPr>
            <p:ph type="sldNum" sz="quarter" idx="12"/>
          </p:nvPr>
        </p:nvSpPr>
        <p:spPr/>
        <p:txBody>
          <a:bodyPr/>
          <a:lstStyle/>
          <a:p>
            <a:fld id="{DBDECB7C-176B-9841-8A3A-F0D3DB7AE78E}" type="slidenum">
              <a:rPr lang="en-US" smtClean="0"/>
              <a:t>7</a:t>
            </a:fld>
            <a:endParaRPr lang="en-US"/>
          </a:p>
        </p:txBody>
      </p:sp>
      <p:sp>
        <p:nvSpPr>
          <p:cNvPr id="4" name="Title 3"/>
          <p:cNvSpPr>
            <a:spLocks noGrp="1"/>
          </p:cNvSpPr>
          <p:nvPr>
            <p:ph type="title"/>
          </p:nvPr>
        </p:nvSpPr>
        <p:spPr>
          <a:xfrm>
            <a:off x="407335" y="250736"/>
            <a:ext cx="8229600" cy="576064"/>
          </a:xfrm>
        </p:spPr>
        <p:txBody>
          <a:bodyPr>
            <a:normAutofit fontScale="90000"/>
          </a:bodyPr>
          <a:lstStyle/>
          <a:p>
            <a:r>
              <a:rPr lang="en-US" dirty="0" smtClean="0"/>
              <a:t>CLIC Two-Beam Module (TBM) Installation</a:t>
            </a:r>
            <a:endParaRPr lang="en-GB" dirty="0"/>
          </a:p>
        </p:txBody>
      </p:sp>
      <p:sp>
        <p:nvSpPr>
          <p:cNvPr id="2" name="Marcador de fecha 1"/>
          <p:cNvSpPr>
            <a:spLocks noGrp="1"/>
          </p:cNvSpPr>
          <p:nvPr>
            <p:ph type="dt" sz="half" idx="10"/>
          </p:nvPr>
        </p:nvSpPr>
        <p:spPr/>
        <p:txBody>
          <a:bodyPr/>
          <a:lstStyle/>
          <a:p>
            <a:r>
              <a:rPr lang="es-ES_tradnl" smtClean="0">
                <a:solidFill>
                  <a:prstClr val="black">
                    <a:tint val="75000"/>
                  </a:prstClr>
                </a:solidFill>
              </a:rPr>
              <a:t>30 May - 5 June 2016</a:t>
            </a:r>
            <a:endParaRPr lang="en-US">
              <a:solidFill>
                <a:prstClr val="black">
                  <a:tint val="75000"/>
                </a:prstClr>
              </a:solidFill>
            </a:endParaRPr>
          </a:p>
        </p:txBody>
      </p:sp>
      <p:sp>
        <p:nvSpPr>
          <p:cNvPr id="3" name="Marcador de pie de página 2"/>
          <p:cNvSpPr>
            <a:spLocks noGrp="1"/>
          </p:cNvSpPr>
          <p:nvPr>
            <p:ph type="ftr" sz="quarter" idx="11"/>
          </p:nvPr>
        </p:nvSpPr>
        <p:spPr/>
        <p:txBody>
          <a:bodyPr/>
          <a:lstStyle/>
          <a:p>
            <a:r>
              <a:rPr lang="en-GB" smtClean="0"/>
              <a:t>ECFA LCWS 2016</a:t>
            </a:r>
            <a:endParaRPr lang="es-ES" dirty="0"/>
          </a:p>
        </p:txBody>
      </p:sp>
    </p:spTree>
    <p:extLst>
      <p:ext uri="{BB962C8B-B14F-4D97-AF65-F5344CB8AC3E}">
        <p14:creationId xmlns:p14="http://schemas.microsoft.com/office/powerpoint/2010/main" val="2642267784"/>
      </p:ext>
    </p:extLst>
  </p:cSld>
  <p:clrMapOvr>
    <a:masterClrMapping/>
  </p:clrMapOvr>
  <mc:AlternateContent xmlns:mc="http://schemas.openxmlformats.org/markup-compatibility/2006">
    <mc:Choice xmlns:p14="http://schemas.microsoft.com/office/powerpoint/2010/main" Requires="p14">
      <p:transition spd="slow" p14:dur="2000">
        <p14:prism isContent="1"/>
      </p:transition>
    </mc:Choice>
    <mc:Fallback>
      <p:transition xmlns:p14="http://schemas.microsoft.com/office/powerpoint/2010/main" spd="slow">
        <p:fade/>
      </p:transition>
    </mc:Fallback>
  </mc:AlternateContent>
  <p:timing>
    <p:tnLst>
      <p:par>
        <p:cTn xmlns:p14="http://schemas.microsoft.com/office/powerpoint/2010/mai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Picture 17"/>
          <p:cNvPicPr>
            <a:picLocks noChangeAspect="1"/>
          </p:cNvPicPr>
          <p:nvPr/>
        </p:nvPicPr>
        <p:blipFill rotWithShape="1">
          <a:blip r:embed="rId2"/>
          <a:srcRect l="15346" r="12137"/>
          <a:stretch/>
        </p:blipFill>
        <p:spPr>
          <a:xfrm>
            <a:off x="4827264" y="2331628"/>
            <a:ext cx="2895600" cy="2102752"/>
          </a:xfrm>
          <a:prstGeom prst="rect">
            <a:avLst/>
          </a:prstGeom>
          <a:ln>
            <a:solidFill>
              <a:srgbClr val="1919FF"/>
            </a:solidFill>
          </a:ln>
        </p:spPr>
      </p:pic>
      <p:sp>
        <p:nvSpPr>
          <p:cNvPr id="13" name="TextBox 12"/>
          <p:cNvSpPr txBox="1"/>
          <p:nvPr/>
        </p:nvSpPr>
        <p:spPr>
          <a:xfrm>
            <a:off x="607667" y="816437"/>
            <a:ext cx="7737352" cy="1554272"/>
          </a:xfrm>
          <a:prstGeom prst="rect">
            <a:avLst/>
          </a:prstGeom>
          <a:noFill/>
        </p:spPr>
        <p:txBody>
          <a:bodyPr wrap="square" rtlCol="0">
            <a:spAutoFit/>
          </a:bodyPr>
          <a:lstStyle/>
          <a:p>
            <a:pPr>
              <a:spcBef>
                <a:spcPts val="600"/>
              </a:spcBef>
            </a:pPr>
            <a:r>
              <a:rPr lang="en-GB" b="1" dirty="0" smtClean="0"/>
              <a:t>Vacuum arcs </a:t>
            </a:r>
            <a:r>
              <a:rPr lang="en-GB" dirty="0" smtClean="0"/>
              <a:t>are spontaneously formed by high power RF pulses at the high surface field regions, and produce an abrupt current emission which can damage the surface and induce instabilities into the beam.</a:t>
            </a:r>
          </a:p>
          <a:p>
            <a:pPr>
              <a:spcBef>
                <a:spcPts val="600"/>
              </a:spcBef>
            </a:pPr>
            <a:r>
              <a:rPr lang="en-GB" dirty="0" smtClean="0"/>
              <a:t>The existence of microscopic features, dislocations and external contaminants on the surface are potential causes of breakdowns.</a:t>
            </a:r>
          </a:p>
        </p:txBody>
      </p:sp>
      <p:sp>
        <p:nvSpPr>
          <p:cNvPr id="2" name="Title 1"/>
          <p:cNvSpPr>
            <a:spLocks noGrp="1"/>
          </p:cNvSpPr>
          <p:nvPr>
            <p:ph type="title"/>
          </p:nvPr>
        </p:nvSpPr>
        <p:spPr/>
        <p:txBody>
          <a:bodyPr>
            <a:normAutofit fontScale="90000"/>
          </a:bodyPr>
          <a:lstStyle/>
          <a:p>
            <a:r>
              <a:rPr lang="en-GB" dirty="0" smtClean="0"/>
              <a:t>Vacuum breakdown phenomena</a:t>
            </a:r>
            <a:endParaRPr lang="en-US" dirty="0"/>
          </a:p>
        </p:txBody>
      </p:sp>
      <p:pic>
        <p:nvPicPr>
          <p:cNvPr id="11" name="Picture 10"/>
          <p:cNvPicPr>
            <a:picLocks noChangeAspect="1"/>
          </p:cNvPicPr>
          <p:nvPr/>
        </p:nvPicPr>
        <p:blipFill rotWithShape="1">
          <a:blip r:embed="rId3"/>
          <a:srcRect t="10590"/>
          <a:stretch/>
        </p:blipFill>
        <p:spPr>
          <a:xfrm>
            <a:off x="5108126" y="4867274"/>
            <a:ext cx="2648513" cy="1580395"/>
          </a:xfrm>
          <a:prstGeom prst="rect">
            <a:avLst/>
          </a:prstGeom>
          <a:ln>
            <a:solidFill>
              <a:srgbClr val="1919FF"/>
            </a:solidFill>
          </a:ln>
        </p:spPr>
      </p:pic>
      <p:sp>
        <p:nvSpPr>
          <p:cNvPr id="16" name="Rectangle 15"/>
          <p:cNvSpPr/>
          <p:nvPr/>
        </p:nvSpPr>
        <p:spPr>
          <a:xfrm>
            <a:off x="5614624" y="6447669"/>
            <a:ext cx="1548759" cy="307777"/>
          </a:xfrm>
          <a:prstGeom prst="rect">
            <a:avLst/>
          </a:prstGeom>
        </p:spPr>
        <p:txBody>
          <a:bodyPr wrap="square">
            <a:spAutoFit/>
          </a:bodyPr>
          <a:lstStyle/>
          <a:p>
            <a:r>
              <a:rPr lang="en-GB" sz="1400" dirty="0" smtClean="0"/>
              <a:t>Breakdown Crater</a:t>
            </a:r>
            <a:endParaRPr lang="en-GB" sz="1400" dirty="0"/>
          </a:p>
        </p:txBody>
      </p:sp>
      <p:pic>
        <p:nvPicPr>
          <p:cNvPr id="17" name="Picture 2"/>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1028700" y="3499901"/>
            <a:ext cx="2892786" cy="2687620"/>
          </a:xfrm>
          <a:prstGeom prst="rect">
            <a:avLst/>
          </a:prstGeom>
          <a:noFill/>
          <a:ln w="9525">
            <a:noFill/>
            <a:miter lim="800000"/>
            <a:headEnd/>
            <a:tailEnd/>
          </a:ln>
          <a:effectLst/>
        </p:spPr>
      </p:pic>
      <p:sp>
        <p:nvSpPr>
          <p:cNvPr id="19" name="Rectangle 18"/>
          <p:cNvSpPr/>
          <p:nvPr/>
        </p:nvSpPr>
        <p:spPr>
          <a:xfrm>
            <a:off x="2283942" y="4619625"/>
            <a:ext cx="382302" cy="314325"/>
          </a:xfrm>
          <a:prstGeom prst="rect">
            <a:avLst/>
          </a:prstGeom>
          <a:noFill/>
          <a:ln>
            <a:solidFill>
              <a:srgbClr val="1919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1" name="Straight Connector 20"/>
          <p:cNvCxnSpPr/>
          <p:nvPr/>
        </p:nvCxnSpPr>
        <p:spPr>
          <a:xfrm flipV="1">
            <a:off x="2283942" y="2331628"/>
            <a:ext cx="2543322" cy="2287997"/>
          </a:xfrm>
          <a:prstGeom prst="line">
            <a:avLst/>
          </a:prstGeom>
          <a:ln>
            <a:solidFill>
              <a:srgbClr val="1919FF"/>
            </a:solidFill>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p:nvCxnSpPr>
        <p:spPr>
          <a:xfrm flipV="1">
            <a:off x="2666244" y="4456905"/>
            <a:ext cx="2161020" cy="477046"/>
          </a:xfrm>
          <a:prstGeom prst="line">
            <a:avLst/>
          </a:prstGeom>
          <a:ln>
            <a:solidFill>
              <a:srgbClr val="1919FF"/>
            </a:solidFill>
          </a:ln>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p:nvCxnSpPr>
        <p:spPr>
          <a:xfrm flipV="1">
            <a:off x="5108126" y="4102413"/>
            <a:ext cx="1166938" cy="759194"/>
          </a:xfrm>
          <a:prstGeom prst="line">
            <a:avLst/>
          </a:prstGeom>
          <a:ln>
            <a:solidFill>
              <a:srgbClr val="1919FF"/>
            </a:solidFill>
          </a:ln>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p:nvCxnSpPr>
        <p:spPr>
          <a:xfrm flipH="1" flipV="1">
            <a:off x="6275066" y="4102413"/>
            <a:ext cx="1481573" cy="759194"/>
          </a:xfrm>
          <a:prstGeom prst="line">
            <a:avLst/>
          </a:prstGeom>
          <a:ln>
            <a:solidFill>
              <a:srgbClr val="1919FF"/>
            </a:solidFill>
          </a:ln>
        </p:spPr>
        <p:style>
          <a:lnRef idx="1">
            <a:schemeClr val="accent1"/>
          </a:lnRef>
          <a:fillRef idx="0">
            <a:schemeClr val="accent1"/>
          </a:fillRef>
          <a:effectRef idx="0">
            <a:schemeClr val="accent1"/>
          </a:effectRef>
          <a:fontRef idx="minor">
            <a:schemeClr val="tx1"/>
          </a:fontRef>
        </p:style>
      </p:cxnSp>
      <p:sp>
        <p:nvSpPr>
          <p:cNvPr id="35" name="TextBox 34"/>
          <p:cNvSpPr txBox="1"/>
          <p:nvPr/>
        </p:nvSpPr>
        <p:spPr>
          <a:xfrm>
            <a:off x="607667" y="3090267"/>
            <a:ext cx="2790825" cy="646331"/>
          </a:xfrm>
          <a:prstGeom prst="rect">
            <a:avLst/>
          </a:prstGeom>
          <a:noFill/>
        </p:spPr>
        <p:txBody>
          <a:bodyPr wrap="square" rtlCol="0">
            <a:spAutoFit/>
          </a:bodyPr>
          <a:lstStyle/>
          <a:p>
            <a:r>
              <a:rPr lang="en-GB" dirty="0" smtClean="0"/>
              <a:t>Disk of a CLIC accelerating structure</a:t>
            </a:r>
            <a:endParaRPr lang="en-US" dirty="0"/>
          </a:p>
        </p:txBody>
      </p:sp>
      <p:sp>
        <p:nvSpPr>
          <p:cNvPr id="36" name="Rectangle 35"/>
          <p:cNvSpPr/>
          <p:nvPr/>
        </p:nvSpPr>
        <p:spPr>
          <a:xfrm>
            <a:off x="6389003" y="2349864"/>
            <a:ext cx="1548759" cy="307777"/>
          </a:xfrm>
          <a:prstGeom prst="rect">
            <a:avLst/>
          </a:prstGeom>
        </p:spPr>
        <p:txBody>
          <a:bodyPr wrap="square">
            <a:spAutoFit/>
          </a:bodyPr>
          <a:lstStyle/>
          <a:p>
            <a:r>
              <a:rPr lang="en-GB" sz="1400" dirty="0" smtClean="0"/>
              <a:t>SEM microscopy</a:t>
            </a:r>
            <a:endParaRPr lang="en-GB" sz="1400" dirty="0"/>
          </a:p>
        </p:txBody>
      </p:sp>
      <p:sp>
        <p:nvSpPr>
          <p:cNvPr id="3" name="Marcador de fecha 2"/>
          <p:cNvSpPr>
            <a:spLocks noGrp="1"/>
          </p:cNvSpPr>
          <p:nvPr>
            <p:ph type="dt" sz="half" idx="10"/>
          </p:nvPr>
        </p:nvSpPr>
        <p:spPr/>
        <p:txBody>
          <a:bodyPr/>
          <a:lstStyle/>
          <a:p>
            <a:r>
              <a:rPr lang="es-ES_tradnl" smtClean="0">
                <a:solidFill>
                  <a:prstClr val="black">
                    <a:tint val="75000"/>
                  </a:prstClr>
                </a:solidFill>
              </a:rPr>
              <a:t>30 May - 5 June 2016</a:t>
            </a:r>
            <a:endParaRPr lang="en-US">
              <a:solidFill>
                <a:prstClr val="black">
                  <a:tint val="75000"/>
                </a:prstClr>
              </a:solidFill>
            </a:endParaRPr>
          </a:p>
        </p:txBody>
      </p:sp>
      <p:sp>
        <p:nvSpPr>
          <p:cNvPr id="4" name="Marcador de pie de página 3"/>
          <p:cNvSpPr>
            <a:spLocks noGrp="1"/>
          </p:cNvSpPr>
          <p:nvPr>
            <p:ph type="ftr" sz="quarter" idx="11"/>
          </p:nvPr>
        </p:nvSpPr>
        <p:spPr/>
        <p:txBody>
          <a:bodyPr/>
          <a:lstStyle/>
          <a:p>
            <a:r>
              <a:rPr lang="en-GB" smtClean="0"/>
              <a:t>ECFA LCWS 2016</a:t>
            </a:r>
            <a:endParaRPr lang="es-ES" dirty="0"/>
          </a:p>
        </p:txBody>
      </p:sp>
      <p:sp>
        <p:nvSpPr>
          <p:cNvPr id="5" name="Marcador de número de diapositiva 4"/>
          <p:cNvSpPr>
            <a:spLocks noGrp="1"/>
          </p:cNvSpPr>
          <p:nvPr>
            <p:ph type="sldNum" sz="quarter" idx="12"/>
          </p:nvPr>
        </p:nvSpPr>
        <p:spPr/>
        <p:txBody>
          <a:bodyPr/>
          <a:lstStyle/>
          <a:p>
            <a:fld id="{9A43A518-2C89-46D8-985F-EB86B73A5824}" type="slidenum">
              <a:rPr lang="en-US" smtClean="0">
                <a:solidFill>
                  <a:prstClr val="black">
                    <a:tint val="75000"/>
                  </a:prstClr>
                </a:solidFill>
              </a:rPr>
              <a:pPr/>
              <a:t>70</a:t>
            </a:fld>
            <a:endParaRPr lang="en-US">
              <a:solidFill>
                <a:prstClr val="black">
                  <a:tint val="75000"/>
                </a:prstClr>
              </a:solidFill>
            </a:endParaRPr>
          </a:p>
        </p:txBody>
      </p:sp>
    </p:spTree>
    <p:extLst>
      <p:ext uri="{BB962C8B-B14F-4D97-AF65-F5344CB8AC3E}">
        <p14:creationId xmlns:p14="http://schemas.microsoft.com/office/powerpoint/2010/main" val="782383665"/>
      </p:ext>
    </p:extLst>
  </p:cSld>
  <p:clrMapOvr>
    <a:masterClrMapping/>
  </p:clrMapOvr>
  <p:timing>
    <p:tnLst>
      <p:par>
        <p:cTn xmlns:p14="http://schemas.microsoft.com/office/powerpoint/2010/mai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EXTRA </a:t>
            </a:r>
            <a:r>
              <a:rPr lang="en-GB" dirty="0" smtClean="0"/>
              <a:t>SLIDES</a:t>
            </a:r>
            <a:r>
              <a:rPr lang="en-US" dirty="0" smtClean="0"/>
              <a:t> WP2 XBOXES</a:t>
            </a:r>
            <a:endParaRPr lang="en-US" dirty="0"/>
          </a:p>
        </p:txBody>
      </p:sp>
      <p:sp>
        <p:nvSpPr>
          <p:cNvPr id="3" name="Text Placeholder 2"/>
          <p:cNvSpPr>
            <a:spLocks noGrp="1"/>
          </p:cNvSpPr>
          <p:nvPr>
            <p:ph type="body" idx="1"/>
          </p:nvPr>
        </p:nvSpPr>
        <p:spPr/>
        <p:txBody>
          <a:bodyPr/>
          <a:lstStyle/>
          <a:p>
            <a:endParaRPr lang="en-US"/>
          </a:p>
        </p:txBody>
      </p:sp>
      <p:sp>
        <p:nvSpPr>
          <p:cNvPr id="4" name="Date Placeholder 3"/>
          <p:cNvSpPr>
            <a:spLocks noGrp="1"/>
          </p:cNvSpPr>
          <p:nvPr>
            <p:ph type="dt" sz="half" idx="10"/>
          </p:nvPr>
        </p:nvSpPr>
        <p:spPr/>
        <p:txBody>
          <a:bodyPr/>
          <a:lstStyle/>
          <a:p>
            <a:r>
              <a:rPr lang="es-ES_tradnl" smtClean="0">
                <a:solidFill>
                  <a:prstClr val="black">
                    <a:tint val="75000"/>
                  </a:prstClr>
                </a:solidFill>
              </a:rPr>
              <a:t>30 May - 5 June 2016</a:t>
            </a:r>
            <a:endParaRPr lang="en-US">
              <a:solidFill>
                <a:prstClr val="black">
                  <a:tint val="75000"/>
                </a:prstClr>
              </a:solidFill>
            </a:endParaRPr>
          </a:p>
        </p:txBody>
      </p:sp>
      <p:sp>
        <p:nvSpPr>
          <p:cNvPr id="5" name="Footer Placeholder 4"/>
          <p:cNvSpPr>
            <a:spLocks noGrp="1"/>
          </p:cNvSpPr>
          <p:nvPr>
            <p:ph type="ftr" sz="quarter" idx="11"/>
          </p:nvPr>
        </p:nvSpPr>
        <p:spPr/>
        <p:txBody>
          <a:bodyPr/>
          <a:lstStyle/>
          <a:p>
            <a:r>
              <a:rPr lang="en-GB" smtClean="0">
                <a:solidFill>
                  <a:prstClr val="black">
                    <a:tint val="75000"/>
                  </a:prstClr>
                </a:solidFill>
              </a:rPr>
              <a:t>ECFA LCWS 2016</a:t>
            </a: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9A43A518-2C89-46D8-985F-EB86B73A5824}" type="slidenum">
              <a:rPr lang="en-US" smtClean="0">
                <a:solidFill>
                  <a:prstClr val="black">
                    <a:tint val="75000"/>
                  </a:prstClr>
                </a:solidFill>
              </a:rPr>
              <a:pPr/>
              <a:t>71</a:t>
            </a:fld>
            <a:endParaRPr lang="en-US">
              <a:solidFill>
                <a:prstClr val="black">
                  <a:tint val="75000"/>
                </a:prstClr>
              </a:solidFill>
            </a:endParaRPr>
          </a:p>
        </p:txBody>
      </p:sp>
    </p:spTree>
    <p:extLst>
      <p:ext uri="{BB962C8B-B14F-4D97-AF65-F5344CB8AC3E}">
        <p14:creationId xmlns:p14="http://schemas.microsoft.com/office/powerpoint/2010/main" val="907809547"/>
      </p:ext>
    </p:extLst>
  </p:cSld>
  <p:clrMapOvr>
    <a:masterClrMapping/>
  </p:clrMapOvr>
  <p:timing>
    <p:tnLst>
      <p:par>
        <p:cTn xmlns:p14="http://schemas.microsoft.com/office/powerpoint/2010/mai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2" descr="\\cern.ch\dfs\Users\c\ceymin\Desktop\XBOX3 mars 2014\4.jpg"/>
          <p:cNvPicPr>
            <a:picLocks noChangeAspect="1" noChangeArrowheads="1"/>
          </p:cNvPicPr>
          <p:nvPr/>
        </p:nvPicPr>
        <p:blipFill rotWithShape="1">
          <a:blip r:embed="rId2" cstate="print">
            <a:extLst>
              <a:ext uri="{28A0092B-C50C-407E-A947-70E740481C1C}">
                <a14:useLocalDpi xmlns:a14="http://schemas.microsoft.com/office/drawing/2010/main"/>
              </a:ext>
            </a:extLst>
          </a:blip>
          <a:srcRect/>
          <a:stretch/>
        </p:blipFill>
        <p:spPr bwMode="auto">
          <a:xfrm>
            <a:off x="259676" y="908721"/>
            <a:ext cx="8701874" cy="5641447"/>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p:cNvSpPr txBox="1">
            <a:spLocks noChangeArrowheads="1"/>
          </p:cNvSpPr>
          <p:nvPr/>
        </p:nvSpPr>
        <p:spPr bwMode="auto">
          <a:xfrm>
            <a:off x="5236689" y="2132856"/>
            <a:ext cx="339067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GB" altLang="en-US" dirty="0" smtClean="0"/>
              <a:t>3D </a:t>
            </a:r>
            <a:r>
              <a:rPr lang="en-GB" altLang="en-US" dirty="0"/>
              <a:t>layout/integration of XBOX3</a:t>
            </a:r>
          </a:p>
        </p:txBody>
      </p:sp>
      <p:sp>
        <p:nvSpPr>
          <p:cNvPr id="2" name="TextBox 1"/>
          <p:cNvSpPr txBox="1"/>
          <p:nvPr/>
        </p:nvSpPr>
        <p:spPr>
          <a:xfrm>
            <a:off x="384459" y="141976"/>
            <a:ext cx="7931957" cy="707886"/>
          </a:xfrm>
          <a:prstGeom prst="rect">
            <a:avLst/>
          </a:prstGeom>
          <a:noFill/>
        </p:spPr>
        <p:txBody>
          <a:bodyPr wrap="square" rtlCol="0">
            <a:spAutoFit/>
          </a:bodyPr>
          <a:lstStyle/>
          <a:p>
            <a:pPr algn="ctr"/>
            <a:r>
              <a:rPr lang="en-GB" sz="2000" dirty="0" smtClean="0"/>
              <a:t>XBOX3 is a ‘clever’ way to convert the high rep. rate into the bigger number of testing slots with high peak power.</a:t>
            </a:r>
            <a:endParaRPr lang="en-GB" sz="2000" dirty="0"/>
          </a:p>
        </p:txBody>
      </p:sp>
      <p:sp>
        <p:nvSpPr>
          <p:cNvPr id="4" name="Marcador de fecha 3"/>
          <p:cNvSpPr>
            <a:spLocks noGrp="1"/>
          </p:cNvSpPr>
          <p:nvPr>
            <p:ph type="dt" sz="half" idx="10"/>
          </p:nvPr>
        </p:nvSpPr>
        <p:spPr/>
        <p:txBody>
          <a:bodyPr/>
          <a:lstStyle/>
          <a:p>
            <a:r>
              <a:rPr lang="es-ES_tradnl" smtClean="0">
                <a:solidFill>
                  <a:prstClr val="black">
                    <a:tint val="75000"/>
                  </a:prstClr>
                </a:solidFill>
              </a:rPr>
              <a:t>30 May - 5 June 2016</a:t>
            </a:r>
            <a:endParaRPr lang="en-US">
              <a:solidFill>
                <a:prstClr val="black">
                  <a:tint val="75000"/>
                </a:prstClr>
              </a:solidFill>
            </a:endParaRPr>
          </a:p>
        </p:txBody>
      </p:sp>
      <p:sp>
        <p:nvSpPr>
          <p:cNvPr id="5" name="Marcador de pie de página 4"/>
          <p:cNvSpPr>
            <a:spLocks noGrp="1"/>
          </p:cNvSpPr>
          <p:nvPr>
            <p:ph type="ftr" sz="quarter" idx="11"/>
          </p:nvPr>
        </p:nvSpPr>
        <p:spPr/>
        <p:txBody>
          <a:bodyPr/>
          <a:lstStyle/>
          <a:p>
            <a:r>
              <a:rPr lang="en-GB" smtClean="0"/>
              <a:t>ECFA LCWS 2016</a:t>
            </a:r>
            <a:endParaRPr lang="es-ES" dirty="0"/>
          </a:p>
        </p:txBody>
      </p:sp>
      <p:sp>
        <p:nvSpPr>
          <p:cNvPr id="7" name="Marcador de número de diapositiva 6"/>
          <p:cNvSpPr>
            <a:spLocks noGrp="1"/>
          </p:cNvSpPr>
          <p:nvPr>
            <p:ph type="sldNum" sz="quarter" idx="12"/>
          </p:nvPr>
        </p:nvSpPr>
        <p:spPr/>
        <p:txBody>
          <a:bodyPr/>
          <a:lstStyle/>
          <a:p>
            <a:fld id="{9A43A518-2C89-46D8-985F-EB86B73A5824}" type="slidenum">
              <a:rPr lang="en-US" smtClean="0">
                <a:solidFill>
                  <a:prstClr val="black">
                    <a:tint val="75000"/>
                  </a:prstClr>
                </a:solidFill>
              </a:rPr>
              <a:pPr/>
              <a:t>72</a:t>
            </a:fld>
            <a:endParaRPr lang="en-US">
              <a:solidFill>
                <a:prstClr val="black">
                  <a:tint val="75000"/>
                </a:prstClr>
              </a:solidFill>
            </a:endParaRPr>
          </a:p>
        </p:txBody>
      </p:sp>
    </p:spTree>
    <p:extLst>
      <p:ext uri="{BB962C8B-B14F-4D97-AF65-F5344CB8AC3E}">
        <p14:creationId xmlns:p14="http://schemas.microsoft.com/office/powerpoint/2010/main" val="99476855"/>
      </p:ext>
    </p:extLst>
  </p:cSld>
  <p:clrMapOvr>
    <a:masterClrMapping/>
  </p:clrMapOvr>
  <p:timing>
    <p:tnLst>
      <p:par>
        <p:cTn xmlns:p14="http://schemas.microsoft.com/office/powerpoint/2010/mai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 6"/>
          <p:cNvGrpSpPr/>
          <p:nvPr/>
        </p:nvGrpSpPr>
        <p:grpSpPr>
          <a:xfrm>
            <a:off x="755224" y="938216"/>
            <a:ext cx="1395847" cy="936104"/>
            <a:chOff x="1640632" y="1412776"/>
            <a:chExt cx="1512168" cy="936104"/>
          </a:xfrm>
        </p:grpSpPr>
        <p:sp>
          <p:nvSpPr>
            <p:cNvPr id="4" name="Rectangle 3"/>
            <p:cNvSpPr/>
            <p:nvPr/>
          </p:nvSpPr>
          <p:spPr>
            <a:xfrm>
              <a:off x="1640632" y="1412776"/>
              <a:ext cx="720080" cy="936104"/>
            </a:xfrm>
            <a:prstGeom prst="rect">
              <a:avLst/>
            </a:prstGeom>
            <a:solidFill>
              <a:schemeClr val="accent3">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4"/>
            <p:cNvSpPr/>
            <p:nvPr/>
          </p:nvSpPr>
          <p:spPr>
            <a:xfrm>
              <a:off x="2360712" y="1556792"/>
              <a:ext cx="288032" cy="648072"/>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Isosceles Triangle 5"/>
            <p:cNvSpPr/>
            <p:nvPr/>
          </p:nvSpPr>
          <p:spPr>
            <a:xfrm rot="5400000">
              <a:off x="2555125" y="1628800"/>
              <a:ext cx="691294" cy="504056"/>
            </a:xfrm>
            <a:prstGeom prst="triangle">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8" name="Group 7"/>
          <p:cNvGrpSpPr/>
          <p:nvPr/>
        </p:nvGrpSpPr>
        <p:grpSpPr>
          <a:xfrm>
            <a:off x="775305" y="2378376"/>
            <a:ext cx="1395847" cy="936104"/>
            <a:chOff x="1640632" y="1412776"/>
            <a:chExt cx="1512168" cy="936104"/>
          </a:xfrm>
        </p:grpSpPr>
        <p:sp>
          <p:nvSpPr>
            <p:cNvPr id="9" name="Rectangle 8"/>
            <p:cNvSpPr/>
            <p:nvPr/>
          </p:nvSpPr>
          <p:spPr>
            <a:xfrm>
              <a:off x="1640632" y="1412776"/>
              <a:ext cx="720080" cy="936104"/>
            </a:xfrm>
            <a:prstGeom prst="rect">
              <a:avLst/>
            </a:prstGeom>
            <a:solidFill>
              <a:schemeClr val="accent3">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Rectangle 9"/>
            <p:cNvSpPr/>
            <p:nvPr/>
          </p:nvSpPr>
          <p:spPr>
            <a:xfrm>
              <a:off x="2360712" y="1556792"/>
              <a:ext cx="288032" cy="648072"/>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Isosceles Triangle 10"/>
            <p:cNvSpPr/>
            <p:nvPr/>
          </p:nvSpPr>
          <p:spPr>
            <a:xfrm rot="5400000">
              <a:off x="2555125" y="1628800"/>
              <a:ext cx="691294" cy="504056"/>
            </a:xfrm>
            <a:prstGeom prst="triangle">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12" name="Group 11"/>
          <p:cNvGrpSpPr/>
          <p:nvPr/>
        </p:nvGrpSpPr>
        <p:grpSpPr>
          <a:xfrm>
            <a:off x="775305" y="3789040"/>
            <a:ext cx="1395847" cy="936104"/>
            <a:chOff x="1640632" y="1412776"/>
            <a:chExt cx="1512168" cy="936104"/>
          </a:xfrm>
        </p:grpSpPr>
        <p:sp>
          <p:nvSpPr>
            <p:cNvPr id="13" name="Rectangle 12"/>
            <p:cNvSpPr/>
            <p:nvPr/>
          </p:nvSpPr>
          <p:spPr>
            <a:xfrm>
              <a:off x="1640632" y="1412776"/>
              <a:ext cx="720080" cy="936104"/>
            </a:xfrm>
            <a:prstGeom prst="rect">
              <a:avLst/>
            </a:prstGeom>
            <a:solidFill>
              <a:schemeClr val="accent3">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13"/>
            <p:cNvSpPr/>
            <p:nvPr/>
          </p:nvSpPr>
          <p:spPr>
            <a:xfrm>
              <a:off x="2360712" y="1556792"/>
              <a:ext cx="288032" cy="648072"/>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Isosceles Triangle 14"/>
            <p:cNvSpPr/>
            <p:nvPr/>
          </p:nvSpPr>
          <p:spPr>
            <a:xfrm rot="5400000">
              <a:off x="2555125" y="1628800"/>
              <a:ext cx="691294" cy="504056"/>
            </a:xfrm>
            <a:prstGeom prst="triangle">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16" name="Group 15"/>
          <p:cNvGrpSpPr/>
          <p:nvPr/>
        </p:nvGrpSpPr>
        <p:grpSpPr>
          <a:xfrm>
            <a:off x="764829" y="5198683"/>
            <a:ext cx="1395847" cy="936104"/>
            <a:chOff x="1640632" y="1412776"/>
            <a:chExt cx="1512168" cy="936104"/>
          </a:xfrm>
        </p:grpSpPr>
        <p:sp>
          <p:nvSpPr>
            <p:cNvPr id="17" name="Rectangle 16"/>
            <p:cNvSpPr/>
            <p:nvPr/>
          </p:nvSpPr>
          <p:spPr>
            <a:xfrm>
              <a:off x="1640632" y="1412776"/>
              <a:ext cx="720080" cy="936104"/>
            </a:xfrm>
            <a:prstGeom prst="rect">
              <a:avLst/>
            </a:prstGeom>
            <a:solidFill>
              <a:schemeClr val="accent3">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Rectangle 17"/>
            <p:cNvSpPr/>
            <p:nvPr/>
          </p:nvSpPr>
          <p:spPr>
            <a:xfrm>
              <a:off x="2360712" y="1556792"/>
              <a:ext cx="288032" cy="648072"/>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Isosceles Triangle 18"/>
            <p:cNvSpPr/>
            <p:nvPr/>
          </p:nvSpPr>
          <p:spPr>
            <a:xfrm rot="5400000">
              <a:off x="2555125" y="1628800"/>
              <a:ext cx="691294" cy="504056"/>
            </a:xfrm>
            <a:prstGeom prst="triangle">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cxnSp>
        <p:nvCxnSpPr>
          <p:cNvPr id="33" name="Straight Connector 32"/>
          <p:cNvCxnSpPr/>
          <p:nvPr/>
        </p:nvCxnSpPr>
        <p:spPr>
          <a:xfrm flipH="1">
            <a:off x="2140595" y="2383427"/>
            <a:ext cx="1063503" cy="0"/>
          </a:xfrm>
          <a:prstGeom prst="line">
            <a:avLst/>
          </a:prstGeom>
          <a:ln w="381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p:nvCxnSpPr>
        <p:spPr>
          <a:xfrm flipH="1">
            <a:off x="2147683" y="1859553"/>
            <a:ext cx="1063503" cy="0"/>
          </a:xfrm>
          <a:prstGeom prst="line">
            <a:avLst/>
          </a:prstGeom>
          <a:ln w="381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grpSp>
        <p:nvGrpSpPr>
          <p:cNvPr id="22" name="Group 21"/>
          <p:cNvGrpSpPr/>
          <p:nvPr/>
        </p:nvGrpSpPr>
        <p:grpSpPr>
          <a:xfrm>
            <a:off x="2583862" y="1513908"/>
            <a:ext cx="332345" cy="442853"/>
            <a:chOff x="3368824" y="1092328"/>
            <a:chExt cx="360040" cy="442853"/>
          </a:xfrm>
        </p:grpSpPr>
        <p:sp>
          <p:nvSpPr>
            <p:cNvPr id="20" name="Rounded Rectangle 19"/>
            <p:cNvSpPr/>
            <p:nvPr/>
          </p:nvSpPr>
          <p:spPr>
            <a:xfrm>
              <a:off x="3368824" y="1340768"/>
              <a:ext cx="360040" cy="194413"/>
            </a:xfrm>
            <a:prstGeom prst="round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Block Arc 20"/>
            <p:cNvSpPr/>
            <p:nvPr/>
          </p:nvSpPr>
          <p:spPr>
            <a:xfrm flipV="1">
              <a:off x="3430563" y="1092328"/>
              <a:ext cx="216024" cy="248440"/>
            </a:xfrm>
            <a:prstGeom prst="blockArc">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grpSp>
      <p:sp>
        <p:nvSpPr>
          <p:cNvPr id="23" name="Up Arrow Callout 22"/>
          <p:cNvSpPr/>
          <p:nvPr/>
        </p:nvSpPr>
        <p:spPr>
          <a:xfrm>
            <a:off x="2254631" y="1638128"/>
            <a:ext cx="226276" cy="324035"/>
          </a:xfrm>
          <a:prstGeom prst="upArrowCallout">
            <a:avLst/>
          </a:prstGeom>
          <a:solidFill>
            <a:schemeClr val="tx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Hexagon 23"/>
          <p:cNvSpPr/>
          <p:nvPr/>
        </p:nvSpPr>
        <p:spPr>
          <a:xfrm>
            <a:off x="3117845" y="1666331"/>
            <a:ext cx="398814" cy="815140"/>
          </a:xfrm>
          <a:prstGeom prst="hexagon">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25" name="Group 24"/>
          <p:cNvGrpSpPr/>
          <p:nvPr/>
        </p:nvGrpSpPr>
        <p:grpSpPr>
          <a:xfrm>
            <a:off x="2615356" y="2033217"/>
            <a:ext cx="332345" cy="442853"/>
            <a:chOff x="3368824" y="1092328"/>
            <a:chExt cx="360040" cy="442853"/>
          </a:xfrm>
        </p:grpSpPr>
        <p:sp>
          <p:nvSpPr>
            <p:cNvPr id="26" name="Rounded Rectangle 25"/>
            <p:cNvSpPr/>
            <p:nvPr/>
          </p:nvSpPr>
          <p:spPr>
            <a:xfrm>
              <a:off x="3368824" y="1340768"/>
              <a:ext cx="360040" cy="194413"/>
            </a:xfrm>
            <a:prstGeom prst="round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7" name="Block Arc 26"/>
            <p:cNvSpPr/>
            <p:nvPr/>
          </p:nvSpPr>
          <p:spPr>
            <a:xfrm flipV="1">
              <a:off x="3430563" y="1092328"/>
              <a:ext cx="216024" cy="248440"/>
            </a:xfrm>
            <a:prstGeom prst="blockArc">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grpSp>
      <p:sp>
        <p:nvSpPr>
          <p:cNvPr id="28" name="Up Arrow Callout 27"/>
          <p:cNvSpPr/>
          <p:nvPr/>
        </p:nvSpPr>
        <p:spPr>
          <a:xfrm>
            <a:off x="2286125" y="2157437"/>
            <a:ext cx="226276" cy="324035"/>
          </a:xfrm>
          <a:prstGeom prst="upArrowCallout">
            <a:avLst/>
          </a:prstGeom>
          <a:solidFill>
            <a:schemeClr val="tx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34" name="Straight Connector 33"/>
          <p:cNvCxnSpPr/>
          <p:nvPr/>
        </p:nvCxnSpPr>
        <p:spPr>
          <a:xfrm flipV="1">
            <a:off x="2151071" y="1394274"/>
            <a:ext cx="0" cy="480047"/>
          </a:xfrm>
          <a:prstGeom prst="line">
            <a:avLst/>
          </a:prstGeom>
          <a:ln w="381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p:nvCxnSpPr>
        <p:spPr>
          <a:xfrm flipV="1">
            <a:off x="2147683" y="2383428"/>
            <a:ext cx="3388" cy="463001"/>
          </a:xfrm>
          <a:prstGeom prst="line">
            <a:avLst/>
          </a:prstGeom>
          <a:ln w="381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grpSp>
        <p:nvGrpSpPr>
          <p:cNvPr id="40" name="Group 39"/>
          <p:cNvGrpSpPr/>
          <p:nvPr/>
        </p:nvGrpSpPr>
        <p:grpSpPr>
          <a:xfrm>
            <a:off x="2149377" y="4214581"/>
            <a:ext cx="1376064" cy="1452155"/>
            <a:chOff x="3147281" y="1523186"/>
            <a:chExt cx="1490736" cy="1452155"/>
          </a:xfrm>
        </p:grpSpPr>
        <p:cxnSp>
          <p:nvCxnSpPr>
            <p:cNvPr id="41" name="Straight Connector 40"/>
            <p:cNvCxnSpPr/>
            <p:nvPr/>
          </p:nvCxnSpPr>
          <p:spPr>
            <a:xfrm flipH="1">
              <a:off x="3147281" y="2512340"/>
              <a:ext cx="1152128" cy="0"/>
            </a:xfrm>
            <a:prstGeom prst="line">
              <a:avLst/>
            </a:prstGeom>
            <a:ln w="381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42" name="Straight Connector 41"/>
            <p:cNvCxnSpPr/>
            <p:nvPr/>
          </p:nvCxnSpPr>
          <p:spPr>
            <a:xfrm flipH="1">
              <a:off x="3154960" y="1988466"/>
              <a:ext cx="1152128" cy="0"/>
            </a:xfrm>
            <a:prstGeom prst="line">
              <a:avLst/>
            </a:prstGeom>
            <a:ln w="381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grpSp>
          <p:nvGrpSpPr>
            <p:cNvPr id="43" name="Group 42"/>
            <p:cNvGrpSpPr/>
            <p:nvPr/>
          </p:nvGrpSpPr>
          <p:grpSpPr>
            <a:xfrm>
              <a:off x="3627487" y="1642820"/>
              <a:ext cx="360040" cy="442853"/>
              <a:chOff x="3368824" y="1092328"/>
              <a:chExt cx="360040" cy="442853"/>
            </a:xfrm>
          </p:grpSpPr>
          <p:sp>
            <p:nvSpPr>
              <p:cNvPr id="52" name="Rounded Rectangle 51"/>
              <p:cNvSpPr/>
              <p:nvPr/>
            </p:nvSpPr>
            <p:spPr>
              <a:xfrm>
                <a:off x="3368824" y="1340768"/>
                <a:ext cx="360040" cy="194413"/>
              </a:xfrm>
              <a:prstGeom prst="round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3" name="Block Arc 52"/>
              <p:cNvSpPr/>
              <p:nvPr/>
            </p:nvSpPr>
            <p:spPr>
              <a:xfrm flipV="1">
                <a:off x="3430563" y="1092328"/>
                <a:ext cx="216024" cy="248440"/>
              </a:xfrm>
              <a:prstGeom prst="blockArc">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grpSp>
        <p:sp>
          <p:nvSpPr>
            <p:cNvPr id="44" name="Up Arrow Callout 43"/>
            <p:cNvSpPr/>
            <p:nvPr/>
          </p:nvSpPr>
          <p:spPr>
            <a:xfrm>
              <a:off x="3270820" y="1767040"/>
              <a:ext cx="245132" cy="324035"/>
            </a:xfrm>
            <a:prstGeom prst="upArrowCallout">
              <a:avLst/>
            </a:prstGeom>
            <a:solidFill>
              <a:schemeClr val="tx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5" name="Hexagon 44"/>
            <p:cNvSpPr/>
            <p:nvPr/>
          </p:nvSpPr>
          <p:spPr>
            <a:xfrm>
              <a:off x="4205969" y="1795244"/>
              <a:ext cx="432048" cy="815140"/>
            </a:xfrm>
            <a:prstGeom prst="hexagon">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46" name="Group 45"/>
            <p:cNvGrpSpPr/>
            <p:nvPr/>
          </p:nvGrpSpPr>
          <p:grpSpPr>
            <a:xfrm>
              <a:off x="3661606" y="2162129"/>
              <a:ext cx="360040" cy="442853"/>
              <a:chOff x="3368824" y="1092328"/>
              <a:chExt cx="360040" cy="442853"/>
            </a:xfrm>
          </p:grpSpPr>
          <p:sp>
            <p:nvSpPr>
              <p:cNvPr id="50" name="Rounded Rectangle 49"/>
              <p:cNvSpPr/>
              <p:nvPr/>
            </p:nvSpPr>
            <p:spPr>
              <a:xfrm>
                <a:off x="3368824" y="1340768"/>
                <a:ext cx="360040" cy="194413"/>
              </a:xfrm>
              <a:prstGeom prst="round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1" name="Block Arc 50"/>
              <p:cNvSpPr/>
              <p:nvPr/>
            </p:nvSpPr>
            <p:spPr>
              <a:xfrm flipV="1">
                <a:off x="3430563" y="1092328"/>
                <a:ext cx="216024" cy="248440"/>
              </a:xfrm>
              <a:prstGeom prst="blockArc">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grpSp>
        <p:sp>
          <p:nvSpPr>
            <p:cNvPr id="47" name="Up Arrow Callout 46"/>
            <p:cNvSpPr/>
            <p:nvPr/>
          </p:nvSpPr>
          <p:spPr>
            <a:xfrm>
              <a:off x="3304939" y="2286349"/>
              <a:ext cx="245132" cy="324035"/>
            </a:xfrm>
            <a:prstGeom prst="upArrowCallout">
              <a:avLst/>
            </a:prstGeom>
            <a:solidFill>
              <a:schemeClr val="tx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48" name="Straight Connector 47"/>
            <p:cNvCxnSpPr/>
            <p:nvPr/>
          </p:nvCxnSpPr>
          <p:spPr>
            <a:xfrm flipV="1">
              <a:off x="3158630" y="1523186"/>
              <a:ext cx="0" cy="480047"/>
            </a:xfrm>
            <a:prstGeom prst="line">
              <a:avLst/>
            </a:prstGeom>
            <a:ln w="381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49" name="Straight Connector 48"/>
            <p:cNvCxnSpPr/>
            <p:nvPr/>
          </p:nvCxnSpPr>
          <p:spPr>
            <a:xfrm flipV="1">
              <a:off x="3154960" y="2512340"/>
              <a:ext cx="3670" cy="463001"/>
            </a:xfrm>
            <a:prstGeom prst="line">
              <a:avLst/>
            </a:prstGeom>
            <a:ln w="381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grpSp>
      <p:sp>
        <p:nvSpPr>
          <p:cNvPr id="54" name="Hexagon 53"/>
          <p:cNvSpPr/>
          <p:nvPr/>
        </p:nvSpPr>
        <p:spPr>
          <a:xfrm>
            <a:off x="4419325" y="2207357"/>
            <a:ext cx="398814" cy="815140"/>
          </a:xfrm>
          <a:prstGeom prst="hexagon">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5" name="Hexagon 54"/>
          <p:cNvSpPr/>
          <p:nvPr/>
        </p:nvSpPr>
        <p:spPr>
          <a:xfrm>
            <a:off x="4432284" y="3900141"/>
            <a:ext cx="398814" cy="815140"/>
          </a:xfrm>
          <a:prstGeom prst="hexagon">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56" name="Straight Connector 55"/>
          <p:cNvCxnSpPr>
            <a:stCxn id="69" idx="0"/>
          </p:cNvCxnSpPr>
          <p:nvPr/>
        </p:nvCxnSpPr>
        <p:spPr>
          <a:xfrm flipH="1">
            <a:off x="3368782" y="3709662"/>
            <a:ext cx="605685" cy="970198"/>
          </a:xfrm>
          <a:prstGeom prst="line">
            <a:avLst/>
          </a:prstGeom>
          <a:ln w="381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59" name="Straight Connector 58"/>
          <p:cNvCxnSpPr/>
          <p:nvPr/>
        </p:nvCxnSpPr>
        <p:spPr>
          <a:xfrm flipH="1" flipV="1">
            <a:off x="3368781" y="2281657"/>
            <a:ext cx="1169790" cy="1810519"/>
          </a:xfrm>
          <a:prstGeom prst="line">
            <a:avLst/>
          </a:prstGeom>
          <a:ln w="381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64" name="Straight Connector 63"/>
          <p:cNvCxnSpPr/>
          <p:nvPr/>
        </p:nvCxnSpPr>
        <p:spPr>
          <a:xfrm flipH="1">
            <a:off x="3435250" y="4582654"/>
            <a:ext cx="1103321" cy="621080"/>
          </a:xfrm>
          <a:prstGeom prst="line">
            <a:avLst/>
          </a:prstGeom>
          <a:ln w="381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66" name="Straight Connector 65"/>
          <p:cNvCxnSpPr/>
          <p:nvPr/>
        </p:nvCxnSpPr>
        <p:spPr>
          <a:xfrm flipH="1" flipV="1">
            <a:off x="3435250" y="1874321"/>
            <a:ext cx="1103321" cy="509107"/>
          </a:xfrm>
          <a:prstGeom prst="line">
            <a:avLst/>
          </a:prstGeom>
          <a:ln w="381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sp>
        <p:nvSpPr>
          <p:cNvPr id="69" name="Freeform 68"/>
          <p:cNvSpPr/>
          <p:nvPr/>
        </p:nvSpPr>
        <p:spPr>
          <a:xfrm>
            <a:off x="3974467" y="3214362"/>
            <a:ext cx="342900" cy="495300"/>
          </a:xfrm>
          <a:custGeom>
            <a:avLst/>
            <a:gdLst>
              <a:gd name="connsiteX0" fmla="*/ 0 w 371475"/>
              <a:gd name="connsiteY0" fmla="*/ 495300 h 495300"/>
              <a:gd name="connsiteX1" fmla="*/ 57150 w 371475"/>
              <a:gd name="connsiteY1" fmla="*/ 352425 h 495300"/>
              <a:gd name="connsiteX2" fmla="*/ 66675 w 371475"/>
              <a:gd name="connsiteY2" fmla="*/ 238125 h 495300"/>
              <a:gd name="connsiteX3" fmla="*/ 114300 w 371475"/>
              <a:gd name="connsiteY3" fmla="*/ 142875 h 495300"/>
              <a:gd name="connsiteX4" fmla="*/ 190500 w 371475"/>
              <a:gd name="connsiteY4" fmla="*/ 104775 h 495300"/>
              <a:gd name="connsiteX5" fmla="*/ 266700 w 371475"/>
              <a:gd name="connsiteY5" fmla="*/ 66675 h 495300"/>
              <a:gd name="connsiteX6" fmla="*/ 323850 w 371475"/>
              <a:gd name="connsiteY6" fmla="*/ 38100 h 495300"/>
              <a:gd name="connsiteX7" fmla="*/ 371475 w 371475"/>
              <a:gd name="connsiteY7" fmla="*/ 0 h 495300"/>
              <a:gd name="connsiteX8" fmla="*/ 371475 w 371475"/>
              <a:gd name="connsiteY8" fmla="*/ 0 h 495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71475" h="495300">
                <a:moveTo>
                  <a:pt x="0" y="495300"/>
                </a:moveTo>
                <a:cubicBezTo>
                  <a:pt x="23019" y="445293"/>
                  <a:pt x="46038" y="395287"/>
                  <a:pt x="57150" y="352425"/>
                </a:cubicBezTo>
                <a:cubicBezTo>
                  <a:pt x="68262" y="309563"/>
                  <a:pt x="57150" y="273050"/>
                  <a:pt x="66675" y="238125"/>
                </a:cubicBezTo>
                <a:cubicBezTo>
                  <a:pt x="76200" y="203200"/>
                  <a:pt x="93663" y="165100"/>
                  <a:pt x="114300" y="142875"/>
                </a:cubicBezTo>
                <a:cubicBezTo>
                  <a:pt x="134937" y="120650"/>
                  <a:pt x="190500" y="104775"/>
                  <a:pt x="190500" y="104775"/>
                </a:cubicBezTo>
                <a:lnTo>
                  <a:pt x="266700" y="66675"/>
                </a:lnTo>
                <a:cubicBezTo>
                  <a:pt x="288925" y="55563"/>
                  <a:pt x="306388" y="49212"/>
                  <a:pt x="323850" y="38100"/>
                </a:cubicBezTo>
                <a:cubicBezTo>
                  <a:pt x="341312" y="26988"/>
                  <a:pt x="371475" y="0"/>
                  <a:pt x="371475" y="0"/>
                </a:cubicBezTo>
                <a:lnTo>
                  <a:pt x="371475" y="0"/>
                </a:lnTo>
              </a:path>
            </a:pathLst>
          </a:custGeom>
          <a:noFill/>
          <a:ln w="3810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72" name="Straight Connector 71"/>
          <p:cNvCxnSpPr>
            <a:stCxn id="69" idx="7"/>
          </p:cNvCxnSpPr>
          <p:nvPr/>
        </p:nvCxnSpPr>
        <p:spPr>
          <a:xfrm flipV="1">
            <a:off x="4317367" y="2846428"/>
            <a:ext cx="221204" cy="367934"/>
          </a:xfrm>
          <a:prstGeom prst="line">
            <a:avLst/>
          </a:prstGeom>
          <a:ln w="381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73" name="Straight Connector 72"/>
          <p:cNvCxnSpPr/>
          <p:nvPr/>
        </p:nvCxnSpPr>
        <p:spPr>
          <a:xfrm flipH="1">
            <a:off x="4725018" y="2336398"/>
            <a:ext cx="2904552" cy="0"/>
          </a:xfrm>
          <a:prstGeom prst="line">
            <a:avLst/>
          </a:prstGeom>
          <a:ln w="381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74" name="Straight Connector 73"/>
          <p:cNvCxnSpPr/>
          <p:nvPr/>
        </p:nvCxnSpPr>
        <p:spPr>
          <a:xfrm flipH="1">
            <a:off x="4725019" y="2910177"/>
            <a:ext cx="3436303" cy="0"/>
          </a:xfrm>
          <a:prstGeom prst="line">
            <a:avLst/>
          </a:prstGeom>
          <a:ln w="381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75" name="Straight Connector 74"/>
          <p:cNvCxnSpPr/>
          <p:nvPr/>
        </p:nvCxnSpPr>
        <p:spPr>
          <a:xfrm flipH="1">
            <a:off x="4725018" y="4061378"/>
            <a:ext cx="3442898" cy="712"/>
          </a:xfrm>
          <a:prstGeom prst="line">
            <a:avLst/>
          </a:prstGeom>
          <a:ln w="381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76" name="Straight Connector 75"/>
          <p:cNvCxnSpPr/>
          <p:nvPr/>
        </p:nvCxnSpPr>
        <p:spPr>
          <a:xfrm flipH="1" flipV="1">
            <a:off x="4730629" y="4620452"/>
            <a:ext cx="2905604" cy="9851"/>
          </a:xfrm>
          <a:prstGeom prst="line">
            <a:avLst/>
          </a:prstGeom>
          <a:ln w="381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sp>
        <p:nvSpPr>
          <p:cNvPr id="77" name="Oval 76"/>
          <p:cNvSpPr/>
          <p:nvPr/>
        </p:nvSpPr>
        <p:spPr>
          <a:xfrm>
            <a:off x="3794454" y="1874320"/>
            <a:ext cx="192457" cy="445133"/>
          </a:xfrm>
          <a:prstGeom prst="ellipse">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8" name="Oval 77"/>
          <p:cNvSpPr/>
          <p:nvPr/>
        </p:nvSpPr>
        <p:spPr>
          <a:xfrm>
            <a:off x="3770406" y="2799931"/>
            <a:ext cx="192457" cy="445133"/>
          </a:xfrm>
          <a:prstGeom prst="ellipse">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9" name="Oval 78"/>
          <p:cNvSpPr/>
          <p:nvPr/>
        </p:nvSpPr>
        <p:spPr>
          <a:xfrm>
            <a:off x="3782010" y="3646367"/>
            <a:ext cx="192457" cy="445133"/>
          </a:xfrm>
          <a:prstGeom prst="ellipse">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0" name="Oval 79"/>
          <p:cNvSpPr/>
          <p:nvPr/>
        </p:nvSpPr>
        <p:spPr>
          <a:xfrm>
            <a:off x="3838902" y="4731435"/>
            <a:ext cx="192457" cy="445133"/>
          </a:xfrm>
          <a:prstGeom prst="ellipse">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83" name="Group 82"/>
          <p:cNvGrpSpPr>
            <a:grpSpLocks noChangeAspect="1"/>
          </p:cNvGrpSpPr>
          <p:nvPr/>
        </p:nvGrpSpPr>
        <p:grpSpPr>
          <a:xfrm>
            <a:off x="5292080" y="1988840"/>
            <a:ext cx="608565" cy="278928"/>
            <a:chOff x="5845968" y="1874320"/>
            <a:chExt cx="998909" cy="422618"/>
          </a:xfrm>
        </p:grpSpPr>
        <p:sp>
          <p:nvSpPr>
            <p:cNvPr id="81" name="Oval 80"/>
            <p:cNvSpPr/>
            <p:nvPr/>
          </p:nvSpPr>
          <p:spPr>
            <a:xfrm>
              <a:off x="5845968" y="1874320"/>
              <a:ext cx="475184" cy="422103"/>
            </a:xfrm>
            <a:prstGeom prst="ellipse">
              <a:avLst/>
            </a:prstGeom>
            <a:solidFill>
              <a:schemeClr val="accent6">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2" name="Oval 81"/>
            <p:cNvSpPr/>
            <p:nvPr/>
          </p:nvSpPr>
          <p:spPr>
            <a:xfrm>
              <a:off x="6369693" y="1874835"/>
              <a:ext cx="475184" cy="422103"/>
            </a:xfrm>
            <a:prstGeom prst="ellipse">
              <a:avLst/>
            </a:prstGeom>
            <a:solidFill>
              <a:schemeClr val="accent6">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85" name="Group 84"/>
          <p:cNvGrpSpPr>
            <a:grpSpLocks noChangeAspect="1"/>
          </p:cNvGrpSpPr>
          <p:nvPr/>
        </p:nvGrpSpPr>
        <p:grpSpPr>
          <a:xfrm>
            <a:off x="5314483" y="2976366"/>
            <a:ext cx="608565" cy="278928"/>
            <a:chOff x="5845968" y="1874320"/>
            <a:chExt cx="998909" cy="422618"/>
          </a:xfrm>
        </p:grpSpPr>
        <p:sp>
          <p:nvSpPr>
            <p:cNvPr id="86" name="Oval 85"/>
            <p:cNvSpPr/>
            <p:nvPr/>
          </p:nvSpPr>
          <p:spPr>
            <a:xfrm>
              <a:off x="5845968" y="1874320"/>
              <a:ext cx="475184" cy="422103"/>
            </a:xfrm>
            <a:prstGeom prst="ellipse">
              <a:avLst/>
            </a:prstGeom>
            <a:solidFill>
              <a:schemeClr val="accent6">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7" name="Oval 86"/>
            <p:cNvSpPr/>
            <p:nvPr/>
          </p:nvSpPr>
          <p:spPr>
            <a:xfrm>
              <a:off x="6369693" y="1874835"/>
              <a:ext cx="475184" cy="422103"/>
            </a:xfrm>
            <a:prstGeom prst="ellipse">
              <a:avLst/>
            </a:prstGeom>
            <a:solidFill>
              <a:schemeClr val="accent6">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88" name="Group 87"/>
          <p:cNvGrpSpPr>
            <a:grpSpLocks noChangeAspect="1"/>
          </p:cNvGrpSpPr>
          <p:nvPr/>
        </p:nvGrpSpPr>
        <p:grpSpPr>
          <a:xfrm>
            <a:off x="5314483" y="3717032"/>
            <a:ext cx="608565" cy="278928"/>
            <a:chOff x="5845968" y="1874320"/>
            <a:chExt cx="998909" cy="422618"/>
          </a:xfrm>
        </p:grpSpPr>
        <p:sp>
          <p:nvSpPr>
            <p:cNvPr id="89" name="Oval 88"/>
            <p:cNvSpPr/>
            <p:nvPr/>
          </p:nvSpPr>
          <p:spPr>
            <a:xfrm>
              <a:off x="5845968" y="1874320"/>
              <a:ext cx="475184" cy="422103"/>
            </a:xfrm>
            <a:prstGeom prst="ellipse">
              <a:avLst/>
            </a:prstGeom>
            <a:solidFill>
              <a:schemeClr val="accent6">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0" name="Oval 89"/>
            <p:cNvSpPr/>
            <p:nvPr/>
          </p:nvSpPr>
          <p:spPr>
            <a:xfrm>
              <a:off x="6369693" y="1874835"/>
              <a:ext cx="475184" cy="422103"/>
            </a:xfrm>
            <a:prstGeom prst="ellipse">
              <a:avLst/>
            </a:prstGeom>
            <a:solidFill>
              <a:schemeClr val="accent6">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91" name="Group 90"/>
          <p:cNvGrpSpPr>
            <a:grpSpLocks noChangeAspect="1"/>
          </p:cNvGrpSpPr>
          <p:nvPr/>
        </p:nvGrpSpPr>
        <p:grpSpPr>
          <a:xfrm>
            <a:off x="5329617" y="4691739"/>
            <a:ext cx="608565" cy="278928"/>
            <a:chOff x="5845968" y="1874320"/>
            <a:chExt cx="998909" cy="422618"/>
          </a:xfrm>
        </p:grpSpPr>
        <p:sp>
          <p:nvSpPr>
            <p:cNvPr id="92" name="Oval 91"/>
            <p:cNvSpPr/>
            <p:nvPr/>
          </p:nvSpPr>
          <p:spPr>
            <a:xfrm>
              <a:off x="5845968" y="1874320"/>
              <a:ext cx="475184" cy="422103"/>
            </a:xfrm>
            <a:prstGeom prst="ellipse">
              <a:avLst/>
            </a:prstGeom>
            <a:solidFill>
              <a:schemeClr val="accent6">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3" name="Oval 92"/>
            <p:cNvSpPr/>
            <p:nvPr/>
          </p:nvSpPr>
          <p:spPr>
            <a:xfrm>
              <a:off x="6369693" y="1874835"/>
              <a:ext cx="475184" cy="422103"/>
            </a:xfrm>
            <a:prstGeom prst="ellipse">
              <a:avLst/>
            </a:prstGeom>
            <a:solidFill>
              <a:schemeClr val="accent6">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96" name="Oval 95"/>
          <p:cNvSpPr/>
          <p:nvPr/>
        </p:nvSpPr>
        <p:spPr>
          <a:xfrm>
            <a:off x="5987928" y="2096887"/>
            <a:ext cx="192457" cy="445133"/>
          </a:xfrm>
          <a:prstGeom prst="ellipse">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8" name="Oval 97"/>
          <p:cNvSpPr/>
          <p:nvPr/>
        </p:nvSpPr>
        <p:spPr>
          <a:xfrm>
            <a:off x="5987928" y="2687611"/>
            <a:ext cx="192457" cy="445133"/>
          </a:xfrm>
          <a:prstGeom prst="ellipse">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0" name="Oval 99"/>
          <p:cNvSpPr/>
          <p:nvPr/>
        </p:nvSpPr>
        <p:spPr>
          <a:xfrm>
            <a:off x="5981465" y="3839524"/>
            <a:ext cx="192457" cy="445133"/>
          </a:xfrm>
          <a:prstGeom prst="ellipse">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1" name="Oval 100"/>
          <p:cNvSpPr/>
          <p:nvPr/>
        </p:nvSpPr>
        <p:spPr>
          <a:xfrm>
            <a:off x="5987928" y="4460066"/>
            <a:ext cx="192457" cy="445133"/>
          </a:xfrm>
          <a:prstGeom prst="ellipse">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103" name="Group 102"/>
          <p:cNvGrpSpPr/>
          <p:nvPr/>
        </p:nvGrpSpPr>
        <p:grpSpPr>
          <a:xfrm>
            <a:off x="6320272" y="1985931"/>
            <a:ext cx="332345" cy="442853"/>
            <a:chOff x="3368824" y="1092328"/>
            <a:chExt cx="360040" cy="442853"/>
          </a:xfrm>
        </p:grpSpPr>
        <p:sp>
          <p:nvSpPr>
            <p:cNvPr id="104" name="Rounded Rectangle 103"/>
            <p:cNvSpPr/>
            <p:nvPr/>
          </p:nvSpPr>
          <p:spPr>
            <a:xfrm>
              <a:off x="3368824" y="1340768"/>
              <a:ext cx="360040" cy="194413"/>
            </a:xfrm>
            <a:prstGeom prst="round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5" name="Block Arc 104"/>
            <p:cNvSpPr/>
            <p:nvPr/>
          </p:nvSpPr>
          <p:spPr>
            <a:xfrm flipV="1">
              <a:off x="3430563" y="1092328"/>
              <a:ext cx="216024" cy="248440"/>
            </a:xfrm>
            <a:prstGeom prst="blockArc">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grpSp>
      <p:grpSp>
        <p:nvGrpSpPr>
          <p:cNvPr id="106" name="Group 105"/>
          <p:cNvGrpSpPr/>
          <p:nvPr/>
        </p:nvGrpSpPr>
        <p:grpSpPr>
          <a:xfrm>
            <a:off x="6362986" y="2563054"/>
            <a:ext cx="332345" cy="442853"/>
            <a:chOff x="3368824" y="1092328"/>
            <a:chExt cx="360040" cy="442853"/>
          </a:xfrm>
        </p:grpSpPr>
        <p:sp>
          <p:nvSpPr>
            <p:cNvPr id="107" name="Rounded Rectangle 106"/>
            <p:cNvSpPr/>
            <p:nvPr/>
          </p:nvSpPr>
          <p:spPr>
            <a:xfrm>
              <a:off x="3368824" y="1340768"/>
              <a:ext cx="360040" cy="194413"/>
            </a:xfrm>
            <a:prstGeom prst="round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8" name="Block Arc 107"/>
            <p:cNvSpPr/>
            <p:nvPr/>
          </p:nvSpPr>
          <p:spPr>
            <a:xfrm flipV="1">
              <a:off x="3430563" y="1092328"/>
              <a:ext cx="216024" cy="248440"/>
            </a:xfrm>
            <a:prstGeom prst="blockArc">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grpSp>
      <p:grpSp>
        <p:nvGrpSpPr>
          <p:cNvPr id="109" name="Group 108"/>
          <p:cNvGrpSpPr/>
          <p:nvPr/>
        </p:nvGrpSpPr>
        <p:grpSpPr>
          <a:xfrm>
            <a:off x="6320272" y="3715733"/>
            <a:ext cx="332345" cy="442853"/>
            <a:chOff x="3368824" y="1092328"/>
            <a:chExt cx="360040" cy="442853"/>
          </a:xfrm>
        </p:grpSpPr>
        <p:sp>
          <p:nvSpPr>
            <p:cNvPr id="110" name="Rounded Rectangle 109"/>
            <p:cNvSpPr/>
            <p:nvPr/>
          </p:nvSpPr>
          <p:spPr>
            <a:xfrm>
              <a:off x="3368824" y="1340768"/>
              <a:ext cx="360040" cy="194413"/>
            </a:xfrm>
            <a:prstGeom prst="round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1" name="Block Arc 110"/>
            <p:cNvSpPr/>
            <p:nvPr/>
          </p:nvSpPr>
          <p:spPr>
            <a:xfrm flipV="1">
              <a:off x="3430563" y="1092328"/>
              <a:ext cx="216024" cy="248440"/>
            </a:xfrm>
            <a:prstGeom prst="blockArc">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grpSp>
      <p:grpSp>
        <p:nvGrpSpPr>
          <p:cNvPr id="112" name="Group 111"/>
          <p:cNvGrpSpPr/>
          <p:nvPr/>
        </p:nvGrpSpPr>
        <p:grpSpPr>
          <a:xfrm>
            <a:off x="6320272" y="4284657"/>
            <a:ext cx="332345" cy="442853"/>
            <a:chOff x="3368824" y="1092328"/>
            <a:chExt cx="360040" cy="442853"/>
          </a:xfrm>
        </p:grpSpPr>
        <p:sp>
          <p:nvSpPr>
            <p:cNvPr id="113" name="Rounded Rectangle 112"/>
            <p:cNvSpPr/>
            <p:nvPr/>
          </p:nvSpPr>
          <p:spPr>
            <a:xfrm>
              <a:off x="3368824" y="1340768"/>
              <a:ext cx="360040" cy="194413"/>
            </a:xfrm>
            <a:prstGeom prst="round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4" name="Block Arc 113"/>
            <p:cNvSpPr/>
            <p:nvPr/>
          </p:nvSpPr>
          <p:spPr>
            <a:xfrm flipV="1">
              <a:off x="3430563" y="1092328"/>
              <a:ext cx="216024" cy="248440"/>
            </a:xfrm>
            <a:prstGeom prst="blockArc">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grpSp>
      <p:sp>
        <p:nvSpPr>
          <p:cNvPr id="116" name="Up Arrow Callout 115"/>
          <p:cNvSpPr/>
          <p:nvPr/>
        </p:nvSpPr>
        <p:spPr>
          <a:xfrm>
            <a:off x="6785555" y="3839523"/>
            <a:ext cx="226276" cy="324035"/>
          </a:xfrm>
          <a:prstGeom prst="upArrowCallout">
            <a:avLst/>
          </a:prstGeom>
          <a:solidFill>
            <a:schemeClr val="tx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8" name="Up Arrow Callout 117"/>
          <p:cNvSpPr/>
          <p:nvPr/>
        </p:nvSpPr>
        <p:spPr>
          <a:xfrm>
            <a:off x="6785555" y="4401219"/>
            <a:ext cx="226276" cy="324035"/>
          </a:xfrm>
          <a:prstGeom prst="upArrowCallout">
            <a:avLst/>
          </a:prstGeom>
          <a:solidFill>
            <a:schemeClr val="tx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0" name="Up Arrow Callout 119"/>
          <p:cNvSpPr/>
          <p:nvPr/>
        </p:nvSpPr>
        <p:spPr>
          <a:xfrm>
            <a:off x="6785555" y="2681872"/>
            <a:ext cx="226276" cy="324035"/>
          </a:xfrm>
          <a:prstGeom prst="upArrowCallout">
            <a:avLst/>
          </a:prstGeom>
          <a:solidFill>
            <a:schemeClr val="tx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3" name="Up Arrow Callout 122"/>
          <p:cNvSpPr/>
          <p:nvPr/>
        </p:nvSpPr>
        <p:spPr>
          <a:xfrm>
            <a:off x="6781193" y="2104749"/>
            <a:ext cx="226276" cy="324035"/>
          </a:xfrm>
          <a:prstGeom prst="upArrowCallout">
            <a:avLst/>
          </a:prstGeom>
          <a:solidFill>
            <a:schemeClr val="tx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151" name="Group 150"/>
          <p:cNvGrpSpPr/>
          <p:nvPr/>
        </p:nvGrpSpPr>
        <p:grpSpPr>
          <a:xfrm>
            <a:off x="6353325" y="320957"/>
            <a:ext cx="1940866" cy="2587742"/>
            <a:chOff x="6882768" y="320957"/>
            <a:chExt cx="2102605" cy="2587742"/>
          </a:xfrm>
        </p:grpSpPr>
        <p:sp>
          <p:nvSpPr>
            <p:cNvPr id="124" name="Rectangle 123"/>
            <p:cNvSpPr/>
            <p:nvPr/>
          </p:nvSpPr>
          <p:spPr>
            <a:xfrm>
              <a:off x="8121352" y="1634296"/>
              <a:ext cx="288032" cy="523140"/>
            </a:xfrm>
            <a:prstGeom prst="rect">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25" name="Straight Connector 124"/>
            <p:cNvCxnSpPr/>
            <p:nvPr/>
          </p:nvCxnSpPr>
          <p:spPr>
            <a:xfrm flipV="1">
              <a:off x="8265368" y="2157437"/>
              <a:ext cx="0" cy="178961"/>
            </a:xfrm>
            <a:prstGeom prst="line">
              <a:avLst/>
            </a:prstGeom>
            <a:ln w="381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sp>
          <p:nvSpPr>
            <p:cNvPr id="128" name="Rectangle 127"/>
            <p:cNvSpPr/>
            <p:nvPr/>
          </p:nvSpPr>
          <p:spPr>
            <a:xfrm>
              <a:off x="8697341" y="1336413"/>
              <a:ext cx="288032" cy="523140"/>
            </a:xfrm>
            <a:prstGeom prst="rect">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29" name="Straight Connector 128"/>
            <p:cNvCxnSpPr>
              <a:endCxn id="128" idx="2"/>
            </p:cNvCxnSpPr>
            <p:nvPr/>
          </p:nvCxnSpPr>
          <p:spPr>
            <a:xfrm flipV="1">
              <a:off x="8841357" y="1859553"/>
              <a:ext cx="0" cy="1049146"/>
            </a:xfrm>
            <a:prstGeom prst="line">
              <a:avLst/>
            </a:prstGeom>
            <a:ln w="381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132" name="Straight Connector 131"/>
            <p:cNvCxnSpPr/>
            <p:nvPr/>
          </p:nvCxnSpPr>
          <p:spPr>
            <a:xfrm flipV="1">
              <a:off x="8265368" y="692696"/>
              <a:ext cx="0" cy="945432"/>
            </a:xfrm>
            <a:prstGeom prst="line">
              <a:avLst/>
            </a:prstGeom>
            <a:ln w="381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grpSp>
          <p:nvGrpSpPr>
            <p:cNvPr id="133" name="Group 132"/>
            <p:cNvGrpSpPr/>
            <p:nvPr/>
          </p:nvGrpSpPr>
          <p:grpSpPr>
            <a:xfrm rot="16200000">
              <a:off x="7968346" y="839194"/>
              <a:ext cx="360040" cy="442853"/>
              <a:chOff x="3368824" y="1092328"/>
              <a:chExt cx="360040" cy="442853"/>
            </a:xfrm>
          </p:grpSpPr>
          <p:sp>
            <p:nvSpPr>
              <p:cNvPr id="134" name="Rounded Rectangle 133"/>
              <p:cNvSpPr/>
              <p:nvPr/>
            </p:nvSpPr>
            <p:spPr>
              <a:xfrm>
                <a:off x="3368824" y="1340768"/>
                <a:ext cx="360040" cy="194413"/>
              </a:xfrm>
              <a:prstGeom prst="round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5" name="Block Arc 134"/>
              <p:cNvSpPr/>
              <p:nvPr/>
            </p:nvSpPr>
            <p:spPr>
              <a:xfrm flipV="1">
                <a:off x="3430563" y="1092328"/>
                <a:ext cx="216024" cy="248440"/>
              </a:xfrm>
              <a:prstGeom prst="blockArc">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grpSp>
        <p:sp>
          <p:nvSpPr>
            <p:cNvPr id="137" name="Up Arrow Callout 136"/>
            <p:cNvSpPr/>
            <p:nvPr/>
          </p:nvSpPr>
          <p:spPr>
            <a:xfrm rot="16200000">
              <a:off x="8085209" y="1247460"/>
              <a:ext cx="245132" cy="324035"/>
            </a:xfrm>
            <a:prstGeom prst="upArrowCallout">
              <a:avLst/>
            </a:prstGeom>
            <a:solidFill>
              <a:schemeClr val="tx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38" name="Straight Connector 137"/>
            <p:cNvCxnSpPr/>
            <p:nvPr/>
          </p:nvCxnSpPr>
          <p:spPr>
            <a:xfrm flipV="1">
              <a:off x="8841357" y="408303"/>
              <a:ext cx="0" cy="945432"/>
            </a:xfrm>
            <a:prstGeom prst="line">
              <a:avLst/>
            </a:prstGeom>
            <a:ln w="381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grpSp>
          <p:nvGrpSpPr>
            <p:cNvPr id="139" name="Group 138"/>
            <p:cNvGrpSpPr/>
            <p:nvPr/>
          </p:nvGrpSpPr>
          <p:grpSpPr>
            <a:xfrm rot="16200000">
              <a:off x="8544335" y="554801"/>
              <a:ext cx="360040" cy="442853"/>
              <a:chOff x="3368824" y="1092328"/>
              <a:chExt cx="360040" cy="442853"/>
            </a:xfrm>
          </p:grpSpPr>
          <p:sp>
            <p:nvSpPr>
              <p:cNvPr id="140" name="Rounded Rectangle 139"/>
              <p:cNvSpPr/>
              <p:nvPr/>
            </p:nvSpPr>
            <p:spPr>
              <a:xfrm>
                <a:off x="3368824" y="1340768"/>
                <a:ext cx="360040" cy="194413"/>
              </a:xfrm>
              <a:prstGeom prst="round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1" name="Block Arc 140"/>
              <p:cNvSpPr/>
              <p:nvPr/>
            </p:nvSpPr>
            <p:spPr>
              <a:xfrm flipV="1">
                <a:off x="3430563" y="1092328"/>
                <a:ext cx="216024" cy="248440"/>
              </a:xfrm>
              <a:prstGeom prst="blockArc">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grpSp>
        <p:sp>
          <p:nvSpPr>
            <p:cNvPr id="142" name="Up Arrow Callout 141"/>
            <p:cNvSpPr/>
            <p:nvPr/>
          </p:nvSpPr>
          <p:spPr>
            <a:xfrm rot="16200000">
              <a:off x="8661198" y="963067"/>
              <a:ext cx="245132" cy="324035"/>
            </a:xfrm>
            <a:prstGeom prst="upArrowCallout">
              <a:avLst/>
            </a:prstGeom>
            <a:solidFill>
              <a:schemeClr val="tx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45" name="Straight Connector 144"/>
            <p:cNvCxnSpPr/>
            <p:nvPr/>
          </p:nvCxnSpPr>
          <p:spPr>
            <a:xfrm flipH="1">
              <a:off x="7346293" y="720278"/>
              <a:ext cx="919075" cy="0"/>
            </a:xfrm>
            <a:prstGeom prst="line">
              <a:avLst/>
            </a:prstGeom>
            <a:ln w="381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sp>
          <p:nvSpPr>
            <p:cNvPr id="147" name="Flowchart: Stored Data 146"/>
            <p:cNvSpPr/>
            <p:nvPr/>
          </p:nvSpPr>
          <p:spPr>
            <a:xfrm>
              <a:off x="6882768" y="320957"/>
              <a:ext cx="590816" cy="202534"/>
            </a:xfrm>
            <a:prstGeom prst="flowChartOnlineStorag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48" name="Straight Connector 147"/>
            <p:cNvCxnSpPr>
              <a:endCxn id="147" idx="3"/>
            </p:cNvCxnSpPr>
            <p:nvPr/>
          </p:nvCxnSpPr>
          <p:spPr>
            <a:xfrm flipH="1">
              <a:off x="7375115" y="408303"/>
              <a:ext cx="1473461" cy="13921"/>
            </a:xfrm>
            <a:prstGeom prst="line">
              <a:avLst/>
            </a:prstGeom>
            <a:ln w="381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sp>
          <p:nvSpPr>
            <p:cNvPr id="144" name="Flowchart: Stored Data 143"/>
            <p:cNvSpPr/>
            <p:nvPr/>
          </p:nvSpPr>
          <p:spPr>
            <a:xfrm>
              <a:off x="6892577" y="619011"/>
              <a:ext cx="590816" cy="202534"/>
            </a:xfrm>
            <a:prstGeom prst="flowChartOnlineStorag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152" name="Group 151"/>
          <p:cNvGrpSpPr/>
          <p:nvPr/>
        </p:nvGrpSpPr>
        <p:grpSpPr>
          <a:xfrm flipV="1">
            <a:off x="6346622" y="4027217"/>
            <a:ext cx="1940866" cy="2587742"/>
            <a:chOff x="6882768" y="320957"/>
            <a:chExt cx="2102605" cy="2587742"/>
          </a:xfrm>
        </p:grpSpPr>
        <p:sp>
          <p:nvSpPr>
            <p:cNvPr id="153" name="Rectangle 152"/>
            <p:cNvSpPr/>
            <p:nvPr/>
          </p:nvSpPr>
          <p:spPr>
            <a:xfrm>
              <a:off x="8121352" y="1634296"/>
              <a:ext cx="288032" cy="523140"/>
            </a:xfrm>
            <a:prstGeom prst="rect">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54" name="Straight Connector 153"/>
            <p:cNvCxnSpPr/>
            <p:nvPr/>
          </p:nvCxnSpPr>
          <p:spPr>
            <a:xfrm flipV="1">
              <a:off x="8265368" y="2157437"/>
              <a:ext cx="0" cy="178961"/>
            </a:xfrm>
            <a:prstGeom prst="line">
              <a:avLst/>
            </a:prstGeom>
            <a:ln w="381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sp>
          <p:nvSpPr>
            <p:cNvPr id="155" name="Rectangle 154"/>
            <p:cNvSpPr/>
            <p:nvPr/>
          </p:nvSpPr>
          <p:spPr>
            <a:xfrm>
              <a:off x="8697341" y="1336413"/>
              <a:ext cx="288032" cy="523140"/>
            </a:xfrm>
            <a:prstGeom prst="rect">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56" name="Straight Connector 155"/>
            <p:cNvCxnSpPr>
              <a:endCxn id="155" idx="2"/>
            </p:cNvCxnSpPr>
            <p:nvPr/>
          </p:nvCxnSpPr>
          <p:spPr>
            <a:xfrm flipV="1">
              <a:off x="8841357" y="1859553"/>
              <a:ext cx="0" cy="1049146"/>
            </a:xfrm>
            <a:prstGeom prst="line">
              <a:avLst/>
            </a:prstGeom>
            <a:ln w="381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157" name="Straight Connector 156"/>
            <p:cNvCxnSpPr/>
            <p:nvPr/>
          </p:nvCxnSpPr>
          <p:spPr>
            <a:xfrm flipV="1">
              <a:off x="8265368" y="692696"/>
              <a:ext cx="0" cy="945432"/>
            </a:xfrm>
            <a:prstGeom prst="line">
              <a:avLst/>
            </a:prstGeom>
            <a:ln w="381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grpSp>
          <p:nvGrpSpPr>
            <p:cNvPr id="158" name="Group 157"/>
            <p:cNvGrpSpPr/>
            <p:nvPr/>
          </p:nvGrpSpPr>
          <p:grpSpPr>
            <a:xfrm rot="16200000">
              <a:off x="7968346" y="839194"/>
              <a:ext cx="360040" cy="442853"/>
              <a:chOff x="3368824" y="1092328"/>
              <a:chExt cx="360040" cy="442853"/>
            </a:xfrm>
          </p:grpSpPr>
          <p:sp>
            <p:nvSpPr>
              <p:cNvPr id="169" name="Rounded Rectangle 168"/>
              <p:cNvSpPr/>
              <p:nvPr/>
            </p:nvSpPr>
            <p:spPr>
              <a:xfrm>
                <a:off x="3368824" y="1340768"/>
                <a:ext cx="360040" cy="194413"/>
              </a:xfrm>
              <a:prstGeom prst="round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0" name="Block Arc 169"/>
              <p:cNvSpPr/>
              <p:nvPr/>
            </p:nvSpPr>
            <p:spPr>
              <a:xfrm flipV="1">
                <a:off x="3430563" y="1092328"/>
                <a:ext cx="216024" cy="248440"/>
              </a:xfrm>
              <a:prstGeom prst="blockArc">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grpSp>
        <p:sp>
          <p:nvSpPr>
            <p:cNvPr id="159" name="Up Arrow Callout 158"/>
            <p:cNvSpPr/>
            <p:nvPr/>
          </p:nvSpPr>
          <p:spPr>
            <a:xfrm rot="16200000">
              <a:off x="8085209" y="1247460"/>
              <a:ext cx="245132" cy="324035"/>
            </a:xfrm>
            <a:prstGeom prst="upArrowCallout">
              <a:avLst/>
            </a:prstGeom>
            <a:solidFill>
              <a:schemeClr val="tx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60" name="Straight Connector 159"/>
            <p:cNvCxnSpPr/>
            <p:nvPr/>
          </p:nvCxnSpPr>
          <p:spPr>
            <a:xfrm flipV="1">
              <a:off x="8841357" y="408303"/>
              <a:ext cx="0" cy="945432"/>
            </a:xfrm>
            <a:prstGeom prst="line">
              <a:avLst/>
            </a:prstGeom>
            <a:ln w="381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grpSp>
          <p:nvGrpSpPr>
            <p:cNvPr id="161" name="Group 160"/>
            <p:cNvGrpSpPr/>
            <p:nvPr/>
          </p:nvGrpSpPr>
          <p:grpSpPr>
            <a:xfrm rot="16200000">
              <a:off x="8544335" y="554801"/>
              <a:ext cx="360040" cy="442853"/>
              <a:chOff x="3368824" y="1092328"/>
              <a:chExt cx="360040" cy="442853"/>
            </a:xfrm>
          </p:grpSpPr>
          <p:sp>
            <p:nvSpPr>
              <p:cNvPr id="167" name="Rounded Rectangle 166"/>
              <p:cNvSpPr/>
              <p:nvPr/>
            </p:nvSpPr>
            <p:spPr>
              <a:xfrm>
                <a:off x="3368824" y="1340768"/>
                <a:ext cx="360040" cy="194413"/>
              </a:xfrm>
              <a:prstGeom prst="round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8" name="Block Arc 167"/>
              <p:cNvSpPr/>
              <p:nvPr/>
            </p:nvSpPr>
            <p:spPr>
              <a:xfrm flipV="1">
                <a:off x="3430563" y="1092328"/>
                <a:ext cx="216024" cy="248440"/>
              </a:xfrm>
              <a:prstGeom prst="blockArc">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grpSp>
        <p:sp>
          <p:nvSpPr>
            <p:cNvPr id="162" name="Up Arrow Callout 161"/>
            <p:cNvSpPr/>
            <p:nvPr/>
          </p:nvSpPr>
          <p:spPr>
            <a:xfrm rot="16200000">
              <a:off x="8661198" y="963067"/>
              <a:ext cx="245132" cy="324035"/>
            </a:xfrm>
            <a:prstGeom prst="upArrowCallout">
              <a:avLst/>
            </a:prstGeom>
            <a:solidFill>
              <a:schemeClr val="tx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63" name="Straight Connector 162"/>
            <p:cNvCxnSpPr/>
            <p:nvPr/>
          </p:nvCxnSpPr>
          <p:spPr>
            <a:xfrm flipH="1">
              <a:off x="7346293" y="720278"/>
              <a:ext cx="919075" cy="0"/>
            </a:xfrm>
            <a:prstGeom prst="line">
              <a:avLst/>
            </a:prstGeom>
            <a:ln w="381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sp>
          <p:nvSpPr>
            <p:cNvPr id="164" name="Flowchart: Stored Data 163"/>
            <p:cNvSpPr/>
            <p:nvPr/>
          </p:nvSpPr>
          <p:spPr>
            <a:xfrm>
              <a:off x="6882768" y="320957"/>
              <a:ext cx="590816" cy="202534"/>
            </a:xfrm>
            <a:prstGeom prst="flowChartOnlineStorag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65" name="Straight Connector 164"/>
            <p:cNvCxnSpPr>
              <a:endCxn id="164" idx="3"/>
            </p:cNvCxnSpPr>
            <p:nvPr/>
          </p:nvCxnSpPr>
          <p:spPr>
            <a:xfrm flipH="1">
              <a:off x="7375115" y="408303"/>
              <a:ext cx="1473461" cy="13921"/>
            </a:xfrm>
            <a:prstGeom prst="line">
              <a:avLst/>
            </a:prstGeom>
            <a:ln w="381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sp>
          <p:nvSpPr>
            <p:cNvPr id="166" name="Flowchart: Stored Data 165"/>
            <p:cNvSpPr/>
            <p:nvPr/>
          </p:nvSpPr>
          <p:spPr>
            <a:xfrm>
              <a:off x="6892577" y="619011"/>
              <a:ext cx="590816" cy="202534"/>
            </a:xfrm>
            <a:prstGeom prst="flowChartOnlineStorag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173" name="TextBox 172"/>
          <p:cNvSpPr txBox="1"/>
          <p:nvPr/>
        </p:nvSpPr>
        <p:spPr>
          <a:xfrm>
            <a:off x="583864" y="384920"/>
            <a:ext cx="1615827" cy="307777"/>
          </a:xfrm>
          <a:prstGeom prst="rect">
            <a:avLst/>
          </a:prstGeom>
          <a:noFill/>
          <a:ln>
            <a:solidFill>
              <a:schemeClr val="accent3">
                <a:lumMod val="75000"/>
              </a:schemeClr>
            </a:solidFill>
          </a:ln>
        </p:spPr>
        <p:txBody>
          <a:bodyPr wrap="none" rtlCol="0">
            <a:spAutoFit/>
          </a:bodyPr>
          <a:lstStyle/>
          <a:p>
            <a:r>
              <a:rPr lang="en-GB" sz="1400" dirty="0" smtClean="0"/>
              <a:t>Klystron/modulator</a:t>
            </a:r>
            <a:endParaRPr lang="en-GB" sz="1400" dirty="0"/>
          </a:p>
        </p:txBody>
      </p:sp>
      <p:sp>
        <p:nvSpPr>
          <p:cNvPr id="174" name="TextBox 173"/>
          <p:cNvSpPr txBox="1"/>
          <p:nvPr/>
        </p:nvSpPr>
        <p:spPr>
          <a:xfrm>
            <a:off x="2240739" y="2814317"/>
            <a:ext cx="972141" cy="738664"/>
          </a:xfrm>
          <a:prstGeom prst="rect">
            <a:avLst/>
          </a:prstGeom>
          <a:noFill/>
          <a:ln>
            <a:solidFill>
              <a:schemeClr val="tx2">
                <a:lumMod val="60000"/>
                <a:lumOff val="40000"/>
              </a:schemeClr>
            </a:solidFill>
          </a:ln>
        </p:spPr>
        <p:txBody>
          <a:bodyPr wrap="square" rtlCol="0">
            <a:spAutoFit/>
          </a:bodyPr>
          <a:lstStyle/>
          <a:p>
            <a:r>
              <a:rPr lang="en-GB" sz="1400" dirty="0" smtClean="0"/>
              <a:t>RF /vacuum gate valve</a:t>
            </a:r>
            <a:endParaRPr lang="en-GB" sz="1400" dirty="0"/>
          </a:p>
        </p:txBody>
      </p:sp>
      <p:sp>
        <p:nvSpPr>
          <p:cNvPr id="175" name="TextBox 174"/>
          <p:cNvSpPr txBox="1"/>
          <p:nvPr/>
        </p:nvSpPr>
        <p:spPr>
          <a:xfrm>
            <a:off x="2300479" y="835080"/>
            <a:ext cx="1016774" cy="523220"/>
          </a:xfrm>
          <a:prstGeom prst="rect">
            <a:avLst/>
          </a:prstGeom>
          <a:noFill/>
          <a:ln>
            <a:solidFill>
              <a:schemeClr val="accent6">
                <a:lumMod val="75000"/>
              </a:schemeClr>
            </a:solidFill>
          </a:ln>
        </p:spPr>
        <p:txBody>
          <a:bodyPr wrap="square" rtlCol="0">
            <a:spAutoFit/>
          </a:bodyPr>
          <a:lstStyle/>
          <a:p>
            <a:r>
              <a:rPr lang="en-GB" sz="1400" dirty="0" smtClean="0"/>
              <a:t>Directional coupler</a:t>
            </a:r>
            <a:endParaRPr lang="en-GB" sz="1400" dirty="0"/>
          </a:p>
        </p:txBody>
      </p:sp>
      <p:sp>
        <p:nvSpPr>
          <p:cNvPr id="176" name="TextBox 175"/>
          <p:cNvSpPr txBox="1"/>
          <p:nvPr/>
        </p:nvSpPr>
        <p:spPr>
          <a:xfrm>
            <a:off x="3481316" y="821545"/>
            <a:ext cx="1109890" cy="738664"/>
          </a:xfrm>
          <a:prstGeom prst="rect">
            <a:avLst/>
          </a:prstGeom>
          <a:noFill/>
          <a:ln>
            <a:solidFill>
              <a:schemeClr val="tx2">
                <a:lumMod val="60000"/>
                <a:lumOff val="40000"/>
              </a:schemeClr>
            </a:solidFill>
          </a:ln>
        </p:spPr>
        <p:txBody>
          <a:bodyPr wrap="square" rtlCol="0">
            <a:spAutoFit/>
          </a:bodyPr>
          <a:lstStyle/>
          <a:p>
            <a:r>
              <a:rPr lang="en-GB" sz="1400" dirty="0" smtClean="0"/>
              <a:t>RF/vacuum pumping port</a:t>
            </a:r>
            <a:endParaRPr lang="en-GB" sz="1400" dirty="0"/>
          </a:p>
        </p:txBody>
      </p:sp>
      <p:sp>
        <p:nvSpPr>
          <p:cNvPr id="177" name="TextBox 176"/>
          <p:cNvSpPr txBox="1"/>
          <p:nvPr/>
        </p:nvSpPr>
        <p:spPr>
          <a:xfrm>
            <a:off x="2624139" y="3886562"/>
            <a:ext cx="1014893" cy="307777"/>
          </a:xfrm>
          <a:prstGeom prst="rect">
            <a:avLst/>
          </a:prstGeom>
          <a:noFill/>
          <a:ln>
            <a:solidFill>
              <a:schemeClr val="accent6">
                <a:lumMod val="75000"/>
              </a:schemeClr>
            </a:solidFill>
          </a:ln>
        </p:spPr>
        <p:txBody>
          <a:bodyPr wrap="none" rtlCol="0">
            <a:spAutoFit/>
          </a:bodyPr>
          <a:lstStyle/>
          <a:p>
            <a:r>
              <a:rPr lang="en-GB" sz="1400" dirty="0" smtClean="0"/>
              <a:t>3 dB hybrid</a:t>
            </a:r>
            <a:endParaRPr lang="en-GB" sz="1400" dirty="0"/>
          </a:p>
        </p:txBody>
      </p:sp>
      <p:sp>
        <p:nvSpPr>
          <p:cNvPr id="178" name="TextBox 177"/>
          <p:cNvSpPr txBox="1"/>
          <p:nvPr/>
        </p:nvSpPr>
        <p:spPr>
          <a:xfrm>
            <a:off x="5148064" y="938216"/>
            <a:ext cx="1120042" cy="523220"/>
          </a:xfrm>
          <a:prstGeom prst="rect">
            <a:avLst/>
          </a:prstGeom>
          <a:noFill/>
          <a:ln>
            <a:solidFill>
              <a:schemeClr val="accent6">
                <a:lumMod val="50000"/>
              </a:schemeClr>
            </a:solidFill>
          </a:ln>
        </p:spPr>
        <p:txBody>
          <a:bodyPr wrap="square" rtlCol="0">
            <a:spAutoFit/>
          </a:bodyPr>
          <a:lstStyle/>
          <a:p>
            <a:r>
              <a:rPr lang="en-GB" sz="1400" dirty="0" smtClean="0"/>
              <a:t>RF pulse compressor</a:t>
            </a:r>
            <a:endParaRPr lang="en-GB" sz="1400" dirty="0"/>
          </a:p>
        </p:txBody>
      </p:sp>
      <p:sp>
        <p:nvSpPr>
          <p:cNvPr id="179" name="TextBox 178"/>
          <p:cNvSpPr txBox="1"/>
          <p:nvPr/>
        </p:nvSpPr>
        <p:spPr>
          <a:xfrm>
            <a:off x="6301984" y="1201903"/>
            <a:ext cx="721672" cy="307777"/>
          </a:xfrm>
          <a:prstGeom prst="rect">
            <a:avLst/>
          </a:prstGeom>
          <a:noFill/>
          <a:ln>
            <a:solidFill>
              <a:schemeClr val="accent6">
                <a:lumMod val="75000"/>
              </a:schemeClr>
            </a:solidFill>
          </a:ln>
        </p:spPr>
        <p:txBody>
          <a:bodyPr wrap="none" rtlCol="0">
            <a:spAutoFit/>
          </a:bodyPr>
          <a:lstStyle/>
          <a:p>
            <a:r>
              <a:rPr lang="en-GB" sz="1400" dirty="0" smtClean="0"/>
              <a:t>RF load</a:t>
            </a:r>
            <a:endParaRPr lang="en-GB" sz="1400" dirty="0"/>
          </a:p>
        </p:txBody>
      </p:sp>
      <p:sp>
        <p:nvSpPr>
          <p:cNvPr id="180" name="TextBox 179"/>
          <p:cNvSpPr txBox="1"/>
          <p:nvPr/>
        </p:nvSpPr>
        <p:spPr>
          <a:xfrm>
            <a:off x="6626009" y="3337537"/>
            <a:ext cx="2100575" cy="307777"/>
          </a:xfrm>
          <a:prstGeom prst="rect">
            <a:avLst/>
          </a:prstGeom>
          <a:noFill/>
          <a:ln>
            <a:solidFill>
              <a:schemeClr val="accent6">
                <a:lumMod val="75000"/>
              </a:schemeClr>
            </a:solidFill>
          </a:ln>
        </p:spPr>
        <p:txBody>
          <a:bodyPr wrap="none" rtlCol="0">
            <a:spAutoFit/>
          </a:bodyPr>
          <a:lstStyle/>
          <a:p>
            <a:r>
              <a:rPr lang="en-GB" sz="1400" dirty="0"/>
              <a:t>W</a:t>
            </a:r>
            <a:r>
              <a:rPr lang="en-GB" sz="1400" dirty="0" smtClean="0"/>
              <a:t>R90 waveguide network</a:t>
            </a:r>
            <a:endParaRPr lang="en-GB" sz="1400" dirty="0"/>
          </a:p>
        </p:txBody>
      </p:sp>
      <p:cxnSp>
        <p:nvCxnSpPr>
          <p:cNvPr id="182" name="Straight Arrow Connector 181"/>
          <p:cNvCxnSpPr/>
          <p:nvPr/>
        </p:nvCxnSpPr>
        <p:spPr>
          <a:xfrm>
            <a:off x="1107649" y="692696"/>
            <a:ext cx="0" cy="263552"/>
          </a:xfrm>
          <a:prstGeom prst="straightConnector1">
            <a:avLst/>
          </a:prstGeom>
          <a:ln>
            <a:solidFill>
              <a:schemeClr val="accent3">
                <a:lumMod val="7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185" name="Straight Arrow Connector 184"/>
          <p:cNvCxnSpPr>
            <a:endCxn id="28" idx="2"/>
          </p:cNvCxnSpPr>
          <p:nvPr/>
        </p:nvCxnSpPr>
        <p:spPr>
          <a:xfrm flipV="1">
            <a:off x="2399263" y="2481471"/>
            <a:ext cx="0" cy="33284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87" name="Straight Arrow Connector 186"/>
          <p:cNvCxnSpPr>
            <a:endCxn id="77" idx="0"/>
          </p:cNvCxnSpPr>
          <p:nvPr/>
        </p:nvCxnSpPr>
        <p:spPr>
          <a:xfrm>
            <a:off x="3890682" y="1336414"/>
            <a:ext cx="0" cy="537907"/>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90" name="Straight Arrow Connector 189"/>
          <p:cNvCxnSpPr>
            <a:stCxn id="175" idx="2"/>
            <a:endCxn id="21" idx="1"/>
          </p:cNvCxnSpPr>
          <p:nvPr/>
        </p:nvCxnSpPr>
        <p:spPr>
          <a:xfrm>
            <a:off x="2808866" y="1358301"/>
            <a:ext cx="6467" cy="279827"/>
          </a:xfrm>
          <a:prstGeom prst="straightConnector1">
            <a:avLst/>
          </a:prstGeom>
          <a:ln>
            <a:solidFill>
              <a:schemeClr val="accent6">
                <a:lumMod val="7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192" name="Straight Arrow Connector 191"/>
          <p:cNvCxnSpPr>
            <a:stCxn id="177" idx="2"/>
            <a:endCxn id="45" idx="4"/>
          </p:cNvCxnSpPr>
          <p:nvPr/>
        </p:nvCxnSpPr>
        <p:spPr>
          <a:xfrm>
            <a:off x="3131586" y="4194339"/>
            <a:ext cx="94745" cy="292300"/>
          </a:xfrm>
          <a:prstGeom prst="straightConnector1">
            <a:avLst/>
          </a:prstGeom>
          <a:ln>
            <a:solidFill>
              <a:schemeClr val="accent6">
                <a:lumMod val="7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197" name="Straight Arrow Connector 196"/>
          <p:cNvCxnSpPr>
            <a:stCxn id="178" idx="2"/>
          </p:cNvCxnSpPr>
          <p:nvPr/>
        </p:nvCxnSpPr>
        <p:spPr>
          <a:xfrm flipH="1">
            <a:off x="5631501" y="1461436"/>
            <a:ext cx="76584" cy="559454"/>
          </a:xfrm>
          <a:prstGeom prst="straightConnector1">
            <a:avLst/>
          </a:prstGeom>
          <a:ln>
            <a:solidFill>
              <a:schemeClr val="accent6">
                <a:lumMod val="5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199" name="Straight Arrow Connector 198"/>
          <p:cNvCxnSpPr>
            <a:stCxn id="179" idx="0"/>
            <a:endCxn id="144" idx="2"/>
          </p:cNvCxnSpPr>
          <p:nvPr/>
        </p:nvCxnSpPr>
        <p:spPr>
          <a:xfrm flipH="1" flipV="1">
            <a:off x="6635064" y="821545"/>
            <a:ext cx="27756" cy="380358"/>
          </a:xfrm>
          <a:prstGeom prst="straightConnector1">
            <a:avLst/>
          </a:prstGeom>
          <a:ln>
            <a:solidFill>
              <a:schemeClr val="accent6">
                <a:lumMod val="7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202" name="Straight Arrow Connector 201"/>
          <p:cNvCxnSpPr>
            <a:stCxn id="180" idx="0"/>
          </p:cNvCxnSpPr>
          <p:nvPr/>
        </p:nvCxnSpPr>
        <p:spPr>
          <a:xfrm flipH="1" flipV="1">
            <a:off x="7595506" y="2910177"/>
            <a:ext cx="80791" cy="427360"/>
          </a:xfrm>
          <a:prstGeom prst="straightConnector1">
            <a:avLst/>
          </a:prstGeom>
          <a:ln>
            <a:solidFill>
              <a:schemeClr val="accent6">
                <a:lumMod val="7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204" name="Straight Arrow Connector 203"/>
          <p:cNvCxnSpPr>
            <a:stCxn id="180" idx="2"/>
          </p:cNvCxnSpPr>
          <p:nvPr/>
        </p:nvCxnSpPr>
        <p:spPr>
          <a:xfrm flipH="1">
            <a:off x="7595505" y="3645314"/>
            <a:ext cx="80792" cy="416064"/>
          </a:xfrm>
          <a:prstGeom prst="straightConnector1">
            <a:avLst/>
          </a:prstGeom>
          <a:ln>
            <a:solidFill>
              <a:schemeClr val="accent6">
                <a:lumMod val="75000"/>
              </a:schemeClr>
            </a:solidFill>
            <a:tailEnd type="arrow"/>
          </a:ln>
        </p:spPr>
        <p:style>
          <a:lnRef idx="1">
            <a:schemeClr val="accent1"/>
          </a:lnRef>
          <a:fillRef idx="0">
            <a:schemeClr val="accent1"/>
          </a:fillRef>
          <a:effectRef idx="0">
            <a:schemeClr val="accent1"/>
          </a:effectRef>
          <a:fontRef idx="minor">
            <a:schemeClr val="tx1"/>
          </a:fontRef>
        </p:style>
      </p:cxnSp>
      <p:sp>
        <p:nvSpPr>
          <p:cNvPr id="205" name="TextBox 204"/>
          <p:cNvSpPr txBox="1"/>
          <p:nvPr/>
        </p:nvSpPr>
        <p:spPr>
          <a:xfrm>
            <a:off x="2602422" y="77143"/>
            <a:ext cx="3101939" cy="461665"/>
          </a:xfrm>
          <a:prstGeom prst="rect">
            <a:avLst/>
          </a:prstGeom>
          <a:noFill/>
        </p:spPr>
        <p:txBody>
          <a:bodyPr wrap="none" rtlCol="0">
            <a:spAutoFit/>
          </a:bodyPr>
          <a:lstStyle/>
          <a:p>
            <a:r>
              <a:rPr lang="en-GB" sz="2400" dirty="0" smtClean="0">
                <a:solidFill>
                  <a:srgbClr val="0070C0"/>
                </a:solidFill>
              </a:rPr>
              <a:t>High Power RF network</a:t>
            </a:r>
            <a:endParaRPr lang="en-GB" sz="2400" dirty="0">
              <a:solidFill>
                <a:srgbClr val="0070C0"/>
              </a:solidFill>
            </a:endParaRPr>
          </a:p>
        </p:txBody>
      </p:sp>
      <p:sp>
        <p:nvSpPr>
          <p:cNvPr id="206" name="TextBox 205"/>
          <p:cNvSpPr txBox="1"/>
          <p:nvPr/>
        </p:nvSpPr>
        <p:spPr>
          <a:xfrm>
            <a:off x="2179785" y="5779510"/>
            <a:ext cx="1705916" cy="307777"/>
          </a:xfrm>
          <a:prstGeom prst="rect">
            <a:avLst/>
          </a:prstGeom>
          <a:noFill/>
          <a:ln>
            <a:solidFill>
              <a:schemeClr val="tx1"/>
            </a:solidFill>
          </a:ln>
        </p:spPr>
        <p:txBody>
          <a:bodyPr wrap="none" rtlCol="0">
            <a:spAutoFit/>
          </a:bodyPr>
          <a:lstStyle/>
          <a:p>
            <a:r>
              <a:rPr lang="en-GB" sz="1400" dirty="0" smtClean="0"/>
              <a:t>6 MW x 4µs x 400 Hz</a:t>
            </a:r>
            <a:endParaRPr lang="en-GB" sz="1400" dirty="0"/>
          </a:p>
        </p:txBody>
      </p:sp>
      <p:sp>
        <p:nvSpPr>
          <p:cNvPr id="207" name="TextBox 206"/>
          <p:cNvSpPr txBox="1"/>
          <p:nvPr/>
        </p:nvSpPr>
        <p:spPr>
          <a:xfrm>
            <a:off x="3525442" y="5353548"/>
            <a:ext cx="1797287" cy="307777"/>
          </a:xfrm>
          <a:prstGeom prst="rect">
            <a:avLst/>
          </a:prstGeom>
          <a:noFill/>
          <a:ln>
            <a:solidFill>
              <a:schemeClr val="tx1"/>
            </a:solidFill>
          </a:ln>
        </p:spPr>
        <p:txBody>
          <a:bodyPr wrap="none" rtlCol="0">
            <a:spAutoFit/>
          </a:bodyPr>
          <a:lstStyle/>
          <a:p>
            <a:r>
              <a:rPr lang="en-GB" sz="1400" dirty="0" smtClean="0"/>
              <a:t>24 MW x 4µs x 100 Hz</a:t>
            </a:r>
            <a:endParaRPr lang="en-GB" sz="1400" dirty="0"/>
          </a:p>
        </p:txBody>
      </p:sp>
      <p:cxnSp>
        <p:nvCxnSpPr>
          <p:cNvPr id="209" name="Straight Arrow Connector 208"/>
          <p:cNvCxnSpPr/>
          <p:nvPr/>
        </p:nvCxnSpPr>
        <p:spPr>
          <a:xfrm>
            <a:off x="2149377" y="5403872"/>
            <a:ext cx="371806" cy="366632"/>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11" name="Straight Arrow Connector 210"/>
          <p:cNvCxnSpPr>
            <a:stCxn id="55" idx="1"/>
            <a:endCxn id="207" idx="0"/>
          </p:cNvCxnSpPr>
          <p:nvPr/>
        </p:nvCxnSpPr>
        <p:spPr>
          <a:xfrm flipH="1">
            <a:off x="4424086" y="4715281"/>
            <a:ext cx="307309" cy="638267"/>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12" name="TextBox 211"/>
          <p:cNvSpPr txBox="1"/>
          <p:nvPr/>
        </p:nvSpPr>
        <p:spPr>
          <a:xfrm>
            <a:off x="5416486" y="5324775"/>
            <a:ext cx="2015295" cy="307777"/>
          </a:xfrm>
          <a:prstGeom prst="rect">
            <a:avLst/>
          </a:prstGeom>
          <a:noFill/>
          <a:ln>
            <a:solidFill>
              <a:schemeClr val="tx1"/>
            </a:solidFill>
          </a:ln>
        </p:spPr>
        <p:txBody>
          <a:bodyPr wrap="none" rtlCol="0">
            <a:spAutoFit/>
          </a:bodyPr>
          <a:lstStyle/>
          <a:p>
            <a:r>
              <a:rPr lang="en-GB" sz="1400" dirty="0" smtClean="0"/>
              <a:t>80 MW x 300 ns x 100 Hz</a:t>
            </a:r>
            <a:endParaRPr lang="en-GB" sz="1400" dirty="0"/>
          </a:p>
        </p:txBody>
      </p:sp>
      <p:cxnSp>
        <p:nvCxnSpPr>
          <p:cNvPr id="215" name="Straight Arrow Connector 214"/>
          <p:cNvCxnSpPr>
            <a:endCxn id="212" idx="0"/>
          </p:cNvCxnSpPr>
          <p:nvPr/>
        </p:nvCxnSpPr>
        <p:spPr>
          <a:xfrm flipH="1">
            <a:off x="6424134" y="4620452"/>
            <a:ext cx="781248" cy="704323"/>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grpSp>
        <p:nvGrpSpPr>
          <p:cNvPr id="201" name="Group 200"/>
          <p:cNvGrpSpPr/>
          <p:nvPr/>
        </p:nvGrpSpPr>
        <p:grpSpPr>
          <a:xfrm>
            <a:off x="4843099" y="1955338"/>
            <a:ext cx="332345" cy="442853"/>
            <a:chOff x="3368824" y="1092328"/>
            <a:chExt cx="360040" cy="442853"/>
          </a:xfrm>
        </p:grpSpPr>
        <p:sp>
          <p:nvSpPr>
            <p:cNvPr id="203" name="Rounded Rectangle 202"/>
            <p:cNvSpPr/>
            <p:nvPr/>
          </p:nvSpPr>
          <p:spPr>
            <a:xfrm>
              <a:off x="3368824" y="1340768"/>
              <a:ext cx="360040" cy="194413"/>
            </a:xfrm>
            <a:prstGeom prst="round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8" name="Block Arc 207"/>
            <p:cNvSpPr/>
            <p:nvPr/>
          </p:nvSpPr>
          <p:spPr>
            <a:xfrm flipV="1">
              <a:off x="3430563" y="1092328"/>
              <a:ext cx="216024" cy="248440"/>
            </a:xfrm>
            <a:prstGeom prst="blockArc">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grpSp>
      <p:grpSp>
        <p:nvGrpSpPr>
          <p:cNvPr id="210" name="Group 209"/>
          <p:cNvGrpSpPr/>
          <p:nvPr/>
        </p:nvGrpSpPr>
        <p:grpSpPr>
          <a:xfrm>
            <a:off x="4885813" y="2532461"/>
            <a:ext cx="332345" cy="442853"/>
            <a:chOff x="3368824" y="1092328"/>
            <a:chExt cx="360040" cy="442853"/>
          </a:xfrm>
        </p:grpSpPr>
        <p:sp>
          <p:nvSpPr>
            <p:cNvPr id="213" name="Rounded Rectangle 212"/>
            <p:cNvSpPr/>
            <p:nvPr/>
          </p:nvSpPr>
          <p:spPr>
            <a:xfrm>
              <a:off x="3368824" y="1340768"/>
              <a:ext cx="360040" cy="194413"/>
            </a:xfrm>
            <a:prstGeom prst="round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4" name="Block Arc 213"/>
            <p:cNvSpPr/>
            <p:nvPr/>
          </p:nvSpPr>
          <p:spPr>
            <a:xfrm flipV="1">
              <a:off x="3430563" y="1092328"/>
              <a:ext cx="216024" cy="248440"/>
            </a:xfrm>
            <a:prstGeom prst="blockArc">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grpSp>
      <p:grpSp>
        <p:nvGrpSpPr>
          <p:cNvPr id="216" name="Group 215"/>
          <p:cNvGrpSpPr/>
          <p:nvPr/>
        </p:nvGrpSpPr>
        <p:grpSpPr>
          <a:xfrm>
            <a:off x="4843099" y="3685140"/>
            <a:ext cx="332345" cy="442853"/>
            <a:chOff x="3368824" y="1092328"/>
            <a:chExt cx="360040" cy="442853"/>
          </a:xfrm>
        </p:grpSpPr>
        <p:sp>
          <p:nvSpPr>
            <p:cNvPr id="217" name="Rounded Rectangle 216"/>
            <p:cNvSpPr/>
            <p:nvPr/>
          </p:nvSpPr>
          <p:spPr>
            <a:xfrm>
              <a:off x="3368824" y="1340768"/>
              <a:ext cx="360040" cy="194413"/>
            </a:xfrm>
            <a:prstGeom prst="round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8" name="Block Arc 217"/>
            <p:cNvSpPr/>
            <p:nvPr/>
          </p:nvSpPr>
          <p:spPr>
            <a:xfrm flipV="1">
              <a:off x="3430563" y="1092328"/>
              <a:ext cx="216024" cy="248440"/>
            </a:xfrm>
            <a:prstGeom prst="blockArc">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grpSp>
      <p:grpSp>
        <p:nvGrpSpPr>
          <p:cNvPr id="219" name="Group 218"/>
          <p:cNvGrpSpPr/>
          <p:nvPr/>
        </p:nvGrpSpPr>
        <p:grpSpPr>
          <a:xfrm>
            <a:off x="4843099" y="4254064"/>
            <a:ext cx="332345" cy="442853"/>
            <a:chOff x="3368824" y="1092328"/>
            <a:chExt cx="360040" cy="442853"/>
          </a:xfrm>
        </p:grpSpPr>
        <p:sp>
          <p:nvSpPr>
            <p:cNvPr id="220" name="Rounded Rectangle 219"/>
            <p:cNvSpPr/>
            <p:nvPr/>
          </p:nvSpPr>
          <p:spPr>
            <a:xfrm>
              <a:off x="3368824" y="1340768"/>
              <a:ext cx="360040" cy="194413"/>
            </a:xfrm>
            <a:prstGeom prst="round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1" name="Block Arc 220"/>
            <p:cNvSpPr/>
            <p:nvPr/>
          </p:nvSpPr>
          <p:spPr>
            <a:xfrm flipV="1">
              <a:off x="3430563" y="1092328"/>
              <a:ext cx="216024" cy="248440"/>
            </a:xfrm>
            <a:prstGeom prst="blockArc">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grpSp>
      <p:sp>
        <p:nvSpPr>
          <p:cNvPr id="222" name="TextBox 221"/>
          <p:cNvSpPr txBox="1"/>
          <p:nvPr/>
        </p:nvSpPr>
        <p:spPr>
          <a:xfrm>
            <a:off x="7921326" y="6558093"/>
            <a:ext cx="1214820" cy="307777"/>
          </a:xfrm>
          <a:prstGeom prst="rect">
            <a:avLst/>
          </a:prstGeom>
          <a:noFill/>
          <a:ln>
            <a:solidFill>
              <a:schemeClr val="bg1"/>
            </a:solidFill>
          </a:ln>
        </p:spPr>
        <p:txBody>
          <a:bodyPr wrap="none" rtlCol="0">
            <a:spAutoFit/>
          </a:bodyPr>
          <a:lstStyle/>
          <a:p>
            <a:r>
              <a:rPr lang="en-GB" sz="1400" i="1" dirty="0" smtClean="0"/>
              <a:t>Igor Syratchev</a:t>
            </a:r>
            <a:endParaRPr lang="en-GB" sz="1400" i="1" dirty="0"/>
          </a:p>
        </p:txBody>
      </p:sp>
      <p:sp>
        <p:nvSpPr>
          <p:cNvPr id="2" name="Marcador de fecha 1"/>
          <p:cNvSpPr>
            <a:spLocks noGrp="1"/>
          </p:cNvSpPr>
          <p:nvPr>
            <p:ph type="dt" sz="half" idx="10"/>
          </p:nvPr>
        </p:nvSpPr>
        <p:spPr/>
        <p:txBody>
          <a:bodyPr/>
          <a:lstStyle/>
          <a:p>
            <a:r>
              <a:rPr lang="es-ES_tradnl" smtClean="0">
                <a:solidFill>
                  <a:prstClr val="black">
                    <a:tint val="75000"/>
                  </a:prstClr>
                </a:solidFill>
              </a:rPr>
              <a:t>30 May - 5 June 2016</a:t>
            </a:r>
            <a:endParaRPr lang="en-US">
              <a:solidFill>
                <a:prstClr val="black">
                  <a:tint val="75000"/>
                </a:prstClr>
              </a:solidFill>
            </a:endParaRPr>
          </a:p>
        </p:txBody>
      </p:sp>
      <p:sp>
        <p:nvSpPr>
          <p:cNvPr id="3" name="Marcador de pie de página 2"/>
          <p:cNvSpPr>
            <a:spLocks noGrp="1"/>
          </p:cNvSpPr>
          <p:nvPr>
            <p:ph type="ftr" sz="quarter" idx="11"/>
          </p:nvPr>
        </p:nvSpPr>
        <p:spPr/>
        <p:txBody>
          <a:bodyPr/>
          <a:lstStyle/>
          <a:p>
            <a:r>
              <a:rPr lang="en-GB" smtClean="0"/>
              <a:t>ECFA LCWS 2016</a:t>
            </a:r>
            <a:endParaRPr lang="es-ES" dirty="0"/>
          </a:p>
        </p:txBody>
      </p:sp>
      <p:sp>
        <p:nvSpPr>
          <p:cNvPr id="29" name="Marcador de número de diapositiva 28"/>
          <p:cNvSpPr>
            <a:spLocks noGrp="1"/>
          </p:cNvSpPr>
          <p:nvPr>
            <p:ph type="sldNum" sz="quarter" idx="12"/>
          </p:nvPr>
        </p:nvSpPr>
        <p:spPr/>
        <p:txBody>
          <a:bodyPr/>
          <a:lstStyle/>
          <a:p>
            <a:fld id="{9A43A518-2C89-46D8-985F-EB86B73A5824}" type="slidenum">
              <a:rPr lang="en-US" smtClean="0">
                <a:solidFill>
                  <a:prstClr val="black">
                    <a:tint val="75000"/>
                  </a:prstClr>
                </a:solidFill>
              </a:rPr>
              <a:pPr/>
              <a:t>73</a:t>
            </a:fld>
            <a:endParaRPr lang="en-US">
              <a:solidFill>
                <a:prstClr val="black">
                  <a:tint val="75000"/>
                </a:prstClr>
              </a:solidFill>
            </a:endParaRPr>
          </a:p>
        </p:txBody>
      </p:sp>
    </p:spTree>
    <p:extLst>
      <p:ext uri="{BB962C8B-B14F-4D97-AF65-F5344CB8AC3E}">
        <p14:creationId xmlns:p14="http://schemas.microsoft.com/office/powerpoint/2010/main" val="3779948358"/>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xmlns:p14="http://schemas.microsoft.com/office/powerpoint/2010/mai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Rectángulo redondeado 25"/>
          <p:cNvSpPr/>
          <p:nvPr/>
        </p:nvSpPr>
        <p:spPr>
          <a:xfrm>
            <a:off x="755576" y="2636912"/>
            <a:ext cx="7848872" cy="2664296"/>
          </a:xfrm>
          <a:prstGeom prst="roundRect">
            <a:avLst>
              <a:gd name="adj" fmla="val 7849"/>
            </a:avLst>
          </a:prstGeom>
        </p:spPr>
        <p:style>
          <a:lnRef idx="1">
            <a:schemeClr val="accent5"/>
          </a:lnRef>
          <a:fillRef idx="2">
            <a:schemeClr val="accent5"/>
          </a:fillRef>
          <a:effectRef idx="1">
            <a:schemeClr val="accent5"/>
          </a:effectRef>
          <a:fontRef idx="minor">
            <a:schemeClr val="dk1"/>
          </a:fontRef>
        </p:style>
        <p:txBody>
          <a:bodyPr rtlCol="0" anchor="t"/>
          <a:lstStyle/>
          <a:p>
            <a:pPr algn="ctr"/>
            <a:r>
              <a:rPr lang="en-US" sz="2400" dirty="0" smtClean="0">
                <a:solidFill>
                  <a:srgbClr val="000090"/>
                </a:solidFill>
              </a:rPr>
              <a:t>Log Detector crate</a:t>
            </a:r>
            <a:endParaRPr lang="en-US" sz="2400" dirty="0">
              <a:solidFill>
                <a:srgbClr val="000090"/>
              </a:solidFill>
            </a:endParaRPr>
          </a:p>
        </p:txBody>
      </p:sp>
      <p:sp>
        <p:nvSpPr>
          <p:cNvPr id="2" name="Marcador de fecha 1"/>
          <p:cNvSpPr>
            <a:spLocks noGrp="1"/>
          </p:cNvSpPr>
          <p:nvPr>
            <p:ph type="dt" sz="half" idx="10"/>
          </p:nvPr>
        </p:nvSpPr>
        <p:spPr/>
        <p:txBody>
          <a:bodyPr/>
          <a:lstStyle/>
          <a:p>
            <a:r>
              <a:rPr lang="es-ES_tradnl" smtClean="0">
                <a:solidFill>
                  <a:prstClr val="black">
                    <a:tint val="75000"/>
                  </a:prstClr>
                </a:solidFill>
              </a:rPr>
              <a:t>30 May - 5 June 2016</a:t>
            </a:r>
            <a:endParaRPr lang="en-US">
              <a:solidFill>
                <a:prstClr val="black">
                  <a:tint val="75000"/>
                </a:prstClr>
              </a:solidFill>
            </a:endParaRPr>
          </a:p>
        </p:txBody>
      </p:sp>
      <p:sp>
        <p:nvSpPr>
          <p:cNvPr id="3" name="Marcador de pie de página 2"/>
          <p:cNvSpPr>
            <a:spLocks noGrp="1"/>
          </p:cNvSpPr>
          <p:nvPr>
            <p:ph type="ftr" sz="quarter" idx="11"/>
          </p:nvPr>
        </p:nvSpPr>
        <p:spPr/>
        <p:txBody>
          <a:bodyPr/>
          <a:lstStyle/>
          <a:p>
            <a:r>
              <a:rPr lang="en-GB" smtClean="0"/>
              <a:t>ECFA LCWS 2016</a:t>
            </a:r>
            <a:endParaRPr lang="es-ES" dirty="0"/>
          </a:p>
        </p:txBody>
      </p:sp>
      <p:sp>
        <p:nvSpPr>
          <p:cNvPr id="4" name="Marcador de número de diapositiva 3"/>
          <p:cNvSpPr>
            <a:spLocks noGrp="1"/>
          </p:cNvSpPr>
          <p:nvPr>
            <p:ph type="sldNum" sz="quarter" idx="12"/>
          </p:nvPr>
        </p:nvSpPr>
        <p:spPr/>
        <p:txBody>
          <a:bodyPr/>
          <a:lstStyle/>
          <a:p>
            <a:fld id="{9A43A518-2C89-46D8-985F-EB86B73A5824}" type="slidenum">
              <a:rPr lang="en-US" smtClean="0">
                <a:solidFill>
                  <a:prstClr val="black">
                    <a:tint val="75000"/>
                  </a:prstClr>
                </a:solidFill>
              </a:rPr>
              <a:pPr/>
              <a:t>74</a:t>
            </a:fld>
            <a:endParaRPr lang="en-US">
              <a:solidFill>
                <a:prstClr val="black">
                  <a:tint val="75000"/>
                </a:prstClr>
              </a:solidFill>
            </a:endParaRPr>
          </a:p>
        </p:txBody>
      </p:sp>
      <p:sp>
        <p:nvSpPr>
          <p:cNvPr id="5" name="Título 4"/>
          <p:cNvSpPr>
            <a:spLocks noGrp="1"/>
          </p:cNvSpPr>
          <p:nvPr>
            <p:ph type="title"/>
          </p:nvPr>
        </p:nvSpPr>
        <p:spPr/>
        <p:txBody>
          <a:bodyPr>
            <a:normAutofit fontScale="90000"/>
          </a:bodyPr>
          <a:lstStyle/>
          <a:p>
            <a:endParaRPr lang="en-US"/>
          </a:p>
        </p:txBody>
      </p:sp>
      <p:sp>
        <p:nvSpPr>
          <p:cNvPr id="6" name="Triángulo isósceles 5"/>
          <p:cNvSpPr/>
          <p:nvPr/>
        </p:nvSpPr>
        <p:spPr>
          <a:xfrm rot="5400000">
            <a:off x="1619672" y="3429000"/>
            <a:ext cx="1944216" cy="1656184"/>
          </a:xfrm>
          <a:prstGeom prst="triangle">
            <a:avLst>
              <a:gd name="adj" fmla="val 49234"/>
            </a:avLst>
          </a:prstGeom>
          <a:solidFill>
            <a:srgbClr val="66FF66"/>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grpSp>
        <p:nvGrpSpPr>
          <p:cNvPr id="7" name="Agrupar 6"/>
          <p:cNvGrpSpPr/>
          <p:nvPr/>
        </p:nvGrpSpPr>
        <p:grpSpPr>
          <a:xfrm>
            <a:off x="1835696" y="3789040"/>
            <a:ext cx="720080" cy="576064"/>
            <a:chOff x="5508104" y="4365104"/>
            <a:chExt cx="1008112" cy="1224136"/>
          </a:xfrm>
        </p:grpSpPr>
        <p:cxnSp>
          <p:nvCxnSpPr>
            <p:cNvPr id="8" name="Conector recto 7"/>
            <p:cNvCxnSpPr/>
            <p:nvPr/>
          </p:nvCxnSpPr>
          <p:spPr>
            <a:xfrm>
              <a:off x="5652120" y="4365104"/>
              <a:ext cx="0" cy="1224136"/>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9" name="Conector recto 8"/>
            <p:cNvCxnSpPr/>
            <p:nvPr/>
          </p:nvCxnSpPr>
          <p:spPr>
            <a:xfrm>
              <a:off x="5508104" y="4941168"/>
              <a:ext cx="1008112" cy="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sp>
          <p:nvSpPr>
            <p:cNvPr id="10" name="Forma libre 9"/>
            <p:cNvSpPr/>
            <p:nvPr/>
          </p:nvSpPr>
          <p:spPr>
            <a:xfrm>
              <a:off x="5652120" y="4509120"/>
              <a:ext cx="765572" cy="1040780"/>
            </a:xfrm>
            <a:custGeom>
              <a:avLst/>
              <a:gdLst>
                <a:gd name="connsiteX0" fmla="*/ 0 w 609600"/>
                <a:gd name="connsiteY0" fmla="*/ 698500 h 698500"/>
                <a:gd name="connsiteX1" fmla="*/ 177800 w 609600"/>
                <a:gd name="connsiteY1" fmla="*/ 215900 h 698500"/>
                <a:gd name="connsiteX2" fmla="*/ 609600 w 609600"/>
                <a:gd name="connsiteY2" fmla="*/ 0 h 698500"/>
                <a:gd name="connsiteX3" fmla="*/ 609600 w 609600"/>
                <a:gd name="connsiteY3" fmla="*/ 0 h 698500"/>
              </a:gdLst>
              <a:ahLst/>
              <a:cxnLst>
                <a:cxn ang="0">
                  <a:pos x="connsiteX0" y="connsiteY0"/>
                </a:cxn>
                <a:cxn ang="0">
                  <a:pos x="connsiteX1" y="connsiteY1"/>
                </a:cxn>
                <a:cxn ang="0">
                  <a:pos x="connsiteX2" y="connsiteY2"/>
                </a:cxn>
                <a:cxn ang="0">
                  <a:pos x="connsiteX3" y="connsiteY3"/>
                </a:cxn>
              </a:cxnLst>
              <a:rect l="l" t="t" r="r" b="b"/>
              <a:pathLst>
                <a:path w="609600" h="698500">
                  <a:moveTo>
                    <a:pt x="0" y="698500"/>
                  </a:moveTo>
                  <a:cubicBezTo>
                    <a:pt x="38100" y="515408"/>
                    <a:pt x="76200" y="332317"/>
                    <a:pt x="177800" y="215900"/>
                  </a:cubicBezTo>
                  <a:cubicBezTo>
                    <a:pt x="279400" y="99483"/>
                    <a:pt x="609600" y="0"/>
                    <a:pt x="609600" y="0"/>
                  </a:cubicBezTo>
                  <a:lnTo>
                    <a:pt x="609600" y="0"/>
                  </a:lnTo>
                </a:path>
              </a:pathLst>
            </a:cu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grpSp>
      <p:sp>
        <p:nvSpPr>
          <p:cNvPr id="11" name="CuadroTexto 10"/>
          <p:cNvSpPr txBox="1"/>
          <p:nvPr/>
        </p:nvSpPr>
        <p:spPr>
          <a:xfrm>
            <a:off x="1763688" y="4293096"/>
            <a:ext cx="1224136" cy="523220"/>
          </a:xfrm>
          <a:prstGeom prst="rect">
            <a:avLst/>
          </a:prstGeom>
          <a:noFill/>
        </p:spPr>
        <p:txBody>
          <a:bodyPr wrap="square" rtlCol="0">
            <a:spAutoFit/>
          </a:bodyPr>
          <a:lstStyle/>
          <a:p>
            <a:r>
              <a:rPr lang="en-US" sz="1400" dirty="0" smtClean="0"/>
              <a:t>Log detector</a:t>
            </a:r>
          </a:p>
          <a:p>
            <a:r>
              <a:rPr lang="en-US" sz="1400" dirty="0" smtClean="0"/>
              <a:t>8-34 GHz</a:t>
            </a:r>
            <a:endParaRPr lang="en-US" sz="1400" dirty="0"/>
          </a:p>
        </p:txBody>
      </p:sp>
      <p:sp>
        <p:nvSpPr>
          <p:cNvPr id="12" name="Flecha derecha 11"/>
          <p:cNvSpPr/>
          <p:nvPr/>
        </p:nvSpPr>
        <p:spPr>
          <a:xfrm>
            <a:off x="1043608" y="4077072"/>
            <a:ext cx="720080" cy="288032"/>
          </a:xfrm>
          <a:prstGeom prst="rightArrow">
            <a:avLst/>
          </a:prstGeom>
          <a:solidFill>
            <a:schemeClr val="bg1"/>
          </a:solidFill>
          <a:ln>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3" name="CuadroTexto 12"/>
          <p:cNvSpPr txBox="1"/>
          <p:nvPr/>
        </p:nvSpPr>
        <p:spPr>
          <a:xfrm>
            <a:off x="971600" y="3861048"/>
            <a:ext cx="792088" cy="307777"/>
          </a:xfrm>
          <a:prstGeom prst="rect">
            <a:avLst/>
          </a:prstGeom>
          <a:noFill/>
        </p:spPr>
        <p:txBody>
          <a:bodyPr wrap="square" rtlCol="0">
            <a:spAutoFit/>
          </a:bodyPr>
          <a:lstStyle/>
          <a:p>
            <a:r>
              <a:rPr lang="es-ES" sz="1400" dirty="0" smtClean="0">
                <a:solidFill>
                  <a:srgbClr val="008000"/>
                </a:solidFill>
              </a:rPr>
              <a:t>X</a:t>
            </a:r>
            <a:r>
              <a:rPr lang="en-US" sz="1400" dirty="0" smtClean="0">
                <a:solidFill>
                  <a:srgbClr val="008000"/>
                </a:solidFill>
              </a:rPr>
              <a:t> 8 </a:t>
            </a:r>
            <a:r>
              <a:rPr lang="en-US" sz="1400" dirty="0" err="1" smtClean="0">
                <a:solidFill>
                  <a:srgbClr val="008000"/>
                </a:solidFill>
              </a:rPr>
              <a:t>ch</a:t>
            </a:r>
            <a:endParaRPr lang="en-US" sz="1400" dirty="0">
              <a:solidFill>
                <a:srgbClr val="008000"/>
              </a:solidFill>
            </a:endParaRPr>
          </a:p>
        </p:txBody>
      </p:sp>
      <p:sp>
        <p:nvSpPr>
          <p:cNvPr id="14" name="Rectángulo 13"/>
          <p:cNvSpPr/>
          <p:nvPr/>
        </p:nvSpPr>
        <p:spPr>
          <a:xfrm>
            <a:off x="3923928" y="3429000"/>
            <a:ext cx="2016224" cy="1584176"/>
          </a:xfrm>
          <a:prstGeom prst="rect">
            <a:avLst/>
          </a:prstGeom>
          <a:solidFill>
            <a:srgbClr val="0080FF"/>
          </a:solidFill>
        </p:spPr>
        <p:style>
          <a:lnRef idx="1">
            <a:schemeClr val="accent4"/>
          </a:lnRef>
          <a:fillRef idx="2">
            <a:schemeClr val="accent4"/>
          </a:fillRef>
          <a:effectRef idx="1">
            <a:schemeClr val="accent4"/>
          </a:effectRef>
          <a:fontRef idx="minor">
            <a:schemeClr val="dk1"/>
          </a:fontRef>
        </p:style>
        <p:txBody>
          <a:bodyPr rtlCol="0" anchor="ctr"/>
          <a:lstStyle/>
          <a:p>
            <a:pPr algn="ctr"/>
            <a:r>
              <a:rPr lang="en-US" sz="1600" dirty="0" smtClean="0"/>
              <a:t>Amplifier and conditioning stage</a:t>
            </a:r>
            <a:endParaRPr lang="en-US" sz="1600" dirty="0"/>
          </a:p>
        </p:txBody>
      </p:sp>
      <p:sp>
        <p:nvSpPr>
          <p:cNvPr id="15" name="Flecha derecha 14"/>
          <p:cNvSpPr/>
          <p:nvPr/>
        </p:nvSpPr>
        <p:spPr>
          <a:xfrm>
            <a:off x="5940152" y="4489375"/>
            <a:ext cx="504056" cy="288032"/>
          </a:xfrm>
          <a:prstGeom prst="rightArrow">
            <a:avLst/>
          </a:prstGeom>
          <a:solidFill>
            <a:schemeClr val="bg1"/>
          </a:solidFill>
          <a:ln>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6" name="Flecha derecha 15"/>
          <p:cNvSpPr/>
          <p:nvPr/>
        </p:nvSpPr>
        <p:spPr>
          <a:xfrm>
            <a:off x="5940152" y="4005064"/>
            <a:ext cx="504056" cy="216024"/>
          </a:xfrm>
          <a:prstGeom prst="rightArrow">
            <a:avLst/>
          </a:prstGeom>
          <a:solidFill>
            <a:srgbClr val="FFFF00"/>
          </a:solidFill>
          <a:ln>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7" name="Flecha derecha 16"/>
          <p:cNvSpPr/>
          <p:nvPr/>
        </p:nvSpPr>
        <p:spPr>
          <a:xfrm>
            <a:off x="3419872" y="4077072"/>
            <a:ext cx="504056" cy="288032"/>
          </a:xfrm>
          <a:prstGeom prst="rightArrow">
            <a:avLst/>
          </a:prstGeom>
          <a:solidFill>
            <a:schemeClr val="bg1"/>
          </a:solidFill>
          <a:ln>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8" name="Flecha derecha 17"/>
          <p:cNvSpPr/>
          <p:nvPr/>
        </p:nvSpPr>
        <p:spPr>
          <a:xfrm rot="10800000">
            <a:off x="5940152" y="3429000"/>
            <a:ext cx="504056" cy="216025"/>
          </a:xfrm>
          <a:prstGeom prst="rightArrow">
            <a:avLst/>
          </a:prstGeom>
          <a:solidFill>
            <a:srgbClr val="0000FF"/>
          </a:solidFill>
          <a:ln>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9" name="CuadroTexto 18"/>
          <p:cNvSpPr txBox="1"/>
          <p:nvPr/>
        </p:nvSpPr>
        <p:spPr>
          <a:xfrm>
            <a:off x="6516216" y="3337247"/>
            <a:ext cx="1584176" cy="307777"/>
          </a:xfrm>
          <a:prstGeom prst="rect">
            <a:avLst/>
          </a:prstGeom>
          <a:noFill/>
        </p:spPr>
        <p:txBody>
          <a:bodyPr wrap="square" rtlCol="0">
            <a:spAutoFit/>
          </a:bodyPr>
          <a:lstStyle/>
          <a:p>
            <a:r>
              <a:rPr lang="es-ES_tradnl" sz="1400" dirty="0" err="1" smtClean="0"/>
              <a:t>Interlock</a:t>
            </a:r>
            <a:r>
              <a:rPr lang="es-ES_tradnl" sz="1400" dirty="0" smtClean="0"/>
              <a:t> </a:t>
            </a:r>
            <a:r>
              <a:rPr lang="es-ES_tradnl" sz="1400" dirty="0" err="1" smtClean="0"/>
              <a:t>threshold</a:t>
            </a:r>
            <a:endParaRPr lang="en-US" sz="1400" dirty="0"/>
          </a:p>
        </p:txBody>
      </p:sp>
      <p:sp>
        <p:nvSpPr>
          <p:cNvPr id="20" name="CuadroTexto 19"/>
          <p:cNvSpPr txBox="1"/>
          <p:nvPr/>
        </p:nvSpPr>
        <p:spPr>
          <a:xfrm>
            <a:off x="3275856" y="3841303"/>
            <a:ext cx="792088" cy="307777"/>
          </a:xfrm>
          <a:prstGeom prst="rect">
            <a:avLst/>
          </a:prstGeom>
          <a:noFill/>
        </p:spPr>
        <p:txBody>
          <a:bodyPr wrap="square" rtlCol="0">
            <a:spAutoFit/>
          </a:bodyPr>
          <a:lstStyle/>
          <a:p>
            <a:r>
              <a:rPr lang="es-ES" sz="1400" dirty="0" smtClean="0">
                <a:solidFill>
                  <a:srgbClr val="008000"/>
                </a:solidFill>
              </a:rPr>
              <a:t>X</a:t>
            </a:r>
            <a:r>
              <a:rPr lang="en-US" sz="1400" dirty="0" smtClean="0">
                <a:solidFill>
                  <a:srgbClr val="008000"/>
                </a:solidFill>
              </a:rPr>
              <a:t> 8 </a:t>
            </a:r>
            <a:r>
              <a:rPr lang="en-US" sz="1400" dirty="0" err="1" smtClean="0">
                <a:solidFill>
                  <a:srgbClr val="008000"/>
                </a:solidFill>
              </a:rPr>
              <a:t>ch</a:t>
            </a:r>
            <a:endParaRPr lang="en-US" sz="1400" dirty="0">
              <a:solidFill>
                <a:srgbClr val="008000"/>
              </a:solidFill>
            </a:endParaRPr>
          </a:p>
        </p:txBody>
      </p:sp>
      <p:sp>
        <p:nvSpPr>
          <p:cNvPr id="21" name="Flecha derecha 20"/>
          <p:cNvSpPr/>
          <p:nvPr/>
        </p:nvSpPr>
        <p:spPr>
          <a:xfrm rot="10800000">
            <a:off x="5940152" y="3717032"/>
            <a:ext cx="504056" cy="216024"/>
          </a:xfrm>
          <a:prstGeom prst="rightArrow">
            <a:avLst/>
          </a:prstGeom>
          <a:solidFill>
            <a:srgbClr val="008000"/>
          </a:solidFill>
          <a:ln>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2" name="CuadroTexto 21"/>
          <p:cNvSpPr txBox="1"/>
          <p:nvPr/>
        </p:nvSpPr>
        <p:spPr>
          <a:xfrm>
            <a:off x="6516216" y="3625279"/>
            <a:ext cx="1728192" cy="307777"/>
          </a:xfrm>
          <a:prstGeom prst="rect">
            <a:avLst/>
          </a:prstGeom>
          <a:noFill/>
        </p:spPr>
        <p:txBody>
          <a:bodyPr wrap="square" rtlCol="0">
            <a:spAutoFit/>
          </a:bodyPr>
          <a:lstStyle/>
          <a:p>
            <a:r>
              <a:rPr lang="es-ES_tradnl" sz="1400" dirty="0" err="1" smtClean="0"/>
              <a:t>Interlock</a:t>
            </a:r>
            <a:r>
              <a:rPr lang="es-ES_tradnl" sz="1400" dirty="0" smtClean="0"/>
              <a:t> </a:t>
            </a:r>
            <a:r>
              <a:rPr lang="es-ES_tradnl" sz="1400" dirty="0" err="1" smtClean="0"/>
              <a:t>reset</a:t>
            </a:r>
            <a:endParaRPr lang="en-US" sz="1400" dirty="0"/>
          </a:p>
        </p:txBody>
      </p:sp>
      <p:sp>
        <p:nvSpPr>
          <p:cNvPr id="23" name="CuadroTexto 22"/>
          <p:cNvSpPr txBox="1"/>
          <p:nvPr/>
        </p:nvSpPr>
        <p:spPr>
          <a:xfrm>
            <a:off x="6516216" y="3913311"/>
            <a:ext cx="1872208" cy="307777"/>
          </a:xfrm>
          <a:prstGeom prst="rect">
            <a:avLst/>
          </a:prstGeom>
          <a:noFill/>
        </p:spPr>
        <p:txBody>
          <a:bodyPr wrap="square" rtlCol="0">
            <a:spAutoFit/>
          </a:bodyPr>
          <a:lstStyle/>
          <a:p>
            <a:r>
              <a:rPr lang="es-ES_tradnl" sz="1400" dirty="0" err="1" smtClean="0"/>
              <a:t>Interlock</a:t>
            </a:r>
            <a:r>
              <a:rPr lang="es-ES_tradnl" sz="1400" dirty="0" smtClean="0"/>
              <a:t> output </a:t>
            </a:r>
            <a:r>
              <a:rPr lang="es-ES_tradnl" sz="1400" dirty="0" err="1" smtClean="0"/>
              <a:t>signal</a:t>
            </a:r>
            <a:endParaRPr lang="en-US" sz="1400" dirty="0"/>
          </a:p>
        </p:txBody>
      </p:sp>
      <p:sp>
        <p:nvSpPr>
          <p:cNvPr id="24" name="CuadroTexto 23"/>
          <p:cNvSpPr txBox="1"/>
          <p:nvPr/>
        </p:nvSpPr>
        <p:spPr>
          <a:xfrm>
            <a:off x="6516216" y="4489375"/>
            <a:ext cx="1872208" cy="307777"/>
          </a:xfrm>
          <a:prstGeom prst="rect">
            <a:avLst/>
          </a:prstGeom>
          <a:noFill/>
        </p:spPr>
        <p:txBody>
          <a:bodyPr wrap="square" rtlCol="0">
            <a:spAutoFit/>
          </a:bodyPr>
          <a:lstStyle/>
          <a:p>
            <a:r>
              <a:rPr lang="es-ES_tradnl" sz="1400" dirty="0" smtClean="0"/>
              <a:t>Log </a:t>
            </a:r>
            <a:r>
              <a:rPr lang="es-ES_tradnl" sz="1400" dirty="0" err="1" smtClean="0"/>
              <a:t>power</a:t>
            </a:r>
            <a:r>
              <a:rPr lang="es-ES_tradnl" sz="1400" dirty="0" smtClean="0"/>
              <a:t> output</a:t>
            </a:r>
            <a:endParaRPr lang="en-US" sz="1400" dirty="0"/>
          </a:p>
        </p:txBody>
      </p:sp>
      <p:sp>
        <p:nvSpPr>
          <p:cNvPr id="25" name="CuadroTexto 24"/>
          <p:cNvSpPr txBox="1"/>
          <p:nvPr/>
        </p:nvSpPr>
        <p:spPr>
          <a:xfrm>
            <a:off x="6516216" y="2924944"/>
            <a:ext cx="1224136" cy="307777"/>
          </a:xfrm>
          <a:prstGeom prst="rect">
            <a:avLst/>
          </a:prstGeom>
          <a:noFill/>
        </p:spPr>
        <p:txBody>
          <a:bodyPr wrap="square" rtlCol="0">
            <a:spAutoFit/>
          </a:bodyPr>
          <a:lstStyle/>
          <a:p>
            <a:r>
              <a:rPr lang="es-ES" sz="1400" dirty="0" smtClean="0">
                <a:solidFill>
                  <a:srgbClr val="008000"/>
                </a:solidFill>
              </a:rPr>
              <a:t>X</a:t>
            </a:r>
            <a:r>
              <a:rPr lang="en-US" sz="1400" dirty="0" smtClean="0">
                <a:solidFill>
                  <a:srgbClr val="008000"/>
                </a:solidFill>
              </a:rPr>
              <a:t> 8 </a:t>
            </a:r>
            <a:r>
              <a:rPr lang="en-US" sz="1400" dirty="0" err="1" smtClean="0">
                <a:solidFill>
                  <a:srgbClr val="008000"/>
                </a:solidFill>
              </a:rPr>
              <a:t>ch</a:t>
            </a:r>
            <a:r>
              <a:rPr lang="en-US" sz="1400" dirty="0" smtClean="0">
                <a:solidFill>
                  <a:srgbClr val="008000"/>
                </a:solidFill>
              </a:rPr>
              <a:t> outputs</a:t>
            </a:r>
            <a:endParaRPr lang="en-US" sz="1400" dirty="0">
              <a:solidFill>
                <a:srgbClr val="008000"/>
              </a:solidFill>
            </a:endParaRPr>
          </a:p>
        </p:txBody>
      </p:sp>
    </p:spTree>
    <p:extLst>
      <p:ext uri="{BB962C8B-B14F-4D97-AF65-F5344CB8AC3E}">
        <p14:creationId xmlns:p14="http://schemas.microsoft.com/office/powerpoint/2010/main" val="579494351"/>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fecha 1"/>
          <p:cNvSpPr>
            <a:spLocks noGrp="1"/>
          </p:cNvSpPr>
          <p:nvPr>
            <p:ph type="dt" sz="half" idx="10"/>
          </p:nvPr>
        </p:nvSpPr>
        <p:spPr/>
        <p:txBody>
          <a:bodyPr/>
          <a:lstStyle/>
          <a:p>
            <a:r>
              <a:rPr lang="es-ES_tradnl" smtClean="0">
                <a:solidFill>
                  <a:prstClr val="black">
                    <a:tint val="75000"/>
                  </a:prstClr>
                </a:solidFill>
              </a:rPr>
              <a:t>30 May - 5 June 2016</a:t>
            </a:r>
            <a:endParaRPr lang="en-US">
              <a:solidFill>
                <a:prstClr val="black">
                  <a:tint val="75000"/>
                </a:prstClr>
              </a:solidFill>
            </a:endParaRPr>
          </a:p>
        </p:txBody>
      </p:sp>
      <p:sp>
        <p:nvSpPr>
          <p:cNvPr id="3" name="Marcador de pie de página 2"/>
          <p:cNvSpPr>
            <a:spLocks noGrp="1"/>
          </p:cNvSpPr>
          <p:nvPr>
            <p:ph type="ftr" sz="quarter" idx="11"/>
          </p:nvPr>
        </p:nvSpPr>
        <p:spPr/>
        <p:txBody>
          <a:bodyPr/>
          <a:lstStyle/>
          <a:p>
            <a:r>
              <a:rPr lang="en-GB" smtClean="0"/>
              <a:t>ECFA LCWS 2016</a:t>
            </a:r>
            <a:endParaRPr lang="es-ES" dirty="0"/>
          </a:p>
        </p:txBody>
      </p:sp>
      <p:sp>
        <p:nvSpPr>
          <p:cNvPr id="4" name="Marcador de número de diapositiva 3"/>
          <p:cNvSpPr>
            <a:spLocks noGrp="1"/>
          </p:cNvSpPr>
          <p:nvPr>
            <p:ph type="sldNum" sz="quarter" idx="12"/>
          </p:nvPr>
        </p:nvSpPr>
        <p:spPr/>
        <p:txBody>
          <a:bodyPr/>
          <a:lstStyle/>
          <a:p>
            <a:fld id="{9A43A518-2C89-46D8-985F-EB86B73A5824}" type="slidenum">
              <a:rPr lang="en-US" smtClean="0">
                <a:solidFill>
                  <a:prstClr val="black">
                    <a:tint val="75000"/>
                  </a:prstClr>
                </a:solidFill>
              </a:rPr>
              <a:pPr/>
              <a:t>75</a:t>
            </a:fld>
            <a:endParaRPr lang="en-US">
              <a:solidFill>
                <a:prstClr val="black">
                  <a:tint val="75000"/>
                </a:prstClr>
              </a:solidFill>
            </a:endParaRPr>
          </a:p>
        </p:txBody>
      </p:sp>
      <p:sp>
        <p:nvSpPr>
          <p:cNvPr id="5" name="Título 4"/>
          <p:cNvSpPr>
            <a:spLocks noGrp="1"/>
          </p:cNvSpPr>
          <p:nvPr>
            <p:ph type="title"/>
          </p:nvPr>
        </p:nvSpPr>
        <p:spPr/>
        <p:txBody>
          <a:bodyPr>
            <a:normAutofit fontScale="90000"/>
          </a:bodyPr>
          <a:lstStyle/>
          <a:p>
            <a:endParaRPr lang="en-US"/>
          </a:p>
        </p:txBody>
      </p:sp>
      <p:pic>
        <p:nvPicPr>
          <p:cNvPr id="6" name="Imagen 5" descr="IMG_20160218_142612#1.jpg"/>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2408150619"/>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85" name="Straight Connector 9"/>
          <p:cNvCxnSpPr>
            <a:stCxn id="391" idx="3"/>
          </p:cNvCxnSpPr>
          <p:nvPr/>
        </p:nvCxnSpPr>
        <p:spPr>
          <a:xfrm flipV="1">
            <a:off x="2222939" y="3376764"/>
            <a:ext cx="1202217" cy="2655"/>
          </a:xfrm>
          <a:prstGeom prst="straightConnector1">
            <a:avLst/>
          </a:prstGeom>
          <a:noFill/>
          <a:ln w="44450">
            <a:solidFill>
              <a:srgbClr val="3366FF"/>
            </a:solidFill>
            <a:round/>
            <a:headEnd/>
            <a:tailEnd type="none"/>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24" name="Straight Connector 9"/>
          <p:cNvCxnSpPr/>
          <p:nvPr/>
        </p:nvCxnSpPr>
        <p:spPr>
          <a:xfrm flipV="1">
            <a:off x="600947" y="6000601"/>
            <a:ext cx="3948366" cy="1"/>
          </a:xfrm>
          <a:prstGeom prst="straightConnector1">
            <a:avLst/>
          </a:prstGeom>
          <a:noFill/>
          <a:ln w="44450">
            <a:solidFill>
              <a:srgbClr val="3366FF"/>
            </a:solidFill>
            <a:round/>
            <a:headEnd/>
            <a:tailEnd type="none"/>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29" name="TextBox 328"/>
          <p:cNvSpPr txBox="1"/>
          <p:nvPr/>
        </p:nvSpPr>
        <p:spPr>
          <a:xfrm>
            <a:off x="44285" y="9129"/>
            <a:ext cx="9144000" cy="461665"/>
          </a:xfrm>
          <a:prstGeom prst="rect">
            <a:avLst/>
          </a:prstGeom>
          <a:noFill/>
        </p:spPr>
        <p:txBody>
          <a:bodyPr wrap="square" rtlCol="0">
            <a:spAutoFit/>
          </a:bodyPr>
          <a:lstStyle/>
          <a:p>
            <a:pPr algn="ctr"/>
            <a:r>
              <a:rPr lang="en-GB" sz="2400" dirty="0" smtClean="0">
                <a:solidFill>
                  <a:srgbClr val="0070C0"/>
                </a:solidFill>
              </a:rPr>
              <a:t>PLL Crate XBOX-3</a:t>
            </a:r>
            <a:endParaRPr lang="en-GB" sz="2400" dirty="0">
              <a:solidFill>
                <a:srgbClr val="0070C0"/>
              </a:solidFill>
            </a:endParaRPr>
          </a:p>
        </p:txBody>
      </p:sp>
      <p:cxnSp>
        <p:nvCxnSpPr>
          <p:cNvPr id="186" name="Straight Connector 9"/>
          <p:cNvCxnSpPr/>
          <p:nvPr/>
        </p:nvCxnSpPr>
        <p:spPr>
          <a:xfrm flipV="1">
            <a:off x="3702621" y="3063765"/>
            <a:ext cx="0" cy="799581"/>
          </a:xfrm>
          <a:prstGeom prst="straightConnector1">
            <a:avLst/>
          </a:prstGeom>
          <a:noFill/>
          <a:ln w="44450">
            <a:solidFill>
              <a:srgbClr val="3366FF"/>
            </a:solidFill>
            <a:round/>
            <a:headEnd/>
            <a:tailEnd type="none"/>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18" name="Straight Connector 9"/>
          <p:cNvCxnSpPr/>
          <p:nvPr/>
        </p:nvCxnSpPr>
        <p:spPr>
          <a:xfrm>
            <a:off x="4040232" y="1917508"/>
            <a:ext cx="1488347" cy="1669"/>
          </a:xfrm>
          <a:prstGeom prst="straightConnector1">
            <a:avLst/>
          </a:prstGeom>
          <a:noFill/>
          <a:ln w="44450">
            <a:solidFill>
              <a:srgbClr val="3366FF"/>
            </a:solidFill>
            <a:round/>
            <a:headEnd/>
            <a:tailEnd type="none"/>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19" name="Straight Connector 9"/>
          <p:cNvCxnSpPr/>
          <p:nvPr/>
        </p:nvCxnSpPr>
        <p:spPr>
          <a:xfrm flipV="1">
            <a:off x="4040253" y="2298325"/>
            <a:ext cx="1484815" cy="1669"/>
          </a:xfrm>
          <a:prstGeom prst="straightConnector1">
            <a:avLst/>
          </a:prstGeom>
          <a:noFill/>
          <a:ln w="44450">
            <a:solidFill>
              <a:srgbClr val="3366FF"/>
            </a:solidFill>
            <a:round/>
            <a:headEnd/>
            <a:tailEnd type="none"/>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20" name="Straight Connector 9"/>
          <p:cNvCxnSpPr/>
          <p:nvPr/>
        </p:nvCxnSpPr>
        <p:spPr>
          <a:xfrm flipV="1">
            <a:off x="4040253" y="2666832"/>
            <a:ext cx="1490082" cy="1"/>
          </a:xfrm>
          <a:prstGeom prst="straightConnector1">
            <a:avLst/>
          </a:prstGeom>
          <a:noFill/>
          <a:ln w="44450">
            <a:solidFill>
              <a:srgbClr val="3366FF"/>
            </a:solidFill>
            <a:round/>
            <a:headEnd/>
            <a:tailEnd type="none"/>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21" name="Straight Connector 9"/>
          <p:cNvCxnSpPr/>
          <p:nvPr/>
        </p:nvCxnSpPr>
        <p:spPr>
          <a:xfrm>
            <a:off x="4040232" y="3031380"/>
            <a:ext cx="1491858" cy="1669"/>
          </a:xfrm>
          <a:prstGeom prst="straightConnector1">
            <a:avLst/>
          </a:prstGeom>
          <a:noFill/>
          <a:ln w="44450">
            <a:solidFill>
              <a:srgbClr val="3366FF"/>
            </a:solidFill>
            <a:round/>
            <a:headEnd/>
            <a:tailEnd type="none"/>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16" name="Straight Connector 9"/>
          <p:cNvCxnSpPr>
            <a:endCxn id="168" idx="1"/>
          </p:cNvCxnSpPr>
          <p:nvPr/>
        </p:nvCxnSpPr>
        <p:spPr>
          <a:xfrm rot="5400000" flipH="1" flipV="1">
            <a:off x="804459" y="1458259"/>
            <a:ext cx="1581933" cy="851293"/>
          </a:xfrm>
          <a:prstGeom prst="bentConnector2">
            <a:avLst/>
          </a:prstGeom>
          <a:noFill/>
          <a:ln w="44450">
            <a:solidFill>
              <a:srgbClr val="FF0000"/>
            </a:solidFill>
            <a:round/>
            <a:headEnd/>
            <a:tailEnd type="none"/>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89" name="Straight Connector 9"/>
          <p:cNvCxnSpPr>
            <a:stCxn id="291" idx="6"/>
            <a:endCxn id="391" idx="1"/>
          </p:cNvCxnSpPr>
          <p:nvPr/>
        </p:nvCxnSpPr>
        <p:spPr>
          <a:xfrm>
            <a:off x="584412" y="3371205"/>
            <a:ext cx="1081597" cy="8214"/>
          </a:xfrm>
          <a:prstGeom prst="straightConnector1">
            <a:avLst/>
          </a:prstGeom>
          <a:noFill/>
          <a:ln w="44450">
            <a:solidFill>
              <a:srgbClr val="3366FF"/>
            </a:solidFill>
            <a:round/>
            <a:headEnd/>
            <a:tailEnd type="none"/>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nvGrpSpPr>
          <p:cNvPr id="290" name="Group 24"/>
          <p:cNvGrpSpPr>
            <a:grpSpLocks/>
          </p:cNvGrpSpPr>
          <p:nvPr/>
        </p:nvGrpSpPr>
        <p:grpSpPr bwMode="auto">
          <a:xfrm>
            <a:off x="326746" y="3257694"/>
            <a:ext cx="257666" cy="227021"/>
            <a:chOff x="1075" y="3249"/>
            <a:chExt cx="362" cy="388"/>
          </a:xfrm>
          <a:solidFill>
            <a:schemeClr val="bg1"/>
          </a:solidFill>
        </p:grpSpPr>
        <p:sp>
          <p:nvSpPr>
            <p:cNvPr id="291" name="Oval 263"/>
            <p:cNvSpPr>
              <a:spLocks noChangeArrowheads="1"/>
            </p:cNvSpPr>
            <p:nvPr/>
          </p:nvSpPr>
          <p:spPr bwMode="auto">
            <a:xfrm>
              <a:off x="1075" y="3249"/>
              <a:ext cx="362" cy="388"/>
            </a:xfrm>
            <a:prstGeom prst="ellipse">
              <a:avLst/>
            </a:prstGeom>
            <a:grpFill/>
            <a:ln w="19050">
              <a:solidFill>
                <a:schemeClr val="tx1"/>
              </a:solidFill>
              <a:round/>
              <a:headEnd/>
              <a:tailEnd/>
            </a:ln>
          </p:spPr>
          <p:txBody>
            <a:bodyPr anchor="ctr"/>
            <a:lstStyle/>
            <a:p>
              <a:endParaRPr lang="en-US" sz="900" dirty="0"/>
            </a:p>
          </p:txBody>
        </p:sp>
        <p:sp>
          <p:nvSpPr>
            <p:cNvPr id="304" name="Freeform 23"/>
            <p:cNvSpPr>
              <a:spLocks/>
            </p:cNvSpPr>
            <p:nvPr/>
          </p:nvSpPr>
          <p:spPr bwMode="auto">
            <a:xfrm>
              <a:off x="1103" y="3372"/>
              <a:ext cx="297" cy="116"/>
            </a:xfrm>
            <a:custGeom>
              <a:avLst/>
              <a:gdLst>
                <a:gd name="T0" fmla="*/ 0 w 362"/>
                <a:gd name="T1" fmla="*/ 25 h 143"/>
                <a:gd name="T2" fmla="*/ 28 w 362"/>
                <a:gd name="T3" fmla="*/ 0 h 143"/>
                <a:gd name="T4" fmla="*/ 47 w 362"/>
                <a:gd name="T5" fmla="*/ 25 h 143"/>
                <a:gd name="T6" fmla="*/ 75 w 362"/>
                <a:gd name="T7" fmla="*/ 8 h 143"/>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362" h="143">
                  <a:moveTo>
                    <a:pt x="0" y="136"/>
                  </a:moveTo>
                  <a:cubicBezTo>
                    <a:pt x="49" y="68"/>
                    <a:pt x="98" y="0"/>
                    <a:pt x="136" y="0"/>
                  </a:cubicBezTo>
                  <a:cubicBezTo>
                    <a:pt x="174" y="0"/>
                    <a:pt x="188" y="129"/>
                    <a:pt x="226" y="136"/>
                  </a:cubicBezTo>
                  <a:cubicBezTo>
                    <a:pt x="264" y="143"/>
                    <a:pt x="324" y="30"/>
                    <a:pt x="362" y="45"/>
                  </a:cubicBezTo>
                </a:path>
              </a:pathLst>
            </a:custGeom>
            <a:grpFill/>
            <a:ln w="1905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sz="900" dirty="0"/>
            </a:p>
          </p:txBody>
        </p:sp>
      </p:grpSp>
      <p:sp>
        <p:nvSpPr>
          <p:cNvPr id="312" name="AutoShape 29"/>
          <p:cNvSpPr>
            <a:spLocks noChangeAspect="1" noChangeArrowheads="1"/>
          </p:cNvSpPr>
          <p:nvPr/>
        </p:nvSpPr>
        <p:spPr bwMode="auto">
          <a:xfrm flipH="1">
            <a:off x="-36512" y="3517316"/>
            <a:ext cx="1332031" cy="4157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GB" b="1" dirty="0" smtClean="0">
                <a:latin typeface="Calibri" pitchFamily="34" charset="0"/>
              </a:rPr>
              <a:t>2.4 </a:t>
            </a:r>
            <a:r>
              <a:rPr lang="en-GB" b="1" dirty="0">
                <a:latin typeface="Calibri" pitchFamily="34" charset="0"/>
              </a:rPr>
              <a:t>GHz </a:t>
            </a:r>
            <a:r>
              <a:rPr lang="en-GB" b="1" dirty="0" smtClean="0">
                <a:latin typeface="Calibri" pitchFamily="34" charset="0"/>
              </a:rPr>
              <a:t>PLL</a:t>
            </a:r>
            <a:endParaRPr lang="en-GB" b="1" dirty="0">
              <a:latin typeface="Calibri" pitchFamily="34" charset="0"/>
            </a:endParaRPr>
          </a:p>
        </p:txBody>
      </p:sp>
      <p:grpSp>
        <p:nvGrpSpPr>
          <p:cNvPr id="5" name="Group 4"/>
          <p:cNvGrpSpPr/>
          <p:nvPr/>
        </p:nvGrpSpPr>
        <p:grpSpPr>
          <a:xfrm>
            <a:off x="951408" y="2666832"/>
            <a:ext cx="490340" cy="291837"/>
            <a:chOff x="762038" y="4350634"/>
            <a:chExt cx="551886" cy="409045"/>
          </a:xfrm>
        </p:grpSpPr>
        <p:sp>
          <p:nvSpPr>
            <p:cNvPr id="313" name="Rectangle 45"/>
            <p:cNvSpPr>
              <a:spLocks noChangeArrowheads="1"/>
            </p:cNvSpPr>
            <p:nvPr/>
          </p:nvSpPr>
          <p:spPr bwMode="auto">
            <a:xfrm>
              <a:off x="762038" y="4350634"/>
              <a:ext cx="551886" cy="409045"/>
            </a:xfrm>
            <a:prstGeom prst="rect">
              <a:avLst/>
            </a:prstGeom>
            <a:solidFill>
              <a:schemeClr val="bg1"/>
            </a:solidFill>
            <a:ln w="9525">
              <a:solidFill>
                <a:schemeClr val="tx1"/>
              </a:solidFill>
              <a:miter lim="800000"/>
              <a:headEnd/>
              <a:tailEnd/>
            </a:ln>
          </p:spPr>
          <p:txBody>
            <a:bodyPr wrap="none" anchor="ctr"/>
            <a:lstStyle/>
            <a:p>
              <a:endParaRPr lang="en-US" sz="900" dirty="0"/>
            </a:p>
          </p:txBody>
        </p:sp>
        <p:sp>
          <p:nvSpPr>
            <p:cNvPr id="317" name="Text Box 78"/>
            <p:cNvSpPr txBox="1">
              <a:spLocks noChangeArrowheads="1"/>
            </p:cNvSpPr>
            <p:nvPr/>
          </p:nvSpPr>
          <p:spPr bwMode="auto">
            <a:xfrm>
              <a:off x="833432" y="4352949"/>
              <a:ext cx="435007" cy="30777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spcBef>
                  <a:spcPct val="50000"/>
                </a:spcBef>
              </a:pPr>
              <a:r>
                <a:rPr lang="en-GB" sz="700" dirty="0" smtClean="0"/>
                <a:t>X4 freq.</a:t>
              </a:r>
              <a:endParaRPr lang="en-GB" sz="700" dirty="0"/>
            </a:p>
          </p:txBody>
        </p:sp>
      </p:grpSp>
      <p:grpSp>
        <p:nvGrpSpPr>
          <p:cNvPr id="7" name="Group 6"/>
          <p:cNvGrpSpPr/>
          <p:nvPr/>
        </p:nvGrpSpPr>
        <p:grpSpPr>
          <a:xfrm>
            <a:off x="834640" y="1835948"/>
            <a:ext cx="670278" cy="422701"/>
            <a:chOff x="2650859" y="4259747"/>
            <a:chExt cx="754410" cy="592466"/>
          </a:xfrm>
        </p:grpSpPr>
        <p:sp>
          <p:nvSpPr>
            <p:cNvPr id="319" name="Rectangle 45"/>
            <p:cNvSpPr>
              <a:spLocks noChangeArrowheads="1"/>
            </p:cNvSpPr>
            <p:nvPr/>
          </p:nvSpPr>
          <p:spPr bwMode="auto">
            <a:xfrm>
              <a:off x="2650859" y="4259747"/>
              <a:ext cx="754410" cy="592466"/>
            </a:xfrm>
            <a:prstGeom prst="rect">
              <a:avLst/>
            </a:prstGeom>
            <a:solidFill>
              <a:schemeClr val="bg1"/>
            </a:solidFill>
            <a:ln w="9525">
              <a:solidFill>
                <a:schemeClr val="tx1"/>
              </a:solidFill>
              <a:miter lim="800000"/>
              <a:headEnd/>
              <a:tailEnd/>
            </a:ln>
          </p:spPr>
          <p:txBody>
            <a:bodyPr wrap="none" anchor="ctr"/>
            <a:lstStyle/>
            <a:p>
              <a:endParaRPr lang="en-US" sz="900" dirty="0"/>
            </a:p>
          </p:txBody>
        </p:sp>
        <p:sp>
          <p:nvSpPr>
            <p:cNvPr id="325" name="Line 46"/>
            <p:cNvSpPr>
              <a:spLocks noChangeShapeType="1"/>
            </p:cNvSpPr>
            <p:nvPr/>
          </p:nvSpPr>
          <p:spPr bwMode="auto">
            <a:xfrm>
              <a:off x="2921447" y="4349315"/>
              <a:ext cx="221729"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GB" sz="900" dirty="0"/>
            </a:p>
          </p:txBody>
        </p:sp>
        <p:sp>
          <p:nvSpPr>
            <p:cNvPr id="326" name="Text Box 78"/>
            <p:cNvSpPr txBox="1">
              <a:spLocks noChangeArrowheads="1"/>
            </p:cNvSpPr>
            <p:nvPr/>
          </p:nvSpPr>
          <p:spPr bwMode="auto">
            <a:xfrm>
              <a:off x="2840454" y="4327127"/>
              <a:ext cx="435007" cy="41549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spcBef>
                  <a:spcPct val="50000"/>
                </a:spcBef>
              </a:pPr>
              <a:r>
                <a:rPr lang="en-GB" sz="700" dirty="0"/>
                <a:t>9</a:t>
              </a:r>
              <a:r>
                <a:rPr lang="en-GB" sz="700" dirty="0" smtClean="0"/>
                <a:t>.6 GHz BPF</a:t>
              </a:r>
              <a:endParaRPr lang="en-GB" sz="700" dirty="0"/>
            </a:p>
          </p:txBody>
        </p:sp>
        <p:sp>
          <p:nvSpPr>
            <p:cNvPr id="327" name="Line 47"/>
            <p:cNvSpPr>
              <a:spLocks noChangeShapeType="1"/>
            </p:cNvSpPr>
            <p:nvPr/>
          </p:nvSpPr>
          <p:spPr bwMode="auto">
            <a:xfrm>
              <a:off x="3143176" y="4349315"/>
              <a:ext cx="220511" cy="376377"/>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GB" sz="900" dirty="0"/>
            </a:p>
          </p:txBody>
        </p:sp>
        <p:sp>
          <p:nvSpPr>
            <p:cNvPr id="328" name="Line 47"/>
            <p:cNvSpPr>
              <a:spLocks noChangeShapeType="1"/>
            </p:cNvSpPr>
            <p:nvPr/>
          </p:nvSpPr>
          <p:spPr bwMode="auto">
            <a:xfrm flipH="1">
              <a:off x="2695625" y="4350187"/>
              <a:ext cx="220511" cy="376377"/>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GB" sz="900" dirty="0"/>
            </a:p>
          </p:txBody>
        </p:sp>
      </p:grpSp>
      <p:grpSp>
        <p:nvGrpSpPr>
          <p:cNvPr id="332" name="Group 331"/>
          <p:cNvGrpSpPr/>
          <p:nvPr/>
        </p:nvGrpSpPr>
        <p:grpSpPr>
          <a:xfrm>
            <a:off x="1666009" y="3086744"/>
            <a:ext cx="684097" cy="536958"/>
            <a:chOff x="6035084" y="2193185"/>
            <a:chExt cx="769963" cy="752612"/>
          </a:xfrm>
        </p:grpSpPr>
        <p:sp>
          <p:nvSpPr>
            <p:cNvPr id="337" name="Freeform 3"/>
            <p:cNvSpPr>
              <a:spLocks/>
            </p:cNvSpPr>
            <p:nvPr/>
          </p:nvSpPr>
          <p:spPr bwMode="auto">
            <a:xfrm rot="5400000" flipV="1">
              <a:off x="6043760" y="2184509"/>
              <a:ext cx="752612" cy="769963"/>
            </a:xfrm>
            <a:custGeom>
              <a:avLst/>
              <a:gdLst>
                <a:gd name="T0" fmla="*/ 0 w 635"/>
                <a:gd name="T1" fmla="*/ 0 h 523"/>
                <a:gd name="T2" fmla="*/ 2147483647 w 635"/>
                <a:gd name="T3" fmla="*/ 2147483647 h 523"/>
                <a:gd name="T4" fmla="*/ 2147483647 w 635"/>
                <a:gd name="T5" fmla="*/ 2147483647 h 523"/>
                <a:gd name="T6" fmla="*/ 0 w 635"/>
                <a:gd name="T7" fmla="*/ 0 h 523"/>
                <a:gd name="T8" fmla="*/ 0 60000 65536"/>
                <a:gd name="T9" fmla="*/ 0 60000 65536"/>
                <a:gd name="T10" fmla="*/ 0 60000 65536"/>
                <a:gd name="T11" fmla="*/ 0 60000 65536"/>
                <a:gd name="T12" fmla="*/ 0 w 635"/>
                <a:gd name="T13" fmla="*/ 0 h 523"/>
                <a:gd name="T14" fmla="*/ 635 w 635"/>
                <a:gd name="T15" fmla="*/ 523 h 523"/>
              </a:gdLst>
              <a:ahLst/>
              <a:cxnLst>
                <a:cxn ang="T8">
                  <a:pos x="T0" y="T1"/>
                </a:cxn>
                <a:cxn ang="T9">
                  <a:pos x="T2" y="T3"/>
                </a:cxn>
                <a:cxn ang="T10">
                  <a:pos x="T4" y="T5"/>
                </a:cxn>
                <a:cxn ang="T11">
                  <a:pos x="T6" y="T7"/>
                </a:cxn>
              </a:cxnLst>
              <a:rect l="T12" t="T13" r="T14" b="T15"/>
              <a:pathLst>
                <a:path w="635" h="523">
                  <a:moveTo>
                    <a:pt x="0" y="0"/>
                  </a:moveTo>
                  <a:lnTo>
                    <a:pt x="635" y="1"/>
                  </a:lnTo>
                  <a:lnTo>
                    <a:pt x="337" y="523"/>
                  </a:lnTo>
                  <a:lnTo>
                    <a:pt x="0" y="0"/>
                  </a:lnTo>
                  <a:close/>
                </a:path>
              </a:pathLst>
            </a:custGeom>
            <a:solidFill>
              <a:schemeClr val="bg1"/>
            </a:solidFill>
            <a:ln w="9525" cap="flat" cmpd="sng">
              <a:solidFill>
                <a:schemeClr val="tx1"/>
              </a:solidFill>
              <a:prstDash val="solid"/>
              <a:round/>
              <a:headEnd/>
              <a:tailEnd/>
            </a:ln>
          </p:spPr>
          <p:txBody>
            <a:bodyPr>
              <a:spAutoFit/>
            </a:bodyPr>
            <a:lstStyle/>
            <a:p>
              <a:endParaRPr lang="en-GB" dirty="0"/>
            </a:p>
          </p:txBody>
        </p:sp>
        <p:sp>
          <p:nvSpPr>
            <p:cNvPr id="391" name="Text Box 78"/>
            <p:cNvSpPr txBox="1">
              <a:spLocks noChangeArrowheads="1"/>
            </p:cNvSpPr>
            <p:nvPr/>
          </p:nvSpPr>
          <p:spPr bwMode="auto">
            <a:xfrm>
              <a:off x="6035084" y="2442057"/>
              <a:ext cx="626834" cy="3226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spcBef>
                  <a:spcPct val="50000"/>
                </a:spcBef>
              </a:pPr>
              <a:r>
                <a:rPr lang="en-GB" sz="1200" dirty="0"/>
                <a:t>Amp</a:t>
              </a:r>
            </a:p>
          </p:txBody>
        </p:sp>
      </p:grpSp>
      <p:grpSp>
        <p:nvGrpSpPr>
          <p:cNvPr id="396" name="Group 395"/>
          <p:cNvGrpSpPr/>
          <p:nvPr/>
        </p:nvGrpSpPr>
        <p:grpSpPr>
          <a:xfrm>
            <a:off x="3401293" y="1842442"/>
            <a:ext cx="638959" cy="1260249"/>
            <a:chOff x="4639736" y="2654397"/>
            <a:chExt cx="719160" cy="547018"/>
          </a:xfrm>
        </p:grpSpPr>
        <p:sp>
          <p:nvSpPr>
            <p:cNvPr id="397" name="Rectangle 45"/>
            <p:cNvSpPr>
              <a:spLocks noChangeArrowheads="1"/>
            </p:cNvSpPr>
            <p:nvPr/>
          </p:nvSpPr>
          <p:spPr bwMode="auto">
            <a:xfrm>
              <a:off x="4639736" y="2654397"/>
              <a:ext cx="719160" cy="547018"/>
            </a:xfrm>
            <a:prstGeom prst="rect">
              <a:avLst/>
            </a:prstGeom>
            <a:solidFill>
              <a:schemeClr val="bg1"/>
            </a:solidFill>
            <a:ln w="9525">
              <a:solidFill>
                <a:schemeClr val="tx1"/>
              </a:solidFill>
              <a:miter lim="800000"/>
              <a:headEnd/>
              <a:tailEnd/>
            </a:ln>
          </p:spPr>
          <p:txBody>
            <a:bodyPr wrap="none" anchor="ctr"/>
            <a:lstStyle/>
            <a:p>
              <a:endParaRPr lang="en-US" dirty="0"/>
            </a:p>
          </p:txBody>
        </p:sp>
        <p:sp>
          <p:nvSpPr>
            <p:cNvPr id="398" name="Text Box 78"/>
            <p:cNvSpPr txBox="1">
              <a:spLocks noChangeArrowheads="1"/>
            </p:cNvSpPr>
            <p:nvPr/>
          </p:nvSpPr>
          <p:spPr bwMode="auto">
            <a:xfrm>
              <a:off x="4639736" y="2774017"/>
              <a:ext cx="719160" cy="1915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spcBef>
                  <a:spcPct val="50000"/>
                </a:spcBef>
              </a:pPr>
              <a:endParaRPr lang="en-GB" sz="1200" dirty="0" smtClean="0"/>
            </a:p>
            <a:p>
              <a:pPr eaLnBrk="1" hangingPunct="1">
                <a:spcBef>
                  <a:spcPct val="50000"/>
                </a:spcBef>
              </a:pPr>
              <a:r>
                <a:rPr lang="en-GB" sz="1100" dirty="0" smtClean="0"/>
                <a:t>splitter</a:t>
              </a:r>
              <a:endParaRPr lang="en-GB" sz="1200" dirty="0"/>
            </a:p>
          </p:txBody>
        </p:sp>
      </p:grpSp>
      <p:grpSp>
        <p:nvGrpSpPr>
          <p:cNvPr id="403" name="Group 402"/>
          <p:cNvGrpSpPr/>
          <p:nvPr/>
        </p:nvGrpSpPr>
        <p:grpSpPr>
          <a:xfrm>
            <a:off x="3401273" y="3727390"/>
            <a:ext cx="638959" cy="1260249"/>
            <a:chOff x="4639736" y="2654397"/>
            <a:chExt cx="719160" cy="547018"/>
          </a:xfrm>
        </p:grpSpPr>
        <p:sp>
          <p:nvSpPr>
            <p:cNvPr id="404" name="Rectangle 45"/>
            <p:cNvSpPr>
              <a:spLocks noChangeArrowheads="1"/>
            </p:cNvSpPr>
            <p:nvPr/>
          </p:nvSpPr>
          <p:spPr bwMode="auto">
            <a:xfrm>
              <a:off x="4639736" y="2654397"/>
              <a:ext cx="719160" cy="547018"/>
            </a:xfrm>
            <a:prstGeom prst="rect">
              <a:avLst/>
            </a:prstGeom>
            <a:solidFill>
              <a:schemeClr val="bg1"/>
            </a:solidFill>
            <a:ln w="9525">
              <a:solidFill>
                <a:schemeClr val="tx1"/>
              </a:solidFill>
              <a:miter lim="800000"/>
              <a:headEnd/>
              <a:tailEnd/>
            </a:ln>
          </p:spPr>
          <p:txBody>
            <a:bodyPr wrap="none" anchor="ctr"/>
            <a:lstStyle/>
            <a:p>
              <a:endParaRPr lang="en-US" dirty="0"/>
            </a:p>
          </p:txBody>
        </p:sp>
        <p:sp>
          <p:nvSpPr>
            <p:cNvPr id="409" name="Text Box 78"/>
            <p:cNvSpPr txBox="1">
              <a:spLocks noChangeArrowheads="1"/>
            </p:cNvSpPr>
            <p:nvPr/>
          </p:nvSpPr>
          <p:spPr bwMode="auto">
            <a:xfrm>
              <a:off x="4639736" y="2774017"/>
              <a:ext cx="719160" cy="1915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spcBef>
                  <a:spcPct val="50000"/>
                </a:spcBef>
              </a:pPr>
              <a:endParaRPr lang="en-GB" sz="1200" dirty="0" smtClean="0"/>
            </a:p>
            <a:p>
              <a:pPr eaLnBrk="1" hangingPunct="1">
                <a:spcBef>
                  <a:spcPct val="50000"/>
                </a:spcBef>
              </a:pPr>
              <a:r>
                <a:rPr lang="en-GB" sz="1100" dirty="0" smtClean="0"/>
                <a:t>splitter</a:t>
              </a:r>
              <a:endParaRPr lang="en-GB" sz="1200" dirty="0"/>
            </a:p>
          </p:txBody>
        </p:sp>
      </p:grpSp>
      <p:cxnSp>
        <p:nvCxnSpPr>
          <p:cNvPr id="477" name="Straight Connector 9"/>
          <p:cNvCxnSpPr/>
          <p:nvPr/>
        </p:nvCxnSpPr>
        <p:spPr>
          <a:xfrm>
            <a:off x="4040232" y="3810266"/>
            <a:ext cx="1488347" cy="1669"/>
          </a:xfrm>
          <a:prstGeom prst="straightConnector1">
            <a:avLst/>
          </a:prstGeom>
          <a:noFill/>
          <a:ln w="44450">
            <a:solidFill>
              <a:srgbClr val="3366FF"/>
            </a:solidFill>
            <a:round/>
            <a:headEnd/>
            <a:tailEnd type="none"/>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78" name="Straight Connector 9"/>
          <p:cNvCxnSpPr/>
          <p:nvPr/>
        </p:nvCxnSpPr>
        <p:spPr>
          <a:xfrm flipV="1">
            <a:off x="4040253" y="4191083"/>
            <a:ext cx="1484815" cy="1669"/>
          </a:xfrm>
          <a:prstGeom prst="straightConnector1">
            <a:avLst/>
          </a:prstGeom>
          <a:noFill/>
          <a:ln w="44450">
            <a:solidFill>
              <a:srgbClr val="3366FF"/>
            </a:solidFill>
            <a:round/>
            <a:headEnd/>
            <a:tailEnd type="none"/>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79" name="Straight Connector 9"/>
          <p:cNvCxnSpPr/>
          <p:nvPr/>
        </p:nvCxnSpPr>
        <p:spPr>
          <a:xfrm flipV="1">
            <a:off x="4040253" y="4559590"/>
            <a:ext cx="1490082" cy="1"/>
          </a:xfrm>
          <a:prstGeom prst="straightConnector1">
            <a:avLst/>
          </a:prstGeom>
          <a:noFill/>
          <a:ln w="44450">
            <a:solidFill>
              <a:srgbClr val="3366FF"/>
            </a:solidFill>
            <a:round/>
            <a:headEnd/>
            <a:tailEnd type="none"/>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80" name="Straight Connector 9"/>
          <p:cNvCxnSpPr/>
          <p:nvPr/>
        </p:nvCxnSpPr>
        <p:spPr>
          <a:xfrm>
            <a:off x="4040232" y="4924138"/>
            <a:ext cx="1491858" cy="1669"/>
          </a:xfrm>
          <a:prstGeom prst="straightConnector1">
            <a:avLst/>
          </a:prstGeom>
          <a:noFill/>
          <a:ln w="44450">
            <a:solidFill>
              <a:srgbClr val="3366FF"/>
            </a:solidFill>
            <a:round/>
            <a:headEnd/>
            <a:tailEnd type="none"/>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59" name="Straight Connector 9"/>
          <p:cNvCxnSpPr/>
          <p:nvPr/>
        </p:nvCxnSpPr>
        <p:spPr>
          <a:xfrm>
            <a:off x="4043744" y="537558"/>
            <a:ext cx="1488347" cy="1669"/>
          </a:xfrm>
          <a:prstGeom prst="straightConnector1">
            <a:avLst/>
          </a:prstGeom>
          <a:noFill/>
          <a:ln w="44450">
            <a:solidFill>
              <a:srgbClr val="FF0000"/>
            </a:solidFill>
            <a:round/>
            <a:headEnd/>
            <a:tailEnd type="none"/>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60" name="Straight Connector 9"/>
          <p:cNvCxnSpPr/>
          <p:nvPr/>
        </p:nvCxnSpPr>
        <p:spPr>
          <a:xfrm flipV="1">
            <a:off x="4043764" y="918376"/>
            <a:ext cx="1484815" cy="1669"/>
          </a:xfrm>
          <a:prstGeom prst="straightConnector1">
            <a:avLst/>
          </a:prstGeom>
          <a:noFill/>
          <a:ln w="44450">
            <a:solidFill>
              <a:srgbClr val="FF0000"/>
            </a:solidFill>
            <a:round/>
            <a:headEnd/>
            <a:tailEnd type="none"/>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61" name="Straight Connector 9"/>
          <p:cNvCxnSpPr/>
          <p:nvPr/>
        </p:nvCxnSpPr>
        <p:spPr>
          <a:xfrm flipV="1">
            <a:off x="4043764" y="1286883"/>
            <a:ext cx="1490082" cy="1"/>
          </a:xfrm>
          <a:prstGeom prst="straightConnector1">
            <a:avLst/>
          </a:prstGeom>
          <a:noFill/>
          <a:ln w="44450">
            <a:solidFill>
              <a:srgbClr val="FF0000"/>
            </a:solidFill>
            <a:round/>
            <a:headEnd/>
            <a:tailEnd type="none"/>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62" name="Straight Connector 9"/>
          <p:cNvCxnSpPr/>
          <p:nvPr/>
        </p:nvCxnSpPr>
        <p:spPr>
          <a:xfrm>
            <a:off x="4043744" y="1651431"/>
            <a:ext cx="1491858" cy="1669"/>
          </a:xfrm>
          <a:prstGeom prst="straightConnector1">
            <a:avLst/>
          </a:prstGeom>
          <a:noFill/>
          <a:ln w="44450">
            <a:solidFill>
              <a:srgbClr val="FF0000"/>
            </a:solidFill>
            <a:round/>
            <a:headEnd/>
            <a:tailEnd type="none"/>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nvGrpSpPr>
          <p:cNvPr id="163" name="Group 162"/>
          <p:cNvGrpSpPr/>
          <p:nvPr/>
        </p:nvGrpSpPr>
        <p:grpSpPr>
          <a:xfrm>
            <a:off x="3425156" y="462493"/>
            <a:ext cx="638959" cy="1260249"/>
            <a:chOff x="4639736" y="2654397"/>
            <a:chExt cx="719160" cy="547018"/>
          </a:xfrm>
        </p:grpSpPr>
        <p:sp>
          <p:nvSpPr>
            <p:cNvPr id="164" name="Rectangle 45"/>
            <p:cNvSpPr>
              <a:spLocks noChangeArrowheads="1"/>
            </p:cNvSpPr>
            <p:nvPr/>
          </p:nvSpPr>
          <p:spPr bwMode="auto">
            <a:xfrm>
              <a:off x="4639736" y="2654397"/>
              <a:ext cx="719160" cy="547018"/>
            </a:xfrm>
            <a:prstGeom prst="rect">
              <a:avLst/>
            </a:prstGeom>
            <a:solidFill>
              <a:schemeClr val="bg1"/>
            </a:solidFill>
            <a:ln w="9525">
              <a:solidFill>
                <a:schemeClr val="tx1"/>
              </a:solidFill>
              <a:miter lim="800000"/>
              <a:headEnd/>
              <a:tailEnd/>
            </a:ln>
          </p:spPr>
          <p:txBody>
            <a:bodyPr wrap="none" anchor="ctr"/>
            <a:lstStyle/>
            <a:p>
              <a:endParaRPr lang="en-US" dirty="0"/>
            </a:p>
          </p:txBody>
        </p:sp>
        <p:sp>
          <p:nvSpPr>
            <p:cNvPr id="165" name="Text Box 78"/>
            <p:cNvSpPr txBox="1">
              <a:spLocks noChangeArrowheads="1"/>
            </p:cNvSpPr>
            <p:nvPr/>
          </p:nvSpPr>
          <p:spPr bwMode="auto">
            <a:xfrm>
              <a:off x="4639736" y="2774017"/>
              <a:ext cx="719160" cy="1915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spcBef>
                  <a:spcPct val="50000"/>
                </a:spcBef>
              </a:pPr>
              <a:endParaRPr lang="en-GB" sz="1200" dirty="0" smtClean="0"/>
            </a:p>
            <a:p>
              <a:pPr eaLnBrk="1" hangingPunct="1">
                <a:spcBef>
                  <a:spcPct val="50000"/>
                </a:spcBef>
              </a:pPr>
              <a:r>
                <a:rPr lang="en-GB" sz="1100" dirty="0" smtClean="0"/>
                <a:t>splitter</a:t>
              </a:r>
              <a:endParaRPr lang="en-GB" sz="1200" dirty="0"/>
            </a:p>
          </p:txBody>
        </p:sp>
      </p:grpSp>
      <p:grpSp>
        <p:nvGrpSpPr>
          <p:cNvPr id="166" name="Group 165"/>
          <p:cNvGrpSpPr/>
          <p:nvPr/>
        </p:nvGrpSpPr>
        <p:grpSpPr>
          <a:xfrm>
            <a:off x="2021072" y="800263"/>
            <a:ext cx="684097" cy="536958"/>
            <a:chOff x="6035084" y="2193185"/>
            <a:chExt cx="769963" cy="752612"/>
          </a:xfrm>
        </p:grpSpPr>
        <p:sp>
          <p:nvSpPr>
            <p:cNvPr id="167" name="Freeform 3"/>
            <p:cNvSpPr>
              <a:spLocks/>
            </p:cNvSpPr>
            <p:nvPr/>
          </p:nvSpPr>
          <p:spPr bwMode="auto">
            <a:xfrm rot="5400000" flipV="1">
              <a:off x="6043760" y="2184509"/>
              <a:ext cx="752612" cy="769963"/>
            </a:xfrm>
            <a:custGeom>
              <a:avLst/>
              <a:gdLst>
                <a:gd name="T0" fmla="*/ 0 w 635"/>
                <a:gd name="T1" fmla="*/ 0 h 523"/>
                <a:gd name="T2" fmla="*/ 2147483647 w 635"/>
                <a:gd name="T3" fmla="*/ 2147483647 h 523"/>
                <a:gd name="T4" fmla="*/ 2147483647 w 635"/>
                <a:gd name="T5" fmla="*/ 2147483647 h 523"/>
                <a:gd name="T6" fmla="*/ 0 w 635"/>
                <a:gd name="T7" fmla="*/ 0 h 523"/>
                <a:gd name="T8" fmla="*/ 0 60000 65536"/>
                <a:gd name="T9" fmla="*/ 0 60000 65536"/>
                <a:gd name="T10" fmla="*/ 0 60000 65536"/>
                <a:gd name="T11" fmla="*/ 0 60000 65536"/>
                <a:gd name="T12" fmla="*/ 0 w 635"/>
                <a:gd name="T13" fmla="*/ 0 h 523"/>
                <a:gd name="T14" fmla="*/ 635 w 635"/>
                <a:gd name="T15" fmla="*/ 523 h 523"/>
              </a:gdLst>
              <a:ahLst/>
              <a:cxnLst>
                <a:cxn ang="T8">
                  <a:pos x="T0" y="T1"/>
                </a:cxn>
                <a:cxn ang="T9">
                  <a:pos x="T2" y="T3"/>
                </a:cxn>
                <a:cxn ang="T10">
                  <a:pos x="T4" y="T5"/>
                </a:cxn>
                <a:cxn ang="T11">
                  <a:pos x="T6" y="T7"/>
                </a:cxn>
              </a:cxnLst>
              <a:rect l="T12" t="T13" r="T14" b="T15"/>
              <a:pathLst>
                <a:path w="635" h="523">
                  <a:moveTo>
                    <a:pt x="0" y="0"/>
                  </a:moveTo>
                  <a:lnTo>
                    <a:pt x="635" y="1"/>
                  </a:lnTo>
                  <a:lnTo>
                    <a:pt x="337" y="523"/>
                  </a:lnTo>
                  <a:lnTo>
                    <a:pt x="0" y="0"/>
                  </a:lnTo>
                  <a:close/>
                </a:path>
              </a:pathLst>
            </a:custGeom>
            <a:solidFill>
              <a:schemeClr val="bg1"/>
            </a:solidFill>
            <a:ln w="9525" cap="flat" cmpd="sng">
              <a:solidFill>
                <a:schemeClr val="tx1"/>
              </a:solidFill>
              <a:prstDash val="solid"/>
              <a:round/>
              <a:headEnd/>
              <a:tailEnd/>
            </a:ln>
          </p:spPr>
          <p:txBody>
            <a:bodyPr>
              <a:spAutoFit/>
            </a:bodyPr>
            <a:lstStyle/>
            <a:p>
              <a:endParaRPr lang="en-GB" dirty="0"/>
            </a:p>
          </p:txBody>
        </p:sp>
        <p:sp>
          <p:nvSpPr>
            <p:cNvPr id="168" name="Text Box 78"/>
            <p:cNvSpPr txBox="1">
              <a:spLocks noChangeArrowheads="1"/>
            </p:cNvSpPr>
            <p:nvPr/>
          </p:nvSpPr>
          <p:spPr bwMode="auto">
            <a:xfrm>
              <a:off x="6035084" y="2442057"/>
              <a:ext cx="626834" cy="3226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spcBef>
                  <a:spcPct val="50000"/>
                </a:spcBef>
              </a:pPr>
              <a:r>
                <a:rPr lang="en-GB" sz="1200" dirty="0"/>
                <a:t>Amp</a:t>
              </a:r>
            </a:p>
          </p:txBody>
        </p:sp>
      </p:grpSp>
      <p:grpSp>
        <p:nvGrpSpPr>
          <p:cNvPr id="171" name="Group 170"/>
          <p:cNvGrpSpPr/>
          <p:nvPr/>
        </p:nvGrpSpPr>
        <p:grpSpPr>
          <a:xfrm>
            <a:off x="876416" y="3200192"/>
            <a:ext cx="638959" cy="390275"/>
            <a:chOff x="4639736" y="2654397"/>
            <a:chExt cx="719160" cy="547018"/>
          </a:xfrm>
        </p:grpSpPr>
        <p:sp>
          <p:nvSpPr>
            <p:cNvPr id="172" name="Rectangle 45"/>
            <p:cNvSpPr>
              <a:spLocks noChangeArrowheads="1"/>
            </p:cNvSpPr>
            <p:nvPr/>
          </p:nvSpPr>
          <p:spPr bwMode="auto">
            <a:xfrm>
              <a:off x="4639736" y="2654397"/>
              <a:ext cx="719160" cy="547018"/>
            </a:xfrm>
            <a:prstGeom prst="rect">
              <a:avLst/>
            </a:prstGeom>
            <a:solidFill>
              <a:schemeClr val="bg1"/>
            </a:solidFill>
            <a:ln w="9525">
              <a:solidFill>
                <a:schemeClr val="tx1"/>
              </a:solidFill>
              <a:miter lim="800000"/>
              <a:headEnd/>
              <a:tailEnd/>
            </a:ln>
          </p:spPr>
          <p:txBody>
            <a:bodyPr wrap="none" anchor="ctr"/>
            <a:lstStyle/>
            <a:p>
              <a:endParaRPr lang="en-US" dirty="0"/>
            </a:p>
          </p:txBody>
        </p:sp>
        <p:sp>
          <p:nvSpPr>
            <p:cNvPr id="173" name="Text Box 78"/>
            <p:cNvSpPr txBox="1">
              <a:spLocks noChangeArrowheads="1"/>
            </p:cNvSpPr>
            <p:nvPr/>
          </p:nvSpPr>
          <p:spPr bwMode="auto">
            <a:xfrm>
              <a:off x="4639736" y="2774017"/>
              <a:ext cx="719160" cy="30476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spcBef>
                  <a:spcPct val="50000"/>
                </a:spcBef>
              </a:pPr>
              <a:r>
                <a:rPr lang="en-GB" sz="1100" dirty="0" smtClean="0"/>
                <a:t>splitter</a:t>
              </a:r>
              <a:endParaRPr lang="en-GB" sz="1200" dirty="0"/>
            </a:p>
          </p:txBody>
        </p:sp>
      </p:grpSp>
      <p:cxnSp>
        <p:nvCxnSpPr>
          <p:cNvPr id="175" name="Straight Connector 9"/>
          <p:cNvCxnSpPr>
            <a:endCxn id="164" idx="1"/>
          </p:cNvCxnSpPr>
          <p:nvPr/>
        </p:nvCxnSpPr>
        <p:spPr>
          <a:xfrm>
            <a:off x="2705170" y="1092618"/>
            <a:ext cx="719986" cy="0"/>
          </a:xfrm>
          <a:prstGeom prst="straightConnector1">
            <a:avLst/>
          </a:prstGeom>
          <a:noFill/>
          <a:ln w="44450">
            <a:solidFill>
              <a:srgbClr val="FF0000"/>
            </a:solidFill>
            <a:round/>
            <a:headEnd/>
            <a:tailEnd type="none"/>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nvGrpSpPr>
          <p:cNvPr id="392" name="Group 391"/>
          <p:cNvGrpSpPr/>
          <p:nvPr/>
        </p:nvGrpSpPr>
        <p:grpSpPr>
          <a:xfrm>
            <a:off x="3350645" y="3187977"/>
            <a:ext cx="638959" cy="390275"/>
            <a:chOff x="4639736" y="2654397"/>
            <a:chExt cx="719160" cy="547018"/>
          </a:xfrm>
        </p:grpSpPr>
        <p:sp>
          <p:nvSpPr>
            <p:cNvPr id="393" name="Rectangle 45"/>
            <p:cNvSpPr>
              <a:spLocks noChangeArrowheads="1"/>
            </p:cNvSpPr>
            <p:nvPr/>
          </p:nvSpPr>
          <p:spPr bwMode="auto">
            <a:xfrm>
              <a:off x="4639736" y="2654397"/>
              <a:ext cx="719160" cy="547018"/>
            </a:xfrm>
            <a:prstGeom prst="rect">
              <a:avLst/>
            </a:prstGeom>
            <a:solidFill>
              <a:schemeClr val="bg1"/>
            </a:solidFill>
            <a:ln w="9525">
              <a:solidFill>
                <a:schemeClr val="tx1"/>
              </a:solidFill>
              <a:miter lim="800000"/>
              <a:headEnd/>
              <a:tailEnd/>
            </a:ln>
          </p:spPr>
          <p:txBody>
            <a:bodyPr wrap="none" anchor="ctr"/>
            <a:lstStyle/>
            <a:p>
              <a:endParaRPr lang="en-US" dirty="0"/>
            </a:p>
          </p:txBody>
        </p:sp>
        <p:sp>
          <p:nvSpPr>
            <p:cNvPr id="394" name="Text Box 78"/>
            <p:cNvSpPr txBox="1">
              <a:spLocks noChangeArrowheads="1"/>
            </p:cNvSpPr>
            <p:nvPr/>
          </p:nvSpPr>
          <p:spPr bwMode="auto">
            <a:xfrm>
              <a:off x="4639736" y="2774017"/>
              <a:ext cx="719160" cy="30476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spcBef>
                  <a:spcPct val="50000"/>
                </a:spcBef>
              </a:pPr>
              <a:r>
                <a:rPr lang="en-GB" sz="1100" dirty="0" smtClean="0"/>
                <a:t>splitter</a:t>
              </a:r>
              <a:endParaRPr lang="en-GB" sz="1200" dirty="0"/>
            </a:p>
          </p:txBody>
        </p:sp>
      </p:grpSp>
      <p:sp>
        <p:nvSpPr>
          <p:cNvPr id="190" name="Text Box 78"/>
          <p:cNvSpPr txBox="1">
            <a:spLocks noChangeArrowheads="1"/>
          </p:cNvSpPr>
          <p:nvPr/>
        </p:nvSpPr>
        <p:spPr bwMode="auto">
          <a:xfrm>
            <a:off x="6588224" y="1124744"/>
            <a:ext cx="1728192"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spcBef>
                <a:spcPct val="50000"/>
              </a:spcBef>
            </a:pPr>
            <a:r>
              <a:rPr lang="en-GB" sz="2000" b="1" dirty="0">
                <a:solidFill>
                  <a:srgbClr val="FF0000"/>
                </a:solidFill>
              </a:rPr>
              <a:t>x</a:t>
            </a:r>
            <a:r>
              <a:rPr lang="en-GB" sz="2000" b="1" dirty="0" smtClean="0">
                <a:solidFill>
                  <a:srgbClr val="FF0000"/>
                </a:solidFill>
              </a:rPr>
              <a:t>4 9.6 GHz</a:t>
            </a:r>
            <a:endParaRPr lang="en-GB" sz="2000" b="1" dirty="0">
              <a:solidFill>
                <a:srgbClr val="FF0000"/>
              </a:solidFill>
            </a:endParaRPr>
          </a:p>
        </p:txBody>
      </p:sp>
      <p:cxnSp>
        <p:nvCxnSpPr>
          <p:cNvPr id="197" name="Straight Connector 9"/>
          <p:cNvCxnSpPr>
            <a:stCxn id="172" idx="0"/>
            <a:endCxn id="313" idx="2"/>
          </p:cNvCxnSpPr>
          <p:nvPr/>
        </p:nvCxnSpPr>
        <p:spPr>
          <a:xfrm flipV="1">
            <a:off x="1195896" y="2958669"/>
            <a:ext cx="682" cy="241523"/>
          </a:xfrm>
          <a:prstGeom prst="straightConnector1">
            <a:avLst/>
          </a:prstGeom>
          <a:noFill/>
          <a:ln w="44450">
            <a:solidFill>
              <a:srgbClr val="3366FF"/>
            </a:solidFill>
            <a:round/>
            <a:headEnd/>
            <a:tailEnd type="none"/>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00" name="Text Box 78"/>
          <p:cNvSpPr txBox="1">
            <a:spLocks noChangeArrowheads="1"/>
          </p:cNvSpPr>
          <p:nvPr/>
        </p:nvSpPr>
        <p:spPr bwMode="auto">
          <a:xfrm>
            <a:off x="6588224" y="2060848"/>
            <a:ext cx="2304256" cy="6924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lnSpc>
                <a:spcPct val="70000"/>
              </a:lnSpc>
              <a:spcBef>
                <a:spcPct val="50000"/>
              </a:spcBef>
            </a:pPr>
            <a:r>
              <a:rPr lang="en-GB" sz="2000" b="1" dirty="0">
                <a:solidFill>
                  <a:srgbClr val="3366FF"/>
                </a:solidFill>
              </a:rPr>
              <a:t>x</a:t>
            </a:r>
            <a:r>
              <a:rPr lang="en-GB" sz="2000" b="1" dirty="0" smtClean="0">
                <a:solidFill>
                  <a:srgbClr val="3366FF"/>
                </a:solidFill>
              </a:rPr>
              <a:t>4 2.4 GHz </a:t>
            </a:r>
          </a:p>
          <a:p>
            <a:pPr eaLnBrk="1" hangingPunct="1">
              <a:lnSpc>
                <a:spcPct val="70000"/>
              </a:lnSpc>
              <a:spcBef>
                <a:spcPct val="50000"/>
              </a:spcBef>
            </a:pPr>
            <a:r>
              <a:rPr lang="en-GB" sz="2000" dirty="0" smtClean="0">
                <a:solidFill>
                  <a:srgbClr val="000000"/>
                </a:solidFill>
              </a:rPr>
              <a:t>(for mix-up) </a:t>
            </a:r>
            <a:endParaRPr lang="en-GB" sz="2000" dirty="0">
              <a:solidFill>
                <a:srgbClr val="000000"/>
              </a:solidFill>
            </a:endParaRPr>
          </a:p>
        </p:txBody>
      </p:sp>
      <p:sp>
        <p:nvSpPr>
          <p:cNvPr id="201" name="Text Box 78"/>
          <p:cNvSpPr txBox="1">
            <a:spLocks noChangeArrowheads="1"/>
          </p:cNvSpPr>
          <p:nvPr/>
        </p:nvSpPr>
        <p:spPr bwMode="auto">
          <a:xfrm>
            <a:off x="6588224" y="4077072"/>
            <a:ext cx="2376264" cy="6924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lnSpc>
                <a:spcPct val="70000"/>
              </a:lnSpc>
              <a:spcBef>
                <a:spcPct val="50000"/>
              </a:spcBef>
            </a:pPr>
            <a:r>
              <a:rPr lang="en-GB" sz="2000" b="1" dirty="0">
                <a:solidFill>
                  <a:srgbClr val="3366FF"/>
                </a:solidFill>
              </a:rPr>
              <a:t>x</a:t>
            </a:r>
            <a:r>
              <a:rPr lang="en-GB" sz="2000" b="1" dirty="0" smtClean="0">
                <a:solidFill>
                  <a:srgbClr val="3366FF"/>
                </a:solidFill>
              </a:rPr>
              <a:t>4 2.4 GHz </a:t>
            </a:r>
          </a:p>
          <a:p>
            <a:pPr eaLnBrk="1" hangingPunct="1">
              <a:lnSpc>
                <a:spcPct val="70000"/>
              </a:lnSpc>
              <a:spcBef>
                <a:spcPct val="50000"/>
              </a:spcBef>
            </a:pPr>
            <a:r>
              <a:rPr lang="en-GB" sz="2000" dirty="0" smtClean="0"/>
              <a:t>(for PXI IQ mod)</a:t>
            </a:r>
            <a:endParaRPr lang="en-GB" sz="2000" dirty="0"/>
          </a:p>
        </p:txBody>
      </p:sp>
      <p:grpSp>
        <p:nvGrpSpPr>
          <p:cNvPr id="203" name="Group 24"/>
          <p:cNvGrpSpPr>
            <a:grpSpLocks/>
          </p:cNvGrpSpPr>
          <p:nvPr/>
        </p:nvGrpSpPr>
        <p:grpSpPr bwMode="auto">
          <a:xfrm>
            <a:off x="363211" y="5887090"/>
            <a:ext cx="257666" cy="227021"/>
            <a:chOff x="1075" y="3249"/>
            <a:chExt cx="362" cy="388"/>
          </a:xfrm>
          <a:solidFill>
            <a:schemeClr val="bg1"/>
          </a:solidFill>
        </p:grpSpPr>
        <p:sp>
          <p:nvSpPr>
            <p:cNvPr id="204" name="Oval 263"/>
            <p:cNvSpPr>
              <a:spLocks noChangeArrowheads="1"/>
            </p:cNvSpPr>
            <p:nvPr/>
          </p:nvSpPr>
          <p:spPr bwMode="auto">
            <a:xfrm>
              <a:off x="1075" y="3249"/>
              <a:ext cx="362" cy="388"/>
            </a:xfrm>
            <a:prstGeom prst="ellipse">
              <a:avLst/>
            </a:prstGeom>
            <a:grpFill/>
            <a:ln w="19050">
              <a:solidFill>
                <a:schemeClr val="tx1"/>
              </a:solidFill>
              <a:round/>
              <a:headEnd/>
              <a:tailEnd/>
            </a:ln>
          </p:spPr>
          <p:txBody>
            <a:bodyPr anchor="ctr"/>
            <a:lstStyle/>
            <a:p>
              <a:endParaRPr lang="en-US" sz="900" dirty="0"/>
            </a:p>
          </p:txBody>
        </p:sp>
        <p:sp>
          <p:nvSpPr>
            <p:cNvPr id="205" name="Freeform 23"/>
            <p:cNvSpPr>
              <a:spLocks/>
            </p:cNvSpPr>
            <p:nvPr/>
          </p:nvSpPr>
          <p:spPr bwMode="auto">
            <a:xfrm>
              <a:off x="1103" y="3372"/>
              <a:ext cx="297" cy="116"/>
            </a:xfrm>
            <a:custGeom>
              <a:avLst/>
              <a:gdLst>
                <a:gd name="T0" fmla="*/ 0 w 362"/>
                <a:gd name="T1" fmla="*/ 25 h 143"/>
                <a:gd name="T2" fmla="*/ 28 w 362"/>
                <a:gd name="T3" fmla="*/ 0 h 143"/>
                <a:gd name="T4" fmla="*/ 47 w 362"/>
                <a:gd name="T5" fmla="*/ 25 h 143"/>
                <a:gd name="T6" fmla="*/ 75 w 362"/>
                <a:gd name="T7" fmla="*/ 8 h 143"/>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362" h="143">
                  <a:moveTo>
                    <a:pt x="0" y="136"/>
                  </a:moveTo>
                  <a:cubicBezTo>
                    <a:pt x="49" y="68"/>
                    <a:pt x="98" y="0"/>
                    <a:pt x="136" y="0"/>
                  </a:cubicBezTo>
                  <a:cubicBezTo>
                    <a:pt x="174" y="0"/>
                    <a:pt x="188" y="129"/>
                    <a:pt x="226" y="136"/>
                  </a:cubicBezTo>
                  <a:cubicBezTo>
                    <a:pt x="264" y="143"/>
                    <a:pt x="324" y="30"/>
                    <a:pt x="362" y="45"/>
                  </a:cubicBezTo>
                </a:path>
              </a:pathLst>
            </a:custGeom>
            <a:grpFill/>
            <a:ln w="1905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sz="900" dirty="0"/>
            </a:p>
          </p:txBody>
        </p:sp>
      </p:grpSp>
      <p:sp>
        <p:nvSpPr>
          <p:cNvPr id="206" name="AutoShape 29"/>
          <p:cNvSpPr>
            <a:spLocks noChangeAspect="1" noChangeArrowheads="1"/>
          </p:cNvSpPr>
          <p:nvPr/>
        </p:nvSpPr>
        <p:spPr bwMode="auto">
          <a:xfrm flipH="1">
            <a:off x="-36512" y="5517232"/>
            <a:ext cx="1440160" cy="5760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GB" b="1" dirty="0" smtClean="0">
                <a:latin typeface="Calibri" pitchFamily="34" charset="0"/>
              </a:rPr>
              <a:t>2.9 </a:t>
            </a:r>
            <a:r>
              <a:rPr lang="en-GB" b="1" dirty="0">
                <a:latin typeface="Calibri" pitchFamily="34" charset="0"/>
              </a:rPr>
              <a:t>GHz </a:t>
            </a:r>
            <a:r>
              <a:rPr lang="en-GB" b="1" dirty="0" smtClean="0">
                <a:latin typeface="Calibri" pitchFamily="34" charset="0"/>
              </a:rPr>
              <a:t>PLL</a:t>
            </a:r>
            <a:endParaRPr lang="en-GB" b="1" dirty="0">
              <a:latin typeface="Calibri" pitchFamily="34" charset="0"/>
            </a:endParaRPr>
          </a:p>
        </p:txBody>
      </p:sp>
      <p:grpSp>
        <p:nvGrpSpPr>
          <p:cNvPr id="207" name="Group 206"/>
          <p:cNvGrpSpPr/>
          <p:nvPr/>
        </p:nvGrpSpPr>
        <p:grpSpPr>
          <a:xfrm>
            <a:off x="1067335" y="5867145"/>
            <a:ext cx="490340" cy="291837"/>
            <a:chOff x="762038" y="4350634"/>
            <a:chExt cx="551886" cy="409045"/>
          </a:xfrm>
        </p:grpSpPr>
        <p:sp>
          <p:nvSpPr>
            <p:cNvPr id="208" name="Rectangle 45"/>
            <p:cNvSpPr>
              <a:spLocks noChangeArrowheads="1"/>
            </p:cNvSpPr>
            <p:nvPr/>
          </p:nvSpPr>
          <p:spPr bwMode="auto">
            <a:xfrm>
              <a:off x="762038" y="4350634"/>
              <a:ext cx="551886" cy="409045"/>
            </a:xfrm>
            <a:prstGeom prst="rect">
              <a:avLst/>
            </a:prstGeom>
            <a:solidFill>
              <a:schemeClr val="bg1"/>
            </a:solidFill>
            <a:ln w="9525">
              <a:solidFill>
                <a:schemeClr val="tx1"/>
              </a:solidFill>
              <a:miter lim="800000"/>
              <a:headEnd/>
              <a:tailEnd/>
            </a:ln>
          </p:spPr>
          <p:txBody>
            <a:bodyPr wrap="none" anchor="ctr"/>
            <a:lstStyle/>
            <a:p>
              <a:endParaRPr lang="en-US" sz="900" dirty="0"/>
            </a:p>
          </p:txBody>
        </p:sp>
        <p:sp>
          <p:nvSpPr>
            <p:cNvPr id="209" name="Text Box 78"/>
            <p:cNvSpPr txBox="1">
              <a:spLocks noChangeArrowheads="1"/>
            </p:cNvSpPr>
            <p:nvPr/>
          </p:nvSpPr>
          <p:spPr bwMode="auto">
            <a:xfrm>
              <a:off x="833432" y="4352949"/>
              <a:ext cx="435007" cy="30777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spcBef>
                  <a:spcPct val="50000"/>
                </a:spcBef>
              </a:pPr>
              <a:r>
                <a:rPr lang="en-GB" sz="700" dirty="0" smtClean="0"/>
                <a:t>X4 freq.</a:t>
              </a:r>
              <a:endParaRPr lang="en-GB" sz="700" dirty="0"/>
            </a:p>
          </p:txBody>
        </p:sp>
      </p:grpSp>
      <p:grpSp>
        <p:nvGrpSpPr>
          <p:cNvPr id="210" name="Group 209"/>
          <p:cNvGrpSpPr/>
          <p:nvPr/>
        </p:nvGrpSpPr>
        <p:grpSpPr>
          <a:xfrm>
            <a:off x="1841687" y="5801713"/>
            <a:ext cx="670278" cy="463571"/>
            <a:chOff x="2650859" y="4259747"/>
            <a:chExt cx="754410" cy="649750"/>
          </a:xfrm>
        </p:grpSpPr>
        <p:sp>
          <p:nvSpPr>
            <p:cNvPr id="211" name="Rectangle 45"/>
            <p:cNvSpPr>
              <a:spLocks noChangeArrowheads="1"/>
            </p:cNvSpPr>
            <p:nvPr/>
          </p:nvSpPr>
          <p:spPr bwMode="auto">
            <a:xfrm>
              <a:off x="2650859" y="4259747"/>
              <a:ext cx="754410" cy="592466"/>
            </a:xfrm>
            <a:prstGeom prst="rect">
              <a:avLst/>
            </a:prstGeom>
            <a:solidFill>
              <a:schemeClr val="bg1"/>
            </a:solidFill>
            <a:ln w="9525">
              <a:solidFill>
                <a:schemeClr val="tx1"/>
              </a:solidFill>
              <a:miter lim="800000"/>
              <a:headEnd/>
              <a:tailEnd/>
            </a:ln>
          </p:spPr>
          <p:txBody>
            <a:bodyPr wrap="none" anchor="ctr"/>
            <a:lstStyle/>
            <a:p>
              <a:endParaRPr lang="en-US" sz="900" dirty="0"/>
            </a:p>
          </p:txBody>
        </p:sp>
        <p:sp>
          <p:nvSpPr>
            <p:cNvPr id="212" name="Line 46"/>
            <p:cNvSpPr>
              <a:spLocks noChangeShapeType="1"/>
            </p:cNvSpPr>
            <p:nvPr/>
          </p:nvSpPr>
          <p:spPr bwMode="auto">
            <a:xfrm>
              <a:off x="2921447" y="4349315"/>
              <a:ext cx="221729"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GB" sz="900" dirty="0"/>
            </a:p>
          </p:txBody>
        </p:sp>
        <p:sp>
          <p:nvSpPr>
            <p:cNvPr id="213" name="Text Box 78"/>
            <p:cNvSpPr txBox="1">
              <a:spLocks noChangeArrowheads="1"/>
            </p:cNvSpPr>
            <p:nvPr/>
          </p:nvSpPr>
          <p:spPr bwMode="auto">
            <a:xfrm>
              <a:off x="2840454" y="4327127"/>
              <a:ext cx="435007" cy="58237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spcBef>
                  <a:spcPct val="50000"/>
                </a:spcBef>
              </a:pPr>
              <a:r>
                <a:rPr lang="en-GB" sz="700" dirty="0" smtClean="0"/>
                <a:t>11.6 GHz BPF</a:t>
              </a:r>
              <a:endParaRPr lang="en-GB" sz="700" dirty="0"/>
            </a:p>
          </p:txBody>
        </p:sp>
        <p:sp>
          <p:nvSpPr>
            <p:cNvPr id="214" name="Line 47"/>
            <p:cNvSpPr>
              <a:spLocks noChangeShapeType="1"/>
            </p:cNvSpPr>
            <p:nvPr/>
          </p:nvSpPr>
          <p:spPr bwMode="auto">
            <a:xfrm>
              <a:off x="3143176" y="4349315"/>
              <a:ext cx="220511" cy="376377"/>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GB" sz="900" dirty="0"/>
            </a:p>
          </p:txBody>
        </p:sp>
        <p:sp>
          <p:nvSpPr>
            <p:cNvPr id="215" name="Line 47"/>
            <p:cNvSpPr>
              <a:spLocks noChangeShapeType="1"/>
            </p:cNvSpPr>
            <p:nvPr/>
          </p:nvSpPr>
          <p:spPr bwMode="auto">
            <a:xfrm flipH="1">
              <a:off x="2695625" y="4350187"/>
              <a:ext cx="220511" cy="376377"/>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GB" sz="900" dirty="0"/>
            </a:p>
          </p:txBody>
        </p:sp>
      </p:grpSp>
      <p:grpSp>
        <p:nvGrpSpPr>
          <p:cNvPr id="218" name="Group 217"/>
          <p:cNvGrpSpPr/>
          <p:nvPr/>
        </p:nvGrpSpPr>
        <p:grpSpPr>
          <a:xfrm>
            <a:off x="1488214" y="9270714"/>
            <a:ext cx="490340" cy="291837"/>
            <a:chOff x="762038" y="4350634"/>
            <a:chExt cx="551886" cy="409045"/>
          </a:xfrm>
        </p:grpSpPr>
        <p:sp>
          <p:nvSpPr>
            <p:cNvPr id="219" name="Rectangle 45"/>
            <p:cNvSpPr>
              <a:spLocks noChangeArrowheads="1"/>
            </p:cNvSpPr>
            <p:nvPr/>
          </p:nvSpPr>
          <p:spPr bwMode="auto">
            <a:xfrm>
              <a:off x="762038" y="4350634"/>
              <a:ext cx="551886" cy="409045"/>
            </a:xfrm>
            <a:prstGeom prst="rect">
              <a:avLst/>
            </a:prstGeom>
            <a:solidFill>
              <a:schemeClr val="bg1"/>
            </a:solidFill>
            <a:ln w="9525">
              <a:solidFill>
                <a:schemeClr val="tx1"/>
              </a:solidFill>
              <a:miter lim="800000"/>
              <a:headEnd/>
              <a:tailEnd/>
            </a:ln>
          </p:spPr>
          <p:txBody>
            <a:bodyPr wrap="none" anchor="ctr"/>
            <a:lstStyle/>
            <a:p>
              <a:endParaRPr lang="en-US" sz="900" dirty="0"/>
            </a:p>
          </p:txBody>
        </p:sp>
        <p:sp>
          <p:nvSpPr>
            <p:cNvPr id="220" name="Text Box 78"/>
            <p:cNvSpPr txBox="1">
              <a:spLocks noChangeArrowheads="1"/>
            </p:cNvSpPr>
            <p:nvPr/>
          </p:nvSpPr>
          <p:spPr bwMode="auto">
            <a:xfrm>
              <a:off x="833432" y="4352949"/>
              <a:ext cx="435007" cy="30777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spcBef>
                  <a:spcPct val="50000"/>
                </a:spcBef>
              </a:pPr>
              <a:r>
                <a:rPr lang="en-GB" sz="700" dirty="0" smtClean="0"/>
                <a:t>X4 freq.</a:t>
              </a:r>
              <a:endParaRPr lang="en-GB" sz="700" dirty="0"/>
            </a:p>
          </p:txBody>
        </p:sp>
      </p:grpSp>
      <p:grpSp>
        <p:nvGrpSpPr>
          <p:cNvPr id="221" name="Group 220"/>
          <p:cNvGrpSpPr/>
          <p:nvPr/>
        </p:nvGrpSpPr>
        <p:grpSpPr>
          <a:xfrm>
            <a:off x="2756172" y="5517232"/>
            <a:ext cx="913544" cy="915733"/>
            <a:chOff x="6035084" y="2193185"/>
            <a:chExt cx="769963" cy="752612"/>
          </a:xfrm>
        </p:grpSpPr>
        <p:sp>
          <p:nvSpPr>
            <p:cNvPr id="222" name="Freeform 3"/>
            <p:cNvSpPr>
              <a:spLocks/>
            </p:cNvSpPr>
            <p:nvPr/>
          </p:nvSpPr>
          <p:spPr bwMode="auto">
            <a:xfrm rot="5400000" flipV="1">
              <a:off x="6043760" y="2184509"/>
              <a:ext cx="752612" cy="769963"/>
            </a:xfrm>
            <a:custGeom>
              <a:avLst/>
              <a:gdLst>
                <a:gd name="T0" fmla="*/ 0 w 635"/>
                <a:gd name="T1" fmla="*/ 0 h 523"/>
                <a:gd name="T2" fmla="*/ 2147483647 w 635"/>
                <a:gd name="T3" fmla="*/ 2147483647 h 523"/>
                <a:gd name="T4" fmla="*/ 2147483647 w 635"/>
                <a:gd name="T5" fmla="*/ 2147483647 h 523"/>
                <a:gd name="T6" fmla="*/ 0 w 635"/>
                <a:gd name="T7" fmla="*/ 0 h 523"/>
                <a:gd name="T8" fmla="*/ 0 60000 65536"/>
                <a:gd name="T9" fmla="*/ 0 60000 65536"/>
                <a:gd name="T10" fmla="*/ 0 60000 65536"/>
                <a:gd name="T11" fmla="*/ 0 60000 65536"/>
                <a:gd name="T12" fmla="*/ 0 w 635"/>
                <a:gd name="T13" fmla="*/ 0 h 523"/>
                <a:gd name="T14" fmla="*/ 635 w 635"/>
                <a:gd name="T15" fmla="*/ 523 h 523"/>
              </a:gdLst>
              <a:ahLst/>
              <a:cxnLst>
                <a:cxn ang="T8">
                  <a:pos x="T0" y="T1"/>
                </a:cxn>
                <a:cxn ang="T9">
                  <a:pos x="T2" y="T3"/>
                </a:cxn>
                <a:cxn ang="T10">
                  <a:pos x="T4" y="T5"/>
                </a:cxn>
                <a:cxn ang="T11">
                  <a:pos x="T6" y="T7"/>
                </a:cxn>
              </a:cxnLst>
              <a:rect l="T12" t="T13" r="T14" b="T15"/>
              <a:pathLst>
                <a:path w="635" h="523">
                  <a:moveTo>
                    <a:pt x="0" y="0"/>
                  </a:moveTo>
                  <a:lnTo>
                    <a:pt x="635" y="1"/>
                  </a:lnTo>
                  <a:lnTo>
                    <a:pt x="337" y="523"/>
                  </a:lnTo>
                  <a:lnTo>
                    <a:pt x="0" y="0"/>
                  </a:lnTo>
                  <a:close/>
                </a:path>
              </a:pathLst>
            </a:custGeom>
            <a:solidFill>
              <a:schemeClr val="bg1"/>
            </a:solidFill>
            <a:ln w="9525" cap="flat" cmpd="sng">
              <a:solidFill>
                <a:schemeClr val="tx1"/>
              </a:solidFill>
              <a:prstDash val="solid"/>
              <a:round/>
              <a:headEnd/>
              <a:tailEnd/>
            </a:ln>
          </p:spPr>
          <p:txBody>
            <a:bodyPr>
              <a:spAutoFit/>
            </a:bodyPr>
            <a:lstStyle/>
            <a:p>
              <a:endParaRPr lang="en-GB" dirty="0"/>
            </a:p>
          </p:txBody>
        </p:sp>
        <p:sp>
          <p:nvSpPr>
            <p:cNvPr id="223" name="Text Box 78"/>
            <p:cNvSpPr txBox="1">
              <a:spLocks noChangeArrowheads="1"/>
            </p:cNvSpPr>
            <p:nvPr/>
          </p:nvSpPr>
          <p:spPr bwMode="auto">
            <a:xfrm>
              <a:off x="6035084" y="2442057"/>
              <a:ext cx="626834" cy="3226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spcBef>
                  <a:spcPct val="50000"/>
                </a:spcBef>
              </a:pPr>
              <a:r>
                <a:rPr lang="en-GB" sz="1200" dirty="0"/>
                <a:t>Amp</a:t>
              </a:r>
            </a:p>
          </p:txBody>
        </p:sp>
      </p:grpSp>
      <p:grpSp>
        <p:nvGrpSpPr>
          <p:cNvPr id="235" name="Group 234"/>
          <p:cNvGrpSpPr/>
          <p:nvPr/>
        </p:nvGrpSpPr>
        <p:grpSpPr>
          <a:xfrm>
            <a:off x="4500570" y="5409111"/>
            <a:ext cx="638959" cy="1260249"/>
            <a:chOff x="4639736" y="2654397"/>
            <a:chExt cx="719160" cy="547018"/>
          </a:xfrm>
        </p:grpSpPr>
        <p:sp>
          <p:nvSpPr>
            <p:cNvPr id="236" name="Rectangle 45"/>
            <p:cNvSpPr>
              <a:spLocks noChangeArrowheads="1"/>
            </p:cNvSpPr>
            <p:nvPr/>
          </p:nvSpPr>
          <p:spPr bwMode="auto">
            <a:xfrm>
              <a:off x="4639736" y="2654397"/>
              <a:ext cx="719160" cy="547018"/>
            </a:xfrm>
            <a:prstGeom prst="rect">
              <a:avLst/>
            </a:prstGeom>
            <a:solidFill>
              <a:schemeClr val="bg1"/>
            </a:solidFill>
            <a:ln w="9525">
              <a:solidFill>
                <a:schemeClr val="tx1"/>
              </a:solidFill>
              <a:miter lim="800000"/>
              <a:headEnd/>
              <a:tailEnd/>
            </a:ln>
          </p:spPr>
          <p:txBody>
            <a:bodyPr wrap="none" anchor="ctr"/>
            <a:lstStyle/>
            <a:p>
              <a:endParaRPr lang="en-US" dirty="0"/>
            </a:p>
          </p:txBody>
        </p:sp>
        <p:sp>
          <p:nvSpPr>
            <p:cNvPr id="237" name="Text Box 78"/>
            <p:cNvSpPr txBox="1">
              <a:spLocks noChangeArrowheads="1"/>
            </p:cNvSpPr>
            <p:nvPr/>
          </p:nvSpPr>
          <p:spPr bwMode="auto">
            <a:xfrm>
              <a:off x="4639736" y="2774017"/>
              <a:ext cx="719160" cy="1915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spcBef>
                  <a:spcPct val="50000"/>
                </a:spcBef>
              </a:pPr>
              <a:endParaRPr lang="en-GB" sz="1200" dirty="0" smtClean="0"/>
            </a:p>
            <a:p>
              <a:pPr eaLnBrk="1" hangingPunct="1">
                <a:spcBef>
                  <a:spcPct val="50000"/>
                </a:spcBef>
              </a:pPr>
              <a:r>
                <a:rPr lang="en-GB" sz="1100" dirty="0" smtClean="0"/>
                <a:t>splitter</a:t>
              </a:r>
              <a:endParaRPr lang="en-GB" sz="1200" dirty="0"/>
            </a:p>
          </p:txBody>
        </p:sp>
      </p:grpSp>
      <p:cxnSp>
        <p:nvCxnSpPr>
          <p:cNvPr id="238" name="Straight Connector 9"/>
          <p:cNvCxnSpPr/>
          <p:nvPr/>
        </p:nvCxnSpPr>
        <p:spPr>
          <a:xfrm>
            <a:off x="5143167" y="5476364"/>
            <a:ext cx="1259998" cy="1669"/>
          </a:xfrm>
          <a:prstGeom prst="straightConnector1">
            <a:avLst/>
          </a:prstGeom>
          <a:noFill/>
          <a:ln w="44450">
            <a:solidFill>
              <a:srgbClr val="3366FF"/>
            </a:solidFill>
            <a:round/>
            <a:headEnd/>
            <a:tailEnd type="none"/>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39" name="Straight Connector 9"/>
          <p:cNvCxnSpPr/>
          <p:nvPr/>
        </p:nvCxnSpPr>
        <p:spPr>
          <a:xfrm flipV="1">
            <a:off x="5143185" y="5857181"/>
            <a:ext cx="1295992" cy="1669"/>
          </a:xfrm>
          <a:prstGeom prst="straightConnector1">
            <a:avLst/>
          </a:prstGeom>
          <a:noFill/>
          <a:ln w="44450">
            <a:solidFill>
              <a:srgbClr val="3366FF"/>
            </a:solidFill>
            <a:round/>
            <a:headEnd/>
            <a:tailEnd type="none"/>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40" name="Straight Connector 9"/>
          <p:cNvCxnSpPr/>
          <p:nvPr/>
        </p:nvCxnSpPr>
        <p:spPr>
          <a:xfrm flipV="1">
            <a:off x="5143185" y="6225688"/>
            <a:ext cx="1295992" cy="1"/>
          </a:xfrm>
          <a:prstGeom prst="straightConnector1">
            <a:avLst/>
          </a:prstGeom>
          <a:noFill/>
          <a:ln w="44450">
            <a:solidFill>
              <a:srgbClr val="3366FF"/>
            </a:solidFill>
            <a:round/>
            <a:headEnd/>
            <a:tailEnd type="none"/>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41" name="Straight Connector 9"/>
          <p:cNvCxnSpPr/>
          <p:nvPr/>
        </p:nvCxnSpPr>
        <p:spPr>
          <a:xfrm>
            <a:off x="5143164" y="6590236"/>
            <a:ext cx="1295992" cy="1669"/>
          </a:xfrm>
          <a:prstGeom prst="straightConnector1">
            <a:avLst/>
          </a:prstGeom>
          <a:noFill/>
          <a:ln w="44450">
            <a:solidFill>
              <a:srgbClr val="3366FF"/>
            </a:solidFill>
            <a:round/>
            <a:headEnd/>
            <a:tailEnd type="none"/>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42" name="Text Box 78"/>
          <p:cNvSpPr txBox="1">
            <a:spLocks noChangeArrowheads="1"/>
          </p:cNvSpPr>
          <p:nvPr/>
        </p:nvSpPr>
        <p:spPr bwMode="auto">
          <a:xfrm>
            <a:off x="6588224" y="5877272"/>
            <a:ext cx="2016224" cy="6924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lnSpc>
                <a:spcPct val="70000"/>
              </a:lnSpc>
              <a:spcBef>
                <a:spcPct val="50000"/>
              </a:spcBef>
            </a:pPr>
            <a:r>
              <a:rPr lang="en-GB" sz="2000" b="1" dirty="0">
                <a:solidFill>
                  <a:srgbClr val="3366FF"/>
                </a:solidFill>
              </a:rPr>
              <a:t>x</a:t>
            </a:r>
            <a:r>
              <a:rPr lang="en-GB" sz="2000" b="1" dirty="0" smtClean="0">
                <a:solidFill>
                  <a:srgbClr val="3366FF"/>
                </a:solidFill>
              </a:rPr>
              <a:t>4 11.6 GH</a:t>
            </a:r>
          </a:p>
          <a:p>
            <a:pPr eaLnBrk="1" hangingPunct="1">
              <a:lnSpc>
                <a:spcPct val="70000"/>
              </a:lnSpc>
              <a:spcBef>
                <a:spcPct val="50000"/>
              </a:spcBef>
            </a:pPr>
            <a:r>
              <a:rPr lang="en-GB" sz="2000" dirty="0" smtClean="0">
                <a:solidFill>
                  <a:srgbClr val="000000"/>
                </a:solidFill>
              </a:rPr>
              <a:t>(for mix-down)</a:t>
            </a:r>
            <a:endParaRPr lang="en-GB" sz="2000" dirty="0">
              <a:solidFill>
                <a:srgbClr val="000000"/>
              </a:solidFill>
            </a:endParaRPr>
          </a:p>
        </p:txBody>
      </p:sp>
      <p:sp>
        <p:nvSpPr>
          <p:cNvPr id="243" name="AutoShape 29"/>
          <p:cNvSpPr>
            <a:spLocks noChangeAspect="1" noChangeArrowheads="1"/>
          </p:cNvSpPr>
          <p:nvPr/>
        </p:nvSpPr>
        <p:spPr bwMode="auto">
          <a:xfrm flipH="1">
            <a:off x="2923801" y="5426905"/>
            <a:ext cx="1368153" cy="3715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GB" sz="1400" dirty="0" smtClean="0">
                <a:latin typeface="Calibri" pitchFamily="34" charset="0"/>
              </a:rPr>
              <a:t>32 </a:t>
            </a:r>
            <a:r>
              <a:rPr lang="en-GB" sz="1400" dirty="0" err="1" smtClean="0">
                <a:latin typeface="Calibri" pitchFamily="34" charset="0"/>
              </a:rPr>
              <a:t>dBm</a:t>
            </a:r>
            <a:endParaRPr lang="en-GB" sz="1400" dirty="0">
              <a:latin typeface="Calibri" pitchFamily="34" charset="0"/>
            </a:endParaRPr>
          </a:p>
        </p:txBody>
      </p:sp>
      <p:sp>
        <p:nvSpPr>
          <p:cNvPr id="245" name="AutoShape 29"/>
          <p:cNvSpPr>
            <a:spLocks noChangeAspect="1" noChangeArrowheads="1"/>
          </p:cNvSpPr>
          <p:nvPr/>
        </p:nvSpPr>
        <p:spPr bwMode="auto">
          <a:xfrm flipH="1">
            <a:off x="5151654" y="5189471"/>
            <a:ext cx="932513" cy="3715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GB" sz="1400" dirty="0" smtClean="0">
                <a:latin typeface="Calibri" pitchFamily="34" charset="0"/>
              </a:rPr>
              <a:t>24 dBm</a:t>
            </a:r>
            <a:endParaRPr lang="en-GB" sz="1400" dirty="0">
              <a:latin typeface="Calibri" pitchFamily="34" charset="0"/>
            </a:endParaRPr>
          </a:p>
        </p:txBody>
      </p:sp>
      <p:grpSp>
        <p:nvGrpSpPr>
          <p:cNvPr id="29" name="Group 28"/>
          <p:cNvGrpSpPr/>
          <p:nvPr/>
        </p:nvGrpSpPr>
        <p:grpSpPr>
          <a:xfrm>
            <a:off x="6012160" y="5301208"/>
            <a:ext cx="304149" cy="288667"/>
            <a:chOff x="7076162" y="5301208"/>
            <a:chExt cx="304149" cy="288667"/>
          </a:xfrm>
        </p:grpSpPr>
        <p:sp>
          <p:nvSpPr>
            <p:cNvPr id="247" name="Oval 263"/>
            <p:cNvSpPr>
              <a:spLocks noChangeArrowheads="1"/>
            </p:cNvSpPr>
            <p:nvPr/>
          </p:nvSpPr>
          <p:spPr bwMode="auto">
            <a:xfrm>
              <a:off x="7076162" y="5301209"/>
              <a:ext cx="304149" cy="288666"/>
            </a:xfrm>
            <a:prstGeom prst="ellipse">
              <a:avLst/>
            </a:prstGeom>
            <a:solidFill>
              <a:schemeClr val="bg1"/>
            </a:solidFill>
            <a:ln w="19050">
              <a:solidFill>
                <a:schemeClr val="tx1"/>
              </a:solidFill>
              <a:round/>
              <a:headEnd/>
              <a:tailEnd/>
            </a:ln>
          </p:spPr>
          <p:txBody>
            <a:bodyPr anchor="ctr"/>
            <a:lstStyle/>
            <a:p>
              <a:endParaRPr lang="en-US" sz="900" dirty="0"/>
            </a:p>
          </p:txBody>
        </p:sp>
        <p:sp>
          <p:nvSpPr>
            <p:cNvPr id="28" name="Circular Arrow 27"/>
            <p:cNvSpPr/>
            <p:nvPr/>
          </p:nvSpPr>
          <p:spPr>
            <a:xfrm>
              <a:off x="7076162" y="5301208"/>
              <a:ext cx="296092" cy="288032"/>
            </a:xfrm>
            <a:prstGeom prst="circularArrow">
              <a:avLst>
                <a:gd name="adj1" fmla="val 0"/>
                <a:gd name="adj2" fmla="val 2256156"/>
                <a:gd name="adj3" fmla="val 18979059"/>
                <a:gd name="adj4" fmla="val 2952985"/>
                <a:gd name="adj5" fmla="val 2073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grpSp>
      <p:grpSp>
        <p:nvGrpSpPr>
          <p:cNvPr id="249" name="Group 248"/>
          <p:cNvGrpSpPr/>
          <p:nvPr/>
        </p:nvGrpSpPr>
        <p:grpSpPr>
          <a:xfrm>
            <a:off x="6042203" y="5699493"/>
            <a:ext cx="304149" cy="288667"/>
            <a:chOff x="7076162" y="5301208"/>
            <a:chExt cx="304149" cy="288667"/>
          </a:xfrm>
        </p:grpSpPr>
        <p:sp>
          <p:nvSpPr>
            <p:cNvPr id="250" name="Oval 263"/>
            <p:cNvSpPr>
              <a:spLocks noChangeArrowheads="1"/>
            </p:cNvSpPr>
            <p:nvPr/>
          </p:nvSpPr>
          <p:spPr bwMode="auto">
            <a:xfrm>
              <a:off x="7076162" y="5301209"/>
              <a:ext cx="304149" cy="288666"/>
            </a:xfrm>
            <a:prstGeom prst="ellipse">
              <a:avLst/>
            </a:prstGeom>
            <a:solidFill>
              <a:schemeClr val="bg1"/>
            </a:solidFill>
            <a:ln w="19050">
              <a:solidFill>
                <a:schemeClr val="tx1"/>
              </a:solidFill>
              <a:round/>
              <a:headEnd/>
              <a:tailEnd/>
            </a:ln>
          </p:spPr>
          <p:txBody>
            <a:bodyPr anchor="ctr"/>
            <a:lstStyle/>
            <a:p>
              <a:endParaRPr lang="en-US" sz="900" dirty="0"/>
            </a:p>
          </p:txBody>
        </p:sp>
        <p:sp>
          <p:nvSpPr>
            <p:cNvPr id="251" name="Circular Arrow 250"/>
            <p:cNvSpPr/>
            <p:nvPr/>
          </p:nvSpPr>
          <p:spPr>
            <a:xfrm>
              <a:off x="7076162" y="5301208"/>
              <a:ext cx="296092" cy="288032"/>
            </a:xfrm>
            <a:prstGeom prst="circularArrow">
              <a:avLst>
                <a:gd name="adj1" fmla="val 0"/>
                <a:gd name="adj2" fmla="val 2256156"/>
                <a:gd name="adj3" fmla="val 18979059"/>
                <a:gd name="adj4" fmla="val 2952985"/>
                <a:gd name="adj5" fmla="val 2073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grpSp>
      <p:grpSp>
        <p:nvGrpSpPr>
          <p:cNvPr id="252" name="Group 251"/>
          <p:cNvGrpSpPr/>
          <p:nvPr/>
        </p:nvGrpSpPr>
        <p:grpSpPr>
          <a:xfrm>
            <a:off x="6034594" y="6057535"/>
            <a:ext cx="304149" cy="288667"/>
            <a:chOff x="7076162" y="5301208"/>
            <a:chExt cx="304149" cy="288667"/>
          </a:xfrm>
        </p:grpSpPr>
        <p:sp>
          <p:nvSpPr>
            <p:cNvPr id="253" name="Oval 263"/>
            <p:cNvSpPr>
              <a:spLocks noChangeArrowheads="1"/>
            </p:cNvSpPr>
            <p:nvPr/>
          </p:nvSpPr>
          <p:spPr bwMode="auto">
            <a:xfrm>
              <a:off x="7076162" y="5301209"/>
              <a:ext cx="304149" cy="288666"/>
            </a:xfrm>
            <a:prstGeom prst="ellipse">
              <a:avLst/>
            </a:prstGeom>
            <a:solidFill>
              <a:schemeClr val="bg1"/>
            </a:solidFill>
            <a:ln w="19050">
              <a:solidFill>
                <a:schemeClr val="tx1"/>
              </a:solidFill>
              <a:round/>
              <a:headEnd/>
              <a:tailEnd/>
            </a:ln>
          </p:spPr>
          <p:txBody>
            <a:bodyPr anchor="ctr"/>
            <a:lstStyle/>
            <a:p>
              <a:endParaRPr lang="en-US" sz="900" dirty="0"/>
            </a:p>
          </p:txBody>
        </p:sp>
        <p:sp>
          <p:nvSpPr>
            <p:cNvPr id="254" name="Circular Arrow 253"/>
            <p:cNvSpPr/>
            <p:nvPr/>
          </p:nvSpPr>
          <p:spPr>
            <a:xfrm>
              <a:off x="7076162" y="5301208"/>
              <a:ext cx="296092" cy="288032"/>
            </a:xfrm>
            <a:prstGeom prst="circularArrow">
              <a:avLst>
                <a:gd name="adj1" fmla="val 0"/>
                <a:gd name="adj2" fmla="val 2256156"/>
                <a:gd name="adj3" fmla="val 18979059"/>
                <a:gd name="adj4" fmla="val 2952985"/>
                <a:gd name="adj5" fmla="val 2073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grpSp>
      <p:grpSp>
        <p:nvGrpSpPr>
          <p:cNvPr id="255" name="Group 254"/>
          <p:cNvGrpSpPr/>
          <p:nvPr/>
        </p:nvGrpSpPr>
        <p:grpSpPr>
          <a:xfrm>
            <a:off x="6026537" y="6445902"/>
            <a:ext cx="304149" cy="288667"/>
            <a:chOff x="7076162" y="5301208"/>
            <a:chExt cx="304149" cy="288667"/>
          </a:xfrm>
        </p:grpSpPr>
        <p:sp>
          <p:nvSpPr>
            <p:cNvPr id="256" name="Oval 263"/>
            <p:cNvSpPr>
              <a:spLocks noChangeArrowheads="1"/>
            </p:cNvSpPr>
            <p:nvPr/>
          </p:nvSpPr>
          <p:spPr bwMode="auto">
            <a:xfrm>
              <a:off x="7076162" y="5301209"/>
              <a:ext cx="304149" cy="288666"/>
            </a:xfrm>
            <a:prstGeom prst="ellipse">
              <a:avLst/>
            </a:prstGeom>
            <a:solidFill>
              <a:schemeClr val="bg1"/>
            </a:solidFill>
            <a:ln w="19050">
              <a:solidFill>
                <a:schemeClr val="tx1"/>
              </a:solidFill>
              <a:round/>
              <a:headEnd/>
              <a:tailEnd/>
            </a:ln>
          </p:spPr>
          <p:txBody>
            <a:bodyPr anchor="ctr"/>
            <a:lstStyle/>
            <a:p>
              <a:endParaRPr lang="en-US" sz="900" dirty="0"/>
            </a:p>
          </p:txBody>
        </p:sp>
        <p:sp>
          <p:nvSpPr>
            <p:cNvPr id="258" name="Circular Arrow 257"/>
            <p:cNvSpPr/>
            <p:nvPr/>
          </p:nvSpPr>
          <p:spPr>
            <a:xfrm>
              <a:off x="7076162" y="5301208"/>
              <a:ext cx="296092" cy="288032"/>
            </a:xfrm>
            <a:prstGeom prst="circularArrow">
              <a:avLst>
                <a:gd name="adj1" fmla="val 0"/>
                <a:gd name="adj2" fmla="val 2256156"/>
                <a:gd name="adj3" fmla="val 18979059"/>
                <a:gd name="adj4" fmla="val 2952985"/>
                <a:gd name="adj5" fmla="val 2073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grpSp>
      <p:sp>
        <p:nvSpPr>
          <p:cNvPr id="259" name="AutoShape 29"/>
          <p:cNvSpPr>
            <a:spLocks noChangeAspect="1" noChangeArrowheads="1"/>
          </p:cNvSpPr>
          <p:nvPr/>
        </p:nvSpPr>
        <p:spPr bwMode="auto">
          <a:xfrm flipH="1">
            <a:off x="6444208" y="5289705"/>
            <a:ext cx="1800200" cy="3715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GB" sz="1600" dirty="0" smtClean="0">
                <a:latin typeface="Calibri" pitchFamily="34" charset="0"/>
              </a:rPr>
              <a:t>23 dBm </a:t>
            </a:r>
            <a:r>
              <a:rPr lang="en-GB" sz="1200" dirty="0" smtClean="0">
                <a:latin typeface="Calibri" pitchFamily="34" charset="0"/>
              </a:rPr>
              <a:t>(need 21dbm)</a:t>
            </a:r>
            <a:endParaRPr lang="en-GB" sz="1600" dirty="0">
              <a:latin typeface="Calibri" pitchFamily="34" charset="0"/>
            </a:endParaRPr>
          </a:p>
        </p:txBody>
      </p:sp>
      <p:sp>
        <p:nvSpPr>
          <p:cNvPr id="260" name="AutoShape 29"/>
          <p:cNvSpPr>
            <a:spLocks noChangeAspect="1" noChangeArrowheads="1"/>
          </p:cNvSpPr>
          <p:nvPr/>
        </p:nvSpPr>
        <p:spPr bwMode="auto">
          <a:xfrm flipH="1">
            <a:off x="6444208" y="5517232"/>
            <a:ext cx="2506279" cy="3715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GB" sz="1200" dirty="0" smtClean="0">
                <a:solidFill>
                  <a:srgbClr val="008000"/>
                </a:solidFill>
                <a:latin typeface="Calibri" pitchFamily="34" charset="0"/>
              </a:rPr>
              <a:t>We allow up to 2dB loss in the cables</a:t>
            </a:r>
            <a:endParaRPr lang="en-GB" sz="1200" dirty="0">
              <a:solidFill>
                <a:srgbClr val="008000"/>
              </a:solidFill>
              <a:latin typeface="Calibri" pitchFamily="34" charset="0"/>
            </a:endParaRPr>
          </a:p>
        </p:txBody>
      </p:sp>
      <p:grpSp>
        <p:nvGrpSpPr>
          <p:cNvPr id="261" name="Group 260"/>
          <p:cNvGrpSpPr/>
          <p:nvPr/>
        </p:nvGrpSpPr>
        <p:grpSpPr>
          <a:xfrm>
            <a:off x="4759720" y="3632076"/>
            <a:ext cx="304149" cy="288667"/>
            <a:chOff x="7076162" y="5301208"/>
            <a:chExt cx="304149" cy="288667"/>
          </a:xfrm>
        </p:grpSpPr>
        <p:sp>
          <p:nvSpPr>
            <p:cNvPr id="264" name="Oval 263"/>
            <p:cNvSpPr>
              <a:spLocks noChangeArrowheads="1"/>
            </p:cNvSpPr>
            <p:nvPr/>
          </p:nvSpPr>
          <p:spPr bwMode="auto">
            <a:xfrm>
              <a:off x="7076162" y="5301209"/>
              <a:ext cx="304149" cy="288666"/>
            </a:xfrm>
            <a:prstGeom prst="ellipse">
              <a:avLst/>
            </a:prstGeom>
            <a:solidFill>
              <a:schemeClr val="bg1"/>
            </a:solidFill>
            <a:ln w="19050">
              <a:solidFill>
                <a:schemeClr val="tx1"/>
              </a:solidFill>
              <a:round/>
              <a:headEnd/>
              <a:tailEnd/>
            </a:ln>
          </p:spPr>
          <p:txBody>
            <a:bodyPr anchor="ctr"/>
            <a:lstStyle/>
            <a:p>
              <a:endParaRPr lang="en-US" sz="900" dirty="0"/>
            </a:p>
          </p:txBody>
        </p:sp>
        <p:sp>
          <p:nvSpPr>
            <p:cNvPr id="265" name="Circular Arrow 264"/>
            <p:cNvSpPr/>
            <p:nvPr/>
          </p:nvSpPr>
          <p:spPr>
            <a:xfrm>
              <a:off x="7076162" y="5301208"/>
              <a:ext cx="296092" cy="288032"/>
            </a:xfrm>
            <a:prstGeom prst="circularArrow">
              <a:avLst>
                <a:gd name="adj1" fmla="val 0"/>
                <a:gd name="adj2" fmla="val 2256156"/>
                <a:gd name="adj3" fmla="val 18979059"/>
                <a:gd name="adj4" fmla="val 2952985"/>
                <a:gd name="adj5" fmla="val 2073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grpSp>
      <p:grpSp>
        <p:nvGrpSpPr>
          <p:cNvPr id="266" name="Group 265"/>
          <p:cNvGrpSpPr/>
          <p:nvPr/>
        </p:nvGrpSpPr>
        <p:grpSpPr>
          <a:xfrm>
            <a:off x="4789763" y="4030361"/>
            <a:ext cx="304149" cy="288667"/>
            <a:chOff x="7076162" y="5301208"/>
            <a:chExt cx="304149" cy="288667"/>
          </a:xfrm>
        </p:grpSpPr>
        <p:sp>
          <p:nvSpPr>
            <p:cNvPr id="267" name="Oval 263"/>
            <p:cNvSpPr>
              <a:spLocks noChangeArrowheads="1"/>
            </p:cNvSpPr>
            <p:nvPr/>
          </p:nvSpPr>
          <p:spPr bwMode="auto">
            <a:xfrm>
              <a:off x="7076162" y="5301209"/>
              <a:ext cx="304149" cy="288666"/>
            </a:xfrm>
            <a:prstGeom prst="ellipse">
              <a:avLst/>
            </a:prstGeom>
            <a:solidFill>
              <a:schemeClr val="bg1"/>
            </a:solidFill>
            <a:ln w="19050">
              <a:solidFill>
                <a:schemeClr val="tx1"/>
              </a:solidFill>
              <a:round/>
              <a:headEnd/>
              <a:tailEnd/>
            </a:ln>
          </p:spPr>
          <p:txBody>
            <a:bodyPr anchor="ctr"/>
            <a:lstStyle/>
            <a:p>
              <a:endParaRPr lang="en-US" sz="900" dirty="0"/>
            </a:p>
          </p:txBody>
        </p:sp>
        <p:sp>
          <p:nvSpPr>
            <p:cNvPr id="268" name="Circular Arrow 267"/>
            <p:cNvSpPr/>
            <p:nvPr/>
          </p:nvSpPr>
          <p:spPr>
            <a:xfrm>
              <a:off x="7076162" y="5301208"/>
              <a:ext cx="296092" cy="288032"/>
            </a:xfrm>
            <a:prstGeom prst="circularArrow">
              <a:avLst>
                <a:gd name="adj1" fmla="val 0"/>
                <a:gd name="adj2" fmla="val 2256156"/>
                <a:gd name="adj3" fmla="val 18979059"/>
                <a:gd name="adj4" fmla="val 2952985"/>
                <a:gd name="adj5" fmla="val 2073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grpSp>
      <p:grpSp>
        <p:nvGrpSpPr>
          <p:cNvPr id="269" name="Group 268"/>
          <p:cNvGrpSpPr/>
          <p:nvPr/>
        </p:nvGrpSpPr>
        <p:grpSpPr>
          <a:xfrm>
            <a:off x="4782154" y="4388403"/>
            <a:ext cx="304149" cy="288667"/>
            <a:chOff x="7076162" y="5301208"/>
            <a:chExt cx="304149" cy="288667"/>
          </a:xfrm>
        </p:grpSpPr>
        <p:sp>
          <p:nvSpPr>
            <p:cNvPr id="270" name="Oval 263"/>
            <p:cNvSpPr>
              <a:spLocks noChangeArrowheads="1"/>
            </p:cNvSpPr>
            <p:nvPr/>
          </p:nvSpPr>
          <p:spPr bwMode="auto">
            <a:xfrm>
              <a:off x="7076162" y="5301209"/>
              <a:ext cx="304149" cy="288666"/>
            </a:xfrm>
            <a:prstGeom prst="ellipse">
              <a:avLst/>
            </a:prstGeom>
            <a:solidFill>
              <a:schemeClr val="bg1"/>
            </a:solidFill>
            <a:ln w="19050">
              <a:solidFill>
                <a:schemeClr val="tx1"/>
              </a:solidFill>
              <a:round/>
              <a:headEnd/>
              <a:tailEnd/>
            </a:ln>
          </p:spPr>
          <p:txBody>
            <a:bodyPr anchor="ctr"/>
            <a:lstStyle/>
            <a:p>
              <a:endParaRPr lang="en-US" sz="900" dirty="0"/>
            </a:p>
          </p:txBody>
        </p:sp>
        <p:sp>
          <p:nvSpPr>
            <p:cNvPr id="271" name="Circular Arrow 270"/>
            <p:cNvSpPr/>
            <p:nvPr/>
          </p:nvSpPr>
          <p:spPr>
            <a:xfrm>
              <a:off x="7076162" y="5301208"/>
              <a:ext cx="296092" cy="288032"/>
            </a:xfrm>
            <a:prstGeom prst="circularArrow">
              <a:avLst>
                <a:gd name="adj1" fmla="val 0"/>
                <a:gd name="adj2" fmla="val 2256156"/>
                <a:gd name="adj3" fmla="val 18979059"/>
                <a:gd name="adj4" fmla="val 2952985"/>
                <a:gd name="adj5" fmla="val 2073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grpSp>
      <p:grpSp>
        <p:nvGrpSpPr>
          <p:cNvPr id="272" name="Group 271"/>
          <p:cNvGrpSpPr/>
          <p:nvPr/>
        </p:nvGrpSpPr>
        <p:grpSpPr>
          <a:xfrm>
            <a:off x="4774097" y="4776770"/>
            <a:ext cx="304149" cy="288667"/>
            <a:chOff x="7076162" y="5301208"/>
            <a:chExt cx="304149" cy="288667"/>
          </a:xfrm>
        </p:grpSpPr>
        <p:sp>
          <p:nvSpPr>
            <p:cNvPr id="273" name="Oval 263"/>
            <p:cNvSpPr>
              <a:spLocks noChangeArrowheads="1"/>
            </p:cNvSpPr>
            <p:nvPr/>
          </p:nvSpPr>
          <p:spPr bwMode="auto">
            <a:xfrm>
              <a:off x="7076162" y="5301209"/>
              <a:ext cx="304149" cy="288666"/>
            </a:xfrm>
            <a:prstGeom prst="ellipse">
              <a:avLst/>
            </a:prstGeom>
            <a:solidFill>
              <a:schemeClr val="bg1"/>
            </a:solidFill>
            <a:ln w="19050">
              <a:solidFill>
                <a:schemeClr val="tx1"/>
              </a:solidFill>
              <a:round/>
              <a:headEnd/>
              <a:tailEnd/>
            </a:ln>
          </p:spPr>
          <p:txBody>
            <a:bodyPr anchor="ctr"/>
            <a:lstStyle/>
            <a:p>
              <a:endParaRPr lang="en-US" sz="900" dirty="0"/>
            </a:p>
          </p:txBody>
        </p:sp>
        <p:sp>
          <p:nvSpPr>
            <p:cNvPr id="274" name="Circular Arrow 273"/>
            <p:cNvSpPr/>
            <p:nvPr/>
          </p:nvSpPr>
          <p:spPr>
            <a:xfrm>
              <a:off x="7076162" y="5301208"/>
              <a:ext cx="296092" cy="288032"/>
            </a:xfrm>
            <a:prstGeom prst="circularArrow">
              <a:avLst>
                <a:gd name="adj1" fmla="val 0"/>
                <a:gd name="adj2" fmla="val 2256156"/>
                <a:gd name="adj3" fmla="val 18979059"/>
                <a:gd name="adj4" fmla="val 2952985"/>
                <a:gd name="adj5" fmla="val 2073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grpSp>
      <p:grpSp>
        <p:nvGrpSpPr>
          <p:cNvPr id="275" name="Group 274"/>
          <p:cNvGrpSpPr/>
          <p:nvPr/>
        </p:nvGrpSpPr>
        <p:grpSpPr>
          <a:xfrm>
            <a:off x="4751663" y="1739932"/>
            <a:ext cx="304149" cy="288667"/>
            <a:chOff x="7076162" y="5301208"/>
            <a:chExt cx="304149" cy="288667"/>
          </a:xfrm>
        </p:grpSpPr>
        <p:sp>
          <p:nvSpPr>
            <p:cNvPr id="276" name="Oval 275"/>
            <p:cNvSpPr>
              <a:spLocks noChangeArrowheads="1"/>
            </p:cNvSpPr>
            <p:nvPr/>
          </p:nvSpPr>
          <p:spPr bwMode="auto">
            <a:xfrm>
              <a:off x="7076162" y="5301209"/>
              <a:ext cx="304149" cy="288666"/>
            </a:xfrm>
            <a:prstGeom prst="ellipse">
              <a:avLst/>
            </a:prstGeom>
            <a:solidFill>
              <a:schemeClr val="bg1"/>
            </a:solidFill>
            <a:ln w="19050">
              <a:solidFill>
                <a:schemeClr val="tx1"/>
              </a:solidFill>
              <a:round/>
              <a:headEnd/>
              <a:tailEnd/>
            </a:ln>
          </p:spPr>
          <p:txBody>
            <a:bodyPr anchor="ctr"/>
            <a:lstStyle/>
            <a:p>
              <a:endParaRPr lang="en-US" sz="900" dirty="0"/>
            </a:p>
          </p:txBody>
        </p:sp>
        <p:sp>
          <p:nvSpPr>
            <p:cNvPr id="277" name="Circular Arrow 276"/>
            <p:cNvSpPr/>
            <p:nvPr/>
          </p:nvSpPr>
          <p:spPr>
            <a:xfrm>
              <a:off x="7076162" y="5301208"/>
              <a:ext cx="296092" cy="288032"/>
            </a:xfrm>
            <a:prstGeom prst="circularArrow">
              <a:avLst>
                <a:gd name="adj1" fmla="val 0"/>
                <a:gd name="adj2" fmla="val 2256156"/>
                <a:gd name="adj3" fmla="val 18979059"/>
                <a:gd name="adj4" fmla="val 2952985"/>
                <a:gd name="adj5" fmla="val 2073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grpSp>
      <p:grpSp>
        <p:nvGrpSpPr>
          <p:cNvPr id="278" name="Group 277"/>
          <p:cNvGrpSpPr/>
          <p:nvPr/>
        </p:nvGrpSpPr>
        <p:grpSpPr>
          <a:xfrm>
            <a:off x="4781706" y="2138217"/>
            <a:ext cx="304149" cy="288667"/>
            <a:chOff x="7076162" y="5301208"/>
            <a:chExt cx="304149" cy="288667"/>
          </a:xfrm>
        </p:grpSpPr>
        <p:sp>
          <p:nvSpPr>
            <p:cNvPr id="279" name="Oval 263"/>
            <p:cNvSpPr>
              <a:spLocks noChangeArrowheads="1"/>
            </p:cNvSpPr>
            <p:nvPr/>
          </p:nvSpPr>
          <p:spPr bwMode="auto">
            <a:xfrm>
              <a:off x="7076162" y="5301209"/>
              <a:ext cx="304149" cy="288666"/>
            </a:xfrm>
            <a:prstGeom prst="ellipse">
              <a:avLst/>
            </a:prstGeom>
            <a:solidFill>
              <a:schemeClr val="bg1"/>
            </a:solidFill>
            <a:ln w="19050">
              <a:solidFill>
                <a:schemeClr val="tx1"/>
              </a:solidFill>
              <a:round/>
              <a:headEnd/>
              <a:tailEnd/>
            </a:ln>
          </p:spPr>
          <p:txBody>
            <a:bodyPr anchor="ctr"/>
            <a:lstStyle/>
            <a:p>
              <a:endParaRPr lang="en-US" sz="900" dirty="0"/>
            </a:p>
          </p:txBody>
        </p:sp>
        <p:sp>
          <p:nvSpPr>
            <p:cNvPr id="280" name="Circular Arrow 279"/>
            <p:cNvSpPr/>
            <p:nvPr/>
          </p:nvSpPr>
          <p:spPr>
            <a:xfrm>
              <a:off x="7076162" y="5301208"/>
              <a:ext cx="296092" cy="288032"/>
            </a:xfrm>
            <a:prstGeom prst="circularArrow">
              <a:avLst>
                <a:gd name="adj1" fmla="val 0"/>
                <a:gd name="adj2" fmla="val 2256156"/>
                <a:gd name="adj3" fmla="val 18979059"/>
                <a:gd name="adj4" fmla="val 2952985"/>
                <a:gd name="adj5" fmla="val 2073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grpSp>
      <p:grpSp>
        <p:nvGrpSpPr>
          <p:cNvPr id="281" name="Group 280"/>
          <p:cNvGrpSpPr/>
          <p:nvPr/>
        </p:nvGrpSpPr>
        <p:grpSpPr>
          <a:xfrm>
            <a:off x="4774097" y="2496259"/>
            <a:ext cx="304149" cy="288667"/>
            <a:chOff x="7076162" y="5301208"/>
            <a:chExt cx="304149" cy="288667"/>
          </a:xfrm>
        </p:grpSpPr>
        <p:sp>
          <p:nvSpPr>
            <p:cNvPr id="282" name="Oval 263"/>
            <p:cNvSpPr>
              <a:spLocks noChangeArrowheads="1"/>
            </p:cNvSpPr>
            <p:nvPr/>
          </p:nvSpPr>
          <p:spPr bwMode="auto">
            <a:xfrm>
              <a:off x="7076162" y="5301209"/>
              <a:ext cx="304149" cy="288666"/>
            </a:xfrm>
            <a:prstGeom prst="ellipse">
              <a:avLst/>
            </a:prstGeom>
            <a:solidFill>
              <a:schemeClr val="bg1"/>
            </a:solidFill>
            <a:ln w="19050">
              <a:solidFill>
                <a:schemeClr val="tx1"/>
              </a:solidFill>
              <a:round/>
              <a:headEnd/>
              <a:tailEnd/>
            </a:ln>
          </p:spPr>
          <p:txBody>
            <a:bodyPr anchor="ctr"/>
            <a:lstStyle/>
            <a:p>
              <a:endParaRPr lang="en-US" sz="900" dirty="0"/>
            </a:p>
          </p:txBody>
        </p:sp>
        <p:sp>
          <p:nvSpPr>
            <p:cNvPr id="283" name="Circular Arrow 282"/>
            <p:cNvSpPr/>
            <p:nvPr/>
          </p:nvSpPr>
          <p:spPr>
            <a:xfrm>
              <a:off x="7076162" y="5301208"/>
              <a:ext cx="296092" cy="288032"/>
            </a:xfrm>
            <a:prstGeom prst="circularArrow">
              <a:avLst>
                <a:gd name="adj1" fmla="val 0"/>
                <a:gd name="adj2" fmla="val 2256156"/>
                <a:gd name="adj3" fmla="val 18979059"/>
                <a:gd name="adj4" fmla="val 2952985"/>
                <a:gd name="adj5" fmla="val 2073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grpSp>
      <p:grpSp>
        <p:nvGrpSpPr>
          <p:cNvPr id="284" name="Group 283"/>
          <p:cNvGrpSpPr/>
          <p:nvPr/>
        </p:nvGrpSpPr>
        <p:grpSpPr>
          <a:xfrm>
            <a:off x="4766040" y="2884626"/>
            <a:ext cx="304149" cy="288667"/>
            <a:chOff x="7076162" y="5301208"/>
            <a:chExt cx="304149" cy="288667"/>
          </a:xfrm>
        </p:grpSpPr>
        <p:sp>
          <p:nvSpPr>
            <p:cNvPr id="285" name="Oval 263"/>
            <p:cNvSpPr>
              <a:spLocks noChangeArrowheads="1"/>
            </p:cNvSpPr>
            <p:nvPr/>
          </p:nvSpPr>
          <p:spPr bwMode="auto">
            <a:xfrm>
              <a:off x="7076162" y="5301209"/>
              <a:ext cx="304149" cy="288666"/>
            </a:xfrm>
            <a:prstGeom prst="ellipse">
              <a:avLst/>
            </a:prstGeom>
            <a:solidFill>
              <a:schemeClr val="bg1"/>
            </a:solidFill>
            <a:ln w="19050">
              <a:solidFill>
                <a:schemeClr val="tx1"/>
              </a:solidFill>
              <a:round/>
              <a:headEnd/>
              <a:tailEnd/>
            </a:ln>
          </p:spPr>
          <p:txBody>
            <a:bodyPr anchor="ctr"/>
            <a:lstStyle/>
            <a:p>
              <a:endParaRPr lang="en-US" sz="900" dirty="0"/>
            </a:p>
          </p:txBody>
        </p:sp>
        <p:sp>
          <p:nvSpPr>
            <p:cNvPr id="286" name="Circular Arrow 285"/>
            <p:cNvSpPr/>
            <p:nvPr/>
          </p:nvSpPr>
          <p:spPr>
            <a:xfrm>
              <a:off x="7076162" y="5301208"/>
              <a:ext cx="296092" cy="288032"/>
            </a:xfrm>
            <a:prstGeom prst="circularArrow">
              <a:avLst>
                <a:gd name="adj1" fmla="val 0"/>
                <a:gd name="adj2" fmla="val 2256156"/>
                <a:gd name="adj3" fmla="val 18979059"/>
                <a:gd name="adj4" fmla="val 2952985"/>
                <a:gd name="adj5" fmla="val 2073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grpSp>
      <p:grpSp>
        <p:nvGrpSpPr>
          <p:cNvPr id="287" name="Group 286"/>
          <p:cNvGrpSpPr/>
          <p:nvPr/>
        </p:nvGrpSpPr>
        <p:grpSpPr>
          <a:xfrm>
            <a:off x="4431183" y="392243"/>
            <a:ext cx="304149" cy="288667"/>
            <a:chOff x="7076162" y="5301208"/>
            <a:chExt cx="304149" cy="288667"/>
          </a:xfrm>
        </p:grpSpPr>
        <p:sp>
          <p:nvSpPr>
            <p:cNvPr id="288" name="Oval 287"/>
            <p:cNvSpPr>
              <a:spLocks noChangeArrowheads="1"/>
            </p:cNvSpPr>
            <p:nvPr/>
          </p:nvSpPr>
          <p:spPr bwMode="auto">
            <a:xfrm>
              <a:off x="7076162" y="5301209"/>
              <a:ext cx="304149" cy="288666"/>
            </a:xfrm>
            <a:prstGeom prst="ellipse">
              <a:avLst/>
            </a:prstGeom>
            <a:solidFill>
              <a:schemeClr val="bg1"/>
            </a:solidFill>
            <a:ln w="19050">
              <a:solidFill>
                <a:schemeClr val="tx1"/>
              </a:solidFill>
              <a:round/>
              <a:headEnd/>
              <a:tailEnd/>
            </a:ln>
          </p:spPr>
          <p:txBody>
            <a:bodyPr anchor="ctr"/>
            <a:lstStyle/>
            <a:p>
              <a:endParaRPr lang="en-US" sz="900" dirty="0"/>
            </a:p>
          </p:txBody>
        </p:sp>
        <p:sp>
          <p:nvSpPr>
            <p:cNvPr id="292" name="Circular Arrow 291"/>
            <p:cNvSpPr/>
            <p:nvPr/>
          </p:nvSpPr>
          <p:spPr>
            <a:xfrm>
              <a:off x="7076162" y="5301208"/>
              <a:ext cx="296092" cy="288032"/>
            </a:xfrm>
            <a:prstGeom prst="circularArrow">
              <a:avLst>
                <a:gd name="adj1" fmla="val 0"/>
                <a:gd name="adj2" fmla="val 2256156"/>
                <a:gd name="adj3" fmla="val 18979059"/>
                <a:gd name="adj4" fmla="val 2952985"/>
                <a:gd name="adj5" fmla="val 2073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grpSp>
      <p:grpSp>
        <p:nvGrpSpPr>
          <p:cNvPr id="293" name="Group 292"/>
          <p:cNvGrpSpPr/>
          <p:nvPr/>
        </p:nvGrpSpPr>
        <p:grpSpPr>
          <a:xfrm>
            <a:off x="4461226" y="790528"/>
            <a:ext cx="304149" cy="288667"/>
            <a:chOff x="7076162" y="5301208"/>
            <a:chExt cx="304149" cy="288667"/>
          </a:xfrm>
        </p:grpSpPr>
        <p:sp>
          <p:nvSpPr>
            <p:cNvPr id="294" name="Oval 263"/>
            <p:cNvSpPr>
              <a:spLocks noChangeArrowheads="1"/>
            </p:cNvSpPr>
            <p:nvPr/>
          </p:nvSpPr>
          <p:spPr bwMode="auto">
            <a:xfrm>
              <a:off x="7076162" y="5301209"/>
              <a:ext cx="304149" cy="288666"/>
            </a:xfrm>
            <a:prstGeom prst="ellipse">
              <a:avLst/>
            </a:prstGeom>
            <a:solidFill>
              <a:schemeClr val="bg1"/>
            </a:solidFill>
            <a:ln w="19050">
              <a:solidFill>
                <a:schemeClr val="tx1"/>
              </a:solidFill>
              <a:round/>
              <a:headEnd/>
              <a:tailEnd/>
            </a:ln>
          </p:spPr>
          <p:txBody>
            <a:bodyPr anchor="ctr"/>
            <a:lstStyle/>
            <a:p>
              <a:endParaRPr lang="en-US" sz="900" dirty="0"/>
            </a:p>
          </p:txBody>
        </p:sp>
        <p:sp>
          <p:nvSpPr>
            <p:cNvPr id="295" name="Circular Arrow 294"/>
            <p:cNvSpPr/>
            <p:nvPr/>
          </p:nvSpPr>
          <p:spPr>
            <a:xfrm>
              <a:off x="7076162" y="5301208"/>
              <a:ext cx="296092" cy="288032"/>
            </a:xfrm>
            <a:prstGeom prst="circularArrow">
              <a:avLst>
                <a:gd name="adj1" fmla="val 0"/>
                <a:gd name="adj2" fmla="val 2256156"/>
                <a:gd name="adj3" fmla="val 18979059"/>
                <a:gd name="adj4" fmla="val 2952985"/>
                <a:gd name="adj5" fmla="val 2073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grpSp>
      <p:grpSp>
        <p:nvGrpSpPr>
          <p:cNvPr id="296" name="Group 295"/>
          <p:cNvGrpSpPr/>
          <p:nvPr/>
        </p:nvGrpSpPr>
        <p:grpSpPr>
          <a:xfrm>
            <a:off x="4453617" y="1148570"/>
            <a:ext cx="304149" cy="288667"/>
            <a:chOff x="7076162" y="5301208"/>
            <a:chExt cx="304149" cy="288667"/>
          </a:xfrm>
        </p:grpSpPr>
        <p:sp>
          <p:nvSpPr>
            <p:cNvPr id="297" name="Oval 263"/>
            <p:cNvSpPr>
              <a:spLocks noChangeArrowheads="1"/>
            </p:cNvSpPr>
            <p:nvPr/>
          </p:nvSpPr>
          <p:spPr bwMode="auto">
            <a:xfrm>
              <a:off x="7076162" y="5301209"/>
              <a:ext cx="304149" cy="288666"/>
            </a:xfrm>
            <a:prstGeom prst="ellipse">
              <a:avLst/>
            </a:prstGeom>
            <a:solidFill>
              <a:schemeClr val="bg1"/>
            </a:solidFill>
            <a:ln w="19050">
              <a:solidFill>
                <a:schemeClr val="tx1"/>
              </a:solidFill>
              <a:round/>
              <a:headEnd/>
              <a:tailEnd/>
            </a:ln>
          </p:spPr>
          <p:txBody>
            <a:bodyPr anchor="ctr"/>
            <a:lstStyle/>
            <a:p>
              <a:endParaRPr lang="en-US" sz="900" dirty="0"/>
            </a:p>
          </p:txBody>
        </p:sp>
        <p:sp>
          <p:nvSpPr>
            <p:cNvPr id="298" name="Circular Arrow 297"/>
            <p:cNvSpPr/>
            <p:nvPr/>
          </p:nvSpPr>
          <p:spPr>
            <a:xfrm>
              <a:off x="7076162" y="5301208"/>
              <a:ext cx="296092" cy="288032"/>
            </a:xfrm>
            <a:prstGeom prst="circularArrow">
              <a:avLst>
                <a:gd name="adj1" fmla="val 0"/>
                <a:gd name="adj2" fmla="val 2256156"/>
                <a:gd name="adj3" fmla="val 18979059"/>
                <a:gd name="adj4" fmla="val 2952985"/>
                <a:gd name="adj5" fmla="val 2073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grpSp>
      <p:grpSp>
        <p:nvGrpSpPr>
          <p:cNvPr id="299" name="Group 298"/>
          <p:cNvGrpSpPr/>
          <p:nvPr/>
        </p:nvGrpSpPr>
        <p:grpSpPr>
          <a:xfrm>
            <a:off x="4445560" y="1536937"/>
            <a:ext cx="304149" cy="288667"/>
            <a:chOff x="7076162" y="5301208"/>
            <a:chExt cx="304149" cy="288667"/>
          </a:xfrm>
        </p:grpSpPr>
        <p:sp>
          <p:nvSpPr>
            <p:cNvPr id="300" name="Oval 263"/>
            <p:cNvSpPr>
              <a:spLocks noChangeArrowheads="1"/>
            </p:cNvSpPr>
            <p:nvPr/>
          </p:nvSpPr>
          <p:spPr bwMode="auto">
            <a:xfrm>
              <a:off x="7076162" y="5301209"/>
              <a:ext cx="304149" cy="288666"/>
            </a:xfrm>
            <a:prstGeom prst="ellipse">
              <a:avLst/>
            </a:prstGeom>
            <a:solidFill>
              <a:schemeClr val="bg1"/>
            </a:solidFill>
            <a:ln w="19050">
              <a:solidFill>
                <a:schemeClr val="tx1"/>
              </a:solidFill>
              <a:round/>
              <a:headEnd/>
              <a:tailEnd/>
            </a:ln>
          </p:spPr>
          <p:txBody>
            <a:bodyPr anchor="ctr"/>
            <a:lstStyle/>
            <a:p>
              <a:endParaRPr lang="en-US" sz="900" dirty="0"/>
            </a:p>
          </p:txBody>
        </p:sp>
        <p:sp>
          <p:nvSpPr>
            <p:cNvPr id="302" name="Circular Arrow 301"/>
            <p:cNvSpPr/>
            <p:nvPr/>
          </p:nvSpPr>
          <p:spPr>
            <a:xfrm>
              <a:off x="7076162" y="5301208"/>
              <a:ext cx="296092" cy="288032"/>
            </a:xfrm>
            <a:prstGeom prst="circularArrow">
              <a:avLst>
                <a:gd name="adj1" fmla="val 0"/>
                <a:gd name="adj2" fmla="val 2256156"/>
                <a:gd name="adj3" fmla="val 18979059"/>
                <a:gd name="adj4" fmla="val 2952985"/>
                <a:gd name="adj5" fmla="val 2073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grpSp>
      <p:sp>
        <p:nvSpPr>
          <p:cNvPr id="303" name="AutoShape 29"/>
          <p:cNvSpPr>
            <a:spLocks noChangeAspect="1" noChangeArrowheads="1"/>
          </p:cNvSpPr>
          <p:nvPr/>
        </p:nvSpPr>
        <p:spPr bwMode="auto">
          <a:xfrm flipH="1">
            <a:off x="2573268" y="625496"/>
            <a:ext cx="1368153" cy="3715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GB" sz="1400" dirty="0" smtClean="0">
                <a:latin typeface="Calibri" pitchFamily="34" charset="0"/>
              </a:rPr>
              <a:t>23 </a:t>
            </a:r>
            <a:r>
              <a:rPr lang="en-GB" sz="1400" dirty="0" err="1" smtClean="0">
                <a:latin typeface="Calibri" pitchFamily="34" charset="0"/>
              </a:rPr>
              <a:t>dBm</a:t>
            </a:r>
            <a:endParaRPr lang="en-GB" sz="1400" dirty="0">
              <a:latin typeface="Calibri" pitchFamily="34" charset="0"/>
            </a:endParaRPr>
          </a:p>
        </p:txBody>
      </p:sp>
      <p:sp>
        <p:nvSpPr>
          <p:cNvPr id="306" name="AutoShape 29"/>
          <p:cNvSpPr>
            <a:spLocks noChangeAspect="1" noChangeArrowheads="1"/>
          </p:cNvSpPr>
          <p:nvPr/>
        </p:nvSpPr>
        <p:spPr bwMode="auto">
          <a:xfrm flipH="1">
            <a:off x="5508104" y="548680"/>
            <a:ext cx="2727991" cy="3715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GB" sz="1200" dirty="0" smtClean="0">
                <a:solidFill>
                  <a:srgbClr val="008000"/>
                </a:solidFill>
                <a:latin typeface="Calibri" pitchFamily="34" charset="0"/>
              </a:rPr>
              <a:t>We allow up to 3dB loss in the cables</a:t>
            </a:r>
            <a:endParaRPr lang="en-GB" sz="1200" dirty="0">
              <a:solidFill>
                <a:srgbClr val="008000"/>
              </a:solidFill>
              <a:latin typeface="Calibri" pitchFamily="34" charset="0"/>
            </a:endParaRPr>
          </a:p>
        </p:txBody>
      </p:sp>
      <p:sp>
        <p:nvSpPr>
          <p:cNvPr id="307" name="AutoShape 29"/>
          <p:cNvSpPr>
            <a:spLocks noChangeAspect="1" noChangeArrowheads="1"/>
          </p:cNvSpPr>
          <p:nvPr/>
        </p:nvSpPr>
        <p:spPr bwMode="auto">
          <a:xfrm flipH="1">
            <a:off x="5508104" y="332656"/>
            <a:ext cx="2096290" cy="3715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GB" sz="1400" dirty="0" smtClean="0">
                <a:latin typeface="Calibri" pitchFamily="34" charset="0"/>
              </a:rPr>
              <a:t>15 </a:t>
            </a:r>
            <a:r>
              <a:rPr lang="en-GB" sz="1400" dirty="0" err="1" smtClean="0">
                <a:latin typeface="Calibri" pitchFamily="34" charset="0"/>
              </a:rPr>
              <a:t>dBm</a:t>
            </a:r>
            <a:r>
              <a:rPr lang="en-GB" sz="1400" dirty="0" smtClean="0">
                <a:latin typeface="Calibri" pitchFamily="34" charset="0"/>
              </a:rPr>
              <a:t> </a:t>
            </a:r>
            <a:r>
              <a:rPr lang="en-GB" sz="1100" dirty="0" smtClean="0">
                <a:latin typeface="Calibri" pitchFamily="34" charset="0"/>
              </a:rPr>
              <a:t>(need 11-14dbm)</a:t>
            </a:r>
            <a:endParaRPr lang="en-GB" sz="1400" dirty="0">
              <a:latin typeface="Calibri" pitchFamily="34" charset="0"/>
            </a:endParaRPr>
          </a:p>
        </p:txBody>
      </p:sp>
      <p:sp>
        <p:nvSpPr>
          <p:cNvPr id="308" name="AutoShape 29"/>
          <p:cNvSpPr>
            <a:spLocks noChangeAspect="1" noChangeArrowheads="1"/>
          </p:cNvSpPr>
          <p:nvPr/>
        </p:nvSpPr>
        <p:spPr bwMode="auto">
          <a:xfrm flipH="1">
            <a:off x="5506584" y="2852936"/>
            <a:ext cx="1800200" cy="3715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GB" sz="1400" dirty="0">
                <a:latin typeface="Calibri" pitchFamily="34" charset="0"/>
              </a:rPr>
              <a:t>4</a:t>
            </a:r>
            <a:r>
              <a:rPr lang="en-GB" sz="1400" dirty="0" smtClean="0">
                <a:latin typeface="Calibri" pitchFamily="34" charset="0"/>
              </a:rPr>
              <a:t> dBm </a:t>
            </a:r>
            <a:r>
              <a:rPr lang="en-GB" sz="1100" dirty="0" smtClean="0">
                <a:latin typeface="Calibri" pitchFamily="34" charset="0"/>
              </a:rPr>
              <a:t>(need 0 </a:t>
            </a:r>
            <a:r>
              <a:rPr lang="en-GB" sz="1100" dirty="0" err="1" smtClean="0">
                <a:latin typeface="Calibri" pitchFamily="34" charset="0"/>
              </a:rPr>
              <a:t>dbm</a:t>
            </a:r>
            <a:r>
              <a:rPr lang="en-GB" sz="1100" dirty="0" smtClean="0">
                <a:latin typeface="Calibri" pitchFamily="34" charset="0"/>
              </a:rPr>
              <a:t>)</a:t>
            </a:r>
            <a:endParaRPr lang="en-GB" sz="1400" dirty="0">
              <a:latin typeface="Calibri" pitchFamily="34" charset="0"/>
            </a:endParaRPr>
          </a:p>
        </p:txBody>
      </p:sp>
      <p:sp>
        <p:nvSpPr>
          <p:cNvPr id="309" name="AutoShape 29"/>
          <p:cNvSpPr>
            <a:spLocks noChangeAspect="1" noChangeArrowheads="1"/>
          </p:cNvSpPr>
          <p:nvPr/>
        </p:nvSpPr>
        <p:spPr bwMode="auto">
          <a:xfrm flipH="1">
            <a:off x="1679042" y="2869396"/>
            <a:ext cx="1122605" cy="3715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GB" sz="1400" dirty="0" smtClean="0">
                <a:latin typeface="Calibri" pitchFamily="34" charset="0"/>
              </a:rPr>
              <a:t>18.5 dBm</a:t>
            </a:r>
            <a:endParaRPr lang="en-GB" sz="1400" dirty="0">
              <a:latin typeface="Calibri" pitchFamily="34" charset="0"/>
            </a:endParaRPr>
          </a:p>
        </p:txBody>
      </p:sp>
      <p:sp>
        <p:nvSpPr>
          <p:cNvPr id="310" name="AutoShape 29"/>
          <p:cNvSpPr>
            <a:spLocks noChangeAspect="1" noChangeArrowheads="1"/>
          </p:cNvSpPr>
          <p:nvPr/>
        </p:nvSpPr>
        <p:spPr bwMode="auto">
          <a:xfrm flipH="1">
            <a:off x="4067943" y="2996952"/>
            <a:ext cx="1368153" cy="3715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GB" sz="1400" dirty="0" smtClean="0">
                <a:latin typeface="Calibri" pitchFamily="34" charset="0"/>
              </a:rPr>
              <a:t>5.5 dBm</a:t>
            </a:r>
            <a:endParaRPr lang="en-GB" sz="1400" dirty="0">
              <a:latin typeface="Calibri" pitchFamily="34" charset="0"/>
            </a:endParaRPr>
          </a:p>
        </p:txBody>
      </p:sp>
      <p:sp>
        <p:nvSpPr>
          <p:cNvPr id="311" name="AutoShape 29"/>
          <p:cNvSpPr>
            <a:spLocks noChangeAspect="1" noChangeArrowheads="1"/>
          </p:cNvSpPr>
          <p:nvPr/>
        </p:nvSpPr>
        <p:spPr bwMode="auto">
          <a:xfrm flipH="1">
            <a:off x="3995936" y="3492906"/>
            <a:ext cx="1368153" cy="3715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GB" sz="1400" dirty="0" smtClean="0">
                <a:latin typeface="Calibri" pitchFamily="34" charset="0"/>
              </a:rPr>
              <a:t>5.5 dBm</a:t>
            </a:r>
            <a:endParaRPr lang="en-GB" sz="1400" dirty="0">
              <a:latin typeface="Calibri" pitchFamily="34" charset="0"/>
            </a:endParaRPr>
          </a:p>
        </p:txBody>
      </p:sp>
      <p:sp>
        <p:nvSpPr>
          <p:cNvPr id="314" name="AutoShape 29"/>
          <p:cNvSpPr>
            <a:spLocks noChangeAspect="1" noChangeArrowheads="1"/>
          </p:cNvSpPr>
          <p:nvPr/>
        </p:nvSpPr>
        <p:spPr bwMode="auto">
          <a:xfrm flipH="1">
            <a:off x="5523658" y="3632077"/>
            <a:ext cx="1800200" cy="3715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GB" sz="1400" dirty="0">
                <a:latin typeface="Calibri" pitchFamily="34" charset="0"/>
              </a:rPr>
              <a:t>4</a:t>
            </a:r>
            <a:r>
              <a:rPr lang="en-GB" sz="1400" dirty="0" smtClean="0">
                <a:latin typeface="Calibri" pitchFamily="34" charset="0"/>
              </a:rPr>
              <a:t> dBm </a:t>
            </a:r>
            <a:r>
              <a:rPr lang="en-GB" sz="1100" dirty="0" smtClean="0">
                <a:latin typeface="Calibri" pitchFamily="34" charset="0"/>
              </a:rPr>
              <a:t>(need 0 </a:t>
            </a:r>
            <a:r>
              <a:rPr lang="en-GB" sz="1100" dirty="0" err="1" smtClean="0">
                <a:latin typeface="Calibri" pitchFamily="34" charset="0"/>
              </a:rPr>
              <a:t>dbm</a:t>
            </a:r>
            <a:r>
              <a:rPr lang="en-GB" sz="1100" dirty="0" smtClean="0">
                <a:latin typeface="Calibri" pitchFamily="34" charset="0"/>
              </a:rPr>
              <a:t>)</a:t>
            </a:r>
            <a:endParaRPr lang="en-GB" sz="1400" dirty="0">
              <a:latin typeface="Calibri" pitchFamily="34" charset="0"/>
            </a:endParaRPr>
          </a:p>
        </p:txBody>
      </p:sp>
      <p:sp>
        <p:nvSpPr>
          <p:cNvPr id="315" name="AutoShape 29"/>
          <p:cNvSpPr>
            <a:spLocks noChangeAspect="1" noChangeArrowheads="1"/>
          </p:cNvSpPr>
          <p:nvPr/>
        </p:nvSpPr>
        <p:spPr bwMode="auto">
          <a:xfrm flipH="1">
            <a:off x="755576" y="702321"/>
            <a:ext cx="1368153" cy="3715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GB" sz="1600" dirty="0" smtClean="0">
                <a:latin typeface="Calibri" pitchFamily="34" charset="0"/>
              </a:rPr>
              <a:t>MC ZVA-183+</a:t>
            </a:r>
            <a:endParaRPr lang="en-GB" sz="1600" dirty="0">
              <a:latin typeface="Calibri" pitchFamily="34" charset="0"/>
            </a:endParaRPr>
          </a:p>
        </p:txBody>
      </p:sp>
      <p:sp>
        <p:nvSpPr>
          <p:cNvPr id="316" name="AutoShape 29"/>
          <p:cNvSpPr>
            <a:spLocks noChangeAspect="1" noChangeArrowheads="1"/>
          </p:cNvSpPr>
          <p:nvPr/>
        </p:nvSpPr>
        <p:spPr bwMode="auto">
          <a:xfrm flipH="1">
            <a:off x="1475656" y="2564904"/>
            <a:ext cx="2021680" cy="3715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GB" sz="1400" dirty="0" smtClean="0">
                <a:solidFill>
                  <a:srgbClr val="660066"/>
                </a:solidFill>
                <a:latin typeface="Calibri" pitchFamily="34" charset="0"/>
              </a:rPr>
              <a:t>MC ZX60-272LN</a:t>
            </a:r>
            <a:r>
              <a:rPr lang="en-GB" sz="1400" dirty="0">
                <a:solidFill>
                  <a:srgbClr val="660066"/>
                </a:solidFill>
                <a:latin typeface="Calibri" pitchFamily="34" charset="0"/>
              </a:rPr>
              <a:t>+</a:t>
            </a:r>
          </a:p>
        </p:txBody>
      </p:sp>
      <p:grpSp>
        <p:nvGrpSpPr>
          <p:cNvPr id="318" name="Group 317"/>
          <p:cNvGrpSpPr/>
          <p:nvPr/>
        </p:nvGrpSpPr>
        <p:grpSpPr>
          <a:xfrm>
            <a:off x="2719975" y="906255"/>
            <a:ext cx="670278" cy="422701"/>
            <a:chOff x="2650859" y="4259747"/>
            <a:chExt cx="754410" cy="592466"/>
          </a:xfrm>
        </p:grpSpPr>
        <p:sp>
          <p:nvSpPr>
            <p:cNvPr id="320" name="Rectangle 45"/>
            <p:cNvSpPr>
              <a:spLocks noChangeArrowheads="1"/>
            </p:cNvSpPr>
            <p:nvPr/>
          </p:nvSpPr>
          <p:spPr bwMode="auto">
            <a:xfrm>
              <a:off x="2650859" y="4259747"/>
              <a:ext cx="754410" cy="592466"/>
            </a:xfrm>
            <a:prstGeom prst="rect">
              <a:avLst/>
            </a:prstGeom>
            <a:solidFill>
              <a:schemeClr val="bg1"/>
            </a:solidFill>
            <a:ln w="9525">
              <a:solidFill>
                <a:schemeClr val="tx1"/>
              </a:solidFill>
              <a:miter lim="800000"/>
              <a:headEnd/>
              <a:tailEnd/>
            </a:ln>
          </p:spPr>
          <p:txBody>
            <a:bodyPr wrap="none" anchor="ctr"/>
            <a:lstStyle/>
            <a:p>
              <a:endParaRPr lang="en-US" sz="900" dirty="0"/>
            </a:p>
          </p:txBody>
        </p:sp>
        <p:sp>
          <p:nvSpPr>
            <p:cNvPr id="321" name="Line 46"/>
            <p:cNvSpPr>
              <a:spLocks noChangeShapeType="1"/>
            </p:cNvSpPr>
            <p:nvPr/>
          </p:nvSpPr>
          <p:spPr bwMode="auto">
            <a:xfrm>
              <a:off x="2921447" y="4349315"/>
              <a:ext cx="221729"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GB" sz="900" dirty="0"/>
            </a:p>
          </p:txBody>
        </p:sp>
        <p:sp>
          <p:nvSpPr>
            <p:cNvPr id="322" name="Text Box 78"/>
            <p:cNvSpPr txBox="1">
              <a:spLocks noChangeArrowheads="1"/>
            </p:cNvSpPr>
            <p:nvPr/>
          </p:nvSpPr>
          <p:spPr bwMode="auto">
            <a:xfrm>
              <a:off x="2840454" y="4327127"/>
              <a:ext cx="435007" cy="41549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spcBef>
                  <a:spcPct val="50000"/>
                </a:spcBef>
              </a:pPr>
              <a:r>
                <a:rPr lang="en-GB" sz="700" dirty="0"/>
                <a:t>9</a:t>
              </a:r>
              <a:r>
                <a:rPr lang="en-GB" sz="700" dirty="0" smtClean="0"/>
                <a:t>.6 GHz BPF</a:t>
              </a:r>
              <a:endParaRPr lang="en-GB" sz="700" dirty="0"/>
            </a:p>
          </p:txBody>
        </p:sp>
        <p:sp>
          <p:nvSpPr>
            <p:cNvPr id="323" name="Line 47"/>
            <p:cNvSpPr>
              <a:spLocks noChangeShapeType="1"/>
            </p:cNvSpPr>
            <p:nvPr/>
          </p:nvSpPr>
          <p:spPr bwMode="auto">
            <a:xfrm>
              <a:off x="3143176" y="4349315"/>
              <a:ext cx="220511" cy="376377"/>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GB" sz="900" dirty="0"/>
            </a:p>
          </p:txBody>
        </p:sp>
        <p:sp>
          <p:nvSpPr>
            <p:cNvPr id="324" name="Line 47"/>
            <p:cNvSpPr>
              <a:spLocks noChangeShapeType="1"/>
            </p:cNvSpPr>
            <p:nvPr/>
          </p:nvSpPr>
          <p:spPr bwMode="auto">
            <a:xfrm flipH="1">
              <a:off x="2695625" y="4350187"/>
              <a:ext cx="220511" cy="376377"/>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GB" sz="900" dirty="0"/>
            </a:p>
          </p:txBody>
        </p:sp>
      </p:grpSp>
      <p:grpSp>
        <p:nvGrpSpPr>
          <p:cNvPr id="331" name="Group 330"/>
          <p:cNvGrpSpPr/>
          <p:nvPr/>
        </p:nvGrpSpPr>
        <p:grpSpPr>
          <a:xfrm>
            <a:off x="2410911" y="3192866"/>
            <a:ext cx="670278" cy="463571"/>
            <a:chOff x="2650859" y="4259747"/>
            <a:chExt cx="754410" cy="649750"/>
          </a:xfrm>
        </p:grpSpPr>
        <p:sp>
          <p:nvSpPr>
            <p:cNvPr id="333" name="Rectangle 45"/>
            <p:cNvSpPr>
              <a:spLocks noChangeArrowheads="1"/>
            </p:cNvSpPr>
            <p:nvPr/>
          </p:nvSpPr>
          <p:spPr bwMode="auto">
            <a:xfrm>
              <a:off x="2650859" y="4259747"/>
              <a:ext cx="754410" cy="592466"/>
            </a:xfrm>
            <a:prstGeom prst="rect">
              <a:avLst/>
            </a:prstGeom>
            <a:solidFill>
              <a:schemeClr val="bg1"/>
            </a:solidFill>
            <a:ln w="9525">
              <a:solidFill>
                <a:schemeClr val="tx1"/>
              </a:solidFill>
              <a:miter lim="800000"/>
              <a:headEnd/>
              <a:tailEnd/>
            </a:ln>
          </p:spPr>
          <p:txBody>
            <a:bodyPr wrap="none" anchor="ctr"/>
            <a:lstStyle/>
            <a:p>
              <a:endParaRPr lang="en-US" sz="900" dirty="0"/>
            </a:p>
          </p:txBody>
        </p:sp>
        <p:sp>
          <p:nvSpPr>
            <p:cNvPr id="334" name="Line 46"/>
            <p:cNvSpPr>
              <a:spLocks noChangeShapeType="1"/>
            </p:cNvSpPr>
            <p:nvPr/>
          </p:nvSpPr>
          <p:spPr bwMode="auto">
            <a:xfrm>
              <a:off x="2921447" y="4349315"/>
              <a:ext cx="221729"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GB" sz="900" dirty="0"/>
            </a:p>
          </p:txBody>
        </p:sp>
        <p:sp>
          <p:nvSpPr>
            <p:cNvPr id="335" name="Text Box 78"/>
            <p:cNvSpPr txBox="1">
              <a:spLocks noChangeArrowheads="1"/>
            </p:cNvSpPr>
            <p:nvPr/>
          </p:nvSpPr>
          <p:spPr bwMode="auto">
            <a:xfrm>
              <a:off x="2840454" y="4327127"/>
              <a:ext cx="435007" cy="58237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spcBef>
                  <a:spcPct val="50000"/>
                </a:spcBef>
              </a:pPr>
              <a:r>
                <a:rPr lang="en-GB" sz="700" dirty="0" smtClean="0"/>
                <a:t>2.4 GHz BPF</a:t>
              </a:r>
              <a:endParaRPr lang="en-GB" sz="700" dirty="0"/>
            </a:p>
          </p:txBody>
        </p:sp>
        <p:sp>
          <p:nvSpPr>
            <p:cNvPr id="336" name="Line 47"/>
            <p:cNvSpPr>
              <a:spLocks noChangeShapeType="1"/>
            </p:cNvSpPr>
            <p:nvPr/>
          </p:nvSpPr>
          <p:spPr bwMode="auto">
            <a:xfrm>
              <a:off x="3143176" y="4349315"/>
              <a:ext cx="220511" cy="376377"/>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GB" sz="900" dirty="0"/>
            </a:p>
          </p:txBody>
        </p:sp>
        <p:sp>
          <p:nvSpPr>
            <p:cNvPr id="338" name="Line 47"/>
            <p:cNvSpPr>
              <a:spLocks noChangeShapeType="1"/>
            </p:cNvSpPr>
            <p:nvPr/>
          </p:nvSpPr>
          <p:spPr bwMode="auto">
            <a:xfrm flipH="1">
              <a:off x="2695625" y="4350187"/>
              <a:ext cx="220511" cy="376377"/>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GB" sz="900" dirty="0"/>
            </a:p>
          </p:txBody>
        </p:sp>
      </p:grpSp>
      <p:sp>
        <p:nvSpPr>
          <p:cNvPr id="339" name="AutoShape 29"/>
          <p:cNvSpPr>
            <a:spLocks noChangeAspect="1" noChangeArrowheads="1"/>
          </p:cNvSpPr>
          <p:nvPr/>
        </p:nvSpPr>
        <p:spPr bwMode="auto">
          <a:xfrm flipH="1">
            <a:off x="2483768" y="2913993"/>
            <a:ext cx="1080901" cy="3715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GB" sz="1400" dirty="0" smtClean="0">
                <a:latin typeface="Calibri" pitchFamily="34" charset="0"/>
              </a:rPr>
              <a:t>16.5 dBm</a:t>
            </a:r>
            <a:endParaRPr lang="en-GB" sz="1400" dirty="0">
              <a:latin typeface="Calibri" pitchFamily="34" charset="0"/>
            </a:endParaRPr>
          </a:p>
        </p:txBody>
      </p:sp>
      <p:sp>
        <p:nvSpPr>
          <p:cNvPr id="169" name="AutoShape 29"/>
          <p:cNvSpPr>
            <a:spLocks noChangeAspect="1" noChangeArrowheads="1"/>
          </p:cNvSpPr>
          <p:nvPr/>
        </p:nvSpPr>
        <p:spPr bwMode="auto">
          <a:xfrm flipH="1">
            <a:off x="5364088" y="3273481"/>
            <a:ext cx="2736304" cy="3715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GB" sz="1200" dirty="0" smtClean="0">
                <a:solidFill>
                  <a:srgbClr val="008000"/>
                </a:solidFill>
                <a:latin typeface="Calibri" pitchFamily="34" charset="0"/>
              </a:rPr>
              <a:t>We allow up to 3-4dB loss in the cables</a:t>
            </a:r>
            <a:endParaRPr lang="en-GB" sz="1200" dirty="0">
              <a:solidFill>
                <a:srgbClr val="008000"/>
              </a:solidFill>
              <a:latin typeface="Calibri" pitchFamily="34" charset="0"/>
            </a:endParaRPr>
          </a:p>
        </p:txBody>
      </p:sp>
      <p:sp>
        <p:nvSpPr>
          <p:cNvPr id="2" name="Rectangle 1"/>
          <p:cNvSpPr/>
          <p:nvPr/>
        </p:nvSpPr>
        <p:spPr>
          <a:xfrm>
            <a:off x="1978554" y="3626257"/>
            <a:ext cx="1339817" cy="307777"/>
          </a:xfrm>
          <a:prstGeom prst="rect">
            <a:avLst/>
          </a:prstGeom>
        </p:spPr>
        <p:txBody>
          <a:bodyPr wrap="none">
            <a:spAutoFit/>
          </a:bodyPr>
          <a:lstStyle/>
          <a:p>
            <a:r>
              <a:rPr lang="en-GB" sz="1400" dirty="0" smtClean="0">
                <a:solidFill>
                  <a:srgbClr val="660066"/>
                </a:solidFill>
              </a:rPr>
              <a:t>MC ZFBP-2400</a:t>
            </a:r>
            <a:r>
              <a:rPr lang="en-GB" sz="1400" dirty="0">
                <a:solidFill>
                  <a:srgbClr val="660066"/>
                </a:solidFill>
              </a:rPr>
              <a:t>+</a:t>
            </a:r>
          </a:p>
        </p:txBody>
      </p:sp>
      <p:sp>
        <p:nvSpPr>
          <p:cNvPr id="3" name="Rectangle 2"/>
          <p:cNvSpPr/>
          <p:nvPr/>
        </p:nvSpPr>
        <p:spPr>
          <a:xfrm>
            <a:off x="1467974" y="1755129"/>
            <a:ext cx="1467068" cy="523220"/>
          </a:xfrm>
          <a:prstGeom prst="rect">
            <a:avLst/>
          </a:prstGeom>
        </p:spPr>
        <p:txBody>
          <a:bodyPr wrap="none">
            <a:spAutoFit/>
          </a:bodyPr>
          <a:lstStyle/>
          <a:p>
            <a:pPr algn="ctr"/>
            <a:r>
              <a:rPr lang="en-GB" sz="1400" dirty="0" err="1" smtClean="0">
                <a:solidFill>
                  <a:srgbClr val="660066"/>
                </a:solidFill>
              </a:rPr>
              <a:t>Marki</a:t>
            </a:r>
            <a:r>
              <a:rPr lang="en-GB" sz="1400" dirty="0" smtClean="0">
                <a:solidFill>
                  <a:srgbClr val="660066"/>
                </a:solidFill>
              </a:rPr>
              <a:t> Microwave</a:t>
            </a:r>
          </a:p>
          <a:p>
            <a:pPr algn="ctr"/>
            <a:r>
              <a:rPr lang="en-GB" sz="1400" dirty="0" smtClean="0">
                <a:solidFill>
                  <a:srgbClr val="660066"/>
                </a:solidFill>
              </a:rPr>
              <a:t>FB-0955</a:t>
            </a:r>
            <a:endParaRPr lang="en-GB" sz="1400" dirty="0">
              <a:solidFill>
                <a:srgbClr val="660066"/>
              </a:solidFill>
            </a:endParaRPr>
          </a:p>
        </p:txBody>
      </p:sp>
      <p:sp>
        <p:nvSpPr>
          <p:cNvPr id="4" name="Rectangle 3"/>
          <p:cNvSpPr/>
          <p:nvPr/>
        </p:nvSpPr>
        <p:spPr>
          <a:xfrm>
            <a:off x="1517262" y="5183976"/>
            <a:ext cx="1467068" cy="523220"/>
          </a:xfrm>
          <a:prstGeom prst="rect">
            <a:avLst/>
          </a:prstGeom>
        </p:spPr>
        <p:txBody>
          <a:bodyPr wrap="none">
            <a:spAutoFit/>
          </a:bodyPr>
          <a:lstStyle/>
          <a:p>
            <a:pPr algn="ctr"/>
            <a:r>
              <a:rPr lang="en-GB" sz="1400" dirty="0" err="1" smtClean="0">
                <a:solidFill>
                  <a:srgbClr val="660066"/>
                </a:solidFill>
              </a:rPr>
              <a:t>Marki</a:t>
            </a:r>
            <a:r>
              <a:rPr lang="en-GB" sz="1400" dirty="0" smtClean="0">
                <a:solidFill>
                  <a:srgbClr val="660066"/>
                </a:solidFill>
              </a:rPr>
              <a:t> Microwave</a:t>
            </a:r>
          </a:p>
          <a:p>
            <a:pPr algn="ctr"/>
            <a:r>
              <a:rPr lang="en-GB" sz="1400" dirty="0" smtClean="0">
                <a:solidFill>
                  <a:srgbClr val="660066"/>
                </a:solidFill>
              </a:rPr>
              <a:t>FB-1215</a:t>
            </a:r>
            <a:endParaRPr lang="en-GB" sz="1400" dirty="0">
              <a:solidFill>
                <a:srgbClr val="660066"/>
              </a:solidFill>
            </a:endParaRPr>
          </a:p>
        </p:txBody>
      </p:sp>
      <p:sp>
        <p:nvSpPr>
          <p:cNvPr id="6" name="Rectangle 5"/>
          <p:cNvSpPr/>
          <p:nvPr/>
        </p:nvSpPr>
        <p:spPr>
          <a:xfrm>
            <a:off x="523758" y="6201551"/>
            <a:ext cx="1467068" cy="523220"/>
          </a:xfrm>
          <a:prstGeom prst="rect">
            <a:avLst/>
          </a:prstGeom>
        </p:spPr>
        <p:txBody>
          <a:bodyPr wrap="none">
            <a:spAutoFit/>
          </a:bodyPr>
          <a:lstStyle/>
          <a:p>
            <a:pPr algn="ctr"/>
            <a:r>
              <a:rPr lang="en-GB" sz="1400" dirty="0" err="1" smtClean="0">
                <a:solidFill>
                  <a:srgbClr val="660066"/>
                </a:solidFill>
              </a:rPr>
              <a:t>Marki</a:t>
            </a:r>
            <a:r>
              <a:rPr lang="en-GB" sz="1400" dirty="0" smtClean="0">
                <a:solidFill>
                  <a:srgbClr val="660066"/>
                </a:solidFill>
              </a:rPr>
              <a:t> Microwave</a:t>
            </a:r>
          </a:p>
          <a:p>
            <a:pPr algn="ctr"/>
            <a:r>
              <a:rPr lang="en-GB" sz="1400" dirty="0" smtClean="0">
                <a:solidFill>
                  <a:srgbClr val="660066"/>
                </a:solidFill>
              </a:rPr>
              <a:t>AQA-1933</a:t>
            </a:r>
            <a:endParaRPr lang="en-GB" sz="1400" dirty="0">
              <a:solidFill>
                <a:srgbClr val="660066"/>
              </a:solidFill>
            </a:endParaRPr>
          </a:p>
        </p:txBody>
      </p:sp>
      <p:sp>
        <p:nvSpPr>
          <p:cNvPr id="8" name="Rectangle 7"/>
          <p:cNvSpPr/>
          <p:nvPr/>
        </p:nvSpPr>
        <p:spPr>
          <a:xfrm>
            <a:off x="2339752" y="6201869"/>
            <a:ext cx="1800200" cy="523220"/>
          </a:xfrm>
          <a:prstGeom prst="rect">
            <a:avLst/>
          </a:prstGeom>
        </p:spPr>
        <p:txBody>
          <a:bodyPr wrap="square">
            <a:spAutoFit/>
          </a:bodyPr>
          <a:lstStyle/>
          <a:p>
            <a:pPr algn="ctr"/>
            <a:r>
              <a:rPr lang="en-GB" sz="1400" dirty="0" smtClean="0">
                <a:solidFill>
                  <a:srgbClr val="660066"/>
                </a:solidFill>
              </a:rPr>
              <a:t>MC</a:t>
            </a:r>
          </a:p>
          <a:p>
            <a:pPr algn="ctr"/>
            <a:r>
              <a:rPr lang="en-GB" sz="1400" dirty="0" smtClean="0">
                <a:solidFill>
                  <a:srgbClr val="660066"/>
                </a:solidFill>
              </a:rPr>
              <a:t>ZVE-3W-183+</a:t>
            </a:r>
            <a:endParaRPr lang="en-GB" sz="1400" dirty="0">
              <a:solidFill>
                <a:srgbClr val="660066"/>
              </a:solidFill>
            </a:endParaRPr>
          </a:p>
        </p:txBody>
      </p:sp>
      <p:grpSp>
        <p:nvGrpSpPr>
          <p:cNvPr id="170" name="Group 169"/>
          <p:cNvGrpSpPr/>
          <p:nvPr/>
        </p:nvGrpSpPr>
        <p:grpSpPr>
          <a:xfrm>
            <a:off x="3781117" y="5771018"/>
            <a:ext cx="670278" cy="463571"/>
            <a:chOff x="2650859" y="4259747"/>
            <a:chExt cx="754410" cy="649750"/>
          </a:xfrm>
        </p:grpSpPr>
        <p:sp>
          <p:nvSpPr>
            <p:cNvPr id="174" name="Rectangle 45"/>
            <p:cNvSpPr>
              <a:spLocks noChangeArrowheads="1"/>
            </p:cNvSpPr>
            <p:nvPr/>
          </p:nvSpPr>
          <p:spPr bwMode="auto">
            <a:xfrm>
              <a:off x="2650859" y="4259747"/>
              <a:ext cx="754410" cy="592466"/>
            </a:xfrm>
            <a:prstGeom prst="rect">
              <a:avLst/>
            </a:prstGeom>
            <a:solidFill>
              <a:schemeClr val="bg1"/>
            </a:solidFill>
            <a:ln w="9525">
              <a:solidFill>
                <a:schemeClr val="tx1"/>
              </a:solidFill>
              <a:miter lim="800000"/>
              <a:headEnd/>
              <a:tailEnd/>
            </a:ln>
          </p:spPr>
          <p:txBody>
            <a:bodyPr wrap="none" anchor="ctr"/>
            <a:lstStyle/>
            <a:p>
              <a:endParaRPr lang="en-US" sz="900" dirty="0"/>
            </a:p>
          </p:txBody>
        </p:sp>
        <p:sp>
          <p:nvSpPr>
            <p:cNvPr id="176" name="Line 46"/>
            <p:cNvSpPr>
              <a:spLocks noChangeShapeType="1"/>
            </p:cNvSpPr>
            <p:nvPr/>
          </p:nvSpPr>
          <p:spPr bwMode="auto">
            <a:xfrm>
              <a:off x="2921447" y="4349315"/>
              <a:ext cx="221729"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GB" sz="900" dirty="0"/>
            </a:p>
          </p:txBody>
        </p:sp>
        <p:sp>
          <p:nvSpPr>
            <p:cNvPr id="177" name="Text Box 78"/>
            <p:cNvSpPr txBox="1">
              <a:spLocks noChangeArrowheads="1"/>
            </p:cNvSpPr>
            <p:nvPr/>
          </p:nvSpPr>
          <p:spPr bwMode="auto">
            <a:xfrm>
              <a:off x="2840454" y="4327127"/>
              <a:ext cx="435007" cy="58237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spcBef>
                  <a:spcPct val="50000"/>
                </a:spcBef>
              </a:pPr>
              <a:r>
                <a:rPr lang="en-GB" sz="700" dirty="0" smtClean="0"/>
                <a:t>11.6 GHz BPF</a:t>
              </a:r>
              <a:endParaRPr lang="en-GB" sz="700" dirty="0"/>
            </a:p>
          </p:txBody>
        </p:sp>
        <p:sp>
          <p:nvSpPr>
            <p:cNvPr id="178" name="Line 47"/>
            <p:cNvSpPr>
              <a:spLocks noChangeShapeType="1"/>
            </p:cNvSpPr>
            <p:nvPr/>
          </p:nvSpPr>
          <p:spPr bwMode="auto">
            <a:xfrm>
              <a:off x="3143176" y="4349315"/>
              <a:ext cx="220511" cy="376377"/>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GB" sz="900" dirty="0"/>
            </a:p>
          </p:txBody>
        </p:sp>
        <p:sp>
          <p:nvSpPr>
            <p:cNvPr id="179" name="Line 47"/>
            <p:cNvSpPr>
              <a:spLocks noChangeShapeType="1"/>
            </p:cNvSpPr>
            <p:nvPr/>
          </p:nvSpPr>
          <p:spPr bwMode="auto">
            <a:xfrm flipH="1">
              <a:off x="2695625" y="4350187"/>
              <a:ext cx="220511" cy="376377"/>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GB" sz="900" dirty="0"/>
            </a:p>
          </p:txBody>
        </p:sp>
      </p:grpSp>
      <p:sp>
        <p:nvSpPr>
          <p:cNvPr id="9" name="Marcador de fecha 8"/>
          <p:cNvSpPr>
            <a:spLocks noGrp="1"/>
          </p:cNvSpPr>
          <p:nvPr>
            <p:ph type="dt" sz="half" idx="10"/>
          </p:nvPr>
        </p:nvSpPr>
        <p:spPr/>
        <p:txBody>
          <a:bodyPr/>
          <a:lstStyle/>
          <a:p>
            <a:r>
              <a:rPr lang="es-ES_tradnl" smtClean="0">
                <a:solidFill>
                  <a:prstClr val="black">
                    <a:tint val="75000"/>
                  </a:prstClr>
                </a:solidFill>
              </a:rPr>
              <a:t>30 May - 5 June 2016</a:t>
            </a:r>
            <a:endParaRPr lang="en-US">
              <a:solidFill>
                <a:prstClr val="black">
                  <a:tint val="75000"/>
                </a:prstClr>
              </a:solidFill>
            </a:endParaRPr>
          </a:p>
        </p:txBody>
      </p:sp>
      <p:sp>
        <p:nvSpPr>
          <p:cNvPr id="10" name="Marcador de pie de página 9"/>
          <p:cNvSpPr>
            <a:spLocks noGrp="1"/>
          </p:cNvSpPr>
          <p:nvPr>
            <p:ph type="ftr" sz="quarter" idx="11"/>
          </p:nvPr>
        </p:nvSpPr>
        <p:spPr/>
        <p:txBody>
          <a:bodyPr/>
          <a:lstStyle/>
          <a:p>
            <a:r>
              <a:rPr lang="en-GB" smtClean="0"/>
              <a:t>ECFA LCWS 2016</a:t>
            </a:r>
            <a:endParaRPr lang="es-ES" dirty="0"/>
          </a:p>
        </p:txBody>
      </p:sp>
      <p:sp>
        <p:nvSpPr>
          <p:cNvPr id="11" name="Marcador de número de diapositiva 10"/>
          <p:cNvSpPr>
            <a:spLocks noGrp="1"/>
          </p:cNvSpPr>
          <p:nvPr>
            <p:ph type="sldNum" sz="quarter" idx="12"/>
          </p:nvPr>
        </p:nvSpPr>
        <p:spPr/>
        <p:txBody>
          <a:bodyPr/>
          <a:lstStyle/>
          <a:p>
            <a:fld id="{9A43A518-2C89-46D8-985F-EB86B73A5824}" type="slidenum">
              <a:rPr lang="en-US" smtClean="0">
                <a:solidFill>
                  <a:prstClr val="black">
                    <a:tint val="75000"/>
                  </a:prstClr>
                </a:solidFill>
              </a:rPr>
              <a:pPr/>
              <a:t>76</a:t>
            </a:fld>
            <a:endParaRPr lang="en-US">
              <a:solidFill>
                <a:prstClr val="black">
                  <a:tint val="75000"/>
                </a:prstClr>
              </a:solidFill>
            </a:endParaRPr>
          </a:p>
        </p:txBody>
      </p:sp>
    </p:spTree>
    <p:extLst>
      <p:ext uri="{BB962C8B-B14F-4D97-AF65-F5344CB8AC3E}">
        <p14:creationId xmlns:p14="http://schemas.microsoft.com/office/powerpoint/2010/main" val="256999547"/>
      </p:ext>
    </p:extLst>
  </p:cSld>
  <p:clrMapOvr>
    <a:masterClrMapping/>
  </p:clrMapOvr>
  <p:timing>
    <p:tnLst>
      <p:par>
        <p:cTn xmlns:p14="http://schemas.microsoft.com/office/powerpoint/2010/mai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fecha 3"/>
          <p:cNvSpPr>
            <a:spLocks noGrp="1"/>
          </p:cNvSpPr>
          <p:nvPr>
            <p:ph type="dt" sz="half" idx="10"/>
          </p:nvPr>
        </p:nvSpPr>
        <p:spPr/>
        <p:txBody>
          <a:bodyPr/>
          <a:lstStyle/>
          <a:p>
            <a:r>
              <a:rPr lang="es-ES_tradnl" smtClean="0">
                <a:solidFill>
                  <a:prstClr val="black">
                    <a:tint val="75000"/>
                  </a:prstClr>
                </a:solidFill>
              </a:rPr>
              <a:t>30 May - 5 June 2016</a:t>
            </a:r>
            <a:endParaRPr lang="en-US">
              <a:solidFill>
                <a:prstClr val="black">
                  <a:tint val="75000"/>
                </a:prstClr>
              </a:solidFill>
            </a:endParaRPr>
          </a:p>
        </p:txBody>
      </p:sp>
      <p:sp>
        <p:nvSpPr>
          <p:cNvPr id="5" name="Marcador de pie de página 4"/>
          <p:cNvSpPr>
            <a:spLocks noGrp="1"/>
          </p:cNvSpPr>
          <p:nvPr>
            <p:ph type="ftr" sz="quarter" idx="11"/>
          </p:nvPr>
        </p:nvSpPr>
        <p:spPr/>
        <p:txBody>
          <a:bodyPr/>
          <a:lstStyle/>
          <a:p>
            <a:r>
              <a:rPr lang="en-GB" smtClean="0"/>
              <a:t>ECFA LCWS 2016</a:t>
            </a:r>
            <a:endParaRPr lang="es-ES" dirty="0"/>
          </a:p>
        </p:txBody>
      </p:sp>
      <p:sp>
        <p:nvSpPr>
          <p:cNvPr id="6" name="Marcador de número de diapositiva 5"/>
          <p:cNvSpPr>
            <a:spLocks noGrp="1"/>
          </p:cNvSpPr>
          <p:nvPr>
            <p:ph type="sldNum" sz="quarter" idx="12"/>
          </p:nvPr>
        </p:nvSpPr>
        <p:spPr/>
        <p:txBody>
          <a:bodyPr/>
          <a:lstStyle/>
          <a:p>
            <a:fld id="{9A43A518-2C89-46D8-985F-EB86B73A5824}" type="slidenum">
              <a:rPr lang="en-US" smtClean="0">
                <a:solidFill>
                  <a:prstClr val="black">
                    <a:tint val="75000"/>
                  </a:prstClr>
                </a:solidFill>
              </a:rPr>
              <a:pPr/>
              <a:t>77</a:t>
            </a:fld>
            <a:endParaRPr lang="en-US">
              <a:solidFill>
                <a:prstClr val="black">
                  <a:tint val="75000"/>
                </a:prstClr>
              </a:solidFill>
            </a:endParaRPr>
          </a:p>
        </p:txBody>
      </p:sp>
      <p:pic>
        <p:nvPicPr>
          <p:cNvPr id="7" name="Imagen 6" descr="IMG_20160212_145641.jpg"/>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611560" y="1124744"/>
            <a:ext cx="3131840" cy="4175787"/>
          </a:xfrm>
          <a:prstGeom prst="rect">
            <a:avLst/>
          </a:prstGeom>
        </p:spPr>
      </p:pic>
      <p:pic>
        <p:nvPicPr>
          <p:cNvPr id="8" name="Imagen 7" descr="IMG_20160226_124218.jpg"/>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3851920" y="1124744"/>
            <a:ext cx="3707904" cy="2780928"/>
          </a:xfrm>
          <a:prstGeom prst="rect">
            <a:avLst/>
          </a:prstGeom>
        </p:spPr>
      </p:pic>
    </p:spTree>
    <p:extLst>
      <p:ext uri="{BB962C8B-B14F-4D97-AF65-F5344CB8AC3E}">
        <p14:creationId xmlns:p14="http://schemas.microsoft.com/office/powerpoint/2010/main" val="2144770387"/>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9" name="TextBox 328"/>
          <p:cNvSpPr txBox="1"/>
          <p:nvPr/>
        </p:nvSpPr>
        <p:spPr>
          <a:xfrm>
            <a:off x="1907704" y="836712"/>
            <a:ext cx="5616624" cy="461665"/>
          </a:xfrm>
          <a:prstGeom prst="rect">
            <a:avLst/>
          </a:prstGeom>
          <a:noFill/>
        </p:spPr>
        <p:txBody>
          <a:bodyPr wrap="square" rtlCol="0">
            <a:spAutoFit/>
          </a:bodyPr>
          <a:lstStyle/>
          <a:p>
            <a:pPr algn="ctr"/>
            <a:r>
              <a:rPr lang="en-GB" sz="2400" dirty="0" smtClean="0">
                <a:solidFill>
                  <a:srgbClr val="0070C0"/>
                </a:solidFill>
              </a:rPr>
              <a:t>Up-mixing Stages XBOX-3</a:t>
            </a:r>
            <a:endParaRPr lang="en-GB" sz="2400" dirty="0">
              <a:solidFill>
                <a:srgbClr val="0070C0"/>
              </a:solidFill>
            </a:endParaRPr>
          </a:p>
        </p:txBody>
      </p:sp>
      <p:cxnSp>
        <p:nvCxnSpPr>
          <p:cNvPr id="279" name="Straight Connector 9"/>
          <p:cNvCxnSpPr>
            <a:endCxn id="396" idx="4"/>
          </p:cNvCxnSpPr>
          <p:nvPr/>
        </p:nvCxnSpPr>
        <p:spPr>
          <a:xfrm>
            <a:off x="5608969" y="2202858"/>
            <a:ext cx="2632" cy="1093663"/>
          </a:xfrm>
          <a:prstGeom prst="straightConnector1">
            <a:avLst/>
          </a:prstGeom>
          <a:noFill/>
          <a:ln w="44450">
            <a:solidFill>
              <a:srgbClr val="3366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80" name="Straight Connector 9"/>
          <p:cNvCxnSpPr/>
          <p:nvPr/>
        </p:nvCxnSpPr>
        <p:spPr>
          <a:xfrm flipV="1">
            <a:off x="2620765" y="2763158"/>
            <a:ext cx="2666201" cy="18579"/>
          </a:xfrm>
          <a:prstGeom prst="straightConnector1">
            <a:avLst/>
          </a:prstGeom>
          <a:noFill/>
          <a:ln w="44450">
            <a:solidFill>
              <a:srgbClr val="3366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82" name="Line 56"/>
          <p:cNvSpPr>
            <a:spLocks noChangeShapeType="1"/>
          </p:cNvSpPr>
          <p:nvPr/>
        </p:nvSpPr>
        <p:spPr bwMode="auto">
          <a:xfrm>
            <a:off x="1831418" y="3295411"/>
            <a:ext cx="0" cy="0"/>
          </a:xfrm>
          <a:prstGeom prst="line">
            <a:avLst/>
          </a:prstGeom>
          <a:noFill/>
          <a:ln w="34925">
            <a:solidFill>
              <a:srgbClr val="3399FF"/>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GB" dirty="0"/>
          </a:p>
        </p:txBody>
      </p:sp>
      <p:sp>
        <p:nvSpPr>
          <p:cNvPr id="283" name="AutoShape 29"/>
          <p:cNvSpPr>
            <a:spLocks noChangeAspect="1" noChangeArrowheads="1"/>
          </p:cNvSpPr>
          <p:nvPr/>
        </p:nvSpPr>
        <p:spPr bwMode="auto">
          <a:xfrm flipH="1">
            <a:off x="1772754" y="2577386"/>
            <a:ext cx="829371" cy="3715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GB" sz="1600" dirty="0" smtClean="0">
                <a:latin typeface="Calibri" pitchFamily="34" charset="0"/>
              </a:rPr>
              <a:t>9.6 GHz input  </a:t>
            </a:r>
            <a:endParaRPr lang="en-GB" sz="1600" dirty="0">
              <a:latin typeface="Calibri" pitchFamily="34" charset="0"/>
            </a:endParaRPr>
          </a:p>
        </p:txBody>
      </p:sp>
      <p:grpSp>
        <p:nvGrpSpPr>
          <p:cNvPr id="312" name="Group 14"/>
          <p:cNvGrpSpPr>
            <a:grpSpLocks/>
          </p:cNvGrpSpPr>
          <p:nvPr/>
        </p:nvGrpSpPr>
        <p:grpSpPr bwMode="auto">
          <a:xfrm>
            <a:off x="5408394" y="1807366"/>
            <a:ext cx="406413" cy="406474"/>
            <a:chOff x="2232" y="1772"/>
            <a:chExt cx="552" cy="520"/>
          </a:xfrm>
          <a:solidFill>
            <a:schemeClr val="bg1"/>
          </a:solidFill>
        </p:grpSpPr>
        <p:sp>
          <p:nvSpPr>
            <p:cNvPr id="313" name="Oval 20"/>
            <p:cNvSpPr>
              <a:spLocks noChangeArrowheads="1"/>
            </p:cNvSpPr>
            <p:nvPr/>
          </p:nvSpPr>
          <p:spPr bwMode="auto">
            <a:xfrm flipV="1">
              <a:off x="2232" y="1772"/>
              <a:ext cx="552" cy="520"/>
            </a:xfrm>
            <a:prstGeom prst="ellipse">
              <a:avLst/>
            </a:prstGeom>
            <a:grpFill/>
            <a:ln w="9525" algn="ctr">
              <a:solidFill>
                <a:schemeClr val="tx1"/>
              </a:solidFill>
              <a:round/>
              <a:headEnd/>
              <a:tailEnd/>
            </a:ln>
            <a:extLst/>
          </p:spPr>
          <p:txBody>
            <a:bodyPr rot="10800000" anchor="ctr"/>
            <a:lstStyle/>
            <a:p>
              <a:endParaRPr lang="en-US" dirty="0"/>
            </a:p>
          </p:txBody>
        </p:sp>
        <p:sp>
          <p:nvSpPr>
            <p:cNvPr id="317" name="Line 21"/>
            <p:cNvSpPr>
              <a:spLocks noChangeShapeType="1"/>
            </p:cNvSpPr>
            <p:nvPr/>
          </p:nvSpPr>
          <p:spPr bwMode="auto">
            <a:xfrm flipV="1">
              <a:off x="2302" y="1848"/>
              <a:ext cx="407" cy="360"/>
            </a:xfrm>
            <a:prstGeom prst="line">
              <a:avLst/>
            </a:prstGeom>
            <a:grpFill/>
            <a:ln w="9525">
              <a:solidFill>
                <a:schemeClr val="tx1"/>
              </a:solidFill>
              <a:round/>
              <a:headEnd/>
              <a:tailEnd/>
            </a:ln>
            <a:extLst/>
          </p:spPr>
          <p:txBody>
            <a:bodyPr>
              <a:spAutoFit/>
            </a:bodyPr>
            <a:lstStyle/>
            <a:p>
              <a:endParaRPr lang="en-GB" dirty="0"/>
            </a:p>
          </p:txBody>
        </p:sp>
        <p:sp>
          <p:nvSpPr>
            <p:cNvPr id="319" name="Line 22"/>
            <p:cNvSpPr>
              <a:spLocks noChangeShapeType="1"/>
            </p:cNvSpPr>
            <p:nvPr/>
          </p:nvSpPr>
          <p:spPr bwMode="auto">
            <a:xfrm flipH="1" flipV="1">
              <a:off x="2307" y="1840"/>
              <a:ext cx="409" cy="360"/>
            </a:xfrm>
            <a:prstGeom prst="line">
              <a:avLst/>
            </a:prstGeom>
            <a:grpFill/>
            <a:ln w="9525">
              <a:solidFill>
                <a:schemeClr val="tx1"/>
              </a:solidFill>
              <a:round/>
              <a:headEnd/>
              <a:tailEnd/>
            </a:ln>
            <a:extLst/>
          </p:spPr>
          <p:txBody>
            <a:bodyPr>
              <a:spAutoFit/>
            </a:bodyPr>
            <a:lstStyle/>
            <a:p>
              <a:endParaRPr lang="en-GB" dirty="0"/>
            </a:p>
          </p:txBody>
        </p:sp>
      </p:grpSp>
      <p:cxnSp>
        <p:nvCxnSpPr>
          <p:cNvPr id="325" name="Straight Connector 9"/>
          <p:cNvCxnSpPr>
            <a:stCxn id="313" idx="6"/>
          </p:cNvCxnSpPr>
          <p:nvPr/>
        </p:nvCxnSpPr>
        <p:spPr>
          <a:xfrm>
            <a:off x="5814807" y="2010603"/>
            <a:ext cx="2681732" cy="31051"/>
          </a:xfrm>
          <a:prstGeom prst="bentConnector3">
            <a:avLst>
              <a:gd name="adj1" fmla="val 50000"/>
            </a:avLst>
          </a:prstGeom>
          <a:noFill/>
          <a:ln w="44450">
            <a:solidFill>
              <a:srgbClr val="3366FF"/>
            </a:solidFill>
            <a:round/>
            <a:headEnd/>
            <a:tailEnd type="triangle"/>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26" name="AutoShape 29"/>
          <p:cNvSpPr>
            <a:spLocks noChangeAspect="1" noChangeArrowheads="1"/>
          </p:cNvSpPr>
          <p:nvPr/>
        </p:nvSpPr>
        <p:spPr bwMode="auto">
          <a:xfrm flipH="1">
            <a:off x="8280515" y="1369440"/>
            <a:ext cx="574524" cy="4320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GB" sz="1100" dirty="0" smtClean="0">
                <a:latin typeface="Calibri" pitchFamily="34" charset="0"/>
              </a:rPr>
              <a:t>To TWT</a:t>
            </a:r>
            <a:endParaRPr lang="en-GB" sz="1100" dirty="0">
              <a:latin typeface="Calibri" pitchFamily="34" charset="0"/>
            </a:endParaRPr>
          </a:p>
        </p:txBody>
      </p:sp>
      <p:grpSp>
        <p:nvGrpSpPr>
          <p:cNvPr id="391" name="Group 390"/>
          <p:cNvGrpSpPr/>
          <p:nvPr/>
        </p:nvGrpSpPr>
        <p:grpSpPr>
          <a:xfrm>
            <a:off x="5286966" y="2466745"/>
            <a:ext cx="719160" cy="547018"/>
            <a:chOff x="4639736" y="2654397"/>
            <a:chExt cx="719160" cy="547018"/>
          </a:xfrm>
        </p:grpSpPr>
        <p:sp>
          <p:nvSpPr>
            <p:cNvPr id="392" name="Rectangle 45"/>
            <p:cNvSpPr>
              <a:spLocks noChangeArrowheads="1"/>
            </p:cNvSpPr>
            <p:nvPr/>
          </p:nvSpPr>
          <p:spPr bwMode="auto">
            <a:xfrm>
              <a:off x="4639736" y="2654397"/>
              <a:ext cx="719160" cy="547018"/>
            </a:xfrm>
            <a:prstGeom prst="rect">
              <a:avLst/>
            </a:prstGeom>
            <a:solidFill>
              <a:schemeClr val="bg1"/>
            </a:solidFill>
            <a:ln w="9525">
              <a:solidFill>
                <a:schemeClr val="tx1"/>
              </a:solidFill>
              <a:miter lim="800000"/>
              <a:headEnd/>
              <a:tailEnd/>
            </a:ln>
          </p:spPr>
          <p:txBody>
            <a:bodyPr wrap="none" anchor="ctr"/>
            <a:lstStyle/>
            <a:p>
              <a:endParaRPr lang="en-US" dirty="0"/>
            </a:p>
          </p:txBody>
        </p:sp>
        <p:sp>
          <p:nvSpPr>
            <p:cNvPr id="393" name="Text Box 78"/>
            <p:cNvSpPr txBox="1">
              <a:spLocks noChangeArrowheads="1"/>
            </p:cNvSpPr>
            <p:nvPr/>
          </p:nvSpPr>
          <p:spPr bwMode="auto">
            <a:xfrm>
              <a:off x="4639736" y="2774017"/>
              <a:ext cx="719160" cy="30777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spcBef>
                  <a:spcPct val="50000"/>
                </a:spcBef>
              </a:pPr>
              <a:r>
                <a:rPr lang="en-GB" sz="1400" dirty="0" smtClean="0"/>
                <a:t>splitter</a:t>
              </a:r>
              <a:endParaRPr lang="en-GB" sz="1400" dirty="0"/>
            </a:p>
          </p:txBody>
        </p:sp>
      </p:grpSp>
      <p:grpSp>
        <p:nvGrpSpPr>
          <p:cNvPr id="394" name="Group 14"/>
          <p:cNvGrpSpPr>
            <a:grpSpLocks/>
          </p:cNvGrpSpPr>
          <p:nvPr/>
        </p:nvGrpSpPr>
        <p:grpSpPr bwMode="auto">
          <a:xfrm>
            <a:off x="5408394" y="3296521"/>
            <a:ext cx="406413" cy="406474"/>
            <a:chOff x="2232" y="1772"/>
            <a:chExt cx="552" cy="520"/>
          </a:xfrm>
          <a:solidFill>
            <a:schemeClr val="bg1"/>
          </a:solidFill>
        </p:grpSpPr>
        <p:sp>
          <p:nvSpPr>
            <p:cNvPr id="396" name="Oval 20"/>
            <p:cNvSpPr>
              <a:spLocks noChangeArrowheads="1"/>
            </p:cNvSpPr>
            <p:nvPr/>
          </p:nvSpPr>
          <p:spPr bwMode="auto">
            <a:xfrm flipV="1">
              <a:off x="2232" y="1772"/>
              <a:ext cx="552" cy="520"/>
            </a:xfrm>
            <a:prstGeom prst="ellipse">
              <a:avLst/>
            </a:prstGeom>
            <a:grpFill/>
            <a:ln w="9525" algn="ctr">
              <a:solidFill>
                <a:schemeClr val="tx1"/>
              </a:solidFill>
              <a:round/>
              <a:headEnd/>
              <a:tailEnd/>
            </a:ln>
            <a:extLst/>
          </p:spPr>
          <p:txBody>
            <a:bodyPr rot="10800000" anchor="ctr"/>
            <a:lstStyle/>
            <a:p>
              <a:endParaRPr lang="en-US" dirty="0"/>
            </a:p>
          </p:txBody>
        </p:sp>
        <p:sp>
          <p:nvSpPr>
            <p:cNvPr id="397" name="Line 21"/>
            <p:cNvSpPr>
              <a:spLocks noChangeShapeType="1"/>
            </p:cNvSpPr>
            <p:nvPr/>
          </p:nvSpPr>
          <p:spPr bwMode="auto">
            <a:xfrm flipV="1">
              <a:off x="2302" y="1848"/>
              <a:ext cx="407" cy="360"/>
            </a:xfrm>
            <a:prstGeom prst="line">
              <a:avLst/>
            </a:prstGeom>
            <a:grpFill/>
            <a:ln w="9525">
              <a:solidFill>
                <a:schemeClr val="tx1"/>
              </a:solidFill>
              <a:round/>
              <a:headEnd/>
              <a:tailEnd/>
            </a:ln>
            <a:extLst/>
          </p:spPr>
          <p:txBody>
            <a:bodyPr>
              <a:spAutoFit/>
            </a:bodyPr>
            <a:lstStyle/>
            <a:p>
              <a:endParaRPr lang="en-GB" dirty="0"/>
            </a:p>
          </p:txBody>
        </p:sp>
        <p:sp>
          <p:nvSpPr>
            <p:cNvPr id="398" name="Line 22"/>
            <p:cNvSpPr>
              <a:spLocks noChangeShapeType="1"/>
            </p:cNvSpPr>
            <p:nvPr/>
          </p:nvSpPr>
          <p:spPr bwMode="auto">
            <a:xfrm flipH="1" flipV="1">
              <a:off x="2307" y="1840"/>
              <a:ext cx="409" cy="360"/>
            </a:xfrm>
            <a:prstGeom prst="line">
              <a:avLst/>
            </a:prstGeom>
            <a:grpFill/>
            <a:ln w="9525">
              <a:solidFill>
                <a:schemeClr val="tx1"/>
              </a:solidFill>
              <a:round/>
              <a:headEnd/>
              <a:tailEnd/>
            </a:ln>
            <a:extLst/>
          </p:spPr>
          <p:txBody>
            <a:bodyPr>
              <a:spAutoFit/>
            </a:bodyPr>
            <a:lstStyle/>
            <a:p>
              <a:endParaRPr lang="en-GB" dirty="0"/>
            </a:p>
          </p:txBody>
        </p:sp>
      </p:grpSp>
      <p:cxnSp>
        <p:nvCxnSpPr>
          <p:cNvPr id="403" name="Straight Connector 9"/>
          <p:cNvCxnSpPr>
            <a:stCxn id="396" idx="6"/>
          </p:cNvCxnSpPr>
          <p:nvPr/>
        </p:nvCxnSpPr>
        <p:spPr>
          <a:xfrm>
            <a:off x="5814807" y="3499758"/>
            <a:ext cx="2681732" cy="12700"/>
          </a:xfrm>
          <a:prstGeom prst="bentConnector3">
            <a:avLst>
              <a:gd name="adj1" fmla="val 50000"/>
            </a:avLst>
          </a:prstGeom>
          <a:noFill/>
          <a:ln w="44450">
            <a:solidFill>
              <a:srgbClr val="3366FF"/>
            </a:solidFill>
            <a:round/>
            <a:headEnd/>
            <a:tailEnd type="triangle"/>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nvGrpSpPr>
          <p:cNvPr id="404" name="Group 403"/>
          <p:cNvGrpSpPr/>
          <p:nvPr/>
        </p:nvGrpSpPr>
        <p:grpSpPr>
          <a:xfrm>
            <a:off x="7128295" y="1632433"/>
            <a:ext cx="983068" cy="828773"/>
            <a:chOff x="6089472" y="715803"/>
            <a:chExt cx="983068" cy="828773"/>
          </a:xfrm>
        </p:grpSpPr>
        <p:sp>
          <p:nvSpPr>
            <p:cNvPr id="409" name="Rectangle 45"/>
            <p:cNvSpPr>
              <a:spLocks noChangeArrowheads="1"/>
            </p:cNvSpPr>
            <p:nvPr/>
          </p:nvSpPr>
          <p:spPr bwMode="auto">
            <a:xfrm>
              <a:off x="6089472" y="715803"/>
              <a:ext cx="983068" cy="792307"/>
            </a:xfrm>
            <a:prstGeom prst="rect">
              <a:avLst/>
            </a:prstGeom>
            <a:solidFill>
              <a:schemeClr val="bg1"/>
            </a:solidFill>
            <a:ln w="9525">
              <a:solidFill>
                <a:schemeClr val="tx1"/>
              </a:solidFill>
              <a:miter lim="800000"/>
              <a:headEnd/>
              <a:tailEnd/>
            </a:ln>
          </p:spPr>
          <p:txBody>
            <a:bodyPr wrap="none" anchor="ctr"/>
            <a:lstStyle/>
            <a:p>
              <a:endParaRPr lang="en-US" dirty="0"/>
            </a:p>
          </p:txBody>
        </p:sp>
        <p:sp>
          <p:nvSpPr>
            <p:cNvPr id="416" name="Line 46"/>
            <p:cNvSpPr>
              <a:spLocks noChangeShapeType="1"/>
            </p:cNvSpPr>
            <p:nvPr/>
          </p:nvSpPr>
          <p:spPr bwMode="auto">
            <a:xfrm>
              <a:off x="6442074" y="835583"/>
              <a:ext cx="288934"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GB" dirty="0"/>
            </a:p>
          </p:txBody>
        </p:sp>
        <p:sp>
          <p:nvSpPr>
            <p:cNvPr id="417" name="Text Box 78"/>
            <p:cNvSpPr txBox="1">
              <a:spLocks noChangeArrowheads="1"/>
            </p:cNvSpPr>
            <p:nvPr/>
          </p:nvSpPr>
          <p:spPr bwMode="auto">
            <a:xfrm>
              <a:off x="6336533" y="805912"/>
              <a:ext cx="566855" cy="73866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spcBef>
                  <a:spcPct val="50000"/>
                </a:spcBef>
              </a:pPr>
              <a:r>
                <a:rPr lang="en-GB" sz="1400" dirty="0" smtClean="0"/>
                <a:t>12 GHz BPF</a:t>
              </a:r>
              <a:endParaRPr lang="en-GB" sz="1400" dirty="0"/>
            </a:p>
          </p:txBody>
        </p:sp>
        <p:sp>
          <p:nvSpPr>
            <p:cNvPr id="418" name="Line 47"/>
            <p:cNvSpPr>
              <a:spLocks noChangeShapeType="1"/>
            </p:cNvSpPr>
            <p:nvPr/>
          </p:nvSpPr>
          <p:spPr bwMode="auto">
            <a:xfrm>
              <a:off x="6731008" y="835583"/>
              <a:ext cx="287347" cy="50333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GB" dirty="0"/>
            </a:p>
          </p:txBody>
        </p:sp>
        <p:sp>
          <p:nvSpPr>
            <p:cNvPr id="419" name="Line 47"/>
            <p:cNvSpPr>
              <a:spLocks noChangeShapeType="1"/>
            </p:cNvSpPr>
            <p:nvPr/>
          </p:nvSpPr>
          <p:spPr bwMode="auto">
            <a:xfrm flipH="1">
              <a:off x="6147807" y="836748"/>
              <a:ext cx="287347" cy="50333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GB" dirty="0"/>
            </a:p>
          </p:txBody>
        </p:sp>
      </p:grpSp>
      <p:sp>
        <p:nvSpPr>
          <p:cNvPr id="420" name="Rectangle 45"/>
          <p:cNvSpPr>
            <a:spLocks noChangeArrowheads="1"/>
          </p:cNvSpPr>
          <p:nvPr/>
        </p:nvSpPr>
        <p:spPr bwMode="auto">
          <a:xfrm>
            <a:off x="6384781" y="3046493"/>
            <a:ext cx="983068" cy="792307"/>
          </a:xfrm>
          <a:prstGeom prst="rect">
            <a:avLst/>
          </a:prstGeom>
          <a:solidFill>
            <a:schemeClr val="bg1"/>
          </a:solidFill>
          <a:ln w="9525">
            <a:solidFill>
              <a:schemeClr val="tx1"/>
            </a:solidFill>
            <a:miter lim="800000"/>
            <a:headEnd/>
            <a:tailEnd/>
          </a:ln>
        </p:spPr>
        <p:txBody>
          <a:bodyPr wrap="none" anchor="ctr"/>
          <a:lstStyle/>
          <a:p>
            <a:endParaRPr lang="en-US" dirty="0"/>
          </a:p>
        </p:txBody>
      </p:sp>
      <p:sp>
        <p:nvSpPr>
          <p:cNvPr id="421" name="Line 46"/>
          <p:cNvSpPr>
            <a:spLocks noChangeShapeType="1"/>
          </p:cNvSpPr>
          <p:nvPr/>
        </p:nvSpPr>
        <p:spPr bwMode="auto">
          <a:xfrm>
            <a:off x="6737383" y="3166273"/>
            <a:ext cx="288934"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GB" dirty="0"/>
          </a:p>
        </p:txBody>
      </p:sp>
      <p:sp>
        <p:nvSpPr>
          <p:cNvPr id="422" name="Text Box 78"/>
          <p:cNvSpPr txBox="1">
            <a:spLocks noChangeArrowheads="1"/>
          </p:cNvSpPr>
          <p:nvPr/>
        </p:nvSpPr>
        <p:spPr bwMode="auto">
          <a:xfrm>
            <a:off x="6631842" y="3136602"/>
            <a:ext cx="566855" cy="73866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spcBef>
                <a:spcPct val="50000"/>
              </a:spcBef>
            </a:pPr>
            <a:r>
              <a:rPr lang="en-GB" sz="1400" dirty="0" smtClean="0"/>
              <a:t>12 GHz BPF</a:t>
            </a:r>
            <a:endParaRPr lang="en-GB" sz="1400" dirty="0"/>
          </a:p>
        </p:txBody>
      </p:sp>
      <p:sp>
        <p:nvSpPr>
          <p:cNvPr id="424" name="Line 47"/>
          <p:cNvSpPr>
            <a:spLocks noChangeShapeType="1"/>
          </p:cNvSpPr>
          <p:nvPr/>
        </p:nvSpPr>
        <p:spPr bwMode="auto">
          <a:xfrm>
            <a:off x="7026317" y="3166273"/>
            <a:ext cx="287347" cy="50333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GB" dirty="0"/>
          </a:p>
        </p:txBody>
      </p:sp>
      <p:sp>
        <p:nvSpPr>
          <p:cNvPr id="425" name="Line 47"/>
          <p:cNvSpPr>
            <a:spLocks noChangeShapeType="1"/>
          </p:cNvSpPr>
          <p:nvPr/>
        </p:nvSpPr>
        <p:spPr bwMode="auto">
          <a:xfrm flipH="1">
            <a:off x="6443116" y="3167438"/>
            <a:ext cx="287347" cy="50333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GB" dirty="0"/>
          </a:p>
        </p:txBody>
      </p:sp>
      <p:grpSp>
        <p:nvGrpSpPr>
          <p:cNvPr id="426" name="Group 425"/>
          <p:cNvGrpSpPr/>
          <p:nvPr/>
        </p:nvGrpSpPr>
        <p:grpSpPr>
          <a:xfrm>
            <a:off x="6201807" y="1616528"/>
            <a:ext cx="769963" cy="752612"/>
            <a:chOff x="6035084" y="2193185"/>
            <a:chExt cx="769963" cy="752612"/>
          </a:xfrm>
        </p:grpSpPr>
        <p:sp>
          <p:nvSpPr>
            <p:cNvPr id="427" name="Freeform 3"/>
            <p:cNvSpPr>
              <a:spLocks/>
            </p:cNvSpPr>
            <p:nvPr/>
          </p:nvSpPr>
          <p:spPr bwMode="auto">
            <a:xfrm rot="5400000" flipV="1">
              <a:off x="6043760" y="2184509"/>
              <a:ext cx="752612" cy="769963"/>
            </a:xfrm>
            <a:custGeom>
              <a:avLst/>
              <a:gdLst>
                <a:gd name="T0" fmla="*/ 0 w 635"/>
                <a:gd name="T1" fmla="*/ 0 h 523"/>
                <a:gd name="T2" fmla="*/ 2147483647 w 635"/>
                <a:gd name="T3" fmla="*/ 2147483647 h 523"/>
                <a:gd name="T4" fmla="*/ 2147483647 w 635"/>
                <a:gd name="T5" fmla="*/ 2147483647 h 523"/>
                <a:gd name="T6" fmla="*/ 0 w 635"/>
                <a:gd name="T7" fmla="*/ 0 h 523"/>
                <a:gd name="T8" fmla="*/ 0 60000 65536"/>
                <a:gd name="T9" fmla="*/ 0 60000 65536"/>
                <a:gd name="T10" fmla="*/ 0 60000 65536"/>
                <a:gd name="T11" fmla="*/ 0 60000 65536"/>
                <a:gd name="T12" fmla="*/ 0 w 635"/>
                <a:gd name="T13" fmla="*/ 0 h 523"/>
                <a:gd name="T14" fmla="*/ 635 w 635"/>
                <a:gd name="T15" fmla="*/ 523 h 523"/>
              </a:gdLst>
              <a:ahLst/>
              <a:cxnLst>
                <a:cxn ang="T8">
                  <a:pos x="T0" y="T1"/>
                </a:cxn>
                <a:cxn ang="T9">
                  <a:pos x="T2" y="T3"/>
                </a:cxn>
                <a:cxn ang="T10">
                  <a:pos x="T4" y="T5"/>
                </a:cxn>
                <a:cxn ang="T11">
                  <a:pos x="T6" y="T7"/>
                </a:cxn>
              </a:cxnLst>
              <a:rect l="T12" t="T13" r="T14" b="T15"/>
              <a:pathLst>
                <a:path w="635" h="523">
                  <a:moveTo>
                    <a:pt x="0" y="0"/>
                  </a:moveTo>
                  <a:lnTo>
                    <a:pt x="635" y="1"/>
                  </a:lnTo>
                  <a:lnTo>
                    <a:pt x="337" y="523"/>
                  </a:lnTo>
                  <a:lnTo>
                    <a:pt x="0" y="0"/>
                  </a:lnTo>
                  <a:close/>
                </a:path>
              </a:pathLst>
            </a:custGeom>
            <a:solidFill>
              <a:schemeClr val="bg1"/>
            </a:solidFill>
            <a:ln w="9525" cap="flat" cmpd="sng">
              <a:solidFill>
                <a:schemeClr val="tx1"/>
              </a:solidFill>
              <a:prstDash val="solid"/>
              <a:round/>
              <a:headEnd/>
              <a:tailEnd/>
            </a:ln>
          </p:spPr>
          <p:txBody>
            <a:bodyPr>
              <a:spAutoFit/>
            </a:bodyPr>
            <a:lstStyle/>
            <a:p>
              <a:endParaRPr lang="en-GB" dirty="0"/>
            </a:p>
          </p:txBody>
        </p:sp>
        <p:sp>
          <p:nvSpPr>
            <p:cNvPr id="428" name="Text Box 78"/>
            <p:cNvSpPr txBox="1">
              <a:spLocks noChangeArrowheads="1"/>
            </p:cNvSpPr>
            <p:nvPr/>
          </p:nvSpPr>
          <p:spPr bwMode="auto">
            <a:xfrm>
              <a:off x="6035084" y="2442057"/>
              <a:ext cx="626834" cy="3078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spcBef>
                  <a:spcPct val="50000"/>
                </a:spcBef>
              </a:pPr>
              <a:r>
                <a:rPr lang="en-GB" sz="1400" dirty="0"/>
                <a:t>Amp</a:t>
              </a:r>
            </a:p>
          </p:txBody>
        </p:sp>
      </p:grpSp>
      <p:sp>
        <p:nvSpPr>
          <p:cNvPr id="429" name="AutoShape 29"/>
          <p:cNvSpPr>
            <a:spLocks noChangeAspect="1" noChangeArrowheads="1"/>
          </p:cNvSpPr>
          <p:nvPr/>
        </p:nvSpPr>
        <p:spPr bwMode="auto">
          <a:xfrm flipH="1">
            <a:off x="7624417" y="3024182"/>
            <a:ext cx="1122508" cy="4320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GB" sz="1100" dirty="0" smtClean="0">
                <a:latin typeface="Calibri" pitchFamily="34" charset="0"/>
              </a:rPr>
              <a:t>To</a:t>
            </a:r>
            <a:br>
              <a:rPr lang="en-GB" sz="1100" dirty="0" smtClean="0">
                <a:latin typeface="Calibri" pitchFamily="34" charset="0"/>
              </a:rPr>
            </a:br>
            <a:r>
              <a:rPr lang="en-GB" sz="1100" dirty="0" smtClean="0">
                <a:latin typeface="Calibri" pitchFamily="34" charset="0"/>
              </a:rPr>
              <a:t>Reference input</a:t>
            </a:r>
            <a:endParaRPr lang="en-GB" sz="1100" dirty="0">
              <a:latin typeface="Calibri" pitchFamily="34" charset="0"/>
            </a:endParaRPr>
          </a:p>
        </p:txBody>
      </p:sp>
      <p:sp>
        <p:nvSpPr>
          <p:cNvPr id="431" name="AutoShape 29"/>
          <p:cNvSpPr>
            <a:spLocks noChangeAspect="1" noChangeArrowheads="1"/>
          </p:cNvSpPr>
          <p:nvPr/>
        </p:nvSpPr>
        <p:spPr bwMode="auto">
          <a:xfrm flipH="1">
            <a:off x="152399" y="1446661"/>
            <a:ext cx="1359363" cy="3715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GB" sz="1600" dirty="0" smtClean="0">
                <a:latin typeface="Calibri" pitchFamily="34" charset="0"/>
              </a:rPr>
              <a:t>2.4 GHz input From PXI IQ modulator</a:t>
            </a:r>
            <a:endParaRPr lang="en-GB" sz="1600" dirty="0">
              <a:latin typeface="Calibri" pitchFamily="34" charset="0"/>
            </a:endParaRPr>
          </a:p>
        </p:txBody>
      </p:sp>
      <p:cxnSp>
        <p:nvCxnSpPr>
          <p:cNvPr id="432" name="Straight Connector 9"/>
          <p:cNvCxnSpPr>
            <a:endCxn id="313" idx="2"/>
          </p:cNvCxnSpPr>
          <p:nvPr/>
        </p:nvCxnSpPr>
        <p:spPr>
          <a:xfrm>
            <a:off x="1346883" y="1986134"/>
            <a:ext cx="4061511" cy="24469"/>
          </a:xfrm>
          <a:prstGeom prst="bentConnector3">
            <a:avLst>
              <a:gd name="adj1" fmla="val 50000"/>
            </a:avLst>
          </a:prstGeom>
          <a:noFill/>
          <a:ln w="44450">
            <a:solidFill>
              <a:srgbClr val="3366FF"/>
            </a:solidFill>
            <a:round/>
            <a:headEnd/>
            <a:tailEnd type="triangle"/>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435" name="Rectangle 434"/>
          <p:cNvSpPr/>
          <p:nvPr/>
        </p:nvSpPr>
        <p:spPr>
          <a:xfrm>
            <a:off x="152400" y="1369441"/>
            <a:ext cx="8702640" cy="3174229"/>
          </a:xfrm>
          <a:prstGeom prst="rect">
            <a:avLst/>
          </a:prstGeom>
          <a:noFill/>
          <a:ln w="53975">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436" name="AutoShape 29"/>
          <p:cNvSpPr>
            <a:spLocks noChangeAspect="1" noChangeArrowheads="1"/>
          </p:cNvSpPr>
          <p:nvPr/>
        </p:nvSpPr>
        <p:spPr bwMode="auto">
          <a:xfrm flipH="1">
            <a:off x="1851202" y="3355929"/>
            <a:ext cx="829371" cy="3715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GB" sz="1600" dirty="0" smtClean="0">
                <a:latin typeface="Calibri" pitchFamily="34" charset="0"/>
              </a:rPr>
              <a:t>2.4 GHz input  </a:t>
            </a:r>
            <a:endParaRPr lang="en-GB" sz="1600" dirty="0">
              <a:latin typeface="Calibri" pitchFamily="34" charset="0"/>
            </a:endParaRPr>
          </a:p>
        </p:txBody>
      </p:sp>
      <p:cxnSp>
        <p:nvCxnSpPr>
          <p:cNvPr id="437" name="Straight Connector 9"/>
          <p:cNvCxnSpPr/>
          <p:nvPr/>
        </p:nvCxnSpPr>
        <p:spPr>
          <a:xfrm flipV="1">
            <a:off x="2742193" y="3512458"/>
            <a:ext cx="2666201" cy="18579"/>
          </a:xfrm>
          <a:prstGeom prst="straightConnector1">
            <a:avLst/>
          </a:prstGeom>
          <a:noFill/>
          <a:ln w="44450">
            <a:solidFill>
              <a:srgbClr val="3366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439" name="TextBox 438"/>
          <p:cNvSpPr txBox="1"/>
          <p:nvPr/>
        </p:nvSpPr>
        <p:spPr>
          <a:xfrm>
            <a:off x="1307577" y="3957371"/>
            <a:ext cx="5444808" cy="400110"/>
          </a:xfrm>
          <a:prstGeom prst="rect">
            <a:avLst/>
          </a:prstGeom>
          <a:noFill/>
        </p:spPr>
        <p:txBody>
          <a:bodyPr wrap="square" rtlCol="0">
            <a:spAutoFit/>
          </a:bodyPr>
          <a:lstStyle/>
          <a:p>
            <a:r>
              <a:rPr lang="en-GB" sz="2000" dirty="0" smtClean="0">
                <a:solidFill>
                  <a:srgbClr val="FF0000"/>
                </a:solidFill>
              </a:rPr>
              <a:t>Distribution of 2.4GHz and 9.6 GHz from PLL crate</a:t>
            </a:r>
            <a:endParaRPr lang="en-GB" sz="2000" dirty="0">
              <a:solidFill>
                <a:srgbClr val="FF0000"/>
              </a:solidFill>
            </a:endParaRPr>
          </a:p>
        </p:txBody>
      </p:sp>
      <p:sp>
        <p:nvSpPr>
          <p:cNvPr id="445" name="AutoShape 29"/>
          <p:cNvSpPr>
            <a:spLocks noChangeAspect="1" noChangeArrowheads="1"/>
          </p:cNvSpPr>
          <p:nvPr/>
        </p:nvSpPr>
        <p:spPr bwMode="auto">
          <a:xfrm flipH="1">
            <a:off x="1619672" y="1602658"/>
            <a:ext cx="829371" cy="3715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GB" sz="1600" dirty="0" smtClean="0">
                <a:latin typeface="Calibri" pitchFamily="34" charset="0"/>
              </a:rPr>
              <a:t>0 </a:t>
            </a:r>
            <a:r>
              <a:rPr lang="en-GB" sz="1600" dirty="0" err="1" smtClean="0">
                <a:latin typeface="Calibri" pitchFamily="34" charset="0"/>
              </a:rPr>
              <a:t>dBm</a:t>
            </a:r>
            <a:endParaRPr lang="en-GB" sz="1600" dirty="0">
              <a:latin typeface="Calibri" pitchFamily="34" charset="0"/>
            </a:endParaRPr>
          </a:p>
        </p:txBody>
      </p:sp>
      <p:sp>
        <p:nvSpPr>
          <p:cNvPr id="446" name="AutoShape 29"/>
          <p:cNvSpPr>
            <a:spLocks noChangeAspect="1" noChangeArrowheads="1"/>
          </p:cNvSpPr>
          <p:nvPr/>
        </p:nvSpPr>
        <p:spPr bwMode="auto">
          <a:xfrm flipH="1">
            <a:off x="2742193" y="2458993"/>
            <a:ext cx="829371" cy="3715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GB" sz="1600" dirty="0" smtClean="0">
                <a:latin typeface="Calibri" pitchFamily="34" charset="0"/>
              </a:rPr>
              <a:t>13 </a:t>
            </a:r>
            <a:r>
              <a:rPr lang="en-GB" sz="1600" dirty="0" err="1" smtClean="0">
                <a:latin typeface="Calibri" pitchFamily="34" charset="0"/>
              </a:rPr>
              <a:t>dBm</a:t>
            </a:r>
            <a:endParaRPr lang="en-GB" sz="1600" dirty="0">
              <a:latin typeface="Calibri" pitchFamily="34" charset="0"/>
            </a:endParaRPr>
          </a:p>
        </p:txBody>
      </p:sp>
      <p:sp>
        <p:nvSpPr>
          <p:cNvPr id="448" name="AutoShape 29"/>
          <p:cNvSpPr>
            <a:spLocks noChangeAspect="1" noChangeArrowheads="1"/>
          </p:cNvSpPr>
          <p:nvPr/>
        </p:nvSpPr>
        <p:spPr bwMode="auto">
          <a:xfrm flipH="1">
            <a:off x="2772116" y="3174675"/>
            <a:ext cx="829371" cy="3715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GB" sz="1600" dirty="0" smtClean="0">
                <a:latin typeface="Calibri" pitchFamily="34" charset="0"/>
              </a:rPr>
              <a:t>0 </a:t>
            </a:r>
            <a:r>
              <a:rPr lang="en-GB" sz="1600" dirty="0" err="1" smtClean="0">
                <a:latin typeface="Calibri" pitchFamily="34" charset="0"/>
              </a:rPr>
              <a:t>dBm</a:t>
            </a:r>
            <a:endParaRPr lang="en-GB" sz="1600" dirty="0">
              <a:latin typeface="Calibri" pitchFamily="34" charset="0"/>
            </a:endParaRPr>
          </a:p>
        </p:txBody>
      </p:sp>
      <p:sp>
        <p:nvSpPr>
          <p:cNvPr id="2" name="Marcador de fecha 1"/>
          <p:cNvSpPr>
            <a:spLocks noGrp="1"/>
          </p:cNvSpPr>
          <p:nvPr>
            <p:ph type="dt" sz="half" idx="10"/>
          </p:nvPr>
        </p:nvSpPr>
        <p:spPr/>
        <p:txBody>
          <a:bodyPr/>
          <a:lstStyle/>
          <a:p>
            <a:r>
              <a:rPr lang="es-ES_tradnl" smtClean="0">
                <a:solidFill>
                  <a:prstClr val="black">
                    <a:tint val="75000"/>
                  </a:prstClr>
                </a:solidFill>
              </a:rPr>
              <a:t>30 May - 5 June 2016</a:t>
            </a:r>
            <a:endParaRPr lang="en-US">
              <a:solidFill>
                <a:prstClr val="black">
                  <a:tint val="75000"/>
                </a:prstClr>
              </a:solidFill>
            </a:endParaRPr>
          </a:p>
        </p:txBody>
      </p:sp>
      <p:sp>
        <p:nvSpPr>
          <p:cNvPr id="3" name="Marcador de pie de página 2"/>
          <p:cNvSpPr>
            <a:spLocks noGrp="1"/>
          </p:cNvSpPr>
          <p:nvPr>
            <p:ph type="ftr" sz="quarter" idx="11"/>
          </p:nvPr>
        </p:nvSpPr>
        <p:spPr/>
        <p:txBody>
          <a:bodyPr/>
          <a:lstStyle/>
          <a:p>
            <a:r>
              <a:rPr lang="en-GB" smtClean="0"/>
              <a:t>ECFA LCWS 2016</a:t>
            </a:r>
            <a:endParaRPr lang="es-ES" dirty="0"/>
          </a:p>
        </p:txBody>
      </p:sp>
      <p:sp>
        <p:nvSpPr>
          <p:cNvPr id="4" name="Marcador de número de diapositiva 3"/>
          <p:cNvSpPr>
            <a:spLocks noGrp="1"/>
          </p:cNvSpPr>
          <p:nvPr>
            <p:ph type="sldNum" sz="quarter" idx="12"/>
          </p:nvPr>
        </p:nvSpPr>
        <p:spPr/>
        <p:txBody>
          <a:bodyPr/>
          <a:lstStyle/>
          <a:p>
            <a:fld id="{9A43A518-2C89-46D8-985F-EB86B73A5824}" type="slidenum">
              <a:rPr lang="en-US" smtClean="0">
                <a:solidFill>
                  <a:prstClr val="black">
                    <a:tint val="75000"/>
                  </a:prstClr>
                </a:solidFill>
              </a:rPr>
              <a:pPr/>
              <a:t>78</a:t>
            </a:fld>
            <a:endParaRPr lang="en-US">
              <a:solidFill>
                <a:prstClr val="black">
                  <a:tint val="75000"/>
                </a:prstClr>
              </a:solidFill>
            </a:endParaRPr>
          </a:p>
        </p:txBody>
      </p:sp>
    </p:spTree>
    <p:extLst>
      <p:ext uri="{BB962C8B-B14F-4D97-AF65-F5344CB8AC3E}">
        <p14:creationId xmlns:p14="http://schemas.microsoft.com/office/powerpoint/2010/main" val="416088536"/>
      </p:ext>
    </p:extLst>
  </p:cSld>
  <p:clrMapOvr>
    <a:masterClrMapping/>
  </p:clrMapOvr>
  <p:timing>
    <p:tnLst>
      <p:par>
        <p:cTn xmlns:p14="http://schemas.microsoft.com/office/powerpoint/2010/mai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81" name="AutoShape 75"/>
          <p:cNvCxnSpPr>
            <a:cxnSpLocks noChangeShapeType="1"/>
          </p:cNvCxnSpPr>
          <p:nvPr/>
        </p:nvCxnSpPr>
        <p:spPr bwMode="auto">
          <a:xfrm flipV="1">
            <a:off x="7596336" y="4243667"/>
            <a:ext cx="324433" cy="1"/>
          </a:xfrm>
          <a:prstGeom prst="straightConnector1">
            <a:avLst/>
          </a:prstGeom>
          <a:noFill/>
          <a:ln w="44450">
            <a:solidFill>
              <a:srgbClr val="008000"/>
            </a:solidFill>
            <a:miter lim="800000"/>
            <a:headEn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82" name="AutoShape 75"/>
          <p:cNvCxnSpPr>
            <a:cxnSpLocks noChangeShapeType="1"/>
          </p:cNvCxnSpPr>
          <p:nvPr/>
        </p:nvCxnSpPr>
        <p:spPr bwMode="auto">
          <a:xfrm flipV="1">
            <a:off x="7595202" y="5322105"/>
            <a:ext cx="324433" cy="1"/>
          </a:xfrm>
          <a:prstGeom prst="straightConnector1">
            <a:avLst/>
          </a:prstGeom>
          <a:noFill/>
          <a:ln w="44450">
            <a:solidFill>
              <a:srgbClr val="008000"/>
            </a:solidFill>
            <a:miter lim="800000"/>
            <a:headEn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47" name="AutoShape 75"/>
          <p:cNvCxnSpPr>
            <a:cxnSpLocks noChangeShapeType="1"/>
          </p:cNvCxnSpPr>
          <p:nvPr/>
        </p:nvCxnSpPr>
        <p:spPr bwMode="auto">
          <a:xfrm flipV="1">
            <a:off x="5241218" y="4993611"/>
            <a:ext cx="2434152" cy="9241"/>
          </a:xfrm>
          <a:prstGeom prst="bentConnector3">
            <a:avLst>
              <a:gd name="adj1" fmla="val 50000"/>
            </a:avLst>
          </a:prstGeom>
          <a:noFill/>
          <a:ln w="44450">
            <a:solidFill>
              <a:srgbClr val="008000"/>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48" name="AutoShape 75"/>
          <p:cNvCxnSpPr>
            <a:cxnSpLocks noChangeShapeType="1"/>
          </p:cNvCxnSpPr>
          <p:nvPr/>
        </p:nvCxnSpPr>
        <p:spPr bwMode="auto">
          <a:xfrm flipV="1">
            <a:off x="5243194" y="5509134"/>
            <a:ext cx="2432176" cy="7015"/>
          </a:xfrm>
          <a:prstGeom prst="bentConnector3">
            <a:avLst>
              <a:gd name="adj1" fmla="val 50000"/>
            </a:avLst>
          </a:prstGeom>
          <a:noFill/>
          <a:ln w="44450">
            <a:solidFill>
              <a:srgbClr val="008000"/>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49" name="AutoShape 75"/>
          <p:cNvCxnSpPr>
            <a:cxnSpLocks noChangeShapeType="1"/>
          </p:cNvCxnSpPr>
          <p:nvPr/>
        </p:nvCxnSpPr>
        <p:spPr bwMode="auto">
          <a:xfrm flipV="1">
            <a:off x="5235197" y="3962848"/>
            <a:ext cx="2440173" cy="1"/>
          </a:xfrm>
          <a:prstGeom prst="bentConnector3">
            <a:avLst>
              <a:gd name="adj1" fmla="val 50000"/>
            </a:avLst>
          </a:prstGeom>
          <a:noFill/>
          <a:ln w="44450">
            <a:solidFill>
              <a:srgbClr val="008000"/>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50" name="AutoShape 75"/>
          <p:cNvCxnSpPr>
            <a:cxnSpLocks noChangeShapeType="1"/>
          </p:cNvCxnSpPr>
          <p:nvPr/>
        </p:nvCxnSpPr>
        <p:spPr bwMode="auto">
          <a:xfrm flipV="1">
            <a:off x="5235197" y="4488684"/>
            <a:ext cx="2440173" cy="1"/>
          </a:xfrm>
          <a:prstGeom prst="bentConnector3">
            <a:avLst>
              <a:gd name="adj1" fmla="val 50000"/>
            </a:avLst>
          </a:prstGeom>
          <a:noFill/>
          <a:ln w="44450">
            <a:solidFill>
              <a:srgbClr val="008000"/>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62" name="AutoShape 75"/>
          <p:cNvCxnSpPr>
            <a:cxnSpLocks noChangeShapeType="1"/>
            <a:stCxn id="232" idx="6"/>
          </p:cNvCxnSpPr>
          <p:nvPr/>
        </p:nvCxnSpPr>
        <p:spPr bwMode="auto">
          <a:xfrm flipV="1">
            <a:off x="5249851" y="2387416"/>
            <a:ext cx="2434152" cy="9241"/>
          </a:xfrm>
          <a:prstGeom prst="bentConnector3">
            <a:avLst>
              <a:gd name="adj1" fmla="val 50000"/>
            </a:avLst>
          </a:prstGeom>
          <a:noFill/>
          <a:ln w="44450">
            <a:solidFill>
              <a:srgbClr val="008000"/>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63" name="AutoShape 75"/>
          <p:cNvCxnSpPr>
            <a:cxnSpLocks noChangeShapeType="1"/>
            <a:stCxn id="257" idx="6"/>
          </p:cNvCxnSpPr>
          <p:nvPr/>
        </p:nvCxnSpPr>
        <p:spPr bwMode="auto">
          <a:xfrm flipV="1">
            <a:off x="5251827" y="2902939"/>
            <a:ext cx="2432176" cy="7015"/>
          </a:xfrm>
          <a:prstGeom prst="bentConnector3">
            <a:avLst>
              <a:gd name="adj1" fmla="val 50000"/>
            </a:avLst>
          </a:prstGeom>
          <a:noFill/>
          <a:ln w="44450">
            <a:solidFill>
              <a:srgbClr val="008000"/>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64" name="AutoShape 75"/>
          <p:cNvCxnSpPr>
            <a:cxnSpLocks noChangeShapeType="1"/>
          </p:cNvCxnSpPr>
          <p:nvPr/>
        </p:nvCxnSpPr>
        <p:spPr bwMode="auto">
          <a:xfrm flipV="1">
            <a:off x="5243830" y="1356653"/>
            <a:ext cx="2440173" cy="1"/>
          </a:xfrm>
          <a:prstGeom prst="bentConnector3">
            <a:avLst>
              <a:gd name="adj1" fmla="val 50000"/>
            </a:avLst>
          </a:prstGeom>
          <a:noFill/>
          <a:ln w="44450">
            <a:solidFill>
              <a:srgbClr val="008000"/>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61" name="AutoShape 75"/>
          <p:cNvCxnSpPr>
            <a:cxnSpLocks noChangeShapeType="1"/>
          </p:cNvCxnSpPr>
          <p:nvPr/>
        </p:nvCxnSpPr>
        <p:spPr bwMode="auto">
          <a:xfrm flipV="1">
            <a:off x="5243830" y="1882489"/>
            <a:ext cx="2440173" cy="1"/>
          </a:xfrm>
          <a:prstGeom prst="bentConnector3">
            <a:avLst>
              <a:gd name="adj1" fmla="val 50000"/>
            </a:avLst>
          </a:prstGeom>
          <a:noFill/>
          <a:ln w="44450">
            <a:solidFill>
              <a:srgbClr val="008000"/>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18" name="Straight Connector 9"/>
          <p:cNvCxnSpPr>
            <a:endCxn id="217" idx="2"/>
          </p:cNvCxnSpPr>
          <p:nvPr/>
        </p:nvCxnSpPr>
        <p:spPr>
          <a:xfrm>
            <a:off x="3260831" y="1346388"/>
            <a:ext cx="1675161" cy="2339"/>
          </a:xfrm>
          <a:prstGeom prst="straightConnector1">
            <a:avLst/>
          </a:prstGeom>
          <a:noFill/>
          <a:ln w="44450">
            <a:solidFill>
              <a:srgbClr val="3366FF"/>
            </a:solidFill>
            <a:round/>
            <a:headEnd/>
            <a:tailEnd type="none"/>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19" name="Straight Connector 9"/>
          <p:cNvCxnSpPr>
            <a:endCxn id="228" idx="2"/>
          </p:cNvCxnSpPr>
          <p:nvPr/>
        </p:nvCxnSpPr>
        <p:spPr>
          <a:xfrm flipV="1">
            <a:off x="3260854" y="1880150"/>
            <a:ext cx="1671186" cy="2340"/>
          </a:xfrm>
          <a:prstGeom prst="straightConnector1">
            <a:avLst/>
          </a:prstGeom>
          <a:noFill/>
          <a:ln w="44450">
            <a:solidFill>
              <a:srgbClr val="3366FF"/>
            </a:solidFill>
            <a:round/>
            <a:headEnd/>
            <a:tailEnd type="none"/>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20" name="Straight Connector 9"/>
          <p:cNvCxnSpPr>
            <a:endCxn id="232" idx="2"/>
          </p:cNvCxnSpPr>
          <p:nvPr/>
        </p:nvCxnSpPr>
        <p:spPr>
          <a:xfrm flipV="1">
            <a:off x="3260854" y="2396657"/>
            <a:ext cx="1677114" cy="2"/>
          </a:xfrm>
          <a:prstGeom prst="straightConnector1">
            <a:avLst/>
          </a:prstGeom>
          <a:noFill/>
          <a:ln w="44450">
            <a:solidFill>
              <a:srgbClr val="3366FF"/>
            </a:solidFill>
            <a:round/>
            <a:headEnd/>
            <a:tailEnd type="none"/>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21" name="Straight Connector 9"/>
          <p:cNvCxnSpPr>
            <a:endCxn id="257" idx="2"/>
          </p:cNvCxnSpPr>
          <p:nvPr/>
        </p:nvCxnSpPr>
        <p:spPr>
          <a:xfrm>
            <a:off x="3260831" y="2907615"/>
            <a:ext cx="1679113" cy="2339"/>
          </a:xfrm>
          <a:prstGeom prst="straightConnector1">
            <a:avLst/>
          </a:prstGeom>
          <a:noFill/>
          <a:ln w="44450">
            <a:solidFill>
              <a:srgbClr val="3366FF"/>
            </a:solidFill>
            <a:round/>
            <a:headEnd/>
            <a:tailEnd type="none"/>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16" name="Straight Connector 9"/>
          <p:cNvCxnSpPr/>
          <p:nvPr/>
        </p:nvCxnSpPr>
        <p:spPr>
          <a:xfrm flipV="1">
            <a:off x="2875057" y="2916969"/>
            <a:ext cx="0" cy="1132073"/>
          </a:xfrm>
          <a:prstGeom prst="straightConnector1">
            <a:avLst/>
          </a:prstGeom>
          <a:noFill/>
          <a:ln w="44450">
            <a:solidFill>
              <a:srgbClr val="3366FF"/>
            </a:solidFill>
            <a:round/>
            <a:headEnd/>
            <a:tailEnd type="none"/>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01" name="AutoShape 29"/>
          <p:cNvSpPr>
            <a:spLocks noChangeAspect="1" noChangeArrowheads="1"/>
          </p:cNvSpPr>
          <p:nvPr/>
        </p:nvSpPr>
        <p:spPr bwMode="auto">
          <a:xfrm flipH="1">
            <a:off x="3686576" y="892994"/>
            <a:ext cx="827622" cy="2523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GB" sz="1050" dirty="0" smtClean="0">
                <a:latin typeface="Calibri" pitchFamily="34" charset="0"/>
              </a:rPr>
              <a:t>RF Input 1</a:t>
            </a:r>
            <a:endParaRPr lang="en-GB" sz="1050" dirty="0">
              <a:latin typeface="Calibri" pitchFamily="34" charset="0"/>
            </a:endParaRPr>
          </a:p>
        </p:txBody>
      </p:sp>
      <p:cxnSp>
        <p:nvCxnSpPr>
          <p:cNvPr id="354" name="Straight Connector 9"/>
          <p:cNvCxnSpPr>
            <a:endCxn id="217" idx="4"/>
          </p:cNvCxnSpPr>
          <p:nvPr/>
        </p:nvCxnSpPr>
        <p:spPr>
          <a:xfrm>
            <a:off x="4355976" y="1019146"/>
            <a:ext cx="735958" cy="177606"/>
          </a:xfrm>
          <a:prstGeom prst="bentConnector2">
            <a:avLst/>
          </a:prstGeom>
          <a:noFill/>
          <a:ln w="44450">
            <a:solidFill>
              <a:srgbClr val="3366FF"/>
            </a:solidFill>
            <a:round/>
            <a:headEnd/>
            <a:tailEnd type="triangle"/>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29" name="TextBox 328"/>
          <p:cNvSpPr txBox="1"/>
          <p:nvPr/>
        </p:nvSpPr>
        <p:spPr>
          <a:xfrm>
            <a:off x="1547664" y="332656"/>
            <a:ext cx="5544617" cy="461665"/>
          </a:xfrm>
          <a:prstGeom prst="rect">
            <a:avLst/>
          </a:prstGeom>
          <a:noFill/>
        </p:spPr>
        <p:txBody>
          <a:bodyPr wrap="square" rtlCol="0">
            <a:spAutoFit/>
          </a:bodyPr>
          <a:lstStyle/>
          <a:p>
            <a:pPr algn="ctr"/>
            <a:r>
              <a:rPr lang="en-GB" sz="2400" dirty="0" smtClean="0">
                <a:solidFill>
                  <a:srgbClr val="0070C0"/>
                </a:solidFill>
              </a:rPr>
              <a:t>Down-mixing Mixing Stages XBOX-3</a:t>
            </a:r>
            <a:endParaRPr lang="en-GB" sz="2400" dirty="0">
              <a:solidFill>
                <a:srgbClr val="0070C0"/>
              </a:solidFill>
            </a:endParaRPr>
          </a:p>
        </p:txBody>
      </p:sp>
      <p:grpSp>
        <p:nvGrpSpPr>
          <p:cNvPr id="216" name="Group 10"/>
          <p:cNvGrpSpPr>
            <a:grpSpLocks/>
          </p:cNvGrpSpPr>
          <p:nvPr/>
        </p:nvGrpSpPr>
        <p:grpSpPr bwMode="auto">
          <a:xfrm>
            <a:off x="4935992" y="1196752"/>
            <a:ext cx="311883" cy="303950"/>
            <a:chOff x="2232" y="1772"/>
            <a:chExt cx="552" cy="520"/>
          </a:xfrm>
        </p:grpSpPr>
        <p:sp>
          <p:nvSpPr>
            <p:cNvPr id="217" name="Oval 20"/>
            <p:cNvSpPr>
              <a:spLocks noChangeArrowheads="1"/>
            </p:cNvSpPr>
            <p:nvPr/>
          </p:nvSpPr>
          <p:spPr bwMode="auto">
            <a:xfrm flipV="1">
              <a:off x="2232" y="1772"/>
              <a:ext cx="552" cy="520"/>
            </a:xfrm>
            <a:prstGeom prst="ellipse">
              <a:avLst/>
            </a:prstGeom>
            <a:noFill/>
            <a:ln w="9525" algn="ctr">
              <a:solidFill>
                <a:schemeClr val="tx1"/>
              </a:solidFill>
              <a:round/>
              <a:headEnd/>
              <a:tailEnd/>
            </a:ln>
            <a:extLst>
              <a:ext uri="{909E8E84-426E-40dd-AFC4-6F175D3DCCD1}">
                <a14:hiddenFill xmlns:a14="http://schemas.microsoft.com/office/drawing/2010/main">
                  <a:solidFill>
                    <a:srgbClr val="FFFFFF"/>
                  </a:solidFill>
                </a14:hiddenFill>
              </a:ext>
            </a:extLst>
          </p:spPr>
          <p:txBody>
            <a:bodyPr rot="10800000" anchor="ctr"/>
            <a:lstStyle/>
            <a:p>
              <a:endParaRPr lang="en-US" sz="900" dirty="0"/>
            </a:p>
          </p:txBody>
        </p:sp>
        <p:sp>
          <p:nvSpPr>
            <p:cNvPr id="225" name="Line 21"/>
            <p:cNvSpPr>
              <a:spLocks noChangeShapeType="1"/>
            </p:cNvSpPr>
            <p:nvPr/>
          </p:nvSpPr>
          <p:spPr bwMode="auto">
            <a:xfrm flipV="1">
              <a:off x="2302" y="1848"/>
              <a:ext cx="407" cy="36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spAutoFit/>
            </a:bodyPr>
            <a:lstStyle/>
            <a:p>
              <a:endParaRPr lang="en-GB" sz="900" dirty="0"/>
            </a:p>
          </p:txBody>
        </p:sp>
        <p:sp>
          <p:nvSpPr>
            <p:cNvPr id="226" name="Line 22"/>
            <p:cNvSpPr>
              <a:spLocks noChangeShapeType="1"/>
            </p:cNvSpPr>
            <p:nvPr/>
          </p:nvSpPr>
          <p:spPr bwMode="auto">
            <a:xfrm flipH="1" flipV="1">
              <a:off x="2307" y="1840"/>
              <a:ext cx="409" cy="36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spAutoFit/>
            </a:bodyPr>
            <a:lstStyle/>
            <a:p>
              <a:endParaRPr lang="en-GB" sz="900" dirty="0"/>
            </a:p>
          </p:txBody>
        </p:sp>
      </p:grpSp>
      <p:grpSp>
        <p:nvGrpSpPr>
          <p:cNvPr id="227" name="Group 10"/>
          <p:cNvGrpSpPr>
            <a:grpSpLocks/>
          </p:cNvGrpSpPr>
          <p:nvPr/>
        </p:nvGrpSpPr>
        <p:grpSpPr bwMode="auto">
          <a:xfrm>
            <a:off x="4932040" y="1728175"/>
            <a:ext cx="311883" cy="303950"/>
            <a:chOff x="2232" y="1772"/>
            <a:chExt cx="552" cy="520"/>
          </a:xfrm>
        </p:grpSpPr>
        <p:sp>
          <p:nvSpPr>
            <p:cNvPr id="228" name="Oval 20"/>
            <p:cNvSpPr>
              <a:spLocks noChangeArrowheads="1"/>
            </p:cNvSpPr>
            <p:nvPr/>
          </p:nvSpPr>
          <p:spPr bwMode="auto">
            <a:xfrm flipV="1">
              <a:off x="2232" y="1772"/>
              <a:ext cx="552" cy="520"/>
            </a:xfrm>
            <a:prstGeom prst="ellipse">
              <a:avLst/>
            </a:prstGeom>
            <a:noFill/>
            <a:ln w="9525" algn="ctr">
              <a:solidFill>
                <a:schemeClr val="tx1"/>
              </a:solidFill>
              <a:round/>
              <a:headEnd/>
              <a:tailEnd/>
            </a:ln>
            <a:extLst>
              <a:ext uri="{909E8E84-426E-40dd-AFC4-6F175D3DCCD1}">
                <a14:hiddenFill xmlns:a14="http://schemas.microsoft.com/office/drawing/2010/main">
                  <a:solidFill>
                    <a:srgbClr val="FFFFFF"/>
                  </a:solidFill>
                </a14:hiddenFill>
              </a:ext>
            </a:extLst>
          </p:spPr>
          <p:txBody>
            <a:bodyPr rot="10800000" anchor="ctr"/>
            <a:lstStyle/>
            <a:p>
              <a:endParaRPr lang="en-US" sz="900" dirty="0"/>
            </a:p>
          </p:txBody>
        </p:sp>
        <p:sp>
          <p:nvSpPr>
            <p:cNvPr id="229" name="Line 21"/>
            <p:cNvSpPr>
              <a:spLocks noChangeShapeType="1"/>
            </p:cNvSpPr>
            <p:nvPr/>
          </p:nvSpPr>
          <p:spPr bwMode="auto">
            <a:xfrm flipV="1">
              <a:off x="2302" y="1848"/>
              <a:ext cx="407" cy="36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spAutoFit/>
            </a:bodyPr>
            <a:lstStyle/>
            <a:p>
              <a:endParaRPr lang="en-GB" sz="900" dirty="0"/>
            </a:p>
          </p:txBody>
        </p:sp>
        <p:sp>
          <p:nvSpPr>
            <p:cNvPr id="230" name="Line 22"/>
            <p:cNvSpPr>
              <a:spLocks noChangeShapeType="1"/>
            </p:cNvSpPr>
            <p:nvPr/>
          </p:nvSpPr>
          <p:spPr bwMode="auto">
            <a:xfrm flipH="1" flipV="1">
              <a:off x="2307" y="1840"/>
              <a:ext cx="409" cy="36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spAutoFit/>
            </a:bodyPr>
            <a:lstStyle/>
            <a:p>
              <a:endParaRPr lang="en-GB" sz="900" dirty="0"/>
            </a:p>
          </p:txBody>
        </p:sp>
      </p:grpSp>
      <p:grpSp>
        <p:nvGrpSpPr>
          <p:cNvPr id="231" name="Group 10"/>
          <p:cNvGrpSpPr>
            <a:grpSpLocks/>
          </p:cNvGrpSpPr>
          <p:nvPr/>
        </p:nvGrpSpPr>
        <p:grpSpPr bwMode="auto">
          <a:xfrm>
            <a:off x="4937968" y="2244682"/>
            <a:ext cx="311883" cy="303950"/>
            <a:chOff x="2232" y="1772"/>
            <a:chExt cx="552" cy="520"/>
          </a:xfrm>
        </p:grpSpPr>
        <p:sp>
          <p:nvSpPr>
            <p:cNvPr id="232" name="Oval 20"/>
            <p:cNvSpPr>
              <a:spLocks noChangeArrowheads="1"/>
            </p:cNvSpPr>
            <p:nvPr/>
          </p:nvSpPr>
          <p:spPr bwMode="auto">
            <a:xfrm flipV="1">
              <a:off x="2232" y="1772"/>
              <a:ext cx="552" cy="520"/>
            </a:xfrm>
            <a:prstGeom prst="ellipse">
              <a:avLst/>
            </a:prstGeom>
            <a:noFill/>
            <a:ln w="9525" algn="ctr">
              <a:solidFill>
                <a:schemeClr val="tx1"/>
              </a:solidFill>
              <a:round/>
              <a:headEnd/>
              <a:tailEnd/>
            </a:ln>
            <a:extLst>
              <a:ext uri="{909E8E84-426E-40dd-AFC4-6F175D3DCCD1}">
                <a14:hiddenFill xmlns:a14="http://schemas.microsoft.com/office/drawing/2010/main">
                  <a:solidFill>
                    <a:srgbClr val="FFFFFF"/>
                  </a:solidFill>
                </a14:hiddenFill>
              </a:ext>
            </a:extLst>
          </p:spPr>
          <p:txBody>
            <a:bodyPr rot="10800000" anchor="ctr"/>
            <a:lstStyle/>
            <a:p>
              <a:endParaRPr lang="en-US" sz="900" dirty="0"/>
            </a:p>
          </p:txBody>
        </p:sp>
        <p:sp>
          <p:nvSpPr>
            <p:cNvPr id="233" name="Line 21"/>
            <p:cNvSpPr>
              <a:spLocks noChangeShapeType="1"/>
            </p:cNvSpPr>
            <p:nvPr/>
          </p:nvSpPr>
          <p:spPr bwMode="auto">
            <a:xfrm flipV="1">
              <a:off x="2302" y="1848"/>
              <a:ext cx="407" cy="36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spAutoFit/>
            </a:bodyPr>
            <a:lstStyle/>
            <a:p>
              <a:endParaRPr lang="en-GB" sz="900" dirty="0"/>
            </a:p>
          </p:txBody>
        </p:sp>
        <p:sp>
          <p:nvSpPr>
            <p:cNvPr id="234" name="Line 22"/>
            <p:cNvSpPr>
              <a:spLocks noChangeShapeType="1"/>
            </p:cNvSpPr>
            <p:nvPr/>
          </p:nvSpPr>
          <p:spPr bwMode="auto">
            <a:xfrm flipH="1" flipV="1">
              <a:off x="2307" y="1840"/>
              <a:ext cx="409" cy="36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spAutoFit/>
            </a:bodyPr>
            <a:lstStyle/>
            <a:p>
              <a:endParaRPr lang="en-GB" sz="900" dirty="0"/>
            </a:p>
          </p:txBody>
        </p:sp>
      </p:grpSp>
      <p:grpSp>
        <p:nvGrpSpPr>
          <p:cNvPr id="244" name="Group 10"/>
          <p:cNvGrpSpPr>
            <a:grpSpLocks/>
          </p:cNvGrpSpPr>
          <p:nvPr/>
        </p:nvGrpSpPr>
        <p:grpSpPr bwMode="auto">
          <a:xfrm>
            <a:off x="4939944" y="2757979"/>
            <a:ext cx="311883" cy="303950"/>
            <a:chOff x="2232" y="1772"/>
            <a:chExt cx="552" cy="520"/>
          </a:xfrm>
        </p:grpSpPr>
        <p:sp>
          <p:nvSpPr>
            <p:cNvPr id="257" name="Oval 20"/>
            <p:cNvSpPr>
              <a:spLocks noChangeArrowheads="1"/>
            </p:cNvSpPr>
            <p:nvPr/>
          </p:nvSpPr>
          <p:spPr bwMode="auto">
            <a:xfrm flipV="1">
              <a:off x="2232" y="1772"/>
              <a:ext cx="552" cy="520"/>
            </a:xfrm>
            <a:prstGeom prst="ellipse">
              <a:avLst/>
            </a:prstGeom>
            <a:noFill/>
            <a:ln w="9525" algn="ctr">
              <a:solidFill>
                <a:schemeClr val="tx1"/>
              </a:solidFill>
              <a:round/>
              <a:headEnd/>
              <a:tailEnd/>
            </a:ln>
            <a:extLst>
              <a:ext uri="{909E8E84-426E-40dd-AFC4-6F175D3DCCD1}">
                <a14:hiddenFill xmlns:a14="http://schemas.microsoft.com/office/drawing/2010/main">
                  <a:solidFill>
                    <a:srgbClr val="FFFFFF"/>
                  </a:solidFill>
                </a14:hiddenFill>
              </a:ext>
            </a:extLst>
          </p:spPr>
          <p:txBody>
            <a:bodyPr rot="10800000" anchor="ctr"/>
            <a:lstStyle/>
            <a:p>
              <a:endParaRPr lang="en-US" sz="900" dirty="0"/>
            </a:p>
          </p:txBody>
        </p:sp>
        <p:sp>
          <p:nvSpPr>
            <p:cNvPr id="262" name="Line 21"/>
            <p:cNvSpPr>
              <a:spLocks noChangeShapeType="1"/>
            </p:cNvSpPr>
            <p:nvPr/>
          </p:nvSpPr>
          <p:spPr bwMode="auto">
            <a:xfrm flipV="1">
              <a:off x="2302" y="1848"/>
              <a:ext cx="407" cy="36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spAutoFit/>
            </a:bodyPr>
            <a:lstStyle/>
            <a:p>
              <a:endParaRPr lang="en-GB" sz="900" dirty="0"/>
            </a:p>
          </p:txBody>
        </p:sp>
        <p:sp>
          <p:nvSpPr>
            <p:cNvPr id="263" name="Line 22"/>
            <p:cNvSpPr>
              <a:spLocks noChangeShapeType="1"/>
            </p:cNvSpPr>
            <p:nvPr/>
          </p:nvSpPr>
          <p:spPr bwMode="auto">
            <a:xfrm flipH="1" flipV="1">
              <a:off x="2307" y="1840"/>
              <a:ext cx="409" cy="36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spAutoFit/>
            </a:bodyPr>
            <a:lstStyle/>
            <a:p>
              <a:endParaRPr lang="en-GB" sz="900" dirty="0"/>
            </a:p>
          </p:txBody>
        </p:sp>
      </p:grpSp>
      <p:cxnSp>
        <p:nvCxnSpPr>
          <p:cNvPr id="289" name="Straight Connector 9"/>
          <p:cNvCxnSpPr>
            <a:stCxn id="554" idx="6"/>
            <a:endCxn id="394" idx="1"/>
          </p:cNvCxnSpPr>
          <p:nvPr/>
        </p:nvCxnSpPr>
        <p:spPr>
          <a:xfrm>
            <a:off x="637806" y="3396983"/>
            <a:ext cx="1846882" cy="3631"/>
          </a:xfrm>
          <a:prstGeom prst="straightConnector1">
            <a:avLst/>
          </a:prstGeom>
          <a:noFill/>
          <a:ln w="44450">
            <a:solidFill>
              <a:srgbClr val="3366FF"/>
            </a:solidFill>
            <a:round/>
            <a:headEnd/>
            <a:tailEnd type="none"/>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nvGrpSpPr>
          <p:cNvPr id="392" name="Group 391"/>
          <p:cNvGrpSpPr/>
          <p:nvPr/>
        </p:nvGrpSpPr>
        <p:grpSpPr>
          <a:xfrm>
            <a:off x="2484688" y="3127105"/>
            <a:ext cx="719160" cy="547018"/>
            <a:chOff x="4639736" y="2654397"/>
            <a:chExt cx="719160" cy="547018"/>
          </a:xfrm>
        </p:grpSpPr>
        <p:sp>
          <p:nvSpPr>
            <p:cNvPr id="393" name="Rectangle 45"/>
            <p:cNvSpPr>
              <a:spLocks noChangeArrowheads="1"/>
            </p:cNvSpPr>
            <p:nvPr/>
          </p:nvSpPr>
          <p:spPr bwMode="auto">
            <a:xfrm>
              <a:off x="4639736" y="2654397"/>
              <a:ext cx="719160" cy="547018"/>
            </a:xfrm>
            <a:prstGeom prst="rect">
              <a:avLst/>
            </a:prstGeom>
            <a:solidFill>
              <a:schemeClr val="bg1"/>
            </a:solidFill>
            <a:ln w="9525">
              <a:solidFill>
                <a:schemeClr val="tx1"/>
              </a:solidFill>
              <a:miter lim="800000"/>
              <a:headEnd/>
              <a:tailEnd/>
            </a:ln>
          </p:spPr>
          <p:txBody>
            <a:bodyPr wrap="none" anchor="ctr"/>
            <a:lstStyle/>
            <a:p>
              <a:endParaRPr lang="en-US" dirty="0"/>
            </a:p>
          </p:txBody>
        </p:sp>
        <p:sp>
          <p:nvSpPr>
            <p:cNvPr id="394" name="Text Box 78"/>
            <p:cNvSpPr txBox="1">
              <a:spLocks noChangeArrowheads="1"/>
            </p:cNvSpPr>
            <p:nvPr/>
          </p:nvSpPr>
          <p:spPr bwMode="auto">
            <a:xfrm>
              <a:off x="4639736" y="2774017"/>
              <a:ext cx="719160" cy="30777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spcBef>
                  <a:spcPct val="50000"/>
                </a:spcBef>
              </a:pPr>
              <a:r>
                <a:rPr lang="en-GB" sz="1400" dirty="0" smtClean="0"/>
                <a:t>splitter</a:t>
              </a:r>
              <a:endParaRPr lang="en-GB" sz="1400" dirty="0"/>
            </a:p>
          </p:txBody>
        </p:sp>
      </p:grpSp>
      <p:grpSp>
        <p:nvGrpSpPr>
          <p:cNvPr id="396" name="Group 395"/>
          <p:cNvGrpSpPr/>
          <p:nvPr/>
        </p:nvGrpSpPr>
        <p:grpSpPr>
          <a:xfrm>
            <a:off x="2541694" y="1241175"/>
            <a:ext cx="719160" cy="1766391"/>
            <a:chOff x="4639736" y="2654397"/>
            <a:chExt cx="719160" cy="547018"/>
          </a:xfrm>
        </p:grpSpPr>
        <p:sp>
          <p:nvSpPr>
            <p:cNvPr id="397" name="Rectangle 45"/>
            <p:cNvSpPr>
              <a:spLocks noChangeArrowheads="1"/>
            </p:cNvSpPr>
            <p:nvPr/>
          </p:nvSpPr>
          <p:spPr bwMode="auto">
            <a:xfrm>
              <a:off x="4639736" y="2654397"/>
              <a:ext cx="719160" cy="547018"/>
            </a:xfrm>
            <a:prstGeom prst="rect">
              <a:avLst/>
            </a:prstGeom>
            <a:solidFill>
              <a:schemeClr val="bg1"/>
            </a:solidFill>
            <a:ln w="9525">
              <a:solidFill>
                <a:schemeClr val="tx1"/>
              </a:solidFill>
              <a:miter lim="800000"/>
              <a:headEnd/>
              <a:tailEnd/>
            </a:ln>
          </p:spPr>
          <p:txBody>
            <a:bodyPr wrap="none" anchor="ctr"/>
            <a:lstStyle/>
            <a:p>
              <a:endParaRPr lang="en-US" dirty="0"/>
            </a:p>
          </p:txBody>
        </p:sp>
        <p:sp>
          <p:nvSpPr>
            <p:cNvPr id="398" name="Text Box 78"/>
            <p:cNvSpPr txBox="1">
              <a:spLocks noChangeArrowheads="1"/>
            </p:cNvSpPr>
            <p:nvPr/>
          </p:nvSpPr>
          <p:spPr bwMode="auto">
            <a:xfrm>
              <a:off x="4639736" y="2774017"/>
              <a:ext cx="719160" cy="19539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spcBef>
                  <a:spcPct val="50000"/>
                </a:spcBef>
              </a:pPr>
              <a:endParaRPr lang="en-GB" sz="1400" dirty="0" smtClean="0"/>
            </a:p>
            <a:p>
              <a:pPr eaLnBrk="1" hangingPunct="1">
                <a:spcBef>
                  <a:spcPct val="50000"/>
                </a:spcBef>
              </a:pPr>
              <a:r>
                <a:rPr lang="en-GB" sz="1400" dirty="0" smtClean="0"/>
                <a:t>splitter</a:t>
              </a:r>
              <a:endParaRPr lang="en-GB" sz="1400" dirty="0"/>
            </a:p>
          </p:txBody>
        </p:sp>
      </p:grpSp>
      <p:grpSp>
        <p:nvGrpSpPr>
          <p:cNvPr id="403" name="Group 402"/>
          <p:cNvGrpSpPr/>
          <p:nvPr/>
        </p:nvGrpSpPr>
        <p:grpSpPr>
          <a:xfrm>
            <a:off x="2541671" y="3883158"/>
            <a:ext cx="719160" cy="1766391"/>
            <a:chOff x="4639736" y="2654397"/>
            <a:chExt cx="719160" cy="547018"/>
          </a:xfrm>
        </p:grpSpPr>
        <p:sp>
          <p:nvSpPr>
            <p:cNvPr id="404" name="Rectangle 45"/>
            <p:cNvSpPr>
              <a:spLocks noChangeArrowheads="1"/>
            </p:cNvSpPr>
            <p:nvPr/>
          </p:nvSpPr>
          <p:spPr bwMode="auto">
            <a:xfrm>
              <a:off x="4639736" y="2654397"/>
              <a:ext cx="719160" cy="547018"/>
            </a:xfrm>
            <a:prstGeom prst="rect">
              <a:avLst/>
            </a:prstGeom>
            <a:solidFill>
              <a:schemeClr val="bg1"/>
            </a:solidFill>
            <a:ln w="9525">
              <a:solidFill>
                <a:schemeClr val="tx1"/>
              </a:solidFill>
              <a:miter lim="800000"/>
              <a:headEnd/>
              <a:tailEnd/>
            </a:ln>
          </p:spPr>
          <p:txBody>
            <a:bodyPr wrap="none" anchor="ctr"/>
            <a:lstStyle/>
            <a:p>
              <a:endParaRPr lang="en-US" dirty="0"/>
            </a:p>
          </p:txBody>
        </p:sp>
        <p:sp>
          <p:nvSpPr>
            <p:cNvPr id="409" name="Text Box 78"/>
            <p:cNvSpPr txBox="1">
              <a:spLocks noChangeArrowheads="1"/>
            </p:cNvSpPr>
            <p:nvPr/>
          </p:nvSpPr>
          <p:spPr bwMode="auto">
            <a:xfrm>
              <a:off x="4639736" y="2774017"/>
              <a:ext cx="719160" cy="19539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spcBef>
                  <a:spcPct val="50000"/>
                </a:spcBef>
              </a:pPr>
              <a:endParaRPr lang="en-GB" sz="1400" dirty="0" smtClean="0"/>
            </a:p>
            <a:p>
              <a:pPr eaLnBrk="1" hangingPunct="1">
                <a:spcBef>
                  <a:spcPct val="50000"/>
                </a:spcBef>
              </a:pPr>
              <a:r>
                <a:rPr lang="en-GB" sz="1400" dirty="0" smtClean="0"/>
                <a:t>splitter</a:t>
              </a:r>
              <a:endParaRPr lang="en-GB" sz="1400" dirty="0"/>
            </a:p>
          </p:txBody>
        </p:sp>
      </p:grpSp>
      <p:grpSp>
        <p:nvGrpSpPr>
          <p:cNvPr id="427" name="Group 426"/>
          <p:cNvGrpSpPr/>
          <p:nvPr/>
        </p:nvGrpSpPr>
        <p:grpSpPr>
          <a:xfrm>
            <a:off x="5533931" y="1088220"/>
            <a:ext cx="576064" cy="489778"/>
            <a:chOff x="6035084" y="2193185"/>
            <a:chExt cx="769963" cy="752612"/>
          </a:xfrm>
        </p:grpSpPr>
        <p:sp>
          <p:nvSpPr>
            <p:cNvPr id="428" name="Freeform 3"/>
            <p:cNvSpPr>
              <a:spLocks/>
            </p:cNvSpPr>
            <p:nvPr/>
          </p:nvSpPr>
          <p:spPr bwMode="auto">
            <a:xfrm rot="5400000" flipV="1">
              <a:off x="6043760" y="2184509"/>
              <a:ext cx="752612" cy="769963"/>
            </a:xfrm>
            <a:custGeom>
              <a:avLst/>
              <a:gdLst>
                <a:gd name="T0" fmla="*/ 0 w 635"/>
                <a:gd name="T1" fmla="*/ 0 h 523"/>
                <a:gd name="T2" fmla="*/ 2147483647 w 635"/>
                <a:gd name="T3" fmla="*/ 2147483647 h 523"/>
                <a:gd name="T4" fmla="*/ 2147483647 w 635"/>
                <a:gd name="T5" fmla="*/ 2147483647 h 523"/>
                <a:gd name="T6" fmla="*/ 0 w 635"/>
                <a:gd name="T7" fmla="*/ 0 h 523"/>
                <a:gd name="T8" fmla="*/ 0 60000 65536"/>
                <a:gd name="T9" fmla="*/ 0 60000 65536"/>
                <a:gd name="T10" fmla="*/ 0 60000 65536"/>
                <a:gd name="T11" fmla="*/ 0 60000 65536"/>
                <a:gd name="T12" fmla="*/ 0 w 635"/>
                <a:gd name="T13" fmla="*/ 0 h 523"/>
                <a:gd name="T14" fmla="*/ 635 w 635"/>
                <a:gd name="T15" fmla="*/ 523 h 523"/>
              </a:gdLst>
              <a:ahLst/>
              <a:cxnLst>
                <a:cxn ang="T8">
                  <a:pos x="T0" y="T1"/>
                </a:cxn>
                <a:cxn ang="T9">
                  <a:pos x="T2" y="T3"/>
                </a:cxn>
                <a:cxn ang="T10">
                  <a:pos x="T4" y="T5"/>
                </a:cxn>
                <a:cxn ang="T11">
                  <a:pos x="T6" y="T7"/>
                </a:cxn>
              </a:cxnLst>
              <a:rect l="T12" t="T13" r="T14" b="T15"/>
              <a:pathLst>
                <a:path w="635" h="523">
                  <a:moveTo>
                    <a:pt x="0" y="0"/>
                  </a:moveTo>
                  <a:lnTo>
                    <a:pt x="635" y="1"/>
                  </a:lnTo>
                  <a:lnTo>
                    <a:pt x="337" y="523"/>
                  </a:lnTo>
                  <a:lnTo>
                    <a:pt x="0" y="0"/>
                  </a:lnTo>
                  <a:close/>
                </a:path>
              </a:pathLst>
            </a:custGeom>
            <a:solidFill>
              <a:schemeClr val="bg1"/>
            </a:solidFill>
            <a:ln w="9525" cap="flat" cmpd="sng">
              <a:solidFill>
                <a:schemeClr val="tx1"/>
              </a:solidFill>
              <a:prstDash val="solid"/>
              <a:round/>
              <a:headEnd/>
              <a:tailEnd/>
            </a:ln>
          </p:spPr>
          <p:txBody>
            <a:bodyPr>
              <a:spAutoFit/>
            </a:bodyPr>
            <a:lstStyle/>
            <a:p>
              <a:endParaRPr lang="en-GB" dirty="0"/>
            </a:p>
          </p:txBody>
        </p:sp>
        <p:sp>
          <p:nvSpPr>
            <p:cNvPr id="429" name="Text Box 78"/>
            <p:cNvSpPr txBox="1">
              <a:spLocks noChangeArrowheads="1"/>
            </p:cNvSpPr>
            <p:nvPr/>
          </p:nvSpPr>
          <p:spPr bwMode="auto">
            <a:xfrm>
              <a:off x="6035084" y="2442057"/>
              <a:ext cx="626834" cy="3183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spcBef>
                  <a:spcPct val="50000"/>
                </a:spcBef>
              </a:pPr>
              <a:r>
                <a:rPr lang="en-GB" sz="1050" dirty="0"/>
                <a:t>Amp</a:t>
              </a:r>
            </a:p>
          </p:txBody>
        </p:sp>
      </p:grpSp>
      <p:grpSp>
        <p:nvGrpSpPr>
          <p:cNvPr id="430" name="Group 429"/>
          <p:cNvGrpSpPr/>
          <p:nvPr/>
        </p:nvGrpSpPr>
        <p:grpSpPr>
          <a:xfrm>
            <a:off x="5533932" y="1580006"/>
            <a:ext cx="576064" cy="489778"/>
            <a:chOff x="6035084" y="2193185"/>
            <a:chExt cx="769963" cy="752612"/>
          </a:xfrm>
        </p:grpSpPr>
        <p:sp>
          <p:nvSpPr>
            <p:cNvPr id="431" name="Freeform 3"/>
            <p:cNvSpPr>
              <a:spLocks/>
            </p:cNvSpPr>
            <p:nvPr/>
          </p:nvSpPr>
          <p:spPr bwMode="auto">
            <a:xfrm rot="5400000" flipV="1">
              <a:off x="6043760" y="2184509"/>
              <a:ext cx="752612" cy="769963"/>
            </a:xfrm>
            <a:custGeom>
              <a:avLst/>
              <a:gdLst>
                <a:gd name="T0" fmla="*/ 0 w 635"/>
                <a:gd name="T1" fmla="*/ 0 h 523"/>
                <a:gd name="T2" fmla="*/ 2147483647 w 635"/>
                <a:gd name="T3" fmla="*/ 2147483647 h 523"/>
                <a:gd name="T4" fmla="*/ 2147483647 w 635"/>
                <a:gd name="T5" fmla="*/ 2147483647 h 523"/>
                <a:gd name="T6" fmla="*/ 0 w 635"/>
                <a:gd name="T7" fmla="*/ 0 h 523"/>
                <a:gd name="T8" fmla="*/ 0 60000 65536"/>
                <a:gd name="T9" fmla="*/ 0 60000 65536"/>
                <a:gd name="T10" fmla="*/ 0 60000 65536"/>
                <a:gd name="T11" fmla="*/ 0 60000 65536"/>
                <a:gd name="T12" fmla="*/ 0 w 635"/>
                <a:gd name="T13" fmla="*/ 0 h 523"/>
                <a:gd name="T14" fmla="*/ 635 w 635"/>
                <a:gd name="T15" fmla="*/ 523 h 523"/>
              </a:gdLst>
              <a:ahLst/>
              <a:cxnLst>
                <a:cxn ang="T8">
                  <a:pos x="T0" y="T1"/>
                </a:cxn>
                <a:cxn ang="T9">
                  <a:pos x="T2" y="T3"/>
                </a:cxn>
                <a:cxn ang="T10">
                  <a:pos x="T4" y="T5"/>
                </a:cxn>
                <a:cxn ang="T11">
                  <a:pos x="T6" y="T7"/>
                </a:cxn>
              </a:cxnLst>
              <a:rect l="T12" t="T13" r="T14" b="T15"/>
              <a:pathLst>
                <a:path w="635" h="523">
                  <a:moveTo>
                    <a:pt x="0" y="0"/>
                  </a:moveTo>
                  <a:lnTo>
                    <a:pt x="635" y="1"/>
                  </a:lnTo>
                  <a:lnTo>
                    <a:pt x="337" y="523"/>
                  </a:lnTo>
                  <a:lnTo>
                    <a:pt x="0" y="0"/>
                  </a:lnTo>
                  <a:close/>
                </a:path>
              </a:pathLst>
            </a:custGeom>
            <a:solidFill>
              <a:schemeClr val="bg1"/>
            </a:solidFill>
            <a:ln w="9525" cap="flat" cmpd="sng">
              <a:solidFill>
                <a:schemeClr val="tx1"/>
              </a:solidFill>
              <a:prstDash val="solid"/>
              <a:round/>
              <a:headEnd/>
              <a:tailEnd/>
            </a:ln>
          </p:spPr>
          <p:txBody>
            <a:bodyPr>
              <a:spAutoFit/>
            </a:bodyPr>
            <a:lstStyle/>
            <a:p>
              <a:endParaRPr lang="en-GB" dirty="0"/>
            </a:p>
          </p:txBody>
        </p:sp>
        <p:sp>
          <p:nvSpPr>
            <p:cNvPr id="432" name="Text Box 78"/>
            <p:cNvSpPr txBox="1">
              <a:spLocks noChangeArrowheads="1"/>
            </p:cNvSpPr>
            <p:nvPr/>
          </p:nvSpPr>
          <p:spPr bwMode="auto">
            <a:xfrm>
              <a:off x="6035084" y="2442057"/>
              <a:ext cx="626834" cy="3183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spcBef>
                  <a:spcPct val="50000"/>
                </a:spcBef>
              </a:pPr>
              <a:r>
                <a:rPr lang="en-GB" sz="1050" dirty="0"/>
                <a:t>Amp</a:t>
              </a:r>
            </a:p>
          </p:txBody>
        </p:sp>
      </p:grpSp>
      <p:grpSp>
        <p:nvGrpSpPr>
          <p:cNvPr id="435" name="Group 434"/>
          <p:cNvGrpSpPr/>
          <p:nvPr/>
        </p:nvGrpSpPr>
        <p:grpSpPr>
          <a:xfrm>
            <a:off x="5533933" y="2149429"/>
            <a:ext cx="576064" cy="489778"/>
            <a:chOff x="6035084" y="2193185"/>
            <a:chExt cx="769963" cy="752612"/>
          </a:xfrm>
        </p:grpSpPr>
        <p:sp>
          <p:nvSpPr>
            <p:cNvPr id="436" name="Freeform 3"/>
            <p:cNvSpPr>
              <a:spLocks/>
            </p:cNvSpPr>
            <p:nvPr/>
          </p:nvSpPr>
          <p:spPr bwMode="auto">
            <a:xfrm rot="5400000" flipV="1">
              <a:off x="6043760" y="2184509"/>
              <a:ext cx="752612" cy="769963"/>
            </a:xfrm>
            <a:custGeom>
              <a:avLst/>
              <a:gdLst>
                <a:gd name="T0" fmla="*/ 0 w 635"/>
                <a:gd name="T1" fmla="*/ 0 h 523"/>
                <a:gd name="T2" fmla="*/ 2147483647 w 635"/>
                <a:gd name="T3" fmla="*/ 2147483647 h 523"/>
                <a:gd name="T4" fmla="*/ 2147483647 w 635"/>
                <a:gd name="T5" fmla="*/ 2147483647 h 523"/>
                <a:gd name="T6" fmla="*/ 0 w 635"/>
                <a:gd name="T7" fmla="*/ 0 h 523"/>
                <a:gd name="T8" fmla="*/ 0 60000 65536"/>
                <a:gd name="T9" fmla="*/ 0 60000 65536"/>
                <a:gd name="T10" fmla="*/ 0 60000 65536"/>
                <a:gd name="T11" fmla="*/ 0 60000 65536"/>
                <a:gd name="T12" fmla="*/ 0 w 635"/>
                <a:gd name="T13" fmla="*/ 0 h 523"/>
                <a:gd name="T14" fmla="*/ 635 w 635"/>
                <a:gd name="T15" fmla="*/ 523 h 523"/>
              </a:gdLst>
              <a:ahLst/>
              <a:cxnLst>
                <a:cxn ang="T8">
                  <a:pos x="T0" y="T1"/>
                </a:cxn>
                <a:cxn ang="T9">
                  <a:pos x="T2" y="T3"/>
                </a:cxn>
                <a:cxn ang="T10">
                  <a:pos x="T4" y="T5"/>
                </a:cxn>
                <a:cxn ang="T11">
                  <a:pos x="T6" y="T7"/>
                </a:cxn>
              </a:cxnLst>
              <a:rect l="T12" t="T13" r="T14" b="T15"/>
              <a:pathLst>
                <a:path w="635" h="523">
                  <a:moveTo>
                    <a:pt x="0" y="0"/>
                  </a:moveTo>
                  <a:lnTo>
                    <a:pt x="635" y="1"/>
                  </a:lnTo>
                  <a:lnTo>
                    <a:pt x="337" y="523"/>
                  </a:lnTo>
                  <a:lnTo>
                    <a:pt x="0" y="0"/>
                  </a:lnTo>
                  <a:close/>
                </a:path>
              </a:pathLst>
            </a:custGeom>
            <a:solidFill>
              <a:schemeClr val="bg1"/>
            </a:solidFill>
            <a:ln w="9525" cap="flat" cmpd="sng">
              <a:solidFill>
                <a:schemeClr val="tx1"/>
              </a:solidFill>
              <a:prstDash val="solid"/>
              <a:round/>
              <a:headEnd/>
              <a:tailEnd/>
            </a:ln>
          </p:spPr>
          <p:txBody>
            <a:bodyPr>
              <a:spAutoFit/>
            </a:bodyPr>
            <a:lstStyle/>
            <a:p>
              <a:endParaRPr lang="en-GB" dirty="0"/>
            </a:p>
          </p:txBody>
        </p:sp>
        <p:sp>
          <p:nvSpPr>
            <p:cNvPr id="437" name="Text Box 78"/>
            <p:cNvSpPr txBox="1">
              <a:spLocks noChangeArrowheads="1"/>
            </p:cNvSpPr>
            <p:nvPr/>
          </p:nvSpPr>
          <p:spPr bwMode="auto">
            <a:xfrm>
              <a:off x="6035084" y="2442057"/>
              <a:ext cx="626834" cy="3183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spcBef>
                  <a:spcPct val="50000"/>
                </a:spcBef>
              </a:pPr>
              <a:r>
                <a:rPr lang="en-GB" sz="1050" dirty="0"/>
                <a:t>Amp</a:t>
              </a:r>
            </a:p>
          </p:txBody>
        </p:sp>
      </p:grpSp>
      <p:grpSp>
        <p:nvGrpSpPr>
          <p:cNvPr id="438" name="Group 437"/>
          <p:cNvGrpSpPr/>
          <p:nvPr/>
        </p:nvGrpSpPr>
        <p:grpSpPr>
          <a:xfrm>
            <a:off x="5533931" y="2681865"/>
            <a:ext cx="576064" cy="489778"/>
            <a:chOff x="6035084" y="2193185"/>
            <a:chExt cx="769963" cy="752612"/>
          </a:xfrm>
        </p:grpSpPr>
        <p:sp>
          <p:nvSpPr>
            <p:cNvPr id="439" name="Freeform 3"/>
            <p:cNvSpPr>
              <a:spLocks/>
            </p:cNvSpPr>
            <p:nvPr/>
          </p:nvSpPr>
          <p:spPr bwMode="auto">
            <a:xfrm rot="5400000" flipV="1">
              <a:off x="6043760" y="2184509"/>
              <a:ext cx="752612" cy="769963"/>
            </a:xfrm>
            <a:custGeom>
              <a:avLst/>
              <a:gdLst>
                <a:gd name="T0" fmla="*/ 0 w 635"/>
                <a:gd name="T1" fmla="*/ 0 h 523"/>
                <a:gd name="T2" fmla="*/ 2147483647 w 635"/>
                <a:gd name="T3" fmla="*/ 2147483647 h 523"/>
                <a:gd name="T4" fmla="*/ 2147483647 w 635"/>
                <a:gd name="T5" fmla="*/ 2147483647 h 523"/>
                <a:gd name="T6" fmla="*/ 0 w 635"/>
                <a:gd name="T7" fmla="*/ 0 h 523"/>
                <a:gd name="T8" fmla="*/ 0 60000 65536"/>
                <a:gd name="T9" fmla="*/ 0 60000 65536"/>
                <a:gd name="T10" fmla="*/ 0 60000 65536"/>
                <a:gd name="T11" fmla="*/ 0 60000 65536"/>
                <a:gd name="T12" fmla="*/ 0 w 635"/>
                <a:gd name="T13" fmla="*/ 0 h 523"/>
                <a:gd name="T14" fmla="*/ 635 w 635"/>
                <a:gd name="T15" fmla="*/ 523 h 523"/>
              </a:gdLst>
              <a:ahLst/>
              <a:cxnLst>
                <a:cxn ang="T8">
                  <a:pos x="T0" y="T1"/>
                </a:cxn>
                <a:cxn ang="T9">
                  <a:pos x="T2" y="T3"/>
                </a:cxn>
                <a:cxn ang="T10">
                  <a:pos x="T4" y="T5"/>
                </a:cxn>
                <a:cxn ang="T11">
                  <a:pos x="T6" y="T7"/>
                </a:cxn>
              </a:cxnLst>
              <a:rect l="T12" t="T13" r="T14" b="T15"/>
              <a:pathLst>
                <a:path w="635" h="523">
                  <a:moveTo>
                    <a:pt x="0" y="0"/>
                  </a:moveTo>
                  <a:lnTo>
                    <a:pt x="635" y="1"/>
                  </a:lnTo>
                  <a:lnTo>
                    <a:pt x="337" y="523"/>
                  </a:lnTo>
                  <a:lnTo>
                    <a:pt x="0" y="0"/>
                  </a:lnTo>
                  <a:close/>
                </a:path>
              </a:pathLst>
            </a:custGeom>
            <a:solidFill>
              <a:schemeClr val="bg1"/>
            </a:solidFill>
            <a:ln w="9525" cap="flat" cmpd="sng">
              <a:solidFill>
                <a:schemeClr val="tx1"/>
              </a:solidFill>
              <a:prstDash val="solid"/>
              <a:round/>
              <a:headEnd/>
              <a:tailEnd/>
            </a:ln>
          </p:spPr>
          <p:txBody>
            <a:bodyPr>
              <a:spAutoFit/>
            </a:bodyPr>
            <a:lstStyle/>
            <a:p>
              <a:endParaRPr lang="en-GB" dirty="0"/>
            </a:p>
          </p:txBody>
        </p:sp>
        <p:sp>
          <p:nvSpPr>
            <p:cNvPr id="440" name="Text Box 78"/>
            <p:cNvSpPr txBox="1">
              <a:spLocks noChangeArrowheads="1"/>
            </p:cNvSpPr>
            <p:nvPr/>
          </p:nvSpPr>
          <p:spPr bwMode="auto">
            <a:xfrm>
              <a:off x="6035084" y="2442057"/>
              <a:ext cx="626834" cy="3183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spcBef>
                  <a:spcPct val="50000"/>
                </a:spcBef>
              </a:pPr>
              <a:r>
                <a:rPr lang="en-GB" sz="1050" dirty="0"/>
                <a:t>Amp</a:t>
              </a:r>
            </a:p>
          </p:txBody>
        </p:sp>
      </p:grpSp>
      <p:sp>
        <p:nvSpPr>
          <p:cNvPr id="445" name="Rectangle 45"/>
          <p:cNvSpPr>
            <a:spLocks noChangeArrowheads="1"/>
          </p:cNvSpPr>
          <p:nvPr/>
        </p:nvSpPr>
        <p:spPr bwMode="auto">
          <a:xfrm>
            <a:off x="6326697" y="1062555"/>
            <a:ext cx="551886" cy="411046"/>
          </a:xfrm>
          <a:prstGeom prst="rect">
            <a:avLst/>
          </a:prstGeom>
          <a:solidFill>
            <a:schemeClr val="bg1"/>
          </a:solidFill>
          <a:ln w="9525">
            <a:solidFill>
              <a:schemeClr val="tx1"/>
            </a:solidFill>
            <a:miter lim="800000"/>
            <a:headEnd/>
            <a:tailEnd/>
          </a:ln>
        </p:spPr>
        <p:txBody>
          <a:bodyPr wrap="none" anchor="ctr"/>
          <a:lstStyle/>
          <a:p>
            <a:endParaRPr lang="en-US" sz="900" dirty="0"/>
          </a:p>
        </p:txBody>
      </p:sp>
      <p:sp>
        <p:nvSpPr>
          <p:cNvPr id="446" name="Text Box 78"/>
          <p:cNvSpPr txBox="1">
            <a:spLocks noChangeArrowheads="1"/>
          </p:cNvSpPr>
          <p:nvPr/>
        </p:nvSpPr>
        <p:spPr bwMode="auto">
          <a:xfrm>
            <a:off x="6327867" y="1062555"/>
            <a:ext cx="495894" cy="41549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spcBef>
                <a:spcPct val="50000"/>
              </a:spcBef>
            </a:pPr>
            <a:r>
              <a:rPr lang="en-GB" sz="700" dirty="0"/>
              <a:t>4</a:t>
            </a:r>
            <a:r>
              <a:rPr lang="en-GB" sz="700" dirty="0" smtClean="0"/>
              <a:t>00 MHz LPF</a:t>
            </a:r>
            <a:endParaRPr lang="en-GB" sz="700" dirty="0"/>
          </a:p>
        </p:txBody>
      </p:sp>
      <p:sp>
        <p:nvSpPr>
          <p:cNvPr id="447" name="Line 47"/>
          <p:cNvSpPr>
            <a:spLocks noChangeShapeType="1"/>
          </p:cNvSpPr>
          <p:nvPr/>
        </p:nvSpPr>
        <p:spPr bwMode="auto">
          <a:xfrm>
            <a:off x="6603250" y="1084742"/>
            <a:ext cx="220511" cy="376377"/>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GB" sz="900" dirty="0"/>
          </a:p>
        </p:txBody>
      </p:sp>
      <p:sp>
        <p:nvSpPr>
          <p:cNvPr id="448" name="Line 47"/>
          <p:cNvSpPr>
            <a:spLocks noChangeShapeType="1"/>
          </p:cNvSpPr>
          <p:nvPr/>
        </p:nvSpPr>
        <p:spPr bwMode="auto">
          <a:xfrm>
            <a:off x="6382129" y="1084742"/>
            <a:ext cx="220511"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GB" sz="900" dirty="0"/>
          </a:p>
        </p:txBody>
      </p:sp>
      <p:sp>
        <p:nvSpPr>
          <p:cNvPr id="449" name="Rectangle 45"/>
          <p:cNvSpPr>
            <a:spLocks noChangeArrowheads="1"/>
          </p:cNvSpPr>
          <p:nvPr/>
        </p:nvSpPr>
        <p:spPr bwMode="auto">
          <a:xfrm>
            <a:off x="6326697" y="1627443"/>
            <a:ext cx="551886" cy="411046"/>
          </a:xfrm>
          <a:prstGeom prst="rect">
            <a:avLst/>
          </a:prstGeom>
          <a:solidFill>
            <a:schemeClr val="bg1"/>
          </a:solidFill>
          <a:ln w="9525">
            <a:solidFill>
              <a:schemeClr val="tx1"/>
            </a:solidFill>
            <a:miter lim="800000"/>
            <a:headEnd/>
            <a:tailEnd/>
          </a:ln>
        </p:spPr>
        <p:txBody>
          <a:bodyPr wrap="none" anchor="ctr"/>
          <a:lstStyle/>
          <a:p>
            <a:endParaRPr lang="en-US" sz="900" dirty="0"/>
          </a:p>
        </p:txBody>
      </p:sp>
      <p:sp>
        <p:nvSpPr>
          <p:cNvPr id="450" name="Text Box 78"/>
          <p:cNvSpPr txBox="1">
            <a:spLocks noChangeArrowheads="1"/>
          </p:cNvSpPr>
          <p:nvPr/>
        </p:nvSpPr>
        <p:spPr bwMode="auto">
          <a:xfrm>
            <a:off x="6327867" y="1627443"/>
            <a:ext cx="495894" cy="41549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spcBef>
                <a:spcPct val="50000"/>
              </a:spcBef>
            </a:pPr>
            <a:r>
              <a:rPr lang="en-GB" sz="700" dirty="0"/>
              <a:t>4</a:t>
            </a:r>
            <a:r>
              <a:rPr lang="en-GB" sz="700" dirty="0" smtClean="0"/>
              <a:t>00 MHz LPF</a:t>
            </a:r>
            <a:endParaRPr lang="en-GB" sz="700" dirty="0"/>
          </a:p>
        </p:txBody>
      </p:sp>
      <p:sp>
        <p:nvSpPr>
          <p:cNvPr id="451" name="Line 47"/>
          <p:cNvSpPr>
            <a:spLocks noChangeShapeType="1"/>
          </p:cNvSpPr>
          <p:nvPr/>
        </p:nvSpPr>
        <p:spPr bwMode="auto">
          <a:xfrm>
            <a:off x="6603250" y="1649630"/>
            <a:ext cx="220511" cy="376377"/>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GB" sz="900" dirty="0"/>
          </a:p>
        </p:txBody>
      </p:sp>
      <p:sp>
        <p:nvSpPr>
          <p:cNvPr id="452" name="Line 47"/>
          <p:cNvSpPr>
            <a:spLocks noChangeShapeType="1"/>
          </p:cNvSpPr>
          <p:nvPr/>
        </p:nvSpPr>
        <p:spPr bwMode="auto">
          <a:xfrm>
            <a:off x="6382129" y="1649630"/>
            <a:ext cx="220511"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GB" sz="900" dirty="0"/>
          </a:p>
        </p:txBody>
      </p:sp>
      <p:sp>
        <p:nvSpPr>
          <p:cNvPr id="453" name="Rectangle 45"/>
          <p:cNvSpPr>
            <a:spLocks noChangeArrowheads="1"/>
          </p:cNvSpPr>
          <p:nvPr/>
        </p:nvSpPr>
        <p:spPr bwMode="auto">
          <a:xfrm>
            <a:off x="6347464" y="2181893"/>
            <a:ext cx="551886" cy="411046"/>
          </a:xfrm>
          <a:prstGeom prst="rect">
            <a:avLst/>
          </a:prstGeom>
          <a:solidFill>
            <a:schemeClr val="bg1"/>
          </a:solidFill>
          <a:ln w="9525">
            <a:solidFill>
              <a:schemeClr val="tx1"/>
            </a:solidFill>
            <a:miter lim="800000"/>
            <a:headEnd/>
            <a:tailEnd/>
          </a:ln>
        </p:spPr>
        <p:txBody>
          <a:bodyPr wrap="none" anchor="ctr"/>
          <a:lstStyle/>
          <a:p>
            <a:endParaRPr lang="en-US" sz="900" dirty="0"/>
          </a:p>
        </p:txBody>
      </p:sp>
      <p:sp>
        <p:nvSpPr>
          <p:cNvPr id="454" name="Text Box 78"/>
          <p:cNvSpPr txBox="1">
            <a:spLocks noChangeArrowheads="1"/>
          </p:cNvSpPr>
          <p:nvPr/>
        </p:nvSpPr>
        <p:spPr bwMode="auto">
          <a:xfrm>
            <a:off x="6348634" y="2181893"/>
            <a:ext cx="495894" cy="41549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spcBef>
                <a:spcPct val="50000"/>
              </a:spcBef>
            </a:pPr>
            <a:r>
              <a:rPr lang="en-GB" sz="700" dirty="0"/>
              <a:t>4</a:t>
            </a:r>
            <a:r>
              <a:rPr lang="en-GB" sz="700" dirty="0" smtClean="0"/>
              <a:t>00 MHz LPF</a:t>
            </a:r>
            <a:endParaRPr lang="en-GB" sz="700" dirty="0"/>
          </a:p>
        </p:txBody>
      </p:sp>
      <p:sp>
        <p:nvSpPr>
          <p:cNvPr id="455" name="Line 47"/>
          <p:cNvSpPr>
            <a:spLocks noChangeShapeType="1"/>
          </p:cNvSpPr>
          <p:nvPr/>
        </p:nvSpPr>
        <p:spPr bwMode="auto">
          <a:xfrm>
            <a:off x="6624017" y="2204080"/>
            <a:ext cx="220511" cy="376377"/>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GB" sz="900" dirty="0"/>
          </a:p>
        </p:txBody>
      </p:sp>
      <p:sp>
        <p:nvSpPr>
          <p:cNvPr id="456" name="Line 47"/>
          <p:cNvSpPr>
            <a:spLocks noChangeShapeType="1"/>
          </p:cNvSpPr>
          <p:nvPr/>
        </p:nvSpPr>
        <p:spPr bwMode="auto">
          <a:xfrm>
            <a:off x="6402896" y="2204080"/>
            <a:ext cx="220511"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GB" sz="900" dirty="0"/>
          </a:p>
        </p:txBody>
      </p:sp>
      <p:sp>
        <p:nvSpPr>
          <p:cNvPr id="457" name="Rectangle 45"/>
          <p:cNvSpPr>
            <a:spLocks noChangeArrowheads="1"/>
          </p:cNvSpPr>
          <p:nvPr/>
        </p:nvSpPr>
        <p:spPr bwMode="auto">
          <a:xfrm>
            <a:off x="6325527" y="2758284"/>
            <a:ext cx="551886" cy="411046"/>
          </a:xfrm>
          <a:prstGeom prst="rect">
            <a:avLst/>
          </a:prstGeom>
          <a:solidFill>
            <a:schemeClr val="bg1"/>
          </a:solidFill>
          <a:ln w="9525">
            <a:solidFill>
              <a:schemeClr val="tx1"/>
            </a:solidFill>
            <a:miter lim="800000"/>
            <a:headEnd/>
            <a:tailEnd/>
          </a:ln>
        </p:spPr>
        <p:txBody>
          <a:bodyPr wrap="none" anchor="ctr"/>
          <a:lstStyle/>
          <a:p>
            <a:endParaRPr lang="en-US" sz="900" dirty="0"/>
          </a:p>
        </p:txBody>
      </p:sp>
      <p:sp>
        <p:nvSpPr>
          <p:cNvPr id="458" name="Text Box 78"/>
          <p:cNvSpPr txBox="1">
            <a:spLocks noChangeArrowheads="1"/>
          </p:cNvSpPr>
          <p:nvPr/>
        </p:nvSpPr>
        <p:spPr bwMode="auto">
          <a:xfrm>
            <a:off x="6326697" y="2758284"/>
            <a:ext cx="495894" cy="41549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spcBef>
                <a:spcPct val="50000"/>
              </a:spcBef>
            </a:pPr>
            <a:r>
              <a:rPr lang="en-GB" sz="700" dirty="0"/>
              <a:t>4</a:t>
            </a:r>
            <a:r>
              <a:rPr lang="en-GB" sz="700" dirty="0" smtClean="0"/>
              <a:t>00 MHz LPF</a:t>
            </a:r>
            <a:endParaRPr lang="en-GB" sz="700" dirty="0"/>
          </a:p>
        </p:txBody>
      </p:sp>
      <p:sp>
        <p:nvSpPr>
          <p:cNvPr id="459" name="Line 47"/>
          <p:cNvSpPr>
            <a:spLocks noChangeShapeType="1"/>
          </p:cNvSpPr>
          <p:nvPr/>
        </p:nvSpPr>
        <p:spPr bwMode="auto">
          <a:xfrm>
            <a:off x="6602080" y="2780471"/>
            <a:ext cx="220511" cy="376377"/>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GB" sz="900" dirty="0"/>
          </a:p>
        </p:txBody>
      </p:sp>
      <p:sp>
        <p:nvSpPr>
          <p:cNvPr id="460" name="Line 47"/>
          <p:cNvSpPr>
            <a:spLocks noChangeShapeType="1"/>
          </p:cNvSpPr>
          <p:nvPr/>
        </p:nvSpPr>
        <p:spPr bwMode="auto">
          <a:xfrm>
            <a:off x="6380959" y="2780471"/>
            <a:ext cx="220511"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GB" sz="900" dirty="0"/>
          </a:p>
        </p:txBody>
      </p:sp>
      <p:sp>
        <p:nvSpPr>
          <p:cNvPr id="471" name="AutoShape 29"/>
          <p:cNvSpPr>
            <a:spLocks noChangeAspect="1" noChangeArrowheads="1"/>
          </p:cNvSpPr>
          <p:nvPr/>
        </p:nvSpPr>
        <p:spPr bwMode="auto">
          <a:xfrm flipH="1">
            <a:off x="3681210" y="1434675"/>
            <a:ext cx="827622" cy="2523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GB" sz="1050" dirty="0" smtClean="0">
                <a:latin typeface="Calibri" pitchFamily="34" charset="0"/>
              </a:rPr>
              <a:t>RF Input 2</a:t>
            </a:r>
            <a:endParaRPr lang="en-GB" sz="1050" dirty="0">
              <a:latin typeface="Calibri" pitchFamily="34" charset="0"/>
            </a:endParaRPr>
          </a:p>
        </p:txBody>
      </p:sp>
      <p:cxnSp>
        <p:nvCxnSpPr>
          <p:cNvPr id="472" name="Straight Connector 9"/>
          <p:cNvCxnSpPr/>
          <p:nvPr/>
        </p:nvCxnSpPr>
        <p:spPr>
          <a:xfrm>
            <a:off x="4350610" y="1560827"/>
            <a:ext cx="735958" cy="177606"/>
          </a:xfrm>
          <a:prstGeom prst="bentConnector2">
            <a:avLst/>
          </a:prstGeom>
          <a:noFill/>
          <a:ln w="44450">
            <a:solidFill>
              <a:srgbClr val="3366FF"/>
            </a:solidFill>
            <a:round/>
            <a:headEnd/>
            <a:tailEnd type="triangle"/>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473" name="AutoShape 29"/>
          <p:cNvSpPr>
            <a:spLocks noChangeAspect="1" noChangeArrowheads="1"/>
          </p:cNvSpPr>
          <p:nvPr/>
        </p:nvSpPr>
        <p:spPr bwMode="auto">
          <a:xfrm flipH="1">
            <a:off x="3681210" y="1954627"/>
            <a:ext cx="827622" cy="2523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GB" sz="1050" dirty="0" smtClean="0">
                <a:latin typeface="Calibri" pitchFamily="34" charset="0"/>
              </a:rPr>
              <a:t>RF Input </a:t>
            </a:r>
            <a:r>
              <a:rPr lang="en-GB" sz="1050" dirty="0">
                <a:latin typeface="Calibri" pitchFamily="34" charset="0"/>
              </a:rPr>
              <a:t>3</a:t>
            </a:r>
          </a:p>
        </p:txBody>
      </p:sp>
      <p:cxnSp>
        <p:nvCxnSpPr>
          <p:cNvPr id="474" name="Straight Connector 9"/>
          <p:cNvCxnSpPr/>
          <p:nvPr/>
        </p:nvCxnSpPr>
        <p:spPr>
          <a:xfrm>
            <a:off x="4350610" y="2080779"/>
            <a:ext cx="735958" cy="177606"/>
          </a:xfrm>
          <a:prstGeom prst="bentConnector2">
            <a:avLst/>
          </a:prstGeom>
          <a:noFill/>
          <a:ln w="44450">
            <a:solidFill>
              <a:srgbClr val="3366FF"/>
            </a:solidFill>
            <a:round/>
            <a:headEnd/>
            <a:tailEnd type="triangle"/>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475" name="AutoShape 29"/>
          <p:cNvSpPr>
            <a:spLocks noChangeAspect="1" noChangeArrowheads="1"/>
          </p:cNvSpPr>
          <p:nvPr/>
        </p:nvSpPr>
        <p:spPr bwMode="auto">
          <a:xfrm flipH="1">
            <a:off x="3681210" y="2454221"/>
            <a:ext cx="827622" cy="2523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GB" sz="1050" dirty="0" smtClean="0">
                <a:latin typeface="Calibri" pitchFamily="34" charset="0"/>
              </a:rPr>
              <a:t>RF Input 4</a:t>
            </a:r>
            <a:endParaRPr lang="en-GB" sz="1050" dirty="0">
              <a:latin typeface="Calibri" pitchFamily="34" charset="0"/>
            </a:endParaRPr>
          </a:p>
        </p:txBody>
      </p:sp>
      <p:cxnSp>
        <p:nvCxnSpPr>
          <p:cNvPr id="476" name="Straight Connector 9"/>
          <p:cNvCxnSpPr/>
          <p:nvPr/>
        </p:nvCxnSpPr>
        <p:spPr>
          <a:xfrm>
            <a:off x="4350610" y="2580373"/>
            <a:ext cx="735958" cy="177606"/>
          </a:xfrm>
          <a:prstGeom prst="bentConnector2">
            <a:avLst/>
          </a:prstGeom>
          <a:noFill/>
          <a:ln w="44450">
            <a:solidFill>
              <a:srgbClr val="3366FF"/>
            </a:solidFill>
            <a:round/>
            <a:headEnd/>
            <a:tailEnd type="triangle"/>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77" name="Straight Connector 9"/>
          <p:cNvCxnSpPr>
            <a:endCxn id="484" idx="2"/>
          </p:cNvCxnSpPr>
          <p:nvPr/>
        </p:nvCxnSpPr>
        <p:spPr>
          <a:xfrm>
            <a:off x="3260831" y="3999318"/>
            <a:ext cx="1675161" cy="2339"/>
          </a:xfrm>
          <a:prstGeom prst="straightConnector1">
            <a:avLst/>
          </a:prstGeom>
          <a:noFill/>
          <a:ln w="44450">
            <a:solidFill>
              <a:srgbClr val="3366FF"/>
            </a:solidFill>
            <a:round/>
            <a:headEnd/>
            <a:tailEnd type="none"/>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78" name="Straight Connector 9"/>
          <p:cNvCxnSpPr>
            <a:endCxn id="488" idx="2"/>
          </p:cNvCxnSpPr>
          <p:nvPr/>
        </p:nvCxnSpPr>
        <p:spPr>
          <a:xfrm flipV="1">
            <a:off x="3260854" y="4533080"/>
            <a:ext cx="1671186" cy="2340"/>
          </a:xfrm>
          <a:prstGeom prst="straightConnector1">
            <a:avLst/>
          </a:prstGeom>
          <a:noFill/>
          <a:ln w="44450">
            <a:solidFill>
              <a:srgbClr val="3366FF"/>
            </a:solidFill>
            <a:round/>
            <a:headEnd/>
            <a:tailEnd type="none"/>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79" name="Straight Connector 9"/>
          <p:cNvCxnSpPr>
            <a:endCxn id="492" idx="2"/>
          </p:cNvCxnSpPr>
          <p:nvPr/>
        </p:nvCxnSpPr>
        <p:spPr>
          <a:xfrm flipV="1">
            <a:off x="3260854" y="5049587"/>
            <a:ext cx="1677114" cy="2"/>
          </a:xfrm>
          <a:prstGeom prst="straightConnector1">
            <a:avLst/>
          </a:prstGeom>
          <a:noFill/>
          <a:ln w="44450">
            <a:solidFill>
              <a:srgbClr val="3366FF"/>
            </a:solidFill>
            <a:round/>
            <a:headEnd/>
            <a:tailEnd type="none"/>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80" name="Straight Connector 9"/>
          <p:cNvCxnSpPr>
            <a:endCxn id="496" idx="2"/>
          </p:cNvCxnSpPr>
          <p:nvPr/>
        </p:nvCxnSpPr>
        <p:spPr>
          <a:xfrm>
            <a:off x="3260831" y="5560545"/>
            <a:ext cx="1679113" cy="2339"/>
          </a:xfrm>
          <a:prstGeom prst="straightConnector1">
            <a:avLst/>
          </a:prstGeom>
          <a:noFill/>
          <a:ln w="44450">
            <a:solidFill>
              <a:srgbClr val="3366FF"/>
            </a:solidFill>
            <a:round/>
            <a:headEnd/>
            <a:tailEnd type="none"/>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481" name="AutoShape 29"/>
          <p:cNvSpPr>
            <a:spLocks noChangeAspect="1" noChangeArrowheads="1"/>
          </p:cNvSpPr>
          <p:nvPr/>
        </p:nvSpPr>
        <p:spPr bwMode="auto">
          <a:xfrm flipH="1">
            <a:off x="3638462" y="3545924"/>
            <a:ext cx="827622" cy="2523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GB" sz="1050" dirty="0" smtClean="0">
                <a:latin typeface="Calibri" pitchFamily="34" charset="0"/>
              </a:rPr>
              <a:t>RF Input 5A</a:t>
            </a:r>
            <a:endParaRPr lang="en-GB" sz="1050" dirty="0">
              <a:latin typeface="Calibri" pitchFamily="34" charset="0"/>
            </a:endParaRPr>
          </a:p>
        </p:txBody>
      </p:sp>
      <p:cxnSp>
        <p:nvCxnSpPr>
          <p:cNvPr id="482" name="Straight Connector 9"/>
          <p:cNvCxnSpPr>
            <a:endCxn id="484" idx="4"/>
          </p:cNvCxnSpPr>
          <p:nvPr/>
        </p:nvCxnSpPr>
        <p:spPr>
          <a:xfrm>
            <a:off x="4355976" y="3672076"/>
            <a:ext cx="735958" cy="177606"/>
          </a:xfrm>
          <a:prstGeom prst="bentConnector2">
            <a:avLst/>
          </a:prstGeom>
          <a:noFill/>
          <a:ln w="44450">
            <a:solidFill>
              <a:srgbClr val="3366FF"/>
            </a:solidFill>
            <a:round/>
            <a:headEnd/>
            <a:tailEnd type="triangle"/>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nvGrpSpPr>
          <p:cNvPr id="483" name="Group 10"/>
          <p:cNvGrpSpPr>
            <a:grpSpLocks/>
          </p:cNvGrpSpPr>
          <p:nvPr/>
        </p:nvGrpSpPr>
        <p:grpSpPr bwMode="auto">
          <a:xfrm>
            <a:off x="4935992" y="3849682"/>
            <a:ext cx="311883" cy="303950"/>
            <a:chOff x="2232" y="1772"/>
            <a:chExt cx="552" cy="520"/>
          </a:xfrm>
        </p:grpSpPr>
        <p:sp>
          <p:nvSpPr>
            <p:cNvPr id="484" name="Oval 20"/>
            <p:cNvSpPr>
              <a:spLocks noChangeArrowheads="1"/>
            </p:cNvSpPr>
            <p:nvPr/>
          </p:nvSpPr>
          <p:spPr bwMode="auto">
            <a:xfrm flipV="1">
              <a:off x="2232" y="1772"/>
              <a:ext cx="552" cy="520"/>
            </a:xfrm>
            <a:prstGeom prst="ellipse">
              <a:avLst/>
            </a:prstGeom>
            <a:noFill/>
            <a:ln w="9525" algn="ctr">
              <a:solidFill>
                <a:schemeClr val="tx1"/>
              </a:solidFill>
              <a:round/>
              <a:headEnd/>
              <a:tailEnd/>
            </a:ln>
            <a:extLst>
              <a:ext uri="{909E8E84-426E-40dd-AFC4-6F175D3DCCD1}">
                <a14:hiddenFill xmlns:a14="http://schemas.microsoft.com/office/drawing/2010/main">
                  <a:solidFill>
                    <a:srgbClr val="FFFFFF"/>
                  </a:solidFill>
                </a14:hiddenFill>
              </a:ext>
            </a:extLst>
          </p:spPr>
          <p:txBody>
            <a:bodyPr rot="10800000" anchor="ctr"/>
            <a:lstStyle/>
            <a:p>
              <a:endParaRPr lang="en-US" sz="900" dirty="0"/>
            </a:p>
          </p:txBody>
        </p:sp>
        <p:sp>
          <p:nvSpPr>
            <p:cNvPr id="485" name="Line 21"/>
            <p:cNvSpPr>
              <a:spLocks noChangeShapeType="1"/>
            </p:cNvSpPr>
            <p:nvPr/>
          </p:nvSpPr>
          <p:spPr bwMode="auto">
            <a:xfrm flipV="1">
              <a:off x="2302" y="1848"/>
              <a:ext cx="407" cy="36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spAutoFit/>
            </a:bodyPr>
            <a:lstStyle/>
            <a:p>
              <a:endParaRPr lang="en-GB" sz="900" dirty="0"/>
            </a:p>
          </p:txBody>
        </p:sp>
        <p:sp>
          <p:nvSpPr>
            <p:cNvPr id="486" name="Line 22"/>
            <p:cNvSpPr>
              <a:spLocks noChangeShapeType="1"/>
            </p:cNvSpPr>
            <p:nvPr/>
          </p:nvSpPr>
          <p:spPr bwMode="auto">
            <a:xfrm flipH="1" flipV="1">
              <a:off x="2307" y="1840"/>
              <a:ext cx="409" cy="36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spAutoFit/>
            </a:bodyPr>
            <a:lstStyle/>
            <a:p>
              <a:endParaRPr lang="en-GB" sz="900" dirty="0"/>
            </a:p>
          </p:txBody>
        </p:sp>
      </p:grpSp>
      <p:grpSp>
        <p:nvGrpSpPr>
          <p:cNvPr id="487" name="Group 10"/>
          <p:cNvGrpSpPr>
            <a:grpSpLocks/>
          </p:cNvGrpSpPr>
          <p:nvPr/>
        </p:nvGrpSpPr>
        <p:grpSpPr bwMode="auto">
          <a:xfrm>
            <a:off x="4932040" y="4381105"/>
            <a:ext cx="311883" cy="303950"/>
            <a:chOff x="2232" y="1772"/>
            <a:chExt cx="552" cy="520"/>
          </a:xfrm>
        </p:grpSpPr>
        <p:sp>
          <p:nvSpPr>
            <p:cNvPr id="488" name="Oval 20"/>
            <p:cNvSpPr>
              <a:spLocks noChangeArrowheads="1"/>
            </p:cNvSpPr>
            <p:nvPr/>
          </p:nvSpPr>
          <p:spPr bwMode="auto">
            <a:xfrm flipV="1">
              <a:off x="2232" y="1772"/>
              <a:ext cx="552" cy="520"/>
            </a:xfrm>
            <a:prstGeom prst="ellipse">
              <a:avLst/>
            </a:prstGeom>
            <a:noFill/>
            <a:ln w="9525" algn="ctr">
              <a:solidFill>
                <a:schemeClr val="tx1"/>
              </a:solidFill>
              <a:round/>
              <a:headEnd/>
              <a:tailEnd/>
            </a:ln>
            <a:extLst>
              <a:ext uri="{909E8E84-426E-40dd-AFC4-6F175D3DCCD1}">
                <a14:hiddenFill xmlns:a14="http://schemas.microsoft.com/office/drawing/2010/main">
                  <a:solidFill>
                    <a:srgbClr val="FFFFFF"/>
                  </a:solidFill>
                </a14:hiddenFill>
              </a:ext>
            </a:extLst>
          </p:spPr>
          <p:txBody>
            <a:bodyPr rot="10800000" anchor="ctr"/>
            <a:lstStyle/>
            <a:p>
              <a:endParaRPr lang="en-US" sz="900" dirty="0"/>
            </a:p>
          </p:txBody>
        </p:sp>
        <p:sp>
          <p:nvSpPr>
            <p:cNvPr id="489" name="Line 21"/>
            <p:cNvSpPr>
              <a:spLocks noChangeShapeType="1"/>
            </p:cNvSpPr>
            <p:nvPr/>
          </p:nvSpPr>
          <p:spPr bwMode="auto">
            <a:xfrm flipV="1">
              <a:off x="2302" y="1848"/>
              <a:ext cx="407" cy="36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spAutoFit/>
            </a:bodyPr>
            <a:lstStyle/>
            <a:p>
              <a:endParaRPr lang="en-GB" sz="900" dirty="0"/>
            </a:p>
          </p:txBody>
        </p:sp>
        <p:sp>
          <p:nvSpPr>
            <p:cNvPr id="490" name="Line 22"/>
            <p:cNvSpPr>
              <a:spLocks noChangeShapeType="1"/>
            </p:cNvSpPr>
            <p:nvPr/>
          </p:nvSpPr>
          <p:spPr bwMode="auto">
            <a:xfrm flipH="1" flipV="1">
              <a:off x="2307" y="1840"/>
              <a:ext cx="409" cy="36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spAutoFit/>
            </a:bodyPr>
            <a:lstStyle/>
            <a:p>
              <a:endParaRPr lang="en-GB" sz="900" dirty="0"/>
            </a:p>
          </p:txBody>
        </p:sp>
      </p:grpSp>
      <p:grpSp>
        <p:nvGrpSpPr>
          <p:cNvPr id="491" name="Group 10"/>
          <p:cNvGrpSpPr>
            <a:grpSpLocks/>
          </p:cNvGrpSpPr>
          <p:nvPr/>
        </p:nvGrpSpPr>
        <p:grpSpPr bwMode="auto">
          <a:xfrm>
            <a:off x="4937968" y="4897612"/>
            <a:ext cx="311883" cy="303950"/>
            <a:chOff x="2232" y="1772"/>
            <a:chExt cx="552" cy="520"/>
          </a:xfrm>
        </p:grpSpPr>
        <p:sp>
          <p:nvSpPr>
            <p:cNvPr id="492" name="Oval 20"/>
            <p:cNvSpPr>
              <a:spLocks noChangeArrowheads="1"/>
            </p:cNvSpPr>
            <p:nvPr/>
          </p:nvSpPr>
          <p:spPr bwMode="auto">
            <a:xfrm flipV="1">
              <a:off x="2232" y="1772"/>
              <a:ext cx="552" cy="520"/>
            </a:xfrm>
            <a:prstGeom prst="ellipse">
              <a:avLst/>
            </a:prstGeom>
            <a:noFill/>
            <a:ln w="9525" algn="ctr">
              <a:solidFill>
                <a:schemeClr val="tx1"/>
              </a:solidFill>
              <a:round/>
              <a:headEnd/>
              <a:tailEnd/>
            </a:ln>
            <a:extLst>
              <a:ext uri="{909E8E84-426E-40dd-AFC4-6F175D3DCCD1}">
                <a14:hiddenFill xmlns:a14="http://schemas.microsoft.com/office/drawing/2010/main">
                  <a:solidFill>
                    <a:srgbClr val="FFFFFF"/>
                  </a:solidFill>
                </a14:hiddenFill>
              </a:ext>
            </a:extLst>
          </p:spPr>
          <p:txBody>
            <a:bodyPr rot="10800000" anchor="ctr"/>
            <a:lstStyle/>
            <a:p>
              <a:endParaRPr lang="en-US" sz="900" dirty="0"/>
            </a:p>
          </p:txBody>
        </p:sp>
        <p:sp>
          <p:nvSpPr>
            <p:cNvPr id="493" name="Line 21"/>
            <p:cNvSpPr>
              <a:spLocks noChangeShapeType="1"/>
            </p:cNvSpPr>
            <p:nvPr/>
          </p:nvSpPr>
          <p:spPr bwMode="auto">
            <a:xfrm flipV="1">
              <a:off x="2302" y="1848"/>
              <a:ext cx="407" cy="36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spAutoFit/>
            </a:bodyPr>
            <a:lstStyle/>
            <a:p>
              <a:endParaRPr lang="en-GB" sz="900" dirty="0"/>
            </a:p>
          </p:txBody>
        </p:sp>
        <p:sp>
          <p:nvSpPr>
            <p:cNvPr id="494" name="Line 22"/>
            <p:cNvSpPr>
              <a:spLocks noChangeShapeType="1"/>
            </p:cNvSpPr>
            <p:nvPr/>
          </p:nvSpPr>
          <p:spPr bwMode="auto">
            <a:xfrm flipH="1" flipV="1">
              <a:off x="2307" y="1840"/>
              <a:ext cx="409" cy="36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spAutoFit/>
            </a:bodyPr>
            <a:lstStyle/>
            <a:p>
              <a:endParaRPr lang="en-GB" sz="900" dirty="0"/>
            </a:p>
          </p:txBody>
        </p:sp>
      </p:grpSp>
      <p:grpSp>
        <p:nvGrpSpPr>
          <p:cNvPr id="495" name="Group 10"/>
          <p:cNvGrpSpPr>
            <a:grpSpLocks/>
          </p:cNvGrpSpPr>
          <p:nvPr/>
        </p:nvGrpSpPr>
        <p:grpSpPr bwMode="auto">
          <a:xfrm>
            <a:off x="4939944" y="5410909"/>
            <a:ext cx="311883" cy="303950"/>
            <a:chOff x="2232" y="1772"/>
            <a:chExt cx="552" cy="520"/>
          </a:xfrm>
        </p:grpSpPr>
        <p:sp>
          <p:nvSpPr>
            <p:cNvPr id="496" name="Oval 20"/>
            <p:cNvSpPr>
              <a:spLocks noChangeArrowheads="1"/>
            </p:cNvSpPr>
            <p:nvPr/>
          </p:nvSpPr>
          <p:spPr bwMode="auto">
            <a:xfrm flipV="1">
              <a:off x="2232" y="1772"/>
              <a:ext cx="552" cy="520"/>
            </a:xfrm>
            <a:prstGeom prst="ellipse">
              <a:avLst/>
            </a:prstGeom>
            <a:noFill/>
            <a:ln w="9525" algn="ctr">
              <a:solidFill>
                <a:schemeClr val="tx1"/>
              </a:solidFill>
              <a:round/>
              <a:headEnd/>
              <a:tailEnd/>
            </a:ln>
            <a:extLst>
              <a:ext uri="{909E8E84-426E-40dd-AFC4-6F175D3DCCD1}">
                <a14:hiddenFill xmlns:a14="http://schemas.microsoft.com/office/drawing/2010/main">
                  <a:solidFill>
                    <a:srgbClr val="FFFFFF"/>
                  </a:solidFill>
                </a14:hiddenFill>
              </a:ext>
            </a:extLst>
          </p:spPr>
          <p:txBody>
            <a:bodyPr rot="10800000" anchor="ctr"/>
            <a:lstStyle/>
            <a:p>
              <a:endParaRPr lang="en-US" sz="900" dirty="0"/>
            </a:p>
          </p:txBody>
        </p:sp>
        <p:sp>
          <p:nvSpPr>
            <p:cNvPr id="497" name="Line 21"/>
            <p:cNvSpPr>
              <a:spLocks noChangeShapeType="1"/>
            </p:cNvSpPr>
            <p:nvPr/>
          </p:nvSpPr>
          <p:spPr bwMode="auto">
            <a:xfrm flipV="1">
              <a:off x="2302" y="1848"/>
              <a:ext cx="407" cy="36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spAutoFit/>
            </a:bodyPr>
            <a:lstStyle/>
            <a:p>
              <a:endParaRPr lang="en-GB" sz="900" dirty="0"/>
            </a:p>
          </p:txBody>
        </p:sp>
        <p:sp>
          <p:nvSpPr>
            <p:cNvPr id="498" name="Line 22"/>
            <p:cNvSpPr>
              <a:spLocks noChangeShapeType="1"/>
            </p:cNvSpPr>
            <p:nvPr/>
          </p:nvSpPr>
          <p:spPr bwMode="auto">
            <a:xfrm flipH="1" flipV="1">
              <a:off x="2307" y="1840"/>
              <a:ext cx="409" cy="36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spAutoFit/>
            </a:bodyPr>
            <a:lstStyle/>
            <a:p>
              <a:endParaRPr lang="en-GB" sz="900" dirty="0"/>
            </a:p>
          </p:txBody>
        </p:sp>
      </p:grpSp>
      <p:sp>
        <p:nvSpPr>
          <p:cNvPr id="499" name="AutoShape 29"/>
          <p:cNvSpPr>
            <a:spLocks noChangeAspect="1" noChangeArrowheads="1"/>
          </p:cNvSpPr>
          <p:nvPr/>
        </p:nvSpPr>
        <p:spPr bwMode="auto">
          <a:xfrm flipH="1">
            <a:off x="3633096" y="4087605"/>
            <a:ext cx="827622" cy="2523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GB" sz="1050" dirty="0" smtClean="0">
                <a:latin typeface="Calibri" pitchFamily="34" charset="0"/>
              </a:rPr>
              <a:t>RF Input 5B</a:t>
            </a:r>
            <a:endParaRPr lang="en-GB" sz="1050" dirty="0">
              <a:latin typeface="Calibri" pitchFamily="34" charset="0"/>
            </a:endParaRPr>
          </a:p>
        </p:txBody>
      </p:sp>
      <p:cxnSp>
        <p:nvCxnSpPr>
          <p:cNvPr id="500" name="Straight Connector 9"/>
          <p:cNvCxnSpPr/>
          <p:nvPr/>
        </p:nvCxnSpPr>
        <p:spPr>
          <a:xfrm>
            <a:off x="4350610" y="4213757"/>
            <a:ext cx="735958" cy="177606"/>
          </a:xfrm>
          <a:prstGeom prst="bentConnector2">
            <a:avLst/>
          </a:prstGeom>
          <a:noFill/>
          <a:ln w="44450">
            <a:solidFill>
              <a:srgbClr val="3366FF"/>
            </a:solidFill>
            <a:round/>
            <a:headEnd/>
            <a:tailEnd type="triangle"/>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501" name="AutoShape 29"/>
          <p:cNvSpPr>
            <a:spLocks noChangeAspect="1" noChangeArrowheads="1"/>
          </p:cNvSpPr>
          <p:nvPr/>
        </p:nvSpPr>
        <p:spPr bwMode="auto">
          <a:xfrm flipH="1">
            <a:off x="3633096" y="4607557"/>
            <a:ext cx="827622" cy="2523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GB" sz="1050" dirty="0" smtClean="0">
                <a:latin typeface="Calibri" pitchFamily="34" charset="0"/>
              </a:rPr>
              <a:t>RF Input 6A</a:t>
            </a:r>
            <a:endParaRPr lang="en-GB" sz="1050" dirty="0">
              <a:latin typeface="Calibri" pitchFamily="34" charset="0"/>
            </a:endParaRPr>
          </a:p>
        </p:txBody>
      </p:sp>
      <p:cxnSp>
        <p:nvCxnSpPr>
          <p:cNvPr id="502" name="Straight Connector 9"/>
          <p:cNvCxnSpPr/>
          <p:nvPr/>
        </p:nvCxnSpPr>
        <p:spPr>
          <a:xfrm>
            <a:off x="4350610" y="4733709"/>
            <a:ext cx="735958" cy="177606"/>
          </a:xfrm>
          <a:prstGeom prst="bentConnector2">
            <a:avLst/>
          </a:prstGeom>
          <a:noFill/>
          <a:ln w="44450">
            <a:solidFill>
              <a:srgbClr val="3366FF"/>
            </a:solidFill>
            <a:round/>
            <a:headEnd/>
            <a:tailEnd type="triangle"/>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503" name="AutoShape 29"/>
          <p:cNvSpPr>
            <a:spLocks noChangeAspect="1" noChangeArrowheads="1"/>
          </p:cNvSpPr>
          <p:nvPr/>
        </p:nvSpPr>
        <p:spPr bwMode="auto">
          <a:xfrm flipH="1">
            <a:off x="3633096" y="5107151"/>
            <a:ext cx="827622" cy="2523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GB" sz="1050" dirty="0" smtClean="0">
                <a:latin typeface="Calibri" pitchFamily="34" charset="0"/>
              </a:rPr>
              <a:t>RF Input 6B</a:t>
            </a:r>
            <a:endParaRPr lang="en-GB" sz="1050" dirty="0">
              <a:latin typeface="Calibri" pitchFamily="34" charset="0"/>
            </a:endParaRPr>
          </a:p>
        </p:txBody>
      </p:sp>
      <p:cxnSp>
        <p:nvCxnSpPr>
          <p:cNvPr id="504" name="Straight Connector 9"/>
          <p:cNvCxnSpPr/>
          <p:nvPr/>
        </p:nvCxnSpPr>
        <p:spPr>
          <a:xfrm>
            <a:off x="4350610" y="5233303"/>
            <a:ext cx="735958" cy="177606"/>
          </a:xfrm>
          <a:prstGeom prst="bentConnector2">
            <a:avLst/>
          </a:prstGeom>
          <a:noFill/>
          <a:ln w="44450">
            <a:solidFill>
              <a:srgbClr val="3366FF"/>
            </a:solidFill>
            <a:round/>
            <a:headEnd/>
            <a:tailEnd type="triangle"/>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nvGrpSpPr>
          <p:cNvPr id="505" name="Group 504"/>
          <p:cNvGrpSpPr/>
          <p:nvPr/>
        </p:nvGrpSpPr>
        <p:grpSpPr>
          <a:xfrm>
            <a:off x="7119497" y="3832410"/>
            <a:ext cx="724699" cy="760471"/>
            <a:chOff x="4639736" y="2654397"/>
            <a:chExt cx="724699" cy="547018"/>
          </a:xfrm>
        </p:grpSpPr>
        <p:sp>
          <p:nvSpPr>
            <p:cNvPr id="506" name="Rectangle 45"/>
            <p:cNvSpPr>
              <a:spLocks noChangeArrowheads="1"/>
            </p:cNvSpPr>
            <p:nvPr/>
          </p:nvSpPr>
          <p:spPr bwMode="auto">
            <a:xfrm>
              <a:off x="4639736" y="2654397"/>
              <a:ext cx="719160" cy="547018"/>
            </a:xfrm>
            <a:prstGeom prst="rect">
              <a:avLst/>
            </a:prstGeom>
            <a:solidFill>
              <a:schemeClr val="bg1"/>
            </a:solidFill>
            <a:ln w="9525">
              <a:solidFill>
                <a:schemeClr val="tx1"/>
              </a:solidFill>
              <a:miter lim="800000"/>
              <a:headEnd/>
              <a:tailEnd/>
            </a:ln>
          </p:spPr>
          <p:txBody>
            <a:bodyPr wrap="none" anchor="ctr"/>
            <a:lstStyle/>
            <a:p>
              <a:endParaRPr lang="en-US" dirty="0"/>
            </a:p>
          </p:txBody>
        </p:sp>
        <p:sp>
          <p:nvSpPr>
            <p:cNvPr id="507" name="Text Box 78"/>
            <p:cNvSpPr txBox="1">
              <a:spLocks noChangeArrowheads="1"/>
            </p:cNvSpPr>
            <p:nvPr/>
          </p:nvSpPr>
          <p:spPr bwMode="auto">
            <a:xfrm>
              <a:off x="4645275" y="2742893"/>
              <a:ext cx="719160" cy="37636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spcBef>
                  <a:spcPct val="50000"/>
                </a:spcBef>
              </a:pPr>
              <a:r>
                <a:rPr lang="en-GB" sz="1400" dirty="0" smtClean="0"/>
                <a:t>2:1 Mux</a:t>
              </a:r>
              <a:endParaRPr lang="en-GB" sz="1400" dirty="0"/>
            </a:p>
          </p:txBody>
        </p:sp>
      </p:grpSp>
      <p:grpSp>
        <p:nvGrpSpPr>
          <p:cNvPr id="508" name="Group 507"/>
          <p:cNvGrpSpPr/>
          <p:nvPr/>
        </p:nvGrpSpPr>
        <p:grpSpPr>
          <a:xfrm>
            <a:off x="7113958" y="4915847"/>
            <a:ext cx="724699" cy="760471"/>
            <a:chOff x="4639736" y="2654397"/>
            <a:chExt cx="724699" cy="547018"/>
          </a:xfrm>
        </p:grpSpPr>
        <p:sp>
          <p:nvSpPr>
            <p:cNvPr id="509" name="Rectangle 45"/>
            <p:cNvSpPr>
              <a:spLocks noChangeArrowheads="1"/>
            </p:cNvSpPr>
            <p:nvPr/>
          </p:nvSpPr>
          <p:spPr bwMode="auto">
            <a:xfrm>
              <a:off x="4639736" y="2654397"/>
              <a:ext cx="719160" cy="547018"/>
            </a:xfrm>
            <a:prstGeom prst="rect">
              <a:avLst/>
            </a:prstGeom>
            <a:solidFill>
              <a:schemeClr val="bg1"/>
            </a:solidFill>
            <a:ln w="9525">
              <a:solidFill>
                <a:schemeClr val="tx1"/>
              </a:solidFill>
              <a:miter lim="800000"/>
              <a:headEnd/>
              <a:tailEnd/>
            </a:ln>
          </p:spPr>
          <p:txBody>
            <a:bodyPr wrap="none" anchor="ctr"/>
            <a:lstStyle/>
            <a:p>
              <a:endParaRPr lang="en-US" dirty="0"/>
            </a:p>
          </p:txBody>
        </p:sp>
        <p:sp>
          <p:nvSpPr>
            <p:cNvPr id="510" name="Text Box 78"/>
            <p:cNvSpPr txBox="1">
              <a:spLocks noChangeArrowheads="1"/>
            </p:cNvSpPr>
            <p:nvPr/>
          </p:nvSpPr>
          <p:spPr bwMode="auto">
            <a:xfrm>
              <a:off x="4645275" y="2742893"/>
              <a:ext cx="719160" cy="37636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spcBef>
                  <a:spcPct val="50000"/>
                </a:spcBef>
              </a:pPr>
              <a:r>
                <a:rPr lang="en-GB" sz="1400" dirty="0" smtClean="0"/>
                <a:t>2:1 Mux</a:t>
              </a:r>
              <a:endParaRPr lang="en-GB" sz="1400" dirty="0"/>
            </a:p>
          </p:txBody>
        </p:sp>
      </p:grpSp>
      <p:sp>
        <p:nvSpPr>
          <p:cNvPr id="547" name="AutoShape 29"/>
          <p:cNvSpPr>
            <a:spLocks noChangeAspect="1" noChangeArrowheads="1"/>
          </p:cNvSpPr>
          <p:nvPr/>
        </p:nvSpPr>
        <p:spPr bwMode="auto">
          <a:xfrm flipH="1">
            <a:off x="7757419" y="1236499"/>
            <a:ext cx="827622" cy="2523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GB" sz="1050" dirty="0" smtClean="0">
                <a:latin typeface="Calibri" pitchFamily="34" charset="0"/>
              </a:rPr>
              <a:t>IF output 1</a:t>
            </a:r>
            <a:endParaRPr lang="en-GB" sz="1050" dirty="0">
              <a:latin typeface="Calibri" pitchFamily="34" charset="0"/>
            </a:endParaRPr>
          </a:p>
        </p:txBody>
      </p:sp>
      <p:sp>
        <p:nvSpPr>
          <p:cNvPr id="548" name="AutoShape 29"/>
          <p:cNvSpPr>
            <a:spLocks noChangeAspect="1" noChangeArrowheads="1"/>
          </p:cNvSpPr>
          <p:nvPr/>
        </p:nvSpPr>
        <p:spPr bwMode="auto">
          <a:xfrm flipH="1">
            <a:off x="7757419" y="1767922"/>
            <a:ext cx="827622" cy="2523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GB" sz="1050" dirty="0" smtClean="0">
                <a:latin typeface="Calibri" pitchFamily="34" charset="0"/>
              </a:rPr>
              <a:t>IF output 2</a:t>
            </a:r>
            <a:endParaRPr lang="en-GB" sz="1050" dirty="0">
              <a:latin typeface="Calibri" pitchFamily="34" charset="0"/>
            </a:endParaRPr>
          </a:p>
        </p:txBody>
      </p:sp>
      <p:sp>
        <p:nvSpPr>
          <p:cNvPr id="549" name="AutoShape 29"/>
          <p:cNvSpPr>
            <a:spLocks noChangeAspect="1" noChangeArrowheads="1"/>
          </p:cNvSpPr>
          <p:nvPr/>
        </p:nvSpPr>
        <p:spPr bwMode="auto">
          <a:xfrm flipH="1">
            <a:off x="7757419" y="2250040"/>
            <a:ext cx="827622" cy="2523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GB" sz="1050" dirty="0" smtClean="0">
                <a:latin typeface="Calibri" pitchFamily="34" charset="0"/>
              </a:rPr>
              <a:t>IF output 3</a:t>
            </a:r>
            <a:endParaRPr lang="en-GB" sz="1050" dirty="0">
              <a:latin typeface="Calibri" pitchFamily="34" charset="0"/>
            </a:endParaRPr>
          </a:p>
        </p:txBody>
      </p:sp>
      <p:sp>
        <p:nvSpPr>
          <p:cNvPr id="550" name="AutoShape 29"/>
          <p:cNvSpPr>
            <a:spLocks noChangeAspect="1" noChangeArrowheads="1"/>
          </p:cNvSpPr>
          <p:nvPr/>
        </p:nvSpPr>
        <p:spPr bwMode="auto">
          <a:xfrm flipH="1">
            <a:off x="7757419" y="2781463"/>
            <a:ext cx="827622" cy="2523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GB" sz="1050" dirty="0" smtClean="0">
                <a:latin typeface="Calibri" pitchFamily="34" charset="0"/>
              </a:rPr>
              <a:t>IF output 4</a:t>
            </a:r>
            <a:endParaRPr lang="en-GB" sz="1050" dirty="0">
              <a:latin typeface="Calibri" pitchFamily="34" charset="0"/>
            </a:endParaRPr>
          </a:p>
        </p:txBody>
      </p:sp>
      <p:sp>
        <p:nvSpPr>
          <p:cNvPr id="551" name="AutoShape 29"/>
          <p:cNvSpPr>
            <a:spLocks noChangeAspect="1" noChangeArrowheads="1"/>
          </p:cNvSpPr>
          <p:nvPr/>
        </p:nvSpPr>
        <p:spPr bwMode="auto">
          <a:xfrm flipH="1">
            <a:off x="7848834" y="4119125"/>
            <a:ext cx="827622" cy="2523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GB" sz="1050" dirty="0" smtClean="0">
                <a:latin typeface="Calibri" pitchFamily="34" charset="0"/>
              </a:rPr>
              <a:t>IF output 5</a:t>
            </a:r>
            <a:endParaRPr lang="en-GB" sz="1050" dirty="0">
              <a:latin typeface="Calibri" pitchFamily="34" charset="0"/>
            </a:endParaRPr>
          </a:p>
        </p:txBody>
      </p:sp>
      <p:sp>
        <p:nvSpPr>
          <p:cNvPr id="552" name="AutoShape 29"/>
          <p:cNvSpPr>
            <a:spLocks noChangeAspect="1" noChangeArrowheads="1"/>
          </p:cNvSpPr>
          <p:nvPr/>
        </p:nvSpPr>
        <p:spPr bwMode="auto">
          <a:xfrm flipH="1">
            <a:off x="7837726" y="5203029"/>
            <a:ext cx="827622" cy="2523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GB" sz="1050" dirty="0" smtClean="0">
                <a:latin typeface="Calibri" pitchFamily="34" charset="0"/>
              </a:rPr>
              <a:t>IF output 6</a:t>
            </a:r>
            <a:endParaRPr lang="en-GB" sz="1050" dirty="0">
              <a:latin typeface="Calibri" pitchFamily="34" charset="0"/>
            </a:endParaRPr>
          </a:p>
        </p:txBody>
      </p:sp>
      <p:grpSp>
        <p:nvGrpSpPr>
          <p:cNvPr id="553" name="Group 24"/>
          <p:cNvGrpSpPr>
            <a:grpSpLocks/>
          </p:cNvGrpSpPr>
          <p:nvPr/>
        </p:nvGrpSpPr>
        <p:grpSpPr bwMode="auto">
          <a:xfrm>
            <a:off x="323486" y="3237884"/>
            <a:ext cx="314320" cy="318198"/>
            <a:chOff x="1075" y="3249"/>
            <a:chExt cx="362" cy="388"/>
          </a:xfrm>
          <a:solidFill>
            <a:schemeClr val="bg1"/>
          </a:solidFill>
        </p:grpSpPr>
        <p:sp>
          <p:nvSpPr>
            <p:cNvPr id="554" name="Oval 263"/>
            <p:cNvSpPr>
              <a:spLocks noChangeArrowheads="1"/>
            </p:cNvSpPr>
            <p:nvPr/>
          </p:nvSpPr>
          <p:spPr bwMode="auto">
            <a:xfrm>
              <a:off x="1075" y="3249"/>
              <a:ext cx="362" cy="388"/>
            </a:xfrm>
            <a:prstGeom prst="ellipse">
              <a:avLst/>
            </a:prstGeom>
            <a:grpFill/>
            <a:ln w="19050">
              <a:solidFill>
                <a:schemeClr val="tx1"/>
              </a:solidFill>
              <a:round/>
              <a:headEnd/>
              <a:tailEnd/>
            </a:ln>
          </p:spPr>
          <p:txBody>
            <a:bodyPr anchor="ctr"/>
            <a:lstStyle/>
            <a:p>
              <a:endParaRPr lang="en-US" sz="900" dirty="0"/>
            </a:p>
          </p:txBody>
        </p:sp>
        <p:sp>
          <p:nvSpPr>
            <p:cNvPr id="555" name="Freeform 23"/>
            <p:cNvSpPr>
              <a:spLocks/>
            </p:cNvSpPr>
            <p:nvPr/>
          </p:nvSpPr>
          <p:spPr bwMode="auto">
            <a:xfrm>
              <a:off x="1103" y="3372"/>
              <a:ext cx="297" cy="116"/>
            </a:xfrm>
            <a:custGeom>
              <a:avLst/>
              <a:gdLst>
                <a:gd name="T0" fmla="*/ 0 w 362"/>
                <a:gd name="T1" fmla="*/ 25 h 143"/>
                <a:gd name="T2" fmla="*/ 28 w 362"/>
                <a:gd name="T3" fmla="*/ 0 h 143"/>
                <a:gd name="T4" fmla="*/ 47 w 362"/>
                <a:gd name="T5" fmla="*/ 25 h 143"/>
                <a:gd name="T6" fmla="*/ 75 w 362"/>
                <a:gd name="T7" fmla="*/ 8 h 143"/>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362" h="143">
                  <a:moveTo>
                    <a:pt x="0" y="136"/>
                  </a:moveTo>
                  <a:cubicBezTo>
                    <a:pt x="49" y="68"/>
                    <a:pt x="98" y="0"/>
                    <a:pt x="136" y="0"/>
                  </a:cubicBezTo>
                  <a:cubicBezTo>
                    <a:pt x="174" y="0"/>
                    <a:pt x="188" y="129"/>
                    <a:pt x="226" y="136"/>
                  </a:cubicBezTo>
                  <a:cubicBezTo>
                    <a:pt x="264" y="143"/>
                    <a:pt x="324" y="30"/>
                    <a:pt x="362" y="45"/>
                  </a:cubicBezTo>
                </a:path>
              </a:pathLst>
            </a:custGeom>
            <a:grpFill/>
            <a:ln w="1905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sz="900" dirty="0"/>
            </a:p>
          </p:txBody>
        </p:sp>
      </p:grpSp>
      <p:sp>
        <p:nvSpPr>
          <p:cNvPr id="556" name="AutoShape 29"/>
          <p:cNvSpPr>
            <a:spLocks noChangeAspect="1" noChangeArrowheads="1"/>
          </p:cNvSpPr>
          <p:nvPr/>
        </p:nvSpPr>
        <p:spPr bwMode="auto">
          <a:xfrm flipH="1">
            <a:off x="68725" y="3545924"/>
            <a:ext cx="1073908" cy="2778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GB" sz="1600" dirty="0" smtClean="0">
                <a:latin typeface="Calibri" pitchFamily="34" charset="0"/>
              </a:rPr>
              <a:t>11.6 </a:t>
            </a:r>
            <a:r>
              <a:rPr lang="en-GB" sz="1600" dirty="0">
                <a:latin typeface="Calibri" pitchFamily="34" charset="0"/>
              </a:rPr>
              <a:t>GHz </a:t>
            </a:r>
            <a:r>
              <a:rPr lang="en-GB" sz="1600" dirty="0" smtClean="0">
                <a:latin typeface="Calibri" pitchFamily="34" charset="0"/>
              </a:rPr>
              <a:t>input</a:t>
            </a:r>
            <a:endParaRPr lang="en-GB" sz="1600" dirty="0">
              <a:latin typeface="Calibri" pitchFamily="34" charset="0"/>
            </a:endParaRPr>
          </a:p>
        </p:txBody>
      </p:sp>
      <p:sp>
        <p:nvSpPr>
          <p:cNvPr id="560" name="AutoShape 29"/>
          <p:cNvSpPr>
            <a:spLocks noChangeAspect="1" noChangeArrowheads="1"/>
          </p:cNvSpPr>
          <p:nvPr/>
        </p:nvSpPr>
        <p:spPr bwMode="auto">
          <a:xfrm flipH="1">
            <a:off x="7057113" y="3293621"/>
            <a:ext cx="827622" cy="2523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GB" sz="1050" dirty="0" smtClean="0">
                <a:latin typeface="Calibri" pitchFamily="34" charset="0"/>
              </a:rPr>
              <a:t>5V TTL in</a:t>
            </a:r>
            <a:endParaRPr lang="en-GB" sz="1050" dirty="0">
              <a:latin typeface="Calibri" pitchFamily="34" charset="0"/>
            </a:endParaRPr>
          </a:p>
        </p:txBody>
      </p:sp>
      <p:sp>
        <p:nvSpPr>
          <p:cNvPr id="561" name="AutoShape 29"/>
          <p:cNvSpPr>
            <a:spLocks noChangeAspect="1" noChangeArrowheads="1"/>
          </p:cNvSpPr>
          <p:nvPr/>
        </p:nvSpPr>
        <p:spPr bwMode="auto">
          <a:xfrm flipH="1">
            <a:off x="7102346" y="5957917"/>
            <a:ext cx="827622" cy="2523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GB" sz="1050" dirty="0" smtClean="0">
                <a:latin typeface="Calibri" pitchFamily="34" charset="0"/>
              </a:rPr>
              <a:t>5V TTL in</a:t>
            </a:r>
            <a:endParaRPr lang="en-GB" sz="1050" dirty="0">
              <a:latin typeface="Calibri" pitchFamily="34" charset="0"/>
            </a:endParaRPr>
          </a:p>
        </p:txBody>
      </p:sp>
      <p:cxnSp>
        <p:nvCxnSpPr>
          <p:cNvPr id="562" name="Straight Connector 9"/>
          <p:cNvCxnSpPr/>
          <p:nvPr/>
        </p:nvCxnSpPr>
        <p:spPr>
          <a:xfrm flipV="1">
            <a:off x="7473537" y="5666419"/>
            <a:ext cx="1" cy="334823"/>
          </a:xfrm>
          <a:prstGeom prst="straightConnector1">
            <a:avLst/>
          </a:prstGeom>
          <a:noFill/>
          <a:ln w="44450">
            <a:solidFill>
              <a:schemeClr val="tx1"/>
            </a:solidFill>
            <a:round/>
            <a:headEnd type="none"/>
            <a:tailEnd type="triangle"/>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63" name="Straight Connector 9"/>
          <p:cNvCxnSpPr>
            <a:stCxn id="560" idx="2"/>
            <a:endCxn id="506" idx="0"/>
          </p:cNvCxnSpPr>
          <p:nvPr/>
        </p:nvCxnSpPr>
        <p:spPr>
          <a:xfrm>
            <a:off x="7470924" y="3545924"/>
            <a:ext cx="8153" cy="286486"/>
          </a:xfrm>
          <a:prstGeom prst="straightConnector1">
            <a:avLst/>
          </a:prstGeom>
          <a:noFill/>
          <a:ln w="44450">
            <a:solidFill>
              <a:schemeClr val="tx1"/>
            </a:solidFill>
            <a:round/>
            <a:headEnd type="none"/>
            <a:tailEnd type="triangle"/>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564" name="Rectangle 563"/>
          <p:cNvSpPr/>
          <p:nvPr/>
        </p:nvSpPr>
        <p:spPr>
          <a:xfrm>
            <a:off x="2447561" y="3246726"/>
            <a:ext cx="6137479" cy="3278618"/>
          </a:xfrm>
          <a:prstGeom prst="rect">
            <a:avLst/>
          </a:prstGeom>
          <a:noFill/>
          <a:ln w="28575">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565" name="TextBox 564"/>
          <p:cNvSpPr txBox="1"/>
          <p:nvPr/>
        </p:nvSpPr>
        <p:spPr>
          <a:xfrm>
            <a:off x="3091855" y="5793496"/>
            <a:ext cx="2040747" cy="707886"/>
          </a:xfrm>
          <a:prstGeom prst="rect">
            <a:avLst/>
          </a:prstGeom>
          <a:noFill/>
        </p:spPr>
        <p:txBody>
          <a:bodyPr wrap="square" rtlCol="0">
            <a:spAutoFit/>
          </a:bodyPr>
          <a:lstStyle/>
          <a:p>
            <a:r>
              <a:rPr lang="en-GB" sz="2000" dirty="0" smtClean="0">
                <a:solidFill>
                  <a:srgbClr val="FF0000"/>
                </a:solidFill>
              </a:rPr>
              <a:t>Top shelf in mixing crate</a:t>
            </a:r>
            <a:endParaRPr lang="en-GB" sz="2000" dirty="0">
              <a:solidFill>
                <a:srgbClr val="FF0000"/>
              </a:solidFill>
            </a:endParaRPr>
          </a:p>
        </p:txBody>
      </p:sp>
      <p:sp>
        <p:nvSpPr>
          <p:cNvPr id="566" name="AutoShape 29"/>
          <p:cNvSpPr>
            <a:spLocks noChangeAspect="1" noChangeArrowheads="1"/>
          </p:cNvSpPr>
          <p:nvPr/>
        </p:nvSpPr>
        <p:spPr bwMode="auto">
          <a:xfrm flipH="1">
            <a:off x="877170" y="3050271"/>
            <a:ext cx="1368153" cy="3715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GB" sz="1600" dirty="0" smtClean="0">
                <a:latin typeface="Calibri" pitchFamily="34" charset="0"/>
              </a:rPr>
              <a:t>21 </a:t>
            </a:r>
            <a:r>
              <a:rPr lang="en-GB" sz="1600" dirty="0" err="1" smtClean="0">
                <a:latin typeface="Calibri" pitchFamily="34" charset="0"/>
              </a:rPr>
              <a:t>dBm</a:t>
            </a:r>
            <a:endParaRPr lang="en-GB" sz="1600" dirty="0">
              <a:latin typeface="Calibri" pitchFamily="34" charset="0"/>
            </a:endParaRPr>
          </a:p>
        </p:txBody>
      </p:sp>
      <p:sp>
        <p:nvSpPr>
          <p:cNvPr id="567" name="AutoShape 29"/>
          <p:cNvSpPr>
            <a:spLocks noChangeAspect="1" noChangeArrowheads="1"/>
          </p:cNvSpPr>
          <p:nvPr/>
        </p:nvSpPr>
        <p:spPr bwMode="auto">
          <a:xfrm flipH="1">
            <a:off x="2802078" y="2901810"/>
            <a:ext cx="1368153" cy="3715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GB" sz="1600" dirty="0" smtClean="0">
                <a:latin typeface="Calibri" pitchFamily="34" charset="0"/>
              </a:rPr>
              <a:t>17 </a:t>
            </a:r>
            <a:r>
              <a:rPr lang="en-GB" sz="1600" dirty="0" err="1" smtClean="0">
                <a:latin typeface="Calibri" pitchFamily="34" charset="0"/>
              </a:rPr>
              <a:t>dBm</a:t>
            </a:r>
            <a:endParaRPr lang="en-GB" sz="1600" dirty="0">
              <a:latin typeface="Calibri" pitchFamily="34" charset="0"/>
            </a:endParaRPr>
          </a:p>
        </p:txBody>
      </p:sp>
      <p:sp>
        <p:nvSpPr>
          <p:cNvPr id="568" name="AutoShape 29"/>
          <p:cNvSpPr>
            <a:spLocks noChangeAspect="1" noChangeArrowheads="1"/>
          </p:cNvSpPr>
          <p:nvPr/>
        </p:nvSpPr>
        <p:spPr bwMode="auto">
          <a:xfrm flipH="1">
            <a:off x="3686576" y="2599744"/>
            <a:ext cx="1368153" cy="3715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GB" sz="1600" dirty="0" smtClean="0">
                <a:latin typeface="Calibri" pitchFamily="34" charset="0"/>
              </a:rPr>
              <a:t>10 </a:t>
            </a:r>
            <a:r>
              <a:rPr lang="en-GB" sz="1600" dirty="0" err="1" smtClean="0">
                <a:latin typeface="Calibri" pitchFamily="34" charset="0"/>
              </a:rPr>
              <a:t>dBm</a:t>
            </a:r>
            <a:endParaRPr lang="en-GB" sz="1600" dirty="0">
              <a:latin typeface="Calibri" pitchFamily="34" charset="0"/>
            </a:endParaRPr>
          </a:p>
        </p:txBody>
      </p:sp>
      <p:grpSp>
        <p:nvGrpSpPr>
          <p:cNvPr id="151" name="Group 150"/>
          <p:cNvGrpSpPr/>
          <p:nvPr/>
        </p:nvGrpSpPr>
        <p:grpSpPr>
          <a:xfrm>
            <a:off x="5525298" y="3694415"/>
            <a:ext cx="576064" cy="489778"/>
            <a:chOff x="6035084" y="2193185"/>
            <a:chExt cx="769963" cy="752612"/>
          </a:xfrm>
        </p:grpSpPr>
        <p:sp>
          <p:nvSpPr>
            <p:cNvPr id="152" name="Freeform 3"/>
            <p:cNvSpPr>
              <a:spLocks/>
            </p:cNvSpPr>
            <p:nvPr/>
          </p:nvSpPr>
          <p:spPr bwMode="auto">
            <a:xfrm rot="5400000" flipV="1">
              <a:off x="6043760" y="2184509"/>
              <a:ext cx="752612" cy="769963"/>
            </a:xfrm>
            <a:custGeom>
              <a:avLst/>
              <a:gdLst>
                <a:gd name="T0" fmla="*/ 0 w 635"/>
                <a:gd name="T1" fmla="*/ 0 h 523"/>
                <a:gd name="T2" fmla="*/ 2147483647 w 635"/>
                <a:gd name="T3" fmla="*/ 2147483647 h 523"/>
                <a:gd name="T4" fmla="*/ 2147483647 w 635"/>
                <a:gd name="T5" fmla="*/ 2147483647 h 523"/>
                <a:gd name="T6" fmla="*/ 0 w 635"/>
                <a:gd name="T7" fmla="*/ 0 h 523"/>
                <a:gd name="T8" fmla="*/ 0 60000 65536"/>
                <a:gd name="T9" fmla="*/ 0 60000 65536"/>
                <a:gd name="T10" fmla="*/ 0 60000 65536"/>
                <a:gd name="T11" fmla="*/ 0 60000 65536"/>
                <a:gd name="T12" fmla="*/ 0 w 635"/>
                <a:gd name="T13" fmla="*/ 0 h 523"/>
                <a:gd name="T14" fmla="*/ 635 w 635"/>
                <a:gd name="T15" fmla="*/ 523 h 523"/>
              </a:gdLst>
              <a:ahLst/>
              <a:cxnLst>
                <a:cxn ang="T8">
                  <a:pos x="T0" y="T1"/>
                </a:cxn>
                <a:cxn ang="T9">
                  <a:pos x="T2" y="T3"/>
                </a:cxn>
                <a:cxn ang="T10">
                  <a:pos x="T4" y="T5"/>
                </a:cxn>
                <a:cxn ang="T11">
                  <a:pos x="T6" y="T7"/>
                </a:cxn>
              </a:cxnLst>
              <a:rect l="T12" t="T13" r="T14" b="T15"/>
              <a:pathLst>
                <a:path w="635" h="523">
                  <a:moveTo>
                    <a:pt x="0" y="0"/>
                  </a:moveTo>
                  <a:lnTo>
                    <a:pt x="635" y="1"/>
                  </a:lnTo>
                  <a:lnTo>
                    <a:pt x="337" y="523"/>
                  </a:lnTo>
                  <a:lnTo>
                    <a:pt x="0" y="0"/>
                  </a:lnTo>
                  <a:close/>
                </a:path>
              </a:pathLst>
            </a:custGeom>
            <a:solidFill>
              <a:schemeClr val="bg1"/>
            </a:solidFill>
            <a:ln w="9525" cap="flat" cmpd="sng">
              <a:solidFill>
                <a:schemeClr val="tx1"/>
              </a:solidFill>
              <a:prstDash val="solid"/>
              <a:round/>
              <a:headEnd/>
              <a:tailEnd/>
            </a:ln>
          </p:spPr>
          <p:txBody>
            <a:bodyPr>
              <a:spAutoFit/>
            </a:bodyPr>
            <a:lstStyle/>
            <a:p>
              <a:endParaRPr lang="en-GB" dirty="0"/>
            </a:p>
          </p:txBody>
        </p:sp>
        <p:sp>
          <p:nvSpPr>
            <p:cNvPr id="153" name="Text Box 78"/>
            <p:cNvSpPr txBox="1">
              <a:spLocks noChangeArrowheads="1"/>
            </p:cNvSpPr>
            <p:nvPr/>
          </p:nvSpPr>
          <p:spPr bwMode="auto">
            <a:xfrm>
              <a:off x="6035084" y="2442057"/>
              <a:ext cx="626834" cy="3183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spcBef>
                  <a:spcPct val="50000"/>
                </a:spcBef>
              </a:pPr>
              <a:r>
                <a:rPr lang="en-GB" sz="1050" dirty="0"/>
                <a:t>Amp</a:t>
              </a:r>
            </a:p>
          </p:txBody>
        </p:sp>
      </p:grpSp>
      <p:grpSp>
        <p:nvGrpSpPr>
          <p:cNvPr id="154" name="Group 153"/>
          <p:cNvGrpSpPr/>
          <p:nvPr/>
        </p:nvGrpSpPr>
        <p:grpSpPr>
          <a:xfrm>
            <a:off x="5525299" y="4186201"/>
            <a:ext cx="576064" cy="489778"/>
            <a:chOff x="6035084" y="2193185"/>
            <a:chExt cx="769963" cy="752612"/>
          </a:xfrm>
        </p:grpSpPr>
        <p:sp>
          <p:nvSpPr>
            <p:cNvPr id="155" name="Freeform 3"/>
            <p:cNvSpPr>
              <a:spLocks/>
            </p:cNvSpPr>
            <p:nvPr/>
          </p:nvSpPr>
          <p:spPr bwMode="auto">
            <a:xfrm rot="5400000" flipV="1">
              <a:off x="6043760" y="2184509"/>
              <a:ext cx="752612" cy="769963"/>
            </a:xfrm>
            <a:custGeom>
              <a:avLst/>
              <a:gdLst>
                <a:gd name="T0" fmla="*/ 0 w 635"/>
                <a:gd name="T1" fmla="*/ 0 h 523"/>
                <a:gd name="T2" fmla="*/ 2147483647 w 635"/>
                <a:gd name="T3" fmla="*/ 2147483647 h 523"/>
                <a:gd name="T4" fmla="*/ 2147483647 w 635"/>
                <a:gd name="T5" fmla="*/ 2147483647 h 523"/>
                <a:gd name="T6" fmla="*/ 0 w 635"/>
                <a:gd name="T7" fmla="*/ 0 h 523"/>
                <a:gd name="T8" fmla="*/ 0 60000 65536"/>
                <a:gd name="T9" fmla="*/ 0 60000 65536"/>
                <a:gd name="T10" fmla="*/ 0 60000 65536"/>
                <a:gd name="T11" fmla="*/ 0 60000 65536"/>
                <a:gd name="T12" fmla="*/ 0 w 635"/>
                <a:gd name="T13" fmla="*/ 0 h 523"/>
                <a:gd name="T14" fmla="*/ 635 w 635"/>
                <a:gd name="T15" fmla="*/ 523 h 523"/>
              </a:gdLst>
              <a:ahLst/>
              <a:cxnLst>
                <a:cxn ang="T8">
                  <a:pos x="T0" y="T1"/>
                </a:cxn>
                <a:cxn ang="T9">
                  <a:pos x="T2" y="T3"/>
                </a:cxn>
                <a:cxn ang="T10">
                  <a:pos x="T4" y="T5"/>
                </a:cxn>
                <a:cxn ang="T11">
                  <a:pos x="T6" y="T7"/>
                </a:cxn>
              </a:cxnLst>
              <a:rect l="T12" t="T13" r="T14" b="T15"/>
              <a:pathLst>
                <a:path w="635" h="523">
                  <a:moveTo>
                    <a:pt x="0" y="0"/>
                  </a:moveTo>
                  <a:lnTo>
                    <a:pt x="635" y="1"/>
                  </a:lnTo>
                  <a:lnTo>
                    <a:pt x="337" y="523"/>
                  </a:lnTo>
                  <a:lnTo>
                    <a:pt x="0" y="0"/>
                  </a:lnTo>
                  <a:close/>
                </a:path>
              </a:pathLst>
            </a:custGeom>
            <a:solidFill>
              <a:schemeClr val="bg1"/>
            </a:solidFill>
            <a:ln w="9525" cap="flat" cmpd="sng">
              <a:solidFill>
                <a:schemeClr val="tx1"/>
              </a:solidFill>
              <a:prstDash val="solid"/>
              <a:round/>
              <a:headEnd/>
              <a:tailEnd/>
            </a:ln>
          </p:spPr>
          <p:txBody>
            <a:bodyPr>
              <a:spAutoFit/>
            </a:bodyPr>
            <a:lstStyle/>
            <a:p>
              <a:endParaRPr lang="en-GB" dirty="0"/>
            </a:p>
          </p:txBody>
        </p:sp>
        <p:sp>
          <p:nvSpPr>
            <p:cNvPr id="156" name="Text Box 78"/>
            <p:cNvSpPr txBox="1">
              <a:spLocks noChangeArrowheads="1"/>
            </p:cNvSpPr>
            <p:nvPr/>
          </p:nvSpPr>
          <p:spPr bwMode="auto">
            <a:xfrm>
              <a:off x="6035084" y="2442057"/>
              <a:ext cx="626834" cy="3183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spcBef>
                  <a:spcPct val="50000"/>
                </a:spcBef>
              </a:pPr>
              <a:r>
                <a:rPr lang="en-GB" sz="1050" dirty="0"/>
                <a:t>Amp</a:t>
              </a:r>
            </a:p>
          </p:txBody>
        </p:sp>
      </p:grpSp>
      <p:grpSp>
        <p:nvGrpSpPr>
          <p:cNvPr id="157" name="Group 156"/>
          <p:cNvGrpSpPr/>
          <p:nvPr/>
        </p:nvGrpSpPr>
        <p:grpSpPr>
          <a:xfrm>
            <a:off x="5525300" y="4755624"/>
            <a:ext cx="576064" cy="489778"/>
            <a:chOff x="6035084" y="2193185"/>
            <a:chExt cx="769963" cy="752612"/>
          </a:xfrm>
        </p:grpSpPr>
        <p:sp>
          <p:nvSpPr>
            <p:cNvPr id="158" name="Freeform 3"/>
            <p:cNvSpPr>
              <a:spLocks/>
            </p:cNvSpPr>
            <p:nvPr/>
          </p:nvSpPr>
          <p:spPr bwMode="auto">
            <a:xfrm rot="5400000" flipV="1">
              <a:off x="6043760" y="2184509"/>
              <a:ext cx="752612" cy="769963"/>
            </a:xfrm>
            <a:custGeom>
              <a:avLst/>
              <a:gdLst>
                <a:gd name="T0" fmla="*/ 0 w 635"/>
                <a:gd name="T1" fmla="*/ 0 h 523"/>
                <a:gd name="T2" fmla="*/ 2147483647 w 635"/>
                <a:gd name="T3" fmla="*/ 2147483647 h 523"/>
                <a:gd name="T4" fmla="*/ 2147483647 w 635"/>
                <a:gd name="T5" fmla="*/ 2147483647 h 523"/>
                <a:gd name="T6" fmla="*/ 0 w 635"/>
                <a:gd name="T7" fmla="*/ 0 h 523"/>
                <a:gd name="T8" fmla="*/ 0 60000 65536"/>
                <a:gd name="T9" fmla="*/ 0 60000 65536"/>
                <a:gd name="T10" fmla="*/ 0 60000 65536"/>
                <a:gd name="T11" fmla="*/ 0 60000 65536"/>
                <a:gd name="T12" fmla="*/ 0 w 635"/>
                <a:gd name="T13" fmla="*/ 0 h 523"/>
                <a:gd name="T14" fmla="*/ 635 w 635"/>
                <a:gd name="T15" fmla="*/ 523 h 523"/>
              </a:gdLst>
              <a:ahLst/>
              <a:cxnLst>
                <a:cxn ang="T8">
                  <a:pos x="T0" y="T1"/>
                </a:cxn>
                <a:cxn ang="T9">
                  <a:pos x="T2" y="T3"/>
                </a:cxn>
                <a:cxn ang="T10">
                  <a:pos x="T4" y="T5"/>
                </a:cxn>
                <a:cxn ang="T11">
                  <a:pos x="T6" y="T7"/>
                </a:cxn>
              </a:cxnLst>
              <a:rect l="T12" t="T13" r="T14" b="T15"/>
              <a:pathLst>
                <a:path w="635" h="523">
                  <a:moveTo>
                    <a:pt x="0" y="0"/>
                  </a:moveTo>
                  <a:lnTo>
                    <a:pt x="635" y="1"/>
                  </a:lnTo>
                  <a:lnTo>
                    <a:pt x="337" y="523"/>
                  </a:lnTo>
                  <a:lnTo>
                    <a:pt x="0" y="0"/>
                  </a:lnTo>
                  <a:close/>
                </a:path>
              </a:pathLst>
            </a:custGeom>
            <a:solidFill>
              <a:schemeClr val="bg1"/>
            </a:solidFill>
            <a:ln w="9525" cap="flat" cmpd="sng">
              <a:solidFill>
                <a:schemeClr val="tx1"/>
              </a:solidFill>
              <a:prstDash val="solid"/>
              <a:round/>
              <a:headEnd/>
              <a:tailEnd/>
            </a:ln>
          </p:spPr>
          <p:txBody>
            <a:bodyPr>
              <a:spAutoFit/>
            </a:bodyPr>
            <a:lstStyle/>
            <a:p>
              <a:endParaRPr lang="en-GB" dirty="0"/>
            </a:p>
          </p:txBody>
        </p:sp>
        <p:sp>
          <p:nvSpPr>
            <p:cNvPr id="159" name="Text Box 78"/>
            <p:cNvSpPr txBox="1">
              <a:spLocks noChangeArrowheads="1"/>
            </p:cNvSpPr>
            <p:nvPr/>
          </p:nvSpPr>
          <p:spPr bwMode="auto">
            <a:xfrm>
              <a:off x="6035084" y="2442057"/>
              <a:ext cx="626834" cy="3183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spcBef>
                  <a:spcPct val="50000"/>
                </a:spcBef>
              </a:pPr>
              <a:r>
                <a:rPr lang="en-GB" sz="1050" dirty="0"/>
                <a:t>Amp</a:t>
              </a:r>
            </a:p>
          </p:txBody>
        </p:sp>
      </p:grpSp>
      <p:grpSp>
        <p:nvGrpSpPr>
          <p:cNvPr id="160" name="Group 159"/>
          <p:cNvGrpSpPr/>
          <p:nvPr/>
        </p:nvGrpSpPr>
        <p:grpSpPr>
          <a:xfrm>
            <a:off x="5525298" y="5288060"/>
            <a:ext cx="576064" cy="489778"/>
            <a:chOff x="6035084" y="2193185"/>
            <a:chExt cx="769963" cy="752612"/>
          </a:xfrm>
        </p:grpSpPr>
        <p:sp>
          <p:nvSpPr>
            <p:cNvPr id="161" name="Freeform 3"/>
            <p:cNvSpPr>
              <a:spLocks/>
            </p:cNvSpPr>
            <p:nvPr/>
          </p:nvSpPr>
          <p:spPr bwMode="auto">
            <a:xfrm rot="5400000" flipV="1">
              <a:off x="6043760" y="2184509"/>
              <a:ext cx="752612" cy="769963"/>
            </a:xfrm>
            <a:custGeom>
              <a:avLst/>
              <a:gdLst>
                <a:gd name="T0" fmla="*/ 0 w 635"/>
                <a:gd name="T1" fmla="*/ 0 h 523"/>
                <a:gd name="T2" fmla="*/ 2147483647 w 635"/>
                <a:gd name="T3" fmla="*/ 2147483647 h 523"/>
                <a:gd name="T4" fmla="*/ 2147483647 w 635"/>
                <a:gd name="T5" fmla="*/ 2147483647 h 523"/>
                <a:gd name="T6" fmla="*/ 0 w 635"/>
                <a:gd name="T7" fmla="*/ 0 h 523"/>
                <a:gd name="T8" fmla="*/ 0 60000 65536"/>
                <a:gd name="T9" fmla="*/ 0 60000 65536"/>
                <a:gd name="T10" fmla="*/ 0 60000 65536"/>
                <a:gd name="T11" fmla="*/ 0 60000 65536"/>
                <a:gd name="T12" fmla="*/ 0 w 635"/>
                <a:gd name="T13" fmla="*/ 0 h 523"/>
                <a:gd name="T14" fmla="*/ 635 w 635"/>
                <a:gd name="T15" fmla="*/ 523 h 523"/>
              </a:gdLst>
              <a:ahLst/>
              <a:cxnLst>
                <a:cxn ang="T8">
                  <a:pos x="T0" y="T1"/>
                </a:cxn>
                <a:cxn ang="T9">
                  <a:pos x="T2" y="T3"/>
                </a:cxn>
                <a:cxn ang="T10">
                  <a:pos x="T4" y="T5"/>
                </a:cxn>
                <a:cxn ang="T11">
                  <a:pos x="T6" y="T7"/>
                </a:cxn>
              </a:cxnLst>
              <a:rect l="T12" t="T13" r="T14" b="T15"/>
              <a:pathLst>
                <a:path w="635" h="523">
                  <a:moveTo>
                    <a:pt x="0" y="0"/>
                  </a:moveTo>
                  <a:lnTo>
                    <a:pt x="635" y="1"/>
                  </a:lnTo>
                  <a:lnTo>
                    <a:pt x="337" y="523"/>
                  </a:lnTo>
                  <a:lnTo>
                    <a:pt x="0" y="0"/>
                  </a:lnTo>
                  <a:close/>
                </a:path>
              </a:pathLst>
            </a:custGeom>
            <a:solidFill>
              <a:schemeClr val="bg1"/>
            </a:solidFill>
            <a:ln w="9525" cap="flat" cmpd="sng">
              <a:solidFill>
                <a:schemeClr val="tx1"/>
              </a:solidFill>
              <a:prstDash val="solid"/>
              <a:round/>
              <a:headEnd/>
              <a:tailEnd/>
            </a:ln>
          </p:spPr>
          <p:txBody>
            <a:bodyPr>
              <a:spAutoFit/>
            </a:bodyPr>
            <a:lstStyle/>
            <a:p>
              <a:endParaRPr lang="en-GB" dirty="0"/>
            </a:p>
          </p:txBody>
        </p:sp>
        <p:sp>
          <p:nvSpPr>
            <p:cNvPr id="162" name="Text Box 78"/>
            <p:cNvSpPr txBox="1">
              <a:spLocks noChangeArrowheads="1"/>
            </p:cNvSpPr>
            <p:nvPr/>
          </p:nvSpPr>
          <p:spPr bwMode="auto">
            <a:xfrm>
              <a:off x="6035084" y="2442057"/>
              <a:ext cx="626834" cy="3183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spcBef>
                  <a:spcPct val="50000"/>
                </a:spcBef>
              </a:pPr>
              <a:r>
                <a:rPr lang="en-GB" sz="1050" dirty="0"/>
                <a:t>Amp</a:t>
              </a:r>
            </a:p>
          </p:txBody>
        </p:sp>
      </p:grpSp>
      <p:sp>
        <p:nvSpPr>
          <p:cNvPr id="163" name="Rectangle 45"/>
          <p:cNvSpPr>
            <a:spLocks noChangeArrowheads="1"/>
          </p:cNvSpPr>
          <p:nvPr/>
        </p:nvSpPr>
        <p:spPr bwMode="auto">
          <a:xfrm>
            <a:off x="6318064" y="3668750"/>
            <a:ext cx="551886" cy="411046"/>
          </a:xfrm>
          <a:prstGeom prst="rect">
            <a:avLst/>
          </a:prstGeom>
          <a:solidFill>
            <a:schemeClr val="bg1"/>
          </a:solidFill>
          <a:ln w="9525">
            <a:solidFill>
              <a:schemeClr val="tx1"/>
            </a:solidFill>
            <a:miter lim="800000"/>
            <a:headEnd/>
            <a:tailEnd/>
          </a:ln>
        </p:spPr>
        <p:txBody>
          <a:bodyPr wrap="none" anchor="ctr"/>
          <a:lstStyle/>
          <a:p>
            <a:endParaRPr lang="en-US" sz="900" dirty="0"/>
          </a:p>
        </p:txBody>
      </p:sp>
      <p:sp>
        <p:nvSpPr>
          <p:cNvPr id="164" name="Text Box 78"/>
          <p:cNvSpPr txBox="1">
            <a:spLocks noChangeArrowheads="1"/>
          </p:cNvSpPr>
          <p:nvPr/>
        </p:nvSpPr>
        <p:spPr bwMode="auto">
          <a:xfrm>
            <a:off x="6319234" y="3668750"/>
            <a:ext cx="495894" cy="41549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spcBef>
                <a:spcPct val="50000"/>
              </a:spcBef>
            </a:pPr>
            <a:r>
              <a:rPr lang="en-GB" sz="700" dirty="0"/>
              <a:t>4</a:t>
            </a:r>
            <a:r>
              <a:rPr lang="en-GB" sz="700" dirty="0" smtClean="0"/>
              <a:t>00 MHz LPF</a:t>
            </a:r>
            <a:endParaRPr lang="en-GB" sz="700" dirty="0"/>
          </a:p>
        </p:txBody>
      </p:sp>
      <p:sp>
        <p:nvSpPr>
          <p:cNvPr id="165" name="Line 47"/>
          <p:cNvSpPr>
            <a:spLocks noChangeShapeType="1"/>
          </p:cNvSpPr>
          <p:nvPr/>
        </p:nvSpPr>
        <p:spPr bwMode="auto">
          <a:xfrm>
            <a:off x="6594617" y="3690937"/>
            <a:ext cx="220511" cy="376377"/>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GB" sz="900" dirty="0"/>
          </a:p>
        </p:txBody>
      </p:sp>
      <p:sp>
        <p:nvSpPr>
          <p:cNvPr id="166" name="Line 47"/>
          <p:cNvSpPr>
            <a:spLocks noChangeShapeType="1"/>
          </p:cNvSpPr>
          <p:nvPr/>
        </p:nvSpPr>
        <p:spPr bwMode="auto">
          <a:xfrm>
            <a:off x="6373496" y="3690937"/>
            <a:ext cx="220511"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GB" sz="900" dirty="0"/>
          </a:p>
        </p:txBody>
      </p:sp>
      <p:sp>
        <p:nvSpPr>
          <p:cNvPr id="167" name="Rectangle 45"/>
          <p:cNvSpPr>
            <a:spLocks noChangeArrowheads="1"/>
          </p:cNvSpPr>
          <p:nvPr/>
        </p:nvSpPr>
        <p:spPr bwMode="auto">
          <a:xfrm>
            <a:off x="6318064" y="4233638"/>
            <a:ext cx="551886" cy="411046"/>
          </a:xfrm>
          <a:prstGeom prst="rect">
            <a:avLst/>
          </a:prstGeom>
          <a:solidFill>
            <a:schemeClr val="bg1"/>
          </a:solidFill>
          <a:ln w="9525">
            <a:solidFill>
              <a:schemeClr val="tx1"/>
            </a:solidFill>
            <a:miter lim="800000"/>
            <a:headEnd/>
            <a:tailEnd/>
          </a:ln>
        </p:spPr>
        <p:txBody>
          <a:bodyPr wrap="none" anchor="ctr"/>
          <a:lstStyle/>
          <a:p>
            <a:endParaRPr lang="en-US" sz="900" dirty="0"/>
          </a:p>
        </p:txBody>
      </p:sp>
      <p:sp>
        <p:nvSpPr>
          <p:cNvPr id="168" name="Text Box 78"/>
          <p:cNvSpPr txBox="1">
            <a:spLocks noChangeArrowheads="1"/>
          </p:cNvSpPr>
          <p:nvPr/>
        </p:nvSpPr>
        <p:spPr bwMode="auto">
          <a:xfrm>
            <a:off x="6319234" y="4233638"/>
            <a:ext cx="495894" cy="41549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spcBef>
                <a:spcPct val="50000"/>
              </a:spcBef>
            </a:pPr>
            <a:r>
              <a:rPr lang="en-GB" sz="700" dirty="0"/>
              <a:t>4</a:t>
            </a:r>
            <a:r>
              <a:rPr lang="en-GB" sz="700" dirty="0" smtClean="0"/>
              <a:t>00 MHz LPF</a:t>
            </a:r>
            <a:endParaRPr lang="en-GB" sz="700" dirty="0"/>
          </a:p>
        </p:txBody>
      </p:sp>
      <p:sp>
        <p:nvSpPr>
          <p:cNvPr id="169" name="Line 47"/>
          <p:cNvSpPr>
            <a:spLocks noChangeShapeType="1"/>
          </p:cNvSpPr>
          <p:nvPr/>
        </p:nvSpPr>
        <p:spPr bwMode="auto">
          <a:xfrm>
            <a:off x="6594617" y="4255825"/>
            <a:ext cx="220511" cy="376377"/>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GB" sz="900" dirty="0"/>
          </a:p>
        </p:txBody>
      </p:sp>
      <p:sp>
        <p:nvSpPr>
          <p:cNvPr id="170" name="Line 47"/>
          <p:cNvSpPr>
            <a:spLocks noChangeShapeType="1"/>
          </p:cNvSpPr>
          <p:nvPr/>
        </p:nvSpPr>
        <p:spPr bwMode="auto">
          <a:xfrm>
            <a:off x="6373496" y="4255825"/>
            <a:ext cx="220511"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GB" sz="900" dirty="0"/>
          </a:p>
        </p:txBody>
      </p:sp>
      <p:sp>
        <p:nvSpPr>
          <p:cNvPr id="171" name="Rectangle 45"/>
          <p:cNvSpPr>
            <a:spLocks noChangeArrowheads="1"/>
          </p:cNvSpPr>
          <p:nvPr/>
        </p:nvSpPr>
        <p:spPr bwMode="auto">
          <a:xfrm>
            <a:off x="6338831" y="4788088"/>
            <a:ext cx="551886" cy="411046"/>
          </a:xfrm>
          <a:prstGeom prst="rect">
            <a:avLst/>
          </a:prstGeom>
          <a:solidFill>
            <a:schemeClr val="bg1"/>
          </a:solidFill>
          <a:ln w="9525">
            <a:solidFill>
              <a:schemeClr val="tx1"/>
            </a:solidFill>
            <a:miter lim="800000"/>
            <a:headEnd/>
            <a:tailEnd/>
          </a:ln>
        </p:spPr>
        <p:txBody>
          <a:bodyPr wrap="none" anchor="ctr"/>
          <a:lstStyle/>
          <a:p>
            <a:endParaRPr lang="en-US" sz="900" dirty="0"/>
          </a:p>
        </p:txBody>
      </p:sp>
      <p:sp>
        <p:nvSpPr>
          <p:cNvPr id="172" name="Text Box 78"/>
          <p:cNvSpPr txBox="1">
            <a:spLocks noChangeArrowheads="1"/>
          </p:cNvSpPr>
          <p:nvPr/>
        </p:nvSpPr>
        <p:spPr bwMode="auto">
          <a:xfrm>
            <a:off x="6340001" y="4788088"/>
            <a:ext cx="495894" cy="41549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spcBef>
                <a:spcPct val="50000"/>
              </a:spcBef>
            </a:pPr>
            <a:r>
              <a:rPr lang="en-GB" sz="700" dirty="0"/>
              <a:t>4</a:t>
            </a:r>
            <a:r>
              <a:rPr lang="en-GB" sz="700" dirty="0" smtClean="0"/>
              <a:t>00 MHz LPF</a:t>
            </a:r>
            <a:endParaRPr lang="en-GB" sz="700" dirty="0"/>
          </a:p>
        </p:txBody>
      </p:sp>
      <p:sp>
        <p:nvSpPr>
          <p:cNvPr id="173" name="Line 47"/>
          <p:cNvSpPr>
            <a:spLocks noChangeShapeType="1"/>
          </p:cNvSpPr>
          <p:nvPr/>
        </p:nvSpPr>
        <p:spPr bwMode="auto">
          <a:xfrm>
            <a:off x="6615384" y="4810275"/>
            <a:ext cx="220511" cy="376377"/>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GB" sz="900" dirty="0"/>
          </a:p>
        </p:txBody>
      </p:sp>
      <p:sp>
        <p:nvSpPr>
          <p:cNvPr id="174" name="Line 47"/>
          <p:cNvSpPr>
            <a:spLocks noChangeShapeType="1"/>
          </p:cNvSpPr>
          <p:nvPr/>
        </p:nvSpPr>
        <p:spPr bwMode="auto">
          <a:xfrm>
            <a:off x="6394263" y="4810275"/>
            <a:ext cx="220511"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GB" sz="900" dirty="0"/>
          </a:p>
        </p:txBody>
      </p:sp>
      <p:sp>
        <p:nvSpPr>
          <p:cNvPr id="175" name="Rectangle 45"/>
          <p:cNvSpPr>
            <a:spLocks noChangeArrowheads="1"/>
          </p:cNvSpPr>
          <p:nvPr/>
        </p:nvSpPr>
        <p:spPr bwMode="auto">
          <a:xfrm>
            <a:off x="6316894" y="5364479"/>
            <a:ext cx="551886" cy="411046"/>
          </a:xfrm>
          <a:prstGeom prst="rect">
            <a:avLst/>
          </a:prstGeom>
          <a:solidFill>
            <a:schemeClr val="bg1"/>
          </a:solidFill>
          <a:ln w="9525">
            <a:solidFill>
              <a:schemeClr val="tx1"/>
            </a:solidFill>
            <a:miter lim="800000"/>
            <a:headEnd/>
            <a:tailEnd/>
          </a:ln>
        </p:spPr>
        <p:txBody>
          <a:bodyPr wrap="none" anchor="ctr"/>
          <a:lstStyle/>
          <a:p>
            <a:endParaRPr lang="en-US" sz="900" dirty="0"/>
          </a:p>
        </p:txBody>
      </p:sp>
      <p:sp>
        <p:nvSpPr>
          <p:cNvPr id="176" name="Text Box 78"/>
          <p:cNvSpPr txBox="1">
            <a:spLocks noChangeArrowheads="1"/>
          </p:cNvSpPr>
          <p:nvPr/>
        </p:nvSpPr>
        <p:spPr bwMode="auto">
          <a:xfrm>
            <a:off x="6318064" y="5364479"/>
            <a:ext cx="495894" cy="41549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spcBef>
                <a:spcPct val="50000"/>
              </a:spcBef>
            </a:pPr>
            <a:r>
              <a:rPr lang="en-GB" sz="700" dirty="0"/>
              <a:t>4</a:t>
            </a:r>
            <a:r>
              <a:rPr lang="en-GB" sz="700" dirty="0" smtClean="0"/>
              <a:t>00 MHz LPF</a:t>
            </a:r>
            <a:endParaRPr lang="en-GB" sz="700" dirty="0"/>
          </a:p>
        </p:txBody>
      </p:sp>
      <p:sp>
        <p:nvSpPr>
          <p:cNvPr id="177" name="Line 47"/>
          <p:cNvSpPr>
            <a:spLocks noChangeShapeType="1"/>
          </p:cNvSpPr>
          <p:nvPr/>
        </p:nvSpPr>
        <p:spPr bwMode="auto">
          <a:xfrm>
            <a:off x="6593447" y="5386666"/>
            <a:ext cx="220511" cy="376377"/>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GB" sz="900" dirty="0"/>
          </a:p>
        </p:txBody>
      </p:sp>
      <p:sp>
        <p:nvSpPr>
          <p:cNvPr id="178" name="Line 47"/>
          <p:cNvSpPr>
            <a:spLocks noChangeShapeType="1"/>
          </p:cNvSpPr>
          <p:nvPr/>
        </p:nvSpPr>
        <p:spPr bwMode="auto">
          <a:xfrm>
            <a:off x="6372326" y="5386666"/>
            <a:ext cx="220511"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GB" sz="900" dirty="0"/>
          </a:p>
        </p:txBody>
      </p:sp>
      <p:sp>
        <p:nvSpPr>
          <p:cNvPr id="2" name="Marcador de fecha 1"/>
          <p:cNvSpPr>
            <a:spLocks noGrp="1"/>
          </p:cNvSpPr>
          <p:nvPr>
            <p:ph type="dt" sz="half" idx="10"/>
          </p:nvPr>
        </p:nvSpPr>
        <p:spPr/>
        <p:txBody>
          <a:bodyPr/>
          <a:lstStyle/>
          <a:p>
            <a:r>
              <a:rPr lang="es-ES_tradnl" smtClean="0">
                <a:solidFill>
                  <a:prstClr val="black">
                    <a:tint val="75000"/>
                  </a:prstClr>
                </a:solidFill>
              </a:rPr>
              <a:t>30 May - 5 June 2016</a:t>
            </a:r>
            <a:endParaRPr lang="en-US">
              <a:solidFill>
                <a:prstClr val="black">
                  <a:tint val="75000"/>
                </a:prstClr>
              </a:solidFill>
            </a:endParaRPr>
          </a:p>
        </p:txBody>
      </p:sp>
      <p:sp>
        <p:nvSpPr>
          <p:cNvPr id="3" name="Marcador de pie de página 2"/>
          <p:cNvSpPr>
            <a:spLocks noGrp="1"/>
          </p:cNvSpPr>
          <p:nvPr>
            <p:ph type="ftr" sz="quarter" idx="11"/>
          </p:nvPr>
        </p:nvSpPr>
        <p:spPr/>
        <p:txBody>
          <a:bodyPr/>
          <a:lstStyle/>
          <a:p>
            <a:r>
              <a:rPr lang="en-GB" smtClean="0"/>
              <a:t>ECFA LCWS 2016</a:t>
            </a:r>
            <a:endParaRPr lang="es-ES" dirty="0"/>
          </a:p>
        </p:txBody>
      </p:sp>
      <p:sp>
        <p:nvSpPr>
          <p:cNvPr id="4" name="Marcador de número de diapositiva 3"/>
          <p:cNvSpPr>
            <a:spLocks noGrp="1"/>
          </p:cNvSpPr>
          <p:nvPr>
            <p:ph type="sldNum" sz="quarter" idx="12"/>
          </p:nvPr>
        </p:nvSpPr>
        <p:spPr/>
        <p:txBody>
          <a:bodyPr/>
          <a:lstStyle/>
          <a:p>
            <a:fld id="{9A43A518-2C89-46D8-985F-EB86B73A5824}" type="slidenum">
              <a:rPr lang="en-US" smtClean="0">
                <a:solidFill>
                  <a:prstClr val="black">
                    <a:tint val="75000"/>
                  </a:prstClr>
                </a:solidFill>
              </a:rPr>
              <a:pPr/>
              <a:t>79</a:t>
            </a:fld>
            <a:endParaRPr lang="en-US">
              <a:solidFill>
                <a:prstClr val="black">
                  <a:tint val="75000"/>
                </a:prstClr>
              </a:solidFill>
            </a:endParaRPr>
          </a:p>
        </p:txBody>
      </p:sp>
    </p:spTree>
    <p:extLst>
      <p:ext uri="{BB962C8B-B14F-4D97-AF65-F5344CB8AC3E}">
        <p14:creationId xmlns:p14="http://schemas.microsoft.com/office/powerpoint/2010/main" val="2951607141"/>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lide Number Placeholder 7"/>
          <p:cNvSpPr>
            <a:spLocks noGrp="1"/>
          </p:cNvSpPr>
          <p:nvPr>
            <p:ph type="sldNum" sz="quarter" idx="12"/>
          </p:nvPr>
        </p:nvSpPr>
        <p:spPr/>
        <p:txBody>
          <a:bodyPr/>
          <a:lstStyle/>
          <a:p>
            <a:fld id="{09B09AB9-44D9-42B0-85D4-7FA1C5A46970}" type="slidenum">
              <a:rPr lang="en-GB" smtClean="0"/>
              <a:t>8</a:t>
            </a:fld>
            <a:endParaRPr lang="en-GB"/>
          </a:p>
        </p:txBody>
      </p:sp>
      <p:sp>
        <p:nvSpPr>
          <p:cNvPr id="18" name="Title 2"/>
          <p:cNvSpPr>
            <a:spLocks noGrp="1"/>
          </p:cNvSpPr>
          <p:nvPr>
            <p:ph type="title"/>
          </p:nvPr>
        </p:nvSpPr>
        <p:spPr>
          <a:xfrm>
            <a:off x="623359" y="4437112"/>
            <a:ext cx="6468921" cy="576064"/>
          </a:xfrm>
        </p:spPr>
        <p:txBody>
          <a:bodyPr>
            <a:noAutofit/>
          </a:bodyPr>
          <a:lstStyle/>
          <a:p>
            <a:pPr algn="l"/>
            <a:r>
              <a:rPr lang="en-GB" sz="2400" dirty="0" smtClean="0"/>
              <a:t>WP1: Future </a:t>
            </a:r>
            <a:r>
              <a:rPr lang="en-GB" sz="2400" dirty="0" smtClean="0"/>
              <a:t>work </a:t>
            </a:r>
            <a:r>
              <a:rPr lang="en-GB" sz="1800" dirty="0" smtClean="0"/>
              <a:t>( to be finished in June 2016 )</a:t>
            </a:r>
            <a:endParaRPr lang="en-GB" sz="1800" dirty="0">
              <a:solidFill>
                <a:schemeClr val="tx1"/>
              </a:solidFill>
            </a:endParaRPr>
          </a:p>
        </p:txBody>
      </p:sp>
      <p:sp>
        <p:nvSpPr>
          <p:cNvPr id="20" name="Content Placeholder 1"/>
          <p:cNvSpPr>
            <a:spLocks noGrp="1"/>
          </p:cNvSpPr>
          <p:nvPr>
            <p:ph idx="1"/>
          </p:nvPr>
        </p:nvSpPr>
        <p:spPr>
          <a:xfrm>
            <a:off x="467544" y="5085184"/>
            <a:ext cx="7488832" cy="1800200"/>
          </a:xfrm>
        </p:spPr>
        <p:txBody>
          <a:bodyPr>
            <a:normAutofit/>
          </a:bodyPr>
          <a:lstStyle/>
          <a:p>
            <a:r>
              <a:rPr lang="en-US" sz="2000" dirty="0" smtClean="0"/>
              <a:t>Effect </a:t>
            </a:r>
            <a:r>
              <a:rPr lang="en-US" sz="2000" dirty="0"/>
              <a:t>of power recirculation in PETS still needs to be studied</a:t>
            </a:r>
            <a:r>
              <a:rPr lang="en-US" sz="2000" dirty="0" smtClean="0"/>
              <a:t>.</a:t>
            </a:r>
            <a:endParaRPr lang="en-US" sz="2000" dirty="0" smtClean="0"/>
          </a:p>
          <a:p>
            <a:r>
              <a:rPr lang="en-US" sz="2000" dirty="0" smtClean="0"/>
              <a:t>Publication of obtained </a:t>
            </a:r>
            <a:r>
              <a:rPr lang="en-US" sz="2000" dirty="0" err="1" smtClean="0"/>
              <a:t>results:</a:t>
            </a:r>
            <a:r>
              <a:rPr lang="en-US" sz="1600" dirty="0" err="1" smtClean="0"/>
              <a:t>Peer</a:t>
            </a:r>
            <a:r>
              <a:rPr lang="en-US" sz="1600" dirty="0" smtClean="0"/>
              <a:t> </a:t>
            </a:r>
            <a:r>
              <a:rPr lang="en-US" sz="1600" dirty="0" smtClean="0"/>
              <a:t>reviewed journal: PRST-AB, </a:t>
            </a:r>
            <a:r>
              <a:rPr lang="en-US" sz="1600" dirty="0" smtClean="0"/>
              <a:t>NIM…</a:t>
            </a:r>
            <a:endParaRPr lang="en-GB" sz="2000" b="1" dirty="0" smtClean="0"/>
          </a:p>
          <a:p>
            <a:pPr marL="393192" lvl="1" indent="0">
              <a:buNone/>
            </a:pPr>
            <a:endParaRPr lang="en-GB" b="1" dirty="0" smtClean="0"/>
          </a:p>
          <a:p>
            <a:pPr>
              <a:buFont typeface="Wingdings" panose="05000000000000000000" pitchFamily="2" charset="2"/>
              <a:buChar char="Ø"/>
            </a:pPr>
            <a:endParaRPr lang="en-GB" dirty="0"/>
          </a:p>
        </p:txBody>
      </p:sp>
      <p:sp>
        <p:nvSpPr>
          <p:cNvPr id="2" name="Rectangle 1"/>
          <p:cNvSpPr/>
          <p:nvPr/>
        </p:nvSpPr>
        <p:spPr>
          <a:xfrm>
            <a:off x="275921" y="1196752"/>
            <a:ext cx="7968487" cy="3170099"/>
          </a:xfrm>
          <a:prstGeom prst="rect">
            <a:avLst/>
          </a:prstGeom>
        </p:spPr>
        <p:txBody>
          <a:bodyPr wrap="square">
            <a:spAutoFit/>
          </a:bodyPr>
          <a:lstStyle/>
          <a:p>
            <a:pPr marL="457200" indent="-457200" algn="just">
              <a:buFont typeface="Arial" panose="020B0604020202020204" pitchFamily="34" charset="0"/>
              <a:buChar char="•"/>
            </a:pPr>
            <a:r>
              <a:rPr lang="en-US" sz="2000" dirty="0" smtClean="0"/>
              <a:t>The first </a:t>
            </a:r>
            <a:r>
              <a:rPr lang="en-US" sz="2000" dirty="0" err="1" smtClean="0"/>
              <a:t>stripline</a:t>
            </a:r>
            <a:r>
              <a:rPr lang="en-US" sz="2000" dirty="0" smtClean="0"/>
              <a:t> BPM prototype (short-circuited electrodes) offers poor rejection of the 12 GHz PETS power signals.</a:t>
            </a:r>
            <a:endParaRPr lang="en-GB" sz="2000" dirty="0"/>
          </a:p>
          <a:p>
            <a:pPr marL="457200" indent="-457200" algn="just">
              <a:buFont typeface="Arial" panose="020B0604020202020204" pitchFamily="34" charset="0"/>
              <a:buChar char="•"/>
            </a:pPr>
            <a:endParaRPr lang="en-GB" sz="2000" dirty="0" smtClean="0"/>
          </a:p>
          <a:p>
            <a:pPr marL="457200" indent="-457200" algn="just">
              <a:buFont typeface="Arial" panose="020B0604020202020204" pitchFamily="34" charset="0"/>
              <a:buChar char="•"/>
            </a:pPr>
            <a:r>
              <a:rPr lang="en-GB" sz="2000" dirty="0"/>
              <a:t>The resolution of the </a:t>
            </a:r>
            <a:r>
              <a:rPr lang="en-GB" sz="2000" dirty="0" smtClean="0"/>
              <a:t>two BPM prototypes with terminated electrodes </a:t>
            </a:r>
            <a:r>
              <a:rPr lang="en-GB" sz="2000" dirty="0"/>
              <a:t>has been estimated under realistic beam conditions and meets the requirement of 2 </a:t>
            </a:r>
            <a:r>
              <a:rPr lang="el-GR" sz="2000" dirty="0"/>
              <a:t>μ</a:t>
            </a:r>
            <a:r>
              <a:rPr lang="en-US" sz="2000" dirty="0"/>
              <a:t>m.</a:t>
            </a:r>
            <a:endParaRPr lang="en-GB" sz="2000" dirty="0"/>
          </a:p>
          <a:p>
            <a:pPr marL="457200" indent="-457200" algn="just">
              <a:buFont typeface="Arial" panose="020B0604020202020204" pitchFamily="34" charset="0"/>
              <a:buChar char="•"/>
            </a:pPr>
            <a:endParaRPr lang="en-GB" sz="2000" dirty="0"/>
          </a:p>
          <a:p>
            <a:pPr marL="457200" indent="-457200" algn="just">
              <a:buFont typeface="Arial" panose="020B0604020202020204" pitchFamily="34" charset="0"/>
              <a:buChar char="•"/>
            </a:pPr>
            <a:r>
              <a:rPr lang="en-GB" sz="2000" dirty="0" smtClean="0"/>
              <a:t>The </a:t>
            </a:r>
            <a:r>
              <a:rPr lang="en-GB" sz="2000" dirty="0"/>
              <a:t>position reading of the two BPM </a:t>
            </a:r>
            <a:r>
              <a:rPr lang="en-GB" sz="2000" dirty="0" smtClean="0"/>
              <a:t>prototypes with terminated electrodes </a:t>
            </a:r>
            <a:r>
              <a:rPr lang="en-GB" sz="2000" dirty="0"/>
              <a:t>is almost insensitive to an extracted PETS power increase from 2.4 MW to 40 </a:t>
            </a:r>
            <a:r>
              <a:rPr lang="en-GB" sz="2000" dirty="0" smtClean="0"/>
              <a:t>MW at 12 GHz via recombination. </a:t>
            </a:r>
            <a:endParaRPr lang="en-GB" sz="2000" dirty="0"/>
          </a:p>
        </p:txBody>
      </p:sp>
      <p:sp>
        <p:nvSpPr>
          <p:cNvPr id="13" name="Title 1"/>
          <p:cNvSpPr txBox="1">
            <a:spLocks/>
          </p:cNvSpPr>
          <p:nvPr/>
        </p:nvSpPr>
        <p:spPr>
          <a:xfrm>
            <a:off x="755576" y="548680"/>
            <a:ext cx="5748841" cy="576064"/>
          </a:xfrm>
          <a:prstGeom prst="rect">
            <a:avLst/>
          </a:prstGeom>
        </p:spPr>
        <p:txBody>
          <a:bodyPr vert="horz" lIns="91440" tIns="45720" rIns="91440" bIns="45720" rtlCol="0" anchor="ctr">
            <a:normAutofit fontScale="90000" lnSpcReduction="10000"/>
          </a:bodyPr>
          <a:lstStyle>
            <a:lvl1pPr algn="ctr" defTabSz="914400" rtl="0" eaLnBrk="1" latinLnBrk="0" hangingPunct="1">
              <a:spcBef>
                <a:spcPct val="0"/>
              </a:spcBef>
              <a:buNone/>
              <a:defRPr sz="3600" b="1" kern="1200">
                <a:solidFill>
                  <a:srgbClr val="006600"/>
                </a:solidFill>
                <a:latin typeface="+mj-lt"/>
                <a:ea typeface="+mj-ea"/>
                <a:cs typeface="+mj-cs"/>
              </a:defRPr>
            </a:lvl1pPr>
          </a:lstStyle>
          <a:p>
            <a:pPr algn="l"/>
            <a:r>
              <a:rPr lang="en-US" dirty="0" smtClean="0"/>
              <a:t>WP1: Summary</a:t>
            </a:r>
            <a:endParaRPr lang="en-GB" dirty="0"/>
          </a:p>
        </p:txBody>
      </p:sp>
      <p:sp>
        <p:nvSpPr>
          <p:cNvPr id="3" name="Marcador de fecha 2"/>
          <p:cNvSpPr>
            <a:spLocks noGrp="1"/>
          </p:cNvSpPr>
          <p:nvPr>
            <p:ph type="dt" sz="half" idx="10"/>
          </p:nvPr>
        </p:nvSpPr>
        <p:spPr/>
        <p:txBody>
          <a:bodyPr/>
          <a:lstStyle/>
          <a:p>
            <a:r>
              <a:rPr lang="es-ES_tradnl" smtClean="0">
                <a:solidFill>
                  <a:prstClr val="black">
                    <a:tint val="75000"/>
                  </a:prstClr>
                </a:solidFill>
              </a:rPr>
              <a:t>30 May - 5 June 2016</a:t>
            </a:r>
            <a:endParaRPr lang="en-US">
              <a:solidFill>
                <a:prstClr val="black">
                  <a:tint val="75000"/>
                </a:prstClr>
              </a:solidFill>
            </a:endParaRPr>
          </a:p>
        </p:txBody>
      </p:sp>
      <p:sp>
        <p:nvSpPr>
          <p:cNvPr id="4" name="Marcador de pie de página 3"/>
          <p:cNvSpPr>
            <a:spLocks noGrp="1"/>
          </p:cNvSpPr>
          <p:nvPr>
            <p:ph type="ftr" sz="quarter" idx="11"/>
          </p:nvPr>
        </p:nvSpPr>
        <p:spPr/>
        <p:txBody>
          <a:bodyPr/>
          <a:lstStyle/>
          <a:p>
            <a:r>
              <a:rPr lang="en-GB" smtClean="0"/>
              <a:t>ECFA LCWS 2016</a:t>
            </a:r>
            <a:endParaRPr lang="es-ES" dirty="0"/>
          </a:p>
        </p:txBody>
      </p:sp>
    </p:spTree>
    <p:extLst>
      <p:ext uri="{BB962C8B-B14F-4D97-AF65-F5344CB8AC3E}">
        <p14:creationId xmlns:p14="http://schemas.microsoft.com/office/powerpoint/2010/main" val="2917866376"/>
      </p:ext>
    </p:extLst>
  </p:cSld>
  <p:clrMapOvr>
    <a:masterClrMapping/>
  </p:clrMapOvr>
  <mc:AlternateContent xmlns:mc="http://schemas.openxmlformats.org/markup-compatibility/2006">
    <mc:Choice xmlns:p14="http://schemas.microsoft.com/office/powerpoint/2010/main" Requires="p14">
      <p:transition spd="slow" p14:dur="2000">
        <p14:prism isContent="1"/>
      </p:transition>
    </mc:Choice>
    <mc:Fallback>
      <p:transition xmlns:p14="http://schemas.microsoft.com/office/powerpoint/2010/main" spd="slow">
        <p:fade/>
      </p:transition>
    </mc:Fallback>
  </mc:AlternateContent>
  <p:timing>
    <p:tnLst>
      <p:par>
        <p:cTn xmlns:p14="http://schemas.microsoft.com/office/powerpoint/2010/mai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EXTRA </a:t>
            </a:r>
            <a:r>
              <a:rPr lang="en-GB" dirty="0" smtClean="0"/>
              <a:t>SLIDES</a:t>
            </a:r>
            <a:r>
              <a:rPr lang="en-US" dirty="0" smtClean="0"/>
              <a:t> WP2 IFIC RF</a:t>
            </a:r>
            <a:endParaRPr lang="en-US" dirty="0"/>
          </a:p>
        </p:txBody>
      </p:sp>
      <p:sp>
        <p:nvSpPr>
          <p:cNvPr id="3" name="Text Placeholder 2"/>
          <p:cNvSpPr>
            <a:spLocks noGrp="1"/>
          </p:cNvSpPr>
          <p:nvPr>
            <p:ph type="body" idx="1"/>
          </p:nvPr>
        </p:nvSpPr>
        <p:spPr/>
        <p:txBody>
          <a:bodyPr/>
          <a:lstStyle/>
          <a:p>
            <a:endParaRPr lang="en-US"/>
          </a:p>
        </p:txBody>
      </p:sp>
      <p:sp>
        <p:nvSpPr>
          <p:cNvPr id="4" name="Date Placeholder 3"/>
          <p:cNvSpPr>
            <a:spLocks noGrp="1"/>
          </p:cNvSpPr>
          <p:nvPr>
            <p:ph type="dt" sz="half" idx="10"/>
          </p:nvPr>
        </p:nvSpPr>
        <p:spPr/>
        <p:txBody>
          <a:bodyPr/>
          <a:lstStyle/>
          <a:p>
            <a:r>
              <a:rPr lang="es-ES_tradnl" smtClean="0">
                <a:solidFill>
                  <a:prstClr val="black">
                    <a:tint val="75000"/>
                  </a:prstClr>
                </a:solidFill>
              </a:rPr>
              <a:t>30 May - 5 June 2016</a:t>
            </a:r>
            <a:endParaRPr lang="en-US">
              <a:solidFill>
                <a:prstClr val="black">
                  <a:tint val="75000"/>
                </a:prstClr>
              </a:solidFill>
            </a:endParaRPr>
          </a:p>
        </p:txBody>
      </p:sp>
      <p:sp>
        <p:nvSpPr>
          <p:cNvPr id="5" name="Footer Placeholder 4"/>
          <p:cNvSpPr>
            <a:spLocks noGrp="1"/>
          </p:cNvSpPr>
          <p:nvPr>
            <p:ph type="ftr" sz="quarter" idx="11"/>
          </p:nvPr>
        </p:nvSpPr>
        <p:spPr/>
        <p:txBody>
          <a:bodyPr/>
          <a:lstStyle/>
          <a:p>
            <a:r>
              <a:rPr lang="en-GB" smtClean="0">
                <a:solidFill>
                  <a:prstClr val="black">
                    <a:tint val="75000"/>
                  </a:prstClr>
                </a:solidFill>
              </a:rPr>
              <a:t>ECFA LCWS 2016</a:t>
            </a: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9A43A518-2C89-46D8-985F-EB86B73A5824}" type="slidenum">
              <a:rPr lang="en-US" smtClean="0">
                <a:solidFill>
                  <a:prstClr val="black">
                    <a:tint val="75000"/>
                  </a:prstClr>
                </a:solidFill>
              </a:rPr>
              <a:pPr/>
              <a:t>80</a:t>
            </a:fld>
            <a:endParaRPr lang="en-US">
              <a:solidFill>
                <a:prstClr val="black">
                  <a:tint val="75000"/>
                </a:prstClr>
              </a:solidFill>
            </a:endParaRPr>
          </a:p>
        </p:txBody>
      </p:sp>
    </p:spTree>
    <p:extLst>
      <p:ext uri="{BB962C8B-B14F-4D97-AF65-F5344CB8AC3E}">
        <p14:creationId xmlns:p14="http://schemas.microsoft.com/office/powerpoint/2010/main" val="2736637193"/>
      </p:ext>
    </p:extLst>
  </p:cSld>
  <p:clrMapOvr>
    <a:masterClrMapping/>
  </p:clrMapOvr>
  <p:timing>
    <p:tnLst>
      <p:par>
        <p:cTn xmlns:p14="http://schemas.microsoft.com/office/powerpoint/2010/mai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en-US" dirty="0"/>
              <a:t>The XBOX </a:t>
            </a:r>
            <a:r>
              <a:rPr lang="en-US" dirty="0" smtClean="0"/>
              <a:t>inspiration</a:t>
            </a:r>
            <a:endParaRPr lang="es-ES" dirty="0"/>
          </a:p>
        </p:txBody>
      </p:sp>
      <p:sp>
        <p:nvSpPr>
          <p:cNvPr id="3" name="Marcador de contenido 2"/>
          <p:cNvSpPr>
            <a:spLocks noGrp="1"/>
          </p:cNvSpPr>
          <p:nvPr>
            <p:ph idx="1"/>
          </p:nvPr>
        </p:nvSpPr>
        <p:spPr>
          <a:xfrm>
            <a:off x="107504" y="980729"/>
            <a:ext cx="3600400" cy="4968552"/>
          </a:xfrm>
        </p:spPr>
        <p:txBody>
          <a:bodyPr>
            <a:normAutofit fontScale="85000" lnSpcReduction="10000"/>
          </a:bodyPr>
          <a:lstStyle/>
          <a:p>
            <a:r>
              <a:rPr lang="es-ES" dirty="0" err="1" smtClean="0"/>
              <a:t>The</a:t>
            </a:r>
            <a:r>
              <a:rPr lang="es-ES" dirty="0" smtClean="0"/>
              <a:t> </a:t>
            </a:r>
            <a:r>
              <a:rPr lang="es-ES" dirty="0" err="1" smtClean="0"/>
              <a:t>XBOX’s</a:t>
            </a:r>
            <a:r>
              <a:rPr lang="es-ES" dirty="0" smtClean="0"/>
              <a:t> are X-band (12 GHz) </a:t>
            </a:r>
            <a:r>
              <a:rPr lang="es-ES" dirty="0" err="1" smtClean="0"/>
              <a:t>setups</a:t>
            </a:r>
            <a:r>
              <a:rPr lang="es-ES" dirty="0" smtClean="0"/>
              <a:t> </a:t>
            </a:r>
            <a:r>
              <a:rPr lang="es-ES" dirty="0" err="1" smtClean="0"/>
              <a:t>running</a:t>
            </a:r>
            <a:r>
              <a:rPr lang="es-ES" dirty="0" smtClean="0"/>
              <a:t> (XBOX1 and XBOX2) </a:t>
            </a:r>
            <a:r>
              <a:rPr lang="es-ES" dirty="0" err="1" smtClean="0"/>
              <a:t>or</a:t>
            </a:r>
            <a:r>
              <a:rPr lang="es-ES" dirty="0" smtClean="0"/>
              <a:t> </a:t>
            </a:r>
            <a:r>
              <a:rPr lang="es-ES" dirty="0" err="1" smtClean="0"/>
              <a:t>under</a:t>
            </a:r>
            <a:r>
              <a:rPr lang="es-ES" dirty="0" smtClean="0"/>
              <a:t> </a:t>
            </a:r>
            <a:r>
              <a:rPr lang="es-ES" dirty="0" err="1" smtClean="0"/>
              <a:t>commisioning</a:t>
            </a:r>
            <a:r>
              <a:rPr lang="es-ES" dirty="0" smtClean="0"/>
              <a:t> (XBOX3) at CERN </a:t>
            </a:r>
            <a:r>
              <a:rPr lang="es-ES" dirty="0" err="1" smtClean="0"/>
              <a:t>for</a:t>
            </a:r>
            <a:r>
              <a:rPr lang="es-ES" dirty="0" smtClean="0"/>
              <a:t> </a:t>
            </a:r>
            <a:r>
              <a:rPr lang="es-ES" dirty="0" err="1" smtClean="0"/>
              <a:t>the</a:t>
            </a:r>
            <a:r>
              <a:rPr lang="es-ES" dirty="0" smtClean="0"/>
              <a:t> </a:t>
            </a:r>
            <a:r>
              <a:rPr lang="es-ES" dirty="0" err="1" smtClean="0"/>
              <a:t>very</a:t>
            </a:r>
            <a:r>
              <a:rPr lang="es-ES" dirty="0" smtClean="0"/>
              <a:t> </a:t>
            </a:r>
            <a:r>
              <a:rPr lang="es-ES" dirty="0" err="1" smtClean="0"/>
              <a:t>same</a:t>
            </a:r>
            <a:r>
              <a:rPr lang="es-ES" dirty="0" smtClean="0"/>
              <a:t> </a:t>
            </a:r>
            <a:r>
              <a:rPr lang="es-ES" dirty="0" err="1" smtClean="0"/>
              <a:t>purpose</a:t>
            </a:r>
            <a:endParaRPr lang="es-ES" dirty="0" smtClean="0"/>
          </a:p>
          <a:p>
            <a:r>
              <a:rPr lang="es-ES" dirty="0" err="1" smtClean="0"/>
              <a:t>The</a:t>
            </a:r>
            <a:r>
              <a:rPr lang="es-ES" dirty="0" smtClean="0"/>
              <a:t> idea </a:t>
            </a:r>
            <a:r>
              <a:rPr lang="es-ES" dirty="0" err="1" smtClean="0"/>
              <a:t>is</a:t>
            </a:r>
            <a:r>
              <a:rPr lang="es-ES" dirty="0" smtClean="0"/>
              <a:t> </a:t>
            </a:r>
            <a:r>
              <a:rPr lang="es-ES" dirty="0" err="1" smtClean="0"/>
              <a:t>to</a:t>
            </a:r>
            <a:r>
              <a:rPr lang="es-ES" dirty="0" smtClean="0"/>
              <a:t> “</a:t>
            </a:r>
            <a:r>
              <a:rPr lang="es-ES" dirty="0" err="1" smtClean="0"/>
              <a:t>copy</a:t>
            </a:r>
            <a:r>
              <a:rPr lang="es-ES" dirty="0" smtClean="0"/>
              <a:t>” as </a:t>
            </a:r>
            <a:r>
              <a:rPr lang="es-ES" dirty="0" err="1" smtClean="0"/>
              <a:t>much</a:t>
            </a:r>
            <a:r>
              <a:rPr lang="es-ES" dirty="0" smtClean="0"/>
              <a:t> as </a:t>
            </a:r>
            <a:r>
              <a:rPr lang="es-ES" dirty="0" err="1" smtClean="0"/>
              <a:t>possible</a:t>
            </a:r>
            <a:r>
              <a:rPr lang="es-ES" dirty="0" smtClean="0"/>
              <a:t> </a:t>
            </a:r>
            <a:r>
              <a:rPr lang="es-ES" dirty="0" err="1" smtClean="0"/>
              <a:t>from</a:t>
            </a:r>
            <a:r>
              <a:rPr lang="es-ES" dirty="0" smtClean="0"/>
              <a:t> </a:t>
            </a:r>
            <a:r>
              <a:rPr lang="es-ES" dirty="0" err="1" smtClean="0"/>
              <a:t>the</a:t>
            </a:r>
            <a:r>
              <a:rPr lang="es-ES" dirty="0" smtClean="0"/>
              <a:t> XBOX3:</a:t>
            </a:r>
          </a:p>
          <a:p>
            <a:pPr lvl="1"/>
            <a:r>
              <a:rPr lang="es-ES" dirty="0" err="1"/>
              <a:t>I</a:t>
            </a:r>
            <a:r>
              <a:rPr lang="es-ES" dirty="0" err="1" smtClean="0"/>
              <a:t>nstead</a:t>
            </a:r>
            <a:r>
              <a:rPr lang="es-ES" dirty="0" smtClean="0"/>
              <a:t> of 4 RF </a:t>
            </a:r>
            <a:r>
              <a:rPr lang="es-ES" dirty="0" err="1" smtClean="0"/>
              <a:t>power</a:t>
            </a:r>
            <a:r>
              <a:rPr lang="es-ES" dirty="0" smtClean="0"/>
              <a:t> </a:t>
            </a:r>
            <a:r>
              <a:rPr lang="es-ES" dirty="0" err="1" smtClean="0"/>
              <a:t>sources</a:t>
            </a:r>
            <a:r>
              <a:rPr lang="es-ES" dirty="0" smtClean="0"/>
              <a:t> use 2 and no pulse </a:t>
            </a:r>
            <a:r>
              <a:rPr lang="es-ES" dirty="0" err="1" smtClean="0"/>
              <a:t>compressor</a:t>
            </a:r>
            <a:r>
              <a:rPr lang="es-ES" dirty="0" smtClean="0"/>
              <a:t> in a </a:t>
            </a:r>
            <a:r>
              <a:rPr lang="es-ES" dirty="0" err="1" smtClean="0"/>
              <a:t>first</a:t>
            </a:r>
            <a:r>
              <a:rPr lang="es-ES" dirty="0" smtClean="0"/>
              <a:t> </a:t>
            </a:r>
            <a:r>
              <a:rPr lang="es-ES" dirty="0" err="1" smtClean="0"/>
              <a:t>stage</a:t>
            </a:r>
            <a:endParaRPr lang="es-ES" dirty="0" smtClean="0"/>
          </a:p>
          <a:p>
            <a:pPr lvl="1"/>
            <a:r>
              <a:rPr lang="es-ES" dirty="0" smtClean="0"/>
              <a:t>Try </a:t>
            </a:r>
            <a:r>
              <a:rPr lang="es-ES" dirty="0" err="1" smtClean="0"/>
              <a:t>to</a:t>
            </a:r>
            <a:r>
              <a:rPr lang="es-ES" dirty="0" smtClean="0"/>
              <a:t> </a:t>
            </a:r>
            <a:r>
              <a:rPr lang="es-ES" dirty="0" err="1" smtClean="0"/>
              <a:t>keep</a:t>
            </a:r>
            <a:r>
              <a:rPr lang="es-ES" dirty="0" smtClean="0"/>
              <a:t> as </a:t>
            </a:r>
            <a:r>
              <a:rPr lang="es-ES" dirty="0" err="1" smtClean="0"/>
              <a:t>much</a:t>
            </a:r>
            <a:r>
              <a:rPr lang="es-ES" dirty="0" smtClean="0"/>
              <a:t> as </a:t>
            </a:r>
            <a:r>
              <a:rPr lang="es-ES" dirty="0" err="1" smtClean="0"/>
              <a:t>possible</a:t>
            </a:r>
            <a:r>
              <a:rPr lang="es-ES" dirty="0" smtClean="0"/>
              <a:t> </a:t>
            </a:r>
            <a:r>
              <a:rPr lang="es-ES" dirty="0" err="1" smtClean="0"/>
              <a:t>the</a:t>
            </a:r>
            <a:r>
              <a:rPr lang="es-ES" dirty="0" smtClean="0"/>
              <a:t> </a:t>
            </a:r>
            <a:r>
              <a:rPr lang="es-ES" dirty="0" err="1" smtClean="0"/>
              <a:t>same</a:t>
            </a:r>
            <a:r>
              <a:rPr lang="es-ES" dirty="0" smtClean="0"/>
              <a:t> of hardware and software. </a:t>
            </a:r>
            <a:r>
              <a:rPr lang="es-ES" dirty="0" err="1" smtClean="0"/>
              <a:t>This</a:t>
            </a:r>
            <a:r>
              <a:rPr lang="es-ES" dirty="0" smtClean="0"/>
              <a:t> </a:t>
            </a:r>
            <a:r>
              <a:rPr lang="es-ES" dirty="0" err="1"/>
              <a:t>is</a:t>
            </a:r>
            <a:r>
              <a:rPr lang="es-ES" dirty="0"/>
              <a:t> </a:t>
            </a:r>
            <a:r>
              <a:rPr lang="es-ES" dirty="0" err="1"/>
              <a:t>the</a:t>
            </a:r>
            <a:r>
              <a:rPr lang="es-ES" dirty="0"/>
              <a:t> </a:t>
            </a:r>
            <a:r>
              <a:rPr lang="es-ES" dirty="0" err="1"/>
              <a:t>most</a:t>
            </a:r>
            <a:r>
              <a:rPr lang="es-ES" dirty="0"/>
              <a:t> </a:t>
            </a:r>
            <a:r>
              <a:rPr lang="es-ES" dirty="0" err="1"/>
              <a:t>cost-</a:t>
            </a:r>
            <a:r>
              <a:rPr lang="es-ES" dirty="0" err="1" smtClean="0"/>
              <a:t>effective</a:t>
            </a:r>
            <a:r>
              <a:rPr lang="es-ES" dirty="0" smtClean="0"/>
              <a:t> </a:t>
            </a:r>
            <a:r>
              <a:rPr lang="es-ES" dirty="0" err="1" smtClean="0"/>
              <a:t>solution</a:t>
            </a:r>
            <a:r>
              <a:rPr lang="es-ES" dirty="0" smtClean="0"/>
              <a:t>: </a:t>
            </a:r>
            <a:r>
              <a:rPr lang="es-ES" dirty="0" err="1" smtClean="0"/>
              <a:t>optimize</a:t>
            </a:r>
            <a:r>
              <a:rPr lang="es-ES" dirty="0" smtClean="0"/>
              <a:t> </a:t>
            </a:r>
            <a:r>
              <a:rPr lang="es-ES" dirty="0" err="1"/>
              <a:t>the</a:t>
            </a:r>
            <a:r>
              <a:rPr lang="es-ES" dirty="0"/>
              <a:t> </a:t>
            </a:r>
            <a:r>
              <a:rPr lang="es-ES" dirty="0" err="1"/>
              <a:t>development</a:t>
            </a:r>
            <a:r>
              <a:rPr lang="es-ES" dirty="0"/>
              <a:t> </a:t>
            </a:r>
            <a:r>
              <a:rPr lang="es-ES" dirty="0" smtClean="0"/>
              <a:t>time and </a:t>
            </a:r>
            <a:r>
              <a:rPr lang="es-ES" dirty="0" err="1" smtClean="0"/>
              <a:t>manpower</a:t>
            </a:r>
            <a:endParaRPr lang="es-ES" dirty="0"/>
          </a:p>
        </p:txBody>
      </p:sp>
      <p:sp>
        <p:nvSpPr>
          <p:cNvPr id="4" name="Marcador de fecha 3"/>
          <p:cNvSpPr>
            <a:spLocks noGrp="1"/>
          </p:cNvSpPr>
          <p:nvPr>
            <p:ph type="dt" sz="half" idx="10"/>
          </p:nvPr>
        </p:nvSpPr>
        <p:spPr/>
        <p:txBody>
          <a:bodyPr/>
          <a:lstStyle/>
          <a:p>
            <a:r>
              <a:rPr lang="es-ES_tradnl" smtClean="0">
                <a:solidFill>
                  <a:prstClr val="black">
                    <a:tint val="75000"/>
                  </a:prstClr>
                </a:solidFill>
              </a:rPr>
              <a:t>30 May - 5 June 2016</a:t>
            </a:r>
            <a:endParaRPr lang="en-US">
              <a:solidFill>
                <a:prstClr val="black">
                  <a:tint val="75000"/>
                </a:prstClr>
              </a:solidFill>
            </a:endParaRPr>
          </a:p>
        </p:txBody>
      </p:sp>
      <p:sp>
        <p:nvSpPr>
          <p:cNvPr id="5" name="Marcador de pie de página 4"/>
          <p:cNvSpPr>
            <a:spLocks noGrp="1"/>
          </p:cNvSpPr>
          <p:nvPr>
            <p:ph type="ftr" sz="quarter" idx="11"/>
          </p:nvPr>
        </p:nvSpPr>
        <p:spPr/>
        <p:txBody>
          <a:bodyPr/>
          <a:lstStyle/>
          <a:p>
            <a:r>
              <a:rPr lang="en-GB" smtClean="0"/>
              <a:t>ECFA LCWS 2016</a:t>
            </a:r>
            <a:endParaRPr lang="es-ES" dirty="0"/>
          </a:p>
        </p:txBody>
      </p:sp>
      <p:sp>
        <p:nvSpPr>
          <p:cNvPr id="6" name="Marcador de número de diapositiva 5"/>
          <p:cNvSpPr>
            <a:spLocks noGrp="1"/>
          </p:cNvSpPr>
          <p:nvPr>
            <p:ph type="sldNum" sz="quarter" idx="12"/>
          </p:nvPr>
        </p:nvSpPr>
        <p:spPr/>
        <p:txBody>
          <a:bodyPr/>
          <a:lstStyle/>
          <a:p>
            <a:fld id="{9A43A518-2C89-46D8-985F-EB86B73A5824}" type="slidenum">
              <a:rPr lang="en-US" smtClean="0">
                <a:solidFill>
                  <a:prstClr val="black">
                    <a:tint val="75000"/>
                  </a:prstClr>
                </a:solidFill>
              </a:rPr>
              <a:pPr/>
              <a:t>81</a:t>
            </a:fld>
            <a:endParaRPr lang="en-US">
              <a:solidFill>
                <a:prstClr val="black">
                  <a:tint val="75000"/>
                </a:prstClr>
              </a:solidFill>
            </a:endParaRPr>
          </a:p>
        </p:txBody>
      </p:sp>
      <p:sp>
        <p:nvSpPr>
          <p:cNvPr id="8" name="CuadroTexto 7"/>
          <p:cNvSpPr txBox="1"/>
          <p:nvPr/>
        </p:nvSpPr>
        <p:spPr>
          <a:xfrm>
            <a:off x="5220072" y="1331476"/>
            <a:ext cx="1872208" cy="369332"/>
          </a:xfrm>
          <a:prstGeom prst="rect">
            <a:avLst/>
          </a:prstGeom>
          <a:noFill/>
        </p:spPr>
        <p:txBody>
          <a:bodyPr wrap="square" rtlCol="0">
            <a:spAutoFit/>
          </a:bodyPr>
          <a:lstStyle/>
          <a:p>
            <a:pPr algn="ctr"/>
            <a:r>
              <a:rPr lang="es-ES" b="1" dirty="0" smtClean="0">
                <a:solidFill>
                  <a:srgbClr val="0000FF"/>
                </a:solidFill>
              </a:rPr>
              <a:t>XBOX 3 concept</a:t>
            </a:r>
            <a:endParaRPr lang="es-ES" b="1" dirty="0">
              <a:solidFill>
                <a:srgbClr val="0000FF"/>
              </a:solidFill>
            </a:endParaRPr>
          </a:p>
        </p:txBody>
      </p:sp>
      <p:pic>
        <p:nvPicPr>
          <p:cNvPr id="172" name="Imagen 171"/>
          <p:cNvPicPr>
            <a:picLocks noChangeAspect="1"/>
          </p:cNvPicPr>
          <p:nvPr/>
        </p:nvPicPr>
        <p:blipFill>
          <a:blip r:embed="rId3"/>
          <a:stretch>
            <a:fillRect/>
          </a:stretch>
        </p:blipFill>
        <p:spPr>
          <a:xfrm>
            <a:off x="3644716" y="1844824"/>
            <a:ext cx="5463788" cy="4195688"/>
          </a:xfrm>
          <a:prstGeom prst="rect">
            <a:avLst/>
          </a:prstGeom>
        </p:spPr>
      </p:pic>
    </p:spTree>
    <p:extLst>
      <p:ext uri="{BB962C8B-B14F-4D97-AF65-F5344CB8AC3E}">
        <p14:creationId xmlns:p14="http://schemas.microsoft.com/office/powerpoint/2010/main" val="614680687"/>
      </p:ext>
    </p:extLst>
  </p:cSld>
  <p:clrMapOvr>
    <a:masterClrMapping/>
  </p:clrMapOvr>
  <p:timing>
    <p:tnLst>
      <p:par>
        <p:cTn xmlns:p14="http://schemas.microsoft.com/office/powerpoint/2010/mai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Marcador de texto 5"/>
          <p:cNvSpPr>
            <a:spLocks noGrp="1"/>
          </p:cNvSpPr>
          <p:nvPr>
            <p:ph type="body" idx="1"/>
          </p:nvPr>
        </p:nvSpPr>
        <p:spPr/>
        <p:txBody>
          <a:bodyPr/>
          <a:lstStyle/>
          <a:p>
            <a:r>
              <a:rPr lang="es-ES" dirty="0" smtClean="0"/>
              <a:t>XBOX3</a:t>
            </a:r>
            <a:endParaRPr lang="es-ES" dirty="0"/>
          </a:p>
        </p:txBody>
      </p:sp>
      <p:sp>
        <p:nvSpPr>
          <p:cNvPr id="7" name="Marcador de contenido 6"/>
          <p:cNvSpPr>
            <a:spLocks noGrp="1"/>
          </p:cNvSpPr>
          <p:nvPr>
            <p:ph sz="half" idx="2"/>
          </p:nvPr>
        </p:nvSpPr>
        <p:spPr>
          <a:xfrm>
            <a:off x="457200" y="1476474"/>
            <a:ext cx="4040188" cy="2024534"/>
          </a:xfrm>
        </p:spPr>
        <p:txBody>
          <a:bodyPr/>
          <a:lstStyle/>
          <a:p>
            <a:r>
              <a:rPr lang="en-US" dirty="0" smtClean="0"/>
              <a:t>Frequency: 12 GHz</a:t>
            </a:r>
          </a:p>
          <a:p>
            <a:r>
              <a:rPr lang="en-US" dirty="0" smtClean="0"/>
              <a:t>Number of DUTs: 4</a:t>
            </a:r>
          </a:p>
          <a:p>
            <a:r>
              <a:rPr lang="en-US" dirty="0" smtClean="0"/>
              <a:t>Pulse compressor: planned</a:t>
            </a:r>
            <a:endParaRPr lang="en-US" dirty="0"/>
          </a:p>
        </p:txBody>
      </p:sp>
      <p:sp>
        <p:nvSpPr>
          <p:cNvPr id="8" name="Marcador de texto 7"/>
          <p:cNvSpPr>
            <a:spLocks noGrp="1"/>
          </p:cNvSpPr>
          <p:nvPr>
            <p:ph type="body" sz="quarter" idx="3"/>
          </p:nvPr>
        </p:nvSpPr>
        <p:spPr/>
        <p:txBody>
          <a:bodyPr/>
          <a:lstStyle/>
          <a:p>
            <a:r>
              <a:rPr lang="es-ES" dirty="0" smtClean="0"/>
              <a:t>VLC-</a:t>
            </a:r>
            <a:r>
              <a:rPr lang="es-ES" dirty="0" err="1" smtClean="0"/>
              <a:t>RFLab</a:t>
            </a:r>
            <a:endParaRPr lang="es-ES" dirty="0"/>
          </a:p>
        </p:txBody>
      </p:sp>
      <p:sp>
        <p:nvSpPr>
          <p:cNvPr id="9" name="Marcador de contenido 8"/>
          <p:cNvSpPr>
            <a:spLocks noGrp="1"/>
          </p:cNvSpPr>
          <p:nvPr>
            <p:ph sz="quarter" idx="4"/>
          </p:nvPr>
        </p:nvSpPr>
        <p:spPr>
          <a:xfrm>
            <a:off x="4645026" y="1476474"/>
            <a:ext cx="4041775" cy="2024534"/>
          </a:xfrm>
        </p:spPr>
        <p:txBody>
          <a:bodyPr/>
          <a:lstStyle/>
          <a:p>
            <a:r>
              <a:rPr lang="en-US" dirty="0" smtClean="0"/>
              <a:t>Frequency: 3 GHz</a:t>
            </a:r>
          </a:p>
          <a:p>
            <a:r>
              <a:rPr lang="en-US" dirty="0" smtClean="0"/>
              <a:t>Number of DUTs: 2</a:t>
            </a:r>
          </a:p>
          <a:p>
            <a:r>
              <a:rPr lang="en-US" dirty="0" smtClean="0"/>
              <a:t>Pulse compressor: future upgrade</a:t>
            </a:r>
            <a:endParaRPr lang="en-US" dirty="0"/>
          </a:p>
        </p:txBody>
      </p:sp>
      <p:sp>
        <p:nvSpPr>
          <p:cNvPr id="2" name="Marcador de fecha 1"/>
          <p:cNvSpPr>
            <a:spLocks noGrp="1"/>
          </p:cNvSpPr>
          <p:nvPr>
            <p:ph type="dt" sz="half" idx="10"/>
          </p:nvPr>
        </p:nvSpPr>
        <p:spPr/>
        <p:txBody>
          <a:bodyPr/>
          <a:lstStyle/>
          <a:p>
            <a:r>
              <a:rPr lang="es-ES_tradnl" smtClean="0">
                <a:solidFill>
                  <a:prstClr val="black">
                    <a:tint val="75000"/>
                  </a:prstClr>
                </a:solidFill>
              </a:rPr>
              <a:t>30 May - 5 June 2016</a:t>
            </a:r>
            <a:endParaRPr lang="en-US">
              <a:solidFill>
                <a:prstClr val="black">
                  <a:tint val="75000"/>
                </a:prstClr>
              </a:solidFill>
            </a:endParaRPr>
          </a:p>
        </p:txBody>
      </p:sp>
      <p:sp>
        <p:nvSpPr>
          <p:cNvPr id="3" name="Marcador de pie de página 2"/>
          <p:cNvSpPr>
            <a:spLocks noGrp="1"/>
          </p:cNvSpPr>
          <p:nvPr>
            <p:ph type="ftr" sz="quarter" idx="11"/>
          </p:nvPr>
        </p:nvSpPr>
        <p:spPr/>
        <p:txBody>
          <a:bodyPr/>
          <a:lstStyle/>
          <a:p>
            <a:r>
              <a:rPr lang="en-GB" smtClean="0"/>
              <a:t>ECFA LCWS 2016</a:t>
            </a:r>
            <a:endParaRPr lang="es-ES" dirty="0"/>
          </a:p>
        </p:txBody>
      </p:sp>
      <p:sp>
        <p:nvSpPr>
          <p:cNvPr id="4" name="Marcador de número de diapositiva 3"/>
          <p:cNvSpPr>
            <a:spLocks noGrp="1"/>
          </p:cNvSpPr>
          <p:nvPr>
            <p:ph type="sldNum" sz="quarter" idx="12"/>
          </p:nvPr>
        </p:nvSpPr>
        <p:spPr/>
        <p:txBody>
          <a:bodyPr/>
          <a:lstStyle/>
          <a:p>
            <a:fld id="{9A43A518-2C89-46D8-985F-EB86B73A5824}" type="slidenum">
              <a:rPr lang="en-US" smtClean="0">
                <a:solidFill>
                  <a:prstClr val="black">
                    <a:tint val="75000"/>
                  </a:prstClr>
                </a:solidFill>
              </a:rPr>
              <a:pPr/>
              <a:t>82</a:t>
            </a:fld>
            <a:endParaRPr lang="en-US">
              <a:solidFill>
                <a:prstClr val="black">
                  <a:tint val="75000"/>
                </a:prstClr>
              </a:solidFill>
            </a:endParaRPr>
          </a:p>
        </p:txBody>
      </p:sp>
      <p:sp>
        <p:nvSpPr>
          <p:cNvPr id="5" name="Título 4"/>
          <p:cNvSpPr>
            <a:spLocks noGrp="1"/>
          </p:cNvSpPr>
          <p:nvPr>
            <p:ph type="title"/>
          </p:nvPr>
        </p:nvSpPr>
        <p:spPr>
          <a:xfrm>
            <a:off x="323528" y="260648"/>
            <a:ext cx="8229600" cy="576064"/>
          </a:xfrm>
        </p:spPr>
        <p:txBody>
          <a:bodyPr>
            <a:normAutofit fontScale="90000"/>
          </a:bodyPr>
          <a:lstStyle/>
          <a:p>
            <a:r>
              <a:rPr lang="en-US" dirty="0" smtClean="0"/>
              <a:t>XBOX3  and IFIC-IFIMED</a:t>
            </a:r>
            <a:r>
              <a:rPr lang="en-US" dirty="0"/>
              <a:t> </a:t>
            </a:r>
            <a:r>
              <a:rPr lang="en-US" dirty="0" smtClean="0"/>
              <a:t>HG </a:t>
            </a:r>
            <a:r>
              <a:rPr lang="en-US" dirty="0" smtClean="0"/>
              <a:t>RF lab</a:t>
            </a:r>
            <a:endParaRPr lang="en-US" dirty="0"/>
          </a:p>
        </p:txBody>
      </p:sp>
      <p:sp>
        <p:nvSpPr>
          <p:cNvPr id="10" name="Marcador de contenido 6"/>
          <p:cNvSpPr txBox="1">
            <a:spLocks/>
          </p:cNvSpPr>
          <p:nvPr/>
        </p:nvSpPr>
        <p:spPr>
          <a:xfrm>
            <a:off x="467544" y="3573016"/>
            <a:ext cx="8352928" cy="2736304"/>
          </a:xfrm>
          <a:prstGeom prst="rect">
            <a:avLst/>
          </a:prstGeom>
        </p:spPr>
        <p:txBody>
          <a:bodyPr vert="horz" lIns="91440" tIns="45720" rIns="91440" bIns="45720" rtlCol="0">
            <a:normAutofit fontScale="92500"/>
          </a:bodyPr>
          <a:lstStyle>
            <a:lvl1pPr marL="342900" indent="-3429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1600" kern="1200">
                <a:solidFill>
                  <a:schemeClr val="tx1"/>
                </a:solidFill>
                <a:latin typeface="+mn-lt"/>
                <a:ea typeface="+mn-ea"/>
                <a:cs typeface="+mn-cs"/>
              </a:defRPr>
            </a:lvl9pPr>
          </a:lstStyle>
          <a:p>
            <a:pPr marL="0" indent="0">
              <a:buNone/>
            </a:pPr>
            <a:r>
              <a:rPr lang="en-US" dirty="0" smtClean="0"/>
              <a:t>These differences entail modifications:</a:t>
            </a:r>
          </a:p>
          <a:p>
            <a:r>
              <a:rPr lang="en-US" dirty="0" smtClean="0"/>
              <a:t>Running at lower frequency implies:</a:t>
            </a:r>
          </a:p>
          <a:p>
            <a:pPr lvl="1"/>
            <a:r>
              <a:rPr lang="en-US" dirty="0" smtClean="0"/>
              <a:t>Different </a:t>
            </a:r>
            <a:r>
              <a:rPr lang="en-US" dirty="0" err="1" smtClean="0"/>
              <a:t>Klystron+modulator+SSPA</a:t>
            </a:r>
            <a:r>
              <a:rPr lang="en-US" dirty="0" smtClean="0"/>
              <a:t>: more cost-effective and proven solution</a:t>
            </a:r>
          </a:p>
          <a:p>
            <a:pPr lvl="1"/>
            <a:r>
              <a:rPr lang="en-US" dirty="0" smtClean="0"/>
              <a:t>Different RF network: bigger size, this is maybe worse</a:t>
            </a:r>
          </a:p>
          <a:p>
            <a:pPr lvl="1"/>
            <a:r>
              <a:rPr lang="en-US" dirty="0"/>
              <a:t>Different electronics: life is </a:t>
            </a:r>
            <a:r>
              <a:rPr lang="en-US" dirty="0" smtClean="0"/>
              <a:t>easier </a:t>
            </a:r>
            <a:r>
              <a:rPr lang="en-US" dirty="0"/>
              <a:t>at lower frequency</a:t>
            </a:r>
          </a:p>
          <a:p>
            <a:r>
              <a:rPr lang="en-US" dirty="0" smtClean="0"/>
              <a:t>Pulse compressor, we will leave the system ready for the upgrade</a:t>
            </a:r>
          </a:p>
        </p:txBody>
      </p:sp>
    </p:spTree>
    <p:extLst>
      <p:ext uri="{BB962C8B-B14F-4D97-AF65-F5344CB8AC3E}">
        <p14:creationId xmlns:p14="http://schemas.microsoft.com/office/powerpoint/2010/main" val="1247890415"/>
      </p:ext>
    </p:extLst>
  </p:cSld>
  <p:clrMapOvr>
    <a:masterClrMapping/>
  </p:clrMapOvr>
  <p:timing>
    <p:tnLst>
      <p:par>
        <p:cTn xmlns:p14="http://schemas.microsoft.com/office/powerpoint/2010/mai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fecha 1"/>
          <p:cNvSpPr>
            <a:spLocks noGrp="1"/>
          </p:cNvSpPr>
          <p:nvPr>
            <p:ph type="dt" sz="half" idx="10"/>
          </p:nvPr>
        </p:nvSpPr>
        <p:spPr/>
        <p:txBody>
          <a:bodyPr/>
          <a:lstStyle/>
          <a:p>
            <a:r>
              <a:rPr lang="es-ES_tradnl" smtClean="0">
                <a:solidFill>
                  <a:prstClr val="black">
                    <a:tint val="75000"/>
                  </a:prstClr>
                </a:solidFill>
              </a:rPr>
              <a:t>30 May - 5 June 2016</a:t>
            </a:r>
            <a:endParaRPr lang="en-US">
              <a:solidFill>
                <a:prstClr val="black">
                  <a:tint val="75000"/>
                </a:prstClr>
              </a:solidFill>
            </a:endParaRPr>
          </a:p>
        </p:txBody>
      </p:sp>
      <p:sp>
        <p:nvSpPr>
          <p:cNvPr id="3" name="Marcador de pie de página 2"/>
          <p:cNvSpPr>
            <a:spLocks noGrp="1"/>
          </p:cNvSpPr>
          <p:nvPr>
            <p:ph type="ftr" sz="quarter" idx="11"/>
          </p:nvPr>
        </p:nvSpPr>
        <p:spPr/>
        <p:txBody>
          <a:bodyPr/>
          <a:lstStyle/>
          <a:p>
            <a:r>
              <a:rPr lang="en-GB" smtClean="0"/>
              <a:t>ECFA LCWS 2016</a:t>
            </a:r>
            <a:endParaRPr lang="es-ES" dirty="0"/>
          </a:p>
        </p:txBody>
      </p:sp>
      <p:sp>
        <p:nvSpPr>
          <p:cNvPr id="4" name="Marcador de número de diapositiva 3"/>
          <p:cNvSpPr>
            <a:spLocks noGrp="1"/>
          </p:cNvSpPr>
          <p:nvPr>
            <p:ph type="sldNum" sz="quarter" idx="12"/>
          </p:nvPr>
        </p:nvSpPr>
        <p:spPr/>
        <p:txBody>
          <a:bodyPr/>
          <a:lstStyle/>
          <a:p>
            <a:fld id="{9A43A518-2C89-46D8-985F-EB86B73A5824}" type="slidenum">
              <a:rPr lang="en-US" smtClean="0">
                <a:solidFill>
                  <a:prstClr val="black">
                    <a:tint val="75000"/>
                  </a:prstClr>
                </a:solidFill>
              </a:rPr>
              <a:pPr/>
              <a:t>83</a:t>
            </a:fld>
            <a:endParaRPr lang="en-US">
              <a:solidFill>
                <a:prstClr val="black">
                  <a:tint val="75000"/>
                </a:prstClr>
              </a:solidFill>
            </a:endParaRPr>
          </a:p>
        </p:txBody>
      </p:sp>
      <p:sp>
        <p:nvSpPr>
          <p:cNvPr id="5" name="Título 4"/>
          <p:cNvSpPr>
            <a:spLocks noGrp="1"/>
          </p:cNvSpPr>
          <p:nvPr>
            <p:ph type="title"/>
          </p:nvPr>
        </p:nvSpPr>
        <p:spPr/>
        <p:txBody>
          <a:bodyPr>
            <a:normAutofit fontScale="90000"/>
          </a:bodyPr>
          <a:lstStyle/>
          <a:p>
            <a:r>
              <a:rPr lang="en-US" dirty="0"/>
              <a:t>The LLRF </a:t>
            </a:r>
            <a:r>
              <a:rPr lang="en-US" dirty="0" smtClean="0"/>
              <a:t>system: status (1)</a:t>
            </a:r>
            <a:endParaRPr lang="es-ES" dirty="0"/>
          </a:p>
        </p:txBody>
      </p:sp>
      <p:sp>
        <p:nvSpPr>
          <p:cNvPr id="6" name="Marcador de contenido 2"/>
          <p:cNvSpPr txBox="1">
            <a:spLocks/>
          </p:cNvSpPr>
          <p:nvPr/>
        </p:nvSpPr>
        <p:spPr>
          <a:xfrm>
            <a:off x="179512" y="1052736"/>
            <a:ext cx="4402832" cy="563562"/>
          </a:xfrm>
          <a:prstGeom prst="rect">
            <a:avLst/>
          </a:prstGeom>
        </p:spPr>
        <p:txBody>
          <a:bodyPr>
            <a:normAutofit fontScale="62500" lnSpcReduction="20000"/>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n-US" sz="2800" dirty="0" smtClean="0"/>
              <a:t>Controls, National Instruments PXI real-time system:</a:t>
            </a:r>
            <a:endParaRPr lang="en-US" sz="2800" dirty="0">
              <a:solidFill>
                <a:srgbClr val="008000"/>
              </a:solidFill>
            </a:endParaRPr>
          </a:p>
        </p:txBody>
      </p:sp>
      <p:graphicFrame>
        <p:nvGraphicFramePr>
          <p:cNvPr id="8" name="Tabla 7"/>
          <p:cNvGraphicFramePr>
            <a:graphicFrameLocks noGrp="1"/>
          </p:cNvGraphicFramePr>
          <p:nvPr>
            <p:extLst>
              <p:ext uri="{D42A27DB-BD31-4B8C-83A1-F6EECF244321}">
                <p14:modId xmlns:p14="http://schemas.microsoft.com/office/powerpoint/2010/main" val="3583200343"/>
              </p:ext>
            </p:extLst>
          </p:nvPr>
        </p:nvGraphicFramePr>
        <p:xfrm>
          <a:off x="179513" y="1628800"/>
          <a:ext cx="4752527" cy="2283527"/>
        </p:xfrm>
        <a:graphic>
          <a:graphicData uri="http://schemas.openxmlformats.org/drawingml/2006/table">
            <a:tbl>
              <a:tblPr/>
              <a:tblGrid>
                <a:gridCol w="1584175"/>
                <a:gridCol w="144016"/>
                <a:gridCol w="144016"/>
                <a:gridCol w="2880320"/>
              </a:tblGrid>
              <a:tr h="157919">
                <a:tc>
                  <a:txBody>
                    <a:bodyPr/>
                    <a:lstStyle/>
                    <a:p>
                      <a:pPr algn="l" fontAlgn="t"/>
                      <a:r>
                        <a:rPr lang="es-ES" sz="1200" b="0" i="0" u="none" strike="noStrike" dirty="0">
                          <a:solidFill>
                            <a:srgbClr val="000000"/>
                          </a:solidFill>
                          <a:effectLst/>
                          <a:latin typeface="Calibri"/>
                        </a:rPr>
                        <a:t>Chasis</a:t>
                      </a:r>
                    </a:p>
                  </a:txBody>
                  <a:tcPr marL="11121" marR="11121" marT="111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t"/>
                      <a:r>
                        <a:rPr lang="es-ES" sz="1200" b="0" i="0" u="none" strike="noStrike" dirty="0">
                          <a:solidFill>
                            <a:srgbClr val="000000"/>
                          </a:solidFill>
                          <a:effectLst/>
                          <a:latin typeface="Calibri"/>
                        </a:rPr>
                        <a:t>1</a:t>
                      </a:r>
                    </a:p>
                  </a:txBody>
                  <a:tcPr marL="11121" marR="11121" marT="111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t"/>
                      <a:r>
                        <a:rPr lang="es-ES" sz="1200" b="0" i="0" u="none" strike="noStrike" dirty="0">
                          <a:solidFill>
                            <a:srgbClr val="000000"/>
                          </a:solidFill>
                          <a:effectLst/>
                          <a:latin typeface="Calibri"/>
                        </a:rPr>
                        <a:t> </a:t>
                      </a:r>
                    </a:p>
                  </a:txBody>
                  <a:tcPr marL="11121" marR="11121" marT="111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t"/>
                      <a:r>
                        <a:rPr lang="fr-FR" sz="1200" b="0" i="0" u="none" strike="noStrike" dirty="0" smtClean="0">
                          <a:solidFill>
                            <a:srgbClr val="000000"/>
                          </a:solidFill>
                          <a:effectLst/>
                          <a:latin typeface="Calibri"/>
                        </a:rPr>
                        <a:t>NI PXIe</a:t>
                      </a:r>
                      <a:r>
                        <a:rPr lang="fr-FR" sz="1200" b="0" i="0" u="none" strike="noStrike" dirty="0">
                          <a:solidFill>
                            <a:srgbClr val="000000"/>
                          </a:solidFill>
                          <a:effectLst/>
                          <a:latin typeface="Calibri"/>
                        </a:rPr>
                        <a:t>-</a:t>
                      </a:r>
                      <a:r>
                        <a:rPr lang="fr-FR" sz="1200" b="0" i="0" u="none" strike="noStrike" dirty="0" smtClean="0">
                          <a:solidFill>
                            <a:srgbClr val="000000"/>
                          </a:solidFill>
                          <a:effectLst/>
                          <a:latin typeface="Calibri"/>
                        </a:rPr>
                        <a:t>1085, 18 slots </a:t>
                      </a:r>
                      <a:endParaRPr lang="fr-FR" sz="1200" b="0" i="0" u="none" strike="noStrike" dirty="0">
                        <a:solidFill>
                          <a:srgbClr val="000000"/>
                        </a:solidFill>
                        <a:effectLst/>
                        <a:latin typeface="Calibri"/>
                      </a:endParaRPr>
                    </a:p>
                  </a:txBody>
                  <a:tcPr marL="11121" marR="11121" marT="11121" marB="0">
                    <a:lnL w="6350" cap="flat" cmpd="sng" algn="ctr">
                      <a:solidFill>
                        <a:srgbClr val="000000"/>
                      </a:solidFill>
                      <a:prstDash val="solid"/>
                      <a:round/>
                      <a:headEnd type="none" w="med" len="med"/>
                      <a:tailEnd type="none" w="med" len="med"/>
                    </a:lnL>
                    <a:lnR>
                      <a:noFill/>
                    </a:lnR>
                    <a:lnT>
                      <a:noFill/>
                    </a:lnT>
                    <a:lnB>
                      <a:noFill/>
                    </a:lnB>
                  </a:tcPr>
                </a:tc>
              </a:tr>
              <a:tr h="157919">
                <a:tc>
                  <a:txBody>
                    <a:bodyPr/>
                    <a:lstStyle/>
                    <a:p>
                      <a:pPr algn="l" fontAlgn="t"/>
                      <a:r>
                        <a:rPr lang="es-ES" sz="1200" b="0" i="0" u="none" strike="noStrike" dirty="0" err="1">
                          <a:solidFill>
                            <a:srgbClr val="000000"/>
                          </a:solidFill>
                          <a:effectLst/>
                          <a:latin typeface="Calibri"/>
                        </a:rPr>
                        <a:t>Controller</a:t>
                      </a:r>
                      <a:r>
                        <a:rPr lang="es-ES" sz="1200" b="0" i="0" u="none" strike="noStrike" dirty="0">
                          <a:solidFill>
                            <a:srgbClr val="000000"/>
                          </a:solidFill>
                          <a:effectLst/>
                          <a:latin typeface="Calibri"/>
                        </a:rPr>
                        <a:t> PXI</a:t>
                      </a:r>
                    </a:p>
                  </a:txBody>
                  <a:tcPr marL="11121" marR="11121" marT="111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t"/>
                      <a:r>
                        <a:rPr lang="es-ES" sz="1200" b="0" i="0" u="none" strike="noStrike" dirty="0">
                          <a:solidFill>
                            <a:srgbClr val="000000"/>
                          </a:solidFill>
                          <a:effectLst/>
                          <a:latin typeface="Calibri"/>
                        </a:rPr>
                        <a:t>1</a:t>
                      </a:r>
                    </a:p>
                  </a:txBody>
                  <a:tcPr marL="11121" marR="11121" marT="111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t"/>
                      <a:r>
                        <a:rPr lang="es-ES" sz="1200" b="0" i="0" u="none" strike="noStrike" dirty="0">
                          <a:solidFill>
                            <a:srgbClr val="000000"/>
                          </a:solidFill>
                          <a:effectLst/>
                          <a:latin typeface="Calibri"/>
                        </a:rPr>
                        <a:t> </a:t>
                      </a:r>
                    </a:p>
                  </a:txBody>
                  <a:tcPr marL="11121" marR="11121" marT="111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t"/>
                      <a:r>
                        <a:rPr lang="fr-FR" sz="1200" b="0" i="0" u="none" strike="noStrike" dirty="0">
                          <a:solidFill>
                            <a:srgbClr val="000000"/>
                          </a:solidFill>
                          <a:effectLst/>
                          <a:latin typeface="Calibri"/>
                        </a:rPr>
                        <a:t>NI PXIe-8135</a:t>
                      </a:r>
                    </a:p>
                  </a:txBody>
                  <a:tcPr marL="11121" marR="11121" marT="11121" marB="0">
                    <a:lnL w="6350" cap="flat" cmpd="sng" algn="ctr">
                      <a:solidFill>
                        <a:srgbClr val="000000"/>
                      </a:solidFill>
                      <a:prstDash val="solid"/>
                      <a:round/>
                      <a:headEnd type="none" w="med" len="med"/>
                      <a:tailEnd type="none" w="med" len="med"/>
                    </a:lnL>
                    <a:lnR>
                      <a:noFill/>
                    </a:lnR>
                    <a:lnT>
                      <a:noFill/>
                    </a:lnT>
                    <a:lnB>
                      <a:noFill/>
                    </a:lnB>
                  </a:tcPr>
                </a:tc>
              </a:tr>
              <a:tr h="157919">
                <a:tc>
                  <a:txBody>
                    <a:bodyPr/>
                    <a:lstStyle/>
                    <a:p>
                      <a:pPr algn="l" fontAlgn="t"/>
                      <a:r>
                        <a:rPr lang="es-ES" sz="1200" b="0" i="0" u="none" strike="noStrike" dirty="0" err="1">
                          <a:solidFill>
                            <a:srgbClr val="000000"/>
                          </a:solidFill>
                          <a:effectLst/>
                          <a:latin typeface="Calibri"/>
                        </a:rPr>
                        <a:t>Trigger+interlock</a:t>
                      </a:r>
                      <a:r>
                        <a:rPr lang="es-ES" sz="1200" b="0" i="0" u="none" strike="noStrike" dirty="0">
                          <a:solidFill>
                            <a:srgbClr val="000000"/>
                          </a:solidFill>
                          <a:effectLst/>
                          <a:latin typeface="Calibri"/>
                        </a:rPr>
                        <a:t> </a:t>
                      </a:r>
                      <a:r>
                        <a:rPr lang="es-ES" sz="1200" b="0" i="0" u="none" strike="noStrike" dirty="0" err="1">
                          <a:solidFill>
                            <a:srgbClr val="000000"/>
                          </a:solidFill>
                          <a:effectLst/>
                          <a:latin typeface="Calibri"/>
                        </a:rPr>
                        <a:t>card</a:t>
                      </a:r>
                      <a:endParaRPr lang="es-ES" sz="1200" b="0" i="0" u="none" strike="noStrike" dirty="0">
                        <a:solidFill>
                          <a:srgbClr val="000000"/>
                        </a:solidFill>
                        <a:effectLst/>
                        <a:latin typeface="Calibri"/>
                      </a:endParaRPr>
                    </a:p>
                  </a:txBody>
                  <a:tcPr marL="11121" marR="11121" marT="111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t"/>
                      <a:r>
                        <a:rPr lang="es-ES" sz="1200" b="0" i="0" u="none" strike="noStrike" dirty="0">
                          <a:solidFill>
                            <a:srgbClr val="000000"/>
                          </a:solidFill>
                          <a:effectLst/>
                          <a:latin typeface="Calibri"/>
                        </a:rPr>
                        <a:t>1</a:t>
                      </a:r>
                    </a:p>
                  </a:txBody>
                  <a:tcPr marL="11121" marR="11121" marT="111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t"/>
                      <a:r>
                        <a:rPr lang="es-ES" sz="1200" b="0" i="0" u="none" strike="noStrike" dirty="0">
                          <a:solidFill>
                            <a:srgbClr val="000000"/>
                          </a:solidFill>
                          <a:effectLst/>
                          <a:latin typeface="Calibri"/>
                        </a:rPr>
                        <a:t> </a:t>
                      </a:r>
                    </a:p>
                  </a:txBody>
                  <a:tcPr marL="11121" marR="11121" marT="111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t"/>
                      <a:r>
                        <a:rPr lang="es-ES" sz="1200" b="0" i="0" u="none" strike="noStrike" dirty="0">
                          <a:solidFill>
                            <a:srgbClr val="000000"/>
                          </a:solidFill>
                          <a:effectLst/>
                          <a:latin typeface="Calibri"/>
                        </a:rPr>
                        <a:t>NI 6583 + FPGA</a:t>
                      </a:r>
                    </a:p>
                  </a:txBody>
                  <a:tcPr marL="11121" marR="11121" marT="11121" marB="0">
                    <a:lnL w="6350" cap="flat" cmpd="sng" algn="ctr">
                      <a:solidFill>
                        <a:srgbClr val="000000"/>
                      </a:solidFill>
                      <a:prstDash val="solid"/>
                      <a:round/>
                      <a:headEnd type="none" w="med" len="med"/>
                      <a:tailEnd type="none" w="med" len="med"/>
                    </a:lnL>
                    <a:lnR>
                      <a:noFill/>
                    </a:lnR>
                    <a:lnT>
                      <a:noFill/>
                    </a:lnT>
                    <a:lnB>
                      <a:noFill/>
                    </a:lnB>
                  </a:tcPr>
                </a:tc>
              </a:tr>
              <a:tr h="157919">
                <a:tc>
                  <a:txBody>
                    <a:bodyPr/>
                    <a:lstStyle/>
                    <a:p>
                      <a:pPr algn="l" fontAlgn="t"/>
                      <a:r>
                        <a:rPr lang="es-ES" sz="1200" b="0" i="0" u="none" strike="noStrike" dirty="0">
                          <a:solidFill>
                            <a:srgbClr val="000000"/>
                          </a:solidFill>
                          <a:effectLst/>
                          <a:latin typeface="Calibri"/>
                        </a:rPr>
                        <a:t>RF </a:t>
                      </a:r>
                      <a:r>
                        <a:rPr lang="es-ES" sz="1200" b="0" i="0" u="none" strike="noStrike" dirty="0" err="1" smtClean="0">
                          <a:solidFill>
                            <a:srgbClr val="000000"/>
                          </a:solidFill>
                          <a:effectLst/>
                          <a:latin typeface="Calibri"/>
                        </a:rPr>
                        <a:t>Generator</a:t>
                      </a:r>
                      <a:r>
                        <a:rPr lang="es-ES" sz="1200" b="0" i="0" u="none" strike="noStrike" dirty="0" smtClean="0">
                          <a:solidFill>
                            <a:srgbClr val="000000"/>
                          </a:solidFill>
                          <a:effectLst/>
                          <a:latin typeface="Calibri"/>
                        </a:rPr>
                        <a:t> (4.4 GHz)</a:t>
                      </a:r>
                      <a:endParaRPr lang="es-ES" sz="1200" b="0" i="0" u="none" strike="noStrike" dirty="0">
                        <a:solidFill>
                          <a:srgbClr val="000000"/>
                        </a:solidFill>
                        <a:effectLst/>
                        <a:latin typeface="Calibri"/>
                      </a:endParaRPr>
                    </a:p>
                  </a:txBody>
                  <a:tcPr marL="11121" marR="11121" marT="111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t"/>
                      <a:r>
                        <a:rPr lang="es-ES" sz="1200" b="0" i="0" u="none" strike="noStrike" dirty="0" smtClean="0">
                          <a:solidFill>
                            <a:srgbClr val="000000"/>
                          </a:solidFill>
                          <a:effectLst/>
                          <a:latin typeface="Calibri"/>
                        </a:rPr>
                        <a:t>2</a:t>
                      </a:r>
                      <a:endParaRPr lang="es-ES" sz="1200" b="0" i="0" u="none" strike="noStrike" dirty="0">
                        <a:solidFill>
                          <a:srgbClr val="000000"/>
                        </a:solidFill>
                        <a:effectLst/>
                        <a:latin typeface="Calibri"/>
                      </a:endParaRPr>
                    </a:p>
                  </a:txBody>
                  <a:tcPr marL="11121" marR="11121" marT="111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t"/>
                      <a:r>
                        <a:rPr lang="es-ES" sz="1200" b="0" i="0" u="none" strike="noStrike" dirty="0">
                          <a:solidFill>
                            <a:srgbClr val="000000"/>
                          </a:solidFill>
                          <a:effectLst/>
                          <a:latin typeface="Calibri"/>
                        </a:rPr>
                        <a:t> </a:t>
                      </a:r>
                    </a:p>
                  </a:txBody>
                  <a:tcPr marL="11121" marR="11121" marT="111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t"/>
                      <a:r>
                        <a:rPr lang="es-ES" sz="1200" b="0" i="0" u="none" strike="noStrike" dirty="0">
                          <a:solidFill>
                            <a:srgbClr val="000000"/>
                          </a:solidFill>
                          <a:effectLst/>
                          <a:latin typeface="Calibri"/>
                        </a:rPr>
                        <a:t>NI 5793 + FPGA</a:t>
                      </a:r>
                    </a:p>
                  </a:txBody>
                  <a:tcPr marL="11121" marR="11121" marT="11121" marB="0">
                    <a:lnL w="6350" cap="flat" cmpd="sng" algn="ctr">
                      <a:solidFill>
                        <a:srgbClr val="000000"/>
                      </a:solidFill>
                      <a:prstDash val="solid"/>
                      <a:round/>
                      <a:headEnd type="none" w="med" len="med"/>
                      <a:tailEnd type="none" w="med" len="med"/>
                    </a:lnL>
                    <a:lnR>
                      <a:noFill/>
                    </a:lnR>
                    <a:lnT>
                      <a:noFill/>
                    </a:lnT>
                    <a:lnB>
                      <a:noFill/>
                    </a:lnB>
                  </a:tcPr>
                </a:tc>
              </a:tr>
              <a:tr h="311390">
                <a:tc>
                  <a:txBody>
                    <a:bodyPr/>
                    <a:lstStyle/>
                    <a:p>
                      <a:pPr algn="l" fontAlgn="t"/>
                      <a:r>
                        <a:rPr lang="de-DE" sz="1200" b="0" i="0" u="none" strike="noStrike" dirty="0" smtClean="0">
                          <a:solidFill>
                            <a:srgbClr val="000000"/>
                          </a:solidFill>
                          <a:effectLst/>
                          <a:latin typeface="Calibri"/>
                        </a:rPr>
                        <a:t>8 </a:t>
                      </a:r>
                      <a:r>
                        <a:rPr lang="de-DE" sz="1200" b="0" i="0" u="none" strike="noStrike" dirty="0" err="1">
                          <a:solidFill>
                            <a:srgbClr val="000000"/>
                          </a:solidFill>
                          <a:effectLst/>
                          <a:latin typeface="Calibri"/>
                        </a:rPr>
                        <a:t>ch</a:t>
                      </a:r>
                      <a:r>
                        <a:rPr lang="de-DE" sz="1200" b="0" i="0" u="none" strike="noStrike" dirty="0">
                          <a:solidFill>
                            <a:srgbClr val="000000"/>
                          </a:solidFill>
                          <a:effectLst/>
                          <a:latin typeface="Calibri"/>
                        </a:rPr>
                        <a:t> 250 MSPS ADC</a:t>
                      </a:r>
                    </a:p>
                  </a:txBody>
                  <a:tcPr marL="11121" marR="11121" marT="111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t"/>
                      <a:r>
                        <a:rPr lang="es-ES" sz="1200" b="0" i="0" u="none" strike="noStrike" dirty="0">
                          <a:solidFill>
                            <a:srgbClr val="000000"/>
                          </a:solidFill>
                          <a:effectLst/>
                          <a:latin typeface="Calibri"/>
                        </a:rPr>
                        <a:t>5</a:t>
                      </a:r>
                    </a:p>
                  </a:txBody>
                  <a:tcPr marL="11121" marR="11121" marT="111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t"/>
                      <a:r>
                        <a:rPr lang="es-ES" sz="1200" b="0" i="0" u="none" strike="noStrike" dirty="0">
                          <a:solidFill>
                            <a:srgbClr val="000000"/>
                          </a:solidFill>
                          <a:effectLst/>
                          <a:latin typeface="Calibri"/>
                        </a:rPr>
                        <a:t> </a:t>
                      </a:r>
                    </a:p>
                  </a:txBody>
                  <a:tcPr marL="11121" marR="11121" marT="111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t"/>
                      <a:r>
                        <a:rPr lang="es-ES" sz="1200" b="0" i="0" u="none" strike="noStrike" dirty="0">
                          <a:solidFill>
                            <a:srgbClr val="000000"/>
                          </a:solidFill>
                          <a:effectLst/>
                          <a:latin typeface="Calibri"/>
                        </a:rPr>
                        <a:t>NI </a:t>
                      </a:r>
                      <a:r>
                        <a:rPr lang="es-ES" sz="1200" b="0" i="0" u="none" strike="noStrike" dirty="0" smtClean="0">
                          <a:solidFill>
                            <a:srgbClr val="000000"/>
                          </a:solidFill>
                          <a:effectLst/>
                          <a:latin typeface="Calibri"/>
                        </a:rPr>
                        <a:t>5171. </a:t>
                      </a:r>
                      <a:r>
                        <a:rPr lang="es-ES" sz="1200" b="0" i="0" u="none" strike="noStrike" dirty="0">
                          <a:solidFill>
                            <a:srgbClr val="000000"/>
                          </a:solidFill>
                          <a:effectLst/>
                          <a:latin typeface="Calibri"/>
                        </a:rPr>
                        <a:t>4xAC(RF </a:t>
                      </a:r>
                      <a:r>
                        <a:rPr lang="es-ES" sz="1200" b="0" i="0" u="none" strike="noStrike" dirty="0" err="1">
                          <a:solidFill>
                            <a:srgbClr val="000000"/>
                          </a:solidFill>
                          <a:effectLst/>
                          <a:latin typeface="Calibri"/>
                        </a:rPr>
                        <a:t>signals</a:t>
                      </a:r>
                      <a:r>
                        <a:rPr lang="es-ES" sz="1200" b="0" i="0" u="none" strike="noStrike" dirty="0">
                          <a:solidFill>
                            <a:srgbClr val="000000"/>
                          </a:solidFill>
                          <a:effectLst/>
                          <a:latin typeface="Calibri"/>
                        </a:rPr>
                        <a:t>) + 1xDC (Faraday cup)</a:t>
                      </a:r>
                    </a:p>
                  </a:txBody>
                  <a:tcPr marL="11121" marR="11121" marT="11121" marB="0">
                    <a:lnL w="6350" cap="flat" cmpd="sng" algn="ctr">
                      <a:solidFill>
                        <a:srgbClr val="000000"/>
                      </a:solidFill>
                      <a:prstDash val="solid"/>
                      <a:round/>
                      <a:headEnd type="none" w="med" len="med"/>
                      <a:tailEnd type="none" w="med" len="med"/>
                    </a:lnL>
                    <a:lnR>
                      <a:noFill/>
                    </a:lnR>
                    <a:lnT>
                      <a:noFill/>
                    </a:lnT>
                    <a:lnB>
                      <a:noFill/>
                    </a:lnB>
                  </a:tcPr>
                </a:tc>
              </a:tr>
              <a:tr h="311390">
                <a:tc>
                  <a:txBody>
                    <a:bodyPr/>
                    <a:lstStyle/>
                    <a:p>
                      <a:pPr algn="l" fontAlgn="t"/>
                      <a:r>
                        <a:rPr lang="da-DK" sz="1200" b="0" i="0" u="none" strike="noStrike" dirty="0">
                          <a:solidFill>
                            <a:srgbClr val="000000"/>
                          </a:solidFill>
                          <a:effectLst/>
                          <a:latin typeface="Calibri"/>
                        </a:rPr>
                        <a:t>RS232, RS485 gauge det.</a:t>
                      </a:r>
                    </a:p>
                  </a:txBody>
                  <a:tcPr marL="11121" marR="11121" marT="111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t"/>
                      <a:r>
                        <a:rPr lang="es-ES" sz="1200" b="0" i="0" u="none" strike="noStrike" dirty="0">
                          <a:solidFill>
                            <a:srgbClr val="000000"/>
                          </a:solidFill>
                          <a:effectLst/>
                          <a:latin typeface="Calibri"/>
                        </a:rPr>
                        <a:t>2</a:t>
                      </a:r>
                    </a:p>
                  </a:txBody>
                  <a:tcPr marL="11121" marR="11121" marT="111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t"/>
                      <a:r>
                        <a:rPr lang="es-ES" sz="1200" b="0" i="0" u="none" strike="noStrike" dirty="0">
                          <a:solidFill>
                            <a:srgbClr val="000000"/>
                          </a:solidFill>
                          <a:effectLst/>
                          <a:latin typeface="Calibri"/>
                        </a:rPr>
                        <a:t> </a:t>
                      </a:r>
                    </a:p>
                  </a:txBody>
                  <a:tcPr marL="11121" marR="11121" marT="111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t"/>
                      <a:r>
                        <a:rPr lang="en-US" sz="1200" b="0" i="0" u="none" strike="noStrike" dirty="0">
                          <a:solidFill>
                            <a:srgbClr val="000000"/>
                          </a:solidFill>
                          <a:effectLst/>
                          <a:latin typeface="Calibri"/>
                        </a:rPr>
                        <a:t>NI PXI-8432/8 (RS232) and  NI PXI-8433/4 (RS485). Vacuum gauges</a:t>
                      </a:r>
                    </a:p>
                  </a:txBody>
                  <a:tcPr marL="11121" marR="11121" marT="11121" marB="0">
                    <a:lnL w="6350" cap="flat" cmpd="sng" algn="ctr">
                      <a:solidFill>
                        <a:srgbClr val="000000"/>
                      </a:solidFill>
                      <a:prstDash val="solid"/>
                      <a:round/>
                      <a:headEnd type="none" w="med" len="med"/>
                      <a:tailEnd type="none" w="med" len="med"/>
                    </a:lnL>
                    <a:lnR>
                      <a:noFill/>
                    </a:lnR>
                    <a:lnT>
                      <a:noFill/>
                    </a:lnT>
                    <a:lnB>
                      <a:noFill/>
                    </a:lnB>
                  </a:tcPr>
                </a:tc>
              </a:tr>
              <a:tr h="311390">
                <a:tc>
                  <a:txBody>
                    <a:bodyPr/>
                    <a:lstStyle/>
                    <a:p>
                      <a:pPr algn="l" fontAlgn="t"/>
                      <a:r>
                        <a:rPr lang="es-ES" sz="1200" b="0" i="0" u="none" strike="noStrike" dirty="0" err="1">
                          <a:solidFill>
                            <a:srgbClr val="000000"/>
                          </a:solidFill>
                          <a:effectLst/>
                          <a:latin typeface="Calibri"/>
                        </a:rPr>
                        <a:t>Slow</a:t>
                      </a:r>
                      <a:r>
                        <a:rPr lang="es-ES" sz="1200" b="0" i="0" u="none" strike="noStrike" dirty="0">
                          <a:solidFill>
                            <a:srgbClr val="000000"/>
                          </a:solidFill>
                          <a:effectLst/>
                          <a:latin typeface="Calibri"/>
                        </a:rPr>
                        <a:t> </a:t>
                      </a:r>
                      <a:r>
                        <a:rPr lang="es-ES" sz="1200" b="0" i="0" u="none" strike="noStrike" dirty="0" err="1">
                          <a:solidFill>
                            <a:srgbClr val="000000"/>
                          </a:solidFill>
                          <a:effectLst/>
                          <a:latin typeface="Calibri"/>
                        </a:rPr>
                        <a:t>monitoring</a:t>
                      </a:r>
                      <a:endParaRPr lang="es-ES" sz="1200" b="0" i="0" u="none" strike="noStrike" dirty="0">
                        <a:solidFill>
                          <a:srgbClr val="000000"/>
                        </a:solidFill>
                        <a:effectLst/>
                        <a:latin typeface="Calibri"/>
                      </a:endParaRPr>
                    </a:p>
                  </a:txBody>
                  <a:tcPr marL="11121" marR="11121" marT="111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t"/>
                      <a:r>
                        <a:rPr lang="es-ES" sz="1200" b="0" i="0" u="none" strike="noStrike" dirty="0">
                          <a:solidFill>
                            <a:srgbClr val="000000"/>
                          </a:solidFill>
                          <a:effectLst/>
                          <a:latin typeface="Calibri"/>
                        </a:rPr>
                        <a:t>1</a:t>
                      </a:r>
                    </a:p>
                  </a:txBody>
                  <a:tcPr marL="11121" marR="11121" marT="111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t"/>
                      <a:r>
                        <a:rPr lang="es-ES" sz="1200" b="0" i="0" u="none" strike="noStrike" dirty="0">
                          <a:solidFill>
                            <a:srgbClr val="000000"/>
                          </a:solidFill>
                          <a:effectLst/>
                          <a:latin typeface="Calibri"/>
                        </a:rPr>
                        <a:t> </a:t>
                      </a:r>
                    </a:p>
                  </a:txBody>
                  <a:tcPr marL="11121" marR="11121" marT="111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t"/>
                      <a:r>
                        <a:rPr lang="es-ES" sz="1200" b="0" i="0" u="none" strike="noStrike">
                          <a:solidFill>
                            <a:srgbClr val="000000"/>
                          </a:solidFill>
                          <a:effectLst/>
                          <a:latin typeface="Calibri"/>
                        </a:rPr>
                        <a:t>NI 6363. Voltage signals like vacuum, temperature and flowmeter</a:t>
                      </a:r>
                    </a:p>
                  </a:txBody>
                  <a:tcPr marL="11121" marR="11121" marT="11121" marB="0">
                    <a:lnL w="6350" cap="flat" cmpd="sng" algn="ctr">
                      <a:solidFill>
                        <a:srgbClr val="000000"/>
                      </a:solidFill>
                      <a:prstDash val="solid"/>
                      <a:round/>
                      <a:headEnd type="none" w="med" len="med"/>
                      <a:tailEnd type="none" w="med" len="med"/>
                    </a:lnL>
                    <a:lnR>
                      <a:noFill/>
                    </a:lnR>
                    <a:lnT>
                      <a:noFill/>
                    </a:lnT>
                    <a:lnB>
                      <a:noFill/>
                    </a:lnB>
                  </a:tcPr>
                </a:tc>
              </a:tr>
              <a:tr h="311390">
                <a:tc>
                  <a:txBody>
                    <a:bodyPr/>
                    <a:lstStyle/>
                    <a:p>
                      <a:pPr algn="l" fontAlgn="t"/>
                      <a:r>
                        <a:rPr lang="es-ES" sz="1200" b="0" i="0" u="none" strike="noStrike" dirty="0" err="1">
                          <a:solidFill>
                            <a:srgbClr val="000000"/>
                          </a:solidFill>
                          <a:effectLst/>
                          <a:latin typeface="Calibri"/>
                        </a:rPr>
                        <a:t>Fast</a:t>
                      </a:r>
                      <a:r>
                        <a:rPr lang="es-ES" sz="1200" b="0" i="0" u="none" strike="noStrike" dirty="0">
                          <a:solidFill>
                            <a:srgbClr val="000000"/>
                          </a:solidFill>
                          <a:effectLst/>
                          <a:latin typeface="Calibri"/>
                        </a:rPr>
                        <a:t> </a:t>
                      </a:r>
                      <a:r>
                        <a:rPr lang="es-ES" sz="1200" b="0" i="0" u="none" strike="noStrike" dirty="0" err="1">
                          <a:solidFill>
                            <a:srgbClr val="000000"/>
                          </a:solidFill>
                          <a:effectLst/>
                          <a:latin typeface="Calibri"/>
                        </a:rPr>
                        <a:t>acq</a:t>
                      </a:r>
                      <a:r>
                        <a:rPr lang="es-ES" sz="1200" b="0" i="0" u="none" strike="noStrike" dirty="0">
                          <a:solidFill>
                            <a:srgbClr val="000000"/>
                          </a:solidFill>
                          <a:effectLst/>
                          <a:latin typeface="Calibri"/>
                        </a:rPr>
                        <a:t> 4 ch 2.5 GSPS</a:t>
                      </a:r>
                    </a:p>
                  </a:txBody>
                  <a:tcPr marL="11121" marR="11121" marT="111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t"/>
                      <a:r>
                        <a:rPr lang="es-ES" sz="1200" b="0" i="0" u="none" strike="noStrike" dirty="0">
                          <a:solidFill>
                            <a:srgbClr val="000000"/>
                          </a:solidFill>
                          <a:effectLst/>
                          <a:latin typeface="Calibri"/>
                        </a:rPr>
                        <a:t>1</a:t>
                      </a:r>
                    </a:p>
                  </a:txBody>
                  <a:tcPr marL="11121" marR="11121" marT="111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t"/>
                      <a:r>
                        <a:rPr lang="es-ES" sz="1200" b="0" i="0" u="none" strike="noStrike" dirty="0">
                          <a:solidFill>
                            <a:srgbClr val="000000"/>
                          </a:solidFill>
                          <a:effectLst/>
                          <a:latin typeface="Calibri"/>
                        </a:rPr>
                        <a:t> </a:t>
                      </a:r>
                    </a:p>
                  </a:txBody>
                  <a:tcPr marL="11121" marR="11121" marT="111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t"/>
                      <a:r>
                        <a:rPr lang="es-ES" sz="1200" b="0" i="0" u="none" strike="noStrike" dirty="0">
                          <a:solidFill>
                            <a:srgbClr val="000000"/>
                          </a:solidFill>
                          <a:effectLst/>
                          <a:latin typeface="Calibri"/>
                        </a:rPr>
                        <a:t>NI 5160. </a:t>
                      </a:r>
                      <a:r>
                        <a:rPr lang="es-ES" sz="1200" b="0" i="0" u="none" strike="noStrike" dirty="0" err="1">
                          <a:solidFill>
                            <a:srgbClr val="000000"/>
                          </a:solidFill>
                          <a:effectLst/>
                          <a:latin typeface="Calibri"/>
                        </a:rPr>
                        <a:t>Not</a:t>
                      </a:r>
                      <a:r>
                        <a:rPr lang="es-ES" sz="1200" b="0" i="0" u="none" strike="noStrike" dirty="0">
                          <a:solidFill>
                            <a:srgbClr val="000000"/>
                          </a:solidFill>
                          <a:effectLst/>
                          <a:latin typeface="Calibri"/>
                        </a:rPr>
                        <a:t> </a:t>
                      </a:r>
                      <a:r>
                        <a:rPr lang="es-ES" sz="1200" b="0" i="0" u="none" strike="noStrike" dirty="0" err="1">
                          <a:solidFill>
                            <a:srgbClr val="000000"/>
                          </a:solidFill>
                          <a:effectLst/>
                          <a:latin typeface="Calibri"/>
                        </a:rPr>
                        <a:t>needed</a:t>
                      </a:r>
                      <a:r>
                        <a:rPr lang="es-ES" sz="1200" b="0" i="0" u="none" strike="noStrike" dirty="0">
                          <a:solidFill>
                            <a:srgbClr val="000000"/>
                          </a:solidFill>
                          <a:effectLst/>
                          <a:latin typeface="Calibri"/>
                        </a:rPr>
                        <a:t> </a:t>
                      </a:r>
                      <a:r>
                        <a:rPr lang="es-ES" sz="1200" b="0" i="0" u="none" strike="noStrike" dirty="0" err="1">
                          <a:solidFill>
                            <a:srgbClr val="000000"/>
                          </a:solidFill>
                          <a:effectLst/>
                          <a:latin typeface="Calibri"/>
                        </a:rPr>
                        <a:t>for</a:t>
                      </a:r>
                      <a:r>
                        <a:rPr lang="es-ES" sz="1200" b="0" i="0" u="none" strike="noStrike" dirty="0">
                          <a:solidFill>
                            <a:srgbClr val="000000"/>
                          </a:solidFill>
                          <a:effectLst/>
                          <a:latin typeface="Calibri"/>
                        </a:rPr>
                        <a:t> </a:t>
                      </a:r>
                      <a:r>
                        <a:rPr lang="es-ES" sz="1200" b="0" i="0" u="none" strike="noStrike" dirty="0" smtClean="0">
                          <a:solidFill>
                            <a:srgbClr val="000000"/>
                          </a:solidFill>
                          <a:effectLst/>
                          <a:latin typeface="Calibri"/>
                        </a:rPr>
                        <a:t>S-band: </a:t>
                      </a:r>
                      <a:r>
                        <a:rPr lang="es-ES" sz="1200" b="0" i="0" u="none" strike="noStrike" dirty="0" err="1">
                          <a:solidFill>
                            <a:srgbClr val="000000"/>
                          </a:solidFill>
                          <a:effectLst/>
                          <a:latin typeface="Calibri"/>
                        </a:rPr>
                        <a:t>cell</a:t>
                      </a:r>
                      <a:r>
                        <a:rPr lang="es-ES" sz="1200" b="0" i="0" u="none" strike="noStrike" dirty="0">
                          <a:solidFill>
                            <a:srgbClr val="000000"/>
                          </a:solidFill>
                          <a:effectLst/>
                          <a:latin typeface="Calibri"/>
                        </a:rPr>
                        <a:t> </a:t>
                      </a:r>
                      <a:r>
                        <a:rPr lang="es-ES" sz="1200" b="0" i="0" u="none" strike="noStrike" dirty="0" err="1">
                          <a:solidFill>
                            <a:srgbClr val="000000"/>
                          </a:solidFill>
                          <a:effectLst/>
                          <a:latin typeface="Calibri"/>
                        </a:rPr>
                        <a:t>bining</a:t>
                      </a:r>
                      <a:r>
                        <a:rPr lang="es-ES" sz="1200" b="0" i="0" u="none" strike="noStrike" dirty="0">
                          <a:solidFill>
                            <a:srgbClr val="000000"/>
                          </a:solidFill>
                          <a:effectLst/>
                          <a:latin typeface="Calibri"/>
                        </a:rPr>
                        <a:t> </a:t>
                      </a:r>
                      <a:r>
                        <a:rPr lang="es-ES" sz="1200" b="0" i="0" u="none" strike="noStrike" dirty="0" err="1">
                          <a:solidFill>
                            <a:srgbClr val="000000"/>
                          </a:solidFill>
                          <a:effectLst/>
                          <a:latin typeface="Calibri"/>
                        </a:rPr>
                        <a:t>resolution</a:t>
                      </a:r>
                      <a:r>
                        <a:rPr lang="es-ES" sz="1200" b="0" i="0" u="none" strike="noStrike" dirty="0">
                          <a:solidFill>
                            <a:srgbClr val="000000"/>
                          </a:solidFill>
                          <a:effectLst/>
                          <a:latin typeface="Calibri"/>
                        </a:rPr>
                        <a:t> of 20 </a:t>
                      </a:r>
                      <a:r>
                        <a:rPr lang="es-ES" sz="1200" b="0" i="0" u="none" strike="noStrike" dirty="0" err="1">
                          <a:solidFill>
                            <a:srgbClr val="000000"/>
                          </a:solidFill>
                          <a:effectLst/>
                          <a:latin typeface="Calibri"/>
                        </a:rPr>
                        <a:t>ns</a:t>
                      </a:r>
                      <a:endParaRPr lang="es-ES" sz="1200" b="0" i="0" u="none" strike="noStrike" dirty="0">
                        <a:solidFill>
                          <a:srgbClr val="000000"/>
                        </a:solidFill>
                        <a:effectLst/>
                        <a:latin typeface="Calibri"/>
                      </a:endParaRPr>
                    </a:p>
                  </a:txBody>
                  <a:tcPr marL="11121" marR="11121" marT="11121" marB="0">
                    <a:lnL w="6350" cap="flat" cmpd="sng" algn="ctr">
                      <a:solidFill>
                        <a:srgbClr val="000000"/>
                      </a:solidFill>
                      <a:prstDash val="solid"/>
                      <a:round/>
                      <a:headEnd type="none" w="med" len="med"/>
                      <a:tailEnd type="none" w="med" len="med"/>
                    </a:lnL>
                    <a:lnR>
                      <a:noFill/>
                    </a:lnR>
                    <a:lnT>
                      <a:noFill/>
                    </a:lnT>
                    <a:lnB>
                      <a:noFill/>
                    </a:lnB>
                  </a:tcPr>
                </a:tc>
              </a:tr>
            </a:tbl>
          </a:graphicData>
        </a:graphic>
      </p:graphicFrame>
      <p:sp>
        <p:nvSpPr>
          <p:cNvPr id="10" name="Marcador de contenido 2"/>
          <p:cNvSpPr txBox="1">
            <a:spLocks/>
          </p:cNvSpPr>
          <p:nvPr/>
        </p:nvSpPr>
        <p:spPr>
          <a:xfrm>
            <a:off x="5004048" y="4869160"/>
            <a:ext cx="3744416" cy="1656184"/>
          </a:xfrm>
          <a:prstGeom prst="rect">
            <a:avLst/>
          </a:prstGeom>
        </p:spPr>
        <p:txBody>
          <a:bodyPr>
            <a:normAutofit fontScale="92500" lnSpcReduction="20000"/>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n-US" sz="2400" dirty="0" smtClean="0">
                <a:solidFill>
                  <a:srgbClr val="FF6600"/>
                </a:solidFill>
              </a:rPr>
              <a:t>NI PXI system already in Valencia</a:t>
            </a:r>
          </a:p>
          <a:p>
            <a:r>
              <a:rPr lang="en-US" sz="2400" dirty="0" err="1" smtClean="0">
                <a:solidFill>
                  <a:srgbClr val="FF6600"/>
                </a:solidFill>
              </a:rPr>
              <a:t>Labview</a:t>
            </a:r>
            <a:r>
              <a:rPr lang="en-US" sz="2400" dirty="0" smtClean="0">
                <a:solidFill>
                  <a:srgbClr val="FF6600"/>
                </a:solidFill>
              </a:rPr>
              <a:t> SW to be partially adapted</a:t>
            </a:r>
            <a:r>
              <a:rPr lang="en-US" sz="2400" dirty="0">
                <a:solidFill>
                  <a:srgbClr val="FF6600"/>
                </a:solidFill>
              </a:rPr>
              <a:t> </a:t>
            </a:r>
            <a:r>
              <a:rPr lang="en-US" sz="2400" dirty="0" smtClean="0">
                <a:solidFill>
                  <a:srgbClr val="FF6600"/>
                </a:solidFill>
              </a:rPr>
              <a:t>developed from the one for the XBOX3</a:t>
            </a:r>
            <a:endParaRPr lang="en-US" sz="2000" dirty="0">
              <a:solidFill>
                <a:srgbClr val="FF6600"/>
              </a:solidFill>
            </a:endParaRPr>
          </a:p>
        </p:txBody>
      </p:sp>
      <p:pic>
        <p:nvPicPr>
          <p:cNvPr id="7" name="Imagen 6" descr="IMG_20160524_093639.jpg"/>
          <p:cNvPicPr>
            <a:picLocks noChangeAspect="1"/>
          </p:cNvPicPr>
          <p:nvPr/>
        </p:nvPicPr>
        <p:blipFill rotWithShape="1">
          <a:blip r:embed="rId2" cstate="print">
            <a:extLst>
              <a:ext uri="{28A0092B-C50C-407E-A947-70E740481C1C}">
                <a14:useLocalDpi xmlns:a14="http://schemas.microsoft.com/office/drawing/2010/main"/>
              </a:ext>
            </a:extLst>
          </a:blip>
          <a:srcRect/>
          <a:stretch/>
        </p:blipFill>
        <p:spPr>
          <a:xfrm>
            <a:off x="460043" y="4149080"/>
            <a:ext cx="4544005" cy="2143070"/>
          </a:xfrm>
          <a:prstGeom prst="rect">
            <a:avLst/>
          </a:prstGeom>
        </p:spPr>
      </p:pic>
      <p:pic>
        <p:nvPicPr>
          <p:cNvPr id="11" name="Picture 2"/>
          <p:cNvPicPr>
            <a:picLocks noChangeAspect="1" noChangeArrowheads="1"/>
          </p:cNvPicPr>
          <p:nvPr/>
        </p:nvPicPr>
        <p:blipFill>
          <a:blip r:embed="rId3" cstate="print">
            <a:extLst>
              <a:ext uri="{28A0092B-C50C-407E-A947-70E740481C1C}">
                <a14:useLocalDpi xmlns:a14="http://schemas.microsoft.com/office/drawing/2010/main"/>
              </a:ext>
            </a:extLst>
          </a:blip>
          <a:srcRect/>
          <a:stretch>
            <a:fillRect/>
          </a:stretch>
        </p:blipFill>
        <p:spPr bwMode="auto">
          <a:xfrm>
            <a:off x="5148065" y="908721"/>
            <a:ext cx="3508174" cy="381642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80592287"/>
      </p:ext>
    </p:extLst>
  </p:cSld>
  <p:clrMapOvr>
    <a:masterClrMapping/>
  </p:clrMapOvr>
  <p:timing>
    <p:tnLst>
      <p:par>
        <p:cTn xmlns:p14="http://schemas.microsoft.com/office/powerpoint/2010/mai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fecha 1"/>
          <p:cNvSpPr>
            <a:spLocks noGrp="1"/>
          </p:cNvSpPr>
          <p:nvPr>
            <p:ph type="dt" sz="half" idx="10"/>
          </p:nvPr>
        </p:nvSpPr>
        <p:spPr/>
        <p:txBody>
          <a:bodyPr/>
          <a:lstStyle/>
          <a:p>
            <a:r>
              <a:rPr lang="es-ES_tradnl" smtClean="0">
                <a:solidFill>
                  <a:prstClr val="black">
                    <a:tint val="75000"/>
                  </a:prstClr>
                </a:solidFill>
              </a:rPr>
              <a:t>30 May - 5 June 2016</a:t>
            </a:r>
            <a:endParaRPr lang="en-US">
              <a:solidFill>
                <a:prstClr val="black">
                  <a:tint val="75000"/>
                </a:prstClr>
              </a:solidFill>
            </a:endParaRPr>
          </a:p>
        </p:txBody>
      </p:sp>
      <p:sp>
        <p:nvSpPr>
          <p:cNvPr id="3" name="Marcador de pie de página 2"/>
          <p:cNvSpPr>
            <a:spLocks noGrp="1"/>
          </p:cNvSpPr>
          <p:nvPr>
            <p:ph type="ftr" sz="quarter" idx="11"/>
          </p:nvPr>
        </p:nvSpPr>
        <p:spPr/>
        <p:txBody>
          <a:bodyPr/>
          <a:lstStyle/>
          <a:p>
            <a:r>
              <a:rPr lang="en-GB" smtClean="0"/>
              <a:t>ECFA LCWS 2016</a:t>
            </a:r>
            <a:endParaRPr lang="es-ES" dirty="0"/>
          </a:p>
        </p:txBody>
      </p:sp>
      <p:sp>
        <p:nvSpPr>
          <p:cNvPr id="4" name="Marcador de número de diapositiva 3"/>
          <p:cNvSpPr>
            <a:spLocks noGrp="1"/>
          </p:cNvSpPr>
          <p:nvPr>
            <p:ph type="sldNum" sz="quarter" idx="12"/>
          </p:nvPr>
        </p:nvSpPr>
        <p:spPr/>
        <p:txBody>
          <a:bodyPr/>
          <a:lstStyle/>
          <a:p>
            <a:fld id="{9A43A518-2C89-46D8-985F-EB86B73A5824}" type="slidenum">
              <a:rPr lang="en-US" smtClean="0">
                <a:solidFill>
                  <a:prstClr val="black">
                    <a:tint val="75000"/>
                  </a:prstClr>
                </a:solidFill>
              </a:rPr>
              <a:pPr/>
              <a:t>84</a:t>
            </a:fld>
            <a:endParaRPr lang="en-US">
              <a:solidFill>
                <a:prstClr val="black">
                  <a:tint val="75000"/>
                </a:prstClr>
              </a:solidFill>
            </a:endParaRPr>
          </a:p>
        </p:txBody>
      </p:sp>
      <p:sp>
        <p:nvSpPr>
          <p:cNvPr id="5" name="Título 4"/>
          <p:cNvSpPr>
            <a:spLocks noGrp="1"/>
          </p:cNvSpPr>
          <p:nvPr>
            <p:ph type="title"/>
          </p:nvPr>
        </p:nvSpPr>
        <p:spPr/>
        <p:txBody>
          <a:bodyPr>
            <a:normAutofit fontScale="90000"/>
          </a:bodyPr>
          <a:lstStyle/>
          <a:p>
            <a:r>
              <a:rPr lang="en-US" dirty="0"/>
              <a:t>The LLRF system: </a:t>
            </a:r>
            <a:r>
              <a:rPr lang="en-US" dirty="0" smtClean="0"/>
              <a:t>status (2)</a:t>
            </a:r>
            <a:endParaRPr lang="es-ES" dirty="0"/>
          </a:p>
        </p:txBody>
      </p:sp>
      <p:pic>
        <p:nvPicPr>
          <p:cNvPr id="6" name="Imagen 5"/>
          <p:cNvPicPr>
            <a:picLocks noChangeAspect="1"/>
          </p:cNvPicPr>
          <p:nvPr/>
        </p:nvPicPr>
        <p:blipFill>
          <a:blip r:embed="rId3"/>
          <a:stretch>
            <a:fillRect/>
          </a:stretch>
        </p:blipFill>
        <p:spPr>
          <a:xfrm>
            <a:off x="611560" y="2132856"/>
            <a:ext cx="2919004" cy="1923046"/>
          </a:xfrm>
          <a:prstGeom prst="rect">
            <a:avLst/>
          </a:prstGeom>
        </p:spPr>
      </p:pic>
      <p:sp>
        <p:nvSpPr>
          <p:cNvPr id="7" name="Marcador de contenido 2"/>
          <p:cNvSpPr txBox="1">
            <a:spLocks/>
          </p:cNvSpPr>
          <p:nvPr/>
        </p:nvSpPr>
        <p:spPr>
          <a:xfrm>
            <a:off x="467544" y="764704"/>
            <a:ext cx="4248472" cy="1440160"/>
          </a:xfrm>
          <a:prstGeom prst="rect">
            <a:avLst/>
          </a:prstGeom>
        </p:spPr>
        <p:txBody>
          <a:bodyPr>
            <a:normAutofit fontScale="77500" lnSpcReduction="20000"/>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en-US" sz="2600" b="1" dirty="0" smtClean="0"/>
              <a:t>Log amp: </a:t>
            </a:r>
            <a:r>
              <a:rPr lang="en-US" sz="2400" dirty="0" smtClean="0"/>
              <a:t>under development</a:t>
            </a:r>
          </a:p>
          <a:p>
            <a:r>
              <a:rPr lang="en-US" sz="2400" dirty="0" smtClean="0"/>
              <a:t>New PCB for 3 GHz detector already designed</a:t>
            </a:r>
          </a:p>
          <a:p>
            <a:r>
              <a:rPr lang="en-US" sz="2400" dirty="0" smtClean="0"/>
              <a:t>Output amplifying stage copied from CERN XBOX.</a:t>
            </a:r>
            <a:endParaRPr lang="en-US" sz="2400" dirty="0"/>
          </a:p>
        </p:txBody>
      </p:sp>
      <p:pic>
        <p:nvPicPr>
          <p:cNvPr id="8" name="Imagen 7"/>
          <p:cNvPicPr>
            <a:picLocks noChangeAspect="1"/>
          </p:cNvPicPr>
          <p:nvPr/>
        </p:nvPicPr>
        <p:blipFill rotWithShape="1">
          <a:blip r:embed="rId4" cstate="print">
            <a:extLst>
              <a:ext uri="{28A0092B-C50C-407E-A947-70E740481C1C}">
                <a14:useLocalDpi xmlns:a14="http://schemas.microsoft.com/office/drawing/2010/main"/>
              </a:ext>
            </a:extLst>
          </a:blip>
          <a:srcRect/>
          <a:stretch/>
        </p:blipFill>
        <p:spPr>
          <a:xfrm>
            <a:off x="899591" y="4896835"/>
            <a:ext cx="2736305" cy="1556501"/>
          </a:xfrm>
          <a:prstGeom prst="rect">
            <a:avLst/>
          </a:prstGeom>
        </p:spPr>
      </p:pic>
      <p:sp>
        <p:nvSpPr>
          <p:cNvPr id="9" name="Marcador de contenido 2"/>
          <p:cNvSpPr txBox="1">
            <a:spLocks/>
          </p:cNvSpPr>
          <p:nvPr/>
        </p:nvSpPr>
        <p:spPr>
          <a:xfrm>
            <a:off x="395536" y="4149080"/>
            <a:ext cx="3168352" cy="792088"/>
          </a:xfrm>
          <a:prstGeom prst="rect">
            <a:avLst/>
          </a:prstGeom>
        </p:spPr>
        <p:txBody>
          <a:bodyPr>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buNone/>
            </a:pPr>
            <a:r>
              <a:rPr lang="en-US" sz="2000" b="1" dirty="0" smtClean="0"/>
              <a:t>Power meter: </a:t>
            </a:r>
            <a:r>
              <a:rPr lang="en-US" sz="2000" dirty="0" smtClean="0"/>
              <a:t>ordered to </a:t>
            </a:r>
            <a:r>
              <a:rPr lang="en-US" sz="2000" dirty="0" err="1" smtClean="0"/>
              <a:t>Rohde&amp;Schwarz</a:t>
            </a:r>
            <a:endParaRPr lang="en-US" sz="2000" dirty="0" smtClean="0"/>
          </a:p>
          <a:p>
            <a:pPr marL="0" indent="0" algn="ctr">
              <a:buNone/>
            </a:pPr>
            <a:endParaRPr lang="en-US" sz="2000" dirty="0"/>
          </a:p>
        </p:txBody>
      </p:sp>
      <p:pic>
        <p:nvPicPr>
          <p:cNvPr id="10" name="Imagen 9"/>
          <p:cNvPicPr>
            <a:picLocks noChangeAspect="1"/>
          </p:cNvPicPr>
          <p:nvPr/>
        </p:nvPicPr>
        <p:blipFill rotWithShape="1">
          <a:blip r:embed="rId5" cstate="print">
            <a:extLst>
              <a:ext uri="{28A0092B-C50C-407E-A947-70E740481C1C}">
                <a14:useLocalDpi xmlns:a14="http://schemas.microsoft.com/office/drawing/2010/main"/>
              </a:ext>
            </a:extLst>
          </a:blip>
          <a:srcRect/>
          <a:stretch/>
        </p:blipFill>
        <p:spPr>
          <a:xfrm>
            <a:off x="5436096" y="2276872"/>
            <a:ext cx="2256218" cy="2270984"/>
          </a:xfrm>
          <a:prstGeom prst="rect">
            <a:avLst/>
          </a:prstGeom>
        </p:spPr>
      </p:pic>
      <p:sp>
        <p:nvSpPr>
          <p:cNvPr id="11" name="Marcador de contenido 2"/>
          <p:cNvSpPr txBox="1">
            <a:spLocks/>
          </p:cNvSpPr>
          <p:nvPr/>
        </p:nvSpPr>
        <p:spPr>
          <a:xfrm>
            <a:off x="4860032" y="980728"/>
            <a:ext cx="3672408" cy="1224136"/>
          </a:xfrm>
          <a:prstGeom prst="rect">
            <a:avLst/>
          </a:prstGeom>
        </p:spPr>
        <p:txBody>
          <a:bodyPr>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en-US" sz="2000" b="1" dirty="0" smtClean="0"/>
              <a:t>Down-mixer: </a:t>
            </a:r>
            <a:r>
              <a:rPr lang="en-US" sz="2000" dirty="0" smtClean="0"/>
              <a:t>under construction</a:t>
            </a:r>
          </a:p>
          <a:p>
            <a:r>
              <a:rPr lang="en-US" sz="2000" dirty="0" smtClean="0"/>
              <a:t>Being assembled at CERN for the testing of the KT structure</a:t>
            </a:r>
          </a:p>
          <a:p>
            <a:pPr marL="0" indent="0">
              <a:buNone/>
            </a:pPr>
            <a:endParaRPr lang="en-US" sz="2000" dirty="0" smtClean="0"/>
          </a:p>
          <a:p>
            <a:endParaRPr lang="en-US" sz="2000" dirty="0" smtClean="0"/>
          </a:p>
          <a:p>
            <a:endParaRPr lang="en-US" sz="2000" b="1" dirty="0"/>
          </a:p>
        </p:txBody>
      </p:sp>
      <p:pic>
        <p:nvPicPr>
          <p:cNvPr id="14" name="Imagen 13"/>
          <p:cNvPicPr>
            <a:picLocks noChangeAspect="1"/>
          </p:cNvPicPr>
          <p:nvPr/>
        </p:nvPicPr>
        <p:blipFill rotWithShape="1">
          <a:blip r:embed="rId6" cstate="print">
            <a:extLst>
              <a:ext uri="{28A0092B-C50C-407E-A947-70E740481C1C}">
                <a14:useLocalDpi xmlns:a14="http://schemas.microsoft.com/office/drawing/2010/main"/>
              </a:ext>
            </a:extLst>
          </a:blip>
          <a:srcRect/>
          <a:stretch/>
        </p:blipFill>
        <p:spPr>
          <a:xfrm>
            <a:off x="6256685" y="4680169"/>
            <a:ext cx="2131739" cy="1701159"/>
          </a:xfrm>
          <a:prstGeom prst="rect">
            <a:avLst/>
          </a:prstGeom>
        </p:spPr>
      </p:pic>
      <p:pic>
        <p:nvPicPr>
          <p:cNvPr id="13" name="Imagen 12"/>
          <p:cNvPicPr>
            <a:picLocks noChangeAspect="1"/>
          </p:cNvPicPr>
          <p:nvPr/>
        </p:nvPicPr>
        <p:blipFill rotWithShape="1">
          <a:blip r:embed="rId7" cstate="print">
            <a:extLst>
              <a:ext uri="{28A0092B-C50C-407E-A947-70E740481C1C}">
                <a14:useLocalDpi xmlns:a14="http://schemas.microsoft.com/office/drawing/2010/main"/>
              </a:ext>
            </a:extLst>
          </a:blip>
          <a:srcRect/>
          <a:stretch/>
        </p:blipFill>
        <p:spPr>
          <a:xfrm>
            <a:off x="4139952" y="4786960"/>
            <a:ext cx="2016224" cy="1666376"/>
          </a:xfrm>
          <a:prstGeom prst="rect">
            <a:avLst/>
          </a:prstGeom>
        </p:spPr>
      </p:pic>
    </p:spTree>
    <p:extLst>
      <p:ext uri="{BB962C8B-B14F-4D97-AF65-F5344CB8AC3E}">
        <p14:creationId xmlns:p14="http://schemas.microsoft.com/office/powerpoint/2010/main" val="154770120"/>
      </p:ext>
    </p:extLst>
  </p:cSld>
  <p:clrMapOvr>
    <a:masterClrMapping/>
  </p:clrMapOvr>
  <p:timing>
    <p:tnLst>
      <p:par>
        <p:cTn xmlns:p14="http://schemas.microsoft.com/office/powerpoint/2010/mai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EXTRA </a:t>
            </a:r>
            <a:r>
              <a:rPr lang="en-GB" dirty="0" smtClean="0"/>
              <a:t>SLIDES</a:t>
            </a:r>
            <a:r>
              <a:rPr lang="en-US" dirty="0" smtClean="0"/>
              <a:t> WP3 IFIC RF</a:t>
            </a:r>
            <a:endParaRPr lang="en-US" dirty="0"/>
          </a:p>
        </p:txBody>
      </p:sp>
      <p:sp>
        <p:nvSpPr>
          <p:cNvPr id="3" name="Text Placeholder 2"/>
          <p:cNvSpPr>
            <a:spLocks noGrp="1"/>
          </p:cNvSpPr>
          <p:nvPr>
            <p:ph type="body" idx="1"/>
          </p:nvPr>
        </p:nvSpPr>
        <p:spPr/>
        <p:txBody>
          <a:bodyPr/>
          <a:lstStyle/>
          <a:p>
            <a:endParaRPr lang="en-US"/>
          </a:p>
        </p:txBody>
      </p:sp>
      <p:sp>
        <p:nvSpPr>
          <p:cNvPr id="4" name="Date Placeholder 3"/>
          <p:cNvSpPr>
            <a:spLocks noGrp="1"/>
          </p:cNvSpPr>
          <p:nvPr>
            <p:ph type="dt" sz="half" idx="10"/>
          </p:nvPr>
        </p:nvSpPr>
        <p:spPr/>
        <p:txBody>
          <a:bodyPr/>
          <a:lstStyle/>
          <a:p>
            <a:r>
              <a:rPr lang="es-ES_tradnl" smtClean="0">
                <a:solidFill>
                  <a:prstClr val="black">
                    <a:tint val="75000"/>
                  </a:prstClr>
                </a:solidFill>
              </a:rPr>
              <a:t>30 May - 5 June 2016</a:t>
            </a:r>
            <a:endParaRPr lang="en-US">
              <a:solidFill>
                <a:prstClr val="black">
                  <a:tint val="75000"/>
                </a:prstClr>
              </a:solidFill>
            </a:endParaRPr>
          </a:p>
        </p:txBody>
      </p:sp>
      <p:sp>
        <p:nvSpPr>
          <p:cNvPr id="5" name="Footer Placeholder 4"/>
          <p:cNvSpPr>
            <a:spLocks noGrp="1"/>
          </p:cNvSpPr>
          <p:nvPr>
            <p:ph type="ftr" sz="quarter" idx="11"/>
          </p:nvPr>
        </p:nvSpPr>
        <p:spPr/>
        <p:txBody>
          <a:bodyPr/>
          <a:lstStyle/>
          <a:p>
            <a:r>
              <a:rPr lang="en-GB" smtClean="0">
                <a:solidFill>
                  <a:prstClr val="black">
                    <a:tint val="75000"/>
                  </a:prstClr>
                </a:solidFill>
              </a:rPr>
              <a:t>ECFA LCWS 2016</a:t>
            </a: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9A43A518-2C89-46D8-985F-EB86B73A5824}" type="slidenum">
              <a:rPr lang="en-US" smtClean="0">
                <a:solidFill>
                  <a:prstClr val="black">
                    <a:tint val="75000"/>
                  </a:prstClr>
                </a:solidFill>
              </a:rPr>
              <a:pPr/>
              <a:t>85</a:t>
            </a:fld>
            <a:endParaRPr lang="en-US">
              <a:solidFill>
                <a:prstClr val="black">
                  <a:tint val="75000"/>
                </a:prstClr>
              </a:solidFill>
            </a:endParaRPr>
          </a:p>
        </p:txBody>
      </p:sp>
    </p:spTree>
    <p:extLst>
      <p:ext uri="{BB962C8B-B14F-4D97-AF65-F5344CB8AC3E}">
        <p14:creationId xmlns:p14="http://schemas.microsoft.com/office/powerpoint/2010/main" val="3743612077"/>
      </p:ext>
    </p:extLst>
  </p:cSld>
  <p:clrMapOvr>
    <a:masterClrMapping/>
  </p:clrMapOvr>
  <p:timing>
    <p:tnLst>
      <p:par>
        <p:cTn xmlns:p14="http://schemas.microsoft.com/office/powerpoint/2010/mai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en-US" dirty="0" smtClean="0"/>
              <a:t>Cooling</a:t>
            </a:r>
            <a:endParaRPr lang="en-US" dirty="0"/>
          </a:p>
        </p:txBody>
      </p:sp>
      <p:sp>
        <p:nvSpPr>
          <p:cNvPr id="3" name="Marcador de contenido 2"/>
          <p:cNvSpPr>
            <a:spLocks noGrp="1"/>
          </p:cNvSpPr>
          <p:nvPr>
            <p:ph idx="1"/>
          </p:nvPr>
        </p:nvSpPr>
        <p:spPr/>
        <p:txBody>
          <a:bodyPr/>
          <a:lstStyle/>
          <a:p>
            <a:r>
              <a:rPr lang="en-US" dirty="0" smtClean="0"/>
              <a:t>Extra 2 chillers :</a:t>
            </a:r>
          </a:p>
          <a:p>
            <a:pPr lvl="1"/>
            <a:r>
              <a:rPr lang="en-US" dirty="0" smtClean="0"/>
              <a:t>Power: 5 KW ,  temperature stability: 0,1°C </a:t>
            </a:r>
          </a:p>
          <a:p>
            <a:pPr lvl="1"/>
            <a:r>
              <a:rPr lang="en-US" dirty="0" smtClean="0"/>
              <a:t>For the cooling of:</a:t>
            </a:r>
          </a:p>
          <a:p>
            <a:pPr lvl="2"/>
            <a:r>
              <a:rPr lang="en-US" dirty="0" smtClean="0"/>
              <a:t>The DUT’s and/or </a:t>
            </a:r>
            <a:r>
              <a:rPr lang="en-US" dirty="0"/>
              <a:t>R</a:t>
            </a:r>
            <a:r>
              <a:rPr lang="en-US" dirty="0" smtClean="0"/>
              <a:t>F load</a:t>
            </a:r>
          </a:p>
          <a:p>
            <a:pPr lvl="2"/>
            <a:r>
              <a:rPr lang="es-ES" dirty="0"/>
              <a:t>T</a:t>
            </a:r>
            <a:r>
              <a:rPr lang="en-US" dirty="0" smtClean="0"/>
              <a:t>he future pulse-compressor</a:t>
            </a:r>
          </a:p>
          <a:p>
            <a:pPr lvl="2"/>
            <a:r>
              <a:rPr lang="en-US" dirty="0" smtClean="0"/>
              <a:t>Eventually for the rack electronics. In the XBOXs this was shown to be a need</a:t>
            </a:r>
          </a:p>
          <a:p>
            <a:pPr marL="457200" lvl="1" indent="0">
              <a:buNone/>
            </a:pPr>
            <a:endParaRPr lang="en-US" dirty="0"/>
          </a:p>
        </p:txBody>
      </p:sp>
      <p:sp>
        <p:nvSpPr>
          <p:cNvPr id="4" name="Marcador de fecha 3"/>
          <p:cNvSpPr>
            <a:spLocks noGrp="1"/>
          </p:cNvSpPr>
          <p:nvPr>
            <p:ph type="dt" sz="half" idx="10"/>
          </p:nvPr>
        </p:nvSpPr>
        <p:spPr/>
        <p:txBody>
          <a:bodyPr/>
          <a:lstStyle/>
          <a:p>
            <a:r>
              <a:rPr lang="es-ES_tradnl" smtClean="0">
                <a:solidFill>
                  <a:prstClr val="black">
                    <a:tint val="75000"/>
                  </a:prstClr>
                </a:solidFill>
              </a:rPr>
              <a:t>30 May - 5 June 2016</a:t>
            </a:r>
            <a:endParaRPr lang="en-US">
              <a:solidFill>
                <a:prstClr val="black">
                  <a:tint val="75000"/>
                </a:prstClr>
              </a:solidFill>
            </a:endParaRPr>
          </a:p>
        </p:txBody>
      </p:sp>
      <p:sp>
        <p:nvSpPr>
          <p:cNvPr id="5" name="Marcador de pie de página 4"/>
          <p:cNvSpPr>
            <a:spLocks noGrp="1"/>
          </p:cNvSpPr>
          <p:nvPr>
            <p:ph type="ftr" sz="quarter" idx="11"/>
          </p:nvPr>
        </p:nvSpPr>
        <p:spPr/>
        <p:txBody>
          <a:bodyPr/>
          <a:lstStyle/>
          <a:p>
            <a:r>
              <a:rPr lang="en-GB" smtClean="0"/>
              <a:t>ECFA LCWS 2016</a:t>
            </a:r>
            <a:endParaRPr lang="es-ES" dirty="0"/>
          </a:p>
        </p:txBody>
      </p:sp>
      <p:sp>
        <p:nvSpPr>
          <p:cNvPr id="6" name="Marcador de número de diapositiva 5"/>
          <p:cNvSpPr>
            <a:spLocks noGrp="1"/>
          </p:cNvSpPr>
          <p:nvPr>
            <p:ph type="sldNum" sz="quarter" idx="12"/>
          </p:nvPr>
        </p:nvSpPr>
        <p:spPr/>
        <p:txBody>
          <a:bodyPr/>
          <a:lstStyle/>
          <a:p>
            <a:fld id="{9A43A518-2C89-46D8-985F-EB86B73A5824}" type="slidenum">
              <a:rPr lang="en-US" smtClean="0">
                <a:solidFill>
                  <a:prstClr val="black">
                    <a:tint val="75000"/>
                  </a:prstClr>
                </a:solidFill>
              </a:rPr>
              <a:pPr/>
              <a:t>86</a:t>
            </a:fld>
            <a:endParaRPr lang="en-US">
              <a:solidFill>
                <a:prstClr val="black">
                  <a:tint val="75000"/>
                </a:prstClr>
              </a:solidFill>
            </a:endParaRPr>
          </a:p>
        </p:txBody>
      </p:sp>
      <p:pic>
        <p:nvPicPr>
          <p:cNvPr id="7" name="6 Imagen"/>
          <p:cNvPicPr>
            <a:picLocks noChangeAspect="1"/>
          </p:cNvPicPr>
          <p:nvPr/>
        </p:nvPicPr>
        <p:blipFill rotWithShape="1">
          <a:blip r:embed="rId3" cstate="print">
            <a:extLst>
              <a:ext uri="{28A0092B-C50C-407E-A947-70E740481C1C}">
                <a14:useLocalDpi xmlns:a14="http://schemas.microsoft.com/office/drawing/2010/main" val="0"/>
              </a:ext>
            </a:extLst>
          </a:blip>
          <a:srcRect t="8860" r="7744"/>
          <a:stretch/>
        </p:blipFill>
        <p:spPr>
          <a:xfrm>
            <a:off x="2627784" y="3429000"/>
            <a:ext cx="3887000" cy="2880000"/>
          </a:xfrm>
          <a:prstGeom prst="rect">
            <a:avLst/>
          </a:prstGeom>
        </p:spPr>
      </p:pic>
    </p:spTree>
    <p:extLst>
      <p:ext uri="{BB962C8B-B14F-4D97-AF65-F5344CB8AC3E}">
        <p14:creationId xmlns:p14="http://schemas.microsoft.com/office/powerpoint/2010/main" val="218413495"/>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83568" y="332656"/>
            <a:ext cx="7776864" cy="1342069"/>
          </a:xfrm>
        </p:spPr>
        <p:txBody>
          <a:bodyPr>
            <a:normAutofit/>
          </a:bodyPr>
          <a:lstStyle/>
          <a:p>
            <a:pPr algn="l"/>
            <a:r>
              <a:rPr lang="en-GB" sz="2800" dirty="0" smtClean="0"/>
              <a:t>WP2, 3 and  4:  </a:t>
            </a:r>
            <a:r>
              <a:rPr lang="en-GB" sz="2400" dirty="0" smtClean="0"/>
              <a:t>High-Gradient Accelerating Structures Studies in CLIC and Application for Medical Accelerators</a:t>
            </a:r>
            <a:endParaRPr lang="es-ES" sz="2400" dirty="0"/>
          </a:p>
        </p:txBody>
      </p:sp>
      <p:sp>
        <p:nvSpPr>
          <p:cNvPr id="3" name="Marcador de contenido 2"/>
          <p:cNvSpPr>
            <a:spLocks noGrp="1"/>
          </p:cNvSpPr>
          <p:nvPr>
            <p:ph idx="1"/>
          </p:nvPr>
        </p:nvSpPr>
        <p:spPr>
          <a:xfrm>
            <a:off x="467544" y="1772816"/>
            <a:ext cx="8229600" cy="4680520"/>
          </a:xfrm>
        </p:spPr>
        <p:txBody>
          <a:bodyPr>
            <a:normAutofit/>
          </a:bodyPr>
          <a:lstStyle/>
          <a:p>
            <a:r>
              <a:rPr lang="en-US" dirty="0" smtClean="0"/>
              <a:t>Two Aims:</a:t>
            </a:r>
            <a:endParaRPr lang="en-US" dirty="0" smtClean="0"/>
          </a:p>
          <a:p>
            <a:pPr lvl="1"/>
            <a:r>
              <a:rPr lang="en-US" dirty="0" smtClean="0"/>
              <a:t>Contribution to  the  CLIC HG structures testing</a:t>
            </a:r>
          </a:p>
          <a:p>
            <a:pPr lvl="1"/>
            <a:r>
              <a:rPr lang="en-US" dirty="0" smtClean="0"/>
              <a:t>Applications to medical structures</a:t>
            </a:r>
            <a:endParaRPr lang="en-US" dirty="0"/>
          </a:p>
          <a:p>
            <a:r>
              <a:rPr lang="en-US" dirty="0" smtClean="0"/>
              <a:t>Two aspects</a:t>
            </a:r>
            <a:endParaRPr lang="en-US" dirty="0" smtClean="0"/>
          </a:p>
          <a:p>
            <a:pPr lvl="1"/>
            <a:r>
              <a:rPr lang="en-US" dirty="0" smtClean="0"/>
              <a:t>Measurements and analysis of the results (WP4)</a:t>
            </a:r>
            <a:endParaRPr lang="en-US" dirty="0" smtClean="0"/>
          </a:p>
          <a:p>
            <a:pPr lvl="1"/>
            <a:r>
              <a:rPr lang="en-US" dirty="0" smtClean="0"/>
              <a:t>Hardware  design and construction: electronics (WP2) and mechanics (WP3)</a:t>
            </a:r>
            <a:endParaRPr lang="en-US" dirty="0" smtClean="0"/>
          </a:p>
          <a:p>
            <a:r>
              <a:rPr lang="en-US" dirty="0" smtClean="0"/>
              <a:t>Two sites</a:t>
            </a:r>
            <a:endParaRPr lang="en-US" dirty="0" smtClean="0"/>
          </a:p>
          <a:p>
            <a:pPr lvl="1"/>
            <a:r>
              <a:rPr lang="en-US" dirty="0" smtClean="0"/>
              <a:t>Xboxes at CERN</a:t>
            </a:r>
            <a:endParaRPr lang="en-US" dirty="0" smtClean="0"/>
          </a:p>
          <a:p>
            <a:pPr lvl="1"/>
            <a:r>
              <a:rPr lang="en-US" dirty="0" smtClean="0"/>
              <a:t>HG RF lab at IFIC</a:t>
            </a:r>
            <a:endParaRPr lang="en-US" dirty="0" smtClean="0"/>
          </a:p>
          <a:p>
            <a:pPr lvl="1"/>
            <a:endParaRPr lang="en-US" dirty="0"/>
          </a:p>
        </p:txBody>
      </p:sp>
      <p:sp>
        <p:nvSpPr>
          <p:cNvPr id="4" name="Marcador de fecha 3"/>
          <p:cNvSpPr>
            <a:spLocks noGrp="1"/>
          </p:cNvSpPr>
          <p:nvPr>
            <p:ph type="dt" sz="half" idx="10"/>
          </p:nvPr>
        </p:nvSpPr>
        <p:spPr/>
        <p:txBody>
          <a:bodyPr/>
          <a:lstStyle/>
          <a:p>
            <a:r>
              <a:rPr lang="es-ES_tradnl" smtClean="0">
                <a:solidFill>
                  <a:prstClr val="black">
                    <a:tint val="75000"/>
                  </a:prstClr>
                </a:solidFill>
              </a:rPr>
              <a:t>30 May - 5 June 2016</a:t>
            </a:r>
            <a:endParaRPr lang="en-US">
              <a:solidFill>
                <a:prstClr val="black">
                  <a:tint val="75000"/>
                </a:prstClr>
              </a:solidFill>
            </a:endParaRPr>
          </a:p>
        </p:txBody>
      </p:sp>
      <p:sp>
        <p:nvSpPr>
          <p:cNvPr id="5" name="Marcador de pie de página 4"/>
          <p:cNvSpPr>
            <a:spLocks noGrp="1"/>
          </p:cNvSpPr>
          <p:nvPr>
            <p:ph type="ftr" sz="quarter" idx="11"/>
          </p:nvPr>
        </p:nvSpPr>
        <p:spPr/>
        <p:txBody>
          <a:bodyPr/>
          <a:lstStyle/>
          <a:p>
            <a:r>
              <a:rPr lang="en-GB" smtClean="0"/>
              <a:t>ECFA LCWS 2016</a:t>
            </a:r>
            <a:endParaRPr lang="es-ES" dirty="0"/>
          </a:p>
        </p:txBody>
      </p:sp>
      <p:sp>
        <p:nvSpPr>
          <p:cNvPr id="6" name="Marcador de número de diapositiva 5"/>
          <p:cNvSpPr>
            <a:spLocks noGrp="1"/>
          </p:cNvSpPr>
          <p:nvPr>
            <p:ph type="sldNum" sz="quarter" idx="12"/>
          </p:nvPr>
        </p:nvSpPr>
        <p:spPr/>
        <p:txBody>
          <a:bodyPr/>
          <a:lstStyle/>
          <a:p>
            <a:fld id="{9A43A518-2C89-46D8-985F-EB86B73A5824}" type="slidenum">
              <a:rPr lang="en-US" smtClean="0">
                <a:solidFill>
                  <a:prstClr val="black">
                    <a:tint val="75000"/>
                  </a:prstClr>
                </a:solidFill>
              </a:rPr>
              <a:pPr/>
              <a:t>9</a:t>
            </a:fld>
            <a:endParaRPr lang="en-US">
              <a:solidFill>
                <a:prstClr val="black">
                  <a:tint val="75000"/>
                </a:prstClr>
              </a:solidFill>
            </a:endParaRPr>
          </a:p>
        </p:txBody>
      </p:sp>
    </p:spTree>
    <p:extLst>
      <p:ext uri="{BB962C8B-B14F-4D97-AF65-F5344CB8AC3E}">
        <p14:creationId xmlns:p14="http://schemas.microsoft.com/office/powerpoint/2010/main" val="1896621883"/>
      </p:ext>
    </p:extLst>
  </p:cSld>
  <p:clrMapOvr>
    <a:masterClrMapping/>
  </p:clrMapOvr>
  <mc:AlternateContent xmlns:mc="http://schemas.openxmlformats.org/markup-compatibility/2006">
    <mc:Choice xmlns:p14="http://schemas.microsoft.com/office/powerpoint/2010/main" Requires="p14">
      <p:transition spd="slow" p14:dur="2000">
        <p14:prism isContent="1"/>
      </p:transition>
    </mc:Choice>
    <mc:Fallback>
      <p:transition xmlns:p14="http://schemas.microsoft.com/office/powerpoint/2010/main" spd="slow">
        <p:fade/>
      </p:transition>
    </mc:Fallback>
  </mc:AlternateContent>
  <p:timing>
    <p:tnLst>
      <p:par>
        <p:cTn xmlns:p14="http://schemas.microsoft.com/office/powerpoint/2010/main" id="1" dur="indefinite" restart="never" nodeType="tmRoot"/>
      </p:par>
    </p:tnLst>
  </p:timing>
</p:sld>
</file>

<file path=ppt/theme/theme1.xml><?xml version="1.0" encoding="utf-8"?>
<a:theme xmlns:a="http://schemas.openxmlformats.org/drawingml/2006/main" name="PersonalThemeJGN2015_v2">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otalTime>23810</TotalTime>
  <Words>10475</Words>
  <Application>Microsoft Macintosh PowerPoint</Application>
  <PresentationFormat>Presentación en pantalla (4:3)</PresentationFormat>
  <Paragraphs>1343</Paragraphs>
  <Slides>86</Slides>
  <Notes>43</Notes>
  <HiddenSlides>0</HiddenSlides>
  <MMClips>0</MMClips>
  <ScaleCrop>false</ScaleCrop>
  <HeadingPairs>
    <vt:vector size="4" baseType="variant">
      <vt:variant>
        <vt:lpstr>Tema</vt:lpstr>
      </vt:variant>
      <vt:variant>
        <vt:i4>1</vt:i4>
      </vt:variant>
      <vt:variant>
        <vt:lpstr>Títulos de diapositiva</vt:lpstr>
      </vt:variant>
      <vt:variant>
        <vt:i4>86</vt:i4>
      </vt:variant>
    </vt:vector>
  </HeadingPairs>
  <TitlesOfParts>
    <vt:vector size="87" baseType="lpstr">
      <vt:lpstr>PersonalThemeJGN2015_v2</vt:lpstr>
      <vt:lpstr>The IFIC-CLIC Collaboration: KE2638/BE/CLIC  “Development of accelerator science and technologies associated with the CLIC accelerating structure design”  </vt:lpstr>
      <vt:lpstr>The Compact Linear Collider </vt:lpstr>
      <vt:lpstr>The WPs: Technical Specifications</vt:lpstr>
      <vt:lpstr>WP1:  Stripline BPM Development for the CLIC Drive Beam</vt:lpstr>
      <vt:lpstr>First Stripline BPM Prototype</vt:lpstr>
      <vt:lpstr>Stripline BPM Prototype for the CLIC TBM</vt:lpstr>
      <vt:lpstr>CLIC Two-Beam Module (TBM) Installation</vt:lpstr>
      <vt:lpstr>WP1: Future work ( to be finished in June 2016 )</vt:lpstr>
      <vt:lpstr>WP2, 3 and  4:  High-Gradient Accelerating Structures Studies in CLIC and Application for Medical Accelerators</vt:lpstr>
      <vt:lpstr>High-Gradient technology: Motivation</vt:lpstr>
      <vt:lpstr>The CLIC High-Gradient testing programme</vt:lpstr>
      <vt:lpstr>The Xboxes at CERN</vt:lpstr>
      <vt:lpstr>High-Gradient studies</vt:lpstr>
      <vt:lpstr>High-Gradient studies</vt:lpstr>
      <vt:lpstr>Presentación de PowerPoint</vt:lpstr>
      <vt:lpstr>Xbox-1 Dogleg Beam-loading experiment</vt:lpstr>
      <vt:lpstr>Xbox-1 Dogleg Beam-loading experiment</vt:lpstr>
      <vt:lpstr>Xbox-1 Dogleg Beam-loading experiment</vt:lpstr>
      <vt:lpstr>Xbox-1 Dogleg Beam-loading experiment</vt:lpstr>
      <vt:lpstr>Xbox-1 Dogleg Beam-loading experiment</vt:lpstr>
      <vt:lpstr>Xbox-2 test stand</vt:lpstr>
      <vt:lpstr>Xbox-2 test stand</vt:lpstr>
      <vt:lpstr>Xbox-2 test stand</vt:lpstr>
      <vt:lpstr>Xbox-2 test stand</vt:lpstr>
      <vt:lpstr>Xbox-2 test stand</vt:lpstr>
      <vt:lpstr>WP4: Summary XBOXes</vt:lpstr>
      <vt:lpstr>The XBOX3 </vt:lpstr>
      <vt:lpstr>The XBOX3 inspiration</vt:lpstr>
      <vt:lpstr>Xbox3 RF network installed and under vacuum </vt:lpstr>
      <vt:lpstr>LLRF Electronics responsibilities</vt:lpstr>
      <vt:lpstr>Log detectors</vt:lpstr>
      <vt:lpstr>PLL synthesizers</vt:lpstr>
      <vt:lpstr>Up and down-mixers</vt:lpstr>
      <vt:lpstr>Trigger-interlock box and RF distributor </vt:lpstr>
      <vt:lpstr>Commissioning in lab of LLRF </vt:lpstr>
      <vt:lpstr>Commissioning of the XBOX3</vt:lpstr>
      <vt:lpstr>WP2: Summary XBOX3</vt:lpstr>
      <vt:lpstr>High-Gradient in hadrontherapy accelerators</vt:lpstr>
      <vt:lpstr>High-Gradient in hadrontherapy accelerators</vt:lpstr>
      <vt:lpstr>High-Gradient in hadrontherapy accelerators</vt:lpstr>
      <vt:lpstr>High-Gradient in hadrontherapy accelerators</vt:lpstr>
      <vt:lpstr>High-Gradient in hadrontherapy accelerators</vt:lpstr>
      <vt:lpstr>IFIC-IFIMED HG RF laboratory</vt:lpstr>
      <vt:lpstr>IFIC-IFIMED HG RF labs</vt:lpstr>
      <vt:lpstr>IFIC-IFIMED HG RF laboratory</vt:lpstr>
      <vt:lpstr>IFIC-IFIMED HG RF laboratory</vt:lpstr>
      <vt:lpstr> The System layout</vt:lpstr>
      <vt:lpstr>IFIC-IFIMED HG RF laboratory</vt:lpstr>
      <vt:lpstr>The HPRF subsystem: 3D design</vt:lpstr>
      <vt:lpstr>The HPRF subsystem: lab integration</vt:lpstr>
      <vt:lpstr>The HPRF subsystem: lab integration</vt:lpstr>
      <vt:lpstr>The bunker: The real lab</vt:lpstr>
      <vt:lpstr>The HPRF subsystem: status</vt:lpstr>
      <vt:lpstr>The HPRF subsystem: status</vt:lpstr>
      <vt:lpstr>LLRF subsystem</vt:lpstr>
      <vt:lpstr>WP2: Summary IFIC-IFIMED HG RF lab</vt:lpstr>
      <vt:lpstr>Vacuum</vt:lpstr>
      <vt:lpstr>Vacuum simulations:  Seff: 38 l/s , 3 pumps</vt:lpstr>
      <vt:lpstr>Vacuum simulations: pumping speed</vt:lpstr>
      <vt:lpstr>Cooling</vt:lpstr>
      <vt:lpstr>WP3: Summary IFIC-IFIMED HG RF lab</vt:lpstr>
      <vt:lpstr>Conclusions</vt:lpstr>
      <vt:lpstr>THANKS FOR YOUR ATTENTION</vt:lpstr>
      <vt:lpstr>EXTRA SLIDES WP1</vt:lpstr>
      <vt:lpstr>Linearity/Sensitivity Tests</vt:lpstr>
      <vt:lpstr>Resolution Tests</vt:lpstr>
      <vt:lpstr>Sensitivity to PETS RF power at 12 GHz</vt:lpstr>
      <vt:lpstr>EXTRA SLIDES WP4 XBOXES</vt:lpstr>
      <vt:lpstr>Compact Linear Collider</vt:lpstr>
      <vt:lpstr>Vacuum breakdown phenomena</vt:lpstr>
      <vt:lpstr>EXTRA SLIDES WP2 XBOXES</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EXTRA SLIDES WP2 IFIC RF</vt:lpstr>
      <vt:lpstr>The XBOX inspiration</vt:lpstr>
      <vt:lpstr>XBOX3  and IFIC-IFIMED HG RF lab</vt:lpstr>
      <vt:lpstr>The LLRF system: status (1)</vt:lpstr>
      <vt:lpstr>The LLRF system: status (2)</vt:lpstr>
      <vt:lpstr>EXTRA SLIDES WP3 IFIC RF</vt:lpstr>
      <vt:lpstr>Cooling</vt:lpstr>
    </vt:vector>
  </TitlesOfParts>
  <Company>Hewlett-Packard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Statistical analysis of RF conditioning and breakdowns</dc:title>
  <dc:creator>Jorge Giner Navarro</dc:creator>
  <cp:lastModifiedBy>Angeles Faus-Golfe</cp:lastModifiedBy>
  <cp:revision>323</cp:revision>
  <cp:lastPrinted>2015-10-05T08:42:25Z</cp:lastPrinted>
  <dcterms:created xsi:type="dcterms:W3CDTF">2015-06-18T02:46:22Z</dcterms:created>
  <dcterms:modified xsi:type="dcterms:W3CDTF">2016-05-28T21:40:51Z</dcterms:modified>
</cp:coreProperties>
</file>