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7"/>
  </p:notesMasterIdLst>
  <p:sldIdLst>
    <p:sldId id="308" r:id="rId2"/>
    <p:sldId id="372" r:id="rId3"/>
    <p:sldId id="373" r:id="rId4"/>
    <p:sldId id="374" r:id="rId5"/>
    <p:sldId id="376" r:id="rId6"/>
    <p:sldId id="377" r:id="rId7"/>
    <p:sldId id="378" r:id="rId8"/>
    <p:sldId id="379" r:id="rId9"/>
    <p:sldId id="380" r:id="rId10"/>
    <p:sldId id="381" r:id="rId11"/>
    <p:sldId id="382" r:id="rId12"/>
    <p:sldId id="383" r:id="rId13"/>
    <p:sldId id="384" r:id="rId14"/>
    <p:sldId id="385" r:id="rId15"/>
    <p:sldId id="386" r:id="rId16"/>
  </p:sldIdLst>
  <p:sldSz cx="9144000" cy="6858000" type="screen4x3"/>
  <p:notesSz cx="6858000" cy="9144000"/>
  <p:defaultTextStyle>
    <a:defPPr>
      <a:defRPr lang="en-US"/>
    </a:defPPr>
    <a:lvl1pPr marL="0" algn="l" defTabSz="456964" rtl="0" eaLnBrk="1" latinLnBrk="0" hangingPunct="1">
      <a:defRPr sz="1800" kern="1200">
        <a:solidFill>
          <a:schemeClr val="tx1"/>
        </a:solidFill>
        <a:latin typeface="+mn-lt"/>
        <a:ea typeface="+mn-ea"/>
        <a:cs typeface="+mn-cs"/>
      </a:defRPr>
    </a:lvl1pPr>
    <a:lvl2pPr marL="456964" algn="l" defTabSz="456964" rtl="0" eaLnBrk="1" latinLnBrk="0" hangingPunct="1">
      <a:defRPr sz="1800" kern="1200">
        <a:solidFill>
          <a:schemeClr val="tx1"/>
        </a:solidFill>
        <a:latin typeface="+mn-lt"/>
        <a:ea typeface="+mn-ea"/>
        <a:cs typeface="+mn-cs"/>
      </a:defRPr>
    </a:lvl2pPr>
    <a:lvl3pPr marL="913930" algn="l" defTabSz="456964" rtl="0" eaLnBrk="1" latinLnBrk="0" hangingPunct="1">
      <a:defRPr sz="1800" kern="1200">
        <a:solidFill>
          <a:schemeClr val="tx1"/>
        </a:solidFill>
        <a:latin typeface="+mn-lt"/>
        <a:ea typeface="+mn-ea"/>
        <a:cs typeface="+mn-cs"/>
      </a:defRPr>
    </a:lvl3pPr>
    <a:lvl4pPr marL="1370895" algn="l" defTabSz="456964" rtl="0" eaLnBrk="1" latinLnBrk="0" hangingPunct="1">
      <a:defRPr sz="1800" kern="1200">
        <a:solidFill>
          <a:schemeClr val="tx1"/>
        </a:solidFill>
        <a:latin typeface="+mn-lt"/>
        <a:ea typeface="+mn-ea"/>
        <a:cs typeface="+mn-cs"/>
      </a:defRPr>
    </a:lvl4pPr>
    <a:lvl5pPr marL="1827859" algn="l" defTabSz="456964" rtl="0" eaLnBrk="1" latinLnBrk="0" hangingPunct="1">
      <a:defRPr sz="1800" kern="1200">
        <a:solidFill>
          <a:schemeClr val="tx1"/>
        </a:solidFill>
        <a:latin typeface="+mn-lt"/>
        <a:ea typeface="+mn-ea"/>
        <a:cs typeface="+mn-cs"/>
      </a:defRPr>
    </a:lvl5pPr>
    <a:lvl6pPr marL="2284823" algn="l" defTabSz="456964" rtl="0" eaLnBrk="1" latinLnBrk="0" hangingPunct="1">
      <a:defRPr sz="1800" kern="1200">
        <a:solidFill>
          <a:schemeClr val="tx1"/>
        </a:solidFill>
        <a:latin typeface="+mn-lt"/>
        <a:ea typeface="+mn-ea"/>
        <a:cs typeface="+mn-cs"/>
      </a:defRPr>
    </a:lvl6pPr>
    <a:lvl7pPr marL="2741789" algn="l" defTabSz="456964" rtl="0" eaLnBrk="1" latinLnBrk="0" hangingPunct="1">
      <a:defRPr sz="1800" kern="1200">
        <a:solidFill>
          <a:schemeClr val="tx1"/>
        </a:solidFill>
        <a:latin typeface="+mn-lt"/>
        <a:ea typeface="+mn-ea"/>
        <a:cs typeface="+mn-cs"/>
      </a:defRPr>
    </a:lvl7pPr>
    <a:lvl8pPr marL="3198752" algn="l" defTabSz="456964" rtl="0" eaLnBrk="1" latinLnBrk="0" hangingPunct="1">
      <a:defRPr sz="1800" kern="1200">
        <a:solidFill>
          <a:schemeClr val="tx1"/>
        </a:solidFill>
        <a:latin typeface="+mn-lt"/>
        <a:ea typeface="+mn-ea"/>
        <a:cs typeface="+mn-cs"/>
      </a:defRPr>
    </a:lvl8pPr>
    <a:lvl9pPr marL="3655717" algn="l" defTabSz="456964"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3" autoAdjust="0"/>
    <p:restoredTop sz="96880" autoAdjust="0"/>
  </p:normalViewPr>
  <p:slideViewPr>
    <p:cSldViewPr snapToGrid="0" snapToObjects="1">
      <p:cViewPr varScale="1">
        <p:scale>
          <a:sx n="93" d="100"/>
          <a:sy n="93" d="100"/>
        </p:scale>
        <p:origin x="-104"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100" d="100"/>
          <a:sy n="100" d="100"/>
        </p:scale>
        <p:origin x="-336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3E2CC0-D517-6844-8CC7-DCFCE0959387}" type="datetimeFigureOut">
              <a:rPr lang="en-US" smtClean="0"/>
              <a:pPr/>
              <a:t>5/25/16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4EEC30-89C2-1D4A-931E-7B66676FEAEB}" type="slidenum">
              <a:rPr lang="en-GB" smtClean="0"/>
              <a:pPr/>
              <a:t>‹#›</a:t>
            </a:fld>
            <a:endParaRPr lang="en-GB" dirty="0"/>
          </a:p>
        </p:txBody>
      </p:sp>
    </p:spTree>
    <p:extLst>
      <p:ext uri="{BB962C8B-B14F-4D97-AF65-F5344CB8AC3E}">
        <p14:creationId xmlns:p14="http://schemas.microsoft.com/office/powerpoint/2010/main" val="2221024043"/>
      </p:ext>
    </p:extLst>
  </p:cSld>
  <p:clrMap bg1="lt1" tx1="dk1" bg2="lt2" tx2="dk2" accent1="accent1" accent2="accent2" accent3="accent3" accent4="accent4" accent5="accent5" accent6="accent6" hlink="hlink" folHlink="folHlink"/>
  <p:notesStyle>
    <a:lvl1pPr marL="0" algn="l" defTabSz="456964" rtl="0" eaLnBrk="1" latinLnBrk="0" hangingPunct="1">
      <a:defRPr sz="1200" kern="1200">
        <a:solidFill>
          <a:schemeClr val="tx1"/>
        </a:solidFill>
        <a:latin typeface="+mn-lt"/>
        <a:ea typeface="+mn-ea"/>
        <a:cs typeface="+mn-cs"/>
      </a:defRPr>
    </a:lvl1pPr>
    <a:lvl2pPr marL="456964" algn="l" defTabSz="456964" rtl="0" eaLnBrk="1" latinLnBrk="0" hangingPunct="1">
      <a:defRPr sz="1200" kern="1200">
        <a:solidFill>
          <a:schemeClr val="tx1"/>
        </a:solidFill>
        <a:latin typeface="+mn-lt"/>
        <a:ea typeface="+mn-ea"/>
        <a:cs typeface="+mn-cs"/>
      </a:defRPr>
    </a:lvl2pPr>
    <a:lvl3pPr marL="913930" algn="l" defTabSz="456964" rtl="0" eaLnBrk="1" latinLnBrk="0" hangingPunct="1">
      <a:defRPr sz="1200" kern="1200">
        <a:solidFill>
          <a:schemeClr val="tx1"/>
        </a:solidFill>
        <a:latin typeface="+mn-lt"/>
        <a:ea typeface="+mn-ea"/>
        <a:cs typeface="+mn-cs"/>
      </a:defRPr>
    </a:lvl3pPr>
    <a:lvl4pPr marL="1370895" algn="l" defTabSz="456964" rtl="0" eaLnBrk="1" latinLnBrk="0" hangingPunct="1">
      <a:defRPr sz="1200" kern="1200">
        <a:solidFill>
          <a:schemeClr val="tx1"/>
        </a:solidFill>
        <a:latin typeface="+mn-lt"/>
        <a:ea typeface="+mn-ea"/>
        <a:cs typeface="+mn-cs"/>
      </a:defRPr>
    </a:lvl4pPr>
    <a:lvl5pPr marL="1827859" algn="l" defTabSz="456964" rtl="0" eaLnBrk="1" latinLnBrk="0" hangingPunct="1">
      <a:defRPr sz="1200" kern="1200">
        <a:solidFill>
          <a:schemeClr val="tx1"/>
        </a:solidFill>
        <a:latin typeface="+mn-lt"/>
        <a:ea typeface="+mn-ea"/>
        <a:cs typeface="+mn-cs"/>
      </a:defRPr>
    </a:lvl5pPr>
    <a:lvl6pPr marL="2284823" algn="l" defTabSz="456964" rtl="0" eaLnBrk="1" latinLnBrk="0" hangingPunct="1">
      <a:defRPr sz="1200" kern="1200">
        <a:solidFill>
          <a:schemeClr val="tx1"/>
        </a:solidFill>
        <a:latin typeface="+mn-lt"/>
        <a:ea typeface="+mn-ea"/>
        <a:cs typeface="+mn-cs"/>
      </a:defRPr>
    </a:lvl6pPr>
    <a:lvl7pPr marL="2741789" algn="l" defTabSz="456964" rtl="0" eaLnBrk="1" latinLnBrk="0" hangingPunct="1">
      <a:defRPr sz="1200" kern="1200">
        <a:solidFill>
          <a:schemeClr val="tx1"/>
        </a:solidFill>
        <a:latin typeface="+mn-lt"/>
        <a:ea typeface="+mn-ea"/>
        <a:cs typeface="+mn-cs"/>
      </a:defRPr>
    </a:lvl7pPr>
    <a:lvl8pPr marL="3198752" algn="l" defTabSz="456964" rtl="0" eaLnBrk="1" latinLnBrk="0" hangingPunct="1">
      <a:defRPr sz="1200" kern="1200">
        <a:solidFill>
          <a:schemeClr val="tx1"/>
        </a:solidFill>
        <a:latin typeface="+mn-lt"/>
        <a:ea typeface="+mn-ea"/>
        <a:cs typeface="+mn-cs"/>
      </a:defRPr>
    </a:lvl8pPr>
    <a:lvl9pPr marL="3655717" algn="l" defTabSz="4569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43000" y="693738"/>
            <a:ext cx="4572000" cy="3429000"/>
          </a:xfrm>
          <a:solidFill>
            <a:srgbClr val="729FCF"/>
          </a:solidFill>
          <a:ln w="25400">
            <a:solidFill>
              <a:srgbClr val="3465A4"/>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542737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FD29ED8-C242-DD43-A806-D91017461E52}" type="slidenum">
              <a:rPr lang="en-US"/>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8" y="2626306"/>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Arial"/>
                <a:cs typeface="Arial"/>
              </a:defRPr>
            </a:lvl1pPr>
            <a:lvl2pPr marL="456916" indent="0" algn="ctr">
              <a:buNone/>
              <a:defRPr>
                <a:solidFill>
                  <a:schemeClr val="tx1">
                    <a:tint val="75000"/>
                  </a:schemeClr>
                </a:solidFill>
              </a:defRPr>
            </a:lvl2pPr>
            <a:lvl3pPr marL="913839" indent="0" algn="ctr">
              <a:buNone/>
              <a:defRPr>
                <a:solidFill>
                  <a:schemeClr val="tx1">
                    <a:tint val="75000"/>
                  </a:schemeClr>
                </a:solidFill>
              </a:defRPr>
            </a:lvl3pPr>
            <a:lvl4pPr marL="1370758" indent="0" algn="ctr">
              <a:buNone/>
              <a:defRPr>
                <a:solidFill>
                  <a:schemeClr val="tx1">
                    <a:tint val="75000"/>
                  </a:schemeClr>
                </a:solidFill>
              </a:defRPr>
            </a:lvl4pPr>
            <a:lvl5pPr marL="1827676" indent="0" algn="ctr">
              <a:buNone/>
              <a:defRPr>
                <a:solidFill>
                  <a:schemeClr val="tx1">
                    <a:tint val="75000"/>
                  </a:schemeClr>
                </a:solidFill>
              </a:defRPr>
            </a:lvl5pPr>
            <a:lvl6pPr marL="2284594" indent="0" algn="ctr">
              <a:buNone/>
              <a:defRPr>
                <a:solidFill>
                  <a:schemeClr val="tx1">
                    <a:tint val="75000"/>
                  </a:schemeClr>
                </a:solidFill>
              </a:defRPr>
            </a:lvl6pPr>
            <a:lvl7pPr marL="2741515" indent="0" algn="ctr">
              <a:buNone/>
              <a:defRPr>
                <a:solidFill>
                  <a:schemeClr val="tx1">
                    <a:tint val="75000"/>
                  </a:schemeClr>
                </a:solidFill>
              </a:defRPr>
            </a:lvl7pPr>
            <a:lvl8pPr marL="3198434" indent="0" algn="ctr">
              <a:buNone/>
              <a:defRPr>
                <a:solidFill>
                  <a:schemeClr val="tx1">
                    <a:tint val="75000"/>
                  </a:schemeClr>
                </a:solidFill>
              </a:defRPr>
            </a:lvl8pPr>
            <a:lvl9pPr marL="3655352"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2"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69" y="-23087"/>
            <a:ext cx="9282545" cy="6961909"/>
          </a:xfrm>
          <a:prstGeom prst="rect">
            <a:avLst/>
          </a:prstGeom>
          <a:solidFill>
            <a:srgbClr val="692A36"/>
          </a:solid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8" y="1789547"/>
            <a:ext cx="7481455" cy="3844636"/>
          </a:xfrm>
          <a:prstGeom prst="rect">
            <a:avLst/>
          </a:prstGeom>
        </p:spPr>
        <p:txBody>
          <a:bodyPr lIns="0" rIns="0"/>
          <a:lstStyle>
            <a:lvl2pPr marL="415382" indent="-415382">
              <a:defRPr sz="2200">
                <a:latin typeface="Arial"/>
                <a:cs typeface="Arial"/>
              </a:defRPr>
            </a:lvl2pPr>
            <a:lvl3pPr marL="731243" indent="-315864">
              <a:defRPr sz="1800">
                <a:latin typeface="Arial"/>
                <a:cs typeface="Arial"/>
              </a:defRPr>
            </a:lvl3pPr>
            <a:lvl4pPr marL="1038454" indent="-307210">
              <a:buFont typeface="Lucida Grande"/>
              <a:buChar char="‒"/>
              <a:defRPr sz="1600">
                <a:latin typeface="Arial"/>
                <a:cs typeface="Arial"/>
              </a:defRPr>
            </a:lvl4pPr>
            <a:lvl5pPr marL="1246143" indent="-207689">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Title 1"/>
          <p:cNvSpPr>
            <a:spLocks noGrp="1"/>
          </p:cNvSpPr>
          <p:nvPr>
            <p:ph type="title"/>
          </p:nvPr>
        </p:nvSpPr>
        <p:spPr>
          <a:xfrm>
            <a:off x="831278" y="1023703"/>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4"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8" y="2906718"/>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6916" indent="0">
              <a:buNone/>
              <a:defRPr sz="1800">
                <a:solidFill>
                  <a:schemeClr val="tx1">
                    <a:tint val="75000"/>
                  </a:schemeClr>
                </a:solidFill>
              </a:defRPr>
            </a:lvl2pPr>
            <a:lvl3pPr marL="913839" indent="0">
              <a:buNone/>
              <a:defRPr sz="1600">
                <a:solidFill>
                  <a:schemeClr val="tx1">
                    <a:tint val="75000"/>
                  </a:schemeClr>
                </a:solidFill>
              </a:defRPr>
            </a:lvl3pPr>
            <a:lvl4pPr marL="1370758" indent="0">
              <a:buNone/>
              <a:defRPr sz="1400">
                <a:solidFill>
                  <a:schemeClr val="tx1">
                    <a:tint val="75000"/>
                  </a:schemeClr>
                </a:solidFill>
              </a:defRPr>
            </a:lvl4pPr>
            <a:lvl5pPr marL="1827676" indent="0">
              <a:buNone/>
              <a:defRPr sz="1400">
                <a:solidFill>
                  <a:schemeClr val="tx1">
                    <a:tint val="75000"/>
                  </a:schemeClr>
                </a:solidFill>
              </a:defRPr>
            </a:lvl5pPr>
            <a:lvl6pPr marL="2284594" indent="0">
              <a:buNone/>
              <a:defRPr sz="1400">
                <a:solidFill>
                  <a:schemeClr val="tx1">
                    <a:tint val="75000"/>
                  </a:schemeClr>
                </a:solidFill>
              </a:defRPr>
            </a:lvl6pPr>
            <a:lvl7pPr marL="2741515" indent="0">
              <a:buNone/>
              <a:defRPr sz="1400">
                <a:solidFill>
                  <a:schemeClr val="tx1">
                    <a:tint val="75000"/>
                  </a:schemeClr>
                </a:solidFill>
              </a:defRPr>
            </a:lvl7pPr>
            <a:lvl8pPr marL="3198434" indent="0">
              <a:buNone/>
              <a:defRPr sz="1400">
                <a:solidFill>
                  <a:schemeClr val="tx1">
                    <a:tint val="75000"/>
                  </a:schemeClr>
                </a:solidFill>
              </a:defRPr>
            </a:lvl8pPr>
            <a:lvl9pPr marL="3655352"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7" name="Title 1"/>
          <p:cNvSpPr>
            <a:spLocks noGrp="1"/>
          </p:cNvSpPr>
          <p:nvPr>
            <p:ph type="title"/>
          </p:nvPr>
        </p:nvSpPr>
        <p:spPr>
          <a:xfrm>
            <a:off x="831278"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0"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8" y="1023703"/>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0"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1"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31" y="1847274"/>
            <a:ext cx="3574473" cy="3891587"/>
          </a:xfrm>
          <a:prstGeom prst="rect">
            <a:avLst/>
          </a:prstGeom>
        </p:spPr>
        <p:txBody>
          <a:bodyPr lIns="0" rIns="0"/>
          <a:lstStyle>
            <a:lvl2pPr marL="415382" indent="-415382">
              <a:defRPr sz="2200">
                <a:latin typeface="Arial"/>
                <a:cs typeface="Arial"/>
              </a:defRPr>
            </a:lvl2pPr>
            <a:lvl3pPr marL="833648" indent="-310095">
              <a:defRPr sz="1800">
                <a:latin typeface="Arial"/>
                <a:cs typeface="Arial"/>
              </a:defRPr>
            </a:lvl3pPr>
            <a:lvl4pPr marL="1091818" indent="-261056">
              <a:buFont typeface="Lucida Grande"/>
              <a:buChar char="‒"/>
              <a:defRPr sz="1600">
                <a:latin typeface="Arial"/>
                <a:cs typeface="Arial"/>
              </a:defRPr>
            </a:lvl4pPr>
            <a:lvl5pPr marL="1354316" indent="-207689">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10" y="1847274"/>
            <a:ext cx="3574473" cy="3891587"/>
          </a:xfrm>
          <a:prstGeom prst="rect">
            <a:avLst/>
          </a:prstGeom>
        </p:spPr>
        <p:txBody>
          <a:bodyPr lIns="0" rIns="0"/>
          <a:lstStyle>
            <a:lvl2pPr marL="415382" indent="-415382">
              <a:defRPr sz="2200">
                <a:latin typeface="Arial"/>
                <a:cs typeface="Arial"/>
              </a:defRPr>
            </a:lvl2pPr>
            <a:lvl3pPr marL="731243" indent="-315864">
              <a:defRPr sz="1800">
                <a:latin typeface="Arial"/>
                <a:cs typeface="Arial"/>
              </a:defRPr>
            </a:lvl3pPr>
            <a:lvl4pPr marL="1038454" indent="-307210">
              <a:buFont typeface="Lucida Grande"/>
              <a:buChar char="‒"/>
              <a:defRPr sz="1600">
                <a:latin typeface="Arial"/>
                <a:cs typeface="Arial"/>
              </a:defRPr>
            </a:lvl4pPr>
            <a:lvl5pPr marL="1246143" indent="-207689" defTabSz="334613">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31278" y="1023703"/>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6"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7"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4"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6916" indent="0">
              <a:buNone/>
              <a:defRPr sz="2000" b="1"/>
            </a:lvl2pPr>
            <a:lvl3pPr marL="913839" indent="0">
              <a:buNone/>
              <a:defRPr sz="1800" b="1"/>
            </a:lvl3pPr>
            <a:lvl4pPr marL="1370758" indent="0">
              <a:buNone/>
              <a:defRPr sz="1600" b="1"/>
            </a:lvl4pPr>
            <a:lvl5pPr marL="1827676" indent="0">
              <a:buNone/>
              <a:defRPr sz="1600" b="1"/>
            </a:lvl5pPr>
            <a:lvl6pPr marL="2284594" indent="0">
              <a:buNone/>
              <a:defRPr sz="1600" b="1"/>
            </a:lvl6pPr>
            <a:lvl7pPr marL="2741515" indent="0">
              <a:buNone/>
              <a:defRPr sz="1600" b="1"/>
            </a:lvl7pPr>
            <a:lvl8pPr marL="3198434" indent="0">
              <a:buNone/>
              <a:defRPr sz="1600" b="1"/>
            </a:lvl8pPr>
            <a:lvl9pPr marL="3655352"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8"/>
            <a:ext cx="3609880" cy="470405"/>
          </a:xfrm>
          <a:prstGeom prst="rect">
            <a:avLst/>
          </a:prstGeom>
        </p:spPr>
        <p:txBody>
          <a:bodyPr lIns="0" tIns="0" rIns="0" bIns="0" anchor="b">
            <a:normAutofit/>
          </a:bodyPr>
          <a:lstStyle>
            <a:lvl1pPr marL="0" indent="0" algn="l">
              <a:buNone/>
              <a:defRPr sz="1800" b="1">
                <a:latin typeface="Arial"/>
                <a:cs typeface="Arial"/>
              </a:defRPr>
            </a:lvl1pPr>
            <a:lvl2pPr marL="456916" indent="0">
              <a:buNone/>
              <a:defRPr sz="2000" b="1"/>
            </a:lvl2pPr>
            <a:lvl3pPr marL="913839" indent="0">
              <a:buNone/>
              <a:defRPr sz="1800" b="1"/>
            </a:lvl3pPr>
            <a:lvl4pPr marL="1370758" indent="0">
              <a:buNone/>
              <a:defRPr sz="1600" b="1"/>
            </a:lvl4pPr>
            <a:lvl5pPr marL="1827676" indent="0">
              <a:buNone/>
              <a:defRPr sz="1600" b="1"/>
            </a:lvl5pPr>
            <a:lvl6pPr marL="2284594" indent="0">
              <a:buNone/>
              <a:defRPr sz="1600" b="1"/>
            </a:lvl6pPr>
            <a:lvl7pPr marL="2741515" indent="0">
              <a:buNone/>
              <a:defRPr sz="1600" b="1"/>
            </a:lvl7pPr>
            <a:lvl8pPr marL="3198434" indent="0">
              <a:buNone/>
              <a:defRPr sz="1600" b="1"/>
            </a:lvl8pPr>
            <a:lvl9pPr marL="3655352"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4" y="2332185"/>
            <a:ext cx="3671455" cy="3502120"/>
          </a:xfrm>
          <a:prstGeom prst="rect">
            <a:avLst/>
          </a:prstGeom>
        </p:spPr>
        <p:txBody>
          <a:bodyPr lIns="0" rIns="0"/>
          <a:lstStyle>
            <a:lvl2pPr marL="415382" indent="-415382">
              <a:defRPr sz="2200">
                <a:latin typeface="Arial"/>
                <a:cs typeface="Arial"/>
              </a:defRPr>
            </a:lvl2pPr>
            <a:lvl3pPr marL="833648" indent="-310095">
              <a:defRPr sz="1800">
                <a:latin typeface="Arial"/>
                <a:cs typeface="Arial"/>
              </a:defRPr>
            </a:lvl3pPr>
            <a:lvl4pPr marL="1091818" indent="-261056">
              <a:buFont typeface="Lucida Grande"/>
              <a:buChar char="‒"/>
              <a:defRPr sz="1600">
                <a:latin typeface="Arial"/>
                <a:cs typeface="Arial"/>
              </a:defRPr>
            </a:lvl4pPr>
            <a:lvl5pPr marL="1354316" indent="-207689">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4"/>
            <a:ext cx="3609880" cy="3502119"/>
          </a:xfrm>
          <a:prstGeom prst="rect">
            <a:avLst/>
          </a:prstGeom>
        </p:spPr>
        <p:txBody>
          <a:bodyPr lIns="0" rIns="0"/>
          <a:lstStyle>
            <a:lvl2pPr marL="415382" indent="-415382">
              <a:defRPr sz="2200">
                <a:latin typeface="Arial"/>
                <a:cs typeface="Arial"/>
              </a:defRPr>
            </a:lvl2pPr>
            <a:lvl3pPr marL="731243" indent="-315864">
              <a:defRPr sz="1800">
                <a:latin typeface="Arial"/>
                <a:cs typeface="Arial"/>
              </a:defRPr>
            </a:lvl3pPr>
            <a:lvl4pPr marL="1038454" indent="-307210">
              <a:buFont typeface="Lucida Grande"/>
              <a:buChar char="‒"/>
              <a:defRPr sz="1600">
                <a:latin typeface="Arial"/>
                <a:cs typeface="Arial"/>
              </a:defRPr>
            </a:lvl4pPr>
            <a:lvl5pPr marL="1246143" indent="-207689" defTabSz="334613">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5" name="Title 1"/>
          <p:cNvSpPr>
            <a:spLocks noGrp="1"/>
          </p:cNvSpPr>
          <p:nvPr>
            <p:ph type="title"/>
          </p:nvPr>
        </p:nvSpPr>
        <p:spPr>
          <a:xfrm>
            <a:off x="831278" y="1023703"/>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8" name="Footer Placeholder 4"/>
          <p:cNvSpPr>
            <a:spLocks noGrp="1"/>
          </p:cNvSpPr>
          <p:nvPr>
            <p:ph type="ftr" sz="quarter" idx="15"/>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9" name="Date Placeholder 3"/>
          <p:cNvSpPr>
            <a:spLocks noGrp="1"/>
          </p:cNvSpPr>
          <p:nvPr>
            <p:ph type="dt" sz="half" idx="2"/>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0"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4" y="1031397"/>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2" y="1031395"/>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6" y="1831883"/>
            <a:ext cx="2634242" cy="3933151"/>
          </a:xfrm>
          <a:prstGeom prst="rect">
            <a:avLst/>
          </a:prstGeom>
        </p:spPr>
        <p:txBody>
          <a:bodyPr>
            <a:normAutofit/>
          </a:bodyPr>
          <a:lstStyle>
            <a:lvl1pPr marL="0" indent="0">
              <a:buNone/>
              <a:defRPr sz="1300" b="1"/>
            </a:lvl1pPr>
            <a:lvl2pPr marL="456916" indent="0">
              <a:buNone/>
              <a:defRPr sz="1200"/>
            </a:lvl2pPr>
            <a:lvl3pPr marL="913839" indent="0">
              <a:buNone/>
              <a:defRPr sz="1000"/>
            </a:lvl3pPr>
            <a:lvl4pPr marL="1370758" indent="0">
              <a:buNone/>
              <a:defRPr sz="900"/>
            </a:lvl4pPr>
            <a:lvl5pPr marL="1827676" indent="0">
              <a:buNone/>
              <a:defRPr sz="900"/>
            </a:lvl5pPr>
            <a:lvl6pPr marL="2284594" indent="0">
              <a:buNone/>
              <a:defRPr sz="900"/>
            </a:lvl6pPr>
            <a:lvl7pPr marL="2741515" indent="0">
              <a:buNone/>
              <a:defRPr sz="900"/>
            </a:lvl7pPr>
            <a:lvl8pPr marL="3198434" indent="0">
              <a:buNone/>
              <a:defRPr sz="900"/>
            </a:lvl8pPr>
            <a:lvl9pPr marL="3655352"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3"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1"/>
            <a:ext cx="5486400" cy="3540606"/>
          </a:xfrm>
          <a:prstGeom prst="rect">
            <a:avLst/>
          </a:prstGeom>
        </p:spPr>
        <p:txBody>
          <a:bodyPr/>
          <a:lstStyle>
            <a:lvl1pPr marL="0" indent="0">
              <a:buNone/>
              <a:defRPr sz="3200"/>
            </a:lvl1pPr>
            <a:lvl2pPr marL="456916" indent="0">
              <a:buNone/>
              <a:defRPr sz="2800"/>
            </a:lvl2pPr>
            <a:lvl3pPr marL="913839" indent="0">
              <a:buNone/>
              <a:defRPr sz="2400"/>
            </a:lvl3pPr>
            <a:lvl4pPr marL="1370758" indent="0">
              <a:buNone/>
              <a:defRPr sz="2000"/>
            </a:lvl4pPr>
            <a:lvl5pPr marL="1827676" indent="0">
              <a:buNone/>
              <a:defRPr sz="2000"/>
            </a:lvl5pPr>
            <a:lvl6pPr marL="2284594" indent="0">
              <a:buNone/>
              <a:defRPr sz="2000"/>
            </a:lvl6pPr>
            <a:lvl7pPr marL="2741515" indent="0">
              <a:buNone/>
              <a:defRPr sz="2000"/>
            </a:lvl7pPr>
            <a:lvl8pPr marL="3198434" indent="0">
              <a:buNone/>
              <a:defRPr sz="2000"/>
            </a:lvl8pPr>
            <a:lvl9pPr marL="3655352"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238800"/>
            <a:ext cx="5486400" cy="804862"/>
          </a:xfrm>
          <a:prstGeom prst="rect">
            <a:avLst/>
          </a:prstGeom>
        </p:spPr>
        <p:txBody>
          <a:bodyPr lIns="0" tIns="0" rIns="0" bIns="0">
            <a:normAutofit/>
          </a:bodyPr>
          <a:lstStyle>
            <a:lvl1pPr marL="0" indent="0">
              <a:buNone/>
              <a:defRPr sz="1300">
                <a:latin typeface="Arial"/>
                <a:cs typeface="Arial"/>
              </a:defRPr>
            </a:lvl1pPr>
            <a:lvl2pPr marL="456916" indent="0">
              <a:buNone/>
              <a:defRPr sz="1200"/>
            </a:lvl2pPr>
            <a:lvl3pPr marL="913839" indent="0">
              <a:buNone/>
              <a:defRPr sz="1000"/>
            </a:lvl3pPr>
            <a:lvl4pPr marL="1370758" indent="0">
              <a:buNone/>
              <a:defRPr sz="900"/>
            </a:lvl4pPr>
            <a:lvl5pPr marL="1827676" indent="0">
              <a:buNone/>
              <a:defRPr sz="900"/>
            </a:lvl5pPr>
            <a:lvl6pPr marL="2284594" indent="0">
              <a:buNone/>
              <a:defRPr sz="900"/>
            </a:lvl6pPr>
            <a:lvl7pPr marL="2741515" indent="0">
              <a:buNone/>
              <a:defRPr sz="900"/>
            </a:lvl7pPr>
            <a:lvl8pPr marL="3198434" indent="0">
              <a:buNone/>
              <a:defRPr sz="900"/>
            </a:lvl8pPr>
            <a:lvl9pPr marL="3655352"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4"/>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31" y="6356354"/>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5/25/16</a:t>
            </a:fld>
            <a:endParaRPr lang="en-US" dirty="0"/>
          </a:p>
        </p:txBody>
      </p:sp>
      <p:sp>
        <p:nvSpPr>
          <p:cNvPr id="13" name="Footer Placeholder 4"/>
          <p:cNvSpPr>
            <a:spLocks noGrp="1"/>
          </p:cNvSpPr>
          <p:nvPr>
            <p:ph type="ftr" sz="quarter" idx="3"/>
          </p:nvPr>
        </p:nvSpPr>
        <p:spPr>
          <a:xfrm>
            <a:off x="647700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emf"/><Relationship Id="rId13" Type="http://schemas.openxmlformats.org/officeDocument/2006/relationships/image" Target="../media/image2.emf"/><Relationship Id="rId1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7492715" y="6356354"/>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dirty="0" smtClean="0"/>
              <a:t>#</a:t>
            </a:r>
            <a:endParaRPr lang="en-US" dirty="0"/>
          </a:p>
        </p:txBody>
      </p:sp>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2"/>
          <a:stretch>
            <a:fillRect/>
          </a:stretch>
        </p:blipFill>
        <p:spPr>
          <a:xfrm>
            <a:off x="197493" y="2"/>
            <a:ext cx="3576837" cy="671706"/>
          </a:xfrm>
          <a:prstGeom prst="rect">
            <a:avLst/>
          </a:prstGeom>
        </p:spPr>
      </p:pic>
      <p:pic>
        <p:nvPicPr>
          <p:cNvPr id="11" name="Picture 10"/>
          <p:cNvPicPr>
            <a:picLocks noChangeAspect="1"/>
          </p:cNvPicPr>
          <p:nvPr/>
        </p:nvPicPr>
        <p:blipFill>
          <a:blip r:embed="rId13"/>
          <a:stretch>
            <a:fillRect/>
          </a:stretch>
        </p:blipFill>
        <p:spPr>
          <a:xfrm>
            <a:off x="831278" y="633145"/>
            <a:ext cx="7481455" cy="34636"/>
          </a:xfrm>
          <a:prstGeom prst="rect">
            <a:avLst/>
          </a:prstGeom>
        </p:spPr>
      </p:pic>
      <p:pic>
        <p:nvPicPr>
          <p:cNvPr id="12" name="Picture 11"/>
          <p:cNvPicPr>
            <a:picLocks noChangeAspect="1"/>
          </p:cNvPicPr>
          <p:nvPr/>
        </p:nvPicPr>
        <p:blipFill>
          <a:blip r:embed="rId14"/>
          <a:stretch>
            <a:fillRect/>
          </a:stretch>
        </p:blipFill>
        <p:spPr>
          <a:xfrm>
            <a:off x="831278" y="6217227"/>
            <a:ext cx="7481455" cy="34636"/>
          </a:xfrm>
          <a:prstGeom prst="rect">
            <a:avLst/>
          </a:prstGeom>
        </p:spPr>
      </p:pic>
      <p:sp>
        <p:nvSpPr>
          <p:cNvPr id="13" name="Date Placeholder 3"/>
          <p:cNvSpPr txBox="1">
            <a:spLocks/>
          </p:cNvSpPr>
          <p:nvPr userDrawn="1"/>
        </p:nvSpPr>
        <p:spPr>
          <a:xfrm>
            <a:off x="381001" y="6400800"/>
            <a:ext cx="2438400" cy="457200"/>
          </a:xfrm>
          <a:prstGeom prst="rect">
            <a:avLst/>
          </a:prstGeom>
        </p:spPr>
        <p:txBody>
          <a:bodyPr lIns="91382" tIns="45692" rIns="91382" bIns="45692"/>
          <a:lst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9" algn="l" defTabSz="457154" rtl="0" eaLnBrk="1" latinLnBrk="0" hangingPunct="1">
              <a:defRPr sz="1800" kern="1200">
                <a:solidFill>
                  <a:schemeClr val="tx1"/>
                </a:solidFill>
                <a:latin typeface="+mn-lt"/>
                <a:ea typeface="+mn-ea"/>
                <a:cs typeface="+mn-cs"/>
              </a:defRPr>
            </a:lvl3pPr>
            <a:lvl4pPr marL="1371463" algn="l" defTabSz="457154" rtl="0" eaLnBrk="1" latinLnBrk="0" hangingPunct="1">
              <a:defRPr sz="1800" kern="1200">
                <a:solidFill>
                  <a:schemeClr val="tx1"/>
                </a:solidFill>
                <a:latin typeface="+mn-lt"/>
                <a:ea typeface="+mn-ea"/>
                <a:cs typeface="+mn-cs"/>
              </a:defRPr>
            </a:lvl4pPr>
            <a:lvl5pPr marL="1828617" algn="l" defTabSz="457154" rtl="0" eaLnBrk="1" latinLnBrk="0" hangingPunct="1">
              <a:defRPr sz="1800" kern="1200">
                <a:solidFill>
                  <a:schemeClr val="tx1"/>
                </a:solidFill>
                <a:latin typeface="+mn-lt"/>
                <a:ea typeface="+mn-ea"/>
                <a:cs typeface="+mn-cs"/>
              </a:defRPr>
            </a:lvl5pPr>
            <a:lvl6pPr marL="2285771" algn="l" defTabSz="457154" rtl="0" eaLnBrk="1" latinLnBrk="0" hangingPunct="1">
              <a:defRPr sz="1800" kern="1200">
                <a:solidFill>
                  <a:schemeClr val="tx1"/>
                </a:solidFill>
                <a:latin typeface="+mn-lt"/>
                <a:ea typeface="+mn-ea"/>
                <a:cs typeface="+mn-cs"/>
              </a:defRPr>
            </a:lvl6pPr>
            <a:lvl7pPr marL="2742926" algn="l" defTabSz="457154" rtl="0" eaLnBrk="1" latinLnBrk="0" hangingPunct="1">
              <a:defRPr sz="1800" kern="1200">
                <a:solidFill>
                  <a:schemeClr val="tx1"/>
                </a:solidFill>
                <a:latin typeface="+mn-lt"/>
                <a:ea typeface="+mn-ea"/>
                <a:cs typeface="+mn-cs"/>
              </a:defRPr>
            </a:lvl7pPr>
            <a:lvl8pPr marL="3200080" algn="l" defTabSz="457154" rtl="0" eaLnBrk="1" latinLnBrk="0" hangingPunct="1">
              <a:defRPr sz="1800" kern="1200">
                <a:solidFill>
                  <a:schemeClr val="tx1"/>
                </a:solidFill>
                <a:latin typeface="+mn-lt"/>
                <a:ea typeface="+mn-ea"/>
                <a:cs typeface="+mn-cs"/>
              </a:defRPr>
            </a:lvl8pPr>
            <a:lvl9pPr marL="3657234" algn="l" defTabSz="457154" rtl="0" eaLnBrk="1" latinLnBrk="0" hangingPunct="1">
              <a:defRPr sz="1800" kern="1200">
                <a:solidFill>
                  <a:schemeClr val="tx1"/>
                </a:solidFill>
                <a:latin typeface="+mn-lt"/>
                <a:ea typeface="+mn-ea"/>
                <a:cs typeface="+mn-cs"/>
              </a:defRPr>
            </a:lvl9pPr>
          </a:lstStyle>
          <a:p>
            <a:r>
              <a:rPr lang="en-US" sz="1200" dirty="0" smtClean="0"/>
              <a:t>CMB Meeting</a:t>
            </a:r>
          </a:p>
          <a:p>
            <a:r>
              <a:rPr lang="en-US" sz="1200" dirty="0" smtClean="0"/>
              <a:t>Santander June 2106</a:t>
            </a:r>
            <a:endParaRPr lang="en-US" sz="1200"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defTabSz="456916" rtl="0" eaLnBrk="1" latinLnBrk="0" hangingPunct="1">
        <a:spcBef>
          <a:spcPct val="0"/>
        </a:spcBef>
        <a:buNone/>
        <a:defRPr sz="4400" kern="1200">
          <a:solidFill>
            <a:schemeClr val="tx1"/>
          </a:solidFill>
          <a:latin typeface="+mj-lt"/>
          <a:ea typeface="+mj-ea"/>
          <a:cs typeface="+mj-cs"/>
        </a:defRPr>
      </a:lvl1pPr>
    </p:titleStyle>
    <p:bodyStyle>
      <a:lvl1pPr marL="342690" indent="-342690" algn="l" defTabSz="456916" rtl="0" eaLnBrk="1" latinLnBrk="0" hangingPunct="1">
        <a:spcBef>
          <a:spcPct val="20000"/>
        </a:spcBef>
        <a:buFont typeface="Arial"/>
        <a:buNone/>
        <a:defRPr sz="2700" b="1" kern="1200">
          <a:solidFill>
            <a:schemeClr val="tx1"/>
          </a:solidFill>
          <a:latin typeface="Arial"/>
          <a:ea typeface="+mn-ea"/>
          <a:cs typeface="Arial"/>
        </a:defRPr>
      </a:lvl1pPr>
      <a:lvl2pPr marL="742494" indent="-285572" algn="l" defTabSz="456916" rtl="0" eaLnBrk="1" latinLnBrk="0" hangingPunct="1">
        <a:spcBef>
          <a:spcPct val="20000"/>
        </a:spcBef>
        <a:buFont typeface="Arial"/>
        <a:buChar char="•"/>
        <a:defRPr sz="3600" kern="1200">
          <a:solidFill>
            <a:schemeClr val="tx1"/>
          </a:solidFill>
          <a:latin typeface="+mn-lt"/>
          <a:ea typeface="+mn-ea"/>
          <a:cs typeface="+mn-cs"/>
        </a:defRPr>
      </a:lvl2pPr>
      <a:lvl3pPr marL="1142298" indent="-228459" algn="l" defTabSz="456916" rtl="0" eaLnBrk="1" latinLnBrk="0" hangingPunct="1">
        <a:spcBef>
          <a:spcPct val="20000"/>
        </a:spcBef>
        <a:buFont typeface="Lucida Grande"/>
        <a:buChar char="‒"/>
        <a:defRPr sz="1600" kern="1200">
          <a:solidFill>
            <a:schemeClr val="tx1"/>
          </a:solidFill>
          <a:latin typeface="Arial"/>
          <a:ea typeface="+mn-ea"/>
          <a:cs typeface="Arial"/>
        </a:defRPr>
      </a:lvl3pPr>
      <a:lvl4pPr marL="1599216" indent="-228459" algn="l" defTabSz="456916" rtl="0" eaLnBrk="1" latinLnBrk="0" hangingPunct="1">
        <a:spcBef>
          <a:spcPct val="20000"/>
        </a:spcBef>
        <a:buFont typeface="Arial"/>
        <a:buChar char="–"/>
        <a:defRPr sz="2000" kern="1200">
          <a:solidFill>
            <a:schemeClr val="tx1"/>
          </a:solidFill>
          <a:latin typeface="+mn-lt"/>
          <a:ea typeface="+mn-ea"/>
          <a:cs typeface="+mn-cs"/>
        </a:defRPr>
      </a:lvl4pPr>
      <a:lvl5pPr marL="2056136" indent="-228459" algn="l" defTabSz="456916" rtl="0" eaLnBrk="1" latinLnBrk="0" hangingPunct="1">
        <a:spcBef>
          <a:spcPct val="20000"/>
        </a:spcBef>
        <a:buFont typeface="Arial"/>
        <a:buChar char="»"/>
        <a:defRPr sz="2000" kern="1200">
          <a:solidFill>
            <a:schemeClr val="tx1"/>
          </a:solidFill>
          <a:latin typeface="+mn-lt"/>
          <a:ea typeface="+mn-ea"/>
          <a:cs typeface="+mn-cs"/>
        </a:defRPr>
      </a:lvl5pPr>
      <a:lvl6pPr marL="2513055" indent="-228459" algn="l" defTabSz="456916" rtl="0" eaLnBrk="1" latinLnBrk="0" hangingPunct="1">
        <a:spcBef>
          <a:spcPct val="20000"/>
        </a:spcBef>
        <a:buFont typeface="Arial"/>
        <a:buChar char="•"/>
        <a:defRPr sz="2000" kern="1200">
          <a:solidFill>
            <a:schemeClr val="tx1"/>
          </a:solidFill>
          <a:latin typeface="+mn-lt"/>
          <a:ea typeface="+mn-ea"/>
          <a:cs typeface="+mn-cs"/>
        </a:defRPr>
      </a:lvl6pPr>
      <a:lvl7pPr marL="2969974" indent="-228459" algn="l" defTabSz="456916" rtl="0" eaLnBrk="1" latinLnBrk="0" hangingPunct="1">
        <a:spcBef>
          <a:spcPct val="20000"/>
        </a:spcBef>
        <a:buFont typeface="Arial"/>
        <a:buChar char="•"/>
        <a:defRPr sz="2000" kern="1200">
          <a:solidFill>
            <a:schemeClr val="tx1"/>
          </a:solidFill>
          <a:latin typeface="+mn-lt"/>
          <a:ea typeface="+mn-ea"/>
          <a:cs typeface="+mn-cs"/>
        </a:defRPr>
      </a:lvl7pPr>
      <a:lvl8pPr marL="3426892" indent="-228459" algn="l" defTabSz="456916" rtl="0" eaLnBrk="1" latinLnBrk="0" hangingPunct="1">
        <a:spcBef>
          <a:spcPct val="20000"/>
        </a:spcBef>
        <a:buFont typeface="Arial"/>
        <a:buChar char="•"/>
        <a:defRPr sz="2000" kern="1200">
          <a:solidFill>
            <a:schemeClr val="tx1"/>
          </a:solidFill>
          <a:latin typeface="+mn-lt"/>
          <a:ea typeface="+mn-ea"/>
          <a:cs typeface="+mn-cs"/>
        </a:defRPr>
      </a:lvl8pPr>
      <a:lvl9pPr marL="3883810" indent="-228459" algn="l" defTabSz="45691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916" rtl="0" eaLnBrk="1" latinLnBrk="0" hangingPunct="1">
        <a:defRPr sz="1800" kern="1200">
          <a:solidFill>
            <a:schemeClr val="tx1"/>
          </a:solidFill>
          <a:latin typeface="+mn-lt"/>
          <a:ea typeface="+mn-ea"/>
          <a:cs typeface="+mn-cs"/>
        </a:defRPr>
      </a:lvl1pPr>
      <a:lvl2pPr marL="456916" algn="l" defTabSz="456916" rtl="0" eaLnBrk="1" latinLnBrk="0" hangingPunct="1">
        <a:defRPr sz="1800" kern="1200">
          <a:solidFill>
            <a:schemeClr val="tx1"/>
          </a:solidFill>
          <a:latin typeface="+mn-lt"/>
          <a:ea typeface="+mn-ea"/>
          <a:cs typeface="+mn-cs"/>
        </a:defRPr>
      </a:lvl2pPr>
      <a:lvl3pPr marL="913839" algn="l" defTabSz="456916" rtl="0" eaLnBrk="1" latinLnBrk="0" hangingPunct="1">
        <a:defRPr sz="1800" kern="1200">
          <a:solidFill>
            <a:schemeClr val="tx1"/>
          </a:solidFill>
          <a:latin typeface="+mn-lt"/>
          <a:ea typeface="+mn-ea"/>
          <a:cs typeface="+mn-cs"/>
        </a:defRPr>
      </a:lvl3pPr>
      <a:lvl4pPr marL="1370758" algn="l" defTabSz="456916" rtl="0" eaLnBrk="1" latinLnBrk="0" hangingPunct="1">
        <a:defRPr sz="1800" kern="1200">
          <a:solidFill>
            <a:schemeClr val="tx1"/>
          </a:solidFill>
          <a:latin typeface="+mn-lt"/>
          <a:ea typeface="+mn-ea"/>
          <a:cs typeface="+mn-cs"/>
        </a:defRPr>
      </a:lvl4pPr>
      <a:lvl5pPr marL="1827676" algn="l" defTabSz="456916" rtl="0" eaLnBrk="1" latinLnBrk="0" hangingPunct="1">
        <a:defRPr sz="1800" kern="1200">
          <a:solidFill>
            <a:schemeClr val="tx1"/>
          </a:solidFill>
          <a:latin typeface="+mn-lt"/>
          <a:ea typeface="+mn-ea"/>
          <a:cs typeface="+mn-cs"/>
        </a:defRPr>
      </a:lvl5pPr>
      <a:lvl6pPr marL="2284594" algn="l" defTabSz="456916" rtl="0" eaLnBrk="1" latinLnBrk="0" hangingPunct="1">
        <a:defRPr sz="1800" kern="1200">
          <a:solidFill>
            <a:schemeClr val="tx1"/>
          </a:solidFill>
          <a:latin typeface="+mn-lt"/>
          <a:ea typeface="+mn-ea"/>
          <a:cs typeface="+mn-cs"/>
        </a:defRPr>
      </a:lvl6pPr>
      <a:lvl7pPr marL="2741515" algn="l" defTabSz="456916" rtl="0" eaLnBrk="1" latinLnBrk="0" hangingPunct="1">
        <a:defRPr sz="1800" kern="1200">
          <a:solidFill>
            <a:schemeClr val="tx1"/>
          </a:solidFill>
          <a:latin typeface="+mn-lt"/>
          <a:ea typeface="+mn-ea"/>
          <a:cs typeface="+mn-cs"/>
        </a:defRPr>
      </a:lvl7pPr>
      <a:lvl8pPr marL="3198434" algn="l" defTabSz="456916" rtl="0" eaLnBrk="1" latinLnBrk="0" hangingPunct="1">
        <a:defRPr sz="1800" kern="1200">
          <a:solidFill>
            <a:schemeClr val="tx1"/>
          </a:solidFill>
          <a:latin typeface="+mn-lt"/>
          <a:ea typeface="+mn-ea"/>
          <a:cs typeface="+mn-cs"/>
        </a:defRPr>
      </a:lvl8pPr>
      <a:lvl9pPr marL="3655352" algn="l" defTabSz="4569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43147" y="940200"/>
            <a:ext cx="5463047" cy="4154965"/>
          </a:xfrm>
          <a:prstGeom prst="rect">
            <a:avLst/>
          </a:prstGeom>
          <a:noFill/>
        </p:spPr>
        <p:txBody>
          <a:bodyPr wrap="square" lIns="91391" tIns="45697" rIns="91391" bIns="45697" rtlCol="0">
            <a:spAutoFit/>
          </a:bodyPr>
          <a:lstStyle/>
          <a:p>
            <a:pPr algn="ctr"/>
            <a:r>
              <a:rPr lang="en-US" sz="3200" dirty="0"/>
              <a:t>Change Review Panel Report</a:t>
            </a:r>
          </a:p>
          <a:p>
            <a:pPr algn="ctr"/>
            <a:endParaRPr lang="en-US" sz="3200" dirty="0"/>
          </a:p>
          <a:p>
            <a:pPr algn="ctr"/>
            <a:r>
              <a:rPr lang="en-US" sz="3200" dirty="0"/>
              <a:t>CR 012 - </a:t>
            </a:r>
            <a:r>
              <a:rPr lang="en-GB" sz="2400" b="1" cap="all" dirty="0"/>
              <a:t>REDUCTION OF THE WIDTH OF THE LINAC SHIELD WALL AND TUNNEL CROSS-SECTION</a:t>
            </a:r>
            <a:endParaRPr lang="en-US" sz="2400" b="1" cap="all" dirty="0"/>
          </a:p>
          <a:p>
            <a:pPr algn="ctr"/>
            <a:endParaRPr lang="en-US" sz="2400" dirty="0"/>
          </a:p>
          <a:p>
            <a:pPr algn="ctr"/>
            <a:endParaRPr lang="en-US" sz="2400" dirty="0"/>
          </a:p>
          <a:p>
            <a:pPr algn="ctr"/>
            <a:r>
              <a:rPr lang="en-US" sz="2400" dirty="0"/>
              <a:t>Chris </a:t>
            </a:r>
            <a:r>
              <a:rPr lang="en-US" sz="2400" dirty="0" err="1"/>
              <a:t>Adolphsen</a:t>
            </a:r>
            <a:r>
              <a:rPr lang="en-US" sz="2400" dirty="0"/>
              <a:t> (SLAC)</a:t>
            </a:r>
          </a:p>
          <a:p>
            <a:pPr algn="ctr"/>
            <a:r>
              <a:rPr lang="en-US" sz="2400" dirty="0"/>
              <a:t>Mike Harrison (BNL)</a:t>
            </a:r>
          </a:p>
          <a:p>
            <a:pPr algn="ctr"/>
            <a:r>
              <a:rPr lang="en-US" sz="2400" dirty="0"/>
              <a:t>John </a:t>
            </a:r>
            <a:r>
              <a:rPr lang="en-US" sz="2400" dirty="0" err="1"/>
              <a:t>Osbourne</a:t>
            </a:r>
            <a:r>
              <a:rPr lang="en-US" sz="2400" dirty="0"/>
              <a:t> (CERN)</a:t>
            </a:r>
          </a:p>
        </p:txBody>
      </p:sp>
    </p:spTree>
    <p:extLst>
      <p:ext uri="{BB962C8B-B14F-4D97-AF65-F5344CB8AC3E}">
        <p14:creationId xmlns:p14="http://schemas.microsoft.com/office/powerpoint/2010/main" val="332345032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10</a:t>
            </a:fld>
            <a:endParaRPr lang="en-US" sz="1100" dirty="0">
              <a:solidFill>
                <a:srgbClr val="630822"/>
              </a:solidFill>
            </a:endParaRPr>
          </a:p>
        </p:txBody>
      </p:sp>
      <p:sp>
        <p:nvSpPr>
          <p:cNvPr id="2" name="TextBox 1"/>
          <p:cNvSpPr txBox="1"/>
          <p:nvPr/>
        </p:nvSpPr>
        <p:spPr>
          <a:xfrm>
            <a:off x="4155016" y="47258"/>
            <a:ext cx="3419300" cy="523220"/>
          </a:xfrm>
          <a:prstGeom prst="rect">
            <a:avLst/>
          </a:prstGeom>
          <a:noFill/>
        </p:spPr>
        <p:txBody>
          <a:bodyPr wrap="none" lIns="91410" tIns="45706" rIns="91410" bIns="45706" rtlCol="0">
            <a:spAutoFit/>
          </a:bodyPr>
          <a:lstStyle/>
          <a:p>
            <a:r>
              <a:rPr lang="en-US" sz="2800" dirty="0"/>
              <a:t>Design Update CR 012</a:t>
            </a:r>
          </a:p>
        </p:txBody>
      </p:sp>
      <p:sp>
        <p:nvSpPr>
          <p:cNvPr id="3" name="Rectangle 2"/>
          <p:cNvSpPr/>
          <p:nvPr/>
        </p:nvSpPr>
        <p:spPr>
          <a:xfrm>
            <a:off x="819324" y="4653571"/>
            <a:ext cx="7701648" cy="923301"/>
          </a:xfrm>
          <a:prstGeom prst="rect">
            <a:avLst/>
          </a:prstGeom>
        </p:spPr>
        <p:txBody>
          <a:bodyPr wrap="square" lIns="91410" tIns="45706" rIns="91410" bIns="45706">
            <a:spAutoFit/>
          </a:bodyPr>
          <a:lstStyle/>
          <a:p>
            <a:endParaRPr lang="en-US" dirty="0" smtClean="0"/>
          </a:p>
          <a:p>
            <a:endParaRPr lang="en-US" dirty="0"/>
          </a:p>
          <a:p>
            <a:endParaRPr lang="en-US" dirty="0"/>
          </a:p>
        </p:txBody>
      </p:sp>
      <p:pic>
        <p:nvPicPr>
          <p:cNvPr id="5" name="Picture 4" descr="Mike's MAC:Users:Air:Desktop:Screen Shot 2016-05-13 at 2.55.25 PM.png"/>
          <p:cNvPicPr/>
          <p:nvPr/>
        </p:nvPicPr>
        <p:blipFill>
          <a:blip r:embed="rId3">
            <a:extLst>
              <a:ext uri="{28A0092B-C50C-407E-A947-70E740481C1C}">
                <a14:useLocalDpi xmlns:a14="http://schemas.microsoft.com/office/drawing/2010/main" val="0"/>
              </a:ext>
            </a:extLst>
          </a:blip>
          <a:srcRect/>
          <a:stretch>
            <a:fillRect/>
          </a:stretch>
        </p:blipFill>
        <p:spPr bwMode="auto">
          <a:xfrm>
            <a:off x="590955" y="764655"/>
            <a:ext cx="7128121" cy="3888916"/>
          </a:xfrm>
          <a:prstGeom prst="rect">
            <a:avLst/>
          </a:prstGeom>
          <a:noFill/>
          <a:ln>
            <a:noFill/>
          </a:ln>
        </p:spPr>
      </p:pic>
      <p:sp>
        <p:nvSpPr>
          <p:cNvPr id="4" name="Rectangle 3"/>
          <p:cNvSpPr/>
          <p:nvPr/>
        </p:nvSpPr>
        <p:spPr>
          <a:xfrm>
            <a:off x="1115408" y="4673675"/>
            <a:ext cx="6835810" cy="1200329"/>
          </a:xfrm>
          <a:prstGeom prst="rect">
            <a:avLst/>
          </a:prstGeom>
        </p:spPr>
        <p:txBody>
          <a:bodyPr wrap="square">
            <a:spAutoFit/>
          </a:bodyPr>
          <a:lstStyle/>
          <a:p>
            <a:r>
              <a:rPr lang="en-GB" dirty="0"/>
              <a:t>The difference is a factor of ~20 and exceeds the Japanese regulatory level of 25 m </a:t>
            </a:r>
            <a:r>
              <a:rPr lang="en-GB" dirty="0" err="1"/>
              <a:t>Sv</a:t>
            </a:r>
            <a:r>
              <a:rPr lang="en-GB" dirty="0"/>
              <a:t>/hr.  The tunnel radiation contour plot shows the maximum value in Region A, the cable tray area.  The personnel zone, region B, remains significantly below the regulatory limit.</a:t>
            </a:r>
            <a:endParaRPr lang="en-US" dirty="0"/>
          </a:p>
        </p:txBody>
      </p:sp>
    </p:spTree>
    <p:extLst>
      <p:ext uri="{BB962C8B-B14F-4D97-AF65-F5344CB8AC3E}">
        <p14:creationId xmlns:p14="http://schemas.microsoft.com/office/powerpoint/2010/main" val="23615719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11</a:t>
            </a:fld>
            <a:endParaRPr lang="en-US" sz="1100" dirty="0">
              <a:solidFill>
                <a:srgbClr val="630822"/>
              </a:solidFill>
            </a:endParaRPr>
          </a:p>
        </p:txBody>
      </p:sp>
      <p:sp>
        <p:nvSpPr>
          <p:cNvPr id="2" name="TextBox 1"/>
          <p:cNvSpPr txBox="1"/>
          <p:nvPr/>
        </p:nvSpPr>
        <p:spPr>
          <a:xfrm>
            <a:off x="4155016" y="47258"/>
            <a:ext cx="3881391" cy="584776"/>
          </a:xfrm>
          <a:prstGeom prst="rect">
            <a:avLst/>
          </a:prstGeom>
          <a:noFill/>
        </p:spPr>
        <p:txBody>
          <a:bodyPr wrap="none" lIns="91410" tIns="45706" rIns="91410" bIns="45706" rtlCol="0">
            <a:spAutoFit/>
          </a:bodyPr>
          <a:lstStyle/>
          <a:p>
            <a:r>
              <a:rPr lang="en-US" sz="3200" dirty="0"/>
              <a:t>Design Update CR 012</a:t>
            </a: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1147054" y="901201"/>
            <a:ext cx="7070426" cy="5079494"/>
          </a:xfrm>
          <a:prstGeom prst="rect">
            <a:avLst/>
          </a:prstGeom>
          <a:noFill/>
          <a:ln>
            <a:noFill/>
          </a:ln>
        </p:spPr>
      </p:pic>
    </p:spTree>
    <p:extLst>
      <p:ext uri="{BB962C8B-B14F-4D97-AF65-F5344CB8AC3E}">
        <p14:creationId xmlns:p14="http://schemas.microsoft.com/office/powerpoint/2010/main" val="9723949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12</a:t>
            </a:fld>
            <a:endParaRPr lang="en-US" sz="1100" dirty="0">
              <a:solidFill>
                <a:srgbClr val="630822"/>
              </a:solidFill>
            </a:endParaRPr>
          </a:p>
        </p:txBody>
      </p:sp>
      <p:sp>
        <p:nvSpPr>
          <p:cNvPr id="3" name="Rectangle 2"/>
          <p:cNvSpPr/>
          <p:nvPr/>
        </p:nvSpPr>
        <p:spPr>
          <a:xfrm>
            <a:off x="672888" y="890150"/>
            <a:ext cx="7701648" cy="4801287"/>
          </a:xfrm>
          <a:prstGeom prst="rect">
            <a:avLst/>
          </a:prstGeom>
        </p:spPr>
        <p:txBody>
          <a:bodyPr wrap="square" lIns="91410" tIns="45706" rIns="91410" bIns="45706">
            <a:spAutoFit/>
          </a:bodyPr>
          <a:lstStyle/>
          <a:p>
            <a:r>
              <a:rPr lang="en-GB" dirty="0"/>
              <a:t>From this, it is not clear that 50 </a:t>
            </a:r>
            <a:r>
              <a:rPr lang="en-GB" dirty="0" err="1"/>
              <a:t>nA</a:t>
            </a:r>
            <a:r>
              <a:rPr lang="en-GB" dirty="0"/>
              <a:t> is a reasonable limit at 31.5 MV/m given that the radiation increases rapidly with gradient and most measurements have been made at lower gradients</a:t>
            </a:r>
            <a:r>
              <a:rPr lang="en-US" dirty="0"/>
              <a:t> </a:t>
            </a:r>
            <a:endParaRPr lang="en-US" dirty="0" smtClean="0"/>
          </a:p>
          <a:p>
            <a:endParaRPr lang="en-US" dirty="0"/>
          </a:p>
          <a:p>
            <a:r>
              <a:rPr lang="en-GB" dirty="0"/>
              <a:t>Also, it would difficult to guarantee that a cavity would quench before exceeding any predetermined emission value. Indeed under certain pathologies, the linac can sustain very large dark currents (~ mA), but this requires thousands of space-charge limited field emission sites</a:t>
            </a:r>
            <a:r>
              <a:rPr lang="en-US" dirty="0"/>
              <a:t> </a:t>
            </a:r>
            <a:endParaRPr lang="en-US" dirty="0" smtClean="0"/>
          </a:p>
          <a:p>
            <a:endParaRPr lang="en-US" dirty="0"/>
          </a:p>
          <a:p>
            <a:r>
              <a:rPr lang="en-GB" dirty="0"/>
              <a:t>With such levels of uncertainty the panel believes that purely passive protection is not practical from a regulatory standpoint and that some form of administrative and/or active protection would be necessary</a:t>
            </a:r>
            <a:r>
              <a:rPr lang="en-US" dirty="0"/>
              <a:t> </a:t>
            </a:r>
            <a:endParaRPr lang="en-US" dirty="0" smtClean="0"/>
          </a:p>
          <a:p>
            <a:endParaRPr lang="en-US" dirty="0"/>
          </a:p>
          <a:p>
            <a:r>
              <a:rPr lang="en-GB" dirty="0"/>
              <a:t>Other requirements of the shield wall in regard to life safety (fire and ODH), emergency egress, and the shielding of electronics are all satisfied with &lt; 1 m of concrete.</a:t>
            </a:r>
            <a:endParaRPr lang="en-US" dirty="0"/>
          </a:p>
          <a:p>
            <a:endParaRPr lang="en-US" dirty="0"/>
          </a:p>
        </p:txBody>
      </p:sp>
      <p:sp>
        <p:nvSpPr>
          <p:cNvPr id="5" name="TextBox 4"/>
          <p:cNvSpPr txBox="1"/>
          <p:nvPr/>
        </p:nvSpPr>
        <p:spPr>
          <a:xfrm>
            <a:off x="4155016" y="47258"/>
            <a:ext cx="4640904" cy="461637"/>
          </a:xfrm>
          <a:prstGeom prst="rect">
            <a:avLst/>
          </a:prstGeom>
          <a:noFill/>
        </p:spPr>
        <p:txBody>
          <a:bodyPr wrap="none" lIns="91410" tIns="45706" rIns="91410" bIns="45706" rtlCol="0">
            <a:spAutoFit/>
          </a:bodyPr>
          <a:lstStyle/>
          <a:p>
            <a:r>
              <a:rPr lang="en-US" sz="2400" dirty="0"/>
              <a:t>Design Update CR </a:t>
            </a:r>
            <a:r>
              <a:rPr lang="en-US" sz="2400" dirty="0" smtClean="0"/>
              <a:t>012 – Shield Wall</a:t>
            </a:r>
            <a:endParaRPr lang="en-US" sz="2400" dirty="0"/>
          </a:p>
        </p:txBody>
      </p:sp>
    </p:spTree>
    <p:extLst>
      <p:ext uri="{BB962C8B-B14F-4D97-AF65-F5344CB8AC3E}">
        <p14:creationId xmlns:p14="http://schemas.microsoft.com/office/powerpoint/2010/main" val="33206844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13</a:t>
            </a:fld>
            <a:endParaRPr lang="en-US" sz="1100" dirty="0">
              <a:solidFill>
                <a:srgbClr val="630822"/>
              </a:solidFill>
            </a:endParaRPr>
          </a:p>
        </p:txBody>
      </p:sp>
      <p:sp>
        <p:nvSpPr>
          <p:cNvPr id="3" name="Rectangle 2"/>
          <p:cNvSpPr/>
          <p:nvPr/>
        </p:nvSpPr>
        <p:spPr>
          <a:xfrm>
            <a:off x="672888" y="890150"/>
            <a:ext cx="7701648" cy="2031297"/>
          </a:xfrm>
          <a:prstGeom prst="rect">
            <a:avLst/>
          </a:prstGeom>
        </p:spPr>
        <p:txBody>
          <a:bodyPr wrap="square" lIns="91410" tIns="45706" rIns="91410" bIns="45706">
            <a:spAutoFit/>
          </a:bodyPr>
          <a:lstStyle/>
          <a:p>
            <a:r>
              <a:rPr lang="en-GB" dirty="0"/>
              <a:t>With no access allowed in the tunnels during beam operation, it is assumed all repairs would be done on maintenance days, which would nominally be two weeks apart. </a:t>
            </a:r>
            <a:endParaRPr lang="en-GB" dirty="0" smtClean="0"/>
          </a:p>
          <a:p>
            <a:endParaRPr lang="en-GB" dirty="0"/>
          </a:p>
          <a:p>
            <a:r>
              <a:rPr lang="en-GB" dirty="0" smtClean="0"/>
              <a:t>Two factors:  (</a:t>
            </a:r>
            <a:r>
              <a:rPr lang="en-GB" dirty="0"/>
              <a:t>1) the reliability of the RF systems (based on the mean-time-to-failure, or MTBF, for each component) and (2) the linac energy overhead available to offset the energy loss from failed stations</a:t>
            </a:r>
            <a:r>
              <a:rPr lang="en-US" dirty="0"/>
              <a:t> </a:t>
            </a:r>
            <a:endParaRPr lang="en-US" dirty="0"/>
          </a:p>
        </p:txBody>
      </p:sp>
      <p:sp>
        <p:nvSpPr>
          <p:cNvPr id="5" name="TextBox 4"/>
          <p:cNvSpPr txBox="1"/>
          <p:nvPr/>
        </p:nvSpPr>
        <p:spPr>
          <a:xfrm>
            <a:off x="4155016" y="47258"/>
            <a:ext cx="4480653" cy="461637"/>
          </a:xfrm>
          <a:prstGeom prst="rect">
            <a:avLst/>
          </a:prstGeom>
          <a:noFill/>
        </p:spPr>
        <p:txBody>
          <a:bodyPr wrap="none" lIns="91410" tIns="45706" rIns="91410" bIns="45706" rtlCol="0">
            <a:spAutoFit/>
          </a:bodyPr>
          <a:lstStyle/>
          <a:p>
            <a:r>
              <a:rPr lang="en-US" sz="2400" dirty="0"/>
              <a:t>Design Update CR </a:t>
            </a:r>
            <a:r>
              <a:rPr lang="en-US" sz="2400" dirty="0" smtClean="0"/>
              <a:t>012 – Reliability</a:t>
            </a:r>
            <a:endParaRPr lang="en-US" sz="2400" dirty="0"/>
          </a:p>
        </p:txBody>
      </p:sp>
      <p:pic>
        <p:nvPicPr>
          <p:cNvPr id="6" name="Picture 2" descr="C:\Users\jmp\Desktop\Energy Overhe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200" y="3008956"/>
            <a:ext cx="4683804" cy="303595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703626" y="3650062"/>
            <a:ext cx="3440374" cy="1477328"/>
          </a:xfrm>
          <a:prstGeom prst="rect">
            <a:avLst/>
          </a:prstGeom>
        </p:spPr>
        <p:txBody>
          <a:bodyPr wrap="square">
            <a:spAutoFit/>
          </a:bodyPr>
          <a:lstStyle/>
          <a:p>
            <a:r>
              <a:rPr lang="en-GB" dirty="0" smtClean="0"/>
              <a:t>The CR expected an increase of </a:t>
            </a:r>
            <a:r>
              <a:rPr lang="en-GB" dirty="0"/>
              <a:t>the expected MTBFs of Modulators and Klystrons from 50 </a:t>
            </a:r>
            <a:r>
              <a:rPr lang="en-GB" dirty="0" err="1"/>
              <a:t>khr</a:t>
            </a:r>
            <a:r>
              <a:rPr lang="en-GB" dirty="0"/>
              <a:t> to 100 </a:t>
            </a:r>
            <a:r>
              <a:rPr lang="en-GB" dirty="0" err="1"/>
              <a:t>khr</a:t>
            </a:r>
            <a:r>
              <a:rPr lang="en-GB" dirty="0"/>
              <a:t>, although no supporting data is provided.</a:t>
            </a:r>
            <a:r>
              <a:rPr lang="en-US" dirty="0"/>
              <a:t> </a:t>
            </a:r>
          </a:p>
        </p:txBody>
      </p:sp>
    </p:spTree>
    <p:extLst>
      <p:ext uri="{BB962C8B-B14F-4D97-AF65-F5344CB8AC3E}">
        <p14:creationId xmlns:p14="http://schemas.microsoft.com/office/powerpoint/2010/main" val="24665731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14</a:t>
            </a:fld>
            <a:endParaRPr lang="en-US" sz="1100" dirty="0">
              <a:solidFill>
                <a:srgbClr val="630822"/>
              </a:solidFill>
            </a:endParaRPr>
          </a:p>
        </p:txBody>
      </p:sp>
      <p:sp>
        <p:nvSpPr>
          <p:cNvPr id="3" name="Rectangle 2"/>
          <p:cNvSpPr/>
          <p:nvPr/>
        </p:nvSpPr>
        <p:spPr>
          <a:xfrm>
            <a:off x="574227" y="1313442"/>
            <a:ext cx="7701648" cy="4247289"/>
          </a:xfrm>
          <a:prstGeom prst="rect">
            <a:avLst/>
          </a:prstGeom>
        </p:spPr>
        <p:txBody>
          <a:bodyPr wrap="square" lIns="91410" tIns="45706" rIns="91410" bIns="45706">
            <a:spAutoFit/>
          </a:bodyPr>
          <a:lstStyle/>
          <a:p>
            <a:r>
              <a:rPr lang="en-GB" dirty="0"/>
              <a:t>The estimated cost saving for a 2 m reduction in the concrete shield wall and 1.5 m in the tunnel width is approximately 13 B yen* for a 500 </a:t>
            </a:r>
            <a:r>
              <a:rPr lang="en-GB" dirty="0" err="1"/>
              <a:t>GeV</a:t>
            </a:r>
            <a:r>
              <a:rPr lang="en-GB" dirty="0"/>
              <a:t> </a:t>
            </a:r>
            <a:r>
              <a:rPr lang="en-GB" dirty="0" err="1"/>
              <a:t>CoM</a:t>
            </a:r>
            <a:r>
              <a:rPr lang="en-GB" dirty="0"/>
              <a:t> energy. The number of installed spare modules could affect the bottom line cost savings at the several </a:t>
            </a:r>
            <a:r>
              <a:rPr lang="en-GB" dirty="0" err="1"/>
              <a:t>percent</a:t>
            </a:r>
            <a:r>
              <a:rPr lang="en-GB" dirty="0"/>
              <a:t> level.</a:t>
            </a:r>
            <a:endParaRPr lang="en-US" dirty="0"/>
          </a:p>
          <a:p>
            <a:r>
              <a:rPr lang="en-GB" dirty="0"/>
              <a:t> </a:t>
            </a:r>
            <a:endParaRPr lang="en-US" dirty="0"/>
          </a:p>
          <a:p>
            <a:r>
              <a:rPr lang="en-GB" dirty="0"/>
              <a:t>It is also estimated that the construction time would be reduced by 5 months*</a:t>
            </a:r>
            <a:r>
              <a:rPr lang="en-GB" dirty="0" smtClean="0"/>
              <a:t>.</a:t>
            </a:r>
          </a:p>
          <a:p>
            <a:endParaRPr lang="en-GB" dirty="0"/>
          </a:p>
          <a:p>
            <a:r>
              <a:rPr lang="en-GB" dirty="0" smtClean="0"/>
              <a:t>This is consistent with the other CFS project estimates</a:t>
            </a:r>
          </a:p>
          <a:p>
            <a:endParaRPr lang="en-GB" dirty="0"/>
          </a:p>
          <a:p>
            <a:r>
              <a:rPr lang="en-GB" dirty="0"/>
              <a:t>Beam-on personnel access to the tunnel will not be permitted.  RF-power-on access to the equipment gallery will be allowed under controlled conditions.  The effective tunnel size for equipment is increased by 0.5m.  The tunnel cost is reduced and </a:t>
            </a:r>
            <a:r>
              <a:rPr lang="en-GB" dirty="0" smtClean="0"/>
              <a:t>the </a:t>
            </a:r>
            <a:r>
              <a:rPr lang="en-GB" dirty="0"/>
              <a:t>construction schedule is shortened.</a:t>
            </a:r>
            <a:endParaRPr lang="en-US" dirty="0"/>
          </a:p>
          <a:p>
            <a:endParaRPr lang="en-US" dirty="0"/>
          </a:p>
          <a:p>
            <a:r>
              <a:rPr lang="en-GB" dirty="0"/>
              <a:t> </a:t>
            </a:r>
            <a:endParaRPr lang="en-US" dirty="0"/>
          </a:p>
        </p:txBody>
      </p:sp>
      <p:sp>
        <p:nvSpPr>
          <p:cNvPr id="5" name="TextBox 4"/>
          <p:cNvSpPr txBox="1"/>
          <p:nvPr/>
        </p:nvSpPr>
        <p:spPr>
          <a:xfrm>
            <a:off x="3007962" y="77177"/>
            <a:ext cx="6036568" cy="461637"/>
          </a:xfrm>
          <a:prstGeom prst="rect">
            <a:avLst/>
          </a:prstGeom>
          <a:noFill/>
        </p:spPr>
        <p:txBody>
          <a:bodyPr wrap="none" lIns="91410" tIns="45706" rIns="91410" bIns="45706" rtlCol="0">
            <a:spAutoFit/>
          </a:bodyPr>
          <a:lstStyle/>
          <a:p>
            <a:r>
              <a:rPr lang="en-US" sz="2400" dirty="0"/>
              <a:t>Design Update CR </a:t>
            </a:r>
            <a:r>
              <a:rPr lang="en-US" sz="2400" dirty="0" smtClean="0"/>
              <a:t>012 – Cost/Schedule/Impact</a:t>
            </a:r>
            <a:endParaRPr lang="en-US" sz="2400" dirty="0"/>
          </a:p>
        </p:txBody>
      </p:sp>
    </p:spTree>
    <p:extLst>
      <p:ext uri="{BB962C8B-B14F-4D97-AF65-F5344CB8AC3E}">
        <p14:creationId xmlns:p14="http://schemas.microsoft.com/office/powerpoint/2010/main" val="9442726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15</a:t>
            </a:fld>
            <a:endParaRPr lang="en-US" sz="1100" dirty="0">
              <a:solidFill>
                <a:srgbClr val="630822"/>
              </a:solidFill>
            </a:endParaRPr>
          </a:p>
        </p:txBody>
      </p:sp>
      <p:sp>
        <p:nvSpPr>
          <p:cNvPr id="5" name="TextBox 4"/>
          <p:cNvSpPr txBox="1"/>
          <p:nvPr/>
        </p:nvSpPr>
        <p:spPr>
          <a:xfrm>
            <a:off x="4155016" y="47258"/>
            <a:ext cx="3028833" cy="461637"/>
          </a:xfrm>
          <a:prstGeom prst="rect">
            <a:avLst/>
          </a:prstGeom>
          <a:noFill/>
        </p:spPr>
        <p:txBody>
          <a:bodyPr wrap="none" lIns="91410" tIns="45706" rIns="91410" bIns="45706" rtlCol="0">
            <a:spAutoFit/>
          </a:bodyPr>
          <a:lstStyle/>
          <a:p>
            <a:r>
              <a:rPr lang="en-US" sz="2400" dirty="0" smtClean="0"/>
              <a:t>CRP recommendations</a:t>
            </a:r>
            <a:endParaRPr lang="en-US" sz="2400" dirty="0"/>
          </a:p>
        </p:txBody>
      </p:sp>
      <p:sp>
        <p:nvSpPr>
          <p:cNvPr id="2" name="Rectangle 1"/>
          <p:cNvSpPr/>
          <p:nvPr/>
        </p:nvSpPr>
        <p:spPr>
          <a:xfrm>
            <a:off x="764703" y="1305342"/>
            <a:ext cx="7223708" cy="3970318"/>
          </a:xfrm>
          <a:prstGeom prst="rect">
            <a:avLst/>
          </a:prstGeom>
        </p:spPr>
        <p:txBody>
          <a:bodyPr wrap="square">
            <a:spAutoFit/>
          </a:bodyPr>
          <a:lstStyle/>
          <a:p>
            <a:r>
              <a:rPr lang="en-GB" dirty="0"/>
              <a:t>The panel believes that it is difficult to envisage a purely passive shield wall radiation protection system that would be capable of validation under a worst-case scenario associated with dark currents.  An active protection system involving administrative controls and direct radiation interlocks will be necessary. </a:t>
            </a:r>
            <a:endParaRPr lang="en-GB" dirty="0" smtClean="0"/>
          </a:p>
          <a:p>
            <a:endParaRPr lang="en-GB" dirty="0"/>
          </a:p>
          <a:p>
            <a:r>
              <a:rPr lang="en-GB" dirty="0" smtClean="0"/>
              <a:t>If </a:t>
            </a:r>
            <a:r>
              <a:rPr lang="en-GB" dirty="0"/>
              <a:t>this is deemed acceptable, the panel recommends approval of the proposal to reduce the shield wall thickness from 3.5 m to 1.5 m as described in CR-012.  </a:t>
            </a:r>
            <a:endParaRPr lang="en-GB" dirty="0" smtClean="0"/>
          </a:p>
          <a:p>
            <a:endParaRPr lang="en-GB" dirty="0"/>
          </a:p>
          <a:p>
            <a:r>
              <a:rPr lang="en-GB" dirty="0" smtClean="0"/>
              <a:t>The </a:t>
            </a:r>
            <a:r>
              <a:rPr lang="en-GB" dirty="0"/>
              <a:t>installed energy overhead will need to be re-evaluated during cryomodule production when more complete gradient data becomes available.</a:t>
            </a:r>
            <a:endParaRPr lang="en-US" dirty="0"/>
          </a:p>
          <a:p>
            <a:r>
              <a:rPr lang="en-GB" dirty="0"/>
              <a:t> </a:t>
            </a:r>
            <a:endParaRPr lang="en-US" dirty="0"/>
          </a:p>
        </p:txBody>
      </p:sp>
    </p:spTree>
    <p:extLst>
      <p:ext uri="{BB962C8B-B14F-4D97-AF65-F5344CB8AC3E}">
        <p14:creationId xmlns:p14="http://schemas.microsoft.com/office/powerpoint/2010/main" val="11682185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2</a:t>
            </a:fld>
            <a:endParaRPr lang="en-US" sz="1100" dirty="0">
              <a:solidFill>
                <a:srgbClr val="630822"/>
              </a:solidFill>
            </a:endParaRPr>
          </a:p>
        </p:txBody>
      </p:sp>
      <p:sp>
        <p:nvSpPr>
          <p:cNvPr id="2" name="TextBox 1"/>
          <p:cNvSpPr txBox="1"/>
          <p:nvPr/>
        </p:nvSpPr>
        <p:spPr>
          <a:xfrm>
            <a:off x="4155016" y="47258"/>
            <a:ext cx="4157258" cy="523220"/>
          </a:xfrm>
          <a:prstGeom prst="rect">
            <a:avLst/>
          </a:prstGeom>
          <a:noFill/>
        </p:spPr>
        <p:txBody>
          <a:bodyPr wrap="none" lIns="91410" tIns="45706" rIns="91410" bIns="45706" rtlCol="0">
            <a:spAutoFit/>
          </a:bodyPr>
          <a:lstStyle/>
          <a:p>
            <a:r>
              <a:rPr lang="en-US" sz="2800" dirty="0"/>
              <a:t>CR 012 – TDR Cross-section</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4297" y="1200564"/>
            <a:ext cx="6423695" cy="4598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166458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3</a:t>
            </a:fld>
            <a:endParaRPr lang="en-US" sz="1100" dirty="0">
              <a:solidFill>
                <a:srgbClr val="630822"/>
              </a:solidFill>
            </a:endParaRPr>
          </a:p>
        </p:txBody>
      </p:sp>
      <p:sp>
        <p:nvSpPr>
          <p:cNvPr id="2" name="TextBox 1"/>
          <p:cNvSpPr txBox="1"/>
          <p:nvPr/>
        </p:nvSpPr>
        <p:spPr>
          <a:xfrm>
            <a:off x="4155016" y="47258"/>
            <a:ext cx="3419300" cy="523220"/>
          </a:xfrm>
          <a:prstGeom prst="rect">
            <a:avLst/>
          </a:prstGeom>
          <a:noFill/>
        </p:spPr>
        <p:txBody>
          <a:bodyPr wrap="none" lIns="91410" tIns="45706" rIns="91410" bIns="45706" rtlCol="0">
            <a:spAutoFit/>
          </a:bodyPr>
          <a:lstStyle/>
          <a:p>
            <a:r>
              <a:rPr lang="en-US" sz="2800" dirty="0"/>
              <a:t>Design Update CR 012</a:t>
            </a:r>
          </a:p>
        </p:txBody>
      </p:sp>
      <p:sp>
        <p:nvSpPr>
          <p:cNvPr id="3" name="Rectangle 2"/>
          <p:cNvSpPr/>
          <p:nvPr/>
        </p:nvSpPr>
        <p:spPr>
          <a:xfrm>
            <a:off x="696426" y="819273"/>
            <a:ext cx="7701648" cy="4801287"/>
          </a:xfrm>
          <a:prstGeom prst="rect">
            <a:avLst/>
          </a:prstGeom>
        </p:spPr>
        <p:txBody>
          <a:bodyPr wrap="square" lIns="91410" tIns="45706" rIns="91410" bIns="45706">
            <a:spAutoFit/>
          </a:bodyPr>
          <a:lstStyle/>
          <a:p>
            <a:r>
              <a:rPr lang="en-GB" dirty="0"/>
              <a:t>This CR is predicated on a design which allows RF-power-on access but not beam-on access. Being able to run the RF stations while personnel are present will allow faster and more thorough debugging of the components than would be possible if the systems could not be powered</a:t>
            </a:r>
            <a:r>
              <a:rPr lang="en-GB" dirty="0" smtClean="0"/>
              <a:t>.</a:t>
            </a:r>
          </a:p>
          <a:p>
            <a:endParaRPr lang="en-GB" dirty="0"/>
          </a:p>
          <a:p>
            <a:r>
              <a:rPr lang="en-GB" dirty="0"/>
              <a:t>Since the TDR design, &gt; 1 km of ‘free’ space has been added to the linacs, which allows for additional RF stations if needed, and more experience has been gained in the operation of ILC-like RF systems at DESY for the European XFEL. Thus, a re-evaluation of the linac energy overhead and RF system reliability seems warranted, in particular</a:t>
            </a:r>
            <a:r>
              <a:rPr lang="en-US" dirty="0"/>
              <a:t> </a:t>
            </a:r>
            <a:endParaRPr lang="en-US" dirty="0" smtClean="0"/>
          </a:p>
          <a:p>
            <a:endParaRPr lang="en-US" dirty="0"/>
          </a:p>
          <a:p>
            <a:r>
              <a:rPr lang="en-GB" dirty="0"/>
              <a:t>The defining issue in determining the tunnel wall thickness is field-emission induced radiation from the cavities (dark current) when the RF power is on since it is proposed that personnel access will be permitted during these times</a:t>
            </a:r>
            <a:r>
              <a:rPr lang="en-US" dirty="0"/>
              <a:t> </a:t>
            </a:r>
            <a:endParaRPr lang="en-US" dirty="0" smtClean="0"/>
          </a:p>
          <a:p>
            <a:endParaRPr lang="en-US" dirty="0"/>
          </a:p>
          <a:p>
            <a:r>
              <a:rPr lang="en-US" dirty="0" smtClean="0"/>
              <a:t>The panel was informed by the LCLS II experience in regard to worst-case scenarios and the US regulatory process.</a:t>
            </a:r>
            <a:endParaRPr lang="en-US" dirty="0"/>
          </a:p>
        </p:txBody>
      </p:sp>
    </p:spTree>
    <p:extLst>
      <p:ext uri="{BB962C8B-B14F-4D97-AF65-F5344CB8AC3E}">
        <p14:creationId xmlns:p14="http://schemas.microsoft.com/office/powerpoint/2010/main" val="21367664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4</a:t>
            </a:fld>
            <a:endParaRPr lang="en-US" sz="1100" dirty="0">
              <a:solidFill>
                <a:srgbClr val="630822"/>
              </a:solidFill>
            </a:endParaRPr>
          </a:p>
        </p:txBody>
      </p:sp>
      <p:sp>
        <p:nvSpPr>
          <p:cNvPr id="2" name="TextBox 1"/>
          <p:cNvSpPr txBox="1"/>
          <p:nvPr/>
        </p:nvSpPr>
        <p:spPr>
          <a:xfrm>
            <a:off x="4155016" y="47258"/>
            <a:ext cx="3881391" cy="584776"/>
          </a:xfrm>
          <a:prstGeom prst="rect">
            <a:avLst/>
          </a:prstGeom>
          <a:noFill/>
        </p:spPr>
        <p:txBody>
          <a:bodyPr wrap="none" lIns="91410" tIns="45706" rIns="91410" bIns="45706" rtlCol="0">
            <a:spAutoFit/>
          </a:bodyPr>
          <a:lstStyle/>
          <a:p>
            <a:r>
              <a:rPr lang="en-US" sz="3200" dirty="0"/>
              <a:t>Design Update CR 012</a:t>
            </a:r>
          </a:p>
        </p:txBody>
      </p:sp>
      <p:pic>
        <p:nvPicPr>
          <p:cNvPr id="4" name="Picture 3" descr="Screen Shot 2016-03-10 at 3.04.0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5749" y="873175"/>
            <a:ext cx="6044909" cy="4438835"/>
          </a:xfrm>
          <a:prstGeom prst="rect">
            <a:avLst/>
          </a:prstGeom>
        </p:spPr>
      </p:pic>
      <p:sp>
        <p:nvSpPr>
          <p:cNvPr id="3" name="Rectangle 2"/>
          <p:cNvSpPr/>
          <p:nvPr/>
        </p:nvSpPr>
        <p:spPr>
          <a:xfrm>
            <a:off x="678347" y="5064291"/>
            <a:ext cx="8269433" cy="1477328"/>
          </a:xfrm>
          <a:prstGeom prst="rect">
            <a:avLst/>
          </a:prstGeom>
        </p:spPr>
        <p:txBody>
          <a:bodyPr wrap="square">
            <a:spAutoFit/>
          </a:bodyPr>
          <a:lstStyle/>
          <a:p>
            <a:r>
              <a:rPr lang="en-GB" dirty="0"/>
              <a:t>CR-012 proposes to reduce the thickness of the concrete shield wall by 2 m, from the TDR thickness of 3.5 m to 1.5 m. However, due to further detailed integration studies since the TDR, it has been concluded that it is not possible to reduce the overall width of the tunnel accordingly, i.e. by 2 m, instead it is proposed to reduce the tunnel width from 11 m to 9.5 m. The new proposed 9.5 m wide cross section </a:t>
            </a:r>
            <a:endParaRPr lang="en-US" dirty="0"/>
          </a:p>
        </p:txBody>
      </p:sp>
    </p:spTree>
    <p:extLst>
      <p:ext uri="{BB962C8B-B14F-4D97-AF65-F5344CB8AC3E}">
        <p14:creationId xmlns:p14="http://schemas.microsoft.com/office/powerpoint/2010/main" val="40637608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5</a:t>
            </a:fld>
            <a:endParaRPr lang="en-US" sz="1100" dirty="0">
              <a:solidFill>
                <a:srgbClr val="630822"/>
              </a:solidFill>
            </a:endParaRPr>
          </a:p>
        </p:txBody>
      </p:sp>
      <p:sp>
        <p:nvSpPr>
          <p:cNvPr id="3" name="Rectangle 2"/>
          <p:cNvSpPr/>
          <p:nvPr/>
        </p:nvSpPr>
        <p:spPr>
          <a:xfrm>
            <a:off x="696426" y="819273"/>
            <a:ext cx="7701648" cy="4524288"/>
          </a:xfrm>
          <a:prstGeom prst="rect">
            <a:avLst/>
          </a:prstGeom>
        </p:spPr>
        <p:txBody>
          <a:bodyPr wrap="square" lIns="91410" tIns="45706" rIns="91410" bIns="45706">
            <a:spAutoFit/>
          </a:bodyPr>
          <a:lstStyle/>
          <a:p>
            <a:r>
              <a:rPr lang="en-GB" dirty="0"/>
              <a:t>Each cavity was assumed to produce 50nA of captured dark current </a:t>
            </a:r>
            <a:endParaRPr lang="en-GB" dirty="0" smtClean="0"/>
          </a:p>
          <a:p>
            <a:endParaRPr lang="en-GB" dirty="0"/>
          </a:p>
          <a:p>
            <a:r>
              <a:rPr lang="en-GB" dirty="0"/>
              <a:t>Simulation of the tunnel radiation dose arising from these particles was performed using the MARS software package.  MARS has been well validated over the years and the results of this simulation was cross-checked against FLUKA at SLAC as part of the LCLS-II safety analysis as well as several earlier studies during the GDE era.  Both simulations produced consistent results.  </a:t>
            </a:r>
            <a:endParaRPr lang="en-US" dirty="0"/>
          </a:p>
          <a:p>
            <a:endParaRPr lang="en-GB" dirty="0" smtClean="0"/>
          </a:p>
          <a:p>
            <a:endParaRPr lang="en-GB" dirty="0"/>
          </a:p>
          <a:p>
            <a:r>
              <a:rPr lang="en-GB" dirty="0" smtClean="0"/>
              <a:t>Most </a:t>
            </a:r>
            <a:r>
              <a:rPr lang="en-GB" dirty="0"/>
              <a:t>of the particles are swept out of the cryomodule string by the magnetic fields in the quadrupoles (one every three cryomodules) and were lost in or around the location of these magnets.  Loss distributions for different magnetic field settings were investigated.  In all cases the loss patterns achieved an equilibrium value within a few cryomodules.  The distributions were more peaked in the magnets for the highest settings corresponding to a linac energy of 125 </a:t>
            </a:r>
            <a:r>
              <a:rPr lang="en-GB" dirty="0" err="1"/>
              <a:t>GeV</a:t>
            </a:r>
            <a:r>
              <a:rPr lang="en-GB" dirty="0"/>
              <a:t> or greater. </a:t>
            </a:r>
            <a:endParaRPr lang="en-US" dirty="0"/>
          </a:p>
        </p:txBody>
      </p:sp>
      <p:sp>
        <p:nvSpPr>
          <p:cNvPr id="6" name="TextBox 5"/>
          <p:cNvSpPr txBox="1"/>
          <p:nvPr/>
        </p:nvSpPr>
        <p:spPr>
          <a:xfrm>
            <a:off x="4155016" y="47258"/>
            <a:ext cx="4640904" cy="461637"/>
          </a:xfrm>
          <a:prstGeom prst="rect">
            <a:avLst/>
          </a:prstGeom>
          <a:noFill/>
        </p:spPr>
        <p:txBody>
          <a:bodyPr wrap="none" lIns="91410" tIns="45706" rIns="91410" bIns="45706" rtlCol="0">
            <a:spAutoFit/>
          </a:bodyPr>
          <a:lstStyle/>
          <a:p>
            <a:r>
              <a:rPr lang="en-US" sz="2400" dirty="0"/>
              <a:t>Design Update CR </a:t>
            </a:r>
            <a:r>
              <a:rPr lang="en-US" sz="2400" dirty="0" smtClean="0"/>
              <a:t>012 – Shield Wall</a:t>
            </a:r>
            <a:endParaRPr lang="en-US" sz="2400" dirty="0"/>
          </a:p>
        </p:txBody>
      </p:sp>
    </p:spTree>
    <p:extLst>
      <p:ext uri="{BB962C8B-B14F-4D97-AF65-F5344CB8AC3E}">
        <p14:creationId xmlns:p14="http://schemas.microsoft.com/office/powerpoint/2010/main" val="9113344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4192208" y="110893"/>
            <a:ext cx="4526991" cy="500303"/>
          </a:xfrm>
          <a:prstGeom prst="rect">
            <a:avLst/>
          </a:prstGeom>
        </p:spPr>
        <p:txBody>
          <a:bodyPr/>
          <a:lstStyle>
            <a:lvl1pPr defTabSz="379729">
              <a:defRPr sz="4680"/>
            </a:lvl1pPr>
          </a:lstStyle>
          <a:p>
            <a:pPr lvl="0">
              <a:buNone/>
              <a:defRPr sz="1800"/>
            </a:pPr>
            <a:r>
              <a:rPr sz="2400" b="0" dirty="0">
                <a:effectLst>
                  <a:outerShdw blurRad="38100" dist="38100" dir="2700000" algn="tl">
                    <a:srgbClr val="000000">
                      <a:alpha val="43137"/>
                    </a:srgbClr>
                  </a:outerShdw>
                </a:effectLst>
              </a:rPr>
              <a:t>Power loss </a:t>
            </a:r>
            <a:r>
              <a:rPr sz="2400" b="0" dirty="0">
                <a:effectLst>
                  <a:outerShdw blurRad="38100" dist="38100" dir="2700000" algn="tl">
                    <a:srgbClr val="000000">
                      <a:alpha val="43137"/>
                    </a:srgbClr>
                  </a:outerShdw>
                </a:effectLst>
              </a:rPr>
              <a:t>distribution: </a:t>
            </a:r>
            <a:r>
              <a:rPr lang="en-US" sz="2400" b="0" dirty="0">
                <a:effectLst>
                  <a:outerShdw blurRad="38100" dist="38100" dir="2700000" algn="tl">
                    <a:srgbClr val="000000">
                      <a:alpha val="43137"/>
                    </a:srgbClr>
                  </a:outerShdw>
                </a:effectLst>
              </a:rPr>
              <a:t>15</a:t>
            </a:r>
            <a:r>
              <a:rPr sz="2400" b="0" dirty="0">
                <a:effectLst>
                  <a:outerShdw blurRad="38100" dist="38100" dir="2700000" algn="tl">
                    <a:srgbClr val="000000">
                      <a:alpha val="43137"/>
                    </a:srgbClr>
                  </a:outerShdw>
                </a:effectLst>
              </a:rPr>
              <a:t> </a:t>
            </a:r>
            <a:r>
              <a:rPr sz="2400" b="0" dirty="0" err="1">
                <a:effectLst>
                  <a:outerShdw blurRad="38100" dist="38100" dir="2700000" algn="tl">
                    <a:srgbClr val="000000">
                      <a:alpha val="43137"/>
                    </a:srgbClr>
                  </a:outerShdw>
                </a:effectLst>
              </a:rPr>
              <a:t>GeV</a:t>
            </a:r>
            <a:endParaRPr sz="2400" b="0" dirty="0">
              <a:effectLst>
                <a:outerShdw blurRad="38100" dist="38100" dir="2700000" algn="tl">
                  <a:srgbClr val="000000">
                    <a:alpha val="43137"/>
                  </a:srgbClr>
                </a:outerShdw>
              </a:effectLst>
            </a:endParaRPr>
          </a:p>
        </p:txBody>
      </p:sp>
      <p:sp>
        <p:nvSpPr>
          <p:cNvPr id="40" name="Shape 40"/>
          <p:cNvSpPr>
            <a:spLocks noGrp="1"/>
          </p:cNvSpPr>
          <p:nvPr>
            <p:ph type="body" idx="4294967295"/>
          </p:nvPr>
        </p:nvSpPr>
        <p:spPr>
          <a:xfrm>
            <a:off x="839522" y="5848454"/>
            <a:ext cx="7804801" cy="345636"/>
          </a:xfrm>
          <a:prstGeom prst="rect">
            <a:avLst/>
          </a:prstGeom>
        </p:spPr>
        <p:txBody>
          <a:bodyPr>
            <a:normAutofit fontScale="85000" lnSpcReduction="10000"/>
          </a:bodyPr>
          <a:lstStyle/>
          <a:p>
            <a:pPr lvl="0">
              <a:defRPr sz="1800"/>
            </a:pPr>
            <a:r>
              <a:rPr sz="2100" dirty="0"/>
              <a:t>Losses </a:t>
            </a:r>
            <a:r>
              <a:rPr sz="2100" dirty="0"/>
              <a:t>equalize at </a:t>
            </a:r>
            <a:r>
              <a:rPr lang="en-US" sz="2100" dirty="0">
                <a:solidFill>
                  <a:srgbClr val="C00000"/>
                </a:solidFill>
              </a:rPr>
              <a:t>2</a:t>
            </a:r>
            <a:r>
              <a:rPr lang="en-US" sz="2100" baseline="30000" dirty="0">
                <a:solidFill>
                  <a:srgbClr val="C00000"/>
                </a:solidFill>
              </a:rPr>
              <a:t>nd</a:t>
            </a:r>
            <a:r>
              <a:rPr sz="2100" dirty="0">
                <a:solidFill>
                  <a:srgbClr val="C00000"/>
                </a:solidFill>
              </a:rPr>
              <a:t> quad</a:t>
            </a:r>
            <a:r>
              <a:rPr sz="2100" dirty="0"/>
              <a:t>, </a:t>
            </a:r>
            <a:r>
              <a:rPr sz="2100" dirty="0"/>
              <a:t>peak losses are in cavity just after </a:t>
            </a:r>
            <a:r>
              <a:rPr sz="2100" dirty="0"/>
              <a:t>quad</a:t>
            </a:r>
            <a:endParaRPr sz="2100" dirty="0"/>
          </a:p>
        </p:txBody>
      </p:sp>
      <p:pic>
        <p:nvPicPr>
          <p:cNvPr id="6" name="PlossVScav015GeV.png"/>
          <p:cNvPicPr/>
          <p:nvPr/>
        </p:nvPicPr>
        <p:blipFill>
          <a:blip r:embed="rId2">
            <a:extLst/>
          </a:blip>
          <a:srcRect t="7651" r="9175"/>
          <a:stretch>
            <a:fillRect/>
          </a:stretch>
        </p:blipFill>
        <p:spPr>
          <a:xfrm>
            <a:off x="286560" y="802166"/>
            <a:ext cx="8601160" cy="4861449"/>
          </a:xfrm>
          <a:prstGeom prst="rect">
            <a:avLst/>
          </a:prstGeom>
          <a:ln w="12700">
            <a:solidFill>
              <a:schemeClr val="accent1"/>
            </a:solidFill>
            <a:miter lim="400000"/>
          </a:ln>
        </p:spPr>
      </p:pic>
      <p:sp>
        <p:nvSpPr>
          <p:cNvPr id="2" name="TextBox 1"/>
          <p:cNvSpPr txBox="1"/>
          <p:nvPr/>
        </p:nvSpPr>
        <p:spPr>
          <a:xfrm>
            <a:off x="1410853" y="2618686"/>
            <a:ext cx="641911" cy="360755"/>
          </a:xfrm>
          <a:prstGeom prst="rect">
            <a:avLst/>
          </a:prstGeom>
          <a:noFill/>
        </p:spPr>
        <p:txBody>
          <a:bodyPr wrap="none" lIns="82927" tIns="41464" rIns="82927" bIns="41464" rtlCol="0">
            <a:spAutoFit/>
          </a:bodyPr>
          <a:lstStyle/>
          <a:p>
            <a:r>
              <a:rPr lang="en-US" dirty="0" smtClean="0">
                <a:solidFill>
                  <a:srgbClr val="C00000"/>
                </a:solidFill>
              </a:rPr>
              <a:t>quad</a:t>
            </a:r>
            <a:endParaRPr lang="en-US" dirty="0">
              <a:solidFill>
                <a:srgbClr val="C00000"/>
              </a:solidFill>
            </a:endParaRPr>
          </a:p>
        </p:txBody>
      </p:sp>
      <p:cxnSp>
        <p:nvCxnSpPr>
          <p:cNvPr id="4" name="Straight Arrow Connector 3"/>
          <p:cNvCxnSpPr/>
          <p:nvPr/>
        </p:nvCxnSpPr>
        <p:spPr>
          <a:xfrm>
            <a:off x="1710535" y="2953737"/>
            <a:ext cx="373144" cy="279153"/>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2010218" y="2887181"/>
            <a:ext cx="1059515" cy="167526"/>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016570"/>
      </p:ext>
    </p:extLst>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title"/>
          </p:nvPr>
        </p:nvSpPr>
        <p:spPr>
          <a:xfrm>
            <a:off x="4356074" y="110892"/>
            <a:ext cx="4531646" cy="500303"/>
          </a:xfrm>
          <a:prstGeom prst="rect">
            <a:avLst/>
          </a:prstGeom>
        </p:spPr>
        <p:txBody>
          <a:bodyPr/>
          <a:lstStyle>
            <a:lvl1pPr defTabSz="379729">
              <a:defRPr sz="4680"/>
            </a:lvl1pPr>
          </a:lstStyle>
          <a:p>
            <a:pPr lvl="0">
              <a:buNone/>
              <a:defRPr sz="1800"/>
            </a:pPr>
            <a:r>
              <a:rPr sz="2400" b="0" dirty="0">
                <a:solidFill>
                  <a:srgbClr val="000000"/>
                </a:solidFill>
                <a:effectLst>
                  <a:outerShdw blurRad="38100" dist="38100" dir="2700000" algn="tl">
                    <a:srgbClr val="000000">
                      <a:alpha val="43137"/>
                    </a:srgbClr>
                  </a:outerShdw>
                </a:effectLst>
              </a:rPr>
              <a:t>Power loss </a:t>
            </a:r>
            <a:r>
              <a:rPr sz="2400" b="0" dirty="0">
                <a:solidFill>
                  <a:srgbClr val="000000"/>
                </a:solidFill>
                <a:effectLst>
                  <a:outerShdw blurRad="38100" dist="38100" dir="2700000" algn="tl">
                    <a:srgbClr val="000000">
                      <a:alpha val="43137"/>
                    </a:srgbClr>
                  </a:outerShdw>
                </a:effectLst>
              </a:rPr>
              <a:t>distribution: </a:t>
            </a:r>
            <a:r>
              <a:rPr lang="en-US" sz="2400" b="0" dirty="0">
                <a:solidFill>
                  <a:srgbClr val="000000"/>
                </a:solidFill>
                <a:effectLst>
                  <a:outerShdw blurRad="38100" dist="38100" dir="2700000" algn="tl">
                    <a:srgbClr val="000000">
                      <a:alpha val="43137"/>
                    </a:srgbClr>
                  </a:outerShdw>
                </a:effectLst>
              </a:rPr>
              <a:t>125</a:t>
            </a:r>
            <a:r>
              <a:rPr sz="2400" b="0" dirty="0">
                <a:solidFill>
                  <a:srgbClr val="000000"/>
                </a:solidFill>
                <a:effectLst>
                  <a:outerShdw blurRad="38100" dist="38100" dir="2700000" algn="tl">
                    <a:srgbClr val="000000">
                      <a:alpha val="43137"/>
                    </a:srgbClr>
                  </a:outerShdw>
                </a:effectLst>
              </a:rPr>
              <a:t> </a:t>
            </a:r>
            <a:r>
              <a:rPr sz="2400" b="0" dirty="0" err="1">
                <a:solidFill>
                  <a:srgbClr val="000000"/>
                </a:solidFill>
                <a:effectLst>
                  <a:outerShdw blurRad="38100" dist="38100" dir="2700000" algn="tl">
                    <a:srgbClr val="000000">
                      <a:alpha val="43137"/>
                    </a:srgbClr>
                  </a:outerShdw>
                </a:effectLst>
              </a:rPr>
              <a:t>GeV</a:t>
            </a:r>
            <a:endParaRPr sz="2400" b="0" dirty="0">
              <a:solidFill>
                <a:srgbClr val="000000"/>
              </a:solidFill>
              <a:effectLst>
                <a:outerShdw blurRad="38100" dist="38100" dir="2700000" algn="tl">
                  <a:srgbClr val="000000">
                    <a:alpha val="43137"/>
                  </a:srgbClr>
                </a:outerShdw>
              </a:effectLst>
            </a:endParaRPr>
          </a:p>
        </p:txBody>
      </p:sp>
      <p:sp>
        <p:nvSpPr>
          <p:cNvPr id="40" name="Shape 40"/>
          <p:cNvSpPr>
            <a:spLocks noGrp="1"/>
          </p:cNvSpPr>
          <p:nvPr>
            <p:ph type="body" idx="4294967295"/>
          </p:nvPr>
        </p:nvSpPr>
        <p:spPr>
          <a:xfrm>
            <a:off x="1093182" y="5779326"/>
            <a:ext cx="7804801" cy="345636"/>
          </a:xfrm>
          <a:prstGeom prst="rect">
            <a:avLst/>
          </a:prstGeom>
        </p:spPr>
        <p:txBody>
          <a:bodyPr>
            <a:normAutofit/>
          </a:bodyPr>
          <a:lstStyle/>
          <a:p>
            <a:pPr lvl="0">
              <a:defRPr sz="1800"/>
            </a:pPr>
            <a:r>
              <a:rPr sz="2100" dirty="0"/>
              <a:t>Losses </a:t>
            </a:r>
            <a:r>
              <a:rPr sz="2100" dirty="0"/>
              <a:t>equalize at </a:t>
            </a:r>
            <a:r>
              <a:rPr lang="en-US" sz="2100" dirty="0">
                <a:solidFill>
                  <a:srgbClr val="C00000"/>
                </a:solidFill>
              </a:rPr>
              <a:t>1</a:t>
            </a:r>
            <a:r>
              <a:rPr lang="en-US" sz="2100" baseline="30000" dirty="0">
                <a:solidFill>
                  <a:srgbClr val="C00000"/>
                </a:solidFill>
              </a:rPr>
              <a:t>st</a:t>
            </a:r>
            <a:r>
              <a:rPr sz="2100" dirty="0">
                <a:solidFill>
                  <a:srgbClr val="C00000"/>
                </a:solidFill>
              </a:rPr>
              <a:t> quad</a:t>
            </a:r>
            <a:r>
              <a:rPr sz="2100" dirty="0"/>
              <a:t>, </a:t>
            </a:r>
            <a:r>
              <a:rPr sz="2100" dirty="0"/>
              <a:t>peak losses are in </a:t>
            </a:r>
            <a:r>
              <a:rPr sz="2100" dirty="0"/>
              <a:t>quad</a:t>
            </a:r>
            <a:endParaRPr sz="2100" dirty="0"/>
          </a:p>
        </p:txBody>
      </p:sp>
      <p:pic>
        <p:nvPicPr>
          <p:cNvPr id="5" name="PlossVScav125GeV.png"/>
          <p:cNvPicPr/>
          <p:nvPr/>
        </p:nvPicPr>
        <p:blipFill>
          <a:blip r:embed="rId2">
            <a:extLst/>
          </a:blip>
          <a:srcRect t="7808" r="9097"/>
          <a:stretch>
            <a:fillRect/>
          </a:stretch>
        </p:blipFill>
        <p:spPr>
          <a:xfrm>
            <a:off x="286561" y="820165"/>
            <a:ext cx="8612402" cy="4861449"/>
          </a:xfrm>
          <a:prstGeom prst="rect">
            <a:avLst/>
          </a:prstGeom>
          <a:ln w="12700">
            <a:solidFill>
              <a:schemeClr val="accent1"/>
            </a:solidFill>
            <a:miter lim="400000"/>
          </a:ln>
        </p:spPr>
      </p:pic>
      <p:sp>
        <p:nvSpPr>
          <p:cNvPr id="2" name="TextBox 1"/>
          <p:cNvSpPr txBox="1"/>
          <p:nvPr/>
        </p:nvSpPr>
        <p:spPr>
          <a:xfrm>
            <a:off x="2382876" y="1424309"/>
            <a:ext cx="641911" cy="360755"/>
          </a:xfrm>
          <a:prstGeom prst="rect">
            <a:avLst/>
          </a:prstGeom>
          <a:noFill/>
        </p:spPr>
        <p:txBody>
          <a:bodyPr wrap="none" lIns="82936" tIns="41469" rIns="82936" bIns="41469" rtlCol="0">
            <a:spAutoFit/>
          </a:bodyPr>
          <a:lstStyle/>
          <a:p>
            <a:r>
              <a:rPr lang="en-US" dirty="0" smtClean="0">
                <a:solidFill>
                  <a:srgbClr val="C00000"/>
                </a:solidFill>
              </a:rPr>
              <a:t>quad</a:t>
            </a:r>
            <a:endParaRPr lang="en-US" dirty="0">
              <a:solidFill>
                <a:srgbClr val="C00000"/>
              </a:solidFill>
            </a:endParaRPr>
          </a:p>
        </p:txBody>
      </p:sp>
      <p:cxnSp>
        <p:nvCxnSpPr>
          <p:cNvPr id="4" name="Straight Arrow Connector 3"/>
          <p:cNvCxnSpPr/>
          <p:nvPr/>
        </p:nvCxnSpPr>
        <p:spPr>
          <a:xfrm flipV="1">
            <a:off x="2774880" y="1216930"/>
            <a:ext cx="207360" cy="207381"/>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221920" y="1216929"/>
            <a:ext cx="276480" cy="20738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226331" y="3083363"/>
            <a:ext cx="995636" cy="360755"/>
          </a:xfrm>
          <a:prstGeom prst="rect">
            <a:avLst/>
          </a:prstGeom>
          <a:noFill/>
        </p:spPr>
        <p:txBody>
          <a:bodyPr wrap="none" lIns="82936" tIns="41469" rIns="82936" bIns="41469" rtlCol="0">
            <a:spAutoFit/>
          </a:bodyPr>
          <a:lstStyle/>
          <a:p>
            <a:r>
              <a:rPr lang="en-US" dirty="0" smtClean="0">
                <a:solidFill>
                  <a:srgbClr val="C00000"/>
                </a:solidFill>
              </a:rPr>
              <a:t>1</a:t>
            </a:r>
            <a:r>
              <a:rPr lang="en-US" baseline="30000" dirty="0" smtClean="0">
                <a:solidFill>
                  <a:srgbClr val="C00000"/>
                </a:solidFill>
              </a:rPr>
              <a:t>st</a:t>
            </a:r>
            <a:r>
              <a:rPr lang="en-US" dirty="0" smtClean="0">
                <a:solidFill>
                  <a:srgbClr val="C00000"/>
                </a:solidFill>
              </a:rPr>
              <a:t> cavity</a:t>
            </a:r>
            <a:endParaRPr lang="en-US" dirty="0">
              <a:solidFill>
                <a:srgbClr val="C00000"/>
              </a:solidFill>
            </a:endParaRPr>
          </a:p>
        </p:txBody>
      </p:sp>
      <p:cxnSp>
        <p:nvCxnSpPr>
          <p:cNvPr id="17" name="Straight Arrow Connector 16"/>
          <p:cNvCxnSpPr/>
          <p:nvPr/>
        </p:nvCxnSpPr>
        <p:spPr>
          <a:xfrm flipH="1">
            <a:off x="2256201" y="3418416"/>
            <a:ext cx="242200" cy="421129"/>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2878560" y="3405770"/>
            <a:ext cx="260224" cy="421129"/>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7748175"/>
      </p:ext>
    </p:extLst>
  </p:cSld>
  <p:clrMapOvr>
    <a:masterClrMapping/>
  </p:clrMapOvr>
  <p:transition xmlns:p14="http://schemas.microsoft.com/office/powerpoint/2010/mai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xfrm>
            <a:off x="3495784" y="94480"/>
            <a:ext cx="5262968" cy="500303"/>
          </a:xfrm>
          <a:solidFill>
            <a:schemeClr val="bg1"/>
          </a:solidFill>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buNone/>
            </a:pPr>
            <a:r>
              <a:rPr lang="en-US" sz="2800" b="0" dirty="0">
                <a:solidFill>
                  <a:srgbClr val="000000"/>
                </a:solidFill>
                <a:effectLst>
                  <a:outerShdw blurRad="38100" dist="38100" dir="2700000" algn="tl">
                    <a:srgbClr val="000000">
                      <a:alpha val="43137"/>
                    </a:srgbClr>
                  </a:outerShdw>
                </a:effectLst>
              </a:rPr>
              <a:t>Radiation dose vs. concrete wall thickness</a:t>
            </a:r>
            <a:endParaRPr lang="en-US" sz="2800" b="0" dirty="0">
              <a:solidFill>
                <a:srgbClr val="000000"/>
              </a:solidFill>
              <a:effectLst>
                <a:outerShdw blurRad="38100" dist="38100" dir="2700000" algn="tl">
                  <a:srgbClr val="000000">
                    <a:alpha val="43137"/>
                  </a:srgbClr>
                </a:outerShdw>
              </a:effectLst>
            </a:endParaRPr>
          </a:p>
        </p:txBody>
      </p:sp>
      <p:sp>
        <p:nvSpPr>
          <p:cNvPr id="12" name="Slide Number Placeholder 11"/>
          <p:cNvSpPr>
            <a:spLocks noGrp="1"/>
          </p:cNvSpPr>
          <p:nvPr>
            <p:ph type="sldNum" sz="quarter" idx="4"/>
          </p:nvPr>
        </p:nvSpPr>
        <p:spPr/>
        <p:txBody>
          <a:bodyPr/>
          <a:lstStyle/>
          <a:p>
            <a:pPr lvl="0"/>
            <a:fld id="{99E71149-297C-45A9-A9ED-3559771836D6}" type="slidenum">
              <a:rPr lang="en-US" smtClean="0"/>
              <a:t>8</a:t>
            </a:fld>
            <a:endParaRPr lang="en-US"/>
          </a:p>
        </p:txBody>
      </p:sp>
      <p:sp>
        <p:nvSpPr>
          <p:cNvPr id="10" name="Date Placeholder 9"/>
          <p:cNvSpPr>
            <a:spLocks noGrp="1"/>
          </p:cNvSpPr>
          <p:nvPr>
            <p:ph type="dt" sz="half" idx="2"/>
          </p:nvPr>
        </p:nvSpPr>
        <p:spPr/>
        <p:txBody>
          <a:bodyPr/>
          <a:lstStyle/>
          <a:p>
            <a:pPr lvl="0"/>
            <a:r>
              <a:rPr lang="en-US" smtClean="0"/>
              <a:t>N.Solyak</a:t>
            </a:r>
            <a:endParaRPr lang="en-US"/>
          </a:p>
        </p:txBody>
      </p:sp>
      <p:sp>
        <p:nvSpPr>
          <p:cNvPr id="11" name="Footer Placeholder 10"/>
          <p:cNvSpPr>
            <a:spLocks noGrp="1"/>
          </p:cNvSpPr>
          <p:nvPr>
            <p:ph type="ftr" sz="quarter" idx="3"/>
          </p:nvPr>
        </p:nvSpPr>
        <p:spPr/>
        <p:txBody>
          <a:bodyPr/>
          <a:lstStyle/>
          <a:p>
            <a:pPr lvl="0"/>
            <a:r>
              <a:rPr lang="en-US" smtClean="0"/>
              <a:t>LCWS15, Nov1-6, 2015</a:t>
            </a:r>
            <a:endParaRPr lang="en-US"/>
          </a:p>
        </p:txBody>
      </p:sp>
      <p:pic>
        <p:nvPicPr>
          <p:cNvPr id="3" name="Picture Placeholder 2"/>
          <p:cNvPicPr>
            <a:picLocks noGrp="1" noChangeAspect="1"/>
          </p:cNvPicPr>
          <p:nvPr>
            <p:ph type="pic" idx="4294967295"/>
          </p:nvPr>
        </p:nvPicPr>
        <p:blipFill>
          <a:blip r:embed="rId3">
            <a:lum/>
            <a:alphaModFix/>
          </a:blip>
          <a:srcRect/>
          <a:stretch>
            <a:fillRect/>
          </a:stretch>
        </p:blipFill>
        <p:spPr>
          <a:xfrm>
            <a:off x="491412" y="2792369"/>
            <a:ext cx="3329564" cy="3295324"/>
          </a:xfrm>
        </p:spPr>
      </p:pic>
      <p:pic>
        <p:nvPicPr>
          <p:cNvPr id="4" name="Picture Placeholder 3"/>
          <p:cNvPicPr>
            <a:picLocks noGrp="1" noChangeAspect="1"/>
          </p:cNvPicPr>
          <p:nvPr>
            <p:ph type="pic" idx="4294967295"/>
          </p:nvPr>
        </p:nvPicPr>
        <p:blipFill>
          <a:blip r:embed="rId4">
            <a:lum/>
            <a:alphaModFix/>
          </a:blip>
          <a:srcRect/>
          <a:stretch>
            <a:fillRect/>
          </a:stretch>
        </p:blipFill>
        <p:spPr>
          <a:xfrm>
            <a:off x="4208269" y="1978151"/>
            <a:ext cx="4839642" cy="4177034"/>
          </a:xfrm>
        </p:spPr>
      </p:pic>
      <p:sp>
        <p:nvSpPr>
          <p:cNvPr id="9" name="Rectangle 8"/>
          <p:cNvSpPr/>
          <p:nvPr/>
        </p:nvSpPr>
        <p:spPr>
          <a:xfrm>
            <a:off x="7535458" y="3318948"/>
            <a:ext cx="1376349" cy="1088917"/>
          </a:xfrm>
          <a:prstGeom prst="rect">
            <a:avLst/>
          </a:prstGeom>
        </p:spPr>
        <p:txBody>
          <a:bodyPr wrap="square" lIns="82945" tIns="41473" rIns="82945" bIns="41473">
            <a:spAutoFit/>
          </a:bodyPr>
          <a:lstStyle/>
          <a:p>
            <a:pPr lvl="0"/>
            <a:r>
              <a:rPr lang="en-US" sz="1100" dirty="0"/>
              <a:t>p0 = 3.42573e+00   </a:t>
            </a:r>
          </a:p>
          <a:p>
            <a:pPr lvl="0"/>
            <a:r>
              <a:rPr lang="en-US" sz="1100" dirty="0"/>
              <a:t>p1 = -7.14516e-02   </a:t>
            </a:r>
          </a:p>
          <a:p>
            <a:pPr lvl="0"/>
            <a:r>
              <a:rPr lang="en-US" sz="1100" dirty="0"/>
              <a:t>p2 </a:t>
            </a:r>
            <a:r>
              <a:rPr lang="en-US" sz="1100" dirty="0">
                <a:solidFill>
                  <a:srgbClr val="FF0000"/>
                </a:solidFill>
              </a:rPr>
              <a:t>=- 1.68580e+00   </a:t>
            </a:r>
          </a:p>
          <a:p>
            <a:pPr lvl="0"/>
            <a:r>
              <a:rPr lang="en-US" sz="1100" dirty="0">
                <a:solidFill>
                  <a:srgbClr val="FF0000"/>
                </a:solidFill>
              </a:rPr>
              <a:t>P3 = -1.27563e-01   </a:t>
            </a:r>
          </a:p>
          <a:p>
            <a:pPr lvl="0"/>
            <a:r>
              <a:rPr lang="en-US" sz="1100" dirty="0">
                <a:solidFill>
                  <a:srgbClr val="FF0000"/>
                </a:solidFill>
              </a:rPr>
              <a:t>P4 = </a:t>
            </a:r>
            <a:r>
              <a:rPr lang="en-US" sz="1100" dirty="0"/>
              <a:t>-3.14138e+00   </a:t>
            </a:r>
          </a:p>
          <a:p>
            <a:pPr lvl="0"/>
            <a:r>
              <a:rPr lang="en-US" sz="1100" dirty="0"/>
              <a:t>P5  = -2.89486e-02</a:t>
            </a:r>
            <a:endParaRPr lang="en-US" sz="1100" dirty="0"/>
          </a:p>
        </p:txBody>
      </p:sp>
      <p:cxnSp>
        <p:nvCxnSpPr>
          <p:cNvPr id="15" name="Straight Connector 14"/>
          <p:cNvCxnSpPr/>
          <p:nvPr/>
        </p:nvCxnSpPr>
        <p:spPr>
          <a:xfrm>
            <a:off x="4751313" y="4664977"/>
            <a:ext cx="2545419"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28000" y="4635817"/>
            <a:ext cx="0" cy="1004003"/>
          </a:xfrm>
          <a:prstGeom prst="line">
            <a:avLst/>
          </a:prstGeom>
          <a:ln w="158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864851" y="2156510"/>
            <a:ext cx="0" cy="356108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922080" y="2180739"/>
            <a:ext cx="0" cy="356108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787876" y="5347480"/>
            <a:ext cx="3270091" cy="6886"/>
          </a:xfrm>
          <a:prstGeom prst="straightConnector1">
            <a:avLst/>
          </a:prstGeom>
          <a:ln w="25400">
            <a:solidFill>
              <a:srgbClr val="0033CC"/>
            </a:solidFill>
            <a:headEnd type="triangle"/>
            <a:tailEnd type="stealt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997402" y="5019847"/>
            <a:ext cx="654619" cy="362973"/>
          </a:xfrm>
          <a:prstGeom prst="rect">
            <a:avLst/>
          </a:prstGeom>
          <a:noFill/>
        </p:spPr>
        <p:txBody>
          <a:bodyPr wrap="none" lIns="82945" tIns="41473" rIns="82945" bIns="41473" rtlCol="0">
            <a:spAutoFit/>
          </a:bodyPr>
          <a:lstStyle/>
          <a:p>
            <a:r>
              <a:rPr lang="en-US" b="1" dirty="0">
                <a:solidFill>
                  <a:srgbClr val="0000FF"/>
                </a:solidFill>
              </a:rPr>
              <a:t>1</a:t>
            </a:r>
            <a:r>
              <a:rPr lang="en-US" b="1" dirty="0">
                <a:solidFill>
                  <a:srgbClr val="0000FF"/>
                </a:solidFill>
              </a:rPr>
              <a:t>.5m</a:t>
            </a:r>
            <a:endParaRPr lang="en-US" b="1" dirty="0">
              <a:solidFill>
                <a:srgbClr val="0000FF"/>
              </a:solidFill>
            </a:endParaRPr>
          </a:p>
        </p:txBody>
      </p:sp>
      <p:sp>
        <p:nvSpPr>
          <p:cNvPr id="29" name="TextBox 28"/>
          <p:cNvSpPr txBox="1"/>
          <p:nvPr/>
        </p:nvSpPr>
        <p:spPr>
          <a:xfrm>
            <a:off x="4976996" y="4228816"/>
            <a:ext cx="1773084" cy="362973"/>
          </a:xfrm>
          <a:prstGeom prst="rect">
            <a:avLst/>
          </a:prstGeom>
          <a:noFill/>
        </p:spPr>
        <p:txBody>
          <a:bodyPr wrap="none" lIns="82945" tIns="41473" rIns="82945" bIns="41473" rtlCol="0">
            <a:spAutoFit/>
          </a:bodyPr>
          <a:lstStyle/>
          <a:p>
            <a:r>
              <a:rPr lang="en-US" b="1" dirty="0">
                <a:solidFill>
                  <a:srgbClr val="0000FF"/>
                </a:solidFill>
              </a:rPr>
              <a:t>25uSv/h (~1.2m)</a:t>
            </a:r>
            <a:endParaRPr lang="en-US" b="1" dirty="0">
              <a:solidFill>
                <a:srgbClr val="0000FF"/>
              </a:solidFill>
            </a:endParaRPr>
          </a:p>
        </p:txBody>
      </p:sp>
      <p:cxnSp>
        <p:nvCxnSpPr>
          <p:cNvPr id="30" name="Straight Connector 29"/>
          <p:cNvCxnSpPr/>
          <p:nvPr/>
        </p:nvCxnSpPr>
        <p:spPr>
          <a:xfrm flipV="1">
            <a:off x="7342247" y="4606715"/>
            <a:ext cx="0" cy="108192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87876" y="5019847"/>
            <a:ext cx="3477451" cy="0"/>
          </a:xfrm>
          <a:prstGeom prst="line">
            <a:avLst/>
          </a:prstGeom>
          <a:ln w="15875">
            <a:solidFill>
              <a:srgbClr val="0000FF"/>
            </a:solidFill>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5">
            <a:lum/>
            <a:alphaModFix/>
          </a:blip>
          <a:srcRect/>
          <a:stretch>
            <a:fillRect/>
          </a:stretch>
        </p:blipFill>
        <p:spPr>
          <a:xfrm>
            <a:off x="61210" y="684302"/>
            <a:ext cx="5936192" cy="2069244"/>
          </a:xfrm>
          <a:prstGeom prst="rect">
            <a:avLst/>
          </a:prstGeom>
          <a:noFill/>
          <a:ln>
            <a:noFill/>
          </a:ln>
        </p:spPr>
      </p:pic>
      <p:sp>
        <p:nvSpPr>
          <p:cNvPr id="13" name="Rectangle 12"/>
          <p:cNvSpPr/>
          <p:nvPr/>
        </p:nvSpPr>
        <p:spPr>
          <a:xfrm>
            <a:off x="6018630" y="1408375"/>
            <a:ext cx="2597694" cy="637754"/>
          </a:xfrm>
          <a:prstGeom prst="rect">
            <a:avLst/>
          </a:prstGeom>
        </p:spPr>
        <p:txBody>
          <a:bodyPr wrap="square" lIns="82945" tIns="41473" rIns="82945" bIns="41473">
            <a:spAutoFit/>
          </a:bodyPr>
          <a:lstStyle/>
          <a:p>
            <a:r>
              <a:rPr lang="en-US" dirty="0" smtClean="0"/>
              <a:t>Fit for attenuation curve for prompt dose, </a:t>
            </a:r>
            <a:r>
              <a:rPr lang="en-US" dirty="0" err="1" smtClean="0"/>
              <a:t>mSv</a:t>
            </a:r>
            <a:r>
              <a:rPr lang="en-US" dirty="0" smtClean="0"/>
              <a:t>/</a:t>
            </a:r>
            <a:r>
              <a:rPr lang="en-US" dirty="0" err="1" smtClean="0"/>
              <a:t>hr</a:t>
            </a:r>
            <a:endParaRPr lang="en-US" dirty="0"/>
          </a:p>
        </p:txBody>
      </p:sp>
      <p:sp>
        <p:nvSpPr>
          <p:cNvPr id="7" name="TextBox 6"/>
          <p:cNvSpPr txBox="1"/>
          <p:nvPr/>
        </p:nvSpPr>
        <p:spPr>
          <a:xfrm>
            <a:off x="5705059" y="896265"/>
            <a:ext cx="3618500" cy="360755"/>
          </a:xfrm>
          <a:prstGeom prst="rect">
            <a:avLst/>
          </a:prstGeom>
          <a:noFill/>
        </p:spPr>
        <p:txBody>
          <a:bodyPr wrap="none" lIns="82945" tIns="41473" rIns="82945" bIns="41473" rtlCol="0">
            <a:spAutoFit/>
          </a:bodyPr>
          <a:lstStyle/>
          <a:p>
            <a:r>
              <a:rPr lang="en-US" dirty="0" smtClean="0"/>
              <a:t>Magnets 250GeV, laser-straight </a:t>
            </a:r>
            <a:r>
              <a:rPr lang="en-US" dirty="0" err="1" smtClean="0"/>
              <a:t>linac</a:t>
            </a:r>
            <a:endParaRPr lang="en-US" dirty="0"/>
          </a:p>
        </p:txBody>
      </p:sp>
    </p:spTree>
    <p:extLst>
      <p:ext uri="{BB962C8B-B14F-4D97-AF65-F5344CB8AC3E}">
        <p14:creationId xmlns:p14="http://schemas.microsoft.com/office/powerpoint/2010/main" val="1136729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2"/>
          <p:cNvSpPr>
            <a:spLocks noGrp="1"/>
          </p:cNvSpPr>
          <p:nvPr>
            <p:ph type="sldNum" sz="quarter" idx="4294967295"/>
          </p:nvPr>
        </p:nvSpPr>
        <p:spPr bwMode="auto">
          <a:xfrm>
            <a:off x="8217480" y="6355776"/>
            <a:ext cx="432955" cy="3651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092" tIns="41546" rIns="83092" bIns="41546"/>
          <a:lstStyle>
            <a:lvl1pPr>
              <a:defRPr sz="2700" b="1">
                <a:solidFill>
                  <a:schemeClr val="tx1"/>
                </a:solidFill>
                <a:latin typeface="Arial" charset="0"/>
                <a:ea typeface="ＭＳ Ｐゴシック" charset="0"/>
                <a:cs typeface="Arial" charset="0"/>
              </a:defRPr>
            </a:lvl1pPr>
            <a:lvl2pPr marL="675132" indent="-259666">
              <a:defRPr sz="3600">
                <a:solidFill>
                  <a:schemeClr val="tx1"/>
                </a:solidFill>
                <a:latin typeface="Calibri" charset="0"/>
                <a:ea typeface="ＭＳ Ｐゴシック" charset="0"/>
              </a:defRPr>
            </a:lvl2pPr>
            <a:lvl3pPr marL="1038663" indent="-207732">
              <a:defRPr sz="2200">
                <a:solidFill>
                  <a:schemeClr val="tx1"/>
                </a:solidFill>
                <a:latin typeface="Arial" charset="0"/>
                <a:ea typeface="Arial" charset="0"/>
                <a:cs typeface="Arial" charset="0"/>
              </a:defRPr>
            </a:lvl3pPr>
            <a:lvl4pPr marL="1454129" indent="-207732">
              <a:defRPr sz="2000">
                <a:solidFill>
                  <a:schemeClr val="tx1"/>
                </a:solidFill>
                <a:latin typeface="Calibri" charset="0"/>
                <a:ea typeface="ＭＳ Ｐゴシック" charset="0"/>
                <a:cs typeface="ＭＳ Ｐゴシック" charset="0"/>
              </a:defRPr>
            </a:lvl4pPr>
            <a:lvl5pPr marL="1869595" indent="-207732">
              <a:defRPr sz="2000">
                <a:solidFill>
                  <a:schemeClr val="tx1"/>
                </a:solidFill>
                <a:latin typeface="Calibri" charset="0"/>
                <a:ea typeface="ＭＳ Ｐゴシック" charset="0"/>
                <a:cs typeface="Arial" charset="0"/>
              </a:defRPr>
            </a:lvl5pPr>
            <a:lvl6pPr marL="2285060"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6pPr>
            <a:lvl7pPr marL="270052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7pPr>
            <a:lvl8pPr marL="3115992"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8pPr>
            <a:lvl9pPr marL="3531456" indent="-207732" defTabSz="455859" eaLnBrk="0" fontAlgn="base" hangingPunct="0">
              <a:spcAft>
                <a:spcPct val="0"/>
              </a:spcAft>
              <a:buFont typeface="Arial" charset="0"/>
              <a:buChar char="»"/>
              <a:defRPr sz="2000">
                <a:solidFill>
                  <a:schemeClr val="tx1"/>
                </a:solidFill>
                <a:latin typeface="Calibri" charset="0"/>
                <a:ea typeface="ＭＳ Ｐゴシック" charset="0"/>
                <a:cs typeface="Arial" charset="0"/>
              </a:defRPr>
            </a:lvl9pPr>
          </a:lstStyle>
          <a:p>
            <a:fld id="{3498E2BF-8A25-1A41-AB3C-5C881F3C380A}" type="slidenum">
              <a:rPr lang="en-US" sz="1100">
                <a:solidFill>
                  <a:srgbClr val="630822"/>
                </a:solidFill>
              </a:rPr>
              <a:pPr/>
              <a:t>9</a:t>
            </a:fld>
            <a:endParaRPr lang="en-US" sz="1100" dirty="0">
              <a:solidFill>
                <a:srgbClr val="630822"/>
              </a:solidFill>
            </a:endParaRPr>
          </a:p>
        </p:txBody>
      </p:sp>
      <p:sp>
        <p:nvSpPr>
          <p:cNvPr id="2" name="TextBox 1"/>
          <p:cNvSpPr txBox="1"/>
          <p:nvPr/>
        </p:nvSpPr>
        <p:spPr>
          <a:xfrm>
            <a:off x="4155016" y="47258"/>
            <a:ext cx="4640904" cy="461637"/>
          </a:xfrm>
          <a:prstGeom prst="rect">
            <a:avLst/>
          </a:prstGeom>
          <a:noFill/>
        </p:spPr>
        <p:txBody>
          <a:bodyPr wrap="none" lIns="91410" tIns="45706" rIns="91410" bIns="45706" rtlCol="0">
            <a:spAutoFit/>
          </a:bodyPr>
          <a:lstStyle/>
          <a:p>
            <a:r>
              <a:rPr lang="en-US" sz="2400" dirty="0"/>
              <a:t>Design Update CR </a:t>
            </a:r>
            <a:r>
              <a:rPr lang="en-US" sz="2400" dirty="0" smtClean="0"/>
              <a:t>012 – Shield Wall</a:t>
            </a:r>
            <a:endParaRPr lang="en-US" sz="2400" dirty="0"/>
          </a:p>
        </p:txBody>
      </p:sp>
      <p:sp>
        <p:nvSpPr>
          <p:cNvPr id="3" name="Rectangle 2"/>
          <p:cNvSpPr/>
          <p:nvPr/>
        </p:nvSpPr>
        <p:spPr>
          <a:xfrm>
            <a:off x="696426" y="1351801"/>
            <a:ext cx="7701648" cy="3416292"/>
          </a:xfrm>
          <a:prstGeom prst="rect">
            <a:avLst/>
          </a:prstGeom>
        </p:spPr>
        <p:txBody>
          <a:bodyPr wrap="square" lIns="91410" tIns="45706" rIns="91410" bIns="45706">
            <a:spAutoFit/>
          </a:bodyPr>
          <a:lstStyle/>
          <a:p>
            <a:r>
              <a:rPr lang="en-GB" dirty="0"/>
              <a:t>The CR panel noted that these calculations were done using the baseline machine settings. This raised the question of whether a worst case scenario involving a pathology of operating parameters (HLRF on, magnets off, etc.) could result in higher doses than the normal parameters</a:t>
            </a:r>
            <a:r>
              <a:rPr lang="en-US" dirty="0"/>
              <a:t> </a:t>
            </a:r>
            <a:endParaRPr lang="en-US" dirty="0" smtClean="0"/>
          </a:p>
          <a:p>
            <a:endParaRPr lang="en-US" dirty="0"/>
          </a:p>
          <a:p>
            <a:r>
              <a:rPr lang="en-GB" dirty="0"/>
              <a:t>Based on additional simulation results, the worst case scenario involves the quadrupoles turned off so that the dark current electrons are not swept out of the beamline by the quadrupole magnets.  The steering dipoles however remain on at their nominal values.  This allows a fraction of the electrons to be transported a significant distance and thus gain significant energy (&gt; 15 </a:t>
            </a:r>
            <a:r>
              <a:rPr lang="en-GB" dirty="0" err="1"/>
              <a:t>GeV</a:t>
            </a:r>
            <a:r>
              <a:rPr lang="en-GB" dirty="0"/>
              <a:t>) before being lost</a:t>
            </a:r>
            <a:r>
              <a:rPr lang="en-US" dirty="0"/>
              <a:t> </a:t>
            </a:r>
            <a:endParaRPr lang="en-US" dirty="0" smtClean="0"/>
          </a:p>
          <a:p>
            <a:endParaRPr lang="en-US" dirty="0"/>
          </a:p>
        </p:txBody>
      </p:sp>
    </p:spTree>
    <p:extLst>
      <p:ext uri="{BB962C8B-B14F-4D97-AF65-F5344CB8AC3E}">
        <p14:creationId xmlns:p14="http://schemas.microsoft.com/office/powerpoint/2010/main" val="11397472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LLC_PowerPoint_template.potx</Template>
  <TotalTime>3466</TotalTime>
  <Words>1265</Words>
  <Application>Microsoft Macintosh PowerPoint</Application>
  <PresentationFormat>On-screen Show (4:3)</PresentationFormat>
  <Paragraphs>107</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Draft_LLC_PowerPoint_template_021513</vt:lpstr>
      <vt:lpstr>PowerPoint Presentation</vt:lpstr>
      <vt:lpstr>PowerPoint Presentation</vt:lpstr>
      <vt:lpstr>PowerPoint Presentation</vt:lpstr>
      <vt:lpstr>PowerPoint Presentation</vt:lpstr>
      <vt:lpstr>PowerPoint Presentation</vt:lpstr>
      <vt:lpstr>Power loss distribution: 15 GeV</vt:lpstr>
      <vt:lpstr>Power loss distribution: 125 GeV</vt:lpstr>
      <vt:lpstr>Radiation dose vs. concrete wall thickness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DESY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ECFA LC 2013 Status (Accelerator)</dc:title>
  <dc:subject/>
  <dc:creator>Nicholas Walker</dc:creator>
  <cp:keywords/>
  <dc:description/>
  <cp:lastModifiedBy>Michael Harrison</cp:lastModifiedBy>
  <cp:revision>153</cp:revision>
  <dcterms:created xsi:type="dcterms:W3CDTF">2013-11-06T16:05:28Z</dcterms:created>
  <dcterms:modified xsi:type="dcterms:W3CDTF">2016-05-25T19:07:25Z</dcterms:modified>
  <cp:category/>
</cp:coreProperties>
</file>