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1" r:id="rId2"/>
  </p:sldMasterIdLst>
  <p:notesMasterIdLst>
    <p:notesMasterId r:id="rId18"/>
  </p:notesMasterIdLst>
  <p:sldIdLst>
    <p:sldId id="614" r:id="rId3"/>
    <p:sldId id="659" r:id="rId4"/>
    <p:sldId id="658" r:id="rId5"/>
    <p:sldId id="643" r:id="rId6"/>
    <p:sldId id="644" r:id="rId7"/>
    <p:sldId id="645" r:id="rId8"/>
    <p:sldId id="646" r:id="rId9"/>
    <p:sldId id="657" r:id="rId10"/>
    <p:sldId id="660" r:id="rId11"/>
    <p:sldId id="648" r:id="rId12"/>
    <p:sldId id="654" r:id="rId13"/>
    <p:sldId id="653" r:id="rId14"/>
    <p:sldId id="656" r:id="rId15"/>
    <p:sldId id="651" r:id="rId16"/>
    <p:sldId id="655" r:id="rId17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94D6"/>
    <a:srgbClr val="23346C"/>
    <a:srgbClr val="FFFFCC"/>
    <a:srgbClr val="CC9900"/>
    <a:srgbClr val="FFFF00"/>
    <a:srgbClr val="0033CC"/>
    <a:srgbClr val="C9DA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30" autoAdjust="0"/>
    <p:restoredTop sz="92329" autoAdjust="0"/>
  </p:normalViewPr>
  <p:slideViewPr>
    <p:cSldViewPr>
      <p:cViewPr varScale="1">
        <p:scale>
          <a:sx n="67" d="100"/>
          <a:sy n="67" d="100"/>
        </p:scale>
        <p:origin x="88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7" d="100"/>
        <a:sy n="4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2016/6/1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9255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323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lang="ja-JP" altLang="en-US" smtClean="0">
                <a:solidFill>
                  <a:prstClr val="black"/>
                </a:solidFill>
              </a:rPr>
              <a:pPr/>
              <a:t>10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536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lang="ja-JP" altLang="en-US" smtClean="0">
                <a:solidFill>
                  <a:prstClr val="black"/>
                </a:solidFill>
              </a:rPr>
              <a:pPr/>
              <a:t>11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345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lang="ja-JP" altLang="en-US" smtClean="0">
                <a:solidFill>
                  <a:prstClr val="black"/>
                </a:solidFill>
              </a:rPr>
              <a:pPr/>
              <a:t>14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368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40352" y="6568281"/>
            <a:ext cx="1041698" cy="224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1477968" cy="2206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1 June, 2016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2051720" y="6572272"/>
            <a:ext cx="547260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ECFA LC 2016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1 June, 2016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ECFA LC 2016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白紙レイアウト-ページ番号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768632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 June, 2016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Akiya Miyamoto, ECFA LC 2016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671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902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1 June, 2016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ECFA LC 2016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  <p:sldLayoutId id="2147483670" r:id="rId5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1 June, 2016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ECFA LC 2016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446438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-jlc.kek.jp/~miyamoto/hibi/sumplo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ILD MC production</a:t>
            </a:r>
            <a:endParaRPr kumimoji="1" lang="ja-JP" altLang="en-US" dirty="0"/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Akiya</a:t>
            </a:r>
            <a:r>
              <a:rPr kumimoji="1" lang="en-US" altLang="ja-JP" dirty="0" smtClean="0"/>
              <a:t> Miyamoto</a:t>
            </a:r>
          </a:p>
          <a:p>
            <a:r>
              <a:rPr lang="en-US" altLang="ja-JP" dirty="0" smtClean="0"/>
              <a:t>KEK</a:t>
            </a:r>
          </a:p>
          <a:p>
            <a:r>
              <a:rPr kumimoji="1" lang="en-US" altLang="ja-JP" dirty="0" smtClean="0"/>
              <a:t>1 June 2016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645831" y="4862046"/>
            <a:ext cx="44422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Topics: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1. Status of ILD production with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ILDDirac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2. Monitoring network performance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007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Grid tools</a:t>
            </a:r>
            <a:r>
              <a:rPr lang="ja-JP" altLang="en-US" dirty="0" smtClean="0"/>
              <a:t> </a:t>
            </a:r>
            <a:r>
              <a:rPr lang="en-US" altLang="ja-JP" dirty="0" smtClean="0"/>
              <a:t>and network performance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 tool to </a:t>
            </a:r>
            <a:r>
              <a:rPr lang="en-US" altLang="ja-JP" dirty="0" smtClean="0">
                <a:solidFill>
                  <a:srgbClr val="FF0000"/>
                </a:solidFill>
              </a:rPr>
              <a:t>monitor </a:t>
            </a:r>
            <a:r>
              <a:rPr lang="en-US" altLang="ja-JP" dirty="0" smtClean="0"/>
              <a:t>a long term stability of performance has been developed</a:t>
            </a:r>
          </a:p>
          <a:p>
            <a:pPr lvl="1"/>
            <a:r>
              <a:rPr kumimoji="1" lang="en-US" altLang="ja-JP" dirty="0" smtClean="0"/>
              <a:t>GRID performance can vary day by day, which is not easy to follow for normal users.</a:t>
            </a:r>
          </a:p>
          <a:p>
            <a:pPr lvl="1"/>
            <a:endParaRPr kumimoji="1" lang="en-US" altLang="ja-JP" dirty="0" smtClean="0"/>
          </a:p>
          <a:p>
            <a:r>
              <a:rPr lang="en-US" altLang="ja-JP" dirty="0" smtClean="0"/>
              <a:t>In order to monitor long term stability, </a:t>
            </a:r>
          </a:p>
          <a:p>
            <a:pPr lvl="1"/>
            <a:r>
              <a:rPr lang="en-US" altLang="ja-JP" dirty="0" smtClean="0"/>
              <a:t>Submit 4 </a:t>
            </a:r>
            <a:r>
              <a:rPr lang="en-US" altLang="ja-JP" dirty="0" err="1" smtClean="0"/>
              <a:t>dirac</a:t>
            </a:r>
            <a:r>
              <a:rPr lang="en-US" altLang="ja-JP" dirty="0" smtClean="0"/>
              <a:t> jobs twice a day randomly</a:t>
            </a:r>
          </a:p>
          <a:p>
            <a:pPr lvl="1"/>
            <a:r>
              <a:rPr lang="en-US" altLang="ja-JP" dirty="0" smtClean="0"/>
              <a:t>Each job runs at KEK, PNNL, DESY, CERN Worker Nodes </a:t>
            </a:r>
            <a:br>
              <a:rPr lang="en-US" altLang="ja-JP" dirty="0" smtClean="0"/>
            </a:br>
            <a:r>
              <a:rPr lang="en-US" altLang="ja-JP" dirty="0" smtClean="0"/>
              <a:t>and download files from SEs at KEK, PNNL, DESY and CERN</a:t>
            </a:r>
          </a:p>
          <a:p>
            <a:pPr lvl="1"/>
            <a:endParaRPr lang="en-US" altLang="ja-JP" dirty="0"/>
          </a:p>
          <a:p>
            <a:pPr lvl="1"/>
            <a:r>
              <a:rPr lang="en-US" altLang="ja-JP" dirty="0" smtClean="0"/>
              <a:t>Daily plots at </a:t>
            </a:r>
            <a:r>
              <a:rPr lang="en-US" altLang="ja-JP" dirty="0" smtClean="0">
                <a:hlinkClick r:id="rId3"/>
              </a:rPr>
              <a:t>http</a:t>
            </a:r>
            <a:r>
              <a:rPr lang="en-US" altLang="ja-JP" dirty="0">
                <a:hlinkClick r:id="rId3"/>
              </a:rPr>
              <a:t>://www-jlc.kek.jp/~</a:t>
            </a:r>
            <a:r>
              <a:rPr lang="en-US" altLang="ja-JP" dirty="0" smtClean="0">
                <a:hlinkClick r:id="rId3"/>
              </a:rPr>
              <a:t>miyamoto/hibi/sumplot</a:t>
            </a:r>
            <a:endParaRPr lang="en-US" altLang="ja-JP" dirty="0" smtClean="0"/>
          </a:p>
          <a:p>
            <a:pPr marL="457200" lvl="1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endParaRPr kumimoji="1" lang="en-US" altLang="ja-JP" dirty="0" smtClean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1 June, 2016</a:t>
            </a:r>
            <a:endParaRPr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ECFA LC 2016</a:t>
            </a:r>
            <a:endParaRPr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10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9968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76" y="583581"/>
            <a:ext cx="8460432" cy="6168475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11</a:t>
            </a:fld>
            <a:endParaRPr lang="en-US" altLang="ja-JP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65712" y="3356658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Job run date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rot="16200000">
            <a:off x="-1043606" y="2180161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File transfer time (sec)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98841" y="5748817"/>
            <a:ext cx="1553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●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copy failed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1" name="直線矢印コネクタ 10"/>
          <p:cNvCxnSpPr/>
          <p:nvPr/>
        </p:nvCxnSpPr>
        <p:spPr bwMode="auto">
          <a:xfrm>
            <a:off x="1475656" y="6093296"/>
            <a:ext cx="160980" cy="227630"/>
          </a:xfrm>
          <a:prstGeom prst="straightConnector1">
            <a:avLst/>
          </a:prstGeom>
          <a:noFill/>
          <a:ln w="254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テキスト ボックス 11"/>
          <p:cNvSpPr txBox="1"/>
          <p:nvPr/>
        </p:nvSpPr>
        <p:spPr>
          <a:xfrm>
            <a:off x="2472845" y="1560110"/>
            <a:ext cx="1317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averaged time</a:t>
            </a:r>
            <a:endParaRPr lang="ja-JP" altLang="en-US" sz="1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3" name="直線矢印コネクタ 12"/>
          <p:cNvCxnSpPr/>
          <p:nvPr/>
        </p:nvCxnSpPr>
        <p:spPr bwMode="auto">
          <a:xfrm>
            <a:off x="3008686" y="1876722"/>
            <a:ext cx="123154" cy="488105"/>
          </a:xfrm>
          <a:prstGeom prst="straightConnector1">
            <a:avLst/>
          </a:prstGeom>
          <a:noFill/>
          <a:ln w="254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テキスト ボックス 16"/>
          <p:cNvSpPr txBox="1"/>
          <p:nvPr/>
        </p:nvSpPr>
        <p:spPr>
          <a:xfrm>
            <a:off x="753021" y="90354"/>
            <a:ext cx="743121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Worker Nodes at KEK downloads 500 MB from a Storage Element 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89808" y="961128"/>
            <a:ext cx="2218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KEK SE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 KEK WN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866235" y="940078"/>
            <a:ext cx="2372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PNNL SE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 KEK WN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566180" y="4084215"/>
            <a:ext cx="24112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CERN SE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 KEK WN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940152" y="4084215"/>
            <a:ext cx="238558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DESY SE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 KEK WN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3" name="円/楕円 22"/>
          <p:cNvSpPr/>
          <p:nvPr/>
        </p:nvSpPr>
        <p:spPr bwMode="auto">
          <a:xfrm>
            <a:off x="2632780" y="1988840"/>
            <a:ext cx="283036" cy="792088"/>
          </a:xfrm>
          <a:prstGeom prst="ellipse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475656" y="2836992"/>
            <a:ext cx="22829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bug in handling job error</a:t>
            </a:r>
            <a:endParaRPr lang="ja-JP" altLang="en-US" sz="1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25" name="直線矢印コネクタ 24"/>
          <p:cNvCxnSpPr/>
          <p:nvPr/>
        </p:nvCxnSpPr>
        <p:spPr bwMode="auto">
          <a:xfrm flipV="1">
            <a:off x="2339752" y="2639351"/>
            <a:ext cx="293028" cy="275257"/>
          </a:xfrm>
          <a:prstGeom prst="straightConnector1">
            <a:avLst/>
          </a:prstGeom>
          <a:noFill/>
          <a:ln w="254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テキスト ボックス 28"/>
          <p:cNvSpPr txBox="1"/>
          <p:nvPr/>
        </p:nvSpPr>
        <p:spPr>
          <a:xfrm>
            <a:off x="1917704" y="4731850"/>
            <a:ext cx="1927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SINET5 service start !</a:t>
            </a:r>
            <a:endParaRPr kumimoji="1" lang="ja-JP" altLang="en-US" sz="14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0" name="下矢印 29"/>
          <p:cNvSpPr/>
          <p:nvPr/>
        </p:nvSpPr>
        <p:spPr bwMode="auto">
          <a:xfrm>
            <a:off x="1899246" y="5021260"/>
            <a:ext cx="152474" cy="511721"/>
          </a:xfrm>
          <a:prstGeom prst="downArrow">
            <a:avLst/>
          </a:prstGeom>
          <a:solidFill>
            <a:srgbClr val="FF0000"/>
          </a:solidFill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674860" y="2879255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averaged time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21" name="直線矢印コネクタ 20"/>
          <p:cNvCxnSpPr/>
          <p:nvPr/>
        </p:nvCxnSpPr>
        <p:spPr bwMode="auto">
          <a:xfrm flipH="1" flipV="1">
            <a:off x="6638073" y="2169916"/>
            <a:ext cx="218579" cy="807421"/>
          </a:xfrm>
          <a:prstGeom prst="straightConnector1">
            <a:avLst/>
          </a:prstGeom>
          <a:noFill/>
          <a:ln w="254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2286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53021" y="90354"/>
            <a:ext cx="743121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Downloading to DESY WNs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20688"/>
            <a:ext cx="8423766" cy="614174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899592" y="998072"/>
            <a:ext cx="2385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KEK SE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 DESY WN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932040" y="1052736"/>
            <a:ext cx="2539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PNNL SE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 DESY WN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53021" y="3880251"/>
            <a:ext cx="25779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CERN SE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 DESY WN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2040" y="4365104"/>
            <a:ext cx="255230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DESY SE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 DESY WN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832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168126"/>
            <a:ext cx="9144000" cy="6666863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753021" y="90354"/>
            <a:ext cx="743121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Download to CERN WNs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99592" y="877077"/>
            <a:ext cx="2411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KEK SE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 CERN WN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148064" y="908720"/>
            <a:ext cx="2565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PNNL SE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 CERN WN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11560" y="4064917"/>
            <a:ext cx="26035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CERN SE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 CERN WN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04048" y="4064917"/>
            <a:ext cx="25779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DESY SE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 CERN WN</a:t>
            </a:r>
            <a:endParaRPr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088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14</a:t>
            </a:fld>
            <a:endParaRPr lang="en-US" altLang="ja-JP" dirty="0"/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158085"/>
              </p:ext>
            </p:extLst>
          </p:nvPr>
        </p:nvGraphicFramePr>
        <p:xfrm>
          <a:off x="2195736" y="1042018"/>
          <a:ext cx="3949495" cy="2367946"/>
        </p:xfrm>
        <a:graphic>
          <a:graphicData uri="http://schemas.openxmlformats.org/drawingml/2006/table">
            <a:tbl>
              <a:tblPr/>
              <a:tblGrid>
                <a:gridCol w="856631"/>
                <a:gridCol w="591517"/>
                <a:gridCol w="902742"/>
                <a:gridCol w="836917"/>
                <a:gridCol w="761688"/>
              </a:tblGrid>
              <a:tr h="338278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500MB file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 size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397" marR="9397" marT="93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3827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From(SE)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382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To(WN)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kek</a:t>
                      </a: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pnnl</a:t>
                      </a: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desy</a:t>
                      </a: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cern</a:t>
                      </a: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2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kek</a:t>
                      </a: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16.7 </a:t>
                      </a: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59.6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157.7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129.4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382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pnnl</a:t>
                      </a: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125.0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37.2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94.5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153.4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2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desy</a:t>
                      </a: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130.2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113.3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16.3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33.9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2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cern</a:t>
                      </a: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337.5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474.3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53.5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65.5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397" marR="9397" marT="93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822415" y="3647919"/>
            <a:ext cx="848501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Note: 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Asymmetry: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** PNNL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 KEK is faster than KEK PNNL by a factor 2 ( improved since 2015 )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PNNL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PNNL, CERNCERN is slower than KEKKEK and DESYDESY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-  KEK to CERN fluctuate a lot and not as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as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good as CERN to KEK.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  ( PNNL to CERN as well. )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434798" y="414847"/>
            <a:ext cx="54713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Average file transfer speed ( unit: sec )</a:t>
            </a:r>
            <a:endParaRPr lang="ja-JP" altLang="en-US" sz="2400" dirty="0" smtClean="0">
              <a:solidFill>
                <a:prstClr val="black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357562" y="3390442"/>
            <a:ext cx="17876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(2016.1.26 - 2016.5.26)</a:t>
            </a:r>
            <a:endParaRPr kumimoji="1" lang="ja-JP" altLang="en-US" sz="12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5432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C.Calancha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developed </a:t>
            </a:r>
            <a:r>
              <a:rPr kumimoji="1" lang="en-US" altLang="ja-JP" dirty="0" smtClean="0"/>
              <a:t>ILD MC production tool with </a:t>
            </a:r>
            <a:r>
              <a:rPr kumimoji="1" lang="en-US" altLang="ja-JP" dirty="0" err="1" smtClean="0"/>
              <a:t>ILCDirac</a:t>
            </a:r>
            <a:r>
              <a:rPr kumimoji="1" lang="en-US" altLang="ja-JP" dirty="0" smtClean="0"/>
              <a:t> and 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produced ILD</a:t>
            </a:r>
            <a:r>
              <a:rPr kumimoji="1" lang="en-US" altLang="ja-JP" dirty="0" smtClean="0"/>
              <a:t> official samples successfully.</a:t>
            </a:r>
          </a:p>
          <a:p>
            <a:r>
              <a:rPr lang="en-US" altLang="ja-JP" dirty="0" smtClean="0"/>
              <a:t>A new team </a:t>
            </a:r>
            <a:r>
              <a:rPr lang="en-US" altLang="ja-JP" dirty="0" smtClean="0"/>
              <a:t>is </a:t>
            </a:r>
            <a:r>
              <a:rPr lang="en-US" altLang="ja-JP" dirty="0" smtClean="0"/>
              <a:t>being formed to take over his work. </a:t>
            </a:r>
            <a:br>
              <a:rPr lang="en-US" altLang="ja-JP" dirty="0" smtClean="0"/>
            </a:br>
            <a:r>
              <a:rPr lang="en-US" altLang="ja-JP" dirty="0" smtClean="0"/>
              <a:t>Learning, testing, and improving of </a:t>
            </a:r>
            <a:r>
              <a:rPr lang="en-US" altLang="ja-JP" dirty="0" err="1" smtClean="0"/>
              <a:t>ILDDirac</a:t>
            </a:r>
            <a:r>
              <a:rPr lang="en-US" altLang="ja-JP" dirty="0" smtClean="0"/>
              <a:t> has started.</a:t>
            </a:r>
          </a:p>
          <a:p>
            <a:r>
              <a:rPr kumimoji="1" lang="en-US" altLang="ja-JP" dirty="0" err="1" smtClean="0"/>
              <a:t>ILDDirac</a:t>
            </a:r>
            <a:r>
              <a:rPr kumimoji="1" lang="en-US" altLang="ja-JP" dirty="0" smtClean="0"/>
              <a:t> will be used to produce samples for ILD physics studies and detector optimization.</a:t>
            </a:r>
            <a:endParaRPr kumimoji="1" lang="en-US" altLang="ja-JP" dirty="0"/>
          </a:p>
          <a:p>
            <a:r>
              <a:rPr lang="en-US" altLang="ja-JP" dirty="0" smtClean="0"/>
              <a:t>Network monitoring tool has been developed to monitor day-by-day </a:t>
            </a:r>
            <a:r>
              <a:rPr lang="en-US" altLang="ja-JP" dirty="0" err="1" smtClean="0"/>
              <a:t>peprformance</a:t>
            </a:r>
            <a:r>
              <a:rPr lang="en-US" altLang="ja-JP" dirty="0" smtClean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6132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1329592" y="1844824"/>
            <a:ext cx="677300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Status of ILD MC production </a:t>
            </a:r>
          </a:p>
          <a:p>
            <a:pPr algn="ctr"/>
            <a:r>
              <a:rPr lang="en-US" altLang="ja-JP" sz="4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with </a:t>
            </a:r>
            <a:r>
              <a:rPr lang="en-US" altLang="ja-JP" sz="4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ILCDirac</a:t>
            </a:r>
            <a:endParaRPr kumimoji="1" lang="ja-JP" altLang="en-US" sz="4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348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ILCDirac</a:t>
            </a:r>
            <a:r>
              <a:rPr kumimoji="1" lang="en-US" altLang="ja-JP" dirty="0" smtClean="0"/>
              <a:t> for ILD: </a:t>
            </a:r>
            <a:r>
              <a:rPr kumimoji="1" lang="en-US" altLang="ja-JP" dirty="0" err="1" smtClean="0"/>
              <a:t>ILDDirac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83343" y="1038412"/>
            <a:ext cx="8482042" cy="5257816"/>
          </a:xfrm>
        </p:spPr>
        <p:txBody>
          <a:bodyPr/>
          <a:lstStyle/>
          <a:p>
            <a:r>
              <a:rPr lang="en-US" altLang="ja-JP" dirty="0" smtClean="0"/>
              <a:t>ILD MC production for DBD used non-DIRAC GRID tools.</a:t>
            </a:r>
          </a:p>
          <a:p>
            <a:r>
              <a:rPr lang="en-US" altLang="ja-JP" dirty="0" smtClean="0"/>
              <a:t>Since DBD, ILD is moving to the ILCDIRAC based system.</a:t>
            </a:r>
          </a:p>
          <a:p>
            <a:pPr lvl="1"/>
            <a:r>
              <a:rPr lang="en-US" altLang="ja-JP" dirty="0" smtClean="0"/>
              <a:t>LFC </a:t>
            </a:r>
            <a:r>
              <a:rPr lang="en-US" altLang="ja-JP" dirty="0" smtClean="0">
                <a:sym typeface="Wingdings" panose="05000000000000000000" pitchFamily="2" charset="2"/>
              </a:rPr>
              <a:t> Dirac File catalog, meta data, MC production</a:t>
            </a:r>
          </a:p>
          <a:p>
            <a:pPr marL="457200" lvl="1" indent="0">
              <a:buNone/>
            </a:pPr>
            <a:endParaRPr lang="en-US" altLang="ja-JP" dirty="0" smtClean="0"/>
          </a:p>
          <a:p>
            <a:r>
              <a:rPr lang="en-US" altLang="ja-JP" dirty="0" err="1" smtClean="0"/>
              <a:t>ILDDirac</a:t>
            </a:r>
            <a:r>
              <a:rPr lang="en-US" altLang="ja-JP" dirty="0" smtClean="0"/>
              <a:t> has been developed by </a:t>
            </a:r>
            <a:r>
              <a:rPr lang="en-US" altLang="ja-JP" dirty="0" err="1" smtClean="0"/>
              <a:t>C.Calancha</a:t>
            </a:r>
            <a:r>
              <a:rPr lang="en-US" altLang="ja-JP" dirty="0"/>
              <a:t> </a:t>
            </a:r>
            <a:r>
              <a:rPr lang="en-US" altLang="ja-JP" dirty="0" smtClean="0"/>
              <a:t>for ILD MC Production</a:t>
            </a:r>
            <a:br>
              <a:rPr lang="en-US" altLang="ja-JP" dirty="0" smtClean="0"/>
            </a:br>
            <a:r>
              <a:rPr lang="en-US" altLang="ja-JP" dirty="0" smtClean="0"/>
              <a:t>using </a:t>
            </a:r>
            <a:r>
              <a:rPr lang="en-US" altLang="ja-JP" dirty="0" err="1" smtClean="0"/>
              <a:t>ILCDirac</a:t>
            </a:r>
            <a:r>
              <a:rPr lang="en-US" altLang="ja-JP" dirty="0" smtClean="0"/>
              <a:t> tool.</a:t>
            </a:r>
          </a:p>
          <a:p>
            <a:r>
              <a:rPr lang="en-US" altLang="ja-JP" dirty="0" smtClean="0"/>
              <a:t>By March 2016, </a:t>
            </a:r>
          </a:p>
          <a:p>
            <a:pPr lvl="1"/>
            <a:r>
              <a:rPr lang="en-US" altLang="ja-JP" dirty="0" smtClean="0"/>
              <a:t>ILD module for </a:t>
            </a:r>
            <a:r>
              <a:rPr lang="en-US" altLang="ja-JP" dirty="0" err="1" smtClean="0"/>
              <a:t>ILCDirac</a:t>
            </a:r>
            <a:r>
              <a:rPr lang="en-US" altLang="ja-JP" dirty="0" smtClean="0"/>
              <a:t> works well and processed many requests promptly and efficiently.</a:t>
            </a:r>
          </a:p>
          <a:p>
            <a:pPr lvl="1"/>
            <a:r>
              <a:rPr lang="en-US" altLang="ja-JP" dirty="0" smtClean="0"/>
              <a:t>Lots of efforts were made on improving and extending existing monitoring tools.</a:t>
            </a:r>
          </a:p>
          <a:p>
            <a:pPr lvl="1"/>
            <a:r>
              <a:rPr lang="en-US" altLang="ja-JP" dirty="0" smtClean="0"/>
              <a:t>First test using DD4hep completed successfully.</a:t>
            </a:r>
          </a:p>
          <a:p>
            <a:endParaRPr lang="en-US" altLang="ja-JP" dirty="0" smtClean="0"/>
          </a:p>
          <a:p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endParaRPr lang="en-US" altLang="ja-JP" dirty="0" smtClean="0"/>
          </a:p>
          <a:p>
            <a:pPr marL="457200" lvl="1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1 June, 2016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ECFA LC 2016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977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ILDDirac</a:t>
            </a:r>
            <a:r>
              <a:rPr kumimoji="1" lang="en-US" altLang="ja-JP" dirty="0" smtClean="0"/>
              <a:t> - 2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Unfortunately, </a:t>
            </a:r>
            <a:r>
              <a:rPr kumimoji="1" lang="en-US" altLang="ja-JP" dirty="0" err="1" smtClean="0"/>
              <a:t>Tino</a:t>
            </a:r>
            <a:r>
              <a:rPr kumimoji="1" lang="en-US" altLang="ja-JP" dirty="0" smtClean="0"/>
              <a:t> has left the group.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Our task to do is </a:t>
            </a:r>
          </a:p>
          <a:p>
            <a:pPr marL="457200" lvl="1" indent="0">
              <a:buNone/>
            </a:pPr>
            <a:r>
              <a:rPr lang="en-US" altLang="ja-JP" dirty="0" smtClean="0"/>
              <a:t>(1) Take over </a:t>
            </a:r>
            <a:r>
              <a:rPr lang="en-US" altLang="ja-JP" dirty="0" err="1" smtClean="0"/>
              <a:t>Tino’s</a:t>
            </a:r>
            <a:r>
              <a:rPr lang="en-US" altLang="ja-JP" dirty="0" smtClean="0"/>
              <a:t> product, merging his tool into </a:t>
            </a:r>
            <a:r>
              <a:rPr lang="en-US" altLang="ja-JP" dirty="0" err="1" smtClean="0"/>
              <a:t>ILCDirac</a:t>
            </a:r>
            <a:r>
              <a:rPr lang="en-US" altLang="ja-JP" dirty="0" smtClean="0"/>
              <a:t> repository.</a:t>
            </a:r>
          </a:p>
          <a:p>
            <a:pPr marL="457200" lvl="1" indent="0">
              <a:buNone/>
            </a:pPr>
            <a:r>
              <a:rPr lang="en-US" altLang="ja-JP" dirty="0" smtClean="0"/>
              <a:t>(2) Get familiar with ILD MC production with </a:t>
            </a:r>
            <a:r>
              <a:rPr lang="en-US" altLang="ja-JP" dirty="0" err="1" smtClean="0"/>
              <a:t>ILDDirac</a:t>
            </a:r>
            <a:r>
              <a:rPr lang="en-US" altLang="ja-JP" dirty="0" smtClean="0"/>
              <a:t>, and improve tools if necessary</a:t>
            </a:r>
          </a:p>
          <a:p>
            <a:pPr marL="457200" lvl="1" indent="0">
              <a:buNone/>
            </a:pPr>
            <a:r>
              <a:rPr lang="en-US" altLang="ja-JP" dirty="0" smtClean="0"/>
              <a:t>(3) Test </a:t>
            </a:r>
            <a:r>
              <a:rPr lang="en-US" altLang="ja-JP" dirty="0" err="1" smtClean="0"/>
              <a:t>ddsim</a:t>
            </a:r>
            <a:r>
              <a:rPr lang="en-US" altLang="ja-JP" dirty="0" smtClean="0"/>
              <a:t> in ILD production chain</a:t>
            </a:r>
          </a:p>
          <a:p>
            <a:pPr lvl="1"/>
            <a:endParaRPr lang="en-US" altLang="ja-JP" dirty="0"/>
          </a:p>
          <a:p>
            <a:r>
              <a:rPr lang="en-US" altLang="ja-JP" dirty="0" smtClean="0"/>
              <a:t>Current status</a:t>
            </a:r>
          </a:p>
          <a:p>
            <a:pPr lvl="1"/>
            <a:r>
              <a:rPr lang="en-US" altLang="ja-JP" dirty="0" smtClean="0"/>
              <a:t>In the step (1), </a:t>
            </a:r>
            <a:r>
              <a:rPr lang="en-US" altLang="ja-JP" dirty="0" err="1" smtClean="0"/>
              <a:t>Tino’s</a:t>
            </a:r>
            <a:r>
              <a:rPr lang="en-US" altLang="ja-JP" dirty="0" smtClean="0"/>
              <a:t> code is committed to </a:t>
            </a:r>
            <a:r>
              <a:rPr lang="en-US" altLang="ja-JP" dirty="0" err="1" smtClean="0"/>
              <a:t>ILCDirac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git</a:t>
            </a:r>
            <a:r>
              <a:rPr lang="en-US" altLang="ja-JP" dirty="0" smtClean="0"/>
              <a:t> branch by Andre,</a:t>
            </a:r>
          </a:p>
          <a:p>
            <a:pPr marL="457200" lvl="1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and AM is learning, testing, and debugging </a:t>
            </a:r>
            <a:r>
              <a:rPr lang="en-US" altLang="ja-JP" dirty="0" err="1" smtClean="0"/>
              <a:t>ILDDirac</a:t>
            </a:r>
            <a:r>
              <a:rPr lang="en-US" altLang="ja-JP" dirty="0" smtClean="0"/>
              <a:t>. </a:t>
            </a: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1 June, 2016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ECFA LC 2016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9980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ILD production chain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5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>
          <a:xfrm>
            <a:off x="358343" y="6533728"/>
            <a:ext cx="2500330" cy="220630"/>
          </a:xfrm>
        </p:spPr>
        <p:txBody>
          <a:bodyPr/>
          <a:lstStyle/>
          <a:p>
            <a:r>
              <a:rPr lang="en-US" altLang="ja-JP" smtClean="0"/>
              <a:t>1 June, 2016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ECFA LC 2016</a:t>
            </a:r>
            <a:endParaRPr lang="ja-JP" altLang="en-US" dirty="0"/>
          </a:p>
        </p:txBody>
      </p:sp>
      <p:sp>
        <p:nvSpPr>
          <p:cNvPr id="8" name="下矢印 7"/>
          <p:cNvSpPr/>
          <p:nvPr/>
        </p:nvSpPr>
        <p:spPr bwMode="auto">
          <a:xfrm>
            <a:off x="1699902" y="1407184"/>
            <a:ext cx="295085" cy="296484"/>
          </a:xfrm>
          <a:prstGeom prst="downArrow">
            <a:avLst/>
          </a:prstGeom>
          <a:solidFill>
            <a:srgbClr val="FFC000"/>
          </a:solidFill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07791" y="1721080"/>
            <a:ext cx="1364476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23346C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stdhep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-split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8200" y="2975096"/>
            <a:ext cx="363432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23346C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MC simulation of each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splitted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-file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下矢印 11"/>
          <p:cNvSpPr/>
          <p:nvPr/>
        </p:nvSpPr>
        <p:spPr bwMode="auto">
          <a:xfrm>
            <a:off x="1693788" y="2508553"/>
            <a:ext cx="295085" cy="432048"/>
          </a:xfrm>
          <a:prstGeom prst="downArrow">
            <a:avLst/>
          </a:prstGeom>
          <a:solidFill>
            <a:srgbClr val="FFC000"/>
          </a:solidFill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87697" y="4197595"/>
            <a:ext cx="339067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23346C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MC reconstruction with Overlay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" name="下矢印 13"/>
          <p:cNvSpPr/>
          <p:nvPr/>
        </p:nvSpPr>
        <p:spPr bwMode="auto">
          <a:xfrm>
            <a:off x="1716104" y="3765547"/>
            <a:ext cx="295085" cy="432048"/>
          </a:xfrm>
          <a:prstGeom prst="downArrow">
            <a:avLst/>
          </a:prstGeom>
          <a:solidFill>
            <a:srgbClr val="FFC000"/>
          </a:solidFill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" name="円柱 14"/>
          <p:cNvSpPr/>
          <p:nvPr/>
        </p:nvSpPr>
        <p:spPr bwMode="auto">
          <a:xfrm>
            <a:off x="763892" y="4571452"/>
            <a:ext cx="759177" cy="360040"/>
          </a:xfrm>
          <a:prstGeom prst="can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" name="円柱 15"/>
          <p:cNvSpPr/>
          <p:nvPr/>
        </p:nvSpPr>
        <p:spPr bwMode="auto">
          <a:xfrm>
            <a:off x="2482734" y="4599412"/>
            <a:ext cx="759177" cy="360040"/>
          </a:xfrm>
          <a:prstGeom prst="can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606040" y="462090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rec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93428" y="461728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dst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61003" y="5367073"/>
            <a:ext cx="135746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23346C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Merge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dsts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0" name="円柱 19"/>
          <p:cNvSpPr/>
          <p:nvPr/>
        </p:nvSpPr>
        <p:spPr bwMode="auto">
          <a:xfrm>
            <a:off x="602064" y="2107210"/>
            <a:ext cx="2432814" cy="375727"/>
          </a:xfrm>
          <a:prstGeom prst="can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63716" y="2113605"/>
            <a:ext cx="2371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splitted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( ~ 50x10MB)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2" name="円柱 21"/>
          <p:cNvSpPr/>
          <p:nvPr/>
        </p:nvSpPr>
        <p:spPr bwMode="auto">
          <a:xfrm>
            <a:off x="1473948" y="3384122"/>
            <a:ext cx="759177" cy="360040"/>
          </a:xfrm>
          <a:prstGeom prst="can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603484" y="3429950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sim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4" name="円柱 23"/>
          <p:cNvSpPr/>
          <p:nvPr/>
        </p:nvSpPr>
        <p:spPr bwMode="auto">
          <a:xfrm>
            <a:off x="416810" y="5767353"/>
            <a:ext cx="1588265" cy="415160"/>
          </a:xfrm>
          <a:prstGeom prst="can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79175" y="5813319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merged-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dst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982531" y="1025344"/>
            <a:ext cx="2024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stdhep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(~500MB 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7" name="円柱 26"/>
          <p:cNvSpPr/>
          <p:nvPr/>
        </p:nvSpPr>
        <p:spPr bwMode="auto">
          <a:xfrm>
            <a:off x="802028" y="1021456"/>
            <a:ext cx="2225456" cy="360040"/>
          </a:xfrm>
          <a:prstGeom prst="can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8" name="下矢印 27"/>
          <p:cNvSpPr/>
          <p:nvPr/>
        </p:nvSpPr>
        <p:spPr bwMode="auto">
          <a:xfrm>
            <a:off x="992106" y="4936017"/>
            <a:ext cx="295085" cy="432048"/>
          </a:xfrm>
          <a:prstGeom prst="downArrow">
            <a:avLst/>
          </a:prstGeom>
          <a:solidFill>
            <a:srgbClr val="FFC000"/>
          </a:solidFill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187071" y="1021456"/>
            <a:ext cx="44401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DIRAC transformation initiates a job,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checkin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 meta information attached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 files. 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Data driven processing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Retries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automatically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if failed.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Meta keys for 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inputDataQuery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</a:p>
          <a:p>
            <a:pPr lvl="1"/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287545" y="2890391"/>
            <a:ext cx="4339650" cy="10772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Ex: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stdhep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split job</a:t>
            </a:r>
          </a:p>
          <a:p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Datatype, Energy, Machine,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GenProcessID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</a:p>
          <a:p>
            <a:r>
              <a:rPr lang="en-US" altLang="ja-JP" sz="16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GenProcessName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MachineParams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b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</a:t>
            </a:r>
            <a:r>
              <a:rPr lang="en-US" altLang="ja-JP" sz="1600" dirty="0" err="1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SelectedFile</a:t>
            </a:r>
            <a:endParaRPr kumimoji="1" lang="ja-JP" altLang="en-US" sz="16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209472" y="4194483"/>
            <a:ext cx="492314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Same as defined for generator’s meta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information.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Some key may be redundant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“</a:t>
            </a:r>
            <a:r>
              <a:rPr kumimoji="1"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SelectedFile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” is added for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ILDProduction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 select a file. 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 Something equivalen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t to file name may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  be convenient.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右矢印 2"/>
          <p:cNvSpPr/>
          <p:nvPr/>
        </p:nvSpPr>
        <p:spPr bwMode="auto">
          <a:xfrm>
            <a:off x="2007845" y="5804621"/>
            <a:ext cx="454085" cy="360511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461930" y="5767353"/>
            <a:ext cx="135746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23346C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Replication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円柱 6"/>
          <p:cNvSpPr/>
          <p:nvPr/>
        </p:nvSpPr>
        <p:spPr bwMode="auto">
          <a:xfrm>
            <a:off x="2606040" y="6165132"/>
            <a:ext cx="180010" cy="216196"/>
          </a:xfrm>
          <a:prstGeom prst="can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3" name="円柱 32"/>
          <p:cNvSpPr/>
          <p:nvPr/>
        </p:nvSpPr>
        <p:spPr bwMode="auto">
          <a:xfrm>
            <a:off x="3028522" y="6165132"/>
            <a:ext cx="180010" cy="216196"/>
          </a:xfrm>
          <a:prstGeom prst="can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4" name="円柱 33"/>
          <p:cNvSpPr/>
          <p:nvPr/>
        </p:nvSpPr>
        <p:spPr bwMode="auto">
          <a:xfrm>
            <a:off x="3461263" y="6152443"/>
            <a:ext cx="180010" cy="216196"/>
          </a:xfrm>
          <a:prstGeom prst="can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09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Test production : 500 GeV </a:t>
            </a:r>
            <a:r>
              <a:rPr lang="en-US" altLang="ja-JP" dirty="0" err="1" smtClean="0"/>
              <a:t>ffH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H</a:t>
            </a:r>
            <a:r>
              <a:rPr lang="en-US" altLang="ja-JP" dirty="0" err="1" smtClean="0">
                <a:sym typeface="Wingdings" panose="05000000000000000000" pitchFamily="2" charset="2"/>
              </a:rPr>
              <a:t>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mm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Randomly pick up this process, because there was a user request.</a:t>
            </a:r>
          </a:p>
          <a:p>
            <a:r>
              <a:rPr lang="en-US" altLang="ja-JP" dirty="0" smtClean="0"/>
              <a:t>Using DBD soft, </a:t>
            </a:r>
            <a:r>
              <a:rPr lang="en-US" altLang="ja-JP" dirty="0" err="1" smtClean="0"/>
              <a:t>Mokka</a:t>
            </a:r>
            <a:r>
              <a:rPr lang="en-US" altLang="ja-JP" dirty="0" smtClean="0"/>
              <a:t>: v01-14-01-p00, Marlin: v01-16-p05.</a:t>
            </a:r>
            <a:endParaRPr kumimoji="1" lang="en-US" altLang="ja-JP" dirty="0" smtClean="0"/>
          </a:p>
          <a:p>
            <a:r>
              <a:rPr lang="en-US" altLang="ja-JP" dirty="0" smtClean="0"/>
              <a:t>4 polarization combination, each 10k events of STDHEP files.</a:t>
            </a:r>
          </a:p>
          <a:p>
            <a:pPr lvl="1"/>
            <a:r>
              <a:rPr kumimoji="1" lang="en-US" altLang="ja-JP" dirty="0" smtClean="0"/>
              <a:t>4 STDHEP files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 200 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Splitted</a:t>
            </a:r>
            <a:r>
              <a:rPr kumimoji="1" lang="en-US" altLang="ja-JP" dirty="0" smtClean="0">
                <a:sym typeface="Wingdings" panose="05000000000000000000" pitchFamily="2" charset="2"/>
              </a:rPr>
              <a:t>-STDHEP files.</a:t>
            </a:r>
          </a:p>
          <a:p>
            <a:pPr lvl="1"/>
            <a:endParaRPr lang="en-US" altLang="ja-JP" dirty="0">
              <a:sym typeface="Wingdings" panose="05000000000000000000" pitchFamily="2" charset="2"/>
            </a:endParaRP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After some learning and with a help by Andre,</a:t>
            </a:r>
          </a:p>
          <a:p>
            <a:pPr lvl="1"/>
            <a:r>
              <a:rPr lang="en-US" altLang="ja-JP" dirty="0" err="1" smtClean="0">
                <a:sym typeface="Wingdings" panose="05000000000000000000" pitchFamily="2" charset="2"/>
              </a:rPr>
              <a:t>MCSimulation</a:t>
            </a:r>
            <a:r>
              <a:rPr lang="en-US" altLang="ja-JP" dirty="0" smtClean="0">
                <a:sym typeface="Wingdings" panose="05000000000000000000" pitchFamily="2" charset="2"/>
              </a:rPr>
              <a:t>: all 200 gen files were simulated successfully.</a:t>
            </a:r>
            <a:br>
              <a:rPr lang="en-US" altLang="ja-JP" dirty="0" smtClean="0">
                <a:sym typeface="Wingdings" panose="05000000000000000000" pitchFamily="2" charset="2"/>
              </a:rPr>
            </a:br>
            <a:r>
              <a:rPr lang="en-US" altLang="ja-JP" dirty="0" smtClean="0">
                <a:sym typeface="Wingdings" panose="05000000000000000000" pitchFamily="2" charset="2"/>
              </a:rPr>
              <a:t>( Several failed jobs retried automatically by DIRAC)</a:t>
            </a:r>
          </a:p>
          <a:p>
            <a:pPr lvl="1"/>
            <a:r>
              <a:rPr lang="en-US" altLang="ja-JP" dirty="0" err="1" smtClean="0">
                <a:sym typeface="Wingdings" panose="05000000000000000000" pitchFamily="2" charset="2"/>
              </a:rPr>
              <a:t>MCReconstruction</a:t>
            </a:r>
            <a:r>
              <a:rPr lang="en-US" altLang="ja-JP" dirty="0" smtClean="0">
                <a:sym typeface="Wingdings" panose="05000000000000000000" pitchFamily="2" charset="2"/>
              </a:rPr>
              <a:t>: Many retry happened. About 20% of sim files were </a:t>
            </a:r>
            <a:br>
              <a:rPr lang="en-US" altLang="ja-JP" dirty="0" smtClean="0">
                <a:sym typeface="Wingdings" panose="05000000000000000000" pitchFamily="2" charset="2"/>
              </a:rPr>
            </a:br>
            <a:r>
              <a:rPr lang="en-US" altLang="ja-JP" dirty="0" smtClean="0">
                <a:sym typeface="Wingdings" panose="05000000000000000000" pitchFamily="2" charset="2"/>
              </a:rPr>
              <a:t>unable to reconstruct even after O(10) retries.</a:t>
            </a:r>
          </a:p>
          <a:p>
            <a:pPr lvl="1"/>
            <a:endParaRPr kumimoji="1" lang="en-US" altLang="ja-JP" dirty="0">
              <a:sym typeface="Wingdings" panose="05000000000000000000" pitchFamily="2" charset="2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6</a:t>
            </a:fld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1 June, 2016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ECFA LC 2016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982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Log info of failed jobs : I108161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83343" y="1065590"/>
            <a:ext cx="8482042" cy="5257816"/>
          </a:xfrm>
        </p:spPr>
        <p:txBody>
          <a:bodyPr/>
          <a:lstStyle/>
          <a:p>
            <a:r>
              <a:rPr lang="en-US" altLang="ja-JP" dirty="0" smtClean="0"/>
              <a:t>Input : 40 sim files.</a:t>
            </a:r>
          </a:p>
          <a:p>
            <a:r>
              <a:rPr lang="en-US" altLang="ja-JP" dirty="0" err="1" smtClean="0"/>
              <a:t>MCReconstuction</a:t>
            </a:r>
            <a:endParaRPr lang="en-US" altLang="ja-JP" dirty="0"/>
          </a:p>
          <a:p>
            <a:pPr lvl="1"/>
            <a:r>
              <a:rPr lang="en-US" altLang="ja-JP" dirty="0" smtClean="0"/>
              <a:t>203 jobs were submitted before job submission was stopped manually.</a:t>
            </a:r>
          </a:p>
          <a:p>
            <a:pPr lvl="1"/>
            <a:r>
              <a:rPr lang="en-US" altLang="ja-JP" dirty="0" smtClean="0"/>
              <a:t>9 sim files remained unprocessed.</a:t>
            </a:r>
          </a:p>
          <a:p>
            <a:pPr lvl="1"/>
            <a:r>
              <a:rPr lang="en-US" altLang="ja-JP" dirty="0" smtClean="0"/>
              <a:t>106 rec jobs had been submitted to process these files.</a:t>
            </a:r>
          </a:p>
          <a:p>
            <a:pPr lvl="2"/>
            <a:r>
              <a:rPr lang="en-US" altLang="ja-JP" dirty="0" smtClean="0"/>
              <a:t>Segmentation violation in 39 jobs</a:t>
            </a:r>
            <a:endParaRPr lang="en-US" altLang="ja-JP" dirty="0"/>
          </a:p>
          <a:p>
            <a:pPr lvl="3"/>
            <a:r>
              <a:rPr lang="en-US" altLang="ja-JP" dirty="0" smtClean="0"/>
              <a:t>Nodes: 11 cern.ch, 6, desy.de, 13 gridpp.rl.ac.uk </a:t>
            </a:r>
            <a:br>
              <a:rPr lang="en-US" altLang="ja-JP" dirty="0" smtClean="0"/>
            </a:br>
            <a:r>
              <a:rPr lang="en-US" altLang="ja-JP" dirty="0" smtClean="0">
                <a:sym typeface="Wingdings" panose="05000000000000000000" pitchFamily="2" charset="2"/>
              </a:rPr>
              <a:t> </a:t>
            </a:r>
            <a:r>
              <a:rPr lang="en-US" altLang="ja-JP" dirty="0" err="1" smtClean="0">
                <a:sym typeface="Wingdings" panose="05000000000000000000" pitchFamily="2" charset="2"/>
              </a:rPr>
              <a:t>Seg</a:t>
            </a:r>
            <a:r>
              <a:rPr lang="en-US" altLang="ja-JP" dirty="0" smtClean="0">
                <a:sym typeface="Wingdings" panose="05000000000000000000" pitchFamily="2" charset="2"/>
              </a:rPr>
              <a:t>. violation even at major sites.</a:t>
            </a:r>
          </a:p>
          <a:p>
            <a:pPr lvl="2"/>
            <a:r>
              <a:rPr lang="en-US" altLang="ja-JP" dirty="0" smtClean="0"/>
              <a:t>Marlin exited with non 0 status </a:t>
            </a:r>
          </a:p>
          <a:p>
            <a:pPr lvl="3"/>
            <a:r>
              <a:rPr lang="en-US" altLang="ja-JP" dirty="0" smtClean="0"/>
              <a:t>4 jobs at OSG site, 63 jobs at non-OSG.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1371600" lvl="3" indent="0">
              <a:buNone/>
            </a:pPr>
            <a:r>
              <a:rPr lang="en-US" altLang="ja-JP" dirty="0"/>
              <a:t/>
            </a:r>
            <a:br>
              <a:rPr lang="en-US" altLang="ja-JP" dirty="0"/>
            </a:b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7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1 June, 2016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ECFA LC 2016</a:t>
            </a:r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87680" y="5042482"/>
            <a:ext cx="8031366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Furthe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 investigation is on-going.</a:t>
            </a: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ffH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</a:t>
            </a:r>
            <a:r>
              <a:rPr lang="en-US" altLang="ja-JP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mm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many not be a good example ? ( some bug in reconstruction ?)</a:t>
            </a:r>
            <a:endParaRPr kumimoji="1"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Unable to create merged-DST yet.</a:t>
            </a:r>
          </a:p>
          <a:p>
            <a:pPr marL="742950" lvl="1" indent="-285750">
              <a:buFont typeface="Wingdings" panose="05000000000000000000" pitchFamily="2" charset="2"/>
              <a:buChar char="u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One erroneous event could be neglected, but 1 file loss can not.</a:t>
            </a:r>
          </a:p>
          <a:p>
            <a:pPr marL="742950" lvl="1" indent="-285750">
              <a:buFont typeface="Wingdings" panose="05000000000000000000" pitchFamily="2" charset="2"/>
              <a:buChar char="u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Not easy to increase gen statistics with the current scheme.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08952" y="4343689"/>
            <a:ext cx="824937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Sample error message:</a:t>
            </a:r>
          </a:p>
          <a:p>
            <a:r>
              <a:rPr lang="en-US" altLang="ja-JP" sz="1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[</a:t>
            </a:r>
            <a:r>
              <a:rPr lang="en-US" altLang="ja-JP" sz="12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lcio</a:t>
            </a:r>
            <a:r>
              <a:rPr lang="en-US" altLang="ja-JP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::Exception: </a:t>
            </a:r>
            <a:r>
              <a:rPr lang="en-US" altLang="ja-JP" sz="12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lcio</a:t>
            </a:r>
            <a:r>
              <a:rPr lang="en-US" altLang="ja-JP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::</a:t>
            </a:r>
            <a:r>
              <a:rPr lang="en-US" altLang="ja-JP" sz="12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DataNotAvailableException</a:t>
            </a:r>
            <a:r>
              <a:rPr lang="en-US" altLang="ja-JP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</a:t>
            </a:r>
            <a:r>
              <a:rPr lang="en-US" altLang="ja-JP" sz="12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LCEventImpl</a:t>
            </a:r>
            <a:r>
              <a:rPr lang="en-US" altLang="ja-JP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::</a:t>
            </a:r>
            <a:r>
              <a:rPr lang="en-US" altLang="ja-JP" sz="12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getCollection</a:t>
            </a:r>
            <a:r>
              <a:rPr lang="en-US" altLang="ja-JP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collection not in </a:t>
            </a:r>
            <a:r>
              <a:rPr lang="en-US" altLang="ja-JP" sz="12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event:LumiCalCollection</a:t>
            </a:r>
            <a:endParaRPr lang="en-US" altLang="ja-JP" sz="1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The LCIO file seems to have a corrupted </a:t>
            </a:r>
            <a:r>
              <a:rPr lang="en-US" altLang="ja-JP" sz="12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EventHeader</a:t>
            </a:r>
            <a:r>
              <a:rPr lang="en-US" altLang="ja-JP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that doesn't list all the collections in the event properly</a:t>
            </a:r>
          </a:p>
        </p:txBody>
      </p:sp>
    </p:spTree>
    <p:extLst>
      <p:ext uri="{BB962C8B-B14F-4D97-AF65-F5344CB8AC3E}">
        <p14:creationId xmlns:p14="http://schemas.microsoft.com/office/powerpoint/2010/main" val="406630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Other issues (wish list)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Generator samples</a:t>
            </a:r>
          </a:p>
          <a:p>
            <a:pPr lvl="1"/>
            <a:r>
              <a:rPr lang="en-US" altLang="ja-JP" dirty="0" smtClean="0"/>
              <a:t>“Generator file as input to sim” is preferred, except very established generator processes, because</a:t>
            </a:r>
          </a:p>
          <a:p>
            <a:pPr lvl="2"/>
            <a:r>
              <a:rPr lang="en-US" altLang="ja-JP" dirty="0" smtClean="0"/>
              <a:t>same input to ILD and SiD, and full sim and fast sim.</a:t>
            </a:r>
          </a:p>
          <a:p>
            <a:pPr lvl="1"/>
            <a:r>
              <a:rPr lang="en-US" altLang="ja-JP" dirty="0" err="1" smtClean="0"/>
              <a:t>splitted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stdhep</a:t>
            </a:r>
            <a:r>
              <a:rPr lang="en-US" altLang="ja-JP" dirty="0" smtClean="0"/>
              <a:t> files: should be removed when finished.</a:t>
            </a:r>
          </a:p>
          <a:p>
            <a:pPr lvl="2"/>
            <a:r>
              <a:rPr lang="en-US" altLang="ja-JP" dirty="0" smtClean="0"/>
              <a:t>ancestor-descendants relation ?</a:t>
            </a:r>
          </a:p>
          <a:p>
            <a:pPr lvl="2"/>
            <a:r>
              <a:rPr lang="en-US" altLang="ja-JP" dirty="0" smtClean="0"/>
              <a:t>those written on a tape based SRM ?</a:t>
            </a:r>
          </a:p>
          <a:p>
            <a:r>
              <a:rPr lang="en-US" altLang="ja-JP" dirty="0" smtClean="0">
                <a:solidFill>
                  <a:srgbClr val="00B050"/>
                </a:solidFill>
              </a:rPr>
              <a:t>Merged-DST creation</a:t>
            </a:r>
          </a:p>
          <a:p>
            <a:pPr lvl="1"/>
            <a:r>
              <a:rPr lang="en-US" altLang="ja-JP" dirty="0" smtClean="0">
                <a:solidFill>
                  <a:schemeClr val="accent1">
                    <a:lumMod val="50000"/>
                  </a:schemeClr>
                </a:solidFill>
              </a:rPr>
              <a:t>include in </a:t>
            </a:r>
            <a:r>
              <a:rPr lang="en-US" altLang="ja-JP" dirty="0" err="1" smtClean="0">
                <a:solidFill>
                  <a:schemeClr val="accent1">
                    <a:lumMod val="50000"/>
                  </a:schemeClr>
                </a:solidFill>
              </a:rPr>
              <a:t>ILDProductionChain</a:t>
            </a:r>
            <a:endParaRPr lang="en-US" altLang="ja-JP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altLang="ja-JP" dirty="0" smtClean="0"/>
              <a:t>Prepare </a:t>
            </a:r>
            <a:r>
              <a:rPr lang="en-US" altLang="ja-JP" dirty="0" smtClean="0">
                <a:solidFill>
                  <a:srgbClr val="00B050"/>
                </a:solidFill>
              </a:rPr>
              <a:t>web information </a:t>
            </a:r>
            <a:r>
              <a:rPr lang="en-US" altLang="ja-JP" dirty="0" smtClean="0"/>
              <a:t>of produced samples.</a:t>
            </a:r>
          </a:p>
          <a:p>
            <a:pPr lvl="1"/>
            <a:r>
              <a:rPr lang="en-US" altLang="ja-JP" dirty="0" smtClean="0"/>
              <a:t>The automated production is preferred.</a:t>
            </a:r>
          </a:p>
          <a:p>
            <a:pPr lvl="1"/>
            <a:r>
              <a:rPr lang="en-US" altLang="ja-JP" dirty="0"/>
              <a:t>S</a:t>
            </a:r>
            <a:r>
              <a:rPr lang="en-US" altLang="ja-JP" dirty="0" smtClean="0"/>
              <a:t>tandard data quality monitor </a:t>
            </a:r>
          </a:p>
          <a:p>
            <a:pPr lvl="1"/>
            <a:r>
              <a:rPr lang="en-US" altLang="ja-JP" dirty="0" smtClean="0"/>
              <a:t>Addition of more keys in DFC may be useful</a:t>
            </a:r>
          </a:p>
          <a:p>
            <a:r>
              <a:rPr lang="en-US" altLang="ja-JP" dirty="0" smtClean="0"/>
              <a:t> Develop a tool for </a:t>
            </a:r>
            <a:r>
              <a:rPr lang="en-US" altLang="ja-JP" dirty="0" err="1" smtClean="0">
                <a:solidFill>
                  <a:srgbClr val="00B050"/>
                </a:solidFill>
              </a:rPr>
              <a:t>DDSim</a:t>
            </a:r>
            <a:r>
              <a:rPr lang="en-US" altLang="ja-JP" dirty="0" smtClean="0"/>
              <a:t> and tests. </a:t>
            </a:r>
          </a:p>
          <a:p>
            <a:endParaRPr lang="en-US" altLang="ja-JP" dirty="0" smtClean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8</a:t>
            </a:fld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1 June, 2016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ECFA LC 2016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7975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477963" y="2060848"/>
            <a:ext cx="59023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Monitoring </a:t>
            </a:r>
          </a:p>
          <a:p>
            <a:pPr algn="ctr"/>
            <a:r>
              <a:rPr kumimoji="1" lang="en-US" altLang="ja-JP" sz="3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network performance</a:t>
            </a:r>
            <a:endParaRPr kumimoji="1" lang="ja-JP" altLang="en-US" sz="36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50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4713</TotalTime>
  <Words>915</Words>
  <Application>Microsoft Office PowerPoint</Application>
  <PresentationFormat>画面に合わせる (4:3)</PresentationFormat>
  <Paragraphs>200</Paragraphs>
  <Slides>15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15</vt:i4>
      </vt:variant>
    </vt:vector>
  </HeadingPairs>
  <TitlesOfParts>
    <vt:vector size="25" baseType="lpstr">
      <vt:lpstr>Arial Unicode MS</vt:lpstr>
      <vt:lpstr>ＭＳ Ｐゴシック</vt:lpstr>
      <vt:lpstr>Arial</vt:lpstr>
      <vt:lpstr>Calibri</vt:lpstr>
      <vt:lpstr>Comic Sans MS</vt:lpstr>
      <vt:lpstr>Symbol</vt:lpstr>
      <vt:lpstr>Times New Roman</vt:lpstr>
      <vt:lpstr>Wingdings</vt:lpstr>
      <vt:lpstr>miyamoto-EnglishTalk</vt:lpstr>
      <vt:lpstr>1_miyamoto-EnglishTalk</vt:lpstr>
      <vt:lpstr>ILD MC production</vt:lpstr>
      <vt:lpstr>PowerPoint プレゼンテーション</vt:lpstr>
      <vt:lpstr>ILCDirac for ILD: ILDDirac </vt:lpstr>
      <vt:lpstr>ILDDirac - 2</vt:lpstr>
      <vt:lpstr>ILD production chain</vt:lpstr>
      <vt:lpstr>Test production : 500 GeV ffH, Hmm</vt:lpstr>
      <vt:lpstr>Log info of failed jobs : I108161</vt:lpstr>
      <vt:lpstr>Other issues (wish list)</vt:lpstr>
      <vt:lpstr>PowerPoint プレゼンテーション</vt:lpstr>
      <vt:lpstr>Grid tools and network performance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Snowmass EF workshop @ BNL on Higgs</dc:title>
  <dc:creator>miyamoto</dc:creator>
  <cp:lastModifiedBy>miyamoto</cp:lastModifiedBy>
  <cp:revision>382</cp:revision>
  <dcterms:created xsi:type="dcterms:W3CDTF">2013-04-09T04:56:30Z</dcterms:created>
  <dcterms:modified xsi:type="dcterms:W3CDTF">2016-06-01T05:34:30Z</dcterms:modified>
</cp:coreProperties>
</file>