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5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6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7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embeddings/oleObject1.bin" ContentType="application/vnd.openxmlformats-officedocument.oleObjec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1" r:id="rId2"/>
    <p:sldMasterId id="2147483741" r:id="rId3"/>
    <p:sldMasterId id="2147483747" r:id="rId4"/>
    <p:sldMasterId id="2147483753" r:id="rId5"/>
    <p:sldMasterId id="2147483759" r:id="rId6"/>
    <p:sldMasterId id="2147483773" r:id="rId7"/>
    <p:sldMasterId id="2147483787" r:id="rId8"/>
  </p:sldMasterIdLst>
  <p:notesMasterIdLst>
    <p:notesMasterId r:id="rId58"/>
  </p:notesMasterIdLst>
  <p:handoutMasterIdLst>
    <p:handoutMasterId r:id="rId59"/>
  </p:handoutMasterIdLst>
  <p:sldIdLst>
    <p:sldId id="257" r:id="rId9"/>
    <p:sldId id="279" r:id="rId10"/>
    <p:sldId id="379" r:id="rId11"/>
    <p:sldId id="391" r:id="rId12"/>
    <p:sldId id="284" r:id="rId13"/>
    <p:sldId id="259" r:id="rId14"/>
    <p:sldId id="282" r:id="rId15"/>
    <p:sldId id="407" r:id="rId16"/>
    <p:sldId id="352" r:id="rId17"/>
    <p:sldId id="271" r:id="rId18"/>
    <p:sldId id="397" r:id="rId19"/>
    <p:sldId id="353" r:id="rId20"/>
    <p:sldId id="362" r:id="rId21"/>
    <p:sldId id="270" r:id="rId22"/>
    <p:sldId id="387" r:id="rId23"/>
    <p:sldId id="418" r:id="rId24"/>
    <p:sldId id="401" r:id="rId25"/>
    <p:sldId id="318" r:id="rId26"/>
    <p:sldId id="354" r:id="rId27"/>
    <p:sldId id="355" r:id="rId28"/>
    <p:sldId id="322" r:id="rId29"/>
    <p:sldId id="319" r:id="rId30"/>
    <p:sldId id="356" r:id="rId31"/>
    <p:sldId id="406" r:id="rId32"/>
    <p:sldId id="327" r:id="rId33"/>
    <p:sldId id="400" r:id="rId34"/>
    <p:sldId id="359" r:id="rId35"/>
    <p:sldId id="412" r:id="rId36"/>
    <p:sldId id="272" r:id="rId37"/>
    <p:sldId id="287" r:id="rId38"/>
    <p:sldId id="419" r:id="rId39"/>
    <p:sldId id="408" r:id="rId40"/>
    <p:sldId id="421" r:id="rId41"/>
    <p:sldId id="410" r:id="rId42"/>
    <p:sldId id="342" r:id="rId43"/>
    <p:sldId id="411" r:id="rId44"/>
    <p:sldId id="414" r:id="rId45"/>
    <p:sldId id="416" r:id="rId46"/>
    <p:sldId id="339" r:id="rId47"/>
    <p:sldId id="420" r:id="rId48"/>
    <p:sldId id="337" r:id="rId49"/>
    <p:sldId id="399" r:id="rId50"/>
    <p:sldId id="290" r:id="rId51"/>
    <p:sldId id="263" r:id="rId52"/>
    <p:sldId id="380" r:id="rId53"/>
    <p:sldId id="405" r:id="rId54"/>
    <p:sldId id="415" r:id="rId55"/>
    <p:sldId id="417" r:id="rId56"/>
    <p:sldId id="385" r:id="rId57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46F890A9-2807-4EBB-B81D-B2AA78EC7F39}" styleName="濃色 2 - アクセント 5/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74C1A8A3-306A-4EB7-A6B1-4F7E0EB9C5D6}" styleName="中間 3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中間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A111915-BE36-4E01-A7E5-04B1672EAD32}" styleName="淡色 2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301B821-A1FF-4177-AEE7-76D212191A09}" styleName="中間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中間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7320" autoAdjust="0"/>
  </p:normalViewPr>
  <p:slideViewPr>
    <p:cSldViewPr snapToGrid="0" snapToObjects="1">
      <p:cViewPr varScale="1">
        <p:scale>
          <a:sx n="103" d="100"/>
          <a:sy n="103" d="100"/>
        </p:scale>
        <p:origin x="-8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7" d="100"/>
        <a:sy n="37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4" Type="http://schemas.openxmlformats.org/officeDocument/2006/relationships/slide" Target="slides/slide6.xml"/><Relationship Id="rId15" Type="http://schemas.openxmlformats.org/officeDocument/2006/relationships/slide" Target="slides/slide7.xml"/><Relationship Id="rId16" Type="http://schemas.openxmlformats.org/officeDocument/2006/relationships/slide" Target="slides/slide8.xml"/><Relationship Id="rId17" Type="http://schemas.openxmlformats.org/officeDocument/2006/relationships/slide" Target="slides/slide9.xml"/><Relationship Id="rId18" Type="http://schemas.openxmlformats.org/officeDocument/2006/relationships/slide" Target="slides/slide10.xml"/><Relationship Id="rId19" Type="http://schemas.openxmlformats.org/officeDocument/2006/relationships/slide" Target="slides/slide11.xml"/><Relationship Id="rId63" Type="http://schemas.openxmlformats.org/officeDocument/2006/relationships/theme" Target="theme/theme1.xml"/><Relationship Id="rId64" Type="http://schemas.openxmlformats.org/officeDocument/2006/relationships/tableStyles" Target="tableStyles.xml"/><Relationship Id="rId50" Type="http://schemas.openxmlformats.org/officeDocument/2006/relationships/slide" Target="slides/slide42.xml"/><Relationship Id="rId51" Type="http://schemas.openxmlformats.org/officeDocument/2006/relationships/slide" Target="slides/slide43.xml"/><Relationship Id="rId52" Type="http://schemas.openxmlformats.org/officeDocument/2006/relationships/slide" Target="slides/slide44.xml"/><Relationship Id="rId53" Type="http://schemas.openxmlformats.org/officeDocument/2006/relationships/slide" Target="slides/slide45.xml"/><Relationship Id="rId54" Type="http://schemas.openxmlformats.org/officeDocument/2006/relationships/slide" Target="slides/slide46.xml"/><Relationship Id="rId55" Type="http://schemas.openxmlformats.org/officeDocument/2006/relationships/slide" Target="slides/slide47.xml"/><Relationship Id="rId56" Type="http://schemas.openxmlformats.org/officeDocument/2006/relationships/slide" Target="slides/slide48.xml"/><Relationship Id="rId57" Type="http://schemas.openxmlformats.org/officeDocument/2006/relationships/slide" Target="slides/slide49.xml"/><Relationship Id="rId58" Type="http://schemas.openxmlformats.org/officeDocument/2006/relationships/notesMaster" Target="notesMasters/notesMaster1.xml"/><Relationship Id="rId59" Type="http://schemas.openxmlformats.org/officeDocument/2006/relationships/handoutMaster" Target="handoutMasters/handoutMaster1.xml"/><Relationship Id="rId40" Type="http://schemas.openxmlformats.org/officeDocument/2006/relationships/slide" Target="slides/slide32.xml"/><Relationship Id="rId41" Type="http://schemas.openxmlformats.org/officeDocument/2006/relationships/slide" Target="slides/slide33.xml"/><Relationship Id="rId42" Type="http://schemas.openxmlformats.org/officeDocument/2006/relationships/slide" Target="slides/slide34.xml"/><Relationship Id="rId43" Type="http://schemas.openxmlformats.org/officeDocument/2006/relationships/slide" Target="slides/slide35.xml"/><Relationship Id="rId44" Type="http://schemas.openxmlformats.org/officeDocument/2006/relationships/slide" Target="slides/slide36.xml"/><Relationship Id="rId45" Type="http://schemas.openxmlformats.org/officeDocument/2006/relationships/slide" Target="slides/slide37.xml"/><Relationship Id="rId46" Type="http://schemas.openxmlformats.org/officeDocument/2006/relationships/slide" Target="slides/slide38.xml"/><Relationship Id="rId47" Type="http://schemas.openxmlformats.org/officeDocument/2006/relationships/slide" Target="slides/slide39.xml"/><Relationship Id="rId48" Type="http://schemas.openxmlformats.org/officeDocument/2006/relationships/slide" Target="slides/slide40.xml"/><Relationship Id="rId49" Type="http://schemas.openxmlformats.org/officeDocument/2006/relationships/slide" Target="slides/slide4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" Target="slides/slide1.xml"/><Relationship Id="rId30" Type="http://schemas.openxmlformats.org/officeDocument/2006/relationships/slide" Target="slides/slide22.xml"/><Relationship Id="rId31" Type="http://schemas.openxmlformats.org/officeDocument/2006/relationships/slide" Target="slides/slide23.xml"/><Relationship Id="rId32" Type="http://schemas.openxmlformats.org/officeDocument/2006/relationships/slide" Target="slides/slide24.xml"/><Relationship Id="rId33" Type="http://schemas.openxmlformats.org/officeDocument/2006/relationships/slide" Target="slides/slide25.xml"/><Relationship Id="rId34" Type="http://schemas.openxmlformats.org/officeDocument/2006/relationships/slide" Target="slides/slide26.xml"/><Relationship Id="rId35" Type="http://schemas.openxmlformats.org/officeDocument/2006/relationships/slide" Target="slides/slide27.xml"/><Relationship Id="rId36" Type="http://schemas.openxmlformats.org/officeDocument/2006/relationships/slide" Target="slides/slide28.xml"/><Relationship Id="rId37" Type="http://schemas.openxmlformats.org/officeDocument/2006/relationships/slide" Target="slides/slide29.xml"/><Relationship Id="rId38" Type="http://schemas.openxmlformats.org/officeDocument/2006/relationships/slide" Target="slides/slide30.xml"/><Relationship Id="rId39" Type="http://schemas.openxmlformats.org/officeDocument/2006/relationships/slide" Target="slides/slide31.xml"/><Relationship Id="rId20" Type="http://schemas.openxmlformats.org/officeDocument/2006/relationships/slide" Target="slides/slide12.xml"/><Relationship Id="rId21" Type="http://schemas.openxmlformats.org/officeDocument/2006/relationships/slide" Target="slides/slide13.xml"/><Relationship Id="rId22" Type="http://schemas.openxmlformats.org/officeDocument/2006/relationships/slide" Target="slides/slide14.xml"/><Relationship Id="rId23" Type="http://schemas.openxmlformats.org/officeDocument/2006/relationships/slide" Target="slides/slide15.xml"/><Relationship Id="rId24" Type="http://schemas.openxmlformats.org/officeDocument/2006/relationships/slide" Target="slides/slide16.xml"/><Relationship Id="rId25" Type="http://schemas.openxmlformats.org/officeDocument/2006/relationships/slide" Target="slides/slide17.xml"/><Relationship Id="rId26" Type="http://schemas.openxmlformats.org/officeDocument/2006/relationships/slide" Target="slides/slide18.xml"/><Relationship Id="rId27" Type="http://schemas.openxmlformats.org/officeDocument/2006/relationships/slide" Target="slides/slide19.xml"/><Relationship Id="rId28" Type="http://schemas.openxmlformats.org/officeDocument/2006/relationships/slide" Target="slides/slide20.xml"/><Relationship Id="rId29" Type="http://schemas.openxmlformats.org/officeDocument/2006/relationships/slide" Target="slides/slide21.xml"/><Relationship Id="rId60" Type="http://schemas.openxmlformats.org/officeDocument/2006/relationships/printerSettings" Target="printerSettings/printerSettings1.bin"/><Relationship Id="rId61" Type="http://schemas.openxmlformats.org/officeDocument/2006/relationships/presProps" Target="presProps.xml"/><Relationship Id="rId62" Type="http://schemas.openxmlformats.org/officeDocument/2006/relationships/viewProps" Target="viewProps.xml"/><Relationship Id="rId10" Type="http://schemas.openxmlformats.org/officeDocument/2006/relationships/slide" Target="slides/slide2.xml"/><Relationship Id="rId11" Type="http://schemas.openxmlformats.org/officeDocument/2006/relationships/slide" Target="slides/slide3.xml"/><Relationship Id="rId12" Type="http://schemas.openxmlformats.org/officeDocument/2006/relationships/slide" Target="slides/slide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86B192-C62D-E140-9C48-50816561D173}" type="datetimeFigureOut">
              <a:rPr kumimoji="1" lang="ja-JP" altLang="en-US" smtClean="0"/>
              <a:t>16/06/01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FA6817-968E-FF4B-98F6-AC4F0310E3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20435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90D280-B9E2-6D46-8A8C-BCF3C57E49FF}" type="datetimeFigureOut">
              <a:rPr kumimoji="1" lang="ja-JP" altLang="en-US" smtClean="0"/>
              <a:t>16/06/01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ABDAFB-DD66-7846-85A4-1F54DA719F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757232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9pPr>
          </a:lstStyle>
          <a:p>
            <a:fld id="{F42E8C12-C661-D349-9A0F-555ED39C39F1}" type="slidenum">
              <a:rPr lang="en-US" altLang="ja-JP" sz="1200">
                <a:latin typeface="Arial" charset="0"/>
                <a:ea typeface="ＭＳ Ｐゴシック" charset="0"/>
                <a:cs typeface="ＭＳ Ｐゴシック" charset="0"/>
              </a:rPr>
              <a:pPr/>
              <a:t>3</a:t>
            </a:fld>
            <a:endParaRPr lang="en-US" altLang="ja-JP" sz="120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ja-JP" alt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7C775-60E4-49FF-8787-E7A98CAC8A47}" type="slidenum">
              <a:rPr lang="fr-FR" smtClean="0">
                <a:solidFill>
                  <a:prstClr val="black"/>
                </a:solidFill>
                <a:latin typeface="Calibri"/>
              </a:rPr>
              <a:pPr/>
              <a:t>7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150374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78560" indent="-216233" defTabSz="914485" eaLnBrk="0" fontAlgn="ctr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811026" indent="-216233" defTabSz="914485" eaLnBrk="0" fontAlgn="ctr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243491" indent="-216233" defTabSz="914485" eaLnBrk="0" fontAlgn="ctr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675957" indent="-216233" defTabSz="914485" eaLnBrk="0" fontAlgn="ctr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F9C1023-29F1-3844-9208-F58B25FC42A5}" type="slidenum">
              <a:rPr lang="en-US" altLang="ja-JP" sz="1200"/>
              <a:pPr/>
              <a:t>10</a:t>
            </a:fld>
            <a:endParaRPr lang="en-US" altLang="ja-JP" sz="1200"/>
          </a:p>
        </p:txBody>
      </p:sp>
      <p:sp>
        <p:nvSpPr>
          <p:cNvPr id="39939" name="Rectangle 7"/>
          <p:cNvSpPr txBox="1">
            <a:spLocks noGrp="1" noChangeArrowheads="1"/>
          </p:cNvSpPr>
          <p:nvPr/>
        </p:nvSpPr>
        <p:spPr bwMode="auto">
          <a:xfrm>
            <a:off x="3884414" y="8685894"/>
            <a:ext cx="2972098" cy="456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 anchor="b"/>
          <a:lstStyle>
            <a:lvl1pPr defTabSz="9667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fontAlgn="base"/>
            <a:fld id="{6C1C7B15-0CE0-3C40-B92F-104422B7FE9C}" type="slidenum">
              <a:rPr lang="en-US" altLang="ja-JP" sz="1200"/>
              <a:pPr algn="r" fontAlgn="base"/>
              <a:t>10</a:t>
            </a:fld>
            <a:endParaRPr lang="en-US" altLang="ja-JP" sz="1200"/>
          </a:p>
        </p:txBody>
      </p:sp>
      <p:sp>
        <p:nvSpPr>
          <p:cNvPr id="399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05" y="4343704"/>
            <a:ext cx="5030391" cy="411389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78560" indent="-216233" defTabSz="914485" eaLnBrk="0" fontAlgn="ctr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811026" indent="-216233" defTabSz="914485" eaLnBrk="0" fontAlgn="ctr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243491" indent="-216233" defTabSz="914485" eaLnBrk="0" fontAlgn="ctr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675957" indent="-216233" defTabSz="914485" eaLnBrk="0" fontAlgn="ctr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F9C1023-29F1-3844-9208-F58B25FC42A5}" type="slidenum">
              <a:rPr lang="en-US" altLang="ja-JP" sz="1200"/>
              <a:pPr/>
              <a:t>13</a:t>
            </a:fld>
            <a:endParaRPr lang="en-US" altLang="ja-JP" sz="1200"/>
          </a:p>
        </p:txBody>
      </p:sp>
      <p:sp>
        <p:nvSpPr>
          <p:cNvPr id="39939" name="Rectangle 7"/>
          <p:cNvSpPr txBox="1">
            <a:spLocks noGrp="1" noChangeArrowheads="1"/>
          </p:cNvSpPr>
          <p:nvPr/>
        </p:nvSpPr>
        <p:spPr bwMode="auto">
          <a:xfrm>
            <a:off x="3884414" y="8685894"/>
            <a:ext cx="2972098" cy="456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 anchor="b"/>
          <a:lstStyle>
            <a:lvl1pPr defTabSz="9667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9667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667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667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667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fontAlgn="base"/>
            <a:fld id="{6C1C7B15-0CE0-3C40-B92F-104422B7FE9C}" type="slidenum">
              <a:rPr lang="en-US" altLang="ja-JP" sz="1200"/>
              <a:pPr algn="r" fontAlgn="base"/>
              <a:t>13</a:t>
            </a:fld>
            <a:endParaRPr lang="en-US" altLang="ja-JP" sz="1200"/>
          </a:p>
        </p:txBody>
      </p:sp>
      <p:sp>
        <p:nvSpPr>
          <p:cNvPr id="399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05" y="4343704"/>
            <a:ext cx="5030391" cy="411389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7C775-60E4-49FF-8787-E7A98CAC8A47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0332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3EBCC-3CDA-4551-A188-FD9538C6AB83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5401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6452DC-765A-B549-817A-569B7BF0C223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88926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ECFFFD-854A-2742-B862-7CCC9F017356}" type="slidenum">
              <a:rPr lang="ja-JP" altLang="en-US" smtClean="0">
                <a:solidFill>
                  <a:prstClr val="black"/>
                </a:solidFill>
                <a:latin typeface="Calibri"/>
                <a:ea typeface="ＭＳ Ｐゴシック"/>
              </a:rPr>
              <a:pPr/>
              <a:t>31</a:t>
            </a:fld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0161456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7C775-60E4-49FF-8787-E7A98CAC8A47}" type="slidenum">
              <a:rPr lang="fr-FR" smtClean="0"/>
              <a:t>39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6874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8.emf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8.emf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11.em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12.png"/><Relationship Id="rId3" Type="http://schemas.microsoft.com/office/2007/relationships/hdphoto" Target="../media/hdphoto1.wdp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160601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58BE-5C52-6D47-90A5-230F07DACC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4650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160601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58BE-5C52-6D47-90A5-230F07DACC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9661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160601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58BE-5C52-6D47-90A5-230F07DACC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21117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4" y="1023829"/>
            <a:ext cx="7481455" cy="500303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 smtClean="0">
                <a:cs typeface="Osaka" charset="0"/>
              </a:defRPr>
            </a:lvl1pPr>
          </a:lstStyle>
          <a:p>
            <a:pPr>
              <a:defRPr/>
            </a:pPr>
            <a:r>
              <a:rPr lang="en-US" altLang="ja-JP" smtClean="0"/>
              <a:t>A. Yamamoto, 160601</a:t>
            </a:r>
            <a:endParaRPr lang="en-US">
              <a:ea typeface="Osaka" charset="0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 smtClean="0">
                <a:cs typeface="Osaka" charset="0"/>
              </a:defRPr>
            </a:lvl1pPr>
          </a:lstStyle>
          <a:p>
            <a:pPr>
              <a:defRPr/>
            </a:pPr>
            <a:r>
              <a:rPr lang="en-US" altLang="ja-JP" smtClean="0"/>
              <a:t>ILC </a:t>
            </a:r>
            <a:endParaRPr lang="en-US">
              <a:ea typeface="Osaka" charset="0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ea typeface="Osaka" charset="0"/>
                <a:cs typeface="Osaka" charset="0"/>
              </a:defRPr>
            </a:lvl1pPr>
          </a:lstStyle>
          <a:p>
            <a:pPr>
              <a:defRPr/>
            </a:pPr>
            <a:fld id="{A16C8DA1-55CE-ED47-9BDE-C7A110F5F9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2216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160601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8B60-5C01-C045-B858-59631D46911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6889271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160601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8B60-5C01-C045-B858-59631D46911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7995367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160601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8B60-5C01-C045-B858-59631D46911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5385128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160601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8B60-5C01-C045-B858-59631D46911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8169932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160601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8B60-5C01-C045-B858-59631D46911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5032004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160601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8B60-5C01-C045-B858-59631D46911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6579678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160601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8B60-5C01-C045-B858-59631D46911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931052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160601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58BE-5C52-6D47-90A5-230F07DACC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419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160601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8B60-5C01-C045-B858-59631D46911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5235316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160601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8B60-5C01-C045-B858-59631D46911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0953917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160601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8B60-5C01-C045-B858-59631D46911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8683699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160601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8B60-5C01-C045-B858-59631D46911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08276476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タイトル &amp; 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/>
          </p:cNvSpPr>
          <p:nvPr>
            <p:ph type="title"/>
          </p:nvPr>
        </p:nvSpPr>
        <p:spPr>
          <a:xfrm>
            <a:off x="892969" y="168547"/>
            <a:ext cx="7358063" cy="1733477"/>
          </a:xfrm>
          <a:prstGeom prst="rect">
            <a:avLst/>
          </a:prstGeom>
        </p:spPr>
        <p:txBody>
          <a:bodyPr/>
          <a:lstStyle>
            <a:lvl1pPr defTabSz="642915">
              <a:defRPr sz="5900" b="0">
                <a:uFill>
                  <a:solidFill/>
                </a:uFill>
                <a:latin typeface="ヒラギノ角ゴ Pro W3"/>
                <a:ea typeface="ヒラギノ角ゴ Pro W3"/>
                <a:cs typeface="ヒラギノ角ゴ Pro W3"/>
                <a:sym typeface="ヒラギノ角ゴ Pro W3"/>
              </a:defRPr>
            </a:lvl1pPr>
          </a:lstStyle>
          <a:p>
            <a:pPr lvl="0">
              <a:defRPr sz="1800">
                <a:uFillTx/>
              </a:defRPr>
            </a:pPr>
            <a:r>
              <a:rPr sz="5900">
                <a:uFill>
                  <a:solidFill/>
                </a:uFill>
              </a:rPr>
              <a:t>タイトルテキスト</a:t>
            </a:r>
          </a:p>
        </p:txBody>
      </p:sp>
      <p:sp>
        <p:nvSpPr>
          <p:cNvPr id="8" name="Shape 8"/>
          <p:cNvSpPr>
            <a:spLocks noGrp="1"/>
          </p:cNvSpPr>
          <p:nvPr>
            <p:ph type="body" idx="1"/>
          </p:nvPr>
        </p:nvSpPr>
        <p:spPr>
          <a:xfrm>
            <a:off x="892969" y="1053703"/>
            <a:ext cx="7358063" cy="5804297"/>
          </a:xfrm>
          <a:prstGeom prst="rect">
            <a:avLst/>
          </a:prstGeom>
        </p:spPr>
        <p:txBody>
          <a:bodyPr lIns="35717" tIns="35717" rIns="35717" bIns="35717" anchor="ctr"/>
          <a:lstStyle>
            <a:lvl1pPr marL="517903" defTabSz="642915">
              <a:spcBef>
                <a:spcPts val="1687"/>
              </a:spcBef>
              <a:buClr>
                <a:srgbClr val="000000"/>
              </a:buClr>
              <a:buFont typeface="ヒラギノ角ゴ Pro W3"/>
              <a:defRPr sz="3000">
                <a:uFill>
                  <a:solidFill/>
                </a:uFill>
                <a:latin typeface="ヒラギノ角ゴ Pro W3"/>
                <a:ea typeface="ヒラギノ角ゴ Pro W3"/>
                <a:cs typeface="ヒラギノ角ゴ Pro W3"/>
                <a:sym typeface="ヒラギノ角ゴ Pro W3"/>
              </a:defRPr>
            </a:lvl1pPr>
            <a:lvl2pPr marL="830431" defTabSz="642915">
              <a:spcBef>
                <a:spcPts val="1687"/>
              </a:spcBef>
              <a:buClr>
                <a:srgbClr val="000000"/>
              </a:buClr>
              <a:buFont typeface="ヒラギノ角ゴ Pro W3"/>
              <a:defRPr sz="3000">
                <a:uFill>
                  <a:solidFill/>
                </a:uFill>
                <a:latin typeface="ヒラギノ角ゴ Pro W3"/>
                <a:ea typeface="ヒラギノ角ゴ Pro W3"/>
                <a:cs typeface="ヒラギノ角ゴ Pro W3"/>
                <a:sym typeface="ヒラギノ角ゴ Pro W3"/>
              </a:defRPr>
            </a:lvl2pPr>
            <a:lvl3pPr marL="1142959" defTabSz="642915">
              <a:spcBef>
                <a:spcPts val="1687"/>
              </a:spcBef>
              <a:buClr>
                <a:srgbClr val="000000"/>
              </a:buClr>
              <a:buFont typeface="ヒラギノ角ゴ Pro W3"/>
              <a:defRPr sz="3000">
                <a:uFill>
                  <a:solidFill/>
                </a:uFill>
                <a:latin typeface="ヒラギノ角ゴ Pro W3"/>
                <a:ea typeface="ヒラギノ角ゴ Pro W3"/>
                <a:cs typeface="ヒラギノ角ゴ Pro W3"/>
                <a:sym typeface="ヒラギノ角ゴ Pro W3"/>
              </a:defRPr>
            </a:lvl3pPr>
            <a:lvl4pPr marL="1455487" defTabSz="642915">
              <a:spcBef>
                <a:spcPts val="1687"/>
              </a:spcBef>
              <a:buClr>
                <a:srgbClr val="000000"/>
              </a:buClr>
              <a:buFont typeface="ヒラギノ角ゴ Pro W3"/>
              <a:defRPr sz="3000">
                <a:uFill>
                  <a:solidFill/>
                </a:uFill>
                <a:latin typeface="ヒラギノ角ゴ Pro W3"/>
                <a:ea typeface="ヒラギノ角ゴ Pro W3"/>
                <a:cs typeface="ヒラギノ角ゴ Pro W3"/>
                <a:sym typeface="ヒラギノ角ゴ Pro W3"/>
              </a:defRPr>
            </a:lvl4pPr>
            <a:lvl5pPr marL="1768015" defTabSz="642915">
              <a:spcBef>
                <a:spcPts val="1687"/>
              </a:spcBef>
              <a:buClr>
                <a:srgbClr val="000000"/>
              </a:buClr>
              <a:buFont typeface="ヒラギノ角ゴ Pro W3"/>
              <a:defRPr sz="3000">
                <a:uFill>
                  <a:solidFill/>
                </a:uFill>
                <a:latin typeface="ヒラギノ角ゴ Pro W3"/>
                <a:ea typeface="ヒラギノ角ゴ Pro W3"/>
                <a:cs typeface="ヒラギノ角ゴ Pro W3"/>
                <a:sym typeface="ヒラギノ角ゴ Pro W3"/>
              </a:defRPr>
            </a:lvl5pPr>
          </a:lstStyle>
          <a:p>
            <a:pPr lvl="0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本文レベル1</a:t>
            </a:r>
          </a:p>
          <a:p>
            <a:pPr lvl="1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本文レベル2</a:t>
            </a:r>
          </a:p>
          <a:p>
            <a:pPr lvl="2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本文レベル3</a:t>
            </a:r>
          </a:p>
          <a:p>
            <a:pPr lvl="3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本文レベル4</a:t>
            </a:r>
          </a:p>
          <a:p>
            <a:pPr lvl="4">
              <a:defRPr sz="1800">
                <a:uFillTx/>
              </a:defRPr>
            </a:pPr>
            <a:r>
              <a:rPr sz="3000">
                <a:uFill>
                  <a:solidFill/>
                </a:uFill>
              </a:rPr>
              <a:t>本文レベル 5</a:t>
            </a:r>
          </a:p>
        </p:txBody>
      </p:sp>
      <p:sp>
        <p:nvSpPr>
          <p:cNvPr id="9" name="Shape 9"/>
          <p:cNvSpPr>
            <a:spLocks noGrp="1"/>
          </p:cNvSpPr>
          <p:nvPr>
            <p:ph type="sldNum" sz="quarter" idx="2"/>
          </p:nvPr>
        </p:nvSpPr>
        <p:spPr>
          <a:xfrm>
            <a:off x="4329049" y="6527602"/>
            <a:ext cx="485902" cy="461665"/>
          </a:xfrm>
          <a:prstGeom prst="rect">
            <a:avLst/>
          </a:prstGeom>
        </p:spPr>
        <p:txBody>
          <a:bodyPr/>
          <a:lstStyle>
            <a:lvl1pPr>
              <a:defRPr sz="3000">
                <a:uFill>
                  <a:solidFill/>
                </a:uFill>
              </a:defRPr>
            </a:lvl1pPr>
          </a:lstStyle>
          <a:p>
            <a:fld id="{86CB4B4D-7CA3-9044-876B-883B54F8677D}" type="slidenum">
              <a:rPr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68967135"/>
      </p:ext>
    </p:extLst>
  </p:cSld>
  <p:clrMapOvr>
    <a:masterClrMapping/>
  </p:clrMapOvr>
  <p:transition xmlns:p14="http://schemas.microsoft.com/office/powerpoint/2010/main"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4" y="1023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160601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ILC 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3D802-AAAA-D947-9202-65E7C7D696D8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70727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Fig2-1vzbfhn.jpg"/>
          <p:cNvPicPr/>
          <p:nvPr userDrawn="1"/>
        </p:nvPicPr>
        <p:blipFill rotWithShape="1">
          <a:blip r:embed="rId2" cstate="email">
            <a:alphaModFix amt="2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83720"/>
          </a:xfrm>
          <a:prstGeom prst="rect">
            <a:avLst/>
          </a:prstGeom>
          <a:ln>
            <a:noFill/>
          </a:ln>
          <a:effectLst/>
        </p:spPr>
      </p:pic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xfrm>
            <a:off x="250032" y="178594"/>
            <a:ext cx="8643938" cy="741676"/>
          </a:xfrm>
          <a:prstGeom prst="rect">
            <a:avLst/>
          </a:prstGeom>
        </p:spPr>
        <p:txBody>
          <a:bodyPr/>
          <a:lstStyle>
            <a:lvl1pPr>
              <a:defRPr cap="none"/>
            </a:lvl1pPr>
          </a:lstStyle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 dirty="0">
                <a:solidFill>
                  <a:srgbClr val="535353"/>
                </a:solidFill>
              </a:rPr>
              <a:t>Title Text</a:t>
            </a:r>
          </a:p>
        </p:txBody>
      </p:sp>
    </p:spTree>
    <p:extLst>
      <p:ext uri="{BB962C8B-B14F-4D97-AF65-F5344CB8AC3E}">
        <p14:creationId xmlns:p14="http://schemas.microsoft.com/office/powerpoint/2010/main" val="3110242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4" y="1789547"/>
            <a:ext cx="7481455" cy="3844636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4" y="769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A. Yamamoto, 160601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ILC 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33A87-2296-FC4D-A292-AB05C56F0317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720338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タイトル、コンテンツ、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89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4989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160601</a:t>
            </a:r>
            <a:endParaRPr lang="en-US" altLang="ja-JP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</a:t>
            </a:r>
            <a:endParaRPr lang="en-US" altLang="ja-JP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AD54DD-8E10-4643-8497-9CDBFAAA891F}" type="slidenum"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89281947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200"/>
            </a:lvl1pPr>
          </a:lstStyle>
          <a:p>
            <a:r>
              <a:rPr lang="fr-FR" dirty="0" smtClean="0"/>
              <a:t>Cliquez pour modifier le style du titre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e la date 1"/>
          <p:cNvSpPr>
            <a:spLocks noGrp="1"/>
          </p:cNvSpPr>
          <p:nvPr>
            <p:ph type="dt" sz="half" idx="2"/>
          </p:nvPr>
        </p:nvSpPr>
        <p:spPr>
          <a:xfrm>
            <a:off x="457200" y="648544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smtClean="0">
                <a:solidFill>
                  <a:srgbClr val="5F5F5F">
                    <a:tint val="75000"/>
                  </a:srgbClr>
                </a:solidFill>
                <a:ea typeface="ヒラギノ角ゴ ProN W3"/>
                <a:cs typeface="ヒラギノ角ゴ ProN W3"/>
              </a:rPr>
              <a:t>A. Yamamoto, 160601</a:t>
            </a:r>
            <a:endParaRPr lang="en-US" dirty="0">
              <a:solidFill>
                <a:srgbClr val="5F5F5F">
                  <a:tint val="75000"/>
                </a:srgbClr>
              </a:solidFill>
              <a:ea typeface="ヒラギノ角ゴ ProN W3"/>
              <a:cs typeface="ヒラギノ角ゴ ProN W3"/>
            </a:endParaRPr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3124200" y="647468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5F5F5F">
                    <a:tint val="75000"/>
                  </a:srgbClr>
                </a:solidFill>
                <a:ea typeface="ヒラギノ角ゴ ProN W3"/>
                <a:cs typeface="ヒラギノ角ゴ ProN W3"/>
              </a:rPr>
              <a:t>ILC </a:t>
            </a:r>
            <a:endParaRPr lang="en-US" dirty="0">
              <a:solidFill>
                <a:srgbClr val="5F5F5F">
                  <a:tint val="75000"/>
                </a:srgbClr>
              </a:solidFill>
              <a:ea typeface="ヒラギノ角ゴ ProN W3"/>
              <a:cs typeface="ヒラギノ角ゴ ProN W3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4746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53C66D-ABF2-43CF-A407-3C809315B5B7}" type="slidenum">
              <a:rPr lang="en-US" smtClean="0">
                <a:solidFill>
                  <a:srgbClr val="5F5F5F">
                    <a:tint val="75000"/>
                  </a:srgbClr>
                </a:solidFill>
                <a:ea typeface="ヒラギノ角ゴ ProN W3"/>
                <a:cs typeface="ヒラギノ角ゴ ProN W3"/>
              </a:rPr>
              <a:pPr/>
              <a:t>‹#›</a:t>
            </a:fld>
            <a:endParaRPr lang="en-US" dirty="0">
              <a:solidFill>
                <a:srgbClr val="5F5F5F">
                  <a:tint val="75000"/>
                </a:srgbClr>
              </a:solidFill>
              <a:ea typeface="ヒラギノ角ゴ ProN W3"/>
              <a:cs typeface="ヒラギノ角ゴ ProN W3"/>
            </a:endParaRPr>
          </a:p>
        </p:txBody>
      </p:sp>
    </p:spTree>
    <p:extLst>
      <p:ext uri="{BB962C8B-B14F-4D97-AF65-F5344CB8AC3E}">
        <p14:creationId xmlns:p14="http://schemas.microsoft.com/office/powerpoint/2010/main" val="124824398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160601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58BE-5C52-6D47-90A5-230F07DACC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477083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4" name="Espace réservé de la date 1"/>
          <p:cNvSpPr>
            <a:spLocks noGrp="1"/>
          </p:cNvSpPr>
          <p:nvPr>
            <p:ph type="dt" sz="half" idx="2"/>
          </p:nvPr>
        </p:nvSpPr>
        <p:spPr>
          <a:xfrm>
            <a:off x="457200" y="648544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smtClean="0">
                <a:solidFill>
                  <a:srgbClr val="5F5F5F">
                    <a:tint val="75000"/>
                  </a:srgbClr>
                </a:solidFill>
                <a:ea typeface="ヒラギノ角ゴ ProN W3"/>
                <a:cs typeface="ヒラギノ角ゴ ProN W3"/>
              </a:rPr>
              <a:t>A. Yamamoto, 160601</a:t>
            </a:r>
            <a:endParaRPr lang="en-US" dirty="0">
              <a:solidFill>
                <a:srgbClr val="5F5F5F">
                  <a:tint val="75000"/>
                </a:srgbClr>
              </a:solidFill>
              <a:ea typeface="ヒラギノ角ゴ ProN W3"/>
              <a:cs typeface="ヒラギノ角ゴ ProN W3"/>
            </a:endParaRPr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3124200" y="647468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srgbClr val="5F5F5F">
                    <a:tint val="75000"/>
                  </a:srgbClr>
                </a:solidFill>
                <a:ea typeface="ヒラギノ角ゴ ProN W3"/>
                <a:cs typeface="ヒラギノ角ゴ ProN W3"/>
              </a:rPr>
              <a:t>ILC </a:t>
            </a:r>
            <a:endParaRPr lang="en-US" dirty="0">
              <a:solidFill>
                <a:srgbClr val="5F5F5F">
                  <a:tint val="75000"/>
                </a:srgbClr>
              </a:solidFill>
              <a:ea typeface="ヒラギノ角ゴ ProN W3"/>
              <a:cs typeface="ヒラギノ角ゴ ProN W3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4746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53C66D-ABF2-43CF-A407-3C809315B5B7}" type="slidenum">
              <a:rPr lang="en-US" smtClean="0">
                <a:solidFill>
                  <a:srgbClr val="5F5F5F">
                    <a:tint val="75000"/>
                  </a:srgbClr>
                </a:solidFill>
                <a:ea typeface="ヒラギノ角ゴ ProN W3"/>
                <a:cs typeface="ヒラギノ角ゴ ProN W3"/>
              </a:rPr>
              <a:pPr/>
              <a:t>‹#›</a:t>
            </a:fld>
            <a:endParaRPr lang="en-US" dirty="0">
              <a:solidFill>
                <a:srgbClr val="5F5F5F">
                  <a:tint val="75000"/>
                </a:srgbClr>
              </a:solidFill>
              <a:ea typeface="ヒラギノ角ゴ ProN W3"/>
              <a:cs typeface="ヒラギノ角ゴ ProN W3"/>
            </a:endParaRPr>
          </a:p>
        </p:txBody>
      </p:sp>
    </p:spTree>
    <p:extLst>
      <p:ext uri="{BB962C8B-B14F-4D97-AF65-F5344CB8AC3E}">
        <p14:creationId xmlns:p14="http://schemas.microsoft.com/office/powerpoint/2010/main" val="137564005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93788" y="541338"/>
            <a:ext cx="7283450" cy="4810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Espace réservé de la date 1"/>
          <p:cNvSpPr>
            <a:spLocks noGrp="1"/>
          </p:cNvSpPr>
          <p:nvPr>
            <p:ph type="dt" sz="half" idx="2"/>
          </p:nvPr>
        </p:nvSpPr>
        <p:spPr>
          <a:xfrm>
            <a:off x="457200" y="64746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smtClean="0">
                <a:solidFill>
                  <a:srgbClr val="5F5F5F">
                    <a:tint val="75000"/>
                  </a:srgbClr>
                </a:solidFill>
                <a:ea typeface="ヒラギノ角ゴ ProN W3"/>
                <a:cs typeface="ヒラギノ角ゴ ProN W3"/>
              </a:rPr>
              <a:t>A. Yamamoto, 160601</a:t>
            </a:r>
            <a:endParaRPr lang="en-US" dirty="0">
              <a:solidFill>
                <a:srgbClr val="5F5F5F">
                  <a:tint val="75000"/>
                </a:srgbClr>
              </a:solidFill>
              <a:ea typeface="ヒラギノ角ゴ ProN W3"/>
              <a:cs typeface="ヒラギノ角ゴ ProN W3"/>
            </a:endParaRPr>
          </a:p>
        </p:txBody>
      </p:sp>
      <p:sp>
        <p:nvSpPr>
          <p:cNvPr id="7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3124200" y="647468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5F5F5F">
                    <a:tint val="75000"/>
                  </a:srgbClr>
                </a:solidFill>
                <a:ea typeface="ヒラギノ角ゴ ProN W3"/>
                <a:cs typeface="ヒラギノ角ゴ ProN W3"/>
              </a:rPr>
              <a:t>ILC </a:t>
            </a:r>
            <a:endParaRPr lang="en-US" dirty="0">
              <a:solidFill>
                <a:srgbClr val="5F5F5F">
                  <a:tint val="75000"/>
                </a:srgbClr>
              </a:solidFill>
              <a:ea typeface="ヒラギノ角ゴ ProN W3"/>
              <a:cs typeface="ヒラギノ角ゴ ProN W3"/>
            </a:endParaRPr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4746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53C66D-ABF2-43CF-A407-3C809315B5B7}" type="slidenum">
              <a:rPr lang="en-US" smtClean="0">
                <a:solidFill>
                  <a:srgbClr val="5F5F5F">
                    <a:tint val="75000"/>
                  </a:srgbClr>
                </a:solidFill>
                <a:ea typeface="ヒラギノ角ゴ ProN W3"/>
                <a:cs typeface="ヒラギノ角ゴ ProN W3"/>
              </a:rPr>
              <a:pPr/>
              <a:t>‹#›</a:t>
            </a:fld>
            <a:endParaRPr lang="en-US" dirty="0">
              <a:solidFill>
                <a:srgbClr val="5F5F5F">
                  <a:tint val="75000"/>
                </a:srgbClr>
              </a:solidFill>
              <a:ea typeface="ヒラギノ角ゴ ProN W3"/>
              <a:cs typeface="ヒラギノ角ゴ ProN W3"/>
            </a:endParaRPr>
          </a:p>
        </p:txBody>
      </p:sp>
    </p:spTree>
    <p:extLst>
      <p:ext uri="{BB962C8B-B14F-4D97-AF65-F5344CB8AC3E}">
        <p14:creationId xmlns:p14="http://schemas.microsoft.com/office/powerpoint/2010/main" val="17904873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2"/>
          </p:nvPr>
        </p:nvSpPr>
        <p:spPr>
          <a:xfrm>
            <a:off x="497305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smtClean="0">
                <a:solidFill>
                  <a:srgbClr val="5F5F5F">
                    <a:tint val="75000"/>
                  </a:srgbClr>
                </a:solidFill>
                <a:ea typeface="ヒラギノ角ゴ ProN W3"/>
                <a:cs typeface="ヒラギノ角ゴ ProN W3"/>
              </a:rPr>
              <a:t>A. Yamamoto, 160601</a:t>
            </a:r>
            <a:endParaRPr lang="en-US" dirty="0">
              <a:solidFill>
                <a:srgbClr val="5F5F5F">
                  <a:tint val="75000"/>
                </a:srgbClr>
              </a:solidFill>
              <a:ea typeface="ヒラギノ角ゴ ProN W3"/>
              <a:cs typeface="ヒラギノ角ゴ ProN W3"/>
            </a:endParaRPr>
          </a:p>
        </p:txBody>
      </p:sp>
      <p:sp>
        <p:nvSpPr>
          <p:cNvPr id="3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3124200" y="647468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5F5F5F">
                    <a:tint val="75000"/>
                  </a:srgbClr>
                </a:solidFill>
                <a:ea typeface="ヒラギノ角ゴ ProN W3"/>
                <a:cs typeface="ヒラギノ角ゴ ProN W3"/>
              </a:rPr>
              <a:t>ILC </a:t>
            </a:r>
            <a:endParaRPr lang="en-US" dirty="0">
              <a:solidFill>
                <a:srgbClr val="5F5F5F">
                  <a:tint val="75000"/>
                </a:srgbClr>
              </a:solidFill>
              <a:ea typeface="ヒラギノ角ゴ ProN W3"/>
              <a:cs typeface="ヒラギノ角ゴ ProN W3"/>
            </a:endParaRP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4746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53C66D-ABF2-43CF-A407-3C809315B5B7}" type="slidenum">
              <a:rPr lang="en-US" smtClean="0">
                <a:solidFill>
                  <a:srgbClr val="5F5F5F">
                    <a:tint val="75000"/>
                  </a:srgbClr>
                </a:solidFill>
                <a:ea typeface="ヒラギノ角ゴ ProN W3"/>
                <a:cs typeface="ヒラギノ角ゴ ProN W3"/>
              </a:rPr>
              <a:pPr/>
              <a:t>‹#›</a:t>
            </a:fld>
            <a:endParaRPr lang="en-US" dirty="0">
              <a:solidFill>
                <a:srgbClr val="5F5F5F">
                  <a:tint val="75000"/>
                </a:srgbClr>
              </a:solidFill>
              <a:ea typeface="ヒラギノ角ゴ ProN W3"/>
              <a:cs typeface="ヒラギノ角ゴ ProN W3"/>
            </a:endParaRPr>
          </a:p>
        </p:txBody>
      </p:sp>
    </p:spTree>
    <p:extLst>
      <p:ext uri="{BB962C8B-B14F-4D97-AF65-F5344CB8AC3E}">
        <p14:creationId xmlns:p14="http://schemas.microsoft.com/office/powerpoint/2010/main" val="3168944443"/>
      </p:ext>
    </p:extLst>
  </p:cSld>
  <p:clrMapOvr>
    <a:masterClrMapping/>
  </p:clrMapOvr>
  <p:transition xmlns:p14="http://schemas.microsoft.com/office/powerpoint/2010/main">
    <p:fade thruBlk="1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sz="2700"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smtClean="0">
                <a:solidFill>
                  <a:srgbClr val="5F5F5F">
                    <a:tint val="75000"/>
                  </a:srgbClr>
                </a:solidFill>
                <a:ea typeface="ヒラギノ角ゴ ProN W3"/>
                <a:cs typeface="ヒラギノ角ゴ ProN W3"/>
              </a:rPr>
              <a:t>A. Yamamoto, 160601</a:t>
            </a:r>
            <a:endParaRPr lang="fr-FR" dirty="0">
              <a:solidFill>
                <a:srgbClr val="5F5F5F">
                  <a:tint val="75000"/>
                </a:srgbClr>
              </a:solidFill>
              <a:ea typeface="ヒラギノ角ゴ ProN W3"/>
              <a:cs typeface="ヒラギノ角ゴ ProN W3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5F5F5F">
                    <a:tint val="75000"/>
                  </a:srgbClr>
                </a:solidFill>
                <a:ea typeface="ヒラギノ角ゴ ProN W3"/>
                <a:cs typeface="ヒラギノ角ゴ ProN W3"/>
              </a:rPr>
              <a:t>ILC </a:t>
            </a:r>
            <a:endParaRPr lang="fr-FR">
              <a:solidFill>
                <a:srgbClr val="5F5F5F">
                  <a:tint val="75000"/>
                </a:srgbClr>
              </a:solidFill>
              <a:ea typeface="ヒラギノ角ゴ ProN W3"/>
              <a:cs typeface="ヒラギノ角ゴ ProN W3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38257-F4D6-4F1D-948F-CA7075A7EDB0}" type="slidenum">
              <a:rPr lang="fr-FR" smtClean="0">
                <a:solidFill>
                  <a:srgbClr val="5F5F5F">
                    <a:tint val="75000"/>
                  </a:srgbClr>
                </a:solidFill>
                <a:ea typeface="ヒラギノ角ゴ ProN W3"/>
                <a:cs typeface="ヒラギノ角ゴ ProN W3"/>
              </a:rPr>
              <a:pPr/>
              <a:t>‹#›</a:t>
            </a:fld>
            <a:endParaRPr lang="fr-FR">
              <a:solidFill>
                <a:srgbClr val="5F5F5F">
                  <a:tint val="75000"/>
                </a:srgbClr>
              </a:solidFill>
              <a:ea typeface="ヒラギノ角ゴ ProN W3"/>
              <a:cs typeface="ヒラギノ角ゴ ProN W3"/>
            </a:endParaRPr>
          </a:p>
        </p:txBody>
      </p:sp>
    </p:spTree>
    <p:extLst>
      <p:ext uri="{BB962C8B-B14F-4D97-AF65-F5344CB8AC3E}">
        <p14:creationId xmlns:p14="http://schemas.microsoft.com/office/powerpoint/2010/main" val="317937606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200"/>
            </a:lvl1pPr>
          </a:lstStyle>
          <a:p>
            <a:r>
              <a:rPr lang="fr-FR" dirty="0" smtClean="0"/>
              <a:t>Cliquez pour modifier le style du titre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e la date 1"/>
          <p:cNvSpPr>
            <a:spLocks noGrp="1"/>
          </p:cNvSpPr>
          <p:nvPr>
            <p:ph type="dt" sz="half" idx="2"/>
          </p:nvPr>
        </p:nvSpPr>
        <p:spPr>
          <a:xfrm>
            <a:off x="457200" y="648544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smtClean="0">
                <a:solidFill>
                  <a:srgbClr val="5F5F5F">
                    <a:tint val="75000"/>
                  </a:srgbClr>
                </a:solidFill>
                <a:ea typeface="ヒラギノ角ゴ ProN W3"/>
                <a:cs typeface="ヒラギノ角ゴ ProN W3"/>
              </a:rPr>
              <a:t>A. Yamamoto, 160601</a:t>
            </a:r>
            <a:endParaRPr lang="en-US" dirty="0">
              <a:solidFill>
                <a:srgbClr val="5F5F5F">
                  <a:tint val="75000"/>
                </a:srgbClr>
              </a:solidFill>
              <a:ea typeface="ヒラギノ角ゴ ProN W3"/>
              <a:cs typeface="ヒラギノ角ゴ ProN W3"/>
            </a:endParaRPr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3124200" y="647468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5F5F5F">
                    <a:tint val="75000"/>
                  </a:srgbClr>
                </a:solidFill>
                <a:ea typeface="ヒラギノ角ゴ ProN W3"/>
                <a:cs typeface="ヒラギノ角ゴ ProN W3"/>
              </a:rPr>
              <a:t>ILC </a:t>
            </a:r>
            <a:endParaRPr lang="en-US" dirty="0">
              <a:solidFill>
                <a:srgbClr val="5F5F5F">
                  <a:tint val="75000"/>
                </a:srgbClr>
              </a:solidFill>
              <a:ea typeface="ヒラギノ角ゴ ProN W3"/>
              <a:cs typeface="ヒラギノ角ゴ ProN W3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4746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53C66D-ABF2-43CF-A407-3C809315B5B7}" type="slidenum">
              <a:rPr lang="en-US" smtClean="0">
                <a:solidFill>
                  <a:srgbClr val="5F5F5F">
                    <a:tint val="75000"/>
                  </a:srgbClr>
                </a:solidFill>
                <a:ea typeface="ヒラギノ角ゴ ProN W3"/>
                <a:cs typeface="ヒラギノ角ゴ ProN W3"/>
              </a:rPr>
              <a:pPr/>
              <a:t>‹#›</a:t>
            </a:fld>
            <a:endParaRPr lang="en-US" dirty="0">
              <a:solidFill>
                <a:srgbClr val="5F5F5F">
                  <a:tint val="75000"/>
                </a:srgbClr>
              </a:solidFill>
              <a:ea typeface="ヒラギノ角ゴ ProN W3"/>
              <a:cs typeface="ヒラギノ角ゴ ProN W3"/>
            </a:endParaRPr>
          </a:p>
        </p:txBody>
      </p:sp>
    </p:spTree>
    <p:extLst>
      <p:ext uri="{BB962C8B-B14F-4D97-AF65-F5344CB8AC3E}">
        <p14:creationId xmlns:p14="http://schemas.microsoft.com/office/powerpoint/2010/main" val="13148787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4" name="Espace réservé de la date 1"/>
          <p:cNvSpPr>
            <a:spLocks noGrp="1"/>
          </p:cNvSpPr>
          <p:nvPr>
            <p:ph type="dt" sz="half" idx="2"/>
          </p:nvPr>
        </p:nvSpPr>
        <p:spPr>
          <a:xfrm>
            <a:off x="457200" y="648544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smtClean="0">
                <a:solidFill>
                  <a:srgbClr val="5F5F5F">
                    <a:tint val="75000"/>
                  </a:srgbClr>
                </a:solidFill>
                <a:ea typeface="ヒラギノ角ゴ ProN W3"/>
                <a:cs typeface="ヒラギノ角ゴ ProN W3"/>
              </a:rPr>
              <a:t>A. Yamamoto, 160601</a:t>
            </a:r>
            <a:endParaRPr lang="en-US" dirty="0">
              <a:solidFill>
                <a:srgbClr val="5F5F5F">
                  <a:tint val="75000"/>
                </a:srgbClr>
              </a:solidFill>
              <a:ea typeface="ヒラギノ角ゴ ProN W3"/>
              <a:cs typeface="ヒラギノ角ゴ ProN W3"/>
            </a:endParaRPr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3124200" y="647468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srgbClr val="5F5F5F">
                    <a:tint val="75000"/>
                  </a:srgbClr>
                </a:solidFill>
                <a:ea typeface="ヒラギノ角ゴ ProN W3"/>
                <a:cs typeface="ヒラギノ角ゴ ProN W3"/>
              </a:rPr>
              <a:t>ILC </a:t>
            </a:r>
            <a:endParaRPr lang="en-US" dirty="0">
              <a:solidFill>
                <a:srgbClr val="5F5F5F">
                  <a:tint val="75000"/>
                </a:srgbClr>
              </a:solidFill>
              <a:ea typeface="ヒラギノ角ゴ ProN W3"/>
              <a:cs typeface="ヒラギノ角ゴ ProN W3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4746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53C66D-ABF2-43CF-A407-3C809315B5B7}" type="slidenum">
              <a:rPr lang="en-US" smtClean="0">
                <a:solidFill>
                  <a:srgbClr val="5F5F5F">
                    <a:tint val="75000"/>
                  </a:srgbClr>
                </a:solidFill>
                <a:ea typeface="ヒラギノ角ゴ ProN W3"/>
                <a:cs typeface="ヒラギノ角ゴ ProN W3"/>
              </a:rPr>
              <a:pPr/>
              <a:t>‹#›</a:t>
            </a:fld>
            <a:endParaRPr lang="en-US" dirty="0">
              <a:solidFill>
                <a:srgbClr val="5F5F5F">
                  <a:tint val="75000"/>
                </a:srgbClr>
              </a:solidFill>
              <a:ea typeface="ヒラギノ角ゴ ProN W3"/>
              <a:cs typeface="ヒラギノ角ゴ ProN W3"/>
            </a:endParaRPr>
          </a:p>
        </p:txBody>
      </p:sp>
    </p:spTree>
    <p:extLst>
      <p:ext uri="{BB962C8B-B14F-4D97-AF65-F5344CB8AC3E}">
        <p14:creationId xmlns:p14="http://schemas.microsoft.com/office/powerpoint/2010/main" val="186511168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93788" y="541338"/>
            <a:ext cx="7283450" cy="4810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Espace réservé de la date 1"/>
          <p:cNvSpPr>
            <a:spLocks noGrp="1"/>
          </p:cNvSpPr>
          <p:nvPr>
            <p:ph type="dt" sz="half" idx="2"/>
          </p:nvPr>
        </p:nvSpPr>
        <p:spPr>
          <a:xfrm>
            <a:off x="457200" y="64746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smtClean="0">
                <a:solidFill>
                  <a:srgbClr val="5F5F5F">
                    <a:tint val="75000"/>
                  </a:srgbClr>
                </a:solidFill>
                <a:ea typeface="ヒラギノ角ゴ ProN W3"/>
                <a:cs typeface="ヒラギノ角ゴ ProN W3"/>
              </a:rPr>
              <a:t>A. Yamamoto, 160601</a:t>
            </a:r>
            <a:endParaRPr lang="en-US" dirty="0">
              <a:solidFill>
                <a:srgbClr val="5F5F5F">
                  <a:tint val="75000"/>
                </a:srgbClr>
              </a:solidFill>
              <a:ea typeface="ヒラギノ角ゴ ProN W3"/>
              <a:cs typeface="ヒラギノ角ゴ ProN W3"/>
            </a:endParaRPr>
          </a:p>
        </p:txBody>
      </p:sp>
      <p:sp>
        <p:nvSpPr>
          <p:cNvPr id="7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3124200" y="647468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5F5F5F">
                    <a:tint val="75000"/>
                  </a:srgbClr>
                </a:solidFill>
                <a:ea typeface="ヒラギノ角ゴ ProN W3"/>
                <a:cs typeface="ヒラギノ角ゴ ProN W3"/>
              </a:rPr>
              <a:t>ILC </a:t>
            </a:r>
            <a:endParaRPr lang="en-US" dirty="0">
              <a:solidFill>
                <a:srgbClr val="5F5F5F">
                  <a:tint val="75000"/>
                </a:srgbClr>
              </a:solidFill>
              <a:ea typeface="ヒラギノ角ゴ ProN W3"/>
              <a:cs typeface="ヒラギノ角ゴ ProN W3"/>
            </a:endParaRPr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4746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53C66D-ABF2-43CF-A407-3C809315B5B7}" type="slidenum">
              <a:rPr lang="en-US" smtClean="0">
                <a:solidFill>
                  <a:srgbClr val="5F5F5F">
                    <a:tint val="75000"/>
                  </a:srgbClr>
                </a:solidFill>
                <a:ea typeface="ヒラギノ角ゴ ProN W3"/>
                <a:cs typeface="ヒラギノ角ゴ ProN W3"/>
              </a:rPr>
              <a:pPr/>
              <a:t>‹#›</a:t>
            </a:fld>
            <a:endParaRPr lang="en-US" dirty="0">
              <a:solidFill>
                <a:srgbClr val="5F5F5F">
                  <a:tint val="75000"/>
                </a:srgbClr>
              </a:solidFill>
              <a:ea typeface="ヒラギノ角ゴ ProN W3"/>
              <a:cs typeface="ヒラギノ角ゴ ProN W3"/>
            </a:endParaRPr>
          </a:p>
        </p:txBody>
      </p:sp>
    </p:spTree>
    <p:extLst>
      <p:ext uri="{BB962C8B-B14F-4D97-AF65-F5344CB8AC3E}">
        <p14:creationId xmlns:p14="http://schemas.microsoft.com/office/powerpoint/2010/main" val="114248795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sz="2700"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smtClean="0">
                <a:solidFill>
                  <a:srgbClr val="5F5F5F">
                    <a:tint val="75000"/>
                  </a:srgbClr>
                </a:solidFill>
                <a:ea typeface="ヒラギノ角ゴ ProN W3"/>
                <a:cs typeface="ヒラギノ角ゴ ProN W3"/>
              </a:rPr>
              <a:t>A. Yamamoto, 160601</a:t>
            </a:r>
            <a:endParaRPr lang="fr-FR" dirty="0">
              <a:solidFill>
                <a:srgbClr val="5F5F5F">
                  <a:tint val="75000"/>
                </a:srgbClr>
              </a:solidFill>
              <a:ea typeface="ヒラギノ角ゴ ProN W3"/>
              <a:cs typeface="ヒラギノ角ゴ ProN W3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5F5F5F">
                    <a:tint val="75000"/>
                  </a:srgbClr>
                </a:solidFill>
                <a:ea typeface="ヒラギノ角ゴ ProN W3"/>
                <a:cs typeface="ヒラギノ角ゴ ProN W3"/>
              </a:rPr>
              <a:t>ILC </a:t>
            </a:r>
            <a:endParaRPr lang="fr-FR">
              <a:solidFill>
                <a:srgbClr val="5F5F5F">
                  <a:tint val="75000"/>
                </a:srgbClr>
              </a:solidFill>
              <a:ea typeface="ヒラギノ角ゴ ProN W3"/>
              <a:cs typeface="ヒラギノ角ゴ ProN W3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38257-F4D6-4F1D-948F-CA7075A7EDB0}" type="slidenum">
              <a:rPr lang="fr-FR" smtClean="0">
                <a:solidFill>
                  <a:srgbClr val="5F5F5F">
                    <a:tint val="75000"/>
                  </a:srgbClr>
                </a:solidFill>
                <a:ea typeface="ヒラギノ角ゴ ProN W3"/>
                <a:cs typeface="ヒラギノ角ゴ ProN W3"/>
              </a:rPr>
              <a:pPr/>
              <a:t>‹#›</a:t>
            </a:fld>
            <a:endParaRPr lang="fr-FR">
              <a:solidFill>
                <a:srgbClr val="5F5F5F">
                  <a:tint val="75000"/>
                </a:srgbClr>
              </a:solidFill>
              <a:ea typeface="ヒラギノ角ゴ ProN W3"/>
              <a:cs typeface="ヒラギノ角ゴ ProN W3"/>
            </a:endParaRPr>
          </a:p>
        </p:txBody>
      </p:sp>
    </p:spTree>
    <p:extLst>
      <p:ext uri="{BB962C8B-B14F-4D97-AF65-F5344CB8AC3E}">
        <p14:creationId xmlns:p14="http://schemas.microsoft.com/office/powerpoint/2010/main" val="341202196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200"/>
            </a:lvl1pPr>
          </a:lstStyle>
          <a:p>
            <a:r>
              <a:rPr lang="fr-FR" dirty="0" smtClean="0"/>
              <a:t>Cliquez pour modifier le style du titre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e la date 1"/>
          <p:cNvSpPr>
            <a:spLocks noGrp="1"/>
          </p:cNvSpPr>
          <p:nvPr>
            <p:ph type="dt" sz="half" idx="2"/>
          </p:nvPr>
        </p:nvSpPr>
        <p:spPr>
          <a:xfrm>
            <a:off x="457200" y="648544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smtClean="0">
                <a:solidFill>
                  <a:srgbClr val="5F5F5F">
                    <a:tint val="75000"/>
                  </a:srgbClr>
                </a:solidFill>
                <a:ea typeface="ヒラギノ角ゴ ProN W3"/>
                <a:cs typeface="ヒラギノ角ゴ ProN W3"/>
              </a:rPr>
              <a:t>A. Yamamoto, 160601</a:t>
            </a:r>
            <a:endParaRPr lang="en-US" dirty="0">
              <a:solidFill>
                <a:srgbClr val="5F5F5F">
                  <a:tint val="75000"/>
                </a:srgbClr>
              </a:solidFill>
              <a:ea typeface="ヒラギノ角ゴ ProN W3"/>
              <a:cs typeface="ヒラギノ角ゴ ProN W3"/>
            </a:endParaRPr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3124200" y="647468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5F5F5F">
                    <a:tint val="75000"/>
                  </a:srgbClr>
                </a:solidFill>
                <a:ea typeface="ヒラギノ角ゴ ProN W3"/>
                <a:cs typeface="ヒラギノ角ゴ ProN W3"/>
              </a:rPr>
              <a:t>ILC </a:t>
            </a:r>
            <a:endParaRPr lang="en-US" dirty="0">
              <a:solidFill>
                <a:srgbClr val="5F5F5F">
                  <a:tint val="75000"/>
                </a:srgbClr>
              </a:solidFill>
              <a:ea typeface="ヒラギノ角ゴ ProN W3"/>
              <a:cs typeface="ヒラギノ角ゴ ProN W3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4746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53C66D-ABF2-43CF-A407-3C809315B5B7}" type="slidenum">
              <a:rPr lang="en-US" smtClean="0">
                <a:solidFill>
                  <a:srgbClr val="5F5F5F">
                    <a:tint val="75000"/>
                  </a:srgbClr>
                </a:solidFill>
                <a:ea typeface="ヒラギノ角ゴ ProN W3"/>
                <a:cs typeface="ヒラギノ角ゴ ProN W3"/>
              </a:rPr>
              <a:pPr/>
              <a:t>‹#›</a:t>
            </a:fld>
            <a:endParaRPr lang="en-US" dirty="0">
              <a:solidFill>
                <a:srgbClr val="5F5F5F">
                  <a:tint val="75000"/>
                </a:srgbClr>
              </a:solidFill>
              <a:ea typeface="ヒラギノ角ゴ ProN W3"/>
              <a:cs typeface="ヒラギノ角ゴ ProN W3"/>
            </a:endParaRPr>
          </a:p>
        </p:txBody>
      </p:sp>
    </p:spTree>
    <p:extLst>
      <p:ext uri="{BB962C8B-B14F-4D97-AF65-F5344CB8AC3E}">
        <p14:creationId xmlns:p14="http://schemas.microsoft.com/office/powerpoint/2010/main" val="74248691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4" name="Espace réservé de la date 1"/>
          <p:cNvSpPr>
            <a:spLocks noGrp="1"/>
          </p:cNvSpPr>
          <p:nvPr>
            <p:ph type="dt" sz="half" idx="2"/>
          </p:nvPr>
        </p:nvSpPr>
        <p:spPr>
          <a:xfrm>
            <a:off x="457200" y="648544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smtClean="0">
                <a:solidFill>
                  <a:srgbClr val="5F5F5F">
                    <a:tint val="75000"/>
                  </a:srgbClr>
                </a:solidFill>
                <a:ea typeface="ヒラギノ角ゴ ProN W3"/>
                <a:cs typeface="ヒラギノ角ゴ ProN W3"/>
              </a:rPr>
              <a:t>A. Yamamoto, 160601</a:t>
            </a:r>
            <a:endParaRPr lang="en-US" dirty="0">
              <a:solidFill>
                <a:srgbClr val="5F5F5F">
                  <a:tint val="75000"/>
                </a:srgbClr>
              </a:solidFill>
              <a:ea typeface="ヒラギノ角ゴ ProN W3"/>
              <a:cs typeface="ヒラギノ角ゴ ProN W3"/>
            </a:endParaRPr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3124200" y="647468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srgbClr val="5F5F5F">
                    <a:tint val="75000"/>
                  </a:srgbClr>
                </a:solidFill>
                <a:ea typeface="ヒラギノ角ゴ ProN W3"/>
                <a:cs typeface="ヒラギノ角ゴ ProN W3"/>
              </a:rPr>
              <a:t>ILC </a:t>
            </a:r>
            <a:endParaRPr lang="en-US" dirty="0">
              <a:solidFill>
                <a:srgbClr val="5F5F5F">
                  <a:tint val="75000"/>
                </a:srgbClr>
              </a:solidFill>
              <a:ea typeface="ヒラギノ角ゴ ProN W3"/>
              <a:cs typeface="ヒラギノ角ゴ ProN W3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4746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53C66D-ABF2-43CF-A407-3C809315B5B7}" type="slidenum">
              <a:rPr lang="en-US" smtClean="0">
                <a:solidFill>
                  <a:srgbClr val="5F5F5F">
                    <a:tint val="75000"/>
                  </a:srgbClr>
                </a:solidFill>
                <a:ea typeface="ヒラギノ角ゴ ProN W3"/>
                <a:cs typeface="ヒラギノ角ゴ ProN W3"/>
              </a:rPr>
              <a:pPr/>
              <a:t>‹#›</a:t>
            </a:fld>
            <a:endParaRPr lang="en-US" dirty="0">
              <a:solidFill>
                <a:srgbClr val="5F5F5F">
                  <a:tint val="75000"/>
                </a:srgbClr>
              </a:solidFill>
              <a:ea typeface="ヒラギノ角ゴ ProN W3"/>
              <a:cs typeface="ヒラギノ角ゴ ProN W3"/>
            </a:endParaRPr>
          </a:p>
        </p:txBody>
      </p:sp>
    </p:spTree>
    <p:extLst>
      <p:ext uri="{BB962C8B-B14F-4D97-AF65-F5344CB8AC3E}">
        <p14:creationId xmlns:p14="http://schemas.microsoft.com/office/powerpoint/2010/main" val="83360696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160601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58BE-5C52-6D47-90A5-230F07DACC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592804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93788" y="541338"/>
            <a:ext cx="7283450" cy="4810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Espace réservé de la date 1"/>
          <p:cNvSpPr>
            <a:spLocks noGrp="1"/>
          </p:cNvSpPr>
          <p:nvPr>
            <p:ph type="dt" sz="half" idx="2"/>
          </p:nvPr>
        </p:nvSpPr>
        <p:spPr>
          <a:xfrm>
            <a:off x="457200" y="64746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smtClean="0">
                <a:solidFill>
                  <a:srgbClr val="5F5F5F">
                    <a:tint val="75000"/>
                  </a:srgbClr>
                </a:solidFill>
                <a:ea typeface="ヒラギノ角ゴ ProN W3"/>
                <a:cs typeface="ヒラギノ角ゴ ProN W3"/>
              </a:rPr>
              <a:t>A. Yamamoto, 160601</a:t>
            </a:r>
            <a:endParaRPr lang="en-US" dirty="0">
              <a:solidFill>
                <a:srgbClr val="5F5F5F">
                  <a:tint val="75000"/>
                </a:srgbClr>
              </a:solidFill>
              <a:ea typeface="ヒラギノ角ゴ ProN W3"/>
              <a:cs typeface="ヒラギノ角ゴ ProN W3"/>
            </a:endParaRPr>
          </a:p>
        </p:txBody>
      </p:sp>
      <p:sp>
        <p:nvSpPr>
          <p:cNvPr id="7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3124200" y="647468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5F5F5F">
                    <a:tint val="75000"/>
                  </a:srgbClr>
                </a:solidFill>
                <a:ea typeface="ヒラギノ角ゴ ProN W3"/>
                <a:cs typeface="ヒラギノ角ゴ ProN W3"/>
              </a:rPr>
              <a:t>ILC </a:t>
            </a:r>
            <a:endParaRPr lang="en-US" dirty="0">
              <a:solidFill>
                <a:srgbClr val="5F5F5F">
                  <a:tint val="75000"/>
                </a:srgbClr>
              </a:solidFill>
              <a:ea typeface="ヒラギノ角ゴ ProN W3"/>
              <a:cs typeface="ヒラギノ角ゴ ProN W3"/>
            </a:endParaRPr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4746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53C66D-ABF2-43CF-A407-3C809315B5B7}" type="slidenum">
              <a:rPr lang="en-US" smtClean="0">
                <a:solidFill>
                  <a:srgbClr val="5F5F5F">
                    <a:tint val="75000"/>
                  </a:srgbClr>
                </a:solidFill>
                <a:ea typeface="ヒラギノ角ゴ ProN W3"/>
                <a:cs typeface="ヒラギノ角ゴ ProN W3"/>
              </a:rPr>
              <a:pPr/>
              <a:t>‹#›</a:t>
            </a:fld>
            <a:endParaRPr lang="en-US" dirty="0">
              <a:solidFill>
                <a:srgbClr val="5F5F5F">
                  <a:tint val="75000"/>
                </a:srgbClr>
              </a:solidFill>
              <a:ea typeface="ヒラギノ角ゴ ProN W3"/>
              <a:cs typeface="ヒラギノ角ゴ ProN W3"/>
            </a:endParaRPr>
          </a:p>
        </p:txBody>
      </p:sp>
    </p:spTree>
    <p:extLst>
      <p:ext uri="{BB962C8B-B14F-4D97-AF65-F5344CB8AC3E}">
        <p14:creationId xmlns:p14="http://schemas.microsoft.com/office/powerpoint/2010/main" val="174421388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2"/>
          </p:nvPr>
        </p:nvSpPr>
        <p:spPr>
          <a:xfrm>
            <a:off x="497305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smtClean="0">
                <a:solidFill>
                  <a:srgbClr val="5F5F5F">
                    <a:tint val="75000"/>
                  </a:srgbClr>
                </a:solidFill>
                <a:ea typeface="ヒラギノ角ゴ ProN W3"/>
                <a:cs typeface="ヒラギノ角ゴ ProN W3"/>
              </a:rPr>
              <a:t>A. Yamamoto, 160601</a:t>
            </a:r>
            <a:endParaRPr lang="en-US" dirty="0">
              <a:solidFill>
                <a:srgbClr val="5F5F5F">
                  <a:tint val="75000"/>
                </a:srgbClr>
              </a:solidFill>
              <a:ea typeface="ヒラギノ角ゴ ProN W3"/>
              <a:cs typeface="ヒラギノ角ゴ ProN W3"/>
            </a:endParaRPr>
          </a:p>
        </p:txBody>
      </p:sp>
      <p:sp>
        <p:nvSpPr>
          <p:cNvPr id="3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3124200" y="647468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5F5F5F">
                    <a:tint val="75000"/>
                  </a:srgbClr>
                </a:solidFill>
                <a:ea typeface="ヒラギノ角ゴ ProN W3"/>
                <a:cs typeface="ヒラギノ角ゴ ProN W3"/>
              </a:rPr>
              <a:t>ILC </a:t>
            </a:r>
            <a:endParaRPr lang="en-US" dirty="0">
              <a:solidFill>
                <a:srgbClr val="5F5F5F">
                  <a:tint val="75000"/>
                </a:srgbClr>
              </a:solidFill>
              <a:ea typeface="ヒラギノ角ゴ ProN W3"/>
              <a:cs typeface="ヒラギノ角ゴ ProN W3"/>
            </a:endParaRP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4746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53C66D-ABF2-43CF-A407-3C809315B5B7}" type="slidenum">
              <a:rPr lang="en-US" smtClean="0">
                <a:solidFill>
                  <a:srgbClr val="5F5F5F">
                    <a:tint val="75000"/>
                  </a:srgbClr>
                </a:solidFill>
                <a:ea typeface="ヒラギノ角ゴ ProN W3"/>
                <a:cs typeface="ヒラギノ角ゴ ProN W3"/>
              </a:rPr>
              <a:pPr/>
              <a:t>‹#›</a:t>
            </a:fld>
            <a:endParaRPr lang="en-US" dirty="0">
              <a:solidFill>
                <a:srgbClr val="5F5F5F">
                  <a:tint val="75000"/>
                </a:srgbClr>
              </a:solidFill>
              <a:ea typeface="ヒラギノ角ゴ ProN W3"/>
              <a:cs typeface="ヒラギノ角ゴ ProN W3"/>
            </a:endParaRPr>
          </a:p>
        </p:txBody>
      </p:sp>
    </p:spTree>
    <p:extLst>
      <p:ext uri="{BB962C8B-B14F-4D97-AF65-F5344CB8AC3E}">
        <p14:creationId xmlns:p14="http://schemas.microsoft.com/office/powerpoint/2010/main" val="2699655198"/>
      </p:ext>
    </p:extLst>
  </p:cSld>
  <p:clrMapOvr>
    <a:masterClrMapping/>
  </p:clrMapOvr>
  <p:transition xmlns:p14="http://schemas.microsoft.com/office/powerpoint/2010/main">
    <p:fade thruBlk="1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sz="2700"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smtClean="0">
                <a:solidFill>
                  <a:srgbClr val="5F5F5F">
                    <a:tint val="75000"/>
                  </a:srgbClr>
                </a:solidFill>
                <a:ea typeface="ヒラギノ角ゴ ProN W3"/>
                <a:cs typeface="ヒラギノ角ゴ ProN W3"/>
              </a:rPr>
              <a:t>A. Yamamoto, 160601</a:t>
            </a:r>
            <a:endParaRPr lang="fr-FR" dirty="0">
              <a:solidFill>
                <a:srgbClr val="5F5F5F">
                  <a:tint val="75000"/>
                </a:srgbClr>
              </a:solidFill>
              <a:ea typeface="ヒラギノ角ゴ ProN W3"/>
              <a:cs typeface="ヒラギノ角ゴ ProN W3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5F5F5F">
                    <a:tint val="75000"/>
                  </a:srgbClr>
                </a:solidFill>
                <a:ea typeface="ヒラギノ角ゴ ProN W3"/>
                <a:cs typeface="ヒラギノ角ゴ ProN W3"/>
              </a:rPr>
              <a:t>ILC </a:t>
            </a:r>
            <a:endParaRPr lang="fr-FR">
              <a:solidFill>
                <a:srgbClr val="5F5F5F">
                  <a:tint val="75000"/>
                </a:srgbClr>
              </a:solidFill>
              <a:ea typeface="ヒラギノ角ゴ ProN W3"/>
              <a:cs typeface="ヒラギノ角ゴ ProN W3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38257-F4D6-4F1D-948F-CA7075A7EDB0}" type="slidenum">
              <a:rPr lang="fr-FR" smtClean="0">
                <a:solidFill>
                  <a:srgbClr val="5F5F5F">
                    <a:tint val="75000"/>
                  </a:srgbClr>
                </a:solidFill>
                <a:ea typeface="ヒラギノ角ゴ ProN W3"/>
                <a:cs typeface="ヒラギノ角ゴ ProN W3"/>
              </a:rPr>
              <a:pPr/>
              <a:t>‹#›</a:t>
            </a:fld>
            <a:endParaRPr lang="fr-FR">
              <a:solidFill>
                <a:srgbClr val="5F5F5F">
                  <a:tint val="75000"/>
                </a:srgbClr>
              </a:solidFill>
              <a:ea typeface="ヒラギノ角ゴ ProN W3"/>
              <a:cs typeface="ヒラギノ角ゴ ProN W3"/>
            </a:endParaRPr>
          </a:p>
        </p:txBody>
      </p:sp>
    </p:spTree>
    <p:extLst>
      <p:ext uri="{BB962C8B-B14F-4D97-AF65-F5344CB8AC3E}">
        <p14:creationId xmlns:p14="http://schemas.microsoft.com/office/powerpoint/2010/main" val="248195485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7" y="2626302"/>
            <a:ext cx="7481455" cy="17526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900" b="1">
                <a:solidFill>
                  <a:schemeClr val="tx1">
                    <a:tint val="75000"/>
                  </a:schemeClr>
                </a:solidFill>
                <a:latin typeface="+mn-lt"/>
                <a:cs typeface="Arial"/>
              </a:defRPr>
            </a:lvl1pPr>
            <a:lvl2pPr marL="45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97831" y="6362911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7F7F7F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44817" y="6362911"/>
            <a:ext cx="233185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7F7F7F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A. Yamamoto, 160601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51246" y="6362911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7F7F7F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ILC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69399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93405" y="1443550"/>
            <a:ext cx="8177747" cy="4659556"/>
          </a:xfrm>
          <a:prstGeom prst="rect">
            <a:avLst/>
          </a:prstGeom>
        </p:spPr>
        <p:txBody>
          <a:bodyPr lIns="0" rIns="0"/>
          <a:lstStyle>
            <a:lvl2pPr marL="415428" indent="-415428">
              <a:defRPr sz="2200">
                <a:latin typeface="+mj-lt"/>
                <a:cs typeface="Arial"/>
              </a:defRPr>
            </a:lvl2pPr>
            <a:lvl3pPr marL="731327" indent="-315900">
              <a:defRPr sz="1800">
                <a:latin typeface="+mj-lt"/>
                <a:cs typeface="Arial"/>
              </a:defRPr>
            </a:lvl3pPr>
            <a:lvl4pPr marL="1038572" indent="-307247">
              <a:buFont typeface="Lucida Grande"/>
              <a:buChar char="‒"/>
              <a:defRPr sz="1600">
                <a:latin typeface="+mj-lt"/>
                <a:cs typeface="Arial"/>
              </a:defRPr>
            </a:lvl4pPr>
            <a:lvl5pPr marL="1246284" indent="-207716">
              <a:defRPr sz="1600">
                <a:latin typeface="+mj-lt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61790" y="6383758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7F7F7F"/>
                </a:solidFill>
                <a:latin typeface="+mn-lt"/>
                <a:cs typeface="Arial"/>
              </a:defRPr>
            </a:lvl1pPr>
          </a:lstStyle>
          <a:p>
            <a:pPr algn="r"/>
            <a:fld id="{AAB6FA28-7AEC-3F43-9C2D-3DB969CFEC6A}" type="slidenum">
              <a:rPr lang="en-US" smtClean="0">
                <a:latin typeface="Calibri"/>
              </a:rPr>
              <a:pPr algn="r"/>
              <a:t>‹#›</a:t>
            </a:fld>
            <a:endParaRPr lang="en-US" dirty="0">
              <a:latin typeface="Calibri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7" y="773550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+mj-lt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208270" y="6383758"/>
            <a:ext cx="210342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7F7F7F"/>
                </a:solidFill>
                <a:latin typeface="+mn-lt"/>
                <a:cs typeface="Arial"/>
              </a:defRPr>
            </a:lvl1pPr>
          </a:lstStyle>
          <a:p>
            <a:r>
              <a:rPr lang="en-US" smtClean="0">
                <a:latin typeface="Calibri"/>
              </a:rPr>
              <a:t>A. Yamamoto, 160601</a:t>
            </a:r>
            <a:endParaRPr lang="en-US" dirty="0">
              <a:latin typeface="Calibri"/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26722" y="6383758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7F7F7F"/>
                </a:solidFill>
                <a:latin typeface="+mn-lt"/>
                <a:cs typeface="Arial"/>
              </a:defRPr>
            </a:lvl1pPr>
          </a:lstStyle>
          <a:p>
            <a:r>
              <a:rPr lang="en-US" smtClean="0">
                <a:latin typeface="Calibri"/>
              </a:rPr>
              <a:t>ILC </a:t>
            </a:r>
            <a:endParaRPr lang="en-US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5906008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5" y="2906717"/>
            <a:ext cx="7516091" cy="1500187"/>
          </a:xfrm>
          <a:prstGeom prst="rect">
            <a:avLst/>
          </a:prstGeom>
        </p:spPr>
        <p:txBody>
          <a:bodyPr lIns="0" rIns="0"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697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94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9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8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85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8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57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7" y="1023698"/>
            <a:ext cx="7481455" cy="13084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A. Yamamoto, 160601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4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ILC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84022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7" y="1023702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A. Yamamoto, 160601</a:t>
            </a: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4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ILC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30903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 hasCustomPrompt="1"/>
          </p:nvPr>
        </p:nvSpPr>
        <p:spPr>
          <a:xfrm>
            <a:off x="845127" y="1461823"/>
            <a:ext cx="3574473" cy="4277042"/>
          </a:xfrm>
          <a:prstGeom prst="rect">
            <a:avLst/>
          </a:prstGeom>
        </p:spPr>
        <p:txBody>
          <a:bodyPr lIns="0" rIns="0"/>
          <a:lstStyle>
            <a:lvl2pPr marL="415428" indent="-415428">
              <a:defRPr sz="2200">
                <a:latin typeface="+mj-lt"/>
                <a:cs typeface="Arial"/>
              </a:defRPr>
            </a:lvl2pPr>
            <a:lvl3pPr marL="833743" indent="-310130">
              <a:defRPr sz="1800">
                <a:latin typeface="+mj-lt"/>
                <a:cs typeface="Arial"/>
              </a:defRPr>
            </a:lvl3pPr>
            <a:lvl4pPr marL="1091944" indent="-261086">
              <a:buFont typeface="Lucida Grande"/>
              <a:buChar char="‒"/>
              <a:defRPr sz="1600">
                <a:latin typeface="+mj-lt"/>
                <a:cs typeface="Arial"/>
              </a:defRPr>
            </a:lvl4pPr>
            <a:lvl5pPr marL="1354471" indent="-207716">
              <a:defRPr sz="1600">
                <a:latin typeface="+mj-lt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726713" y="1461823"/>
            <a:ext cx="3574473" cy="4277041"/>
          </a:xfrm>
          <a:prstGeom prst="rect">
            <a:avLst/>
          </a:prstGeom>
        </p:spPr>
        <p:txBody>
          <a:bodyPr lIns="0" rIns="0"/>
          <a:lstStyle>
            <a:lvl2pPr marL="415428" indent="-415428">
              <a:defRPr sz="2200">
                <a:latin typeface="+mj-lt"/>
                <a:cs typeface="Arial"/>
              </a:defRPr>
            </a:lvl2pPr>
            <a:lvl3pPr marL="731327" indent="-315900">
              <a:defRPr sz="1800">
                <a:latin typeface="+mj-lt"/>
                <a:cs typeface="Arial"/>
              </a:defRPr>
            </a:lvl3pPr>
            <a:lvl4pPr marL="1038572" indent="-307247">
              <a:buFont typeface="Lucida Grande"/>
              <a:buChar char="‒"/>
              <a:defRPr sz="1600">
                <a:latin typeface="+mj-lt"/>
                <a:cs typeface="Arial"/>
              </a:defRPr>
            </a:lvl4pPr>
            <a:lvl5pPr marL="1246284" indent="-207716" defTabSz="334652">
              <a:defRPr sz="1600">
                <a:latin typeface="+mj-lt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45127" y="773550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+mj-lt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98339" y="6392894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7F7F7F"/>
                </a:solidFill>
                <a:latin typeface="Arial"/>
                <a:cs typeface="Arial"/>
              </a:defRPr>
            </a:lvl1pPr>
          </a:lstStyle>
          <a:p>
            <a:pPr algn="r"/>
            <a:fld id="{AAB6FA28-7AEC-3F43-9C2D-3DB969CFEC6A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235680" y="6399455"/>
            <a:ext cx="201205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7F7F7F"/>
                </a:solidFill>
                <a:latin typeface="+mn-lt"/>
                <a:cs typeface="Arial"/>
              </a:defRPr>
            </a:lvl1pPr>
          </a:lstStyle>
          <a:p>
            <a:r>
              <a:rPr lang="en-US" smtClean="0">
                <a:latin typeface="Calibri"/>
              </a:rPr>
              <a:t>A. Yamamoto, 160601</a:t>
            </a:r>
            <a:endParaRPr lang="en-US" dirty="0">
              <a:latin typeface="Calibri"/>
            </a:endParaRP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70437" y="6392894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7F7F7F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ILC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41077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7" y="1699672"/>
            <a:ext cx="3671455" cy="470428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>
              <a:buNone/>
              <a:defRPr sz="1800" b="1">
                <a:latin typeface="Arial"/>
                <a:cs typeface="Arial"/>
              </a:defRPr>
            </a:lvl1pPr>
            <a:lvl2pPr marL="456971" indent="0">
              <a:buNone/>
              <a:defRPr sz="2000" b="1"/>
            </a:lvl2pPr>
            <a:lvl3pPr marL="913945" indent="0">
              <a:buNone/>
              <a:defRPr sz="1800" b="1"/>
            </a:lvl3pPr>
            <a:lvl4pPr marL="1370915" indent="0">
              <a:buNone/>
              <a:defRPr sz="1600" b="1"/>
            </a:lvl4pPr>
            <a:lvl5pPr marL="1827885" indent="0">
              <a:buNone/>
              <a:defRPr sz="1600" b="1"/>
            </a:lvl5pPr>
            <a:lvl6pPr marL="2284855" indent="0">
              <a:buNone/>
              <a:defRPr sz="1600" b="1"/>
            </a:lvl6pPr>
            <a:lvl7pPr marL="2741829" indent="0">
              <a:buNone/>
              <a:defRPr sz="1600" b="1"/>
            </a:lvl7pPr>
            <a:lvl8pPr marL="3198800" indent="0">
              <a:buNone/>
              <a:defRPr sz="1600" b="1"/>
            </a:lvl8pPr>
            <a:lvl9pPr marL="3655771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699697"/>
            <a:ext cx="3609880" cy="470405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1800" b="1">
                <a:latin typeface="Arial"/>
                <a:cs typeface="Arial"/>
              </a:defRPr>
            </a:lvl1pPr>
            <a:lvl2pPr marL="456971" indent="0">
              <a:buNone/>
              <a:defRPr sz="2000" b="1"/>
            </a:lvl2pPr>
            <a:lvl3pPr marL="913945" indent="0">
              <a:buNone/>
              <a:defRPr sz="1800" b="1"/>
            </a:lvl3pPr>
            <a:lvl4pPr marL="1370915" indent="0">
              <a:buNone/>
              <a:defRPr sz="1600" b="1"/>
            </a:lvl4pPr>
            <a:lvl5pPr marL="1827885" indent="0">
              <a:buNone/>
              <a:defRPr sz="1600" b="1"/>
            </a:lvl5pPr>
            <a:lvl6pPr marL="2284855" indent="0">
              <a:buNone/>
              <a:defRPr sz="1600" b="1"/>
            </a:lvl6pPr>
            <a:lvl7pPr marL="2741829" indent="0">
              <a:buNone/>
              <a:defRPr sz="1600" b="1"/>
            </a:lvl7pPr>
            <a:lvl8pPr marL="3198800" indent="0">
              <a:buNone/>
              <a:defRPr sz="1600" b="1"/>
            </a:lvl8pPr>
            <a:lvl9pPr marL="3655771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 hasCustomPrompt="1"/>
          </p:nvPr>
        </p:nvSpPr>
        <p:spPr>
          <a:xfrm>
            <a:off x="831277" y="2332183"/>
            <a:ext cx="3671455" cy="3502120"/>
          </a:xfrm>
          <a:prstGeom prst="rect">
            <a:avLst/>
          </a:prstGeom>
        </p:spPr>
        <p:txBody>
          <a:bodyPr lIns="0" rIns="0"/>
          <a:lstStyle>
            <a:lvl2pPr marL="415428" indent="-415428">
              <a:defRPr sz="2200">
                <a:latin typeface="Arial"/>
                <a:cs typeface="Arial"/>
              </a:defRPr>
            </a:lvl2pPr>
            <a:lvl3pPr marL="833743" indent="-310130">
              <a:defRPr sz="1800">
                <a:latin typeface="Arial"/>
                <a:cs typeface="Arial"/>
              </a:defRPr>
            </a:lvl3pPr>
            <a:lvl4pPr marL="1091944" indent="-261086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4471" indent="-207716">
              <a:defRPr sz="16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702848" y="2332187"/>
            <a:ext cx="3609880" cy="3502119"/>
          </a:xfrm>
          <a:prstGeom prst="rect">
            <a:avLst/>
          </a:prstGeom>
        </p:spPr>
        <p:txBody>
          <a:bodyPr lIns="0" rIns="0"/>
          <a:lstStyle>
            <a:lvl2pPr marL="415428" indent="-415428">
              <a:defRPr sz="2200">
                <a:latin typeface="Arial"/>
                <a:cs typeface="Arial"/>
              </a:defRPr>
            </a:lvl2pPr>
            <a:lvl3pPr marL="731327" indent="-315900">
              <a:defRPr sz="1800">
                <a:latin typeface="Arial"/>
                <a:cs typeface="Arial"/>
              </a:defRPr>
            </a:lvl3pPr>
            <a:lvl4pPr marL="1038572" indent="-30724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284" indent="-207716" defTabSz="334652">
              <a:defRPr sz="16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7" y="1023702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A. Yamamoto, 160601</a:t>
            </a:r>
            <a:endParaRPr lang="en-US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6477004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ILC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82839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33870" y="640203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7F7F7F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80857" y="6392894"/>
            <a:ext cx="219480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7F7F7F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A. Yamamoto, 160601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7078" y="6406018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7F7F7F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ILC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5459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160601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58BE-5C52-6D47-90A5-230F07DACC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935571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7" y="1031394"/>
            <a:ext cx="2634241" cy="65424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5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1031394"/>
            <a:ext cx="4737677" cy="4733636"/>
          </a:xfrm>
          <a:prstGeom prst="rect">
            <a:avLst/>
          </a:prstGeom>
        </p:spPr>
        <p:txBody>
          <a:bodyPr/>
          <a:lstStyle>
            <a:lvl1pPr>
              <a:defRPr sz="2700" baseline="0"/>
            </a:lvl1pPr>
            <a:lvl2pPr>
              <a:defRPr sz="22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831879"/>
            <a:ext cx="2634242" cy="39331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 b="1"/>
            </a:lvl1pPr>
            <a:lvl2pPr marL="456971" indent="0">
              <a:buNone/>
              <a:defRPr sz="1200"/>
            </a:lvl2pPr>
            <a:lvl3pPr marL="913945" indent="0">
              <a:buNone/>
              <a:defRPr sz="1000"/>
            </a:lvl3pPr>
            <a:lvl4pPr marL="1370915" indent="0">
              <a:buNone/>
              <a:defRPr sz="900"/>
            </a:lvl4pPr>
            <a:lvl5pPr marL="1827885" indent="0">
              <a:buNone/>
              <a:defRPr sz="900"/>
            </a:lvl5pPr>
            <a:lvl6pPr marL="2284855" indent="0">
              <a:buNone/>
              <a:defRPr sz="900"/>
            </a:lvl6pPr>
            <a:lvl7pPr marL="2741829" indent="0">
              <a:buNone/>
              <a:defRPr sz="900"/>
            </a:lvl7pPr>
            <a:lvl8pPr marL="3198800" indent="0">
              <a:buNone/>
              <a:defRPr sz="900"/>
            </a:lvl8pPr>
            <a:lvl9pPr marL="3655771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A. Yamamoto, 160601</a:t>
            </a:r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4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ILC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27838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672061"/>
            <a:ext cx="5486400" cy="566738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2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942"/>
            <a:ext cx="5486400" cy="35406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6971" indent="0">
              <a:buNone/>
              <a:defRPr sz="2800"/>
            </a:lvl2pPr>
            <a:lvl3pPr marL="913945" indent="0">
              <a:buNone/>
              <a:defRPr sz="2400"/>
            </a:lvl3pPr>
            <a:lvl4pPr marL="1370915" indent="0">
              <a:buNone/>
              <a:defRPr sz="2000"/>
            </a:lvl4pPr>
            <a:lvl5pPr marL="1827885" indent="0">
              <a:buNone/>
              <a:defRPr sz="2000"/>
            </a:lvl5pPr>
            <a:lvl6pPr marL="2284855" indent="0">
              <a:buNone/>
              <a:defRPr sz="2000"/>
            </a:lvl6pPr>
            <a:lvl7pPr marL="2741829" indent="0">
              <a:buNone/>
              <a:defRPr sz="2000"/>
            </a:lvl7pPr>
            <a:lvl8pPr marL="3198800" indent="0">
              <a:buNone/>
              <a:defRPr sz="2000"/>
            </a:lvl8pPr>
            <a:lvl9pPr marL="3655771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238799"/>
            <a:ext cx="5486400" cy="80486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300">
                <a:latin typeface="Arial"/>
                <a:cs typeface="Arial"/>
              </a:defRPr>
            </a:lvl1pPr>
            <a:lvl2pPr marL="456971" indent="0">
              <a:buNone/>
              <a:defRPr sz="1200"/>
            </a:lvl2pPr>
            <a:lvl3pPr marL="913945" indent="0">
              <a:buNone/>
              <a:defRPr sz="1000"/>
            </a:lvl3pPr>
            <a:lvl4pPr marL="1370915" indent="0">
              <a:buNone/>
              <a:defRPr sz="900"/>
            </a:lvl4pPr>
            <a:lvl5pPr marL="1827885" indent="0">
              <a:buNone/>
              <a:defRPr sz="900"/>
            </a:lvl5pPr>
            <a:lvl6pPr marL="2284855" indent="0">
              <a:buNone/>
              <a:defRPr sz="900"/>
            </a:lvl6pPr>
            <a:lvl7pPr marL="2741829" indent="0">
              <a:buNone/>
              <a:defRPr sz="900"/>
            </a:lvl7pPr>
            <a:lvl8pPr marL="3198800" indent="0">
              <a:buNone/>
              <a:defRPr sz="900"/>
            </a:lvl8pPr>
            <a:lvl9pPr marL="3655771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A. Yamamoto, 160601</a:t>
            </a:r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4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ILC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57253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9273" y="-23091"/>
            <a:ext cx="9282545" cy="6961909"/>
          </a:xfrm>
          <a:prstGeom prst="rect">
            <a:avLst/>
          </a:prstGeom>
          <a:solidFill>
            <a:srgbClr val="692A36"/>
          </a:solidFill>
        </p:spPr>
      </p:pic>
    </p:spTree>
    <p:extLst>
      <p:ext uri="{BB962C8B-B14F-4D97-AF65-F5344CB8AC3E}">
        <p14:creationId xmlns:p14="http://schemas.microsoft.com/office/powerpoint/2010/main" val="361534194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white">
                    <a:lumMod val="50000"/>
                  </a:prstClr>
                </a:solidFill>
                <a:ea typeface="ＭＳ Ｐゴシック"/>
              </a:rPr>
              <a:t>A. Yamamoto, 160601</a:t>
            </a:r>
            <a:endParaRPr kumimoji="1" lang="ja-JP" altLang="en-US">
              <a:solidFill>
                <a:prstClr val="white">
                  <a:lumMod val="50000"/>
                </a:prstClr>
              </a:solidFill>
              <a:ea typeface="ＭＳ Ｐゴシック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>
                <a:latin typeface="Calibri"/>
                <a:ea typeface="ＭＳ Ｐゴシック"/>
              </a:rPr>
              <a:t>ILC </a:t>
            </a:r>
            <a:endParaRPr kumimoji="1" lang="ja-JP" altLang="en-US"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8B60-5C01-C045-B858-59631D469114}" type="slidenum">
              <a:rPr kumimoji="1" lang="ja-JP" altLang="en-US" smtClean="0">
                <a:latin typeface="Calibri"/>
                <a:ea typeface="ＭＳ Ｐゴシック"/>
              </a:rPr>
              <a:pPr/>
              <a:t>‹#›</a:t>
            </a:fld>
            <a:endParaRPr kumimoji="1" lang="ja-JP" altLang="en-US"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79390542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160601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75376463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160601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8B60-5C01-C045-B858-59631D4691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197646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7" y="2626302"/>
            <a:ext cx="7481455" cy="17526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900" b="1">
                <a:solidFill>
                  <a:schemeClr val="tx1">
                    <a:tint val="75000"/>
                  </a:schemeClr>
                </a:solidFill>
                <a:latin typeface="+mn-lt"/>
                <a:cs typeface="Arial"/>
              </a:defRPr>
            </a:lvl1pPr>
            <a:lvl2pPr marL="45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97831" y="6362911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7F7F7F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44817" y="6362911"/>
            <a:ext cx="233185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7F7F7F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A. Yamamoto, 160601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51246" y="6362911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7F7F7F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ILC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57709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93405" y="1443550"/>
            <a:ext cx="8177747" cy="4659556"/>
          </a:xfrm>
          <a:prstGeom prst="rect">
            <a:avLst/>
          </a:prstGeom>
        </p:spPr>
        <p:txBody>
          <a:bodyPr lIns="0" rIns="0"/>
          <a:lstStyle>
            <a:lvl2pPr marL="415428" indent="-415428">
              <a:defRPr sz="2200">
                <a:latin typeface="+mj-lt"/>
                <a:cs typeface="Arial"/>
              </a:defRPr>
            </a:lvl2pPr>
            <a:lvl3pPr marL="731327" indent="-315900">
              <a:defRPr sz="1800">
                <a:latin typeface="+mj-lt"/>
                <a:cs typeface="Arial"/>
              </a:defRPr>
            </a:lvl3pPr>
            <a:lvl4pPr marL="1038572" indent="-307247">
              <a:buFont typeface="Lucida Grande"/>
              <a:buChar char="‒"/>
              <a:defRPr sz="1600">
                <a:latin typeface="+mj-lt"/>
                <a:cs typeface="Arial"/>
              </a:defRPr>
            </a:lvl4pPr>
            <a:lvl5pPr marL="1246284" indent="-207716">
              <a:defRPr sz="1600">
                <a:latin typeface="+mj-lt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61790" y="6383758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7F7F7F"/>
                </a:solidFill>
                <a:latin typeface="+mn-lt"/>
                <a:cs typeface="Arial"/>
              </a:defRPr>
            </a:lvl1pPr>
          </a:lstStyle>
          <a:p>
            <a:pPr algn="r"/>
            <a:fld id="{AAB6FA28-7AEC-3F43-9C2D-3DB969CFEC6A}" type="slidenum">
              <a:rPr lang="en-US" smtClean="0">
                <a:latin typeface="Calibri"/>
              </a:rPr>
              <a:pPr algn="r"/>
              <a:t>‹#›</a:t>
            </a:fld>
            <a:endParaRPr lang="en-US" dirty="0">
              <a:latin typeface="Calibri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7" y="773550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+mj-lt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208270" y="6383758"/>
            <a:ext cx="210342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7F7F7F"/>
                </a:solidFill>
                <a:latin typeface="+mn-lt"/>
                <a:cs typeface="Arial"/>
              </a:defRPr>
            </a:lvl1pPr>
          </a:lstStyle>
          <a:p>
            <a:r>
              <a:rPr lang="en-US" smtClean="0">
                <a:latin typeface="Calibri"/>
              </a:rPr>
              <a:t>A. Yamamoto, 160601</a:t>
            </a:r>
            <a:endParaRPr lang="en-US" dirty="0">
              <a:latin typeface="Calibri"/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26722" y="6383758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7F7F7F"/>
                </a:solidFill>
                <a:latin typeface="+mn-lt"/>
                <a:cs typeface="Arial"/>
              </a:defRPr>
            </a:lvl1pPr>
          </a:lstStyle>
          <a:p>
            <a:r>
              <a:rPr lang="en-US" smtClean="0">
                <a:latin typeface="Calibri"/>
              </a:rPr>
              <a:t>ILC </a:t>
            </a:r>
            <a:endParaRPr lang="en-US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8893043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5" y="2906717"/>
            <a:ext cx="7516091" cy="1500187"/>
          </a:xfrm>
          <a:prstGeom prst="rect">
            <a:avLst/>
          </a:prstGeom>
        </p:spPr>
        <p:txBody>
          <a:bodyPr lIns="0" rIns="0"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697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94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9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8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85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8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57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7" y="1023698"/>
            <a:ext cx="7481455" cy="13084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A. Yamamoto, 160601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4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ILC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87281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7" y="1023702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A. Yamamoto, 160601</a:t>
            </a: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4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ILC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786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160601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58BE-5C52-6D47-90A5-230F07DACC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180622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 hasCustomPrompt="1"/>
          </p:nvPr>
        </p:nvSpPr>
        <p:spPr>
          <a:xfrm>
            <a:off x="845127" y="1461823"/>
            <a:ext cx="3574473" cy="4277042"/>
          </a:xfrm>
          <a:prstGeom prst="rect">
            <a:avLst/>
          </a:prstGeom>
        </p:spPr>
        <p:txBody>
          <a:bodyPr lIns="0" rIns="0"/>
          <a:lstStyle>
            <a:lvl2pPr marL="415428" indent="-415428">
              <a:defRPr sz="2200">
                <a:latin typeface="+mj-lt"/>
                <a:cs typeface="Arial"/>
              </a:defRPr>
            </a:lvl2pPr>
            <a:lvl3pPr marL="833743" indent="-310130">
              <a:defRPr sz="1800">
                <a:latin typeface="+mj-lt"/>
                <a:cs typeface="Arial"/>
              </a:defRPr>
            </a:lvl3pPr>
            <a:lvl4pPr marL="1091944" indent="-261086">
              <a:buFont typeface="Lucida Grande"/>
              <a:buChar char="‒"/>
              <a:defRPr sz="1600">
                <a:latin typeface="+mj-lt"/>
                <a:cs typeface="Arial"/>
              </a:defRPr>
            </a:lvl4pPr>
            <a:lvl5pPr marL="1354471" indent="-207716">
              <a:defRPr sz="1600">
                <a:latin typeface="+mj-lt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726713" y="1461823"/>
            <a:ext cx="3574473" cy="4277041"/>
          </a:xfrm>
          <a:prstGeom prst="rect">
            <a:avLst/>
          </a:prstGeom>
        </p:spPr>
        <p:txBody>
          <a:bodyPr lIns="0" rIns="0"/>
          <a:lstStyle>
            <a:lvl2pPr marL="415428" indent="-415428">
              <a:defRPr sz="2200">
                <a:latin typeface="+mj-lt"/>
                <a:cs typeface="Arial"/>
              </a:defRPr>
            </a:lvl2pPr>
            <a:lvl3pPr marL="731327" indent="-315900">
              <a:defRPr sz="1800">
                <a:latin typeface="+mj-lt"/>
                <a:cs typeface="Arial"/>
              </a:defRPr>
            </a:lvl3pPr>
            <a:lvl4pPr marL="1038572" indent="-307247">
              <a:buFont typeface="Lucida Grande"/>
              <a:buChar char="‒"/>
              <a:defRPr sz="1600">
                <a:latin typeface="+mj-lt"/>
                <a:cs typeface="Arial"/>
              </a:defRPr>
            </a:lvl4pPr>
            <a:lvl5pPr marL="1246284" indent="-207716" defTabSz="334652">
              <a:defRPr sz="1600">
                <a:latin typeface="+mj-lt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45127" y="773550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+mj-lt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98339" y="6392894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7F7F7F"/>
                </a:solidFill>
                <a:latin typeface="Arial"/>
                <a:cs typeface="Arial"/>
              </a:defRPr>
            </a:lvl1pPr>
          </a:lstStyle>
          <a:p>
            <a:pPr algn="r"/>
            <a:fld id="{AAB6FA28-7AEC-3F43-9C2D-3DB969CFEC6A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235680" y="6399455"/>
            <a:ext cx="201205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7F7F7F"/>
                </a:solidFill>
                <a:latin typeface="+mn-lt"/>
                <a:cs typeface="Arial"/>
              </a:defRPr>
            </a:lvl1pPr>
          </a:lstStyle>
          <a:p>
            <a:r>
              <a:rPr lang="en-US" smtClean="0">
                <a:latin typeface="Calibri"/>
              </a:rPr>
              <a:t>A. Yamamoto, 160601</a:t>
            </a:r>
            <a:endParaRPr lang="en-US" dirty="0">
              <a:latin typeface="Calibri"/>
            </a:endParaRP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70437" y="6392894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7F7F7F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ILC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77463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7" y="1699672"/>
            <a:ext cx="3671455" cy="470428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>
              <a:buNone/>
              <a:defRPr sz="1800" b="1">
                <a:latin typeface="Arial"/>
                <a:cs typeface="Arial"/>
              </a:defRPr>
            </a:lvl1pPr>
            <a:lvl2pPr marL="456971" indent="0">
              <a:buNone/>
              <a:defRPr sz="2000" b="1"/>
            </a:lvl2pPr>
            <a:lvl3pPr marL="913945" indent="0">
              <a:buNone/>
              <a:defRPr sz="1800" b="1"/>
            </a:lvl3pPr>
            <a:lvl4pPr marL="1370915" indent="0">
              <a:buNone/>
              <a:defRPr sz="1600" b="1"/>
            </a:lvl4pPr>
            <a:lvl5pPr marL="1827885" indent="0">
              <a:buNone/>
              <a:defRPr sz="1600" b="1"/>
            </a:lvl5pPr>
            <a:lvl6pPr marL="2284855" indent="0">
              <a:buNone/>
              <a:defRPr sz="1600" b="1"/>
            </a:lvl6pPr>
            <a:lvl7pPr marL="2741829" indent="0">
              <a:buNone/>
              <a:defRPr sz="1600" b="1"/>
            </a:lvl7pPr>
            <a:lvl8pPr marL="3198800" indent="0">
              <a:buNone/>
              <a:defRPr sz="1600" b="1"/>
            </a:lvl8pPr>
            <a:lvl9pPr marL="3655771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699697"/>
            <a:ext cx="3609880" cy="470405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1800" b="1">
                <a:latin typeface="Arial"/>
                <a:cs typeface="Arial"/>
              </a:defRPr>
            </a:lvl1pPr>
            <a:lvl2pPr marL="456971" indent="0">
              <a:buNone/>
              <a:defRPr sz="2000" b="1"/>
            </a:lvl2pPr>
            <a:lvl3pPr marL="913945" indent="0">
              <a:buNone/>
              <a:defRPr sz="1800" b="1"/>
            </a:lvl3pPr>
            <a:lvl4pPr marL="1370915" indent="0">
              <a:buNone/>
              <a:defRPr sz="1600" b="1"/>
            </a:lvl4pPr>
            <a:lvl5pPr marL="1827885" indent="0">
              <a:buNone/>
              <a:defRPr sz="1600" b="1"/>
            </a:lvl5pPr>
            <a:lvl6pPr marL="2284855" indent="0">
              <a:buNone/>
              <a:defRPr sz="1600" b="1"/>
            </a:lvl6pPr>
            <a:lvl7pPr marL="2741829" indent="0">
              <a:buNone/>
              <a:defRPr sz="1600" b="1"/>
            </a:lvl7pPr>
            <a:lvl8pPr marL="3198800" indent="0">
              <a:buNone/>
              <a:defRPr sz="1600" b="1"/>
            </a:lvl8pPr>
            <a:lvl9pPr marL="3655771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 hasCustomPrompt="1"/>
          </p:nvPr>
        </p:nvSpPr>
        <p:spPr>
          <a:xfrm>
            <a:off x="831277" y="2332183"/>
            <a:ext cx="3671455" cy="3502120"/>
          </a:xfrm>
          <a:prstGeom prst="rect">
            <a:avLst/>
          </a:prstGeom>
        </p:spPr>
        <p:txBody>
          <a:bodyPr lIns="0" rIns="0"/>
          <a:lstStyle>
            <a:lvl2pPr marL="415428" indent="-415428">
              <a:defRPr sz="2200">
                <a:latin typeface="Arial"/>
                <a:cs typeface="Arial"/>
              </a:defRPr>
            </a:lvl2pPr>
            <a:lvl3pPr marL="833743" indent="-310130">
              <a:defRPr sz="1800">
                <a:latin typeface="Arial"/>
                <a:cs typeface="Arial"/>
              </a:defRPr>
            </a:lvl3pPr>
            <a:lvl4pPr marL="1091944" indent="-261086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4471" indent="-207716">
              <a:defRPr sz="16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702848" y="2332187"/>
            <a:ext cx="3609880" cy="3502119"/>
          </a:xfrm>
          <a:prstGeom prst="rect">
            <a:avLst/>
          </a:prstGeom>
        </p:spPr>
        <p:txBody>
          <a:bodyPr lIns="0" rIns="0"/>
          <a:lstStyle>
            <a:lvl2pPr marL="415428" indent="-415428">
              <a:defRPr sz="2200">
                <a:latin typeface="Arial"/>
                <a:cs typeface="Arial"/>
              </a:defRPr>
            </a:lvl2pPr>
            <a:lvl3pPr marL="731327" indent="-315900">
              <a:defRPr sz="1800">
                <a:latin typeface="Arial"/>
                <a:cs typeface="Arial"/>
              </a:defRPr>
            </a:lvl3pPr>
            <a:lvl4pPr marL="1038572" indent="-30724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284" indent="-207716" defTabSz="334652">
              <a:defRPr sz="16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7" y="1023702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A. Yamamoto, 160601</a:t>
            </a:r>
            <a:endParaRPr lang="en-US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6477004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ILC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81783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33870" y="640203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7F7F7F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80857" y="6392894"/>
            <a:ext cx="219480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7F7F7F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A. Yamamoto, 160601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7078" y="6406018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7F7F7F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ILC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53412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7" y="1031394"/>
            <a:ext cx="2634241" cy="65424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5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1031394"/>
            <a:ext cx="4737677" cy="4733636"/>
          </a:xfrm>
          <a:prstGeom prst="rect">
            <a:avLst/>
          </a:prstGeom>
        </p:spPr>
        <p:txBody>
          <a:bodyPr/>
          <a:lstStyle>
            <a:lvl1pPr>
              <a:defRPr sz="2700" baseline="0"/>
            </a:lvl1pPr>
            <a:lvl2pPr>
              <a:defRPr sz="22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831879"/>
            <a:ext cx="2634242" cy="39331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 b="1"/>
            </a:lvl1pPr>
            <a:lvl2pPr marL="456971" indent="0">
              <a:buNone/>
              <a:defRPr sz="1200"/>
            </a:lvl2pPr>
            <a:lvl3pPr marL="913945" indent="0">
              <a:buNone/>
              <a:defRPr sz="1000"/>
            </a:lvl3pPr>
            <a:lvl4pPr marL="1370915" indent="0">
              <a:buNone/>
              <a:defRPr sz="900"/>
            </a:lvl4pPr>
            <a:lvl5pPr marL="1827885" indent="0">
              <a:buNone/>
              <a:defRPr sz="900"/>
            </a:lvl5pPr>
            <a:lvl6pPr marL="2284855" indent="0">
              <a:buNone/>
              <a:defRPr sz="900"/>
            </a:lvl6pPr>
            <a:lvl7pPr marL="2741829" indent="0">
              <a:buNone/>
              <a:defRPr sz="900"/>
            </a:lvl7pPr>
            <a:lvl8pPr marL="3198800" indent="0">
              <a:buNone/>
              <a:defRPr sz="900"/>
            </a:lvl8pPr>
            <a:lvl9pPr marL="3655771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A. Yamamoto, 160601</a:t>
            </a:r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4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ILC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7336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672061"/>
            <a:ext cx="5486400" cy="566738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2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942"/>
            <a:ext cx="5486400" cy="35406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6971" indent="0">
              <a:buNone/>
              <a:defRPr sz="2800"/>
            </a:lvl2pPr>
            <a:lvl3pPr marL="913945" indent="0">
              <a:buNone/>
              <a:defRPr sz="2400"/>
            </a:lvl3pPr>
            <a:lvl4pPr marL="1370915" indent="0">
              <a:buNone/>
              <a:defRPr sz="2000"/>
            </a:lvl4pPr>
            <a:lvl5pPr marL="1827885" indent="0">
              <a:buNone/>
              <a:defRPr sz="2000"/>
            </a:lvl5pPr>
            <a:lvl6pPr marL="2284855" indent="0">
              <a:buNone/>
              <a:defRPr sz="2000"/>
            </a:lvl6pPr>
            <a:lvl7pPr marL="2741829" indent="0">
              <a:buNone/>
              <a:defRPr sz="2000"/>
            </a:lvl7pPr>
            <a:lvl8pPr marL="3198800" indent="0">
              <a:buNone/>
              <a:defRPr sz="2000"/>
            </a:lvl8pPr>
            <a:lvl9pPr marL="3655771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238799"/>
            <a:ext cx="5486400" cy="80486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300">
                <a:latin typeface="Arial"/>
                <a:cs typeface="Arial"/>
              </a:defRPr>
            </a:lvl1pPr>
            <a:lvl2pPr marL="456971" indent="0">
              <a:buNone/>
              <a:defRPr sz="1200"/>
            </a:lvl2pPr>
            <a:lvl3pPr marL="913945" indent="0">
              <a:buNone/>
              <a:defRPr sz="1000"/>
            </a:lvl3pPr>
            <a:lvl4pPr marL="1370915" indent="0">
              <a:buNone/>
              <a:defRPr sz="900"/>
            </a:lvl4pPr>
            <a:lvl5pPr marL="1827885" indent="0">
              <a:buNone/>
              <a:defRPr sz="900"/>
            </a:lvl5pPr>
            <a:lvl6pPr marL="2284855" indent="0">
              <a:buNone/>
              <a:defRPr sz="900"/>
            </a:lvl6pPr>
            <a:lvl7pPr marL="2741829" indent="0">
              <a:buNone/>
              <a:defRPr sz="900"/>
            </a:lvl7pPr>
            <a:lvl8pPr marL="3198800" indent="0">
              <a:buNone/>
              <a:defRPr sz="900"/>
            </a:lvl8pPr>
            <a:lvl9pPr marL="3655771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A. Yamamoto, 160601</a:t>
            </a:r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4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ILC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37903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9273" y="-23091"/>
            <a:ext cx="9282545" cy="6961909"/>
          </a:xfrm>
          <a:prstGeom prst="rect">
            <a:avLst/>
          </a:prstGeom>
          <a:solidFill>
            <a:srgbClr val="692A36"/>
          </a:solidFill>
        </p:spPr>
      </p:pic>
    </p:spTree>
    <p:extLst>
      <p:ext uri="{BB962C8B-B14F-4D97-AF65-F5344CB8AC3E}">
        <p14:creationId xmlns:p14="http://schemas.microsoft.com/office/powerpoint/2010/main" val="175619678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2104" y="103189"/>
            <a:ext cx="8520113" cy="544512"/>
          </a:xfrm>
          <a:prstGeom prst="rect">
            <a:avLst/>
          </a:prstGeom>
        </p:spPr>
        <p:txBody>
          <a:bodyPr lIns="98423" tIns="49211" rIns="98423" bIns="49211"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700"/>
            </a:lvl1pPr>
            <a:lvl2pPr marL="484365">
              <a:defRPr sz="1500"/>
            </a:lvl2pPr>
            <a:lvl3pPr marL="697488" indent="-170498">
              <a:buFont typeface="Wingdings" charset="2"/>
              <a:buChar char="§"/>
              <a:defRPr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</a:t>
            </a:r>
            <a:r>
              <a:rPr lang="de-DE" dirty="0" err="1" smtClean="0"/>
              <a:t>text</a:t>
            </a:r>
            <a:r>
              <a:rPr lang="de-DE" dirty="0" smtClean="0"/>
              <a:t>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smtClean="0"/>
              <a:t>Third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1306361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white">
                    <a:lumMod val="50000"/>
                  </a:prstClr>
                </a:solidFill>
                <a:ea typeface="ＭＳ Ｐゴシック"/>
              </a:rPr>
              <a:t>A. Yamamoto, 160601</a:t>
            </a:r>
            <a:endParaRPr kumimoji="1" lang="ja-JP" altLang="en-US">
              <a:solidFill>
                <a:prstClr val="white">
                  <a:lumMod val="50000"/>
                </a:prstClr>
              </a:solidFill>
              <a:ea typeface="ＭＳ Ｐゴシック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>
                <a:latin typeface="Calibri"/>
                <a:ea typeface="ＭＳ Ｐゴシック"/>
              </a:rPr>
              <a:t>ILC </a:t>
            </a:r>
            <a:endParaRPr kumimoji="1" lang="ja-JP" altLang="en-US"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8B60-5C01-C045-B858-59631D469114}" type="slidenum">
              <a:rPr kumimoji="1" lang="ja-JP" altLang="en-US" smtClean="0">
                <a:latin typeface="Calibri"/>
                <a:ea typeface="ＭＳ Ｐゴシック"/>
              </a:rPr>
              <a:pPr/>
              <a:t>‹#›</a:t>
            </a:fld>
            <a:endParaRPr kumimoji="1" lang="ja-JP" altLang="en-US"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01837281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442325" y="114300"/>
            <a:ext cx="576263" cy="911225"/>
          </a:xfrm>
          <a:prstGeom prst="rect">
            <a:avLst/>
          </a:prstGeom>
          <a:ln/>
        </p:spPr>
        <p:txBody>
          <a:bodyPr/>
          <a:lstStyle>
            <a:lvl1pPr>
              <a:buNone/>
              <a:defRPr/>
            </a:lvl1pPr>
          </a:lstStyle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None/>
              <a:defRPr/>
            </a:pPr>
            <a:endParaRPr kumimoji="0" lang="en-GB" sz="900" dirty="0" smtClean="0">
              <a:solidFill>
                <a:srgbClr val="261748"/>
              </a:solidFill>
              <a:latin typeface="Arial" charset="0"/>
              <a:ea typeface="ＭＳ Ｐゴシック" pitchFamily="112" charset="-128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93788" y="541338"/>
            <a:ext cx="7283450" cy="48101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1"/>
          </p:nvPr>
        </p:nvSpPr>
        <p:spPr>
          <a:xfrm>
            <a:off x="117475" y="6505575"/>
            <a:ext cx="5702300" cy="2667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/>
            </a:pPr>
            <a:r>
              <a:rPr kumimoji="0" lang="en-US" sz="900" smtClean="0">
                <a:solidFill>
                  <a:srgbClr val="261748"/>
                </a:solidFill>
                <a:latin typeface="Arial" charset="0"/>
                <a:ea typeface="ＭＳ Ｐゴシック" pitchFamily="112" charset="-128"/>
              </a:rPr>
              <a:t>ILC </a:t>
            </a:r>
            <a:endParaRPr kumimoji="0" lang="en-GB" sz="900">
              <a:solidFill>
                <a:srgbClr val="261748"/>
              </a:solidFill>
              <a:latin typeface="Arial" charset="0"/>
              <a:ea typeface="ＭＳ Ｐゴシック" pitchFamily="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587841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160601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60A97-9B2A-0F4A-BCBE-D36BB53832FD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158077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160601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58BE-5C52-6D47-90A5-230F07DACC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067144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3" y="2626302"/>
            <a:ext cx="7481455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9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744932" y="6364432"/>
            <a:ext cx="3248603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latin typeface="Calibri"/>
                <a:ea typeface="ＭＳ Ｐゴシック"/>
              </a:rPr>
              <a:t>A. Yamamoto, 160601</a:t>
            </a:r>
            <a:endParaRPr lang="en-US" altLang="ja-JP">
              <a:latin typeface="Calibri"/>
              <a:ea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altLang="ja-JP" smtClean="0">
                <a:latin typeface="Calibri"/>
                <a:ea typeface="ＭＳ Ｐゴシック"/>
              </a:rPr>
              <a:t>ILC </a:t>
            </a:r>
            <a:endParaRPr lang="en-US" altLang="ja-JP">
              <a:latin typeface="Calibri"/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6EE7B9-3872-BB47-8B28-2C045C1A655D}" type="slidenum">
              <a:rPr lang="en-US" altLang="ja-JP">
                <a:latin typeface="Calibri"/>
                <a:ea typeface="ＭＳ Ｐゴシック"/>
              </a:rPr>
              <a:pPr/>
              <a:t>‹#›</a:t>
            </a:fld>
            <a:endParaRPr lang="en-US" altLang="ja-JP"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4576802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1789547"/>
            <a:ext cx="7481455" cy="3844636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altLang="ja-JP" smtClean="0">
                <a:latin typeface="Calibri"/>
                <a:ea typeface="ＭＳ Ｐゴシック"/>
              </a:rPr>
              <a:t>ILC </a:t>
            </a:r>
            <a:endParaRPr lang="en-US" altLang="ja-JP">
              <a:latin typeface="Calibri"/>
              <a:ea typeface="ＭＳ Ｐゴシック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31C99DD-1DF2-B246-B80C-C27435E6E1B8}" type="slidenum">
              <a:rPr lang="en-US" altLang="ja-JP">
                <a:latin typeface="Calibri"/>
                <a:ea typeface="ＭＳ Ｐゴシック"/>
              </a:rPr>
              <a:pPr/>
              <a:t>‹#›</a:t>
            </a:fld>
            <a:endParaRPr lang="en-US" altLang="ja-JP"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49942078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2906714"/>
            <a:ext cx="7516091" cy="150018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13084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latin typeface="Calibri"/>
                <a:ea typeface="ＭＳ Ｐゴシック"/>
              </a:rPr>
              <a:t>A. Yamamoto, 160601</a:t>
            </a:r>
            <a:endParaRPr lang="en-US" altLang="ja-JP">
              <a:latin typeface="Calibri"/>
              <a:ea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altLang="ja-JP" smtClean="0">
                <a:latin typeface="Calibri"/>
                <a:ea typeface="ＭＳ Ｐゴシック"/>
              </a:rPr>
              <a:t>ILC </a:t>
            </a:r>
            <a:endParaRPr lang="en-US" altLang="ja-JP">
              <a:latin typeface="Calibri"/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F8823E-8C06-F14C-AB58-4ACEEE596A86}" type="slidenum">
              <a:rPr lang="en-US" altLang="ja-JP">
                <a:latin typeface="Calibri"/>
                <a:ea typeface="ＭＳ Ｐゴシック"/>
              </a:rPr>
              <a:pPr/>
              <a:t>‹#›</a:t>
            </a:fld>
            <a:endParaRPr lang="en-US" altLang="ja-JP"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35443583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latin typeface="Calibri"/>
                <a:ea typeface="ＭＳ Ｐゴシック"/>
              </a:rPr>
              <a:t>A. Yamamoto, 160601</a:t>
            </a:r>
            <a:endParaRPr lang="en-US" altLang="ja-JP">
              <a:latin typeface="Calibri"/>
              <a:ea typeface="ＭＳ Ｐゴシック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altLang="ja-JP" smtClean="0">
                <a:latin typeface="Calibri"/>
                <a:ea typeface="ＭＳ Ｐゴシック"/>
              </a:rPr>
              <a:t>ILC </a:t>
            </a:r>
            <a:endParaRPr lang="en-US" altLang="ja-JP">
              <a:latin typeface="Calibri"/>
              <a:ea typeface="ＭＳ Ｐゴシック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9E09B2-0514-1546-A166-23950B4B724D}" type="slidenum">
              <a:rPr lang="en-US" altLang="ja-JP">
                <a:latin typeface="Calibri"/>
                <a:ea typeface="ＭＳ Ｐゴシック"/>
              </a:rPr>
              <a:pPr/>
              <a:t>‹#›</a:t>
            </a:fld>
            <a:endParaRPr lang="en-US" altLang="ja-JP"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95915418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1847273"/>
            <a:ext cx="3574473" cy="3891587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834076" indent="-310254">
              <a:defRPr sz="1800">
                <a:latin typeface="Arial"/>
                <a:cs typeface="Arial"/>
              </a:defRPr>
            </a:lvl3pPr>
            <a:lvl4pPr marL="1092380" indent="-261190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5013" indent="-207797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09" y="1847273"/>
            <a:ext cx="3574473" cy="3891587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 defTabSz="334785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>
          <a:xfrm>
            <a:off x="230424" y="6386014"/>
            <a:ext cx="1962491" cy="365125"/>
          </a:xfrm>
        </p:spPr>
        <p:txBody>
          <a:bodyPr/>
          <a:lstStyle>
            <a:lvl1pPr>
              <a:defRPr sz="1000">
                <a:solidFill>
                  <a:srgbClr val="7F7F7F"/>
                </a:solidFill>
              </a:defRPr>
            </a:lvl1pPr>
          </a:lstStyle>
          <a:p>
            <a:pPr algn="l"/>
            <a:r>
              <a:rPr lang="en-US" altLang="ja-JP" smtClean="0">
                <a:latin typeface="Calibri"/>
                <a:ea typeface="ＭＳ Ｐゴシック"/>
              </a:rPr>
              <a:t>A. Yamamoto, 160601</a:t>
            </a:r>
            <a:endParaRPr lang="en-US" altLang="ja-JP" dirty="0">
              <a:latin typeface="Calibri"/>
              <a:ea typeface="ＭＳ Ｐゴシック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3669419" y="6389166"/>
            <a:ext cx="1639455" cy="365125"/>
          </a:xfrm>
        </p:spPr>
        <p:txBody>
          <a:bodyPr/>
          <a:lstStyle>
            <a:lvl1pPr algn="ctr">
              <a:defRPr sz="1000">
                <a:solidFill>
                  <a:srgbClr val="7F7F7F"/>
                </a:solidFill>
              </a:defRPr>
            </a:lvl1pPr>
          </a:lstStyle>
          <a:p>
            <a:r>
              <a:rPr lang="en-US" altLang="ja-JP" smtClean="0">
                <a:latin typeface="Calibri"/>
                <a:ea typeface="ＭＳ Ｐゴシック"/>
              </a:rPr>
              <a:t>ILC </a:t>
            </a:r>
            <a:endParaRPr lang="en-US" altLang="ja-JP" dirty="0">
              <a:latin typeface="Calibri"/>
              <a:ea typeface="ＭＳ Ｐゴシック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6843516" y="6398302"/>
            <a:ext cx="2133023" cy="365125"/>
          </a:xfrm>
        </p:spPr>
        <p:txBody>
          <a:bodyPr/>
          <a:lstStyle>
            <a:lvl1pPr algn="r">
              <a:defRPr sz="1000">
                <a:solidFill>
                  <a:srgbClr val="7F7F7F"/>
                </a:solidFill>
              </a:defRPr>
            </a:lvl1pPr>
          </a:lstStyle>
          <a:p>
            <a:fld id="{C52D36FA-D854-2F43-B7F5-49DF092B0D8A}" type="slidenum">
              <a:rPr lang="en-US" altLang="ja-JP" smtClean="0">
                <a:latin typeface="Calibri"/>
                <a:ea typeface="ＭＳ Ｐゴシック"/>
              </a:rPr>
              <a:pPr/>
              <a:t>‹#›</a:t>
            </a:fld>
            <a:endParaRPr lang="en-US" altLang="ja-JP" dirty="0"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96860583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1699672"/>
            <a:ext cx="3671455" cy="47042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latin typeface="Arial"/>
                <a:cs typeface="Arial"/>
              </a:defRPr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699696"/>
            <a:ext cx="3609880" cy="47040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1800" b="1">
                <a:latin typeface="Arial"/>
                <a:cs typeface="Arial"/>
              </a:defRPr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831273" y="2332183"/>
            <a:ext cx="3671455" cy="3502120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834076" indent="-310254">
              <a:defRPr sz="1800">
                <a:latin typeface="Arial"/>
                <a:cs typeface="Arial"/>
              </a:defRPr>
            </a:lvl3pPr>
            <a:lvl4pPr marL="1092380" indent="-261190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5013" indent="-207797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702848" y="2332183"/>
            <a:ext cx="3609880" cy="3502119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 defTabSz="334785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latin typeface="Calibri"/>
                <a:ea typeface="ＭＳ Ｐゴシック"/>
              </a:rPr>
              <a:t>A. Yamamoto, 160601</a:t>
            </a:r>
            <a:endParaRPr lang="en-US" altLang="ja-JP">
              <a:latin typeface="Calibri"/>
              <a:ea typeface="ＭＳ Ｐゴシック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altLang="ja-JP" smtClean="0">
                <a:latin typeface="Calibri"/>
                <a:ea typeface="ＭＳ Ｐゴシック"/>
              </a:rPr>
              <a:t>ILC </a:t>
            </a:r>
            <a:endParaRPr lang="en-US" altLang="ja-JP">
              <a:latin typeface="Calibri"/>
              <a:ea typeface="ＭＳ Ｐゴシック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373672AA-592F-6942-B761-43F88F973905}" type="slidenum">
              <a:rPr lang="en-US" altLang="ja-JP">
                <a:latin typeface="Calibri"/>
                <a:ea typeface="ＭＳ Ｐゴシック"/>
              </a:rPr>
              <a:pPr/>
              <a:t>‹#›</a:t>
            </a:fld>
            <a:endParaRPr lang="en-US" altLang="ja-JP"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06597367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latin typeface="Calibri"/>
                <a:ea typeface="ＭＳ Ｐゴシック"/>
              </a:rPr>
              <a:t>A. Yamamoto, 160601</a:t>
            </a:r>
            <a:endParaRPr lang="en-US" altLang="ja-JP">
              <a:latin typeface="Calibri"/>
              <a:ea typeface="ＭＳ Ｐゴシック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altLang="ja-JP" smtClean="0">
                <a:latin typeface="Calibri"/>
                <a:ea typeface="ＭＳ Ｐゴシック"/>
              </a:rPr>
              <a:t>ILC </a:t>
            </a:r>
            <a:endParaRPr lang="en-US" altLang="ja-JP">
              <a:latin typeface="Calibri"/>
              <a:ea typeface="ＭＳ Ｐゴシック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0A7ECD-FBF0-684B-BEF4-069EFC372176}" type="slidenum">
              <a:rPr lang="en-US" altLang="ja-JP">
                <a:latin typeface="Calibri"/>
                <a:ea typeface="ＭＳ Ｐゴシック"/>
              </a:rPr>
              <a:pPr/>
              <a:t>‹#›</a:t>
            </a:fld>
            <a:endParaRPr lang="en-US" altLang="ja-JP"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88744513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1031394"/>
            <a:ext cx="2634241" cy="65424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5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1031394"/>
            <a:ext cx="4737677" cy="4733636"/>
          </a:xfrm>
          <a:prstGeom prst="rect">
            <a:avLst/>
          </a:prstGeom>
        </p:spPr>
        <p:txBody>
          <a:bodyPr/>
          <a:lstStyle>
            <a:lvl1pPr>
              <a:defRPr sz="2700" baseline="0"/>
            </a:lvl1pPr>
            <a:lvl2pPr>
              <a:defRPr sz="22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831879"/>
            <a:ext cx="2634242" cy="39331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 b="1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latin typeface="Calibri"/>
                <a:ea typeface="ＭＳ Ｐゴシック"/>
              </a:rPr>
              <a:t>A. Yamamoto, 160601</a:t>
            </a:r>
            <a:endParaRPr lang="en-US" altLang="ja-JP">
              <a:latin typeface="Calibri"/>
              <a:ea typeface="ＭＳ Ｐゴシック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altLang="ja-JP" smtClean="0">
                <a:latin typeface="Calibri"/>
                <a:ea typeface="ＭＳ Ｐゴシック"/>
              </a:rPr>
              <a:t>ILC </a:t>
            </a:r>
            <a:endParaRPr lang="en-US" altLang="ja-JP">
              <a:latin typeface="Calibri"/>
              <a:ea typeface="ＭＳ Ｐゴシック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9ABB24-6835-A041-833C-62B0276E5BB0}" type="slidenum">
              <a:rPr lang="en-US" altLang="ja-JP">
                <a:latin typeface="Calibri"/>
                <a:ea typeface="ＭＳ Ｐゴシック"/>
              </a:rPr>
              <a:pPr/>
              <a:t>‹#›</a:t>
            </a:fld>
            <a:endParaRPr lang="en-US" altLang="ja-JP"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21877593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672061"/>
            <a:ext cx="5486400" cy="566738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2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940"/>
            <a:ext cx="5486400" cy="3540606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238799"/>
            <a:ext cx="5486400" cy="8048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>
                <a:latin typeface="Arial"/>
                <a:cs typeface="Arial"/>
              </a:defRPr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latin typeface="Calibri"/>
                <a:ea typeface="ＭＳ Ｐゴシック"/>
              </a:rPr>
              <a:t>A. Yamamoto, 160601</a:t>
            </a:r>
            <a:endParaRPr lang="en-US" altLang="ja-JP">
              <a:latin typeface="Calibri"/>
              <a:ea typeface="ＭＳ Ｐゴシック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altLang="ja-JP" smtClean="0">
                <a:latin typeface="Calibri"/>
                <a:ea typeface="ＭＳ Ｐゴシック"/>
              </a:rPr>
              <a:t>ILC </a:t>
            </a:r>
            <a:endParaRPr lang="en-US" altLang="ja-JP">
              <a:latin typeface="Calibri"/>
              <a:ea typeface="ＭＳ Ｐゴシック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2AFC3D-8835-BE4E-869B-69A2EE81BD9C}" type="slidenum">
              <a:rPr lang="en-US" altLang="ja-JP">
                <a:latin typeface="Calibri"/>
                <a:ea typeface="ＭＳ Ｐゴシック"/>
              </a:rPr>
              <a:pPr/>
              <a:t>‹#›</a:t>
            </a:fld>
            <a:endParaRPr lang="en-US" altLang="ja-JP"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98860463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545" y="0"/>
            <a:ext cx="9155545" cy="6869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7886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160601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58BE-5C52-6D47-90A5-230F07DACC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6082264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89" y="274205"/>
            <a:ext cx="8229023" cy="1143000"/>
          </a:xfrm>
          <a:prstGeom prst="rect">
            <a:avLst/>
          </a:prstGeom>
        </p:spPr>
        <p:txBody>
          <a:bodyPr lIns="83119" tIns="41559" rIns="83119" bIns="41559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latin typeface="Calibri"/>
                <a:ea typeface="ＭＳ Ｐゴシック"/>
              </a:rPr>
              <a:t>A. Yamamoto, 160601</a:t>
            </a:r>
            <a:endParaRPr lang="en-US" altLang="ja-JP">
              <a:latin typeface="Calibri"/>
              <a:ea typeface="ＭＳ Ｐゴシック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latin typeface="Calibri"/>
                <a:ea typeface="ＭＳ Ｐゴシック"/>
              </a:rPr>
              <a:t>ILC </a:t>
            </a:r>
            <a:endParaRPr lang="en-US" altLang="ja-JP">
              <a:latin typeface="Calibri"/>
              <a:ea typeface="ＭＳ Ｐゴシック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B4B0CB-BA07-3C4F-82F2-3A5967B06585}" type="slidenum">
              <a:rPr lang="en-US" altLang="ja-JP">
                <a:latin typeface="Calibri"/>
                <a:ea typeface="ＭＳ Ｐゴシック"/>
              </a:rPr>
              <a:pPr/>
              <a:t>‹#›</a:t>
            </a:fld>
            <a:endParaRPr lang="en-US" altLang="ja-JP"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327539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16:9 Arup Mai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74635" y="190507"/>
            <a:ext cx="8791575" cy="68394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ts val="3400"/>
              </a:lnSpc>
              <a:spcBef>
                <a:spcPts val="0"/>
              </a:spcBef>
              <a:defRPr sz="3200">
                <a:solidFill>
                  <a:srgbClr val="00143E"/>
                </a:solidFill>
                <a:latin typeface="Times New Roman"/>
                <a:cs typeface="Times New Roman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261904"/>
            <a:ext cx="9144000" cy="596096"/>
          </a:xfrm>
          <a:prstGeom prst="rect">
            <a:avLst/>
          </a:prstGeom>
          <a:solidFill>
            <a:srgbClr val="0014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016"/>
            <a:endParaRPr kumimoji="0" lang="en-GB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10226" y="6418064"/>
            <a:ext cx="671849" cy="276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58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タイトル、コンテンツ、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89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4989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A. Yamamoto, 160601</a:t>
            </a:r>
            <a:endParaRPr lang="en-US" altLang="ja-JP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ILC </a:t>
            </a:r>
            <a:endParaRPr lang="en-US" altLang="ja-JP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6987F7-FBF1-4E4B-B28E-E4736FFC097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4676664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 smtClean="0">
                <a:latin typeface="Arial" charset="0"/>
              </a:defRPr>
            </a:lvl1pPr>
          </a:lstStyle>
          <a:p>
            <a:pPr>
              <a:defRPr/>
            </a:pPr>
            <a:r>
              <a:rPr lang="en-US" altLang="ja-JP" smtClean="0"/>
              <a:t>A. Yamamoto, 160601</a:t>
            </a: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 smtClean="0"/>
              <a:t>ILC 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 smtClean="0">
                <a:latin typeface="Arial" charset="0"/>
              </a:defRPr>
            </a:lvl1pPr>
          </a:lstStyle>
          <a:p>
            <a:pPr>
              <a:defRPr/>
            </a:pPr>
            <a:fld id="{43BD38BB-885F-754A-9B3C-F3AF24DB27E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781252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KEK-PIP ILC Shin MICHIZONO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46403498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KEK-PIP ILC Shin MICHIZONO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537178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160601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 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658BE-5C52-6D47-90A5-230F07DACC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0630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2.xml"/><Relationship Id="rId5" Type="http://schemas.openxmlformats.org/officeDocument/2006/relationships/slideLayout" Target="../slideLayouts/slideLayout33.xml"/><Relationship Id="rId6" Type="http://schemas.openxmlformats.org/officeDocument/2006/relationships/theme" Target="../theme/theme3.xml"/><Relationship Id="rId7" Type="http://schemas.openxmlformats.org/officeDocument/2006/relationships/image" Target="../media/image2.jpeg"/><Relationship Id="rId8" Type="http://schemas.openxmlformats.org/officeDocument/2006/relationships/image" Target="../media/image3.emf"/><Relationship Id="rId9" Type="http://schemas.openxmlformats.org/officeDocument/2006/relationships/image" Target="../media/image4.jpeg"/><Relationship Id="rId1" Type="http://schemas.openxmlformats.org/officeDocument/2006/relationships/slideLayout" Target="../slideLayouts/slideLayout29.xml"/><Relationship Id="rId2" Type="http://schemas.openxmlformats.org/officeDocument/2006/relationships/slideLayout" Target="../slideLayouts/slideLayout3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theme" Target="../theme/theme4.xml"/><Relationship Id="rId6" Type="http://schemas.openxmlformats.org/officeDocument/2006/relationships/image" Target="../media/image2.jpeg"/><Relationship Id="rId7" Type="http://schemas.openxmlformats.org/officeDocument/2006/relationships/image" Target="../media/image3.emf"/><Relationship Id="rId8" Type="http://schemas.openxmlformats.org/officeDocument/2006/relationships/image" Target="../media/image4.jpeg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2.xml"/><Relationship Id="rId6" Type="http://schemas.openxmlformats.org/officeDocument/2006/relationships/theme" Target="../theme/theme5.xml"/><Relationship Id="rId7" Type="http://schemas.openxmlformats.org/officeDocument/2006/relationships/image" Target="../media/image2.jpeg"/><Relationship Id="rId8" Type="http://schemas.openxmlformats.org/officeDocument/2006/relationships/image" Target="../media/image3.emf"/><Relationship Id="rId9" Type="http://schemas.openxmlformats.org/officeDocument/2006/relationships/image" Target="../media/image4.jpeg"/><Relationship Id="rId1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9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4.xml"/><Relationship Id="rId13" Type="http://schemas.openxmlformats.org/officeDocument/2006/relationships/slideLayout" Target="../slideLayouts/slideLayout55.xml"/><Relationship Id="rId14" Type="http://schemas.openxmlformats.org/officeDocument/2006/relationships/theme" Target="../theme/theme6.xml"/><Relationship Id="rId15" Type="http://schemas.openxmlformats.org/officeDocument/2006/relationships/image" Target="../media/image5.emf"/><Relationship Id="rId16" Type="http://schemas.openxmlformats.org/officeDocument/2006/relationships/image" Target="../media/image6.emf"/><Relationship Id="rId17" Type="http://schemas.openxmlformats.org/officeDocument/2006/relationships/image" Target="../media/image7.emf"/><Relationship Id="rId1" Type="http://schemas.openxmlformats.org/officeDocument/2006/relationships/slideLayout" Target="../slideLayouts/slideLayout43.xml"/><Relationship Id="rId2" Type="http://schemas.openxmlformats.org/officeDocument/2006/relationships/slideLayout" Target="../slideLayouts/slideLayout44.xml"/><Relationship Id="rId3" Type="http://schemas.openxmlformats.org/officeDocument/2006/relationships/slideLayout" Target="../slideLayouts/slideLayout45.xml"/><Relationship Id="rId4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7.xml"/><Relationship Id="rId6" Type="http://schemas.openxmlformats.org/officeDocument/2006/relationships/slideLayout" Target="../slideLayouts/slideLayout48.xml"/><Relationship Id="rId7" Type="http://schemas.openxmlformats.org/officeDocument/2006/relationships/slideLayout" Target="../slideLayouts/slideLayout49.xml"/><Relationship Id="rId8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2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67.xml"/><Relationship Id="rId13" Type="http://schemas.openxmlformats.org/officeDocument/2006/relationships/slideLayout" Target="../slideLayouts/slideLayout68.xml"/><Relationship Id="rId14" Type="http://schemas.openxmlformats.org/officeDocument/2006/relationships/slideLayout" Target="../slideLayouts/slideLayout69.xml"/><Relationship Id="rId15" Type="http://schemas.openxmlformats.org/officeDocument/2006/relationships/theme" Target="../theme/theme7.xml"/><Relationship Id="rId16" Type="http://schemas.openxmlformats.org/officeDocument/2006/relationships/image" Target="../media/image5.emf"/><Relationship Id="rId17" Type="http://schemas.openxmlformats.org/officeDocument/2006/relationships/image" Target="../media/image6.emf"/><Relationship Id="rId18" Type="http://schemas.openxmlformats.org/officeDocument/2006/relationships/image" Target="../media/image7.emf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0.xml"/><Relationship Id="rId12" Type="http://schemas.openxmlformats.org/officeDocument/2006/relationships/slideLayout" Target="../slideLayouts/slideLayout81.xml"/><Relationship Id="rId13" Type="http://schemas.openxmlformats.org/officeDocument/2006/relationships/slideLayout" Target="../slideLayouts/slideLayout82.xml"/><Relationship Id="rId14" Type="http://schemas.openxmlformats.org/officeDocument/2006/relationships/slideLayout" Target="../slideLayouts/slideLayout83.xml"/><Relationship Id="rId15" Type="http://schemas.openxmlformats.org/officeDocument/2006/relationships/slideLayout" Target="../slideLayouts/slideLayout84.xml"/><Relationship Id="rId16" Type="http://schemas.openxmlformats.org/officeDocument/2006/relationships/slideLayout" Target="../slideLayouts/slideLayout85.xml"/><Relationship Id="rId17" Type="http://schemas.openxmlformats.org/officeDocument/2006/relationships/theme" Target="../theme/theme8.xml"/><Relationship Id="rId18" Type="http://schemas.openxmlformats.org/officeDocument/2006/relationships/image" Target="../media/image9.emf"/><Relationship Id="rId19" Type="http://schemas.openxmlformats.org/officeDocument/2006/relationships/image" Target="../media/image10.emf"/><Relationship Id="rId1" Type="http://schemas.openxmlformats.org/officeDocument/2006/relationships/slideLayout" Target="../slideLayouts/slideLayout70.xml"/><Relationship Id="rId2" Type="http://schemas.openxmlformats.org/officeDocument/2006/relationships/slideLayout" Target="../slideLayouts/slideLayout71.xml"/><Relationship Id="rId3" Type="http://schemas.openxmlformats.org/officeDocument/2006/relationships/slideLayout" Target="../slideLayouts/slideLayout72.xml"/><Relationship Id="rId4" Type="http://schemas.openxmlformats.org/officeDocument/2006/relationships/slideLayout" Target="../slideLayouts/slideLayout73.xml"/><Relationship Id="rId5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6.xml"/><Relationship Id="rId8" Type="http://schemas.openxmlformats.org/officeDocument/2006/relationships/slideLayout" Target="../slideLayouts/slideLayout77.xml"/><Relationship Id="rId9" Type="http://schemas.openxmlformats.org/officeDocument/2006/relationships/slideLayout" Target="../slideLayouts/slideLayout78.xml"/><Relationship Id="rId10" Type="http://schemas.openxmlformats.org/officeDocument/2006/relationships/slideLayout" Target="../slideLayouts/slideLayout7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A. Yamamoto, 160601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ILC 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3658BE-5C52-6D47-90A5-230F07DACC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5067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823" r:id="rId12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Osaka" charset="0"/>
              </a:rPr>
              <a:t>A. Yamamoto, 160601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Osaka" charset="0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Osaka" charset="0"/>
              </a:rPr>
              <a:t>ILC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Osaka" charset="0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A8B60-5C01-C045-B858-59631D46911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Osaka" charset="0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  <a:cs typeface="Osak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886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  <p:sldLayoutId id="2147483696" r:id="rId15"/>
    <p:sldLayoutId id="2147483697" r:id="rId16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847725" y="6264275"/>
            <a:ext cx="8075613" cy="0"/>
          </a:xfrm>
          <a:prstGeom prst="line">
            <a:avLst/>
          </a:prstGeom>
          <a:noFill/>
          <a:ln w="19050" cap="flat">
            <a:solidFill>
              <a:srgbClr val="88B8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0" lang="en-GB" sz="4200" b="1">
              <a:solidFill>
                <a:srgbClr val="000000"/>
              </a:solidFill>
              <a:latin typeface="Gill Sans" charset="0"/>
              <a:ea typeface="ヒラギノ角ゴ ProN W3"/>
              <a:cs typeface="ヒラギノ角ゴ ProN W3"/>
              <a:sym typeface="Gill Sans" charset="0"/>
            </a:endParaRPr>
          </a:p>
        </p:txBody>
      </p:sp>
      <p:sp>
        <p:nvSpPr>
          <p:cNvPr id="3075" name="Line 3"/>
          <p:cNvSpPr>
            <a:spLocks noChangeShapeType="1"/>
          </p:cNvSpPr>
          <p:nvPr/>
        </p:nvSpPr>
        <p:spPr bwMode="auto">
          <a:xfrm>
            <a:off x="849313" y="614363"/>
            <a:ext cx="8074025" cy="0"/>
          </a:xfrm>
          <a:prstGeom prst="line">
            <a:avLst/>
          </a:prstGeom>
          <a:noFill/>
          <a:ln w="19050" cap="flat">
            <a:solidFill>
              <a:srgbClr val="FF993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0" lang="en-GB" sz="4200" b="1">
              <a:solidFill>
                <a:srgbClr val="000000"/>
              </a:solidFill>
              <a:latin typeface="Gill Sans" charset="0"/>
              <a:ea typeface="ヒラギノ角ゴ ProN W3"/>
              <a:cs typeface="ヒラギノ角ゴ ProN W3"/>
              <a:sym typeface="Gill Sans" charset="0"/>
            </a:endParaRPr>
          </a:p>
        </p:txBody>
      </p:sp>
      <p:pic>
        <p:nvPicPr>
          <p:cNvPr id="2054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59632" cy="566330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</p:pic>
      <p:sp>
        <p:nvSpPr>
          <p:cNvPr id="205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403648" y="0"/>
            <a:ext cx="6408712" cy="692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>
                <a:sym typeface="Arial" charset="0"/>
              </a:rPr>
              <a:t>Click to edit Master title style</a:t>
            </a:r>
          </a:p>
        </p:txBody>
      </p:sp>
      <p:pic>
        <p:nvPicPr>
          <p:cNvPr id="9" name="Image 8" descr="xfel-logo.emf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1523" t="11676"/>
          <a:stretch>
            <a:fillRect/>
          </a:stretch>
        </p:blipFill>
        <p:spPr>
          <a:xfrm>
            <a:off x="7812360" y="0"/>
            <a:ext cx="1331640" cy="605191"/>
          </a:xfrm>
          <a:prstGeom prst="rect">
            <a:avLst/>
          </a:prstGeom>
        </p:spPr>
      </p:pic>
      <p:sp>
        <p:nvSpPr>
          <p:cNvPr id="10" name="ZoneTexte 9"/>
          <p:cNvSpPr txBox="1"/>
          <p:nvPr userDrawn="1"/>
        </p:nvSpPr>
        <p:spPr>
          <a:xfrm>
            <a:off x="7829164" y="3612"/>
            <a:ext cx="2712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GB" sz="2800" b="1" dirty="0" err="1">
                <a:solidFill>
                  <a:srgbClr val="000000"/>
                </a:solidFill>
                <a:latin typeface="Script MT Bold" pitchFamily="66" charset="0"/>
                <a:ea typeface="ヒラギノ角ゴ ProN W3"/>
                <a:cs typeface="ヒラギノ角ゴ ProN W3"/>
                <a:sym typeface="Gill Sans" charset="0"/>
              </a:rPr>
              <a:t>i</a:t>
            </a:r>
            <a:endParaRPr kumimoji="0" lang="en-GB" sz="4000" b="1" dirty="0">
              <a:solidFill>
                <a:srgbClr val="000000"/>
              </a:solidFill>
              <a:latin typeface="Script MT Bold" pitchFamily="66" charset="0"/>
              <a:ea typeface="ヒラギノ角ゴ ProN W3"/>
              <a:cs typeface="ヒラギノ角ゴ ProN W3"/>
              <a:sym typeface="Gill Sans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3" y="6246082"/>
            <a:ext cx="750124" cy="611918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2"/>
          </p:nvPr>
        </p:nvSpPr>
        <p:spPr>
          <a:xfrm>
            <a:off x="585904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1" smtClean="0">
                <a:solidFill>
                  <a:srgbClr val="5F5F5F">
                    <a:tint val="75000"/>
                  </a:srgbClr>
                </a:solidFill>
                <a:latin typeface="Arial" charset="0"/>
                <a:ea typeface="ヒラギノ角ゴ ProN W3"/>
                <a:cs typeface="ヒラギノ角ゴ ProN W3"/>
              </a:rPr>
              <a:t>A. Yamamoto, 160601</a:t>
            </a:r>
            <a:endParaRPr kumimoji="0" lang="en-US" b="1" dirty="0">
              <a:solidFill>
                <a:srgbClr val="5F5F5F">
                  <a:tint val="75000"/>
                </a:srgbClr>
              </a:solidFill>
              <a:latin typeface="Arial" charset="0"/>
              <a:ea typeface="ヒラギノ角ゴ ProN W3"/>
              <a:cs typeface="ヒラギノ角ゴ ProN W3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3124200" y="648544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1" smtClean="0">
                <a:solidFill>
                  <a:srgbClr val="5F5F5F">
                    <a:tint val="75000"/>
                  </a:srgbClr>
                </a:solidFill>
                <a:latin typeface="Arial" charset="0"/>
                <a:ea typeface="ヒラギノ角ゴ ProN W3"/>
                <a:cs typeface="ヒラギノ角ゴ ProN W3"/>
              </a:rPr>
              <a:t>ILC </a:t>
            </a:r>
            <a:endParaRPr kumimoji="0" lang="en-US" b="1" dirty="0">
              <a:solidFill>
                <a:srgbClr val="5F5F5F">
                  <a:tint val="75000"/>
                </a:srgbClr>
              </a:solidFill>
              <a:latin typeface="Arial" charset="0"/>
              <a:ea typeface="ヒラギノ角ゴ ProN W3"/>
              <a:cs typeface="ヒラギノ角ゴ ProN W3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4746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4F53C66D-ABF2-43CF-A407-3C809315B5B7}" type="slidenum">
              <a:rPr kumimoji="0" lang="en-US" b="1" smtClean="0">
                <a:solidFill>
                  <a:srgbClr val="5F5F5F">
                    <a:tint val="75000"/>
                  </a:srgbClr>
                </a:solidFill>
                <a:latin typeface="Arial" charset="0"/>
                <a:ea typeface="ヒラギノ角ゴ ProN W3"/>
                <a:cs typeface="ヒラギノ角ゴ ProN W3"/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kumimoji="0" lang="en-US" b="1" dirty="0">
              <a:solidFill>
                <a:srgbClr val="5F5F5F">
                  <a:tint val="75000"/>
                </a:srgbClr>
              </a:solidFill>
              <a:latin typeface="Arial" charset="0"/>
              <a:ea typeface="ヒラギノ角ゴ ProN W3"/>
              <a:cs typeface="ヒラギノ角ゴ ProN W3"/>
            </a:endParaRPr>
          </a:p>
        </p:txBody>
      </p:sp>
    </p:spTree>
    <p:extLst>
      <p:ext uri="{BB962C8B-B14F-4D97-AF65-F5344CB8AC3E}">
        <p14:creationId xmlns:p14="http://schemas.microsoft.com/office/powerpoint/2010/main" val="3791221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  <a:sym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ヒラギノ角ゴ ProN W6" charset="0"/>
          <a:cs typeface="ヒラギノ角ゴ ProN W6" charset="0"/>
          <a:sym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ヒラギノ角ゴ ProN W6" charset="0"/>
          <a:cs typeface="ヒラギノ角ゴ ProN W6" charset="0"/>
          <a:sym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ヒラギノ角ゴ ProN W6" charset="0"/>
          <a:cs typeface="ヒラギノ角ゴ ProN W6" charset="0"/>
          <a:sym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ヒラギノ角ゴ ProN W6" charset="0"/>
          <a:cs typeface="ヒラギノ角ゴ ProN W6" charset="0"/>
          <a:sym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ヒラギノ角ゴ ProN W6" charset="0"/>
          <a:cs typeface="ヒラギノ角ゴ ProN W6" charset="0"/>
          <a:sym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ヒラギノ角ゴ ProN W6" charset="0"/>
          <a:cs typeface="ヒラギノ角ゴ ProN W6" charset="0"/>
          <a:sym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ヒラギノ角ゴ ProN W6" charset="0"/>
          <a:cs typeface="ヒラギノ角ゴ ProN W6" charset="0"/>
          <a:sym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ヒラギノ角ゴ ProN W6" charset="0"/>
          <a:cs typeface="ヒラギノ角ゴ ProN W6" charset="0"/>
          <a:sym typeface="Arial" charset="0"/>
        </a:defRPr>
      </a:lvl9pPr>
    </p:titleStyle>
    <p:bodyStyle>
      <a:lvl1pPr algn="l" rtl="0" eaLnBrk="0" fontAlgn="base" hangingPunct="0">
        <a:spcBef>
          <a:spcPts val="500"/>
        </a:spcBef>
        <a:spcAft>
          <a:spcPct val="0"/>
        </a:spcAft>
        <a:defRPr sz="2000">
          <a:solidFill>
            <a:srgbClr val="333333"/>
          </a:solidFill>
          <a:latin typeface="+mn-lt"/>
          <a:ea typeface="+mn-ea"/>
          <a:cs typeface="+mn-cs"/>
          <a:sym typeface="Arial" charset="0"/>
        </a:defRPr>
      </a:lvl1pPr>
      <a:lvl2pPr marL="742950" indent="-285750" algn="l" rtl="0" eaLnBrk="0" fontAlgn="base" hangingPunct="0">
        <a:spcBef>
          <a:spcPts val="400"/>
        </a:spcBef>
        <a:spcAft>
          <a:spcPct val="0"/>
        </a:spcAft>
        <a:buClr>
          <a:srgbClr val="ACACAC"/>
        </a:buClr>
        <a:buSzPct val="100000"/>
        <a:buFont typeface="Arial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2pPr>
      <a:lvl3pPr marL="1143000" indent="-228600" algn="l" rtl="0" eaLnBrk="0" fontAlgn="base" hangingPunct="0">
        <a:spcBef>
          <a:spcPts val="400"/>
        </a:spcBef>
        <a:spcAft>
          <a:spcPct val="0"/>
        </a:spcAft>
        <a:buClr>
          <a:srgbClr val="5F5F5F"/>
        </a:buClr>
        <a:buSzPct val="100000"/>
        <a:buFont typeface="Arial" charset="0"/>
        <a:buChar char="•"/>
        <a:defRPr sz="16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3pPr>
      <a:lvl4pPr marL="1333500" algn="l" rtl="0" eaLnBrk="0" fontAlgn="base" hangingPunct="0">
        <a:spcBef>
          <a:spcPts val="400"/>
        </a:spcBef>
        <a:spcAft>
          <a:spcPct val="0"/>
        </a:spcAft>
        <a:buClr>
          <a:srgbClr val="5F5F5F"/>
        </a:buClr>
        <a:buSzPct val="100000"/>
        <a:buFont typeface="Arial" charset="0"/>
        <a:defRPr sz="16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4pPr>
      <a:lvl5pPr marL="1828800" algn="l" rtl="0" eaLnBrk="0" fontAlgn="base" hangingPunct="0">
        <a:spcBef>
          <a:spcPts val="400"/>
        </a:spcBef>
        <a:spcAft>
          <a:spcPct val="0"/>
        </a:spcAft>
        <a:buClr>
          <a:srgbClr val="5F5F5F"/>
        </a:buClr>
        <a:buSzPct val="100000"/>
        <a:buFont typeface="Arial" charset="0"/>
        <a:defRPr sz="16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5pPr>
      <a:lvl6pPr marL="2286000" algn="l" rtl="0" fontAlgn="base">
        <a:spcBef>
          <a:spcPts val="400"/>
        </a:spcBef>
        <a:spcAft>
          <a:spcPct val="0"/>
        </a:spcAft>
        <a:buClr>
          <a:srgbClr val="5F5F5F"/>
        </a:buClr>
        <a:buSzPct val="100000"/>
        <a:buFont typeface="Arial" charset="0"/>
        <a:defRPr sz="16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2743200" algn="l" rtl="0" fontAlgn="base">
        <a:spcBef>
          <a:spcPts val="400"/>
        </a:spcBef>
        <a:spcAft>
          <a:spcPct val="0"/>
        </a:spcAft>
        <a:buClr>
          <a:srgbClr val="5F5F5F"/>
        </a:buClr>
        <a:buSzPct val="100000"/>
        <a:buFont typeface="Arial" charset="0"/>
        <a:defRPr sz="16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3200400" algn="l" rtl="0" fontAlgn="base">
        <a:spcBef>
          <a:spcPts val="400"/>
        </a:spcBef>
        <a:spcAft>
          <a:spcPct val="0"/>
        </a:spcAft>
        <a:buClr>
          <a:srgbClr val="5F5F5F"/>
        </a:buClr>
        <a:buSzPct val="100000"/>
        <a:buFont typeface="Arial" charset="0"/>
        <a:defRPr sz="16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3657600" algn="l" rtl="0" fontAlgn="base">
        <a:spcBef>
          <a:spcPts val="400"/>
        </a:spcBef>
        <a:spcAft>
          <a:spcPct val="0"/>
        </a:spcAft>
        <a:buClr>
          <a:srgbClr val="5F5F5F"/>
        </a:buClr>
        <a:buSzPct val="100000"/>
        <a:buFont typeface="Arial" charset="0"/>
        <a:defRPr sz="16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847725" y="6264275"/>
            <a:ext cx="8075613" cy="0"/>
          </a:xfrm>
          <a:prstGeom prst="line">
            <a:avLst/>
          </a:prstGeom>
          <a:noFill/>
          <a:ln w="19050" cap="flat">
            <a:solidFill>
              <a:srgbClr val="88B8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0" lang="en-GB" sz="4200" b="1">
              <a:solidFill>
                <a:srgbClr val="000000"/>
              </a:solidFill>
              <a:latin typeface="Gill Sans" charset="0"/>
              <a:ea typeface="ヒラギノ角ゴ ProN W3"/>
              <a:cs typeface="ヒラギノ角ゴ ProN W3"/>
              <a:sym typeface="Gill Sans" charset="0"/>
            </a:endParaRPr>
          </a:p>
        </p:txBody>
      </p:sp>
      <p:sp>
        <p:nvSpPr>
          <p:cNvPr id="3075" name="Line 3"/>
          <p:cNvSpPr>
            <a:spLocks noChangeShapeType="1"/>
          </p:cNvSpPr>
          <p:nvPr/>
        </p:nvSpPr>
        <p:spPr bwMode="auto">
          <a:xfrm>
            <a:off x="849313" y="614363"/>
            <a:ext cx="8074025" cy="0"/>
          </a:xfrm>
          <a:prstGeom prst="line">
            <a:avLst/>
          </a:prstGeom>
          <a:noFill/>
          <a:ln w="19050" cap="flat">
            <a:solidFill>
              <a:srgbClr val="FF993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0" lang="en-GB" sz="4200" b="1">
              <a:solidFill>
                <a:srgbClr val="000000"/>
              </a:solidFill>
              <a:latin typeface="Gill Sans" charset="0"/>
              <a:ea typeface="ヒラギノ角ゴ ProN W3"/>
              <a:cs typeface="ヒラギノ角ゴ ProN W3"/>
              <a:sym typeface="Gill Sans" charset="0"/>
            </a:endParaRPr>
          </a:p>
        </p:txBody>
      </p:sp>
      <p:pic>
        <p:nvPicPr>
          <p:cNvPr id="2054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59632" cy="566330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</p:pic>
      <p:sp>
        <p:nvSpPr>
          <p:cNvPr id="205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403648" y="0"/>
            <a:ext cx="6408712" cy="692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>
                <a:sym typeface="Arial" charset="0"/>
              </a:rPr>
              <a:t>Click to edit Master title style</a:t>
            </a:r>
          </a:p>
        </p:txBody>
      </p:sp>
      <p:pic>
        <p:nvPicPr>
          <p:cNvPr id="9" name="Image 8" descr="xfel-logo.emf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1523" t="11676"/>
          <a:stretch>
            <a:fillRect/>
          </a:stretch>
        </p:blipFill>
        <p:spPr>
          <a:xfrm>
            <a:off x="7812360" y="0"/>
            <a:ext cx="1331640" cy="605191"/>
          </a:xfrm>
          <a:prstGeom prst="rect">
            <a:avLst/>
          </a:prstGeom>
        </p:spPr>
      </p:pic>
      <p:sp>
        <p:nvSpPr>
          <p:cNvPr id="10" name="ZoneTexte 9"/>
          <p:cNvSpPr txBox="1"/>
          <p:nvPr userDrawn="1"/>
        </p:nvSpPr>
        <p:spPr>
          <a:xfrm>
            <a:off x="7829164" y="3612"/>
            <a:ext cx="2712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GB" sz="2800" b="1" dirty="0" err="1">
                <a:solidFill>
                  <a:srgbClr val="000000"/>
                </a:solidFill>
                <a:latin typeface="Script MT Bold" pitchFamily="66" charset="0"/>
                <a:ea typeface="ヒラギノ角ゴ ProN W3"/>
                <a:cs typeface="ヒラギノ角ゴ ProN W3"/>
                <a:sym typeface="Gill Sans" charset="0"/>
              </a:rPr>
              <a:t>i</a:t>
            </a:r>
            <a:endParaRPr kumimoji="0" lang="en-GB" sz="4000" b="1" dirty="0">
              <a:solidFill>
                <a:srgbClr val="000000"/>
              </a:solidFill>
              <a:latin typeface="Script MT Bold" pitchFamily="66" charset="0"/>
              <a:ea typeface="ヒラギノ角ゴ ProN W3"/>
              <a:cs typeface="ヒラギノ角ゴ ProN W3"/>
              <a:sym typeface="Gill Sans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3" y="6246082"/>
            <a:ext cx="750124" cy="611918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2"/>
          </p:nvPr>
        </p:nvSpPr>
        <p:spPr>
          <a:xfrm>
            <a:off x="585904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1" smtClean="0">
                <a:solidFill>
                  <a:srgbClr val="5F5F5F">
                    <a:tint val="75000"/>
                  </a:srgbClr>
                </a:solidFill>
                <a:latin typeface="Arial" charset="0"/>
                <a:ea typeface="ヒラギノ角ゴ ProN W3"/>
                <a:cs typeface="ヒラギノ角ゴ ProN W3"/>
              </a:rPr>
              <a:t>A. Yamamoto, 160601</a:t>
            </a:r>
            <a:endParaRPr kumimoji="0" lang="en-US" b="1" dirty="0">
              <a:solidFill>
                <a:srgbClr val="5F5F5F">
                  <a:tint val="75000"/>
                </a:srgbClr>
              </a:solidFill>
              <a:latin typeface="Arial" charset="0"/>
              <a:ea typeface="ヒラギノ角ゴ ProN W3"/>
              <a:cs typeface="ヒラギノ角ゴ ProN W3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3124200" y="648544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1" smtClean="0">
                <a:solidFill>
                  <a:srgbClr val="5F5F5F">
                    <a:tint val="75000"/>
                  </a:srgbClr>
                </a:solidFill>
                <a:latin typeface="Arial" charset="0"/>
                <a:ea typeface="ヒラギノ角ゴ ProN W3"/>
                <a:cs typeface="ヒラギノ角ゴ ProN W3"/>
              </a:rPr>
              <a:t>ILC </a:t>
            </a:r>
            <a:endParaRPr kumimoji="0" lang="en-US" b="1" dirty="0">
              <a:solidFill>
                <a:srgbClr val="5F5F5F">
                  <a:tint val="75000"/>
                </a:srgbClr>
              </a:solidFill>
              <a:latin typeface="Arial" charset="0"/>
              <a:ea typeface="ヒラギノ角ゴ ProN W3"/>
              <a:cs typeface="ヒラギノ角ゴ ProN W3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4746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4F53C66D-ABF2-43CF-A407-3C809315B5B7}" type="slidenum">
              <a:rPr kumimoji="0" lang="en-US" b="1" smtClean="0">
                <a:solidFill>
                  <a:srgbClr val="5F5F5F">
                    <a:tint val="75000"/>
                  </a:srgbClr>
                </a:solidFill>
                <a:latin typeface="Arial" charset="0"/>
                <a:ea typeface="ヒラギノ角ゴ ProN W3"/>
                <a:cs typeface="ヒラギノ角ゴ ProN W3"/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kumimoji="0" lang="en-US" b="1" dirty="0">
              <a:solidFill>
                <a:srgbClr val="5F5F5F">
                  <a:tint val="75000"/>
                </a:srgbClr>
              </a:solidFill>
              <a:latin typeface="Arial" charset="0"/>
              <a:ea typeface="ヒラギノ角ゴ ProN W3"/>
              <a:cs typeface="ヒラギノ角ゴ ProN W3"/>
            </a:endParaRPr>
          </a:p>
        </p:txBody>
      </p:sp>
    </p:spTree>
    <p:extLst>
      <p:ext uri="{BB962C8B-B14F-4D97-AF65-F5344CB8AC3E}">
        <p14:creationId xmlns:p14="http://schemas.microsoft.com/office/powerpoint/2010/main" val="118449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2" r:id="rId4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  <a:sym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ヒラギノ角ゴ ProN W6" charset="0"/>
          <a:cs typeface="ヒラギノ角ゴ ProN W6" charset="0"/>
          <a:sym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ヒラギノ角ゴ ProN W6" charset="0"/>
          <a:cs typeface="ヒラギノ角ゴ ProN W6" charset="0"/>
          <a:sym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ヒラギノ角ゴ ProN W6" charset="0"/>
          <a:cs typeface="ヒラギノ角ゴ ProN W6" charset="0"/>
          <a:sym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ヒラギノ角ゴ ProN W6" charset="0"/>
          <a:cs typeface="ヒラギノ角ゴ ProN W6" charset="0"/>
          <a:sym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ヒラギノ角ゴ ProN W6" charset="0"/>
          <a:cs typeface="ヒラギノ角ゴ ProN W6" charset="0"/>
          <a:sym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ヒラギノ角ゴ ProN W6" charset="0"/>
          <a:cs typeface="ヒラギノ角ゴ ProN W6" charset="0"/>
          <a:sym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ヒラギノ角ゴ ProN W6" charset="0"/>
          <a:cs typeface="ヒラギノ角ゴ ProN W6" charset="0"/>
          <a:sym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ヒラギノ角ゴ ProN W6" charset="0"/>
          <a:cs typeface="ヒラギノ角ゴ ProN W6" charset="0"/>
          <a:sym typeface="Arial" charset="0"/>
        </a:defRPr>
      </a:lvl9pPr>
    </p:titleStyle>
    <p:bodyStyle>
      <a:lvl1pPr algn="l" rtl="0" eaLnBrk="0" fontAlgn="base" hangingPunct="0">
        <a:spcBef>
          <a:spcPts val="500"/>
        </a:spcBef>
        <a:spcAft>
          <a:spcPct val="0"/>
        </a:spcAft>
        <a:defRPr sz="2000">
          <a:solidFill>
            <a:srgbClr val="333333"/>
          </a:solidFill>
          <a:latin typeface="+mn-lt"/>
          <a:ea typeface="+mn-ea"/>
          <a:cs typeface="+mn-cs"/>
          <a:sym typeface="Arial" charset="0"/>
        </a:defRPr>
      </a:lvl1pPr>
      <a:lvl2pPr marL="742950" indent="-285750" algn="l" rtl="0" eaLnBrk="0" fontAlgn="base" hangingPunct="0">
        <a:spcBef>
          <a:spcPts val="400"/>
        </a:spcBef>
        <a:spcAft>
          <a:spcPct val="0"/>
        </a:spcAft>
        <a:buClr>
          <a:srgbClr val="ACACAC"/>
        </a:buClr>
        <a:buSzPct val="100000"/>
        <a:buFont typeface="Arial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2pPr>
      <a:lvl3pPr marL="1143000" indent="-228600" algn="l" rtl="0" eaLnBrk="0" fontAlgn="base" hangingPunct="0">
        <a:spcBef>
          <a:spcPts val="400"/>
        </a:spcBef>
        <a:spcAft>
          <a:spcPct val="0"/>
        </a:spcAft>
        <a:buClr>
          <a:srgbClr val="5F5F5F"/>
        </a:buClr>
        <a:buSzPct val="100000"/>
        <a:buFont typeface="Arial" charset="0"/>
        <a:buChar char="•"/>
        <a:defRPr sz="16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3pPr>
      <a:lvl4pPr marL="1333500" algn="l" rtl="0" eaLnBrk="0" fontAlgn="base" hangingPunct="0">
        <a:spcBef>
          <a:spcPts val="400"/>
        </a:spcBef>
        <a:spcAft>
          <a:spcPct val="0"/>
        </a:spcAft>
        <a:buClr>
          <a:srgbClr val="5F5F5F"/>
        </a:buClr>
        <a:buSzPct val="100000"/>
        <a:buFont typeface="Arial" charset="0"/>
        <a:defRPr sz="16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4pPr>
      <a:lvl5pPr marL="1828800" algn="l" rtl="0" eaLnBrk="0" fontAlgn="base" hangingPunct="0">
        <a:spcBef>
          <a:spcPts val="400"/>
        </a:spcBef>
        <a:spcAft>
          <a:spcPct val="0"/>
        </a:spcAft>
        <a:buClr>
          <a:srgbClr val="5F5F5F"/>
        </a:buClr>
        <a:buSzPct val="100000"/>
        <a:buFont typeface="Arial" charset="0"/>
        <a:defRPr sz="16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5pPr>
      <a:lvl6pPr marL="2286000" algn="l" rtl="0" fontAlgn="base">
        <a:spcBef>
          <a:spcPts val="400"/>
        </a:spcBef>
        <a:spcAft>
          <a:spcPct val="0"/>
        </a:spcAft>
        <a:buClr>
          <a:srgbClr val="5F5F5F"/>
        </a:buClr>
        <a:buSzPct val="100000"/>
        <a:buFont typeface="Arial" charset="0"/>
        <a:defRPr sz="16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2743200" algn="l" rtl="0" fontAlgn="base">
        <a:spcBef>
          <a:spcPts val="400"/>
        </a:spcBef>
        <a:spcAft>
          <a:spcPct val="0"/>
        </a:spcAft>
        <a:buClr>
          <a:srgbClr val="5F5F5F"/>
        </a:buClr>
        <a:buSzPct val="100000"/>
        <a:buFont typeface="Arial" charset="0"/>
        <a:defRPr sz="16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3200400" algn="l" rtl="0" fontAlgn="base">
        <a:spcBef>
          <a:spcPts val="400"/>
        </a:spcBef>
        <a:spcAft>
          <a:spcPct val="0"/>
        </a:spcAft>
        <a:buClr>
          <a:srgbClr val="5F5F5F"/>
        </a:buClr>
        <a:buSzPct val="100000"/>
        <a:buFont typeface="Arial" charset="0"/>
        <a:defRPr sz="16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3657600" algn="l" rtl="0" fontAlgn="base">
        <a:spcBef>
          <a:spcPts val="400"/>
        </a:spcBef>
        <a:spcAft>
          <a:spcPct val="0"/>
        </a:spcAft>
        <a:buClr>
          <a:srgbClr val="5F5F5F"/>
        </a:buClr>
        <a:buSzPct val="100000"/>
        <a:buFont typeface="Arial" charset="0"/>
        <a:defRPr sz="16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847725" y="6264275"/>
            <a:ext cx="8075613" cy="0"/>
          </a:xfrm>
          <a:prstGeom prst="line">
            <a:avLst/>
          </a:prstGeom>
          <a:noFill/>
          <a:ln w="19050" cap="flat">
            <a:solidFill>
              <a:srgbClr val="88B8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0" lang="en-GB" sz="4200" b="1">
              <a:solidFill>
                <a:srgbClr val="000000"/>
              </a:solidFill>
              <a:latin typeface="Gill Sans" charset="0"/>
              <a:ea typeface="ヒラギノ角ゴ ProN W3"/>
              <a:cs typeface="ヒラギノ角ゴ ProN W3"/>
              <a:sym typeface="Gill Sans" charset="0"/>
            </a:endParaRPr>
          </a:p>
        </p:txBody>
      </p:sp>
      <p:sp>
        <p:nvSpPr>
          <p:cNvPr id="3075" name="Line 3"/>
          <p:cNvSpPr>
            <a:spLocks noChangeShapeType="1"/>
          </p:cNvSpPr>
          <p:nvPr/>
        </p:nvSpPr>
        <p:spPr bwMode="auto">
          <a:xfrm>
            <a:off x="849313" y="614363"/>
            <a:ext cx="8074025" cy="0"/>
          </a:xfrm>
          <a:prstGeom prst="line">
            <a:avLst/>
          </a:prstGeom>
          <a:noFill/>
          <a:ln w="19050" cap="flat">
            <a:solidFill>
              <a:srgbClr val="FF993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0" lang="en-GB" sz="4200" b="1">
              <a:solidFill>
                <a:srgbClr val="000000"/>
              </a:solidFill>
              <a:latin typeface="Gill Sans" charset="0"/>
              <a:ea typeface="ヒラギノ角ゴ ProN W3"/>
              <a:cs typeface="ヒラギノ角ゴ ProN W3"/>
              <a:sym typeface="Gill Sans" charset="0"/>
            </a:endParaRPr>
          </a:p>
        </p:txBody>
      </p:sp>
      <p:pic>
        <p:nvPicPr>
          <p:cNvPr id="2054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59632" cy="566330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</p:pic>
      <p:sp>
        <p:nvSpPr>
          <p:cNvPr id="205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403648" y="0"/>
            <a:ext cx="6408712" cy="692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>
                <a:sym typeface="Arial" charset="0"/>
              </a:rPr>
              <a:t>Click to edit Master title style</a:t>
            </a:r>
          </a:p>
        </p:txBody>
      </p:sp>
      <p:pic>
        <p:nvPicPr>
          <p:cNvPr id="9" name="Image 8" descr="xfel-logo.emf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1523" t="11676"/>
          <a:stretch>
            <a:fillRect/>
          </a:stretch>
        </p:blipFill>
        <p:spPr>
          <a:xfrm>
            <a:off x="7812360" y="0"/>
            <a:ext cx="1331640" cy="605191"/>
          </a:xfrm>
          <a:prstGeom prst="rect">
            <a:avLst/>
          </a:prstGeom>
        </p:spPr>
      </p:pic>
      <p:sp>
        <p:nvSpPr>
          <p:cNvPr id="10" name="ZoneTexte 9"/>
          <p:cNvSpPr txBox="1"/>
          <p:nvPr userDrawn="1"/>
        </p:nvSpPr>
        <p:spPr>
          <a:xfrm>
            <a:off x="7829164" y="3612"/>
            <a:ext cx="2712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GB" sz="2800" b="1" dirty="0" err="1">
                <a:solidFill>
                  <a:srgbClr val="000000"/>
                </a:solidFill>
                <a:latin typeface="Script MT Bold" pitchFamily="66" charset="0"/>
                <a:ea typeface="ヒラギノ角ゴ ProN W3"/>
                <a:cs typeface="ヒラギノ角ゴ ProN W3"/>
                <a:sym typeface="Gill Sans" charset="0"/>
              </a:rPr>
              <a:t>i</a:t>
            </a:r>
            <a:endParaRPr kumimoji="0" lang="en-GB" sz="4000" b="1" dirty="0">
              <a:solidFill>
                <a:srgbClr val="000000"/>
              </a:solidFill>
              <a:latin typeface="Script MT Bold" pitchFamily="66" charset="0"/>
              <a:ea typeface="ヒラギノ角ゴ ProN W3"/>
              <a:cs typeface="ヒラギノ角ゴ ProN W3"/>
              <a:sym typeface="Gill Sans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3" y="6246082"/>
            <a:ext cx="750124" cy="611918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2"/>
          </p:nvPr>
        </p:nvSpPr>
        <p:spPr>
          <a:xfrm>
            <a:off x="585904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1" smtClean="0">
                <a:solidFill>
                  <a:srgbClr val="5F5F5F">
                    <a:tint val="75000"/>
                  </a:srgbClr>
                </a:solidFill>
                <a:latin typeface="Arial" charset="0"/>
                <a:ea typeface="ヒラギノ角ゴ ProN W3"/>
                <a:cs typeface="ヒラギノ角ゴ ProN W3"/>
              </a:rPr>
              <a:t>A. Yamamoto, 160601</a:t>
            </a:r>
            <a:endParaRPr kumimoji="0" lang="en-US" b="1" dirty="0">
              <a:solidFill>
                <a:srgbClr val="5F5F5F">
                  <a:tint val="75000"/>
                </a:srgbClr>
              </a:solidFill>
              <a:latin typeface="Arial" charset="0"/>
              <a:ea typeface="ヒラギノ角ゴ ProN W3"/>
              <a:cs typeface="ヒラギノ角ゴ ProN W3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3124200" y="648544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1" smtClean="0">
                <a:solidFill>
                  <a:srgbClr val="5F5F5F">
                    <a:tint val="75000"/>
                  </a:srgbClr>
                </a:solidFill>
                <a:latin typeface="Arial" charset="0"/>
                <a:ea typeface="ヒラギノ角ゴ ProN W3"/>
                <a:cs typeface="ヒラギノ角ゴ ProN W3"/>
              </a:rPr>
              <a:t>ILC </a:t>
            </a:r>
            <a:endParaRPr kumimoji="0" lang="en-US" b="1" dirty="0">
              <a:solidFill>
                <a:srgbClr val="5F5F5F">
                  <a:tint val="75000"/>
                </a:srgbClr>
              </a:solidFill>
              <a:latin typeface="Arial" charset="0"/>
              <a:ea typeface="ヒラギノ角ゴ ProN W3"/>
              <a:cs typeface="ヒラギノ角ゴ ProN W3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4746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4F53C66D-ABF2-43CF-A407-3C809315B5B7}" type="slidenum">
              <a:rPr kumimoji="0" lang="en-US" b="1" smtClean="0">
                <a:solidFill>
                  <a:srgbClr val="5F5F5F">
                    <a:tint val="75000"/>
                  </a:srgbClr>
                </a:solidFill>
                <a:latin typeface="Arial" charset="0"/>
                <a:ea typeface="ヒラギノ角ゴ ProN W3"/>
                <a:cs typeface="ヒラギノ角ゴ ProN W3"/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kumimoji="0" lang="en-US" b="1" dirty="0">
              <a:solidFill>
                <a:srgbClr val="5F5F5F">
                  <a:tint val="75000"/>
                </a:srgbClr>
              </a:solidFill>
              <a:latin typeface="Arial" charset="0"/>
              <a:ea typeface="ヒラギノ角ゴ ProN W3"/>
              <a:cs typeface="ヒラギノ角ゴ ProN W3"/>
            </a:endParaRPr>
          </a:p>
        </p:txBody>
      </p:sp>
    </p:spTree>
    <p:extLst>
      <p:ext uri="{BB962C8B-B14F-4D97-AF65-F5344CB8AC3E}">
        <p14:creationId xmlns:p14="http://schemas.microsoft.com/office/powerpoint/2010/main" val="10568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  <a:sym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ヒラギノ角ゴ ProN W6" charset="0"/>
          <a:cs typeface="ヒラギノ角ゴ ProN W6" charset="0"/>
          <a:sym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ヒラギノ角ゴ ProN W6" charset="0"/>
          <a:cs typeface="ヒラギノ角ゴ ProN W6" charset="0"/>
          <a:sym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ヒラギノ角ゴ ProN W6" charset="0"/>
          <a:cs typeface="ヒラギノ角ゴ ProN W6" charset="0"/>
          <a:sym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ヒラギノ角ゴ ProN W6" charset="0"/>
          <a:cs typeface="ヒラギノ角ゴ ProN W6" charset="0"/>
          <a:sym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ヒラギノ角ゴ ProN W6" charset="0"/>
          <a:cs typeface="ヒラギノ角ゴ ProN W6" charset="0"/>
          <a:sym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ヒラギノ角ゴ ProN W6" charset="0"/>
          <a:cs typeface="ヒラギノ角ゴ ProN W6" charset="0"/>
          <a:sym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ヒラギノ角ゴ ProN W6" charset="0"/>
          <a:cs typeface="ヒラギノ角ゴ ProN W6" charset="0"/>
          <a:sym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ヒラギノ角ゴ ProN W6" charset="0"/>
          <a:cs typeface="ヒラギノ角ゴ ProN W6" charset="0"/>
          <a:sym typeface="Arial" charset="0"/>
        </a:defRPr>
      </a:lvl9pPr>
    </p:titleStyle>
    <p:bodyStyle>
      <a:lvl1pPr algn="l" rtl="0" eaLnBrk="0" fontAlgn="base" hangingPunct="0">
        <a:spcBef>
          <a:spcPts val="500"/>
        </a:spcBef>
        <a:spcAft>
          <a:spcPct val="0"/>
        </a:spcAft>
        <a:defRPr sz="2000">
          <a:solidFill>
            <a:srgbClr val="333333"/>
          </a:solidFill>
          <a:latin typeface="+mn-lt"/>
          <a:ea typeface="+mn-ea"/>
          <a:cs typeface="+mn-cs"/>
          <a:sym typeface="Arial" charset="0"/>
        </a:defRPr>
      </a:lvl1pPr>
      <a:lvl2pPr marL="742950" indent="-285750" algn="l" rtl="0" eaLnBrk="0" fontAlgn="base" hangingPunct="0">
        <a:spcBef>
          <a:spcPts val="400"/>
        </a:spcBef>
        <a:spcAft>
          <a:spcPct val="0"/>
        </a:spcAft>
        <a:buClr>
          <a:srgbClr val="ACACAC"/>
        </a:buClr>
        <a:buSzPct val="100000"/>
        <a:buFont typeface="Arial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2pPr>
      <a:lvl3pPr marL="1143000" indent="-228600" algn="l" rtl="0" eaLnBrk="0" fontAlgn="base" hangingPunct="0">
        <a:spcBef>
          <a:spcPts val="400"/>
        </a:spcBef>
        <a:spcAft>
          <a:spcPct val="0"/>
        </a:spcAft>
        <a:buClr>
          <a:srgbClr val="5F5F5F"/>
        </a:buClr>
        <a:buSzPct val="100000"/>
        <a:buFont typeface="Arial" charset="0"/>
        <a:buChar char="•"/>
        <a:defRPr sz="16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3pPr>
      <a:lvl4pPr marL="1333500" algn="l" rtl="0" eaLnBrk="0" fontAlgn="base" hangingPunct="0">
        <a:spcBef>
          <a:spcPts val="400"/>
        </a:spcBef>
        <a:spcAft>
          <a:spcPct val="0"/>
        </a:spcAft>
        <a:buClr>
          <a:srgbClr val="5F5F5F"/>
        </a:buClr>
        <a:buSzPct val="100000"/>
        <a:buFont typeface="Arial" charset="0"/>
        <a:defRPr sz="16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4pPr>
      <a:lvl5pPr marL="1828800" algn="l" rtl="0" eaLnBrk="0" fontAlgn="base" hangingPunct="0">
        <a:spcBef>
          <a:spcPts val="400"/>
        </a:spcBef>
        <a:spcAft>
          <a:spcPct val="0"/>
        </a:spcAft>
        <a:buClr>
          <a:srgbClr val="5F5F5F"/>
        </a:buClr>
        <a:buSzPct val="100000"/>
        <a:buFont typeface="Arial" charset="0"/>
        <a:defRPr sz="16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5pPr>
      <a:lvl6pPr marL="2286000" algn="l" rtl="0" fontAlgn="base">
        <a:spcBef>
          <a:spcPts val="400"/>
        </a:spcBef>
        <a:spcAft>
          <a:spcPct val="0"/>
        </a:spcAft>
        <a:buClr>
          <a:srgbClr val="5F5F5F"/>
        </a:buClr>
        <a:buSzPct val="100000"/>
        <a:buFont typeface="Arial" charset="0"/>
        <a:defRPr sz="16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2743200" algn="l" rtl="0" fontAlgn="base">
        <a:spcBef>
          <a:spcPts val="400"/>
        </a:spcBef>
        <a:spcAft>
          <a:spcPct val="0"/>
        </a:spcAft>
        <a:buClr>
          <a:srgbClr val="5F5F5F"/>
        </a:buClr>
        <a:buSzPct val="100000"/>
        <a:buFont typeface="Arial" charset="0"/>
        <a:defRPr sz="16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3200400" algn="l" rtl="0" fontAlgn="base">
        <a:spcBef>
          <a:spcPts val="400"/>
        </a:spcBef>
        <a:spcAft>
          <a:spcPct val="0"/>
        </a:spcAft>
        <a:buClr>
          <a:srgbClr val="5F5F5F"/>
        </a:buClr>
        <a:buSzPct val="100000"/>
        <a:buFont typeface="Arial" charset="0"/>
        <a:defRPr sz="16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3657600" algn="l" rtl="0" fontAlgn="base">
        <a:spcBef>
          <a:spcPts val="400"/>
        </a:spcBef>
        <a:spcAft>
          <a:spcPct val="0"/>
        </a:spcAft>
        <a:buClr>
          <a:srgbClr val="5F5F5F"/>
        </a:buClr>
        <a:buSzPct val="100000"/>
        <a:buFont typeface="Arial" charset="0"/>
        <a:defRPr sz="16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7287" y="6394556"/>
            <a:ext cx="21418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defRPr>
            </a:lvl1pPr>
          </a:lstStyle>
          <a:p>
            <a:pPr defTabSz="457016"/>
            <a:r>
              <a:rPr kumimoji="0" lang="en-US" smtClean="0">
                <a:solidFill>
                  <a:prstClr val="white">
                    <a:lumMod val="50000"/>
                  </a:prstClr>
                </a:solidFill>
              </a:rPr>
              <a:t>A. Yamamoto, 160601</a:t>
            </a:r>
            <a:endParaRPr kumimoji="0" lang="en-US" dirty="0">
              <a:solidFill>
                <a:prstClr val="white">
                  <a:lumMod val="50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3781" y="6391732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7F7F7F"/>
                </a:solidFill>
                <a:latin typeface="+mn-lt"/>
                <a:cs typeface="Arial"/>
              </a:defRPr>
            </a:lvl1pPr>
          </a:lstStyle>
          <a:p>
            <a:pPr defTabSz="457016"/>
            <a:r>
              <a:rPr kumimoji="0" lang="en-US" smtClean="0">
                <a:latin typeface="Calibri"/>
              </a:rPr>
              <a:t>ILC </a:t>
            </a:r>
            <a:endParaRPr kumimoji="0" lang="en-US" dirty="0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91617" y="6393144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7F7F7F"/>
                </a:solidFill>
                <a:latin typeface="+mn-lt"/>
                <a:cs typeface="Arial"/>
              </a:defRPr>
            </a:lvl1pPr>
          </a:lstStyle>
          <a:p>
            <a:pPr algn="r" defTabSz="457016"/>
            <a:fld id="{AAB6FA28-7AEC-3F43-9C2D-3DB969CFEC6A}" type="slidenum">
              <a:rPr kumimoji="0" lang="en-US" smtClean="0">
                <a:latin typeface="Calibri"/>
              </a:rPr>
              <a:pPr algn="r" defTabSz="457016"/>
              <a:t>‹#›</a:t>
            </a:fld>
            <a:endParaRPr kumimoji="0" lang="en-US" dirty="0">
              <a:latin typeface="Calibri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831273" y="1039091"/>
            <a:ext cx="7481166" cy="452581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  <a:p>
            <a:pPr lvl="0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97490" y="197881"/>
            <a:ext cx="2523120" cy="4738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31277" y="633145"/>
            <a:ext cx="7481455" cy="3463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31277" y="6217227"/>
            <a:ext cx="7481455" cy="34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899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1" r:id="rId11"/>
    <p:sldLayoutId id="2147483772" r:id="rId12"/>
    <p:sldLayoutId id="2147483825" r:id="rId13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algn="ctr" defTabSz="456971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29" indent="-342729" algn="l" defTabSz="456971" rtl="0" eaLnBrk="1" latinLnBrk="0" hangingPunct="1">
        <a:spcBef>
          <a:spcPct val="20000"/>
        </a:spcBef>
        <a:buFont typeface="Arial"/>
        <a:buNone/>
        <a:defRPr sz="2700" b="1" kern="1200">
          <a:solidFill>
            <a:schemeClr val="tx1"/>
          </a:solidFill>
          <a:latin typeface="+mn-lt"/>
          <a:ea typeface="+mn-ea"/>
          <a:cs typeface="Arial"/>
        </a:defRPr>
      </a:lvl1pPr>
      <a:lvl2pPr marL="742579" indent="-285605" algn="l" defTabSz="456971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429" indent="-228485" algn="l" defTabSz="456971" rtl="0" eaLnBrk="1" latinLnBrk="0" hangingPunct="1">
        <a:spcBef>
          <a:spcPct val="20000"/>
        </a:spcBef>
        <a:buFont typeface="Lucida Grande"/>
        <a:buChar char="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599400" indent="-228485" algn="l" defTabSz="456971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371" indent="-228485" algn="l" defTabSz="456971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345" indent="-228485" algn="l" defTabSz="45697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315" indent="-228485" algn="l" defTabSz="45697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285" indent="-228485" algn="l" defTabSz="45697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255" indent="-228485" algn="l" defTabSz="45697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9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71" algn="l" defTabSz="4569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45" algn="l" defTabSz="4569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15" algn="l" defTabSz="4569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885" algn="l" defTabSz="4569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855" algn="l" defTabSz="4569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829" algn="l" defTabSz="4569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800" algn="l" defTabSz="4569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771" algn="l" defTabSz="4569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7287" y="6394556"/>
            <a:ext cx="21418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defRPr>
            </a:lvl1pPr>
          </a:lstStyle>
          <a:p>
            <a:pPr defTabSz="457016"/>
            <a:r>
              <a:rPr kumimoji="0" lang="en-US" smtClean="0">
                <a:solidFill>
                  <a:prstClr val="white">
                    <a:lumMod val="50000"/>
                  </a:prstClr>
                </a:solidFill>
              </a:rPr>
              <a:t>A. Yamamoto, 160601</a:t>
            </a:r>
            <a:endParaRPr kumimoji="0" lang="en-US" dirty="0">
              <a:solidFill>
                <a:prstClr val="white">
                  <a:lumMod val="50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3781" y="6391732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7F7F7F"/>
                </a:solidFill>
                <a:latin typeface="+mn-lt"/>
                <a:cs typeface="Arial"/>
              </a:defRPr>
            </a:lvl1pPr>
          </a:lstStyle>
          <a:p>
            <a:pPr defTabSz="457016"/>
            <a:r>
              <a:rPr kumimoji="0" lang="en-US" smtClean="0">
                <a:latin typeface="Calibri"/>
              </a:rPr>
              <a:t>ILC </a:t>
            </a:r>
            <a:endParaRPr kumimoji="0" lang="en-US" dirty="0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91617" y="6393144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7F7F7F"/>
                </a:solidFill>
                <a:latin typeface="+mn-lt"/>
                <a:cs typeface="Arial"/>
              </a:defRPr>
            </a:lvl1pPr>
          </a:lstStyle>
          <a:p>
            <a:pPr algn="r" defTabSz="457016"/>
            <a:fld id="{AAB6FA28-7AEC-3F43-9C2D-3DB969CFEC6A}" type="slidenum">
              <a:rPr kumimoji="0" lang="en-US" smtClean="0">
                <a:latin typeface="Calibri"/>
              </a:rPr>
              <a:pPr algn="r" defTabSz="457016"/>
              <a:t>‹#›</a:t>
            </a:fld>
            <a:endParaRPr kumimoji="0" lang="en-US" dirty="0">
              <a:latin typeface="Calibri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831273" y="1039091"/>
            <a:ext cx="7481166" cy="452581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  <a:p>
            <a:pPr lvl="0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97490" y="197881"/>
            <a:ext cx="2523120" cy="4738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31277" y="633145"/>
            <a:ext cx="7481455" cy="3463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31277" y="6217227"/>
            <a:ext cx="7481455" cy="34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286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  <p:sldLayoutId id="2147483804" r:id="rId13"/>
    <p:sldLayoutId id="2147483805" r:id="rId14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algn="ctr" defTabSz="456971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29" indent="-342729" algn="l" defTabSz="456971" rtl="0" eaLnBrk="1" latinLnBrk="0" hangingPunct="1">
        <a:spcBef>
          <a:spcPct val="20000"/>
        </a:spcBef>
        <a:buFont typeface="Arial"/>
        <a:buNone/>
        <a:defRPr sz="2700" b="1" kern="1200">
          <a:solidFill>
            <a:schemeClr val="tx1"/>
          </a:solidFill>
          <a:latin typeface="+mn-lt"/>
          <a:ea typeface="+mn-ea"/>
          <a:cs typeface="Arial"/>
        </a:defRPr>
      </a:lvl1pPr>
      <a:lvl2pPr marL="742579" indent="-285605" algn="l" defTabSz="456971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429" indent="-228485" algn="l" defTabSz="456971" rtl="0" eaLnBrk="1" latinLnBrk="0" hangingPunct="1">
        <a:spcBef>
          <a:spcPct val="20000"/>
        </a:spcBef>
        <a:buFont typeface="Lucida Grande"/>
        <a:buChar char="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599400" indent="-228485" algn="l" defTabSz="456971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371" indent="-228485" algn="l" defTabSz="456971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345" indent="-228485" algn="l" defTabSz="45697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315" indent="-228485" algn="l" defTabSz="45697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285" indent="-228485" algn="l" defTabSz="45697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255" indent="-228485" algn="l" defTabSz="45697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9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71" algn="l" defTabSz="4569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45" algn="l" defTabSz="4569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15" algn="l" defTabSz="4569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885" algn="l" defTabSz="4569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855" algn="l" defTabSz="4569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829" algn="l" defTabSz="4569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800" algn="l" defTabSz="4569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771" algn="l" defTabSz="4569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50887" y="6355773"/>
            <a:ext cx="2838739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100" b="1">
                <a:solidFill>
                  <a:srgbClr val="630822"/>
                </a:solidFill>
                <a:effectLst>
                  <a:outerShdw blurRad="38100" dist="38100" dir="2700000" algn="tl">
                    <a:srgbClr val="DDDDDD"/>
                  </a:outerShdw>
                </a:effectLst>
              </a:defRPr>
            </a:lvl1pPr>
          </a:lstStyle>
          <a:p>
            <a:pPr defTabSz="45600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mtClean="0">
                <a:latin typeface="Arial" charset="0"/>
                <a:ea typeface="ＭＳ Ｐゴシック" charset="0"/>
                <a:cs typeface="ＭＳ Ｐゴシック" charset="0"/>
              </a:rPr>
              <a:t>A. Yamamoto, 160601</a:t>
            </a:r>
            <a:endParaRPr kumimoji="0" lang="en-US" altLang="ja-JP" smtClean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673273" y="6355773"/>
            <a:ext cx="1639455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900" b="1">
                <a:solidFill>
                  <a:srgbClr val="63082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defRPr>
            </a:lvl1pPr>
          </a:lstStyle>
          <a:p>
            <a:pPr defTabSz="45600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mtClean="0">
                <a:latin typeface="Arial" charset="0"/>
                <a:ea typeface="ＭＳ Ｐゴシック" charset="0"/>
              </a:rPr>
              <a:t>ILC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5773"/>
            <a:ext cx="2133023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900" b="1">
                <a:solidFill>
                  <a:srgbClr val="630822"/>
                </a:solidFill>
                <a:effectLst>
                  <a:outerShdw blurRad="38100" dist="38100" dir="2700000" algn="tl">
                    <a:srgbClr val="DDDDDD"/>
                  </a:outerShdw>
                </a:effectLst>
              </a:defRPr>
            </a:lvl1pPr>
          </a:lstStyle>
          <a:p>
            <a:pPr defTabSz="456000" fontAlgn="base">
              <a:spcBef>
                <a:spcPct val="0"/>
              </a:spcBef>
              <a:spcAft>
                <a:spcPct val="0"/>
              </a:spcAft>
            </a:pPr>
            <a:fld id="{F76D17FA-4B5A-8745-8F1A-B65061D3B73C}" type="slidenum">
              <a:rPr kumimoji="0" lang="en-US" altLang="ja-JP" smtClean="0">
                <a:latin typeface="Arial" charset="0"/>
                <a:ea typeface="ＭＳ Ｐゴシック" charset="0"/>
                <a:cs typeface="ＭＳ Ｐゴシック" charset="0"/>
              </a:rPr>
              <a:pPr defTabSz="4560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kumimoji="0" lang="en-US" altLang="ja-JP" smtClean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831273" y="1039091"/>
            <a:ext cx="7481455" cy="4525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  <a:p>
            <a:pPr lvl="0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</p:txBody>
      </p:sp>
      <p:pic>
        <p:nvPicPr>
          <p:cNvPr id="1030" name="Picture 8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262" y="197716"/>
            <a:ext cx="2459182" cy="461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0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273" y="635000"/>
            <a:ext cx="7481455" cy="5622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3750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  <p:sldLayoutId id="2147483800" r:id="rId12"/>
    <p:sldLayoutId id="2147483822" r:id="rId13"/>
    <p:sldLayoutId id="2147483824" r:id="rId14"/>
    <p:sldLayoutId id="2147483826" r:id="rId15"/>
    <p:sldLayoutId id="2147483827" r:id="rId16"/>
  </p:sldLayoutIdLst>
  <p:hf hdr="0" ftr="0"/>
  <p:txStyles>
    <p:titleStyle>
      <a:lvl1pPr algn="ctr" defTabSz="4560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456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456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456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456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415595" algn="ctr" defTabSz="4560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831190" algn="ctr" defTabSz="4560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246784" algn="ctr" defTabSz="4560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662379" algn="ctr" defTabSz="4560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42000" indent="-342000" algn="l" defTabSz="4560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741721" indent="-285721" algn="l" defTabSz="4560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6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142886" indent="-228000" algn="l" defTabSz="456000" rtl="0" eaLnBrk="0" fontAlgn="base" hangingPunct="0">
        <a:spcBef>
          <a:spcPct val="20000"/>
        </a:spcBef>
        <a:spcAft>
          <a:spcPct val="0"/>
        </a:spcAft>
        <a:buFont typeface="Lucida Grande" charset="0"/>
        <a:buChar char="‒"/>
        <a:defRPr sz="22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598886" indent="-228000" algn="l" defTabSz="4560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ＭＳ Ｐゴシック" pitchFamily="-1" charset="-128"/>
        </a:defRPr>
      </a:lvl4pPr>
      <a:lvl5pPr marL="2056329" indent="-228000" algn="l" defTabSz="4560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Arial" charset="0"/>
        </a:defRPr>
      </a:lvl5pPr>
      <a:lvl6pPr marL="2514349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image" Target="../media/image28.emf"/><Relationship Id="rId5" Type="http://schemas.openxmlformats.org/officeDocument/2006/relationships/image" Target="../media/image36.png"/><Relationship Id="rId6" Type="http://schemas.openxmlformats.org/officeDocument/2006/relationships/image" Target="../media/image37.png"/><Relationship Id="rId7" Type="http://schemas.openxmlformats.org/officeDocument/2006/relationships/image" Target="../media/image38.wmf"/><Relationship Id="rId1" Type="http://schemas.openxmlformats.org/officeDocument/2006/relationships/tags" Target="../tags/tag2.xml"/><Relationship Id="rId2" Type="http://schemas.openxmlformats.org/officeDocument/2006/relationships/slideLayout" Target="../slideLayouts/slideLayout6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1" Type="http://schemas.openxmlformats.org/officeDocument/2006/relationships/slideLayout" Target="../slideLayouts/slideLayout62.xml"/><Relationship Id="rId2" Type="http://schemas.openxmlformats.org/officeDocument/2006/relationships/image" Target="../media/image3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4" Type="http://schemas.openxmlformats.org/officeDocument/2006/relationships/image" Target="../media/image44.png"/><Relationship Id="rId5" Type="http://schemas.openxmlformats.org/officeDocument/2006/relationships/image" Target="../media/image45.jpeg"/><Relationship Id="rId1" Type="http://schemas.openxmlformats.org/officeDocument/2006/relationships/slideLayout" Target="../slideLayouts/slideLayout62.xml"/><Relationship Id="rId2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4" Type="http://schemas.openxmlformats.org/officeDocument/2006/relationships/image" Target="../media/image46.jpeg"/><Relationship Id="rId5" Type="http://schemas.openxmlformats.org/officeDocument/2006/relationships/image" Target="../media/image47.png"/><Relationship Id="rId1" Type="http://schemas.openxmlformats.org/officeDocument/2006/relationships/slideLayout" Target="../slideLayouts/slideLayout62.xml"/><Relationship Id="rId2" Type="http://schemas.openxmlformats.org/officeDocument/2006/relationships/notesSlide" Target="../notesSlides/notesSlid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48.emf"/><Relationship Id="rId6" Type="http://schemas.openxmlformats.org/officeDocument/2006/relationships/image" Target="../media/image49.jpeg"/><Relationship Id="rId7" Type="http://schemas.openxmlformats.org/officeDocument/2006/relationships/image" Target="../media/image50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5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4" Type="http://schemas.openxmlformats.org/officeDocument/2006/relationships/image" Target="../media/image53.jpeg"/><Relationship Id="rId5" Type="http://schemas.openxmlformats.org/officeDocument/2006/relationships/image" Target="../media/image54.png"/><Relationship Id="rId6" Type="http://schemas.openxmlformats.org/officeDocument/2006/relationships/image" Target="../media/image55.jpeg"/><Relationship Id="rId7" Type="http://schemas.openxmlformats.org/officeDocument/2006/relationships/image" Target="../media/image56.png"/><Relationship Id="rId8" Type="http://schemas.openxmlformats.org/officeDocument/2006/relationships/image" Target="../media/image57.png"/><Relationship Id="rId1" Type="http://schemas.openxmlformats.org/officeDocument/2006/relationships/slideLayout" Target="../slideLayouts/slideLayout57.xml"/><Relationship Id="rId2" Type="http://schemas.openxmlformats.org/officeDocument/2006/relationships/image" Target="../media/image5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Relationship Id="rId2" Type="http://schemas.openxmlformats.org/officeDocument/2006/relationships/image" Target="../media/image5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4" Type="http://schemas.openxmlformats.org/officeDocument/2006/relationships/image" Target="../media/image61.png"/><Relationship Id="rId5" Type="http://schemas.openxmlformats.org/officeDocument/2006/relationships/image" Target="../media/image62.png"/><Relationship Id="rId6" Type="http://schemas.openxmlformats.org/officeDocument/2006/relationships/image" Target="../media/image63.png"/><Relationship Id="rId7" Type="http://schemas.openxmlformats.org/officeDocument/2006/relationships/image" Target="../media/image64.png"/><Relationship Id="rId8" Type="http://schemas.openxmlformats.org/officeDocument/2006/relationships/image" Target="../media/image65.jpeg"/><Relationship Id="rId1" Type="http://schemas.openxmlformats.org/officeDocument/2006/relationships/slideLayout" Target="../slideLayouts/slideLayout68.xml"/><Relationship Id="rId2" Type="http://schemas.openxmlformats.org/officeDocument/2006/relationships/image" Target="../media/image5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Relationship Id="rId2" Type="http://schemas.openxmlformats.org/officeDocument/2006/relationships/image" Target="../media/image66.png"/><Relationship Id="rId3" Type="http://schemas.openxmlformats.org/officeDocument/2006/relationships/image" Target="../media/image6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4" Type="http://schemas.openxmlformats.org/officeDocument/2006/relationships/image" Target="../media/image70.png"/><Relationship Id="rId1" Type="http://schemas.openxmlformats.org/officeDocument/2006/relationships/slideLayout" Target="../slideLayouts/slideLayout30.xml"/><Relationship Id="rId2" Type="http://schemas.openxmlformats.org/officeDocument/2006/relationships/image" Target="../media/image6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4" Type="http://schemas.openxmlformats.org/officeDocument/2006/relationships/image" Target="../media/image73.png"/><Relationship Id="rId5" Type="http://schemas.openxmlformats.org/officeDocument/2006/relationships/image" Target="../media/image74.png"/><Relationship Id="rId6" Type="http://schemas.openxmlformats.org/officeDocument/2006/relationships/image" Target="../media/image7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4" Type="http://schemas.openxmlformats.org/officeDocument/2006/relationships/image" Target="../media/image77.jpeg"/><Relationship Id="rId5" Type="http://schemas.openxmlformats.org/officeDocument/2006/relationships/image" Target="../media/image78.jpeg"/><Relationship Id="rId6" Type="http://schemas.openxmlformats.org/officeDocument/2006/relationships/image" Target="../media/image79.png"/><Relationship Id="rId1" Type="http://schemas.openxmlformats.org/officeDocument/2006/relationships/slideLayout" Target="../slideLayouts/slideLayout69.xml"/><Relationship Id="rId2" Type="http://schemas.openxmlformats.org/officeDocument/2006/relationships/notesSlide" Target="../notesSlides/notesSlide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Relationship Id="rId2" Type="http://schemas.openxmlformats.org/officeDocument/2006/relationships/image" Target="../media/image8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4" Type="http://schemas.openxmlformats.org/officeDocument/2006/relationships/image" Target="../media/image82.png"/><Relationship Id="rId1" Type="http://schemas.openxmlformats.org/officeDocument/2006/relationships/slideLayout" Target="../slideLayouts/slideLayout55.xml"/><Relationship Id="rId2" Type="http://schemas.openxmlformats.org/officeDocument/2006/relationships/notesSlide" Target="../notesSlides/notesSlide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Relationship Id="rId2" Type="http://schemas.openxmlformats.org/officeDocument/2006/relationships/image" Target="../media/image28.emf"/><Relationship Id="rId3" Type="http://schemas.openxmlformats.org/officeDocument/2006/relationships/image" Target="../media/image8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Relationship Id="rId2" Type="http://schemas.openxmlformats.org/officeDocument/2006/relationships/image" Target="../media/image84.png"/><Relationship Id="rId3" Type="http://schemas.openxmlformats.org/officeDocument/2006/relationships/image" Target="../media/image8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4" Type="http://schemas.openxmlformats.org/officeDocument/2006/relationships/image" Target="../media/image88.emf"/><Relationship Id="rId5" Type="http://schemas.openxmlformats.org/officeDocument/2006/relationships/image" Target="../media/image89.jpeg"/><Relationship Id="rId1" Type="http://schemas.openxmlformats.org/officeDocument/2006/relationships/slideLayout" Target="../slideLayouts/slideLayout76.xml"/><Relationship Id="rId2" Type="http://schemas.openxmlformats.org/officeDocument/2006/relationships/image" Target="../media/image8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jpeg"/><Relationship Id="rId7" Type="http://schemas.openxmlformats.org/officeDocument/2006/relationships/image" Target="../media/image16.jpeg"/><Relationship Id="rId8" Type="http://schemas.openxmlformats.org/officeDocument/2006/relationships/image" Target="../media/image17.png"/><Relationship Id="rId9" Type="http://schemas.openxmlformats.org/officeDocument/2006/relationships/image" Target="../media/image18.wmf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8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4" Type="http://schemas.openxmlformats.org/officeDocument/2006/relationships/image" Target="../media/image88.emf"/><Relationship Id="rId1" Type="http://schemas.openxmlformats.org/officeDocument/2006/relationships/slideLayout" Target="../slideLayouts/slideLayout76.xml"/><Relationship Id="rId2" Type="http://schemas.openxmlformats.org/officeDocument/2006/relationships/image" Target="../media/image90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Relationship Id="rId2" Type="http://schemas.openxmlformats.org/officeDocument/2006/relationships/notesSlide" Target="../notesSlides/notesSlide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4" Type="http://schemas.openxmlformats.org/officeDocument/2006/relationships/image" Target="../media/image92.png"/><Relationship Id="rId1" Type="http://schemas.openxmlformats.org/officeDocument/2006/relationships/slideLayout" Target="../slideLayouts/slideLayout76.xml"/><Relationship Id="rId2" Type="http://schemas.openxmlformats.org/officeDocument/2006/relationships/image" Target="../media/image4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4" Type="http://schemas.openxmlformats.org/officeDocument/2006/relationships/image" Target="../media/image95.wmf"/><Relationship Id="rId5" Type="http://schemas.openxmlformats.org/officeDocument/2006/relationships/image" Target="../media/image96.jpeg"/><Relationship Id="rId6" Type="http://schemas.openxmlformats.org/officeDocument/2006/relationships/image" Target="../media/image97.jpeg"/><Relationship Id="rId7" Type="http://schemas.openxmlformats.org/officeDocument/2006/relationships/image" Target="../media/image98.jpeg"/><Relationship Id="rId1" Type="http://schemas.openxmlformats.org/officeDocument/2006/relationships/slideLayout" Target="../slideLayouts/slideLayout85.xml"/><Relationship Id="rId2" Type="http://schemas.openxmlformats.org/officeDocument/2006/relationships/image" Target="../media/image9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4" Type="http://schemas.openxmlformats.org/officeDocument/2006/relationships/image" Target="../media/image101.jpeg"/><Relationship Id="rId5" Type="http://schemas.openxmlformats.org/officeDocument/2006/relationships/image" Target="../media/image102.png"/><Relationship Id="rId6" Type="http://schemas.openxmlformats.org/officeDocument/2006/relationships/image" Target="../media/image103.png"/><Relationship Id="rId1" Type="http://schemas.openxmlformats.org/officeDocument/2006/relationships/slideLayout" Target="../slideLayouts/slideLayout76.xml"/><Relationship Id="rId2" Type="http://schemas.openxmlformats.org/officeDocument/2006/relationships/image" Target="../media/image99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Relationship Id="rId2" Type="http://schemas.openxmlformats.org/officeDocument/2006/relationships/image" Target="../media/image10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4" Type="http://schemas.openxmlformats.org/officeDocument/2006/relationships/image" Target="../media/image106.png"/><Relationship Id="rId1" Type="http://schemas.openxmlformats.org/officeDocument/2006/relationships/slideLayout" Target="../slideLayouts/slideLayout83.xml"/><Relationship Id="rId2" Type="http://schemas.openxmlformats.org/officeDocument/2006/relationships/image" Target="../media/image10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4" Type="http://schemas.openxmlformats.org/officeDocument/2006/relationships/image" Target="../media/image109.png"/><Relationship Id="rId5" Type="http://schemas.openxmlformats.org/officeDocument/2006/relationships/image" Target="../media/image110.png"/><Relationship Id="rId6" Type="http://schemas.openxmlformats.org/officeDocument/2006/relationships/image" Target="../media/image40.png"/><Relationship Id="rId7" Type="http://schemas.openxmlformats.org/officeDocument/2006/relationships/image" Target="../media/image92.png"/><Relationship Id="rId1" Type="http://schemas.openxmlformats.org/officeDocument/2006/relationships/slideLayout" Target="../slideLayouts/slideLayout76.xml"/><Relationship Id="rId2" Type="http://schemas.openxmlformats.org/officeDocument/2006/relationships/image" Target="../media/image107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Relationship Id="rId2" Type="http://schemas.openxmlformats.org/officeDocument/2006/relationships/image" Target="../media/image11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4" Type="http://schemas.openxmlformats.org/officeDocument/2006/relationships/image" Target="../media/image113.png"/><Relationship Id="rId5" Type="http://schemas.openxmlformats.org/officeDocument/2006/relationships/image" Target="../media/image114.png"/><Relationship Id="rId1" Type="http://schemas.openxmlformats.org/officeDocument/2006/relationships/slideLayout" Target="../slideLayouts/slideLayout62.xml"/><Relationship Id="rId2" Type="http://schemas.openxmlformats.org/officeDocument/2006/relationships/notesSlide" Target="../notesSlides/notesSlide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.jp/url?sa=i&amp;rct=j&amp;q=&amp;esrc=s&amp;source=images&amp;cd=&amp;ved=0ahUKEwitzK3ApuXMAhUMmpQKHbkZBr4QjRwIBw&amp;url=http://kagefumi811.blog.so-net.ne.jp/2015-06-02-3&amp;bvm=bv.122448493,d.dGY&amp;psig=AFQjCNFwuS5W0IaADbVzI9TMPqm6Gy6qbA&amp;ust=1463718356459387&amp;cad=rjt" TargetMode="External"/><Relationship Id="rId4" Type="http://schemas.openxmlformats.org/officeDocument/2006/relationships/image" Target="../media/image116.png"/><Relationship Id="rId1" Type="http://schemas.openxmlformats.org/officeDocument/2006/relationships/slideLayout" Target="../slideLayouts/slideLayout84.xml"/><Relationship Id="rId2" Type="http://schemas.openxmlformats.org/officeDocument/2006/relationships/image" Target="../media/image115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4" Type="http://schemas.openxmlformats.org/officeDocument/2006/relationships/image" Target="../media/image11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7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19.png"/><Relationship Id="rId3" Type="http://schemas.openxmlformats.org/officeDocument/2006/relationships/image" Target="../media/image120.jpe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Relationship Id="rId2" Type="http://schemas.openxmlformats.org/officeDocument/2006/relationships/image" Target="../media/image67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Relationship Id="rId2" Type="http://schemas.openxmlformats.org/officeDocument/2006/relationships/image" Target="../media/image121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Relationship Id="rId2" Type="http://schemas.openxmlformats.org/officeDocument/2006/relationships/image" Target="../media/image122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4" Type="http://schemas.openxmlformats.org/officeDocument/2006/relationships/image" Target="../media/image21.jpeg"/><Relationship Id="rId5" Type="http://schemas.openxmlformats.org/officeDocument/2006/relationships/image" Target="../media/image22.jpeg"/><Relationship Id="rId6" Type="http://schemas.openxmlformats.org/officeDocument/2006/relationships/image" Target="../media/image23.jpeg"/><Relationship Id="rId7" Type="http://schemas.openxmlformats.org/officeDocument/2006/relationships/image" Target="../media/image24.png"/><Relationship Id="rId8" Type="http://schemas.openxmlformats.org/officeDocument/2006/relationships/image" Target="../media/image25.png"/><Relationship Id="rId9" Type="http://schemas.openxmlformats.org/officeDocument/2006/relationships/image" Target="../media/image26.png"/><Relationship Id="rId1" Type="http://schemas.openxmlformats.org/officeDocument/2006/relationships/slideLayout" Target="../slideLayouts/slideLayout46.xml"/><Relationship Id="rId2" Type="http://schemas.openxmlformats.org/officeDocument/2006/relationships/image" Target="../media/image1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1" Type="http://schemas.openxmlformats.org/officeDocument/2006/relationships/slideLayout" Target="../slideLayouts/slideLayout46.xml"/><Relationship Id="rId2" Type="http://schemas.openxmlformats.org/officeDocument/2006/relationships/image" Target="../media/image2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Relationship Id="rId7" Type="http://schemas.openxmlformats.org/officeDocument/2006/relationships/image" Target="../media/image35.png"/><Relationship Id="rId1" Type="http://schemas.openxmlformats.org/officeDocument/2006/relationships/slideLayout" Target="../slideLayouts/slideLayout67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34945" y="3925922"/>
            <a:ext cx="7869741" cy="2260343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kumimoji="1" lang="en-US" altLang="ja-JP" sz="5100" dirty="0" smtClean="0">
                <a:solidFill>
                  <a:srgbClr val="000000"/>
                </a:solidFill>
              </a:rPr>
              <a:t>Akira Yamamoto </a:t>
            </a:r>
            <a:endParaRPr kumimoji="1" lang="en-US" altLang="ja-JP" sz="5100" dirty="0" smtClean="0">
              <a:solidFill>
                <a:srgbClr val="000000"/>
              </a:solidFill>
            </a:endParaRPr>
          </a:p>
          <a:p>
            <a:pPr algn="ctr"/>
            <a:endParaRPr kumimoji="1" lang="en-US" altLang="ja-JP" sz="2800" dirty="0">
              <a:solidFill>
                <a:srgbClr val="000000"/>
              </a:solidFill>
            </a:endParaRPr>
          </a:p>
          <a:p>
            <a:pPr algn="ctr"/>
            <a:r>
              <a:rPr kumimoji="1" lang="en-US" altLang="ja-JP" sz="3300" dirty="0" smtClean="0">
                <a:solidFill>
                  <a:srgbClr val="000000"/>
                </a:solidFill>
              </a:rPr>
              <a:t>(KEK-CERN-LCC)</a:t>
            </a:r>
            <a:endParaRPr lang="en-US" altLang="ja-JP" sz="3300" b="1" i="1" dirty="0" smtClean="0">
              <a:solidFill>
                <a:srgbClr val="558ED5"/>
              </a:solidFill>
            </a:endParaRPr>
          </a:p>
          <a:p>
            <a:pPr algn="ctr"/>
            <a:endParaRPr lang="en-US" altLang="ja-JP" sz="2400" dirty="0" smtClean="0">
              <a:solidFill>
                <a:srgbClr val="000000"/>
              </a:solidFill>
            </a:endParaRPr>
          </a:p>
          <a:p>
            <a:pPr algn="ctr"/>
            <a:endParaRPr lang="en-US" altLang="ja-JP" sz="2100" b="0" dirty="0" smtClean="0">
              <a:solidFill>
                <a:srgbClr val="000000"/>
              </a:solidFill>
            </a:endParaRPr>
          </a:p>
          <a:p>
            <a:pPr algn="ctr"/>
            <a:r>
              <a:rPr lang="en-US" altLang="ja-JP" dirty="0"/>
              <a:t>Japanese-Spanish industrial Forum on </a:t>
            </a:r>
            <a:endParaRPr lang="en-US" altLang="ja-JP" dirty="0" smtClean="0"/>
          </a:p>
          <a:p>
            <a:pPr algn="ctr"/>
            <a:r>
              <a:rPr lang="en-US" altLang="ja-JP" dirty="0" smtClean="0"/>
              <a:t>accelerator </a:t>
            </a:r>
            <a:r>
              <a:rPr lang="en-US" altLang="ja-JP" dirty="0"/>
              <a:t>technologies and advanced detector instrumentation </a:t>
            </a:r>
            <a:endParaRPr lang="en-US" altLang="ja-JP" dirty="0"/>
          </a:p>
          <a:p>
            <a:pPr algn="ctr"/>
            <a:endParaRPr lang="en-US" altLang="ja-JP" sz="2100" b="0" i="1" dirty="0" smtClean="0">
              <a:solidFill>
                <a:srgbClr val="000000"/>
              </a:solidFill>
            </a:endParaRPr>
          </a:p>
          <a:p>
            <a:pPr algn="ctr"/>
            <a:r>
              <a:rPr lang="en-US" altLang="ja-JP" sz="2100" b="0" i="1" dirty="0" smtClean="0">
                <a:solidFill>
                  <a:srgbClr val="000000"/>
                </a:solidFill>
              </a:rPr>
              <a:t>ECFA LC 2016, Industrial Session,, </a:t>
            </a:r>
            <a:r>
              <a:rPr lang="en-US" altLang="ja-JP" sz="2100" b="0" i="1" dirty="0" smtClean="0">
                <a:solidFill>
                  <a:srgbClr val="000000"/>
                </a:solidFill>
              </a:rPr>
              <a:t>1 June</a:t>
            </a:r>
            <a:r>
              <a:rPr lang="en-US" altLang="ja-JP" sz="2100" b="0" i="1" dirty="0" smtClean="0">
                <a:solidFill>
                  <a:srgbClr val="000000"/>
                </a:solidFill>
              </a:rPr>
              <a:t>.</a:t>
            </a:r>
            <a:r>
              <a:rPr lang="en-US" altLang="ja-JP" sz="2100" b="0" i="1" dirty="0" smtClean="0">
                <a:solidFill>
                  <a:srgbClr val="000000"/>
                </a:solidFill>
              </a:rPr>
              <a:t>, 2016 </a:t>
            </a:r>
            <a:r>
              <a:rPr kumimoji="1" lang="en-US" altLang="ja-JP" sz="2100" b="0" i="1" dirty="0" smtClean="0">
                <a:solidFill>
                  <a:srgbClr val="000000"/>
                </a:solidFill>
              </a:rPr>
              <a:t> </a:t>
            </a:r>
            <a:endParaRPr kumimoji="1" lang="ja-JP" altLang="en-US" sz="2100" b="0" i="1" dirty="0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014852" y="6355773"/>
            <a:ext cx="1033308" cy="365125"/>
          </a:xfrm>
        </p:spPr>
        <p:txBody>
          <a:bodyPr/>
          <a:lstStyle/>
          <a:p>
            <a:pPr algn="ctr"/>
            <a:fld id="{DC0A8B60-5C01-C045-B858-59631D469114}" type="slidenum">
              <a:rPr kumimoji="1" lang="ja-JP" altLang="en-US" smtClean="0">
                <a:solidFill>
                  <a:srgbClr val="A6A6A6"/>
                </a:solidFill>
              </a:rPr>
              <a:pPr algn="ctr"/>
              <a:t>1</a:t>
            </a:fld>
            <a:endParaRPr kumimoji="1" lang="ja-JP" altLang="en-US" dirty="0">
              <a:solidFill>
                <a:srgbClr val="A6A6A6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 idx="4294967295"/>
          </p:nvPr>
        </p:nvSpPr>
        <p:spPr>
          <a:xfrm>
            <a:off x="831273" y="1008304"/>
            <a:ext cx="7480300" cy="2609725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anchor="ctr">
            <a:normAutofit/>
          </a:bodyPr>
          <a:lstStyle/>
          <a:p>
            <a:r>
              <a:rPr lang="en-US" altLang="ja-JP" sz="3600" b="1" dirty="0" smtClean="0"/>
              <a:t>T</a:t>
            </a:r>
            <a:r>
              <a:rPr lang="en-US" altLang="ja-JP" sz="3600" b="1" dirty="0" smtClean="0"/>
              <a:t>he</a:t>
            </a:r>
            <a:br>
              <a:rPr lang="en-US" altLang="ja-JP" sz="3600" b="1" dirty="0" smtClean="0"/>
            </a:br>
            <a:r>
              <a:rPr lang="en-US" altLang="ja-JP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ja-JP" sz="3600" b="1" dirty="0" smtClean="0">
                <a:solidFill>
                  <a:srgbClr val="FF0000"/>
                </a:solidFill>
              </a:rPr>
              <a:t>I</a:t>
            </a:r>
            <a:r>
              <a:rPr lang="en-US" altLang="ja-JP" sz="3600" b="1" dirty="0" smtClean="0"/>
              <a:t>nternational </a:t>
            </a:r>
            <a:r>
              <a:rPr lang="en-US" altLang="ja-JP" sz="3600" b="1" dirty="0" smtClean="0">
                <a:solidFill>
                  <a:srgbClr val="FF0000"/>
                </a:solidFill>
              </a:rPr>
              <a:t>L</a:t>
            </a:r>
            <a:r>
              <a:rPr lang="en-US" altLang="ja-JP" sz="3600" b="1" dirty="0" smtClean="0"/>
              <a:t>inear </a:t>
            </a:r>
            <a:r>
              <a:rPr lang="en-US" altLang="ja-JP" sz="3600" b="1" dirty="0" smtClean="0">
                <a:solidFill>
                  <a:srgbClr val="FF0000"/>
                </a:solidFill>
              </a:rPr>
              <a:t>C</a:t>
            </a:r>
            <a:r>
              <a:rPr lang="en-US" altLang="ja-JP" sz="3600" b="1" dirty="0" smtClean="0"/>
              <a:t>ollider Project and </a:t>
            </a:r>
            <a:br>
              <a:rPr lang="en-US" altLang="ja-JP" sz="3600" b="1" dirty="0" smtClean="0"/>
            </a:br>
            <a:r>
              <a:rPr lang="en-US" altLang="ja-JP" sz="3600" b="1" dirty="0" smtClean="0"/>
              <a:t>Industrial Implications</a:t>
            </a:r>
            <a:r>
              <a:rPr lang="en-US" altLang="ja-JP" sz="2800" i="1" dirty="0" smtClean="0">
                <a:solidFill>
                  <a:schemeClr val="accent3">
                    <a:lumMod val="75000"/>
                  </a:schemeClr>
                </a:solidFill>
              </a:rPr>
              <a:t>-</a:t>
            </a:r>
            <a:endParaRPr kumimoji="1" lang="ja-JP" altLang="en-US" sz="2800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264202" y="6369863"/>
            <a:ext cx="3248603" cy="365125"/>
          </a:xfrm>
        </p:spPr>
        <p:txBody>
          <a:bodyPr/>
          <a:lstStyle/>
          <a:p>
            <a:pPr algn="l"/>
            <a:r>
              <a:rPr lang="en-US" altLang="ja-JP" dirty="0" smtClean="0">
                <a:solidFill>
                  <a:schemeClr val="bg1">
                    <a:lumMod val="65000"/>
                  </a:schemeClr>
                </a:solidFill>
                <a:latin typeface="Calibri"/>
                <a:ea typeface="ＭＳ Ｐゴシック"/>
              </a:rPr>
              <a:t>A. Yamamoto, 160601</a:t>
            </a:r>
            <a:endParaRPr lang="en-US" altLang="ja-JP" dirty="0">
              <a:solidFill>
                <a:schemeClr val="bg1">
                  <a:lumMod val="65000"/>
                </a:scheme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556705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スライド番号プレースホルダー 12"/>
          <p:cNvSpPr>
            <a:spLocks noGrp="1"/>
          </p:cNvSpPr>
          <p:nvPr>
            <p:ph type="sldNum" sz="quarter" idx="4"/>
          </p:nvPr>
        </p:nvSpPr>
        <p:spPr>
          <a:xfrm>
            <a:off x="6649205" y="6402030"/>
            <a:ext cx="2133600" cy="365125"/>
          </a:xfrm>
        </p:spPr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10</a:t>
            </a:fld>
            <a:endParaRPr lang="en-US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194" name="Date Placeholder 1"/>
          <p:cNvSpPr>
            <a:spLocks noGrp="1"/>
          </p:cNvSpPr>
          <p:nvPr>
            <p:ph type="dt" sz="half" idx="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200" smtClean="0"/>
              <a:t>A. Yamamoto, 160601</a:t>
            </a:r>
            <a:endParaRPr lang="en-US" altLang="ja-JP" sz="1200"/>
          </a:p>
        </p:txBody>
      </p:sp>
      <p:pic>
        <p:nvPicPr>
          <p:cNvPr id="8198" name="Picture 2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063312"/>
            <a:ext cx="8000999" cy="2554906"/>
          </a:xfrm>
          <a:prstGeom prst="rect">
            <a:avLst/>
          </a:prstGeom>
          <a:solidFill>
            <a:schemeClr val="tx1"/>
          </a:solidFill>
          <a:ln w="9525">
            <a:solidFill>
              <a:srgbClr val="FF3300"/>
            </a:solidFill>
            <a:miter lim="800000"/>
            <a:headEnd/>
            <a:tailEnd/>
          </a:ln>
        </p:spPr>
      </p:pic>
      <p:sp>
        <p:nvSpPr>
          <p:cNvPr id="8199" name="Text Box 3"/>
          <p:cNvSpPr txBox="1">
            <a:spLocks noChangeArrowheads="1"/>
          </p:cNvSpPr>
          <p:nvPr/>
        </p:nvSpPr>
        <p:spPr bwMode="auto">
          <a:xfrm>
            <a:off x="861521" y="-21978"/>
            <a:ext cx="7023656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fontAlgn="base"/>
            <a:r>
              <a:rPr lang="en-US" altLang="ja-JP" sz="3600" b="1" dirty="0" smtClean="0">
                <a:latin typeface="+mj-lt"/>
              </a:rPr>
              <a:t>Nano-beam Technology </a:t>
            </a:r>
            <a:endParaRPr lang="en-US" altLang="ja-JP" sz="3600" b="1" dirty="0">
              <a:latin typeface="+mj-lt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55011" y="3891816"/>
            <a:ext cx="5085708" cy="1477328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kumimoji="1" lang="en-US" altLang="ja-JP" dirty="0" smtClean="0">
                <a:solidFill>
                  <a:schemeClr val="bg1">
                    <a:lumMod val="65000"/>
                  </a:schemeClr>
                </a:solidFill>
              </a:rPr>
              <a:t>Electron and Positron Sources (e-, e+) : </a:t>
            </a:r>
          </a:p>
          <a:p>
            <a:pPr marL="285750" indent="-285750">
              <a:buFontTx/>
              <a:buChar char="-"/>
            </a:pPr>
            <a:r>
              <a:rPr lang="en-US" altLang="ja-JP" dirty="0" smtClean="0"/>
              <a:t>Damping Ring (DR): </a:t>
            </a:r>
            <a:r>
              <a:rPr lang="en-US" altLang="ja-JP" dirty="0" smtClean="0"/>
              <a:t> </a:t>
            </a:r>
            <a:r>
              <a:rPr lang="en-US" altLang="ja-JP" dirty="0" smtClean="0">
                <a:solidFill>
                  <a:srgbClr val="3366FF"/>
                </a:solidFill>
                <a:sym typeface="Wingdings"/>
              </a:rPr>
              <a:t> low </a:t>
            </a:r>
            <a:r>
              <a:rPr lang="en-US" altLang="ja-JP" dirty="0" err="1" smtClean="0">
                <a:solidFill>
                  <a:srgbClr val="3366FF"/>
                </a:solidFill>
                <a:sym typeface="Wingdings"/>
              </a:rPr>
              <a:t>emittance</a:t>
            </a:r>
            <a:endParaRPr lang="en-US" altLang="ja-JP" dirty="0" smtClean="0">
              <a:solidFill>
                <a:srgbClr val="3366FF"/>
              </a:solidFill>
            </a:endParaRPr>
          </a:p>
          <a:p>
            <a:pPr marL="285750" indent="-285750">
              <a:buFontTx/>
              <a:buChar char="-"/>
            </a:pPr>
            <a:r>
              <a:rPr kumimoji="1" lang="en-US" altLang="ja-JP" dirty="0" smtClean="0">
                <a:solidFill>
                  <a:srgbClr val="A6A6A6"/>
                </a:solidFill>
              </a:rPr>
              <a:t>Ring to ML beam transport (RTML</a:t>
            </a:r>
            <a:r>
              <a:rPr kumimoji="1" lang="ja-JP" altLang="en-US" dirty="0" smtClean="0">
                <a:solidFill>
                  <a:srgbClr val="A6A6A6"/>
                </a:solidFill>
              </a:rPr>
              <a:t>）</a:t>
            </a:r>
            <a:r>
              <a:rPr lang="en-US" altLang="ja-JP" dirty="0" smtClean="0">
                <a:solidFill>
                  <a:srgbClr val="A6A6A6"/>
                </a:solidFill>
              </a:rPr>
              <a:t>:</a:t>
            </a:r>
            <a:endParaRPr lang="en-US" altLang="ja-JP" dirty="0">
              <a:solidFill>
                <a:srgbClr val="A6A6A6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altLang="ja-JP" dirty="0" smtClean="0">
                <a:solidFill>
                  <a:srgbClr val="A6A6A6"/>
                </a:solidFill>
              </a:rPr>
              <a:t>Main </a:t>
            </a:r>
            <a:r>
              <a:rPr lang="en-US" altLang="ja-JP" dirty="0" err="1" smtClean="0">
                <a:solidFill>
                  <a:srgbClr val="A6A6A6"/>
                </a:solidFill>
              </a:rPr>
              <a:t>Linac</a:t>
            </a:r>
            <a:r>
              <a:rPr lang="en-US" altLang="ja-JP" dirty="0" smtClean="0">
                <a:solidFill>
                  <a:srgbClr val="A6A6A6"/>
                </a:solidFill>
              </a:rPr>
              <a:t> (ML</a:t>
            </a:r>
            <a:r>
              <a:rPr lang="ja-JP" altLang="en-US" dirty="0" smtClean="0">
                <a:solidFill>
                  <a:srgbClr val="A6A6A6"/>
                </a:solidFill>
              </a:rPr>
              <a:t>）：</a:t>
            </a:r>
            <a:r>
              <a:rPr lang="en-US" altLang="ja-JP" dirty="0" smtClean="0">
                <a:solidFill>
                  <a:srgbClr val="A6A6A6"/>
                </a:solidFill>
              </a:rPr>
              <a:t>SCRF Technology</a:t>
            </a:r>
          </a:p>
          <a:p>
            <a:pPr marL="285750" indent="-285750">
              <a:buFontTx/>
              <a:buChar char="-"/>
            </a:pPr>
            <a:r>
              <a:rPr lang="en-US" altLang="ja-JP" dirty="0" smtClean="0"/>
              <a:t>Beam Delivery System  (BDS</a:t>
            </a:r>
            <a:r>
              <a:rPr lang="ja-JP" altLang="en-US" dirty="0" smtClean="0"/>
              <a:t>）</a:t>
            </a:r>
            <a:r>
              <a:rPr lang="ja-JP" altLang="en-US" dirty="0" smtClean="0">
                <a:solidFill>
                  <a:srgbClr val="3366FF"/>
                </a:solidFill>
                <a:sym typeface="Wingdings"/>
              </a:rPr>
              <a:t></a:t>
            </a:r>
            <a:r>
              <a:rPr lang="en-US" altLang="ja-JP" dirty="0" smtClean="0">
                <a:solidFill>
                  <a:srgbClr val="3366FF"/>
                </a:solidFill>
                <a:sym typeface="Wingdings"/>
              </a:rPr>
              <a:t> small beam</a:t>
            </a:r>
            <a:endParaRPr lang="en-US" altLang="ja-JP" dirty="0" smtClean="0">
              <a:solidFill>
                <a:srgbClr val="3366FF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877239" y="4236955"/>
            <a:ext cx="4337269" cy="296972"/>
          </a:xfrm>
          <a:prstGeom prst="rect">
            <a:avLst/>
          </a:prstGeom>
          <a:ln w="28575" cmpd="sng">
            <a:solidFill>
              <a:srgbClr val="008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861520" y="5057404"/>
            <a:ext cx="4337269" cy="296972"/>
          </a:xfrm>
          <a:prstGeom prst="rect">
            <a:avLst/>
          </a:prstGeom>
          <a:ln w="28575" cmpd="sng">
            <a:solidFill>
              <a:srgbClr val="008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右中かっこ 4"/>
          <p:cNvSpPr/>
          <p:nvPr/>
        </p:nvSpPr>
        <p:spPr bwMode="auto">
          <a:xfrm>
            <a:off x="5286324" y="4378060"/>
            <a:ext cx="236263" cy="871326"/>
          </a:xfrm>
          <a:prstGeom prst="rightBrac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6" name="直線矢印コネクタ 15"/>
          <p:cNvCxnSpPr/>
          <p:nvPr/>
        </p:nvCxnSpPr>
        <p:spPr bwMode="auto">
          <a:xfrm flipV="1">
            <a:off x="5198789" y="3640875"/>
            <a:ext cx="1354411" cy="141652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3366FF"/>
            </a:solidFill>
            <a:prstDash val="sysDash"/>
            <a:round/>
            <a:headEnd type="none" w="med" len="med"/>
            <a:tailEnd type="arrow"/>
          </a:ln>
          <a:effectLst/>
        </p:spPr>
      </p:cxnSp>
      <p:pic>
        <p:nvPicPr>
          <p:cNvPr id="22" name="図 21" descr="txp_fig.bm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1710" y="4378060"/>
            <a:ext cx="3115496" cy="825837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8742" y="1214186"/>
            <a:ext cx="2465689" cy="1764102"/>
          </a:xfrm>
          <a:prstGeom prst="rect">
            <a:avLst/>
          </a:prstGeom>
        </p:spPr>
      </p:pic>
      <p:sp>
        <p:nvSpPr>
          <p:cNvPr id="18" name="Line 4"/>
          <p:cNvSpPr>
            <a:spLocks noChangeShapeType="1"/>
          </p:cNvSpPr>
          <p:nvPr/>
        </p:nvSpPr>
        <p:spPr bwMode="auto">
          <a:xfrm flipH="1">
            <a:off x="6839330" y="3537494"/>
            <a:ext cx="0" cy="457819"/>
          </a:xfrm>
          <a:prstGeom prst="line">
            <a:avLst/>
          </a:prstGeom>
          <a:noFill/>
          <a:ln w="101600">
            <a:solidFill>
              <a:srgbClr val="FF66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" name="円/楕円 11"/>
          <p:cNvSpPr/>
          <p:nvPr/>
        </p:nvSpPr>
        <p:spPr>
          <a:xfrm>
            <a:off x="6199321" y="2451525"/>
            <a:ext cx="2026121" cy="1166691"/>
          </a:xfrm>
          <a:prstGeom prst="ellipse">
            <a:avLst/>
          </a:prstGeom>
          <a:noFill/>
          <a:ln w="28575" cmpd="sng">
            <a:solidFill>
              <a:srgbClr val="FFFF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9076" name="Line 4"/>
          <p:cNvSpPr>
            <a:spLocks noChangeShapeType="1"/>
          </p:cNvSpPr>
          <p:nvPr/>
        </p:nvSpPr>
        <p:spPr bwMode="auto">
          <a:xfrm flipH="1">
            <a:off x="1141598" y="3103142"/>
            <a:ext cx="0" cy="892171"/>
          </a:xfrm>
          <a:prstGeom prst="line">
            <a:avLst/>
          </a:prstGeom>
          <a:noFill/>
          <a:ln w="101600">
            <a:solidFill>
              <a:srgbClr val="FF66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28134" y="5583410"/>
            <a:ext cx="7497308" cy="40011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/>
              <a:t>N</a:t>
            </a:r>
            <a:r>
              <a:rPr lang="en-US" altLang="ja-JP" sz="2000" dirty="0" smtClean="0"/>
              <a:t>ano-beam technology progressed  </a:t>
            </a:r>
            <a:r>
              <a:rPr lang="en-US" altLang="ja-JP" sz="2000" dirty="0" smtClean="0">
                <a:solidFill>
                  <a:srgbClr val="FF0000"/>
                </a:solidFill>
              </a:rPr>
              <a:t>ATF Collaboration</a:t>
            </a:r>
            <a:r>
              <a:rPr lang="en-US" altLang="ja-JP" sz="2000" dirty="0" smtClean="0"/>
              <a:t>, hosted at KEK.</a:t>
            </a:r>
            <a:endParaRPr kumimoji="1" lang="ja-JP" altLang="en-US" sz="2000" dirty="0"/>
          </a:p>
        </p:txBody>
      </p:sp>
      <p:sp>
        <p:nvSpPr>
          <p:cNvPr id="4" name="円/楕円 3"/>
          <p:cNvSpPr/>
          <p:nvPr/>
        </p:nvSpPr>
        <p:spPr>
          <a:xfrm>
            <a:off x="7174105" y="2927489"/>
            <a:ext cx="128999" cy="137809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9" name="Picture 3" descr="C:\TeXDoc\TeX2002\Shinshu\Part1\synlight.eps"/>
          <p:cNvPicPr>
            <a:picLocks noChangeAspect="1" noChangeArrowheads="1"/>
          </p:cNvPicPr>
          <p:nvPr/>
        </p:nvPicPr>
        <p:blipFill>
          <a:blip r:embed="rId7">
            <a:alphaModFix amt="63000"/>
          </a:blip>
          <a:srcRect/>
          <a:stretch>
            <a:fillRect/>
          </a:stretch>
        </p:blipFill>
        <p:spPr bwMode="auto">
          <a:xfrm>
            <a:off x="2902089" y="1386936"/>
            <a:ext cx="953063" cy="922861"/>
          </a:xfrm>
          <a:prstGeom prst="rect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</p:pic>
      <p:cxnSp>
        <p:nvCxnSpPr>
          <p:cNvPr id="7" name="直線矢印コネクタ 6"/>
          <p:cNvCxnSpPr/>
          <p:nvPr/>
        </p:nvCxnSpPr>
        <p:spPr>
          <a:xfrm flipV="1">
            <a:off x="4312537" y="1806221"/>
            <a:ext cx="1515352" cy="468538"/>
          </a:xfrm>
          <a:prstGeom prst="straightConnector1">
            <a:avLst/>
          </a:prstGeom>
          <a:ln>
            <a:solidFill>
              <a:srgbClr val="008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 flipH="1">
            <a:off x="5065889" y="1288159"/>
            <a:ext cx="574830" cy="306397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/>
          <p:nvPr/>
        </p:nvCxnSpPr>
        <p:spPr>
          <a:xfrm>
            <a:off x="5418667" y="1806221"/>
            <a:ext cx="293043" cy="0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371587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9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89907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 descr="ILCTDR-VOLUME_1-Executive-Summary（ドラッグされました）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0" y="692024"/>
            <a:ext cx="5284917" cy="2396191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514495" y="5144363"/>
            <a:ext cx="2233006" cy="307025"/>
          </a:xfrm>
          <a:prstGeom prst="rect">
            <a:avLst/>
          </a:prstGeom>
          <a:noFill/>
        </p:spPr>
        <p:txBody>
          <a:bodyPr wrap="none" lIns="89170" tIns="44586" rIns="89170" bIns="44586" rtlCol="0">
            <a:spAutoFit/>
          </a:bodyPr>
          <a:lstStyle/>
          <a:p>
            <a:pPr defTabSz="713232"/>
            <a:r>
              <a:rPr lang="en-US" altLang="ja-JP" sz="1410" dirty="0" smtClean="0">
                <a:solidFill>
                  <a:srgbClr val="800000"/>
                </a:solidFill>
                <a:latin typeface="Calibri"/>
                <a:ea typeface="ＭＳ Ｐゴシック"/>
              </a:rPr>
              <a:t>Cs</a:t>
            </a:r>
            <a:r>
              <a:rPr lang="en-US" altLang="ja-JP" sz="1410" baseline="-25000" dirty="0" smtClean="0">
                <a:solidFill>
                  <a:srgbClr val="800000"/>
                </a:solidFill>
                <a:latin typeface="Calibri"/>
                <a:ea typeface="ＭＳ Ｐゴシック"/>
              </a:rPr>
              <a:t>2</a:t>
            </a:r>
            <a:r>
              <a:rPr lang="en-US" altLang="ja-JP" sz="1410" dirty="0" smtClean="0">
                <a:solidFill>
                  <a:srgbClr val="800000"/>
                </a:solidFill>
                <a:latin typeface="Calibri"/>
                <a:ea typeface="ＭＳ Ｐゴシック"/>
              </a:rPr>
              <a:t>Te </a:t>
            </a:r>
            <a:r>
              <a:rPr lang="en-US" altLang="ja-JP" sz="1410" dirty="0">
                <a:solidFill>
                  <a:srgbClr val="800000"/>
                </a:solidFill>
                <a:latin typeface="Calibri"/>
                <a:ea typeface="ＭＳ Ｐゴシック"/>
              </a:rPr>
              <a:t>Photocathode RF Gun</a:t>
            </a:r>
            <a:endParaRPr lang="ja-JP" altLang="en-US" sz="1880" dirty="0">
              <a:solidFill>
                <a:srgbClr val="800000"/>
              </a:solidFill>
              <a:latin typeface="Calibri"/>
              <a:ea typeface="ＭＳ Ｐゴシック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59007" y="943955"/>
            <a:ext cx="1580704" cy="205042"/>
          </a:xfrm>
          <a:prstGeom prst="rect">
            <a:avLst/>
          </a:prstGeom>
          <a:solidFill>
            <a:srgbClr val="FFFFFF"/>
          </a:solidFill>
        </p:spPr>
        <p:txBody>
          <a:bodyPr wrap="square" lIns="27342" tIns="13671" rIns="27342" bIns="13671" rtlCol="0">
            <a:spAutoFit/>
          </a:bodyPr>
          <a:lstStyle/>
          <a:p>
            <a:pPr defTabSz="713232"/>
            <a:r>
              <a:rPr lang="ja-JP" altLang="en-US" sz="1153" dirty="0" smtClean="0">
                <a:solidFill>
                  <a:prstClr val="black"/>
                </a:solidFill>
                <a:latin typeface="ＭＳ Ｐゴシック"/>
                <a:ea typeface="ＭＳ Ｐゴシック"/>
                <a:cs typeface="ＭＳ Ｐゴシック"/>
              </a:rPr>
              <a:t>（</a:t>
            </a:r>
            <a:r>
              <a:rPr lang="en-US" altLang="ja-JP" sz="1153" dirty="0" smtClean="0">
                <a:solidFill>
                  <a:prstClr val="black"/>
                </a:solidFill>
                <a:latin typeface="ＭＳ Ｐゴシック"/>
                <a:ea typeface="ＭＳ Ｐゴシック"/>
                <a:cs typeface="ＭＳ Ｐゴシック"/>
              </a:rPr>
              <a:t>for ILC)</a:t>
            </a:r>
            <a:endParaRPr lang="ja-JP" altLang="en-US" sz="1153" dirty="0">
              <a:solidFill>
                <a:prstClr val="black"/>
              </a:solidFill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30" name="U ターン矢印 29"/>
          <p:cNvSpPr/>
          <p:nvPr/>
        </p:nvSpPr>
        <p:spPr>
          <a:xfrm rot="18952556" flipH="1">
            <a:off x="2980065" y="423322"/>
            <a:ext cx="888519" cy="3813638"/>
          </a:xfrm>
          <a:prstGeom prst="uturnArrow">
            <a:avLst>
              <a:gd name="adj1" fmla="val 28974"/>
              <a:gd name="adj2" fmla="val 24988"/>
              <a:gd name="adj3" fmla="val 15750"/>
              <a:gd name="adj4" fmla="val 18933"/>
              <a:gd name="adj5" fmla="val 10709"/>
            </a:avLst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22000">
                <a:schemeClr val="accent1">
                  <a:tint val="50000"/>
                  <a:shade val="100000"/>
                  <a:satMod val="350000"/>
                  <a:alpha val="30000"/>
                </a:schemeClr>
              </a:gs>
            </a:gsLst>
            <a:lin ang="45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13232"/>
            <a:endParaRPr lang="ja-JP" altLang="en-US" sz="30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31" name="台形 30"/>
          <p:cNvSpPr/>
          <p:nvPr/>
        </p:nvSpPr>
        <p:spPr>
          <a:xfrm rot="21251157">
            <a:off x="941059" y="2032579"/>
            <a:ext cx="2585318" cy="937660"/>
          </a:xfrm>
          <a:prstGeom prst="trapezoid">
            <a:avLst>
              <a:gd name="adj" fmla="val 94461"/>
            </a:avLst>
          </a:prstGeom>
          <a:gradFill flip="none" rotWithShape="1">
            <a:gsLst>
              <a:gs pos="45000">
                <a:srgbClr val="C0504D">
                  <a:alpha val="30000"/>
                </a:srgbClr>
              </a:gs>
              <a:gs pos="89000">
                <a:srgbClr val="FFFFFF">
                  <a:alpha val="30000"/>
                </a:srgbClr>
              </a:gs>
            </a:gsLst>
            <a:lin ang="558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13232"/>
            <a:endParaRPr lang="ja-JP" altLang="en-US" sz="30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825801" y="26321"/>
            <a:ext cx="7722812" cy="582485"/>
          </a:xfrm>
          <a:prstGeom prst="rect">
            <a:avLst/>
          </a:prstGeom>
          <a:solidFill>
            <a:schemeClr val="bg1"/>
          </a:solidFill>
        </p:spPr>
        <p:txBody>
          <a:bodyPr wrap="none" lIns="89170" tIns="44586" rIns="89170" bIns="44586" rtlCol="0">
            <a:spAutoFit/>
          </a:bodyPr>
          <a:lstStyle/>
          <a:p>
            <a:pPr defTabSz="713232"/>
            <a:r>
              <a:rPr lang="en-US" altLang="ja-JP" sz="3200" b="1" dirty="0" smtClean="0">
                <a:latin typeface="Calibri"/>
                <a:ea typeface="ＭＳ Ｐゴシック"/>
              </a:rPr>
              <a:t>ATF: Global </a:t>
            </a:r>
            <a:r>
              <a:rPr lang="en-US" altLang="ja-JP" sz="3200" b="1" dirty="0" err="1" smtClean="0">
                <a:latin typeface="Calibri"/>
                <a:ea typeface="ＭＳ Ｐゴシック"/>
              </a:rPr>
              <a:t>Collab</a:t>
            </a:r>
            <a:r>
              <a:rPr lang="en-US" altLang="ja-JP" sz="3200" b="1" dirty="0" smtClean="0">
                <a:latin typeface="Calibri"/>
                <a:ea typeface="ＭＳ Ｐゴシック"/>
              </a:rPr>
              <a:t>. </a:t>
            </a:r>
            <a:r>
              <a:rPr lang="en-US" altLang="ja-JP" sz="3200" b="1" dirty="0" smtClean="0">
                <a:latin typeface="Calibri"/>
                <a:ea typeface="ＭＳ Ｐゴシック"/>
              </a:rPr>
              <a:t>for Nano-beam Research </a:t>
            </a:r>
            <a:endParaRPr lang="en-US" altLang="ja-JP" sz="3200" b="1" dirty="0">
              <a:latin typeface="Calibri"/>
              <a:ea typeface="ＭＳ Ｐゴシック"/>
            </a:endParaRPr>
          </a:p>
        </p:txBody>
      </p:sp>
      <p:pic>
        <p:nvPicPr>
          <p:cNvPr id="14" name="コンテンツ プレースホルダー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53" b="-654"/>
          <a:stretch/>
        </p:blipFill>
        <p:spPr>
          <a:xfrm>
            <a:off x="100630" y="3290213"/>
            <a:ext cx="5153996" cy="2307625"/>
          </a:xfrm>
          <a:prstGeom prst="rect">
            <a:avLst/>
          </a:prstGeom>
          <a:ln>
            <a:solidFill>
              <a:srgbClr val="008000"/>
            </a:solidFill>
          </a:ln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4066" y="2979738"/>
            <a:ext cx="1290169" cy="704560"/>
          </a:xfrm>
          <a:prstGeom prst="rect">
            <a:avLst/>
          </a:prstGeom>
          <a:ln>
            <a:solidFill>
              <a:srgbClr val="008000"/>
            </a:solidFill>
          </a:ln>
        </p:spPr>
      </p:pic>
      <p:pic>
        <p:nvPicPr>
          <p:cNvPr id="16" name="Picture 5" descr="world_atras_3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498"/>
          <a:stretch/>
        </p:blipFill>
        <p:spPr bwMode="auto">
          <a:xfrm>
            <a:off x="4934898" y="988398"/>
            <a:ext cx="4131348" cy="1669232"/>
          </a:xfrm>
          <a:prstGeom prst="rect">
            <a:avLst/>
          </a:prstGeom>
          <a:noFill/>
          <a:ln>
            <a:solidFill>
              <a:srgbClr val="3366FF"/>
            </a:solidFill>
          </a:ln>
          <a:effectLst/>
        </p:spPr>
      </p:pic>
      <p:sp>
        <p:nvSpPr>
          <p:cNvPr id="11" name="テキスト ボックス 10"/>
          <p:cNvSpPr txBox="1"/>
          <p:nvPr/>
        </p:nvSpPr>
        <p:spPr>
          <a:xfrm>
            <a:off x="5155583" y="4103524"/>
            <a:ext cx="3858827" cy="2004721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wrap="square" lIns="89170" tIns="44586" rIns="89170" bIns="44586" rtlCol="0">
            <a:spAutoFit/>
          </a:bodyPr>
          <a:lstStyle/>
          <a:p>
            <a:pPr defTabSz="713232">
              <a:lnSpc>
                <a:spcPct val="120000"/>
              </a:lnSpc>
            </a:pPr>
            <a:r>
              <a:rPr lang="en-US" altLang="ja-JP" b="1" dirty="0" smtClean="0">
                <a:solidFill>
                  <a:srgbClr val="FF0000"/>
                </a:solidFill>
                <a:latin typeface="Calibri"/>
                <a:ea typeface="ＭＳ Ｐゴシック"/>
              </a:rPr>
              <a:t>Nano</a:t>
            </a:r>
            <a:r>
              <a:rPr lang="en-US" altLang="ja-JP" b="1" dirty="0">
                <a:solidFill>
                  <a:srgbClr val="FF0000"/>
                </a:solidFill>
                <a:latin typeface="Calibri"/>
                <a:ea typeface="ＭＳ Ｐゴシック"/>
              </a:rPr>
              <a:t>-meter beam R&amp;D</a:t>
            </a:r>
          </a:p>
          <a:p>
            <a:pPr marL="285750" indent="-285750" defTabSz="713232">
              <a:buFont typeface="Arial"/>
              <a:buChar char="•"/>
            </a:pPr>
            <a:r>
              <a:rPr lang="en-US" altLang="ja-JP" dirty="0">
                <a:solidFill>
                  <a:srgbClr val="800000"/>
                </a:solidFill>
              </a:rPr>
              <a:t>Damping Ring </a:t>
            </a:r>
          </a:p>
          <a:p>
            <a:pPr marL="642366" lvl="1" indent="-285750" defTabSz="713232">
              <a:buFont typeface="Arial"/>
              <a:buChar char="•"/>
            </a:pPr>
            <a:r>
              <a:rPr lang="en-US" altLang="ja-JP" dirty="0">
                <a:solidFill>
                  <a:prstClr val="black"/>
                </a:solidFill>
              </a:rPr>
              <a:t>Low </a:t>
            </a:r>
            <a:r>
              <a:rPr lang="en-US" altLang="ja-JP" dirty="0" err="1">
                <a:solidFill>
                  <a:prstClr val="black"/>
                </a:solidFill>
              </a:rPr>
              <a:t>emittance</a:t>
            </a:r>
            <a:r>
              <a:rPr lang="en-US" altLang="ja-JP" dirty="0">
                <a:solidFill>
                  <a:prstClr val="black"/>
                </a:solidFill>
              </a:rPr>
              <a:t> electron </a:t>
            </a:r>
            <a:r>
              <a:rPr lang="en-US" altLang="ja-JP" dirty="0" smtClean="0">
                <a:solidFill>
                  <a:prstClr val="black"/>
                </a:solidFill>
              </a:rPr>
              <a:t>beam</a:t>
            </a:r>
            <a:endParaRPr lang="en-US" altLang="ja-JP" dirty="0" smtClean="0">
              <a:solidFill>
                <a:srgbClr val="800000"/>
              </a:solidFill>
              <a:latin typeface="Calibri"/>
              <a:ea typeface="ＭＳ Ｐゴシック"/>
            </a:endParaRPr>
          </a:p>
          <a:p>
            <a:pPr marL="285750" indent="-285750" defTabSz="713232">
              <a:buFont typeface="Arial"/>
              <a:buChar char="•"/>
            </a:pPr>
            <a:r>
              <a:rPr lang="en-US" altLang="ja-JP" dirty="0" smtClean="0">
                <a:solidFill>
                  <a:srgbClr val="800000"/>
                </a:solidFill>
                <a:latin typeface="Calibri"/>
                <a:ea typeface="ＭＳ Ｐゴシック"/>
              </a:rPr>
              <a:t>Final </a:t>
            </a:r>
            <a:r>
              <a:rPr lang="en-US" altLang="ja-JP" dirty="0">
                <a:solidFill>
                  <a:srgbClr val="800000"/>
                </a:solidFill>
                <a:latin typeface="Calibri"/>
                <a:ea typeface="ＭＳ Ｐゴシック"/>
              </a:rPr>
              <a:t>focus System Test </a:t>
            </a:r>
            <a:r>
              <a:rPr lang="en-US" altLang="ja-JP" dirty="0" err="1">
                <a:solidFill>
                  <a:srgbClr val="800000"/>
                </a:solidFill>
                <a:latin typeface="Calibri"/>
                <a:ea typeface="ＭＳ Ｐゴシック"/>
              </a:rPr>
              <a:t>Beamline</a:t>
            </a:r>
            <a:r>
              <a:rPr lang="en-US" altLang="ja-JP" dirty="0">
                <a:solidFill>
                  <a:srgbClr val="800000"/>
                </a:solidFill>
                <a:latin typeface="Calibri"/>
                <a:ea typeface="ＭＳ Ｐゴシック"/>
              </a:rPr>
              <a:t> </a:t>
            </a:r>
          </a:p>
          <a:p>
            <a:pPr marL="285750" indent="-285750" defTabSz="713232">
              <a:buFont typeface="Arial"/>
              <a:buChar char="•"/>
            </a:pPr>
            <a:r>
              <a:rPr lang="en-US" altLang="ja-JP" dirty="0" smtClean="0">
                <a:solidFill>
                  <a:srgbClr val="800000"/>
                </a:solidFill>
                <a:latin typeface="Calibri"/>
                <a:ea typeface="ＭＳ Ｐゴシック"/>
              </a:rPr>
              <a:t>Intra</a:t>
            </a:r>
            <a:r>
              <a:rPr lang="en-US" altLang="ja-JP" dirty="0">
                <a:solidFill>
                  <a:srgbClr val="800000"/>
                </a:solidFill>
                <a:latin typeface="Calibri"/>
                <a:ea typeface="ＭＳ Ｐゴシック"/>
              </a:rPr>
              <a:t>-</a:t>
            </a:r>
            <a:r>
              <a:rPr lang="en-US" altLang="ja-JP" dirty="0" smtClean="0">
                <a:solidFill>
                  <a:srgbClr val="800000"/>
                </a:solidFill>
                <a:latin typeface="Calibri"/>
                <a:ea typeface="ＭＳ Ｐゴシック"/>
              </a:rPr>
              <a:t>train beam-position </a:t>
            </a:r>
            <a:r>
              <a:rPr lang="en-US" altLang="ja-JP" dirty="0">
                <a:solidFill>
                  <a:srgbClr val="800000"/>
                </a:solidFill>
                <a:latin typeface="Calibri"/>
                <a:ea typeface="ＭＳ Ｐゴシック"/>
              </a:rPr>
              <a:t>feedback</a:t>
            </a:r>
          </a:p>
          <a:p>
            <a:pPr marL="285750" indent="-285750" defTabSz="713232">
              <a:buFont typeface="Arial"/>
              <a:buChar char="•"/>
            </a:pPr>
            <a:r>
              <a:rPr lang="en-US" altLang="ja-JP" dirty="0">
                <a:solidFill>
                  <a:srgbClr val="800000"/>
                </a:solidFill>
              </a:rPr>
              <a:t>Advanced Beam Instruments R&amp;D</a:t>
            </a:r>
            <a:endParaRPr lang="ja-JP" altLang="en-US" dirty="0">
              <a:solidFill>
                <a:srgbClr val="800000"/>
              </a:solidFill>
            </a:endParaRPr>
          </a:p>
          <a:p>
            <a:pPr defTabSz="713232"/>
            <a:endParaRPr lang="ja-JP" altLang="en-US" sz="1400" dirty="0">
              <a:solidFill>
                <a:srgbClr val="800000"/>
              </a:solidFill>
              <a:latin typeface="Calibri"/>
              <a:ea typeface="ＭＳ Ｐゴシック"/>
            </a:endParaRPr>
          </a:p>
        </p:txBody>
      </p:sp>
      <p:sp>
        <p:nvSpPr>
          <p:cNvPr id="2" name="円/楕円 1"/>
          <p:cNvSpPr/>
          <p:nvPr/>
        </p:nvSpPr>
        <p:spPr>
          <a:xfrm flipH="1">
            <a:off x="6659482" y="1436762"/>
            <a:ext cx="223855" cy="238061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961568" y="1395385"/>
            <a:ext cx="825867" cy="1600438"/>
          </a:xfrm>
          <a:prstGeom prst="rect">
            <a:avLst/>
          </a:prstGeom>
          <a:solidFill>
            <a:schemeClr val="accent3">
              <a:lumMod val="20000"/>
              <a:lumOff val="80000"/>
              <a:alpha val="70000"/>
            </a:schemeClr>
          </a:solidFill>
          <a:ln>
            <a:solidFill>
              <a:srgbClr val="FFFFFF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SLAC</a:t>
            </a:r>
          </a:p>
          <a:p>
            <a:r>
              <a:rPr lang="en-US" altLang="ja-JP" sz="1400" dirty="0" smtClean="0"/>
              <a:t>LBNL</a:t>
            </a:r>
          </a:p>
          <a:p>
            <a:r>
              <a:rPr kumimoji="1" lang="en-US" altLang="ja-JP" sz="1400" dirty="0" err="1" smtClean="0"/>
              <a:t>Fermilab</a:t>
            </a:r>
            <a:endParaRPr kumimoji="1" lang="en-US" altLang="ja-JP" sz="1400" dirty="0" smtClean="0"/>
          </a:p>
          <a:p>
            <a:r>
              <a:rPr lang="en-US" altLang="ja-JP" sz="1400" dirty="0" smtClean="0"/>
              <a:t>LLNL</a:t>
            </a:r>
          </a:p>
          <a:p>
            <a:r>
              <a:rPr kumimoji="1" lang="en-US" altLang="ja-JP" sz="1400" dirty="0" smtClean="0"/>
              <a:t>BNL</a:t>
            </a:r>
          </a:p>
          <a:p>
            <a:r>
              <a:rPr lang="en-US" altLang="ja-JP" sz="1400" dirty="0" smtClean="0"/>
              <a:t>Cornel</a:t>
            </a:r>
          </a:p>
          <a:p>
            <a:r>
              <a:rPr kumimoji="1" lang="en-US" altLang="ja-JP" sz="1400" dirty="0" smtClean="0"/>
              <a:t>NDU</a:t>
            </a:r>
            <a:endParaRPr kumimoji="1" lang="ja-JP" altLang="en-US" sz="14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870189" y="1373488"/>
            <a:ext cx="996036" cy="2123658"/>
          </a:xfrm>
          <a:prstGeom prst="rect">
            <a:avLst/>
          </a:prstGeom>
          <a:solidFill>
            <a:schemeClr val="accent3">
              <a:lumMod val="20000"/>
              <a:lumOff val="80000"/>
              <a:alpha val="70000"/>
            </a:schemeClr>
          </a:solidFill>
          <a:ln>
            <a:solidFill>
              <a:srgbClr val="FFFFFF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200" b="1" dirty="0" smtClean="0">
                <a:solidFill>
                  <a:srgbClr val="FF0000"/>
                </a:solidFill>
              </a:rPr>
              <a:t>KEK-ATF</a:t>
            </a:r>
            <a:endParaRPr kumimoji="1" lang="en-US" altLang="ja-JP" sz="1200" b="1" dirty="0" smtClean="0">
              <a:solidFill>
                <a:srgbClr val="FF0000"/>
              </a:solidFill>
            </a:endParaRPr>
          </a:p>
          <a:p>
            <a:r>
              <a:rPr lang="en-US" altLang="ja-JP" sz="1200" dirty="0" smtClean="0"/>
              <a:t>Tohoku U.</a:t>
            </a:r>
          </a:p>
          <a:p>
            <a:r>
              <a:rPr lang="en-US" altLang="ja-JP" sz="1200" dirty="0" smtClean="0"/>
              <a:t>Tokyo U.</a:t>
            </a:r>
          </a:p>
          <a:p>
            <a:r>
              <a:rPr kumimoji="1" lang="en-US" altLang="ja-JP" sz="1200" dirty="0" err="1" smtClean="0"/>
              <a:t>Waseda</a:t>
            </a:r>
            <a:r>
              <a:rPr kumimoji="1" lang="en-US" altLang="ja-JP" sz="1200" dirty="0" smtClean="0"/>
              <a:t> U.</a:t>
            </a:r>
          </a:p>
          <a:p>
            <a:r>
              <a:rPr lang="en-US" altLang="ja-JP" sz="1200" dirty="0" smtClean="0"/>
              <a:t>Nagoya U.</a:t>
            </a:r>
          </a:p>
          <a:p>
            <a:r>
              <a:rPr lang="en-US" altLang="ja-JP" sz="1200" dirty="0" smtClean="0"/>
              <a:t>Kyoto U.</a:t>
            </a:r>
            <a:endParaRPr kumimoji="1" lang="en-US" altLang="ja-JP" sz="1200" dirty="0" smtClean="0"/>
          </a:p>
          <a:p>
            <a:r>
              <a:rPr lang="en-US" altLang="ja-JP" sz="1200" dirty="0" smtClean="0"/>
              <a:t>Hiroshima U.</a:t>
            </a:r>
          </a:p>
          <a:p>
            <a:r>
              <a:rPr lang="en-US" altLang="ja-JP" sz="1200" dirty="0" smtClean="0"/>
              <a:t>IHEP</a:t>
            </a:r>
          </a:p>
          <a:p>
            <a:r>
              <a:rPr kumimoji="1" lang="en-US" altLang="ja-JP" sz="1200" dirty="0" smtClean="0"/>
              <a:t>PAL</a:t>
            </a:r>
          </a:p>
          <a:p>
            <a:r>
              <a:rPr lang="en-US" altLang="ja-JP" sz="1200" dirty="0" smtClean="0"/>
              <a:t>KNU</a:t>
            </a:r>
          </a:p>
          <a:p>
            <a:r>
              <a:rPr kumimoji="1" lang="en-US" altLang="ja-JP" sz="1200" dirty="0" smtClean="0"/>
              <a:t>RRCAT</a:t>
            </a:r>
            <a:endParaRPr kumimoji="1" lang="ja-JP" altLang="en-US" sz="12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226572" y="1175825"/>
            <a:ext cx="1043876" cy="2862322"/>
          </a:xfrm>
          <a:prstGeom prst="rect">
            <a:avLst/>
          </a:prstGeom>
          <a:solidFill>
            <a:schemeClr val="accent3">
              <a:lumMod val="20000"/>
              <a:lumOff val="80000"/>
              <a:alpha val="70000"/>
            </a:schemeClr>
          </a:solidFill>
          <a:ln w="6350" cmpd="sng"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CERN</a:t>
            </a:r>
          </a:p>
          <a:p>
            <a:r>
              <a:rPr lang="en-US" altLang="ja-JP" sz="1200" dirty="0" smtClean="0"/>
              <a:t>DESY</a:t>
            </a:r>
          </a:p>
          <a:p>
            <a:r>
              <a:rPr lang="en-US" altLang="ja-JP" sz="1200" dirty="0" smtClean="0"/>
              <a:t>IN2P3</a:t>
            </a:r>
          </a:p>
          <a:p>
            <a:r>
              <a:rPr lang="en-US" altLang="ja-JP" sz="1200" dirty="0" smtClean="0"/>
              <a:t>LAL</a:t>
            </a:r>
          </a:p>
          <a:p>
            <a:r>
              <a:rPr lang="en-US" altLang="ja-JP" sz="1200" dirty="0" smtClean="0"/>
              <a:t>LAPP</a:t>
            </a:r>
          </a:p>
          <a:p>
            <a:r>
              <a:rPr lang="en-US" altLang="ja-JP" sz="1200" dirty="0" smtClean="0"/>
              <a:t>LLR</a:t>
            </a:r>
          </a:p>
          <a:p>
            <a:r>
              <a:rPr kumimoji="1" lang="en-US" altLang="ja-JP" sz="1200" dirty="0" smtClean="0"/>
              <a:t>U. Oxford</a:t>
            </a:r>
          </a:p>
          <a:p>
            <a:r>
              <a:rPr lang="en-US" altLang="ja-JP" sz="1200" dirty="0" smtClean="0"/>
              <a:t>RHU</a:t>
            </a:r>
          </a:p>
          <a:p>
            <a:r>
              <a:rPr kumimoji="1" lang="en-US" altLang="ja-JP" sz="1200" dirty="0" smtClean="0"/>
              <a:t>STFC</a:t>
            </a:r>
          </a:p>
          <a:p>
            <a:r>
              <a:rPr lang="en-US" altLang="ja-JP" sz="1200" dirty="0"/>
              <a:t>U</a:t>
            </a:r>
            <a:r>
              <a:rPr lang="en-US" altLang="ja-JP" sz="1200" dirty="0" smtClean="0"/>
              <a:t>. </a:t>
            </a:r>
            <a:r>
              <a:rPr lang="en-US" altLang="ja-JP" sz="1200" dirty="0" err="1" smtClean="0"/>
              <a:t>Manchster</a:t>
            </a:r>
            <a:endParaRPr lang="en-US" altLang="ja-JP" sz="1200" dirty="0" smtClean="0"/>
          </a:p>
          <a:p>
            <a:r>
              <a:rPr lang="en-US" altLang="ja-JP" sz="1200" dirty="0" smtClean="0"/>
              <a:t>Y. Liverpool</a:t>
            </a:r>
          </a:p>
          <a:p>
            <a:r>
              <a:rPr kumimoji="1" lang="en-US" altLang="ja-JP" sz="1200" dirty="0" smtClean="0"/>
              <a:t>U. C. London</a:t>
            </a:r>
          </a:p>
          <a:p>
            <a:r>
              <a:rPr lang="en-US" altLang="ja-JP" sz="1200" dirty="0" smtClean="0"/>
              <a:t>INFN</a:t>
            </a:r>
          </a:p>
          <a:p>
            <a:r>
              <a:rPr kumimoji="1" lang="en-US" altLang="ja-JP" sz="1200" dirty="0" smtClean="0"/>
              <a:t>IFIC</a:t>
            </a:r>
          </a:p>
          <a:p>
            <a:r>
              <a:rPr lang="en-US" altLang="ja-JP" sz="1200" dirty="0" smtClean="0"/>
              <a:t>T.P.U.</a:t>
            </a:r>
            <a:endParaRPr kumimoji="1" lang="en-US" altLang="ja-JP" sz="1200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A. Yamamoto, 160601</a:t>
            </a:r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23931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8736" y="899580"/>
            <a:ext cx="8643938" cy="891013"/>
          </a:xfrm>
          <a:solidFill>
            <a:srgbClr val="CCFFCC"/>
          </a:solidFill>
          <a:ln>
            <a:solidFill>
              <a:srgbClr val="008000"/>
            </a:solidFill>
          </a:ln>
        </p:spPr>
        <p:txBody>
          <a:bodyPr wrap="square">
            <a:sp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altLang="ja-JP" sz="2000" b="1" dirty="0" smtClean="0">
                <a:solidFill>
                  <a:srgbClr val="FF0000"/>
                </a:solidFill>
                <a:ea typeface="ＭＳ Ｐゴシック" pitchFamily="50" charset="-128"/>
              </a:rPr>
              <a:t>ATF </a:t>
            </a:r>
            <a:r>
              <a:rPr lang="en-US" altLang="ja-JP" sz="2000" b="1" dirty="0" smtClean="0">
                <a:ea typeface="ＭＳ Ｐゴシック" pitchFamily="50" charset="-128"/>
              </a:rPr>
              <a:t>(Acc. Test Facility): </a:t>
            </a:r>
            <a:r>
              <a:rPr lang="en-US" altLang="ja-JP" sz="2000" dirty="0" smtClean="0">
                <a:ea typeface="ＭＳ Ｐゴシック" pitchFamily="50" charset="-128"/>
              </a:rPr>
              <a:t>the same FF beam optics demonstrated at ATF (1.3 </a:t>
            </a:r>
            <a:r>
              <a:rPr lang="en-US" altLang="ja-JP" sz="2000" dirty="0" err="1" smtClean="0">
                <a:ea typeface="ＭＳ Ｐゴシック" pitchFamily="50" charset="-128"/>
              </a:rPr>
              <a:t>GeV</a:t>
            </a:r>
            <a:r>
              <a:rPr lang="en-US" altLang="ja-JP" sz="2000" dirty="0" smtClean="0">
                <a:ea typeface="ＭＳ Ｐゴシック" pitchFamily="50" charset="-128"/>
              </a:rPr>
              <a:t>)    </a:t>
            </a:r>
          </a:p>
          <a:p>
            <a:pPr>
              <a:lnSpc>
                <a:spcPct val="90000"/>
              </a:lnSpc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Beam-size </a:t>
            </a:r>
            <a:r>
              <a:rPr lang="en-US" altLang="ja-JP" sz="1800" dirty="0" err="1" smtClean="0">
                <a:solidFill>
                  <a:srgbClr val="000000"/>
                </a:solidFill>
                <a:ea typeface="ＭＳ Ｐゴシック" pitchFamily="50" charset="-128"/>
              </a:rPr>
              <a:t>reruied</a:t>
            </a:r>
            <a:r>
              <a:rPr lang="ja-JP" altLang="en-US" sz="1800" dirty="0" smtClean="0">
                <a:ea typeface="ＭＳ Ｐゴシック" pitchFamily="50" charset="-128"/>
              </a:rPr>
              <a:t>：</a:t>
            </a:r>
            <a:r>
              <a:rPr lang="en-US" altLang="ja-JP" sz="1800" dirty="0" smtClean="0">
                <a:ea typeface="ＭＳ Ｐゴシック" pitchFamily="50" charset="-128"/>
              </a:rPr>
              <a:t> </a:t>
            </a:r>
            <a:r>
              <a:rPr lang="en-US" altLang="ja-JP" sz="1800" b="1" dirty="0" smtClean="0">
                <a:solidFill>
                  <a:srgbClr val="3366FF"/>
                </a:solidFill>
                <a:ea typeface="ＭＳ Ｐゴシック" pitchFamily="50" charset="-128"/>
                <a:sym typeface="Wingdings"/>
              </a:rPr>
              <a:t>5.9nm</a:t>
            </a:r>
            <a:r>
              <a:rPr lang="en-US" altLang="ja-JP" sz="1800" dirty="0" smtClean="0">
                <a:ea typeface="ＭＳ Ｐゴシック" pitchFamily="50" charset="-128"/>
                <a:sym typeface="Wingdings"/>
              </a:rPr>
              <a:t> at 250 </a:t>
            </a:r>
            <a:r>
              <a:rPr lang="en-US" altLang="ja-JP" sz="1800" dirty="0" err="1" smtClean="0">
                <a:ea typeface="ＭＳ Ｐゴシック" pitchFamily="50" charset="-128"/>
                <a:sym typeface="Wingdings"/>
              </a:rPr>
              <a:t>GeV</a:t>
            </a:r>
            <a:r>
              <a:rPr lang="en-US" altLang="ja-JP" sz="1800" dirty="0">
                <a:ea typeface="ＭＳ Ｐゴシック" pitchFamily="50" charset="-128"/>
                <a:sym typeface="Wingdings"/>
              </a:rPr>
              <a:t> </a:t>
            </a:r>
            <a:r>
              <a:rPr lang="en-US" altLang="ja-JP" sz="1800" dirty="0" smtClean="0">
                <a:ea typeface="ＭＳ Ｐゴシック" pitchFamily="50" charset="-128"/>
                <a:sym typeface="Wingdings"/>
              </a:rPr>
              <a:t>(ILC)</a:t>
            </a:r>
            <a:r>
              <a:rPr lang="en-US" altLang="ja-JP" sz="1800" dirty="0" smtClean="0">
                <a:ea typeface="ＭＳ Ｐゴシック" pitchFamily="50" charset="-128"/>
              </a:rPr>
              <a:t> </a:t>
            </a:r>
            <a:r>
              <a:rPr lang="en-US" altLang="ja-JP" sz="1800" dirty="0">
                <a:ea typeface="ＭＳ Ｐゴシック" pitchFamily="50" charset="-128"/>
                <a:sym typeface="Wingdings"/>
              </a:rPr>
              <a:t> </a:t>
            </a:r>
            <a:r>
              <a:rPr lang="en-US" altLang="ja-JP" sz="1800" dirty="0" smtClean="0">
                <a:ea typeface="ＭＳ Ｐゴシック" pitchFamily="50" charset="-128"/>
                <a:sym typeface="Wingdings"/>
              </a:rPr>
              <a:t> </a:t>
            </a:r>
            <a:r>
              <a:rPr lang="en-US" altLang="ja-JP" sz="1800" b="1" dirty="0">
                <a:solidFill>
                  <a:srgbClr val="FF6600"/>
                </a:solidFill>
                <a:ea typeface="ＭＳ Ｐゴシック" pitchFamily="50" charset="-128"/>
              </a:rPr>
              <a:t>37 nm </a:t>
            </a:r>
            <a:r>
              <a:rPr lang="en-US" altLang="ja-JP" sz="1800" dirty="0" smtClean="0">
                <a:ea typeface="ＭＳ Ｐゴシック" pitchFamily="50" charset="-128"/>
              </a:rPr>
              <a:t>at </a:t>
            </a:r>
            <a:r>
              <a:rPr lang="en-US" altLang="ja-JP" sz="1800" dirty="0">
                <a:ea typeface="ＭＳ Ｐゴシック" pitchFamily="50" charset="-128"/>
              </a:rPr>
              <a:t>1.3 </a:t>
            </a:r>
            <a:r>
              <a:rPr lang="en-US" altLang="ja-JP" sz="1800" dirty="0" err="1" smtClean="0">
                <a:ea typeface="ＭＳ Ｐゴシック" pitchFamily="50" charset="-128"/>
              </a:rPr>
              <a:t>GeV</a:t>
            </a:r>
            <a:r>
              <a:rPr lang="en-US" altLang="ja-JP" sz="1800" dirty="0"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ea typeface="ＭＳ Ｐゴシック" pitchFamily="50" charset="-128"/>
              </a:rPr>
              <a:t>(ATF)</a:t>
            </a:r>
            <a:endParaRPr lang="en-US" altLang="ja-JP" sz="1800" dirty="0">
              <a:ea typeface="ＭＳ Ｐゴシック" pitchFamily="50" charset="-128"/>
              <a:sym typeface="Wingdings"/>
            </a:endParaRPr>
          </a:p>
          <a:p>
            <a:pPr>
              <a:lnSpc>
                <a:spcPct val="90000"/>
              </a:lnSpc>
            </a:pPr>
            <a:r>
              <a:rPr lang="en-US" altLang="ja-JP" sz="1800" dirty="0" smtClean="0">
                <a:ea typeface="ＭＳ Ｐゴシック" pitchFamily="50" charset="-128"/>
                <a:sym typeface="Wingdings"/>
              </a:rPr>
              <a:t>Progress</a:t>
            </a:r>
            <a:r>
              <a:rPr lang="ja-JP" altLang="en-US" sz="1800" dirty="0" smtClean="0">
                <a:ea typeface="ＭＳ Ｐゴシック" pitchFamily="50" charset="-128"/>
                <a:sym typeface="Wingdings"/>
              </a:rPr>
              <a:t>：</a:t>
            </a:r>
            <a:r>
              <a:rPr lang="en-US" altLang="ja-JP" sz="1800" dirty="0">
                <a:solidFill>
                  <a:srgbClr val="000000"/>
                </a:solidFill>
                <a:ea typeface="ＭＳ Ｐゴシック" pitchFamily="50" charset="-128"/>
                <a:sym typeface="Wingdings"/>
              </a:rPr>
              <a:t> </a:t>
            </a:r>
            <a:r>
              <a:rPr lang="en-US" altLang="ja-JP" sz="1800" dirty="0" smtClean="0">
                <a:solidFill>
                  <a:srgbClr val="000000"/>
                </a:solidFill>
                <a:ea typeface="ＭＳ Ｐゴシック" pitchFamily="50" charset="-128"/>
                <a:sym typeface="Wingdings"/>
              </a:rPr>
              <a:t>300 </a:t>
            </a:r>
            <a:r>
              <a:rPr lang="en-US" altLang="ja-JP" sz="1800" dirty="0" smtClean="0">
                <a:solidFill>
                  <a:srgbClr val="000000"/>
                </a:solidFill>
                <a:ea typeface="ＭＳ Ｐゴシック" pitchFamily="50" charset="-128"/>
                <a:sym typeface="Wingdings"/>
              </a:rPr>
              <a:t>nm </a:t>
            </a:r>
            <a:r>
              <a:rPr lang="en-US" altLang="ja-JP" sz="1800" dirty="0" smtClean="0">
                <a:ea typeface="ＭＳ Ｐゴシック" pitchFamily="50" charset="-128"/>
                <a:sym typeface="Wingdings"/>
              </a:rPr>
              <a:t>(in 2010)  </a:t>
            </a:r>
            <a:r>
              <a:rPr lang="en-US" altLang="ja-JP" sz="1800" dirty="0" smtClean="0">
                <a:ea typeface="ＭＳ Ｐゴシック" pitchFamily="50" charset="-128"/>
                <a:sym typeface="Wingdings"/>
              </a:rPr>
              <a:t>150  </a:t>
            </a:r>
            <a:r>
              <a:rPr lang="en-US" altLang="ja-JP" sz="1800" dirty="0" smtClean="0">
                <a:ea typeface="ＭＳ Ｐゴシック" pitchFamily="50" charset="-128"/>
                <a:sym typeface="Wingdings"/>
              </a:rPr>
              <a:t>nm (in 2012)  </a:t>
            </a:r>
            <a:r>
              <a:rPr lang="en-US" altLang="ja-JP" sz="1800" b="1" dirty="0" smtClean="0">
                <a:ea typeface="ＭＳ Ｐゴシック" pitchFamily="50" charset="-128"/>
                <a:sym typeface="Wingdings"/>
              </a:rPr>
              <a:t> </a:t>
            </a:r>
            <a:r>
              <a:rPr lang="en-US" altLang="ja-JP" sz="1800" b="1" dirty="0" smtClean="0">
                <a:ea typeface="ＭＳ Ｐゴシック" pitchFamily="50" charset="-128"/>
                <a:sym typeface="Wingdings"/>
              </a:rPr>
              <a:t>≤ </a:t>
            </a:r>
            <a:r>
              <a:rPr lang="en-US" altLang="ja-JP" sz="1800" b="1" dirty="0" smtClean="0">
                <a:ea typeface="ＭＳ Ｐゴシック" pitchFamily="50" charset="-128"/>
                <a:sym typeface="Wingdings"/>
              </a:rPr>
              <a:t>44 nm </a:t>
            </a:r>
            <a:r>
              <a:rPr lang="en-US" altLang="ja-JP" sz="1800" dirty="0" smtClean="0">
                <a:ea typeface="ＭＳ Ｐゴシック" pitchFamily="50" charset="-128"/>
                <a:sym typeface="Wingdings"/>
              </a:rPr>
              <a:t>(in 2014) </a:t>
            </a:r>
            <a:r>
              <a:rPr lang="en-US" altLang="ja-JP" sz="1800" dirty="0" smtClean="0">
                <a:ea typeface="ＭＳ Ｐゴシック" pitchFamily="50" charset="-128"/>
                <a:sym typeface="Wingdings"/>
              </a:rPr>
              <a:t> ≤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  <a:sym typeface="Wingdings"/>
              </a:rPr>
              <a:t>40 nm </a:t>
            </a:r>
            <a:r>
              <a:rPr lang="en-US" altLang="ja-JP" sz="1800" dirty="0" smtClean="0">
                <a:ea typeface="ＭＳ Ｐゴシック" pitchFamily="50" charset="-128"/>
                <a:sym typeface="Wingdings"/>
              </a:rPr>
              <a:t>(in 2016)</a:t>
            </a:r>
            <a:endParaRPr lang="en-US" altLang="ja-JP" sz="2000" dirty="0">
              <a:ea typeface="ＭＳ Ｐゴシック" pitchFamily="50" charset="-128"/>
            </a:endParaRPr>
          </a:p>
        </p:txBody>
      </p:sp>
      <p:sp>
        <p:nvSpPr>
          <p:cNvPr id="3102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20147" y="101593"/>
            <a:ext cx="7753160" cy="495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="ctr">
            <a:noAutofit/>
          </a:bodyPr>
          <a:lstStyle/>
          <a:p>
            <a:r>
              <a:rPr lang="en-US" altLang="ja-JP" sz="3200" b="1" dirty="0" smtClean="0">
                <a:ea typeface="ＭＳ Ｐゴシック" pitchFamily="50" charset="-128"/>
              </a:rPr>
              <a:t>KEK-ATF: Demonstration of “Nano-beam”  </a:t>
            </a:r>
            <a:endParaRPr lang="en-US" altLang="ja-JP" sz="1600" dirty="0">
              <a:solidFill>
                <a:srgbClr val="3366FF"/>
              </a:solidFill>
              <a:ea typeface="ＭＳ Ｐゴシック" pitchFamily="50" charset="-128"/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1458071"/>
              </p:ext>
            </p:extLst>
          </p:nvPr>
        </p:nvGraphicFramePr>
        <p:xfrm>
          <a:off x="258095" y="2095186"/>
          <a:ext cx="4217881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1661"/>
                <a:gridCol w="808110"/>
                <a:gridCol w="808110"/>
              </a:tblGrid>
              <a:tr h="316137"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ILC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AF2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16137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Beam Energy     [</a:t>
                      </a:r>
                      <a:r>
                        <a:rPr kumimoji="1" lang="en-US" altLang="ja-JP" sz="1600" dirty="0" err="1" smtClean="0"/>
                        <a:t>GeV</a:t>
                      </a:r>
                      <a:r>
                        <a:rPr kumimoji="1" lang="en-US" altLang="ja-JP" sz="1600" dirty="0" smtClean="0"/>
                        <a:t>]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250 </a:t>
                      </a:r>
                      <a:endParaRPr kumimoji="1" lang="ja-JP" altLang="en-US" sz="16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1.3</a:t>
                      </a:r>
                      <a:r>
                        <a:rPr kumimoji="1" lang="en-US" altLang="ja-JP" sz="1600" baseline="0" dirty="0" smtClean="0"/>
                        <a:t> 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16137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L*</a:t>
                      </a:r>
                      <a:r>
                        <a:rPr kumimoji="1" lang="en-US" altLang="ja-JP" sz="1600" baseline="0" dirty="0" smtClean="0"/>
                        <a:t> (IP to FF)       [m]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4.0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1.0  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16137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kumimoji="1" lang="en-US" altLang="ja-JP" sz="1600" dirty="0" smtClean="0"/>
                        <a:t>*                       [mm]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0.48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0.1 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16137">
                <a:tc>
                  <a:txBody>
                    <a:bodyPr/>
                    <a:lstStyle/>
                    <a:p>
                      <a:r>
                        <a:rPr kumimoji="1" lang="en-US" altLang="ja-JP" sz="1600" dirty="0" err="1" smtClean="0"/>
                        <a:t>Emittance</a:t>
                      </a:r>
                      <a:r>
                        <a:rPr kumimoji="1" lang="en-US" altLang="ja-JP" sz="1600" baseline="0" dirty="0" smtClean="0"/>
                        <a:t> (v)    [pm]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0.07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12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16137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FF </a:t>
                      </a:r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Beam Size    </a:t>
                      </a:r>
                      <a:r>
                        <a:rPr kumimoji="1" lang="en-US" altLang="ja-JP" sz="1600" dirty="0" smtClean="0"/>
                        <a:t>[nm]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5.9</a:t>
                      </a:r>
                      <a:endParaRPr kumimoji="1" lang="ja-JP" altLang="en-US" sz="16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37 </a:t>
                      </a:r>
                      <a:endParaRPr kumimoji="1" lang="ja-JP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1" name="図 2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5829" y="1824963"/>
            <a:ext cx="4130806" cy="2334564"/>
          </a:xfrm>
          <a:prstGeom prst="rect">
            <a:avLst/>
          </a:prstGeom>
          <a:noFill/>
        </p:spPr>
      </p:pic>
      <p:cxnSp>
        <p:nvCxnSpPr>
          <p:cNvPr id="25" name="直線矢印コネクタ 24"/>
          <p:cNvCxnSpPr/>
          <p:nvPr/>
        </p:nvCxnSpPr>
        <p:spPr>
          <a:xfrm>
            <a:off x="6296629" y="2937015"/>
            <a:ext cx="1455103" cy="727636"/>
          </a:xfrm>
          <a:prstGeom prst="straightConnector1">
            <a:avLst/>
          </a:prstGeom>
          <a:ln w="28575" cmpd="sng">
            <a:solidFill>
              <a:srgbClr val="008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0280" name="テキスト ボックス 310279"/>
          <p:cNvSpPr txBox="1"/>
          <p:nvPr/>
        </p:nvSpPr>
        <p:spPr>
          <a:xfrm>
            <a:off x="1783673" y="6104644"/>
            <a:ext cx="401199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ILC </a:t>
            </a:r>
            <a:r>
              <a:rPr lang="en-US" altLang="ja-JP" dirty="0" smtClean="0"/>
              <a:t>FF beam optics, demonstrated at ATF</a:t>
            </a:r>
            <a:endParaRPr kumimoji="1" lang="ja-JP" altLang="en-US" dirty="0"/>
          </a:p>
        </p:txBody>
      </p:sp>
      <p:pic>
        <p:nvPicPr>
          <p:cNvPr id="10" name="Picture 2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918" y="4463290"/>
            <a:ext cx="4084198" cy="1233909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  <p:pic>
        <p:nvPicPr>
          <p:cNvPr id="17" name="図 16" descr="Fig01.pn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49081" y="4229385"/>
            <a:ext cx="4074133" cy="1717533"/>
          </a:xfrm>
          <a:prstGeom prst="rect">
            <a:avLst/>
          </a:prstGeom>
          <a:ln>
            <a:noFill/>
          </a:ln>
        </p:spPr>
      </p:pic>
      <p:sp>
        <p:nvSpPr>
          <p:cNvPr id="22" name="上矢印 21"/>
          <p:cNvSpPr/>
          <p:nvPr/>
        </p:nvSpPr>
        <p:spPr>
          <a:xfrm flipV="1">
            <a:off x="5261721" y="5426258"/>
            <a:ext cx="224879" cy="570164"/>
          </a:xfrm>
          <a:prstGeom prst="up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0278" name="円/楕円 310277"/>
          <p:cNvSpPr/>
          <p:nvPr/>
        </p:nvSpPr>
        <p:spPr>
          <a:xfrm>
            <a:off x="3624527" y="5305151"/>
            <a:ext cx="171967" cy="145528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円/楕円 55"/>
          <p:cNvSpPr/>
          <p:nvPr/>
        </p:nvSpPr>
        <p:spPr>
          <a:xfrm flipV="1">
            <a:off x="5083416" y="4597354"/>
            <a:ext cx="151849" cy="145528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0279" name="左中かっこ 310278"/>
          <p:cNvSpPr/>
          <p:nvPr/>
        </p:nvSpPr>
        <p:spPr>
          <a:xfrm rot="16200000">
            <a:off x="3217250" y="5500329"/>
            <a:ext cx="337350" cy="813570"/>
          </a:xfrm>
          <a:prstGeom prst="leftBrac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左中かっこ 58"/>
          <p:cNvSpPr/>
          <p:nvPr/>
        </p:nvSpPr>
        <p:spPr>
          <a:xfrm rot="16200000">
            <a:off x="5594164" y="4169248"/>
            <a:ext cx="456429" cy="1762457"/>
          </a:xfrm>
          <a:prstGeom prst="leftBrace">
            <a:avLst>
              <a:gd name="adj1" fmla="val 8333"/>
              <a:gd name="adj2" fmla="val 25232"/>
            </a:avLst>
          </a:prstGeom>
          <a:ln>
            <a:solidFill>
              <a:srgbClr val="7F7F7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6" name="直線矢印コネクタ 15"/>
          <p:cNvCxnSpPr/>
          <p:nvPr/>
        </p:nvCxnSpPr>
        <p:spPr>
          <a:xfrm>
            <a:off x="3968464" y="4159526"/>
            <a:ext cx="933002" cy="312146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/>
          <p:nvPr/>
        </p:nvCxnSpPr>
        <p:spPr>
          <a:xfrm>
            <a:off x="3174770" y="4202925"/>
            <a:ext cx="423301" cy="718560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10276" name="Picture 4" descr="20080110Di-0169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08162" y="5172809"/>
            <a:ext cx="1415038" cy="1354087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</p:pic>
      <p:sp>
        <p:nvSpPr>
          <p:cNvPr id="310292" name="スライド番号プレースホルダー 31029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A. Yamamoto, 160601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90946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スライド番号プレースホルダー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13</a:t>
            </a:fld>
            <a:endParaRPr lang="en-US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194" name="Date Placeholder 1"/>
          <p:cNvSpPr>
            <a:spLocks noGrp="1"/>
          </p:cNvSpPr>
          <p:nvPr>
            <p:ph type="dt" sz="half" idx="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200" smtClean="0"/>
              <a:t>A. Yamamoto, 160601</a:t>
            </a:r>
            <a:endParaRPr lang="en-US" altLang="ja-JP" sz="1200"/>
          </a:p>
        </p:txBody>
      </p:sp>
      <p:pic>
        <p:nvPicPr>
          <p:cNvPr id="8198" name="Picture 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063312"/>
            <a:ext cx="8000999" cy="2554906"/>
          </a:xfrm>
          <a:prstGeom prst="rect">
            <a:avLst/>
          </a:prstGeom>
          <a:solidFill>
            <a:schemeClr val="tx1"/>
          </a:solidFill>
          <a:ln w="9525">
            <a:solidFill>
              <a:srgbClr val="FF3300"/>
            </a:solidFill>
            <a:miter lim="800000"/>
            <a:headEnd/>
            <a:tailEnd/>
          </a:ln>
        </p:spPr>
      </p:pic>
      <p:sp>
        <p:nvSpPr>
          <p:cNvPr id="8199" name="Text Box 3"/>
          <p:cNvSpPr txBox="1">
            <a:spLocks noChangeArrowheads="1"/>
          </p:cNvSpPr>
          <p:nvPr/>
        </p:nvSpPr>
        <p:spPr bwMode="auto">
          <a:xfrm>
            <a:off x="861521" y="-21978"/>
            <a:ext cx="7023656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fontAlgn="base"/>
            <a:r>
              <a:rPr lang="en-US" altLang="ja-JP" sz="3600" b="1" dirty="0" smtClean="0">
                <a:latin typeface="+mj-lt"/>
              </a:rPr>
              <a:t>SRF Technology </a:t>
            </a:r>
            <a:endParaRPr lang="en-US" altLang="ja-JP" sz="3600" b="1" dirty="0">
              <a:latin typeface="+mj-lt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55011" y="4061146"/>
            <a:ext cx="5085708" cy="1477328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kumimoji="1" lang="en-US" altLang="ja-JP" dirty="0" smtClean="0">
                <a:solidFill>
                  <a:srgbClr val="BFBFBF"/>
                </a:solidFill>
              </a:rPr>
              <a:t>Electron and Positron Sources (e-, e+) : </a:t>
            </a:r>
          </a:p>
          <a:p>
            <a:pPr marL="285750" indent="-285750">
              <a:buFontTx/>
              <a:buChar char="-"/>
            </a:pPr>
            <a:r>
              <a:rPr lang="en-US" altLang="ja-JP" dirty="0" smtClean="0">
                <a:solidFill>
                  <a:srgbClr val="BFBFBF"/>
                </a:solidFill>
              </a:rPr>
              <a:t>Damping Ring (DR): </a:t>
            </a:r>
          </a:p>
          <a:p>
            <a:pPr marL="285750" indent="-285750">
              <a:buFontTx/>
              <a:buChar char="-"/>
            </a:pPr>
            <a:r>
              <a:rPr kumimoji="1" lang="en-US" altLang="ja-JP" dirty="0" smtClean="0">
                <a:solidFill>
                  <a:srgbClr val="BFBFBF"/>
                </a:solidFill>
              </a:rPr>
              <a:t>Ring to ML beam transport (RTML</a:t>
            </a:r>
            <a:r>
              <a:rPr kumimoji="1" lang="ja-JP" altLang="en-US" dirty="0" smtClean="0">
                <a:solidFill>
                  <a:srgbClr val="BFBFBF"/>
                </a:solidFill>
              </a:rPr>
              <a:t>）</a:t>
            </a:r>
            <a:r>
              <a:rPr lang="en-US" altLang="ja-JP" dirty="0" smtClean="0">
                <a:solidFill>
                  <a:srgbClr val="BFBFBF"/>
                </a:solidFill>
              </a:rPr>
              <a:t>:</a:t>
            </a:r>
            <a:endParaRPr lang="en-US" altLang="ja-JP" dirty="0">
              <a:solidFill>
                <a:srgbClr val="BFBFBF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altLang="ja-JP" dirty="0" smtClean="0">
                <a:solidFill>
                  <a:srgbClr val="000000"/>
                </a:solidFill>
              </a:rPr>
              <a:t>Main </a:t>
            </a:r>
            <a:r>
              <a:rPr lang="en-US" altLang="ja-JP" dirty="0" err="1" smtClean="0">
                <a:solidFill>
                  <a:srgbClr val="000000"/>
                </a:solidFill>
              </a:rPr>
              <a:t>Linac</a:t>
            </a:r>
            <a:r>
              <a:rPr lang="en-US" altLang="ja-JP" dirty="0" smtClean="0">
                <a:solidFill>
                  <a:srgbClr val="000000"/>
                </a:solidFill>
              </a:rPr>
              <a:t> (ML</a:t>
            </a:r>
            <a:r>
              <a:rPr lang="ja-JP" altLang="en-US" dirty="0" smtClean="0">
                <a:solidFill>
                  <a:srgbClr val="000000"/>
                </a:solidFill>
              </a:rPr>
              <a:t>）：</a:t>
            </a:r>
            <a:r>
              <a:rPr lang="en-US" altLang="ja-JP" dirty="0" smtClean="0">
                <a:solidFill>
                  <a:srgbClr val="000000"/>
                </a:solidFill>
              </a:rPr>
              <a:t>SCRF Technology</a:t>
            </a:r>
          </a:p>
          <a:p>
            <a:pPr marL="285750" indent="-285750">
              <a:buFontTx/>
              <a:buChar char="-"/>
            </a:pPr>
            <a:r>
              <a:rPr lang="en-US" altLang="ja-JP" dirty="0" smtClean="0">
                <a:solidFill>
                  <a:srgbClr val="BFBFBF"/>
                </a:solidFill>
              </a:rPr>
              <a:t>Beam Delivery System  (BDS</a:t>
            </a:r>
            <a:r>
              <a:rPr lang="ja-JP" altLang="en-US" dirty="0" smtClean="0">
                <a:solidFill>
                  <a:srgbClr val="BFBFBF"/>
                </a:solidFill>
              </a:rPr>
              <a:t>）</a:t>
            </a:r>
            <a:endParaRPr lang="en-US" altLang="ja-JP" dirty="0" smtClean="0">
              <a:solidFill>
                <a:srgbClr val="BFBFBF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877239" y="4929762"/>
            <a:ext cx="4337269" cy="296972"/>
          </a:xfrm>
          <a:prstGeom prst="rect">
            <a:avLst/>
          </a:prstGeom>
          <a:ln w="28575" cmpd="sng">
            <a:solidFill>
              <a:srgbClr val="008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右中かっこ 4"/>
          <p:cNvSpPr/>
          <p:nvPr/>
        </p:nvSpPr>
        <p:spPr bwMode="auto">
          <a:xfrm>
            <a:off x="5286324" y="4547390"/>
            <a:ext cx="236263" cy="871326"/>
          </a:xfrm>
          <a:prstGeom prst="rightBrac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" name="Line 4"/>
          <p:cNvSpPr>
            <a:spLocks noChangeShapeType="1"/>
          </p:cNvSpPr>
          <p:nvPr/>
        </p:nvSpPr>
        <p:spPr bwMode="auto">
          <a:xfrm flipH="1">
            <a:off x="4193278" y="3348950"/>
            <a:ext cx="0" cy="1580812"/>
          </a:xfrm>
          <a:prstGeom prst="line">
            <a:avLst/>
          </a:prstGeom>
          <a:noFill/>
          <a:ln w="101600">
            <a:solidFill>
              <a:srgbClr val="FF66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" name="円/楕円 11"/>
          <p:cNvSpPr/>
          <p:nvPr/>
        </p:nvSpPr>
        <p:spPr>
          <a:xfrm>
            <a:off x="2767500" y="2478569"/>
            <a:ext cx="3099177" cy="1166691"/>
          </a:xfrm>
          <a:prstGeom prst="ellipse">
            <a:avLst/>
          </a:prstGeom>
          <a:noFill/>
          <a:ln w="28575" cmpd="sng">
            <a:solidFill>
              <a:srgbClr val="FFFF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3045137" y="2016904"/>
            <a:ext cx="2595582" cy="461665"/>
          </a:xfrm>
          <a:prstGeom prst="rect">
            <a:avLst/>
          </a:prstGeom>
          <a:solidFill>
            <a:srgbClr val="FEFCAC"/>
          </a:solidFill>
          <a:ln w="19050" cmpd="sng">
            <a:solidFill>
              <a:srgbClr val="3366FF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fontAlgn="base"/>
            <a:r>
              <a:rPr kumimoji="0" lang="en-US" altLang="ja-JP" b="1" dirty="0" smtClean="0">
                <a:solidFill>
                  <a:srgbClr val="008000"/>
                </a:solidFill>
              </a:rPr>
              <a:t>SRF Technology</a:t>
            </a:r>
            <a:endParaRPr kumimoji="0" lang="en-US" altLang="ja-JP" b="1" dirty="0">
              <a:solidFill>
                <a:srgbClr val="008000"/>
              </a:solidFill>
            </a:endParaRPr>
          </a:p>
        </p:txBody>
      </p:sp>
      <p:pic>
        <p:nvPicPr>
          <p:cNvPr id="20" name="Picture 4" descr="tesla9cell.pd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1152" y="3955620"/>
            <a:ext cx="2667048" cy="820707"/>
          </a:xfrm>
          <a:prstGeom prst="rect">
            <a:avLst/>
          </a:prstGeom>
        </p:spPr>
      </p:pic>
      <p:pic>
        <p:nvPicPr>
          <p:cNvPr id="23" name="Picture 5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7476" y="5008412"/>
            <a:ext cx="2207285" cy="578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1425936" y="5698792"/>
            <a:ext cx="5967374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High Electric Field with low electric power consumption 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972916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257514" y="1458893"/>
            <a:ext cx="3646684" cy="15708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6" name="Rectangle 5"/>
          <p:cNvSpPr/>
          <p:nvPr/>
        </p:nvSpPr>
        <p:spPr>
          <a:xfrm>
            <a:off x="106246" y="1181754"/>
            <a:ext cx="4865434" cy="4278094"/>
          </a:xfrm>
          <a:prstGeom prst="rect">
            <a:avLst/>
          </a:prstGeom>
          <a:solidFill>
            <a:srgbClr val="CCFFCC">
              <a:alpha val="91000"/>
            </a:srgbClr>
          </a:solidFill>
          <a:ln>
            <a:solidFill>
              <a:srgbClr val="008000"/>
            </a:solidFill>
          </a:ln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sz="2400" dirty="0" smtClean="0">
                <a:solidFill>
                  <a:srgbClr val="3366FF"/>
                </a:solidFill>
              </a:rPr>
              <a:t>Ultra-high </a:t>
            </a:r>
            <a:r>
              <a:rPr lang="en-GB" sz="2400" dirty="0" smtClean="0">
                <a:solidFill>
                  <a:srgbClr val="FF0000"/>
                </a:solidFill>
              </a:rPr>
              <a:t>(Q</a:t>
            </a:r>
            <a:r>
              <a:rPr lang="en-GB" sz="2400" baseline="-25000" dirty="0" smtClean="0">
                <a:solidFill>
                  <a:srgbClr val="FF0000"/>
                </a:solidFill>
              </a:rPr>
              <a:t>0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  <a:r>
              <a:rPr lang="en-GB" sz="2400" dirty="0">
                <a:solidFill>
                  <a:srgbClr val="FF0000"/>
                </a:solidFill>
              </a:rPr>
              <a:t>=</a:t>
            </a:r>
            <a:r>
              <a:rPr lang="en-GB" sz="2400" dirty="0" smtClean="0">
                <a:solidFill>
                  <a:srgbClr val="FF0000"/>
                </a:solidFill>
              </a:rPr>
              <a:t>10</a:t>
            </a:r>
            <a:r>
              <a:rPr lang="en-GB" sz="2400" baseline="30000" dirty="0" smtClean="0">
                <a:solidFill>
                  <a:srgbClr val="FF0000"/>
                </a:solidFill>
              </a:rPr>
              <a:t>10</a:t>
            </a:r>
            <a:r>
              <a:rPr lang="en-GB" sz="2400" dirty="0" smtClean="0">
                <a:solidFill>
                  <a:srgbClr val="FF0000"/>
                </a:solidFill>
              </a:rPr>
              <a:t>)</a:t>
            </a:r>
            <a:r>
              <a:rPr lang="en-GB" sz="2400" dirty="0" smtClean="0">
                <a:solidFill>
                  <a:srgbClr val="3366FF"/>
                </a:solidFill>
              </a:rPr>
              <a:t>: </a:t>
            </a:r>
          </a:p>
          <a:p>
            <a:pPr marL="0" lvl="1"/>
            <a:r>
              <a:rPr lang="en-GB" dirty="0" smtClean="0">
                <a:solidFill>
                  <a:srgbClr val="663300"/>
                </a:solidFill>
              </a:rPr>
              <a:t>    - small surface resistance </a:t>
            </a:r>
            <a:r>
              <a:rPr lang="en-GB" dirty="0" smtClean="0">
                <a:solidFill>
                  <a:srgbClr val="663300"/>
                </a:solidFill>
                <a:sym typeface="Wingdings" panose="05000000000000000000" pitchFamily="2" charset="2"/>
              </a:rPr>
              <a:t></a:t>
            </a:r>
            <a:r>
              <a:rPr lang="en-GB" u="sng" dirty="0" smtClean="0">
                <a:solidFill>
                  <a:srgbClr val="663300"/>
                </a:solidFill>
                <a:sym typeface="Wingdings" panose="05000000000000000000" pitchFamily="2" charset="2"/>
              </a:rPr>
              <a:t> nearly</a:t>
            </a:r>
            <a:endParaRPr lang="en-GB" u="sng" dirty="0" smtClean="0">
              <a:solidFill>
                <a:srgbClr val="663300"/>
              </a:solidFill>
            </a:endParaRPr>
          </a:p>
          <a:p>
            <a:pPr marL="0" lvl="1"/>
            <a:r>
              <a:rPr lang="en-GB" u="sng" dirty="0" smtClean="0">
                <a:solidFill>
                  <a:srgbClr val="663300"/>
                </a:solidFill>
              </a:rPr>
              <a:t>       zero </a:t>
            </a:r>
            <a:r>
              <a:rPr lang="en-GB" u="sng" dirty="0" smtClean="0">
                <a:solidFill>
                  <a:srgbClr val="663300"/>
                </a:solidFill>
              </a:rPr>
              <a:t>power consumption </a:t>
            </a:r>
            <a:r>
              <a:rPr lang="en-GB" dirty="0">
                <a:solidFill>
                  <a:srgbClr val="663300"/>
                </a:solidFill>
              </a:rPr>
              <a:t>in cavity </a:t>
            </a:r>
            <a:r>
              <a:rPr lang="en-GB" dirty="0" smtClean="0">
                <a:solidFill>
                  <a:srgbClr val="663300"/>
                </a:solidFill>
              </a:rPr>
              <a:t>walls</a:t>
            </a:r>
          </a:p>
          <a:p>
            <a:pPr marL="0" lvl="1"/>
            <a:r>
              <a:rPr lang="en-GB" dirty="0">
                <a:solidFill>
                  <a:srgbClr val="663300"/>
                </a:solidFill>
              </a:rPr>
              <a:t> </a:t>
            </a:r>
            <a:r>
              <a:rPr lang="en-GB" dirty="0" smtClean="0">
                <a:solidFill>
                  <a:srgbClr val="663300"/>
                </a:solidFill>
              </a:rPr>
              <a:t>        </a:t>
            </a:r>
          </a:p>
          <a:p>
            <a:pPr marL="285750" lvl="1" indent="-285750">
              <a:buFont typeface="Wingdings" panose="05000000000000000000" pitchFamily="2" charset="2"/>
              <a:buChar char="v"/>
            </a:pPr>
            <a:r>
              <a:rPr lang="en-GB" sz="2400" dirty="0" smtClean="0">
                <a:solidFill>
                  <a:srgbClr val="3366FF"/>
                </a:solidFill>
              </a:rPr>
              <a:t>Long </a:t>
            </a:r>
            <a:r>
              <a:rPr lang="en-GB" sz="2400" dirty="0">
                <a:solidFill>
                  <a:srgbClr val="3366FF"/>
                </a:solidFill>
              </a:rPr>
              <a:t>beam </a:t>
            </a:r>
            <a:r>
              <a:rPr lang="en-GB" sz="2400" dirty="0" smtClean="0">
                <a:solidFill>
                  <a:srgbClr val="3366FF"/>
                </a:solidFill>
              </a:rPr>
              <a:t>pulses </a:t>
            </a:r>
            <a:r>
              <a:rPr lang="en-GB" sz="2400" dirty="0">
                <a:solidFill>
                  <a:srgbClr val="FF0000"/>
                </a:solidFill>
              </a:rPr>
              <a:t>(~1 </a:t>
            </a:r>
            <a:r>
              <a:rPr lang="en-GB" sz="2400" dirty="0" err="1" smtClean="0">
                <a:solidFill>
                  <a:srgbClr val="FF0000"/>
                </a:solidFill>
              </a:rPr>
              <a:t>ms</a:t>
            </a:r>
            <a:r>
              <a:rPr lang="en-GB" sz="2400" dirty="0" smtClean="0">
                <a:solidFill>
                  <a:srgbClr val="FF0000"/>
                </a:solidFill>
              </a:rPr>
              <a:t>, at 5 Hz) </a:t>
            </a:r>
            <a:endParaRPr lang="en-GB" sz="240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0" lvl="1"/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      </a:t>
            </a:r>
            <a:r>
              <a:rPr lang="en-GB" dirty="0" smtClean="0">
                <a:sym typeface="Wingdings" panose="05000000000000000000" pitchFamily="2" charset="2"/>
              </a:rPr>
              <a:t>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GB" dirty="0" smtClean="0">
                <a:solidFill>
                  <a:srgbClr val="663300"/>
                </a:solidFill>
                <a:sym typeface="Wingdings" panose="05000000000000000000" pitchFamily="2" charset="2"/>
              </a:rPr>
              <a:t>intra-pulse feedback</a:t>
            </a:r>
            <a:endParaRPr lang="en-GB" dirty="0">
              <a:solidFill>
                <a:srgbClr val="663300"/>
              </a:solidFill>
            </a:endParaRPr>
          </a:p>
          <a:p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sz="2400" dirty="0" smtClean="0">
                <a:solidFill>
                  <a:srgbClr val="3366FF"/>
                </a:solidFill>
              </a:rPr>
              <a:t>Larger aperture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663300"/>
                </a:solidFill>
                <a:sym typeface="Wingdings" panose="05000000000000000000" pitchFamily="2" charset="2"/>
              </a:rPr>
              <a:t> </a:t>
            </a:r>
            <a:r>
              <a:rPr lang="en-US" dirty="0" smtClean="0">
                <a:solidFill>
                  <a:srgbClr val="663300"/>
                </a:solidFill>
              </a:rPr>
              <a:t>better beam quality w/ larger aperture - </a:t>
            </a:r>
          </a:p>
          <a:p>
            <a:r>
              <a:rPr lang="en-US" dirty="0">
                <a:solidFill>
                  <a:srgbClr val="663300"/>
                </a:solidFill>
              </a:rPr>
              <a:t> </a:t>
            </a:r>
            <a:r>
              <a:rPr lang="en-US" dirty="0" smtClean="0">
                <a:solidFill>
                  <a:srgbClr val="663300"/>
                </a:solidFill>
              </a:rPr>
              <a:t>     lower wake-fields</a:t>
            </a:r>
            <a:endParaRPr lang="en-US" dirty="0" smtClean="0"/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altLang="ja-JP" sz="2000" dirty="0">
                <a:solidFill>
                  <a:srgbClr val="660066"/>
                </a:solidFill>
              </a:rPr>
              <a:t> </a:t>
            </a:r>
            <a:r>
              <a:rPr lang="en-US" altLang="ja-JP" sz="2000" dirty="0" smtClean="0">
                <a:solidFill>
                  <a:srgbClr val="660066"/>
                </a:solidFill>
              </a:rPr>
              <a:t>Necessary Cooling </a:t>
            </a:r>
            <a:endParaRPr lang="en-US" altLang="ja-JP" sz="2000" dirty="0">
              <a:solidFill>
                <a:srgbClr val="660066"/>
              </a:solidFill>
            </a:endParaRPr>
          </a:p>
          <a:p>
            <a:pPr marL="742950" lvl="1" indent="-285750">
              <a:buFontTx/>
              <a:buChar char="-"/>
            </a:pPr>
            <a:r>
              <a:rPr lang="en-US" altLang="ja-JP" dirty="0" err="1" smtClean="0">
                <a:solidFill>
                  <a:schemeClr val="bg1">
                    <a:lumMod val="50000"/>
                  </a:schemeClr>
                </a:solidFill>
              </a:rPr>
              <a:t>Cryomodule</a:t>
            </a: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ja-JP" dirty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  <a:t>thermal insulation)</a:t>
            </a:r>
          </a:p>
          <a:p>
            <a:pPr marL="742950" lvl="1" indent="-285750">
              <a:buFontTx/>
              <a:buChar char="-"/>
            </a:pP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  <a:t>Cryogenics</a:t>
            </a:r>
            <a:endParaRPr lang="en-US" altLang="ja-JP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8990812"/>
              </p:ext>
            </p:extLst>
          </p:nvPr>
        </p:nvGraphicFramePr>
        <p:xfrm>
          <a:off x="5328080" y="1877644"/>
          <a:ext cx="2209378" cy="11341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73" name="数式" r:id="rId4" imgW="923400" imgH="466200" progId="Equation.3">
                  <p:embed/>
                </p:oleObj>
              </mc:Choice>
              <mc:Fallback>
                <p:oleObj name="数式" r:id="rId4" imgW="923400" imgH="466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28080" y="1877644"/>
                        <a:ext cx="2209378" cy="113417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rgbClr val="7F7F7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734782" y="958179"/>
            <a:ext cx="1481846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u="sng" dirty="0" smtClean="0">
                <a:solidFill>
                  <a:srgbClr val="FF0000"/>
                </a:solidFill>
              </a:rPr>
              <a:t>L</a:t>
            </a:r>
            <a:r>
              <a:rPr lang="en-US" sz="2000" u="sng" dirty="0" smtClean="0"/>
              <a:t>uminosity</a:t>
            </a:r>
            <a:r>
              <a:rPr lang="en-US" sz="2000" u="sng" dirty="0" smtClean="0">
                <a:solidFill>
                  <a:srgbClr val="000000"/>
                </a:solidFill>
              </a:rPr>
              <a:t>:</a:t>
            </a:r>
            <a:endParaRPr lang="fr-FR" sz="2000" u="sng" dirty="0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257514" y="1458893"/>
            <a:ext cx="1071252" cy="276999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RF efficiency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19734" y="1445596"/>
            <a:ext cx="1744776" cy="2616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100" dirty="0">
                <a:solidFill>
                  <a:srgbClr val="7F7F7F"/>
                </a:solidFill>
              </a:rPr>
              <a:t>RF </a:t>
            </a:r>
            <a:r>
              <a:rPr lang="en-US" sz="1100" dirty="0" smtClean="0">
                <a:solidFill>
                  <a:srgbClr val="7F7F7F"/>
                </a:solidFill>
              </a:rPr>
              <a:t>power / beam current</a:t>
            </a:r>
            <a:endParaRPr lang="en-US" sz="1100" dirty="0">
              <a:solidFill>
                <a:srgbClr val="7F7F7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72921" y="1969664"/>
            <a:ext cx="1031277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7F7F7F"/>
                </a:solidFill>
              </a:rPr>
              <a:t>Vertical </a:t>
            </a:r>
          </a:p>
          <a:p>
            <a:pPr algn="ctr"/>
            <a:r>
              <a:rPr lang="en-GB" sz="1200" dirty="0" err="1" smtClean="0">
                <a:solidFill>
                  <a:srgbClr val="7F7F7F"/>
                </a:solidFill>
              </a:rPr>
              <a:t>emittance</a:t>
            </a:r>
            <a:endParaRPr lang="en-GB" sz="1200" dirty="0" smtClean="0">
              <a:solidFill>
                <a:srgbClr val="7F7F7F"/>
              </a:solidFill>
            </a:endParaRPr>
          </a:p>
          <a:p>
            <a:pPr algn="ctr"/>
            <a:r>
              <a:rPr lang="en-GB" sz="1200" dirty="0" smtClean="0">
                <a:solidFill>
                  <a:srgbClr val="7F7F7F"/>
                </a:solidFill>
              </a:rPr>
              <a:t>(tiny beams)</a:t>
            </a:r>
          </a:p>
        </p:txBody>
      </p:sp>
      <p:cxnSp>
        <p:nvCxnSpPr>
          <p:cNvPr id="12" name="Straight Arrow Connector 11"/>
          <p:cNvCxnSpPr>
            <a:stCxn id="9" idx="2"/>
          </p:cNvCxnSpPr>
          <p:nvPr/>
        </p:nvCxnSpPr>
        <p:spPr>
          <a:xfrm>
            <a:off x="5793140" y="1735892"/>
            <a:ext cx="256462" cy="357776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6540086" y="1784150"/>
            <a:ext cx="279648" cy="300511"/>
          </a:xfrm>
          <a:prstGeom prst="straightConnector1">
            <a:avLst/>
          </a:prstGeom>
          <a:ln>
            <a:solidFill>
              <a:srgbClr val="7F7F7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7311152" y="2381700"/>
            <a:ext cx="419812" cy="216024"/>
          </a:xfrm>
          <a:prstGeom prst="straightConnector1">
            <a:avLst/>
          </a:prstGeom>
          <a:ln>
            <a:solidFill>
              <a:srgbClr val="7F7F7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4459409" y="3650277"/>
            <a:ext cx="4610761" cy="2369880"/>
          </a:xfrm>
          <a:prstGeom prst="rect">
            <a:avLst/>
          </a:prstGeom>
          <a:solidFill>
            <a:srgbClr val="CCFFCC">
              <a:alpha val="86000"/>
            </a:srgb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3366FF"/>
                </a:solidFill>
              </a:rPr>
              <a:t>L</a:t>
            </a:r>
            <a:r>
              <a:rPr lang="en-US" dirty="0" smtClean="0">
                <a:solidFill>
                  <a:srgbClr val="3366FF"/>
                </a:solidFill>
              </a:rPr>
              <a:t>uminosity </a:t>
            </a:r>
            <a:r>
              <a:rPr lang="en-US" dirty="0">
                <a:solidFill>
                  <a:srgbClr val="3366FF"/>
                </a:solidFill>
              </a:rPr>
              <a:t>proportional to RF </a:t>
            </a:r>
            <a:r>
              <a:rPr lang="en-US" dirty="0" smtClean="0">
                <a:solidFill>
                  <a:srgbClr val="3366FF"/>
                </a:solidFill>
              </a:rPr>
              <a:t>efficiency ILC</a:t>
            </a:r>
            <a:r>
              <a:rPr lang="en-US" altLang="ja-JP" dirty="0" smtClean="0">
                <a:solidFill>
                  <a:srgbClr val="663300"/>
                </a:solidFill>
              </a:rPr>
              <a:t> </a:t>
            </a:r>
            <a:endParaRPr lang="en-US" dirty="0">
              <a:solidFill>
                <a:srgbClr val="663300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z="2000" dirty="0">
                <a:solidFill>
                  <a:srgbClr val="FF0000"/>
                </a:solidFill>
              </a:rPr>
              <a:t>~160MW @ </a:t>
            </a:r>
            <a:r>
              <a:rPr lang="en-US" sz="2000" dirty="0" smtClean="0">
                <a:solidFill>
                  <a:srgbClr val="FF0000"/>
                </a:solidFill>
              </a:rPr>
              <a:t>500GeV </a:t>
            </a:r>
            <a:endParaRPr lang="en-US" sz="2000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GB" sz="2000" dirty="0" smtClean="0">
              <a:solidFill>
                <a:srgbClr val="6633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dirty="0" smtClean="0">
                <a:solidFill>
                  <a:srgbClr val="663300"/>
                </a:solidFill>
              </a:rPr>
              <a:t>E</a:t>
            </a:r>
            <a:r>
              <a:rPr lang="en-GB" dirty="0" smtClean="0">
                <a:solidFill>
                  <a:srgbClr val="663300"/>
                </a:solidFill>
              </a:rPr>
              <a:t>fficient  </a:t>
            </a:r>
            <a:r>
              <a:rPr lang="en-GB" dirty="0">
                <a:solidFill>
                  <a:srgbClr val="663300"/>
                </a:solidFill>
              </a:rPr>
              <a:t>accelerating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     </a:t>
            </a:r>
            <a:r>
              <a:rPr lang="en-GB" dirty="0" smtClean="0">
                <a:solidFill>
                  <a:srgbClr val="3366FF"/>
                </a:solidFill>
              </a:rPr>
              <a:t> high </a:t>
            </a:r>
            <a:r>
              <a:rPr lang="en-GB" dirty="0">
                <a:solidFill>
                  <a:srgbClr val="3366FF"/>
                </a:solidFill>
              </a:rPr>
              <a:t>beam </a:t>
            </a:r>
            <a:r>
              <a:rPr lang="en-GB" dirty="0" smtClean="0">
                <a:solidFill>
                  <a:srgbClr val="3366FF"/>
                </a:solidFill>
              </a:rPr>
              <a:t>currents</a:t>
            </a:r>
            <a:r>
              <a:rPr lang="ja-JP" altLang="en-US" dirty="0" smtClean="0">
                <a:solidFill>
                  <a:srgbClr val="3366FF"/>
                </a:solidFill>
              </a:rPr>
              <a:t>　</a:t>
            </a:r>
            <a:endParaRPr lang="en-GB" dirty="0">
              <a:solidFill>
                <a:srgbClr val="3366FF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GB" dirty="0">
              <a:solidFill>
                <a:srgbClr val="6633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dirty="0">
                <a:solidFill>
                  <a:srgbClr val="663300"/>
                </a:solidFill>
              </a:rPr>
              <a:t>Low impedance </a:t>
            </a:r>
            <a:r>
              <a:rPr lang="en-GB" dirty="0" smtClean="0">
                <a:solidFill>
                  <a:srgbClr val="663300"/>
                </a:solidFill>
              </a:rPr>
              <a:t>and </a:t>
            </a:r>
            <a:r>
              <a:rPr lang="en-GB" dirty="0">
                <a:solidFill>
                  <a:srgbClr val="663300"/>
                </a:solidFill>
              </a:rPr>
              <a:t>preservation of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      </a:t>
            </a:r>
            <a:r>
              <a:rPr lang="en-GB" dirty="0" smtClean="0">
                <a:solidFill>
                  <a:srgbClr val="3366FF"/>
                </a:solidFill>
              </a:rPr>
              <a:t>high </a:t>
            </a:r>
            <a:r>
              <a:rPr lang="en-GB" dirty="0">
                <a:solidFill>
                  <a:srgbClr val="3366FF"/>
                </a:solidFill>
              </a:rPr>
              <a:t>beam quality (low </a:t>
            </a:r>
            <a:r>
              <a:rPr lang="en-GB" dirty="0" err="1">
                <a:solidFill>
                  <a:srgbClr val="3366FF"/>
                </a:solidFill>
              </a:rPr>
              <a:t>emittance</a:t>
            </a:r>
            <a:r>
              <a:rPr lang="en-GB" dirty="0" smtClean="0">
                <a:solidFill>
                  <a:srgbClr val="3366FF"/>
                </a:solidFill>
              </a:rPr>
              <a:t>)</a:t>
            </a:r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812144" y="23582"/>
            <a:ext cx="7874656" cy="611456"/>
          </a:xfrm>
          <a:solidFill>
            <a:srgbClr val="FFFFFF"/>
          </a:solidFill>
        </p:spPr>
        <p:txBody>
          <a:bodyPr>
            <a:noAutofit/>
          </a:bodyPr>
          <a:lstStyle/>
          <a:p>
            <a:r>
              <a:rPr kumimoji="1" lang="en-US" altLang="ja-JP" sz="3600" b="1" dirty="0" smtClean="0"/>
              <a:t>Advantage of Superconducting RF</a:t>
            </a:r>
            <a:endParaRPr kumimoji="1" lang="ja-JP" altLang="en-US" sz="2800" b="1" dirty="0">
              <a:solidFill>
                <a:srgbClr val="3366FF"/>
              </a:solidFill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160601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DC0A8B60-5C01-C045-B858-59631D469114}" type="slidenum">
              <a:rPr kumimoji="1" lang="ja-JP" altLang="en-US" smtClean="0"/>
              <a:pPr algn="r"/>
              <a:t>14</a:t>
            </a:fld>
            <a:endParaRPr kumimoji="1" lang="ja-JP" altLang="en-US" dirty="0"/>
          </a:p>
        </p:txBody>
      </p:sp>
      <p:pic>
        <p:nvPicPr>
          <p:cNvPr id="19" name="Picture 39" descr="C:\My Documents\S E B\351-1998\Figures\Fig 21-1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1057" y="911144"/>
            <a:ext cx="1145276" cy="926099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図 1" descr="SC cavity priciple2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605" y="5351676"/>
            <a:ext cx="2698056" cy="1136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6174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3092586" y="76200"/>
            <a:ext cx="5407004" cy="518575"/>
          </a:xfrm>
        </p:spPr>
        <p:txBody>
          <a:bodyPr/>
          <a:lstStyle/>
          <a:p>
            <a:r>
              <a:rPr lang="en-US" altLang="ja-JP" b="1" dirty="0" smtClean="0">
                <a:ea typeface="Osaka"/>
                <a:cs typeface="Osaka"/>
              </a:rPr>
              <a:t>Development of e-/e+ Colliders</a:t>
            </a:r>
            <a:r>
              <a:rPr kumimoji="1" lang="en-US" altLang="ja-JP" b="1" dirty="0" smtClean="0">
                <a:ea typeface="Osaka"/>
                <a:cs typeface="Osaka"/>
              </a:rPr>
              <a:t> </a:t>
            </a:r>
            <a:endParaRPr kumimoji="1" lang="ja-JP" altLang="en-US" b="1" dirty="0">
              <a:ea typeface="Osaka"/>
              <a:cs typeface="Osaka"/>
            </a:endParaRPr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397" r="-8397"/>
          <a:stretch>
            <a:fillRect/>
          </a:stretch>
        </p:blipFill>
        <p:spPr>
          <a:xfrm>
            <a:off x="646737" y="1437042"/>
            <a:ext cx="8055598" cy="4975516"/>
          </a:xfrm>
          <a:ln>
            <a:noFill/>
          </a:ln>
        </p:spPr>
      </p:pic>
      <p:sp>
        <p:nvSpPr>
          <p:cNvPr id="8" name="日付プレースホルダー 7"/>
          <p:cNvSpPr>
            <a:spLocks noGrp="1"/>
          </p:cNvSpPr>
          <p:nvPr>
            <p:ph type="dt" sz="half" idx="4294967295"/>
          </p:nvPr>
        </p:nvSpPr>
        <p:spPr>
          <a:xfrm>
            <a:off x="4064002" y="6355774"/>
            <a:ext cx="1759239" cy="365125"/>
          </a:xfrm>
          <a:prstGeom prst="rect">
            <a:avLst/>
          </a:prstGeom>
        </p:spPr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Arial"/>
                <a:ea typeface="Arial Unicode MS"/>
                <a:cs typeface="Arial Unicode MS"/>
              </a:rPr>
              <a:t>A. Yamamoto, 160601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4294967295"/>
          </p:nvPr>
        </p:nvSpPr>
        <p:spPr>
          <a:xfrm>
            <a:off x="831274" y="6355774"/>
            <a:ext cx="2133023" cy="365125"/>
          </a:xfrm>
          <a:prstGeom prst="rect">
            <a:avLst/>
          </a:prstGeom>
        </p:spPr>
        <p:txBody>
          <a:bodyPr/>
          <a:lstStyle/>
          <a:p>
            <a:fld id="{7B524AA5-11E7-44C7-992B-685E63E404FB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Arial"/>
                <a:ea typeface="Arial Unicode MS"/>
                <a:cs typeface="Arial Unicode MS"/>
              </a:rPr>
              <a:pPr/>
              <a:t>15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" name="円/楕円 1"/>
          <p:cNvSpPr/>
          <p:nvPr/>
        </p:nvSpPr>
        <p:spPr bwMode="auto">
          <a:xfrm>
            <a:off x="4056812" y="2751435"/>
            <a:ext cx="1070058" cy="482089"/>
          </a:xfrm>
          <a:prstGeom prst="ellipse">
            <a:avLst/>
          </a:prstGeom>
          <a:noFill/>
          <a:ln w="38100" cap="flat" cmpd="sng" algn="ctr">
            <a:solidFill>
              <a:srgbClr val="008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 smtClean="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74859" y="813882"/>
            <a:ext cx="7539702" cy="646331"/>
          </a:xfrm>
          <a:prstGeom prst="rect">
            <a:avLst/>
          </a:prstGeom>
          <a:solidFill>
            <a:srgbClr val="FFFF00">
              <a:alpha val="71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  <a:latin typeface="Osaka"/>
                <a:ea typeface="Osaka"/>
                <a:cs typeface="Osaka"/>
              </a:rPr>
              <a:t>KEK and CERN,  pioneering for SCRF beam acceleration  TRISTAN</a:t>
            </a:r>
            <a:r>
              <a:rPr lang="en-US" altLang="ja-JP" dirty="0" smtClean="0">
                <a:solidFill>
                  <a:srgbClr val="000000"/>
                </a:solidFill>
                <a:latin typeface="Osaka"/>
                <a:ea typeface="Osaka"/>
                <a:cs typeface="Osaka"/>
                <a:sym typeface="Wingdings"/>
              </a:rPr>
              <a:t>KEKB and LEP in 1980 </a:t>
            </a:r>
            <a:endParaRPr lang="en-US" altLang="ja-JP" dirty="0" smtClean="0">
              <a:solidFill>
                <a:srgbClr val="000000"/>
              </a:solidFill>
              <a:latin typeface="Osaka"/>
              <a:ea typeface="Osaka"/>
              <a:cs typeface="Osaka"/>
            </a:endParaRPr>
          </a:p>
        </p:txBody>
      </p:sp>
      <p:pic>
        <p:nvPicPr>
          <p:cNvPr id="12" name="Picture 9" descr="C:\Documents and Settings\furuya\My Documents\todays folder\SC加速器・資料集\TRISTAN空洞\tristan-D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21735" y="4321677"/>
            <a:ext cx="2093081" cy="1501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円/楕円 12"/>
          <p:cNvSpPr/>
          <p:nvPr/>
        </p:nvSpPr>
        <p:spPr bwMode="auto">
          <a:xfrm>
            <a:off x="5232234" y="3409440"/>
            <a:ext cx="1070058" cy="482089"/>
          </a:xfrm>
          <a:prstGeom prst="ellipse">
            <a:avLst/>
          </a:prstGeom>
          <a:noFill/>
          <a:ln w="38100" cap="flat" cmpd="sng" algn="ctr">
            <a:solidFill>
              <a:srgbClr val="008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 smtClean="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4" name="図 30" descr="CA33012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8787" y="4391651"/>
            <a:ext cx="1740313" cy="1305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1712" y="3383662"/>
            <a:ext cx="1606099" cy="91319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9" descr="C:\Documents and Settings\furuya\デスクトップ\メカ・ワークショップ090409\kojima photos\00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928" y="4851794"/>
            <a:ext cx="1156629" cy="81378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:\Documents and Settings\furuya\My Documents\todays folder\SC加速器・資料集\TRISTAN空洞\tristan Eacc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2586" y="5361013"/>
            <a:ext cx="985012" cy="96697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線矢印コネクタ 23"/>
          <p:cNvCxnSpPr/>
          <p:nvPr/>
        </p:nvCxnSpPr>
        <p:spPr bwMode="auto">
          <a:xfrm flipV="1">
            <a:off x="4444710" y="3281452"/>
            <a:ext cx="0" cy="108815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3366FF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25" name="直線矢印コネクタ 24"/>
          <p:cNvCxnSpPr/>
          <p:nvPr/>
        </p:nvCxnSpPr>
        <p:spPr bwMode="auto">
          <a:xfrm flipH="1" flipV="1">
            <a:off x="5885121" y="3891529"/>
            <a:ext cx="472391" cy="59200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3366FF"/>
            </a:solidFill>
            <a:prstDash val="dash"/>
            <a:round/>
            <a:headEnd type="none" w="med" len="med"/>
            <a:tailEnd type="arrow"/>
          </a:ln>
          <a:effectLst/>
        </p:spPr>
      </p:cxnSp>
      <p:pic>
        <p:nvPicPr>
          <p:cNvPr id="28" name="Picture 5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653" y="4254477"/>
            <a:ext cx="1641528" cy="430384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7668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>
          <a:xfrm>
            <a:off x="766744" y="43279"/>
            <a:ext cx="5253056" cy="544512"/>
          </a:xfrm>
          <a:solidFill>
            <a:schemeClr val="bg1"/>
          </a:solidFill>
        </p:spPr>
        <p:txBody>
          <a:bodyPr anchor="ctr"/>
          <a:lstStyle/>
          <a:p>
            <a:pPr>
              <a:defRPr/>
            </a:pPr>
            <a:r>
              <a:rPr kumimoji="1" lang="en-US" altLang="ja-JP" sz="3600" dirty="0" smtClean="0"/>
              <a:t> </a:t>
            </a:r>
            <a:r>
              <a:rPr kumimoji="1" lang="en-US" altLang="ja-JP" sz="3200" b="1" dirty="0" smtClean="0">
                <a:latin typeface="Calibri"/>
                <a:cs typeface="Calibri"/>
              </a:rPr>
              <a:t>Progress </a:t>
            </a:r>
            <a:r>
              <a:rPr kumimoji="1" lang="en-US" altLang="ja-JP" sz="3200" b="1" dirty="0" smtClean="0">
                <a:latin typeface="Calibri"/>
                <a:cs typeface="Calibri"/>
              </a:rPr>
              <a:t>in SRF Technology </a:t>
            </a:r>
            <a:endParaRPr kumimoji="1" lang="ja-JP" altLang="en-US" sz="2400" b="1" dirty="0">
              <a:latin typeface="Calibri"/>
              <a:cs typeface="Calibri"/>
            </a:endParaRPr>
          </a:p>
        </p:txBody>
      </p:sp>
      <p:pic>
        <p:nvPicPr>
          <p:cNvPr id="194562" name="コンテンツ プレースホルダー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" r="31"/>
          <a:stretch>
            <a:fillRect/>
          </a:stretch>
        </p:blipFill>
        <p:spPr>
          <a:xfrm>
            <a:off x="111960" y="801385"/>
            <a:ext cx="8945730" cy="5680482"/>
          </a:xfrm>
        </p:spPr>
      </p:pic>
      <p:sp>
        <p:nvSpPr>
          <p:cNvPr id="194563" name="日付プレースホルダー 2"/>
          <p:cNvSpPr>
            <a:spLocks noGrp="1"/>
          </p:cNvSpPr>
          <p:nvPr>
            <p:ph type="dt" sz="quarter" idx="4294967295"/>
          </p:nvPr>
        </p:nvSpPr>
        <p:spPr>
          <a:xfrm>
            <a:off x="457200" y="6251575"/>
            <a:ext cx="2133600" cy="476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9pPr>
          </a:lstStyle>
          <a:p>
            <a:r>
              <a:rPr kumimoji="0" lang="en-US" altLang="ja-JP" sz="1200" smtClean="0">
                <a:solidFill>
                  <a:srgbClr val="FFFFFF"/>
                </a:solidFill>
                <a:latin typeface="Arial" charset="0"/>
              </a:rPr>
              <a:t>A. Yamamoto, 2015/2/24</a:t>
            </a:r>
            <a:endParaRPr kumimoji="0" lang="en-US" altLang="ja-JP" sz="120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94565" name="テキスト ボックス 9"/>
          <p:cNvSpPr txBox="1">
            <a:spLocks noChangeArrowheads="1"/>
          </p:cNvSpPr>
          <p:nvPr/>
        </p:nvSpPr>
        <p:spPr bwMode="auto">
          <a:xfrm>
            <a:off x="6178752" y="158549"/>
            <a:ext cx="2865388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9pPr>
          </a:lstStyle>
          <a:p>
            <a:r>
              <a:rPr lang="en-US" altLang="ja-JP" sz="1800" dirty="0">
                <a:solidFill>
                  <a:srgbClr val="3366FF"/>
                </a:solidFill>
                <a:latin typeface="Calibri" charset="0"/>
                <a:cs typeface="Calibri" charset="0"/>
              </a:rPr>
              <a:t>Courtesy: G. </a:t>
            </a:r>
            <a:r>
              <a:rPr lang="en-US" altLang="ja-JP" sz="1800" dirty="0" err="1">
                <a:solidFill>
                  <a:srgbClr val="3366FF"/>
                </a:solidFill>
                <a:latin typeface="Calibri" charset="0"/>
                <a:cs typeface="Calibri" charset="0"/>
              </a:rPr>
              <a:t>Ciovati</a:t>
            </a:r>
            <a:r>
              <a:rPr lang="en-US" altLang="ja-JP" sz="1800" dirty="0">
                <a:solidFill>
                  <a:srgbClr val="3366FF"/>
                </a:solidFill>
                <a:latin typeface="Calibri" charset="0"/>
                <a:cs typeface="Calibri" charset="0"/>
              </a:rPr>
              <a:t>, R. </a:t>
            </a:r>
            <a:r>
              <a:rPr lang="en-US" altLang="ja-JP" sz="1800" dirty="0" err="1">
                <a:solidFill>
                  <a:srgbClr val="3366FF"/>
                </a:solidFill>
                <a:latin typeface="Calibri" charset="0"/>
                <a:cs typeface="Calibri" charset="0"/>
              </a:rPr>
              <a:t>Geng</a:t>
            </a:r>
            <a:endParaRPr lang="ja-JP" altLang="en-US" sz="1800" dirty="0">
              <a:solidFill>
                <a:srgbClr val="3366FF"/>
              </a:solidFill>
              <a:latin typeface="Calibri" charset="0"/>
              <a:cs typeface="Calibri" charset="0"/>
            </a:endParaRPr>
          </a:p>
        </p:txBody>
      </p:sp>
      <p:sp>
        <p:nvSpPr>
          <p:cNvPr id="194566" name="テキスト ボックス 10"/>
          <p:cNvSpPr txBox="1">
            <a:spLocks noChangeArrowheads="1"/>
          </p:cNvSpPr>
          <p:nvPr/>
        </p:nvSpPr>
        <p:spPr bwMode="auto">
          <a:xfrm>
            <a:off x="7710131" y="2343833"/>
            <a:ext cx="1081959" cy="9233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9pPr>
          </a:lstStyle>
          <a:p>
            <a:r>
              <a:rPr lang="en-US" altLang="ja-JP" sz="1800" dirty="0">
                <a:solidFill>
                  <a:srgbClr val="3366FF"/>
                </a:solidFill>
                <a:latin typeface="Calibri" charset="0"/>
                <a:cs typeface="Calibri" charset="0"/>
              </a:rPr>
              <a:t>G. </a:t>
            </a:r>
            <a:r>
              <a:rPr lang="en-US" altLang="ja-JP" sz="1800" dirty="0" err="1">
                <a:solidFill>
                  <a:srgbClr val="3366FF"/>
                </a:solidFill>
                <a:latin typeface="Calibri" charset="0"/>
                <a:cs typeface="Calibri" charset="0"/>
              </a:rPr>
              <a:t>Ciovati</a:t>
            </a:r>
            <a:endParaRPr lang="en-US" altLang="ja-JP" sz="1800" dirty="0">
              <a:solidFill>
                <a:srgbClr val="3366FF"/>
              </a:solidFill>
              <a:latin typeface="Calibri" charset="0"/>
              <a:cs typeface="Calibri" charset="0"/>
            </a:endParaRPr>
          </a:p>
          <a:p>
            <a:r>
              <a:rPr lang="en-US" altLang="ja-JP" sz="1800" dirty="0">
                <a:solidFill>
                  <a:srgbClr val="3366FF"/>
                </a:solidFill>
                <a:latin typeface="Calibri" charset="0"/>
                <a:cs typeface="Calibri" charset="0"/>
              </a:rPr>
              <a:t>IPAC’13</a:t>
            </a:r>
          </a:p>
          <a:p>
            <a:r>
              <a:rPr lang="en-US" altLang="ja-JP" sz="1800" dirty="0">
                <a:solidFill>
                  <a:srgbClr val="3366FF"/>
                </a:solidFill>
                <a:latin typeface="Calibri" charset="0"/>
                <a:cs typeface="Calibri" charset="0"/>
              </a:rPr>
              <a:t>THYB201</a:t>
            </a:r>
            <a:endParaRPr lang="ja-JP" altLang="en-US" sz="1800" dirty="0"/>
          </a:p>
        </p:txBody>
      </p:sp>
      <p:sp>
        <p:nvSpPr>
          <p:cNvPr id="194567" name="スライド番号プレースホルダー 11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8400"/>
            <a:ext cx="2133600" cy="476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9pPr>
          </a:lstStyle>
          <a:p>
            <a:fld id="{DB0CBEBF-C95D-3041-B7FD-2CC714F76DD3}" type="slidenum">
              <a:rPr kumimoji="0" lang="en-US" altLang="ja-JP" sz="1200">
                <a:solidFill>
                  <a:srgbClr val="FFFFFF"/>
                </a:solidFill>
                <a:latin typeface="Arial" charset="0"/>
              </a:rPr>
              <a:pPr/>
              <a:t>16</a:t>
            </a:fld>
            <a:endParaRPr kumimoji="0" lang="en-US" altLang="ja-JP" sz="120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94829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>
          <a:xfrm>
            <a:off x="989334" y="271598"/>
            <a:ext cx="7787320" cy="920533"/>
          </a:xfrm>
        </p:spPr>
        <p:txBody>
          <a:bodyPr/>
          <a:lstStyle/>
          <a:p>
            <a:pPr algn="ctr"/>
            <a:r>
              <a:rPr lang="en-US" altLang="ja-JP" sz="2800" dirty="0">
                <a:latin typeface="Arial" charset="0"/>
                <a:cs typeface="Arial Unicode MS" charset="0"/>
              </a:rPr>
              <a:t>Progress in 1.3 GHz </a:t>
            </a:r>
            <a:r>
              <a:rPr lang="en-US" altLang="ja-JP" sz="2800" dirty="0" smtClean="0">
                <a:latin typeface="Arial" charset="0"/>
                <a:cs typeface="Arial Unicode MS" charset="0"/>
              </a:rPr>
              <a:t>9-cell Cavity Production</a:t>
            </a:r>
            <a:r>
              <a:rPr lang="en-US" altLang="ja-JP" sz="2400" dirty="0" smtClean="0">
                <a:solidFill>
                  <a:srgbClr val="3366FF"/>
                </a:solidFill>
                <a:latin typeface="Arial" charset="0"/>
                <a:cs typeface="Arial Unicode MS" charset="0"/>
              </a:rPr>
              <a:t>  </a:t>
            </a:r>
            <a:endParaRPr lang="en-US" altLang="ja-JP" sz="2800" dirty="0">
              <a:solidFill>
                <a:srgbClr val="3366FF"/>
              </a:solidFill>
              <a:latin typeface="Arial" charset="0"/>
              <a:cs typeface="Arial Unicode MS" charset="0"/>
            </a:endParaRPr>
          </a:p>
        </p:txBody>
      </p:sp>
      <p:sp>
        <p:nvSpPr>
          <p:cNvPr id="45059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876" indent="-285721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2886" indent="-228577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040" indent="-228577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194" indent="-228577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349" indent="-228577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503" indent="-228577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8657" indent="-228577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5811" indent="-228577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kumimoji="0" lang="en-US" altLang="ja-JP" sz="1200" smtClean="0">
                <a:solidFill>
                  <a:prstClr val="black"/>
                </a:solidFill>
              </a:rPr>
              <a:t>A. Yamamoto, 160601</a:t>
            </a:r>
            <a:endParaRPr kumimoji="0" lang="en-US" altLang="ja-JP" sz="1200" dirty="0">
              <a:solidFill>
                <a:prstClr val="black"/>
              </a:solidFill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8928611"/>
              </p:ext>
            </p:extLst>
          </p:nvPr>
        </p:nvGraphicFramePr>
        <p:xfrm>
          <a:off x="542918" y="1441611"/>
          <a:ext cx="7918138" cy="3195612"/>
        </p:xfrm>
        <a:graphic>
          <a:graphicData uri="http://schemas.openxmlformats.org/drawingml/2006/table">
            <a:tbl>
              <a:tblPr firstRow="1">
                <a:tableStyleId>{284E427A-3D55-4303-BF80-6455036E1DE7}</a:tableStyleId>
              </a:tblPr>
              <a:tblGrid>
                <a:gridCol w="944365"/>
                <a:gridCol w="3303366"/>
                <a:gridCol w="3670407"/>
              </a:tblGrid>
              <a:tr h="6756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</a:rPr>
                        <a:t>year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  <a:cs typeface="Arial Unicode MS" charset="0"/>
                      </a:endParaRPr>
                    </a:p>
                  </a:txBody>
                  <a:tcPr horzOverflow="overflow"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+mn-lt"/>
                          <a:cs typeface="+mn-cs"/>
                        </a:rPr>
                        <a:t>Capable Lab. 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  <a:cs typeface="Arial Unicode MS" charset="0"/>
                      </a:endParaRPr>
                    </a:p>
                  </a:txBody>
                  <a:tcPr horzOverflow="overflow"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Capable Industry</a:t>
                      </a:r>
                    </a:p>
                  </a:txBody>
                  <a:tcPr horzOverflow="overflow">
                    <a:solidFill>
                      <a:srgbClr val="3366FF"/>
                    </a:solidFill>
                  </a:tcPr>
                </a:tc>
              </a:tr>
              <a:tr h="73365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2006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 Unicode MS" charset="0"/>
                      </a:endParaRPr>
                    </a:p>
                  </a:txBody>
                  <a:tcPr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DESY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 Unicode MS" charset="0"/>
                      </a:endParaRPr>
                    </a:p>
                  </a:txBody>
                  <a:tcPr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</a:rPr>
                        <a:t>ACCEL, ZANON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Arial" charset="0"/>
                        <a:cs typeface="Arial Unicode MS" charset="0"/>
                      </a:endParaRPr>
                    </a:p>
                  </a:txBody>
                  <a:tcPr horzOverflow="overflow">
                    <a:solidFill>
                      <a:srgbClr val="CCFFCC"/>
                    </a:solidFill>
                  </a:tcPr>
                </a:tc>
              </a:tr>
              <a:tr h="73365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2011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 Unicode MS" charset="0"/>
                      </a:endParaRPr>
                    </a:p>
                  </a:txBody>
                  <a:tcPr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DESY, JLAB, FNAL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, </a:t>
                      </a:r>
                      <a:r>
                        <a:rPr kumimoji="0" lang="en-US" sz="2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KEK</a:t>
                      </a:r>
                    </a:p>
                  </a:txBody>
                  <a:tcPr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</a:rPr>
                        <a:t>RI, ZANON, AES, 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MHI, </a:t>
                      </a:r>
                    </a:p>
                  </a:txBody>
                  <a:tcPr horzOverflow="overflow">
                    <a:solidFill>
                      <a:srgbClr val="CCFFCC"/>
                    </a:solidFill>
                  </a:tcPr>
                </a:tc>
              </a:tr>
              <a:tr h="1052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2012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 Unicode MS" charset="0"/>
                      </a:endParaRPr>
                    </a:p>
                  </a:txBody>
                  <a:tcPr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</a:rPr>
                        <a:t>5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DESY, JLAB, FNAL, </a:t>
                      </a:r>
                      <a:r>
                        <a:rPr kumimoji="0" lang="en-US" sz="2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KEK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, 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Cornell</a:t>
                      </a:r>
                    </a:p>
                  </a:txBody>
                  <a:tcPr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</a:rPr>
                        <a:t>5</a:t>
                      </a:r>
                      <a:endParaRPr kumimoji="0" lang="en-US" sz="200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</a:rPr>
                        <a:t>RI, ZANON, 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(AES)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</a:rPr>
                        <a:t>, </a:t>
                      </a:r>
                      <a:r>
                        <a:rPr kumimoji="0" lang="en-US" sz="2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MHI, </a:t>
                      </a:r>
                      <a:r>
                        <a:rPr kumimoji="0" lang="en-US" sz="2000" b="1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Hitachi</a:t>
                      </a:r>
                    </a:p>
                  </a:txBody>
                  <a:tcPr horzOverflow="overflow"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1251686" y="4936516"/>
            <a:ext cx="6096541" cy="95410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kumimoji="1" lang="en-US" altLang="ja-JP" sz="2800" dirty="0" smtClean="0">
                <a:solidFill>
                  <a:srgbClr val="008000"/>
                </a:solidFill>
              </a:rPr>
              <a:t>One</a:t>
            </a:r>
            <a:r>
              <a:rPr kumimoji="1" lang="en-US" altLang="ja-JP" sz="2800" dirty="0" smtClean="0"/>
              <a:t> Lab (</a:t>
            </a:r>
            <a:r>
              <a:rPr kumimoji="1" lang="en-US" altLang="ja-JP" sz="2800" dirty="0" smtClean="0">
                <a:solidFill>
                  <a:srgbClr val="008000"/>
                </a:solidFill>
              </a:rPr>
              <a:t>2</a:t>
            </a:r>
            <a:r>
              <a:rPr kumimoji="1" lang="en-US" altLang="ja-JP" sz="2800" dirty="0" smtClean="0"/>
              <a:t> vendor)  in 2006,  and </a:t>
            </a:r>
          </a:p>
          <a:p>
            <a:pPr marL="342900" indent="-342900">
              <a:buFontTx/>
              <a:buChar char="-"/>
            </a:pPr>
            <a:r>
              <a:rPr kumimoji="1" lang="en-US" altLang="ja-JP" sz="2800" dirty="0" smtClean="0">
                <a:solidFill>
                  <a:srgbClr val="FF0000"/>
                </a:solidFill>
              </a:rPr>
              <a:t>5 </a:t>
            </a:r>
            <a:r>
              <a:rPr kumimoji="1" lang="en-US" altLang="ja-JP" sz="2800" dirty="0" smtClean="0"/>
              <a:t>Lab (</a:t>
            </a:r>
            <a:r>
              <a:rPr kumimoji="1" lang="en-US" altLang="ja-JP" sz="2800" dirty="0" smtClean="0">
                <a:solidFill>
                  <a:srgbClr val="FF0000"/>
                </a:solidFill>
              </a:rPr>
              <a:t>5 </a:t>
            </a:r>
            <a:r>
              <a:rPr kumimoji="1" lang="en-US" altLang="ja-JP" sz="2800" dirty="0" smtClean="0"/>
              <a:t>vendor) may handle </a:t>
            </a:r>
            <a:r>
              <a:rPr lang="en-US" altLang="ja-JP" sz="2800" dirty="0" smtClean="0"/>
              <a:t>it</a:t>
            </a:r>
            <a:r>
              <a:rPr kumimoji="1" lang="en-US" altLang="ja-JP" sz="2400" dirty="0" smtClean="0"/>
              <a:t> </a:t>
            </a:r>
            <a:r>
              <a:rPr lang="en-US" altLang="ja-JP" sz="2400" dirty="0"/>
              <a:t>in </a:t>
            </a:r>
            <a:r>
              <a:rPr lang="en-US" altLang="ja-JP" sz="2400" dirty="0">
                <a:solidFill>
                  <a:srgbClr val="FF0000"/>
                </a:solidFill>
              </a:rPr>
              <a:t>2012 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A3D802-AAAA-D947-9202-65E7C7D696D8}" type="slidenum">
              <a:rPr lang="en-US" smtClean="0">
                <a:latin typeface="Calibri"/>
              </a:rPr>
              <a:pPr>
                <a:defRPr/>
              </a:pPr>
              <a:t>17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13614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08222" y="371497"/>
            <a:ext cx="8229600" cy="1156736"/>
          </a:xfrm>
          <a:solidFill>
            <a:srgbClr val="FFFFFF"/>
          </a:solidFill>
        </p:spPr>
        <p:txBody>
          <a:bodyPr>
            <a:normAutofit fontScale="90000"/>
          </a:bodyPr>
          <a:lstStyle/>
          <a:p>
            <a:r>
              <a:rPr lang="en-US" altLang="ja-JP" sz="4000" b="1" dirty="0" smtClean="0"/>
              <a:t>Major Accelerators Under Construction</a:t>
            </a:r>
            <a:br>
              <a:rPr lang="en-US" altLang="ja-JP" sz="4000" b="1" dirty="0" smtClean="0"/>
            </a:br>
            <a:r>
              <a:rPr lang="en-US" altLang="ja-JP" sz="4000" b="1" dirty="0" smtClean="0">
                <a:solidFill>
                  <a:srgbClr val="FF0000"/>
                </a:solidFill>
              </a:rPr>
              <a:t>2010 ~ </a:t>
            </a:r>
            <a:r>
              <a:rPr lang="en-US" altLang="ja-JP" sz="4000" b="1" dirty="0" smtClean="0">
                <a:solidFill>
                  <a:srgbClr val="3366FF"/>
                </a:solidFill>
              </a:rPr>
              <a:t>2020</a:t>
            </a:r>
            <a:endParaRPr kumimoji="1" lang="ja-JP" altLang="en-US" dirty="0">
              <a:solidFill>
                <a:srgbClr val="3366FF"/>
              </a:solidFill>
            </a:endParaRP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234834859"/>
              </p:ext>
            </p:extLst>
          </p:nvPr>
        </p:nvGraphicFramePr>
        <p:xfrm>
          <a:off x="398681" y="1768306"/>
          <a:ext cx="8401331" cy="41249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0326"/>
                <a:gridCol w="4198060"/>
                <a:gridCol w="1261445"/>
                <a:gridCol w="951500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Project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Notes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#</a:t>
                      </a:r>
                      <a:r>
                        <a:rPr kumimoji="1" lang="en-US" altLang="ja-JP" baseline="0" dirty="0" smtClean="0"/>
                        <a:t> cavities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year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sz="1800" dirty="0" smtClean="0"/>
                        <a:t>CEBAF</a:t>
                      </a:r>
                      <a:r>
                        <a:rPr lang="en-US" altLang="ja-JP" sz="1800" baseline="0" dirty="0" smtClean="0"/>
                        <a:t>-</a:t>
                      </a:r>
                      <a:r>
                        <a:rPr lang="en-US" altLang="ja-JP" sz="1800" dirty="0" smtClean="0"/>
                        <a:t>JLAB (US)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 smtClean="0"/>
                        <a:t>Upgrade 6.5 </a:t>
                      </a:r>
                      <a:r>
                        <a:rPr lang="en-US" altLang="ja-JP" sz="1800" dirty="0" err="1" smtClean="0"/>
                        <a:t>GeV</a:t>
                      </a:r>
                      <a:r>
                        <a:rPr lang="en-US" altLang="ja-JP" sz="1800" dirty="0" smtClean="0"/>
                        <a:t> =&gt; 12 </a:t>
                      </a:r>
                      <a:r>
                        <a:rPr lang="en-US" altLang="ja-JP" sz="1800" dirty="0" err="1" smtClean="0"/>
                        <a:t>GeV</a:t>
                      </a:r>
                      <a:r>
                        <a:rPr lang="en-US" altLang="ja-JP" sz="1800" dirty="0" smtClean="0"/>
                        <a:t> electrons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sz="1800" dirty="0" smtClean="0"/>
                        <a:t>XFEL-Hamburg  (EU)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 smtClean="0"/>
                        <a:t>18 </a:t>
                      </a:r>
                      <a:r>
                        <a:rPr lang="en-US" altLang="ja-JP" sz="1800" dirty="0" err="1" smtClean="0"/>
                        <a:t>GeV</a:t>
                      </a:r>
                      <a:r>
                        <a:rPr lang="en-US" altLang="ja-JP" sz="1800" dirty="0" smtClean="0"/>
                        <a:t> e – for </a:t>
                      </a:r>
                      <a:r>
                        <a:rPr lang="en-US" altLang="ja-JP" sz="1800" dirty="0" err="1" smtClean="0"/>
                        <a:t>Xray</a:t>
                      </a:r>
                      <a:r>
                        <a:rPr lang="en-US" altLang="ja-JP" sz="1800" dirty="0" smtClean="0"/>
                        <a:t> Free Electron Laser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840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~ 2015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sz="1800" dirty="0" smtClean="0"/>
                        <a:t>LCLS-II – SLAC (US)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 smtClean="0"/>
                        <a:t>4 </a:t>
                      </a:r>
                      <a:r>
                        <a:rPr lang="en-US" altLang="ja-JP" sz="1800" dirty="0" err="1" smtClean="0"/>
                        <a:t>GeV</a:t>
                      </a:r>
                      <a:r>
                        <a:rPr lang="en-US" altLang="ja-JP" sz="1800" dirty="0" smtClean="0"/>
                        <a:t> electrons –CW  XFEL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~ 2019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sz="1800" dirty="0" smtClean="0">
                          <a:solidFill>
                            <a:schemeClr val="tx1"/>
                          </a:solidFill>
                        </a:rPr>
                        <a:t>SPIRAL-II (France)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sz="1800" dirty="0" smtClean="0">
                          <a:solidFill>
                            <a:schemeClr val="tx1"/>
                          </a:solidFill>
                        </a:rPr>
                        <a:t>30 MeV, 5 mA protons -&gt; Heavy Ion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sz="1800" dirty="0" smtClean="0">
                          <a:solidFill>
                            <a:schemeClr val="tx1"/>
                          </a:solidFill>
                        </a:rPr>
                        <a:t>FRIB – MSU</a:t>
                      </a:r>
                      <a:r>
                        <a:rPr lang="en-US" altLang="ja-JP" sz="1800" baseline="0" dirty="0" smtClean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lang="en-US" altLang="ja-JP" sz="1800" dirty="0" smtClean="0">
                          <a:solidFill>
                            <a:schemeClr val="tx1"/>
                          </a:solidFill>
                        </a:rPr>
                        <a:t>US)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sz="1800" dirty="0" smtClean="0">
                          <a:solidFill>
                            <a:schemeClr val="tx1"/>
                          </a:solidFill>
                        </a:rPr>
                        <a:t>500 kW, heavy ion beams 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340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sz="1800" dirty="0" smtClean="0"/>
                        <a:t>ESS </a:t>
                      </a:r>
                      <a:r>
                        <a:rPr lang="en-US" altLang="ja-JP" sz="1800" baseline="0" dirty="0" smtClean="0"/>
                        <a:t> </a:t>
                      </a:r>
                      <a:r>
                        <a:rPr lang="en-US" altLang="ja-JP" sz="1800" dirty="0" smtClean="0"/>
                        <a:t> (Sweden)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 smtClean="0"/>
                        <a:t>1 – 2 </a:t>
                      </a:r>
                      <a:r>
                        <a:rPr lang="en-US" altLang="ja-JP" sz="1800" dirty="0" err="1" smtClean="0"/>
                        <a:t>GeV</a:t>
                      </a:r>
                      <a:r>
                        <a:rPr lang="en-US" altLang="ja-JP" sz="1800" dirty="0" smtClean="0"/>
                        <a:t>, 5 MW n-Source ESS - pulsed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sz="1800" dirty="0" smtClean="0"/>
                        <a:t>PIP-II–</a:t>
                      </a:r>
                      <a:r>
                        <a:rPr lang="en-US" altLang="ja-JP" sz="1800" dirty="0" err="1" smtClean="0"/>
                        <a:t>Fnal</a:t>
                      </a:r>
                      <a:r>
                        <a:rPr lang="en-US" altLang="ja-JP" sz="1800" dirty="0" smtClean="0"/>
                        <a:t> (US)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 smtClean="0"/>
                        <a:t>High Intensity p-</a:t>
                      </a:r>
                      <a:r>
                        <a:rPr lang="en-US" altLang="ja-JP" sz="1800" dirty="0" err="1" smtClean="0"/>
                        <a:t>Linac</a:t>
                      </a:r>
                      <a:r>
                        <a:rPr lang="en-US" altLang="ja-JP" sz="1800" dirty="0" smtClean="0"/>
                        <a:t> for Neutrino Beams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115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sz="1800" dirty="0" smtClean="0"/>
                        <a:t>ADS- (China, India)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R&amp;D for accelerator</a:t>
                      </a:r>
                      <a:r>
                        <a:rPr kumimoji="1" lang="en-US" altLang="ja-JP" baseline="0" dirty="0" smtClean="0"/>
                        <a:t> drive system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&gt; 200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800" dirty="0" smtClean="0">
                          <a:solidFill>
                            <a:srgbClr val="3366FF"/>
                          </a:solidFill>
                        </a:rPr>
                        <a:t>Global</a:t>
                      </a:r>
                      <a:r>
                        <a:rPr kumimoji="1" lang="en-US" altLang="ja-JP" sz="2800" baseline="0" dirty="0" smtClean="0">
                          <a:solidFill>
                            <a:srgbClr val="3366FF"/>
                          </a:solidFill>
                        </a:rPr>
                        <a:t> sum</a:t>
                      </a:r>
                      <a:endParaRPr kumimoji="1" lang="ja-JP" altLang="en-US" sz="2800" dirty="0">
                        <a:solidFill>
                          <a:srgbClr val="3366FF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8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800" dirty="0" smtClean="0">
                          <a:solidFill>
                            <a:srgbClr val="FF0000"/>
                          </a:solidFill>
                        </a:rPr>
                        <a:t>&gt; 2000</a:t>
                      </a:r>
                      <a:endParaRPr kumimoji="1" lang="ja-JP" alt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5410895" y="0"/>
            <a:ext cx="3715681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altLang="ja-JP" dirty="0" smtClean="0"/>
              <a:t>H. </a:t>
            </a:r>
            <a:r>
              <a:rPr lang="en-US" altLang="ja-JP" dirty="0" err="1" smtClean="0"/>
              <a:t>Padamsee</a:t>
            </a:r>
            <a:r>
              <a:rPr lang="en-US" altLang="ja-JP" dirty="0" smtClean="0"/>
              <a:t> / ILCWS2015/ILC-School</a:t>
            </a:r>
            <a:endParaRPr lang="en-US" altLang="ja-JP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white">
                    <a:lumMod val="50000"/>
                  </a:prstClr>
                </a:solidFill>
                <a:ea typeface="ＭＳ Ｐゴシック"/>
              </a:rPr>
              <a:t>A. Yamamoto, 160601</a:t>
            </a:r>
            <a:endParaRPr kumimoji="1" lang="ja-JP" altLang="en-US">
              <a:solidFill>
                <a:prstClr val="white">
                  <a:lumMod val="50000"/>
                </a:prstClr>
              </a:solidFill>
              <a:ea typeface="ＭＳ Ｐゴシック"/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DC0A8B60-5C01-C045-B858-59631D469114}" type="slidenum">
              <a:rPr kumimoji="1" lang="ja-JP" altLang="en-US" smtClean="0">
                <a:latin typeface="Calibri"/>
                <a:ea typeface="ＭＳ Ｐゴシック"/>
              </a:rPr>
              <a:pPr algn="r"/>
              <a:t>18</a:t>
            </a:fld>
            <a:endParaRPr kumimoji="1" lang="ja-JP" altLang="en-US" dirty="0"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23144561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021" y="4316576"/>
            <a:ext cx="5916271" cy="1442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9" name="Foliennummernplatzhalt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r>
              <a:rPr lang="en-GB" altLang="de-DE" sz="1000" dirty="0" smtClean="0">
                <a:solidFill>
                  <a:srgbClr val="FFFFFF"/>
                </a:solidFill>
                <a:ea typeface="Geneva" pitchFamily="1" charset="-128"/>
              </a:rPr>
              <a:t> 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type="title"/>
          </p:nvPr>
        </p:nvSpPr>
        <p:spPr>
          <a:xfrm>
            <a:off x="730908" y="114300"/>
            <a:ext cx="5725447" cy="505545"/>
          </a:xfrm>
          <a:solidFill>
            <a:srgbClr val="FFFFFF"/>
          </a:solidFill>
        </p:spPr>
        <p:txBody>
          <a:bodyPr anchor="ctr">
            <a:noAutofit/>
          </a:bodyPr>
          <a:lstStyle/>
          <a:p>
            <a:pPr eaLnBrk="1" hangingPunct="1"/>
            <a:r>
              <a:rPr lang="en-US" altLang="ja-JP" sz="3600" b="1" dirty="0" smtClean="0">
                <a:solidFill>
                  <a:srgbClr val="3366FF"/>
                </a:solidFill>
              </a:rPr>
              <a:t>European XFEL </a:t>
            </a:r>
            <a:r>
              <a:rPr lang="en-US" altLang="ja-JP" sz="3600" b="1" dirty="0" smtClean="0"/>
              <a:t>Progressing </a:t>
            </a:r>
            <a:endParaRPr lang="en-GB" altLang="de-DE" sz="3600" b="1" dirty="0" smtClean="0"/>
          </a:p>
        </p:txBody>
      </p:sp>
      <p:sp>
        <p:nvSpPr>
          <p:cNvPr id="4101" name="Text Box 7"/>
          <p:cNvSpPr txBox="1">
            <a:spLocks noChangeArrowheads="1"/>
          </p:cNvSpPr>
          <p:nvPr/>
        </p:nvSpPr>
        <p:spPr bwMode="auto">
          <a:xfrm>
            <a:off x="3826119" y="1021417"/>
            <a:ext cx="2536845" cy="929485"/>
          </a:xfrm>
          <a:prstGeom prst="rect">
            <a:avLst/>
          </a:prstGeom>
          <a:solidFill>
            <a:srgbClr val="CCFFCC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defTabSz="91440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</a:pPr>
            <a:r>
              <a:rPr kumimoji="0" lang="en-US" altLang="de-DE" sz="1600" b="1" dirty="0">
                <a:solidFill>
                  <a:srgbClr val="3366FF"/>
                </a:solidFill>
              </a:rPr>
              <a:t>1.3 GHz / 23.6 MV/</a:t>
            </a:r>
            <a:r>
              <a:rPr kumimoji="0" lang="en-US" altLang="de-DE" sz="1600" b="1" dirty="0" smtClean="0">
                <a:solidFill>
                  <a:srgbClr val="3366FF"/>
                </a:solidFill>
              </a:rPr>
              <a:t>m</a:t>
            </a:r>
            <a:endParaRPr kumimoji="0" lang="en-US" altLang="de-DE" sz="1600" b="1" dirty="0" smtClean="0">
              <a:solidFill>
                <a:srgbClr val="26004D"/>
              </a:solidFill>
            </a:endParaRPr>
          </a:p>
          <a:p>
            <a:pPr defTabSz="91440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None/>
            </a:pPr>
            <a:r>
              <a:rPr kumimoji="0" lang="en-US" altLang="de-DE" sz="1600" b="1" dirty="0" smtClean="0">
                <a:solidFill>
                  <a:srgbClr val="FF0000"/>
                </a:solidFill>
              </a:rPr>
              <a:t>808</a:t>
            </a:r>
            <a:r>
              <a:rPr kumimoji="0" lang="en-US" altLang="de-DE" sz="1600" b="1" dirty="0" smtClean="0">
                <a:solidFill>
                  <a:srgbClr val="26004D"/>
                </a:solidFill>
              </a:rPr>
              <a:t> SRF acc. Cavities</a:t>
            </a:r>
          </a:p>
          <a:p>
            <a:pPr defTabSz="91440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</a:pPr>
            <a:r>
              <a:rPr kumimoji="0" lang="en-US" altLang="de-DE" sz="1600" b="1" dirty="0" smtClean="0">
                <a:solidFill>
                  <a:srgbClr val="008000"/>
                </a:solidFill>
              </a:rPr>
              <a:t>101</a:t>
            </a:r>
            <a:r>
              <a:rPr kumimoji="0" lang="en-US" altLang="de-DE" sz="1600" b="1" dirty="0" smtClean="0">
                <a:solidFill>
                  <a:srgbClr val="26004D"/>
                </a:solidFill>
              </a:rPr>
              <a:t> </a:t>
            </a:r>
            <a:r>
              <a:rPr kumimoji="0" lang="en-US" altLang="de-DE" sz="1600" b="1" dirty="0" err="1" smtClean="0">
                <a:solidFill>
                  <a:srgbClr val="26004D"/>
                </a:solidFill>
              </a:rPr>
              <a:t>Cryo</a:t>
            </a:r>
            <a:r>
              <a:rPr kumimoji="0" lang="en-US" altLang="de-DE" sz="1600" b="1" dirty="0" smtClean="0">
                <a:solidFill>
                  <a:srgbClr val="26004D"/>
                </a:solidFill>
              </a:rPr>
              <a:t>-Modules (CM)</a:t>
            </a:r>
            <a:endParaRPr kumimoji="0" lang="en-US" altLang="de-DE" sz="1600" b="1" dirty="0">
              <a:solidFill>
                <a:srgbClr val="26004D"/>
              </a:solidFill>
            </a:endParaRPr>
          </a:p>
        </p:txBody>
      </p:sp>
      <p:pic>
        <p:nvPicPr>
          <p:cNvPr id="4103" name="Picture 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26119" y="3993132"/>
            <a:ext cx="3370945" cy="437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5389" y="2176948"/>
            <a:ext cx="3508648" cy="1799142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6259" y="2185418"/>
            <a:ext cx="1612180" cy="2351220"/>
          </a:xfrm>
          <a:prstGeom prst="rect">
            <a:avLst/>
          </a:prstGeom>
        </p:spPr>
      </p:pic>
      <p:cxnSp>
        <p:nvCxnSpPr>
          <p:cNvPr id="7" name="直線矢印コネクタ 6"/>
          <p:cNvCxnSpPr/>
          <p:nvPr/>
        </p:nvCxnSpPr>
        <p:spPr bwMode="auto">
          <a:xfrm flipV="1">
            <a:off x="8172623" y="2833104"/>
            <a:ext cx="17934" cy="1239408"/>
          </a:xfrm>
          <a:prstGeom prst="straightConnector1">
            <a:avLst/>
          </a:prstGeom>
          <a:noFill/>
          <a:ln w="28575" cap="flat" cmpd="sng" algn="ctr">
            <a:solidFill>
              <a:srgbClr val="FFFF00"/>
            </a:solidFill>
            <a:prstDash val="sysDash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pic>
        <p:nvPicPr>
          <p:cNvPr id="12" name="図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2601" y="4652587"/>
            <a:ext cx="2415838" cy="1203201"/>
          </a:xfrm>
          <a:prstGeom prst="rect">
            <a:avLst/>
          </a:prstGeom>
        </p:spPr>
      </p:pic>
      <p:cxnSp>
        <p:nvCxnSpPr>
          <p:cNvPr id="202" name="直線矢印コネクタ 201"/>
          <p:cNvCxnSpPr/>
          <p:nvPr/>
        </p:nvCxnSpPr>
        <p:spPr bwMode="auto">
          <a:xfrm flipH="1" flipV="1">
            <a:off x="6690142" y="5328162"/>
            <a:ext cx="570680" cy="97984"/>
          </a:xfrm>
          <a:prstGeom prst="straightConnector1">
            <a:avLst/>
          </a:prstGeom>
          <a:noFill/>
          <a:ln w="28575" cap="flat" cmpd="sng" algn="ctr">
            <a:solidFill>
              <a:srgbClr val="FFFF00"/>
            </a:solidFill>
            <a:prstDash val="sysDash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15" name="テキスト ボックス 14"/>
          <p:cNvSpPr txBox="1"/>
          <p:nvPr/>
        </p:nvSpPr>
        <p:spPr>
          <a:xfrm>
            <a:off x="119057" y="880697"/>
            <a:ext cx="3545158" cy="36163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68288" indent="-268288">
              <a:spcBef>
                <a:spcPts val="600"/>
              </a:spcBef>
              <a:buClr>
                <a:schemeClr val="accent2"/>
              </a:buClr>
              <a:buSzPct val="80000"/>
            </a:pPr>
            <a:r>
              <a:rPr lang="en-US" altLang="ja-JP" sz="2000" b="1" dirty="0" smtClean="0">
                <a:solidFill>
                  <a:srgbClr val="3366FF"/>
                </a:solidFill>
              </a:rPr>
              <a:t>Progress:</a:t>
            </a:r>
            <a:endParaRPr kumimoji="1" lang="en-US" altLang="ja-JP" sz="2000" b="1" dirty="0" smtClean="0">
              <a:solidFill>
                <a:srgbClr val="3366FF"/>
              </a:solidFill>
            </a:endParaRPr>
          </a:p>
          <a:p>
            <a:pPr marL="268288" indent="-268288">
              <a:spcBef>
                <a:spcPts val="600"/>
              </a:spcBef>
              <a:buClr>
                <a:schemeClr val="accent2"/>
              </a:buClr>
              <a:buSzPct val="80000"/>
            </a:pPr>
            <a:r>
              <a:rPr kumimoji="1" lang="en-US" altLang="ja-JP" dirty="0" smtClean="0">
                <a:solidFill>
                  <a:srgbClr val="000000"/>
                </a:solidFill>
              </a:rPr>
              <a:t> </a:t>
            </a:r>
            <a:r>
              <a:rPr kumimoji="1" lang="en-US" altLang="ja-JP" dirty="0" smtClean="0">
                <a:solidFill>
                  <a:srgbClr val="FF0000"/>
                </a:solidFill>
              </a:rPr>
              <a:t> 2013</a:t>
            </a:r>
            <a:r>
              <a:rPr kumimoji="1" lang="en-US" altLang="ja-JP" dirty="0" smtClean="0">
                <a:solidFill>
                  <a:srgbClr val="000000"/>
                </a:solidFill>
              </a:rPr>
              <a:t>: </a:t>
            </a:r>
            <a:r>
              <a:rPr lang="en-US" altLang="ja-JP" dirty="0" smtClean="0">
                <a:solidFill>
                  <a:srgbClr val="000000"/>
                </a:solidFill>
              </a:rPr>
              <a:t>Construction started</a:t>
            </a:r>
            <a:endParaRPr kumimoji="1" lang="en-US" altLang="ja-JP" dirty="0" smtClean="0">
              <a:solidFill>
                <a:srgbClr val="000000"/>
              </a:solidFill>
            </a:endParaRPr>
          </a:p>
          <a:p>
            <a:pPr marL="268288" indent="-268288">
              <a:spcBef>
                <a:spcPts val="600"/>
              </a:spcBef>
              <a:buClr>
                <a:schemeClr val="accent2"/>
              </a:buClr>
              <a:buSzPct val="80000"/>
            </a:pPr>
            <a:r>
              <a:rPr kumimoji="1" lang="en-US" altLang="ja-JP" dirty="0" smtClean="0">
                <a:solidFill>
                  <a:srgbClr val="000000"/>
                </a:solidFill>
              </a:rPr>
              <a:t>  2015: SRF</a:t>
            </a:r>
            <a:r>
              <a:rPr lang="en-US" altLang="ja-JP" dirty="0">
                <a:solidFill>
                  <a:srgbClr val="000000"/>
                </a:solidFill>
              </a:rPr>
              <a:t> </a:t>
            </a:r>
            <a:r>
              <a:rPr lang="en-US" altLang="ja-JP" dirty="0" smtClean="0">
                <a:solidFill>
                  <a:srgbClr val="000000"/>
                </a:solidFill>
              </a:rPr>
              <a:t>cav. </a:t>
            </a:r>
            <a:r>
              <a:rPr kumimoji="1" lang="en-US" altLang="ja-JP" dirty="0" smtClean="0">
                <a:solidFill>
                  <a:srgbClr val="000000"/>
                </a:solidFill>
              </a:rPr>
              <a:t>(100%) completed </a:t>
            </a:r>
          </a:p>
          <a:p>
            <a:pPr marL="268288" indent="-268288">
              <a:spcBef>
                <a:spcPts val="600"/>
              </a:spcBef>
              <a:buClr>
                <a:schemeClr val="accent2"/>
              </a:buClr>
              <a:buSzPct val="80000"/>
            </a:pPr>
            <a:r>
              <a:rPr lang="en-US" altLang="ja-JP" dirty="0">
                <a:solidFill>
                  <a:srgbClr val="000000"/>
                </a:solidFill>
              </a:rPr>
              <a:t> </a:t>
            </a:r>
            <a:r>
              <a:rPr lang="en-US" altLang="ja-JP" dirty="0" smtClean="0">
                <a:solidFill>
                  <a:srgbClr val="000000"/>
                </a:solidFill>
              </a:rPr>
              <a:t>           CM (70%) progressed</a:t>
            </a:r>
            <a:endParaRPr kumimoji="1" lang="en-US" altLang="ja-JP" dirty="0" smtClean="0">
              <a:solidFill>
                <a:srgbClr val="000000"/>
              </a:solidFill>
            </a:endParaRPr>
          </a:p>
          <a:p>
            <a:pPr marL="268288" indent="-268288">
              <a:spcBef>
                <a:spcPts val="600"/>
              </a:spcBef>
              <a:buClr>
                <a:schemeClr val="accent2"/>
              </a:buClr>
              <a:buSzPct val="80000"/>
            </a:pPr>
            <a:r>
              <a:rPr lang="en-US" altLang="ja-JP" sz="2000" b="1" dirty="0" smtClean="0">
                <a:solidFill>
                  <a:srgbClr val="3366FF"/>
                </a:solidFill>
              </a:rPr>
              <a:t>Further Plan: </a:t>
            </a:r>
          </a:p>
          <a:p>
            <a:pPr marL="268288" indent="-268288">
              <a:spcBef>
                <a:spcPts val="600"/>
              </a:spcBef>
              <a:buClr>
                <a:schemeClr val="accent2"/>
              </a:buClr>
              <a:buSzPct val="80000"/>
            </a:pPr>
            <a:r>
              <a:rPr lang="en-US" altLang="ja-JP" dirty="0" smtClean="0">
                <a:solidFill>
                  <a:schemeClr val="accent3"/>
                </a:solidFill>
              </a:rPr>
              <a:t> </a:t>
            </a:r>
            <a:r>
              <a:rPr lang="en-US" altLang="ja-JP" dirty="0" smtClean="0"/>
              <a:t> 2016: E-XFEL acc. completion</a:t>
            </a:r>
          </a:p>
          <a:p>
            <a:pPr marL="268288" indent="-268288">
              <a:spcBef>
                <a:spcPts val="600"/>
              </a:spcBef>
              <a:buClr>
                <a:schemeClr val="accent2"/>
              </a:buClr>
              <a:buSzPct val="80000"/>
            </a:pPr>
            <a:r>
              <a:rPr kumimoji="1" lang="en-US" altLang="ja-JP" dirty="0" smtClean="0"/>
              <a:t> </a:t>
            </a:r>
            <a:r>
              <a:rPr kumimoji="1" lang="en-US" altLang="ja-JP" dirty="0" smtClean="0">
                <a:solidFill>
                  <a:srgbClr val="008000"/>
                </a:solidFill>
              </a:rPr>
              <a:t> 2017</a:t>
            </a:r>
            <a:r>
              <a:rPr kumimoji="1" lang="en-US" altLang="ja-JP" dirty="0" smtClean="0"/>
              <a:t>: </a:t>
            </a:r>
            <a:r>
              <a:rPr lang="en-US" altLang="ja-JP" dirty="0" smtClean="0"/>
              <a:t>XFEL beam to start</a:t>
            </a:r>
            <a:endParaRPr kumimoji="1" lang="en-US" altLang="ja-JP" dirty="0" smtClean="0"/>
          </a:p>
          <a:p>
            <a:pPr marL="268288" indent="-268288">
              <a:spcBef>
                <a:spcPts val="600"/>
              </a:spcBef>
              <a:buClr>
                <a:schemeClr val="accent2"/>
              </a:buClr>
              <a:buSzPct val="80000"/>
            </a:pPr>
            <a:endParaRPr lang="en-US" altLang="ja-JP" dirty="0">
              <a:solidFill>
                <a:srgbClr val="3366FF"/>
              </a:solidFill>
            </a:endParaRPr>
          </a:p>
          <a:p>
            <a:pPr marL="268288" indent="-268288">
              <a:spcBef>
                <a:spcPts val="600"/>
              </a:spcBef>
              <a:buClr>
                <a:schemeClr val="accent2"/>
              </a:buClr>
              <a:buSzPct val="80000"/>
            </a:pPr>
            <a:r>
              <a:rPr lang="en-US" altLang="ja-JP" dirty="0" smtClean="0"/>
              <a:t>Acc.  </a:t>
            </a:r>
            <a:r>
              <a:rPr lang="en-US" altLang="ja-JP" dirty="0" smtClean="0">
                <a:solidFill>
                  <a:srgbClr val="FF0000"/>
                </a:solidFill>
              </a:rPr>
              <a:t>:  ~ 1/10 scale to ILC-ML’s</a:t>
            </a:r>
          </a:p>
          <a:p>
            <a:pPr marL="268288" indent="-268288">
              <a:spcBef>
                <a:spcPts val="600"/>
              </a:spcBef>
              <a:buClr>
                <a:schemeClr val="accent2"/>
              </a:buClr>
              <a:buSzPct val="80000"/>
            </a:pPr>
            <a:r>
              <a:rPr kumimoji="1" lang="en-US" altLang="ja-JP" dirty="0" smtClean="0"/>
              <a:t>SRF system: ~ 1/20 </a:t>
            </a:r>
            <a:r>
              <a:rPr lang="en-US" altLang="ja-JP" dirty="0" smtClean="0"/>
              <a:t>to ILC SRF’s</a:t>
            </a:r>
            <a:endParaRPr kumimoji="1" lang="ja-JP" altLang="en-US" sz="2400" dirty="0" smtClean="0"/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429" y="4985236"/>
            <a:ext cx="2318688" cy="870552"/>
          </a:xfrm>
          <a:prstGeom prst="rect">
            <a:avLst/>
          </a:prstGeom>
        </p:spPr>
      </p:pic>
      <p:sp>
        <p:nvSpPr>
          <p:cNvPr id="19" name="テキスト ボックス 18"/>
          <p:cNvSpPr txBox="1"/>
          <p:nvPr/>
        </p:nvSpPr>
        <p:spPr>
          <a:xfrm>
            <a:off x="7479743" y="2581728"/>
            <a:ext cx="633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68288" indent="-268288">
              <a:spcBef>
                <a:spcPts val="600"/>
              </a:spcBef>
              <a:buClr>
                <a:schemeClr val="accent2"/>
              </a:buClr>
              <a:buSzPct val="80000"/>
            </a:pPr>
            <a:r>
              <a:rPr kumimoji="1" lang="en-US" altLang="ja-JP" sz="1400" dirty="0" smtClean="0">
                <a:solidFill>
                  <a:srgbClr val="FFFF00"/>
                </a:solidFill>
              </a:rPr>
              <a:t>XFEL</a:t>
            </a:r>
            <a:endParaRPr kumimoji="1" lang="ja-JP" altLang="en-US" sz="1400" dirty="0" smtClean="0">
              <a:solidFill>
                <a:srgbClr val="FFFF00"/>
              </a:solidFill>
            </a:endParaRPr>
          </a:p>
        </p:txBody>
      </p:sp>
      <p:sp>
        <p:nvSpPr>
          <p:cNvPr id="209" name="テキスト ボックス 208"/>
          <p:cNvSpPr txBox="1"/>
          <p:nvPr/>
        </p:nvSpPr>
        <p:spPr>
          <a:xfrm>
            <a:off x="7459242" y="4046052"/>
            <a:ext cx="6719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68288" indent="-268288">
              <a:spcBef>
                <a:spcPts val="600"/>
              </a:spcBef>
              <a:buClr>
                <a:schemeClr val="accent2"/>
              </a:buClr>
              <a:buSzPct val="80000"/>
            </a:pPr>
            <a:r>
              <a:rPr lang="en-US" altLang="ja-JP" sz="1400" dirty="0" smtClean="0">
                <a:solidFill>
                  <a:srgbClr val="FFFF00"/>
                </a:solidFill>
              </a:rPr>
              <a:t>DESY </a:t>
            </a:r>
          </a:p>
        </p:txBody>
      </p:sp>
      <p:sp>
        <p:nvSpPr>
          <p:cNvPr id="210" name="テキスト ボックス 209"/>
          <p:cNvSpPr txBox="1"/>
          <p:nvPr/>
        </p:nvSpPr>
        <p:spPr>
          <a:xfrm>
            <a:off x="205905" y="5475497"/>
            <a:ext cx="956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68288" indent="-268288">
              <a:spcBef>
                <a:spcPts val="600"/>
              </a:spcBef>
              <a:buClr>
                <a:schemeClr val="accent2"/>
              </a:buClr>
              <a:buSzPct val="80000"/>
            </a:pPr>
            <a:r>
              <a:rPr kumimoji="1" lang="en-US" altLang="ja-JP" sz="1400" dirty="0" smtClean="0">
                <a:solidFill>
                  <a:srgbClr val="FFFF00"/>
                </a:solidFill>
              </a:rPr>
              <a:t>XFEL site</a:t>
            </a:r>
            <a:endParaRPr kumimoji="1" lang="ja-JP" altLang="en-US" sz="1400" dirty="0" smtClean="0">
              <a:solidFill>
                <a:srgbClr val="FFFF00"/>
              </a:solidFill>
            </a:endParaRPr>
          </a:p>
        </p:txBody>
      </p:sp>
      <p:sp>
        <p:nvSpPr>
          <p:cNvPr id="211" name="テキスト ボックス 210"/>
          <p:cNvSpPr txBox="1"/>
          <p:nvPr/>
        </p:nvSpPr>
        <p:spPr>
          <a:xfrm>
            <a:off x="8174239" y="5485159"/>
            <a:ext cx="6719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68288" indent="-268288">
              <a:spcBef>
                <a:spcPts val="600"/>
              </a:spcBef>
              <a:buClr>
                <a:schemeClr val="accent2"/>
              </a:buClr>
              <a:buSzPct val="80000"/>
            </a:pPr>
            <a:r>
              <a:rPr lang="en-US" altLang="ja-JP" sz="1400" dirty="0" smtClean="0">
                <a:solidFill>
                  <a:srgbClr val="FFFF00"/>
                </a:solidFill>
              </a:rPr>
              <a:t>DESY </a:t>
            </a:r>
          </a:p>
        </p:txBody>
      </p:sp>
      <p:sp>
        <p:nvSpPr>
          <p:cNvPr id="26" name="正方形/長方形 25"/>
          <p:cNvSpPr/>
          <p:nvPr/>
        </p:nvSpPr>
        <p:spPr bwMode="auto">
          <a:xfrm>
            <a:off x="92601" y="6509064"/>
            <a:ext cx="2711780" cy="335706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68288" marR="0" indent="-2682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n"/>
              <a:tabLst/>
            </a:pPr>
            <a:endParaRPr kumimoji="0" lang="ja-JP" altLang="en-US" sz="2000" b="0" i="0" u="none" strike="noStrike" cap="none" normalizeH="0" baseline="0" smtClean="0">
              <a:ln>
                <a:noFill/>
              </a:ln>
              <a:solidFill>
                <a:schemeClr val="accent3"/>
              </a:solidFill>
              <a:effectLst/>
              <a:latin typeface="Arial" charset="0"/>
              <a:ea typeface="ＭＳ Ｐゴシック" pitchFamily="112" charset="-128"/>
            </a:endParaRPr>
          </a:p>
        </p:txBody>
      </p:sp>
      <p:sp>
        <p:nvSpPr>
          <p:cNvPr id="219" name="正方形/長方形 218"/>
          <p:cNvSpPr/>
          <p:nvPr/>
        </p:nvSpPr>
        <p:spPr>
          <a:xfrm>
            <a:off x="6961178" y="21789"/>
            <a:ext cx="2170699" cy="307777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altLang="ja-JP" sz="1400" dirty="0" err="1" smtClean="0"/>
              <a:t>Media.xfel.au</a:t>
            </a:r>
            <a:r>
              <a:rPr lang="en-US" altLang="ja-JP" sz="1400" dirty="0" smtClean="0"/>
              <a:t>, Dec. 2015</a:t>
            </a:r>
            <a:endParaRPr lang="en-US" altLang="ja-JP" sz="1400" dirty="0"/>
          </a:p>
        </p:txBody>
      </p:sp>
      <p:cxnSp>
        <p:nvCxnSpPr>
          <p:cNvPr id="28" name="直線コネクタ 27"/>
          <p:cNvCxnSpPr/>
          <p:nvPr/>
        </p:nvCxnSpPr>
        <p:spPr bwMode="auto">
          <a:xfrm>
            <a:off x="3994919" y="4444028"/>
            <a:ext cx="634954" cy="501518"/>
          </a:xfrm>
          <a:prstGeom prst="line">
            <a:avLst/>
          </a:prstGeom>
          <a:noFill/>
          <a:ln w="12700" cap="flat" cmpd="sng" algn="ctr">
            <a:solidFill>
              <a:schemeClr val="folHlink"/>
            </a:solidFill>
            <a:prstDash val="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222" name="直線コネクタ 221"/>
          <p:cNvCxnSpPr/>
          <p:nvPr/>
        </p:nvCxnSpPr>
        <p:spPr bwMode="auto">
          <a:xfrm flipH="1">
            <a:off x="4782273" y="4483718"/>
            <a:ext cx="2076130" cy="501518"/>
          </a:xfrm>
          <a:prstGeom prst="line">
            <a:avLst/>
          </a:prstGeom>
          <a:noFill/>
          <a:ln w="12700" cap="flat" cmpd="sng" algn="ctr">
            <a:solidFill>
              <a:schemeClr val="folHlink"/>
            </a:solidFill>
            <a:prstDash val="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31" name="テキスト ボックス 30"/>
          <p:cNvSpPr txBox="1"/>
          <p:nvPr/>
        </p:nvSpPr>
        <p:spPr>
          <a:xfrm>
            <a:off x="4934117" y="4665817"/>
            <a:ext cx="1461758" cy="307777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pPr marL="268288" indent="-268288">
              <a:spcBef>
                <a:spcPts val="600"/>
              </a:spcBef>
              <a:buClr>
                <a:schemeClr val="accent2"/>
              </a:buClr>
              <a:buSzPct val="80000"/>
            </a:pPr>
            <a:r>
              <a:rPr lang="en-US" altLang="ja-JP" sz="1400" dirty="0">
                <a:solidFill>
                  <a:schemeClr val="accent3"/>
                </a:solidFill>
              </a:rPr>
              <a:t>1</a:t>
            </a:r>
            <a:r>
              <a:rPr kumimoji="1" lang="en-US" altLang="ja-JP" sz="1400" dirty="0" smtClean="0">
                <a:solidFill>
                  <a:schemeClr val="accent3"/>
                </a:solidFill>
              </a:rPr>
              <a:t> km SRF </a:t>
            </a:r>
            <a:r>
              <a:rPr kumimoji="1" lang="en-US" altLang="ja-JP" sz="1400" dirty="0" err="1" smtClean="0">
                <a:solidFill>
                  <a:schemeClr val="accent3"/>
                </a:solidFill>
              </a:rPr>
              <a:t>Linac</a:t>
            </a:r>
            <a:r>
              <a:rPr kumimoji="1" lang="en-US" altLang="ja-JP" sz="1400" dirty="0" smtClean="0">
                <a:solidFill>
                  <a:schemeClr val="accent3"/>
                </a:solidFill>
              </a:rPr>
              <a:t> </a:t>
            </a:r>
            <a:endParaRPr kumimoji="1" lang="ja-JP" altLang="en-US" sz="1400" dirty="0" smtClean="0">
              <a:solidFill>
                <a:schemeClr val="accent3"/>
              </a:solidFill>
            </a:endParaRPr>
          </a:p>
        </p:txBody>
      </p:sp>
      <p:pic>
        <p:nvPicPr>
          <p:cNvPr id="226" name="Picture 4" descr="tesla9cell.pdf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3549" y="1175442"/>
            <a:ext cx="2445966" cy="752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480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sz="3000" b="1" dirty="0" smtClean="0">
                <a:solidFill>
                  <a:srgbClr val="FF0000"/>
                </a:solidFill>
              </a:rPr>
              <a:t>Introduction</a:t>
            </a:r>
            <a:endParaRPr lang="en-US" altLang="ja-JP" sz="2600" dirty="0" smtClean="0">
              <a:solidFill>
                <a:srgbClr val="FF0000"/>
              </a:solidFill>
            </a:endParaRPr>
          </a:p>
          <a:p>
            <a:endParaRPr lang="en-US" altLang="ja-JP" sz="3000" b="1" dirty="0" smtClean="0"/>
          </a:p>
          <a:p>
            <a:r>
              <a:rPr lang="en-US" altLang="ja-JP" sz="3000" b="1" dirty="0" smtClean="0"/>
              <a:t>Technical </a:t>
            </a:r>
            <a:r>
              <a:rPr lang="en-US" altLang="ja-JP" sz="3000" dirty="0" smtClean="0"/>
              <a:t>Progress</a:t>
            </a:r>
            <a:r>
              <a:rPr lang="en-US" altLang="ja-JP" sz="3000" b="1" dirty="0" smtClean="0"/>
              <a:t> </a:t>
            </a:r>
            <a:endParaRPr lang="en-US" altLang="ja-JP" sz="3000" b="1" dirty="0" smtClean="0"/>
          </a:p>
          <a:p>
            <a:endParaRPr lang="en-US" altLang="ja-JP" sz="3000" b="1" dirty="0" smtClean="0"/>
          </a:p>
          <a:p>
            <a:r>
              <a:rPr lang="en-US" altLang="ja-JP" sz="3000" b="1" dirty="0" smtClean="0"/>
              <a:t>Global </a:t>
            </a:r>
            <a:r>
              <a:rPr lang="en-US" altLang="ja-JP" sz="3000" b="1" dirty="0" smtClean="0"/>
              <a:t>Collaboration </a:t>
            </a:r>
            <a:r>
              <a:rPr lang="en-US" altLang="ja-JP" sz="3000" b="1" dirty="0" smtClean="0"/>
              <a:t>and Industrial Implications</a:t>
            </a:r>
            <a:endParaRPr lang="en-US" altLang="ja-JP" sz="3000" dirty="0" smtClean="0"/>
          </a:p>
          <a:p>
            <a:endParaRPr lang="en-US" altLang="ja-JP" sz="3000" b="1" dirty="0" smtClean="0"/>
          </a:p>
          <a:p>
            <a:r>
              <a:rPr lang="en-US" altLang="ja-JP" sz="3000" b="1" dirty="0" smtClean="0"/>
              <a:t>Summary</a:t>
            </a:r>
          </a:p>
          <a:p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273" y="994158"/>
            <a:ext cx="7481455" cy="500303"/>
          </a:xfrm>
        </p:spPr>
        <p:txBody>
          <a:bodyPr anchor="ctr">
            <a:normAutofit fontScale="90000"/>
          </a:bodyPr>
          <a:lstStyle/>
          <a:p>
            <a:pPr algn="ctr"/>
            <a:r>
              <a:rPr kumimoji="1" lang="en-US" altLang="ja-JP" sz="4800" b="1" dirty="0" smtClean="0"/>
              <a:t>Outline</a:t>
            </a:r>
            <a:endParaRPr kumimoji="1" lang="ja-JP" altLang="en-US" sz="4800" b="1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>
          <a:xfrm>
            <a:off x="8312728" y="6355773"/>
            <a:ext cx="831272" cy="365125"/>
          </a:xfrm>
        </p:spPr>
        <p:txBody>
          <a:bodyPr/>
          <a:lstStyle/>
          <a:p>
            <a:pPr algn="ctr"/>
            <a:fld id="{431C99DD-1DF2-B246-B80C-C27435E6E1B8}" type="slidenum">
              <a:rPr lang="en-US" altLang="ja-JP" smtClean="0">
                <a:solidFill>
                  <a:srgbClr val="A6A6A6"/>
                </a:solidFill>
                <a:latin typeface="Calibri"/>
                <a:ea typeface="ＭＳ Ｐゴシック"/>
              </a:rPr>
              <a:pPr algn="ctr"/>
              <a:t>2</a:t>
            </a:fld>
            <a:endParaRPr lang="en-US" altLang="ja-JP" dirty="0">
              <a:solidFill>
                <a:srgbClr val="A6A6A6"/>
              </a:solidFill>
              <a:latin typeface="Calibri"/>
              <a:ea typeface="ＭＳ Ｐゴシック"/>
            </a:endParaRPr>
          </a:p>
        </p:txBody>
      </p:sp>
      <p:sp>
        <p:nvSpPr>
          <p:cNvPr id="6" name="日付プレースホルダー 4"/>
          <p:cNvSpPr txBox="1">
            <a:spLocks/>
          </p:cNvSpPr>
          <p:nvPr/>
        </p:nvSpPr>
        <p:spPr>
          <a:xfrm>
            <a:off x="264202" y="6369863"/>
            <a:ext cx="3248603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l" defTabSz="457200" rtl="0" eaLnBrk="1" latinLnBrk="0" hangingPunct="1">
              <a:defRPr kumimoji="1" sz="900" b="1" kern="1200">
                <a:solidFill>
                  <a:srgbClr val="63082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  <a:cs typeface="Arial" charset="0"/>
              </a:defRPr>
            </a:lvl1pPr>
            <a:lvl2pPr marL="457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smtClean="0">
                <a:solidFill>
                  <a:srgbClr val="A6A6A6"/>
                </a:solidFill>
                <a:latin typeface="Calibri"/>
                <a:ea typeface="ＭＳ Ｐゴシック"/>
              </a:rPr>
              <a:t>A. Yamamoto, 160208</a:t>
            </a:r>
            <a:endParaRPr lang="en-US" altLang="ja-JP" dirty="0">
              <a:solidFill>
                <a:srgbClr val="A6A6A6"/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307121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352918" y="900061"/>
            <a:ext cx="3642472" cy="2636470"/>
          </a:xfrm>
          <a:solidFill>
            <a:srgbClr val="CCFFCC"/>
          </a:solidFill>
          <a:ln>
            <a:solidFill>
              <a:srgbClr val="008000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ja-JP" sz="1600" b="1" dirty="0" smtClean="0">
                <a:latin typeface="Helvetica"/>
                <a:cs typeface="Helvetica"/>
              </a:rPr>
              <a:t>SRF cavity production/test </a:t>
            </a:r>
            <a:r>
              <a:rPr lang="ja-JP" altLang="en-US" sz="1600" b="1" dirty="0" smtClean="0">
                <a:latin typeface="Helvetica"/>
                <a:cs typeface="Helvetica"/>
              </a:rPr>
              <a:t>；　</a:t>
            </a:r>
            <a:endParaRPr lang="en-US" altLang="ja-JP" sz="1600" b="1" dirty="0" smtClean="0">
              <a:latin typeface="Helvetica"/>
              <a:cs typeface="Helvetica"/>
            </a:endParaRPr>
          </a:p>
          <a:p>
            <a:pPr marL="0" indent="0">
              <a:buNone/>
            </a:pPr>
            <a:r>
              <a:rPr lang="ja-JP" altLang="en-US" sz="1600" b="1" dirty="0" smtClean="0">
                <a:solidFill>
                  <a:srgbClr val="3366FF"/>
                </a:solidFill>
                <a:latin typeface="Helvetica"/>
                <a:cs typeface="Helvetica"/>
              </a:rPr>
              <a:t>　</a:t>
            </a:r>
            <a:r>
              <a:rPr lang="en-US" altLang="ja-JP" sz="1600" b="1" dirty="0" smtClean="0">
                <a:solidFill>
                  <a:srgbClr val="3366FF"/>
                </a:solidFill>
                <a:latin typeface="Helvetica"/>
                <a:cs typeface="Helvetica"/>
              </a:rPr>
              <a:t>#</a:t>
            </a:r>
            <a:r>
              <a:rPr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 RI </a:t>
            </a:r>
            <a:r>
              <a:rPr lang="en-US" altLang="ja-JP" sz="1600" b="1" dirty="0" smtClean="0">
                <a:solidFill>
                  <a:srgbClr val="3366FF"/>
                </a:solidFill>
                <a:latin typeface="Helvetica"/>
                <a:cs typeface="Helvetica"/>
              </a:rPr>
              <a:t>Cavities</a:t>
            </a:r>
            <a:r>
              <a:rPr lang="en-US" altLang="ja-JP" sz="1600" dirty="0" smtClean="0">
                <a:latin typeface="Helvetica"/>
                <a:cs typeface="Helvetica"/>
              </a:rPr>
              <a:t>, </a:t>
            </a:r>
            <a:r>
              <a:rPr lang="en-US" altLang="ja-JP" sz="1600" dirty="0" smtClean="0">
                <a:solidFill>
                  <a:srgbClr val="FF0000"/>
                </a:solidFill>
                <a:latin typeface="Helvetica"/>
                <a:cs typeface="Helvetica"/>
              </a:rPr>
              <a:t>373 </a:t>
            </a:r>
            <a:r>
              <a:rPr lang="en-US" sz="1600" dirty="0" smtClean="0">
                <a:latin typeface="Helvetica"/>
                <a:cs typeface="Helvetica"/>
              </a:rPr>
              <a:t> (as of Sept. 2015) </a:t>
            </a:r>
          </a:p>
          <a:p>
            <a:pPr lvl="2"/>
            <a:r>
              <a:rPr lang="en-US" sz="1600" dirty="0" smtClean="0">
                <a:latin typeface="Helvetica"/>
                <a:cs typeface="Helvetica"/>
              </a:rPr>
              <a:t>Final process: 40 </a:t>
            </a:r>
            <a:r>
              <a:rPr lang="en-US" sz="1600" dirty="0" smtClean="0">
                <a:latin typeface="Symbol" charset="2"/>
                <a:cs typeface="Symbol" charset="2"/>
              </a:rPr>
              <a:t>m</a:t>
            </a:r>
            <a:r>
              <a:rPr lang="en-US" sz="1600" dirty="0" smtClean="0">
                <a:latin typeface="Helvetica"/>
                <a:cs typeface="Helvetica"/>
              </a:rPr>
              <a:t>m EP. </a:t>
            </a:r>
          </a:p>
          <a:p>
            <a:pPr lvl="3"/>
            <a:r>
              <a:rPr lang="en-US" altLang="ja-JP" sz="1400" dirty="0" smtClean="0">
                <a:latin typeface="Helvetica"/>
                <a:cs typeface="Helvetica"/>
              </a:rPr>
              <a:t>The </a:t>
            </a:r>
            <a:r>
              <a:rPr lang="en-US" altLang="ja-JP" sz="1400" dirty="0" smtClean="0">
                <a:solidFill>
                  <a:srgbClr val="FF6600"/>
                </a:solidFill>
                <a:latin typeface="Helvetica"/>
                <a:cs typeface="Helvetica"/>
              </a:rPr>
              <a:t>same </a:t>
            </a:r>
            <a:r>
              <a:rPr lang="en-US" altLang="ja-JP" sz="1400" dirty="0">
                <a:solidFill>
                  <a:srgbClr val="FF6600"/>
                </a:solidFill>
                <a:latin typeface="Helvetica"/>
                <a:cs typeface="Helvetica"/>
              </a:rPr>
              <a:t>recipe </a:t>
            </a:r>
            <a:r>
              <a:rPr lang="en-US" altLang="ja-JP" sz="1400" dirty="0" smtClean="0">
                <a:solidFill>
                  <a:srgbClr val="FF6600"/>
                </a:solidFill>
                <a:latin typeface="Helvetica"/>
                <a:cs typeface="Helvetica"/>
              </a:rPr>
              <a:t>to</a:t>
            </a:r>
            <a:r>
              <a:rPr lang="en-US" altLang="ja-JP" sz="1400" dirty="0" smtClean="0">
                <a:latin typeface="Helvetica"/>
                <a:cs typeface="Helvetica"/>
              </a:rPr>
              <a:t> </a:t>
            </a:r>
            <a:r>
              <a:rPr lang="en-US" altLang="ja-JP" sz="1400" dirty="0">
                <a:solidFill>
                  <a:schemeClr val="accent6">
                    <a:lumMod val="75000"/>
                  </a:schemeClr>
                </a:solidFill>
                <a:latin typeface="Helvetica"/>
                <a:cs typeface="Helvetica"/>
              </a:rPr>
              <a:t>ILC-SRF </a:t>
            </a:r>
            <a:endParaRPr lang="en-US" sz="1400" dirty="0" smtClean="0">
              <a:latin typeface="Helvetica"/>
              <a:cs typeface="Helvetica"/>
            </a:endParaRPr>
          </a:p>
          <a:p>
            <a:pPr lvl="2"/>
            <a:r>
              <a:rPr lang="en-US" altLang="ja-JP" sz="1600" dirty="0" smtClean="0">
                <a:latin typeface="Helvetica"/>
                <a:cs typeface="Helvetica"/>
              </a:rPr>
              <a:t>Tested at</a:t>
            </a:r>
            <a:r>
              <a:rPr lang="en-US" altLang="ja-JP" sz="1600" dirty="0">
                <a:latin typeface="Helvetica"/>
                <a:cs typeface="Helvetica"/>
              </a:rPr>
              <a:t> </a:t>
            </a:r>
            <a:r>
              <a:rPr lang="en-US" altLang="ja-JP" sz="1600" dirty="0" smtClean="0">
                <a:latin typeface="Helvetica"/>
                <a:cs typeface="Helvetica"/>
              </a:rPr>
              <a:t>DESY-AMTF</a:t>
            </a:r>
            <a:endParaRPr lang="en-US" altLang="ja-JP" sz="1400" dirty="0" smtClean="0">
              <a:solidFill>
                <a:srgbClr val="FF0000"/>
              </a:solidFill>
              <a:latin typeface="Helvetica"/>
              <a:cs typeface="Helvetica"/>
            </a:endParaRPr>
          </a:p>
          <a:p>
            <a:pPr marL="0" indent="0">
              <a:buNone/>
            </a:pPr>
            <a:r>
              <a:rPr lang="en-US" altLang="ja-JP" sz="1400" dirty="0" smtClean="0">
                <a:latin typeface="Helvetica"/>
                <a:cs typeface="Helvetica"/>
              </a:rPr>
              <a:t>Notes:</a:t>
            </a:r>
            <a:r>
              <a:rPr lang="ja-JP" altLang="en-US" sz="1400" dirty="0" smtClean="0">
                <a:latin typeface="Helvetica"/>
                <a:cs typeface="Helvetica"/>
              </a:rPr>
              <a:t>：</a:t>
            </a:r>
            <a:endParaRPr lang="en-US" altLang="ja-JP" sz="1400" dirty="0" smtClean="0">
              <a:latin typeface="Helvetica"/>
              <a:cs typeface="Helvetica"/>
            </a:endParaRPr>
          </a:p>
          <a:p>
            <a:pPr marL="601649" lvl="2" indent="-285750"/>
            <a:r>
              <a:rPr lang="en-US" sz="1400" dirty="0" smtClean="0">
                <a:latin typeface="Helvetica"/>
                <a:cs typeface="Helvetica"/>
              </a:rPr>
              <a:t>“Ultra-pure water rinsing as the</a:t>
            </a:r>
            <a:r>
              <a:rPr lang="en-US" sz="1400" dirty="0">
                <a:latin typeface="Helvetica"/>
                <a:cs typeface="Helvetica"/>
              </a:rPr>
              <a:t> </a:t>
            </a:r>
            <a:r>
              <a:rPr lang="en-US" sz="1400" dirty="0" smtClean="0">
                <a:latin typeface="Helvetica"/>
                <a:cs typeface="Helvetica"/>
              </a:rPr>
              <a:t>2nd process improving the gradient performance (~10%)  for lower-performed cavities (not shown here).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09103" y="117094"/>
            <a:ext cx="7748985" cy="532988"/>
          </a:xfrm>
          <a:solidFill>
            <a:srgbClr val="FFFFFF"/>
          </a:solidFill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3366FF"/>
                </a:solidFill>
              </a:rPr>
              <a:t>E-XFEL: </a:t>
            </a:r>
            <a:r>
              <a:rPr lang="en-US" sz="3600" dirty="0" smtClean="0"/>
              <a:t>SRF Cavity Performance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3366FF"/>
                </a:solidFill>
              </a:rPr>
              <a:t>(as received)</a:t>
            </a:r>
            <a:endParaRPr lang="en-US" dirty="0">
              <a:solidFill>
                <a:srgbClr val="3366FF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9958129"/>
              </p:ext>
            </p:extLst>
          </p:nvPr>
        </p:nvGraphicFramePr>
        <p:xfrm>
          <a:off x="248825" y="4405143"/>
          <a:ext cx="4469056" cy="173736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176560"/>
                <a:gridCol w="1226022"/>
                <a:gridCol w="1033237"/>
                <a:gridCol w="1033237"/>
              </a:tblGrid>
              <a:tr h="493674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 marL="68598" marR="685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G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-usable</a:t>
                      </a:r>
                    </a:p>
                    <a:p>
                      <a:pPr algn="ctr"/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(Q</a:t>
                      </a:r>
                      <a:r>
                        <a:rPr lang="en-US" baseline="-25000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&gt; 10</a:t>
                      </a:r>
                      <a:r>
                        <a:rPr lang="en-US" baseline="30000" dirty="0" smtClean="0">
                          <a:solidFill>
                            <a:schemeClr val="bg1"/>
                          </a:solidFill>
                        </a:rPr>
                        <a:t>10</a:t>
                      </a: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 )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marL="68598" marR="685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G-</a:t>
                      </a:r>
                      <a:r>
                        <a:rPr lang="en-US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rPr>
                        <a:t>max</a:t>
                      </a:r>
                      <a:endParaRPr lang="en-US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68598" marR="685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(ILC</a:t>
                      </a:r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)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-usable</a:t>
                      </a:r>
                      <a:endParaRPr lang="en-US" dirty="0">
                        <a:solidFill>
                          <a:srgbClr val="FFFF00"/>
                        </a:solidFill>
                      </a:endParaRPr>
                    </a:p>
                  </a:txBody>
                  <a:tcPr marL="68598" marR="68598" anchor="ctr"/>
                </a:tc>
              </a:tr>
              <a:tr h="36083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&lt;G&gt; MV/m</a:t>
                      </a:r>
                      <a:endParaRPr lang="en-US" sz="1800" dirty="0"/>
                    </a:p>
                  </a:txBody>
                  <a:tcPr marL="68598" marR="685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3366FF"/>
                          </a:solidFill>
                        </a:rPr>
                        <a:t>29.4</a:t>
                      </a:r>
                      <a:endParaRPr lang="en-US" sz="2400" b="1" dirty="0">
                        <a:solidFill>
                          <a:srgbClr val="3366FF"/>
                        </a:solidFill>
                      </a:endParaRPr>
                    </a:p>
                  </a:txBody>
                  <a:tcPr marL="68598" marR="685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33</a:t>
                      </a:r>
                      <a:endParaRPr lang="en-US" sz="24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68598" marR="685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3366FF"/>
                          </a:solidFill>
                        </a:rPr>
                        <a:t>(35)</a:t>
                      </a:r>
                      <a:endParaRPr lang="en-US" sz="2400" b="1" dirty="0">
                        <a:solidFill>
                          <a:srgbClr val="3366FF"/>
                        </a:solidFill>
                      </a:endParaRPr>
                    </a:p>
                  </a:txBody>
                  <a:tcPr marL="68598" marR="68598" anchor="ctr"/>
                </a:tc>
              </a:tr>
              <a:tr h="54069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Yield at </a:t>
                      </a:r>
                    </a:p>
                    <a:p>
                      <a:r>
                        <a:rPr lang="en-US" sz="1800" dirty="0" smtClean="0"/>
                        <a:t>28MV/m</a:t>
                      </a:r>
                      <a:endParaRPr lang="en-US" sz="1800" dirty="0"/>
                    </a:p>
                  </a:txBody>
                  <a:tcPr marL="68598" marR="6859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0000"/>
                          </a:solidFill>
                        </a:rPr>
                        <a:t>66%</a:t>
                      </a:r>
                      <a:endParaRPr lang="en-US" sz="1800" b="1" dirty="0">
                        <a:solidFill>
                          <a:srgbClr val="000000"/>
                        </a:solidFill>
                      </a:endParaRPr>
                    </a:p>
                  </a:txBody>
                  <a:tcPr marL="68598" marR="685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86%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68598" marR="685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(90%)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68598" marR="68598" anchor="ctr"/>
                </a:tc>
              </a:tr>
            </a:tbl>
          </a:graphicData>
        </a:graphic>
      </p:graphicFrame>
      <p:sp>
        <p:nvSpPr>
          <p:cNvPr id="23" name="正方形/長方形 22"/>
          <p:cNvSpPr/>
          <p:nvPr/>
        </p:nvSpPr>
        <p:spPr>
          <a:xfrm>
            <a:off x="6802748" y="2681"/>
            <a:ext cx="2356372" cy="307777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altLang="ja-JP" sz="1400" dirty="0" smtClean="0"/>
              <a:t>N. Walker, D. </a:t>
            </a:r>
            <a:r>
              <a:rPr lang="en-US" altLang="ja-JP" sz="1400" dirty="0" err="1" smtClean="0"/>
              <a:t>Reschke</a:t>
            </a:r>
            <a:r>
              <a:rPr lang="en-US" altLang="ja-JP" sz="1400" dirty="0" smtClean="0"/>
              <a:t>, SRF’15</a:t>
            </a:r>
          </a:p>
        </p:txBody>
      </p:sp>
      <p:sp>
        <p:nvSpPr>
          <p:cNvPr id="22" name="スライド番号プレースホルダー 2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AB6FA28-7AEC-3F43-9C2D-3DB969CFEC6A}" type="slidenum">
              <a:rPr lang="en-US" smtClean="0">
                <a:latin typeface="Calibri"/>
              </a:rPr>
              <a:pPr algn="r"/>
              <a:t>20</a:t>
            </a:fld>
            <a:endParaRPr lang="en-US" dirty="0">
              <a:latin typeface="Calibri"/>
            </a:endParaRPr>
          </a:p>
        </p:txBody>
      </p:sp>
      <p:pic>
        <p:nvPicPr>
          <p:cNvPr id="12" name="Picture 1"/>
          <p:cNvPicPr>
            <a:picLocks noChangeAspect="1"/>
          </p:cNvPicPr>
          <p:nvPr/>
        </p:nvPicPr>
        <p:blipFill rotWithShape="1">
          <a:blip r:embed="rId2"/>
          <a:srcRect r="21327"/>
          <a:stretch/>
        </p:blipFill>
        <p:spPr>
          <a:xfrm>
            <a:off x="234715" y="818526"/>
            <a:ext cx="4704174" cy="3485364"/>
          </a:xfrm>
          <a:prstGeom prst="rect">
            <a:avLst/>
          </a:prstGeom>
        </p:spPr>
      </p:pic>
      <p:pic>
        <p:nvPicPr>
          <p:cNvPr id="9" name="Content Placeholder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96556" y="3797261"/>
            <a:ext cx="4205111" cy="2381786"/>
          </a:xfrm>
          <a:prstGeom prst="rect">
            <a:avLst/>
          </a:prstGeom>
          <a:ln>
            <a:noFill/>
          </a:ln>
        </p:spPr>
      </p:pic>
      <p:sp>
        <p:nvSpPr>
          <p:cNvPr id="2" name="上矢印 1"/>
          <p:cNvSpPr/>
          <p:nvPr/>
        </p:nvSpPr>
        <p:spPr>
          <a:xfrm>
            <a:off x="3132667" y="3929541"/>
            <a:ext cx="282223" cy="430793"/>
          </a:xfrm>
          <a:prstGeom prst="up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上矢印 10"/>
          <p:cNvSpPr/>
          <p:nvPr/>
        </p:nvSpPr>
        <p:spPr>
          <a:xfrm>
            <a:off x="2822223" y="3929542"/>
            <a:ext cx="282223" cy="430793"/>
          </a:xfrm>
          <a:prstGeom prst="up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" name="直線コネクタ 4"/>
          <p:cNvCxnSpPr/>
          <p:nvPr/>
        </p:nvCxnSpPr>
        <p:spPr>
          <a:xfrm flipV="1">
            <a:off x="3259666" y="900061"/>
            <a:ext cx="0" cy="2973036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 flipV="1">
            <a:off x="2960510" y="900061"/>
            <a:ext cx="0" cy="3029480"/>
          </a:xfrm>
          <a:prstGeom prst="line">
            <a:avLst/>
          </a:prstGeom>
          <a:ln>
            <a:solidFill>
              <a:srgbClr val="3366FF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>
            <a:off x="5324696" y="4713112"/>
            <a:ext cx="2577526" cy="14111"/>
          </a:xfrm>
          <a:prstGeom prst="line">
            <a:avLst/>
          </a:prstGeom>
          <a:ln w="38100" cmpd="sng"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5335986" y="4992511"/>
            <a:ext cx="2848458" cy="14111"/>
          </a:xfrm>
          <a:prstGeom prst="line">
            <a:avLst/>
          </a:prstGeom>
          <a:ln w="38100" cmpd="sng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円/楕円 17"/>
          <p:cNvSpPr/>
          <p:nvPr/>
        </p:nvSpPr>
        <p:spPr>
          <a:xfrm>
            <a:off x="7902222" y="4628444"/>
            <a:ext cx="169334" cy="158609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円/楕円 20"/>
          <p:cNvSpPr/>
          <p:nvPr/>
        </p:nvSpPr>
        <p:spPr>
          <a:xfrm>
            <a:off x="8096955" y="4921954"/>
            <a:ext cx="169334" cy="158609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141781" y="2906889"/>
            <a:ext cx="800219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G-max</a:t>
            </a:r>
            <a:endParaRPr kumimoji="1" lang="ja-JP" altLang="en-US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149005" y="3408553"/>
            <a:ext cx="1012191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G-usable</a:t>
            </a:r>
            <a:endParaRPr kumimoji="1" lang="ja-JP" altLang="en-US" dirty="0"/>
          </a:p>
        </p:txBody>
      </p:sp>
      <p:sp>
        <p:nvSpPr>
          <p:cNvPr id="20" name="日付プレースホルダー 1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A. Yamamoto, 160601</a:t>
            </a:r>
            <a:endParaRPr lang="en-US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21832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fr-FR" sz="2700" dirty="0" smtClean="0"/>
              <a:t>Cryomodule Performance : XM59</a:t>
            </a:r>
            <a:endParaRPr lang="fr-FR" sz="3200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smtClean="0">
                <a:solidFill>
                  <a:srgbClr val="5F5F5F">
                    <a:tint val="75000"/>
                  </a:srgbClr>
                </a:solidFill>
                <a:ea typeface="ヒラギノ角ゴ ProN W3"/>
                <a:cs typeface="ヒラギノ角ゴ ProN W3"/>
              </a:rPr>
              <a:t>A. Yamamoto, 160601</a:t>
            </a:r>
            <a:endParaRPr lang="en-US" dirty="0">
              <a:solidFill>
                <a:srgbClr val="5F5F5F">
                  <a:tint val="75000"/>
                </a:srgbClr>
              </a:solidFill>
              <a:ea typeface="ヒラギノ角ゴ ProN W3"/>
              <a:cs typeface="ヒラギノ角ゴ ProN W3"/>
            </a:endParaRPr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53C66D-ABF2-43CF-A407-3C809315B5B7}" type="slidenum">
              <a:rPr lang="en-US" smtClean="0">
                <a:solidFill>
                  <a:srgbClr val="5F5F5F">
                    <a:tint val="75000"/>
                  </a:srgbClr>
                </a:solidFill>
                <a:ea typeface="ヒラギノ角ゴ ProN W3"/>
                <a:cs typeface="ヒラギノ角ゴ ProN W3"/>
              </a:rPr>
              <a:pPr/>
              <a:t>21</a:t>
            </a:fld>
            <a:endParaRPr lang="en-US" dirty="0">
              <a:solidFill>
                <a:srgbClr val="5F5F5F">
                  <a:tint val="75000"/>
                </a:srgbClr>
              </a:solidFill>
              <a:ea typeface="ヒラギノ角ゴ ProN W3"/>
              <a:cs typeface="ヒラギノ角ゴ ProN W3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12" y="881390"/>
            <a:ext cx="8002578" cy="4122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2757998" y="5193952"/>
            <a:ext cx="25314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FR" sz="2400" b="1" dirty="0">
                <a:solidFill>
                  <a:srgbClr val="5F5F5F"/>
                </a:solidFill>
                <a:latin typeface="Arial" charset="0"/>
                <a:ea typeface="ヒラギノ角ゴ ProN W3"/>
                <a:cs typeface="ヒラギノ角ゴ ProN W3"/>
                <a:sym typeface="Symbol"/>
              </a:rPr>
              <a:t></a:t>
            </a:r>
            <a:r>
              <a:rPr kumimoji="0" lang="fr-FR" sz="2400" b="1" dirty="0" err="1">
                <a:solidFill>
                  <a:srgbClr val="5F5F5F"/>
                </a:solidFill>
                <a:latin typeface="Arial" charset="0"/>
                <a:ea typeface="ヒラギノ角ゴ ProN W3"/>
                <a:cs typeface="ヒラギノ角ゴ ProN W3"/>
              </a:rPr>
              <a:t>E</a:t>
            </a:r>
            <a:r>
              <a:rPr kumimoji="0" lang="fr-FR" sz="2400" b="1" baseline="-25000" dirty="0" err="1">
                <a:solidFill>
                  <a:srgbClr val="5F5F5F"/>
                </a:solidFill>
                <a:latin typeface="Arial" charset="0"/>
                <a:ea typeface="ヒラギノ角ゴ ProN W3"/>
                <a:cs typeface="ヒラギノ角ゴ ProN W3"/>
              </a:rPr>
              <a:t>acc</a:t>
            </a:r>
            <a:r>
              <a:rPr kumimoji="0" lang="fr-FR" sz="2400" b="1" dirty="0">
                <a:solidFill>
                  <a:srgbClr val="5F5F5F"/>
                </a:solidFill>
                <a:latin typeface="Arial" charset="0"/>
                <a:ea typeface="ヒラギノ角ゴ ProN W3"/>
                <a:cs typeface="ヒラギノ角ゴ ProN W3"/>
                <a:sym typeface="Symbol"/>
              </a:rPr>
              <a:t></a:t>
            </a:r>
            <a:r>
              <a:rPr kumimoji="0" lang="fr-FR" sz="2400" b="1" dirty="0">
                <a:solidFill>
                  <a:srgbClr val="5F5F5F"/>
                </a:solidFill>
                <a:latin typeface="Arial" charset="0"/>
                <a:ea typeface="ヒラギノ角ゴ ProN W3"/>
                <a:cs typeface="ヒラギノ角ゴ ProN W3"/>
              </a:rPr>
              <a:t> = 31 MV/m</a:t>
            </a:r>
            <a:endParaRPr kumimoji="0" lang="en-US" sz="2400" b="1" dirty="0">
              <a:solidFill>
                <a:srgbClr val="5F5F5F"/>
              </a:solidFill>
              <a:latin typeface="Arial" charset="0"/>
              <a:ea typeface="ヒラギノ角ゴ ProN W3"/>
              <a:cs typeface="ヒラギノ角ゴ ProN W3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896" y="865900"/>
            <a:ext cx="5347607" cy="374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502984" y="5720756"/>
            <a:ext cx="8353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fr-FR" b="1" dirty="0">
                <a:solidFill>
                  <a:srgbClr val="5F5F5F"/>
                </a:solidFill>
                <a:latin typeface="Arial" charset="0"/>
                <a:ea typeface="ヒラギノ角ゴ ProN W3"/>
                <a:cs typeface="ヒラギノ角ゴ ProN W3"/>
              </a:rPr>
              <a:t>XM59 </a:t>
            </a:r>
            <a:r>
              <a:rPr kumimoji="0" lang="fr-FR" b="1" dirty="0" err="1">
                <a:solidFill>
                  <a:srgbClr val="5F5F5F"/>
                </a:solidFill>
                <a:latin typeface="Arial" charset="0"/>
                <a:ea typeface="ヒラギノ角ゴ ProN W3"/>
                <a:cs typeface="ヒラギノ角ゴ ProN W3"/>
              </a:rPr>
              <a:t>is</a:t>
            </a:r>
            <a:r>
              <a:rPr kumimoji="0" lang="fr-FR" b="1" dirty="0">
                <a:solidFill>
                  <a:srgbClr val="5F5F5F"/>
                </a:solidFill>
                <a:latin typeface="Arial" charset="0"/>
                <a:ea typeface="ヒラギノ角ゴ ProN W3"/>
                <a:cs typeface="ヒラギノ角ゴ ProN W3"/>
              </a:rPr>
              <a:t> an excellent module, </a:t>
            </a:r>
            <a:r>
              <a:rPr kumimoji="0" lang="fr-FR" b="1" dirty="0" err="1">
                <a:solidFill>
                  <a:srgbClr val="5F5F5F"/>
                </a:solidFill>
                <a:latin typeface="Arial" charset="0"/>
                <a:ea typeface="ヒラギノ角ゴ ProN W3"/>
                <a:cs typeface="ヒラギノ角ゴ ProN W3"/>
              </a:rPr>
              <a:t>assembled</a:t>
            </a:r>
            <a:r>
              <a:rPr kumimoji="0" lang="fr-FR" b="1" dirty="0">
                <a:solidFill>
                  <a:srgbClr val="5F5F5F"/>
                </a:solidFill>
                <a:latin typeface="Arial" charset="0"/>
                <a:ea typeface="ヒラギノ角ゴ ProN W3"/>
                <a:cs typeface="ヒラギノ角ゴ ProN W3"/>
              </a:rPr>
              <a:t> </a:t>
            </a:r>
            <a:r>
              <a:rPr kumimoji="0" lang="fr-FR" b="1" dirty="0" err="1">
                <a:solidFill>
                  <a:srgbClr val="5F5F5F"/>
                </a:solidFill>
                <a:latin typeface="Arial" charset="0"/>
                <a:ea typeface="ヒラギノ角ゴ ProN W3"/>
                <a:cs typeface="ヒラギノ角ゴ ProN W3"/>
              </a:rPr>
              <a:t>after</a:t>
            </a:r>
            <a:r>
              <a:rPr kumimoji="0" lang="fr-FR" b="1" dirty="0">
                <a:solidFill>
                  <a:srgbClr val="5F5F5F"/>
                </a:solidFill>
                <a:latin typeface="Arial" charset="0"/>
                <a:ea typeface="ヒラギノ角ゴ ProN W3"/>
                <a:cs typeface="ヒラギノ角ゴ ProN W3"/>
              </a:rPr>
              <a:t> the change of CR </a:t>
            </a:r>
            <a:r>
              <a:rPr kumimoji="0" lang="fr-FR" b="1" dirty="0" err="1">
                <a:solidFill>
                  <a:srgbClr val="5F5F5F"/>
                </a:solidFill>
                <a:latin typeface="Arial" charset="0"/>
                <a:ea typeface="ヒラギノ角ゴ ProN W3"/>
                <a:cs typeface="ヒラギノ角ゴ ProN W3"/>
              </a:rPr>
              <a:t>procedure</a:t>
            </a:r>
            <a:r>
              <a:rPr kumimoji="0" lang="fr-FR" b="1" dirty="0">
                <a:solidFill>
                  <a:srgbClr val="5F5F5F"/>
                </a:solidFill>
                <a:latin typeface="Arial" charset="0"/>
                <a:ea typeface="ヒラギノ角ゴ ProN W3"/>
                <a:cs typeface="ヒラギノ角ゴ ProN W3"/>
              </a:rPr>
              <a:t>.</a:t>
            </a:r>
            <a:endParaRPr kumimoji="0" lang="en-US" b="1" dirty="0">
              <a:solidFill>
                <a:srgbClr val="5F5F5F"/>
              </a:solidFill>
              <a:latin typeface="Arial" charset="0"/>
              <a:ea typeface="ヒラギノ角ゴ ProN W3"/>
              <a:cs typeface="ヒラギノ角ゴ ProN W3"/>
            </a:endParaRPr>
          </a:p>
        </p:txBody>
      </p:sp>
      <p:cxnSp>
        <p:nvCxnSpPr>
          <p:cNvPr id="6" name="直線コネクタ 5"/>
          <p:cNvCxnSpPr/>
          <p:nvPr/>
        </p:nvCxnSpPr>
        <p:spPr bwMode="auto">
          <a:xfrm flipV="1">
            <a:off x="301285" y="2199515"/>
            <a:ext cx="7449950" cy="1549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8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" name="テキスト ボックス 6"/>
          <p:cNvSpPr txBox="1"/>
          <p:nvPr/>
        </p:nvSpPr>
        <p:spPr>
          <a:xfrm>
            <a:off x="7525080" y="2000377"/>
            <a:ext cx="1198277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ILC Spec.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582984" y="2664304"/>
            <a:ext cx="140780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XFEL</a:t>
            </a:r>
            <a:r>
              <a:rPr kumimoji="1" lang="en-US" altLang="ja-JP" dirty="0" smtClean="0"/>
              <a:t> Spec.</a:t>
            </a:r>
            <a:endParaRPr kumimoji="1" lang="ja-JP" altLang="en-US" dirty="0"/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3515" y="3628372"/>
            <a:ext cx="2877205" cy="19181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155622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992" y="812577"/>
            <a:ext cx="2529144" cy="421524"/>
          </a:xfrm>
          <a:prstGeom prst="rect">
            <a:avLst/>
          </a:prstGeom>
          <a:solidFill>
            <a:srgbClr val="FFFF00"/>
          </a:solidFill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339624" y="131518"/>
            <a:ext cx="8265649" cy="707850"/>
          </a:xfrm>
          <a:prstGeom prst="rect">
            <a:avLst/>
          </a:prstGeom>
          <a:solidFill>
            <a:schemeClr val="bg1"/>
          </a:solidFill>
        </p:spPr>
        <p:txBody>
          <a:bodyPr wrap="square" lIns="91404" tIns="45702" rIns="91404" bIns="45702" rtlCol="0">
            <a:spAutoFit/>
          </a:bodyPr>
          <a:lstStyle/>
          <a:p>
            <a:pPr defTabSz="457016"/>
            <a:r>
              <a:rPr kumimoji="0" lang="en-US" sz="4000" b="1" dirty="0" err="1" smtClean="0">
                <a:solidFill>
                  <a:srgbClr val="3366FF"/>
                </a:solidFill>
                <a:latin typeface="Calibri"/>
              </a:rPr>
              <a:t>Fermilab</a:t>
            </a:r>
            <a:r>
              <a:rPr kumimoji="0" lang="ja-JP" altLang="en-US" sz="4000" b="1" dirty="0" smtClean="0">
                <a:solidFill>
                  <a:prstClr val="black"/>
                </a:solidFill>
                <a:latin typeface="Calibri"/>
              </a:rPr>
              <a:t>：</a:t>
            </a:r>
            <a:r>
              <a:rPr kumimoji="0" lang="en-US" sz="4000" b="1" dirty="0" smtClean="0">
                <a:solidFill>
                  <a:prstClr val="black"/>
                </a:solidFill>
                <a:latin typeface="Calibri"/>
              </a:rPr>
              <a:t>CM2 </a:t>
            </a:r>
            <a:r>
              <a:rPr kumimoji="0" lang="en-US" sz="4000" b="1" dirty="0">
                <a:solidFill>
                  <a:prstClr val="black"/>
                </a:solidFill>
                <a:latin typeface="Calibri"/>
              </a:rPr>
              <a:t>reached &lt;31.5 MV/m </a:t>
            </a:r>
            <a:r>
              <a:rPr kumimoji="0" lang="en-US" sz="4000" b="1" dirty="0" smtClean="0">
                <a:solidFill>
                  <a:prstClr val="black"/>
                </a:solidFill>
                <a:latin typeface="Calibri"/>
              </a:rPr>
              <a:t>&gt;</a:t>
            </a:r>
            <a:endParaRPr kumimoji="0" lang="en-US" sz="4000" b="1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9" name="Content Placeholder 7" descr="CM1_1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5992" y="2462638"/>
            <a:ext cx="5267519" cy="3366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259259" y="5306165"/>
            <a:ext cx="2367068" cy="738627"/>
          </a:xfrm>
          <a:prstGeom prst="rect">
            <a:avLst/>
          </a:prstGeom>
          <a:solidFill>
            <a:srgbClr val="FFFF00"/>
          </a:solidFill>
        </p:spPr>
        <p:txBody>
          <a:bodyPr wrap="square" lIns="91404" tIns="45702" rIns="91404" bIns="45702" rtlCol="0">
            <a:spAutoFit/>
          </a:bodyPr>
          <a:lstStyle/>
          <a:p>
            <a:pPr defTabSz="457016"/>
            <a:r>
              <a:rPr kumimoji="0" lang="en-US" sz="1400" dirty="0" err="1">
                <a:solidFill>
                  <a:prstClr val="black"/>
                </a:solidFill>
                <a:latin typeface="Calibri"/>
              </a:rPr>
              <a:t>Cryomodule</a:t>
            </a:r>
            <a:r>
              <a:rPr kumimoji="0" lang="en-US" sz="1400" dirty="0">
                <a:solidFill>
                  <a:prstClr val="black"/>
                </a:solidFill>
                <a:latin typeface="Calibri"/>
              </a:rPr>
              <a:t>  test at </a:t>
            </a:r>
            <a:r>
              <a:rPr kumimoji="0" lang="en-US" sz="1400" dirty="0" err="1">
                <a:solidFill>
                  <a:prstClr val="black"/>
                </a:solidFill>
                <a:latin typeface="Calibri"/>
              </a:rPr>
              <a:t>Fermilab</a:t>
            </a:r>
            <a:r>
              <a:rPr kumimoji="0" lang="en-US" sz="1400" dirty="0">
                <a:solidFill>
                  <a:prstClr val="black"/>
                </a:solidFill>
                <a:latin typeface="Calibri"/>
              </a:rPr>
              <a:t> reached &lt; </a:t>
            </a:r>
            <a:r>
              <a:rPr kumimoji="0" lang="en-US" sz="1400" b="1" dirty="0" smtClean="0">
                <a:solidFill>
                  <a:srgbClr val="FF0000"/>
                </a:solidFill>
                <a:latin typeface="Calibri"/>
              </a:rPr>
              <a:t>31</a:t>
            </a:r>
            <a:r>
              <a:rPr kumimoji="0" lang="ja-JP" altLang="en-US" sz="1400" b="1" dirty="0" smtClean="0">
                <a:solidFill>
                  <a:srgbClr val="FF0000"/>
                </a:solidFill>
                <a:latin typeface="Calibri"/>
              </a:rPr>
              <a:t>。</a:t>
            </a:r>
            <a:r>
              <a:rPr kumimoji="0" lang="en-US" sz="1400" b="1" dirty="0" smtClean="0">
                <a:solidFill>
                  <a:srgbClr val="FF0000"/>
                </a:solidFill>
                <a:latin typeface="Calibri"/>
              </a:rPr>
              <a:t>5 </a:t>
            </a:r>
            <a:r>
              <a:rPr kumimoji="0" lang="en-US" sz="1400" dirty="0">
                <a:solidFill>
                  <a:prstClr val="black"/>
                </a:solidFill>
                <a:latin typeface="Calibri"/>
              </a:rPr>
              <a:t>&gt; MV/m, exceeding ILC specification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294967295"/>
          </p:nvPr>
        </p:nvSpPr>
        <p:spPr>
          <a:xfrm>
            <a:off x="6733870" y="6402030"/>
            <a:ext cx="2133600" cy="365125"/>
          </a:xfrm>
          <a:prstGeom prst="rect">
            <a:avLst/>
          </a:prstGeom>
        </p:spPr>
        <p:txBody>
          <a:bodyPr/>
          <a:lstStyle/>
          <a:p>
            <a:fld id="{AAB6FA28-7AEC-3F43-9C2D-3DB969CFEC6A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098"/>
          <a:stretch/>
        </p:blipFill>
        <p:spPr>
          <a:xfrm>
            <a:off x="565152" y="1234101"/>
            <a:ext cx="5249878" cy="1046510"/>
          </a:xfrm>
          <a:prstGeom prst="rect">
            <a:avLst/>
          </a:prstGeom>
          <a:ln>
            <a:solidFill>
              <a:srgbClr val="4F81BD"/>
            </a:solidFill>
          </a:ln>
        </p:spPr>
      </p:pic>
      <p:graphicFrame>
        <p:nvGraphicFramePr>
          <p:cNvPr id="11" name="表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624010"/>
              </p:ext>
            </p:extLst>
          </p:nvPr>
        </p:nvGraphicFramePr>
        <p:xfrm>
          <a:off x="6473119" y="2212882"/>
          <a:ext cx="2015102" cy="2956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8956"/>
                <a:gridCol w="1296146"/>
              </a:tblGrid>
              <a:tr h="405546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Cavity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Gradient</a:t>
                      </a:r>
                    </a:p>
                    <a:p>
                      <a:pPr algn="ctr"/>
                      <a:r>
                        <a:rPr kumimoji="1" lang="en-US" altLang="ja-JP" sz="1400" dirty="0" smtClean="0"/>
                        <a:t> (MV/m)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78316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31.9 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78316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30.8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78316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3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31.8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78316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4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31.7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78316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5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31.5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78316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6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31.3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78316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7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31.6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78316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8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31.4</a:t>
                      </a:r>
                      <a:endParaRPr kumimoji="1" lang="ja-JP" altLang="en-US" sz="1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2" name="図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7683" y="4921653"/>
            <a:ext cx="1016464" cy="1160463"/>
          </a:xfrm>
          <a:prstGeom prst="rect">
            <a:avLst/>
          </a:prstGeom>
          <a:ln>
            <a:solidFill>
              <a:srgbClr val="4F81BD"/>
            </a:solidFill>
          </a:ln>
        </p:spPr>
      </p:pic>
      <p:pic>
        <p:nvPicPr>
          <p:cNvPr id="13" name="Picture 5" descr="Screen Shot 2014-07-15 at 4.05.06 PM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5089" y="1174806"/>
            <a:ext cx="2584718" cy="836343"/>
          </a:xfrm>
          <a:prstGeom prst="rect">
            <a:avLst/>
          </a:prstGeom>
          <a:ln>
            <a:solidFill>
              <a:srgbClr val="5B9BD5"/>
            </a:solidFill>
          </a:ln>
        </p:spPr>
      </p:pic>
      <p:sp>
        <p:nvSpPr>
          <p:cNvPr id="3" name="日付プレースホルダー 2"/>
          <p:cNvSpPr>
            <a:spLocks noGrp="1"/>
          </p:cNvSpPr>
          <p:nvPr>
            <p:ph type="dt" sz="half" idx="4294967295"/>
          </p:nvPr>
        </p:nvSpPr>
        <p:spPr>
          <a:xfrm>
            <a:off x="180857" y="6392894"/>
            <a:ext cx="2194802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A. Yamamoto, 160601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9835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532938" y="79020"/>
            <a:ext cx="8615507" cy="850679"/>
          </a:xfrm>
          <a:solidFill>
            <a:srgbClr val="FFFFFF"/>
          </a:solidFill>
        </p:spPr>
        <p:txBody>
          <a:bodyPr anchor="ctr">
            <a:noAutofit/>
          </a:bodyPr>
          <a:lstStyle/>
          <a:p>
            <a:r>
              <a:rPr kumimoji="1" lang="en-US" altLang="ja-JP" sz="2800" b="1" dirty="0" smtClean="0">
                <a:solidFill>
                  <a:srgbClr val="3366FF"/>
                </a:solidFill>
                <a:latin typeface="Helvetica" charset="0"/>
                <a:ea typeface="Helvetica" charset="0"/>
                <a:cs typeface="Helvetica" charset="0"/>
              </a:rPr>
              <a:t>KEK-STF: </a:t>
            </a:r>
            <a:r>
              <a:rPr lang="en-US" altLang="ja-JP" sz="2800" b="1" dirty="0" smtClean="0">
                <a:latin typeface="Helvetica" charset="0"/>
                <a:ea typeface="Helvetica" charset="0"/>
                <a:cs typeface="Helvetica" charset="0"/>
              </a:rPr>
              <a:t>Cavity Performance after CM Assembly </a:t>
            </a:r>
            <a:r>
              <a:rPr kumimoji="1" lang="en-US" altLang="ja-JP" sz="2800" b="1" dirty="0" smtClean="0">
                <a:latin typeface="Helvetica" charset="0"/>
                <a:ea typeface="Helvetica" charset="0"/>
                <a:cs typeface="Helvetica" charset="0"/>
              </a:rPr>
              <a:t/>
            </a:r>
            <a:br>
              <a:rPr kumimoji="1" lang="en-US" altLang="ja-JP" sz="2800" b="1" dirty="0" smtClean="0">
                <a:latin typeface="Helvetica" charset="0"/>
                <a:ea typeface="Helvetica" charset="0"/>
                <a:cs typeface="Helvetica" charset="0"/>
              </a:rPr>
            </a:br>
            <a:r>
              <a:rPr lang="en-US" altLang="ja-JP" sz="2800" b="1" dirty="0" smtClean="0">
                <a:latin typeface="Helvetica" charset="0"/>
                <a:ea typeface="Helvetica" charset="0"/>
                <a:cs typeface="Helvetica" charset="0"/>
              </a:rPr>
              <a:t>Beam Acceleration w/ 8 cavity string</a:t>
            </a:r>
            <a:r>
              <a:rPr kumimoji="1" lang="en-US" altLang="ja-JP" sz="2800" b="1" dirty="0" smtClean="0"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kumimoji="1" lang="en-US" altLang="ja-JP" sz="2800" b="1" dirty="0" smtClean="0">
                <a:latin typeface="Helvetica" charset="0"/>
                <a:ea typeface="Helvetica" charset="0"/>
                <a:cs typeface="Helvetica" charset="0"/>
                <a:sym typeface="Wingdings"/>
              </a:rPr>
              <a:t>in </a:t>
            </a:r>
            <a:r>
              <a:rPr kumimoji="1" lang="en-US" altLang="ja-JP" sz="2800" b="1" dirty="0" smtClean="0">
                <a:latin typeface="Helvetica" charset="0"/>
                <a:ea typeface="Helvetica" charset="0"/>
                <a:cs typeface="Helvetica" charset="0"/>
              </a:rPr>
              <a:t>JFY2016</a:t>
            </a:r>
            <a:endParaRPr kumimoji="1" lang="ja-JP" altLang="en-US" sz="2800" b="1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7279603" y="6394556"/>
            <a:ext cx="1543452" cy="273844"/>
          </a:xfrm>
        </p:spPr>
        <p:txBody>
          <a:bodyPr/>
          <a:lstStyle/>
          <a:p>
            <a:pPr algn="r"/>
            <a:fld id="{2C8CEBB1-1239-4A02-9612-2301EA68D9AF}" type="slidenum">
              <a:rPr lang="ja-JP" altLang="en-US" sz="1050">
                <a:latin typeface="Times New Roman" panose="02020603050405020304" pitchFamily="18" charset="0"/>
                <a:cs typeface="Times New Roman" panose="02020603050405020304" pitchFamily="18" charset="0"/>
              </a:rPr>
              <a:pPr algn="r"/>
              <a:t>23</a:t>
            </a:fld>
            <a:endParaRPr lang="ja-JP" altLang="en-US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図 11" descr="stf_generalView_A1_130830_low.png"/>
          <p:cNvPicPr>
            <a:picLocks noChangeAspect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50509" y="1234084"/>
            <a:ext cx="7197936" cy="4837195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5400126" y="1191776"/>
            <a:ext cx="3519506" cy="1569660"/>
          </a:xfrm>
          <a:prstGeom prst="rect">
            <a:avLst/>
          </a:prstGeom>
          <a:solidFill>
            <a:srgbClr val="CCFFCC">
              <a:alpha val="78000"/>
            </a:srgbClr>
          </a:solidFill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600" dirty="0" smtClean="0">
                <a:solidFill>
                  <a:srgbClr val="0000FF"/>
                </a:solidFill>
              </a:rPr>
              <a:t>FY14: </a:t>
            </a:r>
            <a:r>
              <a:rPr lang="en-US" altLang="ja-JP" sz="1600" dirty="0" smtClean="0"/>
              <a:t>CM1+CM2a (8+4) assembly  </a:t>
            </a:r>
          </a:p>
          <a:p>
            <a:r>
              <a:rPr lang="en-US" altLang="ja-JP" sz="1600" dirty="0" smtClean="0">
                <a:solidFill>
                  <a:srgbClr val="0000FF"/>
                </a:solidFill>
              </a:rPr>
              <a:t>FY15</a:t>
            </a:r>
            <a:r>
              <a:rPr lang="en-US" altLang="ja-JP" sz="1600" dirty="0" smtClean="0"/>
              <a:t>: Cavity individually tested in CM</a:t>
            </a:r>
          </a:p>
          <a:p>
            <a:r>
              <a:rPr lang="en-US" altLang="ja-JP" sz="1600" dirty="0"/>
              <a:t> </a:t>
            </a:r>
            <a:r>
              <a:rPr lang="en-US" altLang="ja-JP" sz="1600" dirty="0" smtClean="0"/>
              <a:t>           RF</a:t>
            </a:r>
            <a:r>
              <a:rPr lang="en-US" altLang="ja-JP" sz="1600" dirty="0"/>
              <a:t> </a:t>
            </a:r>
            <a:r>
              <a:rPr lang="en-US" altLang="ja-JP" sz="1600" dirty="0" smtClean="0"/>
              <a:t>power system in preparation</a:t>
            </a:r>
          </a:p>
          <a:p>
            <a:r>
              <a:rPr lang="en-US" altLang="ja-JP" sz="1600" dirty="0" smtClean="0">
                <a:solidFill>
                  <a:srgbClr val="FF0000"/>
                </a:solidFill>
              </a:rPr>
              <a:t>FY16: 8-cavity string to be RF tested</a:t>
            </a:r>
            <a:endParaRPr lang="en-US" altLang="ja-JP" sz="1600" dirty="0" smtClean="0"/>
          </a:p>
          <a:p>
            <a:r>
              <a:rPr kumimoji="1" lang="ja-JP" altLang="en-US" sz="1600" dirty="0" smtClean="0"/>
              <a:t>　　　</a:t>
            </a:r>
            <a:r>
              <a:rPr kumimoji="1" lang="en-US" altLang="ja-JP" sz="1600" dirty="0" smtClean="0"/>
              <a:t>Beam Acceleration  </a:t>
            </a:r>
          </a:p>
          <a:p>
            <a:r>
              <a:rPr lang="en-US" altLang="ja-JP" sz="1600" dirty="0"/>
              <a:t> </a:t>
            </a:r>
            <a:r>
              <a:rPr lang="en-US" altLang="ja-JP" sz="1600" dirty="0" smtClean="0"/>
              <a:t>       </a:t>
            </a:r>
            <a:r>
              <a:rPr kumimoji="1" lang="ja-JP" altLang="en-US" sz="1600" dirty="0" smtClean="0"/>
              <a:t>（</a:t>
            </a:r>
            <a:r>
              <a:rPr kumimoji="1" lang="en-US" altLang="ja-JP" sz="1600" dirty="0" smtClean="0"/>
              <a:t>w/ a goal  </a:t>
            </a:r>
            <a:r>
              <a:rPr lang="en-US" altLang="ja-JP" sz="1600" dirty="0" smtClean="0"/>
              <a:t>to reach  &gt; 250 MeV ) </a:t>
            </a:r>
            <a:endParaRPr kumimoji="1" lang="ja-JP" altLang="en-US" sz="16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83090" y="3734486"/>
            <a:ext cx="4549067" cy="646331"/>
          </a:xfrm>
          <a:prstGeom prst="rect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8000"/>
                </a:solidFill>
              </a:rPr>
              <a:t>*Gradient(</a:t>
            </a:r>
            <a:r>
              <a:rPr kumimoji="1" lang="en-US" altLang="ja-JP" dirty="0" err="1" smtClean="0">
                <a:solidFill>
                  <a:srgbClr val="008000"/>
                </a:solidFill>
              </a:rPr>
              <a:t>av</a:t>
            </a:r>
            <a:r>
              <a:rPr kumimoji="1" lang="en-US" altLang="ja-JP" dirty="0" smtClean="0">
                <a:solidFill>
                  <a:srgbClr val="008000"/>
                </a:solidFill>
              </a:rPr>
              <a:t>)  w/ 12 cavities</a:t>
            </a:r>
            <a:r>
              <a:rPr kumimoji="1" lang="ja-JP" altLang="en-US" dirty="0" smtClean="0">
                <a:solidFill>
                  <a:srgbClr val="008000"/>
                </a:solidFill>
              </a:rPr>
              <a:t>：</a:t>
            </a:r>
            <a:r>
              <a:rPr lang="en-US" altLang="ja-JP" dirty="0" smtClean="0">
                <a:solidFill>
                  <a:srgbClr val="008000"/>
                </a:solidFill>
              </a:rPr>
              <a:t>      ~ </a:t>
            </a:r>
            <a:r>
              <a:rPr kumimoji="1" lang="en-US" altLang="ja-JP" dirty="0" smtClean="0">
                <a:solidFill>
                  <a:srgbClr val="008000"/>
                </a:solidFill>
              </a:rPr>
              <a:t>31 MV /m  </a:t>
            </a:r>
          </a:p>
          <a:p>
            <a:r>
              <a:rPr lang="en-US" altLang="ja-JP" dirty="0">
                <a:solidFill>
                  <a:srgbClr val="FF0000"/>
                </a:solidFill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</a:rPr>
              <a:t> Gradient (</a:t>
            </a:r>
            <a:r>
              <a:rPr lang="en-US" altLang="ja-JP" dirty="0" err="1" smtClean="0">
                <a:solidFill>
                  <a:srgbClr val="FF0000"/>
                </a:solidFill>
              </a:rPr>
              <a:t>av</a:t>
            </a:r>
            <a:r>
              <a:rPr lang="en-US" altLang="ja-JP" dirty="0" smtClean="0">
                <a:solidFill>
                  <a:srgbClr val="FF0000"/>
                </a:solidFill>
              </a:rPr>
              <a:t>) w/ best 8 cavities</a:t>
            </a:r>
            <a:r>
              <a:rPr lang="ja-JP" altLang="en-US" dirty="0" smtClean="0">
                <a:solidFill>
                  <a:srgbClr val="FF0000"/>
                </a:solidFill>
              </a:rPr>
              <a:t>：</a:t>
            </a:r>
            <a:r>
              <a:rPr lang="en-US" altLang="ja-JP" dirty="0" smtClean="0">
                <a:solidFill>
                  <a:srgbClr val="FF0000"/>
                </a:solidFill>
              </a:rPr>
              <a:t>~ </a:t>
            </a:r>
            <a:r>
              <a:rPr kumimoji="1" lang="en-US" altLang="ja-JP" dirty="0" smtClean="0">
                <a:solidFill>
                  <a:srgbClr val="FF0000"/>
                </a:solidFill>
              </a:rPr>
              <a:t>35 MV/m 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graphicFrame>
        <p:nvGraphicFramePr>
          <p:cNvPr id="13" name="表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2087411"/>
              </p:ext>
            </p:extLst>
          </p:nvPr>
        </p:nvGraphicFramePr>
        <p:xfrm>
          <a:off x="79369" y="1165316"/>
          <a:ext cx="5145773" cy="2439355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686023"/>
                <a:gridCol w="377815"/>
                <a:gridCol w="367873"/>
                <a:gridCol w="387757"/>
                <a:gridCol w="375939"/>
                <a:gridCol w="379692"/>
                <a:gridCol w="308650"/>
                <a:gridCol w="407210"/>
                <a:gridCol w="347989"/>
                <a:gridCol w="387757"/>
                <a:gridCol w="367873"/>
                <a:gridCol w="377815"/>
                <a:gridCol w="373380"/>
              </a:tblGrid>
              <a:tr h="283897">
                <a:tc gridSpan="13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SRF</a:t>
                      </a:r>
                      <a:r>
                        <a:rPr kumimoji="1" lang="en-US" altLang="ja-JP" sz="1600" baseline="0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 cavity performance before/after CM Assembly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1448" marR="51448" marT="34290" marB="34290"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8" marR="51448" marT="34290" marB="3429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1448" marR="51448" marT="34290" marB="3429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8" marR="51448" marT="34290" marB="3429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8389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Module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8" marR="51448" marT="34290" marB="3429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CM1a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8" marR="51448" marT="34290" marB="3429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CM1b</a:t>
                      </a:r>
                      <a:endParaRPr kumimoji="1" lang="ja-JP" altLang="en-US" sz="1400" dirty="0">
                        <a:solidFill>
                          <a:srgbClr val="3366FF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1448" marR="51448" marT="34290" marB="3429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CM2a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8" marR="51448" marT="34290" marB="3429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4910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Cav. #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8" marR="51448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1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8" marR="51448" marT="34290" marB="3429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2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8" marR="51448" marT="34290" marB="3429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3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8" marR="51448" marT="34290" marB="3429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4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8" marR="51448" marT="34290" marB="3429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5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8" marR="51448" marT="34290" marB="3429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6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8" marR="51448" marT="34290" marB="3429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7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8" marR="51448" marT="34290" marB="3429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8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8" marR="51448" marT="34290" marB="3429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9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8" marR="51448" marT="34290" marB="3429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10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8" marR="51448" marT="34290" marB="3429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11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8" marR="51448" marT="34290" marB="3429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12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8" marR="51448" marT="34290" marB="3429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6054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aseline="0" dirty="0" smtClean="0"/>
                        <a:t>空洞単体</a:t>
                      </a:r>
                      <a:endParaRPr kumimoji="1" lang="en-US" altLang="ja-JP" sz="1100" baseline="0" dirty="0" smtClean="0"/>
                    </a:p>
                    <a:p>
                      <a:pPr algn="ctr"/>
                      <a:r>
                        <a:rPr kumimoji="1" lang="en-US" altLang="ja-JP" sz="1100" baseline="0" dirty="0" smtClean="0"/>
                        <a:t>[MV/m]</a:t>
                      </a:r>
                      <a:endParaRPr kumimoji="1" lang="ja-JP" altLang="en-US" sz="11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8" marR="51448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37</a:t>
                      </a:r>
                    </a:p>
                  </a:txBody>
                  <a:tcPr marL="51448" marR="51448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36</a:t>
                      </a:r>
                    </a:p>
                  </a:txBody>
                  <a:tcPr marL="51448" marR="51448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38</a:t>
                      </a:r>
                    </a:p>
                  </a:txBody>
                  <a:tcPr marL="51448" marR="51448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36</a:t>
                      </a:r>
                    </a:p>
                  </a:txBody>
                  <a:tcPr marL="51448" marR="51448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37</a:t>
                      </a:r>
                    </a:p>
                  </a:txBody>
                  <a:tcPr marL="51448" marR="51448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35</a:t>
                      </a:r>
                    </a:p>
                  </a:txBody>
                  <a:tcPr marL="51448" marR="51448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39</a:t>
                      </a:r>
                    </a:p>
                  </a:txBody>
                  <a:tcPr marL="51448" marR="51448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36</a:t>
                      </a:r>
                    </a:p>
                  </a:txBody>
                  <a:tcPr marL="51448" marR="51448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12</a:t>
                      </a:r>
                    </a:p>
                  </a:txBody>
                  <a:tcPr marL="51448" marR="51448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36</a:t>
                      </a:r>
                    </a:p>
                  </a:txBody>
                  <a:tcPr marL="51448" marR="51448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32</a:t>
                      </a:r>
                    </a:p>
                  </a:txBody>
                  <a:tcPr marL="51448" marR="51448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32</a:t>
                      </a:r>
                    </a:p>
                  </a:txBody>
                  <a:tcPr marL="51448" marR="51448" marT="34290" marB="34290" anchor="ctr"/>
                </a:tc>
              </a:tr>
              <a:tr h="62612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aseline="0" dirty="0" smtClean="0"/>
                        <a:t>CM</a:t>
                      </a:r>
                      <a:r>
                        <a:rPr kumimoji="1" lang="ja-JP" altLang="en-US" sz="1400" baseline="0" dirty="0" smtClean="0"/>
                        <a:t>内</a:t>
                      </a:r>
                      <a:endParaRPr kumimoji="1" lang="en-US" altLang="ja-JP" sz="1400" baseline="0" dirty="0" smtClean="0"/>
                    </a:p>
                    <a:p>
                      <a:pPr algn="ctr"/>
                      <a:r>
                        <a:rPr kumimoji="1" lang="en-US" altLang="ja-JP" sz="1400" baseline="0" dirty="0" smtClean="0"/>
                        <a:t>(pulse)</a:t>
                      </a:r>
                    </a:p>
                    <a:p>
                      <a:pPr algn="ctr"/>
                      <a:r>
                        <a:rPr kumimoji="1" lang="en-US" altLang="ja-JP" sz="1100" baseline="0" dirty="0" smtClean="0"/>
                        <a:t>[MV/m]</a:t>
                      </a:r>
                      <a:endParaRPr kumimoji="1" lang="ja-JP" altLang="en-US" sz="11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8" marR="51448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6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39</a:t>
                      </a:r>
                    </a:p>
                  </a:txBody>
                  <a:tcPr marL="51448" marR="51448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</a:rPr>
                        <a:t>37</a:t>
                      </a:r>
                    </a:p>
                  </a:txBody>
                  <a:tcPr marL="51448" marR="51448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</a:rPr>
                        <a:t>35</a:t>
                      </a:r>
                    </a:p>
                  </a:txBody>
                  <a:tcPr marL="51448" marR="51448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</a:rPr>
                        <a:t>36</a:t>
                      </a:r>
                    </a:p>
                  </a:txBody>
                  <a:tcPr marL="51448" marR="51448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600" b="1" dirty="0" smtClean="0">
                          <a:solidFill>
                            <a:srgbClr val="3366FF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26</a:t>
                      </a:r>
                      <a:endParaRPr lang="ja-JP" altLang="en-US" sz="1600" b="1" dirty="0">
                        <a:solidFill>
                          <a:srgbClr val="3366FF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1448" marR="51448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600" b="1" dirty="0" smtClean="0">
                          <a:solidFill>
                            <a:srgbClr val="3366FF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16</a:t>
                      </a:r>
                      <a:endParaRPr lang="ja-JP" altLang="en-US" sz="1600" b="1" dirty="0">
                        <a:solidFill>
                          <a:srgbClr val="3366FF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1448" marR="51448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600" b="1" dirty="0" smtClean="0">
                          <a:solidFill>
                            <a:srgbClr val="3366FF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26</a:t>
                      </a:r>
                      <a:endParaRPr lang="ja-JP" altLang="en-US" sz="1600" b="1" dirty="0">
                        <a:solidFill>
                          <a:srgbClr val="3366FF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1448" marR="51448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600" b="1" dirty="0" smtClean="0">
                          <a:solidFill>
                            <a:srgbClr val="FF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32</a:t>
                      </a:r>
                      <a:endParaRPr lang="ja-JP" altLang="en-US" sz="1600" b="1" dirty="0">
                        <a:solidFill>
                          <a:srgbClr val="FF000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1448" marR="51448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600" b="1" dirty="0" smtClean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18</a:t>
                      </a:r>
                      <a:endParaRPr lang="ja-JP" altLang="en-US" sz="1600" b="1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1448" marR="51448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600" b="1" dirty="0" smtClean="0">
                          <a:solidFill>
                            <a:srgbClr val="FF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34</a:t>
                      </a:r>
                      <a:endParaRPr lang="ja-JP" altLang="en-US" sz="1600" b="1" dirty="0">
                        <a:solidFill>
                          <a:srgbClr val="FF000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1448" marR="51448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600" b="1" dirty="0" smtClean="0">
                          <a:solidFill>
                            <a:srgbClr val="FF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33</a:t>
                      </a:r>
                      <a:endParaRPr lang="ja-JP" altLang="en-US" sz="1600" b="1" dirty="0">
                        <a:solidFill>
                          <a:srgbClr val="FF000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1448" marR="51448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600" b="1" dirty="0" smtClean="0">
                          <a:solidFill>
                            <a:srgbClr val="FF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32</a:t>
                      </a:r>
                      <a:endParaRPr lang="ja-JP" altLang="en-US" sz="1600" b="1" dirty="0">
                        <a:solidFill>
                          <a:srgbClr val="FF000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1448" marR="51448" marT="34290" marB="34290" anchor="ctr"/>
                </a:tc>
              </a:tr>
              <a:tr h="437613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8" marR="51448" marT="34290" marB="34290" anchor="ctr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altLang="ja-JP" sz="1400" dirty="0" smtClean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Gradient</a:t>
                      </a:r>
                      <a:r>
                        <a:rPr lang="en-US" altLang="ja-JP" sz="1400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 stable</a:t>
                      </a:r>
                      <a:endParaRPr lang="ja-JP" altLang="en-US" sz="1400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1448" marR="51448" marT="34290" marB="34290"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200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</a:txBody>
                  <a:tcPr marL="51448" marR="51448" marT="34290" marB="34290"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200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</a:txBody>
                  <a:tcPr marL="51448" marR="51448" marT="34290" marB="34290"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200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</a:txBody>
                  <a:tcPr marL="51448" marR="51448" marT="34290" marB="34290" anchor="ctr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altLang="ja-JP" sz="1400" dirty="0" smtClean="0">
                          <a:solidFill>
                            <a:srgbClr val="0000FF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Degraded </a:t>
                      </a:r>
                      <a:endParaRPr lang="ja-JP" altLang="en-US" sz="1400" dirty="0">
                        <a:solidFill>
                          <a:srgbClr val="0000FF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1448" marR="51448" marT="34290" marB="3429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ja-JP" altLang="en-US" sz="2000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1448" marR="51448" marT="34290" marB="3429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ja-JP" altLang="en-US" sz="2000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1448" marR="51448" marT="34290" marB="3429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ja-JP" altLang="en-US" sz="2000" dirty="0">
                        <a:solidFill>
                          <a:srgbClr val="FF000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1448" marR="51448" marT="34290" marB="34290" anchor="ctr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altLang="ja-JP" sz="1400" dirty="0" smtClean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Gradient stable</a:t>
                      </a:r>
                      <a:endParaRPr lang="ja-JP" altLang="en-US" sz="1400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1448" marR="51448" marT="34290" marB="3429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ja-JP" altLang="en-US" sz="2000" dirty="0">
                        <a:solidFill>
                          <a:srgbClr val="FF000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1448" marR="51448" marT="34290" marB="3429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ja-JP" altLang="en-US" sz="2000" dirty="0">
                        <a:solidFill>
                          <a:srgbClr val="FF000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1448" marR="51448" marT="34290" marB="3429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ja-JP" altLang="en-US" sz="2000" dirty="0">
                        <a:solidFill>
                          <a:srgbClr val="FF000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51448" marR="51448" marT="34290" marB="34290" anchor="ctr"/>
                </a:tc>
              </a:tr>
            </a:tbl>
          </a:graphicData>
        </a:graphic>
      </p:graphicFrame>
      <p:sp>
        <p:nvSpPr>
          <p:cNvPr id="7" name="角丸四角形 6"/>
          <p:cNvSpPr/>
          <p:nvPr/>
        </p:nvSpPr>
        <p:spPr>
          <a:xfrm>
            <a:off x="2279037" y="1789801"/>
            <a:ext cx="1410316" cy="1810238"/>
          </a:xfrm>
          <a:prstGeom prst="roundRect">
            <a:avLst/>
          </a:prstGeom>
          <a:noFill/>
          <a:ln w="28575" cmpd="sng">
            <a:solidFill>
              <a:srgbClr val="3366FF"/>
            </a:solidFill>
            <a:prstDash val="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 descr="IMG_852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637" y="4557955"/>
            <a:ext cx="2149038" cy="1611779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7470" y="4189952"/>
            <a:ext cx="2825585" cy="1975137"/>
          </a:xfrm>
          <a:prstGeom prst="rect">
            <a:avLst/>
          </a:prstGeom>
        </p:spPr>
      </p:pic>
      <p:pic>
        <p:nvPicPr>
          <p:cNvPr id="11" name="図 2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60955" y="2888779"/>
            <a:ext cx="1562100" cy="114300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直線矢印コネクタ 7"/>
          <p:cNvCxnSpPr/>
          <p:nvPr/>
        </p:nvCxnSpPr>
        <p:spPr>
          <a:xfrm flipV="1">
            <a:off x="7771833" y="3446953"/>
            <a:ext cx="120962" cy="1111002"/>
          </a:xfrm>
          <a:prstGeom prst="straightConnector1">
            <a:avLst/>
          </a:prstGeom>
          <a:ln>
            <a:solidFill>
              <a:srgbClr val="FFFF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160601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9609694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3000" b="1" dirty="0" smtClean="0"/>
              <a:t>Introduction</a:t>
            </a:r>
            <a:endParaRPr lang="en-US" altLang="ja-JP" sz="2600" dirty="0" smtClean="0"/>
          </a:p>
          <a:p>
            <a:endParaRPr lang="en-US" altLang="ja-JP" sz="3000" b="1" dirty="0" smtClean="0"/>
          </a:p>
          <a:p>
            <a:r>
              <a:rPr lang="en-US" altLang="ja-JP" sz="3000" b="1" dirty="0" smtClean="0"/>
              <a:t>Technical </a:t>
            </a:r>
            <a:r>
              <a:rPr lang="en-US" altLang="ja-JP" sz="3000" dirty="0" smtClean="0"/>
              <a:t>Progress</a:t>
            </a:r>
            <a:r>
              <a:rPr lang="en-US" altLang="ja-JP" sz="3000" b="1" dirty="0" smtClean="0"/>
              <a:t> </a:t>
            </a:r>
            <a:endParaRPr lang="en-US" altLang="ja-JP" sz="3000" b="1" dirty="0" smtClean="0"/>
          </a:p>
          <a:p>
            <a:endParaRPr lang="en-US" altLang="ja-JP" sz="3000" b="1" dirty="0" smtClean="0"/>
          </a:p>
          <a:p>
            <a:r>
              <a:rPr lang="en-US" altLang="ja-JP" sz="3000" b="1" dirty="0" smtClean="0"/>
              <a:t>Global </a:t>
            </a:r>
            <a:r>
              <a:rPr lang="en-US" altLang="ja-JP" sz="3000" b="1" dirty="0" smtClean="0"/>
              <a:t>Collaboration </a:t>
            </a:r>
            <a:r>
              <a:rPr lang="en-US" altLang="ja-JP" sz="3000" b="1" dirty="0" smtClean="0"/>
              <a:t>and Industrial Implications</a:t>
            </a:r>
            <a:endParaRPr lang="en-US" altLang="ja-JP" sz="3000" dirty="0" smtClean="0"/>
          </a:p>
          <a:p>
            <a:endParaRPr lang="en-US" altLang="ja-JP" sz="3000" b="1" dirty="0" smtClean="0"/>
          </a:p>
          <a:p>
            <a:r>
              <a:rPr lang="en-US" altLang="ja-JP" sz="3000" b="1" dirty="0" smtClean="0"/>
              <a:t>Summary</a:t>
            </a:r>
          </a:p>
          <a:p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273" y="994158"/>
            <a:ext cx="7481455" cy="500303"/>
          </a:xfrm>
        </p:spPr>
        <p:txBody>
          <a:bodyPr anchor="ctr">
            <a:normAutofit fontScale="90000"/>
          </a:bodyPr>
          <a:lstStyle/>
          <a:p>
            <a:pPr algn="ctr"/>
            <a:r>
              <a:rPr kumimoji="1" lang="en-US" altLang="ja-JP" sz="4800" b="1" dirty="0" smtClean="0"/>
              <a:t>Outline</a:t>
            </a:r>
            <a:endParaRPr kumimoji="1" lang="ja-JP" altLang="en-US" sz="4800" b="1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294967295"/>
          </p:nvPr>
        </p:nvSpPr>
        <p:spPr>
          <a:xfrm>
            <a:off x="8312728" y="6355773"/>
            <a:ext cx="831272" cy="365125"/>
          </a:xfrm>
          <a:prstGeom prst="rect">
            <a:avLst/>
          </a:prstGeom>
        </p:spPr>
        <p:txBody>
          <a:bodyPr/>
          <a:lstStyle/>
          <a:p>
            <a:pPr algn="ctr"/>
            <a:fld id="{431C99DD-1DF2-B246-B80C-C27435E6E1B8}" type="slidenum">
              <a:rPr lang="en-US" altLang="ja-JP" smtClean="0">
                <a:latin typeface="Calibri"/>
                <a:ea typeface="ＭＳ Ｐゴシック"/>
              </a:rPr>
              <a:pPr algn="ctr"/>
              <a:t>24</a:t>
            </a:fld>
            <a:endParaRPr lang="en-US" altLang="ja-JP" dirty="0">
              <a:latin typeface="Calibri"/>
              <a:ea typeface="ＭＳ Ｐゴシック"/>
            </a:endParaRPr>
          </a:p>
        </p:txBody>
      </p:sp>
      <p:sp>
        <p:nvSpPr>
          <p:cNvPr id="6" name="日付プレースホルダー 4"/>
          <p:cNvSpPr txBox="1">
            <a:spLocks/>
          </p:cNvSpPr>
          <p:nvPr/>
        </p:nvSpPr>
        <p:spPr>
          <a:xfrm>
            <a:off x="264202" y="6369863"/>
            <a:ext cx="3248603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l" defTabSz="457200" rtl="0" eaLnBrk="1" latinLnBrk="0" hangingPunct="1">
              <a:defRPr kumimoji="1" sz="900" b="1" kern="1200">
                <a:solidFill>
                  <a:srgbClr val="63082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  <a:cs typeface="Arial" charset="0"/>
              </a:defRPr>
            </a:lvl1pPr>
            <a:lvl2pPr marL="457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mtClean="0">
                <a:latin typeface="Calibri"/>
                <a:ea typeface="ＭＳ Ｐゴシック"/>
              </a:rPr>
              <a:t>A. Yamamoto, 160208</a:t>
            </a:r>
            <a:endParaRPr lang="en-US" altLang="ja-JP" dirty="0">
              <a:latin typeface="Calibri"/>
              <a:ea typeface="ＭＳ Ｐゴシック"/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A. Yamamoto, 160601</a:t>
            </a:r>
            <a:endParaRPr lang="en-US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5693883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769946" y="103189"/>
            <a:ext cx="8169279" cy="460374"/>
          </a:xfrm>
          <a:solidFill>
            <a:schemeClr val="bg1"/>
          </a:solidFill>
        </p:spPr>
        <p:txBody>
          <a:bodyPr anchor="ctr">
            <a:normAutofit fontScale="90000"/>
          </a:bodyPr>
          <a:lstStyle/>
          <a:p>
            <a:r>
              <a:rPr lang="en-US" altLang="ja-JP" b="1" dirty="0" smtClean="0"/>
              <a:t>ILC Time Line: Progress and Prospect</a:t>
            </a:r>
            <a:endParaRPr kumimoji="1" lang="ja-JP" altLang="en-US" b="1" dirty="0"/>
          </a:p>
        </p:txBody>
      </p:sp>
      <p:pic>
        <p:nvPicPr>
          <p:cNvPr id="31749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675" r="4089"/>
          <a:stretch/>
        </p:blipFill>
        <p:spPr bwMode="auto">
          <a:xfrm>
            <a:off x="95723" y="800920"/>
            <a:ext cx="8806001" cy="5063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3233487" y="4695373"/>
            <a:ext cx="2492818" cy="400027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txBody>
          <a:bodyPr wrap="none" lIns="91355" tIns="45679" rIns="91355" bIns="45679" rtlCol="0">
            <a:spAutoFit/>
          </a:bodyPr>
          <a:lstStyle/>
          <a:p>
            <a:pPr defTabSz="456600"/>
            <a:r>
              <a:rPr kumimoji="0" lang="en-US" altLang="ja-JP" sz="2000" dirty="0">
                <a:solidFill>
                  <a:prstClr val="black"/>
                </a:solidFill>
                <a:latin typeface="Calibri"/>
                <a:ea typeface="ＭＳ Ｐゴシック"/>
              </a:rPr>
              <a:t>Assuming </a:t>
            </a:r>
            <a:r>
              <a:rPr kumimoji="0" lang="en-US" altLang="ja-JP" sz="2000" dirty="0" smtClean="0">
                <a:solidFill>
                  <a:prstClr val="black"/>
                </a:solidFill>
                <a:latin typeface="Calibri"/>
                <a:ea typeface="ＭＳ Ｐゴシック"/>
              </a:rPr>
              <a:t>(~2+</a:t>
            </a:r>
            <a:r>
              <a:rPr kumimoji="0" lang="en-US" altLang="ja-JP" sz="2000" dirty="0">
                <a:solidFill>
                  <a:prstClr val="black"/>
                </a:solidFill>
                <a:latin typeface="Calibri"/>
                <a:ea typeface="ＭＳ Ｐゴシック"/>
              </a:rPr>
              <a:t>) 4 year </a:t>
            </a:r>
            <a:r>
              <a:rPr kumimoji="0" lang="ja-JP" altLang="en-US" sz="2000" dirty="0">
                <a:solidFill>
                  <a:prstClr val="black"/>
                </a:solidFill>
                <a:latin typeface="Calibri"/>
                <a:ea typeface="ＭＳ Ｐゴシック"/>
              </a:rPr>
              <a:t>　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103343" y="3211844"/>
            <a:ext cx="2687183" cy="769441"/>
          </a:xfrm>
          <a:prstGeom prst="rect">
            <a:avLst/>
          </a:prstGeom>
          <a:solidFill>
            <a:srgbClr val="3366FF"/>
          </a:solidFill>
          <a:ln>
            <a:noFill/>
          </a:ln>
        </p:spPr>
        <p:txBody>
          <a:bodyPr wrap="square" rtlCol="0">
            <a:spAutoFit/>
          </a:bodyPr>
          <a:lstStyle/>
          <a:p>
            <a:pPr defTabSz="457016"/>
            <a:r>
              <a:rPr lang="en-US" altLang="ja-JP" sz="2000" dirty="0">
                <a:solidFill>
                  <a:srgbClr val="9BBB59">
                    <a:lumMod val="20000"/>
                    <a:lumOff val="80000"/>
                  </a:srgbClr>
                </a:solidFill>
                <a:latin typeface="Calibri"/>
                <a:ea typeface="ＭＳ Ｐゴシック"/>
              </a:rPr>
              <a:t>(Pre-Preparation) and </a:t>
            </a:r>
          </a:p>
          <a:p>
            <a:pPr defTabSz="457016"/>
            <a:r>
              <a:rPr lang="en-US" altLang="ja-JP" sz="2400" dirty="0">
                <a:solidFill>
                  <a:srgbClr val="FFFF00"/>
                </a:solidFill>
                <a:latin typeface="Calibri"/>
                <a:ea typeface="ＭＳ Ｐゴシック"/>
              </a:rPr>
              <a:t>Preparation Phase  </a:t>
            </a:r>
            <a:endParaRPr lang="ja-JP" altLang="en-US" sz="2400" dirty="0">
              <a:solidFill>
                <a:srgbClr val="FFFF00"/>
              </a:solidFill>
              <a:latin typeface="Calibri"/>
              <a:ea typeface="ＭＳ Ｐゴシック"/>
            </a:endParaRPr>
          </a:p>
        </p:txBody>
      </p:sp>
      <p:sp>
        <p:nvSpPr>
          <p:cNvPr id="7" name="上矢印 6"/>
          <p:cNvSpPr/>
          <p:nvPr/>
        </p:nvSpPr>
        <p:spPr>
          <a:xfrm>
            <a:off x="3569152" y="5236890"/>
            <a:ext cx="482155" cy="412352"/>
          </a:xfrm>
          <a:prstGeom prst="up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016"/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154836" y="5199057"/>
            <a:ext cx="1404201" cy="646331"/>
          </a:xfrm>
          <a:prstGeom prst="rect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pPr defTabSz="457016"/>
            <a:r>
              <a:rPr lang="en-US" altLang="ja-JP" dirty="0">
                <a:solidFill>
                  <a:prstClr val="black"/>
                </a:solidFill>
                <a:latin typeface="Calibri"/>
                <a:ea typeface="ＭＳ Ｐゴシック"/>
              </a:rPr>
              <a:t>We are here, </a:t>
            </a:r>
            <a:endParaRPr lang="en-US" altLang="ja-JP" dirty="0" smtClean="0">
              <a:solidFill>
                <a:prstClr val="black"/>
              </a:solidFill>
              <a:latin typeface="Calibri"/>
              <a:ea typeface="ＭＳ Ｐゴシック"/>
            </a:endParaRPr>
          </a:p>
          <a:p>
            <a:pPr defTabSz="457016"/>
            <a:r>
              <a:rPr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2016</a:t>
            </a:r>
            <a:endParaRPr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4294967295"/>
          </p:nvPr>
        </p:nvSpPr>
        <p:spPr>
          <a:xfrm>
            <a:off x="6515699" y="6424082"/>
            <a:ext cx="2133600" cy="365125"/>
          </a:xfrm>
          <a:prstGeom prst="rect">
            <a:avLst/>
          </a:prstGeom>
        </p:spPr>
        <p:txBody>
          <a:bodyPr/>
          <a:lstStyle/>
          <a:p>
            <a:pPr algn="r"/>
            <a:fld id="{DC0A8B60-5C01-C045-B858-59631D469114}" type="slidenum">
              <a:rPr kumimoji="1" lang="ja-JP" altLang="en-US" smtClean="0">
                <a:latin typeface="Calibri"/>
                <a:ea typeface="ＭＳ Ｐゴシック"/>
              </a:rPr>
              <a:pPr algn="r"/>
              <a:t>25</a:t>
            </a:fld>
            <a:endParaRPr kumimoji="1" lang="ja-JP" altLang="en-US" dirty="0">
              <a:latin typeface="Calibri"/>
              <a:ea typeface="ＭＳ Ｐゴシック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121063" y="4695373"/>
            <a:ext cx="1099959" cy="400027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txBody>
          <a:bodyPr wrap="none" lIns="91355" tIns="45679" rIns="91355" bIns="45679" rtlCol="0">
            <a:spAutoFit/>
          </a:bodyPr>
          <a:lstStyle/>
          <a:p>
            <a:pPr defTabSz="456600"/>
            <a:r>
              <a:rPr kumimoji="0" lang="en-US" altLang="ja-JP" sz="2000" dirty="0" smtClean="0">
                <a:solidFill>
                  <a:prstClr val="black"/>
                </a:solidFill>
                <a:latin typeface="Calibri"/>
                <a:ea typeface="ＭＳ Ｐゴシック"/>
              </a:rPr>
              <a:t>  (9 year) </a:t>
            </a:r>
            <a:r>
              <a:rPr kumimoji="0" lang="ja-JP" altLang="en-US" sz="2000" dirty="0">
                <a:solidFill>
                  <a:prstClr val="black"/>
                </a:solidFill>
                <a:latin typeface="Calibri"/>
                <a:ea typeface="ＭＳ Ｐゴシック"/>
              </a:rPr>
              <a:t>　</a:t>
            </a:r>
          </a:p>
        </p:txBody>
      </p:sp>
    </p:spTree>
    <p:extLst>
      <p:ext uri="{BB962C8B-B14F-4D97-AF65-F5344CB8AC3E}">
        <p14:creationId xmlns:p14="http://schemas.microsoft.com/office/powerpoint/2010/main" val="1799509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4" descr="world-map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077" y="1212850"/>
            <a:ext cx="9039225" cy="433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Title 1"/>
          <p:cNvSpPr>
            <a:spLocks noGrp="1"/>
          </p:cNvSpPr>
          <p:nvPr>
            <p:ph type="title"/>
          </p:nvPr>
        </p:nvSpPr>
        <p:spPr>
          <a:xfrm>
            <a:off x="774171" y="33867"/>
            <a:ext cx="7890050" cy="516467"/>
          </a:xfrm>
          <a:solidFill>
            <a:srgbClr val="FFFFFF"/>
          </a:solidFill>
        </p:spPr>
        <p:txBody>
          <a:bodyPr>
            <a:noAutofit/>
          </a:bodyPr>
          <a:lstStyle/>
          <a:p>
            <a:r>
              <a:rPr lang="en-GB" altLang="ja-JP" sz="3600" b="1" dirty="0" smtClean="0">
                <a:ea typeface="Osaka"/>
                <a:cs typeface="Osaka"/>
              </a:rPr>
              <a:t>ILC</a:t>
            </a:r>
            <a:r>
              <a:rPr lang="en-GB" altLang="ja-JP" sz="3600" b="1" dirty="0">
                <a:ea typeface="Osaka"/>
                <a:cs typeface="Osaka"/>
              </a:rPr>
              <a:t> </a:t>
            </a:r>
            <a:r>
              <a:rPr lang="en-GB" altLang="ja-JP" sz="3600" b="1" dirty="0" smtClean="0">
                <a:ea typeface="Osaka"/>
                <a:cs typeface="Osaka"/>
              </a:rPr>
              <a:t>Accelerator Global Cooperation</a:t>
            </a:r>
            <a:endParaRPr lang="en-GB" altLang="ja-JP" sz="3600" b="1" dirty="0">
              <a:ea typeface="Osaka"/>
              <a:cs typeface="Osaka"/>
            </a:endParaRPr>
          </a:p>
        </p:txBody>
      </p:sp>
      <p:sp>
        <p:nvSpPr>
          <p:cNvPr id="31750" name="TextBox 6"/>
          <p:cNvSpPr txBox="1">
            <a:spLocks noChangeArrowheads="1"/>
          </p:cNvSpPr>
          <p:nvPr/>
        </p:nvSpPr>
        <p:spPr bwMode="auto">
          <a:xfrm>
            <a:off x="7650163" y="2317750"/>
            <a:ext cx="5794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 b="1">
                <a:solidFill>
                  <a:srgbClr val="00B050"/>
                </a:solidFill>
                <a:latin typeface="+mn-lt"/>
                <a:sym typeface="ZapfDingbats" charset="0"/>
              </a:rPr>
              <a:t></a:t>
            </a:r>
            <a:endParaRPr lang="en-GB" altLang="ja-JP" sz="1800" b="1">
              <a:solidFill>
                <a:srgbClr val="00B050"/>
              </a:solidFill>
              <a:latin typeface="+mn-lt"/>
            </a:endParaRPr>
          </a:p>
        </p:txBody>
      </p:sp>
      <p:sp>
        <p:nvSpPr>
          <p:cNvPr id="31751" name="TextBox 8"/>
          <p:cNvSpPr txBox="1">
            <a:spLocks noChangeArrowheads="1"/>
          </p:cNvSpPr>
          <p:nvPr/>
        </p:nvSpPr>
        <p:spPr bwMode="auto">
          <a:xfrm>
            <a:off x="7612063" y="2630323"/>
            <a:ext cx="130354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 b="1" dirty="0">
                <a:solidFill>
                  <a:srgbClr val="000090"/>
                </a:solidFill>
                <a:latin typeface="+mn-lt"/>
              </a:rPr>
              <a:t>KEK</a:t>
            </a:r>
            <a:r>
              <a:rPr lang="en-GB" altLang="ja-JP" sz="1800" b="1" dirty="0" smtClean="0">
                <a:solidFill>
                  <a:srgbClr val="000090"/>
                </a:solidFill>
                <a:latin typeface="+mn-lt"/>
              </a:rPr>
              <a:t>, Tokyo,</a:t>
            </a:r>
          </a:p>
          <a:p>
            <a:r>
              <a:rPr lang="en-GB" altLang="ja-JP" sz="1800" b="1" dirty="0" smtClean="0">
                <a:solidFill>
                  <a:srgbClr val="000090"/>
                </a:solidFill>
                <a:latin typeface="+mn-lt"/>
              </a:rPr>
              <a:t>Hiroshima</a:t>
            </a:r>
            <a:endParaRPr lang="en-GB" altLang="ja-JP" sz="1800" b="1" dirty="0">
              <a:solidFill>
                <a:srgbClr val="000090"/>
              </a:solidFill>
              <a:latin typeface="+mn-lt"/>
            </a:endParaRPr>
          </a:p>
        </p:txBody>
      </p:sp>
      <p:sp>
        <p:nvSpPr>
          <p:cNvPr id="31752" name="TextBox 11"/>
          <p:cNvSpPr txBox="1">
            <a:spLocks noChangeArrowheads="1"/>
          </p:cNvSpPr>
          <p:nvPr/>
        </p:nvSpPr>
        <p:spPr bwMode="auto">
          <a:xfrm>
            <a:off x="1001713" y="2109788"/>
            <a:ext cx="5794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 b="1">
                <a:solidFill>
                  <a:srgbClr val="00B050"/>
                </a:solidFill>
                <a:latin typeface="+mn-lt"/>
                <a:sym typeface="ZapfDingbats" charset="0"/>
              </a:rPr>
              <a:t></a:t>
            </a:r>
            <a:endParaRPr lang="en-GB" altLang="ja-JP" sz="1800" b="1">
              <a:solidFill>
                <a:srgbClr val="00B050"/>
              </a:solidFill>
              <a:latin typeface="+mn-lt"/>
            </a:endParaRPr>
          </a:p>
        </p:txBody>
      </p:sp>
      <p:sp>
        <p:nvSpPr>
          <p:cNvPr id="31753" name="TextBox 13"/>
          <p:cNvSpPr txBox="1">
            <a:spLocks noChangeArrowheads="1"/>
          </p:cNvSpPr>
          <p:nvPr/>
        </p:nvSpPr>
        <p:spPr bwMode="auto">
          <a:xfrm>
            <a:off x="446088" y="2506663"/>
            <a:ext cx="5794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 b="1">
                <a:solidFill>
                  <a:srgbClr val="00B050"/>
                </a:solidFill>
                <a:latin typeface="+mn-lt"/>
                <a:sym typeface="ZapfDingbats" charset="0"/>
              </a:rPr>
              <a:t></a:t>
            </a:r>
            <a:endParaRPr lang="en-GB" altLang="ja-JP" sz="1800" b="1">
              <a:solidFill>
                <a:srgbClr val="00B050"/>
              </a:solidFill>
              <a:latin typeface="+mn-lt"/>
            </a:endParaRPr>
          </a:p>
        </p:txBody>
      </p:sp>
      <p:sp>
        <p:nvSpPr>
          <p:cNvPr id="31754" name="TextBox 14"/>
          <p:cNvSpPr txBox="1">
            <a:spLocks noChangeArrowheads="1"/>
          </p:cNvSpPr>
          <p:nvPr/>
        </p:nvSpPr>
        <p:spPr bwMode="auto">
          <a:xfrm>
            <a:off x="81768" y="2804279"/>
            <a:ext cx="120999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 b="1" dirty="0" smtClean="0">
                <a:solidFill>
                  <a:srgbClr val="000090"/>
                </a:solidFill>
                <a:latin typeface="+mn-lt"/>
              </a:rPr>
              <a:t>SLAC, LLNL</a:t>
            </a:r>
            <a:endParaRPr lang="en-GB" altLang="ja-JP" sz="1800" b="1" dirty="0">
              <a:solidFill>
                <a:srgbClr val="000090"/>
              </a:solidFill>
              <a:latin typeface="+mn-lt"/>
            </a:endParaRPr>
          </a:p>
        </p:txBody>
      </p:sp>
      <p:sp>
        <p:nvSpPr>
          <p:cNvPr id="31755" name="TextBox 15"/>
          <p:cNvSpPr txBox="1">
            <a:spLocks noChangeArrowheads="1"/>
          </p:cNvSpPr>
          <p:nvPr/>
        </p:nvSpPr>
        <p:spPr bwMode="auto">
          <a:xfrm>
            <a:off x="1397000" y="2273300"/>
            <a:ext cx="5794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 b="1">
                <a:solidFill>
                  <a:srgbClr val="00B050"/>
                </a:solidFill>
                <a:latin typeface="+mn-lt"/>
                <a:sym typeface="ZapfDingbats" charset="0"/>
              </a:rPr>
              <a:t></a:t>
            </a:r>
            <a:endParaRPr lang="en-GB" altLang="ja-JP" sz="1800" b="1">
              <a:solidFill>
                <a:srgbClr val="00B050"/>
              </a:solidFill>
              <a:latin typeface="+mn-lt"/>
            </a:endParaRPr>
          </a:p>
        </p:txBody>
      </p:sp>
      <p:sp>
        <p:nvSpPr>
          <p:cNvPr id="31756" name="TextBox 16"/>
          <p:cNvSpPr txBox="1">
            <a:spLocks noChangeArrowheads="1"/>
          </p:cNvSpPr>
          <p:nvPr/>
        </p:nvSpPr>
        <p:spPr bwMode="auto">
          <a:xfrm>
            <a:off x="1757363" y="2220913"/>
            <a:ext cx="62795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 b="1" dirty="0">
                <a:solidFill>
                  <a:srgbClr val="000090"/>
                </a:solidFill>
                <a:latin typeface="+mn-lt"/>
              </a:rPr>
              <a:t>JLAB</a:t>
            </a:r>
          </a:p>
        </p:txBody>
      </p:sp>
      <p:sp>
        <p:nvSpPr>
          <p:cNvPr id="31757" name="TextBox 17"/>
          <p:cNvSpPr txBox="1">
            <a:spLocks noChangeArrowheads="1"/>
          </p:cNvSpPr>
          <p:nvPr/>
        </p:nvSpPr>
        <p:spPr bwMode="auto">
          <a:xfrm>
            <a:off x="1357313" y="2039938"/>
            <a:ext cx="5794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 b="1">
                <a:solidFill>
                  <a:srgbClr val="00B050"/>
                </a:solidFill>
                <a:latin typeface="+mn-lt"/>
                <a:sym typeface="ZapfDingbats" charset="0"/>
              </a:rPr>
              <a:t></a:t>
            </a:r>
            <a:endParaRPr lang="en-GB" altLang="ja-JP" sz="1800" b="1">
              <a:solidFill>
                <a:srgbClr val="00B050"/>
              </a:solidFill>
              <a:latin typeface="+mn-lt"/>
            </a:endParaRPr>
          </a:p>
        </p:txBody>
      </p:sp>
      <p:sp>
        <p:nvSpPr>
          <p:cNvPr id="31758" name="TextBox 18"/>
          <p:cNvSpPr txBox="1">
            <a:spLocks noChangeArrowheads="1"/>
          </p:cNvSpPr>
          <p:nvPr/>
        </p:nvSpPr>
        <p:spPr bwMode="auto">
          <a:xfrm>
            <a:off x="1717675" y="1987550"/>
            <a:ext cx="8664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 b="1" dirty="0">
                <a:solidFill>
                  <a:srgbClr val="000090"/>
                </a:solidFill>
                <a:latin typeface="+mn-lt"/>
              </a:rPr>
              <a:t>Cornell</a:t>
            </a:r>
          </a:p>
        </p:txBody>
      </p:sp>
      <p:sp>
        <p:nvSpPr>
          <p:cNvPr id="31759" name="TextBox 23"/>
          <p:cNvSpPr txBox="1">
            <a:spLocks noChangeArrowheads="1"/>
          </p:cNvSpPr>
          <p:nvPr/>
        </p:nvSpPr>
        <p:spPr bwMode="auto">
          <a:xfrm>
            <a:off x="4295775" y="2195513"/>
            <a:ext cx="5794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 b="1">
                <a:solidFill>
                  <a:srgbClr val="00B050"/>
                </a:solidFill>
                <a:latin typeface="+mn-lt"/>
                <a:sym typeface="ZapfDingbats" charset="0"/>
              </a:rPr>
              <a:t></a:t>
            </a:r>
            <a:endParaRPr lang="en-GB" altLang="ja-JP" sz="1800" b="1">
              <a:solidFill>
                <a:srgbClr val="00B050"/>
              </a:solidFill>
              <a:latin typeface="+mn-lt"/>
            </a:endParaRPr>
          </a:p>
        </p:txBody>
      </p:sp>
      <p:sp>
        <p:nvSpPr>
          <p:cNvPr id="31760" name="TextBox 25"/>
          <p:cNvSpPr txBox="1">
            <a:spLocks noChangeArrowheads="1"/>
          </p:cNvSpPr>
          <p:nvPr/>
        </p:nvSpPr>
        <p:spPr bwMode="auto">
          <a:xfrm>
            <a:off x="4495914" y="1993937"/>
            <a:ext cx="70144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 b="1" dirty="0" smtClean="0">
                <a:solidFill>
                  <a:srgbClr val="000090"/>
                </a:solidFill>
                <a:latin typeface="+mn-lt"/>
              </a:rPr>
              <a:t>DESY</a:t>
            </a:r>
          </a:p>
          <a:p>
            <a:r>
              <a:rPr lang="en-GB" altLang="ja-JP" sz="1800" b="1" dirty="0" smtClean="0">
                <a:solidFill>
                  <a:srgbClr val="000090"/>
                </a:solidFill>
                <a:latin typeface="+mn-lt"/>
              </a:rPr>
              <a:t>CERN</a:t>
            </a:r>
            <a:endParaRPr lang="en-GB" altLang="ja-JP" sz="1800" b="1" dirty="0">
              <a:solidFill>
                <a:srgbClr val="000090"/>
              </a:solidFill>
              <a:latin typeface="+mn-lt"/>
            </a:endParaRPr>
          </a:p>
        </p:txBody>
      </p:sp>
      <p:sp>
        <p:nvSpPr>
          <p:cNvPr id="31761" name="TextBox 26"/>
          <p:cNvSpPr txBox="1">
            <a:spLocks noChangeArrowheads="1"/>
          </p:cNvSpPr>
          <p:nvPr/>
        </p:nvSpPr>
        <p:spPr bwMode="auto">
          <a:xfrm>
            <a:off x="4125913" y="2413000"/>
            <a:ext cx="5794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 b="1">
                <a:solidFill>
                  <a:srgbClr val="00B050"/>
                </a:solidFill>
                <a:latin typeface="+mn-lt"/>
                <a:sym typeface="ZapfDingbats" charset="0"/>
              </a:rPr>
              <a:t></a:t>
            </a:r>
            <a:endParaRPr lang="en-GB" altLang="ja-JP" sz="1800" b="1">
              <a:solidFill>
                <a:srgbClr val="00B050"/>
              </a:solidFill>
              <a:latin typeface="+mn-lt"/>
            </a:endParaRPr>
          </a:p>
        </p:txBody>
      </p:sp>
      <p:sp>
        <p:nvSpPr>
          <p:cNvPr id="31762" name="TextBox 27"/>
          <p:cNvSpPr txBox="1">
            <a:spLocks noChangeArrowheads="1"/>
          </p:cNvSpPr>
          <p:nvPr/>
        </p:nvSpPr>
        <p:spPr bwMode="auto">
          <a:xfrm>
            <a:off x="3201158" y="2434321"/>
            <a:ext cx="100610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 b="1" dirty="0">
                <a:solidFill>
                  <a:srgbClr val="000090"/>
                </a:solidFill>
                <a:latin typeface="+mn-lt"/>
              </a:rPr>
              <a:t>C</a:t>
            </a:r>
            <a:r>
              <a:rPr lang="en-GB" altLang="ja-JP" sz="1800" b="1" dirty="0" smtClean="0">
                <a:solidFill>
                  <a:srgbClr val="000090"/>
                </a:solidFill>
                <a:latin typeface="+mn-lt"/>
              </a:rPr>
              <a:t>IEMAT</a:t>
            </a:r>
          </a:p>
          <a:p>
            <a:r>
              <a:rPr lang="en-GB" altLang="ja-JP" sz="1800" b="1" dirty="0" smtClean="0">
                <a:solidFill>
                  <a:srgbClr val="000090"/>
                </a:solidFill>
                <a:latin typeface="+mn-lt"/>
              </a:rPr>
              <a:t>LAL, CEA</a:t>
            </a:r>
            <a:endParaRPr lang="en-GB" altLang="ja-JP" sz="1800" b="1" dirty="0">
              <a:solidFill>
                <a:srgbClr val="000090"/>
              </a:solidFill>
              <a:latin typeface="+mn-lt"/>
            </a:endParaRPr>
          </a:p>
        </p:txBody>
      </p:sp>
      <p:sp>
        <p:nvSpPr>
          <p:cNvPr id="31763" name="TextBox 28"/>
          <p:cNvSpPr txBox="1">
            <a:spLocks noChangeArrowheads="1"/>
          </p:cNvSpPr>
          <p:nvPr/>
        </p:nvSpPr>
        <p:spPr bwMode="auto">
          <a:xfrm>
            <a:off x="4470400" y="2668588"/>
            <a:ext cx="5810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 b="1">
                <a:solidFill>
                  <a:srgbClr val="00B050"/>
                </a:solidFill>
                <a:latin typeface="+mn-lt"/>
                <a:sym typeface="ZapfDingbats" charset="0"/>
              </a:rPr>
              <a:t></a:t>
            </a:r>
            <a:endParaRPr lang="en-GB" altLang="ja-JP" sz="1800" b="1">
              <a:solidFill>
                <a:srgbClr val="00B050"/>
              </a:solidFill>
              <a:latin typeface="+mn-lt"/>
            </a:endParaRPr>
          </a:p>
        </p:txBody>
      </p:sp>
      <p:sp>
        <p:nvSpPr>
          <p:cNvPr id="31764" name="TextBox 29"/>
          <p:cNvSpPr txBox="1">
            <a:spLocks noChangeArrowheads="1"/>
          </p:cNvSpPr>
          <p:nvPr/>
        </p:nvSpPr>
        <p:spPr bwMode="auto">
          <a:xfrm>
            <a:off x="4846638" y="2605088"/>
            <a:ext cx="65624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 b="1" dirty="0" smtClean="0">
                <a:solidFill>
                  <a:srgbClr val="000090"/>
                </a:solidFill>
                <a:latin typeface="+mn-lt"/>
              </a:rPr>
              <a:t>INFN</a:t>
            </a:r>
            <a:endParaRPr lang="en-GB" altLang="ja-JP" sz="1800" b="1" dirty="0">
              <a:solidFill>
                <a:srgbClr val="000090"/>
              </a:solidFill>
              <a:latin typeface="+mn-lt"/>
            </a:endParaRPr>
          </a:p>
        </p:txBody>
      </p:sp>
      <p:sp>
        <p:nvSpPr>
          <p:cNvPr id="31765" name="TextBox 31"/>
          <p:cNvSpPr txBox="1">
            <a:spLocks noChangeArrowheads="1"/>
          </p:cNvSpPr>
          <p:nvPr/>
        </p:nvSpPr>
        <p:spPr bwMode="auto">
          <a:xfrm>
            <a:off x="7049104" y="2171938"/>
            <a:ext cx="5794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 b="1" dirty="0">
                <a:solidFill>
                  <a:srgbClr val="00B050"/>
                </a:solidFill>
                <a:latin typeface="+mn-lt"/>
                <a:sym typeface="ZapfDingbats" charset="0"/>
              </a:rPr>
              <a:t></a:t>
            </a:r>
          </a:p>
        </p:txBody>
      </p:sp>
      <p:sp>
        <p:nvSpPr>
          <p:cNvPr id="31766" name="TextBox 32"/>
          <p:cNvSpPr txBox="1">
            <a:spLocks noChangeArrowheads="1"/>
          </p:cNvSpPr>
          <p:nvPr/>
        </p:nvSpPr>
        <p:spPr bwMode="auto">
          <a:xfrm>
            <a:off x="6459009" y="1845084"/>
            <a:ext cx="11387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 b="1" dirty="0" smtClean="0">
                <a:solidFill>
                  <a:srgbClr val="000090"/>
                </a:solidFill>
                <a:latin typeface="+mn-lt"/>
              </a:rPr>
              <a:t>IHEP, PKU</a:t>
            </a:r>
            <a:endParaRPr lang="en-GB" altLang="ja-JP" sz="1800" b="1" dirty="0">
              <a:solidFill>
                <a:srgbClr val="000090"/>
              </a:solidFill>
              <a:latin typeface="+mn-lt"/>
            </a:endParaRPr>
          </a:p>
        </p:txBody>
      </p:sp>
      <p:sp>
        <p:nvSpPr>
          <p:cNvPr id="31767" name="TextBox 35"/>
          <p:cNvSpPr txBox="1">
            <a:spLocks noChangeArrowheads="1"/>
          </p:cNvSpPr>
          <p:nvPr/>
        </p:nvSpPr>
        <p:spPr bwMode="auto">
          <a:xfrm>
            <a:off x="288925" y="1744663"/>
            <a:ext cx="5810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 b="1">
                <a:solidFill>
                  <a:srgbClr val="00B050"/>
                </a:solidFill>
                <a:latin typeface="+mn-lt"/>
                <a:sym typeface="ZapfDingbats" charset="0"/>
              </a:rPr>
              <a:t></a:t>
            </a:r>
          </a:p>
        </p:txBody>
      </p:sp>
      <p:sp>
        <p:nvSpPr>
          <p:cNvPr id="31768" name="TextBox 36"/>
          <p:cNvSpPr txBox="1">
            <a:spLocks noChangeArrowheads="1"/>
          </p:cNvSpPr>
          <p:nvPr/>
        </p:nvSpPr>
        <p:spPr bwMode="auto">
          <a:xfrm>
            <a:off x="442783" y="1407444"/>
            <a:ext cx="94884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 b="1" dirty="0" smtClean="0">
                <a:solidFill>
                  <a:srgbClr val="000090"/>
                </a:solidFill>
                <a:latin typeface="+mn-lt"/>
              </a:rPr>
              <a:t>TRIUMF</a:t>
            </a:r>
            <a:endParaRPr lang="en-GB" altLang="ja-JP" sz="1800" b="1" dirty="0">
              <a:solidFill>
                <a:srgbClr val="000090"/>
              </a:solidFill>
              <a:latin typeface="+mn-lt"/>
            </a:endParaRPr>
          </a:p>
        </p:txBody>
      </p:sp>
      <p:sp>
        <p:nvSpPr>
          <p:cNvPr id="31769" name="TextBox 12"/>
          <p:cNvSpPr txBox="1">
            <a:spLocks noChangeArrowheads="1"/>
          </p:cNvSpPr>
          <p:nvPr/>
        </p:nvSpPr>
        <p:spPr bwMode="auto">
          <a:xfrm>
            <a:off x="62386" y="2214985"/>
            <a:ext cx="11813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 b="1" dirty="0">
                <a:solidFill>
                  <a:srgbClr val="000090"/>
                </a:solidFill>
                <a:latin typeface="+mn-lt"/>
              </a:rPr>
              <a:t>FNAL, </a:t>
            </a:r>
            <a:r>
              <a:rPr lang="en-GB" altLang="ja-JP" sz="1800" b="1" dirty="0" smtClean="0">
                <a:solidFill>
                  <a:srgbClr val="000090"/>
                </a:solidFill>
                <a:latin typeface="+mn-lt"/>
              </a:rPr>
              <a:t>ANL</a:t>
            </a:r>
            <a:endParaRPr lang="en-GB" altLang="ja-JP" sz="1800" b="1" dirty="0">
              <a:solidFill>
                <a:srgbClr val="000090"/>
              </a:solidFill>
              <a:latin typeface="+mn-lt"/>
            </a:endParaRPr>
          </a:p>
        </p:txBody>
      </p:sp>
      <p:grpSp>
        <p:nvGrpSpPr>
          <p:cNvPr id="2" name="Group 42"/>
          <p:cNvGrpSpPr>
            <a:grpSpLocks/>
          </p:cNvGrpSpPr>
          <p:nvPr/>
        </p:nvGrpSpPr>
        <p:grpSpPr bwMode="auto">
          <a:xfrm>
            <a:off x="604838" y="2035175"/>
            <a:ext cx="7302500" cy="3036888"/>
            <a:chOff x="604838" y="2035175"/>
            <a:chExt cx="7302500" cy="3036888"/>
          </a:xfrm>
        </p:grpSpPr>
        <p:cxnSp>
          <p:nvCxnSpPr>
            <p:cNvPr id="31784" name="Straight Connector 43"/>
            <p:cNvCxnSpPr>
              <a:cxnSpLocks noChangeShapeType="1"/>
            </p:cNvCxnSpPr>
            <p:nvPr/>
          </p:nvCxnSpPr>
          <p:spPr bwMode="auto">
            <a:xfrm>
              <a:off x="1751013" y="2614613"/>
              <a:ext cx="2833687" cy="2305050"/>
            </a:xfrm>
            <a:prstGeom prst="line">
              <a:avLst/>
            </a:prstGeom>
            <a:noFill/>
            <a:ln w="9525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85" name="Straight Connector 46"/>
            <p:cNvCxnSpPr>
              <a:cxnSpLocks noChangeShapeType="1"/>
            </p:cNvCxnSpPr>
            <p:nvPr/>
          </p:nvCxnSpPr>
          <p:spPr bwMode="auto">
            <a:xfrm>
              <a:off x="1674813" y="2357438"/>
              <a:ext cx="3062287" cy="2714625"/>
            </a:xfrm>
            <a:prstGeom prst="line">
              <a:avLst/>
            </a:prstGeom>
            <a:noFill/>
            <a:ln w="9525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86" name="Straight Connector 48"/>
            <p:cNvCxnSpPr>
              <a:cxnSpLocks noChangeShapeType="1"/>
            </p:cNvCxnSpPr>
            <p:nvPr/>
          </p:nvCxnSpPr>
          <p:spPr bwMode="auto">
            <a:xfrm>
              <a:off x="1274763" y="2420938"/>
              <a:ext cx="3309937" cy="2486025"/>
            </a:xfrm>
            <a:prstGeom prst="line">
              <a:avLst/>
            </a:prstGeom>
            <a:noFill/>
            <a:ln w="9525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87" name="Straight Connector 50"/>
            <p:cNvCxnSpPr>
              <a:cxnSpLocks noChangeShapeType="1"/>
            </p:cNvCxnSpPr>
            <p:nvPr/>
          </p:nvCxnSpPr>
          <p:spPr bwMode="auto">
            <a:xfrm>
              <a:off x="773113" y="2794000"/>
              <a:ext cx="3863975" cy="2125663"/>
            </a:xfrm>
            <a:prstGeom prst="line">
              <a:avLst/>
            </a:prstGeom>
            <a:noFill/>
            <a:ln w="9525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88" name="Straight Connector 52"/>
            <p:cNvCxnSpPr>
              <a:cxnSpLocks noChangeShapeType="1"/>
            </p:cNvCxnSpPr>
            <p:nvPr/>
          </p:nvCxnSpPr>
          <p:spPr bwMode="auto">
            <a:xfrm>
              <a:off x="604838" y="2035175"/>
              <a:ext cx="3916362" cy="2806700"/>
            </a:xfrm>
            <a:prstGeom prst="line">
              <a:avLst/>
            </a:prstGeom>
            <a:noFill/>
            <a:ln w="9525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89" name="Straight Connector 57"/>
            <p:cNvCxnSpPr>
              <a:cxnSpLocks noChangeShapeType="1"/>
            </p:cNvCxnSpPr>
            <p:nvPr/>
          </p:nvCxnSpPr>
          <p:spPr bwMode="auto">
            <a:xfrm rot="16200000" flipH="1">
              <a:off x="3407569" y="3690144"/>
              <a:ext cx="2379663" cy="384175"/>
            </a:xfrm>
            <a:prstGeom prst="line">
              <a:avLst/>
            </a:prstGeom>
            <a:noFill/>
            <a:ln w="9525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90" name="Straight Connector 59"/>
            <p:cNvCxnSpPr>
              <a:cxnSpLocks noChangeShapeType="1"/>
            </p:cNvCxnSpPr>
            <p:nvPr/>
          </p:nvCxnSpPr>
          <p:spPr bwMode="auto">
            <a:xfrm rot="16200000" flipH="1">
              <a:off x="3432969" y="3690144"/>
              <a:ext cx="2536825" cy="103187"/>
            </a:xfrm>
            <a:prstGeom prst="line">
              <a:avLst/>
            </a:prstGeom>
            <a:noFill/>
            <a:ln w="9525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91" name="Straight Connector 63"/>
            <p:cNvCxnSpPr>
              <a:cxnSpLocks noChangeShapeType="1"/>
            </p:cNvCxnSpPr>
            <p:nvPr/>
          </p:nvCxnSpPr>
          <p:spPr bwMode="auto">
            <a:xfrm rot="16200000" flipH="1">
              <a:off x="3753644" y="3985419"/>
              <a:ext cx="2009775" cy="39687"/>
            </a:xfrm>
            <a:prstGeom prst="line">
              <a:avLst/>
            </a:prstGeom>
            <a:noFill/>
            <a:ln w="9525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92" name="Straight Connector 65"/>
            <p:cNvCxnSpPr>
              <a:cxnSpLocks noChangeShapeType="1"/>
            </p:cNvCxnSpPr>
            <p:nvPr/>
          </p:nvCxnSpPr>
          <p:spPr bwMode="auto">
            <a:xfrm rot="5400000">
              <a:off x="4636294" y="3644107"/>
              <a:ext cx="1506537" cy="1301750"/>
            </a:xfrm>
            <a:prstGeom prst="line">
              <a:avLst/>
            </a:prstGeom>
            <a:noFill/>
            <a:ln w="9525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93" name="Straight Connector 68"/>
            <p:cNvCxnSpPr>
              <a:cxnSpLocks noChangeShapeType="1"/>
            </p:cNvCxnSpPr>
            <p:nvPr/>
          </p:nvCxnSpPr>
          <p:spPr bwMode="auto">
            <a:xfrm flipH="1">
              <a:off x="4752975" y="2506663"/>
              <a:ext cx="2393890" cy="2425700"/>
            </a:xfrm>
            <a:prstGeom prst="line">
              <a:avLst/>
            </a:prstGeom>
            <a:noFill/>
            <a:ln w="9525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94" name="Straight Connector 71"/>
            <p:cNvCxnSpPr>
              <a:cxnSpLocks noChangeShapeType="1"/>
            </p:cNvCxnSpPr>
            <p:nvPr/>
          </p:nvCxnSpPr>
          <p:spPr bwMode="auto">
            <a:xfrm rot="10800000" flipV="1">
              <a:off x="4803775" y="2627313"/>
              <a:ext cx="3103563" cy="2343150"/>
            </a:xfrm>
            <a:prstGeom prst="line">
              <a:avLst/>
            </a:prstGeom>
            <a:noFill/>
            <a:ln w="9525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" name="Group 41"/>
          <p:cNvGrpSpPr>
            <a:grpSpLocks/>
          </p:cNvGrpSpPr>
          <p:nvPr/>
        </p:nvGrpSpPr>
        <p:grpSpPr bwMode="auto">
          <a:xfrm>
            <a:off x="3348038" y="4337582"/>
            <a:ext cx="2473325" cy="889000"/>
            <a:chOff x="2498501" y="4262907"/>
            <a:chExt cx="2472744" cy="888642"/>
          </a:xfrm>
        </p:grpSpPr>
        <p:sp>
          <p:nvSpPr>
            <p:cNvPr id="41" name="Rectangle 40"/>
            <p:cNvSpPr/>
            <p:nvPr/>
          </p:nvSpPr>
          <p:spPr bwMode="auto">
            <a:xfrm>
              <a:off x="2498501" y="4262907"/>
              <a:ext cx="2472744" cy="888642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endParaRPr lang="en-GB" sz="1800">
                <a:solidFill>
                  <a:srgbClr val="000000"/>
                </a:solidFill>
              </a:endParaRPr>
            </a:p>
          </p:txBody>
        </p:sp>
        <p:pic>
          <p:nvPicPr>
            <p:cNvPr id="31782" name="Picture 10" descr="ilccolor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6528" y="4363793"/>
              <a:ext cx="1008144" cy="658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83" name="TextBox 39"/>
            <p:cNvSpPr txBox="1">
              <a:spLocks noChangeArrowheads="1"/>
            </p:cNvSpPr>
            <p:nvPr/>
          </p:nvSpPr>
          <p:spPr bwMode="auto">
            <a:xfrm>
              <a:off x="3673786" y="4359775"/>
              <a:ext cx="1260887" cy="769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GB" altLang="ja-JP" sz="2000" b="1" dirty="0" smtClean="0">
                  <a:solidFill>
                    <a:schemeClr val="bg1"/>
                  </a:solidFill>
                </a:rPr>
                <a:t>GDE</a:t>
              </a:r>
            </a:p>
            <a:p>
              <a:r>
                <a:rPr lang="en-GB" altLang="ja-JP" sz="2000" b="1" dirty="0">
                  <a:solidFill>
                    <a:srgbClr val="FFFF00"/>
                  </a:solidFill>
                  <a:sym typeface="Wingdings"/>
                </a:rPr>
                <a:t> </a:t>
              </a:r>
              <a:r>
                <a:rPr lang="en-GB" altLang="ja-JP" sz="2000" b="1" dirty="0" smtClean="0">
                  <a:solidFill>
                    <a:srgbClr val="FFFF00"/>
                  </a:solidFill>
                  <a:sym typeface="Wingdings"/>
                </a:rPr>
                <a:t> </a:t>
              </a:r>
              <a:r>
                <a:rPr lang="en-GB" altLang="ja-JP" sz="2400" b="1" dirty="0" smtClean="0">
                  <a:solidFill>
                    <a:srgbClr val="FFFF00"/>
                  </a:solidFill>
                  <a:sym typeface="Wingdings"/>
                </a:rPr>
                <a:t>LCC</a:t>
              </a:r>
              <a:r>
                <a:rPr lang="en-GB" altLang="ja-JP" sz="2400" b="1" dirty="0" smtClean="0">
                  <a:solidFill>
                    <a:srgbClr val="FFFF00"/>
                  </a:solidFill>
                </a:rPr>
                <a:t> </a:t>
              </a:r>
              <a:endParaRPr lang="en-GB" altLang="ja-JP" sz="2400" b="1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31772" name="Group 29"/>
          <p:cNvGrpSpPr>
            <a:grpSpLocks/>
          </p:cNvGrpSpPr>
          <p:nvPr/>
        </p:nvGrpSpPr>
        <p:grpSpPr bwMode="auto">
          <a:xfrm>
            <a:off x="3863955" y="1449449"/>
            <a:ext cx="849887" cy="646331"/>
            <a:chOff x="5726116" y="2982912"/>
            <a:chExt cx="849808" cy="645340"/>
          </a:xfrm>
        </p:grpSpPr>
        <p:sp>
          <p:nvSpPr>
            <p:cNvPr id="31777" name="TextBox 33"/>
            <p:cNvSpPr txBox="1">
              <a:spLocks noChangeArrowheads="1"/>
            </p:cNvSpPr>
            <p:nvPr/>
          </p:nvSpPr>
          <p:spPr bwMode="auto">
            <a:xfrm>
              <a:off x="5765803" y="3201987"/>
              <a:ext cx="394758" cy="3689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GB" altLang="ja-JP" sz="1800" b="1">
                  <a:solidFill>
                    <a:srgbClr val="00B050"/>
                  </a:solidFill>
                  <a:latin typeface="+mn-lt"/>
                  <a:sym typeface="ZapfDingbats" charset="0"/>
                </a:rPr>
                <a:t></a:t>
              </a:r>
              <a:endParaRPr lang="en-GB" altLang="ja-JP" sz="1800" b="1">
                <a:solidFill>
                  <a:srgbClr val="00B050"/>
                </a:solidFill>
                <a:latin typeface="+mn-lt"/>
              </a:endParaRPr>
            </a:p>
          </p:txBody>
        </p:sp>
        <p:sp>
          <p:nvSpPr>
            <p:cNvPr id="31778" name="TextBox 34"/>
            <p:cNvSpPr txBox="1">
              <a:spLocks noChangeArrowheads="1"/>
            </p:cNvSpPr>
            <p:nvPr/>
          </p:nvSpPr>
          <p:spPr bwMode="auto">
            <a:xfrm>
              <a:off x="5726116" y="2982912"/>
              <a:ext cx="849808" cy="645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GB" altLang="ja-JP" sz="1800" b="1" dirty="0" smtClean="0">
                  <a:solidFill>
                    <a:srgbClr val="000090"/>
                  </a:solidFill>
                  <a:latin typeface="+mn-lt"/>
                </a:rPr>
                <a:t>Oxford</a:t>
              </a:r>
            </a:p>
            <a:p>
              <a:r>
                <a:rPr lang="en-GB" altLang="ja-JP" sz="1800" b="1" dirty="0" smtClean="0">
                  <a:solidFill>
                    <a:srgbClr val="000090"/>
                  </a:solidFill>
                  <a:latin typeface="+mn-lt"/>
                </a:rPr>
                <a:t>STFC</a:t>
              </a:r>
              <a:endParaRPr lang="en-GB" altLang="ja-JP" sz="1800" b="1" dirty="0">
                <a:solidFill>
                  <a:srgbClr val="000090"/>
                </a:solidFill>
                <a:latin typeface="+mn-lt"/>
              </a:endParaRPr>
            </a:p>
          </p:txBody>
        </p:sp>
      </p:grpSp>
      <p:grpSp>
        <p:nvGrpSpPr>
          <p:cNvPr id="31773" name="Group 29"/>
          <p:cNvGrpSpPr>
            <a:grpSpLocks/>
          </p:cNvGrpSpPr>
          <p:nvPr/>
        </p:nvGrpSpPr>
        <p:grpSpPr bwMode="auto">
          <a:xfrm>
            <a:off x="5765798" y="2914174"/>
            <a:ext cx="1972955" cy="646331"/>
            <a:chOff x="5765800" y="2938675"/>
            <a:chExt cx="1972798" cy="645339"/>
          </a:xfrm>
        </p:grpSpPr>
        <p:sp>
          <p:nvSpPr>
            <p:cNvPr id="31775" name="TextBox 33"/>
            <p:cNvSpPr txBox="1">
              <a:spLocks noChangeArrowheads="1"/>
            </p:cNvSpPr>
            <p:nvPr/>
          </p:nvSpPr>
          <p:spPr bwMode="auto">
            <a:xfrm>
              <a:off x="5765800" y="3201985"/>
              <a:ext cx="579438" cy="368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GB" altLang="ja-JP" sz="1800" b="1">
                  <a:solidFill>
                    <a:srgbClr val="00B050"/>
                  </a:solidFill>
                  <a:latin typeface="+mn-lt"/>
                  <a:sym typeface="ZapfDingbats" charset="0"/>
                </a:rPr>
                <a:t></a:t>
              </a:r>
            </a:p>
          </p:txBody>
        </p:sp>
        <p:sp>
          <p:nvSpPr>
            <p:cNvPr id="31776" name="TextBox 34"/>
            <p:cNvSpPr txBox="1">
              <a:spLocks noChangeArrowheads="1"/>
            </p:cNvSpPr>
            <p:nvPr/>
          </p:nvSpPr>
          <p:spPr bwMode="auto">
            <a:xfrm>
              <a:off x="5814702" y="2938675"/>
              <a:ext cx="1923896" cy="645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GB" altLang="ja-JP" sz="1800" b="1" dirty="0">
                  <a:solidFill>
                    <a:srgbClr val="000090"/>
                  </a:solidFill>
                  <a:latin typeface="+mn-lt"/>
                  <a:sym typeface="ZapfDingbats" charset="0"/>
                </a:rPr>
                <a:t>BARC, </a:t>
              </a:r>
              <a:r>
                <a:rPr lang="en-GB" altLang="ja-JP" sz="1800" b="1" dirty="0" smtClean="0">
                  <a:solidFill>
                    <a:srgbClr val="000090"/>
                  </a:solidFill>
                  <a:latin typeface="+mn-lt"/>
                  <a:sym typeface="ZapfDingbats" charset="0"/>
                </a:rPr>
                <a:t>RRCAT,      </a:t>
              </a:r>
            </a:p>
            <a:p>
              <a:r>
                <a:rPr lang="en-GB" altLang="ja-JP" sz="1800" b="1" dirty="0">
                  <a:solidFill>
                    <a:srgbClr val="000090"/>
                  </a:solidFill>
                  <a:latin typeface="+mn-lt"/>
                  <a:sym typeface="ZapfDingbats" charset="0"/>
                </a:rPr>
                <a:t> </a:t>
              </a:r>
              <a:r>
                <a:rPr lang="en-GB" altLang="ja-JP" sz="1800" b="1" dirty="0" smtClean="0">
                  <a:solidFill>
                    <a:srgbClr val="000090"/>
                  </a:solidFill>
                  <a:latin typeface="+mn-lt"/>
                  <a:sym typeface="ZapfDingbats" charset="0"/>
                </a:rPr>
                <a:t>   IUAC</a:t>
              </a:r>
              <a:endParaRPr lang="en-GB" altLang="ja-JP" sz="1800" b="1" dirty="0">
                <a:solidFill>
                  <a:srgbClr val="000090"/>
                </a:solidFill>
                <a:latin typeface="+mn-lt"/>
                <a:sym typeface="ZapfDingbats" charset="0"/>
              </a:endParaRPr>
            </a:p>
          </p:txBody>
        </p:sp>
      </p:grpSp>
      <p:sp>
        <p:nvSpPr>
          <p:cNvPr id="31774" name="Date Placeholder 47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kumimoji="0" lang="en-US" altLang="ja-JP" sz="800" smtClean="0">
                <a:solidFill>
                  <a:srgbClr val="000000"/>
                </a:solidFill>
              </a:rPr>
              <a:t>A. Yamamoto, 160601</a:t>
            </a:r>
            <a:endParaRPr kumimoji="0" lang="en-GB" altLang="ja-JP" sz="800">
              <a:solidFill>
                <a:srgbClr val="000000"/>
              </a:solidFill>
            </a:endParaRPr>
          </a:p>
        </p:txBody>
      </p:sp>
      <p:sp>
        <p:nvSpPr>
          <p:cNvPr id="50" name="TextBox 31"/>
          <p:cNvSpPr txBox="1">
            <a:spLocks noChangeArrowheads="1"/>
          </p:cNvSpPr>
          <p:nvPr/>
        </p:nvSpPr>
        <p:spPr bwMode="auto">
          <a:xfrm>
            <a:off x="7304866" y="2427714"/>
            <a:ext cx="5794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 b="1">
                <a:solidFill>
                  <a:srgbClr val="00B050"/>
                </a:solidFill>
                <a:latin typeface="+mn-lt"/>
                <a:sym typeface="ZapfDingbats" charset="0"/>
              </a:rPr>
              <a:t></a:t>
            </a:r>
          </a:p>
        </p:txBody>
      </p:sp>
      <p:cxnSp>
        <p:nvCxnSpPr>
          <p:cNvPr id="51" name="Straight Connector 68"/>
          <p:cNvCxnSpPr>
            <a:cxnSpLocks noChangeShapeType="1"/>
          </p:cNvCxnSpPr>
          <p:nvPr/>
        </p:nvCxnSpPr>
        <p:spPr bwMode="auto">
          <a:xfrm flipH="1">
            <a:off x="5096466" y="2703367"/>
            <a:ext cx="2261863" cy="2138508"/>
          </a:xfrm>
          <a:prstGeom prst="line">
            <a:avLst/>
          </a:prstGeom>
          <a:noFill/>
          <a:ln w="9525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3" name="TextBox 32"/>
          <p:cNvSpPr txBox="1">
            <a:spLocks noChangeArrowheads="1"/>
          </p:cNvSpPr>
          <p:nvPr/>
        </p:nvSpPr>
        <p:spPr bwMode="auto">
          <a:xfrm>
            <a:off x="6951890" y="2618044"/>
            <a:ext cx="6136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 b="1" dirty="0" smtClean="0">
                <a:solidFill>
                  <a:srgbClr val="000090"/>
                </a:solidFill>
                <a:latin typeface="+mn-lt"/>
              </a:rPr>
              <a:t>KNU</a:t>
            </a:r>
            <a:endParaRPr lang="en-GB" altLang="ja-JP" sz="1800" b="1" dirty="0">
              <a:solidFill>
                <a:srgbClr val="000090"/>
              </a:solidFill>
              <a:latin typeface="+mn-lt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705354" y="6393144"/>
            <a:ext cx="2133600" cy="365125"/>
          </a:xfrm>
        </p:spPr>
        <p:txBody>
          <a:bodyPr/>
          <a:lstStyle/>
          <a:p>
            <a:pPr algn="r"/>
            <a:fld id="{DC0A8B60-5C01-C045-B858-59631D469114}" type="slidenum">
              <a:rPr kumimoji="1" lang="ja-JP" altLang="en-US" smtClean="0"/>
              <a:pPr algn="r"/>
              <a:t>26</a:t>
            </a:fld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143873" y="5401742"/>
            <a:ext cx="5113962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4000" i="1" dirty="0" smtClean="0"/>
              <a:t>“Design to Realization” </a:t>
            </a:r>
            <a:endParaRPr kumimoji="1" lang="ja-JP" altLang="en-US" sz="4000" i="1" dirty="0"/>
          </a:p>
        </p:txBody>
      </p:sp>
    </p:spTree>
    <p:extLst>
      <p:ext uri="{BB962C8B-B14F-4D97-AF65-F5344CB8AC3E}">
        <p14:creationId xmlns:p14="http://schemas.microsoft.com/office/powerpoint/2010/main" val="297489613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スライド番号プレースホルダー 10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C160A97-9B2A-0F4A-BCBE-D36BB53832FD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27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 idx="4294967295"/>
          </p:nvPr>
        </p:nvSpPr>
        <p:spPr>
          <a:xfrm>
            <a:off x="752485" y="85725"/>
            <a:ext cx="8274180" cy="512763"/>
          </a:xfrm>
          <a:prstGeom prst="rect">
            <a:avLst/>
          </a:prstGeom>
          <a:solidFill>
            <a:srgbClr val="FFFFFF"/>
          </a:solidFill>
        </p:spPr>
        <p:txBody>
          <a:bodyPr anchor="ctr">
            <a:noAutofit/>
          </a:bodyPr>
          <a:lstStyle/>
          <a:p>
            <a:r>
              <a:rPr lang="en-US" altLang="ja-JP" sz="3200" b="1" dirty="0" smtClean="0"/>
              <a:t>Further Technical Issues to prepare for the ILC </a:t>
            </a:r>
            <a:endParaRPr kumimoji="1" lang="ja-JP" altLang="en-US" sz="3200" b="1" dirty="0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281251685"/>
              </p:ext>
            </p:extLst>
          </p:nvPr>
        </p:nvGraphicFramePr>
        <p:xfrm>
          <a:off x="221597" y="869950"/>
          <a:ext cx="8805068" cy="43722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6187"/>
                <a:gridCol w="3607126"/>
                <a:gridCol w="3781755"/>
              </a:tblGrid>
              <a:tr h="3072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The. Field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Subject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Global</a:t>
                      </a:r>
                      <a:r>
                        <a:rPr kumimoji="1" lang="en-US" altLang="ja-JP" sz="1800" baseline="0" dirty="0" smtClean="0"/>
                        <a:t> Cooperation </a:t>
                      </a:r>
                      <a:endParaRPr kumimoji="1" lang="ja-JP" altLang="en-US" sz="1800" dirty="0"/>
                    </a:p>
                  </a:txBody>
                  <a:tcPr/>
                </a:tc>
              </a:tr>
              <a:tr h="373634"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A</a:t>
                      </a:r>
                      <a:r>
                        <a:rPr kumimoji="1" lang="en-US" altLang="ja-JP" sz="1600" b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DI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u="non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Optimize</a:t>
                      </a:r>
                      <a:r>
                        <a:rPr kumimoji="1" lang="en-US" altLang="ja-JP" sz="1600" b="1" u="none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Acc. Design and Integration</a:t>
                      </a:r>
                      <a:endParaRPr kumimoji="1" lang="en-US" altLang="ja-JP" sz="1600" b="1" u="none" dirty="0" smtClean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LCC-ILC-ADI Global</a:t>
                      </a:r>
                      <a:r>
                        <a:rPr kumimoji="1" lang="en-US" altLang="ja-JP" sz="1600" b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Team</a:t>
                      </a:r>
                      <a:endParaRPr kumimoji="1" lang="en-US" altLang="ja-JP" sz="1600" b="0" dirty="0" smtClean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974161"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rgbClr val="000000"/>
                          </a:solidFill>
                        </a:rPr>
                        <a:t>SRF</a:t>
                      </a:r>
                    </a:p>
                    <a:p>
                      <a:endParaRPr kumimoji="1" lang="en-US" altLang="ja-JP" sz="1600" b="1" dirty="0" smtClean="0">
                        <a:solidFill>
                          <a:srgbClr val="000000"/>
                        </a:solidFill>
                      </a:endParaRPr>
                    </a:p>
                    <a:p>
                      <a:endParaRPr kumimoji="1" lang="ja-JP" altLang="en-US" sz="1600" b="1" dirty="0">
                        <a:solidFill>
                          <a:srgbClr val="BFBFB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000000"/>
                          </a:solidFill>
                        </a:rPr>
                        <a:t>Improve</a:t>
                      </a:r>
                      <a:r>
                        <a:rPr kumimoji="1" lang="en-US" altLang="ja-JP" sz="1600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kumimoji="1" lang="en-US" altLang="ja-JP" sz="1600" baseline="0" dirty="0" smtClean="0">
                          <a:solidFill>
                            <a:srgbClr val="008000"/>
                          </a:solidFill>
                        </a:rPr>
                        <a:t>Gradient and Stability</a:t>
                      </a:r>
                      <a:endParaRPr kumimoji="1" lang="en-US" altLang="ja-JP" sz="1600" dirty="0" smtClean="0">
                        <a:solidFill>
                          <a:srgbClr val="008000"/>
                        </a:solidFill>
                      </a:endParaRPr>
                    </a:p>
                    <a:p>
                      <a:r>
                        <a:rPr kumimoji="1" lang="en-US" altLang="ja-JP" sz="1600" dirty="0" smtClean="0">
                          <a:solidFill>
                            <a:srgbClr val="000000"/>
                          </a:solidFill>
                        </a:rPr>
                        <a:t>Establish</a:t>
                      </a:r>
                      <a:r>
                        <a:rPr kumimoji="1" lang="en-US" altLang="ja-JP" sz="1600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kumimoji="1" lang="en-US" altLang="ja-JP" sz="1600" baseline="0" dirty="0" smtClean="0">
                          <a:solidFill>
                            <a:srgbClr val="3366FF"/>
                          </a:solidFill>
                        </a:rPr>
                        <a:t>three regional contribution</a:t>
                      </a:r>
                      <a:endParaRPr kumimoji="1" lang="en-US" altLang="ja-JP" sz="1600" dirty="0" smtClean="0">
                        <a:solidFill>
                          <a:srgbClr val="3366FF"/>
                        </a:solidFill>
                      </a:endParaRP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kumimoji="1" lang="en-US" altLang="ja-JP" sz="1800" b="1" baseline="0" dirty="0" smtClean="0">
                          <a:solidFill>
                            <a:srgbClr val="FF0000"/>
                          </a:solidFill>
                        </a:rPr>
                        <a:t>Industrialization </a:t>
                      </a:r>
                      <a:endParaRPr kumimoji="1" lang="en-US" altLang="ja-JP" sz="18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kumimoji="1" lang="en-US" altLang="ja-JP" sz="1800" b="1" dirty="0" smtClean="0">
                          <a:solidFill>
                            <a:srgbClr val="FF0000"/>
                          </a:solidFill>
                        </a:rPr>
                        <a:t>Hub-lab functioning </a:t>
                      </a:r>
                      <a:endParaRPr kumimoji="1" lang="ja-JP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baseline="0" dirty="0" smtClean="0">
                          <a:solidFill>
                            <a:srgbClr val="3366FF"/>
                          </a:solidFill>
                        </a:rPr>
                        <a:t>TTC: </a:t>
                      </a:r>
                      <a:r>
                        <a:rPr kumimoji="1" lang="en-US" altLang="ja-JP" sz="1600" b="1" baseline="0" dirty="0" smtClean="0">
                          <a:solidFill>
                            <a:schemeClr val="tx1"/>
                          </a:solidFill>
                        </a:rPr>
                        <a:t>TESLA Tech. Collaboration: </a:t>
                      </a:r>
                    </a:p>
                    <a:p>
                      <a:r>
                        <a:rPr kumimoji="1" lang="en-US" altLang="ja-JP" sz="1600" b="1" baseline="0" dirty="0" smtClean="0">
                          <a:solidFill>
                            <a:srgbClr val="000000"/>
                          </a:solidFill>
                        </a:rPr>
                        <a:t>Three regional effort and experience </a:t>
                      </a:r>
                      <a:endParaRPr kumimoji="1" lang="en-US" altLang="ja-JP" sz="16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kumimoji="1" lang="en-US" altLang="ja-JP" sz="1600" dirty="0" smtClean="0">
                          <a:solidFill>
                            <a:srgbClr val="000000"/>
                          </a:solidFill>
                        </a:rPr>
                        <a:t>EU</a:t>
                      </a:r>
                      <a:r>
                        <a:rPr kumimoji="1" lang="ja-JP" altLang="en-US" sz="1600" dirty="0" smtClean="0">
                          <a:solidFill>
                            <a:srgbClr val="000000"/>
                          </a:solidFill>
                        </a:rPr>
                        <a:t>：</a:t>
                      </a:r>
                      <a:r>
                        <a:rPr kumimoji="1" lang="en-US" altLang="ja-JP" sz="1600" dirty="0" smtClean="0">
                          <a:solidFill>
                            <a:srgbClr val="000000"/>
                          </a:solidFill>
                        </a:rPr>
                        <a:t>European XFEL</a:t>
                      </a:r>
                      <a:r>
                        <a:rPr kumimoji="1" lang="en-US" altLang="ja-JP" sz="1600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kumimoji="1" lang="en-US" altLang="ja-JP" sz="1600" baseline="0" dirty="0" smtClean="0">
                          <a:solidFill>
                            <a:srgbClr val="000000"/>
                          </a:solidFill>
                        </a:rPr>
                        <a:t>AMs: LCLS-II 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1" lang="en-US" altLang="ja-JP" sz="1600" dirty="0" smtClean="0">
                          <a:solidFill>
                            <a:srgbClr val="000000"/>
                          </a:solidFill>
                        </a:rPr>
                        <a:t>AS</a:t>
                      </a:r>
                      <a:r>
                        <a:rPr kumimoji="1" lang="ja-JP" altLang="en-US" sz="1600" dirty="0" smtClean="0">
                          <a:solidFill>
                            <a:srgbClr val="000000"/>
                          </a:solidFill>
                        </a:rPr>
                        <a:t>：</a:t>
                      </a:r>
                      <a:r>
                        <a:rPr kumimoji="1" lang="en-US" altLang="ja-JP" sz="1600" dirty="0" smtClean="0">
                          <a:solidFill>
                            <a:srgbClr val="000000"/>
                          </a:solidFill>
                        </a:rPr>
                        <a:t>KEK-STF</a:t>
                      </a:r>
                      <a:r>
                        <a:rPr kumimoji="1" lang="en-US" altLang="ja-JP" sz="1600" baseline="0" dirty="0" smtClean="0">
                          <a:solidFill>
                            <a:srgbClr val="000000"/>
                          </a:solidFill>
                        </a:rPr>
                        <a:t> as Asian Hub. </a:t>
                      </a:r>
                    </a:p>
                  </a:txBody>
                  <a:tcPr/>
                </a:tc>
              </a:tr>
              <a:tr h="584891"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rgbClr val="000000"/>
                          </a:solidFill>
                        </a:rPr>
                        <a:t>Nano-beam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000000"/>
                          </a:solidFill>
                        </a:rPr>
                        <a:t>Realize</a:t>
                      </a:r>
                      <a:r>
                        <a:rPr kumimoji="1" lang="en-US" altLang="ja-JP" sz="1600" baseline="0" dirty="0" smtClean="0">
                          <a:solidFill>
                            <a:srgbClr val="000000"/>
                          </a:solidFill>
                        </a:rPr>
                        <a:t> ultra-low </a:t>
                      </a:r>
                      <a:r>
                        <a:rPr kumimoji="1" lang="en-US" altLang="ja-JP" sz="1600" baseline="0" dirty="0" err="1" smtClean="0">
                          <a:solidFill>
                            <a:srgbClr val="000000"/>
                          </a:solidFill>
                        </a:rPr>
                        <a:t>emittance</a:t>
                      </a:r>
                      <a:r>
                        <a:rPr kumimoji="1" lang="en-US" altLang="ja-JP" sz="1600" baseline="0" dirty="0" smtClean="0">
                          <a:solidFill>
                            <a:srgbClr val="000000"/>
                          </a:solidFill>
                        </a:rPr>
                        <a:t> (in DR), and</a:t>
                      </a:r>
                      <a:endParaRPr kumimoji="1" lang="en-US" altLang="ja-JP" sz="160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kumimoji="1" lang="en-US" altLang="ja-JP" sz="1600" dirty="0" err="1" smtClean="0">
                          <a:solidFill>
                            <a:schemeClr val="tx1"/>
                          </a:solidFill>
                        </a:rPr>
                        <a:t>nano</a:t>
                      </a:r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-beam </a:t>
                      </a:r>
                      <a:r>
                        <a:rPr kumimoji="1" lang="en-US" altLang="ja-JP" sz="1600" dirty="0" smtClean="0">
                          <a:solidFill>
                            <a:srgbClr val="008000"/>
                          </a:solidFill>
                        </a:rPr>
                        <a:t>size and stability </a:t>
                      </a:r>
                      <a:r>
                        <a:rPr kumimoji="1" lang="en-US" altLang="ja-JP" sz="1600" dirty="0" smtClean="0">
                          <a:solidFill>
                            <a:srgbClr val="000000"/>
                          </a:solidFill>
                        </a:rPr>
                        <a:t>at FF</a:t>
                      </a:r>
                      <a:endParaRPr kumimoji="1" lang="ja-JP" alt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rgbClr val="3366FF"/>
                          </a:solidFill>
                        </a:rPr>
                        <a:t>ATF:</a:t>
                      </a:r>
                      <a:r>
                        <a:rPr kumimoji="1" lang="en-US" altLang="ja-JP" sz="1600" b="1" baseline="0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  <a:r>
                        <a:rPr kumimoji="1" lang="en-US" altLang="ja-JP" sz="1600" b="1" dirty="0" smtClean="0">
                          <a:solidFill>
                            <a:srgbClr val="3366FF"/>
                          </a:solidFill>
                        </a:rPr>
                        <a:t>Acc. Test Facility </a:t>
                      </a:r>
                      <a:r>
                        <a:rPr kumimoji="1" lang="en-US" altLang="ja-JP" sz="1600" b="1" dirty="0" err="1" smtClean="0">
                          <a:solidFill>
                            <a:srgbClr val="3366FF"/>
                          </a:solidFill>
                        </a:rPr>
                        <a:t>Collab</a:t>
                      </a:r>
                      <a:r>
                        <a:rPr kumimoji="1" lang="en-US" altLang="ja-JP" sz="1600" b="1" baseline="0" dirty="0" smtClean="0">
                          <a:solidFill>
                            <a:schemeClr val="tx1"/>
                          </a:solidFill>
                        </a:rPr>
                        <a:t>: </a:t>
                      </a:r>
                    </a:p>
                    <a:p>
                      <a:r>
                        <a:rPr kumimoji="1" lang="en-US" altLang="ja-JP" sz="1600" baseline="0" dirty="0" smtClean="0">
                          <a:solidFill>
                            <a:srgbClr val="000000"/>
                          </a:solidFill>
                        </a:rPr>
                        <a:t> - Global collaboration with KEK-centered</a:t>
                      </a:r>
                    </a:p>
                  </a:txBody>
                  <a:tcPr/>
                </a:tc>
              </a:tr>
              <a:tr h="336640"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rgbClr val="000000"/>
                          </a:solidFill>
                        </a:rPr>
                        <a:t>E+ 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000000"/>
                          </a:solidFill>
                        </a:rPr>
                        <a:t>Demonstrate</a:t>
                      </a:r>
                      <a:r>
                        <a:rPr kumimoji="1" lang="en-US" altLang="ja-JP" sz="1600" baseline="0" dirty="0" smtClean="0">
                          <a:solidFill>
                            <a:srgbClr val="000000"/>
                          </a:solidFill>
                        </a:rPr>
                        <a:t> thermal balance with rotational target in vacuum</a:t>
                      </a:r>
                      <a:endParaRPr kumimoji="1" lang="en-US" altLang="ja-JP" sz="1600" dirty="0" smtClean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 err="1" smtClean="0">
                          <a:solidFill>
                            <a:srgbClr val="3366FF"/>
                          </a:solidFill>
                        </a:rPr>
                        <a:t>PosiPol</a:t>
                      </a:r>
                      <a:r>
                        <a:rPr kumimoji="1" lang="en-US" altLang="ja-JP" sz="1600" b="1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  <a:r>
                        <a:rPr kumimoji="1" lang="en-US" altLang="ja-JP" sz="1600" b="0" baseline="0" dirty="0" smtClean="0">
                          <a:solidFill>
                            <a:srgbClr val="3366FF"/>
                          </a:solidFill>
                        </a:rPr>
                        <a:t> Collaboration</a:t>
                      </a:r>
                      <a:r>
                        <a:rPr kumimoji="1" lang="en-US" altLang="ja-JP" sz="1600" b="0" baseline="0" dirty="0" smtClean="0">
                          <a:solidFill>
                            <a:srgbClr val="000000"/>
                          </a:solidFill>
                        </a:rPr>
                        <a:t>: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kumimoji="1" lang="en-US" altLang="ja-JP" sz="1600" b="0" baseline="0" dirty="0" smtClean="0">
                          <a:solidFill>
                            <a:srgbClr val="000000"/>
                          </a:solidFill>
                        </a:rPr>
                        <a:t>Global collaboration </a:t>
                      </a:r>
                    </a:p>
                  </a:txBody>
                  <a:tcPr/>
                </a:tc>
              </a:tr>
              <a:tr h="568758"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rgbClr val="000000"/>
                          </a:solidFill>
                        </a:rPr>
                        <a:t>CFS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0" u="none" dirty="0" smtClean="0">
                          <a:solidFill>
                            <a:srgbClr val="000000"/>
                          </a:solidFill>
                        </a:rPr>
                        <a:t>Establish a</a:t>
                      </a:r>
                      <a:r>
                        <a:rPr kumimoji="1" lang="en-US" altLang="ja-JP" sz="1600" b="0" u="none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kumimoji="1" lang="en-US" altLang="ja-JP" sz="1600" b="0" u="none" baseline="0" dirty="0" smtClean="0">
                          <a:solidFill>
                            <a:srgbClr val="008000"/>
                          </a:solidFill>
                        </a:rPr>
                        <a:t>site-specific engineering</a:t>
                      </a:r>
                    </a:p>
                    <a:p>
                      <a:r>
                        <a:rPr kumimoji="1" lang="en-US" altLang="ja-JP" sz="1600" b="0" u="none" baseline="0" dirty="0" smtClean="0">
                          <a:solidFill>
                            <a:srgbClr val="000000"/>
                          </a:solidFill>
                        </a:rPr>
                        <a:t>Geological </a:t>
                      </a:r>
                      <a:r>
                        <a:rPr kumimoji="1" lang="en-US" altLang="ja-JP" sz="1600" b="0" u="none" baseline="0" dirty="0" smtClean="0">
                          <a:solidFill>
                            <a:srgbClr val="3366FF"/>
                          </a:solidFill>
                        </a:rPr>
                        <a:t>survey and assessment</a:t>
                      </a:r>
                      <a:r>
                        <a:rPr kumimoji="1" lang="en-US" altLang="ja-JP" sz="1600" b="0" u="none" baseline="0" dirty="0" smtClean="0">
                          <a:solidFill>
                            <a:srgbClr val="000000"/>
                          </a:solidFill>
                        </a:rPr>
                        <a:t>, </a:t>
                      </a:r>
                      <a:endParaRPr kumimoji="1" lang="en-US" altLang="ja-JP" sz="1600" b="0" u="none" dirty="0" smtClean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000000"/>
                          </a:solidFill>
                        </a:rPr>
                        <a:t>LCC-CFS</a:t>
                      </a:r>
                      <a:r>
                        <a:rPr kumimoji="1" lang="en-US" altLang="ja-JP" sz="1600" baseline="0" dirty="0" smtClean="0">
                          <a:solidFill>
                            <a:srgbClr val="000000"/>
                          </a:solidFill>
                        </a:rPr>
                        <a:t> Collaboration </a:t>
                      </a:r>
                    </a:p>
                    <a:p>
                      <a:r>
                        <a:rPr kumimoji="1" lang="en-US" altLang="ja-JP" sz="1600" baseline="0" dirty="0" smtClean="0">
                          <a:solidFill>
                            <a:srgbClr val="000000"/>
                          </a:solidFill>
                        </a:rPr>
                        <a:t>- Japan-centered </a:t>
                      </a:r>
                      <a:endParaRPr kumimoji="1" lang="ja-JP" alt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07230"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rgbClr val="A6A6A6"/>
                          </a:solidFill>
                        </a:rPr>
                        <a:t>Management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aseline="0" dirty="0" smtClean="0">
                          <a:solidFill>
                            <a:srgbClr val="A6A6A6"/>
                          </a:solidFill>
                        </a:rPr>
                        <a:t>Establish </a:t>
                      </a:r>
                      <a:r>
                        <a:rPr kumimoji="1" lang="en-US" altLang="ja-JP" sz="1600" b="1" baseline="0" dirty="0" smtClean="0">
                          <a:solidFill>
                            <a:srgbClr val="A6A6A6"/>
                          </a:solidFill>
                        </a:rPr>
                        <a:t>ILC Pre-Lab </a:t>
                      </a:r>
                    </a:p>
                    <a:p>
                      <a:r>
                        <a:rPr kumimoji="1" lang="en-US" altLang="ja-JP" sz="1600" baseline="0" dirty="0" smtClean="0">
                          <a:solidFill>
                            <a:srgbClr val="A6A6A6"/>
                          </a:solidFill>
                        </a:rPr>
                        <a:t>Prepare for the ILC Lab. </a:t>
                      </a:r>
                      <a:endParaRPr kumimoji="1" lang="en-US" altLang="ja-JP" sz="1600" dirty="0" smtClean="0">
                        <a:solidFill>
                          <a:srgbClr val="A6A6A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rgbClr val="A6A6A6"/>
                          </a:solidFill>
                        </a:rPr>
                        <a:t>&gt;&gt; ICFA</a:t>
                      </a:r>
                      <a:r>
                        <a:rPr kumimoji="1" lang="en-US" altLang="ja-JP" sz="1600" b="1" baseline="0" dirty="0" smtClean="0">
                          <a:solidFill>
                            <a:srgbClr val="A6A6A6"/>
                          </a:solidFill>
                        </a:rPr>
                        <a:t> leading</a:t>
                      </a:r>
                    </a:p>
                    <a:p>
                      <a:r>
                        <a:rPr kumimoji="1" lang="en-US" altLang="ja-JP" sz="1600" b="1" baseline="0" dirty="0" smtClean="0">
                          <a:solidFill>
                            <a:srgbClr val="A6A6A6"/>
                          </a:solidFill>
                        </a:rPr>
                        <a:t>&gt;&gt; Inter-Government Agreement </a:t>
                      </a:r>
                      <a:r>
                        <a:rPr kumimoji="1" lang="en-US" altLang="ja-JP" sz="1600" b="1" baseline="0" dirty="0" err="1" smtClean="0">
                          <a:solidFill>
                            <a:srgbClr val="A6A6A6"/>
                          </a:solidFill>
                        </a:rPr>
                        <a:t>ineviable</a:t>
                      </a:r>
                      <a:r>
                        <a:rPr kumimoji="1" lang="en-US" altLang="ja-JP" sz="1600" b="1" baseline="0" dirty="0" smtClean="0">
                          <a:solidFill>
                            <a:srgbClr val="A6A6A6"/>
                          </a:solidFill>
                        </a:rPr>
                        <a:t> </a:t>
                      </a:r>
                      <a:endParaRPr kumimoji="1" lang="en-US" altLang="ja-JP" sz="1600" b="1" dirty="0" smtClean="0">
                        <a:solidFill>
                          <a:srgbClr val="A6A6A6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3" name="Picture 2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0439" y="5360238"/>
            <a:ext cx="4978780" cy="142940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  <p:pic>
        <p:nvPicPr>
          <p:cNvPr id="17" name="Picture 5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8632" y="6247292"/>
            <a:ext cx="1325249" cy="15863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テキスト ボックス 17"/>
          <p:cNvSpPr txBox="1"/>
          <p:nvPr/>
        </p:nvSpPr>
        <p:spPr>
          <a:xfrm>
            <a:off x="4522839" y="5524593"/>
            <a:ext cx="1225491" cy="276999"/>
          </a:xfrm>
          <a:prstGeom prst="rect">
            <a:avLst/>
          </a:prstGeom>
          <a:solidFill>
            <a:srgbClr val="3366FF"/>
          </a:solidFill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200" dirty="0" smtClean="0">
                <a:solidFill>
                  <a:schemeClr val="bg1"/>
                </a:solidFill>
              </a:rPr>
              <a:t>Nano-beam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195258" y="5893870"/>
            <a:ext cx="880228" cy="276999"/>
          </a:xfrm>
          <a:prstGeom prst="rect">
            <a:avLst/>
          </a:prstGeom>
          <a:solidFill>
            <a:srgbClr val="3366FF"/>
          </a:solidFill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200" dirty="0" smtClean="0">
                <a:solidFill>
                  <a:schemeClr val="bg1"/>
                </a:solidFill>
              </a:rPr>
              <a:t>SRF 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cxnSp>
        <p:nvCxnSpPr>
          <p:cNvPr id="20" name="直線矢印コネクタ 19"/>
          <p:cNvCxnSpPr>
            <a:stCxn id="18" idx="1"/>
          </p:cNvCxnSpPr>
          <p:nvPr/>
        </p:nvCxnSpPr>
        <p:spPr>
          <a:xfrm flipH="1">
            <a:off x="2741937" y="5663093"/>
            <a:ext cx="1780902" cy="230777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>
            <a:off x="5547473" y="5671484"/>
            <a:ext cx="311614" cy="499385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日付プレースホルダー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A. Yamamoto, 160601</a:t>
            </a:r>
            <a:endParaRPr lang="en-US"/>
          </a:p>
        </p:txBody>
      </p:sp>
      <p:sp>
        <p:nvSpPr>
          <p:cNvPr id="4" name="円/楕円 3"/>
          <p:cNvSpPr/>
          <p:nvPr/>
        </p:nvSpPr>
        <p:spPr>
          <a:xfrm>
            <a:off x="1401435" y="2058496"/>
            <a:ext cx="2875862" cy="700764"/>
          </a:xfrm>
          <a:prstGeom prst="ellipse">
            <a:avLst/>
          </a:prstGeom>
          <a:noFill/>
          <a:ln w="38100" cmpd="sng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214394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ILC2012_トンネル鳥瞰_120806_cpr_low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1" y="492745"/>
            <a:ext cx="9163767" cy="6506274"/>
          </a:xfrm>
          <a:prstGeom prst="rect">
            <a:avLst/>
          </a:prstGeom>
        </p:spPr>
      </p:pic>
      <p:sp>
        <p:nvSpPr>
          <p:cNvPr id="16" name="TextBox 1"/>
          <p:cNvSpPr txBox="1">
            <a:spLocks noChangeArrowheads="1"/>
          </p:cNvSpPr>
          <p:nvPr/>
        </p:nvSpPr>
        <p:spPr bwMode="auto">
          <a:xfrm>
            <a:off x="752526" y="-2278"/>
            <a:ext cx="3990921" cy="646331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3600" b="1" dirty="0" smtClean="0">
                <a:latin typeface="+mj-lt"/>
                <a:ea typeface="Osaka"/>
                <a:cs typeface="Osaka"/>
              </a:rPr>
              <a:t>ILC ML Components</a:t>
            </a:r>
            <a:endParaRPr lang="en-US" altLang="ja-JP" sz="3600" b="1" dirty="0">
              <a:latin typeface="+mj-lt"/>
              <a:ea typeface="Osaka"/>
              <a:cs typeface="Osaka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907704" y="1124744"/>
            <a:ext cx="14227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Central wall</a:t>
            </a:r>
            <a:endParaRPr kumimoji="1" lang="en-US" altLang="ja-JP" sz="2000" dirty="0" smtClean="0"/>
          </a:p>
          <a:p>
            <a:r>
              <a:rPr lang="ja-JP" altLang="en-US" sz="2000" dirty="0" smtClean="0"/>
              <a:t>（</a:t>
            </a:r>
            <a:r>
              <a:rPr lang="en-US" altLang="ja-JP" sz="2000" dirty="0" smtClean="0"/>
              <a:t>1.5 m </a:t>
            </a:r>
            <a:r>
              <a:rPr lang="ja-JP" altLang="en-US" sz="2000" dirty="0" smtClean="0"/>
              <a:t>）</a:t>
            </a:r>
            <a:endParaRPr kumimoji="1" lang="ja-JP" altLang="en-US" sz="2000" dirty="0"/>
          </a:p>
        </p:txBody>
      </p:sp>
      <p:cxnSp>
        <p:nvCxnSpPr>
          <p:cNvPr id="13" name="直線矢印コネクタ 12"/>
          <p:cNvCxnSpPr>
            <a:cxnSpLocks noChangeShapeType="1"/>
            <a:stCxn id="22" idx="2"/>
          </p:cNvCxnSpPr>
          <p:nvPr/>
        </p:nvCxnSpPr>
        <p:spPr bwMode="auto">
          <a:xfrm flipH="1">
            <a:off x="1475660" y="1832630"/>
            <a:ext cx="1143412" cy="516250"/>
          </a:xfrm>
          <a:prstGeom prst="straightConnector1">
            <a:avLst/>
          </a:prstGeom>
          <a:noFill/>
          <a:ln w="25400">
            <a:solidFill>
              <a:srgbClr val="00009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14" name="テキスト ボックス 13"/>
          <p:cNvSpPr txBox="1"/>
          <p:nvPr/>
        </p:nvSpPr>
        <p:spPr>
          <a:xfrm>
            <a:off x="3206755" y="1724452"/>
            <a:ext cx="14583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err="1" smtClean="0"/>
              <a:t>Cryomodule</a:t>
            </a:r>
            <a:r>
              <a:rPr lang="en-US" altLang="ja-JP" sz="2000" dirty="0" smtClean="0"/>
              <a:t> </a:t>
            </a:r>
          </a:p>
          <a:p>
            <a:r>
              <a:rPr lang="en-US" altLang="ja-JP" sz="2000" dirty="0" smtClean="0"/>
              <a:t>(1855) </a:t>
            </a:r>
            <a:endParaRPr kumimoji="1" lang="ja-JP" altLang="en-US" sz="2000" dirty="0"/>
          </a:p>
        </p:txBody>
      </p:sp>
      <p:cxnSp>
        <p:nvCxnSpPr>
          <p:cNvPr id="15" name="直線矢印コネクタ 14"/>
          <p:cNvCxnSpPr>
            <a:cxnSpLocks noChangeShapeType="1"/>
          </p:cNvCxnSpPr>
          <p:nvPr/>
        </p:nvCxnSpPr>
        <p:spPr bwMode="auto">
          <a:xfrm flipH="1">
            <a:off x="4147932" y="2301846"/>
            <a:ext cx="178246" cy="426654"/>
          </a:xfrm>
          <a:prstGeom prst="straightConnector1">
            <a:avLst/>
          </a:prstGeom>
          <a:noFill/>
          <a:ln w="25400">
            <a:solidFill>
              <a:srgbClr val="00009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17" name="テキスト ボックス 16"/>
          <p:cNvSpPr txBox="1"/>
          <p:nvPr/>
        </p:nvSpPr>
        <p:spPr>
          <a:xfrm>
            <a:off x="-23564" y="3933056"/>
            <a:ext cx="138003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Pulse PS</a:t>
            </a:r>
          </a:p>
          <a:p>
            <a:r>
              <a:rPr kumimoji="1" lang="en-US" altLang="ja-JP" sz="2000" dirty="0" smtClean="0"/>
              <a:t>(Marx </a:t>
            </a:r>
          </a:p>
          <a:p>
            <a:r>
              <a:rPr kumimoji="1" lang="en-US" altLang="ja-JP" sz="2000" dirty="0" err="1" smtClean="0"/>
              <a:t>Genegrator</a:t>
            </a:r>
            <a:endParaRPr kumimoji="1" lang="en-US" altLang="ja-JP" sz="2000" dirty="0" smtClean="0"/>
          </a:p>
          <a:p>
            <a:r>
              <a:rPr lang="en-US" altLang="ja-JP" sz="2000" dirty="0" smtClean="0"/>
              <a:t>: 437</a:t>
            </a:r>
            <a:r>
              <a:rPr kumimoji="1" lang="en-US" altLang="ja-JP" sz="2000" dirty="0" smtClean="0"/>
              <a:t>) </a:t>
            </a:r>
            <a:endParaRPr kumimoji="1" lang="en-US" altLang="ja-JP" sz="20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403648" y="4149080"/>
            <a:ext cx="23209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Multi-beam Klystron</a:t>
            </a:r>
          </a:p>
          <a:p>
            <a:r>
              <a:rPr kumimoji="1" lang="en-US" altLang="ja-JP" sz="2000" dirty="0" smtClean="0"/>
              <a:t>(437) </a:t>
            </a:r>
            <a:endParaRPr kumimoji="1" lang="en-US" altLang="ja-JP" sz="20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691680" y="4941168"/>
            <a:ext cx="24933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Digital Control System</a:t>
            </a:r>
            <a:endParaRPr kumimoji="1" lang="en-US" altLang="ja-JP" sz="2000" dirty="0"/>
          </a:p>
        </p:txBody>
      </p:sp>
      <p:cxnSp>
        <p:nvCxnSpPr>
          <p:cNvPr id="23" name="直線矢印コネクタ 22"/>
          <p:cNvCxnSpPr>
            <a:cxnSpLocks noChangeShapeType="1"/>
          </p:cNvCxnSpPr>
          <p:nvPr/>
        </p:nvCxnSpPr>
        <p:spPr bwMode="auto">
          <a:xfrm flipV="1">
            <a:off x="1187624" y="3429000"/>
            <a:ext cx="946968" cy="576064"/>
          </a:xfrm>
          <a:prstGeom prst="straightConnector1">
            <a:avLst/>
          </a:prstGeom>
          <a:noFill/>
          <a:ln w="25400">
            <a:solidFill>
              <a:srgbClr val="00009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26" name="直線矢印コネクタ 25"/>
          <p:cNvCxnSpPr>
            <a:cxnSpLocks noChangeShapeType="1"/>
          </p:cNvCxnSpPr>
          <p:nvPr/>
        </p:nvCxnSpPr>
        <p:spPr bwMode="auto">
          <a:xfrm flipV="1">
            <a:off x="2051720" y="3573016"/>
            <a:ext cx="946968" cy="576064"/>
          </a:xfrm>
          <a:prstGeom prst="straightConnector1">
            <a:avLst/>
          </a:prstGeom>
          <a:noFill/>
          <a:ln w="25400">
            <a:solidFill>
              <a:srgbClr val="00009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27" name="直線矢印コネクタ 26"/>
          <p:cNvCxnSpPr>
            <a:cxnSpLocks noChangeShapeType="1"/>
          </p:cNvCxnSpPr>
          <p:nvPr/>
        </p:nvCxnSpPr>
        <p:spPr bwMode="auto">
          <a:xfrm flipV="1">
            <a:off x="2555776" y="4005064"/>
            <a:ext cx="1451024" cy="936104"/>
          </a:xfrm>
          <a:prstGeom prst="straightConnector1">
            <a:avLst/>
          </a:prstGeom>
          <a:noFill/>
          <a:ln w="25400">
            <a:solidFill>
              <a:srgbClr val="00009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1783" y="960939"/>
            <a:ext cx="3773771" cy="1859605"/>
          </a:xfrm>
          <a:prstGeom prst="rect">
            <a:avLst/>
          </a:prstGeom>
          <a:ln>
            <a:solidFill>
              <a:srgbClr val="3366FF"/>
            </a:solidFill>
          </a:ln>
        </p:spPr>
      </p:pic>
      <p:sp>
        <p:nvSpPr>
          <p:cNvPr id="24" name="テキスト ボックス 23"/>
          <p:cNvSpPr txBox="1"/>
          <p:nvPr/>
        </p:nvSpPr>
        <p:spPr>
          <a:xfrm>
            <a:off x="6829452" y="2894253"/>
            <a:ext cx="21082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Cryogenics</a:t>
            </a:r>
          </a:p>
          <a:p>
            <a:r>
              <a:rPr kumimoji="1" lang="en-US" altLang="ja-JP" sz="2000" dirty="0" smtClean="0"/>
              <a:t>10 x  2.3 kW at 2 K</a:t>
            </a:r>
            <a:endParaRPr kumimoji="1" lang="ja-JP" altLang="en-US" sz="2000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latin typeface="Calibri"/>
                <a:ea typeface="ＭＳ Ｐゴシック"/>
              </a:rPr>
              <a:t>A. Yamamoto, 160601</a:t>
            </a:r>
            <a:endParaRPr lang="en-US" altLang="ja-JP">
              <a:latin typeface="Calibri"/>
              <a:ea typeface="ＭＳ Ｐゴシック"/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A7ECD-FBF0-684B-BEF4-069EFC372176}" type="slidenum">
              <a:rPr lang="en-US" altLang="ja-JP" smtClean="0">
                <a:latin typeface="Calibri"/>
                <a:ea typeface="ＭＳ Ｐゴシック"/>
              </a:rPr>
              <a:pPr/>
              <a:t>28</a:t>
            </a:fld>
            <a:endParaRPr lang="en-US" altLang="ja-JP"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023934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スライド番号プレースホルダー 11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46E33A87-2296-FC4D-A292-AB05C56F0317}" type="slidenum">
              <a:rPr lang="en-US" smtClean="0">
                <a:latin typeface="Calibri"/>
              </a:rPr>
              <a:pPr>
                <a:defRPr/>
              </a:pPr>
              <a:t>29</a:t>
            </a:fld>
            <a:endParaRPr lang="en-US">
              <a:latin typeface="Calibri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019619240"/>
              </p:ext>
            </p:extLst>
          </p:nvPr>
        </p:nvGraphicFramePr>
        <p:xfrm>
          <a:off x="3831339" y="3100388"/>
          <a:ext cx="4889892" cy="1889760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3178828"/>
                <a:gridCol w="1711064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1.3 GHz </a:t>
                      </a:r>
                      <a:r>
                        <a:rPr lang="en-GB" sz="2000" dirty="0" err="1" smtClean="0"/>
                        <a:t>Nb</a:t>
                      </a:r>
                      <a:r>
                        <a:rPr lang="en-GB" sz="2000" dirty="0" smtClean="0"/>
                        <a:t> 9-cellCavities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rgbClr val="FF6600"/>
                          </a:solidFill>
                        </a:rPr>
                        <a:t>16,024</a:t>
                      </a:r>
                      <a:endParaRPr lang="en-GB" sz="2000" dirty="0">
                        <a:solidFill>
                          <a:srgbClr val="FF66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Cryomodules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1,855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SC quadrupole </a:t>
                      </a:r>
                      <a:r>
                        <a:rPr lang="en-GB" sz="2000" dirty="0" err="1" smtClean="0"/>
                        <a:t>pkg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673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10 MW</a:t>
                      </a:r>
                      <a:r>
                        <a:rPr lang="en-GB" sz="2000" baseline="0" dirty="0" smtClean="0"/>
                        <a:t> MB Klystrons &amp; modulators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436</a:t>
                      </a:r>
                      <a:endParaRPr lang="en-GB" sz="2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82434" y="46137"/>
            <a:ext cx="7480300" cy="501650"/>
          </a:xfrm>
          <a:prstGeom prst="rect">
            <a:avLst/>
          </a:prstGeom>
          <a:solidFill>
            <a:srgbClr val="FFFFFF"/>
          </a:solidFill>
        </p:spPr>
        <p:txBody>
          <a:bodyPr anchor="ctr">
            <a:noAutofit/>
          </a:bodyPr>
          <a:lstStyle/>
          <a:p>
            <a:r>
              <a:rPr lang="en-GB" sz="5400" b="1" dirty="0" smtClean="0">
                <a:latin typeface="+mj-lt"/>
              </a:rPr>
              <a:t>ILC SRF ML Parameters </a:t>
            </a:r>
            <a:endParaRPr lang="en-GB" sz="5400" b="1" dirty="0">
              <a:latin typeface="+mj-lt"/>
            </a:endParaRPr>
          </a:p>
        </p:txBody>
      </p:sp>
      <p:pic>
        <p:nvPicPr>
          <p:cNvPr id="3" name="Picture 2" descr="Rey_Hori_Kamaboko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38" y="4576773"/>
            <a:ext cx="3232932" cy="2179780"/>
          </a:xfrm>
          <a:prstGeom prst="rect">
            <a:avLst/>
          </a:prstGeom>
        </p:spPr>
      </p:pic>
      <p:pic>
        <p:nvPicPr>
          <p:cNvPr id="4" name="Picture 3" descr="newsline03010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38" y="2615890"/>
            <a:ext cx="3232932" cy="1907960"/>
          </a:xfrm>
          <a:prstGeom prst="rect">
            <a:avLst/>
          </a:prstGeom>
          <a:ln>
            <a:noFill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477291" y="5378824"/>
            <a:ext cx="56172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0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Approximately 20 years of R&amp;D worldwide</a:t>
            </a:r>
          </a:p>
          <a:p>
            <a:r>
              <a:rPr kumimoji="0" lang="en-GB" sz="20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  <a:sym typeface="Wingdings"/>
              </a:rPr>
              <a:t> </a:t>
            </a:r>
            <a:r>
              <a:rPr kumimoji="0" lang="en-GB" sz="20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Mature technology, overall design and cost</a:t>
            </a:r>
          </a:p>
        </p:txBody>
      </p:sp>
      <p:pic>
        <p:nvPicPr>
          <p:cNvPr id="10" name="Picture 9" descr="cavityassy-annotated.pdf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189" t="28441" r="9150" b="24904"/>
          <a:stretch/>
        </p:blipFill>
        <p:spPr>
          <a:xfrm>
            <a:off x="4507818" y="1050364"/>
            <a:ext cx="4572000" cy="1801721"/>
          </a:xfrm>
          <a:prstGeom prst="rect">
            <a:avLst/>
          </a:prstGeom>
        </p:spPr>
      </p:pic>
      <p:pic>
        <p:nvPicPr>
          <p:cNvPr id="5" name="Picture 4" descr="tesla9cell.pdf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97" y="1167011"/>
            <a:ext cx="4462855" cy="1373315"/>
          </a:xfrm>
          <a:prstGeom prst="rect">
            <a:avLst/>
          </a:prstGeom>
        </p:spPr>
      </p:pic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latin typeface="Calibri"/>
                <a:ea typeface="ＭＳ Ｐゴシック"/>
              </a:rPr>
              <a:t>A. Yamamoto, 160601</a:t>
            </a:r>
            <a:endParaRPr lang="en-US" altLang="ja-JP"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179814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6744501" y="6355773"/>
            <a:ext cx="2133023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9pPr>
          </a:lstStyle>
          <a:p>
            <a:pPr algn="r"/>
            <a:fld id="{4ACE52A9-A8A7-9741-A4EC-2AD3362BE873}" type="slidenum">
              <a:rPr kumimoji="0" lang="en-US" altLang="ja-JP" sz="1200">
                <a:solidFill>
                  <a:srgbClr val="A6A6A6"/>
                </a:solidFill>
                <a:latin typeface="Calibri" charset="0"/>
                <a:ea typeface="ＭＳ Ｐゴシック" charset="0"/>
                <a:cs typeface="ＭＳ Ｐゴシック" charset="0"/>
              </a:rPr>
              <a:pPr algn="r"/>
              <a:t>3</a:t>
            </a:fld>
            <a:endParaRPr kumimoji="0" lang="en-US" altLang="ja-JP" sz="1200" dirty="0">
              <a:solidFill>
                <a:srgbClr val="A6A6A6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5299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799643" y="39438"/>
            <a:ext cx="7785237" cy="564238"/>
          </a:xfrm>
          <a:solidFill>
            <a:schemeClr val="bg1"/>
          </a:solidFill>
        </p:spPr>
        <p:txBody>
          <a:bodyPr anchor="ctr"/>
          <a:lstStyle/>
          <a:p>
            <a:pPr>
              <a:defRPr/>
            </a:pPr>
            <a:r>
              <a:rPr lang="ja-JP" altLang="en-US" dirty="0">
                <a:latin typeface="Palatino" charset="0"/>
                <a:ea typeface="ＭＳ Ｐゴシック" charset="0"/>
                <a:cs typeface="ＭＳ Ｐゴシック" charset="0"/>
              </a:rPr>
              <a:t>　</a:t>
            </a:r>
            <a:r>
              <a:rPr lang="en-US" altLang="ja-JP" sz="4000" b="1" dirty="0" smtClean="0">
                <a:ea typeface="ＭＳ Ｐゴシック" charset="0"/>
                <a:cs typeface="ＭＳ Ｐゴシック" charset="0"/>
              </a:rPr>
              <a:t>Circular to Linear </a:t>
            </a:r>
            <a:r>
              <a:rPr lang="en-US" altLang="ja-JP" sz="4000" b="1" dirty="0" err="1" smtClean="0">
                <a:ea typeface="ＭＳ Ｐゴシック" charset="0"/>
                <a:cs typeface="ＭＳ Ｐゴシック" charset="0"/>
              </a:rPr>
              <a:t>e+e</a:t>
            </a:r>
            <a:r>
              <a:rPr lang="en-US" altLang="ja-JP" sz="4000" b="1" dirty="0" smtClean="0">
                <a:ea typeface="ＭＳ Ｐゴシック" charset="0"/>
                <a:cs typeface="ＭＳ Ｐゴシック" charset="0"/>
              </a:rPr>
              <a:t>- Collider </a:t>
            </a:r>
            <a:endParaRPr lang="ja-JP" altLang="en-US" b="1" dirty="0">
              <a:ea typeface="ＭＳ Ｐゴシック" charset="0"/>
              <a:cs typeface="ＭＳ Ｐゴシック" charset="0"/>
            </a:endParaRPr>
          </a:p>
        </p:txBody>
      </p:sp>
      <p:pic>
        <p:nvPicPr>
          <p:cNvPr id="92163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6" t="3403" r="5177" b="3969"/>
          <a:stretch>
            <a:fillRect/>
          </a:stretch>
        </p:blipFill>
        <p:spPr>
          <a:xfrm>
            <a:off x="142545" y="1339627"/>
            <a:ext cx="3332517" cy="3846789"/>
          </a:xfrm>
        </p:spPr>
      </p:pic>
      <p:sp>
        <p:nvSpPr>
          <p:cNvPr id="92165" name="Text Box 9"/>
          <p:cNvSpPr txBox="1">
            <a:spLocks noChangeArrowheads="1"/>
          </p:cNvSpPr>
          <p:nvPr/>
        </p:nvSpPr>
        <p:spPr bwMode="auto">
          <a:xfrm>
            <a:off x="5997171" y="1075237"/>
            <a:ext cx="3131152" cy="1200328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dirty="0" smtClean="0">
                <a:solidFill>
                  <a:srgbClr val="3366FF"/>
                </a:solidFill>
                <a:latin typeface="+mn-lt"/>
              </a:rPr>
              <a:t>Circular</a:t>
            </a:r>
            <a:r>
              <a:rPr lang="en-US" altLang="ja-JP" dirty="0" smtClean="0">
                <a:latin typeface="+mn-lt"/>
              </a:rPr>
              <a:t> </a:t>
            </a:r>
            <a:r>
              <a:rPr lang="en-US" altLang="ja-JP" dirty="0" smtClean="0">
                <a:latin typeface="+mn-lt"/>
              </a:rPr>
              <a:t>to </a:t>
            </a:r>
            <a:r>
              <a:rPr lang="en-US" altLang="ja-JP" dirty="0" smtClean="0">
                <a:solidFill>
                  <a:srgbClr val="FF0000"/>
                </a:solidFill>
                <a:latin typeface="+mn-lt"/>
              </a:rPr>
              <a:t>Linear </a:t>
            </a:r>
            <a:r>
              <a:rPr lang="en-US" altLang="ja-JP" dirty="0" smtClean="0">
                <a:latin typeface="+mn-lt"/>
              </a:rPr>
              <a:t>to mitigate synchrotron radiation energy </a:t>
            </a:r>
            <a:r>
              <a:rPr lang="en-US" altLang="ja-JP" dirty="0" smtClean="0">
                <a:latin typeface="+mn-lt"/>
              </a:rPr>
              <a:t>loss </a:t>
            </a:r>
            <a:r>
              <a:rPr lang="en-US" altLang="ja-JP" dirty="0">
                <a:latin typeface="+mn-lt"/>
              </a:rPr>
              <a:t>, </a:t>
            </a:r>
            <a:endParaRPr lang="en-US" altLang="ja-JP" dirty="0">
              <a:latin typeface="+mn-lt"/>
            </a:endParaRPr>
          </a:p>
        </p:txBody>
      </p:sp>
      <p:pic>
        <p:nvPicPr>
          <p:cNvPr id="92167" name="Picture 1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41" r="11878" b="17497"/>
          <a:stretch/>
        </p:blipFill>
        <p:spPr bwMode="auto">
          <a:xfrm>
            <a:off x="3506425" y="705603"/>
            <a:ext cx="2490745" cy="1850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212148" y="6355773"/>
            <a:ext cx="2838739" cy="365125"/>
          </a:xfrm>
        </p:spPr>
        <p:txBody>
          <a:bodyPr/>
          <a:lstStyle/>
          <a:p>
            <a:pPr algn="l">
              <a:defRPr/>
            </a:pPr>
            <a:r>
              <a:rPr lang="en-US" altLang="ja-JP" dirty="0" smtClean="0">
                <a:solidFill>
                  <a:srgbClr val="A6A6A6"/>
                </a:solidFill>
              </a:rPr>
              <a:t>A. Yamamoto, 160601</a:t>
            </a:r>
            <a:endParaRPr lang="en-US" altLang="ja-JP" dirty="0">
              <a:solidFill>
                <a:srgbClr val="A6A6A6"/>
              </a:solidFill>
            </a:endParaRPr>
          </a:p>
        </p:txBody>
      </p:sp>
      <p:pic>
        <p:nvPicPr>
          <p:cNvPr id="12" name="図 11" descr="07_ILC_rendering_image(landscape)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3273" y="3233354"/>
            <a:ext cx="2151618" cy="1525497"/>
          </a:xfrm>
          <a:prstGeom prst="rect">
            <a:avLst/>
          </a:prstGeom>
        </p:spPr>
      </p:pic>
      <p:grpSp>
        <p:nvGrpSpPr>
          <p:cNvPr id="21" name="Group 14"/>
          <p:cNvGrpSpPr>
            <a:grpSpLocks/>
          </p:cNvGrpSpPr>
          <p:nvPr/>
        </p:nvGrpSpPr>
        <p:grpSpPr bwMode="auto">
          <a:xfrm>
            <a:off x="5459596" y="5333256"/>
            <a:ext cx="3500800" cy="835000"/>
            <a:chOff x="624" y="3648"/>
            <a:chExt cx="4752" cy="369"/>
          </a:xfrm>
        </p:grpSpPr>
        <p:sp>
          <p:nvSpPr>
            <p:cNvPr id="22" name="Rectangle 7"/>
            <p:cNvSpPr>
              <a:spLocks noChangeArrowheads="1"/>
            </p:cNvSpPr>
            <p:nvPr/>
          </p:nvSpPr>
          <p:spPr bwMode="auto">
            <a:xfrm>
              <a:off x="624" y="3648"/>
              <a:ext cx="2016" cy="144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Rectangle 8"/>
            <p:cNvSpPr>
              <a:spLocks noChangeArrowheads="1"/>
            </p:cNvSpPr>
            <p:nvPr/>
          </p:nvSpPr>
          <p:spPr bwMode="auto">
            <a:xfrm>
              <a:off x="3360" y="3648"/>
              <a:ext cx="2016" cy="144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AutoShape 9"/>
            <p:cNvSpPr>
              <a:spLocks noChangeArrowheads="1"/>
            </p:cNvSpPr>
            <p:nvPr/>
          </p:nvSpPr>
          <p:spPr bwMode="auto">
            <a:xfrm>
              <a:off x="2688" y="3696"/>
              <a:ext cx="288" cy="48"/>
            </a:xfrm>
            <a:prstGeom prst="rightArrow">
              <a:avLst>
                <a:gd name="adj1" fmla="val 50000"/>
                <a:gd name="adj2" fmla="val 150000"/>
              </a:avLst>
            </a:prstGeom>
            <a:solidFill>
              <a:srgbClr val="00FF00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AutoShape 10"/>
            <p:cNvSpPr>
              <a:spLocks noChangeArrowheads="1"/>
            </p:cNvSpPr>
            <p:nvPr/>
          </p:nvSpPr>
          <p:spPr bwMode="auto">
            <a:xfrm rot="10800000">
              <a:off x="3024" y="3696"/>
              <a:ext cx="288" cy="48"/>
            </a:xfrm>
            <a:prstGeom prst="rightArrow">
              <a:avLst>
                <a:gd name="adj1" fmla="val 50000"/>
                <a:gd name="adj2" fmla="val 150000"/>
              </a:avLst>
            </a:prstGeom>
            <a:solidFill>
              <a:srgbClr val="00FF00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Text Box 11"/>
            <p:cNvSpPr txBox="1">
              <a:spLocks noChangeArrowheads="1"/>
            </p:cNvSpPr>
            <p:nvPr/>
          </p:nvSpPr>
          <p:spPr bwMode="auto">
            <a:xfrm>
              <a:off x="1056" y="3840"/>
              <a:ext cx="1421" cy="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000" kern="0" dirty="0">
                  <a:solidFill>
                    <a:sysClr val="windowText" lastClr="000000"/>
                  </a:solidFill>
                </a:rPr>
                <a:t>e</a:t>
              </a:r>
              <a:r>
                <a:rPr kumimoji="0" lang="en-US" altLang="ja-JP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-  </a:t>
              </a:r>
              <a:r>
                <a:rPr kumimoji="0" lang="en-US" altLang="ja-JP" sz="2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Linac</a:t>
              </a:r>
              <a:r>
                <a:rPr kumimoji="0" lang="en-US" altLang="ja-JP" sz="2000" b="0" i="0" u="none" strike="noStrike" kern="0" cap="none" spc="0" normalizeH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 </a:t>
              </a:r>
              <a:endParaRPr kumimoji="0" lang="ja-JP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Text Box 12"/>
            <p:cNvSpPr txBox="1">
              <a:spLocks noChangeArrowheads="1"/>
            </p:cNvSpPr>
            <p:nvPr/>
          </p:nvSpPr>
          <p:spPr bwMode="auto">
            <a:xfrm>
              <a:off x="3792" y="3840"/>
              <a:ext cx="1392" cy="177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000" kern="0" dirty="0">
                  <a:solidFill>
                    <a:sysClr val="windowText" lastClr="000000"/>
                  </a:solidFill>
                </a:rPr>
                <a:t>e</a:t>
              </a:r>
              <a:r>
                <a:rPr kumimoji="0" lang="en-US" altLang="ja-JP" sz="2000" kern="0" dirty="0" smtClean="0">
                  <a:solidFill>
                    <a:sysClr val="windowText" lastClr="000000"/>
                  </a:solidFill>
                </a:rPr>
                <a:t>+ </a:t>
              </a:r>
              <a:r>
                <a:rPr kumimoji="0" lang="en-US" altLang="ja-JP" sz="2000" kern="0" dirty="0" err="1" smtClean="0">
                  <a:solidFill>
                    <a:sysClr val="windowText" lastClr="000000"/>
                  </a:solidFill>
                </a:rPr>
                <a:t>Linac</a:t>
              </a:r>
              <a:r>
                <a:rPr kumimoji="0" lang="en-US" altLang="ja-JP" sz="2000" kern="0" dirty="0" smtClean="0">
                  <a:solidFill>
                    <a:sysClr val="windowText" lastClr="000000"/>
                  </a:solidFill>
                </a:rPr>
                <a:t> </a:t>
              </a:r>
              <a:endParaRPr kumimoji="0" lang="ja-JP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AutoShape 13"/>
            <p:cNvSpPr>
              <a:spLocks noChangeArrowheads="1"/>
            </p:cNvSpPr>
            <p:nvPr/>
          </p:nvSpPr>
          <p:spPr bwMode="auto">
            <a:xfrm rot="2565255">
              <a:off x="2928" y="3648"/>
              <a:ext cx="144" cy="144"/>
            </a:xfrm>
            <a:prstGeom prst="star4">
              <a:avLst>
                <a:gd name="adj" fmla="val 12500"/>
              </a:avLst>
            </a:prstGeom>
            <a:solidFill>
              <a:srgbClr val="FF0000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29" name="Picture 4" descr="910506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13940" y="3227078"/>
            <a:ext cx="2256779" cy="1531775"/>
          </a:xfrm>
          <a:prstGeom prst="rect">
            <a:avLst/>
          </a:prstGeom>
          <a:noFill/>
        </p:spPr>
      </p:pic>
      <p:pic>
        <p:nvPicPr>
          <p:cNvPr id="30" name="図 29" descr="txp_fig.bm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>
            <a:lum/>
          </a:blip>
          <a:stretch>
            <a:fillRect/>
          </a:stretch>
        </p:blipFill>
        <p:spPr>
          <a:xfrm>
            <a:off x="5349850" y="2493103"/>
            <a:ext cx="3210160" cy="609846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3620576" y="2623495"/>
            <a:ext cx="18390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Energy-loss/turn</a:t>
            </a:r>
            <a:endParaRPr kumimoji="1" lang="ja-JP" altLang="en-US" sz="1600" dirty="0"/>
          </a:p>
        </p:txBody>
      </p:sp>
      <p:pic>
        <p:nvPicPr>
          <p:cNvPr id="32" name="Picture 5" descr="ringcollider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724606" y="4805416"/>
            <a:ext cx="1308298" cy="1350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右矢印 3"/>
          <p:cNvSpPr/>
          <p:nvPr/>
        </p:nvSpPr>
        <p:spPr>
          <a:xfrm>
            <a:off x="5997170" y="3919977"/>
            <a:ext cx="540418" cy="31359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5997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下矢印 10"/>
          <p:cNvSpPr/>
          <p:nvPr/>
        </p:nvSpPr>
        <p:spPr>
          <a:xfrm>
            <a:off x="5202373" y="1653640"/>
            <a:ext cx="254000" cy="2253166"/>
          </a:xfrm>
          <a:prstGeom prst="downArrow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1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7" name="日付プレースホルダー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  <a:latin typeface="Arial"/>
                <a:ea typeface="Arial Unicode MS"/>
                <a:cs typeface="Arial Unicode MS"/>
              </a:rPr>
              <a:t>A. Yamamoto, 160601</a:t>
            </a:r>
            <a:endParaRPr lang="en-US" altLang="ja-JP" dirty="0">
              <a:solidFill>
                <a:srgbClr val="FFFFFF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9" name="スライド番号プレースホルダー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B85ABE-900B-5F41-A7E2-B293305521C4}" type="slidenum">
              <a:rPr lang="en-US" altLang="ja-JP" sz="1600" smtClean="0">
                <a:solidFill>
                  <a:srgbClr val="FFFFFF"/>
                </a:solidFill>
                <a:latin typeface="Arial"/>
                <a:ea typeface="Arial Unicode MS"/>
                <a:cs typeface="Arial Unicode MS"/>
              </a:rPr>
              <a:pPr>
                <a:defRPr/>
              </a:pPr>
              <a:t>30</a:t>
            </a:fld>
            <a:endParaRPr lang="en-US" altLang="ja-JP" sz="1600" dirty="0">
              <a:solidFill>
                <a:srgbClr val="FFFFFF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704601" y="67884"/>
            <a:ext cx="8229600" cy="567151"/>
          </a:xfrm>
          <a:prstGeom prst="rect">
            <a:avLst/>
          </a:prstGeom>
          <a:solidFill>
            <a:srgbClr val="FFFFFF"/>
          </a:solidFill>
        </p:spPr>
        <p:txBody>
          <a:bodyPr anchor="ctr">
            <a:normAutofit fontScale="90000"/>
          </a:bodyPr>
          <a:lstStyle/>
          <a:p>
            <a:r>
              <a:rPr lang="en-GB" b="1" dirty="0" smtClean="0">
                <a:latin typeface="Calibri"/>
                <a:cs typeface="Calibri"/>
              </a:rPr>
              <a:t>Cavity/</a:t>
            </a:r>
            <a:r>
              <a:rPr lang="en-GB" b="1" dirty="0" err="1" smtClean="0">
                <a:latin typeface="Calibri"/>
                <a:cs typeface="Calibri"/>
              </a:rPr>
              <a:t>Cryomodule</a:t>
            </a:r>
            <a:r>
              <a:rPr lang="en-GB" b="1" dirty="0" smtClean="0">
                <a:latin typeface="Calibri"/>
                <a:cs typeface="Calibri"/>
              </a:rPr>
              <a:t> Fabrication</a:t>
            </a:r>
            <a:endParaRPr lang="en-GB" sz="2800" b="1" dirty="0">
              <a:solidFill>
                <a:srgbClr val="3366FF"/>
              </a:solidFill>
              <a:latin typeface="Calibri"/>
              <a:ea typeface="ＭＳ Ｐゴシック"/>
              <a:cs typeface="Calibri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897572" y="1266762"/>
            <a:ext cx="4036629" cy="338554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Purchasing Material/Sub-component</a:t>
            </a:r>
            <a:endParaRPr lang="ja-JP" altLang="en-US" sz="160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910270" y="1943103"/>
            <a:ext cx="3747780" cy="338554"/>
          </a:xfrm>
          <a:prstGeom prst="rect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Manufacturing Cavity</a:t>
            </a:r>
            <a:r>
              <a:rPr lang="ja-JP" altLang="en-US" sz="16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：</a:t>
            </a:r>
            <a:endParaRPr lang="en-US" altLang="ja-JP" sz="1600" dirty="0">
              <a:solidFill>
                <a:srgbClr val="3366FF"/>
              </a:solidFill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910272" y="2584829"/>
            <a:ext cx="1963799" cy="338554"/>
          </a:xfrm>
          <a:prstGeom prst="rect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Processing Surface</a:t>
            </a:r>
            <a:endParaRPr lang="en-US" altLang="ja-JP" sz="1600" dirty="0">
              <a:solidFill>
                <a:srgbClr val="3366FF"/>
              </a:solidFill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910272" y="3142736"/>
            <a:ext cx="3623871" cy="338554"/>
          </a:xfrm>
          <a:prstGeom prst="rect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Assembling </a:t>
            </a:r>
            <a:r>
              <a:rPr lang="en-US" altLang="ja-JP" sz="1600" dirty="0" err="1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LHe</a:t>
            </a:r>
            <a:r>
              <a:rPr lang="en-US" altLang="ja-JP" sz="16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-Tank </a:t>
            </a:r>
            <a:r>
              <a:rPr lang="ja-JP" altLang="en-US" sz="16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：</a:t>
            </a:r>
            <a:endParaRPr lang="en-US" altLang="ja-JP" sz="1600" dirty="0">
              <a:solidFill>
                <a:srgbClr val="3366FF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910271" y="3914235"/>
            <a:ext cx="1929334" cy="3385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Qualifying </a:t>
            </a:r>
            <a:r>
              <a:rPr lang="en-US" altLang="ja-JP" sz="16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Cavity</a:t>
            </a:r>
            <a:r>
              <a:rPr lang="ja-JP" altLang="en-US" sz="16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：</a:t>
            </a:r>
            <a:endParaRPr lang="en-US" altLang="ja-JP" sz="1600" dirty="0">
              <a:solidFill>
                <a:srgbClr val="3366FF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892929" y="5236868"/>
            <a:ext cx="3765122" cy="338554"/>
          </a:xfrm>
          <a:prstGeom prst="rect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dirty="0" err="1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Cryomodule</a:t>
            </a:r>
            <a:r>
              <a:rPr lang="en-US" altLang="ja-JP" sz="16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 Assembly</a:t>
            </a:r>
            <a:r>
              <a:rPr lang="en-US" altLang="ja-JP" sz="16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:</a:t>
            </a:r>
            <a:endParaRPr lang="en-US" altLang="ja-JP" sz="160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3" name="下矢印 22"/>
          <p:cNvSpPr/>
          <p:nvPr/>
        </p:nvSpPr>
        <p:spPr>
          <a:xfrm>
            <a:off x="5189671" y="4875192"/>
            <a:ext cx="254000" cy="361677"/>
          </a:xfrm>
          <a:prstGeom prst="downArrow">
            <a:avLst/>
          </a:prstGeom>
          <a:solidFill>
            <a:srgbClr val="FF6600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1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25" name="図 24" descr="cryomodule_2008_low_tran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828" y="3957889"/>
            <a:ext cx="3305558" cy="1983335"/>
          </a:xfrm>
          <a:prstGeom prst="rect">
            <a:avLst/>
          </a:prstGeom>
          <a:noFill/>
          <a:ln>
            <a:solidFill>
              <a:srgbClr val="3366FF"/>
            </a:solidFill>
          </a:ln>
        </p:spPr>
      </p:pic>
      <p:sp>
        <p:nvSpPr>
          <p:cNvPr id="26" name="左中かっこ 25"/>
          <p:cNvSpPr/>
          <p:nvPr/>
        </p:nvSpPr>
        <p:spPr bwMode="auto">
          <a:xfrm>
            <a:off x="4366492" y="1229710"/>
            <a:ext cx="350958" cy="2305566"/>
          </a:xfrm>
          <a:prstGeom prst="leftBrace">
            <a:avLst>
              <a:gd name="adj1" fmla="val 27564"/>
              <a:gd name="adj2" fmla="val 35405"/>
            </a:avLst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1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29" name="図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216" y="1329137"/>
            <a:ext cx="3402925" cy="8619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0" name="テキスト ボックス 29"/>
          <p:cNvSpPr txBox="1"/>
          <p:nvPr/>
        </p:nvSpPr>
        <p:spPr>
          <a:xfrm>
            <a:off x="4910271" y="4505859"/>
            <a:ext cx="4163438" cy="338554"/>
          </a:xfrm>
          <a:prstGeom prst="rect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Cavity String Assembly</a:t>
            </a:r>
            <a:r>
              <a:rPr lang="ja-JP" altLang="en-US" sz="16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：</a:t>
            </a:r>
            <a:endParaRPr lang="en-US" altLang="ja-JP" sz="1600" dirty="0">
              <a:solidFill>
                <a:srgbClr val="3366FF"/>
              </a:solidFill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31" name="左中かっこ 30"/>
          <p:cNvSpPr/>
          <p:nvPr/>
        </p:nvSpPr>
        <p:spPr bwMode="auto">
          <a:xfrm>
            <a:off x="4366492" y="4505859"/>
            <a:ext cx="350958" cy="1100341"/>
          </a:xfrm>
          <a:prstGeom prst="leftBrace">
            <a:avLst>
              <a:gd name="adj1" fmla="val 27564"/>
              <a:gd name="adj2" fmla="val 35405"/>
            </a:avLst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1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838723" y="5706046"/>
            <a:ext cx="1780956" cy="338554"/>
          </a:xfrm>
          <a:prstGeom prst="rect">
            <a:avLst/>
          </a:prstGeom>
          <a:solidFill>
            <a:srgbClr val="85E0FF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Qualifying </a:t>
            </a:r>
            <a:r>
              <a:rPr lang="en-US" altLang="ja-JP" sz="16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CMs</a:t>
            </a:r>
            <a:r>
              <a:rPr lang="ja-JP" altLang="en-US" sz="16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：</a:t>
            </a:r>
            <a:endParaRPr lang="en-US" altLang="ja-JP" sz="1600" dirty="0">
              <a:solidFill>
                <a:srgbClr val="3366FF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33" name="Picture 9" descr="cavityassy-annotated.pdf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189" t="28441" r="9150" b="24904"/>
          <a:stretch/>
        </p:blipFill>
        <p:spPr>
          <a:xfrm>
            <a:off x="333979" y="2372308"/>
            <a:ext cx="3815337" cy="1503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5785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43596" y="18632"/>
            <a:ext cx="7777481" cy="580450"/>
          </a:xfrm>
          <a:solidFill>
            <a:srgbClr val="FFFFFF"/>
          </a:solidFill>
        </p:spPr>
        <p:txBody>
          <a:bodyPr/>
          <a:lstStyle/>
          <a:p>
            <a:r>
              <a:rPr kumimoji="1" lang="en-US" altLang="ja-JP" sz="3200" b="1" dirty="0" smtClean="0">
                <a:latin typeface="Calibri"/>
                <a:cs typeface="Calibri"/>
              </a:rPr>
              <a:t>A Model for </a:t>
            </a:r>
            <a:r>
              <a:rPr kumimoji="1" lang="en-US" altLang="ja-JP" sz="3200" b="1" dirty="0" smtClean="0">
                <a:latin typeface="Calibri"/>
                <a:cs typeface="Calibri"/>
              </a:rPr>
              <a:t>Cavity/CM Industrialization</a:t>
            </a:r>
            <a:r>
              <a:rPr kumimoji="1" lang="en-US" altLang="ja-JP" sz="3200" b="1" dirty="0" smtClean="0">
                <a:latin typeface="Calibri"/>
                <a:cs typeface="Calibri"/>
              </a:rPr>
              <a:t/>
            </a:r>
            <a:br>
              <a:rPr kumimoji="1" lang="en-US" altLang="ja-JP" sz="3200" b="1" dirty="0" smtClean="0">
                <a:latin typeface="Calibri"/>
                <a:cs typeface="Calibri"/>
              </a:rPr>
            </a:br>
            <a:endParaRPr kumimoji="1" lang="ja-JP" altLang="en-US" sz="2000" b="1" dirty="0">
              <a:solidFill>
                <a:srgbClr val="3366FF"/>
              </a:solidFill>
              <a:latin typeface="Calibri"/>
              <a:cs typeface="Calibri"/>
            </a:endParaRPr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2861078"/>
              </p:ext>
            </p:extLst>
          </p:nvPr>
        </p:nvGraphicFramePr>
        <p:xfrm>
          <a:off x="247415" y="1043955"/>
          <a:ext cx="8678046" cy="521716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919483"/>
                <a:gridCol w="1352529"/>
                <a:gridCol w="1602013"/>
                <a:gridCol w="1451494"/>
                <a:gridCol w="1352527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Step hosted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FFFF00"/>
                          </a:solidFill>
                        </a:rPr>
                        <a:t>Industry</a:t>
                      </a:r>
                      <a:endParaRPr kumimoji="1" lang="ja-JP" altLang="en-US" sz="16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FFFF00"/>
                          </a:solidFill>
                        </a:rPr>
                        <a:t>Industry/Laboratory</a:t>
                      </a:r>
                      <a:endParaRPr kumimoji="1" lang="ja-JP" altLang="en-US" sz="16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</a:rPr>
                        <a:t>Hub-laboratory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</a:rPr>
                        <a:t>ILC Host-laboratory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CCFFCC"/>
                          </a:solidFill>
                        </a:rPr>
                        <a:t>Regional constraint</a:t>
                      </a:r>
                      <a:endParaRPr kumimoji="1" lang="ja-JP" altLang="en-US" sz="1600" dirty="0">
                        <a:solidFill>
                          <a:srgbClr val="CCFFCC"/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CCFFCC"/>
                          </a:solidFill>
                        </a:rPr>
                        <a:t>no</a:t>
                      </a:r>
                      <a:endParaRPr kumimoji="1" lang="ja-JP" altLang="en-US" sz="1600" dirty="0">
                        <a:solidFill>
                          <a:srgbClr val="CCFFCC"/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CCFFCC"/>
                          </a:solidFill>
                        </a:rPr>
                        <a:t>yes or no</a:t>
                      </a:r>
                      <a:endParaRPr kumimoji="1" lang="ja-JP" altLang="en-US" sz="1600" dirty="0">
                        <a:solidFill>
                          <a:srgbClr val="CCFFCC"/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CCFFCC"/>
                          </a:solidFill>
                        </a:rPr>
                        <a:t>yes</a:t>
                      </a:r>
                      <a:endParaRPr kumimoji="1" lang="ja-JP" altLang="en-US" sz="1600" dirty="0">
                        <a:solidFill>
                          <a:srgbClr val="CCFFCC"/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CCFFCC"/>
                          </a:solidFill>
                        </a:rPr>
                        <a:t>yes</a:t>
                      </a:r>
                      <a:endParaRPr kumimoji="1" lang="ja-JP" altLang="en-US" sz="1600" dirty="0">
                        <a:solidFill>
                          <a:srgbClr val="CCFFCC"/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Sub-comp/material</a:t>
                      </a:r>
                    </a:p>
                    <a:p>
                      <a:r>
                        <a:rPr kumimoji="1" lang="en-US" altLang="ja-JP" sz="1600" dirty="0" smtClean="0"/>
                        <a:t>-</a:t>
                      </a:r>
                      <a:r>
                        <a:rPr kumimoji="1" lang="en-US" altLang="ja-JP" sz="1600" baseline="0" dirty="0" smtClean="0"/>
                        <a:t> Production/P</a:t>
                      </a:r>
                      <a:r>
                        <a:rPr kumimoji="1" lang="en-US" altLang="ja-JP" sz="1600" dirty="0" smtClean="0"/>
                        <a:t>rocurement</a:t>
                      </a:r>
                      <a:r>
                        <a:rPr kumimoji="1" lang="en-US" altLang="ja-JP" sz="1600" baseline="0" dirty="0" smtClean="0"/>
                        <a:t>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>
                          <a:solidFill>
                            <a:srgbClr val="FFFF00"/>
                          </a:solidFill>
                        </a:rPr>
                        <a:t>Nb</a:t>
                      </a:r>
                      <a:r>
                        <a:rPr kumimoji="1" lang="en-US" altLang="ja-JP" sz="1400" dirty="0" smtClean="0">
                          <a:solidFill>
                            <a:srgbClr val="FFFF00"/>
                          </a:solidFill>
                        </a:rPr>
                        <a:t>, Ti, specific comp. …</a:t>
                      </a:r>
                      <a:endParaRPr kumimoji="1" lang="ja-JP" altLang="en-US" sz="14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CCFFCC"/>
                          </a:solidFill>
                        </a:rPr>
                        <a:t>Procurement</a:t>
                      </a:r>
                      <a:endParaRPr kumimoji="1" lang="ja-JP" altLang="en-US" sz="1600" dirty="0">
                        <a:solidFill>
                          <a:srgbClr val="CCFF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9-cell Cavity </a:t>
                      </a:r>
                    </a:p>
                    <a:p>
                      <a:r>
                        <a:rPr kumimoji="1" lang="en-US" altLang="ja-JP" sz="1600" dirty="0" smtClean="0"/>
                        <a:t>-</a:t>
                      </a:r>
                      <a:r>
                        <a:rPr kumimoji="1" lang="en-US" altLang="ja-JP" sz="1600" baseline="0" dirty="0" smtClean="0"/>
                        <a:t> M</a:t>
                      </a:r>
                      <a:r>
                        <a:rPr kumimoji="1" lang="en-US" altLang="ja-JP" sz="1600" dirty="0" smtClean="0"/>
                        <a:t>anufacturing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rgbClr val="FFFF00"/>
                          </a:solidFill>
                        </a:rPr>
                        <a:t>9-cell</a:t>
                      </a:r>
                      <a:r>
                        <a:rPr kumimoji="1" lang="en-US" altLang="ja-JP" sz="1400" baseline="0" dirty="0" smtClean="0">
                          <a:solidFill>
                            <a:srgbClr val="FFFF00"/>
                          </a:solidFill>
                        </a:rPr>
                        <a:t>-cavity, </a:t>
                      </a:r>
                    </a:p>
                    <a:p>
                      <a:r>
                        <a:rPr kumimoji="1" lang="en-US" altLang="ja-JP" sz="1400" baseline="0" dirty="0" smtClean="0">
                          <a:solidFill>
                            <a:srgbClr val="FFFF00"/>
                          </a:solidFill>
                        </a:rPr>
                        <a:t>Process, </a:t>
                      </a:r>
                    </a:p>
                    <a:p>
                      <a:r>
                        <a:rPr kumimoji="1" lang="en-US" altLang="ja-JP" sz="1400" baseline="0" dirty="0" smtClean="0">
                          <a:solidFill>
                            <a:srgbClr val="FFFF00"/>
                          </a:solidFill>
                        </a:rPr>
                        <a:t>He-Jacketing</a:t>
                      </a:r>
                      <a:endParaRPr kumimoji="1" lang="ja-JP" altLang="en-US" sz="14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sz="1600" dirty="0" smtClean="0"/>
                    </a:p>
                    <a:p>
                      <a:r>
                        <a:rPr kumimoji="1" lang="en-US" altLang="ja-JP" sz="1600" dirty="0" smtClean="0"/>
                        <a:t>Procurement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9-cell Cavity</a:t>
                      </a:r>
                    </a:p>
                    <a:p>
                      <a:r>
                        <a:rPr kumimoji="1" lang="en-US" altLang="ja-JP" sz="1600" dirty="0" smtClean="0"/>
                        <a:t>-</a:t>
                      </a:r>
                      <a:r>
                        <a:rPr kumimoji="1" lang="en-US" altLang="ja-JP" sz="1600" baseline="0" dirty="0" smtClean="0"/>
                        <a:t> </a:t>
                      </a:r>
                      <a:r>
                        <a:rPr kumimoji="1" lang="en-US" altLang="ja-JP" sz="1600" dirty="0" smtClean="0"/>
                        <a:t>Performance</a:t>
                      </a:r>
                      <a:r>
                        <a:rPr kumimoji="1" lang="en-US" altLang="ja-JP" sz="1600" baseline="0" dirty="0" smtClean="0"/>
                        <a:t> </a:t>
                      </a:r>
                      <a:r>
                        <a:rPr kumimoji="1" lang="en-US" altLang="ja-JP" sz="1600" dirty="0" smtClean="0"/>
                        <a:t>Test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FFFF00"/>
                          </a:solidFill>
                        </a:rPr>
                        <a:t>Cold, gradient</a:t>
                      </a:r>
                      <a:r>
                        <a:rPr kumimoji="1" lang="en-US" altLang="ja-JP" sz="1600" baseline="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kumimoji="1" lang="en-US" altLang="ja-JP" sz="1600" dirty="0" smtClean="0">
                          <a:solidFill>
                            <a:srgbClr val="FFFF00"/>
                          </a:solidFill>
                        </a:rPr>
                        <a:t>test</a:t>
                      </a:r>
                      <a:endParaRPr kumimoji="1" lang="ja-JP" altLang="en-US" sz="16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err="1" smtClean="0"/>
                        <a:t>Cryomodule</a:t>
                      </a:r>
                      <a:r>
                        <a:rPr kumimoji="1" lang="en-US" altLang="ja-JP" sz="1600" dirty="0" smtClean="0"/>
                        <a:t> component</a:t>
                      </a:r>
                    </a:p>
                    <a:p>
                      <a:r>
                        <a:rPr kumimoji="1" lang="en-US" altLang="ja-JP" sz="1600" dirty="0" smtClean="0"/>
                        <a:t>-</a:t>
                      </a:r>
                      <a:r>
                        <a:rPr kumimoji="1" lang="en-US" altLang="ja-JP" sz="1600" baseline="0" dirty="0" smtClean="0"/>
                        <a:t> M</a:t>
                      </a:r>
                      <a:r>
                        <a:rPr kumimoji="1" lang="en-US" altLang="ja-JP" sz="1600" dirty="0" smtClean="0"/>
                        <a:t>anufacturing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FFFF00"/>
                          </a:solidFill>
                        </a:rPr>
                        <a:t>V. vessel, cold-mass ...</a:t>
                      </a:r>
                      <a:endParaRPr kumimoji="1" lang="ja-JP" altLang="en-US" sz="16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CCFFCC"/>
                          </a:solidFill>
                        </a:rPr>
                        <a:t> Procurement</a:t>
                      </a:r>
                      <a:endParaRPr kumimoji="1" lang="ja-JP" altLang="en-US" sz="1600" dirty="0">
                        <a:solidFill>
                          <a:srgbClr val="CCFFCC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err="1" smtClean="0"/>
                        <a:t>Cryomodule</a:t>
                      </a:r>
                      <a:r>
                        <a:rPr kumimoji="1" lang="en-US" altLang="ja-JP" sz="1600" dirty="0" smtClean="0"/>
                        <a:t>/Cavity</a:t>
                      </a:r>
                      <a:endParaRPr kumimoji="1" lang="en-US" altLang="ja-JP" sz="1600" baseline="0" dirty="0" smtClean="0"/>
                    </a:p>
                    <a:p>
                      <a:r>
                        <a:rPr kumimoji="1" lang="en-US" altLang="ja-JP" sz="1600" baseline="0" dirty="0" smtClean="0"/>
                        <a:t>- Assembly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err="1" smtClean="0">
                          <a:solidFill>
                            <a:srgbClr val="3366FF"/>
                          </a:solidFill>
                        </a:rPr>
                        <a:t>Cav</a:t>
                      </a:r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-</a:t>
                      </a:r>
                      <a:r>
                        <a:rPr kumimoji="1" lang="en-US" altLang="ja-JP" sz="1600" baseline="0" dirty="0" smtClean="0">
                          <a:solidFill>
                            <a:srgbClr val="3366FF"/>
                          </a:solidFill>
                        </a:rPr>
                        <a:t>string/</a:t>
                      </a:r>
                    </a:p>
                    <a:p>
                      <a:r>
                        <a:rPr kumimoji="1" lang="en-US" altLang="ja-JP" sz="1600" baseline="0" dirty="0" smtClean="0">
                          <a:solidFill>
                            <a:srgbClr val="3366FF"/>
                          </a:solidFill>
                        </a:rPr>
                        <a:t>CM-assembly</a:t>
                      </a:r>
                      <a:endParaRPr kumimoji="1" lang="ja-JP" altLang="en-US" sz="1600" dirty="0">
                        <a:solidFill>
                          <a:srgbClr val="3366FF"/>
                        </a:solidFill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SCRF </a:t>
                      </a:r>
                      <a:r>
                        <a:rPr kumimoji="1" lang="en-US" altLang="ja-JP" sz="1600" dirty="0" err="1" smtClean="0"/>
                        <a:t>Cryomodule</a:t>
                      </a:r>
                      <a:r>
                        <a:rPr kumimoji="1" lang="en-US" altLang="ja-JP" sz="1600" dirty="0" smtClean="0"/>
                        <a:t> </a:t>
                      </a:r>
                    </a:p>
                    <a:p>
                      <a:r>
                        <a:rPr kumimoji="1" lang="en-US" altLang="ja-JP" sz="1600" dirty="0" smtClean="0"/>
                        <a:t>- </a:t>
                      </a:r>
                      <a:r>
                        <a:rPr kumimoji="1" lang="en-US" altLang="ja-JP" sz="1600" dirty="0" err="1" smtClean="0"/>
                        <a:t>Perofrmance</a:t>
                      </a:r>
                      <a:r>
                        <a:rPr kumimoji="1" lang="en-US" altLang="ja-JP" sz="1600" dirty="0" smtClean="0"/>
                        <a:t> Test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FFFFFF"/>
                          </a:solidFill>
                        </a:rPr>
                        <a:t>Cold,</a:t>
                      </a:r>
                      <a:r>
                        <a:rPr kumimoji="1" lang="en-US" altLang="ja-JP" sz="1600" baseline="0" dirty="0" smtClean="0">
                          <a:solidFill>
                            <a:srgbClr val="FFFFFF"/>
                          </a:solidFill>
                        </a:rPr>
                        <a:t> gradient test</a:t>
                      </a:r>
                      <a:endParaRPr kumimoji="1" lang="ja-JP" altLang="en-US" sz="160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Accelerator</a:t>
                      </a:r>
                      <a:r>
                        <a:rPr kumimoji="1" lang="en-US" altLang="ja-JP" sz="1800" baseline="0" dirty="0" smtClean="0"/>
                        <a:t> i</a:t>
                      </a:r>
                      <a:r>
                        <a:rPr kumimoji="1" lang="en-US" altLang="ja-JP" sz="1800" dirty="0" smtClean="0"/>
                        <a:t>ntegration, Commissioning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chemeClr val="bg1"/>
                          </a:solidFill>
                        </a:rPr>
                        <a:t>Accelerator</a:t>
                      </a:r>
                      <a:r>
                        <a:rPr kumimoji="1" lang="en-US" altLang="ja-JP" sz="1800" baseline="0" dirty="0" smtClean="0">
                          <a:solidFill>
                            <a:schemeClr val="bg1"/>
                          </a:solidFill>
                        </a:rPr>
                        <a:t> sys. </a:t>
                      </a:r>
                      <a:r>
                        <a:rPr kumimoji="1" lang="en-US" altLang="ja-JP" sz="1800" baseline="0" dirty="0" err="1" smtClean="0">
                          <a:solidFill>
                            <a:schemeClr val="bg1"/>
                          </a:solidFill>
                        </a:rPr>
                        <a:t>Integ</a:t>
                      </a:r>
                      <a:r>
                        <a:rPr kumimoji="1" lang="en-US" altLang="ja-JP" sz="1800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792438" y="6361269"/>
            <a:ext cx="2133023" cy="365125"/>
          </a:xfrm>
        </p:spPr>
        <p:txBody>
          <a:bodyPr/>
          <a:lstStyle/>
          <a:p>
            <a:pPr algn="r"/>
            <a:fld id="{AAB6FA28-7AEC-3F43-9C2D-3DB969CFEC6A}" type="slidenum">
              <a:rPr lang="en-US" smtClean="0">
                <a:solidFill>
                  <a:srgbClr val="000000"/>
                </a:solidFill>
                <a:latin typeface="Calibri"/>
                <a:ea typeface="Arial Unicode MS"/>
                <a:cs typeface="Calibri"/>
              </a:rPr>
              <a:pPr algn="r"/>
              <a:t>31</a:t>
            </a:fld>
            <a:endParaRPr lang="en-US" dirty="0">
              <a:solidFill>
                <a:srgbClr val="000000"/>
              </a:solidFill>
              <a:latin typeface="Calibri"/>
              <a:ea typeface="Arial Unicode MS"/>
              <a:cs typeface="Calibri"/>
            </a:endParaRPr>
          </a:p>
        </p:txBody>
      </p:sp>
      <p:sp>
        <p:nvSpPr>
          <p:cNvPr id="20" name="屈折矢印 19"/>
          <p:cNvSpPr/>
          <p:nvPr/>
        </p:nvSpPr>
        <p:spPr>
          <a:xfrm flipV="1">
            <a:off x="5906643" y="4770120"/>
            <a:ext cx="928370" cy="340360"/>
          </a:xfrm>
          <a:prstGeom prst="bentUpArrow">
            <a:avLst>
              <a:gd name="adj1" fmla="val 28704"/>
              <a:gd name="adj2" fmla="val 25000"/>
              <a:gd name="adj3" fmla="val 46296"/>
            </a:avLst>
          </a:prstGeom>
          <a:solidFill>
            <a:srgbClr val="3366FF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solidFill>
                <a:srgbClr val="000000"/>
              </a:solidFill>
              <a:latin typeface="Calibri"/>
              <a:ea typeface="Arial Unicode MS" pitchFamily="34" charset="-128"/>
              <a:cs typeface="Calibri"/>
            </a:endParaRPr>
          </a:p>
        </p:txBody>
      </p:sp>
      <p:sp>
        <p:nvSpPr>
          <p:cNvPr id="21" name="屈折矢印 20"/>
          <p:cNvSpPr/>
          <p:nvPr/>
        </p:nvSpPr>
        <p:spPr>
          <a:xfrm flipV="1">
            <a:off x="4521200" y="4102100"/>
            <a:ext cx="1384300" cy="551180"/>
          </a:xfrm>
          <a:prstGeom prst="bentUpArrow">
            <a:avLst>
              <a:gd name="adj1" fmla="val 18156"/>
              <a:gd name="adj2" fmla="val 25000"/>
              <a:gd name="adj3" fmla="val 25000"/>
            </a:avLst>
          </a:prstGeom>
          <a:solidFill>
            <a:srgbClr val="3366FF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solidFill>
                <a:srgbClr val="000000"/>
              </a:solidFill>
              <a:latin typeface="Calibri"/>
              <a:ea typeface="Arial Unicode MS" pitchFamily="34" charset="-128"/>
              <a:cs typeface="Calibri"/>
            </a:endParaRPr>
          </a:p>
        </p:txBody>
      </p:sp>
      <p:sp>
        <p:nvSpPr>
          <p:cNvPr id="24" name="右矢印 23"/>
          <p:cNvSpPr/>
          <p:nvPr/>
        </p:nvSpPr>
        <p:spPr>
          <a:xfrm>
            <a:off x="4602480" y="2230534"/>
            <a:ext cx="1615440" cy="193055"/>
          </a:xfrm>
          <a:prstGeom prst="rightArrow">
            <a:avLst/>
          </a:prstGeom>
          <a:solidFill>
            <a:srgbClr val="3366FF"/>
          </a:solidFill>
          <a:ln>
            <a:solidFill>
              <a:schemeClr val="tx1"/>
            </a:solidFill>
            <a:prstDash val="solid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solidFill>
                <a:srgbClr val="000000"/>
              </a:solidFill>
              <a:latin typeface="Calibri"/>
              <a:ea typeface="Arial Unicode MS" pitchFamily="34" charset="-128"/>
              <a:cs typeface="Calibri"/>
            </a:endParaRPr>
          </a:p>
        </p:txBody>
      </p:sp>
      <p:sp>
        <p:nvSpPr>
          <p:cNvPr id="26" name="曲折矢印 25"/>
          <p:cNvSpPr/>
          <p:nvPr/>
        </p:nvSpPr>
        <p:spPr>
          <a:xfrm flipH="1" flipV="1">
            <a:off x="4592322" y="2343133"/>
            <a:ext cx="1696720" cy="396239"/>
          </a:xfrm>
          <a:prstGeom prst="bentArrow">
            <a:avLst>
              <a:gd name="adj1" fmla="val 25000"/>
              <a:gd name="adj2" fmla="val 15979"/>
              <a:gd name="adj3" fmla="val 35631"/>
              <a:gd name="adj4" fmla="val 43750"/>
            </a:avLst>
          </a:prstGeom>
          <a:solidFill>
            <a:srgbClr val="3366FF"/>
          </a:solidFill>
          <a:ln>
            <a:solidFill>
              <a:schemeClr val="tx1"/>
            </a:solidFill>
            <a:prstDash val="dash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solidFill>
                <a:srgbClr val="000000"/>
              </a:solidFill>
              <a:latin typeface="Calibri"/>
              <a:ea typeface="Arial Unicode MS" pitchFamily="34" charset="-128"/>
              <a:cs typeface="Calibri"/>
            </a:endParaRPr>
          </a:p>
        </p:txBody>
      </p:sp>
      <p:sp>
        <p:nvSpPr>
          <p:cNvPr id="3" name="曲折矢印 2"/>
          <p:cNvSpPr/>
          <p:nvPr/>
        </p:nvSpPr>
        <p:spPr>
          <a:xfrm flipV="1">
            <a:off x="6885305" y="5546860"/>
            <a:ext cx="762000" cy="477520"/>
          </a:xfrm>
          <a:prstGeom prst="bentArrow">
            <a:avLst/>
          </a:prstGeom>
          <a:solidFill>
            <a:srgbClr val="3366FF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solidFill>
                <a:srgbClr val="000000"/>
              </a:solidFill>
              <a:latin typeface="Calibri"/>
              <a:ea typeface="Arial Unicode MS" pitchFamily="34" charset="-128"/>
              <a:cs typeface="Calibri"/>
            </a:endParaRPr>
          </a:p>
        </p:txBody>
      </p:sp>
      <p:sp>
        <p:nvSpPr>
          <p:cNvPr id="15" name="右矢印 14"/>
          <p:cNvSpPr/>
          <p:nvPr/>
        </p:nvSpPr>
        <p:spPr>
          <a:xfrm>
            <a:off x="4623308" y="3065776"/>
            <a:ext cx="1615440" cy="193055"/>
          </a:xfrm>
          <a:prstGeom prst="rightArrow">
            <a:avLst/>
          </a:prstGeom>
          <a:solidFill>
            <a:srgbClr val="3366FF"/>
          </a:solidFill>
          <a:ln>
            <a:solidFill>
              <a:schemeClr val="tx1"/>
            </a:solidFill>
            <a:prstDash val="solid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solidFill>
                <a:srgbClr val="000000"/>
              </a:solidFill>
              <a:latin typeface="Calibri"/>
              <a:ea typeface="Arial Unicode MS" pitchFamily="34" charset="-128"/>
              <a:cs typeface="Calibri"/>
            </a:endParaRPr>
          </a:p>
        </p:txBody>
      </p:sp>
      <p:sp>
        <p:nvSpPr>
          <p:cNvPr id="8" name="曲折矢印 7"/>
          <p:cNvSpPr/>
          <p:nvPr/>
        </p:nvSpPr>
        <p:spPr>
          <a:xfrm flipH="1" flipV="1">
            <a:off x="5948992" y="3799520"/>
            <a:ext cx="319228" cy="853760"/>
          </a:xfrm>
          <a:prstGeom prst="bentArrow">
            <a:avLst>
              <a:gd name="adj1" fmla="val 35870"/>
              <a:gd name="adj2" fmla="val 25000"/>
              <a:gd name="adj3" fmla="val 25000"/>
              <a:gd name="adj4" fmla="val 43750"/>
            </a:avLst>
          </a:prstGeom>
          <a:solidFill>
            <a:srgbClr val="3366FF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/>
              <a:ea typeface="Arial Unicode MS" pitchFamily="34" charset="-128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49097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837032" y="79321"/>
            <a:ext cx="8306967" cy="52322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2800" b="1" dirty="0">
                <a:solidFill>
                  <a:prstClr val="black"/>
                </a:solidFill>
                <a:latin typeface="Osaka"/>
                <a:ea typeface="Osaka"/>
                <a:cs typeface="Osaka"/>
              </a:rPr>
              <a:t> </a:t>
            </a:r>
            <a:r>
              <a:rPr lang="en-US" altLang="ja-JP" sz="2800" b="1" dirty="0" smtClean="0">
                <a:solidFill>
                  <a:prstClr val="black"/>
                </a:solidFill>
                <a:latin typeface="Helvetica"/>
                <a:ea typeface="Osaka"/>
                <a:cs typeface="Helvetica"/>
              </a:rPr>
              <a:t>ILC SRF Global Manufacture/Integration Model  </a:t>
            </a:r>
            <a:endParaRPr lang="en-US" altLang="ja-JP" sz="2800" b="1" dirty="0">
              <a:solidFill>
                <a:prstClr val="black"/>
              </a:solidFill>
              <a:latin typeface="Helvetica"/>
              <a:ea typeface="Osaka"/>
              <a:cs typeface="Helvetica"/>
            </a:endParaRPr>
          </a:p>
        </p:txBody>
      </p:sp>
      <p:pic>
        <p:nvPicPr>
          <p:cNvPr id="7" name="Picture 5" descr="world_atras_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498"/>
          <a:stretch/>
        </p:blipFill>
        <p:spPr bwMode="auto">
          <a:xfrm>
            <a:off x="150584" y="871510"/>
            <a:ext cx="8383397" cy="3387233"/>
          </a:xfrm>
          <a:prstGeom prst="rect">
            <a:avLst/>
          </a:prstGeom>
          <a:noFill/>
          <a:effectLst/>
        </p:spPr>
      </p:pic>
      <p:sp>
        <p:nvSpPr>
          <p:cNvPr id="60431" name="Oval 19"/>
          <p:cNvSpPr>
            <a:spLocks noChangeArrowheads="1"/>
          </p:cNvSpPr>
          <p:nvPr/>
        </p:nvSpPr>
        <p:spPr bwMode="auto">
          <a:xfrm>
            <a:off x="1232471" y="144594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 sz="2400">
              <a:solidFill>
                <a:prstClr val="black"/>
              </a:solidFill>
              <a:latin typeface="Calibri"/>
              <a:ea typeface="ＭＳ Ｐゴシック"/>
              <a:cs typeface="Osaka" charset="0"/>
            </a:endParaRPr>
          </a:p>
        </p:txBody>
      </p:sp>
      <p:sp>
        <p:nvSpPr>
          <p:cNvPr id="60432" name="Oval 20"/>
          <p:cNvSpPr>
            <a:spLocks noChangeArrowheads="1"/>
          </p:cNvSpPr>
          <p:nvPr/>
        </p:nvSpPr>
        <p:spPr bwMode="auto">
          <a:xfrm>
            <a:off x="3899471" y="175074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 sz="2400">
              <a:solidFill>
                <a:prstClr val="black"/>
              </a:solidFill>
              <a:latin typeface="Calibri"/>
              <a:ea typeface="ＭＳ Ｐゴシック"/>
              <a:cs typeface="Osaka" charset="0"/>
            </a:endParaRPr>
          </a:p>
        </p:txBody>
      </p:sp>
      <p:sp>
        <p:nvSpPr>
          <p:cNvPr id="60433" name="Oval 21"/>
          <p:cNvSpPr>
            <a:spLocks noChangeArrowheads="1"/>
          </p:cNvSpPr>
          <p:nvPr/>
        </p:nvSpPr>
        <p:spPr bwMode="auto">
          <a:xfrm>
            <a:off x="6718871" y="152214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66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 sz="2400">
              <a:solidFill>
                <a:prstClr val="black"/>
              </a:solidFill>
              <a:latin typeface="Calibri"/>
              <a:ea typeface="ＭＳ Ｐゴシック"/>
              <a:cs typeface="Osaka" charset="0"/>
            </a:endParaRPr>
          </a:p>
        </p:txBody>
      </p:sp>
      <p:sp>
        <p:nvSpPr>
          <p:cNvPr id="60434" name="Oval 22"/>
          <p:cNvSpPr>
            <a:spLocks noChangeArrowheads="1"/>
          </p:cNvSpPr>
          <p:nvPr/>
        </p:nvSpPr>
        <p:spPr bwMode="auto">
          <a:xfrm>
            <a:off x="7099871" y="152214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 sz="2400">
              <a:solidFill>
                <a:prstClr val="black"/>
              </a:solidFill>
              <a:latin typeface="Calibri"/>
              <a:ea typeface="ＭＳ Ｐゴシック"/>
              <a:cs typeface="Osaka" charset="0"/>
            </a:endParaRPr>
          </a:p>
        </p:txBody>
      </p:sp>
      <p:sp>
        <p:nvSpPr>
          <p:cNvPr id="60435" name="Oval 23"/>
          <p:cNvSpPr>
            <a:spLocks noChangeArrowheads="1"/>
          </p:cNvSpPr>
          <p:nvPr/>
        </p:nvSpPr>
        <p:spPr bwMode="auto">
          <a:xfrm>
            <a:off x="6871271" y="167454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 sz="2400">
              <a:solidFill>
                <a:prstClr val="black"/>
              </a:solidFill>
              <a:latin typeface="Calibri"/>
              <a:ea typeface="ＭＳ Ｐゴシック"/>
              <a:cs typeface="Osaka" charset="0"/>
            </a:endParaRPr>
          </a:p>
        </p:txBody>
      </p:sp>
      <p:sp>
        <p:nvSpPr>
          <p:cNvPr id="60436" name="Text Box 24"/>
          <p:cNvSpPr txBox="1">
            <a:spLocks noChangeArrowheads="1"/>
          </p:cNvSpPr>
          <p:nvPr/>
        </p:nvSpPr>
        <p:spPr bwMode="auto">
          <a:xfrm>
            <a:off x="6045771" y="1217340"/>
            <a:ext cx="95410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rgbClr val="151556"/>
                </a:solidFill>
                <a:latin typeface="Calibri"/>
                <a:ea typeface="ＭＳ Ｐゴシック"/>
                <a:cs typeface="Osaka" charset="0"/>
              </a:rPr>
              <a:t>FNAL</a:t>
            </a:r>
            <a:r>
              <a:rPr lang="en-US" altLang="ja-JP" sz="1400" b="1" dirty="0" smtClean="0">
                <a:solidFill>
                  <a:srgbClr val="151556"/>
                </a:solidFill>
                <a:latin typeface="Calibri"/>
                <a:ea typeface="ＭＳ Ｐゴシック"/>
                <a:cs typeface="Osaka" charset="0"/>
              </a:rPr>
              <a:t>/ANL</a:t>
            </a:r>
            <a:endParaRPr lang="en-US" altLang="ja-JP" sz="2400" dirty="0">
              <a:solidFill>
                <a:prstClr val="black"/>
              </a:solidFill>
              <a:latin typeface="Calibri"/>
              <a:ea typeface="ＭＳ Ｐゴシック"/>
              <a:cs typeface="Osaka" charset="0"/>
            </a:endParaRPr>
          </a:p>
        </p:txBody>
      </p:sp>
      <p:sp>
        <p:nvSpPr>
          <p:cNvPr id="60437" name="Text Box 25"/>
          <p:cNvSpPr txBox="1">
            <a:spLocks noChangeArrowheads="1"/>
          </p:cNvSpPr>
          <p:nvPr/>
        </p:nvSpPr>
        <p:spPr bwMode="auto">
          <a:xfrm>
            <a:off x="7252271" y="1475406"/>
            <a:ext cx="796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>
                <a:solidFill>
                  <a:srgbClr val="151556"/>
                </a:solidFill>
                <a:latin typeface="Calibri"/>
                <a:ea typeface="ＭＳ Ｐゴシック"/>
                <a:cs typeface="Osaka" charset="0"/>
              </a:rPr>
              <a:t>Cornell</a:t>
            </a:r>
            <a:endParaRPr lang="en-US" altLang="ja-JP" sz="2400">
              <a:solidFill>
                <a:prstClr val="black"/>
              </a:solidFill>
              <a:latin typeface="Calibri"/>
              <a:ea typeface="ＭＳ Ｐゴシック"/>
              <a:cs typeface="Osaka" charset="0"/>
            </a:endParaRPr>
          </a:p>
        </p:txBody>
      </p:sp>
      <p:sp>
        <p:nvSpPr>
          <p:cNvPr id="60438" name="Text Box 26"/>
          <p:cNvSpPr txBox="1">
            <a:spLocks noChangeArrowheads="1"/>
          </p:cNvSpPr>
          <p:nvPr/>
        </p:nvSpPr>
        <p:spPr bwMode="auto">
          <a:xfrm>
            <a:off x="6934771" y="1687240"/>
            <a:ext cx="647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rgbClr val="151556"/>
                </a:solidFill>
                <a:latin typeface="Calibri"/>
                <a:ea typeface="ＭＳ Ｐゴシック"/>
                <a:cs typeface="Osaka" charset="0"/>
              </a:rPr>
              <a:t>JLAB</a:t>
            </a:r>
            <a:endParaRPr lang="en-US" altLang="ja-JP" sz="2400" dirty="0">
              <a:solidFill>
                <a:prstClr val="black"/>
              </a:solidFill>
              <a:latin typeface="Calibri"/>
              <a:ea typeface="ＭＳ Ｐゴシック"/>
              <a:cs typeface="Osaka" charset="0"/>
            </a:endParaRPr>
          </a:p>
        </p:txBody>
      </p:sp>
      <p:sp>
        <p:nvSpPr>
          <p:cNvPr id="60439" name="Text Box 27"/>
          <p:cNvSpPr txBox="1">
            <a:spLocks noChangeArrowheads="1"/>
          </p:cNvSpPr>
          <p:nvPr/>
        </p:nvSpPr>
        <p:spPr bwMode="auto">
          <a:xfrm>
            <a:off x="4086282" y="1654824"/>
            <a:ext cx="46861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rgbClr val="151556"/>
                </a:solidFill>
                <a:latin typeface="Calibri"/>
                <a:ea typeface="ＭＳ Ｐゴシック"/>
                <a:cs typeface="Osaka" charset="0"/>
              </a:rPr>
              <a:t>KEK</a:t>
            </a:r>
            <a:endParaRPr lang="en-US" altLang="ja-JP" sz="2400" dirty="0">
              <a:solidFill>
                <a:prstClr val="black"/>
              </a:solidFill>
              <a:latin typeface="Calibri"/>
              <a:ea typeface="ＭＳ Ｐゴシック"/>
              <a:cs typeface="Osaka" charset="0"/>
            </a:endParaRPr>
          </a:p>
        </p:txBody>
      </p:sp>
      <p:sp>
        <p:nvSpPr>
          <p:cNvPr id="60440" name="Text Box 28"/>
          <p:cNvSpPr txBox="1">
            <a:spLocks noChangeArrowheads="1"/>
          </p:cNvSpPr>
          <p:nvPr/>
        </p:nvSpPr>
        <p:spPr bwMode="auto">
          <a:xfrm>
            <a:off x="887963" y="922720"/>
            <a:ext cx="10172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rgbClr val="151556"/>
                </a:solidFill>
                <a:latin typeface="Calibri"/>
                <a:ea typeface="ＭＳ Ｐゴシック"/>
                <a:cs typeface="Osaka" charset="0"/>
              </a:rPr>
              <a:t>DESY, </a:t>
            </a:r>
            <a:r>
              <a:rPr lang="en-US" altLang="ja-JP" sz="1400" b="1" dirty="0" smtClean="0">
                <a:solidFill>
                  <a:srgbClr val="151556"/>
                </a:solidFill>
                <a:latin typeface="Calibri"/>
                <a:ea typeface="ＭＳ Ｐゴシック"/>
                <a:cs typeface="Osaka" charset="0"/>
              </a:rPr>
              <a:t>INFN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 smtClean="0">
                <a:solidFill>
                  <a:srgbClr val="151556"/>
                </a:solidFill>
                <a:latin typeface="Calibri"/>
                <a:ea typeface="ＭＳ Ｐゴシック"/>
                <a:cs typeface="Osaka" charset="0"/>
              </a:rPr>
              <a:t>CERN</a:t>
            </a:r>
            <a:endParaRPr lang="en-US" altLang="ja-JP" sz="2400" dirty="0">
              <a:solidFill>
                <a:prstClr val="black"/>
              </a:solidFill>
              <a:latin typeface="Calibri"/>
              <a:ea typeface="ＭＳ Ｐゴシック"/>
              <a:cs typeface="Osaka" charset="0"/>
            </a:endParaRPr>
          </a:p>
        </p:txBody>
      </p:sp>
      <p:sp>
        <p:nvSpPr>
          <p:cNvPr id="26" name="Oval 21"/>
          <p:cNvSpPr>
            <a:spLocks noChangeArrowheads="1"/>
          </p:cNvSpPr>
          <p:nvPr/>
        </p:nvSpPr>
        <p:spPr bwMode="auto">
          <a:xfrm>
            <a:off x="5982271" y="167454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66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 sz="2400">
              <a:solidFill>
                <a:prstClr val="black"/>
              </a:solidFill>
              <a:latin typeface="Calibri"/>
              <a:ea typeface="ＭＳ Ｐゴシック"/>
              <a:cs typeface="Osaka" charset="0"/>
            </a:endParaRPr>
          </a:p>
        </p:txBody>
      </p:sp>
      <p:sp>
        <p:nvSpPr>
          <p:cNvPr id="27" name="Text Box 24"/>
          <p:cNvSpPr txBox="1">
            <a:spLocks noChangeArrowheads="1"/>
          </p:cNvSpPr>
          <p:nvPr/>
        </p:nvSpPr>
        <p:spPr bwMode="auto">
          <a:xfrm>
            <a:off x="5483530" y="1832761"/>
            <a:ext cx="115914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rgbClr val="151556"/>
                </a:solidFill>
                <a:latin typeface="Calibri"/>
                <a:ea typeface="ＭＳ Ｐゴシック"/>
                <a:cs typeface="Osaka" charset="0"/>
              </a:rPr>
              <a:t>SLAC,  LCLS-II</a:t>
            </a:r>
            <a:endParaRPr lang="en-US" altLang="ja-JP" sz="2400" dirty="0">
              <a:solidFill>
                <a:prstClr val="black"/>
              </a:solidFill>
              <a:latin typeface="Calibri"/>
              <a:ea typeface="ＭＳ Ｐゴシック"/>
              <a:cs typeface="Osaka" charset="0"/>
            </a:endParaRPr>
          </a:p>
        </p:txBody>
      </p:sp>
      <p:sp>
        <p:nvSpPr>
          <p:cNvPr id="28" name="Oval 21"/>
          <p:cNvSpPr>
            <a:spLocks noChangeArrowheads="1"/>
          </p:cNvSpPr>
          <p:nvPr/>
        </p:nvSpPr>
        <p:spPr bwMode="auto">
          <a:xfrm>
            <a:off x="1380639" y="1449115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 sz="2400">
              <a:solidFill>
                <a:prstClr val="black"/>
              </a:solidFill>
              <a:latin typeface="Calibri"/>
              <a:ea typeface="ＭＳ Ｐゴシック"/>
              <a:cs typeface="Osaka" charset="0"/>
            </a:endParaRPr>
          </a:p>
        </p:txBody>
      </p:sp>
      <p:sp>
        <p:nvSpPr>
          <p:cNvPr id="29" name="Oval 19"/>
          <p:cNvSpPr>
            <a:spLocks noChangeArrowheads="1"/>
          </p:cNvSpPr>
          <p:nvPr/>
        </p:nvSpPr>
        <p:spPr bwMode="auto">
          <a:xfrm>
            <a:off x="1084135" y="1517636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 sz="2400">
              <a:solidFill>
                <a:prstClr val="black"/>
              </a:solidFill>
              <a:latin typeface="Calibri"/>
              <a:ea typeface="ＭＳ Ｐゴシック"/>
              <a:cs typeface="Osaka" charset="0"/>
            </a:endParaRPr>
          </a:p>
        </p:txBody>
      </p:sp>
      <p:sp>
        <p:nvSpPr>
          <p:cNvPr id="30" name="Text Box 27"/>
          <p:cNvSpPr txBox="1">
            <a:spLocks noChangeArrowheads="1"/>
          </p:cNvSpPr>
          <p:nvPr/>
        </p:nvSpPr>
        <p:spPr bwMode="auto">
          <a:xfrm>
            <a:off x="692500" y="1670036"/>
            <a:ext cx="18389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rgbClr val="151556"/>
                </a:solidFill>
                <a:latin typeface="Calibri"/>
                <a:ea typeface="ＭＳ Ｐゴシック"/>
                <a:cs typeface="Osaka" charset="0"/>
              </a:rPr>
              <a:t>CEA-</a:t>
            </a:r>
            <a:r>
              <a:rPr lang="en-US" altLang="ja-JP" sz="1400" b="1" dirty="0" err="1">
                <a:solidFill>
                  <a:srgbClr val="151556"/>
                </a:solidFill>
                <a:latin typeface="Calibri"/>
                <a:ea typeface="ＭＳ Ｐゴシック"/>
                <a:cs typeface="Osaka" charset="0"/>
              </a:rPr>
              <a:t>Saclay</a:t>
            </a:r>
            <a:r>
              <a:rPr lang="en-US" altLang="ja-JP" sz="1400" b="1" dirty="0">
                <a:solidFill>
                  <a:srgbClr val="151556"/>
                </a:solidFill>
                <a:latin typeface="Calibri"/>
                <a:ea typeface="ＭＳ Ｐゴシック"/>
                <a:cs typeface="Osaka" charset="0"/>
              </a:rPr>
              <a:t>, LAL-</a:t>
            </a:r>
            <a:r>
              <a:rPr lang="en-US" altLang="ja-JP" sz="1400" b="1" dirty="0" err="1">
                <a:solidFill>
                  <a:srgbClr val="151556"/>
                </a:solidFill>
                <a:latin typeface="Calibri"/>
                <a:ea typeface="ＭＳ Ｐゴシック"/>
                <a:cs typeface="Osaka" charset="0"/>
              </a:rPr>
              <a:t>Orsay</a:t>
            </a:r>
            <a:r>
              <a:rPr lang="en-US" altLang="ja-JP" sz="1400" b="1" dirty="0">
                <a:solidFill>
                  <a:srgbClr val="151556"/>
                </a:solidFill>
                <a:latin typeface="Calibri"/>
                <a:ea typeface="ＭＳ Ｐゴシック"/>
                <a:cs typeface="Osaka" charset="0"/>
              </a:rPr>
              <a:t> </a:t>
            </a:r>
          </a:p>
        </p:txBody>
      </p:sp>
      <p:sp>
        <p:nvSpPr>
          <p:cNvPr id="31" name="Oval 20"/>
          <p:cNvSpPr>
            <a:spLocks noChangeArrowheads="1"/>
          </p:cNvSpPr>
          <p:nvPr/>
        </p:nvSpPr>
        <p:spPr bwMode="auto">
          <a:xfrm>
            <a:off x="3277171" y="169802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 sz="2400">
              <a:solidFill>
                <a:prstClr val="black"/>
              </a:solidFill>
              <a:latin typeface="Calibri"/>
              <a:ea typeface="ＭＳ Ｐゴシック"/>
              <a:cs typeface="Osaka" charset="0"/>
            </a:endParaRPr>
          </a:p>
        </p:txBody>
      </p:sp>
      <p:sp>
        <p:nvSpPr>
          <p:cNvPr id="32" name="Text Box 27"/>
          <p:cNvSpPr txBox="1">
            <a:spLocks noChangeArrowheads="1"/>
          </p:cNvSpPr>
          <p:nvPr/>
        </p:nvSpPr>
        <p:spPr bwMode="auto">
          <a:xfrm>
            <a:off x="2991344" y="1286059"/>
            <a:ext cx="90812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rgbClr val="151556"/>
                </a:solidFill>
                <a:latin typeface="Calibri"/>
                <a:ea typeface="ＭＳ Ｐゴシック"/>
                <a:cs typeface="Osaka" charset="0"/>
              </a:rPr>
              <a:t>IHEP</a:t>
            </a:r>
            <a:r>
              <a:rPr lang="en-US" altLang="ja-JP" sz="1100" b="1" dirty="0">
                <a:solidFill>
                  <a:srgbClr val="151556"/>
                </a:solidFill>
                <a:latin typeface="Calibri"/>
                <a:ea typeface="ＭＳ Ｐゴシック"/>
                <a:cs typeface="Osaka" charset="0"/>
              </a:rPr>
              <a:t>, </a:t>
            </a:r>
            <a:r>
              <a:rPr lang="en-US" altLang="ja-JP" sz="1400" b="1" dirty="0">
                <a:solidFill>
                  <a:srgbClr val="151556"/>
                </a:solidFill>
                <a:latin typeface="Calibri"/>
                <a:ea typeface="ＭＳ Ｐゴシック"/>
                <a:cs typeface="Osaka" charset="0"/>
              </a:rPr>
              <a:t>PKU</a:t>
            </a:r>
            <a:endParaRPr lang="en-US" altLang="ja-JP" sz="1100" dirty="0">
              <a:solidFill>
                <a:prstClr val="black"/>
              </a:solidFill>
              <a:latin typeface="Calibri"/>
              <a:ea typeface="ＭＳ Ｐゴシック"/>
              <a:cs typeface="Osaka" charset="0"/>
            </a:endParaRPr>
          </a:p>
        </p:txBody>
      </p:sp>
      <p:sp>
        <p:nvSpPr>
          <p:cNvPr id="35" name="Text Box 27"/>
          <p:cNvSpPr txBox="1">
            <a:spLocks noChangeArrowheads="1"/>
          </p:cNvSpPr>
          <p:nvPr/>
        </p:nvSpPr>
        <p:spPr bwMode="auto">
          <a:xfrm>
            <a:off x="2258178" y="2013248"/>
            <a:ext cx="113529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rgbClr val="151556"/>
                </a:solidFill>
                <a:latin typeface="Calibri"/>
                <a:ea typeface="ＭＳ Ｐゴシック"/>
                <a:cs typeface="Osaka" charset="0"/>
              </a:rPr>
              <a:t>IUAC</a:t>
            </a:r>
            <a:r>
              <a:rPr lang="en-US" altLang="ja-JP" sz="1400" b="1" dirty="0" smtClean="0">
                <a:solidFill>
                  <a:srgbClr val="151556"/>
                </a:solidFill>
                <a:latin typeface="Calibri"/>
                <a:ea typeface="ＭＳ Ｐゴシック"/>
                <a:cs typeface="Osaka" charset="0"/>
              </a:rPr>
              <a:t>,RRCAT</a:t>
            </a:r>
            <a:endParaRPr lang="en-US" altLang="ja-JP" sz="1100" b="1" dirty="0">
              <a:solidFill>
                <a:srgbClr val="151556"/>
              </a:solidFill>
              <a:latin typeface="Calibri"/>
              <a:ea typeface="ＭＳ Ｐゴシック"/>
              <a:cs typeface="Osaka" charset="0"/>
            </a:endParaRPr>
          </a:p>
        </p:txBody>
      </p:sp>
      <p:sp>
        <p:nvSpPr>
          <p:cNvPr id="42" name="Oval 20"/>
          <p:cNvSpPr>
            <a:spLocks noChangeArrowheads="1"/>
          </p:cNvSpPr>
          <p:nvPr/>
        </p:nvSpPr>
        <p:spPr bwMode="auto">
          <a:xfrm>
            <a:off x="3415522" y="169802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 sz="2400">
              <a:solidFill>
                <a:prstClr val="black"/>
              </a:solidFill>
              <a:latin typeface="Calibri"/>
              <a:ea typeface="ＭＳ Ｐゴシック"/>
              <a:cs typeface="Osaka" charset="0"/>
            </a:endParaRPr>
          </a:p>
        </p:txBody>
      </p:sp>
      <p:sp>
        <p:nvSpPr>
          <p:cNvPr id="41" name="Oval 21"/>
          <p:cNvSpPr>
            <a:spLocks noChangeArrowheads="1"/>
          </p:cNvSpPr>
          <p:nvPr/>
        </p:nvSpPr>
        <p:spPr bwMode="auto">
          <a:xfrm>
            <a:off x="5923023" y="148296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66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 sz="2400">
              <a:solidFill>
                <a:prstClr val="black"/>
              </a:solidFill>
              <a:latin typeface="Calibri"/>
              <a:ea typeface="ＭＳ Ｐゴシック"/>
              <a:cs typeface="Osaka" charset="0"/>
            </a:endParaRPr>
          </a:p>
        </p:txBody>
      </p:sp>
      <p:sp>
        <p:nvSpPr>
          <p:cNvPr id="46" name="Text Box 24"/>
          <p:cNvSpPr txBox="1">
            <a:spLocks noChangeArrowheads="1"/>
          </p:cNvSpPr>
          <p:nvPr/>
        </p:nvSpPr>
        <p:spPr bwMode="auto">
          <a:xfrm>
            <a:off x="5214905" y="1518549"/>
            <a:ext cx="77902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 smtClean="0">
                <a:solidFill>
                  <a:srgbClr val="151556"/>
                </a:solidFill>
                <a:latin typeface="Calibri"/>
                <a:ea typeface="ＭＳ Ｐゴシック"/>
                <a:cs typeface="Osaka" charset="0"/>
              </a:rPr>
              <a:t>TRIUMF</a:t>
            </a:r>
            <a:endParaRPr lang="en-US" altLang="ja-JP" sz="2400" dirty="0">
              <a:solidFill>
                <a:prstClr val="black"/>
              </a:solidFill>
              <a:latin typeface="Calibri"/>
              <a:ea typeface="ＭＳ Ｐゴシック"/>
              <a:cs typeface="Osaka" charset="0"/>
            </a:endParaRPr>
          </a:p>
        </p:txBody>
      </p:sp>
      <p:cxnSp>
        <p:nvCxnSpPr>
          <p:cNvPr id="48" name="直線矢印コネクタ 47"/>
          <p:cNvCxnSpPr/>
          <p:nvPr/>
        </p:nvCxnSpPr>
        <p:spPr>
          <a:xfrm>
            <a:off x="4628065" y="2897928"/>
            <a:ext cx="0" cy="409057"/>
          </a:xfrm>
          <a:prstGeom prst="straightConnector1">
            <a:avLst/>
          </a:prstGeom>
          <a:ln w="57150" cmpd="sng">
            <a:solidFill>
              <a:srgbClr val="660066"/>
            </a:solidFill>
            <a:prstDash val="solid"/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/>
          <p:cNvCxnSpPr>
            <a:endCxn id="51" idx="3"/>
          </p:cNvCxnSpPr>
          <p:nvPr/>
        </p:nvCxnSpPr>
        <p:spPr>
          <a:xfrm flipV="1">
            <a:off x="5824340" y="3375612"/>
            <a:ext cx="486293" cy="146914"/>
          </a:xfrm>
          <a:prstGeom prst="straightConnector1">
            <a:avLst/>
          </a:prstGeom>
          <a:ln w="57150" cmpd="sng">
            <a:solidFill>
              <a:srgbClr val="660066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円/楕円 49"/>
          <p:cNvSpPr/>
          <p:nvPr/>
        </p:nvSpPr>
        <p:spPr>
          <a:xfrm>
            <a:off x="2578202" y="2730248"/>
            <a:ext cx="4080009" cy="2280453"/>
          </a:xfrm>
          <a:prstGeom prst="ellipse">
            <a:avLst/>
          </a:prstGeom>
          <a:noFill/>
          <a:ln w="19050" cmpd="sng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 sz="1400">
              <a:solidFill>
                <a:srgbClr val="FFFFFF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1" name="フローチャート: 結合子 50"/>
          <p:cNvSpPr/>
          <p:nvPr/>
        </p:nvSpPr>
        <p:spPr>
          <a:xfrm>
            <a:off x="6133583" y="2790604"/>
            <a:ext cx="1208976" cy="685382"/>
          </a:xfrm>
          <a:prstGeom prst="flowChartConnector">
            <a:avLst/>
          </a:prstGeom>
          <a:solidFill>
            <a:srgbClr val="CCFFCC"/>
          </a:solidFill>
          <a:ln w="1270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0000"/>
                </a:solidFill>
                <a:ea typeface="Arial Unicode MS"/>
                <a:cs typeface="Arial Unicode MS"/>
              </a:rPr>
              <a:t>Hub</a:t>
            </a:r>
            <a:r>
              <a:rPr lang="en-US" altLang="ja-JP" sz="2000" b="1" dirty="0">
                <a:solidFill>
                  <a:srgbClr val="000000"/>
                </a:solidFill>
                <a:ea typeface="Arial Unicode MS"/>
                <a:cs typeface="Arial Unicode MS"/>
              </a:rPr>
              <a:t>-</a:t>
            </a:r>
            <a:r>
              <a:rPr lang="en-US" altLang="ja-JP" sz="2000" b="1" dirty="0" smtClean="0">
                <a:solidFill>
                  <a:srgbClr val="000000"/>
                </a:solidFill>
                <a:ea typeface="Arial Unicode MS"/>
                <a:cs typeface="Arial Unicode MS"/>
              </a:rPr>
              <a:t>Lab</a:t>
            </a:r>
            <a:endParaRPr lang="en-US" altLang="ja-JP" sz="2000" b="1" dirty="0">
              <a:solidFill>
                <a:srgbClr val="000000"/>
              </a:solidFill>
              <a:ea typeface="Arial Unicode MS"/>
              <a:cs typeface="Arial Unicode MS"/>
            </a:endParaRPr>
          </a:p>
        </p:txBody>
      </p:sp>
      <p:sp>
        <p:nvSpPr>
          <p:cNvPr id="52" name="フローチャート: 結合子 51"/>
          <p:cNvSpPr/>
          <p:nvPr/>
        </p:nvSpPr>
        <p:spPr>
          <a:xfrm>
            <a:off x="1926587" y="2793691"/>
            <a:ext cx="1208976" cy="685382"/>
          </a:xfrm>
          <a:prstGeom prst="flowChartConnector">
            <a:avLst/>
          </a:prstGeom>
          <a:solidFill>
            <a:srgbClr val="CCFFCC"/>
          </a:solidFill>
          <a:ln w="1270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0000"/>
                </a:solidFill>
                <a:ea typeface="Arial Unicode MS"/>
                <a:cs typeface="Arial Unicode MS"/>
              </a:rPr>
              <a:t>Hub</a:t>
            </a:r>
            <a:r>
              <a:rPr lang="en-US" altLang="ja-JP" sz="2000" b="1" dirty="0">
                <a:solidFill>
                  <a:srgbClr val="000000"/>
                </a:solidFill>
                <a:ea typeface="Arial Unicode MS"/>
                <a:cs typeface="Arial Unicode MS"/>
              </a:rPr>
              <a:t>-</a:t>
            </a:r>
            <a:r>
              <a:rPr lang="en-US" altLang="ja-JP" sz="2000" b="1" dirty="0" smtClean="0">
                <a:solidFill>
                  <a:srgbClr val="000000"/>
                </a:solidFill>
                <a:ea typeface="Arial Unicode MS"/>
                <a:cs typeface="Arial Unicode MS"/>
              </a:rPr>
              <a:t>Lab </a:t>
            </a:r>
            <a:endParaRPr lang="ja-JP" altLang="en-US" sz="2000" b="1" dirty="0">
              <a:solidFill>
                <a:srgbClr val="000000"/>
              </a:solidFill>
              <a:ea typeface="Arial Unicode MS"/>
              <a:cs typeface="Arial Unicode MS"/>
            </a:endParaRPr>
          </a:p>
        </p:txBody>
      </p:sp>
      <p:sp>
        <p:nvSpPr>
          <p:cNvPr id="53" name="フローチャート: 結合子 52"/>
          <p:cNvSpPr/>
          <p:nvPr/>
        </p:nvSpPr>
        <p:spPr>
          <a:xfrm>
            <a:off x="1926587" y="4208211"/>
            <a:ext cx="1208976" cy="685382"/>
          </a:xfrm>
          <a:prstGeom prst="flowChartConnector">
            <a:avLst/>
          </a:prstGeom>
          <a:solidFill>
            <a:srgbClr val="CCFFCC"/>
          </a:solidFill>
          <a:ln w="1270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0000"/>
                </a:solidFill>
                <a:latin typeface="+mj-lt"/>
                <a:ea typeface="Arial Unicode MS"/>
                <a:cs typeface="Arial Unicode MS"/>
              </a:rPr>
              <a:t>Hub</a:t>
            </a:r>
            <a:r>
              <a:rPr lang="en-US" altLang="ja-JP" sz="2000" b="1" dirty="0">
                <a:solidFill>
                  <a:srgbClr val="000000"/>
                </a:solidFill>
                <a:latin typeface="+mj-lt"/>
                <a:ea typeface="Arial Unicode MS"/>
                <a:cs typeface="Arial Unicode MS"/>
              </a:rPr>
              <a:t>-</a:t>
            </a:r>
            <a:r>
              <a:rPr lang="en-US" altLang="ja-JP" sz="2000" b="1" dirty="0" smtClean="0">
                <a:solidFill>
                  <a:srgbClr val="000000"/>
                </a:solidFill>
                <a:latin typeface="+mj-lt"/>
                <a:ea typeface="Arial Unicode MS"/>
                <a:cs typeface="Arial Unicode MS"/>
              </a:rPr>
              <a:t>Lab </a:t>
            </a:r>
            <a:endParaRPr lang="ja-JP" altLang="en-US" sz="2000" b="1" dirty="0">
              <a:solidFill>
                <a:srgbClr val="000000"/>
              </a:solidFill>
              <a:latin typeface="+mj-lt"/>
              <a:ea typeface="Arial Unicode MS"/>
              <a:cs typeface="Arial Unicode MS"/>
            </a:endParaRPr>
          </a:p>
        </p:txBody>
      </p:sp>
      <p:sp>
        <p:nvSpPr>
          <p:cNvPr id="54" name="フローチャート: 結合子 53"/>
          <p:cNvSpPr/>
          <p:nvPr/>
        </p:nvSpPr>
        <p:spPr>
          <a:xfrm>
            <a:off x="6120491" y="4195125"/>
            <a:ext cx="1208976" cy="685382"/>
          </a:xfrm>
          <a:prstGeom prst="flowChartConnector">
            <a:avLst/>
          </a:prstGeom>
          <a:solidFill>
            <a:srgbClr val="CCFFCC"/>
          </a:solidFill>
          <a:ln w="1270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0000"/>
                </a:solidFill>
                <a:ea typeface="Arial Unicode MS"/>
                <a:cs typeface="Arial Unicode MS"/>
              </a:rPr>
              <a:t>Hub</a:t>
            </a:r>
            <a:r>
              <a:rPr lang="en-US" altLang="ja-JP" sz="2000" b="1" dirty="0">
                <a:solidFill>
                  <a:srgbClr val="000000"/>
                </a:solidFill>
                <a:ea typeface="Arial Unicode MS"/>
                <a:cs typeface="Arial Unicode MS"/>
              </a:rPr>
              <a:t>-</a:t>
            </a:r>
            <a:r>
              <a:rPr lang="en-US" altLang="ja-JP" sz="2000" b="1" dirty="0" smtClean="0">
                <a:solidFill>
                  <a:srgbClr val="000000"/>
                </a:solidFill>
                <a:ea typeface="Arial Unicode MS"/>
                <a:cs typeface="Arial Unicode MS"/>
              </a:rPr>
              <a:t>Lab</a:t>
            </a:r>
            <a:endParaRPr lang="en-US" altLang="ja-JP" sz="2000" b="1" dirty="0">
              <a:solidFill>
                <a:srgbClr val="000000"/>
              </a:solidFill>
              <a:ea typeface="Arial Unicode MS"/>
              <a:cs typeface="Arial Unicode MS"/>
            </a:endParaRPr>
          </a:p>
        </p:txBody>
      </p:sp>
      <p:sp>
        <p:nvSpPr>
          <p:cNvPr id="55" name="フローチャート: 結合子 54"/>
          <p:cNvSpPr/>
          <p:nvPr/>
        </p:nvSpPr>
        <p:spPr>
          <a:xfrm>
            <a:off x="3054702" y="3272476"/>
            <a:ext cx="3078881" cy="1240639"/>
          </a:xfrm>
          <a:prstGeom prst="flowChartConnector">
            <a:avLst/>
          </a:prstGeom>
          <a:solidFill>
            <a:srgbClr val="FFFF00"/>
          </a:solidFill>
          <a:ln w="28575" cmpd="sng">
            <a:noFill/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3366FF"/>
                </a:solidFill>
                <a:latin typeface="Arial"/>
                <a:ea typeface="Arial Unicode MS"/>
                <a:cs typeface="Arial Unicode MS"/>
              </a:rPr>
              <a:t>Industry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>
                <a:solidFill>
                  <a:schemeClr val="bg1">
                    <a:lumMod val="50000"/>
                  </a:schemeClr>
                </a:solidFill>
                <a:latin typeface="Arial"/>
                <a:ea typeface="Arial Unicode MS"/>
                <a:cs typeface="Arial Unicode MS"/>
              </a:rPr>
              <a:t>w</a:t>
            </a:r>
            <a:r>
              <a:rPr lang="en-US" altLang="ja-JP" sz="1600" b="1" dirty="0" smtClean="0">
                <a:solidFill>
                  <a:schemeClr val="bg1">
                    <a:lumMod val="50000"/>
                  </a:schemeClr>
                </a:solidFill>
                <a:latin typeface="Arial"/>
                <a:ea typeface="Arial Unicode MS"/>
                <a:cs typeface="Arial Unicode MS"/>
              </a:rPr>
              <a:t>orldwide,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srgbClr val="FF0000"/>
                </a:solidFill>
                <a:latin typeface="Arial"/>
                <a:ea typeface="Arial Unicode MS"/>
                <a:cs typeface="Arial Unicode MS"/>
              </a:rPr>
              <a:t>RI, EZ, MHI, Hitachi, </a:t>
            </a:r>
            <a:r>
              <a:rPr lang="en-US" altLang="ja-JP" sz="1200" b="1" dirty="0" smtClean="0">
                <a:solidFill>
                  <a:srgbClr val="008000"/>
                </a:solidFill>
                <a:latin typeface="Arial"/>
                <a:ea typeface="Arial Unicode MS"/>
                <a:cs typeface="Arial Unicode MS"/>
              </a:rPr>
              <a:t>NW, PAVAC, ROARK, </a:t>
            </a:r>
            <a:r>
              <a:rPr lang="is-IS" altLang="ja-JP" sz="1200" b="1" dirty="0" smtClean="0">
                <a:solidFill>
                  <a:srgbClr val="008000"/>
                </a:solidFill>
                <a:latin typeface="Arial"/>
                <a:ea typeface="Arial Unicode MS"/>
                <a:cs typeface="Arial Unicode MS"/>
              </a:rPr>
              <a:t>…</a:t>
            </a:r>
            <a:r>
              <a:rPr lang="en-US" altLang="ja-JP" sz="1200" b="1" dirty="0" smtClean="0">
                <a:solidFill>
                  <a:srgbClr val="008000"/>
                </a:solidFill>
                <a:latin typeface="Arial"/>
                <a:ea typeface="Arial Unicode MS"/>
                <a:cs typeface="Arial Unicode MS"/>
              </a:rPr>
              <a:t> </a:t>
            </a:r>
            <a:endParaRPr lang="en-US" altLang="ja-JP" sz="1600" b="1" dirty="0" smtClean="0">
              <a:solidFill>
                <a:srgbClr val="008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6" name="角丸四角形 55"/>
          <p:cNvSpPr/>
          <p:nvPr/>
        </p:nvSpPr>
        <p:spPr>
          <a:xfrm>
            <a:off x="3589555" y="2183014"/>
            <a:ext cx="2086318" cy="747683"/>
          </a:xfrm>
          <a:prstGeom prst="roundRect">
            <a:avLst/>
          </a:prstGeom>
          <a:solidFill>
            <a:srgbClr val="CCFFCC"/>
          </a:solidFill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400" b="1" dirty="0" smtClean="0">
                <a:solidFill>
                  <a:srgbClr val="008000"/>
                </a:solidFill>
                <a:ea typeface="Arial Unicode MS"/>
                <a:cs typeface="Arial Unicode MS"/>
              </a:rPr>
              <a:t>ILC 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400" b="1" dirty="0" smtClean="0">
                <a:solidFill>
                  <a:srgbClr val="008000"/>
                </a:solidFill>
                <a:ea typeface="Arial Unicode MS"/>
                <a:cs typeface="Arial Unicode MS"/>
              </a:rPr>
              <a:t>Host/Hub-Lab  </a:t>
            </a:r>
            <a:endParaRPr lang="ja-JP" altLang="en-US" sz="2400" b="1" dirty="0">
              <a:solidFill>
                <a:srgbClr val="008000"/>
              </a:solidFill>
              <a:ea typeface="Arial Unicode MS"/>
              <a:cs typeface="Arial Unicode MS"/>
            </a:endParaRPr>
          </a:p>
        </p:txBody>
      </p:sp>
      <p:sp>
        <p:nvSpPr>
          <p:cNvPr id="57" name="フローチャート: 結合子 56"/>
          <p:cNvSpPr/>
          <p:nvPr/>
        </p:nvSpPr>
        <p:spPr>
          <a:xfrm>
            <a:off x="3920462" y="4949954"/>
            <a:ext cx="1390142" cy="770513"/>
          </a:xfrm>
          <a:prstGeom prst="flowChartConnector">
            <a:avLst/>
          </a:prstGeom>
          <a:solidFill>
            <a:srgbClr val="CCFFCC"/>
          </a:solidFill>
          <a:ln w="1270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Hub-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Lab</a:t>
            </a:r>
            <a:endParaRPr lang="en-US" altLang="ja-JP" sz="1600" b="1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cxnSp>
        <p:nvCxnSpPr>
          <p:cNvPr id="58" name="直線矢印コネクタ 57"/>
          <p:cNvCxnSpPr>
            <a:endCxn id="55" idx="3"/>
          </p:cNvCxnSpPr>
          <p:nvPr/>
        </p:nvCxnSpPr>
        <p:spPr>
          <a:xfrm flipV="1">
            <a:off x="3086735" y="4331428"/>
            <a:ext cx="418859" cy="97166"/>
          </a:xfrm>
          <a:prstGeom prst="straightConnector1">
            <a:avLst/>
          </a:prstGeom>
          <a:ln w="57150" cmpd="sng">
            <a:solidFill>
              <a:srgbClr val="660066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直線矢印コネクタ 58"/>
          <p:cNvCxnSpPr/>
          <p:nvPr/>
        </p:nvCxnSpPr>
        <p:spPr>
          <a:xfrm>
            <a:off x="3054702" y="3306986"/>
            <a:ext cx="482611" cy="145874"/>
          </a:xfrm>
          <a:prstGeom prst="straightConnector1">
            <a:avLst/>
          </a:prstGeom>
          <a:ln w="57150" cmpd="sng">
            <a:solidFill>
              <a:srgbClr val="660066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直線矢印コネクタ 59"/>
          <p:cNvCxnSpPr/>
          <p:nvPr/>
        </p:nvCxnSpPr>
        <p:spPr>
          <a:xfrm>
            <a:off x="5849272" y="4281683"/>
            <a:ext cx="408886" cy="105992"/>
          </a:xfrm>
          <a:prstGeom prst="straightConnector1">
            <a:avLst/>
          </a:prstGeom>
          <a:ln w="57150" cmpd="sng">
            <a:solidFill>
              <a:srgbClr val="660066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直線矢印コネクタ 60"/>
          <p:cNvCxnSpPr>
            <a:stCxn id="55" idx="4"/>
            <a:endCxn id="57" idx="0"/>
          </p:cNvCxnSpPr>
          <p:nvPr/>
        </p:nvCxnSpPr>
        <p:spPr>
          <a:xfrm>
            <a:off x="4594143" y="4513115"/>
            <a:ext cx="21390" cy="436839"/>
          </a:xfrm>
          <a:prstGeom prst="straightConnector1">
            <a:avLst/>
          </a:prstGeom>
          <a:ln w="57150" cmpd="sng">
            <a:solidFill>
              <a:srgbClr val="660066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7549630" y="2539905"/>
            <a:ext cx="1415513" cy="1477328"/>
          </a:xfrm>
          <a:prstGeom prst="rect">
            <a:avLst/>
          </a:prstGeom>
          <a:solidFill>
            <a:srgbClr val="EEECE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Hub-lab: </a:t>
            </a:r>
          </a:p>
          <a:p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latin typeface="Arial"/>
                <a:ea typeface="Arial Unicode MS"/>
                <a:cs typeface="Arial Unicode MS"/>
              </a:rPr>
              <a:t>regionally </a:t>
            </a:r>
          </a:p>
          <a:p>
            <a:r>
              <a:rPr lang="en-US" altLang="ja-JP" dirty="0">
                <a:solidFill>
                  <a:schemeClr val="bg1">
                    <a:lumMod val="50000"/>
                  </a:schemeClr>
                </a:solidFill>
                <a:latin typeface="Arial"/>
                <a:ea typeface="Arial Unicode MS"/>
                <a:cs typeface="Arial Unicode MS"/>
              </a:rPr>
              <a:t>h</a:t>
            </a: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latin typeface="Arial"/>
                <a:ea typeface="Arial Unicode MS"/>
                <a:cs typeface="Arial Unicode MS"/>
              </a:rPr>
              <a:t>osting </a:t>
            </a:r>
          </a:p>
          <a:p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latin typeface="Arial"/>
                <a:ea typeface="Arial Unicode MS"/>
                <a:cs typeface="Arial Unicode MS"/>
              </a:rPr>
              <a:t>integration </a:t>
            </a:r>
          </a:p>
          <a:p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latin typeface="Arial"/>
                <a:ea typeface="Arial Unicode MS"/>
                <a:cs typeface="Arial Unicode MS"/>
              </a:rPr>
              <a:t>&amp; Test  </a:t>
            </a: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180857" y="2949585"/>
            <a:ext cx="1660255" cy="1477328"/>
          </a:xfrm>
          <a:prstGeom prst="rect">
            <a:avLst/>
          </a:prstGeom>
          <a:solidFill>
            <a:schemeClr val="bg2"/>
          </a:solidFill>
          <a:ln>
            <a:solidFill>
              <a:srgbClr val="7F7F7F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rgbClr val="3366FF"/>
                </a:solidFill>
                <a:latin typeface="Arial"/>
                <a:ea typeface="Arial Unicode MS"/>
                <a:cs typeface="Arial Unicode MS"/>
              </a:rPr>
              <a:t>Industry: </a:t>
            </a:r>
          </a:p>
          <a:p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latin typeface="Arial"/>
                <a:ea typeface="Arial Unicode MS"/>
                <a:cs typeface="Arial Unicode MS"/>
              </a:rPr>
              <a:t>manufacturing </a:t>
            </a:r>
          </a:p>
          <a:p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latin typeface="Arial"/>
                <a:ea typeface="Arial Unicode MS"/>
                <a:cs typeface="Arial Unicode MS"/>
              </a:rPr>
              <a:t>components </a:t>
            </a:r>
          </a:p>
          <a:p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latin typeface="Arial"/>
                <a:ea typeface="Arial Unicode MS"/>
                <a:cs typeface="Arial Unicode MS"/>
              </a:rPr>
              <a:t>w/worldwide </a:t>
            </a:r>
          </a:p>
          <a:p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latin typeface="Arial"/>
                <a:ea typeface="Arial Unicode MS"/>
                <a:cs typeface="Arial Unicode MS"/>
              </a:rPr>
              <a:t>contracts   </a:t>
            </a:r>
          </a:p>
        </p:txBody>
      </p:sp>
      <p:sp>
        <p:nvSpPr>
          <p:cNvPr id="65" name="Oval 20"/>
          <p:cNvSpPr>
            <a:spLocks noChangeArrowheads="1"/>
          </p:cNvSpPr>
          <p:nvPr/>
        </p:nvSpPr>
        <p:spPr bwMode="auto">
          <a:xfrm>
            <a:off x="2526987" y="1917127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 sz="2400">
              <a:solidFill>
                <a:prstClr val="black"/>
              </a:solidFill>
              <a:latin typeface="Calibri"/>
              <a:ea typeface="ＭＳ Ｐゴシック"/>
              <a:cs typeface="Osaka" charset="0"/>
            </a:endParaRPr>
          </a:p>
        </p:txBody>
      </p:sp>
      <p:sp>
        <p:nvSpPr>
          <p:cNvPr id="66" name="Oval 20"/>
          <p:cNvSpPr>
            <a:spLocks noChangeArrowheads="1"/>
          </p:cNvSpPr>
          <p:nvPr/>
        </p:nvSpPr>
        <p:spPr bwMode="auto">
          <a:xfrm>
            <a:off x="2705935" y="1918165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 sz="2400">
              <a:solidFill>
                <a:prstClr val="black"/>
              </a:solidFill>
              <a:latin typeface="Calibri"/>
              <a:ea typeface="ＭＳ Ｐゴシック"/>
              <a:cs typeface="Osaka" charset="0"/>
            </a:endParaRPr>
          </a:p>
        </p:txBody>
      </p:sp>
      <p:pic>
        <p:nvPicPr>
          <p:cNvPr id="67" name="Picture 4" descr="tesla9cell.pd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097" y="5237264"/>
            <a:ext cx="2378600" cy="731945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9630" y="4288490"/>
            <a:ext cx="1415513" cy="181914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latin typeface="Calibri"/>
                <a:ea typeface="ＭＳ Ｐゴシック"/>
              </a:rPr>
              <a:t>A. Yamamoto, 160601</a:t>
            </a:r>
            <a:endParaRPr lang="en-US" altLang="ja-JP">
              <a:latin typeface="Calibri"/>
              <a:ea typeface="ＭＳ Ｐゴシック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A7ECD-FBF0-684B-BEF4-069EFC372176}" type="slidenum">
              <a:rPr lang="en-US" altLang="ja-JP" smtClean="0">
                <a:latin typeface="Calibri"/>
                <a:ea typeface="ＭＳ Ｐゴシック"/>
              </a:rPr>
              <a:pPr/>
              <a:t>32</a:t>
            </a:fld>
            <a:endParaRPr lang="en-US" altLang="ja-JP"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172833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880"/>
    </mc:Choice>
    <mc:Fallback xmlns="">
      <p:transition spd="slow" advTm="2488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 descr="1号機縦測定グラフ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7288" y="3008398"/>
            <a:ext cx="3271117" cy="2431110"/>
          </a:xfrm>
          <a:prstGeom prst="rect">
            <a:avLst/>
          </a:prstGeom>
        </p:spPr>
      </p:pic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457200" y="113273"/>
            <a:ext cx="8229600" cy="706236"/>
          </a:xfrm>
        </p:spPr>
        <p:txBody>
          <a:bodyPr>
            <a:normAutofit fontScale="90000"/>
          </a:bodyPr>
          <a:lstStyle/>
          <a:p>
            <a:r>
              <a:rPr kumimoji="1" lang="en-US" altLang="ja-JP" sz="3600" dirty="0" smtClean="0"/>
              <a:t>CFF at pre-preparation/main preparation phase</a:t>
            </a:r>
            <a:endParaRPr kumimoji="1" lang="ja-JP" altLang="en-US" sz="3600" dirty="0"/>
          </a:p>
        </p:txBody>
      </p:sp>
      <p:pic>
        <p:nvPicPr>
          <p:cNvPr id="10" name="図 2" descr="1304006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714" y="889225"/>
            <a:ext cx="3145959" cy="809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テキスト ボックス 16"/>
          <p:cNvSpPr txBox="1"/>
          <p:nvPr/>
        </p:nvSpPr>
        <p:spPr>
          <a:xfrm>
            <a:off x="5729939" y="5296822"/>
            <a:ext cx="31031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Result of vertical test</a:t>
            </a:r>
          </a:p>
          <a:p>
            <a:r>
              <a:rPr kumimoji="1" lang="en-US" altLang="ja-JP" sz="1600" dirty="0" smtClean="0"/>
              <a:t>⇒Qualify the ILC</a:t>
            </a:r>
            <a:r>
              <a:rPr kumimoji="1" lang="en-US" altLang="ja-JP" sz="1600" dirty="0"/>
              <a:t> </a:t>
            </a:r>
            <a:r>
              <a:rPr kumimoji="1" lang="en-US" altLang="ja-JP" sz="1600" dirty="0" smtClean="0"/>
              <a:t>spec. </a:t>
            </a:r>
            <a:r>
              <a:rPr kumimoji="1" lang="ja-JP" altLang="en-US" sz="1600" dirty="0" smtClean="0"/>
              <a:t>（</a:t>
            </a:r>
            <a:r>
              <a:rPr kumimoji="1" lang="en-US" altLang="ja-JP" sz="1600" smtClean="0"/>
              <a:t>35 </a:t>
            </a:r>
            <a:r>
              <a:rPr kumimoji="1" lang="en-US" altLang="ja-JP" sz="1600" dirty="0" smtClean="0"/>
              <a:t>MV/m</a:t>
            </a:r>
            <a:r>
              <a:rPr kumimoji="1" lang="ja-JP" altLang="en-US" sz="1600" dirty="0" smtClean="0"/>
              <a:t>）</a:t>
            </a:r>
            <a:endParaRPr kumimoji="1" lang="ja-JP" altLang="en-US" sz="1600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52955" y="6492875"/>
            <a:ext cx="3557348" cy="365125"/>
          </a:xfrm>
        </p:spPr>
        <p:txBody>
          <a:bodyPr/>
          <a:lstStyle/>
          <a:p>
            <a:r>
              <a:rPr lang="en-US" altLang="ja-JP" dirty="0" smtClean="0"/>
              <a:t>KEK-PIP ILC Shin MICHIZONO</a:t>
            </a:r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01956" y="5846544"/>
            <a:ext cx="7770717" cy="646331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i="1" dirty="0" smtClean="0">
                <a:solidFill>
                  <a:srgbClr val="FF0000"/>
                </a:solidFill>
              </a:rPr>
              <a:t>Fabricate cavities which </a:t>
            </a:r>
            <a:r>
              <a:rPr lang="en-US" altLang="ja-JP" i="1" dirty="0" smtClean="0">
                <a:solidFill>
                  <a:srgbClr val="FF0000"/>
                </a:solidFill>
              </a:rPr>
              <a:t>satisfy Japan High-pressure-gas-regulation (KHK)</a:t>
            </a:r>
          </a:p>
          <a:p>
            <a:r>
              <a:rPr kumimoji="1" lang="en-US" altLang="ja-JP" i="1" dirty="0">
                <a:solidFill>
                  <a:srgbClr val="FF0000"/>
                </a:solidFill>
              </a:rPr>
              <a:t> </a:t>
            </a:r>
            <a:r>
              <a:rPr kumimoji="1" lang="en-US" altLang="ja-JP" i="1" dirty="0" smtClean="0">
                <a:solidFill>
                  <a:srgbClr val="FF0000"/>
                </a:solidFill>
              </a:rPr>
              <a:t> -&gt; also for the “Global </a:t>
            </a:r>
            <a:r>
              <a:rPr kumimoji="1" lang="en-US" altLang="ja-JP" i="1" dirty="0" err="1" smtClean="0">
                <a:solidFill>
                  <a:srgbClr val="FF0000"/>
                </a:solidFill>
              </a:rPr>
              <a:t>cryo</a:t>
            </a:r>
            <a:r>
              <a:rPr lang="en-US" altLang="ja-JP" i="1" dirty="0" err="1" smtClean="0">
                <a:solidFill>
                  <a:srgbClr val="FF0000"/>
                </a:solidFill>
              </a:rPr>
              <a:t>module</a:t>
            </a:r>
            <a:r>
              <a:rPr lang="en-US" altLang="ja-JP" i="1" dirty="0" smtClean="0">
                <a:solidFill>
                  <a:srgbClr val="FF0000"/>
                </a:solidFill>
              </a:rPr>
              <a:t>” collaboration (High-pressure-gas regulation)</a:t>
            </a:r>
            <a:r>
              <a:rPr kumimoji="1" lang="en-US" altLang="ja-JP" i="1" dirty="0" smtClean="0">
                <a:solidFill>
                  <a:srgbClr val="FF0000"/>
                </a:solidFill>
              </a:rPr>
              <a:t> </a:t>
            </a:r>
            <a:endParaRPr kumimoji="1" lang="ja-JP" altLang="en-US" i="1" dirty="0">
              <a:solidFill>
                <a:srgbClr val="FF0000"/>
              </a:solidFill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60071" y="2821460"/>
            <a:ext cx="5025203" cy="3016254"/>
            <a:chOff x="35548" y="3476621"/>
            <a:chExt cx="5025203" cy="3016254"/>
          </a:xfrm>
        </p:grpSpPr>
        <p:sp>
          <p:nvSpPr>
            <p:cNvPr id="19" name="スライド番号プレースホルダ 8"/>
            <p:cNvSpPr txBox="1">
              <a:spLocks/>
            </p:cNvSpPr>
            <p:nvPr/>
          </p:nvSpPr>
          <p:spPr>
            <a:xfrm>
              <a:off x="2469951" y="6127750"/>
              <a:ext cx="2133600" cy="365125"/>
            </a:xfrm>
            <a:prstGeom prst="rect">
              <a:avLst/>
            </a:prstGeom>
            <a:noFill/>
            <a:ln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lIns="91400" tIns="45702" rIns="91400" bIns="45702" rtlCol="0" anchor="ctr"/>
            <a:lstStyle>
              <a:defPPr>
                <a:defRPr lang="ja-JP"/>
              </a:defPPr>
              <a:lvl1pPr marL="0" algn="r" defTabSz="457200" rtl="0" eaLnBrk="0" latinLnBrk="0" hangingPunct="0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algn="l" defTabSz="457200" rtl="0" eaLnBrk="0" latinLnBrk="0" hangingPunct="0">
                <a:defRPr kumimoji="1" sz="18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2pPr>
              <a:lvl3pPr marL="1143000" indent="-228600" algn="l" defTabSz="457200" rtl="0" eaLnBrk="0" latinLnBrk="0" hangingPunct="0">
                <a:defRPr kumimoji="1" sz="18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3pPr>
              <a:lvl4pPr marL="1600200" indent="-228600" algn="l" defTabSz="457200" rtl="0" eaLnBrk="0" latinLnBrk="0" hangingPunct="0">
                <a:defRPr kumimoji="1" sz="18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4pPr>
              <a:lvl5pPr marL="2057400" indent="-228600" algn="l" defTabSz="457200" rtl="0" eaLnBrk="0" latinLnBrk="0" hangingPunct="0">
                <a:defRPr kumimoji="1" sz="18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5pPr>
              <a:lvl6pPr marL="2514600" indent="-228600" algn="l" defTabSz="4572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kumimoji="1" sz="18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6pPr>
              <a:lvl7pPr marL="2971800" indent="-228600" algn="l" defTabSz="4572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kumimoji="1" sz="18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7pPr>
              <a:lvl8pPr marL="3429000" indent="-228600" algn="l" defTabSz="4572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kumimoji="1" sz="18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8pPr>
              <a:lvl9pPr marL="3886200" indent="-228600" algn="l" defTabSz="4572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kumimoji="1" sz="18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9pPr>
            </a:lstStyle>
            <a:p>
              <a:pPr eaLnBrk="1" hangingPunct="1"/>
              <a:fld id="{6CA56176-B506-0E46-9EBA-E7648EED8C7D}" type="slidenum">
                <a:rPr lang="en-US" altLang="ja-JP" smtClean="0">
                  <a:solidFill>
                    <a:schemeClr val="bg1">
                      <a:lumMod val="85000"/>
                    </a:schemeClr>
                  </a:solidFill>
                </a:rPr>
                <a:pPr eaLnBrk="1" hangingPunct="1"/>
                <a:t>33</a:t>
              </a:fld>
              <a:endParaRPr lang="en-US" altLang="ja-JP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pic>
          <p:nvPicPr>
            <p:cNvPr id="20" name="Picture 9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361" t="19428" r="1580" b="11179"/>
            <a:stretch/>
          </p:blipFill>
          <p:spPr>
            <a:xfrm>
              <a:off x="1095176" y="3476621"/>
              <a:ext cx="3965575" cy="2917825"/>
            </a:xfrm>
            <a:prstGeom prst="rect">
              <a:avLst/>
            </a:prstGeom>
            <a:noFill/>
          </p:spPr>
        </p:pic>
        <p:sp>
          <p:nvSpPr>
            <p:cNvPr id="21" name="テキスト ボックス 20"/>
            <p:cNvSpPr txBox="1"/>
            <p:nvPr/>
          </p:nvSpPr>
          <p:spPr>
            <a:xfrm>
              <a:off x="35548" y="4017205"/>
              <a:ext cx="1990975" cy="369332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Chemical polishiing</a:t>
              </a:r>
              <a:endParaRPr kumimoji="1" lang="ja-JP" altLang="en-US" dirty="0"/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3460082" y="5375075"/>
              <a:ext cx="633507" cy="369332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dirty="0" smtClean="0"/>
                <a:t>EBW</a:t>
              </a:r>
              <a:endParaRPr kumimoji="1" lang="ja-JP" altLang="en-US" dirty="0"/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1259050" y="4579443"/>
              <a:ext cx="1534945" cy="369332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Press machine</a:t>
              </a:r>
              <a:endParaRPr kumimoji="1" lang="ja-JP" altLang="en-US" dirty="0"/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357563" y="5338394"/>
              <a:ext cx="1429899" cy="369332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Vertical lathe</a:t>
              </a:r>
              <a:endParaRPr kumimoji="1" lang="ja-JP" altLang="en-US" dirty="0"/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1072513" y="6025670"/>
              <a:ext cx="1908019" cy="369332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Surface inspection</a:t>
              </a:r>
              <a:endParaRPr kumimoji="1" lang="ja-JP" altLang="en-US" dirty="0"/>
            </a:p>
          </p:txBody>
        </p:sp>
      </p:grpSp>
      <p:pic>
        <p:nvPicPr>
          <p:cNvPr id="4098" name="Picture 2" descr="D:\KEK-PIP\DSC03690.jpe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91" t="17117" b="11317"/>
          <a:stretch/>
        </p:blipFill>
        <p:spPr bwMode="auto">
          <a:xfrm>
            <a:off x="1841112" y="889225"/>
            <a:ext cx="2726817" cy="2130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図 3" descr="CIMG1785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219" y="1698607"/>
            <a:ext cx="3249309" cy="115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 descr="13040071.jpg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85745" y="2096488"/>
            <a:ext cx="1537721" cy="1349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824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361"/>
    </mc:Choice>
    <mc:Fallback xmlns="">
      <p:transition spd="slow" advTm="3636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2A99-4A68-B644-B2C4-A762F37327D1}" type="slidenum">
              <a:rPr kumimoji="1" lang="ja-JP" altLang="en-US" smtClean="0"/>
              <a:t>34</a:t>
            </a:fld>
            <a:endParaRPr kumimoji="1" lang="ja-JP" altLang="en-US"/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9331" y="4944239"/>
            <a:ext cx="2049998" cy="1537499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437" y="4894584"/>
            <a:ext cx="2116205" cy="1587154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2191226" y="4742354"/>
            <a:ext cx="4678910" cy="1815882"/>
          </a:xfrm>
          <a:prstGeom prst="rect">
            <a:avLst/>
          </a:prstGeom>
          <a:solidFill>
            <a:schemeClr val="bg1"/>
          </a:solidFill>
          <a:ln>
            <a:solidFill>
              <a:srgbClr val="00009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b="1" i="1" dirty="0" smtClean="0">
                <a:latin typeface="Helvetica" charset="0"/>
                <a:ea typeface="Helvetica" charset="0"/>
                <a:cs typeface="Helvetica" charset="0"/>
              </a:rPr>
              <a:t>As a model facility for ILC assembly &amp; Testing</a:t>
            </a:r>
          </a:p>
          <a:p>
            <a:r>
              <a:rPr kumimoji="1" lang="en-US" altLang="ja-JP" sz="1600" b="1" i="1" dirty="0" smtClean="0">
                <a:latin typeface="Helvetica" charset="0"/>
                <a:ea typeface="Helvetica" charset="0"/>
                <a:cs typeface="Helvetica" charset="0"/>
              </a:rPr>
              <a:t>        Clean-room</a:t>
            </a:r>
          </a:p>
          <a:p>
            <a:r>
              <a:rPr lang="en-US" altLang="ja-JP" sz="1600" b="1" i="1" dirty="0"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altLang="ja-JP" sz="1600" b="1" i="1" dirty="0" smtClean="0">
                <a:latin typeface="Helvetica" charset="0"/>
                <a:ea typeface="Helvetica" charset="0"/>
                <a:cs typeface="Helvetica" charset="0"/>
              </a:rPr>
              <a:t>       </a:t>
            </a:r>
            <a:r>
              <a:rPr lang="en-US" altLang="ja-JP" sz="1600" b="1" i="1" dirty="0" err="1" smtClean="0">
                <a:latin typeface="Helvetica" charset="0"/>
                <a:ea typeface="Helvetica" charset="0"/>
                <a:cs typeface="Helvetica" charset="0"/>
              </a:rPr>
              <a:t>Cryomodule</a:t>
            </a:r>
            <a:r>
              <a:rPr lang="en-US" altLang="ja-JP" sz="1600" b="1" i="1" dirty="0" smtClean="0"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altLang="ja-JP" sz="1600" b="1" i="1" dirty="0">
                <a:latin typeface="Helvetica" charset="0"/>
                <a:ea typeface="Helvetica" charset="0"/>
                <a:cs typeface="Helvetica" charset="0"/>
              </a:rPr>
              <a:t>Assembly (cantilever</a:t>
            </a:r>
            <a:r>
              <a:rPr lang="en-US" altLang="ja-JP" sz="1600" b="1" i="1" dirty="0" smtClean="0">
                <a:latin typeface="Helvetica" charset="0"/>
                <a:ea typeface="Helvetica" charset="0"/>
                <a:cs typeface="Helvetica" charset="0"/>
              </a:rPr>
              <a:t>)</a:t>
            </a:r>
          </a:p>
          <a:p>
            <a:r>
              <a:rPr kumimoji="1" lang="en-US" altLang="ja-JP" sz="1600" b="1" i="1" dirty="0" smtClean="0">
                <a:latin typeface="Helvetica" charset="0"/>
                <a:ea typeface="Helvetica" charset="0"/>
                <a:cs typeface="Helvetica" charset="0"/>
              </a:rPr>
              <a:t>        EP (vertical-EP)</a:t>
            </a:r>
          </a:p>
          <a:p>
            <a:r>
              <a:rPr lang="en-US" altLang="ja-JP" sz="1600" b="1" i="1" dirty="0" smtClean="0">
                <a:latin typeface="Helvetica" charset="0"/>
                <a:ea typeface="Helvetica" charset="0"/>
                <a:cs typeface="Helvetica" charset="0"/>
              </a:rPr>
              <a:t>        Cavity Testing (4-cavities-test)</a:t>
            </a:r>
          </a:p>
          <a:p>
            <a:r>
              <a:rPr lang="en-US" altLang="ja-JP" sz="1600" b="1" i="1" dirty="0"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altLang="ja-JP" sz="1600" b="1" i="1" dirty="0" smtClean="0">
                <a:latin typeface="Helvetica" charset="0"/>
                <a:ea typeface="Helvetica" charset="0"/>
                <a:cs typeface="Helvetica" charset="0"/>
              </a:rPr>
              <a:t>       He Cryogenics</a:t>
            </a:r>
          </a:p>
          <a:p>
            <a:r>
              <a:rPr lang="en-US" altLang="ja-JP" sz="1600" b="1" i="1" dirty="0" smtClean="0">
                <a:latin typeface="Helvetica" charset="0"/>
                <a:ea typeface="Helvetica" charset="0"/>
                <a:cs typeface="Helvetica" charset="0"/>
              </a:rPr>
              <a:t>        ( </a:t>
            </a:r>
            <a:r>
              <a:rPr lang="en-US" altLang="ja-JP" sz="1600" b="1" i="1" dirty="0" err="1" smtClean="0">
                <a:latin typeface="Helvetica" charset="0"/>
                <a:ea typeface="Helvetica" charset="0"/>
                <a:cs typeface="Helvetica" charset="0"/>
              </a:rPr>
              <a:t>Cryomodule</a:t>
            </a:r>
            <a:r>
              <a:rPr lang="en-US" altLang="ja-JP" sz="1600" b="1" i="1" dirty="0" smtClean="0">
                <a:latin typeface="Helvetica" charset="0"/>
                <a:ea typeface="Helvetica" charset="0"/>
                <a:cs typeface="Helvetica" charset="0"/>
              </a:rPr>
              <a:t> Test</a:t>
            </a:r>
            <a:r>
              <a:rPr lang="en-US" altLang="ja-JP" sz="1600" b="1" i="1" dirty="0"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altLang="ja-JP" sz="1600" b="1" i="1" dirty="0" smtClean="0">
                <a:latin typeface="Helvetica" charset="0"/>
                <a:ea typeface="Helvetica" charset="0"/>
                <a:cs typeface="Helvetica" charset="0"/>
              </a:rPr>
              <a:t>Area)</a:t>
            </a:r>
            <a:endParaRPr kumimoji="1" lang="ja-JP" altLang="en-US" sz="1600" b="1" i="1" dirty="0">
              <a:latin typeface="Helvetica" charset="0"/>
              <a:ea typeface="Helvetica" charset="0"/>
              <a:cs typeface="Helvetica" charset="0"/>
            </a:endParaRPr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0447" y="96045"/>
            <a:ext cx="3393553" cy="1809895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6" name="グループ化 5"/>
          <p:cNvGrpSpPr/>
          <p:nvPr/>
        </p:nvGrpSpPr>
        <p:grpSpPr>
          <a:xfrm>
            <a:off x="225972" y="2140809"/>
            <a:ext cx="7373007" cy="2572269"/>
            <a:chOff x="225972" y="2381602"/>
            <a:chExt cx="7373007" cy="2572269"/>
          </a:xfrm>
        </p:grpSpPr>
        <p:pic>
          <p:nvPicPr>
            <p:cNvPr id="17" name="図 16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30126" y="2381602"/>
              <a:ext cx="6688780" cy="2512982"/>
            </a:xfrm>
            <a:prstGeom prst="rect">
              <a:avLst/>
            </a:prstGeom>
          </p:spPr>
        </p:pic>
        <p:pic>
          <p:nvPicPr>
            <p:cNvPr id="18" name="図 17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25972" y="4590860"/>
              <a:ext cx="7373007" cy="363011"/>
            </a:xfrm>
            <a:prstGeom prst="rect">
              <a:avLst/>
            </a:prstGeom>
          </p:spPr>
        </p:pic>
      </p:grpSp>
      <p:sp>
        <p:nvSpPr>
          <p:cNvPr id="7" name="テキスト ボックス 6"/>
          <p:cNvSpPr txBox="1"/>
          <p:nvPr/>
        </p:nvSpPr>
        <p:spPr>
          <a:xfrm>
            <a:off x="145820" y="79352"/>
            <a:ext cx="628085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i="1" dirty="0" smtClean="0"/>
              <a:t>Superconducting  Accelerator Development Hall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381247" y="1077004"/>
            <a:ext cx="50965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b="1" i="1" dirty="0" smtClean="0"/>
              <a:t>The hall is constructed by COI-budget </a:t>
            </a:r>
            <a:r>
              <a:rPr lang="en-US" altLang="ja-JP" b="1" i="1" dirty="0"/>
              <a:t>(2012-2013) </a:t>
            </a:r>
            <a:r>
              <a:rPr lang="en-US" altLang="ja-JP" b="1" i="1" dirty="0" smtClean="0"/>
              <a:t>targeting </a:t>
            </a:r>
            <a:r>
              <a:rPr lang="en-US" altLang="ja-JP" b="1" i="1" dirty="0"/>
              <a:t>future Compact SC Accelerator </a:t>
            </a:r>
            <a:r>
              <a:rPr lang="en-US" altLang="ja-JP" b="1" i="1" dirty="0" smtClean="0"/>
              <a:t>business development </a:t>
            </a:r>
            <a:r>
              <a:rPr lang="en-US" altLang="ja-JP" b="1" i="1" dirty="0"/>
              <a:t>by Industry-Academic Collaboration</a:t>
            </a:r>
            <a:r>
              <a:rPr lang="en-US" altLang="ja-JP" b="1" i="1" dirty="0" smtClean="0"/>
              <a:t>.</a:t>
            </a: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latin typeface="Calibri"/>
                <a:ea typeface="ＭＳ Ｐゴシック"/>
              </a:rPr>
              <a:t>A. Yamamoto, 160601</a:t>
            </a:r>
            <a:endParaRPr lang="en-US" altLang="ja-JP"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285292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787"/>
    </mc:Choice>
    <mc:Fallback xmlns="">
      <p:transition spd="slow" advTm="37787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AB6FA28-7AEC-3F43-9C2D-3DB969CFEC6A}" type="slidenum">
              <a:rPr lang="en-US" smtClean="0">
                <a:latin typeface="Calibri"/>
              </a:rPr>
              <a:pPr algn="r"/>
              <a:t>35</a:t>
            </a:fld>
            <a:endParaRPr lang="en-US" dirty="0">
              <a:latin typeface="Calibri"/>
            </a:endParaRPr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1277" y="79442"/>
            <a:ext cx="7481455" cy="500303"/>
          </a:xfrm>
          <a:solidFill>
            <a:srgbClr val="FFFFFF"/>
          </a:solidFill>
        </p:spPr>
        <p:txBody>
          <a:bodyPr/>
          <a:lstStyle/>
          <a:p>
            <a:pPr algn="ctr"/>
            <a:r>
              <a:rPr kumimoji="1" lang="en-US" altLang="ja-JP" sz="2800" dirty="0"/>
              <a:t>KEK-ILC Action </a:t>
            </a:r>
            <a:r>
              <a:rPr kumimoji="1" lang="en-US" altLang="ja-JP" sz="2800" dirty="0" smtClean="0"/>
              <a:t>Plan in Preparation Period 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A. Yamamoto, 160601</a:t>
            </a:r>
            <a:endParaRPr lang="en-US" dirty="0">
              <a:latin typeface="Calibri"/>
            </a:endParaRPr>
          </a:p>
        </p:txBody>
      </p:sp>
      <p:pic>
        <p:nvPicPr>
          <p:cNvPr id="9" name="コンテンツ プレースホルダー 8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600"/>
          <a:stretch/>
        </p:blipFill>
        <p:spPr>
          <a:xfrm>
            <a:off x="0" y="1175084"/>
            <a:ext cx="9094586" cy="4603245"/>
          </a:xfrm>
        </p:spPr>
      </p:pic>
      <p:sp>
        <p:nvSpPr>
          <p:cNvPr id="6" name="角丸四角形 5"/>
          <p:cNvSpPr/>
          <p:nvPr/>
        </p:nvSpPr>
        <p:spPr>
          <a:xfrm>
            <a:off x="83862" y="2512216"/>
            <a:ext cx="8911528" cy="628054"/>
          </a:xfrm>
          <a:prstGeom prst="round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吹き出し 7"/>
          <p:cNvSpPr/>
          <p:nvPr/>
        </p:nvSpPr>
        <p:spPr>
          <a:xfrm>
            <a:off x="6736195" y="526634"/>
            <a:ext cx="2358391" cy="1127780"/>
          </a:xfrm>
          <a:prstGeom prst="wedgeRoundRectCallout">
            <a:avLst>
              <a:gd name="adj1" fmla="val -90064"/>
              <a:gd name="adj2" fmla="val 160266"/>
              <a:gd name="adj3" fmla="val 16667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b="1" dirty="0" smtClean="0">
                <a:solidFill>
                  <a:srgbClr val="3366FF"/>
                </a:solidFill>
              </a:rPr>
              <a:t>Hub-Laboratory Consortium </a:t>
            </a:r>
            <a:endParaRPr kumimoji="1" lang="ja-JP" altLang="en-US" sz="2400" b="1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88430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 descr="world_atras_3"/>
          <p:cNvPicPr>
            <a:picLocks noChangeAspect="1" noChangeArrowheads="1"/>
          </p:cNvPicPr>
          <p:nvPr/>
        </p:nvPicPr>
        <p:blipFill rotWithShape="1">
          <a:blip r:embed="rId2">
            <a:alphaModFix amt="5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98844" y="5513990"/>
            <a:ext cx="4236978" cy="1138835"/>
          </a:xfrm>
          <a:prstGeom prst="rect">
            <a:avLst/>
          </a:prstGeom>
          <a:noFill/>
          <a:ln>
            <a:solidFill>
              <a:srgbClr val="3366FF"/>
            </a:solidFill>
          </a:ln>
          <a:effectLst/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61549" y="131962"/>
            <a:ext cx="6978842" cy="696173"/>
          </a:xfrm>
          <a:solidFill>
            <a:srgbClr val="CCFFCC"/>
          </a:solidFill>
        </p:spPr>
        <p:txBody>
          <a:bodyPr>
            <a:normAutofit fontScale="90000"/>
          </a:bodyPr>
          <a:lstStyle/>
          <a:p>
            <a:r>
              <a:rPr kumimoji="1" lang="en-US" altLang="ja-JP" sz="3600" b="1" dirty="0" smtClean="0"/>
              <a:t>“Global SRF </a:t>
            </a:r>
            <a:r>
              <a:rPr kumimoji="1" lang="en-US" altLang="ja-JP" sz="3600" b="1" dirty="0" err="1" smtClean="0"/>
              <a:t>Cryomodule</a:t>
            </a:r>
            <a:r>
              <a:rPr kumimoji="1" lang="en-US" altLang="ja-JP" sz="3600" b="1" dirty="0" smtClean="0"/>
              <a:t> ” Program</a:t>
            </a:r>
            <a:br>
              <a:rPr kumimoji="1" lang="en-US" altLang="ja-JP" sz="3600" b="1" dirty="0" smtClean="0"/>
            </a:br>
            <a:r>
              <a:rPr kumimoji="1" lang="en-US" altLang="ja-JP" sz="2200" b="1" dirty="0" smtClean="0"/>
              <a:t>-</a:t>
            </a:r>
            <a:r>
              <a:rPr lang="en-US" altLang="ja-JP" sz="2200" b="1" dirty="0" smtClean="0"/>
              <a:t>Technical </a:t>
            </a:r>
            <a:r>
              <a:rPr lang="en-US" altLang="ja-JP" sz="2200" b="1" dirty="0"/>
              <a:t>Issues to be settled during the ILC Preparation </a:t>
            </a:r>
            <a:r>
              <a:rPr lang="en-US" altLang="ja-JP" sz="2200" b="1" dirty="0" smtClean="0"/>
              <a:t>Phase-</a:t>
            </a:r>
            <a:endParaRPr kumimoji="1" lang="ja-JP" altLang="en-US" sz="2200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08172" y="1098240"/>
            <a:ext cx="8478627" cy="49285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kumimoji="1" lang="en-US" altLang="ja-JP" sz="1600" b="1" dirty="0" smtClean="0">
                <a:solidFill>
                  <a:srgbClr val="3366FF"/>
                </a:solidFill>
              </a:rPr>
              <a:t>Objectives: </a:t>
            </a:r>
            <a:r>
              <a:rPr kumimoji="1" lang="en-US" altLang="ja-JP" sz="1600" i="1" dirty="0" smtClean="0"/>
              <a:t>Transportation of the </a:t>
            </a:r>
            <a:r>
              <a:rPr kumimoji="1" lang="en-US" altLang="ja-JP" sz="1600" i="1" dirty="0" err="1" smtClean="0"/>
              <a:t>cryomodule</a:t>
            </a:r>
            <a:r>
              <a:rPr kumimoji="1" lang="en-US" altLang="ja-JP" sz="1600" i="1" dirty="0" smtClean="0"/>
              <a:t> from EU (AM) to Japan</a:t>
            </a:r>
          </a:p>
          <a:p>
            <a:r>
              <a:rPr kumimoji="1" lang="en-US" altLang="ja-JP" sz="1600" b="0" dirty="0" smtClean="0"/>
              <a:t>Establish </a:t>
            </a:r>
            <a:r>
              <a:rPr lang="en-US" altLang="ja-JP" sz="1600" b="0" dirty="0" smtClean="0"/>
              <a:t>system</a:t>
            </a:r>
            <a:r>
              <a:rPr lang="en-US" altLang="ja-JP" sz="1600" b="0" dirty="0"/>
              <a:t>-</a:t>
            </a:r>
            <a:r>
              <a:rPr lang="en-US" altLang="ja-JP" sz="1600" b="0" dirty="0" smtClean="0"/>
              <a:t>engineering </a:t>
            </a:r>
            <a:r>
              <a:rPr kumimoji="1" lang="en-US" altLang="ja-JP" sz="1600" b="0" dirty="0"/>
              <a:t>to realize </a:t>
            </a:r>
            <a:r>
              <a:rPr kumimoji="1" lang="en-US" altLang="ja-JP" sz="1600" b="1" dirty="0">
                <a:solidFill>
                  <a:srgbClr val="008000"/>
                </a:solidFill>
              </a:rPr>
              <a:t>Global Cryomodules </a:t>
            </a:r>
            <a:r>
              <a:rPr kumimoji="1" lang="en-US" altLang="ja-JP" sz="1600" b="0" dirty="0"/>
              <a:t>(globally compatible cryomodule</a:t>
            </a:r>
            <a:r>
              <a:rPr lang="en-US" altLang="ja-JP" sz="1600" b="0" dirty="0"/>
              <a:t>)</a:t>
            </a:r>
            <a:r>
              <a:rPr kumimoji="1" lang="en-US" altLang="ja-JP" sz="1600" b="0" dirty="0"/>
              <a:t> including: </a:t>
            </a:r>
            <a:endParaRPr kumimoji="1" lang="en-US" altLang="ja-JP" sz="1600" dirty="0"/>
          </a:p>
          <a:p>
            <a:pPr lvl="1"/>
            <a:r>
              <a:rPr lang="en-US" altLang="ja-JP" sz="1600" dirty="0">
                <a:solidFill>
                  <a:srgbClr val="FF0000"/>
                </a:solidFill>
              </a:rPr>
              <a:t>Industrial </a:t>
            </a:r>
            <a:r>
              <a:rPr lang="en-US" altLang="ja-JP" sz="1600" dirty="0"/>
              <a:t>technology, with optimum </a:t>
            </a:r>
            <a:r>
              <a:rPr lang="en-US" altLang="ja-JP" sz="1600" b="1" dirty="0">
                <a:solidFill>
                  <a:srgbClr val="008000"/>
                </a:solidFill>
              </a:rPr>
              <a:t>plug-</a:t>
            </a:r>
            <a:r>
              <a:rPr lang="en-US" altLang="ja-JP" sz="1600" b="1" dirty="0" smtClean="0">
                <a:solidFill>
                  <a:srgbClr val="008000"/>
                </a:solidFill>
              </a:rPr>
              <a:t>compatibilit</a:t>
            </a:r>
            <a:r>
              <a:rPr lang="en-US" altLang="ja-JP" sz="1600" dirty="0" smtClean="0">
                <a:solidFill>
                  <a:srgbClr val="008000"/>
                </a:solidFill>
              </a:rPr>
              <a:t>y</a:t>
            </a:r>
            <a:r>
              <a:rPr lang="en-US" altLang="ja-JP" sz="1600" dirty="0" smtClean="0"/>
              <a:t>/standardization, </a:t>
            </a:r>
            <a:endParaRPr lang="en-US" altLang="ja-JP" sz="1600" dirty="0"/>
          </a:p>
          <a:p>
            <a:pPr lvl="1"/>
            <a:r>
              <a:rPr lang="en-US" altLang="ja-JP" sz="1600" dirty="0">
                <a:solidFill>
                  <a:srgbClr val="FF0000"/>
                </a:solidFill>
              </a:rPr>
              <a:t>Safety</a:t>
            </a:r>
            <a:r>
              <a:rPr lang="en-US" altLang="ja-JP" sz="1600" dirty="0"/>
              <a:t> regulation (such as “high-pressure-code”) with inter-regionally compatible authorization,</a:t>
            </a:r>
          </a:p>
          <a:p>
            <a:pPr lvl="1"/>
            <a:r>
              <a:rPr lang="en-US" altLang="ja-JP" sz="1600" dirty="0">
                <a:solidFill>
                  <a:srgbClr val="FF0000"/>
                </a:solidFill>
              </a:rPr>
              <a:t>Gradient</a:t>
            </a:r>
            <a:r>
              <a:rPr lang="en-US" altLang="ja-JP" sz="1600" dirty="0"/>
              <a:t> performance reproducibility </a:t>
            </a:r>
            <a:r>
              <a:rPr lang="en-US" altLang="ja-JP" sz="1600" b="1" dirty="0">
                <a:solidFill>
                  <a:srgbClr val="008000"/>
                </a:solidFill>
              </a:rPr>
              <a:t>after inter-regional transportation.    </a:t>
            </a:r>
            <a:endParaRPr kumimoji="1" lang="en-US" altLang="ja-JP" sz="1600" b="1" dirty="0">
              <a:solidFill>
                <a:srgbClr val="008000"/>
              </a:solidFill>
            </a:endParaRPr>
          </a:p>
          <a:p>
            <a:pPr marL="0" indent="0">
              <a:buNone/>
            </a:pPr>
            <a:r>
              <a:rPr kumimoji="1" lang="en-US" altLang="ja-JP" sz="1600" b="1" dirty="0" smtClean="0">
                <a:solidFill>
                  <a:srgbClr val="3366FF"/>
                </a:solidFill>
              </a:rPr>
              <a:t>Global Cooperation: </a:t>
            </a:r>
          </a:p>
          <a:p>
            <a:r>
              <a:rPr kumimoji="1" lang="en-US" altLang="ja-JP" sz="1600" b="0" dirty="0" smtClean="0">
                <a:solidFill>
                  <a:srgbClr val="FF0000"/>
                </a:solidFill>
              </a:rPr>
              <a:t>EU</a:t>
            </a:r>
            <a:r>
              <a:rPr kumimoji="1" lang="en-US" altLang="ja-JP" sz="1600" b="0" dirty="0" smtClean="0"/>
              <a:t> (AM) </a:t>
            </a:r>
            <a:r>
              <a:rPr kumimoji="1" lang="en-US" altLang="ja-JP" sz="1600" b="1" dirty="0" smtClean="0"/>
              <a:t>contributes a </a:t>
            </a:r>
            <a:r>
              <a:rPr kumimoji="1" lang="en-US" altLang="ja-JP" sz="1600" b="1" dirty="0" smtClean="0">
                <a:solidFill>
                  <a:srgbClr val="008000"/>
                </a:solidFill>
              </a:rPr>
              <a:t>full </a:t>
            </a:r>
            <a:r>
              <a:rPr kumimoji="1" lang="en-US" altLang="ja-JP" sz="1600" b="1" dirty="0" err="1" smtClean="0">
                <a:solidFill>
                  <a:srgbClr val="008000"/>
                </a:solidFill>
              </a:rPr>
              <a:t>cryomodule</a:t>
            </a:r>
            <a:r>
              <a:rPr kumimoji="1" lang="en-US" altLang="ja-JP" sz="1600" b="1" dirty="0" smtClean="0">
                <a:solidFill>
                  <a:srgbClr val="008000"/>
                </a:solidFill>
              </a:rPr>
              <a:t> </a:t>
            </a:r>
            <a:r>
              <a:rPr kumimoji="1" lang="en-US" altLang="ja-JP" sz="1600" b="0" dirty="0"/>
              <a:t>including manufacturing and performance test, </a:t>
            </a:r>
          </a:p>
          <a:p>
            <a:r>
              <a:rPr lang="en-US" altLang="ja-JP" sz="1600" b="0" dirty="0" smtClean="0">
                <a:solidFill>
                  <a:srgbClr val="FF0000"/>
                </a:solidFill>
              </a:rPr>
              <a:t>EU</a:t>
            </a:r>
            <a:r>
              <a:rPr lang="en-US" altLang="ja-JP" sz="1600" b="0" dirty="0" smtClean="0"/>
              <a:t> (AM), </a:t>
            </a:r>
            <a:r>
              <a:rPr lang="en-US" altLang="ja-JP" sz="1600" b="0" dirty="0"/>
              <a:t>and </a:t>
            </a:r>
            <a:r>
              <a:rPr lang="en-US" altLang="ja-JP" sz="1600" b="0" dirty="0">
                <a:solidFill>
                  <a:srgbClr val="FF0000"/>
                </a:solidFill>
              </a:rPr>
              <a:t>JP</a:t>
            </a:r>
            <a:r>
              <a:rPr lang="en-US" altLang="ja-JP" sz="1600" b="0" dirty="0"/>
              <a:t> </a:t>
            </a:r>
            <a:r>
              <a:rPr lang="en-US" altLang="ja-JP" sz="1600" b="0" dirty="0" smtClean="0"/>
              <a:t>work </a:t>
            </a:r>
            <a:r>
              <a:rPr lang="en-US" altLang="ja-JP" sz="1600" b="0" dirty="0"/>
              <a:t>together for </a:t>
            </a:r>
            <a:r>
              <a:rPr lang="en-US" altLang="ja-JP" sz="1600" b="1" dirty="0">
                <a:solidFill>
                  <a:srgbClr val="008000"/>
                </a:solidFill>
              </a:rPr>
              <a:t>inter-regional transportation </a:t>
            </a:r>
            <a:r>
              <a:rPr lang="en-US" altLang="ja-JP" sz="1600" b="0" dirty="0"/>
              <a:t>and safety regulations to be compatibly authorized, </a:t>
            </a:r>
          </a:p>
          <a:p>
            <a:r>
              <a:rPr lang="en-US" altLang="ja-JP" sz="1600" b="0" dirty="0" smtClean="0">
                <a:solidFill>
                  <a:srgbClr val="FF0000"/>
                </a:solidFill>
              </a:rPr>
              <a:t>JP</a:t>
            </a:r>
            <a:r>
              <a:rPr lang="en-US" altLang="ja-JP" sz="1600" b="0" dirty="0" smtClean="0"/>
              <a:t> </a:t>
            </a:r>
            <a:r>
              <a:rPr lang="en-US" altLang="ja-JP" sz="1600" b="0" dirty="0"/>
              <a:t>contributes to the cryomodule performance test </a:t>
            </a:r>
            <a:r>
              <a:rPr lang="en-US" altLang="ja-JP" sz="1600" dirty="0" smtClean="0"/>
              <a:t>and </a:t>
            </a:r>
            <a:r>
              <a:rPr lang="en-US" altLang="ja-JP" sz="1600" b="0" dirty="0" smtClean="0"/>
              <a:t>to </a:t>
            </a:r>
            <a:r>
              <a:rPr lang="en-US" altLang="ja-JP" sz="1600" b="1" dirty="0" smtClean="0">
                <a:solidFill>
                  <a:srgbClr val="008000"/>
                </a:solidFill>
              </a:rPr>
              <a:t>reproduce </a:t>
            </a:r>
            <a:r>
              <a:rPr lang="en-US" altLang="ja-JP" sz="1600" b="1" dirty="0">
                <a:solidFill>
                  <a:srgbClr val="008000"/>
                </a:solidFill>
              </a:rPr>
              <a:t>the </a:t>
            </a:r>
            <a:r>
              <a:rPr lang="en-US" altLang="ja-JP" sz="1600" b="1" dirty="0" smtClean="0">
                <a:solidFill>
                  <a:srgbClr val="008000"/>
                </a:solidFill>
              </a:rPr>
              <a:t>performance</a:t>
            </a:r>
            <a:r>
              <a:rPr lang="en-US" altLang="ja-JP" sz="1600" b="0" dirty="0" smtClean="0"/>
              <a:t>,</a:t>
            </a:r>
          </a:p>
          <a:p>
            <a:pPr marL="0" indent="0">
              <a:buNone/>
            </a:pPr>
            <a:r>
              <a:rPr lang="en-US" altLang="ja-JP" sz="1600" b="1" dirty="0" smtClean="0">
                <a:solidFill>
                  <a:srgbClr val="3366FF"/>
                </a:solidFill>
              </a:rPr>
              <a:t>Time-line: </a:t>
            </a:r>
          </a:p>
          <a:p>
            <a:r>
              <a:rPr lang="en-US" altLang="ja-JP" sz="1600" dirty="0"/>
              <a:t>The program should start </a:t>
            </a:r>
            <a:r>
              <a:rPr lang="en-US" altLang="ja-JP" sz="1600" dirty="0" smtClean="0"/>
              <a:t>soon, for its realization </a:t>
            </a:r>
            <a:r>
              <a:rPr lang="en-US" altLang="ja-JP" sz="1600" b="1" dirty="0" smtClean="0">
                <a:solidFill>
                  <a:srgbClr val="008000"/>
                </a:solidFill>
              </a:rPr>
              <a:t>in  </a:t>
            </a:r>
            <a:r>
              <a:rPr lang="en-US" altLang="ja-JP" sz="1600" b="1" dirty="0">
                <a:solidFill>
                  <a:srgbClr val="008000"/>
                </a:solidFill>
              </a:rPr>
              <a:t>the ILC main preparation period </a:t>
            </a:r>
            <a:r>
              <a:rPr lang="en-US" altLang="ja-JP" sz="1600" b="1" dirty="0" smtClean="0">
                <a:solidFill>
                  <a:srgbClr val="008000"/>
                </a:solidFill>
              </a:rPr>
              <a:t> of 4 years</a:t>
            </a:r>
            <a:r>
              <a:rPr lang="en-US" altLang="ja-JP" sz="1600" dirty="0" smtClean="0">
                <a:solidFill>
                  <a:srgbClr val="008000"/>
                </a:solidFill>
              </a:rPr>
              <a:t>, </a:t>
            </a:r>
            <a:r>
              <a:rPr lang="en-US" altLang="ja-JP" sz="1600" dirty="0" smtClean="0"/>
              <a:t>associated with inter-regional legal/safety process </a:t>
            </a:r>
            <a:endParaRPr lang="en-US" altLang="ja-JP" sz="1600" dirty="0"/>
          </a:p>
          <a:p>
            <a:endParaRPr lang="en-US" altLang="ja-JP" sz="1800" b="0" dirty="0" smtClean="0"/>
          </a:p>
          <a:p>
            <a:pPr marL="457110" lvl="1" indent="0">
              <a:buNone/>
            </a:pPr>
            <a:r>
              <a:rPr kumimoji="1" lang="en-US" altLang="ja-JP" sz="2000" dirty="0" smtClean="0"/>
              <a:t>  </a:t>
            </a:r>
            <a:endParaRPr kumimoji="1" lang="ja-JP" altLang="en-US" sz="2000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961899" y="6421847"/>
            <a:ext cx="2133023" cy="365125"/>
          </a:xfrm>
        </p:spPr>
        <p:txBody>
          <a:bodyPr/>
          <a:lstStyle/>
          <a:p>
            <a:pPr algn="r"/>
            <a:fld id="{9C3EFD4F-31C6-D540-BA64-364CC0630888}" type="slidenum">
              <a:rPr kumimoji="1" lang="ja-JP" altLang="en-US" smtClean="0"/>
              <a:pPr algn="r"/>
              <a:t>36</a:t>
            </a:fld>
            <a:endParaRPr kumimoji="1" lang="ja-JP" altLang="en-US" dirty="0"/>
          </a:p>
        </p:txBody>
      </p:sp>
      <p:pic>
        <p:nvPicPr>
          <p:cNvPr id="8" name="図 7" descr="cryomodule_2008_low_trans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759" y="5537108"/>
            <a:ext cx="1435373" cy="861224"/>
          </a:xfrm>
          <a:prstGeom prst="rect">
            <a:avLst/>
          </a:prstGeom>
          <a:noFill/>
          <a:ln>
            <a:solidFill>
              <a:srgbClr val="3366FF"/>
            </a:solidFill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550504" y="5517845"/>
            <a:ext cx="2389695" cy="1086565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上カーブ矢印 3"/>
          <p:cNvSpPr/>
          <p:nvPr/>
        </p:nvSpPr>
        <p:spPr>
          <a:xfrm rot="170960">
            <a:off x="2677130" y="6152664"/>
            <a:ext cx="2002127" cy="451746"/>
          </a:xfrm>
          <a:prstGeom prst="curvedUpArrow">
            <a:avLst/>
          </a:prstGeom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円/楕円 4"/>
          <p:cNvSpPr/>
          <p:nvPr/>
        </p:nvSpPr>
        <p:spPr>
          <a:xfrm>
            <a:off x="4642250" y="6026802"/>
            <a:ext cx="128533" cy="140392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/>
        </p:nvSpPr>
        <p:spPr>
          <a:xfrm>
            <a:off x="2626279" y="5869362"/>
            <a:ext cx="128533" cy="140392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7872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241"/>
    </mc:Choice>
    <mc:Fallback xmlns="">
      <p:transition spd="slow" advTm="4824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4390"/>
            <a:ext cx="9144000" cy="3399692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137962" y="791568"/>
            <a:ext cx="3912338" cy="2308324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r>
              <a:rPr lang="en-US" altLang="ja-JP" i="1" dirty="0" smtClean="0"/>
              <a:t>Damping Ring: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i="1" dirty="0" smtClean="0"/>
              <a:t>Vacuum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i="1" dirty="0" smtClean="0"/>
              <a:t>Injection</a:t>
            </a:r>
            <a:r>
              <a:rPr lang="en-US" altLang="ja-JP" i="1" dirty="0"/>
              <a:t>/ejection Fast Pulse Kicker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i="1" dirty="0" smtClean="0"/>
              <a:t>SRF cavity and CM,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i="1" dirty="0" smtClean="0"/>
              <a:t>CW </a:t>
            </a:r>
            <a:r>
              <a:rPr lang="en-US" altLang="ja-JP" i="1" dirty="0"/>
              <a:t>650 MHz RF </a:t>
            </a:r>
            <a:r>
              <a:rPr lang="en-US" altLang="ja-JP" i="1" dirty="0" smtClean="0"/>
              <a:t>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i="1" dirty="0" err="1" smtClean="0"/>
              <a:t>Wiglers</a:t>
            </a:r>
            <a:endParaRPr lang="en-US" altLang="ja-JP" i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i="1" dirty="0" smtClean="0"/>
              <a:t>Magnets and Power Supplies </a:t>
            </a:r>
            <a:endParaRPr lang="en-US" altLang="ja-JP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i="1" dirty="0"/>
              <a:t>Bunch by bunch Feedback</a:t>
            </a:r>
          </a:p>
        </p:txBody>
      </p:sp>
      <p:cxnSp>
        <p:nvCxnSpPr>
          <p:cNvPr id="16" name="直線コネクタ 15"/>
          <p:cNvCxnSpPr/>
          <p:nvPr/>
        </p:nvCxnSpPr>
        <p:spPr>
          <a:xfrm>
            <a:off x="4394200" y="3875028"/>
            <a:ext cx="177800" cy="11809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>
            <a:off x="3233730" y="3431641"/>
            <a:ext cx="931870" cy="2229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3581400" y="2284390"/>
            <a:ext cx="73694" cy="4771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811476" y="-10170"/>
            <a:ext cx="8161395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3600" b="1" dirty="0" smtClean="0">
                <a:latin typeface="+mj-lt"/>
                <a:ea typeface="Arial" charset="0"/>
                <a:cs typeface="Arial" charset="0"/>
              </a:rPr>
              <a:t>Beam Handling (Sources, DR, BDS, Damp) </a:t>
            </a:r>
            <a:endParaRPr lang="en-US" altLang="ja-JP" sz="3600" b="1" dirty="0">
              <a:latin typeface="+mj-lt"/>
              <a:ea typeface="Arial" charset="0"/>
              <a:cs typeface="Arial" charset="0"/>
            </a:endParaRPr>
          </a:p>
        </p:txBody>
      </p:sp>
      <p:pic>
        <p:nvPicPr>
          <p:cNvPr id="19" name="図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8625" y="1642822"/>
            <a:ext cx="852068" cy="1874549"/>
          </a:xfrm>
          <a:prstGeom prst="rect">
            <a:avLst/>
          </a:prstGeom>
        </p:spPr>
      </p:pic>
      <p:sp>
        <p:nvSpPr>
          <p:cNvPr id="21" name="テキスト ボックス 20"/>
          <p:cNvSpPr txBox="1"/>
          <p:nvPr/>
        </p:nvSpPr>
        <p:spPr>
          <a:xfrm>
            <a:off x="7709147" y="790332"/>
            <a:ext cx="11799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i="1" dirty="0">
                <a:solidFill>
                  <a:srgbClr val="002060"/>
                </a:solidFill>
              </a:rPr>
              <a:t>CW 650 MHz </a:t>
            </a:r>
            <a:endParaRPr lang="en-US" altLang="ja-JP" sz="1400" b="1" i="1" dirty="0" smtClean="0">
              <a:solidFill>
                <a:srgbClr val="002060"/>
              </a:solidFill>
            </a:endParaRPr>
          </a:p>
          <a:p>
            <a:r>
              <a:rPr lang="en-US" altLang="ja-JP" sz="1400" b="1" i="1" dirty="0" smtClean="0">
                <a:solidFill>
                  <a:srgbClr val="002060"/>
                </a:solidFill>
              </a:rPr>
              <a:t>RF </a:t>
            </a:r>
            <a:r>
              <a:rPr lang="en-US" altLang="ja-JP" sz="1400" b="1" i="1" dirty="0">
                <a:solidFill>
                  <a:srgbClr val="002060"/>
                </a:solidFill>
              </a:rPr>
              <a:t>system</a:t>
            </a:r>
          </a:p>
        </p:txBody>
      </p:sp>
      <p:pic>
        <p:nvPicPr>
          <p:cNvPr id="22" name="図 2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56104" y="1299627"/>
            <a:ext cx="1699355" cy="1006451"/>
          </a:xfrm>
          <a:prstGeom prst="rect">
            <a:avLst/>
          </a:prstGeom>
        </p:spPr>
      </p:pic>
      <p:sp>
        <p:nvSpPr>
          <p:cNvPr id="24" name="正方形/長方形 23"/>
          <p:cNvSpPr/>
          <p:nvPr/>
        </p:nvSpPr>
        <p:spPr>
          <a:xfrm>
            <a:off x="4156104" y="959702"/>
            <a:ext cx="20933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b="1" i="1" dirty="0">
                <a:solidFill>
                  <a:srgbClr val="002060"/>
                </a:solidFill>
              </a:rPr>
              <a:t>Bunch by bunch Feedback</a:t>
            </a:r>
          </a:p>
        </p:txBody>
      </p:sp>
      <p:pic>
        <p:nvPicPr>
          <p:cNvPr id="31" name="図 3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8789597">
            <a:off x="5192824" y="3743359"/>
            <a:ext cx="1891194" cy="1205799"/>
          </a:xfrm>
          <a:prstGeom prst="rect">
            <a:avLst/>
          </a:prstGeom>
        </p:spPr>
      </p:pic>
      <p:sp>
        <p:nvSpPr>
          <p:cNvPr id="32" name="正方形/長方形 31"/>
          <p:cNvSpPr/>
          <p:nvPr/>
        </p:nvSpPr>
        <p:spPr>
          <a:xfrm>
            <a:off x="6709607" y="4147247"/>
            <a:ext cx="246810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b="1" i="1" dirty="0">
                <a:solidFill>
                  <a:srgbClr val="002060"/>
                </a:solidFill>
              </a:rPr>
              <a:t>Superconducting Final </a:t>
            </a:r>
            <a:r>
              <a:rPr lang="en-US" altLang="ja-JP" sz="1600" b="1" i="1" dirty="0" smtClean="0">
                <a:solidFill>
                  <a:srgbClr val="002060"/>
                </a:solidFill>
              </a:rPr>
              <a:t>Focusing</a:t>
            </a:r>
            <a:r>
              <a:rPr lang="en-US" altLang="ja-JP" sz="1600" b="1" i="1" dirty="0" smtClean="0">
                <a:solidFill>
                  <a:srgbClr val="002060"/>
                </a:solidFill>
              </a:rPr>
              <a:t> </a:t>
            </a:r>
            <a:r>
              <a:rPr lang="en-US" altLang="ja-JP" sz="1600" b="1" i="1" dirty="0">
                <a:solidFill>
                  <a:srgbClr val="002060"/>
                </a:solidFill>
              </a:rPr>
              <a:t>Magnet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479814" y="4643784"/>
            <a:ext cx="4572000" cy="1477328"/>
          </a:xfrm>
          <a:prstGeom prst="rect">
            <a:avLst/>
          </a:prstGeom>
          <a:solidFill>
            <a:srgbClr val="CCFFCC"/>
          </a:solidFill>
        </p:spPr>
        <p:txBody>
          <a:bodyPr>
            <a:spAutoFit/>
          </a:bodyPr>
          <a:lstStyle/>
          <a:p>
            <a:r>
              <a:rPr lang="en-US" altLang="ja-JP" i="1" dirty="0" smtClean="0"/>
              <a:t>Beam Delivery System: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i="1" dirty="0" smtClean="0"/>
              <a:t>Superconducting </a:t>
            </a:r>
            <a:r>
              <a:rPr lang="en-US" altLang="ja-JP" i="1" dirty="0"/>
              <a:t>Final </a:t>
            </a:r>
            <a:r>
              <a:rPr lang="en-US" altLang="ja-JP" i="1" dirty="0" smtClean="0"/>
              <a:t>Focusing</a:t>
            </a:r>
            <a:r>
              <a:rPr lang="en-US" altLang="ja-JP" i="1" dirty="0" smtClean="0"/>
              <a:t> </a:t>
            </a:r>
            <a:r>
              <a:rPr lang="en-US" altLang="ja-JP" i="1" dirty="0"/>
              <a:t>Magnet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i="1" dirty="0"/>
              <a:t>Muon wall/spoiler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i="1" dirty="0"/>
              <a:t>Beam Dump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i="1" dirty="0"/>
              <a:t>Abort kicker</a:t>
            </a:r>
            <a:endParaRPr lang="ja-JP" altLang="en-US" i="1" dirty="0"/>
          </a:p>
        </p:txBody>
      </p:sp>
      <p:sp>
        <p:nvSpPr>
          <p:cNvPr id="36" name="スライド番号プレースホルダー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37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185006" y="3239306"/>
            <a:ext cx="2826334" cy="1200329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r>
              <a:rPr lang="en-US" altLang="ja-JP" i="1" dirty="0" smtClean="0"/>
              <a:t>Sources and booster </a:t>
            </a:r>
            <a:r>
              <a:rPr lang="en-US" altLang="ja-JP" i="1" dirty="0" err="1" smtClean="0"/>
              <a:t>linac</a:t>
            </a:r>
            <a:r>
              <a:rPr lang="en-US" altLang="ja-JP" i="1" dirty="0" smtClean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i="1" dirty="0" smtClean="0"/>
              <a:t>e- e+ source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i="1" dirty="0" err="1" smtClean="0"/>
              <a:t>Andulators</a:t>
            </a:r>
            <a:r>
              <a:rPr lang="en-US" altLang="ja-JP" i="1" dirty="0" smtClean="0"/>
              <a:t>, 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i="1" dirty="0" smtClean="0"/>
              <a:t>NRF </a:t>
            </a:r>
            <a:r>
              <a:rPr lang="en-US" altLang="ja-JP" i="1" dirty="0" err="1" smtClean="0"/>
              <a:t>linac</a:t>
            </a:r>
            <a:endParaRPr lang="en-US" altLang="ja-JP" i="1" dirty="0" smtClean="0"/>
          </a:p>
        </p:txBody>
      </p:sp>
      <p:pic>
        <p:nvPicPr>
          <p:cNvPr id="34" name="コンテンツ プレースホルダー 5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4614" t="32982" r="10744" b="34398"/>
          <a:stretch/>
        </p:blipFill>
        <p:spPr>
          <a:xfrm>
            <a:off x="5023315" y="2629582"/>
            <a:ext cx="1556147" cy="909505"/>
          </a:xfrm>
          <a:prstGeom prst="rect">
            <a:avLst/>
          </a:prstGeom>
          <a:ln>
            <a:solidFill>
              <a:srgbClr val="008000"/>
            </a:solidFill>
          </a:ln>
        </p:spPr>
      </p:pic>
      <p:pic>
        <p:nvPicPr>
          <p:cNvPr id="37" name="図 3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28620" y="1443164"/>
            <a:ext cx="1265319" cy="162612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5" name="テキスト ボックス 14"/>
          <p:cNvSpPr txBox="1"/>
          <p:nvPr/>
        </p:nvSpPr>
        <p:spPr>
          <a:xfrm>
            <a:off x="6361631" y="1023010"/>
            <a:ext cx="1375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err="1" smtClean="0"/>
              <a:t>Cryomodule</a:t>
            </a:r>
            <a:endParaRPr kumimoji="1" lang="ja-JP" altLang="en-US" i="1" dirty="0"/>
          </a:p>
        </p:txBody>
      </p:sp>
      <p:sp>
        <p:nvSpPr>
          <p:cNvPr id="17" name="日付プレースホルダー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latin typeface="Calibri"/>
                <a:ea typeface="ＭＳ Ｐゴシック"/>
              </a:rPr>
              <a:t>A. Yamamoto, 160601</a:t>
            </a:r>
            <a:endParaRPr lang="en-US" altLang="ja-JP"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066342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220"/>
    </mc:Choice>
    <mc:Fallback xmlns="">
      <p:transition spd="slow" advTm="2722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739753" y="117581"/>
            <a:ext cx="8229023" cy="446807"/>
          </a:xfrm>
          <a:solidFill>
            <a:srgbClr val="FFFFFF"/>
          </a:solidFill>
        </p:spPr>
        <p:txBody>
          <a:bodyPr anchor="ctr"/>
          <a:lstStyle/>
          <a:p>
            <a:r>
              <a:rPr kumimoji="1" lang="en-US" altLang="ja-JP" dirty="0" smtClean="0"/>
              <a:t>Damping Ring, Magnets </a:t>
            </a:r>
            <a:endParaRPr kumimoji="1" lang="ja-JP" alt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latin typeface="Calibri"/>
                <a:ea typeface="ＭＳ Ｐゴシック"/>
              </a:rPr>
              <a:t>A. Yamamoto, 160601</a:t>
            </a:r>
            <a:endParaRPr lang="en-US" altLang="ja-JP">
              <a:latin typeface="Calibri"/>
              <a:ea typeface="ＭＳ Ｐゴシック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A7ECD-FBF0-684B-BEF4-069EFC372176}" type="slidenum">
              <a:rPr lang="en-US" altLang="ja-JP" smtClean="0">
                <a:latin typeface="Calibri"/>
                <a:ea typeface="ＭＳ Ｐゴシック"/>
              </a:rPr>
              <a:pPr/>
              <a:t>38</a:t>
            </a:fld>
            <a:endParaRPr lang="en-US" altLang="ja-JP">
              <a:latin typeface="Calibri"/>
              <a:ea typeface="ＭＳ Ｐゴシック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890" y="785773"/>
            <a:ext cx="8366168" cy="5381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03547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図形グループ 12"/>
          <p:cNvGrpSpPr/>
          <p:nvPr/>
        </p:nvGrpSpPr>
        <p:grpSpPr>
          <a:xfrm>
            <a:off x="26442" y="39225"/>
            <a:ext cx="9145160" cy="6891824"/>
            <a:chOff x="0" y="-33824"/>
            <a:chExt cx="9145160" cy="6891824"/>
          </a:xfrm>
        </p:grpSpPr>
        <p:pic>
          <p:nvPicPr>
            <p:cNvPr id="3" name="Picture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1720" y="-33824"/>
              <a:ext cx="7093440" cy="6891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Line 2"/>
            <p:cNvSpPr>
              <a:spLocks noChangeShapeType="1"/>
            </p:cNvSpPr>
            <p:nvPr/>
          </p:nvSpPr>
          <p:spPr bwMode="auto">
            <a:xfrm>
              <a:off x="4961247" y="1988841"/>
              <a:ext cx="1739428" cy="4185795"/>
            </a:xfrm>
            <a:prstGeom prst="line">
              <a:avLst/>
            </a:prstGeom>
            <a:noFill/>
            <a:ln w="508000">
              <a:solidFill>
                <a:srgbClr val="0000FF">
                  <a:alpha val="4196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pPr defTabSz="9135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grpSp>
          <p:nvGrpSpPr>
            <p:cNvPr id="5" name="Group 6"/>
            <p:cNvGrpSpPr>
              <a:grpSpLocks/>
            </p:cNvGrpSpPr>
            <p:nvPr/>
          </p:nvGrpSpPr>
          <p:grpSpPr bwMode="auto">
            <a:xfrm rot="5400000">
              <a:off x="176350" y="1413426"/>
              <a:ext cx="920262" cy="498231"/>
              <a:chOff x="0" y="0"/>
              <a:chExt cx="892" cy="446"/>
            </a:xfrm>
          </p:grpSpPr>
          <p:sp>
            <p:nvSpPr>
              <p:cNvPr id="8" name="Freeform 3"/>
              <p:cNvSpPr>
                <a:spLocks/>
              </p:cNvSpPr>
              <p:nvPr/>
            </p:nvSpPr>
            <p:spPr bwMode="auto">
              <a:xfrm>
                <a:off x="0" y="40"/>
                <a:ext cx="341" cy="35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>
                    <a:moveTo>
                      <a:pt x="0" y="9818"/>
                    </a:moveTo>
                    <a:lnTo>
                      <a:pt x="21600" y="21600"/>
                    </a:lnTo>
                    <a:lnTo>
                      <a:pt x="21073" y="0"/>
                    </a:lnTo>
                  </a:path>
                </a:pathLst>
              </a:cu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pPr defTabSz="913579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>
                  <a:solidFill>
                    <a:srgbClr val="000000"/>
                  </a:solidFill>
                  <a:ea typeface="ＭＳ Ｐゴシック" pitchFamily="50" charset="-128"/>
                </a:endParaRPr>
              </a:p>
            </p:txBody>
          </p:sp>
          <p:sp>
            <p:nvSpPr>
              <p:cNvPr id="9" name="Line 4"/>
              <p:cNvSpPr>
                <a:spLocks noChangeShapeType="1"/>
              </p:cNvSpPr>
              <p:nvPr/>
            </p:nvSpPr>
            <p:spPr bwMode="auto">
              <a:xfrm>
                <a:off x="512" y="0"/>
                <a:ext cx="1" cy="44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pPr defTabSz="913579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>
                  <a:solidFill>
                    <a:srgbClr val="000000"/>
                  </a:solidFill>
                  <a:ea typeface="ＭＳ Ｐゴシック" pitchFamily="50" charset="-128"/>
                </a:endParaRPr>
              </a:p>
            </p:txBody>
          </p:sp>
          <p:sp>
            <p:nvSpPr>
              <p:cNvPr id="10" name="Line 5"/>
              <p:cNvSpPr>
                <a:spLocks noChangeShapeType="1"/>
              </p:cNvSpPr>
              <p:nvPr/>
            </p:nvSpPr>
            <p:spPr bwMode="auto">
              <a:xfrm flipH="1">
                <a:off x="9" y="204"/>
                <a:ext cx="883" cy="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pPr defTabSz="913579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>
                  <a:solidFill>
                    <a:srgbClr val="000000"/>
                  </a:solidFill>
                  <a:ea typeface="ＭＳ Ｐゴシック" pitchFamily="50" charset="-128"/>
                </a:endParaRPr>
              </a:p>
            </p:txBody>
          </p:sp>
        </p:grpSp>
        <p:pic>
          <p:nvPicPr>
            <p:cNvPr id="6" name="Picture 7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094037"/>
              <a:ext cx="2875085" cy="450898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Rectangle 8"/>
            <p:cNvSpPr>
              <a:spLocks/>
            </p:cNvSpPr>
            <p:nvPr/>
          </p:nvSpPr>
          <p:spPr bwMode="auto">
            <a:xfrm>
              <a:off x="1902069" y="4377105"/>
              <a:ext cx="580292" cy="536331"/>
            </a:xfrm>
            <a:prstGeom prst="rect">
              <a:avLst/>
            </a:prstGeom>
            <a:noFill/>
            <a:ln w="25400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algn="ctr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algn="ctr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algn="ctr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algn="ctr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algn="ctr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913579" fontAlgn="base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800">
                <a:solidFill>
                  <a:srgbClr val="000000"/>
                </a:solidFill>
                <a:latin typeface="+mn-lt"/>
                <a:ea typeface="ヒラギノ角ゴ Pro W3" charset="-128"/>
                <a:sym typeface="ヒラギノ角ゴ Pro W3" charset="-128"/>
              </a:endParaRPr>
            </a:p>
          </p:txBody>
        </p:sp>
      </p:grpSp>
      <p:sp>
        <p:nvSpPr>
          <p:cNvPr id="11" name="正方形/長方形 5"/>
          <p:cNvSpPr/>
          <p:nvPr/>
        </p:nvSpPr>
        <p:spPr>
          <a:xfrm>
            <a:off x="0" y="-27384"/>
            <a:ext cx="9145160" cy="584703"/>
          </a:xfrm>
          <a:prstGeom prst="rect">
            <a:avLst/>
          </a:prstGeom>
          <a:solidFill>
            <a:srgbClr val="008000"/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wrap="square" lIns="91364" tIns="45684" rIns="91364" bIns="45684">
            <a:spAutoFit/>
          </a:bodyPr>
          <a:lstStyle/>
          <a:p>
            <a:pPr algn="ctr" defTabSz="913579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3200" dirty="0">
                <a:solidFill>
                  <a:srgbClr val="FFFF66"/>
                </a:solidFill>
                <a:ea typeface="ヒラギノ角ゴ Pro W3" charset="-128"/>
                <a:cs typeface="Arial" panose="020B0604020202020204" pitchFamily="34" charset="0"/>
              </a:rPr>
              <a:t>I</a:t>
            </a:r>
            <a:r>
              <a:rPr lang="en-US" altLang="ja-JP" sz="3200" dirty="0" smtClean="0">
                <a:solidFill>
                  <a:srgbClr val="FFFF66"/>
                </a:solidFill>
                <a:ea typeface="ヒラギノ角ゴ Pro W3" charset="-128"/>
                <a:cs typeface="Arial" panose="020B0604020202020204" pitchFamily="34" charset="0"/>
              </a:rPr>
              <a:t>LC Site Candidate Location in Japan: </a:t>
            </a:r>
            <a:r>
              <a:rPr lang="en-US" altLang="ja-JP" sz="3200" dirty="0" err="1" smtClean="0">
                <a:solidFill>
                  <a:srgbClr val="FFFF66"/>
                </a:solidFill>
                <a:ea typeface="ヒラギノ角ゴ Pro W3" charset="-128"/>
                <a:cs typeface="Arial" panose="020B0604020202020204" pitchFamily="34" charset="0"/>
              </a:rPr>
              <a:t>Kitakami</a:t>
            </a:r>
            <a:endParaRPr lang="en-US" altLang="ja-JP" sz="3200" dirty="0">
              <a:solidFill>
                <a:srgbClr val="FFFF66"/>
              </a:solidFill>
              <a:ea typeface="ヒラギノ角ゴ Pro W3" charset="-128"/>
              <a:cs typeface="Arial" panose="020B0604020202020204" pitchFamily="34" charset="0"/>
            </a:endParaRPr>
          </a:p>
        </p:txBody>
      </p:sp>
      <p:sp>
        <p:nvSpPr>
          <p:cNvPr id="12" name="円/楕円 1"/>
          <p:cNvSpPr/>
          <p:nvPr/>
        </p:nvSpPr>
        <p:spPr>
          <a:xfrm>
            <a:off x="5607337" y="3836832"/>
            <a:ext cx="364815" cy="297220"/>
          </a:xfrm>
          <a:prstGeom prst="ellipse">
            <a:avLst/>
          </a:prstGeom>
          <a:solidFill>
            <a:srgbClr val="FFFF00">
              <a:alpha val="74000"/>
            </a:srgbClr>
          </a:solidFill>
          <a:ln>
            <a:solidFill>
              <a:srgbClr val="FF000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4" tIns="45684" rIns="91364" bIns="45684" rtlCol="0" anchor="ctr"/>
          <a:lstStyle/>
          <a:p>
            <a:pPr algn="ctr" defTabSz="456788"/>
            <a:endParaRPr lang="ja-JP" altLang="en-US">
              <a:solidFill>
                <a:prstClr val="white"/>
              </a:solidFill>
              <a:ea typeface="ＭＳ Ｐゴシック"/>
            </a:endParaRPr>
          </a:p>
        </p:txBody>
      </p:sp>
      <p:sp>
        <p:nvSpPr>
          <p:cNvPr id="13" name="テキスト ボックス 4"/>
          <p:cNvSpPr txBox="1"/>
          <p:nvPr/>
        </p:nvSpPr>
        <p:spPr>
          <a:xfrm>
            <a:off x="3339342" y="2855079"/>
            <a:ext cx="670185" cy="369259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none" lIns="91364" tIns="45684" rIns="91364" bIns="45684" rtlCol="0">
            <a:spAutoFit/>
          </a:bodyPr>
          <a:lstStyle/>
          <a:p>
            <a:pPr defTabSz="456788"/>
            <a:r>
              <a:rPr lang="en-US" altLang="ja-JP" dirty="0" err="1" smtClean="0">
                <a:solidFill>
                  <a:prstClr val="black"/>
                </a:solidFill>
                <a:ea typeface="ＭＳ Ｐゴシック"/>
              </a:rPr>
              <a:t>Oshu</a:t>
            </a:r>
            <a:endParaRPr lang="ja-JP" altLang="en-US" dirty="0">
              <a:solidFill>
                <a:prstClr val="black"/>
              </a:solidFill>
              <a:ea typeface="ＭＳ Ｐゴシック"/>
            </a:endParaRPr>
          </a:p>
        </p:txBody>
      </p:sp>
      <p:sp>
        <p:nvSpPr>
          <p:cNvPr id="14" name="テキスト ボックス 18"/>
          <p:cNvSpPr txBox="1"/>
          <p:nvPr/>
        </p:nvSpPr>
        <p:spPr>
          <a:xfrm>
            <a:off x="3339339" y="4948720"/>
            <a:ext cx="1120579" cy="369259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none" lIns="91364" tIns="45684" rIns="91364" bIns="45684" rtlCol="0">
            <a:spAutoFit/>
          </a:bodyPr>
          <a:lstStyle/>
          <a:p>
            <a:pPr defTabSz="456788"/>
            <a:r>
              <a:rPr lang="en-US" altLang="ja-JP" dirty="0" err="1" smtClean="0">
                <a:solidFill>
                  <a:prstClr val="black"/>
                </a:solidFill>
                <a:ea typeface="ＭＳ Ｐゴシック"/>
              </a:rPr>
              <a:t>Ichinoseki</a:t>
            </a:r>
            <a:endParaRPr lang="ja-JP" altLang="en-US" dirty="0">
              <a:solidFill>
                <a:prstClr val="black"/>
              </a:solidFill>
              <a:ea typeface="ＭＳ Ｐゴシック"/>
            </a:endParaRPr>
          </a:p>
        </p:txBody>
      </p:sp>
      <p:sp>
        <p:nvSpPr>
          <p:cNvPr id="15" name="テキスト ボックス 19"/>
          <p:cNvSpPr txBox="1"/>
          <p:nvPr/>
        </p:nvSpPr>
        <p:spPr>
          <a:xfrm>
            <a:off x="7336283" y="3610604"/>
            <a:ext cx="959965" cy="369259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none" lIns="91364" tIns="45684" rIns="91364" bIns="45684" rtlCol="0">
            <a:spAutoFit/>
          </a:bodyPr>
          <a:lstStyle/>
          <a:p>
            <a:pPr defTabSz="456788"/>
            <a:r>
              <a:rPr lang="en-US" altLang="ja-JP" dirty="0" err="1" smtClean="0">
                <a:solidFill>
                  <a:prstClr val="black"/>
                </a:solidFill>
                <a:ea typeface="ＭＳ Ｐゴシック"/>
              </a:rPr>
              <a:t>Ofunato</a:t>
            </a:r>
            <a:endParaRPr lang="ja-JP" altLang="en-US" dirty="0">
              <a:solidFill>
                <a:prstClr val="black"/>
              </a:solidFill>
              <a:ea typeface="ＭＳ Ｐゴシック"/>
            </a:endParaRPr>
          </a:p>
        </p:txBody>
      </p:sp>
      <p:sp>
        <p:nvSpPr>
          <p:cNvPr id="16" name="テキスト ボックス 20"/>
          <p:cNvSpPr txBox="1"/>
          <p:nvPr/>
        </p:nvSpPr>
        <p:spPr>
          <a:xfrm>
            <a:off x="6858000" y="4776992"/>
            <a:ext cx="1353891" cy="369259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none" lIns="91364" tIns="45684" rIns="91364" bIns="45684" rtlCol="0">
            <a:spAutoFit/>
          </a:bodyPr>
          <a:lstStyle/>
          <a:p>
            <a:pPr defTabSz="456788"/>
            <a:r>
              <a:rPr lang="en-US" altLang="ja-JP" dirty="0" err="1" smtClean="0">
                <a:solidFill>
                  <a:prstClr val="black"/>
                </a:solidFill>
                <a:ea typeface="ＭＳ Ｐゴシック"/>
              </a:rPr>
              <a:t>Kesen-numa</a:t>
            </a:r>
            <a:endParaRPr lang="ja-JP" altLang="en-US" dirty="0">
              <a:solidFill>
                <a:prstClr val="black"/>
              </a:solidFill>
              <a:ea typeface="ＭＳ Ｐゴシック"/>
            </a:endParaRPr>
          </a:p>
        </p:txBody>
      </p:sp>
      <p:sp>
        <p:nvSpPr>
          <p:cNvPr id="17" name="左右矢印 11"/>
          <p:cNvSpPr/>
          <p:nvPr/>
        </p:nvSpPr>
        <p:spPr>
          <a:xfrm>
            <a:off x="2680553" y="6621208"/>
            <a:ext cx="316866" cy="127091"/>
          </a:xfrm>
          <a:prstGeom prst="leftRightArrow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4" tIns="45684" rIns="91364" bIns="45684" rtlCol="0" anchor="ctr"/>
          <a:lstStyle/>
          <a:p>
            <a:pPr algn="ctr" defTabSz="456788"/>
            <a:endParaRPr lang="ja-JP" altLang="en-US">
              <a:solidFill>
                <a:prstClr val="white"/>
              </a:solidFill>
              <a:ea typeface="ＭＳ Ｐゴシック"/>
            </a:endParaRPr>
          </a:p>
        </p:txBody>
      </p:sp>
      <p:sp>
        <p:nvSpPr>
          <p:cNvPr id="18" name="テキスト ボックス 23"/>
          <p:cNvSpPr txBox="1"/>
          <p:nvPr/>
        </p:nvSpPr>
        <p:spPr>
          <a:xfrm>
            <a:off x="867728" y="4948793"/>
            <a:ext cx="811525" cy="369259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none" lIns="91364" tIns="45684" rIns="91364" bIns="45684" rtlCol="0">
            <a:spAutoFit/>
          </a:bodyPr>
          <a:lstStyle/>
          <a:p>
            <a:pPr defTabSz="456788"/>
            <a:r>
              <a:rPr lang="en-US" altLang="ja-JP" dirty="0" smtClean="0">
                <a:solidFill>
                  <a:prstClr val="black"/>
                </a:solidFill>
                <a:ea typeface="ＭＳ Ｐゴシック"/>
              </a:rPr>
              <a:t>Sendai</a:t>
            </a:r>
            <a:endParaRPr lang="ja-JP" altLang="en-US" dirty="0">
              <a:solidFill>
                <a:prstClr val="black"/>
              </a:solidFill>
              <a:ea typeface="ＭＳ Ｐゴシック"/>
            </a:endParaRPr>
          </a:p>
        </p:txBody>
      </p:sp>
      <p:cxnSp>
        <p:nvCxnSpPr>
          <p:cNvPr id="19" name="直線矢印コネクタ 10"/>
          <p:cNvCxnSpPr/>
          <p:nvPr/>
        </p:nvCxnSpPr>
        <p:spPr>
          <a:xfrm>
            <a:off x="1735739" y="5146251"/>
            <a:ext cx="204817" cy="18462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26"/>
          <p:cNvSpPr txBox="1"/>
          <p:nvPr/>
        </p:nvSpPr>
        <p:spPr>
          <a:xfrm>
            <a:off x="3527660" y="3442718"/>
            <a:ext cx="965037" cy="646258"/>
          </a:xfrm>
          <a:prstGeom prst="rect">
            <a:avLst/>
          </a:prstGeom>
          <a:solidFill>
            <a:srgbClr val="008000"/>
          </a:solidFill>
          <a:ln>
            <a:solidFill>
              <a:srgbClr val="3366FF"/>
            </a:solidFill>
          </a:ln>
        </p:spPr>
        <p:txBody>
          <a:bodyPr wrap="none" lIns="91364" tIns="45684" rIns="91364" bIns="45684" rtlCol="0">
            <a:spAutoFit/>
          </a:bodyPr>
          <a:lstStyle/>
          <a:p>
            <a:pPr algn="ctr" defTabSz="456788"/>
            <a:r>
              <a:rPr lang="en-US" altLang="ja-JP" dirty="0" smtClean="0">
                <a:solidFill>
                  <a:schemeClr val="bg1"/>
                </a:solidFill>
                <a:ea typeface="ＭＳ Ｐゴシック"/>
              </a:rPr>
              <a:t>Express-</a:t>
            </a:r>
          </a:p>
          <a:p>
            <a:pPr algn="ctr" defTabSz="456788"/>
            <a:r>
              <a:rPr lang="en-US" altLang="ja-JP" dirty="0" smtClean="0">
                <a:solidFill>
                  <a:schemeClr val="bg1"/>
                </a:solidFill>
                <a:ea typeface="ＭＳ Ｐゴシック"/>
              </a:rPr>
              <a:t>Rail</a:t>
            </a:r>
            <a:endParaRPr lang="ja-JP" altLang="en-US" dirty="0">
              <a:solidFill>
                <a:schemeClr val="bg1"/>
              </a:solidFill>
              <a:ea typeface="ＭＳ Ｐゴシック"/>
            </a:endParaRPr>
          </a:p>
        </p:txBody>
      </p:sp>
      <p:sp>
        <p:nvSpPr>
          <p:cNvPr id="21" name="テキスト ボックス 27"/>
          <p:cNvSpPr txBox="1"/>
          <p:nvPr/>
        </p:nvSpPr>
        <p:spPr>
          <a:xfrm>
            <a:off x="2125422" y="1547573"/>
            <a:ext cx="1061969" cy="369259"/>
          </a:xfrm>
          <a:prstGeom prst="rect">
            <a:avLst/>
          </a:prstGeom>
          <a:solidFill>
            <a:srgbClr val="008000"/>
          </a:solidFill>
          <a:ln>
            <a:solidFill>
              <a:srgbClr val="3366FF"/>
            </a:solidFill>
          </a:ln>
        </p:spPr>
        <p:txBody>
          <a:bodyPr wrap="none" lIns="91364" tIns="45684" rIns="91364" bIns="45684" rtlCol="0">
            <a:spAutoFit/>
          </a:bodyPr>
          <a:lstStyle/>
          <a:p>
            <a:pPr defTabSz="456788"/>
            <a:r>
              <a:rPr lang="en-US" altLang="ja-JP" dirty="0" smtClean="0">
                <a:solidFill>
                  <a:schemeClr val="bg1"/>
                </a:solidFill>
                <a:ea typeface="ＭＳ Ｐゴシック"/>
              </a:rPr>
              <a:t>High-way</a:t>
            </a:r>
            <a:endParaRPr lang="ja-JP" altLang="en-US" dirty="0">
              <a:solidFill>
                <a:schemeClr val="bg1"/>
              </a:solidFill>
              <a:ea typeface="ＭＳ Ｐゴシック"/>
            </a:endParaRPr>
          </a:p>
        </p:txBody>
      </p:sp>
      <p:pic>
        <p:nvPicPr>
          <p:cNvPr id="22" name="図 2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8" y="5759613"/>
            <a:ext cx="6048033" cy="1125772"/>
          </a:xfrm>
          <a:prstGeom prst="rect">
            <a:avLst/>
          </a:prstGeom>
          <a:ln>
            <a:solidFill>
              <a:srgbClr val="008000"/>
            </a:solidFill>
          </a:ln>
        </p:spPr>
      </p:pic>
      <p:sp>
        <p:nvSpPr>
          <p:cNvPr id="23" name="下矢印 30"/>
          <p:cNvSpPr/>
          <p:nvPr/>
        </p:nvSpPr>
        <p:spPr>
          <a:xfrm>
            <a:off x="4643320" y="5991214"/>
            <a:ext cx="148930" cy="74196"/>
          </a:xfrm>
          <a:prstGeom prst="downArrow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4" tIns="45684" rIns="91364" bIns="45684" rtlCol="0" anchor="ctr"/>
          <a:lstStyle/>
          <a:p>
            <a:pPr algn="ctr" defTabSz="456788"/>
            <a:endParaRPr lang="ja-JP" altLang="en-US">
              <a:solidFill>
                <a:prstClr val="white"/>
              </a:solidFill>
              <a:ea typeface="ＭＳ Ｐゴシック"/>
            </a:endParaRPr>
          </a:p>
        </p:txBody>
      </p:sp>
      <p:sp>
        <p:nvSpPr>
          <p:cNvPr id="24" name="左右矢印 31"/>
          <p:cNvSpPr/>
          <p:nvPr/>
        </p:nvSpPr>
        <p:spPr>
          <a:xfrm>
            <a:off x="4592003" y="6809765"/>
            <a:ext cx="201490" cy="45719"/>
          </a:xfrm>
          <a:prstGeom prst="leftRightArrow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4" tIns="45684" rIns="91364" bIns="45684" rtlCol="0" anchor="ctr"/>
          <a:lstStyle/>
          <a:p>
            <a:pPr algn="ctr" defTabSz="456788"/>
            <a:endParaRPr lang="ja-JP" altLang="en-US">
              <a:solidFill>
                <a:prstClr val="white"/>
              </a:solidFill>
              <a:ea typeface="ＭＳ Ｐゴシック"/>
            </a:endParaRPr>
          </a:p>
        </p:txBody>
      </p:sp>
      <p:sp>
        <p:nvSpPr>
          <p:cNvPr id="25" name="テキスト ボックス 7"/>
          <p:cNvSpPr txBox="1"/>
          <p:nvPr/>
        </p:nvSpPr>
        <p:spPr>
          <a:xfrm>
            <a:off x="2627356" y="5423542"/>
            <a:ext cx="1058925" cy="369259"/>
          </a:xfrm>
          <a:prstGeom prst="rect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txBody>
          <a:bodyPr wrap="none" lIns="91364" tIns="45684" rIns="91364" bIns="45684" rtlCol="0">
            <a:spAutoFit/>
          </a:bodyPr>
          <a:lstStyle/>
          <a:p>
            <a:pPr defTabSz="456788"/>
            <a:r>
              <a:rPr lang="en-US" altLang="ja-JP" dirty="0">
                <a:solidFill>
                  <a:prstClr val="black"/>
                </a:solidFill>
                <a:ea typeface="ＭＳ Ｐゴシック"/>
              </a:rPr>
              <a:t>IP Region</a:t>
            </a:r>
            <a:endParaRPr lang="ja-JP" altLang="en-US" dirty="0">
              <a:solidFill>
                <a:prstClr val="black"/>
              </a:solidFill>
              <a:ea typeface="ＭＳ Ｐゴシック"/>
            </a:endParaRPr>
          </a:p>
        </p:txBody>
      </p:sp>
      <p:sp>
        <p:nvSpPr>
          <p:cNvPr id="26" name="下矢印 8"/>
          <p:cNvSpPr/>
          <p:nvPr/>
        </p:nvSpPr>
        <p:spPr>
          <a:xfrm>
            <a:off x="3000540" y="5908609"/>
            <a:ext cx="157971" cy="268455"/>
          </a:xfrm>
          <a:prstGeom prst="downArrow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4" tIns="45684" rIns="91364" bIns="45684" rtlCol="0" anchor="ctr"/>
          <a:lstStyle/>
          <a:p>
            <a:pPr algn="ctr" defTabSz="456788"/>
            <a:endParaRPr lang="ja-JP" altLang="en-US">
              <a:solidFill>
                <a:prstClr val="white"/>
              </a:solidFill>
              <a:ea typeface="ＭＳ Ｐゴシック"/>
            </a:endParaRPr>
          </a:p>
        </p:txBody>
      </p:sp>
      <p:sp>
        <p:nvSpPr>
          <p:cNvPr id="27" name="左右矢印 32"/>
          <p:cNvSpPr/>
          <p:nvPr/>
        </p:nvSpPr>
        <p:spPr>
          <a:xfrm>
            <a:off x="2866307" y="6663848"/>
            <a:ext cx="316866" cy="127091"/>
          </a:xfrm>
          <a:prstGeom prst="leftRightArrow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4" tIns="45684" rIns="91364" bIns="45684" rtlCol="0" anchor="ctr"/>
          <a:lstStyle/>
          <a:p>
            <a:pPr algn="ctr" defTabSz="456788"/>
            <a:endParaRPr lang="ja-JP" altLang="en-US">
              <a:solidFill>
                <a:prstClr val="white"/>
              </a:solidFill>
              <a:ea typeface="ＭＳ Ｐゴシック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452320" y="3326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29" name="Rectangle 28"/>
          <p:cNvSpPr/>
          <p:nvPr/>
        </p:nvSpPr>
        <p:spPr>
          <a:xfrm>
            <a:off x="2508803" y="626639"/>
            <a:ext cx="5128248" cy="707886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altLang="ja-JP" sz="2000" dirty="0" smtClean="0">
                <a:solidFill>
                  <a:srgbClr val="003300"/>
                </a:solidFill>
              </a:rPr>
              <a:t>Preferred site selected  </a:t>
            </a:r>
            <a:r>
              <a:rPr lang="en-US" altLang="ja-JP" sz="2000" dirty="0">
                <a:solidFill>
                  <a:srgbClr val="003300"/>
                </a:solidFill>
              </a:rPr>
              <a:t>by JHEP </a:t>
            </a:r>
            <a:r>
              <a:rPr lang="en-US" altLang="ja-JP" sz="2000" dirty="0" smtClean="0">
                <a:solidFill>
                  <a:srgbClr val="003300"/>
                </a:solidFill>
              </a:rPr>
              <a:t>community,</a:t>
            </a:r>
            <a:endParaRPr lang="en-US" altLang="ja-JP" sz="2000" dirty="0">
              <a:solidFill>
                <a:srgbClr val="003300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altLang="ja-JP" sz="2000" dirty="0">
                <a:solidFill>
                  <a:srgbClr val="003300"/>
                </a:solidFill>
              </a:rPr>
              <a:t>Endorsed by </a:t>
            </a:r>
            <a:r>
              <a:rPr lang="en-US" altLang="ja-JP" sz="2000" dirty="0" smtClean="0">
                <a:solidFill>
                  <a:srgbClr val="003300"/>
                </a:solidFill>
              </a:rPr>
              <a:t>LCC, in 2013</a:t>
            </a:r>
            <a:endParaRPr lang="en-US" altLang="ja-JP" sz="2000" dirty="0">
              <a:solidFill>
                <a:srgbClr val="0033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286000" y="3224338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35" name="スライド番号プレースホルダー 34"/>
          <p:cNvSpPr>
            <a:spLocks noGrp="1"/>
          </p:cNvSpPr>
          <p:nvPr>
            <p:ph type="sldNum" sz="quarter" idx="4294967295"/>
          </p:nvPr>
        </p:nvSpPr>
        <p:spPr>
          <a:xfrm>
            <a:off x="831273" y="6355773"/>
            <a:ext cx="2133023" cy="365125"/>
          </a:xfrm>
          <a:prstGeom prst="rect">
            <a:avLst/>
          </a:prstGeom>
        </p:spPr>
        <p:txBody>
          <a:bodyPr/>
          <a:lstStyle/>
          <a:p>
            <a:fld id="{DC0A8B60-5C01-C045-B858-59631D469114}" type="slidenum">
              <a:rPr kumimoji="1" lang="ja-JP" altLang="en-US" smtClean="0"/>
              <a:t>39</a:t>
            </a:fld>
            <a:endParaRPr kumimoji="1" lang="ja-JP" altLang="en-US"/>
          </a:p>
        </p:txBody>
      </p:sp>
      <p:sp>
        <p:nvSpPr>
          <p:cNvPr id="31" name="日付プレースホルダー 30"/>
          <p:cNvSpPr>
            <a:spLocks noGrp="1"/>
          </p:cNvSpPr>
          <p:nvPr>
            <p:ph type="dt" sz="half" idx="4294967295"/>
          </p:nvPr>
        </p:nvSpPr>
        <p:spPr>
          <a:xfrm>
            <a:off x="3050887" y="6355773"/>
            <a:ext cx="2838739" cy="365125"/>
          </a:xfrm>
          <a:prstGeom prst="rect">
            <a:avLst/>
          </a:prstGeom>
        </p:spPr>
        <p:txBody>
          <a:bodyPr/>
          <a:lstStyle/>
          <a:p>
            <a:r>
              <a:rPr lang="en-US" altLang="ja-JP" smtClean="0"/>
              <a:t>A. Yamamoto, 160601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20377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>
          <a:xfrm>
            <a:off x="694152" y="47182"/>
            <a:ext cx="8229600" cy="547127"/>
          </a:xfrm>
          <a:solidFill>
            <a:srgbClr val="FFFFFF"/>
          </a:solidFill>
        </p:spPr>
        <p:txBody>
          <a:bodyPr>
            <a:noAutofit/>
          </a:bodyPr>
          <a:lstStyle/>
          <a:p>
            <a:r>
              <a:rPr kumimoji="1" lang="en-US" altLang="ja-JP" sz="4000" b="1" dirty="0" smtClean="0"/>
              <a:t>Advances in Linear Collider Programs </a:t>
            </a:r>
            <a:endParaRPr kumimoji="1" lang="ja-JP" altLang="en-US" sz="4000" b="1" dirty="0"/>
          </a:p>
        </p:txBody>
      </p:sp>
      <p:graphicFrame>
        <p:nvGraphicFramePr>
          <p:cNvPr id="9" name="コンテンツ プレースホルダー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2583868"/>
              </p:ext>
            </p:extLst>
          </p:nvPr>
        </p:nvGraphicFramePr>
        <p:xfrm>
          <a:off x="135468" y="1039145"/>
          <a:ext cx="8788283" cy="48254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8377"/>
                <a:gridCol w="786320"/>
                <a:gridCol w="3783586"/>
              </a:tblGrid>
              <a:tr h="30649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Worldwide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Japan</a:t>
                      </a:r>
                      <a:endParaRPr kumimoji="1" lang="ja-JP" altLang="en-US" sz="20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680163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1965: LC concept proposed</a:t>
                      </a:r>
                      <a:r>
                        <a:rPr kumimoji="1" lang="en-US" altLang="ja-JP" sz="1800" baseline="0" dirty="0" smtClean="0"/>
                        <a:t> by M. </a:t>
                      </a:r>
                      <a:r>
                        <a:rPr kumimoji="1" lang="en-US" altLang="ja-JP" sz="1800" baseline="0" dirty="0" err="1" smtClean="0"/>
                        <a:t>Tigner</a:t>
                      </a:r>
                      <a:r>
                        <a:rPr kumimoji="1" lang="en-US" altLang="ja-JP" sz="1800" baseline="0" dirty="0" smtClean="0"/>
                        <a:t> </a:t>
                      </a:r>
                    </a:p>
                    <a:p>
                      <a:r>
                        <a:rPr kumimoji="1" lang="en-US" altLang="ja-JP" sz="1800" baseline="0" dirty="0" smtClean="0"/>
                        <a:t>1966-: Stanford Linear Accelerator  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chemeClr val="bg1"/>
                          </a:solidFill>
                        </a:rPr>
                        <a:t>1960’</a:t>
                      </a:r>
                    </a:p>
                    <a:p>
                      <a:endParaRPr kumimoji="1" lang="ja-JP" alt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680163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1988-1998:</a:t>
                      </a:r>
                      <a:r>
                        <a:rPr kumimoji="1" lang="en-US" altLang="ja-JP" sz="1800" baseline="0" dirty="0" smtClean="0"/>
                        <a:t> </a:t>
                      </a:r>
                      <a:r>
                        <a:rPr kumimoji="1" lang="en-US" altLang="ja-JP" sz="1800" dirty="0" smtClean="0"/>
                        <a:t>SLC</a:t>
                      </a:r>
                      <a:r>
                        <a:rPr kumimoji="1" lang="en-US" altLang="ja-JP" sz="1800" baseline="0" dirty="0" smtClean="0"/>
                        <a:t> operation</a:t>
                      </a:r>
                    </a:p>
                    <a:p>
                      <a:r>
                        <a:rPr kumimoji="1" lang="en-US" altLang="ja-JP" sz="1800" baseline="0" dirty="0" smtClean="0"/>
                        <a:t>1980’ ~ NLC design study and R&amp;D </a:t>
                      </a:r>
                    </a:p>
                    <a:p>
                      <a:endParaRPr kumimoji="1" lang="en-US" altLang="ja-JP" sz="18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chemeClr val="bg1"/>
                          </a:solidFill>
                        </a:rPr>
                        <a:t>1980’</a:t>
                      </a:r>
                    </a:p>
                    <a:p>
                      <a:endParaRPr kumimoji="1" lang="ja-JP" alt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1980’ : JLC design study and R&amp;D  stated</a:t>
                      </a:r>
                    </a:p>
                    <a:p>
                      <a:r>
                        <a:rPr kumimoji="1" lang="en-US" altLang="ja-JP" sz="1800" dirty="0" smtClean="0"/>
                        <a:t>     </a:t>
                      </a:r>
                      <a:endParaRPr kumimoji="1" lang="ja-JP" alt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593660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rgbClr val="0000FF"/>
                          </a:solidFill>
                        </a:rPr>
                        <a:t>2004:</a:t>
                      </a:r>
                      <a:r>
                        <a:rPr kumimoji="1" lang="en-US" altLang="ja-JP" sz="1800" baseline="0" dirty="0" smtClean="0">
                          <a:solidFill>
                            <a:srgbClr val="0000FF"/>
                          </a:solidFill>
                        </a:rPr>
                        <a:t> ILC GDE started, led by B. </a:t>
                      </a:r>
                      <a:r>
                        <a:rPr kumimoji="1" lang="en-US" altLang="ja-JP" sz="1800" baseline="0" dirty="0" err="1" smtClean="0">
                          <a:solidFill>
                            <a:srgbClr val="0000FF"/>
                          </a:solidFill>
                        </a:rPr>
                        <a:t>Barish</a:t>
                      </a:r>
                      <a:endParaRPr kumimoji="1" lang="en-US" altLang="ja-JP" sz="1800" dirty="0" smtClean="0">
                        <a:solidFill>
                          <a:srgbClr val="0000FF"/>
                        </a:solidFill>
                      </a:endParaRPr>
                    </a:p>
                    <a:p>
                      <a:r>
                        <a:rPr kumimoji="1" lang="en-US" altLang="ja-JP" sz="1800" dirty="0" smtClean="0">
                          <a:solidFill>
                            <a:srgbClr val="0000FF"/>
                          </a:solidFill>
                        </a:rPr>
                        <a:t>2007:</a:t>
                      </a:r>
                      <a:r>
                        <a:rPr kumimoji="1" lang="en-US" altLang="ja-JP" sz="1800" baseline="0" dirty="0" smtClean="0">
                          <a:solidFill>
                            <a:srgbClr val="0000FF"/>
                          </a:solidFill>
                        </a:rPr>
                        <a:t> ILC Ref. Design Report (RDR)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/>
                        <a:t>2012: </a:t>
                      </a:r>
                      <a:r>
                        <a:rPr kumimoji="1" lang="en-US" altLang="ja-JP" sz="1800" u="sng" dirty="0" smtClean="0"/>
                        <a:t>CLIC </a:t>
                      </a:r>
                      <a:r>
                        <a:rPr kumimoji="1" lang="en-US" altLang="ja-JP" sz="1800" dirty="0" smtClean="0"/>
                        <a:t>Conceptual Design (CDC)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800" dirty="0" smtClean="0">
                        <a:solidFill>
                          <a:srgbClr val="0000FF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>
                          <a:solidFill>
                            <a:srgbClr val="0000FF"/>
                          </a:solidFill>
                        </a:rPr>
                        <a:t>2013: </a:t>
                      </a:r>
                      <a:r>
                        <a:rPr kumimoji="1" lang="en-US" altLang="ja-JP" sz="1800" u="sng" dirty="0" smtClean="0">
                          <a:solidFill>
                            <a:srgbClr val="0000FF"/>
                          </a:solidFill>
                        </a:rPr>
                        <a:t>ILC </a:t>
                      </a:r>
                      <a:r>
                        <a:rPr kumimoji="1" lang="en-US" altLang="ja-JP" sz="1800" dirty="0" smtClean="0">
                          <a:solidFill>
                            <a:srgbClr val="0000FF"/>
                          </a:solidFill>
                        </a:rPr>
                        <a:t>Tech.</a:t>
                      </a:r>
                      <a:r>
                        <a:rPr kumimoji="1" lang="en-US" altLang="ja-JP" sz="1800" baseline="0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kumimoji="1" lang="en-US" altLang="ja-JP" sz="1800" dirty="0" smtClean="0">
                          <a:solidFill>
                            <a:srgbClr val="0000FF"/>
                          </a:solidFill>
                        </a:rPr>
                        <a:t>Design Report (TDR)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>
                          <a:solidFill>
                            <a:srgbClr val="0000FF"/>
                          </a:solidFill>
                        </a:rPr>
                        <a:t>        </a:t>
                      </a:r>
                      <a:r>
                        <a:rPr kumimoji="1" lang="en-US" altLang="ja-JP" sz="1800" dirty="0" smtClean="0">
                          <a:solidFill>
                            <a:schemeClr val="bg1"/>
                          </a:solidFill>
                        </a:rPr>
                        <a:t>   </a:t>
                      </a:r>
                      <a:r>
                        <a:rPr kumimoji="1" lang="en-US" altLang="ja-JP" sz="1800" dirty="0" smtClean="0">
                          <a:solidFill>
                            <a:srgbClr val="FF0000"/>
                          </a:solidFill>
                        </a:rPr>
                        <a:t>LCC</a:t>
                      </a:r>
                      <a:r>
                        <a:rPr kumimoji="1" lang="en-US" altLang="ja-JP" sz="18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kumimoji="1" lang="en-US" altLang="ja-JP" sz="1800" baseline="0" dirty="0" smtClean="0">
                          <a:solidFill>
                            <a:schemeClr val="tx1"/>
                          </a:solidFill>
                        </a:rPr>
                        <a:t>to coordinate CLIC and ILC 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aseline="0" dirty="0" smtClean="0">
                          <a:solidFill>
                            <a:schemeClr val="tx1"/>
                          </a:solidFill>
                        </a:rPr>
                        <a:t>           </a:t>
                      </a:r>
                      <a:r>
                        <a:rPr kumimoji="1" lang="en-US" altLang="ja-JP" sz="1800" baseline="0" dirty="0" smtClean="0">
                          <a:solidFill>
                            <a:srgbClr val="008000"/>
                          </a:solidFill>
                        </a:rPr>
                        <a:t>led by L. Evans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8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aseline="0" dirty="0" smtClean="0">
                          <a:solidFill>
                            <a:srgbClr val="000000"/>
                          </a:solidFill>
                        </a:rPr>
                        <a:t>2016 : High-level discussions in preparation</a:t>
                      </a:r>
                    </a:p>
                  </a:txBody>
                  <a:tcP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chemeClr val="bg1"/>
                          </a:solidFill>
                        </a:rPr>
                        <a:t>2000’</a:t>
                      </a:r>
                      <a:endParaRPr kumimoji="1" lang="ja-JP" alt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2013: SCJ recommended</a:t>
                      </a:r>
                      <a:r>
                        <a:rPr kumimoji="1" lang="en-US" altLang="ja-JP" sz="1800" baseline="0" dirty="0" smtClean="0"/>
                        <a:t> further study</a:t>
                      </a:r>
                      <a:endParaRPr kumimoji="1" lang="en-US" altLang="ja-JP" sz="1800" dirty="0" smtClean="0"/>
                    </a:p>
                    <a:p>
                      <a:r>
                        <a:rPr kumimoji="1" lang="ja-JP" altLang="en-US" sz="1800" dirty="0" smtClean="0"/>
                        <a:t>　　　　</a:t>
                      </a:r>
                      <a:r>
                        <a:rPr kumimoji="1" lang="en-US" altLang="ja-JP" sz="1800" dirty="0" smtClean="0"/>
                        <a:t>J-HEP</a:t>
                      </a:r>
                      <a:r>
                        <a:rPr kumimoji="1" lang="en-US" altLang="ja-JP" sz="1800" baseline="0" dirty="0" smtClean="0"/>
                        <a:t> community selected the        </a:t>
                      </a:r>
                    </a:p>
                    <a:p>
                      <a:r>
                        <a:rPr kumimoji="1" lang="en-US" altLang="ja-JP" sz="1800" baseline="0" dirty="0" smtClean="0"/>
                        <a:t>               primary candidate site </a:t>
                      </a:r>
                      <a:endParaRPr kumimoji="1" lang="en-US" altLang="ja-JP" sz="1800" dirty="0" smtClean="0"/>
                    </a:p>
                    <a:p>
                      <a:r>
                        <a:rPr kumimoji="1" lang="en-US" altLang="ja-JP" sz="1800" dirty="0" smtClean="0"/>
                        <a:t>2014: </a:t>
                      </a:r>
                      <a:r>
                        <a:rPr kumimoji="1" lang="en-US" altLang="ja-JP" sz="1800" b="1" dirty="0" smtClean="0">
                          <a:solidFill>
                            <a:srgbClr val="FF0000"/>
                          </a:solidFill>
                        </a:rPr>
                        <a:t>MEXT  ILC</a:t>
                      </a:r>
                      <a:r>
                        <a:rPr kumimoji="1" lang="en-US" altLang="ja-JP" sz="1800" b="1" baseline="0" dirty="0" smtClean="0">
                          <a:solidFill>
                            <a:srgbClr val="FF0000"/>
                          </a:solidFill>
                        </a:rPr>
                        <a:t> Advisory Panel </a:t>
                      </a:r>
                      <a:r>
                        <a:rPr kumimoji="1" lang="en-US" altLang="ja-JP" sz="1800" baseline="0" dirty="0" smtClean="0"/>
                        <a:t>,   </a:t>
                      </a:r>
                    </a:p>
                    <a:p>
                      <a:r>
                        <a:rPr kumimoji="1" lang="en-US" altLang="ja-JP" sz="1800" baseline="0" dirty="0" smtClean="0"/>
                        <a:t>          assisted by: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kumimoji="1" lang="en-US" altLang="ja-JP" sz="1800" baseline="0" dirty="0" smtClean="0"/>
                        <a:t>3 working groups on </a:t>
                      </a:r>
                    </a:p>
                    <a:p>
                      <a:r>
                        <a:rPr kumimoji="1" lang="en-US" altLang="ja-JP" sz="1800" baseline="0" dirty="0" smtClean="0"/>
                        <a:t>      - Science, </a:t>
                      </a:r>
                    </a:p>
                    <a:p>
                      <a:r>
                        <a:rPr kumimoji="1" lang="en-US" altLang="ja-JP" sz="1800" baseline="0" dirty="0" smtClean="0"/>
                        <a:t>      - Technology, &amp; </a:t>
                      </a:r>
                    </a:p>
                    <a:p>
                      <a:r>
                        <a:rPr kumimoji="1" lang="en-US" altLang="ja-JP" sz="1800" baseline="0" dirty="0" smtClean="0"/>
                        <a:t>      - Human Res.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kumimoji="1" lang="en-US" altLang="ja-JP" sz="1800" baseline="0" dirty="0" smtClean="0"/>
                        <a:t>Worldwide </a:t>
                      </a:r>
                      <a:r>
                        <a:rPr kumimoji="1" lang="en-US" altLang="ja-JP" sz="1800" b="1" baseline="0" dirty="0" smtClean="0">
                          <a:solidFill>
                            <a:srgbClr val="3366FF"/>
                          </a:solidFill>
                        </a:rPr>
                        <a:t>Commissioned Survey</a:t>
                      </a:r>
                    </a:p>
                  </a:txBody>
                  <a:tcPr>
                    <a:solidFill>
                      <a:srgbClr val="D7E4BD"/>
                    </a:solidFill>
                  </a:tcPr>
                </a:tc>
              </a:tr>
            </a:tbl>
          </a:graphicData>
        </a:graphic>
      </p:graphicFrame>
      <p:sp>
        <p:nvSpPr>
          <p:cNvPr id="8" name="角丸四角形 7"/>
          <p:cNvSpPr/>
          <p:nvPr/>
        </p:nvSpPr>
        <p:spPr>
          <a:xfrm>
            <a:off x="5131655" y="3928533"/>
            <a:ext cx="3659404" cy="193605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角丸四角形 11"/>
          <p:cNvSpPr/>
          <p:nvPr/>
        </p:nvSpPr>
        <p:spPr>
          <a:xfrm>
            <a:off x="169334" y="4063997"/>
            <a:ext cx="3659404" cy="118533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386461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平行四辺形 4"/>
          <p:cNvSpPr/>
          <p:nvPr/>
        </p:nvSpPr>
        <p:spPr>
          <a:xfrm>
            <a:off x="995359" y="2687554"/>
            <a:ext cx="2754017" cy="1080000"/>
          </a:xfrm>
          <a:prstGeom prst="parallelogram">
            <a:avLst>
              <a:gd name="adj" fmla="val 63723"/>
            </a:avLst>
          </a:prstGeom>
          <a:solidFill>
            <a:srgbClr val="7FDDDB"/>
          </a:solidFill>
          <a:ln w="22225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6" name="平行四辺形 5"/>
          <p:cNvSpPr/>
          <p:nvPr/>
        </p:nvSpPr>
        <p:spPr>
          <a:xfrm>
            <a:off x="3116774" y="2687791"/>
            <a:ext cx="4945111" cy="1080000"/>
          </a:xfrm>
          <a:prstGeom prst="parallelogram">
            <a:avLst>
              <a:gd name="adj" fmla="val 63813"/>
            </a:avLst>
          </a:prstGeom>
          <a:solidFill>
            <a:srgbClr val="00BCB8"/>
          </a:solidFill>
          <a:ln w="22225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039478" y="703024"/>
            <a:ext cx="3805655" cy="52322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altLang="ja-JP" sz="2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Design Schedule </a:t>
            </a:r>
            <a:endParaRPr lang="ja-JP" altLang="en-US" sz="28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直角三角形 8"/>
          <p:cNvSpPr/>
          <p:nvPr/>
        </p:nvSpPr>
        <p:spPr>
          <a:xfrm flipV="1">
            <a:off x="596513" y="2682221"/>
            <a:ext cx="684283" cy="1062000"/>
          </a:xfrm>
          <a:prstGeom prst="rtTriangle">
            <a:avLst/>
          </a:prstGeom>
          <a:solidFill>
            <a:srgbClr val="7FDDDB"/>
          </a:solidFill>
          <a:ln w="22225"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8914289"/>
              </p:ext>
            </p:extLst>
          </p:nvPr>
        </p:nvGraphicFramePr>
        <p:xfrm>
          <a:off x="596513" y="2235153"/>
          <a:ext cx="7522210" cy="335280"/>
        </p:xfrm>
        <a:graphic>
          <a:graphicData uri="http://schemas.openxmlformats.org/drawingml/2006/table">
            <a:tbl>
              <a:tblPr firstRow="1" bandRow="1"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1095411"/>
                <a:gridCol w="1024141"/>
                <a:gridCol w="1104254"/>
                <a:gridCol w="1059688"/>
                <a:gridCol w="1089514"/>
                <a:gridCol w="1074601"/>
                <a:gridCol w="1074601"/>
              </a:tblGrid>
              <a:tr h="25008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-</a:t>
                      </a:r>
                      <a:endParaRPr kumimoji="1" lang="ja-JP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46000">
                          <a:schemeClr val="accent3">
                            <a:lumMod val="95000"/>
                            <a:lumOff val="5000"/>
                          </a:schemeClr>
                        </a:gs>
                        <a:gs pos="100000">
                          <a:schemeClr val="accent3">
                            <a:lumMod val="60000"/>
                          </a:schemeClr>
                        </a:gs>
                      </a:gsLst>
                      <a:path path="circle">
                        <a:fillToRect l="50000" t="130000" r="50000" b="-3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-</a:t>
                      </a:r>
                      <a:endParaRPr kumimoji="1" lang="ja-JP" altLang="en-US" sz="1600" dirty="0"/>
                    </a:p>
                  </a:txBody>
                  <a:tcPr anchor="ctr"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46000">
                          <a:schemeClr val="accent3">
                            <a:lumMod val="95000"/>
                            <a:lumOff val="5000"/>
                          </a:schemeClr>
                        </a:gs>
                        <a:gs pos="100000">
                          <a:schemeClr val="accent3">
                            <a:lumMod val="60000"/>
                          </a:schemeClr>
                        </a:gs>
                      </a:gsLst>
                      <a:path path="circle">
                        <a:fillToRect l="50000" t="130000" r="50000" b="-3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-</a:t>
                      </a:r>
                      <a:endParaRPr kumimoji="1" lang="ja-JP" altLang="en-US" sz="1600" dirty="0"/>
                    </a:p>
                  </a:txBody>
                  <a:tcPr anchor="ctr"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3">
                            <a:lumMod val="40000"/>
                            <a:lumOff val="60000"/>
                          </a:schemeClr>
                        </a:gs>
                        <a:gs pos="46000">
                          <a:schemeClr val="accent3">
                            <a:lumMod val="95000"/>
                            <a:lumOff val="5000"/>
                          </a:schemeClr>
                        </a:gs>
                        <a:gs pos="100000">
                          <a:schemeClr val="accent3">
                            <a:lumMod val="60000"/>
                          </a:schemeClr>
                        </a:gs>
                      </a:gsLst>
                      <a:path path="circle">
                        <a:fillToRect l="50000" t="130000" r="50000" b="-3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</a:t>
                      </a:r>
                      <a:endParaRPr kumimoji="1" lang="ja-JP" altLang="en-US" sz="1600" dirty="0"/>
                    </a:p>
                  </a:txBody>
                  <a:tcPr anchor="ctr"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/>
                        </a:gs>
                        <a:gs pos="23000">
                          <a:schemeClr val="accent1">
                            <a:lumMod val="89000"/>
                          </a:schemeClr>
                        </a:gs>
                        <a:gs pos="69000">
                          <a:schemeClr val="accent1">
                            <a:lumMod val="75000"/>
                          </a:schemeClr>
                        </a:gs>
                        <a:gs pos="97000">
                          <a:schemeClr val="accent1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</a:t>
                      </a:r>
                      <a:endParaRPr kumimoji="1" lang="ja-JP" altLang="en-US" sz="1600" dirty="0"/>
                    </a:p>
                  </a:txBody>
                  <a:tcPr anchor="ctr"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/>
                        </a:gs>
                        <a:gs pos="23000">
                          <a:schemeClr val="accent1">
                            <a:lumMod val="89000"/>
                          </a:schemeClr>
                        </a:gs>
                        <a:gs pos="69000">
                          <a:schemeClr val="accent1">
                            <a:lumMod val="75000"/>
                          </a:schemeClr>
                        </a:gs>
                        <a:gs pos="97000">
                          <a:schemeClr val="accent1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3</a:t>
                      </a:r>
                      <a:endParaRPr kumimoji="1" lang="ja-JP" altLang="en-US" sz="1600" dirty="0"/>
                    </a:p>
                  </a:txBody>
                  <a:tcPr anchor="ctr"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/>
                        </a:gs>
                        <a:gs pos="23000">
                          <a:schemeClr val="accent1">
                            <a:lumMod val="89000"/>
                          </a:schemeClr>
                        </a:gs>
                        <a:gs pos="69000">
                          <a:schemeClr val="accent1">
                            <a:lumMod val="75000"/>
                          </a:schemeClr>
                        </a:gs>
                        <a:gs pos="97000">
                          <a:schemeClr val="accent1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4</a:t>
                      </a:r>
                      <a:endParaRPr kumimoji="1" lang="ja-JP" altLang="en-US" sz="1600" dirty="0"/>
                    </a:p>
                  </a:txBody>
                  <a:tcPr anchor="ctr"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/>
                        </a:gs>
                        <a:gs pos="23000">
                          <a:schemeClr val="accent1">
                            <a:lumMod val="89000"/>
                          </a:schemeClr>
                        </a:gs>
                        <a:gs pos="69000">
                          <a:schemeClr val="accent1">
                            <a:lumMod val="75000"/>
                          </a:schemeClr>
                        </a:gs>
                        <a:gs pos="97000">
                          <a:schemeClr val="accent1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11" name="テキスト ボックス 10"/>
          <p:cNvSpPr txBox="1"/>
          <p:nvPr/>
        </p:nvSpPr>
        <p:spPr>
          <a:xfrm>
            <a:off x="5309326" y="2815596"/>
            <a:ext cx="1200456" cy="41036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altLang="ja-JP" sz="2000" b="1" dirty="0" smtClean="0">
                <a:solidFill>
                  <a:prstClr val="white"/>
                </a:solidFill>
              </a:rPr>
              <a:t>Detailed Design</a:t>
            </a:r>
            <a:endParaRPr lang="ja-JP" altLang="en-US" sz="2000" b="1" dirty="0">
              <a:solidFill>
                <a:prstClr val="white"/>
              </a:solidFill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615654" y="2831832"/>
            <a:ext cx="504000" cy="2520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en-US" altLang="ja-JP" sz="1600" b="1" dirty="0" smtClean="0">
                <a:solidFill>
                  <a:prstClr val="white"/>
                </a:solidFill>
              </a:rPr>
              <a:t>TD</a:t>
            </a:r>
            <a:endParaRPr lang="ja-JP" altLang="en-US" sz="1600" b="1" dirty="0">
              <a:solidFill>
                <a:prstClr val="white"/>
              </a:solidFill>
            </a:endParaRPr>
          </a:p>
        </p:txBody>
      </p:sp>
      <p:sp>
        <p:nvSpPr>
          <p:cNvPr id="13" name="二等辺三角形 12"/>
          <p:cNvSpPr/>
          <p:nvPr/>
        </p:nvSpPr>
        <p:spPr>
          <a:xfrm rot="10800000">
            <a:off x="3737079" y="1960315"/>
            <a:ext cx="189305" cy="278913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14" name="直線コネクタ 13"/>
          <p:cNvCxnSpPr/>
          <p:nvPr/>
        </p:nvCxnSpPr>
        <p:spPr>
          <a:xfrm flipH="1">
            <a:off x="6339670" y="2717545"/>
            <a:ext cx="684000" cy="105120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 flipH="1">
            <a:off x="4689836" y="2698053"/>
            <a:ext cx="684000" cy="105120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平行四辺形 15"/>
          <p:cNvSpPr/>
          <p:nvPr/>
        </p:nvSpPr>
        <p:spPr>
          <a:xfrm>
            <a:off x="608913" y="2682221"/>
            <a:ext cx="1035371" cy="1080000"/>
          </a:xfrm>
          <a:prstGeom prst="parallelogram">
            <a:avLst>
              <a:gd name="adj" fmla="val 67303"/>
            </a:avLst>
          </a:prstGeom>
          <a:solidFill>
            <a:srgbClr val="7FDDDB"/>
          </a:solidFill>
          <a:ln w="22225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solidFill>
                <a:prstClr val="white"/>
              </a:solidFill>
            </a:endParaRPr>
          </a:p>
        </p:txBody>
      </p:sp>
      <p:grpSp>
        <p:nvGrpSpPr>
          <p:cNvPr id="58" name="グループ化 57"/>
          <p:cNvGrpSpPr/>
          <p:nvPr/>
        </p:nvGrpSpPr>
        <p:grpSpPr>
          <a:xfrm>
            <a:off x="908774" y="3889717"/>
            <a:ext cx="6445142" cy="2448000"/>
            <a:chOff x="1156808" y="3844361"/>
            <a:chExt cx="6445142" cy="2381483"/>
          </a:xfrm>
        </p:grpSpPr>
        <p:cxnSp>
          <p:nvCxnSpPr>
            <p:cNvPr id="17" name="直線コネクタ 16"/>
            <p:cNvCxnSpPr/>
            <p:nvPr/>
          </p:nvCxnSpPr>
          <p:spPr>
            <a:xfrm flipH="1">
              <a:off x="4445916" y="3853110"/>
              <a:ext cx="942" cy="2340000"/>
            </a:xfrm>
            <a:prstGeom prst="line">
              <a:avLst/>
            </a:prstGeom>
            <a:ln w="3175">
              <a:solidFill>
                <a:srgbClr val="00666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/>
            <p:cNvCxnSpPr/>
            <p:nvPr/>
          </p:nvCxnSpPr>
          <p:spPr>
            <a:xfrm flipH="1">
              <a:off x="3316278" y="3854756"/>
              <a:ext cx="942" cy="2340000"/>
            </a:xfrm>
            <a:prstGeom prst="line">
              <a:avLst/>
            </a:prstGeom>
            <a:ln w="3175">
              <a:solidFill>
                <a:srgbClr val="00666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/>
            <p:cNvCxnSpPr/>
            <p:nvPr/>
          </p:nvCxnSpPr>
          <p:spPr>
            <a:xfrm flipH="1">
              <a:off x="5509995" y="3885844"/>
              <a:ext cx="942" cy="2340000"/>
            </a:xfrm>
            <a:prstGeom prst="line">
              <a:avLst/>
            </a:prstGeom>
            <a:ln w="3175">
              <a:solidFill>
                <a:srgbClr val="00666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/>
            <p:cNvCxnSpPr/>
            <p:nvPr/>
          </p:nvCxnSpPr>
          <p:spPr>
            <a:xfrm flipH="1">
              <a:off x="6576173" y="3880403"/>
              <a:ext cx="942" cy="2340000"/>
            </a:xfrm>
            <a:prstGeom prst="line">
              <a:avLst/>
            </a:prstGeom>
            <a:ln w="3175">
              <a:solidFill>
                <a:srgbClr val="00666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/>
            <p:cNvCxnSpPr/>
            <p:nvPr/>
          </p:nvCxnSpPr>
          <p:spPr>
            <a:xfrm flipH="1">
              <a:off x="7601008" y="3876917"/>
              <a:ext cx="942" cy="2340000"/>
            </a:xfrm>
            <a:prstGeom prst="line">
              <a:avLst/>
            </a:prstGeom>
            <a:ln w="3175">
              <a:solidFill>
                <a:srgbClr val="00666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/>
            <p:cNvCxnSpPr/>
            <p:nvPr/>
          </p:nvCxnSpPr>
          <p:spPr>
            <a:xfrm flipH="1">
              <a:off x="2324268" y="3853176"/>
              <a:ext cx="942" cy="2340000"/>
            </a:xfrm>
            <a:prstGeom prst="line">
              <a:avLst/>
            </a:prstGeom>
            <a:ln w="3175">
              <a:solidFill>
                <a:srgbClr val="00666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/>
            <p:cNvCxnSpPr/>
            <p:nvPr/>
          </p:nvCxnSpPr>
          <p:spPr>
            <a:xfrm flipH="1">
              <a:off x="1156808" y="3844361"/>
              <a:ext cx="942" cy="2340000"/>
            </a:xfrm>
            <a:prstGeom prst="line">
              <a:avLst/>
            </a:prstGeom>
            <a:ln w="3175">
              <a:solidFill>
                <a:srgbClr val="00666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テキスト ボックス 25"/>
          <p:cNvSpPr txBox="1"/>
          <p:nvPr/>
        </p:nvSpPr>
        <p:spPr>
          <a:xfrm>
            <a:off x="3864043" y="2817880"/>
            <a:ext cx="981090" cy="40434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altLang="ja-JP" sz="2000" b="1" dirty="0" smtClean="0">
                <a:solidFill>
                  <a:prstClr val="white"/>
                </a:solidFill>
                <a:cs typeface="Arial" panose="020B0604020202020204" pitchFamily="34" charset="0"/>
              </a:rPr>
              <a:t>Basic Design</a:t>
            </a:r>
            <a:endParaRPr lang="ja-JP" altLang="en-US" sz="2000" b="1" dirty="0">
              <a:solidFill>
                <a:prstClr val="white"/>
              </a:solidFill>
              <a:cs typeface="Arial" panose="020B0604020202020204" pitchFamily="34" charset="0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559109" y="2935632"/>
            <a:ext cx="1626516" cy="20518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altLang="ja-JP" dirty="0" smtClean="0">
                <a:solidFill>
                  <a:prstClr val="black"/>
                </a:solidFill>
              </a:rPr>
              <a:t>Basic Planning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861555" y="2808102"/>
            <a:ext cx="895368" cy="39754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altLang="ja-JP" b="1" dirty="0" smtClean="0">
                <a:solidFill>
                  <a:prstClr val="white"/>
                </a:solidFill>
              </a:rPr>
              <a:t>Final Design</a:t>
            </a:r>
            <a:endParaRPr lang="ja-JP" altLang="en-US" b="1" dirty="0">
              <a:solidFill>
                <a:prstClr val="white"/>
              </a:solidFill>
            </a:endParaRPr>
          </a:p>
        </p:txBody>
      </p:sp>
      <p:sp>
        <p:nvSpPr>
          <p:cNvPr id="29" name="円/楕円 28"/>
          <p:cNvSpPr/>
          <p:nvPr/>
        </p:nvSpPr>
        <p:spPr>
          <a:xfrm>
            <a:off x="772504" y="3328873"/>
            <a:ext cx="504000" cy="2520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en-US" altLang="ja-JP" sz="1600" b="1" dirty="0" smtClean="0">
                <a:solidFill>
                  <a:prstClr val="white"/>
                </a:solidFill>
              </a:rPr>
              <a:t>ED</a:t>
            </a:r>
            <a:endParaRPr lang="ja-JP" altLang="en-US" sz="1600" b="1" dirty="0">
              <a:solidFill>
                <a:prstClr val="white"/>
              </a:solidFill>
            </a:endParaRPr>
          </a:p>
        </p:txBody>
      </p:sp>
      <p:cxnSp>
        <p:nvCxnSpPr>
          <p:cNvPr id="31" name="直線コネクタ 30"/>
          <p:cNvCxnSpPr/>
          <p:nvPr/>
        </p:nvCxnSpPr>
        <p:spPr>
          <a:xfrm>
            <a:off x="3831732" y="1399426"/>
            <a:ext cx="1" cy="819681"/>
          </a:xfrm>
          <a:prstGeom prst="line">
            <a:avLst/>
          </a:prstGeom>
          <a:ln w="9525">
            <a:solidFill>
              <a:schemeClr val="tx1"/>
            </a:solidFill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左右矢印 31"/>
          <p:cNvSpPr/>
          <p:nvPr/>
        </p:nvSpPr>
        <p:spPr>
          <a:xfrm>
            <a:off x="3850498" y="1433946"/>
            <a:ext cx="4214700" cy="580495"/>
          </a:xfrm>
          <a:prstGeom prst="leftRightArrow">
            <a:avLst/>
          </a:prstGeom>
          <a:solidFill>
            <a:srgbClr val="D0CECE"/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 smtClean="0">
                <a:solidFill>
                  <a:srgbClr val="C00000"/>
                </a:solidFill>
              </a:rPr>
              <a:t>Main preparation Phase</a:t>
            </a:r>
            <a:endParaRPr lang="ja-JP" altLang="en-US" b="1" dirty="0">
              <a:solidFill>
                <a:srgbClr val="C00000"/>
              </a:solidFill>
            </a:endParaRPr>
          </a:p>
        </p:txBody>
      </p:sp>
      <p:sp>
        <p:nvSpPr>
          <p:cNvPr id="33" name="左右矢印 32"/>
          <p:cNvSpPr/>
          <p:nvPr/>
        </p:nvSpPr>
        <p:spPr>
          <a:xfrm>
            <a:off x="665579" y="1445086"/>
            <a:ext cx="3166153" cy="556156"/>
          </a:xfrm>
          <a:prstGeom prst="leftRightArrow">
            <a:avLst/>
          </a:prstGeom>
          <a:solidFill>
            <a:srgbClr val="D0CECE"/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 smtClean="0">
                <a:solidFill>
                  <a:srgbClr val="C00000"/>
                </a:solidFill>
              </a:rPr>
              <a:t>Pre-preparation Phase</a:t>
            </a:r>
            <a:endParaRPr lang="ja-JP" altLang="en-US" b="1" dirty="0">
              <a:solidFill>
                <a:srgbClr val="C00000"/>
              </a:solidFill>
            </a:endParaRPr>
          </a:p>
        </p:txBody>
      </p:sp>
      <p:sp>
        <p:nvSpPr>
          <p:cNvPr id="50" name="平行四辺形 49"/>
          <p:cNvSpPr/>
          <p:nvPr/>
        </p:nvSpPr>
        <p:spPr>
          <a:xfrm>
            <a:off x="7429916" y="2692099"/>
            <a:ext cx="1466050" cy="1080000"/>
          </a:xfrm>
          <a:prstGeom prst="parallelogram">
            <a:avLst>
              <a:gd name="adj" fmla="val 63880"/>
            </a:avLst>
          </a:prstGeom>
          <a:solidFill>
            <a:schemeClr val="bg2">
              <a:lumMod val="90000"/>
            </a:schemeClr>
          </a:solidFill>
          <a:ln w="22225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52" name="直線コネクタ 51"/>
          <p:cNvCxnSpPr/>
          <p:nvPr/>
        </p:nvCxnSpPr>
        <p:spPr>
          <a:xfrm flipH="1">
            <a:off x="8101585" y="1399426"/>
            <a:ext cx="17138" cy="798194"/>
          </a:xfrm>
          <a:prstGeom prst="line">
            <a:avLst/>
          </a:prstGeom>
          <a:ln w="9525">
            <a:solidFill>
              <a:schemeClr val="tx1"/>
            </a:solidFill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正方形/長方形 52"/>
          <p:cNvSpPr/>
          <p:nvPr/>
        </p:nvSpPr>
        <p:spPr>
          <a:xfrm>
            <a:off x="7687077" y="3247466"/>
            <a:ext cx="1195588" cy="483072"/>
          </a:xfrm>
          <a:prstGeom prst="rect">
            <a:avLst/>
          </a:prstGeom>
        </p:spPr>
        <p:txBody>
          <a:bodyPr wrap="square" lIns="36000" tIns="36000" rIns="36000" bIns="36000">
            <a:spAutoFit/>
          </a:bodyPr>
          <a:lstStyle/>
          <a:p>
            <a:pPr>
              <a:lnSpc>
                <a:spcPts val="1600"/>
              </a:lnSpc>
            </a:pPr>
            <a:r>
              <a:rPr lang="en-US" altLang="ja-JP" sz="1400" b="1" i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Construction</a:t>
            </a:r>
          </a:p>
          <a:p>
            <a:pPr>
              <a:lnSpc>
                <a:spcPts val="1600"/>
              </a:lnSpc>
            </a:pPr>
            <a:r>
              <a:rPr lang="en-US" altLang="ja-JP" sz="1400" b="1" i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</a:t>
            </a:r>
            <a:r>
              <a:rPr lang="en-US" altLang="ja-JP" sz="1400" b="1" i="1" dirty="0" smtClean="0">
                <a:solidFill>
                  <a:srgbClr val="107C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ja-JP" altLang="en-US" sz="1400" b="1" i="1" dirty="0">
              <a:solidFill>
                <a:srgbClr val="107C8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9" name="グループ化 58"/>
          <p:cNvGrpSpPr/>
          <p:nvPr/>
        </p:nvGrpSpPr>
        <p:grpSpPr>
          <a:xfrm>
            <a:off x="562245" y="1168780"/>
            <a:ext cx="8280000" cy="28836"/>
            <a:chOff x="504756" y="1736705"/>
            <a:chExt cx="7885144" cy="28836"/>
          </a:xfrm>
        </p:grpSpPr>
        <p:cxnSp>
          <p:nvCxnSpPr>
            <p:cNvPr id="60" name="直線コネクタ 59"/>
            <p:cNvCxnSpPr/>
            <p:nvPr/>
          </p:nvCxnSpPr>
          <p:spPr>
            <a:xfrm>
              <a:off x="510595" y="1736705"/>
              <a:ext cx="7879305" cy="0"/>
            </a:xfrm>
            <a:prstGeom prst="line">
              <a:avLst/>
            </a:prstGeom>
            <a:ln w="12700">
              <a:solidFill>
                <a:srgbClr val="C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線コネクタ 60"/>
            <p:cNvCxnSpPr/>
            <p:nvPr/>
          </p:nvCxnSpPr>
          <p:spPr>
            <a:xfrm>
              <a:off x="504756" y="1765541"/>
              <a:ext cx="3939653" cy="0"/>
            </a:xfrm>
            <a:prstGeom prst="line">
              <a:avLst/>
            </a:prstGeom>
            <a:ln w="50800">
              <a:solidFill>
                <a:srgbClr val="C0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グループ化 67"/>
          <p:cNvGrpSpPr/>
          <p:nvPr/>
        </p:nvGrpSpPr>
        <p:grpSpPr>
          <a:xfrm>
            <a:off x="1226364" y="3595795"/>
            <a:ext cx="5423596" cy="2737709"/>
            <a:chOff x="1474398" y="3601077"/>
            <a:chExt cx="5423596" cy="2737709"/>
          </a:xfrm>
        </p:grpSpPr>
        <p:cxnSp>
          <p:nvCxnSpPr>
            <p:cNvPr id="64" name="直線矢印コネクタ 63"/>
            <p:cNvCxnSpPr/>
            <p:nvPr/>
          </p:nvCxnSpPr>
          <p:spPr>
            <a:xfrm flipV="1">
              <a:off x="2235221" y="3601077"/>
              <a:ext cx="9468" cy="2304000"/>
            </a:xfrm>
            <a:prstGeom prst="straightConnector1">
              <a:avLst/>
            </a:prstGeom>
            <a:ln w="952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7" name="グループ化 56"/>
            <p:cNvGrpSpPr/>
            <p:nvPr/>
          </p:nvGrpSpPr>
          <p:grpSpPr>
            <a:xfrm>
              <a:off x="1474398" y="3617603"/>
              <a:ext cx="5423596" cy="2721183"/>
              <a:chOff x="1474398" y="3474273"/>
              <a:chExt cx="5423596" cy="2721183"/>
            </a:xfrm>
          </p:grpSpPr>
          <p:cxnSp>
            <p:nvCxnSpPr>
              <p:cNvPr id="51" name="直線矢印コネクタ 50"/>
              <p:cNvCxnSpPr/>
              <p:nvPr/>
            </p:nvCxnSpPr>
            <p:spPr>
              <a:xfrm flipV="1">
                <a:off x="5431094" y="3474273"/>
                <a:ext cx="1402239" cy="2254278"/>
              </a:xfrm>
              <a:prstGeom prst="straightConnector1">
                <a:avLst/>
              </a:prstGeom>
              <a:ln w="9525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平行四辺形 23"/>
              <p:cNvSpPr/>
              <p:nvPr/>
            </p:nvSpPr>
            <p:spPr>
              <a:xfrm>
                <a:off x="1474398" y="5740192"/>
                <a:ext cx="777040" cy="216000"/>
              </a:xfrm>
              <a:prstGeom prst="parallelogram">
                <a:avLst>
                  <a:gd name="adj" fmla="val 63723"/>
                </a:avLst>
              </a:prstGeom>
              <a:solidFill>
                <a:srgbClr val="D0CECE"/>
              </a:solidFill>
              <a:ln w="22225">
                <a:solidFill>
                  <a:schemeClr val="accent1">
                    <a:lumMod val="50000"/>
                  </a:schemeClr>
                </a:solidFill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ja-JP" sz="1400" i="1" dirty="0" smtClean="0">
                    <a:solidFill>
                      <a:prstClr val="black"/>
                    </a:solidFill>
                  </a:rPr>
                  <a:t>Pilot S.</a:t>
                </a:r>
                <a:endParaRPr lang="ja-JP" altLang="en-US" sz="1400" i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平行四辺形 48"/>
              <p:cNvSpPr/>
              <p:nvPr/>
            </p:nvSpPr>
            <p:spPr>
              <a:xfrm>
                <a:off x="3177653" y="5740192"/>
                <a:ext cx="3421601" cy="216974"/>
              </a:xfrm>
              <a:prstGeom prst="parallelogram">
                <a:avLst>
                  <a:gd name="adj" fmla="val 63723"/>
                </a:avLst>
              </a:prstGeom>
              <a:solidFill>
                <a:srgbClr val="D0CECE"/>
              </a:solidFill>
              <a:ln w="22225">
                <a:solidFill>
                  <a:schemeClr val="accent1">
                    <a:lumMod val="50000"/>
                  </a:schemeClr>
                </a:solidFill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36000" rtlCol="0" anchor="ctr"/>
              <a:lstStyle/>
              <a:p>
                <a:pPr algn="ctr"/>
                <a:r>
                  <a:rPr lang="en-US" altLang="ja-JP" sz="1400" i="1" dirty="0" smtClean="0">
                    <a:solidFill>
                      <a:prstClr val="black"/>
                    </a:solidFill>
                  </a:rPr>
                  <a:t>Environmental Impact Assessment</a:t>
                </a:r>
                <a:endParaRPr lang="ja-JP" altLang="en-US" sz="1400" i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4358697" y="5980012"/>
                <a:ext cx="2539297" cy="215444"/>
              </a:xfrm>
              <a:prstGeom prst="rect">
                <a:avLst/>
              </a:prstGeom>
            </p:spPr>
            <p:txBody>
              <a:bodyPr wrap="square" lIns="72000" tIns="0" rIns="72000" bIns="0">
                <a:spAutoFit/>
              </a:bodyPr>
              <a:lstStyle/>
              <a:p>
                <a:r>
                  <a:rPr lang="en-US" altLang="ja-JP" sz="1400" i="1" dirty="0" smtClean="0">
                    <a:solidFill>
                      <a:srgbClr val="006666"/>
                    </a:solidFill>
                  </a:rPr>
                  <a:t>Field Survey  &amp; Study</a:t>
                </a:r>
                <a:endParaRPr lang="ja-JP" altLang="en-US" sz="1400" i="1" dirty="0">
                  <a:solidFill>
                    <a:srgbClr val="006666"/>
                  </a:solidFill>
                </a:endParaRPr>
              </a:p>
            </p:txBody>
          </p:sp>
        </p:grpSp>
      </p:grpSp>
      <p:sp>
        <p:nvSpPr>
          <p:cNvPr id="65" name="平行四辺形 64"/>
          <p:cNvSpPr/>
          <p:nvPr/>
        </p:nvSpPr>
        <p:spPr>
          <a:xfrm>
            <a:off x="2178026" y="5890855"/>
            <a:ext cx="777040" cy="216000"/>
          </a:xfrm>
          <a:prstGeom prst="parallelogram">
            <a:avLst>
              <a:gd name="adj" fmla="val 63723"/>
            </a:avLst>
          </a:prstGeom>
          <a:solidFill>
            <a:srgbClr val="D0CECE"/>
          </a:solidFill>
          <a:ln w="22225">
            <a:solidFill>
              <a:schemeClr val="accent1">
                <a:lumMod val="50000"/>
              </a:schemeClr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1400" i="1" dirty="0" smtClean="0">
                <a:solidFill>
                  <a:prstClr val="black"/>
                </a:solidFill>
              </a:rPr>
              <a:t>Pilot S.</a:t>
            </a:r>
            <a:endParaRPr lang="ja-JP" altLang="en-US" sz="1400" i="1" dirty="0">
              <a:solidFill>
                <a:prstClr val="black"/>
              </a:solidFill>
            </a:endParaRPr>
          </a:p>
        </p:txBody>
      </p:sp>
      <p:cxnSp>
        <p:nvCxnSpPr>
          <p:cNvPr id="66" name="直線矢印コネクタ 65"/>
          <p:cNvCxnSpPr/>
          <p:nvPr/>
        </p:nvCxnSpPr>
        <p:spPr>
          <a:xfrm flipV="1">
            <a:off x="2932087" y="3612320"/>
            <a:ext cx="1403659" cy="2271203"/>
          </a:xfrm>
          <a:prstGeom prst="straightConnector1">
            <a:avLst/>
          </a:prstGeom>
          <a:ln w="952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グループ化 55"/>
          <p:cNvGrpSpPr/>
          <p:nvPr/>
        </p:nvGrpSpPr>
        <p:grpSpPr>
          <a:xfrm>
            <a:off x="851078" y="3654252"/>
            <a:ext cx="7985358" cy="1630273"/>
            <a:chOff x="1077545" y="3573188"/>
            <a:chExt cx="7985358" cy="1630273"/>
          </a:xfrm>
        </p:grpSpPr>
        <p:cxnSp>
          <p:nvCxnSpPr>
            <p:cNvPr id="44" name="直線矢印コネクタ 43"/>
            <p:cNvCxnSpPr/>
            <p:nvPr/>
          </p:nvCxnSpPr>
          <p:spPr>
            <a:xfrm flipV="1">
              <a:off x="2669606" y="3573188"/>
              <a:ext cx="921488" cy="1437365"/>
            </a:xfrm>
            <a:prstGeom prst="straightConnector1">
              <a:avLst/>
            </a:prstGeom>
            <a:ln w="952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平行四辺形 34"/>
            <p:cNvSpPr/>
            <p:nvPr/>
          </p:nvSpPr>
          <p:spPr>
            <a:xfrm>
              <a:off x="3049460" y="4987461"/>
              <a:ext cx="3505145" cy="216000"/>
            </a:xfrm>
            <a:prstGeom prst="parallelogram">
              <a:avLst>
                <a:gd name="adj" fmla="val 63723"/>
              </a:avLst>
            </a:prstGeom>
            <a:solidFill>
              <a:srgbClr val="D0CECE"/>
            </a:solidFill>
            <a:ln w="22225">
              <a:solidFill>
                <a:schemeClr val="accent1">
                  <a:lumMod val="50000"/>
                </a:schemeClr>
              </a:solidFill>
            </a:ln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ja-JP" sz="1600" i="1" dirty="0" smtClean="0">
                  <a:solidFill>
                    <a:srgbClr val="FF0000"/>
                  </a:solidFill>
                </a:rPr>
                <a:t>Detailed Survey</a:t>
              </a:r>
              <a:endParaRPr lang="ja-JP" altLang="en-US" sz="1600" i="1" dirty="0">
                <a:solidFill>
                  <a:srgbClr val="FF0000"/>
                </a:solidFill>
              </a:endParaRPr>
            </a:p>
          </p:txBody>
        </p:sp>
        <p:sp>
          <p:nvSpPr>
            <p:cNvPr id="36" name="正方形/長方形 35"/>
            <p:cNvSpPr/>
            <p:nvPr/>
          </p:nvSpPr>
          <p:spPr>
            <a:xfrm>
              <a:off x="7237037" y="3945902"/>
              <a:ext cx="1825866" cy="215444"/>
            </a:xfrm>
            <a:prstGeom prst="rect">
              <a:avLst/>
            </a:prstGeom>
          </p:spPr>
          <p:txBody>
            <a:bodyPr wrap="none" lIns="72000" tIns="0" rIns="72000" bIns="0">
              <a:spAutoFit/>
            </a:bodyPr>
            <a:lstStyle/>
            <a:p>
              <a:r>
                <a:rPr lang="en-US" altLang="ja-JP" sz="1400" i="1" dirty="0" smtClean="0">
                  <a:solidFill>
                    <a:srgbClr val="006666"/>
                  </a:solidFill>
                </a:rPr>
                <a:t>Adjustment for Bidding</a:t>
              </a:r>
              <a:endParaRPr lang="ja-JP" altLang="en-US" sz="1400" i="1" dirty="0">
                <a:solidFill>
                  <a:srgbClr val="006666"/>
                </a:solidFill>
              </a:endParaRPr>
            </a:p>
          </p:txBody>
        </p:sp>
        <p:sp>
          <p:nvSpPr>
            <p:cNvPr id="25" name="平行四辺形 24"/>
            <p:cNvSpPr/>
            <p:nvPr/>
          </p:nvSpPr>
          <p:spPr>
            <a:xfrm>
              <a:off x="1077545" y="4987461"/>
              <a:ext cx="1620000" cy="216000"/>
            </a:xfrm>
            <a:prstGeom prst="parallelogram">
              <a:avLst>
                <a:gd name="adj" fmla="val 63723"/>
              </a:avLst>
            </a:prstGeom>
            <a:solidFill>
              <a:srgbClr val="D0CECE"/>
            </a:solidFill>
            <a:ln w="22225">
              <a:solidFill>
                <a:schemeClr val="accent1">
                  <a:lumMod val="50000"/>
                </a:schemeClr>
              </a:solidFill>
            </a:ln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ja-JP" sz="1600" i="1" dirty="0" smtClean="0">
                  <a:solidFill>
                    <a:prstClr val="black"/>
                  </a:solidFill>
                </a:rPr>
                <a:t>Preliminary S.</a:t>
              </a:r>
              <a:endParaRPr lang="ja-JP" altLang="en-US" sz="1600" i="1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55" name="グループ化 54"/>
          <p:cNvGrpSpPr/>
          <p:nvPr/>
        </p:nvGrpSpPr>
        <p:grpSpPr>
          <a:xfrm>
            <a:off x="614509" y="3544708"/>
            <a:ext cx="4689737" cy="1527672"/>
            <a:chOff x="862543" y="3455808"/>
            <a:chExt cx="4689737" cy="1527672"/>
          </a:xfrm>
        </p:grpSpPr>
        <p:cxnSp>
          <p:nvCxnSpPr>
            <p:cNvPr id="41" name="直線矢印コネクタ 40"/>
            <p:cNvCxnSpPr/>
            <p:nvPr/>
          </p:nvCxnSpPr>
          <p:spPr>
            <a:xfrm flipV="1">
              <a:off x="1751909" y="3503043"/>
              <a:ext cx="8011" cy="680832"/>
            </a:xfrm>
            <a:prstGeom prst="straightConnector1">
              <a:avLst/>
            </a:prstGeom>
            <a:ln w="952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矢印コネクタ 36"/>
            <p:cNvCxnSpPr/>
            <p:nvPr/>
          </p:nvCxnSpPr>
          <p:spPr>
            <a:xfrm flipV="1">
              <a:off x="3093290" y="3455808"/>
              <a:ext cx="504759" cy="788420"/>
            </a:xfrm>
            <a:prstGeom prst="straightConnector1">
              <a:avLst/>
            </a:prstGeom>
            <a:ln w="952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矢印コネクタ 38"/>
            <p:cNvCxnSpPr/>
            <p:nvPr/>
          </p:nvCxnSpPr>
          <p:spPr>
            <a:xfrm flipV="1">
              <a:off x="5060547" y="3605804"/>
              <a:ext cx="15194" cy="1377676"/>
            </a:xfrm>
            <a:prstGeom prst="straightConnector1">
              <a:avLst/>
            </a:prstGeom>
            <a:ln w="952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矢印コネクタ 39"/>
            <p:cNvCxnSpPr/>
            <p:nvPr/>
          </p:nvCxnSpPr>
          <p:spPr>
            <a:xfrm flipV="1">
              <a:off x="5507157" y="3459165"/>
              <a:ext cx="2810" cy="768588"/>
            </a:xfrm>
            <a:prstGeom prst="straightConnector1">
              <a:avLst/>
            </a:prstGeom>
            <a:ln w="952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平行四辺形 41"/>
            <p:cNvSpPr/>
            <p:nvPr/>
          </p:nvSpPr>
          <p:spPr>
            <a:xfrm>
              <a:off x="862543" y="4205293"/>
              <a:ext cx="864275" cy="214025"/>
            </a:xfrm>
            <a:prstGeom prst="parallelogram">
              <a:avLst>
                <a:gd name="adj" fmla="val 63723"/>
              </a:avLst>
            </a:prstGeom>
            <a:solidFill>
              <a:srgbClr val="D0CECE"/>
            </a:solidFill>
            <a:ln w="22225">
              <a:solidFill>
                <a:schemeClr val="accent1">
                  <a:lumMod val="50000"/>
                </a:schemeClr>
              </a:solidFill>
            </a:ln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ja-JP" sz="1400" i="1" dirty="0" smtClean="0">
                  <a:solidFill>
                    <a:prstClr val="black"/>
                  </a:solidFill>
                </a:rPr>
                <a:t>Pilot S.</a:t>
              </a:r>
              <a:endParaRPr lang="ja-JP" altLang="en-US" sz="1400" i="1" dirty="0">
                <a:solidFill>
                  <a:prstClr val="black"/>
                </a:solidFill>
              </a:endParaRPr>
            </a:p>
          </p:txBody>
        </p:sp>
        <p:sp>
          <p:nvSpPr>
            <p:cNvPr id="48" name="平行四辺形 47"/>
            <p:cNvSpPr/>
            <p:nvPr/>
          </p:nvSpPr>
          <p:spPr>
            <a:xfrm>
              <a:off x="3140794" y="4209966"/>
              <a:ext cx="2411486" cy="217118"/>
            </a:xfrm>
            <a:prstGeom prst="parallelogram">
              <a:avLst>
                <a:gd name="adj" fmla="val 63723"/>
              </a:avLst>
            </a:prstGeom>
            <a:solidFill>
              <a:srgbClr val="D0CECE"/>
            </a:solidFill>
            <a:ln w="22225">
              <a:solidFill>
                <a:schemeClr val="accent1">
                  <a:lumMod val="50000"/>
                </a:schemeClr>
              </a:solidFill>
            </a:ln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ja-JP" sz="1600" i="1" dirty="0" smtClean="0">
                  <a:solidFill>
                    <a:srgbClr val="FF0000"/>
                  </a:solidFill>
                </a:rPr>
                <a:t>Detailed Survey</a:t>
              </a:r>
              <a:endParaRPr lang="ja-JP" altLang="en-US" sz="1600" i="1" dirty="0">
                <a:solidFill>
                  <a:srgbClr val="FF0000"/>
                </a:solidFill>
              </a:endParaRPr>
            </a:p>
          </p:txBody>
        </p:sp>
        <p:sp>
          <p:nvSpPr>
            <p:cNvPr id="47" name="平行四辺形 46"/>
            <p:cNvSpPr/>
            <p:nvPr/>
          </p:nvSpPr>
          <p:spPr>
            <a:xfrm>
              <a:off x="1682831" y="4202507"/>
              <a:ext cx="1482677" cy="216000"/>
            </a:xfrm>
            <a:prstGeom prst="parallelogram">
              <a:avLst>
                <a:gd name="adj" fmla="val 63723"/>
              </a:avLst>
            </a:prstGeom>
            <a:solidFill>
              <a:srgbClr val="D0CECE"/>
            </a:solidFill>
            <a:ln w="22225">
              <a:solidFill>
                <a:schemeClr val="accent1">
                  <a:lumMod val="50000"/>
                </a:schemeClr>
              </a:solidFill>
            </a:ln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ja-JP" sz="1600" i="1" dirty="0" smtClean="0">
                  <a:solidFill>
                    <a:srgbClr val="FF0000"/>
                  </a:solidFill>
                </a:rPr>
                <a:t>Basic Survey</a:t>
              </a:r>
              <a:endParaRPr lang="ja-JP" altLang="en-US" sz="1600" i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596513" y="3935244"/>
            <a:ext cx="3133881" cy="1824217"/>
            <a:chOff x="844547" y="3791914"/>
            <a:chExt cx="3133881" cy="1824217"/>
          </a:xfrm>
        </p:grpSpPr>
        <p:sp>
          <p:nvSpPr>
            <p:cNvPr id="30" name="角丸四角形 29"/>
            <p:cNvSpPr/>
            <p:nvPr/>
          </p:nvSpPr>
          <p:spPr>
            <a:xfrm>
              <a:off x="869899" y="4577770"/>
              <a:ext cx="2481167" cy="288000"/>
            </a:xfrm>
            <a:prstGeom prst="roundRect">
              <a:avLst/>
            </a:prstGeom>
            <a:solidFill>
              <a:srgbClr val="1F4E79"/>
            </a:solidFill>
            <a:ln w="9525">
              <a:solidFill>
                <a:schemeClr val="accent5">
                  <a:lumMod val="60000"/>
                  <a:lumOff val="40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36000" rIns="36000" bIns="36000" rtlCol="0" anchor="ctr"/>
            <a:lstStyle/>
            <a:p>
              <a:pPr marL="285750" indent="-285750">
                <a:buFont typeface="Wingdings" panose="05000000000000000000" pitchFamily="2" charset="2"/>
                <a:buChar char="n"/>
              </a:pPr>
              <a:r>
                <a:rPr lang="en-US" altLang="ja-JP" b="1" dirty="0" smtClean="0">
                  <a:solidFill>
                    <a:srgbClr val="8064A2">
                      <a:lumMod val="20000"/>
                      <a:lumOff val="80000"/>
                    </a:srgbClr>
                  </a:solidFill>
                </a:rPr>
                <a:t>Topographical Survey</a:t>
              </a:r>
              <a:endParaRPr lang="ja-JP" altLang="en-US" b="1" dirty="0">
                <a:solidFill>
                  <a:srgbClr val="8064A2">
                    <a:lumMod val="20000"/>
                    <a:lumOff val="80000"/>
                  </a:srgbClr>
                </a:solidFill>
              </a:endParaRPr>
            </a:p>
          </p:txBody>
        </p:sp>
        <p:sp>
          <p:nvSpPr>
            <p:cNvPr id="45" name="角丸四角形 44"/>
            <p:cNvSpPr/>
            <p:nvPr/>
          </p:nvSpPr>
          <p:spPr>
            <a:xfrm>
              <a:off x="844547" y="5328131"/>
              <a:ext cx="3133881" cy="288000"/>
            </a:xfrm>
            <a:prstGeom prst="roundRect">
              <a:avLst/>
            </a:prstGeom>
            <a:solidFill>
              <a:srgbClr val="1F4E79"/>
            </a:solidFill>
            <a:ln w="9525">
              <a:solidFill>
                <a:srgbClr val="0070C0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36000" rIns="0" bIns="36000" rtlCol="0" anchor="ctr"/>
            <a:lstStyle/>
            <a:p>
              <a:pPr marL="285750" indent="-285750">
                <a:buFont typeface="Wingdings" panose="05000000000000000000" pitchFamily="2" charset="2"/>
                <a:buChar char="n"/>
              </a:pPr>
              <a:r>
                <a:rPr lang="en-US" altLang="ja-JP" b="1" dirty="0" smtClean="0">
                  <a:solidFill>
                    <a:srgbClr val="8064A2">
                      <a:lumMod val="20000"/>
                      <a:lumOff val="80000"/>
                    </a:srgbClr>
                  </a:solidFill>
                </a:rPr>
                <a:t>Environmental  Assessment</a:t>
              </a:r>
              <a:endParaRPr lang="ja-JP" altLang="en-US" b="1" dirty="0">
                <a:solidFill>
                  <a:srgbClr val="8064A2">
                    <a:lumMod val="20000"/>
                    <a:lumOff val="80000"/>
                  </a:srgbClr>
                </a:solidFill>
              </a:endParaRPr>
            </a:p>
          </p:txBody>
        </p:sp>
        <p:sp>
          <p:nvSpPr>
            <p:cNvPr id="43" name="角丸四角形 42"/>
            <p:cNvSpPr/>
            <p:nvPr/>
          </p:nvSpPr>
          <p:spPr>
            <a:xfrm>
              <a:off x="913613" y="3791914"/>
              <a:ext cx="2303099" cy="288000"/>
            </a:xfrm>
            <a:prstGeom prst="roundRect">
              <a:avLst/>
            </a:prstGeom>
            <a:solidFill>
              <a:srgbClr val="1F4E79"/>
            </a:solidFill>
            <a:ln w="9525">
              <a:solidFill>
                <a:srgbClr val="0070C0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rtlCol="0" anchor="ctr"/>
            <a:lstStyle/>
            <a:p>
              <a:pPr marL="285750" indent="-285750">
                <a:buFont typeface="Wingdings" panose="05000000000000000000" pitchFamily="2" charset="2"/>
                <a:buChar char="n"/>
              </a:pPr>
              <a:r>
                <a:rPr lang="en-US" altLang="ja-JP" b="1" dirty="0" smtClean="0">
                  <a:solidFill>
                    <a:srgbClr val="8064A2">
                      <a:lumMod val="20000"/>
                      <a:lumOff val="80000"/>
                    </a:srgbClr>
                  </a:solidFill>
                </a:rPr>
                <a:t>Geological Survey</a:t>
              </a:r>
              <a:endParaRPr lang="ja-JP" altLang="en-US" b="1" dirty="0">
                <a:solidFill>
                  <a:srgbClr val="8064A2">
                    <a:lumMod val="20000"/>
                    <a:lumOff val="80000"/>
                  </a:srgbClr>
                </a:solidFill>
              </a:endParaRPr>
            </a:p>
          </p:txBody>
        </p:sp>
      </p:grpSp>
      <p:sp>
        <p:nvSpPr>
          <p:cNvPr id="67" name="二等辺三角形 66"/>
          <p:cNvSpPr/>
          <p:nvPr/>
        </p:nvSpPr>
        <p:spPr>
          <a:xfrm rot="10800000">
            <a:off x="1789488" y="2291762"/>
            <a:ext cx="197135" cy="355590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1701782" y="1935828"/>
            <a:ext cx="1680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prstClr val="black"/>
                </a:solidFill>
              </a:rPr>
              <a:t>We</a:t>
            </a:r>
            <a:r>
              <a:rPr lang="ja-JP" altLang="en-US" dirty="0" smtClean="0">
                <a:solidFill>
                  <a:prstClr val="black"/>
                </a:solidFill>
              </a:rPr>
              <a:t> </a:t>
            </a:r>
            <a:r>
              <a:rPr lang="en-US" altLang="ja-JP" dirty="0" smtClean="0">
                <a:solidFill>
                  <a:prstClr val="black"/>
                </a:solidFill>
              </a:rPr>
              <a:t>are</a:t>
            </a:r>
            <a:r>
              <a:rPr lang="ja-JP" altLang="en-US" dirty="0" smtClean="0">
                <a:solidFill>
                  <a:prstClr val="black"/>
                </a:solidFill>
              </a:rPr>
              <a:t> </a:t>
            </a:r>
            <a:r>
              <a:rPr lang="en-US" altLang="ja-JP" dirty="0" smtClean="0">
                <a:solidFill>
                  <a:prstClr val="black"/>
                </a:solidFill>
              </a:rPr>
              <a:t>here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80" name="角丸四角形 79"/>
          <p:cNvSpPr/>
          <p:nvPr/>
        </p:nvSpPr>
        <p:spPr>
          <a:xfrm>
            <a:off x="6351220" y="4971040"/>
            <a:ext cx="1335857" cy="416505"/>
          </a:xfrm>
          <a:prstGeom prst="roundRect">
            <a:avLst/>
          </a:prstGeom>
          <a:gradFill flip="none" rotWithShape="1">
            <a:gsLst>
              <a:gs pos="0">
                <a:srgbClr val="A5A5A5">
                  <a:lumMod val="0"/>
                  <a:lumOff val="100000"/>
                </a:srgbClr>
              </a:gs>
              <a:gs pos="35000">
                <a:srgbClr val="A5A5A5">
                  <a:lumMod val="0"/>
                  <a:lumOff val="100000"/>
                </a:srgbClr>
              </a:gs>
              <a:gs pos="100000">
                <a:srgbClr val="A5A5A5">
                  <a:lumMod val="100000"/>
                </a:srgb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72000" rIns="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rPr>
              <a:t>Land</a:t>
            </a:r>
          </a:p>
          <a:p>
            <a:pPr marL="0" marR="0" lvl="0" indent="0" algn="ctr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1" kern="0" dirty="0" smtClean="0">
                <a:solidFill>
                  <a:prstClr val="black"/>
                </a:solidFill>
                <a:latin typeface="Calibri" panose="020F0502020204030204"/>
                <a:ea typeface="ＭＳ Ｐゴシック" panose="020B0600070205080204" pitchFamily="50" charset="-128"/>
              </a:rPr>
              <a:t>Acquisition</a:t>
            </a:r>
            <a:endParaRPr kumimoji="0" lang="ja-JP" altLang="en-US" sz="16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81" name="角丸四角形 80"/>
          <p:cNvSpPr/>
          <p:nvPr/>
        </p:nvSpPr>
        <p:spPr>
          <a:xfrm>
            <a:off x="6367133" y="5785176"/>
            <a:ext cx="1369464" cy="380846"/>
          </a:xfrm>
          <a:prstGeom prst="roundRect">
            <a:avLst/>
          </a:prstGeom>
          <a:gradFill flip="none" rotWithShape="1">
            <a:gsLst>
              <a:gs pos="14000">
                <a:schemeClr val="accent3">
                  <a:lumMod val="0"/>
                  <a:lumOff val="100000"/>
                </a:schemeClr>
              </a:gs>
              <a:gs pos="25000">
                <a:schemeClr val="accent3">
                  <a:lumMod val="0"/>
                  <a:lumOff val="100000"/>
                </a:schemeClr>
              </a:gs>
              <a:gs pos="87000">
                <a:schemeClr val="accent3">
                  <a:lumMod val="1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1200"/>
              </a:lnSpc>
            </a:pPr>
            <a:r>
              <a:rPr lang="en-US" altLang="ja-JP" sz="1400" b="1" dirty="0" smtClean="0">
                <a:solidFill>
                  <a:srgbClr val="C00000"/>
                </a:solidFill>
              </a:rPr>
              <a:t>E</a:t>
            </a:r>
            <a:r>
              <a:rPr lang="en-US" altLang="ja-JP" sz="1600" b="1" dirty="0" smtClean="0">
                <a:solidFill>
                  <a:srgbClr val="C00000"/>
                </a:solidFill>
              </a:rPr>
              <a:t>valuation Certificate</a:t>
            </a:r>
            <a:endParaRPr lang="ja-JP" altLang="en-US" sz="1600" b="1" dirty="0">
              <a:solidFill>
                <a:srgbClr val="C00000"/>
              </a:solidFill>
            </a:endParaRPr>
          </a:p>
        </p:txBody>
      </p:sp>
      <p:cxnSp>
        <p:nvCxnSpPr>
          <p:cNvPr id="88" name="直線矢印コネクタ 87"/>
          <p:cNvCxnSpPr/>
          <p:nvPr/>
        </p:nvCxnSpPr>
        <p:spPr>
          <a:xfrm flipV="1">
            <a:off x="7255711" y="3515858"/>
            <a:ext cx="2810" cy="531867"/>
          </a:xfrm>
          <a:prstGeom prst="straightConnector1">
            <a:avLst/>
          </a:prstGeom>
          <a:ln w="9525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正方形/長方形 69"/>
          <p:cNvSpPr/>
          <p:nvPr/>
        </p:nvSpPr>
        <p:spPr>
          <a:xfrm>
            <a:off x="1892173" y="181377"/>
            <a:ext cx="5295518" cy="46166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ja-JP" sz="2400" dirty="0">
                <a:solidFill>
                  <a:prstClr val="black">
                    <a:lumMod val="65000"/>
                    <a:lumOff val="35000"/>
                  </a:prst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Overview of Project Schedule </a:t>
            </a:r>
            <a:r>
              <a:rPr lang="en-US" altLang="ja-JP" sz="2400" dirty="0"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ja-JP" altLang="en-US" sz="2400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" name="Picture 3" descr="C:\Users\CFS\AppData\Local\Microsoft\Windows\Temporary Internet Files\Low\Content.IE5\744E3MIG\人首20121226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256" y="3228585"/>
            <a:ext cx="1384567" cy="1040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encrypted-tbn2.gstatic.com/images?q=tbn:ANd9GcRa_5cZsywFd7ontKTpS1fT01Z4u6WeCrZulAZiF9ki4OldWRNP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12" r="13000"/>
          <a:stretch/>
        </p:blipFill>
        <p:spPr bwMode="auto">
          <a:xfrm>
            <a:off x="3116773" y="4516210"/>
            <a:ext cx="733725" cy="771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8611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6814">
        <p:fade/>
      </p:transition>
    </mc:Choice>
    <mc:Fallback xmlns="">
      <p:transition spd="med" advTm="26814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>
          <a:xfrm>
            <a:off x="208271" y="925102"/>
            <a:ext cx="8647862" cy="5093339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lnSpc>
                <a:spcPct val="120000"/>
              </a:lnSpc>
              <a:buFont typeface="Arial"/>
              <a:buChar char="•"/>
            </a:pPr>
            <a:r>
              <a:rPr kumimoji="1" lang="en-US" altLang="ja-JP" b="0" dirty="0" smtClean="0"/>
              <a:t>International Linear Collider (</a:t>
            </a:r>
            <a:r>
              <a:rPr kumimoji="1" lang="en-US" altLang="ja-JP" b="0" dirty="0" smtClean="0">
                <a:solidFill>
                  <a:srgbClr val="FF0000"/>
                </a:solidFill>
              </a:rPr>
              <a:t>ILC</a:t>
            </a:r>
            <a:r>
              <a:rPr kumimoji="1" lang="en-US" altLang="ja-JP" b="0" dirty="0" smtClean="0"/>
              <a:t>)  is an energy frontier </a:t>
            </a:r>
            <a:r>
              <a:rPr kumimoji="1" lang="en-US" altLang="ja-JP" b="0" dirty="0" err="1" smtClean="0">
                <a:solidFill>
                  <a:srgbClr val="3366FF"/>
                </a:solidFill>
              </a:rPr>
              <a:t>e+e</a:t>
            </a:r>
            <a:r>
              <a:rPr kumimoji="1" lang="en-US" altLang="ja-JP" b="0" dirty="0" smtClean="0">
                <a:solidFill>
                  <a:srgbClr val="3366FF"/>
                </a:solidFill>
              </a:rPr>
              <a:t>- </a:t>
            </a:r>
            <a:r>
              <a:rPr kumimoji="1" lang="en-US" altLang="ja-JP" b="0" dirty="0" smtClean="0">
                <a:solidFill>
                  <a:srgbClr val="000000"/>
                </a:solidFill>
              </a:rPr>
              <a:t>colliding </a:t>
            </a:r>
            <a:r>
              <a:rPr kumimoji="1" lang="en-US" altLang="ja-JP" b="0" dirty="0" smtClean="0"/>
              <a:t>accelerator to reach a collision energy of </a:t>
            </a:r>
            <a:r>
              <a:rPr kumimoji="1" lang="en-US" altLang="ja-JP" b="0" dirty="0" smtClean="0">
                <a:solidFill>
                  <a:srgbClr val="FF0000"/>
                </a:solidFill>
              </a:rPr>
              <a:t>500 </a:t>
            </a:r>
            <a:r>
              <a:rPr kumimoji="1" lang="en-US" altLang="ja-JP" b="0" dirty="0" err="1" smtClean="0">
                <a:solidFill>
                  <a:srgbClr val="FF0000"/>
                </a:solidFill>
              </a:rPr>
              <a:t>GeV</a:t>
            </a:r>
            <a:r>
              <a:rPr kumimoji="1" lang="en-US" altLang="ja-JP" b="0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b="0" dirty="0" smtClean="0"/>
              <a:t>extendable to 1 </a:t>
            </a:r>
            <a:r>
              <a:rPr kumimoji="1" lang="en-US" altLang="ja-JP" b="0" dirty="0" err="1" smtClean="0"/>
              <a:t>TeV</a:t>
            </a:r>
            <a:r>
              <a:rPr kumimoji="1" lang="en-US" altLang="ja-JP" b="0" dirty="0" smtClean="0"/>
              <a:t>,</a:t>
            </a:r>
            <a:r>
              <a:rPr kumimoji="1" lang="en-US" altLang="ja-JP" b="0" dirty="0" smtClean="0">
                <a:solidFill>
                  <a:srgbClr val="3366FF"/>
                </a:solidFill>
              </a:rPr>
              <a:t> </a:t>
            </a:r>
            <a:r>
              <a:rPr kumimoji="1" lang="en-US" altLang="ja-JP" b="0" dirty="0" smtClean="0"/>
              <a:t>with the important feature </a:t>
            </a:r>
            <a:r>
              <a:rPr kumimoji="1" lang="en-US" altLang="ja-JP" b="0" dirty="0" smtClean="0">
                <a:solidFill>
                  <a:srgbClr val="000000"/>
                </a:solidFill>
              </a:rPr>
              <a:t>complementary to the LHC.</a:t>
            </a:r>
          </a:p>
          <a:p>
            <a:pPr marL="457200" indent="-457200">
              <a:lnSpc>
                <a:spcPct val="120000"/>
              </a:lnSpc>
              <a:buFont typeface="Arial"/>
              <a:buChar char="•"/>
            </a:pPr>
            <a:endParaRPr kumimoji="1" lang="en-US" altLang="ja-JP" b="0" dirty="0" smtClean="0"/>
          </a:p>
          <a:p>
            <a:pPr marL="457200" indent="-457200">
              <a:lnSpc>
                <a:spcPct val="120000"/>
              </a:lnSpc>
              <a:buFont typeface="Arial"/>
              <a:buChar char="•"/>
            </a:pPr>
            <a:r>
              <a:rPr kumimoji="1" lang="en-US" altLang="ja-JP" b="0" dirty="0" smtClean="0"/>
              <a:t>Key </a:t>
            </a:r>
            <a:r>
              <a:rPr kumimoji="1" lang="en-US" altLang="ja-JP" b="0" dirty="0" smtClean="0"/>
              <a:t>technologies of </a:t>
            </a:r>
            <a:r>
              <a:rPr kumimoji="1" lang="en-US" altLang="ja-JP" b="0" dirty="0" smtClean="0">
                <a:solidFill>
                  <a:srgbClr val="FF0000"/>
                </a:solidFill>
              </a:rPr>
              <a:t>SRF</a:t>
            </a:r>
            <a:r>
              <a:rPr kumimoji="1" lang="en-US" altLang="ja-JP" b="0" dirty="0" smtClean="0"/>
              <a:t> and </a:t>
            </a:r>
            <a:r>
              <a:rPr kumimoji="1" lang="en-US" altLang="ja-JP" b="0" dirty="0">
                <a:solidFill>
                  <a:srgbClr val="FF0000"/>
                </a:solidFill>
              </a:rPr>
              <a:t>N</a:t>
            </a:r>
            <a:r>
              <a:rPr kumimoji="1" lang="en-US" altLang="ja-JP" b="0" dirty="0" smtClean="0">
                <a:solidFill>
                  <a:srgbClr val="FF0000"/>
                </a:solidFill>
              </a:rPr>
              <a:t>ano-Beam </a:t>
            </a:r>
            <a:r>
              <a:rPr kumimoji="1" lang="en-US" altLang="ja-JP" b="0" dirty="0" smtClean="0"/>
              <a:t>well </a:t>
            </a:r>
            <a:r>
              <a:rPr kumimoji="1" lang="en-US" altLang="ja-JP" b="0" dirty="0" smtClean="0">
                <a:solidFill>
                  <a:srgbClr val="3366FF"/>
                </a:solidFill>
              </a:rPr>
              <a:t>demonstrated</a:t>
            </a:r>
            <a:r>
              <a:rPr kumimoji="1" lang="en-US" altLang="ja-JP" b="0" dirty="0" smtClean="0"/>
              <a:t>, specially by </a:t>
            </a:r>
            <a:r>
              <a:rPr kumimoji="1" lang="en-US" altLang="ja-JP" b="0" dirty="0" smtClean="0">
                <a:solidFill>
                  <a:srgbClr val="008000"/>
                </a:solidFill>
              </a:rPr>
              <a:t>European XFEL </a:t>
            </a:r>
            <a:r>
              <a:rPr kumimoji="1" lang="en-US" altLang="ja-JP" b="0" dirty="0" smtClean="0"/>
              <a:t>and </a:t>
            </a:r>
            <a:r>
              <a:rPr kumimoji="1" lang="en-US" altLang="ja-JP" b="0" dirty="0" smtClean="0">
                <a:solidFill>
                  <a:srgbClr val="008000"/>
                </a:solidFill>
              </a:rPr>
              <a:t>ATF </a:t>
            </a:r>
            <a:r>
              <a:rPr kumimoji="1" lang="en-US" altLang="ja-JP" b="0" dirty="0" smtClean="0"/>
              <a:t>hosted </a:t>
            </a:r>
            <a:r>
              <a:rPr kumimoji="1" lang="en-US" altLang="ja-JP" b="0" dirty="0" smtClean="0"/>
              <a:t>at KEK</a:t>
            </a:r>
            <a:r>
              <a:rPr kumimoji="1" lang="en-US" altLang="ja-JP" b="0" dirty="0" smtClean="0"/>
              <a:t>, </a:t>
            </a:r>
            <a:r>
              <a:rPr kumimoji="1" lang="en-US" altLang="ja-JP" b="0" dirty="0" smtClean="0"/>
              <a:t>functioning </a:t>
            </a:r>
            <a:r>
              <a:rPr kumimoji="1" lang="en-US" altLang="ja-JP" b="0" dirty="0" smtClean="0"/>
              <a:t>as prototype </a:t>
            </a:r>
            <a:r>
              <a:rPr kumimoji="1" lang="en-US" altLang="ja-JP" b="0" dirty="0" smtClean="0"/>
              <a:t>works. </a:t>
            </a:r>
            <a:endParaRPr kumimoji="1" lang="en-US" altLang="ja-JP" b="0" dirty="0"/>
          </a:p>
          <a:p>
            <a:pPr marL="457200" indent="-457200">
              <a:lnSpc>
                <a:spcPct val="120000"/>
              </a:lnSpc>
              <a:buFont typeface="Arial"/>
              <a:buChar char="•"/>
            </a:pPr>
            <a:endParaRPr kumimoji="1" lang="en-US" altLang="ja-JP" b="0" dirty="0" smtClean="0"/>
          </a:p>
          <a:p>
            <a:pPr marL="457200" indent="-457200">
              <a:lnSpc>
                <a:spcPct val="120000"/>
              </a:lnSpc>
              <a:buFont typeface="Arial"/>
              <a:buChar char="•"/>
            </a:pPr>
            <a:r>
              <a:rPr kumimoji="1" lang="en-US" altLang="ja-JP" dirty="0" smtClean="0">
                <a:solidFill>
                  <a:srgbClr val="008000"/>
                </a:solidFill>
              </a:rPr>
              <a:t>LCC</a:t>
            </a:r>
            <a:r>
              <a:rPr kumimoji="1" lang="en-US" altLang="ja-JP" b="0" dirty="0" smtClean="0">
                <a:solidFill>
                  <a:srgbClr val="3366FF"/>
                </a:solidFill>
              </a:rPr>
              <a:t> </a:t>
            </a:r>
            <a:r>
              <a:rPr kumimoji="1" lang="en-US" altLang="ja-JP" b="0" dirty="0" smtClean="0"/>
              <a:t>is</a:t>
            </a:r>
            <a:r>
              <a:rPr kumimoji="1" lang="en-US" altLang="ja-JP" b="0" dirty="0" smtClean="0"/>
              <a:t> extending efforts</a:t>
            </a:r>
            <a:r>
              <a:rPr kumimoji="1" lang="en-US" altLang="ja-JP" b="0" dirty="0" smtClean="0"/>
              <a:t> </a:t>
            </a:r>
            <a:r>
              <a:rPr kumimoji="1" lang="en-US" altLang="ja-JP" b="0" dirty="0"/>
              <a:t>for </a:t>
            </a:r>
            <a:r>
              <a:rPr kumimoji="1" lang="en-US" altLang="ja-JP" b="0" dirty="0">
                <a:solidFill>
                  <a:srgbClr val="FF0000"/>
                </a:solidFill>
              </a:rPr>
              <a:t>“Design to Realization</a:t>
            </a:r>
            <a:r>
              <a:rPr kumimoji="1" lang="en-US" altLang="ja-JP" b="0" dirty="0" smtClean="0">
                <a:solidFill>
                  <a:srgbClr val="FF0000"/>
                </a:solidFill>
              </a:rPr>
              <a:t>” </a:t>
            </a:r>
            <a:r>
              <a:rPr kumimoji="1" lang="en-US" altLang="ja-JP" b="0" dirty="0" smtClean="0"/>
              <a:t>with </a:t>
            </a:r>
            <a:r>
              <a:rPr kumimoji="1" lang="en-US" altLang="ja-JP" b="0" dirty="0" smtClean="0"/>
              <a:t>improving </a:t>
            </a:r>
            <a:r>
              <a:rPr kumimoji="1" lang="en-US" altLang="ja-JP" b="0" dirty="0" smtClean="0"/>
              <a:t>the </a:t>
            </a:r>
            <a:r>
              <a:rPr kumimoji="1" lang="en-US" altLang="ja-JP" b="0" dirty="0" smtClean="0"/>
              <a:t>design </a:t>
            </a:r>
            <a:r>
              <a:rPr kumimoji="1" lang="en-US" altLang="ja-JP" b="0" dirty="0" smtClean="0"/>
              <a:t>to be further reliable and cost-effective, </a:t>
            </a:r>
            <a:endParaRPr kumimoji="1" lang="en-US" altLang="ja-JP" b="0" dirty="0" smtClean="0"/>
          </a:p>
          <a:p>
            <a:pPr marL="457200" indent="-457200">
              <a:lnSpc>
                <a:spcPct val="120000"/>
              </a:lnSpc>
              <a:buFont typeface="Arial"/>
              <a:buChar char="•"/>
            </a:pPr>
            <a:endParaRPr kumimoji="1" lang="en-US" altLang="ja-JP" b="0" dirty="0" smtClean="0"/>
          </a:p>
          <a:p>
            <a:pPr marL="457200" indent="-457200">
              <a:lnSpc>
                <a:spcPct val="120000"/>
              </a:lnSpc>
              <a:buFont typeface="Arial"/>
              <a:buChar char="•"/>
            </a:pPr>
            <a:r>
              <a:rPr kumimoji="1" lang="en-US" altLang="ja-JP" b="0" dirty="0">
                <a:solidFill>
                  <a:srgbClr val="3366FF"/>
                </a:solidFill>
              </a:rPr>
              <a:t>G</a:t>
            </a:r>
            <a:r>
              <a:rPr kumimoji="1" lang="en-US" altLang="ja-JP" b="0" dirty="0" smtClean="0">
                <a:solidFill>
                  <a:srgbClr val="3366FF"/>
                </a:solidFill>
              </a:rPr>
              <a:t>lobal </a:t>
            </a:r>
            <a:r>
              <a:rPr kumimoji="1" lang="en-US" altLang="ja-JP" b="0" dirty="0" smtClean="0">
                <a:solidFill>
                  <a:srgbClr val="3366FF"/>
                </a:solidFill>
              </a:rPr>
              <a:t>cooperation </a:t>
            </a:r>
            <a:r>
              <a:rPr kumimoji="1" lang="en-US" altLang="ja-JP" b="0" dirty="0" smtClean="0">
                <a:solidFill>
                  <a:srgbClr val="000000"/>
                </a:solidFill>
              </a:rPr>
              <a:t>and</a:t>
            </a:r>
            <a:r>
              <a:rPr kumimoji="1" lang="en-US" altLang="ja-JP" b="0" dirty="0" smtClean="0">
                <a:solidFill>
                  <a:srgbClr val="3366FF"/>
                </a:solidFill>
              </a:rPr>
              <a:t> </a:t>
            </a:r>
            <a:r>
              <a:rPr kumimoji="1" lang="en-US" altLang="ja-JP" b="0" dirty="0" smtClean="0">
                <a:solidFill>
                  <a:srgbClr val="FF0000"/>
                </a:solidFill>
              </a:rPr>
              <a:t>industrial implementation </a:t>
            </a:r>
            <a:r>
              <a:rPr kumimoji="1" lang="en-US" altLang="ja-JP" b="0" dirty="0" smtClean="0"/>
              <a:t>will be inevitably important and anticipated. </a:t>
            </a:r>
            <a:endParaRPr kumimoji="1" lang="en-US" altLang="ja-JP" b="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277" y="115671"/>
            <a:ext cx="7481455" cy="500303"/>
          </a:xfrm>
          <a:solidFill>
            <a:srgbClr val="FFFFFF"/>
          </a:solidFill>
        </p:spPr>
        <p:txBody>
          <a:bodyPr anchor="ctr"/>
          <a:lstStyle/>
          <a:p>
            <a:pPr algn="ctr"/>
            <a:r>
              <a:rPr kumimoji="1" lang="en-US" altLang="ja-JP" sz="4000" dirty="0" smtClean="0"/>
              <a:t>Summary</a:t>
            </a:r>
            <a:r>
              <a:rPr kumimoji="1" lang="en-US" altLang="ja-JP" sz="2800" dirty="0" smtClean="0"/>
              <a:t> </a:t>
            </a:r>
            <a:endParaRPr kumimoji="1" lang="ja-JP" altLang="en-US" sz="2800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A. Yamamoto, 160601</a:t>
            </a:r>
            <a:endParaRPr lang="en-US" dirty="0">
              <a:latin typeface="Calibri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AB6FA28-7AEC-3F43-9C2D-3DB969CFEC6A}" type="slidenum">
              <a:rPr lang="en-US" smtClean="0">
                <a:latin typeface="Calibri"/>
              </a:rPr>
              <a:pPr algn="r"/>
              <a:t>41</a:t>
            </a:fld>
            <a:endParaRPr lang="en-US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20886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AB6FA28-7AEC-3F43-9C2D-3DB969CFEC6A}" type="slidenum">
              <a:rPr lang="en-US" smtClean="0">
                <a:latin typeface="Calibri"/>
              </a:rPr>
              <a:pPr algn="r"/>
              <a:t>42</a:t>
            </a:fld>
            <a:endParaRPr lang="en-US" dirty="0">
              <a:latin typeface="Calibri"/>
            </a:endParaRPr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1277" y="2031623"/>
            <a:ext cx="7481455" cy="500303"/>
          </a:xfrm>
        </p:spPr>
        <p:txBody>
          <a:bodyPr/>
          <a:lstStyle/>
          <a:p>
            <a:r>
              <a:rPr kumimoji="1" lang="en-US" altLang="ja-JP" dirty="0" smtClean="0"/>
              <a:t>Backup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A. Yamamoto, 160601</a:t>
            </a:r>
            <a:endParaRPr lang="en-US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1278515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394" y="168279"/>
            <a:ext cx="8229600" cy="389933"/>
          </a:xfrm>
          <a:solidFill>
            <a:schemeClr val="bg1"/>
          </a:solidFill>
        </p:spPr>
        <p:txBody>
          <a:bodyPr anchor="ctr">
            <a:noAutofit/>
          </a:bodyPr>
          <a:lstStyle/>
          <a:p>
            <a:r>
              <a:rPr lang="en-US" sz="3600" b="1" dirty="0" smtClean="0"/>
              <a:t>ILC </a:t>
            </a:r>
            <a:r>
              <a:rPr lang="en-GB" sz="3600" b="1" dirty="0" smtClean="0"/>
              <a:t>ML Parameters, </a:t>
            </a:r>
            <a:r>
              <a:rPr lang="en-GB" sz="3600" b="1" dirty="0" smtClean="0">
                <a:solidFill>
                  <a:srgbClr val="FF0000"/>
                </a:solidFill>
              </a:rPr>
              <a:t>demonstrated</a:t>
            </a:r>
            <a:r>
              <a:rPr lang="en-GB" sz="3600" b="1" dirty="0" smtClean="0"/>
              <a:t> in TDR</a:t>
            </a:r>
            <a:endParaRPr lang="en-GB" sz="3600" b="1" dirty="0"/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algn="r"/>
            <a:fld id="{DC0A8B60-5C01-C045-B858-59631D469114}" type="slidenum">
              <a:rPr kumimoji="1" lang="ja-JP" altLang="en-US" smtClean="0">
                <a:solidFill>
                  <a:srgbClr val="A6A6A6"/>
                </a:solidFill>
                <a:latin typeface="Calibri"/>
                <a:ea typeface="ＭＳ Ｐゴシック"/>
              </a:rPr>
              <a:pPr algn="r"/>
              <a:t>43</a:t>
            </a:fld>
            <a:endParaRPr kumimoji="1" lang="ja-JP" altLang="en-US" dirty="0">
              <a:solidFill>
                <a:srgbClr val="A6A6A6"/>
              </a:solidFill>
              <a:latin typeface="Calibri"/>
              <a:ea typeface="ＭＳ Ｐゴシック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738804599"/>
              </p:ext>
            </p:extLst>
          </p:nvPr>
        </p:nvGraphicFramePr>
        <p:xfrm>
          <a:off x="352167" y="815975"/>
          <a:ext cx="8250718" cy="58266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0343"/>
                <a:gridCol w="1799944"/>
                <a:gridCol w="860955"/>
                <a:gridCol w="2219476"/>
              </a:tblGrid>
              <a:tr h="339358">
                <a:tc>
                  <a:txBody>
                    <a:bodyPr/>
                    <a:lstStyle/>
                    <a:p>
                      <a:r>
                        <a:rPr lang="en-GB" dirty="0" smtClean="0"/>
                        <a:t>Characteristics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Parameter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Unit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Demonstrated</a:t>
                      </a:r>
                      <a:endParaRPr lang="en-GB" dirty="0"/>
                    </a:p>
                  </a:txBody>
                  <a:tcPr/>
                </a:tc>
              </a:tr>
              <a:tr h="367638">
                <a:tc>
                  <a:txBody>
                    <a:bodyPr/>
                    <a:lstStyle/>
                    <a:p>
                      <a:r>
                        <a:rPr lang="en-GB" sz="2000" b="1" u="sng" dirty="0" smtClean="0">
                          <a:solidFill>
                            <a:srgbClr val="008000"/>
                          </a:solidFill>
                        </a:rPr>
                        <a:t>SRF: </a:t>
                      </a:r>
                      <a:endParaRPr lang="en-GB" sz="2000" b="1" u="sng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11078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Average accelerating gradient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u="sng" dirty="0" smtClean="0">
                          <a:solidFill>
                            <a:srgbClr val="FF0000"/>
                          </a:solidFill>
                        </a:rPr>
                        <a:t>31.5 (±20%)</a:t>
                      </a:r>
                      <a:endParaRPr lang="en-GB" sz="1600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MV/m</a:t>
                      </a:r>
                      <a:endParaRPr lang="en-GB" sz="16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rgbClr val="008000"/>
                          </a:solidFill>
                        </a:rPr>
                        <a:t>DESY,</a:t>
                      </a:r>
                      <a:r>
                        <a:rPr lang="en-GB" sz="1600" b="1" baseline="0" dirty="0" smtClean="0">
                          <a:solidFill>
                            <a:srgbClr val="008000"/>
                          </a:solidFill>
                        </a:rPr>
                        <a:t> </a:t>
                      </a:r>
                      <a:r>
                        <a:rPr lang="en-GB" sz="1600" b="1" u="sng" baseline="0" dirty="0" smtClean="0">
                          <a:solidFill>
                            <a:srgbClr val="008000"/>
                          </a:solidFill>
                        </a:rPr>
                        <a:t>FNAL,  </a:t>
                      </a:r>
                      <a:r>
                        <a:rPr lang="en-GB" sz="1600" b="1" baseline="0" dirty="0" err="1" smtClean="0">
                          <a:solidFill>
                            <a:srgbClr val="008000"/>
                          </a:solidFill>
                        </a:rPr>
                        <a:t>JLab</a:t>
                      </a:r>
                      <a:r>
                        <a:rPr lang="en-GB" sz="1600" b="1" baseline="0" dirty="0" smtClean="0">
                          <a:solidFill>
                            <a:srgbClr val="008000"/>
                          </a:solidFill>
                        </a:rPr>
                        <a:t>, Cornell, KEK, </a:t>
                      </a:r>
                      <a:endParaRPr lang="en-GB" sz="16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11078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Cavity</a:t>
                      </a:r>
                      <a:r>
                        <a:rPr lang="en-GB" sz="1600" baseline="0" dirty="0" smtClean="0"/>
                        <a:t> Q</a:t>
                      </a:r>
                      <a:r>
                        <a:rPr lang="en-GB" sz="1600" baseline="-25000" dirty="0" smtClean="0"/>
                        <a:t>0</a:t>
                      </a:r>
                      <a:endParaRPr lang="en-GB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r>
                        <a:rPr lang="en-GB" sz="1600" b="1" baseline="30000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GB" sz="1600" b="1" baseline="30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altLang="ja-JP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38013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(Cavity qualification</a:t>
                      </a:r>
                      <a:r>
                        <a:rPr lang="en-GB" sz="1600" baseline="0" dirty="0" smtClean="0"/>
                        <a:t> gradient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r>
                        <a:rPr lang="en-GB" sz="1600" b="1" baseline="0" dirty="0" smtClean="0">
                          <a:solidFill>
                            <a:srgbClr val="FF0000"/>
                          </a:solidFill>
                        </a:rPr>
                        <a:t> (±20%)</a:t>
                      </a:r>
                      <a:endParaRPr lang="en-GB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MV/m)</a:t>
                      </a:r>
                      <a:endParaRPr lang="en-GB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11078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Beam current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rgbClr val="FF0000"/>
                          </a:solidFill>
                        </a:rPr>
                        <a:t>5.8</a:t>
                      </a:r>
                      <a:endParaRPr lang="en-GB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rgbClr val="008000"/>
                          </a:solidFill>
                        </a:rPr>
                        <a:t>DESY</a:t>
                      </a:r>
                      <a:r>
                        <a:rPr lang="en-GB" sz="1600" b="1" baseline="0" dirty="0" smtClean="0">
                          <a:solidFill>
                            <a:srgbClr val="008000"/>
                          </a:solidFill>
                        </a:rPr>
                        <a:t>-F</a:t>
                      </a:r>
                      <a:r>
                        <a:rPr lang="en-GB" sz="1600" b="1" dirty="0" smtClean="0">
                          <a:solidFill>
                            <a:srgbClr val="008000"/>
                          </a:solidFill>
                        </a:rPr>
                        <a:t>LASH), KEK</a:t>
                      </a:r>
                      <a:r>
                        <a:rPr lang="en-GB" sz="1600" b="1" baseline="0" dirty="0" smtClean="0">
                          <a:solidFill>
                            <a:srgbClr val="008000"/>
                          </a:solidFill>
                        </a:rPr>
                        <a:t>-</a:t>
                      </a:r>
                      <a:r>
                        <a:rPr lang="en-GB" sz="1600" b="1" dirty="0" smtClean="0">
                          <a:solidFill>
                            <a:srgbClr val="008000"/>
                          </a:solidFill>
                        </a:rPr>
                        <a:t>STF</a:t>
                      </a:r>
                      <a:endParaRPr lang="en-GB" sz="16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11078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Number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dirty="0" smtClean="0"/>
                        <a:t>of bunches per pulse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rgbClr val="FF0000"/>
                          </a:solidFill>
                        </a:rPr>
                        <a:t>1312</a:t>
                      </a:r>
                      <a:endParaRPr lang="en-GB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rgbClr val="008000"/>
                          </a:solidFill>
                        </a:rPr>
                        <a:t>DESY</a:t>
                      </a:r>
                      <a:endParaRPr lang="en-GB" sz="16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11078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Charge per bunch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3.2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nC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</a:tr>
              <a:tr h="311078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Bunch spacing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554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</a:tr>
              <a:tr h="464773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Beam pulse length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rgbClr val="FF0000"/>
                          </a:solidFill>
                        </a:rPr>
                        <a:t>730</a:t>
                      </a:r>
                      <a:endParaRPr lang="en-GB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ms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altLang="ja-JP" sz="1600" b="1" dirty="0" smtClean="0">
                          <a:solidFill>
                            <a:srgbClr val="008000"/>
                          </a:solidFill>
                        </a:rPr>
                        <a:t>DESY, KEK</a:t>
                      </a:r>
                    </a:p>
                  </a:txBody>
                  <a:tcPr/>
                </a:tc>
              </a:tr>
              <a:tr h="464773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RF pulse length</a:t>
                      </a:r>
                      <a:r>
                        <a:rPr lang="en-GB" sz="1600" baseline="0" dirty="0" smtClean="0"/>
                        <a:t> (incl. fill time)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rgbClr val="FF0000"/>
                          </a:solidFill>
                        </a:rPr>
                        <a:t>1.65</a:t>
                      </a:r>
                      <a:endParaRPr lang="en-GB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ms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altLang="ja-JP" sz="1600" b="1" dirty="0" smtClean="0">
                          <a:solidFill>
                            <a:srgbClr val="008000"/>
                          </a:solidFill>
                        </a:rPr>
                        <a:t>DESY, KEK, FNAL</a:t>
                      </a:r>
                    </a:p>
                  </a:txBody>
                  <a:tcPr/>
                </a:tc>
              </a:tr>
              <a:tr h="311078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Efficiency</a:t>
                      </a:r>
                      <a:r>
                        <a:rPr lang="en-GB" sz="1600" baseline="0" dirty="0" smtClean="0"/>
                        <a:t> (</a:t>
                      </a:r>
                      <a:r>
                        <a:rPr lang="en-GB" sz="1600" baseline="0" dirty="0" err="1" smtClean="0"/>
                        <a:t>RF</a:t>
                      </a:r>
                      <a:r>
                        <a:rPr lang="en-GB" sz="1600" baseline="0" dirty="0" err="1" smtClean="0">
                          <a:sym typeface="Wingdings"/>
                        </a:rPr>
                        <a:t>beam</a:t>
                      </a:r>
                      <a:r>
                        <a:rPr lang="en-GB" sz="1600" baseline="0" dirty="0" smtClean="0">
                          <a:sym typeface="Wingdings"/>
                        </a:rPr>
                        <a:t>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0.44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</a:tr>
              <a:tr h="311078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Pulse repetition rate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en-GB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Hz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rgbClr val="008000"/>
                          </a:solidFill>
                        </a:rPr>
                        <a:t>DESY, KEK</a:t>
                      </a:r>
                      <a:endParaRPr lang="en-GB" sz="16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67638">
                <a:tc>
                  <a:txBody>
                    <a:bodyPr/>
                    <a:lstStyle/>
                    <a:p>
                      <a:r>
                        <a:rPr lang="en-GB" sz="2000" b="1" u="sng" dirty="0" smtClean="0">
                          <a:solidFill>
                            <a:srgbClr val="008000"/>
                          </a:solidFill>
                        </a:rPr>
                        <a:t>Nano-bam: </a:t>
                      </a:r>
                      <a:endParaRPr lang="en-GB" sz="2000" b="1" u="sng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18635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ILC-FF beam size (y) </a:t>
                      </a:r>
                    </a:p>
                    <a:p>
                      <a:r>
                        <a:rPr lang="en-GB" sz="1600" dirty="0" smtClean="0">
                          <a:solidFill>
                            <a:srgbClr val="3366FF"/>
                          </a:solidFill>
                        </a:rPr>
                        <a:t>KEK-ATF-FF</a:t>
                      </a:r>
                      <a:r>
                        <a:rPr lang="en-GB" sz="1600" baseline="0" dirty="0" smtClean="0">
                          <a:solidFill>
                            <a:srgbClr val="3366FF"/>
                          </a:solidFill>
                        </a:rPr>
                        <a:t> equiv. beam size (y)  </a:t>
                      </a:r>
                      <a:endParaRPr lang="en-GB" sz="1600" dirty="0" smtClean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000000"/>
                          </a:solidFill>
                        </a:rPr>
                        <a:t>5.9</a:t>
                      </a:r>
                      <a:r>
                        <a:rPr lang="en-GB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</a:t>
                      </a:r>
                    </a:p>
                    <a:p>
                      <a:r>
                        <a:rPr lang="en-GB" sz="1600" dirty="0" smtClean="0">
                          <a:solidFill>
                            <a:srgbClr val="008000"/>
                          </a:solidFill>
                        </a:rPr>
                        <a:t>37</a:t>
                      </a:r>
                      <a:r>
                        <a:rPr lang="en-GB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 (</a:t>
                      </a:r>
                      <a:r>
                        <a:rPr lang="en-GB" sz="1600" b="1" dirty="0" smtClean="0">
                          <a:solidFill>
                            <a:srgbClr val="FF0000"/>
                          </a:solidFill>
                        </a:rPr>
                        <a:t>44</a:t>
                      </a:r>
                      <a:r>
                        <a:rPr lang="en-GB" sz="16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reached</a:t>
                      </a:r>
                      <a:r>
                        <a:rPr lang="en-GB" sz="16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)</a:t>
                      </a:r>
                      <a:endParaRPr lang="en-GB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nm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nm</a:t>
                      </a:r>
                      <a:endParaRPr lang="en-GB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en-GB" sz="1800" b="1" baseline="0" dirty="0" smtClean="0">
                          <a:solidFill>
                            <a:srgbClr val="008000"/>
                          </a:solidFill>
                        </a:rPr>
                        <a:t> KEK-ATF</a:t>
                      </a:r>
                      <a:endParaRPr lang="en-GB" sz="18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1665384" y="-22903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016"/>
            <a:endParaRPr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srgbClr val="A6A6A6"/>
                </a:solidFill>
                <a:ea typeface="ＭＳ Ｐゴシック"/>
              </a:rPr>
              <a:t>A. Yamamoto, 160601</a:t>
            </a:r>
            <a:endParaRPr kumimoji="1" lang="ja-JP" altLang="en-US">
              <a:solidFill>
                <a:srgbClr val="A6A6A6"/>
              </a:solidFill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964923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ILC_high_gradient\ILC_EP\Result_summary\HighGradientEvolution_1CellandMultiCell\LBandSRFNbCavityGradientEvolution_rev8mar2011_ProjectImpact_HiRes.tif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149"/>
          <a:stretch/>
        </p:blipFill>
        <p:spPr>
          <a:xfrm>
            <a:off x="304800" y="863374"/>
            <a:ext cx="8841319" cy="5539142"/>
          </a:xfrm>
          <a:noFill/>
        </p:spPr>
      </p:pic>
      <p:sp>
        <p:nvSpPr>
          <p:cNvPr id="8" name="5-Point Star 7"/>
          <p:cNvSpPr>
            <a:spLocks noChangeAspect="1"/>
          </p:cNvSpPr>
          <p:nvPr/>
        </p:nvSpPr>
        <p:spPr>
          <a:xfrm>
            <a:off x="4191003" y="2198688"/>
            <a:ext cx="285750" cy="285750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892147" y="1749427"/>
            <a:ext cx="96124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b="1" dirty="0" err="1" smtClean="0">
                <a:solidFill>
                  <a:srgbClr val="FF0000"/>
                </a:solidFill>
              </a:rPr>
              <a:t>Björn</a:t>
            </a:r>
            <a:r>
              <a:rPr lang="en-US" sz="1200" b="1" dirty="0" smtClean="0">
                <a:solidFill>
                  <a:srgbClr val="FF0000"/>
                </a:solidFill>
              </a:rPr>
              <a:t> </a:t>
            </a:r>
            <a:r>
              <a:rPr lang="en-US" sz="1200" b="1" dirty="0" err="1">
                <a:solidFill>
                  <a:srgbClr val="FF0000"/>
                </a:solidFill>
              </a:rPr>
              <a:t>Wiik</a:t>
            </a:r>
            <a:endParaRPr lang="en-US" sz="1200" b="1" dirty="0">
              <a:solidFill>
                <a:srgbClr val="FF0000"/>
              </a:solidFill>
            </a:endParaRPr>
          </a:p>
          <a:p>
            <a:pPr algn="ctr"/>
            <a:r>
              <a:rPr lang="en-US" sz="1200" b="1" dirty="0">
                <a:solidFill>
                  <a:srgbClr val="FF0000"/>
                </a:solidFill>
              </a:rPr>
              <a:t>vision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8028398" y="3571882"/>
            <a:ext cx="128753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rgbClr val="FFFFFF"/>
                </a:solidFill>
              </a:rPr>
              <a:t>Under construction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8028398" y="3240158"/>
            <a:ext cx="128753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rgbClr val="FFFFFF"/>
                </a:solidFill>
              </a:rPr>
              <a:t>Under construction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8001035" y="2802008"/>
            <a:ext cx="91102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rgbClr val="FFFFFF"/>
                </a:solidFill>
              </a:rPr>
              <a:t>TDR by 2012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8072222" y="2133670"/>
            <a:ext cx="91697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>
                <a:solidFill>
                  <a:srgbClr val="FFFFFF"/>
                </a:solidFill>
              </a:rPr>
              <a:t>R&amp;D needed</a:t>
            </a:r>
          </a:p>
        </p:txBody>
      </p:sp>
      <p:sp>
        <p:nvSpPr>
          <p:cNvPr id="14" name="Oval 13"/>
          <p:cNvSpPr>
            <a:spLocks noChangeArrowheads="1"/>
          </p:cNvSpPr>
          <p:nvPr/>
        </p:nvSpPr>
        <p:spPr bwMode="auto">
          <a:xfrm>
            <a:off x="5556250" y="2266950"/>
            <a:ext cx="152400" cy="838200"/>
          </a:xfrm>
          <a:prstGeom prst="ellipse">
            <a:avLst/>
          </a:prstGeom>
          <a:solidFill>
            <a:srgbClr val="FFFF00">
              <a:alpha val="50195"/>
            </a:srgbClr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>
            <a:off x="6467475" y="1663700"/>
            <a:ext cx="152400" cy="838200"/>
          </a:xfrm>
          <a:prstGeom prst="ellipse">
            <a:avLst/>
          </a:prstGeom>
          <a:solidFill>
            <a:srgbClr val="FFFF00">
              <a:alpha val="50195"/>
            </a:srgbClr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Isosceles Triangle 15"/>
          <p:cNvSpPr>
            <a:spLocks noChangeAspect="1"/>
          </p:cNvSpPr>
          <p:nvPr/>
        </p:nvSpPr>
        <p:spPr>
          <a:xfrm>
            <a:off x="6417721" y="1985767"/>
            <a:ext cx="97690" cy="113960"/>
          </a:xfrm>
          <a:prstGeom prst="triangl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/>
          <p:cNvSpPr>
            <a:spLocks noChangeAspect="1"/>
          </p:cNvSpPr>
          <p:nvPr/>
        </p:nvSpPr>
        <p:spPr>
          <a:xfrm>
            <a:off x="6460047" y="1943426"/>
            <a:ext cx="97690" cy="113960"/>
          </a:xfrm>
          <a:prstGeom prst="triangl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04800" y="2"/>
            <a:ext cx="184666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90"/>
                </a:solidFill>
              </a:rPr>
              <a:t> 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583138" y="980316"/>
            <a:ext cx="1337737" cy="4709285"/>
          </a:xfrm>
          <a:prstGeom prst="rect">
            <a:avLst/>
          </a:prstGeom>
          <a:solidFill>
            <a:srgbClr val="0000FF">
              <a:alpha val="8000"/>
            </a:srgbClr>
          </a:solidFill>
          <a:effectLst>
            <a:outerShdw blurRad="40000" dist="23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Up Arrow 21"/>
          <p:cNvSpPr/>
          <p:nvPr/>
        </p:nvSpPr>
        <p:spPr>
          <a:xfrm>
            <a:off x="5266271" y="4927602"/>
            <a:ext cx="93134" cy="304800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4453469" y="5130871"/>
            <a:ext cx="17656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ITRP Recommendation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12257" y="5511"/>
            <a:ext cx="7166545" cy="95410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ja-JP" sz="3200" b="1" dirty="0" smtClean="0"/>
              <a:t>Progress/Prospect in SRF Cavity Gradient </a:t>
            </a:r>
          </a:p>
          <a:p>
            <a:pPr algn="ctr"/>
            <a:r>
              <a:rPr lang="en-US" altLang="ja-JP" sz="2400" b="1" dirty="0" smtClean="0"/>
              <a:t>for Frontier Particle Accelerators </a:t>
            </a:r>
            <a:endParaRPr kumimoji="1" lang="ja-JP" altLang="en-US" sz="2400" b="1" dirty="0"/>
          </a:p>
        </p:txBody>
      </p:sp>
      <p:sp>
        <p:nvSpPr>
          <p:cNvPr id="18" name="日付プレースホルダ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160601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8B60-5C01-C045-B858-59631D469114}" type="slidenum">
              <a:rPr kumimoji="1" lang="ja-JP" altLang="en-US" smtClean="0"/>
              <a:t>44</a:t>
            </a:fld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952580" y="2764092"/>
            <a:ext cx="6949340" cy="1016095"/>
          </a:xfrm>
          <a:prstGeom prst="rect">
            <a:avLst/>
          </a:prstGeom>
          <a:solidFill>
            <a:srgbClr val="FFFF00">
              <a:alpha val="36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/楕円 5"/>
          <p:cNvSpPr/>
          <p:nvPr/>
        </p:nvSpPr>
        <p:spPr>
          <a:xfrm>
            <a:off x="2908939" y="5232402"/>
            <a:ext cx="206727" cy="175468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3124199" y="5443484"/>
            <a:ext cx="2142071" cy="175468"/>
          </a:xfrm>
          <a:prstGeom prst="rect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rgbClr val="FFFF00"/>
                </a:solidFill>
              </a:rPr>
              <a:t>TRISTAN, LEP, KEKB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8180495" y="14771"/>
            <a:ext cx="91086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R. </a:t>
            </a:r>
            <a:r>
              <a:rPr kumimoji="1" lang="en-US" altLang="ja-JP" dirty="0" err="1" smtClean="0"/>
              <a:t>Geng</a:t>
            </a:r>
            <a:endParaRPr kumimoji="1" lang="ja-JP" altLang="en-US" dirty="0"/>
          </a:p>
        </p:txBody>
      </p:sp>
      <p:cxnSp>
        <p:nvCxnSpPr>
          <p:cNvPr id="26" name="直線コネクタ 25"/>
          <p:cNvCxnSpPr>
            <a:stCxn id="5" idx="1"/>
          </p:cNvCxnSpPr>
          <p:nvPr/>
        </p:nvCxnSpPr>
        <p:spPr>
          <a:xfrm flipV="1">
            <a:off x="952580" y="3240158"/>
            <a:ext cx="6968295" cy="31982"/>
          </a:xfrm>
          <a:prstGeom prst="line">
            <a:avLst/>
          </a:prstGeom>
          <a:ln>
            <a:solidFill>
              <a:srgbClr val="008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" name="Picture 4" descr="tesla9cell.pd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6348" y="4021300"/>
            <a:ext cx="1999922" cy="61541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5" name="角丸四角形 24"/>
          <p:cNvSpPr/>
          <p:nvPr/>
        </p:nvSpPr>
        <p:spPr>
          <a:xfrm>
            <a:off x="6959598" y="2920539"/>
            <a:ext cx="2037129" cy="684371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8" name="図 27" descr="DSCN1577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89325" y="1203765"/>
            <a:ext cx="998386" cy="654996"/>
          </a:xfrm>
          <a:prstGeom prst="rect">
            <a:avLst/>
          </a:prstGeom>
          <a:ln>
            <a:solidFill>
              <a:srgbClr val="3366FF"/>
            </a:solidFill>
          </a:ln>
        </p:spPr>
      </p:pic>
    </p:spTree>
    <p:extLst>
      <p:ext uri="{BB962C8B-B14F-4D97-AF65-F5344CB8AC3E}">
        <p14:creationId xmlns:p14="http://schemas.microsoft.com/office/powerpoint/2010/main" val="3764696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09" name="Title 2"/>
          <p:cNvSpPr>
            <a:spLocks noGrp="1"/>
          </p:cNvSpPr>
          <p:nvPr>
            <p:ph type="title"/>
          </p:nvPr>
        </p:nvSpPr>
        <p:spPr>
          <a:xfrm>
            <a:off x="381000" y="176213"/>
            <a:ext cx="8146074" cy="900118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ja-JP" sz="3600" dirty="0" smtClean="0">
                <a:latin typeface="+mj-lt"/>
                <a:ea typeface="ＭＳ Ｐゴシック" charset="0"/>
                <a:cs typeface="ＭＳ Ｐゴシック" charset="0"/>
              </a:rPr>
              <a:t>Progress in SRF Cavity Production Yield </a:t>
            </a:r>
            <a:br>
              <a:rPr lang="en-US" altLang="ja-JP" sz="3600" dirty="0" smtClean="0">
                <a:latin typeface="+mj-lt"/>
                <a:ea typeface="ＭＳ Ｐゴシック" charset="0"/>
                <a:cs typeface="ＭＳ Ｐゴシック" charset="0"/>
              </a:rPr>
            </a:br>
            <a:r>
              <a:rPr lang="en-US" altLang="ja-JP" sz="3600" dirty="0" smtClean="0">
                <a:latin typeface="+mj-lt"/>
                <a:ea typeface="ＭＳ Ｐゴシック" charset="0"/>
                <a:cs typeface="ＭＳ Ｐゴシック" charset="0"/>
              </a:rPr>
              <a:t>during ILC – Technical Design Stage</a:t>
            </a:r>
            <a:endParaRPr lang="en-US" altLang="ja-JP" sz="3600" dirty="0">
              <a:latin typeface="+mj-lt"/>
              <a:ea typeface="ＭＳ Ｐゴシック" charset="0"/>
              <a:cs typeface="ＭＳ Ｐゴシック" charset="0"/>
            </a:endParaRPr>
          </a:p>
        </p:txBody>
      </p:sp>
      <p:sp>
        <p:nvSpPr>
          <p:cNvPr id="273410" name="Date Placeholder 2"/>
          <p:cNvSpPr>
            <a:spLocks noGrp="1"/>
          </p:cNvSpPr>
          <p:nvPr>
            <p:ph type="dt" sz="quarter" idx="10"/>
          </p:nvPr>
        </p:nvSpPr>
        <p:spPr bwMode="auto">
          <a:xfrm>
            <a:off x="381000" y="6529388"/>
            <a:ext cx="2438400" cy="3286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9pPr>
          </a:lstStyle>
          <a:p>
            <a:r>
              <a:rPr kumimoji="0" lang="en-US" altLang="ja-JP" sz="12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A. Yamamoto, 160601</a:t>
            </a:r>
            <a:endParaRPr kumimoji="0" lang="en-US" altLang="ja-JP" sz="120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73411" name="Picture 3"/>
          <p:cNvPicPr>
            <a:picLocks noGrp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32" b="-2177"/>
          <a:stretch>
            <a:fillRect/>
          </a:stretch>
        </p:blipFill>
        <p:spPr>
          <a:xfrm>
            <a:off x="56" y="1076331"/>
            <a:ext cx="5612423" cy="4976813"/>
          </a:xfrm>
        </p:spPr>
      </p:pic>
      <p:sp>
        <p:nvSpPr>
          <p:cNvPr id="273412" name="テキスト ボックス 9"/>
          <p:cNvSpPr txBox="1">
            <a:spLocks noChangeArrowheads="1"/>
          </p:cNvSpPr>
          <p:nvPr/>
        </p:nvSpPr>
        <p:spPr bwMode="auto">
          <a:xfrm>
            <a:off x="5816112" y="3517900"/>
            <a:ext cx="3113942" cy="3048000"/>
          </a:xfrm>
          <a:prstGeom prst="rect">
            <a:avLst/>
          </a:prstGeom>
          <a:solidFill>
            <a:srgbClr val="FFFF00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lIns="91431" tIns="45715" rIns="91431" bIns="45715">
            <a:spAutoFit/>
          </a:bodyPr>
          <a:lstStyle>
            <a:lvl1pPr defTabSz="455613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1pPr>
            <a:lvl2pPr marL="742950" indent="-285750" defTabSz="455613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2pPr>
            <a:lvl3pPr marL="1143000" indent="-228600" defTabSz="455613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3pPr>
            <a:lvl4pPr marL="1600200" indent="-228600" defTabSz="455613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4pPr>
            <a:lvl5pPr marL="2057400" indent="-228600" defTabSz="455613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5pPr>
            <a:lvl6pPr marL="2514600" indent="-228600" defTabSz="4556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6pPr>
            <a:lvl7pPr marL="2971800" indent="-228600" defTabSz="4556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7pPr>
            <a:lvl8pPr marL="3429000" indent="-228600" defTabSz="4556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8pPr>
            <a:lvl9pPr marL="3886200" indent="-228600" defTabSz="4556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9pPr>
          </a:lstStyle>
          <a:p>
            <a:r>
              <a:rPr kumimoji="0" lang="en-US" altLang="ja-JP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Production yield</a:t>
            </a:r>
            <a:r>
              <a:rPr kumimoji="0" lang="en-US" altLang="ja-JP">
                <a:solidFill>
                  <a:srgbClr val="3366FF"/>
                </a:solidFill>
                <a:latin typeface="Arial" charset="0"/>
                <a:ea typeface="ＭＳ Ｐゴシック" charset="0"/>
                <a:cs typeface="ＭＳ Ｐゴシック" charset="0"/>
              </a:rPr>
              <a:t>:  </a:t>
            </a:r>
          </a:p>
          <a:p>
            <a:r>
              <a:rPr kumimoji="0" lang="en-US" altLang="ja-JP">
                <a:solidFill>
                  <a:srgbClr val="3366FF"/>
                </a:solidFill>
                <a:latin typeface="Arial" charset="0"/>
                <a:ea typeface="ＭＳ Ｐゴシック" charset="0"/>
                <a:cs typeface="ＭＳ Ｐゴシック" charset="0"/>
              </a:rPr>
              <a:t>94 % </a:t>
            </a:r>
            <a:r>
              <a:rPr kumimoji="0" lang="en-US" altLang="ja-JP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at &gt; 35+/-20%</a:t>
            </a:r>
          </a:p>
          <a:p>
            <a:r>
              <a:rPr kumimoji="0" lang="en-US" altLang="ja-JP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</a:p>
          <a:p>
            <a:r>
              <a:rPr kumimoji="0" lang="en-US" altLang="ja-JP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Average gradient: </a:t>
            </a:r>
          </a:p>
          <a:p>
            <a:r>
              <a:rPr kumimoji="0" lang="en-US" altLang="ja-JP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37.1 MV/m</a:t>
            </a:r>
          </a:p>
          <a:p>
            <a:r>
              <a:rPr kumimoji="0" lang="en-US" altLang="ja-JP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	</a:t>
            </a:r>
            <a:r>
              <a:rPr kumimoji="0" lang="en-US" altLang="ja-JP" sz="18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&gt;  R&amp;D goal of 35 MV/m</a:t>
            </a:r>
            <a:r>
              <a:rPr kumimoji="0" lang="en-US" altLang="ja-JP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</a:p>
          <a:p>
            <a:endParaRPr kumimoji="0" lang="en-US" altLang="ja-JP">
              <a:solidFill>
                <a:srgbClr val="FF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r>
              <a:rPr kumimoji="0" lang="en-US" altLang="ja-JP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reached (2012) </a:t>
            </a:r>
            <a:endParaRPr lang="ja-JP" altLang="en-US">
              <a:solidFill>
                <a:srgbClr val="00009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73413" name="図 8" descr="TESLA-like Cavity (KAKO)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9300" y="1190625"/>
            <a:ext cx="3048000" cy="2032000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左矢印 1"/>
          <p:cNvSpPr/>
          <p:nvPr/>
        </p:nvSpPr>
        <p:spPr>
          <a:xfrm>
            <a:off x="4983829" y="2101850"/>
            <a:ext cx="788377" cy="401638"/>
          </a:xfrm>
          <a:prstGeom prst="left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15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543200" y="2111375"/>
            <a:ext cx="1150170" cy="275431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78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78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273417" name="円/楕円 5"/>
          <p:cNvSpPr>
            <a:spLocks noChangeArrowheads="1"/>
          </p:cNvSpPr>
          <p:nvPr/>
        </p:nvSpPr>
        <p:spPr bwMode="auto">
          <a:xfrm>
            <a:off x="4277514" y="2089150"/>
            <a:ext cx="454269" cy="401638"/>
          </a:xfrm>
          <a:prstGeom prst="ellipse">
            <a:avLst/>
          </a:prstGeom>
          <a:solidFill>
            <a:srgbClr val="FFFF00">
              <a:alpha val="34901"/>
            </a:srgbClr>
          </a:solidFill>
          <a:ln w="952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pPr eaLnBrk="0" fontAlgn="ctr" hangingPunct="0"/>
            <a:endParaRPr kumimoji="0" lang="ja-JP" altLang="en-US" sz="3600">
              <a:solidFill>
                <a:srgbClr val="000000"/>
              </a:solidFill>
              <a:latin typeface="Arial" charset="0"/>
              <a:cs typeface="Arial Unicode MS" charset="0"/>
            </a:endParaRPr>
          </a:p>
        </p:txBody>
      </p:sp>
      <p:sp>
        <p:nvSpPr>
          <p:cNvPr id="273418" name="スライド番号プレースホルダー 6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50531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9pPr>
          </a:lstStyle>
          <a:p>
            <a:fld id="{B4E12A8D-29CD-2C4A-909C-9022EC4CE12B}" type="slidenum">
              <a:rPr lang="en-US" altLang="ja-JP" sz="1200">
                <a:solidFill>
                  <a:srgbClr val="898989"/>
                </a:solidFill>
                <a:latin typeface="Calibri" charset="0"/>
              </a:rPr>
              <a:pPr/>
              <a:t>45</a:t>
            </a:fld>
            <a:endParaRPr lang="en-US" altLang="ja-JP" sz="1200" dirty="0">
              <a:solidFill>
                <a:srgbClr val="898989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0931521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66" y="1292852"/>
            <a:ext cx="7310759" cy="4140834"/>
          </a:xfrm>
          <a:prstGeom prst="rect">
            <a:avLst/>
          </a:prstGeom>
          <a:ln>
            <a:noFill/>
          </a:ln>
        </p:spPr>
      </p:pic>
      <p:sp>
        <p:nvSpPr>
          <p:cNvPr id="32" name="正方形/長方形 31"/>
          <p:cNvSpPr/>
          <p:nvPr/>
        </p:nvSpPr>
        <p:spPr>
          <a:xfrm>
            <a:off x="6134821" y="3566061"/>
            <a:ext cx="2857713" cy="262401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9914" y="30194"/>
            <a:ext cx="8082303" cy="544512"/>
          </a:xfrm>
          <a:solidFill>
            <a:schemeClr val="bg1"/>
          </a:solidFill>
        </p:spPr>
        <p:txBody>
          <a:bodyPr anchor="ctr">
            <a:normAutofit fontScale="90000"/>
          </a:bodyPr>
          <a:lstStyle/>
          <a:p>
            <a:r>
              <a:rPr kumimoji="1" lang="en-US" altLang="ja-JP" b="1" dirty="0" smtClean="0"/>
              <a:t>SRF Cavity  and Superconductor </a:t>
            </a:r>
            <a:endParaRPr kumimoji="1" lang="ja-JP" altLang="en-US" b="1" dirty="0"/>
          </a:p>
        </p:txBody>
      </p:sp>
      <p:sp>
        <p:nvSpPr>
          <p:cNvPr id="9" name="日付プレースホルダー 8"/>
          <p:cNvSpPr>
            <a:spLocks noGrp="1"/>
          </p:cNvSpPr>
          <p:nvPr>
            <p:ph type="dt" sz="half" idx="4294967295"/>
          </p:nvPr>
        </p:nvSpPr>
        <p:spPr>
          <a:xfrm>
            <a:off x="389468" y="6390216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kumimoji="1" lang="en-US" altLang="ja-JP" smtClean="0"/>
              <a:t>A. Yamamoto, 160601</a:t>
            </a:r>
            <a:endParaRPr kumimoji="1" lang="ja-JP" altLang="en-US" dirty="0"/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4294967295"/>
          </p:nvPr>
        </p:nvSpPr>
        <p:spPr>
          <a:xfrm>
            <a:off x="6553200" y="6439276"/>
            <a:ext cx="2133600" cy="365125"/>
          </a:xfrm>
          <a:prstGeom prst="rect">
            <a:avLst/>
          </a:prstGeom>
        </p:spPr>
        <p:txBody>
          <a:bodyPr/>
          <a:lstStyle/>
          <a:p>
            <a:pPr algn="r"/>
            <a:fld id="{5E3658BE-5C52-6D47-90A5-230F07DACC76}" type="slidenum">
              <a:rPr kumimoji="1" lang="ja-JP" altLang="en-US" smtClean="0"/>
              <a:pPr algn="r"/>
              <a:t>46</a:t>
            </a:fld>
            <a:endParaRPr kumimoji="1" lang="ja-JP" altLang="en-US" dirty="0"/>
          </a:p>
        </p:txBody>
      </p:sp>
      <p:grpSp>
        <p:nvGrpSpPr>
          <p:cNvPr id="10" name="図形グループ 9"/>
          <p:cNvGrpSpPr/>
          <p:nvPr/>
        </p:nvGrpSpPr>
        <p:grpSpPr>
          <a:xfrm>
            <a:off x="6134821" y="3580660"/>
            <a:ext cx="2538405" cy="2251084"/>
            <a:chOff x="5518433" y="3610013"/>
            <a:chExt cx="2674937" cy="2382928"/>
          </a:xfrm>
        </p:grpSpPr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6356643" y="4752999"/>
              <a:ext cx="1200150" cy="381000"/>
            </a:xfrm>
            <a:custGeom>
              <a:avLst/>
              <a:gdLst>
                <a:gd name="T0" fmla="*/ 0 w 528"/>
                <a:gd name="T1" fmla="*/ 288 h 288"/>
                <a:gd name="T2" fmla="*/ 144 w 528"/>
                <a:gd name="T3" fmla="*/ 144 h 288"/>
                <a:gd name="T4" fmla="*/ 336 w 528"/>
                <a:gd name="T5" fmla="*/ 48 h 288"/>
                <a:gd name="T6" fmla="*/ 528 w 528"/>
                <a:gd name="T7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8" h="288">
                  <a:moveTo>
                    <a:pt x="0" y="288"/>
                  </a:moveTo>
                  <a:cubicBezTo>
                    <a:pt x="44" y="235"/>
                    <a:pt x="88" y="183"/>
                    <a:pt x="144" y="144"/>
                  </a:cubicBezTo>
                  <a:cubicBezTo>
                    <a:pt x="199" y="104"/>
                    <a:pt x="272" y="71"/>
                    <a:pt x="336" y="48"/>
                  </a:cubicBezTo>
                  <a:cubicBezTo>
                    <a:pt x="399" y="24"/>
                    <a:pt x="495" y="8"/>
                    <a:pt x="528" y="0"/>
                  </a:cubicBezTo>
                </a:path>
              </a:pathLst>
            </a:custGeom>
            <a:noFill/>
            <a:ln w="12700" cap="flat" cmpd="sng">
              <a:solidFill>
                <a:srgbClr val="3366FF"/>
              </a:solidFill>
              <a:prstDash val="dash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3" name="Group 27"/>
            <p:cNvGrpSpPr>
              <a:grpSpLocks/>
            </p:cNvGrpSpPr>
            <p:nvPr/>
          </p:nvGrpSpPr>
          <p:grpSpPr bwMode="auto">
            <a:xfrm>
              <a:off x="5518433" y="3610013"/>
              <a:ext cx="2674937" cy="1706563"/>
              <a:chOff x="3446" y="1200"/>
              <a:chExt cx="1685" cy="1075"/>
            </a:xfrm>
          </p:grpSpPr>
          <p:grpSp>
            <p:nvGrpSpPr>
              <p:cNvPr id="20" name="Group 28"/>
              <p:cNvGrpSpPr>
                <a:grpSpLocks/>
              </p:cNvGrpSpPr>
              <p:nvPr/>
            </p:nvGrpSpPr>
            <p:grpSpPr bwMode="auto">
              <a:xfrm>
                <a:off x="3552" y="1581"/>
                <a:ext cx="1466" cy="694"/>
                <a:chOff x="832" y="2664"/>
                <a:chExt cx="1344" cy="612"/>
              </a:xfrm>
            </p:grpSpPr>
            <p:sp>
              <p:nvSpPr>
                <p:cNvPr id="26" name="Line 29"/>
                <p:cNvSpPr>
                  <a:spLocks noChangeShapeType="1"/>
                </p:cNvSpPr>
                <p:nvPr/>
              </p:nvSpPr>
              <p:spPr bwMode="auto">
                <a:xfrm>
                  <a:off x="832" y="2664"/>
                  <a:ext cx="0" cy="612"/>
                </a:xfrm>
                <a:prstGeom prst="line">
                  <a:avLst/>
                </a:prstGeom>
                <a:noFill/>
                <a:ln w="12700">
                  <a:solidFill>
                    <a:srgbClr val="3366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" name="Line 30"/>
                <p:cNvSpPr>
                  <a:spLocks noChangeShapeType="1"/>
                </p:cNvSpPr>
                <p:nvPr/>
              </p:nvSpPr>
              <p:spPr bwMode="auto">
                <a:xfrm>
                  <a:off x="832" y="2952"/>
                  <a:ext cx="1344" cy="0"/>
                </a:xfrm>
                <a:prstGeom prst="line">
                  <a:avLst/>
                </a:prstGeom>
                <a:noFill/>
                <a:ln w="12700">
                  <a:solidFill>
                    <a:srgbClr val="3366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" name="Line 31"/>
                <p:cNvSpPr>
                  <a:spLocks noChangeShapeType="1"/>
                </p:cNvSpPr>
                <p:nvPr/>
              </p:nvSpPr>
              <p:spPr bwMode="auto">
                <a:xfrm>
                  <a:off x="832" y="2952"/>
                  <a:ext cx="576" cy="324"/>
                </a:xfrm>
                <a:prstGeom prst="line">
                  <a:avLst/>
                </a:prstGeom>
                <a:noFill/>
                <a:ln w="12700">
                  <a:solidFill>
                    <a:srgbClr val="3366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" name="Line 32"/>
                <p:cNvSpPr>
                  <a:spLocks noChangeShapeType="1"/>
                </p:cNvSpPr>
                <p:nvPr/>
              </p:nvSpPr>
              <p:spPr bwMode="auto">
                <a:xfrm flipV="1">
                  <a:off x="1408" y="2952"/>
                  <a:ext cx="0" cy="324"/>
                </a:xfrm>
                <a:prstGeom prst="line">
                  <a:avLst/>
                </a:prstGeom>
                <a:noFill/>
                <a:ln w="12700">
                  <a:solidFill>
                    <a:srgbClr val="3366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1" name="Line 33"/>
              <p:cNvSpPr>
                <a:spLocks noChangeShapeType="1"/>
              </p:cNvSpPr>
              <p:nvPr/>
            </p:nvSpPr>
            <p:spPr bwMode="auto">
              <a:xfrm flipV="1">
                <a:off x="4180" y="1581"/>
                <a:ext cx="0" cy="326"/>
              </a:xfrm>
              <a:prstGeom prst="line">
                <a:avLst/>
              </a:prstGeom>
              <a:noFill/>
              <a:ln w="12700" cap="rnd">
                <a:solidFill>
                  <a:srgbClr val="3366FF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" name="Line 34"/>
              <p:cNvSpPr>
                <a:spLocks noChangeShapeType="1"/>
              </p:cNvSpPr>
              <p:nvPr/>
            </p:nvSpPr>
            <p:spPr bwMode="auto">
              <a:xfrm flipV="1">
                <a:off x="4180" y="1200"/>
                <a:ext cx="629" cy="381"/>
              </a:xfrm>
              <a:prstGeom prst="line">
                <a:avLst/>
              </a:prstGeom>
              <a:noFill/>
              <a:ln w="12700" cap="rnd">
                <a:solidFill>
                  <a:srgbClr val="3366FF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" name="Line 35"/>
              <p:cNvSpPr>
                <a:spLocks noChangeShapeType="1"/>
              </p:cNvSpPr>
              <p:nvPr/>
            </p:nvSpPr>
            <p:spPr bwMode="auto">
              <a:xfrm>
                <a:off x="3552" y="1907"/>
                <a:ext cx="628" cy="0"/>
              </a:xfrm>
              <a:prstGeom prst="line">
                <a:avLst/>
              </a:prstGeom>
              <a:noFill/>
              <a:ln w="12700" cap="rnd">
                <a:solidFill>
                  <a:srgbClr val="3366FF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" name="Text Box 36"/>
              <p:cNvSpPr txBox="1">
                <a:spLocks noChangeArrowheads="1"/>
              </p:cNvSpPr>
              <p:nvPr/>
            </p:nvSpPr>
            <p:spPr bwMode="auto">
              <a:xfrm>
                <a:off x="4934" y="1891"/>
                <a:ext cx="197" cy="233"/>
              </a:xfrm>
              <a:prstGeom prst="rect">
                <a:avLst/>
              </a:prstGeom>
              <a:noFill/>
              <a:ln w="12700">
                <a:solidFill>
                  <a:srgbClr val="3366FF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ja-JP"/>
                  <a:t>B</a:t>
                </a:r>
              </a:p>
            </p:txBody>
          </p:sp>
          <p:sp>
            <p:nvSpPr>
              <p:cNvPr id="25" name="Text Box 37"/>
              <p:cNvSpPr txBox="1">
                <a:spLocks noChangeArrowheads="1"/>
              </p:cNvSpPr>
              <p:nvPr/>
            </p:nvSpPr>
            <p:spPr bwMode="auto">
              <a:xfrm>
                <a:off x="3446" y="1219"/>
                <a:ext cx="207" cy="233"/>
              </a:xfrm>
              <a:prstGeom prst="rect">
                <a:avLst/>
              </a:prstGeom>
              <a:noFill/>
              <a:ln w="12700">
                <a:solidFill>
                  <a:srgbClr val="3366FF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ja-JP"/>
                  <a:t>H</a:t>
                </a:r>
              </a:p>
            </p:txBody>
          </p:sp>
        </p:grpSp>
        <p:sp>
          <p:nvSpPr>
            <p:cNvPr id="14" name="Freeform 38"/>
            <p:cNvSpPr>
              <a:spLocks/>
            </p:cNvSpPr>
            <p:nvPr/>
          </p:nvSpPr>
          <p:spPr bwMode="auto">
            <a:xfrm rot="-1436744">
              <a:off x="6264565" y="3990999"/>
              <a:ext cx="1466850" cy="457200"/>
            </a:xfrm>
            <a:custGeom>
              <a:avLst/>
              <a:gdLst>
                <a:gd name="T0" fmla="*/ 0 w 528"/>
                <a:gd name="T1" fmla="*/ 288 h 288"/>
                <a:gd name="T2" fmla="*/ 144 w 528"/>
                <a:gd name="T3" fmla="*/ 144 h 288"/>
                <a:gd name="T4" fmla="*/ 336 w 528"/>
                <a:gd name="T5" fmla="*/ 48 h 288"/>
                <a:gd name="T6" fmla="*/ 528 w 528"/>
                <a:gd name="T7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8" h="288">
                  <a:moveTo>
                    <a:pt x="0" y="288"/>
                  </a:moveTo>
                  <a:cubicBezTo>
                    <a:pt x="44" y="235"/>
                    <a:pt x="88" y="183"/>
                    <a:pt x="144" y="144"/>
                  </a:cubicBezTo>
                  <a:cubicBezTo>
                    <a:pt x="199" y="104"/>
                    <a:pt x="272" y="71"/>
                    <a:pt x="336" y="48"/>
                  </a:cubicBezTo>
                  <a:cubicBezTo>
                    <a:pt x="399" y="24"/>
                    <a:pt x="495" y="8"/>
                    <a:pt x="528" y="0"/>
                  </a:cubicBezTo>
                </a:path>
              </a:pathLst>
            </a:custGeom>
            <a:noFill/>
            <a:ln w="38100" cap="flat" cmpd="sng">
              <a:solidFill>
                <a:srgbClr val="33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" name="Line 43"/>
            <p:cNvSpPr>
              <a:spLocks noChangeShapeType="1"/>
            </p:cNvSpPr>
            <p:nvPr/>
          </p:nvSpPr>
          <p:spPr bwMode="auto">
            <a:xfrm>
              <a:off x="5654965" y="4752999"/>
              <a:ext cx="762000" cy="0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" name="Line 44"/>
            <p:cNvSpPr>
              <a:spLocks noChangeShapeType="1"/>
            </p:cNvSpPr>
            <p:nvPr/>
          </p:nvSpPr>
          <p:spPr bwMode="auto">
            <a:xfrm flipV="1">
              <a:off x="7483765" y="4829199"/>
              <a:ext cx="0" cy="533400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" name="Text Box 45"/>
            <p:cNvSpPr txBox="1">
              <a:spLocks noChangeArrowheads="1"/>
            </p:cNvSpPr>
            <p:nvPr/>
          </p:nvSpPr>
          <p:spPr bwMode="auto">
            <a:xfrm>
              <a:off x="7315497" y="5621371"/>
              <a:ext cx="510551" cy="369332"/>
            </a:xfrm>
            <a:prstGeom prst="rect">
              <a:avLst/>
            </a:prstGeom>
            <a:solidFill>
              <a:srgbClr val="C0C0FF"/>
            </a:solidFill>
            <a:ln w="1270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/>
                <a:t>H</a:t>
              </a:r>
              <a:r>
                <a:rPr lang="en-US" altLang="ja-JP" baseline="-25000"/>
                <a:t>c</a:t>
              </a:r>
              <a:r>
                <a:rPr lang="en-US" altLang="ja-JP"/>
                <a:t>2</a:t>
              </a:r>
            </a:p>
          </p:txBody>
        </p:sp>
        <p:sp>
          <p:nvSpPr>
            <p:cNvPr id="18" name="Text Box 47"/>
            <p:cNvSpPr txBox="1">
              <a:spLocks noChangeArrowheads="1"/>
            </p:cNvSpPr>
            <p:nvPr/>
          </p:nvSpPr>
          <p:spPr bwMode="auto">
            <a:xfrm>
              <a:off x="6112165" y="5623609"/>
              <a:ext cx="838200" cy="369332"/>
            </a:xfrm>
            <a:prstGeom prst="rect">
              <a:avLst/>
            </a:prstGeom>
            <a:solidFill>
              <a:srgbClr val="C0C0FF"/>
            </a:solidFill>
            <a:ln w="1270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 dirty="0">
                  <a:latin typeface="Times" charset="0"/>
                </a:rPr>
                <a:t>H</a:t>
              </a:r>
              <a:r>
                <a:rPr lang="en-US" altLang="ja-JP" baseline="-25000" dirty="0">
                  <a:latin typeface="Times" charset="0"/>
                </a:rPr>
                <a:t>c</a:t>
              </a:r>
              <a:r>
                <a:rPr lang="en-US" altLang="ja-JP" dirty="0">
                  <a:latin typeface="Times" charset="0"/>
                </a:rPr>
                <a:t>1</a:t>
              </a:r>
              <a:endParaRPr lang="en-US" altLang="ja-JP" dirty="0"/>
            </a:p>
          </p:txBody>
        </p:sp>
        <p:sp>
          <p:nvSpPr>
            <p:cNvPr id="19" name="Line 48"/>
            <p:cNvSpPr>
              <a:spLocks noChangeShapeType="1"/>
            </p:cNvSpPr>
            <p:nvPr/>
          </p:nvSpPr>
          <p:spPr bwMode="auto">
            <a:xfrm flipV="1">
              <a:off x="6416965" y="4829199"/>
              <a:ext cx="0" cy="533400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" name="テキスト ボックス 2"/>
          <p:cNvSpPr txBox="1"/>
          <p:nvPr/>
        </p:nvSpPr>
        <p:spPr>
          <a:xfrm>
            <a:off x="6730913" y="2440166"/>
            <a:ext cx="522123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3366FF"/>
                </a:solidFill>
              </a:rPr>
              <a:t>SRF</a:t>
            </a:r>
          </a:p>
          <a:p>
            <a:r>
              <a:rPr lang="en-US" altLang="ja-JP" dirty="0" err="1" smtClean="0"/>
              <a:t>Nb</a:t>
            </a:r>
            <a:endParaRPr kumimoji="1" lang="ja-JP" altLang="en-US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7703715" y="2440166"/>
            <a:ext cx="799280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3366FF"/>
                </a:solidFill>
              </a:rPr>
              <a:t>SCM</a:t>
            </a:r>
          </a:p>
          <a:p>
            <a:r>
              <a:rPr kumimoji="1" lang="en-US" altLang="ja-JP" dirty="0" err="1" smtClean="0"/>
              <a:t>Nb</a:t>
            </a:r>
            <a:r>
              <a:rPr kumimoji="1" lang="en-US" altLang="ja-JP" dirty="0" smtClean="0"/>
              <a:t>-Ti, </a:t>
            </a:r>
          </a:p>
          <a:p>
            <a:r>
              <a:rPr kumimoji="1" lang="en-US" altLang="ja-JP" dirty="0" smtClean="0"/>
              <a:t>Nb3Sn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17298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latin typeface="Calibri"/>
                <a:ea typeface="ＭＳ Ｐゴシック"/>
              </a:rPr>
              <a:t>A. Yamamoto, 160601</a:t>
            </a:r>
            <a:endParaRPr lang="en-US" altLang="ja-JP">
              <a:latin typeface="Calibri"/>
              <a:ea typeface="ＭＳ Ｐゴシック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A7ECD-FBF0-684B-BEF4-069EFC372176}" type="slidenum">
              <a:rPr lang="en-US" altLang="ja-JP" smtClean="0">
                <a:latin typeface="Calibri"/>
                <a:ea typeface="ＭＳ Ｐゴシック"/>
              </a:rPr>
              <a:pPr/>
              <a:t>47</a:t>
            </a:fld>
            <a:endParaRPr lang="en-US" altLang="ja-JP">
              <a:latin typeface="Calibri"/>
              <a:ea typeface="ＭＳ Ｐゴシック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865" y="810654"/>
            <a:ext cx="8368743" cy="471572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799721" y="-2387"/>
            <a:ext cx="4514577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3600" b="1" dirty="0" smtClean="0"/>
              <a:t>ILC  Cryogenics System               </a:t>
            </a:r>
            <a:endParaRPr kumimoji="1" lang="ja-JP" alt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36619731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latin typeface="Calibri"/>
                <a:ea typeface="ＭＳ Ｐゴシック"/>
              </a:rPr>
              <a:t>A. Yamamoto, 160601</a:t>
            </a:r>
            <a:endParaRPr lang="en-US" altLang="ja-JP">
              <a:latin typeface="Calibri"/>
              <a:ea typeface="ＭＳ Ｐゴシック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A7ECD-FBF0-684B-BEF4-069EFC372176}" type="slidenum">
              <a:rPr lang="en-US" altLang="ja-JP" smtClean="0">
                <a:latin typeface="Calibri"/>
                <a:ea typeface="ＭＳ Ｐゴシック"/>
              </a:rPr>
              <a:pPr/>
              <a:t>48</a:t>
            </a:fld>
            <a:endParaRPr lang="en-US" altLang="ja-JP">
              <a:latin typeface="Calibri"/>
              <a:ea typeface="ＭＳ Ｐゴシック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1908" y="846593"/>
            <a:ext cx="5958906" cy="5211845"/>
          </a:xfrm>
          <a:prstGeom prst="rect">
            <a:avLst/>
          </a:prstGeom>
        </p:spPr>
      </p:pic>
      <p:sp>
        <p:nvSpPr>
          <p:cNvPr id="5" name="タイトル 3"/>
          <p:cNvSpPr txBox="1">
            <a:spLocks/>
          </p:cNvSpPr>
          <p:nvPr/>
        </p:nvSpPr>
        <p:spPr>
          <a:xfrm>
            <a:off x="739753" y="94064"/>
            <a:ext cx="8229023" cy="446807"/>
          </a:xfrm>
          <a:prstGeom prst="rect">
            <a:avLst/>
          </a:prstGeom>
          <a:solidFill>
            <a:srgbClr val="FFFFFF"/>
          </a:solidFill>
        </p:spPr>
        <p:txBody>
          <a:bodyPr anchor="ctr"/>
          <a:lstStyle>
            <a:lvl1pPr algn="ctr" defTabSz="4560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pitchFamily="-84" charset="-128"/>
                <a:cs typeface="ＭＳ Ｐゴシック" pitchFamily="-84" charset="-128"/>
              </a:defRPr>
            </a:lvl1pPr>
            <a:lvl2pPr algn="ctr" defTabSz="4560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2pPr>
            <a:lvl3pPr algn="ctr" defTabSz="4560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3pPr>
            <a:lvl4pPr algn="ctr" defTabSz="4560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4pPr>
            <a:lvl5pPr algn="ctr" defTabSz="4560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5pPr>
            <a:lvl6pPr marL="415595" algn="ctr" defTabSz="4560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6pPr>
            <a:lvl7pPr marL="831190" algn="ctr" defTabSz="4560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7pPr>
            <a:lvl8pPr marL="1246784" algn="ctr" defTabSz="4560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8pPr>
            <a:lvl9pPr marL="1662379" algn="ctr" defTabSz="4560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9pPr>
          </a:lstStyle>
          <a:p>
            <a:r>
              <a:rPr kumimoji="1" lang="en-US" altLang="ja-JP" dirty="0" smtClean="0"/>
              <a:t>Damping Ring, SRF System</a:t>
            </a:r>
          </a:p>
        </p:txBody>
      </p:sp>
    </p:spTree>
    <p:extLst>
      <p:ext uri="{BB962C8B-B14F-4D97-AF65-F5344CB8AC3E}">
        <p14:creationId xmlns:p14="http://schemas.microsoft.com/office/powerpoint/2010/main" val="355018318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Straight Connector 28"/>
          <p:cNvCxnSpPr/>
          <p:nvPr/>
        </p:nvCxnSpPr>
        <p:spPr>
          <a:xfrm>
            <a:off x="5330858" y="1913250"/>
            <a:ext cx="0" cy="48502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正方形/長方形 4"/>
          <p:cNvSpPr/>
          <p:nvPr/>
        </p:nvSpPr>
        <p:spPr>
          <a:xfrm>
            <a:off x="2441160" y="3087695"/>
            <a:ext cx="6265123" cy="3143772"/>
          </a:xfrm>
          <a:prstGeom prst="rect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6696348" y="1913250"/>
            <a:ext cx="1" cy="485011"/>
          </a:xfrm>
          <a:prstGeom prst="line">
            <a:avLst/>
          </a:prstGeom>
          <a:ln w="28575" cmpd="sng">
            <a:solidFill>
              <a:schemeClr val="bg1">
                <a:lumMod val="75000"/>
              </a:schemeClr>
            </a:solidFill>
            <a:prstDash val="dot"/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720" y="44216"/>
            <a:ext cx="8229600" cy="509580"/>
          </a:xfrm>
          <a:solidFill>
            <a:schemeClr val="bg1"/>
          </a:solidFill>
        </p:spPr>
        <p:txBody>
          <a:bodyPr anchor="ctr">
            <a:normAutofit fontScale="90000"/>
          </a:bodyPr>
          <a:lstStyle/>
          <a:p>
            <a:pPr algn="ctr"/>
            <a:r>
              <a:rPr lang="en-US" sz="4800" b="1" dirty="0" smtClean="0">
                <a:solidFill>
                  <a:srgbClr val="FF0000"/>
                </a:solidFill>
              </a:rPr>
              <a:t>LCC:</a:t>
            </a:r>
            <a:r>
              <a:rPr lang="en-US" sz="4800" b="1" dirty="0" smtClean="0"/>
              <a:t> Linear Collider Collaboration </a:t>
            </a:r>
            <a:r>
              <a:rPr lang="en-US" altLang="ja-JP" b="1" dirty="0" smtClean="0"/>
              <a:t>  </a:t>
            </a: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971325" y="1034657"/>
            <a:ext cx="2440283" cy="1015653"/>
          </a:xfrm>
          <a:prstGeom prst="rect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3366FF"/>
                </a:solidFill>
                <a:latin typeface="Calibri"/>
              </a:rPr>
              <a:t>Int. Com. for Future Acc.</a:t>
            </a:r>
          </a:p>
          <a:p>
            <a:pPr algn="ctr"/>
            <a:endParaRPr lang="en-US" sz="2000" b="1" dirty="0" smtClean="0">
              <a:solidFill>
                <a:srgbClr val="3366FF"/>
              </a:solidFill>
              <a:latin typeface="Calibri"/>
            </a:endParaRPr>
          </a:p>
          <a:p>
            <a:pPr algn="ctr"/>
            <a:r>
              <a:rPr lang="en-US" sz="2400" b="1" dirty="0" smtClean="0">
                <a:solidFill>
                  <a:srgbClr val="3366FF"/>
                </a:solidFill>
                <a:latin typeface="Calibri"/>
              </a:rPr>
              <a:t>ICFA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36286" y="2328199"/>
            <a:ext cx="3048300" cy="64632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3366FF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en-US" b="1" dirty="0">
                <a:solidFill>
                  <a:prstClr val="black"/>
                </a:solidFill>
                <a:latin typeface="Calibri"/>
              </a:rPr>
              <a:t>Program Adv. Committee</a:t>
            </a:r>
          </a:p>
          <a:p>
            <a:pPr algn="ctr"/>
            <a:r>
              <a:rPr lang="en-US" b="1" dirty="0">
                <a:solidFill>
                  <a:srgbClr val="3366FF"/>
                </a:solidFill>
                <a:latin typeface="Calibri"/>
              </a:rPr>
              <a:t>PAC 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6802870" y="3787205"/>
            <a:ext cx="28677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14" idx="3"/>
            <a:endCxn id="13" idx="3"/>
          </p:cNvCxnSpPr>
          <p:nvPr/>
        </p:nvCxnSpPr>
        <p:spPr>
          <a:xfrm flipV="1">
            <a:off x="3884586" y="2621824"/>
            <a:ext cx="3275058" cy="2953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17" idx="0"/>
          </p:cNvCxnSpPr>
          <p:nvPr/>
        </p:nvCxnSpPr>
        <p:spPr>
          <a:xfrm flipV="1">
            <a:off x="3586382" y="4618447"/>
            <a:ext cx="0" cy="25473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7485894" y="4626439"/>
            <a:ext cx="1588" cy="5660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586382" y="4612772"/>
            <a:ext cx="3901100" cy="1366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251555" y="3787205"/>
            <a:ext cx="26146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481191" y="1052500"/>
            <a:ext cx="2190843" cy="101565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3366FF"/>
                </a:solidFill>
                <a:latin typeface="Calibri"/>
              </a:rPr>
              <a:t>Funding Agencies for Large Colliders</a:t>
            </a:r>
          </a:p>
          <a:p>
            <a:pPr algn="ctr"/>
            <a:r>
              <a:rPr lang="en-US" sz="2400" b="1" dirty="0" smtClean="0">
                <a:solidFill>
                  <a:srgbClr val="3366FF"/>
                </a:solidFill>
                <a:latin typeface="Calibri"/>
              </a:rPr>
              <a:t>FALC</a:t>
            </a:r>
          </a:p>
        </p:txBody>
      </p:sp>
      <p:cxnSp>
        <p:nvCxnSpPr>
          <p:cNvPr id="63" name="直線コネクタ 62"/>
          <p:cNvCxnSpPr/>
          <p:nvPr/>
        </p:nvCxnSpPr>
        <p:spPr>
          <a:xfrm>
            <a:off x="5638465" y="2974520"/>
            <a:ext cx="0" cy="19066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653628" y="4869948"/>
            <a:ext cx="1936283" cy="830987"/>
          </a:xfrm>
          <a:prstGeom prst="rect">
            <a:avLst/>
          </a:prstGeom>
          <a:solidFill>
            <a:srgbClr val="EBF1DE"/>
          </a:solidFill>
          <a:ln>
            <a:solidFill>
              <a:srgbClr val="3366FF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r>
              <a:rPr lang="en-US" sz="2000" b="1" dirty="0" smtClean="0">
                <a:solidFill>
                  <a:srgbClr val="3366FF"/>
                </a:solidFill>
                <a:latin typeface="Calibri"/>
              </a:rPr>
              <a:t>Phys./Detectors </a:t>
            </a:r>
            <a:endParaRPr lang="en-US" sz="2000" b="1" dirty="0">
              <a:solidFill>
                <a:srgbClr val="3366FF"/>
              </a:solidFill>
              <a:latin typeface="Calibri"/>
            </a:endParaRPr>
          </a:p>
          <a:p>
            <a:r>
              <a:rPr lang="en-US" sz="1400" dirty="0">
                <a:solidFill>
                  <a:prstClr val="black"/>
                </a:solidFill>
                <a:latin typeface="Calibri"/>
              </a:rPr>
              <a:t>– </a:t>
            </a:r>
            <a:r>
              <a:rPr lang="ja-JP" altLang="en-US" sz="1400" dirty="0">
                <a:solidFill>
                  <a:prstClr val="black"/>
                </a:solidFill>
                <a:latin typeface="Calibri"/>
                <a:ea typeface="ＭＳ Ｐゴシック"/>
              </a:rPr>
              <a:t>　</a:t>
            </a:r>
            <a:r>
              <a:rPr lang="en-US" sz="1400" dirty="0">
                <a:solidFill>
                  <a:prstClr val="black"/>
                </a:solidFill>
                <a:latin typeface="Calibri"/>
              </a:rPr>
              <a:t>H. </a:t>
            </a:r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Yamamoto</a:t>
            </a:r>
          </a:p>
          <a:p>
            <a:endParaRPr lang="en-US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41323" y="4873021"/>
            <a:ext cx="1756372" cy="830987"/>
          </a:xfrm>
          <a:prstGeom prst="rect">
            <a:avLst/>
          </a:prstGeom>
          <a:solidFill>
            <a:srgbClr val="EBF1DE"/>
          </a:solidFill>
          <a:ln>
            <a:solidFill>
              <a:srgbClr val="3366FF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r>
              <a:rPr lang="en-US" sz="2000" b="1" dirty="0">
                <a:solidFill>
                  <a:srgbClr val="3366FF"/>
                </a:solidFill>
                <a:latin typeface="Calibri"/>
              </a:rPr>
              <a:t>CLIC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 </a:t>
            </a:r>
          </a:p>
          <a:p>
            <a:r>
              <a:rPr lang="en-US" sz="1400" dirty="0">
                <a:solidFill>
                  <a:prstClr val="black"/>
                </a:solidFill>
                <a:latin typeface="Calibri"/>
              </a:rPr>
              <a:t>– </a:t>
            </a:r>
            <a:r>
              <a:rPr lang="ja-JP" altLang="en-US" sz="1400" dirty="0">
                <a:solidFill>
                  <a:prstClr val="black"/>
                </a:solidFill>
                <a:latin typeface="Calibri"/>
                <a:ea typeface="ＭＳ Ｐゴシック"/>
              </a:rPr>
              <a:t>　</a:t>
            </a:r>
            <a:r>
              <a:rPr lang="en-US" sz="1400" dirty="0">
                <a:solidFill>
                  <a:prstClr val="black"/>
                </a:solidFill>
                <a:latin typeface="Calibri"/>
              </a:rPr>
              <a:t>S. </a:t>
            </a:r>
            <a:r>
              <a:rPr lang="en-US" sz="1400" dirty="0" err="1" smtClean="0">
                <a:solidFill>
                  <a:prstClr val="black"/>
                </a:solidFill>
                <a:latin typeface="Calibri"/>
              </a:rPr>
              <a:t>Stapnes</a:t>
            </a:r>
            <a:endParaRPr lang="en-US" sz="1400" dirty="0" smtClean="0">
              <a:solidFill>
                <a:prstClr val="black"/>
              </a:solidFill>
              <a:latin typeface="Calibri"/>
            </a:endParaRPr>
          </a:p>
          <a:p>
            <a:endParaRPr lang="en-US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57777" y="2252497"/>
            <a:ext cx="3001867" cy="738654"/>
          </a:xfrm>
          <a:prstGeom prst="rect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txBody>
          <a:bodyPr wrap="square" lIns="91431" tIns="45715" rIns="91431" bIns="45715" rtlCol="0" anchor="ctr">
            <a:spAutoFit/>
          </a:bodyPr>
          <a:lstStyle/>
          <a:p>
            <a:pPr algn="ctr"/>
            <a:r>
              <a:rPr lang="en-US" b="1" dirty="0">
                <a:solidFill>
                  <a:prstClr val="black"/>
                </a:solidFill>
                <a:latin typeface="Calibri"/>
              </a:rPr>
              <a:t>Linear Collider Board</a:t>
            </a:r>
          </a:p>
          <a:p>
            <a:pPr algn="ctr"/>
            <a:r>
              <a:rPr lang="en-US" sz="2400" b="1" dirty="0" smtClean="0">
                <a:solidFill>
                  <a:srgbClr val="3366FF"/>
                </a:solidFill>
                <a:latin typeface="Calibri"/>
              </a:rPr>
              <a:t>LCB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65740" y="4873181"/>
            <a:ext cx="1841283" cy="830987"/>
          </a:xfrm>
          <a:prstGeom prst="rect">
            <a:avLst/>
          </a:prstGeom>
          <a:solidFill>
            <a:srgbClr val="EBF1DE"/>
          </a:solidFill>
          <a:ln>
            <a:solidFill>
              <a:srgbClr val="3366FF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r>
              <a:rPr lang="en-US" sz="2000" b="1" dirty="0">
                <a:solidFill>
                  <a:srgbClr val="3366FF"/>
                </a:solidFill>
                <a:latin typeface="Calibri"/>
              </a:rPr>
              <a:t>ILC</a:t>
            </a:r>
          </a:p>
          <a:p>
            <a:r>
              <a:rPr lang="en-US" sz="1400" dirty="0">
                <a:solidFill>
                  <a:prstClr val="black"/>
                </a:solidFill>
                <a:latin typeface="Calibri"/>
              </a:rPr>
              <a:t> – </a:t>
            </a:r>
            <a:r>
              <a:rPr lang="ja-JP" altLang="en-US" sz="1400" dirty="0">
                <a:solidFill>
                  <a:prstClr val="black"/>
                </a:solidFill>
                <a:latin typeface="Calibri"/>
                <a:ea typeface="ＭＳ Ｐゴシック"/>
              </a:rPr>
              <a:t>　</a:t>
            </a:r>
            <a:r>
              <a:rPr lang="en-US" altLang="ja-JP" sz="1400" dirty="0">
                <a:solidFill>
                  <a:prstClr val="black"/>
                </a:solidFill>
                <a:latin typeface="Calibri"/>
                <a:ea typeface="ＭＳ Ｐゴシック"/>
              </a:rPr>
              <a:t>M.</a:t>
            </a:r>
            <a:r>
              <a:rPr lang="en-US" sz="1400" dirty="0">
                <a:solidFill>
                  <a:prstClr val="black"/>
                </a:solidFill>
                <a:latin typeface="Calibri"/>
              </a:rPr>
              <a:t> Harrison</a:t>
            </a:r>
          </a:p>
          <a:p>
            <a:r>
              <a:rPr lang="en-US" sz="1400" dirty="0">
                <a:solidFill>
                  <a:prstClr val="black"/>
                </a:solidFill>
                <a:latin typeface="Calibri"/>
              </a:rPr>
              <a:t>  </a:t>
            </a:r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13020" y="3334560"/>
            <a:ext cx="2289850" cy="98487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Calibri"/>
              </a:rPr>
              <a:t>L</a:t>
            </a:r>
            <a:r>
              <a:rPr lang="en-US" b="1" dirty="0">
                <a:solidFill>
                  <a:prstClr val="black"/>
                </a:solidFill>
                <a:latin typeface="Calibri"/>
              </a:rPr>
              <a:t>inear </a:t>
            </a:r>
            <a:r>
              <a:rPr lang="en-US" b="1" dirty="0">
                <a:solidFill>
                  <a:srgbClr val="FF0000"/>
                </a:solidFill>
                <a:latin typeface="Calibri"/>
              </a:rPr>
              <a:t>C</a:t>
            </a:r>
            <a:r>
              <a:rPr lang="en-US" b="1" dirty="0">
                <a:solidFill>
                  <a:prstClr val="black"/>
                </a:solidFill>
                <a:latin typeface="Calibri"/>
              </a:rPr>
              <a:t>ollider </a:t>
            </a:r>
            <a:r>
              <a:rPr lang="en-US" b="1" dirty="0" err="1">
                <a:solidFill>
                  <a:srgbClr val="FF0000"/>
                </a:solidFill>
                <a:latin typeface="Calibri"/>
              </a:rPr>
              <a:t>C</a:t>
            </a:r>
            <a:r>
              <a:rPr lang="en-US" b="1" dirty="0" err="1">
                <a:solidFill>
                  <a:prstClr val="black"/>
                </a:solidFill>
                <a:latin typeface="Calibri"/>
              </a:rPr>
              <a:t>ollab</a:t>
            </a:r>
            <a:r>
              <a:rPr lang="en-US" b="1" dirty="0">
                <a:solidFill>
                  <a:prstClr val="black"/>
                </a:solidFill>
                <a:latin typeface="Calibri"/>
              </a:rPr>
              <a:t>. </a:t>
            </a:r>
            <a:r>
              <a:rPr lang="en-US" sz="2400" b="1" dirty="0">
                <a:solidFill>
                  <a:srgbClr val="FF0000"/>
                </a:solidFill>
                <a:latin typeface="Calibri"/>
              </a:rPr>
              <a:t>LCC</a:t>
            </a:r>
            <a:r>
              <a:rPr lang="en-US" sz="2400" b="1" dirty="0">
                <a:solidFill>
                  <a:srgbClr val="3366FF"/>
                </a:solidFill>
                <a:latin typeface="Calibri"/>
              </a:rPr>
              <a:t> Directorate</a:t>
            </a:r>
            <a:r>
              <a:rPr lang="en-US" sz="2400" b="1" dirty="0">
                <a:solidFill>
                  <a:srgbClr val="FF0000"/>
                </a:solidFill>
                <a:latin typeface="Calibri"/>
              </a:rPr>
              <a:t> </a:t>
            </a:r>
          </a:p>
          <a:p>
            <a:pPr algn="ctr"/>
            <a:r>
              <a:rPr lang="en-US" sz="1600" dirty="0">
                <a:solidFill>
                  <a:prstClr val="black"/>
                </a:solidFill>
                <a:latin typeface="Calibri"/>
              </a:rPr>
              <a:t>- Director:  L. Evans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870751" y="3472803"/>
            <a:ext cx="1604970" cy="553988"/>
          </a:xfrm>
          <a:prstGeom prst="rect">
            <a:avLst/>
          </a:prstGeom>
          <a:solidFill>
            <a:srgbClr val="EBF1DE"/>
          </a:solidFill>
          <a:ln>
            <a:solidFill>
              <a:srgbClr val="3366FF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Calibri"/>
              </a:rPr>
              <a:t>Deputy (Physics) </a:t>
            </a:r>
          </a:p>
          <a:p>
            <a:r>
              <a:rPr lang="en-US" sz="1400" dirty="0">
                <a:solidFill>
                  <a:prstClr val="black"/>
                </a:solidFill>
                <a:latin typeface="Calibri"/>
              </a:rPr>
              <a:t>– </a:t>
            </a:r>
            <a:r>
              <a:rPr lang="ja-JP" altLang="en-US" sz="1400" dirty="0">
                <a:solidFill>
                  <a:prstClr val="black"/>
                </a:solidFill>
                <a:latin typeface="Calibri"/>
                <a:ea typeface="ＭＳ Ｐゴシック"/>
              </a:rPr>
              <a:t>　</a:t>
            </a:r>
            <a:r>
              <a:rPr lang="en-US" sz="1400" dirty="0">
                <a:solidFill>
                  <a:prstClr val="black"/>
                </a:solidFill>
                <a:latin typeface="Calibri"/>
              </a:rPr>
              <a:t>H. Murayama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45222" y="3367544"/>
            <a:ext cx="1906574" cy="984875"/>
          </a:xfrm>
          <a:prstGeom prst="rect">
            <a:avLst/>
          </a:prstGeom>
          <a:solidFill>
            <a:srgbClr val="EBF1DE"/>
          </a:solidFill>
          <a:ln>
            <a:solidFill>
              <a:srgbClr val="3366FF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r>
              <a:rPr lang="en-US" sz="1600" b="1" dirty="0">
                <a:solidFill>
                  <a:srgbClr val="3366FF"/>
                </a:solidFill>
                <a:latin typeface="Calibri"/>
              </a:rPr>
              <a:t>Regional Directors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prstClr val="black"/>
                </a:solidFill>
                <a:latin typeface="Calibri"/>
              </a:rPr>
              <a:t>B. Foster  (EU)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prstClr val="black"/>
                </a:solidFill>
                <a:latin typeface="Calibri"/>
              </a:rPr>
              <a:t>H. </a:t>
            </a:r>
            <a:r>
              <a:rPr lang="en-US" sz="1400" dirty="0" err="1">
                <a:solidFill>
                  <a:prstClr val="black"/>
                </a:solidFill>
                <a:latin typeface="Calibri"/>
              </a:rPr>
              <a:t>Weerts</a:t>
            </a:r>
            <a:r>
              <a:rPr lang="en-US" sz="1400" dirty="0">
                <a:solidFill>
                  <a:prstClr val="black"/>
                </a:solidFill>
                <a:latin typeface="Calibri"/>
              </a:rPr>
              <a:t>  (AMs)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prstClr val="black"/>
                </a:solidFill>
                <a:latin typeface="Calibri"/>
              </a:rPr>
              <a:t>A. Yamamoto   (AS)</a:t>
            </a:r>
          </a:p>
        </p:txBody>
      </p:sp>
      <p:sp>
        <p:nvSpPr>
          <p:cNvPr id="123" name="テキスト ボックス 122"/>
          <p:cNvSpPr txBox="1"/>
          <p:nvPr/>
        </p:nvSpPr>
        <p:spPr>
          <a:xfrm>
            <a:off x="170217" y="4144987"/>
            <a:ext cx="1422055" cy="984885"/>
          </a:xfrm>
          <a:prstGeom prst="rect">
            <a:avLst/>
          </a:prstGeom>
          <a:solidFill>
            <a:schemeClr val="bg2"/>
          </a:solidFill>
          <a:ln>
            <a:solidFill>
              <a:srgbClr val="4F81BD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prstClr val="white">
                    <a:lumMod val="75000"/>
                  </a:prstClr>
                </a:solidFill>
                <a:latin typeface="Calibri"/>
                <a:ea typeface="ＭＳ Ｐゴシック"/>
              </a:rPr>
              <a:t>    </a:t>
            </a:r>
            <a:r>
              <a:rPr lang="en-US" altLang="ja-JP" dirty="0">
                <a:solidFill>
                  <a:srgbClr val="7F7F7F"/>
                </a:solidFill>
                <a:latin typeface="Calibri"/>
                <a:ea typeface="ＭＳ Ｐゴシック"/>
              </a:rPr>
              <a:t>  </a:t>
            </a:r>
            <a:endParaRPr lang="en-US" altLang="ja-JP" dirty="0" smtClean="0">
              <a:solidFill>
                <a:srgbClr val="7F7F7F"/>
              </a:solidFill>
              <a:latin typeface="Calibri"/>
              <a:ea typeface="ＭＳ Ｐゴシック"/>
            </a:endParaRPr>
          </a:p>
          <a:p>
            <a:pPr algn="ctr"/>
            <a:r>
              <a:rPr lang="en-US" altLang="ja-JP" sz="2000" b="1" dirty="0" smtClean="0">
                <a:solidFill>
                  <a:srgbClr val="3366FF"/>
                </a:solidFill>
                <a:latin typeface="Calibri"/>
                <a:ea typeface="ＭＳ Ｐゴシック"/>
              </a:rPr>
              <a:t>KEK</a:t>
            </a:r>
          </a:p>
          <a:p>
            <a:r>
              <a:rPr lang="en-US" altLang="ja-JP" sz="2000" b="1" dirty="0" smtClean="0">
                <a:solidFill>
                  <a:srgbClr val="3366FF"/>
                </a:solidFill>
                <a:latin typeface="Calibri"/>
                <a:ea typeface="ＭＳ Ｐゴシック"/>
              </a:rPr>
              <a:t> </a:t>
            </a:r>
            <a:r>
              <a:rPr lang="en-US" altLang="ja-JP" sz="2000" dirty="0" smtClean="0">
                <a:solidFill>
                  <a:srgbClr val="3366FF"/>
                </a:solidFill>
                <a:latin typeface="Calibri"/>
                <a:ea typeface="ＭＳ Ｐゴシック"/>
              </a:rPr>
              <a:t>   </a:t>
            </a:r>
            <a:r>
              <a:rPr lang="en-US" altLang="ja-JP" dirty="0" smtClean="0">
                <a:solidFill>
                  <a:srgbClr val="7F7F7F"/>
                </a:solidFill>
                <a:latin typeface="Calibri"/>
                <a:ea typeface="ＭＳ Ｐゴシック"/>
              </a:rPr>
              <a:t>  </a:t>
            </a:r>
            <a:endParaRPr lang="ja-JP" altLang="en-US" dirty="0">
              <a:solidFill>
                <a:srgbClr val="7F7F7F"/>
              </a:solidFill>
              <a:latin typeface="Calibri"/>
              <a:ea typeface="ＭＳ Ｐゴシック"/>
            </a:endParaRPr>
          </a:p>
        </p:txBody>
      </p:sp>
      <p:cxnSp>
        <p:nvCxnSpPr>
          <p:cNvPr id="73" name="直線矢印コネクタ 72"/>
          <p:cNvCxnSpPr>
            <a:stCxn id="123" idx="3"/>
            <a:endCxn id="5" idx="1"/>
          </p:cNvCxnSpPr>
          <p:nvPr/>
        </p:nvCxnSpPr>
        <p:spPr>
          <a:xfrm>
            <a:off x="1592272" y="4637430"/>
            <a:ext cx="848888" cy="2215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日付プレースホルダー 2"/>
          <p:cNvSpPr>
            <a:spLocks noGrp="1"/>
          </p:cNvSpPr>
          <p:nvPr>
            <p:ph type="dt" sz="half" idx="4294967295"/>
          </p:nvPr>
        </p:nvSpPr>
        <p:spPr>
          <a:xfrm>
            <a:off x="170217" y="6356350"/>
            <a:ext cx="2742109" cy="365125"/>
          </a:xfrm>
          <a:prstGeom prst="rect">
            <a:avLst/>
          </a:prstGeom>
        </p:spPr>
        <p:txBody>
          <a:bodyPr/>
          <a:lstStyle/>
          <a:p>
            <a:r>
              <a:rPr kumimoji="1" lang="en-US" altLang="ja-JP" smtClean="0"/>
              <a:t>A. Yamamoto, 160601</a:t>
            </a:r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algn="r"/>
            <a:fld id="{DC0A8B60-5C01-C045-B858-59631D469114}" type="slidenum">
              <a:rPr kumimoji="1" lang="ja-JP" altLang="en-US" smtClean="0"/>
              <a:pPr algn="r"/>
              <a:t>49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171898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/>
          <p:cNvSpPr/>
          <p:nvPr/>
        </p:nvSpPr>
        <p:spPr>
          <a:xfrm>
            <a:off x="2216765" y="1180638"/>
            <a:ext cx="5360490" cy="5261428"/>
          </a:xfrm>
          <a:prstGeom prst="rect">
            <a:avLst/>
          </a:prstGeom>
          <a:solidFill>
            <a:srgbClr val="FFFF00">
              <a:alpha val="17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3600" dirty="0" smtClean="0">
                <a:solidFill>
                  <a:prstClr val="black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endParaRPr kumimoji="0" lang="ja-JP" altLang="en-US" sz="3600" dirty="0">
              <a:solidFill>
                <a:prstClr val="black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831277" y="125487"/>
            <a:ext cx="7481455" cy="500303"/>
          </a:xfrm>
          <a:solidFill>
            <a:schemeClr val="bg1"/>
          </a:solidFill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en-GB" altLang="ja-JP" sz="3600" b="1" dirty="0" smtClean="0">
                <a:latin typeface="Arial" charset="0"/>
                <a:cs typeface="Arial Unicode MS" charset="0"/>
              </a:rPr>
              <a:t>ILC GDE to LCC  </a:t>
            </a:r>
            <a:endParaRPr lang="en-GB" altLang="ja-JP" sz="2000" dirty="0">
              <a:solidFill>
                <a:srgbClr val="3366FF"/>
              </a:solidFill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23569" name="Slide Number Placeholder 39"/>
          <p:cNvSpPr>
            <a:spLocks noGrp="1"/>
          </p:cNvSpPr>
          <p:nvPr>
            <p:ph type="sldNum" sz="quarter" idx="4"/>
          </p:nvPr>
        </p:nvSpPr>
        <p:spPr>
          <a:xfrm>
            <a:off x="6814056" y="6476678"/>
            <a:ext cx="2133600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27932" indent="-37470778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154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309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463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617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algn="r"/>
            <a:fld id="{AA530E41-85CB-DD4B-BF90-7184FB9FD3ED}" type="slidenum">
              <a:rPr kumimoji="0" lang="en-GB" altLang="ja-JP" sz="1400">
                <a:solidFill>
                  <a:srgbClr val="A6A6A6"/>
                </a:solidFill>
              </a:rPr>
              <a:pPr algn="r"/>
              <a:t>5</a:t>
            </a:fld>
            <a:endParaRPr kumimoji="0" lang="en-GB" altLang="ja-JP" sz="1400" dirty="0">
              <a:solidFill>
                <a:srgbClr val="A6A6A6"/>
              </a:solidFill>
            </a:endParaRPr>
          </a:p>
        </p:txBody>
      </p:sp>
      <p:sp>
        <p:nvSpPr>
          <p:cNvPr id="23573" name="日付プレースホルダ 44"/>
          <p:cNvSpPr>
            <a:spLocks noGrp="1"/>
          </p:cNvSpPr>
          <p:nvPr>
            <p:ph type="dt" sz="half" idx="2"/>
          </p:nvPr>
        </p:nvSpPr>
        <p:spPr>
          <a:xfrm>
            <a:off x="149347" y="6486967"/>
            <a:ext cx="1759527" cy="365125"/>
          </a:xfr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27932" indent="-37470778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154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309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463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617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kumimoji="0" lang="en-US" altLang="ja-JP" sz="1200" smtClean="0">
                <a:solidFill>
                  <a:srgbClr val="A6A6A6"/>
                </a:solidFill>
              </a:rPr>
              <a:t>A. Yamamoto, 160601</a:t>
            </a:r>
            <a:endParaRPr kumimoji="0" lang="en-US" altLang="ja-JP" sz="1200" dirty="0">
              <a:solidFill>
                <a:srgbClr val="A6A6A6"/>
              </a:solidFill>
            </a:endParaRP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486690" y="2925305"/>
            <a:ext cx="1973263" cy="236537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1" tIns="45715" rIns="91431" bIns="45715" anchor="ctr"/>
          <a:lstStyle/>
          <a:p>
            <a:pPr defTabSz="457107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de-DE" sz="2400">
              <a:solidFill>
                <a:prstClr val="black"/>
              </a:solidFill>
              <a:latin typeface="Calibri"/>
              <a:ea typeface="Osaka" charset="0"/>
              <a:cs typeface="Osaka" charset="0"/>
            </a:endParaRPr>
          </a:p>
        </p:txBody>
      </p:sp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2459952" y="3161843"/>
            <a:ext cx="4270711" cy="411726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1" tIns="45715" rIns="91431" bIns="45715" anchor="ctr"/>
          <a:lstStyle/>
          <a:p>
            <a:pPr algn="ctr" defTabSz="457107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kumimoji="0" lang="de-DE" sz="2400" dirty="0" smtClean="0">
                <a:solidFill>
                  <a:schemeClr val="bg1"/>
                </a:solidFill>
                <a:latin typeface="Calibri"/>
                <a:ea typeface="Osaka" charset="0"/>
                <a:cs typeface="Osaka" charset="0"/>
              </a:rPr>
              <a:t>Technical Design Phase</a:t>
            </a:r>
            <a:endParaRPr kumimoji="0" lang="de-DE" sz="2400" dirty="0">
              <a:solidFill>
                <a:schemeClr val="bg1"/>
              </a:solidFill>
              <a:latin typeface="Calibri"/>
              <a:ea typeface="Osaka" charset="0"/>
              <a:cs typeface="Osaka" charset="0"/>
            </a:endParaRPr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499389" y="2533384"/>
            <a:ext cx="6548784" cy="352229"/>
          </a:xfrm>
          <a:prstGeom prst="rect">
            <a:avLst/>
          </a:prstGeom>
          <a:gradFill rotWithShape="1">
            <a:gsLst>
              <a:gs pos="0">
                <a:schemeClr val="accent5">
                  <a:lumMod val="50000"/>
                  <a:alpha val="0"/>
                </a:schemeClr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1" tIns="45715" rIns="91431" bIns="45715" anchor="ctr"/>
          <a:lstStyle/>
          <a:p>
            <a:pPr defTabSz="457107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de-DE" sz="2400" dirty="0">
              <a:solidFill>
                <a:prstClr val="black"/>
              </a:solidFill>
              <a:latin typeface="Calibri"/>
              <a:ea typeface="Osaka" charset="0"/>
              <a:cs typeface="Osaka" charset="0"/>
            </a:endParaRPr>
          </a:p>
        </p:txBody>
      </p:sp>
      <p:sp>
        <p:nvSpPr>
          <p:cNvPr id="23559" name="Text Box 12"/>
          <p:cNvSpPr txBox="1">
            <a:spLocks noChangeArrowheads="1"/>
          </p:cNvSpPr>
          <p:nvPr/>
        </p:nvSpPr>
        <p:spPr bwMode="auto">
          <a:xfrm>
            <a:off x="5376583" y="2509418"/>
            <a:ext cx="1224972" cy="40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defTabSz="457107" fontAlgn="base">
              <a:spcBef>
                <a:spcPct val="0"/>
              </a:spcBef>
              <a:spcAft>
                <a:spcPct val="0"/>
              </a:spcAft>
            </a:pPr>
            <a:r>
              <a:rPr kumimoji="0" lang="en-GB" altLang="ja-JP" sz="2000" dirty="0">
                <a:solidFill>
                  <a:srgbClr val="FFFFFF"/>
                </a:solidFill>
              </a:rPr>
              <a:t>ILC-GDE</a:t>
            </a:r>
          </a:p>
        </p:txBody>
      </p:sp>
      <p:grpSp>
        <p:nvGrpSpPr>
          <p:cNvPr id="23563" name="Group 58"/>
          <p:cNvGrpSpPr>
            <a:grpSpLocks/>
          </p:cNvGrpSpPr>
          <p:nvPr/>
        </p:nvGrpSpPr>
        <p:grpSpPr bwMode="auto">
          <a:xfrm>
            <a:off x="1177252" y="1180640"/>
            <a:ext cx="7922801" cy="1436207"/>
            <a:chOff x="1443038" y="1120775"/>
            <a:chExt cx="7922801" cy="1436208"/>
          </a:xfrm>
        </p:grpSpPr>
        <p:sp>
          <p:nvSpPr>
            <p:cNvPr id="23576" name="Rectangle 14"/>
            <p:cNvSpPr>
              <a:spLocks noChangeArrowheads="1"/>
            </p:cNvSpPr>
            <p:nvPr/>
          </p:nvSpPr>
          <p:spPr bwMode="auto">
            <a:xfrm>
              <a:off x="2725736" y="1824020"/>
              <a:ext cx="5940016" cy="479425"/>
            </a:xfrm>
            <a:prstGeom prst="rect">
              <a:avLst/>
            </a:prstGeom>
            <a:gradFill flip="none" rotWithShape="1">
              <a:gsLst>
                <a:gs pos="0">
                  <a:srgbClr val="3366FF"/>
                </a:gs>
                <a:gs pos="100000">
                  <a:srgbClr val="000090"/>
                </a:gs>
              </a:gsLst>
              <a:lin ang="0" scaled="1"/>
              <a:tileRect/>
            </a:gra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457107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de-DE" sz="2400" dirty="0">
                <a:solidFill>
                  <a:prstClr val="black"/>
                </a:solidFill>
                <a:latin typeface="Calibri"/>
                <a:ea typeface="Osaka" charset="0"/>
                <a:cs typeface="Osaka" charset="0"/>
              </a:endParaRPr>
            </a:p>
          </p:txBody>
        </p:sp>
        <p:sp>
          <p:nvSpPr>
            <p:cNvPr id="23577" name="AutoShape 15"/>
            <p:cNvSpPr>
              <a:spLocks noChangeArrowheads="1"/>
            </p:cNvSpPr>
            <p:nvPr/>
          </p:nvSpPr>
          <p:spPr bwMode="auto">
            <a:xfrm>
              <a:off x="8665752" y="1596545"/>
              <a:ext cx="700087" cy="960438"/>
            </a:xfrm>
            <a:prstGeom prst="rightArrow">
              <a:avLst>
                <a:gd name="adj1" fmla="val 53458"/>
                <a:gd name="adj2" fmla="val 60093"/>
              </a:avLst>
            </a:prstGeom>
            <a:solidFill>
              <a:srgbClr val="000090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457107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de-DE" sz="2400">
                <a:solidFill>
                  <a:prstClr val="black"/>
                </a:solidFill>
                <a:latin typeface="Calibri"/>
                <a:ea typeface="Osaka" charset="0"/>
                <a:cs typeface="Osaka" charset="0"/>
              </a:endParaRPr>
            </a:p>
          </p:txBody>
        </p:sp>
        <p:sp>
          <p:nvSpPr>
            <p:cNvPr id="23579" name="Line 17"/>
            <p:cNvSpPr>
              <a:spLocks noChangeShapeType="1"/>
            </p:cNvSpPr>
            <p:nvPr/>
          </p:nvSpPr>
          <p:spPr bwMode="auto">
            <a:xfrm>
              <a:off x="1578606" y="1439863"/>
              <a:ext cx="0" cy="86042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07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400">
                <a:solidFill>
                  <a:prstClr val="black"/>
                </a:solidFill>
                <a:latin typeface="Calibri"/>
                <a:ea typeface="ＭＳ Ｐゴシック"/>
                <a:cs typeface="Osaka" charset="0"/>
              </a:endParaRPr>
            </a:p>
          </p:txBody>
        </p:sp>
        <p:sp>
          <p:nvSpPr>
            <p:cNvPr id="23580" name="Line 18"/>
            <p:cNvSpPr>
              <a:spLocks noChangeShapeType="1"/>
            </p:cNvSpPr>
            <p:nvPr/>
          </p:nvSpPr>
          <p:spPr bwMode="auto">
            <a:xfrm>
              <a:off x="2391406" y="1439863"/>
              <a:ext cx="0" cy="86042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07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400">
                <a:solidFill>
                  <a:prstClr val="black"/>
                </a:solidFill>
                <a:latin typeface="Calibri"/>
                <a:ea typeface="ＭＳ Ｐゴシック"/>
                <a:cs typeface="Osaka" charset="0"/>
              </a:endParaRPr>
            </a:p>
          </p:txBody>
        </p:sp>
        <p:sp>
          <p:nvSpPr>
            <p:cNvPr id="23581" name="Line 19"/>
            <p:cNvSpPr>
              <a:spLocks noChangeShapeType="1"/>
            </p:cNvSpPr>
            <p:nvPr/>
          </p:nvSpPr>
          <p:spPr bwMode="auto">
            <a:xfrm>
              <a:off x="3176261" y="1439863"/>
              <a:ext cx="0" cy="86042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07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400">
                <a:solidFill>
                  <a:prstClr val="black"/>
                </a:solidFill>
                <a:latin typeface="Calibri"/>
                <a:ea typeface="ＭＳ Ｐゴシック"/>
                <a:cs typeface="Osaka" charset="0"/>
              </a:endParaRPr>
            </a:p>
          </p:txBody>
        </p:sp>
        <p:sp>
          <p:nvSpPr>
            <p:cNvPr id="23582" name="Line 20"/>
            <p:cNvSpPr>
              <a:spLocks noChangeShapeType="1"/>
            </p:cNvSpPr>
            <p:nvPr/>
          </p:nvSpPr>
          <p:spPr bwMode="auto">
            <a:xfrm>
              <a:off x="6310921" y="1439863"/>
              <a:ext cx="0" cy="86042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07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400">
                <a:solidFill>
                  <a:prstClr val="black"/>
                </a:solidFill>
                <a:latin typeface="Calibri"/>
                <a:ea typeface="ＭＳ Ｐゴシック"/>
                <a:cs typeface="Osaka" charset="0"/>
              </a:endParaRPr>
            </a:p>
          </p:txBody>
        </p:sp>
        <p:sp>
          <p:nvSpPr>
            <p:cNvPr id="23584" name="Text Box 22"/>
            <p:cNvSpPr txBox="1">
              <a:spLocks noChangeArrowheads="1"/>
            </p:cNvSpPr>
            <p:nvPr/>
          </p:nvSpPr>
          <p:spPr bwMode="auto">
            <a:xfrm>
              <a:off x="1443038" y="1120775"/>
              <a:ext cx="75523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defTabSz="457107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en-GB" altLang="ja-JP" sz="2000" dirty="0">
                  <a:solidFill>
                    <a:srgbClr val="660066"/>
                  </a:solidFill>
                </a:rPr>
                <a:t>2006</a:t>
              </a:r>
            </a:p>
          </p:txBody>
        </p:sp>
        <p:sp>
          <p:nvSpPr>
            <p:cNvPr id="23585" name="Text Box 23"/>
            <p:cNvSpPr txBox="1">
              <a:spLocks noChangeArrowheads="1"/>
            </p:cNvSpPr>
            <p:nvPr/>
          </p:nvSpPr>
          <p:spPr bwMode="auto">
            <a:xfrm>
              <a:off x="2255359" y="1120775"/>
              <a:ext cx="52693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defTabSz="457107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en-GB" altLang="ja-JP" sz="2000" dirty="0" smtClean="0">
                  <a:solidFill>
                    <a:srgbClr val="558ED5"/>
                  </a:solidFill>
                </a:rPr>
                <a:t>‘07</a:t>
              </a:r>
              <a:endParaRPr kumimoji="0" lang="en-GB" altLang="ja-JP" sz="2000" dirty="0">
                <a:solidFill>
                  <a:srgbClr val="558ED5"/>
                </a:solidFill>
              </a:endParaRPr>
            </a:p>
          </p:txBody>
        </p:sp>
        <p:sp>
          <p:nvSpPr>
            <p:cNvPr id="23586" name="Text Box 24"/>
            <p:cNvSpPr txBox="1">
              <a:spLocks noChangeArrowheads="1"/>
            </p:cNvSpPr>
            <p:nvPr/>
          </p:nvSpPr>
          <p:spPr bwMode="auto">
            <a:xfrm>
              <a:off x="3043868" y="1120775"/>
              <a:ext cx="52693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defTabSz="457107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en-GB" altLang="ja-JP" sz="2000" dirty="0" smtClean="0">
                  <a:solidFill>
                    <a:srgbClr val="558ED5"/>
                  </a:solidFill>
                </a:rPr>
                <a:t>‘08</a:t>
              </a:r>
              <a:endParaRPr kumimoji="0" lang="en-GB" altLang="ja-JP" sz="2000" dirty="0">
                <a:solidFill>
                  <a:srgbClr val="558ED5"/>
                </a:solidFill>
              </a:endParaRPr>
            </a:p>
          </p:txBody>
        </p:sp>
        <p:sp>
          <p:nvSpPr>
            <p:cNvPr id="23587" name="Text Box 25"/>
            <p:cNvSpPr txBox="1">
              <a:spLocks noChangeArrowheads="1"/>
            </p:cNvSpPr>
            <p:nvPr/>
          </p:nvSpPr>
          <p:spPr bwMode="auto">
            <a:xfrm>
              <a:off x="6166937" y="1120775"/>
              <a:ext cx="52693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defTabSz="457107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en-GB" altLang="ja-JP" sz="2000" dirty="0" smtClean="0">
                  <a:solidFill>
                    <a:srgbClr val="558ED5"/>
                  </a:solidFill>
                </a:rPr>
                <a:t>‘12</a:t>
              </a:r>
              <a:endParaRPr kumimoji="0" lang="en-GB" altLang="ja-JP" sz="2000" dirty="0">
                <a:solidFill>
                  <a:srgbClr val="558ED5"/>
                </a:solidFill>
              </a:endParaRPr>
            </a:p>
          </p:txBody>
        </p:sp>
        <p:sp>
          <p:nvSpPr>
            <p:cNvPr id="23588" name="Line 26"/>
            <p:cNvSpPr>
              <a:spLocks noChangeShapeType="1"/>
            </p:cNvSpPr>
            <p:nvPr/>
          </p:nvSpPr>
          <p:spPr bwMode="auto">
            <a:xfrm>
              <a:off x="3959529" y="1439863"/>
              <a:ext cx="0" cy="86042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07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400">
                <a:solidFill>
                  <a:prstClr val="black"/>
                </a:solidFill>
                <a:latin typeface="Calibri"/>
                <a:ea typeface="ＭＳ Ｐゴシック"/>
                <a:cs typeface="Osaka" charset="0"/>
              </a:endParaRPr>
            </a:p>
          </p:txBody>
        </p:sp>
        <p:sp>
          <p:nvSpPr>
            <p:cNvPr id="23589" name="Text Box 27"/>
            <p:cNvSpPr txBox="1">
              <a:spLocks noChangeArrowheads="1"/>
            </p:cNvSpPr>
            <p:nvPr/>
          </p:nvSpPr>
          <p:spPr bwMode="auto">
            <a:xfrm>
              <a:off x="3808086" y="1120775"/>
              <a:ext cx="52693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defTabSz="457107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en-GB" altLang="ja-JP" sz="2000" dirty="0" smtClean="0">
                  <a:solidFill>
                    <a:srgbClr val="558ED5"/>
                  </a:solidFill>
                </a:rPr>
                <a:t>‘09</a:t>
              </a:r>
              <a:endParaRPr kumimoji="0" lang="en-GB" altLang="ja-JP" sz="2000" dirty="0">
                <a:solidFill>
                  <a:srgbClr val="558ED5"/>
                </a:solidFill>
              </a:endParaRPr>
            </a:p>
          </p:txBody>
        </p:sp>
        <p:sp>
          <p:nvSpPr>
            <p:cNvPr id="23590" name="Line 28"/>
            <p:cNvSpPr>
              <a:spLocks noChangeShapeType="1"/>
            </p:cNvSpPr>
            <p:nvPr/>
          </p:nvSpPr>
          <p:spPr bwMode="auto">
            <a:xfrm>
              <a:off x="4742797" y="1439863"/>
              <a:ext cx="0" cy="86042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07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400">
                <a:solidFill>
                  <a:prstClr val="black"/>
                </a:solidFill>
                <a:latin typeface="Calibri"/>
                <a:ea typeface="ＭＳ Ｐゴシック"/>
                <a:cs typeface="Osaka" charset="0"/>
              </a:endParaRPr>
            </a:p>
          </p:txBody>
        </p:sp>
        <p:sp>
          <p:nvSpPr>
            <p:cNvPr id="23591" name="Text Box 29"/>
            <p:cNvSpPr txBox="1">
              <a:spLocks noChangeArrowheads="1"/>
            </p:cNvSpPr>
            <p:nvPr/>
          </p:nvSpPr>
          <p:spPr bwMode="auto">
            <a:xfrm>
              <a:off x="4595638" y="1120775"/>
              <a:ext cx="52693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defTabSz="457107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en-GB" altLang="ja-JP" sz="2000" dirty="0" smtClean="0">
                  <a:solidFill>
                    <a:srgbClr val="558ED5"/>
                  </a:solidFill>
                </a:rPr>
                <a:t>‘10</a:t>
              </a:r>
              <a:endParaRPr kumimoji="0" lang="en-GB" altLang="ja-JP" sz="2000" dirty="0">
                <a:solidFill>
                  <a:srgbClr val="558ED5"/>
                </a:solidFill>
              </a:endParaRPr>
            </a:p>
          </p:txBody>
        </p:sp>
        <p:sp>
          <p:nvSpPr>
            <p:cNvPr id="23592" name="Line 30"/>
            <p:cNvSpPr>
              <a:spLocks noChangeShapeType="1"/>
            </p:cNvSpPr>
            <p:nvPr/>
          </p:nvSpPr>
          <p:spPr bwMode="auto">
            <a:xfrm>
              <a:off x="5527653" y="1439863"/>
              <a:ext cx="0" cy="86042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07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400">
                <a:solidFill>
                  <a:prstClr val="black"/>
                </a:solidFill>
                <a:latin typeface="Calibri"/>
                <a:ea typeface="ＭＳ Ｐゴシック"/>
                <a:cs typeface="Osaka" charset="0"/>
              </a:endParaRPr>
            </a:p>
          </p:txBody>
        </p:sp>
        <p:sp>
          <p:nvSpPr>
            <p:cNvPr id="23593" name="Text Box 31"/>
            <p:cNvSpPr txBox="1">
              <a:spLocks noChangeArrowheads="1"/>
            </p:cNvSpPr>
            <p:nvPr/>
          </p:nvSpPr>
          <p:spPr bwMode="auto">
            <a:xfrm>
              <a:off x="5393672" y="1120775"/>
              <a:ext cx="50789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defTabSz="457107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en-GB" altLang="ja-JP" sz="2000" dirty="0" smtClean="0">
                  <a:solidFill>
                    <a:srgbClr val="558ED5"/>
                  </a:solidFill>
                </a:rPr>
                <a:t>‘11</a:t>
              </a:r>
              <a:endParaRPr kumimoji="0" lang="en-GB" altLang="ja-JP" sz="2000" dirty="0">
                <a:solidFill>
                  <a:srgbClr val="558ED5"/>
                </a:solidFill>
              </a:endParaRPr>
            </a:p>
          </p:txBody>
        </p:sp>
        <p:sp>
          <p:nvSpPr>
            <p:cNvPr id="23594" name="Line 37"/>
            <p:cNvSpPr>
              <a:spLocks noChangeShapeType="1"/>
            </p:cNvSpPr>
            <p:nvPr/>
          </p:nvSpPr>
          <p:spPr bwMode="auto">
            <a:xfrm>
              <a:off x="7081010" y="1439863"/>
              <a:ext cx="0" cy="86042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07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400" dirty="0">
                <a:solidFill>
                  <a:prstClr val="black"/>
                </a:solidFill>
                <a:latin typeface="Calibri"/>
                <a:ea typeface="ＭＳ Ｐゴシック"/>
                <a:cs typeface="Osaka" charset="0"/>
              </a:endParaRPr>
            </a:p>
          </p:txBody>
        </p:sp>
        <p:sp>
          <p:nvSpPr>
            <p:cNvPr id="23595" name="Text Box 38"/>
            <p:cNvSpPr txBox="1">
              <a:spLocks noChangeArrowheads="1"/>
            </p:cNvSpPr>
            <p:nvPr/>
          </p:nvSpPr>
          <p:spPr bwMode="auto">
            <a:xfrm>
              <a:off x="6917498" y="1120775"/>
              <a:ext cx="52693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defTabSz="457107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en-GB" altLang="ja-JP" sz="2000" dirty="0" smtClean="0">
                  <a:solidFill>
                    <a:srgbClr val="558ED5"/>
                  </a:solidFill>
                </a:rPr>
                <a:t>‘13</a:t>
              </a:r>
              <a:endParaRPr kumimoji="0" lang="en-GB" altLang="ja-JP" sz="2000" dirty="0">
                <a:solidFill>
                  <a:srgbClr val="558ED5"/>
                </a:solidFill>
              </a:endParaRPr>
            </a:p>
          </p:txBody>
        </p:sp>
      </p:grpSp>
      <p:sp>
        <p:nvSpPr>
          <p:cNvPr id="23568" name="AutoShape 52" descr="LCWS08 and ILC08"/>
          <p:cNvSpPr>
            <a:spLocks noChangeAspect="1" noChangeArrowheads="1"/>
          </p:cNvSpPr>
          <p:nvPr/>
        </p:nvSpPr>
        <p:spPr bwMode="auto">
          <a:xfrm>
            <a:off x="219075" y="-274637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/>
          <a:lstStyle/>
          <a:p>
            <a:pPr defTabSz="457107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2400">
              <a:solidFill>
                <a:prstClr val="black"/>
              </a:solidFill>
              <a:latin typeface="Calibri"/>
              <a:ea typeface="Osaka" charset="0"/>
              <a:cs typeface="Osaka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3439" y="4947320"/>
            <a:ext cx="1505726" cy="1391076"/>
          </a:xfrm>
          <a:prstGeom prst="rect">
            <a:avLst/>
          </a:prstGeom>
          <a:ln>
            <a:solidFill>
              <a:srgbClr val="00007A"/>
            </a:solidFill>
          </a:ln>
        </p:spPr>
      </p:pic>
      <p:sp>
        <p:nvSpPr>
          <p:cNvPr id="6" name="テキスト ボックス 5"/>
          <p:cNvSpPr txBox="1"/>
          <p:nvPr/>
        </p:nvSpPr>
        <p:spPr>
          <a:xfrm>
            <a:off x="4374656" y="4643144"/>
            <a:ext cx="1090946" cy="584765"/>
          </a:xfrm>
          <a:prstGeom prst="rect">
            <a:avLst/>
          </a:prstGeom>
          <a:solidFill>
            <a:srgbClr val="FF6600"/>
          </a:solidFill>
        </p:spPr>
        <p:txBody>
          <a:bodyPr wrap="none" lIns="91431" tIns="45715" rIns="91431" bIns="45715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dirty="0">
                <a:solidFill>
                  <a:srgbClr val="FFFFFF"/>
                </a:solidFill>
                <a:latin typeface="Calibri"/>
                <a:ea typeface="ＭＳ Ｐゴシック"/>
                <a:cs typeface="Osaka" charset="0"/>
              </a:rPr>
              <a:t>Higgs 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dirty="0">
                <a:solidFill>
                  <a:srgbClr val="FFFFFF"/>
                </a:solidFill>
                <a:latin typeface="Calibri"/>
                <a:ea typeface="ＭＳ Ｐゴシック"/>
                <a:cs typeface="Osaka" charset="0"/>
              </a:rPr>
              <a:t>discovered</a:t>
            </a:r>
          </a:p>
        </p:txBody>
      </p:sp>
      <p:sp>
        <p:nvSpPr>
          <p:cNvPr id="11" name="屈折矢印 10"/>
          <p:cNvSpPr/>
          <p:nvPr/>
        </p:nvSpPr>
        <p:spPr bwMode="auto">
          <a:xfrm>
            <a:off x="5743480" y="4647397"/>
            <a:ext cx="617082" cy="320729"/>
          </a:xfrm>
          <a:prstGeom prst="bentUpArrow">
            <a:avLst>
              <a:gd name="adj1" fmla="val 25000"/>
              <a:gd name="adj2" fmla="val 23502"/>
              <a:gd name="adj3" fmla="val 25000"/>
            </a:avLst>
          </a:prstGeom>
          <a:solidFill>
            <a:srgbClr val="FF66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solidFill>
                <a:prstClr val="black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1825" y="5275871"/>
            <a:ext cx="1350722" cy="1068173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2835327" y="4491836"/>
            <a:ext cx="1249042" cy="461655"/>
          </a:xfrm>
          <a:prstGeom prst="rect">
            <a:avLst/>
          </a:prstGeom>
          <a:noFill/>
          <a:ln>
            <a:noFill/>
          </a:ln>
        </p:spPr>
        <p:txBody>
          <a:bodyPr wrap="none" lIns="91431" tIns="45715" rIns="91431" bIns="45715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400" dirty="0">
                <a:solidFill>
                  <a:srgbClr val="FF6600"/>
                </a:solidFill>
                <a:latin typeface="Calibri"/>
                <a:ea typeface="ＭＳ Ｐゴシック"/>
                <a:cs typeface="Osaka" charset="0"/>
              </a:rPr>
              <a:t>126 </a:t>
            </a:r>
            <a:r>
              <a:rPr lang="en-US" altLang="ja-JP" sz="2400" dirty="0" err="1">
                <a:solidFill>
                  <a:srgbClr val="FF6600"/>
                </a:solidFill>
                <a:latin typeface="Calibri"/>
                <a:ea typeface="ＭＳ Ｐゴシック"/>
                <a:cs typeface="Osaka" charset="0"/>
              </a:rPr>
              <a:t>GeV</a:t>
            </a:r>
            <a:endParaRPr lang="ja-JP" altLang="en-US" sz="2400" dirty="0">
              <a:solidFill>
                <a:srgbClr val="FF6600"/>
              </a:solidFill>
              <a:latin typeface="Calibri"/>
              <a:ea typeface="ＭＳ Ｐゴシック"/>
              <a:cs typeface="Osaka" charset="0"/>
            </a:endParaRPr>
          </a:p>
        </p:txBody>
      </p:sp>
      <p:sp>
        <p:nvSpPr>
          <p:cNvPr id="14" name="下矢印 13"/>
          <p:cNvSpPr/>
          <p:nvPr/>
        </p:nvSpPr>
        <p:spPr bwMode="auto">
          <a:xfrm>
            <a:off x="3120300" y="5043371"/>
            <a:ext cx="256836" cy="294946"/>
          </a:xfrm>
          <a:prstGeom prst="downArrow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solidFill>
                <a:prstClr val="black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正方形/長方形 1"/>
          <p:cNvSpPr/>
          <p:nvPr/>
        </p:nvSpPr>
        <p:spPr bwMode="auto">
          <a:xfrm>
            <a:off x="5317" y="1178326"/>
            <a:ext cx="2125619" cy="5213687"/>
          </a:xfrm>
          <a:prstGeom prst="rect">
            <a:avLst/>
          </a:prstGeom>
          <a:solidFill>
            <a:srgbClr val="3366FF">
              <a:alpha val="27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 dirty="0">
              <a:noFill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0" name="正方形/長方形 49"/>
          <p:cNvSpPr/>
          <p:nvPr/>
        </p:nvSpPr>
        <p:spPr bwMode="auto">
          <a:xfrm>
            <a:off x="7113797" y="1167394"/>
            <a:ext cx="2035860" cy="5283923"/>
          </a:xfrm>
          <a:prstGeom prst="rect">
            <a:avLst/>
          </a:prstGeom>
          <a:solidFill>
            <a:srgbClr val="CCFFCC">
              <a:alpha val="62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noFill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52" name="図 52" descr="20070315_dc_1.jp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655" y="4545525"/>
            <a:ext cx="1560486" cy="101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46376" y="5635271"/>
            <a:ext cx="1392110" cy="584765"/>
          </a:xfrm>
          <a:prstGeom prst="rect">
            <a:avLst/>
          </a:prstGeom>
          <a:solidFill>
            <a:srgbClr val="3366FF"/>
          </a:solidFill>
        </p:spPr>
        <p:txBody>
          <a:bodyPr wrap="none" lIns="91431" tIns="45715" rIns="91431" bIns="45715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dirty="0">
                <a:solidFill>
                  <a:prstClr val="white"/>
                </a:solidFill>
                <a:latin typeface="Calibri"/>
                <a:ea typeface="ＭＳ Ｐゴシック"/>
                <a:cs typeface="Osaka" charset="0"/>
              </a:rPr>
              <a:t>Selection of </a:t>
            </a:r>
            <a:endParaRPr lang="en-US" altLang="ja-JP" sz="1600" dirty="0" smtClean="0">
              <a:solidFill>
                <a:prstClr val="white"/>
              </a:solidFill>
              <a:latin typeface="Calibri"/>
              <a:ea typeface="ＭＳ Ｐゴシック"/>
              <a:cs typeface="Osaka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dirty="0" smtClean="0">
                <a:solidFill>
                  <a:prstClr val="white"/>
                </a:solidFill>
                <a:latin typeface="Calibri"/>
                <a:ea typeface="ＭＳ Ｐゴシック"/>
                <a:cs typeface="Osaka" charset="0"/>
              </a:rPr>
              <a:t>SC </a:t>
            </a:r>
            <a:r>
              <a:rPr lang="en-US" altLang="ja-JP" sz="1600" dirty="0">
                <a:solidFill>
                  <a:prstClr val="white"/>
                </a:solidFill>
                <a:latin typeface="Calibri"/>
                <a:ea typeface="ＭＳ Ｐゴシック"/>
                <a:cs typeface="Osaka" charset="0"/>
              </a:rPr>
              <a:t>Technology</a:t>
            </a:r>
            <a:endParaRPr lang="ja-JP" altLang="en-US" sz="1600" dirty="0">
              <a:solidFill>
                <a:prstClr val="white"/>
              </a:solidFill>
              <a:latin typeface="Calibri"/>
              <a:ea typeface="ＭＳ Ｐゴシック"/>
              <a:cs typeface="Osaka" charset="0"/>
            </a:endParaRPr>
          </a:p>
        </p:txBody>
      </p:sp>
      <p:sp>
        <p:nvSpPr>
          <p:cNvPr id="5" name="上矢印 4"/>
          <p:cNvSpPr/>
          <p:nvPr/>
        </p:nvSpPr>
        <p:spPr bwMode="auto">
          <a:xfrm flipV="1">
            <a:off x="149347" y="1747777"/>
            <a:ext cx="252413" cy="882167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solidFill>
                <a:prstClr val="black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3560" name="Text Box 33"/>
          <p:cNvSpPr txBox="1">
            <a:spLocks noChangeArrowheads="1"/>
          </p:cNvSpPr>
          <p:nvPr/>
        </p:nvSpPr>
        <p:spPr bwMode="auto">
          <a:xfrm>
            <a:off x="5063464" y="3675054"/>
            <a:ext cx="834653" cy="3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defTabSz="457107" fontAlgn="base">
              <a:spcBef>
                <a:spcPct val="0"/>
              </a:spcBef>
              <a:spcAft>
                <a:spcPct val="0"/>
              </a:spcAft>
            </a:pPr>
            <a:r>
              <a:rPr kumimoji="0" lang="en-GB" altLang="ja-JP" sz="1800" b="1" dirty="0">
                <a:solidFill>
                  <a:srgbClr val="FFFFFF"/>
                </a:solidFill>
              </a:rPr>
              <a:t>TDP 2</a:t>
            </a:r>
          </a:p>
        </p:txBody>
      </p:sp>
      <p:sp>
        <p:nvSpPr>
          <p:cNvPr id="23555" name="Text Box 5"/>
          <p:cNvSpPr txBox="1">
            <a:spLocks noChangeArrowheads="1"/>
          </p:cNvSpPr>
          <p:nvPr/>
        </p:nvSpPr>
        <p:spPr bwMode="auto">
          <a:xfrm>
            <a:off x="1608139" y="3724741"/>
            <a:ext cx="2328860" cy="369322"/>
          </a:xfrm>
          <a:prstGeom prst="rect">
            <a:avLst/>
          </a:prstGeom>
          <a:solidFill>
            <a:srgbClr val="3366FF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defTabSz="457107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800" dirty="0">
                <a:solidFill>
                  <a:prstClr val="white"/>
                </a:solidFill>
              </a:rPr>
              <a:t>Ref. Design </a:t>
            </a:r>
            <a:r>
              <a:rPr kumimoji="0" lang="en-GB" altLang="ja-JP" sz="1800" dirty="0">
                <a:solidFill>
                  <a:schemeClr val="bg1"/>
                </a:solidFill>
              </a:rPr>
              <a:t>(RDR</a:t>
            </a:r>
            <a:r>
              <a:rPr kumimoji="0" lang="en-GB" altLang="ja-JP" sz="1800" dirty="0" smtClean="0">
                <a:solidFill>
                  <a:prstClr val="black"/>
                </a:solidFill>
              </a:rPr>
              <a:t>) </a:t>
            </a:r>
            <a:endParaRPr kumimoji="0" lang="en-GB" altLang="ja-JP" sz="1800" dirty="0">
              <a:solidFill>
                <a:prstClr val="black"/>
              </a:solidFill>
            </a:endParaRPr>
          </a:p>
        </p:txBody>
      </p:sp>
      <p:sp>
        <p:nvSpPr>
          <p:cNvPr id="55" name="Rectangle 11"/>
          <p:cNvSpPr>
            <a:spLocks noChangeArrowheads="1"/>
          </p:cNvSpPr>
          <p:nvPr/>
        </p:nvSpPr>
        <p:spPr bwMode="auto">
          <a:xfrm>
            <a:off x="7281208" y="2533379"/>
            <a:ext cx="1597007" cy="352234"/>
          </a:xfrm>
          <a:prstGeom prst="rect">
            <a:avLst/>
          </a:prstGeom>
          <a:gradFill rotWithShape="1">
            <a:gsLst>
              <a:gs pos="0">
                <a:srgbClr val="CCFFCC">
                  <a:alpha val="0"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1" tIns="45715" rIns="91431" bIns="45715" anchor="ctr"/>
          <a:lstStyle/>
          <a:p>
            <a:pPr defTabSz="457107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de-DE" sz="2400" dirty="0">
              <a:solidFill>
                <a:prstClr val="black"/>
              </a:solidFill>
              <a:latin typeface="Calibri"/>
              <a:ea typeface="Osaka" charset="0"/>
              <a:cs typeface="Osaka" charset="0"/>
            </a:endParaRPr>
          </a:p>
        </p:txBody>
      </p:sp>
      <p:sp>
        <p:nvSpPr>
          <p:cNvPr id="56" name="Text Box 12"/>
          <p:cNvSpPr txBox="1">
            <a:spLocks noChangeArrowheads="1"/>
          </p:cNvSpPr>
          <p:nvPr/>
        </p:nvSpPr>
        <p:spPr bwMode="auto">
          <a:xfrm>
            <a:off x="7727861" y="2497436"/>
            <a:ext cx="697734" cy="40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defTabSz="457107" fontAlgn="base">
              <a:spcBef>
                <a:spcPct val="0"/>
              </a:spcBef>
              <a:spcAft>
                <a:spcPct val="0"/>
              </a:spcAft>
            </a:pPr>
            <a:r>
              <a:rPr kumimoji="0" lang="en-GB" altLang="ja-JP" sz="2000" dirty="0">
                <a:solidFill>
                  <a:srgbClr val="FFFF00"/>
                </a:solidFill>
              </a:rPr>
              <a:t>LCC</a:t>
            </a:r>
          </a:p>
        </p:txBody>
      </p:sp>
      <p:sp>
        <p:nvSpPr>
          <p:cNvPr id="23562" name="Text Box 36"/>
          <p:cNvSpPr txBox="1">
            <a:spLocks noChangeArrowheads="1"/>
          </p:cNvSpPr>
          <p:nvPr/>
        </p:nvSpPr>
        <p:spPr bwMode="auto">
          <a:xfrm>
            <a:off x="4297535" y="4240871"/>
            <a:ext cx="4846465" cy="400099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defTabSz="457107" fontAlgn="base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000" dirty="0">
                <a:solidFill>
                  <a:prstClr val="black"/>
                </a:solidFill>
              </a:rPr>
              <a:t>　</a:t>
            </a:r>
            <a:r>
              <a:rPr kumimoji="0" lang="en-US" altLang="ja-JP" sz="2000" dirty="0" smtClean="0">
                <a:solidFill>
                  <a:prstClr val="black"/>
                </a:solidFill>
              </a:rPr>
              <a:t>       </a:t>
            </a:r>
            <a:r>
              <a:rPr kumimoji="0" lang="en-GB" altLang="ja-JP" sz="2000" dirty="0" smtClean="0">
                <a:solidFill>
                  <a:prstClr val="black"/>
                </a:solidFill>
              </a:rPr>
              <a:t>LHC</a:t>
            </a:r>
            <a:endParaRPr kumimoji="0" lang="en-GB" altLang="ja-JP" sz="2000" dirty="0">
              <a:solidFill>
                <a:prstClr val="black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44671" y="1235498"/>
            <a:ext cx="652624" cy="369322"/>
          </a:xfrm>
          <a:prstGeom prst="rect">
            <a:avLst/>
          </a:prstGeom>
          <a:solidFill>
            <a:srgbClr val="3366FF"/>
          </a:solidFill>
        </p:spPr>
        <p:txBody>
          <a:bodyPr wrap="none" lIns="91431" tIns="45715" rIns="91431" bIns="45715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dirty="0">
                <a:solidFill>
                  <a:prstClr val="white"/>
                </a:solidFill>
                <a:latin typeface="Calibri"/>
                <a:ea typeface="ＭＳ Ｐゴシック"/>
                <a:cs typeface="Osaka" charset="0"/>
              </a:rPr>
              <a:t>2004</a:t>
            </a:r>
            <a:endParaRPr lang="ja-JP" altLang="en-US" dirty="0">
              <a:solidFill>
                <a:prstClr val="white"/>
              </a:solidFill>
              <a:latin typeface="Calibri"/>
              <a:ea typeface="ＭＳ Ｐゴシック"/>
              <a:cs typeface="Osaka" charset="0"/>
            </a:endParaRPr>
          </a:p>
        </p:txBody>
      </p:sp>
      <p:pic>
        <p:nvPicPr>
          <p:cNvPr id="58" name="Picture 2" descr="Rotation of ITRP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40" y="3245023"/>
            <a:ext cx="1574599" cy="1180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" name="TextBox 12"/>
          <p:cNvSpPr txBox="1">
            <a:spLocks noChangeArrowheads="1"/>
          </p:cNvSpPr>
          <p:nvPr/>
        </p:nvSpPr>
        <p:spPr bwMode="auto">
          <a:xfrm>
            <a:off x="6541837" y="2925368"/>
            <a:ext cx="837832" cy="34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5" rIns="91431" bIns="45715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en-GB" altLang="ja-JP" sz="1600" dirty="0">
                <a:solidFill>
                  <a:prstClr val="white"/>
                </a:solidFill>
              </a:rPr>
              <a:t>TDR 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317" y="724473"/>
            <a:ext cx="2720424" cy="461655"/>
          </a:xfrm>
          <a:prstGeom prst="rect">
            <a:avLst/>
          </a:prstGeom>
          <a:solidFill>
            <a:schemeClr val="accent5">
              <a:lumMod val="40000"/>
              <a:lumOff val="60000"/>
              <a:alpha val="47000"/>
            </a:schemeClr>
          </a:solidFill>
          <a:ln>
            <a:noFill/>
          </a:ln>
        </p:spPr>
        <p:txBody>
          <a:bodyPr wrap="square" lIns="91431" tIns="45715" rIns="91431" bIns="45715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400" dirty="0">
                <a:solidFill>
                  <a:prstClr val="black"/>
                </a:solidFill>
                <a:latin typeface="Calibri"/>
                <a:ea typeface="ＭＳ Ｐゴシック"/>
                <a:cs typeface="Osaka" charset="0"/>
              </a:rPr>
              <a:t>1980’ ~  Basic Study </a:t>
            </a:r>
            <a:endParaRPr lang="ja-JP" altLang="en-US" sz="2400" dirty="0">
              <a:solidFill>
                <a:prstClr val="black"/>
              </a:solidFill>
              <a:latin typeface="Calibri"/>
              <a:ea typeface="ＭＳ Ｐゴシック"/>
              <a:cs typeface="Osaka" charset="0"/>
            </a:endParaRPr>
          </a:p>
        </p:txBody>
      </p:sp>
      <p:pic>
        <p:nvPicPr>
          <p:cNvPr id="61" name="Picture 2" descr="http://sphotos-a.ak.fbcdn.net/hphotos-ak-prn2/971231_600912173260565_2028028656_n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60002" y="5034770"/>
            <a:ext cx="1216465" cy="145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テキスト ボックス 8"/>
          <p:cNvSpPr txBox="1"/>
          <p:nvPr/>
        </p:nvSpPr>
        <p:spPr>
          <a:xfrm>
            <a:off x="6852354" y="6035200"/>
            <a:ext cx="12241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>
                <a:solidFill>
                  <a:prstClr val="white"/>
                </a:solidFill>
                <a:latin typeface="Calibri"/>
                <a:ea typeface="ＭＳ Ｐゴシック"/>
                <a:cs typeface="Osaka" charset="0"/>
              </a:rPr>
              <a:t>2013.6.12</a:t>
            </a:r>
            <a:endParaRPr lang="ja-JP" altLang="en-US" sz="2000" dirty="0">
              <a:solidFill>
                <a:prstClr val="white"/>
              </a:solidFill>
              <a:latin typeface="Calibri"/>
              <a:ea typeface="ＭＳ Ｐゴシック"/>
              <a:cs typeface="Osaka" charset="0"/>
            </a:endParaRPr>
          </a:p>
        </p:txBody>
      </p:sp>
      <p:sp>
        <p:nvSpPr>
          <p:cNvPr id="65" name="Text Box 38"/>
          <p:cNvSpPr txBox="1">
            <a:spLocks noChangeArrowheads="1"/>
          </p:cNvSpPr>
          <p:nvPr/>
        </p:nvSpPr>
        <p:spPr bwMode="auto">
          <a:xfrm>
            <a:off x="7355161" y="1158144"/>
            <a:ext cx="5269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defTabSz="457107" fontAlgn="base">
              <a:spcBef>
                <a:spcPct val="0"/>
              </a:spcBef>
              <a:spcAft>
                <a:spcPct val="0"/>
              </a:spcAft>
            </a:pPr>
            <a:r>
              <a:rPr kumimoji="0" lang="en-GB" altLang="ja-JP" sz="2000" dirty="0" smtClean="0">
                <a:solidFill>
                  <a:srgbClr val="558ED5"/>
                </a:solidFill>
              </a:rPr>
              <a:t>‘14</a:t>
            </a:r>
            <a:endParaRPr kumimoji="0" lang="en-GB" altLang="ja-JP" sz="2000" dirty="0">
              <a:solidFill>
                <a:srgbClr val="558ED5"/>
              </a:solidFill>
            </a:endParaRPr>
          </a:p>
        </p:txBody>
      </p:sp>
      <p:sp>
        <p:nvSpPr>
          <p:cNvPr id="66" name="Line 37"/>
          <p:cNvSpPr>
            <a:spLocks noChangeShapeType="1"/>
          </p:cNvSpPr>
          <p:nvPr/>
        </p:nvSpPr>
        <p:spPr bwMode="auto">
          <a:xfrm>
            <a:off x="7522174" y="1490916"/>
            <a:ext cx="0" cy="860424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457107" fontAlgn="base">
              <a:spcBef>
                <a:spcPct val="0"/>
              </a:spcBef>
              <a:spcAft>
                <a:spcPct val="0"/>
              </a:spcAft>
            </a:pPr>
            <a:endParaRPr lang="ja-JP" altLang="en-US" sz="2400">
              <a:solidFill>
                <a:prstClr val="black"/>
              </a:solidFill>
              <a:latin typeface="Calibri"/>
              <a:ea typeface="ＭＳ Ｐゴシック"/>
              <a:cs typeface="Osaka" charset="0"/>
            </a:endParaRPr>
          </a:p>
        </p:txBody>
      </p:sp>
      <p:sp>
        <p:nvSpPr>
          <p:cNvPr id="7" name="下矢印 6"/>
          <p:cNvSpPr/>
          <p:nvPr/>
        </p:nvSpPr>
        <p:spPr bwMode="auto">
          <a:xfrm>
            <a:off x="7072901" y="4499139"/>
            <a:ext cx="276225" cy="420966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solidFill>
                <a:prstClr val="black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4" name="Rectangle 14"/>
          <p:cNvSpPr>
            <a:spLocks noChangeArrowheads="1"/>
          </p:cNvSpPr>
          <p:nvPr/>
        </p:nvSpPr>
        <p:spPr bwMode="auto">
          <a:xfrm>
            <a:off x="529551" y="1884742"/>
            <a:ext cx="1930400" cy="478566"/>
          </a:xfrm>
          <a:prstGeom prst="rect">
            <a:avLst/>
          </a:prstGeom>
          <a:gradFill flip="none" rotWithShape="1">
            <a:gsLst>
              <a:gs pos="0">
                <a:srgbClr val="3366FF"/>
              </a:gs>
              <a:gs pos="100000">
                <a:srgbClr val="000090"/>
              </a:gs>
            </a:gsLst>
            <a:lin ang="0" scaled="1"/>
            <a:tileRect/>
          </a:gra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457107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de-DE" sz="2400" dirty="0">
              <a:solidFill>
                <a:prstClr val="black"/>
              </a:solidFill>
              <a:latin typeface="Calibri"/>
              <a:ea typeface="Osaka" charset="0"/>
              <a:cs typeface="Osaka" charset="0"/>
            </a:endParaRPr>
          </a:p>
        </p:txBody>
      </p:sp>
      <p:pic>
        <p:nvPicPr>
          <p:cNvPr id="23575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9752" y="2021046"/>
            <a:ext cx="866634" cy="1140795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7" name="Line 37"/>
          <p:cNvSpPr>
            <a:spLocks noChangeShapeType="1"/>
          </p:cNvSpPr>
          <p:nvPr/>
        </p:nvSpPr>
        <p:spPr bwMode="auto">
          <a:xfrm>
            <a:off x="8224643" y="1474419"/>
            <a:ext cx="0" cy="860424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457107" fontAlgn="base">
              <a:spcBef>
                <a:spcPct val="0"/>
              </a:spcBef>
              <a:spcAft>
                <a:spcPct val="0"/>
              </a:spcAft>
            </a:pPr>
            <a:endParaRPr lang="ja-JP" altLang="en-US" sz="2400">
              <a:solidFill>
                <a:prstClr val="black"/>
              </a:solidFill>
              <a:latin typeface="Calibri"/>
              <a:ea typeface="ＭＳ Ｐゴシック"/>
              <a:cs typeface="Osaka" charset="0"/>
            </a:endParaRPr>
          </a:p>
        </p:txBody>
      </p:sp>
      <p:sp>
        <p:nvSpPr>
          <p:cNvPr id="68" name="Text Box 38"/>
          <p:cNvSpPr txBox="1">
            <a:spLocks noChangeArrowheads="1"/>
          </p:cNvSpPr>
          <p:nvPr/>
        </p:nvSpPr>
        <p:spPr bwMode="auto">
          <a:xfrm>
            <a:off x="8018445" y="1165872"/>
            <a:ext cx="5269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defTabSz="457107" fontAlgn="base">
              <a:spcBef>
                <a:spcPct val="0"/>
              </a:spcBef>
              <a:spcAft>
                <a:spcPct val="0"/>
              </a:spcAft>
            </a:pPr>
            <a:r>
              <a:rPr kumimoji="0" lang="en-GB" altLang="ja-JP" sz="2000" dirty="0" smtClean="0">
                <a:solidFill>
                  <a:srgbClr val="558ED5"/>
                </a:solidFill>
              </a:rPr>
              <a:t>‘15</a:t>
            </a:r>
            <a:endParaRPr kumimoji="0" lang="en-GB" altLang="ja-JP" sz="2000" dirty="0">
              <a:solidFill>
                <a:srgbClr val="558ED5"/>
              </a:solidFill>
            </a:endParaRPr>
          </a:p>
        </p:txBody>
      </p:sp>
      <p:sp>
        <p:nvSpPr>
          <p:cNvPr id="69" name="Line 37"/>
          <p:cNvSpPr>
            <a:spLocks noChangeShapeType="1"/>
          </p:cNvSpPr>
          <p:nvPr/>
        </p:nvSpPr>
        <p:spPr bwMode="auto">
          <a:xfrm>
            <a:off x="8897561" y="1453673"/>
            <a:ext cx="0" cy="860424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457107" fontAlgn="base">
              <a:spcBef>
                <a:spcPct val="0"/>
              </a:spcBef>
              <a:spcAft>
                <a:spcPct val="0"/>
              </a:spcAft>
            </a:pPr>
            <a:endParaRPr lang="ja-JP" altLang="en-US" sz="2400">
              <a:solidFill>
                <a:prstClr val="black"/>
              </a:solidFill>
              <a:latin typeface="Calibri"/>
              <a:ea typeface="ＭＳ Ｐゴシック"/>
              <a:cs typeface="Osaka" charset="0"/>
            </a:endParaRPr>
          </a:p>
        </p:txBody>
      </p:sp>
      <p:sp>
        <p:nvSpPr>
          <p:cNvPr id="70" name="Text Box 38"/>
          <p:cNvSpPr txBox="1">
            <a:spLocks noChangeArrowheads="1"/>
          </p:cNvSpPr>
          <p:nvPr/>
        </p:nvSpPr>
        <p:spPr bwMode="auto">
          <a:xfrm>
            <a:off x="8642367" y="1155006"/>
            <a:ext cx="5269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defTabSz="457107" fontAlgn="base">
              <a:spcBef>
                <a:spcPct val="0"/>
              </a:spcBef>
              <a:spcAft>
                <a:spcPct val="0"/>
              </a:spcAft>
            </a:pPr>
            <a:r>
              <a:rPr kumimoji="0" lang="en-GB" altLang="ja-JP" sz="2000" dirty="0" smtClean="0">
                <a:solidFill>
                  <a:srgbClr val="FF0000"/>
                </a:solidFill>
              </a:rPr>
              <a:t>‘16</a:t>
            </a:r>
            <a:endParaRPr kumimoji="0" lang="en-GB" altLang="ja-JP" sz="2000" dirty="0">
              <a:solidFill>
                <a:srgbClr val="FF0000"/>
              </a:solidFill>
            </a:endParaRPr>
          </a:p>
        </p:txBody>
      </p:sp>
      <p:pic>
        <p:nvPicPr>
          <p:cNvPr id="7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2956" y="2730048"/>
            <a:ext cx="854700" cy="1202171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2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2767" y="2730048"/>
            <a:ext cx="989410" cy="1294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5" name="Text Box 44"/>
          <p:cNvSpPr txBox="1">
            <a:spLocks noChangeArrowheads="1"/>
          </p:cNvSpPr>
          <p:nvPr/>
        </p:nvSpPr>
        <p:spPr bwMode="auto">
          <a:xfrm>
            <a:off x="6376280" y="3909402"/>
            <a:ext cx="2571376" cy="584765"/>
          </a:xfrm>
          <a:prstGeom prst="rect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txBody>
          <a:bodyPr wrap="squar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defTabSz="457107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600" b="1" dirty="0" smtClean="0">
                <a:solidFill>
                  <a:prstClr val="black"/>
                </a:solidFill>
              </a:rPr>
              <a:t>TDR in 2013, </a:t>
            </a:r>
          </a:p>
          <a:p>
            <a:pPr defTabSz="457107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600" b="1" dirty="0">
                <a:solidFill>
                  <a:prstClr val="black"/>
                </a:solidFill>
              </a:rPr>
              <a:t> </a:t>
            </a:r>
            <a:r>
              <a:rPr kumimoji="0" lang="en-US" altLang="ja-JP" sz="1600" b="1" dirty="0" smtClean="0">
                <a:solidFill>
                  <a:prstClr val="black"/>
                </a:solidFill>
              </a:rPr>
              <a:t>          </a:t>
            </a:r>
            <a:r>
              <a:rPr kumimoji="0" lang="en-US" altLang="ja-JP" sz="1600" b="1" dirty="0" err="1" smtClean="0">
                <a:solidFill>
                  <a:prstClr val="black"/>
                </a:solidFill>
              </a:rPr>
              <a:t>Prog</a:t>
            </a:r>
            <a:r>
              <a:rPr kumimoji="0" lang="en-US" altLang="ja-JP" sz="1600" b="1" dirty="0" smtClean="0">
                <a:solidFill>
                  <a:prstClr val="black"/>
                </a:solidFill>
              </a:rPr>
              <a:t>. Rep. in 2015</a:t>
            </a:r>
            <a:endParaRPr kumimoji="0" lang="en-US" altLang="ja-JP" sz="1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65232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7" y="87909"/>
            <a:ext cx="7481455" cy="500303"/>
          </a:xfrm>
          <a:solidFill>
            <a:schemeClr val="bg1"/>
          </a:solidFill>
        </p:spPr>
        <p:txBody>
          <a:bodyPr anchor="ctr">
            <a:noAutofit/>
          </a:bodyPr>
          <a:lstStyle/>
          <a:p>
            <a:pPr algn="ctr">
              <a:defRPr/>
            </a:pPr>
            <a:r>
              <a:rPr lang="en-US" altLang="ja-JP" sz="3600" b="1" dirty="0" smtClean="0">
                <a:latin typeface="+mn-lt"/>
              </a:rPr>
              <a:t>ILC Acc</a:t>
            </a:r>
            <a:r>
              <a:rPr lang="en-US" altLang="ja-JP" sz="3600" b="1" dirty="0">
                <a:latin typeface="+mn-lt"/>
              </a:rPr>
              <a:t>.</a:t>
            </a:r>
            <a:r>
              <a:rPr lang="en-US" altLang="ja-JP" sz="3600" b="1" dirty="0" smtClean="0">
                <a:latin typeface="+mn-lt"/>
              </a:rPr>
              <a:t> Design Overview  (in TDR)</a:t>
            </a:r>
            <a:endParaRPr lang="en-GB" sz="3600" b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6671740" y="6390216"/>
            <a:ext cx="2133600" cy="365125"/>
          </a:xfrm>
        </p:spPr>
        <p:txBody>
          <a:bodyPr/>
          <a:lstStyle/>
          <a:p>
            <a:pPr algn="r"/>
            <a:fld id="{DC0A8B60-5C01-C045-B858-59631D469114}" type="slidenum">
              <a:rPr kumimoji="1" lang="ja-JP" altLang="en-US" smtClean="0">
                <a:solidFill>
                  <a:srgbClr val="A6A6A6"/>
                </a:solidFill>
                <a:latin typeface="Calibri"/>
                <a:ea typeface="ＭＳ Ｐゴシック"/>
              </a:rPr>
              <a:pPr algn="r"/>
              <a:t>6</a:t>
            </a:fld>
            <a:endParaRPr kumimoji="1" lang="ja-JP" altLang="en-US" dirty="0">
              <a:solidFill>
                <a:srgbClr val="A6A6A6"/>
              </a:solidFill>
              <a:latin typeface="Calibri"/>
              <a:ea typeface="ＭＳ Ｐゴシック"/>
            </a:endParaRP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2"/>
          </p:nvPr>
        </p:nvSpPr>
        <p:spPr>
          <a:xfrm>
            <a:off x="250351" y="6384645"/>
            <a:ext cx="1759527" cy="365125"/>
          </a:xfrm>
        </p:spPr>
        <p:txBody>
          <a:bodyPr/>
          <a:lstStyle/>
          <a:p>
            <a:r>
              <a:rPr kumimoji="1" lang="en-US" altLang="ja-JP" smtClean="0">
                <a:solidFill>
                  <a:srgbClr val="A6A6A6"/>
                </a:solidFill>
                <a:ea typeface="ＭＳ Ｐゴシック"/>
              </a:rPr>
              <a:t>A. Yamamoto, 160601</a:t>
            </a:r>
            <a:endParaRPr kumimoji="1" lang="ja-JP" altLang="en-US" dirty="0">
              <a:solidFill>
                <a:srgbClr val="A6A6A6"/>
              </a:solidFill>
              <a:ea typeface="ＭＳ Ｐゴシック"/>
            </a:endParaRPr>
          </a:p>
        </p:txBody>
      </p:sp>
      <p:sp>
        <p:nvSpPr>
          <p:cNvPr id="38" name="正方形/長方形 37"/>
          <p:cNvSpPr/>
          <p:nvPr/>
        </p:nvSpPr>
        <p:spPr>
          <a:xfrm rot="20646862">
            <a:off x="-70011" y="1798233"/>
            <a:ext cx="7866509" cy="30327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24580" name="Picture 5" descr="OT0105H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695" y="1080804"/>
            <a:ext cx="8715375" cy="325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TextBox 9"/>
          <p:cNvSpPr txBox="1">
            <a:spLocks noChangeArrowheads="1"/>
          </p:cNvSpPr>
          <p:nvPr/>
        </p:nvSpPr>
        <p:spPr bwMode="auto">
          <a:xfrm>
            <a:off x="5217089" y="1769816"/>
            <a:ext cx="1235456" cy="30776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016"/>
            <a:r>
              <a:rPr kumimoji="0" lang="en-US" sz="1400" dirty="0">
                <a:solidFill>
                  <a:prstClr val="black"/>
                </a:solidFill>
              </a:rPr>
              <a:t>e</a:t>
            </a:r>
            <a:r>
              <a:rPr kumimoji="0" lang="en-US" sz="1400" dirty="0" smtClean="0">
                <a:solidFill>
                  <a:prstClr val="black"/>
                </a:solidFill>
              </a:rPr>
              <a:t>- Source</a:t>
            </a:r>
            <a:endParaRPr kumimoji="0" lang="en-GB" sz="1400" dirty="0">
              <a:solidFill>
                <a:prstClr val="black"/>
              </a:solidFill>
            </a:endParaRPr>
          </a:p>
        </p:txBody>
      </p:sp>
      <p:sp>
        <p:nvSpPr>
          <p:cNvPr id="56" name="正方形/長方形 55"/>
          <p:cNvSpPr/>
          <p:nvPr/>
        </p:nvSpPr>
        <p:spPr>
          <a:xfrm rot="20646862">
            <a:off x="996267" y="3258444"/>
            <a:ext cx="7866509" cy="30327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598" name="TextBox 32"/>
          <p:cNvSpPr txBox="1">
            <a:spLocks noChangeArrowheads="1"/>
          </p:cNvSpPr>
          <p:nvPr/>
        </p:nvSpPr>
        <p:spPr bwMode="auto">
          <a:xfrm>
            <a:off x="6955641" y="2447140"/>
            <a:ext cx="1976336" cy="30776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square"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016"/>
            <a:r>
              <a:rPr kumimoji="0" lang="en-US" sz="1400" dirty="0">
                <a:solidFill>
                  <a:srgbClr val="000000"/>
                </a:solidFill>
              </a:rPr>
              <a:t>e</a:t>
            </a:r>
            <a:r>
              <a:rPr kumimoji="0" lang="en-US" sz="1400" dirty="0" smtClean="0">
                <a:solidFill>
                  <a:srgbClr val="000000"/>
                </a:solidFill>
              </a:rPr>
              <a:t>+ Main </a:t>
            </a:r>
            <a:r>
              <a:rPr kumimoji="0" lang="en-US" sz="1400" dirty="0" err="1" smtClean="0">
                <a:solidFill>
                  <a:srgbClr val="000000"/>
                </a:solidFill>
              </a:rPr>
              <a:t>Liinac</a:t>
            </a:r>
            <a:endParaRPr kumimoji="0" lang="en-GB" sz="1400" dirty="0">
              <a:solidFill>
                <a:srgbClr val="000000"/>
              </a:solidFill>
            </a:endParaRPr>
          </a:p>
        </p:txBody>
      </p:sp>
      <p:sp>
        <p:nvSpPr>
          <p:cNvPr id="24584" name="TextBox 15"/>
          <p:cNvSpPr txBox="1">
            <a:spLocks noChangeArrowheads="1"/>
          </p:cNvSpPr>
          <p:nvPr/>
        </p:nvSpPr>
        <p:spPr bwMode="auto">
          <a:xfrm>
            <a:off x="2920993" y="3545354"/>
            <a:ext cx="1279525" cy="30776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016"/>
            <a:r>
              <a:rPr kumimoji="0" lang="en-US" sz="1400" dirty="0">
                <a:solidFill>
                  <a:prstClr val="black"/>
                </a:solidFill>
              </a:rPr>
              <a:t>e</a:t>
            </a:r>
            <a:r>
              <a:rPr kumimoji="0" lang="en-US" sz="1400" dirty="0" smtClean="0">
                <a:solidFill>
                  <a:prstClr val="black"/>
                </a:solidFill>
              </a:rPr>
              <a:t>+ Source</a:t>
            </a:r>
            <a:endParaRPr kumimoji="0" lang="en-GB" sz="1400" dirty="0">
              <a:solidFill>
                <a:prstClr val="black"/>
              </a:solidFill>
            </a:endParaRPr>
          </a:p>
        </p:txBody>
      </p:sp>
      <p:sp>
        <p:nvSpPr>
          <p:cNvPr id="24593" name="TextBox 25"/>
          <p:cNvSpPr txBox="1">
            <a:spLocks noChangeArrowheads="1"/>
          </p:cNvSpPr>
          <p:nvPr/>
        </p:nvSpPr>
        <p:spPr bwMode="auto">
          <a:xfrm>
            <a:off x="978456" y="3957111"/>
            <a:ext cx="2080945" cy="276989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square"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016"/>
            <a:r>
              <a:rPr kumimoji="0" lang="en-US" sz="1200" dirty="0"/>
              <a:t>e</a:t>
            </a:r>
            <a:r>
              <a:rPr kumimoji="0" lang="en-US" sz="1200" dirty="0" smtClean="0"/>
              <a:t>- Main </a:t>
            </a:r>
            <a:r>
              <a:rPr kumimoji="0" lang="en-US" sz="1200" dirty="0" err="1" smtClean="0"/>
              <a:t>Linac</a:t>
            </a:r>
            <a:endParaRPr kumimoji="0" lang="en-GB" sz="1200" dirty="0"/>
          </a:p>
        </p:txBody>
      </p:sp>
      <p:sp>
        <p:nvSpPr>
          <p:cNvPr id="39" name="正方形/長方形 38"/>
          <p:cNvSpPr/>
          <p:nvPr/>
        </p:nvSpPr>
        <p:spPr>
          <a:xfrm>
            <a:off x="6249674" y="2754906"/>
            <a:ext cx="2360048" cy="975109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37" name="コンテンツ プレースホルダ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3320864"/>
              </p:ext>
            </p:extLst>
          </p:nvPr>
        </p:nvGraphicFramePr>
        <p:xfrm>
          <a:off x="6123719" y="3400192"/>
          <a:ext cx="2972833" cy="2976217"/>
        </p:xfrm>
        <a:graphic>
          <a:graphicData uri="http://schemas.openxmlformats.org/drawingml/2006/table">
            <a:tbl>
              <a:tblPr firstRow="1">
                <a:tableStyleId>{93296810-A885-4BE3-A3E7-6D5BEEA58F35}</a:tableStyleId>
              </a:tblPr>
              <a:tblGrid>
                <a:gridCol w="1605513"/>
                <a:gridCol w="1367320"/>
              </a:tblGrid>
              <a:tr h="28577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Item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Osaka" pitchFamily="-108" charset="-128"/>
                          <a:cs typeface="Osaka" pitchFamily="-108" charset="-128"/>
                        </a:rPr>
                        <a:t>Parameters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28577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C.M. Energy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500 </a:t>
                      </a:r>
                      <a:r>
                        <a:rPr kumimoji="1" lang="en-US" altLang="ja-JP" sz="1400" b="1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GeV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28577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8" charset="-128"/>
                          <a:cs typeface="Osaka" pitchFamily="-108" charset="-128"/>
                        </a:rPr>
                        <a:t>Length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8" charset="-128"/>
                          <a:cs typeface="Osaka" pitchFamily="-108" charset="-128"/>
                        </a:rPr>
                        <a:t>31 km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28577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Luminosity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1.8 x10</a:t>
                      </a:r>
                      <a:r>
                        <a:rPr kumimoji="1" lang="en-US" altLang="ja-JP" sz="1400" b="1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34</a:t>
                      </a:r>
                      <a:r>
                        <a:rPr kumimoji="1" lang="en-US" altLang="ja-JP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1" lang="en-US" altLang="ja-JP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cm</a:t>
                      </a:r>
                      <a:r>
                        <a:rPr kumimoji="1" lang="en-US" altLang="ja-JP" sz="1400" b="1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-2</a:t>
                      </a:r>
                      <a:r>
                        <a:rPr kumimoji="1" lang="en-US" altLang="ja-JP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s</a:t>
                      </a:r>
                      <a:r>
                        <a:rPr kumimoji="1" lang="en-US" altLang="ja-JP" sz="1400" b="1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-1</a:t>
                      </a:r>
                      <a:endParaRPr kumimoji="1" lang="ja-JP" altLang="en-US" sz="1400" b="1" i="0" u="none" strike="noStrike" cap="none" normalizeH="0" baseline="3000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2445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Repetition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 Hz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26680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Beam Pulse  Period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0.73 </a:t>
                      </a:r>
                      <a:r>
                        <a:rPr kumimoji="1" lang="en-US" altLang="ja-JP" sz="1400" b="1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ms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29212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Beam Current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5.8 mA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29212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8" charset="-128"/>
                          <a:cs typeface="Osaka" pitchFamily="-108" charset="-128"/>
                        </a:rPr>
                        <a:t>Beam size (y) at FF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Osaka" pitchFamily="-108" charset="-128"/>
                          <a:cs typeface="Osaka" pitchFamily="-108" charset="-128"/>
                        </a:rPr>
                        <a:t>5.9</a:t>
                      </a: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8" charset="-128"/>
                          <a:cs typeface="Osaka" pitchFamily="-108" charset="-128"/>
                        </a:rPr>
                        <a:t> nm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44194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SRF Cavity G.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</a:t>
                      </a:r>
                      <a:r>
                        <a:rPr kumimoji="1" lang="en-US" altLang="ja-JP" sz="1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kumimoji="1" lang="ja-JP" altLang="en-US" sz="1400" b="1" i="0" u="none" strike="noStrike" cap="none" normalizeH="0" baseline="-25000" dirty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31.5</a:t>
                      </a:r>
                      <a:r>
                        <a:rPr kumimoji="1" lang="en-US" altLang="ja-JP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MV/</a:t>
                      </a:r>
                      <a:r>
                        <a:rPr kumimoji="1" lang="en-US" altLang="ja-JP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Q</a:t>
                      </a:r>
                      <a:r>
                        <a:rPr kumimoji="1" lang="en-US" altLang="ja-JP" sz="1400" b="1" u="none" strike="noStrike" cap="none" normalizeH="0" baseline="-25000" dirty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r>
                        <a:rPr kumimoji="1" lang="en-US" altLang="ja-JP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= 1x10 </a:t>
                      </a:r>
                      <a:r>
                        <a:rPr kumimoji="1" lang="en-US" altLang="ja-JP" sz="1400" b="1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10</a:t>
                      </a:r>
                      <a:endParaRPr kumimoji="1" lang="ja-JP" altLang="en-US" sz="1400" b="1" i="0" u="none" strike="noStrike" cap="none" normalizeH="0" baseline="3000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</a:tbl>
          </a:graphicData>
        </a:graphic>
      </p:graphicFrame>
      <p:pic>
        <p:nvPicPr>
          <p:cNvPr id="28" name="Picture 2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47" y="4452527"/>
            <a:ext cx="6043112" cy="18733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  <p:pic>
        <p:nvPicPr>
          <p:cNvPr id="40" name="Picture 5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5183" y="5768354"/>
            <a:ext cx="1451821" cy="17379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テキスト ボックス 18"/>
          <p:cNvSpPr txBox="1"/>
          <p:nvPr/>
        </p:nvSpPr>
        <p:spPr>
          <a:xfrm>
            <a:off x="3438918" y="4742561"/>
            <a:ext cx="2172390" cy="338554"/>
          </a:xfrm>
          <a:prstGeom prst="rect">
            <a:avLst/>
          </a:prstGeom>
          <a:solidFill>
            <a:srgbClr val="3366FF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chemeClr val="bg1"/>
                </a:solidFill>
              </a:rPr>
              <a:t>Nano-beam Technology</a:t>
            </a:r>
            <a:endParaRPr kumimoji="1"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2055758" y="5270568"/>
            <a:ext cx="2569934" cy="338554"/>
          </a:xfrm>
          <a:prstGeom prst="rect">
            <a:avLst/>
          </a:prstGeom>
          <a:solidFill>
            <a:srgbClr val="3366FF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chemeClr val="bg1"/>
                </a:solidFill>
              </a:rPr>
              <a:t>SRF Accelerating Technology</a:t>
            </a:r>
            <a:endParaRPr kumimoji="1" lang="ja-JP" altLang="en-US" sz="1600" dirty="0">
              <a:solidFill>
                <a:schemeClr val="bg1"/>
              </a:solidFill>
            </a:endParaRPr>
          </a:p>
        </p:txBody>
      </p:sp>
      <p:cxnSp>
        <p:nvCxnSpPr>
          <p:cNvPr id="21" name="直線矢印コネクタ 20"/>
          <p:cNvCxnSpPr>
            <a:stCxn id="19" idx="1"/>
          </p:cNvCxnSpPr>
          <p:nvPr/>
        </p:nvCxnSpPr>
        <p:spPr>
          <a:xfrm flipH="1">
            <a:off x="1251110" y="4911838"/>
            <a:ext cx="2187808" cy="353943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直線矢印コネクタ 44"/>
          <p:cNvCxnSpPr/>
          <p:nvPr/>
        </p:nvCxnSpPr>
        <p:spPr>
          <a:xfrm>
            <a:off x="4521055" y="5050338"/>
            <a:ext cx="682952" cy="664038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2302064" y="3979316"/>
            <a:ext cx="1987042" cy="400110"/>
          </a:xfrm>
          <a:prstGeom prst="rect">
            <a:avLst/>
          </a:prstGeom>
          <a:solidFill>
            <a:srgbClr val="3366FF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srgbClr val="FFFF00"/>
                </a:solidFill>
              </a:rPr>
              <a:t>Key Technologies</a:t>
            </a:r>
            <a:endParaRPr kumimoji="1" lang="ja-JP" altLang="en-US" sz="2000" dirty="0">
              <a:solidFill>
                <a:srgbClr val="FFFF00"/>
              </a:solidFill>
            </a:endParaRPr>
          </a:p>
        </p:txBody>
      </p:sp>
      <p:sp>
        <p:nvSpPr>
          <p:cNvPr id="46" name="正方形/長方形 45"/>
          <p:cNvSpPr/>
          <p:nvPr/>
        </p:nvSpPr>
        <p:spPr>
          <a:xfrm rot="20646862">
            <a:off x="-53597" y="1894581"/>
            <a:ext cx="6703469" cy="22892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93696" y="2585629"/>
            <a:ext cx="14639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Physics Detectors</a:t>
            </a:r>
            <a:endParaRPr kumimoji="1" lang="ja-JP" altLang="en-US" sz="1600" dirty="0"/>
          </a:p>
        </p:txBody>
      </p:sp>
      <p:sp>
        <p:nvSpPr>
          <p:cNvPr id="24581" name="TextBox 6"/>
          <p:cNvSpPr txBox="1">
            <a:spLocks noChangeArrowheads="1"/>
          </p:cNvSpPr>
          <p:nvPr/>
        </p:nvSpPr>
        <p:spPr bwMode="auto">
          <a:xfrm>
            <a:off x="2843302" y="1458329"/>
            <a:ext cx="1322266" cy="30776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016"/>
            <a:r>
              <a:rPr kumimoji="0" lang="en-US" sz="1400" dirty="0" smtClean="0">
                <a:solidFill>
                  <a:prstClr val="black"/>
                </a:solidFill>
              </a:rPr>
              <a:t>Damping Ring</a:t>
            </a:r>
            <a:endParaRPr kumimoji="0" lang="en-GB" sz="1400" dirty="0">
              <a:solidFill>
                <a:prstClr val="black"/>
              </a:solidFill>
            </a:endParaRPr>
          </a:p>
        </p:txBody>
      </p:sp>
      <p:pic>
        <p:nvPicPr>
          <p:cNvPr id="26" name="Picture 8" descr="ILDhall2s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0351" y="1142629"/>
            <a:ext cx="1671899" cy="1414038"/>
          </a:xfrm>
          <a:prstGeom prst="rect">
            <a:avLst/>
          </a:prstGeom>
          <a:noFill/>
          <a:ln w="12700" cmpd="sng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直線矢印コネクタ 3"/>
          <p:cNvCxnSpPr/>
          <p:nvPr/>
        </p:nvCxnSpPr>
        <p:spPr bwMode="auto">
          <a:xfrm>
            <a:off x="1377931" y="1954477"/>
            <a:ext cx="2995078" cy="116714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559453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>
          <a:xfrm>
            <a:off x="287380" y="1340768"/>
            <a:ext cx="8268991" cy="52565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0101" y="788036"/>
            <a:ext cx="7101802" cy="45879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alibri"/>
                <a:ea typeface="Osaka" charset="0"/>
                <a:cs typeface="Osaka" charset="0"/>
              </a:rPr>
              <a:t>125 </a:t>
            </a:r>
            <a:r>
              <a:rPr lang="en-US" sz="2400" dirty="0" err="1">
                <a:solidFill>
                  <a:srgbClr val="FF0000"/>
                </a:solidFill>
                <a:latin typeface="Calibri"/>
                <a:ea typeface="Osaka" charset="0"/>
                <a:cs typeface="Osaka" charset="0"/>
              </a:rPr>
              <a:t>GeV</a:t>
            </a:r>
            <a:r>
              <a:rPr lang="en-US" sz="2400" dirty="0">
                <a:solidFill>
                  <a:srgbClr val="FF0000"/>
                </a:solidFill>
                <a:latin typeface="Calibri"/>
                <a:ea typeface="Osaka" charset="0"/>
                <a:cs typeface="Osaka" charset="0"/>
              </a:rPr>
              <a:t> Higgs d</a:t>
            </a:r>
            <a:r>
              <a:rPr lang="en-US" sz="2400" dirty="0" smtClean="0">
                <a:solidFill>
                  <a:srgbClr val="FF0000"/>
                </a:solidFill>
                <a:latin typeface="Calibri"/>
                <a:ea typeface="Osaka" charset="0"/>
                <a:cs typeface="Osaka" charset="0"/>
              </a:rPr>
              <a:t>iscovery </a:t>
            </a:r>
            <a:r>
              <a:rPr lang="en-US" sz="2400" dirty="0" smtClean="0">
                <a:solidFill>
                  <a:srgbClr val="008000"/>
                </a:solidFill>
                <a:latin typeface="Calibri"/>
                <a:ea typeface="Osaka" charset="0"/>
                <a:cs typeface="Osaka" charset="0"/>
              </a:rPr>
              <a:t>reinforcing the ILC importance</a:t>
            </a:r>
            <a:endParaRPr lang="en-US" sz="2400" dirty="0">
              <a:solidFill>
                <a:srgbClr val="008000"/>
              </a:solidFill>
              <a:latin typeface="Calibri"/>
              <a:ea typeface="Osaka" charset="0"/>
              <a:cs typeface="Osaka" charset="0"/>
            </a:endParaRPr>
          </a:p>
        </p:txBody>
      </p:sp>
      <p:sp>
        <p:nvSpPr>
          <p:cNvPr id="8" name="正方形/長方形 4"/>
          <p:cNvSpPr/>
          <p:nvPr/>
        </p:nvSpPr>
        <p:spPr bwMode="auto">
          <a:xfrm>
            <a:off x="741455" y="1523686"/>
            <a:ext cx="7557395" cy="4262429"/>
          </a:xfrm>
          <a:prstGeom prst="rect">
            <a:avLst/>
          </a:prstGeom>
          <a:solidFill>
            <a:srgbClr val="000090"/>
          </a:solidFill>
          <a:ln w="9525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200" dirty="0">
              <a:solidFill>
                <a:prstClr val="black"/>
              </a:solidFill>
              <a:latin typeface="Calibri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9" name="グループ化 52"/>
          <p:cNvGrpSpPr>
            <a:grpSpLocks/>
          </p:cNvGrpSpPr>
          <p:nvPr/>
        </p:nvGrpSpPr>
        <p:grpSpPr bwMode="auto">
          <a:xfrm>
            <a:off x="346296" y="1523686"/>
            <a:ext cx="8174592" cy="4894188"/>
            <a:chOff x="585100" y="1526608"/>
            <a:chExt cx="8174275" cy="4894843"/>
          </a:xfrm>
          <a:solidFill>
            <a:schemeClr val="bg1"/>
          </a:solidFill>
        </p:grpSpPr>
        <p:cxnSp>
          <p:nvCxnSpPr>
            <p:cNvPr id="11" name="直線矢印コネクタ 6"/>
            <p:cNvCxnSpPr/>
            <p:nvPr/>
          </p:nvCxnSpPr>
          <p:spPr>
            <a:xfrm>
              <a:off x="1044225" y="5805973"/>
              <a:ext cx="7056167" cy="1587"/>
            </a:xfrm>
            <a:prstGeom prst="straightConnector1">
              <a:avLst/>
            </a:prstGeom>
            <a:grpFill/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矢印コネクタ 8"/>
            <p:cNvCxnSpPr/>
            <p:nvPr/>
          </p:nvCxnSpPr>
          <p:spPr>
            <a:xfrm rot="5400000" flipH="1" flipV="1">
              <a:off x="-972961" y="3788786"/>
              <a:ext cx="4032786" cy="1588"/>
            </a:xfrm>
            <a:prstGeom prst="straightConnector1">
              <a:avLst/>
            </a:prstGeom>
            <a:grpFill/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テキスト ボックス 9"/>
            <p:cNvSpPr txBox="1">
              <a:spLocks noChangeArrowheads="1"/>
            </p:cNvSpPr>
            <p:nvPr/>
          </p:nvSpPr>
          <p:spPr bwMode="auto">
            <a:xfrm>
              <a:off x="7223616" y="6013007"/>
              <a:ext cx="1535759" cy="37964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altLang="ja-JP" sz="1800" dirty="0" smtClean="0">
                  <a:latin typeface="Calibri"/>
                </a:rPr>
                <a:t>E </a:t>
              </a:r>
              <a:r>
                <a:rPr lang="en-US" altLang="ja-JP" sz="2800" baseline="-25000" dirty="0" smtClean="0">
                  <a:latin typeface="Calibri"/>
                </a:rPr>
                <a:t>cm</a:t>
              </a:r>
              <a:r>
                <a:rPr lang="ja-JP" altLang="en-US" sz="1800" dirty="0" smtClean="0">
                  <a:latin typeface="Calibri"/>
                </a:rPr>
                <a:t>　</a:t>
              </a:r>
              <a:r>
                <a:rPr lang="en-US" altLang="ja-JP" sz="1800" dirty="0" smtClean="0">
                  <a:latin typeface="Calibri"/>
                </a:rPr>
                <a:t>(</a:t>
              </a:r>
              <a:r>
                <a:rPr lang="en-US" altLang="ja-JP" sz="1800" dirty="0" err="1" smtClean="0">
                  <a:latin typeface="Calibri"/>
                </a:rPr>
                <a:t>GeV</a:t>
              </a:r>
              <a:r>
                <a:rPr lang="en-US" altLang="ja-JP" sz="1800" dirty="0" smtClean="0">
                  <a:latin typeface="Calibri"/>
                </a:rPr>
                <a:t>)</a:t>
              </a:r>
              <a:endParaRPr lang="ja-JP" altLang="en-US" sz="1800" dirty="0" smtClean="0">
                <a:latin typeface="Calibri"/>
              </a:endParaRPr>
            </a:p>
          </p:txBody>
        </p:sp>
        <p:cxnSp>
          <p:nvCxnSpPr>
            <p:cNvPr id="14" name="直線コネクタ 11"/>
            <p:cNvCxnSpPr/>
            <p:nvPr/>
          </p:nvCxnSpPr>
          <p:spPr>
            <a:xfrm rot="5400000">
              <a:off x="1583936" y="5913937"/>
              <a:ext cx="215929" cy="0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21"/>
            <p:cNvCxnSpPr/>
            <p:nvPr/>
          </p:nvCxnSpPr>
          <p:spPr>
            <a:xfrm rot="5400000">
              <a:off x="2879287" y="5913937"/>
              <a:ext cx="215929" cy="0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22"/>
            <p:cNvCxnSpPr/>
            <p:nvPr/>
          </p:nvCxnSpPr>
          <p:spPr>
            <a:xfrm rot="5400000">
              <a:off x="4104790" y="5913937"/>
              <a:ext cx="215929" cy="0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23"/>
            <p:cNvCxnSpPr/>
            <p:nvPr/>
          </p:nvCxnSpPr>
          <p:spPr>
            <a:xfrm rot="5400000">
              <a:off x="5328705" y="5913937"/>
              <a:ext cx="215929" cy="0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24"/>
            <p:cNvCxnSpPr/>
            <p:nvPr/>
          </p:nvCxnSpPr>
          <p:spPr>
            <a:xfrm rot="5400000">
              <a:off x="6624055" y="5913937"/>
              <a:ext cx="215929" cy="0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テキスト ボックス 26"/>
            <p:cNvSpPr txBox="1">
              <a:spLocks noChangeArrowheads="1"/>
            </p:cNvSpPr>
            <p:nvPr/>
          </p:nvSpPr>
          <p:spPr bwMode="auto">
            <a:xfrm>
              <a:off x="1403648" y="6021288"/>
              <a:ext cx="612569" cy="40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altLang="ja-JP" sz="2000" dirty="0" smtClean="0">
                  <a:solidFill>
                    <a:prstClr val="black"/>
                  </a:solidFill>
                  <a:latin typeface="Calibri"/>
                </a:rPr>
                <a:t>200</a:t>
              </a:r>
              <a:endParaRPr lang="ja-JP" altLang="en-US" sz="2000" dirty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0" name="テキスト ボックス 27"/>
            <p:cNvSpPr txBox="1">
              <a:spLocks noChangeArrowheads="1"/>
            </p:cNvSpPr>
            <p:nvPr/>
          </p:nvSpPr>
          <p:spPr bwMode="auto">
            <a:xfrm>
              <a:off x="2627784" y="6021288"/>
              <a:ext cx="612569" cy="40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altLang="ja-JP" sz="2000" dirty="0" smtClean="0">
                  <a:solidFill>
                    <a:prstClr val="black"/>
                  </a:solidFill>
                  <a:latin typeface="Calibri"/>
                </a:rPr>
                <a:t>300</a:t>
              </a:r>
              <a:endParaRPr lang="ja-JP" altLang="en-US" sz="2000" dirty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1" name="テキスト ボックス 28"/>
            <p:cNvSpPr txBox="1">
              <a:spLocks noChangeArrowheads="1"/>
            </p:cNvSpPr>
            <p:nvPr/>
          </p:nvSpPr>
          <p:spPr bwMode="auto">
            <a:xfrm>
              <a:off x="3923928" y="6021288"/>
              <a:ext cx="612569" cy="40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altLang="ja-JP" sz="2000" dirty="0" smtClean="0">
                  <a:solidFill>
                    <a:prstClr val="black"/>
                  </a:solidFill>
                  <a:latin typeface="Calibri"/>
                </a:rPr>
                <a:t>400</a:t>
              </a:r>
              <a:endParaRPr lang="ja-JP" altLang="en-US" sz="2000" dirty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2" name="テキスト ボックス 29"/>
            <p:cNvSpPr txBox="1">
              <a:spLocks noChangeArrowheads="1"/>
            </p:cNvSpPr>
            <p:nvPr/>
          </p:nvSpPr>
          <p:spPr bwMode="auto">
            <a:xfrm>
              <a:off x="5148064" y="6021288"/>
              <a:ext cx="612569" cy="40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altLang="ja-JP" sz="2000" dirty="0" smtClean="0">
                  <a:solidFill>
                    <a:prstClr val="black"/>
                  </a:solidFill>
                  <a:latin typeface="Calibri"/>
                </a:rPr>
                <a:t>500</a:t>
              </a:r>
              <a:endParaRPr lang="ja-JP" altLang="en-US" sz="2000" dirty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3" name="テキスト ボックス 30"/>
            <p:cNvSpPr txBox="1">
              <a:spLocks noChangeArrowheads="1"/>
            </p:cNvSpPr>
            <p:nvPr/>
          </p:nvSpPr>
          <p:spPr bwMode="auto">
            <a:xfrm>
              <a:off x="6444208" y="6021288"/>
              <a:ext cx="612569" cy="40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altLang="ja-JP" sz="2000" dirty="0" smtClean="0">
                  <a:solidFill>
                    <a:prstClr val="black"/>
                  </a:solidFill>
                  <a:latin typeface="Calibri"/>
                </a:rPr>
                <a:t>600</a:t>
              </a:r>
              <a:endParaRPr lang="ja-JP" altLang="en-US" sz="2000" dirty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4" name="テキスト ボックス 31"/>
            <p:cNvSpPr txBox="1">
              <a:spLocks noChangeArrowheads="1"/>
            </p:cNvSpPr>
            <p:nvPr/>
          </p:nvSpPr>
          <p:spPr bwMode="auto">
            <a:xfrm>
              <a:off x="1052821" y="1526608"/>
              <a:ext cx="2959889" cy="338599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altLang="ja-JP" sz="1600" dirty="0" smtClean="0">
                  <a:solidFill>
                    <a:srgbClr val="FFFFFF"/>
                  </a:solidFill>
                  <a:latin typeface="Calibri"/>
                </a:rPr>
                <a:t>Integrated Luminosity (ab</a:t>
              </a:r>
              <a:r>
                <a:rPr lang="en-US" altLang="ja-JP" sz="1600" baseline="30000" dirty="0" smtClean="0">
                  <a:solidFill>
                    <a:srgbClr val="FFFFFF"/>
                  </a:solidFill>
                  <a:latin typeface="Calibri"/>
                </a:rPr>
                <a:t>-1</a:t>
              </a:r>
              <a:r>
                <a:rPr lang="en-US" altLang="ja-JP" sz="1600" dirty="0" smtClean="0">
                  <a:solidFill>
                    <a:srgbClr val="FFFFFF"/>
                  </a:solidFill>
                  <a:latin typeface="Calibri"/>
                </a:rPr>
                <a:t>)</a:t>
              </a:r>
              <a:endParaRPr lang="ja-JP" altLang="en-US" sz="1600" dirty="0" smtClean="0">
                <a:solidFill>
                  <a:srgbClr val="FFFFFF"/>
                </a:solidFill>
                <a:latin typeface="Calibri"/>
              </a:endParaRPr>
            </a:p>
          </p:txBody>
        </p:sp>
        <p:cxnSp>
          <p:nvCxnSpPr>
            <p:cNvPr id="25" name="直線コネクタ 36"/>
            <p:cNvCxnSpPr/>
            <p:nvPr/>
          </p:nvCxnSpPr>
          <p:spPr>
            <a:xfrm>
              <a:off x="828334" y="1989116"/>
              <a:ext cx="215892" cy="0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37"/>
            <p:cNvCxnSpPr/>
            <p:nvPr/>
          </p:nvCxnSpPr>
          <p:spPr>
            <a:xfrm>
              <a:off x="828334" y="2852830"/>
              <a:ext cx="215892" cy="0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コネクタ 38"/>
            <p:cNvCxnSpPr/>
            <p:nvPr/>
          </p:nvCxnSpPr>
          <p:spPr>
            <a:xfrm>
              <a:off x="828334" y="3789580"/>
              <a:ext cx="215892" cy="0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39"/>
            <p:cNvCxnSpPr/>
            <p:nvPr/>
          </p:nvCxnSpPr>
          <p:spPr>
            <a:xfrm>
              <a:off x="828334" y="4724741"/>
              <a:ext cx="215892" cy="0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テキスト ボックス 41"/>
            <p:cNvSpPr txBox="1">
              <a:spLocks noChangeArrowheads="1"/>
            </p:cNvSpPr>
            <p:nvPr/>
          </p:nvSpPr>
          <p:spPr bwMode="auto">
            <a:xfrm>
              <a:off x="585100" y="3589498"/>
              <a:ext cx="327295" cy="40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altLang="ja-JP" sz="2000" dirty="0" smtClean="0">
                  <a:solidFill>
                    <a:prstClr val="black"/>
                  </a:solidFill>
                  <a:latin typeface="Calibri"/>
                </a:rPr>
                <a:t>1</a:t>
              </a:r>
              <a:endParaRPr lang="ja-JP" altLang="en-US" sz="2000" dirty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" name="テキスト ボックス 43"/>
            <p:cNvSpPr txBox="1">
              <a:spLocks noChangeArrowheads="1"/>
            </p:cNvSpPr>
            <p:nvPr/>
          </p:nvSpPr>
          <p:spPr bwMode="auto">
            <a:xfrm>
              <a:off x="586203" y="1770102"/>
              <a:ext cx="327295" cy="40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altLang="ja-JP" sz="2000" dirty="0" smtClean="0">
                  <a:solidFill>
                    <a:prstClr val="black"/>
                  </a:solidFill>
                  <a:latin typeface="Calibri"/>
                </a:rPr>
                <a:t>2</a:t>
              </a:r>
              <a:endParaRPr lang="ja-JP" altLang="en-US" sz="2000" dirty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1" name="テキスト ボックス 44"/>
            <p:cNvSpPr txBox="1"/>
            <p:nvPr/>
          </p:nvSpPr>
          <p:spPr>
            <a:xfrm>
              <a:off x="2034844" y="4690556"/>
              <a:ext cx="520525" cy="461727"/>
            </a:xfrm>
            <a:prstGeom prst="rect">
              <a:avLst/>
            </a:prstGeom>
            <a:solidFill>
              <a:srgbClr val="FFFF00"/>
            </a:solidFill>
            <a:effectLst>
              <a:softEdge rad="63500"/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ja-JP" sz="2400" dirty="0">
                  <a:solidFill>
                    <a:srgbClr val="FF0000"/>
                  </a:solidFill>
                  <a:latin typeface="Calibri"/>
                  <a:ea typeface="ＭＳ Ｐゴシック"/>
                </a:rPr>
                <a:t>HZ</a:t>
              </a:r>
              <a:endParaRPr lang="ja-JP" altLang="en-US" sz="2400" dirty="0">
                <a:solidFill>
                  <a:srgbClr val="FF0000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32" name="テキスト ボックス 46"/>
            <p:cNvSpPr txBox="1"/>
            <p:nvPr/>
          </p:nvSpPr>
          <p:spPr>
            <a:xfrm>
              <a:off x="3574390" y="4877505"/>
              <a:ext cx="412402" cy="523290"/>
            </a:xfrm>
            <a:prstGeom prst="rect">
              <a:avLst/>
            </a:prstGeom>
            <a:solidFill>
              <a:srgbClr val="FFFF00"/>
            </a:solidFill>
            <a:effectLst>
              <a:softEdge rad="63500"/>
            </a:effectLst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ja-JP" sz="2800" dirty="0" err="1">
                  <a:solidFill>
                    <a:srgbClr val="FF0000"/>
                  </a:solidFill>
                  <a:latin typeface="Calibri"/>
                  <a:ea typeface="ＭＳ Ｐゴシック"/>
                </a:rPr>
                <a:t>tt</a:t>
              </a:r>
              <a:endParaRPr lang="ja-JP" altLang="en-US" sz="2800" dirty="0">
                <a:solidFill>
                  <a:srgbClr val="FF0000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33" name="テキスト ボックス 47"/>
            <p:cNvSpPr txBox="1"/>
            <p:nvPr/>
          </p:nvSpPr>
          <p:spPr>
            <a:xfrm>
              <a:off x="4860032" y="1844824"/>
              <a:ext cx="712276" cy="461727"/>
            </a:xfrm>
            <a:prstGeom prst="rect">
              <a:avLst/>
            </a:prstGeom>
            <a:solidFill>
              <a:srgbClr val="FFFF00"/>
            </a:solidFill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ja-JP" sz="2400" dirty="0">
                  <a:solidFill>
                    <a:srgbClr val="FF0000"/>
                  </a:solidFill>
                  <a:latin typeface="Calibri"/>
                  <a:ea typeface="ＭＳ Ｐゴシック"/>
                </a:rPr>
                <a:t>HHZ</a:t>
              </a:r>
              <a:endParaRPr lang="ja-JP" altLang="en-US" sz="2400" dirty="0">
                <a:solidFill>
                  <a:srgbClr val="FF0000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34" name="テキスト ボックス 48"/>
            <p:cNvSpPr txBox="1"/>
            <p:nvPr/>
          </p:nvSpPr>
          <p:spPr>
            <a:xfrm>
              <a:off x="5638858" y="5262385"/>
              <a:ext cx="600622" cy="461727"/>
            </a:xfrm>
            <a:prstGeom prst="rect">
              <a:avLst/>
            </a:prstGeom>
            <a:solidFill>
              <a:srgbClr val="3399FF"/>
            </a:solidFill>
            <a:ln>
              <a:solidFill>
                <a:srgbClr val="0000FF"/>
              </a:solidFill>
            </a:ln>
            <a:effectLst>
              <a:softEdge rad="63500"/>
            </a:effectLst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ja-JP" sz="2400" dirty="0" err="1">
                  <a:solidFill>
                    <a:prstClr val="white"/>
                  </a:solidFill>
                  <a:latin typeface="Calibri"/>
                  <a:ea typeface="ＭＳ Ｐゴシック"/>
                </a:rPr>
                <a:t>ttH</a:t>
              </a:r>
              <a:endParaRPr lang="ja-JP" altLang="en-US" sz="2400" dirty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35" name="テキスト ボックス 50"/>
            <p:cNvSpPr txBox="1"/>
            <p:nvPr/>
          </p:nvSpPr>
          <p:spPr>
            <a:xfrm>
              <a:off x="2848968" y="4703516"/>
              <a:ext cx="749245" cy="461727"/>
            </a:xfrm>
            <a:prstGeom prst="rect">
              <a:avLst/>
            </a:prstGeom>
            <a:solidFill>
              <a:srgbClr val="FF9900"/>
            </a:solidFill>
            <a:effectLst>
              <a:softEdge rad="63500"/>
            </a:effectLst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ja-JP" sz="2400" dirty="0" err="1">
                  <a:solidFill>
                    <a:prstClr val="white"/>
                  </a:solidFill>
                  <a:latin typeface="Symbol" charset="2"/>
                  <a:ea typeface="ＭＳ Ｐゴシック"/>
                  <a:cs typeface="Symbol" charset="2"/>
                </a:rPr>
                <a:t>nn</a:t>
              </a:r>
              <a:r>
                <a:rPr lang="en-US" altLang="ja-JP" sz="2400" dirty="0" err="1">
                  <a:solidFill>
                    <a:prstClr val="white"/>
                  </a:solidFill>
                  <a:latin typeface="Calibri"/>
                  <a:ea typeface="ＭＳ Ｐゴシック"/>
                </a:rPr>
                <a:t>H</a:t>
              </a:r>
              <a:endParaRPr lang="ja-JP" altLang="en-US" sz="2400" dirty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sp>
        <p:nvSpPr>
          <p:cNvPr id="10" name="正方形/長方形 33"/>
          <p:cNvSpPr>
            <a:spLocks noChangeArrowheads="1"/>
          </p:cNvSpPr>
          <p:nvPr/>
        </p:nvSpPr>
        <p:spPr bwMode="auto">
          <a:xfrm>
            <a:off x="5137487" y="2660142"/>
            <a:ext cx="3406736" cy="15388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FFFF00"/>
            </a:solidFill>
          </a:ln>
          <a:extLst/>
        </p:spPr>
        <p:txBody>
          <a:bodyPr wrap="square">
            <a:spAutoFit/>
          </a:bodyPr>
          <a:lstStyle/>
          <a:p>
            <a:r>
              <a:rPr lang="en-US" altLang="ja-JP" sz="2400" b="1" dirty="0">
                <a:solidFill>
                  <a:srgbClr val="008000"/>
                </a:solidFill>
                <a:latin typeface="Calibri"/>
                <a:ea typeface="ＭＳ Ｐゴシック"/>
                <a:cs typeface="Osaka" charset="0"/>
              </a:rPr>
              <a:t>New Physics beyond SM:  </a:t>
            </a:r>
          </a:p>
          <a:p>
            <a:endParaRPr lang="en-US" altLang="ja-JP" sz="2000" dirty="0">
              <a:solidFill>
                <a:srgbClr val="FF0000"/>
              </a:solidFill>
              <a:latin typeface="Calibri"/>
              <a:ea typeface="ＭＳ Ｐゴシック"/>
              <a:cs typeface="Osaka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altLang="ja-JP" sz="1600" dirty="0">
                <a:solidFill>
                  <a:srgbClr val="000000"/>
                </a:solidFill>
                <a:latin typeface="Calibri"/>
                <a:ea typeface="ＭＳ Ｐゴシック"/>
                <a:cs typeface="Osaka" charset="0"/>
              </a:rPr>
              <a:t>Direct or indirect </a:t>
            </a:r>
            <a:r>
              <a:rPr lang="en-US" altLang="ja-JP" b="1" dirty="0">
                <a:solidFill>
                  <a:srgbClr val="FF0000"/>
                </a:solidFill>
                <a:latin typeface="Calibri"/>
                <a:ea typeface="ＭＳ Ｐゴシック"/>
                <a:cs typeface="Osaka" charset="0"/>
              </a:rPr>
              <a:t>DM searches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altLang="ja-JP" sz="1600" dirty="0">
                <a:solidFill>
                  <a:srgbClr val="000000"/>
                </a:solidFill>
                <a:latin typeface="Calibri"/>
                <a:ea typeface="ＭＳ Ｐゴシック"/>
                <a:cs typeface="Osaka" charset="0"/>
              </a:rPr>
              <a:t>Evidence for BSM physics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altLang="ja-JP" sz="1600" dirty="0">
                <a:solidFill>
                  <a:srgbClr val="000000"/>
                </a:solidFill>
                <a:latin typeface="Calibri"/>
                <a:ea typeface="ＭＳ Ｐゴシック"/>
                <a:cs typeface="Osaka" charset="0"/>
              </a:rPr>
              <a:t>Hints of a new mass scale</a:t>
            </a:r>
          </a:p>
        </p:txBody>
      </p:sp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3037" y="3586300"/>
            <a:ext cx="1273274" cy="811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2473" y="3541236"/>
            <a:ext cx="1345699" cy="879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5074" y="1638328"/>
            <a:ext cx="1338185" cy="897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9535" y="4275642"/>
            <a:ext cx="1373723" cy="931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正方形/長方形 33"/>
          <p:cNvSpPr>
            <a:spLocks noChangeArrowheads="1"/>
          </p:cNvSpPr>
          <p:nvPr/>
        </p:nvSpPr>
        <p:spPr bwMode="auto">
          <a:xfrm>
            <a:off x="1181809" y="2060848"/>
            <a:ext cx="3355276" cy="1446550"/>
          </a:xfrm>
          <a:prstGeom prst="rect">
            <a:avLst/>
          </a:prstGeom>
          <a:solidFill>
            <a:srgbClr val="CCFFCC"/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r>
              <a:rPr lang="en-US" altLang="ja-JP" sz="2400" b="1" dirty="0">
                <a:solidFill>
                  <a:srgbClr val="3366FF"/>
                </a:solidFill>
                <a:latin typeface="Calibri"/>
                <a:ea typeface="ＭＳ Ｐゴシック"/>
                <a:cs typeface="Osaka" charset="0"/>
              </a:rPr>
              <a:t>Physics confident</a:t>
            </a:r>
            <a:r>
              <a:rPr lang="en-US" altLang="ja-JP" sz="2400" dirty="0">
                <a:solidFill>
                  <a:srgbClr val="3366FF"/>
                </a:solidFill>
                <a:latin typeface="Calibri"/>
                <a:ea typeface="ＭＳ Ｐゴシック"/>
                <a:cs typeface="Osaka" charset="0"/>
              </a:rPr>
              <a:t>: </a:t>
            </a:r>
          </a:p>
          <a:p>
            <a:r>
              <a:rPr lang="en-US" altLang="ja-JP" dirty="0">
                <a:solidFill>
                  <a:srgbClr val="FF0000"/>
                </a:solidFill>
                <a:latin typeface="Calibri"/>
                <a:ea typeface="ＭＳ Ｐゴシック"/>
                <a:cs typeface="Osaka" charset="0"/>
              </a:rPr>
              <a:t>     </a:t>
            </a:r>
            <a:r>
              <a:rPr lang="en-US" altLang="ja-JP" dirty="0">
                <a:solidFill>
                  <a:srgbClr val="FF0000"/>
                </a:solidFill>
                <a:latin typeface="Calibri"/>
                <a:ea typeface="ＭＳ Ｐゴシック"/>
                <a:cs typeface="Osaka" charset="0"/>
                <a:sym typeface="Wingdings" panose="05000000000000000000" pitchFamily="2" charset="2"/>
              </a:rPr>
              <a:t></a:t>
            </a:r>
            <a:r>
              <a:rPr lang="en-US" altLang="ja-JP" b="1" dirty="0">
                <a:solidFill>
                  <a:srgbClr val="FF0000"/>
                </a:solidFill>
                <a:latin typeface="Calibri"/>
                <a:ea typeface="ＭＳ Ｐゴシック"/>
                <a:cs typeface="Osaka" charset="0"/>
                <a:sym typeface="Wingdings" panose="05000000000000000000" pitchFamily="2" charset="2"/>
              </a:rPr>
              <a:t> </a:t>
            </a:r>
            <a:r>
              <a:rPr lang="en-US" altLang="ja-JP" b="1" dirty="0">
                <a:solidFill>
                  <a:srgbClr val="FF0000"/>
                </a:solidFill>
                <a:latin typeface="Calibri"/>
                <a:ea typeface="ＭＳ Ｐゴシック"/>
                <a:cs typeface="Osaka" charset="0"/>
              </a:rPr>
              <a:t>Higgs </a:t>
            </a:r>
            <a:r>
              <a:rPr lang="en-US" altLang="ja-JP" dirty="0">
                <a:solidFill>
                  <a:srgbClr val="000000"/>
                </a:solidFill>
                <a:latin typeface="Calibri"/>
                <a:ea typeface="ＭＳ Ｐゴシック"/>
                <a:cs typeface="Osaka" charset="0"/>
              </a:rPr>
              <a:t>and</a:t>
            </a:r>
            <a:r>
              <a:rPr lang="en-US" altLang="ja-JP" dirty="0">
                <a:solidFill>
                  <a:srgbClr val="FF0000"/>
                </a:solidFill>
                <a:latin typeface="Calibri"/>
                <a:ea typeface="ＭＳ Ｐゴシック"/>
                <a:cs typeface="Osaka" charset="0"/>
              </a:rPr>
              <a:t> </a:t>
            </a:r>
            <a:r>
              <a:rPr lang="en-US" altLang="ja-JP" b="1" dirty="0">
                <a:solidFill>
                  <a:srgbClr val="FF0000"/>
                </a:solidFill>
                <a:latin typeface="Calibri"/>
                <a:ea typeface="ＭＳ Ｐゴシック"/>
                <a:cs typeface="Osaka" charset="0"/>
              </a:rPr>
              <a:t>Top Quark </a:t>
            </a:r>
          </a:p>
          <a:p>
            <a:endParaRPr lang="en-US" altLang="ja-JP" sz="1400" dirty="0">
              <a:solidFill>
                <a:prstClr val="black"/>
              </a:solidFill>
              <a:latin typeface="Calibri"/>
              <a:ea typeface="ＭＳ Ｐゴシック"/>
              <a:cs typeface="Osaka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altLang="ja-JP" sz="1600" dirty="0">
                <a:solidFill>
                  <a:prstClr val="black"/>
                </a:solidFill>
                <a:latin typeface="Calibri"/>
                <a:ea typeface="ＭＳ Ｐゴシック"/>
                <a:cs typeface="Osaka" charset="0"/>
              </a:rPr>
              <a:t>Learn “everything” about H (125)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altLang="ja-JP" sz="1600" dirty="0">
                <a:solidFill>
                  <a:prstClr val="black"/>
                </a:solidFill>
                <a:latin typeface="Calibri"/>
                <a:ea typeface="ＭＳ Ｐゴシック"/>
                <a:cs typeface="Osaka" charset="0"/>
              </a:rPr>
              <a:t>Probe dynamics of EWSB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7232669" y="1579256"/>
            <a:ext cx="1014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rgbClr val="4F81BD">
                    <a:lumMod val="75000"/>
                  </a:srgbClr>
                </a:solidFill>
                <a:latin typeface="Calibri"/>
                <a:ea typeface="Osaka" charset="0"/>
                <a:cs typeface="Osaka" charset="0"/>
              </a:rPr>
              <a:t>K. Kawagoe</a:t>
            </a:r>
          </a:p>
          <a:p>
            <a:pPr algn="ctr"/>
            <a:r>
              <a:rPr lang="en-US" sz="1200" dirty="0">
                <a:solidFill>
                  <a:srgbClr val="4F81BD">
                    <a:lumMod val="75000"/>
                  </a:srgbClr>
                </a:solidFill>
                <a:latin typeface="Calibri"/>
                <a:ea typeface="Osaka" charset="0"/>
                <a:cs typeface="Osaka" charset="0"/>
              </a:rPr>
              <a:t>(modified)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18904" y="38350"/>
            <a:ext cx="7853129" cy="565558"/>
          </a:xfrm>
          <a:solidFill>
            <a:srgbClr val="FFFFFF"/>
          </a:solidFill>
        </p:spPr>
        <p:txBody>
          <a:bodyPr anchor="ctr">
            <a:noAutofit/>
          </a:bodyPr>
          <a:lstStyle/>
          <a:p>
            <a:r>
              <a:rPr kumimoji="1" lang="en-US" altLang="ja-JP" b="1" dirty="0" smtClean="0"/>
              <a:t>Important </a:t>
            </a:r>
            <a:r>
              <a:rPr kumimoji="1" lang="en-US" altLang="ja-JP" b="1" dirty="0"/>
              <a:t>E</a:t>
            </a:r>
            <a:r>
              <a:rPr kumimoji="1" lang="en-US" altLang="ja-JP" b="1" dirty="0" smtClean="0"/>
              <a:t>nergies in ILC</a:t>
            </a:r>
            <a:endParaRPr kumimoji="1" lang="ja-JP" altLang="en-US" sz="2000" b="1" dirty="0">
              <a:solidFill>
                <a:srgbClr val="3366FF"/>
              </a:solidFill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45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241081" y="6511348"/>
            <a:ext cx="2141823" cy="365125"/>
          </a:xfrm>
        </p:spPr>
        <p:txBody>
          <a:bodyPr/>
          <a:lstStyle/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A. Yamamoto, 160601</a:t>
            </a:r>
            <a:endParaRPr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6" name="スライド番号プレースホルダー 35"/>
          <p:cNvSpPr>
            <a:spLocks noGrp="1"/>
          </p:cNvSpPr>
          <p:nvPr>
            <p:ph type="sldNum" sz="quarter" idx="12"/>
          </p:nvPr>
        </p:nvSpPr>
        <p:spPr>
          <a:xfrm>
            <a:off x="6480555" y="6393144"/>
            <a:ext cx="2133600" cy="365125"/>
          </a:xfrm>
        </p:spPr>
        <p:txBody>
          <a:bodyPr/>
          <a:lstStyle/>
          <a:p>
            <a:pPr algn="r"/>
            <a:fld id="{DC0A8B60-5C01-C045-B858-59631D46911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 algn="r"/>
              <a:t>7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cxnSp>
        <p:nvCxnSpPr>
          <p:cNvPr id="5" name="直線コネクタ 4"/>
          <p:cNvCxnSpPr/>
          <p:nvPr/>
        </p:nvCxnSpPr>
        <p:spPr bwMode="auto">
          <a:xfrm>
            <a:off x="2760605" y="4828535"/>
            <a:ext cx="189211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直線コネクタ 40"/>
          <p:cNvCxnSpPr/>
          <p:nvPr/>
        </p:nvCxnSpPr>
        <p:spPr bwMode="auto">
          <a:xfrm>
            <a:off x="5524912" y="5344435"/>
            <a:ext cx="94606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直線コネクタ 42"/>
          <p:cNvCxnSpPr/>
          <p:nvPr/>
        </p:nvCxnSpPr>
        <p:spPr bwMode="auto">
          <a:xfrm flipH="1">
            <a:off x="3503451" y="4969720"/>
            <a:ext cx="114919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上矢印 2"/>
          <p:cNvSpPr/>
          <p:nvPr/>
        </p:nvSpPr>
        <p:spPr>
          <a:xfrm>
            <a:off x="1844499" y="5397355"/>
            <a:ext cx="285092" cy="388760"/>
          </a:xfrm>
          <a:prstGeom prst="up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上矢印 45"/>
          <p:cNvSpPr/>
          <p:nvPr/>
        </p:nvSpPr>
        <p:spPr>
          <a:xfrm>
            <a:off x="3191062" y="5401607"/>
            <a:ext cx="285092" cy="388760"/>
          </a:xfrm>
          <a:prstGeom prst="up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上矢印 48"/>
          <p:cNvSpPr/>
          <p:nvPr/>
        </p:nvSpPr>
        <p:spPr>
          <a:xfrm>
            <a:off x="5048605" y="5370329"/>
            <a:ext cx="285092" cy="388760"/>
          </a:xfrm>
          <a:prstGeom prst="up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8" name="図形グループ 37"/>
          <p:cNvGrpSpPr/>
          <p:nvPr/>
        </p:nvGrpSpPr>
        <p:grpSpPr>
          <a:xfrm>
            <a:off x="7284135" y="697170"/>
            <a:ext cx="1666720" cy="1840337"/>
            <a:chOff x="107692" y="4640551"/>
            <a:chExt cx="1666720" cy="1840337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7692" y="4640551"/>
              <a:ext cx="1666720" cy="1840337"/>
            </a:xfrm>
            <a:prstGeom prst="rect">
              <a:avLst/>
            </a:prstGeom>
            <a:ln>
              <a:noFill/>
            </a:ln>
          </p:spPr>
        </p:pic>
        <p:sp>
          <p:nvSpPr>
            <p:cNvPr id="37" name="テキスト ボックス 36"/>
            <p:cNvSpPr txBox="1"/>
            <p:nvPr/>
          </p:nvSpPr>
          <p:spPr>
            <a:xfrm>
              <a:off x="1326408" y="6005419"/>
              <a:ext cx="328485" cy="369332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3366FF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FF0000"/>
                  </a:solidFill>
                </a:rPr>
                <a:t>H</a:t>
              </a:r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51" name="正方形/長方形 50"/>
          <p:cNvSpPr/>
          <p:nvPr/>
        </p:nvSpPr>
        <p:spPr>
          <a:xfrm>
            <a:off x="734752" y="1587529"/>
            <a:ext cx="840048" cy="4248472"/>
          </a:xfrm>
          <a:prstGeom prst="rect">
            <a:avLst/>
          </a:prstGeom>
          <a:solidFill>
            <a:srgbClr val="CCFFCC">
              <a:alpha val="37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ja-JP" altLang="en-US" sz="240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330230" y="5110536"/>
            <a:ext cx="1171677" cy="646331"/>
          </a:xfrm>
          <a:prstGeom prst="rect">
            <a:avLst/>
          </a:prstGeom>
          <a:solidFill>
            <a:schemeClr val="accent1">
              <a:lumMod val="20000"/>
              <a:lumOff val="80000"/>
              <a:alpha val="74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LEP </a:t>
            </a:r>
          </a:p>
          <a:p>
            <a:r>
              <a:rPr kumimoji="1" lang="en-US" altLang="ja-JP" dirty="0" smtClean="0"/>
              <a:t>reached</a:t>
            </a:r>
            <a:r>
              <a:rPr kumimoji="1" lang="en-US" altLang="ja-JP" dirty="0" smtClean="0">
                <a:sym typeface="Wingdings"/>
              </a:rPr>
              <a:t>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54191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3000" b="1" dirty="0" smtClean="0"/>
              <a:t>Introduction</a:t>
            </a:r>
            <a:endParaRPr lang="en-US" altLang="ja-JP" sz="2600" dirty="0" smtClean="0"/>
          </a:p>
          <a:p>
            <a:endParaRPr lang="en-US" altLang="ja-JP" sz="3000" b="1" dirty="0" smtClean="0"/>
          </a:p>
          <a:p>
            <a:r>
              <a:rPr lang="en-US" altLang="ja-JP" sz="3000" b="1" dirty="0" smtClean="0">
                <a:solidFill>
                  <a:srgbClr val="FF0000"/>
                </a:solidFill>
              </a:rPr>
              <a:t>Technical </a:t>
            </a:r>
            <a:r>
              <a:rPr lang="en-US" altLang="ja-JP" sz="3000" dirty="0" smtClean="0">
                <a:solidFill>
                  <a:srgbClr val="FF0000"/>
                </a:solidFill>
              </a:rPr>
              <a:t>Progress</a:t>
            </a:r>
            <a:r>
              <a:rPr lang="en-US" altLang="ja-JP" sz="3000" b="1" dirty="0" smtClean="0">
                <a:solidFill>
                  <a:srgbClr val="FF0000"/>
                </a:solidFill>
              </a:rPr>
              <a:t> </a:t>
            </a:r>
            <a:endParaRPr lang="en-US" altLang="ja-JP" sz="3000" b="1" dirty="0" smtClean="0">
              <a:solidFill>
                <a:srgbClr val="FF0000"/>
              </a:solidFill>
            </a:endParaRPr>
          </a:p>
          <a:p>
            <a:endParaRPr lang="en-US" altLang="ja-JP" sz="3000" b="1" dirty="0" smtClean="0"/>
          </a:p>
          <a:p>
            <a:r>
              <a:rPr lang="en-US" altLang="ja-JP" sz="3000" b="1" dirty="0" smtClean="0"/>
              <a:t>Global </a:t>
            </a:r>
            <a:r>
              <a:rPr lang="en-US" altLang="ja-JP" sz="3000" b="1" dirty="0" smtClean="0"/>
              <a:t>Collaboration </a:t>
            </a:r>
            <a:r>
              <a:rPr lang="en-US" altLang="ja-JP" sz="3000" b="1" dirty="0" smtClean="0"/>
              <a:t>and Industrial Implications</a:t>
            </a:r>
            <a:endParaRPr lang="en-US" altLang="ja-JP" sz="3000" dirty="0" smtClean="0"/>
          </a:p>
          <a:p>
            <a:endParaRPr lang="en-US" altLang="ja-JP" sz="3000" b="1" dirty="0" smtClean="0"/>
          </a:p>
          <a:p>
            <a:r>
              <a:rPr lang="en-US" altLang="ja-JP" sz="3000" b="1" dirty="0" smtClean="0"/>
              <a:t>Summary</a:t>
            </a:r>
          </a:p>
          <a:p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273" y="994158"/>
            <a:ext cx="7481455" cy="500303"/>
          </a:xfrm>
        </p:spPr>
        <p:txBody>
          <a:bodyPr anchor="ctr">
            <a:normAutofit fontScale="90000"/>
          </a:bodyPr>
          <a:lstStyle/>
          <a:p>
            <a:pPr algn="ctr"/>
            <a:r>
              <a:rPr kumimoji="1" lang="en-US" altLang="ja-JP" sz="4800" b="1" dirty="0" smtClean="0"/>
              <a:t>Outline</a:t>
            </a:r>
            <a:endParaRPr kumimoji="1" lang="ja-JP" altLang="en-US" sz="4800" b="1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294967295"/>
          </p:nvPr>
        </p:nvSpPr>
        <p:spPr>
          <a:xfrm>
            <a:off x="7010977" y="6355773"/>
            <a:ext cx="2133023" cy="365125"/>
          </a:xfrm>
          <a:prstGeom prst="rect">
            <a:avLst/>
          </a:prstGeom>
        </p:spPr>
        <p:txBody>
          <a:bodyPr/>
          <a:lstStyle/>
          <a:p>
            <a:pPr algn="ctr"/>
            <a:fld id="{431C99DD-1DF2-B246-B80C-C27435E6E1B8}" type="slidenum">
              <a:rPr lang="en-US" altLang="ja-JP" smtClean="0">
                <a:latin typeface="Calibri"/>
                <a:ea typeface="ＭＳ Ｐゴシック"/>
              </a:rPr>
              <a:pPr algn="ctr"/>
              <a:t>8</a:t>
            </a:fld>
            <a:endParaRPr lang="en-US" altLang="ja-JP">
              <a:latin typeface="Calibri"/>
              <a:ea typeface="ＭＳ Ｐゴシック"/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256191" y="6353309"/>
            <a:ext cx="2103428" cy="365125"/>
          </a:xfrm>
        </p:spPr>
        <p:txBody>
          <a:bodyPr/>
          <a:lstStyle/>
          <a:p>
            <a:r>
              <a:rPr lang="en-US" dirty="0" smtClean="0">
                <a:latin typeface="Calibri"/>
              </a:rPr>
              <a:t>A. Yamamoto, 160601</a:t>
            </a:r>
            <a:endParaRPr lang="en-US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7373135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185195" y="740867"/>
            <a:ext cx="8810195" cy="5662357"/>
          </a:xfrm>
        </p:spPr>
        <p:txBody>
          <a:bodyPr>
            <a:noAutofit/>
          </a:bodyPr>
          <a:lstStyle/>
          <a:p>
            <a:pPr marL="457200" indent="-457200">
              <a:buFont typeface="Arial"/>
              <a:buChar char="•"/>
            </a:pPr>
            <a:r>
              <a:rPr kumimoji="1" lang="en-US" altLang="ja-JP" sz="1800" u="sng" dirty="0"/>
              <a:t>Nano-beam Technology</a:t>
            </a:r>
            <a:r>
              <a:rPr kumimoji="1" lang="ja-JP" altLang="en-US" sz="1800" u="sng" dirty="0"/>
              <a:t>：</a:t>
            </a:r>
            <a:r>
              <a:rPr kumimoji="1" lang="en-US" altLang="ja-JP" sz="1800" u="sng" dirty="0">
                <a:solidFill>
                  <a:srgbClr val="BFBFBF"/>
                </a:solidFill>
              </a:rPr>
              <a:t> </a:t>
            </a:r>
          </a:p>
          <a:p>
            <a:pPr marL="388598" lvl="2" indent="0">
              <a:buNone/>
            </a:pPr>
            <a:r>
              <a:rPr kumimoji="1" lang="ja-JP" altLang="en-US" b="1" dirty="0">
                <a:solidFill>
                  <a:srgbClr val="FF0000"/>
                </a:solidFill>
              </a:rPr>
              <a:t>　</a:t>
            </a:r>
            <a:r>
              <a:rPr kumimoji="1" lang="en-US" altLang="ja-JP" b="1" dirty="0">
                <a:solidFill>
                  <a:srgbClr val="008000"/>
                </a:solidFill>
              </a:rPr>
              <a:t>KEK-ATF2</a:t>
            </a:r>
            <a:r>
              <a:rPr kumimoji="1" lang="en-US" altLang="ja-JP" dirty="0">
                <a:solidFill>
                  <a:srgbClr val="008000"/>
                </a:solidFill>
              </a:rPr>
              <a:t>: </a:t>
            </a:r>
            <a:r>
              <a:rPr kumimoji="1" lang="en-US" altLang="ja-JP" dirty="0"/>
              <a:t>FF 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beam size (v</a:t>
            </a:r>
            <a:r>
              <a:rPr kumimoji="1" lang="en-US" altLang="ja-JP" dirty="0" smtClean="0"/>
              <a:t>)  </a:t>
            </a:r>
            <a:r>
              <a:rPr kumimoji="1" lang="en-US" altLang="ja-JP" dirty="0"/>
              <a:t>of </a:t>
            </a:r>
            <a:r>
              <a:rPr kumimoji="1" lang="en-US" altLang="ja-JP" dirty="0">
                <a:solidFill>
                  <a:srgbClr val="3366FF"/>
                </a:solidFill>
              </a:rPr>
              <a:t>44 </a:t>
            </a:r>
            <a:r>
              <a:rPr kumimoji="1" lang="en-US" altLang="ja-JP" dirty="0" smtClean="0">
                <a:solidFill>
                  <a:srgbClr val="3366FF"/>
                </a:solidFill>
                <a:sym typeface="Wingdings"/>
              </a:rPr>
              <a:t></a:t>
            </a:r>
            <a:r>
              <a:rPr kumimoji="1" lang="en-US" altLang="ja-JP" dirty="0" smtClean="0">
                <a:solidFill>
                  <a:srgbClr val="FF0000"/>
                </a:solidFill>
              </a:rPr>
              <a:t>40 nm </a:t>
            </a:r>
            <a:r>
              <a:rPr kumimoji="1" lang="en-US" altLang="ja-JP" dirty="0">
                <a:solidFill>
                  <a:srgbClr val="000000"/>
                </a:solidFill>
              </a:rPr>
              <a:t>at 1.3 </a:t>
            </a:r>
            <a:r>
              <a:rPr kumimoji="1" lang="en-US" altLang="ja-JP" dirty="0" err="1">
                <a:solidFill>
                  <a:srgbClr val="000000"/>
                </a:solidFill>
              </a:rPr>
              <a:t>GeV</a:t>
            </a:r>
            <a:r>
              <a:rPr kumimoji="1" lang="en-US" altLang="ja-JP" dirty="0">
                <a:solidFill>
                  <a:srgbClr val="000000"/>
                </a:solidFill>
              </a:rPr>
              <a:t> </a:t>
            </a:r>
            <a:r>
              <a:rPr kumimoji="1" lang="en-US" altLang="ja-JP" dirty="0"/>
              <a:t>achieved</a:t>
            </a:r>
            <a:r>
              <a:rPr kumimoji="1" lang="en-US" altLang="ja-JP" dirty="0">
                <a:solidFill>
                  <a:srgbClr val="FF0000"/>
                </a:solidFill>
              </a:rPr>
              <a:t> </a:t>
            </a:r>
            <a:r>
              <a:rPr kumimoji="1" lang="en-US" altLang="ja-JP" dirty="0"/>
              <a:t>(to 37nm as a primary goal</a:t>
            </a:r>
            <a:r>
              <a:rPr kumimoji="1" lang="ja-JP" altLang="en-US" dirty="0"/>
              <a:t>）</a:t>
            </a:r>
            <a:endParaRPr kumimoji="1" lang="en-US" altLang="ja-JP" dirty="0"/>
          </a:p>
          <a:p>
            <a:pPr marL="1153043" lvl="3" indent="-457200"/>
            <a:r>
              <a:rPr kumimoji="1" lang="en-US" altLang="ja-JP" sz="1800" dirty="0"/>
              <a:t>Corresponding to </a:t>
            </a:r>
            <a:r>
              <a:rPr kumimoji="1" lang="en-US" altLang="ja-JP" sz="1800" dirty="0" smtClean="0">
                <a:solidFill>
                  <a:srgbClr val="3366FF"/>
                </a:solidFill>
              </a:rPr>
              <a:t>6.5 </a:t>
            </a:r>
            <a:r>
              <a:rPr kumimoji="1" lang="en-US" altLang="ja-JP" sz="1800" dirty="0" smtClean="0">
                <a:solidFill>
                  <a:srgbClr val="3366FF"/>
                </a:solidFill>
              </a:rPr>
              <a:t>nm</a:t>
            </a:r>
            <a:r>
              <a:rPr kumimoji="1" lang="en-US" altLang="ja-JP" sz="1800" dirty="0" smtClean="0"/>
              <a:t> </a:t>
            </a:r>
            <a:r>
              <a:rPr kumimoji="1" lang="en-US" altLang="ja-JP" sz="1800" dirty="0"/>
              <a:t>at 250 </a:t>
            </a:r>
            <a:r>
              <a:rPr kumimoji="1" lang="en-US" altLang="ja-JP" sz="1800" dirty="0" err="1"/>
              <a:t>GeV</a:t>
            </a:r>
            <a:r>
              <a:rPr kumimoji="1" lang="en-US" altLang="ja-JP" sz="1800" dirty="0"/>
              <a:t> (ILC) to </a:t>
            </a:r>
            <a:r>
              <a:rPr kumimoji="1" lang="en-US" altLang="ja-JP" sz="1800" dirty="0" smtClean="0"/>
              <a:t>reach </a:t>
            </a:r>
            <a:r>
              <a:rPr kumimoji="1" lang="en-US" altLang="ja-JP" sz="1800" dirty="0" smtClean="0">
                <a:solidFill>
                  <a:srgbClr val="008000"/>
                </a:solidFill>
              </a:rPr>
              <a:t>5.9 </a:t>
            </a:r>
            <a:r>
              <a:rPr kumimoji="1" lang="en-US" altLang="ja-JP" sz="1800" dirty="0">
                <a:solidFill>
                  <a:srgbClr val="008000"/>
                </a:solidFill>
              </a:rPr>
              <a:t>nm </a:t>
            </a:r>
            <a:r>
              <a:rPr kumimoji="1" lang="en-US" altLang="ja-JP" sz="1800" dirty="0"/>
              <a:t>in the ILC </a:t>
            </a:r>
            <a:r>
              <a:rPr kumimoji="1" lang="en-US" altLang="ja-JP" sz="1800" dirty="0" smtClean="0"/>
              <a:t>design</a:t>
            </a:r>
            <a:endParaRPr kumimoji="1" lang="en-US" altLang="ja-JP" sz="1800" dirty="0"/>
          </a:p>
          <a:p>
            <a:pPr marL="457200" indent="-457200">
              <a:buFont typeface="Arial"/>
              <a:buChar char="•"/>
            </a:pPr>
            <a:r>
              <a:rPr kumimoji="1" lang="en-US" altLang="ja-JP" sz="1800" u="sng" dirty="0" smtClean="0"/>
              <a:t>SRF </a:t>
            </a:r>
            <a:r>
              <a:rPr kumimoji="1" lang="en-US" altLang="ja-JP" sz="1800" u="sng" dirty="0"/>
              <a:t>Technology </a:t>
            </a:r>
            <a:r>
              <a:rPr kumimoji="1" lang="ja-JP" altLang="en-US" sz="1800" u="sng" dirty="0"/>
              <a:t>：</a:t>
            </a:r>
            <a:r>
              <a:rPr kumimoji="1" lang="en-US" altLang="ja-JP" sz="1800" u="sng" dirty="0"/>
              <a:t> </a:t>
            </a:r>
          </a:p>
          <a:p>
            <a:pPr marL="388598" lvl="2" indent="0">
              <a:buNone/>
            </a:pPr>
            <a:r>
              <a:rPr kumimoji="1" lang="en-US" altLang="ja-JP" b="1" dirty="0">
                <a:solidFill>
                  <a:srgbClr val="3366FF"/>
                </a:solidFill>
              </a:rPr>
              <a:t> </a:t>
            </a:r>
            <a:r>
              <a:rPr kumimoji="1" lang="en-US" altLang="ja-JP" b="1" dirty="0" smtClean="0">
                <a:solidFill>
                  <a:srgbClr val="3366FF"/>
                </a:solidFill>
              </a:rPr>
              <a:t>SRF cavity gradient R&amp;D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: </a:t>
            </a:r>
            <a:r>
              <a:rPr kumimoji="1" lang="en-US" altLang="ja-JP" b="1" dirty="0" smtClean="0"/>
              <a:t>reached G-max = 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37 MV/m </a:t>
            </a:r>
            <a:r>
              <a:rPr kumimoji="1" lang="en-US" altLang="ja-JP" b="1" dirty="0" smtClean="0">
                <a:solidFill>
                  <a:srgbClr val="000000"/>
                </a:solidFill>
              </a:rPr>
              <a:t>and an Yield </a:t>
            </a:r>
            <a:r>
              <a:rPr kumimoji="1" lang="en-US" altLang="ja-JP" b="1" dirty="0" smtClean="0"/>
              <a:t>of</a:t>
            </a:r>
            <a:r>
              <a:rPr kumimoji="1" lang="en-US" altLang="ja-JP" b="1" dirty="0" smtClean="0">
                <a:solidFill>
                  <a:srgbClr val="3366FF"/>
                </a:solidFill>
              </a:rPr>
              <a:t> 94 % at &gt; 28 MV/m    </a:t>
            </a:r>
          </a:p>
          <a:p>
            <a:pPr marL="388598" lvl="2" indent="0">
              <a:buNone/>
            </a:pPr>
            <a:r>
              <a:rPr kumimoji="1" lang="en-US" altLang="ja-JP" b="1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b="1" dirty="0" smtClean="0">
                <a:solidFill>
                  <a:srgbClr val="3366FF"/>
                </a:solidFill>
              </a:rPr>
              <a:t>Beam acceleration: </a:t>
            </a:r>
            <a:r>
              <a:rPr kumimoji="1" lang="en-US" altLang="ja-JP" b="1" dirty="0" smtClean="0"/>
              <a:t>DESY-FLASH and KEK-STF reached 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9 mA, and 1 </a:t>
            </a:r>
            <a:r>
              <a:rPr kumimoji="1" lang="en-US" altLang="ja-JP" b="1" dirty="0" err="1" smtClean="0">
                <a:solidFill>
                  <a:srgbClr val="FF0000"/>
                </a:solidFill>
              </a:rPr>
              <a:t>ms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    </a:t>
            </a:r>
          </a:p>
          <a:p>
            <a:pPr marL="388598" lvl="2" indent="0">
              <a:buNone/>
            </a:pPr>
            <a:r>
              <a:rPr kumimoji="1" lang="en-US" altLang="ja-JP" b="1" dirty="0" smtClean="0">
                <a:solidFill>
                  <a:srgbClr val="008000"/>
                </a:solidFill>
              </a:rPr>
              <a:t> European </a:t>
            </a:r>
            <a:r>
              <a:rPr kumimoji="1" lang="en-US" altLang="ja-JP" b="1" dirty="0">
                <a:solidFill>
                  <a:srgbClr val="008000"/>
                </a:solidFill>
              </a:rPr>
              <a:t>XFEL</a:t>
            </a:r>
            <a:r>
              <a:rPr kumimoji="1" lang="en-US" altLang="ja-JP" dirty="0">
                <a:solidFill>
                  <a:srgbClr val="008000"/>
                </a:solidFill>
              </a:rPr>
              <a:t>: </a:t>
            </a:r>
            <a:r>
              <a:rPr kumimoji="1" lang="en-US" altLang="ja-JP" dirty="0" smtClean="0"/>
              <a:t>Cavity </a:t>
            </a:r>
            <a:r>
              <a:rPr kumimoji="1" lang="en-US" altLang="ja-JP" dirty="0"/>
              <a:t>production </a:t>
            </a:r>
            <a:r>
              <a:rPr kumimoji="1" lang="en-US" altLang="ja-JP" dirty="0" smtClean="0">
                <a:solidFill>
                  <a:srgbClr val="FF0000"/>
                </a:solidFill>
              </a:rPr>
              <a:t>100% </a:t>
            </a:r>
            <a:r>
              <a:rPr kumimoji="1" lang="en-US" altLang="ja-JP" dirty="0" smtClean="0"/>
              <a:t>(of 800) completing, with G=  </a:t>
            </a:r>
            <a:r>
              <a:rPr kumimoji="1" lang="en-US" altLang="ja-JP" dirty="0" smtClean="0"/>
              <a:t>~</a:t>
            </a:r>
            <a:r>
              <a:rPr kumimoji="1" lang="en-US" altLang="ja-JP" dirty="0" smtClean="0">
                <a:solidFill>
                  <a:srgbClr val="FF0000"/>
                </a:solidFill>
              </a:rPr>
              <a:t>&lt;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>
                <a:solidFill>
                  <a:srgbClr val="FF0000"/>
                </a:solidFill>
              </a:rPr>
              <a:t>30 </a:t>
            </a:r>
            <a:r>
              <a:rPr kumimoji="1" lang="en-US" altLang="ja-JP" dirty="0">
                <a:solidFill>
                  <a:srgbClr val="FF0000"/>
                </a:solidFill>
              </a:rPr>
              <a:t>MV/</a:t>
            </a:r>
            <a:r>
              <a:rPr kumimoji="1" lang="en-US" altLang="ja-JP" dirty="0" smtClean="0">
                <a:solidFill>
                  <a:srgbClr val="FF0000"/>
                </a:solidFill>
              </a:rPr>
              <a:t>m&gt;.</a:t>
            </a:r>
            <a:endParaRPr kumimoji="1" lang="en-US" altLang="ja-JP" dirty="0"/>
          </a:p>
          <a:p>
            <a:pPr marL="1153043" lvl="3" indent="-457200"/>
            <a:r>
              <a:rPr kumimoji="1" lang="en-US" altLang="ja-JP" sz="1800" dirty="0" err="1" smtClean="0"/>
              <a:t>Cryomodule</a:t>
            </a:r>
            <a:r>
              <a:rPr kumimoji="1" lang="en-US" altLang="ja-JP" sz="1800" dirty="0" smtClean="0"/>
              <a:t> (CM) assembly, </a:t>
            </a:r>
            <a:r>
              <a:rPr kumimoji="1" lang="en-US" altLang="ja-JP" sz="1800" dirty="0" smtClean="0"/>
              <a:t>~&gt; </a:t>
            </a:r>
            <a:r>
              <a:rPr kumimoji="1" lang="en-US" altLang="ja-JP" sz="1800" dirty="0" smtClean="0"/>
              <a:t>85</a:t>
            </a:r>
            <a:r>
              <a:rPr kumimoji="1" lang="en-US" altLang="ja-JP" sz="1800" dirty="0" smtClean="0"/>
              <a:t>% </a:t>
            </a:r>
            <a:r>
              <a:rPr kumimoji="1" lang="en-US" altLang="ja-JP" sz="1800" dirty="0" smtClean="0"/>
              <a:t>(of 100) completing</a:t>
            </a:r>
          </a:p>
          <a:p>
            <a:pPr marL="388598" lvl="2" indent="0">
              <a:buNone/>
            </a:pPr>
            <a:r>
              <a:rPr kumimoji="1" lang="en-US" altLang="ja-JP" b="1" dirty="0">
                <a:solidFill>
                  <a:srgbClr val="008000"/>
                </a:solidFill>
              </a:rPr>
              <a:t> </a:t>
            </a:r>
            <a:r>
              <a:rPr kumimoji="1" lang="en-US" altLang="ja-JP" b="1" dirty="0" err="1" smtClean="0">
                <a:solidFill>
                  <a:srgbClr val="008000"/>
                </a:solidFill>
              </a:rPr>
              <a:t>Fermilab</a:t>
            </a:r>
            <a:r>
              <a:rPr kumimoji="1" lang="ja-JP" altLang="en-US" dirty="0" smtClean="0">
                <a:solidFill>
                  <a:srgbClr val="008000"/>
                </a:solidFill>
              </a:rPr>
              <a:t>：</a:t>
            </a:r>
            <a:r>
              <a:rPr kumimoji="1" lang="en-US" altLang="ja-JP" dirty="0" smtClean="0"/>
              <a:t> CM reached </a:t>
            </a:r>
            <a:r>
              <a:rPr kumimoji="1" lang="en-US" altLang="ja-JP" dirty="0"/>
              <a:t>the </a:t>
            </a:r>
            <a:r>
              <a:rPr kumimoji="1" lang="en-US" altLang="ja-JP" dirty="0">
                <a:solidFill>
                  <a:srgbClr val="008000"/>
                </a:solidFill>
              </a:rPr>
              <a:t>ILC gradient</a:t>
            </a:r>
            <a:r>
              <a:rPr kumimoji="1" lang="en-US" altLang="ja-JP" dirty="0"/>
              <a:t> specification of   </a:t>
            </a:r>
            <a:r>
              <a:rPr kumimoji="1" lang="en-US" altLang="ja-JP" dirty="0">
                <a:solidFill>
                  <a:srgbClr val="3366FF"/>
                </a:solidFill>
              </a:rPr>
              <a:t>&gt; 31.5MV/m (av.)</a:t>
            </a:r>
            <a:r>
              <a:rPr kumimoji="1" lang="en-US" altLang="ja-JP" dirty="0"/>
              <a:t> </a:t>
            </a:r>
          </a:p>
          <a:p>
            <a:pPr marL="388598" lvl="2" indent="0">
              <a:buNone/>
            </a:pPr>
            <a:r>
              <a:rPr kumimoji="1" lang="en-US" altLang="ja-JP" b="1" dirty="0">
                <a:solidFill>
                  <a:srgbClr val="3366FF"/>
                </a:solidFill>
              </a:rPr>
              <a:t> </a:t>
            </a:r>
            <a:r>
              <a:rPr kumimoji="1" lang="en-US" altLang="ja-JP" b="1" dirty="0" smtClean="0">
                <a:solidFill>
                  <a:srgbClr val="008000"/>
                </a:solidFill>
              </a:rPr>
              <a:t>KEK</a:t>
            </a:r>
            <a:r>
              <a:rPr kumimoji="1" lang="en-US" altLang="ja-JP" b="1" dirty="0">
                <a:solidFill>
                  <a:srgbClr val="008000"/>
                </a:solidFill>
              </a:rPr>
              <a:t>: </a:t>
            </a:r>
            <a:r>
              <a:rPr kumimoji="1" lang="en-US" altLang="ja-JP" dirty="0" smtClean="0"/>
              <a:t>A </a:t>
            </a:r>
            <a:r>
              <a:rPr kumimoji="1" lang="en-US" altLang="ja-JP" dirty="0"/>
              <a:t>full CM (</a:t>
            </a:r>
            <a:r>
              <a:rPr kumimoji="1" lang="en-US" altLang="ja-JP" dirty="0" smtClean="0"/>
              <a:t>8) </a:t>
            </a:r>
            <a:r>
              <a:rPr kumimoji="1" lang="en-US" altLang="ja-JP" dirty="0"/>
              <a:t>+ a half-CM (</a:t>
            </a:r>
            <a:r>
              <a:rPr kumimoji="1" lang="en-US" altLang="ja-JP" dirty="0" smtClean="0"/>
              <a:t>4) </a:t>
            </a:r>
            <a:r>
              <a:rPr kumimoji="1" lang="en-US" altLang="ja-JP" dirty="0"/>
              <a:t>in preparation for beam </a:t>
            </a:r>
            <a:r>
              <a:rPr kumimoji="1" lang="en-US" altLang="ja-JP" dirty="0" smtClean="0"/>
              <a:t>acceleration  </a:t>
            </a:r>
            <a:endParaRPr kumimoji="1" lang="en-US" altLang="ja-JP" dirty="0"/>
          </a:p>
          <a:p>
            <a:pPr marL="1153043" lvl="3" indent="-457200"/>
            <a:r>
              <a:rPr kumimoji="1" lang="en-US" altLang="ja-JP" sz="1800" dirty="0"/>
              <a:t>The best 8-cavity string </a:t>
            </a:r>
            <a:r>
              <a:rPr kumimoji="1" lang="en-US" altLang="ja-JP" sz="1800" dirty="0" smtClean="0"/>
              <a:t>to be used</a:t>
            </a:r>
            <a:r>
              <a:rPr kumimoji="1" lang="en-US" altLang="ja-JP" sz="1800" dirty="0" smtClean="0"/>
              <a:t> for</a:t>
            </a:r>
            <a:r>
              <a:rPr kumimoji="1" lang="en-US" altLang="ja-JP" sz="1800" dirty="0" smtClean="0"/>
              <a:t> </a:t>
            </a:r>
            <a:r>
              <a:rPr kumimoji="1" lang="en-US" altLang="ja-JP" sz="1800" dirty="0"/>
              <a:t>beam acceleration </a:t>
            </a:r>
            <a:r>
              <a:rPr kumimoji="1" lang="en-US" altLang="ja-JP" sz="1800" dirty="0" smtClean="0"/>
              <a:t>at</a:t>
            </a:r>
            <a:r>
              <a:rPr kumimoji="1" lang="en-US" altLang="ja-JP" sz="1800" dirty="0" smtClean="0"/>
              <a:t> </a:t>
            </a:r>
            <a:r>
              <a:rPr kumimoji="1" lang="en-US" altLang="ja-JP" sz="1800" dirty="0">
                <a:solidFill>
                  <a:srgbClr val="3366FF"/>
                </a:solidFill>
              </a:rPr>
              <a:t>&gt; 31.5 MV/m </a:t>
            </a:r>
            <a:r>
              <a:rPr kumimoji="1" lang="en-US" altLang="ja-JP" sz="1800" dirty="0"/>
              <a:t>(</a:t>
            </a:r>
            <a:r>
              <a:rPr kumimoji="1" lang="en-US" altLang="ja-JP" sz="1800" dirty="0" err="1"/>
              <a:t>av</a:t>
            </a:r>
            <a:r>
              <a:rPr kumimoji="1" lang="en-US" altLang="ja-JP" sz="1800" dirty="0"/>
              <a:t>). </a:t>
            </a:r>
            <a:endParaRPr kumimoji="1" lang="en-US" altLang="ja-JP" sz="1800" dirty="0" smtClean="0"/>
          </a:p>
          <a:p>
            <a:pPr marL="1153043" lvl="3" indent="-457200"/>
            <a:endParaRPr kumimoji="1" lang="en-US" altLang="ja-JP" sz="1800" u="sng" dirty="0" smtClean="0"/>
          </a:p>
          <a:p>
            <a:pPr marL="457200" indent="-457200">
              <a:buFont typeface="Arial"/>
              <a:buChar char="•"/>
            </a:pPr>
            <a:r>
              <a:rPr kumimoji="1" lang="en-US" altLang="ja-JP" sz="1800" u="sng" dirty="0" smtClean="0"/>
              <a:t>ILC </a:t>
            </a:r>
            <a:r>
              <a:rPr kumimoji="1" lang="en-US" altLang="ja-JP" sz="1800" u="sng" dirty="0"/>
              <a:t>Accelerator Design and Integration</a:t>
            </a:r>
          </a:p>
          <a:p>
            <a:pPr marL="388598" lvl="2" indent="0">
              <a:buNone/>
            </a:pPr>
            <a:r>
              <a:rPr kumimoji="1" lang="en-US" altLang="ja-JP" b="1" dirty="0">
                <a:solidFill>
                  <a:srgbClr val="FF0000"/>
                </a:solidFill>
              </a:rPr>
              <a:t> </a:t>
            </a:r>
            <a:r>
              <a:rPr kumimoji="1" lang="en-US" altLang="ja-JP" b="1" dirty="0" smtClean="0">
                <a:solidFill>
                  <a:srgbClr val="008000"/>
                </a:solidFill>
              </a:rPr>
              <a:t>LCC</a:t>
            </a:r>
            <a:r>
              <a:rPr kumimoji="1" lang="en-US" altLang="ja-JP" b="1" dirty="0">
                <a:solidFill>
                  <a:srgbClr val="008000"/>
                </a:solidFill>
              </a:rPr>
              <a:t>-ILC:  </a:t>
            </a:r>
            <a:r>
              <a:rPr kumimoji="1" lang="en-US" altLang="ja-JP" dirty="0"/>
              <a:t>Effort for </a:t>
            </a:r>
            <a:r>
              <a:rPr kumimoji="1" lang="en-US" altLang="ja-JP" dirty="0" smtClean="0"/>
              <a:t>further reliable and  </a:t>
            </a:r>
            <a:r>
              <a:rPr kumimoji="1" lang="en-US" altLang="ja-JP" dirty="0"/>
              <a:t>cost effective </a:t>
            </a:r>
            <a:r>
              <a:rPr kumimoji="1" lang="en-US" altLang="ja-JP" dirty="0" smtClean="0"/>
              <a:t>design  </a:t>
            </a:r>
            <a:endParaRPr kumimoji="1" lang="en-US" altLang="ja-JP" dirty="0"/>
          </a:p>
          <a:p>
            <a:pPr marL="1153043" lvl="3" indent="-457200"/>
            <a:r>
              <a:rPr kumimoji="1" lang="en-US" altLang="ja-JP" sz="1800" dirty="0">
                <a:solidFill>
                  <a:srgbClr val="000000"/>
                </a:solidFill>
              </a:rPr>
              <a:t>Responding to advices given by the MEXT-ILC Advisory </a:t>
            </a:r>
            <a:r>
              <a:rPr kumimoji="1" lang="en-US" altLang="ja-JP" sz="1800" dirty="0" smtClean="0"/>
              <a:t>Panel</a:t>
            </a:r>
            <a:r>
              <a:rPr kumimoji="1" lang="en-US" altLang="ja-JP" sz="1800" b="1" dirty="0"/>
              <a:t> </a:t>
            </a:r>
            <a:r>
              <a:rPr kumimoji="1" lang="en-US" altLang="ja-JP" sz="1800" b="1" dirty="0" smtClean="0"/>
              <a:t>and others</a:t>
            </a:r>
            <a:endParaRPr kumimoji="1" lang="en-US" altLang="ja-JP" sz="1800" dirty="0"/>
          </a:p>
          <a:p>
            <a:pPr marL="457200" indent="-457200">
              <a:buFont typeface="Arial"/>
              <a:buChar char="•"/>
            </a:pPr>
            <a:endParaRPr kumimoji="1" lang="ja-JP" altLang="en-US" sz="18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>
          <a:xfrm>
            <a:off x="6709393" y="6383758"/>
            <a:ext cx="2133600" cy="365125"/>
          </a:xfrm>
        </p:spPr>
        <p:txBody>
          <a:bodyPr/>
          <a:lstStyle/>
          <a:p>
            <a:pPr algn="r"/>
            <a:fld id="{AAB6FA28-7AEC-3F43-9C2D-3DB969CFEC6A}" type="slidenum">
              <a:rPr lang="en-US" smtClean="0">
                <a:latin typeface="Calibri"/>
              </a:rPr>
              <a:pPr algn="r"/>
              <a:t>9</a:t>
            </a:fld>
            <a:endParaRPr lang="en-US" dirty="0">
              <a:latin typeface="Calibri"/>
            </a:endParaRPr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774409" y="112060"/>
            <a:ext cx="7917013" cy="500303"/>
          </a:xfrm>
          <a:solidFill>
            <a:srgbClr val="FFFFFF"/>
          </a:solidFill>
        </p:spPr>
        <p:txBody>
          <a:bodyPr/>
          <a:lstStyle/>
          <a:p>
            <a:r>
              <a:rPr kumimoji="1" lang="en-US" altLang="ja-JP" dirty="0" smtClean="0"/>
              <a:t>  Progress in Technical Design Phase &amp; after ( ~ </a:t>
            </a:r>
            <a:r>
              <a:rPr kumimoji="1" lang="en-US" altLang="ja-JP" dirty="0" smtClean="0"/>
              <a:t>2016) 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A. Yamamoto, 160601</a:t>
            </a:r>
            <a:endParaRPr lang="en-US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3108499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color}&#10;\begin{document}&#10;\begin{eqnarray*}&#10;  U = 0.088 \frac{E^4 \mbox{[GeV]}}{\rho \mbox{[m]}}&#10;  \quad \mbox{[MeV]} &#10;\end{eqnarray*}&#10;\end{document}&#10;"/>
  <p:tag name="EXTERNALNAME" val="txp_fig"/>
  <p:tag name="BLEND" val="False"/>
  <p:tag name="TRANSPARENT" val="False"/>
  <p:tag name="KEEPFILES" val="False"/>
  <p:tag name="DEBUGPAUSE" val="False"/>
  <p:tag name="RESOLUTION" val="300"/>
  <p:tag name="TIMEOUT" val="---"/>
  <p:tag name="BITMAPFORMAT" val="bmp16m"/>
  <p:tag name="DEBUGINTERACTIVE" val="True"/>
  <p:tag name="ORIGWIDTH" val="272.8806"/>
  <p:tag name="PICTUREFILESIZE" val="73704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color}&#10;\newcommand{\E}{{\cal E}}&#10;\newcommand{\g}{\gamma}&#10;\renewcommand{\L}{{\cal L}}&#10;\newcommand{\sx}{\sigma_x}&#10;\newcommand{\sy}{\sigma_y}&#10;\newcommand{\sz}{\sigma_z}&#10;\newcommand{\ex}{\epsilon_x}&#10;\newcommand{\ey}{\epsilon_y}&#10;\newcommand{\bx}{\beta_x}&#10;\newcommand{\by}{\beta_y}&#10;\newcommand{\xix}{\xi_x}&#10;\newcommand{\xiy}{\xi_y}&#10;\newcommand{\dbs}{\delta_{{}_{BS}}}&#10;\begin{document}&#10;\begin{eqnarray*}&#10;{\cal L} = f_{rep} \frac{n_b N^2}{4\pi \sigma_x^* \sigma_y^*}&#10;     \times H_D&#10;\end{eqnarray*}&#10;\end{document}"/>
  <p:tag name="EXTERNALNAME" val="txp_fig"/>
  <p:tag name="BLEND" val="False"/>
  <p:tag name="TRANSPARENT" val="False"/>
  <p:tag name="KEEPFILES" val="False"/>
  <p:tag name="DEBUGPAUSE" val="False"/>
  <p:tag name="RESOLUTION" val="300"/>
  <p:tag name="TIMEOUT" val="---"/>
  <p:tag name="BITMAPFORMAT" val="bmp16m"/>
  <p:tag name="DEBUGINTERACTIVE" val="True"/>
  <p:tag name="ORIGWIDTH" val="210.9604"/>
  <p:tag name="PICTUREFILESIZE" val="615174"/>
</p:tagLst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Default - Titre seul">
  <a:themeElements>
    <a:clrScheme name="">
      <a:dk1>
        <a:srgbClr val="5F5F5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50505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- Titre seul">
      <a:majorFont>
        <a:latin typeface="Arial"/>
        <a:ea typeface="ヒラギノ角ゴ ProN W6"/>
        <a:cs typeface="ヒラギノ角ゴ ProN W6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Default - Titre seu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Default - Titre seul">
  <a:themeElements>
    <a:clrScheme name="">
      <a:dk1>
        <a:srgbClr val="5F5F5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50505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- Titre seul">
      <a:majorFont>
        <a:latin typeface="Arial"/>
        <a:ea typeface="ヒラギノ角ゴ ProN W6"/>
        <a:cs typeface="ヒラギノ角ゴ ProN W6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Default - Titre seu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Default - Titre seul">
  <a:themeElements>
    <a:clrScheme name="">
      <a:dk1>
        <a:srgbClr val="5F5F5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50505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- Titre seul">
      <a:majorFont>
        <a:latin typeface="Arial"/>
        <a:ea typeface="ヒラギノ角ゴ ProN W6"/>
        <a:cs typeface="ヒラギノ角ゴ ProN W6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Default - Titre seu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Draft_LLC_PowerPoint_template_02151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1_Draft_LLC_PowerPoint_template_02151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2_Draft_LLC_PowerPoint_template_02151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9649</TotalTime>
  <Words>3420</Words>
  <Application>Microsoft Macintosh PowerPoint</Application>
  <PresentationFormat>画面に合わせる (4:3)</PresentationFormat>
  <Paragraphs>993</Paragraphs>
  <Slides>49</Slides>
  <Notes>9</Notes>
  <HiddenSlides>2</HiddenSlides>
  <MMClips>0</MMClips>
  <ScaleCrop>false</ScaleCrop>
  <HeadingPairs>
    <vt:vector size="6" baseType="variant">
      <vt:variant>
        <vt:lpstr>テーマ</vt:lpstr>
      </vt:variant>
      <vt:variant>
        <vt:i4>8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49</vt:i4>
      </vt:variant>
    </vt:vector>
  </HeadingPairs>
  <TitlesOfParts>
    <vt:vector size="58" baseType="lpstr">
      <vt:lpstr>ホワイト</vt:lpstr>
      <vt:lpstr>1_ホワイト</vt:lpstr>
      <vt:lpstr>Default - Titre seul</vt:lpstr>
      <vt:lpstr>1_Default - Titre seul</vt:lpstr>
      <vt:lpstr>2_Default - Titre seul</vt:lpstr>
      <vt:lpstr>Draft_LLC_PowerPoint_template_021513</vt:lpstr>
      <vt:lpstr>1_Draft_LLC_PowerPoint_template_021513</vt:lpstr>
      <vt:lpstr>2_Draft_LLC_PowerPoint_template_021513</vt:lpstr>
      <vt:lpstr>数式</vt:lpstr>
      <vt:lpstr>The  International Linear Collider Project and  Industrial Implications-</vt:lpstr>
      <vt:lpstr>Outline</vt:lpstr>
      <vt:lpstr>　Circular to Linear e+e- Collider </vt:lpstr>
      <vt:lpstr>Advances in Linear Collider Programs </vt:lpstr>
      <vt:lpstr>ILC GDE to LCC  </vt:lpstr>
      <vt:lpstr>ILC Acc. Design Overview  (in TDR)</vt:lpstr>
      <vt:lpstr>Important Energies in ILC</vt:lpstr>
      <vt:lpstr>Outline</vt:lpstr>
      <vt:lpstr>  Progress in Technical Design Phase &amp; after ( ~ 2016) </vt:lpstr>
      <vt:lpstr>PowerPoint プレゼンテーション</vt:lpstr>
      <vt:lpstr>PowerPoint プレゼンテーション</vt:lpstr>
      <vt:lpstr>KEK-ATF: Demonstration of “Nano-beam”  </vt:lpstr>
      <vt:lpstr>PowerPoint プレゼンテーション</vt:lpstr>
      <vt:lpstr>Advantage of Superconducting RF</vt:lpstr>
      <vt:lpstr>Development of e-/e+ Colliders </vt:lpstr>
      <vt:lpstr> Progress in SRF Technology </vt:lpstr>
      <vt:lpstr>Progress in 1.3 GHz 9-cell Cavity Production  </vt:lpstr>
      <vt:lpstr>Major Accelerators Under Construction 2010 ~ 2020</vt:lpstr>
      <vt:lpstr>European XFEL Progressing </vt:lpstr>
      <vt:lpstr>E-XFEL: SRF Cavity Performance (as received)</vt:lpstr>
      <vt:lpstr>Cryomodule Performance : XM59</vt:lpstr>
      <vt:lpstr>PowerPoint プレゼンテーション</vt:lpstr>
      <vt:lpstr>KEK-STF: Cavity Performance after CM Assembly  Beam Acceleration w/ 8 cavity string in JFY2016</vt:lpstr>
      <vt:lpstr>Outline</vt:lpstr>
      <vt:lpstr>ILC Time Line: Progress and Prospect</vt:lpstr>
      <vt:lpstr>ILC Accelerator Global Cooperation</vt:lpstr>
      <vt:lpstr>Further Technical Issues to prepare for the ILC </vt:lpstr>
      <vt:lpstr>PowerPoint プレゼンテーション</vt:lpstr>
      <vt:lpstr>ILC SRF ML Parameters </vt:lpstr>
      <vt:lpstr>Cavity/Cryomodule Fabrication</vt:lpstr>
      <vt:lpstr>A Model for Cavity/CM Industrialization </vt:lpstr>
      <vt:lpstr>PowerPoint プレゼンテーション</vt:lpstr>
      <vt:lpstr>CFF at pre-preparation/main preparation phase</vt:lpstr>
      <vt:lpstr>PowerPoint プレゼンテーション</vt:lpstr>
      <vt:lpstr>KEK-ILC Action Plan in Preparation Period </vt:lpstr>
      <vt:lpstr>“Global SRF Cryomodule ” Program -Technical Issues to be settled during the ILC Preparation Phase-</vt:lpstr>
      <vt:lpstr>PowerPoint プレゼンテーション</vt:lpstr>
      <vt:lpstr>Damping Ring, Magnets </vt:lpstr>
      <vt:lpstr>PowerPoint プレゼンテーション</vt:lpstr>
      <vt:lpstr>PowerPoint プレゼンテーション</vt:lpstr>
      <vt:lpstr>Summary </vt:lpstr>
      <vt:lpstr>Backup</vt:lpstr>
      <vt:lpstr>ILC ML Parameters, demonstrated in TDR</vt:lpstr>
      <vt:lpstr>PowerPoint プレゼンテーション</vt:lpstr>
      <vt:lpstr>Progress in SRF Cavity Production Yield  during ILC – Technical Design Stage</vt:lpstr>
      <vt:lpstr>SRF Cavity  and Superconductor </vt:lpstr>
      <vt:lpstr>PowerPoint プレゼンテーション</vt:lpstr>
      <vt:lpstr>PowerPoint プレゼンテーション</vt:lpstr>
      <vt:lpstr>LCC: Linear Collider Collaboration    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Yamamoto Akira</dc:creator>
  <cp:lastModifiedBy>Yamamoto Akira</cp:lastModifiedBy>
  <cp:revision>239</cp:revision>
  <cp:lastPrinted>2016-02-07T22:20:25Z</cp:lastPrinted>
  <dcterms:created xsi:type="dcterms:W3CDTF">2016-01-17T15:30:13Z</dcterms:created>
  <dcterms:modified xsi:type="dcterms:W3CDTF">2016-06-01T04:32:57Z</dcterms:modified>
</cp:coreProperties>
</file>