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Default Extension="pdf" ContentType="application/pdf"/>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98" r:id="rId3"/>
    <p:sldId id="308" r:id="rId4"/>
    <p:sldId id="266" r:id="rId5"/>
    <p:sldId id="312" r:id="rId6"/>
    <p:sldId id="314" r:id="rId7"/>
    <p:sldId id="313" r:id="rId8"/>
    <p:sldId id="319" r:id="rId9"/>
    <p:sldId id="320" r:id="rId10"/>
    <p:sldId id="321" r:id="rId11"/>
    <p:sldId id="322" r:id="rId12"/>
    <p:sldId id="315" r:id="rId13"/>
    <p:sldId id="316" r:id="rId14"/>
    <p:sldId id="323" r:id="rId15"/>
    <p:sldId id="324" r:id="rId16"/>
    <p:sldId id="325" r:id="rId17"/>
    <p:sldId id="326" r:id="rId18"/>
    <p:sldId id="306" r:id="rId19"/>
    <p:sldId id="328" r:id="rId20"/>
    <p:sldId id="330" r:id="rId21"/>
    <p:sldId id="331" r:id="rId22"/>
    <p:sldId id="329" r:id="rId23"/>
    <p:sldId id="327" r:id="rId24"/>
    <p:sldId id="333" r:id="rId25"/>
    <p:sldId id="334" r:id="rId26"/>
    <p:sldId id="336" r:id="rId27"/>
    <p:sldId id="337" r:id="rId28"/>
    <p:sldId id="338" r:id="rId29"/>
    <p:sldId id="335" r:id="rId30"/>
    <p:sldId id="339" r:id="rId3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5" d="100"/>
          <a:sy n="95" d="100"/>
        </p:scale>
        <p:origin x="-1272"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4" name="Oval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5" name="Oval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14" name="Title 13"/>
          <p:cNvSpPr>
            <a:spLocks noGrp="1"/>
          </p:cNvSpPr>
          <p:nvPr>
            <p:ph type="ctrTitle"/>
          </p:nvPr>
        </p:nvSpPr>
        <p:spPr>
          <a:xfrm>
            <a:off x="1432560" y="359898"/>
            <a:ext cx="7406640" cy="1472184"/>
          </a:xfrm>
        </p:spPr>
        <p:txBody>
          <a:bodyPr anchor="b"/>
          <a:lstStyle>
            <a:lvl1pPr algn="l">
              <a:defRPr/>
            </a:lvl1pPr>
          </a:lstStyle>
          <a:p>
            <a:r>
              <a:rPr lang="en-US" smtClean="0"/>
              <a:t>Click to edit Master title style</a:t>
            </a:r>
            <a:endParaRPr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6" name="Date Placeholder 6"/>
          <p:cNvSpPr>
            <a:spLocks noGrp="1"/>
          </p:cNvSpPr>
          <p:nvPr>
            <p:ph type="dt" sz="half" idx="10"/>
          </p:nvPr>
        </p:nvSpPr>
        <p:spPr/>
        <p:txBody>
          <a:bodyPr/>
          <a:lstStyle>
            <a:lvl1pPr>
              <a:defRPr/>
            </a:lvl1pPr>
          </a:lstStyle>
          <a:p>
            <a:pPr>
              <a:defRPr/>
            </a:pPr>
            <a:fld id="{54D57843-02BA-864D-9593-8F343272C62B}" type="datetime1">
              <a:rPr lang="en-US"/>
              <a:pPr>
                <a:defRPr/>
              </a:pPr>
              <a:t>3/10/16</a:t>
            </a:fld>
            <a:endParaRPr lang="en-US"/>
          </a:p>
        </p:txBody>
      </p:sp>
      <p:sp>
        <p:nvSpPr>
          <p:cNvPr id="7" name="Footer Placeholder 19"/>
          <p:cNvSpPr>
            <a:spLocks noGrp="1"/>
          </p:cNvSpPr>
          <p:nvPr>
            <p:ph type="ftr" sz="quarter" idx="11"/>
          </p:nvPr>
        </p:nvSpPr>
        <p:spPr/>
        <p:txBody>
          <a:bodyPr/>
          <a:lstStyle>
            <a:lvl1pPr>
              <a:defRPr/>
            </a:lvl1pPr>
          </a:lstStyle>
          <a:p>
            <a:pPr>
              <a:defRPr/>
            </a:pPr>
            <a:endParaRPr lang="en-US"/>
          </a:p>
        </p:txBody>
      </p:sp>
      <p:sp>
        <p:nvSpPr>
          <p:cNvPr id="8" name="Slide Number Placeholder 9"/>
          <p:cNvSpPr>
            <a:spLocks noGrp="1"/>
          </p:cNvSpPr>
          <p:nvPr>
            <p:ph type="sldNum" sz="quarter" idx="12"/>
          </p:nvPr>
        </p:nvSpPr>
        <p:spPr/>
        <p:txBody>
          <a:bodyPr/>
          <a:lstStyle>
            <a:lvl1pPr>
              <a:defRPr/>
            </a:lvl1pPr>
          </a:lstStyle>
          <a:p>
            <a:pPr>
              <a:defRPr/>
            </a:pPr>
            <a:fld id="{B4C0D6F6-5A79-3649-BF44-71297D1A7C9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E105DDEF-9FC9-5044-9D9A-8D0731E88EC5}" type="datetime1">
              <a:rPr lang="en-US"/>
              <a:pPr>
                <a:defRPr/>
              </a:pPr>
              <a:t>3/10/16</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971564CF-7B13-CC43-8505-199FE8D124F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87C56504-1001-8042-A808-EB40CB4ACB69}" type="datetime1">
              <a:rPr lang="en-US"/>
              <a:pPr>
                <a:defRPr/>
              </a:pPr>
              <a:t>3/10/16</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4FC0103D-E38B-3747-9F16-ECC7187BCB3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01C79715-7D62-994E-BEDA-C575A9C17E4B}" type="datetime1">
              <a:rPr lang="en-US"/>
              <a:pPr>
                <a:defRPr/>
              </a:pPr>
              <a:t>3/10/16</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795A85DD-9197-4B43-87E1-E67AABC9DEA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lstStyle>
          <a:p>
            <a:pPr>
              <a:defRPr/>
            </a:pPr>
            <a:fld id="{2B83683C-17A0-DA4F-8B03-34BA5C2FFE4F}" type="datetime1">
              <a:rPr lang="en-US"/>
              <a:pPr>
                <a:defRPr/>
              </a:pPr>
              <a:t>3/10/16</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FED36818-A5BF-0347-9DE2-ABE0BBE6E93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62D1F04E-D4B9-CE49-A40C-16DCFFF768D1}" type="datetime1">
              <a:rPr lang="en-US"/>
              <a:pPr>
                <a:defRPr/>
              </a:pPr>
              <a:t>3/10/16</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4655318E-ED33-094A-825A-1CFDD221F9B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14A1EF5B-C43A-C343-B697-EA82F7B82432}" type="datetime1">
              <a:rPr lang="en-US"/>
              <a:pPr>
                <a:defRPr/>
              </a:pPr>
              <a:t>3/10/16</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E9EC888B-3825-D743-97C4-322AE6BB23E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668A88F6-741E-A746-9797-6A468ECAA234}" type="datetime1">
              <a:rPr lang="en-US"/>
              <a:pPr>
                <a:defRPr/>
              </a:pPr>
              <a:t>3/10/16</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CE26F3E2-1BB3-6247-8259-BDDA9C3E245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Date Placeholder 1"/>
          <p:cNvSpPr>
            <a:spLocks noGrp="1"/>
          </p:cNvSpPr>
          <p:nvPr>
            <p:ph type="dt" sz="half" idx="10"/>
          </p:nvPr>
        </p:nvSpPr>
        <p:spPr/>
        <p:txBody>
          <a:bodyPr/>
          <a:lstStyle>
            <a:lvl1pPr>
              <a:defRPr/>
            </a:lvl1pPr>
          </a:lstStyle>
          <a:p>
            <a:pPr>
              <a:defRPr/>
            </a:pPr>
            <a:fld id="{337ADBFA-4D04-D242-9B1C-EF2B13AE6B40}" type="datetime1">
              <a:rPr lang="en-US"/>
              <a:pPr>
                <a:defRPr/>
              </a:pPr>
              <a:t>3/10/16</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E36E3A31-22AA-AB4F-9DA6-3E264DF947C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lang="en-US" smtClean="0"/>
              <a:t>Click to edit Master title style</a:t>
            </a:r>
            <a:endParaRPr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373202B3-655E-FA45-BEE6-938C16E4C44A}" type="datetime1">
              <a:rPr lang="en-US"/>
              <a:pPr>
                <a:defRPr/>
              </a:pPr>
              <a:t>3/10/16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53069BA-025D-844C-A5C6-3B9D632C7C0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a typeface="+mn-ea"/>
              <a:cs typeface="+mn-cs"/>
            </a:endParaRPr>
          </a:p>
        </p:txBody>
      </p:sp>
      <p:sp>
        <p:nvSpPr>
          <p:cNvPr id="6" name="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lstStyle>
          <a:p>
            <a:pPr>
              <a:defRPr/>
            </a:pPr>
            <a:fld id="{4D10C003-9A82-764B-9BF5-A236972C24A2}" type="datetime1">
              <a:rPr lang="en-US"/>
              <a:pPr>
                <a:defRPr/>
              </a:pPr>
              <a:t>3/10/16</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lvl1pPr>
          </a:lstStyle>
          <a:p>
            <a:pPr>
              <a:defRPr/>
            </a:pPr>
            <a:fld id="{4C30729F-ADB2-5244-A731-3619DBAE41D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p>
            <a:r>
              <a:rPr lang="en-US" smtClean="0"/>
              <a:t>Click to edit Master title style</a:t>
            </a:r>
            <a:endParaRPr lang="en-US"/>
          </a:p>
        </p:txBody>
      </p:sp>
      <p:sp>
        <p:nvSpPr>
          <p:cNvPr id="103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ea typeface="+mn-ea"/>
                <a:cs typeface="+mn-cs"/>
              </a:defRPr>
            </a:lvl1pPr>
          </a:lstStyle>
          <a:p>
            <a:pPr>
              <a:defRPr/>
            </a:pPr>
            <a:fld id="{1EC6408B-A30B-EC44-AB81-3F040322760A}" type="datetime1">
              <a:rPr lang="en-US"/>
              <a:pPr>
                <a:defRPr/>
              </a:pPr>
              <a:t>3/10/16</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ea typeface="+mn-ea"/>
                <a:cs typeface="+mn-cs"/>
              </a:defRPr>
            </a:lvl1pPr>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ea typeface="+mn-ea"/>
                <a:cs typeface="+mn-cs"/>
              </a:defRPr>
            </a:lvl1pPr>
          </a:lstStyle>
          <a:p>
            <a:pPr>
              <a:defRPr/>
            </a:pPr>
            <a:fld id="{01499162-512E-2F4F-A292-6144F58B44E0}"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908" r:id="rId1"/>
    <p:sldLayoutId id="2147483903" r:id="rId2"/>
    <p:sldLayoutId id="2147483909" r:id="rId3"/>
    <p:sldLayoutId id="2147483904" r:id="rId4"/>
    <p:sldLayoutId id="2147483910" r:id="rId5"/>
    <p:sldLayoutId id="2147483905" r:id="rId6"/>
    <p:sldLayoutId id="2147483911" r:id="rId7"/>
    <p:sldLayoutId id="2147483912" r:id="rId8"/>
    <p:sldLayoutId id="2147483913" r:id="rId9"/>
    <p:sldLayoutId id="2147483906" r:id="rId10"/>
    <p:sldLayoutId id="2147483907"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ＭＳ Ｐゴシック" pitchFamily="-84" charset="-128"/>
          <a:cs typeface="ＭＳ Ｐゴシック" pitchFamily="-84" charset="-128"/>
        </a:defRPr>
      </a:lvl1pPr>
      <a:lvl2pPr algn="l" rtl="0" eaLnBrk="0" fontAlgn="base" hangingPunct="0">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2pPr>
      <a:lvl3pPr algn="l" rtl="0" eaLnBrk="0" fontAlgn="base" hangingPunct="0">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3pPr>
      <a:lvl4pPr algn="l" rtl="0" eaLnBrk="0" fontAlgn="base" hangingPunct="0">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4pPr>
      <a:lvl5pPr algn="l" rtl="0" eaLnBrk="0" fontAlgn="base" hangingPunct="0">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5pPr>
      <a:lvl6pPr marL="457200" algn="l" rtl="0" fontAlgn="base">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6pPr>
      <a:lvl7pPr marL="914400" algn="l" rtl="0" fontAlgn="base">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7pPr>
      <a:lvl8pPr marL="1371600" algn="l" rtl="0" fontAlgn="base">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8pPr>
      <a:lvl9pPr marL="1828800" algn="l" rtl="0" fontAlgn="base">
        <a:spcBef>
          <a:spcPct val="0"/>
        </a:spcBef>
        <a:spcAft>
          <a:spcPct val="0"/>
        </a:spcAft>
        <a:defRPr sz="4300">
          <a:solidFill>
            <a:srgbClr val="572314"/>
          </a:solidFill>
          <a:latin typeface="Gill Sans MT" pitchFamily="-84" charset="0"/>
          <a:ea typeface="ＭＳ Ｐゴシック" pitchFamily="-84" charset="-128"/>
          <a:cs typeface="ＭＳ Ｐゴシック" pitchFamily="-84" charset="-128"/>
        </a:defRPr>
      </a:lvl9pPr>
    </p:titleStyle>
    <p:bodyStyle>
      <a:lvl1pPr marL="365125" indent="-282575" algn="l" rtl="0" eaLnBrk="0" fontAlgn="base" hangingPunct="0">
        <a:spcBef>
          <a:spcPts val="600"/>
        </a:spcBef>
        <a:spcAft>
          <a:spcPct val="0"/>
        </a:spcAft>
        <a:buClr>
          <a:schemeClr val="accent1"/>
        </a:buClr>
        <a:buSzPct val="80000"/>
        <a:buFont typeface="Wingdings 2" charset="2"/>
        <a:buChar char=""/>
        <a:defRPr sz="3200" kern="1200">
          <a:solidFill>
            <a:schemeClr val="tx1"/>
          </a:solidFill>
          <a:latin typeface="+mn-lt"/>
          <a:ea typeface="ＭＳ Ｐゴシック" pitchFamily="-84" charset="-128"/>
          <a:cs typeface="ＭＳ Ｐゴシック" pitchFamily="-84" charset="-128"/>
        </a:defRPr>
      </a:lvl1pPr>
      <a:lvl2pPr marL="639763" indent="-236538" algn="l" rtl="0" eaLnBrk="0" fontAlgn="base" hangingPunct="0">
        <a:spcBef>
          <a:spcPts val="550"/>
        </a:spcBef>
        <a:spcAft>
          <a:spcPct val="0"/>
        </a:spcAft>
        <a:buClr>
          <a:schemeClr val="accent1"/>
        </a:buClr>
        <a:buFont typeface="Verdana" charset="0"/>
        <a:buChar char="◦"/>
        <a:defRPr sz="2800" kern="1200">
          <a:solidFill>
            <a:schemeClr val="tx1"/>
          </a:solidFill>
          <a:latin typeface="+mn-lt"/>
          <a:ea typeface="ＭＳ Ｐゴシック" pitchFamily="-84" charset="-128"/>
          <a:cs typeface="+mn-cs"/>
        </a:defRPr>
      </a:lvl2pPr>
      <a:lvl3pPr marL="885825" indent="-228600" algn="l" rtl="0" eaLnBrk="0" fontAlgn="base" hangingPunct="0">
        <a:spcBef>
          <a:spcPct val="20000"/>
        </a:spcBef>
        <a:spcAft>
          <a:spcPct val="0"/>
        </a:spcAft>
        <a:buClr>
          <a:schemeClr val="accent2"/>
        </a:buClr>
        <a:buFont typeface="Wingdings 2" charset="2"/>
        <a:buChar char=""/>
        <a:defRPr sz="2400" kern="1200">
          <a:solidFill>
            <a:schemeClr val="tx1"/>
          </a:solidFill>
          <a:latin typeface="+mn-lt"/>
          <a:ea typeface="ＭＳ Ｐゴシック" pitchFamily="-84" charset="-128"/>
          <a:cs typeface="+mn-cs"/>
        </a:defRPr>
      </a:lvl3pPr>
      <a:lvl4pPr marL="1096963" indent="-173038" algn="l" rtl="0" eaLnBrk="0" fontAlgn="base" hangingPunct="0">
        <a:spcBef>
          <a:spcPct val="20000"/>
        </a:spcBef>
        <a:spcAft>
          <a:spcPct val="0"/>
        </a:spcAft>
        <a:buClr>
          <a:srgbClr val="C32D2E"/>
        </a:buClr>
        <a:buFont typeface="Wingdings 2" charset="2"/>
        <a:buChar char=""/>
        <a:defRPr sz="2000" kern="1200">
          <a:solidFill>
            <a:schemeClr val="tx1"/>
          </a:solidFill>
          <a:latin typeface="+mn-lt"/>
          <a:ea typeface="ＭＳ Ｐゴシック" pitchFamily="-84" charset="-128"/>
          <a:cs typeface="+mn-cs"/>
        </a:defRPr>
      </a:lvl4pPr>
      <a:lvl5pPr marL="1296988" indent="-182563" algn="l" rtl="0" eaLnBrk="0" fontAlgn="base" hangingPunct="0">
        <a:spcBef>
          <a:spcPct val="20000"/>
        </a:spcBef>
        <a:spcAft>
          <a:spcPct val="0"/>
        </a:spcAft>
        <a:buClr>
          <a:srgbClr val="84AA33"/>
        </a:buClr>
        <a:buFont typeface="Wingdings 2" charset="2"/>
        <a:buChar char=""/>
        <a:defRPr sz="2000" kern="1200">
          <a:solidFill>
            <a:schemeClr val="tx1"/>
          </a:solidFill>
          <a:latin typeface="+mn-lt"/>
          <a:ea typeface="ＭＳ Ｐゴシック" pitchFamily="-84" charset="-128"/>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df"/><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df"/><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df"/><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df"/><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df"/><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df"/><Relationship Id="rId3"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df"/><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df"/><Relationship Id="rId3"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df"/><Relationship Id="rId3" Type="http://schemas.openxmlformats.org/officeDocument/2006/relationships/image" Target="../media/image2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df"/><Relationship Id="rId3" Type="http://schemas.openxmlformats.org/officeDocument/2006/relationships/image" Target="../media/image2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df"/><Relationship Id="rId3"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df"/><Relationship Id="rId3" Type="http://schemas.openxmlformats.org/officeDocument/2006/relationships/image" Target="../media/image3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df"/><Relationship Id="rId3" Type="http://schemas.openxmlformats.org/officeDocument/2006/relationships/image" Target="../media/image3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df"/><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df"/><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96975"/>
            <a:ext cx="7772400" cy="1470025"/>
          </a:xfrm>
        </p:spPr>
        <p:txBody>
          <a:bodyPr>
            <a:normAutofit fontScale="90000"/>
          </a:bodyPr>
          <a:lstStyle/>
          <a:p>
            <a:pPr algn="ctr" eaLnBrk="1" fontAlgn="auto" hangingPunct="1">
              <a:spcAft>
                <a:spcPts val="0"/>
              </a:spcAft>
              <a:defRPr/>
            </a:pPr>
            <a:r>
              <a:rPr lang="en-US" dirty="0" smtClean="0">
                <a:solidFill>
                  <a:srgbClr val="FF0000"/>
                </a:solidFill>
                <a:ea typeface="+mj-ea"/>
                <a:cs typeface="+mj-cs"/>
              </a:rPr>
              <a:t/>
            </a:r>
            <a:br>
              <a:rPr lang="en-US" dirty="0" smtClean="0">
                <a:solidFill>
                  <a:srgbClr val="FF0000"/>
                </a:solidFill>
                <a:ea typeface="+mj-ea"/>
                <a:cs typeface="+mj-cs"/>
              </a:rPr>
            </a:br>
            <a:r>
              <a:rPr lang="en-US" dirty="0" smtClean="0">
                <a:solidFill>
                  <a:srgbClr val="FF0000"/>
                </a:solidFill>
                <a:ea typeface="+mj-ea"/>
                <a:cs typeface="+mj-cs"/>
              </a:rPr>
              <a:t>Pixel TPC efficiencies &amp; resolution</a:t>
            </a:r>
            <a:br>
              <a:rPr lang="en-US" dirty="0" smtClean="0">
                <a:solidFill>
                  <a:srgbClr val="FF0000"/>
                </a:solidFill>
                <a:ea typeface="+mj-ea"/>
                <a:cs typeface="+mj-cs"/>
              </a:rPr>
            </a:br>
            <a:r>
              <a:rPr lang="en-US" dirty="0" smtClean="0">
                <a:solidFill>
                  <a:srgbClr val="FF0000"/>
                </a:solidFill>
                <a:ea typeface="+mj-ea"/>
                <a:cs typeface="+mj-cs"/>
              </a:rPr>
              <a:t>in the 2015 Test Beam data</a:t>
            </a:r>
          </a:p>
        </p:txBody>
      </p:sp>
      <p:sp>
        <p:nvSpPr>
          <p:cNvPr id="13315" name="Subtitle 2"/>
          <p:cNvSpPr>
            <a:spLocks noGrp="1"/>
          </p:cNvSpPr>
          <p:nvPr>
            <p:ph type="subTitle" idx="1"/>
          </p:nvPr>
        </p:nvSpPr>
        <p:spPr>
          <a:xfrm>
            <a:off x="2209800" y="4495800"/>
            <a:ext cx="6188075" cy="1752600"/>
          </a:xfrm>
        </p:spPr>
        <p:txBody>
          <a:bodyPr/>
          <a:lstStyle/>
          <a:p>
            <a:pPr marL="26988" eaLnBrk="1" hangingPunct="1">
              <a:buClr>
                <a:srgbClr val="3891A7"/>
              </a:buClr>
            </a:pPr>
            <a:r>
              <a:rPr lang="en-US" sz="2000" dirty="0" smtClean="0">
                <a:solidFill>
                  <a:srgbClr val="000000"/>
                </a:solidFill>
                <a:ea typeface="ＭＳ Ｐゴシック" charset="-128"/>
                <a:cs typeface="ＭＳ Ｐゴシック" charset="-128"/>
              </a:rPr>
              <a:t>Peter </a:t>
            </a:r>
            <a:r>
              <a:rPr lang="en-US" sz="2000" dirty="0" err="1" smtClean="0">
                <a:solidFill>
                  <a:srgbClr val="000000"/>
                </a:solidFill>
                <a:ea typeface="ＭＳ Ｐゴシック" charset="-128"/>
                <a:cs typeface="ＭＳ Ｐゴシック" charset="-128"/>
              </a:rPr>
              <a:t>Kluit</a:t>
            </a:r>
            <a:r>
              <a:rPr lang="en-US" sz="2000" dirty="0" smtClean="0">
                <a:solidFill>
                  <a:srgbClr val="000000"/>
                </a:solidFill>
                <a:ea typeface="ＭＳ Ｐゴシック" charset="-128"/>
                <a:cs typeface="ＭＳ Ｐゴシック" charset="-128"/>
              </a:rPr>
              <a:t>,  Michael Lupberger,  Jan </a:t>
            </a:r>
            <a:r>
              <a:rPr lang="en-US" sz="2000" dirty="0" err="1" smtClean="0">
                <a:solidFill>
                  <a:srgbClr val="000000"/>
                </a:solidFill>
                <a:ea typeface="ＭＳ Ｐゴシック" charset="-128"/>
                <a:cs typeface="ＭＳ Ｐゴシック" charset="-128"/>
              </a:rPr>
              <a:t>Timmermans</a:t>
            </a:r>
            <a:endParaRPr lang="en-US" sz="2000" dirty="0" smtClean="0">
              <a:solidFill>
                <a:srgbClr val="000000"/>
              </a:solidFill>
              <a:ea typeface="ＭＳ Ｐゴシック" charset="-128"/>
              <a:cs typeface="ＭＳ Ｐゴシック" charset="-128"/>
            </a:endParaRPr>
          </a:p>
          <a:p>
            <a:pPr marL="26988" eaLnBrk="1" hangingPunct="1"/>
            <a:endParaRPr lang="en-US" dirty="0" smtClean="0">
              <a:solidFill>
                <a:srgbClr val="0000FF"/>
              </a:solidFill>
              <a:ea typeface="ＭＳ Ｐゴシック" charset="-128"/>
              <a:cs typeface="ＭＳ Ｐゴシック" charset="-128"/>
            </a:endParaRPr>
          </a:p>
          <a:p>
            <a:pPr marL="26988" eaLnBrk="1" hangingPunct="1"/>
            <a:r>
              <a:rPr lang="en-US" dirty="0" err="1" smtClean="0">
                <a:solidFill>
                  <a:srgbClr val="0000FF"/>
                </a:solidFill>
                <a:ea typeface="ＭＳ Ｐゴシック" charset="-128"/>
                <a:cs typeface="ＭＳ Ｐゴシック" charset="-128"/>
              </a:rPr>
              <a:t>PixelTPC</a:t>
            </a:r>
            <a:r>
              <a:rPr lang="en-US" dirty="0" smtClean="0">
                <a:solidFill>
                  <a:srgbClr val="0000FF"/>
                </a:solidFill>
                <a:ea typeface="ＭＳ Ｐゴシック" charset="-128"/>
                <a:cs typeface="ＭＳ Ｐゴシック" charset="-128"/>
              </a:rPr>
              <a:t> meeting 10 March 2016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Background hits in Chip 17</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295400"/>
            <a:ext cx="7867650" cy="5105400"/>
          </a:xfrm>
        </p:spPr>
        <p:txBody>
          <a:bodyPr>
            <a:noAutofit/>
          </a:bodyPr>
          <a:lstStyle/>
          <a:p>
            <a:pPr marL="365760" indent="-283464" eaLnBrk="1" fontAlgn="auto" hangingPunct="1">
              <a:spcAft>
                <a:spcPts val="0"/>
              </a:spcAft>
              <a:defRPr/>
            </a:pPr>
            <a:r>
              <a:rPr lang="en-US" sz="2400" dirty="0" smtClean="0">
                <a:solidFill>
                  <a:srgbClr val="0000FF"/>
                </a:solidFill>
                <a:ea typeface="+mn-ea"/>
              </a:rPr>
              <a:t>Distribution of </a:t>
            </a:r>
            <a:r>
              <a:rPr lang="en-US" sz="2400" smtClean="0">
                <a:solidFill>
                  <a:srgbClr val="0000FF"/>
                </a:solidFill>
                <a:ea typeface="+mn-ea"/>
              </a:rPr>
              <a:t>removed neighboring </a:t>
            </a:r>
            <a:r>
              <a:rPr lang="en-US" sz="2400" dirty="0" smtClean="0">
                <a:solidFill>
                  <a:srgbClr val="0000FF"/>
                </a:solidFill>
                <a:ea typeface="+mn-ea"/>
              </a:rPr>
              <a:t>hits:</a:t>
            </a:r>
          </a:p>
          <a:p>
            <a:pPr marL="365760" indent="-283464" eaLnBrk="1" fontAlgn="auto" hangingPunct="1">
              <a:spcAft>
                <a:spcPts val="0"/>
              </a:spcAft>
              <a:defRPr/>
            </a:pPr>
            <a:endParaRPr lang="en-US" sz="2400" dirty="0" smtClean="0">
              <a:solidFill>
                <a:srgbClr val="0000FF"/>
              </a:solidFill>
              <a:ea typeface="+mn-ea"/>
            </a:endParaRPr>
          </a:p>
          <a:p>
            <a:pPr marL="365760" indent="-283464" eaLnBrk="1" fontAlgn="auto" hangingPunct="1">
              <a:spcAft>
                <a:spcPts val="0"/>
              </a:spcAft>
              <a:defRPr/>
            </a:pPr>
            <a:endParaRPr lang="en-US" sz="2400" dirty="0" smtClean="0">
              <a:solidFill>
                <a:srgbClr val="0000FF"/>
              </a:solidFill>
              <a:ea typeface="+mn-ea"/>
            </a:endParaRPr>
          </a:p>
        </p:txBody>
      </p:sp>
      <p:pic>
        <p:nvPicPr>
          <p:cNvPr id="7" name="Picture 6" descr="Background2D.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85900" y="2108200"/>
            <a:ext cx="7200900" cy="3454400"/>
          </a:xfrm>
          <a:prstGeom prst="rect">
            <a:avLst/>
          </a:prstGeom>
        </p:spPr>
      </p:pic>
      <p:sp>
        <p:nvSpPr>
          <p:cNvPr id="9" name="TextBox 8"/>
          <p:cNvSpPr txBox="1"/>
          <p:nvPr/>
        </p:nvSpPr>
        <p:spPr>
          <a:xfrm>
            <a:off x="1981200" y="5650468"/>
            <a:ext cx="5791200" cy="369332"/>
          </a:xfrm>
          <a:prstGeom prst="rect">
            <a:avLst/>
          </a:prstGeom>
          <a:noFill/>
        </p:spPr>
        <p:txBody>
          <a:bodyPr wrap="square" rtlCol="0">
            <a:spAutoFit/>
          </a:bodyPr>
          <a:lstStyle/>
          <a:p>
            <a:r>
              <a:rPr lang="en-US" dirty="0" smtClean="0">
                <a:solidFill>
                  <a:srgbClr val="0000FF"/>
                </a:solidFill>
              </a:rPr>
              <a:t>Clear spike at low </a:t>
            </a:r>
            <a:r>
              <a:rPr lang="en-US" dirty="0" err="1" smtClean="0">
                <a:solidFill>
                  <a:srgbClr val="0000FF"/>
                </a:solidFill>
              </a:rPr>
              <a:t>y</a:t>
            </a:r>
            <a:r>
              <a:rPr lang="en-US" dirty="0" smtClean="0">
                <a:solidFill>
                  <a:srgbClr val="0000FF"/>
                </a:solidFill>
              </a:rPr>
              <a:t> pixels; in 2D </a:t>
            </a:r>
            <a:r>
              <a:rPr lang="en-US" dirty="0" err="1" smtClean="0">
                <a:solidFill>
                  <a:srgbClr val="0000FF"/>
                </a:solidFill>
              </a:rPr>
              <a:t>bkg</a:t>
            </a:r>
            <a:r>
              <a:rPr lang="en-US" dirty="0" smtClean="0">
                <a:solidFill>
                  <a:srgbClr val="0000FF"/>
                </a:solidFill>
              </a:rPr>
              <a:t> hits </a:t>
            </a:r>
            <a:r>
              <a:rPr lang="en-US" dirty="0" err="1" smtClean="0">
                <a:solidFill>
                  <a:srgbClr val="0000FF"/>
                </a:solidFill>
              </a:rPr>
              <a:t>x</a:t>
            </a:r>
            <a:r>
              <a:rPr lang="en-US" dirty="0" smtClean="0">
                <a:solidFill>
                  <a:srgbClr val="0000FF"/>
                </a:solidFill>
              </a:rPr>
              <a:t>&gt; 250 </a:t>
            </a:r>
            <a:endParaRPr lang="en-US" dirty="0">
              <a:solidFill>
                <a:srgbClr val="0000FF"/>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Background hits in Chip 17</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295400"/>
            <a:ext cx="7867650" cy="5105400"/>
          </a:xfrm>
        </p:spPr>
        <p:txBody>
          <a:bodyPr>
            <a:noAutofit/>
          </a:bodyPr>
          <a:lstStyle/>
          <a:p>
            <a:pPr marL="365760" indent="-283464" eaLnBrk="1" fontAlgn="auto" hangingPunct="1">
              <a:spcAft>
                <a:spcPts val="0"/>
              </a:spcAft>
              <a:defRPr/>
            </a:pPr>
            <a:r>
              <a:rPr lang="en-US" sz="2400" dirty="0" smtClean="0">
                <a:solidFill>
                  <a:srgbClr val="0000FF"/>
                </a:solidFill>
                <a:ea typeface="+mn-ea"/>
              </a:rPr>
              <a:t>Distribution of  “signal” hits after removal of background:</a:t>
            </a:r>
          </a:p>
          <a:p>
            <a:pPr marL="365760" indent="-283464" eaLnBrk="1" fontAlgn="auto" hangingPunct="1">
              <a:spcAft>
                <a:spcPts val="0"/>
              </a:spcAft>
              <a:defRPr/>
            </a:pPr>
            <a:endParaRPr lang="en-US" sz="2400" dirty="0" smtClean="0">
              <a:solidFill>
                <a:srgbClr val="0000FF"/>
              </a:solidFill>
              <a:ea typeface="+mn-ea"/>
            </a:endParaRPr>
          </a:p>
          <a:p>
            <a:pPr marL="365760" indent="-283464" eaLnBrk="1" fontAlgn="auto" hangingPunct="1">
              <a:spcAft>
                <a:spcPts val="0"/>
              </a:spcAft>
              <a:defRPr/>
            </a:pPr>
            <a:endParaRPr lang="en-US" sz="2400" dirty="0" smtClean="0">
              <a:solidFill>
                <a:srgbClr val="0000FF"/>
              </a:solidFill>
              <a:ea typeface="+mn-ea"/>
            </a:endParaRPr>
          </a:p>
        </p:txBody>
      </p:sp>
      <p:pic>
        <p:nvPicPr>
          <p:cNvPr id="5" name="Picture 4" descr="Signal2D.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85900" y="2057400"/>
            <a:ext cx="7200900" cy="3454400"/>
          </a:xfrm>
          <a:prstGeom prst="rect">
            <a:avLst/>
          </a:prstGeom>
        </p:spPr>
      </p:pic>
      <p:sp>
        <p:nvSpPr>
          <p:cNvPr id="6" name="TextBox 5"/>
          <p:cNvSpPr txBox="1"/>
          <p:nvPr/>
        </p:nvSpPr>
        <p:spPr>
          <a:xfrm>
            <a:off x="2057400" y="5638800"/>
            <a:ext cx="6172200" cy="646331"/>
          </a:xfrm>
          <a:prstGeom prst="rect">
            <a:avLst/>
          </a:prstGeom>
          <a:noFill/>
        </p:spPr>
        <p:txBody>
          <a:bodyPr wrap="square" rtlCol="0">
            <a:spAutoFit/>
          </a:bodyPr>
          <a:lstStyle/>
          <a:p>
            <a:r>
              <a:rPr lang="en-US" dirty="0" smtClean="0">
                <a:solidFill>
                  <a:srgbClr val="0000FF"/>
                </a:solidFill>
              </a:rPr>
              <a:t>One expects a flat distribution in </a:t>
            </a:r>
            <a:r>
              <a:rPr lang="en-US" dirty="0" err="1" smtClean="0">
                <a:solidFill>
                  <a:srgbClr val="0000FF"/>
                </a:solidFill>
              </a:rPr>
              <a:t>y</a:t>
            </a:r>
            <a:endParaRPr lang="en-US" dirty="0" smtClean="0">
              <a:solidFill>
                <a:srgbClr val="0000FF"/>
              </a:solidFill>
            </a:endParaRPr>
          </a:p>
          <a:p>
            <a:r>
              <a:rPr lang="en-US" dirty="0" smtClean="0">
                <a:solidFill>
                  <a:srgbClr val="0000FF"/>
                </a:solidFill>
              </a:rPr>
              <a:t>Still some background at low </a:t>
            </a:r>
            <a:r>
              <a:rPr lang="en-US" dirty="0" err="1" smtClean="0">
                <a:solidFill>
                  <a:srgbClr val="0000FF"/>
                </a:solidFill>
              </a:rPr>
              <a:t>y</a:t>
            </a:r>
            <a:r>
              <a:rPr lang="en-US" dirty="0" smtClean="0">
                <a:solidFill>
                  <a:srgbClr val="0000FF"/>
                </a:solidFill>
              </a:rPr>
              <a:t> values?</a:t>
            </a:r>
            <a:endParaRPr lang="en-US" dirty="0">
              <a:solidFill>
                <a:srgbClr val="0000FF"/>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efficiencies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295400"/>
            <a:ext cx="7867650" cy="5105400"/>
          </a:xfrm>
        </p:spPr>
        <p:txBody>
          <a:bodyPr>
            <a:noAutofit/>
          </a:bodyPr>
          <a:lstStyle/>
          <a:p>
            <a:pPr marL="365760" indent="-283464" eaLnBrk="1" fontAlgn="auto" hangingPunct="1">
              <a:spcAft>
                <a:spcPts val="0"/>
              </a:spcAft>
              <a:buNone/>
              <a:defRPr/>
            </a:pPr>
            <a:r>
              <a:rPr lang="en-US" sz="2400" dirty="0" smtClean="0">
                <a:solidFill>
                  <a:srgbClr val="0000FF"/>
                </a:solidFill>
              </a:rPr>
              <a:t>Method and selections (B field 0 run)</a:t>
            </a:r>
          </a:p>
          <a:p>
            <a:pPr marL="365760" indent="-283464" eaLnBrk="1" fontAlgn="auto" hangingPunct="1">
              <a:spcAft>
                <a:spcPts val="0"/>
              </a:spcAft>
              <a:buFont typeface="Wingdings 2" pitchFamily="-84" charset="2"/>
              <a:buChar char=""/>
              <a:defRPr/>
            </a:pPr>
            <a:r>
              <a:rPr lang="en-US" sz="2000" dirty="0" smtClean="0"/>
              <a:t>Select a track through chip 17 and 141 with more than 100 hits.   The reference chips are changed because the others (10 and 153) had tracks near the edges.  For these ref. chips the beam is far from the edges.  NB tracks near edges give a large biases on residuals.  </a:t>
            </a:r>
          </a:p>
          <a:p>
            <a:pPr marL="365760" indent="-283464" eaLnBrk="1" fontAlgn="auto" hangingPunct="1">
              <a:spcAft>
                <a:spcPts val="0"/>
              </a:spcAft>
              <a:buFont typeface="Wingdings 2" pitchFamily="-84" charset="2"/>
              <a:buChar char=""/>
              <a:defRPr/>
            </a:pPr>
            <a:r>
              <a:rPr lang="en-US" sz="2000" dirty="0" smtClean="0"/>
              <a:t>Reject chips tracks that cross the </a:t>
            </a:r>
            <a:r>
              <a:rPr lang="en-US" sz="2000" dirty="0" err="1" smtClean="0"/>
              <a:t>x</a:t>
            </a:r>
            <a:r>
              <a:rPr lang="en-US" sz="2000" dirty="0" smtClean="0"/>
              <a:t> edges within plus or minus 3 </a:t>
            </a:r>
            <a:r>
              <a:rPr lang="en-US" sz="2000" dirty="0" err="1" smtClean="0"/>
              <a:t>s.d</a:t>
            </a:r>
            <a:r>
              <a:rPr lang="en-US" sz="2000" dirty="0" smtClean="0"/>
              <a:t>. (0.8 mm)    So keeping only chips where all the expected hits should be found.  </a:t>
            </a:r>
          </a:p>
          <a:p>
            <a:pPr marL="365760" indent="-283464" eaLnBrk="1" fontAlgn="auto" hangingPunct="1">
              <a:spcAft>
                <a:spcPts val="0"/>
              </a:spcAft>
              <a:buFont typeface="Wingdings 2" pitchFamily="-84" charset="2"/>
              <a:buChar char=""/>
              <a:defRPr/>
            </a:pPr>
            <a:r>
              <a:rPr lang="en-US" sz="2000" dirty="0" smtClean="0"/>
              <a:t>Select only clean tracks with cuts on delta phi, z0 and d0.  Reject double tracks with too many hits.  </a:t>
            </a:r>
          </a:p>
          <a:p>
            <a:pPr marL="365760" indent="-283464" eaLnBrk="1" fontAlgn="auto" hangingPunct="1">
              <a:spcAft>
                <a:spcPts val="0"/>
              </a:spcAft>
              <a:buFont typeface="Wingdings 2" pitchFamily="-84" charset="2"/>
              <a:buChar char=""/>
              <a:defRPr/>
            </a:pPr>
            <a:r>
              <a:rPr lang="en-US" sz="2000" dirty="0" smtClean="0"/>
              <a:t> From the track parameters I calculate the expected beam profile on the chip assuming a Gaussian of 0.8 mm    This gives the expected nr hits on the chip in pixel units.  - The hits that are actually found are also stored  - The </a:t>
            </a:r>
            <a:r>
              <a:rPr lang="en-US" sz="2000" dirty="0" smtClean="0">
                <a:solidFill>
                  <a:srgbClr val="0000FF"/>
                </a:solidFill>
              </a:rPr>
              <a:t>relative efficiency </a:t>
            </a:r>
            <a:r>
              <a:rPr lang="en-US" sz="2000" dirty="0" smtClean="0"/>
              <a:t>is the division of the found/expected.</a:t>
            </a:r>
            <a:endParaRPr lang="en-US" sz="2000" dirty="0" smtClean="0">
              <a:solidFill>
                <a:srgbClr val="0000FF"/>
              </a:solidFill>
              <a:ea typeface="+mn-ea"/>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Efficiency_Chip17.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09800" y="1187348"/>
            <a:ext cx="6629400" cy="5670651"/>
          </a:xfrm>
          <a:prstGeom prst="rect">
            <a:avLst/>
          </a:prstGeom>
        </p:spPr>
      </p:pic>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17 efficiencies</a:t>
            </a:r>
            <a:endParaRPr lang="en-US" sz="3600" dirty="0">
              <a:solidFill>
                <a:srgbClr val="FF0000"/>
              </a:solidFill>
              <a:ea typeface="+mj-ea"/>
              <a:cs typeface="+mj-cs"/>
            </a:endParaRPr>
          </a:p>
        </p:txBody>
      </p:sp>
      <p:sp>
        <p:nvSpPr>
          <p:cNvPr id="5" name="TextBox 4"/>
          <p:cNvSpPr txBox="1"/>
          <p:nvPr/>
        </p:nvSpPr>
        <p:spPr>
          <a:xfrm>
            <a:off x="228600" y="762000"/>
            <a:ext cx="3200400" cy="369332"/>
          </a:xfrm>
          <a:prstGeom prst="rect">
            <a:avLst/>
          </a:prstGeom>
          <a:noFill/>
        </p:spPr>
        <p:txBody>
          <a:bodyPr wrap="square" rtlCol="0">
            <a:spAutoFit/>
          </a:bodyPr>
          <a:lstStyle/>
          <a:p>
            <a:r>
              <a:rPr lang="en-US" dirty="0" smtClean="0">
                <a:solidFill>
                  <a:srgbClr val="0000FF"/>
                </a:solidFill>
              </a:rPr>
              <a:t>The best chip = reference 1 </a:t>
            </a:r>
            <a:endParaRPr lang="en-US" dirty="0">
              <a:solidFill>
                <a:srgbClr val="0000FF"/>
              </a:solidFill>
            </a:endParaRPr>
          </a:p>
        </p:txBody>
      </p:sp>
      <p:sp>
        <p:nvSpPr>
          <p:cNvPr id="6" name="TextBox 5"/>
          <p:cNvSpPr txBox="1"/>
          <p:nvPr/>
        </p:nvSpPr>
        <p:spPr>
          <a:xfrm>
            <a:off x="228600" y="1524000"/>
            <a:ext cx="1600200" cy="1477328"/>
          </a:xfrm>
          <a:prstGeom prst="rect">
            <a:avLst/>
          </a:prstGeom>
          <a:noFill/>
        </p:spPr>
        <p:txBody>
          <a:bodyPr wrap="square" rtlCol="0">
            <a:spAutoFit/>
          </a:bodyPr>
          <a:lstStyle/>
          <a:p>
            <a:r>
              <a:rPr lang="en-US" dirty="0" smtClean="0"/>
              <a:t>In green beam profile:</a:t>
            </a:r>
          </a:p>
          <a:p>
            <a:r>
              <a:rPr lang="en-US" dirty="0" smtClean="0"/>
              <a:t>flat in </a:t>
            </a:r>
            <a:r>
              <a:rPr lang="en-US" dirty="0" err="1" smtClean="0"/>
              <a:t>y</a:t>
            </a:r>
            <a:r>
              <a:rPr lang="en-US" dirty="0" smtClean="0"/>
              <a:t> and multiple </a:t>
            </a:r>
            <a:r>
              <a:rPr lang="en-US" dirty="0" err="1" smtClean="0"/>
              <a:t>gaussians</a:t>
            </a:r>
            <a:r>
              <a:rPr lang="en-US" dirty="0" smtClean="0"/>
              <a:t> </a:t>
            </a:r>
            <a:r>
              <a:rPr lang="en-US" dirty="0" err="1" smtClean="0"/>
              <a:t>x</a:t>
            </a:r>
            <a:r>
              <a:rPr lang="en-US" dirty="0" smtClean="0"/>
              <a:t> </a:t>
            </a:r>
            <a:endParaRPr lang="en-US" dirty="0"/>
          </a:p>
        </p:txBody>
      </p:sp>
      <p:sp>
        <p:nvSpPr>
          <p:cNvPr id="7" name="TextBox 6"/>
          <p:cNvSpPr txBox="1"/>
          <p:nvPr/>
        </p:nvSpPr>
        <p:spPr>
          <a:xfrm>
            <a:off x="228600" y="3669268"/>
            <a:ext cx="2438400" cy="646331"/>
          </a:xfrm>
          <a:prstGeom prst="rect">
            <a:avLst/>
          </a:prstGeom>
          <a:noFill/>
        </p:spPr>
        <p:txBody>
          <a:bodyPr wrap="square" rtlCol="0">
            <a:spAutoFit/>
          </a:bodyPr>
          <a:lstStyle/>
          <a:p>
            <a:r>
              <a:rPr lang="en-US" dirty="0" smtClean="0"/>
              <a:t> drop 220-256 pixels</a:t>
            </a:r>
          </a:p>
          <a:p>
            <a:r>
              <a:rPr lang="en-US" dirty="0" smtClean="0"/>
              <a:t> drop 0 -10 pixels </a:t>
            </a:r>
            <a:endParaRPr lang="en-US" dirty="0"/>
          </a:p>
        </p:txBody>
      </p:sp>
      <p:sp>
        <p:nvSpPr>
          <p:cNvPr id="8" name="TextBox 7"/>
          <p:cNvSpPr txBox="1"/>
          <p:nvPr/>
        </p:nvSpPr>
        <p:spPr>
          <a:xfrm>
            <a:off x="9601200" y="7543800"/>
            <a:ext cx="2819400" cy="369332"/>
          </a:xfrm>
          <a:prstGeom prst="rect">
            <a:avLst/>
          </a:prstGeom>
          <a:noFill/>
        </p:spPr>
        <p:txBody>
          <a:bodyPr wrap="square" rtlCol="0">
            <a:spAutoFit/>
          </a:bodyPr>
          <a:lstStyle/>
          <a:p>
            <a:r>
              <a:rPr lang="en-US" dirty="0" smtClean="0"/>
              <a:t>Efficiency in </a:t>
            </a:r>
            <a:r>
              <a:rPr lang="en-US" dirty="0" err="1" smtClean="0"/>
              <a:t>x</a:t>
            </a:r>
            <a:r>
              <a:rPr lang="en-US" dirty="0" smtClean="0"/>
              <a:t> non-flat </a:t>
            </a:r>
            <a:endParaRPr lang="en-US" dirty="0"/>
          </a:p>
        </p:txBody>
      </p:sp>
      <p:sp>
        <p:nvSpPr>
          <p:cNvPr id="12" name="TextBox 11"/>
          <p:cNvSpPr txBox="1"/>
          <p:nvPr/>
        </p:nvSpPr>
        <p:spPr>
          <a:xfrm>
            <a:off x="533400" y="4495800"/>
            <a:ext cx="1104900" cy="369332"/>
          </a:xfrm>
          <a:prstGeom prst="rect">
            <a:avLst/>
          </a:prstGeom>
          <a:noFill/>
        </p:spPr>
        <p:txBody>
          <a:bodyPr wrap="square" rtlCol="0">
            <a:spAutoFit/>
          </a:bodyPr>
          <a:lstStyle/>
          <a:p>
            <a:r>
              <a:rPr lang="en-US" dirty="0" smtClean="0"/>
              <a:t>Raw hits</a:t>
            </a:r>
            <a:endParaRPr lang="en-US" dirty="0"/>
          </a:p>
        </p:txBody>
      </p:sp>
      <p:sp>
        <p:nvSpPr>
          <p:cNvPr id="13" name="TextBox 12"/>
          <p:cNvSpPr txBox="1"/>
          <p:nvPr/>
        </p:nvSpPr>
        <p:spPr>
          <a:xfrm>
            <a:off x="6248400" y="3669268"/>
            <a:ext cx="1600200" cy="369332"/>
          </a:xfrm>
          <a:prstGeom prst="rect">
            <a:avLst/>
          </a:prstGeom>
          <a:noFill/>
        </p:spPr>
        <p:txBody>
          <a:bodyPr wrap="square" rtlCol="0">
            <a:spAutoFit/>
          </a:bodyPr>
          <a:lstStyle/>
          <a:p>
            <a:r>
              <a:rPr lang="en-US" dirty="0" smtClean="0"/>
              <a:t>Not flat in </a:t>
            </a:r>
            <a:r>
              <a:rPr lang="en-US" dirty="0" err="1" smtClean="0"/>
              <a:t>x</a:t>
            </a:r>
            <a:endParaRPr lang="en-US" dirty="0"/>
          </a:p>
        </p:txBody>
      </p:sp>
      <p:sp>
        <p:nvSpPr>
          <p:cNvPr id="11" name="TextBox 10"/>
          <p:cNvSpPr txBox="1"/>
          <p:nvPr/>
        </p:nvSpPr>
        <p:spPr>
          <a:xfrm>
            <a:off x="0" y="5257800"/>
            <a:ext cx="2667000" cy="923330"/>
          </a:xfrm>
          <a:prstGeom prst="rect">
            <a:avLst/>
          </a:prstGeom>
          <a:noFill/>
        </p:spPr>
        <p:txBody>
          <a:bodyPr wrap="square" rtlCol="0">
            <a:spAutoFit/>
          </a:bodyPr>
          <a:lstStyle/>
          <a:p>
            <a:r>
              <a:rPr lang="en-US" dirty="0" smtClean="0"/>
              <a:t>Dead zones:</a:t>
            </a:r>
          </a:p>
          <a:p>
            <a:r>
              <a:rPr lang="en-US" dirty="0" smtClean="0"/>
              <a:t>Dike 6 pixels</a:t>
            </a:r>
          </a:p>
          <a:p>
            <a:r>
              <a:rPr lang="en-US" dirty="0" smtClean="0"/>
              <a:t>Guard ring in </a:t>
            </a:r>
            <a:r>
              <a:rPr lang="en-US" dirty="0" err="1" smtClean="0"/>
              <a:t>y</a:t>
            </a:r>
            <a:r>
              <a:rPr lang="en-US" dirty="0" smtClean="0"/>
              <a:t> 15 pixels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10" descr="Efficiency_Chip141.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266950" y="1431774"/>
            <a:ext cx="6343650" cy="5426226"/>
          </a:xfrm>
          <a:prstGeom prst="rect">
            <a:avLst/>
          </a:prstGeom>
        </p:spPr>
      </p:pic>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141 efficiencies</a:t>
            </a:r>
            <a:endParaRPr lang="en-US" sz="3600" dirty="0">
              <a:solidFill>
                <a:srgbClr val="FF0000"/>
              </a:solidFill>
              <a:ea typeface="+mj-ea"/>
              <a:cs typeface="+mj-cs"/>
            </a:endParaRPr>
          </a:p>
        </p:txBody>
      </p:sp>
      <p:sp>
        <p:nvSpPr>
          <p:cNvPr id="5" name="TextBox 4"/>
          <p:cNvSpPr txBox="1"/>
          <p:nvPr/>
        </p:nvSpPr>
        <p:spPr>
          <a:xfrm>
            <a:off x="533400" y="762000"/>
            <a:ext cx="2057400" cy="369332"/>
          </a:xfrm>
          <a:prstGeom prst="rect">
            <a:avLst/>
          </a:prstGeom>
          <a:noFill/>
        </p:spPr>
        <p:txBody>
          <a:bodyPr wrap="square" rtlCol="0">
            <a:spAutoFit/>
          </a:bodyPr>
          <a:lstStyle/>
          <a:p>
            <a:r>
              <a:rPr lang="en-US" dirty="0" smtClean="0">
                <a:solidFill>
                  <a:srgbClr val="0000FF"/>
                </a:solidFill>
              </a:rPr>
              <a:t>Reference chip 2</a:t>
            </a:r>
            <a:endParaRPr lang="en-US" dirty="0">
              <a:solidFill>
                <a:srgbClr val="0000FF"/>
              </a:solidFill>
            </a:endParaRPr>
          </a:p>
        </p:txBody>
      </p:sp>
      <p:sp>
        <p:nvSpPr>
          <p:cNvPr id="6" name="TextBox 5"/>
          <p:cNvSpPr txBox="1"/>
          <p:nvPr/>
        </p:nvSpPr>
        <p:spPr>
          <a:xfrm>
            <a:off x="228600" y="1524000"/>
            <a:ext cx="1600200" cy="1477328"/>
          </a:xfrm>
          <a:prstGeom prst="rect">
            <a:avLst/>
          </a:prstGeom>
          <a:noFill/>
        </p:spPr>
        <p:txBody>
          <a:bodyPr wrap="square" rtlCol="0">
            <a:spAutoFit/>
          </a:bodyPr>
          <a:lstStyle/>
          <a:p>
            <a:r>
              <a:rPr lang="en-US" dirty="0" smtClean="0"/>
              <a:t>In green beam profile:</a:t>
            </a:r>
          </a:p>
          <a:p>
            <a:r>
              <a:rPr lang="en-US" dirty="0" smtClean="0"/>
              <a:t>flat in </a:t>
            </a:r>
            <a:r>
              <a:rPr lang="en-US" dirty="0" err="1" smtClean="0"/>
              <a:t>y</a:t>
            </a:r>
            <a:r>
              <a:rPr lang="en-US" dirty="0" smtClean="0"/>
              <a:t> and multiple </a:t>
            </a:r>
            <a:r>
              <a:rPr lang="en-US" dirty="0" err="1" smtClean="0"/>
              <a:t>gaussians</a:t>
            </a:r>
            <a:r>
              <a:rPr lang="en-US" dirty="0" smtClean="0"/>
              <a:t> </a:t>
            </a:r>
            <a:r>
              <a:rPr lang="en-US" dirty="0" err="1" smtClean="0"/>
              <a:t>x</a:t>
            </a:r>
            <a:r>
              <a:rPr lang="en-US" dirty="0" smtClean="0"/>
              <a:t> </a:t>
            </a:r>
            <a:endParaRPr lang="en-US" dirty="0"/>
          </a:p>
        </p:txBody>
      </p:sp>
      <p:sp>
        <p:nvSpPr>
          <p:cNvPr id="7" name="TextBox 6"/>
          <p:cNvSpPr txBox="1"/>
          <p:nvPr/>
        </p:nvSpPr>
        <p:spPr>
          <a:xfrm>
            <a:off x="228600" y="3669268"/>
            <a:ext cx="2438400" cy="646331"/>
          </a:xfrm>
          <a:prstGeom prst="rect">
            <a:avLst/>
          </a:prstGeom>
          <a:noFill/>
        </p:spPr>
        <p:txBody>
          <a:bodyPr wrap="square" rtlCol="0">
            <a:spAutoFit/>
          </a:bodyPr>
          <a:lstStyle/>
          <a:p>
            <a:r>
              <a:rPr lang="en-US" dirty="0" smtClean="0"/>
              <a:t> drop 220-256 pixels</a:t>
            </a:r>
          </a:p>
          <a:p>
            <a:r>
              <a:rPr lang="en-US" dirty="0" smtClean="0"/>
              <a:t> drop 0 -10 pixels </a:t>
            </a:r>
            <a:endParaRPr lang="en-US" dirty="0"/>
          </a:p>
        </p:txBody>
      </p:sp>
      <p:sp>
        <p:nvSpPr>
          <p:cNvPr id="8" name="TextBox 7"/>
          <p:cNvSpPr txBox="1"/>
          <p:nvPr/>
        </p:nvSpPr>
        <p:spPr>
          <a:xfrm>
            <a:off x="9601200" y="7543800"/>
            <a:ext cx="2819400" cy="369332"/>
          </a:xfrm>
          <a:prstGeom prst="rect">
            <a:avLst/>
          </a:prstGeom>
          <a:noFill/>
        </p:spPr>
        <p:txBody>
          <a:bodyPr wrap="square" rtlCol="0">
            <a:spAutoFit/>
          </a:bodyPr>
          <a:lstStyle/>
          <a:p>
            <a:r>
              <a:rPr lang="en-US" dirty="0" smtClean="0"/>
              <a:t>Efficiency in </a:t>
            </a:r>
            <a:r>
              <a:rPr lang="en-US" dirty="0" err="1" smtClean="0"/>
              <a:t>x</a:t>
            </a:r>
            <a:r>
              <a:rPr lang="en-US" dirty="0" smtClean="0"/>
              <a:t> non-flat </a:t>
            </a:r>
            <a:endParaRPr lang="en-US" dirty="0"/>
          </a:p>
        </p:txBody>
      </p:sp>
      <p:sp>
        <p:nvSpPr>
          <p:cNvPr id="12" name="TextBox 11"/>
          <p:cNvSpPr txBox="1"/>
          <p:nvPr/>
        </p:nvSpPr>
        <p:spPr>
          <a:xfrm>
            <a:off x="247650" y="4495800"/>
            <a:ext cx="1428750" cy="1754327"/>
          </a:xfrm>
          <a:prstGeom prst="rect">
            <a:avLst/>
          </a:prstGeom>
          <a:noFill/>
        </p:spPr>
        <p:txBody>
          <a:bodyPr wrap="square" rtlCol="0">
            <a:spAutoFit/>
          </a:bodyPr>
          <a:lstStyle/>
          <a:p>
            <a:r>
              <a:rPr lang="en-US" dirty="0" smtClean="0"/>
              <a:t>Raw hits</a:t>
            </a:r>
          </a:p>
          <a:p>
            <a:endParaRPr lang="en-US" dirty="0" smtClean="0"/>
          </a:p>
          <a:p>
            <a:endParaRPr lang="en-US" dirty="0" smtClean="0"/>
          </a:p>
          <a:p>
            <a:r>
              <a:rPr lang="en-US" dirty="0" smtClean="0"/>
              <a:t>Right bottom round edge</a:t>
            </a:r>
            <a:endParaRPr lang="en-US" dirty="0"/>
          </a:p>
        </p:txBody>
      </p:sp>
      <p:sp>
        <p:nvSpPr>
          <p:cNvPr id="13" name="TextBox 12"/>
          <p:cNvSpPr txBox="1"/>
          <p:nvPr/>
        </p:nvSpPr>
        <p:spPr>
          <a:xfrm>
            <a:off x="6248400" y="3821668"/>
            <a:ext cx="1600200" cy="369332"/>
          </a:xfrm>
          <a:prstGeom prst="rect">
            <a:avLst/>
          </a:prstGeom>
          <a:noFill/>
        </p:spPr>
        <p:txBody>
          <a:bodyPr wrap="square" rtlCol="0">
            <a:spAutoFit/>
          </a:bodyPr>
          <a:lstStyle/>
          <a:p>
            <a:r>
              <a:rPr lang="en-US" dirty="0" smtClean="0"/>
              <a:t>Not flat in </a:t>
            </a:r>
            <a:r>
              <a:rPr lang="en-US" dirty="0" err="1" smtClean="0"/>
              <a:t>x</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69 efficiencies</a:t>
            </a:r>
            <a:endParaRPr lang="en-US" sz="3600" dirty="0">
              <a:solidFill>
                <a:srgbClr val="FF0000"/>
              </a:solidFill>
              <a:ea typeface="+mj-ea"/>
              <a:cs typeface="+mj-cs"/>
            </a:endParaRPr>
          </a:p>
        </p:txBody>
      </p:sp>
      <p:sp>
        <p:nvSpPr>
          <p:cNvPr id="5" name="TextBox 4"/>
          <p:cNvSpPr txBox="1"/>
          <p:nvPr/>
        </p:nvSpPr>
        <p:spPr>
          <a:xfrm>
            <a:off x="533400" y="762000"/>
            <a:ext cx="2743200" cy="369332"/>
          </a:xfrm>
          <a:prstGeom prst="rect">
            <a:avLst/>
          </a:prstGeom>
          <a:noFill/>
        </p:spPr>
        <p:txBody>
          <a:bodyPr wrap="square" rtlCol="0">
            <a:spAutoFit/>
          </a:bodyPr>
          <a:lstStyle/>
          <a:p>
            <a:r>
              <a:rPr lang="en-US" dirty="0" smtClean="0">
                <a:solidFill>
                  <a:srgbClr val="0000FF"/>
                </a:solidFill>
              </a:rPr>
              <a:t>Bad low efficiency chip </a:t>
            </a:r>
            <a:endParaRPr lang="en-US" dirty="0">
              <a:solidFill>
                <a:srgbClr val="0000FF"/>
              </a:solidFill>
            </a:endParaRPr>
          </a:p>
        </p:txBody>
      </p:sp>
      <p:sp>
        <p:nvSpPr>
          <p:cNvPr id="6" name="TextBox 5"/>
          <p:cNvSpPr txBox="1"/>
          <p:nvPr/>
        </p:nvSpPr>
        <p:spPr>
          <a:xfrm>
            <a:off x="228600" y="1524000"/>
            <a:ext cx="1600200" cy="1477328"/>
          </a:xfrm>
          <a:prstGeom prst="rect">
            <a:avLst/>
          </a:prstGeom>
          <a:noFill/>
        </p:spPr>
        <p:txBody>
          <a:bodyPr wrap="square" rtlCol="0">
            <a:spAutoFit/>
          </a:bodyPr>
          <a:lstStyle/>
          <a:p>
            <a:r>
              <a:rPr lang="en-US" dirty="0" smtClean="0"/>
              <a:t>In green beam profile:</a:t>
            </a:r>
          </a:p>
          <a:p>
            <a:r>
              <a:rPr lang="en-US" dirty="0" smtClean="0"/>
              <a:t>flat in </a:t>
            </a:r>
            <a:r>
              <a:rPr lang="en-US" dirty="0" err="1" smtClean="0"/>
              <a:t>y</a:t>
            </a:r>
            <a:r>
              <a:rPr lang="en-US" dirty="0" smtClean="0"/>
              <a:t> and multiple </a:t>
            </a:r>
            <a:r>
              <a:rPr lang="en-US" dirty="0" err="1" smtClean="0"/>
              <a:t>gaussians</a:t>
            </a:r>
            <a:r>
              <a:rPr lang="en-US" dirty="0" smtClean="0"/>
              <a:t> </a:t>
            </a:r>
            <a:r>
              <a:rPr lang="en-US" dirty="0" err="1" smtClean="0"/>
              <a:t>x</a:t>
            </a:r>
            <a:r>
              <a:rPr lang="en-US" dirty="0" smtClean="0"/>
              <a:t> </a:t>
            </a:r>
            <a:endParaRPr lang="en-US" dirty="0"/>
          </a:p>
        </p:txBody>
      </p:sp>
      <p:sp>
        <p:nvSpPr>
          <p:cNvPr id="7" name="TextBox 6"/>
          <p:cNvSpPr txBox="1"/>
          <p:nvPr/>
        </p:nvSpPr>
        <p:spPr>
          <a:xfrm>
            <a:off x="228600" y="3669268"/>
            <a:ext cx="2438400" cy="646331"/>
          </a:xfrm>
          <a:prstGeom prst="rect">
            <a:avLst/>
          </a:prstGeom>
          <a:noFill/>
        </p:spPr>
        <p:txBody>
          <a:bodyPr wrap="square" rtlCol="0">
            <a:spAutoFit/>
          </a:bodyPr>
          <a:lstStyle/>
          <a:p>
            <a:r>
              <a:rPr lang="en-US" dirty="0" smtClean="0"/>
              <a:t> drop 220-256 pixels</a:t>
            </a:r>
          </a:p>
          <a:p>
            <a:r>
              <a:rPr lang="en-US" dirty="0" smtClean="0"/>
              <a:t> drop 0 -10 pixels </a:t>
            </a:r>
            <a:endParaRPr lang="en-US" dirty="0"/>
          </a:p>
        </p:txBody>
      </p:sp>
      <p:sp>
        <p:nvSpPr>
          <p:cNvPr id="8" name="TextBox 7"/>
          <p:cNvSpPr txBox="1"/>
          <p:nvPr/>
        </p:nvSpPr>
        <p:spPr>
          <a:xfrm>
            <a:off x="9601200" y="7543800"/>
            <a:ext cx="2819400" cy="369332"/>
          </a:xfrm>
          <a:prstGeom prst="rect">
            <a:avLst/>
          </a:prstGeom>
          <a:noFill/>
        </p:spPr>
        <p:txBody>
          <a:bodyPr wrap="square" rtlCol="0">
            <a:spAutoFit/>
          </a:bodyPr>
          <a:lstStyle/>
          <a:p>
            <a:r>
              <a:rPr lang="en-US" dirty="0" smtClean="0"/>
              <a:t>Efficiency in </a:t>
            </a:r>
            <a:r>
              <a:rPr lang="en-US" dirty="0" err="1" smtClean="0"/>
              <a:t>x</a:t>
            </a:r>
            <a:r>
              <a:rPr lang="en-US" dirty="0" smtClean="0"/>
              <a:t> non-flat </a:t>
            </a:r>
            <a:endParaRPr lang="en-US" dirty="0"/>
          </a:p>
        </p:txBody>
      </p:sp>
      <p:sp>
        <p:nvSpPr>
          <p:cNvPr id="12" name="TextBox 11"/>
          <p:cNvSpPr txBox="1"/>
          <p:nvPr/>
        </p:nvSpPr>
        <p:spPr>
          <a:xfrm>
            <a:off x="247650" y="4495800"/>
            <a:ext cx="1428750" cy="1754327"/>
          </a:xfrm>
          <a:prstGeom prst="rect">
            <a:avLst/>
          </a:prstGeom>
          <a:noFill/>
        </p:spPr>
        <p:txBody>
          <a:bodyPr wrap="square" rtlCol="0">
            <a:spAutoFit/>
          </a:bodyPr>
          <a:lstStyle/>
          <a:p>
            <a:r>
              <a:rPr lang="en-US" dirty="0" smtClean="0"/>
              <a:t>Raw hits</a:t>
            </a:r>
          </a:p>
          <a:p>
            <a:endParaRPr lang="en-US" dirty="0" smtClean="0"/>
          </a:p>
          <a:p>
            <a:endParaRPr lang="en-US" dirty="0" smtClean="0"/>
          </a:p>
          <a:p>
            <a:r>
              <a:rPr lang="en-US" dirty="0" smtClean="0"/>
              <a:t>Right bottom round edge</a:t>
            </a:r>
            <a:endParaRPr lang="en-US" dirty="0"/>
          </a:p>
        </p:txBody>
      </p:sp>
      <p:sp>
        <p:nvSpPr>
          <p:cNvPr id="13" name="TextBox 12"/>
          <p:cNvSpPr txBox="1"/>
          <p:nvPr/>
        </p:nvSpPr>
        <p:spPr>
          <a:xfrm>
            <a:off x="6248400" y="3821668"/>
            <a:ext cx="1600200" cy="369332"/>
          </a:xfrm>
          <a:prstGeom prst="rect">
            <a:avLst/>
          </a:prstGeom>
          <a:noFill/>
        </p:spPr>
        <p:txBody>
          <a:bodyPr wrap="square" rtlCol="0">
            <a:spAutoFit/>
          </a:bodyPr>
          <a:lstStyle/>
          <a:p>
            <a:r>
              <a:rPr lang="en-US" dirty="0" smtClean="0"/>
              <a:t>Not flat in </a:t>
            </a:r>
            <a:r>
              <a:rPr lang="en-US" dirty="0" err="1" smtClean="0"/>
              <a:t>x</a:t>
            </a:r>
            <a:endParaRPr lang="en-US" dirty="0"/>
          </a:p>
        </p:txBody>
      </p:sp>
      <p:pic>
        <p:nvPicPr>
          <p:cNvPr id="10" name="Picture 9" descr="Efficiency_Chip69.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915712" y="1131332"/>
            <a:ext cx="6694888" cy="572666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10 efficiencies</a:t>
            </a:r>
            <a:endParaRPr lang="en-US" sz="3600" dirty="0">
              <a:solidFill>
                <a:srgbClr val="FF0000"/>
              </a:solidFill>
              <a:ea typeface="+mj-ea"/>
              <a:cs typeface="+mj-cs"/>
            </a:endParaRPr>
          </a:p>
        </p:txBody>
      </p:sp>
      <p:sp>
        <p:nvSpPr>
          <p:cNvPr id="5" name="TextBox 4"/>
          <p:cNvSpPr txBox="1"/>
          <p:nvPr/>
        </p:nvSpPr>
        <p:spPr>
          <a:xfrm>
            <a:off x="533400" y="762000"/>
            <a:ext cx="2743200" cy="369332"/>
          </a:xfrm>
          <a:prstGeom prst="rect">
            <a:avLst/>
          </a:prstGeom>
          <a:noFill/>
        </p:spPr>
        <p:txBody>
          <a:bodyPr wrap="square" rtlCol="0">
            <a:spAutoFit/>
          </a:bodyPr>
          <a:lstStyle/>
          <a:p>
            <a:r>
              <a:rPr lang="en-US" dirty="0" smtClean="0">
                <a:solidFill>
                  <a:srgbClr val="0000FF"/>
                </a:solidFill>
              </a:rPr>
              <a:t>Bumpy efficiency chip </a:t>
            </a:r>
            <a:endParaRPr lang="en-US" dirty="0">
              <a:solidFill>
                <a:srgbClr val="0000FF"/>
              </a:solidFill>
            </a:endParaRPr>
          </a:p>
        </p:txBody>
      </p:sp>
      <p:sp>
        <p:nvSpPr>
          <p:cNvPr id="6" name="TextBox 5"/>
          <p:cNvSpPr txBox="1"/>
          <p:nvPr/>
        </p:nvSpPr>
        <p:spPr>
          <a:xfrm>
            <a:off x="228600" y="1524000"/>
            <a:ext cx="1600200" cy="1477328"/>
          </a:xfrm>
          <a:prstGeom prst="rect">
            <a:avLst/>
          </a:prstGeom>
          <a:noFill/>
        </p:spPr>
        <p:txBody>
          <a:bodyPr wrap="square" rtlCol="0">
            <a:spAutoFit/>
          </a:bodyPr>
          <a:lstStyle/>
          <a:p>
            <a:r>
              <a:rPr lang="en-US" dirty="0" smtClean="0"/>
              <a:t>In green beam profile:</a:t>
            </a:r>
          </a:p>
          <a:p>
            <a:r>
              <a:rPr lang="en-US" dirty="0" smtClean="0"/>
              <a:t>flat in </a:t>
            </a:r>
            <a:r>
              <a:rPr lang="en-US" dirty="0" err="1" smtClean="0"/>
              <a:t>y</a:t>
            </a:r>
            <a:r>
              <a:rPr lang="en-US" dirty="0" smtClean="0"/>
              <a:t> and multiple </a:t>
            </a:r>
            <a:r>
              <a:rPr lang="en-US" dirty="0" err="1" smtClean="0"/>
              <a:t>gaussians</a:t>
            </a:r>
            <a:r>
              <a:rPr lang="en-US" dirty="0" smtClean="0"/>
              <a:t> </a:t>
            </a:r>
            <a:r>
              <a:rPr lang="en-US" dirty="0" err="1" smtClean="0"/>
              <a:t>x</a:t>
            </a:r>
            <a:r>
              <a:rPr lang="en-US" dirty="0" smtClean="0"/>
              <a:t> </a:t>
            </a:r>
            <a:endParaRPr lang="en-US" dirty="0"/>
          </a:p>
        </p:txBody>
      </p:sp>
      <p:sp>
        <p:nvSpPr>
          <p:cNvPr id="7" name="TextBox 6"/>
          <p:cNvSpPr txBox="1"/>
          <p:nvPr/>
        </p:nvSpPr>
        <p:spPr>
          <a:xfrm>
            <a:off x="228600" y="3669268"/>
            <a:ext cx="2438400" cy="646331"/>
          </a:xfrm>
          <a:prstGeom prst="rect">
            <a:avLst/>
          </a:prstGeom>
          <a:noFill/>
        </p:spPr>
        <p:txBody>
          <a:bodyPr wrap="square" rtlCol="0">
            <a:spAutoFit/>
          </a:bodyPr>
          <a:lstStyle/>
          <a:p>
            <a:r>
              <a:rPr lang="en-US" dirty="0" smtClean="0"/>
              <a:t> drop 220-256 pixels</a:t>
            </a:r>
          </a:p>
          <a:p>
            <a:r>
              <a:rPr lang="en-US" dirty="0" smtClean="0"/>
              <a:t> drop 0 -10 pixels </a:t>
            </a:r>
            <a:endParaRPr lang="en-US" dirty="0"/>
          </a:p>
        </p:txBody>
      </p:sp>
      <p:sp>
        <p:nvSpPr>
          <p:cNvPr id="8" name="TextBox 7"/>
          <p:cNvSpPr txBox="1"/>
          <p:nvPr/>
        </p:nvSpPr>
        <p:spPr>
          <a:xfrm>
            <a:off x="9601200" y="7543800"/>
            <a:ext cx="2819400" cy="369332"/>
          </a:xfrm>
          <a:prstGeom prst="rect">
            <a:avLst/>
          </a:prstGeom>
          <a:noFill/>
        </p:spPr>
        <p:txBody>
          <a:bodyPr wrap="square" rtlCol="0">
            <a:spAutoFit/>
          </a:bodyPr>
          <a:lstStyle/>
          <a:p>
            <a:r>
              <a:rPr lang="en-US" dirty="0" smtClean="0"/>
              <a:t>Efficiency in </a:t>
            </a:r>
            <a:r>
              <a:rPr lang="en-US" dirty="0" err="1" smtClean="0"/>
              <a:t>x</a:t>
            </a:r>
            <a:r>
              <a:rPr lang="en-US" dirty="0" smtClean="0"/>
              <a:t> non-flat </a:t>
            </a:r>
            <a:endParaRPr lang="en-US" dirty="0"/>
          </a:p>
        </p:txBody>
      </p:sp>
      <p:sp>
        <p:nvSpPr>
          <p:cNvPr id="12" name="TextBox 11"/>
          <p:cNvSpPr txBox="1"/>
          <p:nvPr/>
        </p:nvSpPr>
        <p:spPr>
          <a:xfrm>
            <a:off x="247650" y="4495800"/>
            <a:ext cx="1428750" cy="1754327"/>
          </a:xfrm>
          <a:prstGeom prst="rect">
            <a:avLst/>
          </a:prstGeom>
          <a:noFill/>
        </p:spPr>
        <p:txBody>
          <a:bodyPr wrap="square" rtlCol="0">
            <a:spAutoFit/>
          </a:bodyPr>
          <a:lstStyle/>
          <a:p>
            <a:r>
              <a:rPr lang="en-US" dirty="0" smtClean="0"/>
              <a:t>Raw hits</a:t>
            </a:r>
          </a:p>
          <a:p>
            <a:endParaRPr lang="en-US" dirty="0" smtClean="0"/>
          </a:p>
          <a:p>
            <a:endParaRPr lang="en-US" dirty="0" smtClean="0"/>
          </a:p>
          <a:p>
            <a:r>
              <a:rPr lang="en-US" dirty="0" smtClean="0"/>
              <a:t>Right bottom round edge</a:t>
            </a:r>
            <a:endParaRPr lang="en-US" dirty="0"/>
          </a:p>
        </p:txBody>
      </p:sp>
      <p:sp>
        <p:nvSpPr>
          <p:cNvPr id="13" name="TextBox 12"/>
          <p:cNvSpPr txBox="1"/>
          <p:nvPr/>
        </p:nvSpPr>
        <p:spPr>
          <a:xfrm>
            <a:off x="6248400" y="3821668"/>
            <a:ext cx="1600200" cy="369332"/>
          </a:xfrm>
          <a:prstGeom prst="rect">
            <a:avLst/>
          </a:prstGeom>
          <a:noFill/>
        </p:spPr>
        <p:txBody>
          <a:bodyPr wrap="square" rtlCol="0">
            <a:spAutoFit/>
          </a:bodyPr>
          <a:lstStyle/>
          <a:p>
            <a:r>
              <a:rPr lang="en-US" dirty="0" smtClean="0"/>
              <a:t>Not flat in </a:t>
            </a:r>
            <a:r>
              <a:rPr lang="en-US" dirty="0" err="1" smtClean="0"/>
              <a:t>x</a:t>
            </a:r>
            <a:endParaRPr lang="en-US" dirty="0"/>
          </a:p>
        </p:txBody>
      </p:sp>
      <p:pic>
        <p:nvPicPr>
          <p:cNvPr id="11" name="Picture 10" descr="Efficiency_Chip10.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955119" y="1295401"/>
            <a:ext cx="6503081" cy="55626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Chip 153 efficiencies</a:t>
            </a:r>
            <a:endParaRPr lang="en-US" sz="3600" dirty="0">
              <a:solidFill>
                <a:srgbClr val="FF0000"/>
              </a:solidFill>
              <a:ea typeface="+mj-ea"/>
              <a:cs typeface="+mj-cs"/>
            </a:endParaRPr>
          </a:p>
        </p:txBody>
      </p:sp>
      <p:sp>
        <p:nvSpPr>
          <p:cNvPr id="5" name="TextBox 4"/>
          <p:cNvSpPr txBox="1"/>
          <p:nvPr/>
        </p:nvSpPr>
        <p:spPr>
          <a:xfrm>
            <a:off x="533400" y="762000"/>
            <a:ext cx="2743200" cy="369332"/>
          </a:xfrm>
          <a:prstGeom prst="rect">
            <a:avLst/>
          </a:prstGeom>
          <a:noFill/>
        </p:spPr>
        <p:txBody>
          <a:bodyPr wrap="square" rtlCol="0">
            <a:spAutoFit/>
          </a:bodyPr>
          <a:lstStyle/>
          <a:p>
            <a:r>
              <a:rPr lang="en-US" smtClean="0">
                <a:solidFill>
                  <a:srgbClr val="0000FF"/>
                </a:solidFill>
              </a:rPr>
              <a:t>Wiggly </a:t>
            </a:r>
            <a:r>
              <a:rPr lang="en-US" dirty="0" smtClean="0">
                <a:solidFill>
                  <a:srgbClr val="0000FF"/>
                </a:solidFill>
              </a:rPr>
              <a:t>efficiency chip </a:t>
            </a:r>
            <a:endParaRPr lang="en-US" dirty="0">
              <a:solidFill>
                <a:srgbClr val="0000FF"/>
              </a:solidFill>
            </a:endParaRPr>
          </a:p>
        </p:txBody>
      </p:sp>
      <p:sp>
        <p:nvSpPr>
          <p:cNvPr id="6" name="TextBox 5"/>
          <p:cNvSpPr txBox="1"/>
          <p:nvPr/>
        </p:nvSpPr>
        <p:spPr>
          <a:xfrm>
            <a:off x="228600" y="1524000"/>
            <a:ext cx="1600200" cy="1477328"/>
          </a:xfrm>
          <a:prstGeom prst="rect">
            <a:avLst/>
          </a:prstGeom>
          <a:noFill/>
        </p:spPr>
        <p:txBody>
          <a:bodyPr wrap="square" rtlCol="0">
            <a:spAutoFit/>
          </a:bodyPr>
          <a:lstStyle/>
          <a:p>
            <a:r>
              <a:rPr lang="en-US" dirty="0" smtClean="0"/>
              <a:t>In green beam profile:</a:t>
            </a:r>
          </a:p>
          <a:p>
            <a:r>
              <a:rPr lang="en-US" dirty="0" smtClean="0"/>
              <a:t>flat in </a:t>
            </a:r>
            <a:r>
              <a:rPr lang="en-US" dirty="0" err="1" smtClean="0"/>
              <a:t>y</a:t>
            </a:r>
            <a:r>
              <a:rPr lang="en-US" dirty="0" smtClean="0"/>
              <a:t> and multiple </a:t>
            </a:r>
            <a:r>
              <a:rPr lang="en-US" dirty="0" err="1" smtClean="0"/>
              <a:t>gaussians</a:t>
            </a:r>
            <a:r>
              <a:rPr lang="en-US" dirty="0" smtClean="0"/>
              <a:t> </a:t>
            </a:r>
            <a:r>
              <a:rPr lang="en-US" dirty="0" err="1" smtClean="0"/>
              <a:t>x</a:t>
            </a:r>
            <a:r>
              <a:rPr lang="en-US" dirty="0" smtClean="0"/>
              <a:t> </a:t>
            </a:r>
            <a:endParaRPr lang="en-US" dirty="0"/>
          </a:p>
        </p:txBody>
      </p:sp>
      <p:sp>
        <p:nvSpPr>
          <p:cNvPr id="7" name="TextBox 6"/>
          <p:cNvSpPr txBox="1"/>
          <p:nvPr/>
        </p:nvSpPr>
        <p:spPr>
          <a:xfrm>
            <a:off x="228600" y="3669268"/>
            <a:ext cx="2438400" cy="646331"/>
          </a:xfrm>
          <a:prstGeom prst="rect">
            <a:avLst/>
          </a:prstGeom>
          <a:noFill/>
        </p:spPr>
        <p:txBody>
          <a:bodyPr wrap="square" rtlCol="0">
            <a:spAutoFit/>
          </a:bodyPr>
          <a:lstStyle/>
          <a:p>
            <a:r>
              <a:rPr lang="en-US" dirty="0" smtClean="0"/>
              <a:t> drop 220-256 pixels</a:t>
            </a:r>
          </a:p>
          <a:p>
            <a:r>
              <a:rPr lang="en-US" dirty="0" smtClean="0"/>
              <a:t> drop 0 -10 pixels </a:t>
            </a:r>
            <a:endParaRPr lang="en-US" dirty="0"/>
          </a:p>
        </p:txBody>
      </p:sp>
      <p:sp>
        <p:nvSpPr>
          <p:cNvPr id="8" name="TextBox 7"/>
          <p:cNvSpPr txBox="1"/>
          <p:nvPr/>
        </p:nvSpPr>
        <p:spPr>
          <a:xfrm>
            <a:off x="9601200" y="7543800"/>
            <a:ext cx="2819400" cy="369332"/>
          </a:xfrm>
          <a:prstGeom prst="rect">
            <a:avLst/>
          </a:prstGeom>
          <a:noFill/>
        </p:spPr>
        <p:txBody>
          <a:bodyPr wrap="square" rtlCol="0">
            <a:spAutoFit/>
          </a:bodyPr>
          <a:lstStyle/>
          <a:p>
            <a:r>
              <a:rPr lang="en-US" dirty="0" smtClean="0"/>
              <a:t>Efficiency in </a:t>
            </a:r>
            <a:r>
              <a:rPr lang="en-US" dirty="0" err="1" smtClean="0"/>
              <a:t>x</a:t>
            </a:r>
            <a:r>
              <a:rPr lang="en-US" dirty="0" smtClean="0"/>
              <a:t> non-flat </a:t>
            </a:r>
            <a:endParaRPr lang="en-US" dirty="0"/>
          </a:p>
        </p:txBody>
      </p:sp>
      <p:sp>
        <p:nvSpPr>
          <p:cNvPr id="12" name="TextBox 11"/>
          <p:cNvSpPr txBox="1"/>
          <p:nvPr/>
        </p:nvSpPr>
        <p:spPr>
          <a:xfrm>
            <a:off x="247650" y="4495800"/>
            <a:ext cx="1428750" cy="1477328"/>
          </a:xfrm>
          <a:prstGeom prst="rect">
            <a:avLst/>
          </a:prstGeom>
          <a:noFill/>
        </p:spPr>
        <p:txBody>
          <a:bodyPr wrap="square" rtlCol="0">
            <a:spAutoFit/>
          </a:bodyPr>
          <a:lstStyle/>
          <a:p>
            <a:r>
              <a:rPr lang="en-US" dirty="0" smtClean="0"/>
              <a:t>Raw hits</a:t>
            </a:r>
          </a:p>
          <a:p>
            <a:endParaRPr lang="en-US" dirty="0" smtClean="0"/>
          </a:p>
          <a:p>
            <a:endParaRPr lang="en-US" dirty="0" smtClean="0"/>
          </a:p>
          <a:p>
            <a:r>
              <a:rPr lang="en-US" dirty="0" smtClean="0"/>
              <a:t>Left wiggly</a:t>
            </a:r>
          </a:p>
          <a:p>
            <a:r>
              <a:rPr lang="en-US" dirty="0" err="1" smtClean="0"/>
              <a:t>redge</a:t>
            </a:r>
            <a:endParaRPr lang="en-US" dirty="0"/>
          </a:p>
        </p:txBody>
      </p:sp>
      <p:sp>
        <p:nvSpPr>
          <p:cNvPr id="13" name="TextBox 12"/>
          <p:cNvSpPr txBox="1"/>
          <p:nvPr/>
        </p:nvSpPr>
        <p:spPr>
          <a:xfrm>
            <a:off x="6248400" y="3821668"/>
            <a:ext cx="1600200" cy="369332"/>
          </a:xfrm>
          <a:prstGeom prst="rect">
            <a:avLst/>
          </a:prstGeom>
          <a:noFill/>
        </p:spPr>
        <p:txBody>
          <a:bodyPr wrap="square" rtlCol="0">
            <a:spAutoFit/>
          </a:bodyPr>
          <a:lstStyle/>
          <a:p>
            <a:r>
              <a:rPr lang="en-US" dirty="0" smtClean="0"/>
              <a:t>Not flat in </a:t>
            </a:r>
            <a:r>
              <a:rPr lang="en-US" dirty="0" err="1" smtClean="0"/>
              <a:t>x</a:t>
            </a:r>
            <a:endParaRPr lang="en-US" dirty="0"/>
          </a:p>
        </p:txBody>
      </p:sp>
      <p:pic>
        <p:nvPicPr>
          <p:cNvPr id="10" name="Picture 9" descr="Efficiency_Chip153.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57401" y="1382891"/>
            <a:ext cx="6400800" cy="547511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Summary hits per cm</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045487"/>
            <a:ext cx="6858000" cy="4924425"/>
          </a:xfrm>
          <a:prstGeom prst="rect">
            <a:avLst/>
          </a:prstGeom>
        </p:spPr>
        <p:txBody>
          <a:bodyPr wrap="square">
            <a:spAutoFit/>
          </a:bodyPr>
          <a:lstStyle/>
          <a:p>
            <a:r>
              <a:rPr lang="en-US" dirty="0" smtClean="0"/>
              <a:t>chip    rel. </a:t>
            </a:r>
            <a:r>
              <a:rPr lang="en-US" dirty="0" err="1" smtClean="0"/>
              <a:t>effi</a:t>
            </a:r>
            <a:r>
              <a:rPr lang="en-US" dirty="0" smtClean="0"/>
              <a:t>       max </a:t>
            </a:r>
            <a:r>
              <a:rPr lang="en-US" dirty="0" err="1" smtClean="0"/>
              <a:t>rel</a:t>
            </a:r>
            <a:r>
              <a:rPr lang="en-US" dirty="0" smtClean="0"/>
              <a:t> </a:t>
            </a:r>
            <a:r>
              <a:rPr lang="en-US" dirty="0" err="1" smtClean="0"/>
              <a:t>effi</a:t>
            </a:r>
            <a:r>
              <a:rPr lang="en-US" dirty="0" smtClean="0"/>
              <a:t> Y  hits </a:t>
            </a:r>
            <a:r>
              <a:rPr lang="en-US" dirty="0" err="1" smtClean="0"/>
              <a:t>trunc</a:t>
            </a:r>
            <a:r>
              <a:rPr lang="en-US" dirty="0" smtClean="0"/>
              <a:t>/cm     data events </a:t>
            </a:r>
          </a:p>
          <a:p>
            <a:pPr marL="342900" indent="-342900"/>
            <a:r>
              <a:rPr lang="en-US" sz="1600" dirty="0" smtClean="0"/>
              <a:t>  1      0.189769       0.277984        73.9338             69106  </a:t>
            </a:r>
          </a:p>
          <a:p>
            <a:pPr marL="342900" indent="-342900"/>
            <a:r>
              <a:rPr lang="en-US" sz="1600" dirty="0" smtClean="0"/>
              <a:t>  6      0.202629       0.292815        79.1688             40586  </a:t>
            </a:r>
          </a:p>
          <a:p>
            <a:pPr marL="342900" indent="-342900"/>
            <a:r>
              <a:rPr lang="en-US" sz="1600" dirty="0" smtClean="0"/>
              <a:t> 10      0.251664       0.446384        96.7501             12220  </a:t>
            </a:r>
          </a:p>
          <a:p>
            <a:pPr marL="342900" indent="-342900"/>
            <a:r>
              <a:rPr lang="en-US" sz="1600" dirty="0" smtClean="0"/>
              <a:t> 13      0.255453       0.377687        100.465             55536   </a:t>
            </a:r>
          </a:p>
          <a:p>
            <a:pPr marL="342900" indent="-342900"/>
            <a:r>
              <a:rPr lang="en-US" sz="1600" dirty="0" smtClean="0"/>
              <a:t> 17      0.294065       0.447131        113.648             119910</a:t>
            </a:r>
          </a:p>
          <a:p>
            <a:pPr marL="342900" indent="-342900"/>
            <a:r>
              <a:rPr lang="en-US" sz="1600" dirty="0" smtClean="0"/>
              <a:t> 22      0.229647       0.306066        90.3515             86673 </a:t>
            </a:r>
          </a:p>
          <a:p>
            <a:pPr marL="342900" indent="-342900"/>
            <a:r>
              <a:rPr lang="en-US" sz="1600" dirty="0" smtClean="0"/>
              <a:t> 29      0.255055       0.452708        100.309             6896 </a:t>
            </a:r>
          </a:p>
          <a:p>
            <a:pPr marL="342900" indent="-342900"/>
            <a:r>
              <a:rPr lang="en-US" sz="1600" dirty="0" smtClean="0"/>
              <a:t> 66      0.198388       0.327687        78.1015             80896 </a:t>
            </a:r>
          </a:p>
          <a:p>
            <a:pPr marL="342900" indent="-342900"/>
            <a:r>
              <a:rPr lang="en-US" sz="1600" dirty="0" smtClean="0"/>
              <a:t> 69      0.125687       0.202122        49.6105             31555  </a:t>
            </a:r>
          </a:p>
          <a:p>
            <a:pPr marL="342900" indent="-342900"/>
            <a:r>
              <a:rPr lang="en-US" sz="1600" dirty="0" smtClean="0"/>
              <a:t> 82      0.239702       0.357666        91.9668             49731 </a:t>
            </a:r>
          </a:p>
          <a:p>
            <a:pPr marL="342900" indent="-342900"/>
            <a:r>
              <a:rPr lang="en-US" sz="1600" dirty="0" smtClean="0"/>
              <a:t> 85      0.231571       0.395135        89.9473             94299  </a:t>
            </a:r>
          </a:p>
          <a:p>
            <a:pPr marL="342900" indent="-342900"/>
            <a:r>
              <a:rPr lang="en-US" sz="1600" dirty="0" smtClean="0"/>
              <a:t> 90      0.229092       0.353952        89.5151             93416 </a:t>
            </a:r>
          </a:p>
          <a:p>
            <a:pPr marL="342900" indent="-342900"/>
            <a:r>
              <a:rPr lang="en-US" sz="1600" dirty="0" smtClean="0"/>
              <a:t> 93      0.231247       0.401479        89.8862             94295  </a:t>
            </a:r>
          </a:p>
          <a:p>
            <a:pPr marL="342900" indent="-342900"/>
            <a:r>
              <a:rPr lang="en-US" sz="1600" dirty="0" smtClean="0"/>
              <a:t> 134     0.192159       0.271147        75.3125             78250  </a:t>
            </a:r>
          </a:p>
          <a:p>
            <a:pPr marL="342900" indent="-342900"/>
            <a:r>
              <a:rPr lang="en-US" sz="1600" dirty="0" smtClean="0"/>
              <a:t> 138     0.22688         0.356937        88.3866             92389 </a:t>
            </a:r>
          </a:p>
          <a:p>
            <a:pPr marL="342900" indent="-342900"/>
            <a:r>
              <a:rPr lang="en-US" sz="1600" dirty="0" smtClean="0"/>
              <a:t> 141     0.264048       0.373338        102.99             107670  </a:t>
            </a:r>
          </a:p>
          <a:p>
            <a:pPr marL="342900" indent="-342900"/>
            <a:r>
              <a:rPr lang="en-US" sz="1600" dirty="0" smtClean="0"/>
              <a:t> 150     0.213853       0.481002        84.1619             5782  </a:t>
            </a:r>
          </a:p>
          <a:p>
            <a:pPr marL="342900" indent="-342900"/>
            <a:r>
              <a:rPr lang="en-US" sz="1600" dirty="0" smtClean="0"/>
              <a:t> 153     0.168593       0.364715        66.4043             34409</a:t>
            </a:r>
            <a:endParaRPr lang="en-US" sz="1600" dirty="0"/>
          </a:p>
        </p:txBody>
      </p:sp>
      <p:sp>
        <p:nvSpPr>
          <p:cNvPr id="5" name="TextBox 4"/>
          <p:cNvSpPr txBox="1"/>
          <p:nvPr/>
        </p:nvSpPr>
        <p:spPr>
          <a:xfrm>
            <a:off x="1524000" y="5969912"/>
            <a:ext cx="7239000" cy="369332"/>
          </a:xfrm>
          <a:prstGeom prst="rect">
            <a:avLst/>
          </a:prstGeom>
          <a:noFill/>
        </p:spPr>
        <p:txBody>
          <a:bodyPr wrap="square" rtlCol="0">
            <a:spAutoFit/>
          </a:bodyPr>
          <a:lstStyle/>
          <a:p>
            <a:r>
              <a:rPr lang="en-US" dirty="0" smtClean="0">
                <a:solidFill>
                  <a:srgbClr val="0000FF"/>
                </a:solidFill>
              </a:rPr>
              <a:t>For an electron one would expect 1.4 times 100 hits/cm</a:t>
            </a:r>
            <a:endParaRPr lang="en-US" dirty="0">
              <a:solidFill>
                <a:srgbClr val="0000FF"/>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per chip</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154668"/>
            <a:ext cx="6858000" cy="2523768"/>
          </a:xfrm>
          <a:prstGeom prst="rect">
            <a:avLst/>
          </a:prstGeom>
        </p:spPr>
        <p:txBody>
          <a:bodyPr wrap="square">
            <a:spAutoFit/>
          </a:bodyPr>
          <a:lstStyle/>
          <a:p>
            <a:pPr marL="342900" indent="-342900"/>
            <a:r>
              <a:rPr lang="en-US" sz="2000" dirty="0" smtClean="0">
                <a:solidFill>
                  <a:srgbClr val="0000FF"/>
                </a:solidFill>
              </a:rPr>
              <a:t>Method: </a:t>
            </a:r>
          </a:p>
          <a:p>
            <a:pPr marL="342900" indent="-342900">
              <a:buFont typeface="Arial"/>
              <a:buChar char="•"/>
            </a:pPr>
            <a:r>
              <a:rPr lang="en-US" sz="2000" dirty="0" smtClean="0">
                <a:solidFill>
                  <a:srgbClr val="0000FF"/>
                </a:solidFill>
              </a:rPr>
              <a:t> full fit through chips 17 and 141 propagate errors (assume 0.8 mm per hit)</a:t>
            </a:r>
          </a:p>
          <a:p>
            <a:pPr marL="342900" indent="-342900">
              <a:buFont typeface="Arial"/>
              <a:buChar char="•"/>
            </a:pPr>
            <a:r>
              <a:rPr lang="en-US" sz="2000" dirty="0" smtClean="0">
                <a:solidFill>
                  <a:srgbClr val="0000FF"/>
                </a:solidFill>
              </a:rPr>
              <a:t>Fit through the reference chip ONLY</a:t>
            </a:r>
          </a:p>
          <a:p>
            <a:pPr marL="342900" indent="-342900">
              <a:buFont typeface="Arial"/>
              <a:buChar char="•"/>
            </a:pPr>
            <a:r>
              <a:rPr lang="en-US" sz="2000" dirty="0" smtClean="0">
                <a:solidFill>
                  <a:srgbClr val="0000FF"/>
                </a:solidFill>
              </a:rPr>
              <a:t>Shift and rotate the chips (align) </a:t>
            </a:r>
          </a:p>
          <a:p>
            <a:pPr marL="342900" indent="-342900">
              <a:buFont typeface="Arial"/>
              <a:buChar char="•"/>
            </a:pPr>
            <a:r>
              <a:rPr lang="en-US" sz="2000" dirty="0" smtClean="0">
                <a:solidFill>
                  <a:srgbClr val="0000FF"/>
                </a:solidFill>
              </a:rPr>
              <a:t>Calculate residual of reference chip </a:t>
            </a:r>
            <a:r>
              <a:rPr lang="en-US" sz="2000" dirty="0" err="1" smtClean="0">
                <a:solidFill>
                  <a:srgbClr val="0000FF"/>
                </a:solidFill>
              </a:rPr>
              <a:t>wrt</a:t>
            </a:r>
            <a:r>
              <a:rPr lang="en-US" sz="2000" dirty="0" smtClean="0">
                <a:solidFill>
                  <a:srgbClr val="0000FF"/>
                </a:solidFill>
              </a:rPr>
              <a:t> full fit</a:t>
            </a:r>
          </a:p>
          <a:p>
            <a:pPr marL="342900" indent="-342900">
              <a:buFont typeface="Arial"/>
              <a:buChar char="•"/>
            </a:pPr>
            <a:r>
              <a:rPr lang="en-US" sz="2000" dirty="0" smtClean="0">
                <a:solidFill>
                  <a:srgbClr val="0000FF"/>
                </a:solidFill>
              </a:rPr>
              <a:t>Pull = residual / expected error (from full fit and chip)</a:t>
            </a:r>
          </a:p>
          <a:p>
            <a:pPr marL="342900" indent="-342900"/>
            <a:endParaRPr lang="en-US" dirty="0" smtClean="0"/>
          </a:p>
        </p:txBody>
      </p:sp>
      <p:pic>
        <p:nvPicPr>
          <p:cNvPr id="6" name="Picture 5" descr="ChipsRes2015_22.pdf"/>
          <p:cNvPicPr>
            <a:picLocks noChangeAspect="1"/>
          </p:cNvPicPr>
          <p:nvPr/>
        </p:nvPicPr>
        <mc:AlternateContent>
          <mc:Choice xmlns:ma="http://schemas.microsoft.com/office/mac/drawingml/2008/main" Requires="ma">
            <p:blipFill>
              <a:blip r:embed="rId2"/>
              <a:srcRect b="50851"/>
              <a:stretch>
                <a:fillRect/>
              </a:stretch>
            </p:blipFill>
          </mc:Choice>
          <mc:Fallback>
            <p:blipFill>
              <a:blip r:embed="rId3"/>
              <a:srcRect b="50851"/>
              <a:stretch>
                <a:fillRect/>
              </a:stretch>
            </p:blipFill>
          </mc:Fallback>
        </mc:AlternateContent>
        <p:spPr>
          <a:xfrm>
            <a:off x="1412631" y="3352800"/>
            <a:ext cx="7121769" cy="337065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Introduction</a:t>
            </a:r>
            <a:endParaRPr lang="en-US" sz="3600" dirty="0">
              <a:solidFill>
                <a:srgbClr val="FF0000"/>
              </a:solidFill>
              <a:ea typeface="+mj-ea"/>
              <a:cs typeface="+mj-cs"/>
            </a:endParaRPr>
          </a:p>
        </p:txBody>
      </p:sp>
      <p:sp>
        <p:nvSpPr>
          <p:cNvPr id="3" name="Content Placeholder 2"/>
          <p:cNvSpPr>
            <a:spLocks noGrp="1"/>
          </p:cNvSpPr>
          <p:nvPr>
            <p:ph idx="1"/>
          </p:nvPr>
        </p:nvSpPr>
        <p:spPr>
          <a:xfrm>
            <a:off x="1752600" y="1371600"/>
            <a:ext cx="7010400" cy="5105400"/>
          </a:xfrm>
        </p:spPr>
        <p:txBody>
          <a:bodyPr>
            <a:noAutofit/>
          </a:bodyPr>
          <a:lstStyle/>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Analysis of the pixel </a:t>
            </a:r>
            <a:r>
              <a:rPr lang="en-US" sz="2400" dirty="0" err="1" smtClean="0">
                <a:solidFill>
                  <a:srgbClr val="0000FF"/>
                </a:solidFill>
                <a:ea typeface="+mn-ea"/>
              </a:rPr>
              <a:t>testbeam</a:t>
            </a:r>
            <a:r>
              <a:rPr lang="en-US" sz="2400" dirty="0" smtClean="0">
                <a:solidFill>
                  <a:srgbClr val="0000FF"/>
                </a:solidFill>
                <a:ea typeface="+mn-ea"/>
              </a:rPr>
              <a:t> data</a:t>
            </a:r>
          </a:p>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Description of the setup</a:t>
            </a:r>
          </a:p>
          <a:p>
            <a:pPr marL="640398" lvl="1" indent="-283464" eaLnBrk="1" fontAlgn="auto" hangingPunct="1">
              <a:spcAft>
                <a:spcPts val="0"/>
              </a:spcAft>
              <a:buFont typeface="Wingdings 2" pitchFamily="-84" charset="2"/>
              <a:buChar char=""/>
              <a:defRPr/>
            </a:pPr>
            <a:r>
              <a:rPr lang="en-US" sz="2000" dirty="0" smtClean="0">
                <a:solidFill>
                  <a:srgbClr val="0000FF"/>
                </a:solidFill>
                <a:ea typeface="+mn-ea"/>
              </a:rPr>
              <a:t>10 </a:t>
            </a:r>
            <a:r>
              <a:rPr lang="en-US" sz="2000" dirty="0" err="1" smtClean="0">
                <a:solidFill>
                  <a:srgbClr val="0000FF"/>
                </a:solidFill>
                <a:ea typeface="+mn-ea"/>
              </a:rPr>
              <a:t>octoboards</a:t>
            </a:r>
            <a:r>
              <a:rPr lang="en-US" sz="2000" dirty="0" smtClean="0">
                <a:solidFill>
                  <a:srgbClr val="0000FF"/>
                </a:solidFill>
                <a:ea typeface="+mn-ea"/>
              </a:rPr>
              <a:t> consisting of 2 </a:t>
            </a:r>
            <a:r>
              <a:rPr lang="en-US" sz="2000" dirty="0" err="1" smtClean="0">
                <a:solidFill>
                  <a:srgbClr val="0000FF"/>
                </a:solidFill>
                <a:ea typeface="+mn-ea"/>
              </a:rPr>
              <a:t>x</a:t>
            </a:r>
            <a:r>
              <a:rPr lang="en-US" sz="2000" dirty="0" smtClean="0">
                <a:solidFill>
                  <a:srgbClr val="0000FF"/>
                </a:solidFill>
                <a:ea typeface="+mn-ea"/>
              </a:rPr>
              <a:t> 4 chips</a:t>
            </a:r>
          </a:p>
          <a:p>
            <a:pPr marL="640398" lvl="1" indent="-283464" eaLnBrk="1" fontAlgn="auto" hangingPunct="1">
              <a:spcAft>
                <a:spcPts val="0"/>
              </a:spcAft>
              <a:buFont typeface="Wingdings 2" pitchFamily="-84" charset="2"/>
              <a:buChar char=""/>
              <a:defRPr/>
            </a:pPr>
            <a:r>
              <a:rPr lang="en-US" sz="2000" dirty="0" smtClean="0">
                <a:solidFill>
                  <a:srgbClr val="0000FF"/>
                </a:solidFill>
                <a:ea typeface="+mn-ea"/>
              </a:rPr>
              <a:t>Geometry </a:t>
            </a:r>
            <a:r>
              <a:rPr lang="en-US" sz="2000" dirty="0" err="1" smtClean="0">
                <a:solidFill>
                  <a:srgbClr val="0000FF"/>
                </a:solidFill>
                <a:ea typeface="+mn-ea"/>
              </a:rPr>
              <a:t>y</a:t>
            </a:r>
            <a:r>
              <a:rPr lang="en-US" sz="2000" dirty="0" smtClean="0">
                <a:solidFill>
                  <a:srgbClr val="0000FF"/>
                </a:solidFill>
                <a:ea typeface="+mn-ea"/>
              </a:rPr>
              <a:t> along radius of the TPC: </a:t>
            </a:r>
            <a:r>
              <a:rPr lang="en-US" sz="2000" dirty="0" err="1" smtClean="0">
                <a:solidFill>
                  <a:srgbClr val="0000FF"/>
                </a:solidFill>
                <a:ea typeface="+mn-ea"/>
              </a:rPr>
              <a:t>x</a:t>
            </a:r>
            <a:r>
              <a:rPr lang="en-US" sz="2000" dirty="0" smtClean="0">
                <a:solidFill>
                  <a:srgbClr val="0000FF"/>
                </a:solidFill>
                <a:ea typeface="+mn-ea"/>
              </a:rPr>
              <a:t> </a:t>
            </a:r>
            <a:r>
              <a:rPr lang="en-US" sz="2000" dirty="0" err="1" smtClean="0">
                <a:solidFill>
                  <a:srgbClr val="0000FF"/>
                </a:solidFill>
                <a:ea typeface="+mn-ea"/>
              </a:rPr>
              <a:t>orthongonal</a:t>
            </a:r>
            <a:endParaRPr lang="en-US" sz="2000" dirty="0" smtClean="0">
              <a:solidFill>
                <a:srgbClr val="0000FF"/>
              </a:solidFill>
              <a:ea typeface="+mn-ea"/>
            </a:endParaRPr>
          </a:p>
          <a:p>
            <a:pPr marL="640398" lvl="1" indent="-283464" eaLnBrk="1" fontAlgn="auto" hangingPunct="1">
              <a:spcAft>
                <a:spcPts val="0"/>
              </a:spcAft>
              <a:buFont typeface="Wingdings 2" pitchFamily="-84" charset="2"/>
              <a:buChar char=""/>
              <a:defRPr/>
            </a:pPr>
            <a:r>
              <a:rPr lang="en-US" sz="2000" dirty="0" err="1" smtClean="0">
                <a:solidFill>
                  <a:srgbClr val="0000FF"/>
                </a:solidFill>
                <a:ea typeface="+mn-ea"/>
              </a:rPr>
              <a:t>z</a:t>
            </a:r>
            <a:r>
              <a:rPr lang="en-US" sz="2000" dirty="0" smtClean="0">
                <a:solidFill>
                  <a:srgbClr val="0000FF"/>
                </a:solidFill>
                <a:ea typeface="+mn-ea"/>
              </a:rPr>
              <a:t> from time measurement 25 </a:t>
            </a:r>
            <a:r>
              <a:rPr lang="en-US" sz="2000" dirty="0" err="1" smtClean="0">
                <a:solidFill>
                  <a:srgbClr val="0000FF"/>
                </a:solidFill>
                <a:ea typeface="+mn-ea"/>
              </a:rPr>
              <a:t>nsec</a:t>
            </a:r>
            <a:r>
              <a:rPr lang="en-US" sz="2000" dirty="0" smtClean="0">
                <a:solidFill>
                  <a:srgbClr val="0000FF"/>
                </a:solidFill>
                <a:ea typeface="+mn-ea"/>
              </a:rPr>
              <a:t> clock</a:t>
            </a:r>
          </a:p>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Start by a zero B field run: straight tracks</a:t>
            </a:r>
          </a:p>
          <a:p>
            <a:pPr marL="365760" indent="-283464" eaLnBrk="1" fontAlgn="auto" hangingPunct="1">
              <a:spcAft>
                <a:spcPts val="0"/>
              </a:spcAft>
              <a:buFont typeface="Wingdings 2" pitchFamily="-84" charset="2"/>
              <a:buChar char=""/>
              <a:defRPr/>
            </a:pPr>
            <a:r>
              <a:rPr lang="en-US" sz="2400" dirty="0" smtClean="0">
                <a:ea typeface="+mn-ea"/>
              </a:rPr>
              <a:t>Run </a:t>
            </a:r>
            <a:r>
              <a:rPr lang="en-US" sz="2400" dirty="0" smtClean="0"/>
              <a:t>000102_150402</a:t>
            </a:r>
            <a:r>
              <a:rPr lang="en-US" sz="2400" dirty="0" smtClean="0">
                <a:solidFill>
                  <a:srgbClr val="0000FF"/>
                </a:solidFill>
                <a:ea typeface="+mn-ea"/>
              </a:rPr>
              <a:t> offset </a:t>
            </a:r>
            <a:r>
              <a:rPr lang="en-US" sz="2400" dirty="0" err="1" smtClean="0">
                <a:solidFill>
                  <a:srgbClr val="0000FF"/>
                </a:solidFill>
                <a:ea typeface="+mn-ea"/>
              </a:rPr>
              <a:t>z</a:t>
            </a:r>
            <a:r>
              <a:rPr lang="en-US" sz="2400" dirty="0" smtClean="0">
                <a:solidFill>
                  <a:srgbClr val="0000FF"/>
                </a:solidFill>
                <a:ea typeface="+mn-ea"/>
              </a:rPr>
              <a:t> is 6 cm</a:t>
            </a:r>
          </a:p>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Typically track crosses 2 </a:t>
            </a:r>
            <a:r>
              <a:rPr lang="en-US" sz="2400" dirty="0" err="1" smtClean="0">
                <a:solidFill>
                  <a:srgbClr val="0000FF"/>
                </a:solidFill>
                <a:ea typeface="+mn-ea"/>
              </a:rPr>
              <a:t>x</a:t>
            </a:r>
            <a:r>
              <a:rPr lang="en-US" sz="2400" dirty="0" smtClean="0">
                <a:solidFill>
                  <a:srgbClr val="0000FF"/>
                </a:solidFill>
                <a:ea typeface="+mn-ea"/>
              </a:rPr>
              <a:t> 10 Chips</a:t>
            </a:r>
          </a:p>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Cannot align </a:t>
            </a:r>
            <a:r>
              <a:rPr lang="en-US" sz="2400" dirty="0" smtClean="0">
                <a:solidFill>
                  <a:srgbClr val="FF0000"/>
                </a:solidFill>
                <a:ea typeface="+mn-ea"/>
              </a:rPr>
              <a:t>all</a:t>
            </a:r>
            <a:r>
              <a:rPr lang="en-US" sz="2400" dirty="0" smtClean="0">
                <a:solidFill>
                  <a:srgbClr val="0000FF"/>
                </a:solidFill>
                <a:ea typeface="+mn-ea"/>
              </a:rPr>
              <a:t> chips in an </a:t>
            </a:r>
            <a:r>
              <a:rPr lang="en-US" sz="2400" dirty="0" err="1" smtClean="0">
                <a:solidFill>
                  <a:srgbClr val="0000FF"/>
                </a:solidFill>
                <a:ea typeface="+mn-ea"/>
              </a:rPr>
              <a:t>octoboard</a:t>
            </a:r>
            <a:r>
              <a:rPr lang="en-US" sz="2400" dirty="0" smtClean="0">
                <a:solidFill>
                  <a:srgbClr val="0000FF"/>
                </a:solidFill>
                <a:ea typeface="+mn-ea"/>
              </a:rPr>
              <a:t> because only 2/8 are illuminated by the beam</a:t>
            </a:r>
          </a:p>
          <a:p>
            <a:pPr marL="365760" indent="-283464" eaLnBrk="1" fontAlgn="auto" hangingPunct="1">
              <a:spcAft>
                <a:spcPts val="0"/>
              </a:spcAft>
              <a:buFont typeface="Wingdings 2" pitchFamily="-84" charset="2"/>
              <a:buChar char=""/>
              <a:defRPr/>
            </a:pPr>
            <a:r>
              <a:rPr lang="en-US" sz="2400" dirty="0" smtClean="0">
                <a:solidFill>
                  <a:srgbClr val="0000FF"/>
                </a:solidFill>
                <a:ea typeface="+mn-ea"/>
              </a:rPr>
              <a:t>Use of new “rotated flipped” GEAR geometry file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per chip 66</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pic>
        <p:nvPicPr>
          <p:cNvPr id="5" name="Picture 4" descr="ChipsRes2015_66.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57400" y="1007532"/>
            <a:ext cx="6075484" cy="585046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per chip 90</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pic>
        <p:nvPicPr>
          <p:cNvPr id="6" name="Picture 5" descr="ChipsRes2015_90.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57400" y="1007533"/>
            <a:ext cx="6075484" cy="5850466"/>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per chip 138</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pic>
        <p:nvPicPr>
          <p:cNvPr id="7" name="Picture 6" descr="ChipsRes2015_138.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057400" y="1007534"/>
            <a:ext cx="6075484" cy="5850466"/>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per chip</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2362200" y="1143000"/>
            <a:ext cx="6858000" cy="4801315"/>
          </a:xfrm>
          <a:prstGeom prst="rect">
            <a:avLst/>
          </a:prstGeom>
        </p:spPr>
        <p:txBody>
          <a:bodyPr wrap="square">
            <a:spAutoFit/>
          </a:bodyPr>
          <a:lstStyle/>
          <a:p>
            <a:endParaRPr lang="en-US" dirty="0" smtClean="0"/>
          </a:p>
          <a:p>
            <a:r>
              <a:rPr lang="en-US" dirty="0" smtClean="0"/>
              <a:t>Chip   </a:t>
            </a:r>
            <a:r>
              <a:rPr lang="en-US" dirty="0" err="1" smtClean="0"/>
              <a:t>resolution(mm</a:t>
            </a:r>
            <a:r>
              <a:rPr lang="en-US" dirty="0" smtClean="0"/>
              <a:t>)     pull    </a:t>
            </a:r>
          </a:p>
          <a:p>
            <a:pPr marL="342900" indent="-342900">
              <a:buAutoNum type="arabicPlain"/>
            </a:pPr>
            <a:r>
              <a:rPr lang="en-US" dirty="0" smtClean="0"/>
              <a:t>     0.125737          1.21765   </a:t>
            </a:r>
          </a:p>
          <a:p>
            <a:pPr marL="342900" indent="-342900">
              <a:buAutoNum type="arabicPlain" startAt="6"/>
            </a:pPr>
            <a:r>
              <a:rPr lang="en-US" dirty="0" smtClean="0"/>
              <a:t>     0.135288          1.23106</a:t>
            </a:r>
          </a:p>
          <a:p>
            <a:pPr marL="342900" indent="-342900"/>
            <a:r>
              <a:rPr lang="en-US" dirty="0" smtClean="0"/>
              <a:t>10       0.241599          2.37582     </a:t>
            </a:r>
            <a:r>
              <a:rPr lang="en-US" dirty="0" smtClean="0">
                <a:solidFill>
                  <a:srgbClr val="FF0000"/>
                </a:solidFill>
              </a:rPr>
              <a:t>bumpy chip     </a:t>
            </a:r>
          </a:p>
          <a:p>
            <a:pPr marL="342900" indent="-342900"/>
            <a:r>
              <a:rPr lang="en-US" dirty="0" smtClean="0"/>
              <a:t> 13      0.115116          1.20874   </a:t>
            </a:r>
          </a:p>
          <a:p>
            <a:pPr marL="342900" indent="-342900"/>
            <a:r>
              <a:rPr lang="en-US" dirty="0" smtClean="0"/>
              <a:t> 22       0.10159          1.14296   </a:t>
            </a:r>
          </a:p>
          <a:p>
            <a:pPr marL="342900" indent="-342900"/>
            <a:r>
              <a:rPr lang="en-US" dirty="0" smtClean="0"/>
              <a:t> 66       0.104411          1.24057   </a:t>
            </a:r>
          </a:p>
          <a:p>
            <a:pPr marL="342900" indent="-342900"/>
            <a:r>
              <a:rPr lang="en-US" dirty="0" smtClean="0"/>
              <a:t> 69       0.114359          1.175  </a:t>
            </a:r>
          </a:p>
          <a:p>
            <a:pPr marL="342900" indent="-342900"/>
            <a:r>
              <a:rPr lang="en-US" dirty="0" smtClean="0"/>
              <a:t> 82       0.10318          1.1957 </a:t>
            </a:r>
          </a:p>
          <a:p>
            <a:pPr marL="342900" indent="-342900"/>
            <a:r>
              <a:rPr lang="en-US" dirty="0" smtClean="0"/>
              <a:t> 85       0.108777          1.31491  </a:t>
            </a:r>
          </a:p>
          <a:p>
            <a:pPr marL="342900" indent="-342900"/>
            <a:r>
              <a:rPr lang="en-US" dirty="0" smtClean="0"/>
              <a:t> 90       0.104571          1.37221  </a:t>
            </a:r>
          </a:p>
          <a:p>
            <a:pPr marL="342900" indent="-342900"/>
            <a:r>
              <a:rPr lang="en-US" dirty="0" smtClean="0"/>
              <a:t> 93       0.109144          1.33306  </a:t>
            </a:r>
          </a:p>
          <a:p>
            <a:pPr marL="342900" indent="-342900"/>
            <a:r>
              <a:rPr lang="en-US" dirty="0" smtClean="0"/>
              <a:t>134       0.116371          1.214  </a:t>
            </a:r>
          </a:p>
          <a:p>
            <a:pPr marL="342900" indent="-342900"/>
            <a:r>
              <a:rPr lang="en-US" dirty="0" smtClean="0"/>
              <a:t>138       0.110914          1.19965   </a:t>
            </a:r>
          </a:p>
          <a:p>
            <a:pPr marL="342900" indent="-342900">
              <a:buAutoNum type="arabicPlain" startAt="153"/>
            </a:pPr>
            <a:r>
              <a:rPr lang="en-US" dirty="0" smtClean="0"/>
              <a:t>       0.168231          1.486      </a:t>
            </a:r>
            <a:r>
              <a:rPr lang="en-US" dirty="0" smtClean="0">
                <a:solidFill>
                  <a:srgbClr val="FF0000"/>
                </a:solidFill>
              </a:rPr>
              <a:t>wiggly chip</a:t>
            </a:r>
          </a:p>
          <a:p>
            <a:pPr marL="342900" indent="-342900">
              <a:buAutoNum type="arabicPlain" startAt="153"/>
            </a:pPr>
            <a:endParaRPr lang="en-US" dirty="0" smtClean="0"/>
          </a:p>
        </p:txBody>
      </p:sp>
      <p:sp>
        <p:nvSpPr>
          <p:cNvPr id="5" name="TextBox 4"/>
          <p:cNvSpPr txBox="1"/>
          <p:nvPr/>
        </p:nvSpPr>
        <p:spPr>
          <a:xfrm>
            <a:off x="6172200" y="1219200"/>
            <a:ext cx="2514600" cy="369332"/>
          </a:xfrm>
          <a:prstGeom prst="rect">
            <a:avLst/>
          </a:prstGeom>
          <a:noFill/>
        </p:spPr>
        <p:txBody>
          <a:bodyPr wrap="square" rtlCol="0">
            <a:spAutoFit/>
          </a:bodyPr>
          <a:lstStyle/>
          <a:p>
            <a:r>
              <a:rPr lang="en-US" dirty="0" smtClean="0">
                <a:solidFill>
                  <a:srgbClr val="0000FF"/>
                </a:solidFill>
              </a:rPr>
              <a:t>0.7 mm per hit</a:t>
            </a:r>
            <a:endParaRPr lang="en-US" dirty="0">
              <a:solidFill>
                <a:srgbClr val="0000FF"/>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Resolution per chip using all good chips</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2362200" y="1143000"/>
            <a:ext cx="6858000" cy="4524316"/>
          </a:xfrm>
          <a:prstGeom prst="rect">
            <a:avLst/>
          </a:prstGeom>
        </p:spPr>
        <p:txBody>
          <a:bodyPr wrap="square">
            <a:spAutoFit/>
          </a:bodyPr>
          <a:lstStyle/>
          <a:p>
            <a:r>
              <a:rPr lang="en-US" dirty="0" smtClean="0"/>
              <a:t>Chip   </a:t>
            </a:r>
            <a:r>
              <a:rPr lang="en-US" dirty="0" err="1" smtClean="0"/>
              <a:t>resolution(mm</a:t>
            </a:r>
            <a:r>
              <a:rPr lang="en-US" dirty="0" smtClean="0"/>
              <a:t>)     pull    </a:t>
            </a:r>
          </a:p>
          <a:p>
            <a:pPr marL="342900" indent="-342900"/>
            <a:r>
              <a:rPr lang="en-US" dirty="0" smtClean="0"/>
              <a:t>   1       0.107619          1.36837 </a:t>
            </a:r>
          </a:p>
          <a:p>
            <a:pPr marL="342900" indent="-342900"/>
            <a:r>
              <a:rPr lang="en-US" dirty="0" smtClean="0"/>
              <a:t>   6       0.115158          1.31589 </a:t>
            </a:r>
          </a:p>
          <a:p>
            <a:pPr marL="342900" indent="-342900"/>
            <a:r>
              <a:rPr lang="en-US" dirty="0" smtClean="0"/>
              <a:t>  13       0.0970513       1.27545  </a:t>
            </a:r>
          </a:p>
          <a:p>
            <a:pPr marL="342900" indent="-342900"/>
            <a:r>
              <a:rPr lang="en-US" dirty="0" smtClean="0">
                <a:solidFill>
                  <a:srgbClr val="0000FF"/>
                </a:solidFill>
              </a:rPr>
              <a:t>  17       0.0835968       1.27783  (was used as Ref1)</a:t>
            </a:r>
          </a:p>
          <a:p>
            <a:pPr marL="342900" indent="-342900"/>
            <a:r>
              <a:rPr lang="en-US" dirty="0" smtClean="0"/>
              <a:t>  22       0.0926846       1.22985 </a:t>
            </a:r>
          </a:p>
          <a:p>
            <a:pPr marL="342900" indent="-342900"/>
            <a:r>
              <a:rPr lang="en-US" dirty="0" smtClean="0"/>
              <a:t>  66       0.0908516       1.24745 </a:t>
            </a:r>
          </a:p>
          <a:p>
            <a:pPr marL="342900" indent="-342900"/>
            <a:r>
              <a:rPr lang="en-US" dirty="0" smtClean="0"/>
              <a:t>  69       0.112894          1.1796 </a:t>
            </a:r>
          </a:p>
          <a:p>
            <a:pPr marL="342900" indent="-342900"/>
            <a:r>
              <a:rPr lang="en-US" dirty="0" smtClean="0"/>
              <a:t>  82       0.0877              1.21932 </a:t>
            </a:r>
          </a:p>
          <a:p>
            <a:pPr marL="342900" indent="-342900"/>
            <a:r>
              <a:rPr lang="en-US" dirty="0" smtClean="0"/>
              <a:t>  85       0.0936347        1.33343 </a:t>
            </a:r>
          </a:p>
          <a:p>
            <a:pPr marL="342900" indent="-342900"/>
            <a:r>
              <a:rPr lang="en-US" dirty="0" smtClean="0"/>
              <a:t>  90       0.0880832        1.29956  </a:t>
            </a:r>
          </a:p>
          <a:p>
            <a:pPr marL="342900" indent="-342900"/>
            <a:r>
              <a:rPr lang="en-US" dirty="0" smtClean="0"/>
              <a:t>  93       0.0886049        1.28664 </a:t>
            </a:r>
          </a:p>
          <a:p>
            <a:pPr marL="342900" indent="-342900"/>
            <a:r>
              <a:rPr lang="en-US" dirty="0" smtClean="0"/>
              <a:t> 134       0.0966038        1.22604  </a:t>
            </a:r>
          </a:p>
          <a:p>
            <a:pPr marL="342900" indent="-342900"/>
            <a:r>
              <a:rPr lang="en-US" dirty="0" smtClean="0"/>
              <a:t> 138       0.101433          1.3333  </a:t>
            </a:r>
          </a:p>
          <a:p>
            <a:pPr marL="342900" indent="-342900"/>
            <a:r>
              <a:rPr lang="en-US" dirty="0" smtClean="0"/>
              <a:t> </a:t>
            </a:r>
            <a:r>
              <a:rPr lang="en-US" dirty="0" smtClean="0">
                <a:solidFill>
                  <a:srgbClr val="0000FF"/>
                </a:solidFill>
              </a:rPr>
              <a:t>141       0.0986377         1.4322    (was used as Ref2) </a:t>
            </a:r>
          </a:p>
          <a:p>
            <a:pPr marL="342900" indent="-342900"/>
            <a:r>
              <a:rPr lang="en-US" dirty="0" smtClean="0"/>
              <a:t> </a:t>
            </a:r>
          </a:p>
        </p:txBody>
      </p:sp>
      <p:sp>
        <p:nvSpPr>
          <p:cNvPr id="5" name="TextBox 4"/>
          <p:cNvSpPr txBox="1"/>
          <p:nvPr/>
        </p:nvSpPr>
        <p:spPr>
          <a:xfrm>
            <a:off x="1885950" y="5562600"/>
            <a:ext cx="6496050" cy="646331"/>
          </a:xfrm>
          <a:prstGeom prst="rect">
            <a:avLst/>
          </a:prstGeom>
          <a:noFill/>
        </p:spPr>
        <p:txBody>
          <a:bodyPr wrap="square" rtlCol="0">
            <a:spAutoFit/>
          </a:bodyPr>
          <a:lstStyle/>
          <a:p>
            <a:r>
              <a:rPr lang="en-US" dirty="0" smtClean="0">
                <a:solidFill>
                  <a:srgbClr val="0000FF"/>
                </a:solidFill>
              </a:rPr>
              <a:t>Improved precision use all other chips to predict position and </a:t>
            </a:r>
          </a:p>
          <a:p>
            <a:r>
              <a:rPr lang="en-US" dirty="0" smtClean="0">
                <a:solidFill>
                  <a:srgbClr val="0000FF"/>
                </a:solidFill>
              </a:rPr>
              <a:t>angle  in a chip</a:t>
            </a:r>
            <a:endParaRPr lang="en-US" dirty="0">
              <a:solidFill>
                <a:srgbClr val="0000FF"/>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Resolution selected chips</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sp>
        <p:nvSpPr>
          <p:cNvPr id="6" name="TextBox 5"/>
          <p:cNvSpPr txBox="1"/>
          <p:nvPr/>
        </p:nvSpPr>
        <p:spPr>
          <a:xfrm>
            <a:off x="1752600" y="4724400"/>
            <a:ext cx="7239000" cy="1015663"/>
          </a:xfrm>
          <a:prstGeom prst="rect">
            <a:avLst/>
          </a:prstGeom>
          <a:noFill/>
        </p:spPr>
        <p:txBody>
          <a:bodyPr wrap="square" rtlCol="0">
            <a:spAutoFit/>
          </a:bodyPr>
          <a:lstStyle/>
          <a:p>
            <a:r>
              <a:rPr lang="en-US" sz="2000" dirty="0" smtClean="0">
                <a:solidFill>
                  <a:srgbClr val="0000FF"/>
                </a:solidFill>
              </a:rPr>
              <a:t>On average the resolution per chip is 92</a:t>
            </a:r>
            <a:r>
              <a:rPr lang="en-US" sz="2000" dirty="0" smtClean="0">
                <a:solidFill>
                  <a:srgbClr val="0000FF"/>
                </a:solidFill>
              </a:rPr>
              <a:t> </a:t>
            </a:r>
            <a:r>
              <a:rPr lang="en-US" sz="2000" dirty="0" err="1" smtClean="0">
                <a:solidFill>
                  <a:srgbClr val="0000FF"/>
                </a:solidFill>
              </a:rPr>
              <a:t>μm</a:t>
            </a:r>
            <a:r>
              <a:rPr lang="en-US" sz="2000" dirty="0" smtClean="0">
                <a:solidFill>
                  <a:srgbClr val="0000FF"/>
                </a:solidFill>
              </a:rPr>
              <a:t> </a:t>
            </a:r>
            <a:r>
              <a:rPr lang="en-US" sz="2000" dirty="0" smtClean="0">
                <a:solidFill>
                  <a:srgbClr val="0000FF"/>
                </a:solidFill>
              </a:rPr>
              <a:t>and</a:t>
            </a:r>
          </a:p>
          <a:p>
            <a:r>
              <a:rPr lang="en-US" sz="2000" dirty="0" smtClean="0">
                <a:solidFill>
                  <a:srgbClr val="0000FF"/>
                </a:solidFill>
              </a:rPr>
              <a:t>the average pull is 1.3. </a:t>
            </a:r>
            <a:r>
              <a:rPr lang="en-US" sz="2000" dirty="0" smtClean="0">
                <a:solidFill>
                  <a:srgbClr val="0000FF"/>
                </a:solidFill>
              </a:rPr>
              <a:t> The expected precision </a:t>
            </a:r>
            <a:r>
              <a:rPr lang="en-US" sz="2000" dirty="0" smtClean="0">
                <a:solidFill>
                  <a:srgbClr val="0000FF"/>
                </a:solidFill>
              </a:rPr>
              <a:t>is 70 </a:t>
            </a:r>
            <a:r>
              <a:rPr lang="en-US" sz="2000" dirty="0" err="1" smtClean="0">
                <a:solidFill>
                  <a:srgbClr val="0000FF"/>
                </a:solidFill>
              </a:rPr>
              <a:t>μm</a:t>
            </a:r>
            <a:r>
              <a:rPr lang="en-US" sz="2000" dirty="0" smtClean="0">
                <a:solidFill>
                  <a:srgbClr val="0000FF"/>
                </a:solidFill>
              </a:rPr>
              <a:t>. </a:t>
            </a:r>
            <a:endParaRPr lang="en-US" sz="2000" dirty="0" smtClean="0">
              <a:solidFill>
                <a:srgbClr val="0000FF"/>
              </a:solidFill>
            </a:endParaRPr>
          </a:p>
          <a:p>
            <a:r>
              <a:rPr lang="en-US" sz="2000" dirty="0" smtClean="0">
                <a:solidFill>
                  <a:srgbClr val="0000FF"/>
                </a:solidFill>
              </a:rPr>
              <a:t>This means that per chip we have </a:t>
            </a:r>
            <a:r>
              <a:rPr lang="en-US" sz="2000" dirty="0" smtClean="0">
                <a:solidFill>
                  <a:srgbClr val="0000FF"/>
                </a:solidFill>
              </a:rPr>
              <a:t>a</a:t>
            </a:r>
            <a:r>
              <a:rPr lang="en-US" sz="2000" dirty="0" smtClean="0">
                <a:solidFill>
                  <a:srgbClr val="0000FF"/>
                </a:solidFill>
              </a:rPr>
              <a:t> </a:t>
            </a:r>
            <a:r>
              <a:rPr lang="en-US" sz="2000" dirty="0" err="1" smtClean="0">
                <a:solidFill>
                  <a:srgbClr val="0000FF"/>
                </a:solidFill>
              </a:rPr>
              <a:t>systematics</a:t>
            </a:r>
            <a:r>
              <a:rPr lang="en-US" sz="2000" dirty="0" smtClean="0">
                <a:solidFill>
                  <a:srgbClr val="0000FF"/>
                </a:solidFill>
              </a:rPr>
              <a:t> of 60 </a:t>
            </a:r>
            <a:r>
              <a:rPr lang="en-US" sz="2000" dirty="0" err="1" smtClean="0">
                <a:solidFill>
                  <a:srgbClr val="0000FF"/>
                </a:solidFill>
              </a:rPr>
              <a:t>μm</a:t>
            </a:r>
            <a:r>
              <a:rPr lang="en-US" sz="2000" dirty="0" smtClean="0">
                <a:solidFill>
                  <a:srgbClr val="0000FF"/>
                </a:solidFill>
              </a:rPr>
              <a:t> .</a:t>
            </a:r>
            <a:endParaRPr lang="en-US" sz="2000" dirty="0" smtClean="0">
              <a:solidFill>
                <a:srgbClr val="0000FF"/>
              </a:solidFill>
            </a:endParaRPr>
          </a:p>
        </p:txBody>
      </p:sp>
      <p:pic>
        <p:nvPicPr>
          <p:cNvPr id="8" name="Picture 7" descr="ChipsRes2015_All.pdf"/>
          <p:cNvPicPr>
            <a:picLocks noChangeAspect="1"/>
          </p:cNvPicPr>
          <p:nvPr/>
        </p:nvPicPr>
        <mc:AlternateContent>
          <mc:Choice xmlns:ma="http://schemas.microsoft.com/office/mac/drawingml/2008/main" Requires="ma">
            <p:blipFill>
              <a:blip r:embed="rId2"/>
              <a:srcRect t="47778"/>
              <a:stretch>
                <a:fillRect/>
              </a:stretch>
            </p:blipFill>
          </mc:Choice>
          <mc:Fallback>
            <p:blipFill>
              <a:blip r:embed="rId3"/>
              <a:srcRect t="47778"/>
              <a:stretch>
                <a:fillRect/>
              </a:stretch>
            </p:blipFill>
          </mc:Fallback>
        </mc:AlternateContent>
        <p:spPr>
          <a:xfrm>
            <a:off x="1336431" y="1143000"/>
            <a:ext cx="7121769" cy="35814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err="1" smtClean="0">
                <a:solidFill>
                  <a:srgbClr val="FF0000"/>
                </a:solidFill>
                <a:ea typeface="+mj-ea"/>
                <a:cs typeface="+mj-cs"/>
              </a:rPr>
              <a:t>Sagitta</a:t>
            </a:r>
            <a:r>
              <a:rPr lang="en-US" sz="3600" dirty="0" smtClean="0">
                <a:solidFill>
                  <a:srgbClr val="FF0000"/>
                </a:solidFill>
                <a:ea typeface="+mj-ea"/>
                <a:cs typeface="+mj-cs"/>
              </a:rPr>
              <a:t> analysis</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sp>
        <p:nvSpPr>
          <p:cNvPr id="6" name="TextBox 5"/>
          <p:cNvSpPr txBox="1"/>
          <p:nvPr/>
        </p:nvSpPr>
        <p:spPr>
          <a:xfrm>
            <a:off x="1676400" y="1475125"/>
            <a:ext cx="7239000" cy="3477875"/>
          </a:xfrm>
          <a:prstGeom prst="rect">
            <a:avLst/>
          </a:prstGeom>
          <a:noFill/>
        </p:spPr>
        <p:txBody>
          <a:bodyPr wrap="square" rtlCol="0">
            <a:spAutoFit/>
          </a:bodyPr>
          <a:lstStyle/>
          <a:p>
            <a:r>
              <a:rPr lang="en-US" sz="2000" dirty="0" smtClean="0">
                <a:solidFill>
                  <a:srgbClr val="0000FF"/>
                </a:solidFill>
              </a:rPr>
              <a:t>Split the tracks into three pieces according to the Modules:</a:t>
            </a:r>
          </a:p>
          <a:p>
            <a:pPr algn="ctr"/>
            <a:r>
              <a:rPr lang="en-US" sz="2000" dirty="0" smtClean="0">
                <a:solidFill>
                  <a:srgbClr val="0000FF"/>
                </a:solidFill>
              </a:rPr>
              <a:t>Inner – Middle – Outer modules</a:t>
            </a:r>
          </a:p>
          <a:p>
            <a:endParaRPr lang="en-US" sz="2000" dirty="0" smtClean="0">
              <a:solidFill>
                <a:srgbClr val="0000FF"/>
              </a:solidFill>
            </a:endParaRPr>
          </a:p>
          <a:p>
            <a:r>
              <a:rPr lang="en-US" sz="2000" dirty="0" smtClean="0">
                <a:solidFill>
                  <a:srgbClr val="0000FF"/>
                </a:solidFill>
              </a:rPr>
              <a:t>Fit Inner + Outer   -&gt; get track parameters and errors</a:t>
            </a:r>
          </a:p>
          <a:p>
            <a:r>
              <a:rPr lang="en-US" sz="2000" dirty="0" smtClean="0">
                <a:solidFill>
                  <a:srgbClr val="0000FF"/>
                </a:solidFill>
              </a:rPr>
              <a:t>Fit Middle              -&gt; get track parameters and errors</a:t>
            </a:r>
          </a:p>
          <a:p>
            <a:endParaRPr lang="en-US" sz="2000" dirty="0" smtClean="0">
              <a:solidFill>
                <a:srgbClr val="0000FF"/>
              </a:solidFill>
            </a:endParaRPr>
          </a:p>
          <a:p>
            <a:r>
              <a:rPr lang="en-US" sz="2000" dirty="0" smtClean="0">
                <a:solidFill>
                  <a:srgbClr val="0000FF"/>
                </a:solidFill>
              </a:rPr>
              <a:t>The </a:t>
            </a:r>
            <a:r>
              <a:rPr lang="en-US" sz="2000" dirty="0" err="1" smtClean="0">
                <a:solidFill>
                  <a:srgbClr val="0000FF"/>
                </a:solidFill>
              </a:rPr>
              <a:t>sagitta</a:t>
            </a:r>
            <a:r>
              <a:rPr lang="en-US" sz="2000" dirty="0" smtClean="0">
                <a:solidFill>
                  <a:srgbClr val="0000FF"/>
                </a:solidFill>
              </a:rPr>
              <a:t> = residual at the Middle position</a:t>
            </a:r>
          </a:p>
          <a:p>
            <a:endParaRPr lang="en-US" sz="2000" dirty="0" smtClean="0">
              <a:solidFill>
                <a:srgbClr val="0000FF"/>
              </a:solidFill>
            </a:endParaRPr>
          </a:p>
          <a:p>
            <a:r>
              <a:rPr lang="en-US" sz="2000" dirty="0" smtClean="0">
                <a:solidFill>
                  <a:srgbClr val="0000FF"/>
                </a:solidFill>
              </a:rPr>
              <a:t>The </a:t>
            </a:r>
            <a:r>
              <a:rPr lang="en-US" sz="2000" dirty="0" err="1" smtClean="0">
                <a:solidFill>
                  <a:srgbClr val="0000FF"/>
                </a:solidFill>
              </a:rPr>
              <a:t>sagitta</a:t>
            </a:r>
            <a:r>
              <a:rPr lang="en-US" sz="2000" dirty="0" smtClean="0">
                <a:solidFill>
                  <a:srgbClr val="0000FF"/>
                </a:solidFill>
              </a:rPr>
              <a:t> shows what happens if we combine all the measurements. The pull = </a:t>
            </a:r>
            <a:r>
              <a:rPr lang="en-US" sz="2000" dirty="0" err="1" smtClean="0">
                <a:solidFill>
                  <a:srgbClr val="0000FF"/>
                </a:solidFill>
              </a:rPr>
              <a:t>sagitta</a:t>
            </a:r>
            <a:r>
              <a:rPr lang="en-US" sz="2000" dirty="0" smtClean="0">
                <a:solidFill>
                  <a:srgbClr val="0000FF"/>
                </a:solidFill>
              </a:rPr>
              <a:t>/ expected error tells how well we do: remaining systematical errors</a:t>
            </a:r>
            <a:endParaRPr lang="en-US" sz="2000" dirty="0" smtClean="0">
              <a:solidFill>
                <a:srgbClr val="0000FF"/>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err="1" smtClean="0">
                <a:solidFill>
                  <a:srgbClr val="FF0000"/>
                </a:solidFill>
                <a:ea typeface="+mj-ea"/>
                <a:cs typeface="+mj-cs"/>
              </a:rPr>
              <a:t>Sagitta</a:t>
            </a:r>
            <a:r>
              <a:rPr lang="en-US" sz="3600" dirty="0" smtClean="0">
                <a:solidFill>
                  <a:srgbClr val="FF0000"/>
                </a:solidFill>
                <a:ea typeface="+mj-ea"/>
                <a:cs typeface="+mj-cs"/>
              </a:rPr>
              <a:t> analysis</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pic>
        <p:nvPicPr>
          <p:cNvPr id="7" name="Picture 6" descr="Sagitta2015.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71550" y="1123949"/>
            <a:ext cx="8172450" cy="5232097"/>
          </a:xfrm>
          <a:prstGeom prst="rect">
            <a:avLst/>
          </a:prstGeom>
        </p:spPr>
      </p:pic>
      <p:sp>
        <p:nvSpPr>
          <p:cNvPr id="8" name="TextBox 7"/>
          <p:cNvSpPr txBox="1"/>
          <p:nvPr/>
        </p:nvSpPr>
        <p:spPr>
          <a:xfrm>
            <a:off x="8001000" y="1905000"/>
            <a:ext cx="933450" cy="646331"/>
          </a:xfrm>
          <a:prstGeom prst="rect">
            <a:avLst/>
          </a:prstGeom>
          <a:noFill/>
        </p:spPr>
        <p:txBody>
          <a:bodyPr wrap="square" rtlCol="0">
            <a:spAutoFit/>
          </a:bodyPr>
          <a:lstStyle/>
          <a:p>
            <a:r>
              <a:rPr lang="en-US" dirty="0" smtClean="0">
                <a:solidFill>
                  <a:srgbClr val="FF0000"/>
                </a:solidFill>
              </a:rPr>
              <a:t>Middle hits</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err="1" smtClean="0">
                <a:solidFill>
                  <a:srgbClr val="FF0000"/>
                </a:solidFill>
                <a:ea typeface="+mj-ea"/>
                <a:cs typeface="+mj-cs"/>
              </a:rPr>
              <a:t>Sagitta</a:t>
            </a:r>
            <a:r>
              <a:rPr lang="en-US" sz="3600" dirty="0" smtClean="0">
                <a:solidFill>
                  <a:srgbClr val="FF0000"/>
                </a:solidFill>
                <a:ea typeface="+mj-ea"/>
                <a:cs typeface="+mj-cs"/>
              </a:rPr>
              <a:t> analysis results</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sp>
        <p:nvSpPr>
          <p:cNvPr id="6" name="TextBox 5"/>
          <p:cNvSpPr txBox="1"/>
          <p:nvPr/>
        </p:nvSpPr>
        <p:spPr>
          <a:xfrm>
            <a:off x="1447800" y="1295400"/>
            <a:ext cx="7239000" cy="5632311"/>
          </a:xfrm>
          <a:prstGeom prst="rect">
            <a:avLst/>
          </a:prstGeom>
          <a:noFill/>
        </p:spPr>
        <p:txBody>
          <a:bodyPr wrap="square" rtlCol="0">
            <a:spAutoFit/>
          </a:bodyPr>
          <a:lstStyle/>
          <a:p>
            <a:r>
              <a:rPr lang="en-US" sz="2000" dirty="0" smtClean="0">
                <a:solidFill>
                  <a:srgbClr val="0000FF"/>
                </a:solidFill>
              </a:rPr>
              <a:t>The </a:t>
            </a:r>
            <a:r>
              <a:rPr lang="en-US" sz="2000" dirty="0" err="1" smtClean="0">
                <a:solidFill>
                  <a:srgbClr val="0000FF"/>
                </a:solidFill>
              </a:rPr>
              <a:t>σ</a:t>
            </a:r>
            <a:r>
              <a:rPr lang="en-US" sz="2000" dirty="0" smtClean="0">
                <a:solidFill>
                  <a:srgbClr val="0000FF"/>
                </a:solidFill>
              </a:rPr>
              <a:t> </a:t>
            </a:r>
            <a:r>
              <a:rPr lang="en-US" sz="2000" dirty="0" err="1" smtClean="0">
                <a:solidFill>
                  <a:srgbClr val="0000FF"/>
                </a:solidFill>
              </a:rPr>
              <a:t>sagitta</a:t>
            </a:r>
            <a:r>
              <a:rPr lang="en-US" sz="2000" dirty="0" smtClean="0">
                <a:solidFill>
                  <a:srgbClr val="0000FF"/>
                </a:solidFill>
              </a:rPr>
              <a:t> fitted is 67 </a:t>
            </a:r>
            <a:r>
              <a:rPr lang="en-US" sz="2000" dirty="0" err="1" smtClean="0">
                <a:solidFill>
                  <a:srgbClr val="0000FF"/>
                </a:solidFill>
              </a:rPr>
              <a:t>μm</a:t>
            </a:r>
            <a:r>
              <a:rPr lang="en-US" sz="2000" dirty="0" smtClean="0">
                <a:solidFill>
                  <a:srgbClr val="0000FF"/>
                </a:solidFill>
              </a:rPr>
              <a:t>; we expect 32  </a:t>
            </a:r>
            <a:r>
              <a:rPr lang="en-US" sz="2000" dirty="0" err="1" smtClean="0">
                <a:solidFill>
                  <a:srgbClr val="0000FF"/>
                </a:solidFill>
              </a:rPr>
              <a:t>μm</a:t>
            </a:r>
            <a:endParaRPr lang="en-US" sz="2000" dirty="0" smtClean="0">
              <a:solidFill>
                <a:srgbClr val="0000FF"/>
              </a:solidFill>
            </a:endParaRPr>
          </a:p>
          <a:p>
            <a:r>
              <a:rPr lang="en-US" sz="2000" dirty="0" smtClean="0">
                <a:solidFill>
                  <a:srgbClr val="0000FF"/>
                </a:solidFill>
              </a:rPr>
              <a:t>The pull is fitted to be 1.7.</a:t>
            </a:r>
          </a:p>
          <a:p>
            <a:r>
              <a:rPr lang="en-US" sz="2000" dirty="0" smtClean="0">
                <a:solidFill>
                  <a:srgbClr val="0000FF"/>
                </a:solidFill>
              </a:rPr>
              <a:t> </a:t>
            </a:r>
          </a:p>
          <a:p>
            <a:r>
              <a:rPr lang="en-US" sz="2000" dirty="0" smtClean="0">
                <a:solidFill>
                  <a:srgbClr val="0000FF"/>
                </a:solidFill>
              </a:rPr>
              <a:t>Conclude: we have additional </a:t>
            </a:r>
            <a:r>
              <a:rPr lang="en-US" sz="2000" dirty="0" err="1" smtClean="0">
                <a:solidFill>
                  <a:srgbClr val="0000FF"/>
                </a:solidFill>
              </a:rPr>
              <a:t>systematics</a:t>
            </a:r>
            <a:r>
              <a:rPr lang="en-US" sz="2000" dirty="0" smtClean="0">
                <a:solidFill>
                  <a:srgbClr val="0000FF"/>
                </a:solidFill>
              </a:rPr>
              <a:t> per module of 58  </a:t>
            </a:r>
            <a:r>
              <a:rPr lang="en-US" sz="2000" dirty="0" err="1" smtClean="0">
                <a:solidFill>
                  <a:srgbClr val="0000FF"/>
                </a:solidFill>
              </a:rPr>
              <a:t>μm</a:t>
            </a:r>
            <a:r>
              <a:rPr lang="en-US" sz="2000" dirty="0" smtClean="0">
                <a:solidFill>
                  <a:srgbClr val="0000FF"/>
                </a:solidFill>
              </a:rPr>
              <a:t>. This is quite large. </a:t>
            </a:r>
          </a:p>
          <a:p>
            <a:endParaRPr lang="en-US" sz="2000" dirty="0" smtClean="0">
              <a:solidFill>
                <a:srgbClr val="0000FF"/>
              </a:solidFill>
            </a:endParaRPr>
          </a:p>
          <a:p>
            <a:r>
              <a:rPr lang="en-US" sz="2000" dirty="0" smtClean="0">
                <a:solidFill>
                  <a:srgbClr val="0000FF"/>
                </a:solidFill>
              </a:rPr>
              <a:t>Per chip we have already 92 </a:t>
            </a:r>
            <a:r>
              <a:rPr lang="en-US" sz="2000" dirty="0" err="1" smtClean="0">
                <a:solidFill>
                  <a:srgbClr val="0000FF"/>
                </a:solidFill>
              </a:rPr>
              <a:t>μm</a:t>
            </a:r>
            <a:r>
              <a:rPr lang="en-US" sz="2000" dirty="0" smtClean="0">
                <a:solidFill>
                  <a:srgbClr val="0000FF"/>
                </a:solidFill>
              </a:rPr>
              <a:t> fitted resolution. At that level there was already sign of the presence of </a:t>
            </a:r>
            <a:r>
              <a:rPr lang="en-US" sz="2000" dirty="0" err="1" smtClean="0">
                <a:solidFill>
                  <a:srgbClr val="0000FF"/>
                </a:solidFill>
              </a:rPr>
              <a:t>systematics</a:t>
            </a:r>
            <a:r>
              <a:rPr lang="en-US" sz="2000" dirty="0" smtClean="0">
                <a:solidFill>
                  <a:srgbClr val="0000FF"/>
                </a:solidFill>
              </a:rPr>
              <a:t> of 60 </a:t>
            </a:r>
            <a:r>
              <a:rPr lang="en-US" sz="2000" dirty="0" err="1" smtClean="0">
                <a:solidFill>
                  <a:srgbClr val="0000FF"/>
                </a:solidFill>
              </a:rPr>
              <a:t>μm</a:t>
            </a:r>
            <a:r>
              <a:rPr lang="en-US" sz="2000" dirty="0" smtClean="0">
                <a:solidFill>
                  <a:srgbClr val="0000FF"/>
                </a:solidFill>
              </a:rPr>
              <a:t> .</a:t>
            </a:r>
          </a:p>
          <a:p>
            <a:endParaRPr lang="en-US" sz="2000" dirty="0" smtClean="0">
              <a:solidFill>
                <a:srgbClr val="0000FF"/>
              </a:solidFill>
            </a:endParaRPr>
          </a:p>
          <a:p>
            <a:r>
              <a:rPr lang="en-US" sz="2000" dirty="0" smtClean="0">
                <a:solidFill>
                  <a:srgbClr val="0000FF"/>
                </a:solidFill>
              </a:rPr>
              <a:t>The phi results per module are:</a:t>
            </a:r>
          </a:p>
          <a:p>
            <a:r>
              <a:rPr lang="en-US" sz="2000" dirty="0" smtClean="0">
                <a:solidFill>
                  <a:srgbClr val="0000FF"/>
                </a:solidFill>
              </a:rPr>
              <a:t>Fitted resolution 0.075 </a:t>
            </a:r>
            <a:r>
              <a:rPr lang="en-US" sz="2000" dirty="0" err="1" smtClean="0">
                <a:solidFill>
                  <a:srgbClr val="0000FF"/>
                </a:solidFill>
              </a:rPr>
              <a:t>mrad</a:t>
            </a:r>
            <a:r>
              <a:rPr lang="en-US" sz="2000" dirty="0" smtClean="0">
                <a:solidFill>
                  <a:srgbClr val="0000FF"/>
                </a:solidFill>
              </a:rPr>
              <a:t> expect 0.06 </a:t>
            </a:r>
            <a:r>
              <a:rPr lang="en-US" sz="2000" dirty="0" err="1" smtClean="0">
                <a:solidFill>
                  <a:srgbClr val="0000FF"/>
                </a:solidFill>
              </a:rPr>
              <a:t>mrad</a:t>
            </a:r>
            <a:r>
              <a:rPr lang="en-US" sz="2000" dirty="0" smtClean="0">
                <a:solidFill>
                  <a:srgbClr val="0000FF"/>
                </a:solidFill>
              </a:rPr>
              <a:t> with a fitted pull of 1.2. </a:t>
            </a:r>
          </a:p>
          <a:p>
            <a:r>
              <a:rPr lang="en-US" sz="2000" dirty="0" smtClean="0">
                <a:solidFill>
                  <a:srgbClr val="0000FF"/>
                </a:solidFill>
              </a:rPr>
              <a:t>Conclude: the phi </a:t>
            </a:r>
            <a:r>
              <a:rPr lang="en-US" sz="2000" dirty="0" err="1" smtClean="0">
                <a:solidFill>
                  <a:srgbClr val="0000FF"/>
                </a:solidFill>
              </a:rPr>
              <a:t>systematics</a:t>
            </a:r>
            <a:r>
              <a:rPr lang="en-US" sz="2000" dirty="0" smtClean="0">
                <a:solidFill>
                  <a:srgbClr val="0000FF"/>
                </a:solidFill>
              </a:rPr>
              <a:t> is rather small: only 0.04 </a:t>
            </a:r>
            <a:r>
              <a:rPr lang="en-US" sz="2000" dirty="0" err="1" smtClean="0">
                <a:solidFill>
                  <a:srgbClr val="0000FF"/>
                </a:solidFill>
              </a:rPr>
              <a:t>mrad</a:t>
            </a:r>
            <a:r>
              <a:rPr lang="en-US" sz="2000" dirty="0" smtClean="0">
                <a:solidFill>
                  <a:srgbClr val="0000FF"/>
                </a:solidFill>
              </a:rPr>
              <a:t>.  </a:t>
            </a:r>
          </a:p>
          <a:p>
            <a:endParaRPr lang="en-US" sz="2000" dirty="0" smtClean="0">
              <a:solidFill>
                <a:srgbClr val="0000FF"/>
              </a:solidFill>
            </a:endParaRPr>
          </a:p>
          <a:p>
            <a:endParaRPr lang="en-US" sz="2000" dirty="0" smtClean="0">
              <a:solidFill>
                <a:srgbClr val="0000FF"/>
              </a:solidFill>
            </a:endParaRPr>
          </a:p>
          <a:p>
            <a:endParaRPr lang="en-US" sz="2000" dirty="0" smtClean="0">
              <a:solidFill>
                <a:srgbClr val="0000FF"/>
              </a:solidFill>
            </a:endParaRPr>
          </a:p>
          <a:p>
            <a:endParaRPr lang="en-US" sz="2000" dirty="0" smtClean="0">
              <a:solidFill>
                <a:srgbClr val="0000FF"/>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Summary</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sp>
        <p:nvSpPr>
          <p:cNvPr id="6" name="TextBox 5"/>
          <p:cNvSpPr txBox="1"/>
          <p:nvPr/>
        </p:nvSpPr>
        <p:spPr>
          <a:xfrm>
            <a:off x="1752600" y="1197114"/>
            <a:ext cx="7239000" cy="5016758"/>
          </a:xfrm>
          <a:prstGeom prst="rect">
            <a:avLst/>
          </a:prstGeom>
          <a:noFill/>
        </p:spPr>
        <p:txBody>
          <a:bodyPr wrap="square" rtlCol="0">
            <a:spAutoFit/>
          </a:bodyPr>
          <a:lstStyle/>
          <a:p>
            <a:pPr>
              <a:buFont typeface="Arial"/>
              <a:buChar char="•"/>
            </a:pPr>
            <a:r>
              <a:rPr lang="en-US" sz="2000" dirty="0" smtClean="0">
                <a:solidFill>
                  <a:srgbClr val="0000FF"/>
                </a:solidFill>
              </a:rPr>
              <a:t> Looked into detail on the impact of chip edges</a:t>
            </a:r>
          </a:p>
          <a:p>
            <a:pPr>
              <a:buFont typeface="Arial"/>
              <a:buChar char="•"/>
            </a:pPr>
            <a:r>
              <a:rPr lang="en-US" sz="2000" dirty="0" smtClean="0">
                <a:solidFill>
                  <a:srgbClr val="0000FF"/>
                </a:solidFill>
              </a:rPr>
              <a:t> Need to be careful in the track/chip selection because they bias the track fit residuals</a:t>
            </a:r>
          </a:p>
          <a:p>
            <a:pPr>
              <a:buFont typeface="Arial"/>
              <a:buChar char="•"/>
            </a:pPr>
            <a:r>
              <a:rPr lang="en-US" sz="2000" dirty="0" smtClean="0">
                <a:solidFill>
                  <a:srgbClr val="0000FF"/>
                </a:solidFill>
              </a:rPr>
              <a:t> Investigated further the resolution per chip</a:t>
            </a:r>
          </a:p>
          <a:p>
            <a:pPr>
              <a:buFont typeface="Arial"/>
              <a:buChar char="•"/>
            </a:pPr>
            <a:r>
              <a:rPr lang="en-US" sz="2000" dirty="0" smtClean="0">
                <a:solidFill>
                  <a:srgbClr val="0000FF"/>
                </a:solidFill>
              </a:rPr>
              <a:t> Found that neighboring background hits spoiled the resolution in the previous analysis</a:t>
            </a:r>
          </a:p>
          <a:p>
            <a:pPr>
              <a:buFont typeface="Arial"/>
              <a:buChar char="•"/>
            </a:pPr>
            <a:r>
              <a:rPr lang="en-US" sz="2000" dirty="0" smtClean="0">
                <a:solidFill>
                  <a:srgbClr val="0000FF"/>
                </a:solidFill>
              </a:rPr>
              <a:t> Neighbor hits are now rejected (highest charge selected)</a:t>
            </a:r>
          </a:p>
          <a:p>
            <a:pPr>
              <a:buFont typeface="Arial"/>
              <a:buChar char="•"/>
            </a:pPr>
            <a:r>
              <a:rPr lang="en-US" sz="2000" dirty="0" smtClean="0">
                <a:solidFill>
                  <a:srgbClr val="0000FF"/>
                </a:solidFill>
              </a:rPr>
              <a:t> For the construction of next modules it is essential to have a flat efficiency over the chip plane with minimal field distortions</a:t>
            </a:r>
          </a:p>
          <a:p>
            <a:pPr>
              <a:buFont typeface="Arial"/>
              <a:buChar char="•"/>
            </a:pPr>
            <a:r>
              <a:rPr lang="en-US" sz="2000" dirty="0" smtClean="0">
                <a:solidFill>
                  <a:srgbClr val="0000FF"/>
                </a:solidFill>
              </a:rPr>
              <a:t> Clearly problematic chips have been found and removed</a:t>
            </a:r>
          </a:p>
          <a:p>
            <a:pPr>
              <a:buFont typeface="Arial"/>
              <a:buChar char="•"/>
            </a:pPr>
            <a:r>
              <a:rPr lang="en-US" sz="2000" dirty="0" smtClean="0">
                <a:solidFill>
                  <a:srgbClr val="0000FF"/>
                </a:solidFill>
              </a:rPr>
              <a:t> A low efficiency chip is found (be kept)</a:t>
            </a:r>
          </a:p>
          <a:p>
            <a:pPr>
              <a:buFont typeface="Arial"/>
              <a:buChar char="•"/>
            </a:pPr>
            <a:r>
              <a:rPr lang="en-US" sz="2000" dirty="0" smtClean="0">
                <a:solidFill>
                  <a:srgbClr val="0000FF"/>
                </a:solidFill>
              </a:rPr>
              <a:t> The 17 selected chips were aligned</a:t>
            </a:r>
          </a:p>
          <a:p>
            <a:pPr>
              <a:buFont typeface="Arial"/>
              <a:buChar char="•"/>
            </a:pPr>
            <a:r>
              <a:rPr lang="en-US" sz="2000" dirty="0" smtClean="0">
                <a:solidFill>
                  <a:srgbClr val="0000FF"/>
                </a:solidFill>
              </a:rPr>
              <a:t> After that the resolution per chip is measured  </a:t>
            </a:r>
            <a:endParaRPr lang="en-US" sz="2000" dirty="0" smtClean="0">
              <a:solidFill>
                <a:srgbClr val="0000FF"/>
              </a:solidFill>
            </a:endParaRPr>
          </a:p>
          <a:p>
            <a:r>
              <a:rPr lang="en-US" sz="2000" dirty="0" smtClean="0">
                <a:solidFill>
                  <a:srgbClr val="FF0000"/>
                </a:solidFill>
              </a:rPr>
              <a:t> On </a:t>
            </a:r>
            <a:r>
              <a:rPr lang="en-US" sz="2000" dirty="0" smtClean="0">
                <a:solidFill>
                  <a:srgbClr val="FF0000"/>
                </a:solidFill>
              </a:rPr>
              <a:t>average the resolution per chip is 92</a:t>
            </a:r>
            <a:r>
              <a:rPr lang="en-US" sz="2000" dirty="0" smtClean="0">
                <a:solidFill>
                  <a:srgbClr val="FF0000"/>
                </a:solidFill>
              </a:rPr>
              <a:t> </a:t>
            </a:r>
            <a:r>
              <a:rPr lang="en-US" sz="2000" dirty="0" err="1" smtClean="0">
                <a:solidFill>
                  <a:srgbClr val="FF0000"/>
                </a:solidFill>
              </a:rPr>
              <a:t>μm</a:t>
            </a:r>
            <a:r>
              <a:rPr lang="en-US" sz="2000" dirty="0" smtClean="0">
                <a:solidFill>
                  <a:srgbClr val="FF0000"/>
                </a:solidFill>
              </a:rPr>
              <a:t> expected </a:t>
            </a:r>
            <a:r>
              <a:rPr lang="en-US" sz="2000" dirty="0" smtClean="0">
                <a:solidFill>
                  <a:srgbClr val="FF0000"/>
                </a:solidFill>
              </a:rPr>
              <a:t>70 </a:t>
            </a:r>
            <a:r>
              <a:rPr lang="en-US" sz="2000" dirty="0" err="1" smtClean="0">
                <a:solidFill>
                  <a:srgbClr val="FF0000"/>
                </a:solidFill>
              </a:rPr>
              <a:t>μm</a:t>
            </a:r>
            <a:r>
              <a:rPr lang="en-US" sz="2000" dirty="0" smtClean="0">
                <a:solidFill>
                  <a:srgbClr val="FF0000"/>
                </a:solidFill>
              </a:rPr>
              <a:t>. </a:t>
            </a:r>
            <a:endParaRPr lang="en-US" sz="2000" dirty="0" smtClean="0">
              <a:solidFill>
                <a:srgbClr val="FF0000"/>
              </a:solidFill>
            </a:endParaRPr>
          </a:p>
          <a:p>
            <a:r>
              <a:rPr lang="en-US" sz="2000" dirty="0" smtClean="0">
                <a:solidFill>
                  <a:srgbClr val="FF0000"/>
                </a:solidFill>
              </a:rPr>
              <a:t> This </a:t>
            </a:r>
            <a:r>
              <a:rPr lang="en-US" sz="2000" dirty="0" smtClean="0">
                <a:solidFill>
                  <a:srgbClr val="FF0000"/>
                </a:solidFill>
              </a:rPr>
              <a:t>means that per chip we have a </a:t>
            </a:r>
            <a:r>
              <a:rPr lang="en-US" sz="2000" dirty="0" err="1" smtClean="0">
                <a:solidFill>
                  <a:srgbClr val="FF0000"/>
                </a:solidFill>
              </a:rPr>
              <a:t>systematics</a:t>
            </a:r>
            <a:r>
              <a:rPr lang="en-US" sz="2000" dirty="0" smtClean="0">
                <a:solidFill>
                  <a:srgbClr val="FF0000"/>
                </a:solidFill>
              </a:rPr>
              <a:t> of 60 </a:t>
            </a:r>
            <a:r>
              <a:rPr lang="en-US" sz="2000" dirty="0" err="1" smtClean="0">
                <a:solidFill>
                  <a:srgbClr val="FF0000"/>
                </a:solidFill>
              </a:rPr>
              <a:t>μm</a:t>
            </a:r>
            <a:r>
              <a:rPr lang="en-US" sz="2000" dirty="0" smtClean="0">
                <a:solidFill>
                  <a:srgbClr val="FF0000"/>
                </a:solidFill>
              </a:rPr>
              <a:t>.</a:t>
            </a:r>
          </a:p>
          <a:p>
            <a:r>
              <a:rPr lang="en-US" sz="2000" dirty="0" smtClean="0">
                <a:solidFill>
                  <a:srgbClr val="FF0000"/>
                </a:solidFill>
              </a:rPr>
              <a:t> NB Resolution per hit is 0.7 mm.  </a:t>
            </a:r>
            <a:endParaRPr lang="en-US" sz="2000" dirty="0" smtClean="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Chip layout in the test beam</a:t>
            </a:r>
            <a:endParaRPr lang="en-US" sz="3600" dirty="0">
              <a:solidFill>
                <a:srgbClr val="FF0000"/>
              </a:solidFill>
              <a:ea typeface="+mj-ea"/>
              <a:cs typeface="+mj-cs"/>
            </a:endParaRPr>
          </a:p>
        </p:txBody>
      </p:sp>
      <p:pic>
        <p:nvPicPr>
          <p:cNvPr id="5" name="Content Placeholder 4" descr="Run102.pdf"/>
          <p:cNvPicPr>
            <a:picLocks noGrp="1" noChangeAspect="1"/>
          </p:cNvPicPr>
          <p:nvPr>
            <p:ph idx="1"/>
          </p:nvPr>
        </p:nvPicPr>
        <p:blipFill>
          <a:blip r:embed="rId2"/>
          <a:srcRect t="-1061" b="-1061"/>
          <a:stretch>
            <a:fillRect/>
          </a:stretch>
        </p:blip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76200"/>
            <a:ext cx="7499350" cy="1143000"/>
          </a:xfrm>
        </p:spPr>
        <p:txBody>
          <a:bodyPr/>
          <a:lstStyle/>
          <a:p>
            <a:pPr algn="ctr" eaLnBrk="1" fontAlgn="auto" hangingPunct="1">
              <a:spcAft>
                <a:spcPts val="0"/>
              </a:spcAft>
              <a:defRPr/>
            </a:pPr>
            <a:r>
              <a:rPr lang="en-US" sz="3600" dirty="0" smtClean="0">
                <a:solidFill>
                  <a:srgbClr val="FF0000"/>
                </a:solidFill>
                <a:ea typeface="+mj-ea"/>
                <a:cs typeface="+mj-cs"/>
              </a:rPr>
              <a:t>Summary</a:t>
            </a:r>
            <a:endParaRPr lang="en-US" sz="3600" dirty="0">
              <a:solidFill>
                <a:srgbClr val="FF0000"/>
              </a:solidFill>
              <a:ea typeface="+mj-ea"/>
              <a:cs typeface="+mj-cs"/>
            </a:endParaRPr>
          </a:p>
        </p:txBody>
      </p:sp>
      <p:sp>
        <p:nvSpPr>
          <p:cNvPr id="31747" name="TextBox 13"/>
          <p:cNvSpPr txBox="1">
            <a:spLocks noChangeArrowheads="1"/>
          </p:cNvSpPr>
          <p:nvPr/>
        </p:nvSpPr>
        <p:spPr bwMode="auto">
          <a:xfrm>
            <a:off x="1676400" y="1143000"/>
            <a:ext cx="7010400" cy="1754327"/>
          </a:xfrm>
          <a:prstGeom prst="rect">
            <a:avLst/>
          </a:prstGeom>
          <a:noFill/>
          <a:ln w="9525">
            <a:noFill/>
            <a:miter lim="800000"/>
            <a:headEnd/>
            <a:tailEnd/>
          </a:ln>
        </p:spPr>
        <p:txBody>
          <a:bodyPr>
            <a:prstTxWarp prst="textNoShape">
              <a:avLst/>
            </a:prstTxWarp>
            <a:spAutoFit/>
          </a:bodyPr>
          <a:lstStyle/>
          <a:p>
            <a:pPr>
              <a:buFont typeface="Arial" charset="0"/>
              <a:buChar char="•"/>
            </a:pPr>
            <a:endParaRPr lang="en-US" dirty="0" smtClean="0">
              <a:solidFill>
                <a:srgbClr val="0000FF"/>
              </a:solidFill>
            </a:endParaRPr>
          </a:p>
          <a:p>
            <a:pPr>
              <a:buFont typeface="Arial" charset="0"/>
              <a:buChar char="•"/>
            </a:pPr>
            <a:endParaRPr lang="en-US" dirty="0">
              <a:solidFill>
                <a:srgbClr val="0000FF"/>
              </a:solidFill>
            </a:endParaRPr>
          </a:p>
          <a:p>
            <a:endParaRPr lang="en-US" dirty="0">
              <a:solidFill>
                <a:srgbClr val="0000FF"/>
              </a:solidFill>
            </a:endParaRPr>
          </a:p>
          <a:p>
            <a:endParaRPr lang="en-US" dirty="0">
              <a:solidFill>
                <a:srgbClr val="0000FF"/>
              </a:solidFill>
            </a:endParaRPr>
          </a:p>
          <a:p>
            <a:endParaRPr lang="en-US" dirty="0">
              <a:solidFill>
                <a:srgbClr val="0000FF"/>
              </a:solidFill>
            </a:endParaRPr>
          </a:p>
          <a:p>
            <a:pPr>
              <a:buFont typeface="Arial" charset="0"/>
              <a:buChar char="•"/>
            </a:pPr>
            <a:endParaRPr lang="en-US" dirty="0">
              <a:solidFill>
                <a:srgbClr val="0000FF"/>
              </a:solidFill>
            </a:endParaRPr>
          </a:p>
        </p:txBody>
      </p:sp>
      <p:sp>
        <p:nvSpPr>
          <p:cNvPr id="4" name="Rectangle 3"/>
          <p:cNvSpPr/>
          <p:nvPr/>
        </p:nvSpPr>
        <p:spPr>
          <a:xfrm>
            <a:off x="1981200" y="1258669"/>
            <a:ext cx="6858000" cy="646331"/>
          </a:xfrm>
          <a:prstGeom prst="rect">
            <a:avLst/>
          </a:prstGeom>
        </p:spPr>
        <p:txBody>
          <a:bodyPr wrap="square">
            <a:spAutoFit/>
          </a:bodyPr>
          <a:lstStyle/>
          <a:p>
            <a:endParaRPr lang="en-US" dirty="0" smtClean="0"/>
          </a:p>
          <a:p>
            <a:r>
              <a:rPr lang="en-US" dirty="0" smtClean="0"/>
              <a:t> </a:t>
            </a:r>
          </a:p>
        </p:txBody>
      </p:sp>
      <p:sp>
        <p:nvSpPr>
          <p:cNvPr id="6" name="TextBox 5"/>
          <p:cNvSpPr txBox="1"/>
          <p:nvPr/>
        </p:nvSpPr>
        <p:spPr>
          <a:xfrm>
            <a:off x="1524000" y="1197114"/>
            <a:ext cx="7239000" cy="2862322"/>
          </a:xfrm>
          <a:prstGeom prst="rect">
            <a:avLst/>
          </a:prstGeom>
          <a:noFill/>
        </p:spPr>
        <p:txBody>
          <a:bodyPr wrap="square" rtlCol="0">
            <a:spAutoFit/>
          </a:bodyPr>
          <a:lstStyle/>
          <a:p>
            <a:pPr>
              <a:buFont typeface="Arial"/>
              <a:buChar char="•"/>
            </a:pPr>
            <a:r>
              <a:rPr lang="en-US" sz="2000" dirty="0" smtClean="0">
                <a:solidFill>
                  <a:srgbClr val="0000FF"/>
                </a:solidFill>
              </a:rPr>
              <a:t> The </a:t>
            </a:r>
            <a:r>
              <a:rPr lang="en-US" sz="2000" dirty="0" err="1" smtClean="0">
                <a:solidFill>
                  <a:srgbClr val="0000FF"/>
                </a:solidFill>
              </a:rPr>
              <a:t>sagitta</a:t>
            </a:r>
            <a:r>
              <a:rPr lang="en-US" sz="2000" dirty="0" smtClean="0">
                <a:solidFill>
                  <a:srgbClr val="0000FF"/>
                </a:solidFill>
              </a:rPr>
              <a:t> analysis shows that:</a:t>
            </a:r>
          </a:p>
          <a:p>
            <a:r>
              <a:rPr lang="en-US" sz="2000" dirty="0" smtClean="0">
                <a:solidFill>
                  <a:srgbClr val="0000FF"/>
                </a:solidFill>
              </a:rPr>
              <a:t>  </a:t>
            </a:r>
            <a:r>
              <a:rPr lang="en-US" sz="2000" dirty="0" smtClean="0">
                <a:solidFill>
                  <a:srgbClr val="FF0000"/>
                </a:solidFill>
              </a:rPr>
              <a:t>The </a:t>
            </a:r>
            <a:r>
              <a:rPr lang="en-US" sz="2000" dirty="0" err="1" smtClean="0">
                <a:solidFill>
                  <a:srgbClr val="FF0000"/>
                </a:solidFill>
              </a:rPr>
              <a:t>σ</a:t>
            </a:r>
            <a:r>
              <a:rPr lang="en-US" sz="2000" dirty="0" smtClean="0">
                <a:solidFill>
                  <a:srgbClr val="FF0000"/>
                </a:solidFill>
              </a:rPr>
              <a:t> </a:t>
            </a:r>
            <a:r>
              <a:rPr lang="en-US" sz="2000" dirty="0" err="1" smtClean="0">
                <a:solidFill>
                  <a:srgbClr val="FF0000"/>
                </a:solidFill>
              </a:rPr>
              <a:t>sagitta</a:t>
            </a:r>
            <a:r>
              <a:rPr lang="en-US" sz="2000" dirty="0" smtClean="0">
                <a:solidFill>
                  <a:srgbClr val="FF0000"/>
                </a:solidFill>
              </a:rPr>
              <a:t> fitted is 67 </a:t>
            </a:r>
            <a:r>
              <a:rPr lang="en-US" sz="2000" dirty="0" err="1" smtClean="0">
                <a:solidFill>
                  <a:srgbClr val="FF0000"/>
                </a:solidFill>
              </a:rPr>
              <a:t>μm</a:t>
            </a:r>
            <a:r>
              <a:rPr lang="en-US" sz="2000" dirty="0" smtClean="0">
                <a:solidFill>
                  <a:srgbClr val="FF0000"/>
                </a:solidFill>
              </a:rPr>
              <a:t>; we expect 32  </a:t>
            </a:r>
            <a:r>
              <a:rPr lang="en-US" sz="2000" dirty="0" err="1" smtClean="0">
                <a:solidFill>
                  <a:srgbClr val="FF0000"/>
                </a:solidFill>
              </a:rPr>
              <a:t>μm</a:t>
            </a:r>
            <a:r>
              <a:rPr lang="en-US" sz="2000" dirty="0" smtClean="0">
                <a:solidFill>
                  <a:srgbClr val="FF0000"/>
                </a:solidFill>
              </a:rPr>
              <a:t>. </a:t>
            </a:r>
          </a:p>
          <a:p>
            <a:r>
              <a:rPr lang="en-US" sz="2000" dirty="0" smtClean="0">
                <a:solidFill>
                  <a:srgbClr val="FF0000"/>
                </a:solidFill>
              </a:rPr>
              <a:t>  Therefore </a:t>
            </a:r>
            <a:r>
              <a:rPr lang="en-US" sz="2000" dirty="0" smtClean="0">
                <a:solidFill>
                  <a:srgbClr val="FF0000"/>
                </a:solidFill>
              </a:rPr>
              <a:t>we have </a:t>
            </a:r>
            <a:r>
              <a:rPr lang="en-US" sz="2000" dirty="0" smtClean="0">
                <a:solidFill>
                  <a:srgbClr val="FF0000"/>
                </a:solidFill>
              </a:rPr>
              <a:t>a large </a:t>
            </a:r>
            <a:r>
              <a:rPr lang="en-US" sz="2000" dirty="0" err="1" smtClean="0">
                <a:solidFill>
                  <a:srgbClr val="FF0000"/>
                </a:solidFill>
              </a:rPr>
              <a:t>systematics</a:t>
            </a:r>
            <a:r>
              <a:rPr lang="en-US" sz="2000" dirty="0" smtClean="0">
                <a:solidFill>
                  <a:srgbClr val="FF0000"/>
                </a:solidFill>
              </a:rPr>
              <a:t> per module of 58  </a:t>
            </a:r>
            <a:r>
              <a:rPr lang="en-US" sz="2000" dirty="0" err="1" smtClean="0">
                <a:solidFill>
                  <a:srgbClr val="FF0000"/>
                </a:solidFill>
              </a:rPr>
              <a:t>μm</a:t>
            </a:r>
            <a:r>
              <a:rPr lang="en-US" sz="2000" dirty="0" smtClean="0">
                <a:solidFill>
                  <a:srgbClr val="FF0000"/>
                </a:solidFill>
              </a:rPr>
              <a:t>. </a:t>
            </a:r>
          </a:p>
          <a:p>
            <a:r>
              <a:rPr lang="en-US" sz="2000" dirty="0" smtClean="0">
                <a:solidFill>
                  <a:srgbClr val="0000FF"/>
                </a:solidFill>
              </a:rPr>
              <a:t>  The fitted phi </a:t>
            </a:r>
            <a:r>
              <a:rPr lang="en-US" sz="2000" dirty="0" smtClean="0">
                <a:solidFill>
                  <a:srgbClr val="0000FF"/>
                </a:solidFill>
              </a:rPr>
              <a:t>resolution</a:t>
            </a:r>
            <a:r>
              <a:rPr lang="en-US" sz="2000" dirty="0" smtClean="0">
                <a:solidFill>
                  <a:srgbClr val="0000FF"/>
                </a:solidFill>
              </a:rPr>
              <a:t> is 0.075 </a:t>
            </a:r>
            <a:r>
              <a:rPr lang="en-US" sz="2000" dirty="0" err="1" smtClean="0">
                <a:solidFill>
                  <a:srgbClr val="0000FF"/>
                </a:solidFill>
              </a:rPr>
              <a:t>mrad</a:t>
            </a:r>
            <a:r>
              <a:rPr lang="en-US" sz="2000" dirty="0" smtClean="0">
                <a:solidFill>
                  <a:srgbClr val="0000FF"/>
                </a:solidFill>
              </a:rPr>
              <a:t>; we expect </a:t>
            </a:r>
            <a:r>
              <a:rPr lang="en-US" sz="2000" dirty="0" smtClean="0">
                <a:solidFill>
                  <a:srgbClr val="0000FF"/>
                </a:solidFill>
              </a:rPr>
              <a:t>0.06 </a:t>
            </a:r>
            <a:r>
              <a:rPr lang="en-US" sz="2000" dirty="0" err="1" smtClean="0">
                <a:solidFill>
                  <a:srgbClr val="0000FF"/>
                </a:solidFill>
              </a:rPr>
              <a:t>mrad</a:t>
            </a:r>
            <a:r>
              <a:rPr lang="en-US" sz="2000" dirty="0" smtClean="0">
                <a:solidFill>
                  <a:srgbClr val="0000FF"/>
                </a:solidFill>
              </a:rPr>
              <a:t> </a:t>
            </a:r>
          </a:p>
          <a:p>
            <a:r>
              <a:rPr lang="en-US" sz="2000" dirty="0" smtClean="0">
                <a:solidFill>
                  <a:srgbClr val="0000FF"/>
                </a:solidFill>
              </a:rPr>
              <a:t>  Therefore the </a:t>
            </a:r>
            <a:r>
              <a:rPr lang="en-US" sz="2000" dirty="0" smtClean="0">
                <a:solidFill>
                  <a:srgbClr val="0000FF"/>
                </a:solidFill>
              </a:rPr>
              <a:t>phi </a:t>
            </a:r>
            <a:r>
              <a:rPr lang="en-US" sz="2000" dirty="0" err="1" smtClean="0">
                <a:solidFill>
                  <a:srgbClr val="0000FF"/>
                </a:solidFill>
              </a:rPr>
              <a:t>systematics</a:t>
            </a:r>
            <a:r>
              <a:rPr lang="en-US" sz="2000" dirty="0" smtClean="0">
                <a:solidFill>
                  <a:srgbClr val="0000FF"/>
                </a:solidFill>
              </a:rPr>
              <a:t> is rather small: only 0.04 </a:t>
            </a:r>
            <a:r>
              <a:rPr lang="en-US" sz="2000" dirty="0" err="1" smtClean="0">
                <a:solidFill>
                  <a:srgbClr val="0000FF"/>
                </a:solidFill>
              </a:rPr>
              <a:t>mrad</a:t>
            </a:r>
            <a:r>
              <a:rPr lang="en-US" sz="2000" dirty="0" smtClean="0">
                <a:solidFill>
                  <a:srgbClr val="0000FF"/>
                </a:solidFill>
              </a:rPr>
              <a:t>.  </a:t>
            </a:r>
            <a:endParaRPr lang="en-US" sz="2000" dirty="0" smtClean="0">
              <a:solidFill>
                <a:srgbClr val="0000FF"/>
              </a:solidFill>
            </a:endParaRPr>
          </a:p>
          <a:p>
            <a:endParaRPr lang="en-US" sz="2000" dirty="0" smtClean="0">
              <a:solidFill>
                <a:srgbClr val="0000FF"/>
              </a:solidFill>
            </a:endParaRPr>
          </a:p>
          <a:p>
            <a:endParaRPr lang="en-US" sz="2000" dirty="0" smtClean="0">
              <a:solidFill>
                <a:srgbClr val="0000FF"/>
              </a:solidFill>
            </a:endParaRPr>
          </a:p>
          <a:p>
            <a:r>
              <a:rPr lang="en-US" sz="2000" dirty="0" smtClean="0">
                <a:solidFill>
                  <a:srgbClr val="0000FF"/>
                </a:solidFill>
              </a:rPr>
              <a:t>For the production of a new set of modules we have to improve substantially on the </a:t>
            </a:r>
            <a:r>
              <a:rPr lang="en-US" sz="2000" dirty="0" err="1" smtClean="0">
                <a:solidFill>
                  <a:srgbClr val="0000FF"/>
                </a:solidFill>
              </a:rPr>
              <a:t>systematics</a:t>
            </a:r>
            <a:r>
              <a:rPr lang="en-US" sz="2000" dirty="0" smtClean="0">
                <a:solidFill>
                  <a:srgbClr val="0000FF"/>
                </a:solidFill>
              </a:rPr>
              <a:t> that affect the chips.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TPC tracking and Chip edges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600200"/>
            <a:ext cx="7867650" cy="5105400"/>
          </a:xfrm>
        </p:spPr>
        <p:txBody>
          <a:bodyPr>
            <a:noAutofit/>
          </a:bodyPr>
          <a:lstStyle/>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For a TPC it is essential that all charges are collected and the fitted to the track</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If part of the beam profile (or track) covers the edge then this introduces a bias</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One has to correct in the track fit (or in the track model) for the chip edges and the part of the electron cloud that is not collected on this chip</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This is very different from a silicon tracker:  a hit is or is not detected near the edge and is then put in the track fit without giving a bias</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To calculate the bias one needs to know very precisely the track parameters say at better than 50 micron level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TPC tracking and Chip edges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447800"/>
            <a:ext cx="7867650" cy="5105400"/>
          </a:xfrm>
        </p:spPr>
        <p:txBody>
          <a:bodyPr>
            <a:noAutofit/>
          </a:bodyPr>
          <a:lstStyle/>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The formula for the bias depends on the predicted position in </a:t>
            </a:r>
            <a:r>
              <a:rPr lang="en-US" sz="2000" dirty="0" err="1" smtClean="0">
                <a:solidFill>
                  <a:srgbClr val="0000FF"/>
                </a:solidFill>
                <a:ea typeface="+mn-ea"/>
              </a:rPr>
              <a:t>xy</a:t>
            </a:r>
            <a:r>
              <a:rPr lang="en-US" sz="2000" dirty="0" smtClean="0">
                <a:solidFill>
                  <a:srgbClr val="0000FF"/>
                </a:solidFill>
                <a:ea typeface="+mn-ea"/>
              </a:rPr>
              <a:t>,  the Gaussian sigma of the diffused electron cloud and the chip edge position in </a:t>
            </a:r>
            <a:r>
              <a:rPr lang="en-US" sz="2000" dirty="0" err="1" smtClean="0">
                <a:solidFill>
                  <a:srgbClr val="0000FF"/>
                </a:solidFill>
                <a:ea typeface="+mn-ea"/>
              </a:rPr>
              <a:t>xy</a:t>
            </a:r>
            <a:endParaRPr lang="en-US" sz="2000" dirty="0" smtClean="0">
              <a:solidFill>
                <a:srgbClr val="0000FF"/>
              </a:solidFill>
              <a:ea typeface="+mn-ea"/>
            </a:endParaRPr>
          </a:p>
          <a:p>
            <a:pPr marL="365760" indent="-283464" eaLnBrk="1" fontAlgn="auto" hangingPunct="1">
              <a:spcAft>
                <a:spcPts val="0"/>
              </a:spcAft>
              <a:buNone/>
              <a:defRPr/>
            </a:pPr>
            <a:r>
              <a:rPr lang="en-US" sz="2000" dirty="0" smtClean="0">
                <a:solidFill>
                  <a:srgbClr val="0000FF"/>
                </a:solidFill>
                <a:ea typeface="+mn-ea"/>
              </a:rPr>
              <a:t>           </a:t>
            </a:r>
            <a:r>
              <a:rPr lang="en-US" sz="2000" dirty="0" smtClean="0">
                <a:ea typeface="+mn-ea"/>
              </a:rPr>
              <a:t>bias = Cσ </a:t>
            </a:r>
            <a:r>
              <a:rPr lang="en-US" sz="2000" dirty="0" err="1" smtClean="0">
                <a:ea typeface="+mn-ea"/>
              </a:rPr>
              <a:t>Gaus(xy-xyEdge,</a:t>
            </a:r>
            <a:r>
              <a:rPr lang="en-US" sz="2000" dirty="0" err="1" smtClean="0"/>
              <a:t>σ</a:t>
            </a:r>
            <a:r>
              <a:rPr lang="en-US" sz="2000" dirty="0" smtClean="0">
                <a:ea typeface="+mn-ea"/>
              </a:rPr>
              <a:t>) </a:t>
            </a:r>
            <a:r>
              <a:rPr lang="en-US" sz="2000" dirty="0" smtClean="0">
                <a:solidFill>
                  <a:srgbClr val="0000FF"/>
                </a:solidFill>
                <a:ea typeface="+mn-ea"/>
              </a:rPr>
              <a:t>(one edge)</a:t>
            </a:r>
          </a:p>
          <a:p>
            <a:pPr marL="365760" indent="-283464" eaLnBrk="1" fontAlgn="auto" hangingPunct="1">
              <a:spcAft>
                <a:spcPts val="0"/>
              </a:spcAft>
              <a:buNone/>
              <a:defRPr/>
            </a:pPr>
            <a:r>
              <a:rPr lang="en-US" sz="2000" dirty="0" smtClean="0">
                <a:solidFill>
                  <a:srgbClr val="0000FF"/>
                </a:solidFill>
                <a:ea typeface="+mn-ea"/>
              </a:rPr>
              <a:t>   with </a:t>
            </a:r>
            <a:r>
              <a:rPr lang="en-US" sz="2000" dirty="0" err="1" smtClean="0">
                <a:solidFill>
                  <a:srgbClr val="0000FF"/>
                </a:solidFill>
                <a:ea typeface="+mn-ea"/>
              </a:rPr>
              <a:t>Gaus</a:t>
            </a:r>
            <a:r>
              <a:rPr lang="en-US" sz="2000" dirty="0" smtClean="0">
                <a:solidFill>
                  <a:srgbClr val="0000FF"/>
                </a:solidFill>
                <a:ea typeface="+mn-ea"/>
              </a:rPr>
              <a:t> = exp(-x</a:t>
            </a:r>
            <a:r>
              <a:rPr lang="en-US" sz="2000" baseline="30000" dirty="0" smtClean="0">
                <a:solidFill>
                  <a:srgbClr val="0000FF"/>
                </a:solidFill>
                <a:ea typeface="+mn-ea"/>
              </a:rPr>
              <a:t>2</a:t>
            </a:r>
            <a:r>
              <a:rPr lang="en-US" sz="2000" dirty="0" smtClean="0">
                <a:solidFill>
                  <a:srgbClr val="0000FF"/>
                </a:solidFill>
                <a:ea typeface="+mn-ea"/>
              </a:rPr>
              <a:t>/2</a:t>
            </a:r>
            <a:r>
              <a:rPr lang="en-US" sz="2000" dirty="0" smtClean="0">
                <a:solidFill>
                  <a:srgbClr val="0000FF"/>
                </a:solidFill>
              </a:rPr>
              <a:t>σ</a:t>
            </a:r>
            <a:r>
              <a:rPr lang="en-US" sz="2000" baseline="30000" dirty="0" smtClean="0">
                <a:solidFill>
                  <a:srgbClr val="0000FF"/>
                </a:solidFill>
              </a:rPr>
              <a:t>2</a:t>
            </a:r>
            <a:r>
              <a:rPr lang="en-US" sz="2000" dirty="0" smtClean="0">
                <a:solidFill>
                  <a:srgbClr val="0000FF"/>
                </a:solidFill>
              </a:rPr>
              <a:t>) and C =√2/√π</a:t>
            </a:r>
          </a:p>
          <a:p>
            <a:pPr marL="365760" indent="-283464" eaLnBrk="1" fontAlgn="auto" hangingPunct="1">
              <a:spcAft>
                <a:spcPts val="0"/>
              </a:spcAft>
              <a:buNone/>
              <a:defRPr/>
            </a:pPr>
            <a:r>
              <a:rPr lang="en-US" sz="2000" dirty="0" smtClean="0">
                <a:solidFill>
                  <a:srgbClr val="0000FF"/>
                </a:solidFill>
                <a:ea typeface="+mn-ea"/>
              </a:rPr>
              <a:t>   here </a:t>
            </a:r>
            <a:r>
              <a:rPr lang="en-US" sz="2000" dirty="0" err="1" smtClean="0">
                <a:solidFill>
                  <a:srgbClr val="0000FF"/>
                </a:solidFill>
              </a:rPr>
              <a:t>σ</a:t>
            </a:r>
            <a:r>
              <a:rPr lang="en-US" sz="2000" dirty="0" smtClean="0">
                <a:solidFill>
                  <a:srgbClr val="0000FF"/>
                </a:solidFill>
              </a:rPr>
              <a:t> is 800 microns (depends on gas, field and distance)</a:t>
            </a:r>
          </a:p>
          <a:p>
            <a:pPr marL="365760" indent="-283464" eaLnBrk="1" fontAlgn="auto" hangingPunct="1">
              <a:spcAft>
                <a:spcPts val="0"/>
              </a:spcAft>
              <a:defRPr/>
            </a:pPr>
            <a:r>
              <a:rPr lang="en-US" sz="2000" dirty="0" smtClean="0">
                <a:solidFill>
                  <a:srgbClr val="0000FF"/>
                </a:solidFill>
                <a:ea typeface="+mn-ea"/>
              </a:rPr>
              <a:t>The bias correction can be part of the track model but can only be calculated with high precision after a precise estimate of the track position</a:t>
            </a:r>
          </a:p>
          <a:p>
            <a:pPr marL="365760" indent="-283464" eaLnBrk="1" fontAlgn="auto" hangingPunct="1">
              <a:spcAft>
                <a:spcPts val="0"/>
              </a:spcAft>
              <a:defRPr/>
            </a:pPr>
            <a:r>
              <a:rPr lang="en-US" sz="2000" dirty="0" smtClean="0">
                <a:solidFill>
                  <a:srgbClr val="0000FF"/>
                </a:solidFill>
                <a:ea typeface="+mn-ea"/>
              </a:rPr>
              <a:t>This issue has to be solved in the event data model of ILD</a:t>
            </a:r>
          </a:p>
          <a:p>
            <a:pPr marL="365760" indent="-283464" eaLnBrk="1" fontAlgn="auto" hangingPunct="1">
              <a:spcAft>
                <a:spcPts val="0"/>
              </a:spcAft>
              <a:defRPr/>
            </a:pPr>
            <a:r>
              <a:rPr lang="en-US" sz="2000" dirty="0" smtClean="0">
                <a:solidFill>
                  <a:srgbClr val="0000FF"/>
                </a:solidFill>
                <a:ea typeface="+mn-ea"/>
              </a:rPr>
              <a:t>For the moment I just reject chips on tracks if they are closer than 3 </a:t>
            </a:r>
            <a:r>
              <a:rPr lang="en-US" sz="2000" dirty="0" err="1" smtClean="0">
                <a:solidFill>
                  <a:srgbClr val="0000FF"/>
                </a:solidFill>
                <a:ea typeface="+mn-ea"/>
              </a:rPr>
              <a:t>s.d</a:t>
            </a:r>
            <a:r>
              <a:rPr lang="en-US" sz="2000" dirty="0" smtClean="0">
                <a:solidFill>
                  <a:srgbClr val="0000FF"/>
                </a:solidFill>
                <a:ea typeface="+mn-ea"/>
              </a:rPr>
              <a:t>. from the (</a:t>
            </a:r>
            <a:r>
              <a:rPr lang="en-US" sz="2000" dirty="0" err="1" smtClean="0">
                <a:solidFill>
                  <a:srgbClr val="0000FF"/>
                </a:solidFill>
                <a:ea typeface="+mn-ea"/>
              </a:rPr>
              <a:t>x</a:t>
            </a:r>
            <a:r>
              <a:rPr lang="en-US" sz="2000" dirty="0" smtClean="0">
                <a:solidFill>
                  <a:srgbClr val="0000FF"/>
                </a:solidFill>
                <a:ea typeface="+mn-ea"/>
              </a:rPr>
              <a:t>) edge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TPC tracking and Chip efficiencies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447800"/>
            <a:ext cx="7867650" cy="5105400"/>
          </a:xfrm>
        </p:spPr>
        <p:txBody>
          <a:bodyPr>
            <a:noAutofit/>
          </a:bodyPr>
          <a:lstStyle/>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There is a point that is important to minimize the bias on the fitted position:  the chip efficiency</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If the chip efficiency in </a:t>
            </a:r>
            <a:r>
              <a:rPr lang="en-US" sz="2000" dirty="0" err="1" smtClean="0">
                <a:solidFill>
                  <a:srgbClr val="0000FF"/>
                </a:solidFill>
                <a:ea typeface="+mn-ea"/>
              </a:rPr>
              <a:t>x</a:t>
            </a:r>
            <a:r>
              <a:rPr lang="en-US" sz="2000" dirty="0" smtClean="0">
                <a:solidFill>
                  <a:srgbClr val="0000FF"/>
                </a:solidFill>
                <a:ea typeface="+mn-ea"/>
              </a:rPr>
              <a:t> and </a:t>
            </a:r>
            <a:r>
              <a:rPr lang="en-US" sz="2000" dirty="0" err="1" smtClean="0">
                <a:solidFill>
                  <a:srgbClr val="0000FF"/>
                </a:solidFill>
                <a:ea typeface="+mn-ea"/>
              </a:rPr>
              <a:t>y</a:t>
            </a:r>
            <a:r>
              <a:rPr lang="en-US" sz="2000" dirty="0" smtClean="0">
                <a:solidFill>
                  <a:srgbClr val="0000FF"/>
                </a:solidFill>
                <a:ea typeface="+mn-ea"/>
              </a:rPr>
              <a:t> is flat and constant there is no bias on the track residuals</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If however the efficiency varies e.g. linearly in </a:t>
            </a:r>
            <a:r>
              <a:rPr lang="en-US" sz="2000" dirty="0" err="1" smtClean="0">
                <a:solidFill>
                  <a:srgbClr val="0000FF"/>
                </a:solidFill>
                <a:ea typeface="+mn-ea"/>
              </a:rPr>
              <a:t>x</a:t>
            </a:r>
            <a:r>
              <a:rPr lang="en-US" sz="2000" dirty="0" smtClean="0">
                <a:solidFill>
                  <a:srgbClr val="0000FF"/>
                </a:solidFill>
                <a:ea typeface="+mn-ea"/>
              </a:rPr>
              <a:t> (so orthogonal to the track direction) then this will induce a shift.   </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Suppose the efficiency drops 20% over a chip (256 pixels). This will generate a systematic bias in the residual:</a:t>
            </a:r>
          </a:p>
          <a:p>
            <a:pPr marL="365760" indent="-283464" eaLnBrk="1" fontAlgn="auto" hangingPunct="1">
              <a:spcAft>
                <a:spcPts val="0"/>
              </a:spcAft>
              <a:buNone/>
              <a:defRPr/>
            </a:pPr>
            <a:r>
              <a:rPr lang="en-US" sz="2000" dirty="0" smtClean="0">
                <a:solidFill>
                  <a:srgbClr val="0000FF"/>
                </a:solidFill>
                <a:ea typeface="+mn-ea"/>
              </a:rPr>
              <a:t>    </a:t>
            </a:r>
            <a:r>
              <a:rPr lang="en-US" sz="2000" dirty="0" smtClean="0">
                <a:ea typeface="+mn-ea"/>
              </a:rPr>
              <a:t>bias = </a:t>
            </a:r>
            <a:r>
              <a:rPr lang="en-US" sz="2000" dirty="0" err="1" smtClean="0">
                <a:ea typeface="+mn-ea"/>
              </a:rPr>
              <a:t>σ</a:t>
            </a:r>
            <a:r>
              <a:rPr lang="en-US" sz="2000" dirty="0" smtClean="0">
                <a:ea typeface="+mn-ea"/>
              </a:rPr>
              <a:t> 0.2/(256*0.055 mm) so 10 microns</a:t>
            </a:r>
          </a:p>
          <a:p>
            <a:pPr marL="365760" indent="-283464" eaLnBrk="1" fontAlgn="auto" hangingPunct="1">
              <a:spcAft>
                <a:spcPts val="0"/>
              </a:spcAft>
              <a:defRPr/>
            </a:pPr>
            <a:r>
              <a:rPr lang="en-US" sz="2000" dirty="0" smtClean="0">
                <a:solidFill>
                  <a:srgbClr val="0000FF"/>
                </a:solidFill>
                <a:ea typeface="+mn-ea"/>
              </a:rPr>
              <a:t>This implies that: if we fit the residuals a shift or rotation can come 1) from the actual shift and rotation of the chip but also 2) from efficiency biases</a:t>
            </a:r>
          </a:p>
          <a:p>
            <a:pPr marL="365760" indent="-283464" eaLnBrk="1" fontAlgn="auto" hangingPunct="1">
              <a:spcAft>
                <a:spcPts val="0"/>
              </a:spcAft>
              <a:buNone/>
              <a:defRPr/>
            </a:pPr>
            <a:endParaRPr lang="en-US" sz="2400" dirty="0" smtClean="0">
              <a:solidFill>
                <a:srgbClr val="0000FF"/>
              </a:solidFill>
              <a:ea typeface="+mn-ea"/>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TPC tracking and Chip efficiencies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371600"/>
            <a:ext cx="7867650" cy="5105400"/>
          </a:xfrm>
        </p:spPr>
        <p:txBody>
          <a:bodyPr>
            <a:noAutofit/>
          </a:bodyPr>
          <a:lstStyle/>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For the detector design we therefore want to keep the efficiencies as high and flat as possible to avoid biases or deformations in the residuals</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This brings me to the test beam analysis </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In the analysis I observe a larger spread on the larger residuals than expected.  So in stead of say a 50 micron precision per chip I see 100 microns. The pull is about 2.</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This can be due to “deformations” of different origin</a:t>
            </a:r>
          </a:p>
          <a:p>
            <a:pPr marL="640398" lvl="1" indent="-283464" eaLnBrk="1" fontAlgn="auto" hangingPunct="1">
              <a:spcAft>
                <a:spcPts val="0"/>
              </a:spcAft>
              <a:buFont typeface="Wingdings 2" pitchFamily="-84" charset="2"/>
              <a:buChar char=""/>
              <a:defRPr/>
            </a:pPr>
            <a:r>
              <a:rPr lang="en-US" sz="1800" dirty="0" smtClean="0">
                <a:solidFill>
                  <a:srgbClr val="0000FF"/>
                </a:solidFill>
                <a:ea typeface="+mn-ea"/>
              </a:rPr>
              <a:t>One possibility is </a:t>
            </a:r>
            <a:r>
              <a:rPr lang="en-US" sz="1800" dirty="0" err="1" smtClean="0">
                <a:solidFill>
                  <a:srgbClr val="0000FF"/>
                </a:solidFill>
                <a:ea typeface="+mn-ea"/>
              </a:rPr>
              <a:t>z</a:t>
            </a:r>
            <a:r>
              <a:rPr lang="en-US" sz="1800" dirty="0" smtClean="0">
                <a:solidFill>
                  <a:srgbClr val="0000FF"/>
                </a:solidFill>
                <a:ea typeface="+mn-ea"/>
              </a:rPr>
              <a:t> deformations (looked into this)</a:t>
            </a:r>
          </a:p>
          <a:p>
            <a:pPr marL="640398" lvl="1" indent="-283464" eaLnBrk="1" fontAlgn="auto" hangingPunct="1">
              <a:spcAft>
                <a:spcPts val="0"/>
              </a:spcAft>
              <a:buFont typeface="Wingdings 2" pitchFamily="-84" charset="2"/>
              <a:buChar char=""/>
              <a:defRPr/>
            </a:pPr>
            <a:r>
              <a:rPr lang="en-US" sz="1800" dirty="0" smtClean="0">
                <a:solidFill>
                  <a:srgbClr val="0000FF"/>
                </a:solidFill>
                <a:ea typeface="+mn-ea"/>
              </a:rPr>
              <a:t>Another option are more complicated </a:t>
            </a:r>
            <a:r>
              <a:rPr lang="en-US" sz="1800" dirty="0" err="1" smtClean="0">
                <a:solidFill>
                  <a:srgbClr val="0000FF"/>
                </a:solidFill>
                <a:ea typeface="+mn-ea"/>
              </a:rPr>
              <a:t>xy</a:t>
            </a:r>
            <a:r>
              <a:rPr lang="en-US" sz="1800" dirty="0" smtClean="0">
                <a:solidFill>
                  <a:srgbClr val="0000FF"/>
                </a:solidFill>
                <a:ea typeface="+mn-ea"/>
              </a:rPr>
              <a:t> geometrical deformations (not a geometrical shift and rotation).  Not studied yet.</a:t>
            </a:r>
          </a:p>
          <a:p>
            <a:pPr marL="640398" lvl="1" indent="-283464" eaLnBrk="1" fontAlgn="auto" hangingPunct="1">
              <a:spcAft>
                <a:spcPts val="0"/>
              </a:spcAft>
              <a:buFont typeface="Wingdings 2" pitchFamily="-84" charset="2"/>
              <a:buChar char=""/>
              <a:defRPr/>
            </a:pPr>
            <a:r>
              <a:rPr lang="en-US" sz="1800" dirty="0" smtClean="0">
                <a:solidFill>
                  <a:srgbClr val="0000FF"/>
                </a:solidFill>
                <a:ea typeface="+mn-ea"/>
              </a:rPr>
              <a:t>Or efficiency variations over the </a:t>
            </a:r>
            <a:r>
              <a:rPr lang="en-US" sz="1800" dirty="0" err="1" smtClean="0">
                <a:solidFill>
                  <a:srgbClr val="0000FF"/>
                </a:solidFill>
                <a:ea typeface="+mn-ea"/>
              </a:rPr>
              <a:t>xy</a:t>
            </a:r>
            <a:r>
              <a:rPr lang="en-US" sz="1800" dirty="0" smtClean="0">
                <a:solidFill>
                  <a:srgbClr val="0000FF"/>
                </a:solidFill>
                <a:ea typeface="+mn-ea"/>
              </a:rPr>
              <a:t> chip plane. </a:t>
            </a:r>
          </a:p>
          <a:p>
            <a:pPr marL="365760" indent="-283464" eaLnBrk="1" fontAlgn="auto" hangingPunct="1">
              <a:spcAft>
                <a:spcPts val="0"/>
              </a:spcAft>
              <a:buFont typeface="Wingdings 2" pitchFamily="-84" charset="2"/>
              <a:buChar char=""/>
              <a:defRPr/>
            </a:pPr>
            <a:r>
              <a:rPr lang="en-US" sz="2000" dirty="0" smtClean="0">
                <a:solidFill>
                  <a:srgbClr val="0000FF"/>
                </a:solidFill>
                <a:ea typeface="+mn-ea"/>
              </a:rPr>
              <a:t>In the analysis we also found that it is partially due to double hits: neighboring pixels firing</a:t>
            </a:r>
          </a:p>
          <a:p>
            <a:pPr marL="365760" indent="-283464" eaLnBrk="1" fontAlgn="auto" hangingPunct="1">
              <a:spcAft>
                <a:spcPts val="0"/>
              </a:spcAft>
              <a:buNone/>
              <a:defRPr/>
            </a:pPr>
            <a:r>
              <a:rPr lang="en-US" sz="2400" dirty="0" smtClean="0">
                <a:solidFill>
                  <a:srgbClr val="0000FF"/>
                </a:solidFill>
                <a:ea typeface="+mn-ea"/>
              </a:rPr>
              <a:t> </a:t>
            </a:r>
          </a:p>
          <a:p>
            <a:pPr marL="365760" indent="-283464" eaLnBrk="1" fontAlgn="auto" hangingPunct="1">
              <a:spcAft>
                <a:spcPts val="0"/>
              </a:spcAft>
              <a:buFont typeface="Wingdings 2" pitchFamily="-84" charset="2"/>
              <a:buChar char=""/>
              <a:defRPr/>
            </a:pPr>
            <a:endParaRPr lang="en-US" sz="2400" dirty="0" smtClean="0">
              <a:solidFill>
                <a:srgbClr val="0000FF"/>
              </a:solidFill>
              <a:ea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Neighbor hits in Chips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295400"/>
            <a:ext cx="7867650" cy="5105400"/>
          </a:xfrm>
        </p:spPr>
        <p:txBody>
          <a:bodyPr>
            <a:noAutofit/>
          </a:bodyPr>
          <a:lstStyle/>
          <a:p>
            <a:pPr marL="365760" indent="-283464" eaLnBrk="1" fontAlgn="auto" hangingPunct="1">
              <a:spcAft>
                <a:spcPts val="0"/>
              </a:spcAft>
              <a:defRPr/>
            </a:pPr>
            <a:r>
              <a:rPr lang="en-US" sz="2400" dirty="0" smtClean="0">
                <a:solidFill>
                  <a:srgbClr val="0000FF"/>
                </a:solidFill>
              </a:rPr>
              <a:t>We found a quite large nr of hits per cm of 150 (Chip 17)</a:t>
            </a:r>
          </a:p>
          <a:p>
            <a:pPr marL="365760" indent="-283464" eaLnBrk="1" fontAlgn="auto" hangingPunct="1">
              <a:spcAft>
                <a:spcPts val="0"/>
              </a:spcAft>
              <a:defRPr/>
            </a:pPr>
            <a:r>
              <a:rPr lang="en-US" sz="2400" dirty="0" smtClean="0">
                <a:solidFill>
                  <a:srgbClr val="0000FF"/>
                </a:solidFill>
              </a:rPr>
              <a:t>Study the the minimum distance between hits and wrote a simple MC generator to see what we expect for 150 hits per cm.</a:t>
            </a:r>
            <a:endParaRPr lang="en-US" sz="2400" dirty="0" smtClean="0">
              <a:solidFill>
                <a:srgbClr val="0000FF"/>
              </a:solidFill>
              <a:ea typeface="+mn-ea"/>
            </a:endParaRPr>
          </a:p>
        </p:txBody>
      </p:sp>
      <p:pic>
        <p:nvPicPr>
          <p:cNvPr id="4" name="Picture 3" descr="Background.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104900" y="3327400"/>
            <a:ext cx="7200900" cy="3454400"/>
          </a:xfrm>
          <a:prstGeom prst="rect">
            <a:avLst/>
          </a:prstGeom>
        </p:spPr>
      </p:pic>
      <p:sp>
        <p:nvSpPr>
          <p:cNvPr id="5" name="TextBox 4"/>
          <p:cNvSpPr txBox="1"/>
          <p:nvPr/>
        </p:nvSpPr>
        <p:spPr>
          <a:xfrm>
            <a:off x="2286000" y="3733800"/>
            <a:ext cx="1752600" cy="1754327"/>
          </a:xfrm>
          <a:prstGeom prst="rect">
            <a:avLst/>
          </a:prstGeom>
          <a:noFill/>
        </p:spPr>
        <p:txBody>
          <a:bodyPr wrap="square" rtlCol="0">
            <a:spAutoFit/>
          </a:bodyPr>
          <a:lstStyle/>
          <a:p>
            <a:r>
              <a:rPr lang="en-US" dirty="0" smtClean="0">
                <a:solidFill>
                  <a:srgbClr val="FF0000"/>
                </a:solidFill>
              </a:rPr>
              <a:t>Huge spike at 1 and 1.4</a:t>
            </a:r>
          </a:p>
          <a:p>
            <a:endParaRPr lang="en-US" dirty="0" smtClean="0"/>
          </a:p>
          <a:p>
            <a:r>
              <a:rPr lang="en-US" dirty="0" smtClean="0"/>
              <a:t>   xxx</a:t>
            </a:r>
          </a:p>
          <a:p>
            <a:r>
              <a:rPr lang="en-US" dirty="0" smtClean="0"/>
              <a:t>   x</a:t>
            </a:r>
            <a:r>
              <a:rPr lang="en-US" dirty="0" smtClean="0">
                <a:solidFill>
                  <a:srgbClr val="FF0000"/>
                </a:solidFill>
              </a:rPr>
              <a:t>x</a:t>
            </a:r>
            <a:r>
              <a:rPr lang="en-US" dirty="0" smtClean="0"/>
              <a:t>x</a:t>
            </a:r>
          </a:p>
          <a:p>
            <a:r>
              <a:rPr lang="en-US" dirty="0" smtClean="0"/>
              <a:t>   xxx  </a:t>
            </a:r>
            <a:endParaRPr lang="en-US" dirty="0"/>
          </a:p>
        </p:txBody>
      </p:sp>
      <p:sp>
        <p:nvSpPr>
          <p:cNvPr id="6" name="TextBox 5"/>
          <p:cNvSpPr txBox="1"/>
          <p:nvPr/>
        </p:nvSpPr>
        <p:spPr>
          <a:xfrm>
            <a:off x="0" y="3581400"/>
            <a:ext cx="1524000" cy="369332"/>
          </a:xfrm>
          <a:prstGeom prst="rect">
            <a:avLst/>
          </a:prstGeom>
          <a:noFill/>
        </p:spPr>
        <p:txBody>
          <a:bodyPr wrap="square" rtlCol="0">
            <a:spAutoFit/>
          </a:bodyPr>
          <a:lstStyle/>
          <a:p>
            <a:r>
              <a:rPr lang="en-US" dirty="0" smtClean="0"/>
              <a:t>Normalized</a:t>
            </a:r>
            <a:endParaRPr lang="en-US" dirty="0"/>
          </a:p>
        </p:txBody>
      </p:sp>
      <p:sp>
        <p:nvSpPr>
          <p:cNvPr id="7" name="TextBox 6"/>
          <p:cNvSpPr txBox="1"/>
          <p:nvPr/>
        </p:nvSpPr>
        <p:spPr>
          <a:xfrm>
            <a:off x="1435100" y="2895600"/>
            <a:ext cx="7327900" cy="400110"/>
          </a:xfrm>
          <a:prstGeom prst="rect">
            <a:avLst/>
          </a:prstGeom>
          <a:noFill/>
        </p:spPr>
        <p:txBody>
          <a:bodyPr wrap="square" rtlCol="0">
            <a:spAutoFit/>
          </a:bodyPr>
          <a:lstStyle/>
          <a:p>
            <a:r>
              <a:rPr lang="en-US" sz="2000" dirty="0" smtClean="0">
                <a:solidFill>
                  <a:srgbClr val="FF0000"/>
                </a:solidFill>
              </a:rPr>
              <a:t>Needed cleanup neighbor hits</a:t>
            </a:r>
            <a:endParaRPr lang="en-US" sz="2000"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35100" y="152400"/>
            <a:ext cx="7499350" cy="1143000"/>
          </a:xfrm>
        </p:spPr>
        <p:txBody>
          <a:bodyPr>
            <a:normAutofit/>
          </a:bodyPr>
          <a:lstStyle/>
          <a:p>
            <a:pPr algn="ctr" eaLnBrk="1" fontAlgn="auto" hangingPunct="1">
              <a:spcAft>
                <a:spcPts val="0"/>
              </a:spcAft>
              <a:defRPr/>
            </a:pPr>
            <a:r>
              <a:rPr lang="en-US" sz="3600" dirty="0" smtClean="0">
                <a:solidFill>
                  <a:srgbClr val="FF0000"/>
                </a:solidFill>
                <a:ea typeface="+mj-ea"/>
                <a:cs typeface="+mj-cs"/>
              </a:rPr>
              <a:t> Neighbor hits in Chips</a:t>
            </a:r>
            <a:endParaRPr lang="en-US" sz="3600" dirty="0">
              <a:solidFill>
                <a:srgbClr val="FF0000"/>
              </a:solidFill>
              <a:ea typeface="+mj-ea"/>
              <a:cs typeface="+mj-cs"/>
            </a:endParaRPr>
          </a:p>
        </p:txBody>
      </p:sp>
      <p:sp>
        <p:nvSpPr>
          <p:cNvPr id="3" name="Content Placeholder 2"/>
          <p:cNvSpPr>
            <a:spLocks noGrp="1"/>
          </p:cNvSpPr>
          <p:nvPr>
            <p:ph idx="1"/>
          </p:nvPr>
        </p:nvSpPr>
        <p:spPr>
          <a:xfrm>
            <a:off x="1066800" y="1295400"/>
            <a:ext cx="7867650" cy="5105400"/>
          </a:xfrm>
        </p:spPr>
        <p:txBody>
          <a:bodyPr>
            <a:noAutofit/>
          </a:bodyPr>
          <a:lstStyle/>
          <a:p>
            <a:pPr marL="365760" indent="-283464" eaLnBrk="1" fontAlgn="auto" hangingPunct="1">
              <a:spcAft>
                <a:spcPts val="0"/>
              </a:spcAft>
              <a:defRPr/>
            </a:pPr>
            <a:r>
              <a:rPr lang="en-US" sz="2400" dirty="0" smtClean="0">
                <a:solidFill>
                  <a:srgbClr val="0000FF"/>
                </a:solidFill>
                <a:ea typeface="+mn-ea"/>
              </a:rPr>
              <a:t>Distribution after cleanup of neighboring hits:</a:t>
            </a:r>
          </a:p>
          <a:p>
            <a:pPr marL="365760" indent="-283464" eaLnBrk="1" fontAlgn="auto" hangingPunct="1">
              <a:spcAft>
                <a:spcPts val="0"/>
              </a:spcAft>
              <a:defRPr/>
            </a:pPr>
            <a:r>
              <a:rPr lang="en-US" sz="2400" dirty="0" smtClean="0">
                <a:solidFill>
                  <a:srgbClr val="0000FF"/>
                </a:solidFill>
                <a:ea typeface="+mn-ea"/>
              </a:rPr>
              <a:t>Choose hit with largest charge deposit = first in </a:t>
            </a:r>
            <a:r>
              <a:rPr lang="en-US" sz="2400" dirty="0" err="1" smtClean="0">
                <a:solidFill>
                  <a:srgbClr val="0000FF"/>
                </a:solidFill>
                <a:ea typeface="+mn-ea"/>
              </a:rPr>
              <a:t>z</a:t>
            </a:r>
            <a:r>
              <a:rPr lang="en-US" sz="2400" dirty="0" smtClean="0">
                <a:solidFill>
                  <a:srgbClr val="0000FF"/>
                </a:solidFill>
                <a:ea typeface="+mn-ea"/>
              </a:rPr>
              <a:t> to track (due to time walk)</a:t>
            </a:r>
          </a:p>
          <a:p>
            <a:pPr marL="365760" indent="-283464" eaLnBrk="1" fontAlgn="auto" hangingPunct="1">
              <a:spcAft>
                <a:spcPts val="0"/>
              </a:spcAft>
              <a:defRPr/>
            </a:pPr>
            <a:endParaRPr lang="en-US" sz="2400" dirty="0" smtClean="0">
              <a:solidFill>
                <a:srgbClr val="0000FF"/>
              </a:solidFill>
              <a:ea typeface="+mn-ea"/>
            </a:endParaRPr>
          </a:p>
          <a:p>
            <a:pPr marL="365760" indent="-283464" eaLnBrk="1" fontAlgn="auto" hangingPunct="1">
              <a:spcAft>
                <a:spcPts val="0"/>
              </a:spcAft>
              <a:defRPr/>
            </a:pPr>
            <a:endParaRPr lang="en-US" sz="2400" dirty="0" smtClean="0">
              <a:solidFill>
                <a:srgbClr val="0000FF"/>
              </a:solidFill>
              <a:ea typeface="+mn-ea"/>
            </a:endParaRPr>
          </a:p>
        </p:txBody>
      </p:sp>
      <p:sp>
        <p:nvSpPr>
          <p:cNvPr id="6" name="TextBox 5"/>
          <p:cNvSpPr txBox="1"/>
          <p:nvPr/>
        </p:nvSpPr>
        <p:spPr>
          <a:xfrm>
            <a:off x="152400" y="2743200"/>
            <a:ext cx="1524000" cy="369332"/>
          </a:xfrm>
          <a:prstGeom prst="rect">
            <a:avLst/>
          </a:prstGeom>
          <a:noFill/>
        </p:spPr>
        <p:txBody>
          <a:bodyPr wrap="square" rtlCol="0">
            <a:spAutoFit/>
          </a:bodyPr>
          <a:lstStyle/>
          <a:p>
            <a:r>
              <a:rPr lang="en-US" dirty="0" smtClean="0"/>
              <a:t>Normalized</a:t>
            </a:r>
            <a:endParaRPr lang="en-US" dirty="0"/>
          </a:p>
        </p:txBody>
      </p:sp>
      <p:pic>
        <p:nvPicPr>
          <p:cNvPr id="8" name="Picture 7" descr="BackgroundClean.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485900" y="2565400"/>
            <a:ext cx="7200900" cy="34544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Solstice.thmx</Template>
  <TotalTime>9740</TotalTime>
  <Words>2084</Words>
  <Application>Microsoft Macintosh PowerPoint</Application>
  <PresentationFormat>On-screen Show (4:3)</PresentationFormat>
  <Paragraphs>319</Paragraphs>
  <Slides>30</Slides>
  <Notes>0</Notes>
  <HiddenSlides>0</HiddenSlides>
  <MMClips>0</MMClips>
  <ScaleCrop>false</ScaleCrop>
  <HeadingPairs>
    <vt:vector size="4" baseType="variant">
      <vt:variant>
        <vt:lpstr>Design Template</vt:lpstr>
      </vt:variant>
      <vt:variant>
        <vt:i4>1</vt:i4>
      </vt:variant>
      <vt:variant>
        <vt:lpstr>Slide Titles</vt:lpstr>
      </vt:variant>
      <vt:variant>
        <vt:i4>30</vt:i4>
      </vt:variant>
    </vt:vector>
  </HeadingPairs>
  <TitlesOfParts>
    <vt:vector size="31" baseType="lpstr">
      <vt:lpstr>Solstice</vt:lpstr>
      <vt:lpstr> Pixel TPC efficiencies &amp; resolution in the 2015 Test Beam data</vt:lpstr>
      <vt:lpstr>Introduction</vt:lpstr>
      <vt:lpstr>Chip layout in the test beam</vt:lpstr>
      <vt:lpstr>TPC tracking and Chip edges</vt:lpstr>
      <vt:lpstr>TPC tracking and Chip edges</vt:lpstr>
      <vt:lpstr>TPC tracking and Chip efficiencies</vt:lpstr>
      <vt:lpstr>TPC tracking and Chip efficiencies</vt:lpstr>
      <vt:lpstr> Neighbor hits in Chips</vt:lpstr>
      <vt:lpstr> Neighbor hits in Chips</vt:lpstr>
      <vt:lpstr> Background hits in Chip 17</vt:lpstr>
      <vt:lpstr> Background hits in Chip 17</vt:lpstr>
      <vt:lpstr> Chip efficiencies</vt:lpstr>
      <vt:lpstr> Chip 17 efficiencies</vt:lpstr>
      <vt:lpstr> Chip 141 efficiencies</vt:lpstr>
      <vt:lpstr> Chip 69 efficiencies</vt:lpstr>
      <vt:lpstr> Chip 10 efficiencies</vt:lpstr>
      <vt:lpstr> Chip 153 efficiencies</vt:lpstr>
      <vt:lpstr>Summary hits per cm</vt:lpstr>
      <vt:lpstr>Resolution per chip</vt:lpstr>
      <vt:lpstr>Resolution per chip 66</vt:lpstr>
      <vt:lpstr>Resolution per chip 90</vt:lpstr>
      <vt:lpstr>Resolution per chip 138</vt:lpstr>
      <vt:lpstr>Resolution per chip</vt:lpstr>
      <vt:lpstr>Resolution per chip using all good chips</vt:lpstr>
      <vt:lpstr>Resolution selected chips</vt:lpstr>
      <vt:lpstr>Sagitta analysis</vt:lpstr>
      <vt:lpstr>Sagitta analysis</vt:lpstr>
      <vt:lpstr>Sagitta analysis results</vt:lpstr>
      <vt:lpstr>Summary</vt:lpstr>
      <vt:lpstr>Summary</vt:lpstr>
    </vt:vector>
  </TitlesOfParts>
  <Company>NIKHEF</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Muon reconstruction</dc:title>
  <dc:creator>Peter Kluit</dc:creator>
  <cp:lastModifiedBy>Peter Kluit</cp:lastModifiedBy>
  <cp:revision>148</cp:revision>
  <dcterms:created xsi:type="dcterms:W3CDTF">2016-03-10T08:29:12Z</dcterms:created>
  <dcterms:modified xsi:type="dcterms:W3CDTF">2016-03-10T11:08:56Z</dcterms:modified>
</cp:coreProperties>
</file>