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3" r:id="rId3"/>
    <p:sldId id="258" r:id="rId4"/>
    <p:sldId id="259" r:id="rId5"/>
    <p:sldId id="260" r:id="rId6"/>
    <p:sldId id="257" r:id="rId7"/>
    <p:sldId id="262" r:id="rId8"/>
    <p:sldId id="268" r:id="rId9"/>
    <p:sldId id="272" r:id="rId10"/>
    <p:sldId id="271" r:id="rId11"/>
    <p:sldId id="261" r:id="rId12"/>
    <p:sldId id="270" r:id="rId13"/>
    <p:sldId id="263" r:id="rId14"/>
    <p:sldId id="264" r:id="rId15"/>
    <p:sldId id="265"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107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4AD785-49B4-42A5-812A-E9369E17EA7E}" type="datetimeFigureOut">
              <a:rPr kumimoji="1" lang="ja-JP" altLang="en-US" smtClean="0"/>
              <a:t>2016/3/8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074CDB-3805-44F9-BF5D-CF6842D209FE}" type="slidenum">
              <a:rPr kumimoji="1" lang="ja-JP" altLang="en-US" smtClean="0"/>
              <a:t>‹#›</a:t>
            </a:fld>
            <a:endParaRPr kumimoji="1" lang="ja-JP" altLang="en-US"/>
          </a:p>
        </p:txBody>
      </p:sp>
    </p:spTree>
    <p:extLst>
      <p:ext uri="{BB962C8B-B14F-4D97-AF65-F5344CB8AC3E}">
        <p14:creationId xmlns:p14="http://schemas.microsoft.com/office/powerpoint/2010/main" val="37152899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C074CDB-3805-44F9-BF5D-CF6842D209FE}" type="slidenum">
              <a:rPr kumimoji="1" lang="ja-JP" altLang="en-US" smtClean="0"/>
              <a:t>1</a:t>
            </a:fld>
            <a:endParaRPr kumimoji="1" lang="ja-JP" altLang="en-US"/>
          </a:p>
        </p:txBody>
      </p:sp>
    </p:spTree>
    <p:extLst>
      <p:ext uri="{BB962C8B-B14F-4D97-AF65-F5344CB8AC3E}">
        <p14:creationId xmlns:p14="http://schemas.microsoft.com/office/powerpoint/2010/main" val="2688207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4230442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3545314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07757" y="365125"/>
            <a:ext cx="1478756"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71488" y="365125"/>
            <a:ext cx="4321969"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3782690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251407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39153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71487" y="1825625"/>
            <a:ext cx="2900363"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1825625"/>
            <a:ext cx="2900363"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2046466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2016/3/8 TB, 10Hz</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3823273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2016/3/8 TB, 10Hz</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1222212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2016/3/8 TB, 10Hz</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2262174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4278929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5957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2016/3/8 TB, 10Hz</a:t>
            </a:r>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A106BB-1E40-4BF6-A850-D75946C1DFD6}" type="slidenum">
              <a:rPr kumimoji="1" lang="ja-JP" altLang="en-US" smtClean="0"/>
              <a:t>‹#›</a:t>
            </a:fld>
            <a:endParaRPr kumimoji="1" lang="ja-JP" altLang="en-US"/>
          </a:p>
        </p:txBody>
      </p:sp>
    </p:spTree>
    <p:extLst>
      <p:ext uri="{BB962C8B-B14F-4D97-AF65-F5344CB8AC3E}">
        <p14:creationId xmlns:p14="http://schemas.microsoft.com/office/powerpoint/2010/main" val="2013320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957471"/>
            <a:ext cx="6858000" cy="2387600"/>
          </a:xfrm>
          <a:solidFill>
            <a:schemeClr val="accent5">
              <a:lumMod val="20000"/>
              <a:lumOff val="80000"/>
            </a:schemeClr>
          </a:solidFill>
        </p:spPr>
        <p:txBody>
          <a:bodyPr>
            <a:normAutofit fontScale="90000"/>
          </a:bodyPr>
          <a:lstStyle/>
          <a:p>
            <a:r>
              <a:rPr kumimoji="1" lang="en-US" altLang="ja-JP" dirty="0" smtClean="0"/>
              <a:t>Question to TB from CRWG on 10Hz Operation</a:t>
            </a:r>
            <a:endParaRPr kumimoji="1" lang="ja-JP" altLang="en-US" dirty="0"/>
          </a:p>
        </p:txBody>
      </p:sp>
      <p:sp>
        <p:nvSpPr>
          <p:cNvPr id="3" name="サブタイトル 2"/>
          <p:cNvSpPr>
            <a:spLocks noGrp="1"/>
          </p:cNvSpPr>
          <p:nvPr>
            <p:ph type="subTitle" idx="1"/>
          </p:nvPr>
        </p:nvSpPr>
        <p:spPr>
          <a:xfrm>
            <a:off x="1143000" y="4212236"/>
            <a:ext cx="6858000" cy="1045564"/>
          </a:xfrm>
        </p:spPr>
        <p:txBody>
          <a:bodyPr/>
          <a:lstStyle/>
          <a:p>
            <a:r>
              <a:rPr kumimoji="1" lang="en-US" altLang="ja-JP" dirty="0" smtClean="0"/>
              <a:t>K. Yokoya</a:t>
            </a:r>
          </a:p>
          <a:p>
            <a:r>
              <a:rPr lang="en-US" altLang="ja-JP" dirty="0" smtClean="0"/>
              <a:t>2016.3.8  TB meeting, For CRWG</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1</a:t>
            </a:fld>
            <a:endParaRPr kumimoji="1" lang="ja-JP" altLang="en-US"/>
          </a:p>
        </p:txBody>
      </p:sp>
    </p:spTree>
    <p:extLst>
      <p:ext uri="{BB962C8B-B14F-4D97-AF65-F5344CB8AC3E}">
        <p14:creationId xmlns:p14="http://schemas.microsoft.com/office/powerpoint/2010/main" val="18264613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909038"/>
          </a:xfrm>
          <a:solidFill>
            <a:schemeClr val="accent5">
              <a:lumMod val="20000"/>
              <a:lumOff val="80000"/>
            </a:schemeClr>
          </a:solidFill>
        </p:spPr>
        <p:txBody>
          <a:bodyPr/>
          <a:lstStyle/>
          <a:p>
            <a:r>
              <a:rPr kumimoji="1" lang="en-US" altLang="ja-JP" dirty="0" smtClean="0"/>
              <a:t>Other Issues for E</a:t>
            </a:r>
            <a:r>
              <a:rPr kumimoji="1" lang="en-US" altLang="ja-JP" baseline="-25000" dirty="0" smtClean="0"/>
              <a:t>CM</a:t>
            </a:r>
            <a:r>
              <a:rPr kumimoji="1" lang="en-US" altLang="ja-JP" dirty="0" smtClean="0"/>
              <a:t>&gt;=200GeV</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err="1" smtClean="0"/>
              <a:t>Linac</a:t>
            </a:r>
            <a:r>
              <a:rPr kumimoji="1" lang="en-US" altLang="ja-JP" dirty="0" smtClean="0"/>
              <a:t> hardware</a:t>
            </a:r>
          </a:p>
          <a:p>
            <a:pPr lvl="1"/>
            <a:r>
              <a:rPr lang="en-US" altLang="ja-JP" dirty="0" smtClean="0"/>
              <a:t>10Hz, alternating gradient</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10</a:t>
            </a:fld>
            <a:endParaRPr kumimoji="1" lang="ja-JP" altLang="en-US"/>
          </a:p>
        </p:txBody>
      </p:sp>
    </p:spTree>
    <p:extLst>
      <p:ext uri="{BB962C8B-B14F-4D97-AF65-F5344CB8AC3E}">
        <p14:creationId xmlns:p14="http://schemas.microsoft.com/office/powerpoint/2010/main" val="1909095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59136"/>
          </a:xfrm>
          <a:solidFill>
            <a:schemeClr val="accent5">
              <a:lumMod val="20000"/>
              <a:lumOff val="80000"/>
            </a:schemeClr>
          </a:solidFill>
        </p:spPr>
        <p:txBody>
          <a:bodyPr/>
          <a:lstStyle/>
          <a:p>
            <a:r>
              <a:rPr kumimoji="1" lang="en-US" altLang="ja-JP" dirty="0" smtClean="0"/>
              <a:t>Z-pole Operation </a:t>
            </a:r>
            <a:r>
              <a:rPr kumimoji="1" lang="en-US" altLang="ja-JP" sz="3200" dirty="0" smtClean="0"/>
              <a:t>(in the letter to TB)</a:t>
            </a:r>
            <a:endParaRPr kumimoji="1" lang="ja-JP" altLang="en-US" sz="3200" dirty="0"/>
          </a:p>
        </p:txBody>
      </p:sp>
      <p:sp>
        <p:nvSpPr>
          <p:cNvPr id="3" name="コンテンツ プレースホルダー 2"/>
          <p:cNvSpPr>
            <a:spLocks noGrp="1"/>
          </p:cNvSpPr>
          <p:nvPr>
            <p:ph idx="1"/>
          </p:nvPr>
        </p:nvSpPr>
        <p:spPr>
          <a:xfrm>
            <a:off x="628650" y="1379096"/>
            <a:ext cx="7886700" cy="5246556"/>
          </a:xfrm>
        </p:spPr>
        <p:txBody>
          <a:bodyPr>
            <a:normAutofit fontScale="85000" lnSpcReduction="20000"/>
          </a:bodyPr>
          <a:lstStyle/>
          <a:p>
            <a:r>
              <a:rPr lang="en-US" altLang="ja-JP" dirty="0"/>
              <a:t>The hypothesis above does not guarantee the operation down to Z-pole, but does not exclude it either. The Parameter Group, led by Jim Brau, has been discussing about Z-pole since December last year, starting from a question from FCC-related people. The main issue is how high a luminosity is available at Z-pole (and W-pair threshold) in ILC. The necessity of detector calibration at Z-pole is also being discussed. It will take some time to come to a conclusion. There will be a discussion session at Santander workshop. The luminosity run at Z-pole is a complex issue and, we understand it is beyond the scope of CRWG. The calibration issue might be taken into our work, if their conclusion comes out early enough, but we would like to put it on the shelf for a while. (In my personal feeling a luminosity ~100 times lower than nominal may be obtained by the scheme stated above.) If they conclude Z-pole calibration is necessary, the above stated configuration should be ready from day 1.</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11</a:t>
            </a:fld>
            <a:endParaRPr kumimoji="1" lang="ja-JP" altLang="en-US"/>
          </a:p>
        </p:txBody>
      </p:sp>
    </p:spTree>
    <p:extLst>
      <p:ext uri="{BB962C8B-B14F-4D97-AF65-F5344CB8AC3E}">
        <p14:creationId xmlns:p14="http://schemas.microsoft.com/office/powerpoint/2010/main" val="2817548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23794"/>
          </a:xfrm>
          <a:solidFill>
            <a:schemeClr val="accent5">
              <a:lumMod val="20000"/>
              <a:lumOff val="80000"/>
            </a:schemeClr>
          </a:solidFill>
        </p:spPr>
        <p:txBody>
          <a:bodyPr/>
          <a:lstStyle/>
          <a:p>
            <a:r>
              <a:rPr kumimoji="1" lang="en-US" altLang="ja-JP" dirty="0" smtClean="0"/>
              <a:t>Z-pole Operation</a:t>
            </a:r>
            <a:endParaRPr kumimoji="1" lang="ja-JP" altLang="en-US" dirty="0"/>
          </a:p>
        </p:txBody>
      </p:sp>
      <p:sp>
        <p:nvSpPr>
          <p:cNvPr id="3" name="コンテンツ プレースホルダー 2"/>
          <p:cNvSpPr>
            <a:spLocks noGrp="1"/>
          </p:cNvSpPr>
          <p:nvPr>
            <p:ph idx="1"/>
          </p:nvPr>
        </p:nvSpPr>
        <p:spPr>
          <a:xfrm>
            <a:off x="628650" y="1199214"/>
            <a:ext cx="7886700" cy="5157138"/>
          </a:xfrm>
        </p:spPr>
        <p:txBody>
          <a:bodyPr>
            <a:normAutofit fontScale="92500" lnSpcReduction="10000"/>
          </a:bodyPr>
          <a:lstStyle/>
          <a:p>
            <a:r>
              <a:rPr kumimoji="1" lang="en-US" altLang="ja-JP" dirty="0" smtClean="0"/>
              <a:t>The </a:t>
            </a:r>
            <a:r>
              <a:rPr kumimoji="1" lang="en-US" altLang="ja-JP" dirty="0" err="1" smtClean="0"/>
              <a:t>propsal</a:t>
            </a:r>
            <a:r>
              <a:rPr kumimoji="1" lang="en-US" altLang="ja-JP" dirty="0" smtClean="0"/>
              <a:t> does not guarantee Z-pole operation</a:t>
            </a:r>
          </a:p>
          <a:p>
            <a:pPr lvl="1"/>
            <a:r>
              <a:rPr lang="en-US" altLang="ja-JP" dirty="0" smtClean="0"/>
              <a:t>Kick angle for orbit difference compensation is enough but </a:t>
            </a:r>
            <a:endParaRPr kumimoji="1" lang="en-US" altLang="ja-JP" dirty="0" smtClean="0"/>
          </a:p>
          <a:p>
            <a:r>
              <a:rPr lang="en-US" altLang="ja-JP" dirty="0"/>
              <a:t>Beam dynamics </a:t>
            </a:r>
            <a:r>
              <a:rPr lang="en-US" altLang="ja-JP" dirty="0" smtClean="0"/>
              <a:t>issues </a:t>
            </a:r>
            <a:endParaRPr lang="ja-JP" altLang="en-US" dirty="0"/>
          </a:p>
          <a:p>
            <a:pPr marL="914400" lvl="1" indent="-457200">
              <a:buFont typeface="+mj-lt"/>
              <a:buAutoNum type="alphaLcPeriod"/>
            </a:pPr>
            <a:r>
              <a:rPr lang="en-US" altLang="ja-JP" dirty="0"/>
              <a:t>45GeV </a:t>
            </a:r>
            <a:r>
              <a:rPr lang="en-US" altLang="ja-JP" dirty="0" smtClean="0"/>
              <a:t>beam in the </a:t>
            </a:r>
            <a:r>
              <a:rPr kumimoji="1" lang="en-US" altLang="ja-JP" dirty="0" err="1" smtClean="0"/>
              <a:t>linac</a:t>
            </a:r>
            <a:endParaRPr lang="en-US" altLang="ja-JP" dirty="0"/>
          </a:p>
          <a:p>
            <a:pPr lvl="2"/>
            <a:r>
              <a:rPr kumimoji="1" lang="en-US" altLang="ja-JP" dirty="0" smtClean="0"/>
              <a:t>wake at low energy</a:t>
            </a:r>
          </a:p>
          <a:p>
            <a:pPr lvl="2"/>
            <a:r>
              <a:rPr lang="en-US" altLang="ja-JP" dirty="0" smtClean="0"/>
              <a:t>Large relative energy spread</a:t>
            </a:r>
            <a:endParaRPr kumimoji="1" lang="en-US" altLang="ja-JP" dirty="0" smtClean="0"/>
          </a:p>
          <a:p>
            <a:pPr marL="914400" lvl="1" indent="-457200">
              <a:buFont typeface="+mj-lt"/>
              <a:buAutoNum type="alphaLcPeriod"/>
            </a:pPr>
            <a:r>
              <a:rPr lang="en-US" altLang="ja-JP" dirty="0"/>
              <a:t>Also </a:t>
            </a:r>
            <a:r>
              <a:rPr lang="en-US" altLang="ja-JP" dirty="0" smtClean="0"/>
              <a:t>150 (or 125) GeV beam</a:t>
            </a:r>
            <a:r>
              <a:rPr lang="ja-JP" altLang="en-US" dirty="0" smtClean="0"/>
              <a:t> </a:t>
            </a:r>
            <a:r>
              <a:rPr lang="en-US" altLang="ja-JP" dirty="0" smtClean="0"/>
              <a:t>(large offset, HOM)</a:t>
            </a:r>
            <a:endParaRPr kumimoji="1" lang="en-US" altLang="ja-JP" dirty="0" smtClean="0"/>
          </a:p>
          <a:p>
            <a:pPr marL="914400" lvl="1" indent="-457200">
              <a:buFont typeface="+mj-lt"/>
              <a:buAutoNum type="alphaLcPeriod"/>
            </a:pPr>
            <a:r>
              <a:rPr lang="en-US" altLang="ja-JP" dirty="0" smtClean="0"/>
              <a:t>45GeV beam in the </a:t>
            </a:r>
            <a:r>
              <a:rPr lang="en-US" altLang="ja-JP" dirty="0" err="1" smtClean="0"/>
              <a:t>undulator</a:t>
            </a:r>
            <a:r>
              <a:rPr lang="en-US" altLang="ja-JP" dirty="0" smtClean="0"/>
              <a:t> (resistive wake)</a:t>
            </a:r>
          </a:p>
          <a:p>
            <a:r>
              <a:rPr lang="en-US" altLang="ja-JP" dirty="0" smtClean="0"/>
              <a:t>If (c) is the only problem, think of a beamline to bypass the </a:t>
            </a:r>
            <a:r>
              <a:rPr lang="en-US" altLang="ja-JP" dirty="0" err="1" smtClean="0"/>
              <a:t>undulator</a:t>
            </a:r>
            <a:endParaRPr lang="en-US" altLang="ja-JP" dirty="0" smtClean="0"/>
          </a:p>
          <a:p>
            <a:pPr lvl="1"/>
            <a:r>
              <a:rPr lang="en-US" altLang="ja-JP" dirty="0" smtClean="0"/>
              <a:t>The space for the bypass is not too wide</a:t>
            </a:r>
          </a:p>
          <a:p>
            <a:r>
              <a:rPr lang="en-US" altLang="ja-JP" dirty="0" smtClean="0"/>
              <a:t>If (a)(b) are serious, the only solution may be Nick’s configuration</a:t>
            </a:r>
          </a:p>
          <a:p>
            <a:pPr lvl="1"/>
            <a:r>
              <a:rPr kumimoji="1" lang="en-US" altLang="ja-JP" dirty="0" smtClean="0"/>
              <a:t>Too big a change to be discussed in CRWG</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940CA30C-0478-4A36-B1F9-82424B50C591}" type="slidenum">
              <a:rPr kumimoji="1" lang="ja-JP" altLang="en-US" smtClean="0"/>
              <a:t>12</a:t>
            </a:fld>
            <a:endParaRPr kumimoji="1" lang="ja-JP" altLang="en-US"/>
          </a:p>
        </p:txBody>
      </p:sp>
    </p:spTree>
    <p:extLst>
      <p:ext uri="{BB962C8B-B14F-4D97-AF65-F5344CB8AC3E}">
        <p14:creationId xmlns:p14="http://schemas.microsoft.com/office/powerpoint/2010/main" val="13548627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04932"/>
            <a:ext cx="7886700" cy="490814"/>
          </a:xfrm>
          <a:solidFill>
            <a:schemeClr val="accent5">
              <a:lumMod val="20000"/>
              <a:lumOff val="80000"/>
            </a:schemeClr>
          </a:solidFill>
        </p:spPr>
        <p:txBody>
          <a:bodyPr>
            <a:normAutofit fontScale="90000"/>
          </a:bodyPr>
          <a:lstStyle/>
          <a:p>
            <a:r>
              <a:rPr kumimoji="1" lang="en-US" altLang="ja-JP" dirty="0" smtClean="0"/>
              <a:t>Beam Dynamics for E</a:t>
            </a:r>
            <a:r>
              <a:rPr kumimoji="1" lang="en-US" altLang="ja-JP" baseline="-25000" dirty="0" smtClean="0"/>
              <a:t>CM</a:t>
            </a:r>
            <a:r>
              <a:rPr kumimoji="1" lang="en-US" altLang="ja-JP" dirty="0" smtClean="0"/>
              <a:t>=90GeV</a:t>
            </a:r>
            <a:endParaRPr kumimoji="1" lang="ja-JP" altLang="en-US" dirty="0"/>
          </a:p>
        </p:txBody>
      </p:sp>
      <p:sp>
        <p:nvSpPr>
          <p:cNvPr id="3" name="コンテンツ プレースホルダー 2"/>
          <p:cNvSpPr>
            <a:spLocks noGrp="1"/>
          </p:cNvSpPr>
          <p:nvPr>
            <p:ph idx="1"/>
          </p:nvPr>
        </p:nvSpPr>
        <p:spPr>
          <a:xfrm>
            <a:off x="628650" y="720437"/>
            <a:ext cx="7886700" cy="1620982"/>
          </a:xfrm>
        </p:spPr>
        <p:txBody>
          <a:bodyPr>
            <a:normAutofit fontScale="92500" lnSpcReduction="10000"/>
          </a:bodyPr>
          <a:lstStyle/>
          <a:p>
            <a:r>
              <a:rPr lang="en-US" altLang="ja-JP" dirty="0"/>
              <a:t>Colliding beam </a:t>
            </a:r>
            <a:r>
              <a:rPr lang="en-US" altLang="ja-JP" dirty="0" smtClean="0"/>
              <a:t>45GeV (low gradient)</a:t>
            </a:r>
            <a:endParaRPr lang="ja-JP" altLang="en-US" dirty="0"/>
          </a:p>
          <a:p>
            <a:r>
              <a:rPr lang="en-US" altLang="ja-JP" dirty="0"/>
              <a:t>Positron production beam </a:t>
            </a:r>
            <a:r>
              <a:rPr lang="en-US" altLang="ja-JP" dirty="0" smtClean="0"/>
              <a:t>125GeV (black), 130GeV (red)  </a:t>
            </a:r>
            <a:r>
              <a:rPr lang="en-US" altLang="ja-JP" dirty="0"/>
              <a:t>&amp; 250GeV </a:t>
            </a:r>
            <a:r>
              <a:rPr lang="en-US" altLang="ja-JP" dirty="0" smtClean="0"/>
              <a:t>(blue)</a:t>
            </a:r>
            <a:endParaRPr lang="en-US" altLang="ja-JP" dirty="0"/>
          </a:p>
          <a:p>
            <a:r>
              <a:rPr lang="en-US" altLang="ja-JP" dirty="0"/>
              <a:t>Injection energy 15GeV</a:t>
            </a:r>
            <a:endParaRPr lang="ja-JP" altLang="en-US" dirty="0"/>
          </a:p>
        </p:txBody>
      </p:sp>
      <p:pic>
        <p:nvPicPr>
          <p:cNvPr id="4" name="図 3"/>
          <p:cNvPicPr>
            <a:picLocks noChangeAspect="1"/>
          </p:cNvPicPr>
          <p:nvPr/>
        </p:nvPicPr>
        <p:blipFill>
          <a:blip r:embed="rId2"/>
          <a:stretch>
            <a:fillRect/>
          </a:stretch>
        </p:blipFill>
        <p:spPr>
          <a:xfrm>
            <a:off x="472878" y="2466111"/>
            <a:ext cx="5815261" cy="3900000"/>
          </a:xfrm>
          <a:prstGeom prst="rect">
            <a:avLst/>
          </a:prstGeom>
        </p:spPr>
      </p:pic>
      <p:sp>
        <p:nvSpPr>
          <p:cNvPr id="6" name="日付プレースホルダー 5"/>
          <p:cNvSpPr>
            <a:spLocks noGrp="1"/>
          </p:cNvSpPr>
          <p:nvPr>
            <p:ph type="dt" sz="half" idx="10"/>
          </p:nvPr>
        </p:nvSpPr>
        <p:spPr/>
        <p:txBody>
          <a:bodyPr/>
          <a:lstStyle/>
          <a:p>
            <a:r>
              <a:rPr kumimoji="1" lang="en-US" altLang="ja-JP" smtClean="0"/>
              <a:t>2016/3/8 TB, 10Hz</a:t>
            </a:r>
            <a:endParaRPr kumimoji="1" lang="ja-JP" altLang="en-US"/>
          </a:p>
        </p:txBody>
      </p:sp>
      <p:sp>
        <p:nvSpPr>
          <p:cNvPr id="7" name="スライド番号プレースホルダー 6"/>
          <p:cNvSpPr>
            <a:spLocks noGrp="1"/>
          </p:cNvSpPr>
          <p:nvPr>
            <p:ph type="sldNum" sz="quarter" idx="12"/>
          </p:nvPr>
        </p:nvSpPr>
        <p:spPr/>
        <p:txBody>
          <a:bodyPr/>
          <a:lstStyle/>
          <a:p>
            <a:fld id="{940CA30C-0478-4A36-B1F9-82424B50C591}" type="slidenum">
              <a:rPr kumimoji="1" lang="ja-JP" altLang="en-US" smtClean="0"/>
              <a:t>13</a:t>
            </a:fld>
            <a:endParaRPr kumimoji="1" lang="ja-JP" altLang="en-US"/>
          </a:p>
        </p:txBody>
      </p:sp>
      <p:sp>
        <p:nvSpPr>
          <p:cNvPr id="5" name="テキスト ボックス 4"/>
          <p:cNvSpPr txBox="1"/>
          <p:nvPr/>
        </p:nvSpPr>
        <p:spPr>
          <a:xfrm>
            <a:off x="7150308" y="4557010"/>
            <a:ext cx="884420" cy="369332"/>
          </a:xfrm>
          <a:prstGeom prst="rect">
            <a:avLst/>
          </a:prstGeom>
          <a:noFill/>
          <a:ln>
            <a:solidFill>
              <a:schemeClr val="accent1"/>
            </a:solidFill>
          </a:ln>
        </p:spPr>
        <p:txBody>
          <a:bodyPr wrap="square" rtlCol="0">
            <a:spAutoFit/>
          </a:bodyPr>
          <a:lstStyle/>
          <a:p>
            <a:r>
              <a:rPr kumimoji="1" lang="en-US" altLang="ja-JP" dirty="0" smtClean="0"/>
              <a:t>Kubo</a:t>
            </a:r>
            <a:endParaRPr kumimoji="1" lang="ja-JP" altLang="en-US" dirty="0"/>
          </a:p>
        </p:txBody>
      </p:sp>
    </p:spTree>
    <p:extLst>
      <p:ext uri="{BB962C8B-B14F-4D97-AF65-F5344CB8AC3E}">
        <p14:creationId xmlns:p14="http://schemas.microsoft.com/office/powerpoint/2010/main" val="1930787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1055243"/>
          </a:xfrm>
          <a:solidFill>
            <a:schemeClr val="accent5">
              <a:lumMod val="20000"/>
              <a:lumOff val="80000"/>
            </a:schemeClr>
          </a:solidFill>
        </p:spPr>
        <p:txBody>
          <a:bodyPr>
            <a:normAutofit fontScale="90000"/>
          </a:bodyPr>
          <a:lstStyle/>
          <a:p>
            <a:r>
              <a:rPr kumimoji="1" lang="en-US" altLang="ja-JP" dirty="0" smtClean="0"/>
              <a:t>Orbit Deviation for the Combination 100GeV &amp; 150GeV</a:t>
            </a:r>
            <a:endParaRPr kumimoji="1" lang="ja-JP" altLang="en-US" dirty="0"/>
          </a:p>
        </p:txBody>
      </p:sp>
      <p:sp>
        <p:nvSpPr>
          <p:cNvPr id="3" name="コンテンツ プレースホルダー 2"/>
          <p:cNvSpPr>
            <a:spLocks noGrp="1"/>
          </p:cNvSpPr>
          <p:nvPr>
            <p:ph idx="1"/>
          </p:nvPr>
        </p:nvSpPr>
        <p:spPr>
          <a:xfrm>
            <a:off x="240724" y="1825625"/>
            <a:ext cx="3042804" cy="4125470"/>
          </a:xfrm>
        </p:spPr>
        <p:txBody>
          <a:bodyPr>
            <a:normAutofit fontScale="92500" lnSpcReduction="20000"/>
          </a:bodyPr>
          <a:lstStyle/>
          <a:p>
            <a:r>
              <a:rPr kumimoji="1" lang="en-US" altLang="ja-JP" dirty="0" smtClean="0"/>
              <a:t>Orbit deviation vs. final energy</a:t>
            </a:r>
          </a:p>
          <a:p>
            <a:r>
              <a:rPr lang="en-US" altLang="ja-JP" dirty="0" smtClean="0"/>
              <a:t>E0=45GeV</a:t>
            </a:r>
          </a:p>
          <a:p>
            <a:r>
              <a:rPr kumimoji="1" lang="en-US" altLang="ja-JP" dirty="0" smtClean="0"/>
              <a:t>Orbit difference too large ~18mm</a:t>
            </a:r>
          </a:p>
          <a:p>
            <a:r>
              <a:rPr lang="en-US" altLang="ja-JP" dirty="0" smtClean="0"/>
              <a:t>Should choose 125GeV for positron production</a:t>
            </a:r>
          </a:p>
          <a:p>
            <a:r>
              <a:rPr kumimoji="1" lang="en-US" altLang="ja-JP" dirty="0" smtClean="0"/>
              <a:t>Then, the orbit deviation is ~10mm</a:t>
            </a:r>
            <a:endParaRPr kumimoji="1" lang="ja-JP" altLang="en-US" dirty="0"/>
          </a:p>
        </p:txBody>
      </p:sp>
      <p:pic>
        <p:nvPicPr>
          <p:cNvPr id="4" name="図 3"/>
          <p:cNvPicPr>
            <a:picLocks noChangeAspect="1"/>
          </p:cNvPicPr>
          <p:nvPr/>
        </p:nvPicPr>
        <p:blipFill>
          <a:blip r:embed="rId2"/>
          <a:stretch>
            <a:fillRect/>
          </a:stretch>
        </p:blipFill>
        <p:spPr>
          <a:xfrm>
            <a:off x="3296198" y="1825625"/>
            <a:ext cx="5219152" cy="4857228"/>
          </a:xfrm>
          <a:prstGeom prst="rect">
            <a:avLst/>
          </a:prstGeom>
        </p:spPr>
      </p:pic>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スライド番号プレースホルダー 5"/>
          <p:cNvSpPr>
            <a:spLocks noGrp="1"/>
          </p:cNvSpPr>
          <p:nvPr>
            <p:ph type="sldNum" sz="quarter" idx="12"/>
          </p:nvPr>
        </p:nvSpPr>
        <p:spPr/>
        <p:txBody>
          <a:bodyPr/>
          <a:lstStyle/>
          <a:p>
            <a:fld id="{940CA30C-0478-4A36-B1F9-82424B50C591}" type="slidenum">
              <a:rPr kumimoji="1" lang="ja-JP" altLang="en-US" smtClean="0"/>
              <a:t>14</a:t>
            </a:fld>
            <a:endParaRPr kumimoji="1" lang="ja-JP" altLang="en-US"/>
          </a:p>
        </p:txBody>
      </p:sp>
    </p:spTree>
    <p:extLst>
      <p:ext uri="{BB962C8B-B14F-4D97-AF65-F5344CB8AC3E}">
        <p14:creationId xmlns:p14="http://schemas.microsoft.com/office/powerpoint/2010/main" val="499033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923347"/>
          </a:xfrm>
          <a:solidFill>
            <a:schemeClr val="accent5">
              <a:lumMod val="20000"/>
              <a:lumOff val="80000"/>
            </a:schemeClr>
          </a:solidFill>
        </p:spPr>
        <p:txBody>
          <a:bodyPr>
            <a:normAutofit/>
          </a:bodyPr>
          <a:lstStyle/>
          <a:p>
            <a:r>
              <a:rPr kumimoji="1" lang="en-US" altLang="ja-JP" dirty="0" smtClean="0"/>
              <a:t>Detector Calibration at Z-pole</a:t>
            </a:r>
            <a:endParaRPr kumimoji="1" lang="ja-JP" altLang="en-US" sz="3200" dirty="0"/>
          </a:p>
        </p:txBody>
      </p:sp>
      <p:sp>
        <p:nvSpPr>
          <p:cNvPr id="3" name="コンテンツ プレースホルダー 2"/>
          <p:cNvSpPr>
            <a:spLocks noGrp="1"/>
          </p:cNvSpPr>
          <p:nvPr>
            <p:ph idx="1"/>
          </p:nvPr>
        </p:nvSpPr>
        <p:spPr>
          <a:xfrm>
            <a:off x="628650" y="1648691"/>
            <a:ext cx="7886700" cy="4528272"/>
          </a:xfrm>
        </p:spPr>
        <p:txBody>
          <a:bodyPr>
            <a:normAutofit/>
          </a:bodyPr>
          <a:lstStyle/>
          <a:p>
            <a:r>
              <a:rPr lang="en-US" altLang="ja-JP" dirty="0" smtClean="0"/>
              <a:t>Z-pole calibration necessary?</a:t>
            </a:r>
          </a:p>
          <a:p>
            <a:r>
              <a:rPr lang="en-US" altLang="ja-JP" dirty="0" smtClean="0"/>
              <a:t>Answer from detector groups still unknown</a:t>
            </a:r>
          </a:p>
          <a:p>
            <a:pPr lvl="1"/>
            <a:r>
              <a:rPr lang="en-US" altLang="ja-JP" dirty="0" err="1" smtClean="0"/>
              <a:t>SiD</a:t>
            </a:r>
            <a:r>
              <a:rPr lang="en-US" altLang="ja-JP" dirty="0" smtClean="0"/>
              <a:t> says not necessary</a:t>
            </a:r>
          </a:p>
          <a:p>
            <a:pPr lvl="1"/>
            <a:r>
              <a:rPr lang="en-US" altLang="ja-JP" dirty="0" smtClean="0"/>
              <a:t>Final answer at Santander?</a:t>
            </a:r>
          </a:p>
          <a:p>
            <a:r>
              <a:rPr lang="en-US" altLang="ja-JP" dirty="0" smtClean="0"/>
              <a:t>Auxiliary positron source is too weak</a:t>
            </a:r>
          </a:p>
          <a:p>
            <a:pPr lvl="1"/>
            <a:r>
              <a:rPr lang="en-US" altLang="ja-JP" dirty="0" smtClean="0"/>
              <a:t>Luminosity 4-5 orders of magnitude lower than nominal</a:t>
            </a:r>
          </a:p>
          <a:p>
            <a:r>
              <a:rPr lang="en-US" altLang="ja-JP" dirty="0" smtClean="0"/>
              <a:t>10Hz mode help?</a:t>
            </a:r>
          </a:p>
          <a:p>
            <a:pPr lvl="1"/>
            <a:r>
              <a:rPr lang="en-US" altLang="ja-JP" dirty="0" smtClean="0"/>
              <a:t>Presumably yes (my private answer) if luminosity ~2 </a:t>
            </a:r>
            <a:r>
              <a:rPr lang="en-US" altLang="ja-JP" dirty="0" err="1" smtClean="0"/>
              <a:t>oeders</a:t>
            </a:r>
            <a:r>
              <a:rPr lang="en-US" altLang="ja-JP" dirty="0" smtClean="0"/>
              <a:t> of magnitude lower is acceptable</a:t>
            </a:r>
          </a:p>
          <a:p>
            <a:pPr lvl="1"/>
            <a:r>
              <a:rPr lang="en-US" altLang="ja-JP" dirty="0" smtClean="0"/>
              <a:t>If necessary, necessary from day one.</a:t>
            </a:r>
            <a:endParaRPr kumimoji="1" lang="ja-JP" altLang="en-US" baseline="-25000"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940CA30C-0478-4A36-B1F9-82424B50C591}" type="slidenum">
              <a:rPr kumimoji="1" lang="ja-JP" altLang="en-US" smtClean="0"/>
              <a:t>15</a:t>
            </a:fld>
            <a:endParaRPr kumimoji="1" lang="ja-JP" altLang="en-US"/>
          </a:p>
        </p:txBody>
      </p:sp>
    </p:spTree>
    <p:extLst>
      <p:ext uri="{BB962C8B-B14F-4D97-AF65-F5344CB8AC3E}">
        <p14:creationId xmlns:p14="http://schemas.microsoft.com/office/powerpoint/2010/main" val="2565926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519294"/>
          </a:xfrm>
          <a:solidFill>
            <a:schemeClr val="accent5">
              <a:lumMod val="20000"/>
              <a:lumOff val="80000"/>
            </a:schemeClr>
          </a:solidFill>
        </p:spPr>
        <p:txBody>
          <a:bodyPr>
            <a:normAutofit fontScale="90000"/>
          </a:bodyPr>
          <a:lstStyle/>
          <a:p>
            <a:r>
              <a:rPr kumimoji="1" lang="en-US" altLang="ja-JP" dirty="0" smtClean="0"/>
              <a:t>Letter to TB</a:t>
            </a:r>
            <a:endParaRPr kumimoji="1" lang="ja-JP" altLang="en-US" dirty="0"/>
          </a:p>
        </p:txBody>
      </p:sp>
      <p:sp>
        <p:nvSpPr>
          <p:cNvPr id="3" name="コンテンツ プレースホルダー 2"/>
          <p:cNvSpPr>
            <a:spLocks noGrp="1"/>
          </p:cNvSpPr>
          <p:nvPr>
            <p:ph idx="1"/>
          </p:nvPr>
        </p:nvSpPr>
        <p:spPr>
          <a:xfrm>
            <a:off x="628650" y="1094282"/>
            <a:ext cx="7886700" cy="5082681"/>
          </a:xfrm>
        </p:spPr>
        <p:txBody>
          <a:bodyPr>
            <a:normAutofit fontScale="85000" lnSpcReduction="20000"/>
          </a:bodyPr>
          <a:lstStyle/>
          <a:p>
            <a:r>
              <a:rPr lang="en-US" altLang="ja-JP" dirty="0"/>
              <a:t>  The work of the Central Region Working Group is progressing though slowly. We need a couple of inputs in order to decide the machine configuration and the tunnel shape near the positron source region. One of them is the 10Hz operation (5Hz for positron production and 5Hz for collision, not 10Hz collision). It is briefly mentioned in Sec.2.2.2 in TDR vol.3.II. The general parameter list (Table 2.1) gives E</a:t>
            </a:r>
            <a:r>
              <a:rPr lang="en-US" altLang="ja-JP" baseline="-25000" dirty="0"/>
              <a:t>CM</a:t>
            </a:r>
            <a:r>
              <a:rPr lang="en-US" altLang="ja-JP" dirty="0"/>
              <a:t> down to 200GeV, which reflects the design criteria (200-500GeV) on page 3. (On the other hand nothing is described, presumably, in TDR about possible operation below 200GeV, in particular at Z-pole.) </a:t>
            </a:r>
          </a:p>
          <a:p>
            <a:r>
              <a:rPr lang="en-US" altLang="ja-JP" dirty="0"/>
              <a:t>  However, the design detail of 10Hz operation has not been worked out. Fig.5.2 in page 91 shows a beamline EPUNDDL in a dashed line, whose lattice structure is yet to be determined. We think the detailed lattice design is not a mission of the Central Region WG, but some guideline is necessary to go forward. On this point we would like to work on the following working hypothesis: </a:t>
            </a:r>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2</a:t>
            </a:fld>
            <a:endParaRPr kumimoji="1" lang="ja-JP" altLang="en-US"/>
          </a:p>
        </p:txBody>
      </p:sp>
    </p:spTree>
    <p:extLst>
      <p:ext uri="{BB962C8B-B14F-4D97-AF65-F5344CB8AC3E}">
        <p14:creationId xmlns:p14="http://schemas.microsoft.com/office/powerpoint/2010/main" val="1180237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a:xfrm>
            <a:off x="628650" y="1825625"/>
            <a:ext cx="7886700" cy="879997"/>
          </a:xfrm>
        </p:spPr>
        <p:txBody>
          <a:bodyPr/>
          <a:lstStyle/>
          <a:p>
            <a:endParaRPr kumimoji="1" lang="ja-JP" altLang="en-US" dirty="0"/>
          </a:p>
        </p:txBody>
      </p:sp>
      <p:pic>
        <p:nvPicPr>
          <p:cNvPr id="4" name="Picture 4"/>
          <p:cNvPicPr/>
          <p:nvPr/>
        </p:nvPicPr>
        <p:blipFill>
          <a:blip r:embed="rId2" cstate="print"/>
          <a:srcRect/>
          <a:stretch>
            <a:fillRect/>
          </a:stretch>
        </p:blipFill>
        <p:spPr bwMode="auto">
          <a:xfrm>
            <a:off x="413360" y="275573"/>
            <a:ext cx="8323100" cy="5899759"/>
          </a:xfrm>
          <a:prstGeom prst="rect">
            <a:avLst/>
          </a:prstGeom>
          <a:noFill/>
          <a:ln w="9525">
            <a:noFill/>
            <a:miter lim="800000"/>
            <a:headEnd/>
            <a:tailEnd/>
          </a:ln>
        </p:spPr>
      </p:pic>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スライド番号プレースホルダー 5"/>
          <p:cNvSpPr>
            <a:spLocks noGrp="1"/>
          </p:cNvSpPr>
          <p:nvPr>
            <p:ph type="sldNum" sz="quarter" idx="12"/>
          </p:nvPr>
        </p:nvSpPr>
        <p:spPr/>
        <p:txBody>
          <a:bodyPr/>
          <a:lstStyle/>
          <a:p>
            <a:fld id="{4E07D813-F3C4-47C8-8BC5-D07C9EEC591C}" type="slidenum">
              <a:rPr kumimoji="1" lang="ja-JP" altLang="en-US" smtClean="0"/>
              <a:t>3</a:t>
            </a:fld>
            <a:endParaRPr kumimoji="1" lang="ja-JP" altLang="en-US"/>
          </a:p>
        </p:txBody>
      </p:sp>
      <p:sp>
        <p:nvSpPr>
          <p:cNvPr id="7" name="テキスト ボックス 6"/>
          <p:cNvSpPr txBox="1"/>
          <p:nvPr/>
        </p:nvSpPr>
        <p:spPr>
          <a:xfrm>
            <a:off x="413360" y="365126"/>
            <a:ext cx="2004163" cy="369332"/>
          </a:xfrm>
          <a:prstGeom prst="rect">
            <a:avLst/>
          </a:prstGeom>
          <a:noFill/>
        </p:spPr>
        <p:txBody>
          <a:bodyPr wrap="square" rtlCol="0">
            <a:spAutoFit/>
          </a:bodyPr>
          <a:lstStyle/>
          <a:p>
            <a:r>
              <a:rPr kumimoji="1" lang="en-US" altLang="ja-JP" dirty="0" smtClean="0"/>
              <a:t>TDR v3 part2 p.91</a:t>
            </a:r>
            <a:endParaRPr kumimoji="1" lang="ja-JP" altLang="en-US" dirty="0"/>
          </a:p>
        </p:txBody>
      </p:sp>
      <p:sp>
        <p:nvSpPr>
          <p:cNvPr id="8" name="円/楕円 7"/>
          <p:cNvSpPr/>
          <p:nvPr/>
        </p:nvSpPr>
        <p:spPr>
          <a:xfrm>
            <a:off x="4092315" y="3642610"/>
            <a:ext cx="1334124" cy="3597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15381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879552"/>
          </a:xfrm>
          <a:solidFill>
            <a:schemeClr val="accent5">
              <a:lumMod val="20000"/>
              <a:lumOff val="80000"/>
            </a:schemeClr>
          </a:solidFill>
        </p:spPr>
        <p:txBody>
          <a:bodyPr/>
          <a:lstStyle/>
          <a:p>
            <a:r>
              <a:rPr kumimoji="1" lang="en-US" altLang="ja-JP" dirty="0" smtClean="0"/>
              <a:t>Proposal from CRWG</a:t>
            </a:r>
            <a:endParaRPr kumimoji="1" lang="ja-JP" altLang="en-US" dirty="0"/>
          </a:p>
        </p:txBody>
      </p:sp>
      <p:sp>
        <p:nvSpPr>
          <p:cNvPr id="3" name="コンテンツ プレースホルダー 2"/>
          <p:cNvSpPr>
            <a:spLocks noGrp="1"/>
          </p:cNvSpPr>
          <p:nvPr>
            <p:ph idx="1"/>
          </p:nvPr>
        </p:nvSpPr>
        <p:spPr>
          <a:xfrm>
            <a:off x="628650" y="1424066"/>
            <a:ext cx="7886700" cy="4752897"/>
          </a:xfrm>
        </p:spPr>
        <p:txBody>
          <a:bodyPr/>
          <a:lstStyle/>
          <a:p>
            <a:r>
              <a:rPr lang="en-US" altLang="ja-JP" dirty="0">
                <a:solidFill>
                  <a:srgbClr val="FF0000"/>
                </a:solidFill>
              </a:rPr>
              <a:t>Prepare a space to guarantee 10Hz operation down to 200GeV, though actual construction might be done later after day 1.</a:t>
            </a:r>
            <a:endParaRPr kumimoji="1" lang="ja-JP" altLang="en-US" dirty="0">
              <a:solidFill>
                <a:srgbClr val="FF0000"/>
              </a:solidFill>
            </a:endParaRPr>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4</a:t>
            </a:fld>
            <a:endParaRPr kumimoji="1" lang="ja-JP" altLang="en-US"/>
          </a:p>
        </p:txBody>
      </p:sp>
    </p:spTree>
    <p:extLst>
      <p:ext uri="{BB962C8B-B14F-4D97-AF65-F5344CB8AC3E}">
        <p14:creationId xmlns:p14="http://schemas.microsoft.com/office/powerpoint/2010/main" val="3046408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59136"/>
          </a:xfrm>
          <a:solidFill>
            <a:schemeClr val="accent5">
              <a:lumMod val="20000"/>
              <a:lumOff val="80000"/>
            </a:schemeClr>
          </a:solidFill>
        </p:spPr>
        <p:txBody>
          <a:bodyPr/>
          <a:lstStyle/>
          <a:p>
            <a:r>
              <a:rPr kumimoji="1" lang="en-US" altLang="ja-JP" dirty="0" smtClean="0"/>
              <a:t>Possible Configuration</a:t>
            </a:r>
            <a:endParaRPr kumimoji="1" lang="ja-JP" altLang="en-US" dirty="0"/>
          </a:p>
        </p:txBody>
      </p:sp>
      <p:sp>
        <p:nvSpPr>
          <p:cNvPr id="3" name="コンテンツ プレースホルダー 2"/>
          <p:cNvSpPr>
            <a:spLocks noGrp="1"/>
          </p:cNvSpPr>
          <p:nvPr>
            <p:ph idx="1"/>
          </p:nvPr>
        </p:nvSpPr>
        <p:spPr>
          <a:xfrm>
            <a:off x="628650" y="1350498"/>
            <a:ext cx="7886700" cy="4826465"/>
          </a:xfrm>
        </p:spPr>
        <p:txBody>
          <a:bodyPr>
            <a:normAutofit fontScale="77500" lnSpcReduction="20000"/>
          </a:bodyPr>
          <a:lstStyle/>
          <a:p>
            <a:r>
              <a:rPr lang="en-US" altLang="ja-JP" dirty="0" smtClean="0"/>
              <a:t>Insert </a:t>
            </a:r>
            <a:r>
              <a:rPr lang="en-US" altLang="ja-JP" dirty="0"/>
              <a:t>a space to install later 5Hz pulsed magnets (vertical kick) just before the </a:t>
            </a:r>
            <a:r>
              <a:rPr lang="en-US" altLang="ja-JP" dirty="0" err="1"/>
              <a:t>undulator</a:t>
            </a:r>
            <a:r>
              <a:rPr lang="en-US" altLang="ja-JP" dirty="0"/>
              <a:t> for merging the orbits of the positron production beam and the beam for collision at the entrance of the </a:t>
            </a:r>
            <a:r>
              <a:rPr lang="en-US" altLang="ja-JP" dirty="0" err="1"/>
              <a:t>undulator</a:t>
            </a:r>
            <a:r>
              <a:rPr lang="en-US" altLang="ja-JP" dirty="0" smtClean="0"/>
              <a:t>.</a:t>
            </a:r>
          </a:p>
          <a:p>
            <a:pPr lvl="1"/>
            <a:r>
              <a:rPr lang="en-US" altLang="ja-JP" dirty="0" smtClean="0"/>
              <a:t>Orbit difference &lt;~10mm</a:t>
            </a:r>
          </a:p>
          <a:p>
            <a:pPr lvl="1"/>
            <a:r>
              <a:rPr lang="en-US" altLang="ja-JP" dirty="0" smtClean="0"/>
              <a:t>Magnet length &lt; 5m</a:t>
            </a:r>
            <a:endParaRPr lang="en-US" altLang="ja-JP" dirty="0"/>
          </a:p>
          <a:p>
            <a:endParaRPr lang="en-US" altLang="ja-JP" dirty="0" smtClean="0"/>
          </a:p>
          <a:p>
            <a:r>
              <a:rPr lang="en-US" altLang="ja-JP" dirty="0" smtClean="0"/>
              <a:t>Insert </a:t>
            </a:r>
            <a:r>
              <a:rPr lang="en-US" altLang="ja-JP" dirty="0"/>
              <a:t>a space to install later 5Hz pulsed magnets (horizontal kick) just after the </a:t>
            </a:r>
            <a:r>
              <a:rPr lang="en-US" altLang="ja-JP" dirty="0" err="1"/>
              <a:t>undulator</a:t>
            </a:r>
            <a:r>
              <a:rPr lang="en-US" altLang="ja-JP" dirty="0"/>
              <a:t> in order to separate the two beams</a:t>
            </a:r>
            <a:r>
              <a:rPr lang="en-US" altLang="ja-JP" dirty="0" smtClean="0"/>
              <a:t>.</a:t>
            </a:r>
          </a:p>
          <a:p>
            <a:pPr lvl="1"/>
            <a:r>
              <a:rPr lang="en-US" altLang="ja-JP" dirty="0" smtClean="0"/>
              <a:t>Create orbit split ~30cm</a:t>
            </a:r>
          </a:p>
          <a:p>
            <a:pPr lvl="1"/>
            <a:r>
              <a:rPr lang="en-US" altLang="ja-JP" dirty="0" smtClean="0"/>
              <a:t>Magnet length ~30m</a:t>
            </a:r>
          </a:p>
          <a:p>
            <a:pPr lvl="1"/>
            <a:r>
              <a:rPr lang="en-US" altLang="ja-JP" dirty="0" smtClean="0"/>
              <a:t>Both (v-kick and h-kick) 5Hz, 1ms flat-top</a:t>
            </a:r>
            <a:endParaRPr lang="en-US" altLang="ja-JP" dirty="0"/>
          </a:p>
          <a:p>
            <a:endParaRPr lang="en-US" altLang="ja-JP" dirty="0" smtClean="0"/>
          </a:p>
          <a:p>
            <a:r>
              <a:rPr lang="en-US" altLang="ja-JP" dirty="0" smtClean="0"/>
              <a:t>Leave </a:t>
            </a:r>
            <a:r>
              <a:rPr lang="en-US" altLang="ja-JP" dirty="0"/>
              <a:t>a space for the transport line of the spent electron (after producing positron beam) leading to the tune-up dump (about a kilometer long</a:t>
            </a:r>
            <a:r>
              <a:rPr lang="en-US" altLang="ja-JP" dirty="0" smtClean="0"/>
              <a:t>).</a:t>
            </a:r>
          </a:p>
          <a:p>
            <a:pPr lvl="1"/>
            <a:r>
              <a:rPr lang="en-US" altLang="ja-JP" dirty="0" smtClean="0"/>
              <a:t>DC dogleg</a:t>
            </a:r>
            <a:endParaRPr lang="en-US" altLang="ja-JP" dirty="0"/>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7CA106BB-1E40-4BF6-A850-D75946C1DFD6}" type="slidenum">
              <a:rPr kumimoji="1" lang="ja-JP" altLang="en-US" smtClean="0"/>
              <a:t>5</a:t>
            </a:fld>
            <a:endParaRPr kumimoji="1" lang="ja-JP" altLang="en-US"/>
          </a:p>
        </p:txBody>
      </p:sp>
      <p:grpSp>
        <p:nvGrpSpPr>
          <p:cNvPr id="24" name="グループ化 23"/>
          <p:cNvGrpSpPr/>
          <p:nvPr/>
        </p:nvGrpSpPr>
        <p:grpSpPr>
          <a:xfrm>
            <a:off x="3878803" y="2113615"/>
            <a:ext cx="5158294" cy="1046725"/>
            <a:chOff x="25215" y="2294181"/>
            <a:chExt cx="5724084" cy="1768153"/>
          </a:xfrm>
        </p:grpSpPr>
        <p:sp>
          <p:nvSpPr>
            <p:cNvPr id="25" name="正方形/長方形 24"/>
            <p:cNvSpPr/>
            <p:nvPr/>
          </p:nvSpPr>
          <p:spPr>
            <a:xfrm>
              <a:off x="4040421" y="3140439"/>
              <a:ext cx="1708878" cy="3747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矢印コネクタ 25"/>
            <p:cNvCxnSpPr/>
            <p:nvPr/>
          </p:nvCxnSpPr>
          <p:spPr>
            <a:xfrm>
              <a:off x="1079292" y="3327816"/>
              <a:ext cx="337278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フリーフォーム 26"/>
            <p:cNvSpPr/>
            <p:nvPr/>
          </p:nvSpPr>
          <p:spPr>
            <a:xfrm rot="224521">
              <a:off x="1067266" y="2983979"/>
              <a:ext cx="2939002" cy="272543"/>
            </a:xfrm>
            <a:custGeom>
              <a:avLst/>
              <a:gdLst>
                <a:gd name="connsiteX0" fmla="*/ 0 w 2668250"/>
                <a:gd name="connsiteY0" fmla="*/ 54688 h 707593"/>
                <a:gd name="connsiteX1" fmla="*/ 824459 w 2668250"/>
                <a:gd name="connsiteY1" fmla="*/ 24708 h 707593"/>
                <a:gd name="connsiteX2" fmla="*/ 1394086 w 2668250"/>
                <a:gd name="connsiteY2" fmla="*/ 369482 h 707593"/>
                <a:gd name="connsiteX3" fmla="*/ 1843791 w 2668250"/>
                <a:gd name="connsiteY3" fmla="*/ 684275 h 707593"/>
                <a:gd name="connsiteX4" fmla="*/ 2668250 w 2668250"/>
                <a:gd name="connsiteY4" fmla="*/ 684275 h 707593"/>
                <a:gd name="connsiteX5" fmla="*/ 2668250 w 2668250"/>
                <a:gd name="connsiteY5" fmla="*/ 684275 h 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8250" h="707593">
                  <a:moveTo>
                    <a:pt x="0" y="54688"/>
                  </a:moveTo>
                  <a:cubicBezTo>
                    <a:pt x="296055" y="13465"/>
                    <a:pt x="592111" y="-27758"/>
                    <a:pt x="824459" y="24708"/>
                  </a:cubicBezTo>
                  <a:cubicBezTo>
                    <a:pt x="1056807" y="77174"/>
                    <a:pt x="1224197" y="259554"/>
                    <a:pt x="1394086" y="369482"/>
                  </a:cubicBezTo>
                  <a:cubicBezTo>
                    <a:pt x="1563975" y="479410"/>
                    <a:pt x="1631430" y="631810"/>
                    <a:pt x="1843791" y="684275"/>
                  </a:cubicBezTo>
                  <a:cubicBezTo>
                    <a:pt x="2056152" y="736741"/>
                    <a:pt x="2668250" y="684275"/>
                    <a:pt x="2668250" y="684275"/>
                  </a:cubicBezTo>
                  <a:lnTo>
                    <a:pt x="2668250" y="684275"/>
                  </a:ln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079292" y="2294181"/>
              <a:ext cx="2848131" cy="369332"/>
            </a:xfrm>
            <a:prstGeom prst="rect">
              <a:avLst/>
            </a:prstGeom>
            <a:noFill/>
          </p:spPr>
          <p:txBody>
            <a:bodyPr wrap="square" rtlCol="0">
              <a:spAutoFit/>
            </a:bodyPr>
            <a:lstStyle/>
            <a:p>
              <a:r>
                <a:rPr kumimoji="1" lang="en-US" altLang="ja-JP" dirty="0" err="1" smtClean="0"/>
                <a:t>Postron</a:t>
              </a:r>
              <a:r>
                <a:rPr kumimoji="1" lang="en-US" altLang="ja-JP" dirty="0" smtClean="0"/>
                <a:t> production beam</a:t>
              </a:r>
              <a:endParaRPr kumimoji="1" lang="ja-JP" altLang="en-US" dirty="0"/>
            </a:p>
          </p:txBody>
        </p:sp>
        <p:sp>
          <p:nvSpPr>
            <p:cNvPr id="29" name="テキスト ボックス 28"/>
            <p:cNvSpPr txBox="1"/>
            <p:nvPr/>
          </p:nvSpPr>
          <p:spPr>
            <a:xfrm>
              <a:off x="1199214" y="3552669"/>
              <a:ext cx="1783830" cy="369332"/>
            </a:xfrm>
            <a:prstGeom prst="rect">
              <a:avLst/>
            </a:prstGeom>
            <a:noFill/>
          </p:spPr>
          <p:txBody>
            <a:bodyPr wrap="square" rtlCol="0">
              <a:spAutoFit/>
            </a:bodyPr>
            <a:lstStyle/>
            <a:p>
              <a:r>
                <a:rPr kumimoji="1" lang="en-US" altLang="ja-JP" dirty="0" smtClean="0"/>
                <a:t>Colliding beam</a:t>
              </a:r>
              <a:endParaRPr kumimoji="1" lang="ja-JP" altLang="en-US" dirty="0"/>
            </a:p>
          </p:txBody>
        </p:sp>
        <p:sp>
          <p:nvSpPr>
            <p:cNvPr id="30" name="テキスト ボックス 29"/>
            <p:cNvSpPr txBox="1"/>
            <p:nvPr/>
          </p:nvSpPr>
          <p:spPr>
            <a:xfrm>
              <a:off x="4195943" y="2532254"/>
              <a:ext cx="1553356" cy="369332"/>
            </a:xfrm>
            <a:prstGeom prst="rect">
              <a:avLst/>
            </a:prstGeom>
            <a:noFill/>
          </p:spPr>
          <p:txBody>
            <a:bodyPr wrap="square" rtlCol="0">
              <a:spAutoFit/>
            </a:bodyPr>
            <a:lstStyle/>
            <a:p>
              <a:r>
                <a:rPr kumimoji="1" lang="en-US" altLang="ja-JP" dirty="0" err="1" smtClean="0"/>
                <a:t>undulator</a:t>
              </a:r>
              <a:endParaRPr kumimoji="1" lang="ja-JP" altLang="en-US" dirty="0"/>
            </a:p>
          </p:txBody>
        </p:sp>
        <p:sp>
          <p:nvSpPr>
            <p:cNvPr id="31" name="正方形/長方形 30"/>
            <p:cNvSpPr/>
            <p:nvPr/>
          </p:nvSpPr>
          <p:spPr>
            <a:xfrm>
              <a:off x="359764" y="2663513"/>
              <a:ext cx="719528" cy="139882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25215" y="3298116"/>
              <a:ext cx="1265856" cy="623885"/>
            </a:xfrm>
            <a:prstGeom prst="rect">
              <a:avLst/>
            </a:prstGeom>
            <a:noFill/>
          </p:spPr>
          <p:txBody>
            <a:bodyPr wrap="square" rtlCol="0">
              <a:spAutoFit/>
            </a:bodyPr>
            <a:lstStyle/>
            <a:p>
              <a:r>
                <a:rPr kumimoji="1" lang="en-US" altLang="ja-JP" dirty="0" err="1" smtClean="0"/>
                <a:t>Linac</a:t>
              </a:r>
              <a:r>
                <a:rPr kumimoji="1" lang="en-US" altLang="ja-JP" dirty="0" smtClean="0"/>
                <a:t> end</a:t>
              </a:r>
              <a:endParaRPr kumimoji="1" lang="ja-JP" altLang="en-US" dirty="0"/>
            </a:p>
          </p:txBody>
        </p:sp>
      </p:grpSp>
      <p:grpSp>
        <p:nvGrpSpPr>
          <p:cNvPr id="33" name="グループ化 32"/>
          <p:cNvGrpSpPr/>
          <p:nvPr/>
        </p:nvGrpSpPr>
        <p:grpSpPr>
          <a:xfrm>
            <a:off x="5234624" y="3763730"/>
            <a:ext cx="3280726" cy="989351"/>
            <a:chOff x="1342679" y="1034321"/>
            <a:chExt cx="3280726" cy="1265838"/>
          </a:xfrm>
        </p:grpSpPr>
        <p:cxnSp>
          <p:nvCxnSpPr>
            <p:cNvPr id="34" name="直線矢印コネクタ 33"/>
            <p:cNvCxnSpPr/>
            <p:nvPr/>
          </p:nvCxnSpPr>
          <p:spPr>
            <a:xfrm>
              <a:off x="1349115" y="1573967"/>
              <a:ext cx="326785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フリーフォーム 34"/>
            <p:cNvSpPr/>
            <p:nvPr/>
          </p:nvSpPr>
          <p:spPr>
            <a:xfrm rot="276870">
              <a:off x="1342679" y="1705770"/>
              <a:ext cx="3280726" cy="570266"/>
            </a:xfrm>
            <a:custGeom>
              <a:avLst/>
              <a:gdLst>
                <a:gd name="connsiteX0" fmla="*/ 0 w 2733330"/>
                <a:gd name="connsiteY0" fmla="*/ 21199 h 570266"/>
                <a:gd name="connsiteX1" fmla="*/ 539645 w 2733330"/>
                <a:gd name="connsiteY1" fmla="*/ 6209 h 570266"/>
                <a:gd name="connsiteX2" fmla="*/ 1259173 w 2733330"/>
                <a:gd name="connsiteY2" fmla="*/ 111140 h 570266"/>
                <a:gd name="connsiteX3" fmla="*/ 2173573 w 2733330"/>
                <a:gd name="connsiteY3" fmla="*/ 350983 h 570266"/>
                <a:gd name="connsiteX4" fmla="*/ 2668249 w 2733330"/>
                <a:gd name="connsiteY4" fmla="*/ 545855 h 570266"/>
                <a:gd name="connsiteX5" fmla="*/ 2713219 w 2733330"/>
                <a:gd name="connsiteY5" fmla="*/ 560845 h 57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3330" h="570266">
                  <a:moveTo>
                    <a:pt x="0" y="21199"/>
                  </a:moveTo>
                  <a:cubicBezTo>
                    <a:pt x="164891" y="6209"/>
                    <a:pt x="329783" y="-8781"/>
                    <a:pt x="539645" y="6209"/>
                  </a:cubicBezTo>
                  <a:cubicBezTo>
                    <a:pt x="749507" y="21199"/>
                    <a:pt x="986852" y="53678"/>
                    <a:pt x="1259173" y="111140"/>
                  </a:cubicBezTo>
                  <a:cubicBezTo>
                    <a:pt x="1531494" y="168602"/>
                    <a:pt x="1938727" y="278531"/>
                    <a:pt x="2173573" y="350983"/>
                  </a:cubicBezTo>
                  <a:cubicBezTo>
                    <a:pt x="2408419" y="423435"/>
                    <a:pt x="2578308" y="510878"/>
                    <a:pt x="2668249" y="545855"/>
                  </a:cubicBezTo>
                  <a:cubicBezTo>
                    <a:pt x="2758190" y="580832"/>
                    <a:pt x="2735704" y="570838"/>
                    <a:pt x="2713219" y="560845"/>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1919995" y="1034321"/>
              <a:ext cx="2596674" cy="369332"/>
            </a:xfrm>
            <a:prstGeom prst="rect">
              <a:avLst/>
            </a:prstGeom>
            <a:noFill/>
          </p:spPr>
          <p:txBody>
            <a:bodyPr wrap="square" rtlCol="0">
              <a:spAutoFit/>
            </a:bodyPr>
            <a:lstStyle/>
            <a:p>
              <a:r>
                <a:rPr kumimoji="1" lang="en-US" altLang="ja-JP" dirty="0" smtClean="0"/>
                <a:t>Colliding beam</a:t>
              </a:r>
              <a:endParaRPr kumimoji="1" lang="ja-JP" altLang="en-US" dirty="0"/>
            </a:p>
          </p:txBody>
        </p:sp>
        <p:sp>
          <p:nvSpPr>
            <p:cNvPr id="37" name="テキスト ボックス 36"/>
            <p:cNvSpPr txBox="1"/>
            <p:nvPr/>
          </p:nvSpPr>
          <p:spPr>
            <a:xfrm rot="789806">
              <a:off x="1657350" y="1930827"/>
              <a:ext cx="1730427" cy="369332"/>
            </a:xfrm>
            <a:prstGeom prst="rect">
              <a:avLst/>
            </a:prstGeom>
            <a:noFill/>
          </p:spPr>
          <p:txBody>
            <a:bodyPr wrap="square" rtlCol="0">
              <a:spAutoFit/>
            </a:bodyPr>
            <a:lstStyle/>
            <a:p>
              <a:r>
                <a:rPr kumimoji="1" lang="en-US" altLang="ja-JP" dirty="0" smtClean="0"/>
                <a:t>Spent electron</a:t>
              </a:r>
              <a:endParaRPr kumimoji="1" lang="ja-JP" altLang="en-US" dirty="0"/>
            </a:p>
          </p:txBody>
        </p:sp>
      </p:grpSp>
    </p:spTree>
    <p:extLst>
      <p:ext uri="{BB962C8B-B14F-4D97-AF65-F5344CB8AC3E}">
        <p14:creationId xmlns:p14="http://schemas.microsoft.com/office/powerpoint/2010/main" val="2950677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2432" y="23691"/>
            <a:ext cx="7886700" cy="496741"/>
          </a:xfrm>
        </p:spPr>
        <p:txBody>
          <a:bodyPr>
            <a:normAutofit fontScale="90000"/>
          </a:bodyPr>
          <a:lstStyle/>
          <a:p>
            <a:endParaRPr kumimoji="1" lang="ja-JP" altLang="en-US"/>
          </a:p>
        </p:txBody>
      </p:sp>
      <p:sp>
        <p:nvSpPr>
          <p:cNvPr id="3" name="コンテンツ プレースホルダー 2"/>
          <p:cNvSpPr>
            <a:spLocks noGrp="1"/>
          </p:cNvSpPr>
          <p:nvPr>
            <p:ph idx="1"/>
          </p:nvPr>
        </p:nvSpPr>
        <p:spPr>
          <a:xfrm>
            <a:off x="564450" y="670558"/>
            <a:ext cx="7886700" cy="903720"/>
          </a:xfrm>
        </p:spPr>
        <p:txBody>
          <a:bodyPr/>
          <a:lstStyle/>
          <a:p>
            <a:r>
              <a:rPr kumimoji="1" lang="en-US" altLang="ja-JP" dirty="0" smtClean="0"/>
              <a:t>Sp</a:t>
            </a:r>
            <a:r>
              <a:rPr lang="en-US" altLang="ja-JP" dirty="0" smtClean="0"/>
              <a:t>ace for the red parts should be prepared</a:t>
            </a:r>
            <a:endParaRPr kumimoji="1" lang="ja-JP" altLang="en-US" dirty="0"/>
          </a:p>
        </p:txBody>
      </p:sp>
      <p:grpSp>
        <p:nvGrpSpPr>
          <p:cNvPr id="4" name="グループ化 3"/>
          <p:cNvGrpSpPr/>
          <p:nvPr/>
        </p:nvGrpSpPr>
        <p:grpSpPr>
          <a:xfrm>
            <a:off x="254000" y="1255167"/>
            <a:ext cx="8908472" cy="2291976"/>
            <a:chOff x="0" y="3380509"/>
            <a:chExt cx="8908472" cy="2291976"/>
          </a:xfrm>
        </p:grpSpPr>
        <p:cxnSp>
          <p:nvCxnSpPr>
            <p:cNvPr id="5" name="直線コネクタ 4"/>
            <p:cNvCxnSpPr/>
            <p:nvPr/>
          </p:nvCxnSpPr>
          <p:spPr>
            <a:xfrm>
              <a:off x="628650" y="3920836"/>
              <a:ext cx="348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211782" y="3893127"/>
              <a:ext cx="2272145"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3311236" y="3796145"/>
              <a:ext cx="387928" cy="27709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大波 8"/>
            <p:cNvSpPr/>
            <p:nvPr/>
          </p:nvSpPr>
          <p:spPr>
            <a:xfrm rot="1527801">
              <a:off x="3689188" y="4026586"/>
              <a:ext cx="1638606" cy="463541"/>
            </a:xfrm>
            <a:prstGeom prst="wave">
              <a:avLst>
                <a:gd name="adj1" fmla="val 20000"/>
                <a:gd name="adj2" fmla="val 1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p:cNvCxnSpPr/>
            <p:nvPr/>
          </p:nvCxnSpPr>
          <p:spPr>
            <a:xfrm>
              <a:off x="5165436" y="4599709"/>
              <a:ext cx="211974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1787236" y="3796145"/>
              <a:ext cx="1413164" cy="277091"/>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1373908" y="3796145"/>
              <a:ext cx="288638" cy="27709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17814" y="3796145"/>
              <a:ext cx="756804" cy="27709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6483927" y="3696854"/>
              <a:ext cx="45719" cy="376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6687126" y="3754003"/>
              <a:ext cx="872837" cy="2620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a:stCxn id="15" idx="1"/>
            </p:cNvCxnSpPr>
            <p:nvPr/>
          </p:nvCxnSpPr>
          <p:spPr>
            <a:xfrm flipV="1">
              <a:off x="6483927" y="3885044"/>
              <a:ext cx="1842655"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曲線コネクタ 19"/>
            <p:cNvCxnSpPr/>
            <p:nvPr/>
          </p:nvCxnSpPr>
          <p:spPr>
            <a:xfrm>
              <a:off x="3305060" y="3934690"/>
              <a:ext cx="1702896" cy="1302328"/>
            </a:xfrm>
            <a:prstGeom prst="curvedConnector3">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5007956" y="5264727"/>
              <a:ext cx="1993815" cy="0"/>
            </a:xfrm>
            <a:prstGeom prst="line">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7405254" y="4405745"/>
              <a:ext cx="1110096" cy="369332"/>
            </a:xfrm>
            <a:prstGeom prst="rect">
              <a:avLst/>
            </a:prstGeom>
            <a:noFill/>
          </p:spPr>
          <p:txBody>
            <a:bodyPr wrap="square" rtlCol="0">
              <a:spAutoFit/>
            </a:bodyPr>
            <a:lstStyle/>
            <a:p>
              <a:r>
                <a:rPr kumimoji="1" lang="en-US" altLang="ja-JP" dirty="0" smtClean="0"/>
                <a:t>To BDS</a:t>
              </a:r>
              <a:endParaRPr kumimoji="1" lang="ja-JP" altLang="en-US" dirty="0"/>
            </a:p>
          </p:txBody>
        </p:sp>
        <p:sp>
          <p:nvSpPr>
            <p:cNvPr id="25" name="テキスト ボックス 24"/>
            <p:cNvSpPr txBox="1"/>
            <p:nvPr/>
          </p:nvSpPr>
          <p:spPr>
            <a:xfrm>
              <a:off x="7038397" y="5040744"/>
              <a:ext cx="1870075" cy="369332"/>
            </a:xfrm>
            <a:prstGeom prst="rect">
              <a:avLst/>
            </a:prstGeom>
            <a:noFill/>
          </p:spPr>
          <p:txBody>
            <a:bodyPr wrap="square" rtlCol="0">
              <a:spAutoFit/>
            </a:bodyPr>
            <a:lstStyle/>
            <a:p>
              <a:r>
                <a:rPr kumimoji="1" lang="en-US" altLang="ja-JP" dirty="0" smtClean="0"/>
                <a:t>To tune-up dump</a:t>
              </a:r>
              <a:endParaRPr kumimoji="1" lang="ja-JP" altLang="en-US" dirty="0"/>
            </a:p>
          </p:txBody>
        </p:sp>
        <p:cxnSp>
          <p:nvCxnSpPr>
            <p:cNvPr id="27" name="直線矢印コネクタ 26"/>
            <p:cNvCxnSpPr>
              <a:endCxn id="13" idx="2"/>
            </p:cNvCxnSpPr>
            <p:nvPr/>
          </p:nvCxnSpPr>
          <p:spPr>
            <a:xfrm flipV="1">
              <a:off x="1216428" y="4073236"/>
              <a:ext cx="301799" cy="33250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49965" y="4401004"/>
              <a:ext cx="1782041" cy="369332"/>
            </a:xfrm>
            <a:prstGeom prst="rect">
              <a:avLst/>
            </a:prstGeom>
            <a:noFill/>
          </p:spPr>
          <p:txBody>
            <a:bodyPr wrap="square" rtlCol="0">
              <a:spAutoFit/>
            </a:bodyPr>
            <a:lstStyle/>
            <a:p>
              <a:r>
                <a:rPr kumimoji="1" lang="en-US" altLang="ja-JP" dirty="0" smtClean="0"/>
                <a:t>Pulsed V-bend</a:t>
              </a:r>
              <a:endParaRPr kumimoji="1" lang="ja-JP" altLang="en-US" dirty="0"/>
            </a:p>
          </p:txBody>
        </p:sp>
        <p:cxnSp>
          <p:nvCxnSpPr>
            <p:cNvPr id="30" name="直線矢印コネクタ 29"/>
            <p:cNvCxnSpPr/>
            <p:nvPr/>
          </p:nvCxnSpPr>
          <p:spPr>
            <a:xfrm flipV="1">
              <a:off x="2654300" y="3971637"/>
              <a:ext cx="921327" cy="1112981"/>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1585192" y="5140036"/>
              <a:ext cx="1719868" cy="369332"/>
            </a:xfrm>
            <a:prstGeom prst="rect">
              <a:avLst/>
            </a:prstGeom>
            <a:noFill/>
          </p:spPr>
          <p:txBody>
            <a:bodyPr wrap="square" rtlCol="0">
              <a:spAutoFit/>
            </a:bodyPr>
            <a:lstStyle/>
            <a:p>
              <a:r>
                <a:rPr kumimoji="1" lang="en-US" altLang="ja-JP" dirty="0" smtClean="0"/>
                <a:t>Pulsed H-bend</a:t>
              </a:r>
              <a:endParaRPr kumimoji="1" lang="ja-JP" altLang="en-US" dirty="0"/>
            </a:p>
          </p:txBody>
        </p:sp>
        <p:sp>
          <p:nvSpPr>
            <p:cNvPr id="33" name="テキスト ボックス 32"/>
            <p:cNvSpPr txBox="1"/>
            <p:nvPr/>
          </p:nvSpPr>
          <p:spPr>
            <a:xfrm>
              <a:off x="2022764" y="3380509"/>
              <a:ext cx="1282296" cy="369332"/>
            </a:xfrm>
            <a:prstGeom prst="rect">
              <a:avLst/>
            </a:prstGeom>
            <a:noFill/>
          </p:spPr>
          <p:txBody>
            <a:bodyPr wrap="square" rtlCol="0">
              <a:spAutoFit/>
            </a:bodyPr>
            <a:lstStyle/>
            <a:p>
              <a:r>
                <a:rPr kumimoji="1" lang="en-US" altLang="ja-JP" dirty="0" err="1" smtClean="0"/>
                <a:t>undulator</a:t>
              </a:r>
              <a:endParaRPr kumimoji="1" lang="ja-JP" altLang="en-US" dirty="0"/>
            </a:p>
          </p:txBody>
        </p:sp>
        <p:sp>
          <p:nvSpPr>
            <p:cNvPr id="34" name="テキスト ボックス 33"/>
            <p:cNvSpPr txBox="1"/>
            <p:nvPr/>
          </p:nvSpPr>
          <p:spPr>
            <a:xfrm>
              <a:off x="0" y="3412960"/>
              <a:ext cx="1328189" cy="369332"/>
            </a:xfrm>
            <a:prstGeom prst="rect">
              <a:avLst/>
            </a:prstGeom>
            <a:noFill/>
          </p:spPr>
          <p:txBody>
            <a:bodyPr wrap="square" rtlCol="0">
              <a:spAutoFit/>
            </a:bodyPr>
            <a:lstStyle/>
            <a:p>
              <a:r>
                <a:rPr lang="en-US" altLang="ja-JP" dirty="0"/>
                <a:t>e</a:t>
              </a:r>
              <a:r>
                <a:rPr kumimoji="1" lang="en-US" altLang="ja-JP" dirty="0" smtClean="0"/>
                <a:t>-</a:t>
              </a:r>
              <a:r>
                <a:rPr kumimoji="1" lang="en-US" altLang="ja-JP" dirty="0" err="1" smtClean="0"/>
                <a:t>Linac</a:t>
              </a:r>
              <a:r>
                <a:rPr kumimoji="1" lang="en-US" altLang="ja-JP" dirty="0" smtClean="0"/>
                <a:t> end</a:t>
              </a:r>
              <a:endParaRPr kumimoji="1" lang="ja-JP" altLang="en-US" dirty="0"/>
            </a:p>
          </p:txBody>
        </p:sp>
        <p:sp>
          <p:nvSpPr>
            <p:cNvPr id="35" name="テキスト ボックス 34"/>
            <p:cNvSpPr txBox="1"/>
            <p:nvPr/>
          </p:nvSpPr>
          <p:spPr>
            <a:xfrm rot="1308382">
              <a:off x="3563960" y="5303153"/>
              <a:ext cx="2845263" cy="369332"/>
            </a:xfrm>
            <a:prstGeom prst="rect">
              <a:avLst/>
            </a:prstGeom>
            <a:noFill/>
          </p:spPr>
          <p:txBody>
            <a:bodyPr wrap="square" rtlCol="0">
              <a:spAutoFit/>
            </a:bodyPr>
            <a:lstStyle/>
            <a:p>
              <a:r>
                <a:rPr kumimoji="1" lang="en-US" altLang="ja-JP" dirty="0" smtClean="0"/>
                <a:t>Dog-leg for spent electron</a:t>
              </a:r>
              <a:endParaRPr kumimoji="1" lang="ja-JP" altLang="en-US" dirty="0"/>
            </a:p>
          </p:txBody>
        </p:sp>
        <p:sp>
          <p:nvSpPr>
            <p:cNvPr id="36" name="テキスト ボックス 35"/>
            <p:cNvSpPr txBox="1"/>
            <p:nvPr/>
          </p:nvSpPr>
          <p:spPr>
            <a:xfrm rot="1912511">
              <a:off x="4524388" y="3986435"/>
              <a:ext cx="1895903" cy="646331"/>
            </a:xfrm>
            <a:prstGeom prst="rect">
              <a:avLst/>
            </a:prstGeom>
            <a:noFill/>
          </p:spPr>
          <p:txBody>
            <a:bodyPr wrap="square" rtlCol="0">
              <a:spAutoFit/>
            </a:bodyPr>
            <a:lstStyle/>
            <a:p>
              <a:r>
                <a:rPr kumimoji="1" lang="en-US" altLang="ja-JP" dirty="0" smtClean="0"/>
                <a:t>Dog-leg for colliding electron</a:t>
              </a:r>
              <a:endParaRPr kumimoji="1" lang="ja-JP" altLang="en-US" dirty="0"/>
            </a:p>
          </p:txBody>
        </p:sp>
      </p:grpSp>
      <p:sp>
        <p:nvSpPr>
          <p:cNvPr id="6" name="日付プレースホルダー 5"/>
          <p:cNvSpPr>
            <a:spLocks noGrp="1"/>
          </p:cNvSpPr>
          <p:nvPr>
            <p:ph type="dt" sz="half" idx="10"/>
          </p:nvPr>
        </p:nvSpPr>
        <p:spPr/>
        <p:txBody>
          <a:bodyPr/>
          <a:lstStyle/>
          <a:p>
            <a:r>
              <a:rPr kumimoji="1" lang="en-US" altLang="ja-JP" smtClean="0"/>
              <a:t>2016/3/8 TB, 10Hz</a:t>
            </a:r>
            <a:endParaRPr kumimoji="1" lang="ja-JP" altLang="en-US"/>
          </a:p>
        </p:txBody>
      </p:sp>
      <p:sp>
        <p:nvSpPr>
          <p:cNvPr id="10" name="スライド番号プレースホルダー 9"/>
          <p:cNvSpPr>
            <a:spLocks noGrp="1"/>
          </p:cNvSpPr>
          <p:nvPr>
            <p:ph type="sldNum" sz="quarter" idx="12"/>
          </p:nvPr>
        </p:nvSpPr>
        <p:spPr/>
        <p:txBody>
          <a:bodyPr/>
          <a:lstStyle/>
          <a:p>
            <a:fld id="{940CA30C-0478-4A36-B1F9-82424B50C591}" type="slidenum">
              <a:rPr kumimoji="1" lang="ja-JP" altLang="en-US" smtClean="0"/>
              <a:t>6</a:t>
            </a:fld>
            <a:endParaRPr kumimoji="1" lang="ja-JP" altLang="en-US"/>
          </a:p>
        </p:txBody>
      </p:sp>
      <p:sp>
        <p:nvSpPr>
          <p:cNvPr id="31" name="コンテンツ プレースホルダー 2"/>
          <p:cNvSpPr txBox="1">
            <a:spLocks/>
          </p:cNvSpPr>
          <p:nvPr/>
        </p:nvSpPr>
        <p:spPr>
          <a:xfrm>
            <a:off x="467158" y="3908714"/>
            <a:ext cx="7886700" cy="2364965"/>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smtClean="0"/>
              <a:t>If IP is considered to be the fixed point</a:t>
            </a:r>
          </a:p>
          <a:p>
            <a:r>
              <a:rPr lang="en-US" altLang="ja-JP" dirty="0" err="1" smtClean="0"/>
              <a:t>Undulator</a:t>
            </a:r>
            <a:r>
              <a:rPr lang="en-US" altLang="ja-JP" dirty="0" smtClean="0"/>
              <a:t> must  be shifted upstream by ~30m</a:t>
            </a:r>
          </a:p>
          <a:p>
            <a:r>
              <a:rPr lang="en-US" altLang="ja-JP" dirty="0" smtClean="0"/>
              <a:t>Whether the space for </a:t>
            </a:r>
            <a:r>
              <a:rPr lang="en-US" altLang="ja-JP" dirty="0" err="1" smtClean="0"/>
              <a:t>linac</a:t>
            </a:r>
            <a:r>
              <a:rPr lang="en-US" altLang="ja-JP" dirty="0" smtClean="0"/>
              <a:t> extension (1.5km) be decreased by ~(30+5) m or not can be decided any time</a:t>
            </a:r>
          </a:p>
          <a:p>
            <a:r>
              <a:rPr lang="en-US" altLang="ja-JP" dirty="0" smtClean="0"/>
              <a:t>Field of pulsed magnet (5Hz, 1ms flat-top)</a:t>
            </a:r>
          </a:p>
          <a:p>
            <a:pPr lvl="1"/>
            <a:r>
              <a:rPr lang="en-US" altLang="ja-JP" dirty="0" smtClean="0"/>
              <a:t>1Tesla seems to be OK, but may be too strong</a:t>
            </a:r>
            <a:endParaRPr lang="ja-JP" altLang="en-US" dirty="0"/>
          </a:p>
        </p:txBody>
      </p:sp>
    </p:spTree>
    <p:extLst>
      <p:ext uri="{BB962C8B-B14F-4D97-AF65-F5344CB8AC3E}">
        <p14:creationId xmlns:p14="http://schemas.microsoft.com/office/powerpoint/2010/main" val="1140434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49902"/>
            <a:ext cx="7886700" cy="641549"/>
          </a:xfrm>
          <a:solidFill>
            <a:schemeClr val="accent5">
              <a:lumMod val="20000"/>
              <a:lumOff val="80000"/>
            </a:schemeClr>
          </a:solidFill>
        </p:spPr>
        <p:txBody>
          <a:bodyPr>
            <a:normAutofit fontScale="90000"/>
          </a:bodyPr>
          <a:lstStyle/>
          <a:p>
            <a:r>
              <a:rPr kumimoji="1" lang="en-US" altLang="ja-JP" dirty="0" smtClean="0"/>
              <a:t>Beam Dynamics for E</a:t>
            </a:r>
            <a:r>
              <a:rPr kumimoji="1" lang="en-US" altLang="ja-JP" baseline="-25000" dirty="0" smtClean="0"/>
              <a:t>CM</a:t>
            </a:r>
            <a:r>
              <a:rPr kumimoji="1" lang="en-US" altLang="ja-JP" dirty="0" smtClean="0"/>
              <a:t>=200GeV</a:t>
            </a:r>
            <a:endParaRPr kumimoji="1" lang="ja-JP" altLang="en-US" dirty="0"/>
          </a:p>
        </p:txBody>
      </p:sp>
      <p:sp>
        <p:nvSpPr>
          <p:cNvPr id="3" name="コンテンツ プレースホルダー 2"/>
          <p:cNvSpPr>
            <a:spLocks noGrp="1"/>
          </p:cNvSpPr>
          <p:nvPr>
            <p:ph idx="1"/>
          </p:nvPr>
        </p:nvSpPr>
        <p:spPr>
          <a:xfrm>
            <a:off x="628650" y="796857"/>
            <a:ext cx="7886700" cy="2036619"/>
          </a:xfrm>
        </p:spPr>
        <p:txBody>
          <a:bodyPr>
            <a:normAutofit fontScale="85000" lnSpcReduction="20000"/>
          </a:bodyPr>
          <a:lstStyle/>
          <a:p>
            <a:r>
              <a:rPr lang="en-US" altLang="ja-JP" dirty="0"/>
              <a:t>Colliding beam </a:t>
            </a:r>
            <a:r>
              <a:rPr lang="en-US" altLang="ja-JP" dirty="0" smtClean="0"/>
              <a:t>100GeV (low gradient)</a:t>
            </a:r>
            <a:endParaRPr lang="ja-JP" altLang="en-US" dirty="0"/>
          </a:p>
          <a:p>
            <a:r>
              <a:rPr kumimoji="1" lang="en-US" altLang="ja-JP" dirty="0" smtClean="0"/>
              <a:t>Positron production beam </a:t>
            </a:r>
            <a:r>
              <a:rPr kumimoji="1" lang="en-US" altLang="ja-JP" dirty="0" smtClean="0">
                <a:solidFill>
                  <a:srgbClr val="FF0000"/>
                </a:solidFill>
              </a:rPr>
              <a:t>150GeV (red)  </a:t>
            </a:r>
            <a:r>
              <a:rPr kumimoji="1" lang="en-US" altLang="ja-JP" dirty="0" smtClean="0"/>
              <a:t>&amp; 250GeV (black)</a:t>
            </a:r>
          </a:p>
          <a:p>
            <a:r>
              <a:rPr lang="en-US" altLang="ja-JP" dirty="0" smtClean="0"/>
              <a:t>Injection energy 15GeV</a:t>
            </a:r>
          </a:p>
          <a:p>
            <a:r>
              <a:rPr lang="en-US" altLang="ja-JP" dirty="0" err="1" smtClean="0"/>
              <a:t>Linac</a:t>
            </a:r>
            <a:r>
              <a:rPr lang="en-US" altLang="ja-JP" dirty="0" smtClean="0"/>
              <a:t> </a:t>
            </a:r>
            <a:r>
              <a:rPr lang="en-US" altLang="ja-JP" dirty="0" err="1" smtClean="0"/>
              <a:t>steerings</a:t>
            </a:r>
            <a:r>
              <a:rPr lang="en-US" altLang="ja-JP" dirty="0" smtClean="0"/>
              <a:t> tuned for 100GeV beam</a:t>
            </a:r>
          </a:p>
          <a:p>
            <a:r>
              <a:rPr lang="en-US" altLang="ja-JP" dirty="0" smtClean="0"/>
              <a:t>Vertical offset of 150GeV beam ~1mm</a:t>
            </a:r>
          </a:p>
        </p:txBody>
      </p:sp>
      <p:pic>
        <p:nvPicPr>
          <p:cNvPr id="4" name="図 3"/>
          <p:cNvPicPr>
            <a:picLocks noChangeAspect="1"/>
          </p:cNvPicPr>
          <p:nvPr/>
        </p:nvPicPr>
        <p:blipFill>
          <a:blip r:embed="rId2"/>
          <a:stretch>
            <a:fillRect/>
          </a:stretch>
        </p:blipFill>
        <p:spPr>
          <a:xfrm>
            <a:off x="655219" y="2838881"/>
            <a:ext cx="6055561" cy="3888000"/>
          </a:xfrm>
          <a:prstGeom prst="rect">
            <a:avLst/>
          </a:prstGeom>
        </p:spPr>
      </p:pic>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スライド番号プレースホルダー 5"/>
          <p:cNvSpPr>
            <a:spLocks noGrp="1"/>
          </p:cNvSpPr>
          <p:nvPr>
            <p:ph type="sldNum" sz="quarter" idx="12"/>
          </p:nvPr>
        </p:nvSpPr>
        <p:spPr/>
        <p:txBody>
          <a:bodyPr/>
          <a:lstStyle/>
          <a:p>
            <a:fld id="{940CA30C-0478-4A36-B1F9-82424B50C591}" type="slidenum">
              <a:rPr kumimoji="1" lang="ja-JP" altLang="en-US" smtClean="0"/>
              <a:t>7</a:t>
            </a:fld>
            <a:endParaRPr kumimoji="1" lang="ja-JP" altLang="en-US"/>
          </a:p>
        </p:txBody>
      </p:sp>
      <p:sp>
        <p:nvSpPr>
          <p:cNvPr id="7" name="テキスト ボックス 6"/>
          <p:cNvSpPr txBox="1"/>
          <p:nvPr/>
        </p:nvSpPr>
        <p:spPr>
          <a:xfrm>
            <a:off x="7075357" y="4931764"/>
            <a:ext cx="1439993" cy="923330"/>
          </a:xfrm>
          <a:prstGeom prst="rect">
            <a:avLst/>
          </a:prstGeom>
          <a:noFill/>
          <a:ln>
            <a:solidFill>
              <a:schemeClr val="accent1"/>
            </a:solidFill>
          </a:ln>
        </p:spPr>
        <p:txBody>
          <a:bodyPr wrap="square" rtlCol="0">
            <a:spAutoFit/>
          </a:bodyPr>
          <a:lstStyle/>
          <a:p>
            <a:r>
              <a:rPr kumimoji="1" lang="en-US" altLang="ja-JP" dirty="0" smtClean="0"/>
              <a:t>Kubo</a:t>
            </a:r>
          </a:p>
          <a:p>
            <a:r>
              <a:rPr kumimoji="1" lang="en-US" altLang="ja-JP" dirty="0" smtClean="0"/>
              <a:t> Jan.2011</a:t>
            </a:r>
          </a:p>
          <a:p>
            <a:r>
              <a:rPr lang="en-US" altLang="ja-JP" dirty="0" smtClean="0"/>
              <a:t>&amp; Feb.2016</a:t>
            </a:r>
            <a:endParaRPr kumimoji="1" lang="ja-JP" altLang="en-US" dirty="0"/>
          </a:p>
        </p:txBody>
      </p:sp>
    </p:spTree>
    <p:extLst>
      <p:ext uri="{BB962C8B-B14F-4D97-AF65-F5344CB8AC3E}">
        <p14:creationId xmlns:p14="http://schemas.microsoft.com/office/powerpoint/2010/main" val="2468984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11127"/>
            <a:ext cx="7886700" cy="564264"/>
          </a:xfrm>
          <a:solidFill>
            <a:schemeClr val="accent5">
              <a:lumMod val="20000"/>
              <a:lumOff val="80000"/>
            </a:schemeClr>
          </a:solidFill>
        </p:spPr>
        <p:txBody>
          <a:bodyPr>
            <a:normAutofit fontScale="90000"/>
          </a:bodyPr>
          <a:lstStyle/>
          <a:p>
            <a:r>
              <a:rPr kumimoji="1" lang="en-US" altLang="ja-JP" dirty="0" smtClean="0"/>
              <a:t>Emittance Increase for 150GeV beam</a:t>
            </a:r>
            <a:endParaRPr kumimoji="1" lang="ja-JP" altLang="en-US" dirty="0"/>
          </a:p>
        </p:txBody>
      </p:sp>
      <p:sp>
        <p:nvSpPr>
          <p:cNvPr id="3" name="コンテンツ プレースホルダー 2"/>
          <p:cNvSpPr>
            <a:spLocks noGrp="1"/>
          </p:cNvSpPr>
          <p:nvPr>
            <p:ph idx="1"/>
          </p:nvPr>
        </p:nvSpPr>
        <p:spPr>
          <a:xfrm>
            <a:off x="733581" y="675391"/>
            <a:ext cx="7886700" cy="864576"/>
          </a:xfrm>
        </p:spPr>
        <p:txBody>
          <a:bodyPr>
            <a:normAutofit fontScale="92500" lnSpcReduction="10000"/>
          </a:bodyPr>
          <a:lstStyle/>
          <a:p>
            <a:r>
              <a:rPr lang="en-US" altLang="ja-JP" dirty="0"/>
              <a:t>V</a:t>
            </a:r>
            <a:r>
              <a:rPr kumimoji="1" lang="en-US" altLang="ja-JP" dirty="0" smtClean="0"/>
              <a:t>ertical emittance   </a:t>
            </a:r>
            <a:r>
              <a:rPr kumimoji="1" lang="en-US" altLang="ja-JP" dirty="0" err="1" smtClean="0">
                <a:latin typeface="Symbol" panose="05050102010706020507" pitchFamily="18" charset="2"/>
              </a:rPr>
              <a:t>ge</a:t>
            </a:r>
            <a:r>
              <a:rPr kumimoji="1" lang="en-US" altLang="ja-JP" baseline="-25000" dirty="0" err="1" smtClean="0"/>
              <a:t>y</a:t>
            </a:r>
            <a:r>
              <a:rPr kumimoji="1" lang="en-US" altLang="ja-JP" dirty="0" smtClean="0"/>
              <a:t> ~ 1</a:t>
            </a:r>
            <a:r>
              <a:rPr kumimoji="1" lang="en-US" altLang="ja-JP" dirty="0" smtClean="0">
                <a:latin typeface="Symbol" panose="05050102010706020507" pitchFamily="18" charset="2"/>
              </a:rPr>
              <a:t>m</a:t>
            </a:r>
            <a:r>
              <a:rPr kumimoji="1" lang="en-US" altLang="ja-JP" dirty="0" smtClean="0"/>
              <a:t>m (50 x nominal)</a:t>
            </a:r>
          </a:p>
          <a:p>
            <a:r>
              <a:rPr lang="en-US" altLang="ja-JP" dirty="0" smtClean="0"/>
              <a:t>Still tolerable for positron production</a:t>
            </a:r>
            <a:endParaRPr kumimoji="1" lang="en-US" altLang="ja-JP" dirty="0" smtClean="0"/>
          </a:p>
          <a:p>
            <a:endParaRPr kumimoji="1" lang="ja-JP" altLang="en-US" dirty="0"/>
          </a:p>
        </p:txBody>
      </p:sp>
      <p:pic>
        <p:nvPicPr>
          <p:cNvPr id="4" name="図 3"/>
          <p:cNvPicPr>
            <a:picLocks noChangeAspect="1"/>
          </p:cNvPicPr>
          <p:nvPr/>
        </p:nvPicPr>
        <p:blipFill>
          <a:blip r:embed="rId2"/>
          <a:stretch>
            <a:fillRect/>
          </a:stretch>
        </p:blipFill>
        <p:spPr>
          <a:xfrm>
            <a:off x="2099561" y="1532184"/>
            <a:ext cx="6415790" cy="5107377"/>
          </a:xfrm>
          <a:prstGeom prst="rect">
            <a:avLst/>
          </a:prstGeom>
        </p:spPr>
      </p:pic>
      <p:sp>
        <p:nvSpPr>
          <p:cNvPr id="5" name="日付プレースホルダー 4"/>
          <p:cNvSpPr>
            <a:spLocks noGrp="1"/>
          </p:cNvSpPr>
          <p:nvPr>
            <p:ph type="dt" sz="half" idx="10"/>
          </p:nvPr>
        </p:nvSpPr>
        <p:spPr/>
        <p:txBody>
          <a:bodyPr/>
          <a:lstStyle/>
          <a:p>
            <a:r>
              <a:rPr kumimoji="1" lang="en-US" altLang="ja-JP" smtClean="0"/>
              <a:t>2016/3/8 TB, 10Hz</a:t>
            </a:r>
            <a:endParaRPr kumimoji="1" lang="ja-JP" altLang="en-US"/>
          </a:p>
        </p:txBody>
      </p:sp>
      <p:sp>
        <p:nvSpPr>
          <p:cNvPr id="6" name="スライド番号プレースホルダー 5"/>
          <p:cNvSpPr>
            <a:spLocks noGrp="1"/>
          </p:cNvSpPr>
          <p:nvPr>
            <p:ph type="sldNum" sz="quarter" idx="12"/>
          </p:nvPr>
        </p:nvSpPr>
        <p:spPr/>
        <p:txBody>
          <a:bodyPr/>
          <a:lstStyle/>
          <a:p>
            <a:fld id="{7CA106BB-1E40-4BF6-A850-D75946C1DFD6}" type="slidenum">
              <a:rPr kumimoji="1" lang="ja-JP" altLang="en-US" smtClean="0"/>
              <a:t>8</a:t>
            </a:fld>
            <a:endParaRPr kumimoji="1" lang="ja-JP" altLang="en-US"/>
          </a:p>
        </p:txBody>
      </p:sp>
      <p:sp>
        <p:nvSpPr>
          <p:cNvPr id="7" name="テキスト ボックス 6"/>
          <p:cNvSpPr txBox="1"/>
          <p:nvPr/>
        </p:nvSpPr>
        <p:spPr>
          <a:xfrm>
            <a:off x="1088140" y="5053109"/>
            <a:ext cx="884420" cy="369332"/>
          </a:xfrm>
          <a:prstGeom prst="rect">
            <a:avLst/>
          </a:prstGeom>
          <a:noFill/>
          <a:ln>
            <a:solidFill>
              <a:schemeClr val="accent1"/>
            </a:solidFill>
          </a:ln>
        </p:spPr>
        <p:txBody>
          <a:bodyPr wrap="square" rtlCol="0">
            <a:spAutoFit/>
          </a:bodyPr>
          <a:lstStyle/>
          <a:p>
            <a:r>
              <a:rPr kumimoji="1" lang="en-US" altLang="ja-JP" dirty="0" smtClean="0"/>
              <a:t>Kubo</a:t>
            </a:r>
            <a:endParaRPr kumimoji="1" lang="ja-JP" altLang="en-US" dirty="0"/>
          </a:p>
        </p:txBody>
      </p:sp>
    </p:spTree>
    <p:extLst>
      <p:ext uri="{BB962C8B-B14F-4D97-AF65-F5344CB8AC3E}">
        <p14:creationId xmlns:p14="http://schemas.microsoft.com/office/powerpoint/2010/main" val="2079674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49" y="365126"/>
            <a:ext cx="8230537" cy="1104177"/>
          </a:xfrm>
          <a:solidFill>
            <a:schemeClr val="accent5">
              <a:lumMod val="20000"/>
              <a:lumOff val="80000"/>
            </a:schemeClr>
          </a:solidFill>
        </p:spPr>
        <p:txBody>
          <a:bodyPr>
            <a:normAutofit fontScale="90000"/>
          </a:bodyPr>
          <a:lstStyle/>
          <a:p>
            <a:r>
              <a:rPr kumimoji="1" lang="en-US" altLang="ja-JP" dirty="0" err="1" smtClean="0"/>
              <a:t>Undulator</a:t>
            </a:r>
            <a:r>
              <a:rPr kumimoji="1" lang="en-US" altLang="ja-JP" dirty="0" smtClean="0"/>
              <a:t> Resistive Wake for the Colliding Beam </a:t>
            </a:r>
            <a:r>
              <a:rPr kumimoji="1" lang="en-US" altLang="ja-JP" sz="2700" dirty="0" smtClean="0"/>
              <a:t>(old results by Kubo)</a:t>
            </a:r>
            <a:endParaRPr kumimoji="1" lang="ja-JP" altLang="en-US" sz="2700" dirty="0"/>
          </a:p>
        </p:txBody>
      </p:sp>
      <p:sp>
        <p:nvSpPr>
          <p:cNvPr id="3" name="コンテンツ プレースホルダー 2"/>
          <p:cNvSpPr>
            <a:spLocks noGrp="1"/>
          </p:cNvSpPr>
          <p:nvPr>
            <p:ph idx="1"/>
          </p:nvPr>
        </p:nvSpPr>
        <p:spPr>
          <a:xfrm>
            <a:off x="628650" y="1648691"/>
            <a:ext cx="7886700" cy="4528272"/>
          </a:xfrm>
        </p:spPr>
        <p:txBody>
          <a:bodyPr>
            <a:normAutofit lnSpcReduction="10000"/>
          </a:bodyPr>
          <a:lstStyle/>
          <a:p>
            <a:r>
              <a:rPr kumimoji="1" lang="en-US" altLang="ja-JP" dirty="0" smtClean="0"/>
              <a:t>Assume</a:t>
            </a:r>
          </a:p>
          <a:p>
            <a:pPr lvl="1"/>
            <a:r>
              <a:rPr lang="en-US" altLang="ja-JP" dirty="0" smtClean="0"/>
              <a:t>150GeV beam </a:t>
            </a:r>
          </a:p>
          <a:p>
            <a:pPr lvl="1"/>
            <a:r>
              <a:rPr kumimoji="1" lang="en-US" altLang="ja-JP" dirty="0" smtClean="0"/>
              <a:t>200m </a:t>
            </a:r>
            <a:r>
              <a:rPr kumimoji="1" lang="en-US" altLang="ja-JP" dirty="0" err="1" smtClean="0"/>
              <a:t>undulator</a:t>
            </a:r>
            <a:endParaRPr kumimoji="1" lang="en-US" altLang="ja-JP" dirty="0" smtClean="0"/>
          </a:p>
          <a:p>
            <a:pPr lvl="1"/>
            <a:r>
              <a:rPr lang="en-US" altLang="ja-JP" dirty="0" smtClean="0"/>
              <a:t>Align beam pipes with </a:t>
            </a:r>
            <a:r>
              <a:rPr lang="en-US" altLang="ja-JP" dirty="0" err="1" smtClean="0"/>
              <a:t>rms</a:t>
            </a:r>
            <a:r>
              <a:rPr lang="en-US" altLang="ja-JP" dirty="0" smtClean="0"/>
              <a:t> 240</a:t>
            </a:r>
            <a:r>
              <a:rPr lang="en-US" altLang="ja-JP" dirty="0" smtClean="0">
                <a:latin typeface="Symbol" panose="05050102010706020507" pitchFamily="18" charset="2"/>
              </a:rPr>
              <a:t>m</a:t>
            </a:r>
            <a:r>
              <a:rPr lang="en-US" altLang="ja-JP" dirty="0" smtClean="0"/>
              <a:t>m, every 20m independently</a:t>
            </a:r>
          </a:p>
          <a:p>
            <a:pPr lvl="1"/>
            <a:r>
              <a:rPr lang="en-US" altLang="ja-JP" dirty="0" smtClean="0"/>
              <a:t>No correction</a:t>
            </a:r>
          </a:p>
          <a:p>
            <a:r>
              <a:rPr kumimoji="1" lang="en-US" altLang="ja-JP" dirty="0" smtClean="0">
                <a:sym typeface="Wingdings" panose="05000000000000000000" pitchFamily="2" charset="2"/>
              </a:rPr>
              <a:t> </a:t>
            </a:r>
            <a:r>
              <a:rPr kumimoji="1" lang="en-US" altLang="ja-JP" dirty="0" err="1" smtClean="0">
                <a:latin typeface="Symbol" panose="05050102010706020507" pitchFamily="18" charset="2"/>
                <a:sym typeface="Wingdings" panose="05000000000000000000" pitchFamily="2" charset="2"/>
              </a:rPr>
              <a:t>D</a:t>
            </a:r>
            <a:r>
              <a:rPr kumimoji="1" lang="en-US" altLang="ja-JP" dirty="0" err="1" smtClean="0">
                <a:sym typeface="Wingdings" panose="05000000000000000000" pitchFamily="2" charset="2"/>
              </a:rPr>
              <a:t>y</a:t>
            </a:r>
            <a:r>
              <a:rPr kumimoji="1" lang="en-US" altLang="ja-JP" dirty="0" smtClean="0">
                <a:sym typeface="Wingdings" panose="05000000000000000000" pitchFamily="2" charset="2"/>
              </a:rPr>
              <a:t>’ ~ 1</a:t>
            </a:r>
            <a:r>
              <a:rPr kumimoji="1" lang="en-US" altLang="ja-JP" dirty="0" smtClean="0">
                <a:latin typeface="Symbol" panose="05050102010706020507" pitchFamily="18" charset="2"/>
                <a:sym typeface="Wingdings" panose="05000000000000000000" pitchFamily="2" charset="2"/>
              </a:rPr>
              <a:t>s</a:t>
            </a:r>
            <a:r>
              <a:rPr kumimoji="1" lang="en-US" altLang="ja-JP" baseline="-25000" dirty="0" smtClean="0">
                <a:sym typeface="Wingdings" panose="05000000000000000000" pitchFamily="2" charset="2"/>
              </a:rPr>
              <a:t>y’ </a:t>
            </a:r>
            <a:r>
              <a:rPr lang="en-US" altLang="ja-JP" dirty="0" smtClean="0"/>
              <a:t> (short range wake) </a:t>
            </a:r>
            <a:br>
              <a:rPr lang="en-US" altLang="ja-JP" dirty="0" smtClean="0"/>
            </a:br>
            <a:r>
              <a:rPr lang="en-US" altLang="ja-JP" dirty="0" smtClean="0"/>
              <a:t>   (long-range wake is negligible)</a:t>
            </a:r>
          </a:p>
          <a:p>
            <a:r>
              <a:rPr lang="en-US" altLang="ja-JP" dirty="0" smtClean="0"/>
              <a:t>Factor 1.5 larger for 100GeV beam </a:t>
            </a:r>
            <a:endParaRPr kumimoji="1" lang="en-US" altLang="ja-JP" baseline="-25000" dirty="0" smtClean="0">
              <a:sym typeface="Wingdings" panose="05000000000000000000" pitchFamily="2" charset="2"/>
            </a:endParaRPr>
          </a:p>
          <a:p>
            <a:r>
              <a:rPr lang="en-US" altLang="ja-JP" dirty="0" smtClean="0"/>
              <a:t>Alignment with beam size monitor downstream is necessary, but manageable.</a:t>
            </a:r>
            <a:endParaRPr kumimoji="1" lang="ja-JP" altLang="en-US" baseline="-25000" dirty="0"/>
          </a:p>
        </p:txBody>
      </p:sp>
      <p:sp>
        <p:nvSpPr>
          <p:cNvPr id="4" name="日付プレースホルダー 3"/>
          <p:cNvSpPr>
            <a:spLocks noGrp="1"/>
          </p:cNvSpPr>
          <p:nvPr>
            <p:ph type="dt" sz="half" idx="10"/>
          </p:nvPr>
        </p:nvSpPr>
        <p:spPr/>
        <p:txBody>
          <a:bodyPr/>
          <a:lstStyle/>
          <a:p>
            <a:r>
              <a:rPr kumimoji="1" lang="en-US" altLang="ja-JP" smtClean="0"/>
              <a:t>2016/3/8 TB, 10Hz</a:t>
            </a:r>
            <a:endParaRPr kumimoji="1" lang="ja-JP" altLang="en-US"/>
          </a:p>
        </p:txBody>
      </p:sp>
      <p:sp>
        <p:nvSpPr>
          <p:cNvPr id="5" name="スライド番号プレースホルダー 4"/>
          <p:cNvSpPr>
            <a:spLocks noGrp="1"/>
          </p:cNvSpPr>
          <p:nvPr>
            <p:ph type="sldNum" sz="quarter" idx="12"/>
          </p:nvPr>
        </p:nvSpPr>
        <p:spPr/>
        <p:txBody>
          <a:bodyPr/>
          <a:lstStyle/>
          <a:p>
            <a:fld id="{940CA30C-0478-4A36-B1F9-82424B50C591}" type="slidenum">
              <a:rPr kumimoji="1" lang="ja-JP" altLang="en-US" smtClean="0"/>
              <a:t>9</a:t>
            </a:fld>
            <a:endParaRPr kumimoji="1" lang="ja-JP" altLang="en-US"/>
          </a:p>
        </p:txBody>
      </p:sp>
    </p:spTree>
    <p:extLst>
      <p:ext uri="{BB962C8B-B14F-4D97-AF65-F5344CB8AC3E}">
        <p14:creationId xmlns:p14="http://schemas.microsoft.com/office/powerpoint/2010/main" val="3618058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1102</Words>
  <Application>Microsoft Office PowerPoint</Application>
  <PresentationFormat>画面に合わせる (4:3)</PresentationFormat>
  <Paragraphs>133</Paragraphs>
  <Slides>15</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ector>
  </HeadingPairs>
  <TitlesOfParts>
    <vt:vector size="22" baseType="lpstr">
      <vt:lpstr>ＭＳ Ｐゴシック</vt:lpstr>
      <vt:lpstr>Arial</vt:lpstr>
      <vt:lpstr>Calibri</vt:lpstr>
      <vt:lpstr>Calibri Light</vt:lpstr>
      <vt:lpstr>Symbol</vt:lpstr>
      <vt:lpstr>Wingdings</vt:lpstr>
      <vt:lpstr>Office テーマ</vt:lpstr>
      <vt:lpstr>Question to TB from CRWG on 10Hz Operation</vt:lpstr>
      <vt:lpstr>Letter to TB</vt:lpstr>
      <vt:lpstr>PowerPoint プレゼンテーション</vt:lpstr>
      <vt:lpstr>Proposal from CRWG</vt:lpstr>
      <vt:lpstr>Possible Configuration</vt:lpstr>
      <vt:lpstr>PowerPoint プレゼンテーション</vt:lpstr>
      <vt:lpstr>Beam Dynamics for ECM=200GeV</vt:lpstr>
      <vt:lpstr>Emittance Increase for 150GeV beam</vt:lpstr>
      <vt:lpstr>Undulator Resistive Wake for the Colliding Beam (old results by Kubo)</vt:lpstr>
      <vt:lpstr>Other Issues for ECM&gt;=200GeV</vt:lpstr>
      <vt:lpstr>Z-pole Operation (in the letter to TB)</vt:lpstr>
      <vt:lpstr>Z-pole Operation</vt:lpstr>
      <vt:lpstr>Beam Dynamics for ECM=90GeV</vt:lpstr>
      <vt:lpstr>Orbit Deviation for the Combination 100GeV &amp; 150GeV</vt:lpstr>
      <vt:lpstr>Detector Calibration at Z-pole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 to TB from CRWG on 10Hz Operation</dc:title>
  <dc:creator>Yokoya</dc:creator>
  <cp:lastModifiedBy>Yokoya</cp:lastModifiedBy>
  <cp:revision>21</cp:revision>
  <dcterms:created xsi:type="dcterms:W3CDTF">2016-03-04T08:03:23Z</dcterms:created>
  <dcterms:modified xsi:type="dcterms:W3CDTF">2016-03-08T12:58:28Z</dcterms:modified>
</cp:coreProperties>
</file>