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  <p:sldId id="265" r:id="rId9"/>
    <p:sldId id="264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5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E86-396F-B24C-8D46-8D1E8EAFF108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6719-6708-D84C-9DCD-ED1ED47AD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513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E86-396F-B24C-8D46-8D1E8EAFF108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6719-6708-D84C-9DCD-ED1ED47AD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49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E86-396F-B24C-8D46-8D1E8EAFF108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6719-6708-D84C-9DCD-ED1ED47AD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357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E86-396F-B24C-8D46-8D1E8EAFF108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6719-6708-D84C-9DCD-ED1ED47AD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94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E86-396F-B24C-8D46-8D1E8EAFF108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6719-6708-D84C-9DCD-ED1ED47AD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00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E86-396F-B24C-8D46-8D1E8EAFF108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6719-6708-D84C-9DCD-ED1ED47AD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366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E86-396F-B24C-8D46-8D1E8EAFF108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6719-6708-D84C-9DCD-ED1ED47AD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835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E86-396F-B24C-8D46-8D1E8EAFF108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6719-6708-D84C-9DCD-ED1ED47AD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787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E86-396F-B24C-8D46-8D1E8EAFF108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6719-6708-D84C-9DCD-ED1ED47AD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3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E86-396F-B24C-8D46-8D1E8EAFF108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6719-6708-D84C-9DCD-ED1ED47AD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159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E86-396F-B24C-8D46-8D1E8EAFF108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F6719-6708-D84C-9DCD-ED1ED47AD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5CE86-396F-B24C-8D46-8D1E8EAFF108}" type="datetimeFigureOut">
              <a:rPr lang="en-US" smtClean="0"/>
              <a:t>3/30/2016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F6719-6708-D84C-9DCD-ED1ED47AD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258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Dark current in ILC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A.Sukhanov</a:t>
            </a:r>
            <a:r>
              <a:rPr lang="en-US" dirty="0" smtClean="0"/>
              <a:t>, </a:t>
            </a:r>
            <a:r>
              <a:rPr lang="en-US" dirty="0" err="1" smtClean="0"/>
              <a:t>N.Solyak</a:t>
            </a:r>
            <a:r>
              <a:rPr lang="en-US" dirty="0" smtClean="0"/>
              <a:t>,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01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75435"/>
            <a:ext cx="7886700" cy="868073"/>
          </a:xfrm>
        </p:spPr>
        <p:txBody>
          <a:bodyPr>
            <a:noAutofit/>
          </a:bodyPr>
          <a:lstStyle/>
          <a:p>
            <a:r>
              <a:rPr lang="en-US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Twiss Parameters in Bunch Compressor and Main </a:t>
            </a:r>
            <a:r>
              <a:rPr lang="en-US" sz="32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linac</a:t>
            </a:r>
            <a:r>
              <a:rPr lang="en-US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(no earth curvature)</a:t>
            </a:r>
            <a:endParaRPr lang="en-US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5021" y="1577678"/>
            <a:ext cx="6648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Sections are well-matched.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residual dispersion in main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section.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124" y="2461191"/>
            <a:ext cx="8828689" cy="3721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609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07" y="343580"/>
            <a:ext cx="7886700" cy="787514"/>
          </a:xfrm>
        </p:spPr>
        <p:txBody>
          <a:bodyPr>
            <a:noAutofit/>
          </a:bodyPr>
          <a:lstStyle/>
          <a:p>
            <a:r>
              <a:rPr lang="en-US" sz="3200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Emittance growth in Bunch compressor and straight </a:t>
            </a:r>
            <a:r>
              <a:rPr lang="en-US" sz="32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</a:t>
            </a:r>
            <a:r>
              <a:rPr lang="en-US" sz="3200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Linac</a:t>
            </a:r>
            <a:endParaRPr lang="en-US" sz="3200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9906" y="1538756"/>
            <a:ext cx="79489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000" dirty="0"/>
              <a:t>No significant emittance growth along </a:t>
            </a:r>
            <a:r>
              <a:rPr lang="en-US" sz="2000" dirty="0" err="1"/>
              <a:t>linac</a:t>
            </a:r>
            <a:r>
              <a:rPr lang="en-US" sz="2000" dirty="0"/>
              <a:t> for nominal operation.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000" dirty="0"/>
              <a:t>Longitudinal and transverse wakes are included in tracking.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000" dirty="0"/>
              <a:t>No misalignment along </a:t>
            </a:r>
            <a:r>
              <a:rPr lang="en-US" sz="2000" dirty="0" err="1"/>
              <a:t>linac</a:t>
            </a:r>
            <a:r>
              <a:rPr lang="en-US" sz="2000" dirty="0"/>
              <a:t>.</a:t>
            </a:r>
            <a:endParaRPr lang="en-US" sz="2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900" y="2737246"/>
            <a:ext cx="4851154" cy="32635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0214" y="2868811"/>
            <a:ext cx="4000500" cy="300037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276978" y="2620202"/>
            <a:ext cx="148213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b="1" dirty="0"/>
              <a:t>Vertical Trajectory</a:t>
            </a:r>
            <a:endParaRPr lang="en-US" sz="135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768477" y="4350302"/>
            <a:ext cx="548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33CC"/>
                </a:solidFill>
              </a:rPr>
              <a:t>OK</a:t>
            </a:r>
            <a:endParaRPr lang="en-US" sz="2400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01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9493"/>
            <a:ext cx="7886700" cy="765379"/>
          </a:xfrm>
        </p:spPr>
        <p:txBody>
          <a:bodyPr>
            <a:normAutofit/>
          </a:bodyPr>
          <a:lstStyle/>
          <a:p>
            <a:r>
              <a:rPr lang="en-US" sz="40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BC + Curved </a:t>
            </a:r>
            <a:r>
              <a:rPr lang="en-US" sz="40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Linac</a:t>
            </a:r>
            <a:endParaRPr lang="en-US" sz="40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29842" y="1908895"/>
            <a:ext cx="3868340" cy="617934"/>
          </a:xfrm>
        </p:spPr>
        <p:txBody>
          <a:bodyPr/>
          <a:lstStyle/>
          <a:p>
            <a:r>
              <a:rPr lang="en-US" dirty="0" smtClean="0"/>
              <a:t>      Emittance Growth 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70608" y="2526829"/>
            <a:ext cx="3684588" cy="2763441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29150" y="1908895"/>
            <a:ext cx="3887391" cy="617934"/>
          </a:xfrm>
        </p:spPr>
        <p:txBody>
          <a:bodyPr/>
          <a:lstStyle/>
          <a:p>
            <a:r>
              <a:rPr lang="en-US" dirty="0" smtClean="0"/>
              <a:t>       Vertical Trajectory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29150" y="2539251"/>
            <a:ext cx="3887391" cy="273859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973953" y="1131094"/>
            <a:ext cx="97283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b="1" dirty="0"/>
              <a:t>CURVE := 1</a:t>
            </a:r>
            <a:endParaRPr lang="en-US" sz="1350" b="1" dirty="0"/>
          </a:p>
        </p:txBody>
      </p:sp>
      <p:sp>
        <p:nvSpPr>
          <p:cNvPr id="11" name="Rectangle 10"/>
          <p:cNvSpPr/>
          <p:nvPr/>
        </p:nvSpPr>
        <p:spPr>
          <a:xfrm>
            <a:off x="5033719" y="1440691"/>
            <a:ext cx="95564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b="1" dirty="0"/>
              <a:t>STEER := 0 </a:t>
            </a:r>
            <a:endParaRPr lang="en-US" sz="1350" b="1" dirty="0"/>
          </a:p>
        </p:txBody>
      </p:sp>
      <p:sp>
        <p:nvSpPr>
          <p:cNvPr id="12" name="Rectangle 11"/>
          <p:cNvSpPr/>
          <p:nvPr/>
        </p:nvSpPr>
        <p:spPr>
          <a:xfrm>
            <a:off x="5023708" y="1708864"/>
            <a:ext cx="1019831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b="1" dirty="0"/>
              <a:t>BUMPS := 0</a:t>
            </a:r>
            <a:endParaRPr lang="en-US" sz="1350" b="1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196526" y="1525170"/>
            <a:ext cx="1615698" cy="17465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335095" y="1189632"/>
            <a:ext cx="1840203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b="1" dirty="0"/>
              <a:t>Settings Parameters</a:t>
            </a:r>
            <a:endParaRPr lang="en-US" sz="1350" b="1" dirty="0"/>
          </a:p>
        </p:txBody>
      </p:sp>
    </p:spTree>
    <p:extLst>
      <p:ext uri="{BB962C8B-B14F-4D97-AF65-F5344CB8AC3E}">
        <p14:creationId xmlns:p14="http://schemas.microsoft.com/office/powerpoint/2010/main" val="21595287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780" y="205103"/>
            <a:ext cx="7886700" cy="765379"/>
          </a:xfrm>
        </p:spPr>
        <p:txBody>
          <a:bodyPr>
            <a:normAutofit/>
          </a:bodyPr>
          <a:lstStyle/>
          <a:p>
            <a:r>
              <a:rPr lang="en-US" sz="40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BC + Curved </a:t>
            </a:r>
            <a:r>
              <a:rPr lang="en-US" sz="40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Linac</a:t>
            </a:r>
            <a:endParaRPr lang="en-US" sz="40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29842" y="1908895"/>
            <a:ext cx="3868340" cy="617934"/>
          </a:xfrm>
        </p:spPr>
        <p:txBody>
          <a:bodyPr/>
          <a:lstStyle/>
          <a:p>
            <a:r>
              <a:rPr lang="en-US" dirty="0" smtClean="0"/>
              <a:t>      Emittance Growth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29150" y="1908895"/>
            <a:ext cx="3887391" cy="617934"/>
          </a:xfrm>
        </p:spPr>
        <p:txBody>
          <a:bodyPr/>
          <a:lstStyle/>
          <a:p>
            <a:r>
              <a:rPr lang="en-US" dirty="0" smtClean="0"/>
              <a:t>       Vertical Trajectory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973953" y="1131094"/>
            <a:ext cx="972830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b="1" dirty="0"/>
              <a:t>CURVE := 1</a:t>
            </a:r>
            <a:endParaRPr lang="en-US" sz="1350" b="1" dirty="0"/>
          </a:p>
        </p:txBody>
      </p:sp>
      <p:sp>
        <p:nvSpPr>
          <p:cNvPr id="11" name="Rectangle 10"/>
          <p:cNvSpPr/>
          <p:nvPr/>
        </p:nvSpPr>
        <p:spPr>
          <a:xfrm>
            <a:off x="5033719" y="1440691"/>
            <a:ext cx="95564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b="1" dirty="0"/>
              <a:t>STEER := 1 </a:t>
            </a:r>
            <a:endParaRPr lang="en-US" sz="1350" b="1" dirty="0"/>
          </a:p>
        </p:txBody>
      </p:sp>
      <p:sp>
        <p:nvSpPr>
          <p:cNvPr id="12" name="Rectangle 11"/>
          <p:cNvSpPr/>
          <p:nvPr/>
        </p:nvSpPr>
        <p:spPr>
          <a:xfrm>
            <a:off x="5023708" y="1708864"/>
            <a:ext cx="1258678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b="1" dirty="0"/>
              <a:t>BUMPS := </a:t>
            </a:r>
            <a:r>
              <a:rPr lang="en-US" sz="1350" b="1" dirty="0" smtClean="0"/>
              <a:t>0 / 1</a:t>
            </a:r>
            <a:endParaRPr lang="en-US" sz="1350" b="1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140197" y="1492606"/>
            <a:ext cx="1615698" cy="17465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027944" y="1051589"/>
            <a:ext cx="1840203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b="1" dirty="0"/>
              <a:t>Settings Parameters</a:t>
            </a:r>
            <a:endParaRPr lang="en-US" sz="135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48477" y="2654411"/>
            <a:ext cx="3741227" cy="2763441"/>
          </a:xfrm>
          <a:prstGeom prst="rect">
            <a:avLst/>
          </a:prstGeom>
        </p:spPr>
      </p:pic>
      <p:pic>
        <p:nvPicPr>
          <p:cNvPr id="14" name="Content Placeholder 13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730552" y="2654411"/>
            <a:ext cx="3684588" cy="276344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48476" y="5417853"/>
            <a:ext cx="8195474" cy="380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75" dirty="0">
                <a:solidFill>
                  <a:srgbClr val="FF0000"/>
                </a:solidFill>
              </a:rPr>
              <a:t>Mismatch in curved </a:t>
            </a:r>
            <a:r>
              <a:rPr lang="en-US" sz="1875" dirty="0" err="1">
                <a:solidFill>
                  <a:srgbClr val="FF0000"/>
                </a:solidFill>
              </a:rPr>
              <a:t>linac</a:t>
            </a:r>
            <a:r>
              <a:rPr lang="en-US" sz="1875" dirty="0">
                <a:solidFill>
                  <a:srgbClr val="FF0000"/>
                </a:solidFill>
              </a:rPr>
              <a:t> results in huge emittance growth.  </a:t>
            </a:r>
            <a:endParaRPr lang="en-US" sz="1875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233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 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 There is discrepancy in setting of matching parameters for curved </a:t>
            </a:r>
            <a:r>
              <a:rPr lang="en-US" dirty="0" err="1" smtClean="0"/>
              <a:t>linac</a:t>
            </a:r>
            <a:r>
              <a:rPr lang="en-US" dirty="0" smtClean="0"/>
              <a:t>.</a:t>
            </a:r>
          </a:p>
          <a:p>
            <a:r>
              <a:rPr lang="en-US" dirty="0" smtClean="0"/>
              <a:t>Issues has been communicated with M. Woodley</a:t>
            </a:r>
            <a:r>
              <a:rPr lang="en-US" dirty="0" smtClean="0"/>
              <a:t>. He does not check curvature/dispersion match. </a:t>
            </a:r>
            <a:endParaRPr lang="en-US" dirty="0" smtClean="0"/>
          </a:p>
          <a:p>
            <a:r>
              <a:rPr lang="en-US" dirty="0" smtClean="0"/>
              <a:t>Need to invest some more time to figured out source of discrepancy and to find correct setting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031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942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Dark Current </a:t>
            </a:r>
            <a:r>
              <a:rPr lang="en-US" sz="3200" dirty="0" smtClean="0"/>
              <a:t>Models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9430"/>
            <a:ext cx="8229600" cy="543673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Tracking through </a:t>
            </a:r>
            <a:r>
              <a:rPr lang="en-US" sz="2800" dirty="0" err="1" smtClean="0"/>
              <a:t>linac</a:t>
            </a:r>
            <a:r>
              <a:rPr lang="en-US" sz="2800" dirty="0" smtClean="0"/>
              <a:t> section of </a:t>
            </a:r>
            <a:r>
              <a:rPr lang="en-US" sz="2800" dirty="0" smtClean="0"/>
              <a:t>40 RF </a:t>
            </a:r>
            <a:r>
              <a:rPr lang="en-US" sz="2800" dirty="0" smtClean="0"/>
              <a:t>periods (each </a:t>
            </a:r>
            <a:r>
              <a:rPr lang="en-US" sz="2800" dirty="0" smtClean="0"/>
              <a:t>~40m period </a:t>
            </a:r>
            <a:r>
              <a:rPr lang="en-US" sz="2800" dirty="0" smtClean="0"/>
              <a:t>consists of 26 </a:t>
            </a:r>
            <a:r>
              <a:rPr lang="en-US" sz="2800" dirty="0" smtClean="0"/>
              <a:t>cavities, and quad/steering magnet)</a:t>
            </a:r>
            <a:endParaRPr lang="en-US" sz="2800" dirty="0" smtClean="0"/>
          </a:p>
          <a:p>
            <a:r>
              <a:rPr lang="en-US" sz="2800" dirty="0" smtClean="0"/>
              <a:t>Focusing quads turned OFF</a:t>
            </a:r>
          </a:p>
          <a:p>
            <a:r>
              <a:rPr lang="en-US" sz="2800" dirty="0" smtClean="0"/>
              <a:t>Consider 4 scenarios:</a:t>
            </a:r>
          </a:p>
          <a:p>
            <a:pPr lvl="1"/>
            <a:r>
              <a:rPr lang="en-US" sz="2400" dirty="0"/>
              <a:t>S</a:t>
            </a:r>
            <a:r>
              <a:rPr lang="en-US" sz="2400" dirty="0" smtClean="0"/>
              <a:t>traight </a:t>
            </a:r>
            <a:r>
              <a:rPr lang="en-US" sz="2400" dirty="0" err="1" smtClean="0"/>
              <a:t>linac</a:t>
            </a:r>
            <a:r>
              <a:rPr lang="en-US" sz="2400" dirty="0" smtClean="0"/>
              <a:t> w/ steering/correcting magnets turned OFF</a:t>
            </a:r>
          </a:p>
          <a:p>
            <a:pPr lvl="1"/>
            <a:r>
              <a:rPr lang="en-US" sz="2400" dirty="0" smtClean="0"/>
              <a:t>Curved </a:t>
            </a:r>
            <a:r>
              <a:rPr lang="en-US" sz="2400" dirty="0" err="1" smtClean="0"/>
              <a:t>linac</a:t>
            </a:r>
            <a:r>
              <a:rPr lang="en-US" sz="2400" dirty="0" smtClean="0"/>
              <a:t> (follows Earth curvature) w/ steering/correcting magnets turned OFF</a:t>
            </a:r>
          </a:p>
          <a:p>
            <a:pPr lvl="1"/>
            <a:r>
              <a:rPr lang="en-US" sz="2400" dirty="0" smtClean="0"/>
              <a:t>Curved </a:t>
            </a:r>
            <a:r>
              <a:rPr lang="en-US" sz="2400" dirty="0" err="1" smtClean="0"/>
              <a:t>linac</a:t>
            </a:r>
            <a:r>
              <a:rPr lang="en-US" sz="2400" dirty="0" smtClean="0"/>
              <a:t> w/ steering magnets ON but NO corrections for misalignment</a:t>
            </a:r>
          </a:p>
          <a:p>
            <a:pPr lvl="1"/>
            <a:r>
              <a:rPr lang="en-US" sz="2400" dirty="0" smtClean="0"/>
              <a:t>Curved </a:t>
            </a:r>
            <a:r>
              <a:rPr lang="en-US" sz="2400" dirty="0" err="1" smtClean="0"/>
              <a:t>linac</a:t>
            </a:r>
            <a:r>
              <a:rPr lang="en-US" sz="2400" dirty="0" smtClean="0"/>
              <a:t> w/ steering magnets ON and corrections for misalignment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58564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942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Dark current from single cavity</a:t>
            </a:r>
            <a:endParaRPr lang="en-US" sz="32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65760" y="806934"/>
            <a:ext cx="8686800" cy="90073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Propagation of DC </a:t>
            </a:r>
            <a:r>
              <a:rPr lang="en-US" sz="2800" dirty="0" smtClean="0"/>
              <a:t>from single cavity (50 </a:t>
            </a:r>
            <a:r>
              <a:rPr lang="en-US" sz="2800" dirty="0" err="1" smtClean="0"/>
              <a:t>nA</a:t>
            </a:r>
            <a:r>
              <a:rPr lang="en-US" sz="2800" dirty="0" smtClean="0"/>
              <a:t>) </a:t>
            </a:r>
            <a:r>
              <a:rPr lang="en-US" sz="2800" dirty="0" smtClean="0"/>
              <a:t>through  </a:t>
            </a:r>
            <a:r>
              <a:rPr lang="en-US" sz="2800" dirty="0" smtClean="0"/>
              <a:t>40 </a:t>
            </a:r>
            <a:r>
              <a:rPr lang="en-US" sz="2800" dirty="0" smtClean="0"/>
              <a:t>RF periods (~120 CMs) </a:t>
            </a:r>
            <a:r>
              <a:rPr lang="en-US" sz="2800" dirty="0" smtClean="0"/>
              <a:t>for 4 </a:t>
            </a:r>
            <a:r>
              <a:rPr lang="en-US" sz="2800" dirty="0" smtClean="0"/>
              <a:t>different models</a:t>
            </a:r>
            <a:endParaRPr lang="en-US" sz="2400" dirty="0"/>
          </a:p>
        </p:txBody>
      </p:sp>
      <p:pic>
        <p:nvPicPr>
          <p:cNvPr id="9" name="Content Placeholder 8" descr="IdcVScav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76" r="-3876"/>
          <a:stretch>
            <a:fillRect/>
          </a:stretch>
        </p:blipFill>
        <p:spPr>
          <a:xfrm>
            <a:off x="457200" y="1825173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2416895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9429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loss along </a:t>
            </a:r>
            <a:r>
              <a:rPr lang="en-US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Linac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(worst scenario)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PlossVScav_CurvBM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76" r="-3876"/>
          <a:stretch>
            <a:fillRect/>
          </a:stretch>
        </p:blipFill>
        <p:spPr>
          <a:xfrm>
            <a:off x="-71437" y="2629256"/>
            <a:ext cx="4792027" cy="3622888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08597" y="952555"/>
            <a:ext cx="4009073" cy="2008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/>
            <a:r>
              <a:rPr lang="en-US" sz="2400" dirty="0" smtClean="0"/>
              <a:t>Curved </a:t>
            </a:r>
            <a:r>
              <a:rPr lang="en-US" sz="2400" dirty="0" err="1" smtClean="0"/>
              <a:t>linac</a:t>
            </a:r>
            <a:r>
              <a:rPr lang="en-US" sz="2400" dirty="0" smtClean="0"/>
              <a:t> w/ steering magnets ON </a:t>
            </a:r>
            <a:endParaRPr lang="en-US" sz="2400" dirty="0" smtClean="0"/>
          </a:p>
          <a:p>
            <a:pPr marL="228600" indent="-228600"/>
            <a:r>
              <a:rPr lang="en-US" sz="2400" dirty="0" smtClean="0"/>
              <a:t>NO </a:t>
            </a:r>
            <a:r>
              <a:rPr lang="en-US" sz="2400" dirty="0" smtClean="0"/>
              <a:t>corrections for </a:t>
            </a:r>
            <a:r>
              <a:rPr lang="en-US" sz="2400" dirty="0" smtClean="0"/>
              <a:t>misalignment</a:t>
            </a:r>
            <a:endParaRPr lang="en-US" sz="2400" dirty="0" smtClean="0"/>
          </a:p>
        </p:txBody>
      </p:sp>
      <p:pic>
        <p:nvPicPr>
          <p:cNvPr id="5" name="Content Placeholder 3" descr="PlossVScav_CurvBMcor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76" r="-3876"/>
          <a:stretch>
            <a:fillRect/>
          </a:stretch>
        </p:blipFill>
        <p:spPr>
          <a:xfrm>
            <a:off x="4126230" y="2629256"/>
            <a:ext cx="5017770" cy="362288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685373" y="889807"/>
            <a:ext cx="45262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Curved </a:t>
            </a:r>
            <a:r>
              <a:rPr lang="en-US" sz="2400" dirty="0" err="1"/>
              <a:t>linac</a:t>
            </a:r>
            <a:r>
              <a:rPr lang="en-US" sz="2400" dirty="0"/>
              <a:t> w/ steering magnets ON 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and </a:t>
            </a:r>
            <a:r>
              <a:rPr lang="en-US" sz="2400" dirty="0"/>
              <a:t>corrections for </a:t>
            </a:r>
            <a:r>
              <a:rPr lang="en-US" sz="2400" dirty="0" smtClean="0"/>
              <a:t>1 seed of misaligned </a:t>
            </a:r>
            <a:r>
              <a:rPr lang="en-US" sz="2400" dirty="0" err="1" smtClean="0"/>
              <a:t>linac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77240" y="6235119"/>
            <a:ext cx="7589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33CC"/>
                </a:solidFill>
              </a:rPr>
              <a:t>Power loss at the </a:t>
            </a:r>
            <a:r>
              <a:rPr lang="en-US" sz="2000" dirty="0" err="1">
                <a:solidFill>
                  <a:srgbClr val="0033CC"/>
                </a:solidFill>
              </a:rPr>
              <a:t>linac</a:t>
            </a:r>
            <a:r>
              <a:rPr lang="en-US" sz="2000" dirty="0">
                <a:solidFill>
                  <a:srgbClr val="0033CC"/>
                </a:solidFill>
              </a:rPr>
              <a:t> elements (saturated after ~700m)</a:t>
            </a:r>
            <a:endParaRPr lang="en-US" sz="2000" dirty="0">
              <a:solidFill>
                <a:srgbClr val="0033C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90122" y="2591274"/>
            <a:ext cx="39583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Every cavity emits 50 </a:t>
            </a:r>
            <a:r>
              <a:rPr lang="en-US" dirty="0" err="1" smtClean="0">
                <a:solidFill>
                  <a:srgbClr val="FF0000"/>
                </a:solidFill>
              </a:rPr>
              <a:t>nA</a:t>
            </a:r>
            <a:r>
              <a:rPr lang="en-US" dirty="0" smtClean="0">
                <a:solidFill>
                  <a:srgbClr val="FF0000"/>
                </a:solidFill>
              </a:rPr>
              <a:t> of Dark Current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298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942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Summary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9430"/>
            <a:ext cx="8229600" cy="543673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As expected, largest losses from DC are in the curved </a:t>
            </a:r>
            <a:r>
              <a:rPr lang="en-US" sz="2800" dirty="0" err="1" smtClean="0"/>
              <a:t>linac</a:t>
            </a:r>
            <a:r>
              <a:rPr lang="en-US" sz="2800" dirty="0" smtClean="0"/>
              <a:t> with steering magnets and corrections for misalignment ON</a:t>
            </a:r>
          </a:p>
          <a:p>
            <a:r>
              <a:rPr lang="en-US" sz="2800" dirty="0" smtClean="0"/>
              <a:t>With every cavity emitting DC, losses levels after 20 periods (800m)</a:t>
            </a:r>
          </a:p>
          <a:p>
            <a:r>
              <a:rPr lang="en-US" sz="2800" dirty="0" smtClean="0"/>
              <a:t>Losses are largest in the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cavity after magnet and may reach 2.4 </a:t>
            </a:r>
            <a:r>
              <a:rPr lang="en-US" sz="2800" dirty="0" smtClean="0"/>
              <a:t>W/cavity (10Hz operation)</a:t>
            </a:r>
          </a:p>
          <a:p>
            <a:endParaRPr lang="en-US" sz="2800" dirty="0"/>
          </a:p>
          <a:p>
            <a:r>
              <a:rPr lang="en-US" sz="2800" dirty="0" smtClean="0"/>
              <a:t>Next Step (April): Modeling of Radiation in tunnel and </a:t>
            </a:r>
            <a:r>
              <a:rPr lang="en-US" sz="2800" dirty="0" smtClean="0"/>
              <a:t>required shielding (wall thickness)</a:t>
            </a: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30598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699023"/>
            <a:ext cx="6858000" cy="957604"/>
          </a:xfrm>
        </p:spPr>
        <p:txBody>
          <a:bodyPr>
            <a:normAutofit/>
          </a:bodyPr>
          <a:lstStyle/>
          <a:p>
            <a:r>
              <a:rPr lang="en-US" sz="3375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</a:t>
            </a:r>
            <a:r>
              <a:rPr lang="en-US" sz="3375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</a:t>
            </a:r>
            <a:r>
              <a:rPr lang="en-US" sz="3375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sz="3375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Lattice check </a:t>
            </a:r>
            <a:endParaRPr lang="en-US" sz="3375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90262"/>
            <a:ext cx="6858000" cy="124182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Arun Saini</a:t>
            </a:r>
          </a:p>
          <a:p>
            <a:r>
              <a:rPr lang="en-US" dirty="0" smtClean="0"/>
              <a:t>Nikolay </a:t>
            </a:r>
            <a:r>
              <a:rPr lang="en-US" dirty="0" err="1" smtClean="0"/>
              <a:t>Solyak</a:t>
            </a:r>
            <a:r>
              <a:rPr lang="en-US" dirty="0" smtClean="0"/>
              <a:t> </a:t>
            </a:r>
          </a:p>
          <a:p>
            <a:r>
              <a:rPr lang="en-US" dirty="0" smtClean="0"/>
              <a:t>Fermi National Accelerator Laboratory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106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15687"/>
            <a:ext cx="7886700" cy="722199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Initial Remarks</a:t>
            </a:r>
            <a:endParaRPr lang="en-US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324358"/>
            <a:ext cx="8231571" cy="447735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Lattice files  ILC2015a is released and provided by G. White and  M. Woodley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Tracking is performed using Lucretia through </a:t>
            </a:r>
          </a:p>
          <a:p>
            <a:pPr lvl="1"/>
            <a:r>
              <a:rPr lang="en-US" sz="2200" i="1" dirty="0">
                <a:solidFill>
                  <a:srgbClr val="00B050"/>
                </a:solidFill>
              </a:rPr>
              <a:t>Main </a:t>
            </a:r>
            <a:r>
              <a:rPr lang="en-US" sz="2200" i="1" dirty="0" err="1">
                <a:solidFill>
                  <a:srgbClr val="00B050"/>
                </a:solidFill>
              </a:rPr>
              <a:t>Linac</a:t>
            </a:r>
            <a:r>
              <a:rPr lang="en-US" sz="2200" i="1" dirty="0">
                <a:solidFill>
                  <a:srgbClr val="00B050"/>
                </a:solidFill>
              </a:rPr>
              <a:t> </a:t>
            </a:r>
            <a:endParaRPr lang="en-US" sz="2200" i="1" dirty="0">
              <a:solidFill>
                <a:srgbClr val="00B050"/>
              </a:solidFill>
            </a:endParaRPr>
          </a:p>
          <a:p>
            <a:pPr lvl="1"/>
            <a:r>
              <a:rPr lang="en-US" sz="2200" i="1" dirty="0">
                <a:solidFill>
                  <a:srgbClr val="00B050"/>
                </a:solidFill>
              </a:rPr>
              <a:t>Bunch compressor and Main </a:t>
            </a:r>
            <a:r>
              <a:rPr lang="en-US" sz="2200" i="1" dirty="0" err="1">
                <a:solidFill>
                  <a:srgbClr val="00B050"/>
                </a:solidFill>
              </a:rPr>
              <a:t>linac</a:t>
            </a:r>
            <a:endParaRPr lang="en-US" sz="2200" i="1" dirty="0">
              <a:solidFill>
                <a:srgbClr val="00B050"/>
              </a:solidFill>
            </a:endParaRPr>
          </a:p>
          <a:p>
            <a:r>
              <a:rPr lang="en-US" sz="2175" dirty="0"/>
              <a:t> </a:t>
            </a:r>
            <a:r>
              <a:rPr lang="en-US" sz="2600" dirty="0"/>
              <a:t>There are switches in ilc007.ML.xsif file that allows to include/exclude earth curvature and then their compensation.</a:t>
            </a:r>
          </a:p>
          <a:p>
            <a:pPr marL="0" indent="0">
              <a:buNone/>
            </a:pPr>
            <a:endParaRPr lang="en-US" sz="2175" dirty="0"/>
          </a:p>
          <a:p>
            <a:pPr lvl="1"/>
            <a:r>
              <a:rPr lang="en-US" sz="1875" dirty="0"/>
              <a:t>CURVE := 0 !switch earth's curvature following on (1) or off (0)  </a:t>
            </a:r>
          </a:p>
          <a:p>
            <a:pPr lvl="1"/>
            <a:r>
              <a:rPr lang="en-US" sz="1875" dirty="0"/>
              <a:t>STEER := 0) !switch earth's curvature steering on (1) or off (0)</a:t>
            </a:r>
          </a:p>
          <a:p>
            <a:pPr lvl="1"/>
            <a:r>
              <a:rPr lang="en-US" sz="1875" dirty="0"/>
              <a:t>BUMPS:= 0 !switch earth's curvature steering on (1) or off (0)</a:t>
            </a:r>
          </a:p>
          <a:p>
            <a:pPr marL="0" indent="0">
              <a:buNone/>
            </a:pPr>
            <a:r>
              <a:rPr lang="en-US" sz="2175" dirty="0">
                <a:solidFill>
                  <a:srgbClr val="00B050"/>
                </a:solidFill>
              </a:rPr>
              <a:t> </a:t>
            </a:r>
            <a:endParaRPr lang="en-US" sz="2175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875" dirty="0"/>
          </a:p>
        </p:txBody>
      </p:sp>
    </p:spTree>
    <p:extLst>
      <p:ext uri="{BB962C8B-B14F-4D97-AF65-F5344CB8AC3E}">
        <p14:creationId xmlns:p14="http://schemas.microsoft.com/office/powerpoint/2010/main" val="3012674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679" y="544781"/>
            <a:ext cx="7886700" cy="586313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Twiss parameters in Bunch Compressors</a:t>
            </a:r>
            <a:endParaRPr lang="en-US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1" y="1717408"/>
            <a:ext cx="7788728" cy="420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08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543" y="580360"/>
            <a:ext cx="7886700" cy="540968"/>
          </a:xfrm>
        </p:spPr>
        <p:txBody>
          <a:bodyPr>
            <a:noAutofit/>
          </a:bodyPr>
          <a:lstStyle/>
          <a:p>
            <a:r>
              <a:rPr lang="en-US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Twiss Parameters in Main </a:t>
            </a:r>
            <a:r>
              <a:rPr lang="en-US" sz="32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Linac</a:t>
            </a:r>
            <a:endParaRPr lang="en-US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237" y="2412186"/>
            <a:ext cx="4457656" cy="35310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366" y="2416628"/>
            <a:ext cx="4450643" cy="3562221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3967843" y="2857508"/>
            <a:ext cx="1138100" cy="205561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952440">
            <a:off x="3979443" y="2591298"/>
            <a:ext cx="137839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Zoomed View </a:t>
            </a:r>
            <a:endParaRPr lang="en-US" sz="1350" dirty="0"/>
          </a:p>
        </p:txBody>
      </p:sp>
      <p:sp>
        <p:nvSpPr>
          <p:cNvPr id="12" name="TextBox 11"/>
          <p:cNvSpPr txBox="1"/>
          <p:nvPr/>
        </p:nvSpPr>
        <p:spPr>
          <a:xfrm>
            <a:off x="431169" y="1434388"/>
            <a:ext cx="83683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Matched Twiss parameters along straight main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Dispersion in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planes are zero.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013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539</Words>
  <Application>Microsoft Office PowerPoint</Application>
  <PresentationFormat>On-screen Show (4:3)</PresentationFormat>
  <Paragraphs>73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Office Theme</vt:lpstr>
      <vt:lpstr>Dark current in ILC</vt:lpstr>
      <vt:lpstr>Dark Current Models</vt:lpstr>
      <vt:lpstr>Dark current from single cavity</vt:lpstr>
      <vt:lpstr>Power loss along Linac (worst scenario)</vt:lpstr>
      <vt:lpstr>Summary</vt:lpstr>
      <vt:lpstr>ILC Main Linac Lattice check </vt:lpstr>
      <vt:lpstr>Initial Remarks</vt:lpstr>
      <vt:lpstr>Twiss parameters in Bunch Compressors</vt:lpstr>
      <vt:lpstr>Twiss Parameters in Main Linac</vt:lpstr>
      <vt:lpstr>Twiss Parameters in Bunch Compressor and Main linac (no earth curvature)</vt:lpstr>
      <vt:lpstr>Emittance growth in Bunch compressor and straight Main Linac</vt:lpstr>
      <vt:lpstr>BC + Curved Linac</vt:lpstr>
      <vt:lpstr>BC + Curved Linac</vt:lpstr>
      <vt:lpstr>Conclusion </vt:lpstr>
    </vt:vector>
  </TitlesOfParts>
  <Company>Fermilab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Sukhanov</dc:creator>
  <cp:lastModifiedBy>solyak</cp:lastModifiedBy>
  <cp:revision>10</cp:revision>
  <dcterms:created xsi:type="dcterms:W3CDTF">2016-03-31T00:07:07Z</dcterms:created>
  <dcterms:modified xsi:type="dcterms:W3CDTF">2016-03-31T03:37:10Z</dcterms:modified>
</cp:coreProperties>
</file>